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1"/>
  </p:sldMasterIdLst>
  <p:notesMasterIdLst>
    <p:notesMasterId r:id="rId3"/>
  </p:notesMasterIdLst>
  <p:sldIdLst>
    <p:sldId id="256" r:id="rId2"/>
  </p:sldIdLst>
  <p:sldSz cx="43891200" cy="32918400"/>
  <p:notesSz cx="9296400" cy="14782800"/>
  <p:embeddedFontLst>
    <p:embeddedFont>
      <p:font typeface="Calibri" panose="020F0502020204030204" pitchFamily="34" charset="0"/>
      <p:regular r:id="rId4"/>
      <p:bold r:id="rId5"/>
      <p:italic r:id="rId6"/>
      <p:boldItalic r:id="rId7"/>
    </p:embeddedFont>
    <p:embeddedFont>
      <p:font typeface="Lucida Sans" panose="020B0602030504020204" pitchFamily="34" charset="0"/>
      <p:regular r:id="rId8"/>
      <p:bold r:id="rId9"/>
      <p:italic r:id="rId10"/>
      <p:boldItalic r:id="rId11"/>
    </p:embeddedFont>
    <p:embeddedFont>
      <p:font typeface="Helvetica Neue" panose="020B0604020202020204" charset="0"/>
      <p:regular r:id="rId12"/>
      <p:bold r:id="rId13"/>
      <p:italic r:id="rId14"/>
      <p:boldItalic r:id="rId15"/>
    </p:embeddedFont>
    <p:embeddedFont>
      <p:font typeface="Open Sans"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088">
          <p15:clr>
            <a:srgbClr val="000000"/>
          </p15:clr>
        </p15:guide>
        <p15:guide id="2" pos="13440">
          <p15:clr>
            <a:srgbClr val="000000"/>
          </p15:clr>
        </p15:guide>
      </p15:sldGuideLst>
    </p:ext>
    <p:ext uri="{2D200454-40CA-4A62-9FC3-DE9A4176ACB9}">
      <p15:notesGuideLst xmlns:p15="http://schemas.microsoft.com/office/powerpoint/2012/main">
        <p15:guide id="1" orient="horz" pos="4656">
          <p15:clr>
            <a:srgbClr val="000000"/>
          </p15:clr>
        </p15:guide>
        <p15:guide id="2" pos="2927">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54" autoAdjust="0"/>
  </p:normalViewPr>
  <p:slideViewPr>
    <p:cSldViewPr snapToGrid="0">
      <p:cViewPr varScale="1">
        <p:scale>
          <a:sx n="26" d="100"/>
          <a:sy n="26" d="100"/>
        </p:scale>
        <p:origin x="1512" y="162"/>
      </p:cViewPr>
      <p:guideLst>
        <p:guide orient="horz" pos="11088"/>
        <p:guide pos="134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0" y="0"/>
      </p:cViewPr>
      <p:guideLst>
        <p:guide orient="horz" pos="4656"/>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08438" cy="730250"/>
          </a:xfrm>
          <a:prstGeom prst="rect">
            <a:avLst/>
          </a:prstGeom>
          <a:noFill/>
          <a:ln>
            <a:noFill/>
          </a:ln>
        </p:spPr>
        <p:txBody>
          <a:bodyPr spcFirstLastPara="1" wrap="square" lIns="130450" tIns="65225" rIns="130450" bIns="65225" anchor="t" anchorCtr="0"/>
          <a:lstStyle>
            <a:lvl1pPr marR="0" lvl="0"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5273675" y="0"/>
            <a:ext cx="4008438" cy="730250"/>
          </a:xfrm>
          <a:prstGeom prst="rect">
            <a:avLst/>
          </a:prstGeom>
          <a:noFill/>
          <a:ln>
            <a:noFill/>
          </a:ln>
        </p:spPr>
        <p:txBody>
          <a:bodyPr spcFirstLastPara="1" wrap="square" lIns="130450" tIns="65225" rIns="130450" bIns="65225" anchor="t" anchorCtr="0"/>
          <a:lstStyle>
            <a:lvl1pPr marR="0" lvl="0" algn="r"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3288" y="1096963"/>
            <a:ext cx="7475537" cy="5607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265238" y="7072313"/>
            <a:ext cx="6750050" cy="6581775"/>
          </a:xfrm>
          <a:prstGeom prst="rect">
            <a:avLst/>
          </a:prstGeom>
          <a:noFill/>
          <a:ln>
            <a:noFill/>
          </a:ln>
        </p:spPr>
        <p:txBody>
          <a:bodyPr spcFirstLastPara="1" wrap="square" lIns="130450" tIns="65225" rIns="130450" bIns="65225"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4019213"/>
            <a:ext cx="4008438" cy="731837"/>
          </a:xfrm>
          <a:prstGeom prst="rect">
            <a:avLst/>
          </a:prstGeom>
          <a:noFill/>
          <a:ln>
            <a:noFill/>
          </a:ln>
        </p:spPr>
        <p:txBody>
          <a:bodyPr spcFirstLastPara="1" wrap="square" lIns="130450" tIns="65225" rIns="130450" bIns="65225" anchor="b" anchorCtr="0"/>
          <a:lstStyle>
            <a:lvl1pPr marR="0" lvl="0"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5273675" y="14019213"/>
            <a:ext cx="4008438" cy="731837"/>
          </a:xfrm>
          <a:prstGeom prst="rect">
            <a:avLst/>
          </a:prstGeom>
          <a:noFill/>
          <a:ln>
            <a:noFill/>
          </a:ln>
        </p:spPr>
        <p:txBody>
          <a:bodyPr spcFirstLastPara="1" wrap="square" lIns="130450" tIns="65225" rIns="130450" bIns="65225" anchor="b" anchorCtr="0">
            <a:noAutofit/>
          </a:bodyPr>
          <a:lstStyle/>
          <a:p>
            <a:pPr marL="0" marR="0" lvl="0" indent="0" algn="r" rtl="0">
              <a:spcBef>
                <a:spcPts val="0"/>
              </a:spcBef>
              <a:spcAft>
                <a:spcPts val="0"/>
              </a:spcAft>
              <a:buNone/>
            </a:pPr>
            <a:fld id="{00000000-1234-1234-1234-123412341234}" type="slidenum">
              <a:rPr lang="en-US" sz="1700" b="0" i="0" u="none" strike="noStrike" cap="none">
                <a:solidFill>
                  <a:schemeClr val="dk1"/>
                </a:solidFill>
                <a:latin typeface="Times New Roman"/>
                <a:ea typeface="Times New Roman"/>
                <a:cs typeface="Times New Roman"/>
                <a:sym typeface="Times New Roman"/>
              </a:rPr>
              <a:t>‹#›</a:t>
            </a:fld>
            <a:endParaRPr sz="17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5273675" y="14019213"/>
            <a:ext cx="4008438" cy="731837"/>
          </a:xfrm>
          <a:prstGeom prst="rect">
            <a:avLst/>
          </a:prstGeom>
          <a:noFill/>
          <a:ln>
            <a:noFill/>
          </a:ln>
        </p:spPr>
        <p:txBody>
          <a:bodyPr spcFirstLastPara="1" wrap="square" lIns="130450" tIns="65225" rIns="130450" bIns="65225" anchor="b" anchorCtr="0">
            <a:noAutofit/>
          </a:bodyPr>
          <a:lstStyle/>
          <a:p>
            <a:pPr marL="0" marR="0" lvl="0" indent="0" algn="r" rtl="0">
              <a:spcBef>
                <a:spcPts val="0"/>
              </a:spcBef>
              <a:spcAft>
                <a:spcPts val="0"/>
              </a:spcAft>
              <a:buNone/>
            </a:pPr>
            <a:fld id="{00000000-1234-1234-1234-123412341234}" type="slidenum">
              <a:rPr lang="en-US" sz="1700" b="0" i="0" u="none" strike="noStrike" cap="none">
                <a:solidFill>
                  <a:schemeClr val="dk1"/>
                </a:solidFill>
                <a:latin typeface="Times New Roman"/>
                <a:ea typeface="Times New Roman"/>
                <a:cs typeface="Times New Roman"/>
                <a:sym typeface="Times New Roman"/>
              </a:rPr>
              <a:t>1</a:t>
            </a:fld>
            <a:endParaRPr sz="1700" b="0" i="0" u="none" strike="noStrike" cap="none">
              <a:solidFill>
                <a:schemeClr val="dk1"/>
              </a:solidFill>
              <a:latin typeface="Times New Roman"/>
              <a:ea typeface="Times New Roman"/>
              <a:cs typeface="Times New Roman"/>
              <a:sym typeface="Times New Roman"/>
            </a:endParaRPr>
          </a:p>
        </p:txBody>
      </p:sp>
      <p:sp>
        <p:nvSpPr>
          <p:cNvPr id="86" name="Google Shape;86;p1:notes"/>
          <p:cNvSpPr>
            <a:spLocks noGrp="1" noRot="1" noChangeAspect="1"/>
          </p:cNvSpPr>
          <p:nvPr>
            <p:ph type="sldImg" idx="2"/>
          </p:nvPr>
        </p:nvSpPr>
        <p:spPr>
          <a:xfrm>
            <a:off x="903288" y="1096963"/>
            <a:ext cx="7475537" cy="56070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1265238" y="7072313"/>
            <a:ext cx="6750050" cy="6581775"/>
          </a:xfrm>
          <a:prstGeom prst="rect">
            <a:avLst/>
          </a:prstGeom>
          <a:noFill/>
          <a:ln>
            <a:noFill/>
          </a:ln>
        </p:spPr>
        <p:txBody>
          <a:bodyPr spcFirstLastPara="1" wrap="square" lIns="130450" tIns="65225" rIns="130450" bIns="65225"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467102" y="21153122"/>
            <a:ext cx="37307519" cy="6537960"/>
          </a:xfrm>
          <a:prstGeom prst="rect">
            <a:avLst/>
          </a:prstGeom>
          <a:noFill/>
          <a:ln>
            <a:noFill/>
          </a:ln>
        </p:spPr>
        <p:txBody>
          <a:bodyPr spcFirstLastPara="1" wrap="square" lIns="438900" tIns="219450" rIns="438900" bIns="219450" anchor="t" anchorCtr="0"/>
          <a:lstStyle>
            <a:lvl1pPr lvl="0" algn="l">
              <a:spcBef>
                <a:spcPts val="0"/>
              </a:spcBef>
              <a:spcAft>
                <a:spcPts val="0"/>
              </a:spcAft>
              <a:buSzPts val="1400"/>
              <a:buNone/>
              <a:defRPr sz="192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3467102" y="13952225"/>
            <a:ext cx="37307519" cy="7200898"/>
          </a:xfrm>
          <a:prstGeom prst="rect">
            <a:avLst/>
          </a:prstGeom>
          <a:noFill/>
          <a:ln>
            <a:noFill/>
          </a:ln>
        </p:spPr>
        <p:txBody>
          <a:bodyPr spcFirstLastPara="1" wrap="square" lIns="438900" tIns="219450" rIns="438900" bIns="219450" anchor="b" anchorCtr="0"/>
          <a:lstStyle>
            <a:lvl1pPr marL="457200" lvl="0" indent="-228600" algn="l">
              <a:spcBef>
                <a:spcPts val="1920"/>
              </a:spcBef>
              <a:spcAft>
                <a:spcPts val="0"/>
              </a:spcAft>
              <a:buClr>
                <a:srgbClr val="888888"/>
              </a:buClr>
              <a:buSzPts val="9600"/>
              <a:buNone/>
              <a:defRPr sz="9600">
                <a:solidFill>
                  <a:srgbClr val="888888"/>
                </a:solidFill>
              </a:defRPr>
            </a:lvl1pPr>
            <a:lvl2pPr marL="914400" lvl="1" indent="-228600" algn="l">
              <a:spcBef>
                <a:spcPts val="1720"/>
              </a:spcBef>
              <a:spcAft>
                <a:spcPts val="0"/>
              </a:spcAft>
              <a:buClr>
                <a:srgbClr val="888888"/>
              </a:buClr>
              <a:buSzPts val="8600"/>
              <a:buNone/>
              <a:defRPr sz="8600">
                <a:solidFill>
                  <a:srgbClr val="888888"/>
                </a:solidFill>
              </a:defRPr>
            </a:lvl2pPr>
            <a:lvl3pPr marL="1371600" lvl="2" indent="-228600" algn="l">
              <a:spcBef>
                <a:spcPts val="1540"/>
              </a:spcBef>
              <a:spcAft>
                <a:spcPts val="0"/>
              </a:spcAft>
              <a:buClr>
                <a:srgbClr val="888888"/>
              </a:buClr>
              <a:buSzPts val="7700"/>
              <a:buNone/>
              <a:defRPr sz="7700">
                <a:solidFill>
                  <a:srgbClr val="888888"/>
                </a:solidFill>
              </a:defRPr>
            </a:lvl3pPr>
            <a:lvl4pPr marL="1828800" lvl="3" indent="-228600" algn="l">
              <a:spcBef>
                <a:spcPts val="1340"/>
              </a:spcBef>
              <a:spcAft>
                <a:spcPts val="0"/>
              </a:spcAft>
              <a:buClr>
                <a:srgbClr val="888888"/>
              </a:buClr>
              <a:buSzPts val="6700"/>
              <a:buNone/>
              <a:defRPr sz="6700">
                <a:solidFill>
                  <a:srgbClr val="888888"/>
                </a:solidFill>
              </a:defRPr>
            </a:lvl4pPr>
            <a:lvl5pPr marL="2286000" lvl="4" indent="-228600" algn="l">
              <a:spcBef>
                <a:spcPts val="1340"/>
              </a:spcBef>
              <a:spcAft>
                <a:spcPts val="0"/>
              </a:spcAft>
              <a:buClr>
                <a:srgbClr val="888888"/>
              </a:buClr>
              <a:buSzPts val="6700"/>
              <a:buNone/>
              <a:defRPr sz="6700">
                <a:solidFill>
                  <a:srgbClr val="888888"/>
                </a:solidFill>
              </a:defRPr>
            </a:lvl5pPr>
            <a:lvl6pPr marL="2743200" lvl="5" indent="-228600" algn="l">
              <a:spcBef>
                <a:spcPts val="1340"/>
              </a:spcBef>
              <a:spcAft>
                <a:spcPts val="0"/>
              </a:spcAft>
              <a:buClr>
                <a:srgbClr val="888888"/>
              </a:buClr>
              <a:buSzPts val="6700"/>
              <a:buNone/>
              <a:defRPr sz="6700">
                <a:solidFill>
                  <a:srgbClr val="888888"/>
                </a:solidFill>
              </a:defRPr>
            </a:lvl6pPr>
            <a:lvl7pPr marL="3200400" lvl="6" indent="-228600" algn="l">
              <a:spcBef>
                <a:spcPts val="1340"/>
              </a:spcBef>
              <a:spcAft>
                <a:spcPts val="0"/>
              </a:spcAft>
              <a:buClr>
                <a:srgbClr val="888888"/>
              </a:buClr>
              <a:buSzPts val="6700"/>
              <a:buNone/>
              <a:defRPr sz="6700">
                <a:solidFill>
                  <a:srgbClr val="888888"/>
                </a:solidFill>
              </a:defRPr>
            </a:lvl7pPr>
            <a:lvl8pPr marL="3657600" lvl="7" indent="-228600" algn="l">
              <a:spcBef>
                <a:spcPts val="1340"/>
              </a:spcBef>
              <a:spcAft>
                <a:spcPts val="0"/>
              </a:spcAft>
              <a:buClr>
                <a:srgbClr val="888888"/>
              </a:buClr>
              <a:buSzPts val="6700"/>
              <a:buNone/>
              <a:defRPr sz="6700">
                <a:solidFill>
                  <a:srgbClr val="888888"/>
                </a:solidFill>
              </a:defRPr>
            </a:lvl8pPr>
            <a:lvl9pPr marL="4114800" lvl="8" indent="-228600" algn="l">
              <a:spcBef>
                <a:spcPts val="1340"/>
              </a:spcBef>
              <a:spcAft>
                <a:spcPts val="0"/>
              </a:spcAft>
              <a:buClr>
                <a:srgbClr val="888888"/>
              </a:buClr>
              <a:buSzPts val="6700"/>
              <a:buNone/>
              <a:defRPr sz="6700">
                <a:solidFill>
                  <a:srgbClr val="888888"/>
                </a:solidFill>
              </a:defRPr>
            </a:lvl9pPr>
          </a:lstStyle>
          <a:p>
            <a:endParaRPr/>
          </a:p>
        </p:txBody>
      </p:sp>
      <p:sp>
        <p:nvSpPr>
          <p:cNvPr id="34" name="Google Shape;34;p5"/>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2193925" y="1317625"/>
            <a:ext cx="39503351" cy="54864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2194560" y="7680963"/>
            <a:ext cx="19385280" cy="21724621"/>
          </a:xfrm>
          <a:prstGeom prst="rect">
            <a:avLst/>
          </a:prstGeom>
          <a:noFill/>
          <a:ln>
            <a:noFill/>
          </a:ln>
        </p:spPr>
        <p:txBody>
          <a:bodyPr spcFirstLastPara="1" wrap="square" lIns="438900" tIns="219450" rIns="438900" bIns="219450" anchor="t" anchorCtr="0"/>
          <a:lstStyle>
            <a:lvl1pPr marL="457200" lvl="0" indent="-1079500" algn="l">
              <a:spcBef>
                <a:spcPts val="2680"/>
              </a:spcBef>
              <a:spcAft>
                <a:spcPts val="0"/>
              </a:spcAft>
              <a:buClr>
                <a:schemeClr val="dk1"/>
              </a:buClr>
              <a:buSzPts val="13400"/>
              <a:buChar char="•"/>
              <a:defRPr sz="134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40" name="Google Shape;40;p6"/>
          <p:cNvSpPr txBox="1">
            <a:spLocks noGrp="1"/>
          </p:cNvSpPr>
          <p:nvPr>
            <p:ph type="body" idx="2"/>
          </p:nvPr>
        </p:nvSpPr>
        <p:spPr>
          <a:xfrm>
            <a:off x="22311359" y="7680963"/>
            <a:ext cx="19385280" cy="21724621"/>
          </a:xfrm>
          <a:prstGeom prst="rect">
            <a:avLst/>
          </a:prstGeom>
          <a:noFill/>
          <a:ln>
            <a:noFill/>
          </a:ln>
        </p:spPr>
        <p:txBody>
          <a:bodyPr spcFirstLastPara="1" wrap="square" lIns="438900" tIns="219450" rIns="438900" bIns="219450" anchor="t" anchorCtr="0"/>
          <a:lstStyle>
            <a:lvl1pPr marL="457200" lvl="0" indent="-1079500" algn="l">
              <a:spcBef>
                <a:spcPts val="2680"/>
              </a:spcBef>
              <a:spcAft>
                <a:spcPts val="0"/>
              </a:spcAft>
              <a:buClr>
                <a:schemeClr val="dk1"/>
              </a:buClr>
              <a:buSzPts val="13400"/>
              <a:buChar char="•"/>
              <a:defRPr sz="134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41" name="Google Shape;41;p6"/>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2193925" y="1317625"/>
            <a:ext cx="39503351" cy="54864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2194560" y="7368542"/>
            <a:ext cx="19392902" cy="3070858"/>
          </a:xfrm>
          <a:prstGeom prst="rect">
            <a:avLst/>
          </a:prstGeom>
          <a:noFill/>
          <a:ln>
            <a:noFill/>
          </a:ln>
        </p:spPr>
        <p:txBody>
          <a:bodyPr spcFirstLastPara="1" wrap="square" lIns="438900" tIns="219450" rIns="438900" bIns="219450" anchor="b" anchorCtr="0"/>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40"/>
              </a:spcBef>
              <a:spcAft>
                <a:spcPts val="0"/>
              </a:spcAft>
              <a:buClr>
                <a:schemeClr val="dk1"/>
              </a:buClr>
              <a:buSzPts val="7700"/>
              <a:buNone/>
              <a:defRPr sz="7700" b="1"/>
            </a:lvl4pPr>
            <a:lvl5pPr marL="2286000" lvl="4" indent="-228600" algn="l">
              <a:spcBef>
                <a:spcPts val="1540"/>
              </a:spcBef>
              <a:spcAft>
                <a:spcPts val="0"/>
              </a:spcAft>
              <a:buClr>
                <a:schemeClr val="dk1"/>
              </a:buClr>
              <a:buSzPts val="7700"/>
              <a:buNone/>
              <a:defRPr sz="7700" b="1"/>
            </a:lvl5pPr>
            <a:lvl6pPr marL="2743200" lvl="5" indent="-228600" algn="l">
              <a:spcBef>
                <a:spcPts val="1540"/>
              </a:spcBef>
              <a:spcAft>
                <a:spcPts val="0"/>
              </a:spcAft>
              <a:buClr>
                <a:schemeClr val="dk1"/>
              </a:buClr>
              <a:buSzPts val="7700"/>
              <a:buNone/>
              <a:defRPr sz="7700" b="1"/>
            </a:lvl6pPr>
            <a:lvl7pPr marL="3200400" lvl="6" indent="-228600" algn="l">
              <a:spcBef>
                <a:spcPts val="1540"/>
              </a:spcBef>
              <a:spcAft>
                <a:spcPts val="0"/>
              </a:spcAft>
              <a:buClr>
                <a:schemeClr val="dk1"/>
              </a:buClr>
              <a:buSzPts val="7700"/>
              <a:buNone/>
              <a:defRPr sz="7700" b="1"/>
            </a:lvl7pPr>
            <a:lvl8pPr marL="3657600" lvl="7" indent="-228600" algn="l">
              <a:spcBef>
                <a:spcPts val="1540"/>
              </a:spcBef>
              <a:spcAft>
                <a:spcPts val="0"/>
              </a:spcAft>
              <a:buClr>
                <a:schemeClr val="dk1"/>
              </a:buClr>
              <a:buSzPts val="7700"/>
              <a:buNone/>
              <a:defRPr sz="7700" b="1"/>
            </a:lvl8pPr>
            <a:lvl9pPr marL="4114800" lvl="8" indent="-228600" algn="l">
              <a:spcBef>
                <a:spcPts val="1540"/>
              </a:spcBef>
              <a:spcAft>
                <a:spcPts val="0"/>
              </a:spcAft>
              <a:buClr>
                <a:schemeClr val="dk1"/>
              </a:buClr>
              <a:buSzPts val="7700"/>
              <a:buNone/>
              <a:defRPr sz="7700" b="1"/>
            </a:lvl9pPr>
          </a:lstStyle>
          <a:p>
            <a:endParaRPr/>
          </a:p>
        </p:txBody>
      </p:sp>
      <p:sp>
        <p:nvSpPr>
          <p:cNvPr id="47" name="Google Shape;47;p7"/>
          <p:cNvSpPr txBox="1">
            <a:spLocks noGrp="1"/>
          </p:cNvSpPr>
          <p:nvPr>
            <p:ph type="body" idx="2"/>
          </p:nvPr>
        </p:nvSpPr>
        <p:spPr>
          <a:xfrm>
            <a:off x="2194560" y="10439400"/>
            <a:ext cx="19392902" cy="18966182"/>
          </a:xfrm>
          <a:prstGeom prst="rect">
            <a:avLst/>
          </a:prstGeom>
          <a:noFill/>
          <a:ln>
            <a:noFill/>
          </a:ln>
        </p:spPr>
        <p:txBody>
          <a:bodyPr spcFirstLastPara="1" wrap="square" lIns="438900" tIns="219450" rIns="438900" bIns="219450" anchor="t" anchorCtr="0"/>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7550" algn="l">
              <a:spcBef>
                <a:spcPts val="1540"/>
              </a:spcBef>
              <a:spcAft>
                <a:spcPts val="0"/>
              </a:spcAft>
              <a:buClr>
                <a:schemeClr val="dk1"/>
              </a:buClr>
              <a:buSzPts val="7700"/>
              <a:buChar char="–"/>
              <a:defRPr sz="7700"/>
            </a:lvl4pPr>
            <a:lvl5pPr marL="2286000" lvl="4" indent="-717550" algn="l">
              <a:spcBef>
                <a:spcPts val="1540"/>
              </a:spcBef>
              <a:spcAft>
                <a:spcPts val="0"/>
              </a:spcAft>
              <a:buClr>
                <a:schemeClr val="dk1"/>
              </a:buClr>
              <a:buSzPts val="7700"/>
              <a:buChar char="»"/>
              <a:defRPr sz="7700"/>
            </a:lvl5pPr>
            <a:lvl6pPr marL="2743200" lvl="5" indent="-717550" algn="l">
              <a:spcBef>
                <a:spcPts val="1540"/>
              </a:spcBef>
              <a:spcAft>
                <a:spcPts val="0"/>
              </a:spcAft>
              <a:buClr>
                <a:schemeClr val="dk1"/>
              </a:buClr>
              <a:buSzPts val="7700"/>
              <a:buChar char="•"/>
              <a:defRPr sz="7700"/>
            </a:lvl6pPr>
            <a:lvl7pPr marL="3200400" lvl="6" indent="-717550" algn="l">
              <a:spcBef>
                <a:spcPts val="1540"/>
              </a:spcBef>
              <a:spcAft>
                <a:spcPts val="0"/>
              </a:spcAft>
              <a:buClr>
                <a:schemeClr val="dk1"/>
              </a:buClr>
              <a:buSzPts val="7700"/>
              <a:buChar char="•"/>
              <a:defRPr sz="7700"/>
            </a:lvl7pPr>
            <a:lvl8pPr marL="3657600" lvl="7" indent="-717550" algn="l">
              <a:spcBef>
                <a:spcPts val="1540"/>
              </a:spcBef>
              <a:spcAft>
                <a:spcPts val="0"/>
              </a:spcAft>
              <a:buClr>
                <a:schemeClr val="dk1"/>
              </a:buClr>
              <a:buSzPts val="7700"/>
              <a:buChar char="•"/>
              <a:defRPr sz="7700"/>
            </a:lvl8pPr>
            <a:lvl9pPr marL="4114800" lvl="8" indent="-717550" algn="l">
              <a:spcBef>
                <a:spcPts val="1540"/>
              </a:spcBef>
              <a:spcAft>
                <a:spcPts val="0"/>
              </a:spcAft>
              <a:buClr>
                <a:schemeClr val="dk1"/>
              </a:buClr>
              <a:buSzPts val="7700"/>
              <a:buChar char="•"/>
              <a:defRPr sz="7700"/>
            </a:lvl9pPr>
          </a:lstStyle>
          <a:p>
            <a:endParaRPr/>
          </a:p>
        </p:txBody>
      </p:sp>
      <p:sp>
        <p:nvSpPr>
          <p:cNvPr id="48" name="Google Shape;48;p7"/>
          <p:cNvSpPr txBox="1">
            <a:spLocks noGrp="1"/>
          </p:cNvSpPr>
          <p:nvPr>
            <p:ph type="body" idx="3"/>
          </p:nvPr>
        </p:nvSpPr>
        <p:spPr>
          <a:xfrm>
            <a:off x="22296122" y="7368542"/>
            <a:ext cx="19400519" cy="3070858"/>
          </a:xfrm>
          <a:prstGeom prst="rect">
            <a:avLst/>
          </a:prstGeom>
          <a:noFill/>
          <a:ln>
            <a:noFill/>
          </a:ln>
        </p:spPr>
        <p:txBody>
          <a:bodyPr spcFirstLastPara="1" wrap="square" lIns="438900" tIns="219450" rIns="438900" bIns="219450" anchor="b" anchorCtr="0"/>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40"/>
              </a:spcBef>
              <a:spcAft>
                <a:spcPts val="0"/>
              </a:spcAft>
              <a:buClr>
                <a:schemeClr val="dk1"/>
              </a:buClr>
              <a:buSzPts val="7700"/>
              <a:buNone/>
              <a:defRPr sz="7700" b="1"/>
            </a:lvl4pPr>
            <a:lvl5pPr marL="2286000" lvl="4" indent="-228600" algn="l">
              <a:spcBef>
                <a:spcPts val="1540"/>
              </a:spcBef>
              <a:spcAft>
                <a:spcPts val="0"/>
              </a:spcAft>
              <a:buClr>
                <a:schemeClr val="dk1"/>
              </a:buClr>
              <a:buSzPts val="7700"/>
              <a:buNone/>
              <a:defRPr sz="7700" b="1"/>
            </a:lvl5pPr>
            <a:lvl6pPr marL="2743200" lvl="5" indent="-228600" algn="l">
              <a:spcBef>
                <a:spcPts val="1540"/>
              </a:spcBef>
              <a:spcAft>
                <a:spcPts val="0"/>
              </a:spcAft>
              <a:buClr>
                <a:schemeClr val="dk1"/>
              </a:buClr>
              <a:buSzPts val="7700"/>
              <a:buNone/>
              <a:defRPr sz="7700" b="1"/>
            </a:lvl6pPr>
            <a:lvl7pPr marL="3200400" lvl="6" indent="-228600" algn="l">
              <a:spcBef>
                <a:spcPts val="1540"/>
              </a:spcBef>
              <a:spcAft>
                <a:spcPts val="0"/>
              </a:spcAft>
              <a:buClr>
                <a:schemeClr val="dk1"/>
              </a:buClr>
              <a:buSzPts val="7700"/>
              <a:buNone/>
              <a:defRPr sz="7700" b="1"/>
            </a:lvl7pPr>
            <a:lvl8pPr marL="3657600" lvl="7" indent="-228600" algn="l">
              <a:spcBef>
                <a:spcPts val="1540"/>
              </a:spcBef>
              <a:spcAft>
                <a:spcPts val="0"/>
              </a:spcAft>
              <a:buClr>
                <a:schemeClr val="dk1"/>
              </a:buClr>
              <a:buSzPts val="7700"/>
              <a:buNone/>
              <a:defRPr sz="7700" b="1"/>
            </a:lvl8pPr>
            <a:lvl9pPr marL="4114800" lvl="8" indent="-228600" algn="l">
              <a:spcBef>
                <a:spcPts val="1540"/>
              </a:spcBef>
              <a:spcAft>
                <a:spcPts val="0"/>
              </a:spcAft>
              <a:buClr>
                <a:schemeClr val="dk1"/>
              </a:buClr>
              <a:buSzPts val="7700"/>
              <a:buNone/>
              <a:defRPr sz="7700" b="1"/>
            </a:lvl9pPr>
          </a:lstStyle>
          <a:p>
            <a:endParaRPr/>
          </a:p>
        </p:txBody>
      </p:sp>
      <p:sp>
        <p:nvSpPr>
          <p:cNvPr id="49" name="Google Shape;49;p7"/>
          <p:cNvSpPr txBox="1">
            <a:spLocks noGrp="1"/>
          </p:cNvSpPr>
          <p:nvPr>
            <p:ph type="body" idx="4"/>
          </p:nvPr>
        </p:nvSpPr>
        <p:spPr>
          <a:xfrm>
            <a:off x="22296122" y="10439400"/>
            <a:ext cx="19400519" cy="18966182"/>
          </a:xfrm>
          <a:prstGeom prst="rect">
            <a:avLst/>
          </a:prstGeom>
          <a:noFill/>
          <a:ln>
            <a:noFill/>
          </a:ln>
        </p:spPr>
        <p:txBody>
          <a:bodyPr spcFirstLastPara="1" wrap="square" lIns="438900" tIns="219450" rIns="438900" bIns="219450" anchor="t" anchorCtr="0"/>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7550" algn="l">
              <a:spcBef>
                <a:spcPts val="1540"/>
              </a:spcBef>
              <a:spcAft>
                <a:spcPts val="0"/>
              </a:spcAft>
              <a:buClr>
                <a:schemeClr val="dk1"/>
              </a:buClr>
              <a:buSzPts val="7700"/>
              <a:buChar char="–"/>
              <a:defRPr sz="7700"/>
            </a:lvl4pPr>
            <a:lvl5pPr marL="2286000" lvl="4" indent="-717550" algn="l">
              <a:spcBef>
                <a:spcPts val="1540"/>
              </a:spcBef>
              <a:spcAft>
                <a:spcPts val="0"/>
              </a:spcAft>
              <a:buClr>
                <a:schemeClr val="dk1"/>
              </a:buClr>
              <a:buSzPts val="7700"/>
              <a:buChar char="»"/>
              <a:defRPr sz="7700"/>
            </a:lvl5pPr>
            <a:lvl6pPr marL="2743200" lvl="5" indent="-717550" algn="l">
              <a:spcBef>
                <a:spcPts val="1540"/>
              </a:spcBef>
              <a:spcAft>
                <a:spcPts val="0"/>
              </a:spcAft>
              <a:buClr>
                <a:schemeClr val="dk1"/>
              </a:buClr>
              <a:buSzPts val="7700"/>
              <a:buChar char="•"/>
              <a:defRPr sz="7700"/>
            </a:lvl6pPr>
            <a:lvl7pPr marL="3200400" lvl="6" indent="-717550" algn="l">
              <a:spcBef>
                <a:spcPts val="1540"/>
              </a:spcBef>
              <a:spcAft>
                <a:spcPts val="0"/>
              </a:spcAft>
              <a:buClr>
                <a:schemeClr val="dk1"/>
              </a:buClr>
              <a:buSzPts val="7700"/>
              <a:buChar char="•"/>
              <a:defRPr sz="7700"/>
            </a:lvl7pPr>
            <a:lvl8pPr marL="3657600" lvl="7" indent="-717550" algn="l">
              <a:spcBef>
                <a:spcPts val="1540"/>
              </a:spcBef>
              <a:spcAft>
                <a:spcPts val="0"/>
              </a:spcAft>
              <a:buClr>
                <a:schemeClr val="dk1"/>
              </a:buClr>
              <a:buSzPts val="7700"/>
              <a:buChar char="•"/>
              <a:defRPr sz="7700"/>
            </a:lvl8pPr>
            <a:lvl9pPr marL="4114800" lvl="8" indent="-717550" algn="l">
              <a:spcBef>
                <a:spcPts val="1540"/>
              </a:spcBef>
              <a:spcAft>
                <a:spcPts val="0"/>
              </a:spcAft>
              <a:buClr>
                <a:schemeClr val="dk1"/>
              </a:buClr>
              <a:buSzPts val="7700"/>
              <a:buChar char="•"/>
              <a:defRPr sz="7700"/>
            </a:lvl9pPr>
          </a:lstStyle>
          <a:p>
            <a:endParaRPr/>
          </a:p>
        </p:txBody>
      </p:sp>
      <p:sp>
        <p:nvSpPr>
          <p:cNvPr id="50" name="Google Shape;50;p7"/>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193925" y="1317625"/>
            <a:ext cx="39503351" cy="54864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194563" y="1310640"/>
            <a:ext cx="14439902" cy="5577840"/>
          </a:xfrm>
          <a:prstGeom prst="rect">
            <a:avLst/>
          </a:prstGeom>
          <a:noFill/>
          <a:ln>
            <a:noFill/>
          </a:ln>
        </p:spPr>
        <p:txBody>
          <a:bodyPr spcFirstLastPara="1" wrap="square" lIns="438900" tIns="219450" rIns="438900" bIns="219450" anchor="b" anchorCtr="0"/>
          <a:lstStyle>
            <a:lvl1pPr lvl="0" algn="l">
              <a:spcBef>
                <a:spcPts val="0"/>
              </a:spcBef>
              <a:spcAft>
                <a:spcPts val="0"/>
              </a:spcAft>
              <a:buSzPts val="1400"/>
              <a:buNone/>
              <a:defRPr sz="96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7160241" y="1310643"/>
            <a:ext cx="24536399" cy="28094942"/>
          </a:xfrm>
          <a:prstGeom prst="rect">
            <a:avLst/>
          </a:prstGeom>
          <a:noFill/>
          <a:ln>
            <a:noFill/>
          </a:ln>
        </p:spPr>
        <p:txBody>
          <a:bodyPr spcFirstLastPara="1" wrap="square" lIns="438900" tIns="219450" rIns="438900" bIns="219450" anchor="t" anchorCtr="0"/>
          <a:lstStyle>
            <a:lvl1pPr marL="457200" lvl="0" indent="-1206500" algn="l">
              <a:spcBef>
                <a:spcPts val="3080"/>
              </a:spcBef>
              <a:spcAft>
                <a:spcPts val="0"/>
              </a:spcAft>
              <a:buClr>
                <a:schemeClr val="dk1"/>
              </a:buClr>
              <a:buSzPts val="15400"/>
              <a:buChar char="•"/>
              <a:defRPr sz="15400"/>
            </a:lvl1pPr>
            <a:lvl2pPr marL="914400" lvl="1" indent="-1079500" algn="l">
              <a:spcBef>
                <a:spcPts val="2680"/>
              </a:spcBef>
              <a:spcAft>
                <a:spcPts val="0"/>
              </a:spcAft>
              <a:buClr>
                <a:schemeClr val="dk1"/>
              </a:buClr>
              <a:buSzPts val="13400"/>
              <a:buChar char="–"/>
              <a:defRPr sz="13400"/>
            </a:lvl2pPr>
            <a:lvl3pPr marL="1371600" lvl="2" indent="-958850" algn="l">
              <a:spcBef>
                <a:spcPts val="2300"/>
              </a:spcBef>
              <a:spcAft>
                <a:spcPts val="0"/>
              </a:spcAft>
              <a:buClr>
                <a:schemeClr val="dk1"/>
              </a:buClr>
              <a:buSzPts val="11500"/>
              <a:buChar char="•"/>
              <a:defRPr sz="11500"/>
            </a:lvl3pPr>
            <a:lvl4pPr marL="1828800" lvl="3" indent="-838200" algn="l">
              <a:spcBef>
                <a:spcPts val="1920"/>
              </a:spcBef>
              <a:spcAft>
                <a:spcPts val="0"/>
              </a:spcAft>
              <a:buClr>
                <a:schemeClr val="dk1"/>
              </a:buClr>
              <a:buSzPts val="9600"/>
              <a:buChar char="–"/>
              <a:defRPr sz="9600"/>
            </a:lvl4pPr>
            <a:lvl5pPr marL="2286000" lvl="4" indent="-838200" algn="l">
              <a:spcBef>
                <a:spcPts val="1920"/>
              </a:spcBef>
              <a:spcAft>
                <a:spcPts val="0"/>
              </a:spcAft>
              <a:buClr>
                <a:schemeClr val="dk1"/>
              </a:buClr>
              <a:buSzPts val="9600"/>
              <a:buChar char="»"/>
              <a:defRPr sz="9600"/>
            </a:lvl5pPr>
            <a:lvl6pPr marL="2743200" lvl="5" indent="-838200" algn="l">
              <a:spcBef>
                <a:spcPts val="1920"/>
              </a:spcBef>
              <a:spcAft>
                <a:spcPts val="0"/>
              </a:spcAft>
              <a:buClr>
                <a:schemeClr val="dk1"/>
              </a:buClr>
              <a:buSzPts val="9600"/>
              <a:buChar char="•"/>
              <a:defRPr sz="9600"/>
            </a:lvl6pPr>
            <a:lvl7pPr marL="3200400" lvl="6" indent="-838200" algn="l">
              <a:spcBef>
                <a:spcPts val="1920"/>
              </a:spcBef>
              <a:spcAft>
                <a:spcPts val="0"/>
              </a:spcAft>
              <a:buClr>
                <a:schemeClr val="dk1"/>
              </a:buClr>
              <a:buSzPts val="9600"/>
              <a:buChar char="•"/>
              <a:defRPr sz="9600"/>
            </a:lvl7pPr>
            <a:lvl8pPr marL="3657600" lvl="7" indent="-838200" algn="l">
              <a:spcBef>
                <a:spcPts val="1920"/>
              </a:spcBef>
              <a:spcAft>
                <a:spcPts val="0"/>
              </a:spcAft>
              <a:buClr>
                <a:schemeClr val="dk1"/>
              </a:buClr>
              <a:buSzPts val="9600"/>
              <a:buChar char="•"/>
              <a:defRPr sz="9600"/>
            </a:lvl8pPr>
            <a:lvl9pPr marL="4114800" lvl="8" indent="-838200" algn="l">
              <a:spcBef>
                <a:spcPts val="1920"/>
              </a:spcBef>
              <a:spcAft>
                <a:spcPts val="0"/>
              </a:spcAft>
              <a:buClr>
                <a:schemeClr val="dk1"/>
              </a:buClr>
              <a:buSzPts val="9600"/>
              <a:buChar char="•"/>
              <a:defRPr sz="9600"/>
            </a:lvl9pPr>
          </a:lstStyle>
          <a:p>
            <a:endParaRPr/>
          </a:p>
        </p:txBody>
      </p:sp>
      <p:sp>
        <p:nvSpPr>
          <p:cNvPr id="61" name="Google Shape;61;p9"/>
          <p:cNvSpPr txBox="1">
            <a:spLocks noGrp="1"/>
          </p:cNvSpPr>
          <p:nvPr>
            <p:ph type="body" idx="2"/>
          </p:nvPr>
        </p:nvSpPr>
        <p:spPr>
          <a:xfrm>
            <a:off x="2194563" y="6888483"/>
            <a:ext cx="14439902" cy="22517102"/>
          </a:xfrm>
          <a:prstGeom prst="rect">
            <a:avLst/>
          </a:prstGeom>
          <a:noFill/>
          <a:ln>
            <a:noFill/>
          </a:ln>
        </p:spPr>
        <p:txBody>
          <a:bodyPr spcFirstLastPara="1" wrap="square" lIns="438900" tIns="219450" rIns="438900" bIns="219450" anchor="t" anchorCtr="0"/>
          <a:lstStyle>
            <a:lvl1pPr marL="457200" lvl="0" indent="-228600" algn="l">
              <a:spcBef>
                <a:spcPts val="1340"/>
              </a:spcBef>
              <a:spcAft>
                <a:spcPts val="0"/>
              </a:spcAft>
              <a:buClr>
                <a:schemeClr val="dk1"/>
              </a:buClr>
              <a:buSzPts val="6700"/>
              <a:buNone/>
              <a:defRPr sz="6700"/>
            </a:lvl1pPr>
            <a:lvl2pPr marL="914400" lvl="1" indent="-228600" algn="l">
              <a:spcBef>
                <a:spcPts val="1160"/>
              </a:spcBef>
              <a:spcAft>
                <a:spcPts val="0"/>
              </a:spcAft>
              <a:buClr>
                <a:schemeClr val="dk1"/>
              </a:buClr>
              <a:buSzPts val="5800"/>
              <a:buNone/>
              <a:defRPr sz="58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2" name="Google Shape;62;p9"/>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602982" y="23042880"/>
            <a:ext cx="26334721" cy="2720342"/>
          </a:xfrm>
          <a:prstGeom prst="rect">
            <a:avLst/>
          </a:prstGeom>
          <a:noFill/>
          <a:ln>
            <a:noFill/>
          </a:ln>
        </p:spPr>
        <p:txBody>
          <a:bodyPr spcFirstLastPara="1" wrap="square" lIns="438900" tIns="219450" rIns="438900" bIns="219450" anchor="b" anchorCtr="0"/>
          <a:lstStyle>
            <a:lvl1pPr lvl="0" algn="l">
              <a:spcBef>
                <a:spcPts val="0"/>
              </a:spcBef>
              <a:spcAft>
                <a:spcPts val="0"/>
              </a:spcAft>
              <a:buSzPts val="1400"/>
              <a:buNone/>
              <a:defRPr sz="96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8602982" y="2941320"/>
            <a:ext cx="26334721" cy="19751040"/>
          </a:xfrm>
          <a:prstGeom prst="rect">
            <a:avLst/>
          </a:prstGeom>
          <a:noFill/>
          <a:ln>
            <a:noFill/>
          </a:ln>
        </p:spPr>
        <p:txBody>
          <a:bodyPr spcFirstLastPara="1" wrap="square" lIns="438900" tIns="219450" rIns="438900" bIns="219450"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602982" y="25763222"/>
            <a:ext cx="26334721" cy="3863338"/>
          </a:xfrm>
          <a:prstGeom prst="rect">
            <a:avLst/>
          </a:prstGeom>
          <a:noFill/>
          <a:ln>
            <a:noFill/>
          </a:ln>
        </p:spPr>
        <p:txBody>
          <a:bodyPr spcFirstLastPara="1" wrap="square" lIns="438900" tIns="219450" rIns="438900" bIns="219450" anchor="t" anchorCtr="0"/>
          <a:lstStyle>
            <a:lvl1pPr marL="457200" lvl="0" indent="-228600" algn="l">
              <a:spcBef>
                <a:spcPts val="1340"/>
              </a:spcBef>
              <a:spcAft>
                <a:spcPts val="0"/>
              </a:spcAft>
              <a:buClr>
                <a:schemeClr val="dk1"/>
              </a:buClr>
              <a:buSzPts val="6700"/>
              <a:buNone/>
              <a:defRPr sz="6700"/>
            </a:lvl1pPr>
            <a:lvl2pPr marL="914400" lvl="1" indent="-228600" algn="l">
              <a:spcBef>
                <a:spcPts val="1160"/>
              </a:spcBef>
              <a:spcAft>
                <a:spcPts val="0"/>
              </a:spcAft>
              <a:buClr>
                <a:schemeClr val="dk1"/>
              </a:buClr>
              <a:buSzPts val="5800"/>
              <a:buNone/>
              <a:defRPr sz="58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9" name="Google Shape;69;p10"/>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193925" y="1317625"/>
            <a:ext cx="39503351" cy="54864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083131" y="-1208882"/>
            <a:ext cx="21724937" cy="39503351"/>
          </a:xfrm>
          <a:prstGeom prst="rect">
            <a:avLst/>
          </a:prstGeom>
          <a:noFill/>
          <a:ln>
            <a:noFill/>
          </a:ln>
        </p:spPr>
        <p:txBody>
          <a:bodyPr spcFirstLastPara="1" wrap="square" lIns="438900" tIns="219450" rIns="438900" bIns="21945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2715220" y="10424165"/>
            <a:ext cx="28087320" cy="987552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598421" y="914406"/>
            <a:ext cx="28087320" cy="28895039"/>
          </a:xfrm>
          <a:prstGeom prst="rect">
            <a:avLst/>
          </a:prstGeom>
          <a:noFill/>
          <a:ln>
            <a:noFill/>
          </a:ln>
        </p:spPr>
        <p:txBody>
          <a:bodyPr spcFirstLastPara="1" wrap="square" lIns="438900" tIns="219450" rIns="438900" bIns="21945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a:spcBef>
                <a:spcPts val="0"/>
              </a:spcBef>
              <a:spcAft>
                <a:spcPts val="0"/>
              </a:spcAft>
              <a:buNone/>
              <a:defRPr sz="5800">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5800">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5800">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5800">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5800">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5800">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5800">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5800">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5800">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193925" y="1317625"/>
            <a:ext cx="39503351" cy="5486400"/>
          </a:xfrm>
          <a:prstGeom prst="rect">
            <a:avLst/>
          </a:prstGeom>
          <a:noFill/>
          <a:ln>
            <a:noFill/>
          </a:ln>
        </p:spPr>
        <p:txBody>
          <a:bodyPr spcFirstLastPara="1" wrap="square" lIns="438900" tIns="219450" rIns="438900" bIns="219450" anchor="ctr" anchorCtr="0"/>
          <a:lstStyle>
            <a:lvl1pPr marR="0" lvl="0"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211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2193925" y="7680325"/>
            <a:ext cx="39503351" cy="21724937"/>
          </a:xfrm>
          <a:prstGeom prst="rect">
            <a:avLst/>
          </a:prstGeom>
          <a:noFill/>
          <a:ln>
            <a:noFill/>
          </a:ln>
        </p:spPr>
        <p:txBody>
          <a:bodyPr spcFirstLastPara="1" wrap="square" lIns="438900" tIns="219450" rIns="438900" bIns="219450"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193925" y="30510163"/>
            <a:ext cx="10242550" cy="1752600"/>
          </a:xfrm>
          <a:prstGeom prst="rect">
            <a:avLst/>
          </a:prstGeom>
          <a:noFill/>
          <a:ln>
            <a:noFill/>
          </a:ln>
        </p:spPr>
        <p:txBody>
          <a:bodyPr spcFirstLastPara="1" wrap="square" lIns="438900" tIns="219450" rIns="438900" bIns="219450" anchor="ctr" anchorCtr="0"/>
          <a:lstStyle>
            <a:lvl1pPr marR="0" lvl="0" algn="l" rtl="0">
              <a:spcBef>
                <a:spcPts val="0"/>
              </a:spcBef>
              <a:spcAft>
                <a:spcPts val="0"/>
              </a:spcAft>
              <a:buSzPts val="1400"/>
              <a:buNone/>
              <a:defRPr sz="5800" b="0" i="0" u="none" strike="noStrike" cap="none">
                <a:solidFill>
                  <a:srgbClr val="898989"/>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14995525" y="30510163"/>
            <a:ext cx="13900150" cy="1752600"/>
          </a:xfrm>
          <a:prstGeom prst="rect">
            <a:avLst/>
          </a:prstGeom>
          <a:noFill/>
          <a:ln>
            <a:noFill/>
          </a:ln>
        </p:spPr>
        <p:txBody>
          <a:bodyPr spcFirstLastPara="1" wrap="square" lIns="438900" tIns="219450" rIns="438900" bIns="219450" anchor="ctr" anchorCtr="0"/>
          <a:lstStyle>
            <a:lvl1pPr marR="0" lvl="0" algn="ctr" rtl="0">
              <a:spcBef>
                <a:spcPts val="0"/>
              </a:spcBef>
              <a:spcAft>
                <a:spcPts val="0"/>
              </a:spcAft>
              <a:buSzPts val="1400"/>
              <a:buNone/>
              <a:defRPr sz="58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31454725" y="30510163"/>
            <a:ext cx="1024255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58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A9A9A9"/>
            </a:gs>
          </a:gsLst>
          <a:path path="circle">
            <a:fillToRect l="50000" t="50000" r="50000" b="50000"/>
          </a:path>
          <a:tileRect/>
        </a:gradFill>
        <a:effectLst/>
      </p:bgPr>
    </p:bg>
    <p:spTree>
      <p:nvGrpSpPr>
        <p:cNvPr id="1" name="Shape 88"/>
        <p:cNvGrpSpPr/>
        <p:nvPr/>
      </p:nvGrpSpPr>
      <p:grpSpPr>
        <a:xfrm>
          <a:off x="0" y="0"/>
          <a:ext cx="0" cy="0"/>
          <a:chOff x="0" y="0"/>
          <a:chExt cx="0" cy="0"/>
        </a:xfrm>
      </p:grpSpPr>
      <p:grpSp>
        <p:nvGrpSpPr>
          <p:cNvPr id="89" name="Google Shape;89;p13"/>
          <p:cNvGrpSpPr/>
          <p:nvPr/>
        </p:nvGrpSpPr>
        <p:grpSpPr>
          <a:xfrm>
            <a:off x="0" y="40438"/>
            <a:ext cx="43891200" cy="4898076"/>
            <a:chOff x="1054474" y="495300"/>
            <a:chExt cx="41794578" cy="4610100"/>
          </a:xfrm>
        </p:grpSpPr>
        <p:sp>
          <p:nvSpPr>
            <p:cNvPr id="90" name="Google Shape;90;p13"/>
            <p:cNvSpPr txBox="1"/>
            <p:nvPr/>
          </p:nvSpPr>
          <p:spPr>
            <a:xfrm>
              <a:off x="1054474" y="495300"/>
              <a:ext cx="41781878" cy="4610100"/>
            </a:xfrm>
            <a:prstGeom prst="rect">
              <a:avLst/>
            </a:prstGeom>
            <a:solidFill>
              <a:srgbClr val="005173"/>
            </a:solidFill>
            <a:ln>
              <a:noFill/>
            </a:ln>
          </p:spPr>
          <p:txBody>
            <a:bodyPr spcFirstLastPara="1" wrap="square" lIns="61150" tIns="30575" rIns="61150" bIns="30575" anchor="ctr" anchorCtr="0">
              <a:noAutofit/>
            </a:bodyPr>
            <a:lstStyle/>
            <a:p>
              <a:pPr marL="0" marR="0" lvl="0" indent="0" algn="ctr" rtl="0">
                <a:spcBef>
                  <a:spcPts val="0"/>
                </a:spcBef>
                <a:spcAft>
                  <a:spcPts val="0"/>
                </a:spcAft>
                <a:buNone/>
              </a:pPr>
              <a:endParaRPr sz="4200" b="1" i="1" u="sng" strike="noStrike" cap="none">
                <a:solidFill>
                  <a:schemeClr val="lt1"/>
                </a:solidFill>
                <a:latin typeface="Arial"/>
                <a:ea typeface="Arial"/>
                <a:cs typeface="Arial"/>
                <a:sym typeface="Arial"/>
              </a:endParaRPr>
            </a:p>
          </p:txBody>
        </p:sp>
        <p:sp>
          <p:nvSpPr>
            <p:cNvPr id="91" name="Google Shape;91;p13"/>
            <p:cNvSpPr txBox="1"/>
            <p:nvPr/>
          </p:nvSpPr>
          <p:spPr>
            <a:xfrm>
              <a:off x="1067174" y="495300"/>
              <a:ext cx="41781878" cy="4610100"/>
            </a:xfrm>
            <a:prstGeom prst="rect">
              <a:avLst/>
            </a:prstGeom>
            <a:solidFill>
              <a:srgbClr val="0082A5">
                <a:alpha val="20000"/>
              </a:srgbClr>
            </a:solidFill>
            <a:ln>
              <a:noFill/>
            </a:ln>
          </p:spPr>
          <p:txBody>
            <a:bodyPr spcFirstLastPara="1" wrap="square" lIns="61150" tIns="30575" rIns="61150" bIns="30575" anchor="ctr" anchorCtr="0">
              <a:noAutofit/>
            </a:bodyPr>
            <a:lstStyle/>
            <a:p>
              <a:pPr marL="0" marR="0" lvl="0" indent="0" algn="ctr" rtl="0">
                <a:spcBef>
                  <a:spcPts val="0"/>
                </a:spcBef>
                <a:spcAft>
                  <a:spcPts val="0"/>
                </a:spcAft>
                <a:buNone/>
              </a:pPr>
              <a:endParaRPr sz="4200" b="1" i="1" u="sng" strike="noStrike" cap="none">
                <a:solidFill>
                  <a:schemeClr val="lt1"/>
                </a:solidFill>
                <a:latin typeface="Arial"/>
                <a:ea typeface="Arial"/>
                <a:cs typeface="Arial"/>
                <a:sym typeface="Arial"/>
              </a:endParaRPr>
            </a:p>
          </p:txBody>
        </p:sp>
      </p:grpSp>
      <p:sp>
        <p:nvSpPr>
          <p:cNvPr id="92" name="Google Shape;92;p13"/>
          <p:cNvSpPr txBox="1"/>
          <p:nvPr/>
        </p:nvSpPr>
        <p:spPr>
          <a:xfrm>
            <a:off x="5936760" y="420682"/>
            <a:ext cx="32308800" cy="3717925"/>
          </a:xfrm>
          <a:prstGeom prst="rect">
            <a:avLst/>
          </a:prstGeom>
          <a:noFill/>
          <a:ln>
            <a:noFill/>
          </a:ln>
        </p:spPr>
        <p:txBody>
          <a:bodyPr spcFirstLastPara="1" wrap="square" lIns="61150" tIns="30575" rIns="61150" bIns="30575" anchor="ctr" anchorCtr="0">
            <a:noAutofit/>
          </a:bodyPr>
          <a:lstStyle/>
          <a:p>
            <a:pPr marL="0" marR="0" lvl="0" indent="0" algn="ctr" rtl="0">
              <a:spcBef>
                <a:spcPts val="0"/>
              </a:spcBef>
              <a:spcAft>
                <a:spcPts val="0"/>
              </a:spcAft>
              <a:buClr>
                <a:schemeClr val="dk1"/>
              </a:buClr>
              <a:buSzPts val="1100"/>
              <a:buFont typeface="Arial"/>
              <a:buNone/>
            </a:pPr>
            <a:r>
              <a:rPr lang="en-US" sz="7200" b="1" dirty="0">
                <a:solidFill>
                  <a:schemeClr val="lt1"/>
                </a:solidFill>
                <a:latin typeface="Ideal Sans Medium" pitchFamily="50" charset="0"/>
                <a:ea typeface="Lucida Sans"/>
                <a:cs typeface="Ideal Sans Medium" pitchFamily="50" charset="0"/>
                <a:sym typeface="Lucida Sans"/>
              </a:rPr>
              <a:t>No Correlation Between Precipitation Amounts (Rain Gauge) </a:t>
            </a:r>
            <a:endParaRPr lang="en-US" sz="7200" b="1" dirty="0" smtClean="0">
              <a:solidFill>
                <a:schemeClr val="lt1"/>
              </a:solidFill>
              <a:latin typeface="Ideal Sans Medium" pitchFamily="50" charset="0"/>
              <a:ea typeface="Lucida Sans"/>
              <a:cs typeface="Ideal Sans Medium" pitchFamily="50" charset="0"/>
              <a:sym typeface="Lucida Sans"/>
            </a:endParaRPr>
          </a:p>
          <a:p>
            <a:pPr marL="0" marR="0" lvl="0" indent="0" algn="ctr" rtl="0">
              <a:spcBef>
                <a:spcPts val="0"/>
              </a:spcBef>
              <a:spcAft>
                <a:spcPts val="0"/>
              </a:spcAft>
              <a:buClr>
                <a:schemeClr val="dk1"/>
              </a:buClr>
              <a:buSzPts val="1100"/>
              <a:buFont typeface="Arial"/>
              <a:buNone/>
            </a:pPr>
            <a:r>
              <a:rPr lang="en-US" sz="7200" b="1" dirty="0" smtClean="0">
                <a:solidFill>
                  <a:schemeClr val="lt1"/>
                </a:solidFill>
                <a:latin typeface="Ideal Sans Medium" pitchFamily="50" charset="0"/>
                <a:ea typeface="Lucida Sans"/>
                <a:cs typeface="Ideal Sans Medium" pitchFamily="50" charset="0"/>
                <a:sym typeface="Lucida Sans"/>
              </a:rPr>
              <a:t>and </a:t>
            </a:r>
            <a:r>
              <a:rPr lang="en-US" sz="7200" b="1" dirty="0">
                <a:solidFill>
                  <a:schemeClr val="lt1"/>
                </a:solidFill>
                <a:latin typeface="Ideal Sans Medium" pitchFamily="50" charset="0"/>
                <a:ea typeface="Lucida Sans"/>
                <a:cs typeface="Ideal Sans Medium" pitchFamily="50" charset="0"/>
                <a:sym typeface="Lucida Sans"/>
              </a:rPr>
              <a:t>Brightness Temperature (GOES-16 </a:t>
            </a:r>
            <a:r>
              <a:rPr lang="en-US" sz="7200" b="1" dirty="0" smtClean="0">
                <a:solidFill>
                  <a:schemeClr val="lt1"/>
                </a:solidFill>
                <a:latin typeface="Ideal Sans Medium" pitchFamily="50" charset="0"/>
                <a:ea typeface="Lucida Sans"/>
                <a:cs typeface="Ideal Sans Medium" pitchFamily="50" charset="0"/>
                <a:sym typeface="Lucida Sans"/>
              </a:rPr>
              <a:t>ABI, Band 13) </a:t>
            </a:r>
            <a:endParaRPr sz="7200" b="1" dirty="0">
              <a:solidFill>
                <a:schemeClr val="lt1"/>
              </a:solidFill>
              <a:latin typeface="Ideal Sans Medium" pitchFamily="50" charset="0"/>
              <a:ea typeface="Lucida Sans"/>
              <a:cs typeface="Ideal Sans Medium" pitchFamily="50" charset="0"/>
              <a:sym typeface="Lucida Sans"/>
            </a:endParaRPr>
          </a:p>
          <a:p>
            <a:pPr marL="0" marR="0" lvl="0" indent="0" algn="ctr" rtl="0">
              <a:spcBef>
                <a:spcPts val="0"/>
              </a:spcBef>
              <a:spcAft>
                <a:spcPts val="0"/>
              </a:spcAft>
              <a:buNone/>
            </a:pPr>
            <a:r>
              <a:rPr lang="en-US" sz="5400" i="1" dirty="0">
                <a:solidFill>
                  <a:schemeClr val="lt1"/>
                </a:solidFill>
                <a:latin typeface="Lucida Sans"/>
                <a:ea typeface="Lucida Sans"/>
                <a:cs typeface="Lucida Sans"/>
                <a:sym typeface="Lucida Sans"/>
              </a:rPr>
              <a:t>Elena </a:t>
            </a:r>
            <a:r>
              <a:rPr lang="en-US" sz="5400" i="1" dirty="0" err="1">
                <a:solidFill>
                  <a:schemeClr val="lt1"/>
                </a:solidFill>
                <a:latin typeface="Lucida Sans"/>
                <a:ea typeface="Lucida Sans"/>
                <a:cs typeface="Lucida Sans"/>
                <a:sym typeface="Lucida Sans"/>
              </a:rPr>
              <a:t>Garistina</a:t>
            </a:r>
            <a:r>
              <a:rPr lang="en-US" sz="5400" i="1" dirty="0">
                <a:solidFill>
                  <a:schemeClr val="lt1"/>
                </a:solidFill>
                <a:latin typeface="Lucida Sans"/>
                <a:ea typeface="Lucida Sans"/>
                <a:cs typeface="Lucida Sans"/>
                <a:sym typeface="Lucida Sans"/>
              </a:rPr>
              <a:t>, Mason </a:t>
            </a:r>
            <a:r>
              <a:rPr lang="en-US" sz="5400" i="1" dirty="0" err="1">
                <a:solidFill>
                  <a:schemeClr val="lt1"/>
                </a:solidFill>
                <a:latin typeface="Lucida Sans"/>
                <a:ea typeface="Lucida Sans"/>
                <a:cs typeface="Lucida Sans"/>
                <a:sym typeface="Lucida Sans"/>
              </a:rPr>
              <a:t>Doshi</a:t>
            </a:r>
            <a:r>
              <a:rPr lang="en-US" sz="5400" i="1" dirty="0">
                <a:solidFill>
                  <a:schemeClr val="lt1"/>
                </a:solidFill>
                <a:latin typeface="Lucida Sans"/>
                <a:ea typeface="Lucida Sans"/>
                <a:cs typeface="Lucida Sans"/>
                <a:sym typeface="Lucida Sans"/>
              </a:rPr>
              <a:t>, Andrew Fricke, Logan Michaels</a:t>
            </a:r>
            <a:endParaRPr dirty="0"/>
          </a:p>
          <a:p>
            <a:pPr marL="0" marR="0" lvl="0" indent="0" algn="ctr" rtl="0">
              <a:spcBef>
                <a:spcPts val="0"/>
              </a:spcBef>
              <a:spcAft>
                <a:spcPts val="0"/>
              </a:spcAft>
              <a:buNone/>
            </a:pPr>
            <a:r>
              <a:rPr lang="en-US" sz="3600" b="0" i="0" u="none" strike="noStrike" cap="none" dirty="0">
                <a:solidFill>
                  <a:schemeClr val="lt1"/>
                </a:solidFill>
                <a:latin typeface="Lucida Sans"/>
                <a:ea typeface="Lucida Sans"/>
                <a:cs typeface="Lucida Sans"/>
                <a:sym typeface="Lucida Sans"/>
              </a:rPr>
              <a:t>Citizen Science Education Program, Medford Memorial Middle School, Medford, NJ, USA</a:t>
            </a:r>
            <a:endParaRPr dirty="0"/>
          </a:p>
        </p:txBody>
      </p:sp>
      <p:pic>
        <p:nvPicPr>
          <p:cNvPr id="93" name="Google Shape;93;p13" descr="logo7529627_lg with words.jpg"/>
          <p:cNvPicPr preferRelativeResize="0"/>
          <p:nvPr/>
        </p:nvPicPr>
        <p:blipFill rotWithShape="1">
          <a:blip r:embed="rId3">
            <a:alphaModFix/>
          </a:blip>
          <a:srcRect/>
          <a:stretch/>
        </p:blipFill>
        <p:spPr>
          <a:xfrm>
            <a:off x="573778" y="667691"/>
            <a:ext cx="4895850" cy="2209800"/>
          </a:xfrm>
          <a:prstGeom prst="rect">
            <a:avLst/>
          </a:prstGeom>
          <a:noFill/>
          <a:ln w="38100" cap="flat" cmpd="sng">
            <a:solidFill>
              <a:srgbClr val="3399FF"/>
            </a:solidFill>
            <a:prstDash val="solid"/>
            <a:miter lim="800000"/>
            <a:headEnd type="none" w="sm" len="sm"/>
            <a:tailEnd type="none" w="sm" len="sm"/>
          </a:ln>
        </p:spPr>
      </p:pic>
      <p:pic>
        <p:nvPicPr>
          <p:cNvPr id="94" name="Google Shape;94;p13"/>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5512679" y="1865713"/>
            <a:ext cx="3716019" cy="2654300"/>
          </a:xfrm>
          <a:prstGeom prst="rect">
            <a:avLst/>
          </a:prstGeom>
          <a:solidFill>
            <a:schemeClr val="bg1"/>
          </a:solidFill>
          <a:ln w="9525" cap="flat" cmpd="sng">
            <a:solidFill>
              <a:srgbClr val="3399FF"/>
            </a:solidFill>
            <a:prstDash val="solid"/>
            <a:miter lim="800000"/>
            <a:headEnd type="none" w="sm" len="sm"/>
            <a:tailEnd type="none" w="sm" len="sm"/>
          </a:ln>
        </p:spPr>
      </p:pic>
      <p:grpSp>
        <p:nvGrpSpPr>
          <p:cNvPr id="3" name="Group 2"/>
          <p:cNvGrpSpPr/>
          <p:nvPr/>
        </p:nvGrpSpPr>
        <p:grpSpPr>
          <a:xfrm>
            <a:off x="13396035" y="5127309"/>
            <a:ext cx="17392830" cy="27447890"/>
            <a:chOff x="13396035" y="5127309"/>
            <a:chExt cx="17392830" cy="27447890"/>
          </a:xfrm>
        </p:grpSpPr>
        <p:grpSp>
          <p:nvGrpSpPr>
            <p:cNvPr id="96" name="Google Shape;96;p13"/>
            <p:cNvGrpSpPr/>
            <p:nvPr/>
          </p:nvGrpSpPr>
          <p:grpSpPr>
            <a:xfrm>
              <a:off x="13415462" y="28685712"/>
              <a:ext cx="17373403" cy="934894"/>
              <a:chOff x="232956" y="7367625"/>
              <a:chExt cx="11007600" cy="946200"/>
            </a:xfrm>
          </p:grpSpPr>
          <p:sp>
            <p:nvSpPr>
              <p:cNvPr id="97" name="Google Shape;97;p13"/>
              <p:cNvSpPr txBox="1"/>
              <p:nvPr/>
            </p:nvSpPr>
            <p:spPr>
              <a:xfrm>
                <a:off x="232956" y="7367625"/>
                <a:ext cx="11007600" cy="946200"/>
              </a:xfrm>
              <a:prstGeom prst="rect">
                <a:avLst/>
              </a:prstGeom>
              <a:gradFill>
                <a:gsLst>
                  <a:gs pos="0">
                    <a:srgbClr val="8FDCFF"/>
                  </a:gs>
                  <a:gs pos="13000">
                    <a:srgbClr val="FCDD6E"/>
                  </a:gs>
                  <a:gs pos="43000">
                    <a:srgbClr val="57CDFF"/>
                  </a:gs>
                  <a:gs pos="67000">
                    <a:srgbClr val="0079AC"/>
                  </a:gs>
                  <a:gs pos="83000">
                    <a:srgbClr val="0079AC"/>
                  </a:gs>
                  <a:gs pos="100000">
                    <a:srgbClr val="FCDD6E"/>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0" u="none" strike="noStrike" cap="none">
                  <a:solidFill>
                    <a:schemeClr val="dk1"/>
                  </a:solidFill>
                  <a:latin typeface="Lucida Sans"/>
                  <a:ea typeface="Lucida Sans"/>
                  <a:cs typeface="Lucida Sans"/>
                  <a:sym typeface="Lucida Sans"/>
                </a:endParaRPr>
              </a:p>
            </p:txBody>
          </p:sp>
          <p:sp>
            <p:nvSpPr>
              <p:cNvPr id="98" name="Google Shape;98;p13"/>
              <p:cNvSpPr txBox="1"/>
              <p:nvPr/>
            </p:nvSpPr>
            <p:spPr>
              <a:xfrm>
                <a:off x="292451" y="7455973"/>
                <a:ext cx="10806000" cy="769500"/>
              </a:xfrm>
              <a:prstGeom prst="rect">
                <a:avLst/>
              </a:prstGeom>
              <a:gradFill>
                <a:gsLst>
                  <a:gs pos="0">
                    <a:srgbClr val="005173"/>
                  </a:gs>
                  <a:gs pos="56000">
                    <a:srgbClr val="005173"/>
                  </a:gs>
                  <a:gs pos="100000">
                    <a:srgbClr val="FFFFFF">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dirty="0">
                    <a:solidFill>
                      <a:schemeClr val="lt1"/>
                    </a:solidFill>
                    <a:latin typeface="Lucida Sans"/>
                    <a:ea typeface="Lucida Sans"/>
                    <a:cs typeface="Lucida Sans"/>
                    <a:sym typeface="Lucida Sans"/>
                  </a:rPr>
                  <a:t>REFERENCES</a:t>
                </a:r>
                <a:endParaRPr sz="3200" b="1" i="0" u="none" strike="noStrike" cap="none" dirty="0">
                  <a:solidFill>
                    <a:schemeClr val="lt1"/>
                  </a:solidFill>
                  <a:latin typeface="Lucida Sans"/>
                  <a:ea typeface="Lucida Sans"/>
                  <a:cs typeface="Lucida Sans"/>
                  <a:sym typeface="Lucida Sans"/>
                </a:endParaRPr>
              </a:p>
            </p:txBody>
          </p:sp>
        </p:grpSp>
        <p:grpSp>
          <p:nvGrpSpPr>
            <p:cNvPr id="99" name="Google Shape;99;p13"/>
            <p:cNvGrpSpPr/>
            <p:nvPr/>
          </p:nvGrpSpPr>
          <p:grpSpPr>
            <a:xfrm>
              <a:off x="13396035" y="5127309"/>
              <a:ext cx="17373403" cy="27447890"/>
              <a:chOff x="11943580" y="5974473"/>
              <a:chExt cx="17373403" cy="27775643"/>
            </a:xfrm>
          </p:grpSpPr>
          <p:sp>
            <p:nvSpPr>
              <p:cNvPr id="100" name="Google Shape;100;p13"/>
              <p:cNvSpPr txBox="1"/>
              <p:nvPr/>
            </p:nvSpPr>
            <p:spPr>
              <a:xfrm>
                <a:off x="11963006" y="6971721"/>
                <a:ext cx="17351400" cy="14324778"/>
              </a:xfrm>
              <a:prstGeom prst="rect">
                <a:avLst/>
              </a:prstGeom>
              <a:solidFill>
                <a:schemeClr val="lt1"/>
              </a:solidFill>
              <a:ln>
                <a:noFill/>
              </a:ln>
            </p:spPr>
            <p:txBody>
              <a:bodyPr spcFirstLastPara="1" wrap="square" lIns="182875" tIns="91425" rIns="182875" bIns="1828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dirty="0">
                    <a:solidFill>
                      <a:schemeClr val="dk1"/>
                    </a:solidFill>
                    <a:latin typeface="+mn-lt"/>
                    <a:ea typeface="Open Sans"/>
                    <a:cs typeface="Open Sans"/>
                    <a:sym typeface="Open Sans"/>
                  </a:rPr>
                  <a:t>Precipitation was collected at </a:t>
                </a:r>
                <a:r>
                  <a:rPr lang="en-US" sz="2800" dirty="0" smtClean="0">
                    <a:solidFill>
                      <a:schemeClr val="dk1"/>
                    </a:solidFill>
                    <a:latin typeface="+mn-lt"/>
                    <a:ea typeface="Open Sans"/>
                    <a:cs typeface="Open Sans"/>
                    <a:sym typeface="Open Sans"/>
                  </a:rPr>
                  <a:t>approximately the </a:t>
                </a:r>
                <a:r>
                  <a:rPr lang="en-US" sz="2800" dirty="0">
                    <a:solidFill>
                      <a:schemeClr val="dk1"/>
                    </a:solidFill>
                    <a:latin typeface="+mn-lt"/>
                    <a:ea typeface="Open Sans"/>
                    <a:cs typeface="Open Sans"/>
                    <a:sym typeface="Open Sans"/>
                  </a:rPr>
                  <a:t>same time every day </a:t>
                </a:r>
                <a:r>
                  <a:rPr lang="en-US" sz="2800" dirty="0" smtClean="0">
                    <a:solidFill>
                      <a:schemeClr val="dk1"/>
                    </a:solidFill>
                    <a:latin typeface="+mn-lt"/>
                    <a:ea typeface="Open Sans"/>
                    <a:cs typeface="Open Sans"/>
                    <a:sym typeface="Open Sans"/>
                  </a:rPr>
                  <a:t>using </a:t>
                </a:r>
                <a:r>
                  <a:rPr lang="en-US" sz="2800" dirty="0">
                    <a:solidFill>
                      <a:schemeClr val="dk1"/>
                    </a:solidFill>
                    <a:latin typeface="+mn-lt"/>
                    <a:ea typeface="Open Sans"/>
                    <a:cs typeface="Open Sans"/>
                    <a:sym typeface="Open Sans"/>
                  </a:rPr>
                  <a:t>a metric rain gauge. An exception was over weekends and holidays when there were multiple days’ worth of </a:t>
                </a:r>
                <a:r>
                  <a:rPr lang="en-US" sz="2800" dirty="0" smtClean="0">
                    <a:solidFill>
                      <a:schemeClr val="dk1"/>
                    </a:solidFill>
                    <a:latin typeface="+mn-lt"/>
                    <a:ea typeface="Open Sans"/>
                    <a:cs typeface="Open Sans"/>
                    <a:sym typeface="Open Sans"/>
                  </a:rPr>
                  <a:t>accumulation recorded. </a:t>
                </a:r>
                <a:r>
                  <a:rPr lang="en-US" sz="2800" dirty="0">
                    <a:solidFill>
                      <a:schemeClr val="dk1"/>
                    </a:solidFill>
                    <a:latin typeface="+mn-lt"/>
                    <a:ea typeface="Open Sans"/>
                    <a:cs typeface="Open Sans"/>
                    <a:sym typeface="Open Sans"/>
                  </a:rPr>
                  <a:t>Brightness Temperature images from </a:t>
                </a:r>
                <a:r>
                  <a:rPr lang="en-US" sz="2800" dirty="0" smtClean="0">
                    <a:solidFill>
                      <a:schemeClr val="dk1"/>
                    </a:solidFill>
                    <a:latin typeface="+mn-lt"/>
                    <a:ea typeface="Open Sans"/>
                    <a:cs typeface="Open Sans"/>
                    <a:sym typeface="Open Sans"/>
                  </a:rPr>
                  <a:t>GOES-16 were copied and saved, </a:t>
                </a:r>
                <a:r>
                  <a:rPr lang="en-US" sz="2800" dirty="0">
                    <a:solidFill>
                      <a:schemeClr val="dk1"/>
                    </a:solidFill>
                    <a:latin typeface="+mn-lt"/>
                    <a:ea typeface="Open Sans"/>
                    <a:cs typeface="Open Sans"/>
                    <a:sym typeface="Open Sans"/>
                  </a:rPr>
                  <a:t>using the Regional and Mesoscale Meteorology Branch (RAMMB) slider, on the Colorado </a:t>
                </a:r>
                <a:r>
                  <a:rPr lang="en-US" sz="2800" dirty="0" smtClean="0">
                    <a:solidFill>
                      <a:schemeClr val="dk1"/>
                    </a:solidFill>
                    <a:latin typeface="+mn-lt"/>
                    <a:ea typeface="Open Sans"/>
                    <a:cs typeface="Open Sans"/>
                    <a:sym typeface="Open Sans"/>
                  </a:rPr>
                  <a:t>State University website. Images were recorded multiple </a:t>
                </a:r>
                <a:r>
                  <a:rPr lang="en-US" sz="2800" dirty="0">
                    <a:solidFill>
                      <a:schemeClr val="dk1"/>
                    </a:solidFill>
                    <a:latin typeface="+mn-lt"/>
                    <a:ea typeface="Open Sans"/>
                    <a:cs typeface="Open Sans"/>
                    <a:sym typeface="Open Sans"/>
                  </a:rPr>
                  <a:t>times during the day. </a:t>
                </a:r>
                <a:endParaRPr lang="en-US" sz="2800" dirty="0" smtClean="0">
                  <a:solidFill>
                    <a:schemeClr val="dk1"/>
                  </a:solidFill>
                  <a:latin typeface="+mn-lt"/>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sz="2800" dirty="0" smtClean="0">
                    <a:solidFill>
                      <a:schemeClr val="dk1"/>
                    </a:solidFill>
                    <a:latin typeface="+mn-lt"/>
                    <a:ea typeface="Open Sans"/>
                    <a:cs typeface="Open Sans"/>
                    <a:sym typeface="Open Sans"/>
                  </a:rPr>
                  <a:t>The </a:t>
                </a:r>
                <a:r>
                  <a:rPr lang="en-US" sz="2800" dirty="0">
                    <a:solidFill>
                      <a:schemeClr val="dk1"/>
                    </a:solidFill>
                    <a:latin typeface="+mn-lt"/>
                    <a:ea typeface="Open Sans"/>
                    <a:cs typeface="Open Sans"/>
                    <a:sym typeface="Open Sans"/>
                  </a:rPr>
                  <a:t>metric rain gauge was set in one of the courtyards of Medford Memorial Middle School. In the courtyard, there is a rain gauge stand, which is </a:t>
                </a:r>
                <a:r>
                  <a:rPr lang="en-US" sz="2800" dirty="0" smtClean="0">
                    <a:solidFill>
                      <a:schemeClr val="dk1"/>
                    </a:solidFill>
                    <a:latin typeface="+mn-lt"/>
                    <a:ea typeface="Open Sans"/>
                    <a:cs typeface="Open Sans"/>
                    <a:sym typeface="Open Sans"/>
                  </a:rPr>
                  <a:t>on top of a pathway. </a:t>
                </a:r>
                <a:r>
                  <a:rPr lang="en-US" sz="2800" dirty="0">
                    <a:solidFill>
                      <a:schemeClr val="dk1"/>
                    </a:solidFill>
                    <a:latin typeface="+mn-lt"/>
                    <a:ea typeface="Open Sans"/>
                    <a:cs typeface="Open Sans"/>
                    <a:sym typeface="Open Sans"/>
                  </a:rPr>
                  <a:t>The pathway is gravel, and grass outlines it. In the grass, there are several trees scattered throughout the </a:t>
                </a:r>
                <a:r>
                  <a:rPr lang="en-US" sz="2800" dirty="0" smtClean="0">
                    <a:solidFill>
                      <a:schemeClr val="dk1"/>
                    </a:solidFill>
                    <a:latin typeface="+mn-lt"/>
                    <a:ea typeface="Open Sans"/>
                    <a:cs typeface="Open Sans"/>
                    <a:sym typeface="Open Sans"/>
                  </a:rPr>
                  <a:t>area. Each </a:t>
                </a:r>
                <a:r>
                  <a:rPr lang="en-US" sz="2800" dirty="0">
                    <a:solidFill>
                      <a:schemeClr val="dk1"/>
                    </a:solidFill>
                    <a:latin typeface="+mn-lt"/>
                    <a:ea typeface="Open Sans"/>
                    <a:cs typeface="Open Sans"/>
                    <a:sym typeface="Open Sans"/>
                  </a:rPr>
                  <a:t>day (except on weekends or holidays), at solar noon, </a:t>
                </a:r>
                <a:r>
                  <a:rPr lang="en-US" sz="2800" dirty="0" smtClean="0">
                    <a:solidFill>
                      <a:schemeClr val="dk1"/>
                    </a:solidFill>
                    <a:latin typeface="+mn-lt"/>
                    <a:ea typeface="Open Sans"/>
                    <a:cs typeface="Open Sans"/>
                    <a:sym typeface="Open Sans"/>
                  </a:rPr>
                  <a:t>the rain gauge was emptied and millimeter </a:t>
                </a:r>
                <a:r>
                  <a:rPr lang="en-US" sz="2800" dirty="0">
                    <a:solidFill>
                      <a:schemeClr val="dk1"/>
                    </a:solidFill>
                    <a:latin typeface="+mn-lt"/>
                    <a:ea typeface="Open Sans"/>
                    <a:cs typeface="Open Sans"/>
                    <a:sym typeface="Open Sans"/>
                  </a:rPr>
                  <a:t>measurements were taken. If the water inside the rain gauge was frozen, </a:t>
                </a:r>
                <a:r>
                  <a:rPr lang="en-US" sz="2800" dirty="0" smtClean="0">
                    <a:solidFill>
                      <a:schemeClr val="dk1"/>
                    </a:solidFill>
                    <a:latin typeface="+mn-lt"/>
                    <a:ea typeface="Open Sans"/>
                    <a:cs typeface="Open Sans"/>
                    <a:sym typeface="Open Sans"/>
                  </a:rPr>
                  <a:t>a </a:t>
                </a:r>
                <a:r>
                  <a:rPr lang="en-US" sz="2800" dirty="0">
                    <a:solidFill>
                      <a:schemeClr val="dk1"/>
                    </a:solidFill>
                    <a:latin typeface="+mn-lt"/>
                    <a:ea typeface="Open Sans"/>
                    <a:cs typeface="Open Sans"/>
                    <a:sym typeface="Open Sans"/>
                  </a:rPr>
                  <a:t>new gauge was put on the stand and the frozen water was brought inside to thaw. The GLOBE Precipitation </a:t>
                </a:r>
                <a:r>
                  <a:rPr lang="en-US" sz="2800" dirty="0" smtClean="0">
                    <a:solidFill>
                      <a:schemeClr val="dk1"/>
                    </a:solidFill>
                    <a:latin typeface="+mn-lt"/>
                    <a:ea typeface="Open Sans"/>
                    <a:cs typeface="Open Sans"/>
                    <a:sym typeface="Open Sans"/>
                  </a:rPr>
                  <a:t>Protocol </a:t>
                </a:r>
                <a:r>
                  <a:rPr lang="en-US" sz="2800" dirty="0">
                    <a:solidFill>
                      <a:schemeClr val="dk1"/>
                    </a:solidFill>
                    <a:latin typeface="+mn-lt"/>
                    <a:ea typeface="Open Sans"/>
                    <a:cs typeface="Open Sans"/>
                    <a:sym typeface="Open Sans"/>
                  </a:rPr>
                  <a:t>was </a:t>
                </a:r>
                <a:r>
                  <a:rPr lang="en-US" sz="2800" dirty="0" smtClean="0">
                    <a:solidFill>
                      <a:schemeClr val="dk1"/>
                    </a:solidFill>
                    <a:latin typeface="+mn-lt"/>
                    <a:ea typeface="Open Sans"/>
                    <a:cs typeface="Open Sans"/>
                    <a:sym typeface="Open Sans"/>
                  </a:rPr>
                  <a:t>followed and all data was entered into the GLOBE data base. </a:t>
                </a:r>
                <a:r>
                  <a:rPr lang="en-US" sz="2800" dirty="0">
                    <a:solidFill>
                      <a:schemeClr val="dk1"/>
                    </a:solidFill>
                    <a:latin typeface="+mn-lt"/>
                    <a:ea typeface="Open Sans"/>
                    <a:cs typeface="Open Sans"/>
                    <a:sym typeface="Open Sans"/>
                  </a:rPr>
                  <a:t>There were </a:t>
                </a:r>
                <a:r>
                  <a:rPr lang="en-US" sz="2800" dirty="0" smtClean="0">
                    <a:solidFill>
                      <a:schemeClr val="dk1"/>
                    </a:solidFill>
                    <a:latin typeface="+mn-lt"/>
                    <a:ea typeface="Open Sans"/>
                    <a:cs typeface="Open Sans"/>
                    <a:sym typeface="Open Sans"/>
                  </a:rPr>
                  <a:t>21 </a:t>
                </a:r>
                <a:r>
                  <a:rPr lang="en-US" sz="2800" dirty="0">
                    <a:solidFill>
                      <a:schemeClr val="dk1"/>
                    </a:solidFill>
                    <a:latin typeface="+mn-lt"/>
                    <a:ea typeface="Open Sans"/>
                    <a:cs typeface="Open Sans"/>
                    <a:sym typeface="Open Sans"/>
                  </a:rPr>
                  <a:t>entries of data on GLOBE.gov over a span of 30 days. </a:t>
                </a:r>
                <a:endParaRPr lang="en-US" sz="2800" dirty="0" smtClean="0">
                  <a:solidFill>
                    <a:schemeClr val="dk1"/>
                  </a:solidFill>
                  <a:latin typeface="+mn-lt"/>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US" sz="2800" dirty="0" smtClean="0">
                    <a:solidFill>
                      <a:schemeClr val="dk1"/>
                    </a:solidFill>
                    <a:latin typeface="+mn-lt"/>
                    <a:ea typeface="Open Sans"/>
                    <a:cs typeface="Open Sans"/>
                    <a:sym typeface="Open Sans"/>
                  </a:rPr>
                  <a:t>Two scientists who mentored the research team were Dr</a:t>
                </a:r>
                <a:r>
                  <a:rPr lang="en-US" sz="2800" dirty="0">
                    <a:solidFill>
                      <a:schemeClr val="dk1"/>
                    </a:solidFill>
                    <a:latin typeface="+mn-lt"/>
                    <a:ea typeface="Open Sans"/>
                    <a:cs typeface="Open Sans"/>
                    <a:sym typeface="Open Sans"/>
                  </a:rPr>
                  <a:t>. Tim </a:t>
                </a:r>
                <a:r>
                  <a:rPr lang="en-US" sz="2800" dirty="0" err="1">
                    <a:solidFill>
                      <a:schemeClr val="dk1"/>
                    </a:solidFill>
                    <a:latin typeface="+mn-lt"/>
                    <a:ea typeface="Open Sans"/>
                    <a:cs typeface="Open Sans"/>
                    <a:sym typeface="Open Sans"/>
                  </a:rPr>
                  <a:t>Schmit</a:t>
                </a:r>
                <a:r>
                  <a:rPr lang="en-US" sz="2800" dirty="0">
                    <a:solidFill>
                      <a:schemeClr val="dk1"/>
                    </a:solidFill>
                    <a:latin typeface="+mn-lt"/>
                    <a:ea typeface="Open Sans"/>
                    <a:cs typeface="Open Sans"/>
                    <a:sym typeface="Open Sans"/>
                  </a:rPr>
                  <a:t>, NOAA, </a:t>
                </a:r>
                <a:r>
                  <a:rPr lang="en-US" sz="2800" dirty="0" smtClean="0">
                    <a:solidFill>
                      <a:schemeClr val="dk1"/>
                    </a:solidFill>
                    <a:latin typeface="+mn-lt"/>
                    <a:ea typeface="Open Sans"/>
                    <a:cs typeface="Open Sans"/>
                    <a:sym typeface="Open Sans"/>
                  </a:rPr>
                  <a:t>CIMSS and Dr</a:t>
                </a:r>
                <a:r>
                  <a:rPr lang="en-US" sz="2800" dirty="0">
                    <a:solidFill>
                      <a:schemeClr val="dk1"/>
                    </a:solidFill>
                    <a:latin typeface="+mn-lt"/>
                    <a:ea typeface="Open Sans"/>
                    <a:cs typeface="Open Sans"/>
                    <a:sym typeface="Open Sans"/>
                  </a:rPr>
                  <a:t>. Dan Lindsey, NOAA. Dr. Lindsey recommended the team use Band 13 as that is the band that measure clouds. Dr. Lindsey also provided brightness temperature images for February 5th to February 19th because access to images on those days was limited on the RAMMB slider. Both Dr. </a:t>
                </a:r>
                <a:r>
                  <a:rPr lang="en-US" sz="2800" dirty="0" err="1">
                    <a:solidFill>
                      <a:schemeClr val="dk1"/>
                    </a:solidFill>
                    <a:latin typeface="+mn-lt"/>
                    <a:ea typeface="Open Sans"/>
                    <a:cs typeface="Open Sans"/>
                    <a:sym typeface="Open Sans"/>
                  </a:rPr>
                  <a:t>Schmit</a:t>
                </a:r>
                <a:r>
                  <a:rPr lang="en-US" sz="2800" dirty="0">
                    <a:solidFill>
                      <a:schemeClr val="dk1"/>
                    </a:solidFill>
                    <a:latin typeface="+mn-lt"/>
                    <a:ea typeface="Open Sans"/>
                    <a:cs typeface="Open Sans"/>
                    <a:sym typeface="Open Sans"/>
                  </a:rPr>
                  <a:t> and Dr. Lindsey were very instrumental when it came to helping the </a:t>
                </a:r>
                <a:r>
                  <a:rPr lang="en-US" sz="2800" dirty="0" smtClean="0">
                    <a:solidFill>
                      <a:schemeClr val="dk1"/>
                    </a:solidFill>
                    <a:latin typeface="+mn-lt"/>
                    <a:ea typeface="Open Sans"/>
                    <a:cs typeface="Open Sans"/>
                    <a:sym typeface="Open Sans"/>
                  </a:rPr>
                  <a:t>research </a:t>
                </a:r>
                <a:r>
                  <a:rPr lang="en-US" sz="2800" dirty="0">
                    <a:solidFill>
                      <a:schemeClr val="dk1"/>
                    </a:solidFill>
                    <a:latin typeface="+mn-lt"/>
                    <a:ea typeface="Open Sans"/>
                    <a:cs typeface="Open Sans"/>
                    <a:sym typeface="Open Sans"/>
                  </a:rPr>
                  <a:t>team. </a:t>
                </a:r>
                <a:endParaRPr lang="en-US" sz="2800" dirty="0" smtClean="0">
                  <a:solidFill>
                    <a:schemeClr val="dk1"/>
                  </a:solidFill>
                  <a:latin typeface="+mn-lt"/>
                  <a:ea typeface="Open Sans"/>
                  <a:cs typeface="Open Sans"/>
                  <a:sym typeface="Open Sans"/>
                </a:endParaRPr>
              </a:p>
              <a:p>
                <a:pPr>
                  <a:buClr>
                    <a:schemeClr val="dk1"/>
                  </a:buClr>
                  <a:buSzPts val="1100"/>
                </a:pPr>
                <a:r>
                  <a:rPr lang="en-US" sz="2800" dirty="0" smtClean="0">
                    <a:solidFill>
                      <a:schemeClr val="dk1"/>
                    </a:solidFill>
                    <a:latin typeface="+mn-lt"/>
                    <a:ea typeface="Open Sans"/>
                    <a:cs typeface="Open Sans"/>
                    <a:sym typeface="Open Sans"/>
                  </a:rPr>
                  <a:t>When </a:t>
                </a:r>
                <a:r>
                  <a:rPr lang="en-US" sz="2800" dirty="0">
                    <a:solidFill>
                      <a:schemeClr val="dk1"/>
                    </a:solidFill>
                    <a:latin typeface="+mn-lt"/>
                    <a:ea typeface="Open Sans"/>
                    <a:cs typeface="Open Sans"/>
                    <a:sym typeface="Open Sans"/>
                  </a:rPr>
                  <a:t>the original research plan was constructed, it was decided to measure Brightness Temperature </a:t>
                </a:r>
                <a:r>
                  <a:rPr lang="en-US" sz="2800" dirty="0" smtClean="0">
                    <a:solidFill>
                      <a:schemeClr val="dk1"/>
                    </a:solidFill>
                    <a:latin typeface="+mn-lt"/>
                    <a:ea typeface="Open Sans"/>
                    <a:cs typeface="Open Sans"/>
                    <a:sym typeface="Open Sans"/>
                  </a:rPr>
                  <a:t>when the rain gauge was emptied. </a:t>
                </a:r>
                <a:r>
                  <a:rPr lang="en-US" sz="2800" dirty="0">
                    <a:solidFill>
                      <a:schemeClr val="dk1"/>
                    </a:solidFill>
                    <a:latin typeface="+mn-lt"/>
                    <a:ea typeface="Open Sans"/>
                    <a:cs typeface="Open Sans"/>
                    <a:sym typeface="Open Sans"/>
                  </a:rPr>
                  <a:t>When it was realized </a:t>
                </a:r>
                <a:r>
                  <a:rPr lang="en-US" sz="2800" dirty="0" smtClean="0">
                    <a:solidFill>
                      <a:schemeClr val="dk1"/>
                    </a:solidFill>
                    <a:latin typeface="+mn-lt"/>
                    <a:ea typeface="Open Sans"/>
                    <a:cs typeface="Open Sans"/>
                    <a:sym typeface="Open Sans"/>
                  </a:rPr>
                  <a:t>there might never be </a:t>
                </a:r>
                <a:r>
                  <a:rPr lang="en-US" sz="2800" dirty="0">
                    <a:solidFill>
                      <a:schemeClr val="dk1"/>
                    </a:solidFill>
                    <a:latin typeface="+mn-lt"/>
                    <a:ea typeface="Open Sans"/>
                    <a:cs typeface="Open Sans"/>
                    <a:sym typeface="Open Sans"/>
                  </a:rPr>
                  <a:t>a correlation between amount of precipitation and </a:t>
                </a:r>
                <a:r>
                  <a:rPr lang="en-US" sz="2800" dirty="0" smtClean="0">
                    <a:solidFill>
                      <a:schemeClr val="dk1"/>
                    </a:solidFill>
                    <a:latin typeface="+mn-lt"/>
                    <a:ea typeface="Open Sans"/>
                    <a:cs typeface="Open Sans"/>
                    <a:sym typeface="Open Sans"/>
                  </a:rPr>
                  <a:t>BT, using the original experimental design, </a:t>
                </a:r>
                <a:r>
                  <a:rPr lang="en-US" sz="2800" dirty="0">
                    <a:solidFill>
                      <a:schemeClr val="dk1"/>
                    </a:solidFill>
                    <a:latin typeface="+mn-lt"/>
                    <a:ea typeface="Open Sans"/>
                    <a:cs typeface="Open Sans"/>
                    <a:sym typeface="Open Sans"/>
                  </a:rPr>
                  <a:t>the research team decided to </a:t>
                </a:r>
                <a:r>
                  <a:rPr lang="en-US" sz="2800" dirty="0" smtClean="0">
                    <a:solidFill>
                      <a:schemeClr val="dk1"/>
                    </a:solidFill>
                    <a:latin typeface="+mn-lt"/>
                    <a:ea typeface="Open Sans"/>
                    <a:cs typeface="Open Sans"/>
                    <a:sym typeface="Open Sans"/>
                  </a:rPr>
                  <a:t>look at a new research question. This question looked at BT while it was actually raining. </a:t>
                </a:r>
                <a:r>
                  <a:rPr lang="en-US" sz="2800" dirty="0">
                    <a:solidFill>
                      <a:schemeClr val="dk1"/>
                    </a:solidFill>
                    <a:ea typeface="Open Sans"/>
                    <a:cs typeface="Open Sans"/>
                    <a:sym typeface="Open Sans"/>
                  </a:rPr>
                  <a:t>This new question meant going back into archived data on </a:t>
                </a:r>
                <a:r>
                  <a:rPr lang="en-US" sz="2800" dirty="0" smtClean="0">
                    <a:solidFill>
                      <a:schemeClr val="dk1"/>
                    </a:solidFill>
                    <a:ea typeface="Open Sans"/>
                    <a:cs typeface="Open Sans"/>
                    <a:sym typeface="Open Sans"/>
                  </a:rPr>
                  <a:t>www.wunderground.com </a:t>
                </a:r>
                <a:r>
                  <a:rPr lang="en-US" sz="2800" dirty="0">
                    <a:solidFill>
                      <a:schemeClr val="dk1"/>
                    </a:solidFill>
                    <a:ea typeface="Open Sans"/>
                    <a:cs typeface="Open Sans"/>
                    <a:sym typeface="Open Sans"/>
                  </a:rPr>
                  <a:t>to see when it was raining in Medford, not how much it was raining. The data was put into several bar graphs. To double check that the precipitation observations actually made it into the GLOBE program database, </a:t>
                </a:r>
                <a:r>
                  <a:rPr lang="en-US" sz="2800" dirty="0" smtClean="0">
                    <a:solidFill>
                      <a:schemeClr val="dk1"/>
                    </a:solidFill>
                    <a:ea typeface="Open Sans"/>
                    <a:cs typeface="Open Sans"/>
                    <a:sym typeface="Open Sans"/>
                  </a:rPr>
                  <a:t>the </a:t>
                </a:r>
                <a:r>
                  <a:rPr lang="en-US" sz="2800" dirty="0">
                    <a:solidFill>
                      <a:schemeClr val="dk1"/>
                    </a:solidFill>
                    <a:ea typeface="Open Sans"/>
                    <a:cs typeface="Open Sans"/>
                    <a:sym typeface="Open Sans"/>
                  </a:rPr>
                  <a:t>GLOBE Visualization Page was checked. </a:t>
                </a:r>
              </a:p>
              <a:p>
                <a:pPr marL="0" marR="0" lvl="0" indent="0" algn="l" rtl="0">
                  <a:lnSpc>
                    <a:spcPct val="100000"/>
                  </a:lnSpc>
                  <a:spcBef>
                    <a:spcPts val="0"/>
                  </a:spcBef>
                  <a:spcAft>
                    <a:spcPts val="0"/>
                  </a:spcAft>
                  <a:buClr>
                    <a:schemeClr val="dk1"/>
                  </a:buClr>
                  <a:buSzPts val="1100"/>
                  <a:buFont typeface="Arial"/>
                  <a:buNone/>
                </a:pPr>
                <a:r>
                  <a:rPr lang="en-US" sz="2800" dirty="0" smtClean="0">
                    <a:solidFill>
                      <a:schemeClr val="dk1"/>
                    </a:solidFill>
                    <a:latin typeface="+mn-lt"/>
                    <a:ea typeface="Open Sans"/>
                    <a:cs typeface="Open Sans"/>
                    <a:sym typeface="Open Sans"/>
                  </a:rPr>
                  <a:t>Not enough time was left in the original research window to gather enough data to make a reasonable conclusion. However, the small amount of data was graphed and looked interesting. This new research project will be recommended to future CSEPers, so they </a:t>
                </a:r>
                <a:r>
                  <a:rPr lang="en-US" sz="2800" dirty="0">
                    <a:solidFill>
                      <a:schemeClr val="dk1"/>
                    </a:solidFill>
                    <a:latin typeface="+mn-lt"/>
                    <a:ea typeface="Open Sans"/>
                    <a:cs typeface="Open Sans"/>
                    <a:sym typeface="Open Sans"/>
                  </a:rPr>
                  <a:t>might pick up on the new research and continue with it. </a:t>
                </a:r>
                <a:endParaRPr sz="2000" dirty="0">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endParaRPr sz="3200" dirty="0">
                  <a:solidFill>
                    <a:schemeClr val="dk1"/>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endParaRPr sz="3200" b="0" i="0" u="none" strike="noStrike" cap="none" dirty="0">
                  <a:solidFill>
                    <a:schemeClr val="dk1"/>
                  </a:solidFill>
                  <a:latin typeface="Helvetica Neue"/>
                  <a:ea typeface="Helvetica Neue"/>
                  <a:cs typeface="Helvetica Neue"/>
                  <a:sym typeface="Helvetica Neue"/>
                </a:endParaRPr>
              </a:p>
            </p:txBody>
          </p:sp>
          <p:grpSp>
            <p:nvGrpSpPr>
              <p:cNvPr id="101" name="Google Shape;101;p13"/>
              <p:cNvGrpSpPr/>
              <p:nvPr/>
            </p:nvGrpSpPr>
            <p:grpSpPr>
              <a:xfrm>
                <a:off x="11943580" y="5974473"/>
                <a:ext cx="17367250" cy="946150"/>
                <a:chOff x="231173" y="5979513"/>
                <a:chExt cx="11007725" cy="946293"/>
              </a:xfrm>
            </p:grpSpPr>
            <p:sp>
              <p:nvSpPr>
                <p:cNvPr id="102" name="Google Shape;102;p13"/>
                <p:cNvSpPr txBox="1"/>
                <p:nvPr/>
              </p:nvSpPr>
              <p:spPr>
                <a:xfrm>
                  <a:off x="231173" y="5979513"/>
                  <a:ext cx="11007725" cy="946293"/>
                </a:xfrm>
                <a:prstGeom prst="rect">
                  <a:avLst/>
                </a:prstGeom>
                <a:gradFill>
                  <a:gsLst>
                    <a:gs pos="0">
                      <a:srgbClr val="8FDCFF"/>
                    </a:gs>
                    <a:gs pos="13000">
                      <a:srgbClr val="FCDD6E"/>
                    </a:gs>
                    <a:gs pos="43000">
                      <a:srgbClr val="57CDFF"/>
                    </a:gs>
                    <a:gs pos="67000">
                      <a:srgbClr val="0079AC"/>
                    </a:gs>
                    <a:gs pos="83000">
                      <a:srgbClr val="0079AC"/>
                    </a:gs>
                    <a:gs pos="100000">
                      <a:srgbClr val="FCDD6E"/>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0" u="none" strike="noStrike" cap="none">
                    <a:solidFill>
                      <a:schemeClr val="dk1"/>
                    </a:solidFill>
                    <a:latin typeface="Lucida Sans"/>
                    <a:ea typeface="Lucida Sans"/>
                    <a:cs typeface="Lucida Sans"/>
                    <a:sym typeface="Lucida Sans"/>
                  </a:endParaRPr>
                </a:p>
              </p:txBody>
            </p:sp>
            <p:sp>
              <p:nvSpPr>
                <p:cNvPr id="103" name="Google Shape;103;p13"/>
                <p:cNvSpPr txBox="1"/>
                <p:nvPr/>
              </p:nvSpPr>
              <p:spPr>
                <a:xfrm>
                  <a:off x="303816" y="6047061"/>
                  <a:ext cx="10805886" cy="831123"/>
                </a:xfrm>
                <a:prstGeom prst="rect">
                  <a:avLst/>
                </a:prstGeom>
                <a:gradFill>
                  <a:gsLst>
                    <a:gs pos="0">
                      <a:srgbClr val="005173"/>
                    </a:gs>
                    <a:gs pos="56000">
                      <a:srgbClr val="005173"/>
                    </a:gs>
                    <a:gs pos="100000">
                      <a:srgbClr val="FFFFFF">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dirty="0">
                      <a:solidFill>
                        <a:schemeClr val="lt1"/>
                      </a:solidFill>
                      <a:latin typeface="Lucida Sans"/>
                      <a:ea typeface="Lucida Sans"/>
                      <a:cs typeface="Lucida Sans"/>
                      <a:sym typeface="Lucida Sans"/>
                    </a:rPr>
                    <a:t>RESEARCH METHODS</a:t>
                  </a:r>
                  <a:endParaRPr sz="3600" b="1" i="0" u="none" strike="noStrike" cap="none" dirty="0">
                    <a:solidFill>
                      <a:schemeClr val="lt1"/>
                    </a:solidFill>
                    <a:latin typeface="Lucida Sans"/>
                    <a:ea typeface="Lucida Sans"/>
                    <a:cs typeface="Lucida Sans"/>
                    <a:sym typeface="Lucida Sans"/>
                  </a:endParaRPr>
                </a:p>
              </p:txBody>
            </p:sp>
          </p:grpSp>
          <p:grpSp>
            <p:nvGrpSpPr>
              <p:cNvPr id="105" name="Google Shape;105;p13"/>
              <p:cNvGrpSpPr/>
              <p:nvPr/>
            </p:nvGrpSpPr>
            <p:grpSpPr>
              <a:xfrm>
                <a:off x="11943580" y="27166793"/>
                <a:ext cx="17373403" cy="2647388"/>
                <a:chOff x="11943580" y="27166793"/>
                <a:chExt cx="17373403" cy="2647388"/>
              </a:xfrm>
            </p:grpSpPr>
            <p:grpSp>
              <p:nvGrpSpPr>
                <p:cNvPr id="106" name="Google Shape;106;p13"/>
                <p:cNvGrpSpPr/>
                <p:nvPr/>
              </p:nvGrpSpPr>
              <p:grpSpPr>
                <a:xfrm>
                  <a:off x="11943580" y="27166793"/>
                  <a:ext cx="17373403" cy="990503"/>
                  <a:chOff x="233490" y="9271612"/>
                  <a:chExt cx="11007600" cy="946200"/>
                </a:xfrm>
              </p:grpSpPr>
              <p:sp>
                <p:nvSpPr>
                  <p:cNvPr id="107" name="Google Shape;107;p13"/>
                  <p:cNvSpPr txBox="1"/>
                  <p:nvPr/>
                </p:nvSpPr>
                <p:spPr>
                  <a:xfrm>
                    <a:off x="233490" y="9271612"/>
                    <a:ext cx="11007600" cy="946200"/>
                  </a:xfrm>
                  <a:prstGeom prst="rect">
                    <a:avLst/>
                  </a:prstGeom>
                  <a:gradFill>
                    <a:gsLst>
                      <a:gs pos="0">
                        <a:srgbClr val="8FDCFF"/>
                      </a:gs>
                      <a:gs pos="13000">
                        <a:srgbClr val="FCDD6E"/>
                      </a:gs>
                      <a:gs pos="43000">
                        <a:srgbClr val="57CDFF"/>
                      </a:gs>
                      <a:gs pos="67000">
                        <a:srgbClr val="0079AC"/>
                      </a:gs>
                      <a:gs pos="83000">
                        <a:srgbClr val="0079AC"/>
                      </a:gs>
                      <a:gs pos="100000">
                        <a:srgbClr val="FCDD6E"/>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0" u="none" strike="noStrike" cap="none">
                      <a:solidFill>
                        <a:schemeClr val="dk1"/>
                      </a:solidFill>
                      <a:latin typeface="Lucida Sans"/>
                      <a:ea typeface="Lucida Sans"/>
                      <a:cs typeface="Lucida Sans"/>
                      <a:sym typeface="Lucida Sans"/>
                    </a:endParaRPr>
                  </a:p>
                </p:txBody>
              </p:sp>
              <p:sp>
                <p:nvSpPr>
                  <p:cNvPr id="108" name="Google Shape;108;p13"/>
                  <p:cNvSpPr txBox="1"/>
                  <p:nvPr/>
                </p:nvSpPr>
                <p:spPr>
                  <a:xfrm>
                    <a:off x="301298" y="9347811"/>
                    <a:ext cx="10896600" cy="793800"/>
                  </a:xfrm>
                  <a:prstGeom prst="rect">
                    <a:avLst/>
                  </a:prstGeom>
                  <a:gradFill>
                    <a:gsLst>
                      <a:gs pos="0">
                        <a:srgbClr val="005173"/>
                      </a:gs>
                      <a:gs pos="56000">
                        <a:srgbClr val="005173"/>
                      </a:gs>
                      <a:gs pos="100000">
                        <a:srgbClr val="FFFFFF">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dirty="0">
                        <a:solidFill>
                          <a:schemeClr val="lt1"/>
                        </a:solidFill>
                        <a:latin typeface="Lucida Sans"/>
                        <a:ea typeface="Lucida Sans"/>
                        <a:cs typeface="Lucida Sans"/>
                        <a:sym typeface="Lucida Sans"/>
                      </a:rPr>
                      <a:t>STEM OPPORTUNITIES</a:t>
                    </a:r>
                    <a:endParaRPr sz="3600" b="1" i="0" u="none" strike="noStrike" cap="none" dirty="0">
                      <a:solidFill>
                        <a:schemeClr val="lt1"/>
                      </a:solidFill>
                      <a:latin typeface="Lucida Sans"/>
                      <a:ea typeface="Lucida Sans"/>
                      <a:cs typeface="Lucida Sans"/>
                      <a:sym typeface="Lucida Sans"/>
                    </a:endParaRPr>
                  </a:p>
                </p:txBody>
              </p:sp>
            </p:grpSp>
            <p:sp>
              <p:nvSpPr>
                <p:cNvPr id="109" name="Google Shape;109;p13"/>
                <p:cNvSpPr txBox="1"/>
                <p:nvPr/>
              </p:nvSpPr>
              <p:spPr>
                <a:xfrm>
                  <a:off x="11982864" y="28148669"/>
                  <a:ext cx="17323278" cy="1665512"/>
                </a:xfrm>
                <a:prstGeom prst="rect">
                  <a:avLst/>
                </a:prstGeom>
                <a:solidFill>
                  <a:srgbClr val="FEF3CE"/>
                </a:solidFill>
                <a:ln>
                  <a:noFill/>
                </a:ln>
              </p:spPr>
              <p:txBody>
                <a:bodyPr spcFirstLastPara="1" wrap="square" lIns="182875" tIns="91425" rIns="182875" bIns="182875" anchor="t" anchorCtr="0">
                  <a:noAutofit/>
                </a:bodyPr>
                <a:lstStyle/>
                <a:p>
                  <a:pPr marL="0" marR="0" lvl="0" indent="0" algn="l" rtl="0">
                    <a:spcBef>
                      <a:spcPts val="0"/>
                    </a:spcBef>
                    <a:spcAft>
                      <a:spcPts val="0"/>
                    </a:spcAft>
                    <a:buNone/>
                  </a:pPr>
                  <a:r>
                    <a:rPr lang="en-US" sz="2400" i="0" u="none" strike="noStrike" cap="none" dirty="0">
                      <a:solidFill>
                        <a:schemeClr val="dk1"/>
                      </a:solidFill>
                      <a:latin typeface="Open Sans"/>
                      <a:ea typeface="Open Sans"/>
                      <a:cs typeface="Open Sans"/>
                      <a:sym typeface="Open Sans"/>
                    </a:rPr>
                    <a:t>The obvious STEM careers for “</a:t>
                  </a:r>
                  <a:r>
                    <a:rPr lang="en-US" sz="2400" dirty="0">
                      <a:solidFill>
                        <a:schemeClr val="dk1"/>
                      </a:solidFill>
                      <a:latin typeface="Open Sans"/>
                      <a:ea typeface="Open Sans"/>
                      <a:cs typeface="Open Sans"/>
                      <a:sym typeface="Open Sans"/>
                    </a:rPr>
                    <a:t>Satellites and Precipitation</a:t>
                  </a:r>
                  <a:r>
                    <a:rPr lang="en-US" sz="2400" i="0" u="none" strike="noStrike" cap="none" dirty="0">
                      <a:solidFill>
                        <a:schemeClr val="dk1"/>
                      </a:solidFill>
                      <a:latin typeface="Open Sans"/>
                      <a:ea typeface="Open Sans"/>
                      <a:cs typeface="Open Sans"/>
                      <a:sym typeface="Open Sans"/>
                    </a:rPr>
                    <a:t>” include meteorologist, climatologist, hydrologist and </a:t>
                  </a:r>
                  <a:r>
                    <a:rPr lang="en-US" sz="2400" dirty="0">
                      <a:solidFill>
                        <a:schemeClr val="dk1"/>
                      </a:solidFill>
                      <a:latin typeface="Open Sans"/>
                      <a:ea typeface="Open Sans"/>
                      <a:cs typeface="Open Sans"/>
                      <a:sym typeface="Open Sans"/>
                    </a:rPr>
                    <a:t>mechanical </a:t>
                  </a:r>
                  <a:r>
                    <a:rPr lang="en-US" sz="2400" dirty="0" smtClean="0">
                      <a:solidFill>
                        <a:schemeClr val="dk1"/>
                      </a:solidFill>
                      <a:latin typeface="Open Sans"/>
                      <a:ea typeface="Open Sans"/>
                      <a:cs typeface="Open Sans"/>
                      <a:sym typeface="Open Sans"/>
                    </a:rPr>
                    <a:t>engineer.</a:t>
                  </a:r>
                  <a:r>
                    <a:rPr lang="en-US" sz="2400" i="0" u="none" strike="noStrike" cap="none" dirty="0" smtClean="0">
                      <a:solidFill>
                        <a:schemeClr val="dk1"/>
                      </a:solidFill>
                      <a:latin typeface="Open Sans"/>
                      <a:ea typeface="Open Sans"/>
                      <a:cs typeface="Open Sans"/>
                      <a:sym typeface="Open Sans"/>
                    </a:rPr>
                    <a:t> </a:t>
                  </a:r>
                  <a:r>
                    <a:rPr lang="en-US" sz="2400" i="0" u="none" strike="noStrike" cap="none" dirty="0">
                      <a:solidFill>
                        <a:schemeClr val="dk1"/>
                      </a:solidFill>
                      <a:latin typeface="Open Sans"/>
                      <a:ea typeface="Open Sans"/>
                      <a:cs typeface="Open Sans"/>
                      <a:sym typeface="Open Sans"/>
                    </a:rPr>
                    <a:t>However, there are many other careers that could be connected to </a:t>
                  </a:r>
                  <a:r>
                    <a:rPr lang="en-US" sz="2400" dirty="0">
                      <a:solidFill>
                        <a:schemeClr val="dk1"/>
                      </a:solidFill>
                      <a:latin typeface="Open Sans"/>
                      <a:ea typeface="Open Sans"/>
                      <a:cs typeface="Open Sans"/>
                      <a:sym typeface="Open Sans"/>
                    </a:rPr>
                    <a:t>satellites and precipitation</a:t>
                  </a:r>
                  <a:r>
                    <a:rPr lang="en-US" sz="2400" i="0" u="none" strike="noStrike" cap="none" dirty="0">
                      <a:solidFill>
                        <a:schemeClr val="dk1"/>
                      </a:solidFill>
                      <a:latin typeface="Open Sans"/>
                      <a:ea typeface="Open Sans"/>
                      <a:cs typeface="Open Sans"/>
                      <a:sym typeface="Open Sans"/>
                    </a:rPr>
                    <a:t>.</a:t>
                  </a:r>
                  <a:endParaRPr dirty="0">
                    <a:latin typeface="Open Sans"/>
                    <a:ea typeface="Open Sans"/>
                    <a:cs typeface="Open Sans"/>
                    <a:sym typeface="Open Sans"/>
                  </a:endParaRPr>
                </a:p>
                <a:p>
                  <a:pPr lvl="0">
                    <a:buSzPts val="2400"/>
                  </a:pPr>
                  <a:r>
                    <a:rPr lang="en-US" sz="2400" b="1" i="1" dirty="0">
                      <a:latin typeface="Open Sans"/>
                      <a:ea typeface="Open Sans"/>
                      <a:cs typeface="Open Sans"/>
                      <a:sym typeface="Open Sans"/>
                    </a:rPr>
                    <a:t>Aerospace </a:t>
                  </a:r>
                  <a:r>
                    <a:rPr lang="en-US" sz="2400" b="1" i="1" dirty="0" smtClean="0">
                      <a:latin typeface="Open Sans"/>
                      <a:ea typeface="Open Sans"/>
                      <a:cs typeface="Open Sans"/>
                      <a:sym typeface="Open Sans"/>
                    </a:rPr>
                    <a:t>Engineer			Environmental </a:t>
                  </a:r>
                  <a:r>
                    <a:rPr lang="en-US" sz="2400" b="1" i="1" dirty="0">
                      <a:latin typeface="Open Sans"/>
                      <a:ea typeface="Open Sans"/>
                      <a:cs typeface="Open Sans"/>
                      <a:sym typeface="Open Sans"/>
                    </a:rPr>
                    <a:t>Scientist </a:t>
                  </a:r>
                  <a:r>
                    <a:rPr lang="en-US" sz="2400" b="1" i="1" dirty="0" smtClean="0">
                      <a:latin typeface="Open Sans"/>
                      <a:ea typeface="Open Sans"/>
                      <a:cs typeface="Open Sans"/>
                      <a:sym typeface="Open Sans"/>
                    </a:rPr>
                    <a:t>					</a:t>
                  </a:r>
                  <a:r>
                    <a:rPr lang="en-US" sz="2400" b="1" i="1" u="none" strike="noStrike" cap="none" dirty="0" smtClean="0">
                      <a:solidFill>
                        <a:schemeClr val="dk1"/>
                      </a:solidFill>
                      <a:latin typeface="Open Sans"/>
                      <a:ea typeface="Open Sans"/>
                      <a:cs typeface="Open Sans"/>
                      <a:sym typeface="Open Sans"/>
                    </a:rPr>
                    <a:t>Satellite </a:t>
                  </a:r>
                  <a:r>
                    <a:rPr lang="en-US" sz="2400" b="1" i="1" u="none" strike="noStrike" cap="none" dirty="0">
                      <a:solidFill>
                        <a:schemeClr val="dk1"/>
                      </a:solidFill>
                      <a:latin typeface="Open Sans"/>
                      <a:ea typeface="Open Sans"/>
                      <a:cs typeface="Open Sans"/>
                      <a:sym typeface="Open Sans"/>
                    </a:rPr>
                    <a:t>Engineer</a:t>
                  </a:r>
                  <a:endParaRPr b="1" i="1" dirty="0">
                    <a:latin typeface="Open Sans"/>
                    <a:ea typeface="Open Sans"/>
                    <a:cs typeface="Open Sans"/>
                    <a:sym typeface="Open Sans"/>
                  </a:endParaRPr>
                </a:p>
                <a:p>
                  <a:pPr marR="0" lvl="0" algn="l" rtl="0">
                    <a:spcBef>
                      <a:spcPts val="0"/>
                    </a:spcBef>
                    <a:spcAft>
                      <a:spcPts val="0"/>
                    </a:spcAft>
                    <a:buClr>
                      <a:schemeClr val="dk1"/>
                    </a:buClr>
                    <a:buSzPts val="2400"/>
                  </a:pPr>
                  <a:r>
                    <a:rPr lang="en-US" sz="2400" b="1" i="1" dirty="0" smtClean="0">
                      <a:latin typeface="Open Sans"/>
                      <a:ea typeface="Open Sans"/>
                      <a:cs typeface="Open Sans"/>
                      <a:sym typeface="Open Sans"/>
                    </a:rPr>
                    <a:t>Reporter</a:t>
                  </a:r>
                  <a:r>
                    <a:rPr lang="en-US" sz="2400" dirty="0" smtClean="0">
                      <a:latin typeface="Open Sans"/>
                      <a:ea typeface="Open Sans"/>
                      <a:cs typeface="Open Sans"/>
                      <a:sym typeface="Open Sans"/>
                    </a:rPr>
                    <a:t>					</a:t>
                  </a:r>
                  <a:r>
                    <a:rPr lang="en-US" sz="2400" b="1" i="1" dirty="0" smtClean="0">
                      <a:solidFill>
                        <a:schemeClr val="dk1"/>
                      </a:solidFill>
                      <a:latin typeface="Open Sans"/>
                      <a:ea typeface="Open Sans"/>
                      <a:cs typeface="Open Sans"/>
                      <a:sym typeface="Open Sans"/>
                    </a:rPr>
                    <a:t>Atmospheric Scientist					</a:t>
                  </a:r>
                  <a:r>
                    <a:rPr lang="en-US" sz="2400" b="1" i="1" u="none" strike="noStrike" cap="none" dirty="0" smtClean="0">
                      <a:solidFill>
                        <a:schemeClr val="dk1"/>
                      </a:solidFill>
                      <a:latin typeface="Open Sans"/>
                      <a:ea typeface="Open Sans"/>
                      <a:cs typeface="Open Sans"/>
                      <a:sym typeface="Open Sans"/>
                    </a:rPr>
                    <a:t>Educator</a:t>
                  </a:r>
                  <a:endParaRPr b="1" i="1" dirty="0">
                    <a:latin typeface="Open Sans"/>
                    <a:ea typeface="Open Sans"/>
                    <a:cs typeface="Open Sans"/>
                    <a:sym typeface="Open Sans"/>
                  </a:endParaRPr>
                </a:p>
              </p:txBody>
            </p:sp>
          </p:grpSp>
          <p:sp>
            <p:nvSpPr>
              <p:cNvPr id="110" name="Google Shape;110;p13"/>
              <p:cNvSpPr/>
              <p:nvPr/>
            </p:nvSpPr>
            <p:spPr>
              <a:xfrm>
                <a:off x="11971267" y="30760241"/>
                <a:ext cx="17334875" cy="2989875"/>
              </a:xfrm>
              <a:prstGeom prst="rect">
                <a:avLst/>
              </a:prstGeom>
              <a:solidFill>
                <a:srgbClr val="C7EDFF"/>
              </a:solidFill>
              <a:ln>
                <a:noFill/>
              </a:ln>
            </p:spPr>
            <p:txBody>
              <a:bodyPr spcFirstLastPara="1" wrap="square" lIns="91425" tIns="45700" rIns="91425" bIns="45700" anchor="t" anchorCtr="0">
                <a:noAutofit/>
              </a:bodyPr>
              <a:lstStyle/>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“ABI Bands Quick Information Guides.” GOES, www.goes-r.gov/education/ABI-bands-quick-info.html.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“CIMSS GOES Index.” Index of /Goes/</a:t>
                </a:r>
                <a:r>
                  <a:rPr lang="en-US" dirty="0" err="1">
                    <a:solidFill>
                      <a:schemeClr val="dk1"/>
                    </a:solidFill>
                    <a:latin typeface="Times New Roman"/>
                    <a:ea typeface="Times New Roman"/>
                    <a:cs typeface="Times New Roman"/>
                    <a:sym typeface="Times New Roman"/>
                  </a:rPr>
                  <a:t>OCLOFactSheetPDFs</a:t>
                </a:r>
                <a:r>
                  <a:rPr lang="en-US" dirty="0">
                    <a:solidFill>
                      <a:schemeClr val="dk1"/>
                    </a:solidFill>
                    <a:latin typeface="Times New Roman"/>
                    <a:ea typeface="Times New Roman"/>
                    <a:cs typeface="Times New Roman"/>
                    <a:sym typeface="Times New Roman"/>
                  </a:rPr>
                  <a:t>, cimss.ssec.wisc.edu/goes/</a:t>
                </a:r>
                <a:r>
                  <a:rPr lang="en-US" dirty="0" err="1">
                    <a:solidFill>
                      <a:schemeClr val="dk1"/>
                    </a:solidFill>
                    <a:latin typeface="Times New Roman"/>
                    <a:ea typeface="Times New Roman"/>
                    <a:cs typeface="Times New Roman"/>
                    <a:sym typeface="Times New Roman"/>
                  </a:rPr>
                  <a:t>OCLOFactSheetPDFs</a:t>
                </a:r>
                <a:r>
                  <a:rPr lang="en-US"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Dunbar, Brian. “Earth's Inconstant Magnetic Field.” NASA, NASA, www.nasa.gov/vision/earth/lookingatearth/29dec_magneticfield.html.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Dunbar, Brian. “Electromagnetic Spectrum.” NASA, NASA, 22 May 2015, www.nasa.gov/directorates/heo/scan/spectrum/txt_electromagnetic_spectrum.html.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“Geostationary Operational Environmental Satellite - R Series A Collaborative NOAA &amp;amp; NASA Program.” Geostationary Operational Environmental Satellites - R Series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NOAA/NASA, www.goes-r.gov/.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“GOES-R Education Proving Ground CIMSS.” CIMSS GOES-R Education Proving Ground -- SSEC, UW-Madison, cimss.ssec.wisc.edu/education/</a:t>
                </a:r>
                <a:r>
                  <a:rPr lang="en-US" dirty="0" err="1">
                    <a:solidFill>
                      <a:schemeClr val="dk1"/>
                    </a:solidFill>
                    <a:latin typeface="Times New Roman"/>
                    <a:ea typeface="Times New Roman"/>
                    <a:cs typeface="Times New Roman"/>
                    <a:sym typeface="Times New Roman"/>
                  </a:rPr>
                  <a:t>goesr</a:t>
                </a:r>
                <a:r>
                  <a:rPr lang="en-US" dirty="0">
                    <a:solidFill>
                      <a:schemeClr val="dk1"/>
                    </a:solidFill>
                    <a:latin typeface="Times New Roman"/>
                    <a:ea typeface="Times New Roman"/>
                    <a:cs typeface="Times New Roman"/>
                    <a:sym typeface="Times New Roman"/>
                  </a:rPr>
                  <a:t>/</a:t>
                </a:r>
                <a:r>
                  <a:rPr lang="en-US" dirty="0" err="1">
                    <a:solidFill>
                      <a:schemeClr val="dk1"/>
                    </a:solidFill>
                    <a:latin typeface="Times New Roman"/>
                    <a:ea typeface="Times New Roman"/>
                    <a:cs typeface="Times New Roman"/>
                    <a:sym typeface="Times New Roman"/>
                  </a:rPr>
                  <a:t>ms.</a:t>
                </a:r>
                <a:r>
                  <a:rPr lang="en-US" dirty="0">
                    <a:solidFill>
                      <a:schemeClr val="dk1"/>
                    </a:solidFill>
                    <a:latin typeface="Times New Roman"/>
                    <a:ea typeface="Times New Roman"/>
                    <a:cs typeface="Times New Roman"/>
                    <a:sym typeface="Times New Roman"/>
                  </a:rPr>
                  <a:t>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“GOES-R Series Frequently Asked Questions (FAQs).” FAQs │ GOES-R Series, www.goes-r.gov/resources/faqs.html.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“GOES-R Series.” NOAA National Environmental Satellite, Data, and Information Service (NESDIS), NOAA, www.nesdis.noaa.gov/GOES-R-Series-Satellites.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“Instruments: Advanced Baseline Imager (ABI).” ABI │ GOES-R Series, www.goes- r.gov/</a:t>
                </a:r>
                <a:r>
                  <a:rPr lang="en-US" dirty="0" err="1">
                    <a:solidFill>
                      <a:schemeClr val="dk1"/>
                    </a:solidFill>
                    <a:latin typeface="Times New Roman"/>
                    <a:ea typeface="Times New Roman"/>
                    <a:cs typeface="Times New Roman"/>
                    <a:sym typeface="Times New Roman"/>
                  </a:rPr>
                  <a:t>spacesegment</a:t>
                </a:r>
                <a:r>
                  <a:rPr lang="en-US" dirty="0">
                    <a:solidFill>
                      <a:schemeClr val="dk1"/>
                    </a:solidFill>
                    <a:latin typeface="Times New Roman"/>
                    <a:ea typeface="Times New Roman"/>
                    <a:cs typeface="Times New Roman"/>
                    <a:sym typeface="Times New Roman"/>
                  </a:rPr>
                  <a:t>/abi.html.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Jenner, Lynn. “GOES-R.” NASA, NASA, 4 Mar. 2015, www.nasa.gov/content/goes- r/index.html </a:t>
                </a:r>
                <a:endParaRPr dirty="0">
                  <a:solidFill>
                    <a:schemeClr val="dk1"/>
                  </a:solidFill>
                  <a:latin typeface="Times New Roman"/>
                  <a:ea typeface="Times New Roman"/>
                  <a:cs typeface="Times New Roman"/>
                  <a:sym typeface="Times New Roman"/>
                </a:endParaRPr>
              </a:p>
              <a:p>
                <a:pPr marL="285750" marR="0" lvl="0" indent="-247650" algn="l" rtl="0">
                  <a:lnSpc>
                    <a:spcPct val="110000"/>
                  </a:lnSpc>
                  <a:spcBef>
                    <a:spcPts val="0"/>
                  </a:spcBef>
                  <a:spcAft>
                    <a:spcPts val="0"/>
                  </a:spcAft>
                  <a:buClr>
                    <a:schemeClr val="dk1"/>
                  </a:buClr>
                  <a:buSzPts val="1400"/>
                  <a:buChar char="•"/>
                </a:pPr>
                <a:r>
                  <a:rPr lang="en-US" dirty="0">
                    <a:solidFill>
                      <a:schemeClr val="dk1"/>
                    </a:solidFill>
                    <a:latin typeface="Times New Roman"/>
                    <a:ea typeface="Times New Roman"/>
                    <a:cs typeface="Times New Roman"/>
                    <a:sym typeface="Times New Roman"/>
                  </a:rPr>
                  <a:t>“The Future of Solar Forecasting with the New GOES-16 Satellite.” Clean Power Research, 20 Mar. 2019 www.cleanpower.com/2018/new-goes-16-satellite-improves-solar-forecasting/. </a:t>
                </a:r>
                <a:endParaRPr sz="1800" dirty="0">
                  <a:solidFill>
                    <a:schemeClr val="dk1"/>
                  </a:solidFill>
                  <a:latin typeface="Times New Roman"/>
                  <a:ea typeface="Times New Roman"/>
                  <a:cs typeface="Times New Roman"/>
                  <a:sym typeface="Times New Roman"/>
                </a:endParaRPr>
              </a:p>
            </p:txBody>
          </p:sp>
        </p:grpSp>
      </p:grpSp>
      <p:grpSp>
        <p:nvGrpSpPr>
          <p:cNvPr id="111" name="Google Shape;111;p13"/>
          <p:cNvGrpSpPr/>
          <p:nvPr/>
        </p:nvGrpSpPr>
        <p:grpSpPr>
          <a:xfrm>
            <a:off x="556421" y="4763950"/>
            <a:ext cx="12159580" cy="19420579"/>
            <a:chOff x="1015274" y="5926361"/>
            <a:chExt cx="11630152" cy="39052041"/>
          </a:xfrm>
        </p:grpSpPr>
        <p:grpSp>
          <p:nvGrpSpPr>
            <p:cNvPr id="112" name="Google Shape;112;p13"/>
            <p:cNvGrpSpPr/>
            <p:nvPr/>
          </p:nvGrpSpPr>
          <p:grpSpPr>
            <a:xfrm>
              <a:off x="1015274" y="5926361"/>
              <a:ext cx="11630152" cy="39052041"/>
              <a:chOff x="1015274" y="5926361"/>
              <a:chExt cx="11630152" cy="39052041"/>
            </a:xfrm>
          </p:grpSpPr>
          <p:sp>
            <p:nvSpPr>
              <p:cNvPr id="113" name="Google Shape;113;p13"/>
              <p:cNvSpPr txBox="1"/>
              <p:nvPr/>
            </p:nvSpPr>
            <p:spPr>
              <a:xfrm>
                <a:off x="1053374" y="41395102"/>
                <a:ext cx="11588700" cy="3583300"/>
              </a:xfrm>
              <a:prstGeom prst="rect">
                <a:avLst/>
              </a:prstGeom>
              <a:solidFill>
                <a:srgbClr val="FEF3CE"/>
              </a:solidFill>
              <a:ln>
                <a:noFill/>
              </a:ln>
            </p:spPr>
            <p:txBody>
              <a:bodyPr spcFirstLastPara="1" wrap="square" lIns="182875" tIns="91425" rIns="182875" bIns="182875"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3200" dirty="0">
                    <a:solidFill>
                      <a:schemeClr val="dk1"/>
                    </a:solidFill>
                    <a:latin typeface="+mn-lt"/>
                    <a:ea typeface="Open Sans" panose="020B0604020202020204" charset="0"/>
                    <a:cs typeface="Open Sans" panose="020B0604020202020204" charset="0"/>
                    <a:sym typeface="Helvetica Neue"/>
                  </a:rPr>
                  <a:t>“What is the correlation between GOES-16 ABI Band 13 data and the amount of precipitation collected using a metric rain gauge?” </a:t>
                </a:r>
                <a:endParaRPr sz="3200" dirty="0">
                  <a:solidFill>
                    <a:schemeClr val="dk1"/>
                  </a:solidFill>
                  <a:latin typeface="+mn-lt"/>
                  <a:ea typeface="Open Sans" panose="020B0604020202020204" charset="0"/>
                  <a:cs typeface="Open Sans" panose="020B0604020202020204" charset="0"/>
                  <a:sym typeface="Helvetica Neue"/>
                </a:endParaRPr>
              </a:p>
            </p:txBody>
          </p:sp>
          <p:grpSp>
            <p:nvGrpSpPr>
              <p:cNvPr id="114" name="Google Shape;114;p13"/>
              <p:cNvGrpSpPr/>
              <p:nvPr/>
            </p:nvGrpSpPr>
            <p:grpSpPr>
              <a:xfrm>
                <a:off x="1056726" y="5926361"/>
                <a:ext cx="11588700" cy="1907740"/>
                <a:chOff x="1056725" y="5931395"/>
                <a:chExt cx="11588700" cy="1908029"/>
              </a:xfrm>
            </p:grpSpPr>
            <p:sp>
              <p:nvSpPr>
                <p:cNvPr id="115" name="Google Shape;115;p13"/>
                <p:cNvSpPr txBox="1"/>
                <p:nvPr/>
              </p:nvSpPr>
              <p:spPr>
                <a:xfrm>
                  <a:off x="1056725" y="5931395"/>
                  <a:ext cx="11588700" cy="1751864"/>
                </a:xfrm>
                <a:prstGeom prst="rect">
                  <a:avLst/>
                </a:prstGeom>
                <a:gradFill>
                  <a:gsLst>
                    <a:gs pos="0">
                      <a:srgbClr val="8FDCFF"/>
                    </a:gs>
                    <a:gs pos="13000">
                      <a:srgbClr val="FCDD6E"/>
                    </a:gs>
                    <a:gs pos="43000">
                      <a:srgbClr val="57CDFF"/>
                    </a:gs>
                    <a:gs pos="67000">
                      <a:srgbClr val="0079AC"/>
                    </a:gs>
                    <a:gs pos="83000">
                      <a:srgbClr val="0079AC"/>
                    </a:gs>
                    <a:gs pos="100000">
                      <a:srgbClr val="FCDD6E"/>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0" u="none" strike="noStrike" cap="none">
                    <a:solidFill>
                      <a:schemeClr val="dk1"/>
                    </a:solidFill>
                    <a:latin typeface="Lucida Sans"/>
                    <a:ea typeface="Lucida Sans"/>
                    <a:cs typeface="Lucida Sans"/>
                    <a:sym typeface="Lucida Sans"/>
                  </a:endParaRPr>
                </a:p>
              </p:txBody>
            </p:sp>
            <p:sp>
              <p:nvSpPr>
                <p:cNvPr id="116" name="Google Shape;116;p13"/>
                <p:cNvSpPr txBox="1"/>
                <p:nvPr/>
              </p:nvSpPr>
              <p:spPr>
                <a:xfrm>
                  <a:off x="1129715" y="6145156"/>
                  <a:ext cx="10806000" cy="1694268"/>
                </a:xfrm>
                <a:prstGeom prst="rect">
                  <a:avLst/>
                </a:prstGeom>
                <a:gradFill>
                  <a:gsLst>
                    <a:gs pos="0">
                      <a:srgbClr val="005173"/>
                    </a:gs>
                    <a:gs pos="56000">
                      <a:srgbClr val="005173"/>
                    </a:gs>
                    <a:gs pos="100000">
                      <a:srgbClr val="FFFFFF">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dirty="0">
                      <a:solidFill>
                        <a:schemeClr val="lt1"/>
                      </a:solidFill>
                      <a:latin typeface="Lucida Sans"/>
                      <a:ea typeface="Lucida Sans"/>
                      <a:cs typeface="Lucida Sans"/>
                      <a:sym typeface="Lucida Sans"/>
                    </a:rPr>
                    <a:t>ABSTRACT</a:t>
                  </a:r>
                  <a:endParaRPr sz="3600" b="1" i="0" u="none" strike="noStrike" cap="none" dirty="0">
                    <a:solidFill>
                      <a:schemeClr val="lt1"/>
                    </a:solidFill>
                    <a:latin typeface="Lucida Sans"/>
                    <a:ea typeface="Lucida Sans"/>
                    <a:cs typeface="Lucida Sans"/>
                    <a:sym typeface="Lucida Sans"/>
                  </a:endParaRPr>
                </a:p>
              </p:txBody>
            </p:sp>
          </p:grpSp>
          <p:grpSp>
            <p:nvGrpSpPr>
              <p:cNvPr id="117" name="Google Shape;117;p13"/>
              <p:cNvGrpSpPr/>
              <p:nvPr/>
            </p:nvGrpSpPr>
            <p:grpSpPr>
              <a:xfrm>
                <a:off x="1015274" y="39674932"/>
                <a:ext cx="11484107" cy="1640473"/>
                <a:chOff x="1091473" y="24985768"/>
                <a:chExt cx="11484107" cy="1640721"/>
              </a:xfrm>
            </p:grpSpPr>
            <p:sp>
              <p:nvSpPr>
                <p:cNvPr id="118" name="Google Shape;118;p13"/>
                <p:cNvSpPr txBox="1"/>
                <p:nvPr/>
              </p:nvSpPr>
              <p:spPr>
                <a:xfrm>
                  <a:off x="1091473" y="25028208"/>
                  <a:ext cx="11484107" cy="1439387"/>
                </a:xfrm>
                <a:prstGeom prst="rect">
                  <a:avLst/>
                </a:prstGeom>
                <a:gradFill>
                  <a:gsLst>
                    <a:gs pos="0">
                      <a:srgbClr val="8FDCFF"/>
                    </a:gs>
                    <a:gs pos="13000">
                      <a:srgbClr val="FCDD6E"/>
                    </a:gs>
                    <a:gs pos="43000">
                      <a:srgbClr val="57CDFF"/>
                    </a:gs>
                    <a:gs pos="67000">
                      <a:srgbClr val="0079AC"/>
                    </a:gs>
                    <a:gs pos="83000">
                      <a:srgbClr val="0079AC"/>
                    </a:gs>
                    <a:gs pos="100000">
                      <a:srgbClr val="FCDD6E"/>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0" u="none" strike="noStrike" cap="none">
                    <a:solidFill>
                      <a:schemeClr val="dk1"/>
                    </a:solidFill>
                    <a:latin typeface="Lucida Sans"/>
                    <a:ea typeface="Lucida Sans"/>
                    <a:cs typeface="Lucida Sans"/>
                    <a:sym typeface="Lucida Sans"/>
                  </a:endParaRPr>
                </a:p>
              </p:txBody>
            </p:sp>
            <p:sp>
              <p:nvSpPr>
                <p:cNvPr id="119" name="Google Shape;119;p13"/>
                <p:cNvSpPr txBox="1"/>
                <p:nvPr/>
              </p:nvSpPr>
              <p:spPr>
                <a:xfrm>
                  <a:off x="1129573" y="24985768"/>
                  <a:ext cx="10806000" cy="1640721"/>
                </a:xfrm>
                <a:prstGeom prst="rect">
                  <a:avLst/>
                </a:prstGeom>
                <a:gradFill>
                  <a:gsLst>
                    <a:gs pos="0">
                      <a:srgbClr val="005173"/>
                    </a:gs>
                    <a:gs pos="56000">
                      <a:srgbClr val="005173"/>
                    </a:gs>
                    <a:gs pos="100000">
                      <a:srgbClr val="FFFFFF">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chemeClr val="lt1"/>
                      </a:solidFill>
                      <a:latin typeface="Lucida Sans"/>
                      <a:ea typeface="Lucida Sans"/>
                      <a:cs typeface="Lucida Sans"/>
                      <a:sym typeface="Lucida Sans"/>
                    </a:rPr>
                    <a:t>Research Question</a:t>
                  </a:r>
                  <a:endParaRPr sz="3600" b="1" i="0" u="none" strike="noStrike" cap="none" dirty="0">
                    <a:solidFill>
                      <a:schemeClr val="lt1"/>
                    </a:solidFill>
                    <a:latin typeface="Lucida Sans"/>
                    <a:ea typeface="Lucida Sans"/>
                    <a:cs typeface="Lucida Sans"/>
                    <a:sym typeface="Lucida Sans"/>
                  </a:endParaRPr>
                </a:p>
              </p:txBody>
            </p:sp>
          </p:grpSp>
          <p:sp>
            <p:nvSpPr>
              <p:cNvPr id="120" name="Google Shape;120;p13"/>
              <p:cNvSpPr/>
              <p:nvPr/>
            </p:nvSpPr>
            <p:spPr>
              <a:xfrm>
                <a:off x="1031876" y="7825973"/>
                <a:ext cx="11585400" cy="31724942"/>
              </a:xfrm>
              <a:prstGeom prst="rect">
                <a:avLst/>
              </a:prstGeom>
              <a:solidFill>
                <a:schemeClr val="lt1"/>
              </a:solidFill>
              <a:ln>
                <a:noFill/>
              </a:ln>
            </p:spPr>
            <p:txBody>
              <a:bodyPr spcFirstLastPara="1" wrap="square" lIns="91425" tIns="45700" rIns="91425" bIns="45700" anchor="t" anchorCtr="0">
                <a:noAutofit/>
              </a:bodyPr>
              <a:lstStyle/>
              <a:p>
                <a:pPr>
                  <a:buClr>
                    <a:schemeClr val="dk1"/>
                  </a:buClr>
                  <a:buSzPts val="1100"/>
                </a:pPr>
                <a:r>
                  <a:rPr lang="en-US" sz="2800" dirty="0">
                    <a:solidFill>
                      <a:schemeClr val="dk1"/>
                    </a:solidFill>
                    <a:latin typeface="+mn-lt"/>
                    <a:ea typeface="Open Sans"/>
                    <a:cs typeface="Open Sans"/>
                    <a:sym typeface="Open Sans"/>
                  </a:rPr>
                  <a:t>The Advanced Baseline Imager (ABI) is the main instrument on GOES-16. It represents a </a:t>
                </a:r>
                <a:r>
                  <a:rPr lang="en-US" sz="2800" dirty="0" smtClean="0">
                    <a:solidFill>
                      <a:schemeClr val="dk1"/>
                    </a:solidFill>
                    <a:latin typeface="+mn-lt"/>
                    <a:ea typeface="Open Sans"/>
                    <a:cs typeface="Open Sans"/>
                    <a:sym typeface="Open Sans"/>
                  </a:rPr>
                  <a:t>historic </a:t>
                </a:r>
                <a:r>
                  <a:rPr lang="en-US" sz="2800" dirty="0">
                    <a:solidFill>
                      <a:schemeClr val="dk1"/>
                    </a:solidFill>
                    <a:latin typeface="+mn-lt"/>
                    <a:ea typeface="Open Sans"/>
                    <a:cs typeface="Open Sans"/>
                    <a:sym typeface="Open Sans"/>
                  </a:rPr>
                  <a:t>improvement over past GOES instruments. The previous generation of GOES gathered information using five spectral bands. The ABI uses 16. The research in this project used Band 13 data. Band 13 measures energy at 10.3 microns. The energy at this wavelength can give information about cloud top temperature (Brightness Temperature - BT) and cloud particle size. Clouds have a correlation to precipitation, so the research team decided to check Band 13 data against amounts of precipitation. </a:t>
                </a:r>
              </a:p>
              <a:p>
                <a:pPr>
                  <a:buClr>
                    <a:schemeClr val="dk1"/>
                  </a:buClr>
                  <a:buSzPts val="1100"/>
                </a:pPr>
                <a:r>
                  <a:rPr lang="en-US" sz="2800" dirty="0">
                    <a:solidFill>
                      <a:schemeClr val="dk1"/>
                    </a:solidFill>
                    <a:latin typeface="+mn-lt"/>
                    <a:ea typeface="Open Sans"/>
                    <a:cs typeface="Open Sans"/>
                    <a:sym typeface="Open Sans"/>
                  </a:rPr>
                  <a:t>Over a span of 30 days, 21 precipitation measurements were taken using a metric rain gauge, positioned in the school courtyard. The GLOBE program precipitation protocol was followed. ABI Band 13 data was retrieved from the RAMMB Slider, Colorado State University. The team reached out to two scientists. Dr. Tim </a:t>
                </a:r>
                <a:r>
                  <a:rPr lang="en-US" sz="2800" dirty="0" err="1">
                    <a:solidFill>
                      <a:schemeClr val="dk1"/>
                    </a:solidFill>
                    <a:latin typeface="+mn-lt"/>
                    <a:ea typeface="Open Sans"/>
                    <a:cs typeface="Open Sans"/>
                    <a:sym typeface="Open Sans"/>
                  </a:rPr>
                  <a:t>Schmit</a:t>
                </a:r>
                <a:r>
                  <a:rPr lang="en-US" sz="2800" dirty="0">
                    <a:solidFill>
                      <a:schemeClr val="dk1"/>
                    </a:solidFill>
                    <a:latin typeface="+mn-lt"/>
                    <a:ea typeface="Open Sans"/>
                    <a:cs typeface="Open Sans"/>
                    <a:sym typeface="Open Sans"/>
                  </a:rPr>
                  <a:t>, CIMSS, NOAA and Dr. Dan Lindsey, NOAA were </a:t>
                </a:r>
                <a:r>
                  <a:rPr lang="en-US" sz="2800" dirty="0" smtClean="0">
                    <a:solidFill>
                      <a:schemeClr val="dk1"/>
                    </a:solidFill>
                    <a:latin typeface="+mn-lt"/>
                    <a:ea typeface="Open Sans"/>
                    <a:cs typeface="Open Sans"/>
                    <a:sym typeface="Open Sans"/>
                  </a:rPr>
                  <a:t>the best </a:t>
                </a:r>
                <a:r>
                  <a:rPr lang="en-US" sz="2800" dirty="0">
                    <a:solidFill>
                      <a:schemeClr val="dk1"/>
                    </a:solidFill>
                    <a:latin typeface="+mn-lt"/>
                    <a:ea typeface="Open Sans"/>
                    <a:cs typeface="Open Sans"/>
                    <a:sym typeface="Open Sans"/>
                  </a:rPr>
                  <a:t>mentors. </a:t>
                </a:r>
              </a:p>
              <a:p>
                <a:pPr>
                  <a:buClr>
                    <a:schemeClr val="dk1"/>
                  </a:buClr>
                  <a:buSzPts val="1100"/>
                </a:pPr>
                <a:r>
                  <a:rPr lang="en-US" sz="2800" dirty="0">
                    <a:solidFill>
                      <a:schemeClr val="dk1"/>
                    </a:solidFill>
                    <a:latin typeface="+mn-lt"/>
                    <a:ea typeface="Open Sans"/>
                    <a:cs typeface="Open Sans"/>
                    <a:sym typeface="Open Sans"/>
                  </a:rPr>
                  <a:t>About 3⁄4 of the way through the research window, the team realized there was a flaw in the experimental design. The rain gauge was emptied around solar noon every day and on a Monday after the weekend. Brightness Temperature was recorded at the same time. But, the actual rain event might have happened anytime within the 24- or 72-hour period. The team turned to Dr. Lindsey and it was suggested that instead of looking at amounts of precipitation, it would better to check BT as the rain was occurring. </a:t>
                </a:r>
              </a:p>
            </p:txBody>
          </p:sp>
        </p:grpSp>
        <p:sp>
          <p:nvSpPr>
            <p:cNvPr id="121" name="Google Shape;121;p13"/>
            <p:cNvSpPr/>
            <p:nvPr/>
          </p:nvSpPr>
          <p:spPr>
            <a:xfrm>
              <a:off x="11049000" y="28803600"/>
              <a:ext cx="4699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000">
                <a:solidFill>
                  <a:srgbClr val="FFFFFF"/>
                </a:solidFill>
                <a:latin typeface="Times New Roman"/>
                <a:ea typeface="Times New Roman"/>
                <a:cs typeface="Times New Roman"/>
                <a:sym typeface="Times New Roman"/>
              </a:endParaRPr>
            </a:p>
          </p:txBody>
        </p:sp>
      </p:grpSp>
      <p:grpSp>
        <p:nvGrpSpPr>
          <p:cNvPr id="4" name="Group 3"/>
          <p:cNvGrpSpPr/>
          <p:nvPr/>
        </p:nvGrpSpPr>
        <p:grpSpPr>
          <a:xfrm>
            <a:off x="617474" y="24249713"/>
            <a:ext cx="11966161" cy="6107589"/>
            <a:chOff x="617474" y="24249713"/>
            <a:chExt cx="11966161" cy="6107589"/>
          </a:xfrm>
        </p:grpSpPr>
        <p:pic>
          <p:nvPicPr>
            <p:cNvPr id="122" name="Google Shape;122;p13"/>
            <p:cNvPicPr preferRelativeResize="0"/>
            <p:nvPr/>
          </p:nvPicPr>
          <p:blipFill>
            <a:blip r:embed="rId5">
              <a:alphaModFix/>
            </a:blip>
            <a:stretch>
              <a:fillRect/>
            </a:stretch>
          </p:blipFill>
          <p:spPr>
            <a:xfrm>
              <a:off x="617474" y="24249713"/>
              <a:ext cx="8340713" cy="6017923"/>
            </a:xfrm>
            <a:prstGeom prst="rect">
              <a:avLst/>
            </a:prstGeom>
            <a:noFill/>
            <a:ln>
              <a:noFill/>
            </a:ln>
          </p:spPr>
        </p:pic>
        <p:sp>
          <p:nvSpPr>
            <p:cNvPr id="125" name="Google Shape;125;p13"/>
            <p:cNvSpPr txBox="1"/>
            <p:nvPr/>
          </p:nvSpPr>
          <p:spPr>
            <a:xfrm>
              <a:off x="9019643" y="24266212"/>
              <a:ext cx="3563992" cy="6091090"/>
            </a:xfrm>
            <a:prstGeom prst="rect">
              <a:avLst/>
            </a:prstGeom>
            <a:solidFill>
              <a:srgbClr val="C7EDFF"/>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800" b="1" i="1" dirty="0" smtClean="0"/>
                <a:t>Image 3.</a:t>
              </a:r>
            </a:p>
            <a:p>
              <a:pPr marL="0" lvl="0" indent="0" algn="l" rtl="0">
                <a:spcBef>
                  <a:spcPts val="0"/>
                </a:spcBef>
                <a:spcAft>
                  <a:spcPts val="0"/>
                </a:spcAft>
                <a:buClr>
                  <a:schemeClr val="dk1"/>
                </a:buClr>
                <a:buFont typeface="Arial"/>
                <a:buNone/>
              </a:pPr>
              <a:r>
                <a:rPr lang="en-US" sz="2800" dirty="0" smtClean="0">
                  <a:solidFill>
                    <a:schemeClr val="dk1"/>
                  </a:solidFill>
                </a:rPr>
                <a:t>This </a:t>
              </a:r>
              <a:r>
                <a:rPr lang="en-US" sz="2800" dirty="0">
                  <a:solidFill>
                    <a:schemeClr val="dk1"/>
                  </a:solidFill>
                </a:rPr>
                <a:t>is an artist’s image of GOES-16. One of the primary instruments on GOES-16 is the Advanced Baseline Imager (ABI). It collects data using 16 different spectral bands. The GOES-16 CSEP group </a:t>
              </a:r>
              <a:r>
                <a:rPr lang="en-US" sz="2800" dirty="0" smtClean="0">
                  <a:solidFill>
                    <a:schemeClr val="dk1"/>
                  </a:solidFill>
                </a:rPr>
                <a:t>used </a:t>
              </a:r>
              <a:r>
                <a:rPr lang="en-US" sz="2800" dirty="0">
                  <a:solidFill>
                    <a:schemeClr val="dk1"/>
                  </a:solidFill>
                </a:rPr>
                <a:t>the ABI Band 13 during research. </a:t>
              </a:r>
              <a:endParaRPr sz="2800" b="1" dirty="0">
                <a:solidFill>
                  <a:schemeClr val="dk1"/>
                </a:solidFill>
              </a:endParaRPr>
            </a:p>
          </p:txBody>
        </p:sp>
      </p:grpSp>
      <p:sp>
        <p:nvSpPr>
          <p:cNvPr id="128" name="Google Shape;128;p13"/>
          <p:cNvSpPr txBox="1"/>
          <p:nvPr/>
        </p:nvSpPr>
        <p:spPr>
          <a:xfrm>
            <a:off x="13612048" y="23615083"/>
            <a:ext cx="8028752" cy="2384174"/>
          </a:xfrm>
          <a:prstGeom prst="rect">
            <a:avLst/>
          </a:prstGeom>
          <a:solidFill>
            <a:srgbClr val="C7EDFF"/>
          </a:solid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2800" b="1" i="1" dirty="0">
                <a:solidFill>
                  <a:schemeClr val="dk1"/>
                </a:solidFill>
              </a:rPr>
              <a:t>Figure </a:t>
            </a:r>
            <a:r>
              <a:rPr lang="en-US" sz="2800" b="1" i="1" dirty="0" smtClean="0">
                <a:solidFill>
                  <a:schemeClr val="dk1"/>
                </a:solidFill>
              </a:rPr>
              <a:t>1 (above).</a:t>
            </a:r>
          </a:p>
          <a:p>
            <a:pPr marL="0" marR="0" lvl="0" indent="0" algn="l" rtl="0">
              <a:lnSpc>
                <a:spcPct val="100000"/>
              </a:lnSpc>
              <a:spcBef>
                <a:spcPts val="0"/>
              </a:spcBef>
              <a:spcAft>
                <a:spcPts val="0"/>
              </a:spcAft>
              <a:buClr>
                <a:schemeClr val="dk1"/>
              </a:buClr>
              <a:buSzPts val="1100"/>
              <a:buFont typeface="Arial"/>
              <a:buNone/>
            </a:pPr>
            <a:r>
              <a:rPr lang="en-US" sz="2400" dirty="0" smtClean="0">
                <a:solidFill>
                  <a:schemeClr val="dk1"/>
                </a:solidFill>
              </a:rPr>
              <a:t>This </a:t>
            </a:r>
            <a:r>
              <a:rPr lang="en-US" sz="2400" dirty="0">
                <a:solidFill>
                  <a:schemeClr val="dk1"/>
                </a:solidFill>
              </a:rPr>
              <a:t>is </a:t>
            </a:r>
            <a:r>
              <a:rPr lang="en-US" sz="2400" dirty="0" smtClean="0">
                <a:solidFill>
                  <a:schemeClr val="dk1"/>
                </a:solidFill>
              </a:rPr>
              <a:t>the RAMMB slider used </a:t>
            </a:r>
            <a:r>
              <a:rPr lang="en-US" sz="2400" dirty="0">
                <a:solidFill>
                  <a:schemeClr val="dk1"/>
                </a:solidFill>
              </a:rPr>
              <a:t>to </a:t>
            </a:r>
            <a:r>
              <a:rPr lang="en-US" sz="2400" dirty="0" smtClean="0">
                <a:solidFill>
                  <a:schemeClr val="dk1"/>
                </a:solidFill>
              </a:rPr>
              <a:t>find </a:t>
            </a:r>
            <a:r>
              <a:rPr lang="en-US" sz="2400" dirty="0">
                <a:solidFill>
                  <a:schemeClr val="dk1"/>
                </a:solidFill>
              </a:rPr>
              <a:t>Brightness </a:t>
            </a:r>
            <a:r>
              <a:rPr lang="en-US" sz="2400" dirty="0" smtClean="0">
                <a:solidFill>
                  <a:schemeClr val="dk1"/>
                </a:solidFill>
              </a:rPr>
              <a:t>Temperature. </a:t>
            </a:r>
            <a:r>
              <a:rPr lang="en-US" sz="2400" dirty="0">
                <a:solidFill>
                  <a:schemeClr val="dk1"/>
                </a:solidFill>
              </a:rPr>
              <a:t>On the bottom is the legend which shows which colors correspond to the temperature of the cloud tops in </a:t>
            </a:r>
            <a:r>
              <a:rPr lang="en-US" sz="2400" dirty="0" smtClean="0">
                <a:solidFill>
                  <a:schemeClr val="dk1"/>
                </a:solidFill>
                <a:latin typeface="Arial" panose="020B0604020202020204" pitchFamily="34" charset="0"/>
                <a:cs typeface="Arial" panose="020B0604020202020204" pitchFamily="34" charset="0"/>
              </a:rPr>
              <a:t>°C</a:t>
            </a:r>
            <a:r>
              <a:rPr lang="en-US" sz="2400" dirty="0" smtClean="0">
                <a:solidFill>
                  <a:schemeClr val="dk1"/>
                </a:solidFill>
              </a:rPr>
              <a:t>. </a:t>
            </a:r>
            <a:r>
              <a:rPr lang="en-US" sz="2400" dirty="0">
                <a:solidFill>
                  <a:schemeClr val="dk1"/>
                </a:solidFill>
              </a:rPr>
              <a:t>On the left is a menu that changes the </a:t>
            </a:r>
            <a:r>
              <a:rPr lang="en-US" sz="2400" dirty="0" smtClean="0">
                <a:solidFill>
                  <a:schemeClr val="dk1"/>
                </a:solidFill>
              </a:rPr>
              <a:t>satellite, band and </a:t>
            </a:r>
            <a:r>
              <a:rPr lang="en-US" sz="2400" dirty="0">
                <a:solidFill>
                  <a:schemeClr val="dk1"/>
                </a:solidFill>
              </a:rPr>
              <a:t>also </a:t>
            </a:r>
            <a:r>
              <a:rPr lang="en-US" sz="2400" dirty="0" smtClean="0">
                <a:solidFill>
                  <a:schemeClr val="dk1"/>
                </a:solidFill>
              </a:rPr>
              <a:t>shows </a:t>
            </a:r>
            <a:r>
              <a:rPr lang="en-US" sz="2400" dirty="0">
                <a:solidFill>
                  <a:schemeClr val="dk1"/>
                </a:solidFill>
              </a:rPr>
              <a:t>the </a:t>
            </a:r>
            <a:r>
              <a:rPr lang="en-US" sz="2400" dirty="0" smtClean="0">
                <a:solidFill>
                  <a:schemeClr val="dk1"/>
                </a:solidFill>
              </a:rPr>
              <a:t>start/end dates/times.</a:t>
            </a:r>
            <a:endParaRPr sz="2800" dirty="0">
              <a:solidFill>
                <a:schemeClr val="dk1"/>
              </a:solidFill>
            </a:endParaRPr>
          </a:p>
        </p:txBody>
      </p:sp>
      <p:grpSp>
        <p:nvGrpSpPr>
          <p:cNvPr id="10" name="Group 9"/>
          <p:cNvGrpSpPr>
            <a:grpSpLocks noChangeAspect="1"/>
          </p:cNvGrpSpPr>
          <p:nvPr/>
        </p:nvGrpSpPr>
        <p:grpSpPr>
          <a:xfrm>
            <a:off x="13593781" y="18235842"/>
            <a:ext cx="8047019" cy="5340645"/>
            <a:chOff x="13979087" y="17600016"/>
            <a:chExt cx="10922933" cy="7249331"/>
          </a:xfrm>
        </p:grpSpPr>
        <p:pic>
          <p:nvPicPr>
            <p:cNvPr id="129" name="Google Shape;129;p13"/>
            <p:cNvPicPr preferRelativeResize="0"/>
            <p:nvPr/>
          </p:nvPicPr>
          <p:blipFill rotWithShape="1">
            <a:blip r:embed="rId6">
              <a:alphaModFix/>
            </a:blip>
            <a:srcRect l="1438" t="15167"/>
            <a:stretch/>
          </p:blipFill>
          <p:spPr>
            <a:xfrm>
              <a:off x="14003883" y="17600016"/>
              <a:ext cx="10898137" cy="6878149"/>
            </a:xfrm>
            <a:prstGeom prst="rect">
              <a:avLst/>
            </a:prstGeom>
            <a:noFill/>
            <a:ln>
              <a:noFill/>
            </a:ln>
          </p:spPr>
        </p:pic>
        <p:pic>
          <p:nvPicPr>
            <p:cNvPr id="130" name="Google Shape;130;p13"/>
            <p:cNvPicPr preferRelativeResize="0"/>
            <p:nvPr/>
          </p:nvPicPr>
          <p:blipFill>
            <a:blip r:embed="rId7">
              <a:alphaModFix/>
            </a:blip>
            <a:stretch>
              <a:fillRect/>
            </a:stretch>
          </p:blipFill>
          <p:spPr>
            <a:xfrm>
              <a:off x="13979087" y="24478165"/>
              <a:ext cx="10922933" cy="371182"/>
            </a:xfrm>
            <a:prstGeom prst="rect">
              <a:avLst/>
            </a:prstGeom>
            <a:noFill/>
            <a:ln>
              <a:noFill/>
            </a:ln>
          </p:spPr>
        </p:pic>
      </p:grpSp>
      <p:grpSp>
        <p:nvGrpSpPr>
          <p:cNvPr id="135" name="Google Shape;135;p13"/>
          <p:cNvGrpSpPr/>
          <p:nvPr/>
        </p:nvGrpSpPr>
        <p:grpSpPr>
          <a:xfrm>
            <a:off x="21893652" y="4711151"/>
            <a:ext cx="21855612" cy="27159499"/>
            <a:chOff x="22193303" y="5943309"/>
            <a:chExt cx="21086265" cy="25506673"/>
          </a:xfrm>
        </p:grpSpPr>
        <p:sp>
          <p:nvSpPr>
            <p:cNvPr id="136" name="Google Shape;136;p13"/>
            <p:cNvSpPr txBox="1"/>
            <p:nvPr/>
          </p:nvSpPr>
          <p:spPr>
            <a:xfrm>
              <a:off x="22193303" y="18644938"/>
              <a:ext cx="8415032" cy="2160655"/>
            </a:xfrm>
            <a:prstGeom prst="rect">
              <a:avLst/>
            </a:prstGeom>
            <a:solidFill>
              <a:srgbClr val="0070C0"/>
            </a:solid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2800" b="1" i="1" dirty="0">
                  <a:solidFill>
                    <a:schemeClr val="bg1"/>
                  </a:solidFill>
                </a:rPr>
                <a:t>Figure </a:t>
              </a:r>
              <a:r>
                <a:rPr lang="en-US" sz="2800" b="1" i="1" dirty="0" smtClean="0">
                  <a:solidFill>
                    <a:schemeClr val="bg1"/>
                  </a:solidFill>
                </a:rPr>
                <a:t>2 (below).</a:t>
              </a:r>
              <a:endParaRPr i="1" dirty="0">
                <a:solidFill>
                  <a:schemeClr val="bg1"/>
                </a:solidFill>
              </a:endParaRPr>
            </a:p>
            <a:p>
              <a:pPr marL="0" marR="0" lvl="0" indent="0" algn="l" rtl="0">
                <a:spcBef>
                  <a:spcPts val="0"/>
                </a:spcBef>
                <a:spcAft>
                  <a:spcPts val="0"/>
                </a:spcAft>
                <a:buClr>
                  <a:schemeClr val="dk1"/>
                </a:buClr>
                <a:buSzPts val="1100"/>
                <a:buFont typeface="Arial"/>
                <a:buNone/>
              </a:pPr>
              <a:r>
                <a:rPr lang="en-US" sz="2400" dirty="0" smtClean="0">
                  <a:solidFill>
                    <a:schemeClr val="bg1"/>
                  </a:solidFill>
                </a:rPr>
                <a:t>This is the GLOBE Visualization page for Medford Memorial Middle School, Medford, NJ. It was checked to ensure precipitation data, entered by the research team, was being stored by the GLOBE databank.</a:t>
              </a:r>
              <a:endParaRPr sz="2400" dirty="0">
                <a:solidFill>
                  <a:schemeClr val="bg1"/>
                </a:solidFill>
              </a:endParaRPr>
            </a:p>
            <a:p>
              <a:pPr marL="0" marR="0" lvl="0" indent="0" algn="l" rtl="0">
                <a:spcBef>
                  <a:spcPts val="0"/>
                </a:spcBef>
                <a:spcAft>
                  <a:spcPts val="0"/>
                </a:spcAft>
                <a:buClr>
                  <a:schemeClr val="dk1"/>
                </a:buClr>
                <a:buSzPts val="1100"/>
                <a:buFont typeface="Arial"/>
                <a:buNone/>
              </a:pPr>
              <a:endParaRPr sz="1200" dirty="0">
                <a:solidFill>
                  <a:srgbClr val="632523"/>
                </a:solidFill>
              </a:endParaRPr>
            </a:p>
            <a:p>
              <a:pPr marL="0" marR="0" lvl="0" indent="0" algn="l" rtl="0">
                <a:spcBef>
                  <a:spcPts val="0"/>
                </a:spcBef>
                <a:spcAft>
                  <a:spcPts val="0"/>
                </a:spcAft>
                <a:buClr>
                  <a:srgbClr val="000000"/>
                </a:buClr>
                <a:buFont typeface="Arial"/>
                <a:buNone/>
              </a:pPr>
              <a:endParaRPr sz="1200" dirty="0">
                <a:solidFill>
                  <a:srgbClr val="632523"/>
                </a:solidFill>
              </a:endParaRPr>
            </a:p>
          </p:txBody>
        </p:sp>
        <p:sp>
          <p:nvSpPr>
            <p:cNvPr id="137" name="Google Shape;137;p13"/>
            <p:cNvSpPr txBox="1"/>
            <p:nvPr/>
          </p:nvSpPr>
          <p:spPr>
            <a:xfrm>
              <a:off x="31656872" y="12486791"/>
              <a:ext cx="4424256" cy="4631701"/>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2800" b="1" i="1" dirty="0" smtClean="0">
                  <a:solidFill>
                    <a:srgbClr val="632523"/>
                  </a:solidFill>
                </a:rPr>
                <a:t>Figures 4, 5, and 6.</a:t>
              </a:r>
              <a:endParaRPr i="1" dirty="0"/>
            </a:p>
            <a:p>
              <a:pPr marL="0" marR="0" lvl="0" indent="0" algn="l" rtl="0">
                <a:spcBef>
                  <a:spcPts val="0"/>
                </a:spcBef>
                <a:spcAft>
                  <a:spcPts val="0"/>
                </a:spcAft>
                <a:buClr>
                  <a:schemeClr val="dk1"/>
                </a:buClr>
                <a:buSzPts val="1100"/>
                <a:buFont typeface="Arial"/>
                <a:buNone/>
              </a:pPr>
              <a:r>
                <a:rPr lang="en-US" sz="2400" dirty="0" smtClean="0">
                  <a:solidFill>
                    <a:schemeClr val="dk1"/>
                  </a:solidFill>
                </a:rPr>
                <a:t>These figures represent three different precipitation events. BT was recorded three hours before the event, during the event, at the end of the event, and three hours after the event. In total, the team collected data for nine separate precipitation events. The results provided enough proof of concept for future CSEPers to run a complete research project using the new research question.</a:t>
              </a:r>
              <a:endParaRPr sz="2400" dirty="0">
                <a:solidFill>
                  <a:schemeClr val="dk1"/>
                </a:solidFill>
              </a:endParaRPr>
            </a:p>
            <a:p>
              <a:pPr marL="0" marR="0" lvl="0" indent="0" algn="l" rtl="0">
                <a:spcBef>
                  <a:spcPts val="0"/>
                </a:spcBef>
                <a:spcAft>
                  <a:spcPts val="0"/>
                </a:spcAft>
                <a:buClr>
                  <a:schemeClr val="dk1"/>
                </a:buClr>
                <a:buSzPts val="1100"/>
                <a:buFont typeface="Arial"/>
                <a:buNone/>
              </a:pPr>
              <a:endParaRPr sz="2000" dirty="0">
                <a:solidFill>
                  <a:schemeClr val="dk1"/>
                </a:solidFill>
              </a:endParaRPr>
            </a:p>
            <a:p>
              <a:pPr marL="0" marR="0" lvl="0" indent="0" algn="l" rtl="0">
                <a:spcBef>
                  <a:spcPts val="0"/>
                </a:spcBef>
                <a:spcAft>
                  <a:spcPts val="0"/>
                </a:spcAft>
                <a:buNone/>
              </a:pPr>
              <a:endParaRPr sz="2000" dirty="0">
                <a:solidFill>
                  <a:schemeClr val="dk1"/>
                </a:solidFill>
              </a:endParaRPr>
            </a:p>
          </p:txBody>
        </p:sp>
        <p:grpSp>
          <p:nvGrpSpPr>
            <p:cNvPr id="138" name="Google Shape;138;p13"/>
            <p:cNvGrpSpPr/>
            <p:nvPr/>
          </p:nvGrpSpPr>
          <p:grpSpPr>
            <a:xfrm>
              <a:off x="31452144" y="5943309"/>
              <a:ext cx="11827424" cy="25506673"/>
              <a:chOff x="31452144" y="5943309"/>
              <a:chExt cx="11827424" cy="25506673"/>
            </a:xfrm>
          </p:grpSpPr>
          <p:grpSp>
            <p:nvGrpSpPr>
              <p:cNvPr id="139" name="Google Shape;139;p13"/>
              <p:cNvGrpSpPr/>
              <p:nvPr/>
            </p:nvGrpSpPr>
            <p:grpSpPr>
              <a:xfrm>
                <a:off x="31452144" y="21004985"/>
                <a:ext cx="11827424" cy="10444997"/>
                <a:chOff x="31452144" y="21004985"/>
                <a:chExt cx="11827424" cy="10444997"/>
              </a:xfrm>
            </p:grpSpPr>
            <p:sp>
              <p:nvSpPr>
                <p:cNvPr id="140" name="Google Shape;140;p13"/>
                <p:cNvSpPr txBox="1"/>
                <p:nvPr/>
              </p:nvSpPr>
              <p:spPr>
                <a:xfrm>
                  <a:off x="31452144" y="21950995"/>
                  <a:ext cx="11371655" cy="9498987"/>
                </a:xfrm>
                <a:prstGeom prst="rect">
                  <a:avLst/>
                </a:prstGeom>
                <a:solidFill>
                  <a:srgbClr val="FDE89E"/>
                </a:solidFill>
                <a:ln>
                  <a:noFill/>
                </a:ln>
              </p:spPr>
              <p:txBody>
                <a:bodyPr spcFirstLastPara="1" wrap="square" lIns="182875" tIns="91425" rIns="182875" bIns="182875" anchor="t" anchorCtr="0">
                  <a:noAutofit/>
                </a:bodyPr>
                <a:lstStyle/>
                <a:p>
                  <a:pPr marL="0" marR="0" lvl="0" indent="0" algn="l" rtl="0">
                    <a:spcBef>
                      <a:spcPts val="0"/>
                    </a:spcBef>
                    <a:spcAft>
                      <a:spcPts val="0"/>
                    </a:spcAft>
                    <a:buClr>
                      <a:schemeClr val="dk1"/>
                    </a:buClr>
                    <a:buSzPts val="1100"/>
                    <a:buFont typeface="Arial"/>
                    <a:buNone/>
                  </a:pPr>
                  <a:r>
                    <a:rPr lang="en-US" sz="3200" dirty="0" smtClean="0">
                      <a:latin typeface="+mn-lt"/>
                    </a:rPr>
                    <a:t>The experiment based off of the original research question was flawed. Instead of measuring precipitation amounts, Band 13 data should be viewed as precipitation is falling. Analyzing Brightness Temperature during an actual rain event could be a future project for other junior scientists. Possible things to look for are when the cloud top temperature is lower, the cloud is higher in the sky. If it is raining, this could mean there is a tall, cumulonimbus cloud causing a storm. Or if the rain is a steady, light rain, the BT will be warmer, because maybe a warm front is coming through and the warm air mass is sliding above the cold air. Also, when students choose a research question, they should always consider if the data they need is available and understandable at their level. However, students should not be afraid to try things that are difficult. Also, students should not be afraid of making a mistake or failing at proving their hypothesis. Scientists fail all of the time. Doing research like a professional is an excellent experience. Satellites are really interesting and GOES-16 is really cool. We understand how many of the jobs that have to do with satellites and weather will be the types of jobs we will do in the future. </a:t>
                  </a:r>
                  <a:endParaRPr sz="3200" dirty="0">
                    <a:latin typeface="+mn-lt"/>
                    <a:ea typeface="Open Sans"/>
                    <a:cs typeface="Open Sans"/>
                    <a:sym typeface="Open Sans"/>
                  </a:endParaRPr>
                </a:p>
                <a:p>
                  <a:pPr marL="0" marR="0" lvl="0" indent="0" algn="l" rtl="0">
                    <a:spcBef>
                      <a:spcPts val="0"/>
                    </a:spcBef>
                    <a:spcAft>
                      <a:spcPts val="0"/>
                    </a:spcAft>
                    <a:buClr>
                      <a:schemeClr val="dk1"/>
                    </a:buClr>
                    <a:buSzPts val="1100"/>
                    <a:buFont typeface="Arial"/>
                    <a:buNone/>
                  </a:pPr>
                  <a:endParaRPr dirty="0"/>
                </a:p>
                <a:p>
                  <a:pPr marL="0" marR="0" lvl="0" indent="0" algn="l" rtl="0">
                    <a:spcBef>
                      <a:spcPts val="0"/>
                    </a:spcBef>
                    <a:spcAft>
                      <a:spcPts val="0"/>
                    </a:spcAft>
                    <a:buNone/>
                  </a:pPr>
                  <a:endParaRPr dirty="0"/>
                </a:p>
              </p:txBody>
            </p:sp>
            <p:grpSp>
              <p:nvGrpSpPr>
                <p:cNvPr id="141" name="Google Shape;141;p13"/>
                <p:cNvGrpSpPr/>
                <p:nvPr/>
              </p:nvGrpSpPr>
              <p:grpSpPr>
                <a:xfrm>
                  <a:off x="31470545" y="21004985"/>
                  <a:ext cx="11809023" cy="946011"/>
                  <a:chOff x="1066786" y="6846815"/>
                  <a:chExt cx="11449507" cy="946200"/>
                </a:xfrm>
              </p:grpSpPr>
              <p:sp>
                <p:nvSpPr>
                  <p:cNvPr id="142" name="Google Shape;142;p13"/>
                  <p:cNvSpPr txBox="1"/>
                  <p:nvPr/>
                </p:nvSpPr>
                <p:spPr>
                  <a:xfrm>
                    <a:off x="1066799" y="6846815"/>
                    <a:ext cx="11007600" cy="946200"/>
                  </a:xfrm>
                  <a:prstGeom prst="rect">
                    <a:avLst/>
                  </a:prstGeom>
                  <a:gradFill>
                    <a:gsLst>
                      <a:gs pos="0">
                        <a:srgbClr val="8FDCFF"/>
                      </a:gs>
                      <a:gs pos="13000">
                        <a:srgbClr val="FCDD6E"/>
                      </a:gs>
                      <a:gs pos="43000">
                        <a:srgbClr val="57CDFF"/>
                      </a:gs>
                      <a:gs pos="67000">
                        <a:srgbClr val="0079AC"/>
                      </a:gs>
                      <a:gs pos="83000">
                        <a:srgbClr val="0079AC"/>
                      </a:gs>
                      <a:gs pos="100000">
                        <a:srgbClr val="FCDD6E"/>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0" u="none" strike="noStrike" cap="none">
                      <a:solidFill>
                        <a:schemeClr val="dk1"/>
                      </a:solidFill>
                      <a:latin typeface="Lucida Sans"/>
                      <a:ea typeface="Lucida Sans"/>
                      <a:cs typeface="Lucida Sans"/>
                      <a:sym typeface="Lucida Sans"/>
                    </a:endParaRPr>
                  </a:p>
                </p:txBody>
              </p:sp>
              <p:sp>
                <p:nvSpPr>
                  <p:cNvPr id="143" name="Google Shape;143;p13"/>
                  <p:cNvSpPr txBox="1"/>
                  <p:nvPr/>
                </p:nvSpPr>
                <p:spPr>
                  <a:xfrm>
                    <a:off x="1066786" y="6846816"/>
                    <a:ext cx="11449507" cy="946199"/>
                  </a:xfrm>
                  <a:prstGeom prst="rect">
                    <a:avLst/>
                  </a:prstGeom>
                  <a:gradFill>
                    <a:gsLst>
                      <a:gs pos="0">
                        <a:srgbClr val="005173"/>
                      </a:gs>
                      <a:gs pos="56000">
                        <a:srgbClr val="005173"/>
                      </a:gs>
                      <a:gs pos="100000">
                        <a:srgbClr val="FFFFFF">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chemeClr val="lt1"/>
                        </a:solidFill>
                        <a:latin typeface="Lucida Sans"/>
                        <a:ea typeface="Lucida Sans"/>
                        <a:cs typeface="Lucida Sans"/>
                        <a:sym typeface="Lucida Sans"/>
                      </a:rPr>
                      <a:t>CONCLUSIONS</a:t>
                    </a:r>
                    <a:endParaRPr sz="3600" b="1" i="0" u="none" strike="noStrike" cap="none">
                      <a:solidFill>
                        <a:schemeClr val="lt1"/>
                      </a:solidFill>
                      <a:latin typeface="Lucida Sans"/>
                      <a:ea typeface="Lucida Sans"/>
                      <a:cs typeface="Lucida Sans"/>
                      <a:sym typeface="Lucida Sans"/>
                    </a:endParaRPr>
                  </a:p>
                </p:txBody>
              </p:sp>
            </p:grpSp>
          </p:grpSp>
          <p:grpSp>
            <p:nvGrpSpPr>
              <p:cNvPr id="144" name="Google Shape;144;p13"/>
              <p:cNvGrpSpPr/>
              <p:nvPr/>
            </p:nvGrpSpPr>
            <p:grpSpPr>
              <a:xfrm>
                <a:off x="31470559" y="5943309"/>
                <a:ext cx="11353239" cy="946011"/>
                <a:chOff x="1066799" y="5958162"/>
                <a:chExt cx="11007600" cy="946200"/>
              </a:xfrm>
            </p:grpSpPr>
            <p:sp>
              <p:nvSpPr>
                <p:cNvPr id="145" name="Google Shape;145;p13"/>
                <p:cNvSpPr txBox="1"/>
                <p:nvPr/>
              </p:nvSpPr>
              <p:spPr>
                <a:xfrm>
                  <a:off x="1066799" y="5958162"/>
                  <a:ext cx="11007600" cy="946200"/>
                </a:xfrm>
                <a:prstGeom prst="rect">
                  <a:avLst/>
                </a:prstGeom>
                <a:gradFill>
                  <a:gsLst>
                    <a:gs pos="0">
                      <a:srgbClr val="8FDCFF"/>
                    </a:gs>
                    <a:gs pos="13000">
                      <a:srgbClr val="FCDD6E"/>
                    </a:gs>
                    <a:gs pos="43000">
                      <a:srgbClr val="57CDFF"/>
                    </a:gs>
                    <a:gs pos="67000">
                      <a:srgbClr val="0079AC"/>
                    </a:gs>
                    <a:gs pos="83000">
                      <a:srgbClr val="0079AC"/>
                    </a:gs>
                    <a:gs pos="100000">
                      <a:srgbClr val="FCDD6E"/>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i="0" u="none" strike="noStrike" cap="none">
                    <a:solidFill>
                      <a:schemeClr val="dk1"/>
                    </a:solidFill>
                    <a:latin typeface="Lucida Sans"/>
                    <a:ea typeface="Lucida Sans"/>
                    <a:cs typeface="Lucida Sans"/>
                    <a:sym typeface="Lucida Sans"/>
                  </a:endParaRPr>
                </a:p>
              </p:txBody>
            </p:sp>
            <p:sp>
              <p:nvSpPr>
                <p:cNvPr id="146" name="Google Shape;146;p13"/>
                <p:cNvSpPr txBox="1"/>
                <p:nvPr/>
              </p:nvSpPr>
              <p:spPr>
                <a:xfrm>
                  <a:off x="1157514" y="6046588"/>
                  <a:ext cx="10806000" cy="831000"/>
                </a:xfrm>
                <a:prstGeom prst="rect">
                  <a:avLst/>
                </a:prstGeom>
                <a:gradFill>
                  <a:gsLst>
                    <a:gs pos="0">
                      <a:srgbClr val="005173"/>
                    </a:gs>
                    <a:gs pos="56000">
                      <a:srgbClr val="005173"/>
                    </a:gs>
                    <a:gs pos="100000">
                      <a:srgbClr val="FFFFFF">
                        <a:alpha val="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chemeClr val="lt1"/>
                      </a:solidFill>
                      <a:latin typeface="Lucida Sans"/>
                      <a:ea typeface="Lucida Sans"/>
                      <a:cs typeface="Lucida Sans"/>
                      <a:sym typeface="Lucida Sans"/>
                    </a:rPr>
                    <a:t>RESULTS</a:t>
                  </a:r>
                  <a:endParaRPr sz="3600" b="1" i="0" u="none" strike="noStrike" cap="none">
                    <a:solidFill>
                      <a:schemeClr val="lt1"/>
                    </a:solidFill>
                    <a:latin typeface="Lucida Sans"/>
                    <a:ea typeface="Lucida Sans"/>
                    <a:cs typeface="Lucida Sans"/>
                    <a:sym typeface="Lucida Sans"/>
                  </a:endParaRPr>
                </a:p>
              </p:txBody>
            </p:sp>
          </p:grpSp>
        </p:grpSp>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75900" y="695555"/>
            <a:ext cx="7488394" cy="3236729"/>
          </a:xfrm>
          <a:prstGeom prst="rect">
            <a:avLst/>
          </a:prstGeom>
        </p:spPr>
      </p:pic>
      <p:grpSp>
        <p:nvGrpSpPr>
          <p:cNvPr id="9" name="Group 8"/>
          <p:cNvGrpSpPr/>
          <p:nvPr/>
        </p:nvGrpSpPr>
        <p:grpSpPr>
          <a:xfrm>
            <a:off x="3559681" y="30730074"/>
            <a:ext cx="9126889" cy="1743919"/>
            <a:chOff x="676072" y="29288531"/>
            <a:chExt cx="9126889" cy="1743919"/>
          </a:xfrm>
        </p:grpSpPr>
        <p:sp>
          <p:nvSpPr>
            <p:cNvPr id="8" name="Rounded Rectangle 7"/>
            <p:cNvSpPr/>
            <p:nvPr/>
          </p:nvSpPr>
          <p:spPr>
            <a:xfrm>
              <a:off x="676072" y="29288531"/>
              <a:ext cx="9126889" cy="17439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165568" y="29460402"/>
              <a:ext cx="8309296" cy="1400175"/>
              <a:chOff x="617474" y="30889575"/>
              <a:chExt cx="8309296" cy="1400175"/>
            </a:xfrm>
          </p:grpSpPr>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474" y="30889575"/>
                <a:ext cx="6191250" cy="1400175"/>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4595" y="31032450"/>
                <a:ext cx="2162175" cy="1257300"/>
              </a:xfrm>
              <a:prstGeom prst="rect">
                <a:avLst/>
              </a:prstGeom>
            </p:spPr>
          </p:pic>
        </p:grpSp>
      </p:grpSp>
      <p:sp>
        <p:nvSpPr>
          <p:cNvPr id="64" name="Google Shape;125;p13"/>
          <p:cNvSpPr txBox="1"/>
          <p:nvPr/>
        </p:nvSpPr>
        <p:spPr>
          <a:xfrm>
            <a:off x="196178" y="30935671"/>
            <a:ext cx="3125975" cy="1366449"/>
          </a:xfrm>
          <a:prstGeom prst="rect">
            <a:avLst/>
          </a:prstGeom>
          <a:solidFill>
            <a:srgbClr val="C7EDFF"/>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b="1" i="1" dirty="0" smtClean="0"/>
              <a:t>The GLOBE program International Virtual Science Symposium Badges for this project.</a:t>
            </a:r>
            <a:endParaRPr sz="2000" b="1" dirty="0">
              <a:solidFill>
                <a:schemeClr val="dk1"/>
              </a:solidFill>
            </a:endParaRPr>
          </a:p>
        </p:txBody>
      </p:sp>
      <p:pic>
        <p:nvPicPr>
          <p:cNvPr id="67" name="Picture 66" descr="https://lh3.googleusercontent.com/rkgabEmyPJbwcnBfh50Tb_CMVO2_EgbqLsWOqEZfte3lkOV14ntJLippKXEytR4U3apb28HrMYbQFZL6-dxP5sgvrLw1Zf4UNtm6Jzsume0cfNl3yFEGIZCQIUBRJUW8f4GbZ8I8"/>
          <p:cNvPicPr/>
          <p:nvPr/>
        </p:nvPicPr>
        <p:blipFill>
          <a:blip r:embed="rId11">
            <a:extLst>
              <a:ext uri="{28A0092B-C50C-407E-A947-70E740481C1C}">
                <a14:useLocalDpi xmlns:a14="http://schemas.microsoft.com/office/drawing/2010/main" val="0"/>
              </a:ext>
            </a:extLst>
          </a:blip>
          <a:srcRect/>
          <a:stretch>
            <a:fillRect/>
          </a:stretch>
        </p:blipFill>
        <p:spPr bwMode="auto">
          <a:xfrm>
            <a:off x="21837387" y="20643984"/>
            <a:ext cx="8834592" cy="5318099"/>
          </a:xfrm>
          <a:prstGeom prst="rect">
            <a:avLst/>
          </a:prstGeom>
          <a:noFill/>
          <a:ln>
            <a:noFill/>
          </a:ln>
        </p:spPr>
      </p:pic>
      <p:grpSp>
        <p:nvGrpSpPr>
          <p:cNvPr id="22" name="Group 21"/>
          <p:cNvGrpSpPr/>
          <p:nvPr/>
        </p:nvGrpSpPr>
        <p:grpSpPr>
          <a:xfrm>
            <a:off x="32102483" y="16793846"/>
            <a:ext cx="10741019" cy="3742662"/>
            <a:chOff x="31303422" y="15602857"/>
            <a:chExt cx="12165497" cy="4632637"/>
          </a:xfrm>
        </p:grpSpPr>
        <p:grpSp>
          <p:nvGrpSpPr>
            <p:cNvPr id="14" name="Group 13"/>
            <p:cNvGrpSpPr/>
            <p:nvPr/>
          </p:nvGrpSpPr>
          <p:grpSpPr>
            <a:xfrm>
              <a:off x="31303422" y="15638690"/>
              <a:ext cx="5941177" cy="4596804"/>
              <a:chOff x="38047611" y="12836324"/>
              <a:chExt cx="4067175" cy="2505075"/>
            </a:xfrm>
          </p:grpSpPr>
          <p:pic>
            <p:nvPicPr>
              <p:cNvPr id="133" name="Google Shape;133;p13" title="Chart"/>
              <p:cNvPicPr preferRelativeResize="0"/>
              <p:nvPr/>
            </p:nvPicPr>
            <p:blipFill>
              <a:blip r:embed="rId12">
                <a:alphaModFix/>
              </a:blip>
              <a:stretch>
                <a:fillRect/>
              </a:stretch>
            </p:blipFill>
            <p:spPr>
              <a:xfrm>
                <a:off x="38047611" y="12836324"/>
                <a:ext cx="4067175" cy="2505075"/>
              </a:xfrm>
              <a:prstGeom prst="rect">
                <a:avLst/>
              </a:prstGeom>
              <a:noFill/>
              <a:ln w="28575">
                <a:solidFill>
                  <a:srgbClr val="0070C0"/>
                </a:solidFill>
              </a:ln>
            </p:spPr>
          </p:pic>
          <p:sp>
            <p:nvSpPr>
              <p:cNvPr id="12" name="TextBox 11"/>
              <p:cNvSpPr txBox="1"/>
              <p:nvPr/>
            </p:nvSpPr>
            <p:spPr>
              <a:xfrm>
                <a:off x="41590087" y="12882884"/>
                <a:ext cx="524426" cy="307777"/>
              </a:xfrm>
              <a:prstGeom prst="rect">
                <a:avLst/>
              </a:prstGeom>
              <a:noFill/>
              <a:ln w="28575">
                <a:noFill/>
              </a:ln>
            </p:spPr>
            <p:txBody>
              <a:bodyPr wrap="square" rtlCol="0">
                <a:spAutoFit/>
              </a:bodyPr>
              <a:lstStyle/>
              <a:p>
                <a:r>
                  <a:rPr lang="en-US" dirty="0"/>
                  <a:t>5</a:t>
                </a:r>
              </a:p>
            </p:txBody>
          </p:sp>
        </p:grpSp>
        <p:grpSp>
          <p:nvGrpSpPr>
            <p:cNvPr id="13" name="Group 12"/>
            <p:cNvGrpSpPr/>
            <p:nvPr/>
          </p:nvGrpSpPr>
          <p:grpSpPr>
            <a:xfrm>
              <a:off x="37504915" y="15602857"/>
              <a:ext cx="5964004" cy="4632637"/>
              <a:chOff x="38142863" y="15994325"/>
              <a:chExt cx="3971925" cy="2390775"/>
            </a:xfrm>
          </p:grpSpPr>
          <p:pic>
            <p:nvPicPr>
              <p:cNvPr id="134" name="Google Shape;134;p13" title="Chart"/>
              <p:cNvPicPr preferRelativeResize="0"/>
              <p:nvPr/>
            </p:nvPicPr>
            <p:blipFill>
              <a:blip r:embed="rId13">
                <a:alphaModFix/>
              </a:blip>
              <a:stretch>
                <a:fillRect/>
              </a:stretch>
            </p:blipFill>
            <p:spPr>
              <a:xfrm>
                <a:off x="38142863" y="15994325"/>
                <a:ext cx="3876675" cy="2390775"/>
              </a:xfrm>
              <a:prstGeom prst="rect">
                <a:avLst/>
              </a:prstGeom>
              <a:noFill/>
              <a:ln w="28575">
                <a:solidFill>
                  <a:srgbClr val="0070C0"/>
                </a:solidFill>
              </a:ln>
            </p:spPr>
          </p:pic>
          <p:sp>
            <p:nvSpPr>
              <p:cNvPr id="69" name="TextBox 68"/>
              <p:cNvSpPr txBox="1"/>
              <p:nvPr/>
            </p:nvSpPr>
            <p:spPr>
              <a:xfrm>
                <a:off x="41590362" y="16061594"/>
                <a:ext cx="524426" cy="307777"/>
              </a:xfrm>
              <a:prstGeom prst="rect">
                <a:avLst/>
              </a:prstGeom>
              <a:noFill/>
              <a:ln w="28575">
                <a:noFill/>
              </a:ln>
            </p:spPr>
            <p:txBody>
              <a:bodyPr wrap="square" rtlCol="0">
                <a:spAutoFit/>
              </a:bodyPr>
              <a:lstStyle/>
              <a:p>
                <a:r>
                  <a:rPr lang="en-US" dirty="0"/>
                  <a:t>6</a:t>
                </a:r>
              </a:p>
            </p:txBody>
          </p:sp>
        </p:grpSp>
      </p:grpSp>
      <p:grpSp>
        <p:nvGrpSpPr>
          <p:cNvPr id="15" name="Group 14"/>
          <p:cNvGrpSpPr/>
          <p:nvPr/>
        </p:nvGrpSpPr>
        <p:grpSpPr>
          <a:xfrm>
            <a:off x="36436046" y="12232224"/>
            <a:ext cx="6281181" cy="4133541"/>
            <a:chOff x="39456038" y="11283150"/>
            <a:chExt cx="3871825" cy="2341084"/>
          </a:xfrm>
        </p:grpSpPr>
        <p:pic>
          <p:nvPicPr>
            <p:cNvPr id="132" name="Google Shape;132;p13" title="Chart"/>
            <p:cNvPicPr preferRelativeResize="0"/>
            <p:nvPr/>
          </p:nvPicPr>
          <p:blipFill>
            <a:blip r:embed="rId14">
              <a:alphaModFix/>
            </a:blip>
            <a:stretch>
              <a:fillRect/>
            </a:stretch>
          </p:blipFill>
          <p:spPr>
            <a:xfrm>
              <a:off x="39456038" y="11283150"/>
              <a:ext cx="3810000" cy="2341084"/>
            </a:xfrm>
            <a:prstGeom prst="rect">
              <a:avLst/>
            </a:prstGeom>
            <a:noFill/>
            <a:ln w="28575">
              <a:solidFill>
                <a:srgbClr val="0070C0"/>
              </a:solidFill>
            </a:ln>
          </p:spPr>
        </p:pic>
        <p:sp>
          <p:nvSpPr>
            <p:cNvPr id="70" name="TextBox 69"/>
            <p:cNvSpPr txBox="1"/>
            <p:nvPr/>
          </p:nvSpPr>
          <p:spPr>
            <a:xfrm>
              <a:off x="42859474" y="11333511"/>
              <a:ext cx="468389" cy="150379"/>
            </a:xfrm>
            <a:prstGeom prst="rect">
              <a:avLst/>
            </a:prstGeom>
            <a:noFill/>
            <a:ln w="28575">
              <a:noFill/>
            </a:ln>
          </p:spPr>
          <p:txBody>
            <a:bodyPr wrap="square" rtlCol="0">
              <a:spAutoFit/>
            </a:bodyPr>
            <a:lstStyle/>
            <a:p>
              <a:r>
                <a:rPr lang="en-US" dirty="0" smtClean="0"/>
                <a:t>4</a:t>
              </a:r>
              <a:endParaRPr lang="en-US" dirty="0"/>
            </a:p>
          </p:txBody>
        </p:sp>
      </p:grpSp>
      <p:pic>
        <p:nvPicPr>
          <p:cNvPr id="1026" name="Picture 2" descr="https://lh6.googleusercontent.com/2RwTIpCVw9hBbiQmZieIQJzD4To4fZH0RzAIZ8uMdGM4JfK7RWbMZnUrNgDOgxQfOhUxC3l82_1GOc2ZjoIDKUED0QcrjksAzqVI-W87-0kY6RIRKhCexfUEycuKth2Jqu73keK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6073" y="15599460"/>
            <a:ext cx="4473076" cy="58375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122583" y="15427587"/>
            <a:ext cx="7461052" cy="3539430"/>
          </a:xfrm>
          <a:prstGeom prst="rect">
            <a:avLst/>
          </a:prstGeom>
          <a:noFill/>
        </p:spPr>
        <p:txBody>
          <a:bodyPr wrap="square" rtlCol="0">
            <a:spAutoFit/>
          </a:bodyPr>
          <a:lstStyle/>
          <a:p>
            <a:pPr lvl="0">
              <a:buSzPts val="1100"/>
            </a:pPr>
            <a:r>
              <a:rPr lang="en-US" sz="2800" dirty="0">
                <a:ea typeface="Open Sans"/>
                <a:cs typeface="Open Sans"/>
                <a:sym typeface="Open Sans"/>
              </a:rPr>
              <a:t>This required the team to go back and use NWS archived precipitation data for Medford to get the approximate times when rain occurred. This information was then checked against Band 13 data. There seemed to be a correlation. A recommendation to future CSEPers is to redo the research by checking BT as the rain is occurring.</a:t>
            </a:r>
          </a:p>
        </p:txBody>
      </p:sp>
      <p:sp>
        <p:nvSpPr>
          <p:cNvPr id="17" name="TextBox 16"/>
          <p:cNvSpPr txBox="1"/>
          <p:nvPr/>
        </p:nvSpPr>
        <p:spPr>
          <a:xfrm>
            <a:off x="5483948" y="19106402"/>
            <a:ext cx="3409950" cy="2246769"/>
          </a:xfrm>
          <a:prstGeom prst="rect">
            <a:avLst/>
          </a:prstGeom>
          <a:solidFill>
            <a:srgbClr val="0070C0"/>
          </a:solidFill>
        </p:spPr>
        <p:txBody>
          <a:bodyPr wrap="square" rtlCol="0">
            <a:spAutoFit/>
          </a:bodyPr>
          <a:lstStyle/>
          <a:p>
            <a:r>
              <a:rPr lang="en-US" sz="2000" b="1" i="1" dirty="0" smtClean="0">
                <a:solidFill>
                  <a:schemeClr val="bg1"/>
                </a:solidFill>
              </a:rPr>
              <a:t>Image 1. </a:t>
            </a:r>
            <a:r>
              <a:rPr lang="en-US" sz="2000" dirty="0" smtClean="0">
                <a:solidFill>
                  <a:schemeClr val="bg1"/>
                </a:solidFill>
              </a:rPr>
              <a:t>Future NASA and NOAA employees, starting from the left, Mason, Andrew, Elena, and Logan. </a:t>
            </a:r>
          </a:p>
          <a:p>
            <a:endParaRPr lang="en-US" sz="2000" dirty="0" smtClean="0">
              <a:solidFill>
                <a:schemeClr val="bg1"/>
              </a:solidFill>
            </a:endParaRPr>
          </a:p>
          <a:p>
            <a:r>
              <a:rPr lang="en-US" sz="2000" b="1" i="1" dirty="0" smtClean="0">
                <a:solidFill>
                  <a:schemeClr val="bg1"/>
                </a:solidFill>
              </a:rPr>
              <a:t>Image 2. </a:t>
            </a:r>
            <a:r>
              <a:rPr lang="en-US" sz="2000" dirty="0" smtClean="0">
                <a:solidFill>
                  <a:schemeClr val="bg1"/>
                </a:solidFill>
              </a:rPr>
              <a:t>Elena replacing the rain gauge.</a:t>
            </a:r>
            <a:endParaRPr lang="en-US" sz="2000" dirty="0">
              <a:solidFill>
                <a:schemeClr val="bg1"/>
              </a:solidFill>
            </a:endParaRPr>
          </a:p>
        </p:txBody>
      </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28698" y="18983897"/>
            <a:ext cx="3322374" cy="2491780"/>
          </a:xfrm>
          <a:prstGeom prst="rect">
            <a:avLst/>
          </a:prstGeom>
        </p:spPr>
      </p:pic>
      <p:grpSp>
        <p:nvGrpSpPr>
          <p:cNvPr id="21" name="Group 20"/>
          <p:cNvGrpSpPr/>
          <p:nvPr/>
        </p:nvGrpSpPr>
        <p:grpSpPr>
          <a:xfrm>
            <a:off x="31606372" y="7126021"/>
            <a:ext cx="11862723" cy="4305292"/>
            <a:chOff x="31535957" y="5803900"/>
            <a:chExt cx="11862723" cy="4305292"/>
          </a:xfrm>
        </p:grpSpPr>
        <p:pic>
          <p:nvPicPr>
            <p:cNvPr id="19" name="Picture 18"/>
            <p:cNvPicPr>
              <a:picLocks noChangeAspect="1"/>
            </p:cNvPicPr>
            <p:nvPr/>
          </p:nvPicPr>
          <p:blipFill>
            <a:blip r:embed="rId17"/>
            <a:stretch>
              <a:fillRect/>
            </a:stretch>
          </p:blipFill>
          <p:spPr>
            <a:xfrm>
              <a:off x="31535957" y="5803900"/>
              <a:ext cx="5937036" cy="4305292"/>
            </a:xfrm>
            <a:prstGeom prst="rect">
              <a:avLst/>
            </a:prstGeom>
          </p:spPr>
        </p:pic>
        <p:pic>
          <p:nvPicPr>
            <p:cNvPr id="20" name="Picture 19"/>
            <p:cNvPicPr>
              <a:picLocks noChangeAspect="1"/>
            </p:cNvPicPr>
            <p:nvPr/>
          </p:nvPicPr>
          <p:blipFill>
            <a:blip r:embed="rId18"/>
            <a:stretch>
              <a:fillRect/>
            </a:stretch>
          </p:blipFill>
          <p:spPr>
            <a:xfrm>
              <a:off x="37472993" y="5804456"/>
              <a:ext cx="5925687" cy="4297063"/>
            </a:xfrm>
            <a:prstGeom prst="rect">
              <a:avLst/>
            </a:prstGeom>
          </p:spPr>
        </p:pic>
      </p:grpSp>
      <p:sp>
        <p:nvSpPr>
          <p:cNvPr id="82" name="Google Shape;137;p13"/>
          <p:cNvSpPr txBox="1"/>
          <p:nvPr/>
        </p:nvSpPr>
        <p:spPr>
          <a:xfrm>
            <a:off x="31602796" y="5776377"/>
            <a:ext cx="11661498" cy="1321141"/>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2800" b="1" i="1" dirty="0" smtClean="0">
                <a:solidFill>
                  <a:srgbClr val="632523"/>
                </a:solidFill>
              </a:rPr>
              <a:t>Figure 3.</a:t>
            </a:r>
            <a:endParaRPr b="1" i="1" dirty="0"/>
          </a:p>
          <a:p>
            <a:pPr marL="0" marR="0" lvl="0" indent="0" algn="l" rtl="0">
              <a:spcBef>
                <a:spcPts val="0"/>
              </a:spcBef>
              <a:spcAft>
                <a:spcPts val="0"/>
              </a:spcAft>
              <a:buClr>
                <a:schemeClr val="dk1"/>
              </a:buClr>
              <a:buSzPts val="1100"/>
              <a:buFont typeface="Arial"/>
              <a:buNone/>
            </a:pPr>
            <a:r>
              <a:rPr lang="en-US" sz="2400" dirty="0" smtClean="0">
                <a:solidFill>
                  <a:schemeClr val="dk1"/>
                </a:solidFill>
              </a:rPr>
              <a:t>These graphs represent the data used to identify the flaw in the experimental design first used to answer the original research question.</a:t>
            </a:r>
            <a:endParaRPr sz="2400" dirty="0">
              <a:solidFill>
                <a:schemeClr val="dk1"/>
              </a:solidFill>
            </a:endParaRPr>
          </a:p>
          <a:p>
            <a:pPr marL="0" marR="0" lvl="0" indent="0" algn="l" rtl="0">
              <a:spcBef>
                <a:spcPts val="0"/>
              </a:spcBef>
              <a:spcAft>
                <a:spcPts val="0"/>
              </a:spcAft>
              <a:buClr>
                <a:schemeClr val="dk1"/>
              </a:buClr>
              <a:buSzPts val="1100"/>
              <a:buFont typeface="Arial"/>
              <a:buNone/>
            </a:pPr>
            <a:endParaRPr sz="2000" dirty="0">
              <a:solidFill>
                <a:schemeClr val="dk1"/>
              </a:solidFill>
            </a:endParaRPr>
          </a:p>
          <a:p>
            <a:pPr marL="0" marR="0" lvl="0" indent="0" algn="l" rtl="0">
              <a:spcBef>
                <a:spcPts val="0"/>
              </a:spcBef>
              <a:spcAft>
                <a:spcPts val="0"/>
              </a:spcAft>
              <a:buNone/>
            </a:pPr>
            <a:endParaRPr sz="2000" dirty="0">
              <a:solidFill>
                <a:schemeClr val="dk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1680</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Ideal Sans Medium</vt:lpstr>
      <vt:lpstr>Times New Roman</vt:lpstr>
      <vt:lpstr>Calibri</vt:lpstr>
      <vt:lpstr>Lucida Sans</vt:lpstr>
      <vt:lpstr>Helvetica Neue</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Gorman</dc:creator>
  <cp:lastModifiedBy>Margaret Mooney</cp:lastModifiedBy>
  <cp:revision>43</cp:revision>
  <cp:lastPrinted>2019-05-24T23:35:58Z</cp:lastPrinted>
  <dcterms:modified xsi:type="dcterms:W3CDTF">2019-05-29T19:29:50Z</dcterms:modified>
</cp:coreProperties>
</file>