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4"/>
  </p:notesMasterIdLst>
  <p:handoutMasterIdLst>
    <p:handoutMasterId r:id="rId15"/>
  </p:handoutMasterIdLst>
  <p:sldIdLst>
    <p:sldId id="2457" r:id="rId2"/>
    <p:sldId id="2613" r:id="rId3"/>
    <p:sldId id="2611" r:id="rId4"/>
    <p:sldId id="2612" r:id="rId5"/>
    <p:sldId id="2568" r:id="rId6"/>
    <p:sldId id="2563" r:id="rId7"/>
    <p:sldId id="2614" r:id="rId8"/>
    <p:sldId id="2607" r:id="rId9"/>
    <p:sldId id="2609" r:id="rId10"/>
    <p:sldId id="2466" r:id="rId11"/>
    <p:sldId id="2610" r:id="rId12"/>
    <p:sldId id="2500" r:id="rId13"/>
  </p:sldIdLst>
  <p:sldSz cx="12192000" cy="6858000"/>
  <p:notesSz cx="7010400" cy="9296400"/>
  <p:custDataLst>
    <p:tags r:id="rId1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, Joan C. (GSFC-410.0)[SGT INC]" initials="jc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596"/>
    <a:srgbClr val="2385AD"/>
    <a:srgbClr val="000066"/>
    <a:srgbClr val="FFFFFF"/>
    <a:srgbClr val="0099D8"/>
    <a:srgbClr val="99FFCC"/>
    <a:srgbClr val="E5FFF2"/>
    <a:srgbClr val="66FFFF"/>
    <a:srgbClr val="0000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79" autoAdjust="0"/>
    <p:restoredTop sz="94343" autoAdjust="0"/>
  </p:normalViewPr>
  <p:slideViewPr>
    <p:cSldViewPr snapToGrid="0">
      <p:cViewPr varScale="1">
        <p:scale>
          <a:sx n="77" d="100"/>
          <a:sy n="77" d="100"/>
        </p:scale>
        <p:origin x="86" y="134"/>
      </p:cViewPr>
      <p:guideLst>
        <p:guide orient="horz" pos="2400"/>
        <p:guide pos="21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850"/>
    </p:cViewPr>
  </p:sorterViewPr>
  <p:notesViewPr>
    <p:cSldViewPr snapToGrid="0">
      <p:cViewPr varScale="1">
        <p:scale>
          <a:sx n="94" d="100"/>
          <a:sy n="94" d="100"/>
        </p:scale>
        <p:origin x="-3558" y="-102"/>
      </p:cViewPr>
      <p:guideLst>
        <p:guide orient="horz" pos="2929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" y="16"/>
            <a:ext cx="3038317" cy="4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31" tIns="47814" rIns="95631" bIns="47814" numCol="1" anchor="t" anchorCtr="0" compatLnSpc="1">
            <a:prstTxWarp prst="textNoShape">
              <a:avLst/>
            </a:prstTxWarp>
          </a:bodyPr>
          <a:lstStyle>
            <a:lvl1pPr algn="l" defTabSz="95449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679" y="16"/>
            <a:ext cx="3035137" cy="4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31" tIns="47814" rIns="95631" bIns="47814" numCol="1" anchor="t" anchorCtr="0" compatLnSpc="1">
            <a:prstTxWarp prst="textNoShape">
              <a:avLst/>
            </a:prstTxWarp>
          </a:bodyPr>
          <a:lstStyle>
            <a:lvl1pPr algn="r" defTabSz="95449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" y="8828974"/>
            <a:ext cx="3038317" cy="46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31" tIns="47814" rIns="95631" bIns="47814" numCol="1" anchor="b" anchorCtr="0" compatLnSpc="1">
            <a:prstTxWarp prst="textNoShape">
              <a:avLst/>
            </a:prstTxWarp>
          </a:bodyPr>
          <a:lstStyle>
            <a:lvl1pPr algn="l" defTabSz="95449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679" y="8828974"/>
            <a:ext cx="3035137" cy="46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31" tIns="47814" rIns="95631" bIns="47814" numCol="1" anchor="b" anchorCtr="0" compatLnSpc="1">
            <a:prstTxWarp prst="textNoShape">
              <a:avLst/>
            </a:prstTxWarp>
          </a:bodyPr>
          <a:lstStyle>
            <a:lvl1pPr algn="r" defTabSz="954498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15DB43B0-3566-47D4-A3A5-F1F7E2291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56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" y="16"/>
            <a:ext cx="3038317" cy="4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94" tIns="48652" rIns="97294" bIns="48652" numCol="1" anchor="t" anchorCtr="0" compatLnSpc="1">
            <a:prstTxWarp prst="textNoShape">
              <a:avLst/>
            </a:prstTxWarp>
          </a:bodyPr>
          <a:lstStyle>
            <a:lvl1pPr algn="l" defTabSz="97688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679" y="16"/>
            <a:ext cx="3035137" cy="4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94" tIns="48652" rIns="97294" bIns="48652" numCol="1" anchor="t" anchorCtr="0" compatLnSpc="1">
            <a:prstTxWarp prst="textNoShape">
              <a:avLst/>
            </a:prstTxWarp>
          </a:bodyPr>
          <a:lstStyle>
            <a:lvl1pPr algn="r" defTabSz="97688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3738"/>
            <a:ext cx="6210300" cy="349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24" y="4418458"/>
            <a:ext cx="5608956" cy="41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94" tIns="48652" rIns="97294" bIns="48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5" y="8828974"/>
            <a:ext cx="3038317" cy="46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94" tIns="48652" rIns="97294" bIns="48652" numCol="1" anchor="b" anchorCtr="0" compatLnSpc="1">
            <a:prstTxWarp prst="textNoShape">
              <a:avLst/>
            </a:prstTxWarp>
          </a:bodyPr>
          <a:lstStyle>
            <a:lvl1pPr algn="l" defTabSz="97688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679" y="8828974"/>
            <a:ext cx="3035137" cy="46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94" tIns="48652" rIns="97294" bIns="48652" numCol="1" anchor="b" anchorCtr="0" compatLnSpc="1">
            <a:prstTxWarp prst="textNoShape">
              <a:avLst/>
            </a:prstTxWarp>
          </a:bodyPr>
          <a:lstStyle>
            <a:lvl1pPr algn="r" defTabSz="976881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5402741E-F378-4024-AC94-FAFE0759C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07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3738"/>
            <a:ext cx="6210300" cy="3494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04458" y="4962915"/>
            <a:ext cx="5353474" cy="2495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78274" y="8884832"/>
            <a:ext cx="79656" cy="169190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4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636234" y="9033938"/>
            <a:ext cx="79656" cy="170982"/>
          </a:xfrm>
          <a:ln/>
        </p:spPr>
        <p:txBody>
          <a:bodyPr/>
          <a:lstStyle/>
          <a:p>
            <a:fld id="{A8E30B7C-59B6-43D0-83D5-FAA97A0CF1AC}" type="slidenum">
              <a:rPr lang="en-US"/>
              <a:pPr/>
              <a:t>2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3738"/>
            <a:ext cx="6210300" cy="34940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173" y="5045895"/>
            <a:ext cx="6142707" cy="24904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78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" TargetMode="External"/><Relationship Id="rId13" Type="http://schemas.openxmlformats.org/officeDocument/2006/relationships/image" Target="../media/image3.png"/><Relationship Id="rId18" Type="http://schemas.openxmlformats.org/officeDocument/2006/relationships/hyperlink" Target="http://www.noaa.gov/oceans-coasts" TargetMode="External"/><Relationship Id="rId3" Type="http://schemas.openxmlformats.org/officeDocument/2006/relationships/tags" Target="../tags/tag29.xml"/><Relationship Id="rId21" Type="http://schemas.openxmlformats.org/officeDocument/2006/relationships/image" Target="../media/image7.png"/><Relationship Id="rId7" Type="http://schemas.openxmlformats.org/officeDocument/2006/relationships/image" Target="../media/image11.emf"/><Relationship Id="rId12" Type="http://schemas.openxmlformats.org/officeDocument/2006/relationships/hyperlink" Target="http://www.noaa.gov/research" TargetMode="External"/><Relationship Id="rId17" Type="http://schemas.openxmlformats.org/officeDocument/2006/relationships/image" Target="../media/image5.png"/><Relationship Id="rId2" Type="http://schemas.openxmlformats.org/officeDocument/2006/relationships/tags" Target="../tags/tag28.xml"/><Relationship Id="rId16" Type="http://schemas.openxmlformats.org/officeDocument/2006/relationships/hyperlink" Target="http://www.noaa.gov/fisheries" TargetMode="External"/><Relationship Id="rId20" Type="http://schemas.openxmlformats.org/officeDocument/2006/relationships/hyperlink" Target="http://www.noaa.gov/weather" TargetMode="Externa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.png"/><Relationship Id="rId5" Type="http://schemas.openxmlformats.org/officeDocument/2006/relationships/image" Target="../media/image12.png"/><Relationship Id="rId15" Type="http://schemas.openxmlformats.org/officeDocument/2006/relationships/image" Target="../media/image4.png"/><Relationship Id="rId10" Type="http://schemas.openxmlformats.org/officeDocument/2006/relationships/hyperlink" Target="http://www.noaa.gov/marine-aviation" TargetMode="External"/><Relationship Id="rId19" Type="http://schemas.openxmlformats.org/officeDocument/2006/relationships/image" Target="../media/image6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3.png"/><Relationship Id="rId14" Type="http://schemas.openxmlformats.org/officeDocument/2006/relationships/hyperlink" Target="http://www.noaa.gov/satellites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8" r="80" b="19494"/>
          <a:stretch/>
        </p:blipFill>
        <p:spPr>
          <a:xfrm>
            <a:off x="547747" y="3798558"/>
            <a:ext cx="11644253" cy="3067925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809595-0848-40C7-9A16-B8354BC475E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endParaRPr lang="en-US" sz="4000" dirty="0" err="1">
              <a:solidFill>
                <a:srgbClr val="0A4595"/>
              </a:solidFill>
              <a:sym typeface="Candara" panose="020E05020303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AB6E45-C41D-40EC-9F57-14FA127F1CEF}"/>
              </a:ext>
            </a:extLst>
          </p:cNvPr>
          <p:cNvSpPr/>
          <p:nvPr/>
        </p:nvSpPr>
        <p:spPr bwMode="ltGray">
          <a:xfrm>
            <a:off x="547747" y="1"/>
            <a:ext cx="11644253" cy="42671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32" b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41D363-E7B1-488D-A760-E5505D46CF3B}"/>
              </a:ext>
            </a:extLst>
          </p:cNvPr>
          <p:cNvCxnSpPr/>
          <p:nvPr/>
        </p:nvCxnSpPr>
        <p:spPr bwMode="ltGray">
          <a:xfrm>
            <a:off x="2824974" y="533400"/>
            <a:ext cx="0" cy="347345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>
            <a:hlinkClick r:id="rId8"/>
            <a:extLst>
              <a:ext uri="{FF2B5EF4-FFF2-40B4-BE49-F238E27FC236}">
                <a16:creationId xmlns:a16="http://schemas.microsoft.com/office/drawing/2014/main" id="{904A95F5-9C0F-4A93-BD26-97AB03A7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11201" y="533400"/>
            <a:ext cx="2031998" cy="21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4D7ED07-44BB-4C21-AFD7-1E535BDA751F}"/>
              </a:ext>
            </a:extLst>
          </p:cNvPr>
          <p:cNvGrpSpPr/>
          <p:nvPr/>
        </p:nvGrpSpPr>
        <p:grpSpPr bwMode="ltGray"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80B7F8-8859-406E-9F73-1F68C7D1BF3D}"/>
                </a:ext>
              </a:extLst>
            </p:cNvPr>
            <p:cNvSpPr/>
            <p:nvPr userDrawn="1"/>
          </p:nvSpPr>
          <p:spPr bwMode="ltGray"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32" b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CA897D2-CCEE-4FF6-A644-BE84AD4628C6}"/>
                </a:ext>
              </a:extLst>
            </p:cNvPr>
            <p:cNvSpPr/>
            <p:nvPr userDrawn="1"/>
          </p:nvSpPr>
          <p:spPr bwMode="ltGray"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32" b="0">
                <a:solidFill>
                  <a:srgbClr val="FFFFFF"/>
                </a:solidFill>
              </a:endParaRPr>
            </a:p>
          </p:txBody>
        </p:sp>
        <p:pic>
          <p:nvPicPr>
            <p:cNvPr id="19" name="Picture 13" descr="C:\Users\jacqui.fenner\Desktop\PTT templates\images\noaa icons\noaa_icons-04.png">
              <a:hlinkClick r:id="rId10"/>
              <a:extLst>
                <a:ext uri="{FF2B5EF4-FFF2-40B4-BE49-F238E27FC236}">
                  <a16:creationId xmlns:a16="http://schemas.microsoft.com/office/drawing/2014/main" id="{87C62F66-477A-46B6-A881-ED350140437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C:\Users\jacqui.fenner\Desktop\PTT templates\images\noaa icons\noaa_icons-05.png">
              <a:hlinkClick r:id="rId12"/>
              <a:extLst>
                <a:ext uri="{FF2B5EF4-FFF2-40B4-BE49-F238E27FC236}">
                  <a16:creationId xmlns:a16="http://schemas.microsoft.com/office/drawing/2014/main" id="{2A2329EF-3ABD-4257-859B-EF1A97185F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5" descr="C:\Users\jacqui.fenner\Desktop\PTT templates\images\noaa icons\noaa_icons-06.png">
              <a:hlinkClick r:id="rId14"/>
              <a:extLst>
                <a:ext uri="{FF2B5EF4-FFF2-40B4-BE49-F238E27FC236}">
                  <a16:creationId xmlns:a16="http://schemas.microsoft.com/office/drawing/2014/main" id="{6C3E48D4-D0BD-4AE9-A95C-6EE9596AE8D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C:\Users\jacqui.fenner\Desktop\PTT templates\images\noaa icons\noaa_icons-07.png">
              <a:hlinkClick r:id="rId16"/>
              <a:extLst>
                <a:ext uri="{FF2B5EF4-FFF2-40B4-BE49-F238E27FC236}">
                  <a16:creationId xmlns:a16="http://schemas.microsoft.com/office/drawing/2014/main" id="{689D8E2A-9A2C-41A3-9366-92389BCF67C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7" descr="C:\Users\jacqui.fenner\Desktop\PTT templates\images\noaa icons\noaa_icons-08.png">
              <a:hlinkClick r:id="rId18"/>
              <a:extLst>
                <a:ext uri="{FF2B5EF4-FFF2-40B4-BE49-F238E27FC236}">
                  <a16:creationId xmlns:a16="http://schemas.microsoft.com/office/drawing/2014/main" id="{768129F4-D0C4-4572-9412-4D8138E019F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9" descr="C:\Users\jacqui.fenner\Desktop\PTT templates\images\noaa icons\noaa_icons-10.png">
              <a:hlinkClick r:id="rId20"/>
              <a:extLst>
                <a:ext uri="{FF2B5EF4-FFF2-40B4-BE49-F238E27FC236}">
                  <a16:creationId xmlns:a16="http://schemas.microsoft.com/office/drawing/2014/main" id="{894DC1DD-9054-44A5-8D41-D5870A52674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B86F2D3-170C-4F87-BFE4-1545D9ABB0C3}"/>
                </a:ext>
              </a:extLst>
            </p:cNvPr>
            <p:cNvGrpSpPr/>
            <p:nvPr userDrawn="1"/>
          </p:nvGrpSpPr>
          <p:grpSpPr bwMode="ltGray"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A3EB9B8-383C-43B6-8617-129633ED4EAF}"/>
                  </a:ext>
                </a:extLst>
              </p:cNvPr>
              <p:cNvGrpSpPr/>
              <p:nvPr userDrawn="1"/>
            </p:nvGrpSpPr>
            <p:grpSpPr bwMode="ltGray"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4433BC3F-4BFB-45C3-9729-DE3EB4C0B2CC}"/>
                    </a:ext>
                  </a:extLst>
                </p:cNvPr>
                <p:cNvCxnSpPr/>
                <p:nvPr userDrawn="1"/>
              </p:nvCxnSpPr>
              <p:spPr bwMode="ltGray"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9D7642B6-E687-4E09-AB86-1B6694AA7B72}"/>
                    </a:ext>
                  </a:extLst>
                </p:cNvPr>
                <p:cNvCxnSpPr/>
                <p:nvPr userDrawn="1"/>
              </p:nvCxnSpPr>
              <p:spPr bwMode="ltGray"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CF8AECB-D3E7-4E25-B138-916AF735900A}"/>
                    </a:ext>
                  </a:extLst>
                </p:cNvPr>
                <p:cNvCxnSpPr/>
                <p:nvPr userDrawn="1"/>
              </p:nvCxnSpPr>
              <p:spPr bwMode="ltGray"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5DA55BE-218D-4D13-9D2C-5F6432EE92DD}"/>
                    </a:ext>
                  </a:extLst>
                </p:cNvPr>
                <p:cNvCxnSpPr/>
                <p:nvPr userDrawn="1"/>
              </p:nvCxnSpPr>
              <p:spPr bwMode="ltGray"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E6A8B24-C8F5-4427-9520-1DD11413D2F2}"/>
                    </a:ext>
                  </a:extLst>
                </p:cNvPr>
                <p:cNvCxnSpPr/>
                <p:nvPr userDrawn="1"/>
              </p:nvCxnSpPr>
              <p:spPr bwMode="ltGray"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C7E5B1D-003F-42B4-A167-53ED6319DB16}"/>
                    </a:ext>
                  </a:extLst>
                </p:cNvPr>
                <p:cNvCxnSpPr/>
                <p:nvPr userDrawn="1"/>
              </p:nvCxnSpPr>
              <p:spPr bwMode="ltGray"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D8C508A-9599-4BE2-9505-6461EA35F7BA}"/>
                  </a:ext>
                </a:extLst>
              </p:cNvPr>
              <p:cNvCxnSpPr/>
              <p:nvPr userDrawn="1"/>
            </p:nvCxnSpPr>
            <p:spPr bwMode="ltGray"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352801" y="533400"/>
            <a:ext cx="83668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x-none" sz="4000" noProof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3379360" y="2204777"/>
            <a:ext cx="8478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x-none" sz="2000" b="1" cap="none" baseline="0" noProof="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379360" y="3568376"/>
            <a:ext cx="8478152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 lang="x-none"/>
            </a:pPr>
            <a:r>
              <a:rPr lang="en-US" sz="1400" b="0" dirty="0">
                <a:solidFill>
                  <a:srgbClr val="D6F5FF"/>
                </a:solidFill>
                <a:latin typeface="Candara"/>
              </a:rPr>
              <a:t>Document type | Date</a:t>
            </a:r>
          </a:p>
        </p:txBody>
      </p:sp>
    </p:spTree>
    <p:extLst>
      <p:ext uri="{BB962C8B-B14F-4D97-AF65-F5344CB8AC3E}">
        <p14:creationId xmlns:p14="http://schemas.microsoft.com/office/powerpoint/2010/main" val="48109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2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1A76296-2E82-471D-A613-C7194FAED18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endParaRPr lang="en-US" sz="2000" dirty="0" err="1">
              <a:solidFill>
                <a:srgbClr val="0A4595"/>
              </a:solidFill>
              <a:sym typeface="Candara" panose="020E0502030303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auto">
          <a:xfrm>
            <a:off x="684114" y="234864"/>
            <a:ext cx="10051620" cy="31402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x-none" dirty="0"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995479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x-none" sz="800" b="0" dirty="0">
              <a:solidFill>
                <a:srgbClr val="808080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23187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89" userDrawn="1">
          <p15:clr>
            <a:srgbClr val="F26B43"/>
          </p15:clr>
        </p15:guide>
        <p15:guide id="2" pos="101" userDrawn="1">
          <p15:clr>
            <a:srgbClr val="F26B43"/>
          </p15:clr>
        </p15:guide>
        <p15:guide id="3" orient="horz" pos="583" userDrawn="1">
          <p15:clr>
            <a:srgbClr val="F26B43"/>
          </p15:clr>
        </p15:guide>
        <p15:guide id="4" orient="horz" pos="3990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D7EC-0FE3-457F-8950-82996FBF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076B2-13C7-4BC0-8B32-2771919B1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974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OES-R MS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76573"/>
            <a:ext cx="10363200" cy="765175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9329783" y="6506835"/>
            <a:ext cx="2844800" cy="3524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B0DED1B-47DE-4F47-9D36-17E6671CF2A3}" type="slidenum">
              <a:rPr lang="en-US" sz="750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sz="75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Footer Placeholder 63"/>
          <p:cNvSpPr txBox="1">
            <a:spLocks/>
          </p:cNvSpPr>
          <p:nvPr userDrawn="1"/>
        </p:nvSpPr>
        <p:spPr bwMode="auto">
          <a:xfrm>
            <a:off x="11559" y="6474619"/>
            <a:ext cx="386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7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9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26" Type="http://schemas.openxmlformats.org/officeDocument/2006/relationships/tags" Target="../tags/tag21.xml"/><Relationship Id="rId39" Type="http://schemas.openxmlformats.org/officeDocument/2006/relationships/hyperlink" Target="http://www.noaa.gov/satellites" TargetMode="Externa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6.xml"/><Relationship Id="rId34" Type="http://schemas.openxmlformats.org/officeDocument/2006/relationships/image" Target="../media/image1.emf"/><Relationship Id="rId42" Type="http://schemas.openxmlformats.org/officeDocument/2006/relationships/image" Target="../media/image5.png"/><Relationship Id="rId47" Type="http://schemas.openxmlformats.org/officeDocument/2006/relationships/hyperlink" Target="https://www.commerce.gov/" TargetMode="External"/><Relationship Id="rId50" Type="http://schemas.openxmlformats.org/officeDocument/2006/relationships/image" Target="../media/image9.png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5" Type="http://schemas.openxmlformats.org/officeDocument/2006/relationships/tags" Target="../tags/tag20.xml"/><Relationship Id="rId33" Type="http://schemas.openxmlformats.org/officeDocument/2006/relationships/oleObject" Target="../embeddings/oleObject1.bin"/><Relationship Id="rId38" Type="http://schemas.openxmlformats.org/officeDocument/2006/relationships/image" Target="../media/image3.png"/><Relationship Id="rId46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1.xml"/><Relationship Id="rId20" Type="http://schemas.openxmlformats.org/officeDocument/2006/relationships/tags" Target="../tags/tag15.xml"/><Relationship Id="rId29" Type="http://schemas.openxmlformats.org/officeDocument/2006/relationships/tags" Target="../tags/tag24.xml"/><Relationship Id="rId41" Type="http://schemas.openxmlformats.org/officeDocument/2006/relationships/hyperlink" Target="http://www.noaa.gov/fisheries" TargetMode="Externa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tags" Target="../tags/tag6.xml"/><Relationship Id="rId24" Type="http://schemas.openxmlformats.org/officeDocument/2006/relationships/tags" Target="../tags/tag19.xml"/><Relationship Id="rId32" Type="http://schemas.openxmlformats.org/officeDocument/2006/relationships/tags" Target="../tags/tag27.xml"/><Relationship Id="rId37" Type="http://schemas.openxmlformats.org/officeDocument/2006/relationships/hyperlink" Target="http://www.noaa.gov/research" TargetMode="External"/><Relationship Id="rId40" Type="http://schemas.openxmlformats.org/officeDocument/2006/relationships/image" Target="../media/image4.png"/><Relationship Id="rId45" Type="http://schemas.openxmlformats.org/officeDocument/2006/relationships/hyperlink" Target="http://www.noaa.gov/weather" TargetMode="External"/><Relationship Id="rId5" Type="http://schemas.openxmlformats.org/officeDocument/2006/relationships/theme" Target="../theme/theme1.xml"/><Relationship Id="rId15" Type="http://schemas.openxmlformats.org/officeDocument/2006/relationships/tags" Target="../tags/tag10.xml"/><Relationship Id="rId23" Type="http://schemas.openxmlformats.org/officeDocument/2006/relationships/tags" Target="../tags/tag18.xml"/><Relationship Id="rId28" Type="http://schemas.openxmlformats.org/officeDocument/2006/relationships/tags" Target="../tags/tag23.xml"/><Relationship Id="rId36" Type="http://schemas.openxmlformats.org/officeDocument/2006/relationships/image" Target="../media/image2.png"/><Relationship Id="rId49" Type="http://schemas.openxmlformats.org/officeDocument/2006/relationships/hyperlink" Target="http://www.noaa.gov/" TargetMode="External"/><Relationship Id="rId10" Type="http://schemas.openxmlformats.org/officeDocument/2006/relationships/tags" Target="../tags/tag5.xml"/><Relationship Id="rId19" Type="http://schemas.openxmlformats.org/officeDocument/2006/relationships/tags" Target="../tags/tag14.xml"/><Relationship Id="rId31" Type="http://schemas.openxmlformats.org/officeDocument/2006/relationships/tags" Target="../tags/tag26.xml"/><Relationship Id="rId44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Relationship Id="rId14" Type="http://schemas.openxmlformats.org/officeDocument/2006/relationships/tags" Target="../tags/tag9.xml"/><Relationship Id="rId22" Type="http://schemas.openxmlformats.org/officeDocument/2006/relationships/tags" Target="../tags/tag17.xml"/><Relationship Id="rId27" Type="http://schemas.openxmlformats.org/officeDocument/2006/relationships/tags" Target="../tags/tag22.xml"/><Relationship Id="rId30" Type="http://schemas.openxmlformats.org/officeDocument/2006/relationships/tags" Target="../tags/tag25.xml"/><Relationship Id="rId35" Type="http://schemas.openxmlformats.org/officeDocument/2006/relationships/hyperlink" Target="http://www.noaa.gov/marine-aviation" TargetMode="External"/><Relationship Id="rId43" Type="http://schemas.openxmlformats.org/officeDocument/2006/relationships/hyperlink" Target="http://www.noaa.gov/oceans-coasts" TargetMode="External"/><Relationship Id="rId48" Type="http://schemas.openxmlformats.org/officeDocument/2006/relationships/image" Target="../media/image8.png"/><Relationship Id="rId8" Type="http://schemas.openxmlformats.org/officeDocument/2006/relationships/tags" Target="../tags/tag3.xml"/><Relationship Id="rId51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7" name="think-cell Slide" r:id="rId33" imgW="270" imgH="270" progId="TCLayout.ActiveDocument.1">
                  <p:embed/>
                </p:oleObj>
              </mc:Choice>
              <mc:Fallback>
                <p:oleObj name="think-cell Slide" r:id="rId3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endParaRPr lang="en-US" sz="2000" dirty="0">
              <a:solidFill>
                <a:srgbClr val="000000"/>
              </a:solidFill>
              <a:sym typeface="Candara" panose="020E050203030302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BFC25D2-46B4-48A8-815B-8B73AE6D7D02}"/>
              </a:ext>
            </a:extLst>
          </p:cNvPr>
          <p:cNvGrpSpPr/>
          <p:nvPr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5380E8E-686E-44AA-A86B-7EC90EA65BA0}"/>
                </a:ext>
              </a:extLst>
            </p:cNvPr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32" b="0">
                <a:solidFill>
                  <a:srgbClr val="FFFFFF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6472334-2800-4CDD-A6EB-19D19FDD2353}"/>
                </a:ext>
              </a:extLst>
            </p:cNvPr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32" b="0">
                <a:solidFill>
                  <a:srgbClr val="FFFFFF"/>
                </a:solidFill>
              </a:endParaRPr>
            </a:p>
          </p:txBody>
        </p:sp>
        <p:pic>
          <p:nvPicPr>
            <p:cNvPr id="67" name="Picture 13" descr="C:\Users\jacqui.fenner\Desktop\PTT templates\images\noaa icons\noaa_icons-04.png">
              <a:hlinkClick r:id="rId35"/>
              <a:extLst>
                <a:ext uri="{FF2B5EF4-FFF2-40B4-BE49-F238E27FC236}">
                  <a16:creationId xmlns:a16="http://schemas.microsoft.com/office/drawing/2014/main" id="{DC6FC8E8-B48C-4CA2-BCF9-DEB2B72C72A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4" descr="C:\Users\jacqui.fenner\Desktop\PTT templates\images\noaa icons\noaa_icons-05.png">
              <a:hlinkClick r:id="rId37"/>
              <a:extLst>
                <a:ext uri="{FF2B5EF4-FFF2-40B4-BE49-F238E27FC236}">
                  <a16:creationId xmlns:a16="http://schemas.microsoft.com/office/drawing/2014/main" id="{378377DB-914E-4B03-AB02-A1615DB9C88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5" descr="C:\Users\jacqui.fenner\Desktop\PTT templates\images\noaa icons\noaa_icons-06.png">
              <a:hlinkClick r:id="rId39"/>
              <a:extLst>
                <a:ext uri="{FF2B5EF4-FFF2-40B4-BE49-F238E27FC236}">
                  <a16:creationId xmlns:a16="http://schemas.microsoft.com/office/drawing/2014/main" id="{DA33F751-2744-4361-ADBC-5E9C1C32F14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6" descr="C:\Users\jacqui.fenner\Desktop\PTT templates\images\noaa icons\noaa_icons-07.png">
              <a:hlinkClick r:id="rId41"/>
              <a:extLst>
                <a:ext uri="{FF2B5EF4-FFF2-40B4-BE49-F238E27FC236}">
                  <a16:creationId xmlns:a16="http://schemas.microsoft.com/office/drawing/2014/main" id="{67EB490B-5A65-4C58-B062-CDEE50F3B6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7" descr="C:\Users\jacqui.fenner\Desktop\PTT templates\images\noaa icons\noaa_icons-08.png">
              <a:hlinkClick r:id="rId43"/>
              <a:extLst>
                <a:ext uri="{FF2B5EF4-FFF2-40B4-BE49-F238E27FC236}">
                  <a16:creationId xmlns:a16="http://schemas.microsoft.com/office/drawing/2014/main" id="{A0345F86-CE29-45BB-A02A-21248D7B014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9" descr="C:\Users\jacqui.fenner\Desktop\PTT templates\images\noaa icons\noaa_icons-10.png">
              <a:hlinkClick r:id="rId45"/>
              <a:extLst>
                <a:ext uri="{FF2B5EF4-FFF2-40B4-BE49-F238E27FC236}">
                  <a16:creationId xmlns:a16="http://schemas.microsoft.com/office/drawing/2014/main" id="{71BC0FA9-D336-4B75-9DC5-CF0AC1C308E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2AC6288-2087-49F5-88DA-1ACC173705CA}"/>
                </a:ext>
              </a:extLst>
            </p:cNvPr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E4424DAE-586A-4CBA-A254-7F4506DCAC90}"/>
                  </a:ext>
                </a:extLst>
              </p:cNvPr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B10220D9-373F-4592-84F6-9BE4608FC65C}"/>
                    </a:ext>
                  </a:extLst>
                </p:cNvPr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4EA03BB0-96C7-4835-8919-4A6AA07CCAB1}"/>
                    </a:ext>
                  </a:extLst>
                </p:cNvPr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5248C7FE-FF23-4167-86FD-1A6591DA5E00}"/>
                    </a:ext>
                  </a:extLst>
                </p:cNvPr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F81AA116-2C2C-45B7-BB44-11611DF2C4C6}"/>
                    </a:ext>
                  </a:extLst>
                </p:cNvPr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4B727494-C17C-412E-9E16-358E6689B740}"/>
                    </a:ext>
                  </a:extLst>
                </p:cNvPr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CFDDDB16-0B1F-498F-A6A5-74EBA0CE475C}"/>
                    </a:ext>
                  </a:extLst>
                </p:cNvPr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8AB092E-2021-4BD7-B0CE-F3EE8B4BCE52}"/>
                  </a:ext>
                </a:extLst>
              </p:cNvPr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AF122C4F-7967-4602-86CB-8874010C5FCE}"/>
              </a:ext>
            </a:extLst>
          </p:cNvPr>
          <p:cNvSpPr/>
          <p:nvPr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32" b="0">
              <a:solidFill>
                <a:srgbClr val="FFFFFF"/>
              </a:solidFill>
            </a:endParaRPr>
          </a:p>
        </p:txBody>
      </p:sp>
      <p:pic>
        <p:nvPicPr>
          <p:cNvPr id="83" name="Picture 2" descr="G:\STALL\ST Comms\Templates &amp; Resources\Logos\Other Emblems\DOC Logo\DOC Color.png">
            <a:hlinkClick r:id="rId47"/>
            <a:extLst>
              <a:ext uri="{FF2B5EF4-FFF2-40B4-BE49-F238E27FC236}">
                <a16:creationId xmlns:a16="http://schemas.microsoft.com/office/drawing/2014/main" id="{943A061D-245B-44B0-A1A1-DF52552C3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3457"/>
            <a:ext cx="495851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>
            <a:hlinkClick r:id="rId49"/>
            <a:extLst>
              <a:ext uri="{FF2B5EF4-FFF2-40B4-BE49-F238E27FC236}">
                <a16:creationId xmlns:a16="http://schemas.microsoft.com/office/drawing/2014/main" id="{BA488372-3466-43CC-819E-C3A07820A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3" y="6449252"/>
            <a:ext cx="480397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41BE8B26-3D70-4BC0-A0F7-E5450EF1A19C}"/>
              </a:ext>
            </a:extLst>
          </p:cNvPr>
          <p:cNvSpPr txBox="1"/>
          <p:nvPr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dirty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  </a:t>
            </a:r>
            <a:fld id="{BAD75039-5660-4072-AAD8-5764B7DF14A3}" type="slidenum">
              <a:rPr lang="en-US" sz="1000" b="0" smtClean="0">
                <a:solidFill>
                  <a:srgbClr val="0B4596"/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en-US" sz="1000" b="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  <p:pic>
        <p:nvPicPr>
          <p:cNvPr id="86" name="Picture 2">
            <a:hlinkClick r:id="rId39"/>
            <a:extLst>
              <a:ext uri="{FF2B5EF4-FFF2-40B4-BE49-F238E27FC236}">
                <a16:creationId xmlns:a16="http://schemas.microsoft.com/office/drawing/2014/main" id="{96A2458E-E8A1-4651-B7BE-1A7FB41E2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6000" y="152400"/>
            <a:ext cx="812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"/>
          <p:cNvSpPr>
            <a:spLocks noGrp="1" noChangeArrowheads="1"/>
          </p:cNvSpPr>
          <p:nvPr>
            <p:ph type="title"/>
          </p:nvPr>
        </p:nvSpPr>
        <p:spPr bwMode="gray">
          <a:xfrm>
            <a:off x="684114" y="234864"/>
            <a:ext cx="10028169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684114" y="77304"/>
            <a:ext cx="41036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 b="0" cap="all">
                <a:solidFill>
                  <a:srgbClr val="808080"/>
                </a:solidFill>
                <a:latin typeface="Candara"/>
              </a:rPr>
              <a:t>TRACKER</a:t>
            </a:r>
            <a:endParaRPr lang="en-US" sz="800" b="0" cap="all" dirty="0">
              <a:solidFill>
                <a:srgbClr val="808080"/>
              </a:solidFill>
              <a:latin typeface="Candara"/>
            </a:endParaRP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684114" y="566136"/>
            <a:ext cx="10028169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 lang="x-none"/>
            </a:pPr>
            <a:r>
              <a:rPr lang="en-US" sz="1600" b="0">
                <a:solidFill>
                  <a:srgbClr val="808080"/>
                </a:solidFill>
                <a:latin typeface="Candara"/>
              </a:rPr>
              <a:t>Subtitle</a:t>
            </a:r>
            <a:endParaRPr lang="en-US" sz="1600" b="0" dirty="0">
              <a:solidFill>
                <a:srgbClr val="808080"/>
              </a:solidFill>
              <a:latin typeface="Candara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684112" y="6050234"/>
            <a:ext cx="1130468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0325" indent="-60325" algn="l">
              <a:defRPr lang="x-none"/>
            </a:pPr>
            <a:r>
              <a:rPr lang="en-US" sz="800" b="0" dirty="0">
                <a:solidFill>
                  <a:srgbClr val="808080"/>
                </a:solidFill>
                <a:latin typeface="Candar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684112" y="6222990"/>
            <a:ext cx="1130468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431800" indent="-431800" algn="l" defTabSz="895350">
              <a:tabLst>
                <a:tab pos="612775" algn="l"/>
              </a:tabLst>
            </a:pPr>
            <a:r>
              <a:rPr lang="en-US" sz="800" b="0" dirty="0">
                <a:solidFill>
                  <a:srgbClr val="808080"/>
                </a:solidFill>
                <a:latin typeface="Candara"/>
              </a:rPr>
              <a:t>SOURCE : Source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76207" y="1924297"/>
            <a:ext cx="5801189" cy="1256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291400"/>
            <a:ext cx="5801189" cy="510219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l"/>
              <a:r>
                <a:rPr lang="x-none" sz="1600" dirty="0">
                  <a:solidFill>
                    <a:srgbClr val="000000"/>
                  </a:solidFill>
                  <a:latin typeface="Candara"/>
                </a:rPr>
                <a:t>Title</a:t>
              </a:r>
            </a:p>
            <a:p>
              <a:pPr algn="l"/>
              <a:r>
                <a:rPr lang="x-none" sz="1600" b="0" dirty="0">
                  <a:solidFill>
                    <a:srgbClr val="808080"/>
                  </a:solidFill>
                  <a:latin typeface="Candar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10317501" y="296421"/>
            <a:ext cx="394788" cy="150811"/>
            <a:chOff x="8450596" y="285750"/>
            <a:chExt cx="290179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50596" y="285750"/>
              <a:ext cx="290179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2960"/>
                </a:buClr>
              </a:pPr>
              <a:r>
                <a:rPr lang="x-none" sz="800" b="0" dirty="0">
                  <a:solidFill>
                    <a:srgbClr val="808080"/>
                  </a:solidFill>
                  <a:latin typeface="Candar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50596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50596" y="433559"/>
              <a:ext cx="290179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LegendBoxes" hidden="1"/>
          <p:cNvGrpSpPr/>
          <p:nvPr/>
        </p:nvGrpSpPr>
        <p:grpSpPr bwMode="gray">
          <a:xfrm>
            <a:off x="9673202" y="296420"/>
            <a:ext cx="829673" cy="1013976"/>
            <a:chOff x="7835905" y="279400"/>
            <a:chExt cx="609831" cy="993791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x-none" sz="1632" b="0" dirty="0">
                <a:solidFill>
                  <a:srgbClr val="0A4595"/>
                </a:solidFill>
                <a:latin typeface="Candar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x-none" sz="1632" b="0" dirty="0">
                <a:solidFill>
                  <a:srgbClr val="0A4595"/>
                </a:solidFill>
                <a:latin typeface="Candar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x-none" sz="1632" b="0" dirty="0">
                <a:solidFill>
                  <a:srgbClr val="0A4595"/>
                </a:solidFill>
                <a:latin typeface="Candar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x-none" sz="1632" b="0" dirty="0">
                <a:solidFill>
                  <a:srgbClr val="0A4595"/>
                </a:solidFill>
                <a:latin typeface="Candar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/>
        </p:nvGrpSpPr>
        <p:grpSpPr bwMode="gray">
          <a:xfrm>
            <a:off x="9254424" y="296420"/>
            <a:ext cx="1248671" cy="741860"/>
            <a:chOff x="7540629" y="279400"/>
            <a:chExt cx="917806" cy="727091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x-none" sz="1632" b="0" dirty="0">
                <a:solidFill>
                  <a:srgbClr val="0A4595"/>
                </a:solidFill>
                <a:latin typeface="Candar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x-none" sz="1632" b="0" dirty="0">
                <a:solidFill>
                  <a:srgbClr val="0A4595"/>
                </a:solidFill>
                <a:latin typeface="Candar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x-none" sz="1632" b="0" dirty="0">
                <a:solidFill>
                  <a:srgbClr val="0A4595"/>
                </a:solidFill>
                <a:latin typeface="Candar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/>
        </p:nvGrpSpPr>
        <p:grpSpPr bwMode="gray">
          <a:xfrm>
            <a:off x="9582490" y="296420"/>
            <a:ext cx="920383" cy="1333054"/>
            <a:chOff x="7769225" y="250825"/>
            <a:chExt cx="676506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</p:grpSp>
      <p:grpSp>
        <p:nvGrpSpPr>
          <p:cNvPr id="87" name="Moon" hidden="1">
            <a:extLst>
              <a:ext uri="{FF2B5EF4-FFF2-40B4-BE49-F238E27FC236}">
                <a16:creationId xmlns:a16="http://schemas.microsoft.com/office/drawing/2014/main" id="{6D970236-E2F7-464E-AD6E-7CC2C6562D42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8341275" y="986997"/>
            <a:ext cx="338667" cy="254000"/>
            <a:chOff x="1600" y="1600"/>
            <a:chExt cx="160" cy="160"/>
          </a:xfrm>
        </p:grpSpPr>
        <p:sp>
          <p:nvSpPr>
            <p:cNvPr id="88" name="Oval 90">
              <a:extLst>
                <a:ext uri="{FF2B5EF4-FFF2-40B4-BE49-F238E27FC236}">
                  <a16:creationId xmlns:a16="http://schemas.microsoft.com/office/drawing/2014/main" id="{653D43A9-39E6-40FB-9DE8-1873E44622C4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sz="1632" b="0">
                <a:solidFill>
                  <a:srgbClr val="0A4595"/>
                </a:solidFill>
                <a:latin typeface="Arial" charset="0"/>
              </a:endParaRPr>
            </a:p>
          </p:txBody>
        </p:sp>
        <p:sp>
          <p:nvSpPr>
            <p:cNvPr id="89" name="Arc 91">
              <a:extLst>
                <a:ext uri="{FF2B5EF4-FFF2-40B4-BE49-F238E27FC236}">
                  <a16:creationId xmlns:a16="http://schemas.microsoft.com/office/drawing/2014/main" id="{08DEB487-4550-40CB-8C54-D853A3B49445}"/>
                </a:ext>
              </a:extLst>
            </p:cNvPr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sz="1632" b="0">
                <a:solidFill>
                  <a:srgbClr val="0A4595"/>
                </a:solidFill>
                <a:latin typeface="Arial" charset="0"/>
              </a:endParaRPr>
            </a:p>
          </p:txBody>
        </p:sp>
      </p:grpSp>
      <p:sp>
        <p:nvSpPr>
          <p:cNvPr id="90" name="Rectangle" hidden="1">
            <a:extLst>
              <a:ext uri="{FF2B5EF4-FFF2-40B4-BE49-F238E27FC236}">
                <a16:creationId xmlns:a16="http://schemas.microsoft.com/office/drawing/2014/main" id="{7C174CCE-D3BB-4BBA-B430-31313633CA81}"/>
              </a:ext>
            </a:extLst>
          </p:cNvPr>
          <p:cNvSpPr txBox="1">
            <a:spLocks/>
          </p:cNvSpPr>
          <p:nvPr/>
        </p:nvSpPr>
        <p:spPr>
          <a:xfrm>
            <a:off x="1907021" y="1838149"/>
            <a:ext cx="2032000" cy="1524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l">
              <a:buClr>
                <a:srgbClr val="FFFFFF"/>
              </a:buClr>
            </a:pPr>
            <a:r>
              <a:rPr lang="en-US" sz="1632" b="0" dirty="0">
                <a:solidFill>
                  <a:srgbClr val="FFFFFF"/>
                </a:solidFill>
              </a:rPr>
              <a:t>Text</a:t>
            </a:r>
          </a:p>
        </p:txBody>
      </p:sp>
      <p:grpSp>
        <p:nvGrpSpPr>
          <p:cNvPr id="91" name="Flow" hidden="1">
            <a:extLst>
              <a:ext uri="{FF2B5EF4-FFF2-40B4-BE49-F238E27FC236}">
                <a16:creationId xmlns:a16="http://schemas.microsoft.com/office/drawing/2014/main" id="{EF8FF01B-B09D-426F-854A-F7FF33BC9D5E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822355" y="4486874"/>
            <a:ext cx="2438400" cy="914400"/>
            <a:chOff x="5905500" y="3124200"/>
            <a:chExt cx="1828800" cy="914400"/>
          </a:xfrm>
        </p:grpSpPr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2E2FFC1B-0FE7-4606-AB51-69B259A10C3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32" b="0" dirty="0" err="1">
                <a:solidFill>
                  <a:srgbClr val="FFFFFF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C345387-8E5E-430E-A04A-23832536CD54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5969000" y="3187700"/>
              <a:ext cx="1524000" cy="78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latinLnBrk="0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7607" lvl="1" indent="-195987" defTabSz="9135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6481" lvl="2" indent="-267255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26835" lvl="3" indent="-158733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65029" lvl="4" indent="-132818" defTabSz="9135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l">
                <a:buClr>
                  <a:srgbClr val="FFFFFF"/>
                </a:buClr>
              </a:pPr>
              <a:r>
                <a:rPr lang="en-US" sz="1632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sp>
        <p:nvSpPr>
          <p:cNvPr id="94" name="Oval" hidden="1">
            <a:extLst>
              <a:ext uri="{FF2B5EF4-FFF2-40B4-BE49-F238E27FC236}">
                <a16:creationId xmlns:a16="http://schemas.microsoft.com/office/drawing/2014/main" id="{6B8509C3-30DD-44E8-AE4D-DF6F1BB62744}"/>
              </a:ext>
            </a:extLst>
          </p:cNvPr>
          <p:cNvSpPr txBox="1">
            <a:spLocks/>
          </p:cNvSpPr>
          <p:nvPr/>
        </p:nvSpPr>
        <p:spPr>
          <a:xfrm>
            <a:off x="8776025" y="1646244"/>
            <a:ext cx="20320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l">
              <a:buClr>
                <a:srgbClr val="FFFFFF"/>
              </a:buClr>
            </a:pPr>
            <a:r>
              <a:rPr lang="en-US" sz="1632" b="0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95" name="RoundedRectangle" hidden="1">
            <a:extLst>
              <a:ext uri="{FF2B5EF4-FFF2-40B4-BE49-F238E27FC236}">
                <a16:creationId xmlns:a16="http://schemas.microsoft.com/office/drawing/2014/main" id="{874C4FB3-D313-4F2D-8B25-671B8D874822}"/>
              </a:ext>
            </a:extLst>
          </p:cNvPr>
          <p:cNvSpPr txBox="1">
            <a:spLocks/>
          </p:cNvSpPr>
          <p:nvPr/>
        </p:nvSpPr>
        <p:spPr>
          <a:xfrm>
            <a:off x="8751164" y="4130671"/>
            <a:ext cx="2032000" cy="1524000"/>
          </a:xfrm>
          <a:prstGeom prst="roundRect">
            <a:avLst>
              <a:gd name="adj" fmla="val 1257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l">
              <a:buClr>
                <a:srgbClr val="FFFFFF"/>
              </a:buClr>
            </a:pPr>
            <a:r>
              <a:rPr lang="en-US" sz="1632" b="0" dirty="0">
                <a:solidFill>
                  <a:srgbClr val="FFFFFF"/>
                </a:solidFill>
              </a:rPr>
              <a:t>Text</a:t>
            </a:r>
          </a:p>
        </p:txBody>
      </p:sp>
      <p:grpSp>
        <p:nvGrpSpPr>
          <p:cNvPr id="96" name="SplitFlow" hidden="1">
            <a:extLst>
              <a:ext uri="{FF2B5EF4-FFF2-40B4-BE49-F238E27FC236}">
                <a16:creationId xmlns:a16="http://schemas.microsoft.com/office/drawing/2014/main" id="{CC0163DE-2A9C-40FB-BDBC-D19CFFA94EB1}"/>
              </a:ext>
            </a:extLst>
          </p:cNvPr>
          <p:cNvGrpSpPr/>
          <p:nvPr/>
        </p:nvGrpSpPr>
        <p:grpSpPr>
          <a:xfrm>
            <a:off x="4495507" y="2142949"/>
            <a:ext cx="2438400" cy="914400"/>
            <a:chOff x="5584224" y="3233016"/>
            <a:chExt cx="1828800" cy="914400"/>
          </a:xfrm>
        </p:grpSpPr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E30E3B7B-089F-4DE5-9ABA-50D3401CC7C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584224" y="3233016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32" b="0" dirty="0" err="1">
                <a:solidFill>
                  <a:srgbClr val="FFFFFF"/>
                </a:solidFill>
              </a:endParaRPr>
            </a:p>
          </p:txBody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F0CF8880-46C0-45DD-939C-2E7CE3D4506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584224" y="3690216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32" b="0" dirty="0" err="1">
                <a:solidFill>
                  <a:srgbClr val="FFFFFF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5300BCC-8C9B-48AC-894E-17EAAFAC0433}"/>
                </a:ext>
              </a:extLst>
            </p:cNvPr>
            <p:cNvSpPr txBox="1"/>
            <p:nvPr/>
          </p:nvSpPr>
          <p:spPr>
            <a:xfrm>
              <a:off x="5647724" y="3342121"/>
              <a:ext cx="1524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latinLnBrk="0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7607" lvl="1" indent="-195987" defTabSz="9135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6481" lvl="2" indent="-267255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26835" lvl="3" indent="-158733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65029" lvl="4" indent="-132818" defTabSz="9135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l">
                <a:buClr>
                  <a:srgbClr val="FFFFFF"/>
                </a:buClr>
              </a:pPr>
              <a:r>
                <a:rPr lang="en-US" sz="1632" dirty="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67DA40E-20E7-4FAC-BD9F-AF95ABE2C707}"/>
                </a:ext>
              </a:extLst>
            </p:cNvPr>
            <p:cNvSpPr txBox="1"/>
            <p:nvPr/>
          </p:nvSpPr>
          <p:spPr>
            <a:xfrm>
              <a:off x="5647724" y="3795706"/>
              <a:ext cx="1524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latinLnBrk="0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7607" lvl="1" indent="-195987" defTabSz="9135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6481" lvl="2" indent="-267255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26835" lvl="3" indent="-158733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65029" lvl="4" indent="-132818" defTabSz="9135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l">
                <a:buClr>
                  <a:srgbClr val="FFFFFF"/>
                </a:buClr>
              </a:pPr>
              <a:r>
                <a:rPr lang="en-US" sz="1632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sp>
        <p:nvSpPr>
          <p:cNvPr id="101" name="DirArrow" hidden="1">
            <a:extLst>
              <a:ext uri="{FF2B5EF4-FFF2-40B4-BE49-F238E27FC236}">
                <a16:creationId xmlns:a16="http://schemas.microsoft.com/office/drawing/2014/main" id="{3EC3315D-CFFF-47C1-B6AA-48B8FC1D1634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6173995" y="2371211"/>
            <a:ext cx="3090672" cy="45787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632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" name="Right Arrow" hidden="1">
            <a:extLst>
              <a:ext uri="{FF2B5EF4-FFF2-40B4-BE49-F238E27FC236}">
                <a16:creationId xmlns:a16="http://schemas.microsoft.com/office/drawing/2014/main" id="{35367A50-028E-4E7A-98ED-5FC45E249D32}"/>
              </a:ext>
            </a:extLst>
          </p:cNvPr>
          <p:cNvSpPr>
            <a:spLocks/>
          </p:cNvSpPr>
          <p:nvPr/>
        </p:nvSpPr>
        <p:spPr>
          <a:xfrm>
            <a:off x="4650545" y="3384613"/>
            <a:ext cx="2438400" cy="914400"/>
          </a:xfrm>
          <a:prstGeom prst="right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32" b="0" dirty="0" err="1">
              <a:solidFill>
                <a:srgbClr val="FFFFFF"/>
              </a:solidFill>
            </a:endParaRPr>
          </a:p>
        </p:txBody>
      </p:sp>
      <p:sp>
        <p:nvSpPr>
          <p:cNvPr id="103" name="Arrow" hidden="1">
            <a:extLst>
              <a:ext uri="{FF2B5EF4-FFF2-40B4-BE49-F238E27FC236}">
                <a16:creationId xmlns:a16="http://schemas.microsoft.com/office/drawing/2014/main" id="{FC23D4F7-5E55-44DC-B615-9BB66278F132}"/>
              </a:ext>
            </a:extLst>
          </p:cNvPr>
          <p:cNvSpPr txBox="1">
            <a:spLocks/>
          </p:cNvSpPr>
          <p:nvPr/>
        </p:nvSpPr>
        <p:spPr>
          <a:xfrm>
            <a:off x="4741916" y="4532397"/>
            <a:ext cx="2438400" cy="914400"/>
          </a:xfrm>
          <a:prstGeom prst="rightArrow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l">
              <a:buClr>
                <a:srgbClr val="FFFFFF"/>
              </a:buClr>
            </a:pPr>
            <a:r>
              <a:rPr lang="en-US" sz="1632" b="0" dirty="0">
                <a:solidFill>
                  <a:srgbClr val="FFFFFF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3365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</p:sldLayoutIdLst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lang="x-none" sz="2000" b="1" baseline="0" noProof="0" dirty="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5.emf"/><Relationship Id="rId2" Type="http://schemas.openxmlformats.org/officeDocument/2006/relationships/tags" Target="../tags/tag3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F04FE6CD-C2EE-4900-806F-ECB6435ED2D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4000" dirty="0" err="1">
              <a:solidFill>
                <a:srgbClr val="FFFFFF"/>
              </a:solidFill>
              <a:sym typeface="Candara" panose="020E0502030303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 bwMode="gray">
          <a:xfrm>
            <a:off x="3748675" y="533401"/>
            <a:ext cx="627517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r>
              <a:rPr lang="en-US" sz="4400" dirty="0" smtClean="0"/>
              <a:t>GEO-XO Introduction</a:t>
            </a:r>
            <a:endParaRPr lang="en-US" sz="4400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3748675" y="2403922"/>
            <a:ext cx="8218736" cy="222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Pam </a:t>
            </a:r>
            <a:r>
              <a:rPr lang="en-US" b="0" dirty="0" err="1" smtClean="0">
                <a:solidFill>
                  <a:schemeClr val="bg1"/>
                </a:solidFill>
              </a:rPr>
              <a:t>Sullivan</a:t>
            </a:r>
            <a:r>
              <a:rPr lang="en-US" b="0" baseline="30000" dirty="0" err="1" smtClean="0">
                <a:solidFill>
                  <a:schemeClr val="bg1"/>
                </a:solidFill>
                <a:cs typeface="Myriad Pro"/>
              </a:rPr>
              <a:t>a</a:t>
            </a:r>
            <a:r>
              <a:rPr lang="en-US" b="0" dirty="0" smtClean="0">
                <a:solidFill>
                  <a:schemeClr val="bg1"/>
                </a:solidFill>
              </a:rPr>
              <a:t>,</a:t>
            </a:r>
            <a:r>
              <a:rPr lang="en-US" b="0" dirty="0" smtClean="0">
                <a:solidFill>
                  <a:schemeClr val="bg1"/>
                </a:solidFill>
                <a:cs typeface="Myriad Pro"/>
              </a:rPr>
              <a:t> </a:t>
            </a:r>
            <a:r>
              <a:rPr lang="en-US" b="0" dirty="0">
                <a:solidFill>
                  <a:schemeClr val="bg1"/>
                </a:solidFill>
                <a:cs typeface="Myriad Pro"/>
              </a:rPr>
              <a:t>Frank </a:t>
            </a:r>
            <a:r>
              <a:rPr lang="en-US" b="0" dirty="0" err="1">
                <a:solidFill>
                  <a:schemeClr val="bg1"/>
                </a:solidFill>
                <a:cs typeface="Myriad Pro"/>
              </a:rPr>
              <a:t>Gallagher</a:t>
            </a:r>
            <a:r>
              <a:rPr lang="en-US" b="0" baseline="30000" dirty="0" err="1">
                <a:solidFill>
                  <a:schemeClr val="bg1"/>
                </a:solidFill>
                <a:cs typeface="Myriad Pro"/>
              </a:rPr>
              <a:t>a</a:t>
            </a:r>
            <a:r>
              <a:rPr lang="en-US" b="0" dirty="0">
                <a:solidFill>
                  <a:schemeClr val="bg1"/>
                </a:solidFill>
                <a:cs typeface="Myriad Pro"/>
              </a:rPr>
              <a:t>, Sid </a:t>
            </a:r>
            <a:r>
              <a:rPr lang="en-US" b="0" dirty="0" err="1">
                <a:solidFill>
                  <a:schemeClr val="bg1"/>
                </a:solidFill>
                <a:cs typeface="Myriad Pro"/>
              </a:rPr>
              <a:t>Boukabara</a:t>
            </a:r>
            <a:r>
              <a:rPr lang="en-US" b="0" baseline="30000" dirty="0" err="1">
                <a:solidFill>
                  <a:schemeClr val="bg1"/>
                </a:solidFill>
                <a:cs typeface="Myriad Pro"/>
              </a:rPr>
              <a:t>a</a:t>
            </a:r>
            <a:r>
              <a:rPr lang="en-US" b="0" dirty="0">
                <a:solidFill>
                  <a:schemeClr val="bg1"/>
                </a:solidFill>
                <a:cs typeface="Myriad Pro"/>
              </a:rPr>
              <a:t>, </a:t>
            </a:r>
            <a:r>
              <a:rPr lang="en-US" dirty="0">
                <a:solidFill>
                  <a:srgbClr val="FFFF00"/>
                </a:solidFill>
                <a:cs typeface="Myriad Pro"/>
              </a:rPr>
              <a:t>Dan </a:t>
            </a:r>
            <a:r>
              <a:rPr lang="en-US" dirty="0" err="1">
                <a:solidFill>
                  <a:srgbClr val="FFFF00"/>
                </a:solidFill>
                <a:cs typeface="Myriad Pro"/>
              </a:rPr>
              <a:t>Lindsey</a:t>
            </a:r>
            <a:r>
              <a:rPr lang="en-US" baseline="30000" dirty="0" err="1">
                <a:solidFill>
                  <a:srgbClr val="FFFF00"/>
                </a:solidFill>
                <a:cs typeface="Myriad Pro"/>
              </a:rPr>
              <a:t>a</a:t>
            </a:r>
            <a:r>
              <a:rPr lang="en-US" b="0" dirty="0">
                <a:solidFill>
                  <a:schemeClr val="bg1"/>
                </a:solidFill>
                <a:cs typeface="Myriad Pro"/>
              </a:rPr>
              <a:t>, Ed </a:t>
            </a:r>
            <a:r>
              <a:rPr lang="en-US" b="0" dirty="0" err="1" smtClean="0">
                <a:solidFill>
                  <a:schemeClr val="bg1"/>
                </a:solidFill>
                <a:cs typeface="Myriad Pro"/>
              </a:rPr>
              <a:t>Grigsby</a:t>
            </a:r>
            <a:r>
              <a:rPr lang="en-US" b="0" baseline="30000" dirty="0" err="1" smtClean="0">
                <a:solidFill>
                  <a:schemeClr val="bg1"/>
                </a:solidFill>
                <a:cs typeface="Myriad Pro"/>
              </a:rPr>
              <a:t>b</a:t>
            </a:r>
            <a:endParaRPr lang="en-US" b="0" dirty="0" smtClean="0">
              <a:solidFill>
                <a:schemeClr val="bg1"/>
              </a:solidFill>
            </a:endParaRPr>
          </a:p>
          <a:p>
            <a:pPr fontAlgn="auto">
              <a:lnSpc>
                <a:spcPts val="1620"/>
              </a:lnSpc>
              <a:spcAft>
                <a:spcPts val="400"/>
              </a:spcAft>
              <a:defRPr/>
            </a:pPr>
            <a:r>
              <a:rPr lang="en-US" sz="1800" b="0" baseline="30000" dirty="0" err="1" smtClean="0">
                <a:solidFill>
                  <a:schemeClr val="bg1"/>
                </a:solidFill>
                <a:cs typeface="Myriad Pro"/>
              </a:rPr>
              <a:t>a</a:t>
            </a:r>
            <a:r>
              <a:rPr lang="en-US" sz="1800" b="0" dirty="0" err="1" smtClean="0">
                <a:solidFill>
                  <a:schemeClr val="bg1"/>
                </a:solidFill>
                <a:cs typeface="Myriad Pro"/>
              </a:rPr>
              <a:t>NOAA</a:t>
            </a:r>
            <a:r>
              <a:rPr lang="en-US" sz="1800" b="0" dirty="0" smtClean="0">
                <a:solidFill>
                  <a:schemeClr val="bg1"/>
                </a:solidFill>
                <a:cs typeface="Myriad Pro"/>
              </a:rPr>
              <a:t>/NESDIS,</a:t>
            </a:r>
            <a:r>
              <a:rPr lang="en-US" sz="1800" b="0" baseline="30000" dirty="0" smtClean="0">
                <a:solidFill>
                  <a:schemeClr val="bg1"/>
                </a:solidFill>
                <a:cs typeface="Myriad Pro"/>
              </a:rPr>
              <a:t> </a:t>
            </a:r>
            <a:r>
              <a:rPr lang="en-US" sz="1800" b="0" baseline="30000" dirty="0" err="1" smtClean="0">
                <a:solidFill>
                  <a:schemeClr val="bg1"/>
                </a:solidFill>
                <a:cs typeface="Myriad Pro"/>
              </a:rPr>
              <a:t>b</a:t>
            </a:r>
            <a:r>
              <a:rPr lang="en-US" sz="1800" b="0" dirty="0" err="1" smtClean="0">
                <a:solidFill>
                  <a:schemeClr val="bg1"/>
                </a:solidFill>
                <a:cs typeface="Myriad Pro"/>
              </a:rPr>
              <a:t>NASA</a:t>
            </a:r>
            <a:r>
              <a:rPr lang="en-US" sz="1800" b="0" dirty="0" smtClean="0">
                <a:solidFill>
                  <a:schemeClr val="bg1"/>
                </a:solidFill>
                <a:cs typeface="Myriad Pro"/>
              </a:rPr>
              <a:t>/GSFC</a:t>
            </a:r>
          </a:p>
          <a:p>
            <a:pPr fontAlgn="auto">
              <a:lnSpc>
                <a:spcPts val="1620"/>
              </a:lnSpc>
              <a:spcAft>
                <a:spcPts val="400"/>
              </a:spcAft>
              <a:defRPr/>
            </a:pPr>
            <a:endParaRPr lang="en-US" sz="1800" b="0" dirty="0">
              <a:cs typeface="Myriad Pro"/>
            </a:endParaRPr>
          </a:p>
          <a:p>
            <a:pPr fontAlgn="auto">
              <a:spcAft>
                <a:spcPts val="800"/>
              </a:spcAft>
              <a:defRPr/>
            </a:pPr>
            <a:r>
              <a:rPr lang="en-US" dirty="0" smtClean="0">
                <a:solidFill>
                  <a:schemeClr val="bg1"/>
                </a:solidFill>
                <a:cs typeface="Myriad Pro"/>
              </a:rPr>
              <a:t>Special International Technical Interchange Meeting</a:t>
            </a:r>
          </a:p>
          <a:p>
            <a:pPr fontAlgn="auto">
              <a:spcAft>
                <a:spcPts val="800"/>
              </a:spcAft>
              <a:defRPr/>
            </a:pPr>
            <a:r>
              <a:rPr lang="en-US" dirty="0" smtClean="0">
                <a:solidFill>
                  <a:schemeClr val="bg1"/>
                </a:solidFill>
                <a:cs typeface="Myriad Pro"/>
              </a:rPr>
              <a:t>NOAA, </a:t>
            </a:r>
            <a:r>
              <a:rPr lang="en-US" dirty="0" err="1" smtClean="0">
                <a:solidFill>
                  <a:schemeClr val="bg1"/>
                </a:solidFill>
                <a:cs typeface="Myriad Pro"/>
              </a:rPr>
              <a:t>ABoM</a:t>
            </a:r>
            <a:r>
              <a:rPr lang="en-US" dirty="0" smtClean="0">
                <a:solidFill>
                  <a:schemeClr val="bg1"/>
                </a:solidFill>
                <a:cs typeface="Myriad Pro"/>
              </a:rPr>
              <a:t>, and JMA</a:t>
            </a:r>
            <a:r>
              <a:rPr lang="en-US" dirty="0">
                <a:solidFill>
                  <a:schemeClr val="bg1"/>
                </a:solidFill>
                <a:cs typeface="Myriad Pro"/>
              </a:rPr>
              <a:t/>
            </a:r>
            <a:br>
              <a:rPr lang="en-US" dirty="0">
                <a:solidFill>
                  <a:schemeClr val="bg1"/>
                </a:solidFill>
                <a:cs typeface="Myriad Pro"/>
              </a:rPr>
            </a:br>
            <a:r>
              <a:rPr lang="en-US" sz="1800" dirty="0" smtClean="0">
                <a:cs typeface="Myriad Pro"/>
              </a:rPr>
              <a:t>April 6 (for some) and 7 (for others), </a:t>
            </a:r>
            <a:r>
              <a:rPr lang="en-US" sz="1800" dirty="0">
                <a:cs typeface="Myriad Pro"/>
              </a:rPr>
              <a:t>2020</a:t>
            </a:r>
            <a:endParaRPr lang="en-US" sz="1800" baseline="30000" dirty="0">
              <a:cs typeface="Myriad Pro"/>
            </a:endParaRPr>
          </a:p>
          <a:p>
            <a:endParaRPr lang="en-US" dirty="0"/>
          </a:p>
        </p:txBody>
      </p:sp>
      <p:sp>
        <p:nvSpPr>
          <p:cNvPr id="10" name="Subtitle"/>
          <p:cNvSpPr txBox="1">
            <a:spLocks/>
          </p:cNvSpPr>
          <p:nvPr/>
        </p:nvSpPr>
        <p:spPr bwMode="gray">
          <a:xfrm>
            <a:off x="6014927" y="1343002"/>
            <a:ext cx="1865948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2000" b="1" cap="none" baseline="0" noProof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4400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903" y="354133"/>
            <a:ext cx="9373036" cy="502115"/>
          </a:xfrm>
        </p:spPr>
        <p:txBody>
          <a:bodyPr/>
          <a:lstStyle/>
          <a:p>
            <a:r>
              <a:rPr lang="en-US" sz="3200" dirty="0" smtClean="0"/>
              <a:t>User Engagement </a:t>
            </a:r>
            <a:r>
              <a:rPr lang="en-US" sz="3200" dirty="0"/>
              <a:t>Plan Elements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1023" y="1110928"/>
            <a:ext cx="10704880" cy="52322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GEO-XO User </a:t>
            </a:r>
            <a:r>
              <a:rPr lang="en-US" sz="2000" dirty="0"/>
              <a:t>Requirements Working </a:t>
            </a:r>
            <a:r>
              <a:rPr lang="en-US" sz="2000" dirty="0" smtClean="0"/>
              <a:t>Group</a:t>
            </a:r>
            <a:endParaRPr lang="en-US" sz="2000" dirty="0"/>
          </a:p>
          <a:p>
            <a:pPr marL="742950" lvl="2" indent="-285750"/>
            <a:r>
              <a:rPr lang="en-US" sz="2000" dirty="0" smtClean="0"/>
              <a:t>Engages user community to inform GEO-XO capabilities</a:t>
            </a:r>
          </a:p>
          <a:p>
            <a:pPr marL="742950" lvl="2" indent="-285750"/>
            <a:r>
              <a:rPr lang="en-US" sz="2000" dirty="0"/>
              <a:t>Conducts/directs OSSE or other quantitative value assessments</a:t>
            </a:r>
          </a:p>
          <a:p>
            <a:pPr marL="742950" lvl="2" indent="-285750"/>
            <a:r>
              <a:rPr lang="en-US" sz="2000" dirty="0"/>
              <a:t>Conducts future scenario assessments to inform needs</a:t>
            </a:r>
          </a:p>
          <a:p>
            <a:pPr marL="742950" lvl="2" indent="-285750"/>
            <a:r>
              <a:rPr lang="en-US" sz="2000" dirty="0" smtClean="0"/>
              <a:t>Recommends Systems Performance Requirements &amp; Ops 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Targeted User </a:t>
            </a:r>
            <a:r>
              <a:rPr lang="en-US" sz="2000" dirty="0"/>
              <a:t>Outreach</a:t>
            </a:r>
          </a:p>
          <a:p>
            <a:pPr marL="742950" lvl="2" indent="-285750"/>
            <a:r>
              <a:rPr lang="en-US" sz="2000" dirty="0" smtClean="0"/>
              <a:t>NCEP Centers, OFCM, DoD, Emergency Managers, and others</a:t>
            </a:r>
          </a:p>
          <a:p>
            <a:pPr marL="742950" lvl="2" indent="-285750"/>
            <a:r>
              <a:rPr lang="en-US" sz="2000" dirty="0" smtClean="0"/>
              <a:t>Inputs solicited regularly, and in preparation for key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GEO-XO </a:t>
            </a:r>
            <a:r>
              <a:rPr lang="en-US" sz="2000" dirty="0"/>
              <a:t>Workshops throughout formulation phase</a:t>
            </a:r>
          </a:p>
          <a:p>
            <a:pPr marL="742950" lvl="2" indent="-285750"/>
            <a:r>
              <a:rPr lang="en-US" sz="2000" dirty="0" smtClean="0"/>
              <a:t>Present GEO-XO status and plans to US/international user community and partners</a:t>
            </a:r>
          </a:p>
          <a:p>
            <a:pPr marL="742950" lvl="2" indent="-285750"/>
            <a:r>
              <a:rPr lang="en-US" sz="2000" dirty="0" smtClean="0"/>
              <a:t>Solicit community input on implementation decisions</a:t>
            </a:r>
          </a:p>
          <a:p>
            <a:pPr marL="742950" lvl="2" indent="-285750"/>
            <a:r>
              <a:rPr lang="en-US" sz="2000" dirty="0" smtClean="0"/>
              <a:t>Potentially in conjunction with NOAA Satellite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Annual conferences – AMS, NWA, AGU, EUMETSAT, Space Symposium, </a:t>
            </a:r>
            <a:r>
              <a:rPr lang="en-US" sz="2000" dirty="0" err="1"/>
              <a:t>etc</a:t>
            </a:r>
            <a:endParaRPr lang="en-US" sz="2000" dirty="0"/>
          </a:p>
          <a:p>
            <a:pPr marL="742950" lvl="2" indent="-285750"/>
            <a:r>
              <a:rPr lang="en-US" sz="2000" dirty="0"/>
              <a:t>GEO-XO status and plans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Satellite </a:t>
            </a:r>
            <a:r>
              <a:rPr lang="en-US" sz="2000" dirty="0"/>
              <a:t>Liaisons, Proving Ground, TOWR-S (NWS embed)</a:t>
            </a:r>
          </a:p>
          <a:p>
            <a:pPr marL="742950" lvl="2" indent="-285750"/>
            <a:r>
              <a:rPr lang="en-US" sz="2000" dirty="0" smtClean="0"/>
              <a:t>Prepare users in advance of operations for new system/data/products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NOAA </a:t>
            </a:r>
            <a:r>
              <a:rPr lang="en-US" sz="2000" dirty="0"/>
              <a:t>Social Media and </a:t>
            </a:r>
            <a:r>
              <a:rPr lang="en-US" sz="2000" dirty="0" smtClean="0"/>
              <a:t>News Releases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506" t="12994" r="4504" b="10252"/>
          <a:stretch/>
        </p:blipFill>
        <p:spPr>
          <a:xfrm>
            <a:off x="8903101" y="1231132"/>
            <a:ext cx="3182532" cy="2146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3835" y="3359060"/>
            <a:ext cx="3137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Future </a:t>
            </a:r>
            <a:r>
              <a:rPr lang="en-US" i="1" dirty="0">
                <a:solidFill>
                  <a:schemeClr val="tx2"/>
                </a:solidFill>
              </a:rPr>
              <a:t>s</a:t>
            </a:r>
            <a:r>
              <a:rPr lang="en-US" i="1" dirty="0" smtClean="0">
                <a:solidFill>
                  <a:schemeClr val="tx2"/>
                </a:solidFill>
              </a:rPr>
              <a:t>cenario assessments will  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be used in GEO-XO formulation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59" y="224190"/>
            <a:ext cx="7521127" cy="721100"/>
          </a:xfrm>
        </p:spPr>
        <p:txBody>
          <a:bodyPr/>
          <a:lstStyle/>
          <a:p>
            <a:r>
              <a:rPr lang="en-US" sz="3200" dirty="0"/>
              <a:t>GEO-XO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359" y="945290"/>
            <a:ext cx="10876025" cy="55399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Pre-Formulation Activities </a:t>
            </a:r>
            <a:r>
              <a:rPr lang="en-US" sz="2000" dirty="0"/>
              <a:t>(thru </a:t>
            </a:r>
            <a:r>
              <a:rPr lang="en-US" sz="2000" dirty="0" smtClean="0"/>
              <a:t>~2020</a:t>
            </a:r>
            <a:r>
              <a:rPr lang="en-US" sz="2000" dirty="0"/>
              <a:t>)</a:t>
            </a:r>
          </a:p>
          <a:p>
            <a:pPr marL="742950" lvl="2" indent="-285750"/>
            <a:r>
              <a:rPr lang="en-US" sz="2000" dirty="0"/>
              <a:t>Complete </a:t>
            </a:r>
            <a:r>
              <a:rPr lang="en-US" sz="2000" dirty="0" smtClean="0"/>
              <a:t>initial observational requirements</a:t>
            </a:r>
            <a:endParaRPr lang="en-US" sz="2000" dirty="0"/>
          </a:p>
          <a:p>
            <a:pPr marL="742950" lvl="2" indent="-285750"/>
            <a:r>
              <a:rPr lang="en-US" sz="2000" dirty="0" smtClean="0"/>
              <a:t>Complete GEO BAA industry studies and analyze results</a:t>
            </a:r>
            <a:endParaRPr lang="en-US" sz="2000" dirty="0"/>
          </a:p>
          <a:p>
            <a:pPr marL="742950" lvl="2" indent="-285750"/>
            <a:r>
              <a:rPr lang="en-US" sz="2000" dirty="0" smtClean="0"/>
              <a:t>Hold GEO-XO Mission </a:t>
            </a:r>
            <a:r>
              <a:rPr lang="en-US" sz="2000" dirty="0"/>
              <a:t>Concept Review </a:t>
            </a:r>
          </a:p>
          <a:p>
            <a:pPr marL="742950" lvl="2" indent="-285750"/>
            <a:r>
              <a:rPr lang="en-US" sz="2000" dirty="0" smtClean="0"/>
              <a:t>Complete </a:t>
            </a:r>
            <a:r>
              <a:rPr lang="en-US" sz="2000" dirty="0" err="1"/>
              <a:t>DoC</a:t>
            </a:r>
            <a:r>
              <a:rPr lang="en-US" sz="2000" dirty="0"/>
              <a:t> Milestone 1 (MS1), </a:t>
            </a:r>
            <a:r>
              <a:rPr lang="en-US" sz="2000" dirty="0" smtClean="0"/>
              <a:t>Program </a:t>
            </a:r>
            <a:r>
              <a:rPr lang="en-US" sz="2000" dirty="0"/>
              <a:t>Initiation </a:t>
            </a:r>
            <a:r>
              <a:rPr lang="en-US" sz="2000" dirty="0" smtClean="0"/>
              <a:t>Approval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Formulation activities to be accomplished in </a:t>
            </a:r>
            <a:r>
              <a:rPr lang="en-US" sz="2000" dirty="0" smtClean="0"/>
              <a:t>~2020 </a:t>
            </a:r>
            <a:r>
              <a:rPr lang="en-US" sz="2000" dirty="0"/>
              <a:t>to prepare for MS1</a:t>
            </a:r>
          </a:p>
          <a:p>
            <a:pPr marL="800100" lvl="2" indent="-342900"/>
            <a:r>
              <a:rPr lang="en-US" sz="2000" dirty="0"/>
              <a:t>Develop Formulation Agreements (FAD) </a:t>
            </a:r>
          </a:p>
          <a:p>
            <a:pPr marL="800100" lvl="2" indent="-342900"/>
            <a:r>
              <a:rPr lang="en-US" sz="2000" dirty="0"/>
              <a:t>Establish GEO-XO Program Office </a:t>
            </a:r>
            <a:r>
              <a:rPr lang="en-US" sz="2000" dirty="0" smtClean="0"/>
              <a:t>and draft Program Plans</a:t>
            </a:r>
            <a:endParaRPr lang="en-US" sz="2000" dirty="0"/>
          </a:p>
          <a:p>
            <a:pPr marL="800100" lvl="2" indent="-342900"/>
            <a:r>
              <a:rPr lang="en-US" sz="2000" dirty="0" smtClean="0"/>
              <a:t>Prepare requirements &amp; documentation </a:t>
            </a:r>
            <a:r>
              <a:rPr lang="en-US" sz="2000" dirty="0"/>
              <a:t>for </a:t>
            </a:r>
            <a:r>
              <a:rPr lang="en-US" sz="2000" dirty="0" smtClean="0"/>
              <a:t>instrument Phase </a:t>
            </a:r>
            <a:r>
              <a:rPr lang="en-US" sz="2000" dirty="0"/>
              <a:t>A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Approximate program schedule:</a:t>
            </a:r>
          </a:p>
          <a:p>
            <a:pPr marL="742950" lvl="2" indent="-285750"/>
            <a:r>
              <a:rPr lang="en-US" sz="2000" dirty="0"/>
              <a:t>Mission Concept Review &amp; Formulation Start, FY21</a:t>
            </a:r>
          </a:p>
          <a:p>
            <a:pPr marL="742950" lvl="2" indent="-285750"/>
            <a:r>
              <a:rPr lang="en-US" sz="2000" dirty="0"/>
              <a:t>System Requirements Review, </a:t>
            </a:r>
            <a:r>
              <a:rPr lang="en-US" sz="2000" dirty="0" smtClean="0"/>
              <a:t>FY22</a:t>
            </a:r>
            <a:endParaRPr lang="en-US" sz="2000" dirty="0"/>
          </a:p>
          <a:p>
            <a:pPr marL="742950" lvl="2" indent="-285750"/>
            <a:r>
              <a:rPr lang="en-US" sz="2000" dirty="0" smtClean="0"/>
              <a:t>Preliminary </a:t>
            </a:r>
            <a:r>
              <a:rPr lang="en-US" sz="2000" dirty="0"/>
              <a:t>Design Review &amp; Program Baseline, FY25 </a:t>
            </a:r>
          </a:p>
          <a:p>
            <a:pPr marL="742950" lvl="2" indent="-285750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Sun-Earth L1 Launch FY29</a:t>
            </a:r>
          </a:p>
          <a:p>
            <a:pPr marL="742950" lvl="2" indent="-285750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GEO Launch FY31</a:t>
            </a:r>
          </a:p>
          <a:p>
            <a:pPr lvl="2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87123" y="6135897"/>
            <a:ext cx="485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>
                <a:solidFill>
                  <a:srgbClr val="0A4595"/>
                </a:solidFill>
              </a:rPr>
              <a:t>Dates are </a:t>
            </a:r>
            <a:r>
              <a:rPr lang="en-US" sz="1200" b="0" i="1" dirty="0" smtClean="0">
                <a:solidFill>
                  <a:srgbClr val="0A4595"/>
                </a:solidFill>
              </a:rPr>
              <a:t>notional and contingent on funding and program approvals</a:t>
            </a:r>
            <a:endParaRPr lang="en-US" sz="1200" b="0" i="1" dirty="0">
              <a:solidFill>
                <a:srgbClr val="0A4595"/>
              </a:solidFill>
            </a:endParaRPr>
          </a:p>
          <a:p>
            <a:endParaRPr lang="en-US" sz="1200" i="1" dirty="0"/>
          </a:p>
        </p:txBody>
      </p:sp>
      <p:pic>
        <p:nvPicPr>
          <p:cNvPr id="9218" name="Picture 2" descr="Image result for launch imag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526" y="4260242"/>
            <a:ext cx="3331278" cy="187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12" y="254742"/>
            <a:ext cx="7521127" cy="554845"/>
          </a:xfrm>
        </p:spPr>
        <p:txBody>
          <a:bodyPr/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681" y="1058024"/>
            <a:ext cx="10440382" cy="21544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GEO-XO builds on the </a:t>
            </a:r>
            <a:r>
              <a:rPr lang="en-US" sz="2000" dirty="0"/>
              <a:t>NSOSA study </a:t>
            </a:r>
            <a:r>
              <a:rPr lang="en-US" sz="2000" dirty="0" smtClean="0"/>
              <a:t>results to define NOAA’s next generation satellite systems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Within the next year:</a:t>
            </a:r>
          </a:p>
          <a:p>
            <a:pPr marL="800100" lvl="2" indent="-342900"/>
            <a:r>
              <a:rPr lang="en-US" sz="2000" dirty="0" smtClean="0"/>
              <a:t>Continue user engagement activities</a:t>
            </a:r>
          </a:p>
          <a:p>
            <a:pPr marL="800100" lvl="2" indent="-342900"/>
            <a:r>
              <a:rPr lang="en-US" sz="2000" dirty="0" smtClean="0"/>
              <a:t>Industry studies will begin</a:t>
            </a:r>
          </a:p>
          <a:p>
            <a:pPr marL="800100" lvl="2" indent="-342900"/>
            <a:r>
              <a:rPr lang="en-US" sz="2000" dirty="0" smtClean="0"/>
              <a:t>Plan for formulation will be defined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 look forward to working with the community to develop GEO-XO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63318" y="4764803"/>
            <a:ext cx="4037067" cy="1015663"/>
          </a:xfrm>
          <a:prstGeom prst="rect">
            <a:avLst/>
          </a:prstGeom>
          <a:solidFill>
            <a:srgbClr val="0B4596"/>
          </a:solidFill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GEO-XO will maintain and </a:t>
            </a:r>
            <a:endParaRPr lang="en-US" sz="2000" i="1" dirty="0" smtClean="0">
              <a:solidFill>
                <a:schemeClr val="bg1"/>
              </a:solidFill>
            </a:endParaRPr>
          </a:p>
          <a:p>
            <a:r>
              <a:rPr lang="en-US" sz="2000" i="1" dirty="0" smtClean="0">
                <a:solidFill>
                  <a:schemeClr val="bg1"/>
                </a:solidFill>
              </a:rPr>
              <a:t>advance </a:t>
            </a:r>
            <a:r>
              <a:rPr lang="en-US" sz="2000" i="1" dirty="0">
                <a:solidFill>
                  <a:schemeClr val="bg1"/>
                </a:solidFill>
              </a:rPr>
              <a:t>NOAA’s observational </a:t>
            </a:r>
            <a:endParaRPr lang="en-US" sz="2000" i="1" dirty="0" smtClean="0">
              <a:solidFill>
                <a:schemeClr val="bg1"/>
              </a:solidFill>
            </a:endParaRPr>
          </a:p>
          <a:p>
            <a:r>
              <a:rPr lang="en-US" sz="2000" i="1" dirty="0" smtClean="0">
                <a:solidFill>
                  <a:schemeClr val="bg1"/>
                </a:solidFill>
              </a:rPr>
              <a:t>capabilities through 2050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live.staticflickr.com/65535/48183904941_da6b16d3b8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r="38601" b="47939"/>
          <a:stretch/>
        </p:blipFill>
        <p:spPr bwMode="auto">
          <a:xfrm>
            <a:off x="5999714" y="3212460"/>
            <a:ext cx="5814224" cy="310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t="16266" r="14622" b="17066"/>
          <a:stretch/>
        </p:blipFill>
        <p:spPr>
          <a:xfrm>
            <a:off x="6233872" y="3435809"/>
            <a:ext cx="1132180" cy="11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Table 99"/>
          <p:cNvGraphicFramePr>
            <a:graphicFrameLocks noGrp="1"/>
          </p:cNvGraphicFramePr>
          <p:nvPr>
            <p:extLst/>
          </p:nvPr>
        </p:nvGraphicFramePr>
        <p:xfrm>
          <a:off x="888808" y="963191"/>
          <a:ext cx="9552572" cy="503982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3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5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8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85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85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85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85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85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85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852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7464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2032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68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NOAA System</a:t>
                      </a:r>
                    </a:p>
                    <a:p>
                      <a:r>
                        <a:rPr lang="en-US" sz="1600" b="1" dirty="0" smtClean="0"/>
                        <a:t>Launches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Partner/Other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EO and </a:t>
                      </a:r>
                      <a:r>
                        <a:rPr lang="en-US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SpWx</a:t>
                      </a:r>
                      <a:r>
                        <a:rPr lang="en-US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System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Launches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49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NOAA/NESDIS</a:t>
                      </a:r>
                      <a:r>
                        <a:rPr lang="en-US" sz="1600" b="1" baseline="0" dirty="0" smtClean="0"/>
                        <a:t> </a:t>
                      </a:r>
                    </a:p>
                    <a:p>
                      <a:r>
                        <a:rPr lang="en-US" sz="1600" b="1" dirty="0" smtClean="0"/>
                        <a:t>GEO Programs</a:t>
                      </a:r>
                    </a:p>
                    <a:p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 GOES-R</a:t>
                      </a:r>
                    </a:p>
                    <a:p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 </a:t>
                      </a:r>
                    </a:p>
                    <a:p>
                      <a:r>
                        <a:rPr lang="en-US" sz="1600" b="1" dirty="0" smtClean="0"/>
                        <a:t>     SWFO</a:t>
                      </a:r>
                    </a:p>
                    <a:p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    </a:t>
                      </a:r>
                    </a:p>
                    <a:p>
                      <a:r>
                        <a:rPr lang="en-US" sz="1600" b="1" dirty="0" smtClean="0"/>
                        <a:t>     GEO-XO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0114" name="Rectangle 2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524270" y="203"/>
          <a:ext cx="161974" cy="16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90114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270" y="203"/>
                        <a:ext cx="161974" cy="161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0DE81E0-9987-4F1F-8758-5390096520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dirty="0" err="1">
              <a:solidFill>
                <a:schemeClr val="tx1"/>
              </a:solidFill>
              <a:latin typeface="Candara" panose="020E0502030303020204" pitchFamily="34" charset="0"/>
              <a:ea typeface="+mj-ea"/>
              <a:cs typeface="+mj-cs"/>
              <a:sym typeface="Candara" panose="020E0502030303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06B9B3-50D7-4857-AC60-336372C1D0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8076" y="213174"/>
            <a:ext cx="75387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>
              <a:tabLst/>
            </a:pPr>
            <a:r>
              <a:rPr lang="en-US" sz="3200" dirty="0"/>
              <a:t>The Next Decade of GEO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3831461" y="1328243"/>
            <a:ext cx="200025" cy="171450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9033" y="1471117"/>
            <a:ext cx="7248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GOES-T</a:t>
            </a:r>
          </a:p>
        </p:txBody>
      </p:sp>
      <p:sp>
        <p:nvSpPr>
          <p:cNvPr id="18" name="Isosceles Triangle 17"/>
          <p:cNvSpPr/>
          <p:nvPr/>
        </p:nvSpPr>
        <p:spPr>
          <a:xfrm>
            <a:off x="5407849" y="1331428"/>
            <a:ext cx="200025" cy="171450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5421" y="1460014"/>
            <a:ext cx="7409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GOES-U</a:t>
            </a:r>
          </a:p>
        </p:txBody>
      </p:sp>
      <p:sp>
        <p:nvSpPr>
          <p:cNvPr id="20" name="Isosceles Triangle 19"/>
          <p:cNvSpPr/>
          <p:nvPr/>
        </p:nvSpPr>
        <p:spPr>
          <a:xfrm>
            <a:off x="5423879" y="1721624"/>
            <a:ext cx="200025" cy="171450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7848" y="1878560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SWFO</a:t>
            </a:r>
          </a:p>
        </p:txBody>
      </p:sp>
      <p:sp>
        <p:nvSpPr>
          <p:cNvPr id="24" name="Isosceles Triangle 23"/>
          <p:cNvSpPr/>
          <p:nvPr/>
        </p:nvSpPr>
        <p:spPr>
          <a:xfrm>
            <a:off x="4272050" y="3001044"/>
            <a:ext cx="200025" cy="171450"/>
          </a:xfrm>
          <a:prstGeom prst="triangl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23910" y="3145959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TEMPO</a:t>
            </a:r>
          </a:p>
        </p:txBody>
      </p:sp>
      <p:sp>
        <p:nvSpPr>
          <p:cNvPr id="26" name="Isosceles Triangle 25"/>
          <p:cNvSpPr/>
          <p:nvPr/>
        </p:nvSpPr>
        <p:spPr>
          <a:xfrm>
            <a:off x="5389765" y="2993835"/>
            <a:ext cx="200025" cy="171450"/>
          </a:xfrm>
          <a:prstGeom prst="triangl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0722" y="3138463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IMAP</a:t>
            </a:r>
          </a:p>
        </p:txBody>
      </p:sp>
      <p:sp>
        <p:nvSpPr>
          <p:cNvPr id="29" name="Isosceles Triangle 28"/>
          <p:cNvSpPr/>
          <p:nvPr/>
        </p:nvSpPr>
        <p:spPr>
          <a:xfrm>
            <a:off x="3792999" y="2562367"/>
            <a:ext cx="200025" cy="171450"/>
          </a:xfrm>
          <a:prstGeom prst="triangle">
            <a:avLst/>
          </a:prstGeom>
          <a:solidFill>
            <a:srgbClr val="00B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7431" y="2710003"/>
            <a:ext cx="660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</a:rPr>
              <a:t>MTG-I1</a:t>
            </a:r>
          </a:p>
        </p:txBody>
      </p:sp>
      <p:sp>
        <p:nvSpPr>
          <p:cNvPr id="38" name="Isosceles Triangle 37"/>
          <p:cNvSpPr/>
          <p:nvPr/>
        </p:nvSpPr>
        <p:spPr>
          <a:xfrm>
            <a:off x="8260872" y="2805109"/>
            <a:ext cx="200025" cy="17145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99521" y="2959823"/>
            <a:ext cx="10134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Himawari-10</a:t>
            </a:r>
          </a:p>
        </p:txBody>
      </p:sp>
      <p:sp>
        <p:nvSpPr>
          <p:cNvPr id="40" name="Isosceles Triangle 39"/>
          <p:cNvSpPr/>
          <p:nvPr/>
        </p:nvSpPr>
        <p:spPr>
          <a:xfrm>
            <a:off x="3076543" y="2760036"/>
            <a:ext cx="200025" cy="171450"/>
          </a:xfrm>
          <a:prstGeom prst="triangle">
            <a:avLst/>
          </a:prstGeom>
          <a:solidFill>
            <a:srgbClr val="7030A0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9347" y="2914550"/>
            <a:ext cx="5774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GK2B</a:t>
            </a:r>
          </a:p>
        </p:txBody>
      </p:sp>
      <p:sp>
        <p:nvSpPr>
          <p:cNvPr id="42" name="Isosceles Triangle 41"/>
          <p:cNvSpPr/>
          <p:nvPr/>
        </p:nvSpPr>
        <p:spPr>
          <a:xfrm>
            <a:off x="4808072" y="2586330"/>
            <a:ext cx="200025" cy="171450"/>
          </a:xfrm>
          <a:prstGeom prst="triangle">
            <a:avLst/>
          </a:prstGeom>
          <a:solidFill>
            <a:srgbClr val="00B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39051" y="2729204"/>
            <a:ext cx="7168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</a:rPr>
              <a:t>MTG-S1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9134" y="4175054"/>
            <a:ext cx="3392576" cy="19508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Implementation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750062" y="4826261"/>
            <a:ext cx="2857812" cy="20045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Implementation</a:t>
            </a:r>
          </a:p>
        </p:txBody>
      </p:sp>
      <p:sp>
        <p:nvSpPr>
          <p:cNvPr id="47" name="Isosceles Triangle 46"/>
          <p:cNvSpPr/>
          <p:nvPr/>
        </p:nvSpPr>
        <p:spPr>
          <a:xfrm>
            <a:off x="3216716" y="3972238"/>
            <a:ext cx="200025" cy="171450"/>
          </a:xfrm>
          <a:prstGeom prst="triangle">
            <a:avLst/>
          </a:prstGeom>
          <a:solidFill>
            <a:schemeClr val="bg1"/>
          </a:solidFill>
          <a:ln w="9525">
            <a:solidFill>
              <a:srgbClr val="0B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27806" y="3609839"/>
            <a:ext cx="5998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Cloud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</a:rPr>
              <a:t>Ingest</a:t>
            </a:r>
          </a:p>
        </p:txBody>
      </p:sp>
      <p:sp>
        <p:nvSpPr>
          <p:cNvPr id="49" name="Isosceles Triangle 48"/>
          <p:cNvSpPr/>
          <p:nvPr/>
        </p:nvSpPr>
        <p:spPr>
          <a:xfrm>
            <a:off x="3675699" y="3980726"/>
            <a:ext cx="200025" cy="171450"/>
          </a:xfrm>
          <a:prstGeom prst="triangle">
            <a:avLst/>
          </a:prstGeom>
          <a:solidFill>
            <a:schemeClr val="bg1"/>
          </a:solidFill>
          <a:ln w="9525">
            <a:solidFill>
              <a:srgbClr val="0B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17695" y="3604315"/>
            <a:ext cx="6238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Cloud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</a:rPr>
              <a:t>PG/PD</a:t>
            </a:r>
          </a:p>
        </p:txBody>
      </p:sp>
      <p:sp>
        <p:nvSpPr>
          <p:cNvPr id="51" name="Isosceles Triangle 50"/>
          <p:cNvSpPr/>
          <p:nvPr/>
        </p:nvSpPr>
        <p:spPr>
          <a:xfrm>
            <a:off x="4303882" y="3980726"/>
            <a:ext cx="200025" cy="171450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23910" y="3604315"/>
            <a:ext cx="756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GS Tech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</a:rPr>
              <a:t>Refresh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419988" y="5565077"/>
            <a:ext cx="2691301" cy="20054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Formulation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127116" y="5565076"/>
            <a:ext cx="4275743" cy="21639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Implementation</a:t>
            </a:r>
          </a:p>
        </p:txBody>
      </p:sp>
      <p:sp>
        <p:nvSpPr>
          <p:cNvPr id="59" name="Isosceles Triangle 58"/>
          <p:cNvSpPr/>
          <p:nvPr/>
        </p:nvSpPr>
        <p:spPr>
          <a:xfrm>
            <a:off x="3420127" y="5377523"/>
            <a:ext cx="200025" cy="17145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63359" y="5195408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M/S1</a:t>
            </a:r>
          </a:p>
        </p:txBody>
      </p:sp>
      <p:sp>
        <p:nvSpPr>
          <p:cNvPr id="61" name="Isosceles Triangle 60"/>
          <p:cNvSpPr/>
          <p:nvPr/>
        </p:nvSpPr>
        <p:spPr>
          <a:xfrm>
            <a:off x="4362561" y="5366831"/>
            <a:ext cx="200025" cy="17145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20220" y="5184716"/>
            <a:ext cx="4844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SRR</a:t>
            </a:r>
          </a:p>
        </p:txBody>
      </p:sp>
      <p:sp>
        <p:nvSpPr>
          <p:cNvPr id="64" name="Isosceles Triangle 63"/>
          <p:cNvSpPr/>
          <p:nvPr/>
        </p:nvSpPr>
        <p:spPr>
          <a:xfrm>
            <a:off x="4901390" y="5377215"/>
            <a:ext cx="200025" cy="17145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59049" y="5195100"/>
            <a:ext cx="4844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SDR</a:t>
            </a:r>
          </a:p>
        </p:txBody>
      </p:sp>
      <p:sp>
        <p:nvSpPr>
          <p:cNvPr id="66" name="Isosceles Triangle 65"/>
          <p:cNvSpPr/>
          <p:nvPr/>
        </p:nvSpPr>
        <p:spPr>
          <a:xfrm>
            <a:off x="5926826" y="5402562"/>
            <a:ext cx="200025" cy="17145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35426" y="5195100"/>
            <a:ext cx="4844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PDR</a:t>
            </a:r>
          </a:p>
        </p:txBody>
      </p:sp>
      <p:sp>
        <p:nvSpPr>
          <p:cNvPr id="68" name="Isosceles Triangle 67"/>
          <p:cNvSpPr/>
          <p:nvPr/>
        </p:nvSpPr>
        <p:spPr>
          <a:xfrm>
            <a:off x="7013659" y="5377215"/>
            <a:ext cx="200025" cy="17145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68586" y="5183270"/>
            <a:ext cx="4924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CDR</a:t>
            </a:r>
          </a:p>
        </p:txBody>
      </p:sp>
      <p:sp>
        <p:nvSpPr>
          <p:cNvPr id="70" name="Isosceles Triangle 69"/>
          <p:cNvSpPr/>
          <p:nvPr/>
        </p:nvSpPr>
        <p:spPr>
          <a:xfrm>
            <a:off x="9439664" y="5380541"/>
            <a:ext cx="200025" cy="17145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191436" y="5164456"/>
            <a:ext cx="12410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1</a:t>
            </a:r>
            <a:r>
              <a:rPr lang="en-US" sz="1100" baseline="30000" dirty="0">
                <a:solidFill>
                  <a:schemeClr val="tx2"/>
                </a:solidFill>
              </a:rPr>
              <a:t>st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 smtClean="0">
                <a:solidFill>
                  <a:schemeClr val="tx2"/>
                </a:solidFill>
              </a:rPr>
              <a:t>GEO Launch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>
            <a:off x="5406293" y="4622261"/>
            <a:ext cx="200025" cy="171450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08864" y="4440401"/>
            <a:ext cx="6880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Launch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606" y="6171020"/>
            <a:ext cx="97449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ALL DATES SUBJECT TO APPROVAL BY FUNDING AUTHORITIES; PARTNER DATES ARE FROM INTERNET </a:t>
            </a:r>
            <a:r>
              <a:rPr lang="en-US" sz="1050" i="1" dirty="0" smtClean="0"/>
              <a:t>SOURCES AND MAY NOT BE CURRENT</a:t>
            </a:r>
            <a:endParaRPr lang="en-US" sz="1050" i="1" dirty="0"/>
          </a:p>
        </p:txBody>
      </p:sp>
      <p:sp>
        <p:nvSpPr>
          <p:cNvPr id="57" name="Isosceles Triangle 56"/>
          <p:cNvSpPr/>
          <p:nvPr/>
        </p:nvSpPr>
        <p:spPr>
          <a:xfrm>
            <a:off x="6002442" y="2578939"/>
            <a:ext cx="200025" cy="171450"/>
          </a:xfrm>
          <a:prstGeom prst="triangle">
            <a:avLst/>
          </a:prstGeom>
          <a:solidFill>
            <a:srgbClr val="00B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96874" y="2707525"/>
            <a:ext cx="660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</a:rPr>
              <a:t>MTG-I2</a:t>
            </a:r>
          </a:p>
        </p:txBody>
      </p:sp>
      <p:sp>
        <p:nvSpPr>
          <p:cNvPr id="63" name="Isosceles Triangle 62"/>
          <p:cNvSpPr/>
          <p:nvPr/>
        </p:nvSpPr>
        <p:spPr>
          <a:xfrm>
            <a:off x="9047488" y="2554484"/>
            <a:ext cx="200025" cy="171450"/>
          </a:xfrm>
          <a:prstGeom prst="triangle">
            <a:avLst/>
          </a:prstGeom>
          <a:solidFill>
            <a:srgbClr val="00B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769193" y="2697547"/>
            <a:ext cx="7168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</a:rPr>
              <a:t>MTG-S2</a:t>
            </a:r>
          </a:p>
        </p:txBody>
      </p:sp>
      <p:sp>
        <p:nvSpPr>
          <p:cNvPr id="75" name="Isosceles Triangle 74"/>
          <p:cNvSpPr/>
          <p:nvPr/>
        </p:nvSpPr>
        <p:spPr>
          <a:xfrm>
            <a:off x="7692616" y="2581375"/>
            <a:ext cx="200025" cy="171450"/>
          </a:xfrm>
          <a:prstGeom prst="triangle">
            <a:avLst/>
          </a:prstGeom>
          <a:solidFill>
            <a:srgbClr val="00B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487048" y="2726003"/>
            <a:ext cx="660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</a:rPr>
              <a:t>MTG-I3</a:t>
            </a:r>
          </a:p>
        </p:txBody>
      </p:sp>
      <p:sp>
        <p:nvSpPr>
          <p:cNvPr id="77" name="Isosceles Triangle 76"/>
          <p:cNvSpPr/>
          <p:nvPr/>
        </p:nvSpPr>
        <p:spPr>
          <a:xfrm>
            <a:off x="10089800" y="2580957"/>
            <a:ext cx="200025" cy="171450"/>
          </a:xfrm>
          <a:prstGeom prst="triangle">
            <a:avLst/>
          </a:prstGeom>
          <a:solidFill>
            <a:srgbClr val="00B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844037" y="2750389"/>
            <a:ext cx="660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</a:rPr>
              <a:t>MTG-I4</a:t>
            </a:r>
          </a:p>
        </p:txBody>
      </p:sp>
      <p:sp>
        <p:nvSpPr>
          <p:cNvPr id="79" name="Isosceles Triangle 78"/>
          <p:cNvSpPr/>
          <p:nvPr/>
        </p:nvSpPr>
        <p:spPr>
          <a:xfrm>
            <a:off x="4811454" y="3002508"/>
            <a:ext cx="200025" cy="171450"/>
          </a:xfrm>
          <a:prstGeom prst="triangl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61969" y="3145959"/>
            <a:ext cx="78098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GeoCarb</a:t>
            </a:r>
          </a:p>
        </p:txBody>
      </p:sp>
      <p:sp>
        <p:nvSpPr>
          <p:cNvPr id="81" name="Isosceles Triangle 80"/>
          <p:cNvSpPr/>
          <p:nvPr/>
        </p:nvSpPr>
        <p:spPr>
          <a:xfrm>
            <a:off x="3773509" y="2222891"/>
            <a:ext cx="200025" cy="171450"/>
          </a:xfrm>
          <a:prstGeom prst="triangle">
            <a:avLst/>
          </a:prstGeom>
          <a:solidFill>
            <a:srgbClr val="FFC000"/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599401" y="2354866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FY-4C</a:t>
            </a:r>
          </a:p>
        </p:txBody>
      </p:sp>
      <p:sp>
        <p:nvSpPr>
          <p:cNvPr id="83" name="Isosceles Triangle 82"/>
          <p:cNvSpPr/>
          <p:nvPr/>
        </p:nvSpPr>
        <p:spPr>
          <a:xfrm>
            <a:off x="5160866" y="2266110"/>
            <a:ext cx="200025" cy="171450"/>
          </a:xfrm>
          <a:prstGeom prst="triangle">
            <a:avLst/>
          </a:prstGeom>
          <a:solidFill>
            <a:srgbClr val="FFC000"/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986758" y="2411119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FY-4D</a:t>
            </a:r>
          </a:p>
        </p:txBody>
      </p:sp>
      <p:sp>
        <p:nvSpPr>
          <p:cNvPr id="85" name="Isosceles Triangle 84"/>
          <p:cNvSpPr/>
          <p:nvPr/>
        </p:nvSpPr>
        <p:spPr>
          <a:xfrm>
            <a:off x="7376787" y="2210680"/>
            <a:ext cx="200025" cy="171450"/>
          </a:xfrm>
          <a:prstGeom prst="triangle">
            <a:avLst/>
          </a:prstGeom>
          <a:solidFill>
            <a:srgbClr val="FFC000"/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179896" y="2353381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FY-4E</a:t>
            </a:r>
          </a:p>
        </p:txBody>
      </p:sp>
      <p:sp>
        <p:nvSpPr>
          <p:cNvPr id="87" name="Isosceles Triangle 86"/>
          <p:cNvSpPr/>
          <p:nvPr/>
        </p:nvSpPr>
        <p:spPr>
          <a:xfrm>
            <a:off x="8988753" y="2235657"/>
            <a:ext cx="200025" cy="171450"/>
          </a:xfrm>
          <a:prstGeom prst="triangle">
            <a:avLst/>
          </a:prstGeom>
          <a:solidFill>
            <a:srgbClr val="FFC000"/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814645" y="2380666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FY-4F</a:t>
            </a:r>
          </a:p>
        </p:txBody>
      </p:sp>
      <p:sp>
        <p:nvSpPr>
          <p:cNvPr id="89" name="Isosceles Triangle 88"/>
          <p:cNvSpPr/>
          <p:nvPr/>
        </p:nvSpPr>
        <p:spPr>
          <a:xfrm>
            <a:off x="3052590" y="2223180"/>
            <a:ext cx="200025" cy="171450"/>
          </a:xfrm>
          <a:prstGeom prst="triangle">
            <a:avLst/>
          </a:prstGeom>
          <a:solidFill>
            <a:srgbClr val="FFC000"/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66029" y="2372151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FY-4B</a:t>
            </a:r>
          </a:p>
        </p:txBody>
      </p:sp>
      <p:sp>
        <p:nvSpPr>
          <p:cNvPr id="91" name="Isosceles Triangle 90"/>
          <p:cNvSpPr/>
          <p:nvPr/>
        </p:nvSpPr>
        <p:spPr>
          <a:xfrm>
            <a:off x="10556781" y="3497551"/>
            <a:ext cx="200025" cy="17145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92" name="Isosceles Triangle 91"/>
          <p:cNvSpPr/>
          <p:nvPr/>
        </p:nvSpPr>
        <p:spPr>
          <a:xfrm>
            <a:off x="10561468" y="3278805"/>
            <a:ext cx="200025" cy="171450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45508" y="3271202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/>
              <a:t>Published Date </a:t>
            </a:r>
          </a:p>
          <a:p>
            <a:pPr algn="l"/>
            <a:r>
              <a:rPr lang="en-US" sz="1200" dirty="0"/>
              <a:t>Notional Date</a:t>
            </a:r>
          </a:p>
        </p:txBody>
      </p:sp>
      <p:sp>
        <p:nvSpPr>
          <p:cNvPr id="93" name="Isosceles Triangle 92"/>
          <p:cNvSpPr/>
          <p:nvPr/>
        </p:nvSpPr>
        <p:spPr>
          <a:xfrm>
            <a:off x="9418973" y="1340035"/>
            <a:ext cx="200025" cy="17145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178101" y="1496557"/>
            <a:ext cx="699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1</a:t>
            </a:r>
            <a:r>
              <a:rPr lang="en-US" sz="1100" baseline="30000" dirty="0" smtClean="0">
                <a:solidFill>
                  <a:schemeClr val="tx2"/>
                </a:solidFill>
              </a:rPr>
              <a:t>st</a:t>
            </a:r>
            <a:r>
              <a:rPr lang="en-US" sz="1100" dirty="0" smtClean="0">
                <a:solidFill>
                  <a:schemeClr val="tx2"/>
                </a:solidFill>
              </a:rPr>
              <a:t> GEO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5" name="Isosceles Triangle 94"/>
          <p:cNvSpPr/>
          <p:nvPr/>
        </p:nvSpPr>
        <p:spPr>
          <a:xfrm>
            <a:off x="8448650" y="1324457"/>
            <a:ext cx="200025" cy="17145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262915" y="1483836"/>
            <a:ext cx="5517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1</a:t>
            </a:r>
            <a:r>
              <a:rPr lang="en-US" sz="1100" baseline="30000" dirty="0" smtClean="0">
                <a:solidFill>
                  <a:schemeClr val="tx2"/>
                </a:solidFill>
              </a:rPr>
              <a:t>st</a:t>
            </a:r>
            <a:r>
              <a:rPr lang="en-US" sz="1100" dirty="0" smtClean="0">
                <a:solidFill>
                  <a:schemeClr val="tx2"/>
                </a:solidFill>
              </a:rPr>
              <a:t> L1</a:t>
            </a:r>
          </a:p>
          <a:p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7" name="Isosceles Triangle 96"/>
          <p:cNvSpPr/>
          <p:nvPr/>
        </p:nvSpPr>
        <p:spPr>
          <a:xfrm>
            <a:off x="7118620" y="2993548"/>
            <a:ext cx="200025" cy="171450"/>
          </a:xfrm>
          <a:prstGeom prst="triangl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894526" y="3138463"/>
            <a:ext cx="638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GLIMR</a:t>
            </a:r>
          </a:p>
        </p:txBody>
      </p:sp>
      <p:sp>
        <p:nvSpPr>
          <p:cNvPr id="101" name="Isosceles Triangle 100"/>
          <p:cNvSpPr/>
          <p:nvPr/>
        </p:nvSpPr>
        <p:spPr>
          <a:xfrm>
            <a:off x="8424305" y="5363925"/>
            <a:ext cx="200025" cy="17145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021214" y="5147840"/>
            <a:ext cx="10935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1</a:t>
            </a:r>
            <a:r>
              <a:rPr lang="en-US" sz="1100" baseline="30000" dirty="0">
                <a:solidFill>
                  <a:schemeClr val="tx2"/>
                </a:solidFill>
              </a:rPr>
              <a:t>st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 smtClean="0">
                <a:solidFill>
                  <a:schemeClr val="tx2"/>
                </a:solidFill>
              </a:rPr>
              <a:t>L1 Launch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0456294" y="2255539"/>
            <a:ext cx="1019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00B050"/>
                </a:solidFill>
              </a:rPr>
              <a:t>EUMETSAT</a:t>
            </a:r>
          </a:p>
          <a:p>
            <a:pPr algn="l"/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CMA</a:t>
            </a:r>
          </a:p>
          <a:p>
            <a:pPr algn="l"/>
            <a:r>
              <a:rPr lang="en-US" sz="1200" dirty="0" smtClean="0">
                <a:solidFill>
                  <a:srgbClr val="0070C0"/>
                </a:solidFill>
              </a:rPr>
              <a:t>JMA</a:t>
            </a:r>
          </a:p>
          <a:p>
            <a:pPr algn="l"/>
            <a:r>
              <a:rPr lang="en-US" sz="1200" dirty="0" smtClean="0">
                <a:solidFill>
                  <a:srgbClr val="7030A0"/>
                </a:solidFill>
              </a:rPr>
              <a:t>KMA</a:t>
            </a:r>
          </a:p>
          <a:p>
            <a:pPr algn="l"/>
            <a:r>
              <a:rPr lang="en-US" sz="1200" dirty="0" smtClean="0">
                <a:solidFill>
                  <a:srgbClr val="FF0000"/>
                </a:solidFill>
              </a:rPr>
              <a:t>NASA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9" name="Isosceles Triangle 98"/>
          <p:cNvSpPr/>
          <p:nvPr/>
        </p:nvSpPr>
        <p:spPr>
          <a:xfrm>
            <a:off x="5397885" y="3967606"/>
            <a:ext cx="200025" cy="171450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150318" y="3584730"/>
            <a:ext cx="6880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Final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Launch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4620" y="353952"/>
            <a:ext cx="7521127" cy="502115"/>
          </a:xfrm>
        </p:spPr>
        <p:txBody>
          <a:bodyPr/>
          <a:lstStyle/>
          <a:p>
            <a:r>
              <a:rPr lang="en-US" sz="3200" dirty="0"/>
              <a:t>GEO-XO 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3678" y="1017736"/>
            <a:ext cx="7734833" cy="60016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GEO-XO = Geostationary and Extended Orbits</a:t>
            </a:r>
          </a:p>
          <a:p>
            <a:pPr marL="742950" lvl="2" indent="-285750"/>
            <a:r>
              <a:rPr lang="en-US" sz="2000" dirty="0" smtClean="0">
                <a:solidFill>
                  <a:schemeClr val="accent2"/>
                </a:solidFill>
              </a:rPr>
              <a:t>The initiative planning the missions to </a:t>
            </a:r>
            <a:r>
              <a:rPr lang="en-US" sz="2000" dirty="0">
                <a:solidFill>
                  <a:schemeClr val="accent2"/>
                </a:solidFill>
              </a:rPr>
              <a:t>follow </a:t>
            </a:r>
            <a:r>
              <a:rPr lang="en-US" sz="2000" dirty="0" smtClean="0">
                <a:solidFill>
                  <a:schemeClr val="accent2"/>
                </a:solidFill>
              </a:rPr>
              <a:t>GOES-R</a:t>
            </a:r>
          </a:p>
          <a:p>
            <a:pPr marL="742950" lvl="2" indent="-285750"/>
            <a:r>
              <a:rPr lang="en-US" sz="2000" dirty="0" smtClean="0">
                <a:solidFill>
                  <a:schemeClr val="accent2"/>
                </a:solidFill>
              </a:rPr>
              <a:t>Will provide continuity for observations from geostationary orbit and the Sun-Earth L1 point</a:t>
            </a:r>
          </a:p>
          <a:p>
            <a:pPr marL="742950" lvl="2" indent="-285750"/>
            <a:r>
              <a:rPr lang="en-US" sz="2000" dirty="0">
                <a:solidFill>
                  <a:schemeClr val="accent2"/>
                </a:solidFill>
              </a:rPr>
              <a:t>C</a:t>
            </a:r>
            <a:r>
              <a:rPr lang="en-US" sz="2000" dirty="0" smtClean="0">
                <a:solidFill>
                  <a:schemeClr val="accent2"/>
                </a:solidFill>
              </a:rPr>
              <a:t>onsidering expanding capabilities to include observations from </a:t>
            </a:r>
            <a:r>
              <a:rPr lang="en-US" sz="2000" dirty="0">
                <a:solidFill>
                  <a:schemeClr val="accent2"/>
                </a:solidFill>
              </a:rPr>
              <a:t>“Tundra” </a:t>
            </a:r>
            <a:r>
              <a:rPr lang="en-US" sz="2000" dirty="0" smtClean="0">
                <a:solidFill>
                  <a:schemeClr val="accent2"/>
                </a:solidFill>
              </a:rPr>
              <a:t>Highly </a:t>
            </a:r>
            <a:r>
              <a:rPr lang="en-US" sz="2000" dirty="0">
                <a:solidFill>
                  <a:schemeClr val="accent2"/>
                </a:solidFill>
              </a:rPr>
              <a:t>Elliptical </a:t>
            </a:r>
            <a:r>
              <a:rPr lang="en-US" sz="2000" dirty="0" smtClean="0">
                <a:solidFill>
                  <a:schemeClr val="accent2"/>
                </a:solidFill>
              </a:rPr>
              <a:t>Orbit and Sun-Earth L5</a:t>
            </a:r>
          </a:p>
          <a:p>
            <a:pPr marL="742950" lvl="2" indent="-285750"/>
            <a:endParaRPr lang="en-US" sz="8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Includes:</a:t>
            </a:r>
          </a:p>
          <a:p>
            <a:pPr marL="800100" lvl="2" indent="-342900"/>
            <a:r>
              <a:rPr lang="en-US" sz="2000" dirty="0" smtClean="0">
                <a:solidFill>
                  <a:schemeClr val="accent2"/>
                </a:solidFill>
              </a:rPr>
              <a:t>All </a:t>
            </a:r>
            <a:r>
              <a:rPr lang="en-US" sz="2000" dirty="0">
                <a:solidFill>
                  <a:schemeClr val="accent2"/>
                </a:solidFill>
              </a:rPr>
              <a:t>NOAA assets deployed </a:t>
            </a:r>
            <a:r>
              <a:rPr lang="en-US" sz="2000" dirty="0" smtClean="0">
                <a:solidFill>
                  <a:schemeClr val="accent2"/>
                </a:solidFill>
              </a:rPr>
              <a:t>above LEO:</a:t>
            </a:r>
          </a:p>
          <a:p>
            <a:pPr marL="900113" lvl="3" indent="-285750"/>
            <a:r>
              <a:rPr lang="en-US" sz="2000" dirty="0" smtClean="0">
                <a:solidFill>
                  <a:schemeClr val="accent2"/>
                </a:solidFill>
              </a:rPr>
              <a:t>Government spacecraft </a:t>
            </a:r>
          </a:p>
          <a:p>
            <a:pPr marL="900113" lvl="3" indent="-285750"/>
            <a:r>
              <a:rPr lang="en-US" sz="2000" dirty="0" smtClean="0">
                <a:solidFill>
                  <a:schemeClr val="accent2"/>
                </a:solidFill>
              </a:rPr>
              <a:t>Instruments or payloads hosted </a:t>
            </a:r>
            <a:r>
              <a:rPr lang="en-US" sz="2000" dirty="0">
                <a:solidFill>
                  <a:schemeClr val="accent2"/>
                </a:solidFill>
              </a:rPr>
              <a:t>on commercial </a:t>
            </a:r>
            <a:r>
              <a:rPr lang="en-US" sz="2000" dirty="0" smtClean="0">
                <a:solidFill>
                  <a:schemeClr val="accent2"/>
                </a:solidFill>
              </a:rPr>
              <a:t>and/or </a:t>
            </a:r>
            <a:r>
              <a:rPr lang="en-US" sz="2000" dirty="0">
                <a:solidFill>
                  <a:schemeClr val="accent2"/>
                </a:solidFill>
              </a:rPr>
              <a:t>partner </a:t>
            </a:r>
            <a:r>
              <a:rPr lang="en-US" sz="2000" dirty="0" smtClean="0">
                <a:solidFill>
                  <a:schemeClr val="accent2"/>
                </a:solidFill>
              </a:rPr>
              <a:t>spacecraft</a:t>
            </a:r>
          </a:p>
          <a:p>
            <a:pPr marL="742950" lvl="2" indent="-285750"/>
            <a:r>
              <a:rPr lang="en-US" sz="2000" dirty="0" smtClean="0">
                <a:solidFill>
                  <a:schemeClr val="accent2"/>
                </a:solidFill>
              </a:rPr>
              <a:t>Potential use of commercial services for:</a:t>
            </a:r>
          </a:p>
          <a:p>
            <a:pPr marL="900113" lvl="3" indent="-285750"/>
            <a:r>
              <a:rPr lang="en-US" sz="2000" dirty="0" smtClean="0">
                <a:solidFill>
                  <a:schemeClr val="accent2"/>
                </a:solidFill>
              </a:rPr>
              <a:t>Communication relays</a:t>
            </a:r>
          </a:p>
          <a:p>
            <a:pPr marL="900113" lvl="3" indent="-285750"/>
            <a:r>
              <a:rPr lang="en-US" sz="2000" dirty="0">
                <a:solidFill>
                  <a:schemeClr val="accent2"/>
                </a:solidFill>
              </a:rPr>
              <a:t>O</a:t>
            </a:r>
            <a:r>
              <a:rPr lang="en-US" sz="2000" dirty="0" smtClean="0">
                <a:solidFill>
                  <a:schemeClr val="accent2"/>
                </a:solidFill>
              </a:rPr>
              <a:t>bservational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Planned for operation </a:t>
            </a:r>
            <a:r>
              <a:rPr lang="en-US" sz="2000" dirty="0">
                <a:solidFill>
                  <a:schemeClr val="accent2"/>
                </a:solidFill>
              </a:rPr>
              <a:t>in the 2030-2050 timeframe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Program scope &amp; structure to be defined in formulation </a:t>
            </a:r>
            <a:r>
              <a:rPr lang="en-US" sz="2000" dirty="0">
                <a:solidFill>
                  <a:schemeClr val="accent2"/>
                </a:solidFill>
              </a:rPr>
              <a:t>phase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endParaRPr lang="en-US" sz="2000" dirty="0"/>
          </a:p>
        </p:txBody>
      </p:sp>
      <p:sp>
        <p:nvSpPr>
          <p:cNvPr id="12" name="AutoShape 4" descr="Image result for earth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81"/>
          <a:stretch/>
        </p:blipFill>
        <p:spPr>
          <a:xfrm>
            <a:off x="9435294" y="728051"/>
            <a:ext cx="2541552" cy="3628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/>
        </p:blipFill>
        <p:spPr>
          <a:xfrm>
            <a:off x="9435294" y="4484237"/>
            <a:ext cx="2351583" cy="19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4620" y="353952"/>
            <a:ext cx="7521127" cy="502115"/>
          </a:xfrm>
        </p:spPr>
        <p:txBody>
          <a:bodyPr/>
          <a:lstStyle/>
          <a:p>
            <a:r>
              <a:rPr lang="en-US" sz="3200" dirty="0"/>
              <a:t>GEO-XO </a:t>
            </a:r>
            <a:r>
              <a:rPr lang="en-US" sz="3200" dirty="0" smtClean="0"/>
              <a:t>Observations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0503" y="992775"/>
            <a:ext cx="10750348" cy="5847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Both GOES-R/SWFO continuity as well as new observations are in consideration </a:t>
            </a:r>
            <a:r>
              <a:rPr lang="en-US" sz="2000" dirty="0"/>
              <a:t>for </a:t>
            </a:r>
            <a:r>
              <a:rPr lang="en-US" sz="2000" dirty="0" smtClean="0"/>
              <a:t>GEO-XO</a:t>
            </a:r>
          </a:p>
          <a:p>
            <a:pPr marL="800100" lvl="2" indent="-342900"/>
            <a:r>
              <a:rPr lang="en-US" sz="1800" dirty="0" smtClean="0"/>
              <a:t>Magnetometer, Solar Wind / Particle Sensors, Solar Irradiance Monitor, plus those shown below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26"/>
          <a:stretch/>
        </p:blipFill>
        <p:spPr>
          <a:xfrm>
            <a:off x="3746582" y="4383132"/>
            <a:ext cx="2342147" cy="1934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32" y="4360115"/>
            <a:ext cx="2254395" cy="1941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2" b="27466"/>
          <a:stretch/>
        </p:blipFill>
        <p:spPr>
          <a:xfrm>
            <a:off x="6387395" y="4409637"/>
            <a:ext cx="2108352" cy="19083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5" r="6455"/>
          <a:stretch/>
        </p:blipFill>
        <p:spPr>
          <a:xfrm>
            <a:off x="8646695" y="4410602"/>
            <a:ext cx="2773473" cy="19074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87609" y="4049348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Day/Night Imagery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0165" y="4075355"/>
            <a:ext cx="1008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Sounding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3272" y="4084409"/>
            <a:ext cx="1856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Solar </a:t>
            </a:r>
            <a:r>
              <a:rPr lang="en-US" dirty="0" err="1" smtClean="0">
                <a:solidFill>
                  <a:schemeClr val="tx2"/>
                </a:solidFill>
              </a:rPr>
              <a:t>Magnetogram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54211" y="4075355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Auroral Imaging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16993" t="27073" r="36930" b="13102"/>
          <a:stretch/>
        </p:blipFill>
        <p:spPr>
          <a:xfrm>
            <a:off x="1422175" y="2073885"/>
            <a:ext cx="2664188" cy="1944764"/>
          </a:xfrm>
          <a:prstGeom prst="rect">
            <a:avLst/>
          </a:prstGeom>
        </p:spPr>
      </p:pic>
      <p:pic>
        <p:nvPicPr>
          <p:cNvPr id="21" name="Picture 2" descr="DE3_l03VoAAciFP"/>
          <p:cNvPicPr>
            <a:picLocks noChangeAspect="1" noChangeArrowheads="1"/>
          </p:cNvPicPr>
          <p:nvPr/>
        </p:nvPicPr>
        <p:blipFill rotWithShape="1">
          <a:blip r:embed="rId7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0" t="47997" r="18482" b="17898"/>
          <a:stretch/>
        </p:blipFill>
        <p:spPr bwMode="auto">
          <a:xfrm>
            <a:off x="4144844" y="2082297"/>
            <a:ext cx="2671636" cy="193442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65769" b="55665"/>
          <a:stretch/>
        </p:blipFill>
        <p:spPr>
          <a:xfrm>
            <a:off x="8891482" y="2082296"/>
            <a:ext cx="2497707" cy="1934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5056" y="2082297"/>
            <a:ext cx="1934427" cy="193442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72865" y="1752328"/>
            <a:ext cx="2363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Visible &amp; Near-IR Imagery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33472" y="1778335"/>
            <a:ext cx="1781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Lightning Mapping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05845" y="1787389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CME Detection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87016" y="1797360"/>
            <a:ext cx="1669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Solar UV Imaging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0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18" y="250906"/>
            <a:ext cx="9408956" cy="630654"/>
          </a:xfrm>
        </p:spPr>
        <p:txBody>
          <a:bodyPr/>
          <a:lstStyle/>
          <a:p>
            <a:r>
              <a:rPr lang="en-US" sz="3200" dirty="0" smtClean="0"/>
              <a:t>GEO-XO Builds on Conclusions from NSOSA Study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119" y="1074065"/>
            <a:ext cx="7804744" cy="49859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NOAA Satellite Observing Systems Architecture (NSOSA) study concluded</a:t>
            </a:r>
            <a:r>
              <a:rPr lang="en-US" sz="1200" dirty="0"/>
              <a:t> </a:t>
            </a:r>
            <a:r>
              <a:rPr lang="en-US" sz="2000" dirty="0"/>
              <a:t> </a:t>
            </a:r>
            <a:r>
              <a:rPr lang="en-US" sz="2000" dirty="0" smtClean="0"/>
              <a:t>GEO-XO </a:t>
            </a:r>
            <a:r>
              <a:rPr lang="en-US" sz="2000" dirty="0"/>
              <a:t>should include a dedicated in-situ space weather satellite at </a:t>
            </a:r>
            <a:r>
              <a:rPr lang="en-US" sz="2000" dirty="0" smtClean="0"/>
              <a:t>L1 </a:t>
            </a:r>
          </a:p>
          <a:p>
            <a:pPr marL="742950" lvl="2" indent="-285750"/>
            <a:r>
              <a:rPr lang="en-US" sz="2000" dirty="0" smtClean="0"/>
              <a:t>Ability to issue an accurate and high reliability warning of geomagnetic storm events requiring real-time mitigation actions on earth is dependent on physical presence at L1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NSOSA concluded GEO-XO </a:t>
            </a:r>
            <a:r>
              <a:rPr lang="en-US" sz="2000" dirty="0"/>
              <a:t>should consider </a:t>
            </a:r>
            <a:r>
              <a:rPr lang="en-US" sz="2000" dirty="0" smtClean="0"/>
              <a:t>structured </a:t>
            </a:r>
            <a:r>
              <a:rPr lang="en-US" sz="2000" dirty="0"/>
              <a:t>trades for </a:t>
            </a:r>
            <a:r>
              <a:rPr lang="en-US" sz="2000" dirty="0" smtClean="0"/>
              <a:t>the terrestrial </a:t>
            </a:r>
            <a:r>
              <a:rPr lang="en-US" sz="2000" dirty="0"/>
              <a:t>and solar observation instruments. </a:t>
            </a:r>
            <a:r>
              <a:rPr lang="en-US" sz="2000" dirty="0" smtClean="0"/>
              <a:t> Options </a:t>
            </a:r>
            <a:r>
              <a:rPr lang="en-US" sz="2000" dirty="0"/>
              <a:t>of interest are:</a:t>
            </a:r>
          </a:p>
          <a:p>
            <a:pPr marL="914400" lvl="2" indent="-457200">
              <a:buFont typeface="+mj-lt"/>
              <a:buAutoNum type="arabicPeriod"/>
            </a:pPr>
            <a:r>
              <a:rPr lang="en-US" sz="2000" dirty="0" smtClean="0"/>
              <a:t>GEO/Tundra </a:t>
            </a:r>
            <a:r>
              <a:rPr lang="en-US" sz="2000" dirty="0"/>
              <a:t>agile system </a:t>
            </a:r>
            <a:r>
              <a:rPr lang="en-US" sz="2000" dirty="0" smtClean="0"/>
              <a:t>able to contain </a:t>
            </a:r>
            <a:r>
              <a:rPr lang="en-US" sz="2000" dirty="0"/>
              <a:t>a comprehensive set of both terrestrial and solar observation capabilities </a:t>
            </a:r>
          </a:p>
          <a:p>
            <a:pPr marL="914400" lvl="2" indent="-4572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omprehensive </a:t>
            </a:r>
            <a:r>
              <a:rPr lang="en-US" sz="2000" dirty="0"/>
              <a:t>GEO-only system </a:t>
            </a:r>
          </a:p>
          <a:p>
            <a:pPr marL="914400" lvl="2" indent="-457200">
              <a:buFont typeface="+mj-lt"/>
              <a:buAutoNum type="arabicPeriod"/>
            </a:pPr>
            <a:r>
              <a:rPr lang="en-US" sz="2000" dirty="0"/>
              <a:t>D</a:t>
            </a:r>
            <a:r>
              <a:rPr lang="en-US" sz="2000" dirty="0" smtClean="0"/>
              <a:t>isaggregated </a:t>
            </a:r>
            <a:r>
              <a:rPr lang="en-US" sz="2000" dirty="0"/>
              <a:t>terrestrial and space weather system </a:t>
            </a:r>
            <a:r>
              <a:rPr lang="en-US" sz="2000" dirty="0" smtClean="0"/>
              <a:t>with </a:t>
            </a:r>
            <a:r>
              <a:rPr lang="en-US" sz="2000" dirty="0"/>
              <a:t>option for </a:t>
            </a:r>
            <a:r>
              <a:rPr lang="en-US" sz="2000" dirty="0" smtClean="0"/>
              <a:t>hosted payloads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NSOSA recommended </a:t>
            </a:r>
            <a:r>
              <a:rPr lang="en-US" sz="2000" dirty="0"/>
              <a:t>that current GOES-R communications functions (GRB, </a:t>
            </a:r>
            <a:r>
              <a:rPr lang="en-US" sz="2000" dirty="0" smtClean="0"/>
              <a:t>DCS</a:t>
            </a:r>
            <a:r>
              <a:rPr lang="en-US" sz="2000" dirty="0"/>
              <a:t>, HRIT, EMWIN) be transitioned to commercial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702" t="17448" r="29502" b="7812"/>
          <a:stretch/>
        </p:blipFill>
        <p:spPr>
          <a:xfrm>
            <a:off x="8926647" y="1774076"/>
            <a:ext cx="3104932" cy="397819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3347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8307" y="427369"/>
            <a:ext cx="7521127" cy="502115"/>
          </a:xfrm>
        </p:spPr>
        <p:txBody>
          <a:bodyPr/>
          <a:lstStyle/>
          <a:p>
            <a:r>
              <a:rPr lang="en-US" sz="3200" dirty="0"/>
              <a:t>GEO-XO Current Activities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8307" y="1050256"/>
            <a:ext cx="10732430" cy="46782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Milestone Zero</a:t>
            </a:r>
            <a:r>
              <a:rPr lang="en-US" sz="2000" dirty="0" smtClean="0"/>
              <a:t>, </a:t>
            </a:r>
            <a:r>
              <a:rPr lang="en-US" sz="2000" dirty="0"/>
              <a:t>1st gate of </a:t>
            </a:r>
            <a:r>
              <a:rPr lang="en-US" sz="2000" dirty="0" smtClean="0"/>
              <a:t>DOC </a:t>
            </a:r>
            <a:r>
              <a:rPr lang="en-US" sz="2000" dirty="0"/>
              <a:t>program life cycle, was completed in Dec 2019</a:t>
            </a:r>
          </a:p>
          <a:p>
            <a:pPr marL="742950" lvl="2" indent="-285750"/>
            <a:r>
              <a:rPr lang="en-US" sz="2000" dirty="0" smtClean="0"/>
              <a:t>Confirmed mission need for replacement systems in GEO and L1 ~2030</a:t>
            </a:r>
          </a:p>
          <a:p>
            <a:pPr marL="742950" lvl="2" indent="-285750"/>
            <a:r>
              <a:rPr lang="en-US" sz="2000" dirty="0" smtClean="0"/>
              <a:t>Initiated a formal </a:t>
            </a:r>
            <a:r>
              <a:rPr lang="en-US" sz="2000" dirty="0"/>
              <a:t>concept study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Budget </a:t>
            </a:r>
            <a:r>
              <a:rPr lang="en-US" sz="2000" dirty="0"/>
              <a:t>Activities</a:t>
            </a:r>
          </a:p>
          <a:p>
            <a:pPr marL="742950" lvl="2" indent="-285750"/>
            <a:r>
              <a:rPr lang="en-US" sz="2000" dirty="0" smtClean="0"/>
              <a:t>FY20 </a:t>
            </a:r>
            <a:r>
              <a:rPr lang="en-US" sz="2000" dirty="0"/>
              <a:t>budget includes </a:t>
            </a:r>
            <a:r>
              <a:rPr lang="en-US" sz="2000" dirty="0" smtClean="0"/>
              <a:t>funding for GEO-XO pre-formulation activities</a:t>
            </a:r>
            <a:endParaRPr lang="en-US" sz="2000" dirty="0"/>
          </a:p>
          <a:p>
            <a:pPr marL="742950" lvl="2" indent="-285750"/>
            <a:r>
              <a:rPr lang="en-US" sz="2000" dirty="0" smtClean="0"/>
              <a:t>Anticipate increasing funds in FY21+, intended </a:t>
            </a:r>
            <a:r>
              <a:rPr lang="en-US" sz="2000" dirty="0"/>
              <a:t>to fund GEO-XO </a:t>
            </a:r>
            <a:r>
              <a:rPr lang="en-US" sz="2000" dirty="0" smtClean="0"/>
              <a:t>formulation &amp;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Pre-formulation </a:t>
            </a:r>
            <a:r>
              <a:rPr lang="en-US" sz="2000" dirty="0"/>
              <a:t>activities underway</a:t>
            </a:r>
          </a:p>
          <a:p>
            <a:pPr marL="742950" lvl="2" indent="-285750"/>
            <a:r>
              <a:rPr lang="en-US" sz="2000" dirty="0"/>
              <a:t>GEO-XO Concept Exploration Broad Agency Announcement (BAA)</a:t>
            </a:r>
          </a:p>
          <a:p>
            <a:pPr marL="900113" lvl="3" indent="-285750"/>
            <a:r>
              <a:rPr lang="en-US" sz="1800" dirty="0">
                <a:solidFill>
                  <a:schemeClr val="accent2"/>
                </a:solidFill>
              </a:rPr>
              <a:t>In</a:t>
            </a:r>
            <a:r>
              <a:rPr lang="en-US" sz="1800" dirty="0"/>
              <a:t>dustry responses </a:t>
            </a:r>
            <a:r>
              <a:rPr lang="en-US" sz="1800" dirty="0" smtClean="0"/>
              <a:t>received and under evaluation</a:t>
            </a:r>
            <a:endParaRPr lang="en-US" sz="1800" dirty="0"/>
          </a:p>
          <a:p>
            <a:pPr marL="900113" lvl="3" indent="-285750"/>
            <a:r>
              <a:rPr lang="en-US" sz="1800" dirty="0"/>
              <a:t>Expect to </a:t>
            </a:r>
            <a:r>
              <a:rPr lang="en-US" sz="1800" dirty="0" smtClean="0"/>
              <a:t>award contracts for ~6mo studies starting in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Quarter FY20</a:t>
            </a:r>
            <a:endParaRPr lang="en-US" sz="1800" dirty="0"/>
          </a:p>
          <a:p>
            <a:pPr marL="742950" lvl="2" indent="-285750"/>
            <a:r>
              <a:rPr lang="en-US" sz="2000" dirty="0" smtClean="0"/>
              <a:t>Sensor </a:t>
            </a:r>
            <a:r>
              <a:rPr lang="en-US" sz="2000" dirty="0"/>
              <a:t>Assessment Team assisting with observation decisions</a:t>
            </a:r>
          </a:p>
          <a:p>
            <a:pPr marL="742950" lvl="2" indent="-285750"/>
            <a:r>
              <a:rPr lang="en-US" sz="2000" dirty="0"/>
              <a:t>GEO Hyperspectral Sounder </a:t>
            </a:r>
            <a:r>
              <a:rPr lang="en-US" sz="2000" dirty="0" smtClean="0"/>
              <a:t>OSSE studies</a:t>
            </a:r>
            <a:endParaRPr lang="en-US" sz="2000" dirty="0"/>
          </a:p>
          <a:p>
            <a:pPr marL="742950" lvl="2" indent="-285750"/>
            <a:r>
              <a:rPr lang="en-US" sz="2000" dirty="0"/>
              <a:t>Communications relay </a:t>
            </a:r>
            <a:r>
              <a:rPr lang="en-US" sz="2000" dirty="0" smtClean="0"/>
              <a:t>alternative </a:t>
            </a:r>
            <a:r>
              <a:rPr lang="en-US" sz="2000" dirty="0"/>
              <a:t>concept </a:t>
            </a:r>
            <a:r>
              <a:rPr lang="en-US" sz="2000" dirty="0" smtClean="0"/>
              <a:t>study</a:t>
            </a:r>
          </a:p>
          <a:p>
            <a:pPr marL="742950" lvl="2" indent="-285750"/>
            <a:endParaRPr lang="en-US" sz="600" dirty="0" smtClean="0"/>
          </a:p>
          <a:p>
            <a:pPr marL="285750" indent="-285750"/>
            <a:endParaRPr lang="en-US" sz="1800" dirty="0"/>
          </a:p>
          <a:p>
            <a:pPr marL="479425" lvl="1" indent="-285750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777" t="30484" r="26985" b="57604"/>
          <a:stretch/>
        </p:blipFill>
        <p:spPr>
          <a:xfrm>
            <a:off x="2329375" y="5301694"/>
            <a:ext cx="9381362" cy="11374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8321" y="572846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000066"/>
                </a:solidFill>
              </a:rPr>
              <a:t>DOC Project </a:t>
            </a:r>
          </a:p>
          <a:p>
            <a:r>
              <a:rPr lang="en-US" sz="1800" i="1" dirty="0" smtClean="0">
                <a:solidFill>
                  <a:srgbClr val="000066"/>
                </a:solidFill>
              </a:rPr>
              <a:t>Life Cycle</a:t>
            </a:r>
            <a:endParaRPr lang="en-US" sz="1800" i="1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6772" y="529898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8057" y="518555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GEO-XO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617167" y="5477785"/>
            <a:ext cx="256673" cy="263372"/>
          </a:xfrm>
          <a:prstGeom prst="downArrow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8307" y="427369"/>
            <a:ext cx="9226008" cy="502115"/>
          </a:xfrm>
        </p:spPr>
        <p:txBody>
          <a:bodyPr/>
          <a:lstStyle/>
          <a:p>
            <a:r>
              <a:rPr lang="en-US" sz="3200" dirty="0" smtClean="0"/>
              <a:t>Hyperspectral Sounder OSSEs – Preliminary Results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538647-6C5C-4477-A90E-B2AF02872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039" y="1319307"/>
            <a:ext cx="5266116" cy="401193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852A6B-A376-4E70-8C0E-3080CE8532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704" y="1514810"/>
            <a:ext cx="6076818" cy="38164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Observing System Simulation Experiment (OSSE):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Experimentation </a:t>
            </a:r>
            <a:r>
              <a:rPr lang="en-US" sz="2000" dirty="0"/>
              <a:t>performed using 5.17 version of the Goddard Earth Observing System (GEOS) Atmospheric Data Assimilation System (ADAS)</a:t>
            </a:r>
          </a:p>
          <a:p>
            <a:pPr lvl="1"/>
            <a:r>
              <a:rPr lang="en-US" sz="1800" dirty="0"/>
              <a:t>Goddard Earth Observing System (GEOS) atmospheric data assimilation system (ADAS)</a:t>
            </a:r>
          </a:p>
          <a:p>
            <a:pPr lvl="1"/>
            <a:r>
              <a:rPr lang="en-US" sz="1800" dirty="0" smtClean="0"/>
              <a:t>1/4</a:t>
            </a:r>
            <a:r>
              <a:rPr lang="en-US" sz="1800" dirty="0"/>
              <a:t>° (C360) model grid spacing</a:t>
            </a:r>
          </a:p>
          <a:p>
            <a:pPr lvl="1"/>
            <a:r>
              <a:rPr lang="en-US" sz="1800" i="1" u="sng" dirty="0"/>
              <a:t>4D-EnVar</a:t>
            </a:r>
          </a:p>
          <a:p>
            <a:pPr lvl="1"/>
            <a:r>
              <a:rPr lang="en-US" sz="1800" dirty="0"/>
              <a:t>Simulations based on 7 km GEOS-5 Nature Run (G5NR)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Observations simulated from 7 km GEOS-5 Nature Run (G5NR</a:t>
            </a:r>
            <a:r>
              <a:rPr lang="en-US" sz="2000" dirty="0" smtClean="0"/>
              <a:t>)</a:t>
            </a: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3964375" y="5578564"/>
            <a:ext cx="4364656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dirty="0" err="1"/>
              <a:t>GeoIR</a:t>
            </a:r>
            <a:r>
              <a:rPr lang="en-US" dirty="0"/>
              <a:t> ring ranked 4th overall via FSOI metric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57031" y="60518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*Results from Dr. Will McCarty: NASA GSFC GMAO</a:t>
            </a:r>
          </a:p>
        </p:txBody>
      </p:sp>
    </p:spTree>
    <p:extLst>
      <p:ext uri="{BB962C8B-B14F-4D97-AF65-F5344CB8AC3E}">
        <p14:creationId xmlns:p14="http://schemas.microsoft.com/office/powerpoint/2010/main" val="11753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59" y="227329"/>
            <a:ext cx="8757295" cy="616531"/>
          </a:xfrm>
        </p:spPr>
        <p:txBody>
          <a:bodyPr/>
          <a:lstStyle/>
          <a:p>
            <a:r>
              <a:rPr lang="en-US" sz="3200" dirty="0"/>
              <a:t>Road Map Decisions Mapped to Program Phases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603564"/>
              </p:ext>
            </p:extLst>
          </p:nvPr>
        </p:nvGraphicFramePr>
        <p:xfrm>
          <a:off x="845274" y="903110"/>
          <a:ext cx="108189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418">
                  <a:extLst>
                    <a:ext uri="{9D8B030D-6E8A-4147-A177-3AD203B41FA5}">
                      <a16:colId xmlns:a16="http://schemas.microsoft.com/office/drawing/2014/main" val="3545801268"/>
                    </a:ext>
                  </a:extLst>
                </a:gridCol>
                <a:gridCol w="2531841">
                  <a:extLst>
                    <a:ext uri="{9D8B030D-6E8A-4147-A177-3AD203B41FA5}">
                      <a16:colId xmlns:a16="http://schemas.microsoft.com/office/drawing/2014/main" val="4089289808"/>
                    </a:ext>
                  </a:extLst>
                </a:gridCol>
                <a:gridCol w="3652388">
                  <a:extLst>
                    <a:ext uri="{9D8B030D-6E8A-4147-A177-3AD203B41FA5}">
                      <a16:colId xmlns:a16="http://schemas.microsoft.com/office/drawing/2014/main" val="3783448504"/>
                    </a:ext>
                  </a:extLst>
                </a:gridCol>
                <a:gridCol w="3348253">
                  <a:extLst>
                    <a:ext uri="{9D8B030D-6E8A-4147-A177-3AD203B41FA5}">
                      <a16:colId xmlns:a16="http://schemas.microsoft.com/office/drawing/2014/main" val="2129749198"/>
                    </a:ext>
                  </a:extLst>
                </a:gridCol>
              </a:tblGrid>
              <a:tr h="17367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Pre-Phase A (FY20)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Phase A (FY21-23)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Phase B (FY24-25)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148577"/>
                  </a:ext>
                </a:extLst>
              </a:tr>
              <a:tr h="165079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Major Decisions 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A: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Decide which observations to study in formulation</a:t>
                      </a:r>
                    </a:p>
                    <a:p>
                      <a:endParaRPr lang="en-US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S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pecify performance requirements and ranges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B: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Decide </a:t>
                      </a:r>
                      <a:r>
                        <a:rPr lang="en-US" sz="16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comm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relay services to be included and method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C: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Define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r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ole of hosting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D: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Confirm and specify instruments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 Baseline L1 </a:t>
                      </a:r>
                      <a:r>
                        <a:rPr lang="en-US" sz="16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Reqts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and </a:t>
                      </a:r>
                      <a:r>
                        <a:rPr lang="en-US" sz="16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OpsCon</a:t>
                      </a:r>
                      <a:endParaRPr lang="en-US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 Finalize 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program scope &amp;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partner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roles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E: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Confirm space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segments for implementation</a:t>
                      </a:r>
                      <a:endParaRPr lang="en-US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endParaRPr lang="en-US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 Update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L1 </a:t>
                      </a:r>
                      <a:r>
                        <a:rPr lang="en-US" sz="16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Reqts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and </a:t>
                      </a:r>
                      <a:r>
                        <a:rPr lang="en-US" sz="16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OpsCon</a:t>
                      </a:r>
                      <a:endParaRPr lang="en-US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 Program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schedule &amp; l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aunch dates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 Program Life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Cycle Cost (LCC)</a:t>
                      </a:r>
                      <a:endParaRPr lang="en-US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402565"/>
                  </a:ext>
                </a:extLst>
              </a:tr>
              <a:tr h="89609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Work to be Performed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- BAA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Industry Studies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- User engagement to define requirements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- Observation OSSEs or other quantitative value assessments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- Instrument Industry Studies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- Risk Reduction/Tech Dev to TRL7 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- Host Industry Studies 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- Space Segment Industry Studies (start)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2"/>
                          </a:solidFill>
                        </a:rPr>
                        <a:t>Comm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relay demos (start)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- OSSEs/other quant. value assessments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- User engagement to baseline requirements and use cases/ops 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- Instrument Implementation (start)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- SC Implementation (start)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2"/>
                          </a:solidFill>
                        </a:rPr>
                        <a:t>Comm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relay specification and/or implementation start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- User Engagement to refine requirements and use cases/ops con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666346"/>
                  </a:ext>
                </a:extLst>
              </a:tr>
              <a:tr h="128013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2"/>
                          </a:solidFill>
                        </a:rPr>
                        <a:t>Reviews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Mission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Concept Review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SRR,  SDR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PDR 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182829"/>
                  </a:ext>
                </a:extLst>
              </a:tr>
              <a:tr h="3840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Concluding Milestone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DOC MS1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(NASA Equivalent: 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KDP-A*)</a:t>
                      </a:r>
                      <a:endParaRPr lang="en-US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DOC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MS2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(NASA Equivalent: 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KDP-B*)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DOC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MS3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(NASA Equivalent: 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KDP-C*)</a:t>
                      </a:r>
                      <a:endParaRPr lang="en-US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8869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7359" y="5993270"/>
            <a:ext cx="1078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en-US" sz="1000" b="0" dirty="0">
                <a:solidFill>
                  <a:srgbClr val="0A4595"/>
                </a:solidFill>
              </a:rPr>
              <a:t>*</a:t>
            </a:r>
            <a:r>
              <a:rPr lang="en-US" sz="900" b="0" dirty="0">
                <a:solidFill>
                  <a:srgbClr val="0A4595"/>
                </a:solidFill>
              </a:rPr>
              <a:t>NASA Equivalent milestones are letters or Roman numbers depending on program type (</a:t>
            </a:r>
            <a:r>
              <a:rPr lang="en-US" sz="900" b="0" dirty="0" err="1" smtClean="0">
                <a:solidFill>
                  <a:srgbClr val="0A4595"/>
                </a:solidFill>
              </a:rPr>
              <a:t>ie</a:t>
            </a:r>
            <a:r>
              <a:rPr lang="en-US" sz="900" b="0" dirty="0" smtClean="0">
                <a:solidFill>
                  <a:srgbClr val="0A4595"/>
                </a:solidFill>
              </a:rPr>
              <a:t> </a:t>
            </a:r>
            <a:r>
              <a:rPr lang="en-US" sz="900" b="0" dirty="0">
                <a:solidFill>
                  <a:srgbClr val="0A4595"/>
                </a:solidFill>
              </a:rPr>
              <a:t>tightly coupled, uncoupled, </a:t>
            </a:r>
            <a:r>
              <a:rPr lang="en-US" sz="900" b="0" dirty="0" err="1">
                <a:solidFill>
                  <a:srgbClr val="0A4595"/>
                </a:solidFill>
              </a:rPr>
              <a:t>etc</a:t>
            </a:r>
            <a:r>
              <a:rPr lang="en-US" sz="900" b="0" dirty="0" smtClean="0">
                <a:solidFill>
                  <a:srgbClr val="0A4595"/>
                </a:solidFill>
              </a:rPr>
              <a:t>).  Letters </a:t>
            </a:r>
            <a:r>
              <a:rPr lang="en-US" sz="900" b="0" dirty="0">
                <a:solidFill>
                  <a:srgbClr val="0A4595"/>
                </a:solidFill>
              </a:rPr>
              <a:t>are used here as they are most familiar to this audience</a:t>
            </a:r>
            <a:r>
              <a:rPr lang="en-US" sz="1000" b="0" dirty="0" smtClean="0">
                <a:solidFill>
                  <a:srgbClr val="0A4595"/>
                </a:solidFill>
              </a:rPr>
              <a:t>.</a:t>
            </a:r>
          </a:p>
          <a:p>
            <a:pPr algn="l">
              <a:defRPr/>
            </a:pPr>
            <a:r>
              <a:rPr lang="en-US" i="1" dirty="0" smtClean="0">
                <a:solidFill>
                  <a:srgbClr val="0A4595"/>
                </a:solidFill>
              </a:rPr>
              <a:t>Dates are notional and contingent on funding and program approvals</a:t>
            </a:r>
            <a:r>
              <a:rPr lang="en-US" dirty="0" smtClean="0">
                <a:solidFill>
                  <a:srgbClr val="0A4595"/>
                </a:solidFill>
              </a:rPr>
              <a:t>.</a:t>
            </a:r>
            <a:endParaRPr lang="en-US" dirty="0">
              <a:solidFill>
                <a:srgbClr val="0A45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7359" y="142614"/>
            <a:ext cx="8431233" cy="502115"/>
          </a:xfrm>
        </p:spPr>
        <p:txBody>
          <a:bodyPr/>
          <a:lstStyle/>
          <a:p>
            <a:r>
              <a:rPr lang="en-US" sz="3200" dirty="0">
                <a:solidFill>
                  <a:srgbClr val="0099D8"/>
                </a:solidFill>
              </a:rPr>
              <a:t>Anticipated </a:t>
            </a:r>
            <a:r>
              <a:rPr lang="en-US" sz="3200" dirty="0" smtClean="0">
                <a:solidFill>
                  <a:srgbClr val="0099D8"/>
                </a:solidFill>
              </a:rPr>
              <a:t>Characteristics of Mission Solution</a:t>
            </a:r>
            <a:endParaRPr lang="en-US" sz="1800" dirty="0">
              <a:solidFill>
                <a:srgbClr val="0099D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35390" y="856292"/>
            <a:ext cx="10561878" cy="5847755"/>
          </a:xfrm>
        </p:spPr>
        <p:txBody>
          <a:bodyPr/>
          <a:lstStyle/>
          <a:p>
            <a:pPr marL="285750" lvl="1" indent="-285750"/>
            <a:r>
              <a:rPr lang="en-US" sz="2000" dirty="0" smtClean="0"/>
              <a:t>System In GEO</a:t>
            </a:r>
            <a:endParaRPr lang="en-US" sz="2000" dirty="0"/>
          </a:p>
          <a:p>
            <a:pPr marL="549275" lvl="2" indent="-285750"/>
            <a:r>
              <a:rPr lang="en-US" sz="2000" dirty="0"/>
              <a:t>“GOES-R-class” Imager </a:t>
            </a:r>
          </a:p>
          <a:p>
            <a:pPr marL="706438" lvl="3" indent="-285750"/>
            <a:r>
              <a:rPr lang="en-US" sz="2000" i="1" dirty="0"/>
              <a:t>Provides continuity of real-time, high-refresh-rate vis/IR imagery</a:t>
            </a:r>
          </a:p>
          <a:p>
            <a:pPr marL="549275" lvl="2" indent="-285750"/>
            <a:r>
              <a:rPr lang="en-US" sz="2000" dirty="0"/>
              <a:t>Imager </a:t>
            </a:r>
            <a:r>
              <a:rPr lang="en-US" sz="2000" dirty="0" smtClean="0"/>
              <a:t>manifested on </a:t>
            </a:r>
            <a:r>
              <a:rPr lang="en-US" sz="2000" dirty="0"/>
              <a:t>a customized, high performance NOAA GEO spacecraft</a:t>
            </a:r>
          </a:p>
          <a:p>
            <a:pPr marL="706438" lvl="3" indent="-285750"/>
            <a:r>
              <a:rPr lang="en-US" sz="2000" i="1" dirty="0" smtClean="0"/>
              <a:t>Imager mission requires high </a:t>
            </a:r>
            <a:r>
              <a:rPr lang="en-US" sz="2000" i="1" dirty="0"/>
              <a:t>reliability, availability, &amp; pointing accuracy</a:t>
            </a:r>
          </a:p>
          <a:p>
            <a:pPr marL="549275" lvl="2" indent="-285750"/>
            <a:r>
              <a:rPr lang="en-US" sz="2000" dirty="0"/>
              <a:t>Spacecraft designed for compatibility with GEO and HEO orbits</a:t>
            </a:r>
          </a:p>
          <a:p>
            <a:pPr marL="706438" lvl="3" indent="-285750"/>
            <a:r>
              <a:rPr lang="en-US" sz="2000" i="1" dirty="0" smtClean="0"/>
              <a:t>Preserves </a:t>
            </a:r>
            <a:r>
              <a:rPr lang="en-US" sz="2000" i="1" dirty="0"/>
              <a:t>option to provide arctic coverage</a:t>
            </a:r>
          </a:p>
          <a:p>
            <a:pPr marL="549275" lvl="2" indent="-285750"/>
            <a:r>
              <a:rPr lang="en-US" sz="2000" dirty="0"/>
              <a:t>Spacecraft provides capacity for additional payloads</a:t>
            </a:r>
          </a:p>
          <a:p>
            <a:pPr marL="706438" lvl="3" indent="-285750"/>
            <a:r>
              <a:rPr lang="en-US" sz="2000" i="1" dirty="0" smtClean="0"/>
              <a:t>New operational, experimental, and/or partner </a:t>
            </a:r>
            <a:r>
              <a:rPr lang="en-US" sz="2000" i="1" dirty="0"/>
              <a:t>instruments ‘on ramped’ when </a:t>
            </a:r>
            <a:r>
              <a:rPr lang="en-US" sz="2000" i="1" dirty="0" smtClean="0"/>
              <a:t>ready</a:t>
            </a:r>
          </a:p>
          <a:p>
            <a:pPr marL="706438" lvl="3" indent="-285750"/>
            <a:r>
              <a:rPr lang="en-US" sz="2000" i="1" dirty="0" smtClean="0"/>
              <a:t>Additional instruments under consideration include a lightning mapper, a hyperspectral sounder, and others</a:t>
            </a:r>
            <a:endParaRPr lang="en-US" sz="2000" i="1" dirty="0"/>
          </a:p>
          <a:p>
            <a:pPr marL="285750" lvl="1" indent="-285750"/>
            <a:endParaRPr lang="en-US" sz="2000" dirty="0"/>
          </a:p>
          <a:p>
            <a:pPr marL="285750" lvl="1" indent="-285750"/>
            <a:r>
              <a:rPr lang="en-US" sz="2000" dirty="0"/>
              <a:t>Space Weather</a:t>
            </a:r>
          </a:p>
          <a:p>
            <a:pPr marL="549275" lvl="2" indent="-285750"/>
            <a:r>
              <a:rPr lang="en-US" sz="2000" dirty="0"/>
              <a:t>Solar instruments hosted in GEO on commercial or government bus</a:t>
            </a:r>
          </a:p>
          <a:p>
            <a:pPr marL="706438" lvl="3" indent="-285750"/>
            <a:r>
              <a:rPr lang="en-US" sz="2000" i="1" dirty="0"/>
              <a:t>Small, latitude-agnostic instruments have more host opportunities</a:t>
            </a:r>
          </a:p>
          <a:p>
            <a:pPr marL="549275" lvl="2" indent="-285750"/>
            <a:r>
              <a:rPr lang="en-US" sz="2000" dirty="0"/>
              <a:t>In Situ instruments on small “ESPA-class” satellites at L1 and GEO</a:t>
            </a:r>
          </a:p>
          <a:p>
            <a:pPr marL="706438" lvl="3" indent="-285750"/>
            <a:r>
              <a:rPr lang="en-US" sz="2000" i="1" dirty="0"/>
              <a:t>Small spacecraft have </a:t>
            </a:r>
            <a:r>
              <a:rPr lang="en-US" sz="2000" i="1" dirty="0" smtClean="0"/>
              <a:t>more ride-share </a:t>
            </a:r>
            <a:r>
              <a:rPr lang="en-US" sz="2000" i="1" dirty="0"/>
              <a:t>opportunities</a:t>
            </a:r>
          </a:p>
          <a:p>
            <a:pPr marL="549275" lvl="2" indent="-285750"/>
            <a:r>
              <a:rPr lang="en-US" sz="2000" dirty="0"/>
              <a:t>Partnership adds </a:t>
            </a:r>
            <a:r>
              <a:rPr lang="en-US" sz="2000" dirty="0" smtClean="0"/>
              <a:t>Space Weather </a:t>
            </a:r>
            <a:r>
              <a:rPr lang="en-US" sz="2000" dirty="0"/>
              <a:t>capabilities at </a:t>
            </a:r>
            <a:r>
              <a:rPr lang="en-US" sz="2000" dirty="0" smtClean="0"/>
              <a:t>L5</a:t>
            </a:r>
            <a:endParaRPr lang="en-US" sz="2000" dirty="0"/>
          </a:p>
          <a:p>
            <a:pPr marL="285750" lvl="1" indent="-28575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5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L_k1BRTRybPKBVtGG1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I8ikCbRM6swtQIOQoYd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j57SvgSSmhfEoGn.vsC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qP_aXVSTCK.mlnQWha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heme/theme1.xml><?xml version="1.0" encoding="utf-8"?>
<a:theme xmlns:a="http://schemas.openxmlformats.org/drawingml/2006/main" name="DCM020_CF">
  <a:themeElements>
    <a:clrScheme name="Custom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808080"/>
      </a:accent6>
      <a:hlink>
        <a:srgbClr val="34C8C9"/>
      </a:hlink>
      <a:folHlink>
        <a:srgbClr val="CC9C4A"/>
      </a:folHlink>
    </a:clrScheme>
    <a:fontScheme name="Candara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">
        <a:dk1>
          <a:srgbClr val="0A4595"/>
        </a:dk1>
        <a:lt1>
          <a:srgbClr val="FFFFFF"/>
        </a:lt1>
        <a:dk2>
          <a:srgbClr val="323B42"/>
        </a:dk2>
        <a:lt2>
          <a:srgbClr val="D6F5FF"/>
        </a:lt2>
        <a:accent1>
          <a:srgbClr val="0099D8"/>
        </a:accent1>
        <a:accent2>
          <a:srgbClr val="0A4595"/>
        </a:accent2>
        <a:accent3>
          <a:srgbClr val="34C8C9"/>
        </a:accent3>
        <a:accent4>
          <a:srgbClr val="CC9C4A"/>
        </a:accent4>
        <a:accent5>
          <a:srgbClr val="A52B15"/>
        </a:accent5>
        <a:accent6>
          <a:srgbClr val="808080"/>
        </a:accent6>
        <a:hlink>
          <a:srgbClr val="34C8C9"/>
        </a:hlink>
        <a:folHlink>
          <a:srgbClr val="CC9C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CM020_CF.potx [Read-Only]" id="{DE36B21F-41BD-4BF4-88BC-B3DA94B7AAFE}" vid="{EAE7FAD9-9554-48D5-B635-1EC60354E4D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119528</TotalTime>
  <Words>1252</Words>
  <Application>Microsoft Office PowerPoint</Application>
  <PresentationFormat>Widescreen</PresentationFormat>
  <Paragraphs>271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Arial Narrow</vt:lpstr>
      <vt:lpstr>Arial Unicode MS</vt:lpstr>
      <vt:lpstr>Candara</vt:lpstr>
      <vt:lpstr>Myriad Pro</vt:lpstr>
      <vt:lpstr>DCM020_CF</vt:lpstr>
      <vt:lpstr>think-cell Slide</vt:lpstr>
      <vt:lpstr>GEO-XO Introduction</vt:lpstr>
      <vt:lpstr>The Next Decade of GEO</vt:lpstr>
      <vt:lpstr>GEO-XO Introduction</vt:lpstr>
      <vt:lpstr>GEO-XO Observations </vt:lpstr>
      <vt:lpstr>GEO-XO Builds on Conclusions from NSOSA Study</vt:lpstr>
      <vt:lpstr>GEO-XO Current Activities </vt:lpstr>
      <vt:lpstr>Hyperspectral Sounder OSSEs – Preliminary Results</vt:lpstr>
      <vt:lpstr>Road Map Decisions Mapped to Program Phases</vt:lpstr>
      <vt:lpstr>Anticipated Characteristics of Mission Solution</vt:lpstr>
      <vt:lpstr>User Engagement Plan Elements</vt:lpstr>
      <vt:lpstr>GEO-XO Next Steps</vt:lpstr>
      <vt:lpstr>Summary</vt:lpstr>
    </vt:vector>
  </TitlesOfParts>
  <Company>NESDIS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Operational Environmental Satellite R- Series (GOES-R)  Brief to NOAA Program Management Council (PMC)</dc:title>
  <dc:creator>NESDIS USER</dc:creator>
  <cp:lastModifiedBy>Scott Lindstrom</cp:lastModifiedBy>
  <cp:revision>5210</cp:revision>
  <cp:lastPrinted>2019-12-16T22:39:58Z</cp:lastPrinted>
  <dcterms:created xsi:type="dcterms:W3CDTF">2006-03-22T19:43:39Z</dcterms:created>
  <dcterms:modified xsi:type="dcterms:W3CDTF">2020-04-07T18:29:15Z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BBE0064F-9E1D-4BF0-A24D-92D520A0AC52</vt:lpwstr>
  </property>
  <property fmtid="{D5CDD505-2E9C-101B-9397-08002B2CF9AE}" pid="3" name="ArticulatePath">
    <vt:lpwstr>GEO-XO_Intro_Lindsey_6apr2020</vt:lpwstr>
  </property>
</Properties>
</file>