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7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4" r:id="rId3"/>
    <p:sldMasterId id="2147483660" r:id="rId4"/>
  </p:sldMasterIdLst>
  <p:notesMasterIdLst>
    <p:notesMasterId r:id="rId26"/>
  </p:notesMasterIdLst>
  <p:handoutMasterIdLst>
    <p:handoutMasterId r:id="rId27"/>
  </p:handoutMasterIdLst>
  <p:sldIdLst>
    <p:sldId id="256" r:id="rId5"/>
    <p:sldId id="326" r:id="rId6"/>
    <p:sldId id="327" r:id="rId7"/>
    <p:sldId id="328" r:id="rId8"/>
    <p:sldId id="329" r:id="rId9"/>
    <p:sldId id="332" r:id="rId10"/>
    <p:sldId id="333" r:id="rId11"/>
    <p:sldId id="335" r:id="rId12"/>
    <p:sldId id="336" r:id="rId13"/>
    <p:sldId id="337" r:id="rId14"/>
    <p:sldId id="338" r:id="rId15"/>
    <p:sldId id="339" r:id="rId16"/>
    <p:sldId id="340" r:id="rId17"/>
    <p:sldId id="342" r:id="rId18"/>
    <p:sldId id="343" r:id="rId19"/>
    <p:sldId id="344" r:id="rId20"/>
    <p:sldId id="345" r:id="rId21"/>
    <p:sldId id="330" r:id="rId22"/>
    <p:sldId id="331" r:id="rId23"/>
    <p:sldId id="324" r:id="rId24"/>
    <p:sldId id="264" r:id="rId25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8" userDrawn="1">
          <p15:clr>
            <a:srgbClr val="A4A3A4"/>
          </p15:clr>
        </p15:guide>
        <p15:guide id="4" pos="31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, Joan C. (GSFC-410.0)[SGT INC]" initials="FJC(I" lastIdx="5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5" autoAdjust="0"/>
    <p:restoredTop sz="9703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2" y="344"/>
      </p:cViewPr>
      <p:guideLst>
        <p:guide orient="horz" pos="2160"/>
        <p:guide pos="2880"/>
        <p:guide orient="horz" pos="228"/>
        <p:guide pos="31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40618-7766-4847-A8F2-5E2B218C76AC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01EA9-F80C-4A4B-9894-E34EFF9E3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50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F60C972F-73AB-4EA5-AFC6-490268068873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1793758C-4687-48C4-851D-4E1023159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2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D064B-A1F2-4E3C-98EC-4923CDC3C9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671513"/>
            <a:ext cx="6102350" cy="3433762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</p:spPr>
        <p:txBody>
          <a:bodyPr lIns="90057" tIns="45028" rIns="90057" bIns="45028"/>
          <a:lstStyle/>
          <a:p>
            <a:r>
              <a:rPr lang="en-US" smtClean="0">
                <a:latin typeface="Arial" charset="0"/>
              </a:rPr>
              <a:t>The ABI allows more bands, finer spatial resolution, faster refresh rates and on-orbit calibration of all bands! </a:t>
            </a:r>
          </a:p>
        </p:txBody>
      </p:sp>
    </p:spTree>
    <p:extLst>
      <p:ext uri="{BB962C8B-B14F-4D97-AF65-F5344CB8AC3E}">
        <p14:creationId xmlns:p14="http://schemas.microsoft.com/office/powerpoint/2010/main" val="285363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7F75-476F-43C0-9A6F-F6459B610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0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 should people be able to do after this particular topic….remember to start</a:t>
            </a:r>
            <a:r>
              <a:rPr lang="en-US" b="0" baseline="0" dirty="0" smtClean="0"/>
              <a:t> with action verbs</a:t>
            </a: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l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93809" algn="r"/>
              </a:tabLst>
              <a:defRPr/>
            </a:pPr>
            <a:fld id="{B77F8916-6BE3-459C-B53E-6BA93E1B3D01}" type="datetime1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863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93809" algn="r"/>
                </a:tabLst>
                <a:defRPr/>
              </a:pPr>
              <a:t>1/2/2019</a:t>
            </a:fld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	</a:t>
            </a:r>
            <a:fld id="{CAFEA330-336B-4FAC-9264-3F45337B3CF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863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93809" algn="r"/>
                </a:tabLst>
                <a:defRPr/>
              </a:pPr>
              <a:t>10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13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1</a:t>
            </a:r>
            <a:r>
              <a:rPr lang="en-US" b="0" baseline="30000" dirty="0" smtClean="0"/>
              <a:t>st</a:t>
            </a:r>
            <a:r>
              <a:rPr lang="en-US" b="0" dirty="0" smtClean="0"/>
              <a:t> slide should be AGENDA slide – an overview of what is planned during the </a:t>
            </a:r>
          </a:p>
          <a:p>
            <a:r>
              <a:rPr lang="en-US" b="0" dirty="0" smtClean="0"/>
              <a:t>Throughout - First</a:t>
            </a:r>
            <a:r>
              <a:rPr lang="en-US" b="0" baseline="0" dirty="0" smtClean="0"/>
              <a:t> layer of text should be Arial 22 font size, in black.</a:t>
            </a:r>
          </a:p>
          <a:p>
            <a:r>
              <a:rPr lang="en-US" b="0" baseline="0" dirty="0" smtClean="0"/>
              <a:t>Topic bullets should be Arial 20 font size</a:t>
            </a:r>
          </a:p>
          <a:p>
            <a:r>
              <a:rPr lang="en-US" b="0" baseline="0" dirty="0" smtClean="0"/>
              <a:t>Agenda should list all topics that will be covered in training, written short and to the point</a:t>
            </a: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l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863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93809" algn="r"/>
              </a:tabLst>
              <a:defRPr/>
            </a:pPr>
            <a:fld id="{B77F8916-6BE3-459C-B53E-6BA93E1B3D01}" type="datetime1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863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93809" algn="r"/>
                </a:tabLst>
                <a:defRPr/>
              </a:pPr>
              <a:t>1/2/2019</a:t>
            </a:fld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	</a:t>
            </a:r>
            <a:fld id="{CAFEA330-336B-4FAC-9264-3F45337B3CF0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9863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93809" algn="r"/>
                </a:tabLst>
                <a:defRPr/>
              </a:pPr>
              <a:t>17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84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336B-C5CA-5842-ABFF-0CF959585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7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25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31" y="872605"/>
            <a:ext cx="8229600" cy="1269578"/>
          </a:xfrm>
        </p:spPr>
        <p:txBody>
          <a:bodyPr/>
          <a:lstStyle>
            <a:lvl1pPr marL="0" indent="0">
              <a:spcBef>
                <a:spcPts val="225"/>
              </a:spcBef>
              <a:spcAft>
                <a:spcPts val="225"/>
              </a:spcAft>
              <a:buClrTx/>
              <a:buFontTx/>
              <a:buNone/>
              <a:defRPr/>
            </a:lvl1pPr>
            <a:lvl2pPr marL="297656" indent="-128588">
              <a:spcBef>
                <a:spcPts val="225"/>
              </a:spcBef>
              <a:spcAft>
                <a:spcPts val="225"/>
              </a:spcAft>
              <a:buClrTx/>
              <a:buFont typeface="Arial" panose="020B0604020202020204" pitchFamily="34" charset="0"/>
              <a:buChar char="•"/>
              <a:defRPr/>
            </a:lvl2pPr>
            <a:lvl3pPr>
              <a:spcBef>
                <a:spcPts val="225"/>
              </a:spcBef>
              <a:spcAft>
                <a:spcPts val="225"/>
              </a:spcAft>
              <a:buClrTx/>
              <a:defRPr/>
            </a:lvl3pPr>
            <a:lvl4pPr>
              <a:spcBef>
                <a:spcPts val="225"/>
              </a:spcBef>
              <a:spcAft>
                <a:spcPts val="225"/>
              </a:spcAft>
              <a:buClrTx/>
              <a:defRPr/>
            </a:lvl4pPr>
            <a:lvl5pPr>
              <a:spcBef>
                <a:spcPts val="225"/>
              </a:spcBef>
              <a:spcAft>
                <a:spcPts val="225"/>
              </a:spcAft>
              <a:buClrTx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/>
          <p:nvPr userDrawn="1"/>
        </p:nvPicPr>
        <p:blipFill>
          <a:blip r:embed="rId2"/>
          <a:stretch>
            <a:fillRect/>
          </a:stretch>
        </p:blipFill>
        <p:spPr>
          <a:xfrm rot="234055">
            <a:off x="7666074" y="-330104"/>
            <a:ext cx="1584090" cy="13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1089529"/>
          </a:xfrm>
        </p:spPr>
        <p:txBody>
          <a:bodyPr/>
          <a:lstStyle>
            <a:lvl1pPr>
              <a:buClrTx/>
              <a:defRPr sz="1500"/>
            </a:lvl1pPr>
            <a:lvl2pPr>
              <a:buClrTx/>
              <a:defRPr sz="1350"/>
            </a:lvl2pPr>
            <a:lvl3pPr>
              <a:buClrTx/>
              <a:defRPr sz="1200"/>
            </a:lvl3pPr>
            <a:lvl4pPr>
              <a:buClrTx/>
              <a:defRPr sz="1050"/>
            </a:lvl4pPr>
            <a:lvl5pPr>
              <a:buClrTx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1089529"/>
          </a:xfrm>
        </p:spPr>
        <p:txBody>
          <a:bodyPr/>
          <a:lstStyle>
            <a:lvl1pPr>
              <a:buClrTx/>
              <a:defRPr sz="1500"/>
            </a:lvl1pPr>
            <a:lvl2pPr>
              <a:buClrTx/>
              <a:defRPr sz="1350"/>
            </a:lvl2pPr>
            <a:lvl3pPr>
              <a:buClrTx/>
              <a:defRPr sz="1200"/>
            </a:lvl3pPr>
            <a:lvl4pPr>
              <a:buClrTx/>
              <a:defRPr sz="1050"/>
            </a:lvl4pPr>
            <a:lvl5pPr>
              <a:buClrTx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>
          <a:blip r:embed="rId2"/>
          <a:stretch>
            <a:fillRect/>
          </a:stretch>
        </p:blipFill>
        <p:spPr>
          <a:xfrm rot="234055">
            <a:off x="7666074" y="-330104"/>
            <a:ext cx="1584090" cy="13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5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125" y="1247928"/>
            <a:ext cx="6402495" cy="27699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/>
          <p:nvPr userDrawn="1"/>
        </p:nvPicPr>
        <p:blipFill>
          <a:blip r:embed="rId2"/>
          <a:stretch>
            <a:fillRect/>
          </a:stretch>
        </p:blipFill>
        <p:spPr>
          <a:xfrm rot="234055">
            <a:off x="7666074" y="-330104"/>
            <a:ext cx="1584090" cy="13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6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6" name="Date Placeholder 165"/>
          <p:cNvSpPr>
            <a:spLocks noGrp="1"/>
          </p:cNvSpPr>
          <p:nvPr>
            <p:ph type="dt" sz="half" idx="10"/>
          </p:nvPr>
        </p:nvSpPr>
        <p:spPr>
          <a:xfrm>
            <a:off x="0" y="4869657"/>
            <a:ext cx="2057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67" name="Footer Placeholder 166"/>
          <p:cNvSpPr>
            <a:spLocks noGrp="1"/>
          </p:cNvSpPr>
          <p:nvPr>
            <p:ph type="ftr" sz="quarter" idx="11"/>
          </p:nvPr>
        </p:nvSpPr>
        <p:spPr>
          <a:xfrm>
            <a:off x="2396938" y="4869657"/>
            <a:ext cx="4350124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>
          <a:xfrm>
            <a:off x="7086600" y="4864754"/>
            <a:ext cx="2057400" cy="273844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3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0"/>
            <a:ext cx="7315200" cy="6172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28875" y="4842080"/>
            <a:ext cx="4286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173884" y="4842080"/>
            <a:ext cx="17415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249A42C-7C3A-1946-A459-68A8AD418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4842080"/>
            <a:ext cx="17415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65A6F30-2AA9-5443-ACC5-B6FACBFF0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5542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28DD89-AB2E-154A-85CA-0F98FAC43D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6" name="Date Placeholder 165"/>
          <p:cNvSpPr>
            <a:spLocks noGrp="1"/>
          </p:cNvSpPr>
          <p:nvPr>
            <p:ph type="dt" sz="half" idx="10"/>
          </p:nvPr>
        </p:nvSpPr>
        <p:spPr>
          <a:xfrm>
            <a:off x="0" y="4869657"/>
            <a:ext cx="20574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67" name="Footer Placeholder 166"/>
          <p:cNvSpPr>
            <a:spLocks noGrp="1"/>
          </p:cNvSpPr>
          <p:nvPr>
            <p:ph type="ftr" sz="quarter" idx="11"/>
          </p:nvPr>
        </p:nvSpPr>
        <p:spPr>
          <a:xfrm>
            <a:off x="2396938" y="4869657"/>
            <a:ext cx="4350124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>
          <a:xfrm>
            <a:off x="7086600" y="4864754"/>
            <a:ext cx="2057400" cy="273844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0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4" y="3210486"/>
            <a:ext cx="8576373" cy="103058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3583642"/>
            <a:ext cx="8360242" cy="425054"/>
          </a:xfrm>
          <a:noFill/>
        </p:spPr>
        <p:txBody>
          <a:bodyPr anchor="b">
            <a:normAutofit/>
          </a:bodyPr>
          <a:lstStyle>
            <a:lvl1pPr algn="l">
              <a:defRPr sz="21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342900"/>
            <a:ext cx="8577072" cy="286664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4008695"/>
            <a:ext cx="8304213" cy="603647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983A2-715E-9647-9A22-8922923D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70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DR template mast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5903297" y="318798"/>
            <a:ext cx="3264450" cy="27699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Major Title of Course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ubtitle 4"/>
          <p:cNvSpPr>
            <a:spLocks noGrp="1"/>
          </p:cNvSpPr>
          <p:nvPr>
            <p:ph type="subTitle" idx="1"/>
          </p:nvPr>
        </p:nvSpPr>
        <p:spPr>
          <a:xfrm>
            <a:off x="30546" y="4075205"/>
            <a:ext cx="1862415" cy="1061829"/>
          </a:xfrm>
        </p:spPr>
        <p:txBody>
          <a:bodyPr/>
          <a:lstStyle>
            <a:lvl1pPr algn="ctr">
              <a:defRPr sz="1500"/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Presenter Name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Title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Email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Phone number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2240406" y="3367807"/>
            <a:ext cx="2246535" cy="1297228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70729" y="2575737"/>
            <a:ext cx="2202751" cy="1076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17790" y="2376376"/>
            <a:ext cx="2167693" cy="12759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02895" y="3652284"/>
            <a:ext cx="2560482" cy="1065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887817" y="2678944"/>
            <a:ext cx="1707146" cy="1042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887817" y="3721828"/>
            <a:ext cx="1490230" cy="10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ACA34-9060-2C49-A3A1-F6E82207EC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6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7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91D54-50CB-E142-B7A8-4285F768FE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59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FD01-2389-E045-8241-81E5B268B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 flipV="1">
            <a:off x="0" y="4702979"/>
            <a:ext cx="9144000" cy="446484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2A54A8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048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2A54A8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4125" y="383964"/>
            <a:ext cx="6402495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1195712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6" descr="GOESR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844" y="106805"/>
            <a:ext cx="1096260" cy="548640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41" name="Rectangle 40"/>
          <p:cNvSpPr/>
          <p:nvPr/>
        </p:nvSpPr>
        <p:spPr>
          <a:xfrm>
            <a:off x="7871766" y="4976580"/>
            <a:ext cx="822972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fld id="{D56594E6-973F-4D7A-8D17-159D991DE3D2}" type="slidenum">
              <a:rPr lang="en-US" sz="675" b="0" smtClean="0">
                <a:solidFill>
                  <a:schemeClr val="bg2">
                    <a:lumMod val="90000"/>
                  </a:schemeClr>
                </a:solidFill>
              </a:rPr>
              <a:pPr algn="r"/>
              <a:t>‹#›</a:t>
            </a:fld>
            <a:endParaRPr lang="en-US" sz="675" b="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3" name="4-Point Star 42"/>
          <p:cNvSpPr>
            <a:spLocks noChangeAspect="1"/>
          </p:cNvSpPr>
          <p:nvPr/>
        </p:nvSpPr>
        <p:spPr>
          <a:xfrm>
            <a:off x="87466" y="41744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Oval 43"/>
          <p:cNvSpPr/>
          <p:nvPr/>
        </p:nvSpPr>
        <p:spPr>
          <a:xfrm>
            <a:off x="1597231" y="44535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Oval 46"/>
          <p:cNvSpPr/>
          <p:nvPr/>
        </p:nvSpPr>
        <p:spPr>
          <a:xfrm>
            <a:off x="1797135" y="60858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Oval 48"/>
          <p:cNvSpPr/>
          <p:nvPr/>
        </p:nvSpPr>
        <p:spPr>
          <a:xfrm>
            <a:off x="1233025" y="87579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5" name="Group 127"/>
          <p:cNvGrpSpPr/>
          <p:nvPr/>
        </p:nvGrpSpPr>
        <p:grpSpPr>
          <a:xfrm>
            <a:off x="1385425" y="99448"/>
            <a:ext cx="573254" cy="109289"/>
            <a:chOff x="1385425" y="132598"/>
            <a:chExt cx="573254" cy="145718"/>
          </a:xfrm>
        </p:grpSpPr>
        <p:sp>
          <p:nvSpPr>
            <p:cNvPr id="46" name="Oval 45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Oval 47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0" name="Oval 49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2" name="Oval 51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53" name="4-Point Star 52"/>
          <p:cNvSpPr>
            <a:spLocks noChangeAspect="1"/>
          </p:cNvSpPr>
          <p:nvPr/>
        </p:nvSpPr>
        <p:spPr>
          <a:xfrm>
            <a:off x="2545658" y="0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4-Point Star 53"/>
          <p:cNvSpPr>
            <a:spLocks noChangeAspect="1"/>
          </p:cNvSpPr>
          <p:nvPr/>
        </p:nvSpPr>
        <p:spPr>
          <a:xfrm>
            <a:off x="3376931" y="144168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4-Point Star 54"/>
          <p:cNvSpPr>
            <a:spLocks noChangeAspect="1"/>
          </p:cNvSpPr>
          <p:nvPr/>
        </p:nvSpPr>
        <p:spPr>
          <a:xfrm>
            <a:off x="5336359" y="55103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4-Point Star 55"/>
          <p:cNvSpPr>
            <a:spLocks noChangeAspect="1"/>
          </p:cNvSpPr>
          <p:nvPr/>
        </p:nvSpPr>
        <p:spPr>
          <a:xfrm>
            <a:off x="6470453" y="117449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4-Point Star 56"/>
          <p:cNvSpPr>
            <a:spLocks noChangeAspect="1"/>
          </p:cNvSpPr>
          <p:nvPr/>
        </p:nvSpPr>
        <p:spPr>
          <a:xfrm>
            <a:off x="8162687" y="0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Oval 57"/>
          <p:cNvSpPr/>
          <p:nvPr/>
        </p:nvSpPr>
        <p:spPr>
          <a:xfrm>
            <a:off x="752047" y="51951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Oval 58"/>
          <p:cNvSpPr/>
          <p:nvPr/>
        </p:nvSpPr>
        <p:spPr>
          <a:xfrm>
            <a:off x="904447" y="166251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Oval 59"/>
          <p:cNvSpPr/>
          <p:nvPr/>
        </p:nvSpPr>
        <p:spPr>
          <a:xfrm>
            <a:off x="951951" y="68274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1" name="Oval 60"/>
          <p:cNvSpPr/>
          <p:nvPr/>
        </p:nvSpPr>
        <p:spPr>
          <a:xfrm>
            <a:off x="1104351" y="106865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2" name="Oval 61"/>
          <p:cNvSpPr/>
          <p:nvPr/>
        </p:nvSpPr>
        <p:spPr>
          <a:xfrm>
            <a:off x="387841" y="94995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3" name="Oval 62"/>
          <p:cNvSpPr/>
          <p:nvPr/>
        </p:nvSpPr>
        <p:spPr>
          <a:xfrm>
            <a:off x="540241" y="209295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Oval 63"/>
          <p:cNvSpPr/>
          <p:nvPr/>
        </p:nvSpPr>
        <p:spPr>
          <a:xfrm>
            <a:off x="587745" y="111318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Oval 64"/>
          <p:cNvSpPr/>
          <p:nvPr/>
        </p:nvSpPr>
        <p:spPr>
          <a:xfrm>
            <a:off x="740145" y="149909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0" name="Oval 69"/>
          <p:cNvSpPr/>
          <p:nvPr/>
        </p:nvSpPr>
        <p:spPr>
          <a:xfrm>
            <a:off x="6375041" y="100940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6" name="Group 86"/>
          <p:cNvGrpSpPr/>
          <p:nvPr/>
        </p:nvGrpSpPr>
        <p:grpSpPr>
          <a:xfrm>
            <a:off x="6527441" y="57896"/>
            <a:ext cx="573254" cy="164202"/>
            <a:chOff x="6527441" y="77194"/>
            <a:chExt cx="573254" cy="218936"/>
          </a:xfrm>
        </p:grpSpPr>
        <p:sp>
          <p:nvSpPr>
            <p:cNvPr id="66" name="Oval 65"/>
            <p:cNvSpPr/>
            <p:nvPr userDrawn="1"/>
          </p:nvSpPr>
          <p:spPr>
            <a:xfrm>
              <a:off x="6739247" y="771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Oval 66"/>
            <p:cNvSpPr/>
            <p:nvPr userDrawn="1"/>
          </p:nvSpPr>
          <p:spPr>
            <a:xfrm>
              <a:off x="6891647" y="2295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6939151" y="9895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7091551" y="15041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6527441" y="28698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6574945" y="15635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6727345" y="20780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74" name="4-Point Star 73"/>
          <p:cNvSpPr>
            <a:spLocks noChangeAspect="1"/>
          </p:cNvSpPr>
          <p:nvPr/>
        </p:nvSpPr>
        <p:spPr>
          <a:xfrm>
            <a:off x="7687674" y="13361"/>
            <a:ext cx="45720" cy="47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5" name="Oval 74"/>
          <p:cNvSpPr/>
          <p:nvPr/>
        </p:nvSpPr>
        <p:spPr>
          <a:xfrm>
            <a:off x="5894063" y="65312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6" name="Oval 75"/>
          <p:cNvSpPr/>
          <p:nvPr/>
        </p:nvSpPr>
        <p:spPr>
          <a:xfrm>
            <a:off x="6046463" y="179612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7" name="Oval 76"/>
          <p:cNvSpPr/>
          <p:nvPr/>
        </p:nvSpPr>
        <p:spPr>
          <a:xfrm>
            <a:off x="6093967" y="81635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8" name="Oval 77"/>
          <p:cNvSpPr/>
          <p:nvPr/>
        </p:nvSpPr>
        <p:spPr>
          <a:xfrm>
            <a:off x="6246367" y="120225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9" name="Oval 78"/>
          <p:cNvSpPr/>
          <p:nvPr/>
        </p:nvSpPr>
        <p:spPr>
          <a:xfrm>
            <a:off x="5882161" y="163269"/>
            <a:ext cx="9144" cy="68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7" name="Group 85"/>
          <p:cNvGrpSpPr/>
          <p:nvPr/>
        </p:nvGrpSpPr>
        <p:grpSpPr>
          <a:xfrm flipH="1">
            <a:off x="8192714" y="86091"/>
            <a:ext cx="502024" cy="121158"/>
            <a:chOff x="5244807" y="174164"/>
            <a:chExt cx="502024" cy="161544"/>
          </a:xfrm>
        </p:grpSpPr>
        <p:sp>
          <p:nvSpPr>
            <p:cNvPr id="80" name="Oval 79"/>
            <p:cNvSpPr/>
            <p:nvPr userDrawn="1"/>
          </p:nvSpPr>
          <p:spPr>
            <a:xfrm>
              <a:off x="5737687" y="22166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1" name="Oval 80"/>
            <p:cNvSpPr/>
            <p:nvPr userDrawn="1"/>
          </p:nvSpPr>
          <p:spPr>
            <a:xfrm>
              <a:off x="5256709" y="1741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5409109" y="32656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3" name="Oval 82"/>
            <p:cNvSpPr/>
            <p:nvPr userDrawn="1"/>
          </p:nvSpPr>
          <p:spPr>
            <a:xfrm>
              <a:off x="5456613" y="19592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4" name="Oval 83"/>
            <p:cNvSpPr/>
            <p:nvPr userDrawn="1"/>
          </p:nvSpPr>
          <p:spPr>
            <a:xfrm>
              <a:off x="5609013" y="24738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5" name="Oval 84"/>
            <p:cNvSpPr/>
            <p:nvPr userDrawn="1"/>
          </p:nvSpPr>
          <p:spPr>
            <a:xfrm>
              <a:off x="5244807" y="30477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8" name="Group 87"/>
          <p:cNvGrpSpPr/>
          <p:nvPr/>
        </p:nvGrpSpPr>
        <p:grpSpPr>
          <a:xfrm flipV="1">
            <a:off x="7388401" y="62349"/>
            <a:ext cx="573254" cy="164202"/>
            <a:chOff x="6527441" y="77194"/>
            <a:chExt cx="573254" cy="218936"/>
          </a:xfrm>
        </p:grpSpPr>
        <p:sp>
          <p:nvSpPr>
            <p:cNvPr id="89" name="Oval 88"/>
            <p:cNvSpPr/>
            <p:nvPr userDrawn="1"/>
          </p:nvSpPr>
          <p:spPr>
            <a:xfrm>
              <a:off x="6739247" y="771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0" name="Oval 89"/>
            <p:cNvSpPr/>
            <p:nvPr userDrawn="1"/>
          </p:nvSpPr>
          <p:spPr>
            <a:xfrm>
              <a:off x="6891647" y="2295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1" name="Oval 90"/>
            <p:cNvSpPr/>
            <p:nvPr userDrawn="1"/>
          </p:nvSpPr>
          <p:spPr>
            <a:xfrm>
              <a:off x="6939151" y="9895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2" name="Oval 91"/>
            <p:cNvSpPr/>
            <p:nvPr userDrawn="1"/>
          </p:nvSpPr>
          <p:spPr>
            <a:xfrm>
              <a:off x="7091551" y="15041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3" name="Oval 92"/>
            <p:cNvSpPr/>
            <p:nvPr userDrawn="1"/>
          </p:nvSpPr>
          <p:spPr>
            <a:xfrm>
              <a:off x="6527441" y="28698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4" name="Oval 93"/>
            <p:cNvSpPr/>
            <p:nvPr userDrawn="1"/>
          </p:nvSpPr>
          <p:spPr>
            <a:xfrm>
              <a:off x="6574945" y="15635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5" name="Oval 94"/>
            <p:cNvSpPr/>
            <p:nvPr userDrawn="1"/>
          </p:nvSpPr>
          <p:spPr>
            <a:xfrm>
              <a:off x="6727345" y="20780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1" name="Group 95"/>
          <p:cNvGrpSpPr/>
          <p:nvPr/>
        </p:nvGrpSpPr>
        <p:grpSpPr>
          <a:xfrm flipV="1">
            <a:off x="4704577" y="89069"/>
            <a:ext cx="573254" cy="164202"/>
            <a:chOff x="6527441" y="77194"/>
            <a:chExt cx="573254" cy="218936"/>
          </a:xfrm>
        </p:grpSpPr>
        <p:sp>
          <p:nvSpPr>
            <p:cNvPr id="97" name="Oval 96"/>
            <p:cNvSpPr/>
            <p:nvPr userDrawn="1"/>
          </p:nvSpPr>
          <p:spPr>
            <a:xfrm>
              <a:off x="6739247" y="771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8" name="Oval 97"/>
            <p:cNvSpPr/>
            <p:nvPr userDrawn="1"/>
          </p:nvSpPr>
          <p:spPr>
            <a:xfrm>
              <a:off x="6891647" y="2295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9" name="Oval 98"/>
            <p:cNvSpPr/>
            <p:nvPr userDrawn="1"/>
          </p:nvSpPr>
          <p:spPr>
            <a:xfrm>
              <a:off x="6939151" y="9895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0" name="Oval 99"/>
            <p:cNvSpPr/>
            <p:nvPr userDrawn="1"/>
          </p:nvSpPr>
          <p:spPr>
            <a:xfrm>
              <a:off x="7091551" y="15041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Oval 100"/>
            <p:cNvSpPr/>
            <p:nvPr userDrawn="1"/>
          </p:nvSpPr>
          <p:spPr>
            <a:xfrm>
              <a:off x="6527441" y="28698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2" name="Oval 101"/>
            <p:cNvSpPr/>
            <p:nvPr userDrawn="1"/>
          </p:nvSpPr>
          <p:spPr>
            <a:xfrm>
              <a:off x="6574945" y="15635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3" name="Oval 102"/>
            <p:cNvSpPr/>
            <p:nvPr userDrawn="1"/>
          </p:nvSpPr>
          <p:spPr>
            <a:xfrm>
              <a:off x="6727345" y="20780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2" name="Group 103"/>
          <p:cNvGrpSpPr/>
          <p:nvPr/>
        </p:nvGrpSpPr>
        <p:grpSpPr>
          <a:xfrm flipH="1">
            <a:off x="3552671" y="62349"/>
            <a:ext cx="573254" cy="164202"/>
            <a:chOff x="6527441" y="77194"/>
            <a:chExt cx="573254" cy="218936"/>
          </a:xfrm>
        </p:grpSpPr>
        <p:sp>
          <p:nvSpPr>
            <p:cNvPr id="105" name="Oval 104"/>
            <p:cNvSpPr/>
            <p:nvPr userDrawn="1"/>
          </p:nvSpPr>
          <p:spPr>
            <a:xfrm>
              <a:off x="6739247" y="771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6" name="Oval 105"/>
            <p:cNvSpPr/>
            <p:nvPr userDrawn="1"/>
          </p:nvSpPr>
          <p:spPr>
            <a:xfrm>
              <a:off x="6891647" y="2295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7" name="Oval 106"/>
            <p:cNvSpPr/>
            <p:nvPr userDrawn="1"/>
          </p:nvSpPr>
          <p:spPr>
            <a:xfrm>
              <a:off x="6939151" y="9895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8" name="Oval 107"/>
            <p:cNvSpPr/>
            <p:nvPr userDrawn="1"/>
          </p:nvSpPr>
          <p:spPr>
            <a:xfrm>
              <a:off x="7091551" y="15041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9" name="Oval 108"/>
            <p:cNvSpPr/>
            <p:nvPr userDrawn="1"/>
          </p:nvSpPr>
          <p:spPr>
            <a:xfrm>
              <a:off x="6527441" y="28698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0" name="Oval 109"/>
            <p:cNvSpPr/>
            <p:nvPr userDrawn="1"/>
          </p:nvSpPr>
          <p:spPr>
            <a:xfrm>
              <a:off x="6574945" y="15635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1" name="Oval 110"/>
            <p:cNvSpPr/>
            <p:nvPr userDrawn="1"/>
          </p:nvSpPr>
          <p:spPr>
            <a:xfrm>
              <a:off x="6727345" y="20780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3" name="Group 111"/>
          <p:cNvGrpSpPr/>
          <p:nvPr/>
        </p:nvGrpSpPr>
        <p:grpSpPr>
          <a:xfrm>
            <a:off x="2662021" y="66803"/>
            <a:ext cx="573254" cy="164202"/>
            <a:chOff x="6527441" y="77194"/>
            <a:chExt cx="573254" cy="218936"/>
          </a:xfrm>
        </p:grpSpPr>
        <p:sp>
          <p:nvSpPr>
            <p:cNvPr id="113" name="Oval 112"/>
            <p:cNvSpPr/>
            <p:nvPr userDrawn="1"/>
          </p:nvSpPr>
          <p:spPr>
            <a:xfrm>
              <a:off x="6739247" y="771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4" name="Oval 113"/>
            <p:cNvSpPr/>
            <p:nvPr userDrawn="1"/>
          </p:nvSpPr>
          <p:spPr>
            <a:xfrm>
              <a:off x="6891647" y="2295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5" name="Oval 114"/>
            <p:cNvSpPr/>
            <p:nvPr userDrawn="1"/>
          </p:nvSpPr>
          <p:spPr>
            <a:xfrm>
              <a:off x="6939151" y="9895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6" name="Oval 115"/>
            <p:cNvSpPr/>
            <p:nvPr userDrawn="1"/>
          </p:nvSpPr>
          <p:spPr>
            <a:xfrm>
              <a:off x="7091551" y="15041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7" name="Oval 116"/>
            <p:cNvSpPr/>
            <p:nvPr userDrawn="1"/>
          </p:nvSpPr>
          <p:spPr>
            <a:xfrm>
              <a:off x="6527441" y="28698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8" name="Oval 117"/>
            <p:cNvSpPr/>
            <p:nvPr userDrawn="1"/>
          </p:nvSpPr>
          <p:spPr>
            <a:xfrm>
              <a:off x="6574945" y="15635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9" name="Oval 118"/>
            <p:cNvSpPr/>
            <p:nvPr userDrawn="1"/>
          </p:nvSpPr>
          <p:spPr>
            <a:xfrm>
              <a:off x="6727345" y="20780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7" name="Group 119"/>
          <p:cNvGrpSpPr/>
          <p:nvPr/>
        </p:nvGrpSpPr>
        <p:grpSpPr>
          <a:xfrm flipV="1">
            <a:off x="1979190" y="62350"/>
            <a:ext cx="573254" cy="164202"/>
            <a:chOff x="6527441" y="77194"/>
            <a:chExt cx="573254" cy="218936"/>
          </a:xfrm>
        </p:grpSpPr>
        <p:sp>
          <p:nvSpPr>
            <p:cNvPr id="121" name="Oval 120"/>
            <p:cNvSpPr/>
            <p:nvPr userDrawn="1"/>
          </p:nvSpPr>
          <p:spPr>
            <a:xfrm>
              <a:off x="6739247" y="771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2" name="Oval 121"/>
            <p:cNvSpPr/>
            <p:nvPr userDrawn="1"/>
          </p:nvSpPr>
          <p:spPr>
            <a:xfrm>
              <a:off x="6891647" y="22959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3" name="Oval 122"/>
            <p:cNvSpPr/>
            <p:nvPr userDrawn="1"/>
          </p:nvSpPr>
          <p:spPr>
            <a:xfrm>
              <a:off x="6939151" y="9895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4" name="Oval 123"/>
            <p:cNvSpPr/>
            <p:nvPr userDrawn="1"/>
          </p:nvSpPr>
          <p:spPr>
            <a:xfrm>
              <a:off x="7091551" y="15041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5" name="Oval 124"/>
            <p:cNvSpPr/>
            <p:nvPr userDrawn="1"/>
          </p:nvSpPr>
          <p:spPr>
            <a:xfrm>
              <a:off x="6527441" y="28698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6" name="Oval 125"/>
            <p:cNvSpPr/>
            <p:nvPr userDrawn="1"/>
          </p:nvSpPr>
          <p:spPr>
            <a:xfrm>
              <a:off x="6574945" y="15635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7" name="Oval 126"/>
            <p:cNvSpPr/>
            <p:nvPr userDrawn="1"/>
          </p:nvSpPr>
          <p:spPr>
            <a:xfrm>
              <a:off x="6727345" y="207804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3" name="Group 128"/>
          <p:cNvGrpSpPr/>
          <p:nvPr/>
        </p:nvGrpSpPr>
        <p:grpSpPr>
          <a:xfrm>
            <a:off x="79139" y="184060"/>
            <a:ext cx="573254" cy="109289"/>
            <a:chOff x="1385425" y="132598"/>
            <a:chExt cx="573254" cy="145718"/>
          </a:xfrm>
        </p:grpSpPr>
        <p:sp>
          <p:nvSpPr>
            <p:cNvPr id="130" name="Oval 129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1" name="Oval 130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2" name="Oval 131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3" name="Oval 132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4" name="Oval 133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5" name="Group 134"/>
          <p:cNvGrpSpPr/>
          <p:nvPr/>
        </p:nvGrpSpPr>
        <p:grpSpPr>
          <a:xfrm flipH="1">
            <a:off x="1278547" y="277579"/>
            <a:ext cx="573254" cy="109289"/>
            <a:chOff x="1385425" y="132598"/>
            <a:chExt cx="573254" cy="145718"/>
          </a:xfrm>
        </p:grpSpPr>
        <p:sp>
          <p:nvSpPr>
            <p:cNvPr id="136" name="Oval 135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7" name="Oval 136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8" name="Oval 137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9" name="Oval 138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0" name="Oval 139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37" name="Group 140"/>
          <p:cNvGrpSpPr/>
          <p:nvPr/>
        </p:nvGrpSpPr>
        <p:grpSpPr>
          <a:xfrm flipH="1" flipV="1">
            <a:off x="2080131" y="259766"/>
            <a:ext cx="573254" cy="109289"/>
            <a:chOff x="1385425" y="132598"/>
            <a:chExt cx="573254" cy="145718"/>
          </a:xfrm>
        </p:grpSpPr>
        <p:sp>
          <p:nvSpPr>
            <p:cNvPr id="142" name="Oval 141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3" name="Oval 142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4" name="Oval 143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5" name="Oval 144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6" name="Oval 145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2" name="Group 146"/>
          <p:cNvGrpSpPr/>
          <p:nvPr/>
        </p:nvGrpSpPr>
        <p:grpSpPr>
          <a:xfrm flipV="1">
            <a:off x="2929217" y="273126"/>
            <a:ext cx="573254" cy="109289"/>
            <a:chOff x="1385425" y="132598"/>
            <a:chExt cx="573254" cy="145718"/>
          </a:xfrm>
        </p:grpSpPr>
        <p:sp>
          <p:nvSpPr>
            <p:cNvPr id="148" name="Oval 147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9" name="Oval 148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0" name="Oval 149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1" name="Oval 150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2" name="Oval 151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45" name="Group 152"/>
          <p:cNvGrpSpPr/>
          <p:nvPr/>
        </p:nvGrpSpPr>
        <p:grpSpPr>
          <a:xfrm flipV="1">
            <a:off x="3617985" y="210780"/>
            <a:ext cx="573254" cy="109289"/>
            <a:chOff x="1385425" y="132598"/>
            <a:chExt cx="573254" cy="145718"/>
          </a:xfrm>
        </p:grpSpPr>
        <p:sp>
          <p:nvSpPr>
            <p:cNvPr id="154" name="Oval 153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5" name="Oval 154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6" name="Oval 155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7" name="Oval 156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8" name="Oval 157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86" name="Group 158"/>
          <p:cNvGrpSpPr/>
          <p:nvPr/>
        </p:nvGrpSpPr>
        <p:grpSpPr>
          <a:xfrm flipH="1" flipV="1">
            <a:off x="4285373" y="192966"/>
            <a:ext cx="573254" cy="109289"/>
            <a:chOff x="1385425" y="132598"/>
            <a:chExt cx="573254" cy="145718"/>
          </a:xfrm>
        </p:grpSpPr>
        <p:sp>
          <p:nvSpPr>
            <p:cNvPr id="160" name="Oval 159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1" name="Oval 160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2" name="Oval 161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3" name="Oval 162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4" name="Oval 163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87" name="Group 164"/>
          <p:cNvGrpSpPr/>
          <p:nvPr/>
        </p:nvGrpSpPr>
        <p:grpSpPr>
          <a:xfrm flipH="1" flipV="1">
            <a:off x="5187898" y="175153"/>
            <a:ext cx="573254" cy="109289"/>
            <a:chOff x="1385425" y="132598"/>
            <a:chExt cx="573254" cy="145718"/>
          </a:xfrm>
        </p:grpSpPr>
        <p:sp>
          <p:nvSpPr>
            <p:cNvPr id="166" name="Oval 165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7" name="Oval 166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8" name="Oval 167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9" name="Oval 168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0" name="Oval 169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88" name="Group 170"/>
          <p:cNvGrpSpPr/>
          <p:nvPr/>
        </p:nvGrpSpPr>
        <p:grpSpPr>
          <a:xfrm flipV="1">
            <a:off x="6161675" y="233045"/>
            <a:ext cx="573254" cy="109289"/>
            <a:chOff x="1385425" y="132598"/>
            <a:chExt cx="573254" cy="145718"/>
          </a:xfrm>
        </p:grpSpPr>
        <p:sp>
          <p:nvSpPr>
            <p:cNvPr id="172" name="Oval 171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3" name="Oval 172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4" name="Oval 173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5" name="Oval 174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6" name="Oval 175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96" name="Group 176"/>
          <p:cNvGrpSpPr/>
          <p:nvPr/>
        </p:nvGrpSpPr>
        <p:grpSpPr>
          <a:xfrm>
            <a:off x="7212641" y="237499"/>
            <a:ext cx="573254" cy="109289"/>
            <a:chOff x="1385425" y="132598"/>
            <a:chExt cx="573254" cy="145718"/>
          </a:xfrm>
        </p:grpSpPr>
        <p:sp>
          <p:nvSpPr>
            <p:cNvPr id="178" name="Oval 177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9" name="Oval 178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0" name="Oval 179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1" name="Oval 180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2" name="Oval 181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04" name="Group 182"/>
          <p:cNvGrpSpPr/>
          <p:nvPr/>
        </p:nvGrpSpPr>
        <p:grpSpPr>
          <a:xfrm>
            <a:off x="4285373" y="63822"/>
            <a:ext cx="573254" cy="109289"/>
            <a:chOff x="1385425" y="132598"/>
            <a:chExt cx="573254" cy="145718"/>
          </a:xfrm>
        </p:grpSpPr>
        <p:sp>
          <p:nvSpPr>
            <p:cNvPr id="184" name="Oval 183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5" name="Oval 184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6" name="Oval 185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7" name="Oval 186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8" name="Oval 187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12" name="Group 188"/>
          <p:cNvGrpSpPr/>
          <p:nvPr/>
        </p:nvGrpSpPr>
        <p:grpSpPr>
          <a:xfrm>
            <a:off x="5187898" y="17814"/>
            <a:ext cx="573254" cy="109289"/>
            <a:chOff x="1385425" y="132598"/>
            <a:chExt cx="573254" cy="145718"/>
          </a:xfrm>
        </p:grpSpPr>
        <p:sp>
          <p:nvSpPr>
            <p:cNvPr id="190" name="Oval 189"/>
            <p:cNvSpPr/>
            <p:nvPr userDrawn="1"/>
          </p:nvSpPr>
          <p:spPr>
            <a:xfrm>
              <a:off x="1749631" y="21178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1" name="Oval 190"/>
            <p:cNvSpPr/>
            <p:nvPr userDrawn="1"/>
          </p:nvSpPr>
          <p:spPr>
            <a:xfrm>
              <a:off x="1949535" y="132598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2" name="Oval 191"/>
            <p:cNvSpPr/>
            <p:nvPr userDrawn="1"/>
          </p:nvSpPr>
          <p:spPr>
            <a:xfrm>
              <a:off x="1385425" y="269172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3" name="Oval 192"/>
            <p:cNvSpPr/>
            <p:nvPr userDrawn="1"/>
          </p:nvSpPr>
          <p:spPr>
            <a:xfrm>
              <a:off x="1432929" y="138536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4" name="Oval 193"/>
            <p:cNvSpPr/>
            <p:nvPr userDrawn="1"/>
          </p:nvSpPr>
          <p:spPr>
            <a:xfrm>
              <a:off x="1585329" y="189990"/>
              <a:ext cx="9144" cy="91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97" name="Picture 196" descr="CDR template master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10979" y="94437"/>
            <a:ext cx="1213236" cy="593727"/>
          </a:xfrm>
          <a:prstGeom prst="rect">
            <a:avLst/>
          </a:prstGeom>
        </p:spPr>
      </p:pic>
      <p:pic>
        <p:nvPicPr>
          <p:cNvPr id="165" name="Picture 164"/>
          <p:cNvPicPr/>
          <p:nvPr/>
        </p:nvPicPr>
        <p:blipFill>
          <a:blip r:embed="rId8"/>
          <a:stretch>
            <a:fillRect/>
          </a:stretch>
        </p:blipFill>
        <p:spPr>
          <a:xfrm rot="234055">
            <a:off x="7666074" y="-330104"/>
            <a:ext cx="1584090" cy="13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1800" b="1" i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ClrTx/>
        <a:buSzPct val="110000"/>
        <a:buFontTx/>
        <a:buNone/>
        <a:defRPr sz="16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7656" indent="-128588" algn="l" defTabSz="685800" rtl="0" eaLnBrk="1" latinLnBrk="0" hangingPunct="1">
        <a:spcBef>
          <a:spcPct val="20000"/>
        </a:spcBef>
        <a:buClrTx/>
        <a:buSzPct val="110000"/>
        <a:buFont typeface="Arial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88144" indent="-85725" algn="l" defTabSz="685800" rtl="0" eaLnBrk="1" latinLnBrk="0" hangingPunct="1">
        <a:spcBef>
          <a:spcPct val="20000"/>
        </a:spcBef>
        <a:buClrTx/>
        <a:buSzPct val="110000"/>
        <a:buFont typeface="Arial" pitchFamily="34" charset="0"/>
        <a:buChar char="•"/>
        <a:defRPr sz="135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56022" indent="-129779" algn="l" defTabSz="685800" rtl="0" eaLnBrk="1" latinLnBrk="0" hangingPunct="1">
        <a:spcBef>
          <a:spcPct val="20000"/>
        </a:spcBef>
        <a:buClrTx/>
        <a:buSzPct val="110000"/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84535" algn="l" defTabSz="685800" rtl="0" eaLnBrk="1" latinLnBrk="0" hangingPunct="1">
        <a:spcBef>
          <a:spcPct val="20000"/>
        </a:spcBef>
        <a:buClrTx/>
        <a:buSzPct val="110000"/>
        <a:buFont typeface="Arial" pitchFamily="34" charset="0"/>
        <a:buChar char="»"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hyperlink" Target="http://rammb.cira.colostate.edu/training/visit/blog/" TargetMode="External"/><Relationship Id="rId5" Type="http://schemas.openxmlformats.org/officeDocument/2006/relationships/hyperlink" Target="http://cimss.ssec.wisc.edu/goes/blog/archives/category/goes-16" TargetMode="External"/><Relationship Id="rId4" Type="http://schemas.openxmlformats.org/officeDocument/2006/relationships/hyperlink" Target="https://satelliteliaisonblog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es-r.gov/users/training.html" TargetMode="External"/><Relationship Id="rId2" Type="http://schemas.openxmlformats.org/officeDocument/2006/relationships/hyperlink" Target="http://www.goes-r.gov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goes-r.gov/education/ABI-bands-quick-info.html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hyperlink" Target="https://weather.msfc.nasa.gov/sport/training/amsGoesrShortCours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5" Type="http://schemas.openxmlformats.org/officeDocument/2006/relationships/image" Target="../media/image26.png"/><Relationship Id="rId4" Type="http://schemas.openxmlformats.org/officeDocument/2006/relationships/hyperlink" Target="http://cimss.ssec.wisc.edu/goes/shortcourse/ams2019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journals.ametsoc.org/doi/abs/10.1175/BAMS-D-15-00230.1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8.PNG"/><Relationship Id="rId4" Type="http://schemas.openxmlformats.org/officeDocument/2006/relationships/hyperlink" Target="http://nwafiles.nwas.org/jom/articles/2018/2018-JOM4/2018-JOM4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hyperlink" Target="http://cimss.ssec.wisc.edu/goes/goesdata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webapps/satrgb/overview_abi_goes16.html" TargetMode="External"/><Relationship Id="rId2" Type="http://schemas.openxmlformats.org/officeDocument/2006/relationships/hyperlink" Target="http://cimss.ssec.wisc.edu/goes/webapps/bandapp/overview_goes_16.html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" TargetMode="External"/><Relationship Id="rId2" Type="http://schemas.openxmlformats.org/officeDocument/2006/relationships/hyperlink" Target="http://rammb.cira.colostate.edu/training/shymet/satfc-g_intro.asp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hyperlink" Target="http://rammb.cira.colostate.edu/training/visit/satellite_cha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631842" y="2091520"/>
            <a:ext cx="5183747" cy="67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eaLnBrk="1" fontAlgn="t" hangingPunct="1"/>
            <a:r>
              <a:rPr lang="en-US" altLang="en-US" sz="3000" b="1" kern="1100" dirty="0" smtClean="0">
                <a:solidFill>
                  <a:srgbClr val="0496D7"/>
                </a:solidFill>
                <a:latin typeface="+mj-lt"/>
              </a:rPr>
              <a:t>Training Resources for GOES-R:</a:t>
            </a:r>
            <a:r>
              <a:rPr lang="en-US" altLang="en-US" sz="3000" b="1" kern="1100" dirty="0">
                <a:solidFill>
                  <a:srgbClr val="0496D7"/>
                </a:solidFill>
                <a:latin typeface="+mj-lt"/>
              </a:rPr>
              <a:t/>
            </a:r>
            <a:br>
              <a:rPr lang="en-US" altLang="en-US" sz="3000" b="1" kern="1100" dirty="0">
                <a:solidFill>
                  <a:srgbClr val="0496D7"/>
                </a:solidFill>
                <a:latin typeface="+mj-lt"/>
              </a:rPr>
            </a:br>
            <a:r>
              <a:rPr lang="en-US" sz="1200" b="1" kern="1100" dirty="0">
                <a:solidFill>
                  <a:prstClr val="white"/>
                </a:solidFill>
                <a:latin typeface="Myriad Pro Cond"/>
                <a:ea typeface="+mn-ea"/>
              </a:rPr>
              <a:t>The Nation’s Next-Generation Geostationary Weather Satellites</a:t>
            </a:r>
          </a:p>
          <a:p>
            <a:pPr eaLnBrk="1" hangingPunct="1">
              <a:lnSpc>
                <a:spcPct val="70000"/>
              </a:lnSpc>
            </a:pPr>
            <a:endParaRPr lang="en-US" altLang="en-US" sz="3000" b="1" dirty="0">
              <a:solidFill>
                <a:srgbClr val="0496D7"/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61556" y="2782773"/>
            <a:ext cx="4251567" cy="2054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1620"/>
              </a:lnSpc>
              <a:spcAft>
                <a:spcPts val="400"/>
              </a:spcAft>
              <a:defRPr/>
            </a:pPr>
            <a:r>
              <a:rPr lang="en-US" dirty="0" smtClean="0">
                <a:solidFill>
                  <a:srgbClr val="0496D7"/>
                </a:solidFill>
                <a:latin typeface="+mj-lt"/>
                <a:cs typeface="Myriad Pro"/>
              </a:rPr>
              <a:t>Mat Gunshor	matg@ssec.wisc.edu</a:t>
            </a:r>
            <a:r>
              <a:rPr lang="en-US" sz="1200" b="0" dirty="0">
                <a:solidFill>
                  <a:srgbClr val="0496D7"/>
                </a:solidFill>
                <a:latin typeface="+mj-lt"/>
                <a:cs typeface="Myriad Pro"/>
              </a:rPr>
              <a:t/>
            </a:r>
            <a:br>
              <a:rPr lang="en-US" sz="1200" b="0" dirty="0">
                <a:solidFill>
                  <a:srgbClr val="0496D7"/>
                </a:solidFill>
                <a:latin typeface="+mj-lt"/>
                <a:cs typeface="Myriad Pro"/>
              </a:rPr>
            </a:br>
            <a:r>
              <a:rPr lang="en-US" sz="1100" b="0" dirty="0" smtClean="0">
                <a:latin typeface="+mj-lt"/>
                <a:cs typeface="Myriad Pro"/>
              </a:rPr>
              <a:t>CIMSS / UW-Madison</a:t>
            </a:r>
            <a:endParaRPr lang="en-US" sz="1100" b="0" dirty="0">
              <a:latin typeface="+mj-lt"/>
              <a:cs typeface="Myriad Pro"/>
            </a:endParaRPr>
          </a:p>
          <a:p>
            <a:pPr fontAlgn="auto">
              <a:spcAft>
                <a:spcPts val="800"/>
              </a:spcAft>
              <a:defRPr/>
            </a:pPr>
            <a:r>
              <a:rPr lang="en-US" sz="1400" dirty="0">
                <a:latin typeface="+mj-lt"/>
                <a:cs typeface="Myriad Pro"/>
              </a:rPr>
              <a:t>American Meteorological Society 99</a:t>
            </a:r>
            <a:r>
              <a:rPr lang="en-US" sz="1400" baseline="30000" dirty="0">
                <a:latin typeface="+mj-lt"/>
                <a:cs typeface="Myriad Pro"/>
              </a:rPr>
              <a:t>th </a:t>
            </a:r>
            <a:r>
              <a:rPr lang="en-US" sz="1400" dirty="0">
                <a:cs typeface="Myriad Pro"/>
              </a:rPr>
              <a:t>Annual Meeting</a:t>
            </a:r>
            <a:br>
              <a:rPr lang="en-US" sz="1400" dirty="0">
                <a:cs typeface="Myriad Pro"/>
              </a:rPr>
            </a:br>
            <a:r>
              <a:rPr lang="en-US" sz="1400" dirty="0">
                <a:cs typeface="Myriad Pro"/>
              </a:rPr>
              <a:t>Phoenix, AZ   •   January 6-10, 2019</a:t>
            </a:r>
            <a:endParaRPr lang="en-US" sz="1400" baseline="30000" dirty="0">
              <a:latin typeface="+mj-lt"/>
              <a:cs typeface="Myriad Pro"/>
            </a:endParaRPr>
          </a:p>
          <a:p>
            <a:pPr fontAlgn="auto">
              <a:spcAft>
                <a:spcPts val="0"/>
              </a:spcAft>
              <a:defRPr/>
            </a:pPr>
            <a:endParaRPr lang="en-US" sz="1800" dirty="0">
              <a:latin typeface="+mj-lt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1462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594" y="243147"/>
            <a:ext cx="4801871" cy="276999"/>
          </a:xfrm>
        </p:spPr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sp>
        <p:nvSpPr>
          <p:cNvPr id="5" name="Content Placeholder 212"/>
          <p:cNvSpPr>
            <a:spLocks noGrp="1"/>
          </p:cNvSpPr>
          <p:nvPr>
            <p:ph idx="1"/>
          </p:nvPr>
        </p:nvSpPr>
        <p:spPr>
          <a:xfrm>
            <a:off x="1393776" y="974959"/>
            <a:ext cx="6172200" cy="2228815"/>
          </a:xfrm>
        </p:spPr>
        <p:txBody>
          <a:bodyPr/>
          <a:lstStyle/>
          <a:p>
            <a:r>
              <a:rPr lang="en-US" dirty="0" smtClean="0"/>
              <a:t>Blogs!</a:t>
            </a:r>
          </a:p>
          <a:p>
            <a:endParaRPr lang="en-US" sz="1500" dirty="0"/>
          </a:p>
          <a:p>
            <a:pPr marL="342900" indent="-342900">
              <a:buAutoNum type="arabicPeriod"/>
            </a:pPr>
            <a:r>
              <a:rPr lang="en-US" sz="1500" dirty="0">
                <a:hlinkClick r:id="rId4"/>
              </a:rPr>
              <a:t>Satellite Liaison Blog</a:t>
            </a:r>
            <a:endParaRPr lang="en-US" sz="1500" dirty="0"/>
          </a:p>
          <a:p>
            <a:pPr marL="342900" indent="-342900">
              <a:buAutoNum type="arabicPeriod"/>
            </a:pPr>
            <a:r>
              <a:rPr lang="en-US" sz="1500" dirty="0">
                <a:hlinkClick r:id="rId5"/>
              </a:rPr>
              <a:t>CIMSS Satellite Blog on GOES-16</a:t>
            </a:r>
            <a:endParaRPr lang="en-US" sz="1500" dirty="0"/>
          </a:p>
          <a:p>
            <a:pPr marL="342900" indent="-342900">
              <a:buAutoNum type="arabicPeriod"/>
            </a:pPr>
            <a:r>
              <a:rPr lang="en-US" sz="1500" dirty="0">
                <a:hlinkClick r:id="rId6"/>
              </a:rPr>
              <a:t>VISIT Blog</a:t>
            </a:r>
            <a:r>
              <a:rPr lang="en-US" sz="1500" dirty="0"/>
              <a:t> at CIRA</a:t>
            </a:r>
          </a:p>
          <a:p>
            <a:pPr>
              <a:buClrTx/>
            </a:pPr>
            <a:endParaRPr lang="en-US" sz="1500" dirty="0"/>
          </a:p>
          <a:p>
            <a:pPr marL="342900" indent="-342900">
              <a:buAutoNum type="arabicPeriod"/>
            </a:pPr>
            <a:endParaRPr lang="en-US" sz="1500" dirty="0"/>
          </a:p>
          <a:p>
            <a:pPr marL="342900" indent="-342900">
              <a:buAutoNum type="arabicPeriod"/>
            </a:pPr>
            <a:endParaRPr lang="en-US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9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81288"/>
            <a:ext cx="6124743" cy="3805384"/>
          </a:xfrm>
        </p:spPr>
      </p:pic>
      <p:sp>
        <p:nvSpPr>
          <p:cNvPr id="5" name="TextBox 4"/>
          <p:cNvSpPr txBox="1"/>
          <p:nvPr/>
        </p:nvSpPr>
        <p:spPr>
          <a:xfrm>
            <a:off x="4663440" y="1211580"/>
            <a:ext cx="261747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Specific examples of how GOES-16 can help with forecast problems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7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55" y="827008"/>
            <a:ext cx="6678905" cy="3882671"/>
          </a:xfrm>
        </p:spPr>
      </p:pic>
      <p:sp>
        <p:nvSpPr>
          <p:cNvPr id="5" name="TextBox 4"/>
          <p:cNvSpPr txBox="1"/>
          <p:nvPr/>
        </p:nvSpPr>
        <p:spPr>
          <a:xfrm>
            <a:off x="4663440" y="1543050"/>
            <a:ext cx="261747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Questions and Answers concerning problems in Meteorology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3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54" y="701337"/>
            <a:ext cx="6552397" cy="3955706"/>
          </a:xfrm>
        </p:spPr>
      </p:pic>
      <p:sp>
        <p:nvSpPr>
          <p:cNvPr id="5" name="TextBox 4"/>
          <p:cNvSpPr txBox="1"/>
          <p:nvPr/>
        </p:nvSpPr>
        <p:spPr>
          <a:xfrm>
            <a:off x="4663440" y="1543050"/>
            <a:ext cx="2617470" cy="5539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Since 1996, showing how to interpret Satellite Imagery to understand weather events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3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Resources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65534"/>
            <a:ext cx="6172200" cy="795089"/>
          </a:xfrm>
        </p:spPr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www.goes-r.gov</a:t>
            </a:r>
            <a:endParaRPr lang="en-US" dirty="0" smtClean="0"/>
          </a:p>
          <a:p>
            <a:pPr marL="554831" lvl="1" indent="-257175"/>
            <a:r>
              <a:rPr lang="en-US" sz="1350" dirty="0">
                <a:hlinkClick r:id="rId3"/>
              </a:rPr>
              <a:t>http://www.goes-r.gov/users/training.html</a:t>
            </a:r>
            <a:endParaRPr lang="en-US" sz="1350" dirty="0"/>
          </a:p>
          <a:p>
            <a:pPr marL="554831" lvl="1" indent="-257175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71" y="1398503"/>
            <a:ext cx="2750658" cy="37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Band Fact Sheets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42598" y="872604"/>
            <a:ext cx="6172200" cy="253916"/>
          </a:xfrm>
        </p:spPr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www.goes-r.gov/education/ABI-bands-quick-info.html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51" y="1180707"/>
            <a:ext cx="3721698" cy="39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01015"/>
            <a:ext cx="6858000" cy="4116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446" y="2620443"/>
            <a:ext cx="6595109" cy="1754327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 GOES-16 also includes the Geostationary Lightning Mapper (GLM)</a:t>
            </a:r>
          </a:p>
          <a:p>
            <a:endParaRPr lang="en-US" dirty="0"/>
          </a:p>
          <a:p>
            <a:pPr algn="ctr"/>
            <a:r>
              <a:rPr lang="en-US" dirty="0" smtClean="0"/>
              <a:t> This website includes Real-Time Data (when available) and training resources</a:t>
            </a:r>
          </a:p>
          <a:p>
            <a:endParaRPr lang="en-US" dirty="0"/>
          </a:p>
          <a:p>
            <a:r>
              <a:rPr lang="en-US" dirty="0" smtClean="0">
                <a:hlinkClick r:id="rId4"/>
              </a:rPr>
              <a:t>  https</a:t>
            </a:r>
            <a:r>
              <a:rPr lang="en-US" dirty="0">
                <a:hlinkClick r:id="rId4"/>
              </a:rPr>
              <a:t>://weather.msfc.nasa.gov/sport/training/amsGoesrShortCourse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5427" y="1001014"/>
            <a:ext cx="5002523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  <a:hlinkClick r:id="rId4"/>
              </a:rPr>
              <a:t>https://weather.msfc.nasa.gov/sport/training/amsGoesrShortCourse/</a:t>
            </a:r>
            <a:endParaRPr lang="en-US" sz="1200" b="1" dirty="0">
              <a:solidFill>
                <a:prstClr val="black"/>
              </a:solidFill>
              <a:latin typeface="Helvetic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51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sp>
        <p:nvSpPr>
          <p:cNvPr id="5" name="Content Placeholder 212"/>
          <p:cNvSpPr>
            <a:spLocks noGrp="1"/>
          </p:cNvSpPr>
          <p:nvPr>
            <p:ph idx="1"/>
          </p:nvPr>
        </p:nvSpPr>
        <p:spPr>
          <a:xfrm>
            <a:off x="1370916" y="1009248"/>
            <a:ext cx="6172200" cy="1331134"/>
          </a:xfrm>
        </p:spPr>
        <p:txBody>
          <a:bodyPr/>
          <a:lstStyle/>
          <a:p>
            <a:r>
              <a:rPr lang="en-US" dirty="0" smtClean="0"/>
              <a:t>Summary:</a:t>
            </a:r>
          </a:p>
          <a:p>
            <a:endParaRPr lang="en-US" sz="1500" dirty="0"/>
          </a:p>
          <a:p>
            <a:r>
              <a:rPr lang="en-US" sz="1500" dirty="0"/>
              <a:t>Website with links for </a:t>
            </a:r>
            <a:r>
              <a:rPr lang="en-US" sz="1500" dirty="0" smtClean="0"/>
              <a:t>today’s short </a:t>
            </a:r>
            <a:r>
              <a:rPr lang="en-US" sz="1500" dirty="0"/>
              <a:t>course: </a:t>
            </a:r>
            <a:r>
              <a:rPr lang="en-US" sz="1500" dirty="0" smtClean="0">
                <a:hlinkClick r:id="rId4"/>
              </a:rPr>
              <a:t>http://cimss.ssec.wisc.edu/goes/shortcourse/ams2019.html</a:t>
            </a:r>
            <a:r>
              <a:rPr lang="en-US" sz="1500" dirty="0" smtClean="0"/>
              <a:t> </a:t>
            </a:r>
          </a:p>
          <a:p>
            <a:r>
              <a:rPr lang="en-US" sz="1500" dirty="0" smtClean="0"/>
              <a:t>Any </a:t>
            </a:r>
            <a:r>
              <a:rPr lang="en-US" sz="1500" dirty="0"/>
              <a:t>Questions?                                    Scott.Lindstrom@NOAA.GOV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57" y="3960730"/>
            <a:ext cx="1246437" cy="890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7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7" y="167973"/>
            <a:ext cx="5915025" cy="994172"/>
          </a:xfrm>
        </p:spPr>
        <p:txBody>
          <a:bodyPr/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A Closer Look at the ABI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007" y="902875"/>
            <a:ext cx="3335363" cy="348624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http://journals.ametsoc.org/doi/abs/10.1175/BAMS-D-15-00230.1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BAMS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Schmit, T.J., P. Griffith, M. M. Gunshor, J. M. Daniels, S. J. Goodman, and W. J.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Lebair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2017: A closer look at the ABI on the GOES-R series. Bull. Amer. Meteor. Soc., 98, 681–698, doi:10.1175/BAMS-D-15-00230.1.</a:t>
            </a:r>
          </a:p>
          <a:p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89" y="731628"/>
            <a:ext cx="2758007" cy="365749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Feel free to </a:t>
            </a:r>
            <a:r>
              <a:rPr lang="en-US" sz="2100" b="1" dirty="0" smtClean="0">
                <a:solidFill>
                  <a:schemeClr val="bg1"/>
                </a:solidFill>
              </a:rPr>
              <a:t>contact:  </a:t>
            </a:r>
            <a:r>
              <a:rPr lang="en-US" sz="2100" b="1" dirty="0">
                <a:solidFill>
                  <a:schemeClr val="bg1"/>
                </a:solidFill>
              </a:rPr>
              <a:t>Tim.J.Schmit@noaa.gov</a:t>
            </a:r>
            <a:endParaRPr lang="en-US" sz="2100" b="1" u="sng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Questions? Comments?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342900">
              <a:defRPr/>
            </a:pPr>
            <a:fld id="{2717066C-3C81-0540-A538-716AC5831F95}" type="slidenum">
              <a:rPr lang="en-US" sz="1050" b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pPr algn="r" defTabSz="342900">
                <a:defRPr/>
              </a:pPr>
              <a:t>19</a:t>
            </a:fld>
            <a:endParaRPr lang="en-US" sz="1050" b="1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73942" y="-8867"/>
            <a:ext cx="3491862" cy="348624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1500"/>
              </a:spcBef>
              <a:buClr>
                <a:prstClr val="white">
                  <a:lumMod val="65000"/>
                </a:prstClr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http://nwafiles.nwas.org/jom/articles/2018/2018-JOM4/2018-JOM4.pdf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spcBef>
                <a:spcPts val="1500"/>
              </a:spcBef>
              <a:buClr>
                <a:prstClr val="white">
                  <a:lumMod val="65000"/>
                </a:prstClr>
              </a:buClr>
              <a:defRPr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Journal of Operational Meteorology (NWA)</a:t>
            </a:r>
          </a:p>
          <a:p>
            <a:pPr defTabSz="685800">
              <a:spcBef>
                <a:spcPts val="1500"/>
              </a:spcBef>
              <a:buClr>
                <a:prstClr val="white">
                  <a:lumMod val="65000"/>
                </a:prstClr>
              </a:buClr>
              <a:defRPr/>
            </a:pPr>
            <a:r>
              <a:rPr lang="en-US" sz="1650" dirty="0">
                <a:solidFill>
                  <a:schemeClr val="bg1"/>
                </a:solidFill>
                <a:latin typeface="Calibri"/>
              </a:rPr>
              <a:t>Schmit, T. J., S. S. Lindstrom, J. J. </a:t>
            </a:r>
            <a:r>
              <a:rPr lang="en-US" sz="1650" dirty="0" err="1">
                <a:solidFill>
                  <a:schemeClr val="bg1"/>
                </a:solidFill>
                <a:latin typeface="Calibri"/>
              </a:rPr>
              <a:t>Gerth</a:t>
            </a:r>
            <a:r>
              <a:rPr lang="en-US" sz="1650" dirty="0">
                <a:solidFill>
                  <a:schemeClr val="bg1"/>
                </a:solidFill>
                <a:latin typeface="Calibri"/>
              </a:rPr>
              <a:t>, M. M. Gunshor, 2018: Applications of the 16 spectral bands on the Advanced Baseline Imager (ABI). J. Operational Meteor., 6 (4), 33-46, </a:t>
            </a:r>
            <a:r>
              <a:rPr lang="en-US" sz="1650" dirty="0" err="1">
                <a:solidFill>
                  <a:schemeClr val="bg1"/>
                </a:solidFill>
                <a:latin typeface="Calibri"/>
              </a:rPr>
              <a:t>doi</a:t>
            </a:r>
            <a:r>
              <a:rPr lang="en-US" sz="1650" dirty="0">
                <a:solidFill>
                  <a:schemeClr val="bg1"/>
                </a:solidFill>
                <a:latin typeface="Calibri"/>
              </a:rPr>
              <a:t>: https://doi.org/10.15191/nwajom.2018.0604</a:t>
            </a:r>
          </a:p>
          <a:p>
            <a:pPr defTabSz="685800">
              <a:spcBef>
                <a:spcPts val="1500"/>
              </a:spcBef>
              <a:buClr>
                <a:prstClr val="white">
                  <a:lumMod val="65000"/>
                </a:prstClr>
              </a:buClr>
              <a:defRPr/>
            </a:pP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spcBef>
                <a:spcPts val="1500"/>
              </a:spcBef>
              <a:buClr>
                <a:prstClr val="white">
                  <a:lumMod val="65000"/>
                </a:prstClr>
              </a:buClr>
              <a:defRPr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05" y="580574"/>
            <a:ext cx="3176557" cy="281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9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98957162"/>
              </p:ext>
            </p:extLst>
          </p:nvPr>
        </p:nvGraphicFramePr>
        <p:xfrm>
          <a:off x="1679642" y="1489470"/>
          <a:ext cx="6206490" cy="33746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8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463"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2346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23468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Imager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234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</a:t>
                      </a:r>
                      <a:r>
                        <a:rPr lang="en-US" sz="15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Coverage</a:t>
                      </a:r>
                      <a:endPara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bands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bands</a:t>
                      </a: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Resolution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 mm Visible </a:t>
                      </a: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km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Approx.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km</a:t>
                      </a: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Visible/near-IR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km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Bands (&gt;2 um)</a:t>
                      </a: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Approx. 4 km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Coverage</a:t>
                      </a:r>
                      <a:endPara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Disk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per hour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Scheduled (3 hourly)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CONUS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per hour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Approx.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per hour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463">
                <a:tc>
                  <a:txBody>
                    <a:bodyPr/>
                    <a:lstStyle/>
                    <a:p>
                      <a:pPr algn="r"/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Mesoscale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every 1-minute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A8B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86600" y="4864100"/>
            <a:ext cx="2057400" cy="274638"/>
          </a:xfrm>
        </p:spPr>
        <p:txBody>
          <a:bodyPr/>
          <a:lstStyle/>
          <a:p>
            <a:fld id="{99A5B503-CEDF-472C-9781-42ABCAB96F41}" type="slidenum">
              <a:rPr lang="en-US" smtClean="0"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79251" y="0"/>
            <a:ext cx="7185498" cy="631825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Advanced Baseline Imager:</a:t>
            </a:r>
          </a:p>
        </p:txBody>
      </p:sp>
    </p:spTree>
    <p:extLst>
      <p:ext uri="{BB962C8B-B14F-4D97-AF65-F5344CB8AC3E}">
        <p14:creationId xmlns:p14="http://schemas.microsoft.com/office/powerpoint/2010/main" val="1825604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0C2BC1-309D-3C4A-B5A7-1868BCDC3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28DD89-AB2E-154A-85CA-0F98FAC43D3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17588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Do you know where to gather needed resources regarding the ABI?</a:t>
            </a:r>
          </a:p>
          <a:p>
            <a:pPr lvl="0">
              <a:spcBef>
                <a:spcPct val="0"/>
              </a:spcBef>
            </a:pPr>
            <a:endParaRPr lang="en-US" altLang="en-US" sz="2800" dirty="0">
              <a:solidFill>
                <a:srgbClr val="FFFF00"/>
              </a:solidFill>
            </a:endParaRP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 a) Very doubtful</a:t>
            </a: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 b) Cannot predict now</a:t>
            </a: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 c) Most likely</a:t>
            </a: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 d) Yes</a:t>
            </a:r>
          </a:p>
          <a:p>
            <a:pPr lvl="0">
              <a:spcBef>
                <a:spcPct val="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 e) Without a doubt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Question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4988" y="1589335"/>
            <a:ext cx="3581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3210" y="2286045"/>
            <a:ext cx="4873277" cy="25237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For more information visit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www.goes-r.gov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/>
            </a:r>
            <a:b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</a:b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/>
            </a:r>
            <a:b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</a:b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www.facebook.com/</a:t>
            </a:r>
            <a:r>
              <a:rPr lang="en-US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GOESRsatellite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/>
            </a:r>
            <a:b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www.youtube.com/user/NOAASatellites</a:t>
            </a:r>
            <a:b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en-US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twitter.com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/</a:t>
            </a:r>
            <a:r>
              <a:rPr lang="en-US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NOAASatellites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/>
            </a:r>
            <a:b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en-US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www.flickr.com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/photos/noaasatellites</a:t>
            </a:r>
          </a:p>
        </p:txBody>
      </p:sp>
      <p:pic>
        <p:nvPicPr>
          <p:cNvPr id="5" name="Picture 4" descr="SocialMedia_Ic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40" y="2744537"/>
            <a:ext cx="1992455" cy="7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1143000" y="-7018"/>
            <a:ext cx="6867357" cy="515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4693935"/>
            <a:ext cx="27565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srgbClr val="FFFF00"/>
                </a:solidFill>
                <a:latin typeface="Arial"/>
              </a:rPr>
              <a:t>http://www.goes-r.gov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D2ECD224-1A74-47C7-937F-D2AF1EDE567F}" type="slidenum">
              <a:rPr lang="en-US" sz="1050">
                <a:solidFill>
                  <a:srgbClr val="000000"/>
                </a:solidFill>
                <a:latin typeface="Arial" charset="0"/>
              </a:rPr>
              <a:pPr algn="r" defTabSz="685800">
                <a:defRPr/>
              </a:pPr>
              <a:t>3</a:t>
            </a:fld>
            <a:endParaRPr lang="en-US" sz="10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337670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dirty="0">
                <a:solidFill>
                  <a:srgbClr val="FFFFFF"/>
                </a:solidFill>
                <a:latin typeface="Arial"/>
              </a:rPr>
              <a:t>Many critical derived quantities</a:t>
            </a:r>
          </a:p>
        </p:txBody>
      </p:sp>
    </p:spTree>
    <p:extLst>
      <p:ext uri="{BB962C8B-B14F-4D97-AF65-F5344CB8AC3E}">
        <p14:creationId xmlns:p14="http://schemas.microsoft.com/office/powerpoint/2010/main" val="426753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0249A42C-7C3A-1946-A459-68A8AD418034}" type="slidenum">
              <a:rPr lang="en-US">
                <a:solidFill>
                  <a:prstClr val="white"/>
                </a:solidFill>
                <a:latin typeface="Calibri"/>
              </a:rPr>
              <a:pPr defTabSz="342900">
                <a:defRPr/>
              </a:pPr>
              <a:t>4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33688" y="101600"/>
            <a:ext cx="6310312" cy="617538"/>
          </a:xfrm>
          <a:prstGeom prst="rect">
            <a:avLst/>
          </a:prstGeom>
        </p:spPr>
        <p:txBody>
          <a:bodyPr/>
          <a:lstStyle/>
          <a:p>
            <a:r>
              <a:rPr lang="en-US" sz="2700" b="1" dirty="0">
                <a:solidFill>
                  <a:schemeClr val="bg1"/>
                </a:solidFill>
              </a:rPr>
              <a:t>GOES-16 Products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713949"/>
              </p:ext>
            </p:extLst>
          </p:nvPr>
        </p:nvGraphicFramePr>
        <p:xfrm>
          <a:off x="951473" y="1106953"/>
          <a:ext cx="2169458" cy="3169920"/>
        </p:xfrm>
        <a:graphic>
          <a:graphicData uri="http://schemas.openxmlformats.org/drawingml/2006/table">
            <a:tbl>
              <a:tblPr firstRow="1" bandRow="1"/>
              <a:tblGrid>
                <a:gridCol w="2169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ABI L2+ Products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Cloud and Moisture Imagery (KPP)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Aerosol Detection (Smoke &amp; Dust)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Aerosol Optical Depth (AOD)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Clear Sky Mask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Particle Size Distribution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Top Height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Top Phase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Cloud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Top Pressure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Cloud Top Temperature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Derived Motion Winds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Derived Stability Indices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081024"/>
              </p:ext>
            </p:extLst>
          </p:nvPr>
        </p:nvGraphicFramePr>
        <p:xfrm>
          <a:off x="3123173" y="649091"/>
          <a:ext cx="2177719" cy="3573780"/>
        </p:xfrm>
        <a:graphic>
          <a:graphicData uri="http://schemas.openxmlformats.org/drawingml/2006/table">
            <a:tbl>
              <a:tblPr firstRow="1" bandRow="1"/>
              <a:tblGrid>
                <a:gridCol w="2177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ABI L2+ Products (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con’t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Downward S/W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Radiation:  Surface</a:t>
                      </a:r>
                      <a:endParaRPr lang="en-US" sz="11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Fire/Hot Spot Characterization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Hurricane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Intensity Estimation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Land Surface Temperature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Legacy Vertical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Moisture Profile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Legacy Vertical Temperature Profile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Rainfall Rate/QPE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Reflected S/W Radiation:  TOA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Sea Surface Temperature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Snow Cover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Total Perceptible Water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Volcanic Ash:  Detection and Height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176230"/>
              </p:ext>
            </p:extLst>
          </p:nvPr>
        </p:nvGraphicFramePr>
        <p:xfrm>
          <a:off x="5300893" y="653039"/>
          <a:ext cx="2114547" cy="3810000"/>
        </p:xfrm>
        <a:graphic>
          <a:graphicData uri="http://schemas.openxmlformats.org/drawingml/2006/table">
            <a:tbl>
              <a:tblPr firstRow="1" bandRow="1"/>
              <a:tblGrid>
                <a:gridCol w="2114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 L2 Product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Lightning: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Events, Groups, Flashes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SEISS L1b Products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Energetic Heavy Ions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baseline="0" dirty="0" err="1" smtClean="0">
                          <a:solidFill>
                            <a:schemeClr val="tx1"/>
                          </a:solidFill>
                        </a:rPr>
                        <a:t>Magnetospheric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/p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: Low Energy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>
                          <a:solidFill>
                            <a:schemeClr val="tx1"/>
                          </a:solidFill>
                        </a:rPr>
                        <a:t>Magnetospheric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/p</a:t>
                      </a:r>
                      <a:r>
                        <a:rPr lang="en-US" sz="11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: High Energy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Solar &amp; Galactic Protons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EXIS L1b Product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Solar Flux: EUV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Solar Flux:  X-ray Irradiance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SUVI L1b Product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Solar EUV Imagery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MAG L1b Product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Geomagnetic Field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6567"/>
              </p:ext>
            </p:extLst>
          </p:nvPr>
        </p:nvGraphicFramePr>
        <p:xfrm>
          <a:off x="953715" y="649317"/>
          <a:ext cx="2169461" cy="472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9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 L1b Product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Radiances</a:t>
                      </a:r>
                      <a:endParaRPr 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372060"/>
              </p:ext>
            </p:extLst>
          </p:nvPr>
        </p:nvGraphicFramePr>
        <p:xfrm>
          <a:off x="7159214" y="2558039"/>
          <a:ext cx="1984786" cy="135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Plus  from the </a:t>
                      </a:r>
                      <a:r>
                        <a:rPr lang="en-US" sz="1100" b="1" baseline="0" dirty="0" smtClean="0">
                          <a:solidFill>
                            <a:schemeClr val="bg1"/>
                          </a:solidFill>
                        </a:rPr>
                        <a:t>ABI (Pathfinders)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 Thickness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Ice: Motion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3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4637"/>
            <a:ext cx="6858000" cy="4134226"/>
          </a:xfrm>
          <a:prstGeom prst="rect">
            <a:avLst/>
          </a:prstGeom>
        </p:spPr>
      </p:pic>
      <p:sp>
        <p:nvSpPr>
          <p:cNvPr id="104450" name="Title 2"/>
          <p:cNvSpPr>
            <a:spLocks noGrp="1"/>
          </p:cNvSpPr>
          <p:nvPr>
            <p:ph type="title" idx="4294967295"/>
          </p:nvPr>
        </p:nvSpPr>
        <p:spPr>
          <a:xfrm>
            <a:off x="662338" y="-134938"/>
            <a:ext cx="5915025" cy="993775"/>
          </a:xfrm>
        </p:spPr>
        <p:txBody>
          <a:bodyPr/>
          <a:lstStyle/>
          <a:p>
            <a:pPr eaLnBrk="1" hangingPunct="1"/>
            <a:r>
              <a:rPr lang="en-US" sz="3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4294967295"/>
          </p:nvPr>
        </p:nvSpPr>
        <p:spPr>
          <a:xfrm>
            <a:off x="1077912" y="1555161"/>
            <a:ext cx="6988175" cy="350838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 algn="r">
              <a:buNone/>
            </a:pPr>
            <a:r>
              <a:rPr lang="en-US" sz="9600" b="1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http://cimss.ssec.wisc.edu/goes/goesdata.html</a:t>
            </a:r>
            <a:endParaRPr lang="en-US" sz="9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63" y="-42212"/>
            <a:ext cx="1423637" cy="1423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1808" y="3313306"/>
            <a:ext cx="298870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GLM (Geostationary Lightning Mapper)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Calibration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GOES-16 ABI Data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(Free) Software 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(Free) Phone apps 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GOES-R/16 ABI Training / Education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GOES-R/16 ABI Info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Level 2 -- Derived Products, etc. 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7456575" y="2571749"/>
            <a:ext cx="198587" cy="1714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544389" y="2782707"/>
            <a:ext cx="198587" cy="1714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28DD89-AB2E-154A-85CA-0F98FAC43D3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28DD89-AB2E-154A-85CA-0F98FAC43D3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7160" y="1163473"/>
            <a:ext cx="8823959" cy="3382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9775" lvl="1" indent="-342900"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chemeClr val="bg1"/>
                </a:solidFill>
              </a:rPr>
              <a:t>CIMSS Has developed ‘webapps’ that allow you to explore the different spectral bands on ABI</a:t>
            </a:r>
          </a:p>
          <a:p>
            <a:pPr marL="739775" lvl="1" indent="-342900">
              <a:buFont typeface="Wingdings" panose="05000000000000000000" pitchFamily="2" charset="2"/>
              <a:buChar char="§"/>
            </a:pPr>
            <a:endParaRPr lang="en-US" sz="2400" b="1" smtClean="0">
              <a:solidFill>
                <a:schemeClr val="bg1"/>
              </a:solidFill>
            </a:endParaRPr>
          </a:p>
          <a:p>
            <a:pPr marL="739775" lvl="1" indent="-342900">
              <a:buFont typeface="Wingdings" panose="05000000000000000000" pitchFamily="2" charset="2"/>
              <a:buChar char="§"/>
            </a:pPr>
            <a:r>
              <a:rPr lang="en-US" sz="2400" b="1" smtClean="0">
                <a:solidFill>
                  <a:schemeClr val="bg1"/>
                </a:solidFill>
              </a:rPr>
              <a:t>Coded in HTML5 so you can play with them on your SmartPhone.</a:t>
            </a:r>
          </a:p>
          <a:p>
            <a:pPr lvl="1" indent="0">
              <a:buFont typeface="Arial"/>
              <a:buNone/>
            </a:pPr>
            <a:endParaRPr lang="en-US" sz="2400" b="1" smtClean="0">
              <a:solidFill>
                <a:schemeClr val="bg1"/>
              </a:solidFill>
            </a:endParaRPr>
          </a:p>
          <a:p>
            <a:pPr lvl="1" indent="0">
              <a:buFont typeface="Arial"/>
              <a:buNone/>
            </a:pPr>
            <a:r>
              <a:rPr lang="en-US" sz="1800" b="1" smtClean="0">
                <a:solidFill>
                  <a:schemeClr val="bg1"/>
                </a:solidFill>
                <a:hlinkClick r:id="rId2"/>
              </a:rPr>
              <a:t>http://cimss.ssec.wisc.edu/goes/webapps/bandapp/overview_goes_16.html</a:t>
            </a:r>
            <a:endParaRPr lang="en-US" sz="1800" b="1" smtClean="0">
              <a:solidFill>
                <a:schemeClr val="bg1"/>
              </a:solidFill>
            </a:endParaRPr>
          </a:p>
          <a:p>
            <a:pPr lvl="1" indent="0">
              <a:buFont typeface="Arial"/>
              <a:buNone/>
            </a:pPr>
            <a:r>
              <a:rPr lang="en-US" sz="1800" b="1" smtClean="0">
                <a:solidFill>
                  <a:schemeClr val="bg1"/>
                </a:solidFill>
                <a:hlinkClick r:id="rId3"/>
              </a:rPr>
              <a:t>http://cimss.ssec.wisc.edu/goes/webapps/satrgb/overview_abi_goes16.html</a:t>
            </a:r>
            <a:endParaRPr lang="en-US" sz="1800" smtClean="0">
              <a:solidFill>
                <a:schemeClr val="bg1"/>
              </a:solidFill>
            </a:endParaRPr>
          </a:p>
          <a:p>
            <a:pPr algn="ctr"/>
            <a:endParaRPr lang="en-US" smtClean="0">
              <a:solidFill>
                <a:schemeClr val="bg1"/>
              </a:solidFill>
            </a:endParaRPr>
          </a:p>
          <a:p>
            <a:pPr algn="ctr"/>
            <a:endParaRPr lang="en-US" smtClean="0">
              <a:solidFill>
                <a:schemeClr val="bg1"/>
              </a:solidFill>
            </a:endParaRPr>
          </a:p>
          <a:p>
            <a:pPr algn="ctr"/>
            <a:endParaRPr lang="en-US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28DD89-AB2E-154A-85CA-0F98FAC43D3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34124" y="511952"/>
            <a:ext cx="6402495" cy="3693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chemeClr val="bg1"/>
                </a:solidFill>
              </a:rPr>
              <a:t>GOES-16 Training Modules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6131" y="1132992"/>
            <a:ext cx="8229600" cy="52475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GOES-16 Training Modules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Satellite Foundational Course for GOES-R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Created in 2016, ready pre-launch for all NWS Forecasters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Currently being revised to swap in GOES-16 examples (vs. Himawari-8/Suomi-NPP/Legacy GOES data were used initially)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Initial version: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hlinkClick r:id="rId2"/>
              </a:rPr>
              <a:t>http://rammb.cira.colostate.edu/training/shymet/satfc-g_intro.asp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Revised version will be at 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COMET </a:t>
            </a:r>
            <a:r>
              <a:rPr lang="en-US" sz="2000" dirty="0" err="1" smtClean="0">
                <a:solidFill>
                  <a:schemeClr val="bg1"/>
                </a:solidFill>
                <a:hlinkClick r:id="rId3"/>
              </a:rPr>
              <a:t>MetEd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07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99" y="872728"/>
            <a:ext cx="6193551" cy="3812744"/>
          </a:xfrm>
        </p:spPr>
      </p:pic>
      <p:sp>
        <p:nvSpPr>
          <p:cNvPr id="5" name="TextBox 4"/>
          <p:cNvSpPr txBox="1"/>
          <p:nvPr/>
        </p:nvSpPr>
        <p:spPr>
          <a:xfrm>
            <a:off x="2023111" y="902970"/>
            <a:ext cx="2196179" cy="20774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prstClr val="black"/>
                </a:solidFill>
                <a:latin typeface="Helvetica" pitchFamily="34" charset="0"/>
              </a:rPr>
              <a:t>http://www.meted.ucar.edu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3550" y="2308861"/>
            <a:ext cx="500137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prstClr val="black"/>
                </a:solidFill>
                <a:latin typeface="Helvetica" pitchFamily="34" charset="0"/>
              </a:rPr>
              <a:t>GOES-16</a:t>
            </a:r>
          </a:p>
        </p:txBody>
      </p:sp>
      <p:sp>
        <p:nvSpPr>
          <p:cNvPr id="7" name="Oval 6"/>
          <p:cNvSpPr/>
          <p:nvPr/>
        </p:nvSpPr>
        <p:spPr>
          <a:xfrm>
            <a:off x="5292090" y="2166655"/>
            <a:ext cx="2103120" cy="4229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900" b="1" i="1">
              <a:solidFill>
                <a:prstClr val="white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31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26" y="2160271"/>
            <a:ext cx="3672175" cy="2503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Training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598" y="872605"/>
            <a:ext cx="6172200" cy="1118255"/>
          </a:xfrm>
        </p:spPr>
        <p:txBody>
          <a:bodyPr/>
          <a:lstStyle/>
          <a:p>
            <a:r>
              <a:rPr lang="en-US" dirty="0" smtClean="0"/>
              <a:t>FDTD GOES-16 Applications Webinars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Semi-regular short discussion by NWS SOOs (and others) on how GOES-16 data were used.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 smtClean="0"/>
              <a:t>Grew out of VISIT “Satellite Chat” sessions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5920" y="2205321"/>
            <a:ext cx="3231654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prstClr val="black"/>
                </a:solidFill>
                <a:latin typeface="Helvetica" pitchFamily="34" charset="0"/>
                <a:hlinkClick r:id="rId4"/>
              </a:rPr>
              <a:t>http://rammb.cira.colostate.edu/training/visit/satellite_chat/</a:t>
            </a:r>
            <a:endParaRPr lang="en-US" sz="900" b="1" dirty="0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7790" y="2858062"/>
            <a:ext cx="2743200" cy="1661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 Recordings and Q/A are included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Helvetica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Helvetica" pitchFamily="34" charset="0"/>
              </a:rPr>
              <a:t>Sample Topics:</a:t>
            </a:r>
            <a:endParaRPr lang="en-US" sz="1200" b="1" dirty="0">
              <a:solidFill>
                <a:prstClr val="black"/>
              </a:solidFill>
              <a:latin typeface="Helvetica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Helvetica" pitchFamily="34" charset="0"/>
            </a:endParaRP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GOES-16 Water Vapor bands orographic applications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GOES-16 views Hail swaths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GOES-16 Split Window Difference</a:t>
            </a:r>
          </a:p>
          <a:p>
            <a:pPr marL="214313" indent="-214313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Helvetica" pitchFamily="34" charset="0"/>
              </a:rPr>
              <a:t>GOES-16 Convective </a:t>
            </a:r>
            <a:r>
              <a:rPr lang="en-US" sz="1200" b="1" dirty="0" smtClean="0">
                <a:solidFill>
                  <a:prstClr val="black"/>
                </a:solidFill>
                <a:latin typeface="Helvetica" pitchFamily="34" charset="0"/>
              </a:rPr>
              <a:t>RGB</a:t>
            </a:r>
            <a:endParaRPr lang="en-US" sz="1200" b="1" dirty="0">
              <a:solidFill>
                <a:prstClr val="black"/>
              </a:solidFill>
              <a:latin typeface="Helvetic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63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Normal_Launch_ShowTe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123452"/>
      </a:dk2>
      <a:lt2>
        <a:srgbClr val="E0EDF8"/>
      </a:lt2>
      <a:accent1>
        <a:srgbClr val="2254A6"/>
      </a:accent1>
      <a:accent2>
        <a:srgbClr val="9B6261"/>
      </a:accent2>
      <a:accent3>
        <a:srgbClr val="939070"/>
      </a:accent3>
      <a:accent4>
        <a:srgbClr val="60254D"/>
      </a:accent4>
      <a:accent5>
        <a:srgbClr val="9FC6E9"/>
      </a:accent5>
      <a:accent6>
        <a:srgbClr val="8BA7B3"/>
      </a:accent6>
      <a:hlink>
        <a:srgbClr val="000000"/>
      </a:hlink>
      <a:folHlink>
        <a:srgbClr val="D99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i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35000">
              <a:schemeClr val="phClr">
                <a:tint val="50000"/>
                <a:satMod val="250000"/>
              </a:schemeClr>
            </a:gs>
            <a:gs pos="100000">
              <a:schemeClr val="phClr">
                <a:tint val="40000"/>
                <a:satMod val="350000"/>
              </a:schemeClr>
            </a:gs>
          </a:gsLst>
          <a:lin ang="87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50000"/>
                <a:satMod val="110000"/>
              </a:schemeClr>
              <a:schemeClr val="phClr">
                <a:tint val="70000"/>
                <a:satMod val="15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15000"/>
            </a:schemeClr>
          </a:solidFill>
          <a:prstDash val="solid"/>
        </a:ln>
        <a:ln w="12700" cap="flat" cmpd="sng" algn="ctr">
          <a:solidFill>
            <a:schemeClr val="phClr">
              <a:shade val="90000"/>
              <a:satMod val="115000"/>
            </a:schemeClr>
          </a:solidFill>
          <a:prstDash val="solid"/>
        </a:ln>
        <a:ln w="19050" cap="flat" cmpd="sng" algn="ctr">
          <a:solidFill>
            <a:schemeClr val="phClr">
              <a:shade val="80000"/>
              <a:satMod val="110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25400" dir="5400000" rotWithShape="0">
              <a:srgbClr val="FFFFFF">
                <a:alpha val="50000"/>
              </a:srgbClr>
            </a:outerShdw>
            <a:reflection blurRad="63500" stA="20000" endPos="15000" dist="12700" dir="5400000" sy="-100000" rotWithShape="0"/>
          </a:effectLst>
        </a:effectStyle>
        <a:effectStyle>
          <a:effectLst>
            <a:reflection blurRad="127000" stA="25000" endPos="20000" dist="38100" dir="5400000" sy="-100000" rotWithShape="0"/>
          </a:effectLst>
          <a:scene3d>
            <a:camera prst="orthographicFront">
              <a:rot lat="0" lon="0" rev="0"/>
            </a:camera>
            <a:lightRig rig="balanced" dir="b">
              <a:rot lat="0" lon="0" rev="2700000"/>
            </a:lightRig>
          </a:scene3d>
          <a:sp3d>
            <a:bevelT w="381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200" b="1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Normal_Launch_ShowTemp</Template>
  <TotalTime>1903</TotalTime>
  <Words>905</Words>
  <Application>Microsoft Office PowerPoint</Application>
  <PresentationFormat>On-screen Show (16:9)</PresentationFormat>
  <Paragraphs>199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PGothic</vt:lpstr>
      <vt:lpstr>Arial</vt:lpstr>
      <vt:lpstr>Arial Narrow</vt:lpstr>
      <vt:lpstr>Calibri</vt:lpstr>
      <vt:lpstr>Helvetica</vt:lpstr>
      <vt:lpstr>Myriad Pro</vt:lpstr>
      <vt:lpstr>Myriad Pro Cond</vt:lpstr>
      <vt:lpstr>Wingdings</vt:lpstr>
      <vt:lpstr>Normal_Launch_ShowTemp</vt:lpstr>
      <vt:lpstr>Custom Design</vt:lpstr>
      <vt:lpstr>1_Custom Design</vt:lpstr>
      <vt:lpstr>1_Office Theme</vt:lpstr>
      <vt:lpstr>PowerPoint Presentation</vt:lpstr>
      <vt:lpstr>The Advanced Baseline Imager:</vt:lpstr>
      <vt:lpstr>PowerPoint Presentation</vt:lpstr>
      <vt:lpstr>GOES-16 Products</vt:lpstr>
      <vt:lpstr>GOES-R Series web sites </vt:lpstr>
      <vt:lpstr>PowerPoint Presentation</vt:lpstr>
      <vt:lpstr>PowerPoint Presentation</vt:lpstr>
      <vt:lpstr>GOES-16 Training Sources</vt:lpstr>
      <vt:lpstr>GOES-16 Training Sources</vt:lpstr>
      <vt:lpstr>GOES-16 Training Sources</vt:lpstr>
      <vt:lpstr>GOES-16 Training Sources</vt:lpstr>
      <vt:lpstr>GOES-16 Training Sources</vt:lpstr>
      <vt:lpstr>GOES-16 Training Sources</vt:lpstr>
      <vt:lpstr>Other Resources Online</vt:lpstr>
      <vt:lpstr>GOES-R Band Fact Sheets</vt:lpstr>
      <vt:lpstr>GOES-16 Training Sources</vt:lpstr>
      <vt:lpstr>GOES-16 Training Sources</vt:lpstr>
      <vt:lpstr>A Closer Look at the ABI</vt:lpstr>
      <vt:lpstr>Questions? Comments?</vt:lpstr>
      <vt:lpstr>PowerPoint Presentation</vt:lpstr>
      <vt:lpstr>PowerPoint Presentation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Michelle (GSFC-417.0)[ADNET SYSTEMS INC]</dc:creator>
  <cp:lastModifiedBy>Tim Schmit</cp:lastModifiedBy>
  <cp:revision>105</cp:revision>
  <cp:lastPrinted>2017-12-19T15:53:44Z</cp:lastPrinted>
  <dcterms:created xsi:type="dcterms:W3CDTF">2016-10-07T13:19:50Z</dcterms:created>
  <dcterms:modified xsi:type="dcterms:W3CDTF">2019-01-02T22:19:06Z</dcterms:modified>
</cp:coreProperties>
</file>