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3" r:id="rId3"/>
    <p:sldId id="319" r:id="rId4"/>
    <p:sldId id="258" r:id="rId5"/>
    <p:sldId id="278" r:id="rId6"/>
    <p:sldId id="304" r:id="rId7"/>
    <p:sldId id="305" r:id="rId8"/>
    <p:sldId id="306" r:id="rId9"/>
    <p:sldId id="307" r:id="rId10"/>
    <p:sldId id="309" r:id="rId11"/>
    <p:sldId id="308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20" r:id="rId22"/>
    <p:sldId id="321" r:id="rId23"/>
    <p:sldId id="285" r:id="rId24"/>
    <p:sldId id="280" r:id="rId25"/>
    <p:sldId id="281" r:id="rId26"/>
    <p:sldId id="279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322" r:id="rId35"/>
    <p:sldId id="290" r:id="rId36"/>
    <p:sldId id="259" r:id="rId37"/>
    <p:sldId id="261" r:id="rId38"/>
    <p:sldId id="260" r:id="rId39"/>
    <p:sldId id="291" r:id="rId40"/>
    <p:sldId id="269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23" r:id="rId52"/>
    <p:sldId id="324" r:id="rId53"/>
    <p:sldId id="325" r:id="rId54"/>
    <p:sldId id="326" r:id="rId55"/>
    <p:sldId id="302" r:id="rId56"/>
  </p:sldIdLst>
  <p:sldSz cx="12192000" cy="6858000"/>
  <p:notesSz cx="6858000" cy="9144000"/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9" d="100"/>
          <a:sy n="49" d="100"/>
        </p:scale>
        <p:origin x="91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5B0B6-DCF0-466F-BC31-882359466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76CBAB-39EF-483D-A406-49E178022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2569B-DD6C-41B8-A4B1-B9C0782B5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C8A19-F3DE-4DDB-A882-156C577E9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BDE66-FFC4-4B1C-95E8-C1BD20D0E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25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A341A-B702-4BDE-B960-3E96B7C0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A7488-F76B-42C8-80CF-E34944D6E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B9B26-870C-4494-9564-A92BDD188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2574D-A0D8-4B33-9ABD-EFF425E57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B1737-3234-45F5-91DB-DB2B550C8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4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F403E5-DD69-45D3-965F-60D680CDC9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C458B-FAAE-4297-896D-90A973EB1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79168-D4B9-4C1E-8D7A-E2C44136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8D290-52F1-489C-AACB-5D8D7D7D1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BFD7E-93A1-4329-B0B2-EC2E2807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4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A61A0-75F8-4746-86A6-F22ADC354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73C2D-B6D1-4283-AB9F-3A5A84DF6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DB773-F3EF-43B8-909D-456DED73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A24D1-8727-4DDC-9028-B8345789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BFCD2-E664-49FD-89F6-96A3705E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20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C2AA-0F52-4EA3-BB04-882C2337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2732D-AFAF-4C26-911D-75D846743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B6DE5-DC3E-494F-9680-A30FA600D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43800-7F37-4F18-9657-369746F7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AFB5A-DC92-4C4C-B1C0-9CBB6703C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57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2FD9-3E47-4DEA-ACA0-36268A603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F8BEA-6D57-4B87-BDF0-45D5621B58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FBB986-7F03-4496-80A7-6489FC4D5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50D3A3-5E6C-4707-8DE4-D687883B7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BD22B-1F34-4DD3-AB5E-1B4519C76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7566D-9F20-46CC-81A6-855BDCCA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35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6BB98-390D-45D9-B3DE-2453A5218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24E6C-4AF1-4B61-B08A-5D6DCAC94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35B02-4BDC-4955-8E54-45B242770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C1FDF-1B34-4BD3-97FF-035FAA5975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7C714-CC17-4835-B30B-18ED46493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C4FD7C-E114-46A6-A5C8-F93C73F7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F6BEE-9FEF-4425-8A51-0335F28DD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7055BE-6EBF-43C1-B2C6-C2A89CD12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23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8110-3DD1-4015-992B-A624621B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1C1A4-1660-4E97-86E1-99AE23188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5D5C33-4C02-4365-8E53-76C23842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CF946-B278-482A-83B9-8048753D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6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7FF63-D5CD-4E0E-8127-BECEC03B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0C92E7-327A-43BD-9504-3A5E55633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6267B-F1BE-411E-8383-C605F6374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60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55784-8566-4F7A-91FE-B52AB8C2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83A68-8A8F-4532-8991-AF2B27DC9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93914B-76ED-4409-8884-F167FA1A4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7010F-F48D-431D-B4C5-3FAD104C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B9EED-1A8B-4EE5-A180-FBFA3A93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6C2679-ECD7-461A-888A-513899D9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4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068D-F0EF-41EB-B9F0-447573006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4377E6-09EE-4427-99AD-2DBB404B46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200A27-8512-47C9-9D15-98FCFBE04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0470D-FA7E-46FA-93F3-009DD3EE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5FE7A1-8AD4-4965-A9B4-5057F36A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760309-E83B-4127-BC66-FCDCA81F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47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3709BE-919D-4974-8D41-A4BCCEDC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C63C39-8AB4-4B07-9145-AC91A731B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F8387-6598-46BE-BE6B-58D4974B1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32048-FA09-4207-8E9B-15C47CAE826E}" type="datetimeFigureOut">
              <a:rPr lang="en-US" smtClean="0"/>
              <a:t>5/28/2021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DB34F-EECB-4BB1-92B7-A74A63549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B733F-7A85-40A0-B21C-8A87B3E5D1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67849-4C1C-420D-90B9-89A0B5FE7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4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imss.ssec.wisc.edu/satellite-blog/?s=Polar2Grid" TargetMode="External"/><Relationship Id="rId3" Type="http://schemas.openxmlformats.org/officeDocument/2006/relationships/hyperlink" Target="ftp://ftp.ssec.wisc.edu/pub/eosdb/" TargetMode="External"/><Relationship Id="rId7" Type="http://schemas.openxmlformats.org/officeDocument/2006/relationships/hyperlink" Target="http://soest-hcc1.hcc.hawaii.edu/browser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hyperlink" Target="https://dbps.aoml.noaa.gov/browser/" TargetMode="External"/><Relationship Id="rId5" Type="http://schemas.openxmlformats.org/officeDocument/2006/relationships/hyperlink" Target="http://hippy.gina.alaska.edu/distro/nrt/" TargetMode="External"/><Relationship Id="rId4" Type="http://schemas.openxmlformats.org/officeDocument/2006/relationships/hyperlink" Target="https://ftp.ssec.wisc.edu/pub/eosdb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GOESR_QuickGuides.html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5" Type="http://schemas.openxmlformats.org/officeDocument/2006/relationships/hyperlink" Target="http://cimss.ssec.wisc.edu/goes/GOESR_QuickGuides_French.html" TargetMode="External"/><Relationship Id="rId4" Type="http://schemas.openxmlformats.org/officeDocument/2006/relationships/hyperlink" Target="http://www.meteochile.cl/PortalDMC-web/index.x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.jma.go.jp/mscweb/data/himawari/sat_img.php?area=fd" TargetMode="Externa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7.xml"/><Relationship Id="rId6" Type="http://schemas.openxmlformats.org/officeDocument/2006/relationships/hyperlink" Target="https://rammb-slider.cira.colostate.edu/?sat=himawari" TargetMode="External"/><Relationship Id="rId5" Type="http://schemas.openxmlformats.org/officeDocument/2006/relationships/hyperlink" Target="https://www.ssd.noaa.gov/imagery/jma.html" TargetMode="External"/><Relationship Id="rId4" Type="http://schemas.openxmlformats.org/officeDocument/2006/relationships/hyperlink" Target="https://www.data.jma.go.jp/mscweb/data/himawari/index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data/geo/#/animation?satellite=fy2g" TargetMode="Externa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Relationship Id="rId6" Type="http://schemas.openxmlformats.org/officeDocument/2006/relationships/image" Target="../media/image29.PNG"/><Relationship Id="rId5" Type="http://schemas.openxmlformats.org/officeDocument/2006/relationships/hyperlink" Target="http://www.virtuallab.bom.gov.au/files/9316/2339/2765/RFG_meeting_8th_June_2021_PART_1.mp4" TargetMode="External"/><Relationship Id="rId4" Type="http://schemas.openxmlformats.org/officeDocument/2006/relationships/hyperlink" Target="http://www.nsmc.org.cn/en/NSMC/Channels/Animation.html?reg=LAN-pas=VIS-col=GRA-t=24#tabs-1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nmsc.kma.go.kr/enhome/html/satellite/viewer/selectGk2aSatViewer.do?view=basic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nmsc.kma.go.kr/enhome/html/satellite/viewer/selectGk2aSatViewer.do?view=product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view.eumetsat.int/productviewer?v=default" TargetMode="Externa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hyperlink" Target="https://rammb-slider.cira.colostate.edu/?sat=meteosat-11" TargetMode="External"/><Relationship Id="rId5" Type="http://schemas.openxmlformats.org/officeDocument/2006/relationships/hyperlink" Target="https://www.ssec.wisc.edu/data/geo/#/animation?satellite=met-prime" TargetMode="External"/><Relationship Id="rId4" Type="http://schemas.openxmlformats.org/officeDocument/2006/relationships/hyperlink" Target="https://pics.eumetsat.int/viewer/index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hyperlink" Target="https://fusedfog.ssec.wisc.edu/" TargetMode="External"/><Relationship Id="rId4" Type="http://schemas.openxmlformats.org/officeDocument/2006/relationships/hyperlink" Target="https://cimss.ssec.wisc.edu/satellite-blo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ammb-slider.cira.colostate.edu/?sat=meteosat-8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5" Type="http://schemas.openxmlformats.org/officeDocument/2006/relationships/image" Target="../media/image35.PNG"/><Relationship Id="rId4" Type="http://schemas.openxmlformats.org/officeDocument/2006/relationships/hyperlink" Target="https://www.ssec.wisc.edu/data/geo/#/animatio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data/geo/#/animation?satellite=ews-g1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realearth.ssec.wisc.edu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hyperlink" Target="https://rammb.cira.colostate.edu/projects/npp/VIIRS_bands_and_bandwidths.pdf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download.ssec.wisc.edu/files/csppgeo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hyperlink" Target="https://www.ssec.wisc.edu/software/geo2grid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sec.wisc.edu/software/geo2grid/utilscripts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sift.ssec.wisc.edu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tar.nesdis.noaa.gov/jpss/mapper/" TargetMode="External"/><Relationship Id="rId7" Type="http://schemas.openxmlformats.org/officeDocument/2006/relationships/hyperlink" Target="http://realearth.ssec.wisc.edu/" TargetMode="Externa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hyperlink" Target="https://rammb-slider.cira.colostate.edu/?sat=jpss&amp;sec=northern_hemisphere&amp;x=22016.533203125&amp;y=22021.8671875&amp;z=0&amp;angle=0&amp;im=12&amp;ts=1&amp;st=0&amp;et=0&amp;speed=130&amp;motion=loop&amp;maps%5Bborders%5D=white&amp;lat=0&amp;p%5B0%5D=band_m05&amp;opacity%5B0%5D=1&amp;pause=0&amp;slider=-1&amp;hide_controls=0&amp;mouse_draw=0&amp;follow_feature=0&amp;follow_hide=0&amp;s=rammb-slider&amp;draw_color=FFD700&amp;draw_width=6" TargetMode="External"/><Relationship Id="rId5" Type="http://schemas.openxmlformats.org/officeDocument/2006/relationships/hyperlink" Target="https://ge.ssec.wisc.edu/viirs-today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https://worldview.earthdata.nasa.gov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oastwatch.pfeg.noaa.gov/erddap/index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hyperlink" Target="https://www.star.nesdis.noaa.gov/smcd/spb/aq/AerosolWatch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DSa0qh7wNQ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3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8xZoXu1USM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r.nesdis.noaa.gov/smcd/spb/aq/AerosolWatch/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scott.lindstrom@ssec.wisc.edu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01F9-2B71-46C9-A9D2-60442974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accent1">
                    <a:lumMod val="50000"/>
                  </a:schemeClr>
                </a:solidFill>
              </a:rPr>
              <a:t>Imagery Sources Online</a:t>
            </a:r>
            <a:br>
              <a:rPr lang="en-US" sz="54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</a:rPr>
              <a:t>Scott Lindstrom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ubtitle 1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Where can you find Satellite Imagery presented as imagery</a:t>
            </a:r>
          </a:p>
          <a:p>
            <a:pPr lvl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not data you can use, necessarily, for science imagery, but you can use it to view the weather, or to decide where you want to gather data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not an exhaustive list!  </a:t>
            </a:r>
          </a:p>
          <a:p>
            <a:pPr lvl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a list of places that I know about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915" y="5875116"/>
            <a:ext cx="1351465" cy="982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37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TROPOMI Imagery:  Aerosol Index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1295473"/>
            <a:ext cx="10382250" cy="5562527"/>
          </a:xfrm>
        </p:spPr>
      </p:pic>
      <p:sp>
        <p:nvSpPr>
          <p:cNvPr id="6" name="Oval 5"/>
          <p:cNvSpPr/>
          <p:nvPr/>
        </p:nvSpPr>
        <p:spPr>
          <a:xfrm>
            <a:off x="5351145" y="3520440"/>
            <a:ext cx="1644015" cy="84582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3810" y="4754880"/>
            <a:ext cx="274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Nice capture of a SAL event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760470" y="3314700"/>
            <a:ext cx="36576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72690" y="3943350"/>
            <a:ext cx="1847850" cy="644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This could be dust or smoke?</a:t>
            </a:r>
            <a:endParaRPr 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195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data from Direct Broadcast sites over CONUS, and it only shows VIIRS.</a:t>
            </a:r>
          </a:p>
          <a:p>
            <a:pPr lvl="1"/>
            <a:r>
              <a:rPr lang="en-US" dirty="0" smtClean="0"/>
              <a:t>True Color imagery (Red/Green/Blue imagery with Red/Green/Blue bands)</a:t>
            </a:r>
          </a:p>
          <a:p>
            <a:pPr lvl="1"/>
            <a:r>
              <a:rPr lang="en-US" dirty="0" smtClean="0"/>
              <a:t>‘False Color’ imagery (Combines visible and near-infrared imagery)</a:t>
            </a:r>
          </a:p>
          <a:p>
            <a:pPr lvl="1"/>
            <a:r>
              <a:rPr lang="en-US" dirty="0" smtClean="0"/>
              <a:t>Day Night Band imagery</a:t>
            </a:r>
          </a:p>
          <a:p>
            <a:r>
              <a:rPr lang="en-US" dirty="0" smtClean="0"/>
              <a:t>Also links to orbits!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52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Today Website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1" y="1210187"/>
            <a:ext cx="7277100" cy="5647814"/>
          </a:xfrm>
        </p:spPr>
      </p:pic>
      <p:sp>
        <p:nvSpPr>
          <p:cNvPr id="5" name="TextBox 4"/>
          <p:cNvSpPr txBox="1"/>
          <p:nvPr/>
        </p:nvSpPr>
        <p:spPr>
          <a:xfrm>
            <a:off x="915100" y="1605565"/>
            <a:ext cx="2768771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Note:  S-NPP and VIIRS</a:t>
            </a:r>
          </a:p>
          <a:p>
            <a:endParaRPr lang="en-US" sz="2000" b="1" dirty="0"/>
          </a:p>
          <a:p>
            <a:r>
              <a:rPr lang="en-US" sz="2000" b="1" dirty="0" smtClean="0"/>
              <a:t>True Color</a:t>
            </a:r>
          </a:p>
          <a:p>
            <a:r>
              <a:rPr lang="en-US" sz="2000" b="1" dirty="0" smtClean="0"/>
              <a:t>False Color</a:t>
            </a:r>
          </a:p>
          <a:p>
            <a:r>
              <a:rPr lang="en-US" sz="2000" b="1" dirty="0" smtClean="0"/>
              <a:t>Day Night Band</a:t>
            </a:r>
          </a:p>
          <a:p>
            <a:endParaRPr lang="en-US" sz="2000" b="1" dirty="0"/>
          </a:p>
          <a:p>
            <a:r>
              <a:rPr lang="en-US" sz="2000" b="1" dirty="0" smtClean="0"/>
              <a:t>Coastline toggle</a:t>
            </a:r>
          </a:p>
          <a:p>
            <a:r>
              <a:rPr lang="en-US" sz="2000" b="1" dirty="0" smtClean="0"/>
              <a:t>State Borders toggle</a:t>
            </a:r>
          </a:p>
          <a:p>
            <a:r>
              <a:rPr lang="en-US" sz="2000" b="1" dirty="0" smtClean="0"/>
              <a:t>Sector Borders</a:t>
            </a:r>
          </a:p>
          <a:p>
            <a:endParaRPr lang="en-US" sz="2000" b="1" dirty="0"/>
          </a:p>
          <a:p>
            <a:r>
              <a:rPr lang="en-US" sz="2000" b="1" dirty="0" smtClean="0"/>
              <a:t>Today’s NOAA-20 Passes</a:t>
            </a:r>
          </a:p>
          <a:p>
            <a:r>
              <a:rPr lang="en-US" sz="2000" b="1" dirty="0" smtClean="0"/>
              <a:t>Today’s Moon Phase</a:t>
            </a:r>
          </a:p>
          <a:p>
            <a:endParaRPr lang="en-US" sz="2000" b="1" dirty="0"/>
          </a:p>
          <a:p>
            <a:r>
              <a:rPr lang="en-US" sz="2000" b="1" dirty="0" smtClean="0"/>
              <a:t>MODIS Today</a:t>
            </a:r>
            <a:endParaRPr lang="en-US" sz="2000" b="1" dirty="0"/>
          </a:p>
        </p:txBody>
      </p:sp>
      <p:sp>
        <p:nvSpPr>
          <p:cNvPr id="6" name="Right Arrow 5"/>
          <p:cNvSpPr/>
          <p:nvPr/>
        </p:nvSpPr>
        <p:spPr>
          <a:xfrm>
            <a:off x="5868955" y="3096222"/>
            <a:ext cx="3405673" cy="7371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Click on a sector!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49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VIIRS Sectors – there are 8 of them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18" y="1383524"/>
            <a:ext cx="6933660" cy="5381267"/>
          </a:xfrm>
        </p:spPr>
      </p:pic>
      <p:sp>
        <p:nvSpPr>
          <p:cNvPr id="5" name="TextBox 4"/>
          <p:cNvSpPr txBox="1"/>
          <p:nvPr/>
        </p:nvSpPr>
        <p:spPr>
          <a:xfrm>
            <a:off x="7464490" y="2481943"/>
            <a:ext cx="384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2000 m, 1000 m and 250 m resolutions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4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RealEarth</a:t>
            </a:r>
            <a:r>
              <a:rPr lang="en-US" dirty="0" smtClean="0"/>
              <a:t>:  an Aggregator!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5" y="1825625"/>
            <a:ext cx="12036489" cy="4351338"/>
          </a:xfrm>
        </p:spPr>
        <p:txBody>
          <a:bodyPr/>
          <a:lstStyle/>
          <a:p>
            <a:r>
              <a:rPr lang="en-US" dirty="0" smtClean="0"/>
              <a:t>Gathers imagery from many places and puts then in a common environment.  </a:t>
            </a:r>
          </a:p>
          <a:p>
            <a:r>
              <a:rPr lang="en-US" dirty="0" smtClean="0"/>
              <a:t>http</a:t>
            </a:r>
            <a:r>
              <a:rPr lang="en-US" dirty="0"/>
              <a:t>://realearth.ssec.wisc.edu/products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52" y="2752597"/>
            <a:ext cx="6315283" cy="4070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6539" y="3181739"/>
            <a:ext cx="47604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Alphabetic list of products in </a:t>
            </a:r>
            <a:r>
              <a:rPr lang="en-US" dirty="0" err="1" smtClean="0"/>
              <a:t>RealEarth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Note:  500+ of them!</a:t>
            </a:r>
          </a:p>
          <a:p>
            <a:endParaRPr lang="en-US" dirty="0"/>
          </a:p>
          <a:p>
            <a:r>
              <a:rPr lang="en-US" dirty="0" smtClean="0"/>
              <a:t>Alternatively, enter </a:t>
            </a:r>
            <a:r>
              <a:rPr lang="en-US" dirty="0" err="1" smtClean="0"/>
              <a:t>RealEarth</a:t>
            </a:r>
            <a:r>
              <a:rPr lang="en-US" dirty="0" smtClean="0"/>
              <a:t> and use the Search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022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RealEarth</a:t>
            </a:r>
            <a:r>
              <a:rPr lang="en-US" dirty="0" smtClean="0"/>
              <a:t> Front Page:  Use the Search Tool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8303"/>
            <a:ext cx="7680024" cy="4950134"/>
          </a:xfrm>
        </p:spPr>
      </p:pic>
      <p:sp>
        <p:nvSpPr>
          <p:cNvPr id="7" name="Left Arrow 6"/>
          <p:cNvSpPr/>
          <p:nvPr/>
        </p:nvSpPr>
        <p:spPr>
          <a:xfrm>
            <a:off x="2569493" y="4478694"/>
            <a:ext cx="4217437" cy="3445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Enter something like ‘CMORPH’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726703" y="2418851"/>
            <a:ext cx="3024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products in </a:t>
            </a:r>
            <a:r>
              <a:rPr lang="en-US" dirty="0" err="1" smtClean="0"/>
              <a:t>RealEarth</a:t>
            </a:r>
            <a:r>
              <a:rPr lang="en-US" dirty="0" smtClean="0"/>
              <a:t> – like CMORPH – are very </a:t>
            </a:r>
            <a:r>
              <a:rPr lang="en-US" dirty="0" err="1" smtClean="0"/>
              <a:t>very</a:t>
            </a:r>
            <a:r>
              <a:rPr lang="en-US" dirty="0" smtClean="0"/>
              <a:t> hard to find elsewhere</a:t>
            </a:r>
          </a:p>
          <a:p>
            <a:endParaRPr lang="en-US" dirty="0"/>
          </a:p>
          <a:p>
            <a:r>
              <a:rPr lang="en-US" dirty="0" smtClean="0"/>
              <a:t>There are many ‘Presets’ and ‘Products’ that you can look through. The labels are mostly self-explanatory.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215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Worldview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2" y="1247127"/>
            <a:ext cx="8532222" cy="5499416"/>
          </a:xfrm>
        </p:spPr>
      </p:pic>
      <p:sp>
        <p:nvSpPr>
          <p:cNvPr id="5" name="TextBox 4"/>
          <p:cNvSpPr txBox="1"/>
          <p:nvPr/>
        </p:nvSpPr>
        <p:spPr>
          <a:xfrm flipH="1">
            <a:off x="8808097" y="2892490"/>
            <a:ext cx="31164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 that you can slide back in time – and you can change that ‘DAY’ to ‘YEAR’ to slide through more quickly</a:t>
            </a:r>
          </a:p>
          <a:p>
            <a:endParaRPr lang="en-US" dirty="0"/>
          </a:p>
          <a:p>
            <a:r>
              <a:rPr lang="en-US" dirty="0" smtClean="0"/>
              <a:t>As with </a:t>
            </a:r>
            <a:r>
              <a:rPr lang="en-US" dirty="0" err="1" smtClean="0"/>
              <a:t>RealEarth</a:t>
            </a:r>
            <a:r>
              <a:rPr lang="en-US" dirty="0" smtClean="0"/>
              <a:t> – many different products (all from polar orbiters) – use the Search tools after you + Add Layers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369559" y="3676261"/>
            <a:ext cx="587829" cy="250060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210562" y="5178490"/>
            <a:ext cx="983756" cy="681134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11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NASA Worldview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243584"/>
            <a:ext cx="8526215" cy="5495544"/>
          </a:xfrm>
        </p:spPr>
      </p:pic>
      <p:sp>
        <p:nvSpPr>
          <p:cNvPr id="5" name="TextBox 4"/>
          <p:cNvSpPr txBox="1"/>
          <p:nvPr/>
        </p:nvSpPr>
        <p:spPr>
          <a:xfrm>
            <a:off x="8681960" y="6227589"/>
            <a:ext cx="1838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(Note I’ve scrolled all the way back to 2008!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849185" y="2080260"/>
            <a:ext cx="28437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keeps track of what you’ve selected in the past, and there are different categories</a:t>
            </a:r>
          </a:p>
          <a:p>
            <a:endParaRPr lang="en-US" dirty="0"/>
          </a:p>
          <a:p>
            <a:r>
              <a:rPr lang="en-US" dirty="0" smtClean="0"/>
              <a:t>If you know what you want, just enter that “Ozone”  or “Day Night Band”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566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When you type in something – search looks for all the matches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1243584"/>
            <a:ext cx="8526215" cy="549554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735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CIRA Slider (Polar version)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1" y="1437005"/>
            <a:ext cx="8305642" cy="5353374"/>
          </a:xfrm>
        </p:spPr>
      </p:pic>
      <p:sp>
        <p:nvSpPr>
          <p:cNvPr id="5" name="Right Arrow 4"/>
          <p:cNvSpPr/>
          <p:nvPr/>
        </p:nvSpPr>
        <p:spPr>
          <a:xfrm>
            <a:off x="2217420" y="3771900"/>
            <a:ext cx="1531620" cy="3086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38200" y="3326040"/>
            <a:ext cx="1703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 Satellite from default (GOES-16) to JPSS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97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Bookkeeping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Slido.com :  #SatMOCTraining-1</a:t>
            </a:r>
          </a:p>
          <a:p>
            <a:r>
              <a:rPr lang="en-US" dirty="0" smtClean="0"/>
              <a:t>Put Questions in Sli.do under Q&amp;A</a:t>
            </a:r>
          </a:p>
          <a:p>
            <a:pPr lvl="1"/>
            <a:r>
              <a:rPr lang="en-US" dirty="0" smtClean="0"/>
              <a:t>That will be monitored more obsessively than the Zoom Chat!</a:t>
            </a:r>
          </a:p>
          <a:p>
            <a:r>
              <a:rPr lang="en-US" dirty="0" smtClean="0"/>
              <a:t>This is recorded!  A recording will be made available to all</a:t>
            </a:r>
          </a:p>
          <a:p>
            <a:endParaRPr lang="en-US" dirty="0"/>
          </a:p>
          <a:p>
            <a:r>
              <a:rPr lang="en-US" dirty="0" smtClean="0"/>
              <a:t>For now:  We’ll start with the 1</a:t>
            </a:r>
            <a:r>
              <a:rPr lang="en-US" baseline="30000" dirty="0" smtClean="0"/>
              <a:t>st</a:t>
            </a:r>
            <a:r>
              <a:rPr lang="en-US" dirty="0" smtClean="0"/>
              <a:t> 3 poll questions at </a:t>
            </a:r>
            <a:r>
              <a:rPr lang="en-US" dirty="0" err="1" smtClean="0"/>
              <a:t>Slido</a:t>
            </a:r>
            <a:endParaRPr lang="en-US" dirty="0" smtClean="0"/>
          </a:p>
          <a:p>
            <a:r>
              <a:rPr lang="en-US" dirty="0" smtClean="0"/>
              <a:t>If you have a Question:  Note the Q&amp;A capability in </a:t>
            </a:r>
            <a:r>
              <a:rPr lang="en-US" dirty="0" err="1" smtClean="0"/>
              <a:t>Slido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Request:  Do you have a source for imagery that you use and that you think is superb?  Put it in there!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520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Channels and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JPSS – related, so derived from VIIRS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60" y="138297"/>
            <a:ext cx="4610500" cy="63251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96" y="138297"/>
            <a:ext cx="4595258" cy="6287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329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Broadcast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UW-Madison:  </a:t>
            </a:r>
            <a:r>
              <a:rPr lang="en-US" strike="sngStrike" dirty="0" smtClean="0">
                <a:hlinkClick r:id="rId3"/>
              </a:rPr>
              <a:t>ftp://ftp.ssec.wisc.edu/pub/eosdb/</a:t>
            </a:r>
            <a:r>
              <a:rPr lang="en-US" strike="sngStrike" dirty="0" smtClean="0"/>
              <a:t> </a:t>
            </a:r>
            <a:r>
              <a:rPr lang="en-US" dirty="0" smtClean="0"/>
              <a:t>(NOAA-20, NPP, MODIS)  (Oops:  </a:t>
            </a:r>
            <a:r>
              <a:rPr lang="en-US" dirty="0" smtClean="0">
                <a:hlinkClick r:id="rId4"/>
              </a:rPr>
              <a:t>https://ftp.ssec.wisc.edu/pub/eosdb</a:t>
            </a:r>
            <a:r>
              <a:rPr lang="en-US" dirty="0" smtClean="0"/>
              <a:t> )</a:t>
            </a:r>
          </a:p>
          <a:p>
            <a:pPr lvl="1"/>
            <a:r>
              <a:rPr lang="en-US" dirty="0" smtClean="0"/>
              <a:t>Contains imagery – and also output from CSPP that (1) mimics what you will find in NOAA CLASS and (2) can be fed into Polar2Grid to create imagery</a:t>
            </a:r>
          </a:p>
          <a:p>
            <a:r>
              <a:rPr lang="en-US" dirty="0" smtClean="0"/>
              <a:t>Alaska-Fairbanks (GINA</a:t>
            </a:r>
            <a:r>
              <a:rPr lang="en-US" dirty="0"/>
              <a:t>): </a:t>
            </a:r>
            <a:r>
              <a:rPr lang="en-US" dirty="0">
                <a:hlinkClick r:id="rId5"/>
              </a:rPr>
              <a:t>http://hippy.gina.alaska.edu/distro/nrt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Miami (Imagery </a:t>
            </a:r>
            <a:r>
              <a:rPr lang="en-US" dirty="0"/>
              <a:t>only): </a:t>
            </a:r>
            <a:r>
              <a:rPr lang="en-US" dirty="0">
                <a:hlinkClick r:id="rId6"/>
              </a:rPr>
              <a:t>https://dbps.aoml.noaa.gov/browser</a:t>
            </a:r>
            <a:r>
              <a:rPr lang="en-US" dirty="0" smtClean="0">
                <a:hlinkClick r:id="rId6"/>
              </a:rPr>
              <a:t>/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Excellent for Tropical information</a:t>
            </a:r>
          </a:p>
          <a:p>
            <a:r>
              <a:rPr lang="en-US" dirty="0"/>
              <a:t>Hawaii:  </a:t>
            </a:r>
            <a:r>
              <a:rPr lang="en-US" dirty="0">
                <a:hlinkClick r:id="rId7"/>
              </a:rPr>
              <a:t>http://soest-hcc1.hcc.hawaii.edu/browser</a:t>
            </a:r>
            <a:r>
              <a:rPr lang="en-US" dirty="0" smtClean="0">
                <a:hlinkClick r:id="rId7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Blog posts on Polar2Grid</a:t>
            </a:r>
            <a:r>
              <a:rPr lang="en-US" sz="2200" b="1" dirty="0"/>
              <a:t>:  </a:t>
            </a:r>
            <a:r>
              <a:rPr lang="en-US" sz="2200" b="1" dirty="0">
                <a:hlinkClick r:id="rId8"/>
              </a:rPr>
              <a:t>https://cimss.ssec.wisc.edu/satellite-blog/?</a:t>
            </a:r>
            <a:r>
              <a:rPr lang="en-US" sz="2200" b="1" dirty="0" smtClean="0">
                <a:hlinkClick r:id="rId8"/>
              </a:rPr>
              <a:t>s=Polar2Grid</a:t>
            </a:r>
            <a:r>
              <a:rPr lang="en-US" dirty="0" smtClean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9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Slido</a:t>
            </a:r>
            <a:r>
              <a:rPr lang="en-US" dirty="0" smtClean="0"/>
              <a:t> break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Rest of the Polling questions</a:t>
            </a:r>
          </a:p>
          <a:p>
            <a:endParaRPr lang="en-US" dirty="0"/>
          </a:p>
          <a:p>
            <a:r>
              <a:rPr lang="en-US" dirty="0" smtClean="0"/>
              <a:t>If there are questions in </a:t>
            </a:r>
            <a:r>
              <a:rPr lang="en-US" dirty="0" err="1" smtClean="0"/>
              <a:t>Slido</a:t>
            </a:r>
            <a:r>
              <a:rPr lang="en-US" dirty="0" smtClean="0"/>
              <a:t> right now, I’ll address them (Vote for your favorite questions!)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Geostationary Imagery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305144"/>
            <a:ext cx="10138410" cy="539432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1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can you find Geo </a:t>
            </a:r>
            <a:r>
              <a:rPr lang="en-US" u="sng" dirty="0" smtClean="0"/>
              <a:t>Imagery</a:t>
            </a:r>
            <a:r>
              <a:rPr lang="en-US" dirty="0" smtClean="0"/>
              <a:t> online?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Himawari-8</a:t>
            </a:r>
          </a:p>
          <a:p>
            <a:r>
              <a:rPr lang="en-US" dirty="0" smtClean="0"/>
              <a:t>FY-4A</a:t>
            </a:r>
          </a:p>
          <a:p>
            <a:r>
              <a:rPr lang="en-US" dirty="0" smtClean="0"/>
              <a:t>GeoKompsat2A</a:t>
            </a:r>
          </a:p>
          <a:p>
            <a:r>
              <a:rPr lang="en-US" dirty="0" smtClean="0"/>
              <a:t>Meteosat-11</a:t>
            </a:r>
          </a:p>
          <a:p>
            <a:r>
              <a:rPr lang="en-US" dirty="0" err="1" smtClean="0"/>
              <a:t>Meteosat</a:t>
            </a:r>
            <a:r>
              <a:rPr lang="en-US" dirty="0" smtClean="0"/>
              <a:t>-IODC</a:t>
            </a:r>
          </a:p>
          <a:p>
            <a:r>
              <a:rPr lang="en-US" dirty="0" smtClean="0"/>
              <a:t>EWS – G1</a:t>
            </a:r>
          </a:p>
          <a:p>
            <a:r>
              <a:rPr lang="en-US" dirty="0" smtClean="0"/>
              <a:t>GOES-16</a:t>
            </a:r>
          </a:p>
          <a:p>
            <a:r>
              <a:rPr lang="en-US" dirty="0" smtClean="0"/>
              <a:t>GOES-17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Japan</a:t>
            </a:r>
          </a:p>
          <a:p>
            <a:r>
              <a:rPr lang="en-US" dirty="0" smtClean="0"/>
              <a:t>China</a:t>
            </a:r>
          </a:p>
          <a:p>
            <a:r>
              <a:rPr lang="en-US" dirty="0" smtClean="0"/>
              <a:t>South Korea</a:t>
            </a:r>
          </a:p>
          <a:p>
            <a:r>
              <a:rPr lang="en-US" dirty="0" smtClean="0"/>
              <a:t>EUMETSAT</a:t>
            </a:r>
          </a:p>
          <a:p>
            <a:r>
              <a:rPr lang="en-US" dirty="0" smtClean="0"/>
              <a:t>EUMETSAT</a:t>
            </a:r>
          </a:p>
          <a:p>
            <a:r>
              <a:rPr lang="en-US" dirty="0" smtClean="0"/>
              <a:t>US Space Force</a:t>
            </a:r>
          </a:p>
          <a:p>
            <a:r>
              <a:rPr lang="en-US" dirty="0" smtClean="0"/>
              <a:t>USA NOAA/NESDIS</a:t>
            </a:r>
          </a:p>
          <a:p>
            <a:r>
              <a:rPr lang="en-US" dirty="0" smtClean="0"/>
              <a:t>USA NOAA/NESDIS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74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assumption for this talk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You are familiar with the various bands on the different satellites – or you know where to find that information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For example, GOES-16 band information is available on Fact Sheets </a:t>
            </a:r>
            <a:r>
              <a:rPr lang="en-US" dirty="0" smtClean="0">
                <a:hlinkClick r:id="rId3"/>
              </a:rPr>
              <a:t>here</a:t>
            </a:r>
            <a:r>
              <a:rPr lang="en-US" dirty="0"/>
              <a:t> </a:t>
            </a:r>
            <a:r>
              <a:rPr lang="en-US" dirty="0" smtClean="0"/>
              <a:t>in English, </a:t>
            </a:r>
            <a:r>
              <a:rPr lang="en-US" dirty="0" smtClean="0">
                <a:hlinkClick r:id="rId4"/>
              </a:rPr>
              <a:t>here</a:t>
            </a:r>
            <a:r>
              <a:rPr lang="en-US" dirty="0" smtClean="0"/>
              <a:t> in Spanish (Click on </a:t>
            </a:r>
            <a:r>
              <a:rPr lang="en-US" b="1" dirty="0" err="1"/>
              <a:t>Imágenes</a:t>
            </a:r>
            <a:r>
              <a:rPr lang="en-US" b="1" dirty="0" smtClean="0"/>
              <a:t> </a:t>
            </a:r>
            <a:r>
              <a:rPr lang="en-US" b="1" dirty="0" err="1" smtClean="0"/>
              <a:t>Satelitales</a:t>
            </a:r>
            <a:r>
              <a:rPr lang="en-US" dirty="0" smtClean="0"/>
              <a:t>, and then on the individual </a:t>
            </a:r>
            <a:r>
              <a:rPr lang="en-US" dirty="0" err="1" smtClean="0"/>
              <a:t>Canale</a:t>
            </a:r>
            <a:r>
              <a:rPr lang="en-US" dirty="0" smtClean="0"/>
              <a:t>; you can also find Tutorials on RGBs at that site) and </a:t>
            </a:r>
            <a:r>
              <a:rPr lang="en-US" dirty="0" smtClean="0">
                <a:hlinkClick r:id="rId5"/>
              </a:rPr>
              <a:t>here</a:t>
            </a:r>
            <a:r>
              <a:rPr lang="en-US" dirty="0" smtClean="0"/>
              <a:t> in French!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6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" y="2508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Himawari</a:t>
            </a:r>
            <a:r>
              <a:rPr lang="en-US" dirty="0" smtClean="0"/>
              <a:t> data are from JMA (Japan Meteorological Agency) MSC (Meteorological Satellite Center)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830" y="1825624"/>
            <a:ext cx="5855970" cy="479234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www.data.jma.go.jp/mscweb/data/himawari/sat_img.php?area=fd</a:t>
            </a:r>
            <a:r>
              <a:rPr lang="en-US" dirty="0" smtClean="0"/>
              <a:t> </a:t>
            </a:r>
          </a:p>
          <a:p>
            <a:r>
              <a:rPr lang="en-US" dirty="0" smtClean="0"/>
              <a:t>You can choose some imagery, and a lot of different RGBs</a:t>
            </a:r>
          </a:p>
          <a:p>
            <a:r>
              <a:rPr lang="en-US" dirty="0" smtClean="0"/>
              <a:t>Many different areas scattered through the Pacific Region</a:t>
            </a:r>
            <a:r>
              <a:rPr lang="en-US" dirty="0"/>
              <a:t>, shown here: 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www.data.jma.go.jp/mscweb/data/himawari/index.html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Also can view data from USA sources</a:t>
            </a:r>
          </a:p>
          <a:p>
            <a:pPr lvl="1"/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www.ssd.noaa.gov/imagery/jma.html</a:t>
            </a:r>
            <a:r>
              <a:rPr lang="en-US" dirty="0" smtClean="0"/>
              <a:t> </a:t>
            </a:r>
          </a:p>
          <a:p>
            <a:pPr lvl="1"/>
            <a:r>
              <a:rPr lang="en-US" dirty="0">
                <a:hlinkClick r:id="rId6"/>
              </a:rPr>
              <a:t>https://rammb-slider.cira.colostate.edu/?</a:t>
            </a:r>
            <a:r>
              <a:rPr lang="en-US" dirty="0" smtClean="0">
                <a:hlinkClick r:id="rId6"/>
              </a:rPr>
              <a:t>sat=himawari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80" y="1666966"/>
            <a:ext cx="5452110" cy="504595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08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FY-4A from CMA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494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FY-4A is CMA (China Meteorological Administration) Geostationary.  It is experimental.  The operational satellite, FY-4B,  was launched in early June 2021, look for data from that in early 2022</a:t>
            </a:r>
          </a:p>
          <a:p>
            <a:endParaRPr lang="en-US" dirty="0"/>
          </a:p>
          <a:p>
            <a:r>
              <a:rPr lang="en-US" dirty="0" smtClean="0"/>
              <a:t>FY-2G is an older satellite, but giving imagery over China</a:t>
            </a:r>
          </a:p>
          <a:p>
            <a:endParaRPr lang="en-US" dirty="0"/>
          </a:p>
          <a:p>
            <a:r>
              <a:rPr lang="en-US" dirty="0" smtClean="0"/>
              <a:t>You can register at the site to acquire data in near-real time via ftp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886450" cy="4849495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3"/>
              </a:rPr>
              <a:t>https://www.ssec.wisc.edu/data/geo/#/</a:t>
            </a:r>
            <a:r>
              <a:rPr lang="en-US" dirty="0" smtClean="0">
                <a:hlinkClick r:id="rId3"/>
              </a:rPr>
              <a:t>animation?satellite=fy2g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www.nsmc.org.cn/en/NSMC/Channels/Animation.html?reg=LAN-pas=VIS-col=GRA-t=24#tabs-1</a:t>
            </a:r>
            <a:r>
              <a:rPr lang="en-US" dirty="0" smtClean="0"/>
              <a:t>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More </a:t>
            </a:r>
            <a:r>
              <a:rPr lang="en-US" dirty="0" smtClean="0"/>
              <a:t>FY information from CMA is </a:t>
            </a:r>
            <a:r>
              <a:rPr lang="en-US" dirty="0"/>
              <a:t>here:  </a:t>
            </a:r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www.virtuallab.bom.gov.au/files/9316/2339/2765/RFG_meeting_8th_June_2021_PART_1.mp4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818" y="201064"/>
            <a:ext cx="1897544" cy="16536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702" y="3976010"/>
            <a:ext cx="2446232" cy="9602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92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GK2A – From South Korea Meteorological Administration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AMI, ABI and AHI imagers are all close cousins.  Slight differences in channel selection.  AHI doesn’t have 1.38 ; ABI doesn’t have 0.51 ; AMI doesn’t have 2.24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Imagery is here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nmsc.kma.go.kr/enhome/html/satellite/viewer/selectGk2aSatViewer.do?view=basic</a:t>
            </a:r>
            <a:r>
              <a:rPr lang="en-US" dirty="0" smtClean="0"/>
              <a:t> </a:t>
            </a:r>
          </a:p>
          <a:p>
            <a:r>
              <a:rPr lang="en-US" dirty="0"/>
              <a:t>Products </a:t>
            </a:r>
            <a:r>
              <a:rPr lang="en-US" dirty="0" smtClean="0"/>
              <a:t>(many!) are </a:t>
            </a:r>
            <a:r>
              <a:rPr lang="en-US" dirty="0"/>
              <a:t>here </a:t>
            </a:r>
            <a:r>
              <a:rPr lang="en-US" dirty="0">
                <a:hlinkClick r:id="rId4"/>
              </a:rPr>
              <a:t>https://nmsc.kma.go.kr/enhome/html/satellite/viewer/selectGk2aSatViewer.do?view=product</a:t>
            </a:r>
            <a:r>
              <a:rPr lang="en-US" dirty="0" smtClean="0">
                <a:hlinkClick r:id="rId4"/>
              </a:rPr>
              <a:t>#</a:t>
            </a:r>
            <a:r>
              <a:rPr lang="en-US" dirty="0" smtClean="0"/>
              <a:t> </a:t>
            </a:r>
          </a:p>
          <a:p>
            <a:r>
              <a:rPr lang="en-US" dirty="0" smtClean="0"/>
              <a:t>Archived imagery as well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44" y="3741150"/>
            <a:ext cx="1524132" cy="3116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76" y="3901184"/>
            <a:ext cx="1516511" cy="2796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56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Meteosat-11 – primary satellite over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11 Channels</a:t>
            </a:r>
          </a:p>
          <a:p>
            <a:r>
              <a:rPr lang="en-US" dirty="0" smtClean="0"/>
              <a:t>Some imagery is free, some is not</a:t>
            </a:r>
          </a:p>
          <a:p>
            <a:r>
              <a:rPr lang="en-US" dirty="0" smtClean="0"/>
              <a:t>Coverage over Africa, Europe, eastern Atlantic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9295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EUMETVIEW: 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view.eumetsat.int/productviewer?v=default</a:t>
            </a:r>
            <a:r>
              <a:rPr lang="en-US" dirty="0" smtClean="0"/>
              <a:t>  (basic imagery)</a:t>
            </a:r>
          </a:p>
          <a:p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pics.eumetsat.int/viewer/index.html</a:t>
            </a:r>
            <a:r>
              <a:rPr lang="en-US" dirty="0" smtClean="0"/>
              <a:t> </a:t>
            </a:r>
            <a:endParaRPr lang="en-US" dirty="0" smtClean="0">
              <a:hlinkClick r:id="rId5"/>
            </a:endParaRPr>
          </a:p>
          <a:p>
            <a:endParaRPr lang="en-US" dirty="0">
              <a:hlinkClick r:id="rId5"/>
            </a:endParaRPr>
          </a:p>
          <a:p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://www.ssec.wisc.edu/data/geo/#/</a:t>
            </a:r>
            <a:r>
              <a:rPr lang="en-US" dirty="0" smtClean="0">
                <a:hlinkClick r:id="rId5"/>
              </a:rPr>
              <a:t>animation?satellite=met-prime</a:t>
            </a:r>
            <a:r>
              <a:rPr lang="en-US" dirty="0" smtClean="0"/>
              <a:t>  (11  bands)</a:t>
            </a:r>
          </a:p>
          <a:p>
            <a:r>
              <a:rPr lang="en-US" dirty="0"/>
              <a:t>Also on CIRA Slider:  </a:t>
            </a:r>
            <a:r>
              <a:rPr lang="en-US" dirty="0">
                <a:hlinkClick r:id="rId6"/>
              </a:rPr>
              <a:t>https://rammb-slider.cira.colostate.edu/?</a:t>
            </a:r>
            <a:r>
              <a:rPr lang="en-US" dirty="0" smtClean="0">
                <a:hlinkClick r:id="rId6"/>
              </a:rPr>
              <a:t>sat=meteosat-11</a:t>
            </a:r>
            <a:r>
              <a:rPr lang="en-US" dirty="0" smtClean="0"/>
              <a:t>  (all bands, and some RGBs)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717" y="4297518"/>
            <a:ext cx="1224966" cy="1036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547" y="3809747"/>
            <a:ext cx="3048253" cy="30482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66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instructor:  Scott Lindstrom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95" y="1690688"/>
            <a:ext cx="3101609" cy="3947502"/>
          </a:xfrm>
        </p:spPr>
      </p:pic>
      <p:sp>
        <p:nvSpPr>
          <p:cNvPr id="7" name="TextBox 6"/>
          <p:cNvSpPr txBox="1"/>
          <p:nvPr/>
        </p:nvSpPr>
        <p:spPr>
          <a:xfrm>
            <a:off x="3582804" y="1690688"/>
            <a:ext cx="840599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Pennsylvania native</a:t>
            </a:r>
          </a:p>
          <a:p>
            <a:r>
              <a:rPr lang="en-US" sz="2000" b="1" dirty="0" smtClean="0"/>
              <a:t>BS in Meteorology and BS in Computer Science from Penn State</a:t>
            </a:r>
          </a:p>
          <a:p>
            <a:r>
              <a:rPr lang="en-US" sz="2000" b="1" dirty="0" smtClean="0"/>
              <a:t>MS and PhD in Meteorology from UW-Madison</a:t>
            </a:r>
          </a:p>
          <a:p>
            <a:endParaRPr lang="en-US" sz="2000" b="1" dirty="0"/>
          </a:p>
          <a:p>
            <a:r>
              <a:rPr lang="en-US" sz="2000" b="1" dirty="0" smtClean="0"/>
              <a:t>Special Thrills:  Extreme Weather or Unusual Weather</a:t>
            </a:r>
          </a:p>
          <a:p>
            <a:r>
              <a:rPr lang="en-US" sz="2000" b="1" dirty="0" smtClean="0"/>
              <a:t>Special Skills:  Remembering songs and lyrics</a:t>
            </a:r>
          </a:p>
          <a:p>
            <a:r>
              <a:rPr lang="en-US" sz="2000" b="1" dirty="0" smtClean="0"/>
              <a:t>Special Ills:  Always a song playing in my head</a:t>
            </a:r>
          </a:p>
          <a:p>
            <a:r>
              <a:rPr lang="en-US" sz="2000" b="1" dirty="0" smtClean="0"/>
              <a:t>Special Drills:  Writing a Blog post about satellite meteorology in 15 minutes</a:t>
            </a:r>
          </a:p>
          <a:p>
            <a:endParaRPr lang="en-US" sz="2000" b="1" dirty="0"/>
          </a:p>
          <a:p>
            <a:r>
              <a:rPr lang="en-US" sz="2000" b="1" dirty="0" smtClean="0"/>
              <a:t>I make training material for various institutions, especially the US National Weather Service;  I write Blog posts for two sites:  CIMSS Satellite Blog (</a:t>
            </a:r>
            <a:r>
              <a:rPr lang="en-US" sz="2000" b="1" dirty="0" smtClean="0">
                <a:hlinkClick r:id="rId4"/>
              </a:rPr>
              <a:t>https://cimss.ssec.wisc.edu/satellite-blog</a:t>
            </a:r>
            <a:r>
              <a:rPr lang="en-US" sz="2000" b="1" dirty="0" smtClean="0"/>
              <a:t> and CIMSS Fog Blog </a:t>
            </a:r>
            <a:r>
              <a:rPr lang="en-US" sz="2000" b="1" dirty="0" smtClean="0">
                <a:hlinkClick r:id="rId5"/>
              </a:rPr>
              <a:t>https://fusedfog.ssec.wisc.edu</a:t>
            </a:r>
            <a:r>
              <a:rPr lang="en-US" sz="2000" b="1" dirty="0" smtClean="0"/>
              <a:t>) </a:t>
            </a:r>
          </a:p>
          <a:p>
            <a:r>
              <a:rPr lang="en-US" sz="2000" b="1" dirty="0" smtClean="0"/>
              <a:t>I’ve also written a lot of software for </a:t>
            </a:r>
            <a:r>
              <a:rPr lang="en-US" sz="2000" b="1" dirty="0" err="1" smtClean="0"/>
              <a:t>McIDAS</a:t>
            </a:r>
            <a:r>
              <a:rPr lang="en-US" sz="2000" b="1" dirty="0" smtClean="0"/>
              <a:t>-X</a:t>
            </a:r>
          </a:p>
          <a:p>
            <a:r>
              <a:rPr lang="en-US" sz="2000" b="1" dirty="0" smtClean="0"/>
              <a:t>P.S.:  That headshot on the AMS site is terrible!  I regret giving it to them </a:t>
            </a:r>
            <a:r>
              <a:rPr lang="en-US" sz="2000" b="1" dirty="0" smtClean="0">
                <a:sym typeface="Wingdings" panose="05000000000000000000" pitchFamily="2" charset="2"/>
              </a:rPr>
              <a:t> </a:t>
            </a:r>
            <a:endParaRPr lang="en-US" sz="20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83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Meteosat</a:t>
            </a:r>
            <a:r>
              <a:rPr lang="en-US" dirty="0" smtClean="0"/>
              <a:t>-IODC (Indian Ocean Data Coverage)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This is a </a:t>
            </a:r>
            <a:r>
              <a:rPr lang="en-US" dirty="0" err="1" smtClean="0"/>
              <a:t>Meteosat</a:t>
            </a:r>
            <a:r>
              <a:rPr lang="en-US" dirty="0" smtClean="0"/>
              <a:t> (-8) satellite viewing the Indian Ocean and eastern Africa.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https://rammb-slider.cira.colostate.edu/?</a:t>
            </a:r>
            <a:r>
              <a:rPr lang="en-US" dirty="0" smtClean="0">
                <a:hlinkClick r:id="rId3"/>
              </a:rPr>
              <a:t>sat=meteosat-8</a:t>
            </a:r>
            <a:r>
              <a:rPr lang="en-US" dirty="0" smtClean="0"/>
              <a:t>  (CIRA Slider, all bands, and some RGBs)</a:t>
            </a:r>
          </a:p>
          <a:p>
            <a:r>
              <a:rPr lang="en-US" dirty="0">
                <a:hlinkClick r:id="rId4"/>
              </a:rPr>
              <a:t>https://www.ssec.wisc.edu/data/geo/#/</a:t>
            </a:r>
            <a:r>
              <a:rPr lang="en-US" dirty="0" smtClean="0">
                <a:hlinkClick r:id="rId4"/>
              </a:rPr>
              <a:t>animation</a:t>
            </a:r>
            <a:r>
              <a:rPr lang="en-US" dirty="0" smtClean="0"/>
              <a:t>  (4 bands)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229" y="3943350"/>
            <a:ext cx="1390878" cy="25604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9361170" y="6142673"/>
            <a:ext cx="11315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5591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EWS-G1 – the former GOES-13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Electro-optical Infrared Weather System </a:t>
            </a:r>
            <a:r>
              <a:rPr lang="en-US" dirty="0" smtClean="0"/>
              <a:t>Geostationary – GOES-13 ‘adopted’ and repurposed by the US Space Force.  Sits over the Indian Ocean</a:t>
            </a:r>
            <a:endParaRPr lang="en-US" dirty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satellite owned by the US Department of Defense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https://www.ssec.wisc.edu/data/geo/#/</a:t>
            </a:r>
            <a:r>
              <a:rPr lang="en-US" dirty="0" smtClean="0">
                <a:hlinkClick r:id="rId3"/>
              </a:rPr>
              <a:t>animation?satellite=ews-g1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All 5 GOES Channels – remember those?</a:t>
            </a:r>
          </a:p>
          <a:p>
            <a:pPr lvl="1"/>
            <a:r>
              <a:rPr lang="en-US" dirty="0" smtClean="0"/>
              <a:t>0.64, 3.9, 6.5, 10.7, 12.3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03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GOES-16 and GOES-17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Many </a:t>
            </a:r>
            <a:r>
              <a:rPr lang="en-US" dirty="0" err="1" smtClean="0"/>
              <a:t>many</a:t>
            </a:r>
            <a:r>
              <a:rPr lang="en-US" dirty="0" smtClean="0"/>
              <a:t> sites have current data.  (I’ve sent around a list).  Common to have ~24 hours online</a:t>
            </a:r>
          </a:p>
          <a:p>
            <a:r>
              <a:rPr lang="en-US" dirty="0" smtClean="0"/>
              <a:t>Many </a:t>
            </a:r>
            <a:r>
              <a:rPr lang="en-US" dirty="0" err="1" smtClean="0"/>
              <a:t>many</a:t>
            </a:r>
            <a:r>
              <a:rPr lang="en-US" dirty="0" smtClean="0"/>
              <a:t> sites have RGB products.</a:t>
            </a:r>
          </a:p>
          <a:p>
            <a:r>
              <a:rPr lang="en-US" dirty="0" smtClean="0"/>
              <a:t>Fewer sites have Level2 Products in real time. (</a:t>
            </a:r>
            <a:r>
              <a:rPr lang="en-US" dirty="0" err="1" smtClean="0"/>
              <a:t>RealEarth</a:t>
            </a:r>
            <a:r>
              <a:rPr lang="en-US" dirty="0" smtClean="0"/>
              <a:t> does)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Some sites have archived data</a:t>
            </a:r>
          </a:p>
          <a:p>
            <a:r>
              <a:rPr lang="en-US" dirty="0" smtClean="0"/>
              <a:t>CIRA Slider goes back ~9 days</a:t>
            </a:r>
          </a:p>
          <a:p>
            <a:r>
              <a:rPr lang="en-US" dirty="0" smtClean="0"/>
              <a:t>CSPP </a:t>
            </a:r>
            <a:r>
              <a:rPr lang="en-US" dirty="0" err="1" smtClean="0"/>
              <a:t>GeoSphere</a:t>
            </a:r>
            <a:r>
              <a:rPr lang="en-US" dirty="0" smtClean="0"/>
              <a:t> goes back ~2 weeks.</a:t>
            </a:r>
          </a:p>
          <a:p>
            <a:r>
              <a:rPr lang="en-US" dirty="0" err="1" smtClean="0"/>
              <a:t>RealEarth</a:t>
            </a:r>
            <a:r>
              <a:rPr lang="en-US" dirty="0" smtClean="0"/>
              <a:t> goes back about a week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67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Composites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RealEarth</a:t>
            </a:r>
            <a:r>
              <a:rPr lang="en-US" dirty="0" smtClean="0"/>
              <a:t> has </a:t>
            </a:r>
            <a:r>
              <a:rPr lang="en-US" smtClean="0"/>
              <a:t>these  </a:t>
            </a:r>
            <a:r>
              <a:rPr lang="en-US" smtClean="0">
                <a:hlinkClick r:id="rId3"/>
              </a:rPr>
              <a:t>https://realearth.ssec.wisc.edu</a:t>
            </a:r>
            <a:r>
              <a:rPr lang="en-US" smtClean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06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any Sli.do questions to answer?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40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websites have imagery.</a:t>
            </a:r>
            <a:br>
              <a:rPr lang="en-US" dirty="0" smtClean="0"/>
            </a:br>
            <a:r>
              <a:rPr lang="en-US" dirty="0" smtClean="0"/>
              <a:t>Few websites have archived imagery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How do you get data to make archived imagery?</a:t>
            </a:r>
          </a:p>
          <a:p>
            <a:r>
              <a:rPr lang="en-US" dirty="0" smtClean="0"/>
              <a:t>Like with so many data sources (from the USA) – they are in NOAA CLASS.  Both radiances and Level 2 Products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Ways to display the data that you download are varied</a:t>
            </a:r>
          </a:p>
          <a:p>
            <a:pPr lvl="1"/>
            <a:r>
              <a:rPr lang="en-US" dirty="0" err="1" smtClean="0"/>
              <a:t>McIDAS</a:t>
            </a:r>
            <a:r>
              <a:rPr lang="en-US" dirty="0" smtClean="0"/>
              <a:t>-V</a:t>
            </a:r>
          </a:p>
          <a:p>
            <a:pPr lvl="1"/>
            <a:r>
              <a:rPr lang="en-US" dirty="0" smtClean="0"/>
              <a:t>Geo2Grid</a:t>
            </a:r>
          </a:p>
          <a:p>
            <a:pPr lvl="1"/>
            <a:r>
              <a:rPr lang="en-US" dirty="0" smtClean="0"/>
              <a:t>SIFT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572250" y="3028950"/>
            <a:ext cx="1931670" cy="8229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18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11521440" cy="1325563"/>
          </a:xfrm>
        </p:spPr>
        <p:txBody>
          <a:bodyPr/>
          <a:lstStyle/>
          <a:p>
            <a:pPr algn="ctr"/>
            <a:r>
              <a:rPr lang="en-US" dirty="0" smtClean="0"/>
              <a:t>After logging in:  Choose what you’re looking for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79" y="1825625"/>
            <a:ext cx="6604442" cy="4351338"/>
          </a:xfrm>
        </p:spPr>
      </p:pic>
      <p:sp>
        <p:nvSpPr>
          <p:cNvPr id="10" name="TextBox 9"/>
          <p:cNvSpPr txBox="1"/>
          <p:nvPr/>
        </p:nvSpPr>
        <p:spPr>
          <a:xfrm>
            <a:off x="9541952" y="2937510"/>
            <a:ext cx="2322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It can be kind of hard to see the drop-down menu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1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11521440" cy="1325563"/>
          </a:xfrm>
        </p:spPr>
        <p:txBody>
          <a:bodyPr/>
          <a:lstStyle/>
          <a:p>
            <a:pPr algn="ctr"/>
            <a:r>
              <a:rPr lang="en-US" dirty="0" smtClean="0"/>
              <a:t>After logging in:  Choose what you’re looking for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79" y="1825625"/>
            <a:ext cx="6604442" cy="4351338"/>
          </a:xfrm>
        </p:spPr>
      </p:pic>
      <p:sp>
        <p:nvSpPr>
          <p:cNvPr id="9" name="Rectangle 8"/>
          <p:cNvSpPr/>
          <p:nvPr/>
        </p:nvSpPr>
        <p:spPr>
          <a:xfrm>
            <a:off x="4206240" y="3314700"/>
            <a:ext cx="4549140" cy="18288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541952" y="2937510"/>
            <a:ext cx="23223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It can be kind of hard to see this drop-down menu</a:t>
            </a:r>
          </a:p>
          <a:p>
            <a:endParaRPr lang="en-US" b="1" dirty="0"/>
          </a:p>
          <a:p>
            <a:r>
              <a:rPr lang="en-US" b="1" dirty="0" smtClean="0"/>
              <a:t>Click on the down arrow</a:t>
            </a:r>
            <a:endParaRPr lang="en-US" b="1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8416212" y="3415004"/>
            <a:ext cx="1147666" cy="78377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5129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08" y="357887"/>
            <a:ext cx="7178662" cy="582218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6747074" y="3294889"/>
            <a:ext cx="173491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81993" y="1439478"/>
            <a:ext cx="2920481" cy="31393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Notice how many there are!</a:t>
            </a:r>
          </a:p>
          <a:p>
            <a:endParaRPr lang="en-US" dirty="0"/>
          </a:p>
          <a:p>
            <a:r>
              <a:rPr lang="en-US" dirty="0" smtClean="0"/>
              <a:t>You can scroll to see many products</a:t>
            </a:r>
          </a:p>
          <a:p>
            <a:endParaRPr lang="en-US" dirty="0"/>
          </a:p>
          <a:p>
            <a:r>
              <a:rPr lang="en-US" dirty="0" smtClean="0"/>
              <a:t>Choose </a:t>
            </a:r>
            <a:r>
              <a:rPr lang="en-US" dirty="0" smtClean="0"/>
              <a:t>GRABIPRD (what does partially restricted mean?)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162115" y="3664459"/>
            <a:ext cx="3319878" cy="45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1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Click on Partially Restricted L1b and L2+ Data Products</a:t>
            </a:r>
            <a:endParaRPr lang="en-US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3156"/>
            <a:ext cx="6172200" cy="4994844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172200" y="1725754"/>
            <a:ext cx="5909310" cy="4351338"/>
          </a:xfrm>
        </p:spPr>
        <p:txBody>
          <a:bodyPr/>
          <a:lstStyle/>
          <a:p>
            <a:r>
              <a:rPr lang="en-US" dirty="0" smtClean="0"/>
              <a:t>Select the Start/End Date and Time</a:t>
            </a:r>
          </a:p>
          <a:p>
            <a:r>
              <a:rPr lang="en-US" dirty="0" smtClean="0"/>
              <a:t>G16 and G17</a:t>
            </a:r>
          </a:p>
          <a:p>
            <a:pPr lvl="1"/>
            <a:r>
              <a:rPr lang="en-US" dirty="0" smtClean="0"/>
              <a:t>Full Disk/CONUS/Meso1/Meso2</a:t>
            </a:r>
          </a:p>
          <a:p>
            <a:r>
              <a:rPr lang="en-US" dirty="0" smtClean="0"/>
              <a:t>Channels</a:t>
            </a:r>
          </a:p>
          <a:p>
            <a:r>
              <a:rPr lang="en-US" dirty="0" smtClean="0"/>
              <a:t>Product Types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06" y="4110196"/>
            <a:ext cx="3596952" cy="69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06" y="4775125"/>
            <a:ext cx="3581710" cy="693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085" y="5440054"/>
            <a:ext cx="3574090" cy="693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44" y="6103829"/>
            <a:ext cx="3604572" cy="716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27" y="3431594"/>
            <a:ext cx="3596952" cy="693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048" y="4120745"/>
            <a:ext cx="3604572" cy="693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69" y="4809037"/>
            <a:ext cx="3581710" cy="693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69" y="5464449"/>
            <a:ext cx="3589331" cy="693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28" y="6138895"/>
            <a:ext cx="3604572" cy="693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87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from Suomi-NPP / VIIRS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66" y="1327639"/>
            <a:ext cx="5445760" cy="5297096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8457" y="1825625"/>
            <a:ext cx="5301343" cy="4351338"/>
          </a:xfrm>
        </p:spPr>
        <p:txBody>
          <a:bodyPr/>
          <a:lstStyle/>
          <a:p>
            <a:r>
              <a:rPr lang="en-US" dirty="0" smtClean="0"/>
              <a:t>List of VIIRS Channels</a:t>
            </a:r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rammb.cira.colostate.edu/projects/npp/VIIRS_bands_and_bandwidths.pdf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“M” Bands: Moderate Resolution</a:t>
            </a:r>
          </a:p>
          <a:p>
            <a:r>
              <a:rPr lang="en-US" dirty="0" smtClean="0"/>
              <a:t>“I” Bands:  Imager resolution 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068147" y="3256384"/>
            <a:ext cx="2146041" cy="195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974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3" y="1240971"/>
            <a:ext cx="7739820" cy="53770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9053" y="365126"/>
            <a:ext cx="11134747" cy="875846"/>
          </a:xfrm>
        </p:spPr>
        <p:txBody>
          <a:bodyPr/>
          <a:lstStyle/>
          <a:p>
            <a:r>
              <a:rPr lang="en-US" dirty="0" smtClean="0"/>
              <a:t>CLASS Sends an email when the data are ready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92299" y="5881661"/>
            <a:ext cx="418825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(This is an example of VIIRS dat</a:t>
            </a:r>
            <a:r>
              <a:rPr lang="en-US" dirty="0" smtClean="0"/>
              <a:t>a)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69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Once you have the data – how do you display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Geo2Grid can do this (based on </a:t>
            </a:r>
            <a:r>
              <a:rPr lang="en-US" dirty="0" err="1" smtClean="0"/>
              <a:t>Satpy</a:t>
            </a:r>
            <a:r>
              <a:rPr lang="en-US" dirty="0" smtClean="0"/>
              <a:t>)</a:t>
            </a:r>
          </a:p>
          <a:p>
            <a:r>
              <a:rPr lang="en-US" dirty="0" smtClean="0"/>
              <a:t>SIFT can do this </a:t>
            </a:r>
          </a:p>
          <a:p>
            <a:r>
              <a:rPr lang="en-US" dirty="0" err="1" smtClean="0"/>
              <a:t>McIDAS</a:t>
            </a:r>
            <a:r>
              <a:rPr lang="en-US" dirty="0" smtClean="0"/>
              <a:t>-V can do this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509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Geo2Grid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You’ll need a </a:t>
            </a:r>
            <a:r>
              <a:rPr lang="en-US" dirty="0" err="1" smtClean="0"/>
              <a:t>linux</a:t>
            </a:r>
            <a:r>
              <a:rPr lang="en-US" dirty="0" smtClean="0"/>
              <a:t> box for this</a:t>
            </a:r>
          </a:p>
          <a:p>
            <a:r>
              <a:rPr lang="en-US" dirty="0" smtClean="0"/>
              <a:t>Download </a:t>
            </a:r>
            <a:r>
              <a:rPr lang="en-US" dirty="0"/>
              <a:t>it :  </a:t>
            </a:r>
            <a:r>
              <a:rPr lang="en-US" dirty="0">
                <a:hlinkClick r:id="rId3"/>
              </a:rPr>
              <a:t>http://download.ssec.wisc.edu/files/csppgeo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Documentation: 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://www.ssec.wisc.edu/software/geo2grid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r>
              <a:rPr lang="en-US" dirty="0" smtClean="0"/>
              <a:t>You’ll get a </a:t>
            </a:r>
            <a:r>
              <a:rPr lang="en-US" dirty="0" err="1" smtClean="0"/>
              <a:t>gzipped</a:t>
            </a:r>
            <a:r>
              <a:rPr lang="en-US" dirty="0" smtClean="0"/>
              <a:t> tar-ball:  put it in a unique directory, say /home/name/Geo2Grid</a:t>
            </a:r>
          </a:p>
          <a:p>
            <a:pPr lvl="1"/>
            <a:r>
              <a:rPr lang="en-US" dirty="0" smtClean="0"/>
              <a:t>export $GEO2GRID_HOME=/home/name/Geo2Grid</a:t>
            </a:r>
          </a:p>
          <a:p>
            <a:pPr lvl="1"/>
            <a:r>
              <a:rPr lang="en-US" dirty="0" smtClean="0"/>
              <a:t>There are shell scripts in $GEO2GRID_HOME/bin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2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Geo2Grid works well with AHI, AMI and AHI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../p2g_grid_helper.sh </a:t>
            </a:r>
            <a:r>
              <a:rPr lang="en-US" sz="2000" b="1" dirty="0" err="1" smtClean="0"/>
              <a:t>mapname</a:t>
            </a:r>
            <a:r>
              <a:rPr lang="en-US" sz="2000" b="1" dirty="0" smtClean="0"/>
              <a:t> </a:t>
            </a:r>
            <a:r>
              <a:rPr lang="en-US" sz="2000" b="1" dirty="0"/>
              <a:t>-99.0 52.0 500 -500 960 720 &gt; $</a:t>
            </a:r>
            <a:r>
              <a:rPr lang="en-US" sz="2000" b="1" dirty="0" smtClean="0"/>
              <a:t>GEO2GRID_HOME/</a:t>
            </a:r>
            <a:r>
              <a:rPr lang="en-US" sz="2000" b="1" dirty="0" err="1" smtClean="0"/>
              <a:t>mapfile.conf</a:t>
            </a:r>
            <a:endParaRPr lang="en-US" sz="2000" b="1" dirty="0" smtClean="0"/>
          </a:p>
          <a:p>
            <a:pPr lvl="1"/>
            <a:r>
              <a:rPr lang="en-US" sz="1600" b="1" dirty="0" smtClean="0"/>
              <a:t>-99.0 W (Longitude) 52.0 (Latitude) 500/-500 (resolution, meters) 960x720:  size of domain</a:t>
            </a:r>
          </a:p>
          <a:p>
            <a:r>
              <a:rPr lang="en-US" sz="2000" b="1" dirty="0"/>
              <a:t>../geo2grid.sh -r abi_l1b -w </a:t>
            </a:r>
            <a:r>
              <a:rPr lang="en-US" sz="2000" b="1" dirty="0" err="1"/>
              <a:t>geotiff</a:t>
            </a:r>
            <a:r>
              <a:rPr lang="en-US" sz="2000" b="1" dirty="0"/>
              <a:t> -p </a:t>
            </a:r>
            <a:r>
              <a:rPr lang="en-US" sz="2000" b="1" dirty="0" err="1"/>
              <a:t>firergb</a:t>
            </a:r>
            <a:r>
              <a:rPr lang="en-US" sz="2000" b="1" dirty="0"/>
              <a:t> -g FIRERGB  --grid-</a:t>
            </a:r>
            <a:r>
              <a:rPr lang="en-US" sz="2000" b="1" dirty="0" err="1"/>
              <a:t>configs</a:t>
            </a:r>
            <a:r>
              <a:rPr lang="en-US" sz="2000" b="1" dirty="0"/>
              <a:t> $GEO2GRID_HOME/</a:t>
            </a:r>
            <a:r>
              <a:rPr lang="en-US" sz="2000" b="1" dirty="0" err="1"/>
              <a:t>FIRERGB.conf</a:t>
            </a:r>
            <a:r>
              <a:rPr lang="en-US" sz="2000" b="1" dirty="0"/>
              <a:t> --method nearest -f /arcdata/goes_restricted/grb/goes16/2021/2021_05_18_138/abi/L1b/RadF/*s2021138190*.</a:t>
            </a:r>
            <a:r>
              <a:rPr lang="en-US" sz="2000" b="1" dirty="0" smtClean="0"/>
              <a:t>nc</a:t>
            </a:r>
          </a:p>
          <a:p>
            <a:pPr lvl="1"/>
            <a:r>
              <a:rPr lang="en-US" sz="1600" b="1" dirty="0" smtClean="0"/>
              <a:t>-r reader:  abi_l1b (also </a:t>
            </a:r>
            <a:r>
              <a:rPr lang="en-US" sz="1600" b="1" dirty="0" err="1" smtClean="0"/>
              <a:t>ahi_hsd</a:t>
            </a:r>
            <a:r>
              <a:rPr lang="en-US" sz="1600" b="1" dirty="0" smtClean="0"/>
              <a:t> ; ami_l1b); -w writer (</a:t>
            </a:r>
            <a:r>
              <a:rPr lang="en-US" sz="1600" b="1" dirty="0" err="1" smtClean="0"/>
              <a:t>geotiff</a:t>
            </a:r>
            <a:r>
              <a:rPr lang="en-US" sz="1600" b="1" dirty="0" smtClean="0"/>
              <a:t>); -p (product, do –list-products to see possibilities); -g gridded map name; --grid-</a:t>
            </a:r>
            <a:r>
              <a:rPr lang="en-US" sz="1600" b="1" dirty="0" err="1" smtClean="0"/>
              <a:t>configs</a:t>
            </a:r>
            <a:r>
              <a:rPr lang="en-US" sz="1600" b="1" dirty="0" smtClean="0"/>
              <a:t> – where is the map defined? ; --method nearest (how to interpolate?); -f where are the raw data sitting?</a:t>
            </a:r>
          </a:p>
          <a:p>
            <a:r>
              <a:rPr lang="en-US" sz="2000" b="1" dirty="0"/>
              <a:t>../add_coastlines.sh --add-borders --borders-outline='blue' --borders-resolution=f --add-grid --grid-text-size 20 --grid-d 5.0 5.0 --grid-D 5.0 5.0  </a:t>
            </a:r>
            <a:r>
              <a:rPr lang="en-US" sz="2000" b="1" dirty="0" smtClean="0"/>
              <a:t>GOES-16_ABI_RadF_firergb_20210518_190019_FIRERGB.tif</a:t>
            </a:r>
          </a:p>
          <a:p>
            <a:pPr lvl="1"/>
            <a:r>
              <a:rPr lang="en-US" sz="1600" b="1" dirty="0" smtClean="0"/>
              <a:t>Documentation here</a:t>
            </a:r>
            <a:r>
              <a:rPr lang="en-US" sz="1600" b="1" dirty="0"/>
              <a:t>:  </a:t>
            </a:r>
            <a:r>
              <a:rPr lang="en-US" sz="1600" b="1" dirty="0">
                <a:hlinkClick r:id="rId3"/>
              </a:rPr>
              <a:t>https://</a:t>
            </a:r>
            <a:r>
              <a:rPr lang="en-US" sz="1600" b="1" dirty="0" smtClean="0">
                <a:hlinkClick r:id="rId3"/>
              </a:rPr>
              <a:t>www.ssec.wisc.edu/software/geo2grid/utilscripts.html</a:t>
            </a:r>
            <a:r>
              <a:rPr lang="en-US" sz="1600" b="1" dirty="0" smtClean="0"/>
              <a:t> or in Polar2Grid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4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SIFT:  Satellite Information Familiarization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a tool that can be used in Linux / </a:t>
            </a:r>
            <a:r>
              <a:rPr lang="en-US" dirty="0" err="1" smtClean="0"/>
              <a:t>MacOS</a:t>
            </a:r>
            <a:r>
              <a:rPr lang="en-US" dirty="0" smtClean="0"/>
              <a:t> / Windows environments</a:t>
            </a:r>
          </a:p>
          <a:p>
            <a:r>
              <a:rPr lang="en-US" dirty="0" smtClean="0"/>
              <a:t>Download it from here:  </a:t>
            </a:r>
            <a:r>
              <a:rPr lang="en-US" dirty="0" smtClean="0">
                <a:hlinkClick r:id="rId3"/>
              </a:rPr>
              <a:t>https://sift.ssec.wisc.edu</a:t>
            </a:r>
            <a:endParaRPr lang="en-US" dirty="0" smtClean="0"/>
          </a:p>
          <a:p>
            <a:r>
              <a:rPr lang="en-US" dirty="0" smtClean="0"/>
              <a:t>Download the data to some place accessible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53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Window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11274"/>
            <a:ext cx="9951720" cy="533774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62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Window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11274"/>
            <a:ext cx="9951720" cy="5337741"/>
          </a:xfrm>
        </p:spPr>
      </p:pic>
      <p:sp>
        <p:nvSpPr>
          <p:cNvPr id="3" name="Cloud Callout 2"/>
          <p:cNvSpPr/>
          <p:nvPr/>
        </p:nvSpPr>
        <p:spPr>
          <a:xfrm>
            <a:off x="3131820" y="2080260"/>
            <a:ext cx="8023860" cy="336042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The first thing you’ll want to do:  Load Data.  Ctrl-o opens the </a:t>
            </a:r>
            <a:r>
              <a:rPr lang="en-US" sz="2800" dirty="0"/>
              <a:t>F</a:t>
            </a:r>
            <a:r>
              <a:rPr lang="en-US" sz="2800" dirty="0" smtClean="0"/>
              <a:t>ile Wizard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610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06150" cy="1325563"/>
          </a:xfrm>
        </p:spPr>
        <p:txBody>
          <a:bodyPr/>
          <a:lstStyle/>
          <a:p>
            <a:r>
              <a:rPr lang="en-US" dirty="0" smtClean="0"/>
              <a:t>The File Wizard steps you through opening data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710" y="1825625"/>
            <a:ext cx="5312580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869" y="2724288"/>
            <a:ext cx="4752381" cy="2209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94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SIFT is useful for developing RGBs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This is possible in Geo2Grid as well, by adding definitions to </a:t>
            </a:r>
            <a:r>
              <a:rPr lang="en-US" dirty="0" err="1" smtClean="0"/>
              <a:t>abi.yaml</a:t>
            </a:r>
            <a:r>
              <a:rPr lang="en-US" dirty="0" smtClean="0"/>
              <a:t> (or </a:t>
            </a:r>
            <a:r>
              <a:rPr lang="en-US" dirty="0" err="1" smtClean="0"/>
              <a:t>ahi.yaml</a:t>
            </a:r>
            <a:r>
              <a:rPr lang="en-US" dirty="0" smtClean="0"/>
              <a:t>) in $GEO2GRID_HOME/</a:t>
            </a:r>
            <a:r>
              <a:rPr lang="en-US" dirty="0" err="1" smtClean="0"/>
              <a:t>etc</a:t>
            </a:r>
            <a:r>
              <a:rPr lang="en-US" dirty="0" smtClean="0"/>
              <a:t>/</a:t>
            </a:r>
            <a:r>
              <a:rPr lang="en-US" dirty="0" err="1" smtClean="0"/>
              <a:t>satpy</a:t>
            </a:r>
            <a:r>
              <a:rPr lang="en-US" dirty="0" smtClean="0"/>
              <a:t>/composites/ and $GEO2GRID_HOME/</a:t>
            </a:r>
            <a:r>
              <a:rPr lang="en-US" dirty="0" err="1" smtClean="0"/>
              <a:t>etc</a:t>
            </a:r>
            <a:r>
              <a:rPr lang="en-US" dirty="0" smtClean="0"/>
              <a:t>/</a:t>
            </a:r>
            <a:r>
              <a:rPr lang="en-US" dirty="0" err="1" smtClean="0"/>
              <a:t>satpy</a:t>
            </a:r>
            <a:r>
              <a:rPr lang="en-US" dirty="0" smtClean="0"/>
              <a:t>/enhancements/ but in SIFT things change on the fly, allowing you to quickly iterate to a solution.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7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Different windows that can pop out of the main SIFT window – Layers that are loaded, and RGB bounds (which you can see when you create a Composite)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81" y="1825625"/>
            <a:ext cx="5344837" cy="4351338"/>
          </a:xfrm>
        </p:spPr>
      </p:pic>
      <p:sp>
        <p:nvSpPr>
          <p:cNvPr id="5" name="TextBox 4"/>
          <p:cNvSpPr txBox="1"/>
          <p:nvPr/>
        </p:nvSpPr>
        <p:spPr>
          <a:xfrm>
            <a:off x="102871" y="3188970"/>
            <a:ext cx="2994660" cy="203132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Layers show what is loaded.  Then I typed ‘C’ (alternatively, under the ‘Layer’ tab, see </a:t>
            </a:r>
            <a:r>
              <a:rPr lang="en-US" dirty="0"/>
              <a:t>C</a:t>
            </a:r>
            <a:r>
              <a:rPr lang="en-US" dirty="0" smtClean="0"/>
              <a:t>reate Composite;  ‘Create Algebraic’ under that same tab can be used to create a difference field)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20440" y="2651760"/>
            <a:ext cx="2194560" cy="2994660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926830" y="2548890"/>
            <a:ext cx="3120390" cy="286232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Under RGB Bounds, you see drop-down menus that allow you to choose any Layer that is listed – either the single bands or, if you create them, </a:t>
            </a:r>
            <a:r>
              <a:rPr lang="en-US" dirty="0" err="1" smtClean="0"/>
              <a:t>algebraics</a:t>
            </a:r>
            <a:r>
              <a:rPr lang="en-US" dirty="0" smtClean="0"/>
              <a:t>.  </a:t>
            </a:r>
          </a:p>
          <a:p>
            <a:endParaRPr lang="en-US" dirty="0"/>
          </a:p>
          <a:p>
            <a:r>
              <a:rPr lang="en-US" dirty="0" smtClean="0"/>
              <a:t>As you change values, you’ll see instantaneous changes in the window behind.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15000" y="2651759"/>
            <a:ext cx="2297430" cy="352520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480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can you find VIIRS Imagery online?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JSTAR Mapper</a:t>
            </a:r>
          </a:p>
          <a:p>
            <a:r>
              <a:rPr lang="en-US" dirty="0" smtClean="0"/>
              <a:t>VIIRS Today</a:t>
            </a:r>
          </a:p>
          <a:p>
            <a:r>
              <a:rPr lang="en-US" dirty="0" err="1" smtClean="0"/>
              <a:t>RealEarth</a:t>
            </a:r>
            <a:endParaRPr lang="en-US" dirty="0" smtClean="0"/>
          </a:p>
          <a:p>
            <a:r>
              <a:rPr lang="en-US" dirty="0" smtClean="0"/>
              <a:t>NASA Worldview</a:t>
            </a:r>
          </a:p>
          <a:p>
            <a:r>
              <a:rPr lang="en-US" dirty="0" smtClean="0"/>
              <a:t>ftp-like servers at Direct Broadcast sites</a:t>
            </a:r>
          </a:p>
          <a:p>
            <a:r>
              <a:rPr lang="en-US" dirty="0" smtClean="0"/>
              <a:t>CIRA Slider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00" y="1318294"/>
            <a:ext cx="2377646" cy="1409822"/>
          </a:xfrm>
          <a:ln w="25400">
            <a:solidFill>
              <a:srgbClr val="7030A0"/>
            </a:solidFill>
          </a:ln>
        </p:spPr>
      </p:pic>
      <p:pic>
        <p:nvPicPr>
          <p:cNvPr id="6" name="Picture 5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91" y="2863053"/>
            <a:ext cx="6287045" cy="784928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68750" y="1418253"/>
            <a:ext cx="3844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(also includes GCOM, TROPOMI and JPSS Products and VIIRS Granules)</a:t>
            </a:r>
            <a:endParaRPr lang="en-US" dirty="0"/>
          </a:p>
        </p:txBody>
      </p:sp>
      <p:pic>
        <p:nvPicPr>
          <p:cNvPr id="8" name="Picture 7">
            <a:hlinkClick r:id="rId7"/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247" y="3782918"/>
            <a:ext cx="3667712" cy="2236087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9" name="Picture 8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32" y="3707074"/>
            <a:ext cx="1778828" cy="3150926"/>
          </a:xfrm>
          <a:prstGeom prst="rect">
            <a:avLst/>
          </a:prstGeom>
          <a:ln w="25400">
            <a:solidFill>
              <a:srgbClr val="7030A0"/>
            </a:solidFill>
          </a:ln>
        </p:spPr>
      </p:pic>
      <p:pic>
        <p:nvPicPr>
          <p:cNvPr id="11" name="Picture 10">
            <a:hlinkClick r:id="rId11"/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48" y="4820346"/>
            <a:ext cx="2566428" cy="182048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629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Altered RGB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796" y="1825625"/>
            <a:ext cx="5224407" cy="435133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2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accumulators/aggregators of imagery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err="1" smtClean="0"/>
              <a:t>erddap</a:t>
            </a:r>
            <a:r>
              <a:rPr lang="en-US" dirty="0"/>
              <a:t>!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coastwatch.pfeg.noaa.gov/erddap/index.html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 Aerosol Watch:  </a:t>
            </a:r>
            <a:r>
              <a:rPr lang="en-US" dirty="0">
                <a:hlinkClick r:id="rId4"/>
              </a:rPr>
              <a:t>https://www.star.nesdis.noaa.gov/smcd/spb/aq/AerosolWatch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Have any been put in the Q&amp;A in </a:t>
            </a:r>
            <a:r>
              <a:rPr lang="en-US" dirty="0" err="1" smtClean="0"/>
              <a:t>Slido</a:t>
            </a:r>
            <a:r>
              <a:rPr lang="en-US" dirty="0" smtClean="0"/>
              <a:t>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18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ERDDAP: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youtu.be/6DSa0qh7wNQ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" y="1931670"/>
            <a:ext cx="6605247" cy="478917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49390" y="1825624"/>
            <a:ext cx="5509260" cy="4700905"/>
          </a:xfrm>
        </p:spPr>
        <p:txBody>
          <a:bodyPr>
            <a:normAutofit/>
          </a:bodyPr>
          <a:lstStyle/>
          <a:p>
            <a:r>
              <a:rPr lang="en-US" dirty="0" smtClean="0"/>
              <a:t>The Front Page is shown at left.  ERDDAP is a former acronym – kind of like ‘COMET*’ – that has outgrown its original meaning </a:t>
            </a:r>
            <a:r>
              <a:rPr lang="en-US" sz="1400" b="1" dirty="0" smtClean="0"/>
              <a:t>(Environmental Research Division’s Data Access Program)</a:t>
            </a:r>
          </a:p>
          <a:p>
            <a:r>
              <a:rPr lang="en-US" dirty="0" smtClean="0"/>
              <a:t>Think of ERDDAP as a gateway to many types of data.  This presentation focuses on oceanographic data</a:t>
            </a:r>
          </a:p>
          <a:p>
            <a:r>
              <a:rPr lang="en-US" dirty="0" smtClean="0"/>
              <a:t>There is a helpful Search function – do you see it?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72250" y="6526530"/>
            <a:ext cx="5015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*Cooperative </a:t>
            </a:r>
            <a:r>
              <a:rPr lang="en-US" sz="1200" b="1" dirty="0"/>
              <a:t>Program for Operational Meteorology, Education and Training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537710" y="3909060"/>
            <a:ext cx="2320290" cy="20116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931920" y="3451860"/>
            <a:ext cx="2331720" cy="54864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54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resources for ERDDAP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030" y="1825625"/>
            <a:ext cx="5779770" cy="492351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amount of data in ERDDAP can overwhelm in a “where do I start” kind of way.</a:t>
            </a:r>
          </a:p>
          <a:p>
            <a:r>
              <a:rPr lang="en-US" dirty="0" smtClean="0"/>
              <a:t>Here’s a short YouTube video on getting one type of data:  </a:t>
            </a:r>
            <a:r>
              <a:rPr lang="en-US" dirty="0" smtClean="0">
                <a:hlinkClick r:id="rId3"/>
              </a:rPr>
              <a:t>https://www.youtube.com/watch?v=18xZoXu1USM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 “Search” utility (upper right part of the main window) can help winnow down to what you actually need to view</a:t>
            </a:r>
          </a:p>
          <a:p>
            <a:r>
              <a:rPr lang="en-US" dirty="0" smtClean="0"/>
              <a:t>Search on “SSTs” yields a long list:</a:t>
            </a:r>
          </a:p>
          <a:p>
            <a:r>
              <a:rPr lang="en-US" dirty="0" smtClean="0"/>
              <a:t>Notice the “Make a Graph” column!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690688"/>
            <a:ext cx="6019801" cy="436468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73" y="4119729"/>
            <a:ext cx="7407282" cy="33530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529943" y="4287383"/>
            <a:ext cx="1364343" cy="212793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6024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483" y="365125"/>
            <a:ext cx="11117317" cy="1325563"/>
          </a:xfrm>
        </p:spPr>
        <p:txBody>
          <a:bodyPr>
            <a:normAutofit/>
          </a:bodyPr>
          <a:lstStyle/>
          <a:p>
            <a:r>
              <a:rPr lang="en-US" dirty="0"/>
              <a:t>Aerosol Watch: </a:t>
            </a:r>
            <a:r>
              <a:rPr lang="en-US" sz="3200" b="1" dirty="0">
                <a:hlinkClick r:id="rId3"/>
              </a:rPr>
              <a:t>https://www.star.nesdis.noaa.gov/smcd/spb/aq/AerosolWatch</a:t>
            </a:r>
            <a:r>
              <a:rPr lang="en-US" sz="3200" b="1" dirty="0" smtClean="0">
                <a:hlinkClick r:id="rId3"/>
              </a:rPr>
              <a:t>/</a:t>
            </a:r>
            <a:r>
              <a:rPr lang="en-US" sz="3200" b="1" dirty="0" smtClean="0"/>
              <a:t> 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" y="1825626"/>
            <a:ext cx="5966302" cy="384556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01" y="1825626"/>
            <a:ext cx="7514099" cy="4843188"/>
          </a:xfrm>
        </p:spPr>
      </p:pic>
      <p:sp>
        <p:nvSpPr>
          <p:cNvPr id="7" name="TextBox 6"/>
          <p:cNvSpPr txBox="1"/>
          <p:nvPr/>
        </p:nvSpPr>
        <p:spPr>
          <a:xfrm>
            <a:off x="5817476" y="5959366"/>
            <a:ext cx="1939158" cy="3783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Very long archive</a:t>
            </a:r>
            <a:endParaRPr lang="en-US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17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you have any 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scott.lindstrom@ssec.wisc.edu</a:t>
            </a:r>
            <a:r>
              <a:rPr lang="en-US" dirty="0" smtClean="0"/>
              <a:t>  or you can call me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Thanks for your attention, and enjoy using Satellite Data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2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JSTAR Mapper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110" y="1825625"/>
            <a:ext cx="4249212" cy="4351338"/>
          </a:xfrm>
        </p:spPr>
        <p:txBody>
          <a:bodyPr/>
          <a:lstStyle/>
          <a:p>
            <a:r>
              <a:rPr lang="en-US" dirty="0" smtClean="0"/>
              <a:t>Includes imagery from Suomi-NPP, NOAA-20, GCOM-W2, Sentinel</a:t>
            </a:r>
          </a:p>
          <a:p>
            <a:r>
              <a:rPr lang="en-US" dirty="0" smtClean="0"/>
              <a:t>Some of these are very hard to find elsewhere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22" y="2720847"/>
            <a:ext cx="6986478" cy="374316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1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JSTAR Mapper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110" y="1825625"/>
            <a:ext cx="4249212" cy="4351338"/>
          </a:xfrm>
        </p:spPr>
        <p:txBody>
          <a:bodyPr/>
          <a:lstStyle/>
          <a:p>
            <a:r>
              <a:rPr lang="en-US" dirty="0" smtClean="0"/>
              <a:t>Includes imagery from Suomi-NPP, NOAA-20, GCOM-W2, Sentinel</a:t>
            </a:r>
          </a:p>
          <a:p>
            <a:r>
              <a:rPr lang="en-US" dirty="0" smtClean="0"/>
              <a:t>Some of these are very hard to find elsewhere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10" y="2263140"/>
            <a:ext cx="8357978" cy="447797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91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things that you can find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50027"/>
            <a:ext cx="2682320" cy="350253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361" y="2250027"/>
            <a:ext cx="2739575" cy="221064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219" y="2250027"/>
            <a:ext cx="2331922" cy="16232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9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TROPOMI Imagery:  CO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314449"/>
            <a:ext cx="11304270" cy="535670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04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5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28417</TotalTime>
  <Words>2287</Words>
  <Application>Microsoft Office PowerPoint</Application>
  <PresentationFormat>Widescreen</PresentationFormat>
  <Paragraphs>287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Calibri</vt:lpstr>
      <vt:lpstr>Calibri Light</vt:lpstr>
      <vt:lpstr>Tahoma</vt:lpstr>
      <vt:lpstr>Wingdings</vt:lpstr>
      <vt:lpstr>Office Theme</vt:lpstr>
      <vt:lpstr>Imagery Sources Online Scott Lindstrom</vt:lpstr>
      <vt:lpstr>Bookkeeping</vt:lpstr>
      <vt:lpstr>Your instructor:  Scott Lindstrom</vt:lpstr>
      <vt:lpstr>Data from Suomi-NPP / VIIRS</vt:lpstr>
      <vt:lpstr>Where can you find VIIRS Imagery online?</vt:lpstr>
      <vt:lpstr>JSTAR Mapper</vt:lpstr>
      <vt:lpstr>JSTAR Mapper</vt:lpstr>
      <vt:lpstr>Some things that you can find</vt:lpstr>
      <vt:lpstr>TROPOMI Imagery:  CO</vt:lpstr>
      <vt:lpstr>TROPOMI Imagery:  Aerosol Index</vt:lpstr>
      <vt:lpstr>VIIRS Today</vt:lpstr>
      <vt:lpstr>VIIRS Today Website</vt:lpstr>
      <vt:lpstr>VIIRS Sectors – there are 8 of them</vt:lpstr>
      <vt:lpstr>RealEarth:  an Aggregator!</vt:lpstr>
      <vt:lpstr>RealEarth Front Page:  Use the Search Tool</vt:lpstr>
      <vt:lpstr>NASA Worldview</vt:lpstr>
      <vt:lpstr>NASA Worldview</vt:lpstr>
      <vt:lpstr>When you type in something – search looks for all the matches</vt:lpstr>
      <vt:lpstr>CIRA Slider (Polar version)</vt:lpstr>
      <vt:lpstr>Different Channels and Products</vt:lpstr>
      <vt:lpstr>Direct Broadcast sites</vt:lpstr>
      <vt:lpstr>Slido break</vt:lpstr>
      <vt:lpstr>Geostationary Imagery</vt:lpstr>
      <vt:lpstr>Where can you find Geo Imagery online?</vt:lpstr>
      <vt:lpstr>My assumption for this talk</vt:lpstr>
      <vt:lpstr>Himawari data are from JMA (Japan Meteorological Agency) MSC (Meteorological Satellite Center)</vt:lpstr>
      <vt:lpstr>FY-4A from CMA</vt:lpstr>
      <vt:lpstr>GK2A – From South Korea Meteorological Administration</vt:lpstr>
      <vt:lpstr>Meteosat-11 – primary satellite over Europe</vt:lpstr>
      <vt:lpstr>Meteosat-IODC (Indian Ocean Data Coverage)</vt:lpstr>
      <vt:lpstr>EWS-G1 – the former GOES-13</vt:lpstr>
      <vt:lpstr>GOES-16 and GOES-17</vt:lpstr>
      <vt:lpstr>Global Composites</vt:lpstr>
      <vt:lpstr>Are there any Sli.do questions to answer?</vt:lpstr>
      <vt:lpstr>Many websites have imagery. Few websites have archived imagery</vt:lpstr>
      <vt:lpstr>After logging in:  Choose what you’re looking for</vt:lpstr>
      <vt:lpstr>After logging in:  Choose what you’re looking for</vt:lpstr>
      <vt:lpstr>PowerPoint Presentation</vt:lpstr>
      <vt:lpstr>Click on Partially Restricted L1b and L2+ Data Products</vt:lpstr>
      <vt:lpstr>CLASS Sends an email when the data are ready</vt:lpstr>
      <vt:lpstr>Once you have the data – how do you display it?</vt:lpstr>
      <vt:lpstr>Geo2Grid</vt:lpstr>
      <vt:lpstr>Geo2Grid works well with AHI, AMI and AHI </vt:lpstr>
      <vt:lpstr>SIFT:  Satellite Information Familiarization Tool</vt:lpstr>
      <vt:lpstr>SIFT Window</vt:lpstr>
      <vt:lpstr>SIFT Window</vt:lpstr>
      <vt:lpstr>The File Wizard steps you through opening data</vt:lpstr>
      <vt:lpstr>SIFT is useful for developing RGBs</vt:lpstr>
      <vt:lpstr>Different windows that can pop out of the main SIFT window – Layers that are loaded, and RGB bounds (which you can see when you create a Composite)</vt:lpstr>
      <vt:lpstr>Altered RGB</vt:lpstr>
      <vt:lpstr>Other accumulators/aggregators of imagery</vt:lpstr>
      <vt:lpstr>ERDDAP: https://youtu.be/6DSa0qh7wNQ </vt:lpstr>
      <vt:lpstr>Useful resources for ERDDAP</vt:lpstr>
      <vt:lpstr>Aerosol Watch: https://www.star.nesdis.noaa.gov/smcd/spb/aq/AerosolWatch/ </vt:lpstr>
      <vt:lpstr>Do you have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 Host Conference Name Paper Number Speaker Name, Affiliation Co-Author Names Presentation Date, Start Time-End Time</dc:title>
  <dc:creator>Marissa Welch</dc:creator>
  <cp:lastModifiedBy>Scott Lindstrom</cp:lastModifiedBy>
  <cp:revision>118</cp:revision>
  <dcterms:created xsi:type="dcterms:W3CDTF">2020-11-09T21:51:37Z</dcterms:created>
  <dcterms:modified xsi:type="dcterms:W3CDTF">2021-06-16T15:49:10Z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B9887CE7-DDEA-489F-8C11-87F6328A6ABD</vt:lpwstr>
  </property>
  <property fmtid="{D5CDD505-2E9C-101B-9397-08002B2CF9AE}" pid="3" name="ArticulatePath">
    <vt:lpwstr>ow0txebu504opd97vgv4</vt:lpwstr>
  </property>
</Properties>
</file>