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.xml" ContentType="application/vnd.openxmlformats-officedocument.presentationml.notesSlide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0" r:id="rId1"/>
  </p:sldMasterIdLst>
  <p:notesMasterIdLst>
    <p:notesMasterId r:id="rId23"/>
  </p:notesMasterIdLst>
  <p:sldIdLst>
    <p:sldId id="256" r:id="rId2"/>
    <p:sldId id="342" r:id="rId3"/>
    <p:sldId id="257" r:id="rId4"/>
    <p:sldId id="328" r:id="rId5"/>
    <p:sldId id="258" r:id="rId6"/>
    <p:sldId id="317" r:id="rId7"/>
    <p:sldId id="329" r:id="rId8"/>
    <p:sldId id="330" r:id="rId9"/>
    <p:sldId id="332" r:id="rId10"/>
    <p:sldId id="344" r:id="rId11"/>
    <p:sldId id="333" r:id="rId12"/>
    <p:sldId id="335" r:id="rId13"/>
    <p:sldId id="336" r:id="rId14"/>
    <p:sldId id="338" r:id="rId15"/>
    <p:sldId id="339" r:id="rId16"/>
    <p:sldId id="334" r:id="rId17"/>
    <p:sldId id="340" r:id="rId18"/>
    <p:sldId id="341" r:id="rId19"/>
    <p:sldId id="337" r:id="rId20"/>
    <p:sldId id="343" r:id="rId21"/>
    <p:sldId id="273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45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3" autoAdjust="0"/>
    <p:restoredTop sz="94660"/>
  </p:normalViewPr>
  <p:slideViewPr>
    <p:cSldViewPr snapToGrid="0">
      <p:cViewPr varScale="1">
        <p:scale>
          <a:sx n="66" d="100"/>
          <a:sy n="66" d="100"/>
        </p:scale>
        <p:origin x="29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573ED6-2FFE-4C0C-889A-B6926E363D1F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C9D8A-BAB2-4F68-ABC4-DBA05C9AB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20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 dirty="0">
                <a:solidFill>
                  <a:srgbClr val="000000"/>
                </a:solidFill>
                <a:ea typeface="Times New Roman"/>
                <a:cs typeface="Calibri"/>
              </a:rPr>
              <a:t>Here's a graphical image of </a:t>
            </a:r>
            <a:r>
              <a:rPr lang="en-US" dirty="0" smtClean="0">
                <a:solidFill>
                  <a:srgbClr val="000000"/>
                </a:solidFill>
                <a:ea typeface="Times New Roman"/>
                <a:cs typeface="Calibri"/>
              </a:rPr>
              <a:t>future </a:t>
            </a:r>
            <a:r>
              <a:rPr lang="en-US" dirty="0">
                <a:solidFill>
                  <a:srgbClr val="000000"/>
                </a:solidFill>
                <a:ea typeface="Times New Roman"/>
                <a:cs typeface="Calibri"/>
              </a:rPr>
              <a:t>GOES channels, centered at 89.5 </a:t>
            </a:r>
            <a:r>
              <a:rPr lang="en-US" dirty="0" smtClean="0">
                <a:solidFill>
                  <a:srgbClr val="000000"/>
                </a:solidFill>
                <a:ea typeface="Times New Roman"/>
                <a:cs typeface="Calibri"/>
              </a:rPr>
              <a:t>W.  In summary:  A lot more data is set to flow from GOES-R!</a:t>
            </a:r>
            <a:endParaRPr lang="en-US" sz="1100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 dirty="0">
                <a:ea typeface="Times New Roman"/>
                <a:cs typeface="Calibri"/>
              </a:rPr>
              <a:t> </a:t>
            </a:r>
            <a:endParaRPr lang="en-US" sz="1100" dirty="0">
              <a:ea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D7CB5-E0D8-49B0-85BA-CDC53D6DB227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578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438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787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78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1335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701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400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998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31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81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755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961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033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864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323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858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649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739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8A87A34-81AB-432B-8DAE-1953F412C126}" type="datetimeFigureOut">
              <a:rPr lang="en-US" smtClean="0"/>
              <a:pPr/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8784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ift.ssec.wisc.edu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imss.ssec.wisc.edu/goes/blog/archives/34692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22.PNG"/><Relationship Id="rId4" Type="http://schemas.openxmlformats.org/officeDocument/2006/relationships/hyperlink" Target="https://cimss.ssec.wisc.edu/dbs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26.PNG"/><Relationship Id="rId4" Type="http://schemas.openxmlformats.org/officeDocument/2006/relationships/hyperlink" Target="https://jpss.ssec.wisc.edu/data/jpssdata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hyperlink" Target="http://rammb.cira.colostate.edu/training/visit/quick_guides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33.PNG"/><Relationship Id="rId4" Type="http://schemas.openxmlformats.org/officeDocument/2006/relationships/hyperlink" Target="http://www.ssec.wisc.edu/~scottl/SHyMet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hyperlink" Target="http://cimss.ssec.wisc.edu/goes/YouTube_wf_training.html" TargetMode="Externa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mailto:Scott.Lindstrom@noaa.gov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imss.ssec.wisc.edu/traini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hyperlink" Target="https://www.ssec.wisc.edu/~rickk/goes16-meso-2019.html" TargetMode="Externa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7159">
            <a:off x="-1024839" y="1709676"/>
            <a:ext cx="5728198" cy="3160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7745" y="184466"/>
            <a:ext cx="7924800" cy="1828801"/>
          </a:xfrm>
        </p:spPr>
        <p:txBody>
          <a:bodyPr>
            <a:noAutofit/>
          </a:bodyPr>
          <a:lstStyle/>
          <a:p>
            <a:r>
              <a:rPr lang="en-US" sz="4000" dirty="0" smtClean="0">
                <a:effectLst/>
              </a:rPr>
              <a:t>Satellite Training at CIMSS that is relevant to the Pacific Rim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922" y="3598339"/>
            <a:ext cx="8037623" cy="274752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3200" b="1" dirty="0" smtClean="0">
                <a:solidFill>
                  <a:srgbClr val="FFFF00"/>
                </a:solidFill>
              </a:rPr>
              <a:t>Scott Lindstrom , Tim </a:t>
            </a:r>
            <a:r>
              <a:rPr lang="en-US" sz="3200" b="1" dirty="0" err="1" smtClean="0">
                <a:solidFill>
                  <a:srgbClr val="FFFF00"/>
                </a:solidFill>
              </a:rPr>
              <a:t>Schmit</a:t>
            </a:r>
            <a:r>
              <a:rPr lang="en-US" sz="1100" b="1" dirty="0" smtClean="0">
                <a:solidFill>
                  <a:srgbClr val="FFFF00"/>
                </a:solidFill>
              </a:rPr>
              <a:t> </a:t>
            </a:r>
            <a:r>
              <a:rPr lang="en-US" sz="3200" b="1" baseline="40000" dirty="0" smtClean="0">
                <a:solidFill>
                  <a:srgbClr val="FFFF00"/>
                </a:solidFill>
              </a:rPr>
              <a:t>1</a:t>
            </a:r>
            <a:r>
              <a:rPr lang="en-US" sz="3200" b="1" dirty="0" smtClean="0">
                <a:solidFill>
                  <a:srgbClr val="FFFF00"/>
                </a:solidFill>
              </a:rPr>
              <a:t>, Mat </a:t>
            </a:r>
            <a:r>
              <a:rPr lang="en-US" sz="3200" b="1" dirty="0" err="1" smtClean="0">
                <a:solidFill>
                  <a:srgbClr val="FFFF00"/>
                </a:solidFill>
              </a:rPr>
              <a:t>Gunshor</a:t>
            </a:r>
            <a:r>
              <a:rPr lang="en-US" sz="3200" b="1" dirty="0" smtClean="0">
                <a:solidFill>
                  <a:srgbClr val="FFFF00"/>
                </a:solidFill>
              </a:rPr>
              <a:t>, Scott </a:t>
            </a:r>
            <a:r>
              <a:rPr lang="en-US" sz="3200" b="1" dirty="0" err="1" smtClean="0">
                <a:solidFill>
                  <a:srgbClr val="FFFF00"/>
                </a:solidFill>
              </a:rPr>
              <a:t>Bachmeier</a:t>
            </a:r>
            <a:r>
              <a:rPr lang="en-US" sz="3200" b="1" dirty="0" smtClean="0">
                <a:solidFill>
                  <a:srgbClr val="FFFF00"/>
                </a:solidFill>
              </a:rPr>
              <a:t>, Jordan </a:t>
            </a:r>
            <a:r>
              <a:rPr lang="en-US" sz="3200" b="1" dirty="0" err="1" smtClean="0">
                <a:solidFill>
                  <a:srgbClr val="FFFF00"/>
                </a:solidFill>
              </a:rPr>
              <a:t>Gerth</a:t>
            </a:r>
            <a:r>
              <a:rPr lang="en-US" sz="1100" b="1" dirty="0" smtClean="0">
                <a:solidFill>
                  <a:srgbClr val="FFFF00"/>
                </a:solidFill>
              </a:rPr>
              <a:t> </a:t>
            </a:r>
            <a:r>
              <a:rPr lang="en-US" sz="3200" b="1" baseline="40000" dirty="0" smtClean="0">
                <a:solidFill>
                  <a:srgbClr val="FFFF00"/>
                </a:solidFill>
              </a:rPr>
              <a:t>2</a:t>
            </a:r>
            <a:r>
              <a:rPr lang="en-US" sz="3200" b="1" dirty="0" smtClean="0">
                <a:solidFill>
                  <a:srgbClr val="FFFF00"/>
                </a:solidFill>
              </a:rPr>
              <a:t>, Dave </a:t>
            </a:r>
            <a:r>
              <a:rPr lang="en-US" sz="3200" b="1" dirty="0" err="1" smtClean="0">
                <a:solidFill>
                  <a:srgbClr val="FFFF00"/>
                </a:solidFill>
              </a:rPr>
              <a:t>Hoese</a:t>
            </a:r>
            <a:endParaRPr lang="en-US" sz="3200" b="1" dirty="0" smtClean="0">
              <a:solidFill>
                <a:srgbClr val="FFFF00"/>
              </a:solidFill>
            </a:endParaRPr>
          </a:p>
          <a:p>
            <a:pPr algn="l"/>
            <a:r>
              <a:rPr lang="en-US" sz="2200" dirty="0" smtClean="0"/>
              <a:t>University of Wisconsin-Madison</a:t>
            </a:r>
          </a:p>
          <a:p>
            <a:pPr algn="l"/>
            <a:r>
              <a:rPr lang="en-US" sz="2200" dirty="0" smtClean="0"/>
              <a:t>Cooperative Institute for Meteorological Satellite Studies</a:t>
            </a:r>
          </a:p>
          <a:p>
            <a:pPr algn="l"/>
            <a:r>
              <a:rPr lang="en-US" sz="2200" baseline="30000" dirty="0" smtClean="0"/>
              <a:t>1</a:t>
            </a:r>
            <a:r>
              <a:rPr lang="en-US" sz="2200" dirty="0" smtClean="0"/>
              <a:t> NOAA/NESDIS/STAR</a:t>
            </a:r>
          </a:p>
          <a:p>
            <a:pPr algn="l"/>
            <a:r>
              <a:rPr lang="en-US" sz="2200" baseline="30000" dirty="0" smtClean="0"/>
              <a:t>2</a:t>
            </a:r>
            <a:r>
              <a:rPr lang="en-US" sz="2200" dirty="0" smtClean="0"/>
              <a:t> NOAA/OBS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396" y="4456254"/>
            <a:ext cx="1329867" cy="9671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92481" y="6268123"/>
            <a:ext cx="4320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AOMSUC-10  Melbourne Australia 2019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003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SIFT:  Satellite Information Familiarization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600" y="1419933"/>
            <a:ext cx="10353762" cy="4058751"/>
          </a:xfrm>
        </p:spPr>
        <p:txBody>
          <a:bodyPr>
            <a:normAutofit/>
          </a:bodyPr>
          <a:lstStyle/>
          <a:p>
            <a:r>
              <a:rPr lang="en-US" sz="3200" dirty="0" smtClean="0">
                <a:hlinkClick r:id="rId3"/>
              </a:rPr>
              <a:t>https://sift.ssec.wisc.edu</a:t>
            </a:r>
            <a:endParaRPr lang="en-US" sz="3200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2170645"/>
            <a:ext cx="8504238" cy="4118372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5706319" y="1794076"/>
            <a:ext cx="2476982" cy="347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183301" y="1644134"/>
            <a:ext cx="3201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Includes Laboratory Exercises!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470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Videos with JPSS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JPSS Advocacy Channel on YouTube</a:t>
            </a:r>
          </a:p>
          <a:p>
            <a:pPr lvl="1"/>
            <a:r>
              <a:rPr lang="en-US" dirty="0" smtClean="0"/>
              <a:t>Short Training videos on a variety of topics related to Polar Orbiters:  How to display the data, How to interpret the products, etc.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6" y="3136740"/>
            <a:ext cx="4523179" cy="35006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86" y="3136740"/>
            <a:ext cx="4542342" cy="3447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518" y="3140982"/>
            <a:ext cx="4447876" cy="3496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186" y="2962031"/>
            <a:ext cx="5024979" cy="36849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314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5153852" cy="970450"/>
          </a:xfrm>
        </p:spPr>
        <p:txBody>
          <a:bodyPr/>
          <a:lstStyle/>
          <a:p>
            <a:r>
              <a:rPr lang="en-US" dirty="0" smtClean="0"/>
              <a:t>JPSS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471" y="1732449"/>
            <a:ext cx="6377651" cy="4058751"/>
          </a:xfrm>
        </p:spPr>
        <p:txBody>
          <a:bodyPr/>
          <a:lstStyle/>
          <a:p>
            <a:r>
              <a:rPr lang="en-US" dirty="0" smtClean="0"/>
              <a:t>You can find this on the CIMSS Blog.</a:t>
            </a:r>
          </a:p>
          <a:p>
            <a:pPr lvl="1"/>
            <a:r>
              <a:rPr lang="en-US" sz="1600" dirty="0" smtClean="0"/>
              <a:t>How to Display JPSS data?  (Polar2Grid)</a:t>
            </a:r>
          </a:p>
          <a:p>
            <a:pPr lvl="1"/>
            <a:r>
              <a:rPr lang="en-US" sz="1600" dirty="0" smtClean="0"/>
              <a:t>Searchable by satellite</a:t>
            </a:r>
            <a:endParaRPr lang="en-US" sz="1600" dirty="0">
              <a:hlinkClick r:id="rId3"/>
            </a:endParaRPr>
          </a:p>
          <a:p>
            <a:pPr lvl="1"/>
            <a:r>
              <a:rPr lang="en-US" sz="1600" dirty="0" smtClean="0">
                <a:hlinkClick r:id="rId3"/>
              </a:rPr>
              <a:t>https</a:t>
            </a:r>
            <a:r>
              <a:rPr lang="en-US" sz="1600" dirty="0">
                <a:hlinkClick r:id="rId3"/>
              </a:rPr>
              <a:t>://</a:t>
            </a:r>
            <a:r>
              <a:rPr lang="en-US" sz="1600" dirty="0" smtClean="0">
                <a:hlinkClick r:id="rId3"/>
              </a:rPr>
              <a:t>cimss.ssec.wisc.edu/goes/blog/archives/34692</a:t>
            </a:r>
            <a:endParaRPr lang="en-US" sz="1600" dirty="0" smtClean="0"/>
          </a:p>
          <a:p>
            <a:r>
              <a:rPr lang="en-US" sz="1800" dirty="0" smtClean="0"/>
              <a:t>You can also display data using </a:t>
            </a:r>
            <a:r>
              <a:rPr lang="en-US" sz="1800" dirty="0" err="1" smtClean="0"/>
              <a:t>Satpy</a:t>
            </a:r>
            <a:r>
              <a:rPr lang="en-US" sz="1800" dirty="0" smtClean="0"/>
              <a:t> and other python libraries</a:t>
            </a:r>
          </a:p>
          <a:p>
            <a:r>
              <a:rPr lang="en-US" dirty="0" smtClean="0"/>
              <a:t>Direct Broadcast Antenna Labs:</a:t>
            </a:r>
          </a:p>
          <a:p>
            <a:pPr lvl="1"/>
            <a:r>
              <a:rPr lang="en-US" dirty="0">
                <a:hlinkClick r:id="rId4"/>
              </a:rPr>
              <a:t>https://cimss.ssec.wisc.edu/dbs/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647" y="0"/>
            <a:ext cx="6124353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248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4723076" cy="970450"/>
          </a:xfrm>
        </p:spPr>
        <p:txBody>
          <a:bodyPr/>
          <a:lstStyle/>
          <a:p>
            <a:r>
              <a:rPr lang="en-US" dirty="0" smtClean="0"/>
              <a:t>JPSS Seminars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921" y="0"/>
            <a:ext cx="6427079" cy="6881447"/>
          </a:xfrm>
        </p:spPr>
      </p:pic>
      <p:cxnSp>
        <p:nvCxnSpPr>
          <p:cNvPr id="6" name="Straight Arrow Connector 5"/>
          <p:cNvCxnSpPr/>
          <p:nvPr/>
        </p:nvCxnSpPr>
        <p:spPr>
          <a:xfrm flipV="1">
            <a:off x="4745620" y="2303362"/>
            <a:ext cx="2592729" cy="53243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745620" y="2835797"/>
            <a:ext cx="2592729" cy="8565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28" y="0"/>
            <a:ext cx="9180518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11828" y="2173357"/>
            <a:ext cx="892902" cy="927652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980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Collection of JPSS Information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809" y="1346164"/>
            <a:ext cx="7294434" cy="55118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5990" y="1488997"/>
            <a:ext cx="6486071" cy="461665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  <a:hlinkClick r:id="rId4"/>
              </a:rPr>
              <a:t>https://jpss.ssec.wisc.edu/data/jpssdata.html</a:t>
            </a:r>
            <a:endParaRPr lang="en-US" sz="2400" b="1" dirty="0">
              <a:solidFill>
                <a:schemeClr val="bg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488" y="2802708"/>
            <a:ext cx="7773074" cy="2880610"/>
          </a:xfrm>
        </p:spPr>
      </p:pic>
      <p:sp>
        <p:nvSpPr>
          <p:cNvPr id="3" name="Rectangle 2"/>
          <p:cNvSpPr/>
          <p:nvPr/>
        </p:nvSpPr>
        <p:spPr>
          <a:xfrm>
            <a:off x="1736203" y="2802708"/>
            <a:ext cx="1030146" cy="21828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345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Guides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15" y="1336437"/>
            <a:ext cx="4221955" cy="5378250"/>
          </a:xfrm>
        </p:spPr>
      </p:pic>
      <p:sp>
        <p:nvSpPr>
          <p:cNvPr id="5" name="TextBox 4"/>
          <p:cNvSpPr txBox="1"/>
          <p:nvPr/>
        </p:nvSpPr>
        <p:spPr>
          <a:xfrm>
            <a:off x="4823791" y="1578738"/>
            <a:ext cx="702365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One or Two-Page Tutorials that give you information about the product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JPSS and GOES-R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Created with funding from NOAA NWS OCLO and FDTD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Available for all 16 Bands on ABI (+ AHI/AMI Green Band) and many Level 2 (GOES-R) Products and JPSS Products and for RGBs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Sometimes link to information (like ATBDs for L2 products)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Available online:  (</a:t>
            </a:r>
            <a:r>
              <a:rPr lang="en-US" sz="2400" b="1" dirty="0" smtClean="0">
                <a:hlinkClick r:id="rId4"/>
              </a:rPr>
              <a:t>LINK</a:t>
            </a:r>
            <a:r>
              <a:rPr lang="en-US" sz="2400" b="1" dirty="0" smtClean="0"/>
              <a:t>)  -- find them by searching on ‘CIRA Quick Guides’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505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about </a:t>
            </a:r>
            <a:r>
              <a:rPr lang="en-US" dirty="0" err="1" smtClean="0"/>
              <a:t>Himawari</a:t>
            </a:r>
            <a:r>
              <a:rPr lang="en-US" dirty="0" smtClean="0"/>
              <a:t>-based training?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Satellite Foundation Course for GOES-R – originally was created with Himawari-8 imagery.  All of the training is available.  (Look in YouTube and search for ‘</a:t>
            </a:r>
            <a:r>
              <a:rPr lang="en-US" dirty="0" err="1" smtClean="0"/>
              <a:t>SatFC_G</a:t>
            </a:r>
            <a:r>
              <a:rPr lang="en-US" dirty="0" smtClean="0"/>
              <a:t> 2016’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4" y="0"/>
            <a:ext cx="11516405" cy="689752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0681252" y="3021496"/>
            <a:ext cx="26505" cy="12589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1267557" y="3021496"/>
            <a:ext cx="26505" cy="12589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74" y="0"/>
            <a:ext cx="11199852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1" y="10476"/>
            <a:ext cx="11437179" cy="684752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69704" y="4757530"/>
            <a:ext cx="8926222" cy="1524000"/>
          </a:xfrm>
          <a:prstGeom prst="rect">
            <a:avLst/>
          </a:prstGeom>
          <a:noFill/>
          <a:ln w="762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214191" y="5976730"/>
            <a:ext cx="2504661" cy="1192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26" y="418839"/>
            <a:ext cx="8169348" cy="60203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108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SHyMet</a:t>
            </a:r>
            <a:r>
              <a:rPr lang="en-US" dirty="0" smtClean="0"/>
              <a:t> Training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6" y="1434276"/>
            <a:ext cx="5579270" cy="5189753"/>
          </a:xfrm>
        </p:spPr>
      </p:pic>
      <p:sp>
        <p:nvSpPr>
          <p:cNvPr id="5" name="TextBox 4"/>
          <p:cNvSpPr txBox="1"/>
          <p:nvPr/>
        </p:nvSpPr>
        <p:spPr>
          <a:xfrm>
            <a:off x="6533323" y="1895060"/>
            <a:ext cx="55261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Applications-based (those are in the process of being made</a:t>
            </a:r>
          </a:p>
          <a:p>
            <a:endParaRPr lang="en-US" dirty="0"/>
          </a:p>
          <a:p>
            <a:r>
              <a:rPr lang="en-US" dirty="0" smtClean="0"/>
              <a:t>Website: 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r>
              <a:rPr lang="en-US" sz="2000" b="1" dirty="0" smtClean="0">
                <a:hlinkClick r:id="rId4"/>
              </a:rPr>
              <a:t>http://www.ssec.wisc.edu/~scottl/SHyMet/</a:t>
            </a:r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6" y="1434276"/>
            <a:ext cx="4174539" cy="51604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739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Weighting Functions for Water Vapor Channels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96" y="1378567"/>
            <a:ext cx="8362121" cy="5287966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8507897" y="3591339"/>
            <a:ext cx="728868" cy="5433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90" y="0"/>
            <a:ext cx="10058400" cy="67758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90887" y="318918"/>
            <a:ext cx="7102201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  <a:hlinkClick r:id="rId5"/>
              </a:rPr>
              <a:t>http://cimss.ssec.wisc.edu/goes/YouTube_wf_training.html</a:t>
            </a:r>
            <a:endParaRPr lang="en-US" sz="2000" b="1" dirty="0">
              <a:solidFill>
                <a:schemeClr val="bg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971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CIMSS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4" y="1732449"/>
            <a:ext cx="11101993" cy="4058751"/>
          </a:xfrm>
        </p:spPr>
        <p:txBody>
          <a:bodyPr/>
          <a:lstStyle/>
          <a:p>
            <a:endParaRPr lang="en-US" dirty="0" smtClean="0"/>
          </a:p>
          <a:p>
            <a:r>
              <a:rPr lang="en-US" sz="2400" b="1" dirty="0" smtClean="0"/>
              <a:t>Gives useful information on Satellite Scanning, Bands, etc.</a:t>
            </a:r>
          </a:p>
          <a:p>
            <a:r>
              <a:rPr lang="en-US" sz="2400" b="1" dirty="0" smtClean="0"/>
              <a:t>Tells you how to find / access / display data</a:t>
            </a:r>
          </a:p>
          <a:p>
            <a:r>
              <a:rPr lang="en-US" sz="2400" b="1" dirty="0" smtClean="0"/>
              <a:t>Provides lab exercises for both Geostationary and Polar Orbiting satellites</a:t>
            </a:r>
          </a:p>
          <a:p>
            <a:r>
              <a:rPr lang="en-US" sz="2400" b="1" dirty="0" smtClean="0"/>
              <a:t>Available as documents and/or videos</a:t>
            </a:r>
          </a:p>
          <a:p>
            <a:r>
              <a:rPr lang="en-US" sz="2400" b="1" dirty="0" smtClean="0"/>
              <a:t>Help users understand the science behind the observations and also the uses of the data in the Decision Support Process</a:t>
            </a:r>
            <a:endParaRPr lang="en-US" sz="2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AOMSUC-10 Melbourne Australia December 2019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374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7159">
            <a:off x="-1024839" y="1709676"/>
            <a:ext cx="5728198" cy="3160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7745" y="184466"/>
            <a:ext cx="7924800" cy="1828801"/>
          </a:xfrm>
        </p:spPr>
        <p:txBody>
          <a:bodyPr>
            <a:noAutofit/>
          </a:bodyPr>
          <a:lstStyle/>
          <a:p>
            <a:r>
              <a:rPr lang="en-US" sz="4000" dirty="0" smtClean="0">
                <a:effectLst/>
              </a:rPr>
              <a:t>Thank You!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922" y="3598339"/>
            <a:ext cx="8037623" cy="2747524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FF00"/>
                </a:solidFill>
              </a:rPr>
              <a:t>Kathy </a:t>
            </a:r>
            <a:r>
              <a:rPr lang="en-US" sz="2400" b="1" dirty="0" err="1" smtClean="0">
                <a:solidFill>
                  <a:srgbClr val="FFFF00"/>
                </a:solidFill>
              </a:rPr>
              <a:t>Strabala</a:t>
            </a:r>
            <a:r>
              <a:rPr lang="en-US" sz="2400" b="1" dirty="0" smtClean="0">
                <a:solidFill>
                  <a:srgbClr val="FFFF00"/>
                </a:solidFill>
              </a:rPr>
              <a:t>, Liam </a:t>
            </a:r>
            <a:r>
              <a:rPr lang="en-US" sz="2400" b="1" dirty="0" err="1" smtClean="0">
                <a:solidFill>
                  <a:srgbClr val="FFFF00"/>
                </a:solidFill>
              </a:rPr>
              <a:t>Gumley</a:t>
            </a:r>
            <a:r>
              <a:rPr lang="en-US" sz="2400" b="1" dirty="0" smtClean="0">
                <a:solidFill>
                  <a:srgbClr val="FFFF00"/>
                </a:solidFill>
              </a:rPr>
              <a:t>, Mike </a:t>
            </a:r>
            <a:r>
              <a:rPr lang="en-US" sz="2400" b="1" dirty="0" err="1" smtClean="0">
                <a:solidFill>
                  <a:srgbClr val="FFFF00"/>
                </a:solidFill>
              </a:rPr>
              <a:t>Pavolonis</a:t>
            </a:r>
            <a:r>
              <a:rPr lang="en-US" sz="2400" b="1" dirty="0" smtClean="0">
                <a:solidFill>
                  <a:srgbClr val="FFFF00"/>
                </a:solidFill>
              </a:rPr>
              <a:t>, Andy </a:t>
            </a:r>
            <a:r>
              <a:rPr lang="en-US" sz="2400" b="1" dirty="0" err="1" smtClean="0">
                <a:solidFill>
                  <a:srgbClr val="FFFF00"/>
                </a:solidFill>
              </a:rPr>
              <a:t>Heidinger</a:t>
            </a:r>
            <a:r>
              <a:rPr lang="en-US" sz="2400" b="1" dirty="0" smtClean="0">
                <a:solidFill>
                  <a:srgbClr val="FFFF00"/>
                </a:solidFill>
              </a:rPr>
              <a:t>, Dan Lindsey, Janel Thomas-Fry, Chris Schmidt, Jim Nelson, Jeff </a:t>
            </a:r>
            <a:r>
              <a:rPr lang="en-US" sz="2400" b="1" dirty="0" smtClean="0">
                <a:solidFill>
                  <a:srgbClr val="FFFF00"/>
                </a:solidFill>
              </a:rPr>
              <a:t>Key, Dan </a:t>
            </a:r>
            <a:r>
              <a:rPr lang="en-US" sz="2400" b="1" dirty="0" err="1" smtClean="0">
                <a:solidFill>
                  <a:srgbClr val="FFFF00"/>
                </a:solidFill>
              </a:rPr>
              <a:t>Bikos</a:t>
            </a:r>
            <a:r>
              <a:rPr lang="en-US" sz="2400" b="1" dirty="0" smtClean="0">
                <a:solidFill>
                  <a:srgbClr val="FFFF00"/>
                </a:solidFill>
              </a:rPr>
              <a:t>, Ed </a:t>
            </a:r>
            <a:r>
              <a:rPr lang="en-US" sz="2400" b="1" dirty="0" err="1" smtClean="0">
                <a:solidFill>
                  <a:srgbClr val="FFFF00"/>
                </a:solidFill>
              </a:rPr>
              <a:t>Szoke</a:t>
            </a:r>
            <a:r>
              <a:rPr lang="en-US" sz="2400" b="1" dirty="0" smtClean="0">
                <a:solidFill>
                  <a:srgbClr val="FFFF00"/>
                </a:solidFill>
              </a:rPr>
              <a:t>, Bernie Connell,….</a:t>
            </a:r>
            <a:endParaRPr lang="en-US" sz="2400" b="1" dirty="0" smtClean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256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1841">
            <a:off x="46298" y="335665"/>
            <a:ext cx="5225970" cy="3358626"/>
          </a:xfrm>
          <a:prstGeom prst="rect">
            <a:avLst/>
          </a:prstGeom>
        </p:spPr>
      </p:pic>
      <p:pic>
        <p:nvPicPr>
          <p:cNvPr id="5" name="Picture 4" descr="USSTDATM_RTTOVv11p3_ABI_SRF_NWS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30" y="4287762"/>
            <a:ext cx="5362937" cy="214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9354">
            <a:off x="4782689" y="3633880"/>
            <a:ext cx="7079593" cy="3132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9512">
            <a:off x="3182981" y="1707514"/>
            <a:ext cx="4846320" cy="34664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59" y="84054"/>
            <a:ext cx="2262868" cy="1795021"/>
          </a:xfrm>
          <a:prstGeom prst="rect">
            <a:avLst/>
          </a:prstGeom>
        </p:spPr>
      </p:pic>
      <p:pic>
        <p:nvPicPr>
          <p:cNvPr id="7" name="Content Placeholder 7" descr="Screen Shot 2016-04-13 at 8.31.13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37" r="-20337"/>
          <a:stretch>
            <a:fillRect/>
          </a:stretch>
        </p:blipFill>
        <p:spPr>
          <a:xfrm rot="21273568">
            <a:off x="6379111" y="-293007"/>
            <a:ext cx="5208322" cy="31168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22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32000"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7159">
            <a:off x="-1024839" y="1709676"/>
            <a:ext cx="5728198" cy="316061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BBB9-C1AA-4DF3-BA90-8A9934789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Content Placeholder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86990"/>
            <a:ext cx="5867400" cy="5867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85626" y="6291911"/>
            <a:ext cx="563487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Future GOES – 16 Channels, 2 VIS, 4 Near-IR, 10 IR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62145" y="914400"/>
            <a:ext cx="1067921" cy="369332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0.64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52617" y="2369110"/>
            <a:ext cx="939681" cy="369332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3.9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88809" y="2369111"/>
            <a:ext cx="939681" cy="369332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6.2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33361" y="5410200"/>
            <a:ext cx="1067921" cy="369332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13.3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88638" y="5410199"/>
            <a:ext cx="1067921" cy="369332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10.3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68001" y="5410197"/>
            <a:ext cx="1050800" cy="369332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11.2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77702" y="5410198"/>
            <a:ext cx="1067921" cy="369332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12.3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19609" y="3886200"/>
            <a:ext cx="939681" cy="369332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6.9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23561" y="3886200"/>
            <a:ext cx="939681" cy="369332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7.3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41821" y="3886200"/>
            <a:ext cx="939681" cy="369332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8.4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866819" y="3886200"/>
            <a:ext cx="939681" cy="369332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9.6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19609" y="914400"/>
            <a:ext cx="1067921" cy="369332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0.47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77700" y="914400"/>
            <a:ext cx="1067921" cy="369332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0.86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891123" y="914400"/>
            <a:ext cx="1067921" cy="369332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1.37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83728" y="2369110"/>
            <a:ext cx="939681" cy="369332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1.6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62145" y="2369109"/>
            <a:ext cx="939681" cy="369332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2.2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18647" y="2166528"/>
            <a:ext cx="3123355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Thank You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Scott Lindstrom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>
                <a:hlinkClick r:id="rId8"/>
              </a:rPr>
              <a:t>Scott.Lindstrom@noaa.gov</a:t>
            </a:r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608 263 4425</a:t>
            </a:r>
          </a:p>
          <a:p>
            <a:pPr algn="ctr"/>
            <a:endParaRPr lang="en-US" dirty="0"/>
          </a:p>
          <a:p>
            <a:pPr algn="ctr"/>
            <a:r>
              <a:rPr lang="en-US" sz="1400" b="1" dirty="0" smtClean="0">
                <a:hlinkClick r:id="rId9"/>
              </a:rPr>
              <a:t>https://cimss.ssec.wisc.edu/training</a:t>
            </a:r>
            <a:endParaRPr lang="en-US" sz="1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024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2000"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7159">
            <a:off x="-1024839" y="1709676"/>
            <a:ext cx="5728198" cy="3160610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451" y="3114414"/>
            <a:ext cx="3452290" cy="345229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9195" y="609600"/>
            <a:ext cx="7278361" cy="9704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does the USA create training material for the Pacific?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041" y="3114414"/>
            <a:ext cx="3322895" cy="33407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3041" y="2162566"/>
            <a:ext cx="2194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NWS WFO Guam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444700" y="2162566"/>
            <a:ext cx="244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NWS WSO Pago Pago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5150735" y="2349661"/>
            <a:ext cx="2465407" cy="16088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708741" y="2349661"/>
            <a:ext cx="2534854" cy="22107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885268" y="3940677"/>
            <a:ext cx="274320" cy="27432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542622" y="2257578"/>
            <a:ext cx="274320" cy="274320"/>
          </a:xfrm>
          <a:prstGeom prst="ellipse">
            <a:avLst/>
          </a:prstGeom>
          <a:solidFill>
            <a:srgbClr val="C000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156206" y="4572000"/>
            <a:ext cx="274320" cy="27432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542370" y="3711107"/>
            <a:ext cx="274320" cy="27432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611559" y="1702116"/>
            <a:ext cx="241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NWS WFO Honolulu</a:t>
            </a:r>
            <a:endParaRPr lang="en-US" dirty="0"/>
          </a:p>
        </p:txBody>
      </p:sp>
      <p:cxnSp>
        <p:nvCxnSpPr>
          <p:cNvPr id="18" name="Straight Connector 17"/>
          <p:cNvCxnSpPr>
            <a:stCxn id="15" idx="4"/>
            <a:endCxn id="13" idx="7"/>
          </p:cNvCxnSpPr>
          <p:nvPr/>
        </p:nvCxnSpPr>
        <p:spPr>
          <a:xfrm flipH="1">
            <a:off x="6776517" y="2531898"/>
            <a:ext cx="903265" cy="12193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3502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2000"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7159">
            <a:off x="-1024839" y="1709676"/>
            <a:ext cx="5728198" cy="3160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9195" y="609600"/>
            <a:ext cx="7278361" cy="9704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does the USA create training material for the Pacific?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885268" y="3940677"/>
            <a:ext cx="274320" cy="27432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156206" y="4572000"/>
            <a:ext cx="274320" cy="27432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3" y="2390173"/>
            <a:ext cx="6515390" cy="4059237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947" y="1974546"/>
            <a:ext cx="5067739" cy="393226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407534" y="6115699"/>
            <a:ext cx="509286" cy="48613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376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2000"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7159">
            <a:off x="-1024839" y="1709676"/>
            <a:ext cx="5728198" cy="3160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8518" y="1642798"/>
            <a:ext cx="8169311" cy="4788147"/>
          </a:xfrm>
        </p:spPr>
        <p:txBody>
          <a:bodyPr>
            <a:normAutofit/>
          </a:bodyPr>
          <a:lstStyle/>
          <a:p>
            <a:r>
              <a:rPr lang="en-US" dirty="0" smtClean="0"/>
              <a:t>Himawari-8   (140 E)</a:t>
            </a:r>
          </a:p>
          <a:p>
            <a:pPr lvl="1"/>
            <a:r>
              <a:rPr lang="en-US" dirty="0" smtClean="0"/>
              <a:t>Advanced </a:t>
            </a:r>
            <a:r>
              <a:rPr lang="en-US" dirty="0" err="1" smtClean="0"/>
              <a:t>Himawari</a:t>
            </a:r>
            <a:r>
              <a:rPr lang="en-US" dirty="0" smtClean="0"/>
              <a:t> Imager (AHI) ; Operational since July 2015</a:t>
            </a:r>
          </a:p>
          <a:p>
            <a:r>
              <a:rPr lang="en-US" dirty="0" smtClean="0"/>
              <a:t>GOES-17 (137 W)</a:t>
            </a:r>
          </a:p>
          <a:p>
            <a:pPr lvl="1"/>
            <a:r>
              <a:rPr lang="en-US" dirty="0"/>
              <a:t>Advanced Baseline Imager (ABI</a:t>
            </a:r>
            <a:r>
              <a:rPr lang="en-US" dirty="0" smtClean="0"/>
              <a:t>) ; Launched March 2018 ; Feb 12 2019</a:t>
            </a:r>
          </a:p>
          <a:p>
            <a:r>
              <a:rPr lang="en-US" dirty="0" smtClean="0"/>
              <a:t>GEOKOMPSAT-2</a:t>
            </a:r>
            <a:r>
              <a:rPr lang="en-US" dirty="0"/>
              <a:t> </a:t>
            </a:r>
            <a:r>
              <a:rPr lang="en-US" dirty="0" smtClean="0"/>
              <a:t>– operational since July 2019 (128 E)</a:t>
            </a:r>
          </a:p>
          <a:p>
            <a:r>
              <a:rPr lang="en-US" dirty="0" smtClean="0"/>
              <a:t>Suomi-NPP / NOAA-20 </a:t>
            </a:r>
          </a:p>
          <a:p>
            <a:pPr lvl="1"/>
            <a:r>
              <a:rPr lang="en-US" dirty="0" smtClean="0"/>
              <a:t>Visible Infrared Imaging Radiometer Suite (VIIRS)</a:t>
            </a:r>
          </a:p>
          <a:p>
            <a:pPr lvl="1"/>
            <a:r>
              <a:rPr lang="en-US" dirty="0" smtClean="0"/>
              <a:t>Launched October 28 2011 (S-NPP), November 28 2017 (NOAA-20)</a:t>
            </a:r>
          </a:p>
          <a:p>
            <a:r>
              <a:rPr lang="en-US" dirty="0" smtClean="0"/>
              <a:t>Other Polar Orbiters</a:t>
            </a:r>
          </a:p>
          <a:p>
            <a:pPr lvl="1"/>
            <a:r>
              <a:rPr lang="en-US" dirty="0" smtClean="0"/>
              <a:t>GCOM, </a:t>
            </a:r>
            <a:r>
              <a:rPr lang="en-US" dirty="0" err="1" smtClean="0"/>
              <a:t>Metop</a:t>
            </a:r>
            <a:r>
              <a:rPr lang="en-US" dirty="0" smtClean="0"/>
              <a:t>-A/B/C, Terra/Aqua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948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2000"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7159">
            <a:off x="-1024839" y="1709676"/>
            <a:ext cx="5728198" cy="316061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49039" y="609600"/>
            <a:ext cx="7518517" cy="9704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 you know where MESOs were?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053839" y="1732449"/>
            <a:ext cx="7213717" cy="4058751"/>
          </a:xfrm>
        </p:spPr>
        <p:txBody>
          <a:bodyPr/>
          <a:lstStyle/>
          <a:p>
            <a:r>
              <a:rPr lang="en-US" dirty="0" smtClean="0"/>
              <a:t>GOES-R and Himawari-8 have </a:t>
            </a:r>
            <a:r>
              <a:rPr lang="en-US" dirty="0" err="1" smtClean="0"/>
              <a:t>meso</a:t>
            </a:r>
            <a:r>
              <a:rPr lang="en-US" dirty="0" smtClean="0"/>
              <a:t> sectors.  If you’re working on a past event: How do you find the location of the </a:t>
            </a:r>
            <a:r>
              <a:rPr lang="en-US" dirty="0" err="1" smtClean="0"/>
              <a:t>meso</a:t>
            </a:r>
            <a:r>
              <a:rPr lang="en-US" dirty="0" smtClean="0"/>
              <a:t> sector easily?</a:t>
            </a:r>
            <a:endParaRPr lang="en-US" dirty="0" smtClean="0">
              <a:hlinkClick r:id="rId5"/>
            </a:endParaRPr>
          </a:p>
          <a:p>
            <a:endParaRPr lang="en-US" dirty="0">
              <a:hlinkClick r:id="rId5"/>
            </a:endParaRPr>
          </a:p>
          <a:p>
            <a:endParaRPr lang="en-US" dirty="0" smtClean="0">
              <a:hlinkClick r:id="rId5"/>
            </a:endParaRPr>
          </a:p>
          <a:p>
            <a:endParaRPr lang="en-US" dirty="0">
              <a:hlinkClick r:id="rId5"/>
            </a:endParaRPr>
          </a:p>
          <a:p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://www.ssec.wisc.edu/~rickk/goes16-meso-2019.html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109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2000"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7159">
            <a:off x="-1024839" y="1709676"/>
            <a:ext cx="5728198" cy="3160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579" y="91105"/>
            <a:ext cx="8010904" cy="82296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GOES-R Series: </a:t>
            </a:r>
            <a:r>
              <a:rPr lang="en-US" sz="3200" b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US" sz="3200" b="1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New Zealand to Africa</a:t>
            </a:r>
            <a:endParaRPr lang="en-US" sz="32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D69CD-25F2-40A2-8F8E-E20B4CCF8E5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442" y="797343"/>
            <a:ext cx="7669178" cy="602388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9083710" y="797343"/>
            <a:ext cx="100483" cy="230759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044651" y="797343"/>
            <a:ext cx="4124742" cy="43675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0093483" y="3289981"/>
            <a:ext cx="1816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how do you display the data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493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523872"/>
            <a:ext cx="10353762" cy="970450"/>
          </a:xfrm>
        </p:spPr>
        <p:txBody>
          <a:bodyPr/>
          <a:lstStyle/>
          <a:p>
            <a:r>
              <a:rPr lang="en-US" dirty="0" err="1" smtClean="0"/>
              <a:t>Satpy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457" y="1234738"/>
            <a:ext cx="11598438" cy="4058751"/>
          </a:xfrm>
        </p:spPr>
        <p:txBody>
          <a:bodyPr/>
          <a:lstStyle/>
          <a:p>
            <a:r>
              <a:rPr lang="en-US" dirty="0"/>
              <a:t>Python-based satellite library (a global open source library with contributors at CIMSS) can be used to view Himawari-8 and GEOKOMPSAT-2 imagery.  </a:t>
            </a:r>
            <a:endParaRPr lang="en-US" dirty="0" smtClean="0"/>
          </a:p>
          <a:p>
            <a:r>
              <a:rPr lang="en-US" dirty="0" smtClean="0"/>
              <a:t>Converts </a:t>
            </a:r>
            <a:r>
              <a:rPr lang="en-US" dirty="0" err="1" smtClean="0"/>
              <a:t>netCDF</a:t>
            </a:r>
            <a:r>
              <a:rPr lang="en-US" dirty="0" smtClean="0"/>
              <a:t> files (GEOKOMPSAT-2/GOES-R) or HSD files (Himawari-8) to imagery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323" y="2500130"/>
            <a:ext cx="4114800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89762" y="6573240"/>
            <a:ext cx="13452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GEOKOMPSAT-2</a:t>
            </a: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563" y="2500130"/>
            <a:ext cx="4114800" cy="411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2356" y="6596390"/>
            <a:ext cx="906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Himawari-8</a:t>
            </a:r>
            <a:endParaRPr lang="en-US" sz="11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421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523872"/>
            <a:ext cx="10353762" cy="970450"/>
          </a:xfrm>
        </p:spPr>
        <p:txBody>
          <a:bodyPr/>
          <a:lstStyle/>
          <a:p>
            <a:r>
              <a:rPr lang="en-US" dirty="0" err="1" smtClean="0"/>
              <a:t>Satpy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061" y="1234440"/>
            <a:ext cx="11598438" cy="4058751"/>
          </a:xfrm>
        </p:spPr>
        <p:txBody>
          <a:bodyPr/>
          <a:lstStyle/>
          <a:p>
            <a:r>
              <a:rPr lang="en-US" dirty="0" smtClean="0"/>
              <a:t>Instructions are online at the CIMSS Blog </a:t>
            </a:r>
          </a:p>
          <a:p>
            <a:r>
              <a:rPr lang="en-US" dirty="0" smtClean="0"/>
              <a:t>How do you access the data?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323" y="2500130"/>
            <a:ext cx="4114800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89762" y="6573240"/>
            <a:ext cx="13452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GEOKOMPSAT-2</a:t>
            </a: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563" y="2500130"/>
            <a:ext cx="4114800" cy="411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2356" y="6596390"/>
            <a:ext cx="906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Himawari-8</a:t>
            </a:r>
            <a:endParaRPr lang="en-US" sz="1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619" y="0"/>
            <a:ext cx="7988762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921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NOTATION_TYPE_3" val="0"/>
  <p:tag name="ANNOTATION_START_3" val="10.0"/>
  <p:tag name="ANNOTATION_END_3" val="11.7"/>
  <p:tag name="ANNOTATION_TOP_3" val="163.6"/>
  <p:tag name="ANNOTATION_LEFT_3" val="384.5"/>
  <p:tag name="ANNOTATION_WIDTH_3" val="111.8"/>
  <p:tag name="ANNOTATION_HEIGHT_3" val="111.5"/>
  <p:tag name="ANNOTATION_ANIMATION_3" val="3"/>
  <p:tag name="ANNOTATION_ROTATION_3" val="180"/>
  <p:tag name="ANNOTATION_SUB_TYPE_3" val="2"/>
  <p:tag name="ANNOTATION_LOOP_COUNT_3" val="1"/>
  <p:tag name="ANNOTATION_BOX_RADIUS_3" val="0"/>
  <p:tag name="ANNOTATION_SCALE_3" val="125"/>
  <p:tag name="ANNOTATION_BORDER_ALPHA_3" val="100"/>
  <p:tag name="ANNOTATION_BORDER_COLOR_3" val="16777215"/>
  <p:tag name="ANNOTATION_FILL_COLOR_3" val="683492"/>
  <p:tag name="ANNOTATION_FILL_ALPHA_3" val="100"/>
  <p:tag name="ANNOTATION_BORDER_WIDTH_3" val="2"/>
  <p:tag name="ANNOTATION_TYPE_4" val="0"/>
  <p:tag name="ANNOTATION_START_4" val="11.7"/>
  <p:tag name="ANNOTATION_END_4" val="12.2"/>
  <p:tag name="ANNOTATION_TOP_4" val="269.2"/>
  <p:tag name="ANNOTATION_LEFT_4" val="169.1"/>
  <p:tag name="ANNOTATION_WIDTH_4" val="111.8"/>
  <p:tag name="ANNOTATION_HEIGHT_4" val="111.5"/>
  <p:tag name="ANNOTATION_ANIMATION_4" val="3"/>
  <p:tag name="ANNOTATION_ROTATION_4" val="180"/>
  <p:tag name="ANNOTATION_SUB_TYPE_4" val="2"/>
  <p:tag name="ANNOTATION_LOOP_COUNT_4" val="1"/>
  <p:tag name="ANNOTATION_BOX_RADIUS_4" val="0"/>
  <p:tag name="ANNOTATION_SCALE_4" val="125"/>
  <p:tag name="ANNOTATION_BORDER_ALPHA_4" val="100"/>
  <p:tag name="ANNOTATION_BORDER_COLOR_4" val="16777215"/>
  <p:tag name="ANNOTATION_FILL_COLOR_4" val="683492"/>
  <p:tag name="ANNOTATION_FILL_ALPHA_4" val="100"/>
  <p:tag name="ANNOTATION_BORDER_WIDTH_4" val="2"/>
  <p:tag name="ANNOTATION_TYPE_5" val="0"/>
  <p:tag name="ANNOTATION_START_5" val="12.2"/>
  <p:tag name="ANNOTATION_END_5" val="13.5"/>
  <p:tag name="ANNOTATION_TOP_5" val="269.2"/>
  <p:tag name="ANNOTATION_LEFT_5" val="169.1"/>
  <p:tag name="ANNOTATION_WIDTH_5" val="111.8"/>
  <p:tag name="ANNOTATION_HEIGHT_5" val="111.5"/>
  <p:tag name="ANNOTATION_ANIMATION_5" val="3"/>
  <p:tag name="ANNOTATION_ROTATION_5" val="180"/>
  <p:tag name="ANNOTATION_SUB_TYPE_5" val="2"/>
  <p:tag name="ANNOTATION_LOOP_COUNT_5" val="1"/>
  <p:tag name="ANNOTATION_BOX_RADIUS_5" val="0"/>
  <p:tag name="ANNOTATION_SCALE_5" val="125"/>
  <p:tag name="ANNOTATION_BORDER_ALPHA_5" val="100"/>
  <p:tag name="ANNOTATION_BORDER_COLOR_5" val="16777215"/>
  <p:tag name="ANNOTATION_FILL_COLOR_5" val="683492"/>
  <p:tag name="ANNOTATION_FILL_ALPHA_5" val="100"/>
  <p:tag name="ANNOTATION_BORDER_WIDTH_5" val="2"/>
  <p:tag name="ANNOTATION_TYPE_6" val="0"/>
  <p:tag name="ANNOTATION_START_6" val="13.5"/>
  <p:tag name="ANNOTATION_END_6" val="14.0"/>
  <p:tag name="ANNOTATION_TOP_6" val="376.2"/>
  <p:tag name="ANNOTATION_LEFT_6" val="278.7"/>
  <p:tag name="ANNOTATION_WIDTH_6" val="111.8"/>
  <p:tag name="ANNOTATION_HEIGHT_6" val="111.5"/>
  <p:tag name="ANNOTATION_ANIMATION_6" val="3"/>
  <p:tag name="ANNOTATION_ROTATION_6" val="180"/>
  <p:tag name="ANNOTATION_SUB_TYPE_6" val="2"/>
  <p:tag name="ANNOTATION_LOOP_COUNT_6" val="1"/>
  <p:tag name="ANNOTATION_BOX_RADIUS_6" val="0"/>
  <p:tag name="ANNOTATION_SCALE_6" val="125"/>
  <p:tag name="ANNOTATION_BORDER_ALPHA_6" val="100"/>
  <p:tag name="ANNOTATION_BORDER_COLOR_6" val="16777215"/>
  <p:tag name="ANNOTATION_FILL_COLOR_6" val="683492"/>
  <p:tag name="ANNOTATION_FILL_ALPHA_6" val="100"/>
  <p:tag name="ANNOTATION_BORDER_WIDTH_6" val="2"/>
  <p:tag name="ANNOTATION_TYPE_7" val="0"/>
  <p:tag name="ANNOTATION_START_7" val="14.0"/>
  <p:tag name="ANNOTATION_END_7" val="15.8"/>
  <p:tag name="ANNOTATION_TOP_7" val="376.2"/>
  <p:tag name="ANNOTATION_LEFT_7" val="278.7"/>
  <p:tag name="ANNOTATION_WIDTH_7" val="111.8"/>
  <p:tag name="ANNOTATION_HEIGHT_7" val="111.5"/>
  <p:tag name="ANNOTATION_ANIMATION_7" val="3"/>
  <p:tag name="ANNOTATION_ROTATION_7" val="180"/>
  <p:tag name="ANNOTATION_SUB_TYPE_7" val="2"/>
  <p:tag name="ANNOTATION_LOOP_COUNT_7" val="1"/>
  <p:tag name="ANNOTATION_BOX_RADIUS_7" val="0"/>
  <p:tag name="ANNOTATION_SCALE_7" val="125"/>
  <p:tag name="ANNOTATION_BORDER_ALPHA_7" val="100"/>
  <p:tag name="ANNOTATION_BORDER_COLOR_7" val="16777215"/>
  <p:tag name="ANNOTATION_FILL_COLOR_7" val="683492"/>
  <p:tag name="ANNOTATION_FILL_ALPHA_7" val="100"/>
  <p:tag name="ANNOTATION_BORDER_WIDTH_7" val="2"/>
  <p:tag name="ANNOTATION_TYPE_8" val="0"/>
  <p:tag name="ANNOTATION_START_8" val="15.8"/>
  <p:tag name="ANNOTATION_END_8" val="16.4"/>
  <p:tag name="ANNOTATION_TOP_8" val="377.7"/>
  <p:tag name="ANNOTATION_LEFT_8" val="491.1"/>
  <p:tag name="ANNOTATION_WIDTH_8" val="111.8"/>
  <p:tag name="ANNOTATION_HEIGHT_8" val="111.5"/>
  <p:tag name="ANNOTATION_ANIMATION_8" val="3"/>
  <p:tag name="ANNOTATION_ROTATION_8" val="180"/>
  <p:tag name="ANNOTATION_SUB_TYPE_8" val="2"/>
  <p:tag name="ANNOTATION_LOOP_COUNT_8" val="1"/>
  <p:tag name="ANNOTATION_BOX_RADIUS_8" val="0"/>
  <p:tag name="ANNOTATION_SCALE_8" val="125"/>
  <p:tag name="ANNOTATION_BORDER_ALPHA_8" val="100"/>
  <p:tag name="ANNOTATION_BORDER_COLOR_8" val="16777215"/>
  <p:tag name="ANNOTATION_FILL_COLOR_8" val="683492"/>
  <p:tag name="ANNOTATION_FILL_ALPHA_8" val="100"/>
  <p:tag name="ANNOTATION_BORDER_WIDTH_8" val="2"/>
  <p:tag name="ANNOTATION_TYPE_9" val="0"/>
  <p:tag name="ANNOTATION_START_9" val="16.4"/>
  <p:tag name="ANNOTATION_END_9" val="18.2"/>
  <p:tag name="ANNOTATION_TOP_9" val="377.7"/>
  <p:tag name="ANNOTATION_LEFT_9" val="491.1"/>
  <p:tag name="ANNOTATION_WIDTH_9" val="111.8"/>
  <p:tag name="ANNOTATION_HEIGHT_9" val="111.5"/>
  <p:tag name="ANNOTATION_ANIMATION_9" val="3"/>
  <p:tag name="ANNOTATION_ROTATION_9" val="180"/>
  <p:tag name="ANNOTATION_SUB_TYPE_9" val="2"/>
  <p:tag name="ANNOTATION_LOOP_COUNT_9" val="1"/>
  <p:tag name="ANNOTATION_BOX_RADIUS_9" val="0"/>
  <p:tag name="ANNOTATION_SCALE_9" val="125"/>
  <p:tag name="ANNOTATION_BORDER_ALPHA_9" val="100"/>
  <p:tag name="ANNOTATION_BORDER_COLOR_9" val="16777215"/>
  <p:tag name="ANNOTATION_FILL_COLOR_9" val="683492"/>
  <p:tag name="ANNOTATION_FILL_ALPHA_9" val="100"/>
  <p:tag name="ANNOTATION_BORDER_WIDTH_9" val="2"/>
  <p:tag name="ANNOTATION_TYPE_10" val="0"/>
  <p:tag name="ANNOTATION_START_10" val="18.2"/>
  <p:tag name="ANNOTATION_END_10" val="18.8"/>
  <p:tag name="ANNOTATION_TOP_10" val="240.9"/>
  <p:tag name="ANNOTATION_LEFT_10" val="557.4"/>
  <p:tag name="ANNOTATION_WIDTH_10" val="111.8"/>
  <p:tag name="ANNOTATION_HEIGHT_10" val="111.5"/>
  <p:tag name="ANNOTATION_ANIMATION_10" val="3"/>
  <p:tag name="ANNOTATION_ROTATION_10" val="180"/>
  <p:tag name="ANNOTATION_SUB_TYPE_10" val="2"/>
  <p:tag name="ANNOTATION_LOOP_COUNT_10" val="1"/>
  <p:tag name="ANNOTATION_BOX_RADIUS_10" val="0"/>
  <p:tag name="ANNOTATION_SCALE_10" val="125"/>
  <p:tag name="ANNOTATION_BORDER_ALPHA_10" val="100"/>
  <p:tag name="ANNOTATION_BORDER_COLOR_10" val="16777215"/>
  <p:tag name="ANNOTATION_FILL_COLOR_10" val="683492"/>
  <p:tag name="ANNOTATION_FILL_ALPHA_10" val="100"/>
  <p:tag name="ANNOTATION_BORDER_WIDTH_10" val="2"/>
  <p:tag name="ANNOTATION_TYPE_11" val="0"/>
  <p:tag name="ANNOTATION_START_11" val="18.8"/>
  <p:tag name="ANNOTATION_END_11" val="19.7"/>
  <p:tag name="ANNOTATION_TOP_11" val="240.9"/>
  <p:tag name="ANNOTATION_LEFT_11" val="557.4"/>
  <p:tag name="ANNOTATION_WIDTH_11" val="111.8"/>
  <p:tag name="ANNOTATION_HEIGHT_11" val="111.5"/>
  <p:tag name="ANNOTATION_ANIMATION_11" val="3"/>
  <p:tag name="ANNOTATION_ROTATION_11" val="180"/>
  <p:tag name="ANNOTATION_SUB_TYPE_11" val="2"/>
  <p:tag name="ANNOTATION_LOOP_COUNT_11" val="1"/>
  <p:tag name="ANNOTATION_BOX_RADIUS_11" val="0"/>
  <p:tag name="ANNOTATION_SCALE_11" val="125"/>
  <p:tag name="ANNOTATION_BORDER_ALPHA_11" val="100"/>
  <p:tag name="ANNOTATION_BORDER_COLOR_11" val="16777215"/>
  <p:tag name="ANNOTATION_FILL_COLOR_11" val="683492"/>
  <p:tag name="ANNOTATION_FILL_ALPHA_11" val="100"/>
  <p:tag name="ANNOTATION_BORDER_WIDTH_11" val="2"/>
  <p:tag name="ANNOTATION_TYPE_12" val="0"/>
  <p:tag name="ANNOTATION_START_12" val="19.7"/>
  <p:tag name="ANNOTATION_TOP_12" val="240.9"/>
  <p:tag name="ANNOTATION_LEFT_12" val="551.4"/>
  <p:tag name="ANNOTATION_WIDTH_12" val="111.8"/>
  <p:tag name="ANNOTATION_HEIGHT_12" val="111.5"/>
  <p:tag name="ANNOTATION_ANIMATION_12" val="3"/>
  <p:tag name="ANNOTATION_ROTATION_12" val="180"/>
  <p:tag name="ANNOTATION_SUB_TYPE_12" val="2"/>
  <p:tag name="ANNOTATION_LOOP_COUNT_12" val="1"/>
  <p:tag name="ANNOTATION_BOX_RADIUS_12" val="0"/>
  <p:tag name="ANNOTATION_SCALE_12" val="125"/>
  <p:tag name="ANNOTATION_BORDER_ALPHA_12" val="100"/>
  <p:tag name="ANNOTATION_BORDER_COLOR_12" val="16777215"/>
  <p:tag name="ANNOTATION_FILL_COLOR_12" val="683492"/>
  <p:tag name="ANNOTATION_FILL_ALPHA_12" val="100"/>
  <p:tag name="ANNOTATION_BORDER_WIDTH_12" val="2"/>
  <p:tag name="ARTICULATE_TITLE_TAG" val="Graphical view of 16 channels on ABI"/>
  <p:tag name="AUDIO_ID" val="364"/>
  <p:tag name="ELAPSEDTIME" val="7.5"/>
  <p:tag name="ANNOTATION_TYPE_1" val="2"/>
  <p:tag name="ANNOTATION_START_1" val="2.2"/>
  <p:tag name="ANNOTATION_END_1" val="2.2"/>
  <p:tag name="ANNOTATION_TOP_1" val="-37.2"/>
  <p:tag name="ANNOTATION_LEFT_1" val="-37.3"/>
  <p:tag name="ANNOTATION_WIDTH_1" val="650.5"/>
  <p:tag name="ANNOTATION_HEIGHT_1" val="506.4"/>
  <p:tag name="ANNOTATION_ANIMATION_1" val="4"/>
  <p:tag name="ANNOTATION_ROTATION_1" val="0"/>
  <p:tag name="ANNOTATION_SUB_TYPE_1" val="11"/>
  <p:tag name="ANNOTATION_LOOP_COUNT_1" val="1"/>
  <p:tag name="ANNOTATION_BOX_RADIUS_1" val="0"/>
  <p:tag name="ANNOTATION_SCALE_1" val="0"/>
  <p:tag name="ANNOTATION_BORDER_ALPHA_1" val="100"/>
  <p:tag name="ANNOTATION_BORDER_COLOR_1" val="16777215"/>
  <p:tag name="ANNOTATION_FILL_COLOR_1" val="855309"/>
  <p:tag name="ANNOTATION_FILL_ALPHA_1" val="50"/>
  <p:tag name="ANNOTATION_BORDER_WIDTH_1" val="2"/>
  <p:tag name="ANNOTATION_TYPE_2" val="2"/>
  <p:tag name="ANNOTATION_START_2" val="2.2"/>
  <p:tag name="ANNOTATION_END_2" val="7.0"/>
  <p:tag name="ANNOTATION_TOP_2" val="20.8"/>
  <p:tag name="ANNOTATION_LEFT_2" val="99.8"/>
  <p:tag name="ANNOTATION_WIDTH_2" val="387.5"/>
  <p:tag name="ANNOTATION_HEIGHT_2" val="380.7"/>
  <p:tag name="ANNOTATION_ANIMATION_2" val="4"/>
  <p:tag name="ANNOTATION_ROTATION_2" val="0"/>
  <p:tag name="ANNOTATION_SUB_TYPE_2" val="11"/>
  <p:tag name="ANNOTATION_LOOP_COUNT_2" val="1"/>
  <p:tag name="ANNOTATION_BOX_RADIUS_2" val="5"/>
  <p:tag name="ANNOTATION_SCALE_2" val="0"/>
  <p:tag name="ANNOTATION_BORDER_ALPHA_2" val="100"/>
  <p:tag name="ANNOTATION_BORDER_COLOR_2" val="16777215"/>
  <p:tag name="ANNOTATION_FILL_COLOR_2" val="855309"/>
  <p:tag name="ANNOTATION_FILL_ALPHA_2" val="50"/>
  <p:tag name="ANNOTATION_BORDER_WIDTH_2" val="2"/>
  <p:tag name="ANNOTATION_COUNT" val="2"/>
  <p:tag name="ARTICULATE_SLIDE_GUID" val="4f4d490e-ef6e-4d91-8c7f-1d970d8a0364"/>
  <p:tag name="ARTICULATE_SLIDE_PAUSE" val="0"/>
  <p:tag name="ARTICULATE_NAV_LEVEL" val="1"/>
  <p:tag name="ARTICULATE_PLAYLIST_ID" val="-1"/>
  <p:tag name="ARTICULATE_LOCK_SLIDE" val="0"/>
  <p:tag name="ARTICULATE_SLIDE_NAV" val="17"/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scottl\AppData\Local\Temp\articulate\presenter\imgtemp\R3NO7S3t_files\slide0001_image001.pn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MARGIN_1" val="0"/>
  <p:tag name="MARGIN_2" val="36"/>
  <p:tag name="MARGIN_3" val="72"/>
  <p:tag name="MARGIN_4" val="108"/>
  <p:tag name="MARGIN_5" val="144"/>
  <p:tag name="FONT_SIZE" val="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10788</TotalTime>
  <Words>713</Words>
  <Application>Microsoft Office PowerPoint</Application>
  <PresentationFormat>Widescreen</PresentationFormat>
  <Paragraphs>120</Paragraphs>
  <Slides>21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Calisto MT</vt:lpstr>
      <vt:lpstr>Symbol</vt:lpstr>
      <vt:lpstr>Times New Roman</vt:lpstr>
      <vt:lpstr>Trebuchet MS</vt:lpstr>
      <vt:lpstr>Wingdings 2</vt:lpstr>
      <vt:lpstr>Slate</vt:lpstr>
      <vt:lpstr>Satellite Training at CIMSS that is relevant to the Pacific Rim</vt:lpstr>
      <vt:lpstr>Thank You!</vt:lpstr>
      <vt:lpstr>Why does the USA create training material for the Pacific?</vt:lpstr>
      <vt:lpstr>Why does the USA create training material for the Pacific?</vt:lpstr>
      <vt:lpstr>Satellites</vt:lpstr>
      <vt:lpstr>How do you know where MESOs were?</vt:lpstr>
      <vt:lpstr>GOES-R Series: From New Zealand to Africa</vt:lpstr>
      <vt:lpstr>Satpy</vt:lpstr>
      <vt:lpstr>Satpy</vt:lpstr>
      <vt:lpstr>SIFT:  Satellite Information Familiarization Tool</vt:lpstr>
      <vt:lpstr>Videos with JPSS Information</vt:lpstr>
      <vt:lpstr>JPSS Information</vt:lpstr>
      <vt:lpstr>JPSS Seminars</vt:lpstr>
      <vt:lpstr>Collection of JPSS Information</vt:lpstr>
      <vt:lpstr>Quick Guides</vt:lpstr>
      <vt:lpstr>How about Himawari-based training?</vt:lpstr>
      <vt:lpstr>SHyMet Training</vt:lpstr>
      <vt:lpstr>Weighting Functions for Water Vapor Channels</vt:lpstr>
      <vt:lpstr>CIMSS Training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SHyMet as a training resource for GOES Satellites</dc:title>
  <dc:creator>Scott Lindstrom</dc:creator>
  <cp:lastModifiedBy>Scott Lindstrom</cp:lastModifiedBy>
  <cp:revision>119</cp:revision>
  <dcterms:created xsi:type="dcterms:W3CDTF">2019-06-30T14:43:17Z</dcterms:created>
  <dcterms:modified xsi:type="dcterms:W3CDTF">2019-12-02T19:23:51Z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B60E19B8-B786-4066-8026-EAADEF41D398</vt:lpwstr>
  </property>
  <property fmtid="{D5CDD505-2E9C-101B-9397-08002B2CF9AE}" pid="3" name="ArticulatePath">
    <vt:lpwstr>Presentation1</vt:lpwstr>
  </property>
</Properties>
</file>