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9"/>
  </p:notesMasterIdLst>
  <p:sldIdLst>
    <p:sldId id="256" r:id="rId2"/>
    <p:sldId id="257" r:id="rId3"/>
    <p:sldId id="258" r:id="rId4"/>
    <p:sldId id="273"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embeddedFontLst>
    <p:embeddedFont>
      <p:font typeface="Libre Franklin Medium" panose="020B0604020202020204" charset="0"/>
      <p:regular r:id="rId20"/>
      <p:bold r:id="rId21"/>
      <p:italic r:id="rId22"/>
      <p:boldItalic r:id="rId23"/>
    </p:embeddedFont>
    <p:embeddedFont>
      <p:font typeface="Calibri" panose="020F0502020204030204" pitchFamily="34" charset="0"/>
      <p:regular r:id="rId24"/>
      <p:bold r:id="rId25"/>
      <p:italic r:id="rId26"/>
      <p:boldItalic r:id="rId27"/>
    </p:embeddedFont>
    <p:embeddedFont>
      <p:font typeface="Franklin Gothic Medium" panose="020B0603020102020204" pitchFamily="34" charset="0"/>
      <p:regular r:id="rId28"/>
      <p:italic r:id="rId29"/>
    </p:embeddedFont>
    <p:embeddedFont>
      <p:font typeface="Libre Franklin" panose="020B060402020202020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hL4Y8qT271ZRa093qjhpnlbZ/Dg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58"/>
    <p:restoredTop sz="94599"/>
  </p:normalViewPr>
  <p:slideViewPr>
    <p:cSldViewPr snapToGrid="0">
      <p:cViewPr varScale="1">
        <p:scale>
          <a:sx n="66" d="100"/>
          <a:sy n="66" d="100"/>
        </p:scale>
        <p:origin x="62" y="46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200"/>
              <a:buFont typeface="Calibri"/>
              <a:buNone/>
            </a:pPr>
            <a:endParaRPr/>
          </a:p>
        </p:txBody>
      </p:sp>
      <p:sp>
        <p:nvSpPr>
          <p:cNvPr id="267" name="Google Shape;26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200"/>
              <a:buFont typeface="Calibri"/>
              <a:buNone/>
            </a:pPr>
            <a:endParaRPr/>
          </a:p>
        </p:txBody>
      </p:sp>
      <p:sp>
        <p:nvSpPr>
          <p:cNvPr id="281" name="Google Shape;28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 name="Google Shape;11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7"/>
          <p:cNvSpPr>
            <a:spLocks noGrp="1"/>
          </p:cNvSpPr>
          <p:nvPr>
            <p:ph type="pic" idx="2"/>
          </p:nvPr>
        </p:nvSpPr>
        <p:spPr>
          <a:xfrm>
            <a:off x="5183188" y="987425"/>
            <a:ext cx="6172200" cy="4873625"/>
          </a:xfrm>
          <a:prstGeom prst="rect">
            <a:avLst/>
          </a:prstGeom>
          <a:noFill/>
          <a:ln>
            <a:noFill/>
          </a:ln>
        </p:spPr>
      </p:sp>
      <p:sp>
        <p:nvSpPr>
          <p:cNvPr id="68" name="Google Shape;68;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mt="20000"/>
          </a:blip>
          <a:stretch>
            <a:fillRect/>
          </a:stretch>
        </a:blip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goesrhwt.blogspot.com/2022/06/storm-movement-and-severity-at-tae.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goesrhwt.blogspot.com/2022/06/glm-fed-vs-entln-probsvr-on-pulse-high.html" TargetMode="Externa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www.ssec.wisc.edu/hufusion"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mailto:scott.lindstrom@noaa.gov"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778933" y="1122363"/>
            <a:ext cx="10261600" cy="23876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Libre Franklin"/>
              <a:buNone/>
            </a:pPr>
            <a:r>
              <a:rPr lang="en-US" b="1" dirty="0">
                <a:latin typeface="Libre Franklin"/>
                <a:ea typeface="Libre Franklin"/>
                <a:cs typeface="Libre Franklin"/>
                <a:sym typeface="Libre Franklin"/>
              </a:rPr>
              <a:t>Training on </a:t>
            </a:r>
            <a:r>
              <a:rPr lang="en-US" b="1" dirty="0">
                <a:solidFill>
                  <a:srgbClr val="3F3F3F"/>
                </a:solidFill>
                <a:latin typeface="Libre Franklin"/>
                <a:ea typeface="Libre Franklin"/>
                <a:cs typeface="Libre Franklin"/>
                <a:sym typeface="Libre Franklin"/>
              </a:rPr>
              <a:t>Polar Hyperspectral Soundings and Microwave Data and ABI modeling output</a:t>
            </a:r>
            <a:endParaRPr dirty="0">
              <a:solidFill>
                <a:srgbClr val="3F3F3F"/>
              </a:solidFill>
              <a:latin typeface="Libre Franklin"/>
              <a:ea typeface="Libre Franklin"/>
              <a:cs typeface="Libre Franklin"/>
              <a:sym typeface="Libre Franklin"/>
            </a:endParaRPr>
          </a:p>
        </p:txBody>
      </p:sp>
      <p:sp>
        <p:nvSpPr>
          <p:cNvPr id="89" name="Google Shape;89;p1"/>
          <p:cNvSpPr txBox="1">
            <a:spLocks noGrp="1"/>
          </p:cNvSpPr>
          <p:nvPr>
            <p:ph type="subTitle" idx="1"/>
          </p:nvPr>
        </p:nvSpPr>
        <p:spPr>
          <a:xfrm>
            <a:off x="1524000" y="3421931"/>
            <a:ext cx="9144000" cy="246982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C00000"/>
              </a:buClr>
              <a:buSzPts val="3000"/>
              <a:buNone/>
            </a:pPr>
            <a:r>
              <a:rPr lang="en-US" sz="3000" b="1" dirty="0">
                <a:solidFill>
                  <a:srgbClr val="C00000"/>
                </a:solidFill>
                <a:latin typeface="Libre Franklin"/>
                <a:ea typeface="Libre Franklin"/>
                <a:cs typeface="Libre Franklin"/>
                <a:sym typeface="Libre Franklin"/>
              </a:rPr>
              <a:t>Bill Smith, Sr., Anthony </a:t>
            </a:r>
            <a:r>
              <a:rPr lang="en-US" sz="3000" b="1" dirty="0" err="1">
                <a:solidFill>
                  <a:srgbClr val="C00000"/>
                </a:solidFill>
                <a:latin typeface="Libre Franklin"/>
                <a:ea typeface="Libre Franklin"/>
                <a:cs typeface="Libre Franklin"/>
                <a:sym typeface="Libre Franklin"/>
              </a:rPr>
              <a:t>D</a:t>
            </a:r>
            <a:r>
              <a:rPr lang="en-US" sz="3000" b="1" dirty="0" err="1" smtClean="0">
                <a:solidFill>
                  <a:srgbClr val="C00000"/>
                </a:solidFill>
                <a:latin typeface="Libre Franklin"/>
                <a:ea typeface="Libre Franklin"/>
                <a:cs typeface="Libre Franklin"/>
                <a:sym typeface="Libre Franklin"/>
              </a:rPr>
              <a:t>iNorscia</a:t>
            </a:r>
            <a:endParaRPr sz="3000" b="1" dirty="0">
              <a:solidFill>
                <a:srgbClr val="C00000"/>
              </a:solidFill>
              <a:latin typeface="Libre Franklin"/>
              <a:ea typeface="Libre Franklin"/>
              <a:cs typeface="Libre Franklin"/>
              <a:sym typeface="Libre Franklin"/>
            </a:endParaRPr>
          </a:p>
          <a:p>
            <a:pPr marL="0" lvl="0" indent="0" algn="ctr" rtl="0">
              <a:lnSpc>
                <a:spcPct val="90000"/>
              </a:lnSpc>
              <a:spcBef>
                <a:spcPts val="1000"/>
              </a:spcBef>
              <a:spcAft>
                <a:spcPts val="0"/>
              </a:spcAft>
              <a:buClr>
                <a:srgbClr val="C00000"/>
              </a:buClr>
              <a:buSzPts val="3000"/>
              <a:buNone/>
            </a:pPr>
            <a:r>
              <a:rPr lang="en-US" sz="3000" b="1" dirty="0">
                <a:solidFill>
                  <a:srgbClr val="C00000"/>
                </a:solidFill>
                <a:latin typeface="Libre Franklin"/>
                <a:ea typeface="Libre Franklin"/>
                <a:cs typeface="Libre Franklin"/>
                <a:sym typeface="Libre Franklin"/>
              </a:rPr>
              <a:t>Scott Lindstrom, Lee </a:t>
            </a:r>
            <a:r>
              <a:rPr lang="en-US" sz="3000" b="1" dirty="0" err="1">
                <a:solidFill>
                  <a:srgbClr val="C00000"/>
                </a:solidFill>
                <a:latin typeface="Libre Franklin"/>
                <a:ea typeface="Libre Franklin"/>
                <a:cs typeface="Libre Franklin"/>
                <a:sym typeface="Libre Franklin"/>
              </a:rPr>
              <a:t>Cronce</a:t>
            </a:r>
            <a:endParaRPr sz="3000" b="1" dirty="0">
              <a:solidFill>
                <a:srgbClr val="C00000"/>
              </a:solidFill>
              <a:latin typeface="Libre Franklin"/>
              <a:ea typeface="Libre Franklin"/>
              <a:cs typeface="Libre Franklin"/>
              <a:sym typeface="Libre Franklin"/>
            </a:endParaRPr>
          </a:p>
          <a:p>
            <a:pPr marL="0" lvl="0" indent="0" algn="ctr" rtl="0">
              <a:lnSpc>
                <a:spcPct val="90000"/>
              </a:lnSpc>
              <a:spcBef>
                <a:spcPts val="1000"/>
              </a:spcBef>
              <a:spcAft>
                <a:spcPts val="0"/>
              </a:spcAft>
              <a:buClr>
                <a:srgbClr val="FF0000"/>
              </a:buClr>
              <a:buSzPts val="2900"/>
              <a:buNone/>
            </a:pPr>
            <a:r>
              <a:rPr lang="en-US" sz="2900" b="1" dirty="0">
                <a:solidFill>
                  <a:srgbClr val="FF0000"/>
                </a:solidFill>
                <a:latin typeface="Libre Franklin"/>
                <a:ea typeface="Libre Franklin"/>
                <a:cs typeface="Libre Franklin"/>
                <a:sym typeface="Libre Franklin"/>
              </a:rPr>
              <a:t> </a:t>
            </a:r>
            <a:endParaRPr dirty="0"/>
          </a:p>
          <a:p>
            <a:pPr marL="0" lvl="0" indent="0" algn="ctr" rtl="0">
              <a:lnSpc>
                <a:spcPct val="90000"/>
              </a:lnSpc>
              <a:spcBef>
                <a:spcPts val="1000"/>
              </a:spcBef>
              <a:spcAft>
                <a:spcPts val="0"/>
              </a:spcAft>
              <a:buClr>
                <a:srgbClr val="FF0000"/>
              </a:buClr>
              <a:buSzPts val="3200"/>
              <a:buNone/>
            </a:pPr>
            <a:r>
              <a:rPr lang="en-US" sz="3200" b="1" dirty="0">
                <a:solidFill>
                  <a:srgbClr val="FF0000"/>
                </a:solidFill>
                <a:latin typeface="Libre Franklin"/>
                <a:ea typeface="Libre Franklin"/>
                <a:cs typeface="Libre Franklin"/>
                <a:sym typeface="Libre Franklin"/>
              </a:rPr>
              <a:t>Hazardous Weather Testbed  May/June 2024</a:t>
            </a:r>
            <a:endParaRPr sz="3200" b="1" dirty="0">
              <a:solidFill>
                <a:srgbClr val="FF0000"/>
              </a:solidFill>
              <a:latin typeface="Libre Franklin"/>
              <a:ea typeface="Libre Franklin"/>
              <a:cs typeface="Libre Franklin"/>
              <a:sym typeface="Libre Franklin"/>
            </a:endParaRPr>
          </a:p>
        </p:txBody>
      </p:sp>
      <p:pic>
        <p:nvPicPr>
          <p:cNvPr id="90" name="Google Shape;90;p1"/>
          <p:cNvPicPr preferRelativeResize="0"/>
          <p:nvPr/>
        </p:nvPicPr>
        <p:blipFill rotWithShape="1">
          <a:blip r:embed="rId3">
            <a:alphaModFix/>
          </a:blip>
          <a:srcRect/>
          <a:stretch/>
        </p:blipFill>
        <p:spPr>
          <a:xfrm>
            <a:off x="5576622" y="5804798"/>
            <a:ext cx="1038755" cy="755458"/>
          </a:xfrm>
          <a:prstGeom prst="rect">
            <a:avLst/>
          </a:prstGeom>
          <a:noFill/>
          <a:ln>
            <a:noFill/>
          </a:ln>
        </p:spPr>
      </p:pic>
      <p:pic>
        <p:nvPicPr>
          <p:cNvPr id="91" name="Google Shape;91;p1"/>
          <p:cNvPicPr preferRelativeResize="0"/>
          <p:nvPr/>
        </p:nvPicPr>
        <p:blipFill rotWithShape="1">
          <a:blip r:embed="rId4">
            <a:alphaModFix/>
          </a:blip>
          <a:srcRect/>
          <a:stretch/>
        </p:blipFill>
        <p:spPr>
          <a:xfrm>
            <a:off x="5851525" y="3184525"/>
            <a:ext cx="487363" cy="487363"/>
          </a:xfrm>
          <a:prstGeom prst="rect">
            <a:avLst/>
          </a:prstGeom>
          <a:noFill/>
          <a:ln>
            <a:noFill/>
          </a:ln>
        </p:spPr>
      </p:pic>
      <p:pic>
        <p:nvPicPr>
          <p:cNvPr id="92" name="Google Shape;92;p1"/>
          <p:cNvPicPr preferRelativeResize="0"/>
          <p:nvPr/>
        </p:nvPicPr>
        <p:blipFill rotWithShape="1">
          <a:blip r:embed="rId4">
            <a:alphaModFix/>
          </a:blip>
          <a:srcRect/>
          <a:stretch/>
        </p:blipFill>
        <p:spPr>
          <a:xfrm>
            <a:off x="5851525" y="3184525"/>
            <a:ext cx="487363" cy="48736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4461"/>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4985"/>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0"/>
          <p:cNvSpPr txBox="1">
            <a:spLocks noGrp="1"/>
          </p:cNvSpPr>
          <p:nvPr>
            <p:ph type="title"/>
          </p:nvPr>
        </p:nvSpPr>
        <p:spPr>
          <a:xfrm>
            <a:off x="137160" y="100965"/>
            <a:ext cx="1192276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800"/>
              <a:buFont typeface="Libre Franklin Medium"/>
              <a:buNone/>
            </a:pPr>
            <a:r>
              <a:rPr lang="en-US" sz="2800">
                <a:latin typeface="Libre Franklin Medium"/>
                <a:ea typeface="Libre Franklin Medium"/>
                <a:cs typeface="Libre Franklin Medium"/>
                <a:sym typeface="Libre Franklin Medium"/>
              </a:rPr>
              <a:t>PHS MUCAPE showing a tongue of instability into the Texas Panhandle </a:t>
            </a:r>
            <a:br>
              <a:rPr lang="en-US" sz="2800">
                <a:latin typeface="Libre Franklin Medium"/>
                <a:ea typeface="Libre Franklin Medium"/>
                <a:cs typeface="Libre Franklin Medium"/>
                <a:sym typeface="Libre Franklin Medium"/>
              </a:rPr>
            </a:br>
            <a:r>
              <a:rPr lang="en-US" sz="2800">
                <a:latin typeface="Libre Franklin Medium"/>
                <a:ea typeface="Libre Franklin Medium"/>
                <a:cs typeface="Libre Franklin Medium"/>
                <a:sym typeface="Libre Franklin Medium"/>
              </a:rPr>
              <a:t>(from HWT 2023)</a:t>
            </a:r>
            <a:endParaRPr sz="2800">
              <a:latin typeface="Libre Franklin Medium"/>
              <a:ea typeface="Libre Franklin Medium"/>
              <a:cs typeface="Libre Franklin Medium"/>
              <a:sym typeface="Libre Franklin Medium"/>
            </a:endParaRPr>
          </a:p>
        </p:txBody>
      </p:sp>
      <p:pic>
        <p:nvPicPr>
          <p:cNvPr id="256" name="Google Shape;256;p10"/>
          <p:cNvPicPr preferRelativeResize="0">
            <a:picLocks noGrp="1"/>
          </p:cNvPicPr>
          <p:nvPr>
            <p:ph type="body" idx="1"/>
          </p:nvPr>
        </p:nvPicPr>
        <p:blipFill rotWithShape="1">
          <a:blip r:embed="rId3">
            <a:alphaModFix/>
          </a:blip>
          <a:srcRect/>
          <a:stretch/>
        </p:blipFill>
        <p:spPr>
          <a:xfrm>
            <a:off x="313809" y="1632585"/>
            <a:ext cx="7561341" cy="4351338"/>
          </a:xfrm>
          <a:prstGeom prst="rect">
            <a:avLst/>
          </a:prstGeom>
          <a:noFill/>
          <a:ln>
            <a:noFill/>
          </a:ln>
        </p:spPr>
      </p:pic>
      <p:sp>
        <p:nvSpPr>
          <p:cNvPr id="257" name="Google Shape;257;p10"/>
          <p:cNvSpPr txBox="1"/>
          <p:nvPr/>
        </p:nvSpPr>
        <p:spPr>
          <a:xfrm>
            <a:off x="2641420" y="6005314"/>
            <a:ext cx="290611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Libre Franklin Medium"/>
                <a:ea typeface="Libre Franklin Medium"/>
                <a:cs typeface="Libre Franklin Medium"/>
                <a:sym typeface="Libre Franklin Medium"/>
              </a:rPr>
              <a:t>5-h forecast valid 2100 UTC</a:t>
            </a:r>
            <a:endParaRPr sz="1800">
              <a:solidFill>
                <a:schemeClr val="dk1"/>
              </a:solidFill>
              <a:latin typeface="Libre Franklin Medium"/>
              <a:ea typeface="Libre Franklin Medium"/>
              <a:cs typeface="Libre Franklin Medium"/>
              <a:sym typeface="Libre Franklin Medium"/>
            </a:endParaRPr>
          </a:p>
        </p:txBody>
      </p:sp>
      <p:pic>
        <p:nvPicPr>
          <p:cNvPr id="258" name="Google Shape;258;p10"/>
          <p:cNvPicPr preferRelativeResize="0"/>
          <p:nvPr/>
        </p:nvPicPr>
        <p:blipFill rotWithShape="1">
          <a:blip r:embed="rId4">
            <a:alphaModFix/>
          </a:blip>
          <a:srcRect/>
          <a:stretch/>
        </p:blipFill>
        <p:spPr>
          <a:xfrm>
            <a:off x="7112865" y="1286131"/>
            <a:ext cx="4552037" cy="2522123"/>
          </a:xfrm>
          <a:prstGeom prst="rect">
            <a:avLst/>
          </a:prstGeom>
          <a:noFill/>
          <a:ln>
            <a:noFill/>
          </a:ln>
        </p:spPr>
      </p:pic>
      <p:pic>
        <p:nvPicPr>
          <p:cNvPr id="259" name="Google Shape;259;p10"/>
          <p:cNvPicPr preferRelativeResize="0"/>
          <p:nvPr/>
        </p:nvPicPr>
        <p:blipFill rotWithShape="1">
          <a:blip r:embed="rId5">
            <a:alphaModFix/>
          </a:blip>
          <a:srcRect/>
          <a:stretch/>
        </p:blipFill>
        <p:spPr>
          <a:xfrm>
            <a:off x="7112864" y="4163986"/>
            <a:ext cx="4552038" cy="2541674"/>
          </a:xfrm>
          <a:prstGeom prst="rect">
            <a:avLst/>
          </a:prstGeom>
          <a:noFill/>
          <a:ln>
            <a:noFill/>
          </a:ln>
        </p:spPr>
      </p:pic>
      <p:sp>
        <p:nvSpPr>
          <p:cNvPr id="260" name="Google Shape;260;p10"/>
          <p:cNvSpPr txBox="1"/>
          <p:nvPr/>
        </p:nvSpPr>
        <p:spPr>
          <a:xfrm>
            <a:off x="7112864" y="3645459"/>
            <a:ext cx="2274204" cy="27695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Libre Franklin Medium"/>
                <a:ea typeface="Libre Franklin Medium"/>
                <a:cs typeface="Libre Franklin Medium"/>
                <a:sym typeface="Libre Franklin Medium"/>
              </a:rPr>
              <a:t>5-h forecast valid 2100 UTC</a:t>
            </a:r>
            <a:endParaRPr sz="1200">
              <a:solidFill>
                <a:schemeClr val="dk1"/>
              </a:solidFill>
              <a:latin typeface="Libre Franklin Medium"/>
              <a:ea typeface="Libre Franklin Medium"/>
              <a:cs typeface="Libre Franklin Medium"/>
              <a:sym typeface="Libre Franklin Medium"/>
            </a:endParaRPr>
          </a:p>
        </p:txBody>
      </p:sp>
      <p:sp>
        <p:nvSpPr>
          <p:cNvPr id="261" name="Google Shape;261;p10"/>
          <p:cNvSpPr txBox="1"/>
          <p:nvPr/>
        </p:nvSpPr>
        <p:spPr>
          <a:xfrm>
            <a:off x="7112864" y="6466279"/>
            <a:ext cx="2274204" cy="27695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Libre Franklin Medium"/>
                <a:ea typeface="Libre Franklin Medium"/>
                <a:cs typeface="Libre Franklin Medium"/>
                <a:sym typeface="Libre Franklin Medium"/>
              </a:rPr>
              <a:t>6-h forecast valid 2200 UTC</a:t>
            </a:r>
            <a:endParaRPr sz="1200" dirty="0">
              <a:solidFill>
                <a:schemeClr val="dk1"/>
              </a:solidFill>
              <a:latin typeface="Libre Franklin Medium"/>
              <a:ea typeface="Libre Franklin Medium"/>
              <a:cs typeface="Libre Franklin Medium"/>
              <a:sym typeface="Libre Franklin Medium"/>
            </a:endParaRPr>
          </a:p>
        </p:txBody>
      </p:sp>
      <p:sp>
        <p:nvSpPr>
          <p:cNvPr id="262" name="Google Shape;262;p10"/>
          <p:cNvSpPr/>
          <p:nvPr/>
        </p:nvSpPr>
        <p:spPr>
          <a:xfrm>
            <a:off x="2865912" y="2581338"/>
            <a:ext cx="914400" cy="2682240"/>
          </a:xfrm>
          <a:prstGeom prst="ellipse">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3" name="Google Shape;263;p10"/>
          <p:cNvSpPr/>
          <p:nvPr/>
        </p:nvSpPr>
        <p:spPr>
          <a:xfrm>
            <a:off x="10579367" y="2581338"/>
            <a:ext cx="322313" cy="1064121"/>
          </a:xfrm>
          <a:prstGeom prst="ellipse">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64" name="Google Shape;264;p10"/>
          <p:cNvCxnSpPr>
            <a:endCxn id="263" idx="2"/>
          </p:cNvCxnSpPr>
          <p:nvPr/>
        </p:nvCxnSpPr>
        <p:spPr>
          <a:xfrm rot="10800000" flipH="1">
            <a:off x="3780167" y="3113399"/>
            <a:ext cx="6799200" cy="809100"/>
          </a:xfrm>
          <a:prstGeom prst="straightConnector1">
            <a:avLst/>
          </a:prstGeom>
          <a:noFill/>
          <a:ln w="38100" cap="flat" cmpd="sng">
            <a:solidFill>
              <a:srgbClr val="FFFF00"/>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1"/>
          <p:cNvSpPr txBox="1">
            <a:spLocks noGrp="1"/>
          </p:cNvSpPr>
          <p:nvPr>
            <p:ph type="title"/>
          </p:nvPr>
        </p:nvSpPr>
        <p:spPr>
          <a:xfrm>
            <a:off x="100484" y="0"/>
            <a:ext cx="12091516" cy="990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600"/>
              <a:buFont typeface="Libre Franklin Medium"/>
              <a:buNone/>
            </a:pPr>
            <a:r>
              <a:rPr lang="en-US" sz="3600">
                <a:latin typeface="Libre Franklin Medium"/>
                <a:ea typeface="Libre Franklin Medium"/>
                <a:cs typeface="Libre Franklin Medium"/>
                <a:sym typeface="Libre Franklin Medium"/>
              </a:rPr>
              <a:t>PHS with Visible and LightningCast and ProbSevere</a:t>
            </a:r>
            <a:endParaRPr sz="3600">
              <a:latin typeface="Libre Franklin Medium"/>
              <a:ea typeface="Libre Franklin Medium"/>
              <a:cs typeface="Libre Franklin Medium"/>
              <a:sym typeface="Libre Franklin Medium"/>
            </a:endParaRPr>
          </a:p>
        </p:txBody>
      </p:sp>
      <p:pic>
        <p:nvPicPr>
          <p:cNvPr id="270" name="Google Shape;270;p11"/>
          <p:cNvPicPr preferRelativeResize="0">
            <a:picLocks noGrp="1"/>
          </p:cNvPicPr>
          <p:nvPr>
            <p:ph type="body" idx="1"/>
          </p:nvPr>
        </p:nvPicPr>
        <p:blipFill rotWithShape="1">
          <a:blip r:embed="rId3">
            <a:alphaModFix/>
          </a:blip>
          <a:srcRect/>
          <a:stretch/>
        </p:blipFill>
        <p:spPr>
          <a:xfrm>
            <a:off x="1752600" y="990601"/>
            <a:ext cx="6702026" cy="4243899"/>
          </a:xfrm>
          <a:prstGeom prst="rect">
            <a:avLst/>
          </a:prstGeom>
          <a:noFill/>
          <a:ln>
            <a:noFill/>
          </a:ln>
        </p:spPr>
      </p:pic>
      <p:sp>
        <p:nvSpPr>
          <p:cNvPr id="271" name="Google Shape;271;p11"/>
          <p:cNvSpPr txBox="1">
            <a:spLocks noGrp="1"/>
          </p:cNvSpPr>
          <p:nvPr>
            <p:ph type="sldNum" idx="12"/>
          </p:nvPr>
        </p:nvSpPr>
        <p:spPr>
          <a:xfrm>
            <a:off x="10058400" y="6553200"/>
            <a:ext cx="457200" cy="228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sp>
        <p:nvSpPr>
          <p:cNvPr id="272" name="Google Shape;272;p11"/>
          <p:cNvSpPr txBox="1"/>
          <p:nvPr/>
        </p:nvSpPr>
        <p:spPr>
          <a:xfrm>
            <a:off x="1828800" y="5562600"/>
            <a:ext cx="9220200"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030A0"/>
                </a:solidFill>
                <a:latin typeface="Libre Franklin Medium"/>
                <a:ea typeface="Libre Franklin Medium"/>
                <a:cs typeface="Libre Franklin Medium"/>
                <a:sym typeface="Libre Franklin Medium"/>
              </a:rPr>
              <a:t>Forecaster Comment: After overlaying Prob Severe with the PHS CAPE and Visible Satellite imagery, you can see your strongest storms along the PHS CAPE gradient which tracks well.  (</a:t>
            </a:r>
            <a:r>
              <a:rPr lang="en-US" sz="1800" u="sng">
                <a:solidFill>
                  <a:srgbClr val="7030A0"/>
                </a:solidFill>
                <a:latin typeface="Libre Franklin Medium"/>
                <a:ea typeface="Libre Franklin Medium"/>
                <a:cs typeface="Libre Franklin Medium"/>
                <a:sym typeface="Libre Franklin Medium"/>
                <a:hlinkClick r:id="rId4">
                  <a:extLst>
                    <a:ext uri="{A12FA001-AC4F-418D-AE19-62706E023703}">
                      <ahyp:hlinkClr xmlns:ahyp="http://schemas.microsoft.com/office/drawing/2018/hyperlinkcolor" xmlns="" val="tx"/>
                    </a:ext>
                  </a:extLst>
                </a:hlinkClick>
              </a:rPr>
              <a:t>source</a:t>
            </a:r>
            <a:r>
              <a:rPr lang="en-US" sz="1800">
                <a:solidFill>
                  <a:srgbClr val="7030A0"/>
                </a:solidFill>
                <a:latin typeface="Libre Franklin Medium"/>
                <a:ea typeface="Libre Franklin Medium"/>
                <a:cs typeface="Libre Franklin Medium"/>
                <a:sym typeface="Libre Franklin Medium"/>
              </a:rPr>
              <a:t>)</a:t>
            </a:r>
            <a:endParaRPr sz="1800">
              <a:solidFill>
                <a:srgbClr val="7030A0"/>
              </a:solidFill>
              <a:latin typeface="Libre Franklin Medium"/>
              <a:ea typeface="Libre Franklin Medium"/>
              <a:cs typeface="Libre Franklin Medium"/>
              <a:sym typeface="Libre Franklin Medium"/>
            </a:endParaRPr>
          </a:p>
        </p:txBody>
      </p:sp>
      <p:sp>
        <p:nvSpPr>
          <p:cNvPr id="273" name="Google Shape;273;p11"/>
          <p:cNvSpPr txBox="1"/>
          <p:nvPr/>
        </p:nvSpPr>
        <p:spPr>
          <a:xfrm>
            <a:off x="8740649" y="2514599"/>
            <a:ext cx="1190429" cy="461624"/>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dirty="0" err="1">
                <a:solidFill>
                  <a:srgbClr val="C00000"/>
                </a:solidFill>
                <a:latin typeface="Libre Franklin Medium"/>
                <a:ea typeface="Libre Franklin Medium"/>
                <a:cs typeface="Libre Franklin Medium"/>
                <a:sym typeface="Libre Franklin Medium"/>
              </a:rPr>
              <a:t>ProbSevere</a:t>
            </a:r>
            <a:r>
              <a:rPr lang="en-US" sz="1200" b="1" dirty="0">
                <a:solidFill>
                  <a:srgbClr val="C00000"/>
                </a:solidFill>
                <a:latin typeface="Libre Franklin Medium"/>
                <a:ea typeface="Libre Franklin Medium"/>
                <a:cs typeface="Libre Franklin Medium"/>
                <a:sym typeface="Libre Franklin Medium"/>
              </a:rPr>
              <a:t> contours</a:t>
            </a:r>
            <a:endParaRPr sz="1200" b="1" dirty="0">
              <a:solidFill>
                <a:srgbClr val="C00000"/>
              </a:solidFill>
              <a:latin typeface="Libre Franklin Medium"/>
              <a:ea typeface="Libre Franklin Medium"/>
              <a:cs typeface="Libre Franklin Medium"/>
              <a:sym typeface="Libre Franklin Medium"/>
            </a:endParaRPr>
          </a:p>
        </p:txBody>
      </p:sp>
      <p:cxnSp>
        <p:nvCxnSpPr>
          <p:cNvPr id="274" name="Google Shape;274;p11"/>
          <p:cNvCxnSpPr>
            <a:stCxn id="273" idx="1"/>
          </p:cNvCxnSpPr>
          <p:nvPr/>
        </p:nvCxnSpPr>
        <p:spPr>
          <a:xfrm flipH="1">
            <a:off x="6553349" y="2745411"/>
            <a:ext cx="2187300" cy="405939"/>
          </a:xfrm>
          <a:prstGeom prst="straightConnector1">
            <a:avLst/>
          </a:prstGeom>
          <a:noFill/>
          <a:ln w="38100" cap="flat" cmpd="sng">
            <a:solidFill>
              <a:srgbClr val="FFFF99"/>
            </a:solidFill>
            <a:prstDash val="solid"/>
            <a:round/>
            <a:headEnd type="none" w="sm" len="sm"/>
            <a:tailEnd type="triangle" w="med" len="med"/>
          </a:ln>
        </p:spPr>
      </p:cxnSp>
      <p:sp>
        <p:nvSpPr>
          <p:cNvPr id="275" name="Google Shape;275;p11"/>
          <p:cNvSpPr txBox="1"/>
          <p:nvPr/>
        </p:nvSpPr>
        <p:spPr>
          <a:xfrm>
            <a:off x="8788274" y="3181253"/>
            <a:ext cx="1270126" cy="461624"/>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C00000"/>
                </a:solidFill>
                <a:latin typeface="Libre Franklin Medium"/>
                <a:ea typeface="Libre Franklin Medium"/>
                <a:cs typeface="Libre Franklin Medium"/>
                <a:sym typeface="Libre Franklin Medium"/>
              </a:rPr>
              <a:t>LightningCast contours</a:t>
            </a:r>
            <a:endParaRPr sz="1200" b="1">
              <a:solidFill>
                <a:srgbClr val="C00000"/>
              </a:solidFill>
              <a:latin typeface="Libre Franklin Medium"/>
              <a:ea typeface="Libre Franklin Medium"/>
              <a:cs typeface="Libre Franklin Medium"/>
              <a:sym typeface="Libre Franklin Medium"/>
            </a:endParaRPr>
          </a:p>
        </p:txBody>
      </p:sp>
      <p:cxnSp>
        <p:nvCxnSpPr>
          <p:cNvPr id="276" name="Google Shape;276;p11"/>
          <p:cNvCxnSpPr/>
          <p:nvPr/>
        </p:nvCxnSpPr>
        <p:spPr>
          <a:xfrm flipH="1">
            <a:off x="8238989" y="3345449"/>
            <a:ext cx="549286" cy="5083"/>
          </a:xfrm>
          <a:prstGeom prst="straightConnector1">
            <a:avLst/>
          </a:prstGeom>
          <a:noFill/>
          <a:ln w="38100" cap="flat" cmpd="sng">
            <a:solidFill>
              <a:srgbClr val="FFFF99"/>
            </a:solidFill>
            <a:prstDash val="solid"/>
            <a:round/>
            <a:headEnd type="none" w="sm" len="sm"/>
            <a:tailEnd type="triangle" w="med" len="med"/>
          </a:ln>
        </p:spPr>
      </p:cxnSp>
      <p:sp>
        <p:nvSpPr>
          <p:cNvPr id="277" name="Google Shape;277;p11"/>
          <p:cNvSpPr/>
          <p:nvPr/>
        </p:nvSpPr>
        <p:spPr>
          <a:xfrm rot="-1026202">
            <a:off x="371789" y="2653050"/>
            <a:ext cx="2059912" cy="2300787"/>
          </a:xfrm>
          <a:prstGeom prst="star8">
            <a:avLst>
              <a:gd name="adj" fmla="val 375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Libre Franklin Medium"/>
                <a:ea typeface="Libre Franklin Medium"/>
                <a:cs typeface="Libre Franklin Medium"/>
                <a:sym typeface="Libre Franklin Medium"/>
              </a:rPr>
              <a:t>Example from HWT 2022</a:t>
            </a:r>
            <a:endParaRPr/>
          </a:p>
        </p:txBody>
      </p:sp>
      <p:pic>
        <p:nvPicPr>
          <p:cNvPr id="278" name="Google Shape;278;p11"/>
          <p:cNvPicPr preferRelativeResize="0"/>
          <p:nvPr/>
        </p:nvPicPr>
        <p:blipFill rotWithShape="1">
          <a:blip r:embed="rId5">
            <a:alphaModFix/>
          </a:blip>
          <a:srcRect/>
          <a:stretch/>
        </p:blipFill>
        <p:spPr>
          <a:xfrm>
            <a:off x="11552238" y="6218238"/>
            <a:ext cx="487362" cy="48736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8"/>
                                        </p:tgtEl>
                                        <p:attrNameLst>
                                          <p:attrName>style.visibility</p:attrName>
                                        </p:attrNameLst>
                                      </p:cBhvr>
                                      <p:to>
                                        <p:strVal val="visible"/>
                                      </p:to>
                                    </p:set>
                                    <p:animEffect transition="in" filter="fade">
                                      <p:cBhvr>
                                        <p:cTn id="7" dur="1"/>
                                        <p:tgtEl>
                                          <p:spTgt spid="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2"/>
          <p:cNvSpPr txBox="1">
            <a:spLocks noGrp="1"/>
          </p:cNvSpPr>
          <p:nvPr>
            <p:ph type="title"/>
          </p:nvPr>
        </p:nvSpPr>
        <p:spPr>
          <a:xfrm>
            <a:off x="1982262" y="0"/>
            <a:ext cx="8228538" cy="990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Libre Franklin Medium"/>
              <a:buNone/>
            </a:pPr>
            <a:r>
              <a:rPr lang="en-US">
                <a:latin typeface="Libre Franklin Medium"/>
                <a:ea typeface="Libre Franklin Medium"/>
                <a:cs typeface="Libre Franklin Medium"/>
                <a:sym typeface="Libre Franklin Medium"/>
              </a:rPr>
              <a:t>PHS with Decision Support</a:t>
            </a:r>
            <a:endParaRPr>
              <a:latin typeface="Libre Franklin Medium"/>
              <a:ea typeface="Libre Franklin Medium"/>
              <a:cs typeface="Libre Franklin Medium"/>
              <a:sym typeface="Libre Franklin Medium"/>
            </a:endParaRPr>
          </a:p>
        </p:txBody>
      </p:sp>
      <p:pic>
        <p:nvPicPr>
          <p:cNvPr id="284" name="Google Shape;284;p12"/>
          <p:cNvPicPr preferRelativeResize="0">
            <a:picLocks noGrp="1"/>
          </p:cNvPicPr>
          <p:nvPr>
            <p:ph type="body" idx="1"/>
          </p:nvPr>
        </p:nvPicPr>
        <p:blipFill rotWithShape="1">
          <a:blip r:embed="rId3">
            <a:alphaModFix/>
          </a:blip>
          <a:srcRect/>
          <a:stretch/>
        </p:blipFill>
        <p:spPr>
          <a:xfrm>
            <a:off x="6400800" y="3429000"/>
            <a:ext cx="4572000" cy="2571750"/>
          </a:xfrm>
          <a:prstGeom prst="rect">
            <a:avLst/>
          </a:prstGeom>
          <a:noFill/>
          <a:ln>
            <a:noFill/>
          </a:ln>
        </p:spPr>
      </p:pic>
      <p:sp>
        <p:nvSpPr>
          <p:cNvPr id="285" name="Google Shape;285;p12"/>
          <p:cNvSpPr txBox="1">
            <a:spLocks noGrp="1"/>
          </p:cNvSpPr>
          <p:nvPr>
            <p:ph type="sldNum" idx="12"/>
          </p:nvPr>
        </p:nvSpPr>
        <p:spPr>
          <a:xfrm>
            <a:off x="10058400" y="6553200"/>
            <a:ext cx="457200" cy="228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pic>
        <p:nvPicPr>
          <p:cNvPr id="286" name="Google Shape;286;p12"/>
          <p:cNvPicPr preferRelativeResize="0"/>
          <p:nvPr/>
        </p:nvPicPr>
        <p:blipFill rotWithShape="1">
          <a:blip r:embed="rId4">
            <a:alphaModFix/>
          </a:blip>
          <a:srcRect/>
          <a:stretch/>
        </p:blipFill>
        <p:spPr>
          <a:xfrm>
            <a:off x="1676400" y="1143000"/>
            <a:ext cx="4572000" cy="2571750"/>
          </a:xfrm>
          <a:prstGeom prst="rect">
            <a:avLst/>
          </a:prstGeom>
          <a:noFill/>
          <a:ln>
            <a:noFill/>
          </a:ln>
        </p:spPr>
      </p:pic>
      <p:sp>
        <p:nvSpPr>
          <p:cNvPr id="287" name="Google Shape;287;p12"/>
          <p:cNvSpPr txBox="1"/>
          <p:nvPr/>
        </p:nvSpPr>
        <p:spPr>
          <a:xfrm>
            <a:off x="4191000" y="3714750"/>
            <a:ext cx="1134626"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a:t>
            </a:r>
            <a:r>
              <a:rPr lang="en-US" sz="1800" u="sng">
                <a:solidFill>
                  <a:schemeClr val="lt1"/>
                </a:solidFill>
                <a:latin typeface="Libre Franklin Medium"/>
                <a:ea typeface="Libre Franklin Medium"/>
                <a:cs typeface="Libre Franklin Medium"/>
                <a:sym typeface="Libre Franklin Medium"/>
                <a:hlinkClick r:id="rId5">
                  <a:extLst>
                    <a:ext uri="{A12FA001-AC4F-418D-AE19-62706E023703}">
                      <ahyp:hlinkClr xmlns:ahyp="http://schemas.microsoft.com/office/drawing/2018/hyperlinkcolor" xmlns="" val="tx"/>
                    </a:ext>
                  </a:extLst>
                </a:hlinkClick>
              </a:rPr>
              <a:t>source</a:t>
            </a:r>
            <a:r>
              <a:rPr lang="en-US" sz="1800">
                <a:solidFill>
                  <a:schemeClr val="lt1"/>
                </a:solidFill>
                <a:latin typeface="Arial"/>
                <a:ea typeface="Arial"/>
                <a:cs typeface="Arial"/>
                <a:sym typeface="Arial"/>
              </a:rPr>
              <a:t>)</a:t>
            </a:r>
            <a:endParaRPr sz="1800">
              <a:solidFill>
                <a:schemeClr val="lt1"/>
              </a:solidFill>
              <a:latin typeface="Arial"/>
              <a:ea typeface="Arial"/>
              <a:cs typeface="Arial"/>
              <a:sym typeface="Arial"/>
            </a:endParaRPr>
          </a:p>
        </p:txBody>
      </p:sp>
      <p:sp>
        <p:nvSpPr>
          <p:cNvPr id="288" name="Google Shape;288;p12"/>
          <p:cNvSpPr txBox="1"/>
          <p:nvPr/>
        </p:nvSpPr>
        <p:spPr>
          <a:xfrm>
            <a:off x="7315200" y="2506445"/>
            <a:ext cx="2743200"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030A0"/>
                </a:solidFill>
                <a:latin typeface="Libre Franklin Medium"/>
                <a:ea typeface="Libre Franklin Medium"/>
                <a:cs typeface="Libre Franklin Medium"/>
                <a:sym typeface="Libre Franklin Medium"/>
              </a:rPr>
              <a:t>PHS CAPE gradient shown to highlight where threat is large</a:t>
            </a:r>
            <a:endParaRPr sz="1800">
              <a:solidFill>
                <a:srgbClr val="7030A0"/>
              </a:solidFill>
              <a:latin typeface="Libre Franklin Medium"/>
              <a:ea typeface="Libre Franklin Medium"/>
              <a:cs typeface="Libre Franklin Medium"/>
              <a:sym typeface="Libre Franklin Medium"/>
            </a:endParaRPr>
          </a:p>
        </p:txBody>
      </p:sp>
      <p:sp>
        <p:nvSpPr>
          <p:cNvPr id="289" name="Google Shape;289;p12"/>
          <p:cNvSpPr txBox="1"/>
          <p:nvPr/>
        </p:nvSpPr>
        <p:spPr>
          <a:xfrm>
            <a:off x="1982262" y="4381919"/>
            <a:ext cx="4266000" cy="1292621"/>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00">
                <a:solidFill>
                  <a:srgbClr val="7030A0"/>
                </a:solidFill>
                <a:latin typeface="Libre Franklin Medium"/>
                <a:ea typeface="Libre Franklin Medium"/>
                <a:cs typeface="Libre Franklin Medium"/>
                <a:sym typeface="Libre Franklin Medium"/>
              </a:rPr>
              <a:t> (forecaster comment: )  For this, the PHS Sfc CAPE field was used to display the potential thunderstorm strengths. This would likely not be used in an actual DSS event, given the lack of understanding the intended audience would have of surface based CAPE and instability. But it does highlight the potential use if communicated properly.</a:t>
            </a:r>
            <a:endParaRPr sz="1300">
              <a:solidFill>
                <a:srgbClr val="7030A0"/>
              </a:solidFill>
              <a:latin typeface="Libre Franklin Medium"/>
              <a:ea typeface="Libre Franklin Medium"/>
              <a:cs typeface="Libre Franklin Medium"/>
              <a:sym typeface="Libre Franklin Medium"/>
            </a:endParaRPr>
          </a:p>
        </p:txBody>
      </p:sp>
      <p:sp>
        <p:nvSpPr>
          <p:cNvPr id="290" name="Google Shape;290;p12"/>
          <p:cNvSpPr/>
          <p:nvPr/>
        </p:nvSpPr>
        <p:spPr>
          <a:xfrm rot="-1026202">
            <a:off x="371789" y="2653050"/>
            <a:ext cx="2059912" cy="2300787"/>
          </a:xfrm>
          <a:prstGeom prst="star8">
            <a:avLst>
              <a:gd name="adj" fmla="val 375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Libre Franklin Medium"/>
                <a:ea typeface="Libre Franklin Medium"/>
                <a:cs typeface="Libre Franklin Medium"/>
                <a:sym typeface="Libre Franklin Medium"/>
              </a:rPr>
              <a:t>Example from HWT 2022</a:t>
            </a:r>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13"/>
          <p:cNvSpPr txBox="1">
            <a:spLocks noGrp="1"/>
          </p:cNvSpPr>
          <p:nvPr>
            <p:ph type="title"/>
          </p:nvPr>
        </p:nvSpPr>
        <p:spPr>
          <a:xfrm>
            <a:off x="315686" y="59000"/>
            <a:ext cx="115824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Libre Franklin Medium"/>
              <a:buNone/>
            </a:pPr>
            <a:r>
              <a:rPr lang="en-US" dirty="0">
                <a:latin typeface="Libre Franklin Medium"/>
                <a:ea typeface="Libre Franklin Medium"/>
                <a:cs typeface="Libre Franklin Medium"/>
                <a:sym typeface="Libre Franklin Medium"/>
              </a:rPr>
              <a:t>Forecast Radar, 1700 UTC on 4 April 2023</a:t>
            </a:r>
            <a:endParaRPr dirty="0"/>
          </a:p>
        </p:txBody>
      </p:sp>
      <p:pic>
        <p:nvPicPr>
          <p:cNvPr id="297" name="Google Shape;297;p13"/>
          <p:cNvPicPr preferRelativeResize="0">
            <a:picLocks noGrp="1"/>
          </p:cNvPicPr>
          <p:nvPr>
            <p:ph type="body" idx="1"/>
          </p:nvPr>
        </p:nvPicPr>
        <p:blipFill rotWithShape="1">
          <a:blip r:embed="rId3">
            <a:alphaModFix/>
          </a:blip>
          <a:srcRect/>
          <a:stretch/>
        </p:blipFill>
        <p:spPr>
          <a:xfrm>
            <a:off x="153953" y="1340202"/>
            <a:ext cx="8656884" cy="5410553"/>
          </a:xfrm>
          <a:prstGeom prst="rect">
            <a:avLst/>
          </a:prstGeom>
          <a:noFill/>
          <a:ln>
            <a:noFill/>
          </a:ln>
        </p:spPr>
      </p:pic>
      <p:pic>
        <p:nvPicPr>
          <p:cNvPr id="298" name="Google Shape;298;p13"/>
          <p:cNvPicPr preferRelativeResize="0"/>
          <p:nvPr/>
        </p:nvPicPr>
        <p:blipFill rotWithShape="1">
          <a:blip r:embed="rId4">
            <a:alphaModFix/>
          </a:blip>
          <a:srcRect/>
          <a:stretch/>
        </p:blipFill>
        <p:spPr>
          <a:xfrm>
            <a:off x="8291213" y="1340202"/>
            <a:ext cx="3746834" cy="3629378"/>
          </a:xfrm>
          <a:prstGeom prst="rect">
            <a:avLst/>
          </a:prstGeom>
          <a:noFill/>
          <a:ln>
            <a:noFill/>
          </a:ln>
        </p:spPr>
      </p:pic>
      <p:sp>
        <p:nvSpPr>
          <p:cNvPr id="299" name="Google Shape;299;p13"/>
          <p:cNvSpPr txBox="1"/>
          <p:nvPr/>
        </p:nvSpPr>
        <p:spPr>
          <a:xfrm>
            <a:off x="6728176" y="5588000"/>
            <a:ext cx="5463824" cy="923330"/>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The WRF with PHS had more convective development (compared to the HRRR without that input) over north-central IL where strong convection was observed</a:t>
            </a:r>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14"/>
          <p:cNvSpPr txBox="1">
            <a:spLocks noGrp="1"/>
          </p:cNvSpPr>
          <p:nvPr>
            <p:ph type="title"/>
          </p:nvPr>
        </p:nvSpPr>
        <p:spPr>
          <a:xfrm>
            <a:off x="311999" y="0"/>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Libre Franklin Medium"/>
              <a:buNone/>
            </a:pPr>
            <a:r>
              <a:rPr lang="en-US" dirty="0">
                <a:latin typeface="Libre Franklin Medium"/>
                <a:ea typeface="Libre Franklin Medium"/>
                <a:cs typeface="Libre Franklin Medium"/>
                <a:sym typeface="Libre Franklin Medium"/>
              </a:rPr>
              <a:t>Average STP parameters</a:t>
            </a:r>
            <a:endParaRPr dirty="0"/>
          </a:p>
        </p:txBody>
      </p:sp>
      <p:pic>
        <p:nvPicPr>
          <p:cNvPr id="306" name="Google Shape;306;p14"/>
          <p:cNvPicPr preferRelativeResize="0">
            <a:picLocks noGrp="1"/>
          </p:cNvPicPr>
          <p:nvPr>
            <p:ph type="body" idx="1"/>
          </p:nvPr>
        </p:nvPicPr>
        <p:blipFill rotWithShape="1">
          <a:blip r:embed="rId3">
            <a:alphaModFix/>
          </a:blip>
          <a:srcRect/>
          <a:stretch/>
        </p:blipFill>
        <p:spPr>
          <a:xfrm>
            <a:off x="311999" y="1690688"/>
            <a:ext cx="8158758" cy="4351338"/>
          </a:xfrm>
          <a:prstGeom prst="rect">
            <a:avLst/>
          </a:prstGeom>
          <a:noFill/>
          <a:ln>
            <a:noFill/>
          </a:ln>
        </p:spPr>
      </p:pic>
      <p:sp>
        <p:nvSpPr>
          <p:cNvPr id="307" name="Google Shape;307;p14"/>
          <p:cNvSpPr txBox="1"/>
          <p:nvPr/>
        </p:nvSpPr>
        <p:spPr>
          <a:xfrm>
            <a:off x="8639793" y="3389303"/>
            <a:ext cx="3202252"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Libre Franklin Medium"/>
                <a:ea typeface="Libre Franklin Medium"/>
                <a:cs typeface="Libre Franklin Medium"/>
                <a:sym typeface="Libre Franklin Medium"/>
              </a:rPr>
              <a:t>This is the average of 9 forecasts in the region</a:t>
            </a:r>
            <a:endParaRPr/>
          </a:p>
        </p:txBody>
      </p:sp>
      <p:sp>
        <p:nvSpPr>
          <p:cNvPr id="308" name="Google Shape;308;p14"/>
          <p:cNvSpPr txBox="1"/>
          <p:nvPr/>
        </p:nvSpPr>
        <p:spPr>
          <a:xfrm>
            <a:off x="4583190" y="2561192"/>
            <a:ext cx="297149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chemeClr val="dk1"/>
                </a:solidFill>
                <a:latin typeface="Libre Franklin Medium"/>
                <a:ea typeface="Libre Franklin Medium"/>
                <a:cs typeface="Libre Franklin Medium"/>
                <a:sym typeface="Libre Franklin Medium"/>
              </a:rPr>
              <a:t>HRRR STP</a:t>
            </a:r>
            <a:endParaRPr dirty="0"/>
          </a:p>
        </p:txBody>
      </p:sp>
      <p:sp>
        <p:nvSpPr>
          <p:cNvPr id="309" name="Google Shape;309;p14"/>
          <p:cNvSpPr txBox="1"/>
          <p:nvPr/>
        </p:nvSpPr>
        <p:spPr>
          <a:xfrm>
            <a:off x="686104" y="2561192"/>
            <a:ext cx="2971496"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dk1"/>
                </a:solidFill>
                <a:latin typeface="Libre Franklin Medium"/>
                <a:ea typeface="Libre Franklin Medium"/>
                <a:cs typeface="Libre Franklin Medium"/>
                <a:sym typeface="Libre Franklin Medium"/>
              </a:rPr>
              <a:t>WRF w/ PHS STP</a:t>
            </a:r>
            <a:endParaRPr sz="2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Libre Franklin Medium"/>
              <a:buNone/>
            </a:pPr>
            <a:r>
              <a:rPr lang="en-US">
                <a:latin typeface="Libre Franklin Medium"/>
                <a:ea typeface="Libre Franklin Medium"/>
                <a:cs typeface="Libre Franklin Medium"/>
                <a:sym typeface="Libre Franklin Medium"/>
              </a:rPr>
              <a:t>Average STP parameters</a:t>
            </a:r>
            <a:endParaRPr/>
          </a:p>
        </p:txBody>
      </p:sp>
      <p:pic>
        <p:nvPicPr>
          <p:cNvPr id="316" name="Google Shape;316;p15"/>
          <p:cNvPicPr preferRelativeResize="0">
            <a:picLocks noGrp="1"/>
          </p:cNvPicPr>
          <p:nvPr>
            <p:ph type="body" idx="1"/>
          </p:nvPr>
        </p:nvPicPr>
        <p:blipFill rotWithShape="1">
          <a:blip r:embed="rId3">
            <a:alphaModFix/>
          </a:blip>
          <a:srcRect/>
          <a:stretch/>
        </p:blipFill>
        <p:spPr>
          <a:xfrm>
            <a:off x="311999" y="1690688"/>
            <a:ext cx="8158758" cy="4351337"/>
          </a:xfrm>
          <a:prstGeom prst="rect">
            <a:avLst/>
          </a:prstGeom>
          <a:noFill/>
          <a:ln>
            <a:noFill/>
          </a:ln>
        </p:spPr>
      </p:pic>
      <p:sp>
        <p:nvSpPr>
          <p:cNvPr id="317" name="Google Shape;317;p15"/>
          <p:cNvSpPr txBox="1"/>
          <p:nvPr/>
        </p:nvSpPr>
        <p:spPr>
          <a:xfrm>
            <a:off x="8639793" y="3389303"/>
            <a:ext cx="3202252"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Libre Franklin Medium"/>
                <a:ea typeface="Libre Franklin Medium"/>
                <a:cs typeface="Libre Franklin Medium"/>
                <a:sym typeface="Libre Franklin Medium"/>
              </a:rPr>
              <a:t>This is the average of 9 forecasts in the region</a:t>
            </a:r>
            <a:endParaRPr/>
          </a:p>
        </p:txBody>
      </p:sp>
      <p:sp>
        <p:nvSpPr>
          <p:cNvPr id="318" name="Google Shape;318;p15"/>
          <p:cNvSpPr txBox="1"/>
          <p:nvPr/>
        </p:nvSpPr>
        <p:spPr>
          <a:xfrm>
            <a:off x="4630057" y="2470680"/>
            <a:ext cx="293188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chemeClr val="dk1"/>
                </a:solidFill>
                <a:latin typeface="Libre Franklin Medium"/>
                <a:ea typeface="Libre Franklin Medium"/>
                <a:cs typeface="Libre Franklin Medium"/>
                <a:sym typeface="Libre Franklin Medium"/>
              </a:rPr>
              <a:t>HRRR STP</a:t>
            </a:r>
            <a:endParaRPr dirty="0"/>
          </a:p>
        </p:txBody>
      </p:sp>
      <p:sp>
        <p:nvSpPr>
          <p:cNvPr id="319" name="Google Shape;319;p15"/>
          <p:cNvSpPr txBox="1"/>
          <p:nvPr/>
        </p:nvSpPr>
        <p:spPr>
          <a:xfrm>
            <a:off x="649818" y="2470680"/>
            <a:ext cx="31384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err="1">
                <a:solidFill>
                  <a:schemeClr val="dk1"/>
                </a:solidFill>
                <a:latin typeface="Libre Franklin Medium"/>
                <a:ea typeface="Libre Franklin Medium"/>
                <a:cs typeface="Libre Franklin Medium"/>
                <a:sym typeface="Libre Franklin Medium"/>
              </a:rPr>
              <a:t>WRFw</a:t>
            </a:r>
            <a:r>
              <a:rPr lang="en-US" sz="2800" b="1" dirty="0">
                <a:solidFill>
                  <a:schemeClr val="dk1"/>
                </a:solidFill>
                <a:latin typeface="Libre Franklin Medium"/>
                <a:ea typeface="Libre Franklin Medium"/>
                <a:cs typeface="Libre Franklin Medium"/>
                <a:sym typeface="Libre Franklin Medium"/>
              </a:rPr>
              <a:t>/ PHS STP</a:t>
            </a:r>
            <a:endParaRPr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Libre Franklin Medium"/>
              <a:buNone/>
            </a:pPr>
            <a:r>
              <a:rPr lang="en-US" sz="3600" dirty="0">
                <a:latin typeface="Libre Franklin Medium"/>
                <a:ea typeface="Libre Franklin Medium"/>
                <a:cs typeface="Libre Franklin Medium"/>
                <a:sym typeface="Libre Franklin Medium"/>
              </a:rPr>
              <a:t>HWT on-line has useful graphics that we’ll show you changes in Potential Instability</a:t>
            </a:r>
            <a:endParaRPr sz="3600" dirty="0">
              <a:latin typeface="Libre Franklin Medium"/>
              <a:ea typeface="Libre Franklin Medium"/>
              <a:cs typeface="Libre Franklin Medium"/>
              <a:sym typeface="Libre Franklin Medium"/>
            </a:endParaRPr>
          </a:p>
        </p:txBody>
      </p:sp>
      <p:sp>
        <p:nvSpPr>
          <p:cNvPr id="326" name="Google Shape;326;p16"/>
          <p:cNvSpPr txBox="1">
            <a:spLocks noGrp="1"/>
          </p:cNvSpPr>
          <p:nvPr>
            <p:ph type="body" idx="1"/>
          </p:nvPr>
        </p:nvSpPr>
        <p:spPr>
          <a:xfrm>
            <a:off x="304800" y="1571625"/>
            <a:ext cx="1095756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a:latin typeface="Libre Franklin Medium"/>
                <a:ea typeface="Libre Franklin Medium"/>
                <a:cs typeface="Libre Franklin Medium"/>
                <a:sym typeface="Libre Franklin Medium"/>
              </a:rPr>
              <a:t>These will answer the question:  How has the initialization changed the moisture distribution?</a:t>
            </a:r>
            <a:endParaRPr/>
          </a:p>
          <a:p>
            <a:pPr marL="685800" lvl="1" indent="-228600" algn="l" rtl="0">
              <a:lnSpc>
                <a:spcPct val="90000"/>
              </a:lnSpc>
              <a:spcBef>
                <a:spcPts val="500"/>
              </a:spcBef>
              <a:spcAft>
                <a:spcPts val="0"/>
              </a:spcAft>
              <a:buClr>
                <a:schemeClr val="dk1"/>
              </a:buClr>
              <a:buSzPts val="2000"/>
              <a:buChar char="•"/>
            </a:pPr>
            <a:r>
              <a:rPr lang="en-US" sz="2000">
                <a:latin typeface="Libre Franklin Medium"/>
                <a:ea typeface="Libre Franklin Medium"/>
                <a:cs typeface="Libre Franklin Medium"/>
                <a:sym typeface="Libre Franklin Medium"/>
              </a:rPr>
              <a:t>Good for convection:  More moisture at low levels, less moisture at upper levels</a:t>
            </a:r>
            <a:endParaRPr/>
          </a:p>
          <a:p>
            <a:pPr marL="685800" lvl="1" indent="-228600" algn="l" rtl="0">
              <a:lnSpc>
                <a:spcPct val="90000"/>
              </a:lnSpc>
              <a:spcBef>
                <a:spcPts val="500"/>
              </a:spcBef>
              <a:spcAft>
                <a:spcPts val="0"/>
              </a:spcAft>
              <a:buClr>
                <a:schemeClr val="dk1"/>
              </a:buClr>
              <a:buSzPts val="2000"/>
              <a:buChar char="•"/>
            </a:pPr>
            <a:r>
              <a:rPr lang="en-US" sz="2000">
                <a:latin typeface="Libre Franklin Medium"/>
                <a:ea typeface="Libre Franklin Medium"/>
                <a:cs typeface="Libre Franklin Medium"/>
                <a:sym typeface="Libre Franklin Medium"/>
              </a:rPr>
              <a:t>Not so good for convection:  Less moisture at low levels, more moisture aloft</a:t>
            </a:r>
            <a:endParaRPr/>
          </a:p>
          <a:p>
            <a:pPr marL="685800" lvl="1" indent="-101600" algn="l" rtl="0">
              <a:lnSpc>
                <a:spcPct val="90000"/>
              </a:lnSpc>
              <a:spcBef>
                <a:spcPts val="500"/>
              </a:spcBef>
              <a:spcAft>
                <a:spcPts val="0"/>
              </a:spcAft>
              <a:buClr>
                <a:schemeClr val="dk1"/>
              </a:buClr>
              <a:buSzPts val="2000"/>
              <a:buNone/>
            </a:pPr>
            <a:endParaRPr sz="2000">
              <a:latin typeface="Libre Franklin Medium"/>
              <a:ea typeface="Libre Franklin Medium"/>
              <a:cs typeface="Libre Franklin Medium"/>
              <a:sym typeface="Libre Franklin Medium"/>
            </a:endParaRPr>
          </a:p>
        </p:txBody>
      </p:sp>
      <p:pic>
        <p:nvPicPr>
          <p:cNvPr id="328" name="Google Shape;328;p16"/>
          <p:cNvPicPr preferRelativeResize="0"/>
          <p:nvPr/>
        </p:nvPicPr>
        <p:blipFill rotWithShape="1">
          <a:blip r:embed="rId3">
            <a:alphaModFix/>
          </a:blip>
          <a:srcRect/>
          <a:stretch/>
        </p:blipFill>
        <p:spPr>
          <a:xfrm>
            <a:off x="838200" y="3056930"/>
            <a:ext cx="4947205" cy="3710984"/>
          </a:xfrm>
          <a:prstGeom prst="rect">
            <a:avLst/>
          </a:prstGeom>
          <a:noFill/>
          <a:ln>
            <a:noFill/>
          </a:ln>
        </p:spPr>
      </p:pic>
      <p:sp>
        <p:nvSpPr>
          <p:cNvPr id="329" name="Google Shape;329;p16"/>
          <p:cNvSpPr txBox="1"/>
          <p:nvPr/>
        </p:nvSpPr>
        <p:spPr>
          <a:xfrm>
            <a:off x="5232175" y="3585211"/>
            <a:ext cx="4779887" cy="923289"/>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smtClean="0">
                <a:solidFill>
                  <a:schemeClr val="dk1"/>
                </a:solidFill>
                <a:latin typeface="Libre Franklin Medium"/>
                <a:ea typeface="Libre Franklin Medium"/>
                <a:cs typeface="Libre Franklin Medium"/>
                <a:sym typeface="Libre Franklin Medium"/>
              </a:rPr>
              <a:t>This figure shows the </a:t>
            </a:r>
            <a:r>
              <a:rPr lang="en-US" sz="1800" dirty="0">
                <a:solidFill>
                  <a:schemeClr val="dk1"/>
                </a:solidFill>
                <a:latin typeface="Libre Franklin Medium"/>
                <a:ea typeface="Libre Franklin Medium"/>
                <a:cs typeface="Libre Franklin Medium"/>
                <a:sym typeface="Libre Franklin Medium"/>
              </a:rPr>
              <a:t>last input data that goes into the WRF assimilation.  (700 </a:t>
            </a:r>
            <a:r>
              <a:rPr lang="en-US" sz="1800" dirty="0" err="1">
                <a:solidFill>
                  <a:schemeClr val="dk1"/>
                </a:solidFill>
                <a:latin typeface="Libre Franklin Medium"/>
                <a:ea typeface="Libre Franklin Medium"/>
                <a:cs typeface="Libre Franklin Medium"/>
                <a:sym typeface="Libre Franklin Medium"/>
              </a:rPr>
              <a:t>mb</a:t>
            </a:r>
            <a:r>
              <a:rPr lang="en-US" sz="1800" dirty="0">
                <a:solidFill>
                  <a:schemeClr val="dk1"/>
                </a:solidFill>
                <a:latin typeface="Libre Franklin Medium"/>
                <a:ea typeface="Libre Franklin Medium"/>
                <a:cs typeface="Libre Franklin Medium"/>
                <a:sym typeface="Libre Franklin Medium"/>
              </a:rPr>
              <a:t>).  This tells you how far apart the two start</a:t>
            </a:r>
            <a:endParaRPr sz="1800" dirty="0">
              <a:solidFill>
                <a:schemeClr val="dk1"/>
              </a:solidFill>
              <a:latin typeface="Libre Franklin Medium"/>
              <a:ea typeface="Libre Franklin Medium"/>
              <a:cs typeface="Libre Franklin Medium"/>
              <a:sym typeface="Libre Franklin Medium"/>
            </a:endParaRPr>
          </a:p>
        </p:txBody>
      </p:sp>
      <p:sp>
        <p:nvSpPr>
          <p:cNvPr id="330" name="Google Shape;330;p16"/>
          <p:cNvSpPr txBox="1"/>
          <p:nvPr/>
        </p:nvSpPr>
        <p:spPr>
          <a:xfrm>
            <a:off x="5323841" y="4999632"/>
            <a:ext cx="4688221" cy="1477287"/>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smtClean="0">
                <a:solidFill>
                  <a:schemeClr val="dk1"/>
                </a:solidFill>
                <a:latin typeface="Libre Franklin Medium"/>
                <a:ea typeface="Libre Franklin Medium"/>
                <a:cs typeface="Libre Franklin Medium"/>
                <a:sym typeface="Libre Franklin Medium"/>
              </a:rPr>
              <a:t>PHS 08 </a:t>
            </a:r>
            <a:r>
              <a:rPr lang="en-US" sz="1800" dirty="0">
                <a:solidFill>
                  <a:schemeClr val="dk1"/>
                </a:solidFill>
                <a:latin typeface="Libre Franklin Medium"/>
                <a:ea typeface="Libre Franklin Medium"/>
                <a:cs typeface="Libre Franklin Medium"/>
                <a:sym typeface="Libre Franklin Medium"/>
              </a:rPr>
              <a:t>UTC Analysis minus HRRR 08 UTC Analysis.  What’s the difference between the 00h PHS and the 00h </a:t>
            </a:r>
            <a:r>
              <a:rPr lang="en-US" sz="1800" dirty="0" smtClean="0">
                <a:solidFill>
                  <a:schemeClr val="dk1"/>
                </a:solidFill>
                <a:latin typeface="Libre Franklin Medium"/>
                <a:ea typeface="Libre Franklin Medium"/>
                <a:cs typeface="Libre Franklin Medium"/>
                <a:sym typeface="Libre Franklin Medium"/>
              </a:rPr>
              <a:t>WRF?  </a:t>
            </a:r>
            <a:r>
              <a:rPr lang="en-US" sz="1800" dirty="0">
                <a:solidFill>
                  <a:schemeClr val="dk1"/>
                </a:solidFill>
                <a:latin typeface="Libre Franklin Medium"/>
                <a:ea typeface="Libre Franklin Medium"/>
                <a:cs typeface="Libre Franklin Medium"/>
                <a:sym typeface="Libre Franklin Medium"/>
              </a:rPr>
              <a:t>The two fields are usually in close agreement.</a:t>
            </a:r>
            <a:endParaRPr sz="1800" dirty="0">
              <a:solidFill>
                <a:schemeClr val="dk1"/>
              </a:solidFill>
              <a:latin typeface="Libre Franklin Medium"/>
              <a:ea typeface="Libre Franklin Medium"/>
              <a:cs typeface="Libre Franklin Medium"/>
              <a:sym typeface="Libre Franklin Medium"/>
            </a:endParaRPr>
          </a:p>
        </p:txBody>
      </p:sp>
      <p:sp>
        <p:nvSpPr>
          <p:cNvPr id="2" name="TextBox 1"/>
          <p:cNvSpPr txBox="1"/>
          <p:nvPr/>
        </p:nvSpPr>
        <p:spPr>
          <a:xfrm>
            <a:off x="5140510" y="2997954"/>
            <a:ext cx="4963218" cy="369332"/>
          </a:xfrm>
          <a:prstGeom prst="rect">
            <a:avLst/>
          </a:prstGeom>
          <a:solidFill>
            <a:srgbClr val="FFC000"/>
          </a:solidFill>
        </p:spPr>
        <p:txBody>
          <a:bodyPr wrap="none" rtlCol="0">
            <a:spAutoFit/>
          </a:bodyPr>
          <a:lstStyle/>
          <a:p>
            <a:r>
              <a:rPr lang="en-US" sz="1800" b="1" dirty="0" smtClean="0">
                <a:latin typeface="Franklin Gothic Medium" panose="020B0603020102020204" pitchFamily="34" charset="0"/>
              </a:rPr>
              <a:t>Website:  https</a:t>
            </a:r>
            <a:r>
              <a:rPr lang="en-US" sz="1800" b="1" dirty="0">
                <a:latin typeface="Franklin Gothic Medium" panose="020B0603020102020204" pitchFamily="34" charset="0"/>
              </a:rPr>
              <a:t>://</a:t>
            </a:r>
            <a:r>
              <a:rPr lang="en-US" sz="1800" b="1" dirty="0">
                <a:latin typeface="Franklin Gothic Medium" panose="020B0603020102020204" pitchFamily="34" charset="0"/>
                <a:hlinkClick r:id="rId4"/>
              </a:rPr>
              <a:t>www.ssec.wisc.edu/hufusion</a:t>
            </a:r>
            <a:r>
              <a:rPr lang="en-US" sz="1800" b="1" dirty="0" smtClean="0">
                <a:latin typeface="Franklin Gothic Medium" panose="020B0603020102020204" pitchFamily="34" charset="0"/>
              </a:rPr>
              <a:t>/ </a:t>
            </a:r>
            <a:endParaRPr lang="en-US" sz="1800" b="1" dirty="0">
              <a:latin typeface="Franklin Gothic Medium" panose="020B0603020102020204"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Libre Franklin Medium"/>
              <a:buNone/>
            </a:pPr>
            <a:r>
              <a:rPr lang="en-US">
                <a:latin typeface="Libre Franklin Medium"/>
                <a:ea typeface="Libre Franklin Medium"/>
                <a:cs typeface="Libre Franklin Medium"/>
                <a:sym typeface="Libre Franklin Medium"/>
              </a:rPr>
              <a:t>Questions?</a:t>
            </a:r>
            <a:endParaRPr>
              <a:latin typeface="Libre Franklin Medium"/>
              <a:ea typeface="Libre Franklin Medium"/>
              <a:cs typeface="Libre Franklin Medium"/>
              <a:sym typeface="Libre Franklin Medium"/>
            </a:endParaRPr>
          </a:p>
        </p:txBody>
      </p:sp>
      <p:sp>
        <p:nvSpPr>
          <p:cNvPr id="336" name="Google Shape;336;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dirty="0">
              <a:latin typeface="Libre Franklin Medium"/>
              <a:ea typeface="Libre Franklin Medium"/>
              <a:cs typeface="Libre Franklin Medium"/>
              <a:sym typeface="Libre Franklin Medium"/>
            </a:endParaRPr>
          </a:p>
          <a:p>
            <a:pPr marL="228600" lvl="0" indent="-228600" algn="l" rtl="0">
              <a:lnSpc>
                <a:spcPct val="90000"/>
              </a:lnSpc>
              <a:spcBef>
                <a:spcPts val="1000"/>
              </a:spcBef>
              <a:spcAft>
                <a:spcPts val="0"/>
              </a:spcAft>
              <a:buClr>
                <a:schemeClr val="dk1"/>
              </a:buClr>
              <a:buSzPts val="2800"/>
              <a:buChar char="•"/>
            </a:pPr>
            <a:r>
              <a:rPr lang="en-US" u="sng" dirty="0">
                <a:solidFill>
                  <a:schemeClr val="hlink"/>
                </a:solidFill>
                <a:latin typeface="Libre Franklin Medium"/>
                <a:ea typeface="Libre Franklin Medium"/>
                <a:cs typeface="Libre Franklin Medium"/>
                <a:sym typeface="Libre Franklin Medium"/>
                <a:hlinkClick r:id="rId3"/>
              </a:rPr>
              <a:t>scott.lindstrom@noaa.gov</a:t>
            </a:r>
            <a:endParaRPr dirty="0">
              <a:latin typeface="Libre Franklin Medium"/>
              <a:ea typeface="Libre Franklin Medium"/>
              <a:cs typeface="Libre Franklin Medium"/>
              <a:sym typeface="Libre Franklin Medium"/>
            </a:endParaRPr>
          </a:p>
          <a:p>
            <a:pPr marL="228600" lvl="0" indent="-50800" algn="l" rtl="0">
              <a:lnSpc>
                <a:spcPct val="90000"/>
              </a:lnSpc>
              <a:spcBef>
                <a:spcPts val="1000"/>
              </a:spcBef>
              <a:spcAft>
                <a:spcPts val="0"/>
              </a:spcAft>
              <a:buClr>
                <a:schemeClr val="dk1"/>
              </a:buClr>
              <a:buSzPts val="2800"/>
              <a:buNone/>
            </a:pPr>
            <a:endParaRPr dirty="0">
              <a:latin typeface="Libre Franklin Medium"/>
              <a:ea typeface="Libre Franklin Medium"/>
              <a:cs typeface="Libre Franklin Medium"/>
              <a:sym typeface="Libre Franklin Medium"/>
            </a:endParaRPr>
          </a:p>
          <a:p>
            <a:pPr marL="228600" lvl="0" indent="-228600" algn="l" rtl="0">
              <a:lnSpc>
                <a:spcPct val="90000"/>
              </a:lnSpc>
              <a:spcBef>
                <a:spcPts val="1000"/>
              </a:spcBef>
              <a:spcAft>
                <a:spcPts val="0"/>
              </a:spcAft>
              <a:buClr>
                <a:schemeClr val="dk1"/>
              </a:buClr>
              <a:buSzPts val="2800"/>
              <a:buChar char="•"/>
            </a:pPr>
            <a:r>
              <a:rPr lang="en-US" dirty="0">
                <a:latin typeface="Libre Franklin Medium"/>
                <a:ea typeface="Libre Franklin Medium"/>
                <a:cs typeface="Libre Franklin Medium"/>
                <a:sym typeface="Libre Franklin Medium"/>
              </a:rPr>
              <a:t>Use your time at HWT to become familiar with this product, and think about (and recommend) ways it might be improved or made more useful</a:t>
            </a:r>
            <a:endParaRPr dirty="0">
              <a:latin typeface="Libre Franklin Medium"/>
              <a:ea typeface="Libre Franklin Medium"/>
              <a:cs typeface="Libre Franklin Medium"/>
              <a:sym typeface="Libre Franklin Medium"/>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Libre Franklin Medium"/>
              <a:buNone/>
            </a:pPr>
            <a:r>
              <a:rPr lang="en-US">
                <a:latin typeface="Libre Franklin Medium"/>
                <a:ea typeface="Libre Franklin Medium"/>
                <a:cs typeface="Libre Franklin Medium"/>
                <a:sym typeface="Libre Franklin Medium"/>
              </a:rPr>
              <a:t>PHS</a:t>
            </a:r>
            <a:endParaRPr>
              <a:latin typeface="Libre Franklin Medium"/>
              <a:ea typeface="Libre Franklin Medium"/>
              <a:cs typeface="Libre Franklin Medium"/>
              <a:sym typeface="Libre Franklin Medium"/>
            </a:endParaRPr>
          </a:p>
        </p:txBody>
      </p:sp>
      <p:sp>
        <p:nvSpPr>
          <p:cNvPr id="99" name="Google Shape;99;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a:bodyPr>
          <a:lstStyle/>
          <a:p>
            <a:pPr marL="228600" lvl="0" indent="-50800" algn="l" rtl="0">
              <a:lnSpc>
                <a:spcPct val="90000"/>
              </a:lnSpc>
              <a:spcBef>
                <a:spcPts val="0"/>
              </a:spcBef>
              <a:spcAft>
                <a:spcPts val="0"/>
              </a:spcAft>
              <a:buClr>
                <a:schemeClr val="dk1"/>
              </a:buClr>
              <a:buSzPts val="2800"/>
              <a:buNone/>
            </a:pPr>
            <a:endParaRPr dirty="0">
              <a:latin typeface="Libre Franklin Medium"/>
              <a:ea typeface="Libre Franklin Medium"/>
              <a:cs typeface="Libre Franklin Medium"/>
              <a:sym typeface="Libre Franklin Medium"/>
            </a:endParaRPr>
          </a:p>
          <a:p>
            <a:pPr marL="228600" lvl="0" indent="-228600" algn="l" rtl="0">
              <a:lnSpc>
                <a:spcPct val="90000"/>
              </a:lnSpc>
              <a:spcBef>
                <a:spcPts val="1000"/>
              </a:spcBef>
              <a:spcAft>
                <a:spcPts val="0"/>
              </a:spcAft>
              <a:buClr>
                <a:schemeClr val="dk1"/>
              </a:buClr>
              <a:buSzPts val="2800"/>
              <a:buChar char="•"/>
            </a:pPr>
            <a:r>
              <a:rPr lang="en-US" dirty="0">
                <a:latin typeface="Libre Franklin Medium"/>
                <a:ea typeface="Libre Franklin Medium"/>
                <a:cs typeface="Libre Franklin Medium"/>
                <a:sym typeface="Libre Franklin Medium"/>
              </a:rPr>
              <a:t>PHS:  Polar Hyperspectral Soundings</a:t>
            </a:r>
            <a:endParaRPr dirty="0"/>
          </a:p>
          <a:p>
            <a:pPr marL="228600" lvl="0" indent="-228600" algn="l" rtl="0">
              <a:lnSpc>
                <a:spcPct val="90000"/>
              </a:lnSpc>
              <a:spcBef>
                <a:spcPts val="1000"/>
              </a:spcBef>
              <a:spcAft>
                <a:spcPts val="0"/>
              </a:spcAft>
              <a:buClr>
                <a:schemeClr val="dk1"/>
              </a:buClr>
              <a:buSzPts val="2800"/>
              <a:buChar char="•"/>
            </a:pPr>
            <a:r>
              <a:rPr lang="en-US" dirty="0">
                <a:latin typeface="Libre Franklin Medium"/>
                <a:ea typeface="Libre Franklin Medium"/>
                <a:cs typeface="Libre Franklin Medium"/>
                <a:sym typeface="Libre Franklin Medium"/>
              </a:rPr>
              <a:t>The Quickest explanation</a:t>
            </a:r>
            <a:endParaRPr dirty="0"/>
          </a:p>
          <a:p>
            <a:pPr marL="685800" lvl="1" indent="-228600" algn="l" rtl="0">
              <a:lnSpc>
                <a:spcPct val="90000"/>
              </a:lnSpc>
              <a:spcBef>
                <a:spcPts val="500"/>
              </a:spcBef>
              <a:spcAft>
                <a:spcPts val="0"/>
              </a:spcAft>
              <a:buClr>
                <a:schemeClr val="dk1"/>
              </a:buClr>
              <a:buSzPts val="2400"/>
              <a:buChar char="•"/>
            </a:pPr>
            <a:r>
              <a:rPr lang="en-US" dirty="0">
                <a:latin typeface="Libre Franklin Medium"/>
                <a:ea typeface="Libre Franklin Medium"/>
                <a:cs typeface="Libre Franklin Medium"/>
                <a:sym typeface="Libre Franklin Medium"/>
              </a:rPr>
              <a:t>With each Polar Orbit, associations between JPSS sounder data (infrared and Microwave) and ABI observations are established</a:t>
            </a:r>
            <a:endParaRPr dirty="0"/>
          </a:p>
          <a:p>
            <a:pPr marL="685800" lvl="1" indent="-228600" algn="l" rtl="0">
              <a:lnSpc>
                <a:spcPct val="90000"/>
              </a:lnSpc>
              <a:spcBef>
                <a:spcPts val="500"/>
              </a:spcBef>
              <a:spcAft>
                <a:spcPts val="0"/>
              </a:spcAft>
              <a:buClr>
                <a:schemeClr val="dk1"/>
              </a:buClr>
              <a:buSzPts val="2400"/>
              <a:buChar char="•"/>
            </a:pPr>
            <a:r>
              <a:rPr lang="en-US" dirty="0">
                <a:latin typeface="Libre Franklin Medium"/>
                <a:ea typeface="Libre Franklin Medium"/>
                <a:cs typeface="Libre Franklin Medium"/>
                <a:sym typeface="Libre Franklin Medium"/>
              </a:rPr>
              <a:t>Those associations are stepped forward in time with each ABI scan, and used to initialize a numerical model every hour</a:t>
            </a:r>
            <a:endParaRPr dirty="0">
              <a:latin typeface="Libre Franklin Medium"/>
              <a:ea typeface="Libre Franklin Medium"/>
              <a:cs typeface="Libre Franklin Medium"/>
              <a:sym typeface="Libre Franklin Medium"/>
            </a:endParaRPr>
          </a:p>
          <a:p>
            <a:pPr marL="685800" lvl="1" indent="-228600" algn="l" rtl="0">
              <a:lnSpc>
                <a:spcPct val="90000"/>
              </a:lnSpc>
              <a:spcBef>
                <a:spcPts val="500"/>
              </a:spcBef>
              <a:spcAft>
                <a:spcPts val="0"/>
              </a:spcAft>
              <a:buClr>
                <a:schemeClr val="dk1"/>
              </a:buClr>
              <a:buSzPts val="2400"/>
              <a:buChar char="•"/>
            </a:pPr>
            <a:r>
              <a:rPr lang="en-US" dirty="0">
                <a:latin typeface="Libre Franklin Medium"/>
                <a:ea typeface="Libre Franklin Medium"/>
                <a:cs typeface="Libre Franklin Medium"/>
                <a:sym typeface="Libre Franklin Medium"/>
              </a:rPr>
              <a:t>This method takes advantage of the excellent </a:t>
            </a:r>
            <a:r>
              <a:rPr lang="en-US" dirty="0">
                <a:solidFill>
                  <a:srgbClr val="7030A0"/>
                </a:solidFill>
                <a:latin typeface="Libre Franklin Medium"/>
                <a:ea typeface="Libre Franklin Medium"/>
                <a:cs typeface="Libre Franklin Medium"/>
                <a:sym typeface="Libre Franklin Medium"/>
              </a:rPr>
              <a:t>spectral</a:t>
            </a:r>
            <a:r>
              <a:rPr lang="en-US" dirty="0">
                <a:latin typeface="Libre Franklin Medium"/>
                <a:ea typeface="Libre Franklin Medium"/>
                <a:cs typeface="Libre Franklin Medium"/>
                <a:sym typeface="Libre Franklin Medium"/>
              </a:rPr>
              <a:t> resolution on </a:t>
            </a:r>
            <a:r>
              <a:rPr lang="en-US" dirty="0">
                <a:solidFill>
                  <a:srgbClr val="7030A0"/>
                </a:solidFill>
                <a:latin typeface="Libre Franklin Medium"/>
                <a:ea typeface="Libre Franklin Medium"/>
                <a:cs typeface="Libre Franklin Medium"/>
                <a:sym typeface="Libre Franklin Medium"/>
              </a:rPr>
              <a:t>LEO</a:t>
            </a:r>
            <a:r>
              <a:rPr lang="en-US" dirty="0">
                <a:latin typeface="Libre Franklin Medium"/>
                <a:ea typeface="Libre Franklin Medium"/>
                <a:cs typeface="Libre Franklin Medium"/>
                <a:sym typeface="Libre Franklin Medium"/>
              </a:rPr>
              <a:t> satellites, and the excellent </a:t>
            </a:r>
            <a:r>
              <a:rPr lang="en-US" dirty="0">
                <a:solidFill>
                  <a:srgbClr val="9966FF"/>
                </a:solidFill>
                <a:latin typeface="Libre Franklin Medium"/>
                <a:ea typeface="Libre Franklin Medium"/>
                <a:cs typeface="Libre Franklin Medium"/>
                <a:sym typeface="Libre Franklin Medium"/>
              </a:rPr>
              <a:t>spatial/temporal</a:t>
            </a:r>
            <a:r>
              <a:rPr lang="en-US" dirty="0">
                <a:latin typeface="Libre Franklin Medium"/>
                <a:ea typeface="Libre Franklin Medium"/>
                <a:cs typeface="Libre Franklin Medium"/>
                <a:sym typeface="Libre Franklin Medium"/>
              </a:rPr>
              <a:t> resolution on </a:t>
            </a:r>
            <a:r>
              <a:rPr lang="en-US" dirty="0">
                <a:solidFill>
                  <a:srgbClr val="9966FF"/>
                </a:solidFill>
                <a:latin typeface="Libre Franklin Medium"/>
                <a:ea typeface="Libre Franklin Medium"/>
                <a:cs typeface="Libre Franklin Medium"/>
                <a:sym typeface="Libre Franklin Medium"/>
              </a:rPr>
              <a:t>ABI</a:t>
            </a:r>
            <a:endParaRPr dirty="0"/>
          </a:p>
          <a:p>
            <a:pPr marL="228600" lvl="0" indent="-228600" algn="l" rtl="0">
              <a:lnSpc>
                <a:spcPct val="90000"/>
              </a:lnSpc>
              <a:spcBef>
                <a:spcPts val="1000"/>
              </a:spcBef>
              <a:spcAft>
                <a:spcPts val="0"/>
              </a:spcAft>
              <a:buClr>
                <a:schemeClr val="dk1"/>
              </a:buClr>
              <a:buSzPts val="2800"/>
              <a:buChar char="•"/>
            </a:pPr>
            <a:r>
              <a:rPr lang="en-US" dirty="0">
                <a:latin typeface="Libre Franklin Medium"/>
                <a:ea typeface="Libre Franklin Medium"/>
                <a:cs typeface="Libre Franklin Medium"/>
                <a:sym typeface="Libre Franklin Medium"/>
              </a:rPr>
              <a:t>The generated profiles include </a:t>
            </a:r>
            <a:r>
              <a:rPr lang="en-US" u="sng" dirty="0">
                <a:latin typeface="Libre Franklin Medium"/>
                <a:ea typeface="Libre Franklin Medium"/>
                <a:cs typeface="Libre Franklin Medium"/>
                <a:sym typeface="Libre Franklin Medium"/>
              </a:rPr>
              <a:t>infrared</a:t>
            </a:r>
            <a:r>
              <a:rPr lang="en-US" dirty="0">
                <a:latin typeface="Libre Franklin Medium"/>
                <a:ea typeface="Libre Franklin Medium"/>
                <a:cs typeface="Libre Franklin Medium"/>
                <a:sym typeface="Libre Franklin Medium"/>
              </a:rPr>
              <a:t> and </a:t>
            </a:r>
            <a:r>
              <a:rPr lang="en-US" u="sng" dirty="0">
                <a:latin typeface="Libre Franklin Medium"/>
                <a:ea typeface="Libre Franklin Medium"/>
                <a:cs typeface="Libre Franklin Medium"/>
                <a:sym typeface="Libre Franklin Medium"/>
              </a:rPr>
              <a:t>microwave</a:t>
            </a:r>
            <a:r>
              <a:rPr lang="en-US" dirty="0">
                <a:latin typeface="Libre Franklin Medium"/>
                <a:ea typeface="Libre Franklin Medium"/>
                <a:cs typeface="Libre Franklin Medium"/>
                <a:sym typeface="Libre Franklin Medium"/>
              </a:rPr>
              <a:t> </a:t>
            </a:r>
            <a:r>
              <a:rPr lang="en-US" dirty="0">
                <a:solidFill>
                  <a:schemeClr val="tx1"/>
                </a:solidFill>
                <a:latin typeface="Libre Franklin Medium"/>
                <a:ea typeface="Libre Franklin Medium"/>
                <a:cs typeface="Libre Franklin Medium"/>
                <a:sym typeface="Libre Franklin Medium"/>
              </a:rPr>
              <a:t>vertical profile, and ABI horizontal and temporal, resolution </a:t>
            </a:r>
            <a:r>
              <a:rPr lang="en-US" dirty="0">
                <a:latin typeface="Libre Franklin Medium"/>
                <a:ea typeface="Libre Franklin Medium"/>
                <a:cs typeface="Libre Franklin Medium"/>
                <a:sym typeface="Libre Franklin Medium"/>
              </a:rPr>
              <a:t>information</a:t>
            </a:r>
            <a:endParaRPr dirty="0">
              <a:latin typeface="Libre Franklin Medium"/>
              <a:ea typeface="Libre Franklin Medium"/>
              <a:cs typeface="Libre Franklin Medium"/>
              <a:sym typeface="Libre Franklin Medium"/>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3"/>
          <p:cNvSpPr txBox="1">
            <a:spLocks noGrp="1"/>
          </p:cNvSpPr>
          <p:nvPr>
            <p:ph type="title"/>
          </p:nvPr>
        </p:nvSpPr>
        <p:spPr>
          <a:xfrm>
            <a:off x="438807" y="17593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Libre Franklin Medium"/>
              <a:buNone/>
            </a:pPr>
            <a:r>
              <a:rPr lang="en-US" dirty="0">
                <a:latin typeface="Libre Franklin Medium"/>
                <a:ea typeface="Libre Franklin Medium"/>
                <a:cs typeface="Libre Franklin Medium"/>
                <a:sym typeface="Libre Franklin Medium"/>
              </a:rPr>
              <a:t>Dual Regression Retrievals</a:t>
            </a:r>
            <a:endParaRPr dirty="0"/>
          </a:p>
        </p:txBody>
      </p:sp>
      <p:sp>
        <p:nvSpPr>
          <p:cNvPr id="106" name="Google Shape;106;p3"/>
          <p:cNvSpPr txBox="1">
            <a:spLocks noGrp="1"/>
          </p:cNvSpPr>
          <p:nvPr>
            <p:ph type="body" idx="1"/>
          </p:nvPr>
        </p:nvSpPr>
        <p:spPr>
          <a:xfrm>
            <a:off x="270641" y="1268577"/>
            <a:ext cx="11416862"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ct val="100000"/>
              <a:buChar char="•"/>
            </a:pPr>
            <a:r>
              <a:rPr lang="en-US" sz="2400" dirty="0">
                <a:latin typeface="Libre Franklin Medium"/>
                <a:ea typeface="Libre Franklin Medium"/>
                <a:cs typeface="Libre Franklin Medium"/>
                <a:sym typeface="Libre Franklin Medium"/>
              </a:rPr>
              <a:t>Single field-of-view (FOV), all-sky condition, retrievals provide atmospheric profiles and surface and cloud parameters from hyperspectral sounders</a:t>
            </a:r>
            <a:endParaRPr sz="2400" dirty="0"/>
          </a:p>
          <a:p>
            <a:pPr marL="685800" lvl="1" indent="-228600" algn="l" rtl="0">
              <a:lnSpc>
                <a:spcPct val="90000"/>
              </a:lnSpc>
              <a:spcBef>
                <a:spcPts val="500"/>
              </a:spcBef>
              <a:spcAft>
                <a:spcPts val="0"/>
              </a:spcAft>
              <a:buClr>
                <a:schemeClr val="dk1"/>
              </a:buClr>
              <a:buSzPct val="100000"/>
              <a:buChar char="•"/>
            </a:pPr>
            <a:endParaRPr lang="en-US" sz="1800" dirty="0" smtClean="0">
              <a:latin typeface="Libre Franklin Medium"/>
              <a:ea typeface="Libre Franklin Medium"/>
              <a:cs typeface="Libre Franklin Medium"/>
              <a:sym typeface="Libre Franklin Medium"/>
            </a:endParaRPr>
          </a:p>
          <a:p>
            <a:pPr marL="685800" lvl="1" indent="-228600" algn="l" rtl="0">
              <a:lnSpc>
                <a:spcPct val="90000"/>
              </a:lnSpc>
              <a:spcBef>
                <a:spcPts val="500"/>
              </a:spcBef>
              <a:spcAft>
                <a:spcPts val="0"/>
              </a:spcAft>
              <a:buClr>
                <a:schemeClr val="dk1"/>
              </a:buClr>
              <a:buSzPct val="100000"/>
              <a:buChar char="•"/>
            </a:pPr>
            <a:r>
              <a:rPr lang="en-US" sz="1800" dirty="0" smtClean="0">
                <a:latin typeface="Libre Franklin Medium"/>
                <a:ea typeface="Libre Franklin Medium"/>
                <a:cs typeface="Libre Franklin Medium"/>
                <a:sym typeface="Libre Franklin Medium"/>
              </a:rPr>
              <a:t>Hyperspectral </a:t>
            </a:r>
            <a:r>
              <a:rPr lang="en-US" sz="1800" dirty="0">
                <a:latin typeface="Libre Franklin Medium"/>
                <a:ea typeface="Libre Franklin Medium"/>
                <a:cs typeface="Libre Franklin Medium"/>
                <a:sym typeface="Libre Franklin Medium"/>
              </a:rPr>
              <a:t>data alone cannot tell you a value at a specific level – which is what you need for a numerical model (because the top-of-atmosphere observations from the sounding instruments could come from a variety of temperature/moisture </a:t>
            </a:r>
            <a:r>
              <a:rPr lang="en-US" sz="1800" dirty="0" smtClean="0">
                <a:latin typeface="Libre Franklin Medium"/>
                <a:ea typeface="Libre Franklin Medium"/>
                <a:cs typeface="Libre Franklin Medium"/>
                <a:sym typeface="Libre Franklin Medium"/>
              </a:rPr>
              <a:t>distributions) </a:t>
            </a:r>
            <a:r>
              <a:rPr lang="en-US" sz="1800" dirty="0">
                <a:solidFill>
                  <a:srgbClr val="FF0000"/>
                </a:solidFill>
                <a:latin typeface="Libre Franklin Medium"/>
                <a:ea typeface="Libre Franklin Medium"/>
                <a:cs typeface="Libre Franklin Medium"/>
                <a:sym typeface="Libre Franklin Medium"/>
              </a:rPr>
              <a:t>within a deep (~ 150-hPa) atmospheric layer</a:t>
            </a:r>
            <a:endParaRPr sz="1800" dirty="0"/>
          </a:p>
          <a:p>
            <a:pPr marL="685800" lvl="1" indent="-228600" algn="l" rtl="0">
              <a:lnSpc>
                <a:spcPct val="90000"/>
              </a:lnSpc>
              <a:spcBef>
                <a:spcPts val="500"/>
              </a:spcBef>
              <a:spcAft>
                <a:spcPts val="0"/>
              </a:spcAft>
              <a:buClr>
                <a:schemeClr val="dk1"/>
              </a:buClr>
              <a:buSzPct val="100000"/>
              <a:buChar char="•"/>
            </a:pPr>
            <a:endParaRPr lang="en-US" sz="1800" dirty="0">
              <a:latin typeface="Libre Franklin Medium"/>
              <a:ea typeface="Libre Franklin Medium"/>
              <a:cs typeface="Libre Franklin Medium"/>
              <a:sym typeface="Libre Franklin Medium"/>
            </a:endParaRPr>
          </a:p>
          <a:p>
            <a:pPr marL="685800" lvl="1" indent="-228600" algn="l" rtl="0">
              <a:lnSpc>
                <a:spcPct val="90000"/>
              </a:lnSpc>
              <a:spcBef>
                <a:spcPts val="500"/>
              </a:spcBef>
              <a:spcAft>
                <a:spcPts val="0"/>
              </a:spcAft>
              <a:buClr>
                <a:schemeClr val="dk1"/>
              </a:buClr>
              <a:buSzPct val="100000"/>
              <a:buChar char="•"/>
            </a:pPr>
            <a:r>
              <a:rPr lang="en-US" sz="1800" dirty="0" smtClean="0">
                <a:latin typeface="Libre Franklin Medium"/>
                <a:ea typeface="Libre Franklin Medium"/>
                <a:cs typeface="Libre Franklin Medium"/>
                <a:sym typeface="Libre Franklin Medium"/>
              </a:rPr>
              <a:t>Retrievals </a:t>
            </a:r>
            <a:r>
              <a:rPr lang="en-US" sz="1800" dirty="0">
                <a:latin typeface="Libre Franklin Medium"/>
                <a:ea typeface="Libre Franklin Medium"/>
                <a:cs typeface="Libre Franklin Medium"/>
                <a:sym typeface="Libre Franklin Medium"/>
              </a:rPr>
              <a:t>give the most likely distribution of temperature/moisture subject to </a:t>
            </a:r>
            <a:r>
              <a:rPr lang="en-US" sz="1800" dirty="0" smtClean="0">
                <a:latin typeface="Libre Franklin Medium"/>
                <a:ea typeface="Libre Franklin Medium"/>
                <a:cs typeface="Libre Franklin Medium"/>
                <a:sym typeface="Libre Franklin Medium"/>
              </a:rPr>
              <a:t>the constraints </a:t>
            </a:r>
            <a:r>
              <a:rPr lang="en-US" sz="1800" dirty="0">
                <a:latin typeface="Libre Franklin Medium"/>
                <a:ea typeface="Libre Franklin Medium"/>
                <a:cs typeface="Libre Franklin Medium"/>
                <a:sym typeface="Libre Franklin Medium"/>
              </a:rPr>
              <a:t>of the model used in the retrieval</a:t>
            </a:r>
            <a:endParaRPr sz="1800" dirty="0"/>
          </a:p>
          <a:p>
            <a:pPr marL="685800" lvl="1" indent="-228600" algn="l" rtl="0">
              <a:lnSpc>
                <a:spcPct val="90000"/>
              </a:lnSpc>
              <a:spcBef>
                <a:spcPts val="500"/>
              </a:spcBef>
              <a:spcAft>
                <a:spcPts val="0"/>
              </a:spcAft>
              <a:buClr>
                <a:srgbClr val="FF0000"/>
              </a:buClr>
              <a:buSzPct val="100000"/>
              <a:buChar char="•"/>
            </a:pPr>
            <a:endParaRPr lang="en-US" sz="1800" dirty="0" smtClean="0">
              <a:solidFill>
                <a:srgbClr val="FF0000"/>
              </a:solidFill>
              <a:latin typeface="Libre Franklin Medium"/>
              <a:ea typeface="Libre Franklin Medium"/>
              <a:cs typeface="Libre Franklin Medium"/>
              <a:sym typeface="Libre Franklin Medium"/>
            </a:endParaRPr>
          </a:p>
          <a:p>
            <a:pPr marL="685800" lvl="1" indent="-228600" algn="l" rtl="0">
              <a:lnSpc>
                <a:spcPct val="90000"/>
              </a:lnSpc>
              <a:spcBef>
                <a:spcPts val="500"/>
              </a:spcBef>
              <a:spcAft>
                <a:spcPts val="0"/>
              </a:spcAft>
              <a:buClr>
                <a:srgbClr val="FF0000"/>
              </a:buClr>
              <a:buSzPct val="100000"/>
              <a:buChar char="•"/>
            </a:pPr>
            <a:r>
              <a:rPr lang="en-US" sz="1800" dirty="0" smtClean="0">
                <a:solidFill>
                  <a:srgbClr val="FF0000"/>
                </a:solidFill>
                <a:latin typeface="Libre Franklin Medium"/>
                <a:ea typeface="Libre Franklin Medium"/>
                <a:cs typeface="Libre Franklin Medium"/>
                <a:sym typeface="Libre Franklin Medium"/>
              </a:rPr>
              <a:t>The </a:t>
            </a:r>
            <a:r>
              <a:rPr lang="en-US" sz="1800" dirty="0">
                <a:solidFill>
                  <a:srgbClr val="FF0000"/>
                </a:solidFill>
                <a:latin typeface="Libre Franklin Medium"/>
                <a:ea typeface="Libre Franklin Medium"/>
                <a:cs typeface="Libre Franklin Medium"/>
                <a:sym typeface="Libre Franklin Medium"/>
              </a:rPr>
              <a:t>final regression retrieval </a:t>
            </a:r>
            <a:r>
              <a:rPr lang="en-US" sz="1800" dirty="0">
                <a:latin typeface="Libre Franklin Medium"/>
                <a:ea typeface="Libre Franklin Medium"/>
                <a:cs typeface="Libre Franklin Medium"/>
                <a:sym typeface="Libre Franklin Medium"/>
              </a:rPr>
              <a:t>uses a model-based first guess field, in place of a single global average sounding,  to sharpen the vertical resolution in the original global regression retrievals.</a:t>
            </a:r>
            <a:endParaRPr sz="1800" dirty="0"/>
          </a:p>
          <a:p>
            <a:pPr marL="685800" lvl="1" indent="-87630" algn="l" rtl="0">
              <a:lnSpc>
                <a:spcPct val="90000"/>
              </a:lnSpc>
              <a:spcBef>
                <a:spcPts val="500"/>
              </a:spcBef>
              <a:spcAft>
                <a:spcPts val="0"/>
              </a:spcAft>
              <a:buClr>
                <a:schemeClr val="dk1"/>
              </a:buClr>
              <a:buSzPct val="100000"/>
              <a:buNone/>
            </a:pPr>
            <a:endParaRPr sz="1800" dirty="0">
              <a:latin typeface="Libre Franklin Medium"/>
              <a:ea typeface="Libre Franklin Medium"/>
              <a:cs typeface="Libre Franklin Medium"/>
              <a:sym typeface="Libre Franklin Medium"/>
            </a:endParaRPr>
          </a:p>
          <a:p>
            <a:pPr marL="228600" lvl="0" indent="-228600" algn="l" rtl="0">
              <a:lnSpc>
                <a:spcPct val="90000"/>
              </a:lnSpc>
              <a:spcBef>
                <a:spcPts val="1000"/>
              </a:spcBef>
              <a:spcAft>
                <a:spcPts val="0"/>
              </a:spcAft>
              <a:buClr>
                <a:schemeClr val="dk1"/>
              </a:buClr>
              <a:buSzPct val="100000"/>
              <a:buChar char="•"/>
            </a:pPr>
            <a:r>
              <a:rPr lang="en-US" sz="2400" dirty="0">
                <a:latin typeface="Libre Franklin Medium"/>
                <a:ea typeface="Libre Franklin Medium"/>
                <a:cs typeface="Libre Franklin Medium"/>
                <a:sym typeface="Libre Franklin Medium"/>
              </a:rPr>
              <a:t>How does ABI data acquire better spectral resolution from Polar data? </a:t>
            </a:r>
            <a:endParaRPr sz="2400" dirty="0">
              <a:latin typeface="Libre Franklin Medium"/>
              <a:ea typeface="Libre Franklin Medium"/>
              <a:cs typeface="Libre Franklin Medium"/>
              <a:sym typeface="Libre Franklin Medium"/>
            </a:endParaRPr>
          </a:p>
          <a:p>
            <a:pPr marL="228600" lvl="0" indent="-228600" algn="l" rtl="0">
              <a:lnSpc>
                <a:spcPct val="90000"/>
              </a:lnSpc>
              <a:spcBef>
                <a:spcPts val="1000"/>
              </a:spcBef>
              <a:spcAft>
                <a:spcPts val="0"/>
              </a:spcAft>
              <a:buClr>
                <a:schemeClr val="dk1"/>
              </a:buClr>
              <a:buSzPct val="100000"/>
              <a:buChar char="•"/>
            </a:pPr>
            <a:r>
              <a:rPr lang="en-US" sz="2400" dirty="0">
                <a:latin typeface="Libre Franklin Medium"/>
                <a:ea typeface="Libre Franklin Medium"/>
                <a:cs typeface="Libre Franklin Medium"/>
                <a:sym typeface="Libre Franklin Medium"/>
              </a:rPr>
              <a:t>How does Polar data acquire better spatial and temporal resolution from ABI?</a:t>
            </a:r>
            <a:endParaRPr sz="2400" dirty="0"/>
          </a:p>
          <a:p>
            <a:pPr marL="685800" lvl="1" indent="-87630" algn="l" rtl="0">
              <a:lnSpc>
                <a:spcPct val="90000"/>
              </a:lnSpc>
              <a:spcBef>
                <a:spcPts val="500"/>
              </a:spcBef>
              <a:spcAft>
                <a:spcPts val="0"/>
              </a:spcAft>
              <a:buClr>
                <a:schemeClr val="dk1"/>
              </a:buClr>
              <a:buSzPct val="100000"/>
              <a:buNone/>
            </a:pPr>
            <a:endParaRPr sz="1800" dirty="0">
              <a:latin typeface="Libre Franklin Medium"/>
              <a:ea typeface="Libre Franklin Medium"/>
              <a:cs typeface="Libre Franklin Medium"/>
              <a:sym typeface="Libre Franklin Medium"/>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Libre Franklin Medium"/>
              <a:buNone/>
            </a:pPr>
            <a:r>
              <a:rPr lang="en-US" dirty="0">
                <a:latin typeface="Libre Franklin Medium"/>
                <a:ea typeface="Libre Franklin Medium"/>
                <a:cs typeface="Libre Franklin Medium"/>
                <a:sym typeface="Libre Franklin Medium"/>
              </a:rPr>
              <a:t>Flowchart that describes how ABI data acquires better spectral resolution</a:t>
            </a:r>
            <a:endParaRPr dirty="0"/>
          </a:p>
        </p:txBody>
      </p:sp>
      <p:sp>
        <p:nvSpPr>
          <p:cNvPr id="114" name="Google Shape;114;p4"/>
          <p:cNvSpPr txBox="1"/>
          <p:nvPr/>
        </p:nvSpPr>
        <p:spPr>
          <a:xfrm>
            <a:off x="6716265" y="1748949"/>
            <a:ext cx="5323335" cy="484744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b="0" i="0" u="none" strike="noStrike" cap="none" dirty="0">
                <a:solidFill>
                  <a:schemeClr val="dk1"/>
                </a:solidFill>
                <a:latin typeface="Libre Franklin Medium"/>
                <a:ea typeface="Libre Franklin Medium"/>
                <a:cs typeface="Libre Franklin Medium"/>
                <a:sym typeface="Libre Franklin Medium"/>
              </a:rPr>
              <a:t>Start with ABI retrievals</a:t>
            </a:r>
            <a:endParaRPr sz="1700" dirty="0"/>
          </a:p>
          <a:p>
            <a:pPr marL="0" marR="0" lvl="0" indent="0" algn="l" rtl="0">
              <a:spcBef>
                <a:spcPts val="0"/>
              </a:spcBef>
              <a:spcAft>
                <a:spcPts val="0"/>
              </a:spcAft>
              <a:buNone/>
            </a:pPr>
            <a:r>
              <a:rPr lang="en-US" sz="1700" dirty="0" smtClean="0">
                <a:solidFill>
                  <a:schemeClr val="dk1"/>
                </a:solidFill>
                <a:latin typeface="Libre Franklin Medium"/>
                <a:ea typeface="Libre Franklin Medium"/>
                <a:cs typeface="Libre Franklin Medium"/>
                <a:sym typeface="Libre Franklin Medium"/>
              </a:rPr>
              <a:t>All </a:t>
            </a:r>
            <a:r>
              <a:rPr lang="en-US" sz="1700" dirty="0">
                <a:solidFill>
                  <a:schemeClr val="dk1"/>
                </a:solidFill>
                <a:latin typeface="Libre Franklin Medium"/>
                <a:ea typeface="Libre Franklin Medium"/>
                <a:cs typeface="Libre Franklin Medium"/>
                <a:sym typeface="Libre Franklin Medium"/>
              </a:rPr>
              <a:t>the ABI retrievals within the polar footprint</a:t>
            </a:r>
            <a:endParaRPr sz="1700" dirty="0"/>
          </a:p>
          <a:p>
            <a:pPr marL="0" marR="0" lvl="0" indent="0" algn="l" rtl="0">
              <a:spcBef>
                <a:spcPts val="0"/>
              </a:spcBef>
              <a:spcAft>
                <a:spcPts val="0"/>
              </a:spcAft>
              <a:buNone/>
            </a:pPr>
            <a:r>
              <a:rPr lang="en-US" sz="1700" dirty="0">
                <a:solidFill>
                  <a:schemeClr val="dk1"/>
                </a:solidFill>
                <a:latin typeface="Libre Franklin Medium"/>
                <a:ea typeface="Libre Franklin Medium"/>
                <a:cs typeface="Libre Franklin Medium"/>
                <a:sym typeface="Libre Franklin Medium"/>
              </a:rPr>
              <a:t>are averaged to match the horizontal resolution of the polar footprint.  The results are </a:t>
            </a:r>
            <a:r>
              <a:rPr lang="en-US" sz="1700" dirty="0" err="1">
                <a:solidFill>
                  <a:schemeClr val="dk1"/>
                </a:solidFill>
                <a:latin typeface="Libre Franklin Medium"/>
                <a:ea typeface="Libre Franklin Medium"/>
                <a:cs typeface="Libre Franklin Medium"/>
                <a:sym typeface="Libre Franklin Medium"/>
              </a:rPr>
              <a:t>Lores</a:t>
            </a:r>
            <a:r>
              <a:rPr lang="en-US" sz="1700" dirty="0">
                <a:solidFill>
                  <a:schemeClr val="dk1"/>
                </a:solidFill>
                <a:latin typeface="Libre Franklin Medium"/>
                <a:ea typeface="Libre Franklin Medium"/>
                <a:cs typeface="Libre Franklin Medium"/>
                <a:sym typeface="Libre Franklin Medium"/>
              </a:rPr>
              <a:t> ABI retrievals.</a:t>
            </a:r>
            <a:endParaRPr sz="1700" dirty="0">
              <a:solidFill>
                <a:schemeClr val="dk1"/>
              </a:solidFill>
              <a:latin typeface="Libre Franklin Medium"/>
              <a:ea typeface="Libre Franklin Medium"/>
              <a:cs typeface="Libre Franklin Medium"/>
              <a:sym typeface="Libre Franklin Medium"/>
            </a:endParaRPr>
          </a:p>
          <a:p>
            <a:pPr marL="0" marR="0" lvl="0" indent="0" algn="l" rtl="0">
              <a:spcBef>
                <a:spcPts val="0"/>
              </a:spcBef>
              <a:spcAft>
                <a:spcPts val="0"/>
              </a:spcAft>
              <a:buNone/>
            </a:pPr>
            <a:r>
              <a:rPr lang="en-US" sz="1700" dirty="0">
                <a:solidFill>
                  <a:schemeClr val="dk1"/>
                </a:solidFill>
                <a:latin typeface="Libre Franklin Medium"/>
                <a:ea typeface="Libre Franklin Medium"/>
                <a:cs typeface="Libre Franklin Medium"/>
                <a:sym typeface="Libre Franklin Medium"/>
              </a:rPr>
              <a:t>Find the N=10 </a:t>
            </a:r>
            <a:r>
              <a:rPr lang="en-US" sz="1700" dirty="0" err="1">
                <a:solidFill>
                  <a:schemeClr val="dk1"/>
                </a:solidFill>
                <a:latin typeface="Libre Franklin Medium"/>
                <a:ea typeface="Libre Franklin Medium"/>
                <a:cs typeface="Libre Franklin Medium"/>
                <a:sym typeface="Libre Franklin Medium"/>
              </a:rPr>
              <a:t>Lores</a:t>
            </a:r>
            <a:r>
              <a:rPr lang="en-US" sz="1700" dirty="0">
                <a:solidFill>
                  <a:schemeClr val="dk1"/>
                </a:solidFill>
                <a:latin typeface="Libre Franklin Medium"/>
                <a:ea typeface="Libre Franklin Medium"/>
                <a:cs typeface="Libre Franklin Medium"/>
                <a:sym typeface="Libre Franklin Medium"/>
              </a:rPr>
              <a:t> ABI retrievals that most closely match (in space, time, and in profile T and RH values) the Hires (full horizontal resolution) ABI retrievals</a:t>
            </a:r>
            <a:endParaRPr sz="1700" dirty="0"/>
          </a:p>
          <a:p>
            <a:pPr marL="0" marR="0" lvl="0" indent="0" algn="l" rtl="0">
              <a:spcBef>
                <a:spcPts val="0"/>
              </a:spcBef>
              <a:spcAft>
                <a:spcPts val="0"/>
              </a:spcAft>
              <a:buNone/>
            </a:pPr>
            <a:endParaRPr sz="1700" dirty="0">
              <a:solidFill>
                <a:schemeClr val="dk1"/>
              </a:solidFill>
              <a:latin typeface="Libre Franklin Medium"/>
              <a:ea typeface="Libre Franklin Medium"/>
              <a:cs typeface="Libre Franklin Medium"/>
              <a:sym typeface="Libre Franklin Medium"/>
            </a:endParaRPr>
          </a:p>
          <a:p>
            <a:pPr marL="0" marR="0" lvl="0" indent="0" algn="l" rtl="0">
              <a:spcBef>
                <a:spcPts val="0"/>
              </a:spcBef>
              <a:spcAft>
                <a:spcPts val="0"/>
              </a:spcAft>
              <a:buNone/>
            </a:pPr>
            <a:r>
              <a:rPr lang="en-US" sz="1700" dirty="0">
                <a:solidFill>
                  <a:schemeClr val="dk1"/>
                </a:solidFill>
                <a:latin typeface="Libre Franklin Medium"/>
                <a:ea typeface="Libre Franklin Medium"/>
                <a:cs typeface="Libre Franklin Medium"/>
                <a:sym typeface="Libre Franklin Medium"/>
              </a:rPr>
              <a:t>Average the 10 PHS profiles corresponding to the 10 </a:t>
            </a:r>
            <a:r>
              <a:rPr lang="en-US" sz="1700" dirty="0" smtClean="0">
                <a:solidFill>
                  <a:schemeClr val="dk1"/>
                </a:solidFill>
                <a:latin typeface="Libre Franklin Medium"/>
                <a:ea typeface="Libre Franklin Medium"/>
                <a:cs typeface="Libre Franklin Medium"/>
                <a:sym typeface="Libre Franklin Medium"/>
              </a:rPr>
              <a:t>closest </a:t>
            </a:r>
            <a:r>
              <a:rPr lang="en-US" sz="1700" dirty="0" err="1">
                <a:solidFill>
                  <a:schemeClr val="dk1"/>
                </a:solidFill>
                <a:latin typeface="Libre Franklin Medium"/>
                <a:ea typeface="Libre Franklin Medium"/>
                <a:cs typeface="Libre Franklin Medium"/>
                <a:sym typeface="Libre Franklin Medium"/>
              </a:rPr>
              <a:t>Lores</a:t>
            </a:r>
            <a:r>
              <a:rPr lang="en-US" sz="1700" dirty="0">
                <a:solidFill>
                  <a:schemeClr val="dk1"/>
                </a:solidFill>
                <a:latin typeface="Libre Franklin Medium"/>
                <a:ea typeface="Libre Franklin Medium"/>
                <a:cs typeface="Libre Franklin Medium"/>
                <a:sym typeface="Libre Franklin Medium"/>
              </a:rPr>
              <a:t> profiles, weighted according to their sequence number (i.e., the closest profile getting the highest weight in the profile average)</a:t>
            </a:r>
            <a:endParaRPr sz="1700" dirty="0"/>
          </a:p>
          <a:p>
            <a:pPr marL="0" marR="0" lvl="0" indent="0" algn="ctr" rtl="0">
              <a:spcBef>
                <a:spcPts val="0"/>
              </a:spcBef>
              <a:spcAft>
                <a:spcPts val="0"/>
              </a:spcAft>
              <a:buNone/>
            </a:pPr>
            <a:r>
              <a:rPr lang="en-US" sz="1700" dirty="0" err="1">
                <a:solidFill>
                  <a:schemeClr val="dk1"/>
                </a:solidFill>
                <a:latin typeface="Libre Franklin Medium"/>
                <a:ea typeface="Libre Franklin Medium"/>
                <a:cs typeface="Libre Franklin Medium"/>
                <a:sym typeface="Libre Franklin Medium"/>
              </a:rPr>
              <a:t>HiresPHS</a:t>
            </a:r>
            <a:r>
              <a:rPr lang="en-US" sz="1700" dirty="0">
                <a:solidFill>
                  <a:schemeClr val="dk1"/>
                </a:solidFill>
                <a:latin typeface="Libre Franklin Medium"/>
                <a:ea typeface="Libre Franklin Medium"/>
                <a:cs typeface="Libre Franklin Medium"/>
                <a:sym typeface="Libre Franklin Medium"/>
              </a:rPr>
              <a:t>(p)= </a:t>
            </a:r>
            <a:r>
              <a:rPr lang="en-US" sz="1700" dirty="0" err="1">
                <a:solidFill>
                  <a:schemeClr val="dk1"/>
                </a:solidFill>
                <a:latin typeface="Libre Franklin Medium"/>
                <a:ea typeface="Libre Franklin Medium"/>
                <a:cs typeface="Libre Franklin Medium"/>
                <a:sym typeface="Libre Franklin Medium"/>
              </a:rPr>
              <a:t>HiresABI</a:t>
            </a:r>
            <a:r>
              <a:rPr lang="en-US" sz="1700" dirty="0">
                <a:solidFill>
                  <a:schemeClr val="dk1"/>
                </a:solidFill>
                <a:latin typeface="Libre Franklin Medium"/>
                <a:ea typeface="Libre Franklin Medium"/>
                <a:cs typeface="Libre Franklin Medium"/>
                <a:sym typeface="Libre Franklin Medium"/>
              </a:rPr>
              <a:t>(p)+(</a:t>
            </a:r>
            <a:r>
              <a:rPr lang="en-US" sz="1700" dirty="0" err="1">
                <a:solidFill>
                  <a:schemeClr val="dk1"/>
                </a:solidFill>
                <a:latin typeface="Libre Franklin Medium"/>
                <a:ea typeface="Libre Franklin Medium"/>
                <a:cs typeface="Libre Franklin Medium"/>
                <a:sym typeface="Libre Franklin Medium"/>
              </a:rPr>
              <a:t>PHSavg</a:t>
            </a:r>
            <a:r>
              <a:rPr lang="en-US" sz="1700" dirty="0">
                <a:solidFill>
                  <a:schemeClr val="dk1"/>
                </a:solidFill>
                <a:latin typeface="Libre Franklin Medium"/>
                <a:ea typeface="Libre Franklin Medium"/>
                <a:cs typeface="Libre Franklin Medium"/>
                <a:sym typeface="Libre Franklin Medium"/>
              </a:rPr>
              <a:t>*– </a:t>
            </a:r>
            <a:r>
              <a:rPr lang="en-US" sz="1700" dirty="0" err="1">
                <a:solidFill>
                  <a:schemeClr val="dk1"/>
                </a:solidFill>
                <a:latin typeface="Libre Franklin Medium"/>
                <a:ea typeface="Libre Franklin Medium"/>
                <a:cs typeface="Libre Franklin Medium"/>
                <a:sym typeface="Libre Franklin Medium"/>
              </a:rPr>
              <a:t>LoresABIAvg</a:t>
            </a:r>
            <a:r>
              <a:rPr lang="en-US" sz="1700" dirty="0">
                <a:solidFill>
                  <a:schemeClr val="dk1"/>
                </a:solidFill>
                <a:latin typeface="Libre Franklin Medium"/>
                <a:ea typeface="Libre Franklin Medium"/>
                <a:cs typeface="Libre Franklin Medium"/>
                <a:sym typeface="Libre Franklin Medium"/>
              </a:rPr>
              <a:t>*)</a:t>
            </a:r>
            <a:endParaRPr sz="1700" dirty="0"/>
          </a:p>
          <a:p>
            <a:pPr marL="0" marR="0" lvl="0" indent="0" algn="l" rtl="0">
              <a:spcBef>
                <a:spcPts val="0"/>
              </a:spcBef>
              <a:spcAft>
                <a:spcPts val="0"/>
              </a:spcAft>
              <a:buNone/>
            </a:pPr>
            <a:r>
              <a:rPr lang="en-US" sz="1700" dirty="0">
                <a:solidFill>
                  <a:schemeClr val="dk1"/>
                </a:solidFill>
                <a:latin typeface="Libre Franklin Medium"/>
                <a:ea typeface="Libre Franklin Medium"/>
                <a:cs typeface="Libre Franklin Medium"/>
                <a:sym typeface="Libre Franklin Medium"/>
              </a:rPr>
              <a:t>* 150 </a:t>
            </a:r>
            <a:r>
              <a:rPr lang="en-US" sz="1700" dirty="0" err="1">
                <a:solidFill>
                  <a:schemeClr val="dk1"/>
                </a:solidFill>
                <a:latin typeface="Libre Franklin Medium"/>
                <a:ea typeface="Libre Franklin Medium"/>
                <a:cs typeface="Libre Franklin Medium"/>
                <a:sym typeface="Libre Franklin Medium"/>
              </a:rPr>
              <a:t>hPa</a:t>
            </a:r>
            <a:r>
              <a:rPr lang="en-US" sz="1700" dirty="0">
                <a:solidFill>
                  <a:schemeClr val="dk1"/>
                </a:solidFill>
                <a:latin typeface="Libre Franklin Medium"/>
                <a:ea typeface="Libre Franklin Medium"/>
                <a:cs typeface="Libre Franklin Medium"/>
                <a:sym typeface="Libre Franklin Medium"/>
              </a:rPr>
              <a:t> vertical average centered at level p</a:t>
            </a:r>
            <a:endParaRPr sz="1700" dirty="0"/>
          </a:p>
          <a:p>
            <a:pPr marL="0" marR="0" lvl="0" indent="0" algn="l" rtl="0">
              <a:spcBef>
                <a:spcPts val="0"/>
              </a:spcBef>
              <a:spcAft>
                <a:spcPts val="0"/>
              </a:spcAft>
              <a:buNone/>
            </a:pPr>
            <a:endParaRPr sz="2000" dirty="0">
              <a:solidFill>
                <a:schemeClr val="dk1"/>
              </a:solidFill>
              <a:latin typeface="Libre Franklin Medium"/>
              <a:ea typeface="Libre Franklin Medium"/>
              <a:cs typeface="Libre Franklin Medium"/>
              <a:sym typeface="Libre Franklin Medium"/>
            </a:endParaRPr>
          </a:p>
        </p:txBody>
      </p:sp>
      <p:pic>
        <p:nvPicPr>
          <p:cNvPr id="115" name="Google Shape;115;p4"/>
          <p:cNvPicPr preferRelativeResize="0">
            <a:picLocks noGrp="1"/>
          </p:cNvPicPr>
          <p:nvPr>
            <p:ph type="body" idx="1"/>
          </p:nvPr>
        </p:nvPicPr>
        <p:blipFill rotWithShape="1">
          <a:blip r:embed="rId3">
            <a:alphaModFix/>
          </a:blip>
          <a:srcRect/>
          <a:stretch/>
        </p:blipFill>
        <p:spPr>
          <a:xfrm>
            <a:off x="957627" y="1690688"/>
            <a:ext cx="5619522" cy="4495618"/>
          </a:xfrm>
          <a:prstGeom prst="rect">
            <a:avLst/>
          </a:prstGeom>
          <a:noFill/>
          <a:ln>
            <a:noFill/>
          </a:ln>
        </p:spPr>
      </p:pic>
      <p:sp>
        <p:nvSpPr>
          <p:cNvPr id="2" name="TextBox 1">
            <a:extLst>
              <a:ext uri="{FF2B5EF4-FFF2-40B4-BE49-F238E27FC236}">
                <a16:creationId xmlns:a16="http://schemas.microsoft.com/office/drawing/2014/main" id="{AF3BCEC1-DEF3-AA08-C566-42645403C126}"/>
              </a:ext>
            </a:extLst>
          </p:cNvPr>
          <p:cNvSpPr txBox="1"/>
          <p:nvPr/>
        </p:nvSpPr>
        <p:spPr>
          <a:xfrm>
            <a:off x="3440010" y="5410200"/>
            <a:ext cx="3178157" cy="492443"/>
          </a:xfrm>
          <a:prstGeom prst="rect">
            <a:avLst/>
          </a:prstGeom>
          <a:noFill/>
        </p:spPr>
        <p:txBody>
          <a:bodyPr wrap="square" rtlCol="0">
            <a:spAutoFit/>
          </a:bodyPr>
          <a:lstStyle/>
          <a:p>
            <a:r>
              <a:rPr lang="en-US" sz="1300" b="1" dirty="0">
                <a:solidFill>
                  <a:srgbClr val="FF0000"/>
                </a:solidFill>
              </a:rPr>
              <a:t>* PHS fusion errors corrected using known ABI Lores2Hires differences </a:t>
            </a:r>
          </a:p>
        </p:txBody>
      </p:sp>
      <p:sp>
        <p:nvSpPr>
          <p:cNvPr id="4" name="TextBox 3">
            <a:extLst>
              <a:ext uri="{FF2B5EF4-FFF2-40B4-BE49-F238E27FC236}">
                <a16:creationId xmlns:a16="http://schemas.microsoft.com/office/drawing/2014/main" id="{AD67B4AC-2D18-09C7-47AE-1F0A535B08DC}"/>
              </a:ext>
            </a:extLst>
          </p:cNvPr>
          <p:cNvSpPr txBox="1"/>
          <p:nvPr/>
        </p:nvSpPr>
        <p:spPr>
          <a:xfrm>
            <a:off x="5521455" y="5013423"/>
            <a:ext cx="255198" cy="307777"/>
          </a:xfrm>
          <a:prstGeom prst="rect">
            <a:avLst/>
          </a:prstGeom>
          <a:noFill/>
        </p:spPr>
        <p:txBody>
          <a:bodyPr wrap="none" rtlCol="0">
            <a:spAutoFit/>
          </a:bodyPr>
          <a:lstStyle/>
          <a:p>
            <a:r>
              <a:rPr lang="en-US" b="1" dirty="0">
                <a:solidFill>
                  <a:srgbClr val="FF0000"/>
                </a:solidFill>
              </a:rPr>
              <a:t>*</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Libre Franklin Medium"/>
              <a:buNone/>
            </a:pPr>
            <a:r>
              <a:rPr lang="en-US">
                <a:latin typeface="Libre Franklin Medium"/>
                <a:ea typeface="Libre Franklin Medium"/>
                <a:cs typeface="Libre Franklin Medium"/>
                <a:sym typeface="Libre Franklin Medium"/>
              </a:rPr>
              <a:t>How far into the future do these computed associations hold?</a:t>
            </a:r>
            <a:endParaRPr/>
          </a:p>
        </p:txBody>
      </p:sp>
      <p:sp>
        <p:nvSpPr>
          <p:cNvPr id="122" name="Google Shape;122;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dirty="0"/>
          </a:p>
          <a:p>
            <a:pPr marL="228600" lvl="0" indent="-228600" algn="l" rtl="0">
              <a:lnSpc>
                <a:spcPct val="90000"/>
              </a:lnSpc>
              <a:spcBef>
                <a:spcPts val="1000"/>
              </a:spcBef>
              <a:spcAft>
                <a:spcPts val="0"/>
              </a:spcAft>
              <a:buClr>
                <a:schemeClr val="dk1"/>
              </a:buClr>
              <a:buSzPts val="2800"/>
              <a:buChar char="•"/>
            </a:pPr>
            <a:r>
              <a:rPr lang="en-US" dirty="0">
                <a:latin typeface="Libre Franklin Medium"/>
                <a:ea typeface="Libre Franklin Medium"/>
                <a:cs typeface="Libre Franklin Medium"/>
                <a:sym typeface="Libre Franklin Medium"/>
              </a:rPr>
              <a:t>They don’t have to hold very long, because there are 4 Polar Orbiters being used.</a:t>
            </a:r>
            <a:endParaRPr dirty="0"/>
          </a:p>
          <a:p>
            <a:pPr marL="685800" lvl="1" indent="-228600" algn="l" rtl="0">
              <a:lnSpc>
                <a:spcPct val="90000"/>
              </a:lnSpc>
              <a:spcBef>
                <a:spcPts val="500"/>
              </a:spcBef>
              <a:spcAft>
                <a:spcPts val="0"/>
              </a:spcAft>
              <a:buClr>
                <a:schemeClr val="dk1"/>
              </a:buClr>
              <a:buSzPts val="2400"/>
              <a:buChar char="•"/>
            </a:pPr>
            <a:r>
              <a:rPr lang="en-US" dirty="0">
                <a:latin typeface="Libre Franklin Medium"/>
                <a:ea typeface="Libre Franklin Medium"/>
                <a:cs typeface="Libre Franklin Medium"/>
                <a:sym typeface="Libre Franklin Medium"/>
              </a:rPr>
              <a:t>IASI from </a:t>
            </a:r>
            <a:r>
              <a:rPr lang="en-US" dirty="0" err="1">
                <a:latin typeface="Libre Franklin Medium"/>
                <a:ea typeface="Libre Franklin Medium"/>
                <a:cs typeface="Libre Franklin Medium"/>
                <a:sym typeface="Libre Franklin Medium"/>
              </a:rPr>
              <a:t>Metop</a:t>
            </a:r>
            <a:r>
              <a:rPr lang="en-US" dirty="0">
                <a:latin typeface="Libre Franklin Medium"/>
                <a:ea typeface="Libre Franklin Medium"/>
                <a:cs typeface="Libre Franklin Medium"/>
                <a:sym typeface="Libre Franklin Medium"/>
              </a:rPr>
              <a:t> (-B and –C) samples over CONUS </a:t>
            </a:r>
            <a:r>
              <a:rPr lang="en-US" i="1" dirty="0">
                <a:latin typeface="Libre Franklin Medium"/>
                <a:ea typeface="Libre Franklin Medium"/>
                <a:cs typeface="Libre Franklin Medium"/>
                <a:sym typeface="Libre Franklin Medium"/>
              </a:rPr>
              <a:t>ca.</a:t>
            </a:r>
            <a:r>
              <a:rPr lang="en-US" dirty="0">
                <a:latin typeface="Libre Franklin Medium"/>
                <a:ea typeface="Libre Franklin Medium"/>
                <a:cs typeface="Libre Franklin Medium"/>
                <a:sym typeface="Libre Franklin Medium"/>
              </a:rPr>
              <a:t> 01-04 and 14-17 UTC</a:t>
            </a:r>
            <a:endParaRPr dirty="0"/>
          </a:p>
          <a:p>
            <a:pPr marL="685800" lvl="1" indent="-228600" algn="l" rtl="0">
              <a:lnSpc>
                <a:spcPct val="90000"/>
              </a:lnSpc>
              <a:spcBef>
                <a:spcPts val="500"/>
              </a:spcBef>
              <a:spcAft>
                <a:spcPts val="0"/>
              </a:spcAft>
              <a:buClr>
                <a:schemeClr val="dk1"/>
              </a:buClr>
              <a:buSzPts val="2400"/>
              <a:buChar char="•"/>
            </a:pPr>
            <a:r>
              <a:rPr lang="en-US" dirty="0" err="1">
                <a:latin typeface="Libre Franklin Medium"/>
                <a:ea typeface="Libre Franklin Medium"/>
                <a:cs typeface="Libre Franklin Medium"/>
                <a:sym typeface="Libre Franklin Medium"/>
              </a:rPr>
              <a:t>CrIS</a:t>
            </a:r>
            <a:r>
              <a:rPr lang="en-US" dirty="0">
                <a:latin typeface="Libre Franklin Medium"/>
                <a:ea typeface="Libre Franklin Medium"/>
                <a:cs typeface="Libre Franklin Medium"/>
                <a:sym typeface="Libre Franklin Medium"/>
              </a:rPr>
              <a:t> from NOAA-20/NOAA-21 samples over CONUS </a:t>
            </a:r>
            <a:r>
              <a:rPr lang="en-US" i="1" dirty="0">
                <a:latin typeface="Libre Franklin Medium"/>
                <a:ea typeface="Libre Franklin Medium"/>
                <a:cs typeface="Libre Franklin Medium"/>
                <a:sym typeface="Libre Franklin Medium"/>
              </a:rPr>
              <a:t>ca</a:t>
            </a:r>
            <a:r>
              <a:rPr lang="en-US" dirty="0">
                <a:latin typeface="Libre Franklin Medium"/>
                <a:ea typeface="Libre Franklin Medium"/>
                <a:cs typeface="Libre Franklin Medium"/>
                <a:sym typeface="Libre Franklin Medium"/>
              </a:rPr>
              <a:t>. 06-11 and 17-22 UTC</a:t>
            </a:r>
            <a:endParaRPr dirty="0"/>
          </a:p>
          <a:p>
            <a:pPr marL="228600" lvl="0" indent="-228600" algn="l" rtl="0">
              <a:lnSpc>
                <a:spcPct val="90000"/>
              </a:lnSpc>
              <a:spcBef>
                <a:spcPts val="1000"/>
              </a:spcBef>
              <a:spcAft>
                <a:spcPts val="0"/>
              </a:spcAft>
              <a:buClr>
                <a:schemeClr val="dk1"/>
              </a:buClr>
              <a:buSzPts val="2800"/>
              <a:buChar char="•"/>
            </a:pPr>
            <a:r>
              <a:rPr lang="en-US" dirty="0">
                <a:solidFill>
                  <a:srgbClr val="FF0000"/>
                </a:solidFill>
                <a:latin typeface="Libre Franklin Medium"/>
                <a:ea typeface="Libre Franklin Medium"/>
                <a:cs typeface="Libre Franklin Medium"/>
                <a:sym typeface="Libre Franklin Medium"/>
              </a:rPr>
              <a:t>In practice, only the most current Polar data within  9 hours of latest ABI data is used. </a:t>
            </a:r>
            <a:endParaRPr dirty="0">
              <a:solidFill>
                <a:srgbClr val="FF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Libre Franklin Medium"/>
              <a:buNone/>
            </a:pPr>
            <a:r>
              <a:rPr lang="en-US">
                <a:latin typeface="Libre Franklin Medium"/>
                <a:ea typeface="Libre Franklin Medium"/>
                <a:cs typeface="Libre Franklin Medium"/>
                <a:sym typeface="Libre Franklin Medium"/>
              </a:rPr>
              <a:t>What’s the most important information?</a:t>
            </a:r>
            <a:endParaRPr/>
          </a:p>
        </p:txBody>
      </p:sp>
      <p:sp>
        <p:nvSpPr>
          <p:cNvPr id="129" name="Google Shape;129;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200"/>
              <a:buChar char="•"/>
            </a:pPr>
            <a:r>
              <a:rPr lang="en-US" sz="3200" b="1">
                <a:latin typeface="Libre Franklin Medium"/>
                <a:ea typeface="Libre Franklin Medium"/>
                <a:cs typeface="Libre Franklin Medium"/>
                <a:sym typeface="Libre Franklin Medium"/>
              </a:rPr>
              <a:t>Moisture</a:t>
            </a:r>
            <a:endParaRPr b="1">
              <a:latin typeface="Libre Franklin Medium"/>
              <a:ea typeface="Libre Franklin Medium"/>
              <a:cs typeface="Libre Franklin Medium"/>
              <a:sym typeface="Libre Franklin Medium"/>
            </a:endParaRPr>
          </a:p>
          <a:p>
            <a:pPr marL="685800" lvl="1" indent="-228600" algn="l" rtl="0">
              <a:lnSpc>
                <a:spcPct val="90000"/>
              </a:lnSpc>
              <a:spcBef>
                <a:spcPts val="500"/>
              </a:spcBef>
              <a:spcAft>
                <a:spcPts val="0"/>
              </a:spcAft>
              <a:buClr>
                <a:schemeClr val="dk1"/>
              </a:buClr>
              <a:buSzPts val="2400"/>
              <a:buChar char="•"/>
            </a:pPr>
            <a:r>
              <a:rPr lang="en-US">
                <a:latin typeface="Libre Franklin Medium"/>
                <a:ea typeface="Libre Franklin Medium"/>
                <a:cs typeface="Libre Franklin Medium"/>
                <a:sym typeface="Libre Franklin Medium"/>
              </a:rPr>
              <a:t>Sounder information from CrIS (NOAA-20/NOAA-21) and IASI (MetOps) leads to a more accurate definition of the moisture distribution than might be occurring in the numerical model</a:t>
            </a:r>
            <a:endParaRPr/>
          </a:p>
          <a:p>
            <a:pPr marL="228600" lvl="0" indent="-228600" algn="l" rtl="0">
              <a:lnSpc>
                <a:spcPct val="90000"/>
              </a:lnSpc>
              <a:spcBef>
                <a:spcPts val="1000"/>
              </a:spcBef>
              <a:spcAft>
                <a:spcPts val="0"/>
              </a:spcAft>
              <a:buClr>
                <a:schemeClr val="dk1"/>
              </a:buClr>
              <a:buSzPts val="3200"/>
              <a:buChar char="•"/>
            </a:pPr>
            <a:r>
              <a:rPr lang="en-US" sz="3200" b="1">
                <a:latin typeface="Libre Franklin Medium"/>
                <a:ea typeface="Libre Franklin Medium"/>
                <a:cs typeface="Libre Franklin Medium"/>
                <a:sym typeface="Libre Franklin Medium"/>
              </a:rPr>
              <a:t>Temperature</a:t>
            </a:r>
            <a:endParaRPr b="1">
              <a:latin typeface="Libre Franklin Medium"/>
              <a:ea typeface="Libre Franklin Medium"/>
              <a:cs typeface="Libre Franklin Medium"/>
              <a:sym typeface="Libre Franklin Medium"/>
            </a:endParaRPr>
          </a:p>
          <a:p>
            <a:pPr marL="685800" lvl="1" indent="-228600" algn="l" rtl="0">
              <a:lnSpc>
                <a:spcPct val="90000"/>
              </a:lnSpc>
              <a:spcBef>
                <a:spcPts val="500"/>
              </a:spcBef>
              <a:spcAft>
                <a:spcPts val="0"/>
              </a:spcAft>
              <a:buClr>
                <a:schemeClr val="dk1"/>
              </a:buClr>
              <a:buSzPts val="2400"/>
              <a:buChar char="•"/>
            </a:pPr>
            <a:r>
              <a:rPr lang="en-US">
                <a:latin typeface="Libre Franklin Medium"/>
                <a:ea typeface="Libre Franklin Medium"/>
                <a:cs typeface="Libre Franklin Medium"/>
                <a:sym typeface="Libre Franklin Medium"/>
              </a:rPr>
              <a:t>Usually, temperature is well-forecast, so the additional temperature information from the polar orbiters is not quite so impactful as the moisture</a:t>
            </a:r>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Libre Franklin Medium"/>
              <a:buNone/>
            </a:pPr>
            <a:r>
              <a:rPr lang="en-US" dirty="0">
                <a:latin typeface="Libre Franklin Medium"/>
                <a:ea typeface="Libre Franklin Medium"/>
                <a:cs typeface="Libre Franklin Medium"/>
                <a:sym typeface="Libre Franklin Medium"/>
              </a:rPr>
              <a:t>The moisture also changes the wind fields during the assimilation</a:t>
            </a:r>
            <a:endParaRPr dirty="0"/>
          </a:p>
        </p:txBody>
      </p:sp>
      <p:sp>
        <p:nvSpPr>
          <p:cNvPr id="136" name="Google Shape;136;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lnSpcReduction="10000"/>
          </a:bodyPr>
          <a:lstStyle/>
          <a:p>
            <a:pPr marL="228600" lvl="0" indent="-50800" algn="l" rtl="0">
              <a:lnSpc>
                <a:spcPct val="90000"/>
              </a:lnSpc>
              <a:spcBef>
                <a:spcPts val="0"/>
              </a:spcBef>
              <a:spcAft>
                <a:spcPts val="0"/>
              </a:spcAft>
              <a:buClr>
                <a:schemeClr val="dk1"/>
              </a:buClr>
              <a:buSzPts val="2800"/>
              <a:buNone/>
            </a:pPr>
            <a:endParaRPr dirty="0">
              <a:latin typeface="Libre Franklin Medium"/>
              <a:ea typeface="Libre Franklin Medium"/>
              <a:cs typeface="Libre Franklin Medium"/>
              <a:sym typeface="Libre Franklin Medium"/>
            </a:endParaRPr>
          </a:p>
          <a:p>
            <a:pPr marL="228600" lvl="0" indent="-228600" algn="l" rtl="0">
              <a:lnSpc>
                <a:spcPct val="90000"/>
              </a:lnSpc>
              <a:spcBef>
                <a:spcPts val="1000"/>
              </a:spcBef>
              <a:spcAft>
                <a:spcPts val="0"/>
              </a:spcAft>
              <a:buClr>
                <a:schemeClr val="dk1"/>
              </a:buClr>
              <a:buSzPts val="2800"/>
              <a:buChar char="•"/>
            </a:pPr>
            <a:r>
              <a:rPr lang="en-US" dirty="0">
                <a:solidFill>
                  <a:schemeClr val="tx1"/>
                </a:solidFill>
                <a:latin typeface="Libre Franklin Medium"/>
                <a:ea typeface="Libre Franklin Medium"/>
                <a:cs typeface="Libre Franklin Medium"/>
                <a:sym typeface="Libre Franklin Medium"/>
              </a:rPr>
              <a:t>Hourly ABI fused PHS data are assimilated during a 3-h run of the model to adjust the winds forcing the dynamic fields to be consistent with the observed thermodynamic variations being assimilated</a:t>
            </a:r>
            <a:endParaRPr lang="en-US" dirty="0">
              <a:solidFill>
                <a:schemeClr val="tx1"/>
              </a:solidFill>
            </a:endParaRPr>
          </a:p>
          <a:p>
            <a:pPr marL="228600" lvl="0" indent="-228600" algn="l" rtl="0">
              <a:lnSpc>
                <a:spcPct val="90000"/>
              </a:lnSpc>
              <a:spcBef>
                <a:spcPts val="1000"/>
              </a:spcBef>
              <a:spcAft>
                <a:spcPts val="0"/>
              </a:spcAft>
              <a:buClr>
                <a:schemeClr val="dk1"/>
              </a:buClr>
              <a:buSzPts val="2800"/>
              <a:buChar char="•"/>
            </a:pPr>
            <a:r>
              <a:rPr lang="en-US" dirty="0">
                <a:latin typeface="Libre Franklin Medium"/>
                <a:ea typeface="Libre Franklin Medium"/>
                <a:cs typeface="Libre Franklin Medium"/>
                <a:sym typeface="Libre Franklin Medium"/>
              </a:rPr>
              <a:t>Then the </a:t>
            </a:r>
            <a:r>
              <a:rPr lang="en-US" dirty="0" smtClean="0">
                <a:latin typeface="Libre Franklin Medium"/>
                <a:ea typeface="Libre Franklin Medium"/>
                <a:cs typeface="Libre Franklin Medium"/>
                <a:sym typeface="Libre Franklin Medium"/>
              </a:rPr>
              <a:t>4-km </a:t>
            </a:r>
            <a:r>
              <a:rPr lang="en-US" dirty="0">
                <a:latin typeface="Libre Franklin Medium"/>
                <a:ea typeface="Libre Franklin Medium"/>
                <a:cs typeface="Libre Franklin Medium"/>
                <a:sym typeface="Libre Franklin Medium"/>
              </a:rPr>
              <a:t>model is initialized and stepped forward in time</a:t>
            </a:r>
            <a:endParaRPr lang="en-US" dirty="0"/>
          </a:p>
          <a:p>
            <a:pPr marL="228600" lvl="0" indent="-228600" algn="l" rtl="0">
              <a:lnSpc>
                <a:spcPct val="90000"/>
              </a:lnSpc>
              <a:spcBef>
                <a:spcPts val="1000"/>
              </a:spcBef>
              <a:spcAft>
                <a:spcPts val="0"/>
              </a:spcAft>
              <a:buClr>
                <a:schemeClr val="dk1"/>
              </a:buClr>
              <a:buSzPts val="2800"/>
              <a:buChar char="•"/>
            </a:pPr>
            <a:r>
              <a:rPr lang="en-US" dirty="0">
                <a:latin typeface="Libre Franklin Medium"/>
                <a:ea typeface="Libre Franklin Medium"/>
                <a:cs typeface="Libre Franklin Medium"/>
                <a:sym typeface="Libre Franklin Medium"/>
              </a:rPr>
              <a:t>At HWT 2022/2023:  PHS model output was used most often for </a:t>
            </a:r>
            <a:r>
              <a:rPr lang="en-US" dirty="0" err="1">
                <a:latin typeface="Libre Franklin Medium"/>
                <a:ea typeface="Libre Franklin Medium"/>
                <a:cs typeface="Libre Franklin Medium"/>
                <a:sym typeface="Libre Franklin Medium"/>
              </a:rPr>
              <a:t>nearcasting</a:t>
            </a:r>
            <a:endParaRPr dirty="0">
              <a:latin typeface="Libre Franklin Medium"/>
              <a:ea typeface="Libre Franklin Medium"/>
              <a:cs typeface="Libre Franklin Medium"/>
              <a:sym typeface="Libre Franklin Medium"/>
            </a:endParaRPr>
          </a:p>
          <a:p>
            <a:pPr marL="685800" lvl="1" indent="-228600" algn="l" rtl="0">
              <a:lnSpc>
                <a:spcPct val="90000"/>
              </a:lnSpc>
              <a:spcBef>
                <a:spcPts val="500"/>
              </a:spcBef>
              <a:spcAft>
                <a:spcPts val="0"/>
              </a:spcAft>
              <a:buClr>
                <a:schemeClr val="dk1"/>
              </a:buClr>
              <a:buSzPts val="2400"/>
              <a:buChar char="•"/>
            </a:pPr>
            <a:r>
              <a:rPr lang="en-US" dirty="0">
                <a:latin typeface="Libre Franklin Medium"/>
                <a:ea typeface="Libre Franklin Medium"/>
                <a:cs typeface="Libre Franklin Medium"/>
                <a:sym typeface="Libre Franklin Medium"/>
              </a:rPr>
              <a:t>Identify regions where convective initiation is either most likely to start (or most likely to be suppressed)</a:t>
            </a:r>
            <a:endParaRP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8"/>
          <p:cNvSpPr txBox="1"/>
          <p:nvPr/>
        </p:nvSpPr>
        <p:spPr>
          <a:xfrm>
            <a:off x="39511" y="95956"/>
            <a:ext cx="501979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Libre Franklin Medium"/>
                <a:ea typeface="Libre Franklin Medium"/>
                <a:cs typeface="Libre Franklin Medium"/>
                <a:sym typeface="Libre Franklin Medium"/>
              </a:rPr>
              <a:t>System Workflow in 2022 HWT</a:t>
            </a:r>
            <a:endParaRPr/>
          </a:p>
          <a:p>
            <a:pPr marL="0" marR="0" lvl="0" indent="0" algn="l" rtl="0">
              <a:spcBef>
                <a:spcPts val="0"/>
              </a:spcBef>
              <a:spcAft>
                <a:spcPts val="0"/>
              </a:spcAft>
              <a:buNone/>
            </a:pPr>
            <a:endParaRPr sz="2000" b="1">
              <a:solidFill>
                <a:schemeClr val="dk1"/>
              </a:solidFill>
              <a:latin typeface="Libre Franklin Medium"/>
              <a:ea typeface="Libre Franklin Medium"/>
              <a:cs typeface="Libre Franklin Medium"/>
              <a:sym typeface="Libre Franklin Medium"/>
            </a:endParaRPr>
          </a:p>
        </p:txBody>
      </p:sp>
      <p:pic>
        <p:nvPicPr>
          <p:cNvPr id="143" name="Google Shape;143;p8" descr="A picture containing text, clock&#10;&#10;Description automatically generated"/>
          <p:cNvPicPr preferRelativeResize="0"/>
          <p:nvPr/>
        </p:nvPicPr>
        <p:blipFill rotWithShape="1">
          <a:blip r:embed="rId3">
            <a:alphaModFix/>
          </a:blip>
          <a:srcRect/>
          <a:stretch/>
        </p:blipFill>
        <p:spPr>
          <a:xfrm>
            <a:off x="114770" y="535086"/>
            <a:ext cx="6506164" cy="2081310"/>
          </a:xfrm>
          <a:prstGeom prst="rect">
            <a:avLst/>
          </a:prstGeom>
          <a:noFill/>
          <a:ln>
            <a:noFill/>
          </a:ln>
        </p:spPr>
      </p:pic>
      <p:sp>
        <p:nvSpPr>
          <p:cNvPr id="144" name="Google Shape;144;p8"/>
          <p:cNvSpPr txBox="1"/>
          <p:nvPr/>
        </p:nvSpPr>
        <p:spPr>
          <a:xfrm>
            <a:off x="39511" y="2899363"/>
            <a:ext cx="345816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Libre Franklin Medium"/>
                <a:ea typeface="Libre Franklin Medium"/>
                <a:cs typeface="Libre Franklin Medium"/>
                <a:sym typeface="Libre Franklin Medium"/>
              </a:rPr>
              <a:t>System Workflow in 2023 HWT</a:t>
            </a:r>
            <a:endParaRPr/>
          </a:p>
          <a:p>
            <a:pPr marL="0" marR="0" lvl="0" indent="0" algn="l" rtl="0">
              <a:spcBef>
                <a:spcPts val="0"/>
              </a:spcBef>
              <a:spcAft>
                <a:spcPts val="0"/>
              </a:spcAft>
              <a:buNone/>
            </a:pPr>
            <a:endParaRPr sz="2000" b="1">
              <a:solidFill>
                <a:schemeClr val="dk1"/>
              </a:solidFill>
              <a:latin typeface="Libre Franklin Medium"/>
              <a:ea typeface="Libre Franklin Medium"/>
              <a:cs typeface="Libre Franklin Medium"/>
              <a:sym typeface="Libre Franklin Medium"/>
            </a:endParaRPr>
          </a:p>
        </p:txBody>
      </p:sp>
      <p:pic>
        <p:nvPicPr>
          <p:cNvPr id="145" name="Google Shape;145;p8" descr="Diagram&#10;&#10;Description automatically generated"/>
          <p:cNvPicPr preferRelativeResize="0"/>
          <p:nvPr/>
        </p:nvPicPr>
        <p:blipFill rotWithShape="1">
          <a:blip r:embed="rId4">
            <a:alphaModFix/>
          </a:blip>
          <a:srcRect/>
          <a:stretch/>
        </p:blipFill>
        <p:spPr>
          <a:xfrm>
            <a:off x="39511" y="3431345"/>
            <a:ext cx="5668903" cy="3287902"/>
          </a:xfrm>
          <a:prstGeom prst="rect">
            <a:avLst/>
          </a:prstGeom>
          <a:noFill/>
          <a:ln>
            <a:noFill/>
          </a:ln>
        </p:spPr>
      </p:pic>
      <p:sp>
        <p:nvSpPr>
          <p:cNvPr id="146" name="Google Shape;146;p8"/>
          <p:cNvSpPr txBox="1"/>
          <p:nvPr/>
        </p:nvSpPr>
        <p:spPr>
          <a:xfrm>
            <a:off x="7095066" y="970845"/>
            <a:ext cx="3900312"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002060"/>
                </a:solidFill>
                <a:latin typeface="Libre Franklin Medium"/>
                <a:ea typeface="Libre Franklin Medium"/>
                <a:cs typeface="Libre Franklin Medium"/>
                <a:sym typeface="Libre Franklin Medium"/>
              </a:rPr>
              <a:t>Prototypical demonstration that infrared sounding information can improve hazardous weather prediction</a:t>
            </a:r>
            <a:r>
              <a:rPr lang="en-US" sz="2000" b="1">
                <a:solidFill>
                  <a:srgbClr val="0070C0"/>
                </a:solidFill>
                <a:latin typeface="Libre Franklin Medium"/>
                <a:ea typeface="Libre Franklin Medium"/>
                <a:cs typeface="Libre Franklin Medium"/>
                <a:sym typeface="Libre Franklin Medium"/>
              </a:rPr>
              <a:t> </a:t>
            </a:r>
            <a:endParaRPr/>
          </a:p>
          <a:p>
            <a:pPr marL="0" marR="0" lvl="0" indent="0" algn="l" rtl="0">
              <a:spcBef>
                <a:spcPts val="0"/>
              </a:spcBef>
              <a:spcAft>
                <a:spcPts val="0"/>
              </a:spcAft>
              <a:buNone/>
            </a:pPr>
            <a:endParaRPr sz="2000" b="1">
              <a:solidFill>
                <a:schemeClr val="dk1"/>
              </a:solidFill>
              <a:latin typeface="Libre Franklin Medium"/>
              <a:ea typeface="Libre Franklin Medium"/>
              <a:cs typeface="Libre Franklin Medium"/>
              <a:sym typeface="Libre Franklin Medium"/>
            </a:endParaRPr>
          </a:p>
        </p:txBody>
      </p:sp>
      <p:sp>
        <p:nvSpPr>
          <p:cNvPr id="147" name="Google Shape;147;p8"/>
          <p:cNvSpPr txBox="1"/>
          <p:nvPr/>
        </p:nvSpPr>
        <p:spPr>
          <a:xfrm>
            <a:off x="5926668" y="4474164"/>
            <a:ext cx="5492044"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1E4E79"/>
                </a:solidFill>
                <a:latin typeface="Libre Franklin Medium"/>
                <a:ea typeface="Libre Franklin Medium"/>
                <a:cs typeface="Libre Franklin Medium"/>
                <a:sym typeface="Libre Franklin Medium"/>
              </a:rPr>
              <a:t>2023 Updates (maintained for 2024)</a:t>
            </a:r>
            <a:endParaRPr sz="2000" b="1" dirty="0">
              <a:solidFill>
                <a:srgbClr val="1E4E79"/>
              </a:solidFill>
              <a:latin typeface="Libre Franklin Medium"/>
              <a:ea typeface="Libre Franklin Medium"/>
              <a:cs typeface="Libre Franklin Medium"/>
              <a:sym typeface="Libre Franklin Medium"/>
            </a:endParaRPr>
          </a:p>
          <a:p>
            <a:pPr marL="342900" marR="0" lvl="0" indent="-342900" algn="l" rtl="0">
              <a:spcBef>
                <a:spcPts val="0"/>
              </a:spcBef>
              <a:spcAft>
                <a:spcPts val="0"/>
              </a:spcAft>
              <a:buClr>
                <a:srgbClr val="1E4E79"/>
              </a:buClr>
              <a:buSzPts val="2000"/>
              <a:buFont typeface="Libre Franklin Medium"/>
              <a:buAutoNum type="arabicPeriod"/>
            </a:pPr>
            <a:r>
              <a:rPr lang="en-US" sz="2000" b="1" dirty="0">
                <a:solidFill>
                  <a:srgbClr val="1E4E79"/>
                </a:solidFill>
                <a:latin typeface="Libre Franklin Medium"/>
                <a:ea typeface="Libre Franklin Medium"/>
                <a:cs typeface="Libre Franklin Medium"/>
                <a:sym typeface="Libre Franklin Medium"/>
              </a:rPr>
              <a:t>Passive microwave sounding retrieval added</a:t>
            </a:r>
            <a:endParaRPr sz="2000" b="1" dirty="0">
              <a:solidFill>
                <a:srgbClr val="1E4E79"/>
              </a:solidFill>
              <a:latin typeface="Libre Franklin Medium"/>
              <a:ea typeface="Libre Franklin Medium"/>
              <a:cs typeface="Libre Franklin Medium"/>
              <a:sym typeface="Libre Franklin Medium"/>
            </a:endParaRPr>
          </a:p>
          <a:p>
            <a:pPr marL="342900" marR="0" lvl="0" indent="-342900" algn="l" rtl="0">
              <a:spcBef>
                <a:spcPts val="0"/>
              </a:spcBef>
              <a:spcAft>
                <a:spcPts val="0"/>
              </a:spcAft>
              <a:buClr>
                <a:srgbClr val="1E4E79"/>
              </a:buClr>
              <a:buSzPts val="2000"/>
              <a:buFont typeface="Libre Franklin Medium"/>
              <a:buAutoNum type="arabicPeriod"/>
            </a:pPr>
            <a:r>
              <a:rPr lang="en-US" sz="2000" b="1" dirty="0">
                <a:solidFill>
                  <a:srgbClr val="1E4E79"/>
                </a:solidFill>
                <a:latin typeface="Libre Franklin Medium"/>
                <a:ea typeface="Libre Franklin Medium"/>
                <a:cs typeface="Libre Franklin Medium"/>
                <a:sym typeface="Libre Franklin Medium"/>
              </a:rPr>
              <a:t>Routinely updated observational error covariance</a:t>
            </a:r>
            <a:endParaRPr sz="2000" b="1" dirty="0">
              <a:solidFill>
                <a:srgbClr val="1E4E79"/>
              </a:solidFill>
              <a:latin typeface="Libre Franklin Medium"/>
              <a:ea typeface="Libre Franklin Medium"/>
              <a:cs typeface="Libre Franklin Medium"/>
              <a:sym typeface="Libre Franklin Medium"/>
            </a:endParaRPr>
          </a:p>
          <a:p>
            <a:pPr marL="342900" marR="0" lvl="0" indent="-342900" algn="l" rtl="0">
              <a:spcBef>
                <a:spcPts val="0"/>
              </a:spcBef>
              <a:spcAft>
                <a:spcPts val="0"/>
              </a:spcAft>
              <a:buClr>
                <a:srgbClr val="1E4E79"/>
              </a:buClr>
              <a:buSzPts val="2000"/>
              <a:buFont typeface="Libre Franklin Medium"/>
              <a:buAutoNum type="arabicPeriod"/>
            </a:pPr>
            <a:r>
              <a:rPr lang="en-US" sz="2000" b="1" dirty="0">
                <a:solidFill>
                  <a:srgbClr val="1E4E79"/>
                </a:solidFill>
                <a:latin typeface="Libre Franklin Medium"/>
                <a:ea typeface="Libre Franklin Medium"/>
                <a:cs typeface="Libre Franklin Medium"/>
                <a:sym typeface="Libre Franklin Medium"/>
              </a:rPr>
              <a:t>Hydrometeor fields update in analysis cycles</a:t>
            </a:r>
            <a:endParaRPr sz="2000" b="1" dirty="0">
              <a:solidFill>
                <a:srgbClr val="1E4E79"/>
              </a:solidFill>
              <a:latin typeface="Libre Franklin Medium"/>
              <a:ea typeface="Libre Franklin Medium"/>
              <a:cs typeface="Libre Franklin Medium"/>
              <a:sym typeface="Libre Franklin Medium"/>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9"/>
          <p:cNvSpPr txBox="1">
            <a:spLocks noGrp="1"/>
          </p:cNvSpPr>
          <p:nvPr>
            <p:ph type="title"/>
          </p:nvPr>
        </p:nvSpPr>
        <p:spPr>
          <a:xfrm>
            <a:off x="838200" y="15784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Libre Franklin Medium"/>
              <a:buNone/>
            </a:pPr>
            <a:r>
              <a:rPr lang="en-US" dirty="0">
                <a:latin typeface="Libre Franklin Medium"/>
                <a:ea typeface="Libre Franklin Medium"/>
                <a:cs typeface="Libre Franklin Medium"/>
                <a:sym typeface="Libre Franklin Medium"/>
              </a:rPr>
              <a:t>Which Satellites / When do they overfly?</a:t>
            </a:r>
            <a:endParaRPr dirty="0"/>
          </a:p>
        </p:txBody>
      </p:sp>
      <p:sp>
        <p:nvSpPr>
          <p:cNvPr id="155" name="Google Shape;155;p9"/>
          <p:cNvSpPr txBox="1">
            <a:spLocks noGrp="1"/>
          </p:cNvSpPr>
          <p:nvPr>
            <p:ph type="body" idx="1"/>
          </p:nvPr>
        </p:nvSpPr>
        <p:spPr>
          <a:xfrm>
            <a:off x="778435" y="1412512"/>
            <a:ext cx="11061462"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smtClean="0"/>
              <a:t>NOAA-21/NOAA-20 </a:t>
            </a:r>
            <a:r>
              <a:rPr lang="en-US" dirty="0"/>
              <a:t>and </a:t>
            </a:r>
            <a:r>
              <a:rPr lang="en-US" dirty="0" err="1">
                <a:solidFill>
                  <a:schemeClr val="tx1"/>
                </a:solidFill>
              </a:rPr>
              <a:t>Metop</a:t>
            </a:r>
            <a:r>
              <a:rPr lang="en-US" dirty="0">
                <a:solidFill>
                  <a:schemeClr val="tx1"/>
                </a:solidFill>
              </a:rPr>
              <a:t>-B</a:t>
            </a:r>
            <a:r>
              <a:rPr lang="en-US" dirty="0"/>
              <a:t>/</a:t>
            </a:r>
            <a:r>
              <a:rPr lang="en-US" dirty="0" err="1"/>
              <a:t>Metop</a:t>
            </a:r>
            <a:r>
              <a:rPr lang="en-US" dirty="0"/>
              <a:t>-C</a:t>
            </a:r>
            <a:endParaRPr dirty="0"/>
          </a:p>
          <a:p>
            <a:pPr marL="228600" lvl="0" indent="-228600" algn="l" rtl="0">
              <a:lnSpc>
                <a:spcPct val="90000"/>
              </a:lnSpc>
              <a:spcBef>
                <a:spcPts val="1000"/>
              </a:spcBef>
              <a:spcAft>
                <a:spcPts val="0"/>
              </a:spcAft>
              <a:buClr>
                <a:schemeClr val="dk1"/>
              </a:buClr>
              <a:buSzPts val="2800"/>
              <a:buChar char="•"/>
            </a:pPr>
            <a:r>
              <a:rPr lang="en-US" dirty="0"/>
              <a:t>What’s the maximum time between Polar overpasses:  </a:t>
            </a:r>
            <a:r>
              <a:rPr lang="en-US" b="1" dirty="0"/>
              <a:t>about 4-5 hours</a:t>
            </a:r>
            <a:endParaRPr dirty="0"/>
          </a:p>
        </p:txBody>
      </p:sp>
      <p:pic>
        <p:nvPicPr>
          <p:cNvPr id="156" name="Google Shape;156;p9"/>
          <p:cNvPicPr preferRelativeResize="0"/>
          <p:nvPr/>
        </p:nvPicPr>
        <p:blipFill rotWithShape="1">
          <a:blip r:embed="rId3">
            <a:alphaModFix/>
          </a:blip>
          <a:srcRect/>
          <a:stretch/>
        </p:blipFill>
        <p:spPr>
          <a:xfrm>
            <a:off x="0" y="2331085"/>
            <a:ext cx="3200400" cy="3200400"/>
          </a:xfrm>
          <a:prstGeom prst="rect">
            <a:avLst/>
          </a:prstGeom>
          <a:noFill/>
          <a:ln>
            <a:noFill/>
          </a:ln>
        </p:spPr>
      </p:pic>
      <p:pic>
        <p:nvPicPr>
          <p:cNvPr id="157" name="Google Shape;157;p9"/>
          <p:cNvPicPr preferRelativeResize="0"/>
          <p:nvPr/>
        </p:nvPicPr>
        <p:blipFill rotWithShape="1">
          <a:blip r:embed="rId4">
            <a:alphaModFix/>
          </a:blip>
          <a:srcRect/>
          <a:stretch/>
        </p:blipFill>
        <p:spPr>
          <a:xfrm>
            <a:off x="2948940" y="2971482"/>
            <a:ext cx="3200400" cy="3200400"/>
          </a:xfrm>
          <a:prstGeom prst="rect">
            <a:avLst/>
          </a:prstGeom>
          <a:noFill/>
          <a:ln>
            <a:noFill/>
          </a:ln>
        </p:spPr>
      </p:pic>
      <p:pic>
        <p:nvPicPr>
          <p:cNvPr id="158" name="Google Shape;158;p9"/>
          <p:cNvPicPr preferRelativeResize="0"/>
          <p:nvPr/>
        </p:nvPicPr>
        <p:blipFill rotWithShape="1">
          <a:blip r:embed="rId5">
            <a:alphaModFix/>
          </a:blip>
          <a:srcRect/>
          <a:stretch/>
        </p:blipFill>
        <p:spPr>
          <a:xfrm>
            <a:off x="8991600" y="2971482"/>
            <a:ext cx="3200400" cy="3200400"/>
          </a:xfrm>
          <a:prstGeom prst="rect">
            <a:avLst/>
          </a:prstGeom>
          <a:noFill/>
          <a:ln>
            <a:noFill/>
          </a:ln>
        </p:spPr>
      </p:pic>
      <p:sp>
        <p:nvSpPr>
          <p:cNvPr id="159" name="Google Shape;159;p9"/>
          <p:cNvSpPr txBox="1"/>
          <p:nvPr/>
        </p:nvSpPr>
        <p:spPr>
          <a:xfrm>
            <a:off x="2948940" y="5815231"/>
            <a:ext cx="1008353" cy="369332"/>
          </a:xfrm>
          <a:prstGeom prst="rect">
            <a:avLst/>
          </a:prstGeom>
          <a:solidFill>
            <a:srgbClr val="59595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FF00"/>
                </a:solidFill>
                <a:latin typeface="Calibri"/>
                <a:ea typeface="Calibri"/>
                <a:cs typeface="Calibri"/>
                <a:sym typeface="Calibri"/>
              </a:rPr>
              <a:t>Metop-C</a:t>
            </a:r>
            <a:endParaRPr/>
          </a:p>
        </p:txBody>
      </p:sp>
      <p:sp>
        <p:nvSpPr>
          <p:cNvPr id="160" name="Google Shape;160;p9"/>
          <p:cNvSpPr txBox="1"/>
          <p:nvPr/>
        </p:nvSpPr>
        <p:spPr>
          <a:xfrm>
            <a:off x="0" y="5162153"/>
            <a:ext cx="1009956" cy="369332"/>
          </a:xfrm>
          <a:prstGeom prst="rect">
            <a:avLst/>
          </a:prstGeom>
          <a:solidFill>
            <a:srgbClr val="59595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FF00"/>
                </a:solidFill>
                <a:latin typeface="Calibri"/>
                <a:ea typeface="Calibri"/>
                <a:cs typeface="Calibri"/>
                <a:sym typeface="Calibri"/>
              </a:rPr>
              <a:t>Metop-B</a:t>
            </a:r>
            <a:endParaRPr/>
          </a:p>
        </p:txBody>
      </p:sp>
      <p:sp>
        <p:nvSpPr>
          <p:cNvPr id="161" name="Google Shape;161;p9"/>
          <p:cNvSpPr txBox="1"/>
          <p:nvPr/>
        </p:nvSpPr>
        <p:spPr>
          <a:xfrm>
            <a:off x="8991600" y="5815231"/>
            <a:ext cx="983603" cy="369332"/>
          </a:xfrm>
          <a:prstGeom prst="rect">
            <a:avLst/>
          </a:prstGeom>
          <a:solidFill>
            <a:srgbClr val="59595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FF00"/>
                </a:solidFill>
                <a:latin typeface="Calibri"/>
                <a:ea typeface="Calibri"/>
                <a:cs typeface="Calibri"/>
                <a:sym typeface="Calibri"/>
              </a:rPr>
              <a:t>NOAA20</a:t>
            </a:r>
            <a:endParaRPr/>
          </a:p>
        </p:txBody>
      </p:sp>
      <p:sp>
        <p:nvSpPr>
          <p:cNvPr id="162" name="Google Shape;162;p9"/>
          <p:cNvSpPr txBox="1"/>
          <p:nvPr/>
        </p:nvSpPr>
        <p:spPr>
          <a:xfrm>
            <a:off x="11577901" y="3508618"/>
            <a:ext cx="328705" cy="184666"/>
          </a:xfrm>
          <a:prstGeom prst="rect">
            <a:avLst/>
          </a:prstGeom>
          <a:solidFill>
            <a:schemeClr val="lt1"/>
          </a:solid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a:solidFill>
                  <a:srgbClr val="C00000"/>
                </a:solidFill>
                <a:latin typeface="Calibri"/>
                <a:ea typeface="Calibri"/>
                <a:cs typeface="Calibri"/>
                <a:sym typeface="Calibri"/>
              </a:rPr>
              <a:t>0550</a:t>
            </a:r>
            <a:endParaRPr sz="1200">
              <a:solidFill>
                <a:srgbClr val="C00000"/>
              </a:solidFill>
              <a:latin typeface="Calibri"/>
              <a:ea typeface="Calibri"/>
              <a:cs typeface="Calibri"/>
              <a:sym typeface="Calibri"/>
            </a:endParaRPr>
          </a:p>
        </p:txBody>
      </p:sp>
      <p:sp>
        <p:nvSpPr>
          <p:cNvPr id="163" name="Google Shape;163;p9"/>
          <p:cNvSpPr txBox="1"/>
          <p:nvPr/>
        </p:nvSpPr>
        <p:spPr>
          <a:xfrm>
            <a:off x="11708899" y="4506900"/>
            <a:ext cx="328705" cy="184666"/>
          </a:xfrm>
          <a:prstGeom prst="rect">
            <a:avLst/>
          </a:prstGeom>
          <a:solidFill>
            <a:schemeClr val="lt1"/>
          </a:solid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a:solidFill>
                  <a:srgbClr val="C00000"/>
                </a:solidFill>
                <a:latin typeface="Calibri"/>
                <a:ea typeface="Calibri"/>
                <a:cs typeface="Calibri"/>
                <a:sym typeface="Calibri"/>
              </a:rPr>
              <a:t>0555</a:t>
            </a:r>
            <a:endParaRPr/>
          </a:p>
        </p:txBody>
      </p:sp>
      <p:cxnSp>
        <p:nvCxnSpPr>
          <p:cNvPr id="164" name="Google Shape;164;p9"/>
          <p:cNvCxnSpPr/>
          <p:nvPr/>
        </p:nvCxnSpPr>
        <p:spPr>
          <a:xfrm>
            <a:off x="11742592" y="3770860"/>
            <a:ext cx="66251" cy="583667"/>
          </a:xfrm>
          <a:prstGeom prst="straightConnector1">
            <a:avLst/>
          </a:prstGeom>
          <a:noFill/>
          <a:ln w="57150" cap="flat" cmpd="sng">
            <a:solidFill>
              <a:srgbClr val="C00000"/>
            </a:solidFill>
            <a:prstDash val="solid"/>
            <a:miter lim="800000"/>
            <a:headEnd type="none" w="sm" len="sm"/>
            <a:tailEnd type="triangle" w="med" len="med"/>
          </a:ln>
        </p:spPr>
      </p:cxnSp>
      <p:cxnSp>
        <p:nvCxnSpPr>
          <p:cNvPr id="165" name="Google Shape;165;p9"/>
          <p:cNvCxnSpPr/>
          <p:nvPr/>
        </p:nvCxnSpPr>
        <p:spPr>
          <a:xfrm>
            <a:off x="11870104" y="4832871"/>
            <a:ext cx="66251" cy="583667"/>
          </a:xfrm>
          <a:prstGeom prst="straightConnector1">
            <a:avLst/>
          </a:prstGeom>
          <a:noFill/>
          <a:ln w="57150" cap="flat" cmpd="sng">
            <a:solidFill>
              <a:srgbClr val="C00000"/>
            </a:solidFill>
            <a:prstDash val="solid"/>
            <a:miter lim="800000"/>
            <a:headEnd type="none" w="sm" len="sm"/>
            <a:tailEnd type="triangle" w="med" len="med"/>
          </a:ln>
        </p:spPr>
      </p:cxnSp>
      <p:sp>
        <p:nvSpPr>
          <p:cNvPr id="166" name="Google Shape;166;p9"/>
          <p:cNvSpPr txBox="1"/>
          <p:nvPr/>
        </p:nvSpPr>
        <p:spPr>
          <a:xfrm>
            <a:off x="10713954" y="4446828"/>
            <a:ext cx="328705" cy="184666"/>
          </a:xfrm>
          <a:prstGeom prst="rect">
            <a:avLst/>
          </a:prstGeom>
          <a:solidFill>
            <a:schemeClr val="lt1"/>
          </a:solid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a:solidFill>
                  <a:srgbClr val="C00000"/>
                </a:solidFill>
                <a:latin typeface="Calibri"/>
                <a:ea typeface="Calibri"/>
                <a:cs typeface="Calibri"/>
                <a:sym typeface="Calibri"/>
              </a:rPr>
              <a:t>0735</a:t>
            </a:r>
            <a:endParaRPr sz="1200">
              <a:solidFill>
                <a:srgbClr val="C00000"/>
              </a:solidFill>
              <a:latin typeface="Calibri"/>
              <a:ea typeface="Calibri"/>
              <a:cs typeface="Calibri"/>
              <a:sym typeface="Calibri"/>
            </a:endParaRPr>
          </a:p>
        </p:txBody>
      </p:sp>
      <p:sp>
        <p:nvSpPr>
          <p:cNvPr id="167" name="Google Shape;167;p9"/>
          <p:cNvSpPr txBox="1"/>
          <p:nvPr/>
        </p:nvSpPr>
        <p:spPr>
          <a:xfrm>
            <a:off x="10497132" y="5468232"/>
            <a:ext cx="328705" cy="184666"/>
          </a:xfrm>
          <a:prstGeom prst="rect">
            <a:avLst/>
          </a:prstGeom>
          <a:solidFill>
            <a:schemeClr val="lt1"/>
          </a:solid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a:solidFill>
                  <a:srgbClr val="C00000"/>
                </a:solidFill>
                <a:latin typeface="Calibri"/>
                <a:ea typeface="Calibri"/>
                <a:cs typeface="Calibri"/>
                <a:sym typeface="Calibri"/>
              </a:rPr>
              <a:t>0740</a:t>
            </a:r>
            <a:endParaRPr sz="1200">
              <a:solidFill>
                <a:srgbClr val="C00000"/>
              </a:solidFill>
              <a:latin typeface="Calibri"/>
              <a:ea typeface="Calibri"/>
              <a:cs typeface="Calibri"/>
              <a:sym typeface="Calibri"/>
            </a:endParaRPr>
          </a:p>
        </p:txBody>
      </p:sp>
      <p:sp>
        <p:nvSpPr>
          <p:cNvPr id="168" name="Google Shape;168;p9"/>
          <p:cNvSpPr txBox="1"/>
          <p:nvPr/>
        </p:nvSpPr>
        <p:spPr>
          <a:xfrm>
            <a:off x="10894775" y="3457549"/>
            <a:ext cx="328705" cy="184666"/>
          </a:xfrm>
          <a:prstGeom prst="rect">
            <a:avLst/>
          </a:prstGeom>
          <a:solidFill>
            <a:schemeClr val="lt1"/>
          </a:solid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a:solidFill>
                  <a:srgbClr val="C00000"/>
                </a:solidFill>
                <a:latin typeface="Calibri"/>
                <a:ea typeface="Calibri"/>
                <a:cs typeface="Calibri"/>
                <a:sym typeface="Calibri"/>
              </a:rPr>
              <a:t>0730</a:t>
            </a:r>
            <a:endParaRPr/>
          </a:p>
        </p:txBody>
      </p:sp>
      <p:cxnSp>
        <p:nvCxnSpPr>
          <p:cNvPr id="169" name="Google Shape;169;p9"/>
          <p:cNvCxnSpPr/>
          <p:nvPr/>
        </p:nvCxnSpPr>
        <p:spPr>
          <a:xfrm flipH="1">
            <a:off x="10879772" y="3755314"/>
            <a:ext cx="101347" cy="594543"/>
          </a:xfrm>
          <a:prstGeom prst="straightConnector1">
            <a:avLst/>
          </a:prstGeom>
          <a:noFill/>
          <a:ln w="57150" cap="flat" cmpd="sng">
            <a:solidFill>
              <a:srgbClr val="C00000"/>
            </a:solidFill>
            <a:prstDash val="solid"/>
            <a:miter lim="800000"/>
            <a:headEnd type="none" w="sm" len="sm"/>
            <a:tailEnd type="triangle" w="med" len="med"/>
          </a:ln>
        </p:spPr>
      </p:cxnSp>
      <p:sp>
        <p:nvSpPr>
          <p:cNvPr id="170" name="Google Shape;170;p9"/>
          <p:cNvSpPr txBox="1"/>
          <p:nvPr/>
        </p:nvSpPr>
        <p:spPr>
          <a:xfrm>
            <a:off x="9831132" y="4083377"/>
            <a:ext cx="328705" cy="184666"/>
          </a:xfrm>
          <a:prstGeom prst="rect">
            <a:avLst/>
          </a:prstGeom>
          <a:solidFill>
            <a:schemeClr val="lt1"/>
          </a:solid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a:solidFill>
                  <a:srgbClr val="C00000"/>
                </a:solidFill>
                <a:latin typeface="Calibri"/>
                <a:ea typeface="Calibri"/>
                <a:cs typeface="Calibri"/>
                <a:sym typeface="Calibri"/>
              </a:rPr>
              <a:t>0915</a:t>
            </a:r>
            <a:endParaRPr sz="1200">
              <a:solidFill>
                <a:srgbClr val="C00000"/>
              </a:solidFill>
              <a:latin typeface="Calibri"/>
              <a:ea typeface="Calibri"/>
              <a:cs typeface="Calibri"/>
              <a:sym typeface="Calibri"/>
            </a:endParaRPr>
          </a:p>
        </p:txBody>
      </p:sp>
      <p:sp>
        <p:nvSpPr>
          <p:cNvPr id="171" name="Google Shape;171;p9"/>
          <p:cNvSpPr txBox="1"/>
          <p:nvPr/>
        </p:nvSpPr>
        <p:spPr>
          <a:xfrm>
            <a:off x="10354016" y="3194749"/>
            <a:ext cx="328705" cy="184666"/>
          </a:xfrm>
          <a:prstGeom prst="rect">
            <a:avLst/>
          </a:prstGeom>
          <a:solidFill>
            <a:schemeClr val="lt1"/>
          </a:solid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a:solidFill>
                  <a:srgbClr val="C00000"/>
                </a:solidFill>
                <a:latin typeface="Calibri"/>
                <a:ea typeface="Calibri"/>
                <a:cs typeface="Calibri"/>
                <a:sym typeface="Calibri"/>
              </a:rPr>
              <a:t>0910</a:t>
            </a:r>
            <a:endParaRPr/>
          </a:p>
        </p:txBody>
      </p:sp>
      <p:pic>
        <p:nvPicPr>
          <p:cNvPr id="172" name="Google Shape;172;p9"/>
          <p:cNvPicPr preferRelativeResize="0"/>
          <p:nvPr/>
        </p:nvPicPr>
        <p:blipFill rotWithShape="1">
          <a:blip r:embed="rId6">
            <a:alphaModFix/>
          </a:blip>
          <a:srcRect/>
          <a:stretch/>
        </p:blipFill>
        <p:spPr>
          <a:xfrm>
            <a:off x="6272937" y="2331085"/>
            <a:ext cx="3200400" cy="3200400"/>
          </a:xfrm>
          <a:prstGeom prst="rect">
            <a:avLst/>
          </a:prstGeom>
          <a:noFill/>
          <a:ln>
            <a:noFill/>
          </a:ln>
        </p:spPr>
      </p:pic>
      <p:sp>
        <p:nvSpPr>
          <p:cNvPr id="173" name="Google Shape;173;p9"/>
          <p:cNvSpPr txBox="1"/>
          <p:nvPr/>
        </p:nvSpPr>
        <p:spPr>
          <a:xfrm>
            <a:off x="6272937" y="5162153"/>
            <a:ext cx="1054135" cy="369332"/>
          </a:xfrm>
          <a:prstGeom prst="rect">
            <a:avLst/>
          </a:prstGeom>
          <a:solidFill>
            <a:srgbClr val="59595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FF00"/>
                </a:solidFill>
                <a:latin typeface="Calibri"/>
                <a:ea typeface="Calibri"/>
                <a:cs typeface="Calibri"/>
                <a:sym typeface="Calibri"/>
              </a:rPr>
              <a:t>NOAA-21</a:t>
            </a:r>
            <a:endParaRPr sz="1800">
              <a:solidFill>
                <a:srgbClr val="FFFF00"/>
              </a:solidFill>
              <a:latin typeface="Calibri"/>
              <a:ea typeface="Calibri"/>
              <a:cs typeface="Calibri"/>
              <a:sym typeface="Calibri"/>
            </a:endParaRPr>
          </a:p>
        </p:txBody>
      </p:sp>
      <p:sp>
        <p:nvSpPr>
          <p:cNvPr id="174" name="Google Shape;174;p9"/>
          <p:cNvSpPr txBox="1"/>
          <p:nvPr/>
        </p:nvSpPr>
        <p:spPr>
          <a:xfrm>
            <a:off x="10715419" y="3310368"/>
            <a:ext cx="328705" cy="184666"/>
          </a:xfrm>
          <a:prstGeom prst="rect">
            <a:avLst/>
          </a:prstGeom>
          <a:solidFill>
            <a:schemeClr val="lt1"/>
          </a:solid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a:solidFill>
                  <a:srgbClr val="2E75B5"/>
                </a:solidFill>
                <a:latin typeface="Calibri"/>
                <a:ea typeface="Calibri"/>
                <a:cs typeface="Calibri"/>
                <a:sym typeface="Calibri"/>
              </a:rPr>
              <a:t>1725</a:t>
            </a:r>
            <a:endParaRPr sz="1200">
              <a:solidFill>
                <a:srgbClr val="2E75B5"/>
              </a:solidFill>
              <a:latin typeface="Calibri"/>
              <a:ea typeface="Calibri"/>
              <a:cs typeface="Calibri"/>
              <a:sym typeface="Calibri"/>
            </a:endParaRPr>
          </a:p>
        </p:txBody>
      </p:sp>
      <p:sp>
        <p:nvSpPr>
          <p:cNvPr id="175" name="Google Shape;175;p9"/>
          <p:cNvSpPr txBox="1"/>
          <p:nvPr/>
        </p:nvSpPr>
        <p:spPr>
          <a:xfrm>
            <a:off x="10159837" y="3600951"/>
            <a:ext cx="328705" cy="184666"/>
          </a:xfrm>
          <a:prstGeom prst="rect">
            <a:avLst/>
          </a:prstGeom>
          <a:solidFill>
            <a:schemeClr val="lt1"/>
          </a:solid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a:solidFill>
                  <a:srgbClr val="2E75B5"/>
                </a:solidFill>
                <a:latin typeface="Calibri"/>
                <a:ea typeface="Calibri"/>
                <a:cs typeface="Calibri"/>
                <a:sym typeface="Calibri"/>
              </a:rPr>
              <a:t>1905</a:t>
            </a:r>
            <a:endParaRPr sz="1200">
              <a:solidFill>
                <a:srgbClr val="2E75B5"/>
              </a:solidFill>
              <a:latin typeface="Calibri"/>
              <a:ea typeface="Calibri"/>
              <a:cs typeface="Calibri"/>
              <a:sym typeface="Calibri"/>
            </a:endParaRPr>
          </a:p>
        </p:txBody>
      </p:sp>
      <p:cxnSp>
        <p:nvCxnSpPr>
          <p:cNvPr id="176" name="Google Shape;176;p9"/>
          <p:cNvCxnSpPr/>
          <p:nvPr/>
        </p:nvCxnSpPr>
        <p:spPr>
          <a:xfrm flipH="1">
            <a:off x="10724490" y="4634054"/>
            <a:ext cx="101347" cy="594543"/>
          </a:xfrm>
          <a:prstGeom prst="straightConnector1">
            <a:avLst/>
          </a:prstGeom>
          <a:noFill/>
          <a:ln w="57150" cap="flat" cmpd="sng">
            <a:solidFill>
              <a:srgbClr val="C00000"/>
            </a:solidFill>
            <a:prstDash val="solid"/>
            <a:miter lim="800000"/>
            <a:headEnd type="none" w="sm" len="sm"/>
            <a:tailEnd type="triangle" w="med" len="med"/>
          </a:ln>
        </p:spPr>
      </p:cxnSp>
      <p:sp>
        <p:nvSpPr>
          <p:cNvPr id="177" name="Google Shape;177;p9"/>
          <p:cNvSpPr txBox="1"/>
          <p:nvPr/>
        </p:nvSpPr>
        <p:spPr>
          <a:xfrm>
            <a:off x="11761583" y="5043218"/>
            <a:ext cx="328705" cy="184666"/>
          </a:xfrm>
          <a:prstGeom prst="rect">
            <a:avLst/>
          </a:prstGeom>
          <a:solidFill>
            <a:schemeClr val="lt1"/>
          </a:solid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a:solidFill>
                  <a:srgbClr val="2E75B5"/>
                </a:solidFill>
                <a:latin typeface="Calibri"/>
                <a:ea typeface="Calibri"/>
                <a:cs typeface="Calibri"/>
                <a:sym typeface="Calibri"/>
              </a:rPr>
              <a:t>1715</a:t>
            </a:r>
            <a:endParaRPr sz="1200">
              <a:solidFill>
                <a:srgbClr val="2E75B5"/>
              </a:solidFill>
              <a:latin typeface="Calibri"/>
              <a:ea typeface="Calibri"/>
              <a:cs typeface="Calibri"/>
              <a:sym typeface="Calibri"/>
            </a:endParaRPr>
          </a:p>
        </p:txBody>
      </p:sp>
      <p:sp>
        <p:nvSpPr>
          <p:cNvPr id="178" name="Google Shape;178;p9"/>
          <p:cNvSpPr txBox="1"/>
          <p:nvPr/>
        </p:nvSpPr>
        <p:spPr>
          <a:xfrm>
            <a:off x="11839897" y="5522741"/>
            <a:ext cx="328705" cy="184666"/>
          </a:xfrm>
          <a:prstGeom prst="rect">
            <a:avLst/>
          </a:prstGeom>
          <a:solidFill>
            <a:schemeClr val="lt1"/>
          </a:solid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a:solidFill>
                  <a:srgbClr val="C00000"/>
                </a:solidFill>
                <a:latin typeface="Calibri"/>
                <a:ea typeface="Calibri"/>
                <a:cs typeface="Calibri"/>
                <a:sym typeface="Calibri"/>
              </a:rPr>
              <a:t>0600</a:t>
            </a:r>
            <a:endParaRPr sz="1200">
              <a:solidFill>
                <a:srgbClr val="C00000"/>
              </a:solidFill>
              <a:latin typeface="Calibri"/>
              <a:ea typeface="Calibri"/>
              <a:cs typeface="Calibri"/>
              <a:sym typeface="Calibri"/>
            </a:endParaRPr>
          </a:p>
        </p:txBody>
      </p:sp>
      <p:cxnSp>
        <p:nvCxnSpPr>
          <p:cNvPr id="179" name="Google Shape;179;p9"/>
          <p:cNvCxnSpPr/>
          <p:nvPr/>
        </p:nvCxnSpPr>
        <p:spPr>
          <a:xfrm>
            <a:off x="11081154" y="3793922"/>
            <a:ext cx="244320" cy="433022"/>
          </a:xfrm>
          <a:prstGeom prst="straightConnector1">
            <a:avLst/>
          </a:prstGeom>
          <a:noFill/>
          <a:ln w="57150" cap="flat" cmpd="sng">
            <a:solidFill>
              <a:srgbClr val="2E75B5"/>
            </a:solidFill>
            <a:prstDash val="solid"/>
            <a:miter lim="800000"/>
            <a:headEnd type="triangle" w="med" len="med"/>
            <a:tailEnd type="none" w="sm" len="sm"/>
          </a:ln>
        </p:spPr>
      </p:cxnSp>
      <p:cxnSp>
        <p:nvCxnSpPr>
          <p:cNvPr id="180" name="Google Shape;180;p9"/>
          <p:cNvCxnSpPr/>
          <p:nvPr/>
        </p:nvCxnSpPr>
        <p:spPr>
          <a:xfrm>
            <a:off x="10345904" y="3978777"/>
            <a:ext cx="134588" cy="504074"/>
          </a:xfrm>
          <a:prstGeom prst="straightConnector1">
            <a:avLst/>
          </a:prstGeom>
          <a:noFill/>
          <a:ln w="57150" cap="flat" cmpd="sng">
            <a:solidFill>
              <a:srgbClr val="2E75B5"/>
            </a:solidFill>
            <a:prstDash val="solid"/>
            <a:miter lim="800000"/>
            <a:headEnd type="triangle" w="med" len="med"/>
            <a:tailEnd type="none" w="sm" len="sm"/>
          </a:ln>
        </p:spPr>
      </p:cxnSp>
      <p:sp>
        <p:nvSpPr>
          <p:cNvPr id="181" name="Google Shape;181;p9"/>
          <p:cNvSpPr txBox="1"/>
          <p:nvPr/>
        </p:nvSpPr>
        <p:spPr>
          <a:xfrm>
            <a:off x="9350631" y="4740538"/>
            <a:ext cx="328705" cy="184666"/>
          </a:xfrm>
          <a:prstGeom prst="rect">
            <a:avLst/>
          </a:prstGeom>
          <a:solidFill>
            <a:schemeClr val="lt1"/>
          </a:solid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a:solidFill>
                  <a:srgbClr val="2E75B5"/>
                </a:solidFill>
                <a:latin typeface="Calibri"/>
                <a:ea typeface="Calibri"/>
                <a:cs typeface="Calibri"/>
                <a:sym typeface="Calibri"/>
              </a:rPr>
              <a:t>2040</a:t>
            </a:r>
            <a:endParaRPr sz="1200">
              <a:solidFill>
                <a:srgbClr val="2E75B5"/>
              </a:solidFill>
              <a:latin typeface="Calibri"/>
              <a:ea typeface="Calibri"/>
              <a:cs typeface="Calibri"/>
              <a:sym typeface="Calibri"/>
            </a:endParaRPr>
          </a:p>
        </p:txBody>
      </p:sp>
      <p:sp>
        <p:nvSpPr>
          <p:cNvPr id="182" name="Google Shape;182;p9"/>
          <p:cNvSpPr txBox="1"/>
          <p:nvPr/>
        </p:nvSpPr>
        <p:spPr>
          <a:xfrm>
            <a:off x="9430204" y="3724410"/>
            <a:ext cx="328705" cy="184666"/>
          </a:xfrm>
          <a:prstGeom prst="rect">
            <a:avLst/>
          </a:prstGeom>
          <a:solidFill>
            <a:schemeClr val="lt1"/>
          </a:solid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a:solidFill>
                  <a:srgbClr val="2E75B5"/>
                </a:solidFill>
                <a:latin typeface="Calibri"/>
                <a:ea typeface="Calibri"/>
                <a:cs typeface="Calibri"/>
                <a:sym typeface="Calibri"/>
              </a:rPr>
              <a:t>2045</a:t>
            </a:r>
            <a:endParaRPr sz="1200">
              <a:solidFill>
                <a:srgbClr val="2E75B5"/>
              </a:solidFill>
              <a:latin typeface="Calibri"/>
              <a:ea typeface="Calibri"/>
              <a:cs typeface="Calibri"/>
              <a:sym typeface="Calibri"/>
            </a:endParaRPr>
          </a:p>
        </p:txBody>
      </p:sp>
      <p:cxnSp>
        <p:nvCxnSpPr>
          <p:cNvPr id="183" name="Google Shape;183;p9"/>
          <p:cNvCxnSpPr/>
          <p:nvPr/>
        </p:nvCxnSpPr>
        <p:spPr>
          <a:xfrm flipH="1">
            <a:off x="9515859" y="3962820"/>
            <a:ext cx="35559" cy="437104"/>
          </a:xfrm>
          <a:prstGeom prst="straightConnector1">
            <a:avLst/>
          </a:prstGeom>
          <a:noFill/>
          <a:ln w="57150" cap="flat" cmpd="sng">
            <a:solidFill>
              <a:srgbClr val="2E75B5"/>
            </a:solidFill>
            <a:prstDash val="solid"/>
            <a:miter lim="800000"/>
            <a:headEnd type="triangle" w="med" len="med"/>
            <a:tailEnd type="none" w="sm" len="sm"/>
          </a:ln>
        </p:spPr>
      </p:cxnSp>
      <p:sp>
        <p:nvSpPr>
          <p:cNvPr id="184" name="Google Shape;184;p9"/>
          <p:cNvSpPr txBox="1"/>
          <p:nvPr/>
        </p:nvSpPr>
        <p:spPr>
          <a:xfrm>
            <a:off x="7357767" y="3709416"/>
            <a:ext cx="328705" cy="184666"/>
          </a:xfrm>
          <a:prstGeom prst="rect">
            <a:avLst/>
          </a:prstGeom>
          <a:solidFill>
            <a:schemeClr val="lt1"/>
          </a:solid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a:solidFill>
                  <a:srgbClr val="2E75B5"/>
                </a:solidFill>
                <a:latin typeface="Calibri"/>
                <a:ea typeface="Calibri"/>
                <a:cs typeface="Calibri"/>
                <a:sym typeface="Calibri"/>
              </a:rPr>
              <a:t>1925</a:t>
            </a:r>
            <a:endParaRPr sz="1200">
              <a:solidFill>
                <a:srgbClr val="2E75B5"/>
              </a:solidFill>
              <a:latin typeface="Calibri"/>
              <a:ea typeface="Calibri"/>
              <a:cs typeface="Calibri"/>
              <a:sym typeface="Calibri"/>
            </a:endParaRPr>
          </a:p>
        </p:txBody>
      </p:sp>
      <p:sp>
        <p:nvSpPr>
          <p:cNvPr id="185" name="Google Shape;185;p9"/>
          <p:cNvSpPr txBox="1"/>
          <p:nvPr/>
        </p:nvSpPr>
        <p:spPr>
          <a:xfrm>
            <a:off x="7189833" y="2662518"/>
            <a:ext cx="328705" cy="184666"/>
          </a:xfrm>
          <a:prstGeom prst="rect">
            <a:avLst/>
          </a:prstGeom>
          <a:solidFill>
            <a:schemeClr val="lt1"/>
          </a:solid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a:solidFill>
                  <a:srgbClr val="2E75B5"/>
                </a:solidFill>
                <a:latin typeface="Calibri"/>
                <a:ea typeface="Calibri"/>
                <a:cs typeface="Calibri"/>
                <a:sym typeface="Calibri"/>
              </a:rPr>
              <a:t>1930</a:t>
            </a:r>
            <a:endParaRPr sz="1200">
              <a:solidFill>
                <a:srgbClr val="2E75B5"/>
              </a:solidFill>
              <a:latin typeface="Calibri"/>
              <a:ea typeface="Calibri"/>
              <a:cs typeface="Calibri"/>
              <a:sym typeface="Calibri"/>
            </a:endParaRPr>
          </a:p>
        </p:txBody>
      </p:sp>
      <p:cxnSp>
        <p:nvCxnSpPr>
          <p:cNvPr id="186" name="Google Shape;186;p9"/>
          <p:cNvCxnSpPr/>
          <p:nvPr/>
        </p:nvCxnSpPr>
        <p:spPr>
          <a:xfrm>
            <a:off x="7392872" y="2971157"/>
            <a:ext cx="67993" cy="537461"/>
          </a:xfrm>
          <a:prstGeom prst="straightConnector1">
            <a:avLst/>
          </a:prstGeom>
          <a:noFill/>
          <a:ln w="57150" cap="flat" cmpd="sng">
            <a:solidFill>
              <a:srgbClr val="2E75B5"/>
            </a:solidFill>
            <a:prstDash val="solid"/>
            <a:miter lim="800000"/>
            <a:headEnd type="triangle" w="med" len="med"/>
            <a:tailEnd type="none" w="sm" len="sm"/>
          </a:ln>
        </p:spPr>
      </p:cxnSp>
      <p:cxnSp>
        <p:nvCxnSpPr>
          <p:cNvPr id="187" name="Google Shape;187;p9"/>
          <p:cNvCxnSpPr/>
          <p:nvPr/>
        </p:nvCxnSpPr>
        <p:spPr>
          <a:xfrm>
            <a:off x="7548249" y="4057732"/>
            <a:ext cx="74142" cy="444058"/>
          </a:xfrm>
          <a:prstGeom prst="straightConnector1">
            <a:avLst/>
          </a:prstGeom>
          <a:noFill/>
          <a:ln w="57150" cap="flat" cmpd="sng">
            <a:solidFill>
              <a:srgbClr val="2E75B5"/>
            </a:solidFill>
            <a:prstDash val="solid"/>
            <a:miter lim="800000"/>
            <a:headEnd type="triangle" w="med" len="med"/>
            <a:tailEnd type="none" w="sm" len="sm"/>
          </a:ln>
        </p:spPr>
      </p:cxnSp>
      <p:cxnSp>
        <p:nvCxnSpPr>
          <p:cNvPr id="188" name="Google Shape;188;p9"/>
          <p:cNvCxnSpPr/>
          <p:nvPr/>
        </p:nvCxnSpPr>
        <p:spPr>
          <a:xfrm>
            <a:off x="8482862" y="3801749"/>
            <a:ext cx="237888" cy="464952"/>
          </a:xfrm>
          <a:prstGeom prst="straightConnector1">
            <a:avLst/>
          </a:prstGeom>
          <a:noFill/>
          <a:ln w="57150" cap="flat" cmpd="sng">
            <a:solidFill>
              <a:srgbClr val="2E75B5"/>
            </a:solidFill>
            <a:prstDash val="solid"/>
            <a:miter lim="800000"/>
            <a:headEnd type="triangle" w="med" len="med"/>
            <a:tailEnd type="none" w="sm" len="sm"/>
          </a:ln>
        </p:spPr>
      </p:cxnSp>
      <p:sp>
        <p:nvSpPr>
          <p:cNvPr id="189" name="Google Shape;189;p9"/>
          <p:cNvSpPr txBox="1"/>
          <p:nvPr/>
        </p:nvSpPr>
        <p:spPr>
          <a:xfrm>
            <a:off x="8592058" y="4298185"/>
            <a:ext cx="328705" cy="184666"/>
          </a:xfrm>
          <a:prstGeom prst="rect">
            <a:avLst/>
          </a:prstGeom>
          <a:solidFill>
            <a:schemeClr val="lt1"/>
          </a:solid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a:solidFill>
                  <a:srgbClr val="2E75B5"/>
                </a:solidFill>
                <a:latin typeface="Calibri"/>
                <a:ea typeface="Calibri"/>
                <a:cs typeface="Calibri"/>
                <a:sym typeface="Calibri"/>
              </a:rPr>
              <a:t>1740</a:t>
            </a:r>
            <a:endParaRPr sz="1200">
              <a:solidFill>
                <a:srgbClr val="2E75B5"/>
              </a:solidFill>
              <a:latin typeface="Calibri"/>
              <a:ea typeface="Calibri"/>
              <a:cs typeface="Calibri"/>
              <a:sym typeface="Calibri"/>
            </a:endParaRPr>
          </a:p>
        </p:txBody>
      </p:sp>
      <p:sp>
        <p:nvSpPr>
          <p:cNvPr id="190" name="Google Shape;190;p9"/>
          <p:cNvSpPr txBox="1"/>
          <p:nvPr/>
        </p:nvSpPr>
        <p:spPr>
          <a:xfrm>
            <a:off x="8176112" y="3395965"/>
            <a:ext cx="328705" cy="184666"/>
          </a:xfrm>
          <a:prstGeom prst="rect">
            <a:avLst/>
          </a:prstGeom>
          <a:solidFill>
            <a:schemeClr val="lt1"/>
          </a:solid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a:solidFill>
                  <a:srgbClr val="2E75B5"/>
                </a:solidFill>
                <a:latin typeface="Calibri"/>
                <a:ea typeface="Calibri"/>
                <a:cs typeface="Calibri"/>
                <a:sym typeface="Calibri"/>
              </a:rPr>
              <a:t>1745</a:t>
            </a:r>
            <a:endParaRPr sz="1200">
              <a:solidFill>
                <a:srgbClr val="2E75B5"/>
              </a:solidFill>
              <a:latin typeface="Calibri"/>
              <a:ea typeface="Calibri"/>
              <a:cs typeface="Calibri"/>
              <a:sym typeface="Calibri"/>
            </a:endParaRPr>
          </a:p>
        </p:txBody>
      </p:sp>
      <p:sp>
        <p:nvSpPr>
          <p:cNvPr id="191" name="Google Shape;191;p9"/>
          <p:cNvSpPr txBox="1"/>
          <p:nvPr/>
        </p:nvSpPr>
        <p:spPr>
          <a:xfrm>
            <a:off x="9127075" y="5214973"/>
            <a:ext cx="328705" cy="184666"/>
          </a:xfrm>
          <a:prstGeom prst="rect">
            <a:avLst/>
          </a:prstGeom>
          <a:solidFill>
            <a:schemeClr val="lt1"/>
          </a:solid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a:solidFill>
                  <a:srgbClr val="2E75B5"/>
                </a:solidFill>
                <a:latin typeface="Calibri"/>
                <a:ea typeface="Calibri"/>
                <a:cs typeface="Calibri"/>
                <a:sym typeface="Calibri"/>
              </a:rPr>
              <a:t>1735</a:t>
            </a:r>
            <a:endParaRPr sz="1200">
              <a:solidFill>
                <a:srgbClr val="2E75B5"/>
              </a:solidFill>
              <a:latin typeface="Calibri"/>
              <a:ea typeface="Calibri"/>
              <a:cs typeface="Calibri"/>
              <a:sym typeface="Calibri"/>
            </a:endParaRPr>
          </a:p>
        </p:txBody>
      </p:sp>
      <p:sp>
        <p:nvSpPr>
          <p:cNvPr id="192" name="Google Shape;192;p9"/>
          <p:cNvSpPr txBox="1"/>
          <p:nvPr/>
        </p:nvSpPr>
        <p:spPr>
          <a:xfrm>
            <a:off x="7671846" y="4039243"/>
            <a:ext cx="328705" cy="184666"/>
          </a:xfrm>
          <a:prstGeom prst="rect">
            <a:avLst/>
          </a:prstGeom>
          <a:solidFill>
            <a:schemeClr val="lt1"/>
          </a:solid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a:solidFill>
                  <a:srgbClr val="C00000"/>
                </a:solidFill>
                <a:latin typeface="Calibri"/>
                <a:ea typeface="Calibri"/>
                <a:cs typeface="Calibri"/>
                <a:sym typeface="Calibri"/>
              </a:rPr>
              <a:t>0800</a:t>
            </a:r>
            <a:endParaRPr sz="1200">
              <a:solidFill>
                <a:srgbClr val="C00000"/>
              </a:solidFill>
              <a:latin typeface="Calibri"/>
              <a:ea typeface="Calibri"/>
              <a:cs typeface="Calibri"/>
              <a:sym typeface="Calibri"/>
            </a:endParaRPr>
          </a:p>
        </p:txBody>
      </p:sp>
      <p:sp>
        <p:nvSpPr>
          <p:cNvPr id="193" name="Google Shape;193;p9"/>
          <p:cNvSpPr txBox="1"/>
          <p:nvPr/>
        </p:nvSpPr>
        <p:spPr>
          <a:xfrm>
            <a:off x="7893640" y="3071222"/>
            <a:ext cx="328705" cy="184666"/>
          </a:xfrm>
          <a:prstGeom prst="rect">
            <a:avLst/>
          </a:prstGeom>
          <a:solidFill>
            <a:schemeClr val="lt1"/>
          </a:solid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a:solidFill>
                  <a:srgbClr val="C00000"/>
                </a:solidFill>
                <a:latin typeface="Calibri"/>
                <a:ea typeface="Calibri"/>
                <a:cs typeface="Calibri"/>
                <a:sym typeface="Calibri"/>
              </a:rPr>
              <a:t>0755</a:t>
            </a:r>
            <a:endParaRPr sz="1200">
              <a:solidFill>
                <a:srgbClr val="C00000"/>
              </a:solidFill>
              <a:latin typeface="Calibri"/>
              <a:ea typeface="Calibri"/>
              <a:cs typeface="Calibri"/>
              <a:sym typeface="Calibri"/>
            </a:endParaRPr>
          </a:p>
        </p:txBody>
      </p:sp>
      <p:sp>
        <p:nvSpPr>
          <p:cNvPr id="194" name="Google Shape;194;p9"/>
          <p:cNvSpPr txBox="1"/>
          <p:nvPr/>
        </p:nvSpPr>
        <p:spPr>
          <a:xfrm>
            <a:off x="7386114" y="5000169"/>
            <a:ext cx="328705" cy="184666"/>
          </a:xfrm>
          <a:prstGeom prst="rect">
            <a:avLst/>
          </a:prstGeom>
          <a:solidFill>
            <a:schemeClr val="lt1"/>
          </a:solid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a:solidFill>
                  <a:srgbClr val="C00000"/>
                </a:solidFill>
                <a:latin typeface="Calibri"/>
                <a:ea typeface="Calibri"/>
                <a:cs typeface="Calibri"/>
                <a:sym typeface="Calibri"/>
              </a:rPr>
              <a:t>0805</a:t>
            </a:r>
            <a:endParaRPr sz="1200">
              <a:solidFill>
                <a:srgbClr val="C00000"/>
              </a:solidFill>
              <a:latin typeface="Calibri"/>
              <a:ea typeface="Calibri"/>
              <a:cs typeface="Calibri"/>
              <a:sym typeface="Calibri"/>
            </a:endParaRPr>
          </a:p>
        </p:txBody>
      </p:sp>
      <p:sp>
        <p:nvSpPr>
          <p:cNvPr id="195" name="Google Shape;195;p9"/>
          <p:cNvSpPr txBox="1"/>
          <p:nvPr/>
        </p:nvSpPr>
        <p:spPr>
          <a:xfrm>
            <a:off x="8752613" y="5258286"/>
            <a:ext cx="328705" cy="184666"/>
          </a:xfrm>
          <a:prstGeom prst="rect">
            <a:avLst/>
          </a:prstGeom>
          <a:solidFill>
            <a:schemeClr val="lt1"/>
          </a:solid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a:solidFill>
                  <a:srgbClr val="C00000"/>
                </a:solidFill>
                <a:latin typeface="Calibri"/>
                <a:ea typeface="Calibri"/>
                <a:cs typeface="Calibri"/>
                <a:sym typeface="Calibri"/>
              </a:rPr>
              <a:t>0625</a:t>
            </a:r>
            <a:endParaRPr sz="1200">
              <a:solidFill>
                <a:srgbClr val="C00000"/>
              </a:solidFill>
              <a:latin typeface="Calibri"/>
              <a:ea typeface="Calibri"/>
              <a:cs typeface="Calibri"/>
              <a:sym typeface="Calibri"/>
            </a:endParaRPr>
          </a:p>
        </p:txBody>
      </p:sp>
      <p:sp>
        <p:nvSpPr>
          <p:cNvPr id="196" name="Google Shape;196;p9"/>
          <p:cNvSpPr txBox="1"/>
          <p:nvPr/>
        </p:nvSpPr>
        <p:spPr>
          <a:xfrm>
            <a:off x="8776545" y="4224791"/>
            <a:ext cx="328705" cy="184666"/>
          </a:xfrm>
          <a:prstGeom prst="rect">
            <a:avLst/>
          </a:prstGeom>
          <a:solidFill>
            <a:schemeClr val="lt1"/>
          </a:solid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a:solidFill>
                  <a:srgbClr val="C00000"/>
                </a:solidFill>
                <a:latin typeface="Calibri"/>
                <a:ea typeface="Calibri"/>
                <a:cs typeface="Calibri"/>
                <a:sym typeface="Calibri"/>
              </a:rPr>
              <a:t>0620</a:t>
            </a:r>
            <a:endParaRPr sz="1200">
              <a:solidFill>
                <a:srgbClr val="C00000"/>
              </a:solidFill>
              <a:latin typeface="Calibri"/>
              <a:ea typeface="Calibri"/>
              <a:cs typeface="Calibri"/>
              <a:sym typeface="Calibri"/>
            </a:endParaRPr>
          </a:p>
        </p:txBody>
      </p:sp>
      <p:sp>
        <p:nvSpPr>
          <p:cNvPr id="197" name="Google Shape;197;p9"/>
          <p:cNvSpPr txBox="1"/>
          <p:nvPr/>
        </p:nvSpPr>
        <p:spPr>
          <a:xfrm>
            <a:off x="8689488" y="3209280"/>
            <a:ext cx="328705" cy="184666"/>
          </a:xfrm>
          <a:prstGeom prst="rect">
            <a:avLst/>
          </a:prstGeom>
          <a:solidFill>
            <a:schemeClr val="lt1"/>
          </a:solid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a:solidFill>
                  <a:srgbClr val="C00000"/>
                </a:solidFill>
                <a:latin typeface="Calibri"/>
                <a:ea typeface="Calibri"/>
                <a:cs typeface="Calibri"/>
                <a:sym typeface="Calibri"/>
              </a:rPr>
              <a:t>0615</a:t>
            </a:r>
            <a:endParaRPr sz="1200">
              <a:solidFill>
                <a:srgbClr val="C00000"/>
              </a:solidFill>
              <a:latin typeface="Calibri"/>
              <a:ea typeface="Calibri"/>
              <a:cs typeface="Calibri"/>
              <a:sym typeface="Calibri"/>
            </a:endParaRPr>
          </a:p>
        </p:txBody>
      </p:sp>
      <p:cxnSp>
        <p:nvCxnSpPr>
          <p:cNvPr id="198" name="Google Shape;198;p9"/>
          <p:cNvCxnSpPr/>
          <p:nvPr/>
        </p:nvCxnSpPr>
        <p:spPr>
          <a:xfrm flipH="1">
            <a:off x="7861883" y="3436051"/>
            <a:ext cx="143728" cy="472910"/>
          </a:xfrm>
          <a:prstGeom prst="straightConnector1">
            <a:avLst/>
          </a:prstGeom>
          <a:noFill/>
          <a:ln w="57150" cap="flat" cmpd="sng">
            <a:solidFill>
              <a:srgbClr val="C00000"/>
            </a:solidFill>
            <a:prstDash val="solid"/>
            <a:miter lim="800000"/>
            <a:headEnd type="none" w="sm" len="sm"/>
            <a:tailEnd type="triangle" w="med" len="med"/>
          </a:ln>
        </p:spPr>
      </p:cxnSp>
      <p:cxnSp>
        <p:nvCxnSpPr>
          <p:cNvPr id="199" name="Google Shape;199;p9"/>
          <p:cNvCxnSpPr/>
          <p:nvPr/>
        </p:nvCxnSpPr>
        <p:spPr>
          <a:xfrm flipH="1">
            <a:off x="7625662" y="4293309"/>
            <a:ext cx="143728" cy="472910"/>
          </a:xfrm>
          <a:prstGeom prst="straightConnector1">
            <a:avLst/>
          </a:prstGeom>
          <a:noFill/>
          <a:ln w="57150" cap="flat" cmpd="sng">
            <a:solidFill>
              <a:srgbClr val="C00000"/>
            </a:solidFill>
            <a:prstDash val="solid"/>
            <a:miter lim="800000"/>
            <a:headEnd type="none" w="sm" len="sm"/>
            <a:tailEnd type="triangle" w="med" len="med"/>
          </a:ln>
        </p:spPr>
      </p:cxnSp>
      <p:sp>
        <p:nvSpPr>
          <p:cNvPr id="200" name="Google Shape;200;p9"/>
          <p:cNvSpPr txBox="1"/>
          <p:nvPr/>
        </p:nvSpPr>
        <p:spPr>
          <a:xfrm>
            <a:off x="7516923" y="4691530"/>
            <a:ext cx="328705" cy="184666"/>
          </a:xfrm>
          <a:prstGeom prst="rect">
            <a:avLst/>
          </a:prstGeom>
          <a:solidFill>
            <a:schemeClr val="lt1"/>
          </a:solid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a:solidFill>
                  <a:srgbClr val="2E75B5"/>
                </a:solidFill>
                <a:latin typeface="Calibri"/>
                <a:ea typeface="Calibri"/>
                <a:cs typeface="Calibri"/>
                <a:sym typeface="Calibri"/>
              </a:rPr>
              <a:t>1920</a:t>
            </a:r>
            <a:endParaRPr sz="1200">
              <a:solidFill>
                <a:srgbClr val="2E75B5"/>
              </a:solidFill>
              <a:latin typeface="Calibri"/>
              <a:ea typeface="Calibri"/>
              <a:cs typeface="Calibri"/>
              <a:sym typeface="Calibri"/>
            </a:endParaRPr>
          </a:p>
        </p:txBody>
      </p:sp>
      <p:cxnSp>
        <p:nvCxnSpPr>
          <p:cNvPr id="201" name="Google Shape;201;p9"/>
          <p:cNvCxnSpPr/>
          <p:nvPr/>
        </p:nvCxnSpPr>
        <p:spPr>
          <a:xfrm flipH="1">
            <a:off x="8856452" y="3532571"/>
            <a:ext cx="4226" cy="472910"/>
          </a:xfrm>
          <a:prstGeom prst="straightConnector1">
            <a:avLst/>
          </a:prstGeom>
          <a:noFill/>
          <a:ln w="57150" cap="flat" cmpd="sng">
            <a:solidFill>
              <a:srgbClr val="C00000"/>
            </a:solidFill>
            <a:prstDash val="solid"/>
            <a:miter lim="800000"/>
            <a:headEnd type="none" w="sm" len="sm"/>
            <a:tailEnd type="triangle" w="med" len="med"/>
          </a:ln>
        </p:spPr>
      </p:cxnSp>
      <p:cxnSp>
        <p:nvCxnSpPr>
          <p:cNvPr id="202" name="Google Shape;202;p9"/>
          <p:cNvCxnSpPr/>
          <p:nvPr/>
        </p:nvCxnSpPr>
        <p:spPr>
          <a:xfrm flipH="1">
            <a:off x="8874085" y="4696843"/>
            <a:ext cx="17480" cy="465310"/>
          </a:xfrm>
          <a:prstGeom prst="straightConnector1">
            <a:avLst/>
          </a:prstGeom>
          <a:noFill/>
          <a:ln w="57150" cap="flat" cmpd="sng">
            <a:solidFill>
              <a:srgbClr val="C00000"/>
            </a:solidFill>
            <a:prstDash val="solid"/>
            <a:miter lim="800000"/>
            <a:headEnd type="none" w="sm" len="sm"/>
            <a:tailEnd type="triangle" w="med" len="med"/>
          </a:ln>
        </p:spPr>
      </p:cxnSp>
      <p:sp>
        <p:nvSpPr>
          <p:cNvPr id="203" name="Google Shape;203;p9"/>
          <p:cNvSpPr txBox="1"/>
          <p:nvPr/>
        </p:nvSpPr>
        <p:spPr>
          <a:xfrm>
            <a:off x="4566828" y="4904001"/>
            <a:ext cx="328705" cy="184666"/>
          </a:xfrm>
          <a:prstGeom prst="rect">
            <a:avLst/>
          </a:prstGeom>
          <a:solidFill>
            <a:schemeClr val="lt1"/>
          </a:solid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a:solidFill>
                  <a:srgbClr val="2E75B5"/>
                </a:solidFill>
                <a:latin typeface="Calibri"/>
                <a:ea typeface="Calibri"/>
                <a:cs typeface="Calibri"/>
                <a:sym typeface="Calibri"/>
              </a:rPr>
              <a:t>0250</a:t>
            </a:r>
            <a:endParaRPr/>
          </a:p>
        </p:txBody>
      </p:sp>
      <p:sp>
        <p:nvSpPr>
          <p:cNvPr id="204" name="Google Shape;204;p9"/>
          <p:cNvSpPr txBox="1"/>
          <p:nvPr/>
        </p:nvSpPr>
        <p:spPr>
          <a:xfrm>
            <a:off x="4064331" y="2956933"/>
            <a:ext cx="328705" cy="184666"/>
          </a:xfrm>
          <a:prstGeom prst="rect">
            <a:avLst/>
          </a:prstGeom>
          <a:solidFill>
            <a:schemeClr val="lt1"/>
          </a:solid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a:solidFill>
                  <a:srgbClr val="2E75B5"/>
                </a:solidFill>
                <a:latin typeface="Calibri"/>
                <a:ea typeface="Calibri"/>
                <a:cs typeface="Calibri"/>
                <a:sym typeface="Calibri"/>
              </a:rPr>
              <a:t>0300</a:t>
            </a:r>
            <a:endParaRPr/>
          </a:p>
        </p:txBody>
      </p:sp>
      <p:sp>
        <p:nvSpPr>
          <p:cNvPr id="205" name="Google Shape;205;p9"/>
          <p:cNvSpPr txBox="1"/>
          <p:nvPr/>
        </p:nvSpPr>
        <p:spPr>
          <a:xfrm>
            <a:off x="4896392" y="5888573"/>
            <a:ext cx="328705" cy="184666"/>
          </a:xfrm>
          <a:prstGeom prst="rect">
            <a:avLst/>
          </a:prstGeom>
          <a:solidFill>
            <a:schemeClr val="lt1"/>
          </a:solid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a:solidFill>
                  <a:srgbClr val="2E75B5"/>
                </a:solidFill>
                <a:latin typeface="Calibri"/>
                <a:ea typeface="Calibri"/>
                <a:cs typeface="Calibri"/>
                <a:sym typeface="Calibri"/>
              </a:rPr>
              <a:t>0245</a:t>
            </a:r>
            <a:endParaRPr/>
          </a:p>
        </p:txBody>
      </p:sp>
      <p:cxnSp>
        <p:nvCxnSpPr>
          <p:cNvPr id="206" name="Google Shape;206;p9"/>
          <p:cNvCxnSpPr/>
          <p:nvPr/>
        </p:nvCxnSpPr>
        <p:spPr>
          <a:xfrm>
            <a:off x="4542316" y="4369305"/>
            <a:ext cx="90702" cy="360748"/>
          </a:xfrm>
          <a:prstGeom prst="straightConnector1">
            <a:avLst/>
          </a:prstGeom>
          <a:noFill/>
          <a:ln w="57150" cap="flat" cmpd="sng">
            <a:solidFill>
              <a:srgbClr val="2E75B5"/>
            </a:solidFill>
            <a:prstDash val="solid"/>
            <a:miter lim="800000"/>
            <a:headEnd type="triangle" w="med" len="med"/>
            <a:tailEnd type="none" w="sm" len="sm"/>
          </a:ln>
        </p:spPr>
      </p:cxnSp>
      <p:cxnSp>
        <p:nvCxnSpPr>
          <p:cNvPr id="207" name="Google Shape;207;p9"/>
          <p:cNvCxnSpPr/>
          <p:nvPr/>
        </p:nvCxnSpPr>
        <p:spPr>
          <a:xfrm>
            <a:off x="4818131" y="5287858"/>
            <a:ext cx="90702" cy="360748"/>
          </a:xfrm>
          <a:prstGeom prst="straightConnector1">
            <a:avLst/>
          </a:prstGeom>
          <a:noFill/>
          <a:ln w="57150" cap="flat" cmpd="sng">
            <a:solidFill>
              <a:srgbClr val="2E75B5"/>
            </a:solidFill>
            <a:prstDash val="solid"/>
            <a:miter lim="800000"/>
            <a:headEnd type="triangle" w="med" len="med"/>
            <a:tailEnd type="none" w="sm" len="sm"/>
          </a:ln>
        </p:spPr>
      </p:cxnSp>
      <p:cxnSp>
        <p:nvCxnSpPr>
          <p:cNvPr id="208" name="Google Shape;208;p9"/>
          <p:cNvCxnSpPr/>
          <p:nvPr/>
        </p:nvCxnSpPr>
        <p:spPr>
          <a:xfrm>
            <a:off x="4228683" y="3250724"/>
            <a:ext cx="90702" cy="360748"/>
          </a:xfrm>
          <a:prstGeom prst="straightConnector1">
            <a:avLst/>
          </a:prstGeom>
          <a:noFill/>
          <a:ln w="57150" cap="flat" cmpd="sng">
            <a:solidFill>
              <a:srgbClr val="2E75B5"/>
            </a:solidFill>
            <a:prstDash val="solid"/>
            <a:miter lim="800000"/>
            <a:headEnd type="triangle" w="med" len="med"/>
            <a:tailEnd type="none" w="sm" len="sm"/>
          </a:ln>
        </p:spPr>
      </p:cxnSp>
      <p:sp>
        <p:nvSpPr>
          <p:cNvPr id="209" name="Google Shape;209;p9"/>
          <p:cNvSpPr txBox="1"/>
          <p:nvPr/>
        </p:nvSpPr>
        <p:spPr>
          <a:xfrm>
            <a:off x="5019957" y="4082035"/>
            <a:ext cx="328705" cy="184666"/>
          </a:xfrm>
          <a:prstGeom prst="rect">
            <a:avLst/>
          </a:prstGeom>
          <a:solidFill>
            <a:schemeClr val="lt1"/>
          </a:solid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a:solidFill>
                  <a:srgbClr val="C00000"/>
                </a:solidFill>
                <a:latin typeface="Calibri"/>
                <a:ea typeface="Calibri"/>
                <a:cs typeface="Calibri"/>
                <a:sym typeface="Calibri"/>
              </a:rPr>
              <a:t>1505</a:t>
            </a:r>
            <a:endParaRPr/>
          </a:p>
        </p:txBody>
      </p:sp>
      <p:cxnSp>
        <p:nvCxnSpPr>
          <p:cNvPr id="210" name="Google Shape;210;p9"/>
          <p:cNvCxnSpPr/>
          <p:nvPr/>
        </p:nvCxnSpPr>
        <p:spPr>
          <a:xfrm flipH="1">
            <a:off x="5102444" y="4422635"/>
            <a:ext cx="41466" cy="435917"/>
          </a:xfrm>
          <a:prstGeom prst="straightConnector1">
            <a:avLst/>
          </a:prstGeom>
          <a:noFill/>
          <a:ln w="57150" cap="flat" cmpd="sng">
            <a:solidFill>
              <a:srgbClr val="C00000"/>
            </a:solidFill>
            <a:prstDash val="solid"/>
            <a:miter lim="800000"/>
            <a:headEnd type="none" w="sm" len="sm"/>
            <a:tailEnd type="triangle" w="med" len="med"/>
          </a:ln>
        </p:spPr>
      </p:cxnSp>
      <p:sp>
        <p:nvSpPr>
          <p:cNvPr id="211" name="Google Shape;211;p9"/>
          <p:cNvSpPr txBox="1"/>
          <p:nvPr/>
        </p:nvSpPr>
        <p:spPr>
          <a:xfrm>
            <a:off x="3842441" y="4783863"/>
            <a:ext cx="328705" cy="184666"/>
          </a:xfrm>
          <a:prstGeom prst="rect">
            <a:avLst/>
          </a:prstGeom>
          <a:solidFill>
            <a:schemeClr val="lt1"/>
          </a:solid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a:solidFill>
                  <a:srgbClr val="C00000"/>
                </a:solidFill>
                <a:latin typeface="Calibri"/>
                <a:ea typeface="Calibri"/>
                <a:cs typeface="Calibri"/>
                <a:sym typeface="Calibri"/>
              </a:rPr>
              <a:t>1650</a:t>
            </a:r>
            <a:endParaRPr/>
          </a:p>
        </p:txBody>
      </p:sp>
      <p:sp>
        <p:nvSpPr>
          <p:cNvPr id="212" name="Google Shape;212;p9"/>
          <p:cNvSpPr txBox="1"/>
          <p:nvPr/>
        </p:nvSpPr>
        <p:spPr>
          <a:xfrm>
            <a:off x="4938091" y="5089443"/>
            <a:ext cx="328705" cy="184666"/>
          </a:xfrm>
          <a:prstGeom prst="rect">
            <a:avLst/>
          </a:prstGeom>
          <a:solidFill>
            <a:schemeClr val="lt1"/>
          </a:solid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a:solidFill>
                  <a:srgbClr val="C00000"/>
                </a:solidFill>
                <a:latin typeface="Calibri"/>
                <a:ea typeface="Calibri"/>
                <a:cs typeface="Calibri"/>
                <a:sym typeface="Calibri"/>
              </a:rPr>
              <a:t>1510</a:t>
            </a:r>
            <a:endParaRPr/>
          </a:p>
        </p:txBody>
      </p:sp>
      <p:sp>
        <p:nvSpPr>
          <p:cNvPr id="213" name="Google Shape;213;p9"/>
          <p:cNvSpPr txBox="1"/>
          <p:nvPr/>
        </p:nvSpPr>
        <p:spPr>
          <a:xfrm>
            <a:off x="4307265" y="3931670"/>
            <a:ext cx="328705" cy="184666"/>
          </a:xfrm>
          <a:prstGeom prst="rect">
            <a:avLst/>
          </a:prstGeom>
          <a:solidFill>
            <a:schemeClr val="lt1"/>
          </a:solid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a:solidFill>
                  <a:srgbClr val="2E75B5"/>
                </a:solidFill>
                <a:latin typeface="Calibri"/>
                <a:ea typeface="Calibri"/>
                <a:cs typeface="Calibri"/>
                <a:sym typeface="Calibri"/>
              </a:rPr>
              <a:t>0255</a:t>
            </a:r>
            <a:endParaRPr/>
          </a:p>
        </p:txBody>
      </p:sp>
      <p:sp>
        <p:nvSpPr>
          <p:cNvPr id="214" name="Google Shape;214;p9"/>
          <p:cNvSpPr txBox="1"/>
          <p:nvPr/>
        </p:nvSpPr>
        <p:spPr>
          <a:xfrm>
            <a:off x="4211741" y="3873066"/>
            <a:ext cx="328705" cy="184666"/>
          </a:xfrm>
          <a:prstGeom prst="rect">
            <a:avLst/>
          </a:prstGeom>
          <a:solidFill>
            <a:schemeClr val="lt1"/>
          </a:solid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a:solidFill>
                  <a:srgbClr val="C00000"/>
                </a:solidFill>
                <a:latin typeface="Calibri"/>
                <a:ea typeface="Calibri"/>
                <a:cs typeface="Calibri"/>
                <a:sym typeface="Calibri"/>
              </a:rPr>
              <a:t>1645</a:t>
            </a:r>
            <a:endParaRPr/>
          </a:p>
        </p:txBody>
      </p:sp>
      <p:cxnSp>
        <p:nvCxnSpPr>
          <p:cNvPr id="215" name="Google Shape;215;p9"/>
          <p:cNvCxnSpPr/>
          <p:nvPr/>
        </p:nvCxnSpPr>
        <p:spPr>
          <a:xfrm flipH="1">
            <a:off x="4126748" y="4166327"/>
            <a:ext cx="152599" cy="405355"/>
          </a:xfrm>
          <a:prstGeom prst="straightConnector1">
            <a:avLst/>
          </a:prstGeom>
          <a:noFill/>
          <a:ln w="57150" cap="flat" cmpd="sng">
            <a:solidFill>
              <a:srgbClr val="C00000"/>
            </a:solidFill>
            <a:prstDash val="solid"/>
            <a:miter lim="800000"/>
            <a:headEnd type="none" w="sm" len="sm"/>
            <a:tailEnd type="triangle" w="med" len="med"/>
          </a:ln>
        </p:spPr>
      </p:cxnSp>
      <p:sp>
        <p:nvSpPr>
          <p:cNvPr id="216" name="Google Shape;216;p9"/>
          <p:cNvSpPr txBox="1"/>
          <p:nvPr/>
        </p:nvSpPr>
        <p:spPr>
          <a:xfrm>
            <a:off x="1513370" y="3968055"/>
            <a:ext cx="328705" cy="184666"/>
          </a:xfrm>
          <a:prstGeom prst="rect">
            <a:avLst/>
          </a:prstGeom>
          <a:solidFill>
            <a:schemeClr val="lt1"/>
          </a:solid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a:solidFill>
                  <a:srgbClr val="C00000"/>
                </a:solidFill>
                <a:latin typeface="Calibri"/>
                <a:ea typeface="Calibri"/>
                <a:cs typeface="Calibri"/>
                <a:sym typeface="Calibri"/>
              </a:rPr>
              <a:t>1555</a:t>
            </a:r>
            <a:endParaRPr/>
          </a:p>
        </p:txBody>
      </p:sp>
      <p:sp>
        <p:nvSpPr>
          <p:cNvPr id="217" name="Google Shape;217;p9"/>
          <p:cNvSpPr txBox="1"/>
          <p:nvPr/>
        </p:nvSpPr>
        <p:spPr>
          <a:xfrm>
            <a:off x="1278319" y="4950885"/>
            <a:ext cx="328705" cy="184666"/>
          </a:xfrm>
          <a:prstGeom prst="rect">
            <a:avLst/>
          </a:prstGeom>
          <a:solidFill>
            <a:schemeClr val="lt1"/>
          </a:solid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a:solidFill>
                  <a:srgbClr val="C00000"/>
                </a:solidFill>
                <a:latin typeface="Calibri"/>
                <a:ea typeface="Calibri"/>
                <a:cs typeface="Calibri"/>
                <a:sym typeface="Calibri"/>
              </a:rPr>
              <a:t>1600</a:t>
            </a:r>
            <a:endParaRPr/>
          </a:p>
        </p:txBody>
      </p:sp>
      <p:sp>
        <p:nvSpPr>
          <p:cNvPr id="218" name="Google Shape;218;p9"/>
          <p:cNvSpPr txBox="1"/>
          <p:nvPr/>
        </p:nvSpPr>
        <p:spPr>
          <a:xfrm>
            <a:off x="673847" y="3580173"/>
            <a:ext cx="328705" cy="184666"/>
          </a:xfrm>
          <a:prstGeom prst="rect">
            <a:avLst/>
          </a:prstGeom>
          <a:solidFill>
            <a:schemeClr val="lt1"/>
          </a:solid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a:solidFill>
                  <a:srgbClr val="C00000"/>
                </a:solidFill>
                <a:latin typeface="Calibri"/>
                <a:ea typeface="Calibri"/>
                <a:cs typeface="Calibri"/>
                <a:sym typeface="Calibri"/>
              </a:rPr>
              <a:t>1735</a:t>
            </a:r>
            <a:endParaRPr/>
          </a:p>
        </p:txBody>
      </p:sp>
      <p:sp>
        <p:nvSpPr>
          <p:cNvPr id="219" name="Google Shape;219;p9"/>
          <p:cNvSpPr txBox="1"/>
          <p:nvPr/>
        </p:nvSpPr>
        <p:spPr>
          <a:xfrm>
            <a:off x="1773246" y="2971482"/>
            <a:ext cx="328705" cy="184666"/>
          </a:xfrm>
          <a:prstGeom prst="rect">
            <a:avLst/>
          </a:prstGeom>
          <a:solidFill>
            <a:schemeClr val="lt1"/>
          </a:solid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a:solidFill>
                  <a:srgbClr val="C00000"/>
                </a:solidFill>
                <a:latin typeface="Calibri"/>
                <a:ea typeface="Calibri"/>
                <a:cs typeface="Calibri"/>
                <a:sym typeface="Calibri"/>
              </a:rPr>
              <a:t>1550</a:t>
            </a:r>
            <a:endParaRPr/>
          </a:p>
        </p:txBody>
      </p:sp>
      <p:sp>
        <p:nvSpPr>
          <p:cNvPr id="220" name="Google Shape;220;p9"/>
          <p:cNvSpPr txBox="1"/>
          <p:nvPr/>
        </p:nvSpPr>
        <p:spPr>
          <a:xfrm>
            <a:off x="2568926" y="4026439"/>
            <a:ext cx="328705" cy="184666"/>
          </a:xfrm>
          <a:prstGeom prst="rect">
            <a:avLst/>
          </a:prstGeom>
          <a:solidFill>
            <a:schemeClr val="lt1"/>
          </a:solid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a:solidFill>
                  <a:srgbClr val="C00000"/>
                </a:solidFill>
                <a:latin typeface="Calibri"/>
                <a:ea typeface="Calibri"/>
                <a:cs typeface="Calibri"/>
                <a:sym typeface="Calibri"/>
              </a:rPr>
              <a:t>1415</a:t>
            </a:r>
            <a:endParaRPr/>
          </a:p>
        </p:txBody>
      </p:sp>
      <p:cxnSp>
        <p:nvCxnSpPr>
          <p:cNvPr id="221" name="Google Shape;221;p9"/>
          <p:cNvCxnSpPr/>
          <p:nvPr/>
        </p:nvCxnSpPr>
        <p:spPr>
          <a:xfrm flipH="1">
            <a:off x="1507077" y="4329371"/>
            <a:ext cx="97505" cy="400682"/>
          </a:xfrm>
          <a:prstGeom prst="straightConnector1">
            <a:avLst/>
          </a:prstGeom>
          <a:noFill/>
          <a:ln w="57150" cap="flat" cmpd="sng">
            <a:solidFill>
              <a:srgbClr val="C00000"/>
            </a:solidFill>
            <a:prstDash val="solid"/>
            <a:miter lim="800000"/>
            <a:headEnd type="none" w="sm" len="sm"/>
            <a:tailEnd type="triangle" w="med" len="med"/>
          </a:ln>
        </p:spPr>
      </p:cxnSp>
      <p:cxnSp>
        <p:nvCxnSpPr>
          <p:cNvPr id="222" name="Google Shape;222;p9"/>
          <p:cNvCxnSpPr/>
          <p:nvPr/>
        </p:nvCxnSpPr>
        <p:spPr>
          <a:xfrm flipH="1">
            <a:off x="1762665" y="3308277"/>
            <a:ext cx="78088" cy="401139"/>
          </a:xfrm>
          <a:prstGeom prst="straightConnector1">
            <a:avLst/>
          </a:prstGeom>
          <a:noFill/>
          <a:ln w="57150" cap="flat" cmpd="sng">
            <a:solidFill>
              <a:srgbClr val="C00000"/>
            </a:solidFill>
            <a:prstDash val="solid"/>
            <a:miter lim="800000"/>
            <a:headEnd type="none" w="sm" len="sm"/>
            <a:tailEnd type="triangle" w="med" len="med"/>
          </a:ln>
        </p:spPr>
      </p:cxnSp>
      <p:cxnSp>
        <p:nvCxnSpPr>
          <p:cNvPr id="223" name="Google Shape;223;p9"/>
          <p:cNvCxnSpPr/>
          <p:nvPr/>
        </p:nvCxnSpPr>
        <p:spPr>
          <a:xfrm flipH="1">
            <a:off x="426022" y="3958929"/>
            <a:ext cx="203022" cy="333024"/>
          </a:xfrm>
          <a:prstGeom prst="straightConnector1">
            <a:avLst/>
          </a:prstGeom>
          <a:noFill/>
          <a:ln w="57150" cap="flat" cmpd="sng">
            <a:solidFill>
              <a:srgbClr val="C00000"/>
            </a:solidFill>
            <a:prstDash val="solid"/>
            <a:miter lim="800000"/>
            <a:headEnd type="none" w="sm" len="sm"/>
            <a:tailEnd type="triangle" w="med" len="med"/>
          </a:ln>
        </p:spPr>
      </p:cxnSp>
      <p:cxnSp>
        <p:nvCxnSpPr>
          <p:cNvPr id="224" name="Google Shape;224;p9"/>
          <p:cNvCxnSpPr/>
          <p:nvPr/>
        </p:nvCxnSpPr>
        <p:spPr>
          <a:xfrm>
            <a:off x="2645428" y="3287429"/>
            <a:ext cx="13891" cy="405855"/>
          </a:xfrm>
          <a:prstGeom prst="straightConnector1">
            <a:avLst/>
          </a:prstGeom>
          <a:noFill/>
          <a:ln w="57150" cap="flat" cmpd="sng">
            <a:solidFill>
              <a:srgbClr val="C00000"/>
            </a:solidFill>
            <a:prstDash val="solid"/>
            <a:miter lim="800000"/>
            <a:headEnd type="none" w="sm" len="sm"/>
            <a:tailEnd type="triangle" w="med" len="med"/>
          </a:ln>
        </p:spPr>
      </p:cxnSp>
      <p:cxnSp>
        <p:nvCxnSpPr>
          <p:cNvPr id="225" name="Google Shape;225;p9"/>
          <p:cNvCxnSpPr/>
          <p:nvPr/>
        </p:nvCxnSpPr>
        <p:spPr>
          <a:xfrm flipH="1">
            <a:off x="1112722" y="2900931"/>
            <a:ext cx="140151" cy="255217"/>
          </a:xfrm>
          <a:prstGeom prst="straightConnector1">
            <a:avLst/>
          </a:prstGeom>
          <a:noFill/>
          <a:ln w="57150" cap="flat" cmpd="sng">
            <a:solidFill>
              <a:srgbClr val="C00000"/>
            </a:solidFill>
            <a:prstDash val="solid"/>
            <a:miter lim="800000"/>
            <a:headEnd type="none" w="sm" len="sm"/>
            <a:tailEnd type="triangle" w="med" len="med"/>
          </a:ln>
        </p:spPr>
      </p:cxnSp>
      <p:cxnSp>
        <p:nvCxnSpPr>
          <p:cNvPr id="226" name="Google Shape;226;p9"/>
          <p:cNvCxnSpPr/>
          <p:nvPr/>
        </p:nvCxnSpPr>
        <p:spPr>
          <a:xfrm>
            <a:off x="2728259" y="4425270"/>
            <a:ext cx="23139" cy="377942"/>
          </a:xfrm>
          <a:prstGeom prst="straightConnector1">
            <a:avLst/>
          </a:prstGeom>
          <a:noFill/>
          <a:ln w="57150" cap="flat" cmpd="sng">
            <a:solidFill>
              <a:srgbClr val="C00000"/>
            </a:solidFill>
            <a:prstDash val="solid"/>
            <a:miter lim="800000"/>
            <a:headEnd type="none" w="sm" len="sm"/>
            <a:tailEnd type="triangle" w="med" len="med"/>
          </a:ln>
        </p:spPr>
      </p:cxnSp>
      <p:sp>
        <p:nvSpPr>
          <p:cNvPr id="227" name="Google Shape;227;p9"/>
          <p:cNvSpPr txBox="1"/>
          <p:nvPr/>
        </p:nvSpPr>
        <p:spPr>
          <a:xfrm>
            <a:off x="1182797" y="2648797"/>
            <a:ext cx="328705" cy="184666"/>
          </a:xfrm>
          <a:prstGeom prst="rect">
            <a:avLst/>
          </a:prstGeom>
          <a:solidFill>
            <a:schemeClr val="lt1"/>
          </a:solid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a:solidFill>
                  <a:srgbClr val="C00000"/>
                </a:solidFill>
                <a:latin typeface="Calibri"/>
                <a:ea typeface="Calibri"/>
                <a:cs typeface="Calibri"/>
                <a:sym typeface="Calibri"/>
              </a:rPr>
              <a:t>1730</a:t>
            </a:r>
            <a:endParaRPr/>
          </a:p>
        </p:txBody>
      </p:sp>
      <p:sp>
        <p:nvSpPr>
          <p:cNvPr id="228" name="Google Shape;228;p9"/>
          <p:cNvSpPr txBox="1"/>
          <p:nvPr/>
        </p:nvSpPr>
        <p:spPr>
          <a:xfrm>
            <a:off x="2324398" y="4434269"/>
            <a:ext cx="328705" cy="184666"/>
          </a:xfrm>
          <a:prstGeom prst="rect">
            <a:avLst/>
          </a:prstGeom>
          <a:solidFill>
            <a:schemeClr val="lt1"/>
          </a:solid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a:solidFill>
                  <a:srgbClr val="2E75B5"/>
                </a:solidFill>
                <a:latin typeface="Calibri"/>
                <a:ea typeface="Calibri"/>
                <a:cs typeface="Calibri"/>
                <a:sym typeface="Calibri"/>
              </a:rPr>
              <a:t>0155</a:t>
            </a:r>
            <a:endParaRPr/>
          </a:p>
        </p:txBody>
      </p:sp>
      <p:sp>
        <p:nvSpPr>
          <p:cNvPr id="229" name="Google Shape;229;p9"/>
          <p:cNvSpPr txBox="1"/>
          <p:nvPr/>
        </p:nvSpPr>
        <p:spPr>
          <a:xfrm>
            <a:off x="1869549" y="3495034"/>
            <a:ext cx="328705" cy="184666"/>
          </a:xfrm>
          <a:prstGeom prst="rect">
            <a:avLst/>
          </a:prstGeom>
          <a:solidFill>
            <a:schemeClr val="lt1"/>
          </a:solid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a:solidFill>
                  <a:srgbClr val="2E75B5"/>
                </a:solidFill>
                <a:latin typeface="Calibri"/>
                <a:ea typeface="Calibri"/>
                <a:cs typeface="Calibri"/>
                <a:sym typeface="Calibri"/>
              </a:rPr>
              <a:t>0200</a:t>
            </a:r>
            <a:endParaRPr/>
          </a:p>
        </p:txBody>
      </p:sp>
      <p:sp>
        <p:nvSpPr>
          <p:cNvPr id="230" name="Google Shape;230;p9"/>
          <p:cNvSpPr txBox="1"/>
          <p:nvPr/>
        </p:nvSpPr>
        <p:spPr>
          <a:xfrm>
            <a:off x="1027365" y="3769646"/>
            <a:ext cx="328705" cy="184666"/>
          </a:xfrm>
          <a:prstGeom prst="rect">
            <a:avLst/>
          </a:prstGeom>
          <a:solidFill>
            <a:schemeClr val="lt1"/>
          </a:solid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a:solidFill>
                  <a:srgbClr val="2E75B5"/>
                </a:solidFill>
                <a:latin typeface="Calibri"/>
                <a:ea typeface="Calibri"/>
                <a:cs typeface="Calibri"/>
                <a:sym typeface="Calibri"/>
              </a:rPr>
              <a:t>0340</a:t>
            </a:r>
            <a:endParaRPr/>
          </a:p>
        </p:txBody>
      </p:sp>
      <p:sp>
        <p:nvSpPr>
          <p:cNvPr id="231" name="Google Shape;231;p9"/>
          <p:cNvSpPr txBox="1"/>
          <p:nvPr/>
        </p:nvSpPr>
        <p:spPr>
          <a:xfrm>
            <a:off x="1142777" y="4783333"/>
            <a:ext cx="328705" cy="184666"/>
          </a:xfrm>
          <a:prstGeom prst="rect">
            <a:avLst/>
          </a:prstGeom>
          <a:solidFill>
            <a:schemeClr val="lt1"/>
          </a:solid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a:solidFill>
                  <a:srgbClr val="2E75B5"/>
                </a:solidFill>
                <a:latin typeface="Calibri"/>
                <a:ea typeface="Calibri"/>
                <a:cs typeface="Calibri"/>
                <a:sym typeface="Calibri"/>
              </a:rPr>
              <a:t>0335</a:t>
            </a:r>
            <a:endParaRPr/>
          </a:p>
        </p:txBody>
      </p:sp>
      <p:sp>
        <p:nvSpPr>
          <p:cNvPr id="232" name="Google Shape;232;p9"/>
          <p:cNvSpPr txBox="1"/>
          <p:nvPr/>
        </p:nvSpPr>
        <p:spPr>
          <a:xfrm>
            <a:off x="892190" y="2750029"/>
            <a:ext cx="328705" cy="184666"/>
          </a:xfrm>
          <a:prstGeom prst="rect">
            <a:avLst/>
          </a:prstGeom>
          <a:solidFill>
            <a:schemeClr val="lt1"/>
          </a:solid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a:solidFill>
                  <a:srgbClr val="2E75B5"/>
                </a:solidFill>
                <a:latin typeface="Calibri"/>
                <a:ea typeface="Calibri"/>
                <a:cs typeface="Calibri"/>
                <a:sym typeface="Calibri"/>
              </a:rPr>
              <a:t>0345</a:t>
            </a:r>
            <a:endParaRPr/>
          </a:p>
        </p:txBody>
      </p:sp>
      <p:cxnSp>
        <p:nvCxnSpPr>
          <p:cNvPr id="233" name="Google Shape;233;p9"/>
          <p:cNvCxnSpPr/>
          <p:nvPr/>
        </p:nvCxnSpPr>
        <p:spPr>
          <a:xfrm>
            <a:off x="2131392" y="3822065"/>
            <a:ext cx="136365" cy="319281"/>
          </a:xfrm>
          <a:prstGeom prst="straightConnector1">
            <a:avLst/>
          </a:prstGeom>
          <a:noFill/>
          <a:ln w="57150" cap="flat" cmpd="sng">
            <a:solidFill>
              <a:srgbClr val="2E75B5"/>
            </a:solidFill>
            <a:prstDash val="solid"/>
            <a:miter lim="800000"/>
            <a:headEnd type="triangle" w="med" len="med"/>
            <a:tailEnd type="none" w="sm" len="sm"/>
          </a:ln>
        </p:spPr>
      </p:cxnSp>
      <p:cxnSp>
        <p:nvCxnSpPr>
          <p:cNvPr id="234" name="Google Shape;234;p9"/>
          <p:cNvCxnSpPr/>
          <p:nvPr/>
        </p:nvCxnSpPr>
        <p:spPr>
          <a:xfrm>
            <a:off x="1222433" y="4369004"/>
            <a:ext cx="43505" cy="340315"/>
          </a:xfrm>
          <a:prstGeom prst="straightConnector1">
            <a:avLst/>
          </a:prstGeom>
          <a:noFill/>
          <a:ln w="57150" cap="flat" cmpd="sng">
            <a:solidFill>
              <a:srgbClr val="2E75B5"/>
            </a:solidFill>
            <a:prstDash val="solid"/>
            <a:miter lim="800000"/>
            <a:headEnd type="triangle" w="med" len="med"/>
            <a:tailEnd type="none" w="sm" len="sm"/>
          </a:ln>
        </p:spPr>
      </p:cxnSp>
      <p:cxnSp>
        <p:nvCxnSpPr>
          <p:cNvPr id="235" name="Google Shape;235;p9"/>
          <p:cNvCxnSpPr/>
          <p:nvPr/>
        </p:nvCxnSpPr>
        <p:spPr>
          <a:xfrm>
            <a:off x="1082406" y="3308277"/>
            <a:ext cx="62746" cy="338086"/>
          </a:xfrm>
          <a:prstGeom prst="straightConnector1">
            <a:avLst/>
          </a:prstGeom>
          <a:noFill/>
          <a:ln w="57150" cap="flat" cmpd="sng">
            <a:solidFill>
              <a:srgbClr val="2E75B5"/>
            </a:solidFill>
            <a:prstDash val="solid"/>
            <a:miter lim="800000"/>
            <a:headEnd type="triangle" w="med" len="med"/>
            <a:tailEnd type="none" w="sm" len="sm"/>
          </a:ln>
        </p:spPr>
      </p:cxnSp>
      <p:cxnSp>
        <p:nvCxnSpPr>
          <p:cNvPr id="236" name="Google Shape;236;p9"/>
          <p:cNvCxnSpPr/>
          <p:nvPr/>
        </p:nvCxnSpPr>
        <p:spPr>
          <a:xfrm>
            <a:off x="6193691" y="2331085"/>
            <a:ext cx="27853" cy="4526915"/>
          </a:xfrm>
          <a:prstGeom prst="straightConnector1">
            <a:avLst/>
          </a:prstGeom>
          <a:noFill/>
          <a:ln w="76200" cap="flat" cmpd="sng">
            <a:solidFill>
              <a:srgbClr val="833C0B"/>
            </a:solidFill>
            <a:prstDash val="solid"/>
            <a:miter lim="800000"/>
            <a:headEnd type="none" w="sm" len="sm"/>
            <a:tailEnd type="none" w="sm" len="sm"/>
          </a:ln>
        </p:spPr>
      </p:cxnSp>
      <p:sp>
        <p:nvSpPr>
          <p:cNvPr id="237" name="Google Shape;237;p9"/>
          <p:cNvSpPr txBox="1"/>
          <p:nvPr/>
        </p:nvSpPr>
        <p:spPr>
          <a:xfrm>
            <a:off x="1086664" y="6210487"/>
            <a:ext cx="3036409"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Metop-B/Metop-C are paired </a:t>
            </a:r>
            <a:endParaRPr/>
          </a:p>
          <a:p>
            <a:pPr marL="0" marR="0" lvl="0" indent="0" algn="ctr" rtl="0">
              <a:spcBef>
                <a:spcPts val="0"/>
              </a:spcBef>
              <a:spcAft>
                <a:spcPts val="0"/>
              </a:spcAft>
              <a:buNone/>
            </a:pPr>
            <a:r>
              <a:rPr lang="en-US" sz="1800" b="1">
                <a:solidFill>
                  <a:schemeClr val="dk1"/>
                </a:solidFill>
                <a:latin typeface="Calibri"/>
                <a:ea typeface="Calibri"/>
                <a:cs typeface="Calibri"/>
                <a:sym typeface="Calibri"/>
              </a:rPr>
              <a:t>(one is in between the other)</a:t>
            </a:r>
            <a:endParaRPr/>
          </a:p>
        </p:txBody>
      </p:sp>
      <p:sp>
        <p:nvSpPr>
          <p:cNvPr id="238" name="Google Shape;238;p9"/>
          <p:cNvSpPr txBox="1"/>
          <p:nvPr/>
        </p:nvSpPr>
        <p:spPr>
          <a:xfrm>
            <a:off x="7365242" y="6171525"/>
            <a:ext cx="3138808"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NOAA-20/NOAA-21 are paired </a:t>
            </a:r>
            <a:endParaRPr/>
          </a:p>
          <a:p>
            <a:pPr marL="0" marR="0" lvl="0" indent="0" algn="ctr" rtl="0">
              <a:spcBef>
                <a:spcPts val="0"/>
              </a:spcBef>
              <a:spcAft>
                <a:spcPts val="0"/>
              </a:spcAft>
              <a:buNone/>
            </a:pPr>
            <a:r>
              <a:rPr lang="en-US" sz="1800" b="1">
                <a:solidFill>
                  <a:schemeClr val="dk1"/>
                </a:solidFill>
                <a:latin typeface="Calibri"/>
                <a:ea typeface="Calibri"/>
                <a:cs typeface="Calibri"/>
                <a:sym typeface="Calibri"/>
              </a:rPr>
              <a:t>(one is in between the other)</a:t>
            </a:r>
            <a:endParaRPr/>
          </a:p>
        </p:txBody>
      </p:sp>
      <p:sp>
        <p:nvSpPr>
          <p:cNvPr id="239" name="Google Shape;239;p9"/>
          <p:cNvSpPr txBox="1"/>
          <p:nvPr/>
        </p:nvSpPr>
        <p:spPr>
          <a:xfrm>
            <a:off x="4082778" y="6348986"/>
            <a:ext cx="162551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1500-1700 UTC</a:t>
            </a:r>
            <a:endParaRPr/>
          </a:p>
        </p:txBody>
      </p:sp>
      <p:sp>
        <p:nvSpPr>
          <p:cNvPr id="240" name="Google Shape;240;p9"/>
          <p:cNvSpPr txBox="1"/>
          <p:nvPr/>
        </p:nvSpPr>
        <p:spPr>
          <a:xfrm>
            <a:off x="9368026" y="5004617"/>
            <a:ext cx="328705" cy="184666"/>
          </a:xfrm>
          <a:prstGeom prst="rect">
            <a:avLst/>
          </a:prstGeom>
          <a:solidFill>
            <a:schemeClr val="lt1"/>
          </a:solid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a:solidFill>
                  <a:srgbClr val="C00000"/>
                </a:solidFill>
                <a:latin typeface="Calibri"/>
                <a:ea typeface="Calibri"/>
                <a:cs typeface="Calibri"/>
                <a:sym typeface="Calibri"/>
              </a:rPr>
              <a:t>0920</a:t>
            </a:r>
            <a:endParaRPr sz="1200">
              <a:solidFill>
                <a:srgbClr val="C00000"/>
              </a:solidFill>
              <a:latin typeface="Calibri"/>
              <a:ea typeface="Calibri"/>
              <a:cs typeface="Calibri"/>
              <a:sym typeface="Calibri"/>
            </a:endParaRPr>
          </a:p>
        </p:txBody>
      </p:sp>
      <p:sp>
        <p:nvSpPr>
          <p:cNvPr id="241" name="Google Shape;241;p9"/>
          <p:cNvSpPr txBox="1"/>
          <p:nvPr/>
        </p:nvSpPr>
        <p:spPr>
          <a:xfrm>
            <a:off x="10423564" y="6328050"/>
            <a:ext cx="162551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1700-2000 UTC</a:t>
            </a:r>
            <a:endParaRPr/>
          </a:p>
        </p:txBody>
      </p:sp>
      <p:cxnSp>
        <p:nvCxnSpPr>
          <p:cNvPr id="242" name="Google Shape;242;p9"/>
          <p:cNvCxnSpPr/>
          <p:nvPr/>
        </p:nvCxnSpPr>
        <p:spPr>
          <a:xfrm>
            <a:off x="8970173" y="4730053"/>
            <a:ext cx="269541" cy="472239"/>
          </a:xfrm>
          <a:prstGeom prst="straightConnector1">
            <a:avLst/>
          </a:prstGeom>
          <a:noFill/>
          <a:ln w="57150" cap="flat" cmpd="sng">
            <a:solidFill>
              <a:srgbClr val="2E75B5"/>
            </a:solidFill>
            <a:prstDash val="solid"/>
            <a:miter lim="800000"/>
            <a:headEnd type="triangle" w="med" len="med"/>
            <a:tailEnd type="none" w="sm" len="sm"/>
          </a:ln>
        </p:spPr>
      </p:cxnSp>
      <p:cxnSp>
        <p:nvCxnSpPr>
          <p:cNvPr id="243" name="Google Shape;243;p9"/>
          <p:cNvCxnSpPr/>
          <p:nvPr/>
        </p:nvCxnSpPr>
        <p:spPr>
          <a:xfrm flipH="1">
            <a:off x="9681814" y="4299724"/>
            <a:ext cx="247653" cy="494495"/>
          </a:xfrm>
          <a:prstGeom prst="straightConnector1">
            <a:avLst/>
          </a:prstGeom>
          <a:noFill/>
          <a:ln w="57150" cap="flat" cmpd="sng">
            <a:solidFill>
              <a:srgbClr val="C00000"/>
            </a:solidFill>
            <a:prstDash val="solid"/>
            <a:miter lim="800000"/>
            <a:headEnd type="none" w="sm" len="sm"/>
            <a:tailEnd type="triangle" w="med" len="med"/>
          </a:ln>
        </p:spPr>
      </p:cxnSp>
      <p:cxnSp>
        <p:nvCxnSpPr>
          <p:cNvPr id="244" name="Google Shape;244;p9"/>
          <p:cNvCxnSpPr/>
          <p:nvPr/>
        </p:nvCxnSpPr>
        <p:spPr>
          <a:xfrm flipH="1">
            <a:off x="10150890" y="3414466"/>
            <a:ext cx="247653" cy="494495"/>
          </a:xfrm>
          <a:prstGeom prst="straightConnector1">
            <a:avLst/>
          </a:prstGeom>
          <a:noFill/>
          <a:ln w="57150" cap="flat" cmpd="sng">
            <a:solidFill>
              <a:srgbClr val="C00000"/>
            </a:solidFill>
            <a:prstDash val="solid"/>
            <a:miter lim="800000"/>
            <a:headEnd type="none" w="sm" len="sm"/>
            <a:tailEnd type="triangle" w="med" len="med"/>
          </a:ln>
        </p:spPr>
      </p:cxnSp>
      <p:sp>
        <p:nvSpPr>
          <p:cNvPr id="245" name="Google Shape;245;p9"/>
          <p:cNvSpPr txBox="1"/>
          <p:nvPr/>
        </p:nvSpPr>
        <p:spPr>
          <a:xfrm>
            <a:off x="10353570" y="4596845"/>
            <a:ext cx="328705" cy="184666"/>
          </a:xfrm>
          <a:prstGeom prst="rect">
            <a:avLst/>
          </a:prstGeom>
          <a:solidFill>
            <a:schemeClr val="lt1"/>
          </a:solid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a:solidFill>
                  <a:srgbClr val="2E75B5"/>
                </a:solidFill>
                <a:latin typeface="Calibri"/>
                <a:ea typeface="Calibri"/>
                <a:cs typeface="Calibri"/>
                <a:sym typeface="Calibri"/>
              </a:rPr>
              <a:t>1900</a:t>
            </a:r>
            <a:endParaRPr sz="1200">
              <a:solidFill>
                <a:srgbClr val="2E75B5"/>
              </a:solidFill>
              <a:latin typeface="Calibri"/>
              <a:ea typeface="Calibri"/>
              <a:cs typeface="Calibri"/>
              <a:sym typeface="Calibri"/>
            </a:endParaRPr>
          </a:p>
        </p:txBody>
      </p:sp>
      <p:sp>
        <p:nvSpPr>
          <p:cNvPr id="246" name="Google Shape;246;p9"/>
          <p:cNvSpPr txBox="1"/>
          <p:nvPr/>
        </p:nvSpPr>
        <p:spPr>
          <a:xfrm>
            <a:off x="10651343" y="5597914"/>
            <a:ext cx="328705" cy="184666"/>
          </a:xfrm>
          <a:prstGeom prst="rect">
            <a:avLst/>
          </a:prstGeom>
          <a:solidFill>
            <a:schemeClr val="lt1"/>
          </a:solid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a:solidFill>
                  <a:srgbClr val="2E75B5"/>
                </a:solidFill>
                <a:latin typeface="Calibri"/>
                <a:ea typeface="Calibri"/>
                <a:cs typeface="Calibri"/>
                <a:sym typeface="Calibri"/>
              </a:rPr>
              <a:t>1855</a:t>
            </a:r>
            <a:endParaRPr sz="1200">
              <a:solidFill>
                <a:srgbClr val="2E75B5"/>
              </a:solidFill>
              <a:latin typeface="Calibri"/>
              <a:ea typeface="Calibri"/>
              <a:cs typeface="Calibri"/>
              <a:sym typeface="Calibri"/>
            </a:endParaRPr>
          </a:p>
        </p:txBody>
      </p:sp>
      <p:cxnSp>
        <p:nvCxnSpPr>
          <p:cNvPr id="247" name="Google Shape;247;p9"/>
          <p:cNvCxnSpPr/>
          <p:nvPr/>
        </p:nvCxnSpPr>
        <p:spPr>
          <a:xfrm>
            <a:off x="10550166" y="4797510"/>
            <a:ext cx="134588" cy="504074"/>
          </a:xfrm>
          <a:prstGeom prst="straightConnector1">
            <a:avLst/>
          </a:prstGeom>
          <a:noFill/>
          <a:ln w="57150" cap="flat" cmpd="sng">
            <a:solidFill>
              <a:srgbClr val="2E75B5"/>
            </a:solidFill>
            <a:prstDash val="solid"/>
            <a:miter lim="800000"/>
            <a:headEnd type="triangle" w="med" len="med"/>
            <a:tailEnd type="none" w="sm" len="sm"/>
          </a:ln>
        </p:spPr>
      </p:cxnSp>
      <p:sp>
        <p:nvSpPr>
          <p:cNvPr id="248" name="Google Shape;248;p9"/>
          <p:cNvSpPr txBox="1"/>
          <p:nvPr/>
        </p:nvSpPr>
        <p:spPr>
          <a:xfrm>
            <a:off x="11231958" y="4207391"/>
            <a:ext cx="328705" cy="184666"/>
          </a:xfrm>
          <a:prstGeom prst="rect">
            <a:avLst/>
          </a:prstGeom>
          <a:solidFill>
            <a:schemeClr val="lt1"/>
          </a:solid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1200">
                <a:solidFill>
                  <a:srgbClr val="2E75B5"/>
                </a:solidFill>
                <a:latin typeface="Calibri"/>
                <a:ea typeface="Calibri"/>
                <a:cs typeface="Calibri"/>
                <a:sym typeface="Calibri"/>
              </a:rPr>
              <a:t>1720</a:t>
            </a:r>
            <a:endParaRPr sz="1200">
              <a:solidFill>
                <a:srgbClr val="2E75B5"/>
              </a:solidFill>
              <a:latin typeface="Calibri"/>
              <a:ea typeface="Calibri"/>
              <a:cs typeface="Calibri"/>
              <a:sym typeface="Calibri"/>
            </a:endParaRPr>
          </a:p>
        </p:txBody>
      </p:sp>
      <p:cxnSp>
        <p:nvCxnSpPr>
          <p:cNvPr id="249" name="Google Shape;249;p9"/>
          <p:cNvCxnSpPr/>
          <p:nvPr/>
        </p:nvCxnSpPr>
        <p:spPr>
          <a:xfrm>
            <a:off x="11551321" y="4564874"/>
            <a:ext cx="243383" cy="412578"/>
          </a:xfrm>
          <a:prstGeom prst="straightConnector1">
            <a:avLst/>
          </a:prstGeom>
          <a:noFill/>
          <a:ln w="57150" cap="flat" cmpd="sng">
            <a:solidFill>
              <a:srgbClr val="2E75B5"/>
            </a:solidFill>
            <a:prstDash val="solid"/>
            <a:miter lim="800000"/>
            <a:headEnd type="triangle" w="med" len="med"/>
            <a:tailEnd type="none" w="sm" len="sm"/>
          </a:ln>
        </p:spPr>
      </p:cxn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3285</TotalTime>
  <Words>1175</Words>
  <Application>Microsoft Office PowerPoint</Application>
  <PresentationFormat>Widescreen</PresentationFormat>
  <Paragraphs>160</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Libre Franklin Medium</vt:lpstr>
      <vt:lpstr>Calibri</vt:lpstr>
      <vt:lpstr>Franklin Gothic Medium</vt:lpstr>
      <vt:lpstr>Libre Franklin</vt:lpstr>
      <vt:lpstr>Office Theme</vt:lpstr>
      <vt:lpstr>Training on Polar Hyperspectral Soundings and Microwave Data and ABI modeling output</vt:lpstr>
      <vt:lpstr>PHS</vt:lpstr>
      <vt:lpstr>Dual Regression Retrievals</vt:lpstr>
      <vt:lpstr>Flowchart that describes how ABI data acquires better spectral resolution</vt:lpstr>
      <vt:lpstr>How far into the future do these computed associations hold?</vt:lpstr>
      <vt:lpstr>What’s the most important information?</vt:lpstr>
      <vt:lpstr>The moisture also changes the wind fields during the assimilation</vt:lpstr>
      <vt:lpstr>PowerPoint Presentation</vt:lpstr>
      <vt:lpstr>Which Satellites / When do they overfly?</vt:lpstr>
      <vt:lpstr>PHS MUCAPE showing a tongue of instability into the Texas Panhandle  (from HWT 2023)</vt:lpstr>
      <vt:lpstr>PHS with Visible and LightningCast and ProbSevere</vt:lpstr>
      <vt:lpstr>PHS with Decision Support</vt:lpstr>
      <vt:lpstr>Forecast Radar, 1700 UTC on 4 April 2023</vt:lpstr>
      <vt:lpstr>Average STP parameters</vt:lpstr>
      <vt:lpstr>Average STP parameters</vt:lpstr>
      <vt:lpstr>HWT on-line has useful graphics that we’ll show you changes in Potential Instability</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Training on Polar Hyperspectral Soundings and Microwave Data and ABI modeling output</dc:title>
  <dc:creator>Scott Lindstrom</dc:creator>
  <cp:lastModifiedBy>Scott Lindstrom</cp:lastModifiedBy>
  <cp:revision>11</cp:revision>
  <dcterms:created xsi:type="dcterms:W3CDTF">2021-07-07T17:21:37Z</dcterms:created>
  <dcterms:modified xsi:type="dcterms:W3CDTF">2024-03-29T15:55:13Z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9A950641-70A0-40DE-93B5-9D2C137E11F5</vt:lpwstr>
  </property>
  <property fmtid="{D5CDD505-2E9C-101B-9397-08002B2CF9AE}" pid="3" name="ArticulatePath">
    <vt:lpwstr>Presentation3</vt:lpwstr>
  </property>
</Properties>
</file>