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50" r:id="rId3"/>
    <p:sldId id="353" r:id="rId4"/>
    <p:sldId id="354" r:id="rId5"/>
    <p:sldId id="355" r:id="rId6"/>
    <p:sldId id="351" r:id="rId7"/>
    <p:sldId id="352" r:id="rId8"/>
    <p:sldId id="356" r:id="rId9"/>
    <p:sldId id="357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>
        <p:scale>
          <a:sx n="80" d="100"/>
          <a:sy n="80" d="100"/>
        </p:scale>
        <p:origin x="96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94622-D336-49A4-BD4E-D307C0A5D1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5E46A-618C-4DBB-9A12-5B396731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0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2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99038-56A6-43E1-9D62-5E6A4BB5EB1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A39A-3647-4C45-B344-9B600D59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0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933" y="1122363"/>
            <a:ext cx="102616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Franklin Gothic Demi Cond" panose="020B0706030402020204" pitchFamily="34" charset="0"/>
              </a:rPr>
              <a:t>Training 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Polar Hyperspectral Soundings and Microwave Data and ABI modeling output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1931"/>
            <a:ext cx="9144000" cy="2469822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Bill Smith, Sr., Qi Zhang, Anthony </a:t>
            </a:r>
            <a:r>
              <a:rPr lang="en-US" sz="3000" b="1" dirty="0" err="1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diNorscia</a:t>
            </a:r>
            <a:endParaRPr lang="en-US" sz="3000" b="1" dirty="0" smtClean="0">
              <a:solidFill>
                <a:srgbClr val="C00000"/>
              </a:solidFill>
              <a:latin typeface="Franklin Gothic Demi Cond" panose="020B0706030402020204" pitchFamily="34" charset="0"/>
            </a:endParaRPr>
          </a:p>
          <a:p>
            <a:r>
              <a:rPr lang="en-US" sz="2900" b="1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Hampton University</a:t>
            </a:r>
          </a:p>
          <a:p>
            <a:r>
              <a:rPr lang="en-US" sz="30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Scott Lindstrom</a:t>
            </a:r>
          </a:p>
          <a:p>
            <a:r>
              <a:rPr lang="en-US" sz="2900" b="1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University of Wisconsin/Madison CIMSS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Hazardous Weather Testbed  May/June 2022</a:t>
            </a:r>
            <a:endParaRPr lang="en-US" sz="3200" b="1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22" y="5804798"/>
            <a:ext cx="1038755" cy="755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Franklin Gothic Medium Cond" panose="020B0606030402020204" pitchFamily="34" charset="0"/>
              </a:rPr>
              <a:t>PHSnMWnABI</a:t>
            </a:r>
            <a:r>
              <a:rPr lang="en-US" dirty="0" smtClean="0">
                <a:latin typeface="Franklin Gothic Medium Cond" panose="020B0606030402020204" pitchFamily="34" charset="0"/>
              </a:rPr>
              <a:t>:  That’s a mouthful!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Franklin Gothic Medium Cond" panose="020B0606030402020204" pitchFamily="34" charset="0"/>
            </a:endParaRPr>
          </a:p>
          <a:p>
            <a:r>
              <a:rPr lang="en-US" dirty="0" smtClean="0">
                <a:latin typeface="Franklin Gothic Medium Cond" panose="020B0606030402020204" pitchFamily="34" charset="0"/>
              </a:rPr>
              <a:t>I just call it PHS:  Polar Hyperspectral Soundings</a:t>
            </a:r>
          </a:p>
          <a:p>
            <a:r>
              <a:rPr lang="en-US" dirty="0" smtClean="0">
                <a:latin typeface="Franklin Gothic Medium Cond" panose="020B0606030402020204" pitchFamily="34" charset="0"/>
              </a:rPr>
              <a:t>The Quickest explanation</a:t>
            </a:r>
          </a:p>
          <a:p>
            <a:pPr lvl="1"/>
            <a:r>
              <a:rPr lang="en-US" dirty="0" smtClean="0">
                <a:latin typeface="Franklin Gothic Medium Cond" panose="020B0606030402020204" pitchFamily="34" charset="0"/>
              </a:rPr>
              <a:t>With each Polar Orbit, associations between JPSS data (infrared and Microwave</a:t>
            </a:r>
            <a:r>
              <a:rPr lang="en-US" dirty="0" smtClean="0">
                <a:latin typeface="Franklin Gothic Medium Cond" panose="020B0606030402020204" pitchFamily="34" charset="0"/>
              </a:rPr>
              <a:t>) and ABI retrievals are established</a:t>
            </a:r>
            <a:endParaRPr lang="en-US" dirty="0" smtClean="0">
              <a:latin typeface="Franklin Gothic Medium Cond" panose="020B0606030402020204" pitchFamily="34" charset="0"/>
            </a:endParaRPr>
          </a:p>
          <a:p>
            <a:pPr lvl="1"/>
            <a:r>
              <a:rPr lang="en-US" dirty="0">
                <a:latin typeface="Franklin Gothic Medium Cond" panose="020B0606030402020204" pitchFamily="34" charset="0"/>
              </a:rPr>
              <a:t>T</a:t>
            </a:r>
            <a:r>
              <a:rPr lang="en-US" dirty="0" smtClean="0">
                <a:latin typeface="Franklin Gothic Medium Cond" panose="020B0606030402020204" pitchFamily="34" charset="0"/>
              </a:rPr>
              <a:t>hose </a:t>
            </a:r>
            <a:r>
              <a:rPr lang="en-US" dirty="0" smtClean="0">
                <a:latin typeface="Franklin Gothic Medium Cond" panose="020B0606030402020204" pitchFamily="34" charset="0"/>
              </a:rPr>
              <a:t>associations are stepped forward in </a:t>
            </a:r>
            <a:r>
              <a:rPr lang="en-US" dirty="0" smtClean="0">
                <a:latin typeface="Franklin Gothic Medium Cond" panose="020B0606030402020204" pitchFamily="34" charset="0"/>
              </a:rPr>
              <a:t>time with each ABI scan, and used to initialize a numerical model each hour</a:t>
            </a:r>
            <a:endParaRPr lang="en-US" dirty="0" smtClean="0">
              <a:latin typeface="Franklin Gothic Medium Cond" panose="020B0606030402020204" pitchFamily="34" charset="0"/>
            </a:endParaRPr>
          </a:p>
          <a:p>
            <a:pPr lvl="1"/>
            <a:r>
              <a:rPr lang="en-US" dirty="0" smtClean="0">
                <a:latin typeface="Franklin Gothic Medium Cond" panose="020B0606030402020204" pitchFamily="34" charset="0"/>
              </a:rPr>
              <a:t>This method takes advantage of the excellent spectral resolution on LEO satellites, and the excellent spatial/temporal resolution on ABI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3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anose="020B0606030402020204" pitchFamily="34" charset="0"/>
              </a:rPr>
              <a:t>Dual Regression Retrievals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6179" cy="4351338"/>
          </a:xfrm>
        </p:spPr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S</a:t>
            </a:r>
            <a:r>
              <a:rPr lang="en-US" dirty="0" smtClean="0">
                <a:latin typeface="Franklin Gothic Medium Cond" panose="020B0606030402020204" pitchFamily="34" charset="0"/>
              </a:rPr>
              <a:t>ingle </a:t>
            </a:r>
            <a:r>
              <a:rPr lang="en-US" dirty="0">
                <a:latin typeface="Franklin Gothic Medium Cond" panose="020B0606030402020204" pitchFamily="34" charset="0"/>
              </a:rPr>
              <a:t>field-of-view (FOV), all-sky </a:t>
            </a:r>
            <a:r>
              <a:rPr lang="en-US" dirty="0" smtClean="0">
                <a:latin typeface="Franklin Gothic Medium Cond" panose="020B0606030402020204" pitchFamily="34" charset="0"/>
              </a:rPr>
              <a:t>condition, retrievals provide atmospheric soundings </a:t>
            </a:r>
            <a:r>
              <a:rPr lang="en-US" dirty="0">
                <a:latin typeface="Franklin Gothic Medium Cond" panose="020B0606030402020204" pitchFamily="34" charset="0"/>
              </a:rPr>
              <a:t>and surface and cloud parameters from </a:t>
            </a:r>
            <a:r>
              <a:rPr lang="en-US" dirty="0" smtClean="0">
                <a:latin typeface="Franklin Gothic Medium Cond" panose="020B0606030402020204" pitchFamily="34" charset="0"/>
              </a:rPr>
              <a:t>hyperspectral sounders</a:t>
            </a:r>
          </a:p>
          <a:p>
            <a:pPr lvl="1"/>
            <a:r>
              <a:rPr lang="en-US" dirty="0" smtClean="0">
                <a:latin typeface="Franklin Gothic Medium Cond" panose="020B0606030402020204" pitchFamily="34" charset="0"/>
              </a:rPr>
              <a:t>Hyperspectral data alone cannot tell you a value at a specific level – which is what you need for a numerical model</a:t>
            </a:r>
          </a:p>
          <a:p>
            <a:pPr lvl="1"/>
            <a:r>
              <a:rPr lang="en-US" dirty="0">
                <a:latin typeface="Franklin Gothic Medium Cond" panose="020B0606030402020204" pitchFamily="34" charset="0"/>
              </a:rPr>
              <a:t>Regression uses a model-based first guess field to sharpen the vertical resolution in the retrievals</a:t>
            </a:r>
            <a:r>
              <a:rPr lang="en-US" dirty="0" smtClean="0">
                <a:latin typeface="Franklin Gothic Medium Cond" panose="020B0606030402020204" pitchFamily="34" charset="0"/>
              </a:rPr>
              <a:t>.</a:t>
            </a:r>
          </a:p>
          <a:p>
            <a:pPr lvl="1"/>
            <a:endParaRPr lang="en-US" dirty="0">
              <a:latin typeface="Franklin Gothic Medium Cond" panose="020B0606030402020204" pitchFamily="34" charset="0"/>
            </a:endParaRPr>
          </a:p>
          <a:p>
            <a:r>
              <a:rPr lang="en-US" dirty="0" smtClean="0">
                <a:latin typeface="Franklin Gothic Medium Cond" panose="020B0606030402020204" pitchFamily="34" charset="0"/>
              </a:rPr>
              <a:t>How does ABI data acquire better spectral resolution from Polar data?</a:t>
            </a:r>
          </a:p>
          <a:p>
            <a:r>
              <a:rPr lang="en-US" dirty="0" smtClean="0">
                <a:latin typeface="Franklin Gothic Medium Cond" panose="020B0606030402020204" pitchFamily="34" charset="0"/>
              </a:rPr>
              <a:t>How does Polar data acquire better spatial and temporal resolution from ABI?</a:t>
            </a:r>
            <a:endParaRPr lang="en-US" dirty="0">
              <a:latin typeface="Franklin Gothic Medium Cond" panose="020B0606030402020204" pitchFamily="34" charset="0"/>
            </a:endParaRPr>
          </a:p>
          <a:p>
            <a:pPr lvl="1"/>
            <a:endParaRPr lang="en-US" dirty="0">
              <a:latin typeface="Franklin Gothic Medium Cond" panose="020B06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anose="020B0606030402020204" pitchFamily="34" charset="0"/>
              </a:rPr>
              <a:t>Flowchart that describes how ABI data acquires better spectral resolution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8" y="1873751"/>
            <a:ext cx="6061183" cy="4351338"/>
          </a:xfrm>
        </p:spPr>
      </p:pic>
      <p:sp>
        <p:nvSpPr>
          <p:cNvPr id="5" name="TextBox 4"/>
          <p:cNvSpPr txBox="1"/>
          <p:nvPr/>
        </p:nvSpPr>
        <p:spPr>
          <a:xfrm>
            <a:off x="6611991" y="1873751"/>
            <a:ext cx="5323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Medium Cond" panose="020B0606030402020204" pitchFamily="34" charset="0"/>
              </a:rPr>
              <a:t>Start with ABI retrievals</a:t>
            </a:r>
          </a:p>
          <a:p>
            <a:r>
              <a:rPr lang="en-US" sz="2000" dirty="0" smtClean="0">
                <a:latin typeface="Franklin Gothic Medium Cond" panose="020B0606030402020204" pitchFamily="34" charset="0"/>
              </a:rPr>
              <a:t>Where do the ABI retrievals sit within the Polar footprint</a:t>
            </a:r>
          </a:p>
          <a:p>
            <a:r>
              <a:rPr lang="en-US" sz="2000" dirty="0" smtClean="0">
                <a:latin typeface="Franklin Gothic Medium Cond" panose="020B0606030402020204" pitchFamily="34" charset="0"/>
              </a:rPr>
              <a:t>Average all the ABI retrievals in the Polar Footprint</a:t>
            </a:r>
          </a:p>
          <a:p>
            <a:endParaRPr lang="en-US" sz="2000" dirty="0">
              <a:latin typeface="Franklin Gothic Medium Cond" panose="020B0606030402020204" pitchFamily="34" charset="0"/>
            </a:endParaRPr>
          </a:p>
          <a:p>
            <a:r>
              <a:rPr lang="en-US" sz="2000" dirty="0" smtClean="0">
                <a:latin typeface="Franklin Gothic Medium Cond" panose="020B0606030402020204" pitchFamily="34" charset="0"/>
              </a:rPr>
              <a:t>Find the 5 </a:t>
            </a:r>
            <a:r>
              <a:rPr lang="en-US" sz="2000" dirty="0" err="1" smtClean="0">
                <a:latin typeface="Franklin Gothic Medium Cond" panose="020B0606030402020204" pitchFamily="34" charset="0"/>
              </a:rPr>
              <a:t>HiRes</a:t>
            </a:r>
            <a:r>
              <a:rPr lang="en-US" sz="2000" dirty="0" smtClean="0">
                <a:latin typeface="Franklin Gothic Medium Cond" panose="020B0606030402020204" pitchFamily="34" charset="0"/>
              </a:rPr>
              <a:t> ABI retrievals that most closely match (in space and in profile T and RH!) the Low-Res (averaged) ABI retrievals</a:t>
            </a:r>
          </a:p>
          <a:p>
            <a:endParaRPr lang="en-US" sz="2000" dirty="0" smtClean="0">
              <a:latin typeface="Franklin Gothic Medium Cond" panose="020B0606030402020204" pitchFamily="34" charset="0"/>
            </a:endParaRPr>
          </a:p>
          <a:p>
            <a:r>
              <a:rPr lang="en-US" sz="2000" dirty="0" smtClean="0">
                <a:latin typeface="Franklin Gothic Medium Cond" panose="020B0606030402020204" pitchFamily="34" charset="0"/>
              </a:rPr>
              <a:t>Average those 5 profiles together, note their location</a:t>
            </a:r>
          </a:p>
          <a:p>
            <a:r>
              <a:rPr lang="en-US" sz="2000" dirty="0" smtClean="0">
                <a:latin typeface="Franklin Gothic Medium Cond" panose="020B0606030402020204" pitchFamily="34" charset="0"/>
              </a:rPr>
              <a:t>The *Polar* Soundings for those 5 locations are also known.</a:t>
            </a:r>
          </a:p>
          <a:p>
            <a:endParaRPr lang="en-US" sz="2000" dirty="0" smtClean="0">
              <a:latin typeface="Franklin Gothic Medium Cond" panose="020B0606030402020204" pitchFamily="34" charset="0"/>
            </a:endParaRPr>
          </a:p>
          <a:p>
            <a:r>
              <a:rPr lang="en-US" sz="2000" dirty="0" err="1" smtClean="0">
                <a:latin typeface="Franklin Gothic Medium Cond" panose="020B0606030402020204" pitchFamily="34" charset="0"/>
              </a:rPr>
              <a:t>PHSnABI</a:t>
            </a:r>
            <a:r>
              <a:rPr lang="en-US" sz="2000" dirty="0" smtClean="0">
                <a:latin typeface="Franklin Gothic Medium Cond" panose="020B0606030402020204" pitchFamily="34" charset="0"/>
              </a:rPr>
              <a:t> is : </a:t>
            </a:r>
            <a:r>
              <a:rPr lang="en-US" sz="2000" dirty="0" err="1" smtClean="0">
                <a:latin typeface="Franklin Gothic Medium Cond" panose="020B0606030402020204" pitchFamily="34" charset="0"/>
              </a:rPr>
              <a:t>HiResABI</a:t>
            </a:r>
            <a:r>
              <a:rPr lang="en-US" sz="2000" dirty="0" smtClean="0">
                <a:latin typeface="Franklin Gothic Medium Cond" panose="020B0606030402020204" pitchFamily="34" charset="0"/>
              </a:rPr>
              <a:t> + (</a:t>
            </a:r>
            <a:r>
              <a:rPr lang="en-US" sz="2000" dirty="0" err="1" smtClean="0">
                <a:latin typeface="Franklin Gothic Medium Cond" panose="020B0606030402020204" pitchFamily="34" charset="0"/>
              </a:rPr>
              <a:t>PHSavg</a:t>
            </a:r>
            <a:r>
              <a:rPr lang="en-US" sz="2000" dirty="0" smtClean="0">
                <a:latin typeface="Franklin Gothic Medium Cond" panose="020B0606030402020204" pitchFamily="34" charset="0"/>
              </a:rPr>
              <a:t> – </a:t>
            </a:r>
            <a:r>
              <a:rPr lang="en-US" sz="2000" dirty="0" err="1" smtClean="0">
                <a:latin typeface="Franklin Gothic Medium Cond" panose="020B0606030402020204" pitchFamily="34" charset="0"/>
              </a:rPr>
              <a:t>LowResABIAvg</a:t>
            </a:r>
            <a:r>
              <a:rPr lang="en-US" sz="2000" dirty="0" smtClean="0">
                <a:latin typeface="Franklin Gothic Medium Cond" panose="020B0606030402020204" pitchFamily="34" charset="0"/>
              </a:rPr>
              <a:t>)</a:t>
            </a:r>
          </a:p>
          <a:p>
            <a:endParaRPr lang="en-US" sz="2000" dirty="0">
              <a:latin typeface="Franklin Gothic Medium Cond" panose="020B06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8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anose="020B0606030402020204" pitchFamily="34" charset="0"/>
              </a:rPr>
              <a:t>How far into the future do these computed associations hold?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Franklin Gothic Medium Cond" panose="020B0606030402020204" pitchFamily="34" charset="0"/>
              </a:rPr>
              <a:t>They don’t have to hold very long, because there are 4 Polar Orbiters being used.</a:t>
            </a:r>
          </a:p>
          <a:p>
            <a:pPr lvl="1"/>
            <a:r>
              <a:rPr lang="en-US" dirty="0" smtClean="0">
                <a:latin typeface="Franklin Gothic Medium Cond" panose="020B0606030402020204" pitchFamily="34" charset="0"/>
              </a:rPr>
              <a:t>IASI from </a:t>
            </a:r>
            <a:r>
              <a:rPr lang="en-US" dirty="0" err="1" smtClean="0">
                <a:latin typeface="Franklin Gothic Medium Cond" panose="020B0606030402020204" pitchFamily="34" charset="0"/>
              </a:rPr>
              <a:t>Metop</a:t>
            </a:r>
            <a:r>
              <a:rPr lang="en-US" dirty="0" smtClean="0">
                <a:latin typeface="Franklin Gothic Medium Cond" panose="020B0606030402020204" pitchFamily="34" charset="0"/>
              </a:rPr>
              <a:t> (-B and –C) samples over CONUS </a:t>
            </a:r>
            <a:r>
              <a:rPr lang="en-US" i="1" dirty="0" smtClean="0">
                <a:latin typeface="Franklin Gothic Medium Cond" panose="020B0606030402020204" pitchFamily="34" charset="0"/>
              </a:rPr>
              <a:t>ca.</a:t>
            </a:r>
            <a:r>
              <a:rPr lang="en-US" dirty="0" smtClean="0">
                <a:latin typeface="Franklin Gothic Medium Cond" panose="020B0606030402020204" pitchFamily="34" charset="0"/>
              </a:rPr>
              <a:t> 01-04 and 14-17 UTC</a:t>
            </a:r>
          </a:p>
          <a:p>
            <a:pPr lvl="1"/>
            <a:r>
              <a:rPr lang="en-US" dirty="0" err="1" smtClean="0">
                <a:latin typeface="Franklin Gothic Medium Cond" panose="020B0606030402020204" pitchFamily="34" charset="0"/>
              </a:rPr>
              <a:t>CrIS</a:t>
            </a:r>
            <a:r>
              <a:rPr lang="en-US" dirty="0" smtClean="0">
                <a:latin typeface="Franklin Gothic Medium Cond" panose="020B0606030402020204" pitchFamily="34" charset="0"/>
              </a:rPr>
              <a:t> from Suomi-NPP/NOAA-20 samples over CONUS </a:t>
            </a:r>
            <a:r>
              <a:rPr lang="en-US" i="1" dirty="0" smtClean="0">
                <a:latin typeface="Franklin Gothic Medium Cond" panose="020B0606030402020204" pitchFamily="34" charset="0"/>
              </a:rPr>
              <a:t>ca</a:t>
            </a:r>
            <a:r>
              <a:rPr lang="en-US" dirty="0" smtClean="0">
                <a:latin typeface="Franklin Gothic Medium Cond" panose="020B0606030402020204" pitchFamily="34" charset="0"/>
              </a:rPr>
              <a:t>. 06-09 and 17-20 UTC</a:t>
            </a:r>
          </a:p>
          <a:p>
            <a:r>
              <a:rPr lang="en-US" dirty="0" smtClean="0">
                <a:latin typeface="Franklin Gothic Medium Cond" panose="020B0606030402020204" pitchFamily="34" charset="0"/>
              </a:rPr>
              <a:t>In practice, Polar data more than 7 hours old is not used.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4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anose="020B0606030402020204" pitchFamily="34" charset="0"/>
              </a:rPr>
              <a:t>What’s the most important information?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Franklin Gothic Medium Cond" panose="020B0606030402020204" pitchFamily="34" charset="0"/>
              </a:rPr>
              <a:t>Moisture</a:t>
            </a:r>
            <a:endParaRPr lang="en-US" b="1" dirty="0" smtClean="0">
              <a:latin typeface="Franklin Gothic Medium Cond" panose="020B0606030402020204" pitchFamily="34" charset="0"/>
            </a:endParaRPr>
          </a:p>
          <a:p>
            <a:pPr lvl="1"/>
            <a:r>
              <a:rPr lang="en-US" dirty="0" smtClean="0">
                <a:latin typeface="Franklin Gothic Medium Cond" panose="020B0606030402020204" pitchFamily="34" charset="0"/>
              </a:rPr>
              <a:t>Sounder information from </a:t>
            </a:r>
            <a:r>
              <a:rPr lang="en-US" dirty="0" err="1" smtClean="0">
                <a:latin typeface="Franklin Gothic Medium Cond" panose="020B0606030402020204" pitchFamily="34" charset="0"/>
              </a:rPr>
              <a:t>CrIS</a:t>
            </a:r>
            <a:r>
              <a:rPr lang="en-US" dirty="0" smtClean="0">
                <a:latin typeface="Franklin Gothic Medium Cond" panose="020B0606030402020204" pitchFamily="34" charset="0"/>
              </a:rPr>
              <a:t> (Suomi-NPP/NOAA-20) and IASI (</a:t>
            </a:r>
            <a:r>
              <a:rPr lang="en-US" dirty="0" err="1" smtClean="0">
                <a:latin typeface="Franklin Gothic Medium Cond" panose="020B0606030402020204" pitchFamily="34" charset="0"/>
              </a:rPr>
              <a:t>MetOps</a:t>
            </a:r>
            <a:r>
              <a:rPr lang="en-US" dirty="0" smtClean="0">
                <a:latin typeface="Franklin Gothic Medium Cond" panose="020B0606030402020204" pitchFamily="34" charset="0"/>
              </a:rPr>
              <a:t>) leads to a more accurate definition of the moisture distribution than might be occurring in the numerical model</a:t>
            </a:r>
          </a:p>
          <a:p>
            <a:r>
              <a:rPr lang="en-US" sz="3200" b="1" dirty="0" smtClean="0">
                <a:latin typeface="Franklin Gothic Medium Cond" panose="020B0606030402020204" pitchFamily="34" charset="0"/>
              </a:rPr>
              <a:t>Temperature</a:t>
            </a:r>
            <a:endParaRPr lang="en-US" b="1" dirty="0" smtClean="0">
              <a:latin typeface="Franklin Gothic Medium Cond" panose="020B0606030402020204" pitchFamily="34" charset="0"/>
            </a:endParaRPr>
          </a:p>
          <a:p>
            <a:pPr lvl="1"/>
            <a:r>
              <a:rPr lang="en-US" dirty="0" smtClean="0">
                <a:latin typeface="Franklin Gothic Medium Cond" panose="020B0606030402020204" pitchFamily="34" charset="0"/>
              </a:rPr>
              <a:t>Usually, temperature is well-forecast, so the additional temperature information from the polar orbiters is not quite so impactful as the moisture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5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anose="020B0606030402020204" pitchFamily="34" charset="0"/>
              </a:rPr>
              <a:t>Which Satellites / When do they overfly?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435" y="1412512"/>
            <a:ext cx="11061462" cy="4351338"/>
          </a:xfrm>
        </p:spPr>
        <p:txBody>
          <a:bodyPr/>
          <a:lstStyle/>
          <a:p>
            <a:r>
              <a:rPr lang="en-US" dirty="0" smtClean="0"/>
              <a:t>Suomi NPP/NOAA-20 and </a:t>
            </a:r>
            <a:r>
              <a:rPr lang="en-US" dirty="0" err="1" smtClean="0"/>
              <a:t>Metop</a:t>
            </a:r>
            <a:r>
              <a:rPr lang="en-US" dirty="0" smtClean="0"/>
              <a:t>-B/</a:t>
            </a:r>
            <a:r>
              <a:rPr lang="en-US" dirty="0" err="1" smtClean="0"/>
              <a:t>Metop</a:t>
            </a:r>
            <a:r>
              <a:rPr lang="en-US" dirty="0" smtClean="0"/>
              <a:t>-C</a:t>
            </a:r>
          </a:p>
          <a:p>
            <a:r>
              <a:rPr lang="en-US" dirty="0" smtClean="0"/>
              <a:t>What’s the maximum time between Polar overpasses:  </a:t>
            </a:r>
            <a:r>
              <a:rPr lang="en-US" b="1" dirty="0" smtClean="0"/>
              <a:t>about 4-5 hours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085"/>
            <a:ext cx="3200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2971482"/>
            <a:ext cx="3200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971482"/>
            <a:ext cx="32004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8940" y="5815231"/>
            <a:ext cx="1008353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Metop</a:t>
            </a:r>
            <a:r>
              <a:rPr lang="en-US" dirty="0" smtClean="0">
                <a:solidFill>
                  <a:srgbClr val="FFFF00"/>
                </a:solidFill>
              </a:rPr>
              <a:t>-C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62153"/>
            <a:ext cx="100995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Metop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1600" y="5815231"/>
            <a:ext cx="983603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NOAA20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54119" y="3816628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0545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84722" y="5837062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0555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842375" y="4058024"/>
            <a:ext cx="66251" cy="5836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982823" y="5221305"/>
            <a:ext cx="66251" cy="5836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865989" y="3803874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0725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04094" y="5744729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0735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01636" y="4803212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0730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0865988" y="4104042"/>
            <a:ext cx="101347" cy="59454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0036011" y="3760752"/>
            <a:ext cx="247653" cy="4944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86953" y="5306646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0915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49216" y="3508618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0905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57979" y="4390184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0910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9522950" y="4720752"/>
            <a:ext cx="247653" cy="4944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37" y="2331085"/>
            <a:ext cx="3200400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2937" y="5162153"/>
            <a:ext cx="74732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S-NPP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29683" y="3908961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1715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71328" y="4291953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1855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37027" y="5246284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1850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0700033" y="5049547"/>
            <a:ext cx="101347" cy="59454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661059" y="4766219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1710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00974" y="4842507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0550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1409799" y="4208669"/>
            <a:ext cx="244320" cy="43302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533858" y="4553971"/>
            <a:ext cx="134588" cy="45978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415482" y="4409457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2035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73337" y="3390461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2040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9596934" y="3660984"/>
            <a:ext cx="18724" cy="45111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79967" y="3709416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1945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39033" y="2662518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1950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9546151" y="4625611"/>
            <a:ext cx="18724" cy="45111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279481" y="3063938"/>
            <a:ext cx="23904" cy="44468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362247" y="4101211"/>
            <a:ext cx="36624" cy="40057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299982" y="3801749"/>
            <a:ext cx="160873" cy="42859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429498" y="4369305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1800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33872" y="3416285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1805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08635" y="5296253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1755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78806" y="4024003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0820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61560" y="3071222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0815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32114" y="4995089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0825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493533" y="5258286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0645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47945" y="4224791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0640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26928" y="3209280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0635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7704403" y="3436051"/>
            <a:ext cx="143728" cy="4729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7412302" y="4293309"/>
            <a:ext cx="143728" cy="4729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303563" y="4691530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1940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8678652" y="3436051"/>
            <a:ext cx="4226" cy="4729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8640405" y="4696843"/>
            <a:ext cx="17480" cy="4653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66828" y="4904001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02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50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64331" y="2956933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030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96392" y="5888573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024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542316" y="4369305"/>
            <a:ext cx="90702" cy="36074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818131" y="5287858"/>
            <a:ext cx="90702" cy="36074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228683" y="3250724"/>
            <a:ext cx="90702" cy="36074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019957" y="4082035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1505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5102444" y="4422635"/>
            <a:ext cx="41466" cy="4359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42441" y="4783863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1650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38091" y="5089443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1510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07265" y="3931670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02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55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11741" y="3873066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1645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4126748" y="4166327"/>
            <a:ext cx="152599" cy="4053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513370" y="3968055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1555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78319" y="4950885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1600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3847" y="3580173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1735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73246" y="2971482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1550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68926" y="4026439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1415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1507077" y="4329371"/>
            <a:ext cx="97505" cy="4006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1762665" y="3308277"/>
            <a:ext cx="78088" cy="40113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426022" y="3958929"/>
            <a:ext cx="203022" cy="3330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2645428" y="3287429"/>
            <a:ext cx="13891" cy="4058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1112722" y="2900931"/>
            <a:ext cx="140151" cy="2552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728259" y="4425270"/>
            <a:ext cx="23139" cy="3779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182797" y="2648797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1730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324398" y="4434269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0155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869549" y="3495034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02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27365" y="3769646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034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42777" y="4783333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033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92190" y="2750029"/>
            <a:ext cx="32870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034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2131392" y="3822065"/>
            <a:ext cx="136365" cy="31928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222433" y="4369004"/>
            <a:ext cx="43505" cy="34031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082406" y="3308277"/>
            <a:ext cx="62746" cy="33808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193691" y="2331085"/>
            <a:ext cx="27853" cy="4526915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086664" y="6210487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Metop</a:t>
            </a:r>
            <a:r>
              <a:rPr lang="en-US" b="1" dirty="0" smtClean="0"/>
              <a:t>-B/</a:t>
            </a:r>
            <a:r>
              <a:rPr lang="en-US" b="1" dirty="0" err="1" smtClean="0"/>
              <a:t>Metop</a:t>
            </a:r>
            <a:r>
              <a:rPr lang="en-US" b="1" dirty="0" smtClean="0"/>
              <a:t>-C are paired </a:t>
            </a:r>
          </a:p>
          <a:p>
            <a:pPr algn="ctr"/>
            <a:r>
              <a:rPr lang="en-US" b="1" dirty="0" smtClean="0"/>
              <a:t>(one is in between the other)</a:t>
            </a:r>
            <a:endParaRPr lang="en-US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7279481" y="6171525"/>
            <a:ext cx="331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Suomi-NPP/NOAA-20 are paired </a:t>
            </a:r>
          </a:p>
          <a:p>
            <a:pPr algn="ctr"/>
            <a:r>
              <a:rPr lang="en-US" b="1" dirty="0" smtClean="0"/>
              <a:t>(one is in between the other)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3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anose="020B0606030402020204" pitchFamily="34" charset="0"/>
              </a:rPr>
              <a:t>Example over Florida:   GOES-16 Vis/CAPE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85" y="1825625"/>
            <a:ext cx="6089630" cy="4351338"/>
          </a:xfrm>
        </p:spPr>
      </p:pic>
      <p:sp>
        <p:nvSpPr>
          <p:cNvPr id="5" name="Oval 4"/>
          <p:cNvSpPr/>
          <p:nvPr/>
        </p:nvSpPr>
        <p:spPr>
          <a:xfrm rot="2295116">
            <a:off x="5628229" y="2594949"/>
            <a:ext cx="935540" cy="207907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2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anose="020B0606030402020204" pitchFamily="34" charset="0"/>
              </a:rPr>
              <a:t>Example over Florida:  GOES-16 Vis/PHS CAPE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85" y="1825625"/>
            <a:ext cx="6089630" cy="4351338"/>
          </a:xfrm>
        </p:spPr>
      </p:pic>
      <p:sp>
        <p:nvSpPr>
          <p:cNvPr id="5" name="Oval 4"/>
          <p:cNvSpPr/>
          <p:nvPr/>
        </p:nvSpPr>
        <p:spPr>
          <a:xfrm rot="2295116">
            <a:off x="5628229" y="2594949"/>
            <a:ext cx="935540" cy="207907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7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61562</TotalTime>
  <Words>532</Words>
  <Application>Microsoft Office PowerPoint</Application>
  <PresentationFormat>Widescreen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Demi Cond</vt:lpstr>
      <vt:lpstr>Franklin Gothic Medium Cond</vt:lpstr>
      <vt:lpstr>Office Theme</vt:lpstr>
      <vt:lpstr>Training on Polar Hyperspectral Soundings and Microwave Data and ABI modeling output</vt:lpstr>
      <vt:lpstr>PHSnMWnABI:  That’s a mouthful!</vt:lpstr>
      <vt:lpstr>Dual Regression Retrievals</vt:lpstr>
      <vt:lpstr>Flowchart that describes how ABI data acquires better spectral resolution</vt:lpstr>
      <vt:lpstr>How far into the future do these computed associations hold?</vt:lpstr>
      <vt:lpstr>What’s the most important information?</vt:lpstr>
      <vt:lpstr>Which Satellites / When do they overfly?</vt:lpstr>
      <vt:lpstr>Example over Florida:   GOES-16 Vis/CAPE</vt:lpstr>
      <vt:lpstr>Example over Florida:  GOES-16 Vis/PHS CAPE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Lindstrom</dc:creator>
  <cp:lastModifiedBy>Scott Lindstrom</cp:lastModifiedBy>
  <cp:revision>161</cp:revision>
  <dcterms:created xsi:type="dcterms:W3CDTF">2021-07-07T17:21:37Z</dcterms:created>
  <dcterms:modified xsi:type="dcterms:W3CDTF">2022-04-11T20:45:17Z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9A950641-70A0-40DE-93B5-9D2C137E11F5</vt:lpwstr>
  </property>
  <property fmtid="{D5CDD505-2E9C-101B-9397-08002B2CF9AE}" pid="3" name="ArticulatePath">
    <vt:lpwstr>Presentation3</vt:lpwstr>
  </property>
</Properties>
</file>