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9.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4.xml" ContentType="application/vnd.openxmlformats-officedocument.presentationml.notesSlide+xml"/>
  <Override PartName="/ppt/tags/tag1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57" r:id="rId3"/>
    <p:sldId id="258" r:id="rId4"/>
    <p:sldId id="260" r:id="rId5"/>
    <p:sldId id="263" r:id="rId6"/>
    <p:sldId id="261" r:id="rId7"/>
    <p:sldId id="264" r:id="rId8"/>
    <p:sldId id="265" r:id="rId9"/>
    <p:sldId id="267" r:id="rId10"/>
    <p:sldId id="266" r:id="rId11"/>
    <p:sldId id="268" r:id="rId12"/>
    <p:sldId id="269" r:id="rId13"/>
    <p:sldId id="327" r:id="rId14"/>
    <p:sldId id="270" r:id="rId15"/>
    <p:sldId id="271" r:id="rId16"/>
    <p:sldId id="272" r:id="rId17"/>
    <p:sldId id="273" r:id="rId18"/>
    <p:sldId id="353" r:id="rId19"/>
    <p:sldId id="354" r:id="rId20"/>
    <p:sldId id="355" r:id="rId21"/>
    <p:sldId id="356" r:id="rId22"/>
    <p:sldId id="274" r:id="rId23"/>
    <p:sldId id="275" r:id="rId24"/>
    <p:sldId id="276" r:id="rId25"/>
    <p:sldId id="359" r:id="rId26"/>
    <p:sldId id="377" r:id="rId27"/>
    <p:sldId id="285" r:id="rId28"/>
    <p:sldId id="277" r:id="rId29"/>
    <p:sldId id="278" r:id="rId30"/>
    <p:sldId id="367" r:id="rId31"/>
    <p:sldId id="279" r:id="rId32"/>
    <p:sldId id="368" r:id="rId33"/>
    <p:sldId id="369" r:id="rId34"/>
    <p:sldId id="370" r:id="rId35"/>
    <p:sldId id="371" r:id="rId36"/>
    <p:sldId id="372" r:id="rId37"/>
    <p:sldId id="373" r:id="rId38"/>
    <p:sldId id="374" r:id="rId39"/>
    <p:sldId id="375" r:id="rId40"/>
    <p:sldId id="376" r:id="rId41"/>
    <p:sldId id="288" r:id="rId42"/>
    <p:sldId id="289" r:id="rId43"/>
    <p:sldId id="290" r:id="rId44"/>
    <p:sldId id="291" r:id="rId45"/>
    <p:sldId id="292" r:id="rId46"/>
    <p:sldId id="293" r:id="rId47"/>
    <p:sldId id="294" r:id="rId48"/>
    <p:sldId id="295" r:id="rId49"/>
    <p:sldId id="296" r:id="rId50"/>
    <p:sldId id="297" r:id="rId51"/>
    <p:sldId id="298" r:id="rId52"/>
    <p:sldId id="331" r:id="rId53"/>
    <p:sldId id="360" r:id="rId54"/>
    <p:sldId id="361" r:id="rId55"/>
    <p:sldId id="362" r:id="rId56"/>
    <p:sldId id="363" r:id="rId57"/>
    <p:sldId id="364" r:id="rId58"/>
    <p:sldId id="365" r:id="rId59"/>
    <p:sldId id="366" r:id="rId60"/>
    <p:sldId id="378" r:id="rId61"/>
    <p:sldId id="328" r:id="rId62"/>
    <p:sldId id="329" r:id="rId63"/>
    <p:sldId id="351" r:id="rId64"/>
    <p:sldId id="358" r:id="rId65"/>
    <p:sldId id="284" r:id="rId66"/>
  </p:sldIdLst>
  <p:sldSz cx="9144000" cy="6858000" type="screen4x3"/>
  <p:notesSz cx="6858000" cy="9144000"/>
  <p:custDataLst>
    <p:tags r:id="rId69"/>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A"/>
    <a:srgbClr val="134892"/>
    <a:srgbClr val="F2C31A"/>
    <a:srgbClr val="FFFF99"/>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5101" autoAdjust="0"/>
  </p:normalViewPr>
  <p:slideViewPr>
    <p:cSldViewPr>
      <p:cViewPr varScale="1">
        <p:scale>
          <a:sx n="80" d="100"/>
          <a:sy n="80" d="100"/>
        </p:scale>
        <p:origin x="71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3/24/2020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2020/3/24</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1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NUCAPS is the NOAA Unique </a:t>
            </a:r>
            <a:r>
              <a:rPr lang="en-US" strike="sngStrike">
                <a:solidFill>
                  <a:srgbClr val="000000"/>
                </a:solidFill>
                <a:latin typeface="Calibri" panose="020F0502020204030204" pitchFamily="34" charset="0"/>
                <a:ea typeface="Times New Roman" panose="02020603050405020304" pitchFamily="18" charset="0"/>
                <a:cs typeface="Calibri" panose="020F0502020204030204" pitchFamily="34" charset="0"/>
              </a:rPr>
              <a:t>CrIS ATMS</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Combined Atmospheric Processing System, combining information from an infrared sounder (CrIS on Suomi NPP and NOAA-20; IASI on Metop) and a microwave sounder (ATMS on Suomi NPP and NOAA-20 ; AMSU/MHS on Metop.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Equatorial crossing times for the different polar orbiters are shown.  NPP and NOAA-20 data are halfway between synoptic radiosonde times over CONUS - and about 2-3 hours after MetOp.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the WFO, Data appears in AWIPS after it is downlinked at Svalbard and then proceeds through computers that process it - and that process can take more than 90 minutes.    Data arrives much more quickly through a direct broadcast link.  NOAA-20 also arrives more quickly.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HWT, NUCAPS Soundings from NOAA-20 will get to AWIPS quickly:  typically around 30 minutes!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a:t>
            </a:fld>
            <a:endParaRPr lang="en-US"/>
          </a:p>
        </p:txBody>
      </p:sp>
    </p:spTree>
    <p:extLst>
      <p:ext uri="{BB962C8B-B14F-4D97-AF65-F5344CB8AC3E}">
        <p14:creationId xmlns:p14="http://schemas.microsoft.com/office/powerpoint/2010/main" val="73285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*amount* of data can overwhelm, and pop-up SkewTs are helpful in that regard to quickly assess how soundings vary over a region.  These next slides describe how to enable them.  After loading the soundings, go to the Volume </a:t>
            </a:r>
            <a:r>
              <a:rPr lang="en-US" smtClean="0">
                <a:solidFill>
                  <a:srgbClr val="000000"/>
                </a:solidFill>
                <a:ea typeface="Times New Roman"/>
                <a:cs typeface="Calibri"/>
              </a:rPr>
              <a:t>Browser</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15</a:t>
            </a:fld>
            <a:endParaRPr lang="en-US"/>
          </a:p>
        </p:txBody>
      </p:sp>
    </p:spTree>
    <p:extLst>
      <p:ext uri="{BB962C8B-B14F-4D97-AF65-F5344CB8AC3E}">
        <p14:creationId xmlns:p14="http://schemas.microsoft.com/office/powerpoint/2010/main" val="24754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Turn sampling on, and right click in the image</a:t>
            </a:r>
            <a:r>
              <a:rPr lang="en-US">
                <a:latin typeface="Times New Roman"/>
                <a:ea typeface="Times New Roman"/>
                <a:cs typeface="Times New Roman"/>
              </a:rPr>
              <a:t>, clicking on 'NUCAPS' in the menu that pops open</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16</a:t>
            </a:fld>
            <a:endParaRPr lang="en-US"/>
          </a:p>
        </p:txBody>
      </p:sp>
    </p:spTree>
    <p:extLst>
      <p:ext uri="{BB962C8B-B14F-4D97-AF65-F5344CB8AC3E}">
        <p14:creationId xmlns:p14="http://schemas.microsoft.com/office/powerpoint/2010/main" val="232094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Then move the mouse around over the soundings to</a:t>
            </a:r>
            <a:r>
              <a:rPr lang="en-US" baseline="0" dirty="0" smtClean="0"/>
              <a:t> see how they change in the horizontal.</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17</a:t>
            </a:fld>
            <a:endParaRPr lang="en-US"/>
          </a:p>
        </p:txBody>
      </p:sp>
    </p:spTree>
    <p:extLst>
      <p:ext uri="{BB962C8B-B14F-4D97-AF65-F5344CB8AC3E}">
        <p14:creationId xmlns:p14="http://schemas.microsoft.com/office/powerpoint/2010/main" val="26404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You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can sometimes get two sequential soundings in the right spot to monitor developing convection</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Look for this to happen!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22</a:t>
            </a:fld>
            <a:endParaRPr lang="en-US"/>
          </a:p>
        </p:txBody>
      </p:sp>
    </p:spTree>
    <p:extLst>
      <p:ext uri="{BB962C8B-B14F-4D97-AF65-F5344CB8AC3E}">
        <p14:creationId xmlns:p14="http://schemas.microsoft.com/office/powerpoint/2010/main" val="376249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SO the first pass showed a moderately unstable profile in a region of slight risk.</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23</a:t>
            </a:fld>
            <a:endParaRPr lang="en-US"/>
          </a:p>
        </p:txBody>
      </p:sp>
    </p:spTree>
    <p:extLst>
      <p:ext uri="{BB962C8B-B14F-4D97-AF65-F5344CB8AC3E}">
        <p14:creationId xmlns:p14="http://schemas.microsoft.com/office/powerpoint/2010/main" val="188651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90 minutes later, </a:t>
            </a:r>
            <a:r>
              <a:rPr lang="en-US" dirty="0" err="1" smtClean="0"/>
              <a:t>destabilitization</a:t>
            </a:r>
            <a:r>
              <a:rPr lang="en-US" dirty="0" smtClean="0"/>
              <a:t> is ongoing.</a:t>
            </a:r>
            <a:r>
              <a:rPr lang="en-US" baseline="0" dirty="0" smtClean="0"/>
              <a:t>  This should help in your situational awareness.</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24</a:t>
            </a:fld>
            <a:endParaRPr lang="en-US"/>
          </a:p>
        </p:txBody>
      </p:sp>
    </p:spTree>
    <p:extLst>
      <p:ext uri="{BB962C8B-B14F-4D97-AF65-F5344CB8AC3E}">
        <p14:creationId xmlns:p14="http://schemas.microsoft.com/office/powerpoint/2010/main" val="1205741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These numbers are from an HWT blog post that compared NUCAPS convective indices -- with and without automatic modification to match RTMA analyses -- with SPC values.  THe forecaster appreciated the data</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28</a:t>
            </a:fld>
            <a:endParaRPr lang="en-US"/>
          </a:p>
        </p:txBody>
      </p:sp>
    </p:spTree>
    <p:extLst>
      <p:ext uri="{BB962C8B-B14F-4D97-AF65-F5344CB8AC3E}">
        <p14:creationId xmlns:p14="http://schemas.microsoft.com/office/powerpoint/2010/main" val="334508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You can also change soundings using the  graphical editor in AWIPS.   When you click on the sounding, note the nearby temperature/dewpoint values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29</a:t>
            </a:fld>
            <a:endParaRPr lang="en-US"/>
          </a:p>
        </p:txBody>
      </p:sp>
    </p:spTree>
    <p:extLst>
      <p:ext uri="{BB962C8B-B14F-4D97-AF65-F5344CB8AC3E}">
        <p14:creationId xmlns:p14="http://schemas.microsoft.com/office/powerpoint/2010/main" val="140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You can also change soundings using the  graphical editor in AWIPS.   When you click on the sounding, note the nearby temperature/dewpoint values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30</a:t>
            </a:fld>
            <a:endParaRPr lang="en-US"/>
          </a:p>
        </p:txBody>
      </p:sp>
    </p:spTree>
    <p:extLst>
      <p:ext uri="{BB962C8B-B14F-4D97-AF65-F5344CB8AC3E}">
        <p14:creationId xmlns:p14="http://schemas.microsoft.com/office/powerpoint/2010/main" val="34940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31</a:t>
            </a:fld>
            <a:endParaRPr lang="en-US"/>
          </a:p>
        </p:txBody>
      </p:sp>
    </p:spTree>
    <p:extLst>
      <p:ext uri="{BB962C8B-B14F-4D97-AF65-F5344CB8AC3E}">
        <p14:creationId xmlns:p14="http://schemas.microsoft.com/office/powerpoint/2010/main" val="27099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Timing issues in models</a:t>
            </a:r>
            <a:r>
              <a:rPr lang="en-US" baseline="0" dirty="0" smtClean="0"/>
              <a:t> sometimes cause problems.  Wouldn’t it be better to use a NUCAPS sounding in SE Colorado on this day vs. the sounding from the model?</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7</a:t>
            </a:fld>
            <a:endParaRPr lang="en-US"/>
          </a:p>
        </p:txBody>
      </p:sp>
    </p:spTree>
    <p:extLst>
      <p:ext uri="{BB962C8B-B14F-4D97-AF65-F5344CB8AC3E}">
        <p14:creationId xmlns:p14="http://schemas.microsoft.com/office/powerpoint/2010/main" val="118169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32</a:t>
            </a:fld>
            <a:endParaRPr lang="en-US"/>
          </a:p>
        </p:txBody>
      </p:sp>
    </p:spTree>
    <p:extLst>
      <p:ext uri="{BB962C8B-B14F-4D97-AF65-F5344CB8AC3E}">
        <p14:creationId xmlns:p14="http://schemas.microsoft.com/office/powerpoint/2010/main" val="3569090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33</a:t>
            </a:fld>
            <a:endParaRPr lang="en-US"/>
          </a:p>
        </p:txBody>
      </p:sp>
    </p:spTree>
    <p:extLst>
      <p:ext uri="{BB962C8B-B14F-4D97-AF65-F5344CB8AC3E}">
        <p14:creationId xmlns:p14="http://schemas.microsoft.com/office/powerpoint/2010/main" val="759114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34</a:t>
            </a:fld>
            <a:endParaRPr lang="en-US"/>
          </a:p>
        </p:txBody>
      </p:sp>
    </p:spTree>
    <p:extLst>
      <p:ext uri="{BB962C8B-B14F-4D97-AF65-F5344CB8AC3E}">
        <p14:creationId xmlns:p14="http://schemas.microsoft.com/office/powerpoint/2010/main" val="30124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35</a:t>
            </a:fld>
            <a:endParaRPr lang="en-US"/>
          </a:p>
        </p:txBody>
      </p:sp>
    </p:spTree>
    <p:extLst>
      <p:ext uri="{BB962C8B-B14F-4D97-AF65-F5344CB8AC3E}">
        <p14:creationId xmlns:p14="http://schemas.microsoft.com/office/powerpoint/2010/main" val="295887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is a more forecast-specific use of the soundings.  Will that broken cumulus field on the border of Iowa/Nebraska develop?  The GFS is predicting QPF later in the day.</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42</a:t>
            </a:fld>
            <a:endParaRPr lang="en-US"/>
          </a:p>
        </p:txBody>
      </p:sp>
    </p:spTree>
    <p:extLst>
      <p:ext uri="{BB962C8B-B14F-4D97-AF65-F5344CB8AC3E}">
        <p14:creationId xmlns:p14="http://schemas.microsoft.com/office/powerpoint/2010/main" val="651879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sounding has a surface temperature and dewpoint close to observations (so we needn't edit the sounding to bring it into accord with observations).  CAPE is small.  Would you expect convective development?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43</a:t>
            </a:fld>
            <a:endParaRPr lang="en-US"/>
          </a:p>
        </p:txBody>
      </p:sp>
    </p:spTree>
    <p:extLst>
      <p:ext uri="{BB962C8B-B14F-4D97-AF65-F5344CB8AC3E}">
        <p14:creationId xmlns:p14="http://schemas.microsoft.com/office/powerpoint/2010/main" val="340773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Late afternoon visible imagery shows that the cumulus field has dissipated.</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710D25E6-D568-433D-AD3A-9654D847E2C2}" type="slidenum">
              <a:rPr lang="en-US" smtClean="0"/>
              <a:t>44</a:t>
            </a:fld>
            <a:endParaRPr lang="en-US"/>
          </a:p>
        </p:txBody>
      </p:sp>
    </p:spTree>
    <p:extLst>
      <p:ext uri="{BB962C8B-B14F-4D97-AF65-F5344CB8AC3E}">
        <p14:creationId xmlns:p14="http://schemas.microsoft.com/office/powerpoint/2010/main" val="3454697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 couple days later, Omaha experienced severe weather.  This image shows the storm reports, damage, and two NUCAPS sounding sites from 1849 UTC on 3 June.  Note also the gradient in dewpoint in the plotted METARs.</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The next page shows the NUCAPS sounding for the site just south of the Omaha WFO -- the one in the Green Box.</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45</a:t>
            </a:fld>
            <a:endParaRPr lang="en-US"/>
          </a:p>
        </p:txBody>
      </p:sp>
    </p:spTree>
    <p:extLst>
      <p:ext uri="{BB962C8B-B14F-4D97-AF65-F5344CB8AC3E}">
        <p14:creationId xmlns:p14="http://schemas.microsoft.com/office/powerpoint/2010/main" val="1938631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NUCAPS sounding from the site in the green box on the previous page -- a cloudy </a:t>
            </a:r>
            <a:r>
              <a:rPr lang="en-US" dirty="0" smtClean="0">
                <a:solidFill>
                  <a:srgbClr val="000000"/>
                </a:solidFill>
                <a:latin typeface="Times New Roman"/>
                <a:ea typeface="Times New Roman"/>
                <a:cs typeface="Times New Roman"/>
              </a:rPr>
              <a:t>region (but not dense clouds), </a:t>
            </a:r>
            <a:r>
              <a:rPr lang="en-US" dirty="0">
                <a:solidFill>
                  <a:srgbClr val="000000"/>
                </a:solidFill>
                <a:latin typeface="Times New Roman"/>
                <a:ea typeface="Times New Roman"/>
                <a:cs typeface="Times New Roman"/>
              </a:rPr>
              <a:t>but the sounding still gives </a:t>
            </a:r>
            <a:r>
              <a:rPr lang="en-US" dirty="0" smtClean="0">
                <a:solidFill>
                  <a:srgbClr val="000000"/>
                </a:solidFill>
                <a:latin typeface="Times New Roman"/>
                <a:ea typeface="Times New Roman"/>
                <a:cs typeface="Times New Roman"/>
              </a:rPr>
              <a:t>information because not</a:t>
            </a:r>
            <a:r>
              <a:rPr lang="en-US" baseline="0" dirty="0" smtClean="0">
                <a:solidFill>
                  <a:srgbClr val="000000"/>
                </a:solidFill>
                <a:latin typeface="Times New Roman"/>
                <a:ea typeface="Times New Roman"/>
                <a:cs typeface="Times New Roman"/>
              </a:rPr>
              <a:t> all of the </a:t>
            </a:r>
            <a:r>
              <a:rPr lang="en-US" baseline="0" dirty="0" err="1" smtClean="0">
                <a:solidFill>
                  <a:srgbClr val="000000"/>
                </a:solidFill>
                <a:latin typeface="Times New Roman"/>
                <a:ea typeface="Times New Roman"/>
                <a:cs typeface="Times New Roman"/>
              </a:rPr>
              <a:t>CrIS</a:t>
            </a:r>
            <a:r>
              <a:rPr lang="en-US" baseline="0" dirty="0" smtClean="0">
                <a:solidFill>
                  <a:srgbClr val="000000"/>
                </a:solidFill>
                <a:latin typeface="Times New Roman"/>
                <a:ea typeface="Times New Roman"/>
                <a:cs typeface="Times New Roman"/>
              </a:rPr>
              <a:t> points were in overcast regions</a:t>
            </a:r>
            <a:r>
              <a:rPr lang="en-US" dirty="0" smtClean="0">
                <a:solidFill>
                  <a:srgbClr val="000000"/>
                </a:solidFill>
                <a:latin typeface="Times New Roman"/>
                <a:ea typeface="Times New Roman"/>
                <a:cs typeface="Times New Roman"/>
              </a:rPr>
              <a:t>.  </a:t>
            </a:r>
            <a:r>
              <a:rPr lang="en-US" dirty="0">
                <a:solidFill>
                  <a:srgbClr val="000000"/>
                </a:solidFill>
                <a:latin typeface="Times New Roman"/>
                <a:ea typeface="Times New Roman"/>
                <a:cs typeface="Times New Roman"/>
              </a:rPr>
              <a:t>This sounding has been modified so the surface METARs match the sounding values.  Surface-based CAPE is 1851.</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46</a:t>
            </a:fld>
            <a:endParaRPr lang="en-US"/>
          </a:p>
        </p:txBody>
      </p:sp>
    </p:spTree>
    <p:extLst>
      <p:ext uri="{BB962C8B-B14F-4D97-AF65-F5344CB8AC3E}">
        <p14:creationId xmlns:p14="http://schemas.microsoft.com/office/powerpoint/2010/main" val="3969095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boxed site is the one we just looked </a:t>
            </a:r>
            <a:r>
              <a:rPr lang="en-US" dirty="0" smtClean="0">
                <a:solidFill>
                  <a:srgbClr val="000000"/>
                </a:solidFill>
                <a:latin typeface="Times New Roman"/>
                <a:ea typeface="Times New Roman"/>
                <a:cs typeface="Times New Roman"/>
              </a:rPr>
              <a:t>at.  Imagine 9 points centered on this boxed green point – some of those points are in relatively clear skies.  </a:t>
            </a:r>
            <a:r>
              <a:rPr lang="en-US" dirty="0">
                <a:solidFill>
                  <a:srgbClr val="000000"/>
                </a:solidFill>
                <a:latin typeface="Times New Roman"/>
                <a:ea typeface="Times New Roman"/>
                <a:cs typeface="Times New Roman"/>
              </a:rPr>
              <a:t>Note that </a:t>
            </a:r>
            <a:r>
              <a:rPr lang="en-US" dirty="0" smtClean="0">
                <a:solidFill>
                  <a:srgbClr val="000000"/>
                </a:solidFill>
                <a:latin typeface="Times New Roman"/>
                <a:ea typeface="Times New Roman"/>
                <a:cs typeface="Times New Roman"/>
              </a:rPr>
              <a:t>an even-more </a:t>
            </a:r>
            <a:r>
              <a:rPr lang="en-US" dirty="0">
                <a:solidFill>
                  <a:srgbClr val="000000"/>
                </a:solidFill>
                <a:latin typeface="Times New Roman"/>
                <a:ea typeface="Times New Roman"/>
                <a:cs typeface="Times New Roman"/>
              </a:rPr>
              <a:t>clear Sounding is just south -- and recall that there is a strong </a:t>
            </a:r>
            <a:r>
              <a:rPr lang="en-US" dirty="0" err="1">
                <a:solidFill>
                  <a:srgbClr val="000000"/>
                </a:solidFill>
                <a:latin typeface="Times New Roman"/>
                <a:ea typeface="Times New Roman"/>
                <a:cs typeface="Times New Roman"/>
              </a:rPr>
              <a:t>dewpoint</a:t>
            </a:r>
            <a:r>
              <a:rPr lang="en-US" dirty="0">
                <a:solidFill>
                  <a:srgbClr val="000000"/>
                </a:solidFill>
                <a:latin typeface="Times New Roman"/>
                <a:ea typeface="Times New Roman"/>
                <a:cs typeface="Times New Roman"/>
              </a:rPr>
              <a:t> gradient in the region.</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47</a:t>
            </a:fld>
            <a:endParaRPr lang="en-US"/>
          </a:p>
        </p:txBody>
      </p:sp>
    </p:spTree>
    <p:extLst>
      <p:ext uri="{BB962C8B-B14F-4D97-AF65-F5344CB8AC3E}">
        <p14:creationId xmlns:p14="http://schemas.microsoft.com/office/powerpoint/2010/main" val="12864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Vertical profiles in NUCAPS spring out of a Regression that uses static coefficients and all Sounder/Microwave data followed by a retrieval that uses a subset of the </a:t>
            </a:r>
            <a:r>
              <a:rPr lang="en-US" dirty="0" smtClean="0">
                <a:solidFill>
                  <a:srgbClr val="000000"/>
                </a:solidFill>
                <a:ea typeface="Times New Roman"/>
                <a:cs typeface="Calibri"/>
              </a:rPr>
              <a:t>infrared channels (but still all the microwave channels).</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Regression step </a:t>
            </a:r>
            <a:r>
              <a:rPr lang="en-US" dirty="0" smtClean="0">
                <a:solidFill>
                  <a:srgbClr val="000000"/>
                </a:solidFill>
                <a:ea typeface="Times New Roman"/>
                <a:cs typeface="Calibri"/>
              </a:rPr>
              <a:t>relies on </a:t>
            </a:r>
            <a:r>
              <a:rPr lang="en-US" dirty="0">
                <a:solidFill>
                  <a:srgbClr val="000000"/>
                </a:solidFill>
                <a:ea typeface="Times New Roman"/>
                <a:cs typeface="Calibri"/>
              </a:rPr>
              <a:t>coefficients trained from cases that used all sounder and microwave data and ECMWF model output on four select days in the </a:t>
            </a:r>
            <a:r>
              <a:rPr lang="en-US" dirty="0" smtClean="0">
                <a:solidFill>
                  <a:srgbClr val="000000"/>
                </a:solidFill>
                <a:ea typeface="Times New Roman"/>
                <a:cs typeface="Calibri"/>
              </a:rPr>
              <a:t>past</a:t>
            </a:r>
            <a:r>
              <a:rPr lang="en-US" baseline="0" dirty="0" smtClean="0">
                <a:solidFill>
                  <a:srgbClr val="000000"/>
                </a:solidFill>
                <a:ea typeface="Times New Roman"/>
                <a:cs typeface="Calibri"/>
              </a:rPr>
              <a:t> s</a:t>
            </a:r>
            <a:r>
              <a:rPr lang="en-US" dirty="0" smtClean="0">
                <a:solidFill>
                  <a:srgbClr val="000000"/>
                </a:solidFill>
                <a:ea typeface="Times New Roman"/>
                <a:cs typeface="Calibri"/>
              </a:rPr>
              <a:t>uch that the </a:t>
            </a:r>
            <a:r>
              <a:rPr lang="en-US" dirty="0">
                <a:solidFill>
                  <a:srgbClr val="000000"/>
                </a:solidFill>
                <a:ea typeface="Times New Roman"/>
                <a:cs typeface="Calibri"/>
              </a:rPr>
              <a:t>best statistical relationship between the satellite data and the profiles of Temperature and </a:t>
            </a:r>
            <a:r>
              <a:rPr lang="en-US" dirty="0" smtClean="0">
                <a:solidFill>
                  <a:srgbClr val="000000"/>
                </a:solidFill>
                <a:ea typeface="Times New Roman"/>
                <a:cs typeface="Calibri"/>
              </a:rPr>
              <a:t>moisture were</a:t>
            </a:r>
            <a:r>
              <a:rPr lang="en-US" baseline="0" dirty="0" smtClean="0">
                <a:solidFill>
                  <a:srgbClr val="000000"/>
                </a:solidFill>
                <a:ea typeface="Times New Roman"/>
                <a:cs typeface="Calibri"/>
              </a:rPr>
              <a:t> created</a:t>
            </a:r>
            <a:r>
              <a:rPr lang="en-US" dirty="0" smtClean="0">
                <a:solidFill>
                  <a:srgbClr val="000000"/>
                </a:solidFill>
                <a:ea typeface="Times New Roman"/>
                <a:cs typeface="Calibri"/>
              </a:rPr>
              <a:t> </a:t>
            </a:r>
            <a:r>
              <a:rPr lang="en-US" dirty="0">
                <a:solidFill>
                  <a:srgbClr val="000000"/>
                </a:solidFill>
                <a:ea typeface="Times New Roman"/>
                <a:cs typeface="Calibri"/>
              </a:rPr>
              <a:t>(“Best” being subject to the constraints of the weather on the test days, of course).  Regressions with daily data use those static coefficients and *all channels*, so they capture more vertical structure than in the final physical retrievals that use a subset of sounder channels (that is, </a:t>
            </a:r>
            <a:r>
              <a:rPr lang="en-US" dirty="0" err="1">
                <a:solidFill>
                  <a:srgbClr val="000000"/>
                </a:solidFill>
                <a:ea typeface="Times New Roman"/>
                <a:cs typeface="Calibri"/>
              </a:rPr>
              <a:t>CrIS</a:t>
            </a:r>
            <a:r>
              <a:rPr lang="en-US" dirty="0">
                <a:solidFill>
                  <a:srgbClr val="000000"/>
                </a:solidFill>
                <a:ea typeface="Times New Roman"/>
                <a:cs typeface="Calibri"/>
              </a:rPr>
              <a:t> - for </a:t>
            </a:r>
            <a:r>
              <a:rPr lang="en-US" dirty="0" smtClean="0">
                <a:solidFill>
                  <a:srgbClr val="000000"/>
                </a:solidFill>
                <a:ea typeface="Times New Roman"/>
                <a:cs typeface="Calibri"/>
              </a:rPr>
              <a:t>NPP/NOAA-20 </a:t>
            </a:r>
            <a:r>
              <a:rPr lang="en-US" dirty="0">
                <a:solidFill>
                  <a:srgbClr val="000000"/>
                </a:solidFill>
                <a:ea typeface="Times New Roman"/>
                <a:cs typeface="Calibri"/>
              </a:rPr>
              <a:t>- or IASI - for </a:t>
            </a:r>
            <a:r>
              <a:rPr lang="en-US" dirty="0" err="1">
                <a:solidFill>
                  <a:srgbClr val="000000"/>
                </a:solidFill>
                <a:ea typeface="Times New Roman"/>
                <a:cs typeface="Calibri"/>
              </a:rPr>
              <a:t>MetOp</a:t>
            </a: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Regression output are used to do cloud-clearing.  </a:t>
            </a:r>
            <a:r>
              <a:rPr lang="en-US" dirty="0" smtClean="0">
                <a:solidFill>
                  <a:srgbClr val="000000"/>
                </a:solidFill>
                <a:ea typeface="Times New Roman"/>
                <a:cs typeface="Calibri"/>
              </a:rPr>
              <a:t>A </a:t>
            </a:r>
            <a:r>
              <a:rPr lang="en-US" dirty="0">
                <a:solidFill>
                  <a:srgbClr val="000000"/>
                </a:solidFill>
                <a:ea typeface="Times New Roman"/>
                <a:cs typeface="Calibri"/>
              </a:rPr>
              <a:t>physical retrieval </a:t>
            </a:r>
            <a:r>
              <a:rPr lang="en-US" dirty="0" smtClean="0">
                <a:solidFill>
                  <a:srgbClr val="000000"/>
                </a:solidFill>
                <a:ea typeface="Times New Roman"/>
                <a:cs typeface="Calibri"/>
              </a:rPr>
              <a:t>follows that uses </a:t>
            </a:r>
            <a:r>
              <a:rPr lang="en-US" dirty="0">
                <a:solidFill>
                  <a:srgbClr val="000000"/>
                </a:solidFill>
                <a:ea typeface="Times New Roman"/>
                <a:cs typeface="Calibri"/>
              </a:rPr>
              <a:t>399 of more than 1300 </a:t>
            </a:r>
            <a:r>
              <a:rPr lang="en-US" dirty="0" err="1">
                <a:solidFill>
                  <a:srgbClr val="000000"/>
                </a:solidFill>
                <a:ea typeface="Times New Roman"/>
                <a:cs typeface="Calibri"/>
              </a:rPr>
              <a:t>CrIS</a:t>
            </a:r>
            <a:r>
              <a:rPr lang="en-US" dirty="0">
                <a:solidFill>
                  <a:srgbClr val="000000"/>
                </a:solidFill>
                <a:ea typeface="Times New Roman"/>
                <a:cs typeface="Calibri"/>
              </a:rPr>
              <a:t> channels (a different subset is used for IASI on </a:t>
            </a:r>
            <a:r>
              <a:rPr lang="en-US" dirty="0" err="1">
                <a:solidFill>
                  <a:srgbClr val="000000"/>
                </a:solidFill>
                <a:ea typeface="Times New Roman"/>
                <a:cs typeface="Calibri"/>
              </a:rPr>
              <a:t>Metop</a:t>
            </a:r>
            <a:r>
              <a:rPr lang="en-US" dirty="0">
                <a:solidFill>
                  <a:srgbClr val="000000"/>
                </a:solidFill>
                <a:ea typeface="Times New Roman"/>
                <a:cs typeface="Calibri"/>
              </a:rPr>
              <a:t>, of course).  In the physical retrieval, the algorithm sequentially solves for temperature, moisture, ozone and other gases.  The first guess for this is climatology:  If the environment really deviates from normal (the first guess is climatology), the retrieval has to do a lot of work to converge to a solution, </a:t>
            </a:r>
            <a:r>
              <a:rPr lang="en-US" dirty="0" smtClean="0">
                <a:solidFill>
                  <a:srgbClr val="000000"/>
                </a:solidFill>
                <a:ea typeface="Times New Roman"/>
                <a:cs typeface="Calibri"/>
              </a:rPr>
              <a:t>but </a:t>
            </a:r>
            <a:r>
              <a:rPr lang="en-US" dirty="0">
                <a:solidFill>
                  <a:srgbClr val="000000"/>
                </a:solidFill>
                <a:ea typeface="Times New Roman"/>
                <a:cs typeface="Calibri"/>
              </a:rPr>
              <a:t>that will usually happen.  If that convergence to a solution doesn't happen </a:t>
            </a:r>
            <a:r>
              <a:rPr lang="en-US" dirty="0" smtClean="0">
                <a:solidFill>
                  <a:srgbClr val="000000"/>
                </a:solidFill>
                <a:ea typeface="Times New Roman"/>
                <a:cs typeface="Calibri"/>
              </a:rPr>
              <a:t>– something that usually can be blamed on </a:t>
            </a:r>
            <a:r>
              <a:rPr lang="en-US" dirty="0">
                <a:solidFill>
                  <a:srgbClr val="000000"/>
                </a:solidFill>
                <a:ea typeface="Times New Roman"/>
                <a:cs typeface="Calibri"/>
              </a:rPr>
              <a:t>clouds - the sounding is still produced, but flagged.</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What is OBS-CALC?  The OBS Vector is a cloud-cleared radiance spectrum that uses a subset of Sounder radiances -- that is, not all channels.   The </a:t>
            </a:r>
            <a:r>
              <a:rPr lang="en-US" dirty="0" err="1">
                <a:solidFill>
                  <a:srgbClr val="000000"/>
                </a:solidFill>
                <a:ea typeface="Times New Roman"/>
                <a:cs typeface="Calibri"/>
              </a:rPr>
              <a:t>CALCulation</a:t>
            </a:r>
            <a:r>
              <a:rPr lang="en-US" dirty="0">
                <a:solidFill>
                  <a:srgbClr val="000000"/>
                </a:solidFill>
                <a:ea typeface="Times New Roman"/>
                <a:cs typeface="Calibri"/>
              </a:rPr>
              <a:t> vector is from a radiative transfer model that uses the regression solution - trained with the ECMWF - and climatology.</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final output is mapped to 100 levels that are standard for a radiative transfer model.  You'll notice the 100 levels in AWIPS are always the same pressure surfaces. It's really more levels than are resolved.</a:t>
            </a:r>
            <a:endParaRPr lang="en-US" dirty="0">
              <a:ea typeface="Times New Roman"/>
              <a:cs typeface="Times New Roman"/>
            </a:endParaRPr>
          </a:p>
          <a:p>
            <a:pPr>
              <a:lnSpc>
                <a:spcPct val="115000"/>
              </a:lnSpc>
              <a:spcAft>
                <a:spcPts val="1000"/>
              </a:spcAft>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8</a:t>
            </a:fld>
            <a:endParaRPr lang="en-US"/>
          </a:p>
        </p:txBody>
      </p:sp>
    </p:spTree>
    <p:extLst>
      <p:ext uri="{BB962C8B-B14F-4D97-AF65-F5344CB8AC3E}">
        <p14:creationId xmlns:p14="http://schemas.microsoft.com/office/powerpoint/2010/main" val="3800461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Zooming in again, we see the sounding from the cloudy region -- boxed in green, and also a second sounding to the south where skies are clearer.  (And dewpoints are warmer there too)</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48</a:t>
            </a:fld>
            <a:endParaRPr lang="en-US"/>
          </a:p>
        </p:txBody>
      </p:sp>
    </p:spTree>
    <p:extLst>
      <p:ext uri="{BB962C8B-B14F-4D97-AF65-F5344CB8AC3E}">
        <p14:creationId xmlns:p14="http://schemas.microsoft.com/office/powerpoint/2010/main" val="2398290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the unmodified NUCAPS sounding at that southern site.  Surface-based CAPE is around 700 -- but the surface temperature/dewpoint in the sounding do not match the METARs.  This is a good sounding to edit.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49</a:t>
            </a:fld>
            <a:endParaRPr lang="en-US"/>
          </a:p>
        </p:txBody>
      </p:sp>
    </p:spTree>
    <p:extLst>
      <p:ext uri="{BB962C8B-B14F-4D97-AF65-F5344CB8AC3E}">
        <p14:creationId xmlns:p14="http://schemas.microsoft.com/office/powerpoint/2010/main" val="3193353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Once the sounding is edited so that its lowest temperature/dewpoint match the METAR, surface based CAPE exceeds 3000!  This kind of information should influence your interpretation of present conditions.</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50</a:t>
            </a:fld>
            <a:endParaRPr lang="en-US"/>
          </a:p>
        </p:txBody>
      </p:sp>
    </p:spTree>
    <p:extLst>
      <p:ext uri="{BB962C8B-B14F-4D97-AF65-F5344CB8AC3E}">
        <p14:creationId xmlns:p14="http://schemas.microsoft.com/office/powerpoint/2010/main" val="1912107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What does the Point mean in the NUCAPS sounding field?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A NUCAPS sounding comprises data from 9 </a:t>
            </a:r>
            <a:r>
              <a:rPr lang="en-US" dirty="0" err="1">
                <a:solidFill>
                  <a:srgbClr val="000000"/>
                </a:solidFill>
                <a:latin typeface="Times New Roman"/>
                <a:ea typeface="Times New Roman"/>
                <a:cs typeface="Times New Roman"/>
              </a:rPr>
              <a:t>CrIS</a:t>
            </a:r>
            <a:r>
              <a:rPr lang="en-US" dirty="0">
                <a:solidFill>
                  <a:srgbClr val="000000"/>
                </a:solidFill>
                <a:latin typeface="Times New Roman"/>
                <a:ea typeface="Times New Roman"/>
                <a:cs typeface="Times New Roman"/>
              </a:rPr>
              <a:t> Fields of Regard;  the point as plotted in AWIPS is the centroid of the 9 points, so information from the sounder is coming from the region surrounding the point.  Rather than a point, you should consider the NUCAPS sounding volumetric -- that is, it's telling you something a cylinder of air in the atmosphere.</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51</a:t>
            </a:fld>
            <a:endParaRPr lang="en-US"/>
          </a:p>
        </p:txBody>
      </p:sp>
    </p:spTree>
    <p:extLst>
      <p:ext uri="{BB962C8B-B14F-4D97-AF65-F5344CB8AC3E}">
        <p14:creationId xmlns:p14="http://schemas.microsoft.com/office/powerpoint/2010/main" val="2698193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 summarize:  NUCAPS soundings can give a timely update to 1200 UTC soundings;  use them to diagnose how the atmosphere has changed.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NOAA-20 soundings are being provided and should be available within 30 minutes of the overpass.  Metop A and Metop B soundings arrive via the SBN and will have a slower arrival -- and they typically do not supply early afternoon data.</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 may have to modify the sounding to reflect surface conditions, but modified NUCAPS NOAA-20 afternoon soundings have done that automatically for you.  The mixed layer that is inserted in these depends on Skin and Air temperature differences observed before the overpass.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Note that there is additional training available on the horizontal fields of information that can be extracted from the field of NUCAPS Soundings.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 concludes the training on NUCAPS Vertical Profiles at HWT.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65</a:t>
            </a:fld>
            <a:endParaRPr lang="en-US"/>
          </a:p>
        </p:txBody>
      </p:sp>
    </p:spTree>
    <p:extLst>
      <p:ext uri="{BB962C8B-B14F-4D97-AF65-F5344CB8AC3E}">
        <p14:creationId xmlns:p14="http://schemas.microsoft.com/office/powerpoint/2010/main" val="51733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resolves about </a:t>
            </a:r>
            <a:r>
              <a:rPr lang="en-US" dirty="0" smtClean="0">
                <a:solidFill>
                  <a:srgbClr val="000000"/>
                </a:solidFill>
                <a:ea typeface="Times New Roman"/>
                <a:cs typeface="Calibri"/>
              </a:rPr>
              <a:t>5 </a:t>
            </a:r>
            <a:r>
              <a:rPr lang="en-US" dirty="0">
                <a:solidFill>
                  <a:srgbClr val="000000"/>
                </a:solidFill>
                <a:ea typeface="Times New Roman"/>
                <a:cs typeface="Calibri"/>
              </a:rPr>
              <a:t>vertical levels of water vapor, and about </a:t>
            </a:r>
            <a:r>
              <a:rPr lang="en-US" dirty="0" smtClean="0">
                <a:solidFill>
                  <a:srgbClr val="000000"/>
                </a:solidFill>
                <a:ea typeface="Times New Roman"/>
                <a:cs typeface="Calibri"/>
              </a:rPr>
              <a:t>6-10 </a:t>
            </a:r>
            <a:r>
              <a:rPr lang="en-US" dirty="0">
                <a:solidFill>
                  <a:srgbClr val="000000"/>
                </a:solidFill>
                <a:ea typeface="Times New Roman"/>
                <a:cs typeface="Calibri"/>
              </a:rPr>
              <a:t>layers of </a:t>
            </a:r>
            <a:r>
              <a:rPr lang="en-US" dirty="0" smtClean="0">
                <a:solidFill>
                  <a:srgbClr val="000000"/>
                </a:solidFill>
                <a:ea typeface="Times New Roman"/>
                <a:cs typeface="Calibri"/>
              </a:rPr>
              <a:t>temperature </a:t>
            </a:r>
            <a:r>
              <a:rPr lang="en-US" dirty="0">
                <a:solidFill>
                  <a:srgbClr val="000000"/>
                </a:solidFill>
                <a:ea typeface="Times New Roman"/>
                <a:cs typeface="Calibri"/>
              </a:rPr>
              <a:t>in </a:t>
            </a:r>
            <a:r>
              <a:rPr lang="en-US" dirty="0" smtClean="0">
                <a:solidFill>
                  <a:srgbClr val="000000"/>
                </a:solidFill>
                <a:ea typeface="Times New Roman"/>
                <a:cs typeface="Calibri"/>
              </a:rPr>
              <a:t>troposphere.</a:t>
            </a:r>
            <a:r>
              <a:rPr lang="en-US" dirty="0">
                <a:solidFill>
                  <a:srgbClr val="000000"/>
                </a:solidFill>
                <a:latin typeface="Times New Roman"/>
                <a:ea typeface="Times New Roman"/>
                <a:cs typeface="Times New Roman"/>
              </a:rPr>
              <a:t>  </a:t>
            </a:r>
            <a:r>
              <a:rPr lang="en-US" dirty="0" smtClean="0">
                <a:solidFill>
                  <a:srgbClr val="000000"/>
                </a:solidFill>
                <a:latin typeface="Times New Roman"/>
                <a:ea typeface="Times New Roman"/>
                <a:cs typeface="Times New Roman"/>
              </a:rPr>
              <a:t>Vertical profiles are much smoother</a:t>
            </a:r>
            <a:r>
              <a:rPr lang="en-US" baseline="0" dirty="0" smtClean="0">
                <a:solidFill>
                  <a:srgbClr val="000000"/>
                </a:solidFill>
                <a:latin typeface="Times New Roman"/>
                <a:ea typeface="Times New Roman"/>
                <a:cs typeface="Times New Roman"/>
              </a:rPr>
              <a:t> than a radiosonde!</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solidFill>
                  <a:srgbClr val="000000"/>
                </a:solidFill>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9</a:t>
            </a:fld>
            <a:endParaRPr lang="en-US"/>
          </a:p>
        </p:txBody>
      </p:sp>
    </p:spTree>
    <p:extLst>
      <p:ext uri="{BB962C8B-B14F-4D97-AF65-F5344CB8AC3E}">
        <p14:creationId xmlns:p14="http://schemas.microsoft.com/office/powerpoint/2010/main" val="1552796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24 channels (highlighted in green) from which surface temperature is retrieved, 62 (in red) from which water vapor is retrieved, etc.  These channels selected are most sensitive to one gas while being less sensitive to other gases.   That is, they have high (but not perfect) spectral purity.</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contrast to the subset of Sounder channels shown above, All Microwave channels are used in NUCAPS.  The ATMS retrieval is the solution if either the cloud clearing fails or if the Physical infrared retrieval fails.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10</a:t>
            </a:fld>
            <a:endParaRPr lang="en-US"/>
          </a:p>
        </p:txBody>
      </p:sp>
    </p:spTree>
    <p:extLst>
      <p:ext uri="{BB962C8B-B14F-4D97-AF65-F5344CB8AC3E}">
        <p14:creationId xmlns:p14="http://schemas.microsoft.com/office/powerpoint/2010/main" val="282018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Cloud-clearing is an important part of the NUCAPS algorithm.  From the algorithm perspective, uniform clouds are the biggest problem.  Each NUCAPS footprint contains 9 CrIS fields or view (for SuomiNPP or NOAA-20) or 4 IASI (for MetOp) Fields-of-view;  if there is spatial variability to the clouds among those Fields-of-view, NUCAPS will nevertheless produce a good product.  If there are uniform clouds across the 50-km scene, then it's more likely to be rejected</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11</a:t>
            </a:fld>
            <a:endParaRPr lang="en-US"/>
          </a:p>
        </p:txBody>
      </p:sp>
    </p:spTree>
    <p:extLst>
      <p:ext uri="{BB962C8B-B14F-4D97-AF65-F5344CB8AC3E}">
        <p14:creationId xmlns:p14="http://schemas.microsoft.com/office/powerpoint/2010/main" val="352979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the 9 Fields of Regard in </a:t>
            </a:r>
            <a:r>
              <a:rPr lang="en-US" dirty="0" err="1">
                <a:solidFill>
                  <a:srgbClr val="000000"/>
                </a:solidFill>
                <a:ea typeface="Times New Roman"/>
                <a:cs typeface="Calibri"/>
              </a:rPr>
              <a:t>CrIS</a:t>
            </a:r>
            <a:r>
              <a:rPr lang="en-US" dirty="0">
                <a:solidFill>
                  <a:srgbClr val="000000"/>
                </a:solidFill>
                <a:ea typeface="Times New Roman"/>
                <a:cs typeface="Calibri"/>
              </a:rPr>
              <a:t> for each NUCAPS sounding.  At nadir, they're closely spaced, and towards the limb they are more widely spaced.  It's not uncommon for sky conditions to vary across the Fields of </a:t>
            </a:r>
            <a:r>
              <a:rPr lang="en-US" dirty="0" smtClean="0">
                <a:solidFill>
                  <a:srgbClr val="000000"/>
                </a:solidFill>
                <a:ea typeface="Times New Roman"/>
                <a:cs typeface="Calibri"/>
              </a:rPr>
              <a:t>Regard.</a:t>
            </a:r>
            <a:endParaRPr lang="en-US" dirty="0">
              <a:ea typeface="Times New Roman"/>
              <a:cs typeface="Times New Roman"/>
            </a:endParaRPr>
          </a:p>
          <a:p>
            <a:pPr>
              <a:lnSpc>
                <a:spcPct val="115000"/>
              </a:lnSpc>
            </a:pPr>
            <a:r>
              <a:rPr lang="en-US" dirty="0" smtClean="0">
                <a:solidFill>
                  <a:srgbClr val="000000"/>
                </a:solidFill>
                <a:ea typeface="Times New Roman"/>
                <a:cs typeface="Calibri"/>
              </a:rPr>
              <a:t>Note that the </a:t>
            </a:r>
            <a:r>
              <a:rPr lang="en-US" dirty="0">
                <a:solidFill>
                  <a:srgbClr val="000000"/>
                </a:solidFill>
                <a:ea typeface="Times New Roman"/>
                <a:cs typeface="Calibri"/>
              </a:rPr>
              <a:t>Sounder Fields of Regard do not extend to the edge of the swath</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12</a:t>
            </a:fld>
            <a:endParaRPr lang="en-US"/>
          </a:p>
        </p:txBody>
      </p:sp>
    </p:spTree>
    <p:extLst>
      <p:ext uri="{BB962C8B-B14F-4D97-AF65-F5344CB8AC3E}">
        <p14:creationId xmlns:p14="http://schemas.microsoft.com/office/powerpoint/2010/main" val="93549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NUCAPS soundings at that WFO are accessed under the Satellite Tab.  As of early 2019, only Suomi NPP NUCAPS soundings are available at WFOs.  NOAA-20 NUCAPS will flow later this year, perhaps as soon at April</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13</a:t>
            </a:fld>
            <a:endParaRPr lang="en-US"/>
          </a:p>
        </p:txBody>
      </p:sp>
    </p:spTree>
    <p:extLst>
      <p:ext uri="{BB962C8B-B14F-4D97-AF65-F5344CB8AC3E}">
        <p14:creationId xmlns:p14="http://schemas.microsoft.com/office/powerpoint/2010/main" val="224504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Clicking on 'Sounding Availability' yeilds a plot of the  latest NUCAPS sounding points that are denoted by color-coded circles.  Soundings are available at each of these points.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14</a:t>
            </a:fld>
            <a:endParaRPr lang="en-US"/>
          </a:p>
        </p:txBody>
      </p:sp>
    </p:spTree>
    <p:extLst>
      <p:ext uri="{BB962C8B-B14F-4D97-AF65-F5344CB8AC3E}">
        <p14:creationId xmlns:p14="http://schemas.microsoft.com/office/powerpoint/2010/main" val="14853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155079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4958636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5"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10">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 id="2147483758" r:id="rId7"/>
    <p:sldLayoutId id="2147483759" r:id="rId8"/>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9.gif"/><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39.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3.gif"/><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gif"/><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Layout" Target="../slideLayouts/slideLayout4.xml"/><Relationship Id="rId1" Type="http://schemas.openxmlformats.org/officeDocument/2006/relationships/tags" Target="../tags/tag48.xml"/><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hyperlink" Target="http://goesrhwt.blogspot.com/2018/05/nucaps-sounding-capepwat-modified-vs.html"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hyperlink" Target="https://www.ssec.wisc.edu/datacenter/orbit_tracks.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0.xml"/><Relationship Id="rId5" Type="http://schemas.openxmlformats.org/officeDocument/2006/relationships/image" Target="../media/image39.png"/><Relationship Id="rId4"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2.xml"/><Relationship Id="rId5" Type="http://schemas.openxmlformats.org/officeDocument/2006/relationships/image" Target="../media/image39.png"/><Relationship Id="rId4"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3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hyperlink" Target="https://www.ssec.wisc.edu/datacenter/npp/" TargetMode="External"/><Relationship Id="rId5" Type="http://schemas.openxmlformats.org/officeDocument/2006/relationships/hyperlink" Target="https://www.ssec.wisc.edu/datacenter/NOAA20/" TargetMode="External"/><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40.gi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42.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44.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43.png"/><Relationship Id="rId5" Type="http://schemas.openxmlformats.org/officeDocument/2006/relationships/notesSlide" Target="../notesSlides/notesSlide24.xml"/><Relationship Id="rId4"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46.png"/><Relationship Id="rId4"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4.xml"/><Relationship Id="rId7" Type="http://schemas.openxmlformats.org/officeDocument/2006/relationships/image" Target="../media/image47.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85.xml"/><Relationship Id="rId9"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50.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52.png"/><Relationship Id="rId4"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54.png"/><Relationship Id="rId4"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slideLayout" Target="../slideLayouts/slideLayout3.xml"/><Relationship Id="rId1" Type="http://schemas.openxmlformats.org/officeDocument/2006/relationships/tags" Target="../tags/tag104.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05.xml"/><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106.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109.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110.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1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5.xml"/></Relationships>
</file>

<file path=ppt/slides/_rels/slide64.xml.rels><?xml version="1.0" encoding="UTF-8" standalone="yes"?>
<Relationships xmlns="http://schemas.openxmlformats.org/package/2006/relationships"><Relationship Id="rId8" Type="http://schemas.openxmlformats.org/officeDocument/2006/relationships/hyperlink" Target="http://sigma.umd.edu/resmaili/nucaps.html" TargetMode="External"/><Relationship Id="rId3" Type="http://schemas.openxmlformats.org/officeDocument/2006/relationships/hyperlink" Target="https://vlab.ncep.noaa.gov/web/nasa-sport/gridded-nucaps" TargetMode="External"/><Relationship Id="rId7" Type="http://schemas.openxmlformats.org/officeDocument/2006/relationships/hyperlink" Target="https://www.ospo.noaa.gov/Products/atmosphere/soundings/nucaps/pskewt/WORLD.html" TargetMode="External"/><Relationship Id="rId2" Type="http://schemas.openxmlformats.org/officeDocument/2006/relationships/slideLayout" Target="../slideLayouts/slideLayout3.xml"/><Relationship Id="rId1" Type="http://schemas.openxmlformats.org/officeDocument/2006/relationships/tags" Target="../tags/tag116.xml"/><Relationship Id="rId6" Type="http://schemas.openxmlformats.org/officeDocument/2006/relationships/hyperlink" Target="https://cimss.ssec.wisc.edu/cspp/npp_polar2grid_v2.1.shtml" TargetMode="External"/><Relationship Id="rId5" Type="http://schemas.openxmlformats.org/officeDocument/2006/relationships/hyperlink" Target="https://jpss.ssec.wisc.edu/data/jpssdata.html" TargetMode="External"/><Relationship Id="rId4" Type="http://schemas.openxmlformats.org/officeDocument/2006/relationships/hyperlink" Target="https://weather.msfc.nasa.gov/nucap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42875" y="1295400"/>
            <a:ext cx="8991600" cy="1447800"/>
          </a:xfrm>
        </p:spPr>
        <p:txBody>
          <a:bodyPr/>
          <a:lstStyle/>
          <a:p>
            <a:r>
              <a:rPr lang="en-US" b="0" cap="none" dirty="0"/>
              <a:t>How NUCAPS and </a:t>
            </a:r>
            <a:r>
              <a:rPr lang="en-US" b="0" cap="none" dirty="0" smtClean="0"/>
              <a:t>Gridded </a:t>
            </a:r>
            <a:r>
              <a:rPr lang="en-US" b="0" cap="none" dirty="0"/>
              <a:t>NUCAPS can H</a:t>
            </a:r>
            <a:r>
              <a:rPr lang="en-US" b="0" cap="none" dirty="0" smtClean="0"/>
              <a:t>elp You</a:t>
            </a:r>
            <a:endParaRPr lang="en-US" cap="none" dirty="0"/>
          </a:p>
        </p:txBody>
      </p:sp>
      <p:sp>
        <p:nvSpPr>
          <p:cNvPr id="7" name="Subtitle 6"/>
          <p:cNvSpPr>
            <a:spLocks noGrp="1"/>
          </p:cNvSpPr>
          <p:nvPr>
            <p:ph type="subTitle" idx="1"/>
          </p:nvPr>
        </p:nvSpPr>
        <p:spPr>
          <a:xfrm>
            <a:off x="142875" y="3678704"/>
            <a:ext cx="8839200" cy="1938992"/>
          </a:xfrm>
        </p:spPr>
        <p:txBody>
          <a:bodyPr/>
          <a:lstStyle/>
          <a:p>
            <a:r>
              <a:rPr lang="en-US" dirty="0" smtClean="0"/>
              <a:t>Scott Lindstrom</a:t>
            </a:r>
          </a:p>
          <a:p>
            <a:r>
              <a:rPr lang="en-US" dirty="0" smtClean="0"/>
              <a:t>Cooperative Institute for Meteorological Satellite Studies (CIMSS)</a:t>
            </a:r>
          </a:p>
          <a:p>
            <a:endParaRPr lang="en-US" dirty="0"/>
          </a:p>
          <a:p>
            <a:r>
              <a:rPr lang="en-US" dirty="0" smtClean="0"/>
              <a:t>NWS Columbia SC</a:t>
            </a:r>
          </a:p>
          <a:p>
            <a:r>
              <a:rPr lang="en-US" dirty="0" smtClean="0"/>
              <a:t>26 </a:t>
            </a:r>
            <a:r>
              <a:rPr lang="en-US" dirty="0" smtClean="0"/>
              <a:t>March 2020</a:t>
            </a:r>
            <a:endParaRPr lang="en-US" dirty="0"/>
          </a:p>
        </p:txBody>
      </p:sp>
      <p:sp>
        <p:nvSpPr>
          <p:cNvPr id="4" name="Slide Number Placeholder 3"/>
          <p:cNvSpPr>
            <a:spLocks noGrp="1"/>
          </p:cNvSpPr>
          <p:nvPr>
            <p:ph type="sldNum" sz="quarter" idx="10"/>
          </p:nvPr>
        </p:nvSpPr>
        <p:spPr/>
        <p:txBody>
          <a:bodyPr/>
          <a:lstStyle/>
          <a:p>
            <a:fld id="{92260C17-B17B-44C7-8493-C8ACBB94F633}" type="slidenum">
              <a:rPr lang="en-US" smtClean="0"/>
              <a:pPr/>
              <a:t>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86600" y="3048000"/>
            <a:ext cx="1111415" cy="975557"/>
          </a:xfrm>
          <a:prstGeom prst="rect">
            <a:avLst/>
          </a:prstGeom>
        </p:spPr>
      </p:pic>
    </p:spTree>
    <p:custDataLst>
      <p:tags r:id="rId1"/>
    </p:custDataLst>
    <p:extLst>
      <p:ext uri="{BB962C8B-B14F-4D97-AF65-F5344CB8AC3E}">
        <p14:creationId xmlns:p14="http://schemas.microsoft.com/office/powerpoint/2010/main" val="15361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Screen Shot 2015-03-15 at 11.24.47 PM.png"/>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028" t="-3789" r="3482" b="-18247"/>
          <a:stretch/>
        </p:blipFill>
        <p:spPr>
          <a:xfrm>
            <a:off x="0" y="685800"/>
            <a:ext cx="9144000" cy="4708525"/>
          </a:xfrm>
          <a:prstGeom prst="rect">
            <a:avLst/>
          </a:prstGeom>
        </p:spPr>
      </p:pic>
      <p:sp>
        <p:nvSpPr>
          <p:cNvPr id="5" name="TextBox 4"/>
          <p:cNvSpPr txBox="1"/>
          <p:nvPr/>
        </p:nvSpPr>
        <p:spPr>
          <a:xfrm>
            <a:off x="152400" y="4724400"/>
            <a:ext cx="8738290" cy="2031325"/>
          </a:xfrm>
          <a:prstGeom prst="rect">
            <a:avLst/>
          </a:prstGeom>
          <a:noFill/>
        </p:spPr>
        <p:txBody>
          <a:bodyPr wrap="none" rtlCol="0">
            <a:spAutoFit/>
          </a:bodyPr>
          <a:lstStyle/>
          <a:p>
            <a:r>
              <a:rPr lang="en-US" b="1" dirty="0" smtClean="0"/>
              <a:t>Which </a:t>
            </a:r>
            <a:r>
              <a:rPr lang="en-US" b="1" dirty="0" err="1" smtClean="0"/>
              <a:t>CrIS</a:t>
            </a:r>
            <a:r>
              <a:rPr lang="en-US" b="1" dirty="0" smtClean="0"/>
              <a:t> channels are used for </a:t>
            </a:r>
            <a:r>
              <a:rPr lang="en-US" b="1" u="sng" dirty="0" smtClean="0"/>
              <a:t>physical retrieval step</a:t>
            </a:r>
            <a:r>
              <a:rPr lang="en-US" b="1" dirty="0" smtClean="0"/>
              <a:t>?  399 of them</a:t>
            </a:r>
          </a:p>
          <a:p>
            <a:r>
              <a:rPr lang="en-US" b="1" dirty="0">
                <a:solidFill>
                  <a:srgbClr val="FF00FF"/>
                </a:solidFill>
              </a:rPr>
              <a:t>	</a:t>
            </a:r>
            <a:r>
              <a:rPr lang="en-US" b="1" dirty="0" smtClean="0">
                <a:solidFill>
                  <a:srgbClr val="00CC00"/>
                </a:solidFill>
              </a:rPr>
              <a:t>24 for surface temperature</a:t>
            </a:r>
          </a:p>
          <a:p>
            <a:r>
              <a:rPr lang="en-US" dirty="0">
                <a:solidFill>
                  <a:srgbClr val="FF00FF"/>
                </a:solidFill>
              </a:rPr>
              <a:t>	</a:t>
            </a:r>
            <a:r>
              <a:rPr lang="en-US" b="1" dirty="0" smtClean="0"/>
              <a:t>87 for atmospheric temperature</a:t>
            </a:r>
          </a:p>
          <a:p>
            <a:r>
              <a:rPr lang="en-US" b="1" dirty="0">
                <a:solidFill>
                  <a:srgbClr val="FF00FF"/>
                </a:solidFill>
              </a:rPr>
              <a:t>	</a:t>
            </a:r>
            <a:r>
              <a:rPr lang="en-US" b="1" dirty="0" smtClean="0">
                <a:solidFill>
                  <a:srgbClr val="FF0000"/>
                </a:solidFill>
              </a:rPr>
              <a:t>62 for water vapor</a:t>
            </a:r>
          </a:p>
          <a:p>
            <a:r>
              <a:rPr lang="en-US" b="1" dirty="0" smtClean="0"/>
              <a:t>Channels chosen most sensitive to one gas and least sensitive to other gases</a:t>
            </a:r>
          </a:p>
          <a:p>
            <a:r>
              <a:rPr lang="en-US" b="1" dirty="0" smtClean="0"/>
              <a:t>All ATMS channels (22 of them) are used in NUCAPS for SNPP</a:t>
            </a:r>
          </a:p>
          <a:p>
            <a:r>
              <a:rPr lang="en-US" b="1" dirty="0" smtClean="0"/>
              <a:t>(There is a similar type of channels selection for </a:t>
            </a:r>
            <a:r>
              <a:rPr lang="en-US" b="1" dirty="0" err="1" smtClean="0"/>
              <a:t>Metop</a:t>
            </a:r>
            <a:r>
              <a:rPr lang="en-US" b="1" dirty="0" smtClean="0"/>
              <a:t>-A/B/C instruments)</a:t>
            </a:r>
          </a:p>
        </p:txBody>
      </p:sp>
      <p:sp>
        <p:nvSpPr>
          <p:cNvPr id="2" name="TextBox 1"/>
          <p:cNvSpPr txBox="1"/>
          <p:nvPr/>
        </p:nvSpPr>
        <p:spPr>
          <a:xfrm>
            <a:off x="2259091" y="454967"/>
            <a:ext cx="5314275" cy="461665"/>
          </a:xfrm>
          <a:prstGeom prst="rect">
            <a:avLst/>
          </a:prstGeom>
          <a:noFill/>
        </p:spPr>
        <p:txBody>
          <a:bodyPr wrap="none" rtlCol="0">
            <a:spAutoFit/>
          </a:bodyPr>
          <a:lstStyle/>
          <a:p>
            <a:r>
              <a:rPr lang="en-US" sz="2400" b="1" dirty="0" smtClean="0">
                <a:solidFill>
                  <a:srgbClr val="FFFF00"/>
                </a:solidFill>
              </a:rPr>
              <a:t>For Suomi-NPP/NOAA-20 Satellites</a:t>
            </a:r>
            <a:endParaRPr lang="en-US" sz="2400" b="1" dirty="0">
              <a:solidFill>
                <a:srgbClr val="FFFF00"/>
              </a:solidFill>
            </a:endParaRPr>
          </a:p>
        </p:txBody>
      </p:sp>
    </p:spTree>
    <p:custDataLst>
      <p:tags r:id="rId1"/>
    </p:custDataLst>
    <p:extLst>
      <p:ext uri="{BB962C8B-B14F-4D97-AF65-F5344CB8AC3E}">
        <p14:creationId xmlns:p14="http://schemas.microsoft.com/office/powerpoint/2010/main" val="2701108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Cloud Clearing</a:t>
            </a:r>
            <a:endParaRPr lang="en-US" dirty="0"/>
          </a:p>
        </p:txBody>
      </p:sp>
      <p:sp>
        <p:nvSpPr>
          <p:cNvPr id="3" name="Content Placeholder 2"/>
          <p:cNvSpPr>
            <a:spLocks noGrp="1"/>
          </p:cNvSpPr>
          <p:nvPr>
            <p:ph idx="1"/>
          </p:nvPr>
        </p:nvSpPr>
        <p:spPr>
          <a:xfrm>
            <a:off x="304800" y="914400"/>
            <a:ext cx="9144000" cy="3429000"/>
          </a:xfrm>
        </p:spPr>
        <p:txBody>
          <a:bodyPr>
            <a:normAutofit fontScale="85000" lnSpcReduction="20000"/>
          </a:bodyPr>
          <a:lstStyle/>
          <a:p>
            <a:r>
              <a:rPr lang="en-US" dirty="0" smtClean="0"/>
              <a:t>Clouds can cause problems with Satellite-based soundings</a:t>
            </a:r>
          </a:p>
          <a:p>
            <a:r>
              <a:rPr lang="en-US" dirty="0" smtClean="0"/>
              <a:t>Biggest problem:  Uniform clouds!</a:t>
            </a:r>
          </a:p>
          <a:p>
            <a:pPr lvl="1"/>
            <a:r>
              <a:rPr lang="en-US" dirty="0" smtClean="0"/>
              <a:t>Each NUCAPS Footprint contains 9 </a:t>
            </a:r>
            <a:r>
              <a:rPr lang="en-US" dirty="0" err="1" smtClean="0"/>
              <a:t>CrIS</a:t>
            </a:r>
            <a:r>
              <a:rPr lang="en-US" dirty="0"/>
              <a:t> </a:t>
            </a:r>
            <a:r>
              <a:rPr lang="en-US" dirty="0" smtClean="0"/>
              <a:t>or 4 IASI Fields-of-view.  If there is spatial variability to the clouds among the FOVs, NUCAPS might nevertheless produce a good product</a:t>
            </a:r>
          </a:p>
          <a:p>
            <a:pPr lvl="1"/>
            <a:r>
              <a:rPr lang="en-US" dirty="0" smtClean="0"/>
              <a:t>If there are uniform clouds across the 50-km scene/9 FOVs, it’s more likely to be rejected, even if there aren’t a lot of clouds!</a:t>
            </a:r>
          </a:p>
          <a:p>
            <a:r>
              <a:rPr lang="en-US" dirty="0" smtClean="0"/>
              <a:t>Cloud Clearing uses Regression based on all Infrared and Microwave data and the coefficients from an ECMWF-based training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034684"/>
            <a:ext cx="6149873" cy="2446232"/>
          </a:xfrm>
          <a:prstGeom prst="rect">
            <a:avLst/>
          </a:prstGeom>
        </p:spPr>
      </p:pic>
    </p:spTree>
    <p:custDataLst>
      <p:tags r:id="rId1"/>
    </p:custDataLst>
    <p:extLst>
      <p:ext uri="{BB962C8B-B14F-4D97-AF65-F5344CB8AC3E}">
        <p14:creationId xmlns:p14="http://schemas.microsoft.com/office/powerpoint/2010/main" val="4152004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447800" y="914400"/>
            <a:ext cx="6388784" cy="4052683"/>
          </a:xfrm>
          <a:prstGeom prst="rect">
            <a:avLst/>
          </a:prstGeom>
        </p:spPr>
      </p:pic>
      <p:sp>
        <p:nvSpPr>
          <p:cNvPr id="3" name="TextBox 2"/>
          <p:cNvSpPr txBox="1"/>
          <p:nvPr/>
        </p:nvSpPr>
        <p:spPr>
          <a:xfrm>
            <a:off x="1043227" y="5181600"/>
            <a:ext cx="7197933" cy="1292662"/>
          </a:xfrm>
          <a:prstGeom prst="rect">
            <a:avLst/>
          </a:prstGeom>
          <a:noFill/>
        </p:spPr>
        <p:txBody>
          <a:bodyPr wrap="none" rtlCol="0">
            <a:spAutoFit/>
          </a:bodyPr>
          <a:lstStyle/>
          <a:p>
            <a:pPr algn="ctr"/>
            <a:r>
              <a:rPr lang="en-US" dirty="0" smtClean="0"/>
              <a:t>Each of the green dots in the NUCAPS display includes information</a:t>
            </a:r>
          </a:p>
          <a:p>
            <a:pPr algn="ctr"/>
            <a:r>
              <a:rPr lang="en-US" dirty="0"/>
              <a:t>f</a:t>
            </a:r>
            <a:r>
              <a:rPr lang="en-US" dirty="0" smtClean="0"/>
              <a:t>rom up to 9 Fields of Regard from the </a:t>
            </a:r>
            <a:r>
              <a:rPr lang="en-US" dirty="0" err="1" smtClean="0"/>
              <a:t>CrIS</a:t>
            </a:r>
            <a:r>
              <a:rPr lang="en-US" dirty="0" smtClean="0"/>
              <a:t> (or up to 4 from IASI).  Dot #5 is</a:t>
            </a:r>
          </a:p>
          <a:p>
            <a:pPr algn="ctr"/>
            <a:r>
              <a:rPr lang="en-US" dirty="0" smtClean="0"/>
              <a:t>the location of the green dot in the NUCAPS AWIPS Display</a:t>
            </a:r>
          </a:p>
          <a:p>
            <a:pPr algn="ctr"/>
            <a:r>
              <a:rPr lang="en-US" sz="2400" b="1" dirty="0" smtClean="0"/>
              <a:t>It takes 8 seconds to scan these 30 Fields of Regard</a:t>
            </a:r>
            <a:endParaRPr lang="en-US" sz="2400" b="1" dirty="0"/>
          </a:p>
        </p:txBody>
      </p:sp>
    </p:spTree>
    <p:custDataLst>
      <p:tags r:id="rId1"/>
    </p:custDataLst>
    <p:extLst>
      <p:ext uri="{BB962C8B-B14F-4D97-AF65-F5344CB8AC3E}">
        <p14:creationId xmlns:p14="http://schemas.microsoft.com/office/powerpoint/2010/main" val="3998065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321168"/>
          </a:xfrm>
          <a:prstGeom prst="rect">
            <a:avLst/>
          </a:prstGeom>
        </p:spPr>
      </p:pic>
      <p:sp>
        <p:nvSpPr>
          <p:cNvPr id="4" name="TextBox 3"/>
          <p:cNvSpPr txBox="1"/>
          <p:nvPr/>
        </p:nvSpPr>
        <p:spPr>
          <a:xfrm>
            <a:off x="1295400" y="5630875"/>
            <a:ext cx="6050311" cy="1200329"/>
          </a:xfrm>
          <a:prstGeom prst="rect">
            <a:avLst/>
          </a:prstGeom>
          <a:solidFill>
            <a:schemeClr val="bg1">
              <a:lumMod val="75000"/>
            </a:schemeClr>
          </a:solidFill>
        </p:spPr>
        <p:txBody>
          <a:bodyPr wrap="none" rtlCol="0">
            <a:spAutoFit/>
          </a:bodyPr>
          <a:lstStyle/>
          <a:p>
            <a:pPr algn="ctr"/>
            <a:r>
              <a:rPr lang="en-US" dirty="0" smtClean="0"/>
              <a:t>In the WFO AWIPS, </a:t>
            </a:r>
          </a:p>
          <a:p>
            <a:pPr algn="ctr"/>
            <a:r>
              <a:rPr lang="en-US" dirty="0" smtClean="0"/>
              <a:t>NUCAPS soundings are under </a:t>
            </a:r>
          </a:p>
          <a:p>
            <a:pPr algn="ctr"/>
            <a:r>
              <a:rPr lang="en-US" dirty="0" smtClean="0"/>
              <a:t>Satellite &gt; S-NPP and NOAA-20 &gt; NUCAPS Sounding Availability</a:t>
            </a:r>
          </a:p>
          <a:p>
            <a:pPr algn="ctr"/>
            <a:r>
              <a:rPr lang="en-US" dirty="0" smtClean="0"/>
              <a:t>(right above ‘</a:t>
            </a:r>
            <a:r>
              <a:rPr lang="en-US" dirty="0" err="1" smtClean="0"/>
              <a:t>GriddedNUCAPS</a:t>
            </a:r>
            <a:r>
              <a:rPr lang="en-US" dirty="0" smtClean="0"/>
              <a:t>’</a:t>
            </a:r>
            <a:endParaRPr lang="en-US" dirty="0"/>
          </a:p>
        </p:txBody>
      </p:sp>
      <p:sp>
        <p:nvSpPr>
          <p:cNvPr id="5" name="Oval 4"/>
          <p:cNvSpPr/>
          <p:nvPr/>
        </p:nvSpPr>
        <p:spPr>
          <a:xfrm>
            <a:off x="2590800" y="76200"/>
            <a:ext cx="6858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43200" y="3276600"/>
            <a:ext cx="9144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4800600"/>
            <a:ext cx="1676400" cy="4599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4256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04800"/>
            <a:ext cx="8834356" cy="6400800"/>
          </a:xfrm>
          <a:prstGeom prst="rect">
            <a:avLst/>
          </a:prstGeom>
        </p:spPr>
      </p:pic>
      <p:sp>
        <p:nvSpPr>
          <p:cNvPr id="5" name="TextBox 4"/>
          <p:cNvSpPr txBox="1"/>
          <p:nvPr/>
        </p:nvSpPr>
        <p:spPr>
          <a:xfrm>
            <a:off x="1864908" y="4953000"/>
            <a:ext cx="7231467" cy="1200329"/>
          </a:xfrm>
          <a:prstGeom prst="rect">
            <a:avLst/>
          </a:prstGeom>
          <a:solidFill>
            <a:schemeClr val="tx1">
              <a:lumMod val="50000"/>
            </a:schemeClr>
          </a:solidFill>
        </p:spPr>
        <p:txBody>
          <a:bodyPr wrap="none" rtlCol="0">
            <a:spAutoFit/>
          </a:bodyPr>
          <a:lstStyle/>
          <a:p>
            <a:r>
              <a:rPr lang="en-US" sz="2400" b="1" dirty="0" smtClean="0">
                <a:solidFill>
                  <a:srgbClr val="00FF00"/>
                </a:solidFill>
              </a:rPr>
              <a:t>Green Dots</a:t>
            </a:r>
            <a:r>
              <a:rPr lang="en-US" sz="2400" b="1" dirty="0" smtClean="0">
                <a:solidFill>
                  <a:schemeClr val="tx1">
                    <a:lumMod val="75000"/>
                    <a:lumOff val="25000"/>
                  </a:schemeClr>
                </a:solidFill>
              </a:rPr>
              <a:t>:  </a:t>
            </a:r>
            <a:r>
              <a:rPr lang="en-US" sz="2400" b="1" dirty="0" smtClean="0">
                <a:solidFill>
                  <a:schemeClr val="bg1"/>
                </a:solidFill>
              </a:rPr>
              <a:t>Retrievals Completed Successfully</a:t>
            </a:r>
          </a:p>
          <a:p>
            <a:r>
              <a:rPr lang="en-US" sz="2400" b="1" dirty="0" smtClean="0">
                <a:solidFill>
                  <a:srgbClr val="FFFF00"/>
                </a:solidFill>
              </a:rPr>
              <a:t>Yellow Dots</a:t>
            </a:r>
            <a:r>
              <a:rPr lang="en-US" sz="2400" b="1" dirty="0" smtClean="0">
                <a:solidFill>
                  <a:schemeClr val="tx1">
                    <a:lumMod val="75000"/>
                    <a:lumOff val="25000"/>
                  </a:schemeClr>
                </a:solidFill>
              </a:rPr>
              <a:t>:  </a:t>
            </a:r>
            <a:r>
              <a:rPr lang="en-US" sz="2400" b="1" dirty="0" smtClean="0">
                <a:solidFill>
                  <a:schemeClr val="bg1"/>
                </a:solidFill>
              </a:rPr>
              <a:t>IR Retrieval Failed</a:t>
            </a:r>
          </a:p>
          <a:p>
            <a:r>
              <a:rPr lang="en-US" sz="2400" b="1" dirty="0" smtClean="0">
                <a:solidFill>
                  <a:srgbClr val="FF0000"/>
                </a:solidFill>
              </a:rPr>
              <a:t>Red Dots</a:t>
            </a:r>
            <a:r>
              <a:rPr lang="en-US" sz="2400" b="1" dirty="0" smtClean="0">
                <a:solidFill>
                  <a:schemeClr val="tx1">
                    <a:lumMod val="75000"/>
                    <a:lumOff val="25000"/>
                  </a:schemeClr>
                </a:solidFill>
              </a:rPr>
              <a:t>:  </a:t>
            </a:r>
            <a:r>
              <a:rPr lang="en-US" sz="2400" b="1" dirty="0" smtClean="0">
                <a:solidFill>
                  <a:schemeClr val="bg1"/>
                </a:solidFill>
              </a:rPr>
              <a:t>IR and Microwave Retrievals failed</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3662686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AWIPS:   Popup </a:t>
            </a:r>
            <a:r>
              <a:rPr lang="en-US" dirty="0" err="1" smtClean="0"/>
              <a:t>SkewTs</a:t>
            </a:r>
            <a:endParaRPr lang="en-US" dirty="0"/>
          </a:p>
        </p:txBody>
      </p:sp>
      <p:sp>
        <p:nvSpPr>
          <p:cNvPr id="3" name="Content Placeholder 2"/>
          <p:cNvSpPr>
            <a:spLocks noGrp="1"/>
          </p:cNvSpPr>
          <p:nvPr>
            <p:ph idx="1"/>
          </p:nvPr>
        </p:nvSpPr>
        <p:spPr/>
        <p:txBody>
          <a:bodyPr/>
          <a:lstStyle/>
          <a:p>
            <a:r>
              <a:rPr lang="en-US" dirty="0" smtClean="0"/>
              <a:t>After you load the Soundings, enable </a:t>
            </a:r>
            <a:r>
              <a:rPr lang="en-US" b="1" dirty="0" smtClean="0"/>
              <a:t>Popup </a:t>
            </a:r>
            <a:r>
              <a:rPr lang="en-US" b="1" dirty="0" err="1" smtClean="0"/>
              <a:t>SkewT</a:t>
            </a:r>
            <a:r>
              <a:rPr lang="en-US" dirty="0" smtClean="0"/>
              <a:t> in Volume Browser so you can browse quickly through many Skew-</a:t>
            </a:r>
            <a:r>
              <a:rPr lang="en-US" dirty="0" err="1" smtClean="0"/>
              <a:t>Ts</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3276600"/>
            <a:ext cx="4412400" cy="29501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10" y="2602244"/>
            <a:ext cx="1894245" cy="4262055"/>
          </a:xfrm>
          <a:prstGeom prst="rect">
            <a:avLst/>
          </a:prstGeom>
        </p:spPr>
      </p:pic>
      <p:cxnSp>
        <p:nvCxnSpPr>
          <p:cNvPr id="11" name="Straight Connector 10"/>
          <p:cNvCxnSpPr/>
          <p:nvPr/>
        </p:nvCxnSpPr>
        <p:spPr>
          <a:xfrm flipV="1">
            <a:off x="1676400" y="2602244"/>
            <a:ext cx="4398410" cy="674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6400" y="4953000"/>
            <a:ext cx="4398410" cy="1911299"/>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229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Popup </a:t>
            </a:r>
            <a:r>
              <a:rPr lang="en-US" dirty="0" err="1" smtClean="0"/>
              <a:t>SkewTs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238248"/>
            <a:ext cx="7848600" cy="5247611"/>
          </a:xfrm>
          <a:prstGeom prst="rect">
            <a:avLst/>
          </a:prstGeom>
        </p:spPr>
      </p:pic>
      <p:cxnSp>
        <p:nvCxnSpPr>
          <p:cNvPr id="8" name="Straight Arrow Connector 7"/>
          <p:cNvCxnSpPr/>
          <p:nvPr/>
        </p:nvCxnSpPr>
        <p:spPr>
          <a:xfrm>
            <a:off x="3714096" y="6201102"/>
            <a:ext cx="1028700" cy="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6000" y="5397060"/>
            <a:ext cx="2029952" cy="646331"/>
          </a:xfrm>
          <a:prstGeom prst="rect">
            <a:avLst/>
          </a:prstGeom>
          <a:solidFill>
            <a:schemeClr val="tx1">
              <a:lumMod val="85000"/>
              <a:lumOff val="15000"/>
            </a:schemeClr>
          </a:solidFill>
          <a:ln>
            <a:solidFill>
              <a:schemeClr val="accent6">
                <a:lumMod val="75000"/>
              </a:schemeClr>
            </a:solidFill>
          </a:ln>
        </p:spPr>
        <p:txBody>
          <a:bodyPr wrap="square" rtlCol="0">
            <a:spAutoFit/>
          </a:bodyPr>
          <a:lstStyle/>
          <a:p>
            <a:pPr algn="ctr"/>
            <a:r>
              <a:rPr lang="en-US" b="1" dirty="0" smtClean="0">
                <a:solidFill>
                  <a:schemeClr val="accent6">
                    <a:lumMod val="75000"/>
                  </a:schemeClr>
                </a:solidFill>
              </a:rPr>
              <a:t>Also:  TURN ON </a:t>
            </a:r>
          </a:p>
          <a:p>
            <a:pPr algn="ctr"/>
            <a:r>
              <a:rPr lang="en-US" b="1" dirty="0" smtClean="0">
                <a:solidFill>
                  <a:schemeClr val="accent6">
                    <a:lumMod val="75000"/>
                  </a:schemeClr>
                </a:solidFill>
              </a:rPr>
              <a:t>Sampling!</a:t>
            </a:r>
            <a:endParaRPr lang="en-US" b="1" dirty="0">
              <a:solidFill>
                <a:schemeClr val="accent6">
                  <a:lumMod val="75000"/>
                </a:schemeClr>
              </a:solidFill>
            </a:endParaRPr>
          </a:p>
        </p:txBody>
      </p:sp>
      <p:sp>
        <p:nvSpPr>
          <p:cNvPr id="10" name="TextBox 9"/>
          <p:cNvSpPr txBox="1"/>
          <p:nvPr/>
        </p:nvSpPr>
        <p:spPr>
          <a:xfrm>
            <a:off x="457200" y="2514600"/>
            <a:ext cx="3256896" cy="369332"/>
          </a:xfrm>
          <a:prstGeom prst="rect">
            <a:avLst/>
          </a:prstGeom>
          <a:solidFill>
            <a:schemeClr val="tx1">
              <a:lumMod val="85000"/>
              <a:lumOff val="15000"/>
            </a:schemeClr>
          </a:solidFill>
        </p:spPr>
        <p:txBody>
          <a:bodyPr wrap="square" rtlCol="0">
            <a:spAutoFit/>
          </a:bodyPr>
          <a:lstStyle/>
          <a:p>
            <a:r>
              <a:rPr lang="en-US" dirty="0" smtClean="0">
                <a:solidFill>
                  <a:schemeClr val="accent6">
                    <a:lumMod val="75000"/>
                  </a:schemeClr>
                </a:solidFill>
              </a:rPr>
              <a:t>Right-click anywhere in image</a:t>
            </a:r>
            <a:endParaRPr lang="en-US" dirty="0">
              <a:solidFill>
                <a:schemeClr val="accent6">
                  <a:lumMod val="75000"/>
                </a:schemeClr>
              </a:solidFill>
            </a:endParaRPr>
          </a:p>
        </p:txBody>
      </p:sp>
      <p:cxnSp>
        <p:nvCxnSpPr>
          <p:cNvPr id="11" name="Straight Arrow Connector 10"/>
          <p:cNvCxnSpPr/>
          <p:nvPr/>
        </p:nvCxnSpPr>
        <p:spPr>
          <a:xfrm>
            <a:off x="1882846" y="2899696"/>
            <a:ext cx="403154" cy="681704"/>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7248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Popup </a:t>
            </a:r>
            <a:r>
              <a:rPr lang="en-US" dirty="0" err="1" smtClean="0"/>
              <a:t>SkewTs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91092"/>
            <a:ext cx="7620000" cy="5094768"/>
          </a:xfrm>
          <a:prstGeom prst="rect">
            <a:avLst/>
          </a:prstGeom>
        </p:spPr>
      </p:pic>
      <p:sp>
        <p:nvSpPr>
          <p:cNvPr id="4" name="Oval 3"/>
          <p:cNvSpPr/>
          <p:nvPr/>
        </p:nvSpPr>
        <p:spPr>
          <a:xfrm>
            <a:off x="2727434" y="4498430"/>
            <a:ext cx="457200" cy="4572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472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06" y="857250"/>
            <a:ext cx="5393894"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57250"/>
            <a:ext cx="5382491" cy="5143500"/>
          </a:xfrm>
          <a:prstGeom prst="rect">
            <a:avLst/>
          </a:prstGeom>
        </p:spPr>
      </p:pic>
      <p:cxnSp>
        <p:nvCxnSpPr>
          <p:cNvPr id="7" name="Straight Connector 6"/>
          <p:cNvCxnSpPr/>
          <p:nvPr/>
        </p:nvCxnSpPr>
        <p:spPr>
          <a:xfrm flipH="1">
            <a:off x="5341843" y="2054038"/>
            <a:ext cx="1153087" cy="1448921"/>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z="2400" b="1" dirty="0"/>
              <a:t>NUCAPS </a:t>
            </a:r>
            <a:r>
              <a:rPr lang="en-US" sz="2400" b="1" dirty="0" smtClean="0"/>
              <a:t>Profiles are </a:t>
            </a:r>
            <a:r>
              <a:rPr lang="en-US" sz="2400" b="1" dirty="0"/>
              <a:t>Useful in the afternoon, as daytime heating is helping convection initiate</a:t>
            </a:r>
          </a:p>
        </p:txBody>
      </p:sp>
    </p:spTree>
    <p:custDataLst>
      <p:tags r:id="rId1"/>
    </p:custDataLst>
    <p:extLst>
      <p:ext uri="{BB962C8B-B14F-4D97-AF65-F5344CB8AC3E}">
        <p14:creationId xmlns:p14="http://schemas.microsoft.com/office/powerpoint/2010/main" val="3382781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06" y="857250"/>
            <a:ext cx="5393894" cy="5143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57250"/>
            <a:ext cx="5382491" cy="5143500"/>
          </a:xfrm>
          <a:prstGeom prst="rect">
            <a:avLst/>
          </a:prstGeom>
        </p:spPr>
      </p:pic>
      <p:cxnSp>
        <p:nvCxnSpPr>
          <p:cNvPr id="5" name="Straight Connector 4"/>
          <p:cNvCxnSpPr/>
          <p:nvPr/>
        </p:nvCxnSpPr>
        <p:spPr>
          <a:xfrm flipH="1" flipV="1">
            <a:off x="5341844" y="3502959"/>
            <a:ext cx="1993527" cy="121023"/>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sz="2400" b="1" dirty="0"/>
              <a:t>NUCAPS Profiles are Useful in the afternoon, as daytime heating is helping convection initiate</a:t>
            </a:r>
            <a:endParaRPr lang="en-US" sz="2400" dirty="0"/>
          </a:p>
        </p:txBody>
      </p:sp>
    </p:spTree>
    <p:custDataLst>
      <p:tags r:id="rId1"/>
    </p:custDataLst>
    <p:extLst>
      <p:ext uri="{BB962C8B-B14F-4D97-AF65-F5344CB8AC3E}">
        <p14:creationId xmlns:p14="http://schemas.microsoft.com/office/powerpoint/2010/main" val="434290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a:t>
            </a:r>
            <a:endParaRPr lang="en-US" dirty="0"/>
          </a:p>
        </p:txBody>
      </p:sp>
      <p:sp>
        <p:nvSpPr>
          <p:cNvPr id="3" name="Content Placeholder 2"/>
          <p:cNvSpPr>
            <a:spLocks noGrp="1"/>
          </p:cNvSpPr>
          <p:nvPr>
            <p:ph idx="1"/>
          </p:nvPr>
        </p:nvSpPr>
        <p:spPr>
          <a:xfrm>
            <a:off x="48156" y="1295400"/>
            <a:ext cx="9048750" cy="5257800"/>
          </a:xfrm>
        </p:spPr>
        <p:txBody>
          <a:bodyPr/>
          <a:lstStyle/>
          <a:p>
            <a:r>
              <a:rPr lang="en-US" dirty="0" smtClean="0"/>
              <a:t>NOAA-Unique Combined Atmospheric Processing System	</a:t>
            </a:r>
          </a:p>
          <a:p>
            <a:pPr lvl="1"/>
            <a:r>
              <a:rPr lang="en-US" dirty="0" smtClean="0"/>
              <a:t>(First known as NOAA-Unique </a:t>
            </a:r>
            <a:r>
              <a:rPr lang="en-US" dirty="0" err="1" smtClean="0"/>
              <a:t>CrIS</a:t>
            </a:r>
            <a:r>
              <a:rPr lang="en-US" dirty="0" smtClean="0"/>
              <a:t>-ATMS Processing System; then </a:t>
            </a:r>
            <a:r>
              <a:rPr lang="en-US" dirty="0" err="1" smtClean="0"/>
              <a:t>Metop</a:t>
            </a:r>
            <a:r>
              <a:rPr lang="en-US" dirty="0" smtClean="0"/>
              <a:t> with IASI and AMSU/MHS data were included)</a:t>
            </a:r>
          </a:p>
          <a:p>
            <a:r>
              <a:rPr lang="en-US" dirty="0" smtClean="0"/>
              <a:t>SBN NUCAPS data are from NOAA-20 </a:t>
            </a:r>
            <a:endParaRPr lang="en-US" dirty="0"/>
          </a:p>
          <a:p>
            <a:pPr lvl="1"/>
            <a:r>
              <a:rPr lang="en-US" dirty="0" smtClean="0"/>
              <a:t>You can get Suomi-NPP NUCAPS from an LDM feed</a:t>
            </a:r>
          </a:p>
          <a:p>
            <a:pPr lvl="1"/>
            <a:r>
              <a:rPr lang="en-US" dirty="0" smtClean="0"/>
              <a:t>Two satellites:  Twice as much data, and a nice time separation (45-50 minutes)</a:t>
            </a:r>
          </a:p>
          <a:p>
            <a:pPr lvl="1"/>
            <a:r>
              <a:rPr lang="en-US" dirty="0" smtClean="0"/>
              <a:t>Suomi-NPP, then ~50 minutes later, NOAA-20</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Tree>
    <p:custDataLst>
      <p:tags r:id="rId1"/>
    </p:custDataLst>
    <p:extLst>
      <p:ext uri="{BB962C8B-B14F-4D97-AF65-F5344CB8AC3E}">
        <p14:creationId xmlns:p14="http://schemas.microsoft.com/office/powerpoint/2010/main" val="113259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5393894"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509" y="857250"/>
            <a:ext cx="5382491" cy="5143500"/>
          </a:xfrm>
          <a:prstGeom prst="rect">
            <a:avLst/>
          </a:prstGeom>
        </p:spPr>
      </p:pic>
      <p:cxnSp>
        <p:nvCxnSpPr>
          <p:cNvPr id="6" name="Straight Connector 5"/>
          <p:cNvCxnSpPr/>
          <p:nvPr/>
        </p:nvCxnSpPr>
        <p:spPr>
          <a:xfrm flipH="1" flipV="1">
            <a:off x="3238500" y="1870075"/>
            <a:ext cx="523009" cy="1558926"/>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Bonus up north:  Consecutive passes</a:t>
            </a:r>
            <a:endParaRPr lang="en-US" dirty="0"/>
          </a:p>
        </p:txBody>
      </p:sp>
    </p:spTree>
    <p:custDataLst>
      <p:tags r:id="rId1"/>
    </p:custDataLst>
    <p:extLst>
      <p:ext uri="{BB962C8B-B14F-4D97-AF65-F5344CB8AC3E}">
        <p14:creationId xmlns:p14="http://schemas.microsoft.com/office/powerpoint/2010/main" val="2523780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5393894"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509" y="857250"/>
            <a:ext cx="5382491" cy="5143500"/>
          </a:xfrm>
          <a:prstGeom prst="rect">
            <a:avLst/>
          </a:prstGeom>
        </p:spPr>
      </p:pic>
      <p:cxnSp>
        <p:nvCxnSpPr>
          <p:cNvPr id="5" name="Straight Connector 4"/>
          <p:cNvCxnSpPr>
            <a:stCxn id="3" idx="1"/>
          </p:cNvCxnSpPr>
          <p:nvPr/>
        </p:nvCxnSpPr>
        <p:spPr>
          <a:xfrm flipH="1" flipV="1">
            <a:off x="3384550" y="2625726"/>
            <a:ext cx="376959" cy="803275"/>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Bonus up north:  Consecutive Passes!</a:t>
            </a:r>
            <a:endParaRPr lang="en-US" dirty="0"/>
          </a:p>
        </p:txBody>
      </p:sp>
    </p:spTree>
    <p:custDataLst>
      <p:tags r:id="rId1"/>
    </p:custDataLst>
    <p:extLst>
      <p:ext uri="{BB962C8B-B14F-4D97-AF65-F5344CB8AC3E}">
        <p14:creationId xmlns:p14="http://schemas.microsoft.com/office/powerpoint/2010/main" val="3071569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Again:  What do Consecutive Soundings Get you?</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524000"/>
            <a:ext cx="4038600" cy="3028949"/>
          </a:xfrm>
        </p:spPr>
      </p:pic>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1524000"/>
            <a:ext cx="4038600" cy="3028949"/>
          </a:xfrm>
        </p:spPr>
      </p:pic>
      <p:sp>
        <p:nvSpPr>
          <p:cNvPr id="8" name="TextBox 7"/>
          <p:cNvSpPr txBox="1"/>
          <p:nvPr/>
        </p:nvSpPr>
        <p:spPr>
          <a:xfrm>
            <a:off x="685800" y="4677121"/>
            <a:ext cx="3293659" cy="369332"/>
          </a:xfrm>
          <a:prstGeom prst="rect">
            <a:avLst/>
          </a:prstGeom>
          <a:noFill/>
        </p:spPr>
        <p:txBody>
          <a:bodyPr wrap="none" rtlCol="0">
            <a:spAutoFit/>
          </a:bodyPr>
          <a:lstStyle/>
          <a:p>
            <a:r>
              <a:rPr lang="en-US" dirty="0" smtClean="0"/>
              <a:t>Western-most scan at ~1700 UTC</a:t>
            </a:r>
            <a:endParaRPr lang="en-US" dirty="0"/>
          </a:p>
        </p:txBody>
      </p:sp>
      <p:sp>
        <p:nvSpPr>
          <p:cNvPr id="9" name="TextBox 8"/>
          <p:cNvSpPr txBox="1"/>
          <p:nvPr/>
        </p:nvSpPr>
        <p:spPr>
          <a:xfrm>
            <a:off x="5105400" y="4677121"/>
            <a:ext cx="3200492" cy="369332"/>
          </a:xfrm>
          <a:prstGeom prst="rect">
            <a:avLst/>
          </a:prstGeom>
          <a:noFill/>
        </p:spPr>
        <p:txBody>
          <a:bodyPr wrap="none" rtlCol="0">
            <a:spAutoFit/>
          </a:bodyPr>
          <a:lstStyle/>
          <a:p>
            <a:r>
              <a:rPr lang="en-US" dirty="0" smtClean="0"/>
              <a:t>Eastern-most scan at ~1830 UTC</a:t>
            </a:r>
            <a:endParaRPr lang="en-US" dirty="0"/>
          </a:p>
        </p:txBody>
      </p:sp>
      <p:sp>
        <p:nvSpPr>
          <p:cNvPr id="10" name="TextBox 9"/>
          <p:cNvSpPr txBox="1"/>
          <p:nvPr/>
        </p:nvSpPr>
        <p:spPr>
          <a:xfrm>
            <a:off x="761999" y="5046453"/>
            <a:ext cx="8382001" cy="1380854"/>
          </a:xfrm>
          <a:prstGeom prst="rect">
            <a:avLst/>
          </a:prstGeom>
          <a:noFill/>
        </p:spPr>
        <p:txBody>
          <a:bodyPr wrap="square" rtlCol="0">
            <a:spAutoFit/>
          </a:bodyPr>
          <a:lstStyle/>
          <a:p>
            <a:pPr algn="ctr"/>
            <a:r>
              <a:rPr lang="en-US" sz="2800" b="1" dirty="0" smtClean="0"/>
              <a:t>Two samplings of a destabilizing atmosphere </a:t>
            </a:r>
          </a:p>
          <a:p>
            <a:pPr algn="ctr"/>
            <a:r>
              <a:rPr lang="en-US" sz="2800" b="1" dirty="0" smtClean="0"/>
              <a:t>90 minutes apart.  Note:  IF NOAA-20 data were available, you’d have a 3</a:t>
            </a:r>
            <a:r>
              <a:rPr lang="en-US" sz="2800" b="1" baseline="30000" dirty="0" smtClean="0"/>
              <a:t>rd</a:t>
            </a:r>
            <a:r>
              <a:rPr lang="en-US" sz="2800" b="1" dirty="0" smtClean="0"/>
              <a:t> Sounding!</a:t>
            </a:r>
          </a:p>
        </p:txBody>
      </p:sp>
    </p:spTree>
    <p:custDataLst>
      <p:tags r:id="rId1"/>
    </p:custDataLst>
    <p:extLst>
      <p:ext uri="{BB962C8B-B14F-4D97-AF65-F5344CB8AC3E}">
        <p14:creationId xmlns:p14="http://schemas.microsoft.com/office/powerpoint/2010/main" val="4293291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2" name="TextBox 1"/>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1700 UTC</a:t>
            </a:r>
            <a:endParaRPr lang="en-US" dirty="0">
              <a:solidFill>
                <a:schemeClr val="bg1"/>
              </a:solidFill>
            </a:endParaRPr>
          </a:p>
        </p:txBody>
      </p:sp>
    </p:spTree>
    <p:custDataLst>
      <p:tags r:id="rId1"/>
    </p:custDataLst>
    <p:extLst>
      <p:ext uri="{BB962C8B-B14F-4D97-AF65-F5344CB8AC3E}">
        <p14:creationId xmlns:p14="http://schemas.microsoft.com/office/powerpoint/2010/main" val="271526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9" name="TextBox 8"/>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1830 UTC</a:t>
            </a:r>
            <a:endParaRPr lang="en-US" dirty="0">
              <a:solidFill>
                <a:schemeClr val="bg1"/>
              </a:solidFill>
            </a:endParaRPr>
          </a:p>
        </p:txBody>
      </p:sp>
    </p:spTree>
    <p:custDataLst>
      <p:tags r:id="rId1"/>
    </p:custDataLst>
    <p:extLst>
      <p:ext uri="{BB962C8B-B14F-4D97-AF65-F5344CB8AC3E}">
        <p14:creationId xmlns:p14="http://schemas.microsoft.com/office/powerpoint/2010/main" val="131585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won’t get sequential passes from one satellite in South Carolina</a:t>
            </a:r>
            <a:endParaRPr lang="en-US" dirty="0"/>
          </a:p>
        </p:txBody>
      </p:sp>
      <p:sp>
        <p:nvSpPr>
          <p:cNvPr id="3" name="Content Placeholder 2"/>
          <p:cNvSpPr>
            <a:spLocks noGrp="1"/>
          </p:cNvSpPr>
          <p:nvPr>
            <p:ph idx="1"/>
          </p:nvPr>
        </p:nvSpPr>
        <p:spPr/>
        <p:txBody>
          <a:bodyPr/>
          <a:lstStyle/>
          <a:p>
            <a:endParaRPr lang="en-US" dirty="0" smtClean="0"/>
          </a:p>
          <a:p>
            <a:r>
              <a:rPr lang="en-US" dirty="0" smtClean="0"/>
              <a:t>NOAA-20 is what is in AWIPS</a:t>
            </a:r>
          </a:p>
          <a:p>
            <a:endParaRPr lang="en-US" dirty="0"/>
          </a:p>
          <a:p>
            <a:r>
              <a:rPr lang="en-US" dirty="0" smtClean="0"/>
              <a:t>Suomi NPP data is offset by 50 minutes</a:t>
            </a:r>
          </a:p>
          <a:p>
            <a:pPr lvl="1"/>
            <a:r>
              <a:rPr lang="en-US" dirty="0" smtClean="0"/>
              <a:t>Work underway to allow you to get Suomi NPP NUCAPS via LDM feed.</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Tree>
    <p:custDataLst>
      <p:tags r:id="rId1"/>
    </p:custDataLst>
    <p:extLst>
      <p:ext uri="{BB962C8B-B14F-4D97-AF65-F5344CB8AC3E}">
        <p14:creationId xmlns:p14="http://schemas.microsoft.com/office/powerpoint/2010/main" val="2537114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can get two passes with two satellites</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5138" y="1662112"/>
            <a:ext cx="4038600" cy="4038600"/>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56138" y="1662112"/>
            <a:ext cx="4038600" cy="4038600"/>
          </a:xfr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26</a:t>
            </a:fld>
            <a:endParaRPr lang="en-US"/>
          </a:p>
        </p:txBody>
      </p:sp>
      <p:sp>
        <p:nvSpPr>
          <p:cNvPr id="9" name="TextBox 8"/>
          <p:cNvSpPr txBox="1"/>
          <p:nvPr/>
        </p:nvSpPr>
        <p:spPr>
          <a:xfrm>
            <a:off x="3331622" y="5700712"/>
            <a:ext cx="1172116" cy="646331"/>
          </a:xfrm>
          <a:prstGeom prst="rect">
            <a:avLst/>
          </a:prstGeom>
          <a:noFill/>
        </p:spPr>
        <p:txBody>
          <a:bodyPr wrap="none" rtlCol="0">
            <a:spAutoFit/>
          </a:bodyPr>
          <a:lstStyle/>
          <a:p>
            <a:r>
              <a:rPr lang="en-US" dirty="0" smtClean="0"/>
              <a:t>NOAA-20</a:t>
            </a:r>
          </a:p>
          <a:p>
            <a:r>
              <a:rPr lang="en-US" dirty="0" smtClean="0"/>
              <a:t>via SBN</a:t>
            </a:r>
            <a:endParaRPr lang="en-US" dirty="0"/>
          </a:p>
        </p:txBody>
      </p:sp>
      <p:sp>
        <p:nvSpPr>
          <p:cNvPr id="10" name="TextBox 9"/>
          <p:cNvSpPr txBox="1"/>
          <p:nvPr/>
        </p:nvSpPr>
        <p:spPr>
          <a:xfrm>
            <a:off x="7317438" y="5700712"/>
            <a:ext cx="1377300" cy="369332"/>
          </a:xfrm>
          <a:prstGeom prst="rect">
            <a:avLst/>
          </a:prstGeom>
          <a:noFill/>
        </p:spPr>
        <p:txBody>
          <a:bodyPr wrap="none" rtlCol="0">
            <a:spAutoFit/>
          </a:bodyPr>
          <a:lstStyle/>
          <a:p>
            <a:r>
              <a:rPr lang="en-US" dirty="0" smtClean="0"/>
              <a:t>Suomi NPP</a:t>
            </a:r>
            <a:endParaRPr lang="en-US" dirty="0"/>
          </a:p>
        </p:txBody>
      </p:sp>
      <p:sp>
        <p:nvSpPr>
          <p:cNvPr id="11" name="TextBox 10"/>
          <p:cNvSpPr txBox="1"/>
          <p:nvPr/>
        </p:nvSpPr>
        <p:spPr>
          <a:xfrm>
            <a:off x="3625678" y="3578423"/>
            <a:ext cx="641522" cy="307777"/>
          </a:xfrm>
          <a:prstGeom prst="rect">
            <a:avLst/>
          </a:prstGeom>
          <a:noFill/>
        </p:spPr>
        <p:txBody>
          <a:bodyPr wrap="none" rtlCol="0">
            <a:spAutoFit/>
          </a:bodyPr>
          <a:lstStyle/>
          <a:p>
            <a:r>
              <a:rPr lang="en-US" sz="1400" b="1" dirty="0" smtClean="0">
                <a:solidFill>
                  <a:srgbClr val="FF0000"/>
                </a:solidFill>
              </a:rPr>
              <a:t>17:05</a:t>
            </a:r>
            <a:endParaRPr lang="en-US" sz="1400" b="1" dirty="0">
              <a:solidFill>
                <a:srgbClr val="FF0000"/>
              </a:solidFill>
            </a:endParaRPr>
          </a:p>
        </p:txBody>
      </p:sp>
      <p:sp>
        <p:nvSpPr>
          <p:cNvPr id="12" name="TextBox 11"/>
          <p:cNvSpPr txBox="1"/>
          <p:nvPr/>
        </p:nvSpPr>
        <p:spPr>
          <a:xfrm>
            <a:off x="3010861" y="2525315"/>
            <a:ext cx="641522" cy="307777"/>
          </a:xfrm>
          <a:prstGeom prst="rect">
            <a:avLst/>
          </a:prstGeom>
          <a:noFill/>
        </p:spPr>
        <p:txBody>
          <a:bodyPr wrap="none" rtlCol="0">
            <a:spAutoFit/>
          </a:bodyPr>
          <a:lstStyle/>
          <a:p>
            <a:r>
              <a:rPr lang="en-US" sz="1400" b="1" dirty="0" smtClean="0">
                <a:solidFill>
                  <a:srgbClr val="FF0000"/>
                </a:solidFill>
              </a:rPr>
              <a:t>17:10</a:t>
            </a:r>
            <a:endParaRPr lang="en-US" sz="1400" b="1" dirty="0">
              <a:solidFill>
                <a:srgbClr val="FF0000"/>
              </a:solidFill>
            </a:endParaRPr>
          </a:p>
        </p:txBody>
      </p:sp>
      <p:sp>
        <p:nvSpPr>
          <p:cNvPr id="13" name="TextBox 12"/>
          <p:cNvSpPr txBox="1"/>
          <p:nvPr/>
        </p:nvSpPr>
        <p:spPr>
          <a:xfrm>
            <a:off x="2369339" y="4191000"/>
            <a:ext cx="641522" cy="307777"/>
          </a:xfrm>
          <a:prstGeom prst="rect">
            <a:avLst/>
          </a:prstGeom>
          <a:noFill/>
        </p:spPr>
        <p:txBody>
          <a:bodyPr wrap="none" rtlCol="0">
            <a:spAutoFit/>
          </a:bodyPr>
          <a:lstStyle/>
          <a:p>
            <a:r>
              <a:rPr lang="en-US" sz="1400" b="1" dirty="0" smtClean="0">
                <a:solidFill>
                  <a:srgbClr val="FF0000"/>
                </a:solidFill>
              </a:rPr>
              <a:t>18:45</a:t>
            </a:r>
            <a:endParaRPr lang="en-US" sz="1400" b="1" dirty="0">
              <a:solidFill>
                <a:srgbClr val="FF0000"/>
              </a:solidFill>
            </a:endParaRPr>
          </a:p>
        </p:txBody>
      </p:sp>
      <p:sp>
        <p:nvSpPr>
          <p:cNvPr id="14" name="TextBox 13"/>
          <p:cNvSpPr txBox="1"/>
          <p:nvPr/>
        </p:nvSpPr>
        <p:spPr>
          <a:xfrm>
            <a:off x="2067628" y="2989065"/>
            <a:ext cx="641522" cy="307777"/>
          </a:xfrm>
          <a:prstGeom prst="rect">
            <a:avLst/>
          </a:prstGeom>
          <a:noFill/>
        </p:spPr>
        <p:txBody>
          <a:bodyPr wrap="none" rtlCol="0">
            <a:spAutoFit/>
          </a:bodyPr>
          <a:lstStyle/>
          <a:p>
            <a:r>
              <a:rPr lang="en-US" sz="1400" b="1" dirty="0" smtClean="0">
                <a:solidFill>
                  <a:srgbClr val="FF0000"/>
                </a:solidFill>
              </a:rPr>
              <a:t>18:50</a:t>
            </a:r>
            <a:endParaRPr lang="en-US" sz="1400" b="1" dirty="0">
              <a:solidFill>
                <a:srgbClr val="FF0000"/>
              </a:solidFill>
            </a:endParaRPr>
          </a:p>
        </p:txBody>
      </p:sp>
      <p:sp>
        <p:nvSpPr>
          <p:cNvPr id="15" name="TextBox 14"/>
          <p:cNvSpPr txBox="1"/>
          <p:nvPr/>
        </p:nvSpPr>
        <p:spPr>
          <a:xfrm>
            <a:off x="7685327" y="4875311"/>
            <a:ext cx="641522" cy="307777"/>
          </a:xfrm>
          <a:prstGeom prst="rect">
            <a:avLst/>
          </a:prstGeom>
          <a:noFill/>
        </p:spPr>
        <p:txBody>
          <a:bodyPr wrap="none" rtlCol="0">
            <a:spAutoFit/>
          </a:bodyPr>
          <a:lstStyle/>
          <a:p>
            <a:r>
              <a:rPr lang="en-US" sz="1400" b="1" dirty="0" smtClean="0">
                <a:solidFill>
                  <a:srgbClr val="FF0000"/>
                </a:solidFill>
              </a:rPr>
              <a:t>17:50</a:t>
            </a:r>
            <a:endParaRPr lang="en-US" sz="1400" b="1" dirty="0">
              <a:solidFill>
                <a:srgbClr val="FF0000"/>
              </a:solidFill>
            </a:endParaRPr>
          </a:p>
        </p:txBody>
      </p:sp>
      <p:sp>
        <p:nvSpPr>
          <p:cNvPr id="16" name="TextBox 15"/>
          <p:cNvSpPr txBox="1"/>
          <p:nvPr/>
        </p:nvSpPr>
        <p:spPr>
          <a:xfrm>
            <a:off x="7162800" y="3732311"/>
            <a:ext cx="641522" cy="307777"/>
          </a:xfrm>
          <a:prstGeom prst="rect">
            <a:avLst/>
          </a:prstGeom>
          <a:noFill/>
        </p:spPr>
        <p:txBody>
          <a:bodyPr wrap="none" rtlCol="0">
            <a:spAutoFit/>
          </a:bodyPr>
          <a:lstStyle/>
          <a:p>
            <a:r>
              <a:rPr lang="en-US" sz="1400" b="1" dirty="0" smtClean="0">
                <a:solidFill>
                  <a:srgbClr val="FF0000"/>
                </a:solidFill>
              </a:rPr>
              <a:t>17:55</a:t>
            </a:r>
            <a:endParaRPr lang="en-US" sz="1400" b="1" dirty="0">
              <a:solidFill>
                <a:srgbClr val="FF0000"/>
              </a:solidFill>
            </a:endParaRPr>
          </a:p>
        </p:txBody>
      </p:sp>
    </p:spTree>
    <p:custDataLst>
      <p:tags r:id="rId1"/>
    </p:custDataLst>
    <p:extLst>
      <p:ext uri="{BB962C8B-B14F-4D97-AF65-F5344CB8AC3E}">
        <p14:creationId xmlns:p14="http://schemas.microsoft.com/office/powerpoint/2010/main" val="1872128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Note how smooth these profiles are!</a:t>
            </a:r>
            <a:endParaRPr lang="en-US"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27</a:t>
            </a:fld>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5138" y="2351795"/>
            <a:ext cx="4038600" cy="2659234"/>
          </a:xfrm>
          <a:prstGeom prst="rect">
            <a:avLst/>
          </a:prstGeo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56138" y="2351795"/>
            <a:ext cx="4038600" cy="2659234"/>
          </a:xfrm>
          <a:prstGeom prst="rect">
            <a:avLst/>
          </a:prstGeom>
        </p:spPr>
      </p:pic>
      <p:sp>
        <p:nvSpPr>
          <p:cNvPr id="8" name="TextBox 7"/>
          <p:cNvSpPr txBox="1"/>
          <p:nvPr/>
        </p:nvSpPr>
        <p:spPr>
          <a:xfrm>
            <a:off x="3200490" y="2438400"/>
            <a:ext cx="1236236" cy="369332"/>
          </a:xfrm>
          <a:prstGeom prst="rect">
            <a:avLst/>
          </a:prstGeom>
          <a:solidFill>
            <a:schemeClr val="tx1">
              <a:lumMod val="50000"/>
              <a:lumOff val="50000"/>
            </a:schemeClr>
          </a:solidFill>
        </p:spPr>
        <p:txBody>
          <a:bodyPr wrap="none" rtlCol="0">
            <a:spAutoFit/>
          </a:bodyPr>
          <a:lstStyle/>
          <a:p>
            <a:pPr algn="ctr"/>
            <a:r>
              <a:rPr lang="en-US" dirty="0" smtClean="0">
                <a:solidFill>
                  <a:schemeClr val="bg1"/>
                </a:solidFill>
              </a:rPr>
              <a:t>1700 UTC</a:t>
            </a:r>
            <a:endParaRPr lang="en-US" dirty="0">
              <a:solidFill>
                <a:schemeClr val="bg1"/>
              </a:solidFill>
            </a:endParaRPr>
          </a:p>
        </p:txBody>
      </p:sp>
      <p:sp>
        <p:nvSpPr>
          <p:cNvPr id="9" name="TextBox 8"/>
          <p:cNvSpPr txBox="1"/>
          <p:nvPr/>
        </p:nvSpPr>
        <p:spPr>
          <a:xfrm>
            <a:off x="7320023" y="2438400"/>
            <a:ext cx="1236237" cy="369332"/>
          </a:xfrm>
          <a:prstGeom prst="rect">
            <a:avLst/>
          </a:prstGeom>
          <a:solidFill>
            <a:schemeClr val="tx1">
              <a:lumMod val="50000"/>
              <a:lumOff val="50000"/>
            </a:schemeClr>
          </a:solidFill>
        </p:spPr>
        <p:txBody>
          <a:bodyPr wrap="none" rtlCol="0">
            <a:spAutoFit/>
          </a:bodyPr>
          <a:lstStyle/>
          <a:p>
            <a:pPr algn="ctr"/>
            <a:r>
              <a:rPr lang="en-US" dirty="0" smtClean="0">
                <a:solidFill>
                  <a:schemeClr val="bg1"/>
                </a:solidFill>
              </a:rPr>
              <a:t>1830 UTC</a:t>
            </a:r>
            <a:endParaRPr lang="en-US" dirty="0">
              <a:solidFill>
                <a:schemeClr val="bg1"/>
              </a:solidFill>
            </a:endParaRPr>
          </a:p>
        </p:txBody>
      </p:sp>
      <p:sp>
        <p:nvSpPr>
          <p:cNvPr id="10" name="TextBox 9"/>
          <p:cNvSpPr txBox="1"/>
          <p:nvPr/>
        </p:nvSpPr>
        <p:spPr>
          <a:xfrm>
            <a:off x="1714500" y="5466346"/>
            <a:ext cx="5715000" cy="646331"/>
          </a:xfrm>
          <a:prstGeom prst="rect">
            <a:avLst/>
          </a:prstGeom>
          <a:noFill/>
        </p:spPr>
        <p:txBody>
          <a:bodyPr wrap="square" rtlCol="0">
            <a:spAutoFit/>
          </a:bodyPr>
          <a:lstStyle/>
          <a:p>
            <a:r>
              <a:rPr lang="en-US" dirty="0" smtClean="0"/>
              <a:t>Keep the smooth nature in mind:  Don’t expect to see thin layers or to see sharp gradients in the vertical</a:t>
            </a:r>
            <a:endParaRPr lang="en-US" dirty="0"/>
          </a:p>
        </p:txBody>
      </p:sp>
    </p:spTree>
    <p:custDataLst>
      <p:tags r:id="rId1"/>
    </p:custDataLst>
    <p:extLst>
      <p:ext uri="{BB962C8B-B14F-4D97-AF65-F5344CB8AC3E}">
        <p14:creationId xmlns:p14="http://schemas.microsoft.com/office/powerpoint/2010/main" val="3836444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6553200" cy="5355312"/>
          </a:xfrm>
          <a:prstGeom prst="rect">
            <a:avLst/>
          </a:prstGeom>
        </p:spPr>
        <p:txBody>
          <a:bodyPr wrap="square">
            <a:spAutoFit/>
          </a:bodyPr>
          <a:lstStyle/>
          <a:p>
            <a:r>
              <a:rPr lang="en-US" b="1" dirty="0">
                <a:solidFill>
                  <a:schemeClr val="tx1">
                    <a:lumMod val="65000"/>
                  </a:schemeClr>
                </a:solidFill>
                <a:latin typeface="Arial" panose="020B0604020202020204" pitchFamily="34" charset="0"/>
              </a:rPr>
              <a:t>SBCAPE:</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Sounding- 1430 j/kg</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1022 j/kg </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1500 j/kg</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a:solidFill>
                  <a:schemeClr val="tx1">
                    <a:lumMod val="65000"/>
                  </a:schemeClr>
                </a:solidFill>
                <a:latin typeface="Arial" panose="020B0604020202020204" pitchFamily="34" charset="0"/>
              </a:rPr>
              <a:t>PWAT:</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- 0.74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- 0.74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0.80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a:solidFill>
                  <a:schemeClr val="tx1">
                    <a:lumMod val="65000"/>
                  </a:schemeClr>
                </a:solidFill>
                <a:latin typeface="Arial" panose="020B0604020202020204" pitchFamily="34" charset="0"/>
              </a:rPr>
              <a:t>SBLCL Height:</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- 928m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841m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1200m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err="1">
                <a:solidFill>
                  <a:schemeClr val="tx1">
                    <a:lumMod val="65000"/>
                  </a:schemeClr>
                </a:solidFill>
                <a:latin typeface="Arial" panose="020B0604020202020204" pitchFamily="34" charset="0"/>
              </a:rPr>
              <a:t>Sfc</a:t>
            </a:r>
            <a:r>
              <a:rPr lang="en-US" b="1" dirty="0">
                <a:solidFill>
                  <a:schemeClr val="tx1">
                    <a:lumMod val="65000"/>
                  </a:schemeClr>
                </a:solidFill>
                <a:latin typeface="Arial" panose="020B0604020202020204" pitchFamily="34" charset="0"/>
              </a:rPr>
              <a:t> LI:</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-4</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-3</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rPr>
              <a:t> - about -3.5</a:t>
            </a:r>
          </a:p>
        </p:txBody>
      </p:sp>
      <p:sp>
        <p:nvSpPr>
          <p:cNvPr id="3" name="Title 1"/>
          <p:cNvSpPr txBox="1">
            <a:spLocks/>
          </p:cNvSpPr>
          <p:nvPr/>
        </p:nvSpPr>
        <p:spPr>
          <a:xfrm>
            <a:off x="457200" y="182562"/>
            <a:ext cx="8229600" cy="8842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Feedback from HWT 2018</a:t>
            </a:r>
            <a:endParaRPr lang="en-US" dirty="0"/>
          </a:p>
        </p:txBody>
      </p:sp>
      <p:sp>
        <p:nvSpPr>
          <p:cNvPr id="4" name="TextBox 3"/>
          <p:cNvSpPr txBox="1"/>
          <p:nvPr/>
        </p:nvSpPr>
        <p:spPr>
          <a:xfrm>
            <a:off x="4948989" y="1828800"/>
            <a:ext cx="4114800" cy="3724096"/>
          </a:xfrm>
          <a:prstGeom prst="rect">
            <a:avLst/>
          </a:prstGeom>
          <a:solidFill>
            <a:schemeClr val="tx1">
              <a:lumMod val="50000"/>
              <a:lumOff val="50000"/>
            </a:schemeClr>
          </a:solidFill>
          <a:ln w="38100">
            <a:solidFill>
              <a:srgbClr val="00B050"/>
            </a:solidFill>
          </a:ln>
        </p:spPr>
        <p:txBody>
          <a:bodyPr wrap="square" rtlCol="0">
            <a:spAutoFit/>
          </a:bodyPr>
          <a:lstStyle/>
          <a:p>
            <a:r>
              <a:rPr lang="en-US" sz="2400" b="1" dirty="0" smtClean="0">
                <a:solidFill>
                  <a:schemeClr val="bg1"/>
                </a:solidFill>
              </a:rPr>
              <a:t>Forecaster compared NUCAPS (with/without modification) with SPC</a:t>
            </a:r>
          </a:p>
          <a:p>
            <a:endParaRPr lang="en-US" sz="2400" b="1" dirty="0" smtClean="0">
              <a:solidFill>
                <a:schemeClr val="bg1"/>
              </a:solidFill>
            </a:endParaRPr>
          </a:p>
          <a:p>
            <a:r>
              <a:rPr lang="en-US" sz="2000" b="1" dirty="0" smtClean="0">
                <a:solidFill>
                  <a:schemeClr val="tx2">
                    <a:lumMod val="50000"/>
                  </a:schemeClr>
                </a:solidFill>
              </a:rPr>
              <a:t>Overall</a:t>
            </a:r>
            <a:r>
              <a:rPr lang="en-US" sz="2000" b="1" dirty="0">
                <a:solidFill>
                  <a:schemeClr val="tx2">
                    <a:lumMod val="50000"/>
                  </a:schemeClr>
                </a:solidFill>
              </a:rPr>
              <a:t>, very impressed by the NUCAPS soundings </a:t>
            </a:r>
            <a:r>
              <a:rPr lang="en-US" sz="2000" b="1" dirty="0">
                <a:solidFill>
                  <a:schemeClr val="bg1"/>
                </a:solidFill>
              </a:rPr>
              <a:t>in an environment that likely would not have had actual RAOBs to look at</a:t>
            </a:r>
            <a:r>
              <a:rPr lang="en-US" sz="2000" b="1" dirty="0" smtClean="0">
                <a:solidFill>
                  <a:schemeClr val="bg1"/>
                </a:solidFill>
              </a:rPr>
              <a:t>.</a:t>
            </a:r>
          </a:p>
          <a:p>
            <a:endParaRPr lang="en-US" sz="2000" b="1" dirty="0">
              <a:solidFill>
                <a:schemeClr val="bg1"/>
              </a:solidFill>
            </a:endParaRPr>
          </a:p>
          <a:p>
            <a:r>
              <a:rPr lang="en-US" sz="2000" b="1" dirty="0" smtClean="0">
                <a:solidFill>
                  <a:schemeClr val="bg1"/>
                </a:solidFill>
              </a:rPr>
              <a:t>(</a:t>
            </a:r>
            <a:r>
              <a:rPr lang="en-US" sz="2000" b="1" dirty="0" smtClean="0">
                <a:solidFill>
                  <a:schemeClr val="bg1"/>
                </a:solidFill>
                <a:hlinkClick r:id="rId4"/>
              </a:rPr>
              <a:t>Link</a:t>
            </a:r>
            <a:r>
              <a:rPr lang="en-US" sz="2000" b="1" dirty="0" smtClean="0">
                <a:solidFill>
                  <a:schemeClr val="bg1"/>
                </a:solidFill>
              </a:rPr>
              <a:t>)</a:t>
            </a:r>
            <a:endParaRPr lang="en-US" sz="2000" b="1" dirty="0">
              <a:solidFill>
                <a:schemeClr val="bg1"/>
              </a:solidFill>
            </a:endParaRPr>
          </a:p>
        </p:txBody>
      </p:sp>
    </p:spTree>
    <p:custDataLst>
      <p:tags r:id="rId1"/>
    </p:custDataLst>
    <p:extLst>
      <p:ext uri="{BB962C8B-B14F-4D97-AF65-F5344CB8AC3E}">
        <p14:creationId xmlns:p14="http://schemas.microsoft.com/office/powerpoint/2010/main" val="3081772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9663"/>
            <a:ext cx="9144000" cy="6698673"/>
          </a:xfrm>
          <a:prstGeom prst="rect">
            <a:avLst/>
          </a:prstGeom>
        </p:spPr>
      </p:pic>
      <p:sp>
        <p:nvSpPr>
          <p:cNvPr id="4" name="Title 3"/>
          <p:cNvSpPr>
            <a:spLocks noGrp="1"/>
          </p:cNvSpPr>
          <p:nvPr>
            <p:ph type="title"/>
          </p:nvPr>
        </p:nvSpPr>
        <p:spPr>
          <a:xfrm>
            <a:off x="76200" y="0"/>
            <a:ext cx="9525000" cy="792162"/>
          </a:xfrm>
          <a:solidFill>
            <a:schemeClr val="bg1"/>
          </a:solidFill>
        </p:spPr>
        <p:txBody>
          <a:bodyPr/>
          <a:lstStyle/>
          <a:p>
            <a:r>
              <a:rPr lang="en-US" dirty="0" smtClean="0"/>
              <a:t>Editing</a:t>
            </a:r>
            <a:endParaRPr lang="en-US" dirty="0"/>
          </a:p>
        </p:txBody>
      </p:sp>
    </p:spTree>
    <p:custDataLst>
      <p:tags r:id="rId1"/>
    </p:custDataLst>
    <p:extLst>
      <p:ext uri="{BB962C8B-B14F-4D97-AF65-F5344CB8AC3E}">
        <p14:creationId xmlns:p14="http://schemas.microsoft.com/office/powerpoint/2010/main" val="2727002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Where do you find orbit paths</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0288" y="762000"/>
            <a:ext cx="6664485" cy="5771034"/>
          </a:xfrm>
        </p:spPr>
      </p:pic>
      <p:sp>
        <p:nvSpPr>
          <p:cNvPr id="12" name="Rectangle 11"/>
          <p:cNvSpPr/>
          <p:nvPr/>
        </p:nvSpPr>
        <p:spPr>
          <a:xfrm>
            <a:off x="2895600" y="2209800"/>
            <a:ext cx="533400" cy="228600"/>
          </a:xfrm>
          <a:prstGeom prst="rect">
            <a:avLst/>
          </a:prstGeom>
          <a:noFill/>
          <a:ln w="57150"/>
          <a:effectLst/>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95400" y="6096000"/>
            <a:ext cx="457200" cy="228600"/>
          </a:xfrm>
          <a:prstGeom prst="rect">
            <a:avLst/>
          </a:prstGeom>
          <a:noFill/>
          <a:ln w="57150"/>
          <a:effectLst/>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3" idx="3"/>
            <a:endCxn id="12" idx="2"/>
          </p:cNvCxnSpPr>
          <p:nvPr/>
        </p:nvCxnSpPr>
        <p:spPr>
          <a:xfrm flipV="1">
            <a:off x="1752600" y="2438400"/>
            <a:ext cx="1409700" cy="3771900"/>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48565" y="1071779"/>
            <a:ext cx="6254661" cy="369332"/>
          </a:xfrm>
          <a:prstGeom prst="rect">
            <a:avLst/>
          </a:prstGeom>
          <a:solidFill>
            <a:schemeClr val="tx1"/>
          </a:solidFill>
        </p:spPr>
        <p:txBody>
          <a:bodyPr wrap="none" rtlCol="0">
            <a:spAutoFit/>
          </a:bodyPr>
          <a:lstStyle/>
          <a:p>
            <a:r>
              <a:rPr lang="en-US" b="1" dirty="0" smtClean="0">
                <a:solidFill>
                  <a:schemeClr val="bg1">
                    <a:lumMod val="75000"/>
                    <a:lumOff val="25000"/>
                  </a:schemeClr>
                </a:solidFill>
                <a:hlinkClick r:id="rId4"/>
              </a:rPr>
              <a:t>https://www.ssec.wisc.edu/datacenter/orbit_tracks.html</a:t>
            </a:r>
            <a:endParaRPr lang="en-US" b="1" dirty="0">
              <a:solidFill>
                <a:schemeClr val="bg1">
                  <a:lumMod val="75000"/>
                  <a:lumOff val="25000"/>
                </a:schemeClr>
              </a:solidFill>
            </a:endParaRPr>
          </a:p>
        </p:txBody>
      </p:sp>
    </p:spTree>
    <p:custDataLst>
      <p:tags r:id="rId1"/>
    </p:custDataLst>
    <p:extLst>
      <p:ext uri="{BB962C8B-B14F-4D97-AF65-F5344CB8AC3E}">
        <p14:creationId xmlns:p14="http://schemas.microsoft.com/office/powerpoint/2010/main" val="19891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9663"/>
            <a:ext cx="9144000" cy="6698673"/>
          </a:xfrm>
          <a:prstGeom prst="rect">
            <a:avLst/>
          </a:prstGeom>
        </p:spPr>
      </p:pic>
      <p:sp>
        <p:nvSpPr>
          <p:cNvPr id="3" name="TextBox 2"/>
          <p:cNvSpPr txBox="1"/>
          <p:nvPr/>
        </p:nvSpPr>
        <p:spPr>
          <a:xfrm>
            <a:off x="4953000" y="2328019"/>
            <a:ext cx="3733799" cy="2308324"/>
          </a:xfrm>
          <a:prstGeom prst="rect">
            <a:avLst/>
          </a:prstGeom>
          <a:solidFill>
            <a:schemeClr val="bg1">
              <a:lumMod val="85000"/>
            </a:schemeClr>
          </a:solidFill>
        </p:spPr>
        <p:txBody>
          <a:bodyPr wrap="square" rtlCol="0">
            <a:spAutoFit/>
          </a:bodyPr>
          <a:lstStyle/>
          <a:p>
            <a:r>
              <a:rPr lang="en-US" dirty="0" smtClean="0"/>
              <a:t>It’s common for the lowest part of the sounding to be at odds with nearby observations. This example </a:t>
            </a:r>
            <a:r>
              <a:rPr lang="en-US" dirty="0"/>
              <a:t> </a:t>
            </a:r>
            <a:r>
              <a:rPr lang="en-US" dirty="0" smtClean="0"/>
              <a:t>just south of Jacksonville is for a sounding where the observed  T/Td </a:t>
            </a:r>
            <a:r>
              <a:rPr lang="en-US" dirty="0"/>
              <a:t>73/60. M</a:t>
            </a:r>
            <a:r>
              <a:rPr lang="en-US" dirty="0" smtClean="0"/>
              <a:t>odify </a:t>
            </a:r>
            <a:r>
              <a:rPr lang="en-US" dirty="0"/>
              <a:t>NUCAPS Soundings in </a:t>
            </a:r>
            <a:r>
              <a:rPr lang="en-US" dirty="0" smtClean="0"/>
              <a:t>AWIPS</a:t>
            </a:r>
            <a:r>
              <a:rPr lang="en-US" dirty="0"/>
              <a:t> </a:t>
            </a:r>
            <a:r>
              <a:rPr lang="en-US" dirty="0" smtClean="0"/>
              <a:t>to match observations.</a:t>
            </a:r>
            <a:endParaRPr lang="en-US" dirty="0"/>
          </a:p>
        </p:txBody>
      </p:sp>
      <p:sp>
        <p:nvSpPr>
          <p:cNvPr id="4" name="Title 3"/>
          <p:cNvSpPr>
            <a:spLocks noGrp="1"/>
          </p:cNvSpPr>
          <p:nvPr>
            <p:ph type="title"/>
          </p:nvPr>
        </p:nvSpPr>
        <p:spPr>
          <a:xfrm>
            <a:off x="76200" y="0"/>
            <a:ext cx="9525000" cy="792162"/>
          </a:xfrm>
          <a:solidFill>
            <a:schemeClr val="bg1"/>
          </a:solidFill>
        </p:spPr>
        <p:txBody>
          <a:bodyPr/>
          <a:lstStyle/>
          <a:p>
            <a:r>
              <a:rPr lang="en-US" dirty="0" smtClean="0"/>
              <a:t>Editing</a:t>
            </a:r>
            <a:endParaRPr lang="en-US" dirty="0"/>
          </a:p>
        </p:txBody>
      </p:sp>
      <p:sp>
        <p:nvSpPr>
          <p:cNvPr id="8" name="Oval 7"/>
          <p:cNvSpPr/>
          <p:nvPr/>
        </p:nvSpPr>
        <p:spPr>
          <a:xfrm>
            <a:off x="2438400" y="6172200"/>
            <a:ext cx="914400" cy="457200"/>
          </a:xfrm>
          <a:prstGeom prst="ellipse">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4749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3" name="TextBox 2"/>
          <p:cNvSpPr txBox="1"/>
          <p:nvPr/>
        </p:nvSpPr>
        <p:spPr>
          <a:xfrm>
            <a:off x="5257799" y="914400"/>
            <a:ext cx="3886201" cy="646331"/>
          </a:xfrm>
          <a:prstGeom prst="rect">
            <a:avLst/>
          </a:prstGeom>
          <a:noFill/>
        </p:spPr>
        <p:txBody>
          <a:bodyPr wrap="square" rtlCol="0">
            <a:spAutoFit/>
          </a:bodyPr>
          <a:lstStyle/>
          <a:p>
            <a:pPr algn="ctr"/>
            <a:r>
              <a:rPr lang="en-US" dirty="0" smtClean="0"/>
              <a:t>Do surface values match observations in the METAR plot?  </a:t>
            </a:r>
            <a:endParaRPr lang="en-US" dirty="0"/>
          </a:p>
        </p:txBody>
      </p:sp>
    </p:spTree>
    <p:custDataLst>
      <p:tags r:id="rId1"/>
    </p:custDataLst>
    <p:extLst>
      <p:ext uri="{BB962C8B-B14F-4D97-AF65-F5344CB8AC3E}">
        <p14:creationId xmlns:p14="http://schemas.microsoft.com/office/powerpoint/2010/main" val="2561160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3" name="TextBox 2"/>
          <p:cNvSpPr txBox="1"/>
          <p:nvPr/>
        </p:nvSpPr>
        <p:spPr>
          <a:xfrm>
            <a:off x="5257799" y="914400"/>
            <a:ext cx="3886201" cy="646331"/>
          </a:xfrm>
          <a:prstGeom prst="rect">
            <a:avLst/>
          </a:prstGeom>
          <a:noFill/>
        </p:spPr>
        <p:txBody>
          <a:bodyPr wrap="square" rtlCol="0">
            <a:spAutoFit/>
          </a:bodyPr>
          <a:lstStyle/>
          <a:p>
            <a:pPr algn="ctr"/>
            <a:r>
              <a:rPr lang="en-US" dirty="0" smtClean="0"/>
              <a:t>Do surface values match observations in the METAR plot?  </a:t>
            </a:r>
            <a:endParaRPr lang="en-US" dirty="0"/>
          </a:p>
        </p:txBody>
      </p:sp>
      <p:sp>
        <p:nvSpPr>
          <p:cNvPr id="2" name="Rectangle 1"/>
          <p:cNvSpPr/>
          <p:nvPr/>
        </p:nvSpPr>
        <p:spPr>
          <a:xfrm>
            <a:off x="5867400" y="6096000"/>
            <a:ext cx="533400" cy="381000"/>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8488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3" name="TextBox 2"/>
          <p:cNvSpPr txBox="1"/>
          <p:nvPr/>
        </p:nvSpPr>
        <p:spPr>
          <a:xfrm>
            <a:off x="5257799" y="914400"/>
            <a:ext cx="3886201" cy="646331"/>
          </a:xfrm>
          <a:prstGeom prst="rect">
            <a:avLst/>
          </a:prstGeom>
          <a:noFill/>
        </p:spPr>
        <p:txBody>
          <a:bodyPr wrap="square" rtlCol="0">
            <a:spAutoFit/>
          </a:bodyPr>
          <a:lstStyle/>
          <a:p>
            <a:pPr algn="ctr"/>
            <a:r>
              <a:rPr lang="en-US" dirty="0" smtClean="0"/>
              <a:t>Do surface values match observations in the METAR plot?  </a:t>
            </a:r>
            <a:endParaRPr lang="en-US" dirty="0"/>
          </a:p>
        </p:txBody>
      </p:sp>
      <p:sp>
        <p:nvSpPr>
          <p:cNvPr id="2" name="Rectangle 1"/>
          <p:cNvSpPr/>
          <p:nvPr/>
        </p:nvSpPr>
        <p:spPr>
          <a:xfrm>
            <a:off x="5867400" y="6096000"/>
            <a:ext cx="533400" cy="381000"/>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00" y="2209800"/>
            <a:ext cx="2680172" cy="3106250"/>
          </a:xfrm>
          <a:prstGeom prst="rect">
            <a:avLst/>
          </a:prstGeom>
          <a:ln w="57150">
            <a:solidFill>
              <a:srgbClr val="FF0000"/>
            </a:solidFill>
          </a:ln>
        </p:spPr>
      </p:pic>
    </p:spTree>
    <p:custDataLst>
      <p:tags r:id="rId1"/>
    </p:custDataLst>
    <p:extLst>
      <p:ext uri="{BB962C8B-B14F-4D97-AF65-F5344CB8AC3E}">
        <p14:creationId xmlns:p14="http://schemas.microsoft.com/office/powerpoint/2010/main" val="2754685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3" name="TextBox 2"/>
          <p:cNvSpPr txBox="1"/>
          <p:nvPr/>
        </p:nvSpPr>
        <p:spPr>
          <a:xfrm>
            <a:off x="5257799" y="914400"/>
            <a:ext cx="3886201" cy="646331"/>
          </a:xfrm>
          <a:prstGeom prst="rect">
            <a:avLst/>
          </a:prstGeom>
          <a:noFill/>
        </p:spPr>
        <p:txBody>
          <a:bodyPr wrap="square" rtlCol="0">
            <a:spAutoFit/>
          </a:bodyPr>
          <a:lstStyle/>
          <a:p>
            <a:pPr algn="ctr"/>
            <a:r>
              <a:rPr lang="en-US" dirty="0" smtClean="0"/>
              <a:t>Do surface values match observations in the METAR plot?  </a:t>
            </a:r>
            <a:endParaRPr lang="en-US" dirty="0"/>
          </a:p>
        </p:txBody>
      </p:sp>
      <p:sp>
        <p:nvSpPr>
          <p:cNvPr id="2" name="Rectangle 1"/>
          <p:cNvSpPr/>
          <p:nvPr/>
        </p:nvSpPr>
        <p:spPr>
          <a:xfrm>
            <a:off x="5867400" y="6096000"/>
            <a:ext cx="533400" cy="381000"/>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00" y="2209800"/>
            <a:ext cx="2680172" cy="3106250"/>
          </a:xfrm>
          <a:prstGeom prst="rect">
            <a:avLst/>
          </a:prstGeom>
          <a:ln w="57150">
            <a:solidFill>
              <a:srgbClr val="FF0000"/>
            </a:solidFill>
          </a:ln>
        </p:spPr>
      </p:pic>
      <p:sp>
        <p:nvSpPr>
          <p:cNvPr id="6" name="TextBox 5"/>
          <p:cNvSpPr txBox="1"/>
          <p:nvPr/>
        </p:nvSpPr>
        <p:spPr>
          <a:xfrm>
            <a:off x="7143749" y="3846477"/>
            <a:ext cx="532518" cy="307777"/>
          </a:xfrm>
          <a:prstGeom prst="rect">
            <a:avLst/>
          </a:prstGeom>
          <a:noFill/>
        </p:spPr>
        <p:txBody>
          <a:bodyPr wrap="none" rtlCol="0">
            <a:spAutoFit/>
          </a:bodyPr>
          <a:lstStyle/>
          <a:p>
            <a:r>
              <a:rPr lang="en-US" sz="1400" b="1" dirty="0" smtClean="0">
                <a:solidFill>
                  <a:schemeClr val="bg1"/>
                </a:solidFill>
              </a:rPr>
              <a:t>22.7</a:t>
            </a:r>
            <a:endParaRPr lang="en-US" sz="1400" b="1" dirty="0">
              <a:solidFill>
                <a:schemeClr val="bg1"/>
              </a:solidFill>
            </a:endParaRPr>
          </a:p>
        </p:txBody>
      </p:sp>
      <p:sp>
        <p:nvSpPr>
          <p:cNvPr id="7" name="TextBox 6"/>
          <p:cNvSpPr txBox="1"/>
          <p:nvPr/>
        </p:nvSpPr>
        <p:spPr>
          <a:xfrm>
            <a:off x="7143749" y="4095750"/>
            <a:ext cx="532518" cy="307777"/>
          </a:xfrm>
          <a:prstGeom prst="rect">
            <a:avLst/>
          </a:prstGeom>
          <a:noFill/>
        </p:spPr>
        <p:txBody>
          <a:bodyPr wrap="none" rtlCol="0">
            <a:spAutoFit/>
          </a:bodyPr>
          <a:lstStyle/>
          <a:p>
            <a:r>
              <a:rPr lang="en-US" sz="1400" b="1" dirty="0" smtClean="0">
                <a:solidFill>
                  <a:schemeClr val="bg1"/>
                </a:solidFill>
              </a:rPr>
              <a:t>15.6</a:t>
            </a:r>
            <a:endParaRPr lang="en-US" sz="1400" b="1" dirty="0">
              <a:solidFill>
                <a:schemeClr val="bg1"/>
              </a:solidFill>
            </a:endParaRPr>
          </a:p>
        </p:txBody>
      </p:sp>
    </p:spTree>
    <p:custDataLst>
      <p:tags r:id="rId1"/>
    </p:custDataLst>
    <p:extLst>
      <p:ext uri="{BB962C8B-B14F-4D97-AF65-F5344CB8AC3E}">
        <p14:creationId xmlns:p14="http://schemas.microsoft.com/office/powerpoint/2010/main" val="728890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3" name="TextBox 2"/>
          <p:cNvSpPr txBox="1"/>
          <p:nvPr/>
        </p:nvSpPr>
        <p:spPr>
          <a:xfrm>
            <a:off x="5257799" y="914400"/>
            <a:ext cx="3886201" cy="646331"/>
          </a:xfrm>
          <a:prstGeom prst="rect">
            <a:avLst/>
          </a:prstGeom>
          <a:noFill/>
        </p:spPr>
        <p:txBody>
          <a:bodyPr wrap="square" rtlCol="0">
            <a:spAutoFit/>
          </a:bodyPr>
          <a:lstStyle/>
          <a:p>
            <a:pPr algn="ctr"/>
            <a:r>
              <a:rPr lang="en-US" dirty="0" smtClean="0"/>
              <a:t>Do surface values match observations in the METAR plot?  </a:t>
            </a:r>
            <a:endParaRPr lang="en-US" dirty="0"/>
          </a:p>
        </p:txBody>
      </p:sp>
      <p:sp>
        <p:nvSpPr>
          <p:cNvPr id="5" name="Rectangle 4"/>
          <p:cNvSpPr/>
          <p:nvPr/>
        </p:nvSpPr>
        <p:spPr>
          <a:xfrm>
            <a:off x="6324600" y="6096000"/>
            <a:ext cx="609600" cy="381000"/>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5334000" y="6477000"/>
            <a:ext cx="2667000" cy="369332"/>
          </a:xfrm>
          <a:prstGeom prst="rect">
            <a:avLst/>
          </a:prstGeom>
          <a:noFill/>
        </p:spPr>
        <p:txBody>
          <a:bodyPr wrap="square" rtlCol="0">
            <a:spAutoFit/>
          </a:bodyPr>
          <a:lstStyle/>
          <a:p>
            <a:pPr algn="ctr"/>
            <a:r>
              <a:rPr lang="en-US" dirty="0" smtClean="0"/>
              <a:t>Toggle from ‘Off’ to ‘On’</a:t>
            </a:r>
            <a:endParaRPr lang="en-US" dirty="0"/>
          </a:p>
        </p:txBody>
      </p:sp>
    </p:spTree>
    <p:custDataLst>
      <p:tags r:id="rId1"/>
    </p:custDataLst>
    <p:extLst>
      <p:ext uri="{BB962C8B-B14F-4D97-AF65-F5344CB8AC3E}">
        <p14:creationId xmlns:p14="http://schemas.microsoft.com/office/powerpoint/2010/main" val="4262865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36</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4" name="TextBox 3"/>
          <p:cNvSpPr txBox="1"/>
          <p:nvPr/>
        </p:nvSpPr>
        <p:spPr>
          <a:xfrm>
            <a:off x="3657600" y="914400"/>
            <a:ext cx="5318034" cy="646331"/>
          </a:xfrm>
          <a:prstGeom prst="rect">
            <a:avLst/>
          </a:prstGeom>
          <a:noFill/>
        </p:spPr>
        <p:txBody>
          <a:bodyPr wrap="square" rtlCol="0">
            <a:spAutoFit/>
          </a:bodyPr>
          <a:lstStyle/>
          <a:p>
            <a:pPr algn="ctr"/>
            <a:r>
              <a:rPr lang="en-US" dirty="0" err="1" smtClean="0"/>
              <a:t>Draggable</a:t>
            </a:r>
            <a:r>
              <a:rPr lang="en-US" dirty="0" smtClean="0"/>
              <a:t> Points appear on T and Td lines.  Move those points to values you think appropriate</a:t>
            </a:r>
            <a:endParaRPr lang="en-US" dirty="0"/>
          </a:p>
        </p:txBody>
      </p:sp>
    </p:spTree>
    <p:custDataLst>
      <p:tags r:id="rId1"/>
    </p:custDataLst>
    <p:extLst>
      <p:ext uri="{BB962C8B-B14F-4D97-AF65-F5344CB8AC3E}">
        <p14:creationId xmlns:p14="http://schemas.microsoft.com/office/powerpoint/2010/main" val="6535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37</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Tree>
    <p:custDataLst>
      <p:tags r:id="rId1"/>
    </p:custDataLst>
    <p:extLst>
      <p:ext uri="{BB962C8B-B14F-4D97-AF65-F5344CB8AC3E}">
        <p14:creationId xmlns:p14="http://schemas.microsoft.com/office/powerpoint/2010/main" val="2037260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Tree>
    <p:custDataLst>
      <p:tags r:id="rId1"/>
    </p:custDataLst>
    <p:extLst>
      <p:ext uri="{BB962C8B-B14F-4D97-AF65-F5344CB8AC3E}">
        <p14:creationId xmlns:p14="http://schemas.microsoft.com/office/powerpoint/2010/main" val="4121245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 y="0"/>
            <a:ext cx="9035143" cy="6858000"/>
          </a:xfrm>
          <a:prstGeom prst="rect">
            <a:avLst/>
          </a:prstGeom>
        </p:spPr>
      </p:pic>
      <p:sp>
        <p:nvSpPr>
          <p:cNvPr id="4" name="Rectangle 3"/>
          <p:cNvSpPr/>
          <p:nvPr/>
        </p:nvSpPr>
        <p:spPr>
          <a:xfrm>
            <a:off x="6343650" y="6096000"/>
            <a:ext cx="609600" cy="381000"/>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5334000" y="6477000"/>
            <a:ext cx="2667000" cy="369332"/>
          </a:xfrm>
          <a:prstGeom prst="rect">
            <a:avLst/>
          </a:prstGeom>
          <a:noFill/>
        </p:spPr>
        <p:txBody>
          <a:bodyPr wrap="square" rtlCol="0">
            <a:spAutoFit/>
          </a:bodyPr>
          <a:lstStyle/>
          <a:p>
            <a:pPr algn="ctr"/>
            <a:r>
              <a:rPr lang="en-US" dirty="0" smtClean="0"/>
              <a:t>Toggle from ‘On’ to ‘Off’</a:t>
            </a:r>
            <a:endParaRPr lang="en-US" dirty="0"/>
          </a:p>
        </p:txBody>
      </p:sp>
    </p:spTree>
    <p:custDataLst>
      <p:tags r:id="rId1"/>
    </p:custDataLst>
    <p:extLst>
      <p:ext uri="{BB962C8B-B14F-4D97-AF65-F5344CB8AC3E}">
        <p14:creationId xmlns:p14="http://schemas.microsoft.com/office/powerpoint/2010/main" val="588428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187" y="3124200"/>
            <a:ext cx="3657600" cy="36576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294" y="3124200"/>
            <a:ext cx="3657600" cy="3657600"/>
          </a:xfrm>
          <a:prstGeom prst="rect">
            <a:avLst/>
          </a:prstGeom>
        </p:spPr>
      </p:pic>
      <p:sp>
        <p:nvSpPr>
          <p:cNvPr id="2" name="Title 1"/>
          <p:cNvSpPr>
            <a:spLocks noGrp="1"/>
          </p:cNvSpPr>
          <p:nvPr>
            <p:ph type="title"/>
          </p:nvPr>
        </p:nvSpPr>
        <p:spPr/>
        <p:txBody>
          <a:bodyPr/>
          <a:lstStyle/>
          <a:p>
            <a:r>
              <a:rPr lang="en-US" dirty="0" smtClean="0"/>
              <a:t>Where do you find orbit paths?</a:t>
            </a:r>
            <a:endParaRPr lang="en-US" dirty="0"/>
          </a:p>
        </p:txBody>
      </p:sp>
      <p:sp>
        <p:nvSpPr>
          <p:cNvPr id="3" name="Content Placeholder 2"/>
          <p:cNvSpPr>
            <a:spLocks noGrp="1"/>
          </p:cNvSpPr>
          <p:nvPr>
            <p:ph idx="1"/>
          </p:nvPr>
        </p:nvSpPr>
        <p:spPr/>
        <p:txBody>
          <a:bodyPr/>
          <a:lstStyle/>
          <a:p>
            <a:r>
              <a:rPr lang="en-US" dirty="0" smtClean="0"/>
              <a:t>For NOAA-20</a:t>
            </a:r>
          </a:p>
          <a:p>
            <a:pPr lvl="1"/>
            <a:r>
              <a:rPr lang="en-US" dirty="0">
                <a:hlinkClick r:id="rId5"/>
              </a:rPr>
              <a:t>https://www.ssec.wisc.edu/datacenter/NOAA20</a:t>
            </a:r>
            <a:r>
              <a:rPr lang="en-US" dirty="0" smtClean="0">
                <a:hlinkClick r:id="rId5"/>
              </a:rPr>
              <a:t>/</a:t>
            </a:r>
            <a:r>
              <a:rPr lang="en-US" dirty="0" smtClean="0"/>
              <a:t> </a:t>
            </a:r>
            <a:endParaRPr lang="en-US" dirty="0"/>
          </a:p>
          <a:p>
            <a:r>
              <a:rPr lang="en-US" dirty="0" smtClean="0"/>
              <a:t>For Suomi-NPP</a:t>
            </a:r>
          </a:p>
          <a:p>
            <a:pPr lvl="1"/>
            <a:r>
              <a:rPr lang="en-US" dirty="0">
                <a:hlinkClick r:id="rId6"/>
              </a:rPr>
              <a:t>https://www.ssec.wisc.edu/datacenter/npp</a:t>
            </a:r>
            <a:r>
              <a:rPr lang="en-US" dirty="0" smtClean="0">
                <a:hlinkClick r:id="rId6"/>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7" name="TextBox 6"/>
          <p:cNvSpPr txBox="1"/>
          <p:nvPr/>
        </p:nvSpPr>
        <p:spPr>
          <a:xfrm>
            <a:off x="3837059" y="6397228"/>
            <a:ext cx="1172116" cy="369332"/>
          </a:xfrm>
          <a:prstGeom prst="rect">
            <a:avLst/>
          </a:prstGeom>
          <a:noFill/>
        </p:spPr>
        <p:txBody>
          <a:bodyPr wrap="none" rtlCol="0">
            <a:spAutoFit/>
          </a:bodyPr>
          <a:lstStyle/>
          <a:p>
            <a:r>
              <a:rPr lang="en-US" dirty="0" smtClean="0"/>
              <a:t>NOAA-20</a:t>
            </a:r>
            <a:endParaRPr lang="en-US" dirty="0"/>
          </a:p>
        </p:txBody>
      </p:sp>
      <p:sp>
        <p:nvSpPr>
          <p:cNvPr id="8" name="TextBox 7"/>
          <p:cNvSpPr txBox="1"/>
          <p:nvPr/>
        </p:nvSpPr>
        <p:spPr>
          <a:xfrm>
            <a:off x="8305800" y="6400800"/>
            <a:ext cx="889987" cy="369332"/>
          </a:xfrm>
          <a:prstGeom prst="rect">
            <a:avLst/>
          </a:prstGeom>
          <a:noFill/>
        </p:spPr>
        <p:txBody>
          <a:bodyPr wrap="none" rtlCol="0">
            <a:spAutoFit/>
          </a:bodyPr>
          <a:lstStyle/>
          <a:p>
            <a:r>
              <a:rPr lang="en-US" dirty="0" smtClean="0"/>
              <a:t>S-NPP</a:t>
            </a:r>
            <a:endParaRPr lang="en-US" dirty="0"/>
          </a:p>
        </p:txBody>
      </p:sp>
      <p:sp>
        <p:nvSpPr>
          <p:cNvPr id="28" name="TextBox 27"/>
          <p:cNvSpPr txBox="1"/>
          <p:nvPr/>
        </p:nvSpPr>
        <p:spPr>
          <a:xfrm>
            <a:off x="4423117" y="4114800"/>
            <a:ext cx="1479892" cy="369332"/>
          </a:xfrm>
          <a:prstGeom prst="rect">
            <a:avLst/>
          </a:prstGeom>
          <a:solidFill>
            <a:schemeClr val="tx2">
              <a:lumMod val="25000"/>
            </a:schemeClr>
          </a:solidFill>
        </p:spPr>
        <p:txBody>
          <a:bodyPr wrap="none" rtlCol="0">
            <a:spAutoFit/>
          </a:bodyPr>
          <a:lstStyle/>
          <a:p>
            <a:r>
              <a:rPr lang="en-US" dirty="0" smtClean="0"/>
              <a:t>Feb 21 2020</a:t>
            </a:r>
            <a:endParaRPr lang="en-US" dirty="0"/>
          </a:p>
        </p:txBody>
      </p:sp>
      <p:sp>
        <p:nvSpPr>
          <p:cNvPr id="31" name="TextBox 30"/>
          <p:cNvSpPr txBox="1"/>
          <p:nvPr/>
        </p:nvSpPr>
        <p:spPr>
          <a:xfrm>
            <a:off x="2529064" y="5410200"/>
            <a:ext cx="590550" cy="261610"/>
          </a:xfrm>
          <a:prstGeom prst="rect">
            <a:avLst/>
          </a:prstGeom>
          <a:noFill/>
        </p:spPr>
        <p:txBody>
          <a:bodyPr wrap="square" rtlCol="0">
            <a:spAutoFit/>
          </a:bodyPr>
          <a:lstStyle/>
          <a:p>
            <a:pPr algn="ctr"/>
            <a:r>
              <a:rPr lang="en-US" sz="1100" b="1" dirty="0" smtClean="0"/>
              <a:t>18:45</a:t>
            </a:r>
            <a:endParaRPr lang="en-US" sz="1100" b="1" dirty="0"/>
          </a:p>
        </p:txBody>
      </p:sp>
      <p:cxnSp>
        <p:nvCxnSpPr>
          <p:cNvPr id="33" name="Straight Arrow Connector 32"/>
          <p:cNvCxnSpPr>
            <a:stCxn id="31" idx="3"/>
          </p:cNvCxnSpPr>
          <p:nvPr/>
        </p:nvCxnSpPr>
        <p:spPr>
          <a:xfrm flipV="1">
            <a:off x="3119614" y="5486400"/>
            <a:ext cx="210707" cy="54605"/>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37" name="TextBox 36"/>
          <p:cNvSpPr txBox="1"/>
          <p:nvPr/>
        </p:nvSpPr>
        <p:spPr>
          <a:xfrm>
            <a:off x="2929692" y="4098295"/>
            <a:ext cx="590550" cy="261610"/>
          </a:xfrm>
          <a:prstGeom prst="rect">
            <a:avLst/>
          </a:prstGeom>
          <a:noFill/>
        </p:spPr>
        <p:txBody>
          <a:bodyPr wrap="square" rtlCol="0">
            <a:spAutoFit/>
          </a:bodyPr>
          <a:lstStyle/>
          <a:p>
            <a:pPr algn="ctr"/>
            <a:r>
              <a:rPr lang="en-US" sz="1100" b="1" dirty="0" smtClean="0"/>
              <a:t>18:50</a:t>
            </a:r>
            <a:endParaRPr lang="en-US" sz="1100" b="1" dirty="0"/>
          </a:p>
        </p:txBody>
      </p:sp>
      <p:cxnSp>
        <p:nvCxnSpPr>
          <p:cNvPr id="38" name="Straight Arrow Connector 37"/>
          <p:cNvCxnSpPr/>
          <p:nvPr/>
        </p:nvCxnSpPr>
        <p:spPr>
          <a:xfrm flipH="1">
            <a:off x="3048000" y="4326769"/>
            <a:ext cx="233976" cy="71236"/>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40" name="TextBox 39"/>
          <p:cNvSpPr txBox="1"/>
          <p:nvPr/>
        </p:nvSpPr>
        <p:spPr>
          <a:xfrm>
            <a:off x="3520242" y="6266423"/>
            <a:ext cx="590550" cy="261610"/>
          </a:xfrm>
          <a:prstGeom prst="rect">
            <a:avLst/>
          </a:prstGeom>
          <a:noFill/>
        </p:spPr>
        <p:txBody>
          <a:bodyPr wrap="square" rtlCol="0">
            <a:spAutoFit/>
          </a:bodyPr>
          <a:lstStyle/>
          <a:p>
            <a:pPr algn="ctr"/>
            <a:r>
              <a:rPr lang="en-US" sz="1100" b="1" dirty="0" smtClean="0"/>
              <a:t>18:40</a:t>
            </a:r>
            <a:endParaRPr lang="en-US" sz="1100" b="1" dirty="0"/>
          </a:p>
        </p:txBody>
      </p:sp>
      <p:cxnSp>
        <p:nvCxnSpPr>
          <p:cNvPr id="41" name="Straight Arrow Connector 40"/>
          <p:cNvCxnSpPr/>
          <p:nvPr/>
        </p:nvCxnSpPr>
        <p:spPr>
          <a:xfrm flipH="1">
            <a:off x="3720071" y="6477000"/>
            <a:ext cx="203022" cy="196786"/>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p:cNvSpPr txBox="1"/>
          <p:nvPr/>
        </p:nvSpPr>
        <p:spPr>
          <a:xfrm>
            <a:off x="3676405" y="4476512"/>
            <a:ext cx="590550" cy="261610"/>
          </a:xfrm>
          <a:prstGeom prst="rect">
            <a:avLst/>
          </a:prstGeom>
          <a:noFill/>
        </p:spPr>
        <p:txBody>
          <a:bodyPr wrap="square" rtlCol="0">
            <a:spAutoFit/>
          </a:bodyPr>
          <a:lstStyle/>
          <a:p>
            <a:pPr algn="ctr"/>
            <a:r>
              <a:rPr lang="en-US" sz="1100" b="1" dirty="0" smtClean="0"/>
              <a:t>07:20</a:t>
            </a:r>
            <a:endParaRPr lang="en-US" sz="1100" b="1" dirty="0"/>
          </a:p>
        </p:txBody>
      </p:sp>
      <p:cxnSp>
        <p:nvCxnSpPr>
          <p:cNvPr id="44" name="Straight Arrow Connector 43"/>
          <p:cNvCxnSpPr/>
          <p:nvPr/>
        </p:nvCxnSpPr>
        <p:spPr>
          <a:xfrm flipH="1" flipV="1">
            <a:off x="3490434" y="5606558"/>
            <a:ext cx="263784" cy="113279"/>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p:cNvCxnSpPr/>
          <p:nvPr/>
        </p:nvCxnSpPr>
        <p:spPr>
          <a:xfrm flipH="1" flipV="1">
            <a:off x="3646124" y="4484132"/>
            <a:ext cx="108094" cy="116655"/>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48" name="TextBox 47"/>
          <p:cNvSpPr txBox="1"/>
          <p:nvPr/>
        </p:nvSpPr>
        <p:spPr>
          <a:xfrm>
            <a:off x="3688433" y="5606315"/>
            <a:ext cx="590550" cy="261610"/>
          </a:xfrm>
          <a:prstGeom prst="rect">
            <a:avLst/>
          </a:prstGeom>
          <a:noFill/>
        </p:spPr>
        <p:txBody>
          <a:bodyPr wrap="square" rtlCol="0">
            <a:spAutoFit/>
          </a:bodyPr>
          <a:lstStyle/>
          <a:p>
            <a:pPr algn="ctr"/>
            <a:r>
              <a:rPr lang="en-US" sz="1100" b="1" dirty="0" smtClean="0"/>
              <a:t>07:25</a:t>
            </a:r>
            <a:endParaRPr lang="en-US" sz="1100" b="1" dirty="0"/>
          </a:p>
        </p:txBody>
      </p:sp>
      <p:sp>
        <p:nvSpPr>
          <p:cNvPr id="49" name="TextBox 48"/>
          <p:cNvSpPr txBox="1"/>
          <p:nvPr/>
        </p:nvSpPr>
        <p:spPr>
          <a:xfrm>
            <a:off x="7391400" y="5138430"/>
            <a:ext cx="590550" cy="261610"/>
          </a:xfrm>
          <a:prstGeom prst="rect">
            <a:avLst/>
          </a:prstGeom>
          <a:noFill/>
        </p:spPr>
        <p:txBody>
          <a:bodyPr wrap="square" rtlCol="0">
            <a:spAutoFit/>
          </a:bodyPr>
          <a:lstStyle/>
          <a:p>
            <a:pPr algn="ctr"/>
            <a:r>
              <a:rPr lang="en-US" sz="1100" b="1" dirty="0" smtClean="0"/>
              <a:t>17:55</a:t>
            </a:r>
            <a:endParaRPr lang="en-US" sz="1100" b="1" dirty="0"/>
          </a:p>
        </p:txBody>
      </p:sp>
      <p:sp>
        <p:nvSpPr>
          <p:cNvPr id="50" name="TextBox 49"/>
          <p:cNvSpPr txBox="1"/>
          <p:nvPr/>
        </p:nvSpPr>
        <p:spPr>
          <a:xfrm>
            <a:off x="7071712" y="4098295"/>
            <a:ext cx="590550" cy="261610"/>
          </a:xfrm>
          <a:prstGeom prst="rect">
            <a:avLst/>
          </a:prstGeom>
          <a:noFill/>
        </p:spPr>
        <p:txBody>
          <a:bodyPr wrap="square" rtlCol="0">
            <a:spAutoFit/>
          </a:bodyPr>
          <a:lstStyle/>
          <a:p>
            <a:pPr algn="ctr"/>
            <a:r>
              <a:rPr lang="en-US" sz="1100" b="1" dirty="0" smtClean="0"/>
              <a:t>18:00</a:t>
            </a:r>
            <a:endParaRPr lang="en-US" sz="1100" b="1" dirty="0"/>
          </a:p>
        </p:txBody>
      </p:sp>
      <p:sp>
        <p:nvSpPr>
          <p:cNvPr id="51" name="TextBox 50"/>
          <p:cNvSpPr txBox="1"/>
          <p:nvPr/>
        </p:nvSpPr>
        <p:spPr>
          <a:xfrm>
            <a:off x="8446205" y="5867925"/>
            <a:ext cx="590550" cy="261610"/>
          </a:xfrm>
          <a:prstGeom prst="rect">
            <a:avLst/>
          </a:prstGeom>
          <a:noFill/>
        </p:spPr>
        <p:txBody>
          <a:bodyPr wrap="square" rtlCol="0">
            <a:spAutoFit/>
          </a:bodyPr>
          <a:lstStyle/>
          <a:p>
            <a:pPr algn="ctr"/>
            <a:r>
              <a:rPr lang="en-US" sz="1100" b="1" dirty="0" smtClean="0"/>
              <a:t>17:50</a:t>
            </a:r>
            <a:endParaRPr lang="en-US" sz="1100" b="1" dirty="0"/>
          </a:p>
        </p:txBody>
      </p:sp>
      <p:sp>
        <p:nvSpPr>
          <p:cNvPr id="52" name="TextBox 51"/>
          <p:cNvSpPr txBox="1"/>
          <p:nvPr/>
        </p:nvSpPr>
        <p:spPr>
          <a:xfrm>
            <a:off x="8412339" y="4577615"/>
            <a:ext cx="590550" cy="261610"/>
          </a:xfrm>
          <a:prstGeom prst="rect">
            <a:avLst/>
          </a:prstGeom>
          <a:noFill/>
        </p:spPr>
        <p:txBody>
          <a:bodyPr wrap="square" rtlCol="0">
            <a:spAutoFit/>
          </a:bodyPr>
          <a:lstStyle/>
          <a:p>
            <a:pPr algn="ctr"/>
            <a:r>
              <a:rPr lang="en-US" sz="1100" b="1" dirty="0" smtClean="0"/>
              <a:t>06:30</a:t>
            </a:r>
            <a:endParaRPr lang="en-US" sz="1100" b="1" dirty="0"/>
          </a:p>
        </p:txBody>
      </p:sp>
      <p:sp>
        <p:nvSpPr>
          <p:cNvPr id="53" name="TextBox 52"/>
          <p:cNvSpPr txBox="1"/>
          <p:nvPr/>
        </p:nvSpPr>
        <p:spPr>
          <a:xfrm>
            <a:off x="7662262" y="5867925"/>
            <a:ext cx="590550" cy="261610"/>
          </a:xfrm>
          <a:prstGeom prst="rect">
            <a:avLst/>
          </a:prstGeom>
          <a:noFill/>
        </p:spPr>
        <p:txBody>
          <a:bodyPr wrap="square" rtlCol="0">
            <a:spAutoFit/>
          </a:bodyPr>
          <a:lstStyle/>
          <a:p>
            <a:pPr algn="ctr"/>
            <a:r>
              <a:rPr lang="en-US" sz="1100" b="1" dirty="0" smtClean="0"/>
              <a:t>06:35</a:t>
            </a:r>
            <a:endParaRPr lang="en-US" sz="1100" b="1" dirty="0"/>
          </a:p>
        </p:txBody>
      </p:sp>
      <p:cxnSp>
        <p:nvCxnSpPr>
          <p:cNvPr id="54" name="Straight Arrow Connector 53"/>
          <p:cNvCxnSpPr/>
          <p:nvPr/>
        </p:nvCxnSpPr>
        <p:spPr>
          <a:xfrm flipV="1">
            <a:off x="8166559" y="5867925"/>
            <a:ext cx="139241" cy="11328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p:cNvCxnSpPr/>
          <p:nvPr/>
        </p:nvCxnSpPr>
        <p:spPr>
          <a:xfrm flipV="1">
            <a:off x="7887916" y="5114040"/>
            <a:ext cx="139241" cy="11328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57" name="Straight Arrow Connector 56"/>
          <p:cNvCxnSpPr/>
          <p:nvPr/>
        </p:nvCxnSpPr>
        <p:spPr>
          <a:xfrm flipV="1">
            <a:off x="7424879" y="4066305"/>
            <a:ext cx="139241" cy="11328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p:cNvCxnSpPr>
            <a:stCxn id="51" idx="2"/>
          </p:cNvCxnSpPr>
          <p:nvPr/>
        </p:nvCxnSpPr>
        <p:spPr>
          <a:xfrm flipH="1">
            <a:off x="8580313" y="6129535"/>
            <a:ext cx="161167" cy="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60" name="Straight Arrow Connector 59"/>
          <p:cNvCxnSpPr/>
          <p:nvPr/>
        </p:nvCxnSpPr>
        <p:spPr>
          <a:xfrm flipH="1" flipV="1">
            <a:off x="8375420" y="4687845"/>
            <a:ext cx="158980" cy="9474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31175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grpId="0" nodeType="afterEffect">
                                  <p:stCondLst>
                                    <p:cond delay="2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grpId="0" nodeType="afterEffect">
                                  <p:stCondLst>
                                    <p:cond delay="200"/>
                                  </p:stCondLst>
                                  <p:childTnLst>
                                    <p:set>
                                      <p:cBhvr>
                                        <p:cTn id="18" dur="1" fill="hold">
                                          <p:stCondLst>
                                            <p:cond delay="0"/>
                                          </p:stCondLst>
                                        </p:cTn>
                                        <p:tgtEl>
                                          <p:spTgt spid="4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1200"/>
                            </p:stCondLst>
                            <p:childTnLst>
                              <p:par>
                                <p:cTn id="23" presetID="1" presetClass="entr" presetSubtype="0" fill="hold" grpId="0" nodeType="afterEffect">
                                  <p:stCondLst>
                                    <p:cond delay="20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nodeType="afterEffect">
                                  <p:stCondLst>
                                    <p:cond delay="20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200"/>
                                  </p:stCondLst>
                                  <p:childTnLst>
                                    <p:set>
                                      <p:cBhvr>
                                        <p:cTn id="30" dur="1" fill="hold">
                                          <p:stCondLst>
                                            <p:cond delay="0"/>
                                          </p:stCondLst>
                                        </p:cTn>
                                        <p:tgtEl>
                                          <p:spTgt spid="45"/>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grpId="0" nodeType="afterEffect">
                                  <p:stCondLst>
                                    <p:cond delay="200"/>
                                  </p:stCondLst>
                                  <p:childTnLst>
                                    <p:set>
                                      <p:cBhvr>
                                        <p:cTn id="33" dur="1" fill="hold">
                                          <p:stCondLst>
                                            <p:cond delay="0"/>
                                          </p:stCondLst>
                                        </p:cTn>
                                        <p:tgtEl>
                                          <p:spTgt spid="48"/>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200"/>
                                  </p:stCondLst>
                                  <p:childTnLst>
                                    <p:set>
                                      <p:cBhvr>
                                        <p:cTn id="36" dur="1" fill="hold">
                                          <p:stCondLst>
                                            <p:cond delay="0"/>
                                          </p:stCondLst>
                                        </p:cTn>
                                        <p:tgtEl>
                                          <p:spTgt spid="49"/>
                                        </p:tgtEl>
                                        <p:attrNameLst>
                                          <p:attrName>style.visibility</p:attrName>
                                        </p:attrNameLst>
                                      </p:cBhvr>
                                      <p:to>
                                        <p:strVal val="visible"/>
                                      </p:to>
                                    </p:set>
                                  </p:childTnLst>
                                </p:cTn>
                              </p:par>
                            </p:childTnLst>
                          </p:cTn>
                        </p:par>
                        <p:par>
                          <p:cTn id="37" fill="hold">
                            <p:stCondLst>
                              <p:cond delay="2200"/>
                            </p:stCondLst>
                            <p:childTnLst>
                              <p:par>
                                <p:cTn id="38" presetID="1" presetClass="entr" presetSubtype="0" fill="hold" grpId="0" nodeType="afterEffect">
                                  <p:stCondLst>
                                    <p:cond delay="200"/>
                                  </p:stCondLst>
                                  <p:childTnLst>
                                    <p:set>
                                      <p:cBhvr>
                                        <p:cTn id="39" dur="1" fill="hold">
                                          <p:stCondLst>
                                            <p:cond delay="0"/>
                                          </p:stCondLst>
                                        </p:cTn>
                                        <p:tgtEl>
                                          <p:spTgt spid="50"/>
                                        </p:tgtEl>
                                        <p:attrNameLst>
                                          <p:attrName>style.visibility</p:attrName>
                                        </p:attrNameLst>
                                      </p:cBhvr>
                                      <p:to>
                                        <p:strVal val="visible"/>
                                      </p:to>
                                    </p:set>
                                  </p:childTnLst>
                                </p:cTn>
                              </p:par>
                            </p:childTnLst>
                          </p:cTn>
                        </p:par>
                        <p:par>
                          <p:cTn id="40" fill="hold">
                            <p:stCondLst>
                              <p:cond delay="2400"/>
                            </p:stCondLst>
                            <p:childTnLst>
                              <p:par>
                                <p:cTn id="41" presetID="1" presetClass="entr" presetSubtype="0" fill="hold" grpId="0" nodeType="afterEffect">
                                  <p:stCondLst>
                                    <p:cond delay="200"/>
                                  </p:stCondLst>
                                  <p:childTnLst>
                                    <p:set>
                                      <p:cBhvr>
                                        <p:cTn id="42" dur="1" fill="hold">
                                          <p:stCondLst>
                                            <p:cond delay="0"/>
                                          </p:stCondLst>
                                        </p:cTn>
                                        <p:tgtEl>
                                          <p:spTgt spid="51"/>
                                        </p:tgtEl>
                                        <p:attrNameLst>
                                          <p:attrName>style.visibility</p:attrName>
                                        </p:attrNameLst>
                                      </p:cBhvr>
                                      <p:to>
                                        <p:strVal val="visible"/>
                                      </p:to>
                                    </p:set>
                                  </p:childTnLst>
                                </p:cTn>
                              </p:par>
                            </p:childTnLst>
                          </p:cTn>
                        </p:par>
                        <p:par>
                          <p:cTn id="43" fill="hold">
                            <p:stCondLst>
                              <p:cond delay="2600"/>
                            </p:stCondLst>
                            <p:childTnLst>
                              <p:par>
                                <p:cTn id="44" presetID="1" presetClass="entr" presetSubtype="0" fill="hold" grpId="0" nodeType="afterEffect">
                                  <p:stCondLst>
                                    <p:cond delay="200"/>
                                  </p:stCondLst>
                                  <p:childTnLst>
                                    <p:set>
                                      <p:cBhvr>
                                        <p:cTn id="45" dur="1" fill="hold">
                                          <p:stCondLst>
                                            <p:cond delay="0"/>
                                          </p:stCondLst>
                                        </p:cTn>
                                        <p:tgtEl>
                                          <p:spTgt spid="52"/>
                                        </p:tgtEl>
                                        <p:attrNameLst>
                                          <p:attrName>style.visibility</p:attrName>
                                        </p:attrNameLst>
                                      </p:cBhvr>
                                      <p:to>
                                        <p:strVal val="visible"/>
                                      </p:to>
                                    </p:set>
                                  </p:childTnLst>
                                </p:cTn>
                              </p:par>
                            </p:childTnLst>
                          </p:cTn>
                        </p:par>
                        <p:par>
                          <p:cTn id="46" fill="hold">
                            <p:stCondLst>
                              <p:cond delay="2800"/>
                            </p:stCondLst>
                            <p:childTnLst>
                              <p:par>
                                <p:cTn id="47" presetID="1" presetClass="entr" presetSubtype="0" fill="hold" grpId="0" nodeType="afterEffect">
                                  <p:stCondLst>
                                    <p:cond delay="200"/>
                                  </p:stCondLst>
                                  <p:childTnLst>
                                    <p:set>
                                      <p:cBhvr>
                                        <p:cTn id="48" dur="1" fill="hold">
                                          <p:stCondLst>
                                            <p:cond delay="0"/>
                                          </p:stCondLst>
                                        </p:cTn>
                                        <p:tgtEl>
                                          <p:spTgt spid="53"/>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nodeType="afterEffect">
                                  <p:stCondLst>
                                    <p:cond delay="200"/>
                                  </p:stCondLst>
                                  <p:childTnLst>
                                    <p:set>
                                      <p:cBhvr>
                                        <p:cTn id="51" dur="1" fill="hold">
                                          <p:stCondLst>
                                            <p:cond delay="0"/>
                                          </p:stCondLst>
                                        </p:cTn>
                                        <p:tgtEl>
                                          <p:spTgt spid="54"/>
                                        </p:tgtEl>
                                        <p:attrNameLst>
                                          <p:attrName>style.visibility</p:attrName>
                                        </p:attrNameLst>
                                      </p:cBhvr>
                                      <p:to>
                                        <p:strVal val="visible"/>
                                      </p:to>
                                    </p:set>
                                  </p:childTnLst>
                                </p:cTn>
                              </p:par>
                            </p:childTnLst>
                          </p:cTn>
                        </p:par>
                        <p:par>
                          <p:cTn id="52" fill="hold">
                            <p:stCondLst>
                              <p:cond delay="3200"/>
                            </p:stCondLst>
                            <p:childTnLst>
                              <p:par>
                                <p:cTn id="53" presetID="1" presetClass="entr" presetSubtype="0" fill="hold" nodeType="afterEffect">
                                  <p:stCondLst>
                                    <p:cond delay="200"/>
                                  </p:stCondLst>
                                  <p:childTnLst>
                                    <p:set>
                                      <p:cBhvr>
                                        <p:cTn id="54" dur="1" fill="hold">
                                          <p:stCondLst>
                                            <p:cond delay="0"/>
                                          </p:stCondLst>
                                        </p:cTn>
                                        <p:tgtEl>
                                          <p:spTgt spid="56"/>
                                        </p:tgtEl>
                                        <p:attrNameLst>
                                          <p:attrName>style.visibility</p:attrName>
                                        </p:attrNameLst>
                                      </p:cBhvr>
                                      <p:to>
                                        <p:strVal val="visible"/>
                                      </p:to>
                                    </p:set>
                                  </p:childTnLst>
                                </p:cTn>
                              </p:par>
                            </p:childTnLst>
                          </p:cTn>
                        </p:par>
                        <p:par>
                          <p:cTn id="55" fill="hold">
                            <p:stCondLst>
                              <p:cond delay="3400"/>
                            </p:stCondLst>
                            <p:childTnLst>
                              <p:par>
                                <p:cTn id="56" presetID="1" presetClass="entr" presetSubtype="0" fill="hold" nodeType="afterEffect">
                                  <p:stCondLst>
                                    <p:cond delay="200"/>
                                  </p:stCondLst>
                                  <p:childTnLst>
                                    <p:set>
                                      <p:cBhvr>
                                        <p:cTn id="57" dur="1" fill="hold">
                                          <p:stCondLst>
                                            <p:cond delay="0"/>
                                          </p:stCondLst>
                                        </p:cTn>
                                        <p:tgtEl>
                                          <p:spTgt spid="57"/>
                                        </p:tgtEl>
                                        <p:attrNameLst>
                                          <p:attrName>style.visibility</p:attrName>
                                        </p:attrNameLst>
                                      </p:cBhvr>
                                      <p:to>
                                        <p:strVal val="visible"/>
                                      </p:to>
                                    </p:set>
                                  </p:childTnLst>
                                </p:cTn>
                              </p:par>
                            </p:childTnLst>
                          </p:cTn>
                        </p:par>
                        <p:par>
                          <p:cTn id="58" fill="hold">
                            <p:stCondLst>
                              <p:cond delay="3600"/>
                            </p:stCondLst>
                            <p:childTnLst>
                              <p:par>
                                <p:cTn id="59" presetID="1" presetClass="entr" presetSubtype="0" fill="hold" nodeType="afterEffect">
                                  <p:stCondLst>
                                    <p:cond delay="200"/>
                                  </p:stCondLst>
                                  <p:childTnLst>
                                    <p:set>
                                      <p:cBhvr>
                                        <p:cTn id="60" dur="1" fill="hold">
                                          <p:stCondLst>
                                            <p:cond delay="0"/>
                                          </p:stCondLst>
                                        </p:cTn>
                                        <p:tgtEl>
                                          <p:spTgt spid="58"/>
                                        </p:tgtEl>
                                        <p:attrNameLst>
                                          <p:attrName>style.visibility</p:attrName>
                                        </p:attrNameLst>
                                      </p:cBhvr>
                                      <p:to>
                                        <p:strVal val="visible"/>
                                      </p:to>
                                    </p:set>
                                  </p:childTnLst>
                                </p:cTn>
                              </p:par>
                            </p:childTnLst>
                          </p:cTn>
                        </p:par>
                        <p:par>
                          <p:cTn id="61" fill="hold">
                            <p:stCondLst>
                              <p:cond delay="3800"/>
                            </p:stCondLst>
                            <p:childTnLst>
                              <p:par>
                                <p:cTn id="62" presetID="1" presetClass="entr" presetSubtype="0" fill="hold" nodeType="afterEffect">
                                  <p:stCondLst>
                                    <p:cond delay="200"/>
                                  </p:stCondLst>
                                  <p:childTnLst>
                                    <p:set>
                                      <p:cBhvr>
                                        <p:cTn id="6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7" grpId="0"/>
      <p:bldP spid="40" grpId="0"/>
      <p:bldP spid="43" grpId="0"/>
      <p:bldP spid="48" grpId="0"/>
      <p:bldP spid="49" grpId="0"/>
      <p:bldP spid="50" grpId="0"/>
      <p:bldP spid="51" grpId="0"/>
      <p:bldP spid="5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457200"/>
            <a:ext cx="5076825" cy="5257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0" y="457200"/>
            <a:ext cx="5067300" cy="5256132"/>
          </a:xfrm>
          <a:prstGeom prst="rect">
            <a:avLst/>
          </a:prstGeom>
        </p:spPr>
      </p:pic>
      <p:sp>
        <p:nvSpPr>
          <p:cNvPr id="5" name="TextBox 4"/>
          <p:cNvSpPr txBox="1"/>
          <p:nvPr/>
        </p:nvSpPr>
        <p:spPr>
          <a:xfrm>
            <a:off x="1828800" y="5741907"/>
            <a:ext cx="1056700" cy="369332"/>
          </a:xfrm>
          <a:prstGeom prst="rect">
            <a:avLst/>
          </a:prstGeom>
          <a:noFill/>
        </p:spPr>
        <p:txBody>
          <a:bodyPr wrap="none" rtlCol="0">
            <a:spAutoFit/>
          </a:bodyPr>
          <a:lstStyle/>
          <a:p>
            <a:r>
              <a:rPr lang="en-US" dirty="0" smtClean="0"/>
              <a:t>Modified</a:t>
            </a:r>
            <a:endParaRPr lang="en-US" dirty="0"/>
          </a:p>
        </p:txBody>
      </p:sp>
      <p:sp>
        <p:nvSpPr>
          <p:cNvPr id="6" name="TextBox 5"/>
          <p:cNvSpPr txBox="1"/>
          <p:nvPr/>
        </p:nvSpPr>
        <p:spPr>
          <a:xfrm>
            <a:off x="6553200" y="5741907"/>
            <a:ext cx="979755" cy="369332"/>
          </a:xfrm>
          <a:prstGeom prst="rect">
            <a:avLst/>
          </a:prstGeom>
          <a:noFill/>
        </p:spPr>
        <p:txBody>
          <a:bodyPr wrap="none" rtlCol="0">
            <a:spAutoFit/>
          </a:bodyPr>
          <a:lstStyle/>
          <a:p>
            <a:r>
              <a:rPr lang="en-US" dirty="0" smtClean="0"/>
              <a:t>Original</a:t>
            </a:r>
            <a:endParaRPr lang="en-US" dirty="0"/>
          </a:p>
        </p:txBody>
      </p:sp>
      <p:sp>
        <p:nvSpPr>
          <p:cNvPr id="7" name="TextBox 6"/>
          <p:cNvSpPr txBox="1"/>
          <p:nvPr/>
        </p:nvSpPr>
        <p:spPr>
          <a:xfrm>
            <a:off x="1183892" y="6172200"/>
            <a:ext cx="6776214" cy="646331"/>
          </a:xfrm>
          <a:prstGeom prst="rect">
            <a:avLst/>
          </a:prstGeom>
          <a:noFill/>
        </p:spPr>
        <p:txBody>
          <a:bodyPr wrap="none" rtlCol="0">
            <a:spAutoFit/>
          </a:bodyPr>
          <a:lstStyle/>
          <a:p>
            <a:pPr algn="ctr"/>
            <a:r>
              <a:rPr lang="en-US" dirty="0" smtClean="0"/>
              <a:t>How have convective parameters changed?  CAPE?  LCL?  EL?</a:t>
            </a:r>
          </a:p>
          <a:p>
            <a:pPr algn="ctr"/>
            <a:r>
              <a:rPr lang="en-US" dirty="0" smtClean="0"/>
              <a:t>All that was changed was</a:t>
            </a:r>
            <a:r>
              <a:rPr lang="en-US" dirty="0"/>
              <a:t> </a:t>
            </a:r>
            <a:r>
              <a:rPr lang="en-US" dirty="0" smtClean="0"/>
              <a:t>T/Td at a few of the lower levels</a:t>
            </a:r>
            <a:endParaRPr lang="en-US" dirty="0"/>
          </a:p>
        </p:txBody>
      </p:sp>
    </p:spTree>
    <p:custDataLst>
      <p:tags r:id="rId1"/>
    </p:custDataLst>
    <p:extLst>
      <p:ext uri="{BB962C8B-B14F-4D97-AF65-F5344CB8AC3E}">
        <p14:creationId xmlns:p14="http://schemas.microsoft.com/office/powerpoint/2010/main" val="755369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148" y="457200"/>
            <a:ext cx="8228538" cy="990600"/>
          </a:xfrm>
        </p:spPr>
        <p:txBody>
          <a:bodyPr/>
          <a:lstStyle/>
          <a:p>
            <a:r>
              <a:rPr lang="en-US" dirty="0" smtClean="0"/>
              <a:t>The first, classic example, of how to use NUCAPS</a:t>
            </a:r>
            <a:endParaRPr lang="en-US" dirty="0"/>
          </a:p>
        </p:txBody>
      </p:sp>
      <p:sp>
        <p:nvSpPr>
          <p:cNvPr id="4" name="Content Placeholder 3"/>
          <p:cNvSpPr>
            <a:spLocks noGrp="1"/>
          </p:cNvSpPr>
          <p:nvPr>
            <p:ph idx="1"/>
          </p:nvPr>
        </p:nvSpPr>
        <p:spPr>
          <a:xfrm>
            <a:off x="469148" y="1752600"/>
            <a:ext cx="8229600" cy="4191000"/>
          </a:xfrm>
        </p:spPr>
        <p:txBody>
          <a:bodyPr/>
          <a:lstStyle/>
          <a:p>
            <a:r>
              <a:rPr lang="en-US" dirty="0" smtClean="0"/>
              <a:t>Convective Afternoon in the central Plains</a:t>
            </a:r>
          </a:p>
          <a:p>
            <a:r>
              <a:rPr lang="en-US" dirty="0" smtClean="0"/>
              <a:t>Timing of NUCAPS soundings is such that you get a profile during the peak in convective heating over the Plains</a:t>
            </a:r>
          </a:p>
          <a:p>
            <a:r>
              <a:rPr lang="en-US" dirty="0" smtClean="0"/>
              <a:t>Use the data (maybe including sounding modification) to make a better-informed decision</a:t>
            </a:r>
            <a:endParaRPr lang="en-US"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41</a:t>
            </a:fld>
            <a:endParaRPr lang="en-US"/>
          </a:p>
        </p:txBody>
      </p:sp>
    </p:spTree>
    <p:custDataLst>
      <p:tags r:id="rId1"/>
    </p:custDataLst>
    <p:extLst>
      <p:ext uri="{BB962C8B-B14F-4D97-AF65-F5344CB8AC3E}">
        <p14:creationId xmlns:p14="http://schemas.microsoft.com/office/powerpoint/2010/main" val="21706593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143000"/>
          </a:xfrm>
        </p:spPr>
        <p:txBody>
          <a:bodyPr>
            <a:normAutofit fontScale="90000"/>
          </a:bodyPr>
          <a:lstStyle/>
          <a:p>
            <a:r>
              <a:rPr lang="en-US" dirty="0" smtClean="0"/>
              <a:t>Forecast Problem: 29 May 2014</a:t>
            </a:r>
            <a:r>
              <a:rPr lang="en-US" dirty="0" smtClean="0">
                <a:solidFill>
                  <a:srgbClr val="FF00FF"/>
                </a:solidFill>
              </a:rPr>
              <a:t/>
            </a:r>
            <a:br>
              <a:rPr lang="en-US" dirty="0" smtClean="0">
                <a:solidFill>
                  <a:srgbClr val="FF00FF"/>
                </a:solidFill>
              </a:rPr>
            </a:br>
            <a:r>
              <a:rPr lang="en-US" dirty="0" smtClean="0">
                <a:solidFill>
                  <a:schemeClr val="accent4">
                    <a:lumMod val="40000"/>
                    <a:lumOff val="60000"/>
                  </a:schemeClr>
                </a:solidFill>
              </a:rPr>
              <a:t>Will there be Afternoon/Evening Convection </a:t>
            </a:r>
            <a:r>
              <a:rPr lang="en-US" dirty="0">
                <a:solidFill>
                  <a:schemeClr val="accent4">
                    <a:lumMod val="40000"/>
                    <a:lumOff val="60000"/>
                  </a:schemeClr>
                </a:solidFill>
              </a:rPr>
              <a:t>?</a:t>
            </a:r>
          </a:p>
        </p:txBody>
      </p:sp>
      <p:pic>
        <p:nvPicPr>
          <p:cNvPr id="4" name="Picture 3"/>
          <p:cNvPicPr>
            <a:picLocks noChangeAspect="1"/>
          </p:cNvPicPr>
          <p:nvPr>
            <p:custDataLst>
              <p:tags r:id="rId2"/>
            </p:custDataLst>
          </p:nvPr>
        </p:nvPicPr>
        <p:blipFill>
          <a:blip r:embed="rId6"/>
          <a:stretch>
            <a:fillRect/>
          </a:stretch>
        </p:blipFill>
        <p:spPr>
          <a:xfrm>
            <a:off x="343896" y="1539765"/>
            <a:ext cx="5302469" cy="5302469"/>
          </a:xfrm>
          <a:prstGeom prst="rect">
            <a:avLst/>
          </a:prstGeom>
        </p:spPr>
      </p:pic>
      <p:pic>
        <p:nvPicPr>
          <p:cNvPr id="5" name="Picture 4"/>
          <p:cNvPicPr>
            <a:picLocks noChangeAspect="1"/>
          </p:cNvPicPr>
          <p:nvPr>
            <p:custDataLst>
              <p:tags r:id="rId3"/>
            </p:custDataLst>
          </p:nvPr>
        </p:nvPicPr>
        <p:blipFill>
          <a:blip r:embed="rId7"/>
          <a:stretch>
            <a:fillRect/>
          </a:stretch>
        </p:blipFill>
        <p:spPr>
          <a:xfrm>
            <a:off x="6324600" y="2963972"/>
            <a:ext cx="2104571" cy="2209800"/>
          </a:xfrm>
          <a:prstGeom prst="rect">
            <a:avLst/>
          </a:prstGeom>
        </p:spPr>
      </p:pic>
      <p:sp>
        <p:nvSpPr>
          <p:cNvPr id="6" name="TextBox 5"/>
          <p:cNvSpPr txBox="1"/>
          <p:nvPr/>
        </p:nvSpPr>
        <p:spPr>
          <a:xfrm>
            <a:off x="6217881" y="1948309"/>
            <a:ext cx="2318007" cy="1015663"/>
          </a:xfrm>
          <a:prstGeom prst="rect">
            <a:avLst/>
          </a:prstGeom>
          <a:noFill/>
        </p:spPr>
        <p:txBody>
          <a:bodyPr wrap="none" rtlCol="0">
            <a:spAutoFit/>
          </a:bodyPr>
          <a:lstStyle/>
          <a:p>
            <a:pPr algn="ctr"/>
            <a:r>
              <a:rPr lang="en-US" sz="2000" dirty="0" smtClean="0"/>
              <a:t>GFS 9 hour </a:t>
            </a:r>
            <a:r>
              <a:rPr lang="en-US" sz="2000" dirty="0" err="1" smtClean="0"/>
              <a:t>fcst</a:t>
            </a:r>
            <a:endParaRPr lang="en-US" sz="2000" dirty="0" smtClean="0"/>
          </a:p>
          <a:p>
            <a:pPr algn="ctr"/>
            <a:r>
              <a:rPr lang="en-US" sz="2000" dirty="0" smtClean="0"/>
              <a:t>From 12UTC 29 May</a:t>
            </a:r>
          </a:p>
          <a:p>
            <a:pPr algn="ctr"/>
            <a:r>
              <a:rPr lang="en-US" sz="2000" dirty="0" smtClean="0"/>
              <a:t>Valid 21 UTC 29 May</a:t>
            </a:r>
            <a:endParaRPr lang="en-US" sz="2000" dirty="0"/>
          </a:p>
        </p:txBody>
      </p:sp>
      <p:sp>
        <p:nvSpPr>
          <p:cNvPr id="7" name="TextBox 6"/>
          <p:cNvSpPr txBox="1"/>
          <p:nvPr/>
        </p:nvSpPr>
        <p:spPr>
          <a:xfrm>
            <a:off x="3583134" y="2420883"/>
            <a:ext cx="1384996" cy="830997"/>
          </a:xfrm>
          <a:prstGeom prst="rect">
            <a:avLst/>
          </a:prstGeom>
          <a:noFill/>
        </p:spPr>
        <p:txBody>
          <a:bodyPr wrap="none" rtlCol="0">
            <a:spAutoFit/>
          </a:bodyPr>
          <a:lstStyle/>
          <a:p>
            <a:pPr algn="ctr"/>
            <a:r>
              <a:rPr lang="en-US" sz="2400" b="1" dirty="0" smtClean="0">
                <a:solidFill>
                  <a:srgbClr val="FFFF00"/>
                </a:solidFill>
              </a:rPr>
              <a:t>1915 UTC</a:t>
            </a:r>
          </a:p>
          <a:p>
            <a:pPr algn="ctr"/>
            <a:r>
              <a:rPr lang="en-US" sz="2400" b="1" dirty="0" smtClean="0">
                <a:solidFill>
                  <a:srgbClr val="FFFF00"/>
                </a:solidFill>
              </a:rPr>
              <a:t>Visible</a:t>
            </a:r>
            <a:endParaRPr lang="en-US" sz="2400" b="1" dirty="0">
              <a:solidFill>
                <a:srgbClr val="FFFF00"/>
              </a:solidFill>
            </a:endParaRPr>
          </a:p>
        </p:txBody>
      </p:sp>
      <p:sp>
        <p:nvSpPr>
          <p:cNvPr id="8" name="Oval 7"/>
          <p:cNvSpPr/>
          <p:nvPr/>
        </p:nvSpPr>
        <p:spPr>
          <a:xfrm>
            <a:off x="4038600" y="5105400"/>
            <a:ext cx="762000" cy="1066800"/>
          </a:xfrm>
          <a:prstGeom prst="ellipse">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04324" y="5410200"/>
            <a:ext cx="2545119" cy="923330"/>
          </a:xfrm>
          <a:prstGeom prst="rect">
            <a:avLst/>
          </a:prstGeom>
          <a:noFill/>
        </p:spPr>
        <p:txBody>
          <a:bodyPr wrap="square" rtlCol="0">
            <a:spAutoFit/>
          </a:bodyPr>
          <a:lstStyle/>
          <a:p>
            <a:pPr algn="ctr"/>
            <a:r>
              <a:rPr lang="en-US" dirty="0" smtClean="0"/>
              <a:t>Will the Cumulus Field develop further? (As suggested by the GFS)</a:t>
            </a:r>
            <a:endParaRPr lang="en-US" dirty="0"/>
          </a:p>
        </p:txBody>
      </p:sp>
    </p:spTree>
    <p:custDataLst>
      <p:tags r:id="rId1"/>
    </p:custDataLst>
    <p:extLst>
      <p:ext uri="{BB962C8B-B14F-4D97-AF65-F5344CB8AC3E}">
        <p14:creationId xmlns:p14="http://schemas.microsoft.com/office/powerpoint/2010/main" val="178547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NUCAPS Sounding</a:t>
            </a:r>
            <a:r>
              <a:rPr lang="en-US" sz="3600" dirty="0"/>
              <a:t> </a:t>
            </a:r>
            <a:r>
              <a:rPr lang="en-US" sz="3600" dirty="0" smtClean="0"/>
              <a:t>1842 UTC 29 May 2014</a:t>
            </a:r>
            <a:r>
              <a:rPr lang="en-US" sz="3600" dirty="0" smtClean="0">
                <a:solidFill>
                  <a:srgbClr val="FF00FF"/>
                </a:solidFill>
              </a:rPr>
              <a:t/>
            </a:r>
            <a:br>
              <a:rPr lang="en-US" sz="3600" dirty="0" smtClean="0">
                <a:solidFill>
                  <a:srgbClr val="FF00FF"/>
                </a:solidFill>
              </a:rPr>
            </a:br>
            <a:r>
              <a:rPr lang="en-US" sz="2700" b="1" dirty="0" smtClean="0">
                <a:solidFill>
                  <a:srgbClr val="FF0000"/>
                </a:solidFill>
              </a:rPr>
              <a:t>Would you expect convective development?</a:t>
            </a:r>
            <a:endParaRPr lang="en-US" sz="27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7170" name="Picture 2" descr="M:\Skew-T_UNModified.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650352"/>
            <a:ext cx="8686800" cy="5207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2209800"/>
            <a:ext cx="3733800" cy="1200329"/>
          </a:xfrm>
          <a:prstGeom prst="rect">
            <a:avLst/>
          </a:prstGeom>
          <a:solidFill>
            <a:schemeClr val="tx1">
              <a:lumMod val="50000"/>
            </a:schemeClr>
          </a:solidFill>
        </p:spPr>
        <p:txBody>
          <a:bodyPr wrap="square" rtlCol="0">
            <a:spAutoFit/>
          </a:bodyPr>
          <a:lstStyle/>
          <a:p>
            <a:r>
              <a:rPr lang="en-US" sz="2400" b="1" dirty="0" smtClean="0">
                <a:solidFill>
                  <a:srgbClr val="FFFF00"/>
                </a:solidFill>
              </a:rPr>
              <a:t>T = 79F  </a:t>
            </a:r>
            <a:r>
              <a:rPr lang="en-US" sz="2400" dirty="0" smtClean="0">
                <a:solidFill>
                  <a:srgbClr val="FFFF00"/>
                </a:solidFill>
              </a:rPr>
              <a:t>(METAR = 80F)</a:t>
            </a:r>
          </a:p>
          <a:p>
            <a:r>
              <a:rPr lang="en-US" sz="2400" b="1" dirty="0" smtClean="0">
                <a:solidFill>
                  <a:srgbClr val="FFFF00"/>
                </a:solidFill>
              </a:rPr>
              <a:t>Td = 60F  </a:t>
            </a:r>
            <a:r>
              <a:rPr lang="en-US" sz="2400" dirty="0" smtClean="0">
                <a:solidFill>
                  <a:srgbClr val="FFFF00"/>
                </a:solidFill>
              </a:rPr>
              <a:t>(METAR = 63F)</a:t>
            </a:r>
          </a:p>
          <a:p>
            <a:r>
              <a:rPr lang="en-US" sz="2400" b="1" dirty="0" smtClean="0">
                <a:solidFill>
                  <a:srgbClr val="FFFF00"/>
                </a:solidFill>
              </a:rPr>
              <a:t>CAPE ~ 50 J/KG</a:t>
            </a:r>
            <a:endParaRPr lang="en-US" sz="2400" b="1" dirty="0">
              <a:solidFill>
                <a:srgbClr val="FFFF00"/>
              </a:solidFill>
            </a:endParaRPr>
          </a:p>
        </p:txBody>
      </p:sp>
    </p:spTree>
    <p:custDataLst>
      <p:tags r:id="rId1"/>
    </p:custDataLst>
    <p:extLst>
      <p:ext uri="{BB962C8B-B14F-4D97-AF65-F5344CB8AC3E}">
        <p14:creationId xmlns:p14="http://schemas.microsoft.com/office/powerpoint/2010/main" val="2512273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5"/>
          <a:stretch>
            <a:fillRect/>
          </a:stretch>
        </p:blipFill>
        <p:spPr>
          <a:xfrm>
            <a:off x="1447800" y="274638"/>
            <a:ext cx="6477000" cy="6477000"/>
          </a:xfrm>
          <a:prstGeom prst="rect">
            <a:avLst/>
          </a:prstGeom>
        </p:spPr>
      </p:pic>
      <p:sp>
        <p:nvSpPr>
          <p:cNvPr id="6" name="TextBox 5"/>
          <p:cNvSpPr txBox="1"/>
          <p:nvPr/>
        </p:nvSpPr>
        <p:spPr>
          <a:xfrm>
            <a:off x="3429000" y="4419600"/>
            <a:ext cx="1384995" cy="830997"/>
          </a:xfrm>
          <a:prstGeom prst="rect">
            <a:avLst/>
          </a:prstGeom>
          <a:noFill/>
        </p:spPr>
        <p:txBody>
          <a:bodyPr wrap="none" rtlCol="0">
            <a:spAutoFit/>
          </a:bodyPr>
          <a:lstStyle/>
          <a:p>
            <a:pPr algn="ctr"/>
            <a:r>
              <a:rPr lang="en-US" sz="2400" b="1" dirty="0" smtClean="0">
                <a:solidFill>
                  <a:srgbClr val="FFFF00"/>
                </a:solidFill>
              </a:rPr>
              <a:t>2354 UTC</a:t>
            </a:r>
          </a:p>
          <a:p>
            <a:pPr algn="ctr"/>
            <a:r>
              <a:rPr lang="en-US" sz="2400" b="1" dirty="0" smtClean="0">
                <a:solidFill>
                  <a:srgbClr val="FFFF00"/>
                </a:solidFill>
              </a:rPr>
              <a:t>Visible</a:t>
            </a:r>
            <a:endParaRPr lang="en-US" sz="2400" b="1" dirty="0">
              <a:solidFill>
                <a:srgbClr val="FFFF00"/>
              </a:solidFill>
            </a:endParaRPr>
          </a:p>
        </p:txBody>
      </p:sp>
      <p:cxnSp>
        <p:nvCxnSpPr>
          <p:cNvPr id="8" name="Straight Arrow Connector 7"/>
          <p:cNvCxnSpPr/>
          <p:nvPr/>
        </p:nvCxnSpPr>
        <p:spPr>
          <a:xfrm>
            <a:off x="4813995" y="4835098"/>
            <a:ext cx="1129605" cy="194102"/>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75895" y="5029200"/>
            <a:ext cx="1396305" cy="533400"/>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8974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June 3, 2014 High Risk </a:t>
            </a:r>
            <a:r>
              <a:rPr lang="en-US" dirty="0" smtClean="0">
                <a:solidFill>
                  <a:srgbClr val="FF00FF"/>
                </a:solidFill>
              </a:rPr>
              <a:t/>
            </a:r>
            <a:br>
              <a:rPr lang="en-US" dirty="0" smtClean="0">
                <a:solidFill>
                  <a:srgbClr val="FF00FF"/>
                </a:solidFill>
              </a:rPr>
            </a:br>
            <a:r>
              <a:rPr lang="en-US" dirty="0" smtClean="0"/>
              <a:t>Severe Weather Event in Omaha</a:t>
            </a:r>
            <a:endParaRPr lang="en-US" dirty="0"/>
          </a:p>
        </p:txBody>
      </p:sp>
      <p:pic>
        <p:nvPicPr>
          <p:cNvPr id="3" name="Picture 2"/>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3778" r="2593" b="8148"/>
          <a:stretch/>
        </p:blipFill>
        <p:spPr>
          <a:xfrm>
            <a:off x="2286000" y="1562582"/>
            <a:ext cx="6553200" cy="5143018"/>
          </a:xfrm>
          <a:prstGeom prst="rect">
            <a:avLst/>
          </a:prstGeom>
        </p:spPr>
      </p:pic>
      <p:pic>
        <p:nvPicPr>
          <p:cNvPr id="4" name="Picture 3"/>
          <p:cNvPicPr>
            <a:picLocks noChangeAspect="1"/>
          </p:cNvPicPr>
          <p:nvPr>
            <p:custDataLst>
              <p:tags r:id="rId3"/>
            </p:custDataLst>
          </p:nvPr>
        </p:nvPicPr>
        <p:blipFill>
          <a:blip r:embed="rId8"/>
          <a:stretch>
            <a:fillRect/>
          </a:stretch>
        </p:blipFill>
        <p:spPr>
          <a:xfrm>
            <a:off x="304800" y="1562582"/>
            <a:ext cx="3523790" cy="1637818"/>
          </a:xfrm>
          <a:prstGeom prst="rect">
            <a:avLst/>
          </a:prstGeom>
        </p:spPr>
      </p:pic>
      <p:pic>
        <p:nvPicPr>
          <p:cNvPr id="1026" name="PPTShape_0" descr="http://kstp.com/kstpImages/repository/2014-06/apsevereweatherblairnebnatiharnik.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 y="4572000"/>
            <a:ext cx="3790696"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5562600" y="4876800"/>
            <a:ext cx="609600" cy="16002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172200" y="4038600"/>
            <a:ext cx="2209800" cy="24384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57800" y="4572000"/>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7700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5926" r="2814" b="8148"/>
          <a:stretch/>
        </p:blipFill>
        <p:spPr>
          <a:xfrm>
            <a:off x="3048000" y="1949532"/>
            <a:ext cx="6096000" cy="4908468"/>
          </a:xfrm>
          <a:prstGeom prst="rect">
            <a:avLst/>
          </a:prstGeom>
        </p:spPr>
      </p:pic>
      <p:sp>
        <p:nvSpPr>
          <p:cNvPr id="4" name="TextBox 3"/>
          <p:cNvSpPr txBox="1"/>
          <p:nvPr/>
        </p:nvSpPr>
        <p:spPr>
          <a:xfrm>
            <a:off x="47452" y="2819400"/>
            <a:ext cx="3000548" cy="2585323"/>
          </a:xfrm>
          <a:prstGeom prst="rect">
            <a:avLst/>
          </a:prstGeom>
          <a:noFill/>
        </p:spPr>
        <p:txBody>
          <a:bodyPr wrap="square" rtlCol="0">
            <a:spAutoFit/>
          </a:bodyPr>
          <a:lstStyle/>
          <a:p>
            <a:r>
              <a:rPr lang="en-US" dirty="0"/>
              <a:t>NUCAPS ~10 KM south of OAX</a:t>
            </a:r>
          </a:p>
          <a:p>
            <a:r>
              <a:rPr lang="en-US" dirty="0"/>
              <a:t>1849Z June 3, </a:t>
            </a:r>
            <a:r>
              <a:rPr lang="en-US" dirty="0" smtClean="0"/>
              <a:t>2014 – cloudy </a:t>
            </a:r>
          </a:p>
          <a:p>
            <a:r>
              <a:rPr lang="en-US" dirty="0"/>
              <a:t>s</a:t>
            </a:r>
            <a:r>
              <a:rPr lang="en-US" dirty="0" smtClean="0"/>
              <a:t>cene, but still gives info!</a:t>
            </a:r>
            <a:endParaRPr lang="en-US" dirty="0"/>
          </a:p>
          <a:p>
            <a:endParaRPr lang="en-US" dirty="0"/>
          </a:p>
          <a:p>
            <a:r>
              <a:rPr lang="en-US" b="1" dirty="0">
                <a:solidFill>
                  <a:srgbClr val="FF0000"/>
                </a:solidFill>
              </a:rPr>
              <a:t>Modified</a:t>
            </a:r>
            <a:r>
              <a:rPr lang="en-US" dirty="0">
                <a:solidFill>
                  <a:srgbClr val="FF0000"/>
                </a:solidFill>
              </a:rPr>
              <a:t> </a:t>
            </a:r>
            <a:r>
              <a:rPr lang="en-US" dirty="0" smtClean="0"/>
              <a:t>to match METAR</a:t>
            </a:r>
            <a:endParaRPr lang="en-US" dirty="0"/>
          </a:p>
          <a:p>
            <a:r>
              <a:rPr lang="en-US" dirty="0"/>
              <a:t>Ob of T=83, Td=63</a:t>
            </a:r>
          </a:p>
          <a:p>
            <a:r>
              <a:rPr lang="en-US" dirty="0"/>
              <a:t>SB CAPE = 1851</a:t>
            </a:r>
          </a:p>
        </p:txBody>
      </p:sp>
    </p:spTree>
    <p:custDataLst>
      <p:tags r:id="rId1"/>
    </p:custDataLst>
    <p:extLst>
      <p:ext uri="{BB962C8B-B14F-4D97-AF65-F5344CB8AC3E}">
        <p14:creationId xmlns:p14="http://schemas.microsoft.com/office/powerpoint/2010/main" val="28424125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1184" b="5555"/>
          <a:stretch/>
        </p:blipFill>
        <p:spPr>
          <a:xfrm>
            <a:off x="2970663" y="2000250"/>
            <a:ext cx="6172200" cy="4857750"/>
          </a:xfrm>
          <a:prstGeom prst="rect">
            <a:avLst/>
          </a:prstGeom>
        </p:spPr>
      </p:pic>
      <p:sp>
        <p:nvSpPr>
          <p:cNvPr id="4" name="TextBox 3"/>
          <p:cNvSpPr txBox="1"/>
          <p:nvPr/>
        </p:nvSpPr>
        <p:spPr>
          <a:xfrm>
            <a:off x="199583" y="2667000"/>
            <a:ext cx="2619817" cy="4031873"/>
          </a:xfrm>
          <a:prstGeom prst="rect">
            <a:avLst/>
          </a:prstGeom>
          <a:noFill/>
        </p:spPr>
        <p:txBody>
          <a:bodyPr wrap="square" rtlCol="0">
            <a:spAutoFit/>
          </a:bodyPr>
          <a:lstStyle/>
          <a:p>
            <a:r>
              <a:rPr lang="en-US" sz="3200" b="1" dirty="0"/>
              <a:t>NUCAPS sounding locations</a:t>
            </a:r>
          </a:p>
          <a:p>
            <a:r>
              <a:rPr lang="en-US" sz="3200" b="1" dirty="0" smtClean="0"/>
              <a:t>overlain on </a:t>
            </a:r>
            <a:r>
              <a:rPr lang="en-US" sz="3200" b="1" dirty="0"/>
              <a:t>VIIRS </a:t>
            </a:r>
            <a:r>
              <a:rPr lang="en-US" sz="3200" b="1" dirty="0" smtClean="0"/>
              <a:t> 0.64</a:t>
            </a:r>
            <a:endParaRPr lang="en-US" sz="3200" b="1" dirty="0"/>
          </a:p>
          <a:p>
            <a:r>
              <a:rPr lang="en-US" sz="3200" b="1" dirty="0"/>
              <a:t>1905Z June 3, 2014</a:t>
            </a:r>
          </a:p>
          <a:p>
            <a:endParaRPr lang="en-US" sz="3200" b="1" dirty="0"/>
          </a:p>
        </p:txBody>
      </p:sp>
      <p:sp>
        <p:nvSpPr>
          <p:cNvPr id="5" name="Rectangle 4"/>
          <p:cNvSpPr/>
          <p:nvPr/>
        </p:nvSpPr>
        <p:spPr>
          <a:xfrm>
            <a:off x="6281928" y="4370832"/>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5374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38" y="2000250"/>
            <a:ext cx="6096000" cy="4857750"/>
          </a:xfrm>
          <a:prstGeom prst="rect">
            <a:avLst/>
          </a:prstGeom>
        </p:spPr>
      </p:pic>
      <p:sp>
        <p:nvSpPr>
          <p:cNvPr id="4" name="TextBox 3"/>
          <p:cNvSpPr txBox="1"/>
          <p:nvPr/>
        </p:nvSpPr>
        <p:spPr>
          <a:xfrm>
            <a:off x="131706" y="2340091"/>
            <a:ext cx="2878801" cy="4178067"/>
          </a:xfrm>
          <a:prstGeom prst="rect">
            <a:avLst/>
          </a:prstGeom>
          <a:noFill/>
        </p:spPr>
        <p:txBody>
          <a:bodyPr wrap="none" rtlCol="0">
            <a:spAutoFit/>
          </a:bodyPr>
          <a:lstStyle/>
          <a:p>
            <a:r>
              <a:rPr lang="en-US" dirty="0"/>
              <a:t>NUCAPS sounding locations</a:t>
            </a:r>
          </a:p>
          <a:p>
            <a:r>
              <a:rPr lang="en-US" dirty="0"/>
              <a:t>Overlaid with VIIRS 0.64</a:t>
            </a:r>
          </a:p>
          <a:p>
            <a:r>
              <a:rPr lang="en-US" dirty="0"/>
              <a:t>1905Z June 3, 2014</a:t>
            </a:r>
          </a:p>
          <a:p>
            <a:endParaRPr lang="en-US" dirty="0"/>
          </a:p>
          <a:p>
            <a:endParaRPr lang="en-US" dirty="0"/>
          </a:p>
          <a:p>
            <a:r>
              <a:rPr lang="en-US" dirty="0"/>
              <a:t>Location of OAX in yellow</a:t>
            </a:r>
          </a:p>
          <a:p>
            <a:endParaRPr lang="en-US" dirty="0"/>
          </a:p>
          <a:p>
            <a:r>
              <a:rPr lang="en-US" dirty="0"/>
              <a:t>Northern dot is within a few </a:t>
            </a:r>
          </a:p>
          <a:p>
            <a:r>
              <a:rPr lang="en-US" dirty="0"/>
              <a:t>KM of KOAX, but under </a:t>
            </a:r>
          </a:p>
          <a:p>
            <a:r>
              <a:rPr lang="en-US" dirty="0"/>
              <a:t>cloud cover</a:t>
            </a:r>
          </a:p>
          <a:p>
            <a:endParaRPr lang="en-US" dirty="0"/>
          </a:p>
          <a:p>
            <a:r>
              <a:rPr lang="en-US" dirty="0"/>
              <a:t>Southern dot is in a nearly </a:t>
            </a:r>
          </a:p>
          <a:p>
            <a:r>
              <a:rPr lang="en-US" dirty="0"/>
              <a:t>Cloud-free location, and is</a:t>
            </a:r>
          </a:p>
          <a:p>
            <a:r>
              <a:rPr lang="en-US" dirty="0"/>
              <a:t>warmer and more humid</a:t>
            </a:r>
          </a:p>
          <a:p>
            <a:endParaRPr lang="en-US" sz="1350" dirty="0"/>
          </a:p>
        </p:txBody>
      </p:sp>
      <p:sp>
        <p:nvSpPr>
          <p:cNvPr id="5" name="Oval 4"/>
          <p:cNvSpPr/>
          <p:nvPr/>
        </p:nvSpPr>
        <p:spPr>
          <a:xfrm>
            <a:off x="5888869" y="36576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6248400" y="48768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p:cNvSpPr txBox="1"/>
          <p:nvPr/>
        </p:nvSpPr>
        <p:spPr>
          <a:xfrm>
            <a:off x="5761087" y="3216253"/>
            <a:ext cx="487313" cy="300082"/>
          </a:xfrm>
          <a:prstGeom prst="rect">
            <a:avLst/>
          </a:prstGeom>
          <a:noFill/>
        </p:spPr>
        <p:txBody>
          <a:bodyPr wrap="none" rtlCol="0">
            <a:spAutoFit/>
          </a:bodyPr>
          <a:lstStyle/>
          <a:p>
            <a:r>
              <a:rPr lang="en-US" sz="1350" dirty="0">
                <a:solidFill>
                  <a:srgbClr val="FFFF00"/>
                </a:solidFill>
                <a:effectLst>
                  <a:outerShdw blurRad="38100" dist="38100" dir="2700000" algn="tl">
                    <a:srgbClr val="000000">
                      <a:alpha val="43137"/>
                    </a:srgbClr>
                  </a:outerShdw>
                </a:effectLst>
              </a:rPr>
              <a:t>OAX</a:t>
            </a:r>
          </a:p>
        </p:txBody>
      </p:sp>
      <p:sp>
        <p:nvSpPr>
          <p:cNvPr id="8" name="Rectangle 7"/>
          <p:cNvSpPr/>
          <p:nvPr/>
        </p:nvSpPr>
        <p:spPr>
          <a:xfrm>
            <a:off x="5852343" y="3657600"/>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3267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35490" y="2000250"/>
            <a:ext cx="6096000" cy="4857750"/>
          </a:xfrm>
          <a:prstGeom prst="rect">
            <a:avLst/>
          </a:prstGeom>
        </p:spPr>
      </p:pic>
      <p:sp>
        <p:nvSpPr>
          <p:cNvPr id="4" name="TextBox 3"/>
          <p:cNvSpPr txBox="1"/>
          <p:nvPr/>
        </p:nvSpPr>
        <p:spPr>
          <a:xfrm>
            <a:off x="1137" y="2819400"/>
            <a:ext cx="2894463" cy="2308324"/>
          </a:xfrm>
          <a:prstGeom prst="rect">
            <a:avLst/>
          </a:prstGeom>
          <a:noFill/>
        </p:spPr>
        <p:txBody>
          <a:bodyPr wrap="square" rtlCol="0">
            <a:spAutoFit/>
          </a:bodyPr>
          <a:lstStyle/>
          <a:p>
            <a:r>
              <a:rPr lang="en-US" sz="2000" dirty="0"/>
              <a:t>NUCAPS sounding </a:t>
            </a:r>
            <a:endParaRPr lang="en-US" sz="2000" dirty="0" smtClean="0"/>
          </a:p>
          <a:p>
            <a:r>
              <a:rPr lang="en-US" sz="2000" dirty="0" smtClean="0"/>
              <a:t>40 km south of </a:t>
            </a:r>
            <a:r>
              <a:rPr lang="en-US" sz="2000" dirty="0"/>
              <a:t>OAX</a:t>
            </a:r>
          </a:p>
          <a:p>
            <a:r>
              <a:rPr lang="en-US" sz="2000" dirty="0"/>
              <a:t>1849Z June 3, 2014</a:t>
            </a:r>
          </a:p>
          <a:p>
            <a:endParaRPr lang="en-US" sz="2800" dirty="0"/>
          </a:p>
          <a:p>
            <a:r>
              <a:rPr lang="en-US" sz="2800" b="1" dirty="0">
                <a:solidFill>
                  <a:srgbClr val="FF0000"/>
                </a:solidFill>
              </a:rPr>
              <a:t>Unmodified </a:t>
            </a:r>
          </a:p>
          <a:p>
            <a:r>
              <a:rPr lang="en-US" sz="2800" dirty="0"/>
              <a:t>SB CAPE = 686</a:t>
            </a:r>
          </a:p>
        </p:txBody>
      </p:sp>
    </p:spTree>
    <p:custDataLst>
      <p:tags r:id="rId1"/>
    </p:custDataLst>
    <p:extLst>
      <p:ext uri="{BB962C8B-B14F-4D97-AF65-F5344CB8AC3E}">
        <p14:creationId xmlns:p14="http://schemas.microsoft.com/office/powerpoint/2010/main" val="1228521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828" y="609600"/>
            <a:ext cx="8686800" cy="4525963"/>
          </a:xfrm>
        </p:spPr>
        <p:txBody>
          <a:bodyPr>
            <a:normAutofit/>
          </a:bodyPr>
          <a:lstStyle/>
          <a:p>
            <a:r>
              <a:rPr lang="en-US" b="1" dirty="0" smtClean="0"/>
              <a:t> </a:t>
            </a:r>
            <a:r>
              <a:rPr lang="en-US" b="1" dirty="0" smtClean="0">
                <a:solidFill>
                  <a:srgbClr val="FF0000"/>
                </a:solidFill>
              </a:rPr>
              <a:t>N</a:t>
            </a:r>
            <a:r>
              <a:rPr lang="en-US" dirty="0" smtClean="0"/>
              <a:t>OAA-</a:t>
            </a:r>
            <a:r>
              <a:rPr lang="en-US" b="1" dirty="0" smtClean="0">
                <a:solidFill>
                  <a:srgbClr val="FF0000"/>
                </a:solidFill>
              </a:rPr>
              <a:t>U</a:t>
            </a:r>
            <a:r>
              <a:rPr lang="en-US" dirty="0" smtClean="0"/>
              <a:t>nique </a:t>
            </a:r>
            <a:r>
              <a:rPr lang="en-US" b="1" u="sng" dirty="0" smtClean="0">
                <a:solidFill>
                  <a:srgbClr val="FF0000"/>
                </a:solidFill>
              </a:rPr>
              <a:t>C</a:t>
            </a:r>
            <a:r>
              <a:rPr lang="en-US" u="sng" dirty="0" smtClean="0"/>
              <a:t>ombined</a:t>
            </a:r>
            <a:r>
              <a:rPr lang="en-US" dirty="0" smtClean="0"/>
              <a:t> </a:t>
            </a:r>
            <a:r>
              <a:rPr lang="en-US" b="1" dirty="0" smtClean="0">
                <a:solidFill>
                  <a:srgbClr val="FF0000"/>
                </a:solidFill>
              </a:rPr>
              <a:t>A</a:t>
            </a:r>
            <a:r>
              <a:rPr lang="en-US" dirty="0" smtClean="0"/>
              <a:t>tmospheric </a:t>
            </a:r>
            <a:r>
              <a:rPr lang="en-US" b="1" dirty="0" smtClean="0">
                <a:solidFill>
                  <a:srgbClr val="FF0000"/>
                </a:solidFill>
              </a:rPr>
              <a:t>P</a:t>
            </a:r>
            <a:r>
              <a:rPr lang="en-US" dirty="0" smtClean="0"/>
              <a:t>rocessing </a:t>
            </a:r>
            <a:r>
              <a:rPr lang="en-US" b="1" dirty="0" smtClean="0">
                <a:solidFill>
                  <a:srgbClr val="FF0000"/>
                </a:solidFill>
              </a:rPr>
              <a:t>S</a:t>
            </a:r>
            <a:r>
              <a:rPr lang="en-US" dirty="0" smtClean="0"/>
              <a:t>ystem</a:t>
            </a:r>
          </a:p>
          <a:p>
            <a:pPr lvl="1"/>
            <a:r>
              <a:rPr lang="en-US" dirty="0" smtClean="0"/>
              <a:t>What is </a:t>
            </a:r>
            <a:r>
              <a:rPr lang="en-US" u="sng" dirty="0" smtClean="0"/>
              <a:t>Combined</a:t>
            </a:r>
            <a:r>
              <a:rPr lang="en-US" dirty="0" smtClean="0"/>
              <a:t>?</a:t>
            </a:r>
          </a:p>
          <a:p>
            <a:pPr lvl="2"/>
            <a:r>
              <a:rPr lang="en-US" dirty="0" smtClean="0"/>
              <a:t>NOAA-20/Suomi-NPP </a:t>
            </a:r>
          </a:p>
          <a:p>
            <a:pPr lvl="3"/>
            <a:r>
              <a:rPr lang="en-US" dirty="0" err="1" smtClean="0"/>
              <a:t>CrIS</a:t>
            </a:r>
            <a:r>
              <a:rPr lang="en-US" dirty="0" smtClean="0"/>
              <a:t>:  Cross-track Infrared Sounder (</a:t>
            </a:r>
            <a:r>
              <a:rPr lang="en-US" sz="1500" dirty="0" smtClean="0"/>
              <a:t>1305 channels</a:t>
            </a:r>
            <a:r>
              <a:rPr lang="en-US" dirty="0" smtClean="0"/>
              <a:t>)</a:t>
            </a:r>
          </a:p>
          <a:p>
            <a:pPr lvl="3"/>
            <a:r>
              <a:rPr lang="en-US" dirty="0" smtClean="0"/>
              <a:t>ATMS:  Advanced Technology Microwave Sounder (</a:t>
            </a:r>
            <a:r>
              <a:rPr lang="en-US" sz="1500" dirty="0" smtClean="0"/>
              <a:t>22 channels</a:t>
            </a:r>
            <a:r>
              <a:rPr lang="en-US" dirty="0" smtClean="0"/>
              <a:t>)</a:t>
            </a:r>
          </a:p>
          <a:p>
            <a:r>
              <a:rPr lang="en-US" dirty="0" smtClean="0"/>
              <a:t>Overpass Times:</a:t>
            </a:r>
          </a:p>
          <a:p>
            <a:pPr lvl="2"/>
            <a:r>
              <a:rPr lang="en-US" dirty="0" smtClean="0"/>
              <a:t>Suomi NPP/NOAA-20:  ~0130 AM/1330 PM   </a:t>
            </a:r>
          </a:p>
          <a:p>
            <a:pPr marL="1031875" lvl="3" indent="0">
              <a:buNone/>
            </a:pPr>
            <a:r>
              <a:rPr lang="en-US" dirty="0"/>
              <a:t>	</a:t>
            </a:r>
            <a:r>
              <a:rPr lang="en-US" dirty="0" smtClean="0"/>
              <a:t>	(separated by half an orbit)</a:t>
            </a:r>
          </a:p>
          <a:p>
            <a:pPr lvl="3"/>
            <a:endParaRPr lang="en-US" dirty="0" smtClean="0"/>
          </a:p>
        </p:txBody>
      </p:sp>
      <p:pic>
        <p:nvPicPr>
          <p:cNvPr id="4" name="Picture 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7086161" y="1123601"/>
            <a:ext cx="2567007" cy="1511577"/>
          </a:xfrm>
          <a:prstGeom prst="rect">
            <a:avLst/>
          </a:prstGeom>
        </p:spPr>
      </p:pic>
      <p:sp>
        <p:nvSpPr>
          <p:cNvPr id="2" name="Title 1"/>
          <p:cNvSpPr>
            <a:spLocks noGrp="1"/>
          </p:cNvSpPr>
          <p:nvPr>
            <p:ph type="title"/>
          </p:nvPr>
        </p:nvSpPr>
        <p:spPr>
          <a:xfrm>
            <a:off x="511428" y="36786"/>
            <a:ext cx="8229600" cy="792162"/>
          </a:xfrm>
        </p:spPr>
        <p:txBody>
          <a:bodyPr/>
          <a:lstStyle/>
          <a:p>
            <a:r>
              <a:rPr lang="en-US" dirty="0" smtClean="0"/>
              <a:t>NUCAPS</a:t>
            </a:r>
            <a:endParaRPr lang="en-US" dirty="0"/>
          </a:p>
        </p:txBody>
      </p:sp>
      <p:sp>
        <p:nvSpPr>
          <p:cNvPr id="10" name="TextBox 9"/>
          <p:cNvSpPr txBox="1"/>
          <p:nvPr/>
        </p:nvSpPr>
        <p:spPr>
          <a:xfrm>
            <a:off x="108590" y="5791200"/>
            <a:ext cx="1826142" cy="646331"/>
          </a:xfrm>
          <a:prstGeom prst="rect">
            <a:avLst/>
          </a:prstGeom>
          <a:noFill/>
        </p:spPr>
        <p:txBody>
          <a:bodyPr wrap="none" rtlCol="0">
            <a:spAutoFit/>
          </a:bodyPr>
          <a:lstStyle/>
          <a:p>
            <a:pPr algn="ctr"/>
            <a:r>
              <a:rPr lang="en-US" b="1" dirty="0" smtClean="0">
                <a:solidFill>
                  <a:srgbClr val="FF0000"/>
                </a:solidFill>
              </a:rPr>
              <a:t>SBN Data Flow</a:t>
            </a:r>
          </a:p>
          <a:p>
            <a:pPr algn="ctr"/>
            <a:r>
              <a:rPr lang="en-US" b="1" dirty="0" smtClean="0">
                <a:solidFill>
                  <a:srgbClr val="FF0000"/>
                </a:solidFill>
              </a:rPr>
              <a:t>60 minutes</a:t>
            </a:r>
            <a:endParaRPr lang="en-US" b="1" dirty="0">
              <a:solidFill>
                <a:srgbClr val="FF0000"/>
              </a:solidFill>
            </a:endParaRPr>
          </a:p>
        </p:txBody>
      </p:sp>
      <p:sp>
        <p:nvSpPr>
          <p:cNvPr id="11" name="TextBox 10"/>
          <p:cNvSpPr txBox="1"/>
          <p:nvPr/>
        </p:nvSpPr>
        <p:spPr>
          <a:xfrm>
            <a:off x="362923" y="4928383"/>
            <a:ext cx="1067023" cy="646331"/>
          </a:xfrm>
          <a:prstGeom prst="rect">
            <a:avLst/>
          </a:prstGeom>
          <a:noFill/>
          <a:ln w="25400">
            <a:solidFill>
              <a:srgbClr val="FF0000"/>
            </a:solidFill>
          </a:ln>
        </p:spPr>
        <p:txBody>
          <a:bodyPr wrap="none" rtlCol="0">
            <a:spAutoFit/>
          </a:bodyPr>
          <a:lstStyle/>
          <a:p>
            <a:r>
              <a:rPr lang="en-US" dirty="0" smtClean="0"/>
              <a:t>Svalbard</a:t>
            </a:r>
          </a:p>
          <a:p>
            <a:r>
              <a:rPr lang="en-US" dirty="0" smtClean="0"/>
              <a:t>Downlink</a:t>
            </a:r>
            <a:endParaRPr lang="en-US" dirty="0"/>
          </a:p>
        </p:txBody>
      </p:sp>
      <p:sp>
        <p:nvSpPr>
          <p:cNvPr id="12" name="TextBox 11"/>
          <p:cNvSpPr txBox="1"/>
          <p:nvPr/>
        </p:nvSpPr>
        <p:spPr>
          <a:xfrm>
            <a:off x="1676400" y="5262498"/>
            <a:ext cx="729687" cy="646331"/>
          </a:xfrm>
          <a:prstGeom prst="rect">
            <a:avLst/>
          </a:prstGeom>
          <a:noFill/>
          <a:ln w="25400">
            <a:solidFill>
              <a:srgbClr val="FF0000"/>
            </a:solidFill>
          </a:ln>
        </p:spPr>
        <p:txBody>
          <a:bodyPr wrap="none" rtlCol="0">
            <a:spAutoFit/>
          </a:bodyPr>
          <a:lstStyle/>
          <a:p>
            <a:r>
              <a:rPr lang="en-US" dirty="0" smtClean="0"/>
              <a:t>NSOF</a:t>
            </a:r>
          </a:p>
          <a:p>
            <a:r>
              <a:rPr lang="en-US" dirty="0" smtClean="0"/>
              <a:t>(NDE)</a:t>
            </a:r>
            <a:endParaRPr lang="en-US" dirty="0"/>
          </a:p>
        </p:txBody>
      </p:sp>
      <p:sp>
        <p:nvSpPr>
          <p:cNvPr id="13" name="TextBox 12"/>
          <p:cNvSpPr txBox="1"/>
          <p:nvPr/>
        </p:nvSpPr>
        <p:spPr>
          <a:xfrm>
            <a:off x="2733013" y="5574714"/>
            <a:ext cx="1000787" cy="646331"/>
          </a:xfrm>
          <a:prstGeom prst="rect">
            <a:avLst/>
          </a:prstGeom>
          <a:noFill/>
          <a:ln w="25400">
            <a:solidFill>
              <a:srgbClr val="FF0000"/>
            </a:solidFill>
          </a:ln>
        </p:spPr>
        <p:txBody>
          <a:bodyPr wrap="none" rtlCol="0">
            <a:spAutoFit/>
          </a:bodyPr>
          <a:lstStyle/>
          <a:p>
            <a:r>
              <a:rPr lang="en-US" dirty="0" smtClean="0"/>
              <a:t>NWS</a:t>
            </a:r>
          </a:p>
          <a:p>
            <a:r>
              <a:rPr lang="en-US" dirty="0" smtClean="0"/>
              <a:t>Gateway</a:t>
            </a:r>
            <a:endParaRPr lang="en-US" dirty="0"/>
          </a:p>
        </p:txBody>
      </p:sp>
      <p:sp>
        <p:nvSpPr>
          <p:cNvPr id="14" name="TextBox 13"/>
          <p:cNvSpPr txBox="1"/>
          <p:nvPr/>
        </p:nvSpPr>
        <p:spPr>
          <a:xfrm>
            <a:off x="4061650" y="6036379"/>
            <a:ext cx="564578" cy="369332"/>
          </a:xfrm>
          <a:prstGeom prst="rect">
            <a:avLst/>
          </a:prstGeom>
          <a:noFill/>
          <a:ln w="25400">
            <a:solidFill>
              <a:srgbClr val="FF0000"/>
            </a:solidFill>
          </a:ln>
        </p:spPr>
        <p:txBody>
          <a:bodyPr wrap="none" rtlCol="0">
            <a:spAutoFit/>
          </a:bodyPr>
          <a:lstStyle/>
          <a:p>
            <a:r>
              <a:rPr lang="en-US" dirty="0" smtClean="0"/>
              <a:t>SBN</a:t>
            </a:r>
            <a:endParaRPr lang="en-US" dirty="0"/>
          </a:p>
        </p:txBody>
      </p:sp>
      <p:sp>
        <p:nvSpPr>
          <p:cNvPr id="15" name="TextBox 14"/>
          <p:cNvSpPr txBox="1"/>
          <p:nvPr/>
        </p:nvSpPr>
        <p:spPr>
          <a:xfrm>
            <a:off x="4927016" y="6203373"/>
            <a:ext cx="645882" cy="646331"/>
          </a:xfrm>
          <a:prstGeom prst="rect">
            <a:avLst/>
          </a:prstGeom>
          <a:noFill/>
          <a:ln w="25400">
            <a:solidFill>
              <a:srgbClr val="FF0000"/>
            </a:solidFill>
          </a:ln>
        </p:spPr>
        <p:txBody>
          <a:bodyPr wrap="none" rtlCol="0">
            <a:spAutoFit/>
          </a:bodyPr>
          <a:lstStyle/>
          <a:p>
            <a:r>
              <a:rPr lang="en-US" dirty="0" smtClean="0"/>
              <a:t>WFO</a:t>
            </a:r>
          </a:p>
          <a:p>
            <a:r>
              <a:rPr lang="en-US" dirty="0" smtClean="0"/>
              <a:t>HWT</a:t>
            </a:r>
            <a:endParaRPr lang="en-US" dirty="0"/>
          </a:p>
        </p:txBody>
      </p:sp>
      <p:cxnSp>
        <p:nvCxnSpPr>
          <p:cNvPr id="18" name="Straight Arrow Connector 17"/>
          <p:cNvCxnSpPr/>
          <p:nvPr/>
        </p:nvCxnSpPr>
        <p:spPr>
          <a:xfrm>
            <a:off x="896434" y="5791200"/>
            <a:ext cx="779966" cy="253813"/>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56666" y="6094138"/>
            <a:ext cx="779966" cy="2538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73904" y="6373444"/>
            <a:ext cx="959896" cy="21693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3991" y="6590377"/>
            <a:ext cx="1063025" cy="108466"/>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67400" y="6231258"/>
            <a:ext cx="646331" cy="369332"/>
          </a:xfrm>
          <a:prstGeom prst="rect">
            <a:avLst/>
          </a:prstGeom>
          <a:noFill/>
          <a:ln w="25400">
            <a:solidFill>
              <a:srgbClr val="FF0000"/>
            </a:solidFill>
          </a:ln>
        </p:spPr>
        <p:txBody>
          <a:bodyPr wrap="none" rtlCol="0">
            <a:spAutoFit/>
          </a:bodyPr>
          <a:lstStyle/>
          <a:p>
            <a:r>
              <a:rPr lang="en-US" dirty="0" smtClean="0"/>
              <a:t>HWT</a:t>
            </a:r>
            <a:endParaRPr lang="en-US" dirty="0"/>
          </a:p>
        </p:txBody>
      </p:sp>
      <p:sp>
        <p:nvSpPr>
          <p:cNvPr id="21" name="TextBox 20"/>
          <p:cNvSpPr txBox="1"/>
          <p:nvPr/>
        </p:nvSpPr>
        <p:spPr>
          <a:xfrm>
            <a:off x="6472916" y="5552653"/>
            <a:ext cx="2747283" cy="369332"/>
          </a:xfrm>
          <a:prstGeom prst="rect">
            <a:avLst/>
          </a:prstGeom>
          <a:noFill/>
          <a:ln w="25400">
            <a:solidFill>
              <a:srgbClr val="FF0000"/>
            </a:solidFill>
          </a:ln>
        </p:spPr>
        <p:txBody>
          <a:bodyPr wrap="square" rtlCol="0">
            <a:spAutoFit/>
          </a:bodyPr>
          <a:lstStyle/>
          <a:p>
            <a:r>
              <a:rPr lang="en-US" dirty="0" smtClean="0"/>
              <a:t>Local Antenna Downlink</a:t>
            </a:r>
            <a:endParaRPr lang="en-US" dirty="0"/>
          </a:p>
        </p:txBody>
      </p:sp>
      <p:cxnSp>
        <p:nvCxnSpPr>
          <p:cNvPr id="23" name="Straight Arrow Connector 22"/>
          <p:cNvCxnSpPr/>
          <p:nvPr/>
        </p:nvCxnSpPr>
        <p:spPr>
          <a:xfrm flipH="1">
            <a:off x="6513282" y="5921985"/>
            <a:ext cx="649518" cy="30927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15000" y="5574714"/>
            <a:ext cx="0" cy="128328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9164" y="6060214"/>
            <a:ext cx="2010359" cy="646331"/>
          </a:xfrm>
          <a:prstGeom prst="rect">
            <a:avLst/>
          </a:prstGeom>
          <a:noFill/>
        </p:spPr>
        <p:txBody>
          <a:bodyPr wrap="none" rtlCol="0">
            <a:spAutoFit/>
          </a:bodyPr>
          <a:lstStyle/>
          <a:p>
            <a:pPr algn="ctr"/>
            <a:r>
              <a:rPr lang="en-US" b="1" dirty="0" smtClean="0">
                <a:solidFill>
                  <a:srgbClr val="FF0000"/>
                </a:solidFill>
              </a:rPr>
              <a:t>Antenna Data Flow</a:t>
            </a:r>
          </a:p>
          <a:p>
            <a:pPr algn="ctr"/>
            <a:r>
              <a:rPr lang="en-US" b="1" dirty="0" smtClean="0">
                <a:solidFill>
                  <a:srgbClr val="FF0000"/>
                </a:solidFill>
              </a:rPr>
              <a:t>CSPP 30 minutes</a:t>
            </a:r>
            <a:endParaRPr lang="en-US" b="1" dirty="0">
              <a:solidFill>
                <a:srgbClr val="FF0000"/>
              </a:solidFill>
            </a:endParaRPr>
          </a:p>
        </p:txBody>
      </p:sp>
      <p:pic>
        <p:nvPicPr>
          <p:cNvPr id="25" name="Picture 24"/>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7021768" y="3873060"/>
            <a:ext cx="2017755" cy="1494817"/>
          </a:xfrm>
          <a:prstGeom prst="rect">
            <a:avLst/>
          </a:prstGeom>
        </p:spPr>
      </p:pic>
      <p:cxnSp>
        <p:nvCxnSpPr>
          <p:cNvPr id="27" name="Straight Arrow Connector 26"/>
          <p:cNvCxnSpPr/>
          <p:nvPr/>
        </p:nvCxnSpPr>
        <p:spPr>
          <a:xfrm flipH="1">
            <a:off x="7431320" y="5029200"/>
            <a:ext cx="417280" cy="4933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010059" y="1676400"/>
            <a:ext cx="3152741" cy="15240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726307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00" y="2000250"/>
            <a:ext cx="6096000" cy="4857750"/>
          </a:xfrm>
          <a:prstGeom prst="rect">
            <a:avLst/>
          </a:prstGeom>
        </p:spPr>
      </p:pic>
      <p:sp>
        <p:nvSpPr>
          <p:cNvPr id="4" name="TextBox 3"/>
          <p:cNvSpPr txBox="1"/>
          <p:nvPr/>
        </p:nvSpPr>
        <p:spPr>
          <a:xfrm>
            <a:off x="0" y="2750288"/>
            <a:ext cx="3048000" cy="3600986"/>
          </a:xfrm>
          <a:prstGeom prst="rect">
            <a:avLst/>
          </a:prstGeom>
          <a:noFill/>
        </p:spPr>
        <p:txBody>
          <a:bodyPr wrap="square" rtlCol="0">
            <a:spAutoFit/>
          </a:bodyPr>
          <a:lstStyle/>
          <a:p>
            <a:r>
              <a:rPr lang="en-US" sz="2000" dirty="0"/>
              <a:t>NUCAPS s</a:t>
            </a:r>
            <a:r>
              <a:rPr lang="en-US" sz="2000" dirty="0" smtClean="0"/>
              <a:t>ounding</a:t>
            </a:r>
          </a:p>
          <a:p>
            <a:r>
              <a:rPr lang="en-US" sz="2000" dirty="0" smtClean="0"/>
              <a:t>40 km </a:t>
            </a:r>
            <a:r>
              <a:rPr lang="en-US" sz="2000" dirty="0"/>
              <a:t>south of OAX</a:t>
            </a:r>
          </a:p>
          <a:p>
            <a:r>
              <a:rPr lang="en-US" sz="2000" dirty="0"/>
              <a:t>1849Z June 3, 2014</a:t>
            </a:r>
          </a:p>
          <a:p>
            <a:endParaRPr lang="en-US" sz="2800" dirty="0"/>
          </a:p>
          <a:p>
            <a:r>
              <a:rPr lang="en-US" sz="2800" b="1" dirty="0">
                <a:solidFill>
                  <a:srgbClr val="FF0000"/>
                </a:solidFill>
              </a:rPr>
              <a:t>Modified</a:t>
            </a:r>
            <a:r>
              <a:rPr lang="en-US" sz="2800" dirty="0">
                <a:solidFill>
                  <a:srgbClr val="FF0000"/>
                </a:solidFill>
              </a:rPr>
              <a:t> </a:t>
            </a:r>
            <a:r>
              <a:rPr lang="en-US" sz="2800" dirty="0" smtClean="0"/>
              <a:t>to match METAR</a:t>
            </a:r>
            <a:endParaRPr lang="en-US" sz="2800" dirty="0"/>
          </a:p>
          <a:p>
            <a:r>
              <a:rPr lang="en-US" sz="2800" dirty="0"/>
              <a:t>Ob of T=85, Td=68</a:t>
            </a:r>
          </a:p>
          <a:p>
            <a:r>
              <a:rPr lang="en-US" sz="2800" dirty="0"/>
              <a:t>SB CAPE = 3095</a:t>
            </a:r>
          </a:p>
        </p:txBody>
      </p:sp>
    </p:spTree>
    <p:custDataLst>
      <p:tags r:id="rId1"/>
    </p:custDataLst>
    <p:extLst>
      <p:ext uri="{BB962C8B-B14F-4D97-AF65-F5344CB8AC3E}">
        <p14:creationId xmlns:p14="http://schemas.microsoft.com/office/powerpoint/2010/main" val="3246957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in 2019/2020</a:t>
            </a:r>
            <a:endParaRPr lang="en-US" dirty="0"/>
          </a:p>
        </p:txBody>
      </p:sp>
      <p:sp>
        <p:nvSpPr>
          <p:cNvPr id="8" name="Content Placeholder 7"/>
          <p:cNvSpPr>
            <a:spLocks noGrp="1"/>
          </p:cNvSpPr>
          <p:nvPr>
            <p:ph idx="1"/>
          </p:nvPr>
        </p:nvSpPr>
        <p:spPr/>
        <p:txBody>
          <a:bodyPr/>
          <a:lstStyle/>
          <a:p>
            <a:r>
              <a:rPr lang="en-US" dirty="0" smtClean="0"/>
              <a:t>Data from vertical </a:t>
            </a:r>
            <a:r>
              <a:rPr lang="en-US" dirty="0"/>
              <a:t>p</a:t>
            </a:r>
            <a:r>
              <a:rPr lang="en-US" dirty="0" smtClean="0"/>
              <a:t>rofiles are converted into horizontal fields.</a:t>
            </a:r>
          </a:p>
          <a:p>
            <a:pPr lvl="1"/>
            <a:r>
              <a:rPr lang="en-US" dirty="0" smtClean="0"/>
              <a:t>No need to click through many points to find information</a:t>
            </a:r>
          </a:p>
          <a:p>
            <a:pPr lvl="1"/>
            <a:r>
              <a:rPr lang="en-US" dirty="0" smtClean="0"/>
              <a:t>Many </a:t>
            </a:r>
            <a:r>
              <a:rPr lang="en-US" dirty="0" smtClean="0"/>
              <a:t>(many) different </a:t>
            </a:r>
            <a:r>
              <a:rPr lang="en-US" dirty="0" smtClean="0"/>
              <a:t>thermodynamic fields are available</a:t>
            </a:r>
          </a:p>
          <a:p>
            <a:r>
              <a:rPr lang="en-US" dirty="0" smtClean="0"/>
              <a:t>AWIPS presentation requires some ITO input to make sure you retain all the fields.</a:t>
            </a:r>
          </a:p>
          <a:p>
            <a:r>
              <a:rPr lang="en-US" dirty="0" smtClean="0"/>
              <a:t>Only AWIPS (as of now) has the multitude of fields and lapse rates pre-derived</a:t>
            </a:r>
          </a:p>
        </p:txBody>
      </p:sp>
      <p:sp>
        <p:nvSpPr>
          <p:cNvPr id="2" name="TextBox 1"/>
          <p:cNvSpPr txBox="1"/>
          <p:nvPr/>
        </p:nvSpPr>
        <p:spPr>
          <a:xfrm>
            <a:off x="1371600" y="5680446"/>
            <a:ext cx="7315200" cy="646331"/>
          </a:xfrm>
          <a:prstGeom prst="rect">
            <a:avLst/>
          </a:prstGeom>
          <a:noFill/>
        </p:spPr>
        <p:txBody>
          <a:bodyPr wrap="square" rtlCol="0">
            <a:spAutoFit/>
          </a:bodyPr>
          <a:lstStyle/>
          <a:p>
            <a:r>
              <a:rPr lang="en-US" dirty="0" smtClean="0"/>
              <a:t>* Not new for Alaska!  Gridded Values have been available since 2018 from the DB Antenna</a:t>
            </a:r>
            <a:endParaRPr lang="en-US" dirty="0"/>
          </a:p>
        </p:txBody>
      </p:sp>
    </p:spTree>
    <p:custDataLst>
      <p:tags r:id="rId1"/>
    </p:custDataLst>
    <p:extLst>
      <p:ext uri="{BB962C8B-B14F-4D97-AF65-F5344CB8AC3E}">
        <p14:creationId xmlns:p14="http://schemas.microsoft.com/office/powerpoint/2010/main" val="31971402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Look in the Product Browser!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429" y="1349829"/>
            <a:ext cx="1722285" cy="54864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996" y="1349829"/>
            <a:ext cx="1722286"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228" y="1359450"/>
            <a:ext cx="1722286" cy="5486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349829"/>
            <a:ext cx="1722286" cy="5486400"/>
          </a:xfrm>
          <a:prstGeom prst="rect">
            <a:avLst/>
          </a:prstGeom>
        </p:spPr>
      </p:pic>
      <p:sp>
        <p:nvSpPr>
          <p:cNvPr id="3" name="Rounded Rectangle 2"/>
          <p:cNvSpPr/>
          <p:nvPr/>
        </p:nvSpPr>
        <p:spPr>
          <a:xfrm>
            <a:off x="2438400" y="6248400"/>
            <a:ext cx="685800" cy="18288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209568" y="1709058"/>
            <a:ext cx="685800" cy="18288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3"/>
          </p:cNvCxnSpPr>
          <p:nvPr/>
        </p:nvCxnSpPr>
        <p:spPr>
          <a:xfrm flipV="1">
            <a:off x="3124200" y="1905000"/>
            <a:ext cx="2057400" cy="4434840"/>
          </a:xfrm>
          <a:prstGeom prst="line">
            <a:avLst/>
          </a:prstGeom>
          <a:ln w="57150">
            <a:solidFill>
              <a:srgbClr val="92D050"/>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219553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Gridded Temperature Fields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1430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53</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095375"/>
            <a:ext cx="4093892" cy="3352800"/>
          </a:xfrm>
          <a:prstGeom prst="rect">
            <a:avLst/>
          </a:prstGeom>
        </p:spPr>
      </p:pic>
      <p:sp>
        <p:nvSpPr>
          <p:cNvPr id="7" name="TextBox 6"/>
          <p:cNvSpPr txBox="1"/>
          <p:nvPr/>
        </p:nvSpPr>
        <p:spPr>
          <a:xfrm>
            <a:off x="6399725" y="4116943"/>
            <a:ext cx="2659702" cy="369332"/>
          </a:xfrm>
          <a:prstGeom prst="rect">
            <a:avLst/>
          </a:prstGeom>
          <a:noFill/>
        </p:spPr>
        <p:txBody>
          <a:bodyPr wrap="none" rtlCol="0">
            <a:spAutoFit/>
          </a:bodyPr>
          <a:lstStyle/>
          <a:p>
            <a:r>
              <a:rPr lang="en-US" dirty="0" smtClean="0">
                <a:solidFill>
                  <a:schemeClr val="bg1"/>
                </a:solidFill>
              </a:rPr>
              <a:t>Snowfall </a:t>
            </a:r>
            <a:r>
              <a:rPr lang="en-US" dirty="0" smtClean="0">
                <a:solidFill>
                  <a:schemeClr val="bg1"/>
                </a:solidFill>
              </a:rPr>
              <a:t>on </a:t>
            </a:r>
            <a:r>
              <a:rPr lang="en-US" dirty="0" smtClean="0">
                <a:solidFill>
                  <a:schemeClr val="bg1"/>
                </a:solidFill>
              </a:rPr>
              <a:t>2/20 – 2/21 </a:t>
            </a:r>
            <a:endParaRPr lang="en-US" dirty="0">
              <a:solidFill>
                <a:schemeClr val="bg1"/>
              </a:solidFill>
            </a:endParaRPr>
          </a:p>
        </p:txBody>
      </p:sp>
      <p:sp>
        <p:nvSpPr>
          <p:cNvPr id="8" name="TextBox 7"/>
          <p:cNvSpPr txBox="1"/>
          <p:nvPr/>
        </p:nvSpPr>
        <p:spPr>
          <a:xfrm>
            <a:off x="1447800" y="5867400"/>
            <a:ext cx="3914533" cy="369332"/>
          </a:xfrm>
          <a:prstGeom prst="rect">
            <a:avLst/>
          </a:prstGeom>
          <a:noFill/>
        </p:spPr>
        <p:txBody>
          <a:bodyPr wrap="none" rtlCol="0">
            <a:spAutoFit/>
          </a:bodyPr>
          <a:lstStyle/>
          <a:p>
            <a:r>
              <a:rPr lang="en-US" dirty="0" smtClean="0">
                <a:solidFill>
                  <a:schemeClr val="tx1">
                    <a:lumMod val="95000"/>
                  </a:schemeClr>
                </a:solidFill>
              </a:rPr>
              <a:t>Binary Probability of T &lt; 0 at 950 </a:t>
            </a:r>
            <a:r>
              <a:rPr lang="en-US" dirty="0" err="1" smtClean="0">
                <a:solidFill>
                  <a:schemeClr val="tx1">
                    <a:lumMod val="95000"/>
                  </a:schemeClr>
                </a:solidFill>
              </a:rPr>
              <a:t>mb</a:t>
            </a:r>
            <a:endParaRPr lang="en-US" dirty="0">
              <a:solidFill>
                <a:schemeClr val="tx1">
                  <a:lumMod val="95000"/>
                </a:schemeClr>
              </a:solidFill>
            </a:endParaRPr>
          </a:p>
        </p:txBody>
      </p:sp>
    </p:spTree>
    <p:custDataLst>
      <p:tags r:id="rId1"/>
    </p:custDataLst>
    <p:extLst>
      <p:ext uri="{BB962C8B-B14F-4D97-AF65-F5344CB8AC3E}">
        <p14:creationId xmlns:p14="http://schemas.microsoft.com/office/powerpoint/2010/main" val="757962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066800"/>
            <a:ext cx="3299689" cy="3200400"/>
          </a:xfrm>
          <a:prstGeom prst="rect">
            <a:avLst/>
          </a:prstGeom>
        </p:spPr>
      </p:pic>
      <p:sp>
        <p:nvSpPr>
          <p:cNvPr id="2" name="Title 1"/>
          <p:cNvSpPr>
            <a:spLocks noGrp="1"/>
          </p:cNvSpPr>
          <p:nvPr>
            <p:ph type="title"/>
          </p:nvPr>
        </p:nvSpPr>
        <p:spPr/>
        <p:txBody>
          <a:bodyPr/>
          <a:lstStyle/>
          <a:p>
            <a:r>
              <a:rPr lang="en-US" dirty="0" smtClean="0"/>
              <a:t>Temperature fields, 0720 UTC 2-21-2020</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200" y="1219200"/>
            <a:ext cx="3299689" cy="32004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54</a:t>
            </a:fld>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3461" y="3352800"/>
            <a:ext cx="3299689" cy="3200400"/>
          </a:xfrm>
          <a:prstGeom prst="rect">
            <a:avLst/>
          </a:prstGeom>
        </p:spPr>
      </p:pic>
      <p:sp>
        <p:nvSpPr>
          <p:cNvPr id="8" name="TextBox 7"/>
          <p:cNvSpPr txBox="1"/>
          <p:nvPr/>
        </p:nvSpPr>
        <p:spPr>
          <a:xfrm>
            <a:off x="657482" y="4050268"/>
            <a:ext cx="1068562" cy="369332"/>
          </a:xfrm>
          <a:prstGeom prst="rect">
            <a:avLst/>
          </a:prstGeom>
          <a:noFill/>
        </p:spPr>
        <p:txBody>
          <a:bodyPr wrap="none" rtlCol="0">
            <a:spAutoFit/>
          </a:bodyPr>
          <a:lstStyle/>
          <a:p>
            <a:r>
              <a:rPr lang="en-US" dirty="0" smtClean="0">
                <a:solidFill>
                  <a:schemeClr val="tx1">
                    <a:lumMod val="95000"/>
                  </a:schemeClr>
                </a:solidFill>
              </a:rPr>
              <a:t>T @ 850</a:t>
            </a:r>
            <a:endParaRPr lang="en-US" dirty="0">
              <a:solidFill>
                <a:schemeClr val="tx1">
                  <a:lumMod val="95000"/>
                </a:schemeClr>
              </a:solidFill>
            </a:endParaRPr>
          </a:p>
        </p:txBody>
      </p:sp>
      <p:sp>
        <p:nvSpPr>
          <p:cNvPr id="9" name="TextBox 8"/>
          <p:cNvSpPr txBox="1"/>
          <p:nvPr/>
        </p:nvSpPr>
        <p:spPr>
          <a:xfrm>
            <a:off x="4876800" y="5715000"/>
            <a:ext cx="1068562" cy="369332"/>
          </a:xfrm>
          <a:prstGeom prst="rect">
            <a:avLst/>
          </a:prstGeom>
          <a:noFill/>
        </p:spPr>
        <p:txBody>
          <a:bodyPr wrap="none" rtlCol="0">
            <a:spAutoFit/>
          </a:bodyPr>
          <a:lstStyle/>
          <a:p>
            <a:r>
              <a:rPr lang="en-US" dirty="0" smtClean="0">
                <a:solidFill>
                  <a:schemeClr val="tx1">
                    <a:lumMod val="95000"/>
                  </a:schemeClr>
                </a:solidFill>
              </a:rPr>
              <a:t>T @ 900</a:t>
            </a:r>
            <a:endParaRPr lang="en-US" dirty="0">
              <a:solidFill>
                <a:schemeClr val="tx1">
                  <a:lumMod val="95000"/>
                </a:schemeClr>
              </a:solidFill>
            </a:endParaRPr>
          </a:p>
        </p:txBody>
      </p:sp>
      <p:sp>
        <p:nvSpPr>
          <p:cNvPr id="10" name="TextBox 9"/>
          <p:cNvSpPr txBox="1"/>
          <p:nvPr/>
        </p:nvSpPr>
        <p:spPr>
          <a:xfrm>
            <a:off x="8077200" y="3505200"/>
            <a:ext cx="1068562" cy="369332"/>
          </a:xfrm>
          <a:prstGeom prst="rect">
            <a:avLst/>
          </a:prstGeom>
          <a:noFill/>
        </p:spPr>
        <p:txBody>
          <a:bodyPr wrap="none" rtlCol="0">
            <a:spAutoFit/>
          </a:bodyPr>
          <a:lstStyle/>
          <a:p>
            <a:r>
              <a:rPr lang="en-US" dirty="0" smtClean="0">
                <a:solidFill>
                  <a:schemeClr val="tx1">
                    <a:lumMod val="95000"/>
                  </a:schemeClr>
                </a:solidFill>
              </a:rPr>
              <a:t>T @ 950</a:t>
            </a:r>
            <a:endParaRPr lang="en-US" dirty="0">
              <a:solidFill>
                <a:schemeClr val="tx1">
                  <a:lumMod val="95000"/>
                </a:schemeClr>
              </a:solidFill>
            </a:endParaRPr>
          </a:p>
        </p:txBody>
      </p:sp>
      <p:sp>
        <p:nvSpPr>
          <p:cNvPr id="11" name="TextBox 10"/>
          <p:cNvSpPr txBox="1"/>
          <p:nvPr/>
        </p:nvSpPr>
        <p:spPr>
          <a:xfrm>
            <a:off x="6248401" y="4724400"/>
            <a:ext cx="2682010" cy="1200329"/>
          </a:xfrm>
          <a:prstGeom prst="rect">
            <a:avLst/>
          </a:prstGeom>
          <a:noFill/>
        </p:spPr>
        <p:txBody>
          <a:bodyPr wrap="square" rtlCol="0">
            <a:spAutoFit/>
          </a:bodyPr>
          <a:lstStyle/>
          <a:p>
            <a:r>
              <a:rPr lang="en-US" dirty="0" smtClean="0"/>
              <a:t>Enhancement changed  so that 0 C is </a:t>
            </a:r>
            <a:r>
              <a:rPr lang="en-US" dirty="0" smtClean="0"/>
              <a:t>black</a:t>
            </a:r>
          </a:p>
          <a:p>
            <a:endParaRPr lang="en-US" dirty="0"/>
          </a:p>
          <a:p>
            <a:r>
              <a:rPr lang="en-US" dirty="0" smtClean="0"/>
              <a:t>(Put this in a procedure)</a:t>
            </a:r>
            <a:endParaRPr lang="en-US" dirty="0"/>
          </a:p>
        </p:txBody>
      </p:sp>
    </p:spTree>
    <p:custDataLst>
      <p:tags r:id="rId1"/>
    </p:custDataLst>
    <p:extLst>
      <p:ext uri="{BB962C8B-B14F-4D97-AF65-F5344CB8AC3E}">
        <p14:creationId xmlns:p14="http://schemas.microsoft.com/office/powerpoint/2010/main" val="19733555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fields:  Do they come from a sounding you would trust?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381125"/>
            <a:ext cx="8229600" cy="4629149"/>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55</a:t>
            </a:fld>
            <a:endParaRPr lang="en-US"/>
          </a:p>
        </p:txBody>
      </p:sp>
      <p:sp>
        <p:nvSpPr>
          <p:cNvPr id="6" name="TextBox 5"/>
          <p:cNvSpPr txBox="1"/>
          <p:nvPr/>
        </p:nvSpPr>
        <p:spPr>
          <a:xfrm>
            <a:off x="381000" y="6050516"/>
            <a:ext cx="8229599" cy="655083"/>
          </a:xfrm>
          <a:prstGeom prst="rect">
            <a:avLst/>
          </a:prstGeom>
          <a:noFill/>
        </p:spPr>
        <p:txBody>
          <a:bodyPr wrap="square" rtlCol="0">
            <a:spAutoFit/>
          </a:bodyPr>
          <a:lstStyle/>
          <a:p>
            <a:pPr algn="r"/>
            <a:r>
              <a:rPr lang="en-US" dirty="0" smtClean="0"/>
              <a:t>Keep in mind that gridded soundings use all points: green, yellow and red …it’s up to you the forecaster to apply QC</a:t>
            </a:r>
            <a:endParaRPr lang="en-US" dirty="0"/>
          </a:p>
        </p:txBody>
      </p:sp>
    </p:spTree>
    <p:custDataLst>
      <p:tags r:id="rId1"/>
    </p:custDataLst>
    <p:extLst>
      <p:ext uri="{BB962C8B-B14F-4D97-AF65-F5344CB8AC3E}">
        <p14:creationId xmlns:p14="http://schemas.microsoft.com/office/powerpoint/2010/main" val="1684165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2" name="Title 1"/>
          <p:cNvSpPr>
            <a:spLocks noGrp="1"/>
          </p:cNvSpPr>
          <p:nvPr>
            <p:ph type="title"/>
          </p:nvPr>
        </p:nvSpPr>
        <p:spPr>
          <a:xfrm>
            <a:off x="228600" y="0"/>
            <a:ext cx="8915400" cy="990600"/>
          </a:xfrm>
        </p:spPr>
        <p:txBody>
          <a:bodyPr/>
          <a:lstStyle/>
          <a:p>
            <a:r>
              <a:rPr lang="en-US" dirty="0" smtClean="0"/>
              <a:t>Compare to Model fields:  Which is correct?</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56</a:t>
            </a:fld>
            <a:endParaRPr lang="en-US"/>
          </a:p>
        </p:txBody>
      </p:sp>
      <p:sp>
        <p:nvSpPr>
          <p:cNvPr id="6" name="Equal 5"/>
          <p:cNvSpPr/>
          <p:nvPr/>
        </p:nvSpPr>
        <p:spPr>
          <a:xfrm rot="20289286">
            <a:off x="3210194" y="3141622"/>
            <a:ext cx="3429000" cy="3048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20268240">
            <a:off x="4273357" y="3096238"/>
            <a:ext cx="1402885" cy="307777"/>
          </a:xfrm>
          <a:prstGeom prst="rect">
            <a:avLst/>
          </a:prstGeom>
          <a:noFill/>
        </p:spPr>
        <p:txBody>
          <a:bodyPr wrap="none" rtlCol="0">
            <a:spAutoFit/>
          </a:bodyPr>
          <a:lstStyle/>
          <a:p>
            <a:r>
              <a:rPr lang="en-US" sz="1400" b="1" dirty="0" smtClean="0">
                <a:solidFill>
                  <a:schemeClr val="bg1"/>
                </a:solidFill>
              </a:rPr>
              <a:t>Tight Gradient</a:t>
            </a:r>
            <a:endParaRPr lang="en-US" sz="1400" b="1" dirty="0">
              <a:solidFill>
                <a:schemeClr val="bg1"/>
              </a:solidFill>
            </a:endParaRPr>
          </a:p>
        </p:txBody>
      </p:sp>
    </p:spTree>
    <p:custDataLst>
      <p:tags r:id="rId1"/>
    </p:custDataLst>
    <p:extLst>
      <p:ext uri="{BB962C8B-B14F-4D97-AF65-F5344CB8AC3E}">
        <p14:creationId xmlns:p14="http://schemas.microsoft.com/office/powerpoint/2010/main" val="41963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0600"/>
          </a:xfrm>
        </p:spPr>
        <p:txBody>
          <a:bodyPr/>
          <a:lstStyle/>
          <a:p>
            <a:r>
              <a:rPr lang="en-US" dirty="0" smtClean="0"/>
              <a:t>Compare to Model fields:  Which is correct?</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57</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376" y="1069848"/>
            <a:ext cx="5422392" cy="5259231"/>
          </a:xfrm>
          <a:prstGeom prst="rect">
            <a:avLst/>
          </a:prstGeom>
        </p:spPr>
      </p:pic>
      <p:sp>
        <p:nvSpPr>
          <p:cNvPr id="7" name="TextBox 6"/>
          <p:cNvSpPr txBox="1"/>
          <p:nvPr/>
        </p:nvSpPr>
        <p:spPr>
          <a:xfrm>
            <a:off x="6724650" y="1905000"/>
            <a:ext cx="2419350" cy="923330"/>
          </a:xfrm>
          <a:prstGeom prst="rect">
            <a:avLst/>
          </a:prstGeom>
          <a:noFill/>
        </p:spPr>
        <p:txBody>
          <a:bodyPr wrap="square" rtlCol="0">
            <a:spAutoFit/>
          </a:bodyPr>
          <a:lstStyle/>
          <a:p>
            <a:r>
              <a:rPr lang="en-US" dirty="0" smtClean="0"/>
              <a:t>RAP and NAM are much drier than NUCAPS </a:t>
            </a:r>
            <a:endParaRPr lang="en-US" dirty="0"/>
          </a:p>
        </p:txBody>
      </p:sp>
    </p:spTree>
    <p:custDataLst>
      <p:tags r:id="rId1"/>
    </p:custDataLst>
    <p:extLst>
      <p:ext uri="{BB962C8B-B14F-4D97-AF65-F5344CB8AC3E}">
        <p14:creationId xmlns:p14="http://schemas.microsoft.com/office/powerpoint/2010/main" val="35970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4662742" cy="990600"/>
          </a:xfrm>
        </p:spPr>
        <p:txBody>
          <a:bodyPr/>
          <a:lstStyle/>
          <a:p>
            <a:r>
              <a:rPr lang="en-US" dirty="0" smtClean="0"/>
              <a:t>12z Soundings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09224" y="3143250"/>
            <a:ext cx="4577576" cy="36576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58</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004" y="0"/>
            <a:ext cx="4924975" cy="3657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2000"/>
            <a:ext cx="4662742" cy="3657600"/>
          </a:xfrm>
          <a:prstGeom prst="rect">
            <a:avLst/>
          </a:prstGeom>
        </p:spPr>
      </p:pic>
    </p:spTree>
    <p:custDataLst>
      <p:tags r:id="rId1"/>
    </p:custDataLst>
    <p:extLst>
      <p:ext uri="{BB962C8B-B14F-4D97-AF65-F5344CB8AC3E}">
        <p14:creationId xmlns:p14="http://schemas.microsoft.com/office/powerpoint/2010/main" val="1066586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Southeast Coast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59</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376" y="1069848"/>
            <a:ext cx="5422392" cy="525923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376" y="1069848"/>
            <a:ext cx="5422392" cy="525923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5376" y="1069848"/>
            <a:ext cx="5422392" cy="5259231"/>
          </a:xfrm>
          <a:prstGeom prst="rect">
            <a:avLst/>
          </a:prstGeom>
        </p:spPr>
      </p:pic>
    </p:spTree>
    <p:custDataLst>
      <p:tags r:id="rId1"/>
    </p:custDataLst>
    <p:extLst>
      <p:ext uri="{BB962C8B-B14F-4D97-AF65-F5344CB8AC3E}">
        <p14:creationId xmlns:p14="http://schemas.microsoft.com/office/powerpoint/2010/main" val="30144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are Data Available?</a:t>
            </a:r>
            <a:endParaRPr lang="en-US" dirty="0"/>
          </a:p>
        </p:txBody>
      </p:sp>
      <p:sp>
        <p:nvSpPr>
          <p:cNvPr id="3" name="Content Placeholder 2"/>
          <p:cNvSpPr>
            <a:spLocks noGrp="1"/>
          </p:cNvSpPr>
          <p:nvPr>
            <p:ph idx="1"/>
          </p:nvPr>
        </p:nvSpPr>
        <p:spPr>
          <a:xfrm>
            <a:off x="457200" y="1066800"/>
            <a:ext cx="8991600" cy="5257800"/>
          </a:xfrm>
        </p:spPr>
        <p:txBody>
          <a:bodyPr/>
          <a:lstStyle/>
          <a:p>
            <a:r>
              <a:rPr lang="en-US" dirty="0" smtClean="0"/>
              <a:t>About half-way between 0000 and 1200 UTC Soundings.</a:t>
            </a:r>
          </a:p>
          <a:p>
            <a:r>
              <a:rPr lang="en-US" dirty="0" smtClean="0"/>
              <a:t>Afternoon sounding is just when convective heating is starting to mean business</a:t>
            </a:r>
          </a:p>
          <a:p>
            <a:r>
              <a:rPr lang="en-US" dirty="0" smtClean="0"/>
              <a:t>Morning sounding middle of the night</a:t>
            </a:r>
          </a:p>
          <a:p>
            <a:r>
              <a:rPr lang="en-US" dirty="0" smtClean="0"/>
              <a:t>Data shows up about 60 minutes after it is observed (This is for NOAA-20;  This is a big improvement on Suomi-NPP data which has </a:t>
            </a:r>
            <a:r>
              <a:rPr lang="en-US" dirty="0" smtClean="0"/>
              <a:t>slower </a:t>
            </a:r>
            <a:r>
              <a:rPr lang="en-US" dirty="0" smtClean="0"/>
              <a:t>throughput to AWIPS)</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Tree>
    <p:custDataLst>
      <p:tags r:id="rId1"/>
    </p:custDataLst>
    <p:extLst>
      <p:ext uri="{BB962C8B-B14F-4D97-AF65-F5344CB8AC3E}">
        <p14:creationId xmlns:p14="http://schemas.microsoft.com/office/powerpoint/2010/main" val="41380916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Gridded NUCAPS with convection</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5138" y="1722874"/>
            <a:ext cx="4038600" cy="3917077"/>
          </a:xfrm>
        </p:spPr>
      </p:pic>
      <p:sp>
        <p:nvSpPr>
          <p:cNvPr id="6" name="Content Placeholder 5"/>
          <p:cNvSpPr>
            <a:spLocks noGrp="1"/>
          </p:cNvSpPr>
          <p:nvPr>
            <p:ph sz="half" idx="2"/>
          </p:nvPr>
        </p:nvSpPr>
        <p:spPr>
          <a:xfrm>
            <a:off x="4343400" y="1066580"/>
            <a:ext cx="4648200" cy="5229664"/>
          </a:xfrm>
        </p:spPr>
        <p:txBody>
          <a:bodyPr>
            <a:normAutofit lnSpcReduction="10000"/>
          </a:bodyPr>
          <a:lstStyle/>
          <a:p>
            <a:r>
              <a:rPr lang="en-US" dirty="0" smtClean="0"/>
              <a:t>Total Totals values &gt;50 south and west of convection moving through Nashville (after the storm).  NUCAPS at 0717 UTC, tornado on ground 0640 UTC</a:t>
            </a:r>
          </a:p>
          <a:p>
            <a:endParaRPr lang="en-US" dirty="0"/>
          </a:p>
          <a:p>
            <a:endParaRPr lang="en-US" dirty="0" smtClean="0"/>
          </a:p>
          <a:p>
            <a:r>
              <a:rPr lang="en-US" dirty="0" smtClean="0"/>
              <a:t>Nicely captures the instability feeding into the convective system</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60</a:t>
            </a:fld>
            <a:endParaRPr lang="en-US"/>
          </a:p>
        </p:txBody>
      </p:sp>
    </p:spTree>
    <p:custDataLst>
      <p:tags r:id="rId1"/>
    </p:custDataLst>
    <p:extLst>
      <p:ext uri="{BB962C8B-B14F-4D97-AF65-F5344CB8AC3E}">
        <p14:creationId xmlns:p14="http://schemas.microsoft.com/office/powerpoint/2010/main" val="41135316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Gridded NUCAPS over the Pacific Ocean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61</a:t>
            </a:fld>
            <a:endParaRPr lang="en-US"/>
          </a:p>
        </p:txBody>
      </p:sp>
      <p:cxnSp>
        <p:nvCxnSpPr>
          <p:cNvPr id="7" name="Straight Arrow Connector 6"/>
          <p:cNvCxnSpPr/>
          <p:nvPr/>
        </p:nvCxnSpPr>
        <p:spPr>
          <a:xfrm flipH="1" flipV="1">
            <a:off x="5943600" y="2286000"/>
            <a:ext cx="1752600" cy="914400"/>
          </a:xfrm>
          <a:prstGeom prst="straightConnector1">
            <a:avLst/>
          </a:prstGeom>
          <a:ln w="5715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6810375" y="3553420"/>
            <a:ext cx="2166343" cy="923330"/>
          </a:xfrm>
          <a:prstGeom prst="rect">
            <a:avLst/>
          </a:prstGeom>
          <a:solidFill>
            <a:schemeClr val="bg1">
              <a:lumMod val="75000"/>
              <a:lumOff val="25000"/>
            </a:schemeClr>
          </a:solidFill>
        </p:spPr>
        <p:txBody>
          <a:bodyPr wrap="square" rtlCol="0">
            <a:spAutoFit/>
          </a:bodyPr>
          <a:lstStyle/>
          <a:p>
            <a:r>
              <a:rPr lang="en-US" dirty="0" smtClean="0"/>
              <a:t>Note the region with small 900-700 </a:t>
            </a:r>
            <a:r>
              <a:rPr lang="en-US" dirty="0" err="1" smtClean="0"/>
              <a:t>mb</a:t>
            </a:r>
            <a:r>
              <a:rPr lang="en-US" dirty="0" smtClean="0"/>
              <a:t> lapse rates!</a:t>
            </a:r>
            <a:endParaRPr lang="en-US" dirty="0"/>
          </a:p>
        </p:txBody>
      </p:sp>
      <p:sp>
        <p:nvSpPr>
          <p:cNvPr id="9" name="Oval 8"/>
          <p:cNvSpPr/>
          <p:nvPr/>
        </p:nvSpPr>
        <p:spPr>
          <a:xfrm>
            <a:off x="3352800" y="6096000"/>
            <a:ext cx="41148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72432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296400" cy="990600"/>
          </a:xfrm>
        </p:spPr>
        <p:txBody>
          <a:bodyPr/>
          <a:lstStyle/>
          <a:p>
            <a:r>
              <a:rPr lang="en-US" dirty="0" smtClean="0"/>
              <a:t>Night Fog Brightness Temperature Difference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62</a:t>
            </a:fld>
            <a:endParaRPr lang="en-US"/>
          </a:p>
        </p:txBody>
      </p:sp>
      <p:sp>
        <p:nvSpPr>
          <p:cNvPr id="6" name="TextBox 5"/>
          <p:cNvSpPr txBox="1"/>
          <p:nvPr/>
        </p:nvSpPr>
        <p:spPr>
          <a:xfrm>
            <a:off x="6705600" y="2971800"/>
            <a:ext cx="2166343" cy="2862322"/>
          </a:xfrm>
          <a:prstGeom prst="rect">
            <a:avLst/>
          </a:prstGeom>
          <a:solidFill>
            <a:schemeClr val="bg1">
              <a:lumMod val="75000"/>
              <a:lumOff val="25000"/>
            </a:schemeClr>
          </a:solidFill>
        </p:spPr>
        <p:txBody>
          <a:bodyPr wrap="square" rtlCol="0">
            <a:spAutoFit/>
          </a:bodyPr>
          <a:lstStyle/>
          <a:p>
            <a:r>
              <a:rPr lang="en-US" dirty="0" smtClean="0"/>
              <a:t>Note the region with small 900-700 </a:t>
            </a:r>
            <a:r>
              <a:rPr lang="en-US" dirty="0" err="1" smtClean="0"/>
              <a:t>mb</a:t>
            </a:r>
            <a:r>
              <a:rPr lang="en-US" dirty="0" smtClean="0"/>
              <a:t> lapse rates!</a:t>
            </a:r>
          </a:p>
          <a:p>
            <a:endParaRPr lang="en-US" dirty="0"/>
          </a:p>
          <a:p>
            <a:r>
              <a:rPr lang="en-US" dirty="0" smtClean="0"/>
              <a:t>Use this (maybe) to diagnose inversion strength; it might take longer for the Sun to burn off fog there!</a:t>
            </a:r>
            <a:endParaRPr lang="en-US" dirty="0"/>
          </a:p>
        </p:txBody>
      </p:sp>
    </p:spTree>
    <p:custDataLst>
      <p:tags r:id="rId1"/>
    </p:custDataLst>
    <p:extLst>
      <p:ext uri="{BB962C8B-B14F-4D97-AF65-F5344CB8AC3E}">
        <p14:creationId xmlns:p14="http://schemas.microsoft.com/office/powerpoint/2010/main" val="3187984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What might you use NUCAPS for?</a:t>
            </a:r>
            <a:endParaRPr lang="en-US"/>
          </a:p>
        </p:txBody>
      </p:sp>
      <p:sp>
        <p:nvSpPr>
          <p:cNvPr id="6" name="Content Placeholder 5"/>
          <p:cNvSpPr>
            <a:spLocks noGrp="1"/>
          </p:cNvSpPr>
          <p:nvPr>
            <p:ph sz="half" idx="1"/>
          </p:nvPr>
        </p:nvSpPr>
        <p:spPr>
          <a:xfrm>
            <a:off x="76200" y="1066801"/>
            <a:ext cx="4426744" cy="5229664"/>
          </a:xfrm>
        </p:spPr>
        <p:txBody>
          <a:bodyPr>
            <a:normAutofit/>
          </a:bodyPr>
          <a:lstStyle/>
          <a:p>
            <a:r>
              <a:rPr lang="en-US" dirty="0" smtClean="0"/>
              <a:t>Diagnose Stability in the atmosphere before convection forms</a:t>
            </a:r>
          </a:p>
          <a:p>
            <a:r>
              <a:rPr lang="en-US" dirty="0" smtClean="0"/>
              <a:t>Understand the thermal structure in borderline precipitation type events</a:t>
            </a:r>
          </a:p>
          <a:p>
            <a:r>
              <a:rPr lang="en-US" dirty="0" smtClean="0"/>
              <a:t>Map out the extent of trace gases – CO, SO</a:t>
            </a:r>
            <a:r>
              <a:rPr lang="en-US" sz="3200" b="1" baseline="-25000" dirty="0" smtClean="0"/>
              <a:t>2</a:t>
            </a:r>
            <a:r>
              <a:rPr lang="en-US" dirty="0" smtClean="0"/>
              <a:t>, etc. – after fires and volcanic events</a:t>
            </a:r>
            <a:endParaRPr lang="en-US" dirty="0"/>
          </a:p>
        </p:txBody>
      </p:sp>
      <p:sp>
        <p:nvSpPr>
          <p:cNvPr id="7" name="Content Placeholder 6"/>
          <p:cNvSpPr>
            <a:spLocks noGrp="1"/>
          </p:cNvSpPr>
          <p:nvPr>
            <p:ph sz="half" idx="2"/>
          </p:nvPr>
        </p:nvSpPr>
        <p:spPr>
          <a:xfrm>
            <a:off x="4426744" y="1066801"/>
            <a:ext cx="4793456" cy="5229664"/>
          </a:xfrm>
        </p:spPr>
        <p:txBody>
          <a:bodyPr>
            <a:normAutofit/>
          </a:bodyPr>
          <a:lstStyle/>
          <a:p>
            <a:r>
              <a:rPr lang="en-US" dirty="0" smtClean="0"/>
              <a:t>Check the distribution of O</a:t>
            </a:r>
            <a:r>
              <a:rPr lang="en-US" sz="3200" b="1" baseline="-25000" dirty="0" smtClean="0"/>
              <a:t>3</a:t>
            </a:r>
            <a:r>
              <a:rPr lang="en-US" dirty="0" smtClean="0"/>
              <a:t> in a region of cyclogenesis</a:t>
            </a:r>
          </a:p>
          <a:p>
            <a:r>
              <a:rPr lang="en-US" dirty="0" smtClean="0"/>
              <a:t>Find areas of very cold temperatures aloft for aircraft routing</a:t>
            </a:r>
          </a:p>
          <a:p>
            <a:r>
              <a:rPr lang="en-US" dirty="0" smtClean="0"/>
              <a:t>Determine moist/dry regions by examining </a:t>
            </a:r>
            <a:r>
              <a:rPr lang="en-US" dirty="0" err="1" smtClean="0"/>
              <a:t>precipitable</a:t>
            </a:r>
            <a:r>
              <a:rPr lang="en-US" dirty="0" smtClean="0"/>
              <a:t> water fields</a:t>
            </a:r>
          </a:p>
          <a:p>
            <a:r>
              <a:rPr lang="en-US" dirty="0" smtClean="0"/>
              <a:t>Lapse rate information to help diagnose lake effect</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63</a:t>
            </a:fld>
            <a:endParaRPr lang="en-US"/>
          </a:p>
        </p:txBody>
      </p:sp>
      <p:sp>
        <p:nvSpPr>
          <p:cNvPr id="2" name="TextBox 1"/>
          <p:cNvSpPr txBox="1"/>
          <p:nvPr/>
        </p:nvSpPr>
        <p:spPr>
          <a:xfrm>
            <a:off x="1658369" y="6015885"/>
            <a:ext cx="5993949" cy="369332"/>
          </a:xfrm>
          <a:prstGeom prst="rect">
            <a:avLst/>
          </a:prstGeom>
          <a:noFill/>
        </p:spPr>
        <p:txBody>
          <a:bodyPr wrap="none" rtlCol="0">
            <a:spAutoFit/>
          </a:bodyPr>
          <a:lstStyle/>
          <a:p>
            <a:r>
              <a:rPr lang="en-US" dirty="0" smtClean="0"/>
              <a:t>What forecast problem is the satellite data going to help?</a:t>
            </a:r>
            <a:endParaRPr lang="en-US" dirty="0"/>
          </a:p>
        </p:txBody>
      </p:sp>
    </p:spTree>
    <p:custDataLst>
      <p:tags r:id="rId1"/>
    </p:custDataLst>
    <p:extLst>
      <p:ext uri="{BB962C8B-B14F-4D97-AF65-F5344CB8AC3E}">
        <p14:creationId xmlns:p14="http://schemas.microsoft.com/office/powerpoint/2010/main" val="23329866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a:xfrm>
            <a:off x="0" y="838200"/>
            <a:ext cx="9296400" cy="5486400"/>
          </a:xfrm>
        </p:spPr>
        <p:txBody>
          <a:bodyPr>
            <a:normAutofit fontScale="92500" lnSpcReduction="10000"/>
          </a:bodyPr>
          <a:lstStyle/>
          <a:p>
            <a:r>
              <a:rPr lang="en-US" sz="2800" dirty="0" smtClean="0"/>
              <a:t>Gridded NUCAPS </a:t>
            </a:r>
            <a:r>
              <a:rPr lang="en-US" sz="2800" dirty="0" err="1" smtClean="0"/>
              <a:t>Vlab</a:t>
            </a:r>
            <a:r>
              <a:rPr lang="en-US" sz="2800" dirty="0" smtClean="0"/>
              <a:t> page</a:t>
            </a:r>
          </a:p>
          <a:p>
            <a:pPr lvl="1"/>
            <a:r>
              <a:rPr lang="en-US" sz="2000" dirty="0">
                <a:hlinkClick r:id="rId3"/>
              </a:rPr>
              <a:t>https://</a:t>
            </a:r>
            <a:r>
              <a:rPr lang="en-US" sz="2000" dirty="0" smtClean="0">
                <a:hlinkClick r:id="rId3"/>
              </a:rPr>
              <a:t>vlab.ncep.noaa.gov/web/nasa-sport/gridded-nucaps</a:t>
            </a:r>
            <a:endParaRPr lang="en-US" sz="2000" dirty="0" smtClean="0"/>
          </a:p>
          <a:p>
            <a:r>
              <a:rPr lang="en-US" sz="2800" dirty="0" smtClean="0"/>
              <a:t>NUCAPS Landing Page for information</a:t>
            </a:r>
          </a:p>
          <a:p>
            <a:pPr lvl="1"/>
            <a:r>
              <a:rPr lang="en-US" sz="2000" dirty="0">
                <a:hlinkClick r:id="rId4"/>
              </a:rPr>
              <a:t>https://weather.msfc.nasa.gov/nucaps</a:t>
            </a:r>
            <a:r>
              <a:rPr lang="en-US" sz="2000" dirty="0" smtClean="0">
                <a:hlinkClick r:id="rId4"/>
              </a:rPr>
              <a:t>/</a:t>
            </a:r>
            <a:endParaRPr lang="en-US" sz="2000" dirty="0" smtClean="0"/>
          </a:p>
          <a:p>
            <a:r>
              <a:rPr lang="en-US" sz="2800" dirty="0" smtClean="0"/>
              <a:t>List of Links, including to Blog Posts that show how NUCAPS can be used</a:t>
            </a:r>
          </a:p>
          <a:p>
            <a:pPr lvl="1"/>
            <a:r>
              <a:rPr lang="en-US" sz="2000" dirty="0">
                <a:hlinkClick r:id="rId5"/>
              </a:rPr>
              <a:t>https://</a:t>
            </a:r>
            <a:r>
              <a:rPr lang="en-US" sz="2000" dirty="0" smtClean="0">
                <a:hlinkClick r:id="rId5"/>
              </a:rPr>
              <a:t>jpss.ssec.wisc.edu/data/jpssdata.html</a:t>
            </a:r>
            <a:endParaRPr lang="en-US" sz="2000" dirty="0" smtClean="0"/>
          </a:p>
          <a:p>
            <a:r>
              <a:rPr lang="en-US" sz="2800" dirty="0" smtClean="0"/>
              <a:t>Polar2Grid software package</a:t>
            </a:r>
          </a:p>
          <a:p>
            <a:pPr lvl="1"/>
            <a:r>
              <a:rPr lang="en-US" sz="2000" dirty="0">
                <a:hlinkClick r:id="rId6"/>
              </a:rPr>
              <a:t>https://</a:t>
            </a:r>
            <a:r>
              <a:rPr lang="en-US" sz="2000" dirty="0" smtClean="0">
                <a:hlinkClick r:id="rId6"/>
              </a:rPr>
              <a:t>cimss.ssec.wisc.edu/cspp/npp_polar2grid_v2.1.shtml</a:t>
            </a:r>
            <a:endParaRPr lang="en-US" sz="2000" dirty="0" smtClean="0"/>
          </a:p>
          <a:p>
            <a:r>
              <a:rPr lang="en-US" sz="2800" dirty="0" smtClean="0"/>
              <a:t>OSPO website</a:t>
            </a:r>
          </a:p>
          <a:p>
            <a:pPr lvl="1"/>
            <a:r>
              <a:rPr lang="en-US" sz="2400" dirty="0">
                <a:hlinkClick r:id="rId7"/>
              </a:rPr>
              <a:t>https://www.ospo.noaa.gov/Products/atmosphere/soundings/nucaps/pskewt/WORLD.html</a:t>
            </a:r>
            <a:endParaRPr lang="en-US" sz="2400" dirty="0"/>
          </a:p>
          <a:p>
            <a:r>
              <a:rPr lang="en-US" sz="2800" dirty="0" smtClean="0"/>
              <a:t>Gridded NUCAPS Site (from Rebekah)</a:t>
            </a:r>
          </a:p>
          <a:p>
            <a:pPr lvl="1"/>
            <a:r>
              <a:rPr lang="en-US" sz="2400" dirty="0">
                <a:hlinkClick r:id="rId8"/>
              </a:rPr>
              <a:t>http://sigma.umd.edu/resmaili/nucaps.html</a:t>
            </a:r>
            <a:endParaRPr lang="en-US" sz="2400" dirty="0"/>
          </a:p>
          <a:p>
            <a:pPr lvl="1"/>
            <a:endParaRPr lang="en-US" sz="2400" dirty="0" smtClean="0"/>
          </a:p>
          <a:p>
            <a:pPr lvl="1"/>
            <a:endParaRPr lang="en-US" sz="2400" dirty="0" smtClean="0"/>
          </a:p>
          <a:p>
            <a:pPr lvl="1"/>
            <a:endParaRPr lang="en-US" sz="24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64</a:t>
            </a:fld>
            <a:endParaRPr lang="en-US"/>
          </a:p>
        </p:txBody>
      </p:sp>
    </p:spTree>
    <p:custDataLst>
      <p:tags r:id="rId1"/>
    </p:custDataLst>
    <p:extLst>
      <p:ext uri="{BB962C8B-B14F-4D97-AF65-F5344CB8AC3E}">
        <p14:creationId xmlns:p14="http://schemas.microsoft.com/office/powerpoint/2010/main" val="27964859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0" y="609600"/>
            <a:ext cx="9144000" cy="6248400"/>
          </a:xfrm>
        </p:spPr>
        <p:txBody>
          <a:bodyPr>
            <a:normAutofit/>
          </a:bodyPr>
          <a:lstStyle/>
          <a:p>
            <a:r>
              <a:rPr lang="en-US" dirty="0"/>
              <a:t>A mix of infrared and microwave information.  Infrared Regression can fail, but a microwave-only sounding will still be </a:t>
            </a:r>
            <a:r>
              <a:rPr lang="en-US" dirty="0" smtClean="0"/>
              <a:t>produced.</a:t>
            </a:r>
          </a:p>
          <a:p>
            <a:r>
              <a:rPr lang="en-US" dirty="0" smtClean="0"/>
              <a:t>At </a:t>
            </a:r>
            <a:r>
              <a:rPr lang="en-US" dirty="0"/>
              <a:t>most 10 temperature layers and about five moisture </a:t>
            </a:r>
            <a:r>
              <a:rPr lang="en-US" dirty="0" smtClean="0"/>
              <a:t>layers are resolved in the troposphere.</a:t>
            </a:r>
          </a:p>
          <a:p>
            <a:r>
              <a:rPr lang="en-US" dirty="0" smtClean="0"/>
              <a:t>NOAA-20 NUCAPS soundings will arrive within about 60 minutes!  This is better latency than Suomi-NPP</a:t>
            </a:r>
          </a:p>
          <a:p>
            <a:r>
              <a:rPr lang="en-US" dirty="0" smtClean="0"/>
              <a:t>Learn how to modify the soundings if the lowest layers don’t agree with nearby METARs or the RTMA</a:t>
            </a:r>
          </a:p>
          <a:p>
            <a:pPr lvl="1"/>
            <a:r>
              <a:rPr lang="en-US" sz="2400" b="1" dirty="0" smtClean="0">
                <a:solidFill>
                  <a:srgbClr val="C00000"/>
                </a:solidFill>
              </a:rPr>
              <a:t>Modified Soundings have been modified to match RTMA Thermodynamics:  Is the boundary layer that is inserted correct?  (The modified NUCAPS product can be LDM-delivered)</a:t>
            </a:r>
          </a:p>
        </p:txBody>
      </p:sp>
    </p:spTree>
    <p:custDataLst>
      <p:tags r:id="rId1"/>
    </p:custDataLst>
    <p:extLst>
      <p:ext uri="{BB962C8B-B14F-4D97-AF65-F5344CB8AC3E}">
        <p14:creationId xmlns:p14="http://schemas.microsoft.com/office/powerpoint/2010/main" val="1627653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vs. Modeled </a:t>
            </a:r>
            <a:endParaRPr lang="en-US" dirty="0"/>
          </a:p>
        </p:txBody>
      </p:sp>
      <p:sp>
        <p:nvSpPr>
          <p:cNvPr id="4" name="Text Placeholder 3"/>
          <p:cNvSpPr>
            <a:spLocks noGrp="1"/>
          </p:cNvSpPr>
          <p:nvPr>
            <p:ph type="body" idx="1"/>
          </p:nvPr>
        </p:nvSpPr>
        <p:spPr/>
        <p:txBody>
          <a:bodyPr/>
          <a:lstStyle/>
          <a:p>
            <a:r>
              <a:rPr lang="en-US" dirty="0" smtClean="0"/>
              <a:t>Observed GOES Visible</a:t>
            </a:r>
            <a:r>
              <a:rPr lang="en-US" dirty="0" smtClean="0">
                <a:solidFill>
                  <a:srgbClr val="FF00FF"/>
                </a:solidFill>
              </a:rPr>
              <a:t>	</a:t>
            </a:r>
            <a:endParaRPr lang="en-US" dirty="0">
              <a:solidFill>
                <a:srgbClr val="FF00FF"/>
              </a:solidFill>
            </a:endParaRP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HRRR 2-hr forecast</a:t>
            </a:r>
          </a:p>
        </p:txBody>
      </p:sp>
      <p:sp>
        <p:nvSpPr>
          <p:cNvPr id="7" name="Content Placeholder 6"/>
          <p:cNvSpPr>
            <a:spLocks noGrp="1"/>
          </p:cNvSpPr>
          <p:nvPr>
            <p:ph sz="quarter" idx="4"/>
          </p:nvPr>
        </p:nvSpPr>
        <p:spPr/>
        <p:txBody>
          <a:bodyPr/>
          <a:lstStyle/>
          <a:p>
            <a:endParaRPr lang="en-US" dirty="0"/>
          </a:p>
        </p:txBody>
      </p:sp>
      <p:pic>
        <p:nvPicPr>
          <p:cNvPr id="18434" name="Picture 2" descr="V:\SOO\GOES-R_PG-2015 meeting\A2-images\hrrr-CR-1-19Z.pn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648201" y="2133600"/>
            <a:ext cx="4038599" cy="2941154"/>
          </a:xfrm>
          <a:prstGeom prst="rect">
            <a:avLst/>
          </a:prstGeom>
          <a:noFill/>
          <a:extLst>
            <a:ext uri="{909E8E84-426E-40DD-AFC4-6F175D3DCCD1}">
              <a14:hiddenFill xmlns:a14="http://schemas.microsoft.com/office/drawing/2010/main">
                <a:solidFill>
                  <a:srgbClr val="FFFFFF"/>
                </a:solidFill>
              </a14:hiddenFill>
            </a:ext>
          </a:extLst>
        </p:spPr>
      </p:pic>
      <p:pic>
        <p:nvPicPr>
          <p:cNvPr id="9" name="PPTShape_0" descr="V:\SOO\GOES-R_PG-2015 meeting\A2-images\VIS-PUB.pn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189093"/>
            <a:ext cx="4038600" cy="288566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352036" y="38100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905000" y="38862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4648201" y="5115895"/>
            <a:ext cx="3647152" cy="646331"/>
          </a:xfrm>
          <a:prstGeom prst="rect">
            <a:avLst/>
          </a:prstGeom>
        </p:spPr>
        <p:txBody>
          <a:bodyPr wrap="none">
            <a:spAutoFit/>
          </a:bodyPr>
          <a:lstStyle/>
          <a:p>
            <a:r>
              <a:rPr lang="en-US" i="1" dirty="0">
                <a:solidFill>
                  <a:srgbClr val="FFFF00"/>
                </a:solidFill>
              </a:rPr>
              <a:t>1900 UTC June 16, </a:t>
            </a:r>
            <a:r>
              <a:rPr lang="en-US" i="1" dirty="0" smtClean="0">
                <a:solidFill>
                  <a:srgbClr val="FFFF00"/>
                </a:solidFill>
              </a:rPr>
              <a:t>2015</a:t>
            </a:r>
            <a:endParaRPr lang="en-US" dirty="0" smtClean="0">
              <a:solidFill>
                <a:srgbClr val="FFFF00"/>
              </a:solidFill>
            </a:endParaRPr>
          </a:p>
          <a:p>
            <a:r>
              <a:rPr lang="en-US" dirty="0" smtClean="0">
                <a:solidFill>
                  <a:srgbClr val="FFFF00"/>
                </a:solidFill>
              </a:rPr>
              <a:t>Atmosphere with deep convection</a:t>
            </a:r>
            <a:endParaRPr lang="en-US" dirty="0">
              <a:solidFill>
                <a:srgbClr val="FFFF00"/>
              </a:solidFill>
            </a:endParaRPr>
          </a:p>
        </p:txBody>
      </p:sp>
      <p:sp>
        <p:nvSpPr>
          <p:cNvPr id="13" name="Rectangle 12"/>
          <p:cNvSpPr/>
          <p:nvPr/>
        </p:nvSpPr>
        <p:spPr>
          <a:xfrm>
            <a:off x="457200" y="5115895"/>
            <a:ext cx="3429208" cy="615553"/>
          </a:xfrm>
          <a:prstGeom prst="rect">
            <a:avLst/>
          </a:prstGeom>
        </p:spPr>
        <p:txBody>
          <a:bodyPr wrap="none">
            <a:spAutoFit/>
          </a:bodyPr>
          <a:lstStyle/>
          <a:p>
            <a:r>
              <a:rPr lang="en-US" sz="1600" i="1" dirty="0" smtClean="0">
                <a:solidFill>
                  <a:srgbClr val="FFFF00"/>
                </a:solidFill>
              </a:rPr>
              <a:t>1900 UTC June 16, 2015</a:t>
            </a:r>
          </a:p>
          <a:p>
            <a:r>
              <a:rPr lang="en-US" dirty="0" smtClean="0">
                <a:solidFill>
                  <a:srgbClr val="FFFF00"/>
                </a:solidFill>
              </a:rPr>
              <a:t>Atmosphere with clear, blue sky</a:t>
            </a:r>
            <a:endParaRPr lang="en-US" dirty="0">
              <a:solidFill>
                <a:srgbClr val="FFFF00"/>
              </a:solidFill>
            </a:endParaRPr>
          </a:p>
        </p:txBody>
      </p:sp>
      <p:sp>
        <p:nvSpPr>
          <p:cNvPr id="3" name="TextBox 2"/>
          <p:cNvSpPr txBox="1"/>
          <p:nvPr/>
        </p:nvSpPr>
        <p:spPr>
          <a:xfrm>
            <a:off x="7336821" y="2189093"/>
            <a:ext cx="1408847" cy="646331"/>
          </a:xfrm>
          <a:prstGeom prst="rect">
            <a:avLst/>
          </a:prstGeom>
          <a:noFill/>
        </p:spPr>
        <p:txBody>
          <a:bodyPr wrap="none" rtlCol="0">
            <a:spAutoFit/>
          </a:bodyPr>
          <a:lstStyle/>
          <a:p>
            <a:r>
              <a:rPr lang="en-US" dirty="0" smtClean="0">
                <a:solidFill>
                  <a:srgbClr val="FFFF00"/>
                </a:solidFill>
              </a:rPr>
              <a:t>2 hr fcst</a:t>
            </a:r>
          </a:p>
          <a:p>
            <a:r>
              <a:rPr lang="en-US" dirty="0" smtClean="0">
                <a:solidFill>
                  <a:srgbClr val="FFFF00"/>
                </a:solidFill>
              </a:rPr>
              <a:t>from 17Z run</a:t>
            </a:r>
            <a:endParaRPr lang="en-US" dirty="0">
              <a:solidFill>
                <a:srgbClr val="FFFF00"/>
              </a:solidFill>
            </a:endParaRPr>
          </a:p>
        </p:txBody>
      </p:sp>
    </p:spTree>
    <p:custDataLst>
      <p:tags r:id="rId1"/>
    </p:custDataLst>
    <p:extLst>
      <p:ext uri="{BB962C8B-B14F-4D97-AF65-F5344CB8AC3E}">
        <p14:creationId xmlns:p14="http://schemas.microsoft.com/office/powerpoint/2010/main" val="2747044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93986"/>
          </a:xfrm>
        </p:spPr>
        <p:txBody>
          <a:bodyPr>
            <a:normAutofit fontScale="90000"/>
          </a:bodyPr>
          <a:lstStyle/>
          <a:p>
            <a:r>
              <a:rPr lang="en-US" dirty="0" smtClean="0"/>
              <a:t>How are Vertical Profiles Produced</a:t>
            </a:r>
            <a:endParaRPr lang="en-US" dirty="0"/>
          </a:p>
        </p:txBody>
      </p:sp>
      <p:sp>
        <p:nvSpPr>
          <p:cNvPr id="3" name="Content Placeholder 2"/>
          <p:cNvSpPr>
            <a:spLocks noGrp="1"/>
          </p:cNvSpPr>
          <p:nvPr>
            <p:ph idx="1"/>
          </p:nvPr>
        </p:nvSpPr>
        <p:spPr>
          <a:xfrm>
            <a:off x="152400" y="838200"/>
            <a:ext cx="8763000" cy="5867400"/>
          </a:xfrm>
        </p:spPr>
        <p:txBody>
          <a:bodyPr>
            <a:normAutofit fontScale="92500" lnSpcReduction="20000"/>
          </a:bodyPr>
          <a:lstStyle/>
          <a:p>
            <a:r>
              <a:rPr lang="en-US" b="1" dirty="0" smtClean="0"/>
              <a:t> </a:t>
            </a:r>
            <a:r>
              <a:rPr lang="en-US" b="1" dirty="0" smtClean="0">
                <a:solidFill>
                  <a:schemeClr val="accent2">
                    <a:lumMod val="75000"/>
                  </a:schemeClr>
                </a:solidFill>
              </a:rPr>
              <a:t>Regression</a:t>
            </a:r>
            <a:r>
              <a:rPr lang="en-US" dirty="0" smtClean="0">
                <a:solidFill>
                  <a:schemeClr val="accent2">
                    <a:lumMod val="75000"/>
                  </a:schemeClr>
                </a:solidFill>
              </a:rPr>
              <a:t> </a:t>
            </a:r>
            <a:r>
              <a:rPr lang="en-US" dirty="0" smtClean="0"/>
              <a:t>uses static coefficients (derived from ECMWF output for four focus days [</a:t>
            </a:r>
            <a:r>
              <a:rPr lang="en-US" sz="2600" dirty="0" smtClean="0"/>
              <a:t>2014: 6/18, 9/15, 12/20; 2015: 3/21</a:t>
            </a:r>
            <a:r>
              <a:rPr lang="en-US" dirty="0" smtClean="0"/>
              <a:t>]) to create a first guess/cloud-clearing field.</a:t>
            </a:r>
          </a:p>
          <a:p>
            <a:pPr lvl="1"/>
            <a:r>
              <a:rPr lang="en-US" dirty="0"/>
              <a:t>Regression </a:t>
            </a:r>
            <a:r>
              <a:rPr lang="en-US" b="1" dirty="0" smtClean="0"/>
              <a:t>uses </a:t>
            </a:r>
            <a:r>
              <a:rPr lang="en-US" b="1" dirty="0"/>
              <a:t>all </a:t>
            </a:r>
            <a:r>
              <a:rPr lang="en-US" dirty="0" smtClean="0"/>
              <a:t>Sounder and Microwave channels</a:t>
            </a:r>
          </a:p>
          <a:p>
            <a:r>
              <a:rPr lang="en-US" b="1" dirty="0" smtClean="0"/>
              <a:t> </a:t>
            </a:r>
            <a:r>
              <a:rPr lang="en-US" b="1" dirty="0" smtClean="0">
                <a:solidFill>
                  <a:schemeClr val="accent2">
                    <a:lumMod val="75000"/>
                  </a:schemeClr>
                </a:solidFill>
              </a:rPr>
              <a:t>Retrieval</a:t>
            </a:r>
            <a:r>
              <a:rPr lang="en-US" dirty="0" smtClean="0"/>
              <a:t> minimizes Observation-Calculation value</a:t>
            </a:r>
          </a:p>
          <a:p>
            <a:pPr lvl="1"/>
            <a:r>
              <a:rPr lang="en-US" dirty="0" smtClean="0"/>
              <a:t>First Guess:  NCEP-based </a:t>
            </a:r>
            <a:r>
              <a:rPr lang="en-US" b="1" dirty="0" smtClean="0"/>
              <a:t>Climatology</a:t>
            </a:r>
            <a:r>
              <a:rPr lang="en-US" dirty="0" smtClean="0"/>
              <a:t> + GFS Surface Pressure</a:t>
            </a:r>
          </a:p>
          <a:p>
            <a:pPr lvl="1"/>
            <a:r>
              <a:rPr lang="en-US" dirty="0" smtClean="0"/>
              <a:t>If this doesn’t converge to a solution, sounding is still produced, but flagged</a:t>
            </a:r>
          </a:p>
          <a:p>
            <a:pPr lvl="1"/>
            <a:r>
              <a:rPr lang="en-US" dirty="0" smtClean="0"/>
              <a:t>Retrieval </a:t>
            </a:r>
            <a:r>
              <a:rPr lang="en-US" b="1" dirty="0" smtClean="0"/>
              <a:t>uses a</a:t>
            </a:r>
            <a:r>
              <a:rPr lang="en-US" dirty="0" smtClean="0"/>
              <a:t> </a:t>
            </a:r>
            <a:r>
              <a:rPr lang="en-US" b="1" dirty="0" smtClean="0"/>
              <a:t>subset</a:t>
            </a:r>
            <a:r>
              <a:rPr lang="en-US" dirty="0" smtClean="0"/>
              <a:t> of channels</a:t>
            </a:r>
          </a:p>
          <a:p>
            <a:pPr lvl="1"/>
            <a:r>
              <a:rPr lang="en-US" dirty="0" smtClean="0"/>
              <a:t>Shape-preserving;  adjusts regression to the solution</a:t>
            </a:r>
          </a:p>
          <a:p>
            <a:pPr lvl="1"/>
            <a:r>
              <a:rPr lang="en-US" b="1" dirty="0" smtClean="0"/>
              <a:t>Microwave-only Retrieval fails in regions of precipitation</a:t>
            </a:r>
          </a:p>
          <a:p>
            <a:r>
              <a:rPr lang="en-US" dirty="0" smtClean="0"/>
              <a:t>Final Sounding is computed on 100 standard levels for a Radiative Transfer Model</a:t>
            </a:r>
          </a:p>
          <a:p>
            <a:pPr lvl="1"/>
            <a:r>
              <a:rPr lang="en-US" dirty="0" smtClean="0"/>
              <a:t>More levels than warranted by Sounder resolution</a:t>
            </a:r>
          </a:p>
          <a:p>
            <a:pPr lvl="1"/>
            <a:r>
              <a:rPr lang="en-US" dirty="0" smtClean="0"/>
              <a:t>You see these 100 levels in AWIPS 2</a:t>
            </a:r>
            <a:endParaRPr lang="en-US" dirty="0"/>
          </a:p>
        </p:txBody>
      </p:sp>
    </p:spTree>
    <p:custDataLst>
      <p:tags r:id="rId1"/>
    </p:custDataLst>
    <p:extLst>
      <p:ext uri="{BB962C8B-B14F-4D97-AF65-F5344CB8AC3E}">
        <p14:creationId xmlns:p14="http://schemas.microsoft.com/office/powerpoint/2010/main" val="3735200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vertical </a:t>
            </a:r>
            <a:r>
              <a:rPr lang="en-US" dirty="0" smtClean="0"/>
              <a:t>resolution</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2034493"/>
            <a:ext cx="9144000" cy="1684225"/>
          </a:xfrm>
          <a:prstGeom prst="rect">
            <a:avLst/>
          </a:prstGeom>
        </p:spPr>
      </p:pic>
      <p:sp>
        <p:nvSpPr>
          <p:cNvPr id="11" name="TextBox 10"/>
          <p:cNvSpPr txBox="1"/>
          <p:nvPr/>
        </p:nvSpPr>
        <p:spPr>
          <a:xfrm>
            <a:off x="476250" y="2133600"/>
            <a:ext cx="1828800" cy="461665"/>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Variable</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858000" y="1374844"/>
            <a:ext cx="2266950" cy="3416320"/>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‘Interfering Parameters’ are things that reduce precision of a temperature or water vapor measurement from NUCAPS</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42950" y="5029200"/>
            <a:ext cx="7620000" cy="1200329"/>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err="1" smtClean="0">
                <a:solidFill>
                  <a:schemeClr val="bg1">
                    <a:lumMod val="75000"/>
                    <a:lumOff val="25000"/>
                  </a:schemeClr>
                </a:solidFill>
                <a:latin typeface="Times New Roman" panose="02020603050405020304" pitchFamily="18" charset="0"/>
                <a:cs typeface="Times New Roman" panose="02020603050405020304" pitchFamily="18" charset="0"/>
              </a:rPr>
              <a:t>d.o.f</a:t>
            </a: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 (Degrees Of Freedom) is something like the number of layers that are resolved by NUCAPS data within the troposphere</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886200" y="2034493"/>
            <a:ext cx="838200" cy="16842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267200" y="3718718"/>
            <a:ext cx="0" cy="13104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333594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2.xml><?xml version="1.0" encoding="utf-8"?>
<p:tagLst xmlns:a="http://schemas.openxmlformats.org/drawingml/2006/main" xmlns:r="http://schemas.openxmlformats.org/officeDocument/2006/relationships" xmlns:p="http://schemas.openxmlformats.org/presentationml/2006/main">
  <p:tag name="ARTICULATE_TITLE_TAG" val="NUCAPS Soundings over an isolated CU field"/>
  <p:tag name="ANNOTATION_TYPE_7" val="0"/>
  <p:tag name="ANNOTATION_START_7" val="12.1"/>
  <p:tag name="ANNOTATION_END_7" val="15.8"/>
  <p:tag name="ANNOTATION_TOP_7" val="315.3"/>
  <p:tag name="ANNOTATION_LEFT_7" val="238.4"/>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RTICULATE_SLIDE_GUID" val="acfdfaa4-e993-43a5-bd11-4519a85d0324"/>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PLAYLIST_ID" val="-1"/>
  <p:tag name="ARTICULATE_SLIDE_NAV" val="45"/>
  <p:tag name="ANNOTATION_TOP_1" val="468.5"/>
  <p:tag name="ANNOTATION_LEFT_1" val="409.8333"/>
  <p:tag name="ANNOTATION_HEIGHT_1" val="185.8333"/>
  <p:tag name="ANNOTATION_WIDTH_1" val="186.3333"/>
  <p:tag name="ANNOTATION_START_1" val="1.9"/>
  <p:tag name="ANNOTATION_END_1" val="2.6"/>
  <p:tag name="ANNOTATION_SLIDE_HEIGHT_1" val="720"/>
  <p:tag name="ANNOTATION_SLIDE_WIDTH_1" val="960"/>
  <p:tag name="ANNOTATION_SCALE_1" val="100"/>
  <p:tag name="ANNOTATION_TOP_2" val="468.5"/>
  <p:tag name="ANNOTATION_LEFT_2" val="409.8333"/>
  <p:tag name="ANNOTATION_HEIGHT_2" val="185.8333"/>
  <p:tag name="ANNOTATION_WIDTH_2" val="186.3333"/>
  <p:tag name="ANNOTATION_START_2" val="2.6"/>
  <p:tag name="ANNOTATION_END_2" val="3.3"/>
  <p:tag name="ANNOTATION_SLIDE_HEIGHT_2" val="720"/>
  <p:tag name="ANNOTATION_SLIDE_WIDTH_2" val="960"/>
  <p:tag name="ANNOTATION_SCALE_2" val="100"/>
  <p:tag name="ANNOTATION_TOP_3" val="468.5"/>
  <p:tag name="ANNOTATION_LEFT_3" val="409.8333"/>
  <p:tag name="ANNOTATION_HEIGHT_3" val="185.8333"/>
  <p:tag name="ANNOTATION_WIDTH_3" val="186.3333"/>
  <p:tag name="ANNOTATION_START_3" val="3.3"/>
  <p:tag name="ANNOTATION_END_3" val="7.1"/>
  <p:tag name="ANNOTATION_SLIDE_HEIGHT_3" val="720"/>
  <p:tag name="ANNOTATION_SLIDE_WIDTH_3" val="960"/>
  <p:tag name="ANNOTATION_SCALE_3" val="100"/>
  <p:tag name="ANNOTATION_TOP_4" val="596"/>
  <p:tag name="ANNOTATION_LEFT_4" val="504.1667"/>
  <p:tag name="ANNOTATION_HEIGHT_4" val="185.8333"/>
  <p:tag name="ANNOTATION_WIDTH_4" val="186.3333"/>
  <p:tag name="ANNOTATION_START_4" val="7.1"/>
  <p:tag name="ANNOTATION_END_4" val="7.6"/>
  <p:tag name="ANNOTATION_SLIDE_HEIGHT_4" val="720"/>
  <p:tag name="ANNOTATION_SLIDE_WIDTH_4" val="960"/>
  <p:tag name="ANNOTATION_SCALE_4" val="100"/>
  <p:tag name="ANNOTATION_TOP_5" val="596"/>
  <p:tag name="ANNOTATION_LEFT_5" val="504.1667"/>
  <p:tag name="ANNOTATION_HEIGHT_5" val="185.8333"/>
  <p:tag name="ANNOTATION_WIDTH_5" val="186.3333"/>
  <p:tag name="ANNOTATION_START_5" val="7.6"/>
  <p:tag name="ANNOTATION_END_5" val="8.3"/>
  <p:tag name="ANNOTATION_SLIDE_HEIGHT_5" val="720"/>
  <p:tag name="ANNOTATION_SLIDE_WIDTH_5" val="960"/>
  <p:tag name="ANNOTATION_SCALE_5" val="100"/>
  <p:tag name="ANNOTATION_TOP_6" val="596"/>
  <p:tag name="ANNOTATION_LEFT_6" val="504.1667"/>
  <p:tag name="ANNOTATION_HEIGHT_6" val="185.8333"/>
  <p:tag name="ANNOTATION_WIDTH_6" val="186.3333"/>
  <p:tag name="ANNOTATION_START_6" val="8.3"/>
  <p:tag name="ANNOTATION_END_6" val="13.7"/>
  <p:tag name="ANNOTATION_SLIDE_HEIGHT_6" val="720"/>
  <p:tag name="ANNOTATION_SLIDE_WIDTH_6" val="960"/>
  <p:tag name="ANNOTATION_SCALE_6" val="100"/>
  <p:tag name="AUDIO_ID" val="324"/>
  <p:tag name="ARTICULATE_AUDIO_RECORDED" val="1"/>
  <p:tag name="ELAPSEDTIME" val="14.4"/>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SLIDE_GUID" val="7231bb2f-f474-4594-acdd-8c318600255a"/>
  <p:tag name="ARTICULATE_PLAYLIST_ID" val="-1"/>
  <p:tag name="ARTICULATE_SLIDE_NAV" val="21"/>
  <p:tag name="ANNOTATION_TOP_3" val="443.6667"/>
  <p:tag name="ANNOTATION_LEFT_3" val="214.8333"/>
  <p:tag name="ANNOTATION_HEIGHT_3" val="185.8333"/>
  <p:tag name="ANNOTATION_WIDTH_3" val="186.3333"/>
  <p:tag name="ANNOTATION_START_3" val="4.7"/>
  <p:tag name="ANNOTATION_END_3" val="5.5"/>
  <p:tag name="ANNOTATION_SLIDE_HEIGHT_3" val="720"/>
  <p:tag name="ANNOTATION_SLIDE_WIDTH_3" val="960"/>
  <p:tag name="ANNOTATION_SCALE_3" val="100"/>
  <p:tag name="ANNOTATION_TOP_4" val="443.6667"/>
  <p:tag name="ANNOTATION_LEFT_4" val="214.8333"/>
  <p:tag name="ANNOTATION_HEIGHT_4" val="185.8333"/>
  <p:tag name="ANNOTATION_WIDTH_4" val="186.3333"/>
  <p:tag name="ANNOTATION_START_4" val="5.5"/>
  <p:tag name="ANNOTATION_END_4" val="5.9"/>
  <p:tag name="ANNOTATION_SLIDE_HEIGHT_4" val="720"/>
  <p:tag name="ANNOTATION_SLIDE_WIDTH_4" val="960"/>
  <p:tag name="ANNOTATION_SCALE_4" val="100"/>
  <p:tag name="ANNOTATION_TOP_5" val="443.6667"/>
  <p:tag name="ANNOTATION_LEFT_5" val="214.8333"/>
  <p:tag name="ANNOTATION_HEIGHT_5" val="185.8333"/>
  <p:tag name="ANNOTATION_WIDTH_5" val="186.3333"/>
  <p:tag name="ANNOTATION_START_5" val="5.9"/>
  <p:tag name="ANNOTATION_END_5" val="8.3"/>
  <p:tag name="ANNOTATION_SLIDE_HEIGHT_5" val="720"/>
  <p:tag name="ANNOTATION_SLIDE_WIDTH_5" val="960"/>
  <p:tag name="ANNOTATION_SCALE_5" val="100"/>
  <p:tag name="ANNOTATION_TOP_6" val="431.3333"/>
  <p:tag name="ANNOTATION_LEFT_6" val="575"/>
  <p:tag name="ANNOTATION_HEIGHT_6" val="185.8333"/>
  <p:tag name="ANNOTATION_WIDTH_6" val="186.3333"/>
  <p:tag name="ANNOTATION_START_6" val="8.3"/>
  <p:tag name="ANNOTATION_END_6" val="9"/>
  <p:tag name="ANNOTATION_SLIDE_HEIGHT_6" val="720"/>
  <p:tag name="ANNOTATION_SLIDE_WIDTH_6" val="960"/>
  <p:tag name="ANNOTATION_SCALE_6" val="100"/>
  <p:tag name="ANNOTATION_TOP_7" val="431.3333"/>
  <p:tag name="ANNOTATION_LEFT_7" val="575"/>
  <p:tag name="ANNOTATION_HEIGHT_7" val="185.8333"/>
  <p:tag name="ANNOTATION_WIDTH_7" val="186.3333"/>
  <p:tag name="ANNOTATION_START_7" val="9"/>
  <p:tag name="ANNOTATION_END_7" val="-1"/>
  <p:tag name="ANNOTATION_SLIDE_HEIGHT_7" val="720"/>
  <p:tag name="ANNOTATION_SLIDE_WIDTH_7" val="960"/>
  <p:tag name="ANNOTATION_SCALE_7" val="100"/>
  <p:tag name="ANNOTATION_TYPE_1" val="0"/>
  <p:tag name="ANNOTATION_START_1" val="6.6"/>
  <p:tag name="ANNOTATION_END_1" val="8.9"/>
  <p:tag name="ANNOTATION_TOP_1" val="442"/>
  <p:tag name="ANNOTATION_LEFT_1" val="21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9"/>
  <p:tag name="ANNOTATION_TOP_2" val="432"/>
  <p:tag name="ANNOTATION_LEFT_2" val="57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339"/>
  <p:tag name="ARTICULATE_AUDIO_RECORDED" val="1"/>
  <p:tag name="ELAPSEDTIME" val="10"/>
  <p:tag name="ANNOTATION_COUNT" val="0"/>
  <p:tag name="ARTICULATE_USED_LAYOUT" val="6"/>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5a539824-946b-44f7-b1a0-38c37d5016e8"/>
  <p:tag name="ARTICULATE_PLAYLIST_ID" val="-1"/>
  <p:tag name="ARTICULATE_SLIDE_NAV" val="47"/>
  <p:tag name="ANNOTATION_TYPE_1" val="2"/>
  <p:tag name="ANNOTATION_START_1" val="7.8"/>
  <p:tag name="ANNOTATION_END_1" val="7.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7.8"/>
  <p:tag name="ANNOTATION_END_2" val="20.8"/>
  <p:tag name="ANNOTATION_TOP_2" val="248"/>
  <p:tag name="ANNOTATION_LEFT_2" val="7"/>
  <p:tag name="ANNOTATION_WIDTH_2" val="946"/>
  <p:tag name="ANNOTATION_HEIGHT_2" val="22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0.8"/>
  <p:tag name="ANNOTATION_END_3" val="20.8"/>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0.8"/>
  <p:tag name="ANNOTATION_END_4" val="39.2"/>
  <p:tag name="ANNOTATION_TOP_4" val="471"/>
  <p:tag name="ANNOTATION_LEFT_4" val="6"/>
  <p:tag name="ANNOTATION_WIDTH_4" val="946"/>
  <p:tag name="ANNOTATION_HEIGHT_4" val="15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39.2"/>
  <p:tag name="ANNOTATION_END_5" val="39.2"/>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39.2"/>
  <p:tag name="ANNOTATION_END_6" val="44.8"/>
  <p:tag name="ANNOTATION_TOP_6" val="620"/>
  <p:tag name="ANNOTATION_LEFT_6" val="6"/>
  <p:tag name="ANNOTATION_WIDTH_6" val="931"/>
  <p:tag name="ANNOTATION_HEIGHT_6" val="89"/>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UDIO_ID" val="323"/>
  <p:tag name="ARTICULATE_AUDIO_RECORDED" val="1"/>
  <p:tag name="ELAPSEDTIME" val="52.7"/>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False"/>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BULLET_12" val="8226"/>
  <p:tag name="BULLET_13" val="8226"/>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7t8QOFv_files\slide0001_image001.png"/>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ne4SJuA_files\slide0001_image001.png"/>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5e20c7de-ef31-4cbe-a5b6-a0ce4130145b"/>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18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18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18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18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18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18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RTICULATE_PLAYLIST_ID" val="-1"/>
  <p:tag name="ARTICULATE_SLIDE_NAV" val="7"/>
  <p:tag name="ANNOTATION_TOP_8" val="291.1667"/>
  <p:tag name="ANNOTATION_LEFT_8" val="757.5"/>
  <p:tag name="ANNOTATION_HEIGHT_8" val="185.8333"/>
  <p:tag name="ANNOTATION_WIDTH_8" val="186.3333"/>
  <p:tag name="ANNOTATION_START_8" val="22.9"/>
  <p:tag name="ANNOTATION_END_8" val="23.4"/>
  <p:tag name="ANNOTATION_SLIDE_HEIGHT_8" val="720"/>
  <p:tag name="ANNOTATION_SLIDE_WIDTH_8" val="960"/>
  <p:tag name="ANNOTATION_SCALE_8" val="100"/>
  <p:tag name="ANNOTATION_TOP_9" val="291.1667"/>
  <p:tag name="ANNOTATION_LEFT_9" val="757.5"/>
  <p:tag name="ANNOTATION_HEIGHT_9" val="185.8333"/>
  <p:tag name="ANNOTATION_WIDTH_9" val="186.3333"/>
  <p:tag name="ANNOTATION_START_9" val="23.4"/>
  <p:tag name="ANNOTATION_END_9" val="25.3"/>
  <p:tag name="ANNOTATION_SLIDE_HEIGHT_9" val="720"/>
  <p:tag name="ANNOTATION_SLIDE_WIDTH_9" val="960"/>
  <p:tag name="ANNOTATION_SCALE_9" val="100"/>
  <p:tag name="ANNOTATION_TOP_10" val="295"/>
  <p:tag name="ANNOTATION_LEFT_10" val="578.6667"/>
  <p:tag name="ANNOTATION_HEIGHT_10" val="185.8333"/>
  <p:tag name="ANNOTATION_WIDTH_10" val="186.3333"/>
  <p:tag name="ANNOTATION_START_10" val="25.3"/>
  <p:tag name="ANNOTATION_END_10" val="26.9"/>
  <p:tag name="ANNOTATION_SLIDE_HEIGHT_10" val="720"/>
  <p:tag name="ANNOTATION_SLIDE_WIDTH_10" val="960"/>
  <p:tag name="ANNOTATION_SCALE_10" val="100"/>
  <p:tag name="ANNOTATION_TOP_11" val="292.5"/>
  <p:tag name="ANNOTATION_LEFT_11" val="572.5"/>
  <p:tag name="ANNOTATION_HEIGHT_11" val="185.8333"/>
  <p:tag name="ANNOTATION_WIDTH_11" val="186.3333"/>
  <p:tag name="ANNOTATION_START_11" val="26.9"/>
  <p:tag name="ANNOTATION_END_11" val="30.9"/>
  <p:tag name="ANNOTATION_SLIDE_HEIGHT_11" val="720"/>
  <p:tag name="ANNOTATION_SLIDE_WIDTH_11" val="960"/>
  <p:tag name="ANNOTATION_SCALE_11" val="100"/>
  <p:tag name="ANNOTATION_TOP_12" val="291.1667"/>
  <p:tag name="ANNOTATION_LEFT_12" val="747.6667"/>
  <p:tag name="ANNOTATION_HEIGHT_12" val="185.8333"/>
  <p:tag name="ANNOTATION_WIDTH_12" val="186.3333"/>
  <p:tag name="ANNOTATION_START_12" val="30.9"/>
  <p:tag name="ANNOTATION_END_12" val="31.7"/>
  <p:tag name="ANNOTATION_SLIDE_HEIGHT_12" val="720"/>
  <p:tag name="ANNOTATION_SLIDE_WIDTH_12" val="960"/>
  <p:tag name="ANNOTATION_SCALE_12" val="100"/>
  <p:tag name="ANNOTATION_TOP_13" val="291.1667"/>
  <p:tag name="ANNOTATION_LEFT_13" val="747.6667"/>
  <p:tag name="ANNOTATION_HEIGHT_13" val="185.8333"/>
  <p:tag name="ANNOTATION_WIDTH_13" val="186.3333"/>
  <p:tag name="ANNOTATION_START_13" val="31.7"/>
  <p:tag name="ANNOTATION_END_13" val="32.6"/>
  <p:tag name="ANNOTATION_SLIDE_HEIGHT_13" val="720"/>
  <p:tag name="ANNOTATION_SLIDE_WIDTH_13" val="960"/>
  <p:tag name="ANNOTATION_SCALE_13" val="100"/>
  <p:tag name="ANNOTATION_TOP_14" val="291.1667"/>
  <p:tag name="ANNOTATION_LEFT_14" val="747.6667"/>
  <p:tag name="ANNOTATION_HEIGHT_14" val="185.8333"/>
  <p:tag name="ANNOTATION_WIDTH_14" val="186.3333"/>
  <p:tag name="ANNOTATION_START_14" val="32.6"/>
  <p:tag name="ANNOTATION_END_14" val="40.8"/>
  <p:tag name="ANNOTATION_SLIDE_HEIGHT_14" val="720"/>
  <p:tag name="ANNOTATION_SLIDE_WIDTH_14" val="960"/>
  <p:tag name="ANNOTATION_SCALE_14" val="100"/>
  <p:tag name="ANNOTATION_TOP_15" val="549"/>
  <p:tag name="ANNOTATION_LEFT_15" val="820.8333"/>
  <p:tag name="ANNOTATION_HEIGHT_15" val="185.8333"/>
  <p:tag name="ANNOTATION_WIDTH_15" val="186.3333"/>
  <p:tag name="ANNOTATION_START_15" val="40.8"/>
  <p:tag name="ANNOTATION_END_15" val="41.4"/>
  <p:tag name="ANNOTATION_SLIDE_HEIGHT_15" val="720"/>
  <p:tag name="ANNOTATION_SLIDE_WIDTH_15" val="960"/>
  <p:tag name="ANNOTATION_SCALE_15" val="100"/>
  <p:tag name="ANNOTATION_TOP_16" val="549"/>
  <p:tag name="ANNOTATION_LEFT_16" val="820.8333"/>
  <p:tag name="ANNOTATION_HEIGHT_16" val="185.8333"/>
  <p:tag name="ANNOTATION_WIDTH_16" val="186.3333"/>
  <p:tag name="ANNOTATION_START_16" val="41.4"/>
  <p:tag name="ANNOTATION_END_16" val="44.3"/>
  <p:tag name="ANNOTATION_SLIDE_HEIGHT_16" val="720"/>
  <p:tag name="ANNOTATION_SLIDE_WIDTH_16" val="960"/>
  <p:tag name="ANNOTATION_SCALE_16" val="100"/>
  <p:tag name="ANNOTATION_TOP_17" val="659.3334"/>
  <p:tag name="ANNOTATION_LEFT_17" val="601.1667"/>
  <p:tag name="ANNOTATION_HEIGHT_17" val="185.8333"/>
  <p:tag name="ANNOTATION_WIDTH_17" val="186.3333"/>
  <p:tag name="ANNOTATION_START_17" val="44.3"/>
  <p:tag name="ANNOTATION_END_17" val="44.9"/>
  <p:tag name="ANNOTATION_SLIDE_HEIGHT_17" val="720"/>
  <p:tag name="ANNOTATION_SLIDE_WIDTH_17" val="960"/>
  <p:tag name="ANNOTATION_SCALE_17" val="100"/>
  <p:tag name="ANNOTATION_TOP_18" val="659.3334"/>
  <p:tag name="ANNOTATION_LEFT_18" val="601.1667"/>
  <p:tag name="ANNOTATION_HEIGHT_18" val="185.8333"/>
  <p:tag name="ANNOTATION_WIDTH_18" val="186.3333"/>
  <p:tag name="ANNOTATION_START_18" val="44.9"/>
  <p:tag name="ANNOTATION_END_18" val="47.5"/>
  <p:tag name="ANNOTATION_SLIDE_HEIGHT_18" val="720"/>
  <p:tag name="ANNOTATION_SLIDE_WIDTH_18" val="960"/>
  <p:tag name="ANNOTATION_SCALE_18" val="100"/>
  <p:tag name="ANNOTATION_TOP_19" val="620.8333"/>
  <p:tag name="ANNOTATION_LEFT_19" val="802.3333"/>
  <p:tag name="ANNOTATION_HEIGHT_19" val="185.8333"/>
  <p:tag name="ANNOTATION_WIDTH_19" val="186.3333"/>
  <p:tag name="ANNOTATION_START_19" val="47.5"/>
  <p:tag name="ANNOTATION_END_19" val="48.3"/>
  <p:tag name="ANNOTATION_SLIDE_HEIGHT_19" val="720"/>
  <p:tag name="ANNOTATION_SLIDE_WIDTH_19" val="960"/>
  <p:tag name="ANNOTATION_SCALE_19" val="100"/>
  <p:tag name="ANNOTATION_TOP_20" val="620.8333"/>
  <p:tag name="ANNOTATION_LEFT_20" val="802.3333"/>
  <p:tag name="ANNOTATION_HEIGHT_20" val="185.8333"/>
  <p:tag name="ANNOTATION_WIDTH_20" val="186.3333"/>
  <p:tag name="ANNOTATION_START_20" val="48.3"/>
  <p:tag name="ANNOTATION_END_20" val="48.9"/>
  <p:tag name="ANNOTATION_SLIDE_HEIGHT_20" val="720"/>
  <p:tag name="ANNOTATION_SLIDE_WIDTH_20" val="960"/>
  <p:tag name="ANNOTATION_SCALE_20" val="100"/>
  <p:tag name="ANNOTATION_TOP_21" val="620.8333"/>
  <p:tag name="ANNOTATION_LEFT_21" val="802.3333"/>
  <p:tag name="ANNOTATION_HEIGHT_21" val="185.8333"/>
  <p:tag name="ANNOTATION_WIDTH_21" val="186.3333"/>
  <p:tag name="ANNOTATION_START_21" val="48.9"/>
  <p:tag name="ANNOTATION_END_21" val="-1"/>
  <p:tag name="ANNOTATION_SLIDE_HEIGHT_21" val="720"/>
  <p:tag name="ANNOTATION_SLIDE_WIDTH_21" val="960"/>
  <p:tag name="ANNOTATION_SCALE_21" val="100"/>
  <p:tag name="ANNOTATION_TYPE_1" val="2"/>
  <p:tag name="ANNOTATION_START_1" val="11.1"/>
  <p:tag name="ANNOTATION_END_1" val="11.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1.1"/>
  <p:tag name="ANNOTATION_END_2" val="52.0"/>
  <p:tag name="ANNOTATION_TOP_2" val="84"/>
  <p:tag name="ANNOTATION_LEFT_2" val="20"/>
  <p:tag name="ANNOTATION_WIDTH_2" val="925"/>
  <p:tag name="ANNOTATION_HEIGHT_2" val="15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52.0"/>
  <p:tag name="ANNOTATION_END_3" val="52.0"/>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52.0"/>
  <p:tag name="ANNOTATION_END_4" val="-1.0"/>
  <p:tag name="ANNOTATION_TOP_4" val="239"/>
  <p:tag name="ANNOTATION_LEFT_4" val="21"/>
  <p:tag name="ANNOTATION_WIDTH_4" val="922"/>
  <p:tag name="ANNOTATION_HEIGHT_4" val="26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91.0"/>
  <p:tag name="ANNOTATION_END_5" val="107.6"/>
  <p:tag name="ANNOTATION_TOP_5" val="260"/>
  <p:tag name="ANNOTATION_LEFT_5" val="718"/>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2"/>
  <p:tag name="ANNOTATION_START_6" val="112.2"/>
  <p:tag name="ANNOTATION_END_6" val="-112.2"/>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TYPE_7" val="2"/>
  <p:tag name="ANNOTATION_START_7" val="112.2"/>
  <p:tag name="ANNOTATION_TOP_7" val="488"/>
  <p:tag name="ANNOTATION_LEFT_7" val="18"/>
  <p:tag name="ANNOTATION_WIDTH_7" val="924"/>
  <p:tag name="ANNOTATION_HEIGHT_7" val="17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3"/>
  <p:tag name="ANNOTATION_SLIDE_WIDTH_7" val="960"/>
  <p:tag name="ANNOTATION_SLIDE_HEIGHT_7" val="720"/>
  <p:tag name="AUDIO_ID" val="259"/>
  <p:tag name="ARTICULATE_AUDIO_RECORDED" val="1"/>
  <p:tag name="ELAPSEDTIME" val="98.3"/>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37d289ac-347d-4867-a721-82c1cbf8edbe"/>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
  <p:tag name="ANNOTATION_TOP_1" val="-62"/>
  <p:tag name="ANNOTATION_LEFT_1" val="-62.16666"/>
  <p:tag name="ANNOTATION_HEIGHT_1" val="844"/>
  <p:tag name="ANNOTATION_WIDTH_1" val="1084.167"/>
  <p:tag name="ANNOTATION_START_1" val="3.4"/>
  <p:tag name="ANNOTATION_END_1" val="3.4"/>
  <p:tag name="ANNOTATION_SLIDE_HEIGHT_1" val="720"/>
  <p:tag name="ANNOTATION_SLIDE_WIDTH_1" val="960"/>
  <p:tag name="ANNOTATION_TOP_2" val="644.3334"/>
  <p:tag name="ANNOTATION_LEFT_2" val="38.5"/>
  <p:tag name="ANNOTATION_HEIGHT_2" val="71.83333"/>
  <p:tag name="ANNOTATION_WIDTH_2" val="863.1667"/>
  <p:tag name="ANNOTATION_START_2" val="3.4"/>
  <p:tag name="ANNOTATION_END_2" val="6.8"/>
  <p:tag name="ANNOTATION_SLIDE_HEIGHT_2" val="720"/>
  <p:tag name="ANNOTATION_SLIDE_WIDTH_2" val="960"/>
  <p:tag name="ANNOTATION_TOP_3" val="664.1667"/>
  <p:tag name="ANNOTATION_LEFT_3" val="886.6667"/>
  <p:tag name="ANNOTATION_HEIGHT_3" val="185.8333"/>
  <p:tag name="ANNOTATION_WIDTH_3" val="186.3333"/>
  <p:tag name="ANNOTATION_START_3" val="10"/>
  <p:tag name="ANNOTATION_END_3" val="12.7"/>
  <p:tag name="ANNOTATION_SLIDE_HEIGHT_3" val="720"/>
  <p:tag name="ANNOTATION_SLIDE_WIDTH_3" val="960"/>
  <p:tag name="ANNOTATION_SCALE_3" val="100"/>
  <p:tag name="ANNOTATION_TOP_4" val="194.5"/>
  <p:tag name="ANNOTATION_LEFT_4" val="391.1667"/>
  <p:tag name="ANNOTATION_HEIGHT_4" val="185.8333"/>
  <p:tag name="ANNOTATION_WIDTH_4" val="186.3333"/>
  <p:tag name="ANNOTATION_START_4" val="12.7"/>
  <p:tag name="ANNOTATION_END_4" val="14.2"/>
  <p:tag name="ANNOTATION_SLIDE_HEIGHT_4" val="720"/>
  <p:tag name="ANNOTATION_SLIDE_WIDTH_4" val="960"/>
  <p:tag name="ANNOTATION_SCALE_4" val="100"/>
  <p:tag name="ANNOTATION_TOP_5" val="195.8333"/>
  <p:tag name="ANNOTATION_LEFT_5" val="830.8333"/>
  <p:tag name="ANNOTATION_HEIGHT_5" val="185.8333"/>
  <p:tag name="ANNOTATION_WIDTH_5" val="186.3333"/>
  <p:tag name="ANNOTATION_START_5" val="14.2"/>
  <p:tag name="ANNOTATION_END_5" val="15.6"/>
  <p:tag name="ANNOTATION_SLIDE_HEIGHT_5" val="720"/>
  <p:tag name="ANNOTATION_SLIDE_WIDTH_5" val="960"/>
  <p:tag name="ANNOTATION_SCALE_5" val="100"/>
  <p:tag name="ANNOTATION_TOP_6" val="324.6667"/>
  <p:tag name="ANNOTATION_LEFT_6" val="832"/>
  <p:tag name="ANNOTATION_HEIGHT_6" val="185.8333"/>
  <p:tag name="ANNOTATION_WIDTH_6" val="186.3333"/>
  <p:tag name="ANNOTATION_START_6" val="15.6"/>
  <p:tag name="ANNOTATION_END_6" val="16.7"/>
  <p:tag name="ANNOTATION_SLIDE_HEIGHT_6" val="720"/>
  <p:tag name="ANNOTATION_SLIDE_WIDTH_6" val="960"/>
  <p:tag name="ANNOTATION_SCALE_6" val="100"/>
  <p:tag name="ANNOTATION_TOP_7" val="297.5"/>
  <p:tag name="ANNOTATION_LEFT_7" val="827.1666"/>
  <p:tag name="ANNOTATION_HEIGHT_7" val="185.8333"/>
  <p:tag name="ANNOTATION_WIDTH_7" val="186.3333"/>
  <p:tag name="ANNOTATION_START_7" val="16.7"/>
  <p:tag name="ANNOTATION_END_7" val="17.4"/>
  <p:tag name="ANNOTATION_SLIDE_HEIGHT_7" val="720"/>
  <p:tag name="ANNOTATION_SLIDE_WIDTH_7" val="960"/>
  <p:tag name="ANNOTATION_SCALE_7" val="100"/>
  <p:tag name="ANNOTATION_TOP_8" val="193.3333"/>
  <p:tag name="ANNOTATION_LEFT_8" val="839.5"/>
  <p:tag name="ANNOTATION_HEIGHT_8" val="185.8333"/>
  <p:tag name="ANNOTATION_WIDTH_8" val="186.3333"/>
  <p:tag name="ANNOTATION_START_8" val="17.4"/>
  <p:tag name="ANNOTATION_END_8" val="18.8"/>
  <p:tag name="ANNOTATION_SLIDE_HEIGHT_8" val="720"/>
  <p:tag name="ANNOTATION_SLIDE_WIDTH_8" val="960"/>
  <p:tag name="ANNOTATION_SCALE_8" val="100"/>
  <p:tag name="ANNOTATION_TOP_9" val="199.5"/>
  <p:tag name="ANNOTATION_LEFT_9" val="385"/>
  <p:tag name="ANNOTATION_HEIGHT_9" val="185.8333"/>
  <p:tag name="ANNOTATION_WIDTH_9" val="186.3333"/>
  <p:tag name="ANNOTATION_START_9" val="18.8"/>
  <p:tag name="ANNOTATION_END_9" val="20.4"/>
  <p:tag name="ANNOTATION_SLIDE_HEIGHT_9" val="720"/>
  <p:tag name="ANNOTATION_SLIDE_WIDTH_9" val="960"/>
  <p:tag name="ANNOTATION_SCALE_9" val="100"/>
  <p:tag name="ANNOTATION_TOP_10" val="200.8333"/>
  <p:tag name="ANNOTATION_LEFT_10" val="845.6666"/>
  <p:tag name="ANNOTATION_HEIGHT_10" val="185.8333"/>
  <p:tag name="ANNOTATION_WIDTH_10" val="186.3333"/>
  <p:tag name="ANNOTATION_START_10" val="20.4"/>
  <p:tag name="ANNOTATION_END_10" val="-1"/>
  <p:tag name="ANNOTATION_SLIDE_HEIGHT_10" val="720"/>
  <p:tag name="ANNOTATION_SLIDE_WIDTH_10" val="960"/>
  <p:tag name="ANNOTATION_SCALE_10" val="100"/>
  <p:tag name="AUDIO_ID" val="298"/>
  <p:tag name="ARTICULATE_AUDIO_RECORDED" val="1"/>
  <p:tag name="ELAPSEDTIME" val="10.4"/>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88445b5f-8491-4eaa-9584-74df9b551631"/>
  <p:tag name="ARTICULATE_TITLE_TAG" val="CrIS Spectrum and which channels are used"/>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RTICULATE_PLAYLIST_ID" val="-1"/>
  <p:tag name="ARTICULATE_SLIDE_NAV" val="3"/>
  <p:tag name="ANNOTATION_TOP_4" val="546.5"/>
  <p:tag name="ANNOTATION_LEFT_4" val="395"/>
  <p:tag name="ANNOTATION_HEIGHT_4" val="185.8333"/>
  <p:tag name="ANNOTATION_WIDTH_4" val="186.3333"/>
  <p:tag name="ANNOTATION_START_4" val="81"/>
  <p:tag name="ANNOTATION_END_4" val="81.7"/>
  <p:tag name="ANNOTATION_SLIDE_HEIGHT_4" val="720"/>
  <p:tag name="ANNOTATION_SLIDE_WIDTH_4" val="960"/>
  <p:tag name="ANNOTATION_SCALE_4" val="100"/>
  <p:tag name="ANNOTATION_TOP_5" val="546.5"/>
  <p:tag name="ANNOTATION_LEFT_5" val="395"/>
  <p:tag name="ANNOTATION_HEIGHT_5" val="185.8333"/>
  <p:tag name="ANNOTATION_WIDTH_5" val="186.3333"/>
  <p:tag name="ANNOTATION_START_5" val="81.7"/>
  <p:tag name="ANNOTATION_END_5" val="84.1"/>
  <p:tag name="ANNOTATION_SLIDE_HEIGHT_5" val="720"/>
  <p:tag name="ANNOTATION_SLIDE_WIDTH_5" val="960"/>
  <p:tag name="ANNOTATION_SCALE_5" val="100"/>
  <p:tag name="ANNOTATION_TOP_6" val="185.8333"/>
  <p:tag name="ANNOTATION_LEFT_6" val="464.5"/>
  <p:tag name="ANNOTATION_HEIGHT_6" val="185.8333"/>
  <p:tag name="ANNOTATION_WIDTH_6" val="186.3333"/>
  <p:tag name="ANNOTATION_START_6" val="84.1"/>
  <p:tag name="ANNOTATION_END_6" val="85.3"/>
  <p:tag name="ANNOTATION_SLIDE_HEIGHT_6" val="720"/>
  <p:tag name="ANNOTATION_SLIDE_WIDTH_6" val="960"/>
  <p:tag name="ANNOTATION_SCALE_6" val="100"/>
  <p:tag name="ANNOTATION_TOP_7" val="185.8333"/>
  <p:tag name="ANNOTATION_LEFT_7" val="308"/>
  <p:tag name="ANNOTATION_HEIGHT_7" val="185.8333"/>
  <p:tag name="ANNOTATION_WIDTH_7" val="186.3333"/>
  <p:tag name="ANNOTATION_START_7" val="85.3"/>
  <p:tag name="ANNOTATION_END_7" val="86.9"/>
  <p:tag name="ANNOTATION_SLIDE_HEIGHT_7" val="720"/>
  <p:tag name="ANNOTATION_SLIDE_WIDTH_7" val="960"/>
  <p:tag name="ANNOTATION_SCALE_7" val="100"/>
  <p:tag name="ANNOTATION_TOP_8" val="599.8333"/>
  <p:tag name="ANNOTATION_LEFT_8" val="305.5"/>
  <p:tag name="ANNOTATION_HEIGHT_8" val="185.8333"/>
  <p:tag name="ANNOTATION_WIDTH_8" val="186.3333"/>
  <p:tag name="ANNOTATION_START_8" val="86.9"/>
  <p:tag name="ANNOTATION_END_8" val="88.1"/>
  <p:tag name="ANNOTATION_SLIDE_HEIGHT_8" val="720"/>
  <p:tag name="ANNOTATION_SLIDE_WIDTH_8" val="960"/>
  <p:tag name="ANNOTATION_SCALE_8" val="100"/>
  <p:tag name="ANNOTATION_TOP_9" val="275.1667"/>
  <p:tag name="ANNOTATION_LEFT_9" val="428.5"/>
  <p:tag name="ANNOTATION_HEIGHT_9" val="185.8333"/>
  <p:tag name="ANNOTATION_WIDTH_9" val="186.3333"/>
  <p:tag name="ANNOTATION_START_9" val="88.1"/>
  <p:tag name="ANNOTATION_END_9" val="89.5"/>
  <p:tag name="ANNOTATION_SLIDE_HEIGHT_9" val="720"/>
  <p:tag name="ANNOTATION_SLIDE_WIDTH_9" val="960"/>
  <p:tag name="ANNOTATION_SCALE_9" val="100"/>
  <p:tag name="ANNOTATION_TOP_10" val="285"/>
  <p:tag name="ANNOTATION_LEFT_10" val="568.8333"/>
  <p:tag name="ANNOTATION_HEIGHT_10" val="185.8333"/>
  <p:tag name="ANNOTATION_WIDTH_10" val="186.3333"/>
  <p:tag name="ANNOTATION_START_10" val="89.5"/>
  <p:tag name="ANNOTATION_END_10" val="91.7"/>
  <p:tag name="ANNOTATION_SLIDE_HEIGHT_10" val="720"/>
  <p:tag name="ANNOTATION_SLIDE_WIDTH_10" val="960"/>
  <p:tag name="ANNOTATION_SCALE_10" val="100"/>
  <p:tag name="ANNOTATION_TOP_11" val="632"/>
  <p:tag name="ANNOTATION_LEFT_11" val="786.1667"/>
  <p:tag name="ANNOTATION_HEIGHT_11" val="185.8333"/>
  <p:tag name="ANNOTATION_WIDTH_11" val="186.3333"/>
  <p:tag name="ANNOTATION_START_11" val="101.3"/>
  <p:tag name="ANNOTATION_END_11" val="105.6"/>
  <p:tag name="ANNOTATION_SLIDE_HEIGHT_11" val="720"/>
  <p:tag name="ANNOTATION_SLIDE_WIDTH_11" val="960"/>
  <p:tag name="ANNOTATION_SCALE_11" val="100"/>
  <p:tag name="ANNOTATION_TOP_12" val="659.3334"/>
  <p:tag name="ANNOTATION_LEFT_12" val="110.5"/>
  <p:tag name="ANNOTATION_HEIGHT_12" val="185.8333"/>
  <p:tag name="ANNOTATION_WIDTH_12" val="186.3333"/>
  <p:tag name="ANNOTATION_START_12" val="105.6"/>
  <p:tag name="ANNOTATION_END_12" val="106.2"/>
  <p:tag name="ANNOTATION_SLIDE_HEIGHT_12" val="720"/>
  <p:tag name="ANNOTATION_SLIDE_WIDTH_12" val="960"/>
  <p:tag name="ANNOTATION_SCALE_12" val="100"/>
  <p:tag name="ANNOTATION_TOP_13" val="659.3334"/>
  <p:tag name="ANNOTATION_LEFT_13" val="110.5"/>
  <p:tag name="ANNOTATION_HEIGHT_13" val="185.8333"/>
  <p:tag name="ANNOTATION_WIDTH_13" val="186.3333"/>
  <p:tag name="ANNOTATION_START_13" val="106.2"/>
  <p:tag name="ANNOTATION_END_13" val="108.2"/>
  <p:tag name="ANNOTATION_SLIDE_HEIGHT_13" val="720"/>
  <p:tag name="ANNOTATION_SLIDE_WIDTH_13" val="960"/>
  <p:tag name="ANNOTATION_SCALE_13" val="100"/>
  <p:tag name="ANNOTATION_TOP_14" val="661.8334"/>
  <p:tag name="ANNOTATION_LEFT_14" val="628.3333"/>
  <p:tag name="ANNOTATION_HEIGHT_14" val="185.8333"/>
  <p:tag name="ANNOTATION_WIDTH_14" val="186.3333"/>
  <p:tag name="ANNOTATION_START_14" val="108.2"/>
  <p:tag name="ANNOTATION_END_14" val="110.1"/>
  <p:tag name="ANNOTATION_SLIDE_HEIGHT_14" val="720"/>
  <p:tag name="ANNOTATION_SLIDE_WIDTH_14" val="960"/>
  <p:tag name="ANNOTATION_SCALE_14" val="100"/>
  <p:tag name="ANNOTATION_TOP_15" val="690.3334"/>
  <p:tag name="ANNOTATION_LEFT_15" val="756.3333"/>
  <p:tag name="ANNOTATION_HEIGHT_15" val="185.8333"/>
  <p:tag name="ANNOTATION_WIDTH_15" val="186.3333"/>
  <p:tag name="ANNOTATION_START_15" val="110.1"/>
  <p:tag name="ANNOTATION_END_15" val="-1"/>
  <p:tag name="ANNOTATION_SLIDE_HEIGHT_15" val="720"/>
  <p:tag name="ANNOTATION_SLIDE_WIDTH_15" val="960"/>
  <p:tag name="ANNOTATION_SCALE_15" val="100"/>
  <p:tag name="ANNOTATION_TYPE_1" val="2"/>
  <p:tag name="ANNOTATION_START_1" val="4.3"/>
  <p:tag name="ANNOTATION_END_1" val="-4.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3"/>
  <p:tag name="ANNOTATION_END_2" val="9.8"/>
  <p:tag name="ANNOTATION_TOP_2" val="497"/>
  <p:tag name="ANNOTATION_LEFT_2" val="12"/>
  <p:tag name="ANNOTATION_WIDTH_2" val="780"/>
  <p:tag name="ANNOTATION_HEIGHT_2" val="12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33.0"/>
  <p:tag name="ANNOTATION_TOP_3" val="660"/>
  <p:tag name="ANNOTATION_LEFT_3" val="647"/>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296"/>
  <p:tag name="ARTICULATE_AUDIO_RECORDED" val="1"/>
  <p:tag name="ELAPSEDTIME" val="33.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BULLET_16" val="8226"/>
  <p:tag name="BULLET_15" val="8226"/>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d25dc66e-065e-4c48-80f6-af84a395ab3a"/>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PLAYLIST_ID" val="-1"/>
  <p:tag name="ARTICULATE_SLIDE_NAV" val="5"/>
  <p:tag name="ANNOTATION_TOP_3" val="272.6667"/>
  <p:tag name="ANNOTATION_LEFT_3" val="655.6666"/>
  <p:tag name="ANNOTATION_HEIGHT_3" val="185.8333"/>
  <p:tag name="ANNOTATION_WIDTH_3" val="186.3333"/>
  <p:tag name="ANNOTATION_START_3" val="7.6"/>
  <p:tag name="ANNOTATION_END_3" val="8.3"/>
  <p:tag name="ANNOTATION_SLIDE_HEIGHT_3" val="720"/>
  <p:tag name="ANNOTATION_SLIDE_WIDTH_3" val="960"/>
  <p:tag name="ANNOTATION_SCALE_3" val="100"/>
  <p:tag name="ANNOTATION_TOP_4" val="272.6667"/>
  <p:tag name="ANNOTATION_LEFT_4" val="655.6666"/>
  <p:tag name="ANNOTATION_HEIGHT_4" val="185.8333"/>
  <p:tag name="ANNOTATION_WIDTH_4" val="186.3333"/>
  <p:tag name="ANNOTATION_START_4" val="8.3"/>
  <p:tag name="ANNOTATION_END_4" val="11.2"/>
  <p:tag name="ANNOTATION_SLIDE_HEIGHT_4" val="720"/>
  <p:tag name="ANNOTATION_SLIDE_WIDTH_4" val="960"/>
  <p:tag name="ANNOTATION_SCALE_4" val="100"/>
  <p:tag name="ANNOTATION_TOP_5" val="318.5"/>
  <p:tag name="ANNOTATION_LEFT_5" val="623.5"/>
  <p:tag name="ANNOTATION_HEIGHT_5" val="185.8333"/>
  <p:tag name="ANNOTATION_WIDTH_5" val="186.3333"/>
  <p:tag name="ANNOTATION_START_5" val="11.2"/>
  <p:tag name="ANNOTATION_END_5" val="11.9"/>
  <p:tag name="ANNOTATION_SLIDE_HEIGHT_5" val="720"/>
  <p:tag name="ANNOTATION_SLIDE_WIDTH_5" val="960"/>
  <p:tag name="ANNOTATION_SCALE_5" val="100"/>
  <p:tag name="ANNOTATION_TOP_6" val="318.5"/>
  <p:tag name="ANNOTATION_LEFT_6" val="623.5"/>
  <p:tag name="ANNOTATION_HEIGHT_6" val="185.8333"/>
  <p:tag name="ANNOTATION_WIDTH_6" val="186.3333"/>
  <p:tag name="ANNOTATION_START_6" val="11.9"/>
  <p:tag name="ANNOTATION_END_6" val="13.5"/>
  <p:tag name="ANNOTATION_SLIDE_HEIGHT_6" val="720"/>
  <p:tag name="ANNOTATION_SLIDE_WIDTH_6" val="960"/>
  <p:tag name="ANNOTATION_SCALE_6" val="100"/>
  <p:tag name="ANNOTATION_TYPE_1" val="2"/>
  <p:tag name="ANNOTATION_START_1" val="3.5"/>
  <p:tag name="ANNOTATION_END_1" val="3.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5"/>
  <p:tag name="ANNOTATION_TOP_2" val="22"/>
  <p:tag name="ANNOTATION_LEFT_2" val="16"/>
  <p:tag name="ANNOTATION_WIDTH_2" val="915"/>
  <p:tag name="ANNOTATION_HEIGHT_2" val="6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UDIO_ID" val="297"/>
  <p:tag name="ARTICULATE_AUDIO_RECORDED" val="1"/>
  <p:tag name="ELAPSEDTIME" val="29.9"/>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NNOTATION_TYPE_10" val="0"/>
  <p:tag name="ANNOTATION_START_10" val="18.0"/>
  <p:tag name="ANNOTATION_TOP_10" val="190.3"/>
  <p:tag name="ANNOTATION_LEFT_10" val="99.8"/>
  <p:tag name="ANNOTATION_WIDTH_10" val="111.8"/>
  <p:tag name="ANNOTATION_HEIGHT_10" val="111.5"/>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RTICULATE_TITLE_TAG" val="Fields of Regard superimposed on a VIIRS image"/>
  <p:tag name="ARTICULATE_SLIDE_GUID" val="e352b001-bd95-42bf-b141-ed048b3534d3"/>
  <p:tag name="ANNOTATION_TYPE_1" val="0"/>
  <p:tag name="ANNOTATION_ANIMATION_1" val="3"/>
  <p:tag name="ANNOTATION_ROTATION_1" val="22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22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22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22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22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225"/>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225"/>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225"/>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225"/>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RTICULATE_PLAYLIST_ID" val="-1"/>
  <p:tag name="ARTICULATE_SLIDE_NAV" val="6"/>
  <p:tag name="ANNOTATION_TOP_1" val="473.3333"/>
  <p:tag name="ANNOTATION_LEFT_1" val="250.8333"/>
  <p:tag name="ANNOTATION_HEIGHT_1" val="185.8333"/>
  <p:tag name="ANNOTATION_WIDTH_1" val="186.3333"/>
  <p:tag name="ANNOTATION_START_1" val="3.3"/>
  <p:tag name="ANNOTATION_END_1" val="4.4"/>
  <p:tag name="ANNOTATION_SLIDE_HEIGHT_1" val="720"/>
  <p:tag name="ANNOTATION_SLIDE_WIDTH_1" val="960"/>
  <p:tag name="ANNOTATION_SCALE_1" val="100"/>
  <p:tag name="ANNOTATION_TOP_2" val="458.5"/>
  <p:tag name="ANNOTATION_LEFT_2" val="283.1667"/>
  <p:tag name="ANNOTATION_HEIGHT_2" val="185.8333"/>
  <p:tag name="ANNOTATION_WIDTH_2" val="186.3333"/>
  <p:tag name="ANNOTATION_START_2" val="4.4"/>
  <p:tag name="ANNOTATION_END_2" val="6.3"/>
  <p:tag name="ANNOTATION_SLIDE_HEIGHT_2" val="720"/>
  <p:tag name="ANNOTATION_SLIDE_WIDTH_2" val="960"/>
  <p:tag name="ANNOTATION_SCALE_2" val="100"/>
  <p:tag name="ANNOTATION_TOP_3" val="245.3333"/>
  <p:tag name="ANNOTATION_LEFT_3" val="493"/>
  <p:tag name="ANNOTATION_HEIGHT_3" val="185.8333"/>
  <p:tag name="ANNOTATION_WIDTH_3" val="186.3333"/>
  <p:tag name="ANNOTATION_START_3" val="6.3"/>
  <p:tag name="ANNOTATION_END_3" val="7.5"/>
  <p:tag name="ANNOTATION_SLIDE_HEIGHT_3" val="720"/>
  <p:tag name="ANNOTATION_SLIDE_WIDTH_3" val="960"/>
  <p:tag name="ANNOTATION_SCALE_3" val="100"/>
  <p:tag name="ANNOTATION_TOP_4" val="314.8333"/>
  <p:tag name="ANNOTATION_LEFT_4" val="229.8333"/>
  <p:tag name="ANNOTATION_HEIGHT_4" val="185.8333"/>
  <p:tag name="ANNOTATION_WIDTH_4" val="186.3333"/>
  <p:tag name="ANNOTATION_START_4" val="7.5"/>
  <p:tag name="ANNOTATION_END_4" val="9.1"/>
  <p:tag name="ANNOTATION_SLIDE_HEIGHT_4" val="720"/>
  <p:tag name="ANNOTATION_SLIDE_WIDTH_4" val="960"/>
  <p:tag name="ANNOTATION_SCALE_4" val="100"/>
  <p:tag name="ANNOTATION_TOP_5" val="164.8333"/>
  <p:tag name="ANNOTATION_LEFT_5" val="782.3333"/>
  <p:tag name="ANNOTATION_HEIGHT_5" val="185.8333"/>
  <p:tag name="ANNOTATION_WIDTH_5" val="186.3333"/>
  <p:tag name="ANNOTATION_START_5" val="9.1"/>
  <p:tag name="ANNOTATION_END_5" val="13.3"/>
  <p:tag name="ANNOTATION_SLIDE_HEIGHT_5" val="720"/>
  <p:tag name="ANNOTATION_SLIDE_WIDTH_5" val="960"/>
  <p:tag name="ANNOTATION_SCALE_5" val="100"/>
  <p:tag name="ANNOTATION_TOP_6" val="318.5"/>
  <p:tag name="ANNOTATION_LEFT_6" val="229.8333"/>
  <p:tag name="ANNOTATION_HEIGHT_6" val="185.8333"/>
  <p:tag name="ANNOTATION_WIDTH_6" val="186.3333"/>
  <p:tag name="ANNOTATION_START_6" val="13.3"/>
  <p:tag name="ANNOTATION_END_6" val="14.9"/>
  <p:tag name="ANNOTATION_SLIDE_HEIGHT_6" val="720"/>
  <p:tag name="ANNOTATION_SLIDE_WIDTH_6" val="960"/>
  <p:tag name="ANNOTATION_SCALE_6" val="100"/>
  <p:tag name="ANNOTATION_TOP_7" val="308.5"/>
  <p:tag name="ANNOTATION_LEFT_7" val="227.3333"/>
  <p:tag name="ANNOTATION_HEIGHT_7" val="185.8333"/>
  <p:tag name="ANNOTATION_WIDTH_7" val="186.3333"/>
  <p:tag name="ANNOTATION_START_7" val="14.9"/>
  <p:tag name="ANNOTATION_END_7" val="19.4"/>
  <p:tag name="ANNOTATION_SLIDE_HEIGHT_7" val="720"/>
  <p:tag name="ANNOTATION_SLIDE_WIDTH_7" val="960"/>
  <p:tag name="ANNOTATION_SCALE_7" val="100"/>
  <p:tag name="ANNOTATION_TOP_8" val="334.6667"/>
  <p:tag name="ANNOTATION_LEFT_8" val="162.6667"/>
  <p:tag name="ANNOTATION_HEIGHT_8" val="185.8333"/>
  <p:tag name="ANNOTATION_WIDTH_8" val="186.3333"/>
  <p:tag name="ANNOTATION_START_8" val="19.4"/>
  <p:tag name="ANNOTATION_END_8" val="20.2"/>
  <p:tag name="ANNOTATION_SLIDE_HEIGHT_8" val="720"/>
  <p:tag name="ANNOTATION_SLIDE_WIDTH_8" val="960"/>
  <p:tag name="ANNOTATION_SCALE_8" val="100"/>
  <p:tag name="ANNOTATION_TOP_9" val="334.6667"/>
  <p:tag name="ANNOTATION_LEFT_9" val="162.6667"/>
  <p:tag name="ANNOTATION_HEIGHT_9" val="185.8333"/>
  <p:tag name="ANNOTATION_WIDTH_9" val="186.3333"/>
  <p:tag name="ANNOTATION_START_9" val="20.2"/>
  <p:tag name="ANNOTATION_END_9" val="-1"/>
  <p:tag name="ANNOTATION_SLIDE_HEIGHT_9" val="720"/>
  <p:tag name="ANNOTATION_SLIDE_WIDTH_9" val="960"/>
  <p:tag name="ANNOTATION_SCALE_9" val="100"/>
  <p:tag name="AUDIO_ID" val="344"/>
  <p:tag name="ARTICULATE_AUDIO_RECORDED" val="1"/>
  <p:tag name="ELAPSEDTIME" val="22.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3MXLotf_files\slide0001_image001.jpg"/>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a416944d-34cf-4883-bbb3-fd9cb2cc079c"/>
  <p:tag name="ARTICULATE_PLAYLIST_ID" val="-1"/>
  <p:tag name="ARTICULATE_SLIDE_NAV" val="11"/>
  <p:tag name="ARTICULATE_TITLE_TAG" val="NUCAPS in the AWIPS menu (WFO)"/>
  <p:tag name="ANNOTATION_TYPE_1" val="0"/>
  <p:tag name="ANNOTATION_START_1" val="3.4"/>
  <p:tag name="ANNOTATION_END_1" val="6.3"/>
  <p:tag name="ANNOTATION_TOP_1" val="45"/>
  <p:tag name="ANNOTATION_LEFT_1" val="328"/>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8.5"/>
  <p:tag name="ANNOTATION_TOP_2" val="287"/>
  <p:tag name="ANNOTATION_LEFT_2" val="503"/>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5"/>
  <p:tag name="ANNOTATION_TOP_3" val="352"/>
  <p:tag name="ANNOTATION_LEFT_3" val="659"/>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0"/>
  <p:tag name="AUDIO_ID" val="376"/>
  <p:tag name="ARTICULATE_AUDIO_RECORDED" val="1"/>
  <p:tag name="ELAPSEDTIME" val="10.6"/>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c3e47d2f-b08e-423f-a5e7-9ea534eeda23"/>
  <p:tag name="ANNOTATION_TYPE_6" val="0"/>
  <p:tag name="ANNOTATION_START_6" val="16.7"/>
  <p:tag name="ANNOTATION_END_6" val="20.4"/>
  <p:tag name="ANNOTATION_TOP_6" val="383.7"/>
  <p:tag name="ANNOTATION_LEFT_6" val="437.4"/>
  <p:tag name="ANNOTATION_WIDTH_6" val="111.8"/>
  <p:tag name="ANNOTATION_HEIGHT_6" val="111.5"/>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9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12"/>
  <p:tag name="ANNOTATION_TOP_5" val="608.5"/>
  <p:tag name="ANNOTATION_LEFT_5" val="161.5"/>
  <p:tag name="ANNOTATION_HEIGHT_5" val="185.8333"/>
  <p:tag name="ANNOTATION_WIDTH_5" val="186.3333"/>
  <p:tag name="ANNOTATION_START_5" val="13.9"/>
  <p:tag name="ANNOTATION_END_5" val="-1"/>
  <p:tag name="ANNOTATION_SLIDE_HEIGHT_5" val="720"/>
  <p:tag name="ANNOTATION_SLIDE_WIDTH_5" val="960"/>
  <p:tag name="ANNOTATION_SCALE_5" val="100"/>
  <p:tag name="ARTICULATE_TITLE_TAG" val="NUCAPS Data Points for one swath"/>
  <p:tag name="ANNOTATION_TYPE_1" val="2"/>
  <p:tag name="ANNOTATION_START_1" val="5.1"/>
  <p:tag name="ANNOTATION_END_1" val="5.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5.1"/>
  <p:tag name="ANNOTATION_END_2" val="14.2"/>
  <p:tag name="ANNOTATION_TOP_2" val="414"/>
  <p:tag name="ANNOTATION_LEFT_2" val="310"/>
  <p:tag name="ANNOTATION_WIDTH_2" val="658"/>
  <p:tag name="ANNOTATION_HEIGHT_2" val="13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4.2"/>
  <p:tag name="ANNOTATION_END_3" val="14.2"/>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4.2"/>
  <p:tag name="ANNOTATION_TOP_4" val="550"/>
  <p:tag name="ANNOTATION_LEFT_4" val="251"/>
  <p:tag name="ANNOTATION_WIDTH_4" val="690"/>
  <p:tag name="ANNOTATION_HEIGHT_4" val="151"/>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UDIO_ID" val="293"/>
  <p:tag name="ARTICULATE_AUDIO_RECORDED" val="1"/>
  <p:tag name="ELAPSEDTIME" val="13.2"/>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NNOTATION_TYPE_4" val="0"/>
  <p:tag name="ANNOTATION_START_4" val="14.3"/>
  <p:tag name="ANNOTATION_TOP_4" val="326"/>
  <p:tag name="ANNOTATION_LEFT_4" val="845"/>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1" val="0"/>
  <p:tag name="ANNOTATION_START_1" val="1.6"/>
  <p:tag name="ANNOTATION_END_1" val="12.3"/>
  <p:tag name="ANNOTATION_TOP_1" val="93"/>
  <p:tag name="ANNOTATION_LEFT_1" val="650"/>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2.3"/>
  <p:tag name="ANNOTATION_END_2" val="13.7"/>
  <p:tag name="ANNOTATION_TOP_2" val="372"/>
  <p:tag name="ANNOTATION_LEFT_2" val="246"/>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7"/>
  <p:tag name="ANNOTATION_TOP_3" val="327"/>
  <p:tag name="ANNOTATION_LEFT_3" val="825"/>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371"/>
  <p:tag name="ARTICULATE_AUDIO_RECORDED" val="1"/>
  <p:tag name="ELAPSEDTIME" val="13"/>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NNOTATION_TYPE_2" val="0"/>
  <p:tag name="ANNOTATION_START_2" val="2.5"/>
  <p:tag name="ANNOTATION_TOP_2" val="285"/>
  <p:tag name="ANNOTATION_LEFT_2" val="353"/>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1" val="0"/>
  <p:tag name="ANNOTATION_START_1" val="4.1"/>
  <p:tag name="ANNOTATION_TOP_1" val="442"/>
  <p:tag name="ANNOTATION_LEFT_1" val="399"/>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UDIO_ID" val="372"/>
  <p:tag name="ARTICULATE_AUDIO_RECORDED" val="1"/>
  <p:tag name="ELAPSEDTIME" val="6.5"/>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UDIO_ID" val="373"/>
  <p:tag name="ARTICULATE_AUDIO_RECORDED" val="1"/>
  <p:tag name="ELAPSEDTIME" val="9.3"/>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NNOTATION_TYPE_3" val="2"/>
  <p:tag name="ANNOTATION_START_3" val="8.4"/>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1" val="0"/>
  <p:tag name="ANNOTATION_START_1" val="1.4"/>
  <p:tag name="ANNOTATION_END_1" val="3.5"/>
  <p:tag name="ANNOTATION_TOP_1" val="523"/>
  <p:tag name="ANNOTATION_LEFT_1" val="343"/>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5"/>
  <p:tag name="ANNOTATION_TOP_2" val="529"/>
  <p:tag name="ANNOTATION_LEFT_2" val="805"/>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382"/>
  <p:tag name="ARTICULATE_AUDIO_RECORDED" val="1"/>
  <p:tag name="ELAPSEDTIME" val="7.8"/>
  <p:tag name="ANNOTATION_COUNT" val="0"/>
  <p:tag name="ARTICULATE_USED_LAYOUT" val="5"/>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RTICULATE_TITLE_TAG" val="First of 2 Consecutive Profiles"/>
  <p:tag name="AUDIO_ID" val="383"/>
  <p:tag name="ARTICULATE_AUDIO_RECORDED" val="1"/>
  <p:tag name="ELAPSEDTIME" val="5.6"/>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RTICULATE_TITLE_TAG" val="Second of 2 Consecutive Profiles"/>
  <p:tag name="AUDIO_ID" val="384"/>
  <p:tag name="ARTICULATE_AUDIO_RECORDED" val="1"/>
  <p:tag name="ELAPSEDTIME" val="5.7"/>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387"/>
  <p:tag name="ARTICULATE_AUDIO_RECORDED" val="1"/>
  <p:tag name="ELAPSEDTIME" val="15"/>
  <p:tag name="ANNOTATION_COUNT" val="0"/>
  <p:tag name="ARTICULATE_TITLE_TAG" val="HWT Feedback 2018"/>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RTICULATE_TITLE_TAG" val="Editing graphically"/>
  <p:tag name="ARTICULATE_SLIDE_GUID" val="127eac5e-03b3-440a-84fe-91f6b6685cd7"/>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29"/>
  <p:tag name="ANNOTATION_TOP_4" val="-62"/>
  <p:tag name="ANNOTATION_LEFT_4" val="-62.16666"/>
  <p:tag name="ANNOTATION_HEIGHT_4" val="844"/>
  <p:tag name="ANNOTATION_WIDTH_4" val="1084.167"/>
  <p:tag name="ANNOTATION_START_4" val="11"/>
  <p:tag name="ANNOTATION_END_4" val="13.7"/>
  <p:tag name="ANNOTATION_SLIDE_HEIGHT_4" val="720"/>
  <p:tag name="ANNOTATION_SLIDE_WIDTH_4" val="960"/>
  <p:tag name="ANNOTATION_TOP_5" val="394"/>
  <p:tag name="ANNOTATION_LEFT_5" val="688"/>
  <p:tag name="ANNOTATION_HEIGHT_5" val="185.8333"/>
  <p:tag name="ANNOTATION_WIDTH_5" val="186.3333"/>
  <p:tag name="ANNOTATION_START_5" val="13.7"/>
  <p:tag name="ANNOTATION_END_5" val="14.6"/>
  <p:tag name="ANNOTATION_SLIDE_HEIGHT_5" val="720"/>
  <p:tag name="ANNOTATION_SLIDE_WIDTH_5" val="960"/>
  <p:tag name="ANNOTATION_SCALE_5" val="100"/>
  <p:tag name="ANNOTATION_TOP_6" val="400.3333"/>
  <p:tag name="ANNOTATION_LEFT_6" val="719"/>
  <p:tag name="ANNOTATION_HEIGHT_6" val="185.8333"/>
  <p:tag name="ANNOTATION_WIDTH_6" val="186.3333"/>
  <p:tag name="ANNOTATION_START_6" val="14.6"/>
  <p:tag name="ANNOTATION_END_6" val="17"/>
  <p:tag name="ANNOTATION_SLIDE_HEIGHT_6" val="720"/>
  <p:tag name="ANNOTATION_SLIDE_WIDTH_6" val="960"/>
  <p:tag name="ANNOTATION_SCALE_6" val="100"/>
  <p:tag name="ANNOTATION_TOP_7" val="435"/>
  <p:tag name="ANNOTATION_LEFT_7" val="578.6667"/>
  <p:tag name="ANNOTATION_HEIGHT_7" val="185.8333"/>
  <p:tag name="ANNOTATION_WIDTH_7" val="186.3333"/>
  <p:tag name="ANNOTATION_START_7" val="17"/>
  <p:tag name="ANNOTATION_END_7" val="-1"/>
  <p:tag name="ANNOTATION_SLIDE_HEIGHT_7" val="720"/>
  <p:tag name="ANNOTATION_SLIDE_WIDTH_7" val="960"/>
  <p:tag name="ANNOTATION_SCALE_7" val="100"/>
  <p:tag name="AUDIO_ID" val="329"/>
  <p:tag name="ARTICULATE_AUDIO_RECORDED" val="1"/>
  <p:tag name="ELAPSEDTIME" val="8.1"/>
  <p:tag name="ANNOTATION_TYPE_1" val="0"/>
  <p:tag name="ANNOTATION_START_1" val="5.3"/>
  <p:tag name="ANNOTATION_END_1" val="6.7"/>
  <p:tag name="ANNOTATION_TOP_1" val="453"/>
  <p:tag name="ANNOTATION_LEFT_1" val="684"/>
  <p:tag name="ANNOTATION_WIDTH_1" val="134"/>
  <p:tag name="ANNOTATION_HEIGHT_1" val="134"/>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7"/>
  <p:tag name="ANNOTATION_END_2" val="7.9"/>
  <p:tag name="ANNOTATION_TOP_2" val="352"/>
  <p:tag name="ANNOTATION_LEFT_2" val="626"/>
  <p:tag name="ANNOTATION_WIDTH_2" val="134"/>
  <p:tag name="ANNOTATION_HEIGHT_2" val="134"/>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9"/>
  <p:tag name="ANNOTATION_TOP_3" val="437"/>
  <p:tag name="ANNOTATION_LEFT_3" val="583"/>
  <p:tag name="ANNOTATION_WIDTH_3" val="134"/>
  <p:tag name="ANNOTATION_HEIGHT_3" val="134"/>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2"/>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TITLE_TAG" val="Editing graphically"/>
  <p:tag name="ARTICULATE_SLIDE_GUID" val="127eac5e-03b3-440a-84fe-91f6b6685cd7"/>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29"/>
  <p:tag name="ANNOTATION_TOP_4" val="-62"/>
  <p:tag name="ANNOTATION_LEFT_4" val="-62.16666"/>
  <p:tag name="ANNOTATION_HEIGHT_4" val="844"/>
  <p:tag name="ANNOTATION_WIDTH_4" val="1084.167"/>
  <p:tag name="ANNOTATION_START_4" val="11"/>
  <p:tag name="ANNOTATION_END_4" val="13.7"/>
  <p:tag name="ANNOTATION_SLIDE_HEIGHT_4" val="720"/>
  <p:tag name="ANNOTATION_SLIDE_WIDTH_4" val="960"/>
  <p:tag name="ANNOTATION_TOP_5" val="394"/>
  <p:tag name="ANNOTATION_LEFT_5" val="688"/>
  <p:tag name="ANNOTATION_HEIGHT_5" val="185.8333"/>
  <p:tag name="ANNOTATION_WIDTH_5" val="186.3333"/>
  <p:tag name="ANNOTATION_START_5" val="13.7"/>
  <p:tag name="ANNOTATION_END_5" val="14.6"/>
  <p:tag name="ANNOTATION_SLIDE_HEIGHT_5" val="720"/>
  <p:tag name="ANNOTATION_SLIDE_WIDTH_5" val="960"/>
  <p:tag name="ANNOTATION_SCALE_5" val="100"/>
  <p:tag name="ANNOTATION_TOP_6" val="400.3333"/>
  <p:tag name="ANNOTATION_LEFT_6" val="719"/>
  <p:tag name="ANNOTATION_HEIGHT_6" val="185.8333"/>
  <p:tag name="ANNOTATION_WIDTH_6" val="186.3333"/>
  <p:tag name="ANNOTATION_START_6" val="14.6"/>
  <p:tag name="ANNOTATION_END_6" val="17"/>
  <p:tag name="ANNOTATION_SLIDE_HEIGHT_6" val="720"/>
  <p:tag name="ANNOTATION_SLIDE_WIDTH_6" val="960"/>
  <p:tag name="ANNOTATION_SCALE_6" val="100"/>
  <p:tag name="ANNOTATION_TOP_7" val="435"/>
  <p:tag name="ANNOTATION_LEFT_7" val="578.6667"/>
  <p:tag name="ANNOTATION_HEIGHT_7" val="185.8333"/>
  <p:tag name="ANNOTATION_WIDTH_7" val="186.3333"/>
  <p:tag name="ANNOTATION_START_7" val="17"/>
  <p:tag name="ANNOTATION_END_7" val="-1"/>
  <p:tag name="ANNOTATION_SLIDE_HEIGHT_7" val="720"/>
  <p:tag name="ANNOTATION_SLIDE_WIDTH_7" val="960"/>
  <p:tag name="ANNOTATION_SCALE_7" val="100"/>
  <p:tag name="AUDIO_ID" val="329"/>
  <p:tag name="ARTICULATE_AUDIO_RECORDED" val="1"/>
  <p:tag name="ELAPSEDTIME" val="8.1"/>
  <p:tag name="ANNOTATION_TYPE_1" val="0"/>
  <p:tag name="ANNOTATION_START_1" val="5.3"/>
  <p:tag name="ANNOTATION_END_1" val="6.7"/>
  <p:tag name="ANNOTATION_TOP_1" val="453"/>
  <p:tag name="ANNOTATION_LEFT_1" val="684"/>
  <p:tag name="ANNOTATION_WIDTH_1" val="134"/>
  <p:tag name="ANNOTATION_HEIGHT_1" val="134"/>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7"/>
  <p:tag name="ANNOTATION_END_2" val="7.9"/>
  <p:tag name="ANNOTATION_TOP_2" val="352"/>
  <p:tag name="ANNOTATION_LEFT_2" val="626"/>
  <p:tag name="ANNOTATION_WIDTH_2" val="134"/>
  <p:tag name="ANNOTATION_HEIGHT_2" val="134"/>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9"/>
  <p:tag name="ANNOTATION_TOP_3" val="437"/>
  <p:tag name="ANNOTATION_LEFT_3" val="583"/>
  <p:tag name="ANNOTATION_WIDTH_3" val="134"/>
  <p:tag name="ANNOTATION_HEIGHT_3" val="134"/>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2"/>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6.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e7c3ab31-ba64-4c57-ba4b-f30241985fa1"/>
  <p:tag name="ARTICULATE_TITLE_TAG" val="NUCAPS data flow from Suomi NPP to WFO"/>
  <p:tag name="ANNOTATION_TYPE_15" val="0"/>
  <p:tag name="ANNOTATION_ANIMATION_15" val="3"/>
  <p:tag name="ANNOTATION_ROTATION_15" val="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RTICULATE_PLAYLIST_ID" val="-1"/>
  <p:tag name="ARTICULATE_SLIDE_NAV" val="2"/>
  <p:tag name="ANNOTATION_TOP_15" val="348.1667"/>
  <p:tag name="ANNOTATION_LEFT_15" val="70.83334"/>
  <p:tag name="ANNOTATION_HEIGHT_15" val="185.8333"/>
  <p:tag name="ANNOTATION_WIDTH_15" val="186.3333"/>
  <p:tag name="ANNOTATION_START_15" val="29.6"/>
  <p:tag name="ANNOTATION_END_15" val="37.6"/>
  <p:tag name="ANNOTATION_SLIDE_HEIGHT_15" val="720"/>
  <p:tag name="ANNOTATION_SLIDE_WIDTH_15" val="960"/>
  <p:tag name="ANNOTATION_SCALE_15" val="100"/>
  <p:tag name="ANNOTATION_TOP_16" val="528"/>
  <p:tag name="ANNOTATION_LEFT_16" val="95.66667"/>
  <p:tag name="ANNOTATION_HEIGHT_16" val="185.8333"/>
  <p:tag name="ANNOTATION_WIDTH_16" val="186.3333"/>
  <p:tag name="ANNOTATION_START_16" val="37.6"/>
  <p:tag name="ANNOTATION_END_16" val="38.8"/>
  <p:tag name="ANNOTATION_SLIDE_HEIGHT_16" val="720"/>
  <p:tag name="ANNOTATION_SLIDE_WIDTH_16" val="960"/>
  <p:tag name="ANNOTATION_SCALE_16" val="100"/>
  <p:tag name="ANNOTATION_TOP_17" val="552.6667"/>
  <p:tag name="ANNOTATION_LEFT_17" val="203.6667"/>
  <p:tag name="ANNOTATION_HEIGHT_17" val="185.8333"/>
  <p:tag name="ANNOTATION_WIDTH_17" val="186.3333"/>
  <p:tag name="ANNOTATION_START_17" val="38.8"/>
  <p:tag name="ANNOTATION_END_17" val="39.6"/>
  <p:tag name="ANNOTATION_SLIDE_HEIGHT_17" val="720"/>
  <p:tag name="ANNOTATION_SLIDE_WIDTH_17" val="960"/>
  <p:tag name="ANNOTATION_SCALE_17" val="100"/>
  <p:tag name="ANNOTATION_TOP_18" val="589.8333"/>
  <p:tag name="ANNOTATION_LEFT_18" val="318"/>
  <p:tag name="ANNOTATION_HEIGHT_18" val="185.8333"/>
  <p:tag name="ANNOTATION_WIDTH_18" val="186.3333"/>
  <p:tag name="ANNOTATION_START_18" val="39.6"/>
  <p:tag name="ANNOTATION_END_18" val="41"/>
  <p:tag name="ANNOTATION_SLIDE_HEIGHT_18" val="720"/>
  <p:tag name="ANNOTATION_SLIDE_WIDTH_18" val="960"/>
  <p:tag name="ANNOTATION_SCALE_18" val="100"/>
  <p:tag name="ANNOTATION_TOP_19" val="637"/>
  <p:tag name="ANNOTATION_LEFT_19" val="455.8333"/>
  <p:tag name="ANNOTATION_HEIGHT_19" val="185.8333"/>
  <p:tag name="ANNOTATION_WIDTH_19" val="186.3333"/>
  <p:tag name="ANNOTATION_START_19" val="41"/>
  <p:tag name="ANNOTATION_END_19" val="41.9"/>
  <p:tag name="ANNOTATION_SLIDE_HEIGHT_19" val="720"/>
  <p:tag name="ANNOTATION_SLIDE_WIDTH_19" val="960"/>
  <p:tag name="ANNOTATION_SCALE_19" val="100"/>
  <p:tag name="ANNOTATION_TOP_20" val="656.8334"/>
  <p:tag name="ANNOTATION_LEFT_20" val="550.1667"/>
  <p:tag name="ANNOTATION_HEIGHT_20" val="185.8333"/>
  <p:tag name="ANNOTATION_WIDTH_20" val="186.3333"/>
  <p:tag name="ANNOTATION_START_20" val="41.9"/>
  <p:tag name="ANNOTATION_END_20" val="46"/>
  <p:tag name="ANNOTATION_SLIDE_HEIGHT_20" val="720"/>
  <p:tag name="ANNOTATION_SLIDE_WIDTH_20" val="960"/>
  <p:tag name="ANNOTATION_SCALE_20" val="100"/>
  <p:tag name="ANNOTATION_TOP_21" val="417.6667"/>
  <p:tag name="ANNOTATION_LEFT_21" val="837"/>
  <p:tag name="ANNOTATION_HEIGHT_21" val="185.8333"/>
  <p:tag name="ANNOTATION_WIDTH_21" val="186.3333"/>
  <p:tag name="ANNOTATION_START_21" val="46"/>
  <p:tag name="ANNOTATION_END_21" val="46.7"/>
  <p:tag name="ANNOTATION_SLIDE_HEIGHT_21" val="720"/>
  <p:tag name="ANNOTATION_SLIDE_WIDTH_21" val="960"/>
  <p:tag name="ANNOTATION_SCALE_21" val="100"/>
  <p:tag name="ANNOTATION_TOP_22" val="417.6667"/>
  <p:tag name="ANNOTATION_LEFT_22" val="837"/>
  <p:tag name="ANNOTATION_HEIGHT_22" val="185.8333"/>
  <p:tag name="ANNOTATION_WIDTH_22" val="186.3333"/>
  <p:tag name="ANNOTATION_START_22" val="46.7"/>
  <p:tag name="ANNOTATION_END_22" val="47.4"/>
  <p:tag name="ANNOTATION_SLIDE_HEIGHT_22" val="720"/>
  <p:tag name="ANNOTATION_SLIDE_WIDTH_22" val="960"/>
  <p:tag name="ANNOTATION_SCALE_22" val="100"/>
  <p:tag name="ANNOTATION_TOP_23" val="417.6667"/>
  <p:tag name="ANNOTATION_LEFT_23" val="837"/>
  <p:tag name="ANNOTATION_HEIGHT_23" val="185.8333"/>
  <p:tag name="ANNOTATION_WIDTH_23" val="186.3333"/>
  <p:tag name="ANNOTATION_START_23" val="47.4"/>
  <p:tag name="ANNOTATION_END_23" val="49.9"/>
  <p:tag name="ANNOTATION_SLIDE_HEIGHT_23" val="720"/>
  <p:tag name="ANNOTATION_SLIDE_WIDTH_23" val="960"/>
  <p:tag name="ANNOTATION_SCALE_23" val="100"/>
  <p:tag name="ANNOTATION_TOP_24" val="675.3334"/>
  <p:tag name="ANNOTATION_LEFT_24" val="834.5"/>
  <p:tag name="ANNOTATION_HEIGHT_24" val="185.8333"/>
  <p:tag name="ANNOTATION_WIDTH_24" val="186.3333"/>
  <p:tag name="ANNOTATION_START_24" val="49.9"/>
  <p:tag name="ANNOTATION_END_24" val="-1"/>
  <p:tag name="ANNOTATION_SLIDE_HEIGHT_24" val="720"/>
  <p:tag name="ANNOTATION_SLIDE_WIDTH_24" val="960"/>
  <p:tag name="ANNOTATION_SCALE_24" val="100"/>
  <p:tag name="ANNOTATION_TYPE_1" val="0"/>
  <p:tag name="ANNOTATION_START_1" val="1.7"/>
  <p:tag name="ANNOTATION_END_1" val="7.2"/>
  <p:tag name="ANNOTATION_TOP_1" val="84"/>
  <p:tag name="ANNOTATION_LEFT_1" val="85"/>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2"/>
  <p:tag name="ANNOTATION_END_2" val="9.8"/>
  <p:tag name="ANNOTATION_TOP_2" val="181"/>
  <p:tag name="ANNOTATION_LEFT_2" val="19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8"/>
  <p:tag name="ANNOTATION_END_3" val="14.3"/>
  <p:tag name="ANNOTATION_TOP_3" val="263"/>
  <p:tag name="ANNOTATION_LEFT_3" val="19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3"/>
  <p:tag name="ANNOTATION_END_4" val="16.0"/>
  <p:tag name="ANNOTATION_TOP_4" val="206"/>
  <p:tag name="ANNOTATION_LEFT_4" val="19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6.0"/>
  <p:tag name="ANNOTATION_END_5" val="20.3"/>
  <p:tag name="ANNOTATION_TOP_5" val="297"/>
  <p:tag name="ANNOTATION_LEFT_5" val="19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0.3"/>
  <p:tag name="ANNOTATION_END_6" val="29.1"/>
  <p:tag name="ANNOTATION_TOP_6" val="347"/>
  <p:tag name="ANNOTATION_LEFT_6" val="7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34.7"/>
  <p:tag name="ANNOTATION_END_7" val="36.5"/>
  <p:tag name="ANNOTATION_TOP_7" val="519"/>
  <p:tag name="ANNOTATION_LEFT_7" val="92"/>
  <p:tag name="ANNOTATION_WIDTH_7" val="186"/>
  <p:tag name="ANNOTATION_HEIGHT_7" val="186"/>
  <p:tag name="ANNOTATION_ANIMATION_7" val="3"/>
  <p:tag name="ANNOTATION_ROTATION_7" val="9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6.5"/>
  <p:tag name="ANNOTATION_END_8" val="37.5"/>
  <p:tag name="ANNOTATION_TOP_8" val="555"/>
  <p:tag name="ANNOTATION_LEFT_8" val="219"/>
  <p:tag name="ANNOTATION_WIDTH_8" val="186"/>
  <p:tag name="ANNOTATION_HEIGHT_8" val="186"/>
  <p:tag name="ANNOTATION_ANIMATION_8" val="3"/>
  <p:tag name="ANNOTATION_ROTATION_8" val="9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37.5"/>
  <p:tag name="ANNOTATION_END_9" val="38.6"/>
  <p:tag name="ANNOTATION_TOP_9" val="586"/>
  <p:tag name="ANNOTATION_LEFT_9" val="322"/>
  <p:tag name="ANNOTATION_WIDTH_9" val="186"/>
  <p:tag name="ANNOTATION_HEIGHT_9" val="186"/>
  <p:tag name="ANNOTATION_ANIMATION_9" val="3"/>
  <p:tag name="ANNOTATION_ROTATION_9" val="9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8.6"/>
  <p:tag name="ANNOTATION_END_10" val="39.6"/>
  <p:tag name="ANNOTATION_TOP_10" val="637"/>
  <p:tag name="ANNOTATION_LEFT_10" val="457"/>
  <p:tag name="ANNOTATION_WIDTH_10" val="186"/>
  <p:tag name="ANNOTATION_HEIGHT_10" val="186"/>
  <p:tag name="ANNOTATION_ANIMATION_10" val="3"/>
  <p:tag name="ANNOTATION_ROTATION_10" val="9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39.6"/>
  <p:tag name="ANNOTATION_END_11" val="41.5"/>
  <p:tag name="ANNOTATION_TOP_11" val="664"/>
  <p:tag name="ANNOTATION_LEFT_11" val="554"/>
  <p:tag name="ANNOTATION_WIDTH_11" val="186"/>
  <p:tag name="ANNOTATION_HEIGHT_11" val="186"/>
  <p:tag name="ANNOTATION_ANIMATION_11" val="3"/>
  <p:tag name="ANNOTATION_ROTATION_11" val="9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41.5"/>
  <p:tag name="ANNOTATION_END_12" val="45.7"/>
  <p:tag name="ANNOTATION_TOP_12" val="654"/>
  <p:tag name="ANNOTATION_LEFT_12" val="654"/>
  <p:tag name="ANNOTATION_WIDTH_12" val="186"/>
  <p:tag name="ANNOTATION_HEIGHT_12" val="186"/>
  <p:tag name="ANNOTATION_ANIMATION_12" val="3"/>
  <p:tag name="ANNOTATION_ROTATION_12" val="9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3" val="0"/>
  <p:tag name="ANNOTATION_START_13" val="45.7"/>
  <p:tag name="ANNOTATION_END_13" val="46.7"/>
  <p:tag name="ANNOTATION_TOP_13" val="416"/>
  <p:tag name="ANNOTATION_LEFT_13" val="837"/>
  <p:tag name="ANNOTATION_WIDTH_13" val="186"/>
  <p:tag name="ANNOTATION_HEIGHT_13" val="186"/>
  <p:tag name="ANNOTATION_ANIMATION_13" val="3"/>
  <p:tag name="ANNOTATION_ROTATION_13" val="9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3"/>
  <p:tag name="ANNOTATION_SLIDE_WIDTH_13" val="960"/>
  <p:tag name="ANNOTATION_SLIDE_HEIGHT_13" val="720"/>
  <p:tag name="ANNOTATION_TYPE_14" val="0"/>
  <p:tag name="ANNOTATION_START_14" val="46.7"/>
  <p:tag name="ANNOTATION_END_14" val="49.3"/>
  <p:tag name="ANNOTATION_TOP_14" val="416"/>
  <p:tag name="ANNOTATION_LEFT_14" val="837"/>
  <p:tag name="ANNOTATION_WIDTH_14" val="186"/>
  <p:tag name="ANNOTATION_HEIGHT_14" val="186"/>
  <p:tag name="ANNOTATION_ANIMATION_14" val="3"/>
  <p:tag name="ANNOTATION_ROTATION_14" val="9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3"/>
  <p:tag name="ANNOTATION_SLIDE_WIDTH_14" val="960"/>
  <p:tag name="ANNOTATION_SLIDE_HEIGHT_14" val="720"/>
  <p:tag name="AUDIO_ID" val="257"/>
  <p:tag name="ARTICULATE_AUDIO_RECORDED" val="1"/>
  <p:tag name="ELAPSEDTIME" val="37.1"/>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62.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EGvRLNQ_files\slide0001_image001.jpg"/>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6f9c91a3-9bdf-4b11-8fcb-079d22879c35"/>
  <p:tag name="ANNOTATION_TYPE_1" val="0"/>
  <p:tag name="ANNOTATION_ANIMATION_1" val="3"/>
  <p:tag name="ANNOTATION_ROTATION_1" val="31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31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31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31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31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5"/>
  <p:tag name="ANNOTATION_TOP_1" val="637"/>
  <p:tag name="ANNOTATION_LEFT_1" val="448.3333"/>
  <p:tag name="ANNOTATION_HEIGHT_1" val="185.8333"/>
  <p:tag name="ANNOTATION_WIDTH_1" val="186.3333"/>
  <p:tag name="ANNOTATION_START_1" val="5"/>
  <p:tag name="ANNOTATION_END_1" val="5.7"/>
  <p:tag name="ANNOTATION_SLIDE_HEIGHT_1" val="720"/>
  <p:tag name="ANNOTATION_SLIDE_WIDTH_1" val="960"/>
  <p:tag name="ANNOTATION_SCALE_1" val="100"/>
  <p:tag name="ANNOTATION_TOP_2" val="637"/>
  <p:tag name="ANNOTATION_LEFT_2" val="448.3333"/>
  <p:tag name="ANNOTATION_HEIGHT_2" val="185.8333"/>
  <p:tag name="ANNOTATION_WIDTH_2" val="186.3333"/>
  <p:tag name="ANNOTATION_START_2" val="5.7"/>
  <p:tag name="ANNOTATION_END_2" val="6.5"/>
  <p:tag name="ANNOTATION_SLIDE_HEIGHT_2" val="720"/>
  <p:tag name="ANNOTATION_SLIDE_WIDTH_2" val="960"/>
  <p:tag name="ANNOTATION_SCALE_2" val="100"/>
  <p:tag name="ANNOTATION_TOP_3" val="637"/>
  <p:tag name="ANNOTATION_LEFT_3" val="448.3333"/>
  <p:tag name="ANNOTATION_HEIGHT_3" val="185.8333"/>
  <p:tag name="ANNOTATION_WIDTH_3" val="186.3333"/>
  <p:tag name="ANNOTATION_START_3" val="6.5"/>
  <p:tag name="ANNOTATION_END_3" val="9.2"/>
  <p:tag name="ANNOTATION_SLIDE_HEIGHT_3" val="720"/>
  <p:tag name="ANNOTATION_SLIDE_WIDTH_3" val="960"/>
  <p:tag name="ANNOTATION_SCALE_3" val="100"/>
  <p:tag name="ANNOTATION_TOP_4" val="463.5"/>
  <p:tag name="ANNOTATION_LEFT_4" val="783.6667"/>
  <p:tag name="ANNOTATION_HEIGHT_4" val="185.8333"/>
  <p:tag name="ANNOTATION_WIDTH_4" val="186.3333"/>
  <p:tag name="ANNOTATION_START_4" val="9.2"/>
  <p:tag name="ANNOTATION_END_4" val="10.1"/>
  <p:tag name="ANNOTATION_SLIDE_HEIGHT_4" val="720"/>
  <p:tag name="ANNOTATION_SLIDE_WIDTH_4" val="960"/>
  <p:tag name="ANNOTATION_SCALE_4" val="100"/>
  <p:tag name="ANNOTATION_TOP_5" val="463.5"/>
  <p:tag name="ANNOTATION_LEFT_5" val="783.6667"/>
  <p:tag name="ANNOTATION_HEIGHT_5" val="185.8333"/>
  <p:tag name="ANNOTATION_WIDTH_5" val="186.3333"/>
  <p:tag name="ANNOTATION_START_5" val="10.1"/>
  <p:tag name="ANNOTATION_END_5" val="12.2"/>
  <p:tag name="ANNOTATION_SLIDE_HEIGHT_5" val="720"/>
  <p:tag name="ANNOTATION_SLIDE_WIDTH_5" val="960"/>
  <p:tag name="ANNOTATION_SCALE_5" val="100"/>
  <p:tag name="ANNOTATION_COUNT" val="0"/>
  <p:tag name="AUDIO_ID" val="307"/>
  <p:tag name="ARTICULATE_AUDIO_RECORDED" val="1"/>
  <p:tag name="ELAPSEDTIME" val="16.3"/>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hWAhZem_files\slide0001_image001.png"/>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1KTMLQKa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NNOTATION_TYPE_3" val="0"/>
  <p:tag name="ANNOTATION_START_3" val="8.7"/>
  <p:tag name="ANNOTATION_END_3" val="10.6"/>
  <p:tag name="ANNOTATION_TOP_3" val="200.0"/>
  <p:tag name="ANNOTATION_LEFT_3" val="440.4"/>
  <p:tag name="ANNOTATION_WIDTH_3" val="111.8"/>
  <p:tag name="ANNOTATION_HEIGHT_3" val="111.5"/>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6"/>
  <p:tag name="ANNOTATION_TOP_4" val="72.1"/>
  <p:tag name="ANNOTATION_LEFT_4" val="494.0"/>
  <p:tag name="ANNOTATION_WIDTH_4" val="111.8"/>
  <p:tag name="ANNOTATION_HEIGHT_4" val="111.5"/>
  <p:tag name="ANNOTATION_ANIMATION_4" val="3"/>
  <p:tag name="ANNOTATION_ROTATION_4" val="18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RTICULATE_SLIDE_GUID" val="1cea4a4e-a2a2-4beb-9d42-61e1d48ece8f"/>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PLAYLIST_ID" val="-1"/>
  <p:tag name="ARTICULATE_SLIDE_NAV" val="37"/>
  <p:tag name="ANNOTATION_TOP_1" val="-62"/>
  <p:tag name="ANNOTATION_LEFT_1" val="-62.16666"/>
  <p:tag name="ANNOTATION_HEIGHT_1" val="844"/>
  <p:tag name="ANNOTATION_WIDTH_1" val="1084.167"/>
  <p:tag name="ANNOTATION_START_1" val="2.3"/>
  <p:tag name="ANNOTATION_END_1" val="2.3"/>
  <p:tag name="ANNOTATION_SLIDE_HEIGHT_1" val="720"/>
  <p:tag name="ANNOTATION_SLIDE_WIDTH_1" val="960"/>
  <p:tag name="ANNOTATION_TOP_2" val="226.8333"/>
  <p:tag name="ANNOTATION_LEFT_2" val="516.6667"/>
  <p:tag name="ANNOTATION_HEIGHT_2" val="145"/>
  <p:tag name="ANNOTATION_WIDTH_2" val="351.5"/>
  <p:tag name="ANNOTATION_START_2" val="2.3"/>
  <p:tag name="ANNOTATION_END_2" val="5.4"/>
  <p:tag name="ANNOTATION_SLIDE_HEIGHT_2" val="720"/>
  <p:tag name="ANNOTATION_SLIDE_WIDTH_2" val="960"/>
  <p:tag name="AUDIO_ID" val="310"/>
  <p:tag name="ARTICULATE_AUDIO_RECORDED" val="1"/>
  <p:tag name="ELAPSEDTIME" val="11.5"/>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5qIU8g7_files\slide0001_image001.png"/>
</p:tagLst>
</file>

<file path=ppt/tags/tag7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8a1306e1-25ad-4024-bcd3-ab61b2f5d196"/>
  <p:tag name="ARTICULATE_TITLE_TAG" val="No convection occurred:  Clear Skies"/>
  <p:tag name="ANNOTATION_COUNT" val="0"/>
  <p:tag name="ARTICULATE_PLAYLIST_ID" val="-1"/>
  <p:tag name="ARTICULATE_SLIDE_NAV" val="38"/>
  <p:tag name="AUDIO_ID" val="311"/>
  <p:tag name="ARTICULATE_AUDIO_RECORDED" val="1"/>
  <p:tag name="ELAPSEDTIME" val="3.1"/>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OekU8mS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3ubWhSp_files\slide0001_image001.png"/>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18b03c2f-68d6-4ffb-a2b4-4eee7d41428d"/>
  <p:tag name="ANNOTATION_TYPE_11" val="0"/>
  <p:tag name="ANNOTATION_START_11" val="22.0"/>
  <p:tag name="ANNOTATION_END_11" val="23.2"/>
  <p:tag name="ANNOTATION_TOP_11" val="299.6"/>
  <p:tag name="ANNOTATION_LEFT_11" val="343.5"/>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3.2"/>
  <p:tag name="ANNOTATION_END_12" val="24.8"/>
  <p:tag name="ANNOTATION_TOP_12" val="261.0"/>
  <p:tag name="ANNOTATION_LEFT_12" val="331.6"/>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4.8"/>
  <p:tag name="ANNOTATION_TOP_13" val="301.1"/>
  <p:tag name="ANNOTATION_LEFT_13" val="330.8"/>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39"/>
  <p:tag name="ANNOTATION_TOP_6" val="380.5"/>
  <p:tag name="ANNOTATION_LEFT_6" val="698"/>
  <p:tag name="ANNOTATION_HEIGHT_6" val="185.8333"/>
  <p:tag name="ANNOTATION_WIDTH_6" val="186.3333"/>
  <p:tag name="ANNOTATION_START_6" val="15.5"/>
  <p:tag name="ANNOTATION_END_6" val="16.9"/>
  <p:tag name="ANNOTATION_SLIDE_HEIGHT_6" val="720"/>
  <p:tag name="ANNOTATION_SLIDE_WIDTH_6" val="960"/>
  <p:tag name="ANNOTATION_SCALE_6" val="100"/>
  <p:tag name="ANNOTATION_TOP_7" val="497"/>
  <p:tag name="ANNOTATION_LEFT_7" val="602.3333"/>
  <p:tag name="ANNOTATION_HEIGHT_7" val="185.8333"/>
  <p:tag name="ANNOTATION_WIDTH_7" val="186.3333"/>
  <p:tag name="ANNOTATION_START_7" val="16.9"/>
  <p:tag name="ANNOTATION_END_7" val="17.5"/>
  <p:tag name="ANNOTATION_SLIDE_HEIGHT_7" val="720"/>
  <p:tag name="ANNOTATION_SLIDE_WIDTH_7" val="960"/>
  <p:tag name="ANNOTATION_SCALE_7" val="100"/>
  <p:tag name="ANNOTATION_TOP_8" val="497"/>
  <p:tag name="ANNOTATION_LEFT_8" val="602.3333"/>
  <p:tag name="ANNOTATION_HEIGHT_8" val="185.8333"/>
  <p:tag name="ANNOTATION_WIDTH_8" val="186.3333"/>
  <p:tag name="ANNOTATION_START_8" val="17.5"/>
  <p:tag name="ANNOTATION_END_8" val="18.1"/>
  <p:tag name="ANNOTATION_SLIDE_HEIGHT_8" val="720"/>
  <p:tag name="ANNOTATION_SLIDE_WIDTH_8" val="960"/>
  <p:tag name="ANNOTATION_SCALE_8" val="100"/>
  <p:tag name="ANNOTATION_TOP_9" val="497"/>
  <p:tag name="ANNOTATION_LEFT_9" val="602.3333"/>
  <p:tag name="ANNOTATION_HEIGHT_9" val="185.8333"/>
  <p:tag name="ANNOTATION_WIDTH_9" val="186.3333"/>
  <p:tag name="ANNOTATION_START_9" val="18.1"/>
  <p:tag name="ANNOTATION_END_9" val="18.6"/>
  <p:tag name="ANNOTATION_SLIDE_HEIGHT_9" val="720"/>
  <p:tag name="ANNOTATION_SLIDE_WIDTH_9" val="960"/>
  <p:tag name="ANNOTATION_SCALE_9" val="100"/>
  <p:tag name="ANNOTATION_TOP_10" val="497"/>
  <p:tag name="ANNOTATION_LEFT_10" val="602.3333"/>
  <p:tag name="ANNOTATION_HEIGHT_10" val="185.8333"/>
  <p:tag name="ANNOTATION_WIDTH_10" val="186.3333"/>
  <p:tag name="ANNOTATION_START_10" val="18.6"/>
  <p:tag name="ANNOTATION_END_10" val="-1"/>
  <p:tag name="ANNOTATION_SLIDE_HEIGHT_10" val="720"/>
  <p:tag name="ANNOTATION_SLIDE_WIDTH_10" val="960"/>
  <p:tag name="ANNOTATION_SCALE_10" val="100"/>
  <p:tag name="AUDIO_ID" val="312"/>
  <p:tag name="ARTICULATE_AUDIO_RECORDED" val="1"/>
  <p:tag name="ELAPSEDTIME" val="17.1"/>
  <p:tag name="ANNOTATION_TYPE_1" val="0"/>
  <p:tag name="ANNOTATION_START_1" val="6.8"/>
  <p:tag name="ANNOTATION_END_1" val="8.2"/>
  <p:tag name="ANNOTATION_TOP_1" val="498"/>
  <p:tag name="ANNOTATION_LEFT_1" val="60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2"/>
  <p:tag name="ANNOTATION_END_2" val="11.0"/>
  <p:tag name="ANNOTATION_TOP_2" val="425"/>
  <p:tag name="ANNOTATION_LEFT_2" val="891"/>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0"/>
  <p:tag name="ANNOTATION_END_3" val="12.9"/>
  <p:tag name="ANNOTATION_TOP_3" val="356"/>
  <p:tag name="ANNOTATION_LEFT_3" val="481"/>
  <p:tag name="ANNOTATION_WIDTH_3" val="134"/>
  <p:tag name="ANNOTATION_HEIGHT_3" val="134"/>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9"/>
  <p:tag name="ANNOTATION_END_4" val="15.7"/>
  <p:tag name="ANNOTATION_TOP_4" val="571"/>
  <p:tag name="ANNOTATION_LEFT_4" val="773"/>
  <p:tag name="ANNOTATION_WIDTH_4" val="134"/>
  <p:tag name="ANNOTATION_HEIGHT_4" val="134"/>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5.7"/>
  <p:tag name="ANNOTATION_TOP_5" val="500"/>
  <p:tag name="ANNOTATION_LEFT_5" val="597"/>
  <p:tag name="ANNOTATION_WIDTH_5" val="134"/>
  <p:tag name="ANNOTATION_HEIGHT_5" val="134"/>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NPqb2lv_files\slide0001_image001.png"/>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5yV22Pc_files\slide0001_image001.jpg"/>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714c068e-0cb6-4cc7-8ec3-8d6eca4d3412"/>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RTICULATE_PLAYLIST_ID" val="-1"/>
  <p:tag name="ARTICULATE_SLIDE_NAV" val="40"/>
  <p:tag name="ANNOTATION_TOP_1" val="532.8334"/>
  <p:tag name="ANNOTATION_LEFT_1" val="517.8334"/>
  <p:tag name="ANNOTATION_HEIGHT_1" val="48.33333"/>
  <p:tag name="ANNOTATION_WIDTH_1" val="236"/>
  <p:tag name="ANNOTATION_START_1" val="2.2"/>
  <p:tag name="ANNOTATION_END_1" val="4"/>
  <p:tag name="ANNOTATION_SLIDE_HEIGHT_1" val="720"/>
  <p:tag name="ANNOTATION_SLIDE_WIDTH_1" val="960"/>
  <p:tag name="ANNOTATION_TOP_2" val="488.3333"/>
  <p:tag name="ANNOTATION_LEFT_2" val="176.3333"/>
  <p:tag name="ANNOTATION_HEIGHT_2" val="185.8333"/>
  <p:tag name="ANNOTATION_WIDTH_2" val="186.3333"/>
  <p:tag name="ANNOTATION_START_2" val="6.5"/>
  <p:tag name="ANNOTATION_END_2" val="7.1"/>
  <p:tag name="ANNOTATION_SLIDE_HEIGHT_2" val="720"/>
  <p:tag name="ANNOTATION_SLIDE_WIDTH_2" val="960"/>
  <p:tag name="ANNOTATION_SCALE_2" val="100"/>
  <p:tag name="ANNOTATION_TOP_3" val="488.3333"/>
  <p:tag name="ANNOTATION_LEFT_3" val="176.3333"/>
  <p:tag name="ANNOTATION_HEIGHT_3" val="185.8333"/>
  <p:tag name="ANNOTATION_WIDTH_3" val="186.3333"/>
  <p:tag name="ANNOTATION_START_3" val="7.1"/>
  <p:tag name="ANNOTATION_END_3" val="7.6"/>
  <p:tag name="ANNOTATION_SLIDE_HEIGHT_3" val="720"/>
  <p:tag name="ANNOTATION_SLIDE_WIDTH_3" val="960"/>
  <p:tag name="ANNOTATION_SCALE_3" val="100"/>
  <p:tag name="ANNOTATION_TOP_4" val="488.3333"/>
  <p:tag name="ANNOTATION_LEFT_4" val="176.3333"/>
  <p:tag name="ANNOTATION_HEIGHT_4" val="185.8333"/>
  <p:tag name="ANNOTATION_WIDTH_4" val="186.3333"/>
  <p:tag name="ANNOTATION_START_4" val="7.6"/>
  <p:tag name="ANNOTATION_END_4" val="-1"/>
  <p:tag name="ANNOTATION_SLIDE_HEIGHT_4" val="720"/>
  <p:tag name="ANNOTATION_SLIDE_WIDTH_4" val="960"/>
  <p:tag name="ANNOTATION_SCALE_4" val="100"/>
  <p:tag name="AUDIO_ID" val="313"/>
  <p:tag name="ARTICULATE_AUDIO_RECORDED" val="1"/>
  <p:tag name="ELAPSEDTIME" val="10.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a0294eff-d51c-4ef3-a8b7-ec6df82e49f9"/>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1"/>
  <p:tag name="ANNOTATION_TOP_3" val="469.6667"/>
  <p:tag name="ANNOTATION_LEFT_3" val="691.6667"/>
  <p:tag name="ANNOTATION_HEIGHT_3" val="185.8333"/>
  <p:tag name="ANNOTATION_WIDTH_3" val="186.3333"/>
  <p:tag name="ANNOTATION_START_3" val="3"/>
  <p:tag name="ANNOTATION_END_3" val="4.2"/>
  <p:tag name="ANNOTATION_SLIDE_HEIGHT_3" val="720"/>
  <p:tag name="ANNOTATION_SLIDE_WIDTH_3" val="960"/>
  <p:tag name="ANNOTATION_SCALE_3" val="100"/>
  <p:tag name="ANNOTATION_TOP_4" val="469.6667"/>
  <p:tag name="ANNOTATION_LEFT_4" val="691.6667"/>
  <p:tag name="ANNOTATION_HEIGHT_4" val="185.8333"/>
  <p:tag name="ANNOTATION_WIDTH_4" val="186.3333"/>
  <p:tag name="ANNOTATION_START_4" val="4.2"/>
  <p:tag name="ANNOTATION_END_4" val="10.2"/>
  <p:tag name="ANNOTATION_SLIDE_HEIGHT_4" val="720"/>
  <p:tag name="ANNOTATION_SLIDE_WIDTH_4" val="960"/>
  <p:tag name="ANNOTATION_SCALE_4" val="100"/>
  <p:tag name="ANNOTATION_TOP_5" val="508.1667"/>
  <p:tag name="ANNOTATION_LEFT_5" val="699.1667"/>
  <p:tag name="ANNOTATION_HEIGHT_5" val="185.8333"/>
  <p:tag name="ANNOTATION_WIDTH_5" val="186.3333"/>
  <p:tag name="ANNOTATION_START_5" val="10.2"/>
  <p:tag name="ANNOTATION_END_5" val="11"/>
  <p:tag name="ANNOTATION_SLIDE_HEIGHT_5" val="720"/>
  <p:tag name="ANNOTATION_SLIDE_WIDTH_5" val="960"/>
  <p:tag name="ANNOTATION_SCALE_5" val="100"/>
  <p:tag name="ANNOTATION_TOP_6" val="508.1667"/>
  <p:tag name="ANNOTATION_LEFT_6" val="699.1667"/>
  <p:tag name="ANNOTATION_HEIGHT_6" val="185.8333"/>
  <p:tag name="ANNOTATION_WIDTH_6" val="186.3333"/>
  <p:tag name="ANNOTATION_START_6" val="11"/>
  <p:tag name="ANNOTATION_END_6" val="12"/>
  <p:tag name="ANNOTATION_SLIDE_HEIGHT_6" val="720"/>
  <p:tag name="ANNOTATION_SLIDE_WIDTH_6" val="960"/>
  <p:tag name="ANNOTATION_SCALE_6" val="100"/>
  <p:tag name="ANNOTATION_TOP_7" val="508.1667"/>
  <p:tag name="ANNOTATION_LEFT_7" val="698"/>
  <p:tag name="ANNOTATION_HEIGHT_7" val="185.8333"/>
  <p:tag name="ANNOTATION_WIDTH_7" val="186.3333"/>
  <p:tag name="ANNOTATION_START_7" val="12"/>
  <p:tag name="ANNOTATION_END_7" val="12.9"/>
  <p:tag name="ANNOTATION_SLIDE_HEIGHT_7" val="720"/>
  <p:tag name="ANNOTATION_SLIDE_WIDTH_7" val="960"/>
  <p:tag name="ANNOTATION_SCALE_7" val="100"/>
  <p:tag name="ANNOTATION_TOP_8" val="508.1667"/>
  <p:tag name="ANNOTATION_LEFT_8" val="698"/>
  <p:tag name="ANNOTATION_HEIGHT_8" val="185.8333"/>
  <p:tag name="ANNOTATION_WIDTH_8" val="186.3333"/>
  <p:tag name="ANNOTATION_START_8" val="12.9"/>
  <p:tag name="ANNOTATION_END_8" val="14.9"/>
  <p:tag name="ANNOTATION_SLIDE_HEIGHT_8" val="720"/>
  <p:tag name="ANNOTATION_SLIDE_WIDTH_8" val="960"/>
  <p:tag name="ANNOTATION_SCALE_8" val="100"/>
  <p:tag name="ANNOTATION_TOP_9" val="508.1667"/>
  <p:tag name="ANNOTATION_LEFT_9" val="691.6667"/>
  <p:tag name="ANNOTATION_HEIGHT_9" val="185.8333"/>
  <p:tag name="ANNOTATION_WIDTH_9" val="186.3333"/>
  <p:tag name="ANNOTATION_START_9" val="18.3"/>
  <p:tag name="ANNOTATION_END_9" val="19"/>
  <p:tag name="ANNOTATION_SLIDE_HEIGHT_9" val="720"/>
  <p:tag name="ANNOTATION_SLIDE_WIDTH_9" val="960"/>
  <p:tag name="ANNOTATION_SCALE_9" val="100"/>
  <p:tag name="ANNOTATION_TOP_10" val="508.1667"/>
  <p:tag name="ANNOTATION_LEFT_10" val="691.6667"/>
  <p:tag name="ANNOTATION_HEIGHT_10" val="185.8333"/>
  <p:tag name="ANNOTATION_WIDTH_10" val="186.3333"/>
  <p:tag name="ANNOTATION_START_10" val="19"/>
  <p:tag name="ANNOTATION_END_10" val="-1"/>
  <p:tag name="ANNOTATION_SLIDE_HEIGHT_10" val="720"/>
  <p:tag name="ANNOTATION_SLIDE_WIDTH_10" val="960"/>
  <p:tag name="ANNOTATION_SCALE_10" val="100"/>
  <p:tag name="AUDIO_ID" val="314"/>
  <p:tag name="ARTICULATE_AUDIO_RECORDED" val="1"/>
  <p:tag name="ELAPSEDTIME" val="10.4"/>
  <p:tag name="ANNOTATION_TYPE_1" val="0"/>
  <p:tag name="ANNOTATION_START_1" val="1.7"/>
  <p:tag name="ANNOTATION_END_1" val="4.4"/>
  <p:tag name="ANNOTATION_TOP_1" val="469"/>
  <p:tag name="ANNOTATION_LEFT_1" val="690"/>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4"/>
  <p:tag name="ANNOTATION_TOP_2" val="506"/>
  <p:tag name="ANNOTATION_LEFT_2" val="69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de605583-f0f2-4429-a38a-177f3d56fd23"/>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PLAYLIST_ID" val="-1"/>
  <p:tag name="ARTICULATE_SLIDE_NAV" val="42"/>
  <p:tag name="ANNOTATION_TOP_3" val="397.8333"/>
  <p:tag name="ANNOTATION_LEFT_3" val="653.1666"/>
  <p:tag name="ANNOTATION_HEIGHT_3" val="185.8333"/>
  <p:tag name="ANNOTATION_WIDTH_3" val="186.3333"/>
  <p:tag name="ANNOTATION_START_3" val="3.2"/>
  <p:tag name="ANNOTATION_END_3" val="5.6"/>
  <p:tag name="ANNOTATION_SLIDE_HEIGHT_3" val="720"/>
  <p:tag name="ANNOTATION_SLIDE_WIDTH_3" val="960"/>
  <p:tag name="ANNOTATION_SCALE_3" val="100"/>
  <p:tag name="ANNOTATION_TOP_4" val="525.5"/>
  <p:tag name="ANNOTATION_LEFT_4" val="683"/>
  <p:tag name="ANNOTATION_HEIGHT_4" val="185.8333"/>
  <p:tag name="ANNOTATION_WIDTH_4" val="186.3333"/>
  <p:tag name="ANNOTATION_START_4" val="5.6"/>
  <p:tag name="ANNOTATION_END_4" val="6.4"/>
  <p:tag name="ANNOTATION_SLIDE_HEIGHT_4" val="720"/>
  <p:tag name="ANNOTATION_SLIDE_WIDTH_4" val="960"/>
  <p:tag name="ANNOTATION_SCALE_4" val="100"/>
  <p:tag name="ANNOTATION_TOP_5" val="525.5"/>
  <p:tag name="ANNOTATION_LEFT_5" val="683"/>
  <p:tag name="ANNOTATION_HEIGHT_5" val="185.8333"/>
  <p:tag name="ANNOTATION_WIDTH_5" val="186.3333"/>
  <p:tag name="ANNOTATION_START_5" val="6.4"/>
  <p:tag name="ANNOTATION_END_5" val="7"/>
  <p:tag name="ANNOTATION_SLIDE_HEIGHT_5" val="720"/>
  <p:tag name="ANNOTATION_SLIDE_WIDTH_5" val="960"/>
  <p:tag name="ANNOTATION_SCALE_5" val="100"/>
  <p:tag name="ANNOTATION_TOP_6" val="525.5"/>
  <p:tag name="ANNOTATION_LEFT_6" val="683"/>
  <p:tag name="ANNOTATION_HEIGHT_6" val="185.8333"/>
  <p:tag name="ANNOTATION_WIDTH_6" val="186.3333"/>
  <p:tag name="ANNOTATION_START_6" val="7"/>
  <p:tag name="ANNOTATION_END_6" val="-1"/>
  <p:tag name="ANNOTATION_SLIDE_HEIGHT_6" val="720"/>
  <p:tag name="ANNOTATION_SLIDE_WIDTH_6" val="960"/>
  <p:tag name="ANNOTATION_SCALE_6" val="100"/>
  <p:tag name="AUDIO_ID" val="315"/>
  <p:tag name="ARTICULATE_AUDIO_RECORDED" val="1"/>
  <p:tag name="ELAPSEDTIME" val="8"/>
  <p:tag name="ANNOTATION_TYPE_1" val="0"/>
  <p:tag name="ANNOTATION_START_1" val="3.4"/>
  <p:tag name="ANNOTATION_END_1" val="6.0"/>
  <p:tag name="ANNOTATION_TOP_1" val="387"/>
  <p:tag name="ANNOTATION_LEFT_1" val="64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0"/>
  <p:tag name="ANNOTATION_TOP_2" val="523"/>
  <p:tag name="ANNOTATION_LEFT_2" val="67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f68cdc23-53f0-4625-b97f-6eb6f472688e"/>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43"/>
  <p:tag name="ANNOTATION_TOP_1" val="369.3333"/>
  <p:tag name="ANNOTATION_LEFT_1" val="313"/>
  <p:tag name="ANNOTATION_HEIGHT_1" val="185.8333"/>
  <p:tag name="ANNOTATION_WIDTH_1" val="186.3333"/>
  <p:tag name="ANNOTATION_START_1" val="1.4"/>
  <p:tag name="ANNOTATION_END_1" val="2.2"/>
  <p:tag name="ANNOTATION_SLIDE_HEIGHT_1" val="720"/>
  <p:tag name="ANNOTATION_SLIDE_WIDTH_1" val="960"/>
  <p:tag name="ANNOTATION_SCALE_1" val="100"/>
  <p:tag name="ANNOTATION_TOP_2" val="369.3333"/>
  <p:tag name="ANNOTATION_LEFT_2" val="313"/>
  <p:tag name="ANNOTATION_HEIGHT_2" val="185.8333"/>
  <p:tag name="ANNOTATION_WIDTH_2" val="186.3333"/>
  <p:tag name="ANNOTATION_START_2" val="2.2"/>
  <p:tag name="ANNOTATION_END_2" val="3.8"/>
  <p:tag name="ANNOTATION_SLIDE_HEIGHT_2" val="720"/>
  <p:tag name="ANNOTATION_SLIDE_WIDTH_2" val="960"/>
  <p:tag name="ANNOTATION_SCALE_2" val="100"/>
  <p:tag name="ANNOTATION_TOP_3" val="504.3333"/>
  <p:tag name="ANNOTATION_LEFT_3" val="192.5"/>
  <p:tag name="ANNOTATION_HEIGHT_3" val="185.8333"/>
  <p:tag name="ANNOTATION_WIDTH_3" val="186.3333"/>
  <p:tag name="ANNOTATION_START_3" val="3.8"/>
  <p:tag name="ANNOTATION_END_3" val="4.5"/>
  <p:tag name="ANNOTATION_SLIDE_HEIGHT_3" val="720"/>
  <p:tag name="ANNOTATION_SLIDE_WIDTH_3" val="960"/>
  <p:tag name="ANNOTATION_SCALE_3" val="100"/>
  <p:tag name="ANNOTATION_TOP_4" val="504.3333"/>
  <p:tag name="ANNOTATION_LEFT_4" val="192.5"/>
  <p:tag name="ANNOTATION_HEIGHT_4" val="185.8333"/>
  <p:tag name="ANNOTATION_WIDTH_4" val="186.3333"/>
  <p:tag name="ANNOTATION_START_4" val="4.5"/>
  <p:tag name="ANNOTATION_END_4" val="5.7"/>
  <p:tag name="ANNOTATION_SLIDE_HEIGHT_4" val="720"/>
  <p:tag name="ANNOTATION_SLIDE_WIDTH_4" val="960"/>
  <p:tag name="ANNOTATION_SCALE_4" val="100"/>
  <p:tag name="ANNOTATION_TOP_5" val="554"/>
  <p:tag name="ANNOTATION_LEFT_5" val="232.1667"/>
  <p:tag name="ANNOTATION_HEIGHT_5" val="185.8333"/>
  <p:tag name="ANNOTATION_WIDTH_5" val="186.3333"/>
  <p:tag name="ANNOTATION_START_5" val="5.7"/>
  <p:tag name="ANNOTATION_END_5" val="10"/>
  <p:tag name="ANNOTATION_SLIDE_HEIGHT_5" val="720"/>
  <p:tag name="ANNOTATION_SLIDE_WIDTH_5" val="960"/>
  <p:tag name="ANNOTATION_SCALE_5" val="100"/>
  <p:tag name="ANNOTATION_TOP_6" val="565.1667"/>
  <p:tag name="ANNOTATION_LEFT_6" val="705.3334"/>
  <p:tag name="ANNOTATION_HEIGHT_6" val="185.8333"/>
  <p:tag name="ANNOTATION_WIDTH_6" val="186.3333"/>
  <p:tag name="ANNOTATION_START_6" val="10"/>
  <p:tag name="ANNOTATION_END_6" val="10.7"/>
  <p:tag name="ANNOTATION_SLIDE_HEIGHT_6" val="720"/>
  <p:tag name="ANNOTATION_SLIDE_WIDTH_6" val="960"/>
  <p:tag name="ANNOTATION_SCALE_6" val="100"/>
  <p:tag name="ANNOTATION_TOP_7" val="565.1667"/>
  <p:tag name="ANNOTATION_LEFT_7" val="705.3334"/>
  <p:tag name="ANNOTATION_HEIGHT_7" val="185.8333"/>
  <p:tag name="ANNOTATION_WIDTH_7" val="186.3333"/>
  <p:tag name="ANNOTATION_START_7" val="10.7"/>
  <p:tag name="ANNOTATION_END_7" val="-1"/>
  <p:tag name="ANNOTATION_SLIDE_HEIGHT_7" val="720"/>
  <p:tag name="ANNOTATION_SLIDE_WIDTH_7" val="960"/>
  <p:tag name="ANNOTATION_SCALE_7" val="100"/>
  <p:tag name="AUDIO_ID" val="316"/>
  <p:tag name="ARTICULATE_AUDIO_RECORDED" val="1"/>
  <p:tag name="ELAPSEDTIME" val="11.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675d1eed-98a5-42a6-b993-3cefe6b5146b"/>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COUNT" val="3"/>
  <p:tag name="ARTICULATE_PLAYLIST_ID" val="-1"/>
  <p:tag name="ARTICULATE_SLIDE_NAV" val="44"/>
  <p:tag name="ANNOTATION_TOP_1" val="469.6667"/>
  <p:tag name="ANNOTATION_LEFT_1" val="3.666667"/>
  <p:tag name="ANNOTATION_HEIGHT_1" val="192"/>
  <p:tag name="ANNOTATION_WIDTH_1" val="330.3333"/>
  <p:tag name="ANNOTATION_START_1" val="3.3"/>
  <p:tag name="ANNOTATION_END_1" val="6.9"/>
  <p:tag name="ANNOTATION_SLIDE_HEIGHT_1" val="720"/>
  <p:tag name="ANNOTATION_SLIDE_WIDTH_1" val="960"/>
  <p:tag name="ANNOTATION_TOP_2" val="624.5"/>
  <p:tag name="ANNOTATION_LEFT_2" val="255.8333"/>
  <p:tag name="ANNOTATION_HEIGHT_2" val="185.8333"/>
  <p:tag name="ANNOTATION_WIDTH_2" val="186.3333"/>
  <p:tag name="ANNOTATION_START_2" val="6.9"/>
  <p:tag name="ANNOTATION_END_2" val="7.6"/>
  <p:tag name="ANNOTATION_SLIDE_HEIGHT_2" val="720"/>
  <p:tag name="ANNOTATION_SLIDE_WIDTH_2" val="960"/>
  <p:tag name="ANNOTATION_SCALE_2" val="100"/>
  <p:tag name="ANNOTATION_TOP_3" val="624.5"/>
  <p:tag name="ANNOTATION_LEFT_3" val="255.8333"/>
  <p:tag name="ANNOTATION_HEIGHT_3" val="185.8333"/>
  <p:tag name="ANNOTATION_WIDTH_3" val="186.3333"/>
  <p:tag name="ANNOTATION_START_3" val="7.6"/>
  <p:tag name="ANNOTATION_END_3" val="-1"/>
  <p:tag name="ANNOTATION_SLIDE_HEIGHT_3" val="720"/>
  <p:tag name="ANNOTATION_SLIDE_WIDTH_3" val="960"/>
  <p:tag name="ANNOTATION_SCALE_3" val="100"/>
  <p:tag name="AUDIO_ID" val="317"/>
  <p:tag name="ARTICULATE_AUDIO_RECORDED" val="1"/>
  <p:tag name="ELAPSEDTIME" val="15.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24419</TotalTime>
  <Words>3770</Words>
  <Application>Microsoft Office PowerPoint</Application>
  <PresentationFormat>On-screen Show (4:3)</PresentationFormat>
  <Paragraphs>484</Paragraphs>
  <Slides>65</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MS PGothic</vt:lpstr>
      <vt:lpstr>MS PGothic</vt:lpstr>
      <vt:lpstr>宋体</vt:lpstr>
      <vt:lpstr>Arial</vt:lpstr>
      <vt:lpstr>Arial Narrow</vt:lpstr>
      <vt:lpstr>Calibri</vt:lpstr>
      <vt:lpstr>Consolas</vt:lpstr>
      <vt:lpstr>Corbel</vt:lpstr>
      <vt:lpstr>Times New Roman</vt:lpstr>
      <vt:lpstr>Wingdings</vt:lpstr>
      <vt:lpstr>Wingdings 2</vt:lpstr>
      <vt:lpstr>CIMSS_Template_2013Logo</vt:lpstr>
      <vt:lpstr>How NUCAPS and Gridded NUCAPS can Help You</vt:lpstr>
      <vt:lpstr>NUCAPS</vt:lpstr>
      <vt:lpstr>Where do you find orbit paths</vt:lpstr>
      <vt:lpstr>Where do you find orbit paths?</vt:lpstr>
      <vt:lpstr>NUCAPS</vt:lpstr>
      <vt:lpstr>When are Data Available?</vt:lpstr>
      <vt:lpstr>Real vs. Modeled </vt:lpstr>
      <vt:lpstr>How are Vertical Profiles Produced</vt:lpstr>
      <vt:lpstr>Effective vertical resolution</vt:lpstr>
      <vt:lpstr>PowerPoint Presentation</vt:lpstr>
      <vt:lpstr>Cloud Clearing</vt:lpstr>
      <vt:lpstr>PowerPoint Presentation</vt:lpstr>
      <vt:lpstr>PowerPoint Presentation</vt:lpstr>
      <vt:lpstr>PowerPoint Presentation</vt:lpstr>
      <vt:lpstr>Back to AWIPS:   Popup SkewTs</vt:lpstr>
      <vt:lpstr>Popup SkewTs</vt:lpstr>
      <vt:lpstr>Popup SkewTs</vt:lpstr>
      <vt:lpstr>NUCAPS Profiles are Useful in the afternoon, as daytime heating is helping convection initiate</vt:lpstr>
      <vt:lpstr>NUCAPS Profiles are Useful in the afternoon, as daytime heating is helping convection initiate</vt:lpstr>
      <vt:lpstr>Bonus up north:  Consecutive passes</vt:lpstr>
      <vt:lpstr>Bonus up north:  Consecutive Passes!</vt:lpstr>
      <vt:lpstr>Again:  What do Consecutive Soundings Get you?</vt:lpstr>
      <vt:lpstr>PowerPoint Presentation</vt:lpstr>
      <vt:lpstr>PowerPoint Presentation</vt:lpstr>
      <vt:lpstr>You won’t get sequential passes from one satellite in South Carolina</vt:lpstr>
      <vt:lpstr>You can get two passes with two satellites</vt:lpstr>
      <vt:lpstr>Note how smooth these profiles are!</vt:lpstr>
      <vt:lpstr>PowerPoint Presentation</vt:lpstr>
      <vt:lpstr>Editing</vt:lpstr>
      <vt:lpstr>Editing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first, classic example, of how to use NUCAPS</vt:lpstr>
      <vt:lpstr>Forecast Problem: 29 May 2014 Will there be Afternoon/Evening Convection ?</vt:lpstr>
      <vt:lpstr>NUCAPS Sounding 1842 UTC 29 May 2014 Would you expect convective development?</vt:lpstr>
      <vt:lpstr>PowerPoint Presentation</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New* in 2019/2020</vt:lpstr>
      <vt:lpstr>Look in the Product Browser!</vt:lpstr>
      <vt:lpstr>Gridded Temperature Fields</vt:lpstr>
      <vt:lpstr>Temperature fields, 0720 UTC 2-21-2020</vt:lpstr>
      <vt:lpstr>Temperature fields:  Do they come from a sounding you would trust?</vt:lpstr>
      <vt:lpstr>Compare to Model fields:  Which is correct?</vt:lpstr>
      <vt:lpstr>Compare to Model fields:  Which is correct?</vt:lpstr>
      <vt:lpstr>12z Soundings</vt:lpstr>
      <vt:lpstr>Southeast Coast</vt:lpstr>
      <vt:lpstr>Gridded NUCAPS with convection</vt:lpstr>
      <vt:lpstr>Gridded NUCAPS over the Pacific Ocean</vt:lpstr>
      <vt:lpstr>Night Fog Brightness Temperature Difference</vt:lpstr>
      <vt:lpstr>What might you use NUCAPS for?</vt:lpstr>
      <vt:lpstr>Useful Links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104</cp:revision>
  <dcterms:created xsi:type="dcterms:W3CDTF">2013-10-04T14:38:54Z</dcterms:created>
  <dcterms:modified xsi:type="dcterms:W3CDTF">2020-03-27T15:41:24Z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103DBFD8-9E25-4224-8793-6276CE2266EE</vt:lpwstr>
  </property>
  <property fmtid="{D5CDD505-2E9C-101B-9397-08002B2CF9AE}" pid="3" name="ArticulatePath">
    <vt:lpwstr>CIMSSstarfield_darkblue.pptx-1</vt:lpwstr>
  </property>
</Properties>
</file>