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407" r:id="rId4"/>
    <p:sldId id="396" r:id="rId5"/>
    <p:sldId id="397" r:id="rId6"/>
    <p:sldId id="399" r:id="rId7"/>
    <p:sldId id="406" r:id="rId8"/>
    <p:sldId id="400" r:id="rId9"/>
    <p:sldId id="410" r:id="rId10"/>
    <p:sldId id="411" r:id="rId11"/>
    <p:sldId id="409" r:id="rId12"/>
    <p:sldId id="401" r:id="rId13"/>
    <p:sldId id="402" r:id="rId14"/>
    <p:sldId id="403" r:id="rId15"/>
    <p:sldId id="284" r:id="rId16"/>
    <p:sldId id="404" r:id="rId17"/>
    <p:sldId id="408" r:id="rId18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9A"/>
    <a:srgbClr val="134892"/>
    <a:srgbClr val="F2C31A"/>
    <a:srgbClr val="FFFF99"/>
    <a:srgbClr val="66FF66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85101" autoAdjust="0"/>
  </p:normalViewPr>
  <p:slideViewPr>
    <p:cSldViewPr>
      <p:cViewPr varScale="1">
        <p:scale>
          <a:sx n="80" d="100"/>
          <a:sy n="80" d="100"/>
        </p:scale>
        <p:origin x="49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0429567-0DBF-48A3-A7CF-F81B7EF962D1}" type="datetimeFigureOut">
              <a:rPr lang="en-US"/>
              <a:pPr>
                <a:defRPr/>
              </a:pPr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9053E9-1C83-4CC3-80AE-466BD8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46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D9875D06-FA4D-4A99-B54C-AFA8D2B4AE6F}" type="datetimeFigureOut">
              <a:rPr lang="zh-CN" altLang="en-US"/>
              <a:pPr>
                <a:defRPr/>
              </a:pPr>
              <a:t>2020/4/6</a:t>
            </a:fld>
            <a:endParaRPr lang="en-US" altLang="zh-CN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31039E60-BF2B-4BFB-A357-E946C274AA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347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summarize:  NUCAPS soundings can give a timely update to 1200 UTC soundings;  use them to diagnose how the atmosphere has changed.  </a:t>
            </a:r>
            <a:endParaRPr lang="en-US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NOAA-20 soundings are being provided and should be available within 30 minutes of the overpass.  Metop A and Metop B soundings arrive via the SBN and will have a slower arrival -- and they typically do not supply early afternoon data.</a:t>
            </a:r>
            <a:endParaRPr lang="en-US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may have to modify the sounding to reflect surface conditions, but modified NUCAPS NOAA-20 afternoon soundings have done that automatically for you.  The mixed layer that is inserted in these depends on Skin and Air temperature differences observed before the overpass. </a:t>
            </a:r>
            <a:endParaRPr lang="en-US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 that there is additional training available on the horizontal fields of information that can be extracted from the field of NUCAPS Soundings.</a:t>
            </a:r>
            <a:endParaRPr lang="en-US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concludes the training on NUCAPS Vertical Profiles at HWT.</a:t>
            </a:r>
            <a:endParaRPr lang="en-US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D203E-77D9-4514-B5C7-BE2FF8D438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30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44" algn="ctr">
              <a:defRPr sz="4000" b="1" cap="small" spc="0" baseline="0">
                <a:solidFill>
                  <a:srgbClr val="F2C31A"/>
                </a:solidFill>
                <a:effectLst/>
                <a:latin typeface="Corbe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198168"/>
            <a:ext cx="7772400" cy="461665"/>
          </a:xfrm>
        </p:spPr>
        <p:txBody>
          <a:bodyPr lIns="10058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0C17-B17B-44C7-8493-C8ACBB94F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4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66800"/>
            <a:ext cx="2514600" cy="52578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066800"/>
            <a:ext cx="54864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F725-5DD2-4AC8-9302-F060CA84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691F-9CED-4134-BEF2-4424A0C8B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3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687F-9EC4-4A2C-9D79-45716973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774E-393D-4152-86DA-5285DCA31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0F4E-004E-4CE8-AABD-59BBC7FD6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star_fade_bg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1"/>
          <a:stretch/>
        </p:blipFill>
        <p:spPr bwMode="auto">
          <a:xfrm>
            <a:off x="3810000" y="0"/>
            <a:ext cx="20690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1066800"/>
            <a:ext cx="82285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33" name="TextBox 9"/>
          <p:cNvSpPr txBox="1">
            <a:spLocks noChangeArrowheads="1"/>
          </p:cNvSpPr>
          <p:nvPr/>
        </p:nvSpPr>
        <p:spPr bwMode="auto">
          <a:xfrm>
            <a:off x="609600" y="6474023"/>
            <a:ext cx="381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dirty="0">
                <a:solidFill>
                  <a:srgbClr val="F2C31A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eaLnBrk="1" hangingPunct="1">
              <a:defRPr/>
            </a:pPr>
            <a:r>
              <a:rPr lang="en-US" sz="700" dirty="0">
                <a:solidFill>
                  <a:srgbClr val="FFFFFF"/>
                </a:solidFill>
                <a:latin typeface="Corbel" pitchFamily="34" charset="0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5532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49C620E3-86D2-421C-B672-9D0292A848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descr="CIMSS_logo_web_multicolor_glow_PNG_138x100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50496"/>
            <a:ext cx="457200" cy="33130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4" r:id="rId2"/>
    <p:sldLayoutId id="2147483749" r:id="rId3"/>
    <p:sldLayoutId id="2147483751" r:id="rId4"/>
    <p:sldLayoutId id="2147483755" r:id="rId5"/>
    <p:sldLayoutId id="2147483756" r:id="rId6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pitchFamily="2" charset="2"/>
        <a:buChar char=""/>
        <a:defRPr sz="3000" kern="1200">
          <a:solidFill>
            <a:srgbClr val="F2C31A"/>
          </a:solidFill>
          <a:latin typeface="+mn-lt"/>
          <a:ea typeface="MS PGothic" pitchFamily="3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14.PNG"/><Relationship Id="rId4" Type="http://schemas.openxmlformats.org/officeDocument/2006/relationships/hyperlink" Target="https://cimss.ssec.wisc.edu/turbulence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42875" y="1295400"/>
            <a:ext cx="8991600" cy="1447800"/>
          </a:xfrm>
        </p:spPr>
        <p:txBody>
          <a:bodyPr/>
          <a:lstStyle/>
          <a:p>
            <a:r>
              <a:rPr lang="en-US" b="0" cap="none" dirty="0"/>
              <a:t>Satellite-detected Aircraft Turbulence</a:t>
            </a:r>
            <a:endParaRPr lang="en-US" cap="none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42875" y="3863370"/>
            <a:ext cx="8839200" cy="1569660"/>
          </a:xfrm>
        </p:spPr>
        <p:txBody>
          <a:bodyPr/>
          <a:lstStyle/>
          <a:p>
            <a:r>
              <a:rPr lang="en-US" dirty="0"/>
              <a:t>Scott Lindstrom, Tony </a:t>
            </a:r>
            <a:r>
              <a:rPr lang="en-US" dirty="0" err="1"/>
              <a:t>Wimmers</a:t>
            </a:r>
            <a:endParaRPr lang="en-US" dirty="0"/>
          </a:p>
          <a:p>
            <a:r>
              <a:rPr lang="en-US" dirty="0"/>
              <a:t>Cooperative Institute for Meteorological Satellite Studies (CIMSS)</a:t>
            </a:r>
          </a:p>
          <a:p>
            <a:endParaRPr lang="en-US" dirty="0"/>
          </a:p>
          <a:p>
            <a:r>
              <a:rPr lang="en-US" dirty="0"/>
              <a:t> April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0C17-B17B-44C7-8493-C8ACBB94F633}" type="slidenum">
              <a:rPr lang="en-US" smtClean="0"/>
              <a:pPr/>
              <a:t>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15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0D3FB1-1B8E-7044-9235-B62B98553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958850"/>
            <a:ext cx="7937500" cy="49403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9FE6B-A058-FF4C-9152-6A31477AD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A72D5B-F6DD-3E40-834F-48C480604626}"/>
              </a:ext>
            </a:extLst>
          </p:cNvPr>
          <p:cNvSpPr/>
          <p:nvPr/>
        </p:nvSpPr>
        <p:spPr>
          <a:xfrm>
            <a:off x="4229100" y="3086100"/>
            <a:ext cx="685800" cy="6858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DCEA1B-DC47-8A42-A6A8-B9AFD72B4142}"/>
              </a:ext>
            </a:extLst>
          </p:cNvPr>
          <p:cNvSpPr txBox="1"/>
          <p:nvPr/>
        </p:nvSpPr>
        <p:spPr>
          <a:xfrm>
            <a:off x="1984787" y="5943600"/>
            <a:ext cx="654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Turbulence product shown in contours over high-pass imagery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3A7D5-2259-DE45-9007-D1EBC8C8CA7D}"/>
              </a:ext>
            </a:extLst>
          </p:cNvPr>
          <p:cNvSpPr txBox="1"/>
          <p:nvPr/>
        </p:nvSpPr>
        <p:spPr>
          <a:xfrm>
            <a:off x="1400650" y="4343400"/>
            <a:ext cx="634269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It can sometimes identify structures formed from active vertical shear, such as this.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92C315-AF29-7544-BFD2-98D471DF0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0" t="37661" r="40400" b="39439"/>
          <a:stretch/>
        </p:blipFill>
        <p:spPr>
          <a:xfrm>
            <a:off x="152400" y="1510173"/>
            <a:ext cx="2667000" cy="239979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47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752B55-77E8-3A44-AE4E-179BD16C31CF}"/>
              </a:ext>
            </a:extLst>
          </p:cNvPr>
          <p:cNvSpPr txBox="1"/>
          <p:nvPr/>
        </p:nvSpPr>
        <p:spPr>
          <a:xfrm>
            <a:off x="848678" y="1748790"/>
            <a:ext cx="77182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Severe turbulence event for a Boeing 777 at 34,000 ft on 1413 UTC 11 July 2019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400" dirty="0"/>
              <a:t>&gt;= 25 injuries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No turbulent reports from aircraft in the area before or after the event.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A7B7C-9538-AB49-B892-58F92BC2E076}"/>
              </a:ext>
            </a:extLst>
          </p:cNvPr>
          <p:cNvSpPr txBox="1"/>
          <p:nvPr/>
        </p:nvSpPr>
        <p:spPr>
          <a:xfrm>
            <a:off x="596545" y="1099297"/>
            <a:ext cx="44337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C000"/>
                </a:solidFill>
              </a:rPr>
              <a:t>Air Canada Incident, 11 July 2019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Rapid convection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9FE6B-A058-FF4C-9152-6A31477AD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450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A64094-B83A-724C-841B-5063E1552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607297"/>
            <a:ext cx="9144000" cy="4572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3E5C26B-F2D7-154D-8253-6EE54B80E2EA}"/>
              </a:ext>
            </a:extLst>
          </p:cNvPr>
          <p:cNvSpPr/>
          <p:nvPr/>
        </p:nvSpPr>
        <p:spPr>
          <a:xfrm>
            <a:off x="3657600" y="3111500"/>
            <a:ext cx="274320" cy="274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74F49-0466-0346-A77A-5FF39E681940}"/>
              </a:ext>
            </a:extLst>
          </p:cNvPr>
          <p:cNvSpPr txBox="1"/>
          <p:nvPr/>
        </p:nvSpPr>
        <p:spPr>
          <a:xfrm>
            <a:off x="139700" y="5273783"/>
            <a:ext cx="9220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Contours show estimated probability of MOG over a 10-minute period based on GOES-17 Bands 8 and 13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Base image is GOES-17 Upper level water vapor (Band 8)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Event occurs inside the red circle at ~1410 UTC, at the emergence of a small convective cell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B4699F-5D96-F34F-BF82-25273734A3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66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48627-0492-1C4E-BF7E-F6C437E2E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1" y="968188"/>
            <a:ext cx="8875059" cy="443753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3E5C26B-F2D7-154D-8253-6EE54B80E2EA}"/>
              </a:ext>
            </a:extLst>
          </p:cNvPr>
          <p:cNvSpPr/>
          <p:nvPr/>
        </p:nvSpPr>
        <p:spPr>
          <a:xfrm>
            <a:off x="3541955" y="3382103"/>
            <a:ext cx="274320" cy="274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74F49-0466-0346-A77A-5FF39E681940}"/>
              </a:ext>
            </a:extLst>
          </p:cNvPr>
          <p:cNvSpPr txBox="1"/>
          <p:nvPr/>
        </p:nvSpPr>
        <p:spPr>
          <a:xfrm>
            <a:off x="886891" y="5049203"/>
            <a:ext cx="651524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Convective cell is ~6 pixels wide north/south (~12 km), and grew rapidly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4E525-7874-FF43-AB5E-D985B7E24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24" t="55606" r="58485" b="40076"/>
          <a:stretch/>
        </p:blipFill>
        <p:spPr>
          <a:xfrm>
            <a:off x="398873" y="3637640"/>
            <a:ext cx="1829977" cy="127829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43D0EE-E37F-C242-9406-38EFB14BFC4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998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D74F49-0466-0346-A77A-5FF39E681940}"/>
              </a:ext>
            </a:extLst>
          </p:cNvPr>
          <p:cNvSpPr txBox="1"/>
          <p:nvPr/>
        </p:nvSpPr>
        <p:spPr>
          <a:xfrm>
            <a:off x="457200" y="4403743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First emergence of the cell is at 1350 UTC, but very hard to distinguish.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Shape is coherent at 1400 UTC. It may have been possible to identify a hazard at this time.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Algorithm finds a significant pattern at 1410 UTC (but only 5% probability).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In other words, these events are </a:t>
            </a:r>
            <a:r>
              <a:rPr lang="en-US" sz="2000" i="1" dirty="0"/>
              <a:t>detectable</a:t>
            </a:r>
            <a:r>
              <a:rPr lang="en-US" sz="2000" dirty="0"/>
              <a:t>, but at 5%, these are quite prone to false alarms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6FFA4-482A-AC4D-98D6-D20212FD791F}"/>
              </a:ext>
            </a:extLst>
          </p:cNvPr>
          <p:cNvSpPr txBox="1"/>
          <p:nvPr/>
        </p:nvSpPr>
        <p:spPr>
          <a:xfrm>
            <a:off x="596545" y="968188"/>
            <a:ext cx="43925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C000"/>
                </a:solidFill>
              </a:rPr>
              <a:t>Convective cell @1350-1410 UTC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4E525-7874-FF43-AB5E-D985B7E24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24" t="55606" r="58485" b="40076"/>
          <a:stretch/>
        </p:blipFill>
        <p:spPr>
          <a:xfrm>
            <a:off x="6101605" y="2205529"/>
            <a:ext cx="1829977" cy="1278292"/>
          </a:xfrm>
          <a:prstGeom prst="rect">
            <a:avLst/>
          </a:prstGeom>
          <a:ln w="2857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3495F-3BFC-C844-A908-982E31F465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39" t="54941" r="57843" b="38990"/>
          <a:stretch/>
        </p:blipFill>
        <p:spPr>
          <a:xfrm>
            <a:off x="3751729" y="2195443"/>
            <a:ext cx="1734671" cy="1278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DE589-2E3F-B248-B8C7-4BFDC01E8D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39" t="54706" r="57990" b="39442"/>
          <a:stretch/>
        </p:blipFill>
        <p:spPr>
          <a:xfrm>
            <a:off x="1401855" y="2205529"/>
            <a:ext cx="1734670" cy="12782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00DD70-5E2D-1448-B5DF-2F538D1FFDCE}"/>
              </a:ext>
            </a:extLst>
          </p:cNvPr>
          <p:cNvSpPr txBox="1"/>
          <p:nvPr/>
        </p:nvSpPr>
        <p:spPr>
          <a:xfrm>
            <a:off x="1684945" y="3462739"/>
            <a:ext cx="14093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C000"/>
                </a:solidFill>
              </a:rPr>
              <a:t>1350 UTC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239311-FCCF-FC48-9F42-27FC520D41C4}"/>
              </a:ext>
            </a:extLst>
          </p:cNvPr>
          <p:cNvSpPr txBox="1"/>
          <p:nvPr/>
        </p:nvSpPr>
        <p:spPr>
          <a:xfrm>
            <a:off x="4033350" y="3462739"/>
            <a:ext cx="14093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C000"/>
                </a:solidFill>
              </a:rPr>
              <a:t>1400 UTC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59BBDE-67B1-8942-A6C1-63D6EF13E370}"/>
              </a:ext>
            </a:extLst>
          </p:cNvPr>
          <p:cNvSpPr txBox="1"/>
          <p:nvPr/>
        </p:nvSpPr>
        <p:spPr>
          <a:xfrm>
            <a:off x="6419506" y="3462739"/>
            <a:ext cx="14093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C000"/>
                </a:solidFill>
              </a:rPr>
              <a:t>1410 UTC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E12CA-DE09-E646-983F-85E7F115FF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22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986" y="32202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Turbulence predictions can be found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325906"/>
            <a:ext cx="9372600" cy="6142038"/>
          </a:xfrm>
        </p:spPr>
        <p:txBody>
          <a:bodyPr>
            <a:normAutofit/>
          </a:bodyPr>
          <a:lstStyle/>
          <a:p>
            <a:r>
              <a:rPr lang="en-US" dirty="0">
                <a:hlinkClick r:id="rId4"/>
              </a:rPr>
              <a:t>LINK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055218"/>
            <a:ext cx="9144000" cy="541272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38200" y="4267200"/>
            <a:ext cx="4343400" cy="1752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828800" y="4267200"/>
            <a:ext cx="3352800" cy="1752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060700" y="4267200"/>
            <a:ext cx="2120900" cy="1752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94300" y="4267200"/>
            <a:ext cx="2933700" cy="1752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81600" y="4267200"/>
            <a:ext cx="1739900" cy="1752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483100" y="4267200"/>
            <a:ext cx="711200" cy="1752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85186" y="392794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Choices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65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quirks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At SSEC we have observed the product in real-time since late February.</a:t>
            </a:r>
          </a:p>
          <a:p>
            <a:r>
              <a:rPr lang="en-US" dirty="0"/>
              <a:t>We notice that often turbulence occurs on the edge of a predicted feature, not in the center. This indicates that an aircraft that skirts just around a known feature is not “in the clear”.</a:t>
            </a:r>
          </a:p>
          <a:p>
            <a:r>
              <a:rPr lang="en-US" dirty="0"/>
              <a:t>We are still researching improvements and looking for feedback on the product.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520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Deep Learning algorithm that uses Upper-Level water vapor (best) or window channel (good)</a:t>
            </a:r>
          </a:p>
          <a:p>
            <a:r>
              <a:rPr lang="en-US" dirty="0"/>
              <a:t>Probability of Moderate or Greater (MOG) Turbulence</a:t>
            </a:r>
          </a:p>
          <a:p>
            <a:r>
              <a:rPr lang="en-US" dirty="0"/>
              <a:t>Trained on flight-level turbulence (30-40K feet)</a:t>
            </a:r>
          </a:p>
          <a:p>
            <a:r>
              <a:rPr lang="en-US" dirty="0"/>
              <a:t>Model </a:t>
            </a:r>
            <a:r>
              <a:rPr lang="en-US" i="1" dirty="0"/>
              <a:t>bias</a:t>
            </a:r>
            <a:r>
              <a:rPr lang="en-US" dirty="0"/>
              <a:t> is very low, but estimated probability of MOG typically remains under 40%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69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56" y="1295400"/>
            <a:ext cx="9172044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Subject Matter Expert:  Tony </a:t>
            </a:r>
            <a:r>
              <a:rPr lang="en-US" dirty="0" err="1"/>
              <a:t>Wimmers</a:t>
            </a:r>
            <a:endParaRPr lang="en-US" dirty="0"/>
          </a:p>
          <a:p>
            <a:r>
              <a:rPr lang="en-US" dirty="0"/>
              <a:t>ABI and AHI have sufficient spatial and temporal resolution to detect many turbulent episodes</a:t>
            </a:r>
          </a:p>
          <a:p>
            <a:pPr lvl="1"/>
            <a:r>
              <a:rPr lang="en-US" dirty="0"/>
              <a:t>Some features in clear sky, some in clouds  (technically over clouds)</a:t>
            </a:r>
          </a:p>
          <a:p>
            <a:r>
              <a:rPr lang="en-US" dirty="0"/>
              <a:t>Deep Learning is used to relate satellite observations to the likelihood of Moderate or Greater (MOG) turbulence</a:t>
            </a:r>
          </a:p>
          <a:p>
            <a:pPr lvl="1"/>
            <a:r>
              <a:rPr lang="en-US" dirty="0"/>
              <a:t>Thousands of turbulent and non-turbulent cases are used to create the predictive model.</a:t>
            </a:r>
          </a:p>
          <a:p>
            <a:pPr lvl="2"/>
            <a:r>
              <a:rPr lang="en-US" dirty="0"/>
              <a:t>Infrared Window Channel (10.3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m) and (upper-level) Water Vapor imagery (6.2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m)</a:t>
            </a:r>
          </a:p>
          <a:p>
            <a:pPr lvl="2"/>
            <a:r>
              <a:rPr lang="en-US" dirty="0"/>
              <a:t>Aircraft-based observations of turbulence (at 30000 – 40000 feet) are used to train and validate the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25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56" y="1295400"/>
            <a:ext cx="8943444" cy="5257800"/>
          </a:xfrm>
        </p:spPr>
        <p:txBody>
          <a:bodyPr>
            <a:normAutofit/>
          </a:bodyPr>
          <a:lstStyle/>
          <a:p>
            <a:r>
              <a:rPr lang="en-US" dirty="0"/>
              <a:t>The turbulence product is probabilistic (percentage). This is meant to be interpreted as the probability of MOG…</a:t>
            </a:r>
          </a:p>
          <a:p>
            <a:pPr lvl="1"/>
            <a:r>
              <a:rPr lang="en-US" dirty="0"/>
              <a:t>At any level within typical cruising altitude (30,000-40,000 ft)</a:t>
            </a:r>
          </a:p>
          <a:p>
            <a:pPr lvl="1"/>
            <a:r>
              <a:rPr lang="en-US" dirty="0"/>
              <a:t>For large aircraft (</a:t>
            </a:r>
            <a:r>
              <a:rPr lang="en-US" dirty="0" err="1"/>
              <a:t>eg.</a:t>
            </a:r>
            <a:r>
              <a:rPr lang="en-US" dirty="0"/>
              <a:t> commercial passenger)</a:t>
            </a:r>
          </a:p>
          <a:p>
            <a:pPr lvl="1"/>
            <a:r>
              <a:rPr lang="en-US" dirty="0"/>
              <a:t>At least once during a 10-minute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246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Channels Are Used?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077200" cy="5257800"/>
          </a:xfrm>
        </p:spPr>
        <p:txBody>
          <a:bodyPr/>
          <a:lstStyle/>
          <a:p>
            <a:r>
              <a:rPr lang="en-US" dirty="0"/>
              <a:t>Water Vapor imagery is preferable, but a window channel-only option is available for times when the GOES-17 Loop Heat Pipe is not cooling the ABI enough</a:t>
            </a:r>
          </a:p>
          <a:p>
            <a:r>
              <a:rPr lang="en-US" dirty="0"/>
              <a:t>For Window Channel </a:t>
            </a:r>
            <a:r>
              <a:rPr lang="en-US" dirty="0" smtClean="0"/>
              <a:t>only</a:t>
            </a:r>
          </a:p>
          <a:p>
            <a:pPr marL="68263" indent="0">
              <a:buNone/>
            </a:pPr>
            <a:endParaRPr lang="en-US" dirty="0"/>
          </a:p>
          <a:p>
            <a:pPr lvl="1"/>
            <a:r>
              <a:rPr lang="en-US" dirty="0"/>
              <a:t>Predictions of Turbulence are about 1/3</a:t>
            </a:r>
            <a:r>
              <a:rPr lang="en-US" baseline="30000" dirty="0"/>
              <a:t>rd</a:t>
            </a:r>
            <a:r>
              <a:rPr lang="en-US" dirty="0"/>
              <a:t> LESS </a:t>
            </a:r>
            <a:r>
              <a:rPr lang="en-US" dirty="0" smtClean="0"/>
              <a:t>precise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Regions of predicted turbulence are larger and more smoothed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64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990600"/>
          </a:xfrm>
        </p:spPr>
        <p:txBody>
          <a:bodyPr/>
          <a:lstStyle/>
          <a:p>
            <a:r>
              <a:rPr lang="en-US" dirty="0"/>
              <a:t>It matters what is producing the turbulence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Strong gravity waves that perturb clouds</a:t>
            </a:r>
          </a:p>
          <a:p>
            <a:r>
              <a:rPr lang="en-US" dirty="0"/>
              <a:t>Developing convection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Subtle gravity waves that emerge near convection or jet-stream shearing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464344" y="914400"/>
            <a:ext cx="4191000" cy="1828800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 Detection</a:t>
            </a:r>
          </a:p>
        </p:txBody>
      </p:sp>
      <p:sp>
        <p:nvSpPr>
          <p:cNvPr id="8" name="Explosion 2 7"/>
          <p:cNvSpPr/>
          <p:nvPr/>
        </p:nvSpPr>
        <p:spPr>
          <a:xfrm>
            <a:off x="4664869" y="838642"/>
            <a:ext cx="4191000" cy="1828800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Poorer Detection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3631" y="5562600"/>
            <a:ext cx="7859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This is especially true when only Band 13 (10.3 </a:t>
            </a:r>
            <a:r>
              <a:rPr lang="en-US" sz="2000" b="1" dirty="0">
                <a:latin typeface="Symbol" panose="05050102010706020507" pitchFamily="18" charset="2"/>
              </a:rPr>
              <a:t>m</a:t>
            </a:r>
            <a:r>
              <a:rPr lang="en-US" sz="2000" b="1" dirty="0"/>
              <a:t>m) is available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248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DC511CAE-9D12-724A-B1CB-56D53ECA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1" y="1762856"/>
            <a:ext cx="4117196" cy="32937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47563D-027E-6A45-BDB0-D13007A7CC35}"/>
              </a:ext>
            </a:extLst>
          </p:cNvPr>
          <p:cNvSpPr txBox="1"/>
          <p:nvPr/>
        </p:nvSpPr>
        <p:spPr>
          <a:xfrm>
            <a:off x="424381" y="5185370"/>
            <a:ext cx="366489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Detects ~45% of turbulence at cruising altitude with very low false alarm rate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D85ACC-96BA-4548-8F61-B1F53B99DD86}"/>
              </a:ext>
            </a:extLst>
          </p:cNvPr>
          <p:cNvCxnSpPr>
            <a:cxnSpLocks/>
          </p:cNvCxnSpPr>
          <p:nvPr/>
        </p:nvCxnSpPr>
        <p:spPr>
          <a:xfrm flipH="1" flipV="1">
            <a:off x="921895" y="3429001"/>
            <a:ext cx="1011837" cy="175637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21D2FE99-F3AD-BA4A-92E4-C9F301C756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33" t="15399" r="23998" b="13592"/>
          <a:stretch/>
        </p:blipFill>
        <p:spPr>
          <a:xfrm>
            <a:off x="4137050" y="1939967"/>
            <a:ext cx="4854550" cy="2528359"/>
          </a:xfrm>
          <a:prstGeom prst="rect">
            <a:avLst/>
          </a:prstGeom>
        </p:spPr>
      </p:pic>
      <p:pic>
        <p:nvPicPr>
          <p:cNvPr id="19" name="Picture 18" descr="A screenshot of a video game&#10;&#10;Description automatically generated">
            <a:extLst>
              <a:ext uri="{FF2B5EF4-FFF2-40B4-BE49-F238E27FC236}">
                <a16:creationId xmlns:a16="http://schemas.microsoft.com/office/drawing/2014/main" id="{6066A84E-B470-0E4F-929F-4DFF2A66C9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273" t="3618" r="12796" b="7316"/>
          <a:stretch/>
        </p:blipFill>
        <p:spPr>
          <a:xfrm rot="5400000">
            <a:off x="6633147" y="3044551"/>
            <a:ext cx="817339" cy="36648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F8985F-4E91-1F44-94AB-6B0767CFC597}"/>
              </a:ext>
            </a:extLst>
          </p:cNvPr>
          <p:cNvSpPr txBox="1"/>
          <p:nvPr/>
        </p:nvSpPr>
        <p:spPr>
          <a:xfrm>
            <a:off x="5082005" y="5185370"/>
            <a:ext cx="3664889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Precise estimation of turbulent regions confirmed by observations (orange = MOG observation)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DF26FB-5D4D-BC49-998A-70CA05DA6051}"/>
              </a:ext>
            </a:extLst>
          </p:cNvPr>
          <p:cNvCxnSpPr>
            <a:cxnSpLocks/>
          </p:cNvCxnSpPr>
          <p:nvPr/>
        </p:nvCxnSpPr>
        <p:spPr>
          <a:xfrm flipV="1">
            <a:off x="5638800" y="3300246"/>
            <a:ext cx="510797" cy="188512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D3E60BF-293E-E140-88AB-747156424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1F8BC-81CD-D241-8E55-D72CC045A0B2}" type="slidenum">
              <a:rPr lang="en-US"/>
              <a:t>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83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F47563D-027E-6A45-BDB0-D13007A7CC35}"/>
              </a:ext>
            </a:extLst>
          </p:cNvPr>
          <p:cNvSpPr txBox="1"/>
          <p:nvPr/>
        </p:nvSpPr>
        <p:spPr>
          <a:xfrm>
            <a:off x="6172200" y="2317091"/>
            <a:ext cx="3056352" cy="258532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probabilistic model is tuned to have very low bias. The 10% probability zones experience a ~10% frequency of MOG turbulence. The 40% probability zones experience a ~40% frequency of MOG, etc.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D3E60BF-293E-E140-88AB-747156424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1F8BC-81CD-D241-8E55-D72CC045A0B2}" type="slidenum">
              <a:rPr lang="en-US"/>
              <a:t>7</a:t>
            </a:fld>
            <a:endParaRPr lang="en-US" dirty="0"/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11A01FE6-0DBE-9A48-A9A6-B1E1FB8F5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66553"/>
            <a:ext cx="5486400" cy="548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38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9FE6B-A058-FF4C-9152-6A31477AD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4F8957B-FB7E-AF40-8DF9-902DEB560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958850"/>
            <a:ext cx="7937500" cy="49403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BA72D5B-F6DD-3E40-834F-48C480604626}"/>
              </a:ext>
            </a:extLst>
          </p:cNvPr>
          <p:cNvSpPr/>
          <p:nvPr/>
        </p:nvSpPr>
        <p:spPr>
          <a:xfrm>
            <a:off x="4229100" y="3086100"/>
            <a:ext cx="685800" cy="6858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DCEA1B-DC47-8A42-A6A8-B9AFD72B4142}"/>
              </a:ext>
            </a:extLst>
          </p:cNvPr>
          <p:cNvSpPr txBox="1"/>
          <p:nvPr/>
        </p:nvSpPr>
        <p:spPr>
          <a:xfrm>
            <a:off x="1984787" y="5943600"/>
            <a:ext cx="654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Turbulence product shown in contours over high-pass imagery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3A7D5-2259-DE45-9007-D1EBC8C8CA7D}"/>
              </a:ext>
            </a:extLst>
          </p:cNvPr>
          <p:cNvSpPr txBox="1"/>
          <p:nvPr/>
        </p:nvSpPr>
        <p:spPr>
          <a:xfrm>
            <a:off x="3043824" y="1653143"/>
            <a:ext cx="305635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Large areas of convection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83A173-43BB-D244-BC21-A845D42D00E3}"/>
              </a:ext>
            </a:extLst>
          </p:cNvPr>
          <p:cNvSpPr txBox="1"/>
          <p:nvPr/>
        </p:nvSpPr>
        <p:spPr>
          <a:xfrm>
            <a:off x="5259593" y="4267200"/>
            <a:ext cx="251280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Automated aircraft </a:t>
            </a:r>
            <a:r>
              <a:rPr lang="en-US" dirty="0" err="1"/>
              <a:t>obs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23FA4D1-46A9-6B49-9493-62ECF05EC1CB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4814467" y="3671467"/>
            <a:ext cx="519534" cy="59573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1557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881C77-9943-2C45-B7A3-502EEA78E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958850"/>
            <a:ext cx="7937500" cy="49403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9FE6B-A058-FF4C-9152-6A31477AD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A72D5B-F6DD-3E40-834F-48C480604626}"/>
              </a:ext>
            </a:extLst>
          </p:cNvPr>
          <p:cNvSpPr/>
          <p:nvPr/>
        </p:nvSpPr>
        <p:spPr>
          <a:xfrm>
            <a:off x="4229100" y="3086100"/>
            <a:ext cx="685800" cy="6858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DCEA1B-DC47-8A42-A6A8-B9AFD72B4142}"/>
              </a:ext>
            </a:extLst>
          </p:cNvPr>
          <p:cNvSpPr txBox="1"/>
          <p:nvPr/>
        </p:nvSpPr>
        <p:spPr>
          <a:xfrm>
            <a:off x="1984787" y="5943600"/>
            <a:ext cx="654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Turbulence product shown in contours over high-pass imagery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3A7D5-2259-DE45-9007-D1EBC8C8CA7D}"/>
              </a:ext>
            </a:extLst>
          </p:cNvPr>
          <p:cNvSpPr txBox="1"/>
          <p:nvPr/>
        </p:nvSpPr>
        <p:spPr>
          <a:xfrm>
            <a:off x="1400650" y="4343400"/>
            <a:ext cx="634269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It usually flags areas of </a:t>
            </a:r>
            <a:r>
              <a:rPr lang="en-US" u="sng" dirty="0"/>
              <a:t>intense gravity waves</a:t>
            </a:r>
            <a:r>
              <a:rPr lang="en-US" dirty="0"/>
              <a:t> (above), but does not flag weaker gravity waves </a:t>
            </a:r>
            <a:r>
              <a:rPr lang="en-US" i="1" dirty="0"/>
              <a:t>of any kind</a:t>
            </a:r>
            <a:r>
              <a:rPr lang="en-US" dirty="0"/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9C298B-310C-6744-9D06-F3C2ED393D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3" t="39974" r="42320" b="40869"/>
          <a:stretch/>
        </p:blipFill>
        <p:spPr>
          <a:xfrm>
            <a:off x="6096000" y="1828800"/>
            <a:ext cx="2706756" cy="20574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01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5a539824-946b-44f7-b1a0-38c37d5016e8"/>
  <p:tag name="ARTICULATE_PLAYLIST_ID" val="-1"/>
  <p:tag name="ARTICULATE_SLIDE_NAV" val="47"/>
  <p:tag name="ANNOTATION_TYPE_1" val="2"/>
  <p:tag name="ANNOTATION_START_1" val="7.8"/>
  <p:tag name="ANNOTATION_END_1" val="7.8"/>
  <p:tag name="ANNOTATION_TOP_1" val="-62"/>
  <p:tag name="ANNOTATION_LEFT_1" val="-62"/>
  <p:tag name="ANNOTATION_WIDTH_1" val="1085"/>
  <p:tag name="ANNOTATION_HEIGHT_1" val="845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255"/>
  <p:tag name="ANNOTATION_FILL_COLOR_1" val="5921370"/>
  <p:tag name="ANNOTATION_FILL_ALPHA_1" val="50"/>
  <p:tag name="ANNOTATION_BORDER_WIDTH_1" val="3"/>
  <p:tag name="ANNOTATION_SLIDE_WIDTH_1" val="960"/>
  <p:tag name="ANNOTATION_SLIDE_HEIGHT_1" val="720"/>
  <p:tag name="ANNOTATION_TYPE_2" val="2"/>
  <p:tag name="ANNOTATION_START_2" val="7.8"/>
  <p:tag name="ANNOTATION_END_2" val="20.8"/>
  <p:tag name="ANNOTATION_TOP_2" val="248"/>
  <p:tag name="ANNOTATION_LEFT_2" val="7"/>
  <p:tag name="ANNOTATION_WIDTH_2" val="946"/>
  <p:tag name="ANNOTATION_HEIGHT_2" val="225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255"/>
  <p:tag name="ANNOTATION_FILL_COLOR_2" val="5921370"/>
  <p:tag name="ANNOTATION_FILL_ALPHA_2" val="50"/>
  <p:tag name="ANNOTATION_BORDER_WIDTH_2" val="3"/>
  <p:tag name="ANNOTATION_SLIDE_WIDTH_2" val="960"/>
  <p:tag name="ANNOTATION_SLIDE_HEIGHT_2" val="720"/>
  <p:tag name="ANNOTATION_TYPE_3" val="2"/>
  <p:tag name="ANNOTATION_START_3" val="20.8"/>
  <p:tag name="ANNOTATION_END_3" val="20.8"/>
  <p:tag name="ANNOTATION_TOP_3" val="-62"/>
  <p:tag name="ANNOTATION_LEFT_3" val="-62"/>
  <p:tag name="ANNOTATION_WIDTH_3" val="1085"/>
  <p:tag name="ANNOTATION_HEIGHT_3" val="845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255"/>
  <p:tag name="ANNOTATION_FILL_COLOR_3" val="5921370"/>
  <p:tag name="ANNOTATION_FILL_ALPHA_3" val="50"/>
  <p:tag name="ANNOTATION_BORDER_WIDTH_3" val="3"/>
  <p:tag name="ANNOTATION_SLIDE_WIDTH_3" val="960"/>
  <p:tag name="ANNOTATION_SLIDE_HEIGHT_3" val="720"/>
  <p:tag name="ANNOTATION_TYPE_4" val="2"/>
  <p:tag name="ANNOTATION_START_4" val="20.8"/>
  <p:tag name="ANNOTATION_END_4" val="39.2"/>
  <p:tag name="ANNOTATION_TOP_4" val="471"/>
  <p:tag name="ANNOTATION_LEFT_4" val="6"/>
  <p:tag name="ANNOTATION_WIDTH_4" val="946"/>
  <p:tag name="ANNOTATION_HEIGHT_4" val="150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255"/>
  <p:tag name="ANNOTATION_FILL_COLOR_4" val="5921370"/>
  <p:tag name="ANNOTATION_FILL_ALPHA_4" val="50"/>
  <p:tag name="ANNOTATION_BORDER_WIDTH_4" val="3"/>
  <p:tag name="ANNOTATION_SLIDE_WIDTH_4" val="960"/>
  <p:tag name="ANNOTATION_SLIDE_HEIGHT_4" val="720"/>
  <p:tag name="ANNOTATION_TYPE_5" val="2"/>
  <p:tag name="ANNOTATION_START_5" val="39.2"/>
  <p:tag name="ANNOTATION_END_5" val="39.2"/>
  <p:tag name="ANNOTATION_TOP_5" val="-62"/>
  <p:tag name="ANNOTATION_LEFT_5" val="-62"/>
  <p:tag name="ANNOTATION_WIDTH_5" val="1085"/>
  <p:tag name="ANNOTATION_HEIGHT_5" val="845"/>
  <p:tag name="ANNOTATION_ANIMATION_5" val="4"/>
  <p:tag name="ANNOTATION_ROTATION_5" val="0"/>
  <p:tag name="ANNOTATION_SUB_TYPE_5" val="11"/>
  <p:tag name="ANNOTATION_LOOP_COUNT_5" val="1"/>
  <p:tag name="ANNOTATION_BOX_RADIUS_5" val="0"/>
  <p:tag name="ANNOTATION_SCALE_5" val="0"/>
  <p:tag name="ANNOTATION_BORDER_ALPHA_5" val="100"/>
  <p:tag name="ANNOTATION_BORDER_COLOR_5" val="255"/>
  <p:tag name="ANNOTATION_FILL_COLOR_5" val="5921370"/>
  <p:tag name="ANNOTATION_FILL_ALPHA_5" val="50"/>
  <p:tag name="ANNOTATION_BORDER_WIDTH_5" val="3"/>
  <p:tag name="ANNOTATION_SLIDE_WIDTH_5" val="960"/>
  <p:tag name="ANNOTATION_SLIDE_HEIGHT_5" val="720"/>
  <p:tag name="ANNOTATION_TYPE_6" val="2"/>
  <p:tag name="ANNOTATION_START_6" val="39.2"/>
  <p:tag name="ANNOTATION_END_6" val="44.8"/>
  <p:tag name="ANNOTATION_TOP_6" val="620"/>
  <p:tag name="ANNOTATION_LEFT_6" val="6"/>
  <p:tag name="ANNOTATION_WIDTH_6" val="931"/>
  <p:tag name="ANNOTATION_HEIGHT_6" val="89"/>
  <p:tag name="ANNOTATION_ANIMATION_6" val="4"/>
  <p:tag name="ANNOTATION_ROTATION_6" val="0"/>
  <p:tag name="ANNOTATION_SUB_TYPE_6" val="11"/>
  <p:tag name="ANNOTATION_LOOP_COUNT_6" val="1"/>
  <p:tag name="ANNOTATION_BOX_RADIUS_6" val="5"/>
  <p:tag name="ANNOTATION_SCALE_6" val="0"/>
  <p:tag name="ANNOTATION_BORDER_ALPHA_6" val="100"/>
  <p:tag name="ANNOTATION_BORDER_COLOR_6" val="255"/>
  <p:tag name="ANNOTATION_FILL_COLOR_6" val="5921370"/>
  <p:tag name="ANNOTATION_FILL_ALPHA_6" val="50"/>
  <p:tag name="ANNOTATION_BORDER_WIDTH_6" val="3"/>
  <p:tag name="ANNOTATION_SLIDE_WIDTH_6" val="960"/>
  <p:tag name="ANNOTATION_SLIDE_HEIGHT_6" val="720"/>
  <p:tag name="AUDIO_ID" val="323"/>
  <p:tag name="ARTICULATE_AUDIO_RECORDED" val="1"/>
  <p:tag name="ELAPSEDTIME" val="52.7"/>
  <p:tag name="ANNOTATION_COUNT" val="0"/>
  <p:tag name="ARTICULATE_USED_LAYOUT" val="3"/>
  <p:tag name="ARTICULATE_NAV_LEVEL" val="1"/>
  <p:tag name="ARTICULATE_SLIDE_PRESENTER_GUID" val="cdc8c0e2-ae29-454f-b21e-127183c59f9a"/>
  <p:tag name="ARTICULATE_SLIDE_PAUSE" val="0"/>
  <p:tag name="ARTICULATE_LOCK_SLIDE" val="0"/>
  <p:tag name="ARTICULATE_HIDE_SLIDE" val="0"/>
  <p:tag name="ARTICULATE_PLAYER_CONTROL_PREVIOUS" val="True"/>
  <p:tag name="ARTICULATE_PLAYER_CONTROL_NEXT" val="False"/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2" val="8226"/>
  <p:tag name="BULLET_13" val="8226"/>
  <p:tag name="BULLET_1" val="8226"/>
  <p:tag name="BULLET_2" val="8226"/>
  <p:tag name="BULLET_3" val="8226"/>
  <p:tag name="BULLET_4" val="8226"/>
  <p:tag name="BULLET_5" val="8226"/>
  <p:tag name="BULLET_6" val="8226"/>
  <p:tag name="BULLET_7" val="8226"/>
  <p:tag name="BULLET_8" val="8226"/>
  <p:tag name="BULLET_9" val="8226"/>
  <p:tag name="BULLET_10" val="8226"/>
  <p:tag name="BULLET_11" val="822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CIMSS_Template_2013Logo</Template>
  <TotalTime>31497</TotalTime>
  <Words>892</Words>
  <Application>Microsoft Office PowerPoint</Application>
  <PresentationFormat>On-screen Show (4:3)</PresentationFormat>
  <Paragraphs>107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MS PGothic</vt:lpstr>
      <vt:lpstr>MS PGothic</vt:lpstr>
      <vt:lpstr>宋体</vt:lpstr>
      <vt:lpstr>Arial</vt:lpstr>
      <vt:lpstr>Arial Narrow</vt:lpstr>
      <vt:lpstr>Calibri</vt:lpstr>
      <vt:lpstr>Corbel</vt:lpstr>
      <vt:lpstr>Symbol</vt:lpstr>
      <vt:lpstr>Times New Roman</vt:lpstr>
      <vt:lpstr>Wingdings</vt:lpstr>
      <vt:lpstr>Wingdings 2</vt:lpstr>
      <vt:lpstr>CIMSS_Template_2013Logo</vt:lpstr>
      <vt:lpstr>Satellite-detected Aircraft Turbulence</vt:lpstr>
      <vt:lpstr>Turbulence</vt:lpstr>
      <vt:lpstr>Turbulence</vt:lpstr>
      <vt:lpstr>Which Channels Are Used?</vt:lpstr>
      <vt:lpstr>It matters what is producing the turbulence</vt:lpstr>
      <vt:lpstr>Performance</vt:lpstr>
      <vt:lpstr>Performance</vt:lpstr>
      <vt:lpstr>Examples</vt:lpstr>
      <vt:lpstr>Examples</vt:lpstr>
      <vt:lpstr>Examples</vt:lpstr>
      <vt:lpstr>Example: Rapid convection</vt:lpstr>
      <vt:lpstr>PowerPoint Presentation</vt:lpstr>
      <vt:lpstr>PowerPoint Presentation</vt:lpstr>
      <vt:lpstr>PowerPoint Presentation</vt:lpstr>
      <vt:lpstr>Turbulence predictions can be found online</vt:lpstr>
      <vt:lpstr>Known quirks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Phillips</dc:creator>
  <cp:lastModifiedBy>Scott Lindstrom</cp:lastModifiedBy>
  <cp:revision>142</cp:revision>
  <dcterms:created xsi:type="dcterms:W3CDTF">2013-10-04T14:38:54Z</dcterms:created>
  <dcterms:modified xsi:type="dcterms:W3CDTF">2020-04-07T15:17:35Z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103DBFD8-9E25-4224-8793-6276CE2266EE</vt:lpwstr>
  </property>
  <property fmtid="{D5CDD505-2E9C-101B-9397-08002B2CF9AE}" pid="3" name="ArticulatePath">
    <vt:lpwstr>CIMSSstarfield_darkblue.pptx-1</vt:lpwstr>
  </property>
</Properties>
</file>