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46.xml" ContentType="application/vnd.openxmlformats-officedocument.presentationml.notesSlide+xml"/>
  <Override PartName="/ppt/tags/tag50.xml" ContentType="application/vnd.openxmlformats-officedocument.presentationml.tags+xml"/>
  <Override PartName="/ppt/notesSlides/notesSlide47.xml" ContentType="application/vnd.openxmlformats-officedocument.presentationml.notesSlide+xml"/>
  <Override PartName="/ppt/tags/tag51.xml" ContentType="application/vnd.openxmlformats-officedocument.presentationml.tags+xml"/>
  <Override PartName="/ppt/notesSlides/notesSlide48.xml" ContentType="application/vnd.openxmlformats-officedocument.presentationml.notesSlide+xml"/>
  <Override PartName="/ppt/tags/tag52.xml" ContentType="application/vnd.openxmlformats-officedocument.presentationml.tags+xml"/>
  <Override PartName="/ppt/notesSlides/notesSlide49.xml" ContentType="application/vnd.openxmlformats-officedocument.presentationml.notesSlide+xml"/>
  <Override PartName="/ppt/tags/tag53.xml" ContentType="application/vnd.openxmlformats-officedocument.presentationml.tags+xml"/>
  <Override PartName="/ppt/notesSlides/notesSlide50.xml" ContentType="application/vnd.openxmlformats-officedocument.presentationml.notesSlide+xml"/>
  <Override PartName="/ppt/tags/tag54.xml" ContentType="application/vnd.openxmlformats-officedocument.presentationml.tags+xml"/>
  <Override PartName="/ppt/notesSlides/notesSlide51.xml" ContentType="application/vnd.openxmlformats-officedocument.presentationml.notesSlide+xml"/>
  <Override PartName="/ppt/tags/tag55.xml" ContentType="application/vnd.openxmlformats-officedocument.presentationml.tags+xml"/>
  <Override PartName="/ppt/notesSlides/notesSlide52.xml" ContentType="application/vnd.openxmlformats-officedocument.presentationml.notesSlide+xml"/>
  <Override PartName="/ppt/tags/tag56.xml" ContentType="application/vnd.openxmlformats-officedocument.presentationml.tags+xml"/>
  <Override PartName="/ppt/notesSlides/notesSlide53.xml" ContentType="application/vnd.openxmlformats-officedocument.presentationml.notesSlide+xml"/>
  <Override PartName="/ppt/tags/tag57.xml" ContentType="application/vnd.openxmlformats-officedocument.presentationml.tags+xml"/>
  <Override PartName="/ppt/notesSlides/notesSlide54.xml" ContentType="application/vnd.openxmlformats-officedocument.presentationml.notesSlide+xml"/>
  <Override PartName="/ppt/tags/tag58.xml" ContentType="application/vnd.openxmlformats-officedocument.presentationml.tags+xml"/>
  <Override PartName="/ppt/notesSlides/notesSlide55.xml" ContentType="application/vnd.openxmlformats-officedocument.presentationml.notesSlide+xml"/>
  <Override PartName="/ppt/tags/tag59.xml" ContentType="application/vnd.openxmlformats-officedocument.presentationml.tags+xml"/>
  <Override PartName="/ppt/notesSlides/notesSlide56.xml" ContentType="application/vnd.openxmlformats-officedocument.presentationml.notesSlide+xml"/>
  <Override PartName="/ppt/tags/tag60.xml" ContentType="application/vnd.openxmlformats-officedocument.presentationml.tags+xml"/>
  <Override PartName="/ppt/notesSlides/notesSlide57.xml" ContentType="application/vnd.openxmlformats-officedocument.presentationml.notesSlide+xml"/>
  <Override PartName="/ppt/tags/tag61.xml" ContentType="application/vnd.openxmlformats-officedocument.presentationml.tags+xml"/>
  <Override PartName="/ppt/notesSlides/notesSlide58.xml" ContentType="application/vnd.openxmlformats-officedocument.presentationml.notesSlide+xml"/>
  <Override PartName="/ppt/tags/tag62.xml" ContentType="application/vnd.openxmlformats-officedocument.presentationml.tags+xml"/>
  <Override PartName="/ppt/notesSlides/notesSlide59.xml" ContentType="application/vnd.openxmlformats-officedocument.presentationml.notesSlide+xml"/>
  <Override PartName="/ppt/tags/tag63.xml" ContentType="application/vnd.openxmlformats-officedocument.presentationml.tags+xml"/>
  <Override PartName="/ppt/notesSlides/notesSlide60.xml" ContentType="application/vnd.openxmlformats-officedocument.presentationml.notesSlide+xml"/>
  <Override PartName="/ppt/tags/tag64.xml" ContentType="application/vnd.openxmlformats-officedocument.presentationml.tags+xml"/>
  <Override PartName="/ppt/notesSlides/notesSlide61.xml" ContentType="application/vnd.openxmlformats-officedocument.presentationml.notesSlide+xml"/>
  <Override PartName="/ppt/tags/tag65.xml" ContentType="application/vnd.openxmlformats-officedocument.presentationml.tags+xml"/>
  <Override PartName="/ppt/notesSlides/notesSlide62.xml" ContentType="application/vnd.openxmlformats-officedocument.presentationml.notesSlide+xml"/>
  <Override PartName="/ppt/tags/tag66.xml" ContentType="application/vnd.openxmlformats-officedocument.presentationml.tags+xml"/>
  <Override PartName="/ppt/notesSlides/notesSlide6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64.xml" ContentType="application/vnd.openxmlformats-officedocument.presentationml.notesSlide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1"/>
  </p:notesMasterIdLst>
  <p:sldIdLst>
    <p:sldId id="256" r:id="rId2"/>
    <p:sldId id="303" r:id="rId3"/>
    <p:sldId id="320" r:id="rId4"/>
    <p:sldId id="304" r:id="rId5"/>
    <p:sldId id="305" r:id="rId6"/>
    <p:sldId id="368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4" r:id="rId28"/>
    <p:sldId id="365" r:id="rId29"/>
    <p:sldId id="366" r:id="rId30"/>
    <p:sldId id="367" r:id="rId31"/>
    <p:sldId id="269" r:id="rId32"/>
    <p:sldId id="294" r:id="rId33"/>
    <p:sldId id="276" r:id="rId34"/>
    <p:sldId id="282" r:id="rId35"/>
    <p:sldId id="283" r:id="rId36"/>
    <p:sldId id="284" r:id="rId37"/>
    <p:sldId id="286" r:id="rId38"/>
    <p:sldId id="285" r:id="rId39"/>
    <p:sldId id="289" r:id="rId40"/>
    <p:sldId id="290" r:id="rId41"/>
    <p:sldId id="291" r:id="rId42"/>
    <p:sldId id="292" r:id="rId43"/>
    <p:sldId id="287" r:id="rId44"/>
    <p:sldId id="288" r:id="rId45"/>
    <p:sldId id="343" r:id="rId46"/>
    <p:sldId id="325" r:id="rId47"/>
    <p:sldId id="326" r:id="rId48"/>
    <p:sldId id="295" r:id="rId49"/>
    <p:sldId id="271" r:id="rId50"/>
    <p:sldId id="272" r:id="rId51"/>
    <p:sldId id="327" r:id="rId52"/>
    <p:sldId id="273" r:id="rId53"/>
    <p:sldId id="328" r:id="rId54"/>
    <p:sldId id="275" r:id="rId55"/>
    <p:sldId id="279" r:id="rId56"/>
    <p:sldId id="297" r:id="rId57"/>
    <p:sldId id="335" r:id="rId58"/>
    <p:sldId id="336" r:id="rId59"/>
    <p:sldId id="337" r:id="rId60"/>
    <p:sldId id="338" r:id="rId61"/>
    <p:sldId id="339" r:id="rId62"/>
    <p:sldId id="340" r:id="rId63"/>
    <p:sldId id="261" r:id="rId64"/>
    <p:sldId id="341" r:id="rId65"/>
    <p:sldId id="265" r:id="rId66"/>
    <p:sldId id="369" r:id="rId67"/>
    <p:sldId id="342" r:id="rId68"/>
    <p:sldId id="324" r:id="rId69"/>
    <p:sldId id="370" r:id="rId70"/>
  </p:sldIdLst>
  <p:sldSz cx="9144000" cy="6858000" type="screen4x3"/>
  <p:notesSz cx="6858000" cy="9144000"/>
  <p:custDataLst>
    <p:tags r:id="rId7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3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02154"/>
    <a:srgbClr val="03AFFF"/>
    <a:srgbClr val="05FAFF"/>
    <a:srgbClr val="FF11B2"/>
    <a:srgbClr val="FB595A"/>
    <a:srgbClr val="FFC1C1"/>
    <a:srgbClr val="FF0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4" autoAdjust="0"/>
    <p:restoredTop sz="90929"/>
  </p:normalViewPr>
  <p:slideViewPr>
    <p:cSldViewPr>
      <p:cViewPr varScale="1">
        <p:scale>
          <a:sx n="82" d="100"/>
          <a:sy n="82" d="100"/>
        </p:scale>
        <p:origin x="360" y="67"/>
      </p:cViewPr>
      <p:guideLst>
        <p:guide orient="horz" pos="2160"/>
        <p:guide pos="3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7F0FD0-DADF-4FCC-8E14-52D7199FB1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17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FDA983-B2B0-4FCE-8BE0-E809F384007F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1431644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1834359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97640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527527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4080903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1409757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1822375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1572205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36251222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90551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CE3F77-F4B5-461F-A4CF-78246924409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You would think that fidelity to data and seamless blending are in conflict, but when the data is integrated properly, they are in harmony.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082561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356018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124671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470920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17574870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569341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016224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6941021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3020550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193951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D9603-05AE-45D1-8F61-EFF2E1B6DCEA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995282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734B8-5CDD-479A-A4BD-C7EC0068F651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8AE61-4A57-4F11-AFAE-3A4C5AB16FBB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F9E029-FBA9-4FA1-81E4-27E77B626CC6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EFD5CC-EB77-4995-B67F-08554FF5FDDB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54BFE1-A6D4-4AD5-B0A1-B93CEEB9B39D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D920D-F8ED-4534-8ED5-2F96F3FB69B6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10796-FF4D-4508-9578-BA78537AA879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0DAAF3-9805-4A14-90A3-AE0E5A07159B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 you know, we are not allowed to do this. This is physically unsound! You cannot advect integrated total column tracers. </a:t>
            </a:r>
          </a:p>
          <a:p>
            <a:r>
              <a:rPr lang="en-US" altLang="en-US"/>
              <a:t>Well, we do it anyway. Now maybe this can build some suspense before I show the validation (I bet you’ve never heard that sentence in your life before.)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609F1E-5345-404B-8D33-369394708BFB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3B659-E58E-42AC-97EF-4DC930FE23A7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E4AE25-8B93-4E8D-9673-CB445E7B6E2B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141EF8-795A-40D7-9126-2EFAE33DFC2C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2167F6-BF0E-4C35-9162-B5F20D919E12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22F9E-6C16-45D1-858E-FE1D4F06E382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34B22A-87AE-4FD3-9A37-5CCF39274BAE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34B22A-87AE-4FD3-9A37-5CCF39274BAE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0508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8F1BE-7C38-4C4B-A5CF-927A8E464D19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E3B2B9-B943-4D1D-89FF-B7ED4B3F5444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3B5CB0-B7AF-4912-A5E4-49DEAAC5716E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3B5CB0-B7AF-4912-A5E4-49DEAAC5716E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6071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2D434-CB71-477A-8885-E9BE3DA759A7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2D434-CB71-477A-8885-E9BE3DA759A7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0213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019C8-AB0C-4CA5-8476-AFE49B97F086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7F4E0A-27BE-42BE-819F-10B9A151ADCD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- This is all more important for the flow than it is for the still image.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186CF-3DD8-43BA-8243-D1029C9B5EF1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186CF-3DD8-43BA-8243-D1029C9B5EF1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88204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186CF-3DD8-43BA-8243-D1029C9B5EF1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0259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186CF-3DD8-43BA-8243-D1029C9B5EF1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6408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186CF-3DD8-43BA-8243-D1029C9B5EF1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02418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186CF-3DD8-43BA-8243-D1029C9B5EF1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519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33844721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3186CF-3DD8-43BA-8243-D1029C9B5EF1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25945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8C19E-3438-414F-94EC-59CFF52C5487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A8C19E-3438-414F-94EC-59CFF52C5487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30626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29BD5-FA4B-4998-ADD7-95CB8823F362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Errors lower in the SH because there’s less extrapolation at the coasts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C21E78-D59A-4CF4-BB9F-25760683775D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134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371144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3306009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6D8E61-7960-4F19-A4FC-8B0CA2720FA2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The most common question we get is…</a:t>
            </a:r>
          </a:p>
        </p:txBody>
      </p:sp>
    </p:spTree>
    <p:extLst>
      <p:ext uri="{BB962C8B-B14F-4D97-AF65-F5344CB8AC3E}">
        <p14:creationId xmlns:p14="http://schemas.microsoft.com/office/powerpoint/2010/main" val="215998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E6B87-7EB8-4298-8512-542CD37D7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54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AA5CE-C65A-4A47-9CE9-A4C4C9C842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34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42D0-DC7B-4AC7-B779-643684BCD2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04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29801-F3BE-44B9-A5B7-99EE1AC22D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7FF350-9293-46DA-99EE-C61E16A173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1044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C5DA7-E647-410A-A29D-5F90BFECE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73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47B49-CDFF-4107-9AA9-8504BDAA1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06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9275A-C35E-49DF-9127-82FE625704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35DEE-B94C-4A2F-8CE5-2050CD6E8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32E81-39CE-4A1E-B8E0-8BDEF45D6B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85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EDF2A-B685-481F-9682-3A3062FCD4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75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F6554A-659D-46DC-96CE-3C2AAFF15A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hyperlink" Target="http://www.ospo.noaa.gov/Products/atmosphere/mirs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20090806Tanim72.avi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Relationship Id="rId4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77381"/>
            <a:ext cx="8534400" cy="3988101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76200"/>
            <a:ext cx="8229600" cy="1752600"/>
          </a:xfrm>
        </p:spPr>
        <p:txBody>
          <a:bodyPr/>
          <a:lstStyle/>
          <a:p>
            <a:r>
              <a:rPr lang="en-US" alt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MIMIC-TPW</a:t>
            </a:r>
            <a:endParaRPr lang="en-US" altLang="en-US" dirty="0">
              <a:solidFill>
                <a:schemeClr val="tx1"/>
              </a:solidFill>
              <a:latin typeface="Times New Roman" pitchFamily="1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761" y="5628419"/>
            <a:ext cx="8610600" cy="1143000"/>
          </a:xfrm>
        </p:spPr>
        <p:txBody>
          <a:bodyPr/>
          <a:lstStyle/>
          <a:p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Anthony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Wimmers</a:t>
            </a: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, Chris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Velden</a:t>
            </a:r>
            <a:endParaRPr lang="en-US" alt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Cooperative Institute for Meteorological Satellite Studies (CIMSS</a:t>
            </a:r>
            <a:r>
              <a:rPr lang="en-US" alt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r>
              <a:rPr lang="en-US" alt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Scott Lindstrom, CIMSS, Trainer</a:t>
            </a:r>
            <a:endParaRPr lang="en-US" alt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062" name="Group 14"/>
          <p:cNvGrpSpPr>
            <a:grpSpLocks/>
          </p:cNvGrpSpPr>
          <p:nvPr/>
        </p:nvGrpSpPr>
        <p:grpSpPr bwMode="auto">
          <a:xfrm>
            <a:off x="2209800" y="2438400"/>
            <a:ext cx="4648200" cy="2362200"/>
            <a:chOff x="1392" y="1536"/>
            <a:chExt cx="2928" cy="1488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1392" y="1824"/>
              <a:ext cx="2928" cy="1200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57" name="Group 9"/>
            <p:cNvGrpSpPr>
              <a:grpSpLocks/>
            </p:cNvGrpSpPr>
            <p:nvPr/>
          </p:nvGrpSpPr>
          <p:grpSpPr bwMode="auto">
            <a:xfrm>
              <a:off x="2928" y="1872"/>
              <a:ext cx="1295" cy="1123"/>
              <a:chOff x="2928" y="1872"/>
              <a:chExt cx="1295" cy="1123"/>
            </a:xfrm>
          </p:grpSpPr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2928" y="1872"/>
                <a:ext cx="1295" cy="1123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054" name="Picture 6" descr="UW_logo_60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5" y="1907"/>
                <a:ext cx="1168" cy="10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53" name="Picture 5" descr="cimss-logo-bi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1968"/>
              <a:ext cx="1392" cy="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0" name="Line 12"/>
            <p:cNvSpPr>
              <a:spLocks noChangeShapeType="1"/>
            </p:cNvSpPr>
            <p:nvPr/>
          </p:nvSpPr>
          <p:spPr bwMode="auto">
            <a:xfrm flipH="1" flipV="1">
              <a:off x="1536" y="1536"/>
              <a:ext cx="384" cy="3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02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56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1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911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30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33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84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28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68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26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‘MIMIC-TPW’</a:t>
            </a:r>
            <a:endParaRPr lang="en-US" alt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99" y="838200"/>
            <a:ext cx="8991600" cy="33528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Real-time, hourly total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precipitable</a:t>
            </a: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water imagery over land and oceans from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advective</a:t>
            </a: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blending of polar-orbiting microwave satellite retrievals</a:t>
            </a:r>
            <a:r>
              <a:rPr lang="en-US" altLang="en-US" sz="2000" dirty="0" smtClean="0"/>
              <a:t> </a:t>
            </a:r>
          </a:p>
          <a:p>
            <a:pPr algn="l">
              <a:buFontTx/>
              <a:buChar char="•"/>
            </a:pPr>
            <a:r>
              <a:rPr lang="en-US" altLang="en-US" sz="2000" dirty="0" smtClean="0"/>
              <a:t>‘</a:t>
            </a:r>
            <a:r>
              <a:rPr lang="en-US" altLang="en-US" sz="2000" dirty="0"/>
              <a:t>MIMIC’: </a:t>
            </a:r>
            <a:r>
              <a:rPr lang="en-US" altLang="en-US" sz="2000" u="sng" dirty="0"/>
              <a:t>M</a:t>
            </a:r>
            <a:r>
              <a:rPr lang="en-US" altLang="en-US" sz="2000" dirty="0"/>
              <a:t>orphed </a:t>
            </a:r>
            <a:r>
              <a:rPr lang="en-US" altLang="en-US" sz="2000" u="sng" dirty="0"/>
              <a:t>I</a:t>
            </a:r>
            <a:r>
              <a:rPr lang="en-US" altLang="en-US" sz="2000" dirty="0"/>
              <a:t>ntegrated </a:t>
            </a:r>
            <a:r>
              <a:rPr lang="en-US" altLang="en-US" sz="2000" u="sng" dirty="0"/>
              <a:t>M</a:t>
            </a:r>
            <a:r>
              <a:rPr lang="en-US" altLang="en-US" sz="2000" dirty="0"/>
              <a:t>icrowave </a:t>
            </a:r>
            <a:r>
              <a:rPr lang="en-US" altLang="en-US" sz="2000" u="sng" dirty="0"/>
              <a:t>I</a:t>
            </a:r>
            <a:r>
              <a:rPr lang="en-US" altLang="en-US" sz="2000" dirty="0"/>
              <a:t>magery at </a:t>
            </a:r>
            <a:r>
              <a:rPr lang="en-US" altLang="en-US" sz="2000" u="sng" dirty="0"/>
              <a:t>C</a:t>
            </a:r>
            <a:r>
              <a:rPr lang="en-US" altLang="en-US" sz="2000" dirty="0"/>
              <a:t>IMSS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TPW: </a:t>
            </a:r>
            <a:r>
              <a:rPr lang="en-US" altLang="en-US" sz="2000" u="sng" dirty="0"/>
              <a:t>T</a:t>
            </a:r>
            <a:r>
              <a:rPr lang="en-US" altLang="en-US" sz="2000" dirty="0"/>
              <a:t>otal </a:t>
            </a:r>
            <a:r>
              <a:rPr lang="en-US" altLang="en-US" sz="2000" u="sng" dirty="0" err="1"/>
              <a:t>P</a:t>
            </a:r>
            <a:r>
              <a:rPr lang="en-US" altLang="en-US" sz="2000" dirty="0" err="1"/>
              <a:t>recipitable</a:t>
            </a:r>
            <a:r>
              <a:rPr lang="en-US" altLang="en-US" sz="2000" dirty="0"/>
              <a:t> </a:t>
            </a:r>
            <a:r>
              <a:rPr lang="en-US" altLang="en-US" sz="2000" u="sng" dirty="0"/>
              <a:t>W</a:t>
            </a:r>
            <a:r>
              <a:rPr lang="en-US" altLang="en-US" sz="2000" dirty="0"/>
              <a:t>ater vapor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Blended data </a:t>
            </a:r>
            <a:r>
              <a:rPr lang="en-US" altLang="en-US" sz="2000" dirty="0" smtClean="0"/>
              <a:t>uses NOAA-19, </a:t>
            </a:r>
            <a:r>
              <a:rPr lang="en-US" altLang="en-US" sz="2000" dirty="0" err="1" smtClean="0"/>
              <a:t>Metop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A, </a:t>
            </a:r>
            <a:r>
              <a:rPr lang="en-US" altLang="en-US" sz="2000" dirty="0" err="1" smtClean="0"/>
              <a:t>Metop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B, Suomi NPP, DMSP F18</a:t>
            </a:r>
            <a:endParaRPr lang="en-US" altLang="en-US" sz="2000" dirty="0"/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err="1"/>
              <a:t>Advected</a:t>
            </a:r>
            <a:r>
              <a:rPr lang="en-US" altLang="en-US" sz="2000" dirty="0"/>
              <a:t> with model </a:t>
            </a:r>
            <a:r>
              <a:rPr lang="en-US" altLang="en-US" sz="2000" dirty="0" smtClean="0"/>
              <a:t>winds</a:t>
            </a:r>
          </a:p>
          <a:p>
            <a:pPr algn="l">
              <a:buFontTx/>
              <a:buChar char="•"/>
            </a:pPr>
            <a:r>
              <a:rPr lang="en-US" altLang="en-US" sz="2000" dirty="0" smtClean="0"/>
              <a:t> Computed using </a:t>
            </a:r>
            <a:r>
              <a:rPr lang="en-US" altLang="en-US" sz="2000" dirty="0" smtClean="0">
                <a:hlinkClick r:id="rId4"/>
              </a:rPr>
              <a:t>MIRS (Operational Microwave Integrated Retrieval System)</a:t>
            </a:r>
            <a:r>
              <a:rPr lang="en-US" altLang="en-US" sz="2000" dirty="0" smtClean="0"/>
              <a:t> algorithms that give information over land and water</a:t>
            </a:r>
            <a:endParaRPr lang="en-US" altLang="en-US" sz="2000" dirty="0"/>
          </a:p>
          <a:p>
            <a:pPr algn="l">
              <a:buFontTx/>
              <a:buChar char="•"/>
            </a:pPr>
            <a:r>
              <a:rPr lang="en-US" altLang="en-US" sz="2000" dirty="0"/>
              <a:t> Emphasis on </a:t>
            </a:r>
            <a:r>
              <a:rPr lang="en-US" altLang="en-US" sz="2000" u="sng" dirty="0"/>
              <a:t>fidelity to data</a:t>
            </a:r>
            <a:r>
              <a:rPr lang="en-US" altLang="en-US" sz="2000" dirty="0"/>
              <a:t>, </a:t>
            </a:r>
            <a:r>
              <a:rPr lang="en-US" altLang="en-US" sz="2000" u="sng" dirty="0"/>
              <a:t>resolution</a:t>
            </a:r>
            <a:r>
              <a:rPr lang="en-US" altLang="en-US" sz="2000" dirty="0"/>
              <a:t>, </a:t>
            </a:r>
            <a:r>
              <a:rPr lang="en-US" altLang="en-US" sz="2000" u="sng" dirty="0"/>
              <a:t>timeliness</a:t>
            </a:r>
            <a:r>
              <a:rPr lang="en-US" altLang="en-US" sz="2000" dirty="0"/>
              <a:t>, </a:t>
            </a:r>
            <a:r>
              <a:rPr lang="en-US" altLang="en-US" sz="2000" u="sng" dirty="0"/>
              <a:t>seamless </a:t>
            </a:r>
            <a:r>
              <a:rPr lang="en-US" altLang="en-US" sz="2000" u="sng" dirty="0" smtClean="0"/>
              <a:t>blending</a:t>
            </a:r>
          </a:p>
          <a:p>
            <a:pPr algn="l">
              <a:buFontTx/>
              <a:buChar char="•"/>
            </a:pPr>
            <a:endParaRPr lang="en-US" altLang="en-US" sz="2000" u="sng" dirty="0"/>
          </a:p>
          <a:p>
            <a:pPr algn="l">
              <a:buFontTx/>
              <a:buChar char="•"/>
            </a:pPr>
            <a:r>
              <a:rPr lang="en-US" altLang="en-US" sz="2000" dirty="0" smtClean="0"/>
              <a:t>Why does this work?</a:t>
            </a:r>
          </a:p>
          <a:p>
            <a:pPr lvl="1" algn="l">
              <a:buFontTx/>
              <a:buChar char="•"/>
            </a:pPr>
            <a:r>
              <a:rPr lang="en-US" altLang="en-US" sz="1600" dirty="0" smtClean="0"/>
              <a:t>Microwave Instruments sense energy at wavelengths sensitive to water vapor and at wavelengths that aren’t sensitive to water vapor.  The difference between sensed energy is a function of water vapor</a:t>
            </a:r>
          </a:p>
          <a:p>
            <a:pPr lvl="1" algn="l">
              <a:buFontTx/>
              <a:buChar char="•"/>
            </a:pPr>
            <a:r>
              <a:rPr lang="en-US" altLang="en-US" sz="1600" dirty="0" smtClean="0"/>
              <a:t>Total </a:t>
            </a:r>
            <a:r>
              <a:rPr lang="en-US" altLang="en-US" sz="1600" dirty="0" err="1" smtClean="0"/>
              <a:t>Precipitable</a:t>
            </a:r>
            <a:r>
              <a:rPr lang="en-US" altLang="en-US" sz="1600" dirty="0" smtClean="0"/>
              <a:t> Water is quasi-conserved in the atmosphere:  it changes slowly.</a:t>
            </a:r>
            <a:endParaRPr lang="en-US" altLang="en-US" sz="1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361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81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3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9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12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921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9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19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002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46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77181"/>
            <a:ext cx="7772400" cy="3712986"/>
          </a:xfrm>
        </p:spPr>
      </p:pic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MIMIC-TPW: </a:t>
            </a:r>
            <a:r>
              <a:rPr lang="en-US" altLang="en-US" sz="2800" dirty="0" smtClean="0"/>
              <a:t>Why does this work?</a:t>
            </a:r>
            <a:endParaRPr lang="en-US" altLang="en-US" dirty="0"/>
          </a:p>
        </p:txBody>
      </p:sp>
      <p:pic>
        <p:nvPicPr>
          <p:cNvPr id="124934" name="20090806Tanim72.avi" descr="Macintosh HD:Users:wimmers:Documents:Presentations:2009WMO:anims:20090806Tanim72.avi">
            <a:hlinkClick r:id="" action="ppaction://media"/>
          </p:cNvPr>
          <p:cNvPicPr>
            <a:picLocks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7620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057400" y="2667000"/>
            <a:ext cx="381000" cy="1524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v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91000"/>
            <a:ext cx="3277497" cy="230028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6019800" y="5105399"/>
            <a:ext cx="381000" cy="1146767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</a:rPr>
              <a:t>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6300" y="5929000"/>
            <a:ext cx="457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Channel 1 and 2 (23.8, 31.4 GHz) on AMSU are in regions of different water vapor absorption.  Both channels are also on ATMS</a:t>
            </a:r>
            <a:endParaRPr lang="en-US" sz="1600" b="1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5181600" y="5943600"/>
            <a:ext cx="838200" cy="3085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0" fill="hold"/>
                                        <p:tgtEl>
                                          <p:spTgt spid="1249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49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49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49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8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r>
              <a:rPr lang="en-US" altLang="en-US"/>
              <a:t>Outline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1752600"/>
            <a:ext cx="6477000" cy="3657600"/>
          </a:xfrm>
        </p:spPr>
        <p:txBody>
          <a:bodyPr/>
          <a:lstStyle/>
          <a:p>
            <a:pPr marL="609600" indent="-609600" algn="l">
              <a:buFont typeface="Arial" charset="0"/>
              <a:buAutoNum type="alphaUcParenR"/>
            </a:pPr>
            <a:r>
              <a:rPr lang="en-US" altLang="en-US" dirty="0"/>
              <a:t>Method: Swath advection</a:t>
            </a:r>
          </a:p>
          <a:p>
            <a:pPr marL="609600" indent="-609600" algn="l">
              <a:buFont typeface="Arial" charset="0"/>
              <a:buAutoNum type="alphaUcParenR"/>
            </a:pPr>
            <a:r>
              <a:rPr lang="en-US" altLang="en-US" dirty="0"/>
              <a:t>Method: </a:t>
            </a:r>
            <a:r>
              <a:rPr lang="en-US" altLang="en-US" dirty="0" smtClean="0"/>
              <a:t>Compositing</a:t>
            </a:r>
            <a:endParaRPr lang="en-US" altLang="en-US" dirty="0"/>
          </a:p>
          <a:p>
            <a:pPr marL="609600" indent="-609600" algn="l">
              <a:buFont typeface="Arial" charset="0"/>
              <a:buAutoNum type="alphaUcParenR"/>
            </a:pPr>
            <a:r>
              <a:rPr lang="en-US" altLang="en-US" dirty="0" smtClean="0"/>
              <a:t>Validation</a:t>
            </a:r>
            <a:endParaRPr lang="en-US" altLang="en-US" dirty="0"/>
          </a:p>
          <a:p>
            <a:pPr marL="609600" indent="-609600" algn="l">
              <a:buFont typeface="Arial" charset="0"/>
              <a:buAutoNum type="alphaUcParenR"/>
            </a:pPr>
            <a:r>
              <a:rPr lang="en-US" altLang="en-US" dirty="0"/>
              <a:t>Conclusions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609600"/>
          </a:xfrm>
        </p:spPr>
        <p:txBody>
          <a:bodyPr/>
          <a:lstStyle/>
          <a:p>
            <a:r>
              <a:rPr lang="en-US" altLang="en-US"/>
              <a:t>A) Swath advection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077200" cy="1752600"/>
          </a:xfrm>
        </p:spPr>
        <p:txBody>
          <a:bodyPr/>
          <a:lstStyle/>
          <a:p>
            <a:pPr algn="l"/>
            <a:r>
              <a:rPr lang="en-US" altLang="en-US" dirty="0" smtClean="0"/>
              <a:t>Individual swaths of polar orbiter total </a:t>
            </a:r>
            <a:r>
              <a:rPr lang="en-US" altLang="en-US" dirty="0" err="1" smtClean="0"/>
              <a:t>precipitable</a:t>
            </a:r>
            <a:r>
              <a:rPr lang="en-US" altLang="en-US" dirty="0" smtClean="0"/>
              <a:t> water (TPW) are transported by Numerical Model Winds.</a:t>
            </a:r>
          </a:p>
          <a:p>
            <a:pPr algn="l"/>
            <a:r>
              <a:rPr lang="en-US" altLang="en-US" dirty="0" smtClean="0"/>
              <a:t>This relies on the quasi-conserved nature of TPW in the atmosphere</a:t>
            </a:r>
            <a:endParaRPr lang="en-US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5448"/>
            <a:ext cx="7772400" cy="612648"/>
          </a:xfrm>
        </p:spPr>
        <p:txBody>
          <a:bodyPr/>
          <a:lstStyle/>
          <a:p>
            <a:r>
              <a:rPr lang="en-US" altLang="en-US" sz="4000" dirty="0"/>
              <a:t>Data </a:t>
            </a:r>
            <a:r>
              <a:rPr lang="en-US" altLang="en-US" sz="4000" dirty="0" err="1"/>
              <a:t>advected</a:t>
            </a:r>
            <a:r>
              <a:rPr lang="en-US" altLang="en-US" sz="4000" dirty="0"/>
              <a:t> from 09:22 UTC</a:t>
            </a:r>
            <a:br>
              <a:rPr lang="en-US" altLang="en-US" sz="4000" dirty="0"/>
            </a:br>
            <a:r>
              <a:rPr lang="en-US" altLang="en-US" sz="1800" dirty="0"/>
              <a:t>2009 / 06 / 22</a:t>
            </a:r>
            <a:endParaRPr lang="en-US" altLang="en-US" dirty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 smtClean="0"/>
              <a:t>Now let’s add winds to move the moisture around</a:t>
            </a:r>
            <a:endParaRPr lang="en-US" altLang="en-US" sz="2000" dirty="0"/>
          </a:p>
        </p:txBody>
      </p:sp>
      <p:pic>
        <p:nvPicPr>
          <p:cNvPr id="25604" name="Picture 4" descr="demoOriginalSwath20090622T1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4997450" y="6051550"/>
            <a:ext cx="0" cy="4572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 dirty="0"/>
              <a:t>Data </a:t>
            </a:r>
            <a:r>
              <a:rPr lang="en-US" altLang="en-US" sz="4000" dirty="0" err="1"/>
              <a:t>advected</a:t>
            </a:r>
            <a:r>
              <a:rPr lang="en-US" altLang="en-US" sz="4000" dirty="0"/>
              <a:t> from 09:22 UTC</a:t>
            </a:r>
            <a:br>
              <a:rPr lang="en-US" altLang="en-US" sz="4000" dirty="0"/>
            </a:br>
            <a:r>
              <a:rPr lang="en-US" altLang="en-US" sz="1800" dirty="0"/>
              <a:t>2009 / 06 / 22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 smtClean="0"/>
              <a:t>Field is deformed by winds; values don’t really change</a:t>
            </a:r>
            <a:endParaRPr lang="en-US" altLang="en-US" sz="2000" dirty="0"/>
          </a:p>
        </p:txBody>
      </p:sp>
      <p:pic>
        <p:nvPicPr>
          <p:cNvPr id="32772" name="Picture 4" descr="demoAdvectedSwath20090622T09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4835856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/>
              <a:t>Field is deformed by winds; values don’t really </a:t>
            </a:r>
            <a:r>
              <a:rPr lang="en-US" altLang="en-US" sz="2000" dirty="0" smtClean="0"/>
              <a:t>change</a:t>
            </a:r>
            <a:endParaRPr lang="en-US" altLang="en-US" sz="2000" dirty="0"/>
          </a:p>
        </p:txBody>
      </p:sp>
      <p:pic>
        <p:nvPicPr>
          <p:cNvPr id="33796" name="Picture 4" descr="demoAdvectedSwath20090622T12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666096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/>
              <a:t>Field is deformed by winds; values don’t really </a:t>
            </a:r>
            <a:r>
              <a:rPr lang="en-US" altLang="en-US" sz="2000" dirty="0" smtClean="0"/>
              <a:t>change</a:t>
            </a:r>
            <a:endParaRPr lang="en-US" altLang="en-US" sz="2000" dirty="0"/>
          </a:p>
        </p:txBody>
      </p:sp>
      <p:pic>
        <p:nvPicPr>
          <p:cNvPr id="34820" name="Picture 4" descr="demoAdvectedSwath20090622T15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6448666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/>
              <a:t>Field is deformed by winds; values don’t really </a:t>
            </a:r>
            <a:r>
              <a:rPr lang="en-US" altLang="en-US" sz="2000" dirty="0" smtClean="0"/>
              <a:t>change</a:t>
            </a:r>
            <a:endParaRPr lang="en-US" altLang="en-US" sz="2000" dirty="0"/>
          </a:p>
        </p:txBody>
      </p:sp>
      <p:pic>
        <p:nvPicPr>
          <p:cNvPr id="36870" name="Picture 6" descr="demoAdvectedSwath20090622T18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7230664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/>
              <a:t>Field is deformed by winds; values don’t really </a:t>
            </a:r>
            <a:r>
              <a:rPr lang="en-US" altLang="en-US" sz="2000" dirty="0" smtClean="0"/>
              <a:t>change</a:t>
            </a:r>
            <a:endParaRPr lang="en-US" altLang="en-US" sz="2000" dirty="0"/>
          </a:p>
        </p:txBody>
      </p:sp>
      <p:pic>
        <p:nvPicPr>
          <p:cNvPr id="35844" name="Picture 4" descr="demoAdvectedSwath20090622T21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8008208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 smtClean="0"/>
              <a:t>You can </a:t>
            </a:r>
            <a:r>
              <a:rPr lang="en-US" altLang="en-US" sz="2000" dirty="0" err="1" smtClean="0"/>
              <a:t>advect</a:t>
            </a:r>
            <a:r>
              <a:rPr lang="en-US" altLang="en-US" sz="2000" dirty="0" smtClean="0"/>
              <a:t> backwards in time too!</a:t>
            </a:r>
            <a:endParaRPr lang="en-US" altLang="en-US" sz="2000" dirty="0"/>
          </a:p>
        </p:txBody>
      </p:sp>
      <p:pic>
        <p:nvPicPr>
          <p:cNvPr id="39940" name="Picture 4" descr="demoAdvectedSwath20090622T09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4836428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4997450" y="6172200"/>
            <a:ext cx="0" cy="45720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“What am I looking at?”</a:t>
            </a:r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4648200"/>
            <a:ext cx="8763000" cy="20574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Blended polar-orbiting </a:t>
            </a:r>
            <a:r>
              <a:rPr lang="en-US" altLang="en-US" sz="2000" dirty="0"/>
              <a:t>swaths, taken from observations nearest in time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Data </a:t>
            </a:r>
            <a:r>
              <a:rPr lang="en-US" altLang="en-US" sz="2000" dirty="0" smtClean="0"/>
              <a:t>are </a:t>
            </a:r>
            <a:r>
              <a:rPr lang="en-US" altLang="en-US" sz="2000" dirty="0" err="1" smtClean="0"/>
              <a:t>advected</a:t>
            </a:r>
            <a:r>
              <a:rPr lang="en-US" altLang="en-US" sz="2000" dirty="0" smtClean="0"/>
              <a:t> </a:t>
            </a:r>
            <a:r>
              <a:rPr lang="en-US" altLang="en-US" sz="2000" dirty="0"/>
              <a:t>with (GFS) model winds to improve accuracy and continuity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Essentially the same information as single polar overpasses, but this is </a:t>
            </a:r>
            <a:r>
              <a:rPr lang="en-US" altLang="en-US" sz="2000" u="sng" dirty="0"/>
              <a:t>packaged for </a:t>
            </a:r>
            <a:r>
              <a:rPr lang="en-US" altLang="en-US" sz="2000" u="sng" dirty="0" err="1"/>
              <a:t>nowcasting</a:t>
            </a:r>
            <a:endParaRPr lang="en-US" altLang="en-US" sz="2000" dirty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1060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06863"/>
            <a:ext cx="3162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39785"/>
            <a:ext cx="8317630" cy="37853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pic>
        <p:nvPicPr>
          <p:cNvPr id="40965" name="Picture 5" descr="demoAdvectedSwath20090622T06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4040782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 smtClean="0"/>
              <a:t>You can </a:t>
            </a:r>
            <a:r>
              <a:rPr lang="en-US" altLang="en-US" sz="2000" dirty="0" err="1" smtClean="0"/>
              <a:t>advect</a:t>
            </a:r>
            <a:r>
              <a:rPr lang="en-US" altLang="en-US" sz="2000" dirty="0" smtClean="0"/>
              <a:t> backwards in time too!</a:t>
            </a:r>
            <a:endParaRPr lang="en-US" altLang="en-US" sz="2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/>
              <a:t>You can </a:t>
            </a:r>
            <a:r>
              <a:rPr lang="en-US" altLang="en-US" sz="2000" dirty="0" err="1"/>
              <a:t>advect</a:t>
            </a:r>
            <a:r>
              <a:rPr lang="en-US" altLang="en-US" sz="2000" dirty="0"/>
              <a:t> backwards in time too</a:t>
            </a:r>
            <a:r>
              <a:rPr lang="en-US" altLang="en-US" sz="2000" dirty="0" smtClean="0"/>
              <a:t>!</a:t>
            </a:r>
            <a:endParaRPr lang="en-US" altLang="en-US" sz="2000" dirty="0"/>
          </a:p>
        </p:txBody>
      </p:sp>
      <p:pic>
        <p:nvPicPr>
          <p:cNvPr id="41988" name="Picture 4" descr="demoAdvectedSwath20090622T03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3251486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/>
              <a:t>You can </a:t>
            </a:r>
            <a:r>
              <a:rPr lang="en-US" altLang="en-US" sz="2000" dirty="0" err="1"/>
              <a:t>advect</a:t>
            </a:r>
            <a:r>
              <a:rPr lang="en-US" altLang="en-US" sz="2000" dirty="0"/>
              <a:t> backwards in time too</a:t>
            </a:r>
            <a:r>
              <a:rPr lang="en-US" altLang="en-US" sz="2000" dirty="0" smtClean="0"/>
              <a:t>!</a:t>
            </a:r>
            <a:endParaRPr lang="en-US" altLang="en-US" sz="2000" dirty="0"/>
          </a:p>
        </p:txBody>
      </p:sp>
      <p:pic>
        <p:nvPicPr>
          <p:cNvPr id="43012" name="Picture 4" descr="demoAdvectedSwath20090622T00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2469488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/>
              <a:t>You can </a:t>
            </a:r>
            <a:r>
              <a:rPr lang="en-US" altLang="en-US" sz="2000" dirty="0" err="1"/>
              <a:t>advect</a:t>
            </a:r>
            <a:r>
              <a:rPr lang="en-US" altLang="en-US" sz="2000" dirty="0"/>
              <a:t> backwards in time too</a:t>
            </a:r>
            <a:r>
              <a:rPr lang="en-US" altLang="en-US" sz="2000" dirty="0" smtClean="0"/>
              <a:t>!</a:t>
            </a:r>
            <a:endParaRPr lang="en-US" altLang="en-US" sz="2000" dirty="0"/>
          </a:p>
        </p:txBody>
      </p:sp>
      <p:pic>
        <p:nvPicPr>
          <p:cNvPr id="37892" name="Picture 4" descr="demoAdvectedSwath20090621T21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619250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/>
              <a:t>You can </a:t>
            </a:r>
            <a:r>
              <a:rPr lang="en-US" altLang="en-US" sz="2000" dirty="0" err="1"/>
              <a:t>advect</a:t>
            </a:r>
            <a:r>
              <a:rPr lang="en-US" altLang="en-US" sz="2000" dirty="0"/>
              <a:t> backwards in time too</a:t>
            </a:r>
            <a:r>
              <a:rPr lang="en-US" altLang="en-US" sz="2000" dirty="0" smtClean="0"/>
              <a:t>!</a:t>
            </a:r>
            <a:endParaRPr lang="en-US" altLang="en-US" sz="2000" dirty="0"/>
          </a:p>
        </p:txBody>
      </p:sp>
      <p:pic>
        <p:nvPicPr>
          <p:cNvPr id="38916" name="Picture 4" descr="demoAdvectedSwath20090621T18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882650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4000"/>
              <a:t>Data advected from 09:22 UTC</a:t>
            </a:r>
            <a:br>
              <a:rPr lang="en-US" altLang="en-US" sz="4000"/>
            </a:br>
            <a:r>
              <a:rPr lang="en-US" altLang="en-US" sz="1800"/>
              <a:t>2009 / 06 / 22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72200"/>
            <a:ext cx="6400800" cy="457200"/>
          </a:xfrm>
        </p:spPr>
        <p:txBody>
          <a:bodyPr/>
          <a:lstStyle/>
          <a:p>
            <a:r>
              <a:rPr lang="en-US" altLang="en-US" sz="2000" dirty="0"/>
              <a:t>You can </a:t>
            </a:r>
            <a:r>
              <a:rPr lang="en-US" altLang="en-US" sz="2000" dirty="0" err="1"/>
              <a:t>advect</a:t>
            </a:r>
            <a:r>
              <a:rPr lang="en-US" altLang="en-US" sz="2000" dirty="0"/>
              <a:t> backwards in time too</a:t>
            </a:r>
            <a:r>
              <a:rPr lang="en-US" altLang="en-US" sz="2000" dirty="0" smtClean="0"/>
              <a:t>!</a:t>
            </a:r>
            <a:endParaRPr lang="en-US" altLang="en-US" sz="2000" dirty="0"/>
          </a:p>
        </p:txBody>
      </p:sp>
      <p:pic>
        <p:nvPicPr>
          <p:cNvPr id="38916" name="Picture 4" descr="demoAdvectedSwath20090621T18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1368425"/>
            <a:ext cx="10061576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838200" y="5638800"/>
            <a:ext cx="738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18 · · 21 · · 00 · · 03 · · 06 · · 09 · · 12 · · 15 · · 18 · · 21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882650" y="5651500"/>
            <a:ext cx="457200" cy="457200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Explosion 1 1"/>
          <p:cNvSpPr/>
          <p:nvPr/>
        </p:nvSpPr>
        <p:spPr bwMode="auto">
          <a:xfrm>
            <a:off x="5715000" y="3733800"/>
            <a:ext cx="2971800" cy="3200400"/>
          </a:xfrm>
          <a:prstGeom prst="irregularSeal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/>
              <a:t>This is done hourly, not every 3 hours as shown here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2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Swaths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763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(</a:t>
            </a:r>
            <a:r>
              <a:rPr lang="en-US" dirty="0" err="1" smtClean="0"/>
              <a:t>advected</a:t>
            </a:r>
            <a:r>
              <a:rPr lang="en-US" dirty="0" smtClean="0"/>
              <a:t>) swaths that represent the observations from a Polar Pass at different times before and after the observation time!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Combine all the swaths from all the different satellites into 1-hour observations.</a:t>
            </a:r>
            <a:endParaRPr lang="en-US" dirty="0"/>
          </a:p>
        </p:txBody>
      </p:sp>
      <p:pic>
        <p:nvPicPr>
          <p:cNvPr id="4" name="Picture 4" descr="demoOriginalSwath20090622T10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06" y="3581400"/>
            <a:ext cx="5411788" cy="22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7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What wind does the </a:t>
            </a:r>
            <a:r>
              <a:rPr lang="en-US" sz="4000" b="1" dirty="0" err="1" smtClean="0"/>
              <a:t>advecting</a:t>
            </a:r>
            <a:r>
              <a:rPr lang="en-US" sz="4000" b="1" dirty="0" smtClean="0"/>
              <a:t>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GFS output is interpolated to hourly data</a:t>
            </a:r>
          </a:p>
          <a:p>
            <a:r>
              <a:rPr lang="en-US" sz="2800" dirty="0" smtClean="0"/>
              <a:t>In the tropics (Equatorward of 25</a:t>
            </a:r>
            <a:r>
              <a:rPr lang="en-US" sz="2800" baseline="40000" dirty="0" smtClean="0"/>
              <a:t>o</a:t>
            </a:r>
            <a:r>
              <a:rPr lang="en-US" sz="2800" dirty="0" smtClean="0"/>
              <a:t>):</a:t>
            </a:r>
          </a:p>
          <a:p>
            <a:pPr lvl="1"/>
            <a:r>
              <a:rPr lang="en-US" sz="2400" dirty="0" smtClean="0"/>
              <a:t>56% 1000 </a:t>
            </a:r>
            <a:r>
              <a:rPr lang="en-US" sz="2400" dirty="0" err="1" smtClean="0"/>
              <a:t>mb</a:t>
            </a:r>
            <a:r>
              <a:rPr lang="en-US" sz="2400" dirty="0" smtClean="0"/>
              <a:t>; 28% 850 </a:t>
            </a:r>
            <a:r>
              <a:rPr lang="en-US" sz="2400" dirty="0" err="1" smtClean="0"/>
              <a:t>mb</a:t>
            </a:r>
            <a:r>
              <a:rPr lang="en-US" sz="2400" dirty="0" smtClean="0"/>
              <a:t>; 16% 700 </a:t>
            </a:r>
            <a:r>
              <a:rPr lang="en-US" sz="2400" dirty="0" err="1" smtClean="0"/>
              <a:t>mb</a:t>
            </a:r>
            <a:endParaRPr lang="en-US" sz="2400" dirty="0" smtClean="0"/>
          </a:p>
          <a:p>
            <a:r>
              <a:rPr lang="en-US" sz="2800" dirty="0" smtClean="0"/>
              <a:t>Near the Poles (Poleward of 50</a:t>
            </a:r>
            <a:r>
              <a:rPr lang="en-US" sz="2800" baseline="40000" dirty="0" smtClean="0"/>
              <a:t>o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dirty="0" smtClean="0"/>
              <a:t>51.7% 1000 </a:t>
            </a:r>
            <a:r>
              <a:rPr lang="en-US" sz="2400" dirty="0" err="1" smtClean="0"/>
              <a:t>mb</a:t>
            </a:r>
            <a:r>
              <a:rPr lang="en-US" sz="2400" dirty="0" smtClean="0"/>
              <a:t>; 34.5% 850 </a:t>
            </a:r>
            <a:r>
              <a:rPr lang="en-US" sz="2400" dirty="0" err="1" smtClean="0"/>
              <a:t>mb</a:t>
            </a:r>
            <a:r>
              <a:rPr lang="en-US" sz="2400" dirty="0" smtClean="0"/>
              <a:t>; 13.8% 700 </a:t>
            </a:r>
            <a:r>
              <a:rPr lang="en-US" sz="2400" dirty="0" err="1" smtClean="0"/>
              <a:t>mb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96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09800"/>
            <a:ext cx="7772400" cy="609600"/>
          </a:xfrm>
        </p:spPr>
        <p:txBody>
          <a:bodyPr/>
          <a:lstStyle/>
          <a:p>
            <a:r>
              <a:rPr lang="en-US" altLang="en-US"/>
              <a:t>B) Compositing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352800"/>
            <a:ext cx="7543800" cy="2362200"/>
          </a:xfrm>
        </p:spPr>
        <p:txBody>
          <a:bodyPr/>
          <a:lstStyle/>
          <a:p>
            <a:pPr algn="l"/>
            <a:r>
              <a:rPr lang="en-US" altLang="en-US" dirty="0"/>
              <a:t>- Every swath observed within ~16 hours of the hourly display time has an </a:t>
            </a:r>
            <a:r>
              <a:rPr lang="en-US" altLang="en-US" dirty="0" err="1"/>
              <a:t>advected</a:t>
            </a:r>
            <a:r>
              <a:rPr lang="en-US" altLang="en-US" dirty="0"/>
              <a:t> counterpart </a:t>
            </a:r>
            <a:r>
              <a:rPr lang="en-US" altLang="en-US" u="sng" dirty="0"/>
              <a:t>at the display </a:t>
            </a:r>
            <a:r>
              <a:rPr lang="en-US" altLang="en-US" u="sng" dirty="0" smtClean="0"/>
              <a:t>time – this is what will be composited!</a:t>
            </a:r>
            <a:endParaRPr lang="en-US" altLang="en-US" u="sng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76200"/>
            <a:ext cx="8686800" cy="609600"/>
          </a:xfrm>
        </p:spPr>
        <p:txBody>
          <a:bodyPr/>
          <a:lstStyle/>
          <a:p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1) Identify sensor with closest time before/after display time (for every hour)</a:t>
            </a:r>
            <a:endParaRPr lang="en-US" alt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513513"/>
            <a:ext cx="6400800" cy="457200"/>
          </a:xfrm>
        </p:spPr>
        <p:txBody>
          <a:bodyPr/>
          <a:lstStyle/>
          <a:p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Valid time: 2009/06/22 1800 UTC</a:t>
            </a:r>
          </a:p>
        </p:txBody>
      </p:sp>
      <p:pic>
        <p:nvPicPr>
          <p:cNvPr id="17412" name="Picture 4" descr="demoSensorBefor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5525"/>
          <a:stretch>
            <a:fillRect/>
          </a:stretch>
        </p:blipFill>
        <p:spPr bwMode="auto">
          <a:xfrm>
            <a:off x="1243584" y="914400"/>
            <a:ext cx="72969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emoSensorAfter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5525"/>
          <a:stretch>
            <a:fillRect/>
          </a:stretch>
        </p:blipFill>
        <p:spPr bwMode="auto">
          <a:xfrm>
            <a:off x="1243584" y="3803650"/>
            <a:ext cx="72969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76200" y="1800225"/>
            <a:ext cx="11430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/>
              <a:t>(before</a:t>
            </a:r>
            <a:r>
              <a:rPr lang="en-US" altLang="en-US" sz="2000" dirty="0" smtClean="0"/>
              <a:t>)</a:t>
            </a:r>
          </a:p>
          <a:p>
            <a:r>
              <a:rPr lang="en-US" altLang="en-US" sz="1400" dirty="0" smtClean="0"/>
              <a:t>Data were observed before the display time</a:t>
            </a:r>
            <a:endParaRPr lang="en-US" altLang="en-US" sz="1400" dirty="0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76200" y="4567238"/>
            <a:ext cx="120015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/>
              <a:t>(after</a:t>
            </a:r>
            <a:r>
              <a:rPr lang="en-US" altLang="en-US" sz="2000" dirty="0" smtClean="0"/>
              <a:t>)</a:t>
            </a:r>
          </a:p>
          <a:p>
            <a:r>
              <a:rPr lang="en-US" altLang="en-US" sz="1400" dirty="0" smtClean="0"/>
              <a:t>Data were observed after the display time</a:t>
            </a:r>
            <a:endParaRPr lang="en-US" altLang="en-US" sz="1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1060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06863"/>
            <a:ext cx="3162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76200"/>
            <a:ext cx="8077200" cy="609600"/>
          </a:xfrm>
        </p:spPr>
        <p:txBody>
          <a:bodyPr/>
          <a:lstStyle/>
          <a:p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2) Construct TPW composite before/after display time (for every hour)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500813"/>
            <a:ext cx="6400800" cy="457200"/>
          </a:xfrm>
        </p:spPr>
        <p:txBody>
          <a:bodyPr/>
          <a:lstStyle/>
          <a:p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Valid time: 2009/06/22 1800 UTC</a:t>
            </a:r>
          </a:p>
          <a:p>
            <a:endParaRPr lang="en-US" altLang="en-US"/>
          </a:p>
        </p:txBody>
      </p:sp>
      <p:pic>
        <p:nvPicPr>
          <p:cNvPr id="18438" name="Picture 6" descr="demoTPWbefor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5620"/>
          <a:stretch>
            <a:fillRect/>
          </a:stretch>
        </p:blipFill>
        <p:spPr bwMode="auto">
          <a:xfrm>
            <a:off x="1243584" y="914400"/>
            <a:ext cx="72969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emoTPWafter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5525"/>
          <a:stretch>
            <a:fillRect/>
          </a:stretch>
        </p:blipFill>
        <p:spPr bwMode="auto">
          <a:xfrm>
            <a:off x="1239838" y="3810000"/>
            <a:ext cx="72969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2458" y="1463070"/>
            <a:ext cx="1206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 smtClean="0"/>
              <a:t>TPW</a:t>
            </a:r>
          </a:p>
          <a:p>
            <a:r>
              <a:rPr lang="en-US" altLang="en-US" sz="1600" dirty="0" smtClean="0"/>
              <a:t>(made using only data from before the valid time)</a:t>
            </a:r>
            <a:endParaRPr lang="en-US" altLang="en-US" sz="1600" dirty="0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4393595"/>
            <a:ext cx="1111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 smtClean="0"/>
              <a:t>TPW</a:t>
            </a:r>
          </a:p>
          <a:p>
            <a:r>
              <a:rPr lang="en-US" altLang="en-US" sz="1600" dirty="0" smtClean="0"/>
              <a:t>(made using only data from after the valid time)</a:t>
            </a:r>
            <a:endParaRPr lang="en-US" altLang="en-US" sz="16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76200"/>
            <a:ext cx="8077200" cy="609600"/>
          </a:xfrm>
        </p:spPr>
        <p:txBody>
          <a:bodyPr/>
          <a:lstStyle/>
          <a:p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2) Construct TPW composite before/after display time (for every hour)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500813"/>
            <a:ext cx="6400800" cy="457200"/>
          </a:xfrm>
        </p:spPr>
        <p:txBody>
          <a:bodyPr/>
          <a:lstStyle/>
          <a:p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Valid time: 2009/06/22 1800 UTC</a:t>
            </a:r>
          </a:p>
          <a:p>
            <a:endParaRPr lang="en-US" altLang="en-US"/>
          </a:p>
        </p:txBody>
      </p:sp>
      <p:pic>
        <p:nvPicPr>
          <p:cNvPr id="18438" name="Picture 6" descr="demoTPWbefor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5620"/>
          <a:stretch>
            <a:fillRect/>
          </a:stretch>
        </p:blipFill>
        <p:spPr bwMode="auto">
          <a:xfrm>
            <a:off x="1243584" y="914400"/>
            <a:ext cx="72969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emoTPWafter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5525"/>
          <a:stretch>
            <a:fillRect/>
          </a:stretch>
        </p:blipFill>
        <p:spPr bwMode="auto">
          <a:xfrm>
            <a:off x="1243584" y="3810000"/>
            <a:ext cx="72969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2458" y="1463070"/>
            <a:ext cx="12065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 smtClean="0"/>
              <a:t>TPW</a:t>
            </a:r>
          </a:p>
          <a:p>
            <a:r>
              <a:rPr lang="en-US" altLang="en-US" sz="1600" dirty="0" smtClean="0"/>
              <a:t>(made using only data from before the valid time)</a:t>
            </a:r>
            <a:endParaRPr lang="en-US" altLang="en-US" sz="1600" dirty="0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0" y="4393595"/>
            <a:ext cx="1111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600" dirty="0" smtClean="0"/>
              <a:t>TPW</a:t>
            </a:r>
          </a:p>
          <a:p>
            <a:r>
              <a:rPr lang="en-US" altLang="en-US" sz="1600" dirty="0" smtClean="0"/>
              <a:t>(made using only data from after the valid time)</a:t>
            </a:r>
            <a:endParaRPr lang="en-US" alt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3035210"/>
            <a:ext cx="7035800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delta-t between observation and valid time helps determine which value to use!  Assumption:  Less error if delta-t is smaller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68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3) Compute corresponding dt before/after display time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477000"/>
            <a:ext cx="6400800" cy="457200"/>
          </a:xfrm>
        </p:spPr>
        <p:txBody>
          <a:bodyPr/>
          <a:lstStyle/>
          <a:p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Valid time: 2009/06/22 1800 UTC</a:t>
            </a:r>
          </a:p>
          <a:p>
            <a:endParaRPr lang="en-US" altLang="en-US"/>
          </a:p>
        </p:txBody>
      </p:sp>
      <p:pic>
        <p:nvPicPr>
          <p:cNvPr id="19460" name="Picture 4" descr="demoTdBef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6732"/>
          <a:stretch>
            <a:fillRect/>
          </a:stretch>
        </p:blipFill>
        <p:spPr bwMode="auto">
          <a:xfrm>
            <a:off x="1243584" y="914400"/>
            <a:ext cx="720109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emoTdAfter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7089"/>
          <a:stretch>
            <a:fillRect/>
          </a:stretch>
        </p:blipFill>
        <p:spPr bwMode="auto">
          <a:xfrm>
            <a:off x="1243584" y="3800475"/>
            <a:ext cx="720547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76200" y="1849438"/>
            <a:ext cx="1065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dt(before)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71450" y="461645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dt(after)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3) Compute corresponding dt before/after display time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477000"/>
            <a:ext cx="6400800" cy="457200"/>
          </a:xfrm>
        </p:spPr>
        <p:txBody>
          <a:bodyPr/>
          <a:lstStyle/>
          <a:p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Valid time: 2009/06/22 1800 UTC</a:t>
            </a:r>
          </a:p>
          <a:p>
            <a:endParaRPr lang="en-US" altLang="en-US"/>
          </a:p>
        </p:txBody>
      </p:sp>
      <p:pic>
        <p:nvPicPr>
          <p:cNvPr id="19460" name="Picture 4" descr="demoTdBef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6732"/>
          <a:stretch>
            <a:fillRect/>
          </a:stretch>
        </p:blipFill>
        <p:spPr bwMode="auto">
          <a:xfrm>
            <a:off x="1243584" y="914400"/>
            <a:ext cx="720109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emoTdAfter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7089"/>
          <a:stretch>
            <a:fillRect/>
          </a:stretch>
        </p:blipFill>
        <p:spPr bwMode="auto">
          <a:xfrm>
            <a:off x="1243584" y="3800475"/>
            <a:ext cx="720547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76200" y="1849438"/>
            <a:ext cx="10652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dt(before)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71450" y="461645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dt(after)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0" y="1143000"/>
            <a:ext cx="1905000" cy="838200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‘before data here is older than ‘after’ data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962400" y="1143000"/>
            <a:ext cx="457200" cy="10429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62400" y="4042748"/>
            <a:ext cx="457200" cy="10429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800" y="4038600"/>
            <a:ext cx="1905000" cy="107721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‘after’ data should influence better the final composite here!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04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4) Compute before/after weights proportional to dt:</a:t>
            </a:r>
            <a:b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w(before) = dt(after) / [dt(before)+dt(after)]</a:t>
            </a:r>
            <a:endParaRPr lang="en-US" altLang="en-US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477000"/>
            <a:ext cx="6400800" cy="457200"/>
          </a:xfrm>
        </p:spPr>
        <p:txBody>
          <a:bodyPr/>
          <a:lstStyle/>
          <a:p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Valid time: 2009/06/22 1800 UTC</a:t>
            </a:r>
          </a:p>
          <a:p>
            <a:endParaRPr lang="en-US" altLang="en-US"/>
          </a:p>
        </p:txBody>
      </p:sp>
      <p:pic>
        <p:nvPicPr>
          <p:cNvPr id="24582" name="Picture 6" descr="demoWeightsBefor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6537"/>
          <a:stretch>
            <a:fillRect/>
          </a:stretch>
        </p:blipFill>
        <p:spPr bwMode="auto">
          <a:xfrm>
            <a:off x="1243584" y="914400"/>
            <a:ext cx="720547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demoWeightsAfter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r="6706"/>
          <a:stretch>
            <a:fillRect/>
          </a:stretch>
        </p:blipFill>
        <p:spPr bwMode="auto">
          <a:xfrm>
            <a:off x="1243584" y="3803904"/>
            <a:ext cx="720547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76200" y="1849438"/>
            <a:ext cx="1042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w(before)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193675" y="4616450"/>
            <a:ext cx="873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/>
              <a:t>w(after)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95800" y="1143000"/>
            <a:ext cx="2133600" cy="33855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‘before’ weight: small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4081046"/>
            <a:ext cx="2133600" cy="33855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‘after’ weight: large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962400" y="1143000"/>
            <a:ext cx="457200" cy="10429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62400" y="4042748"/>
            <a:ext cx="457200" cy="1042988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144000" cy="1066800"/>
          </a:xfrm>
        </p:spPr>
        <p:txBody>
          <a:bodyPr/>
          <a:lstStyle/>
          <a:p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5) MIMIC-TPW is a time-weighted average of the before and after composites</a:t>
            </a:r>
            <a:b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MIMIC-TPW = w(before)*TPW(before) + w(after)*TPW(after)</a:t>
            </a:r>
            <a:endParaRPr lang="en-US" altLang="en-US" sz="2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8678" name="Picture 6" descr="demoTPWblendedCompo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r="6853" b="3517"/>
          <a:stretch>
            <a:fillRect/>
          </a:stretch>
        </p:blipFill>
        <p:spPr bwMode="auto">
          <a:xfrm>
            <a:off x="76200" y="1828800"/>
            <a:ext cx="8915400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2667000" y="5410200"/>
            <a:ext cx="3563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Valid time: 2009/06/22 1800 UTC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altLang="en-US" dirty="0"/>
              <a:t>C</a:t>
            </a:r>
            <a:r>
              <a:rPr lang="en-US" altLang="en-US" dirty="0" smtClean="0"/>
              <a:t>) </a:t>
            </a:r>
            <a:r>
              <a:rPr lang="en-US" altLang="en-US" dirty="0"/>
              <a:t>Validation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562600"/>
            <a:ext cx="6400800" cy="838200"/>
          </a:xfrm>
        </p:spPr>
        <p:txBody>
          <a:bodyPr/>
          <a:lstStyle/>
          <a:p>
            <a:r>
              <a:rPr lang="en-US" altLang="en-US"/>
              <a:t>Valid 2009/06/22 1900 UTC</a:t>
            </a:r>
          </a:p>
        </p:txBody>
      </p:sp>
      <p:pic>
        <p:nvPicPr>
          <p:cNvPr id="48132" name="Picture 4" descr="demoIntersecting20090622T19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68425"/>
            <a:ext cx="10061575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demoIntersecting20090622T19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68425"/>
            <a:ext cx="10061575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9" name="Freeform 11"/>
          <p:cNvSpPr>
            <a:spLocks/>
          </p:cNvSpPr>
          <p:nvPr/>
        </p:nvSpPr>
        <p:spPr bwMode="auto">
          <a:xfrm>
            <a:off x="4419600" y="1663700"/>
            <a:ext cx="2305050" cy="3365500"/>
          </a:xfrm>
          <a:custGeom>
            <a:avLst/>
            <a:gdLst>
              <a:gd name="T0" fmla="*/ 0 w 1452"/>
              <a:gd name="T1" fmla="*/ 2120 h 2120"/>
              <a:gd name="T2" fmla="*/ 96 w 1452"/>
              <a:gd name="T3" fmla="*/ 1928 h 2120"/>
              <a:gd name="T4" fmla="*/ 48 w 1452"/>
              <a:gd name="T5" fmla="*/ 1736 h 2120"/>
              <a:gd name="T6" fmla="*/ 80 w 1452"/>
              <a:gd name="T7" fmla="*/ 1612 h 2120"/>
              <a:gd name="T8" fmla="*/ 116 w 1452"/>
              <a:gd name="T9" fmla="*/ 1548 h 2120"/>
              <a:gd name="T10" fmla="*/ 248 w 1452"/>
              <a:gd name="T11" fmla="*/ 1232 h 2120"/>
              <a:gd name="T12" fmla="*/ 264 w 1452"/>
              <a:gd name="T13" fmla="*/ 1084 h 2120"/>
              <a:gd name="T14" fmla="*/ 320 w 1452"/>
              <a:gd name="T15" fmla="*/ 1012 h 2120"/>
              <a:gd name="T16" fmla="*/ 356 w 1452"/>
              <a:gd name="T17" fmla="*/ 976 h 2120"/>
              <a:gd name="T18" fmla="*/ 408 w 1452"/>
              <a:gd name="T19" fmla="*/ 936 h 2120"/>
              <a:gd name="T20" fmla="*/ 420 w 1452"/>
              <a:gd name="T21" fmla="*/ 892 h 2120"/>
              <a:gd name="T22" fmla="*/ 360 w 1452"/>
              <a:gd name="T23" fmla="*/ 820 h 2120"/>
              <a:gd name="T24" fmla="*/ 344 w 1452"/>
              <a:gd name="T25" fmla="*/ 772 h 2120"/>
              <a:gd name="T26" fmla="*/ 356 w 1452"/>
              <a:gd name="T27" fmla="*/ 728 h 2120"/>
              <a:gd name="T28" fmla="*/ 396 w 1452"/>
              <a:gd name="T29" fmla="*/ 644 h 2120"/>
              <a:gd name="T30" fmla="*/ 448 w 1452"/>
              <a:gd name="T31" fmla="*/ 572 h 2120"/>
              <a:gd name="T32" fmla="*/ 472 w 1452"/>
              <a:gd name="T33" fmla="*/ 524 h 2120"/>
              <a:gd name="T34" fmla="*/ 516 w 1452"/>
              <a:gd name="T35" fmla="*/ 508 h 2120"/>
              <a:gd name="T36" fmla="*/ 540 w 1452"/>
              <a:gd name="T37" fmla="*/ 396 h 2120"/>
              <a:gd name="T38" fmla="*/ 552 w 1452"/>
              <a:gd name="T39" fmla="*/ 340 h 2120"/>
              <a:gd name="T40" fmla="*/ 560 w 1452"/>
              <a:gd name="T41" fmla="*/ 248 h 2120"/>
              <a:gd name="T42" fmla="*/ 568 w 1452"/>
              <a:gd name="T43" fmla="*/ 220 h 2120"/>
              <a:gd name="T44" fmla="*/ 608 w 1452"/>
              <a:gd name="T45" fmla="*/ 132 h 2120"/>
              <a:gd name="T46" fmla="*/ 620 w 1452"/>
              <a:gd name="T47" fmla="*/ 104 h 2120"/>
              <a:gd name="T48" fmla="*/ 664 w 1452"/>
              <a:gd name="T49" fmla="*/ 80 h 2120"/>
              <a:gd name="T50" fmla="*/ 732 w 1452"/>
              <a:gd name="T51" fmla="*/ 0 h 2120"/>
              <a:gd name="T52" fmla="*/ 1452 w 1452"/>
              <a:gd name="T53" fmla="*/ 8 h 2120"/>
              <a:gd name="T54" fmla="*/ 1392 w 1452"/>
              <a:gd name="T55" fmla="*/ 32 h 2120"/>
              <a:gd name="T56" fmla="*/ 1304 w 1452"/>
              <a:gd name="T57" fmla="*/ 56 h 2120"/>
              <a:gd name="T58" fmla="*/ 1240 w 1452"/>
              <a:gd name="T59" fmla="*/ 84 h 2120"/>
              <a:gd name="T60" fmla="*/ 1216 w 1452"/>
              <a:gd name="T61" fmla="*/ 108 h 2120"/>
              <a:gd name="T62" fmla="*/ 1192 w 1452"/>
              <a:gd name="T63" fmla="*/ 104 h 2120"/>
              <a:gd name="T64" fmla="*/ 1192 w 1452"/>
              <a:gd name="T65" fmla="*/ 172 h 2120"/>
              <a:gd name="T66" fmla="*/ 1396 w 1452"/>
              <a:gd name="T67" fmla="*/ 304 h 2120"/>
              <a:gd name="T68" fmla="*/ 1364 w 1452"/>
              <a:gd name="T69" fmla="*/ 388 h 2120"/>
              <a:gd name="T70" fmla="*/ 1336 w 1452"/>
              <a:gd name="T71" fmla="*/ 460 h 2120"/>
              <a:gd name="T72" fmla="*/ 1280 w 1452"/>
              <a:gd name="T73" fmla="*/ 660 h 2120"/>
              <a:gd name="T74" fmla="*/ 1188 w 1452"/>
              <a:gd name="T75" fmla="*/ 752 h 2120"/>
              <a:gd name="T76" fmla="*/ 1168 w 1452"/>
              <a:gd name="T77" fmla="*/ 824 h 2120"/>
              <a:gd name="T78" fmla="*/ 1128 w 1452"/>
              <a:gd name="T79" fmla="*/ 928 h 2120"/>
              <a:gd name="T80" fmla="*/ 1132 w 1452"/>
              <a:gd name="T81" fmla="*/ 988 h 2120"/>
              <a:gd name="T82" fmla="*/ 1128 w 1452"/>
              <a:gd name="T83" fmla="*/ 1036 h 2120"/>
              <a:gd name="T84" fmla="*/ 1112 w 1452"/>
              <a:gd name="T85" fmla="*/ 1076 h 2120"/>
              <a:gd name="T86" fmla="*/ 1068 w 1452"/>
              <a:gd name="T87" fmla="*/ 1104 h 2120"/>
              <a:gd name="T88" fmla="*/ 1068 w 1452"/>
              <a:gd name="T89" fmla="*/ 1144 h 2120"/>
              <a:gd name="T90" fmla="*/ 984 w 1452"/>
              <a:gd name="T91" fmla="*/ 1324 h 2120"/>
              <a:gd name="T92" fmla="*/ 920 w 1452"/>
              <a:gd name="T93" fmla="*/ 1464 h 2120"/>
              <a:gd name="T94" fmla="*/ 900 w 1452"/>
              <a:gd name="T95" fmla="*/ 1528 h 2120"/>
              <a:gd name="T96" fmla="*/ 876 w 1452"/>
              <a:gd name="T97" fmla="*/ 1552 h 2120"/>
              <a:gd name="T98" fmla="*/ 840 w 1452"/>
              <a:gd name="T99" fmla="*/ 1620 h 2120"/>
              <a:gd name="T100" fmla="*/ 816 w 1452"/>
              <a:gd name="T101" fmla="*/ 1712 h 2120"/>
              <a:gd name="T102" fmla="*/ 796 w 1452"/>
              <a:gd name="T103" fmla="*/ 1772 h 2120"/>
              <a:gd name="T104" fmla="*/ 772 w 1452"/>
              <a:gd name="T105" fmla="*/ 1828 h 2120"/>
              <a:gd name="T106" fmla="*/ 744 w 1452"/>
              <a:gd name="T107" fmla="*/ 1844 h 2120"/>
              <a:gd name="T108" fmla="*/ 712 w 1452"/>
              <a:gd name="T109" fmla="*/ 1988 h 2120"/>
              <a:gd name="T110" fmla="*/ 672 w 1452"/>
              <a:gd name="T111" fmla="*/ 2116 h 2120"/>
              <a:gd name="T112" fmla="*/ 0 w 1452"/>
              <a:gd name="T113" fmla="*/ 2120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2" h="2120">
                <a:moveTo>
                  <a:pt x="0" y="2120"/>
                </a:moveTo>
                <a:lnTo>
                  <a:pt x="96" y="1928"/>
                </a:lnTo>
                <a:lnTo>
                  <a:pt x="48" y="1736"/>
                </a:lnTo>
                <a:lnTo>
                  <a:pt x="80" y="1612"/>
                </a:lnTo>
                <a:lnTo>
                  <a:pt x="116" y="1548"/>
                </a:lnTo>
                <a:lnTo>
                  <a:pt x="248" y="1232"/>
                </a:lnTo>
                <a:lnTo>
                  <a:pt x="264" y="1084"/>
                </a:lnTo>
                <a:lnTo>
                  <a:pt x="320" y="1012"/>
                </a:lnTo>
                <a:lnTo>
                  <a:pt x="356" y="976"/>
                </a:lnTo>
                <a:lnTo>
                  <a:pt x="408" y="936"/>
                </a:lnTo>
                <a:lnTo>
                  <a:pt x="420" y="892"/>
                </a:lnTo>
                <a:lnTo>
                  <a:pt x="360" y="820"/>
                </a:lnTo>
                <a:lnTo>
                  <a:pt x="344" y="772"/>
                </a:lnTo>
                <a:lnTo>
                  <a:pt x="356" y="728"/>
                </a:lnTo>
                <a:lnTo>
                  <a:pt x="396" y="644"/>
                </a:lnTo>
                <a:lnTo>
                  <a:pt x="448" y="572"/>
                </a:lnTo>
                <a:cubicBezTo>
                  <a:pt x="468" y="526"/>
                  <a:pt x="456" y="539"/>
                  <a:pt x="472" y="524"/>
                </a:cubicBezTo>
                <a:cubicBezTo>
                  <a:pt x="517" y="511"/>
                  <a:pt x="516" y="527"/>
                  <a:pt x="516" y="508"/>
                </a:cubicBezTo>
                <a:lnTo>
                  <a:pt x="540" y="396"/>
                </a:lnTo>
                <a:lnTo>
                  <a:pt x="552" y="340"/>
                </a:lnTo>
                <a:lnTo>
                  <a:pt x="560" y="248"/>
                </a:lnTo>
                <a:lnTo>
                  <a:pt x="568" y="220"/>
                </a:lnTo>
                <a:lnTo>
                  <a:pt x="608" y="132"/>
                </a:lnTo>
                <a:cubicBezTo>
                  <a:pt x="616" y="102"/>
                  <a:pt x="606" y="104"/>
                  <a:pt x="620" y="104"/>
                </a:cubicBezTo>
                <a:lnTo>
                  <a:pt x="664" y="80"/>
                </a:lnTo>
                <a:lnTo>
                  <a:pt x="732" y="0"/>
                </a:lnTo>
                <a:lnTo>
                  <a:pt x="1452" y="8"/>
                </a:lnTo>
                <a:lnTo>
                  <a:pt x="1392" y="32"/>
                </a:lnTo>
                <a:lnTo>
                  <a:pt x="1304" y="56"/>
                </a:lnTo>
                <a:lnTo>
                  <a:pt x="1240" y="84"/>
                </a:lnTo>
                <a:lnTo>
                  <a:pt x="1216" y="108"/>
                </a:lnTo>
                <a:cubicBezTo>
                  <a:pt x="1208" y="106"/>
                  <a:pt x="1200" y="105"/>
                  <a:pt x="1192" y="104"/>
                </a:cubicBezTo>
                <a:lnTo>
                  <a:pt x="1192" y="172"/>
                </a:lnTo>
                <a:lnTo>
                  <a:pt x="1396" y="304"/>
                </a:lnTo>
                <a:lnTo>
                  <a:pt x="1364" y="388"/>
                </a:lnTo>
                <a:lnTo>
                  <a:pt x="1336" y="460"/>
                </a:lnTo>
                <a:lnTo>
                  <a:pt x="1280" y="660"/>
                </a:lnTo>
                <a:lnTo>
                  <a:pt x="1188" y="752"/>
                </a:lnTo>
                <a:lnTo>
                  <a:pt x="1168" y="824"/>
                </a:lnTo>
                <a:lnTo>
                  <a:pt x="1128" y="928"/>
                </a:lnTo>
                <a:lnTo>
                  <a:pt x="1132" y="988"/>
                </a:lnTo>
                <a:lnTo>
                  <a:pt x="1128" y="1036"/>
                </a:lnTo>
                <a:lnTo>
                  <a:pt x="1112" y="1076"/>
                </a:lnTo>
                <a:lnTo>
                  <a:pt x="1068" y="1104"/>
                </a:lnTo>
                <a:lnTo>
                  <a:pt x="1068" y="1144"/>
                </a:lnTo>
                <a:lnTo>
                  <a:pt x="984" y="1324"/>
                </a:lnTo>
                <a:lnTo>
                  <a:pt x="920" y="1464"/>
                </a:lnTo>
                <a:lnTo>
                  <a:pt x="900" y="1528"/>
                </a:lnTo>
                <a:lnTo>
                  <a:pt x="876" y="1552"/>
                </a:lnTo>
                <a:lnTo>
                  <a:pt x="840" y="1620"/>
                </a:lnTo>
                <a:lnTo>
                  <a:pt x="816" y="1712"/>
                </a:lnTo>
                <a:lnTo>
                  <a:pt x="796" y="1772"/>
                </a:lnTo>
                <a:lnTo>
                  <a:pt x="772" y="1828"/>
                </a:lnTo>
                <a:lnTo>
                  <a:pt x="744" y="1844"/>
                </a:lnTo>
                <a:lnTo>
                  <a:pt x="712" y="1988"/>
                </a:lnTo>
                <a:lnTo>
                  <a:pt x="672" y="2116"/>
                </a:lnTo>
                <a:lnTo>
                  <a:pt x="0" y="2120"/>
                </a:lnTo>
                <a:close/>
              </a:path>
            </a:pathLst>
          </a:custGeom>
          <a:solidFill>
            <a:schemeClr val="bg1">
              <a:alpha val="3999"/>
            </a:schemeClr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altLang="en-US" dirty="0"/>
              <a:t>C</a:t>
            </a:r>
            <a:r>
              <a:rPr lang="en-US" altLang="en-US" dirty="0" smtClean="0"/>
              <a:t>) </a:t>
            </a:r>
            <a:r>
              <a:rPr lang="en-US" altLang="en-US" dirty="0"/>
              <a:t>Validation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562600"/>
            <a:ext cx="6400800" cy="838200"/>
          </a:xfrm>
        </p:spPr>
        <p:txBody>
          <a:bodyPr/>
          <a:lstStyle/>
          <a:p>
            <a:r>
              <a:rPr lang="en-US" altLang="en-US"/>
              <a:t>Valid 2009/06/22 1900 UTC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demoIntersecting20090622T19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68425"/>
            <a:ext cx="10061575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9" name="Freeform 11"/>
          <p:cNvSpPr>
            <a:spLocks/>
          </p:cNvSpPr>
          <p:nvPr/>
        </p:nvSpPr>
        <p:spPr bwMode="auto">
          <a:xfrm>
            <a:off x="4419600" y="1663700"/>
            <a:ext cx="2305050" cy="3365500"/>
          </a:xfrm>
          <a:custGeom>
            <a:avLst/>
            <a:gdLst>
              <a:gd name="T0" fmla="*/ 0 w 1452"/>
              <a:gd name="T1" fmla="*/ 2120 h 2120"/>
              <a:gd name="T2" fmla="*/ 96 w 1452"/>
              <a:gd name="T3" fmla="*/ 1928 h 2120"/>
              <a:gd name="T4" fmla="*/ 48 w 1452"/>
              <a:gd name="T5" fmla="*/ 1736 h 2120"/>
              <a:gd name="T6" fmla="*/ 80 w 1452"/>
              <a:gd name="T7" fmla="*/ 1612 h 2120"/>
              <a:gd name="T8" fmla="*/ 116 w 1452"/>
              <a:gd name="T9" fmla="*/ 1548 h 2120"/>
              <a:gd name="T10" fmla="*/ 248 w 1452"/>
              <a:gd name="T11" fmla="*/ 1232 h 2120"/>
              <a:gd name="T12" fmla="*/ 264 w 1452"/>
              <a:gd name="T13" fmla="*/ 1084 h 2120"/>
              <a:gd name="T14" fmla="*/ 320 w 1452"/>
              <a:gd name="T15" fmla="*/ 1012 h 2120"/>
              <a:gd name="T16" fmla="*/ 356 w 1452"/>
              <a:gd name="T17" fmla="*/ 976 h 2120"/>
              <a:gd name="T18" fmla="*/ 408 w 1452"/>
              <a:gd name="T19" fmla="*/ 936 h 2120"/>
              <a:gd name="T20" fmla="*/ 420 w 1452"/>
              <a:gd name="T21" fmla="*/ 892 h 2120"/>
              <a:gd name="T22" fmla="*/ 360 w 1452"/>
              <a:gd name="T23" fmla="*/ 820 h 2120"/>
              <a:gd name="T24" fmla="*/ 344 w 1452"/>
              <a:gd name="T25" fmla="*/ 772 h 2120"/>
              <a:gd name="T26" fmla="*/ 356 w 1452"/>
              <a:gd name="T27" fmla="*/ 728 h 2120"/>
              <a:gd name="T28" fmla="*/ 396 w 1452"/>
              <a:gd name="T29" fmla="*/ 644 h 2120"/>
              <a:gd name="T30" fmla="*/ 448 w 1452"/>
              <a:gd name="T31" fmla="*/ 572 h 2120"/>
              <a:gd name="T32" fmla="*/ 472 w 1452"/>
              <a:gd name="T33" fmla="*/ 524 h 2120"/>
              <a:gd name="T34" fmla="*/ 516 w 1452"/>
              <a:gd name="T35" fmla="*/ 508 h 2120"/>
              <a:gd name="T36" fmla="*/ 540 w 1452"/>
              <a:gd name="T37" fmla="*/ 396 h 2120"/>
              <a:gd name="T38" fmla="*/ 552 w 1452"/>
              <a:gd name="T39" fmla="*/ 340 h 2120"/>
              <a:gd name="T40" fmla="*/ 560 w 1452"/>
              <a:gd name="T41" fmla="*/ 248 h 2120"/>
              <a:gd name="T42" fmla="*/ 568 w 1452"/>
              <a:gd name="T43" fmla="*/ 220 h 2120"/>
              <a:gd name="T44" fmla="*/ 608 w 1452"/>
              <a:gd name="T45" fmla="*/ 132 h 2120"/>
              <a:gd name="T46" fmla="*/ 620 w 1452"/>
              <a:gd name="T47" fmla="*/ 104 h 2120"/>
              <a:gd name="T48" fmla="*/ 664 w 1452"/>
              <a:gd name="T49" fmla="*/ 80 h 2120"/>
              <a:gd name="T50" fmla="*/ 732 w 1452"/>
              <a:gd name="T51" fmla="*/ 0 h 2120"/>
              <a:gd name="T52" fmla="*/ 1452 w 1452"/>
              <a:gd name="T53" fmla="*/ 8 h 2120"/>
              <a:gd name="T54" fmla="*/ 1392 w 1452"/>
              <a:gd name="T55" fmla="*/ 32 h 2120"/>
              <a:gd name="T56" fmla="*/ 1304 w 1452"/>
              <a:gd name="T57" fmla="*/ 56 h 2120"/>
              <a:gd name="T58" fmla="*/ 1240 w 1452"/>
              <a:gd name="T59" fmla="*/ 84 h 2120"/>
              <a:gd name="T60" fmla="*/ 1216 w 1452"/>
              <a:gd name="T61" fmla="*/ 108 h 2120"/>
              <a:gd name="T62" fmla="*/ 1192 w 1452"/>
              <a:gd name="T63" fmla="*/ 104 h 2120"/>
              <a:gd name="T64" fmla="*/ 1192 w 1452"/>
              <a:gd name="T65" fmla="*/ 172 h 2120"/>
              <a:gd name="T66" fmla="*/ 1396 w 1452"/>
              <a:gd name="T67" fmla="*/ 304 h 2120"/>
              <a:gd name="T68" fmla="*/ 1364 w 1452"/>
              <a:gd name="T69" fmla="*/ 388 h 2120"/>
              <a:gd name="T70" fmla="*/ 1336 w 1452"/>
              <a:gd name="T71" fmla="*/ 460 h 2120"/>
              <a:gd name="T72" fmla="*/ 1280 w 1452"/>
              <a:gd name="T73" fmla="*/ 660 h 2120"/>
              <a:gd name="T74" fmla="*/ 1188 w 1452"/>
              <a:gd name="T75" fmla="*/ 752 h 2120"/>
              <a:gd name="T76" fmla="*/ 1168 w 1452"/>
              <a:gd name="T77" fmla="*/ 824 h 2120"/>
              <a:gd name="T78" fmla="*/ 1128 w 1452"/>
              <a:gd name="T79" fmla="*/ 928 h 2120"/>
              <a:gd name="T80" fmla="*/ 1132 w 1452"/>
              <a:gd name="T81" fmla="*/ 988 h 2120"/>
              <a:gd name="T82" fmla="*/ 1128 w 1452"/>
              <a:gd name="T83" fmla="*/ 1036 h 2120"/>
              <a:gd name="T84" fmla="*/ 1112 w 1452"/>
              <a:gd name="T85" fmla="*/ 1076 h 2120"/>
              <a:gd name="T86" fmla="*/ 1068 w 1452"/>
              <a:gd name="T87" fmla="*/ 1104 h 2120"/>
              <a:gd name="T88" fmla="*/ 1068 w 1452"/>
              <a:gd name="T89" fmla="*/ 1144 h 2120"/>
              <a:gd name="T90" fmla="*/ 984 w 1452"/>
              <a:gd name="T91" fmla="*/ 1324 h 2120"/>
              <a:gd name="T92" fmla="*/ 920 w 1452"/>
              <a:gd name="T93" fmla="*/ 1464 h 2120"/>
              <a:gd name="T94" fmla="*/ 900 w 1452"/>
              <a:gd name="T95" fmla="*/ 1528 h 2120"/>
              <a:gd name="T96" fmla="*/ 876 w 1452"/>
              <a:gd name="T97" fmla="*/ 1552 h 2120"/>
              <a:gd name="T98" fmla="*/ 840 w 1452"/>
              <a:gd name="T99" fmla="*/ 1620 h 2120"/>
              <a:gd name="T100" fmla="*/ 816 w 1452"/>
              <a:gd name="T101" fmla="*/ 1712 h 2120"/>
              <a:gd name="T102" fmla="*/ 796 w 1452"/>
              <a:gd name="T103" fmla="*/ 1772 h 2120"/>
              <a:gd name="T104" fmla="*/ 772 w 1452"/>
              <a:gd name="T105" fmla="*/ 1828 h 2120"/>
              <a:gd name="T106" fmla="*/ 744 w 1452"/>
              <a:gd name="T107" fmla="*/ 1844 h 2120"/>
              <a:gd name="T108" fmla="*/ 712 w 1452"/>
              <a:gd name="T109" fmla="*/ 1988 h 2120"/>
              <a:gd name="T110" fmla="*/ 672 w 1452"/>
              <a:gd name="T111" fmla="*/ 2116 h 2120"/>
              <a:gd name="T112" fmla="*/ 0 w 1452"/>
              <a:gd name="T113" fmla="*/ 2120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2" h="2120">
                <a:moveTo>
                  <a:pt x="0" y="2120"/>
                </a:moveTo>
                <a:lnTo>
                  <a:pt x="96" y="1928"/>
                </a:lnTo>
                <a:lnTo>
                  <a:pt x="48" y="1736"/>
                </a:lnTo>
                <a:lnTo>
                  <a:pt x="80" y="1612"/>
                </a:lnTo>
                <a:lnTo>
                  <a:pt x="116" y="1548"/>
                </a:lnTo>
                <a:lnTo>
                  <a:pt x="248" y="1232"/>
                </a:lnTo>
                <a:lnTo>
                  <a:pt x="264" y="1084"/>
                </a:lnTo>
                <a:lnTo>
                  <a:pt x="320" y="1012"/>
                </a:lnTo>
                <a:lnTo>
                  <a:pt x="356" y="976"/>
                </a:lnTo>
                <a:lnTo>
                  <a:pt x="408" y="936"/>
                </a:lnTo>
                <a:lnTo>
                  <a:pt x="420" y="892"/>
                </a:lnTo>
                <a:lnTo>
                  <a:pt x="360" y="820"/>
                </a:lnTo>
                <a:lnTo>
                  <a:pt x="344" y="772"/>
                </a:lnTo>
                <a:lnTo>
                  <a:pt x="356" y="728"/>
                </a:lnTo>
                <a:lnTo>
                  <a:pt x="396" y="644"/>
                </a:lnTo>
                <a:lnTo>
                  <a:pt x="448" y="572"/>
                </a:lnTo>
                <a:cubicBezTo>
                  <a:pt x="468" y="526"/>
                  <a:pt x="456" y="539"/>
                  <a:pt x="472" y="524"/>
                </a:cubicBezTo>
                <a:cubicBezTo>
                  <a:pt x="517" y="511"/>
                  <a:pt x="516" y="527"/>
                  <a:pt x="516" y="508"/>
                </a:cubicBezTo>
                <a:lnTo>
                  <a:pt x="540" y="396"/>
                </a:lnTo>
                <a:lnTo>
                  <a:pt x="552" y="340"/>
                </a:lnTo>
                <a:lnTo>
                  <a:pt x="560" y="248"/>
                </a:lnTo>
                <a:lnTo>
                  <a:pt x="568" y="220"/>
                </a:lnTo>
                <a:lnTo>
                  <a:pt x="608" y="132"/>
                </a:lnTo>
                <a:cubicBezTo>
                  <a:pt x="616" y="102"/>
                  <a:pt x="606" y="104"/>
                  <a:pt x="620" y="104"/>
                </a:cubicBezTo>
                <a:lnTo>
                  <a:pt x="664" y="80"/>
                </a:lnTo>
                <a:lnTo>
                  <a:pt x="732" y="0"/>
                </a:lnTo>
                <a:lnTo>
                  <a:pt x="1452" y="8"/>
                </a:lnTo>
                <a:lnTo>
                  <a:pt x="1392" y="32"/>
                </a:lnTo>
                <a:lnTo>
                  <a:pt x="1304" y="56"/>
                </a:lnTo>
                <a:lnTo>
                  <a:pt x="1240" y="84"/>
                </a:lnTo>
                <a:lnTo>
                  <a:pt x="1216" y="108"/>
                </a:lnTo>
                <a:cubicBezTo>
                  <a:pt x="1208" y="106"/>
                  <a:pt x="1200" y="105"/>
                  <a:pt x="1192" y="104"/>
                </a:cubicBezTo>
                <a:lnTo>
                  <a:pt x="1192" y="172"/>
                </a:lnTo>
                <a:lnTo>
                  <a:pt x="1396" y="304"/>
                </a:lnTo>
                <a:lnTo>
                  <a:pt x="1364" y="388"/>
                </a:lnTo>
                <a:lnTo>
                  <a:pt x="1336" y="460"/>
                </a:lnTo>
                <a:lnTo>
                  <a:pt x="1280" y="660"/>
                </a:lnTo>
                <a:lnTo>
                  <a:pt x="1188" y="752"/>
                </a:lnTo>
                <a:lnTo>
                  <a:pt x="1168" y="824"/>
                </a:lnTo>
                <a:lnTo>
                  <a:pt x="1128" y="928"/>
                </a:lnTo>
                <a:lnTo>
                  <a:pt x="1132" y="988"/>
                </a:lnTo>
                <a:lnTo>
                  <a:pt x="1128" y="1036"/>
                </a:lnTo>
                <a:lnTo>
                  <a:pt x="1112" y="1076"/>
                </a:lnTo>
                <a:lnTo>
                  <a:pt x="1068" y="1104"/>
                </a:lnTo>
                <a:lnTo>
                  <a:pt x="1068" y="1144"/>
                </a:lnTo>
                <a:lnTo>
                  <a:pt x="984" y="1324"/>
                </a:lnTo>
                <a:lnTo>
                  <a:pt x="920" y="1464"/>
                </a:lnTo>
                <a:lnTo>
                  <a:pt x="900" y="1528"/>
                </a:lnTo>
                <a:lnTo>
                  <a:pt x="876" y="1552"/>
                </a:lnTo>
                <a:lnTo>
                  <a:pt x="840" y="1620"/>
                </a:lnTo>
                <a:lnTo>
                  <a:pt x="816" y="1712"/>
                </a:lnTo>
                <a:lnTo>
                  <a:pt x="796" y="1772"/>
                </a:lnTo>
                <a:lnTo>
                  <a:pt x="772" y="1828"/>
                </a:lnTo>
                <a:lnTo>
                  <a:pt x="744" y="1844"/>
                </a:lnTo>
                <a:lnTo>
                  <a:pt x="712" y="1988"/>
                </a:lnTo>
                <a:lnTo>
                  <a:pt x="672" y="2116"/>
                </a:lnTo>
                <a:lnTo>
                  <a:pt x="0" y="2120"/>
                </a:lnTo>
                <a:close/>
              </a:path>
            </a:pathLst>
          </a:custGeom>
          <a:solidFill>
            <a:schemeClr val="bg1">
              <a:alpha val="3999"/>
            </a:schemeClr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altLang="en-US" dirty="0"/>
              <a:t>C</a:t>
            </a:r>
            <a:r>
              <a:rPr lang="en-US" altLang="en-US" dirty="0" smtClean="0"/>
              <a:t>) </a:t>
            </a:r>
            <a:r>
              <a:rPr lang="en-US" altLang="en-US" dirty="0"/>
              <a:t>Validation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562600"/>
            <a:ext cx="6400800" cy="838200"/>
          </a:xfrm>
        </p:spPr>
        <p:txBody>
          <a:bodyPr/>
          <a:lstStyle/>
          <a:p>
            <a:r>
              <a:rPr lang="en-US" altLang="en-US"/>
              <a:t>Valid 2009/06/22 1900 UTC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454275" y="3810000"/>
            <a:ext cx="2498725" cy="762000"/>
          </a:xfrm>
          <a:prstGeom prst="rect">
            <a:avLst/>
          </a:prstGeom>
          <a:solidFill>
            <a:srgbClr val="FFCC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Test: SSMI-16 from 0922 UTC, advected to 1900 UTC</a:t>
            </a:r>
          </a:p>
          <a:p>
            <a:r>
              <a:rPr lang="en-US" altLang="en-US" sz="1400">
                <a:solidFill>
                  <a:schemeClr val="bg1"/>
                </a:solidFill>
              </a:rPr>
              <a:t>(dt = 10.37 hours)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92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demoIntersecting20090622T19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68425"/>
            <a:ext cx="10061575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9" name="Freeform 11"/>
          <p:cNvSpPr>
            <a:spLocks/>
          </p:cNvSpPr>
          <p:nvPr/>
        </p:nvSpPr>
        <p:spPr bwMode="auto">
          <a:xfrm>
            <a:off x="4419600" y="1663700"/>
            <a:ext cx="2305050" cy="3365500"/>
          </a:xfrm>
          <a:custGeom>
            <a:avLst/>
            <a:gdLst>
              <a:gd name="T0" fmla="*/ 0 w 1452"/>
              <a:gd name="T1" fmla="*/ 2120 h 2120"/>
              <a:gd name="T2" fmla="*/ 96 w 1452"/>
              <a:gd name="T3" fmla="*/ 1928 h 2120"/>
              <a:gd name="T4" fmla="*/ 48 w 1452"/>
              <a:gd name="T5" fmla="*/ 1736 h 2120"/>
              <a:gd name="T6" fmla="*/ 80 w 1452"/>
              <a:gd name="T7" fmla="*/ 1612 h 2120"/>
              <a:gd name="T8" fmla="*/ 116 w 1452"/>
              <a:gd name="T9" fmla="*/ 1548 h 2120"/>
              <a:gd name="T10" fmla="*/ 248 w 1452"/>
              <a:gd name="T11" fmla="*/ 1232 h 2120"/>
              <a:gd name="T12" fmla="*/ 264 w 1452"/>
              <a:gd name="T13" fmla="*/ 1084 h 2120"/>
              <a:gd name="T14" fmla="*/ 320 w 1452"/>
              <a:gd name="T15" fmla="*/ 1012 h 2120"/>
              <a:gd name="T16" fmla="*/ 356 w 1452"/>
              <a:gd name="T17" fmla="*/ 976 h 2120"/>
              <a:gd name="T18" fmla="*/ 408 w 1452"/>
              <a:gd name="T19" fmla="*/ 936 h 2120"/>
              <a:gd name="T20" fmla="*/ 420 w 1452"/>
              <a:gd name="T21" fmla="*/ 892 h 2120"/>
              <a:gd name="T22" fmla="*/ 360 w 1452"/>
              <a:gd name="T23" fmla="*/ 820 h 2120"/>
              <a:gd name="T24" fmla="*/ 344 w 1452"/>
              <a:gd name="T25" fmla="*/ 772 h 2120"/>
              <a:gd name="T26" fmla="*/ 356 w 1452"/>
              <a:gd name="T27" fmla="*/ 728 h 2120"/>
              <a:gd name="T28" fmla="*/ 396 w 1452"/>
              <a:gd name="T29" fmla="*/ 644 h 2120"/>
              <a:gd name="T30" fmla="*/ 448 w 1452"/>
              <a:gd name="T31" fmla="*/ 572 h 2120"/>
              <a:gd name="T32" fmla="*/ 472 w 1452"/>
              <a:gd name="T33" fmla="*/ 524 h 2120"/>
              <a:gd name="T34" fmla="*/ 516 w 1452"/>
              <a:gd name="T35" fmla="*/ 508 h 2120"/>
              <a:gd name="T36" fmla="*/ 540 w 1452"/>
              <a:gd name="T37" fmla="*/ 396 h 2120"/>
              <a:gd name="T38" fmla="*/ 552 w 1452"/>
              <a:gd name="T39" fmla="*/ 340 h 2120"/>
              <a:gd name="T40" fmla="*/ 560 w 1452"/>
              <a:gd name="T41" fmla="*/ 248 h 2120"/>
              <a:gd name="T42" fmla="*/ 568 w 1452"/>
              <a:gd name="T43" fmla="*/ 220 h 2120"/>
              <a:gd name="T44" fmla="*/ 608 w 1452"/>
              <a:gd name="T45" fmla="*/ 132 h 2120"/>
              <a:gd name="T46" fmla="*/ 620 w 1452"/>
              <a:gd name="T47" fmla="*/ 104 h 2120"/>
              <a:gd name="T48" fmla="*/ 664 w 1452"/>
              <a:gd name="T49" fmla="*/ 80 h 2120"/>
              <a:gd name="T50" fmla="*/ 732 w 1452"/>
              <a:gd name="T51" fmla="*/ 0 h 2120"/>
              <a:gd name="T52" fmla="*/ 1452 w 1452"/>
              <a:gd name="T53" fmla="*/ 8 h 2120"/>
              <a:gd name="T54" fmla="*/ 1392 w 1452"/>
              <a:gd name="T55" fmla="*/ 32 h 2120"/>
              <a:gd name="T56" fmla="*/ 1304 w 1452"/>
              <a:gd name="T57" fmla="*/ 56 h 2120"/>
              <a:gd name="T58" fmla="*/ 1240 w 1452"/>
              <a:gd name="T59" fmla="*/ 84 h 2120"/>
              <a:gd name="T60" fmla="*/ 1216 w 1452"/>
              <a:gd name="T61" fmla="*/ 108 h 2120"/>
              <a:gd name="T62" fmla="*/ 1192 w 1452"/>
              <a:gd name="T63" fmla="*/ 104 h 2120"/>
              <a:gd name="T64" fmla="*/ 1192 w 1452"/>
              <a:gd name="T65" fmla="*/ 172 h 2120"/>
              <a:gd name="T66" fmla="*/ 1396 w 1452"/>
              <a:gd name="T67" fmla="*/ 304 h 2120"/>
              <a:gd name="T68" fmla="*/ 1364 w 1452"/>
              <a:gd name="T69" fmla="*/ 388 h 2120"/>
              <a:gd name="T70" fmla="*/ 1336 w 1452"/>
              <a:gd name="T71" fmla="*/ 460 h 2120"/>
              <a:gd name="T72" fmla="*/ 1280 w 1452"/>
              <a:gd name="T73" fmla="*/ 660 h 2120"/>
              <a:gd name="T74" fmla="*/ 1188 w 1452"/>
              <a:gd name="T75" fmla="*/ 752 h 2120"/>
              <a:gd name="T76" fmla="*/ 1168 w 1452"/>
              <a:gd name="T77" fmla="*/ 824 h 2120"/>
              <a:gd name="T78" fmla="*/ 1128 w 1452"/>
              <a:gd name="T79" fmla="*/ 928 h 2120"/>
              <a:gd name="T80" fmla="*/ 1132 w 1452"/>
              <a:gd name="T81" fmla="*/ 988 h 2120"/>
              <a:gd name="T82" fmla="*/ 1128 w 1452"/>
              <a:gd name="T83" fmla="*/ 1036 h 2120"/>
              <a:gd name="T84" fmla="*/ 1112 w 1452"/>
              <a:gd name="T85" fmla="*/ 1076 h 2120"/>
              <a:gd name="T86" fmla="*/ 1068 w 1452"/>
              <a:gd name="T87" fmla="*/ 1104 h 2120"/>
              <a:gd name="T88" fmla="*/ 1068 w 1452"/>
              <a:gd name="T89" fmla="*/ 1144 h 2120"/>
              <a:gd name="T90" fmla="*/ 984 w 1452"/>
              <a:gd name="T91" fmla="*/ 1324 h 2120"/>
              <a:gd name="T92" fmla="*/ 920 w 1452"/>
              <a:gd name="T93" fmla="*/ 1464 h 2120"/>
              <a:gd name="T94" fmla="*/ 900 w 1452"/>
              <a:gd name="T95" fmla="*/ 1528 h 2120"/>
              <a:gd name="T96" fmla="*/ 876 w 1452"/>
              <a:gd name="T97" fmla="*/ 1552 h 2120"/>
              <a:gd name="T98" fmla="*/ 840 w 1452"/>
              <a:gd name="T99" fmla="*/ 1620 h 2120"/>
              <a:gd name="T100" fmla="*/ 816 w 1452"/>
              <a:gd name="T101" fmla="*/ 1712 h 2120"/>
              <a:gd name="T102" fmla="*/ 796 w 1452"/>
              <a:gd name="T103" fmla="*/ 1772 h 2120"/>
              <a:gd name="T104" fmla="*/ 772 w 1452"/>
              <a:gd name="T105" fmla="*/ 1828 h 2120"/>
              <a:gd name="T106" fmla="*/ 744 w 1452"/>
              <a:gd name="T107" fmla="*/ 1844 h 2120"/>
              <a:gd name="T108" fmla="*/ 712 w 1452"/>
              <a:gd name="T109" fmla="*/ 1988 h 2120"/>
              <a:gd name="T110" fmla="*/ 672 w 1452"/>
              <a:gd name="T111" fmla="*/ 2116 h 2120"/>
              <a:gd name="T112" fmla="*/ 0 w 1452"/>
              <a:gd name="T113" fmla="*/ 2120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2" h="2120">
                <a:moveTo>
                  <a:pt x="0" y="2120"/>
                </a:moveTo>
                <a:lnTo>
                  <a:pt x="96" y="1928"/>
                </a:lnTo>
                <a:lnTo>
                  <a:pt x="48" y="1736"/>
                </a:lnTo>
                <a:lnTo>
                  <a:pt x="80" y="1612"/>
                </a:lnTo>
                <a:lnTo>
                  <a:pt x="116" y="1548"/>
                </a:lnTo>
                <a:lnTo>
                  <a:pt x="248" y="1232"/>
                </a:lnTo>
                <a:lnTo>
                  <a:pt x="264" y="1084"/>
                </a:lnTo>
                <a:lnTo>
                  <a:pt x="320" y="1012"/>
                </a:lnTo>
                <a:lnTo>
                  <a:pt x="356" y="976"/>
                </a:lnTo>
                <a:lnTo>
                  <a:pt x="408" y="936"/>
                </a:lnTo>
                <a:lnTo>
                  <a:pt x="420" y="892"/>
                </a:lnTo>
                <a:lnTo>
                  <a:pt x="360" y="820"/>
                </a:lnTo>
                <a:lnTo>
                  <a:pt x="344" y="772"/>
                </a:lnTo>
                <a:lnTo>
                  <a:pt x="356" y="728"/>
                </a:lnTo>
                <a:lnTo>
                  <a:pt x="396" y="644"/>
                </a:lnTo>
                <a:lnTo>
                  <a:pt x="448" y="572"/>
                </a:lnTo>
                <a:cubicBezTo>
                  <a:pt x="468" y="526"/>
                  <a:pt x="456" y="539"/>
                  <a:pt x="472" y="524"/>
                </a:cubicBezTo>
                <a:cubicBezTo>
                  <a:pt x="517" y="511"/>
                  <a:pt x="516" y="527"/>
                  <a:pt x="516" y="508"/>
                </a:cubicBezTo>
                <a:lnTo>
                  <a:pt x="540" y="396"/>
                </a:lnTo>
                <a:lnTo>
                  <a:pt x="552" y="340"/>
                </a:lnTo>
                <a:lnTo>
                  <a:pt x="560" y="248"/>
                </a:lnTo>
                <a:lnTo>
                  <a:pt x="568" y="220"/>
                </a:lnTo>
                <a:lnTo>
                  <a:pt x="608" y="132"/>
                </a:lnTo>
                <a:cubicBezTo>
                  <a:pt x="616" y="102"/>
                  <a:pt x="606" y="104"/>
                  <a:pt x="620" y="104"/>
                </a:cubicBezTo>
                <a:lnTo>
                  <a:pt x="664" y="80"/>
                </a:lnTo>
                <a:lnTo>
                  <a:pt x="732" y="0"/>
                </a:lnTo>
                <a:lnTo>
                  <a:pt x="1452" y="8"/>
                </a:lnTo>
                <a:lnTo>
                  <a:pt x="1392" y="32"/>
                </a:lnTo>
                <a:lnTo>
                  <a:pt x="1304" y="56"/>
                </a:lnTo>
                <a:lnTo>
                  <a:pt x="1240" y="84"/>
                </a:lnTo>
                <a:lnTo>
                  <a:pt x="1216" y="108"/>
                </a:lnTo>
                <a:cubicBezTo>
                  <a:pt x="1208" y="106"/>
                  <a:pt x="1200" y="105"/>
                  <a:pt x="1192" y="104"/>
                </a:cubicBezTo>
                <a:lnTo>
                  <a:pt x="1192" y="172"/>
                </a:lnTo>
                <a:lnTo>
                  <a:pt x="1396" y="304"/>
                </a:lnTo>
                <a:lnTo>
                  <a:pt x="1364" y="388"/>
                </a:lnTo>
                <a:lnTo>
                  <a:pt x="1336" y="460"/>
                </a:lnTo>
                <a:lnTo>
                  <a:pt x="1280" y="660"/>
                </a:lnTo>
                <a:lnTo>
                  <a:pt x="1188" y="752"/>
                </a:lnTo>
                <a:lnTo>
                  <a:pt x="1168" y="824"/>
                </a:lnTo>
                <a:lnTo>
                  <a:pt x="1128" y="928"/>
                </a:lnTo>
                <a:lnTo>
                  <a:pt x="1132" y="988"/>
                </a:lnTo>
                <a:lnTo>
                  <a:pt x="1128" y="1036"/>
                </a:lnTo>
                <a:lnTo>
                  <a:pt x="1112" y="1076"/>
                </a:lnTo>
                <a:lnTo>
                  <a:pt x="1068" y="1104"/>
                </a:lnTo>
                <a:lnTo>
                  <a:pt x="1068" y="1144"/>
                </a:lnTo>
                <a:lnTo>
                  <a:pt x="984" y="1324"/>
                </a:lnTo>
                <a:lnTo>
                  <a:pt x="920" y="1464"/>
                </a:lnTo>
                <a:lnTo>
                  <a:pt x="900" y="1528"/>
                </a:lnTo>
                <a:lnTo>
                  <a:pt x="876" y="1552"/>
                </a:lnTo>
                <a:lnTo>
                  <a:pt x="840" y="1620"/>
                </a:lnTo>
                <a:lnTo>
                  <a:pt x="816" y="1712"/>
                </a:lnTo>
                <a:lnTo>
                  <a:pt x="796" y="1772"/>
                </a:lnTo>
                <a:lnTo>
                  <a:pt x="772" y="1828"/>
                </a:lnTo>
                <a:lnTo>
                  <a:pt x="744" y="1844"/>
                </a:lnTo>
                <a:lnTo>
                  <a:pt x="712" y="1988"/>
                </a:lnTo>
                <a:lnTo>
                  <a:pt x="672" y="2116"/>
                </a:lnTo>
                <a:lnTo>
                  <a:pt x="0" y="2120"/>
                </a:lnTo>
                <a:close/>
              </a:path>
            </a:pathLst>
          </a:custGeom>
          <a:solidFill>
            <a:schemeClr val="bg1">
              <a:alpha val="3999"/>
            </a:schemeClr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altLang="en-US" dirty="0"/>
              <a:t>C</a:t>
            </a:r>
            <a:r>
              <a:rPr lang="en-US" altLang="en-US" dirty="0" smtClean="0"/>
              <a:t>) </a:t>
            </a:r>
            <a:r>
              <a:rPr lang="en-US" altLang="en-US" dirty="0"/>
              <a:t>Validation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562600"/>
            <a:ext cx="6400800" cy="838200"/>
          </a:xfrm>
        </p:spPr>
        <p:txBody>
          <a:bodyPr/>
          <a:lstStyle/>
          <a:p>
            <a:r>
              <a:rPr lang="en-US" altLang="en-US"/>
              <a:t>Valid 2009/06/22 1900 UTC</a:t>
            </a:r>
          </a:p>
        </p:txBody>
      </p:sp>
      <p:sp>
        <p:nvSpPr>
          <p:cNvPr id="48140" name="Freeform 12"/>
          <p:cNvSpPr>
            <a:spLocks/>
          </p:cNvSpPr>
          <p:nvPr/>
        </p:nvSpPr>
        <p:spPr bwMode="auto">
          <a:xfrm>
            <a:off x="4768850" y="1657350"/>
            <a:ext cx="1949450" cy="3384550"/>
          </a:xfrm>
          <a:custGeom>
            <a:avLst/>
            <a:gdLst>
              <a:gd name="T0" fmla="*/ 704 w 1228"/>
              <a:gd name="T1" fmla="*/ 2132 h 2132"/>
              <a:gd name="T2" fmla="*/ 600 w 1228"/>
              <a:gd name="T3" fmla="*/ 1656 h 2132"/>
              <a:gd name="T4" fmla="*/ 576 w 1228"/>
              <a:gd name="T5" fmla="*/ 1568 h 2132"/>
              <a:gd name="T6" fmla="*/ 520 w 1228"/>
              <a:gd name="T7" fmla="*/ 1432 h 2132"/>
              <a:gd name="T8" fmla="*/ 504 w 1228"/>
              <a:gd name="T9" fmla="*/ 1328 h 2132"/>
              <a:gd name="T10" fmla="*/ 452 w 1228"/>
              <a:gd name="T11" fmla="*/ 1128 h 2132"/>
              <a:gd name="T12" fmla="*/ 424 w 1228"/>
              <a:gd name="T13" fmla="*/ 1076 h 2132"/>
              <a:gd name="T14" fmla="*/ 404 w 1228"/>
              <a:gd name="T15" fmla="*/ 956 h 2132"/>
              <a:gd name="T16" fmla="*/ 344 w 1228"/>
              <a:gd name="T17" fmla="*/ 864 h 2132"/>
              <a:gd name="T18" fmla="*/ 312 w 1228"/>
              <a:gd name="T19" fmla="*/ 752 h 2132"/>
              <a:gd name="T20" fmla="*/ 264 w 1228"/>
              <a:gd name="T21" fmla="*/ 588 h 2132"/>
              <a:gd name="T22" fmla="*/ 220 w 1228"/>
              <a:gd name="T23" fmla="*/ 500 h 2132"/>
              <a:gd name="T24" fmla="*/ 176 w 1228"/>
              <a:gd name="T25" fmla="*/ 396 h 2132"/>
              <a:gd name="T26" fmla="*/ 140 w 1228"/>
              <a:gd name="T27" fmla="*/ 312 h 2132"/>
              <a:gd name="T28" fmla="*/ 48 w 1228"/>
              <a:gd name="T29" fmla="*/ 156 h 2132"/>
              <a:gd name="T30" fmla="*/ 12 w 1228"/>
              <a:gd name="T31" fmla="*/ 128 h 2132"/>
              <a:gd name="T32" fmla="*/ 72 w 1228"/>
              <a:gd name="T33" fmla="*/ 44 h 2132"/>
              <a:gd name="T34" fmla="*/ 104 w 1228"/>
              <a:gd name="T35" fmla="*/ 16 h 2132"/>
              <a:gd name="T36" fmla="*/ 836 w 1228"/>
              <a:gd name="T37" fmla="*/ 4 h 2132"/>
              <a:gd name="T38" fmla="*/ 848 w 1228"/>
              <a:gd name="T39" fmla="*/ 124 h 2132"/>
              <a:gd name="T40" fmla="*/ 868 w 1228"/>
              <a:gd name="T41" fmla="*/ 228 h 2132"/>
              <a:gd name="T42" fmla="*/ 876 w 1228"/>
              <a:gd name="T43" fmla="*/ 384 h 2132"/>
              <a:gd name="T44" fmla="*/ 904 w 1228"/>
              <a:gd name="T45" fmla="*/ 560 h 2132"/>
              <a:gd name="T46" fmla="*/ 912 w 1228"/>
              <a:gd name="T47" fmla="*/ 636 h 2132"/>
              <a:gd name="T48" fmla="*/ 976 w 1228"/>
              <a:gd name="T49" fmla="*/ 824 h 2132"/>
              <a:gd name="T50" fmla="*/ 996 w 1228"/>
              <a:gd name="T51" fmla="*/ 948 h 2132"/>
              <a:gd name="T52" fmla="*/ 1016 w 1228"/>
              <a:gd name="T53" fmla="*/ 1032 h 2132"/>
              <a:gd name="T54" fmla="*/ 1228 w 1228"/>
              <a:gd name="T55" fmla="*/ 2128 h 2132"/>
              <a:gd name="T56" fmla="*/ 704 w 1228"/>
              <a:gd name="T57" fmla="*/ 2132 h 2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28" h="2132">
                <a:moveTo>
                  <a:pt x="704" y="2132"/>
                </a:moveTo>
                <a:lnTo>
                  <a:pt x="600" y="1656"/>
                </a:lnTo>
                <a:lnTo>
                  <a:pt x="576" y="1568"/>
                </a:lnTo>
                <a:lnTo>
                  <a:pt x="520" y="1432"/>
                </a:lnTo>
                <a:lnTo>
                  <a:pt x="504" y="1328"/>
                </a:lnTo>
                <a:lnTo>
                  <a:pt x="452" y="1128"/>
                </a:lnTo>
                <a:lnTo>
                  <a:pt x="424" y="1076"/>
                </a:lnTo>
                <a:lnTo>
                  <a:pt x="404" y="956"/>
                </a:lnTo>
                <a:lnTo>
                  <a:pt x="344" y="864"/>
                </a:lnTo>
                <a:lnTo>
                  <a:pt x="312" y="752"/>
                </a:lnTo>
                <a:lnTo>
                  <a:pt x="264" y="588"/>
                </a:lnTo>
                <a:lnTo>
                  <a:pt x="220" y="500"/>
                </a:lnTo>
                <a:lnTo>
                  <a:pt x="176" y="396"/>
                </a:lnTo>
                <a:cubicBezTo>
                  <a:pt x="143" y="310"/>
                  <a:pt x="173" y="312"/>
                  <a:pt x="140" y="312"/>
                </a:cubicBezTo>
                <a:cubicBezTo>
                  <a:pt x="43" y="150"/>
                  <a:pt x="0" y="108"/>
                  <a:pt x="48" y="156"/>
                </a:cubicBezTo>
                <a:lnTo>
                  <a:pt x="12" y="128"/>
                </a:lnTo>
                <a:cubicBezTo>
                  <a:pt x="69" y="46"/>
                  <a:pt x="44" y="71"/>
                  <a:pt x="72" y="44"/>
                </a:cubicBezTo>
                <a:cubicBezTo>
                  <a:pt x="109" y="10"/>
                  <a:pt x="119" y="0"/>
                  <a:pt x="104" y="16"/>
                </a:cubicBezTo>
                <a:lnTo>
                  <a:pt x="836" y="4"/>
                </a:lnTo>
                <a:lnTo>
                  <a:pt x="848" y="124"/>
                </a:lnTo>
                <a:lnTo>
                  <a:pt x="868" y="228"/>
                </a:lnTo>
                <a:lnTo>
                  <a:pt x="876" y="384"/>
                </a:lnTo>
                <a:lnTo>
                  <a:pt x="904" y="560"/>
                </a:lnTo>
                <a:lnTo>
                  <a:pt x="912" y="636"/>
                </a:lnTo>
                <a:lnTo>
                  <a:pt x="976" y="824"/>
                </a:lnTo>
                <a:lnTo>
                  <a:pt x="996" y="948"/>
                </a:lnTo>
                <a:lnTo>
                  <a:pt x="1016" y="1032"/>
                </a:lnTo>
                <a:lnTo>
                  <a:pt x="1228" y="2128"/>
                </a:lnTo>
                <a:lnTo>
                  <a:pt x="704" y="2132"/>
                </a:lnTo>
                <a:close/>
              </a:path>
            </a:pathLst>
          </a:custGeom>
          <a:noFill/>
          <a:ln w="31750">
            <a:solidFill>
              <a:srgbClr val="03A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6188075" y="3962400"/>
            <a:ext cx="2498725" cy="549275"/>
          </a:xfrm>
          <a:prstGeom prst="rect">
            <a:avLst/>
          </a:prstGeom>
          <a:solidFill>
            <a:srgbClr val="FFCC99"/>
          </a:solidFill>
          <a:ln w="31750">
            <a:solidFill>
              <a:srgbClr val="03A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Truth: SSMI-13 from 1906 UTC, advected to 1900 UTC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454275" y="3810000"/>
            <a:ext cx="2498725" cy="762000"/>
          </a:xfrm>
          <a:prstGeom prst="rect">
            <a:avLst/>
          </a:prstGeom>
          <a:solidFill>
            <a:srgbClr val="FFCC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Test: SSMI-16 from 0922 UTC, advected to 1900 UTC</a:t>
            </a:r>
          </a:p>
          <a:p>
            <a:r>
              <a:rPr lang="en-US" altLang="en-US" sz="1400">
                <a:solidFill>
                  <a:schemeClr val="bg1"/>
                </a:solidFill>
              </a:rPr>
              <a:t>(dt = 10.37 hours)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82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10600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06863"/>
            <a:ext cx="3162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1504336" y="2374835"/>
            <a:ext cx="533400" cy="377851"/>
          </a:xfrm>
          <a:prstGeom prst="ellipse">
            <a:avLst/>
          </a:prstGeom>
          <a:noFill/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5" name="Straight Arrow Connector 4"/>
          <p:cNvCxnSpPr>
            <a:endCxn id="3" idx="5"/>
          </p:cNvCxnSpPr>
          <p:nvPr/>
        </p:nvCxnSpPr>
        <p:spPr bwMode="auto">
          <a:xfrm flipH="1" flipV="1">
            <a:off x="1959621" y="2697351"/>
            <a:ext cx="5507979" cy="256044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Oval 10"/>
          <p:cNvSpPr/>
          <p:nvPr/>
        </p:nvSpPr>
        <p:spPr bwMode="auto">
          <a:xfrm>
            <a:off x="1066800" y="1909684"/>
            <a:ext cx="533400" cy="528716"/>
          </a:xfrm>
          <a:prstGeom prst="ellipse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1600201" y="2120987"/>
            <a:ext cx="6172199" cy="27558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7620000" y="4800600"/>
            <a:ext cx="381000" cy="9365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val 17"/>
          <p:cNvSpPr/>
          <p:nvPr/>
        </p:nvSpPr>
        <p:spPr bwMode="auto">
          <a:xfrm>
            <a:off x="1464321" y="3440075"/>
            <a:ext cx="533400" cy="528716"/>
          </a:xfrm>
          <a:prstGeom prst="ellipse">
            <a:avLst/>
          </a:prstGeom>
          <a:noFill/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cxnSp>
        <p:nvCxnSpPr>
          <p:cNvPr id="19" name="Straight Arrow Connector 18"/>
          <p:cNvCxnSpPr>
            <a:endCxn id="18" idx="3"/>
          </p:cNvCxnSpPr>
          <p:nvPr/>
        </p:nvCxnSpPr>
        <p:spPr bwMode="auto">
          <a:xfrm flipV="1">
            <a:off x="609600" y="3891362"/>
            <a:ext cx="932836" cy="220365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81070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altLang="en-US" dirty="0"/>
              <a:t>C</a:t>
            </a:r>
            <a:r>
              <a:rPr lang="en-US" altLang="en-US" dirty="0" smtClean="0"/>
              <a:t>) </a:t>
            </a:r>
            <a:r>
              <a:rPr lang="en-US" altLang="en-US" dirty="0"/>
              <a:t>Validation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562600"/>
            <a:ext cx="6400800" cy="838200"/>
          </a:xfrm>
        </p:spPr>
        <p:txBody>
          <a:bodyPr/>
          <a:lstStyle/>
          <a:p>
            <a:r>
              <a:rPr lang="en-US" altLang="en-US"/>
              <a:t>Valid 2009/06/22 1900 UTC</a:t>
            </a:r>
          </a:p>
        </p:txBody>
      </p:sp>
      <p:pic>
        <p:nvPicPr>
          <p:cNvPr id="48132" name="Picture 4" descr="demoIntersecting20090622T19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68425"/>
            <a:ext cx="10061575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7" name="Freeform 9"/>
          <p:cNvSpPr>
            <a:spLocks/>
          </p:cNvSpPr>
          <p:nvPr/>
        </p:nvSpPr>
        <p:spPr bwMode="auto">
          <a:xfrm>
            <a:off x="5176838" y="1663700"/>
            <a:ext cx="1111250" cy="2689225"/>
          </a:xfrm>
          <a:custGeom>
            <a:avLst/>
            <a:gdLst>
              <a:gd name="T0" fmla="*/ 353 w 700"/>
              <a:gd name="T1" fmla="*/ 1694 h 1694"/>
              <a:gd name="T2" fmla="*/ 419 w 700"/>
              <a:gd name="T3" fmla="*/ 1534 h 1694"/>
              <a:gd name="T4" fmla="*/ 458 w 700"/>
              <a:gd name="T5" fmla="*/ 1424 h 1694"/>
              <a:gd name="T6" fmla="*/ 573 w 700"/>
              <a:gd name="T7" fmla="*/ 1192 h 1694"/>
              <a:gd name="T8" fmla="*/ 601 w 700"/>
              <a:gd name="T9" fmla="*/ 1120 h 1694"/>
              <a:gd name="T10" fmla="*/ 651 w 700"/>
              <a:gd name="T11" fmla="*/ 1032 h 1694"/>
              <a:gd name="T12" fmla="*/ 673 w 700"/>
              <a:gd name="T13" fmla="*/ 905 h 1694"/>
              <a:gd name="T14" fmla="*/ 700 w 700"/>
              <a:gd name="T15" fmla="*/ 833 h 1694"/>
              <a:gd name="T16" fmla="*/ 667 w 700"/>
              <a:gd name="T17" fmla="*/ 668 h 1694"/>
              <a:gd name="T18" fmla="*/ 629 w 700"/>
              <a:gd name="T19" fmla="*/ 403 h 1694"/>
              <a:gd name="T20" fmla="*/ 590 w 700"/>
              <a:gd name="T21" fmla="*/ 138 h 1694"/>
              <a:gd name="T22" fmla="*/ 568 w 700"/>
              <a:gd name="T23" fmla="*/ 0 h 1694"/>
              <a:gd name="T24" fmla="*/ 281 w 700"/>
              <a:gd name="T25" fmla="*/ 6 h 1694"/>
              <a:gd name="T26" fmla="*/ 220 w 700"/>
              <a:gd name="T27" fmla="*/ 39 h 1694"/>
              <a:gd name="T28" fmla="*/ 187 w 700"/>
              <a:gd name="T29" fmla="*/ 78 h 1694"/>
              <a:gd name="T30" fmla="*/ 149 w 700"/>
              <a:gd name="T31" fmla="*/ 100 h 1694"/>
              <a:gd name="T32" fmla="*/ 105 w 700"/>
              <a:gd name="T33" fmla="*/ 210 h 1694"/>
              <a:gd name="T34" fmla="*/ 93 w 700"/>
              <a:gd name="T35" fmla="*/ 226 h 1694"/>
              <a:gd name="T36" fmla="*/ 82 w 700"/>
              <a:gd name="T37" fmla="*/ 254 h 1694"/>
              <a:gd name="T38" fmla="*/ 66 w 700"/>
              <a:gd name="T39" fmla="*/ 386 h 1694"/>
              <a:gd name="T40" fmla="*/ 49 w 700"/>
              <a:gd name="T41" fmla="*/ 502 h 1694"/>
              <a:gd name="T42" fmla="*/ 44 w 700"/>
              <a:gd name="T43" fmla="*/ 519 h 1694"/>
              <a:gd name="T44" fmla="*/ 0 w 700"/>
              <a:gd name="T45" fmla="*/ 530 h 1694"/>
              <a:gd name="T46" fmla="*/ 55 w 700"/>
              <a:gd name="T47" fmla="*/ 767 h 1694"/>
              <a:gd name="T48" fmla="*/ 60 w 700"/>
              <a:gd name="T49" fmla="*/ 784 h 1694"/>
              <a:gd name="T50" fmla="*/ 93 w 700"/>
              <a:gd name="T51" fmla="*/ 866 h 1694"/>
              <a:gd name="T52" fmla="*/ 132 w 700"/>
              <a:gd name="T53" fmla="*/ 938 h 1694"/>
              <a:gd name="T54" fmla="*/ 143 w 700"/>
              <a:gd name="T55" fmla="*/ 955 h 1694"/>
              <a:gd name="T56" fmla="*/ 204 w 700"/>
              <a:gd name="T57" fmla="*/ 1175 h 1694"/>
              <a:gd name="T58" fmla="*/ 253 w 700"/>
              <a:gd name="T59" fmla="*/ 1324 h 1694"/>
              <a:gd name="T60" fmla="*/ 320 w 700"/>
              <a:gd name="T61" fmla="*/ 1578 h 1694"/>
              <a:gd name="T62" fmla="*/ 331 w 700"/>
              <a:gd name="T63" fmla="*/ 1633 h 1694"/>
              <a:gd name="T64" fmla="*/ 353 w 700"/>
              <a:gd name="T65" fmla="*/ 1694 h 1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00" h="1694">
                <a:moveTo>
                  <a:pt x="353" y="1694"/>
                </a:moveTo>
                <a:cubicBezTo>
                  <a:pt x="371" y="1635"/>
                  <a:pt x="362" y="1570"/>
                  <a:pt x="419" y="1534"/>
                </a:cubicBezTo>
                <a:cubicBezTo>
                  <a:pt x="436" y="1498"/>
                  <a:pt x="441" y="1459"/>
                  <a:pt x="458" y="1424"/>
                </a:cubicBezTo>
                <a:cubicBezTo>
                  <a:pt x="494" y="1345"/>
                  <a:pt x="542" y="1273"/>
                  <a:pt x="573" y="1192"/>
                </a:cubicBezTo>
                <a:cubicBezTo>
                  <a:pt x="581" y="1167"/>
                  <a:pt x="595" y="1145"/>
                  <a:pt x="601" y="1120"/>
                </a:cubicBezTo>
                <a:cubicBezTo>
                  <a:pt x="614" y="1093"/>
                  <a:pt x="639" y="1068"/>
                  <a:pt x="651" y="1032"/>
                </a:cubicBezTo>
                <a:cubicBezTo>
                  <a:pt x="661" y="958"/>
                  <a:pt x="642" y="951"/>
                  <a:pt x="673" y="905"/>
                </a:cubicBezTo>
                <a:cubicBezTo>
                  <a:pt x="676" y="873"/>
                  <a:pt x="691" y="861"/>
                  <a:pt x="700" y="833"/>
                </a:cubicBezTo>
                <a:cubicBezTo>
                  <a:pt x="696" y="784"/>
                  <a:pt x="684" y="714"/>
                  <a:pt x="667" y="668"/>
                </a:cubicBezTo>
                <a:cubicBezTo>
                  <a:pt x="651" y="580"/>
                  <a:pt x="648" y="490"/>
                  <a:pt x="629" y="403"/>
                </a:cubicBezTo>
                <a:cubicBezTo>
                  <a:pt x="624" y="285"/>
                  <a:pt x="624" y="235"/>
                  <a:pt x="590" y="138"/>
                </a:cubicBezTo>
                <a:cubicBezTo>
                  <a:pt x="584" y="94"/>
                  <a:pt x="580" y="41"/>
                  <a:pt x="568" y="0"/>
                </a:cubicBezTo>
                <a:cubicBezTo>
                  <a:pt x="397" y="0"/>
                  <a:pt x="375" y="10"/>
                  <a:pt x="281" y="6"/>
                </a:cubicBezTo>
                <a:cubicBezTo>
                  <a:pt x="232" y="13"/>
                  <a:pt x="255" y="16"/>
                  <a:pt x="220" y="39"/>
                </a:cubicBezTo>
                <a:cubicBezTo>
                  <a:pt x="213" y="61"/>
                  <a:pt x="209" y="70"/>
                  <a:pt x="187" y="78"/>
                </a:cubicBezTo>
                <a:cubicBezTo>
                  <a:pt x="175" y="86"/>
                  <a:pt x="159" y="89"/>
                  <a:pt x="149" y="100"/>
                </a:cubicBezTo>
                <a:cubicBezTo>
                  <a:pt x="118" y="130"/>
                  <a:pt x="123" y="174"/>
                  <a:pt x="105" y="210"/>
                </a:cubicBezTo>
                <a:cubicBezTo>
                  <a:pt x="101" y="215"/>
                  <a:pt x="96" y="220"/>
                  <a:pt x="93" y="226"/>
                </a:cubicBezTo>
                <a:cubicBezTo>
                  <a:pt x="88" y="234"/>
                  <a:pt x="85" y="244"/>
                  <a:pt x="82" y="254"/>
                </a:cubicBezTo>
                <a:cubicBezTo>
                  <a:pt x="75" y="297"/>
                  <a:pt x="79" y="343"/>
                  <a:pt x="66" y="386"/>
                </a:cubicBezTo>
                <a:cubicBezTo>
                  <a:pt x="61" y="424"/>
                  <a:pt x="57" y="463"/>
                  <a:pt x="49" y="502"/>
                </a:cubicBezTo>
                <a:cubicBezTo>
                  <a:pt x="47" y="507"/>
                  <a:pt x="48" y="515"/>
                  <a:pt x="44" y="519"/>
                </a:cubicBezTo>
                <a:cubicBezTo>
                  <a:pt x="32" y="528"/>
                  <a:pt x="14" y="526"/>
                  <a:pt x="0" y="530"/>
                </a:cubicBezTo>
                <a:cubicBezTo>
                  <a:pt x="2" y="571"/>
                  <a:pt x="45" y="725"/>
                  <a:pt x="55" y="767"/>
                </a:cubicBezTo>
                <a:cubicBezTo>
                  <a:pt x="60" y="767"/>
                  <a:pt x="57" y="778"/>
                  <a:pt x="60" y="784"/>
                </a:cubicBezTo>
                <a:cubicBezTo>
                  <a:pt x="71" y="811"/>
                  <a:pt x="82" y="838"/>
                  <a:pt x="93" y="866"/>
                </a:cubicBezTo>
                <a:cubicBezTo>
                  <a:pt x="105" y="899"/>
                  <a:pt x="110" y="902"/>
                  <a:pt x="132" y="938"/>
                </a:cubicBezTo>
                <a:cubicBezTo>
                  <a:pt x="135" y="943"/>
                  <a:pt x="143" y="955"/>
                  <a:pt x="143" y="955"/>
                </a:cubicBezTo>
                <a:cubicBezTo>
                  <a:pt x="164" y="1032"/>
                  <a:pt x="162" y="1104"/>
                  <a:pt x="204" y="1175"/>
                </a:cubicBezTo>
                <a:cubicBezTo>
                  <a:pt x="216" y="1225"/>
                  <a:pt x="237" y="1273"/>
                  <a:pt x="253" y="1324"/>
                </a:cubicBezTo>
                <a:cubicBezTo>
                  <a:pt x="261" y="1413"/>
                  <a:pt x="283" y="1496"/>
                  <a:pt x="320" y="1578"/>
                </a:cubicBezTo>
                <a:cubicBezTo>
                  <a:pt x="321" y="1587"/>
                  <a:pt x="327" y="1623"/>
                  <a:pt x="331" y="1633"/>
                </a:cubicBezTo>
                <a:cubicBezTo>
                  <a:pt x="337" y="1652"/>
                  <a:pt x="353" y="1672"/>
                  <a:pt x="353" y="1694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Freeform 11"/>
          <p:cNvSpPr>
            <a:spLocks/>
          </p:cNvSpPr>
          <p:nvPr/>
        </p:nvSpPr>
        <p:spPr bwMode="auto">
          <a:xfrm>
            <a:off x="4419600" y="1663700"/>
            <a:ext cx="2305050" cy="3365500"/>
          </a:xfrm>
          <a:custGeom>
            <a:avLst/>
            <a:gdLst>
              <a:gd name="T0" fmla="*/ 0 w 1452"/>
              <a:gd name="T1" fmla="*/ 2120 h 2120"/>
              <a:gd name="T2" fmla="*/ 96 w 1452"/>
              <a:gd name="T3" fmla="*/ 1928 h 2120"/>
              <a:gd name="T4" fmla="*/ 48 w 1452"/>
              <a:gd name="T5" fmla="*/ 1736 h 2120"/>
              <a:gd name="T6" fmla="*/ 80 w 1452"/>
              <a:gd name="T7" fmla="*/ 1612 h 2120"/>
              <a:gd name="T8" fmla="*/ 116 w 1452"/>
              <a:gd name="T9" fmla="*/ 1548 h 2120"/>
              <a:gd name="T10" fmla="*/ 248 w 1452"/>
              <a:gd name="T11" fmla="*/ 1232 h 2120"/>
              <a:gd name="T12" fmla="*/ 264 w 1452"/>
              <a:gd name="T13" fmla="*/ 1084 h 2120"/>
              <a:gd name="T14" fmla="*/ 320 w 1452"/>
              <a:gd name="T15" fmla="*/ 1012 h 2120"/>
              <a:gd name="T16" fmla="*/ 356 w 1452"/>
              <a:gd name="T17" fmla="*/ 976 h 2120"/>
              <a:gd name="T18" fmla="*/ 408 w 1452"/>
              <a:gd name="T19" fmla="*/ 936 h 2120"/>
              <a:gd name="T20" fmla="*/ 420 w 1452"/>
              <a:gd name="T21" fmla="*/ 892 h 2120"/>
              <a:gd name="T22" fmla="*/ 360 w 1452"/>
              <a:gd name="T23" fmla="*/ 820 h 2120"/>
              <a:gd name="T24" fmla="*/ 344 w 1452"/>
              <a:gd name="T25" fmla="*/ 772 h 2120"/>
              <a:gd name="T26" fmla="*/ 356 w 1452"/>
              <a:gd name="T27" fmla="*/ 728 h 2120"/>
              <a:gd name="T28" fmla="*/ 396 w 1452"/>
              <a:gd name="T29" fmla="*/ 644 h 2120"/>
              <a:gd name="T30" fmla="*/ 448 w 1452"/>
              <a:gd name="T31" fmla="*/ 572 h 2120"/>
              <a:gd name="T32" fmla="*/ 472 w 1452"/>
              <a:gd name="T33" fmla="*/ 524 h 2120"/>
              <a:gd name="T34" fmla="*/ 516 w 1452"/>
              <a:gd name="T35" fmla="*/ 508 h 2120"/>
              <a:gd name="T36" fmla="*/ 540 w 1452"/>
              <a:gd name="T37" fmla="*/ 396 h 2120"/>
              <a:gd name="T38" fmla="*/ 552 w 1452"/>
              <a:gd name="T39" fmla="*/ 340 h 2120"/>
              <a:gd name="T40" fmla="*/ 560 w 1452"/>
              <a:gd name="T41" fmla="*/ 248 h 2120"/>
              <a:gd name="T42" fmla="*/ 568 w 1452"/>
              <a:gd name="T43" fmla="*/ 220 h 2120"/>
              <a:gd name="T44" fmla="*/ 608 w 1452"/>
              <a:gd name="T45" fmla="*/ 132 h 2120"/>
              <a:gd name="T46" fmla="*/ 620 w 1452"/>
              <a:gd name="T47" fmla="*/ 104 h 2120"/>
              <a:gd name="T48" fmla="*/ 664 w 1452"/>
              <a:gd name="T49" fmla="*/ 80 h 2120"/>
              <a:gd name="T50" fmla="*/ 732 w 1452"/>
              <a:gd name="T51" fmla="*/ 0 h 2120"/>
              <a:gd name="T52" fmla="*/ 1452 w 1452"/>
              <a:gd name="T53" fmla="*/ 8 h 2120"/>
              <a:gd name="T54" fmla="*/ 1392 w 1452"/>
              <a:gd name="T55" fmla="*/ 32 h 2120"/>
              <a:gd name="T56" fmla="*/ 1304 w 1452"/>
              <a:gd name="T57" fmla="*/ 56 h 2120"/>
              <a:gd name="T58" fmla="*/ 1240 w 1452"/>
              <a:gd name="T59" fmla="*/ 84 h 2120"/>
              <a:gd name="T60" fmla="*/ 1216 w 1452"/>
              <a:gd name="T61" fmla="*/ 108 h 2120"/>
              <a:gd name="T62" fmla="*/ 1192 w 1452"/>
              <a:gd name="T63" fmla="*/ 104 h 2120"/>
              <a:gd name="T64" fmla="*/ 1192 w 1452"/>
              <a:gd name="T65" fmla="*/ 172 h 2120"/>
              <a:gd name="T66" fmla="*/ 1396 w 1452"/>
              <a:gd name="T67" fmla="*/ 304 h 2120"/>
              <a:gd name="T68" fmla="*/ 1364 w 1452"/>
              <a:gd name="T69" fmla="*/ 388 h 2120"/>
              <a:gd name="T70" fmla="*/ 1336 w 1452"/>
              <a:gd name="T71" fmla="*/ 460 h 2120"/>
              <a:gd name="T72" fmla="*/ 1280 w 1452"/>
              <a:gd name="T73" fmla="*/ 660 h 2120"/>
              <a:gd name="T74" fmla="*/ 1188 w 1452"/>
              <a:gd name="T75" fmla="*/ 752 h 2120"/>
              <a:gd name="T76" fmla="*/ 1168 w 1452"/>
              <a:gd name="T77" fmla="*/ 824 h 2120"/>
              <a:gd name="T78" fmla="*/ 1128 w 1452"/>
              <a:gd name="T79" fmla="*/ 928 h 2120"/>
              <a:gd name="T80" fmla="*/ 1132 w 1452"/>
              <a:gd name="T81" fmla="*/ 988 h 2120"/>
              <a:gd name="T82" fmla="*/ 1128 w 1452"/>
              <a:gd name="T83" fmla="*/ 1036 h 2120"/>
              <a:gd name="T84" fmla="*/ 1112 w 1452"/>
              <a:gd name="T85" fmla="*/ 1076 h 2120"/>
              <a:gd name="T86" fmla="*/ 1068 w 1452"/>
              <a:gd name="T87" fmla="*/ 1104 h 2120"/>
              <a:gd name="T88" fmla="*/ 1068 w 1452"/>
              <a:gd name="T89" fmla="*/ 1144 h 2120"/>
              <a:gd name="T90" fmla="*/ 984 w 1452"/>
              <a:gd name="T91" fmla="*/ 1324 h 2120"/>
              <a:gd name="T92" fmla="*/ 920 w 1452"/>
              <a:gd name="T93" fmla="*/ 1464 h 2120"/>
              <a:gd name="T94" fmla="*/ 900 w 1452"/>
              <a:gd name="T95" fmla="*/ 1528 h 2120"/>
              <a:gd name="T96" fmla="*/ 876 w 1452"/>
              <a:gd name="T97" fmla="*/ 1552 h 2120"/>
              <a:gd name="T98" fmla="*/ 840 w 1452"/>
              <a:gd name="T99" fmla="*/ 1620 h 2120"/>
              <a:gd name="T100" fmla="*/ 816 w 1452"/>
              <a:gd name="T101" fmla="*/ 1712 h 2120"/>
              <a:gd name="T102" fmla="*/ 796 w 1452"/>
              <a:gd name="T103" fmla="*/ 1772 h 2120"/>
              <a:gd name="T104" fmla="*/ 772 w 1452"/>
              <a:gd name="T105" fmla="*/ 1828 h 2120"/>
              <a:gd name="T106" fmla="*/ 744 w 1452"/>
              <a:gd name="T107" fmla="*/ 1844 h 2120"/>
              <a:gd name="T108" fmla="*/ 712 w 1452"/>
              <a:gd name="T109" fmla="*/ 1988 h 2120"/>
              <a:gd name="T110" fmla="*/ 672 w 1452"/>
              <a:gd name="T111" fmla="*/ 2116 h 2120"/>
              <a:gd name="T112" fmla="*/ 0 w 1452"/>
              <a:gd name="T113" fmla="*/ 2120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2" h="2120">
                <a:moveTo>
                  <a:pt x="0" y="2120"/>
                </a:moveTo>
                <a:lnTo>
                  <a:pt x="96" y="1928"/>
                </a:lnTo>
                <a:lnTo>
                  <a:pt x="48" y="1736"/>
                </a:lnTo>
                <a:lnTo>
                  <a:pt x="80" y="1612"/>
                </a:lnTo>
                <a:lnTo>
                  <a:pt x="116" y="1548"/>
                </a:lnTo>
                <a:lnTo>
                  <a:pt x="248" y="1232"/>
                </a:lnTo>
                <a:lnTo>
                  <a:pt x="264" y="1084"/>
                </a:lnTo>
                <a:lnTo>
                  <a:pt x="320" y="1012"/>
                </a:lnTo>
                <a:lnTo>
                  <a:pt x="356" y="976"/>
                </a:lnTo>
                <a:lnTo>
                  <a:pt x="408" y="936"/>
                </a:lnTo>
                <a:lnTo>
                  <a:pt x="420" y="892"/>
                </a:lnTo>
                <a:lnTo>
                  <a:pt x="360" y="820"/>
                </a:lnTo>
                <a:lnTo>
                  <a:pt x="344" y="772"/>
                </a:lnTo>
                <a:lnTo>
                  <a:pt x="356" y="728"/>
                </a:lnTo>
                <a:lnTo>
                  <a:pt x="396" y="644"/>
                </a:lnTo>
                <a:lnTo>
                  <a:pt x="448" y="572"/>
                </a:lnTo>
                <a:cubicBezTo>
                  <a:pt x="468" y="526"/>
                  <a:pt x="456" y="539"/>
                  <a:pt x="472" y="524"/>
                </a:cubicBezTo>
                <a:cubicBezTo>
                  <a:pt x="517" y="511"/>
                  <a:pt x="516" y="527"/>
                  <a:pt x="516" y="508"/>
                </a:cubicBezTo>
                <a:lnTo>
                  <a:pt x="540" y="396"/>
                </a:lnTo>
                <a:lnTo>
                  <a:pt x="552" y="340"/>
                </a:lnTo>
                <a:lnTo>
                  <a:pt x="560" y="248"/>
                </a:lnTo>
                <a:lnTo>
                  <a:pt x="568" y="220"/>
                </a:lnTo>
                <a:lnTo>
                  <a:pt x="608" y="132"/>
                </a:lnTo>
                <a:cubicBezTo>
                  <a:pt x="616" y="102"/>
                  <a:pt x="606" y="104"/>
                  <a:pt x="620" y="104"/>
                </a:cubicBezTo>
                <a:lnTo>
                  <a:pt x="664" y="80"/>
                </a:lnTo>
                <a:lnTo>
                  <a:pt x="732" y="0"/>
                </a:lnTo>
                <a:lnTo>
                  <a:pt x="1452" y="8"/>
                </a:lnTo>
                <a:lnTo>
                  <a:pt x="1392" y="32"/>
                </a:lnTo>
                <a:lnTo>
                  <a:pt x="1304" y="56"/>
                </a:lnTo>
                <a:lnTo>
                  <a:pt x="1240" y="84"/>
                </a:lnTo>
                <a:lnTo>
                  <a:pt x="1216" y="108"/>
                </a:lnTo>
                <a:cubicBezTo>
                  <a:pt x="1208" y="106"/>
                  <a:pt x="1200" y="105"/>
                  <a:pt x="1192" y="104"/>
                </a:cubicBezTo>
                <a:lnTo>
                  <a:pt x="1192" y="172"/>
                </a:lnTo>
                <a:lnTo>
                  <a:pt x="1396" y="304"/>
                </a:lnTo>
                <a:lnTo>
                  <a:pt x="1364" y="388"/>
                </a:lnTo>
                <a:lnTo>
                  <a:pt x="1336" y="460"/>
                </a:lnTo>
                <a:lnTo>
                  <a:pt x="1280" y="660"/>
                </a:lnTo>
                <a:lnTo>
                  <a:pt x="1188" y="752"/>
                </a:lnTo>
                <a:lnTo>
                  <a:pt x="1168" y="824"/>
                </a:lnTo>
                <a:lnTo>
                  <a:pt x="1128" y="928"/>
                </a:lnTo>
                <a:lnTo>
                  <a:pt x="1132" y="988"/>
                </a:lnTo>
                <a:lnTo>
                  <a:pt x="1128" y="1036"/>
                </a:lnTo>
                <a:lnTo>
                  <a:pt x="1112" y="1076"/>
                </a:lnTo>
                <a:lnTo>
                  <a:pt x="1068" y="1104"/>
                </a:lnTo>
                <a:lnTo>
                  <a:pt x="1068" y="1144"/>
                </a:lnTo>
                <a:lnTo>
                  <a:pt x="984" y="1324"/>
                </a:lnTo>
                <a:lnTo>
                  <a:pt x="920" y="1464"/>
                </a:lnTo>
                <a:lnTo>
                  <a:pt x="900" y="1528"/>
                </a:lnTo>
                <a:lnTo>
                  <a:pt x="876" y="1552"/>
                </a:lnTo>
                <a:lnTo>
                  <a:pt x="840" y="1620"/>
                </a:lnTo>
                <a:lnTo>
                  <a:pt x="816" y="1712"/>
                </a:lnTo>
                <a:lnTo>
                  <a:pt x="796" y="1772"/>
                </a:lnTo>
                <a:lnTo>
                  <a:pt x="772" y="1828"/>
                </a:lnTo>
                <a:lnTo>
                  <a:pt x="744" y="1844"/>
                </a:lnTo>
                <a:lnTo>
                  <a:pt x="712" y="1988"/>
                </a:lnTo>
                <a:lnTo>
                  <a:pt x="672" y="2116"/>
                </a:lnTo>
                <a:lnTo>
                  <a:pt x="0" y="2120"/>
                </a:lnTo>
                <a:close/>
              </a:path>
            </a:pathLst>
          </a:custGeom>
          <a:solidFill>
            <a:schemeClr val="bg1">
              <a:alpha val="3999"/>
            </a:schemeClr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Freeform 12"/>
          <p:cNvSpPr>
            <a:spLocks/>
          </p:cNvSpPr>
          <p:nvPr/>
        </p:nvSpPr>
        <p:spPr bwMode="auto">
          <a:xfrm>
            <a:off x="4768850" y="1657350"/>
            <a:ext cx="1949450" cy="3384550"/>
          </a:xfrm>
          <a:custGeom>
            <a:avLst/>
            <a:gdLst>
              <a:gd name="T0" fmla="*/ 704 w 1228"/>
              <a:gd name="T1" fmla="*/ 2132 h 2132"/>
              <a:gd name="T2" fmla="*/ 600 w 1228"/>
              <a:gd name="T3" fmla="*/ 1656 h 2132"/>
              <a:gd name="T4" fmla="*/ 576 w 1228"/>
              <a:gd name="T5" fmla="*/ 1568 h 2132"/>
              <a:gd name="T6" fmla="*/ 520 w 1228"/>
              <a:gd name="T7" fmla="*/ 1432 h 2132"/>
              <a:gd name="T8" fmla="*/ 504 w 1228"/>
              <a:gd name="T9" fmla="*/ 1328 h 2132"/>
              <a:gd name="T10" fmla="*/ 452 w 1228"/>
              <a:gd name="T11" fmla="*/ 1128 h 2132"/>
              <a:gd name="T12" fmla="*/ 424 w 1228"/>
              <a:gd name="T13" fmla="*/ 1076 h 2132"/>
              <a:gd name="T14" fmla="*/ 404 w 1228"/>
              <a:gd name="T15" fmla="*/ 956 h 2132"/>
              <a:gd name="T16" fmla="*/ 344 w 1228"/>
              <a:gd name="T17" fmla="*/ 864 h 2132"/>
              <a:gd name="T18" fmla="*/ 312 w 1228"/>
              <a:gd name="T19" fmla="*/ 752 h 2132"/>
              <a:gd name="T20" fmla="*/ 264 w 1228"/>
              <a:gd name="T21" fmla="*/ 588 h 2132"/>
              <a:gd name="T22" fmla="*/ 220 w 1228"/>
              <a:gd name="T23" fmla="*/ 500 h 2132"/>
              <a:gd name="T24" fmla="*/ 176 w 1228"/>
              <a:gd name="T25" fmla="*/ 396 h 2132"/>
              <a:gd name="T26" fmla="*/ 140 w 1228"/>
              <a:gd name="T27" fmla="*/ 312 h 2132"/>
              <a:gd name="T28" fmla="*/ 48 w 1228"/>
              <a:gd name="T29" fmla="*/ 156 h 2132"/>
              <a:gd name="T30" fmla="*/ 12 w 1228"/>
              <a:gd name="T31" fmla="*/ 128 h 2132"/>
              <a:gd name="T32" fmla="*/ 72 w 1228"/>
              <a:gd name="T33" fmla="*/ 44 h 2132"/>
              <a:gd name="T34" fmla="*/ 104 w 1228"/>
              <a:gd name="T35" fmla="*/ 16 h 2132"/>
              <a:gd name="T36" fmla="*/ 836 w 1228"/>
              <a:gd name="T37" fmla="*/ 4 h 2132"/>
              <a:gd name="T38" fmla="*/ 848 w 1228"/>
              <a:gd name="T39" fmla="*/ 124 h 2132"/>
              <a:gd name="T40" fmla="*/ 868 w 1228"/>
              <a:gd name="T41" fmla="*/ 228 h 2132"/>
              <a:gd name="T42" fmla="*/ 876 w 1228"/>
              <a:gd name="T43" fmla="*/ 384 h 2132"/>
              <a:gd name="T44" fmla="*/ 904 w 1228"/>
              <a:gd name="T45" fmla="*/ 560 h 2132"/>
              <a:gd name="T46" fmla="*/ 912 w 1228"/>
              <a:gd name="T47" fmla="*/ 636 h 2132"/>
              <a:gd name="T48" fmla="*/ 976 w 1228"/>
              <a:gd name="T49" fmla="*/ 824 h 2132"/>
              <a:gd name="T50" fmla="*/ 996 w 1228"/>
              <a:gd name="T51" fmla="*/ 948 h 2132"/>
              <a:gd name="T52" fmla="*/ 1016 w 1228"/>
              <a:gd name="T53" fmla="*/ 1032 h 2132"/>
              <a:gd name="T54" fmla="*/ 1228 w 1228"/>
              <a:gd name="T55" fmla="*/ 2128 h 2132"/>
              <a:gd name="T56" fmla="*/ 704 w 1228"/>
              <a:gd name="T57" fmla="*/ 2132 h 2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28" h="2132">
                <a:moveTo>
                  <a:pt x="704" y="2132"/>
                </a:moveTo>
                <a:lnTo>
                  <a:pt x="600" y="1656"/>
                </a:lnTo>
                <a:lnTo>
                  <a:pt x="576" y="1568"/>
                </a:lnTo>
                <a:lnTo>
                  <a:pt x="520" y="1432"/>
                </a:lnTo>
                <a:lnTo>
                  <a:pt x="504" y="1328"/>
                </a:lnTo>
                <a:lnTo>
                  <a:pt x="452" y="1128"/>
                </a:lnTo>
                <a:lnTo>
                  <a:pt x="424" y="1076"/>
                </a:lnTo>
                <a:lnTo>
                  <a:pt x="404" y="956"/>
                </a:lnTo>
                <a:lnTo>
                  <a:pt x="344" y="864"/>
                </a:lnTo>
                <a:lnTo>
                  <a:pt x="312" y="752"/>
                </a:lnTo>
                <a:lnTo>
                  <a:pt x="264" y="588"/>
                </a:lnTo>
                <a:lnTo>
                  <a:pt x="220" y="500"/>
                </a:lnTo>
                <a:lnTo>
                  <a:pt x="176" y="396"/>
                </a:lnTo>
                <a:cubicBezTo>
                  <a:pt x="143" y="310"/>
                  <a:pt x="173" y="312"/>
                  <a:pt x="140" y="312"/>
                </a:cubicBezTo>
                <a:cubicBezTo>
                  <a:pt x="43" y="150"/>
                  <a:pt x="0" y="108"/>
                  <a:pt x="48" y="156"/>
                </a:cubicBezTo>
                <a:lnTo>
                  <a:pt x="12" y="128"/>
                </a:lnTo>
                <a:cubicBezTo>
                  <a:pt x="69" y="46"/>
                  <a:pt x="44" y="71"/>
                  <a:pt x="72" y="44"/>
                </a:cubicBezTo>
                <a:cubicBezTo>
                  <a:pt x="109" y="10"/>
                  <a:pt x="119" y="0"/>
                  <a:pt x="104" y="16"/>
                </a:cubicBezTo>
                <a:lnTo>
                  <a:pt x="836" y="4"/>
                </a:lnTo>
                <a:lnTo>
                  <a:pt x="848" y="124"/>
                </a:lnTo>
                <a:lnTo>
                  <a:pt x="868" y="228"/>
                </a:lnTo>
                <a:lnTo>
                  <a:pt x="876" y="384"/>
                </a:lnTo>
                <a:lnTo>
                  <a:pt x="904" y="560"/>
                </a:lnTo>
                <a:lnTo>
                  <a:pt x="912" y="636"/>
                </a:lnTo>
                <a:lnTo>
                  <a:pt x="976" y="824"/>
                </a:lnTo>
                <a:lnTo>
                  <a:pt x="996" y="948"/>
                </a:lnTo>
                <a:lnTo>
                  <a:pt x="1016" y="1032"/>
                </a:lnTo>
                <a:lnTo>
                  <a:pt x="1228" y="2128"/>
                </a:lnTo>
                <a:lnTo>
                  <a:pt x="704" y="2132"/>
                </a:lnTo>
                <a:close/>
              </a:path>
            </a:pathLst>
          </a:custGeom>
          <a:noFill/>
          <a:ln w="31750">
            <a:solidFill>
              <a:srgbClr val="03A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6188075" y="3962400"/>
            <a:ext cx="2498725" cy="549275"/>
          </a:xfrm>
          <a:prstGeom prst="rect">
            <a:avLst/>
          </a:prstGeom>
          <a:solidFill>
            <a:srgbClr val="FFCC99"/>
          </a:solidFill>
          <a:ln w="31750">
            <a:solidFill>
              <a:srgbClr val="03A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Truth: SSMI-13 from 1906 UTC, advected to 1900 UTC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454275" y="3810000"/>
            <a:ext cx="2498725" cy="762000"/>
          </a:xfrm>
          <a:prstGeom prst="rect">
            <a:avLst/>
          </a:prstGeom>
          <a:solidFill>
            <a:srgbClr val="FFCC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Test: SSMI-16 from 0922 UTC, advected to 1900 UTC</a:t>
            </a:r>
          </a:p>
          <a:p>
            <a:r>
              <a:rPr lang="en-US" altLang="en-US" sz="1400">
                <a:solidFill>
                  <a:schemeClr val="bg1"/>
                </a:solidFill>
              </a:rPr>
              <a:t>(dt = 10.37 hours)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9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altLang="en-US" dirty="0"/>
              <a:t>C</a:t>
            </a:r>
            <a:r>
              <a:rPr lang="en-US" altLang="en-US" dirty="0" smtClean="0"/>
              <a:t>) </a:t>
            </a:r>
            <a:r>
              <a:rPr lang="en-US" altLang="en-US" dirty="0"/>
              <a:t>Validation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562600"/>
            <a:ext cx="6400800" cy="838200"/>
          </a:xfrm>
        </p:spPr>
        <p:txBody>
          <a:bodyPr/>
          <a:lstStyle/>
          <a:p>
            <a:r>
              <a:rPr lang="en-US" altLang="en-US"/>
              <a:t>Valid 2009/06/22 1900 UTC</a:t>
            </a:r>
          </a:p>
        </p:txBody>
      </p:sp>
      <p:pic>
        <p:nvPicPr>
          <p:cNvPr id="48132" name="Picture 4" descr="demoIntersecting20090622T19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68425"/>
            <a:ext cx="10061575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7" name="Freeform 9"/>
          <p:cNvSpPr>
            <a:spLocks/>
          </p:cNvSpPr>
          <p:nvPr/>
        </p:nvSpPr>
        <p:spPr bwMode="auto">
          <a:xfrm>
            <a:off x="5176838" y="1663700"/>
            <a:ext cx="1111250" cy="2689225"/>
          </a:xfrm>
          <a:custGeom>
            <a:avLst/>
            <a:gdLst>
              <a:gd name="T0" fmla="*/ 353 w 700"/>
              <a:gd name="T1" fmla="*/ 1694 h 1694"/>
              <a:gd name="T2" fmla="*/ 419 w 700"/>
              <a:gd name="T3" fmla="*/ 1534 h 1694"/>
              <a:gd name="T4" fmla="*/ 458 w 700"/>
              <a:gd name="T5" fmla="*/ 1424 h 1694"/>
              <a:gd name="T6" fmla="*/ 573 w 700"/>
              <a:gd name="T7" fmla="*/ 1192 h 1694"/>
              <a:gd name="T8" fmla="*/ 601 w 700"/>
              <a:gd name="T9" fmla="*/ 1120 h 1694"/>
              <a:gd name="T10" fmla="*/ 651 w 700"/>
              <a:gd name="T11" fmla="*/ 1032 h 1694"/>
              <a:gd name="T12" fmla="*/ 673 w 700"/>
              <a:gd name="T13" fmla="*/ 905 h 1694"/>
              <a:gd name="T14" fmla="*/ 700 w 700"/>
              <a:gd name="T15" fmla="*/ 833 h 1694"/>
              <a:gd name="T16" fmla="*/ 667 w 700"/>
              <a:gd name="T17" fmla="*/ 668 h 1694"/>
              <a:gd name="T18" fmla="*/ 629 w 700"/>
              <a:gd name="T19" fmla="*/ 403 h 1694"/>
              <a:gd name="T20" fmla="*/ 590 w 700"/>
              <a:gd name="T21" fmla="*/ 138 h 1694"/>
              <a:gd name="T22" fmla="*/ 568 w 700"/>
              <a:gd name="T23" fmla="*/ 0 h 1694"/>
              <a:gd name="T24" fmla="*/ 281 w 700"/>
              <a:gd name="T25" fmla="*/ 6 h 1694"/>
              <a:gd name="T26" fmla="*/ 220 w 700"/>
              <a:gd name="T27" fmla="*/ 39 h 1694"/>
              <a:gd name="T28" fmla="*/ 187 w 700"/>
              <a:gd name="T29" fmla="*/ 78 h 1694"/>
              <a:gd name="T30" fmla="*/ 149 w 700"/>
              <a:gd name="T31" fmla="*/ 100 h 1694"/>
              <a:gd name="T32" fmla="*/ 105 w 700"/>
              <a:gd name="T33" fmla="*/ 210 h 1694"/>
              <a:gd name="T34" fmla="*/ 93 w 700"/>
              <a:gd name="T35" fmla="*/ 226 h 1694"/>
              <a:gd name="T36" fmla="*/ 82 w 700"/>
              <a:gd name="T37" fmla="*/ 254 h 1694"/>
              <a:gd name="T38" fmla="*/ 66 w 700"/>
              <a:gd name="T39" fmla="*/ 386 h 1694"/>
              <a:gd name="T40" fmla="*/ 49 w 700"/>
              <a:gd name="T41" fmla="*/ 502 h 1694"/>
              <a:gd name="T42" fmla="*/ 44 w 700"/>
              <a:gd name="T43" fmla="*/ 519 h 1694"/>
              <a:gd name="T44" fmla="*/ 0 w 700"/>
              <a:gd name="T45" fmla="*/ 530 h 1694"/>
              <a:gd name="T46" fmla="*/ 55 w 700"/>
              <a:gd name="T47" fmla="*/ 767 h 1694"/>
              <a:gd name="T48" fmla="*/ 60 w 700"/>
              <a:gd name="T49" fmla="*/ 784 h 1694"/>
              <a:gd name="T50" fmla="*/ 93 w 700"/>
              <a:gd name="T51" fmla="*/ 866 h 1694"/>
              <a:gd name="T52" fmla="*/ 132 w 700"/>
              <a:gd name="T53" fmla="*/ 938 h 1694"/>
              <a:gd name="T54" fmla="*/ 143 w 700"/>
              <a:gd name="T55" fmla="*/ 955 h 1694"/>
              <a:gd name="T56" fmla="*/ 204 w 700"/>
              <a:gd name="T57" fmla="*/ 1175 h 1694"/>
              <a:gd name="T58" fmla="*/ 253 w 700"/>
              <a:gd name="T59" fmla="*/ 1324 h 1694"/>
              <a:gd name="T60" fmla="*/ 320 w 700"/>
              <a:gd name="T61" fmla="*/ 1578 h 1694"/>
              <a:gd name="T62" fmla="*/ 331 w 700"/>
              <a:gd name="T63" fmla="*/ 1633 h 1694"/>
              <a:gd name="T64" fmla="*/ 353 w 700"/>
              <a:gd name="T65" fmla="*/ 1694 h 1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00" h="1694">
                <a:moveTo>
                  <a:pt x="353" y="1694"/>
                </a:moveTo>
                <a:cubicBezTo>
                  <a:pt x="371" y="1635"/>
                  <a:pt x="362" y="1570"/>
                  <a:pt x="419" y="1534"/>
                </a:cubicBezTo>
                <a:cubicBezTo>
                  <a:pt x="436" y="1498"/>
                  <a:pt x="441" y="1459"/>
                  <a:pt x="458" y="1424"/>
                </a:cubicBezTo>
                <a:cubicBezTo>
                  <a:pt x="494" y="1345"/>
                  <a:pt x="542" y="1273"/>
                  <a:pt x="573" y="1192"/>
                </a:cubicBezTo>
                <a:cubicBezTo>
                  <a:pt x="581" y="1167"/>
                  <a:pt x="595" y="1145"/>
                  <a:pt x="601" y="1120"/>
                </a:cubicBezTo>
                <a:cubicBezTo>
                  <a:pt x="614" y="1093"/>
                  <a:pt x="639" y="1068"/>
                  <a:pt x="651" y="1032"/>
                </a:cubicBezTo>
                <a:cubicBezTo>
                  <a:pt x="661" y="958"/>
                  <a:pt x="642" y="951"/>
                  <a:pt x="673" y="905"/>
                </a:cubicBezTo>
                <a:cubicBezTo>
                  <a:pt x="676" y="873"/>
                  <a:pt x="691" y="861"/>
                  <a:pt x="700" y="833"/>
                </a:cubicBezTo>
                <a:cubicBezTo>
                  <a:pt x="696" y="784"/>
                  <a:pt x="684" y="714"/>
                  <a:pt x="667" y="668"/>
                </a:cubicBezTo>
                <a:cubicBezTo>
                  <a:pt x="651" y="580"/>
                  <a:pt x="648" y="490"/>
                  <a:pt x="629" y="403"/>
                </a:cubicBezTo>
                <a:cubicBezTo>
                  <a:pt x="624" y="285"/>
                  <a:pt x="624" y="235"/>
                  <a:pt x="590" y="138"/>
                </a:cubicBezTo>
                <a:cubicBezTo>
                  <a:pt x="584" y="94"/>
                  <a:pt x="580" y="41"/>
                  <a:pt x="568" y="0"/>
                </a:cubicBezTo>
                <a:cubicBezTo>
                  <a:pt x="397" y="0"/>
                  <a:pt x="375" y="10"/>
                  <a:pt x="281" y="6"/>
                </a:cubicBezTo>
                <a:cubicBezTo>
                  <a:pt x="232" y="13"/>
                  <a:pt x="255" y="16"/>
                  <a:pt x="220" y="39"/>
                </a:cubicBezTo>
                <a:cubicBezTo>
                  <a:pt x="213" y="61"/>
                  <a:pt x="209" y="70"/>
                  <a:pt x="187" y="78"/>
                </a:cubicBezTo>
                <a:cubicBezTo>
                  <a:pt x="175" y="86"/>
                  <a:pt x="159" y="89"/>
                  <a:pt x="149" y="100"/>
                </a:cubicBezTo>
                <a:cubicBezTo>
                  <a:pt x="118" y="130"/>
                  <a:pt x="123" y="174"/>
                  <a:pt x="105" y="210"/>
                </a:cubicBezTo>
                <a:cubicBezTo>
                  <a:pt x="101" y="215"/>
                  <a:pt x="96" y="220"/>
                  <a:pt x="93" y="226"/>
                </a:cubicBezTo>
                <a:cubicBezTo>
                  <a:pt x="88" y="234"/>
                  <a:pt x="85" y="244"/>
                  <a:pt x="82" y="254"/>
                </a:cubicBezTo>
                <a:cubicBezTo>
                  <a:pt x="75" y="297"/>
                  <a:pt x="79" y="343"/>
                  <a:pt x="66" y="386"/>
                </a:cubicBezTo>
                <a:cubicBezTo>
                  <a:pt x="61" y="424"/>
                  <a:pt x="57" y="463"/>
                  <a:pt x="49" y="502"/>
                </a:cubicBezTo>
                <a:cubicBezTo>
                  <a:pt x="47" y="507"/>
                  <a:pt x="48" y="515"/>
                  <a:pt x="44" y="519"/>
                </a:cubicBezTo>
                <a:cubicBezTo>
                  <a:pt x="32" y="528"/>
                  <a:pt x="14" y="526"/>
                  <a:pt x="0" y="530"/>
                </a:cubicBezTo>
                <a:cubicBezTo>
                  <a:pt x="2" y="571"/>
                  <a:pt x="45" y="725"/>
                  <a:pt x="55" y="767"/>
                </a:cubicBezTo>
                <a:cubicBezTo>
                  <a:pt x="60" y="767"/>
                  <a:pt x="57" y="778"/>
                  <a:pt x="60" y="784"/>
                </a:cubicBezTo>
                <a:cubicBezTo>
                  <a:pt x="71" y="811"/>
                  <a:pt x="82" y="838"/>
                  <a:pt x="93" y="866"/>
                </a:cubicBezTo>
                <a:cubicBezTo>
                  <a:pt x="105" y="899"/>
                  <a:pt x="110" y="902"/>
                  <a:pt x="132" y="938"/>
                </a:cubicBezTo>
                <a:cubicBezTo>
                  <a:pt x="135" y="943"/>
                  <a:pt x="143" y="955"/>
                  <a:pt x="143" y="955"/>
                </a:cubicBezTo>
                <a:cubicBezTo>
                  <a:pt x="164" y="1032"/>
                  <a:pt x="162" y="1104"/>
                  <a:pt x="204" y="1175"/>
                </a:cubicBezTo>
                <a:cubicBezTo>
                  <a:pt x="216" y="1225"/>
                  <a:pt x="237" y="1273"/>
                  <a:pt x="253" y="1324"/>
                </a:cubicBezTo>
                <a:cubicBezTo>
                  <a:pt x="261" y="1413"/>
                  <a:pt x="283" y="1496"/>
                  <a:pt x="320" y="1578"/>
                </a:cubicBezTo>
                <a:cubicBezTo>
                  <a:pt x="321" y="1587"/>
                  <a:pt x="327" y="1623"/>
                  <a:pt x="331" y="1633"/>
                </a:cubicBezTo>
                <a:cubicBezTo>
                  <a:pt x="337" y="1652"/>
                  <a:pt x="353" y="1672"/>
                  <a:pt x="353" y="1694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Freeform 11"/>
          <p:cNvSpPr>
            <a:spLocks/>
          </p:cNvSpPr>
          <p:nvPr/>
        </p:nvSpPr>
        <p:spPr bwMode="auto">
          <a:xfrm>
            <a:off x="4419600" y="1663700"/>
            <a:ext cx="2305050" cy="3365500"/>
          </a:xfrm>
          <a:custGeom>
            <a:avLst/>
            <a:gdLst>
              <a:gd name="T0" fmla="*/ 0 w 1452"/>
              <a:gd name="T1" fmla="*/ 2120 h 2120"/>
              <a:gd name="T2" fmla="*/ 96 w 1452"/>
              <a:gd name="T3" fmla="*/ 1928 h 2120"/>
              <a:gd name="T4" fmla="*/ 48 w 1452"/>
              <a:gd name="T5" fmla="*/ 1736 h 2120"/>
              <a:gd name="T6" fmla="*/ 80 w 1452"/>
              <a:gd name="T7" fmla="*/ 1612 h 2120"/>
              <a:gd name="T8" fmla="*/ 116 w 1452"/>
              <a:gd name="T9" fmla="*/ 1548 h 2120"/>
              <a:gd name="T10" fmla="*/ 248 w 1452"/>
              <a:gd name="T11" fmla="*/ 1232 h 2120"/>
              <a:gd name="T12" fmla="*/ 264 w 1452"/>
              <a:gd name="T13" fmla="*/ 1084 h 2120"/>
              <a:gd name="T14" fmla="*/ 320 w 1452"/>
              <a:gd name="T15" fmla="*/ 1012 h 2120"/>
              <a:gd name="T16" fmla="*/ 356 w 1452"/>
              <a:gd name="T17" fmla="*/ 976 h 2120"/>
              <a:gd name="T18" fmla="*/ 408 w 1452"/>
              <a:gd name="T19" fmla="*/ 936 h 2120"/>
              <a:gd name="T20" fmla="*/ 420 w 1452"/>
              <a:gd name="T21" fmla="*/ 892 h 2120"/>
              <a:gd name="T22" fmla="*/ 360 w 1452"/>
              <a:gd name="T23" fmla="*/ 820 h 2120"/>
              <a:gd name="T24" fmla="*/ 344 w 1452"/>
              <a:gd name="T25" fmla="*/ 772 h 2120"/>
              <a:gd name="T26" fmla="*/ 356 w 1452"/>
              <a:gd name="T27" fmla="*/ 728 h 2120"/>
              <a:gd name="T28" fmla="*/ 396 w 1452"/>
              <a:gd name="T29" fmla="*/ 644 h 2120"/>
              <a:gd name="T30" fmla="*/ 448 w 1452"/>
              <a:gd name="T31" fmla="*/ 572 h 2120"/>
              <a:gd name="T32" fmla="*/ 472 w 1452"/>
              <a:gd name="T33" fmla="*/ 524 h 2120"/>
              <a:gd name="T34" fmla="*/ 516 w 1452"/>
              <a:gd name="T35" fmla="*/ 508 h 2120"/>
              <a:gd name="T36" fmla="*/ 540 w 1452"/>
              <a:gd name="T37" fmla="*/ 396 h 2120"/>
              <a:gd name="T38" fmla="*/ 552 w 1452"/>
              <a:gd name="T39" fmla="*/ 340 h 2120"/>
              <a:gd name="T40" fmla="*/ 560 w 1452"/>
              <a:gd name="T41" fmla="*/ 248 h 2120"/>
              <a:gd name="T42" fmla="*/ 568 w 1452"/>
              <a:gd name="T43" fmla="*/ 220 h 2120"/>
              <a:gd name="T44" fmla="*/ 608 w 1452"/>
              <a:gd name="T45" fmla="*/ 132 h 2120"/>
              <a:gd name="T46" fmla="*/ 620 w 1452"/>
              <a:gd name="T47" fmla="*/ 104 h 2120"/>
              <a:gd name="T48" fmla="*/ 664 w 1452"/>
              <a:gd name="T49" fmla="*/ 80 h 2120"/>
              <a:gd name="T50" fmla="*/ 732 w 1452"/>
              <a:gd name="T51" fmla="*/ 0 h 2120"/>
              <a:gd name="T52" fmla="*/ 1452 w 1452"/>
              <a:gd name="T53" fmla="*/ 8 h 2120"/>
              <a:gd name="T54" fmla="*/ 1392 w 1452"/>
              <a:gd name="T55" fmla="*/ 32 h 2120"/>
              <a:gd name="T56" fmla="*/ 1304 w 1452"/>
              <a:gd name="T57" fmla="*/ 56 h 2120"/>
              <a:gd name="T58" fmla="*/ 1240 w 1452"/>
              <a:gd name="T59" fmla="*/ 84 h 2120"/>
              <a:gd name="T60" fmla="*/ 1216 w 1452"/>
              <a:gd name="T61" fmla="*/ 108 h 2120"/>
              <a:gd name="T62" fmla="*/ 1192 w 1452"/>
              <a:gd name="T63" fmla="*/ 104 h 2120"/>
              <a:gd name="T64" fmla="*/ 1192 w 1452"/>
              <a:gd name="T65" fmla="*/ 172 h 2120"/>
              <a:gd name="T66" fmla="*/ 1396 w 1452"/>
              <a:gd name="T67" fmla="*/ 304 h 2120"/>
              <a:gd name="T68" fmla="*/ 1364 w 1452"/>
              <a:gd name="T69" fmla="*/ 388 h 2120"/>
              <a:gd name="T70" fmla="*/ 1336 w 1452"/>
              <a:gd name="T71" fmla="*/ 460 h 2120"/>
              <a:gd name="T72" fmla="*/ 1280 w 1452"/>
              <a:gd name="T73" fmla="*/ 660 h 2120"/>
              <a:gd name="T74" fmla="*/ 1188 w 1452"/>
              <a:gd name="T75" fmla="*/ 752 h 2120"/>
              <a:gd name="T76" fmla="*/ 1168 w 1452"/>
              <a:gd name="T77" fmla="*/ 824 h 2120"/>
              <a:gd name="T78" fmla="*/ 1128 w 1452"/>
              <a:gd name="T79" fmla="*/ 928 h 2120"/>
              <a:gd name="T80" fmla="*/ 1132 w 1452"/>
              <a:gd name="T81" fmla="*/ 988 h 2120"/>
              <a:gd name="T82" fmla="*/ 1128 w 1452"/>
              <a:gd name="T83" fmla="*/ 1036 h 2120"/>
              <a:gd name="T84" fmla="*/ 1112 w 1452"/>
              <a:gd name="T85" fmla="*/ 1076 h 2120"/>
              <a:gd name="T86" fmla="*/ 1068 w 1452"/>
              <a:gd name="T87" fmla="*/ 1104 h 2120"/>
              <a:gd name="T88" fmla="*/ 1068 w 1452"/>
              <a:gd name="T89" fmla="*/ 1144 h 2120"/>
              <a:gd name="T90" fmla="*/ 984 w 1452"/>
              <a:gd name="T91" fmla="*/ 1324 h 2120"/>
              <a:gd name="T92" fmla="*/ 920 w 1452"/>
              <a:gd name="T93" fmla="*/ 1464 h 2120"/>
              <a:gd name="T94" fmla="*/ 900 w 1452"/>
              <a:gd name="T95" fmla="*/ 1528 h 2120"/>
              <a:gd name="T96" fmla="*/ 876 w 1452"/>
              <a:gd name="T97" fmla="*/ 1552 h 2120"/>
              <a:gd name="T98" fmla="*/ 840 w 1452"/>
              <a:gd name="T99" fmla="*/ 1620 h 2120"/>
              <a:gd name="T100" fmla="*/ 816 w 1452"/>
              <a:gd name="T101" fmla="*/ 1712 h 2120"/>
              <a:gd name="T102" fmla="*/ 796 w 1452"/>
              <a:gd name="T103" fmla="*/ 1772 h 2120"/>
              <a:gd name="T104" fmla="*/ 772 w 1452"/>
              <a:gd name="T105" fmla="*/ 1828 h 2120"/>
              <a:gd name="T106" fmla="*/ 744 w 1452"/>
              <a:gd name="T107" fmla="*/ 1844 h 2120"/>
              <a:gd name="T108" fmla="*/ 712 w 1452"/>
              <a:gd name="T109" fmla="*/ 1988 h 2120"/>
              <a:gd name="T110" fmla="*/ 672 w 1452"/>
              <a:gd name="T111" fmla="*/ 2116 h 2120"/>
              <a:gd name="T112" fmla="*/ 0 w 1452"/>
              <a:gd name="T113" fmla="*/ 2120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2" h="2120">
                <a:moveTo>
                  <a:pt x="0" y="2120"/>
                </a:moveTo>
                <a:lnTo>
                  <a:pt x="96" y="1928"/>
                </a:lnTo>
                <a:lnTo>
                  <a:pt x="48" y="1736"/>
                </a:lnTo>
                <a:lnTo>
                  <a:pt x="80" y="1612"/>
                </a:lnTo>
                <a:lnTo>
                  <a:pt x="116" y="1548"/>
                </a:lnTo>
                <a:lnTo>
                  <a:pt x="248" y="1232"/>
                </a:lnTo>
                <a:lnTo>
                  <a:pt x="264" y="1084"/>
                </a:lnTo>
                <a:lnTo>
                  <a:pt x="320" y="1012"/>
                </a:lnTo>
                <a:lnTo>
                  <a:pt x="356" y="976"/>
                </a:lnTo>
                <a:lnTo>
                  <a:pt x="408" y="936"/>
                </a:lnTo>
                <a:lnTo>
                  <a:pt x="420" y="892"/>
                </a:lnTo>
                <a:lnTo>
                  <a:pt x="360" y="820"/>
                </a:lnTo>
                <a:lnTo>
                  <a:pt x="344" y="772"/>
                </a:lnTo>
                <a:lnTo>
                  <a:pt x="356" y="728"/>
                </a:lnTo>
                <a:lnTo>
                  <a:pt x="396" y="644"/>
                </a:lnTo>
                <a:lnTo>
                  <a:pt x="448" y="572"/>
                </a:lnTo>
                <a:cubicBezTo>
                  <a:pt x="468" y="526"/>
                  <a:pt x="456" y="539"/>
                  <a:pt x="472" y="524"/>
                </a:cubicBezTo>
                <a:cubicBezTo>
                  <a:pt x="517" y="511"/>
                  <a:pt x="516" y="527"/>
                  <a:pt x="516" y="508"/>
                </a:cubicBezTo>
                <a:lnTo>
                  <a:pt x="540" y="396"/>
                </a:lnTo>
                <a:lnTo>
                  <a:pt x="552" y="340"/>
                </a:lnTo>
                <a:lnTo>
                  <a:pt x="560" y="248"/>
                </a:lnTo>
                <a:lnTo>
                  <a:pt x="568" y="220"/>
                </a:lnTo>
                <a:lnTo>
                  <a:pt x="608" y="132"/>
                </a:lnTo>
                <a:cubicBezTo>
                  <a:pt x="616" y="102"/>
                  <a:pt x="606" y="104"/>
                  <a:pt x="620" y="104"/>
                </a:cubicBezTo>
                <a:lnTo>
                  <a:pt x="664" y="80"/>
                </a:lnTo>
                <a:lnTo>
                  <a:pt x="732" y="0"/>
                </a:lnTo>
                <a:lnTo>
                  <a:pt x="1452" y="8"/>
                </a:lnTo>
                <a:lnTo>
                  <a:pt x="1392" y="32"/>
                </a:lnTo>
                <a:lnTo>
                  <a:pt x="1304" y="56"/>
                </a:lnTo>
                <a:lnTo>
                  <a:pt x="1240" y="84"/>
                </a:lnTo>
                <a:lnTo>
                  <a:pt x="1216" y="108"/>
                </a:lnTo>
                <a:cubicBezTo>
                  <a:pt x="1208" y="106"/>
                  <a:pt x="1200" y="105"/>
                  <a:pt x="1192" y="104"/>
                </a:cubicBezTo>
                <a:lnTo>
                  <a:pt x="1192" y="172"/>
                </a:lnTo>
                <a:lnTo>
                  <a:pt x="1396" y="304"/>
                </a:lnTo>
                <a:lnTo>
                  <a:pt x="1364" y="388"/>
                </a:lnTo>
                <a:lnTo>
                  <a:pt x="1336" y="460"/>
                </a:lnTo>
                <a:lnTo>
                  <a:pt x="1280" y="660"/>
                </a:lnTo>
                <a:lnTo>
                  <a:pt x="1188" y="752"/>
                </a:lnTo>
                <a:lnTo>
                  <a:pt x="1168" y="824"/>
                </a:lnTo>
                <a:lnTo>
                  <a:pt x="1128" y="928"/>
                </a:lnTo>
                <a:lnTo>
                  <a:pt x="1132" y="988"/>
                </a:lnTo>
                <a:lnTo>
                  <a:pt x="1128" y="1036"/>
                </a:lnTo>
                <a:lnTo>
                  <a:pt x="1112" y="1076"/>
                </a:lnTo>
                <a:lnTo>
                  <a:pt x="1068" y="1104"/>
                </a:lnTo>
                <a:lnTo>
                  <a:pt x="1068" y="1144"/>
                </a:lnTo>
                <a:lnTo>
                  <a:pt x="984" y="1324"/>
                </a:lnTo>
                <a:lnTo>
                  <a:pt x="920" y="1464"/>
                </a:lnTo>
                <a:lnTo>
                  <a:pt x="900" y="1528"/>
                </a:lnTo>
                <a:lnTo>
                  <a:pt x="876" y="1552"/>
                </a:lnTo>
                <a:lnTo>
                  <a:pt x="840" y="1620"/>
                </a:lnTo>
                <a:lnTo>
                  <a:pt x="816" y="1712"/>
                </a:lnTo>
                <a:lnTo>
                  <a:pt x="796" y="1772"/>
                </a:lnTo>
                <a:lnTo>
                  <a:pt x="772" y="1828"/>
                </a:lnTo>
                <a:lnTo>
                  <a:pt x="744" y="1844"/>
                </a:lnTo>
                <a:lnTo>
                  <a:pt x="712" y="1988"/>
                </a:lnTo>
                <a:lnTo>
                  <a:pt x="672" y="2116"/>
                </a:lnTo>
                <a:lnTo>
                  <a:pt x="0" y="2120"/>
                </a:lnTo>
                <a:close/>
              </a:path>
            </a:pathLst>
          </a:custGeom>
          <a:solidFill>
            <a:schemeClr val="bg1">
              <a:alpha val="3999"/>
            </a:schemeClr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Freeform 12"/>
          <p:cNvSpPr>
            <a:spLocks/>
          </p:cNvSpPr>
          <p:nvPr/>
        </p:nvSpPr>
        <p:spPr bwMode="auto">
          <a:xfrm>
            <a:off x="4768850" y="1657350"/>
            <a:ext cx="1949450" cy="3384550"/>
          </a:xfrm>
          <a:custGeom>
            <a:avLst/>
            <a:gdLst>
              <a:gd name="T0" fmla="*/ 704 w 1228"/>
              <a:gd name="T1" fmla="*/ 2132 h 2132"/>
              <a:gd name="T2" fmla="*/ 600 w 1228"/>
              <a:gd name="T3" fmla="*/ 1656 h 2132"/>
              <a:gd name="T4" fmla="*/ 576 w 1228"/>
              <a:gd name="T5" fmla="*/ 1568 h 2132"/>
              <a:gd name="T6" fmla="*/ 520 w 1228"/>
              <a:gd name="T7" fmla="*/ 1432 h 2132"/>
              <a:gd name="T8" fmla="*/ 504 w 1228"/>
              <a:gd name="T9" fmla="*/ 1328 h 2132"/>
              <a:gd name="T10" fmla="*/ 452 w 1228"/>
              <a:gd name="T11" fmla="*/ 1128 h 2132"/>
              <a:gd name="T12" fmla="*/ 424 w 1228"/>
              <a:gd name="T13" fmla="*/ 1076 h 2132"/>
              <a:gd name="T14" fmla="*/ 404 w 1228"/>
              <a:gd name="T15" fmla="*/ 956 h 2132"/>
              <a:gd name="T16" fmla="*/ 344 w 1228"/>
              <a:gd name="T17" fmla="*/ 864 h 2132"/>
              <a:gd name="T18" fmla="*/ 312 w 1228"/>
              <a:gd name="T19" fmla="*/ 752 h 2132"/>
              <a:gd name="T20" fmla="*/ 264 w 1228"/>
              <a:gd name="T21" fmla="*/ 588 h 2132"/>
              <a:gd name="T22" fmla="*/ 220 w 1228"/>
              <a:gd name="T23" fmla="*/ 500 h 2132"/>
              <a:gd name="T24" fmla="*/ 176 w 1228"/>
              <a:gd name="T25" fmla="*/ 396 h 2132"/>
              <a:gd name="T26" fmla="*/ 140 w 1228"/>
              <a:gd name="T27" fmla="*/ 312 h 2132"/>
              <a:gd name="T28" fmla="*/ 48 w 1228"/>
              <a:gd name="T29" fmla="*/ 156 h 2132"/>
              <a:gd name="T30" fmla="*/ 12 w 1228"/>
              <a:gd name="T31" fmla="*/ 128 h 2132"/>
              <a:gd name="T32" fmla="*/ 72 w 1228"/>
              <a:gd name="T33" fmla="*/ 44 h 2132"/>
              <a:gd name="T34" fmla="*/ 104 w 1228"/>
              <a:gd name="T35" fmla="*/ 16 h 2132"/>
              <a:gd name="T36" fmla="*/ 836 w 1228"/>
              <a:gd name="T37" fmla="*/ 4 h 2132"/>
              <a:gd name="T38" fmla="*/ 848 w 1228"/>
              <a:gd name="T39" fmla="*/ 124 h 2132"/>
              <a:gd name="T40" fmla="*/ 868 w 1228"/>
              <a:gd name="T41" fmla="*/ 228 h 2132"/>
              <a:gd name="T42" fmla="*/ 876 w 1228"/>
              <a:gd name="T43" fmla="*/ 384 h 2132"/>
              <a:gd name="T44" fmla="*/ 904 w 1228"/>
              <a:gd name="T45" fmla="*/ 560 h 2132"/>
              <a:gd name="T46" fmla="*/ 912 w 1228"/>
              <a:gd name="T47" fmla="*/ 636 h 2132"/>
              <a:gd name="T48" fmla="*/ 976 w 1228"/>
              <a:gd name="T49" fmla="*/ 824 h 2132"/>
              <a:gd name="T50" fmla="*/ 996 w 1228"/>
              <a:gd name="T51" fmla="*/ 948 h 2132"/>
              <a:gd name="T52" fmla="*/ 1016 w 1228"/>
              <a:gd name="T53" fmla="*/ 1032 h 2132"/>
              <a:gd name="T54" fmla="*/ 1228 w 1228"/>
              <a:gd name="T55" fmla="*/ 2128 h 2132"/>
              <a:gd name="T56" fmla="*/ 704 w 1228"/>
              <a:gd name="T57" fmla="*/ 2132 h 2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28" h="2132">
                <a:moveTo>
                  <a:pt x="704" y="2132"/>
                </a:moveTo>
                <a:lnTo>
                  <a:pt x="600" y="1656"/>
                </a:lnTo>
                <a:lnTo>
                  <a:pt x="576" y="1568"/>
                </a:lnTo>
                <a:lnTo>
                  <a:pt x="520" y="1432"/>
                </a:lnTo>
                <a:lnTo>
                  <a:pt x="504" y="1328"/>
                </a:lnTo>
                <a:lnTo>
                  <a:pt x="452" y="1128"/>
                </a:lnTo>
                <a:lnTo>
                  <a:pt x="424" y="1076"/>
                </a:lnTo>
                <a:lnTo>
                  <a:pt x="404" y="956"/>
                </a:lnTo>
                <a:lnTo>
                  <a:pt x="344" y="864"/>
                </a:lnTo>
                <a:lnTo>
                  <a:pt x="312" y="752"/>
                </a:lnTo>
                <a:lnTo>
                  <a:pt x="264" y="588"/>
                </a:lnTo>
                <a:lnTo>
                  <a:pt x="220" y="500"/>
                </a:lnTo>
                <a:lnTo>
                  <a:pt x="176" y="396"/>
                </a:lnTo>
                <a:cubicBezTo>
                  <a:pt x="143" y="310"/>
                  <a:pt x="173" y="312"/>
                  <a:pt x="140" y="312"/>
                </a:cubicBezTo>
                <a:cubicBezTo>
                  <a:pt x="43" y="150"/>
                  <a:pt x="0" y="108"/>
                  <a:pt x="48" y="156"/>
                </a:cubicBezTo>
                <a:lnTo>
                  <a:pt x="12" y="128"/>
                </a:lnTo>
                <a:cubicBezTo>
                  <a:pt x="69" y="46"/>
                  <a:pt x="44" y="71"/>
                  <a:pt x="72" y="44"/>
                </a:cubicBezTo>
                <a:cubicBezTo>
                  <a:pt x="109" y="10"/>
                  <a:pt x="119" y="0"/>
                  <a:pt x="104" y="16"/>
                </a:cubicBezTo>
                <a:lnTo>
                  <a:pt x="836" y="4"/>
                </a:lnTo>
                <a:lnTo>
                  <a:pt x="848" y="124"/>
                </a:lnTo>
                <a:lnTo>
                  <a:pt x="868" y="228"/>
                </a:lnTo>
                <a:lnTo>
                  <a:pt x="876" y="384"/>
                </a:lnTo>
                <a:lnTo>
                  <a:pt x="904" y="560"/>
                </a:lnTo>
                <a:lnTo>
                  <a:pt x="912" y="636"/>
                </a:lnTo>
                <a:lnTo>
                  <a:pt x="976" y="824"/>
                </a:lnTo>
                <a:lnTo>
                  <a:pt x="996" y="948"/>
                </a:lnTo>
                <a:lnTo>
                  <a:pt x="1016" y="1032"/>
                </a:lnTo>
                <a:lnTo>
                  <a:pt x="1228" y="2128"/>
                </a:lnTo>
                <a:lnTo>
                  <a:pt x="704" y="2132"/>
                </a:lnTo>
                <a:close/>
              </a:path>
            </a:pathLst>
          </a:custGeom>
          <a:noFill/>
          <a:ln w="31750">
            <a:solidFill>
              <a:srgbClr val="03A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6188075" y="3962400"/>
            <a:ext cx="2498725" cy="549275"/>
          </a:xfrm>
          <a:prstGeom prst="rect">
            <a:avLst/>
          </a:prstGeom>
          <a:solidFill>
            <a:srgbClr val="FFCC99"/>
          </a:solidFill>
          <a:ln w="31750">
            <a:solidFill>
              <a:srgbClr val="03A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Truth: SSMI-13 from 1906 UTC, advected to 1900 UTC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454275" y="3810000"/>
            <a:ext cx="2498725" cy="762000"/>
          </a:xfrm>
          <a:prstGeom prst="rect">
            <a:avLst/>
          </a:prstGeom>
          <a:solidFill>
            <a:srgbClr val="FFCC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Test: SSMI-16 from 0922 UTC, advected to 1900 UTC</a:t>
            </a:r>
          </a:p>
          <a:p>
            <a:r>
              <a:rPr lang="en-US" altLang="en-US" sz="1400">
                <a:solidFill>
                  <a:schemeClr val="bg1"/>
                </a:solidFill>
              </a:rPr>
              <a:t>(dt = 10.37 hours)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6340475" y="2209800"/>
            <a:ext cx="2498725" cy="739775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Analyze the difference in TPW in the area of overlap (tagged with dt = 10.37 hrs)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65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altLang="en-US" dirty="0"/>
              <a:t>C</a:t>
            </a:r>
            <a:r>
              <a:rPr lang="en-US" altLang="en-US" dirty="0" smtClean="0"/>
              <a:t>) </a:t>
            </a:r>
            <a:r>
              <a:rPr lang="en-US" altLang="en-US" dirty="0"/>
              <a:t>Validation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562600"/>
            <a:ext cx="6400800" cy="838200"/>
          </a:xfrm>
        </p:spPr>
        <p:txBody>
          <a:bodyPr/>
          <a:lstStyle/>
          <a:p>
            <a:r>
              <a:rPr lang="en-US" altLang="en-US"/>
              <a:t>Valid 2009/06/22 1900 UTC</a:t>
            </a:r>
          </a:p>
        </p:txBody>
      </p:sp>
      <p:pic>
        <p:nvPicPr>
          <p:cNvPr id="48132" name="Picture 4" descr="demoIntersecting20090622T19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368425"/>
            <a:ext cx="10061575" cy="412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7" name="Freeform 9"/>
          <p:cNvSpPr>
            <a:spLocks/>
          </p:cNvSpPr>
          <p:nvPr/>
        </p:nvSpPr>
        <p:spPr bwMode="auto">
          <a:xfrm>
            <a:off x="5176838" y="1663700"/>
            <a:ext cx="1111250" cy="2689225"/>
          </a:xfrm>
          <a:custGeom>
            <a:avLst/>
            <a:gdLst>
              <a:gd name="T0" fmla="*/ 353 w 700"/>
              <a:gd name="T1" fmla="*/ 1694 h 1694"/>
              <a:gd name="T2" fmla="*/ 419 w 700"/>
              <a:gd name="T3" fmla="*/ 1534 h 1694"/>
              <a:gd name="T4" fmla="*/ 458 w 700"/>
              <a:gd name="T5" fmla="*/ 1424 h 1694"/>
              <a:gd name="T6" fmla="*/ 573 w 700"/>
              <a:gd name="T7" fmla="*/ 1192 h 1694"/>
              <a:gd name="T8" fmla="*/ 601 w 700"/>
              <a:gd name="T9" fmla="*/ 1120 h 1694"/>
              <a:gd name="T10" fmla="*/ 651 w 700"/>
              <a:gd name="T11" fmla="*/ 1032 h 1694"/>
              <a:gd name="T12" fmla="*/ 673 w 700"/>
              <a:gd name="T13" fmla="*/ 905 h 1694"/>
              <a:gd name="T14" fmla="*/ 700 w 700"/>
              <a:gd name="T15" fmla="*/ 833 h 1694"/>
              <a:gd name="T16" fmla="*/ 667 w 700"/>
              <a:gd name="T17" fmla="*/ 668 h 1694"/>
              <a:gd name="T18" fmla="*/ 629 w 700"/>
              <a:gd name="T19" fmla="*/ 403 h 1694"/>
              <a:gd name="T20" fmla="*/ 590 w 700"/>
              <a:gd name="T21" fmla="*/ 138 h 1694"/>
              <a:gd name="T22" fmla="*/ 568 w 700"/>
              <a:gd name="T23" fmla="*/ 0 h 1694"/>
              <a:gd name="T24" fmla="*/ 281 w 700"/>
              <a:gd name="T25" fmla="*/ 6 h 1694"/>
              <a:gd name="T26" fmla="*/ 220 w 700"/>
              <a:gd name="T27" fmla="*/ 39 h 1694"/>
              <a:gd name="T28" fmla="*/ 187 w 700"/>
              <a:gd name="T29" fmla="*/ 78 h 1694"/>
              <a:gd name="T30" fmla="*/ 149 w 700"/>
              <a:gd name="T31" fmla="*/ 100 h 1694"/>
              <a:gd name="T32" fmla="*/ 105 w 700"/>
              <a:gd name="T33" fmla="*/ 210 h 1694"/>
              <a:gd name="T34" fmla="*/ 93 w 700"/>
              <a:gd name="T35" fmla="*/ 226 h 1694"/>
              <a:gd name="T36" fmla="*/ 82 w 700"/>
              <a:gd name="T37" fmla="*/ 254 h 1694"/>
              <a:gd name="T38" fmla="*/ 66 w 700"/>
              <a:gd name="T39" fmla="*/ 386 h 1694"/>
              <a:gd name="T40" fmla="*/ 49 w 700"/>
              <a:gd name="T41" fmla="*/ 502 h 1694"/>
              <a:gd name="T42" fmla="*/ 44 w 700"/>
              <a:gd name="T43" fmla="*/ 519 h 1694"/>
              <a:gd name="T44" fmla="*/ 0 w 700"/>
              <a:gd name="T45" fmla="*/ 530 h 1694"/>
              <a:gd name="T46" fmla="*/ 55 w 700"/>
              <a:gd name="T47" fmla="*/ 767 h 1694"/>
              <a:gd name="T48" fmla="*/ 60 w 700"/>
              <a:gd name="T49" fmla="*/ 784 h 1694"/>
              <a:gd name="T50" fmla="*/ 93 w 700"/>
              <a:gd name="T51" fmla="*/ 866 h 1694"/>
              <a:gd name="T52" fmla="*/ 132 w 700"/>
              <a:gd name="T53" fmla="*/ 938 h 1694"/>
              <a:gd name="T54" fmla="*/ 143 w 700"/>
              <a:gd name="T55" fmla="*/ 955 h 1694"/>
              <a:gd name="T56" fmla="*/ 204 w 700"/>
              <a:gd name="T57" fmla="*/ 1175 h 1694"/>
              <a:gd name="T58" fmla="*/ 253 w 700"/>
              <a:gd name="T59" fmla="*/ 1324 h 1694"/>
              <a:gd name="T60" fmla="*/ 320 w 700"/>
              <a:gd name="T61" fmla="*/ 1578 h 1694"/>
              <a:gd name="T62" fmla="*/ 331 w 700"/>
              <a:gd name="T63" fmla="*/ 1633 h 1694"/>
              <a:gd name="T64" fmla="*/ 353 w 700"/>
              <a:gd name="T65" fmla="*/ 1694 h 1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00" h="1694">
                <a:moveTo>
                  <a:pt x="353" y="1694"/>
                </a:moveTo>
                <a:cubicBezTo>
                  <a:pt x="371" y="1635"/>
                  <a:pt x="362" y="1570"/>
                  <a:pt x="419" y="1534"/>
                </a:cubicBezTo>
                <a:cubicBezTo>
                  <a:pt x="436" y="1498"/>
                  <a:pt x="441" y="1459"/>
                  <a:pt x="458" y="1424"/>
                </a:cubicBezTo>
                <a:cubicBezTo>
                  <a:pt x="494" y="1345"/>
                  <a:pt x="542" y="1273"/>
                  <a:pt x="573" y="1192"/>
                </a:cubicBezTo>
                <a:cubicBezTo>
                  <a:pt x="581" y="1167"/>
                  <a:pt x="595" y="1145"/>
                  <a:pt x="601" y="1120"/>
                </a:cubicBezTo>
                <a:cubicBezTo>
                  <a:pt x="614" y="1093"/>
                  <a:pt x="639" y="1068"/>
                  <a:pt x="651" y="1032"/>
                </a:cubicBezTo>
                <a:cubicBezTo>
                  <a:pt x="661" y="958"/>
                  <a:pt x="642" y="951"/>
                  <a:pt x="673" y="905"/>
                </a:cubicBezTo>
                <a:cubicBezTo>
                  <a:pt x="676" y="873"/>
                  <a:pt x="691" y="861"/>
                  <a:pt x="700" y="833"/>
                </a:cubicBezTo>
                <a:cubicBezTo>
                  <a:pt x="696" y="784"/>
                  <a:pt x="684" y="714"/>
                  <a:pt x="667" y="668"/>
                </a:cubicBezTo>
                <a:cubicBezTo>
                  <a:pt x="651" y="580"/>
                  <a:pt x="648" y="490"/>
                  <a:pt x="629" y="403"/>
                </a:cubicBezTo>
                <a:cubicBezTo>
                  <a:pt x="624" y="285"/>
                  <a:pt x="624" y="235"/>
                  <a:pt x="590" y="138"/>
                </a:cubicBezTo>
                <a:cubicBezTo>
                  <a:pt x="584" y="94"/>
                  <a:pt x="580" y="41"/>
                  <a:pt x="568" y="0"/>
                </a:cubicBezTo>
                <a:cubicBezTo>
                  <a:pt x="397" y="0"/>
                  <a:pt x="375" y="10"/>
                  <a:pt x="281" y="6"/>
                </a:cubicBezTo>
                <a:cubicBezTo>
                  <a:pt x="232" y="13"/>
                  <a:pt x="255" y="16"/>
                  <a:pt x="220" y="39"/>
                </a:cubicBezTo>
                <a:cubicBezTo>
                  <a:pt x="213" y="61"/>
                  <a:pt x="209" y="70"/>
                  <a:pt x="187" y="78"/>
                </a:cubicBezTo>
                <a:cubicBezTo>
                  <a:pt x="175" y="86"/>
                  <a:pt x="159" y="89"/>
                  <a:pt x="149" y="100"/>
                </a:cubicBezTo>
                <a:cubicBezTo>
                  <a:pt x="118" y="130"/>
                  <a:pt x="123" y="174"/>
                  <a:pt x="105" y="210"/>
                </a:cubicBezTo>
                <a:cubicBezTo>
                  <a:pt x="101" y="215"/>
                  <a:pt x="96" y="220"/>
                  <a:pt x="93" y="226"/>
                </a:cubicBezTo>
                <a:cubicBezTo>
                  <a:pt x="88" y="234"/>
                  <a:pt x="85" y="244"/>
                  <a:pt x="82" y="254"/>
                </a:cubicBezTo>
                <a:cubicBezTo>
                  <a:pt x="75" y="297"/>
                  <a:pt x="79" y="343"/>
                  <a:pt x="66" y="386"/>
                </a:cubicBezTo>
                <a:cubicBezTo>
                  <a:pt x="61" y="424"/>
                  <a:pt x="57" y="463"/>
                  <a:pt x="49" y="502"/>
                </a:cubicBezTo>
                <a:cubicBezTo>
                  <a:pt x="47" y="507"/>
                  <a:pt x="48" y="515"/>
                  <a:pt x="44" y="519"/>
                </a:cubicBezTo>
                <a:cubicBezTo>
                  <a:pt x="32" y="528"/>
                  <a:pt x="14" y="526"/>
                  <a:pt x="0" y="530"/>
                </a:cubicBezTo>
                <a:cubicBezTo>
                  <a:pt x="2" y="571"/>
                  <a:pt x="45" y="725"/>
                  <a:pt x="55" y="767"/>
                </a:cubicBezTo>
                <a:cubicBezTo>
                  <a:pt x="60" y="767"/>
                  <a:pt x="57" y="778"/>
                  <a:pt x="60" y="784"/>
                </a:cubicBezTo>
                <a:cubicBezTo>
                  <a:pt x="71" y="811"/>
                  <a:pt x="82" y="838"/>
                  <a:pt x="93" y="866"/>
                </a:cubicBezTo>
                <a:cubicBezTo>
                  <a:pt x="105" y="899"/>
                  <a:pt x="110" y="902"/>
                  <a:pt x="132" y="938"/>
                </a:cubicBezTo>
                <a:cubicBezTo>
                  <a:pt x="135" y="943"/>
                  <a:pt x="143" y="955"/>
                  <a:pt x="143" y="955"/>
                </a:cubicBezTo>
                <a:cubicBezTo>
                  <a:pt x="164" y="1032"/>
                  <a:pt x="162" y="1104"/>
                  <a:pt x="204" y="1175"/>
                </a:cubicBezTo>
                <a:cubicBezTo>
                  <a:pt x="216" y="1225"/>
                  <a:pt x="237" y="1273"/>
                  <a:pt x="253" y="1324"/>
                </a:cubicBezTo>
                <a:cubicBezTo>
                  <a:pt x="261" y="1413"/>
                  <a:pt x="283" y="1496"/>
                  <a:pt x="320" y="1578"/>
                </a:cubicBezTo>
                <a:cubicBezTo>
                  <a:pt x="321" y="1587"/>
                  <a:pt x="327" y="1623"/>
                  <a:pt x="331" y="1633"/>
                </a:cubicBezTo>
                <a:cubicBezTo>
                  <a:pt x="337" y="1652"/>
                  <a:pt x="353" y="1672"/>
                  <a:pt x="353" y="1694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Freeform 11"/>
          <p:cNvSpPr>
            <a:spLocks/>
          </p:cNvSpPr>
          <p:nvPr/>
        </p:nvSpPr>
        <p:spPr bwMode="auto">
          <a:xfrm>
            <a:off x="4419600" y="1663700"/>
            <a:ext cx="2305050" cy="3365500"/>
          </a:xfrm>
          <a:custGeom>
            <a:avLst/>
            <a:gdLst>
              <a:gd name="T0" fmla="*/ 0 w 1452"/>
              <a:gd name="T1" fmla="*/ 2120 h 2120"/>
              <a:gd name="T2" fmla="*/ 96 w 1452"/>
              <a:gd name="T3" fmla="*/ 1928 h 2120"/>
              <a:gd name="T4" fmla="*/ 48 w 1452"/>
              <a:gd name="T5" fmla="*/ 1736 h 2120"/>
              <a:gd name="T6" fmla="*/ 80 w 1452"/>
              <a:gd name="T7" fmla="*/ 1612 h 2120"/>
              <a:gd name="T8" fmla="*/ 116 w 1452"/>
              <a:gd name="T9" fmla="*/ 1548 h 2120"/>
              <a:gd name="T10" fmla="*/ 248 w 1452"/>
              <a:gd name="T11" fmla="*/ 1232 h 2120"/>
              <a:gd name="T12" fmla="*/ 264 w 1452"/>
              <a:gd name="T13" fmla="*/ 1084 h 2120"/>
              <a:gd name="T14" fmla="*/ 320 w 1452"/>
              <a:gd name="T15" fmla="*/ 1012 h 2120"/>
              <a:gd name="T16" fmla="*/ 356 w 1452"/>
              <a:gd name="T17" fmla="*/ 976 h 2120"/>
              <a:gd name="T18" fmla="*/ 408 w 1452"/>
              <a:gd name="T19" fmla="*/ 936 h 2120"/>
              <a:gd name="T20" fmla="*/ 420 w 1452"/>
              <a:gd name="T21" fmla="*/ 892 h 2120"/>
              <a:gd name="T22" fmla="*/ 360 w 1452"/>
              <a:gd name="T23" fmla="*/ 820 h 2120"/>
              <a:gd name="T24" fmla="*/ 344 w 1452"/>
              <a:gd name="T25" fmla="*/ 772 h 2120"/>
              <a:gd name="T26" fmla="*/ 356 w 1452"/>
              <a:gd name="T27" fmla="*/ 728 h 2120"/>
              <a:gd name="T28" fmla="*/ 396 w 1452"/>
              <a:gd name="T29" fmla="*/ 644 h 2120"/>
              <a:gd name="T30" fmla="*/ 448 w 1452"/>
              <a:gd name="T31" fmla="*/ 572 h 2120"/>
              <a:gd name="T32" fmla="*/ 472 w 1452"/>
              <a:gd name="T33" fmla="*/ 524 h 2120"/>
              <a:gd name="T34" fmla="*/ 516 w 1452"/>
              <a:gd name="T35" fmla="*/ 508 h 2120"/>
              <a:gd name="T36" fmla="*/ 540 w 1452"/>
              <a:gd name="T37" fmla="*/ 396 h 2120"/>
              <a:gd name="T38" fmla="*/ 552 w 1452"/>
              <a:gd name="T39" fmla="*/ 340 h 2120"/>
              <a:gd name="T40" fmla="*/ 560 w 1452"/>
              <a:gd name="T41" fmla="*/ 248 h 2120"/>
              <a:gd name="T42" fmla="*/ 568 w 1452"/>
              <a:gd name="T43" fmla="*/ 220 h 2120"/>
              <a:gd name="T44" fmla="*/ 608 w 1452"/>
              <a:gd name="T45" fmla="*/ 132 h 2120"/>
              <a:gd name="T46" fmla="*/ 620 w 1452"/>
              <a:gd name="T47" fmla="*/ 104 h 2120"/>
              <a:gd name="T48" fmla="*/ 664 w 1452"/>
              <a:gd name="T49" fmla="*/ 80 h 2120"/>
              <a:gd name="T50" fmla="*/ 732 w 1452"/>
              <a:gd name="T51" fmla="*/ 0 h 2120"/>
              <a:gd name="T52" fmla="*/ 1452 w 1452"/>
              <a:gd name="T53" fmla="*/ 8 h 2120"/>
              <a:gd name="T54" fmla="*/ 1392 w 1452"/>
              <a:gd name="T55" fmla="*/ 32 h 2120"/>
              <a:gd name="T56" fmla="*/ 1304 w 1452"/>
              <a:gd name="T57" fmla="*/ 56 h 2120"/>
              <a:gd name="T58" fmla="*/ 1240 w 1452"/>
              <a:gd name="T59" fmla="*/ 84 h 2120"/>
              <a:gd name="T60" fmla="*/ 1216 w 1452"/>
              <a:gd name="T61" fmla="*/ 108 h 2120"/>
              <a:gd name="T62" fmla="*/ 1192 w 1452"/>
              <a:gd name="T63" fmla="*/ 104 h 2120"/>
              <a:gd name="T64" fmla="*/ 1192 w 1452"/>
              <a:gd name="T65" fmla="*/ 172 h 2120"/>
              <a:gd name="T66" fmla="*/ 1396 w 1452"/>
              <a:gd name="T67" fmla="*/ 304 h 2120"/>
              <a:gd name="T68" fmla="*/ 1364 w 1452"/>
              <a:gd name="T69" fmla="*/ 388 h 2120"/>
              <a:gd name="T70" fmla="*/ 1336 w 1452"/>
              <a:gd name="T71" fmla="*/ 460 h 2120"/>
              <a:gd name="T72" fmla="*/ 1280 w 1452"/>
              <a:gd name="T73" fmla="*/ 660 h 2120"/>
              <a:gd name="T74" fmla="*/ 1188 w 1452"/>
              <a:gd name="T75" fmla="*/ 752 h 2120"/>
              <a:gd name="T76" fmla="*/ 1168 w 1452"/>
              <a:gd name="T77" fmla="*/ 824 h 2120"/>
              <a:gd name="T78" fmla="*/ 1128 w 1452"/>
              <a:gd name="T79" fmla="*/ 928 h 2120"/>
              <a:gd name="T80" fmla="*/ 1132 w 1452"/>
              <a:gd name="T81" fmla="*/ 988 h 2120"/>
              <a:gd name="T82" fmla="*/ 1128 w 1452"/>
              <a:gd name="T83" fmla="*/ 1036 h 2120"/>
              <a:gd name="T84" fmla="*/ 1112 w 1452"/>
              <a:gd name="T85" fmla="*/ 1076 h 2120"/>
              <a:gd name="T86" fmla="*/ 1068 w 1452"/>
              <a:gd name="T87" fmla="*/ 1104 h 2120"/>
              <a:gd name="T88" fmla="*/ 1068 w 1452"/>
              <a:gd name="T89" fmla="*/ 1144 h 2120"/>
              <a:gd name="T90" fmla="*/ 984 w 1452"/>
              <a:gd name="T91" fmla="*/ 1324 h 2120"/>
              <a:gd name="T92" fmla="*/ 920 w 1452"/>
              <a:gd name="T93" fmla="*/ 1464 h 2120"/>
              <a:gd name="T94" fmla="*/ 900 w 1452"/>
              <a:gd name="T95" fmla="*/ 1528 h 2120"/>
              <a:gd name="T96" fmla="*/ 876 w 1452"/>
              <a:gd name="T97" fmla="*/ 1552 h 2120"/>
              <a:gd name="T98" fmla="*/ 840 w 1452"/>
              <a:gd name="T99" fmla="*/ 1620 h 2120"/>
              <a:gd name="T100" fmla="*/ 816 w 1452"/>
              <a:gd name="T101" fmla="*/ 1712 h 2120"/>
              <a:gd name="T102" fmla="*/ 796 w 1452"/>
              <a:gd name="T103" fmla="*/ 1772 h 2120"/>
              <a:gd name="T104" fmla="*/ 772 w 1452"/>
              <a:gd name="T105" fmla="*/ 1828 h 2120"/>
              <a:gd name="T106" fmla="*/ 744 w 1452"/>
              <a:gd name="T107" fmla="*/ 1844 h 2120"/>
              <a:gd name="T108" fmla="*/ 712 w 1452"/>
              <a:gd name="T109" fmla="*/ 1988 h 2120"/>
              <a:gd name="T110" fmla="*/ 672 w 1452"/>
              <a:gd name="T111" fmla="*/ 2116 h 2120"/>
              <a:gd name="T112" fmla="*/ 0 w 1452"/>
              <a:gd name="T113" fmla="*/ 2120 h 2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452" h="2120">
                <a:moveTo>
                  <a:pt x="0" y="2120"/>
                </a:moveTo>
                <a:lnTo>
                  <a:pt x="96" y="1928"/>
                </a:lnTo>
                <a:lnTo>
                  <a:pt x="48" y="1736"/>
                </a:lnTo>
                <a:lnTo>
                  <a:pt x="80" y="1612"/>
                </a:lnTo>
                <a:lnTo>
                  <a:pt x="116" y="1548"/>
                </a:lnTo>
                <a:lnTo>
                  <a:pt x="248" y="1232"/>
                </a:lnTo>
                <a:lnTo>
                  <a:pt x="264" y="1084"/>
                </a:lnTo>
                <a:lnTo>
                  <a:pt x="320" y="1012"/>
                </a:lnTo>
                <a:lnTo>
                  <a:pt x="356" y="976"/>
                </a:lnTo>
                <a:lnTo>
                  <a:pt x="408" y="936"/>
                </a:lnTo>
                <a:lnTo>
                  <a:pt x="420" y="892"/>
                </a:lnTo>
                <a:lnTo>
                  <a:pt x="360" y="820"/>
                </a:lnTo>
                <a:lnTo>
                  <a:pt x="344" y="772"/>
                </a:lnTo>
                <a:lnTo>
                  <a:pt x="356" y="728"/>
                </a:lnTo>
                <a:lnTo>
                  <a:pt x="396" y="644"/>
                </a:lnTo>
                <a:lnTo>
                  <a:pt x="448" y="572"/>
                </a:lnTo>
                <a:cubicBezTo>
                  <a:pt x="468" y="526"/>
                  <a:pt x="456" y="539"/>
                  <a:pt x="472" y="524"/>
                </a:cubicBezTo>
                <a:cubicBezTo>
                  <a:pt x="517" y="511"/>
                  <a:pt x="516" y="527"/>
                  <a:pt x="516" y="508"/>
                </a:cubicBezTo>
                <a:lnTo>
                  <a:pt x="540" y="396"/>
                </a:lnTo>
                <a:lnTo>
                  <a:pt x="552" y="340"/>
                </a:lnTo>
                <a:lnTo>
                  <a:pt x="560" y="248"/>
                </a:lnTo>
                <a:lnTo>
                  <a:pt x="568" y="220"/>
                </a:lnTo>
                <a:lnTo>
                  <a:pt x="608" y="132"/>
                </a:lnTo>
                <a:cubicBezTo>
                  <a:pt x="616" y="102"/>
                  <a:pt x="606" y="104"/>
                  <a:pt x="620" y="104"/>
                </a:cubicBezTo>
                <a:lnTo>
                  <a:pt x="664" y="80"/>
                </a:lnTo>
                <a:lnTo>
                  <a:pt x="732" y="0"/>
                </a:lnTo>
                <a:lnTo>
                  <a:pt x="1452" y="8"/>
                </a:lnTo>
                <a:lnTo>
                  <a:pt x="1392" y="32"/>
                </a:lnTo>
                <a:lnTo>
                  <a:pt x="1304" y="56"/>
                </a:lnTo>
                <a:lnTo>
                  <a:pt x="1240" y="84"/>
                </a:lnTo>
                <a:lnTo>
                  <a:pt x="1216" y="108"/>
                </a:lnTo>
                <a:cubicBezTo>
                  <a:pt x="1208" y="106"/>
                  <a:pt x="1200" y="105"/>
                  <a:pt x="1192" y="104"/>
                </a:cubicBezTo>
                <a:lnTo>
                  <a:pt x="1192" y="172"/>
                </a:lnTo>
                <a:lnTo>
                  <a:pt x="1396" y="304"/>
                </a:lnTo>
                <a:lnTo>
                  <a:pt x="1364" y="388"/>
                </a:lnTo>
                <a:lnTo>
                  <a:pt x="1336" y="460"/>
                </a:lnTo>
                <a:lnTo>
                  <a:pt x="1280" y="660"/>
                </a:lnTo>
                <a:lnTo>
                  <a:pt x="1188" y="752"/>
                </a:lnTo>
                <a:lnTo>
                  <a:pt x="1168" y="824"/>
                </a:lnTo>
                <a:lnTo>
                  <a:pt x="1128" y="928"/>
                </a:lnTo>
                <a:lnTo>
                  <a:pt x="1132" y="988"/>
                </a:lnTo>
                <a:lnTo>
                  <a:pt x="1128" y="1036"/>
                </a:lnTo>
                <a:lnTo>
                  <a:pt x="1112" y="1076"/>
                </a:lnTo>
                <a:lnTo>
                  <a:pt x="1068" y="1104"/>
                </a:lnTo>
                <a:lnTo>
                  <a:pt x="1068" y="1144"/>
                </a:lnTo>
                <a:lnTo>
                  <a:pt x="984" y="1324"/>
                </a:lnTo>
                <a:lnTo>
                  <a:pt x="920" y="1464"/>
                </a:lnTo>
                <a:lnTo>
                  <a:pt x="900" y="1528"/>
                </a:lnTo>
                <a:lnTo>
                  <a:pt x="876" y="1552"/>
                </a:lnTo>
                <a:lnTo>
                  <a:pt x="840" y="1620"/>
                </a:lnTo>
                <a:lnTo>
                  <a:pt x="816" y="1712"/>
                </a:lnTo>
                <a:lnTo>
                  <a:pt x="796" y="1772"/>
                </a:lnTo>
                <a:lnTo>
                  <a:pt x="772" y="1828"/>
                </a:lnTo>
                <a:lnTo>
                  <a:pt x="744" y="1844"/>
                </a:lnTo>
                <a:lnTo>
                  <a:pt x="712" y="1988"/>
                </a:lnTo>
                <a:lnTo>
                  <a:pt x="672" y="2116"/>
                </a:lnTo>
                <a:lnTo>
                  <a:pt x="0" y="2120"/>
                </a:lnTo>
                <a:close/>
              </a:path>
            </a:pathLst>
          </a:custGeom>
          <a:solidFill>
            <a:schemeClr val="bg1">
              <a:alpha val="3999"/>
            </a:schemeClr>
          </a:solidFill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Freeform 12"/>
          <p:cNvSpPr>
            <a:spLocks/>
          </p:cNvSpPr>
          <p:nvPr/>
        </p:nvSpPr>
        <p:spPr bwMode="auto">
          <a:xfrm>
            <a:off x="4768850" y="1657350"/>
            <a:ext cx="1949450" cy="3384550"/>
          </a:xfrm>
          <a:custGeom>
            <a:avLst/>
            <a:gdLst>
              <a:gd name="T0" fmla="*/ 704 w 1228"/>
              <a:gd name="T1" fmla="*/ 2132 h 2132"/>
              <a:gd name="T2" fmla="*/ 600 w 1228"/>
              <a:gd name="T3" fmla="*/ 1656 h 2132"/>
              <a:gd name="T4" fmla="*/ 576 w 1228"/>
              <a:gd name="T5" fmla="*/ 1568 h 2132"/>
              <a:gd name="T6" fmla="*/ 520 w 1228"/>
              <a:gd name="T7" fmla="*/ 1432 h 2132"/>
              <a:gd name="T8" fmla="*/ 504 w 1228"/>
              <a:gd name="T9" fmla="*/ 1328 h 2132"/>
              <a:gd name="T10" fmla="*/ 452 w 1228"/>
              <a:gd name="T11" fmla="*/ 1128 h 2132"/>
              <a:gd name="T12" fmla="*/ 424 w 1228"/>
              <a:gd name="T13" fmla="*/ 1076 h 2132"/>
              <a:gd name="T14" fmla="*/ 404 w 1228"/>
              <a:gd name="T15" fmla="*/ 956 h 2132"/>
              <a:gd name="T16" fmla="*/ 344 w 1228"/>
              <a:gd name="T17" fmla="*/ 864 h 2132"/>
              <a:gd name="T18" fmla="*/ 312 w 1228"/>
              <a:gd name="T19" fmla="*/ 752 h 2132"/>
              <a:gd name="T20" fmla="*/ 264 w 1228"/>
              <a:gd name="T21" fmla="*/ 588 h 2132"/>
              <a:gd name="T22" fmla="*/ 220 w 1228"/>
              <a:gd name="T23" fmla="*/ 500 h 2132"/>
              <a:gd name="T24" fmla="*/ 176 w 1228"/>
              <a:gd name="T25" fmla="*/ 396 h 2132"/>
              <a:gd name="T26" fmla="*/ 140 w 1228"/>
              <a:gd name="T27" fmla="*/ 312 h 2132"/>
              <a:gd name="T28" fmla="*/ 48 w 1228"/>
              <a:gd name="T29" fmla="*/ 156 h 2132"/>
              <a:gd name="T30" fmla="*/ 12 w 1228"/>
              <a:gd name="T31" fmla="*/ 128 h 2132"/>
              <a:gd name="T32" fmla="*/ 72 w 1228"/>
              <a:gd name="T33" fmla="*/ 44 h 2132"/>
              <a:gd name="T34" fmla="*/ 104 w 1228"/>
              <a:gd name="T35" fmla="*/ 16 h 2132"/>
              <a:gd name="T36" fmla="*/ 836 w 1228"/>
              <a:gd name="T37" fmla="*/ 4 h 2132"/>
              <a:gd name="T38" fmla="*/ 848 w 1228"/>
              <a:gd name="T39" fmla="*/ 124 h 2132"/>
              <a:gd name="T40" fmla="*/ 868 w 1228"/>
              <a:gd name="T41" fmla="*/ 228 h 2132"/>
              <a:gd name="T42" fmla="*/ 876 w 1228"/>
              <a:gd name="T43" fmla="*/ 384 h 2132"/>
              <a:gd name="T44" fmla="*/ 904 w 1228"/>
              <a:gd name="T45" fmla="*/ 560 h 2132"/>
              <a:gd name="T46" fmla="*/ 912 w 1228"/>
              <a:gd name="T47" fmla="*/ 636 h 2132"/>
              <a:gd name="T48" fmla="*/ 976 w 1228"/>
              <a:gd name="T49" fmla="*/ 824 h 2132"/>
              <a:gd name="T50" fmla="*/ 996 w 1228"/>
              <a:gd name="T51" fmla="*/ 948 h 2132"/>
              <a:gd name="T52" fmla="*/ 1016 w 1228"/>
              <a:gd name="T53" fmla="*/ 1032 h 2132"/>
              <a:gd name="T54" fmla="*/ 1228 w 1228"/>
              <a:gd name="T55" fmla="*/ 2128 h 2132"/>
              <a:gd name="T56" fmla="*/ 704 w 1228"/>
              <a:gd name="T57" fmla="*/ 2132 h 2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28" h="2132">
                <a:moveTo>
                  <a:pt x="704" y="2132"/>
                </a:moveTo>
                <a:lnTo>
                  <a:pt x="600" y="1656"/>
                </a:lnTo>
                <a:lnTo>
                  <a:pt x="576" y="1568"/>
                </a:lnTo>
                <a:lnTo>
                  <a:pt x="520" y="1432"/>
                </a:lnTo>
                <a:lnTo>
                  <a:pt x="504" y="1328"/>
                </a:lnTo>
                <a:lnTo>
                  <a:pt x="452" y="1128"/>
                </a:lnTo>
                <a:lnTo>
                  <a:pt x="424" y="1076"/>
                </a:lnTo>
                <a:lnTo>
                  <a:pt x="404" y="956"/>
                </a:lnTo>
                <a:lnTo>
                  <a:pt x="344" y="864"/>
                </a:lnTo>
                <a:lnTo>
                  <a:pt x="312" y="752"/>
                </a:lnTo>
                <a:lnTo>
                  <a:pt x="264" y="588"/>
                </a:lnTo>
                <a:lnTo>
                  <a:pt x="220" y="500"/>
                </a:lnTo>
                <a:lnTo>
                  <a:pt x="176" y="396"/>
                </a:lnTo>
                <a:cubicBezTo>
                  <a:pt x="143" y="310"/>
                  <a:pt x="173" y="312"/>
                  <a:pt x="140" y="312"/>
                </a:cubicBezTo>
                <a:cubicBezTo>
                  <a:pt x="43" y="150"/>
                  <a:pt x="0" y="108"/>
                  <a:pt x="48" y="156"/>
                </a:cubicBezTo>
                <a:lnTo>
                  <a:pt x="12" y="128"/>
                </a:lnTo>
                <a:cubicBezTo>
                  <a:pt x="69" y="46"/>
                  <a:pt x="44" y="71"/>
                  <a:pt x="72" y="44"/>
                </a:cubicBezTo>
                <a:cubicBezTo>
                  <a:pt x="109" y="10"/>
                  <a:pt x="119" y="0"/>
                  <a:pt x="104" y="16"/>
                </a:cubicBezTo>
                <a:lnTo>
                  <a:pt x="836" y="4"/>
                </a:lnTo>
                <a:lnTo>
                  <a:pt x="848" y="124"/>
                </a:lnTo>
                <a:lnTo>
                  <a:pt x="868" y="228"/>
                </a:lnTo>
                <a:lnTo>
                  <a:pt x="876" y="384"/>
                </a:lnTo>
                <a:lnTo>
                  <a:pt x="904" y="560"/>
                </a:lnTo>
                <a:lnTo>
                  <a:pt x="912" y="636"/>
                </a:lnTo>
                <a:lnTo>
                  <a:pt x="976" y="824"/>
                </a:lnTo>
                <a:lnTo>
                  <a:pt x="996" y="948"/>
                </a:lnTo>
                <a:lnTo>
                  <a:pt x="1016" y="1032"/>
                </a:lnTo>
                <a:lnTo>
                  <a:pt x="1228" y="2128"/>
                </a:lnTo>
                <a:lnTo>
                  <a:pt x="704" y="2132"/>
                </a:lnTo>
                <a:close/>
              </a:path>
            </a:pathLst>
          </a:custGeom>
          <a:noFill/>
          <a:ln w="31750">
            <a:solidFill>
              <a:srgbClr val="03A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6188075" y="3962400"/>
            <a:ext cx="2498725" cy="549275"/>
          </a:xfrm>
          <a:prstGeom prst="rect">
            <a:avLst/>
          </a:prstGeom>
          <a:solidFill>
            <a:srgbClr val="FFCC99"/>
          </a:solidFill>
          <a:ln w="31750">
            <a:solidFill>
              <a:srgbClr val="03A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Truth: SSMI-13 from 1906 UTC, advected to 1900 UTC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2454275" y="3810000"/>
            <a:ext cx="2498725" cy="762000"/>
          </a:xfrm>
          <a:prstGeom prst="rect">
            <a:avLst/>
          </a:prstGeom>
          <a:solidFill>
            <a:srgbClr val="FFCC99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Test: SSMI-16 from 0922 UTC, advected to 1900 UTC</a:t>
            </a:r>
          </a:p>
          <a:p>
            <a:r>
              <a:rPr lang="en-US" altLang="en-US" sz="1400">
                <a:solidFill>
                  <a:schemeClr val="bg1"/>
                </a:solidFill>
              </a:rPr>
              <a:t>(dt = 10.37 hours)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6340475" y="2209800"/>
            <a:ext cx="2498725" cy="739775"/>
          </a:xfrm>
          <a:prstGeom prst="rect">
            <a:avLst/>
          </a:prstGeom>
          <a:solidFill>
            <a:srgbClr val="FFCC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sz="1400">
                <a:solidFill>
                  <a:schemeClr val="bg1"/>
                </a:solidFill>
              </a:rPr>
              <a:t>Analyze the difference in TPW in the area of overlap (tagged with dt = 10.37 hrs)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01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Error stats binned by advection time</a:t>
            </a:r>
            <a:endParaRPr lang="en-US" altLang="en-US"/>
          </a:p>
        </p:txBody>
      </p:sp>
      <p:pic>
        <p:nvPicPr>
          <p:cNvPr id="7174" name="Picture 6" descr="errorSta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1"/>
          <a:stretch>
            <a:fillRect/>
          </a:stretch>
        </p:blipFill>
        <p:spPr bwMode="auto">
          <a:xfrm>
            <a:off x="531813" y="914400"/>
            <a:ext cx="8078787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4648199" y="914400"/>
            <a:ext cx="3810000" cy="489364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Note how small the error is:  Less than 2 mm as long as the Advection Time is less than about 6 or 7 hours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Error stats binned by advection time</a:t>
            </a: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867400"/>
            <a:ext cx="6400800" cy="914400"/>
          </a:xfrm>
          <a:ln w="57150">
            <a:solidFill>
              <a:srgbClr val="FF0000"/>
            </a:solidFill>
          </a:ln>
        </p:spPr>
        <p:txBody>
          <a:bodyPr/>
          <a:lstStyle/>
          <a:p>
            <a:pPr algn="l">
              <a:buFont typeface="Times" pitchFamily="1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Error is small and </a:t>
            </a:r>
            <a:r>
              <a:rPr lang="en-US" alt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manageable ( 2 mm = 0.08”)</a:t>
            </a:r>
            <a:endParaRPr lang="en-US" alt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 typeface="Times" pitchFamily="1" charset="0"/>
              <a:buChar char="•"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Error increases linearly with advection time</a:t>
            </a:r>
          </a:p>
        </p:txBody>
      </p:sp>
      <p:pic>
        <p:nvPicPr>
          <p:cNvPr id="7174" name="Picture 6" descr="errorSta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1"/>
          <a:stretch>
            <a:fillRect/>
          </a:stretch>
        </p:blipFill>
        <p:spPr bwMode="auto">
          <a:xfrm>
            <a:off x="531813" y="914400"/>
            <a:ext cx="8078787" cy="490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248696" y="2819400"/>
            <a:ext cx="3200400" cy="2286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648199" y="914400"/>
            <a:ext cx="3810000" cy="489364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Note how small the error is:  Less than 2 mm as long as the Advection Time is less than about 6 or 7 hours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896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Error stats: By zone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324600"/>
            <a:ext cx="6400800" cy="3810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 sz="2000"/>
              <a:t> Error is naturally larger in the boreal summer</a:t>
            </a:r>
          </a:p>
        </p:txBody>
      </p:sp>
      <p:pic>
        <p:nvPicPr>
          <p:cNvPr id="11270" name="Picture 6" descr="errorStatsByZo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838200"/>
            <a:ext cx="8610600" cy="53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4648197" y="914400"/>
            <a:ext cx="4229101" cy="526297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There is a geographic dependence to the error.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But in all regions, the error is a small value, about 2 mm as long as the advection time is small.  How do you minimize the advection time?  By increasing the number of polar satellites observing TPW with their microwave sensors.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CDCA57-3BB1-4315-862E-C3957F28A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5854312" cy="61754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34296" y="248264"/>
            <a:ext cx="57150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1544" y="6241024"/>
            <a:ext cx="413125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Radiosonde values of TPW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255196" y="3007798"/>
            <a:ext cx="327685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4">
                    <a:lumMod val="10000"/>
                  </a:schemeClr>
                </a:solidFill>
              </a:rPr>
              <a:t>MIMIC values of TPW</a:t>
            </a:r>
            <a:endParaRPr lang="en-US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64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Backward advection helps reduce error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any particular last time in the MIMIC fields, there will be locations that haven’t seen an overpass for some time. Data from any overpass shortly after that time will be </a:t>
            </a:r>
            <a:r>
              <a:rPr lang="en-US" dirty="0" err="1" smtClean="0"/>
              <a:t>advected</a:t>
            </a:r>
            <a:r>
              <a:rPr lang="en-US" dirty="0" smtClean="0"/>
              <a:t> backward and reduce the </a:t>
            </a:r>
            <a:r>
              <a:rPr lang="en-US" dirty="0" err="1" smtClean="0"/>
              <a:t>dt</a:t>
            </a:r>
            <a:r>
              <a:rPr lang="en-US" dirty="0"/>
              <a:t> </a:t>
            </a:r>
            <a:r>
              <a:rPr lang="en-US" dirty="0" smtClean="0"/>
              <a:t>(and any error)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29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838200"/>
            <a:ext cx="7772400" cy="609600"/>
          </a:xfrm>
        </p:spPr>
        <p:txBody>
          <a:bodyPr/>
          <a:lstStyle/>
          <a:p>
            <a:r>
              <a:rPr lang="en-US" altLang="en-US" dirty="0"/>
              <a:t>D</a:t>
            </a:r>
            <a:r>
              <a:rPr lang="en-US" altLang="en-US" dirty="0" smtClean="0"/>
              <a:t>) </a:t>
            </a:r>
            <a:r>
              <a:rPr lang="en-US" altLang="en-US" dirty="0"/>
              <a:t>Conclusions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905000"/>
            <a:ext cx="8077200" cy="42672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Anchored directly to 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observations not model output! </a:t>
            </a:r>
          </a:p>
          <a:p>
            <a:pPr lvl="1" algn="l">
              <a:buFontTx/>
              <a:buChar char="•"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Treated these as 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observations</a:t>
            </a:r>
          </a:p>
          <a:p>
            <a:pPr algn="l">
              <a:buFontTx/>
              <a:buChar char="•"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Not </a:t>
            </a:r>
            <a:r>
              <a:rPr lang="en-US" altLang="en-US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oversmoothed</a:t>
            </a: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Global (over 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land and ocean</a:t>
            </a: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l">
              <a:buFontTx/>
              <a:buChar char="•"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Available at one hour resolution</a:t>
            </a:r>
          </a:p>
          <a:p>
            <a:pPr algn="l">
              <a:buFontTx/>
              <a:buChar char="•"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One hour 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latency</a:t>
            </a:r>
          </a:p>
          <a:p>
            <a:pPr algn="l">
              <a:buFontTx/>
              <a:buChar char="•"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Available online and in AWIPS</a:t>
            </a:r>
          </a:p>
          <a:p>
            <a:pPr lvl="1" algn="l">
              <a:buFontTx/>
              <a:buChar char="•"/>
            </a:pPr>
            <a:r>
              <a:rPr lang="en-US" alt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Archived back to mid-2007 at MIMIC website!</a:t>
            </a: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scott.lindstrom@noaa.gov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7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54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6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r>
              <a:rPr lang="en-US" altLang="en-US" sz="2800"/>
              <a:t>Applications</a:t>
            </a:r>
            <a:endParaRPr lang="en-US" alt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5105400"/>
            <a:ext cx="8229600" cy="1263445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altLang="en-US" sz="2000" dirty="0"/>
              <a:t> Analyzing the environment for tropical cyclone development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Tracking the Saharan Aerosol </a:t>
            </a:r>
            <a:r>
              <a:rPr lang="en-US" altLang="en-US" sz="2000" dirty="0" smtClean="0"/>
              <a:t>Layer and other regions of dry air</a:t>
            </a:r>
          </a:p>
          <a:p>
            <a:pPr algn="l">
              <a:buFontTx/>
              <a:buChar char="•"/>
            </a:pPr>
            <a:r>
              <a:rPr lang="en-US" altLang="en-US" sz="2000" dirty="0"/>
              <a:t> </a:t>
            </a:r>
            <a:r>
              <a:rPr lang="en-US" altLang="en-US" sz="2000" dirty="0" smtClean="0"/>
              <a:t>Tracking plumes of rich moisture (i.e., Atmospheric Rivers)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520"/>
            <a:ext cx="9144000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40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3366"/>
      </a:dk1>
      <a:lt1>
        <a:srgbClr val="FFFFFF"/>
      </a:lt1>
      <a:dk2>
        <a:srgbClr val="0A0B43"/>
      </a:dk2>
      <a:lt2>
        <a:srgbClr val="FFF955"/>
      </a:lt2>
      <a:accent1>
        <a:srgbClr val="3366CC"/>
      </a:accent1>
      <a:accent2>
        <a:srgbClr val="00B000"/>
      </a:accent2>
      <a:accent3>
        <a:srgbClr val="AAAAB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3366"/>
        </a:dk1>
        <a:lt1>
          <a:srgbClr val="FFFFFF"/>
        </a:lt1>
        <a:dk2>
          <a:srgbClr val="131473"/>
        </a:dk2>
        <a:lt2>
          <a:srgbClr val="FFF955"/>
        </a:lt2>
        <a:accent1>
          <a:srgbClr val="3366CC"/>
        </a:accent1>
        <a:accent2>
          <a:srgbClr val="00B000"/>
        </a:accent2>
        <a:accent3>
          <a:srgbClr val="AAAABC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18316</TotalTime>
  <Words>2957</Words>
  <Application>Microsoft Office PowerPoint</Application>
  <PresentationFormat>On-screen Show (4:3)</PresentationFormat>
  <Paragraphs>395</Paragraphs>
  <Slides>69</Slides>
  <Notes>64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ＭＳ Ｐゴシック</vt:lpstr>
      <vt:lpstr>Arial</vt:lpstr>
      <vt:lpstr>Times</vt:lpstr>
      <vt:lpstr>Times New Roman</vt:lpstr>
      <vt:lpstr>Blank Presentation</vt:lpstr>
      <vt:lpstr>MIMIC-TPW</vt:lpstr>
      <vt:lpstr>‘MIMIC-TPW’</vt:lpstr>
      <vt:lpstr>MIMIC-TPW: Why does this work?</vt:lpstr>
      <vt:lpstr>“What am I looking at?”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Applications</vt:lpstr>
      <vt:lpstr>Outline</vt:lpstr>
      <vt:lpstr>A) Swath advection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Data advected from 09:22 UTC 2009 / 06 / 22</vt:lpstr>
      <vt:lpstr>Individual Swaths</vt:lpstr>
      <vt:lpstr>What wind does the advecting?</vt:lpstr>
      <vt:lpstr>B) Compositing</vt:lpstr>
      <vt:lpstr>1) Identify sensor with closest time before/after display time (for every hour)</vt:lpstr>
      <vt:lpstr>2) Construct TPW composite before/after display time (for every hour)</vt:lpstr>
      <vt:lpstr>2) Construct TPW composite before/after display time (for every hour)</vt:lpstr>
      <vt:lpstr>3) Compute corresponding dt before/after display time</vt:lpstr>
      <vt:lpstr>3) Compute corresponding dt before/after display time</vt:lpstr>
      <vt:lpstr>4) Compute before/after weights proportional to dt: w(before) = dt(after) / [dt(before)+dt(after)]</vt:lpstr>
      <vt:lpstr>5) MIMIC-TPW is a time-weighted average of the before and after composites   MIMIC-TPW = w(before)*TPW(before) + w(after)*TPW(after)</vt:lpstr>
      <vt:lpstr>C) Validation</vt:lpstr>
      <vt:lpstr>C) Validation</vt:lpstr>
      <vt:lpstr>C) Validation</vt:lpstr>
      <vt:lpstr>C) Validation</vt:lpstr>
      <vt:lpstr>C) Validation</vt:lpstr>
      <vt:lpstr>C) Validation</vt:lpstr>
      <vt:lpstr>C) Validation</vt:lpstr>
      <vt:lpstr>Error stats binned by advection time</vt:lpstr>
      <vt:lpstr>Error stats binned by advection time</vt:lpstr>
      <vt:lpstr>Error stats: By zone</vt:lpstr>
      <vt:lpstr>PowerPoint Presentation</vt:lpstr>
      <vt:lpstr>Backward advection helps reduce error</vt:lpstr>
      <vt:lpstr>D) Conclusions</vt:lpstr>
      <vt:lpstr>Questions?</vt:lpstr>
    </vt:vector>
  </TitlesOfParts>
  <Company>Anthony Wimmers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Wimmers</dc:creator>
  <cp:lastModifiedBy>Scott Lindstrom</cp:lastModifiedBy>
  <cp:revision>117</cp:revision>
  <dcterms:created xsi:type="dcterms:W3CDTF">2009-07-30T17:16:24Z</dcterms:created>
  <dcterms:modified xsi:type="dcterms:W3CDTF">2020-07-28T17:15:41Z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0F46F8E9-8868-402E-827B-6F1A9E6CF7A4</vt:lpwstr>
  </property>
  <property fmtid="{D5CDD505-2E9C-101B-9397-08002B2CF9AE}" pid="3" name="ArticulatePath">
    <vt:lpwstr>mimicTPWwimmersOrig</vt:lpwstr>
  </property>
</Properties>
</file>