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27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81" r:id="rId12"/>
    <p:sldId id="272" r:id="rId13"/>
    <p:sldId id="273" r:id="rId14"/>
    <p:sldId id="277" r:id="rId15"/>
    <p:sldId id="278" r:id="rId16"/>
    <p:sldId id="276" r:id="rId17"/>
    <p:sldId id="274" r:id="rId18"/>
    <p:sldId id="279" r:id="rId19"/>
    <p:sldId id="280" r:id="rId20"/>
    <p:sldId id="275" r:id="rId21"/>
    <p:sldId id="282" r:id="rId22"/>
    <p:sldId id="286" r:id="rId23"/>
    <p:sldId id="288" r:id="rId24"/>
    <p:sldId id="283" r:id="rId25"/>
    <p:sldId id="284" r:id="rId26"/>
    <p:sldId id="285" r:id="rId27"/>
    <p:sldId id="287" r:id="rId28"/>
  </p:sldIdLst>
  <p:sldSz cx="9144000" cy="6858000" type="screen4x3"/>
  <p:notesSz cx="6858000" cy="9144000"/>
  <p:custDataLst>
    <p:tags r:id="rId3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ra Wilson - NOAA Federal" initials="" lastIdx="5" clrIdx="0"/>
  <p:cmAuthor id="1" name="Dale Robinson" initials="" lastIdx="7" clrIdx="2"/>
  <p:cmAuthor id="2" name="Christopher Jackson - NOAA Affiliate" initials="" lastIdx="3" clrIdx="1"/>
  <p:cmAuthor id="4" name="Melanie Abecassis - NOAA Affiliate" initials="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0339A"/>
    <a:srgbClr val="134892"/>
    <a:srgbClr val="F2C31A"/>
    <a:srgbClr val="66FF66"/>
    <a:srgbClr val="FF99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53" autoAdjust="0"/>
    <p:restoredTop sz="85101" autoAdjust="0"/>
  </p:normalViewPr>
  <p:slideViewPr>
    <p:cSldViewPr>
      <p:cViewPr varScale="1">
        <p:scale>
          <a:sx n="82" d="100"/>
          <a:sy n="82" d="100"/>
        </p:scale>
        <p:origin x="379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0429567-0DBF-48A3-A7CF-F81B7EF962D1}" type="datetimeFigureOut">
              <a:rPr lang="en-US"/>
              <a:pPr>
                <a:defRPr/>
              </a:pPr>
              <a:t>3/15/2023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99053E9-1C83-4CC3-80AE-466BD89F31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461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rbe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rbel" pitchFamily="34" charset="0"/>
              </a:defRPr>
            </a:lvl1pPr>
          </a:lstStyle>
          <a:p>
            <a:pPr>
              <a:defRPr/>
            </a:pPr>
            <a:fld id="{D9875D06-FA4D-4A99-B54C-AFA8D2B4AE6F}" type="datetimeFigureOut">
              <a:rPr lang="zh-CN" altLang="en-US"/>
              <a:pPr>
                <a:defRPr/>
              </a:pPr>
              <a:t>2023/3/15</a:t>
            </a:fld>
            <a:endParaRPr lang="en-US" altLang="zh-CN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rbe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rbel" pitchFamily="34" charset="0"/>
              </a:defRPr>
            </a:lvl1pPr>
          </a:lstStyle>
          <a:p>
            <a:pPr>
              <a:defRPr/>
            </a:pPr>
            <a:fld id="{31039E60-BF2B-4BFB-A357-E946C274AAF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043478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5:notes"/>
          <p:cNvSpPr txBox="1">
            <a:spLocks noGrp="1"/>
          </p:cNvSpPr>
          <p:nvPr>
            <p:ph type="body" idx="1"/>
          </p:nvPr>
        </p:nvSpPr>
        <p:spPr>
          <a:xfrm>
            <a:off x="686098" y="4343703"/>
            <a:ext cx="5485800" cy="41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4213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94531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d26fbfb8fc_7_57:notes"/>
          <p:cNvSpPr txBox="1">
            <a:spLocks noGrp="1"/>
          </p:cNvSpPr>
          <p:nvPr>
            <p:ph type="body" idx="1"/>
          </p:nvPr>
        </p:nvSpPr>
        <p:spPr>
          <a:xfrm>
            <a:off x="686098" y="4343703"/>
            <a:ext cx="5485800" cy="41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5" name="Google Shape;175;g1d26fbfb8fc_7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4213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90776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b42f1d762b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g1b42f1d762b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1" name="Google Shape;191;g1b42f1d762b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2738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0:notes"/>
          <p:cNvSpPr txBox="1">
            <a:spLocks noGrp="1"/>
          </p:cNvSpPr>
          <p:nvPr>
            <p:ph type="body" idx="1"/>
          </p:nvPr>
        </p:nvSpPr>
        <p:spPr>
          <a:xfrm>
            <a:off x="686098" y="4343703"/>
            <a:ext cx="5485800" cy="41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6" name="Google Shape;21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4213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6276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3166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1:notes"/>
          <p:cNvSpPr txBox="1">
            <a:spLocks noGrp="1"/>
          </p:cNvSpPr>
          <p:nvPr>
            <p:ph type="body" idx="1"/>
          </p:nvPr>
        </p:nvSpPr>
        <p:spPr>
          <a:xfrm>
            <a:off x="686098" y="4343703"/>
            <a:ext cx="5485800" cy="41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9" name="Google Shape;24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4213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18417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2:notes"/>
          <p:cNvSpPr txBox="1">
            <a:spLocks noGrp="1"/>
          </p:cNvSpPr>
          <p:nvPr>
            <p:ph type="body" idx="1"/>
          </p:nvPr>
        </p:nvSpPr>
        <p:spPr>
          <a:xfrm>
            <a:off x="686098" y="4343703"/>
            <a:ext cx="5485800" cy="41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5" name="Google Shape;25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4213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69598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/>
              <a:pPr>
                <a:defRPr/>
              </a:pPr>
              <a:t>14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42825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39E60-BF2B-4BFB-A357-E946C274AAFF}" type="slidenum">
              <a:rPr lang="zh-CN" altLang="en-US" smtClean="0"/>
              <a:pPr>
                <a:defRPr/>
              </a:pPr>
              <a:t>26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09447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47800"/>
          </a:xfrm>
        </p:spPr>
        <p:txBody>
          <a:bodyPr/>
          <a:lstStyle>
            <a:lvl1pPr marR="9144" algn="ctr">
              <a:defRPr sz="4000" b="1" cap="small" spc="0" baseline="0">
                <a:solidFill>
                  <a:srgbClr val="F2C31A"/>
                </a:solidFill>
                <a:effectLst/>
                <a:latin typeface="Corbe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85800" y="3198168"/>
            <a:ext cx="7772400" cy="461665"/>
          </a:xfrm>
        </p:spPr>
        <p:txBody>
          <a:bodyPr lIns="100584" anchor="ctr">
            <a:sp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60C17-B17B-44C7-8493-C8ACBB94F6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49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 anchor="ctr"/>
          <a:lstStyle>
            <a:lvl1pPr algn="ctr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066800"/>
            <a:ext cx="2514600" cy="52578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200400" y="1066800"/>
            <a:ext cx="5486400" cy="5257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DF725-5DD2-4AC8-9302-F060CA84D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09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990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8691F-9CED-4134-BEF2-4424A0C8B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136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066801"/>
            <a:ext cx="4038600" cy="52296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066801"/>
            <a:ext cx="4038600" cy="52296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D687F-9EC4-4A2C-9D79-45716973B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9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3774E-393D-4152-86DA-5285DCA315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85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00F4E-004E-4CE8-AABD-59BBC7FD61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856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20" descr="star_fade_bg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3" descr="star_fade_bg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5" descr="star_fade_bg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0"/>
            <a:ext cx="2525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5" descr="star_fade_bg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2525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4" descr="star_fade_bg.jpg"/>
          <p:cNvPicPr>
            <a:picLocks noChangeAspect="1"/>
          </p:cNvPicPr>
          <p:nvPr/>
        </p:nvPicPr>
        <p:blipFill rotWithShape="1"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81"/>
          <a:stretch/>
        </p:blipFill>
        <p:spPr bwMode="auto">
          <a:xfrm>
            <a:off x="3810000" y="0"/>
            <a:ext cx="20690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990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8262" y="1066800"/>
            <a:ext cx="8228538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zh-CN" dirty="0" smtClean="0"/>
              <a:t>Click to 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  <a:p>
            <a:pPr lvl="4"/>
            <a:r>
              <a:rPr lang="en-US" altLang="zh-CN" dirty="0" smtClean="0"/>
              <a:t>Fifth level</a:t>
            </a:r>
          </a:p>
        </p:txBody>
      </p:sp>
      <p:sp>
        <p:nvSpPr>
          <p:cNvPr id="1033" name="TextBox 9"/>
          <p:cNvSpPr txBox="1">
            <a:spLocks noChangeArrowheads="1"/>
          </p:cNvSpPr>
          <p:nvPr/>
        </p:nvSpPr>
        <p:spPr bwMode="auto">
          <a:xfrm>
            <a:off x="609600" y="6474023"/>
            <a:ext cx="3810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700" dirty="0" smtClean="0">
                <a:solidFill>
                  <a:srgbClr val="F2C31A"/>
                </a:solidFill>
                <a:latin typeface="Corbel" pitchFamily="34" charset="0"/>
              </a:rPr>
              <a:t>Cooperative Institute for Meteorological Satellite Studies</a:t>
            </a:r>
          </a:p>
          <a:p>
            <a:pPr eaLnBrk="1" hangingPunct="1">
              <a:defRPr/>
            </a:pPr>
            <a:r>
              <a:rPr lang="en-US" sz="700" dirty="0" smtClean="0">
                <a:solidFill>
                  <a:srgbClr val="FFFFFF"/>
                </a:solidFill>
                <a:latin typeface="Corbel" pitchFamily="34" charset="0"/>
              </a:rPr>
              <a:t>University of Wisconsin - Madison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534400" y="6553200"/>
            <a:ext cx="457200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FFF1CE"/>
                </a:solidFill>
                <a:latin typeface="Arial Narrow"/>
                <a:cs typeface="Arial Narrow"/>
              </a:defRPr>
            </a:lvl1pPr>
          </a:lstStyle>
          <a:p>
            <a:pPr>
              <a:defRPr/>
            </a:pPr>
            <a:fld id="{49C620E3-86D2-421C-B672-9D0292A8489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" name="Picture 4" descr="CIMSS_logo_web_multicolor_glow_PNG_138x100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50496"/>
            <a:ext cx="457200" cy="331304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4" r:id="rId2"/>
    <p:sldLayoutId id="2147483749" r:id="rId3"/>
    <p:sldLayoutId id="2147483751" r:id="rId4"/>
    <p:sldLayoutId id="2147483755" r:id="rId5"/>
    <p:sldLayoutId id="2147483756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kern="1200" spc="-1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9pPr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rgbClr val="A7D6FF"/>
        </a:buClr>
        <a:buSzPct val="95000"/>
        <a:buFont typeface="Wingdings" pitchFamily="2" charset="2"/>
        <a:buChar char=""/>
        <a:defRPr sz="3000" kern="1200">
          <a:solidFill>
            <a:srgbClr val="F2C31A"/>
          </a:solidFill>
          <a:latin typeface="+mn-lt"/>
          <a:ea typeface="MS PGothic" pitchFamily="34" charset="-128"/>
          <a:cs typeface="ＭＳ Ｐゴシック" pitchFamily="4" charset="-128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80000"/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8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up42.com/blog/tech/sar-data-complementary-optica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r.nesdis.noaa.gov/socd/mecb/sar/AKDEMO_products/APL_winds/wind_images2/sarwinds_daily_rcs.html" TargetMode="External"/><Relationship Id="rId2" Type="http://schemas.openxmlformats.org/officeDocument/2006/relationships/hyperlink" Target="https://www.star.nesdis.noaa.gov/socd/mecb/sar/AKDEMO_products/APL_winds/wind_images_nic/sarwinds_calendar_now.html" TargetMode="Externa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r.nesdis.noaa.gov/socd/mecb/sar/AKDEMO_products/APL_winds/tropical/index.html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imss.ssec.wisc.edu/satellite-blog/archives/50588" TargetMode="External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cimss.ssec.wisc.edu/satellite-blog/archives/51076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r.nesdis.noaa.gov/socd/mecb/sar/AKDEMO_products/APL_winds/wind_images_nic/sarwinds_calendar_now.html" TargetMode="External"/><Relationship Id="rId2" Type="http://schemas.openxmlformats.org/officeDocument/2006/relationships/hyperlink" Target="https://cimss.ssec.wisc.edu/satellite-blog/archives/category/sar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scott.lindstrom@noaa.gov" TargetMode="External"/><Relationship Id="rId5" Type="http://schemas.openxmlformats.org/officeDocument/2006/relationships/hyperlink" Target="mailto:Scott.Lindstrom@ssec.wisc.edu" TargetMode="External"/><Relationship Id="rId4" Type="http://schemas.openxmlformats.org/officeDocument/2006/relationships/hyperlink" Target="https://www.star.nesdis.noaa.gov/socd/mecb/sar/AKDEMO_products/APL_winds/wind_images2/sarwinds_daily_rcs.html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ppliedsciences.nasa.gov/join-mission/training/english/arset-introduction-synthetic-aperture-rada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ppliedsciences.nasa.gov/join-mission/training/english/arset-introduction-synthetic-aperture-radar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star.nesdis.noaa.gov/socd/mecb/sar/AKDEMO_products/APL_winds/wind_images2/sarwinds_daily_rcs.html?date=20210910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arth.esa.int/eogateway/missions/ers/radar-courses/radar-course-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Franklin Gothic Medium Cond" panose="020B0606030402020204" pitchFamily="34" charset="0"/>
              </a:rPr>
              <a:t>Synthetic Aperture RADAR (SAR) case studies over the </a:t>
            </a:r>
            <a:r>
              <a:rPr lang="en-US" dirty="0" smtClean="0">
                <a:latin typeface="Franklin Gothic Medium Cond" panose="020B0606030402020204" pitchFamily="34" charset="0"/>
              </a:rPr>
              <a:t>Pacific* </a:t>
            </a:r>
            <a:r>
              <a:rPr lang="en-US" dirty="0">
                <a:latin typeface="Franklin Gothic Medium Cond" panose="020B0606030402020204" pitchFamily="34" charset="0"/>
              </a:rPr>
              <a:t>area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914400" y="2828836"/>
            <a:ext cx="7315200" cy="1200329"/>
          </a:xfrm>
        </p:spPr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Scott Lindstrom, UW-Madison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Cooperative Institute for Meteorological Satellite Studies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(               )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60C17-B17B-44C7-8493-C8ACBB94F633}" type="slidenum">
              <a:rPr lang="en-US" smtClean="0">
                <a:latin typeface="Franklin Gothic Medium Cond" panose="020B0606030402020204" pitchFamily="34" charset="0"/>
              </a:rPr>
              <a:pPr/>
              <a:t>1</a:t>
            </a:fld>
            <a:endParaRPr lang="en-US">
              <a:latin typeface="Franklin Gothic Medium Cond" panose="020B06060304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832" y="3561944"/>
            <a:ext cx="733425" cy="533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5715000"/>
            <a:ext cx="5388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Franklin Gothic Medium Cond" panose="020B0606030402020204" pitchFamily="34" charset="0"/>
              </a:rPr>
              <a:t>Many thanks to </a:t>
            </a:r>
            <a:r>
              <a:rPr lang="en-US" sz="1200" dirty="0" err="1" smtClean="0">
                <a:latin typeface="Franklin Gothic Medium Cond" panose="020B0606030402020204" pitchFamily="34" charset="0"/>
              </a:rPr>
              <a:t>Christoper</a:t>
            </a:r>
            <a:r>
              <a:rPr lang="en-US" sz="1200" dirty="0" smtClean="0">
                <a:latin typeface="Franklin Gothic Medium Cond" panose="020B0606030402020204" pitchFamily="34" charset="0"/>
              </a:rPr>
              <a:t> </a:t>
            </a:r>
            <a:r>
              <a:rPr lang="en-US" sz="1200" dirty="0" err="1" smtClean="0">
                <a:latin typeface="Franklin Gothic Medium Cond" panose="020B0606030402020204" pitchFamily="34" charset="0"/>
              </a:rPr>
              <a:t>Jackon</a:t>
            </a:r>
            <a:r>
              <a:rPr lang="en-US" sz="1200" dirty="0" smtClean="0">
                <a:latin typeface="Franklin Gothic Medium Cond" panose="020B0606030402020204" pitchFamily="34" charset="0"/>
              </a:rPr>
              <a:t> and Tyler Ruff, SOCD/SMCD for answering many questions</a:t>
            </a:r>
          </a:p>
          <a:p>
            <a:r>
              <a:rPr lang="en-US" sz="1200" dirty="0" smtClean="0">
                <a:latin typeface="Franklin Gothic Medium Cond" panose="020B0606030402020204" pitchFamily="34" charset="0"/>
              </a:rPr>
              <a:t>*Broadly Defined </a:t>
            </a:r>
            <a:r>
              <a:rPr lang="en-US" sz="1200" dirty="0" smtClean="0">
                <a:latin typeface="Franklin Gothic Medium Cond" panose="020B0606030402020204" pitchFamily="34" charset="0"/>
                <a:sym typeface="Wingdings" panose="05000000000000000000" pitchFamily="2" charset="2"/>
              </a:rPr>
              <a:t> </a:t>
            </a:r>
            <a:endParaRPr lang="en-US" sz="1200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15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76508" y="1678403"/>
            <a:ext cx="5020396" cy="33489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2"/>
          <p:cNvSpPr txBox="1">
            <a:spLocks noGrp="1"/>
          </p:cNvSpPr>
          <p:nvPr>
            <p:ph type="body" idx="1"/>
          </p:nvPr>
        </p:nvSpPr>
        <p:spPr>
          <a:xfrm>
            <a:off x="304169" y="1769246"/>
            <a:ext cx="3864600" cy="37171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t" anchorCtr="0" compatLnSpc="1">
            <a:prstTxWarp prst="textNoShape">
              <a:avLst/>
            </a:prstTxWarp>
            <a:noAutofit/>
          </a:bodyPr>
          <a:lstStyle/>
          <a:p>
            <a:pPr marL="38100" indent="0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800"/>
              <a:buNone/>
            </a:pPr>
            <a:r>
              <a:rPr lang="en-US" sz="1800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Signals are transmitted to and received from the same object from successive sensor positions along the orbital path (t1, t2, t</a:t>
            </a:r>
            <a:r>
              <a:rPr lang="en-US" sz="1800" dirty="0">
                <a:solidFill>
                  <a:srgbClr val="FFC000"/>
                </a:solidFill>
                <a:latin typeface="Franklin Gothic Medium Cond" panose="020B0606030402020204" pitchFamily="34" charset="0"/>
              </a:rPr>
              <a:t>3</a:t>
            </a:r>
            <a:r>
              <a:rPr lang="en-US" sz="1800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 on the figure). </a:t>
            </a:r>
            <a:endParaRPr sz="3600" dirty="0">
              <a:solidFill>
                <a:srgbClr val="FFC000"/>
              </a:solidFill>
              <a:latin typeface="Franklin Gothic Medium Cond" panose="020B0606030402020204" pitchFamily="34" charset="0"/>
            </a:endParaRPr>
          </a:p>
          <a:p>
            <a:pPr marL="38100" indent="0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800"/>
              <a:buNone/>
            </a:pPr>
            <a:r>
              <a:rPr lang="en-US" sz="1800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Signals from successive sensor positions are </a:t>
            </a:r>
            <a:r>
              <a:rPr lang="en-US" sz="1800" u="sng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coherently</a:t>
            </a:r>
            <a:r>
              <a:rPr lang="en-US" sz="1800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 </a:t>
            </a:r>
            <a:r>
              <a:rPr lang="en-US" sz="1800" dirty="0" smtClean="0">
                <a:solidFill>
                  <a:srgbClr val="FFC000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combined</a:t>
            </a:r>
            <a:r>
              <a:rPr lang="en-US" sz="1800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. </a:t>
            </a:r>
            <a:r>
              <a:rPr lang="en-US" sz="1800" dirty="0" smtClean="0">
                <a:solidFill>
                  <a:srgbClr val="FFC000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(</a:t>
            </a:r>
            <a:r>
              <a:rPr lang="en-US" sz="1800" u="sng" dirty="0" smtClean="0">
                <a:solidFill>
                  <a:srgbClr val="FFC000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amplitude and phase are preserved</a:t>
            </a:r>
            <a:r>
              <a:rPr lang="en-US" sz="1800" dirty="0" smtClean="0">
                <a:solidFill>
                  <a:srgbClr val="FFC000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)</a:t>
            </a:r>
            <a:endParaRPr sz="3600" dirty="0">
              <a:solidFill>
                <a:srgbClr val="FFC000"/>
              </a:solidFill>
              <a:latin typeface="Franklin Gothic Medium Cond" panose="020B0606030402020204" pitchFamily="34" charset="0"/>
            </a:endParaRPr>
          </a:p>
          <a:p>
            <a:pPr marL="38100" indent="0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2800"/>
              <a:buNone/>
            </a:pPr>
            <a:r>
              <a:rPr lang="en-US" sz="1800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The length of the orbit path where the</a:t>
            </a:r>
            <a:r>
              <a:rPr lang="en-US" sz="1800" dirty="0">
                <a:solidFill>
                  <a:srgbClr val="FFC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US" sz="1800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object is </a:t>
            </a:r>
            <a:r>
              <a:rPr lang="en-US" sz="1800" dirty="0">
                <a:solidFill>
                  <a:srgbClr val="FFC000"/>
                </a:solidFill>
                <a:latin typeface="Franklin Gothic Medium Cond" panose="020B0606030402020204" pitchFamily="34" charset="0"/>
              </a:rPr>
              <a:t>observed</a:t>
            </a:r>
            <a:r>
              <a:rPr lang="en-US" sz="1800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 is the synthetic aperture (</a:t>
            </a:r>
            <a:r>
              <a:rPr lang="en-US" sz="1800" dirty="0" smtClean="0">
                <a:solidFill>
                  <a:srgbClr val="FFC000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length of </a:t>
            </a:r>
            <a:r>
              <a:rPr lang="en-US" sz="1800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the synthetic antenna</a:t>
            </a:r>
            <a:r>
              <a:rPr lang="en-US" sz="1800" dirty="0" smtClean="0">
                <a:solidFill>
                  <a:srgbClr val="FFC000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)</a:t>
            </a:r>
            <a:r>
              <a:rPr lang="en-US" sz="2400" dirty="0" smtClean="0">
                <a:solidFill>
                  <a:srgbClr val="FFC000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.</a:t>
            </a:r>
            <a:endParaRPr sz="3600" dirty="0">
              <a:solidFill>
                <a:srgbClr val="FFC000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259" name="Google Shape;259;p32"/>
          <p:cNvSpPr txBox="1"/>
          <p:nvPr/>
        </p:nvSpPr>
        <p:spPr>
          <a:xfrm>
            <a:off x="5210738" y="4908938"/>
            <a:ext cx="3864600" cy="46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105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https://up42.com/blog/tech/sar-data-complementary-optical</a:t>
            </a: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32"/>
          <p:cNvSpPr txBox="1">
            <a:spLocks noGrp="1"/>
          </p:cNvSpPr>
          <p:nvPr>
            <p:ph type="title"/>
          </p:nvPr>
        </p:nvSpPr>
        <p:spPr>
          <a:xfrm>
            <a:off x="381000" y="224342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rm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</a:pPr>
            <a:r>
              <a:rPr lang="en-US" dirty="0">
                <a:latin typeface="Franklin Gothic Medium Cond" panose="020B0606030402020204" pitchFamily="34" charset="0"/>
              </a:rPr>
              <a:t>How </a:t>
            </a:r>
            <a:r>
              <a:rPr lang="en-US" dirty="0" smtClean="0">
                <a:latin typeface="Franklin Gothic Medium Cond" panose="020B0606030402020204" pitchFamily="34" charset="0"/>
              </a:rPr>
              <a:t>is a </a:t>
            </a:r>
            <a:r>
              <a:rPr lang="en-US" dirty="0">
                <a:latin typeface="Franklin Gothic Medium Cond" panose="020B0606030402020204" pitchFamily="34" charset="0"/>
              </a:rPr>
              <a:t>synthetic </a:t>
            </a:r>
            <a:r>
              <a:rPr lang="en-US" dirty="0" smtClean="0">
                <a:latin typeface="Franklin Gothic Medium Cond" panose="020B0606030402020204" pitchFamily="34" charset="0"/>
              </a:rPr>
              <a:t>aperture created?</a:t>
            </a:r>
            <a:endParaRPr dirty="0">
              <a:latin typeface="Franklin Gothic Medium Cond" panose="020B0606030402020204" pitchFamily="34" charset="0"/>
            </a:endParaRPr>
          </a:p>
        </p:txBody>
      </p:sp>
      <p:sp>
        <p:nvSpPr>
          <p:cNvPr id="261" name="Google Shape;261;p32"/>
          <p:cNvSpPr txBox="1"/>
          <p:nvPr/>
        </p:nvSpPr>
        <p:spPr>
          <a:xfrm>
            <a:off x="5962650" y="2095501"/>
            <a:ext cx="108203" cy="18466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1200" b="1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262" name="Google Shape;262;p32"/>
          <p:cNvSpPr txBox="1"/>
          <p:nvPr/>
        </p:nvSpPr>
        <p:spPr>
          <a:xfrm>
            <a:off x="5499100" y="2387601"/>
            <a:ext cx="108203" cy="18466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1200" b="1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263" name="Google Shape;263;p32"/>
          <p:cNvSpPr txBox="1"/>
          <p:nvPr/>
        </p:nvSpPr>
        <p:spPr>
          <a:xfrm>
            <a:off x="5016500" y="2672575"/>
            <a:ext cx="108203" cy="18466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1200" b="1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264" name="Google Shape;264;p32"/>
          <p:cNvSpPr txBox="1"/>
          <p:nvPr/>
        </p:nvSpPr>
        <p:spPr>
          <a:xfrm rot="-1961118">
            <a:off x="4322420" y="2076319"/>
            <a:ext cx="2001750" cy="18466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length of synthetic antenna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3577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55"/>
    </mc:Choice>
    <mc:Fallback xmlns="">
      <p:transition spd="slow" advTm="36955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9525000" cy="990600"/>
          </a:xfrm>
        </p:spPr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NRCS is the observation:  How do you create a wind field?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52919"/>
            <a:ext cx="5026156" cy="5257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56698" y="1066395"/>
            <a:ext cx="3657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&gt;1 wind distributions that could have spawned this NRCS field</a:t>
            </a:r>
          </a:p>
          <a:p>
            <a:endParaRPr lang="en-US" dirty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Start with a close first guess field, and use that to retrieve the winds.</a:t>
            </a:r>
          </a:p>
          <a:p>
            <a:endParaRPr lang="en-US" dirty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Errors – especially in wind direction – in the first guess will appear in the derived wind field 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664771"/>
            <a:ext cx="2743200" cy="29645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722387"/>
            <a:ext cx="2743200" cy="296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03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Franklin Gothic Medium Cond" panose="020B0606030402020204" pitchFamily="34" charset="0"/>
              </a:rPr>
              <a:t>SAR Observations over Guam, Hawai’i, American Samoa</a:t>
            </a:r>
            <a:endParaRPr lang="en-US" sz="3200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NWS Office of Observations makes requests to the people who control the SAR instruments.  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Then data acquisition from the satellite is turned on when it is moving over the region of interest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 Cond" panose="020B0606030402020204" pitchFamily="34" charset="0"/>
              </a:rPr>
              <a:pPr>
                <a:defRPr/>
              </a:pPr>
              <a:t>12</a:t>
            </a:fld>
            <a:endParaRPr lang="en-US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89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17051"/>
            <a:ext cx="8229600" cy="515729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Guam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 Cond" panose="020B0606030402020204" pitchFamily="34" charset="0"/>
              </a:rPr>
              <a:pPr>
                <a:defRPr/>
              </a:pPr>
              <a:t>13</a:t>
            </a:fld>
            <a:endParaRPr lang="en-US">
              <a:latin typeface="Franklin Gothic Medium Cond" panose="020B06060304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2200" y="5105400"/>
            <a:ext cx="4845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  <a:latin typeface="Franklin Gothic Medium Cond" panose="020B0606030402020204" pitchFamily="34" charset="0"/>
              </a:rPr>
              <a:t>Look how far downwind the effect of the island extends!</a:t>
            </a:r>
            <a:endParaRPr lang="en-US" b="1" dirty="0">
              <a:solidFill>
                <a:srgbClr val="FFC000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57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17051"/>
            <a:ext cx="8229600" cy="515729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Guam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 Cond" panose="020B0606030402020204" pitchFamily="34" charset="0"/>
              </a:rPr>
              <a:pPr>
                <a:defRPr/>
              </a:pPr>
              <a:t>14</a:t>
            </a:fld>
            <a:endParaRPr lang="en-US">
              <a:latin typeface="Franklin Gothic Medium Cond" panose="020B06060304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2200" y="5105400"/>
            <a:ext cx="4845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  <a:latin typeface="Franklin Gothic Medium Cond" panose="020B0606030402020204" pitchFamily="34" charset="0"/>
              </a:rPr>
              <a:t>Look how far downwind the effect of the island extends!</a:t>
            </a:r>
            <a:endParaRPr lang="en-US" b="1" dirty="0">
              <a:solidFill>
                <a:srgbClr val="FFC000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64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What traps the energy?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8" y="2065972"/>
            <a:ext cx="4038600" cy="3230880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138" y="2065972"/>
            <a:ext cx="4038600" cy="323088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92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 Cond" panose="020B0606030402020204" pitchFamily="34" charset="0"/>
              </a:rPr>
              <a:pPr>
                <a:defRPr/>
              </a:pPr>
              <a:t>16</a:t>
            </a:fld>
            <a:endParaRPr lang="en-US">
              <a:latin typeface="Franklin Gothic Medium Cond" panose="020B06060304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5988" y="0"/>
            <a:ext cx="8228012" cy="990600"/>
          </a:xfrm>
        </p:spPr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Guam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98" y="0"/>
            <a:ext cx="646160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5045" y="5040868"/>
            <a:ext cx="5313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NRCS – Normalized Radar Cross Section is converted to wind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92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Ships near Saipan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17051"/>
            <a:ext cx="8229600" cy="515729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 Cond" panose="020B0606030402020204" pitchFamily="34" charset="0"/>
              </a:rPr>
              <a:pPr>
                <a:defRPr/>
              </a:pPr>
              <a:t>17</a:t>
            </a:fld>
            <a:endParaRPr lang="en-US">
              <a:latin typeface="Franklin Gothic Medium Cond" panose="020B06060304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7400" y="3505200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Saipan</a:t>
            </a:r>
            <a:endParaRPr lang="en-US" b="1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24200" y="5822487"/>
            <a:ext cx="695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Tinian</a:t>
            </a:r>
            <a:endParaRPr lang="en-US" b="1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87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Hawai’i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11" y="1066800"/>
            <a:ext cx="7346178" cy="5257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 Cond" panose="020B0606030402020204" pitchFamily="34" charset="0"/>
              </a:rPr>
              <a:pPr>
                <a:defRPr/>
              </a:pPr>
              <a:t>18</a:t>
            </a:fld>
            <a:endParaRPr lang="en-US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56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5"/>
            <a:ext cx="9144000" cy="653142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 Cond" panose="020B0606030402020204" pitchFamily="34" charset="0"/>
              </a:rPr>
              <a:pPr>
                <a:defRPr/>
              </a:pPr>
              <a:t>19</a:t>
            </a:fld>
            <a:endParaRPr lang="en-US">
              <a:latin typeface="Franklin Gothic Medium Cond" panose="020B06060304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5988" y="0"/>
            <a:ext cx="8228012" cy="990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Hawai’i</a:t>
            </a:r>
            <a:endParaRPr lang="en-US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82474" y="4800600"/>
            <a:ext cx="3124199" cy="646331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Reflection off of ice in clouds can create false large wind estimates</a:t>
            </a:r>
            <a:endParaRPr lang="en-US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95400" y="3810000"/>
            <a:ext cx="762000" cy="6096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2362200" y="3200400"/>
            <a:ext cx="3520274" cy="190500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6200" y="5334000"/>
            <a:ext cx="2438400" cy="646331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Hourglass artifact because initial </a:t>
            </a:r>
            <a:r>
              <a:rPr lang="en-US" dirty="0" err="1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windfield</a:t>
            </a:r>
            <a:r>
              <a:rPr lang="en-US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 is wrong</a:t>
            </a:r>
            <a:endParaRPr lang="en-US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  <p:cxnSp>
        <p:nvCxnSpPr>
          <p:cNvPr id="12" name="Straight Arrow Connector 11"/>
          <p:cNvCxnSpPr>
            <a:stCxn id="11" idx="0"/>
            <a:endCxn id="8" idx="2"/>
          </p:cNvCxnSpPr>
          <p:nvPr/>
        </p:nvCxnSpPr>
        <p:spPr>
          <a:xfrm flipV="1">
            <a:off x="1295400" y="4419600"/>
            <a:ext cx="381000" cy="91440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922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SAR Basics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SAR:  Synthetic Aperture Radar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RCM and RADARSAT observations are here:</a:t>
            </a:r>
          </a:p>
          <a:p>
            <a:pPr lvl="1"/>
            <a:r>
              <a:rPr lang="en-US" dirty="0">
                <a:latin typeface="Franklin Gothic Medium Cond" panose="020B0606030402020204" pitchFamily="34" charset="0"/>
                <a:hlinkClick r:id="rId2"/>
              </a:rPr>
              <a:t>https://</a:t>
            </a:r>
            <a:r>
              <a:rPr lang="en-US" dirty="0" smtClean="0">
                <a:latin typeface="Franklin Gothic Medium Cond" panose="020B0606030402020204" pitchFamily="34" charset="0"/>
                <a:hlinkClick r:id="rId2"/>
              </a:rPr>
              <a:t>www.star.nesdis.noaa.gov/socd/mecb/sar/AKDEMO_products/APL_winds/wind_images_nic/sarwinds_calendar_now.html</a:t>
            </a:r>
            <a:r>
              <a:rPr lang="en-US" dirty="0" smtClean="0">
                <a:latin typeface="Franklin Gothic Medium Cond" panose="020B0606030402020204" pitchFamily="34" charset="0"/>
              </a:rPr>
              <a:t> 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Sentinel-1A SAR observations are here:</a:t>
            </a:r>
          </a:p>
          <a:p>
            <a:pPr lvl="1"/>
            <a:r>
              <a:rPr lang="en-US" dirty="0">
                <a:latin typeface="Franklin Gothic Medium Cond" panose="020B0606030402020204" pitchFamily="34" charset="0"/>
                <a:hlinkClick r:id="rId3"/>
              </a:rPr>
              <a:t>https://</a:t>
            </a:r>
            <a:r>
              <a:rPr lang="en-US" dirty="0" smtClean="0">
                <a:latin typeface="Franklin Gothic Medium Cond" panose="020B0606030402020204" pitchFamily="34" charset="0"/>
                <a:hlinkClick r:id="rId3"/>
              </a:rPr>
              <a:t>www.star.nesdis.noaa.gov/socd/mecb/sar/AKDEMO_products/APL_winds/wind_images2/sarwinds_daily_rcs.html</a:t>
            </a:r>
            <a:r>
              <a:rPr lang="en-US" dirty="0" smtClean="0">
                <a:latin typeface="Franklin Gothic Medium Cond" panose="020B0606030402020204" pitchFamily="34" charset="0"/>
              </a:rPr>
              <a:t> 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SAR detects:  Ice.  Floods.  Winds.  Deformation.  Oil Spills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 Cond" panose="020B0606030402020204" pitchFamily="34" charset="0"/>
              </a:rPr>
              <a:pPr>
                <a:defRPr/>
              </a:pPr>
              <a:t>2</a:t>
            </a:fld>
            <a:endParaRPr lang="en-US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5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SAR winds over Samoan islands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98399"/>
            <a:ext cx="4427538" cy="4381163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138" y="1298399"/>
            <a:ext cx="4424882" cy="438336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 Cond" panose="020B0606030402020204" pitchFamily="34" charset="0"/>
              </a:rPr>
              <a:pPr>
                <a:defRPr/>
              </a:pPr>
              <a:t>20</a:t>
            </a:fld>
            <a:endParaRPr lang="en-US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25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SAR and Band 13 GOES-18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11" y="1066800"/>
            <a:ext cx="7346178" cy="52578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D687F-9EC4-4A2C-9D79-45716973BA41}" type="slidenum">
              <a:rPr lang="en-US" smtClean="0">
                <a:latin typeface="Franklin Gothic Medium Cond" panose="020B0606030402020204" pitchFamily="34" charset="0"/>
              </a:rPr>
              <a:pPr>
                <a:defRPr/>
              </a:pPr>
              <a:t>21</a:t>
            </a:fld>
            <a:endParaRPr lang="en-US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75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When something at the surface extends all the way up through the troposphere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19200"/>
            <a:ext cx="8229600" cy="487044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 Cond" panose="020B0606030402020204" pitchFamily="34" charset="0"/>
              </a:rPr>
              <a:pPr>
                <a:defRPr/>
              </a:pPr>
              <a:t>22</a:t>
            </a:fld>
            <a:endParaRPr lang="en-US">
              <a:latin typeface="Franklin Gothic Medium Cond" panose="020B06060304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676400"/>
            <a:ext cx="4387215" cy="37338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 rot="20047839">
            <a:off x="1870947" y="2464762"/>
            <a:ext cx="3642322" cy="2599466"/>
          </a:xfrm>
          <a:prstGeom prst="ellipse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12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SAR Websites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8" y="1413420"/>
            <a:ext cx="4038600" cy="4535985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138" y="1292728"/>
            <a:ext cx="4038600" cy="477736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 Cond" panose="020B0606030402020204" pitchFamily="34" charset="0"/>
              </a:rPr>
              <a:pPr>
                <a:defRPr/>
              </a:pPr>
              <a:t>23</a:t>
            </a:fld>
            <a:endParaRPr lang="en-US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8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Tropical Cyclones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70" y="1066800"/>
            <a:ext cx="6724059" cy="5257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14750" y="1295400"/>
            <a:ext cx="8085931" cy="338554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Franklin Gothic Medium Cond" panose="020B0606030402020204" pitchFamily="34" charset="0"/>
                <a:hlinkClick r:id="rId3"/>
              </a:rPr>
              <a:t>https://</a:t>
            </a:r>
            <a:r>
              <a:rPr lang="en-US" sz="1600" dirty="0" smtClean="0">
                <a:solidFill>
                  <a:schemeClr val="bg1"/>
                </a:solidFill>
                <a:latin typeface="Franklin Gothic Medium Cond" panose="020B0606030402020204" pitchFamily="34" charset="0"/>
                <a:hlinkClick r:id="rId3"/>
              </a:rPr>
              <a:t>www.star.nesdis.noaa.gov/socd/mecb/sar/AKDEMO_products/APL_winds/tropical/index.html</a:t>
            </a:r>
            <a:r>
              <a:rPr lang="en-US" sz="16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endParaRPr lang="en-US" sz="1600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3429000"/>
            <a:ext cx="404278" cy="369332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Franklin Gothic Medium Cond" panose="020B0606030402020204" pitchFamily="34" charset="0"/>
              </a:rPr>
              <a:t>url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cxnSp>
        <p:nvCxnSpPr>
          <p:cNvPr id="9" name="Straight Arrow Connector 8"/>
          <p:cNvCxnSpPr>
            <a:stCxn id="7" idx="0"/>
          </p:cNvCxnSpPr>
          <p:nvPr/>
        </p:nvCxnSpPr>
        <p:spPr>
          <a:xfrm flipV="1">
            <a:off x="811739" y="1633954"/>
            <a:ext cx="178861" cy="179504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70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SAR Footprints over the Indian Ocean, 8-20 February 2023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981200"/>
            <a:ext cx="8820897" cy="321358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124200" y="5334000"/>
            <a:ext cx="3186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  <a:hlinkClick r:id="rId3"/>
              </a:rPr>
              <a:t>From this CIMSS Satellite Blog Post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089"/>
            <a:ext cx="9144000" cy="665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71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Parallax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SAR is seeing the surface!  Remember that if you’re comparing things to satellite imagery</a:t>
            </a:r>
            <a:r>
              <a:rPr lang="en-US" dirty="0" smtClean="0">
                <a:latin typeface="Franklin Gothic Medium Cond" panose="020B0606030402020204" pitchFamily="34" charset="0"/>
              </a:rPr>
              <a:t>.  (</a:t>
            </a:r>
            <a:r>
              <a:rPr lang="en-US" dirty="0" smtClean="0">
                <a:latin typeface="Franklin Gothic Medium Cond" panose="020B0606030402020204" pitchFamily="34" charset="0"/>
                <a:hlinkClick r:id="rId3"/>
              </a:rPr>
              <a:t>source</a:t>
            </a:r>
            <a:r>
              <a:rPr lang="en-US" dirty="0" smtClean="0">
                <a:latin typeface="Franklin Gothic Medium Cond" panose="020B0606030402020204" pitchFamily="34" charset="0"/>
              </a:rPr>
              <a:t>)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 Cond" panose="020B0606030402020204" pitchFamily="34" charset="0"/>
              </a:rPr>
              <a:pPr>
                <a:defRPr/>
              </a:pPr>
              <a:t>26</a:t>
            </a:fld>
            <a:endParaRPr lang="en-US">
              <a:latin typeface="Franklin Gothic Medium Cond" panose="020B06060304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00" y="2288400"/>
            <a:ext cx="9144000" cy="19481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00" y="4465126"/>
            <a:ext cx="9144000" cy="19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8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Thanks for your attention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SAR examples on the CIMSS Satellite Blog</a:t>
            </a:r>
          </a:p>
          <a:p>
            <a:pPr lvl="1"/>
            <a:r>
              <a:rPr lang="en-US" dirty="0">
                <a:latin typeface="Franklin Gothic Medium Cond" panose="020B0606030402020204" pitchFamily="34" charset="0"/>
                <a:hlinkClick r:id="rId2"/>
              </a:rPr>
              <a:t>https://</a:t>
            </a:r>
            <a:r>
              <a:rPr lang="en-US" dirty="0" smtClean="0">
                <a:latin typeface="Franklin Gothic Medium Cond" panose="020B0606030402020204" pitchFamily="34" charset="0"/>
                <a:hlinkClick r:id="rId2"/>
              </a:rPr>
              <a:t>cimss.ssec.wisc.edu/satellite-blog/archives/category/sar</a:t>
            </a:r>
            <a:r>
              <a:rPr lang="en-US" dirty="0" smtClean="0">
                <a:latin typeface="Franklin Gothic Medium Cond" panose="020B0606030402020204" pitchFamily="34" charset="0"/>
              </a:rPr>
              <a:t>  (52 and counting)</a:t>
            </a:r>
          </a:p>
          <a:p>
            <a:r>
              <a:rPr lang="en-US" dirty="0">
                <a:latin typeface="Franklin Gothic Medium Cond" panose="020B0606030402020204" pitchFamily="34" charset="0"/>
                <a:hlinkClick r:id="rId3"/>
              </a:rPr>
              <a:t>https://</a:t>
            </a:r>
            <a:r>
              <a:rPr lang="en-US" dirty="0" smtClean="0">
                <a:latin typeface="Franklin Gothic Medium Cond" panose="020B0606030402020204" pitchFamily="34" charset="0"/>
                <a:hlinkClick r:id="rId3"/>
              </a:rPr>
              <a:t>www.star.nesdis.noaa.gov/socd/mecb/sar/AKDEMO_products/APL_winds/wind_images_nic/sarwinds_calendar_now.html</a:t>
            </a:r>
            <a:r>
              <a:rPr lang="en-US" dirty="0" smtClean="0">
                <a:latin typeface="Franklin Gothic Medium Cond" panose="020B0606030402020204" pitchFamily="34" charset="0"/>
              </a:rPr>
              <a:t>  (RADARSAT / RCM)</a:t>
            </a:r>
          </a:p>
          <a:p>
            <a:r>
              <a:rPr lang="en-US" dirty="0">
                <a:latin typeface="Franklin Gothic Medium Cond" panose="020B0606030402020204" pitchFamily="34" charset="0"/>
                <a:hlinkClick r:id="rId4"/>
              </a:rPr>
              <a:t>https://</a:t>
            </a:r>
            <a:r>
              <a:rPr lang="en-US" dirty="0" smtClean="0">
                <a:latin typeface="Franklin Gothic Medium Cond" panose="020B0606030402020204" pitchFamily="34" charset="0"/>
                <a:hlinkClick r:id="rId4"/>
              </a:rPr>
              <a:t>www.star.nesdis.noaa.gov/socd/mecb/sar/AKDEMO_products/APL_winds/wind_images2/sarwinds_daily_rcs.html</a:t>
            </a:r>
            <a:r>
              <a:rPr lang="en-US" dirty="0" smtClean="0">
                <a:latin typeface="Franklin Gothic Medium Cond" panose="020B0606030402020204" pitchFamily="34" charset="0"/>
              </a:rPr>
              <a:t> (Sentinel 1A)</a:t>
            </a:r>
          </a:p>
          <a:p>
            <a:r>
              <a:rPr lang="en-US" sz="2600" dirty="0" smtClean="0">
                <a:latin typeface="Franklin Gothic Medium Cond" panose="020B0606030402020204" pitchFamily="34" charset="0"/>
                <a:hlinkClick r:id="rId5"/>
              </a:rPr>
              <a:t>scott.lindstrom@ssec.wisc.edu</a:t>
            </a:r>
            <a:r>
              <a:rPr lang="en-US" sz="2600" dirty="0" smtClean="0">
                <a:latin typeface="Franklin Gothic Medium Cond" panose="020B0606030402020204" pitchFamily="34" charset="0"/>
              </a:rPr>
              <a:t> / </a:t>
            </a:r>
            <a:r>
              <a:rPr lang="en-US" sz="2600" dirty="0" smtClean="0">
                <a:latin typeface="Franklin Gothic Medium Cond" panose="020B0606030402020204" pitchFamily="34" charset="0"/>
                <a:hlinkClick r:id="rId6"/>
              </a:rPr>
              <a:t>scott.lindstrom@noaa.gov</a:t>
            </a:r>
            <a:r>
              <a:rPr lang="en-US" sz="2600" dirty="0" smtClean="0">
                <a:latin typeface="Franklin Gothic Medium Cond" panose="020B0606030402020204" pitchFamily="34" charset="0"/>
              </a:rPr>
              <a:t> </a:t>
            </a:r>
            <a:endParaRPr lang="en-US" sz="2600" dirty="0">
              <a:latin typeface="Franklin Gothic Medium Cond" panose="020B06060304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 Cond" panose="020B0606030402020204" pitchFamily="34" charset="0"/>
              </a:rPr>
              <a:pPr>
                <a:defRPr/>
              </a:pPr>
              <a:t>27</a:t>
            </a:fld>
            <a:endParaRPr lang="en-US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28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SAR is explained on the following slides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I received these slides from Cara Wilson, NOAA </a:t>
            </a:r>
            <a:r>
              <a:rPr lang="en-US" dirty="0" err="1" smtClean="0">
                <a:latin typeface="Franklin Gothic Medium Cond" panose="020B0606030402020204" pitchFamily="34" charset="0"/>
              </a:rPr>
              <a:t>Coastwatch</a:t>
            </a:r>
            <a:endParaRPr lang="en-US" dirty="0" smtClean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Christopher Jackson created them with input from Cara, Melanie Abe and Dale Robinson (and others)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I’m grateful to all of these people!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 Cond" panose="020B0606030402020204" pitchFamily="34" charset="0"/>
              </a:rPr>
              <a:pPr>
                <a:defRPr/>
              </a:pPr>
              <a:t>3</a:t>
            </a:fld>
            <a:endParaRPr lang="en-US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02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5"/>
          <p:cNvSpPr txBox="1">
            <a:spLocks noGrp="1"/>
          </p:cNvSpPr>
          <p:nvPr>
            <p:ph type="body" idx="1"/>
          </p:nvPr>
        </p:nvSpPr>
        <p:spPr>
          <a:xfrm>
            <a:off x="152400" y="1879750"/>
            <a:ext cx="4876802" cy="3348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t" anchorCtr="0" compatLnSpc="1">
            <a:prstTxWarp prst="textNoShape">
              <a:avLst/>
            </a:prstTxWarp>
            <a:noAutofit/>
          </a:bodyPr>
          <a:lstStyle/>
          <a:p>
            <a:pPr marL="9525" indent="0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 dirty="0">
                <a:solidFill>
                  <a:srgbClr val="FFFF99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The transmitter generates </a:t>
            </a:r>
            <a:r>
              <a:rPr lang="en-US" sz="1800" dirty="0" smtClean="0">
                <a:solidFill>
                  <a:srgbClr val="FFFF99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at regular intervals microwave pulses that are </a:t>
            </a:r>
            <a:r>
              <a:rPr lang="en-US" sz="1800" dirty="0">
                <a:solidFill>
                  <a:srgbClr val="FFFF99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focused by the antenna into a beam.</a:t>
            </a:r>
            <a:endParaRPr sz="1800" dirty="0">
              <a:solidFill>
                <a:srgbClr val="FFFF99"/>
              </a:solidFill>
              <a:latin typeface="Franklin Gothic Medium Cond" panose="020B0606030402020204" pitchFamily="34" charset="0"/>
              <a:ea typeface="Arial"/>
              <a:cs typeface="Arial"/>
              <a:sym typeface="Arial"/>
            </a:endParaRPr>
          </a:p>
          <a:p>
            <a:pPr marL="9525" indent="0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 dirty="0">
                <a:solidFill>
                  <a:srgbClr val="FFFF99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The beam illuminates the surface of Earth.</a:t>
            </a:r>
            <a:endParaRPr sz="1800" dirty="0">
              <a:solidFill>
                <a:srgbClr val="FFFF99"/>
              </a:solidFill>
              <a:latin typeface="Franklin Gothic Medium Cond" panose="020B0606030402020204" pitchFamily="34" charset="0"/>
              <a:ea typeface="Arial"/>
              <a:cs typeface="Arial"/>
              <a:sym typeface="Arial"/>
            </a:endParaRPr>
          </a:p>
          <a:p>
            <a:pPr marL="9525" indent="0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 dirty="0">
                <a:solidFill>
                  <a:srgbClr val="FFFF99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The antenna receives </a:t>
            </a:r>
            <a:r>
              <a:rPr lang="en-US" sz="1800" dirty="0" smtClean="0">
                <a:solidFill>
                  <a:srgbClr val="FFFF99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that part of </a:t>
            </a:r>
            <a:r>
              <a:rPr lang="en-US" sz="1800" dirty="0">
                <a:solidFill>
                  <a:srgbClr val="FFFF99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the transmitted signal that is reflected, or backscattered, from the Earth's surface.</a:t>
            </a:r>
            <a:endParaRPr sz="1800" dirty="0">
              <a:solidFill>
                <a:srgbClr val="FFFF99"/>
              </a:solidFill>
              <a:latin typeface="Franklin Gothic Medium Cond" panose="020B0606030402020204" pitchFamily="34" charset="0"/>
              <a:ea typeface="Arial"/>
              <a:cs typeface="Arial"/>
              <a:sym typeface="Arial"/>
            </a:endParaRPr>
          </a:p>
          <a:p>
            <a:pPr marL="9525" indent="0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 dirty="0">
                <a:solidFill>
                  <a:srgbClr val="FFFF99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The antenna length is called the </a:t>
            </a:r>
            <a:r>
              <a:rPr lang="en-US" sz="1800" b="1" dirty="0">
                <a:solidFill>
                  <a:srgbClr val="FFFF99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aperture</a:t>
            </a:r>
            <a:r>
              <a:rPr lang="en-US" sz="1800" dirty="0">
                <a:solidFill>
                  <a:srgbClr val="FFFF99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.</a:t>
            </a:r>
            <a:endParaRPr sz="3600" dirty="0">
              <a:solidFill>
                <a:srgbClr val="FFFF99"/>
              </a:solidFill>
              <a:latin typeface="Franklin Gothic Medium Cond" panose="020B0606030402020204" pitchFamily="34" charset="0"/>
            </a:endParaRPr>
          </a:p>
          <a:p>
            <a:pPr marL="9525" indent="0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 dirty="0">
                <a:solidFill>
                  <a:srgbClr val="FFFF99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The electronic system processes and records the data.</a:t>
            </a:r>
            <a:endParaRPr sz="1800" dirty="0">
              <a:solidFill>
                <a:srgbClr val="FFFF99"/>
              </a:solidFill>
              <a:latin typeface="Franklin Gothic Medium Cond" panose="020B06060304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35"/>
          <p:cNvSpPr/>
          <p:nvPr/>
        </p:nvSpPr>
        <p:spPr>
          <a:xfrm>
            <a:off x="2699962" y="5690257"/>
            <a:ext cx="6273450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1050" u="sng" dirty="0">
                <a:solidFill>
                  <a:srgbClr val="FFFF99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https://appliedsciences.nasa.gov/join-mission/training/english/arset-introduction-synthetic-aperture-radar</a:t>
            </a:r>
            <a:endParaRPr sz="1050" dirty="0">
              <a:solidFill>
                <a:srgbClr val="FFFF99"/>
              </a:solidFill>
              <a:latin typeface="Franklin Gothic Medium Cond" panose="020B0606030402020204" pitchFamily="34" charset="0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1050" dirty="0">
              <a:solidFill>
                <a:srgbClr val="FFFF99"/>
              </a:solidFill>
              <a:latin typeface="Franklin Gothic Medium Cond" panose="020B0606030402020204" pitchFamily="34" charset="0"/>
              <a:ea typeface="Arial"/>
              <a:cs typeface="Arial"/>
              <a:sym typeface="Arial"/>
            </a:endParaRPr>
          </a:p>
        </p:txBody>
      </p:sp>
      <p:pic>
        <p:nvPicPr>
          <p:cNvPr id="171" name="Google Shape;171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29201" y="1959317"/>
            <a:ext cx="3965982" cy="3469933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5"/>
          <p:cNvSpPr txBox="1">
            <a:spLocks noGrp="1"/>
          </p:cNvSpPr>
          <p:nvPr>
            <p:ph type="title"/>
          </p:nvPr>
        </p:nvSpPr>
        <p:spPr>
          <a:xfrm>
            <a:off x="396224" y="865918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rm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</a:pPr>
            <a:r>
              <a:rPr lang="en-US" dirty="0">
                <a:solidFill>
                  <a:srgbClr val="FFFF99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RADAR</a:t>
            </a:r>
            <a:r>
              <a:rPr lang="en-US" sz="2400" dirty="0">
                <a:solidFill>
                  <a:srgbClr val="FFFF99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 </a:t>
            </a:r>
            <a:r>
              <a:rPr lang="en-US" sz="2400" dirty="0" smtClean="0">
                <a:solidFill>
                  <a:srgbClr val="FFFF99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:   a </a:t>
            </a:r>
            <a:r>
              <a:rPr lang="en-US" sz="2400" dirty="0">
                <a:solidFill>
                  <a:srgbClr val="FFFF99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transmitter, a receiver, </a:t>
            </a:r>
            <a:r>
              <a:rPr lang="en-US" sz="2400" dirty="0" smtClean="0">
                <a:solidFill>
                  <a:srgbClr val="FFFF99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an </a:t>
            </a:r>
            <a:r>
              <a:rPr lang="en-US" sz="2400" dirty="0">
                <a:solidFill>
                  <a:srgbClr val="FFFF99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antenna, and an electronic system</a:t>
            </a:r>
            <a:endParaRPr dirty="0">
              <a:solidFill>
                <a:srgbClr val="FFFF99"/>
              </a:solidFill>
              <a:latin typeface="Franklin Gothic Medium Cond" panose="020B0606030402020204" pitchFamily="34" charset="0"/>
              <a:ea typeface="Arial Narrow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84938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78"/>
    </mc:Choice>
    <mc:Fallback xmlns="">
      <p:transition spd="slow" advTm="19578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d26fbfb8fc_7_57"/>
          <p:cNvSpPr txBox="1">
            <a:spLocks noGrp="1"/>
          </p:cNvSpPr>
          <p:nvPr>
            <p:ph type="body" idx="1"/>
          </p:nvPr>
        </p:nvSpPr>
        <p:spPr>
          <a:xfrm>
            <a:off x="4038600" y="1828800"/>
            <a:ext cx="4066971" cy="124146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1800" dirty="0" smtClean="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With a smooth surfaces, most </a:t>
            </a:r>
            <a:r>
              <a:rPr lang="en-US" sz="1800" dirty="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of the radar energy </a:t>
            </a:r>
            <a:r>
              <a:rPr lang="en-US" sz="1800" dirty="0" smtClean="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scatters </a:t>
            </a:r>
            <a:r>
              <a:rPr lang="en-US" sz="1800" i="1" dirty="0" smtClean="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away</a:t>
            </a:r>
            <a:r>
              <a:rPr lang="en-US" sz="1800" dirty="0" smtClean="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 </a:t>
            </a:r>
            <a:r>
              <a:rPr lang="en-US" sz="1800" dirty="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from the </a:t>
            </a:r>
            <a:r>
              <a:rPr lang="en-US" sz="1800" dirty="0" smtClean="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radar: less is </a:t>
            </a:r>
            <a:r>
              <a:rPr lang="en-US" sz="1800" dirty="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backscattered to the SAR antenna. </a:t>
            </a:r>
            <a:endParaRPr sz="1800" dirty="0">
              <a:latin typeface="Franklin Gothic Medium Cond" panose="020B060603040202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1800" dirty="0" smtClean="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SAR </a:t>
            </a:r>
            <a:r>
              <a:rPr lang="en-US" sz="1800" dirty="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images </a:t>
            </a:r>
            <a:r>
              <a:rPr lang="en-US" sz="1800" dirty="0" smtClean="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in this case appear </a:t>
            </a:r>
            <a:r>
              <a:rPr lang="en-US" sz="1800" dirty="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black. </a:t>
            </a:r>
            <a:endParaRPr sz="1800" dirty="0">
              <a:latin typeface="Franklin Gothic Medium Cond" panose="020B0606030402020204" pitchFamily="34" charset="0"/>
              <a:ea typeface="Arial Narrow"/>
              <a:cs typeface="Arial Narrow"/>
              <a:sym typeface="Arial Narrow"/>
            </a:endParaRPr>
          </a:p>
        </p:txBody>
      </p:sp>
      <p:sp>
        <p:nvSpPr>
          <p:cNvPr id="178" name="Google Shape;178;g1d26fbfb8fc_7_57"/>
          <p:cNvSpPr/>
          <p:nvPr/>
        </p:nvSpPr>
        <p:spPr>
          <a:xfrm>
            <a:off x="0" y="5450213"/>
            <a:ext cx="915165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105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Images from https://appliedsciences.nasa.gov/join-mission/training/english/arset-introduction-synthetic-aperture-radar</a:t>
            </a: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g1d26fbfb8fc_7_57"/>
          <p:cNvSpPr txBox="1">
            <a:spLocks noGrp="1"/>
          </p:cNvSpPr>
          <p:nvPr>
            <p:ph type="title"/>
          </p:nvPr>
        </p:nvSpPr>
        <p:spPr>
          <a:xfrm>
            <a:off x="381000" y="358196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rm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</a:pPr>
            <a:r>
              <a:rPr lang="en-US" sz="2800" dirty="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RADAR measures the portion of the transmitter radar energy </a:t>
            </a:r>
            <a:br>
              <a:rPr lang="en-US" sz="2800" dirty="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</a:br>
            <a:r>
              <a:rPr lang="en-US" sz="2800" dirty="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that is backscattered to the antenna</a:t>
            </a:r>
            <a:endParaRPr sz="2800" dirty="0">
              <a:latin typeface="Franklin Gothic Medium Cond" panose="020B0606030402020204" pitchFamily="34" charset="0"/>
            </a:endParaRPr>
          </a:p>
        </p:txBody>
      </p:sp>
      <p:sp>
        <p:nvSpPr>
          <p:cNvPr id="180" name="Google Shape;180;g1d26fbfb8fc_7_57"/>
          <p:cNvSpPr txBox="1"/>
          <p:nvPr/>
        </p:nvSpPr>
        <p:spPr>
          <a:xfrm>
            <a:off x="585261" y="4820167"/>
            <a:ext cx="8177739" cy="401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u="sng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Normalized Radar Cross Section</a:t>
            </a:r>
            <a:r>
              <a:rPr lang="en-US" sz="2400" b="1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 </a:t>
            </a:r>
            <a:r>
              <a:rPr lang="en-US" sz="2400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(NRCS) </a:t>
            </a:r>
            <a:r>
              <a:rPr lang="en-US" sz="2400" dirty="0" smtClean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measures the </a:t>
            </a:r>
            <a:r>
              <a:rPr lang="en-US" sz="2400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radar backscatter</a:t>
            </a:r>
            <a:endParaRPr sz="2400" dirty="0">
              <a:solidFill>
                <a:srgbClr val="FFC000"/>
              </a:solidFill>
              <a:latin typeface="Franklin Gothic Medium Cond" panose="020B0606030402020204" pitchFamily="34" charset="0"/>
            </a:endParaRPr>
          </a:p>
        </p:txBody>
      </p:sp>
      <p:grpSp>
        <p:nvGrpSpPr>
          <p:cNvPr id="181" name="Google Shape;181;g1d26fbfb8fc_7_57"/>
          <p:cNvGrpSpPr/>
          <p:nvPr/>
        </p:nvGrpSpPr>
        <p:grpSpPr>
          <a:xfrm>
            <a:off x="662750" y="3262292"/>
            <a:ext cx="7442821" cy="1340466"/>
            <a:chOff x="786808" y="3648445"/>
            <a:chExt cx="9923760" cy="1787288"/>
          </a:xfrm>
        </p:grpSpPr>
        <p:pic>
          <p:nvPicPr>
            <p:cNvPr id="182" name="Google Shape;182;g1d26fbfb8fc_7_57"/>
            <p:cNvPicPr preferRelativeResize="0"/>
            <p:nvPr/>
          </p:nvPicPr>
          <p:blipFill rotWithShape="1">
            <a:blip r:embed="rId4">
              <a:alphaModFix/>
            </a:blip>
            <a:srcRect l="2133" t="55898"/>
            <a:stretch/>
          </p:blipFill>
          <p:spPr>
            <a:xfrm>
              <a:off x="786808" y="3648445"/>
              <a:ext cx="4390082" cy="178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3" name="Google Shape;183;g1d26fbfb8fc_7_57"/>
            <p:cNvSpPr txBox="1"/>
            <p:nvPr/>
          </p:nvSpPr>
          <p:spPr>
            <a:xfrm>
              <a:off x="5280209" y="3796450"/>
              <a:ext cx="5430359" cy="140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</a:pPr>
              <a:r>
                <a:rPr lang="en-US" dirty="0" smtClean="0">
                  <a:solidFill>
                    <a:srgbClr val="FFC000"/>
                  </a:solidFill>
                  <a:latin typeface="Franklin Gothic Medium Cond" panose="020B0606030402020204" pitchFamily="34" charset="0"/>
                  <a:ea typeface="Arial Narrow"/>
                  <a:cs typeface="Arial Narrow"/>
                  <a:sym typeface="Arial Narrow"/>
                </a:rPr>
                <a:t>A rough </a:t>
              </a:r>
              <a:r>
                <a:rPr lang="en-US" dirty="0">
                  <a:solidFill>
                    <a:srgbClr val="FFC000"/>
                  </a:solidFill>
                  <a:latin typeface="Franklin Gothic Medium Cond" panose="020B0606030402020204" pitchFamily="34" charset="0"/>
                  <a:ea typeface="Arial Narrow"/>
                  <a:cs typeface="Arial Narrow"/>
                  <a:sym typeface="Arial Narrow"/>
                </a:rPr>
                <a:t>surfaces backscatter more </a:t>
              </a:r>
              <a:r>
                <a:rPr lang="en-US" dirty="0" smtClean="0">
                  <a:solidFill>
                    <a:srgbClr val="FFC000"/>
                  </a:solidFill>
                  <a:latin typeface="Franklin Gothic Medium Cond" panose="020B0606030402020204" pitchFamily="34" charset="0"/>
                  <a:ea typeface="Arial Narrow"/>
                  <a:cs typeface="Arial Narrow"/>
                  <a:sym typeface="Arial Narrow"/>
                </a:rPr>
                <a:t>radar energy </a:t>
              </a:r>
              <a:r>
                <a:rPr lang="en-US" dirty="0">
                  <a:solidFill>
                    <a:srgbClr val="FFC000"/>
                  </a:solidFill>
                  <a:latin typeface="Franklin Gothic Medium Cond" panose="020B0606030402020204" pitchFamily="34" charset="0"/>
                  <a:ea typeface="Arial Narrow"/>
                  <a:cs typeface="Arial Narrow"/>
                  <a:sym typeface="Arial Narrow"/>
                </a:rPr>
                <a:t>back to the SAR antenna. </a:t>
              </a:r>
              <a:endParaRPr lang="en-US" dirty="0">
                <a:solidFill>
                  <a:srgbClr val="FFC000"/>
                </a:solidFill>
                <a:latin typeface="Franklin Gothic Medium Cond" panose="020B0606030402020204" pitchFamily="34" charset="0"/>
                <a:sym typeface="Arial Narrow"/>
              </a:endParaRPr>
            </a:p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</a:pPr>
              <a:r>
                <a:rPr lang="en-US" dirty="0" smtClean="0">
                  <a:solidFill>
                    <a:srgbClr val="FFC000"/>
                  </a:solidFill>
                  <a:latin typeface="Franklin Gothic Medium Cond" panose="020B0606030402020204" pitchFamily="34" charset="0"/>
                  <a:ea typeface="Arial Narrow"/>
                  <a:cs typeface="Arial Narrow"/>
                  <a:sym typeface="Arial Narrow"/>
                </a:rPr>
                <a:t>These </a:t>
              </a:r>
              <a:r>
                <a:rPr lang="en-US" dirty="0">
                  <a:solidFill>
                    <a:srgbClr val="FFC000"/>
                  </a:solidFill>
                  <a:latin typeface="Franklin Gothic Medium Cond" panose="020B0606030402020204" pitchFamily="34" charset="0"/>
                  <a:ea typeface="Arial Narrow"/>
                  <a:cs typeface="Arial Narrow"/>
                  <a:sym typeface="Arial Narrow"/>
                </a:rPr>
                <a:t>SAR images appear brighter</a:t>
              </a:r>
              <a:endParaRPr dirty="0">
                <a:solidFill>
                  <a:srgbClr val="FFC000"/>
                </a:solidFill>
                <a:latin typeface="Franklin Gothic Medium Cond" panose="020B0606030402020204" pitchFamily="34" charset="0"/>
              </a:endParaRPr>
            </a:p>
          </p:txBody>
        </p:sp>
      </p:grpSp>
      <p:grpSp>
        <p:nvGrpSpPr>
          <p:cNvPr id="184" name="Google Shape;184;g1d26fbfb8fc_7_57"/>
          <p:cNvGrpSpPr/>
          <p:nvPr/>
        </p:nvGrpSpPr>
        <p:grpSpPr>
          <a:xfrm>
            <a:off x="585261" y="1776895"/>
            <a:ext cx="8059050" cy="1393650"/>
            <a:chOff x="683490" y="1435287"/>
            <a:chExt cx="10745400" cy="1858200"/>
          </a:xfrm>
        </p:grpSpPr>
        <p:pic>
          <p:nvPicPr>
            <p:cNvPr id="185" name="Google Shape;185;g1d26fbfb8fc_7_57"/>
            <p:cNvPicPr preferRelativeResize="0"/>
            <p:nvPr/>
          </p:nvPicPr>
          <p:blipFill rotWithShape="1">
            <a:blip r:embed="rId4">
              <a:alphaModFix/>
            </a:blip>
            <a:srcRect t="11290" b="49412"/>
            <a:stretch/>
          </p:blipFill>
          <p:spPr>
            <a:xfrm>
              <a:off x="683490" y="1546214"/>
              <a:ext cx="4493401" cy="15953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6" name="Google Shape;186;g1d26fbfb8fc_7_57"/>
            <p:cNvSpPr/>
            <p:nvPr/>
          </p:nvSpPr>
          <p:spPr>
            <a:xfrm>
              <a:off x="683490" y="1435287"/>
              <a:ext cx="10745400" cy="1858200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rgbClr val="3153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7" name="Google Shape;187;g1d26fbfb8fc_7_57"/>
          <p:cNvSpPr/>
          <p:nvPr/>
        </p:nvSpPr>
        <p:spPr>
          <a:xfrm>
            <a:off x="585261" y="3282263"/>
            <a:ext cx="8059050" cy="139365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0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845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91"/>
    </mc:Choice>
    <mc:Fallback xmlns="">
      <p:transition spd="slow" advTm="2989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b42f1d762b_0_14"/>
          <p:cNvSpPr txBox="1">
            <a:spLocks noGrp="1"/>
          </p:cNvSpPr>
          <p:nvPr>
            <p:ph type="title"/>
          </p:nvPr>
        </p:nvSpPr>
        <p:spPr>
          <a:xfrm>
            <a:off x="165685" y="865913"/>
            <a:ext cx="2735016" cy="11245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</a:pPr>
            <a:r>
              <a:rPr lang="en-US" dirty="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SAR image over the Gulf of Mexico </a:t>
            </a:r>
            <a:endParaRPr dirty="0">
              <a:latin typeface="Franklin Gothic Medium Cond" panose="020B0606030402020204" pitchFamily="34" charset="0"/>
              <a:ea typeface="Arial Narrow"/>
              <a:cs typeface="Arial Narrow"/>
              <a:sym typeface="Arial Narrow"/>
            </a:endParaRPr>
          </a:p>
        </p:txBody>
      </p:sp>
      <p:sp>
        <p:nvSpPr>
          <p:cNvPr id="194" name="Google Shape;194;g1b42f1d762b_0_14"/>
          <p:cNvSpPr txBox="1">
            <a:spLocks noGrp="1"/>
          </p:cNvSpPr>
          <p:nvPr>
            <p:ph type="sldNum" idx="4294967295"/>
          </p:nvPr>
        </p:nvSpPr>
        <p:spPr>
          <a:xfrm>
            <a:off x="8290754" y="5688308"/>
            <a:ext cx="8280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fld id="{00000000-1234-1234-1234-123412341234}" type="slidenum">
              <a:rPr lang="en-US">
                <a:latin typeface="Franklin Gothic Medium Cond" panose="020B0606030402020204" pitchFamily="34" charset="0"/>
              </a:rPr>
              <a:pPr algn="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</a:pPr>
              <a:t>6</a:t>
            </a:fld>
            <a:endParaRPr>
              <a:latin typeface="Franklin Gothic Medium Cond" panose="020B0606030402020204" pitchFamily="34" charset="0"/>
            </a:endParaRPr>
          </a:p>
        </p:txBody>
      </p:sp>
      <p:pic>
        <p:nvPicPr>
          <p:cNvPr id="195" name="Google Shape;195;g1b42f1d762b_0_14"/>
          <p:cNvPicPr preferRelativeResize="0"/>
          <p:nvPr/>
        </p:nvPicPr>
        <p:blipFill rotWithShape="1">
          <a:blip r:embed="rId3">
            <a:alphaModFix/>
          </a:blip>
          <a:srcRect r="6559"/>
          <a:stretch/>
        </p:blipFill>
        <p:spPr>
          <a:xfrm>
            <a:off x="3011232" y="1010738"/>
            <a:ext cx="5920558" cy="4779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g1b42f1d762b_0_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69169" y="4582333"/>
            <a:ext cx="1071563" cy="1071563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g1b42f1d762b_0_14"/>
          <p:cNvSpPr txBox="1">
            <a:spLocks noGrp="1"/>
          </p:cNvSpPr>
          <p:nvPr>
            <p:ph type="body" idx="1"/>
          </p:nvPr>
        </p:nvSpPr>
        <p:spPr>
          <a:xfrm>
            <a:off x="147374" y="1950544"/>
            <a:ext cx="3059550" cy="3263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2800"/>
              <a:buNone/>
            </a:pPr>
            <a:r>
              <a:rPr lang="en-US" sz="180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High backscatter (bright)</a:t>
            </a:r>
            <a:endParaRPr>
              <a:latin typeface="Franklin Gothic Medium Cond" panose="020B0606030402020204" pitchFamily="34" charset="0"/>
            </a:endParaRPr>
          </a:p>
          <a:p>
            <a:pPr marL="257175" indent="-257175">
              <a:lnSpc>
                <a:spcPct val="120000"/>
              </a:lnSpc>
              <a:spcBef>
                <a:spcPts val="450"/>
              </a:spcBef>
              <a:spcAft>
                <a:spcPts val="0"/>
              </a:spcAft>
              <a:buSzPts val="2800"/>
              <a:buChar char="•"/>
            </a:pPr>
            <a:r>
              <a:rPr lang="en-US" sz="180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Land, Oil Platforms</a:t>
            </a:r>
            <a:endParaRPr>
              <a:latin typeface="Franklin Gothic Medium Cond" panose="020B06060304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SzPts val="2800"/>
              <a:buNone/>
            </a:pPr>
            <a:r>
              <a:rPr lang="en-US" sz="180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Low backscatter (dark)</a:t>
            </a:r>
            <a:endParaRPr>
              <a:latin typeface="Franklin Gothic Medium Cond" panose="020B0606030402020204" pitchFamily="34" charset="0"/>
            </a:endParaRPr>
          </a:p>
          <a:p>
            <a:pPr marL="257175" indent="-257175">
              <a:lnSpc>
                <a:spcPct val="120000"/>
              </a:lnSpc>
              <a:spcBef>
                <a:spcPts val="450"/>
              </a:spcBef>
              <a:spcAft>
                <a:spcPts val="0"/>
              </a:spcAft>
              <a:buSzPts val="2800"/>
              <a:buChar char="•"/>
            </a:pPr>
            <a:r>
              <a:rPr lang="en-US" sz="180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Ocean surface with oil or low winds</a:t>
            </a:r>
            <a:endParaRPr>
              <a:latin typeface="Franklin Gothic Medium Cond" panose="020B06060304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SzPts val="2800"/>
              <a:buNone/>
            </a:pPr>
            <a:r>
              <a:rPr lang="en-US" sz="180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Moderate backscatter (gray) </a:t>
            </a:r>
            <a:endParaRPr>
              <a:latin typeface="Franklin Gothic Medium Cond" panose="020B0606030402020204" pitchFamily="34" charset="0"/>
            </a:endParaRPr>
          </a:p>
          <a:p>
            <a:pPr marL="257175" indent="-257175">
              <a:lnSpc>
                <a:spcPct val="120000"/>
              </a:lnSpc>
              <a:spcBef>
                <a:spcPts val="450"/>
              </a:spcBef>
              <a:spcAft>
                <a:spcPts val="0"/>
              </a:spcAft>
              <a:buSzPts val="2800"/>
              <a:buChar char="•"/>
            </a:pPr>
            <a:r>
              <a:rPr lang="en-US" sz="180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Ocean surface with moderate wind speeds (5-8 m/s) </a:t>
            </a:r>
            <a:endParaRPr sz="1800">
              <a:latin typeface="Franklin Gothic Medium Cond" panose="020B0606030402020204" pitchFamily="34" charset="0"/>
              <a:ea typeface="Arial Narrow"/>
              <a:cs typeface="Arial Narrow"/>
              <a:sym typeface="Arial Narrow"/>
            </a:endParaRPr>
          </a:p>
        </p:txBody>
      </p:sp>
      <p:sp>
        <p:nvSpPr>
          <p:cNvPr id="198" name="Google Shape;198;g1b42f1d762b_0_14"/>
          <p:cNvSpPr txBox="1"/>
          <p:nvPr/>
        </p:nvSpPr>
        <p:spPr>
          <a:xfrm>
            <a:off x="4343399" y="5838728"/>
            <a:ext cx="2764725" cy="955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</a:pPr>
            <a:r>
              <a:rPr lang="en-US" sz="1600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Sentinel-1 VV  SAR Image, </a:t>
            </a:r>
            <a:endParaRPr sz="1600" dirty="0">
              <a:solidFill>
                <a:srgbClr val="FFC000"/>
              </a:solidFill>
              <a:latin typeface="Franklin Gothic Medium Cond" panose="020B0606030402020204" pitchFamily="34" charset="0"/>
            </a:endParaRPr>
          </a:p>
          <a:p>
            <a:pPr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</a:pPr>
            <a:r>
              <a:rPr lang="en-US" sz="1600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10 September 2021 00:02 UTC, </a:t>
            </a:r>
            <a:endParaRPr sz="1600" dirty="0">
              <a:solidFill>
                <a:srgbClr val="FFC000"/>
              </a:solidFill>
              <a:latin typeface="Franklin Gothic Medium Cond" panose="020B0606030402020204" pitchFamily="34" charset="0"/>
            </a:endParaRPr>
          </a:p>
          <a:p>
            <a:pPr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</a:pPr>
            <a:r>
              <a:rPr lang="en-US" sz="1600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Bird’s Foot Delta - Gulf of </a:t>
            </a:r>
            <a:r>
              <a:rPr lang="en-US" sz="1600" dirty="0" smtClean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Mexico</a:t>
            </a:r>
          </a:p>
          <a:p>
            <a:pPr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</a:pPr>
            <a:r>
              <a:rPr lang="en-US" sz="1600" dirty="0" smtClean="0">
                <a:solidFill>
                  <a:srgbClr val="FFC000"/>
                </a:solidFill>
                <a:latin typeface="Franklin Gothic Medium Cond" panose="020B0606030402020204" pitchFamily="34" charset="0"/>
                <a:sym typeface="Arial Narrow"/>
                <a:hlinkClick r:id="rId5"/>
              </a:rPr>
              <a:t>From this website</a:t>
            </a:r>
            <a:endParaRPr sz="1600" dirty="0">
              <a:solidFill>
                <a:srgbClr val="FFC000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199" name="Google Shape;199;g1b42f1d762b_0_14"/>
          <p:cNvSpPr txBox="1"/>
          <p:nvPr/>
        </p:nvSpPr>
        <p:spPr>
          <a:xfrm>
            <a:off x="4064006" y="4271382"/>
            <a:ext cx="585900" cy="230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600">
                <a:solidFill>
                  <a:srgbClr val="FFFF00"/>
                </a:solidFill>
                <a:latin typeface="Franklin Gothic Medium Cond" panose="020B0606030402020204" pitchFamily="34" charset="0"/>
              </a:rPr>
              <a:t>Biogenic Slicks</a:t>
            </a:r>
            <a:endParaRPr sz="600">
              <a:solidFill>
                <a:srgbClr val="FFFF00"/>
              </a:solidFill>
              <a:latin typeface="Franklin Gothic Medium Cond" panose="020B0606030402020204" pitchFamily="34" charset="0"/>
            </a:endParaRPr>
          </a:p>
        </p:txBody>
      </p:sp>
      <p:cxnSp>
        <p:nvCxnSpPr>
          <p:cNvPr id="200" name="Google Shape;200;g1b42f1d762b_0_14"/>
          <p:cNvCxnSpPr>
            <a:stCxn id="199" idx="0"/>
          </p:cNvCxnSpPr>
          <p:nvPr/>
        </p:nvCxnSpPr>
        <p:spPr>
          <a:xfrm rot="10800000" flipH="1">
            <a:off x="4356956" y="4034906"/>
            <a:ext cx="24075" cy="236475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1" name="Google Shape;201;g1b42f1d762b_0_14"/>
          <p:cNvCxnSpPr/>
          <p:nvPr/>
        </p:nvCxnSpPr>
        <p:spPr>
          <a:xfrm rot="10800000">
            <a:off x="5144813" y="3919481"/>
            <a:ext cx="411075" cy="236475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2" name="Google Shape;202;g1b42f1d762b_0_14"/>
          <p:cNvCxnSpPr/>
          <p:nvPr/>
        </p:nvCxnSpPr>
        <p:spPr>
          <a:xfrm rot="10800000" flipH="1">
            <a:off x="5555888" y="3966056"/>
            <a:ext cx="849375" cy="189900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3" name="Google Shape;203;g1b42f1d762b_0_14"/>
          <p:cNvSpPr txBox="1"/>
          <p:nvPr/>
        </p:nvSpPr>
        <p:spPr>
          <a:xfrm>
            <a:off x="5262938" y="4098806"/>
            <a:ext cx="585900" cy="32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600">
                <a:solidFill>
                  <a:srgbClr val="FFFF00"/>
                </a:solidFill>
                <a:latin typeface="Franklin Gothic Medium Cond" panose="020B0606030402020204" pitchFamily="34" charset="0"/>
              </a:rPr>
              <a:t>Atmospheric Front Boundary</a:t>
            </a:r>
            <a:endParaRPr sz="600">
              <a:solidFill>
                <a:srgbClr val="FFFF00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204" name="Google Shape;204;g1b42f1d762b_0_14"/>
          <p:cNvSpPr txBox="1"/>
          <p:nvPr/>
        </p:nvSpPr>
        <p:spPr>
          <a:xfrm>
            <a:off x="6052472" y="4289250"/>
            <a:ext cx="585900" cy="415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600">
                <a:solidFill>
                  <a:srgbClr val="FFFF00"/>
                </a:solidFill>
                <a:latin typeface="Franklin Gothic Medium Cond" panose="020B0606030402020204" pitchFamily="34" charset="0"/>
              </a:rPr>
              <a:t>Lower Wind Area (ahead of front)</a:t>
            </a:r>
            <a:endParaRPr sz="600">
              <a:solidFill>
                <a:srgbClr val="FFFF00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205" name="Google Shape;205;g1b42f1d762b_0_14"/>
          <p:cNvSpPr/>
          <p:nvPr/>
        </p:nvSpPr>
        <p:spPr>
          <a:xfrm>
            <a:off x="6558038" y="3212700"/>
            <a:ext cx="367875" cy="376875"/>
          </a:xfrm>
          <a:prstGeom prst="ellipse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>
              <a:latin typeface="Franklin Gothic Medium Cond" panose="020B0606030402020204" pitchFamily="34" charset="0"/>
            </a:endParaRPr>
          </a:p>
        </p:txBody>
      </p:sp>
      <p:sp>
        <p:nvSpPr>
          <p:cNvPr id="206" name="Google Shape;206;g1b42f1d762b_0_14"/>
          <p:cNvSpPr txBox="1"/>
          <p:nvPr/>
        </p:nvSpPr>
        <p:spPr>
          <a:xfrm>
            <a:off x="7108125" y="3564675"/>
            <a:ext cx="585900" cy="230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600">
                <a:solidFill>
                  <a:srgbClr val="FFFF00"/>
                </a:solidFill>
                <a:latin typeface="Franklin Gothic Medium Cond" panose="020B0606030402020204" pitchFamily="34" charset="0"/>
              </a:rPr>
              <a:t>Oil Platforms</a:t>
            </a:r>
            <a:endParaRPr sz="600">
              <a:solidFill>
                <a:srgbClr val="FFFF00"/>
              </a:solidFill>
              <a:latin typeface="Franklin Gothic Medium Cond" panose="020B0606030402020204" pitchFamily="34" charset="0"/>
            </a:endParaRPr>
          </a:p>
        </p:txBody>
      </p:sp>
      <p:cxnSp>
        <p:nvCxnSpPr>
          <p:cNvPr id="207" name="Google Shape;207;g1b42f1d762b_0_14"/>
          <p:cNvCxnSpPr>
            <a:stCxn id="206" idx="1"/>
            <a:endCxn id="205" idx="5"/>
          </p:cNvCxnSpPr>
          <p:nvPr/>
        </p:nvCxnSpPr>
        <p:spPr>
          <a:xfrm rot="10800000">
            <a:off x="6872100" y="3534300"/>
            <a:ext cx="236025" cy="145800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8" name="Google Shape;208;g1b42f1d762b_0_14"/>
          <p:cNvCxnSpPr>
            <a:endCxn id="209" idx="4"/>
          </p:cNvCxnSpPr>
          <p:nvPr/>
        </p:nvCxnSpPr>
        <p:spPr>
          <a:xfrm rot="10800000" flipH="1">
            <a:off x="7344019" y="3143175"/>
            <a:ext cx="114075" cy="478575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0" name="Google Shape;210;g1b42f1d762b_0_14"/>
          <p:cNvSpPr txBox="1"/>
          <p:nvPr/>
        </p:nvSpPr>
        <p:spPr>
          <a:xfrm>
            <a:off x="5618517" y="3386475"/>
            <a:ext cx="871650" cy="32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600">
                <a:solidFill>
                  <a:srgbClr val="FFFF00"/>
                </a:solidFill>
                <a:latin typeface="Franklin Gothic Medium Cond" panose="020B0606030402020204" pitchFamily="34" charset="0"/>
              </a:rPr>
              <a:t>Higher Wind Area (behind front)</a:t>
            </a:r>
            <a:endParaRPr sz="600">
              <a:solidFill>
                <a:srgbClr val="FFFF00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209" name="Google Shape;209;g1b42f1d762b_0_14"/>
          <p:cNvSpPr/>
          <p:nvPr/>
        </p:nvSpPr>
        <p:spPr>
          <a:xfrm>
            <a:off x="7308131" y="2835825"/>
            <a:ext cx="299925" cy="307350"/>
          </a:xfrm>
          <a:prstGeom prst="ellipse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>
              <a:latin typeface="Franklin Gothic Medium Cond" panose="020B0606030402020204" pitchFamily="34" charset="0"/>
            </a:endParaRPr>
          </a:p>
        </p:txBody>
      </p:sp>
      <p:sp>
        <p:nvSpPr>
          <p:cNvPr id="211" name="Google Shape;211;g1b42f1d762b_0_14"/>
          <p:cNvSpPr txBox="1"/>
          <p:nvPr/>
        </p:nvSpPr>
        <p:spPr>
          <a:xfrm>
            <a:off x="4431029" y="3143250"/>
            <a:ext cx="585900" cy="230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600">
                <a:solidFill>
                  <a:srgbClr val="FFFF00"/>
                </a:solidFill>
                <a:latin typeface="Franklin Gothic Medium Cond" panose="020B0606030402020204" pitchFamily="34" charset="0"/>
              </a:rPr>
              <a:t>Oil Spills</a:t>
            </a:r>
            <a:endParaRPr sz="600">
              <a:solidFill>
                <a:srgbClr val="FFFF00"/>
              </a:solidFill>
              <a:latin typeface="Franklin Gothic Medium Cond" panose="020B0606030402020204" pitchFamily="34" charset="0"/>
            </a:endParaRPr>
          </a:p>
        </p:txBody>
      </p:sp>
      <p:cxnSp>
        <p:nvCxnSpPr>
          <p:cNvPr id="212" name="Google Shape;212;g1b42f1d762b_0_14"/>
          <p:cNvCxnSpPr/>
          <p:nvPr/>
        </p:nvCxnSpPr>
        <p:spPr>
          <a:xfrm>
            <a:off x="4907756" y="3282563"/>
            <a:ext cx="207225" cy="110700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3" name="Google Shape;213;g1b42f1d762b_0_14"/>
          <p:cNvCxnSpPr/>
          <p:nvPr/>
        </p:nvCxnSpPr>
        <p:spPr>
          <a:xfrm rot="10800000" flipH="1">
            <a:off x="4911338" y="3132563"/>
            <a:ext cx="350100" cy="139275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41164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54"/>
    </mc:Choice>
    <mc:Fallback xmlns="">
      <p:transition spd="slow" advTm="52554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0"/>
          <p:cNvSpPr txBox="1">
            <a:spLocks noGrp="1"/>
          </p:cNvSpPr>
          <p:nvPr>
            <p:ph type="body" idx="1"/>
          </p:nvPr>
        </p:nvSpPr>
        <p:spPr>
          <a:xfrm>
            <a:off x="228600" y="914400"/>
            <a:ext cx="8820115" cy="55671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lnSpc>
                <a:spcPct val="12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Wind-generated short waves (Capillary to short gravity waves) have wavelengths </a:t>
            </a:r>
            <a:r>
              <a:rPr lang="en-US" sz="2800" dirty="0" smtClean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from </a:t>
            </a:r>
            <a:r>
              <a:rPr lang="en-US" sz="2800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a few </a:t>
            </a:r>
            <a:r>
              <a:rPr lang="en-US" sz="2800" dirty="0" smtClean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to tens of centimeters and </a:t>
            </a:r>
            <a:r>
              <a:rPr lang="en-US" sz="2800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periods &lt; 1 </a:t>
            </a:r>
            <a:r>
              <a:rPr lang="en-US" sz="2800" dirty="0" smtClean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sec </a:t>
            </a:r>
          </a:p>
          <a:p>
            <a:pPr marL="0" indent="0">
              <a:lnSpc>
                <a:spcPct val="12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sz="2800" dirty="0" smtClean="0">
              <a:solidFill>
                <a:srgbClr val="FFC000"/>
              </a:solidFill>
              <a:latin typeface="Franklin Gothic Medium Cond" panose="020B0606030402020204" pitchFamily="34" charset="0"/>
              <a:ea typeface="Arial Narrow"/>
              <a:cs typeface="Arial Narrow"/>
              <a:sym typeface="Arial Narrow"/>
            </a:endParaRPr>
          </a:p>
          <a:p>
            <a:pPr marL="0" indent="0">
              <a:lnSpc>
                <a:spcPct val="12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 dirty="0" smtClean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Radar </a:t>
            </a:r>
            <a:r>
              <a:rPr lang="en-US" sz="2800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wavelengths of a few centimeters </a:t>
            </a:r>
            <a:r>
              <a:rPr lang="en-US" sz="2800" dirty="0" smtClean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(Recall:  c-band antennas have 5-cm wavelengths) are </a:t>
            </a:r>
            <a:r>
              <a:rPr lang="en-US" sz="2800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needed </a:t>
            </a:r>
            <a:r>
              <a:rPr lang="en-US" sz="2800" dirty="0" smtClean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to observe </a:t>
            </a:r>
            <a:r>
              <a:rPr lang="en-US" sz="2800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ocean surface roughness and </a:t>
            </a:r>
            <a:r>
              <a:rPr lang="en-US" sz="2800" dirty="0" smtClean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obtain </a:t>
            </a:r>
            <a:r>
              <a:rPr lang="en-US" sz="2800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a measure </a:t>
            </a:r>
            <a:r>
              <a:rPr lang="en-US" sz="2800" dirty="0" smtClean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of wind </a:t>
            </a:r>
            <a:r>
              <a:rPr lang="en-US" sz="2800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speed. </a:t>
            </a:r>
            <a:endParaRPr sz="2800" dirty="0">
              <a:solidFill>
                <a:srgbClr val="FFC000"/>
              </a:solidFill>
              <a:latin typeface="Franklin Gothic Medium Cond" panose="020B0606030402020204" pitchFamily="34" charset="0"/>
              <a:ea typeface="Arial Narrow"/>
              <a:cs typeface="Arial Narrow"/>
              <a:sym typeface="Arial Narrow"/>
            </a:endParaRPr>
          </a:p>
          <a:p>
            <a:pPr marL="0" indent="0">
              <a:lnSpc>
                <a:spcPct val="13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sz="2800" dirty="0" smtClean="0">
              <a:solidFill>
                <a:srgbClr val="FFC000"/>
              </a:solidFill>
              <a:latin typeface="Franklin Gothic Medium Cond" panose="020B0606030402020204" pitchFamily="34" charset="0"/>
              <a:ea typeface="Arial Narrow"/>
              <a:cs typeface="Arial Narrow"/>
              <a:sym typeface="Arial Narrow"/>
            </a:endParaRPr>
          </a:p>
          <a:p>
            <a:pPr marL="0" indent="0">
              <a:lnSpc>
                <a:spcPct val="13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 dirty="0" smtClean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Longer </a:t>
            </a:r>
            <a:r>
              <a:rPr lang="en-US" sz="2800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gravity waves, currents, oil slicks, and other phenomena can be identified </a:t>
            </a:r>
            <a:r>
              <a:rPr lang="en-US" sz="2800" dirty="0" smtClean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by </a:t>
            </a:r>
            <a:r>
              <a:rPr lang="en-US" sz="2800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the ways they affect the pattern of the wind-generated short waves. </a:t>
            </a:r>
            <a:endParaRPr sz="2800" dirty="0">
              <a:solidFill>
                <a:srgbClr val="FFC000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219" name="Google Shape;219;p30"/>
          <p:cNvSpPr txBox="1">
            <a:spLocks noGrp="1"/>
          </p:cNvSpPr>
          <p:nvPr>
            <p:ph type="title"/>
          </p:nvPr>
        </p:nvSpPr>
        <p:spPr>
          <a:xfrm>
            <a:off x="228600" y="304800"/>
            <a:ext cx="8431459" cy="994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rm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</a:pPr>
            <a:r>
              <a:rPr lang="en-US" dirty="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O</a:t>
            </a:r>
            <a:r>
              <a:rPr lang="en-US" dirty="0" smtClean="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cean </a:t>
            </a:r>
            <a:r>
              <a:rPr lang="en-US" dirty="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surface roughness </a:t>
            </a:r>
            <a:r>
              <a:rPr lang="en-US" dirty="0" smtClean="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contributes </a:t>
            </a:r>
            <a:r>
              <a:rPr lang="en-US" dirty="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to backscatter</a:t>
            </a:r>
            <a:endParaRPr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8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80"/>
    </mc:Choice>
    <mc:Fallback xmlns="">
      <p:transition spd="slow" advTm="4358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6"/>
          <p:cNvSpPr txBox="1">
            <a:spLocks noGrp="1"/>
          </p:cNvSpPr>
          <p:nvPr>
            <p:ph type="title"/>
          </p:nvPr>
        </p:nvSpPr>
        <p:spPr>
          <a:xfrm>
            <a:off x="389463" y="417458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rm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</a:pPr>
            <a:r>
              <a:rPr lang="en-US" sz="2800" dirty="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Antenna size and pulse bandwidth determine spatial resolution</a:t>
            </a:r>
            <a:endParaRPr sz="2800" dirty="0">
              <a:latin typeface="Franklin Gothic Medium Cond" panose="020B0606030402020204" pitchFamily="34" charset="0"/>
              <a:ea typeface="Arial Narrow"/>
              <a:cs typeface="Arial Narrow"/>
              <a:sym typeface="Arial Narrow"/>
            </a:endParaRPr>
          </a:p>
        </p:txBody>
      </p:sp>
      <p:sp>
        <p:nvSpPr>
          <p:cNvPr id="231" name="Google Shape;231;p26"/>
          <p:cNvSpPr txBox="1">
            <a:spLocks noGrp="1"/>
          </p:cNvSpPr>
          <p:nvPr>
            <p:ph type="sldNum" idx="4294967295"/>
          </p:nvPr>
        </p:nvSpPr>
        <p:spPr>
          <a:xfrm>
            <a:off x="8290754" y="5688308"/>
            <a:ext cx="82801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  <a:buSzPts val="1800"/>
            </a:pPr>
            <a:fld id="{00000000-1234-1234-1234-123412341234}" type="slidenum">
              <a:rPr lang="en-US"/>
              <a:pPr algn="r">
                <a:spcBef>
                  <a:spcPts val="0"/>
                </a:spcBef>
                <a:spcAft>
                  <a:spcPts val="0"/>
                </a:spcAft>
                <a:buSzPts val="1800"/>
              </a:pPr>
              <a:t>8</a:t>
            </a:fld>
            <a:endParaRPr/>
          </a:p>
        </p:txBody>
      </p:sp>
      <p:sp>
        <p:nvSpPr>
          <p:cNvPr id="232" name="Google Shape;232;p26"/>
          <p:cNvSpPr/>
          <p:nvPr/>
        </p:nvSpPr>
        <p:spPr>
          <a:xfrm>
            <a:off x="4493250" y="1659582"/>
            <a:ext cx="4406850" cy="4873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</a:pPr>
            <a:r>
              <a:rPr lang="en-US" sz="2400" b="1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Azimuth direction (</a:t>
            </a:r>
            <a:r>
              <a:rPr lang="en-US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along-track</a:t>
            </a:r>
            <a:r>
              <a:rPr lang="en-US" sz="2400" b="1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)</a:t>
            </a:r>
            <a:endParaRPr sz="2400" b="1" dirty="0">
              <a:solidFill>
                <a:srgbClr val="FFC000"/>
              </a:solidFill>
              <a:latin typeface="Franklin Gothic Medium Cond" panose="020B0606030402020204" pitchFamily="34" charset="0"/>
              <a:ea typeface="Arial Narrow"/>
              <a:cs typeface="Arial Narrow"/>
              <a:sym typeface="Arial Narrow"/>
            </a:endParaRPr>
          </a:p>
          <a:p>
            <a:pPr marL="342900" indent="-300038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 Narrow"/>
              <a:buChar char="●"/>
            </a:pPr>
            <a:r>
              <a:rPr lang="en-US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Spatial resolution depends on the beam width </a:t>
            </a:r>
            <a:endParaRPr sz="1000" dirty="0">
              <a:solidFill>
                <a:srgbClr val="FFC000"/>
              </a:solidFill>
              <a:latin typeface="Franklin Gothic Medium Cond" panose="020B0606030402020204" pitchFamily="34" charset="0"/>
            </a:endParaRPr>
          </a:p>
          <a:p>
            <a:pPr marL="342900" indent="-300038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 Narrow"/>
              <a:buChar char="●"/>
            </a:pPr>
            <a:r>
              <a:rPr lang="en-US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Beam width is inversely proportional </a:t>
            </a:r>
            <a:br>
              <a:rPr lang="en-US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</a:br>
            <a:r>
              <a:rPr lang="en-US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to the antenna length.</a:t>
            </a:r>
            <a:endParaRPr dirty="0">
              <a:solidFill>
                <a:srgbClr val="FFC000"/>
              </a:solidFill>
              <a:latin typeface="Franklin Gothic Medium Cond" panose="020B0606030402020204" pitchFamily="34" charset="0"/>
              <a:ea typeface="Arial"/>
              <a:cs typeface="Arial"/>
              <a:sym typeface="Arial"/>
            </a:endParaRPr>
          </a:p>
          <a:p>
            <a:pPr marL="342900" indent="-300038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 Narrow"/>
              <a:buChar char="●"/>
            </a:pPr>
            <a:r>
              <a:rPr lang="en-US" b="1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A longer antenna (aperture) produces </a:t>
            </a:r>
            <a:br>
              <a:rPr lang="en-US" b="1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</a:br>
            <a:r>
              <a:rPr lang="en-US" b="1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a narrower beam and a finer resolution</a:t>
            </a:r>
            <a:endParaRPr sz="2400" b="1" dirty="0">
              <a:solidFill>
                <a:srgbClr val="FFC000"/>
              </a:solidFill>
              <a:latin typeface="Franklin Gothic Medium Cond" panose="020B0606030402020204" pitchFamily="34" charset="0"/>
              <a:ea typeface="Arial Narrow"/>
              <a:cs typeface="Arial Narrow"/>
              <a:sym typeface="Arial Narrow"/>
            </a:endParaRPr>
          </a:p>
          <a:p>
            <a:pPr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Range direction </a:t>
            </a:r>
            <a:r>
              <a:rPr lang="en-US" sz="2400" b="1" dirty="0" smtClean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(</a:t>
            </a:r>
            <a:r>
              <a:rPr lang="en-US" dirty="0" smtClean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normal </a:t>
            </a:r>
            <a:r>
              <a:rPr lang="en-US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to along-track</a:t>
            </a:r>
            <a:r>
              <a:rPr lang="en-US" sz="2400" b="1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)</a:t>
            </a:r>
            <a:endParaRPr sz="2400" dirty="0">
              <a:solidFill>
                <a:srgbClr val="FFC000"/>
              </a:solidFill>
              <a:latin typeface="Franklin Gothic Medium Cond" panose="020B0606030402020204" pitchFamily="34" charset="0"/>
              <a:ea typeface="Arial Narrow"/>
              <a:cs typeface="Arial Narrow"/>
              <a:sym typeface="Arial Narrow"/>
            </a:endParaRPr>
          </a:p>
          <a:p>
            <a:pPr marL="342900" indent="-300038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 Narrow"/>
              <a:buChar char="●"/>
            </a:pPr>
            <a:r>
              <a:rPr lang="en-US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Spatial resolution depends on the bandwidth</a:t>
            </a:r>
            <a:br>
              <a:rPr lang="en-US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</a:br>
            <a:r>
              <a:rPr lang="en-US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of the signal pulse</a:t>
            </a:r>
            <a:endParaRPr dirty="0">
              <a:solidFill>
                <a:srgbClr val="FFC000"/>
              </a:solidFill>
              <a:latin typeface="Franklin Gothic Medium Cond" panose="020B0606030402020204" pitchFamily="34" charset="0"/>
              <a:ea typeface="Arial Narrow"/>
              <a:cs typeface="Arial Narrow"/>
              <a:sym typeface="Arial Narrow"/>
            </a:endParaRPr>
          </a:p>
          <a:p>
            <a:pPr marL="342900" indent="-300038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 Narrow"/>
              <a:buChar char="●"/>
            </a:pPr>
            <a:r>
              <a:rPr lang="en-US" dirty="0">
                <a:solidFill>
                  <a:srgbClr val="FFC000"/>
                </a:solidFill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Signal pulse length can be controlled for specific applications</a:t>
            </a:r>
            <a:endParaRPr sz="2400" dirty="0">
              <a:solidFill>
                <a:srgbClr val="FFC000"/>
              </a:solidFill>
              <a:latin typeface="Franklin Gothic Medium Cond" panose="020B0606030402020204" pitchFamily="34" charset="0"/>
              <a:ea typeface="Arial Narrow"/>
              <a:cs typeface="Arial Narrow"/>
              <a:sym typeface="Arial Narrow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</a:pPr>
            <a:endParaRPr sz="2400" b="1" dirty="0">
              <a:solidFill>
                <a:srgbClr val="FFC000"/>
              </a:solidFill>
              <a:latin typeface="Franklin Gothic Medium Cond" panose="020B0606030402020204" pitchFamily="34" charset="0"/>
              <a:ea typeface="Arial Narrow"/>
              <a:cs typeface="Arial Narrow"/>
              <a:sym typeface="Arial Narrow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</a:pPr>
            <a:endParaRPr sz="2400" dirty="0">
              <a:solidFill>
                <a:srgbClr val="FFC000"/>
              </a:solidFill>
              <a:latin typeface="Franklin Gothic Medium Cond" panose="020B0606030402020204" pitchFamily="34" charset="0"/>
              <a:ea typeface="Arial Narrow"/>
              <a:cs typeface="Arial Narrow"/>
              <a:sym typeface="Arial Narrow"/>
            </a:endParaRPr>
          </a:p>
        </p:txBody>
      </p:sp>
      <p:sp>
        <p:nvSpPr>
          <p:cNvPr id="233" name="Google Shape;233;p26"/>
          <p:cNvSpPr/>
          <p:nvPr/>
        </p:nvSpPr>
        <p:spPr>
          <a:xfrm>
            <a:off x="25236" y="5232870"/>
            <a:ext cx="6556339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105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Image modified from </a:t>
            </a:r>
            <a:r>
              <a:rPr lang="en-US" sz="105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/>
            </a:r>
            <a:br>
              <a:rPr lang="en-US" sz="105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</a:br>
            <a:r>
              <a:rPr lang="en-US" sz="105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https://earth.esa.int/eogateway/missions/ers/radar-courses/radar-course-1</a:t>
            </a: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26"/>
          <p:cNvSpPr txBox="1"/>
          <p:nvPr/>
        </p:nvSpPr>
        <p:spPr>
          <a:xfrm>
            <a:off x="602888" y="4969762"/>
            <a:ext cx="2742075" cy="2769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135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SAR systems are side-looking</a:t>
            </a:r>
            <a:endParaRPr sz="105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" name="Google Shape;235;p26"/>
          <p:cNvPicPr preferRelativeResize="0"/>
          <p:nvPr/>
        </p:nvPicPr>
        <p:blipFill rotWithShape="1">
          <a:blip r:embed="rId4">
            <a:alphaModFix/>
          </a:blip>
          <a:srcRect l="8514" t="1358" r="69412" b="70982"/>
          <a:stretch/>
        </p:blipFill>
        <p:spPr>
          <a:xfrm>
            <a:off x="416947" y="1618906"/>
            <a:ext cx="940982" cy="954232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6"/>
          <p:cNvSpPr/>
          <p:nvPr/>
        </p:nvSpPr>
        <p:spPr>
          <a:xfrm>
            <a:off x="1033083" y="2151217"/>
            <a:ext cx="997111" cy="1953733"/>
          </a:xfrm>
          <a:custGeom>
            <a:avLst/>
            <a:gdLst/>
            <a:ahLst/>
            <a:cxnLst/>
            <a:rect l="l" t="t" r="r" b="b"/>
            <a:pathLst>
              <a:path w="1254642" h="2604977" extrusionOk="0">
                <a:moveTo>
                  <a:pt x="159488" y="0"/>
                </a:moveTo>
                <a:lnTo>
                  <a:pt x="1254642" y="2604977"/>
                </a:lnTo>
                <a:lnTo>
                  <a:pt x="0" y="2562446"/>
                </a:lnTo>
                <a:lnTo>
                  <a:pt x="31898" y="0"/>
                </a:lnTo>
                <a:lnTo>
                  <a:pt x="159488" y="0"/>
                </a:lnTo>
                <a:close/>
              </a:path>
            </a:pathLst>
          </a:custGeom>
          <a:solidFill>
            <a:srgbClr val="BFBFBF">
              <a:alpha val="58823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  <a:endParaRPr/>
          </a:p>
        </p:txBody>
      </p:sp>
      <p:cxnSp>
        <p:nvCxnSpPr>
          <p:cNvPr id="237" name="Google Shape;237;p26"/>
          <p:cNvCxnSpPr/>
          <p:nvPr/>
        </p:nvCxnSpPr>
        <p:spPr>
          <a:xfrm rot="10800000" flipH="1">
            <a:off x="1357929" y="1595907"/>
            <a:ext cx="668991" cy="555310"/>
          </a:xfrm>
          <a:prstGeom prst="straightConnector1">
            <a:avLst/>
          </a:prstGeom>
          <a:noFill/>
          <a:ln w="508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8" name="Google Shape;238;p26"/>
          <p:cNvCxnSpPr/>
          <p:nvPr/>
        </p:nvCxnSpPr>
        <p:spPr>
          <a:xfrm rot="10800000" flipH="1">
            <a:off x="2805574" y="2430273"/>
            <a:ext cx="429567" cy="384048"/>
          </a:xfrm>
          <a:prstGeom prst="straightConnector1">
            <a:avLst/>
          </a:prstGeom>
          <a:noFill/>
          <a:ln w="50800" cap="flat" cmpd="sng">
            <a:solidFill>
              <a:srgbClr val="3E6EC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39" name="Google Shape;239;p26"/>
          <p:cNvSpPr txBox="1"/>
          <p:nvPr/>
        </p:nvSpPr>
        <p:spPr>
          <a:xfrm rot="-2571011">
            <a:off x="1303117" y="1796800"/>
            <a:ext cx="1214516" cy="53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500" b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Satellite flight 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500" b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vector</a:t>
            </a:r>
            <a:endParaRPr/>
          </a:p>
        </p:txBody>
      </p:sp>
      <p:grpSp>
        <p:nvGrpSpPr>
          <p:cNvPr id="240" name="Google Shape;240;p26"/>
          <p:cNvGrpSpPr/>
          <p:nvPr/>
        </p:nvGrpSpPr>
        <p:grpSpPr>
          <a:xfrm>
            <a:off x="214829" y="2117555"/>
            <a:ext cx="3743957" cy="2688362"/>
            <a:chOff x="991522" y="1680406"/>
            <a:chExt cx="4991942" cy="3584483"/>
          </a:xfrm>
        </p:grpSpPr>
        <p:sp>
          <p:nvSpPr>
            <p:cNvPr id="241" name="Google Shape;241;p26"/>
            <p:cNvSpPr/>
            <p:nvPr/>
          </p:nvSpPr>
          <p:spPr>
            <a:xfrm>
              <a:off x="991522" y="2686693"/>
              <a:ext cx="4142395" cy="2578196"/>
            </a:xfrm>
            <a:custGeom>
              <a:avLst/>
              <a:gdLst/>
              <a:ahLst/>
              <a:cxnLst/>
              <a:rect l="l" t="t" r="r" b="b"/>
              <a:pathLst>
                <a:path w="3856980" h="2578196" extrusionOk="0">
                  <a:moveTo>
                    <a:pt x="0" y="2530069"/>
                  </a:moveTo>
                  <a:lnTo>
                    <a:pt x="1168781" y="2578196"/>
                  </a:lnTo>
                  <a:lnTo>
                    <a:pt x="3856980" y="55002"/>
                  </a:lnTo>
                  <a:lnTo>
                    <a:pt x="2770700" y="0"/>
                  </a:lnTo>
                  <a:lnTo>
                    <a:pt x="0" y="2530069"/>
                  </a:lnTo>
                  <a:close/>
                </a:path>
              </a:pathLst>
            </a:custGeom>
            <a:solidFill>
              <a:schemeClr val="accent1">
                <a:alpha val="25882"/>
              </a:schemeClr>
            </a:solidFill>
            <a:ln w="25400" cap="flat" cmpd="sng">
              <a:solidFill>
                <a:srgbClr val="3153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2" name="Google Shape;242;p26"/>
            <p:cNvCxnSpPr/>
            <p:nvPr/>
          </p:nvCxnSpPr>
          <p:spPr>
            <a:xfrm rot="10800000" flipH="1">
              <a:off x="1680881" y="2827890"/>
              <a:ext cx="2679261" cy="2308884"/>
            </a:xfrm>
            <a:prstGeom prst="straightConnector1">
              <a:avLst/>
            </a:prstGeom>
            <a:noFill/>
            <a:ln w="57150" cap="flat" cmpd="sng">
              <a:solidFill>
                <a:schemeClr val="dk1"/>
              </a:solidFill>
              <a:prstDash val="dot"/>
              <a:round/>
              <a:headEnd type="none" w="sm" len="sm"/>
              <a:tailEnd type="triangle" w="med" len="med"/>
            </a:ln>
          </p:spPr>
        </p:cxnSp>
        <p:cxnSp>
          <p:nvCxnSpPr>
            <p:cNvPr id="243" name="Google Shape;243;p26"/>
            <p:cNvCxnSpPr/>
            <p:nvPr/>
          </p:nvCxnSpPr>
          <p:spPr>
            <a:xfrm>
              <a:off x="4434830" y="2609428"/>
              <a:ext cx="714925" cy="0"/>
            </a:xfrm>
            <a:prstGeom prst="straightConnector1">
              <a:avLst/>
            </a:prstGeom>
            <a:noFill/>
            <a:ln w="50800" cap="flat" cmpd="sng">
              <a:solidFill>
                <a:srgbClr val="C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244" name="Google Shape;244;p26"/>
            <p:cNvSpPr txBox="1"/>
            <p:nvPr/>
          </p:nvSpPr>
          <p:spPr>
            <a:xfrm rot="18843992">
              <a:off x="4105561" y="1987882"/>
              <a:ext cx="1015021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>
                  <a:solidFill>
                    <a:srgbClr val="2F5496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Azimuth</a:t>
              </a:r>
              <a:endParaRPr/>
            </a:p>
          </p:txBody>
        </p:sp>
        <p:sp>
          <p:nvSpPr>
            <p:cNvPr id="245" name="Google Shape;245;p26"/>
            <p:cNvSpPr txBox="1"/>
            <p:nvPr/>
          </p:nvSpPr>
          <p:spPr>
            <a:xfrm>
              <a:off x="5155993" y="2418347"/>
              <a:ext cx="827471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>
                  <a:solidFill>
                    <a:srgbClr val="C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Range</a:t>
              </a:r>
              <a:endParaRPr/>
            </a:p>
          </p:txBody>
        </p:sp>
        <p:sp>
          <p:nvSpPr>
            <p:cNvPr id="246" name="Google Shape;246;p26"/>
            <p:cNvSpPr txBox="1"/>
            <p:nvPr/>
          </p:nvSpPr>
          <p:spPr>
            <a:xfrm rot="19113534">
              <a:off x="2606491" y="3732182"/>
              <a:ext cx="1609580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 dirty="0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Satellite Track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420390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427"/>
    </mc:Choice>
    <mc:Fallback>
      <p:transition spd="slow" advTm="45427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1"/>
          <p:cNvSpPr txBox="1">
            <a:spLocks noGrp="1"/>
          </p:cNvSpPr>
          <p:nvPr>
            <p:ph type="body" idx="1"/>
          </p:nvPr>
        </p:nvSpPr>
        <p:spPr>
          <a:xfrm>
            <a:off x="144788" y="1371600"/>
            <a:ext cx="9601199" cy="35901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5677"/>
              <a:buNone/>
            </a:pPr>
            <a:r>
              <a:rPr lang="en-US" sz="2800" b="1" dirty="0">
                <a:latin typeface="Franklin Gothic Medium Cond" panose="020B0606030402020204" pitchFamily="34" charset="0"/>
              </a:rPr>
              <a:t>For a “real” aperture radar </a:t>
            </a:r>
            <a:endParaRPr sz="2800" b="1" dirty="0">
              <a:latin typeface="Franklin Gothic Medium Cond" panose="020B06060304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3333"/>
              <a:buNone/>
            </a:pPr>
            <a:endParaRPr sz="2000" b="1" dirty="0">
              <a:latin typeface="Franklin Gothic Medium Cond" panose="020B06060304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3333"/>
              <a:buNone/>
            </a:pPr>
            <a:r>
              <a:rPr lang="en-US" sz="2000" b="1" dirty="0">
                <a:latin typeface="Franklin Gothic Medium Cond" panose="020B0606030402020204" pitchFamily="34" charset="0"/>
              </a:rPr>
              <a:t>Range resolution is on the order of meters</a:t>
            </a:r>
            <a:endParaRPr sz="2000" b="1" dirty="0">
              <a:latin typeface="Franklin Gothic Medium Cond" panose="020B0606030402020204" pitchFamily="34" charset="0"/>
            </a:endParaRPr>
          </a:p>
          <a:p>
            <a:pPr marL="257175" indent="-235744"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ct val="83333"/>
              <a:buChar char="•"/>
            </a:pPr>
            <a:r>
              <a:rPr lang="en-US" sz="2000" dirty="0">
                <a:latin typeface="Franklin Gothic Medium Cond" panose="020B0606030402020204" pitchFamily="34" charset="0"/>
              </a:rPr>
              <a:t>a 100 MHz bandwidth pulse produces a resolution of ~ 1.5 meters</a:t>
            </a:r>
            <a:endParaRPr sz="2000" dirty="0">
              <a:latin typeface="Franklin Gothic Medium Cond" panose="020B06060304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Franklin Gothic Medium Cond" panose="020B06060304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Franklin Gothic Medium Cond" panose="020B0606030402020204" pitchFamily="34" charset="0"/>
              </a:rPr>
              <a:t>Azimuth resolution is on the order of kilometers</a:t>
            </a:r>
            <a:endParaRPr sz="2000" b="1" dirty="0">
              <a:latin typeface="Franklin Gothic Medium Cond" panose="020B0606030402020204" pitchFamily="34" charset="0"/>
            </a:endParaRPr>
          </a:p>
          <a:p>
            <a:pPr marL="257175" indent="-235744"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ct val="83333"/>
              <a:buChar char="•"/>
            </a:pPr>
            <a:r>
              <a:rPr lang="en-US" sz="2000" dirty="0">
                <a:latin typeface="Franklin Gothic Medium Cond" panose="020B0606030402020204" pitchFamily="34" charset="0"/>
              </a:rPr>
              <a:t>a 12 meter antenna operating at 5 GHz gives a beam width of ~ ¼ degree</a:t>
            </a:r>
            <a:endParaRPr sz="2000" dirty="0">
              <a:latin typeface="Franklin Gothic Medium Cond" panose="020B0606030402020204" pitchFamily="34" charset="0"/>
            </a:endParaRPr>
          </a:p>
          <a:p>
            <a:pPr marL="257175" indent="-250508">
              <a:spcBef>
                <a:spcPts val="450"/>
              </a:spcBef>
              <a:spcAft>
                <a:spcPts val="0"/>
              </a:spcAft>
              <a:buSzPct val="100000"/>
              <a:buChar char="•"/>
            </a:pPr>
            <a:r>
              <a:rPr lang="en-US" sz="2000" dirty="0">
                <a:latin typeface="Franklin Gothic Medium Cond" panose="020B0606030402020204" pitchFamily="34" charset="0"/>
              </a:rPr>
              <a:t>At 700 km altitude this is ~3.5km on the ground</a:t>
            </a:r>
            <a:endParaRPr sz="2000" dirty="0">
              <a:latin typeface="Franklin Gothic Medium Cond" panose="020B06060304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3333"/>
              <a:buNone/>
            </a:pPr>
            <a:endParaRPr sz="2000" b="1" dirty="0">
              <a:latin typeface="Franklin Gothic Medium Cond" panose="020B0606030402020204" pitchFamily="34" charset="0"/>
            </a:endParaRPr>
          </a:p>
          <a:p>
            <a:pPr marL="0" indent="0">
              <a:spcBef>
                <a:spcPts val="450"/>
              </a:spcBef>
              <a:spcAft>
                <a:spcPts val="0"/>
              </a:spcAft>
              <a:buNone/>
            </a:pPr>
            <a:r>
              <a:rPr lang="en-US" sz="2000" b="1" dirty="0" smtClean="0">
                <a:latin typeface="Franklin Gothic Medium Cond" panose="020B0606030402020204" pitchFamily="34" charset="0"/>
              </a:rPr>
              <a:t>An </a:t>
            </a:r>
            <a:r>
              <a:rPr lang="en-US" sz="2000" b="1" dirty="0">
                <a:latin typeface="Franklin Gothic Medium Cond" panose="020B0606030402020204" pitchFamily="34" charset="0"/>
              </a:rPr>
              <a:t>antenna a few kilometers long </a:t>
            </a:r>
            <a:r>
              <a:rPr lang="en-US" sz="2000" b="1" dirty="0" smtClean="0">
                <a:latin typeface="Franklin Gothic Medium Cond" panose="020B0606030402020204" pitchFamily="34" charset="0"/>
              </a:rPr>
              <a:t>would be needed to </a:t>
            </a:r>
            <a:r>
              <a:rPr lang="en-US" sz="2000" b="1" dirty="0">
                <a:latin typeface="Franklin Gothic Medium Cond" panose="020B0606030402020204" pitchFamily="34" charset="0"/>
              </a:rPr>
              <a:t>produce an azimuth resolution of 30 </a:t>
            </a:r>
            <a:r>
              <a:rPr lang="en-US" sz="2000" b="1" dirty="0" smtClean="0">
                <a:latin typeface="Franklin Gothic Medium Cond" panose="020B0606030402020204" pitchFamily="34" charset="0"/>
              </a:rPr>
              <a:t>meters!</a:t>
            </a:r>
            <a:endParaRPr sz="3600" dirty="0">
              <a:latin typeface="Franklin Gothic Medium Cond" panose="020B0606030402020204" pitchFamily="34" charset="0"/>
            </a:endParaRPr>
          </a:p>
          <a:p>
            <a:pPr marL="257175" indent="-250508">
              <a:spcBef>
                <a:spcPts val="450"/>
              </a:spcBef>
              <a:spcAft>
                <a:spcPts val="0"/>
              </a:spcAft>
              <a:buSzPct val="100000"/>
              <a:buChar char="•"/>
            </a:pPr>
            <a:r>
              <a:rPr lang="en-US" sz="2000" dirty="0">
                <a:latin typeface="Franklin Gothic Medium Cond" panose="020B0606030402020204" pitchFamily="34" charset="0"/>
              </a:rPr>
              <a:t>It is not feasible to have </a:t>
            </a:r>
            <a:r>
              <a:rPr lang="en-US" sz="2000" dirty="0" smtClean="0">
                <a:latin typeface="Franklin Gothic Medium Cond" panose="020B0606030402020204" pitchFamily="34" charset="0"/>
              </a:rPr>
              <a:t>that </a:t>
            </a:r>
            <a:r>
              <a:rPr lang="en-US" sz="2000" dirty="0">
                <a:latin typeface="Franklin Gothic Medium Cond" panose="020B0606030402020204" pitchFamily="34" charset="0"/>
              </a:rPr>
              <a:t>long </a:t>
            </a:r>
            <a:r>
              <a:rPr lang="en-US" sz="2000" dirty="0" smtClean="0">
                <a:latin typeface="Franklin Gothic Medium Cond" panose="020B0606030402020204" pitchFamily="34" charset="0"/>
              </a:rPr>
              <a:t>a (physical</a:t>
            </a:r>
            <a:r>
              <a:rPr lang="en-US" sz="2000" dirty="0">
                <a:latin typeface="Franklin Gothic Medium Cond" panose="020B0606030402020204" pitchFamily="34" charset="0"/>
              </a:rPr>
              <a:t>) antenna in space.</a:t>
            </a:r>
            <a:endParaRPr sz="2000" dirty="0">
              <a:latin typeface="Franklin Gothic Medium Cond" panose="020B0606030402020204" pitchFamily="34" charset="0"/>
            </a:endParaRPr>
          </a:p>
          <a:p>
            <a:pPr marL="342900" indent="0">
              <a:spcBef>
                <a:spcPts val="450"/>
              </a:spcBef>
              <a:spcAft>
                <a:spcPts val="0"/>
              </a:spcAft>
              <a:buNone/>
            </a:pPr>
            <a:endParaRPr sz="2000" dirty="0">
              <a:latin typeface="Franklin Gothic Medium Cond" panose="020B0606030402020204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5677"/>
              <a:buNone/>
            </a:pPr>
            <a:r>
              <a:rPr lang="en-US" sz="2800" b="1" dirty="0" smtClean="0">
                <a:latin typeface="Franklin Gothic Medium Cond" panose="020B0606030402020204" pitchFamily="34" charset="0"/>
              </a:rPr>
              <a:t>“Synthetic</a:t>
            </a:r>
            <a:r>
              <a:rPr lang="en-US" sz="2800" b="1" dirty="0">
                <a:latin typeface="Franklin Gothic Medium Cond" panose="020B0606030402020204" pitchFamily="34" charset="0"/>
              </a:rPr>
              <a:t>” aperture radar (SAR) signal processing combines many individual radar pulses to “synthesize” a larger antenna. </a:t>
            </a:r>
            <a:endParaRPr sz="2800" b="1" dirty="0">
              <a:latin typeface="Franklin Gothic Medium Cond" panose="020B060603040202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1428"/>
              <a:buNone/>
            </a:pPr>
            <a:endParaRPr sz="3600" dirty="0">
              <a:latin typeface="Franklin Gothic Medium Cond" panose="020B0606030402020204" pitchFamily="34" charset="0"/>
              <a:ea typeface="Arial Narrow"/>
              <a:cs typeface="Arial Narrow"/>
              <a:sym typeface="Arial Narrow"/>
            </a:endParaRPr>
          </a:p>
        </p:txBody>
      </p:sp>
      <p:sp>
        <p:nvSpPr>
          <p:cNvPr id="252" name="Google Shape;252;p31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9128776" cy="994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</a:pPr>
            <a:r>
              <a:rPr lang="en-US" dirty="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High-resolution radar imagery </a:t>
            </a:r>
            <a:r>
              <a:rPr lang="en-US" dirty="0" smtClean="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from space would require </a:t>
            </a:r>
            <a:r>
              <a:rPr lang="en-US" dirty="0">
                <a:latin typeface="Franklin Gothic Medium Cond" panose="020B0606030402020204" pitchFamily="34" charset="0"/>
                <a:ea typeface="Arial Narrow"/>
                <a:cs typeface="Arial Narrow"/>
                <a:sym typeface="Arial Narrow"/>
              </a:rPr>
              <a:t>a very large antenna </a:t>
            </a:r>
            <a:endParaRPr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093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15"/>
    </mc:Choice>
    <mc:Fallback>
      <p:transition spd="slow" advTm="33415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MSS_Template_2013Log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CIMSS_Template_2013Logo</Template>
  <TotalTime>14871</TotalTime>
  <Words>1065</Words>
  <Application>Microsoft Office PowerPoint</Application>
  <PresentationFormat>On-screen Show (4:3)</PresentationFormat>
  <Paragraphs>161</Paragraphs>
  <Slides>27</Slides>
  <Notes>9</Notes>
  <HiddenSlides>2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ＭＳ Ｐゴシック</vt:lpstr>
      <vt:lpstr>ＭＳ Ｐゴシック</vt:lpstr>
      <vt:lpstr>宋体</vt:lpstr>
      <vt:lpstr>Arial</vt:lpstr>
      <vt:lpstr>Arial Narrow</vt:lpstr>
      <vt:lpstr>Calibri</vt:lpstr>
      <vt:lpstr>Corbel</vt:lpstr>
      <vt:lpstr>Franklin Gothic Medium Cond</vt:lpstr>
      <vt:lpstr>Wingdings</vt:lpstr>
      <vt:lpstr>Wingdings 2</vt:lpstr>
      <vt:lpstr>CIMSS_Template_2013Logo</vt:lpstr>
      <vt:lpstr>Synthetic Aperture RADAR (SAR) case studies over the Pacific* area</vt:lpstr>
      <vt:lpstr>SAR Basics</vt:lpstr>
      <vt:lpstr>SAR is explained on the following slides</vt:lpstr>
      <vt:lpstr>RADAR :   a transmitter, a receiver, an antenna, and an electronic system</vt:lpstr>
      <vt:lpstr>RADAR measures the portion of the transmitter radar energy  that is backscattered to the antenna</vt:lpstr>
      <vt:lpstr>SAR image over the Gulf of Mexico </vt:lpstr>
      <vt:lpstr>Ocean surface roughness contributes to backscatter</vt:lpstr>
      <vt:lpstr>Antenna size and pulse bandwidth determine spatial resolution</vt:lpstr>
      <vt:lpstr>High-resolution radar imagery from space would require a very large antenna </vt:lpstr>
      <vt:lpstr>How is a synthetic aperture created?</vt:lpstr>
      <vt:lpstr>NRCS is the observation:  How do you create a wind field?</vt:lpstr>
      <vt:lpstr>SAR Observations over Guam, Hawai’i, American Samoa</vt:lpstr>
      <vt:lpstr>Guam</vt:lpstr>
      <vt:lpstr>Guam</vt:lpstr>
      <vt:lpstr>What traps the energy?</vt:lpstr>
      <vt:lpstr>Guam</vt:lpstr>
      <vt:lpstr>Ships near Saipan</vt:lpstr>
      <vt:lpstr>Hawai’i</vt:lpstr>
      <vt:lpstr>Hawai’i</vt:lpstr>
      <vt:lpstr>SAR winds over Samoan islands</vt:lpstr>
      <vt:lpstr>SAR and Band 13 GOES-18</vt:lpstr>
      <vt:lpstr>When something at the surface extends all the way up through the troposphere</vt:lpstr>
      <vt:lpstr>SAR Websites</vt:lpstr>
      <vt:lpstr>Tropical Cyclones</vt:lpstr>
      <vt:lpstr>SAR Footprints over the Indian Ocean, 8-20 February 2023</vt:lpstr>
      <vt:lpstr>Parallax</vt:lpstr>
      <vt:lpstr>Thanks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 Phillips</dc:creator>
  <cp:lastModifiedBy>Scott Lindstrom</cp:lastModifiedBy>
  <cp:revision>48</cp:revision>
  <dcterms:created xsi:type="dcterms:W3CDTF">2013-10-04T14:38:54Z</dcterms:created>
  <dcterms:modified xsi:type="dcterms:W3CDTF">2023-03-21T00:50:38Z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103DBFD8-9E25-4224-8793-6276CE2266EE</vt:lpwstr>
  </property>
  <property fmtid="{D5CDD505-2E9C-101B-9397-08002B2CF9AE}" pid="3" name="ArticulatePath">
    <vt:lpwstr>CIMSSstarfield_darkblue.pptx-1</vt:lpwstr>
  </property>
</Properties>
</file>