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handoutMasterIdLst>
    <p:handoutMasterId r:id="rId49"/>
  </p:handoutMasterIdLst>
  <p:sldIdLst>
    <p:sldId id="256" r:id="rId2"/>
    <p:sldId id="268" r:id="rId3"/>
    <p:sldId id="294" r:id="rId4"/>
    <p:sldId id="257" r:id="rId5"/>
    <p:sldId id="258" r:id="rId6"/>
    <p:sldId id="301" r:id="rId7"/>
    <p:sldId id="293" r:id="rId8"/>
    <p:sldId id="259" r:id="rId9"/>
    <p:sldId id="270" r:id="rId10"/>
    <p:sldId id="273" r:id="rId11"/>
    <p:sldId id="271" r:id="rId12"/>
    <p:sldId id="272" r:id="rId13"/>
    <p:sldId id="260" r:id="rId14"/>
    <p:sldId id="261" r:id="rId15"/>
    <p:sldId id="262" r:id="rId16"/>
    <p:sldId id="276" r:id="rId17"/>
    <p:sldId id="264" r:id="rId18"/>
    <p:sldId id="265" r:id="rId19"/>
    <p:sldId id="266" r:id="rId20"/>
    <p:sldId id="267" r:id="rId21"/>
    <p:sldId id="269" r:id="rId22"/>
    <p:sldId id="263" r:id="rId23"/>
    <p:sldId id="274" r:id="rId24"/>
    <p:sldId id="297" r:id="rId25"/>
    <p:sldId id="298" r:id="rId26"/>
    <p:sldId id="275" r:id="rId27"/>
    <p:sldId id="277" r:id="rId28"/>
    <p:sldId id="278" r:id="rId29"/>
    <p:sldId id="280" r:id="rId30"/>
    <p:sldId id="281" r:id="rId31"/>
    <p:sldId id="279" r:id="rId32"/>
    <p:sldId id="282" r:id="rId33"/>
    <p:sldId id="283" r:id="rId34"/>
    <p:sldId id="284" r:id="rId35"/>
    <p:sldId id="285" r:id="rId36"/>
    <p:sldId id="286" r:id="rId37"/>
    <p:sldId id="287" r:id="rId38"/>
    <p:sldId id="288" r:id="rId39"/>
    <p:sldId id="289" r:id="rId40"/>
    <p:sldId id="290" r:id="rId41"/>
    <p:sldId id="291" r:id="rId42"/>
    <p:sldId id="292" r:id="rId43"/>
    <p:sldId id="296" r:id="rId44"/>
    <p:sldId id="299" r:id="rId45"/>
    <p:sldId id="300" r:id="rId46"/>
    <p:sldId id="295" r:id="rId47"/>
  </p:sldIdLst>
  <p:sldSz cx="9144000" cy="6858000" type="screen4x3"/>
  <p:notesSz cx="6858000" cy="9144000"/>
  <p:custDataLst>
    <p:tags r:id="rId50"/>
  </p:custDataLst>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D0E9"/>
    <a:srgbClr val="00339A"/>
    <a:srgbClr val="134892"/>
    <a:srgbClr val="F2C31A"/>
    <a:srgbClr val="FFFF99"/>
    <a:srgbClr val="66FF66"/>
    <a:srgbClr val="FF99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53" autoAdjust="0"/>
    <p:restoredTop sz="85101" autoAdjust="0"/>
  </p:normalViewPr>
  <p:slideViewPr>
    <p:cSldViewPr>
      <p:cViewPr>
        <p:scale>
          <a:sx n="70" d="100"/>
          <a:sy n="70" d="100"/>
        </p:scale>
        <p:origin x="432" y="24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3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40429567-0DBF-48A3-A7CF-F81B7EF962D1}" type="datetimeFigureOut">
              <a:rPr lang="en-US"/>
              <a:pPr>
                <a:defRPr/>
              </a:pPr>
              <a:t>2/21/2023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Arial" charset="0"/>
              </a:defRPr>
            </a:lvl1pPr>
          </a:lstStyle>
          <a:p>
            <a:pPr>
              <a:defRPr/>
            </a:pPr>
            <a:fld id="{E99053E9-1C83-4CC3-80AE-466BD89F31F6}" type="slidenum">
              <a:rPr lang="en-US"/>
              <a:pPr>
                <a:defRPr/>
              </a:pPr>
              <a:t>‹#›</a:t>
            </a:fld>
            <a:endParaRPr lang="en-US"/>
          </a:p>
        </p:txBody>
      </p:sp>
    </p:spTree>
    <p:extLst>
      <p:ext uri="{BB962C8B-B14F-4D97-AF65-F5344CB8AC3E}">
        <p14:creationId xmlns:p14="http://schemas.microsoft.com/office/powerpoint/2010/main" val="32689461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orbel" pitchFamily="34" charset="0"/>
              </a:defRPr>
            </a:lvl1pPr>
          </a:lstStyle>
          <a:p>
            <a:pPr>
              <a:defRPr/>
            </a:pPr>
            <a:endParaRPr lang="en-US" altLang="zh-CN"/>
          </a:p>
        </p:txBody>
      </p:sp>
      <p:sp>
        <p:nvSpPr>
          <p:cNvPr id="819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orbel" pitchFamily="34" charset="0"/>
              </a:defRPr>
            </a:lvl1pPr>
          </a:lstStyle>
          <a:p>
            <a:pPr>
              <a:defRPr/>
            </a:pPr>
            <a:fld id="{D9875D06-FA4D-4A99-B54C-AFA8D2B4AE6F}" type="datetimeFigureOut">
              <a:rPr lang="zh-CN" altLang="en-US"/>
              <a:pPr>
                <a:defRPr/>
              </a:pPr>
              <a:t>2023/2/21</a:t>
            </a:fld>
            <a:endParaRPr lang="en-US" altLang="zh-CN"/>
          </a:p>
        </p:txBody>
      </p:sp>
      <p:sp>
        <p:nvSpPr>
          <p:cNvPr id="286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19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smtClean="0"/>
              <a:t>Click to edit Master text styles</a:t>
            </a:r>
          </a:p>
          <a:p>
            <a:pPr lvl="1"/>
            <a:r>
              <a:rPr lang="en-US" altLang="zh-CN" noProof="0" smtClean="0"/>
              <a:t>Second level</a:t>
            </a:r>
          </a:p>
          <a:p>
            <a:pPr lvl="2"/>
            <a:r>
              <a:rPr lang="en-US" altLang="zh-CN" noProof="0" smtClean="0"/>
              <a:t>Third level</a:t>
            </a:r>
          </a:p>
          <a:p>
            <a:pPr lvl="3"/>
            <a:r>
              <a:rPr lang="en-US" altLang="zh-CN" noProof="0" smtClean="0"/>
              <a:t>Fourth level</a:t>
            </a:r>
          </a:p>
          <a:p>
            <a:pPr lvl="4"/>
            <a:r>
              <a:rPr lang="en-US" altLang="zh-CN" noProof="0" smtClean="0"/>
              <a:t>Fifth level</a:t>
            </a:r>
          </a:p>
        </p:txBody>
      </p:sp>
      <p:sp>
        <p:nvSpPr>
          <p:cNvPr id="819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orbel" pitchFamily="34" charset="0"/>
              </a:defRPr>
            </a:lvl1pPr>
          </a:lstStyle>
          <a:p>
            <a:pPr>
              <a:defRPr/>
            </a:pPr>
            <a:endParaRPr lang="en-US" altLang="zh-CN"/>
          </a:p>
        </p:txBody>
      </p:sp>
      <p:sp>
        <p:nvSpPr>
          <p:cNvPr id="819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orbel" pitchFamily="34" charset="0"/>
              </a:defRPr>
            </a:lvl1pPr>
          </a:lstStyle>
          <a:p>
            <a:pPr>
              <a:defRPr/>
            </a:pPr>
            <a:fld id="{31039E60-BF2B-4BFB-A357-E946C274AAFF}" type="slidenum">
              <a:rPr lang="zh-CN" altLang="en-US"/>
              <a:pPr>
                <a:defRPr/>
              </a:pPr>
              <a:t>‹#›</a:t>
            </a:fld>
            <a:endParaRPr lang="en-US" altLang="zh-CN"/>
          </a:p>
        </p:txBody>
      </p:sp>
    </p:spTree>
    <p:extLst>
      <p:ext uri="{BB962C8B-B14F-4D97-AF65-F5344CB8AC3E}">
        <p14:creationId xmlns:p14="http://schemas.microsoft.com/office/powerpoint/2010/main" val="25043478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4</a:t>
            </a:fld>
            <a:endParaRPr lang="en-US" altLang="zh-CN"/>
          </a:p>
        </p:txBody>
      </p:sp>
    </p:spTree>
    <p:extLst>
      <p:ext uri="{BB962C8B-B14F-4D97-AF65-F5344CB8AC3E}">
        <p14:creationId xmlns:p14="http://schemas.microsoft.com/office/powerpoint/2010/main" val="2939140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5</a:t>
            </a:fld>
            <a:endParaRPr lang="en-US" altLang="zh-CN"/>
          </a:p>
        </p:txBody>
      </p:sp>
    </p:spTree>
    <p:extLst>
      <p:ext uri="{BB962C8B-B14F-4D97-AF65-F5344CB8AC3E}">
        <p14:creationId xmlns:p14="http://schemas.microsoft.com/office/powerpoint/2010/main" val="817294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12" charset="-128"/>
            </a:endParaRPr>
          </a:p>
        </p:txBody>
      </p:sp>
      <p:sp>
        <p:nvSpPr>
          <p:cNvPr id="5" name="Rectangle 4"/>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12" charset="-128"/>
            </a:endParaRPr>
          </a:p>
        </p:txBody>
      </p:sp>
      <p:sp>
        <p:nvSpPr>
          <p:cNvPr id="6" name="Rectangle 5"/>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12" charset="-128"/>
            </a:endParaRPr>
          </a:p>
        </p:txBody>
      </p:sp>
      <p:sp>
        <p:nvSpPr>
          <p:cNvPr id="7" name="Rectangle 6"/>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12" charset="-128"/>
            </a:endParaRPr>
          </a:p>
        </p:txBody>
      </p:sp>
      <p:sp>
        <p:nvSpPr>
          <p:cNvPr id="8" name="Title 7"/>
          <p:cNvSpPr>
            <a:spLocks noGrp="1"/>
          </p:cNvSpPr>
          <p:nvPr>
            <p:ph type="ctrTitle"/>
          </p:nvPr>
        </p:nvSpPr>
        <p:spPr>
          <a:xfrm>
            <a:off x="685800" y="1295400"/>
            <a:ext cx="7772400" cy="1447800"/>
          </a:xfrm>
        </p:spPr>
        <p:txBody>
          <a:bodyPr/>
          <a:lstStyle>
            <a:lvl1pPr marR="9144" algn="ctr">
              <a:defRPr sz="4000" b="1" cap="small" spc="0" baseline="0">
                <a:solidFill>
                  <a:srgbClr val="F2C31A"/>
                </a:solidFill>
                <a:effectLst/>
                <a:latin typeface="Corbel"/>
              </a:defRPr>
            </a:lvl1pPr>
          </a:lstStyle>
          <a:p>
            <a:r>
              <a:rPr lang="en-US" dirty="0" smtClean="0"/>
              <a:t>Click to edit Master title style</a:t>
            </a:r>
            <a:endParaRPr lang="en-US" dirty="0"/>
          </a:p>
        </p:txBody>
      </p:sp>
      <p:sp>
        <p:nvSpPr>
          <p:cNvPr id="9" name="Subtitle 8"/>
          <p:cNvSpPr>
            <a:spLocks noGrp="1"/>
          </p:cNvSpPr>
          <p:nvPr>
            <p:ph type="subTitle" idx="1"/>
          </p:nvPr>
        </p:nvSpPr>
        <p:spPr>
          <a:xfrm>
            <a:off x="685800" y="3198168"/>
            <a:ext cx="7772400" cy="461665"/>
          </a:xfrm>
        </p:spPr>
        <p:txBody>
          <a:bodyPr lIns="100584" anchor="ctr">
            <a:spAutoFit/>
          </a:bodyPr>
          <a:lstStyle>
            <a:lvl1pPr marL="0" indent="0" algn="ctr">
              <a:spcBef>
                <a:spcPts val="0"/>
              </a:spcBef>
              <a:buNone/>
              <a:defRPr sz="2400">
                <a:solidFill>
                  <a:schemeClr val="accent4">
                    <a:lumMod val="20000"/>
                    <a:lumOff val="8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
        <p:nvSpPr>
          <p:cNvPr id="10" name="Slide Number Placeholder 2"/>
          <p:cNvSpPr>
            <a:spLocks noGrp="1"/>
          </p:cNvSpPr>
          <p:nvPr>
            <p:ph type="sldNum" sz="quarter" idx="10"/>
          </p:nvPr>
        </p:nvSpPr>
        <p:spPr/>
        <p:txBody>
          <a:bodyPr/>
          <a:lstStyle>
            <a:lvl1pPr>
              <a:defRPr/>
            </a:lvl1pPr>
          </a:lstStyle>
          <a:p>
            <a:pPr>
              <a:defRPr/>
            </a:pPr>
            <a:fld id="{92260C17-B17B-44C7-8493-C8ACBB94F633}" type="slidenum">
              <a:rPr lang="en-US"/>
              <a:pPr>
                <a:defRPr/>
              </a:pPr>
              <a:t>‹#›</a:t>
            </a:fld>
            <a:endParaRPr lang="en-US"/>
          </a:p>
        </p:txBody>
      </p:sp>
    </p:spTree>
    <p:extLst>
      <p:ext uri="{BB962C8B-B14F-4D97-AF65-F5344CB8AC3E}">
        <p14:creationId xmlns:p14="http://schemas.microsoft.com/office/powerpoint/2010/main" val="4261349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chor="ctr"/>
          <a:lstStyle>
            <a:lvl1pPr algn="ctr">
              <a:buNone/>
              <a:defRPr sz="3600" b="0"/>
            </a:lvl1pPr>
          </a:lstStyle>
          <a:p>
            <a:r>
              <a:rPr lang="en-US" smtClean="0"/>
              <a:t>Click to edit Master title style</a:t>
            </a:r>
            <a:endParaRPr lang="en-US" dirty="0"/>
          </a:p>
        </p:txBody>
      </p:sp>
      <p:sp>
        <p:nvSpPr>
          <p:cNvPr id="3" name="Text Placeholder 2"/>
          <p:cNvSpPr>
            <a:spLocks noGrp="1"/>
          </p:cNvSpPr>
          <p:nvPr>
            <p:ph type="body" idx="2"/>
          </p:nvPr>
        </p:nvSpPr>
        <p:spPr>
          <a:xfrm>
            <a:off x="457200" y="1066800"/>
            <a:ext cx="2514600" cy="52578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200400" y="1066800"/>
            <a:ext cx="5486400" cy="52578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327DF725-5DD2-4AC8-9302-F060CA84D9D3}" type="slidenum">
              <a:rPr lang="en-US"/>
              <a:pPr>
                <a:defRPr/>
              </a:pPr>
              <a:t>‹#›</a:t>
            </a:fld>
            <a:endParaRPr lang="en-US"/>
          </a:p>
        </p:txBody>
      </p:sp>
    </p:spTree>
    <p:extLst>
      <p:ext uri="{BB962C8B-B14F-4D97-AF65-F5344CB8AC3E}">
        <p14:creationId xmlns:p14="http://schemas.microsoft.com/office/powerpoint/2010/main" val="545409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8229600" cy="5257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10"/>
          <p:cNvSpPr>
            <a:spLocks noGrp="1"/>
          </p:cNvSpPr>
          <p:nvPr>
            <p:ph type="sldNum" sz="quarter" idx="10"/>
          </p:nvPr>
        </p:nvSpPr>
        <p:spPr/>
        <p:txBody>
          <a:bodyPr/>
          <a:lstStyle>
            <a:lvl1pPr>
              <a:defRPr/>
            </a:lvl1pPr>
          </a:lstStyle>
          <a:p>
            <a:pPr>
              <a:defRPr/>
            </a:pPr>
            <a:fld id="{F378691F-9CED-4134-BEF2-4424A0C8B72C}" type="slidenum">
              <a:rPr lang="en-US"/>
              <a:pPr>
                <a:defRPr/>
              </a:pPr>
              <a:t>‹#›</a:t>
            </a:fld>
            <a:endParaRPr lang="en-US"/>
          </a:p>
        </p:txBody>
      </p:sp>
    </p:spTree>
    <p:extLst>
      <p:ext uri="{BB962C8B-B14F-4D97-AF65-F5344CB8AC3E}">
        <p14:creationId xmlns:p14="http://schemas.microsoft.com/office/powerpoint/2010/main" val="2782136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4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80FD687F-9EC4-4A2C-9D79-45716973BA41}" type="slidenum">
              <a:rPr lang="en-US"/>
              <a:pPr>
                <a:defRPr/>
              </a:pPr>
              <a:t>‹#›</a:t>
            </a:fld>
            <a:endParaRPr lang="en-US"/>
          </a:p>
        </p:txBody>
      </p:sp>
    </p:spTree>
    <p:extLst>
      <p:ext uri="{BB962C8B-B14F-4D97-AF65-F5344CB8AC3E}">
        <p14:creationId xmlns:p14="http://schemas.microsoft.com/office/powerpoint/2010/main" val="154149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14400"/>
          </a:xfrm>
        </p:spPr>
        <p:txBody>
          <a:bodyPr/>
          <a:lstStyle/>
          <a:p>
            <a:r>
              <a:rPr lang="en-US" smtClean="0"/>
              <a:t>Click to edit Master title style</a:t>
            </a:r>
            <a:endParaRPr lang="en-US"/>
          </a:p>
        </p:txBody>
      </p:sp>
      <p:sp>
        <p:nvSpPr>
          <p:cNvPr id="3" name="Slide Number Placeholder 10"/>
          <p:cNvSpPr>
            <a:spLocks noGrp="1"/>
          </p:cNvSpPr>
          <p:nvPr>
            <p:ph type="sldNum" sz="quarter" idx="10"/>
          </p:nvPr>
        </p:nvSpPr>
        <p:spPr/>
        <p:txBody>
          <a:bodyPr/>
          <a:lstStyle>
            <a:lvl1pPr>
              <a:defRPr/>
            </a:lvl1pPr>
          </a:lstStyle>
          <a:p>
            <a:pPr>
              <a:defRPr/>
            </a:pPr>
            <a:fld id="{3283774E-393D-4152-86DA-5285DCA315CF}" type="slidenum">
              <a:rPr lang="en-US"/>
              <a:pPr>
                <a:defRPr/>
              </a:pPr>
              <a:t>‹#›</a:t>
            </a:fld>
            <a:endParaRPr lang="en-US"/>
          </a:p>
        </p:txBody>
      </p:sp>
    </p:spTree>
    <p:extLst>
      <p:ext uri="{BB962C8B-B14F-4D97-AF65-F5344CB8AC3E}">
        <p14:creationId xmlns:p14="http://schemas.microsoft.com/office/powerpoint/2010/main" val="1564785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0"/>
          <p:cNvSpPr>
            <a:spLocks noGrp="1"/>
          </p:cNvSpPr>
          <p:nvPr>
            <p:ph type="sldNum" sz="quarter" idx="10"/>
          </p:nvPr>
        </p:nvSpPr>
        <p:spPr/>
        <p:txBody>
          <a:bodyPr/>
          <a:lstStyle>
            <a:lvl1pPr>
              <a:defRPr/>
            </a:lvl1pPr>
          </a:lstStyle>
          <a:p>
            <a:pPr>
              <a:defRPr/>
            </a:pPr>
            <a:fld id="{7A000F4E-004E-4CE8-AABD-59BBC7FD61A1}" type="slidenum">
              <a:rPr lang="en-US"/>
              <a:pPr>
                <a:defRPr/>
              </a:pPr>
              <a:t>‹#›</a:t>
            </a:fld>
            <a:endParaRPr lang="en-US"/>
          </a:p>
        </p:txBody>
      </p:sp>
    </p:spTree>
    <p:extLst>
      <p:ext uri="{BB962C8B-B14F-4D97-AF65-F5344CB8AC3E}">
        <p14:creationId xmlns:p14="http://schemas.microsoft.com/office/powerpoint/2010/main" val="1946856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shade val="100000"/>
                <a:satMod val="150000"/>
              </a:schemeClr>
            </a:gs>
            <a:gs pos="65000">
              <a:schemeClr val="bg1">
                <a:shade val="90000"/>
                <a:satMod val="375000"/>
              </a:schemeClr>
            </a:gs>
            <a:gs pos="100000">
              <a:schemeClr val="bg2">
                <a:tint val="88000"/>
                <a:satMod val="400000"/>
              </a:schemeClr>
            </a:gs>
          </a:gsLst>
          <a:lin ang="5400000" scaled="0"/>
          <a:tileRect/>
        </a:gradFill>
        <a:effectLst/>
      </p:bgPr>
    </p:bg>
    <p:spTree>
      <p:nvGrpSpPr>
        <p:cNvPr id="1" name=""/>
        <p:cNvGrpSpPr/>
        <p:nvPr/>
      </p:nvGrpSpPr>
      <p:grpSpPr>
        <a:xfrm>
          <a:off x="0" y="0"/>
          <a:ext cx="0" cy="0"/>
          <a:chOff x="0" y="0"/>
          <a:chExt cx="0" cy="0"/>
        </a:xfrm>
      </p:grpSpPr>
      <p:pic>
        <p:nvPicPr>
          <p:cNvPr id="1029" name="Picture 20" descr="star_fade_bg.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5257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 name="Picture 23" descr="star_fade_bg.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33600" y="0"/>
            <a:ext cx="25257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 name="Picture 25" descr="star_fade_bg.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410200" y="0"/>
            <a:ext cx="25257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25" descr="star_fade_bg.jp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239000" y="0"/>
            <a:ext cx="25257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 name="Picture 24" descr="star_fade_bg.jpg"/>
          <p:cNvPicPr>
            <a:picLocks noChangeAspect="1"/>
          </p:cNvPicPr>
          <p:nvPr/>
        </p:nvPicPr>
        <p:blipFill rotWithShape="1">
          <a:blip r:embed="rId8">
            <a:alphaModFix/>
            <a:extLst>
              <a:ext uri="{28A0092B-C50C-407E-A947-70E740481C1C}">
                <a14:useLocalDpi xmlns:a14="http://schemas.microsoft.com/office/drawing/2010/main" val="0"/>
              </a:ext>
            </a:extLst>
          </a:blip>
          <a:srcRect r="18081"/>
          <a:stretch/>
        </p:blipFill>
        <p:spPr bwMode="auto">
          <a:xfrm>
            <a:off x="3810000" y="0"/>
            <a:ext cx="206903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Title Placeholder 21"/>
          <p:cNvSpPr>
            <a:spLocks noGrp="1"/>
          </p:cNvSpPr>
          <p:nvPr>
            <p:ph type="title"/>
          </p:nvPr>
        </p:nvSpPr>
        <p:spPr>
          <a:xfrm>
            <a:off x="458262" y="0"/>
            <a:ext cx="8228538" cy="990600"/>
          </a:xfrm>
          <a:prstGeom prst="rect">
            <a:avLst/>
          </a:prstGeom>
        </p:spPr>
        <p:txBody>
          <a:bodyPr vert="horz" wrap="square" lIns="91440" tIns="45720" rIns="91440" bIns="45720" numCol="1" anchor="ctr" anchorCtr="0" compatLnSpc="1">
            <a:prstTxWarp prst="textNoShape">
              <a:avLst/>
            </a:prstTxWarp>
            <a:noAutofit/>
          </a:bodyPr>
          <a:lstStyle/>
          <a:p>
            <a:pPr lvl="0"/>
            <a:r>
              <a:rPr lang="en-US" dirty="0" smtClean="0"/>
              <a:t>Click to edit Master title style</a:t>
            </a:r>
          </a:p>
        </p:txBody>
      </p:sp>
      <p:sp>
        <p:nvSpPr>
          <p:cNvPr id="1031" name="Text Placeholder 12"/>
          <p:cNvSpPr>
            <a:spLocks noGrp="1"/>
          </p:cNvSpPr>
          <p:nvPr>
            <p:ph type="body" idx="1"/>
          </p:nvPr>
        </p:nvSpPr>
        <p:spPr bwMode="auto">
          <a:xfrm>
            <a:off x="458262" y="1066800"/>
            <a:ext cx="8228538"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p>
        </p:txBody>
      </p:sp>
      <p:sp>
        <p:nvSpPr>
          <p:cNvPr id="1033" name="TextBox 9"/>
          <p:cNvSpPr txBox="1">
            <a:spLocks noChangeArrowheads="1"/>
          </p:cNvSpPr>
          <p:nvPr/>
        </p:nvSpPr>
        <p:spPr bwMode="auto">
          <a:xfrm>
            <a:off x="609600" y="6474023"/>
            <a:ext cx="3810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700" dirty="0" smtClean="0">
                <a:solidFill>
                  <a:srgbClr val="F2C31A"/>
                </a:solidFill>
                <a:latin typeface="Corbel" pitchFamily="34" charset="0"/>
              </a:rPr>
              <a:t>Cooperative Institute for Meteorological Satellite Studies</a:t>
            </a:r>
          </a:p>
          <a:p>
            <a:pPr eaLnBrk="1" hangingPunct="1">
              <a:defRPr/>
            </a:pPr>
            <a:r>
              <a:rPr lang="en-US" sz="700" dirty="0" smtClean="0">
                <a:solidFill>
                  <a:srgbClr val="FFFFFF"/>
                </a:solidFill>
                <a:latin typeface="Corbel" pitchFamily="34" charset="0"/>
              </a:rPr>
              <a:t>University of Wisconsin - Madison</a:t>
            </a:r>
          </a:p>
        </p:txBody>
      </p:sp>
      <p:sp>
        <p:nvSpPr>
          <p:cNvPr id="11" name="Slide Number Placeholder 10"/>
          <p:cNvSpPr>
            <a:spLocks noGrp="1"/>
          </p:cNvSpPr>
          <p:nvPr>
            <p:ph type="sldNum" sz="quarter" idx="4"/>
          </p:nvPr>
        </p:nvSpPr>
        <p:spPr>
          <a:xfrm>
            <a:off x="8534400" y="6553200"/>
            <a:ext cx="457200" cy="228600"/>
          </a:xfrm>
          <a:prstGeom prst="rect">
            <a:avLst/>
          </a:prstGeom>
        </p:spPr>
        <p:txBody>
          <a:bodyPr vert="horz" wrap="square" lIns="91440" tIns="45720" rIns="91440" bIns="45720" numCol="1" anchor="ctr" anchorCtr="0" compatLnSpc="1">
            <a:prstTxWarp prst="textNoShape">
              <a:avLst/>
            </a:prstTxWarp>
          </a:bodyPr>
          <a:lstStyle>
            <a:lvl1pPr algn="r" fontAlgn="auto">
              <a:spcBef>
                <a:spcPts val="0"/>
              </a:spcBef>
              <a:spcAft>
                <a:spcPts val="0"/>
              </a:spcAft>
              <a:defRPr sz="1000">
                <a:solidFill>
                  <a:srgbClr val="FFF1CE"/>
                </a:solidFill>
                <a:latin typeface="Arial Narrow"/>
                <a:cs typeface="Arial Narrow"/>
              </a:defRPr>
            </a:lvl1pPr>
          </a:lstStyle>
          <a:p>
            <a:pPr>
              <a:defRPr/>
            </a:pPr>
            <a:fld id="{49C620E3-86D2-421C-B672-9D0292A84894}" type="slidenum">
              <a:rPr lang="en-US" smtClean="0"/>
              <a:pPr>
                <a:defRPr/>
              </a:pPr>
              <a:t>‹#›</a:t>
            </a:fld>
            <a:endParaRPr lang="en-US" dirty="0"/>
          </a:p>
        </p:txBody>
      </p:sp>
      <p:pic>
        <p:nvPicPr>
          <p:cNvPr id="5" name="Picture 4" descr="CIMSS_logo_web_multicolor_glow_PNG_138x100.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28600" y="6450496"/>
            <a:ext cx="457200" cy="331304"/>
          </a:xfrm>
          <a:prstGeom prst="rect">
            <a:avLst/>
          </a:prstGeom>
        </p:spPr>
      </p:pic>
    </p:spTree>
  </p:cSld>
  <p:clrMap bg1="dk1" tx1="lt1" bg2="dk2" tx2="lt2" accent1="accent1" accent2="accent2" accent3="accent3" accent4="accent4" accent5="accent5" accent6="accent6" hlink="hlink" folHlink="folHlink"/>
  <p:sldLayoutIdLst>
    <p:sldLayoutId id="2147483757" r:id="rId1"/>
    <p:sldLayoutId id="2147483754" r:id="rId2"/>
    <p:sldLayoutId id="2147483749" r:id="rId3"/>
    <p:sldLayoutId id="2147483751" r:id="rId4"/>
    <p:sldLayoutId id="2147483755" r:id="rId5"/>
    <p:sldLayoutId id="2147483756" r:id="rId6"/>
  </p:sldLayoutIdLst>
  <p:timing>
    <p:tnLst>
      <p:par>
        <p:cTn id="1" dur="indefinite" restart="never" nodeType="tmRoot"/>
      </p:par>
    </p:tnLst>
  </p:timing>
  <p:hf hdr="0" ftr="0" dt="0"/>
  <p:txStyles>
    <p:titleStyle>
      <a:lvl1pPr algn="ctr" rtl="0" eaLnBrk="1" fontAlgn="base" hangingPunct="1">
        <a:spcBef>
          <a:spcPct val="0"/>
        </a:spcBef>
        <a:spcAft>
          <a:spcPct val="0"/>
        </a:spcAft>
        <a:defRPr sz="3600" kern="1200" spc="-100">
          <a:solidFill>
            <a:srgbClr val="C1EEFF"/>
          </a:solidFill>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p:titleStyle>
    <p:bodyStyle>
      <a:lvl1pPr marL="411163" indent="-342900" algn="l" rtl="0" eaLnBrk="1" fontAlgn="base" hangingPunct="1">
        <a:spcBef>
          <a:spcPts val="700"/>
        </a:spcBef>
        <a:spcAft>
          <a:spcPct val="0"/>
        </a:spcAft>
        <a:buClr>
          <a:srgbClr val="A7D6FF"/>
        </a:buClr>
        <a:buSzPct val="95000"/>
        <a:buFont typeface="Wingdings" pitchFamily="2" charset="2"/>
        <a:buChar char=""/>
        <a:defRPr sz="3000" kern="1200">
          <a:solidFill>
            <a:srgbClr val="F2C31A"/>
          </a:solidFill>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rgbClr val="A7D6FF"/>
        </a:buClr>
        <a:buSzPct val="90000"/>
        <a:buFont typeface="Wingdings" pitchFamily="2" charset="2"/>
        <a:buChar char=""/>
        <a:defRPr sz="2600" kern="1200">
          <a:solidFill>
            <a:schemeClr val="tx1"/>
          </a:solidFill>
          <a:latin typeface="+mn-lt"/>
          <a:ea typeface="MS PGothic" pitchFamily="34" charset="-128"/>
          <a:cs typeface="+mn-cs"/>
        </a:defRPr>
      </a:lvl2pPr>
      <a:lvl3pPr marL="995363" indent="-228600" algn="l" rtl="0" eaLnBrk="1" fontAlgn="base" hangingPunct="1">
        <a:spcBef>
          <a:spcPct val="20000"/>
        </a:spcBef>
        <a:spcAft>
          <a:spcPct val="0"/>
        </a:spcAft>
        <a:buClr>
          <a:srgbClr val="A7D6FF"/>
        </a:buClr>
        <a:buFont typeface="Wingdings 2" pitchFamily="18" charset="2"/>
        <a:buChar char=""/>
        <a:defRPr sz="2400" kern="1200">
          <a:solidFill>
            <a:schemeClr val="tx1"/>
          </a:solidFill>
          <a:latin typeface="+mn-lt"/>
          <a:ea typeface="MS PGothic" pitchFamily="34" charset="-128"/>
          <a:cs typeface="+mn-cs"/>
        </a:defRPr>
      </a:lvl3pPr>
      <a:lvl4pPr marL="1260475" indent="-228600" algn="l" rtl="0" eaLnBrk="1" fontAlgn="base" hangingPunct="1">
        <a:spcBef>
          <a:spcPct val="20000"/>
        </a:spcBef>
        <a:spcAft>
          <a:spcPct val="0"/>
        </a:spcAft>
        <a:buClr>
          <a:srgbClr val="A7D6FF"/>
        </a:buClr>
        <a:buSzPct val="80000"/>
        <a:buFont typeface="Arial" pitchFamily="34" charset="0"/>
        <a:buChar char="•"/>
        <a:defRPr sz="2200" kern="1200">
          <a:solidFill>
            <a:schemeClr val="tx1"/>
          </a:solidFill>
          <a:latin typeface="+mn-lt"/>
          <a:ea typeface="MS PGothic" pitchFamily="34" charset="-128"/>
          <a:cs typeface="+mn-cs"/>
        </a:defRPr>
      </a:lvl4pPr>
      <a:lvl5pPr marL="1481138" indent="-209550" algn="l" rtl="0" eaLnBrk="1" fontAlgn="base" hangingPunct="1">
        <a:spcBef>
          <a:spcPct val="20000"/>
        </a:spcBef>
        <a:spcAft>
          <a:spcPct val="0"/>
        </a:spcAft>
        <a:buClr>
          <a:srgbClr val="A7D6FF"/>
        </a:buClr>
        <a:buSzPct val="80000"/>
        <a:buFont typeface="Wingdings 2" pitchFamily="18" charset="2"/>
        <a:buChar char=""/>
        <a:defRPr sz="2000" kern="1200">
          <a:solidFill>
            <a:schemeClr val="tx1"/>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mailto:scott.lindstrom@noaa.gov" TargetMode="External"/><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hyperlink" Target="mailto:scott.lindstrom@ssec.wisc.edu"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cimss.ssec.wisc.edu/satellite-blog/archives/50428" TargetMode="External"/><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hyperlink" Target="https://tropic.ssec.wisc.edu/"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hyperlink" Target="https://tropic.ssec.wisc.edu/"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hyperlink" Target="https://tropic.ssec.wisc.edu/"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hyperlink" Target="https://scatterometer.knmi.nl/tile_prod/" TargetMode="External"/><Relationship Id="rId2" Type="http://schemas.openxmlformats.org/officeDocument/2006/relationships/hyperlink" Target="https://manati.star.nesdis.noaa.gov/" TargetMode="Externa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gif"/><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ospo.noaa.gov/Products/atmosphere/mirs/index.html" TargetMode="Externa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hyperlink" Target="https://cimss.ssec.wisc.edu/satellite-blog/archives/category/sar" TargetMode="External"/><Relationship Id="rId2" Type="http://schemas.openxmlformats.org/officeDocument/2006/relationships/hyperlink" Target="https://cimss.ssec.wisc.edu/satellite-blog/archives/category/nucaps" TargetMode="External"/><Relationship Id="rId1" Type="http://schemas.openxmlformats.org/officeDocument/2006/relationships/slideLayout" Target="../slideLayouts/slideLayout3.xml"/><Relationship Id="rId4" Type="http://schemas.openxmlformats.org/officeDocument/2006/relationships/hyperlink" Target="https://cimss.ssec.wisc.edu/satellite-blog/archives/category/microwave"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cimss.ssec.wisc.edu/satellite-blog" TargetMode="External"/><Relationship Id="rId2" Type="http://schemas.openxmlformats.org/officeDocument/2006/relationships/hyperlink" Target="mailto:scott.lindstrom@noaa.gov"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pacificdesk.org/" TargetMode="External"/><Relationship Id="rId7" Type="http://schemas.openxmlformats.org/officeDocument/2006/relationships/hyperlink" Target="http://www.virtuallab.bom.gov.au/archive/regional-focus-group-recordings/" TargetMode="External"/><Relationship Id="rId2" Type="http://schemas.openxmlformats.org/officeDocument/2006/relationships/hyperlink" Target="https://www.facebook.com/PacificDesk/" TargetMode="External"/><Relationship Id="rId1" Type="http://schemas.openxmlformats.org/officeDocument/2006/relationships/slideLayout" Target="../slideLayouts/slideLayout3.xml"/><Relationship Id="rId6" Type="http://schemas.openxmlformats.org/officeDocument/2006/relationships/hyperlink" Target="http://www.virtuallab.bom.gov.au/" TargetMode="External"/><Relationship Id="rId5" Type="http://schemas.openxmlformats.org/officeDocument/2006/relationships/hyperlink" Target="https://uaf-accap.org/events/about-accap-webinars/" TargetMode="External"/><Relationship Id="rId4" Type="http://schemas.openxmlformats.org/officeDocument/2006/relationships/hyperlink" Target="https://vimeo.com/channels/vaw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0" dirty="0">
                <a:latin typeface="Franklin Gothic Medium Cond" panose="020B0606030402020204" pitchFamily="34" charset="0"/>
              </a:rPr>
              <a:t>Training Forecasters to use Satellite data Worldwide</a:t>
            </a:r>
            <a:endParaRPr lang="en-US" dirty="0">
              <a:latin typeface="Franklin Gothic Medium Cond" panose="020B0606030402020204" pitchFamily="34" charset="0"/>
            </a:endParaRPr>
          </a:p>
        </p:txBody>
      </p:sp>
      <p:sp>
        <p:nvSpPr>
          <p:cNvPr id="7" name="Subtitle 6"/>
          <p:cNvSpPr>
            <a:spLocks noGrp="1"/>
          </p:cNvSpPr>
          <p:nvPr>
            <p:ph idx="1"/>
          </p:nvPr>
        </p:nvSpPr>
        <p:spPr>
          <a:xfrm>
            <a:off x="518958" y="1905000"/>
            <a:ext cx="8229600" cy="3305657"/>
          </a:xfrm>
        </p:spPr>
        <p:txBody>
          <a:bodyPr/>
          <a:lstStyle/>
          <a:p>
            <a:pPr marL="68263" indent="0" algn="ctr">
              <a:buNone/>
            </a:pPr>
            <a:r>
              <a:rPr lang="en-US" dirty="0" smtClean="0">
                <a:latin typeface="Franklin Gothic Medium Cond" panose="020B0606030402020204" pitchFamily="34" charset="0"/>
              </a:rPr>
              <a:t>Scott S Lindstrom</a:t>
            </a:r>
          </a:p>
          <a:p>
            <a:pPr marL="68263" indent="0" algn="ctr">
              <a:buNone/>
            </a:pPr>
            <a:r>
              <a:rPr lang="en-US" dirty="0" smtClean="0">
                <a:latin typeface="Franklin Gothic Medium Cond" panose="020B0606030402020204" pitchFamily="34" charset="0"/>
              </a:rPr>
              <a:t>UW-Madison</a:t>
            </a:r>
          </a:p>
          <a:p>
            <a:pPr marL="68263" indent="0" algn="ctr">
              <a:buNone/>
            </a:pPr>
            <a:r>
              <a:rPr lang="en-US" dirty="0" smtClean="0">
                <a:latin typeface="Franklin Gothic Medium Cond" panose="020B0606030402020204" pitchFamily="34" charset="0"/>
              </a:rPr>
              <a:t>Cooperative Institute for Meteorological Satellite Studies</a:t>
            </a:r>
          </a:p>
          <a:p>
            <a:pPr marL="68263" indent="0" algn="ctr">
              <a:buNone/>
            </a:pPr>
            <a:endParaRPr lang="en-US" dirty="0">
              <a:latin typeface="Franklin Gothic Medium Cond" panose="020B0606030402020204" pitchFamily="34" charset="0"/>
            </a:endParaRPr>
          </a:p>
          <a:p>
            <a:pPr marL="68263" indent="0" algn="ctr">
              <a:buNone/>
            </a:pPr>
            <a:r>
              <a:rPr lang="en-US" dirty="0" smtClean="0">
                <a:latin typeface="Franklin Gothic Medium Cond" panose="020B0606030402020204" pitchFamily="34" charset="0"/>
              </a:rPr>
              <a:t> (           )        </a:t>
            </a:r>
            <a:endParaRPr lang="en-US" dirty="0">
              <a:latin typeface="Franklin Gothic Medium Cond" panose="020B0606030402020204" pitchFamily="34" charset="0"/>
            </a:endParaRPr>
          </a:p>
        </p:txBody>
      </p:sp>
      <p:sp>
        <p:nvSpPr>
          <p:cNvPr id="4" name="Slide Number Placeholder 3"/>
          <p:cNvSpPr>
            <a:spLocks noGrp="1"/>
          </p:cNvSpPr>
          <p:nvPr>
            <p:ph type="sldNum" sz="quarter" idx="10"/>
          </p:nvPr>
        </p:nvSpPr>
        <p:spPr/>
        <p:txBody>
          <a:bodyPr/>
          <a:lstStyle/>
          <a:p>
            <a:fld id="{92260C17-B17B-44C7-8493-C8ACBB94F633}" type="slidenum">
              <a:rPr lang="en-US" smtClean="0"/>
              <a:pPr/>
              <a:t>1</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4038600"/>
            <a:ext cx="849853" cy="615835"/>
          </a:xfrm>
          <a:prstGeom prst="rect">
            <a:avLst/>
          </a:prstGeom>
        </p:spPr>
      </p:pic>
    </p:spTree>
    <p:extLst>
      <p:ext uri="{BB962C8B-B14F-4D97-AF65-F5344CB8AC3E}">
        <p14:creationId xmlns:p14="http://schemas.microsoft.com/office/powerpoint/2010/main" val="15361567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Are you training in English?</a:t>
            </a:r>
            <a:endParaRPr lang="en-US" dirty="0">
              <a:latin typeface="Franklin Gothic Medium Cond" panose="020B0606030402020204" pitchFamily="34" charset="0"/>
            </a:endParaRPr>
          </a:p>
        </p:txBody>
      </p:sp>
      <p:sp>
        <p:nvSpPr>
          <p:cNvPr id="3" name="Content Placeholder 2"/>
          <p:cNvSpPr>
            <a:spLocks noGrp="1"/>
          </p:cNvSpPr>
          <p:nvPr>
            <p:ph idx="1"/>
          </p:nvPr>
        </p:nvSpPr>
        <p:spPr/>
        <p:txBody>
          <a:bodyPr/>
          <a:lstStyle/>
          <a:p>
            <a:r>
              <a:rPr lang="en-US" dirty="0" smtClean="0">
                <a:latin typeface="Franklin Gothic Medium Cond" panose="020B0606030402020204" pitchFamily="34" charset="0"/>
              </a:rPr>
              <a:t>Is English the first language of the people you are training?</a:t>
            </a:r>
          </a:p>
          <a:p>
            <a:pPr lvl="1"/>
            <a:r>
              <a:rPr lang="en-US" dirty="0" smtClean="0">
                <a:latin typeface="Franklin Gothic Medium Cond" panose="020B0606030402020204" pitchFamily="34" charset="0"/>
              </a:rPr>
              <a:t>If not:  this is a very large roadblock to a transfer of knowledge</a:t>
            </a:r>
          </a:p>
          <a:p>
            <a:pPr lvl="1"/>
            <a:r>
              <a:rPr lang="en-US" dirty="0" smtClean="0">
                <a:latin typeface="Franklin Gothic Medium Cond" panose="020B0606030402020204" pitchFamily="34" charset="0"/>
              </a:rPr>
              <a:t>Students will be receiving information and having to translate it simultaneously</a:t>
            </a:r>
          </a:p>
          <a:p>
            <a:pPr lvl="2"/>
            <a:r>
              <a:rPr lang="en-US" dirty="0" smtClean="0">
                <a:latin typeface="Franklin Gothic Medium Cond" panose="020B0606030402020204" pitchFamily="34" charset="0"/>
              </a:rPr>
              <a:t>You can supply all your lectures beforehand (which clamps down on the flexibility of your training!  That is, if something interesting </a:t>
            </a:r>
            <a:r>
              <a:rPr lang="en-US" dirty="0" smtClean="0">
                <a:latin typeface="Franklin Gothic Medium Cond" panose="020B0606030402020204" pitchFamily="34" charset="0"/>
              </a:rPr>
              <a:t>comes up </a:t>
            </a:r>
            <a:r>
              <a:rPr lang="en-US" dirty="0" smtClean="0">
                <a:latin typeface="Franklin Gothic Medium Cond" panose="020B0606030402020204" pitchFamily="34" charset="0"/>
              </a:rPr>
              <a:t>that you want to talk about….)</a:t>
            </a:r>
          </a:p>
          <a:p>
            <a:pPr lvl="1"/>
            <a:r>
              <a:rPr lang="en-US" dirty="0" smtClean="0">
                <a:latin typeface="Franklin Gothic Medium Cond" panose="020B0606030402020204" pitchFamily="34" charset="0"/>
              </a:rPr>
              <a:t>Students will have difficulty formulating a question</a:t>
            </a:r>
            <a:endParaRPr lang="en-US" dirty="0">
              <a:latin typeface="Franklin Gothic Medium Cond" panose="020B0606030402020204" pitchFamily="34" charset="0"/>
            </a:endParaRP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latin typeface="Franklin Gothic Medium Cond" panose="020B0606030402020204" pitchFamily="34" charset="0"/>
              </a:rPr>
              <a:pPr>
                <a:defRPr/>
              </a:pPr>
              <a:t>10</a:t>
            </a:fld>
            <a:endParaRPr lang="en-US">
              <a:latin typeface="Franklin Gothic Medium Cond" panose="020B0606030402020204" pitchFamily="34" charset="0"/>
            </a:endParaRPr>
          </a:p>
        </p:txBody>
      </p:sp>
    </p:spTree>
    <p:extLst>
      <p:ext uri="{BB962C8B-B14F-4D97-AF65-F5344CB8AC3E}">
        <p14:creationId xmlns:p14="http://schemas.microsoft.com/office/powerpoint/2010/main" val="4955451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What is the culture of the people being trained?</a:t>
            </a:r>
            <a:endParaRPr lang="en-US" dirty="0">
              <a:latin typeface="Franklin Gothic Medium Cond" panose="020B0606030402020204" pitchFamily="34" charset="0"/>
            </a:endParaRPr>
          </a:p>
        </p:txBody>
      </p:sp>
      <p:sp>
        <p:nvSpPr>
          <p:cNvPr id="3" name="Content Placeholder 2"/>
          <p:cNvSpPr>
            <a:spLocks noGrp="1"/>
          </p:cNvSpPr>
          <p:nvPr>
            <p:ph idx="1"/>
          </p:nvPr>
        </p:nvSpPr>
        <p:spPr/>
        <p:txBody>
          <a:bodyPr/>
          <a:lstStyle/>
          <a:p>
            <a:endParaRPr lang="en-US" dirty="0" smtClean="0">
              <a:latin typeface="Franklin Gothic Medium Cond" panose="020B0606030402020204" pitchFamily="34" charset="0"/>
            </a:endParaRPr>
          </a:p>
          <a:p>
            <a:r>
              <a:rPr lang="en-US" dirty="0" smtClean="0">
                <a:latin typeface="Franklin Gothic Medium Cond" panose="020B0606030402020204" pitchFamily="34" charset="0"/>
              </a:rPr>
              <a:t>This must be understood well, and training should be adapted to it</a:t>
            </a:r>
          </a:p>
          <a:p>
            <a:pPr lvl="1"/>
            <a:r>
              <a:rPr lang="en-US" dirty="0" smtClean="0">
                <a:latin typeface="Franklin Gothic Medium Cond" panose="020B0606030402020204" pitchFamily="34" charset="0"/>
              </a:rPr>
              <a:t>For example, some cultures frown on questioning an expert or an elder.  This makes it hard to gauge understanding (especially in a remote framework!)</a:t>
            </a:r>
          </a:p>
          <a:p>
            <a:pPr lvl="1"/>
            <a:r>
              <a:rPr lang="en-US" dirty="0" smtClean="0">
                <a:latin typeface="Franklin Gothic Medium Cond" panose="020B0606030402020204" pitchFamily="34" charset="0"/>
              </a:rPr>
              <a:t>How do you get around this natural reticence that inhibits give-and-take during a training</a:t>
            </a:r>
          </a:p>
          <a:p>
            <a:pPr lvl="2"/>
            <a:r>
              <a:rPr lang="en-US" dirty="0" smtClean="0">
                <a:latin typeface="Franklin Gothic Medium Cond" panose="020B0606030402020204" pitchFamily="34" charset="0"/>
              </a:rPr>
              <a:t>Anonymous ‘clickers’ – this is worthwhile if you are in the room with them and want to know what knowledge they’ve acquired</a:t>
            </a:r>
          </a:p>
          <a:p>
            <a:pPr lvl="2"/>
            <a:r>
              <a:rPr lang="en-US" dirty="0" smtClean="0">
                <a:latin typeface="Franklin Gothic Medium Cond" panose="020B0606030402020204" pitchFamily="34" charset="0"/>
              </a:rPr>
              <a:t>Very much more difficult to do with Remote Training</a:t>
            </a:r>
          </a:p>
          <a:p>
            <a:pPr lvl="2"/>
            <a:endParaRPr lang="en-US" dirty="0">
              <a:latin typeface="Franklin Gothic Medium Cond" panose="020B0606030402020204" pitchFamily="34" charset="0"/>
            </a:endParaRP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latin typeface="Franklin Gothic Medium Cond" panose="020B0606030402020204" pitchFamily="34" charset="0"/>
              </a:rPr>
              <a:pPr>
                <a:defRPr/>
              </a:pPr>
              <a:t>11</a:t>
            </a:fld>
            <a:endParaRPr lang="en-US">
              <a:latin typeface="Franklin Gothic Medium Cond" panose="020B0606030402020204" pitchFamily="34" charset="0"/>
            </a:endParaRPr>
          </a:p>
        </p:txBody>
      </p:sp>
    </p:spTree>
    <p:extLst>
      <p:ext uri="{BB962C8B-B14F-4D97-AF65-F5344CB8AC3E}">
        <p14:creationId xmlns:p14="http://schemas.microsoft.com/office/powerpoint/2010/main" val="34247639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How do you force interaction in remote sessions?</a:t>
            </a:r>
            <a:endParaRPr lang="en-US" dirty="0">
              <a:latin typeface="Franklin Gothic Medium Cond" panose="020B0606030402020204" pitchFamily="34" charset="0"/>
            </a:endParaRPr>
          </a:p>
        </p:txBody>
      </p:sp>
      <p:sp>
        <p:nvSpPr>
          <p:cNvPr id="3" name="Content Placeholder 2"/>
          <p:cNvSpPr>
            <a:spLocks noGrp="1"/>
          </p:cNvSpPr>
          <p:nvPr>
            <p:ph idx="1"/>
          </p:nvPr>
        </p:nvSpPr>
        <p:spPr/>
        <p:txBody>
          <a:bodyPr/>
          <a:lstStyle/>
          <a:p>
            <a:endParaRPr lang="en-US" dirty="0" smtClean="0">
              <a:latin typeface="Franklin Gothic Medium Cond" panose="020B0606030402020204" pitchFamily="34" charset="0"/>
            </a:endParaRPr>
          </a:p>
          <a:p>
            <a:r>
              <a:rPr lang="en-US" dirty="0" smtClean="0">
                <a:latin typeface="Franklin Gothic Medium Cond" panose="020B0606030402020204" pitchFamily="34" charset="0"/>
              </a:rPr>
              <a:t>Put up with long uncomfortable silences when you ask a question</a:t>
            </a:r>
          </a:p>
          <a:p>
            <a:pPr lvl="1"/>
            <a:r>
              <a:rPr lang="en-US" dirty="0" smtClean="0">
                <a:latin typeface="Franklin Gothic Medium Cond" panose="020B0606030402020204" pitchFamily="34" charset="0"/>
              </a:rPr>
              <a:t>Sometimes students will email/chat you an answer or question (I’ve ended up encouraging that)</a:t>
            </a:r>
          </a:p>
          <a:p>
            <a:r>
              <a:rPr lang="en-US" dirty="0" smtClean="0">
                <a:latin typeface="Franklin Gothic Medium Cond" panose="020B0606030402020204" pitchFamily="34" charset="0"/>
              </a:rPr>
              <a:t>Ask (“require”) students to summarize what they’ve learned on a particular day</a:t>
            </a:r>
          </a:p>
          <a:p>
            <a:pPr lvl="1"/>
            <a:r>
              <a:rPr lang="en-US" dirty="0" smtClean="0">
                <a:latin typeface="Franklin Gothic Medium Cond" panose="020B0606030402020204" pitchFamily="34" charset="0"/>
              </a:rPr>
              <a:t>Put these into a google doc so all students can see/edit the summaries</a:t>
            </a:r>
            <a:endParaRPr lang="en-US" dirty="0">
              <a:latin typeface="Franklin Gothic Medium Cond" panose="020B0606030402020204" pitchFamily="34" charset="0"/>
            </a:endParaRP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latin typeface="Franklin Gothic Medium Cond" panose="020B0606030402020204" pitchFamily="34" charset="0"/>
              </a:rPr>
              <a:pPr>
                <a:defRPr/>
              </a:pPr>
              <a:t>12</a:t>
            </a:fld>
            <a:endParaRPr lang="en-US">
              <a:latin typeface="Franklin Gothic Medium Cond" panose="020B0606030402020204" pitchFamily="34" charset="0"/>
            </a:endParaRPr>
          </a:p>
        </p:txBody>
      </p:sp>
    </p:spTree>
    <p:extLst>
      <p:ext uri="{BB962C8B-B14F-4D97-AF65-F5344CB8AC3E}">
        <p14:creationId xmlns:p14="http://schemas.microsoft.com/office/powerpoint/2010/main" val="7580769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262" y="381000"/>
            <a:ext cx="8228538" cy="990600"/>
          </a:xfrm>
        </p:spPr>
        <p:txBody>
          <a:bodyPr/>
          <a:lstStyle/>
          <a:p>
            <a:r>
              <a:rPr lang="en-US" dirty="0" smtClean="0">
                <a:latin typeface="Franklin Gothic Medium Cond" panose="020B0606030402020204" pitchFamily="34" charset="0"/>
              </a:rPr>
              <a:t>Training should always be viewing the future!</a:t>
            </a:r>
            <a:br>
              <a:rPr lang="en-US" dirty="0" smtClean="0">
                <a:latin typeface="Franklin Gothic Medium Cond" panose="020B0606030402020204" pitchFamily="34" charset="0"/>
              </a:rPr>
            </a:br>
            <a:r>
              <a:rPr lang="en-US" dirty="0" smtClean="0">
                <a:latin typeface="Franklin Gothic Medium Cond" panose="020B0606030402020204" pitchFamily="34" charset="0"/>
              </a:rPr>
              <a:t>For example:   JPSS data as a prelude to </a:t>
            </a:r>
            <a:r>
              <a:rPr lang="en-US" dirty="0" err="1" smtClean="0">
                <a:latin typeface="Franklin Gothic Medium Cond" panose="020B0606030402020204" pitchFamily="34" charset="0"/>
              </a:rPr>
              <a:t>GeoXO</a:t>
            </a:r>
            <a:endParaRPr lang="en-US" dirty="0">
              <a:latin typeface="Franklin Gothic Medium Cond" panose="020B0606030402020204" pitchFamily="34" charset="0"/>
            </a:endParaRPr>
          </a:p>
        </p:txBody>
      </p:sp>
      <p:sp>
        <p:nvSpPr>
          <p:cNvPr id="3" name="Content Placeholder 2"/>
          <p:cNvSpPr>
            <a:spLocks noGrp="1"/>
          </p:cNvSpPr>
          <p:nvPr>
            <p:ph idx="1"/>
          </p:nvPr>
        </p:nvSpPr>
        <p:spPr>
          <a:xfrm>
            <a:off x="457200" y="1447800"/>
            <a:ext cx="8229600" cy="5257800"/>
          </a:xfrm>
        </p:spPr>
        <p:txBody>
          <a:bodyPr>
            <a:normAutofit lnSpcReduction="10000"/>
          </a:bodyPr>
          <a:lstStyle/>
          <a:p>
            <a:r>
              <a:rPr lang="en-US" dirty="0" smtClean="0">
                <a:latin typeface="Franklin Gothic Medium Cond" panose="020B0606030402020204" pitchFamily="34" charset="0"/>
              </a:rPr>
              <a:t>Polar Hyperspectral Soundings and ABI</a:t>
            </a:r>
          </a:p>
          <a:p>
            <a:pPr lvl="1"/>
            <a:r>
              <a:rPr lang="en-US" dirty="0" smtClean="0">
                <a:latin typeface="Franklin Gothic Medium Cond" panose="020B0606030402020204" pitchFamily="34" charset="0"/>
              </a:rPr>
              <a:t>Relate Polar Hyperspectral information to ABI data</a:t>
            </a:r>
          </a:p>
          <a:p>
            <a:pPr lvl="2"/>
            <a:r>
              <a:rPr lang="en-US" dirty="0" smtClean="0">
                <a:latin typeface="Franklin Gothic Medium Cond" panose="020B0606030402020204" pitchFamily="34" charset="0"/>
              </a:rPr>
              <a:t>Exploits the great spectral resolution of Polar Hyperspectral soundings (IASI, </a:t>
            </a:r>
            <a:r>
              <a:rPr lang="en-US" dirty="0" err="1" smtClean="0">
                <a:latin typeface="Franklin Gothic Medium Cond" panose="020B0606030402020204" pitchFamily="34" charset="0"/>
              </a:rPr>
              <a:t>CrIS</a:t>
            </a:r>
            <a:r>
              <a:rPr lang="en-US" dirty="0" smtClean="0">
                <a:latin typeface="Franklin Gothic Medium Cond" panose="020B0606030402020204" pitchFamily="34" charset="0"/>
              </a:rPr>
              <a:t>)</a:t>
            </a:r>
          </a:p>
          <a:p>
            <a:pPr lvl="2"/>
            <a:r>
              <a:rPr lang="en-US" dirty="0" smtClean="0">
                <a:latin typeface="Franklin Gothic Medium Cond" panose="020B0606030402020204" pitchFamily="34" charset="0"/>
              </a:rPr>
              <a:t>Exploits the great Spatial resolution of ABI/AHI, </a:t>
            </a:r>
            <a:r>
              <a:rPr lang="en-US" dirty="0" err="1" smtClean="0">
                <a:latin typeface="Franklin Gothic Medium Cond" panose="020B0606030402020204" pitchFamily="34" charset="0"/>
              </a:rPr>
              <a:t>etc</a:t>
            </a:r>
            <a:endParaRPr lang="en-US" dirty="0" smtClean="0">
              <a:latin typeface="Franklin Gothic Medium Cond" panose="020B0606030402020204" pitchFamily="34" charset="0"/>
            </a:endParaRPr>
          </a:p>
          <a:p>
            <a:pPr lvl="2"/>
            <a:r>
              <a:rPr lang="en-US" dirty="0" smtClean="0">
                <a:latin typeface="Franklin Gothic Medium Cond" panose="020B0606030402020204" pitchFamily="34" charset="0"/>
              </a:rPr>
              <a:t>Exploits the excellent temporal resolution of Geostationary satellites</a:t>
            </a:r>
          </a:p>
          <a:p>
            <a:pPr lvl="2"/>
            <a:r>
              <a:rPr lang="en-US" dirty="0" smtClean="0">
                <a:latin typeface="Franklin Gothic Medium Cond" panose="020B0606030402020204" pitchFamily="34" charset="0"/>
              </a:rPr>
              <a:t>GXS is planned for </a:t>
            </a:r>
            <a:r>
              <a:rPr lang="en-US" dirty="0" err="1" smtClean="0">
                <a:latin typeface="Franklin Gothic Medium Cond" panose="020B0606030402020204" pitchFamily="34" charset="0"/>
              </a:rPr>
              <a:t>GeoXO</a:t>
            </a:r>
            <a:endParaRPr lang="en-US" dirty="0" smtClean="0">
              <a:latin typeface="Franklin Gothic Medium Cond" panose="020B0606030402020204" pitchFamily="34" charset="0"/>
            </a:endParaRPr>
          </a:p>
          <a:p>
            <a:r>
              <a:rPr lang="en-US" dirty="0" smtClean="0">
                <a:latin typeface="Franklin Gothic Medium Cond" panose="020B0606030402020204" pitchFamily="34" charset="0"/>
              </a:rPr>
              <a:t>This was demonstrated last year at NOAA’s Hazardous Weather Testbed </a:t>
            </a:r>
          </a:p>
          <a:p>
            <a:r>
              <a:rPr lang="en-US" dirty="0" smtClean="0">
                <a:latin typeface="Franklin Gothic Medium Cond" panose="020B0606030402020204" pitchFamily="34" charset="0"/>
              </a:rPr>
              <a:t>Note that this activity can also be used to inform GXS decisions</a:t>
            </a:r>
            <a:endParaRPr lang="en-US" dirty="0">
              <a:latin typeface="Franklin Gothic Medium Cond" panose="020B0606030402020204" pitchFamily="34" charset="0"/>
            </a:endParaRP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latin typeface="Franklin Gothic Medium Cond" panose="020B0606030402020204" pitchFamily="34" charset="0"/>
              </a:rPr>
              <a:pPr>
                <a:defRPr/>
              </a:pPr>
              <a:t>13</a:t>
            </a:fld>
            <a:endParaRPr lang="en-US">
              <a:latin typeface="Franklin Gothic Medium Cond" panose="020B0606030402020204" pitchFamily="34" charset="0"/>
            </a:endParaRPr>
          </a:p>
        </p:txBody>
      </p:sp>
    </p:spTree>
    <p:extLst>
      <p:ext uri="{BB962C8B-B14F-4D97-AF65-F5344CB8AC3E}">
        <p14:creationId xmlns:p14="http://schemas.microsoft.com/office/powerpoint/2010/main" val="4188208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Short term forecast of CAPE from PHS model, along with cumulus initiating along a sea-breeze front</a:t>
            </a:r>
            <a:endParaRPr lang="en-US" dirty="0">
              <a:latin typeface="Franklin Gothic Medium Cond" panose="020B0606030402020204" pitchFamily="34"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101861"/>
            <a:ext cx="8229600" cy="5187677"/>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latin typeface="Franklin Gothic Medium Cond" panose="020B0606030402020204" pitchFamily="34" charset="0"/>
              </a:rPr>
              <a:pPr>
                <a:defRPr/>
              </a:pPr>
              <a:t>14</a:t>
            </a:fld>
            <a:endParaRPr lang="en-US">
              <a:latin typeface="Franklin Gothic Medium Cond" panose="020B0606030402020204" pitchFamily="34" charset="0"/>
            </a:endParaRPr>
          </a:p>
        </p:txBody>
      </p:sp>
      <p:sp>
        <p:nvSpPr>
          <p:cNvPr id="6" name="Down Arrow 5"/>
          <p:cNvSpPr/>
          <p:nvPr/>
        </p:nvSpPr>
        <p:spPr>
          <a:xfrm>
            <a:off x="1973904" y="2472447"/>
            <a:ext cx="228600" cy="60960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Down Arrow 6"/>
          <p:cNvSpPr/>
          <p:nvPr/>
        </p:nvSpPr>
        <p:spPr>
          <a:xfrm>
            <a:off x="2930052" y="2509736"/>
            <a:ext cx="228600" cy="60960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Down Arrow 7"/>
          <p:cNvSpPr/>
          <p:nvPr/>
        </p:nvSpPr>
        <p:spPr>
          <a:xfrm>
            <a:off x="3581400" y="2814536"/>
            <a:ext cx="228600" cy="60960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Down Arrow 8"/>
          <p:cNvSpPr/>
          <p:nvPr/>
        </p:nvSpPr>
        <p:spPr>
          <a:xfrm>
            <a:off x="4306921" y="3581400"/>
            <a:ext cx="228600" cy="60960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TextBox 9"/>
          <p:cNvSpPr txBox="1"/>
          <p:nvPr/>
        </p:nvSpPr>
        <p:spPr>
          <a:xfrm rot="2089839">
            <a:off x="2084902" y="3133072"/>
            <a:ext cx="2490282" cy="369332"/>
          </a:xfrm>
          <a:prstGeom prst="rect">
            <a:avLst/>
          </a:prstGeom>
          <a:noFill/>
        </p:spPr>
        <p:txBody>
          <a:bodyPr wrap="square" rtlCol="0">
            <a:spAutoFit/>
          </a:bodyPr>
          <a:lstStyle/>
          <a:p>
            <a:r>
              <a:rPr lang="en-US" dirty="0" smtClean="0">
                <a:latin typeface="Franklin Gothic Medium Cond" panose="020B0606030402020204" pitchFamily="34" charset="0"/>
              </a:rPr>
              <a:t>Axis of predicted instability</a:t>
            </a:r>
            <a:endParaRPr lang="en-US" dirty="0">
              <a:latin typeface="Franklin Gothic Medium Cond" panose="020B0606030402020204" pitchFamily="34" charset="0"/>
            </a:endParaRPr>
          </a:p>
        </p:txBody>
      </p:sp>
    </p:spTree>
    <p:extLst>
      <p:ext uri="{BB962C8B-B14F-4D97-AF65-F5344CB8AC3E}">
        <p14:creationId xmlns:p14="http://schemas.microsoft.com/office/powerpoint/2010/main" val="411718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An important aspect of any training</a:t>
            </a:r>
            <a:endParaRPr lang="en-US" dirty="0">
              <a:latin typeface="Franklin Gothic Medium Cond" panose="020B0606030402020204" pitchFamily="34" charset="0"/>
            </a:endParaRPr>
          </a:p>
        </p:txBody>
      </p:sp>
      <p:sp>
        <p:nvSpPr>
          <p:cNvPr id="3" name="Content Placeholder 2"/>
          <p:cNvSpPr>
            <a:spLocks noGrp="1"/>
          </p:cNvSpPr>
          <p:nvPr>
            <p:ph idx="1"/>
          </p:nvPr>
        </p:nvSpPr>
        <p:spPr/>
        <p:txBody>
          <a:bodyPr/>
          <a:lstStyle/>
          <a:p>
            <a:endParaRPr lang="en-US" dirty="0" smtClean="0">
              <a:latin typeface="Franklin Gothic Medium Cond" panose="020B0606030402020204" pitchFamily="34" charset="0"/>
            </a:endParaRPr>
          </a:p>
          <a:p>
            <a:r>
              <a:rPr lang="en-US" dirty="0" smtClean="0">
                <a:latin typeface="Franklin Gothic Medium Cond" panose="020B0606030402020204" pitchFamily="34" charset="0"/>
              </a:rPr>
              <a:t>No product is a silver bullet</a:t>
            </a:r>
          </a:p>
          <a:p>
            <a:r>
              <a:rPr lang="en-US" dirty="0" smtClean="0">
                <a:latin typeface="Franklin Gothic Medium Cond" panose="020B0606030402020204" pitchFamily="34" charset="0"/>
              </a:rPr>
              <a:t>It’s important to tell forecasters that a product is just one more product in their arsenal, </a:t>
            </a:r>
          </a:p>
          <a:p>
            <a:pPr lvl="1"/>
            <a:r>
              <a:rPr lang="en-US" dirty="0" smtClean="0">
                <a:latin typeface="Franklin Gothic Medium Cond" panose="020B0606030402020204" pitchFamily="34" charset="0"/>
              </a:rPr>
              <a:t>Make sure that forecasters understand when one product should be used rather than other products</a:t>
            </a:r>
          </a:p>
          <a:p>
            <a:pPr lvl="1"/>
            <a:r>
              <a:rPr lang="en-US" dirty="0" smtClean="0">
                <a:latin typeface="Franklin Gothic Medium Cond" panose="020B0606030402020204" pitchFamily="34" charset="0"/>
              </a:rPr>
              <a:t>Make sure forecasters know when one product will greatly enhance another product</a:t>
            </a:r>
            <a:endParaRPr lang="en-US" dirty="0">
              <a:latin typeface="Franklin Gothic Medium Cond" panose="020B0606030402020204" pitchFamily="34" charset="0"/>
            </a:endParaRP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latin typeface="Franklin Gothic Medium Cond" panose="020B0606030402020204" pitchFamily="34" charset="0"/>
              </a:rPr>
              <a:pPr>
                <a:defRPr/>
              </a:pPr>
              <a:t>15</a:t>
            </a:fld>
            <a:endParaRPr lang="en-US">
              <a:latin typeface="Franklin Gothic Medium Cond" panose="020B0606030402020204" pitchFamily="34" charset="0"/>
            </a:endParaRPr>
          </a:p>
        </p:txBody>
      </p:sp>
    </p:spTree>
    <p:extLst>
      <p:ext uri="{BB962C8B-B14F-4D97-AF65-F5344CB8AC3E}">
        <p14:creationId xmlns:p14="http://schemas.microsoft.com/office/powerpoint/2010/main" val="13162057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What do you need for Satellite Training?</a:t>
            </a:r>
            <a:endParaRPr lang="en-US" dirty="0">
              <a:latin typeface="Franklin Gothic Medium Cond" panose="020B0606030402020204" pitchFamily="34" charset="0"/>
            </a:endParaRPr>
          </a:p>
        </p:txBody>
      </p:sp>
      <p:sp>
        <p:nvSpPr>
          <p:cNvPr id="3" name="Content Placeholder 2"/>
          <p:cNvSpPr>
            <a:spLocks noGrp="1"/>
          </p:cNvSpPr>
          <p:nvPr>
            <p:ph idx="1"/>
          </p:nvPr>
        </p:nvSpPr>
        <p:spPr/>
        <p:txBody>
          <a:bodyPr/>
          <a:lstStyle/>
          <a:p>
            <a:endParaRPr lang="en-US" dirty="0" smtClean="0">
              <a:latin typeface="Franklin Gothic Medium Cond" panose="020B0606030402020204" pitchFamily="34" charset="0"/>
            </a:endParaRPr>
          </a:p>
          <a:p>
            <a:r>
              <a:rPr lang="en-US" b="1" i="1" u="sng" dirty="0" smtClean="0">
                <a:latin typeface="Franklin Gothic Medium Cond" panose="020B0606030402020204" pitchFamily="34" charset="0"/>
              </a:rPr>
              <a:t>One good image</a:t>
            </a:r>
          </a:p>
          <a:p>
            <a:endParaRPr lang="en-US" dirty="0">
              <a:latin typeface="Franklin Gothic Medium Cond" panose="020B0606030402020204" pitchFamily="34" charset="0"/>
            </a:endParaRPr>
          </a:p>
          <a:p>
            <a:r>
              <a:rPr lang="en-US" dirty="0" smtClean="0">
                <a:latin typeface="Franklin Gothic Medium Cond" panose="020B0606030402020204" pitchFamily="34" charset="0"/>
              </a:rPr>
              <a:t>A good image tells a compelling story</a:t>
            </a:r>
          </a:p>
          <a:p>
            <a:endParaRPr lang="en-US" dirty="0" smtClean="0">
              <a:latin typeface="Franklin Gothic Medium Cond" panose="020B0606030402020204" pitchFamily="34" charset="0"/>
            </a:endParaRPr>
          </a:p>
          <a:p>
            <a:r>
              <a:rPr lang="en-US" dirty="0" smtClean="0">
                <a:latin typeface="Franklin Gothic Medium Cond" panose="020B0606030402020204" pitchFamily="34" charset="0"/>
              </a:rPr>
              <a:t>Just seeing a good image should make a person want to learn more about that image!</a:t>
            </a:r>
            <a:endParaRPr lang="en-US" dirty="0">
              <a:latin typeface="Franklin Gothic Medium Cond" panose="020B0606030402020204" pitchFamily="34" charset="0"/>
            </a:endParaRP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latin typeface="Franklin Gothic Medium Cond" panose="020B0606030402020204" pitchFamily="34" charset="0"/>
              </a:rPr>
              <a:pPr>
                <a:defRPr/>
              </a:pPr>
              <a:t>16</a:t>
            </a:fld>
            <a:endParaRPr lang="en-US">
              <a:latin typeface="Franklin Gothic Medium Cond" panose="020B0606030402020204" pitchFamily="34" charset="0"/>
            </a:endParaRPr>
          </a:p>
        </p:txBody>
      </p:sp>
    </p:spTree>
    <p:extLst>
      <p:ext uri="{BB962C8B-B14F-4D97-AF65-F5344CB8AC3E}">
        <p14:creationId xmlns:p14="http://schemas.microsoft.com/office/powerpoint/2010/main" val="11093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Franklin Gothic Medium Cond" panose="020B0606030402020204" pitchFamily="34" charset="0"/>
              </a:rPr>
              <a:t>Training is always teaching me something</a:t>
            </a:r>
            <a:endParaRPr lang="en-US" dirty="0">
              <a:latin typeface="Franklin Gothic Medium Cond" panose="020B0606030402020204" pitchFamily="34" charset="0"/>
            </a:endParaRPr>
          </a:p>
        </p:txBody>
      </p:sp>
      <p:sp>
        <p:nvSpPr>
          <p:cNvPr id="7" name="Content Placeholder 6"/>
          <p:cNvSpPr>
            <a:spLocks noGrp="1"/>
          </p:cNvSpPr>
          <p:nvPr>
            <p:ph idx="1"/>
          </p:nvPr>
        </p:nvSpPr>
        <p:spPr/>
        <p:txBody>
          <a:bodyPr/>
          <a:lstStyle/>
          <a:p>
            <a:r>
              <a:rPr lang="en-US" dirty="0" smtClean="0">
                <a:latin typeface="Franklin Gothic Medium Cond" panose="020B0606030402020204" pitchFamily="34" charset="0"/>
              </a:rPr>
              <a:t>For example:  I can write a Blog Post about an interesting feature I see (a good Blog post tells a good story)</a:t>
            </a:r>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80FD687F-9EC4-4A2C-9D79-45716973BA41}" type="slidenum">
              <a:rPr lang="en-US" smtClean="0">
                <a:latin typeface="Franklin Gothic Medium Cond" panose="020B0606030402020204" pitchFamily="34" charset="0"/>
              </a:rPr>
              <a:pPr>
                <a:defRPr/>
              </a:pPr>
              <a:t>17</a:t>
            </a:fld>
            <a:endParaRPr lang="en-US">
              <a:latin typeface="Franklin Gothic Medium Cond" panose="020B060603040202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2226329"/>
            <a:ext cx="6629400" cy="4323522"/>
          </a:xfrm>
          <a:prstGeom prst="rect">
            <a:avLst/>
          </a:prstGeom>
        </p:spPr>
      </p:pic>
      <p:sp>
        <p:nvSpPr>
          <p:cNvPr id="9" name="TextBox 8"/>
          <p:cNvSpPr txBox="1"/>
          <p:nvPr/>
        </p:nvSpPr>
        <p:spPr>
          <a:xfrm>
            <a:off x="3429000" y="4203424"/>
            <a:ext cx="4002442" cy="369332"/>
          </a:xfrm>
          <a:prstGeom prst="rect">
            <a:avLst/>
          </a:prstGeom>
          <a:noFill/>
        </p:spPr>
        <p:txBody>
          <a:bodyPr wrap="none" rtlCol="0">
            <a:spAutoFit/>
          </a:bodyPr>
          <a:lstStyle/>
          <a:p>
            <a:r>
              <a:rPr lang="en-US" dirty="0" smtClean="0">
                <a:solidFill>
                  <a:schemeClr val="bg1"/>
                </a:solidFill>
                <a:latin typeface="Franklin Gothic Medium Cond" panose="020B0606030402020204" pitchFamily="34" charset="0"/>
              </a:rPr>
              <a:t>Why is the ice over western Hudson Bay dark?</a:t>
            </a:r>
            <a:endParaRPr lang="en-US" dirty="0">
              <a:solidFill>
                <a:schemeClr val="bg1"/>
              </a:solidFill>
              <a:latin typeface="Franklin Gothic Medium Cond" panose="020B0606030402020204" pitchFamily="34" charset="0"/>
            </a:endParaRPr>
          </a:p>
        </p:txBody>
      </p:sp>
      <p:sp>
        <p:nvSpPr>
          <p:cNvPr id="10" name="TextBox 9"/>
          <p:cNvSpPr txBox="1"/>
          <p:nvPr/>
        </p:nvSpPr>
        <p:spPr>
          <a:xfrm>
            <a:off x="1895546" y="2104946"/>
            <a:ext cx="7458004" cy="369332"/>
          </a:xfrm>
          <a:prstGeom prst="rect">
            <a:avLst/>
          </a:prstGeom>
          <a:solidFill>
            <a:schemeClr val="tx2"/>
          </a:solidFill>
        </p:spPr>
        <p:txBody>
          <a:bodyPr wrap="none" rtlCol="0">
            <a:spAutoFit/>
          </a:bodyPr>
          <a:lstStyle/>
          <a:p>
            <a:r>
              <a:rPr lang="en-US" dirty="0" smtClean="0">
                <a:solidFill>
                  <a:schemeClr val="bg1"/>
                </a:solidFill>
                <a:latin typeface="Franklin Gothic Medium Cond" panose="020B0606030402020204" pitchFamily="34" charset="0"/>
              </a:rPr>
              <a:t>And I speculate (wildly!) about why the difference in Day Night Band reflectance exists!</a:t>
            </a:r>
            <a:endParaRPr lang="en-US" dirty="0">
              <a:solidFill>
                <a:schemeClr val="bg1"/>
              </a:solidFill>
              <a:latin typeface="Franklin Gothic Medium Cond" panose="020B0606030402020204" pitchFamily="34" charset="0"/>
            </a:endParaRPr>
          </a:p>
        </p:txBody>
      </p:sp>
      <p:sp>
        <p:nvSpPr>
          <p:cNvPr id="11" name="Oval 10"/>
          <p:cNvSpPr/>
          <p:nvPr/>
        </p:nvSpPr>
        <p:spPr>
          <a:xfrm rot="3126013">
            <a:off x="2817314" y="2073174"/>
            <a:ext cx="1146156" cy="3163357"/>
          </a:xfrm>
          <a:prstGeom prst="ellipse">
            <a:avLst/>
          </a:prstGeom>
          <a:noFill/>
          <a:ln w="76200">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TextBox 11"/>
          <p:cNvSpPr txBox="1"/>
          <p:nvPr/>
        </p:nvSpPr>
        <p:spPr>
          <a:xfrm>
            <a:off x="3438455" y="4572755"/>
            <a:ext cx="3419546" cy="646331"/>
          </a:xfrm>
          <a:prstGeom prst="rect">
            <a:avLst/>
          </a:prstGeom>
          <a:noFill/>
        </p:spPr>
        <p:txBody>
          <a:bodyPr wrap="square" rtlCol="0">
            <a:spAutoFit/>
          </a:bodyPr>
          <a:lstStyle/>
          <a:p>
            <a:r>
              <a:rPr lang="en-US" dirty="0" smtClean="0">
                <a:solidFill>
                  <a:schemeClr val="bg1"/>
                </a:solidFill>
                <a:latin typeface="Franklin Gothic Medium Cond" panose="020B0606030402020204" pitchFamily="34" charset="0"/>
              </a:rPr>
              <a:t>Note:  daytime VIIRS also showed a difference, in both VIS and 1.6!</a:t>
            </a:r>
            <a:endParaRPr lang="en-US" dirty="0">
              <a:solidFill>
                <a:schemeClr val="bg1"/>
              </a:solidFill>
              <a:latin typeface="Franklin Gothic Medium Cond" panose="020B0606030402020204" pitchFamily="34" charset="0"/>
            </a:endParaRPr>
          </a:p>
        </p:txBody>
      </p:sp>
    </p:spTree>
    <p:extLst>
      <p:ext uri="{BB962C8B-B14F-4D97-AF65-F5344CB8AC3E}">
        <p14:creationId xmlns:p14="http://schemas.microsoft.com/office/powerpoint/2010/main" val="7110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Email Received</a:t>
            </a:r>
            <a:endParaRPr lang="en-US" dirty="0">
              <a:latin typeface="Franklin Gothic Medium Cond" panose="020B0606030402020204" pitchFamily="34" charset="0"/>
            </a:endParaRP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latin typeface="Franklin Gothic Medium Cond" panose="020B0606030402020204" pitchFamily="34" charset="0"/>
              </a:rPr>
              <a:pPr>
                <a:defRPr/>
              </a:pPr>
              <a:t>18</a:t>
            </a:fld>
            <a:endParaRPr lang="en-US">
              <a:latin typeface="Franklin Gothic Medium Cond" panose="020B0606030402020204" pitchFamily="34" charset="0"/>
            </a:endParaRPr>
          </a:p>
        </p:txBody>
      </p:sp>
      <p:sp>
        <p:nvSpPr>
          <p:cNvPr id="5" name="Rectangle 1"/>
          <p:cNvSpPr>
            <a:spLocks noGrp="1" noChangeArrowheads="1"/>
          </p:cNvSpPr>
          <p:nvPr>
            <p:ph idx="1"/>
          </p:nvPr>
        </p:nvSpPr>
        <p:spPr bwMode="auto">
          <a:xfrm>
            <a:off x="304800" y="827782"/>
            <a:ext cx="86106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Franklin Gothic Medium Cond" panose="020B0606030402020204" pitchFamily="34" charset="0"/>
              </a:rPr>
              <a:t>I forecast for Canada’s Eastern Arctic and your post about the differences in</a:t>
            </a:r>
            <a:r>
              <a:rPr kumimoji="0" lang="en-US" altLang="en-US" sz="1800" b="0" i="0" u="none" strike="noStrike" cap="none" normalizeH="0" dirty="0" smtClean="0">
                <a:ln>
                  <a:noFill/>
                </a:ln>
                <a:solidFill>
                  <a:schemeClr val="tx1"/>
                </a:solidFill>
                <a:effectLst/>
                <a:latin typeface="Franklin Gothic Medium Cond" panose="020B0606030402020204" pitchFamily="34" charset="0"/>
              </a:rPr>
              <a:t> </a:t>
            </a:r>
            <a:r>
              <a:rPr kumimoji="0" lang="en-US" altLang="en-US" sz="1800" b="0" i="0" u="none" strike="noStrike" cap="none" normalizeH="0" baseline="0" dirty="0" smtClean="0">
                <a:ln>
                  <a:noFill/>
                </a:ln>
                <a:solidFill>
                  <a:schemeClr val="tx1"/>
                </a:solidFill>
                <a:effectLst/>
                <a:latin typeface="Franklin Gothic Medium Cond" panose="020B0606030402020204" pitchFamily="34" charset="0"/>
              </a:rPr>
              <a:t>brightness over western Hudson Bay caught my eye.</a:t>
            </a:r>
            <a:br>
              <a:rPr kumimoji="0" lang="en-US" altLang="en-US" sz="1800" b="0" i="0" u="none" strike="noStrike" cap="none" normalizeH="0" baseline="0" dirty="0" smtClean="0">
                <a:ln>
                  <a:noFill/>
                </a:ln>
                <a:solidFill>
                  <a:schemeClr val="tx1"/>
                </a:solidFill>
                <a:effectLst/>
                <a:latin typeface="Franklin Gothic Medium Cond" panose="020B0606030402020204" pitchFamily="34" charset="0"/>
              </a:rPr>
            </a:br>
            <a:r>
              <a:rPr kumimoji="0" lang="en-US" altLang="en-US" sz="1800" b="0" i="0" u="none" strike="noStrike" cap="none" normalizeH="0" baseline="0" dirty="0" smtClean="0">
                <a:ln>
                  <a:noFill/>
                </a:ln>
                <a:solidFill>
                  <a:schemeClr val="tx1"/>
                </a:solidFill>
                <a:effectLst/>
                <a:latin typeface="Franklin Gothic Medium Cond" panose="020B0606030402020204" pitchFamily="34" charset="0"/>
              </a:rPr>
              <a:t/>
            </a:r>
            <a:br>
              <a:rPr kumimoji="0" lang="en-US" altLang="en-US" sz="1800" b="0" i="0" u="none" strike="noStrike" cap="none" normalizeH="0" baseline="0" dirty="0" smtClean="0">
                <a:ln>
                  <a:noFill/>
                </a:ln>
                <a:solidFill>
                  <a:schemeClr val="tx1"/>
                </a:solidFill>
                <a:effectLst/>
                <a:latin typeface="Franklin Gothic Medium Cond" panose="020B0606030402020204" pitchFamily="34" charset="0"/>
              </a:rPr>
            </a:br>
            <a:r>
              <a:rPr kumimoji="0" lang="en-US" altLang="en-US" sz="1800" b="0" i="0" u="none" strike="noStrike" cap="none" normalizeH="0" baseline="0" dirty="0" smtClean="0">
                <a:ln>
                  <a:noFill/>
                </a:ln>
                <a:solidFill>
                  <a:schemeClr val="tx1"/>
                </a:solidFill>
                <a:effectLst/>
                <a:latin typeface="Franklin Gothic Medium Cond" panose="020B0606030402020204" pitchFamily="34" charset="0"/>
              </a:rPr>
              <a:t>Regarding some of your hypotheses, I don’t think it has to do with snow age</a:t>
            </a:r>
            <a:r>
              <a:rPr kumimoji="0" lang="en-US" altLang="en-US" sz="1800" b="0" i="0" u="none" strike="noStrike" cap="none" normalizeH="0" dirty="0" smtClean="0">
                <a:ln>
                  <a:noFill/>
                </a:ln>
                <a:solidFill>
                  <a:schemeClr val="tx1"/>
                </a:solidFill>
                <a:effectLst/>
                <a:latin typeface="Franklin Gothic Medium Cond" panose="020B0606030402020204" pitchFamily="34" charset="0"/>
              </a:rPr>
              <a:t> </a:t>
            </a:r>
            <a:r>
              <a:rPr kumimoji="0" lang="en-US" altLang="en-US" sz="1800" b="0" i="0" u="none" strike="noStrike" cap="none" normalizeH="0" baseline="0" dirty="0" smtClean="0">
                <a:ln>
                  <a:noFill/>
                </a:ln>
                <a:solidFill>
                  <a:schemeClr val="tx1"/>
                </a:solidFill>
                <a:effectLst/>
                <a:latin typeface="Franklin Gothic Medium Cond" panose="020B0606030402020204" pitchFamily="34" charset="0"/>
              </a:rPr>
              <a:t>(no reason for such a narrow strip to be older) or some other form of precipitation (been &lt;-30</a:t>
            </a:r>
            <a:r>
              <a:rPr kumimoji="0" lang="en-US" altLang="en-US" sz="1800" b="0" i="0" u="none" strike="noStrike" cap="none" normalizeH="0" baseline="30000" dirty="0" smtClean="0">
                <a:ln>
                  <a:noFill/>
                </a:ln>
                <a:solidFill>
                  <a:schemeClr val="tx1"/>
                </a:solidFill>
                <a:effectLst/>
                <a:latin typeface="Franklin Gothic Medium Cond" panose="020B0606030402020204" pitchFamily="34" charset="0"/>
              </a:rPr>
              <a:t>o</a:t>
            </a:r>
            <a:r>
              <a:rPr kumimoji="0" lang="en-US" altLang="en-US" sz="1800" b="0" i="0" u="none" strike="noStrike" cap="none" normalizeH="0" baseline="0" dirty="0" smtClean="0">
                <a:ln>
                  <a:noFill/>
                </a:ln>
                <a:solidFill>
                  <a:schemeClr val="tx1"/>
                </a:solidFill>
                <a:effectLst/>
                <a:latin typeface="Franklin Gothic Medium Cond" panose="020B0606030402020204" pitchFamily="34" charset="0"/>
              </a:rPr>
              <a:t>C there for weeks).</a:t>
            </a:r>
            <a:br>
              <a:rPr kumimoji="0" lang="en-US" altLang="en-US" sz="1800" b="0" i="0" u="none" strike="noStrike" cap="none" normalizeH="0" baseline="0" dirty="0" smtClean="0">
                <a:ln>
                  <a:noFill/>
                </a:ln>
                <a:solidFill>
                  <a:schemeClr val="tx1"/>
                </a:solidFill>
                <a:effectLst/>
                <a:latin typeface="Franklin Gothic Medium Cond" panose="020B0606030402020204" pitchFamily="34" charset="0"/>
              </a:rPr>
            </a:br>
            <a:r>
              <a:rPr kumimoji="0" lang="en-US" altLang="en-US" sz="1800" b="0" i="0" u="none" strike="noStrike" cap="none" normalizeH="0" baseline="0" dirty="0" smtClean="0">
                <a:ln>
                  <a:noFill/>
                </a:ln>
                <a:solidFill>
                  <a:schemeClr val="tx1"/>
                </a:solidFill>
                <a:effectLst/>
                <a:latin typeface="Franklin Gothic Medium Cond" panose="020B0606030402020204" pitchFamily="34" charset="0"/>
              </a:rPr>
              <a:t/>
            </a:r>
            <a:br>
              <a:rPr kumimoji="0" lang="en-US" altLang="en-US" sz="1800" b="0" i="0" u="none" strike="noStrike" cap="none" normalizeH="0" baseline="0" dirty="0" smtClean="0">
                <a:ln>
                  <a:noFill/>
                </a:ln>
                <a:solidFill>
                  <a:schemeClr val="tx1"/>
                </a:solidFill>
                <a:effectLst/>
                <a:latin typeface="Franklin Gothic Medium Cond" panose="020B0606030402020204" pitchFamily="34" charset="0"/>
              </a:rPr>
            </a:br>
            <a:r>
              <a:rPr kumimoji="0" lang="en-US" altLang="en-US" sz="1800" b="0" i="0" u="none" strike="noStrike" cap="none" normalizeH="0" baseline="0" dirty="0" smtClean="0">
                <a:ln>
                  <a:noFill/>
                </a:ln>
                <a:solidFill>
                  <a:schemeClr val="tx1"/>
                </a:solidFill>
                <a:effectLst/>
                <a:latin typeface="Franklin Gothic Medium Cond" panose="020B0606030402020204" pitchFamily="34" charset="0"/>
              </a:rPr>
              <a:t>Instead, I think it’s largely due to the persistence of NW winds once the Polar Vortex becomes established. We see this feature most years, and I’ve always assumed that it’s a combination of (a) snow pack being scoured in blizzards and deposited further east in the lighter winds, and (b) the compaction of the ice field eastwards, </a:t>
            </a:r>
            <a:r>
              <a:rPr kumimoji="0" lang="en-US" altLang="en-US" sz="1800" b="0" i="0" u="sng" strike="noStrike" cap="none" normalizeH="0" baseline="0" dirty="0" smtClean="0">
                <a:ln>
                  <a:noFill/>
                </a:ln>
                <a:solidFill>
                  <a:schemeClr val="tx1"/>
                </a:solidFill>
                <a:effectLst/>
                <a:latin typeface="Franklin Gothic Medium Cond" panose="020B0606030402020204" pitchFamily="34" charset="0"/>
              </a:rPr>
              <a:t>leading to thinner/newer ice over western Hudson Bay compared to areas further east</a:t>
            </a:r>
            <a:r>
              <a:rPr kumimoji="0" lang="en-US" altLang="en-US" sz="1800" b="0" i="0" u="none" strike="noStrike" cap="none" normalizeH="0" baseline="0" dirty="0" smtClean="0">
                <a:ln>
                  <a:noFill/>
                </a:ln>
                <a:solidFill>
                  <a:schemeClr val="tx1"/>
                </a:solidFill>
                <a:effectLst/>
                <a:latin typeface="Franklin Gothic Medium Cond" panose="020B0606030402020204" pitchFamily="34" charset="0"/>
              </a:rPr>
              <a:t>.</a:t>
            </a:r>
            <a:endParaRPr kumimoji="0" lang="en-US" altLang="en-US" sz="3200" b="0" i="0" u="none" strike="noStrike" cap="none" normalizeH="0" baseline="0" dirty="0" smtClean="0">
              <a:ln>
                <a:noFill/>
              </a:ln>
              <a:solidFill>
                <a:schemeClr val="tx1"/>
              </a:solidFill>
              <a:effectLst/>
              <a:latin typeface="Franklin Gothic Medium Cond" panose="020B060603040202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143" y="3861543"/>
            <a:ext cx="6172200" cy="2709242"/>
          </a:xfrm>
          <a:prstGeom prst="rect">
            <a:avLst/>
          </a:prstGeom>
        </p:spPr>
      </p:pic>
      <p:sp>
        <p:nvSpPr>
          <p:cNvPr id="7" name="TextBox 6"/>
          <p:cNvSpPr txBox="1"/>
          <p:nvPr/>
        </p:nvSpPr>
        <p:spPr>
          <a:xfrm>
            <a:off x="6705601" y="4267200"/>
            <a:ext cx="2514599" cy="2031325"/>
          </a:xfrm>
          <a:prstGeom prst="rect">
            <a:avLst/>
          </a:prstGeom>
          <a:solidFill>
            <a:schemeClr val="tx2"/>
          </a:solidFill>
        </p:spPr>
        <p:txBody>
          <a:bodyPr wrap="square" rtlCol="0">
            <a:spAutoFit/>
          </a:bodyPr>
          <a:lstStyle/>
          <a:p>
            <a:r>
              <a:rPr lang="en-US" dirty="0" smtClean="0">
                <a:solidFill>
                  <a:schemeClr val="bg1"/>
                </a:solidFill>
                <a:latin typeface="Franklin Gothic Medium Cond" panose="020B0606030402020204" pitchFamily="34" charset="0"/>
              </a:rPr>
              <a:t>Then I receive a composite image from the SAR ice people at NOAA/STAR – that whiter region over western Hudson Bay is </a:t>
            </a:r>
            <a:r>
              <a:rPr lang="en-US" b="1" u="sng" dirty="0" smtClean="0">
                <a:solidFill>
                  <a:schemeClr val="bg1"/>
                </a:solidFill>
                <a:latin typeface="Franklin Gothic Medium Cond" panose="020B0606030402020204" pitchFamily="34" charset="0"/>
              </a:rPr>
              <a:t>rougher</a:t>
            </a:r>
            <a:r>
              <a:rPr lang="en-US" dirty="0" smtClean="0">
                <a:solidFill>
                  <a:schemeClr val="bg1"/>
                </a:solidFill>
                <a:latin typeface="Franklin Gothic Medium Cond" panose="020B0606030402020204" pitchFamily="34" charset="0"/>
              </a:rPr>
              <a:t> ice (would that change the reflectance?)</a:t>
            </a:r>
            <a:endParaRPr lang="en-US" dirty="0">
              <a:solidFill>
                <a:schemeClr val="bg1"/>
              </a:solidFill>
              <a:latin typeface="Franklin Gothic Medium Cond" panose="020B0606030402020204" pitchFamily="34" charset="0"/>
            </a:endParaRPr>
          </a:p>
        </p:txBody>
      </p:sp>
    </p:spTree>
    <p:extLst>
      <p:ext uri="{BB962C8B-B14F-4D97-AF65-F5344CB8AC3E}">
        <p14:creationId xmlns:p14="http://schemas.microsoft.com/office/powerpoint/2010/main" val="30378975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267200" y="1703711"/>
            <a:ext cx="4038600" cy="4898997"/>
          </a:xfrm>
        </p:spPr>
      </p:pic>
      <p:sp>
        <p:nvSpPr>
          <p:cNvPr id="5" name="Title 4"/>
          <p:cNvSpPr>
            <a:spLocks noGrp="1"/>
          </p:cNvSpPr>
          <p:nvPr>
            <p:ph type="title"/>
          </p:nvPr>
        </p:nvSpPr>
        <p:spPr/>
        <p:txBody>
          <a:bodyPr/>
          <a:lstStyle/>
          <a:p>
            <a:r>
              <a:rPr lang="en-US" dirty="0" smtClean="0">
                <a:latin typeface="Franklin Gothic Medium Cond" panose="020B0606030402020204" pitchFamily="34" charset="0"/>
              </a:rPr>
              <a:t>More figures arrive (via NOAA Cryosphere team)</a:t>
            </a:r>
            <a:endParaRPr lang="en-US" dirty="0">
              <a:latin typeface="Franklin Gothic Medium Cond" panose="020B0606030402020204" pitchFamily="34" charset="0"/>
            </a:endParaRPr>
          </a:p>
        </p:txBody>
      </p:sp>
      <p:pic>
        <p:nvPicPr>
          <p:cNvPr id="9" name="Content Placeholder 8"/>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26665" y="1066801"/>
            <a:ext cx="6147979" cy="2304833"/>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latin typeface="Franklin Gothic Medium Cond" panose="020B0606030402020204" pitchFamily="34" charset="0"/>
              </a:rPr>
              <a:pPr>
                <a:defRPr/>
              </a:pPr>
              <a:t>19</a:t>
            </a:fld>
            <a:endParaRPr lang="en-US">
              <a:latin typeface="Franklin Gothic Medium Cond" panose="020B0606030402020204" pitchFamily="34" charset="0"/>
            </a:endParaRPr>
          </a:p>
        </p:txBody>
      </p:sp>
      <p:sp>
        <p:nvSpPr>
          <p:cNvPr id="11" name="TextBox 10"/>
          <p:cNvSpPr txBox="1"/>
          <p:nvPr/>
        </p:nvSpPr>
        <p:spPr>
          <a:xfrm>
            <a:off x="381000" y="4267200"/>
            <a:ext cx="3581400" cy="1200329"/>
          </a:xfrm>
          <a:prstGeom prst="rect">
            <a:avLst/>
          </a:prstGeom>
          <a:noFill/>
        </p:spPr>
        <p:txBody>
          <a:bodyPr wrap="square" rtlCol="0">
            <a:spAutoFit/>
          </a:bodyPr>
          <a:lstStyle/>
          <a:p>
            <a:r>
              <a:rPr lang="en-US" dirty="0" smtClean="0">
                <a:solidFill>
                  <a:schemeClr val="tx1">
                    <a:lumMod val="95000"/>
                  </a:schemeClr>
                </a:solidFill>
                <a:latin typeface="Franklin Gothic Medium Cond" panose="020B0606030402020204" pitchFamily="34" charset="0"/>
              </a:rPr>
              <a:t>VIIRS Level 2 Products show thin ice, and young ice</a:t>
            </a:r>
          </a:p>
          <a:p>
            <a:endParaRPr lang="en-US" dirty="0">
              <a:solidFill>
                <a:schemeClr val="tx1">
                  <a:lumMod val="95000"/>
                </a:schemeClr>
              </a:solidFill>
              <a:latin typeface="Franklin Gothic Medium Cond" panose="020B0606030402020204" pitchFamily="34" charset="0"/>
            </a:endParaRPr>
          </a:p>
          <a:p>
            <a:r>
              <a:rPr lang="en-US" dirty="0" smtClean="0">
                <a:solidFill>
                  <a:schemeClr val="tx1">
                    <a:lumMod val="95000"/>
                  </a:schemeClr>
                </a:solidFill>
                <a:latin typeface="Franklin Gothic Medium Cond" panose="020B0606030402020204" pitchFamily="34" charset="0"/>
              </a:rPr>
              <a:t>SMOS data shows thinner ice</a:t>
            </a:r>
            <a:endParaRPr lang="en-US" dirty="0">
              <a:solidFill>
                <a:schemeClr val="tx1">
                  <a:lumMod val="95000"/>
                </a:schemeClr>
              </a:solidFill>
              <a:latin typeface="Franklin Gothic Medium Cond" panose="020B0606030402020204" pitchFamily="34" charset="0"/>
            </a:endParaRPr>
          </a:p>
        </p:txBody>
      </p:sp>
      <p:cxnSp>
        <p:nvCxnSpPr>
          <p:cNvPr id="13" name="Straight Arrow Connector 12"/>
          <p:cNvCxnSpPr/>
          <p:nvPr/>
        </p:nvCxnSpPr>
        <p:spPr>
          <a:xfrm flipH="1" flipV="1">
            <a:off x="1600200" y="1905000"/>
            <a:ext cx="1295400" cy="248200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4" name="Straight Arrow Connector 13"/>
          <p:cNvCxnSpPr/>
          <p:nvPr/>
        </p:nvCxnSpPr>
        <p:spPr>
          <a:xfrm flipV="1">
            <a:off x="2971800" y="5257800"/>
            <a:ext cx="1828800" cy="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6275780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Contact Information</a:t>
            </a:r>
            <a:endParaRPr lang="en-US" dirty="0">
              <a:latin typeface="Franklin Gothic Medium Cond" panose="020B0606030402020204" pitchFamily="34" charset="0"/>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35430" y="1066800"/>
            <a:ext cx="6073139" cy="5257800"/>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latin typeface="Franklin Gothic Medium Cond" panose="020B0606030402020204" pitchFamily="34" charset="0"/>
              </a:rPr>
              <a:pPr>
                <a:defRPr/>
              </a:pPr>
              <a:t>2</a:t>
            </a:fld>
            <a:endParaRPr lang="en-US">
              <a:latin typeface="Franklin Gothic Medium Cond" panose="020B0606030402020204" pitchFamily="34" charset="0"/>
            </a:endParaRPr>
          </a:p>
        </p:txBody>
      </p:sp>
      <p:sp>
        <p:nvSpPr>
          <p:cNvPr id="6" name="TextBox 5"/>
          <p:cNvSpPr txBox="1"/>
          <p:nvPr/>
        </p:nvSpPr>
        <p:spPr>
          <a:xfrm>
            <a:off x="6134100" y="1066800"/>
            <a:ext cx="3086100" cy="1200329"/>
          </a:xfrm>
          <a:prstGeom prst="rect">
            <a:avLst/>
          </a:prstGeom>
          <a:solidFill>
            <a:schemeClr val="bg1"/>
          </a:solidFill>
        </p:spPr>
        <p:txBody>
          <a:bodyPr wrap="square" rtlCol="0">
            <a:spAutoFit/>
          </a:bodyPr>
          <a:lstStyle/>
          <a:p>
            <a:r>
              <a:rPr lang="en-US" dirty="0" smtClean="0">
                <a:latin typeface="Franklin Gothic Medium Cond" panose="020B0606030402020204" pitchFamily="34" charset="0"/>
                <a:hlinkClick r:id="rId3"/>
              </a:rPr>
              <a:t>scott.lindstrom@noaa.gov</a:t>
            </a:r>
            <a:r>
              <a:rPr lang="en-US" dirty="0" smtClean="0">
                <a:latin typeface="Franklin Gothic Medium Cond" panose="020B0606030402020204" pitchFamily="34" charset="0"/>
              </a:rPr>
              <a:t> ; </a:t>
            </a:r>
            <a:r>
              <a:rPr lang="en-US" dirty="0" smtClean="0">
                <a:latin typeface="Franklin Gothic Medium Cond" panose="020B0606030402020204" pitchFamily="34" charset="0"/>
                <a:hlinkClick r:id="rId4"/>
              </a:rPr>
              <a:t>scott.lindstrom@ssec.wisc.edu</a:t>
            </a:r>
            <a:r>
              <a:rPr lang="en-US" dirty="0" smtClean="0">
                <a:latin typeface="Franklin Gothic Medium Cond" panose="020B0606030402020204" pitchFamily="34" charset="0"/>
              </a:rPr>
              <a:t> </a:t>
            </a:r>
          </a:p>
          <a:p>
            <a:endParaRPr lang="en-US" dirty="0">
              <a:latin typeface="Franklin Gothic Medium Cond" panose="020B0606030402020204" pitchFamily="34" charset="0"/>
            </a:endParaRPr>
          </a:p>
          <a:p>
            <a:r>
              <a:rPr lang="en-US" dirty="0" smtClean="0">
                <a:latin typeface="Franklin Gothic Medium Cond" panose="020B0606030402020204" pitchFamily="34" charset="0"/>
              </a:rPr>
              <a:t>608 263 4425 (work) </a:t>
            </a:r>
            <a:endParaRPr lang="en-US" dirty="0">
              <a:latin typeface="Franklin Gothic Medium Cond" panose="020B0606030402020204" pitchFamily="34" charset="0"/>
            </a:endParaRPr>
          </a:p>
        </p:txBody>
      </p:sp>
      <p:sp>
        <p:nvSpPr>
          <p:cNvPr id="7" name="TextBox 6"/>
          <p:cNvSpPr txBox="1"/>
          <p:nvPr/>
        </p:nvSpPr>
        <p:spPr>
          <a:xfrm>
            <a:off x="609600" y="4953000"/>
            <a:ext cx="3086100" cy="1200329"/>
          </a:xfrm>
          <a:prstGeom prst="rect">
            <a:avLst/>
          </a:prstGeom>
          <a:solidFill>
            <a:schemeClr val="bg1"/>
          </a:solidFill>
        </p:spPr>
        <p:txBody>
          <a:bodyPr wrap="square" rtlCol="0">
            <a:spAutoFit/>
          </a:bodyPr>
          <a:lstStyle/>
          <a:p>
            <a:r>
              <a:rPr lang="en-US" dirty="0" smtClean="0">
                <a:latin typeface="Franklin Gothic Medium Cond" panose="020B0606030402020204" pitchFamily="34" charset="0"/>
              </a:rPr>
              <a:t>Thank you to many people whom I work with – they give me lots of  information cheerfully.  I ask a lot of questions</a:t>
            </a:r>
            <a:endParaRPr lang="en-US" dirty="0">
              <a:latin typeface="Franklin Gothic Medium Cond" panose="020B0606030402020204" pitchFamily="34" charset="0"/>
            </a:endParaRPr>
          </a:p>
        </p:txBody>
      </p:sp>
    </p:spTree>
    <p:extLst>
      <p:ext uri="{BB962C8B-B14F-4D97-AF65-F5344CB8AC3E}">
        <p14:creationId xmlns:p14="http://schemas.microsoft.com/office/powerpoint/2010/main" val="191478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Franklin Gothic Medium Cond" panose="020B0606030402020204" pitchFamily="34" charset="0"/>
              </a:rPr>
              <a:t>The important conclusion to all of this</a:t>
            </a:r>
            <a:endParaRPr lang="en-US" dirty="0">
              <a:latin typeface="Franklin Gothic Medium Cond" panose="020B0606030402020204" pitchFamily="34" charset="0"/>
            </a:endParaRPr>
          </a:p>
        </p:txBody>
      </p:sp>
      <p:sp>
        <p:nvSpPr>
          <p:cNvPr id="7" name="Content Placeholder 6"/>
          <p:cNvSpPr>
            <a:spLocks noGrp="1"/>
          </p:cNvSpPr>
          <p:nvPr>
            <p:ph idx="1"/>
          </p:nvPr>
        </p:nvSpPr>
        <p:spPr/>
        <p:txBody>
          <a:bodyPr/>
          <a:lstStyle/>
          <a:p>
            <a:endParaRPr lang="en-US" dirty="0" smtClean="0">
              <a:latin typeface="Franklin Gothic Medium Cond" panose="020B0606030402020204" pitchFamily="34" charset="0"/>
            </a:endParaRPr>
          </a:p>
          <a:p>
            <a:r>
              <a:rPr lang="en-US" dirty="0" smtClean="0">
                <a:latin typeface="Franklin Gothic Medium Cond" panose="020B0606030402020204" pitchFamily="34" charset="0"/>
              </a:rPr>
              <a:t>No one product gives you the entire story</a:t>
            </a:r>
          </a:p>
          <a:p>
            <a:r>
              <a:rPr lang="en-US" dirty="0" smtClean="0">
                <a:latin typeface="Franklin Gothic Medium Cond" panose="020B0606030402020204" pitchFamily="34" charset="0"/>
              </a:rPr>
              <a:t>Always look for other satellite products (or, if you must, model and radar!) to tell the story, or to confirm what you find</a:t>
            </a:r>
          </a:p>
          <a:p>
            <a:r>
              <a:rPr lang="en-US" dirty="0" smtClean="0">
                <a:latin typeface="Franklin Gothic Medium Cond" panose="020B0606030402020204" pitchFamily="34" charset="0"/>
              </a:rPr>
              <a:t>Establish connections with scientists creating products so you can ask them for information, or so they can supply you with information</a:t>
            </a:r>
          </a:p>
          <a:p>
            <a:pPr lvl="1"/>
            <a:r>
              <a:rPr lang="en-US" dirty="0" smtClean="0">
                <a:latin typeface="Franklin Gothic Medium Cond" panose="020B0606030402020204" pitchFamily="34" charset="0"/>
              </a:rPr>
              <a:t>Scientists:  Do you have a good working relationship with a trainer who can advocate for your product(s)?</a:t>
            </a:r>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80FD687F-9EC4-4A2C-9D79-45716973BA41}" type="slidenum">
              <a:rPr lang="en-US" smtClean="0">
                <a:latin typeface="Franklin Gothic Medium Cond" panose="020B0606030402020204" pitchFamily="34" charset="0"/>
              </a:rPr>
              <a:pPr>
                <a:defRPr/>
              </a:pPr>
              <a:t>20</a:t>
            </a:fld>
            <a:endParaRPr lang="en-US">
              <a:latin typeface="Franklin Gothic Medium Cond" panose="020B0606030402020204" pitchFamily="34" charset="0"/>
            </a:endParaRPr>
          </a:p>
        </p:txBody>
      </p:sp>
    </p:spTree>
    <p:extLst>
      <p:ext uri="{BB962C8B-B14F-4D97-AF65-F5344CB8AC3E}">
        <p14:creationId xmlns:p14="http://schemas.microsoft.com/office/powerpoint/2010/main" val="229717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 calcmode="lin" valueType="num">
                                      <p:cBhvr additive="base">
                                        <p:cTn id="7" dur="1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8" dur="1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Establish Connections</a:t>
            </a:r>
            <a:endParaRPr lang="en-US" dirty="0">
              <a:latin typeface="Franklin Gothic Medium Cond" panose="020B0606030402020204" pitchFamily="34" charset="0"/>
            </a:endParaRPr>
          </a:p>
        </p:txBody>
      </p:sp>
      <p:sp>
        <p:nvSpPr>
          <p:cNvPr id="3" name="Content Placeholder 2"/>
          <p:cNvSpPr>
            <a:spLocks noGrp="1"/>
          </p:cNvSpPr>
          <p:nvPr>
            <p:ph idx="1"/>
          </p:nvPr>
        </p:nvSpPr>
        <p:spPr/>
        <p:txBody>
          <a:bodyPr>
            <a:normAutofit/>
          </a:bodyPr>
          <a:lstStyle/>
          <a:p>
            <a:r>
              <a:rPr lang="en-US" dirty="0" smtClean="0">
                <a:latin typeface="Franklin Gothic Medium Cond" panose="020B0606030402020204" pitchFamily="34" charset="0"/>
              </a:rPr>
              <a:t>You cannot train on products without the trust of developers – whom you have to ask if (when!!) you have </a:t>
            </a:r>
            <a:r>
              <a:rPr lang="en-US" dirty="0" smtClean="0">
                <a:latin typeface="Franklin Gothic Medium Cond" panose="020B0606030402020204" pitchFamily="34" charset="0"/>
              </a:rPr>
              <a:t>questions  (Connections with the scientist are important)</a:t>
            </a:r>
            <a:endParaRPr lang="en-US" dirty="0" smtClean="0">
              <a:latin typeface="Franklin Gothic Medium Cond" panose="020B0606030402020204" pitchFamily="34" charset="0"/>
            </a:endParaRPr>
          </a:p>
          <a:p>
            <a:r>
              <a:rPr lang="en-US" dirty="0" smtClean="0">
                <a:latin typeface="Franklin Gothic Medium Cond" panose="020B0606030402020204" pitchFamily="34" charset="0"/>
              </a:rPr>
              <a:t>Connections with the student are important</a:t>
            </a:r>
            <a:endParaRPr lang="en-US" dirty="0" smtClean="0">
              <a:latin typeface="Franklin Gothic Medium Cond" panose="020B0606030402020204" pitchFamily="34" charset="0"/>
            </a:endParaRPr>
          </a:p>
          <a:p>
            <a:pPr lvl="1"/>
            <a:r>
              <a:rPr lang="en-US" dirty="0" smtClean="0">
                <a:latin typeface="Franklin Gothic Medium Cond" panose="020B0606030402020204" pitchFamily="34" charset="0"/>
              </a:rPr>
              <a:t>When you find an interesting training-worthy event, after the training, and you forward the example to your students, they are more likely to recognize your name and take the sent email seriously</a:t>
            </a:r>
          </a:p>
          <a:p>
            <a:r>
              <a:rPr lang="en-US" dirty="0">
                <a:latin typeface="Franklin Gothic Medium Cond" panose="020B0606030402020204" pitchFamily="34" charset="0"/>
              </a:rPr>
              <a:t>You also have to know your meteorology so you can quickly understand and interpret a scene</a:t>
            </a:r>
            <a:endParaRPr lang="en-US" dirty="0" smtClean="0">
              <a:latin typeface="Franklin Gothic Medium Cond" panose="020B0606030402020204" pitchFamily="34" charset="0"/>
            </a:endParaRP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latin typeface="Franklin Gothic Medium Cond" panose="020B0606030402020204" pitchFamily="34" charset="0"/>
              </a:rPr>
              <a:pPr>
                <a:defRPr/>
              </a:pPr>
              <a:t>21</a:t>
            </a:fld>
            <a:endParaRPr lang="en-US">
              <a:latin typeface="Franklin Gothic Medium Cond" panose="020B0606030402020204" pitchFamily="34" charset="0"/>
            </a:endParaRPr>
          </a:p>
        </p:txBody>
      </p:sp>
    </p:spTree>
    <p:extLst>
      <p:ext uri="{BB962C8B-B14F-4D97-AF65-F5344CB8AC3E}">
        <p14:creationId xmlns:p14="http://schemas.microsoft.com/office/powerpoint/2010/main" val="11151755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4960" y="3200400"/>
            <a:ext cx="3418126" cy="329184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200400"/>
            <a:ext cx="3747633" cy="3291840"/>
          </a:xfrm>
          <a:prstGeom prst="rect">
            <a:avLst/>
          </a:prstGeom>
        </p:spPr>
      </p:pic>
      <p:sp>
        <p:nvSpPr>
          <p:cNvPr id="5" name="Title 4"/>
          <p:cNvSpPr>
            <a:spLocks noGrp="1"/>
          </p:cNvSpPr>
          <p:nvPr>
            <p:ph type="title"/>
          </p:nvPr>
        </p:nvSpPr>
        <p:spPr/>
        <p:txBody>
          <a:bodyPr/>
          <a:lstStyle/>
          <a:p>
            <a:r>
              <a:rPr lang="en-US" dirty="0" smtClean="0">
                <a:latin typeface="Franklin Gothic Medium Cond" panose="020B0606030402020204" pitchFamily="34" charset="0"/>
              </a:rPr>
              <a:t>A Trainer must talk about </a:t>
            </a:r>
            <a:r>
              <a:rPr lang="en-US" u="sng" dirty="0" smtClean="0">
                <a:latin typeface="Franklin Gothic Medium Cond" panose="020B0606030402020204" pitchFamily="34" charset="0"/>
              </a:rPr>
              <a:t>scale</a:t>
            </a:r>
            <a:r>
              <a:rPr lang="en-US" dirty="0" smtClean="0">
                <a:latin typeface="Franklin Gothic Medium Cond" panose="020B0606030402020204" pitchFamily="34" charset="0"/>
              </a:rPr>
              <a:t> – what is the scale of the feature you are trying to identify</a:t>
            </a:r>
            <a:endParaRPr lang="en-US" dirty="0">
              <a:latin typeface="Franklin Gothic Medium Cond" panose="020B0606030402020204" pitchFamily="34" charset="0"/>
            </a:endParaRPr>
          </a:p>
        </p:txBody>
      </p:sp>
      <p:sp>
        <p:nvSpPr>
          <p:cNvPr id="6" name="Content Placeholder 5"/>
          <p:cNvSpPr>
            <a:spLocks noGrp="1"/>
          </p:cNvSpPr>
          <p:nvPr>
            <p:ph idx="1"/>
          </p:nvPr>
        </p:nvSpPr>
        <p:spPr>
          <a:xfrm>
            <a:off x="457200" y="1066800"/>
            <a:ext cx="4419600" cy="5257800"/>
          </a:xfrm>
        </p:spPr>
        <p:txBody>
          <a:bodyPr/>
          <a:lstStyle/>
          <a:p>
            <a:r>
              <a:rPr lang="en-US" dirty="0" smtClean="0">
                <a:latin typeface="Franklin Gothic Medium Cond" panose="020B0606030402020204" pitchFamily="34" charset="0"/>
              </a:rPr>
              <a:t>Advanced </a:t>
            </a:r>
            <a:r>
              <a:rPr lang="en-US" dirty="0" err="1" smtClean="0">
                <a:latin typeface="Franklin Gothic Medium Cond" panose="020B0606030402020204" pitchFamily="34" charset="0"/>
              </a:rPr>
              <a:t>Scatterometry</a:t>
            </a:r>
            <a:r>
              <a:rPr lang="en-US" dirty="0" smtClean="0">
                <a:latin typeface="Franklin Gothic Medium Cond" panose="020B0606030402020204" pitchFamily="34" charset="0"/>
              </a:rPr>
              <a:t> (ASCAT) information</a:t>
            </a:r>
          </a:p>
          <a:p>
            <a:r>
              <a:rPr lang="en-US" dirty="0" smtClean="0">
                <a:latin typeface="Franklin Gothic Medium Cond" panose="020B0606030402020204" pitchFamily="34" charset="0"/>
              </a:rPr>
              <a:t>25-km resolution</a:t>
            </a:r>
          </a:p>
          <a:p>
            <a:r>
              <a:rPr lang="en-US" dirty="0" smtClean="0">
                <a:latin typeface="Franklin Gothic Medium Cond" panose="020B0606030402020204" pitchFamily="34" charset="0"/>
              </a:rPr>
              <a:t>Global coverage</a:t>
            </a:r>
            <a:endParaRPr lang="en-US" dirty="0">
              <a:latin typeface="Franklin Gothic Medium Cond" panose="020B0606030402020204" pitchFamily="34" charset="0"/>
            </a:endParaRP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latin typeface="Franklin Gothic Medium Cond" panose="020B0606030402020204" pitchFamily="34" charset="0"/>
              </a:rPr>
              <a:pPr>
                <a:defRPr/>
              </a:pPr>
              <a:t>22</a:t>
            </a:fld>
            <a:endParaRPr lang="en-US">
              <a:latin typeface="Franklin Gothic Medium Cond" panose="020B0606030402020204" pitchFamily="34" charset="0"/>
            </a:endParaRPr>
          </a:p>
        </p:txBody>
      </p:sp>
      <p:sp>
        <p:nvSpPr>
          <p:cNvPr id="7" name="Content Placeholder 6"/>
          <p:cNvSpPr>
            <a:spLocks noGrp="1"/>
          </p:cNvSpPr>
          <p:nvPr>
            <p:ph sz="half" idx="4294967295"/>
          </p:nvPr>
        </p:nvSpPr>
        <p:spPr>
          <a:xfrm>
            <a:off x="5105400" y="1066800"/>
            <a:ext cx="4038600" cy="5229225"/>
          </a:xfrm>
        </p:spPr>
        <p:txBody>
          <a:bodyPr/>
          <a:lstStyle/>
          <a:p>
            <a:r>
              <a:rPr lang="en-US" dirty="0" err="1" smtClean="0">
                <a:latin typeface="Franklin Gothic Medium Cond" panose="020B0606030402020204" pitchFamily="34" charset="0"/>
              </a:rPr>
              <a:t>Synthethic</a:t>
            </a:r>
            <a:r>
              <a:rPr lang="en-US" dirty="0" smtClean="0">
                <a:latin typeface="Franklin Gothic Medium Cond" panose="020B0606030402020204" pitchFamily="34" charset="0"/>
              </a:rPr>
              <a:t> Aperture Radar</a:t>
            </a:r>
          </a:p>
          <a:p>
            <a:r>
              <a:rPr lang="en-US" dirty="0" smtClean="0">
                <a:latin typeface="Franklin Gothic Medium Cond" panose="020B0606030402020204" pitchFamily="34" charset="0"/>
              </a:rPr>
              <a:t>500-m resolution</a:t>
            </a:r>
          </a:p>
          <a:p>
            <a:r>
              <a:rPr lang="en-US" dirty="0" smtClean="0">
                <a:latin typeface="Franklin Gothic Medium Cond" panose="020B0606030402020204" pitchFamily="34" charset="0"/>
              </a:rPr>
              <a:t>But:  Very small region!</a:t>
            </a:r>
            <a:endParaRPr lang="en-US" dirty="0">
              <a:latin typeface="Franklin Gothic Medium Cond" panose="020B0606030402020204" pitchFamily="34" charset="0"/>
            </a:endParaRPr>
          </a:p>
        </p:txBody>
      </p:sp>
    </p:spTree>
    <p:extLst>
      <p:ext uri="{BB962C8B-B14F-4D97-AF65-F5344CB8AC3E}">
        <p14:creationId xmlns:p14="http://schemas.microsoft.com/office/powerpoint/2010/main" val="30231644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Scale</a:t>
            </a:r>
            <a:endParaRPr lang="en-US" dirty="0">
              <a:latin typeface="Franklin Gothic Medium Cond" panose="020B0606030402020204" pitchFamily="34" charset="0"/>
            </a:endParaRPr>
          </a:p>
        </p:txBody>
      </p:sp>
      <p:sp>
        <p:nvSpPr>
          <p:cNvPr id="3" name="Content Placeholder 2"/>
          <p:cNvSpPr>
            <a:spLocks noGrp="1"/>
          </p:cNvSpPr>
          <p:nvPr>
            <p:ph idx="1"/>
          </p:nvPr>
        </p:nvSpPr>
        <p:spPr/>
        <p:txBody>
          <a:bodyPr/>
          <a:lstStyle/>
          <a:p>
            <a:endParaRPr lang="en-US" dirty="0" smtClean="0">
              <a:latin typeface="Franklin Gothic Medium Cond" panose="020B0606030402020204" pitchFamily="34" charset="0"/>
            </a:endParaRPr>
          </a:p>
          <a:p>
            <a:r>
              <a:rPr lang="en-US" dirty="0" smtClean="0">
                <a:latin typeface="Franklin Gothic Medium Cond" panose="020B0606030402020204" pitchFamily="34" charset="0"/>
              </a:rPr>
              <a:t>Talking about scale will also show your students that different products are available to reveal different aspects about a feature</a:t>
            </a:r>
            <a:endParaRPr lang="en-US" dirty="0">
              <a:latin typeface="Franklin Gothic Medium Cond" panose="020B0606030402020204" pitchFamily="34" charset="0"/>
            </a:endParaRP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latin typeface="Franklin Gothic Medium Cond" panose="020B0606030402020204" pitchFamily="34" charset="0"/>
              </a:rPr>
              <a:pPr>
                <a:defRPr/>
              </a:pPr>
              <a:t>23</a:t>
            </a:fld>
            <a:endParaRPr lang="en-US">
              <a:latin typeface="Franklin Gothic Medium Cond" panose="020B0606030402020204" pitchFamily="34" charset="0"/>
            </a:endParaRPr>
          </a:p>
        </p:txBody>
      </p:sp>
    </p:spTree>
    <p:extLst>
      <p:ext uri="{BB962C8B-B14F-4D97-AF65-F5344CB8AC3E}">
        <p14:creationId xmlns:p14="http://schemas.microsoft.com/office/powerpoint/2010/main" val="4603949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SAR Winds and islands</a:t>
            </a:r>
            <a:endParaRPr lang="en-US" dirty="0">
              <a:latin typeface="Franklin Gothic Medium Cond" panose="020B0606030402020204" pitchFamily="34"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0820" y="1066800"/>
            <a:ext cx="8002359" cy="5257800"/>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latin typeface="Franklin Gothic Medium Cond" panose="020B0606030402020204" pitchFamily="34" charset="0"/>
              </a:rPr>
              <a:pPr>
                <a:defRPr/>
              </a:pPr>
              <a:t>24</a:t>
            </a:fld>
            <a:endParaRPr lang="en-US">
              <a:latin typeface="Franklin Gothic Medium Cond" panose="020B0606030402020204" pitchFamily="34" charset="0"/>
            </a:endParaRPr>
          </a:p>
        </p:txBody>
      </p:sp>
      <p:sp>
        <p:nvSpPr>
          <p:cNvPr id="6" name="TextBox 5"/>
          <p:cNvSpPr txBox="1"/>
          <p:nvPr/>
        </p:nvSpPr>
        <p:spPr>
          <a:xfrm>
            <a:off x="5486400" y="3657600"/>
            <a:ext cx="3657600" cy="2492990"/>
          </a:xfrm>
          <a:prstGeom prst="rect">
            <a:avLst/>
          </a:prstGeom>
          <a:solidFill>
            <a:schemeClr val="tx1">
              <a:lumMod val="85000"/>
            </a:schemeClr>
          </a:solidFill>
        </p:spPr>
        <p:txBody>
          <a:bodyPr wrap="square" rtlCol="0">
            <a:spAutoFit/>
          </a:bodyPr>
          <a:lstStyle/>
          <a:p>
            <a:r>
              <a:rPr lang="en-US" dirty="0" smtClean="0">
                <a:solidFill>
                  <a:schemeClr val="bg1"/>
                </a:solidFill>
                <a:latin typeface="Franklin Gothic Medium Cond" panose="020B0606030402020204" pitchFamily="34" charset="0"/>
              </a:rPr>
              <a:t>I saw this wind distribution around Tutuila</a:t>
            </a:r>
          </a:p>
          <a:p>
            <a:endParaRPr lang="en-US" dirty="0">
              <a:solidFill>
                <a:schemeClr val="bg1"/>
              </a:solidFill>
              <a:latin typeface="Franklin Gothic Medium Cond" panose="020B0606030402020204" pitchFamily="34" charset="0"/>
            </a:endParaRPr>
          </a:p>
          <a:p>
            <a:r>
              <a:rPr lang="en-US" dirty="0" smtClean="0">
                <a:solidFill>
                  <a:schemeClr val="bg1"/>
                </a:solidFill>
                <a:latin typeface="Franklin Gothic Medium Cond" panose="020B0606030402020204" pitchFamily="34" charset="0"/>
              </a:rPr>
              <a:t>Blogged </a:t>
            </a:r>
            <a:r>
              <a:rPr lang="en-US" dirty="0">
                <a:solidFill>
                  <a:schemeClr val="bg1"/>
                </a:solidFill>
                <a:latin typeface="Franklin Gothic Medium Cond" panose="020B0606030402020204" pitchFamily="34" charset="0"/>
              </a:rPr>
              <a:t>about it </a:t>
            </a:r>
            <a:r>
              <a:rPr lang="en-US" sz="1200" dirty="0">
                <a:solidFill>
                  <a:schemeClr val="bg1"/>
                </a:solidFill>
                <a:latin typeface="Franklin Gothic Medium Cond" panose="020B0606030402020204" pitchFamily="34" charset="0"/>
                <a:hlinkClick r:id="rId3"/>
              </a:rPr>
              <a:t>https://</a:t>
            </a:r>
            <a:r>
              <a:rPr lang="en-US" sz="1200" dirty="0" smtClean="0">
                <a:solidFill>
                  <a:schemeClr val="bg1"/>
                </a:solidFill>
                <a:latin typeface="Franklin Gothic Medium Cond" panose="020B0606030402020204" pitchFamily="34" charset="0"/>
                <a:hlinkClick r:id="rId3"/>
              </a:rPr>
              <a:t>cimss.ssec.wisc.edu/satellite-blog/archives/50428</a:t>
            </a:r>
            <a:r>
              <a:rPr lang="en-US" sz="1200" dirty="0" smtClean="0">
                <a:solidFill>
                  <a:schemeClr val="bg1"/>
                </a:solidFill>
                <a:latin typeface="Franklin Gothic Medium Cond" panose="020B0606030402020204" pitchFamily="34" charset="0"/>
              </a:rPr>
              <a:t> </a:t>
            </a:r>
            <a:endParaRPr lang="en-US" dirty="0" smtClean="0">
              <a:solidFill>
                <a:schemeClr val="bg1"/>
              </a:solidFill>
              <a:latin typeface="Franklin Gothic Medium Cond" panose="020B0606030402020204" pitchFamily="34" charset="0"/>
            </a:endParaRPr>
          </a:p>
          <a:p>
            <a:endParaRPr lang="en-US" dirty="0">
              <a:solidFill>
                <a:schemeClr val="bg1"/>
              </a:solidFill>
              <a:latin typeface="Franklin Gothic Medium Cond" panose="020B0606030402020204" pitchFamily="34" charset="0"/>
            </a:endParaRPr>
          </a:p>
          <a:p>
            <a:r>
              <a:rPr lang="en-US" dirty="0" smtClean="0">
                <a:solidFill>
                  <a:schemeClr val="bg1"/>
                </a:solidFill>
                <a:latin typeface="Franklin Gothic Medium Cond" panose="020B0606030402020204" pitchFamily="34" charset="0"/>
              </a:rPr>
              <a:t>Learned later that there was a big wind event over the western part of Tutuila!</a:t>
            </a:r>
          </a:p>
          <a:p>
            <a:endParaRPr lang="en-US" dirty="0">
              <a:solidFill>
                <a:schemeClr val="bg1"/>
              </a:solidFill>
              <a:latin typeface="Franklin Gothic Medium Cond" panose="020B0606030402020204" pitchFamily="34" charset="0"/>
            </a:endParaRPr>
          </a:p>
          <a:p>
            <a:r>
              <a:rPr lang="en-US" dirty="0" smtClean="0">
                <a:solidFill>
                  <a:schemeClr val="bg1"/>
                </a:solidFill>
                <a:latin typeface="Franklin Gothic Medium Cond" panose="020B0606030402020204" pitchFamily="34" charset="0"/>
              </a:rPr>
              <a:t>But ASCAT winds </a:t>
            </a:r>
            <a:r>
              <a:rPr lang="en-US" dirty="0" smtClean="0">
                <a:solidFill>
                  <a:schemeClr val="bg1"/>
                </a:solidFill>
                <a:latin typeface="Franklin Gothic Medium Cond" panose="020B0606030402020204" pitchFamily="34" charset="0"/>
              </a:rPr>
              <a:t>ca</a:t>
            </a:r>
            <a:r>
              <a:rPr lang="en-US" dirty="0" smtClean="0">
                <a:solidFill>
                  <a:schemeClr val="bg1"/>
                </a:solidFill>
                <a:latin typeface="Franklin Gothic Medium Cond" panose="020B0606030402020204" pitchFamily="34" charset="0"/>
              </a:rPr>
              <a:t>n’t </a:t>
            </a:r>
            <a:r>
              <a:rPr lang="en-US" dirty="0" smtClean="0">
                <a:solidFill>
                  <a:schemeClr val="bg1"/>
                </a:solidFill>
                <a:latin typeface="Franklin Gothic Medium Cond" panose="020B0606030402020204" pitchFamily="34" charset="0"/>
              </a:rPr>
              <a:t>show this detail</a:t>
            </a:r>
            <a:endParaRPr lang="en-US" dirty="0">
              <a:solidFill>
                <a:schemeClr val="bg1"/>
              </a:solidFill>
              <a:latin typeface="Franklin Gothic Medium Cond" panose="020B0606030402020204" pitchFamily="34" charset="0"/>
            </a:endParaRPr>
          </a:p>
        </p:txBody>
      </p:sp>
    </p:spTree>
    <p:extLst>
      <p:ext uri="{BB962C8B-B14F-4D97-AF65-F5344CB8AC3E}">
        <p14:creationId xmlns:p14="http://schemas.microsoft.com/office/powerpoint/2010/main" val="37633915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Show examples that might not work (last slide) and that do work (this slide)</a:t>
            </a:r>
            <a:endParaRPr lang="en-US" dirty="0">
              <a:latin typeface="Franklin Gothic Medium Cond" panose="020B0606030402020204" pitchFamily="34" charset="0"/>
            </a:endParaRPr>
          </a:p>
        </p:txBody>
      </p:sp>
      <p:sp>
        <p:nvSpPr>
          <p:cNvPr id="3" name="Content Placeholder 2"/>
          <p:cNvSpPr>
            <a:spLocks noGrp="1"/>
          </p:cNvSpPr>
          <p:nvPr>
            <p:ph idx="1"/>
          </p:nvPr>
        </p:nvSpPr>
        <p:spPr/>
        <p:txBody>
          <a:bodyPr/>
          <a:lstStyle/>
          <a:p>
            <a:r>
              <a:rPr lang="en-US" dirty="0" smtClean="0">
                <a:latin typeface="Franklin Gothic Medium Cond" panose="020B0606030402020204" pitchFamily="34" charset="0"/>
              </a:rPr>
              <a:t>SAR data are infrequent in the tropics.</a:t>
            </a:r>
          </a:p>
          <a:p>
            <a:r>
              <a:rPr lang="en-US" dirty="0" smtClean="0">
                <a:latin typeface="Franklin Gothic Medium Cond" panose="020B0606030402020204" pitchFamily="34" charset="0"/>
              </a:rPr>
              <a:t>ASCAT can give you useful information</a:t>
            </a:r>
            <a:endParaRPr lang="en-US" dirty="0">
              <a:latin typeface="Franklin Gothic Medium Cond" panose="020B0606030402020204" pitchFamily="34" charset="0"/>
            </a:endParaRP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latin typeface="Franklin Gothic Medium Cond" panose="020B0606030402020204" pitchFamily="34" charset="0"/>
              </a:rPr>
              <a:pPr>
                <a:defRPr/>
              </a:pPr>
              <a:t>25</a:t>
            </a:fld>
            <a:endParaRPr lang="en-US">
              <a:latin typeface="Franklin Gothic Medium Cond" panose="020B06060304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2141322"/>
            <a:ext cx="5143500" cy="4517939"/>
          </a:xfrm>
          <a:prstGeom prst="rect">
            <a:avLst/>
          </a:prstGeom>
        </p:spPr>
      </p:pic>
      <p:sp>
        <p:nvSpPr>
          <p:cNvPr id="6" name="Oval 5"/>
          <p:cNvSpPr/>
          <p:nvPr/>
        </p:nvSpPr>
        <p:spPr>
          <a:xfrm rot="20374038">
            <a:off x="6927829" y="2738150"/>
            <a:ext cx="1134727" cy="2514600"/>
          </a:xfrm>
          <a:prstGeom prst="ellipse">
            <a:avLst/>
          </a:prstGeom>
          <a:noFill/>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TextBox 6"/>
          <p:cNvSpPr txBox="1"/>
          <p:nvPr/>
        </p:nvSpPr>
        <p:spPr>
          <a:xfrm rot="4164152">
            <a:off x="7539649" y="3511034"/>
            <a:ext cx="1277979" cy="369332"/>
          </a:xfrm>
          <a:prstGeom prst="rect">
            <a:avLst/>
          </a:prstGeom>
          <a:noFill/>
        </p:spPr>
        <p:txBody>
          <a:bodyPr wrap="none" rtlCol="0">
            <a:spAutoFit/>
          </a:bodyPr>
          <a:lstStyle/>
          <a:p>
            <a:r>
              <a:rPr lang="en-US" dirty="0" smtClean="0">
                <a:solidFill>
                  <a:schemeClr val="bg1"/>
                </a:solidFill>
                <a:latin typeface="Franklin Gothic Medium Cond" panose="020B0606030402020204" pitchFamily="34" charset="0"/>
              </a:rPr>
              <a:t>Convergence</a:t>
            </a:r>
            <a:endParaRPr lang="en-US" dirty="0">
              <a:solidFill>
                <a:schemeClr val="bg1"/>
              </a:solidFill>
              <a:latin typeface="Franklin Gothic Medium Cond" panose="020B0606030402020204" pitchFamily="34" charset="0"/>
            </a:endParaRPr>
          </a:p>
        </p:txBody>
      </p:sp>
      <p:sp>
        <p:nvSpPr>
          <p:cNvPr id="8" name="Rectangle 7"/>
          <p:cNvSpPr/>
          <p:nvPr/>
        </p:nvSpPr>
        <p:spPr>
          <a:xfrm>
            <a:off x="6019800" y="6262986"/>
            <a:ext cx="2158838" cy="183252"/>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253" y="2421257"/>
            <a:ext cx="5530197" cy="3958067"/>
          </a:xfrm>
          <a:prstGeom prst="rect">
            <a:avLst/>
          </a:prstGeom>
        </p:spPr>
      </p:pic>
    </p:spTree>
    <p:extLst>
      <p:ext uri="{BB962C8B-B14F-4D97-AF65-F5344CB8AC3E}">
        <p14:creationId xmlns:p14="http://schemas.microsoft.com/office/powerpoint/2010/main" val="86155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250" fill="hold"/>
                                        <p:tgtEl>
                                          <p:spTgt spid="8"/>
                                        </p:tgtEl>
                                        <p:attrNameLst>
                                          <p:attrName>ppt_x</p:attrName>
                                        </p:attrNameLst>
                                      </p:cBhvr>
                                      <p:tavLst>
                                        <p:tav tm="0">
                                          <p:val>
                                            <p:strVal val="1+#ppt_w/2"/>
                                          </p:val>
                                        </p:tav>
                                        <p:tav tm="100000">
                                          <p:val>
                                            <p:strVal val="#ppt_x"/>
                                          </p:val>
                                        </p:tav>
                                      </p:tavLst>
                                    </p:anim>
                                    <p:anim calcmode="lin" valueType="num">
                                      <p:cBhvr additive="base">
                                        <p:cTn id="16" dur="25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Challenges</a:t>
            </a:r>
            <a:endParaRPr lang="en-US" dirty="0">
              <a:latin typeface="Franklin Gothic Medium Cond" panose="020B0606030402020204" pitchFamily="34" charset="0"/>
            </a:endParaRPr>
          </a:p>
        </p:txBody>
      </p:sp>
      <p:sp>
        <p:nvSpPr>
          <p:cNvPr id="3" name="Content Placeholder 2"/>
          <p:cNvSpPr>
            <a:spLocks noGrp="1"/>
          </p:cNvSpPr>
          <p:nvPr>
            <p:ph idx="1"/>
          </p:nvPr>
        </p:nvSpPr>
        <p:spPr/>
        <p:txBody>
          <a:bodyPr>
            <a:normAutofit fontScale="92500" lnSpcReduction="20000"/>
          </a:bodyPr>
          <a:lstStyle/>
          <a:p>
            <a:r>
              <a:rPr lang="en-US" dirty="0" smtClean="0">
                <a:latin typeface="Franklin Gothic Medium Cond" panose="020B0606030402020204" pitchFamily="34" charset="0"/>
              </a:rPr>
              <a:t>If you are training in Asia (for example):  where can you find data?</a:t>
            </a:r>
          </a:p>
          <a:p>
            <a:pPr lvl="1"/>
            <a:r>
              <a:rPr lang="en-US" dirty="0" smtClean="0">
                <a:latin typeface="Franklin Gothic Medium Cond" panose="020B0606030402020204" pitchFamily="34" charset="0"/>
              </a:rPr>
              <a:t>Imagery can be found – but what if you want to look at actual raw satellite data?  </a:t>
            </a:r>
          </a:p>
          <a:p>
            <a:pPr lvl="2"/>
            <a:r>
              <a:rPr lang="en-US" dirty="0" smtClean="0">
                <a:latin typeface="Franklin Gothic Medium Cond" panose="020B0606030402020204" pitchFamily="34" charset="0"/>
              </a:rPr>
              <a:t>Where can you find AMI data, for example?</a:t>
            </a:r>
          </a:p>
          <a:p>
            <a:pPr lvl="2"/>
            <a:r>
              <a:rPr lang="en-US" dirty="0" smtClean="0">
                <a:latin typeface="Franklin Gothic Medium Cond" panose="020B0606030402020204" pitchFamily="34" charset="0"/>
              </a:rPr>
              <a:t>Once you get (for example) AGRI data, how do you display it?</a:t>
            </a:r>
          </a:p>
          <a:p>
            <a:r>
              <a:rPr lang="en-US" dirty="0" smtClean="0">
                <a:latin typeface="Franklin Gothic Medium Cond" panose="020B0606030402020204" pitchFamily="34" charset="0"/>
              </a:rPr>
              <a:t>A trainer will become very familiar with data aggregating sites</a:t>
            </a:r>
          </a:p>
          <a:p>
            <a:pPr lvl="1"/>
            <a:r>
              <a:rPr lang="en-US" dirty="0" smtClean="0">
                <a:latin typeface="Franklin Gothic Medium Cond" panose="020B0606030402020204" pitchFamily="34" charset="0"/>
              </a:rPr>
              <a:t>Real Earth, NASA Worldview, Aerosol Watch, SLIDER, JSTAR Mapper, </a:t>
            </a:r>
            <a:r>
              <a:rPr lang="en-US" dirty="0" err="1" smtClean="0">
                <a:latin typeface="Franklin Gothic Medium Cond" panose="020B0606030402020204" pitchFamily="34" charset="0"/>
              </a:rPr>
              <a:t>GsMAP</a:t>
            </a:r>
            <a:r>
              <a:rPr lang="en-US" dirty="0" smtClean="0">
                <a:latin typeface="Franklin Gothic Medium Cond" panose="020B0606030402020204" pitchFamily="34" charset="0"/>
              </a:rPr>
              <a:t>, </a:t>
            </a:r>
          </a:p>
          <a:p>
            <a:r>
              <a:rPr lang="en-US" dirty="0" smtClean="0">
                <a:latin typeface="Franklin Gothic Medium Cond" panose="020B0606030402020204" pitchFamily="34" charset="0"/>
              </a:rPr>
              <a:t>A trainer will become familiar with various software packages to create imagery</a:t>
            </a:r>
          </a:p>
          <a:p>
            <a:pPr lvl="1"/>
            <a:r>
              <a:rPr lang="en-US" dirty="0" err="1" smtClean="0">
                <a:latin typeface="Franklin Gothic Medium Cond" panose="020B0606030402020204" pitchFamily="34" charset="0"/>
              </a:rPr>
              <a:t>SatPY</a:t>
            </a:r>
            <a:r>
              <a:rPr lang="en-US" dirty="0" smtClean="0">
                <a:latin typeface="Franklin Gothic Medium Cond" panose="020B0606030402020204" pitchFamily="34" charset="0"/>
              </a:rPr>
              <a:t> (or something like geo2grid)</a:t>
            </a:r>
          </a:p>
          <a:p>
            <a:pPr lvl="1"/>
            <a:r>
              <a:rPr lang="en-US" dirty="0" err="1" smtClean="0">
                <a:latin typeface="Franklin Gothic Medium Cond" panose="020B0606030402020204" pitchFamily="34" charset="0"/>
              </a:rPr>
              <a:t>McIDAS</a:t>
            </a:r>
            <a:r>
              <a:rPr lang="en-US" dirty="0" smtClean="0">
                <a:latin typeface="Franklin Gothic Medium Cond" panose="020B0606030402020204" pitchFamily="34" charset="0"/>
              </a:rPr>
              <a:t>-V</a:t>
            </a:r>
            <a:endParaRPr lang="en-US" dirty="0">
              <a:latin typeface="Franklin Gothic Medium Cond" panose="020B0606030402020204" pitchFamily="34" charset="0"/>
            </a:endParaRP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latin typeface="Franklin Gothic Medium Cond" panose="020B0606030402020204" pitchFamily="34" charset="0"/>
              </a:rPr>
              <a:pPr>
                <a:defRPr/>
              </a:pPr>
              <a:t>26</a:t>
            </a:fld>
            <a:endParaRPr lang="en-US">
              <a:latin typeface="Franklin Gothic Medium Cond" panose="020B0606030402020204" pitchFamily="34" charset="0"/>
            </a:endParaRPr>
          </a:p>
        </p:txBody>
      </p:sp>
    </p:spTree>
    <p:extLst>
      <p:ext uri="{BB962C8B-B14F-4D97-AF65-F5344CB8AC3E}">
        <p14:creationId xmlns:p14="http://schemas.microsoft.com/office/powerpoint/2010/main" val="32516337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864148"/>
            <a:ext cx="8458200" cy="5841444"/>
          </a:xfrm>
        </p:spPr>
      </p:pic>
      <p:cxnSp>
        <p:nvCxnSpPr>
          <p:cNvPr id="8" name="Straight Connector 7"/>
          <p:cNvCxnSpPr/>
          <p:nvPr/>
        </p:nvCxnSpPr>
        <p:spPr>
          <a:xfrm>
            <a:off x="609600" y="3810000"/>
            <a:ext cx="8382000"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7" name="Straight Connector 6"/>
          <p:cNvCxnSpPr/>
          <p:nvPr/>
        </p:nvCxnSpPr>
        <p:spPr>
          <a:xfrm>
            <a:off x="609600" y="2590800"/>
            <a:ext cx="8382000" cy="0"/>
          </a:xfrm>
          <a:prstGeom prst="line">
            <a:avLst/>
          </a:prstGeom>
          <a:ln w="57150"/>
        </p:spPr>
        <p:style>
          <a:lnRef idx="1">
            <a:schemeClr val="accent2"/>
          </a:lnRef>
          <a:fillRef idx="0">
            <a:schemeClr val="accent2"/>
          </a:fillRef>
          <a:effectRef idx="0">
            <a:schemeClr val="accent2"/>
          </a:effectRef>
          <a:fontRef idx="minor">
            <a:schemeClr val="tx1"/>
          </a:fontRef>
        </p:style>
      </p:cxnSp>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44" y="1360035"/>
            <a:ext cx="9829800" cy="5018993"/>
          </a:xfrm>
          <a:prstGeom prst="rect">
            <a:avLst/>
          </a:prstGeom>
        </p:spPr>
      </p:pic>
      <p:sp>
        <p:nvSpPr>
          <p:cNvPr id="2" name="Title 1"/>
          <p:cNvSpPr>
            <a:spLocks noGrp="1"/>
          </p:cNvSpPr>
          <p:nvPr>
            <p:ph type="title"/>
          </p:nvPr>
        </p:nvSpPr>
        <p:spPr/>
        <p:txBody>
          <a:bodyPr/>
          <a:lstStyle/>
          <a:p>
            <a:r>
              <a:rPr lang="en-US" dirty="0" smtClean="0">
                <a:latin typeface="Franklin Gothic Medium Cond" panose="020B0606030402020204" pitchFamily="34" charset="0"/>
              </a:rPr>
              <a:t>Much of where I’ve trained: in the Tropics</a:t>
            </a:r>
            <a:endParaRPr lang="en-US" dirty="0">
              <a:latin typeface="Franklin Gothic Medium Cond" panose="020B0606030402020204" pitchFamily="34" charset="0"/>
            </a:endParaRP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27</a:t>
            </a:fld>
            <a:endParaRPr lang="en-US"/>
          </a:p>
        </p:txBody>
      </p:sp>
      <p:sp>
        <p:nvSpPr>
          <p:cNvPr id="11" name="Oval 10"/>
          <p:cNvSpPr/>
          <p:nvPr/>
        </p:nvSpPr>
        <p:spPr>
          <a:xfrm>
            <a:off x="7035240" y="3180640"/>
            <a:ext cx="228600" cy="228600"/>
          </a:xfrm>
          <a:prstGeom prst="ellipse">
            <a:avLst/>
          </a:prstGeom>
          <a:no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Oval 11"/>
          <p:cNvSpPr/>
          <p:nvPr/>
        </p:nvSpPr>
        <p:spPr>
          <a:xfrm>
            <a:off x="8427720" y="3391449"/>
            <a:ext cx="228600" cy="228600"/>
          </a:xfrm>
          <a:prstGeom prst="ellipse">
            <a:avLst/>
          </a:prstGeom>
          <a:no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 name="Oval 12"/>
          <p:cNvSpPr/>
          <p:nvPr/>
        </p:nvSpPr>
        <p:spPr>
          <a:xfrm>
            <a:off x="7162800" y="3625359"/>
            <a:ext cx="228600" cy="228600"/>
          </a:xfrm>
          <a:prstGeom prst="ellipse">
            <a:avLst/>
          </a:prstGeom>
          <a:no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Oval 13"/>
          <p:cNvSpPr/>
          <p:nvPr/>
        </p:nvSpPr>
        <p:spPr>
          <a:xfrm>
            <a:off x="2438400" y="2476500"/>
            <a:ext cx="228600" cy="228600"/>
          </a:xfrm>
          <a:prstGeom prst="ellipse">
            <a:avLst/>
          </a:prstGeom>
          <a:no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 name="Oval 14"/>
          <p:cNvSpPr/>
          <p:nvPr/>
        </p:nvSpPr>
        <p:spPr>
          <a:xfrm>
            <a:off x="198848" y="3209613"/>
            <a:ext cx="228600" cy="228600"/>
          </a:xfrm>
          <a:prstGeom prst="ellipse">
            <a:avLst/>
          </a:prstGeom>
          <a:no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 name="Oval 15"/>
          <p:cNvSpPr/>
          <p:nvPr/>
        </p:nvSpPr>
        <p:spPr>
          <a:xfrm>
            <a:off x="1807028" y="3251891"/>
            <a:ext cx="228600" cy="228600"/>
          </a:xfrm>
          <a:prstGeom prst="ellipse">
            <a:avLst/>
          </a:prstGeom>
          <a:no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7" name="Oval 16"/>
          <p:cNvSpPr/>
          <p:nvPr/>
        </p:nvSpPr>
        <p:spPr>
          <a:xfrm>
            <a:off x="2306534" y="3765060"/>
            <a:ext cx="228600" cy="228600"/>
          </a:xfrm>
          <a:prstGeom prst="ellipse">
            <a:avLst/>
          </a:prstGeom>
          <a:no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8" name="Oval 17"/>
          <p:cNvSpPr/>
          <p:nvPr/>
        </p:nvSpPr>
        <p:spPr>
          <a:xfrm>
            <a:off x="9450813" y="4170680"/>
            <a:ext cx="228600" cy="228600"/>
          </a:xfrm>
          <a:prstGeom prst="ellipse">
            <a:avLst/>
          </a:prstGeom>
          <a:no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Oval 18"/>
          <p:cNvSpPr/>
          <p:nvPr/>
        </p:nvSpPr>
        <p:spPr>
          <a:xfrm>
            <a:off x="2872453" y="3397742"/>
            <a:ext cx="228600" cy="228600"/>
          </a:xfrm>
          <a:prstGeom prst="ellipse">
            <a:avLst/>
          </a:prstGeom>
          <a:no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0" name="Oval 19"/>
          <p:cNvSpPr/>
          <p:nvPr/>
        </p:nvSpPr>
        <p:spPr>
          <a:xfrm>
            <a:off x="2495125" y="4648200"/>
            <a:ext cx="228600" cy="228600"/>
          </a:xfrm>
          <a:prstGeom prst="ellipse">
            <a:avLst/>
          </a:prstGeom>
          <a:no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1" name="Oval 20"/>
          <p:cNvSpPr/>
          <p:nvPr/>
        </p:nvSpPr>
        <p:spPr>
          <a:xfrm>
            <a:off x="2179320" y="3452250"/>
            <a:ext cx="228600" cy="228600"/>
          </a:xfrm>
          <a:prstGeom prst="ellipse">
            <a:avLst/>
          </a:prstGeom>
          <a:no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3" name="Oval 22"/>
          <p:cNvSpPr/>
          <p:nvPr/>
        </p:nvSpPr>
        <p:spPr>
          <a:xfrm>
            <a:off x="467004" y="2127525"/>
            <a:ext cx="228600" cy="228600"/>
          </a:xfrm>
          <a:prstGeom prst="ellipse">
            <a:avLst/>
          </a:prstGeom>
          <a:no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4" name="Oval 23"/>
          <p:cNvSpPr/>
          <p:nvPr/>
        </p:nvSpPr>
        <p:spPr>
          <a:xfrm>
            <a:off x="525268" y="1937017"/>
            <a:ext cx="228600" cy="228600"/>
          </a:xfrm>
          <a:prstGeom prst="ellipse">
            <a:avLst/>
          </a:prstGeom>
          <a:no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5" name="Oval 24"/>
          <p:cNvSpPr/>
          <p:nvPr/>
        </p:nvSpPr>
        <p:spPr>
          <a:xfrm>
            <a:off x="919843" y="2190192"/>
            <a:ext cx="228600" cy="228600"/>
          </a:xfrm>
          <a:prstGeom prst="ellipse">
            <a:avLst/>
          </a:prstGeom>
          <a:no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6" name="Oval 25"/>
          <p:cNvSpPr/>
          <p:nvPr/>
        </p:nvSpPr>
        <p:spPr>
          <a:xfrm>
            <a:off x="5029200" y="2664071"/>
            <a:ext cx="228600" cy="228600"/>
          </a:xfrm>
          <a:prstGeom prst="ellipse">
            <a:avLst/>
          </a:prstGeom>
          <a:no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7" name="Oval 26"/>
          <p:cNvSpPr/>
          <p:nvPr/>
        </p:nvSpPr>
        <p:spPr>
          <a:xfrm>
            <a:off x="1864885" y="2663652"/>
            <a:ext cx="228600" cy="228600"/>
          </a:xfrm>
          <a:prstGeom prst="ellipse">
            <a:avLst/>
          </a:prstGeom>
          <a:no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9" name="TextBox 28"/>
          <p:cNvSpPr txBox="1"/>
          <p:nvPr/>
        </p:nvSpPr>
        <p:spPr>
          <a:xfrm>
            <a:off x="4800600" y="5105400"/>
            <a:ext cx="3932936" cy="646331"/>
          </a:xfrm>
          <a:prstGeom prst="rect">
            <a:avLst/>
          </a:prstGeom>
          <a:solidFill>
            <a:srgbClr val="FFC000"/>
          </a:solidFill>
        </p:spPr>
        <p:txBody>
          <a:bodyPr wrap="none" rtlCol="0">
            <a:spAutoFit/>
          </a:bodyPr>
          <a:lstStyle/>
          <a:p>
            <a:pPr algn="ctr"/>
            <a:r>
              <a:rPr lang="en-US" dirty="0" smtClean="0">
                <a:solidFill>
                  <a:schemeClr val="bg1"/>
                </a:solidFill>
                <a:latin typeface="Franklin Gothic Medium Cond" panose="020B0606030402020204" pitchFamily="34" charset="0"/>
              </a:rPr>
              <a:t>What topic is on most interest in the tropics?</a:t>
            </a:r>
          </a:p>
          <a:p>
            <a:pPr algn="ctr"/>
            <a:r>
              <a:rPr lang="en-US" dirty="0" smtClean="0">
                <a:solidFill>
                  <a:schemeClr val="bg1"/>
                </a:solidFill>
                <a:latin typeface="Franklin Gothic Medium Cond" panose="020B0606030402020204" pitchFamily="34" charset="0"/>
              </a:rPr>
              <a:t>Tropical Cyclones!</a:t>
            </a:r>
            <a:endParaRPr lang="en-US" dirty="0">
              <a:solidFill>
                <a:schemeClr val="bg1"/>
              </a:solidFill>
              <a:latin typeface="Franklin Gothic Medium Cond" panose="020B0606030402020204" pitchFamily="34" charset="0"/>
            </a:endParaRPr>
          </a:p>
        </p:txBody>
      </p:sp>
      <p:cxnSp>
        <p:nvCxnSpPr>
          <p:cNvPr id="31" name="Straight Connector 30"/>
          <p:cNvCxnSpPr/>
          <p:nvPr/>
        </p:nvCxnSpPr>
        <p:spPr>
          <a:xfrm>
            <a:off x="0" y="3268133"/>
            <a:ext cx="9679413"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32" name="Straight Connector 31"/>
          <p:cNvCxnSpPr/>
          <p:nvPr/>
        </p:nvCxnSpPr>
        <p:spPr>
          <a:xfrm>
            <a:off x="25398" y="4495800"/>
            <a:ext cx="9679413" cy="0"/>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2624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anim calcmode="lin" valueType="num">
                                      <p:cBhvr additive="base">
                                        <p:cTn id="65" dur="500" fill="hold"/>
                                        <p:tgtEl>
                                          <p:spTgt spid="29"/>
                                        </p:tgtEl>
                                        <p:attrNameLst>
                                          <p:attrName>ppt_x</p:attrName>
                                        </p:attrNameLst>
                                      </p:cBhvr>
                                      <p:tavLst>
                                        <p:tav tm="0">
                                          <p:val>
                                            <p:strVal val="#ppt_x"/>
                                          </p:val>
                                        </p:tav>
                                        <p:tav tm="100000">
                                          <p:val>
                                            <p:strVal val="#ppt_x"/>
                                          </p:val>
                                        </p:tav>
                                      </p:tavLst>
                                    </p:anim>
                                    <p:anim calcmode="lin" valueType="num">
                                      <p:cBhvr additive="base">
                                        <p:cTn id="6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3" grpId="0" animBg="1"/>
      <p:bldP spid="24" grpId="0" animBg="1"/>
      <p:bldP spid="25" grpId="0" animBg="1"/>
      <p:bldP spid="26" grpId="0" animBg="1"/>
      <p:bldP spid="27" grpId="0" animBg="1"/>
      <p:bldP spid="2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Resources</a:t>
            </a:r>
            <a:endParaRPr lang="en-US" dirty="0">
              <a:latin typeface="Franklin Gothic Medium Cond" panose="020B0606030402020204" pitchFamily="34" charset="0"/>
            </a:endParaRPr>
          </a:p>
        </p:txBody>
      </p:sp>
      <p:sp>
        <p:nvSpPr>
          <p:cNvPr id="3" name="Content Placeholder 2"/>
          <p:cNvSpPr>
            <a:spLocks noGrp="1"/>
          </p:cNvSpPr>
          <p:nvPr>
            <p:ph idx="1"/>
          </p:nvPr>
        </p:nvSpPr>
        <p:spPr/>
        <p:txBody>
          <a:bodyPr/>
          <a:lstStyle/>
          <a:p>
            <a:endParaRPr lang="en-US" dirty="0" smtClean="0">
              <a:latin typeface="Franklin Gothic Medium Cond" panose="020B0606030402020204" pitchFamily="34" charset="0"/>
            </a:endParaRPr>
          </a:p>
          <a:p>
            <a:r>
              <a:rPr lang="en-US" dirty="0" smtClean="0">
                <a:latin typeface="Franklin Gothic Medium Cond" panose="020B0606030402020204" pitchFamily="34" charset="0"/>
              </a:rPr>
              <a:t>There are many global (or nearly!) datasets that can be used for training</a:t>
            </a:r>
          </a:p>
          <a:p>
            <a:pPr lvl="1"/>
            <a:r>
              <a:rPr lang="en-US" dirty="0">
                <a:latin typeface="Franklin Gothic Medium Cond" panose="020B0606030402020204" pitchFamily="34" charset="0"/>
              </a:rPr>
              <a:t>SSEC Tropical Website, with analyses in different </a:t>
            </a:r>
            <a:r>
              <a:rPr lang="en-US" dirty="0" smtClean="0">
                <a:latin typeface="Franklin Gothic Medium Cond" panose="020B0606030402020204" pitchFamily="34" charset="0"/>
              </a:rPr>
              <a:t>domains</a:t>
            </a:r>
          </a:p>
          <a:p>
            <a:pPr lvl="1"/>
            <a:r>
              <a:rPr lang="en-US" dirty="0" smtClean="0">
                <a:latin typeface="Franklin Gothic Medium Cond" panose="020B0606030402020204" pitchFamily="34" charset="0"/>
              </a:rPr>
              <a:t>MIMIC Total </a:t>
            </a:r>
            <a:r>
              <a:rPr lang="en-US" dirty="0" err="1" smtClean="0">
                <a:latin typeface="Franklin Gothic Medium Cond" panose="020B0606030402020204" pitchFamily="34" charset="0"/>
              </a:rPr>
              <a:t>Precipitable</a:t>
            </a:r>
            <a:r>
              <a:rPr lang="en-US" dirty="0" smtClean="0">
                <a:latin typeface="Franklin Gothic Medium Cond" panose="020B0606030402020204" pitchFamily="34" charset="0"/>
              </a:rPr>
              <a:t> Water</a:t>
            </a:r>
          </a:p>
          <a:p>
            <a:pPr lvl="1"/>
            <a:r>
              <a:rPr lang="en-US" dirty="0" err="1" smtClean="0">
                <a:latin typeface="Franklin Gothic Medium Cond" panose="020B0606030402020204" pitchFamily="34" charset="0"/>
              </a:rPr>
              <a:t>MiRS</a:t>
            </a:r>
            <a:r>
              <a:rPr lang="en-US" dirty="0" smtClean="0">
                <a:latin typeface="Franklin Gothic Medium Cond" panose="020B0606030402020204" pitchFamily="34" charset="0"/>
              </a:rPr>
              <a:t> products</a:t>
            </a:r>
          </a:p>
          <a:p>
            <a:pPr lvl="1"/>
            <a:r>
              <a:rPr lang="en-US" dirty="0" smtClean="0">
                <a:latin typeface="Franklin Gothic Medium Cond" panose="020B0606030402020204" pitchFamily="34" charset="0"/>
              </a:rPr>
              <a:t>NUCAPS/HEAP profiles/NASA </a:t>
            </a:r>
            <a:r>
              <a:rPr lang="en-US" dirty="0" err="1" smtClean="0">
                <a:latin typeface="Franklin Gothic Medium Cond" panose="020B0606030402020204" pitchFamily="34" charset="0"/>
              </a:rPr>
              <a:t>SPoRT</a:t>
            </a:r>
            <a:r>
              <a:rPr lang="en-US" dirty="0" smtClean="0">
                <a:latin typeface="Franklin Gothic Medium Cond" panose="020B0606030402020204" pitchFamily="34" charset="0"/>
              </a:rPr>
              <a:t> website</a:t>
            </a:r>
          </a:p>
          <a:p>
            <a:pPr lvl="1"/>
            <a:r>
              <a:rPr lang="en-US" dirty="0" smtClean="0">
                <a:latin typeface="Franklin Gothic Medium Cond" panose="020B0606030402020204" pitchFamily="34" charset="0"/>
              </a:rPr>
              <a:t>SAR/ASCAT/SMAP/AMSR-2 wind datasets </a:t>
            </a:r>
          </a:p>
          <a:p>
            <a:r>
              <a:rPr lang="en-US" dirty="0" smtClean="0">
                <a:latin typeface="Franklin Gothic Medium Cond" panose="020B0606030402020204" pitchFamily="34" charset="0"/>
              </a:rPr>
              <a:t>This is a lot of information to become conversant in</a:t>
            </a:r>
            <a:endParaRPr lang="en-US" dirty="0">
              <a:latin typeface="Franklin Gothic Medium Cond" panose="020B0606030402020204" pitchFamily="34" charset="0"/>
            </a:endParaRP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latin typeface="Franklin Gothic Medium Cond" panose="020B0606030402020204" pitchFamily="34" charset="0"/>
              </a:rPr>
              <a:pPr>
                <a:defRPr/>
              </a:pPr>
              <a:t>28</a:t>
            </a:fld>
            <a:endParaRPr lang="en-US">
              <a:latin typeface="Franklin Gothic Medium Cond" panose="020B0606030402020204" pitchFamily="34" charset="0"/>
            </a:endParaRPr>
          </a:p>
        </p:txBody>
      </p:sp>
    </p:spTree>
    <p:extLst>
      <p:ext uri="{BB962C8B-B14F-4D97-AF65-F5344CB8AC3E}">
        <p14:creationId xmlns:p14="http://schemas.microsoft.com/office/powerpoint/2010/main" val="9694400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Front Page:  Top</a:t>
            </a:r>
            <a:endParaRPr lang="en-US" dirty="0">
              <a:latin typeface="Franklin Gothic Medium Cond" panose="020B0606030402020204" pitchFamily="34" charset="0"/>
            </a:endParaRPr>
          </a:p>
        </p:txBody>
      </p:sp>
      <p:sp>
        <p:nvSpPr>
          <p:cNvPr id="3" name="Text Placeholder 2"/>
          <p:cNvSpPr>
            <a:spLocks noGrp="1"/>
          </p:cNvSpPr>
          <p:nvPr>
            <p:ph type="body" idx="2"/>
          </p:nvPr>
        </p:nvSpPr>
        <p:spPr>
          <a:xfrm>
            <a:off x="-47625" y="1676400"/>
            <a:ext cx="2638425" cy="4648200"/>
          </a:xfrm>
        </p:spPr>
        <p:txBody>
          <a:bodyPr>
            <a:normAutofit/>
          </a:bodyPr>
          <a:lstStyle/>
          <a:p>
            <a:r>
              <a:rPr lang="en-US" sz="2400" dirty="0" smtClean="0">
                <a:latin typeface="Franklin Gothic Medium Cond" panose="020B0606030402020204" pitchFamily="34" charset="0"/>
              </a:rPr>
              <a:t>The map includes currently active storms or invests.  There are many links on this front page, especially the links under the map.  These go to specific websites for products that may be useful</a:t>
            </a:r>
            <a:endParaRPr lang="en-US" sz="2400"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latin typeface="Franklin Gothic Medium Cond" panose="020B0606030402020204" pitchFamily="34" charset="0"/>
              </a:rPr>
              <a:pPr>
                <a:defRPr/>
              </a:pPr>
              <a:t>29</a:t>
            </a:fld>
            <a:endParaRPr lang="en-US">
              <a:latin typeface="Franklin Gothic Medium Cond" panose="020B0606030402020204" pitchFamily="34" charset="0"/>
            </a:endParaRPr>
          </a:p>
        </p:txBody>
      </p:sp>
      <p:pic>
        <p:nvPicPr>
          <p:cNvPr id="10" name="Content Placeholder 9"/>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514600" y="1066800"/>
            <a:ext cx="6934200" cy="5368818"/>
          </a:xfrm>
        </p:spPr>
      </p:pic>
      <p:sp>
        <p:nvSpPr>
          <p:cNvPr id="11" name="Rounded Rectangle 10"/>
          <p:cNvSpPr/>
          <p:nvPr/>
        </p:nvSpPr>
        <p:spPr>
          <a:xfrm>
            <a:off x="4191000" y="4237022"/>
            <a:ext cx="3429000" cy="411178"/>
          </a:xfrm>
          <a:prstGeom prst="roundRect">
            <a:avLst/>
          </a:prstGeom>
          <a:noFill/>
          <a:ln w="57150">
            <a:solidFill>
              <a:srgbClr val="7030A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atin typeface="Franklin Gothic Medium Cond" panose="020B0606030402020204" pitchFamily="34" charset="0"/>
            </a:endParaRPr>
          </a:p>
        </p:txBody>
      </p:sp>
      <p:cxnSp>
        <p:nvCxnSpPr>
          <p:cNvPr id="13" name="Straight Arrow Connector 12"/>
          <p:cNvCxnSpPr/>
          <p:nvPr/>
        </p:nvCxnSpPr>
        <p:spPr>
          <a:xfrm>
            <a:off x="3505200" y="4383388"/>
            <a:ext cx="990600" cy="0"/>
          </a:xfrm>
          <a:prstGeom prst="straightConnector1">
            <a:avLst/>
          </a:prstGeom>
          <a:ln w="38100">
            <a:solidFill>
              <a:srgbClr val="7030A0"/>
            </a:solidFill>
            <a:tailEnd type="triangle"/>
          </a:ln>
        </p:spPr>
        <p:style>
          <a:lnRef idx="1">
            <a:schemeClr val="accent5"/>
          </a:lnRef>
          <a:fillRef idx="0">
            <a:schemeClr val="accent5"/>
          </a:fillRef>
          <a:effectRef idx="0">
            <a:schemeClr val="accent5"/>
          </a:effectRef>
          <a:fontRef idx="minor">
            <a:schemeClr val="tx1"/>
          </a:fontRef>
        </p:style>
      </p:cxnSp>
      <p:cxnSp>
        <p:nvCxnSpPr>
          <p:cNvPr id="14" name="Straight Arrow Connector 13"/>
          <p:cNvCxnSpPr/>
          <p:nvPr/>
        </p:nvCxnSpPr>
        <p:spPr>
          <a:xfrm>
            <a:off x="3352800" y="4472417"/>
            <a:ext cx="990600" cy="0"/>
          </a:xfrm>
          <a:prstGeom prst="straightConnector1">
            <a:avLst/>
          </a:prstGeom>
          <a:ln w="38100">
            <a:solidFill>
              <a:srgbClr val="7030A0"/>
            </a:solidFill>
            <a:tailEnd type="triangle"/>
          </a:ln>
        </p:spPr>
        <p:style>
          <a:lnRef idx="1">
            <a:schemeClr val="accent5"/>
          </a:lnRef>
          <a:fillRef idx="0">
            <a:schemeClr val="accent5"/>
          </a:fillRef>
          <a:effectRef idx="0">
            <a:schemeClr val="accent5"/>
          </a:effectRef>
          <a:fontRef idx="minor">
            <a:schemeClr val="tx1"/>
          </a:fontRef>
        </p:style>
      </p:cxnSp>
      <p:sp>
        <p:nvSpPr>
          <p:cNvPr id="15" name="TextBox 14"/>
          <p:cNvSpPr txBox="1"/>
          <p:nvPr/>
        </p:nvSpPr>
        <p:spPr>
          <a:xfrm>
            <a:off x="3848100" y="1572090"/>
            <a:ext cx="2931315" cy="400110"/>
          </a:xfrm>
          <a:prstGeom prst="rect">
            <a:avLst/>
          </a:prstGeom>
          <a:solidFill>
            <a:schemeClr val="tx1">
              <a:lumMod val="95000"/>
            </a:schemeClr>
          </a:solidFill>
        </p:spPr>
        <p:txBody>
          <a:bodyPr wrap="none" rtlCol="0">
            <a:spAutoFit/>
          </a:bodyPr>
          <a:lstStyle/>
          <a:p>
            <a:r>
              <a:rPr lang="en-US" sz="2000" b="1" dirty="0" smtClean="0">
                <a:solidFill>
                  <a:schemeClr val="bg1"/>
                </a:solidFill>
                <a:latin typeface="Franklin Gothic Medium Cond" panose="020B0606030402020204" pitchFamily="34" charset="0"/>
                <a:hlinkClick r:id="rId4"/>
              </a:rPr>
              <a:t>https://tropic.ssec.wisc.edu</a:t>
            </a:r>
            <a:endParaRPr lang="en-US" sz="2000" b="1" dirty="0">
              <a:solidFill>
                <a:schemeClr val="bg1"/>
              </a:solidFill>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218041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200" fill="hold"/>
                                        <p:tgtEl>
                                          <p:spTgt spid="13"/>
                                        </p:tgtEl>
                                        <p:attrNameLst>
                                          <p:attrName>ppt_x</p:attrName>
                                        </p:attrNameLst>
                                      </p:cBhvr>
                                      <p:tavLst>
                                        <p:tav tm="0">
                                          <p:val>
                                            <p:strVal val="0-#ppt_w/2"/>
                                          </p:val>
                                        </p:tav>
                                        <p:tav tm="100000">
                                          <p:val>
                                            <p:strVal val="#ppt_x"/>
                                          </p:val>
                                        </p:tav>
                                      </p:tavLst>
                                    </p:anim>
                                    <p:anim calcmode="lin" valueType="num">
                                      <p:cBhvr additive="base">
                                        <p:cTn id="14" dur="200" fill="hold"/>
                                        <p:tgtEl>
                                          <p:spTgt spid="13"/>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200" fill="hold"/>
                                        <p:tgtEl>
                                          <p:spTgt spid="14"/>
                                        </p:tgtEl>
                                        <p:attrNameLst>
                                          <p:attrName>ppt_x</p:attrName>
                                        </p:attrNameLst>
                                      </p:cBhvr>
                                      <p:tavLst>
                                        <p:tav tm="0">
                                          <p:val>
                                            <p:strVal val="0-#ppt_w/2"/>
                                          </p:val>
                                        </p:tav>
                                        <p:tav tm="100000">
                                          <p:val>
                                            <p:strVal val="#ppt_x"/>
                                          </p:val>
                                        </p:tav>
                                      </p:tavLst>
                                    </p:anim>
                                    <p:anim calcmode="lin" valueType="num">
                                      <p:cBhvr additive="base">
                                        <p:cTn id="18" dur="2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latin typeface="Franklin Gothic Medium Cond" panose="020B0606030402020204" pitchFamily="34" charset="0"/>
              </a:rPr>
              <a:t>Topics</a:t>
            </a:r>
            <a:endParaRPr lang="en-US" dirty="0">
              <a:latin typeface="Franklin Gothic Medium Cond" panose="020B0606030402020204" pitchFamily="34" charset="0"/>
            </a:endParaRPr>
          </a:p>
        </p:txBody>
      </p:sp>
      <p:sp>
        <p:nvSpPr>
          <p:cNvPr id="6" name="Content Placeholder 5"/>
          <p:cNvSpPr>
            <a:spLocks noGrp="1"/>
          </p:cNvSpPr>
          <p:nvPr>
            <p:ph idx="1"/>
          </p:nvPr>
        </p:nvSpPr>
        <p:spPr/>
        <p:txBody>
          <a:bodyPr/>
          <a:lstStyle/>
          <a:p>
            <a:endParaRPr lang="en-US" dirty="0" smtClean="0">
              <a:latin typeface="Franklin Gothic Medium Cond" panose="020B0606030402020204" pitchFamily="34" charset="0"/>
            </a:endParaRPr>
          </a:p>
          <a:p>
            <a:endParaRPr lang="en-US" dirty="0" smtClean="0">
              <a:latin typeface="Franklin Gothic Medium Cond" panose="020B0606030402020204" pitchFamily="34" charset="0"/>
            </a:endParaRPr>
          </a:p>
          <a:p>
            <a:r>
              <a:rPr lang="en-US" dirty="0" smtClean="0">
                <a:latin typeface="Franklin Gothic Medium Cond" panose="020B0606030402020204" pitchFamily="34" charset="0"/>
              </a:rPr>
              <a:t>Training Venues</a:t>
            </a:r>
          </a:p>
          <a:p>
            <a:r>
              <a:rPr lang="en-US" dirty="0" smtClean="0">
                <a:latin typeface="Franklin Gothic Medium Cond" panose="020B0606030402020204" pitchFamily="34" charset="0"/>
              </a:rPr>
              <a:t>Training Philosophy</a:t>
            </a:r>
          </a:p>
          <a:p>
            <a:r>
              <a:rPr lang="en-US" dirty="0" smtClean="0">
                <a:latin typeface="Franklin Gothic Medium Cond" panose="020B0606030402020204" pitchFamily="34" charset="0"/>
              </a:rPr>
              <a:t>Training Examples</a:t>
            </a:r>
          </a:p>
          <a:p>
            <a:r>
              <a:rPr lang="en-US" dirty="0" smtClean="0">
                <a:latin typeface="Franklin Gothic Medium Cond" panose="020B0606030402020204" pitchFamily="34" charset="0"/>
              </a:rPr>
              <a:t>Websites, etc., that show Global Data</a:t>
            </a:r>
            <a:endParaRPr lang="en-US" dirty="0">
              <a:latin typeface="Franklin Gothic Medium Cond" panose="020B0606030402020204" pitchFamily="34" charset="0"/>
            </a:endParaRP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latin typeface="Franklin Gothic Medium Cond" panose="020B0606030402020204" pitchFamily="34" charset="0"/>
              </a:rPr>
              <a:pPr>
                <a:defRPr/>
              </a:pPr>
              <a:t>3</a:t>
            </a:fld>
            <a:endParaRPr lang="en-US">
              <a:latin typeface="Franklin Gothic Medium Cond" panose="020B0606030402020204" pitchFamily="34" charset="0"/>
            </a:endParaRPr>
          </a:p>
        </p:txBody>
      </p:sp>
    </p:spTree>
    <p:extLst>
      <p:ext uri="{BB962C8B-B14F-4D97-AF65-F5344CB8AC3E}">
        <p14:creationId xmlns:p14="http://schemas.microsoft.com/office/powerpoint/2010/main" val="32239390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9094" y="804868"/>
            <a:ext cx="9563662" cy="1029931"/>
          </a:xfrm>
        </p:spPr>
      </p:pic>
      <p:sp>
        <p:nvSpPr>
          <p:cNvPr id="2" name="Title 1"/>
          <p:cNvSpPr>
            <a:spLocks noGrp="1"/>
          </p:cNvSpPr>
          <p:nvPr>
            <p:ph type="title"/>
          </p:nvPr>
        </p:nvSpPr>
        <p:spPr/>
        <p:txBody>
          <a:bodyPr/>
          <a:lstStyle/>
          <a:p>
            <a:r>
              <a:rPr lang="en-US" sz="4000" dirty="0" smtClean="0">
                <a:latin typeface="Franklin Gothic Medium Cond" panose="020B0606030402020204" pitchFamily="34" charset="0"/>
              </a:rPr>
              <a:t>Front Page:  Choices</a:t>
            </a:r>
            <a:endParaRPr lang="en-US" sz="4000" dirty="0">
              <a:latin typeface="Franklin Gothic Medium Cond" panose="020B0606030402020204" pitchFamily="34" charset="0"/>
            </a:endParaRPr>
          </a:p>
        </p:txBody>
      </p:sp>
      <p:sp>
        <p:nvSpPr>
          <p:cNvPr id="3" name="Text Placeholder 2"/>
          <p:cNvSpPr>
            <a:spLocks noGrp="1"/>
          </p:cNvSpPr>
          <p:nvPr>
            <p:ph type="body" idx="2"/>
          </p:nvPr>
        </p:nvSpPr>
        <p:spPr>
          <a:xfrm>
            <a:off x="79094" y="2209800"/>
            <a:ext cx="2892706" cy="984601"/>
          </a:xfrm>
        </p:spPr>
        <p:txBody>
          <a:bodyPr>
            <a:normAutofit/>
          </a:bodyPr>
          <a:lstStyle/>
          <a:p>
            <a:r>
              <a:rPr lang="en-US" b="1" dirty="0" smtClean="0">
                <a:latin typeface="Franklin Gothic Medium Cond" panose="020B0606030402020204" pitchFamily="34" charset="0"/>
              </a:rPr>
              <a:t>ADT</a:t>
            </a:r>
            <a:r>
              <a:rPr lang="en-US" dirty="0" smtClean="0">
                <a:latin typeface="Franklin Gothic Medium Cond" panose="020B0606030402020204" pitchFamily="34" charset="0"/>
              </a:rPr>
              <a:t>:  Advanced Dvorak Technique:  Satellite-based intensity estimates</a:t>
            </a:r>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z="800" smtClean="0">
                <a:latin typeface="Franklin Gothic Medium Cond" panose="020B0606030402020204" pitchFamily="34" charset="0"/>
              </a:rPr>
              <a:pPr>
                <a:defRPr/>
              </a:pPr>
              <a:t>30</a:t>
            </a:fld>
            <a:endParaRPr lang="en-US" sz="800">
              <a:latin typeface="Franklin Gothic Medium Cond" panose="020B0606030402020204" pitchFamily="34" charset="0"/>
            </a:endParaRPr>
          </a:p>
        </p:txBody>
      </p:sp>
      <p:sp>
        <p:nvSpPr>
          <p:cNvPr id="9" name="Text Placeholder 2"/>
          <p:cNvSpPr txBox="1">
            <a:spLocks/>
          </p:cNvSpPr>
          <p:nvPr/>
        </p:nvSpPr>
        <p:spPr bwMode="auto">
          <a:xfrm>
            <a:off x="78651" y="4772990"/>
            <a:ext cx="2892706"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54864" indent="0" algn="l" rtl="0" eaLnBrk="1" fontAlgn="base" hangingPunct="1">
              <a:spcBef>
                <a:spcPts val="700"/>
              </a:spcBef>
              <a:spcAft>
                <a:spcPct val="0"/>
              </a:spcAft>
              <a:buClr>
                <a:srgbClr val="A7D6FF"/>
              </a:buClr>
              <a:buSzPct val="95000"/>
              <a:buFont typeface="Wingdings" pitchFamily="2" charset="2"/>
              <a:buNone/>
              <a:defRPr sz="1800" kern="1200">
                <a:solidFill>
                  <a:srgbClr val="F2C31A"/>
                </a:solidFill>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rgbClr val="A7D6FF"/>
              </a:buClr>
              <a:buSzPct val="90000"/>
              <a:buFont typeface="Wingdings" pitchFamily="2" charset="2"/>
              <a:buNone/>
              <a:defRPr sz="1200" kern="1200">
                <a:solidFill>
                  <a:schemeClr val="tx1"/>
                </a:solidFill>
                <a:latin typeface="+mn-lt"/>
                <a:ea typeface="MS PGothic" pitchFamily="34" charset="-128"/>
                <a:cs typeface="+mn-cs"/>
              </a:defRPr>
            </a:lvl2pPr>
            <a:lvl3pPr marL="995363" indent="-228600" algn="l" rtl="0" eaLnBrk="1" fontAlgn="base" hangingPunct="1">
              <a:spcBef>
                <a:spcPct val="20000"/>
              </a:spcBef>
              <a:spcAft>
                <a:spcPct val="0"/>
              </a:spcAft>
              <a:buClr>
                <a:srgbClr val="A7D6FF"/>
              </a:buClr>
              <a:buFont typeface="Wingdings 2" pitchFamily="18" charset="2"/>
              <a:buNone/>
              <a:defRPr sz="1000" kern="1200">
                <a:solidFill>
                  <a:schemeClr val="tx1"/>
                </a:solidFill>
                <a:latin typeface="+mn-lt"/>
                <a:ea typeface="MS PGothic" pitchFamily="34" charset="-128"/>
                <a:cs typeface="+mn-cs"/>
              </a:defRPr>
            </a:lvl3pPr>
            <a:lvl4pPr marL="1260475" indent="-228600" algn="l" rtl="0" eaLnBrk="1" fontAlgn="base" hangingPunct="1">
              <a:spcBef>
                <a:spcPct val="20000"/>
              </a:spcBef>
              <a:spcAft>
                <a:spcPct val="0"/>
              </a:spcAft>
              <a:buClr>
                <a:srgbClr val="A7D6FF"/>
              </a:buClr>
              <a:buSzPct val="80000"/>
              <a:buFont typeface="Arial" pitchFamily="34" charset="0"/>
              <a:buNone/>
              <a:defRPr sz="900" kern="1200">
                <a:solidFill>
                  <a:schemeClr val="tx1"/>
                </a:solidFill>
                <a:latin typeface="+mn-lt"/>
                <a:ea typeface="MS PGothic" pitchFamily="34" charset="-128"/>
                <a:cs typeface="+mn-cs"/>
              </a:defRPr>
            </a:lvl4pPr>
            <a:lvl5pPr marL="1481138" indent="-209550" algn="l" rtl="0" eaLnBrk="1" fontAlgn="base" hangingPunct="1">
              <a:spcBef>
                <a:spcPct val="20000"/>
              </a:spcBef>
              <a:spcAft>
                <a:spcPct val="0"/>
              </a:spcAft>
              <a:buClr>
                <a:srgbClr val="A7D6FF"/>
              </a:buClr>
              <a:buSzPct val="80000"/>
              <a:buFont typeface="Wingdings 2" pitchFamily="18" charset="2"/>
              <a:buNone/>
              <a:defRPr sz="900" kern="1200">
                <a:solidFill>
                  <a:schemeClr val="tx1"/>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r>
              <a:rPr lang="en-US" b="1" dirty="0" smtClean="0">
                <a:latin typeface="Franklin Gothic Medium Cond" panose="020B0606030402020204" pitchFamily="34" charset="0"/>
              </a:rPr>
              <a:t>AMSU</a:t>
            </a:r>
            <a:r>
              <a:rPr lang="en-US" dirty="0" smtClean="0">
                <a:latin typeface="Franklin Gothic Medium Cond" panose="020B0606030402020204" pitchFamily="34" charset="0"/>
              </a:rPr>
              <a:t>:  Advanced Microwave Sounder Unit:  Microwave imagery of storms</a:t>
            </a:r>
            <a:endParaRPr lang="en-US" dirty="0">
              <a:latin typeface="Franklin Gothic Medium Cond" panose="020B0606030402020204" pitchFamily="34" charset="0"/>
            </a:endParaRPr>
          </a:p>
        </p:txBody>
      </p:sp>
      <p:sp>
        <p:nvSpPr>
          <p:cNvPr id="10" name="Text Placeholder 2"/>
          <p:cNvSpPr txBox="1">
            <a:spLocks/>
          </p:cNvSpPr>
          <p:nvPr/>
        </p:nvSpPr>
        <p:spPr bwMode="auto">
          <a:xfrm>
            <a:off x="2752143" y="4023751"/>
            <a:ext cx="3200400" cy="9377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54864" indent="0" algn="l" rtl="0" eaLnBrk="1" fontAlgn="base" hangingPunct="1">
              <a:spcBef>
                <a:spcPts val="700"/>
              </a:spcBef>
              <a:spcAft>
                <a:spcPct val="0"/>
              </a:spcAft>
              <a:buClr>
                <a:srgbClr val="A7D6FF"/>
              </a:buClr>
              <a:buSzPct val="95000"/>
              <a:buFont typeface="Wingdings" pitchFamily="2" charset="2"/>
              <a:buNone/>
              <a:defRPr sz="1800" kern="1200">
                <a:solidFill>
                  <a:srgbClr val="F2C31A"/>
                </a:solidFill>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rgbClr val="A7D6FF"/>
              </a:buClr>
              <a:buSzPct val="90000"/>
              <a:buFont typeface="Wingdings" pitchFamily="2" charset="2"/>
              <a:buNone/>
              <a:defRPr sz="1200" kern="1200">
                <a:solidFill>
                  <a:schemeClr val="tx1"/>
                </a:solidFill>
                <a:latin typeface="+mn-lt"/>
                <a:ea typeface="MS PGothic" pitchFamily="34" charset="-128"/>
                <a:cs typeface="+mn-cs"/>
              </a:defRPr>
            </a:lvl2pPr>
            <a:lvl3pPr marL="995363" indent="-228600" algn="l" rtl="0" eaLnBrk="1" fontAlgn="base" hangingPunct="1">
              <a:spcBef>
                <a:spcPct val="20000"/>
              </a:spcBef>
              <a:spcAft>
                <a:spcPct val="0"/>
              </a:spcAft>
              <a:buClr>
                <a:srgbClr val="A7D6FF"/>
              </a:buClr>
              <a:buFont typeface="Wingdings 2" pitchFamily="18" charset="2"/>
              <a:buNone/>
              <a:defRPr sz="1000" kern="1200">
                <a:solidFill>
                  <a:schemeClr val="tx1"/>
                </a:solidFill>
                <a:latin typeface="+mn-lt"/>
                <a:ea typeface="MS PGothic" pitchFamily="34" charset="-128"/>
                <a:cs typeface="+mn-cs"/>
              </a:defRPr>
            </a:lvl3pPr>
            <a:lvl4pPr marL="1260475" indent="-228600" algn="l" rtl="0" eaLnBrk="1" fontAlgn="base" hangingPunct="1">
              <a:spcBef>
                <a:spcPct val="20000"/>
              </a:spcBef>
              <a:spcAft>
                <a:spcPct val="0"/>
              </a:spcAft>
              <a:buClr>
                <a:srgbClr val="A7D6FF"/>
              </a:buClr>
              <a:buSzPct val="80000"/>
              <a:buFont typeface="Arial" pitchFamily="34" charset="0"/>
              <a:buNone/>
              <a:defRPr sz="900" kern="1200">
                <a:solidFill>
                  <a:schemeClr val="tx1"/>
                </a:solidFill>
                <a:latin typeface="+mn-lt"/>
                <a:ea typeface="MS PGothic" pitchFamily="34" charset="-128"/>
                <a:cs typeface="+mn-cs"/>
              </a:defRPr>
            </a:lvl4pPr>
            <a:lvl5pPr marL="1481138" indent="-209550" algn="l" rtl="0" eaLnBrk="1" fontAlgn="base" hangingPunct="1">
              <a:spcBef>
                <a:spcPct val="20000"/>
              </a:spcBef>
              <a:spcAft>
                <a:spcPct val="0"/>
              </a:spcAft>
              <a:buClr>
                <a:srgbClr val="A7D6FF"/>
              </a:buClr>
              <a:buSzPct val="80000"/>
              <a:buFont typeface="Wingdings 2" pitchFamily="18" charset="2"/>
              <a:buNone/>
              <a:defRPr sz="900" kern="1200">
                <a:solidFill>
                  <a:schemeClr val="tx1"/>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r>
              <a:rPr lang="en-US" b="1" dirty="0" smtClean="0">
                <a:latin typeface="Franklin Gothic Medium Cond" panose="020B0606030402020204" pitchFamily="34" charset="0"/>
              </a:rPr>
              <a:t>ARCHER</a:t>
            </a:r>
            <a:r>
              <a:rPr lang="en-US" dirty="0" smtClean="0">
                <a:latin typeface="Franklin Gothic Medium Cond" panose="020B0606030402020204" pitchFamily="34" charset="0"/>
              </a:rPr>
              <a:t>:  Automated Rotational Center Hurricane Eye Retrieval:  Center-fixing the eye, ERC</a:t>
            </a:r>
            <a:endParaRPr lang="en-US" dirty="0">
              <a:latin typeface="Franklin Gothic Medium Cond" panose="020B0606030402020204" pitchFamily="34" charset="0"/>
            </a:endParaRPr>
          </a:p>
        </p:txBody>
      </p:sp>
      <p:sp>
        <p:nvSpPr>
          <p:cNvPr id="11" name="Text Placeholder 2"/>
          <p:cNvSpPr txBox="1">
            <a:spLocks/>
          </p:cNvSpPr>
          <p:nvPr/>
        </p:nvSpPr>
        <p:spPr bwMode="auto">
          <a:xfrm>
            <a:off x="5919356" y="2291524"/>
            <a:ext cx="3200400" cy="763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54864" indent="0" algn="l" rtl="0" eaLnBrk="1" fontAlgn="base" hangingPunct="1">
              <a:spcBef>
                <a:spcPts val="700"/>
              </a:spcBef>
              <a:spcAft>
                <a:spcPct val="0"/>
              </a:spcAft>
              <a:buClr>
                <a:srgbClr val="A7D6FF"/>
              </a:buClr>
              <a:buSzPct val="95000"/>
              <a:buFont typeface="Wingdings" pitchFamily="2" charset="2"/>
              <a:buNone/>
              <a:defRPr sz="1800" kern="1200">
                <a:solidFill>
                  <a:srgbClr val="F2C31A"/>
                </a:solidFill>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rgbClr val="A7D6FF"/>
              </a:buClr>
              <a:buSzPct val="90000"/>
              <a:buFont typeface="Wingdings" pitchFamily="2" charset="2"/>
              <a:buNone/>
              <a:defRPr sz="1200" kern="1200">
                <a:solidFill>
                  <a:schemeClr val="tx1"/>
                </a:solidFill>
                <a:latin typeface="+mn-lt"/>
                <a:ea typeface="MS PGothic" pitchFamily="34" charset="-128"/>
                <a:cs typeface="+mn-cs"/>
              </a:defRPr>
            </a:lvl2pPr>
            <a:lvl3pPr marL="995363" indent="-228600" algn="l" rtl="0" eaLnBrk="1" fontAlgn="base" hangingPunct="1">
              <a:spcBef>
                <a:spcPct val="20000"/>
              </a:spcBef>
              <a:spcAft>
                <a:spcPct val="0"/>
              </a:spcAft>
              <a:buClr>
                <a:srgbClr val="A7D6FF"/>
              </a:buClr>
              <a:buFont typeface="Wingdings 2" pitchFamily="18" charset="2"/>
              <a:buNone/>
              <a:defRPr sz="1000" kern="1200">
                <a:solidFill>
                  <a:schemeClr val="tx1"/>
                </a:solidFill>
                <a:latin typeface="+mn-lt"/>
                <a:ea typeface="MS PGothic" pitchFamily="34" charset="-128"/>
                <a:cs typeface="+mn-cs"/>
              </a:defRPr>
            </a:lvl3pPr>
            <a:lvl4pPr marL="1260475" indent="-228600" algn="l" rtl="0" eaLnBrk="1" fontAlgn="base" hangingPunct="1">
              <a:spcBef>
                <a:spcPct val="20000"/>
              </a:spcBef>
              <a:spcAft>
                <a:spcPct val="0"/>
              </a:spcAft>
              <a:buClr>
                <a:srgbClr val="A7D6FF"/>
              </a:buClr>
              <a:buSzPct val="80000"/>
              <a:buFont typeface="Arial" pitchFamily="34" charset="0"/>
              <a:buNone/>
              <a:defRPr sz="900" kern="1200">
                <a:solidFill>
                  <a:schemeClr val="tx1"/>
                </a:solidFill>
                <a:latin typeface="+mn-lt"/>
                <a:ea typeface="MS PGothic" pitchFamily="34" charset="-128"/>
                <a:cs typeface="+mn-cs"/>
              </a:defRPr>
            </a:lvl4pPr>
            <a:lvl5pPr marL="1481138" indent="-209550" algn="l" rtl="0" eaLnBrk="1" fontAlgn="base" hangingPunct="1">
              <a:spcBef>
                <a:spcPct val="20000"/>
              </a:spcBef>
              <a:spcAft>
                <a:spcPct val="0"/>
              </a:spcAft>
              <a:buClr>
                <a:srgbClr val="A7D6FF"/>
              </a:buClr>
              <a:buSzPct val="80000"/>
              <a:buFont typeface="Wingdings 2" pitchFamily="18" charset="2"/>
              <a:buNone/>
              <a:defRPr sz="900" kern="1200">
                <a:solidFill>
                  <a:schemeClr val="tx1"/>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r>
              <a:rPr lang="en-US" b="1" dirty="0" smtClean="0">
                <a:latin typeface="Franklin Gothic Medium Cond" panose="020B0606030402020204" pitchFamily="34" charset="0"/>
              </a:rPr>
              <a:t>MIMIC-TC</a:t>
            </a:r>
            <a:r>
              <a:rPr lang="en-US" dirty="0" smtClean="0">
                <a:latin typeface="Franklin Gothic Medium Cond" panose="020B0606030402020204" pitchFamily="34" charset="0"/>
              </a:rPr>
              <a:t>:  Morphed Integrated Microwave Imagery at CIMSS</a:t>
            </a:r>
            <a:endParaRPr lang="en-US" dirty="0">
              <a:latin typeface="Franklin Gothic Medium Cond" panose="020B0606030402020204" pitchFamily="34" charset="0"/>
            </a:endParaRPr>
          </a:p>
        </p:txBody>
      </p:sp>
      <p:sp>
        <p:nvSpPr>
          <p:cNvPr id="12" name="Text Placeholder 2"/>
          <p:cNvSpPr txBox="1">
            <a:spLocks/>
          </p:cNvSpPr>
          <p:nvPr/>
        </p:nvSpPr>
        <p:spPr bwMode="auto">
          <a:xfrm>
            <a:off x="5924739" y="3079616"/>
            <a:ext cx="3200400" cy="6964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54864" indent="0" algn="l" rtl="0" eaLnBrk="1" fontAlgn="base" hangingPunct="1">
              <a:spcBef>
                <a:spcPts val="700"/>
              </a:spcBef>
              <a:spcAft>
                <a:spcPct val="0"/>
              </a:spcAft>
              <a:buClr>
                <a:srgbClr val="A7D6FF"/>
              </a:buClr>
              <a:buSzPct val="95000"/>
              <a:buFont typeface="Wingdings" pitchFamily="2" charset="2"/>
              <a:buNone/>
              <a:defRPr sz="1800" kern="1200">
                <a:solidFill>
                  <a:srgbClr val="F2C31A"/>
                </a:solidFill>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rgbClr val="A7D6FF"/>
              </a:buClr>
              <a:buSzPct val="90000"/>
              <a:buFont typeface="Wingdings" pitchFamily="2" charset="2"/>
              <a:buNone/>
              <a:defRPr sz="1200" kern="1200">
                <a:solidFill>
                  <a:schemeClr val="tx1"/>
                </a:solidFill>
                <a:latin typeface="+mn-lt"/>
                <a:ea typeface="MS PGothic" pitchFamily="34" charset="-128"/>
                <a:cs typeface="+mn-cs"/>
              </a:defRPr>
            </a:lvl2pPr>
            <a:lvl3pPr marL="995363" indent="-228600" algn="l" rtl="0" eaLnBrk="1" fontAlgn="base" hangingPunct="1">
              <a:spcBef>
                <a:spcPct val="20000"/>
              </a:spcBef>
              <a:spcAft>
                <a:spcPct val="0"/>
              </a:spcAft>
              <a:buClr>
                <a:srgbClr val="A7D6FF"/>
              </a:buClr>
              <a:buFont typeface="Wingdings 2" pitchFamily="18" charset="2"/>
              <a:buNone/>
              <a:defRPr sz="1000" kern="1200">
                <a:solidFill>
                  <a:schemeClr val="tx1"/>
                </a:solidFill>
                <a:latin typeface="+mn-lt"/>
                <a:ea typeface="MS PGothic" pitchFamily="34" charset="-128"/>
                <a:cs typeface="+mn-cs"/>
              </a:defRPr>
            </a:lvl3pPr>
            <a:lvl4pPr marL="1260475" indent="-228600" algn="l" rtl="0" eaLnBrk="1" fontAlgn="base" hangingPunct="1">
              <a:spcBef>
                <a:spcPct val="20000"/>
              </a:spcBef>
              <a:spcAft>
                <a:spcPct val="0"/>
              </a:spcAft>
              <a:buClr>
                <a:srgbClr val="A7D6FF"/>
              </a:buClr>
              <a:buSzPct val="80000"/>
              <a:buFont typeface="Arial" pitchFamily="34" charset="0"/>
              <a:buNone/>
              <a:defRPr sz="900" kern="1200">
                <a:solidFill>
                  <a:schemeClr val="tx1"/>
                </a:solidFill>
                <a:latin typeface="+mn-lt"/>
                <a:ea typeface="MS PGothic" pitchFamily="34" charset="-128"/>
                <a:cs typeface="+mn-cs"/>
              </a:defRPr>
            </a:lvl4pPr>
            <a:lvl5pPr marL="1481138" indent="-209550" algn="l" rtl="0" eaLnBrk="1" fontAlgn="base" hangingPunct="1">
              <a:spcBef>
                <a:spcPct val="20000"/>
              </a:spcBef>
              <a:spcAft>
                <a:spcPct val="0"/>
              </a:spcAft>
              <a:buClr>
                <a:srgbClr val="A7D6FF"/>
              </a:buClr>
              <a:buSzPct val="80000"/>
              <a:buFont typeface="Wingdings 2" pitchFamily="18" charset="2"/>
              <a:buNone/>
              <a:defRPr sz="900" kern="1200">
                <a:solidFill>
                  <a:schemeClr val="tx1"/>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r>
              <a:rPr lang="en-US" b="1" dirty="0" smtClean="0">
                <a:latin typeface="Franklin Gothic Medium Cond" panose="020B0606030402020204" pitchFamily="34" charset="0"/>
              </a:rPr>
              <a:t>MIMIC-TPW</a:t>
            </a:r>
            <a:r>
              <a:rPr lang="en-US" dirty="0" smtClean="0">
                <a:latin typeface="Franklin Gothic Medium Cond" panose="020B0606030402020204" pitchFamily="34" charset="0"/>
              </a:rPr>
              <a:t>:  Morphed Integrated Microwave Imagery : Total PW</a:t>
            </a:r>
            <a:endParaRPr lang="en-US" dirty="0">
              <a:latin typeface="Franklin Gothic Medium Cond" panose="020B0606030402020204" pitchFamily="34" charset="0"/>
            </a:endParaRPr>
          </a:p>
        </p:txBody>
      </p:sp>
      <p:sp>
        <p:nvSpPr>
          <p:cNvPr id="13" name="Text Placeholder 2"/>
          <p:cNvSpPr txBox="1">
            <a:spLocks/>
          </p:cNvSpPr>
          <p:nvPr/>
        </p:nvSpPr>
        <p:spPr bwMode="auto">
          <a:xfrm>
            <a:off x="5971042" y="3880138"/>
            <a:ext cx="3200400" cy="623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54864" indent="0" algn="l" rtl="0" eaLnBrk="1" fontAlgn="base" hangingPunct="1">
              <a:spcBef>
                <a:spcPts val="700"/>
              </a:spcBef>
              <a:spcAft>
                <a:spcPct val="0"/>
              </a:spcAft>
              <a:buClr>
                <a:srgbClr val="A7D6FF"/>
              </a:buClr>
              <a:buSzPct val="95000"/>
              <a:buFont typeface="Wingdings" pitchFamily="2" charset="2"/>
              <a:buNone/>
              <a:defRPr sz="1800" kern="1200">
                <a:solidFill>
                  <a:srgbClr val="F2C31A"/>
                </a:solidFill>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rgbClr val="A7D6FF"/>
              </a:buClr>
              <a:buSzPct val="90000"/>
              <a:buFont typeface="Wingdings" pitchFamily="2" charset="2"/>
              <a:buNone/>
              <a:defRPr sz="1200" kern="1200">
                <a:solidFill>
                  <a:schemeClr val="tx1"/>
                </a:solidFill>
                <a:latin typeface="+mn-lt"/>
                <a:ea typeface="MS PGothic" pitchFamily="34" charset="-128"/>
                <a:cs typeface="+mn-cs"/>
              </a:defRPr>
            </a:lvl2pPr>
            <a:lvl3pPr marL="995363" indent="-228600" algn="l" rtl="0" eaLnBrk="1" fontAlgn="base" hangingPunct="1">
              <a:spcBef>
                <a:spcPct val="20000"/>
              </a:spcBef>
              <a:spcAft>
                <a:spcPct val="0"/>
              </a:spcAft>
              <a:buClr>
                <a:srgbClr val="A7D6FF"/>
              </a:buClr>
              <a:buFont typeface="Wingdings 2" pitchFamily="18" charset="2"/>
              <a:buNone/>
              <a:defRPr sz="1000" kern="1200">
                <a:solidFill>
                  <a:schemeClr val="tx1"/>
                </a:solidFill>
                <a:latin typeface="+mn-lt"/>
                <a:ea typeface="MS PGothic" pitchFamily="34" charset="-128"/>
                <a:cs typeface="+mn-cs"/>
              </a:defRPr>
            </a:lvl3pPr>
            <a:lvl4pPr marL="1260475" indent="-228600" algn="l" rtl="0" eaLnBrk="1" fontAlgn="base" hangingPunct="1">
              <a:spcBef>
                <a:spcPct val="20000"/>
              </a:spcBef>
              <a:spcAft>
                <a:spcPct val="0"/>
              </a:spcAft>
              <a:buClr>
                <a:srgbClr val="A7D6FF"/>
              </a:buClr>
              <a:buSzPct val="80000"/>
              <a:buFont typeface="Arial" pitchFamily="34" charset="0"/>
              <a:buNone/>
              <a:defRPr sz="900" kern="1200">
                <a:solidFill>
                  <a:schemeClr val="tx1"/>
                </a:solidFill>
                <a:latin typeface="+mn-lt"/>
                <a:ea typeface="MS PGothic" pitchFamily="34" charset="-128"/>
                <a:cs typeface="+mn-cs"/>
              </a:defRPr>
            </a:lvl4pPr>
            <a:lvl5pPr marL="1481138" indent="-209550" algn="l" rtl="0" eaLnBrk="1" fontAlgn="base" hangingPunct="1">
              <a:spcBef>
                <a:spcPct val="20000"/>
              </a:spcBef>
              <a:spcAft>
                <a:spcPct val="0"/>
              </a:spcAft>
              <a:buClr>
                <a:srgbClr val="A7D6FF"/>
              </a:buClr>
              <a:buSzPct val="80000"/>
              <a:buFont typeface="Wingdings 2" pitchFamily="18" charset="2"/>
              <a:buNone/>
              <a:defRPr sz="900" kern="1200">
                <a:solidFill>
                  <a:schemeClr val="tx1"/>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r>
              <a:rPr lang="en-US" b="1" dirty="0" smtClean="0">
                <a:latin typeface="Franklin Gothic Medium Cond" panose="020B0606030402020204" pitchFamily="34" charset="0"/>
              </a:rPr>
              <a:t>SAL</a:t>
            </a:r>
            <a:r>
              <a:rPr lang="en-US" dirty="0" smtClean="0">
                <a:latin typeface="Franklin Gothic Medium Cond" panose="020B0606030402020204" pitchFamily="34" charset="0"/>
              </a:rPr>
              <a:t>:  Saharan Air Layer analyses (Atlantic Basin only)</a:t>
            </a:r>
            <a:endParaRPr lang="en-US" dirty="0">
              <a:latin typeface="Franklin Gothic Medium Cond" panose="020B0606030402020204" pitchFamily="34" charset="0"/>
            </a:endParaRPr>
          </a:p>
        </p:txBody>
      </p:sp>
      <p:sp>
        <p:nvSpPr>
          <p:cNvPr id="14" name="Text Placeholder 2"/>
          <p:cNvSpPr txBox="1">
            <a:spLocks/>
          </p:cNvSpPr>
          <p:nvPr/>
        </p:nvSpPr>
        <p:spPr bwMode="auto">
          <a:xfrm>
            <a:off x="2752143" y="3283420"/>
            <a:ext cx="3200400" cy="705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54864" indent="0" algn="l" rtl="0" eaLnBrk="1" fontAlgn="base" hangingPunct="1">
              <a:spcBef>
                <a:spcPts val="700"/>
              </a:spcBef>
              <a:spcAft>
                <a:spcPct val="0"/>
              </a:spcAft>
              <a:buClr>
                <a:srgbClr val="A7D6FF"/>
              </a:buClr>
              <a:buSzPct val="95000"/>
              <a:buFont typeface="Wingdings" pitchFamily="2" charset="2"/>
              <a:buNone/>
              <a:defRPr sz="1800" kern="1200">
                <a:solidFill>
                  <a:srgbClr val="F2C31A"/>
                </a:solidFill>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rgbClr val="A7D6FF"/>
              </a:buClr>
              <a:buSzPct val="90000"/>
              <a:buFont typeface="Wingdings" pitchFamily="2" charset="2"/>
              <a:buNone/>
              <a:defRPr sz="1200" kern="1200">
                <a:solidFill>
                  <a:schemeClr val="tx1"/>
                </a:solidFill>
                <a:latin typeface="+mn-lt"/>
                <a:ea typeface="MS PGothic" pitchFamily="34" charset="-128"/>
                <a:cs typeface="+mn-cs"/>
              </a:defRPr>
            </a:lvl2pPr>
            <a:lvl3pPr marL="995363" indent="-228600" algn="l" rtl="0" eaLnBrk="1" fontAlgn="base" hangingPunct="1">
              <a:spcBef>
                <a:spcPct val="20000"/>
              </a:spcBef>
              <a:spcAft>
                <a:spcPct val="0"/>
              </a:spcAft>
              <a:buClr>
                <a:srgbClr val="A7D6FF"/>
              </a:buClr>
              <a:buFont typeface="Wingdings 2" pitchFamily="18" charset="2"/>
              <a:buNone/>
              <a:defRPr sz="1000" kern="1200">
                <a:solidFill>
                  <a:schemeClr val="tx1"/>
                </a:solidFill>
                <a:latin typeface="+mn-lt"/>
                <a:ea typeface="MS PGothic" pitchFamily="34" charset="-128"/>
                <a:cs typeface="+mn-cs"/>
              </a:defRPr>
            </a:lvl3pPr>
            <a:lvl4pPr marL="1260475" indent="-228600" algn="l" rtl="0" eaLnBrk="1" fontAlgn="base" hangingPunct="1">
              <a:spcBef>
                <a:spcPct val="20000"/>
              </a:spcBef>
              <a:spcAft>
                <a:spcPct val="0"/>
              </a:spcAft>
              <a:buClr>
                <a:srgbClr val="A7D6FF"/>
              </a:buClr>
              <a:buSzPct val="80000"/>
              <a:buFont typeface="Arial" pitchFamily="34" charset="0"/>
              <a:buNone/>
              <a:defRPr sz="900" kern="1200">
                <a:solidFill>
                  <a:schemeClr val="tx1"/>
                </a:solidFill>
                <a:latin typeface="+mn-lt"/>
                <a:ea typeface="MS PGothic" pitchFamily="34" charset="-128"/>
                <a:cs typeface="+mn-cs"/>
              </a:defRPr>
            </a:lvl4pPr>
            <a:lvl5pPr marL="1481138" indent="-209550" algn="l" rtl="0" eaLnBrk="1" fontAlgn="base" hangingPunct="1">
              <a:spcBef>
                <a:spcPct val="20000"/>
              </a:spcBef>
              <a:spcAft>
                <a:spcPct val="0"/>
              </a:spcAft>
              <a:buClr>
                <a:srgbClr val="A7D6FF"/>
              </a:buClr>
              <a:buSzPct val="80000"/>
              <a:buFont typeface="Wingdings 2" pitchFamily="18" charset="2"/>
              <a:buNone/>
              <a:defRPr sz="900" kern="1200">
                <a:solidFill>
                  <a:schemeClr val="tx1"/>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r>
              <a:rPr lang="en-US" b="1" dirty="0" smtClean="0">
                <a:latin typeface="Franklin Gothic Medium Cond" panose="020B0606030402020204" pitchFamily="34" charset="0"/>
              </a:rPr>
              <a:t>SATCON</a:t>
            </a:r>
            <a:r>
              <a:rPr lang="en-US" dirty="0" smtClean="0">
                <a:latin typeface="Franklin Gothic Medium Cond" panose="020B0606030402020204" pitchFamily="34" charset="0"/>
              </a:rPr>
              <a:t>:  Satellite estimates of wind speed/MSLP</a:t>
            </a:r>
            <a:endParaRPr lang="en-US" dirty="0">
              <a:latin typeface="Franklin Gothic Medium Cond" panose="020B0606030402020204" pitchFamily="34" charset="0"/>
            </a:endParaRPr>
          </a:p>
        </p:txBody>
      </p:sp>
      <p:sp>
        <p:nvSpPr>
          <p:cNvPr id="15" name="Text Placeholder 2"/>
          <p:cNvSpPr txBox="1">
            <a:spLocks/>
          </p:cNvSpPr>
          <p:nvPr/>
        </p:nvSpPr>
        <p:spPr bwMode="auto">
          <a:xfrm>
            <a:off x="5950416" y="4623936"/>
            <a:ext cx="3200400" cy="7005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54864" indent="0" algn="l" rtl="0" eaLnBrk="1" fontAlgn="base" hangingPunct="1">
              <a:spcBef>
                <a:spcPts val="700"/>
              </a:spcBef>
              <a:spcAft>
                <a:spcPct val="0"/>
              </a:spcAft>
              <a:buClr>
                <a:srgbClr val="A7D6FF"/>
              </a:buClr>
              <a:buSzPct val="95000"/>
              <a:buFont typeface="Wingdings" pitchFamily="2" charset="2"/>
              <a:buNone/>
              <a:defRPr sz="1800" kern="1200">
                <a:solidFill>
                  <a:srgbClr val="F2C31A"/>
                </a:solidFill>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rgbClr val="A7D6FF"/>
              </a:buClr>
              <a:buSzPct val="90000"/>
              <a:buFont typeface="Wingdings" pitchFamily="2" charset="2"/>
              <a:buNone/>
              <a:defRPr sz="1200" kern="1200">
                <a:solidFill>
                  <a:schemeClr val="tx1"/>
                </a:solidFill>
                <a:latin typeface="+mn-lt"/>
                <a:ea typeface="MS PGothic" pitchFamily="34" charset="-128"/>
                <a:cs typeface="+mn-cs"/>
              </a:defRPr>
            </a:lvl2pPr>
            <a:lvl3pPr marL="995363" indent="-228600" algn="l" rtl="0" eaLnBrk="1" fontAlgn="base" hangingPunct="1">
              <a:spcBef>
                <a:spcPct val="20000"/>
              </a:spcBef>
              <a:spcAft>
                <a:spcPct val="0"/>
              </a:spcAft>
              <a:buClr>
                <a:srgbClr val="A7D6FF"/>
              </a:buClr>
              <a:buFont typeface="Wingdings 2" pitchFamily="18" charset="2"/>
              <a:buNone/>
              <a:defRPr sz="1000" kern="1200">
                <a:solidFill>
                  <a:schemeClr val="tx1"/>
                </a:solidFill>
                <a:latin typeface="+mn-lt"/>
                <a:ea typeface="MS PGothic" pitchFamily="34" charset="-128"/>
                <a:cs typeface="+mn-cs"/>
              </a:defRPr>
            </a:lvl3pPr>
            <a:lvl4pPr marL="1260475" indent="-228600" algn="l" rtl="0" eaLnBrk="1" fontAlgn="base" hangingPunct="1">
              <a:spcBef>
                <a:spcPct val="20000"/>
              </a:spcBef>
              <a:spcAft>
                <a:spcPct val="0"/>
              </a:spcAft>
              <a:buClr>
                <a:srgbClr val="A7D6FF"/>
              </a:buClr>
              <a:buSzPct val="80000"/>
              <a:buFont typeface="Arial" pitchFamily="34" charset="0"/>
              <a:buNone/>
              <a:defRPr sz="900" kern="1200">
                <a:solidFill>
                  <a:schemeClr val="tx1"/>
                </a:solidFill>
                <a:latin typeface="+mn-lt"/>
                <a:ea typeface="MS PGothic" pitchFamily="34" charset="-128"/>
                <a:cs typeface="+mn-cs"/>
              </a:defRPr>
            </a:lvl4pPr>
            <a:lvl5pPr marL="1481138" indent="-209550" algn="l" rtl="0" eaLnBrk="1" fontAlgn="base" hangingPunct="1">
              <a:spcBef>
                <a:spcPct val="20000"/>
              </a:spcBef>
              <a:spcAft>
                <a:spcPct val="0"/>
              </a:spcAft>
              <a:buClr>
                <a:srgbClr val="A7D6FF"/>
              </a:buClr>
              <a:buSzPct val="80000"/>
              <a:buFont typeface="Wingdings 2" pitchFamily="18" charset="2"/>
              <a:buNone/>
              <a:defRPr sz="900" kern="1200">
                <a:solidFill>
                  <a:schemeClr val="tx1"/>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r>
              <a:rPr lang="en-US" b="1" dirty="0" smtClean="0">
                <a:latin typeface="Franklin Gothic Medium Cond" panose="020B0606030402020204" pitchFamily="34" charset="0"/>
              </a:rPr>
              <a:t>TC Diurnal Cycle</a:t>
            </a:r>
            <a:r>
              <a:rPr lang="en-US" dirty="0" smtClean="0">
                <a:latin typeface="Franklin Gothic Medium Cond" panose="020B0606030402020204" pitchFamily="34" charset="0"/>
              </a:rPr>
              <a:t>:   Observations of night-time changes</a:t>
            </a:r>
            <a:endParaRPr lang="en-US" dirty="0">
              <a:latin typeface="Franklin Gothic Medium Cond" panose="020B0606030402020204" pitchFamily="34" charset="0"/>
            </a:endParaRPr>
          </a:p>
        </p:txBody>
      </p:sp>
      <p:cxnSp>
        <p:nvCxnSpPr>
          <p:cNvPr id="17" name="Straight Connector 16"/>
          <p:cNvCxnSpPr/>
          <p:nvPr/>
        </p:nvCxnSpPr>
        <p:spPr>
          <a:xfrm>
            <a:off x="1616632" y="1237306"/>
            <a:ext cx="400780" cy="0"/>
          </a:xfrm>
          <a:prstGeom prst="line">
            <a:avLst/>
          </a:prstGeom>
          <a:ln w="5715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2210014" y="1237306"/>
            <a:ext cx="457200" cy="9053"/>
          </a:xfrm>
          <a:prstGeom prst="line">
            <a:avLst/>
          </a:prstGeom>
          <a:ln w="5715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3276600" y="1246359"/>
            <a:ext cx="457200" cy="3776"/>
          </a:xfrm>
          <a:prstGeom prst="line">
            <a:avLst/>
          </a:prstGeom>
          <a:ln w="5715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3936220" y="1246359"/>
            <a:ext cx="514315" cy="0"/>
          </a:xfrm>
          <a:prstGeom prst="line">
            <a:avLst/>
          </a:prstGeom>
          <a:ln w="5715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5078241" y="1237306"/>
            <a:ext cx="1219200" cy="9053"/>
          </a:xfrm>
          <a:prstGeom prst="line">
            <a:avLst/>
          </a:prstGeom>
          <a:ln w="5715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6934200" y="1237306"/>
            <a:ext cx="914400" cy="9053"/>
          </a:xfrm>
          <a:prstGeom prst="line">
            <a:avLst/>
          </a:prstGeom>
          <a:ln w="5715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8077200" y="1246359"/>
            <a:ext cx="762000" cy="0"/>
          </a:xfrm>
          <a:prstGeom prst="line">
            <a:avLst/>
          </a:prstGeom>
          <a:ln w="5715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2541759" y="1487788"/>
            <a:ext cx="762000" cy="0"/>
          </a:xfrm>
          <a:prstGeom prst="line">
            <a:avLst/>
          </a:prstGeom>
          <a:ln w="5715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7772400" y="1486281"/>
            <a:ext cx="1447800" cy="0"/>
          </a:xfrm>
          <a:prstGeom prst="line">
            <a:avLst/>
          </a:prstGeom>
          <a:ln w="5715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5943600" y="1486281"/>
            <a:ext cx="990600" cy="0"/>
          </a:xfrm>
          <a:prstGeom prst="line">
            <a:avLst/>
          </a:prstGeom>
          <a:ln w="5715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880576" y="1486281"/>
            <a:ext cx="865359" cy="1507"/>
          </a:xfrm>
          <a:prstGeom prst="line">
            <a:avLst/>
          </a:prstGeom>
          <a:ln w="5715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3936220" y="1487788"/>
            <a:ext cx="762000" cy="0"/>
          </a:xfrm>
          <a:prstGeom prst="line">
            <a:avLst/>
          </a:prstGeom>
          <a:ln w="5715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7161498" y="1486281"/>
            <a:ext cx="400780" cy="0"/>
          </a:xfrm>
          <a:prstGeom prst="line">
            <a:avLst/>
          </a:prstGeom>
          <a:ln w="57150">
            <a:solidFill>
              <a:srgbClr val="7030A0"/>
            </a:solidFill>
          </a:ln>
          <a:effectLst/>
        </p:spPr>
        <p:style>
          <a:lnRef idx="2">
            <a:schemeClr val="accent1"/>
          </a:lnRef>
          <a:fillRef idx="0">
            <a:schemeClr val="accent1"/>
          </a:fillRef>
          <a:effectRef idx="1">
            <a:schemeClr val="accent1"/>
          </a:effectRef>
          <a:fontRef idx="minor">
            <a:schemeClr val="tx1"/>
          </a:fontRef>
        </p:style>
      </p:cxnSp>
      <p:sp>
        <p:nvSpPr>
          <p:cNvPr id="49" name="Text Placeholder 2"/>
          <p:cNvSpPr txBox="1">
            <a:spLocks/>
          </p:cNvSpPr>
          <p:nvPr/>
        </p:nvSpPr>
        <p:spPr bwMode="auto">
          <a:xfrm>
            <a:off x="52086" y="3223456"/>
            <a:ext cx="2892706" cy="6892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54864" indent="0" algn="l" rtl="0" eaLnBrk="1" fontAlgn="base" hangingPunct="1">
              <a:spcBef>
                <a:spcPts val="700"/>
              </a:spcBef>
              <a:spcAft>
                <a:spcPct val="0"/>
              </a:spcAft>
              <a:buClr>
                <a:srgbClr val="A7D6FF"/>
              </a:buClr>
              <a:buSzPct val="95000"/>
              <a:buFont typeface="Wingdings" pitchFamily="2" charset="2"/>
              <a:buNone/>
              <a:defRPr sz="1800" kern="1200">
                <a:solidFill>
                  <a:srgbClr val="F2C31A"/>
                </a:solidFill>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rgbClr val="A7D6FF"/>
              </a:buClr>
              <a:buSzPct val="90000"/>
              <a:buFont typeface="Wingdings" pitchFamily="2" charset="2"/>
              <a:buNone/>
              <a:defRPr sz="1200" kern="1200">
                <a:solidFill>
                  <a:schemeClr val="tx1"/>
                </a:solidFill>
                <a:latin typeface="+mn-lt"/>
                <a:ea typeface="MS PGothic" pitchFamily="34" charset="-128"/>
                <a:cs typeface="+mn-cs"/>
              </a:defRPr>
            </a:lvl2pPr>
            <a:lvl3pPr marL="995363" indent="-228600" algn="l" rtl="0" eaLnBrk="1" fontAlgn="base" hangingPunct="1">
              <a:spcBef>
                <a:spcPct val="20000"/>
              </a:spcBef>
              <a:spcAft>
                <a:spcPct val="0"/>
              </a:spcAft>
              <a:buClr>
                <a:srgbClr val="A7D6FF"/>
              </a:buClr>
              <a:buFont typeface="Wingdings 2" pitchFamily="18" charset="2"/>
              <a:buNone/>
              <a:defRPr sz="1000" kern="1200">
                <a:solidFill>
                  <a:schemeClr val="tx1"/>
                </a:solidFill>
                <a:latin typeface="+mn-lt"/>
                <a:ea typeface="MS PGothic" pitchFamily="34" charset="-128"/>
                <a:cs typeface="+mn-cs"/>
              </a:defRPr>
            </a:lvl3pPr>
            <a:lvl4pPr marL="1260475" indent="-228600" algn="l" rtl="0" eaLnBrk="1" fontAlgn="base" hangingPunct="1">
              <a:spcBef>
                <a:spcPct val="20000"/>
              </a:spcBef>
              <a:spcAft>
                <a:spcPct val="0"/>
              </a:spcAft>
              <a:buClr>
                <a:srgbClr val="A7D6FF"/>
              </a:buClr>
              <a:buSzPct val="80000"/>
              <a:buFont typeface="Arial" pitchFamily="34" charset="0"/>
              <a:buNone/>
              <a:defRPr sz="900" kern="1200">
                <a:solidFill>
                  <a:schemeClr val="tx1"/>
                </a:solidFill>
                <a:latin typeface="+mn-lt"/>
                <a:ea typeface="MS PGothic" pitchFamily="34" charset="-128"/>
                <a:cs typeface="+mn-cs"/>
              </a:defRPr>
            </a:lvl4pPr>
            <a:lvl5pPr marL="1481138" indent="-209550" algn="l" rtl="0" eaLnBrk="1" fontAlgn="base" hangingPunct="1">
              <a:spcBef>
                <a:spcPct val="20000"/>
              </a:spcBef>
              <a:spcAft>
                <a:spcPct val="0"/>
              </a:spcAft>
              <a:buClr>
                <a:srgbClr val="A7D6FF"/>
              </a:buClr>
              <a:buSzPct val="80000"/>
              <a:buFont typeface="Wingdings 2" pitchFamily="18" charset="2"/>
              <a:buNone/>
              <a:defRPr sz="900" kern="1200">
                <a:solidFill>
                  <a:schemeClr val="tx1"/>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r>
              <a:rPr lang="en-US" b="1" dirty="0" err="1" smtClean="0">
                <a:latin typeface="Franklin Gothic Medium Cond" panose="020B0606030402020204" pitchFamily="34" charset="0"/>
              </a:rPr>
              <a:t>AiDT</a:t>
            </a:r>
            <a:r>
              <a:rPr lang="en-US" dirty="0" smtClean="0">
                <a:latin typeface="Franklin Gothic Medium Cond" panose="020B0606030402020204" pitchFamily="34" charset="0"/>
              </a:rPr>
              <a:t>: AI-enhanced Dvorak Technique</a:t>
            </a:r>
            <a:endParaRPr lang="en-US" dirty="0">
              <a:latin typeface="Franklin Gothic Medium Cond" panose="020B0606030402020204" pitchFamily="34" charset="0"/>
            </a:endParaRPr>
          </a:p>
        </p:txBody>
      </p:sp>
      <p:sp>
        <p:nvSpPr>
          <p:cNvPr id="50" name="Text Placeholder 2"/>
          <p:cNvSpPr txBox="1">
            <a:spLocks/>
          </p:cNvSpPr>
          <p:nvPr/>
        </p:nvSpPr>
        <p:spPr bwMode="auto">
          <a:xfrm>
            <a:off x="85540" y="5643016"/>
            <a:ext cx="2892706" cy="7439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lvl1pPr marL="54864" indent="0" algn="l" rtl="0" eaLnBrk="1" fontAlgn="base" hangingPunct="1">
              <a:spcBef>
                <a:spcPts val="700"/>
              </a:spcBef>
              <a:spcAft>
                <a:spcPct val="0"/>
              </a:spcAft>
              <a:buClr>
                <a:srgbClr val="A7D6FF"/>
              </a:buClr>
              <a:buSzPct val="95000"/>
              <a:buFont typeface="Wingdings" pitchFamily="2" charset="2"/>
              <a:buNone/>
              <a:defRPr sz="1800" kern="1200">
                <a:solidFill>
                  <a:srgbClr val="F2C31A"/>
                </a:solidFill>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rgbClr val="A7D6FF"/>
              </a:buClr>
              <a:buSzPct val="90000"/>
              <a:buFont typeface="Wingdings" pitchFamily="2" charset="2"/>
              <a:buNone/>
              <a:defRPr sz="1200" kern="1200">
                <a:solidFill>
                  <a:schemeClr val="tx1"/>
                </a:solidFill>
                <a:latin typeface="+mn-lt"/>
                <a:ea typeface="MS PGothic" pitchFamily="34" charset="-128"/>
                <a:cs typeface="+mn-cs"/>
              </a:defRPr>
            </a:lvl2pPr>
            <a:lvl3pPr marL="995363" indent="-228600" algn="l" rtl="0" eaLnBrk="1" fontAlgn="base" hangingPunct="1">
              <a:spcBef>
                <a:spcPct val="20000"/>
              </a:spcBef>
              <a:spcAft>
                <a:spcPct val="0"/>
              </a:spcAft>
              <a:buClr>
                <a:srgbClr val="A7D6FF"/>
              </a:buClr>
              <a:buFont typeface="Wingdings 2" pitchFamily="18" charset="2"/>
              <a:buNone/>
              <a:defRPr sz="1000" kern="1200">
                <a:solidFill>
                  <a:schemeClr val="tx1"/>
                </a:solidFill>
                <a:latin typeface="+mn-lt"/>
                <a:ea typeface="MS PGothic" pitchFamily="34" charset="-128"/>
                <a:cs typeface="+mn-cs"/>
              </a:defRPr>
            </a:lvl3pPr>
            <a:lvl4pPr marL="1260475" indent="-228600" algn="l" rtl="0" eaLnBrk="1" fontAlgn="base" hangingPunct="1">
              <a:spcBef>
                <a:spcPct val="20000"/>
              </a:spcBef>
              <a:spcAft>
                <a:spcPct val="0"/>
              </a:spcAft>
              <a:buClr>
                <a:srgbClr val="A7D6FF"/>
              </a:buClr>
              <a:buSzPct val="80000"/>
              <a:buFont typeface="Arial" pitchFamily="34" charset="0"/>
              <a:buNone/>
              <a:defRPr sz="900" kern="1200">
                <a:solidFill>
                  <a:schemeClr val="tx1"/>
                </a:solidFill>
                <a:latin typeface="+mn-lt"/>
                <a:ea typeface="MS PGothic" pitchFamily="34" charset="-128"/>
                <a:cs typeface="+mn-cs"/>
              </a:defRPr>
            </a:lvl4pPr>
            <a:lvl5pPr marL="1481138" indent="-209550" algn="l" rtl="0" eaLnBrk="1" fontAlgn="base" hangingPunct="1">
              <a:spcBef>
                <a:spcPct val="20000"/>
              </a:spcBef>
              <a:spcAft>
                <a:spcPct val="0"/>
              </a:spcAft>
              <a:buClr>
                <a:srgbClr val="A7D6FF"/>
              </a:buClr>
              <a:buSzPct val="80000"/>
              <a:buFont typeface="Wingdings 2" pitchFamily="18" charset="2"/>
              <a:buNone/>
              <a:defRPr sz="900" kern="1200">
                <a:solidFill>
                  <a:schemeClr val="tx1"/>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r>
              <a:rPr lang="en-US" b="1" dirty="0" err="1" smtClean="0">
                <a:latin typeface="Franklin Gothic Medium Cond" panose="020B0606030402020204" pitchFamily="34" charset="0"/>
              </a:rPr>
              <a:t>DeepMultiNet</a:t>
            </a:r>
            <a:r>
              <a:rPr lang="en-US" dirty="0" smtClean="0">
                <a:latin typeface="Franklin Gothic Medium Cond" panose="020B0606030402020204" pitchFamily="34" charset="0"/>
              </a:rPr>
              <a:t>:  AI Microwave and infrared  </a:t>
            </a:r>
            <a:r>
              <a:rPr lang="en-US" dirty="0">
                <a:latin typeface="Franklin Gothic Medium Cond" panose="020B0606030402020204" pitchFamily="34" charset="0"/>
              </a:rPr>
              <a:t>TC intensity estimator </a:t>
            </a:r>
          </a:p>
        </p:txBody>
      </p:sp>
      <p:sp>
        <p:nvSpPr>
          <p:cNvPr id="77" name="Text Placeholder 2"/>
          <p:cNvSpPr txBox="1">
            <a:spLocks/>
          </p:cNvSpPr>
          <p:nvPr/>
        </p:nvSpPr>
        <p:spPr bwMode="auto">
          <a:xfrm>
            <a:off x="2743200" y="2250678"/>
            <a:ext cx="2892706" cy="984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54864" indent="0" algn="l" rtl="0" eaLnBrk="1" fontAlgn="base" hangingPunct="1">
              <a:spcBef>
                <a:spcPts val="700"/>
              </a:spcBef>
              <a:spcAft>
                <a:spcPct val="0"/>
              </a:spcAft>
              <a:buClr>
                <a:srgbClr val="A7D6FF"/>
              </a:buClr>
              <a:buSzPct val="95000"/>
              <a:buFont typeface="Wingdings" pitchFamily="2" charset="2"/>
              <a:buNone/>
              <a:defRPr sz="1800" kern="1200">
                <a:solidFill>
                  <a:srgbClr val="F2C31A"/>
                </a:solidFill>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rgbClr val="A7D6FF"/>
              </a:buClr>
              <a:buSzPct val="90000"/>
              <a:buFont typeface="Wingdings" pitchFamily="2" charset="2"/>
              <a:buNone/>
              <a:defRPr sz="1200" kern="1200">
                <a:solidFill>
                  <a:schemeClr val="tx1"/>
                </a:solidFill>
                <a:latin typeface="+mn-lt"/>
                <a:ea typeface="MS PGothic" pitchFamily="34" charset="-128"/>
                <a:cs typeface="+mn-cs"/>
              </a:defRPr>
            </a:lvl2pPr>
            <a:lvl3pPr marL="995363" indent="-228600" algn="l" rtl="0" eaLnBrk="1" fontAlgn="base" hangingPunct="1">
              <a:spcBef>
                <a:spcPct val="20000"/>
              </a:spcBef>
              <a:spcAft>
                <a:spcPct val="0"/>
              </a:spcAft>
              <a:buClr>
                <a:srgbClr val="A7D6FF"/>
              </a:buClr>
              <a:buFont typeface="Wingdings 2" pitchFamily="18" charset="2"/>
              <a:buNone/>
              <a:defRPr sz="1000" kern="1200">
                <a:solidFill>
                  <a:schemeClr val="tx1"/>
                </a:solidFill>
                <a:latin typeface="+mn-lt"/>
                <a:ea typeface="MS PGothic" pitchFamily="34" charset="-128"/>
                <a:cs typeface="+mn-cs"/>
              </a:defRPr>
            </a:lvl3pPr>
            <a:lvl4pPr marL="1260475" indent="-228600" algn="l" rtl="0" eaLnBrk="1" fontAlgn="base" hangingPunct="1">
              <a:spcBef>
                <a:spcPct val="20000"/>
              </a:spcBef>
              <a:spcAft>
                <a:spcPct val="0"/>
              </a:spcAft>
              <a:buClr>
                <a:srgbClr val="A7D6FF"/>
              </a:buClr>
              <a:buSzPct val="80000"/>
              <a:buFont typeface="Arial" pitchFamily="34" charset="0"/>
              <a:buNone/>
              <a:defRPr sz="900" kern="1200">
                <a:solidFill>
                  <a:schemeClr val="tx1"/>
                </a:solidFill>
                <a:latin typeface="+mn-lt"/>
                <a:ea typeface="MS PGothic" pitchFamily="34" charset="-128"/>
                <a:cs typeface="+mn-cs"/>
              </a:defRPr>
            </a:lvl4pPr>
            <a:lvl5pPr marL="1481138" indent="-209550" algn="l" rtl="0" eaLnBrk="1" fontAlgn="base" hangingPunct="1">
              <a:spcBef>
                <a:spcPct val="20000"/>
              </a:spcBef>
              <a:spcAft>
                <a:spcPct val="0"/>
              </a:spcAft>
              <a:buClr>
                <a:srgbClr val="A7D6FF"/>
              </a:buClr>
              <a:buSzPct val="80000"/>
              <a:buFont typeface="Wingdings 2" pitchFamily="18" charset="2"/>
              <a:buNone/>
              <a:defRPr sz="900" kern="1200">
                <a:solidFill>
                  <a:schemeClr val="tx1"/>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r>
              <a:rPr lang="en-US" b="1" dirty="0" smtClean="0">
                <a:latin typeface="Franklin Gothic Medium Cond" panose="020B0606030402020204" pitchFamily="34" charset="0"/>
              </a:rPr>
              <a:t>OPEN-AIIR</a:t>
            </a:r>
            <a:r>
              <a:rPr lang="en-US" dirty="0" smtClean="0">
                <a:latin typeface="Franklin Gothic Medium Cond" panose="020B0606030402020204" pitchFamily="34" charset="0"/>
              </a:rPr>
              <a:t>: </a:t>
            </a:r>
            <a:r>
              <a:rPr lang="en-US" dirty="0">
                <a:latin typeface="Franklin Gothic Medium Cond" panose="020B0606030402020204" pitchFamily="34" charset="0"/>
              </a:rPr>
              <a:t>Ordered Pattern </a:t>
            </a:r>
            <a:r>
              <a:rPr lang="en-US" dirty="0" err="1">
                <a:latin typeface="Franklin Gothic Medium Cond" panose="020B0606030402020204" pitchFamily="34" charset="0"/>
              </a:rPr>
              <a:t>ENcoding</a:t>
            </a:r>
            <a:r>
              <a:rPr lang="en-US" dirty="0">
                <a:latin typeface="Franklin Gothic Medium Cond" panose="020B0606030402020204" pitchFamily="34" charset="0"/>
              </a:rPr>
              <a:t> AI </a:t>
            </a:r>
            <a:r>
              <a:rPr lang="en-US" dirty="0" err="1">
                <a:latin typeface="Franklin Gothic Medium Cond" panose="020B0606030402020204" pitchFamily="34" charset="0"/>
              </a:rPr>
              <a:t>InfraRed</a:t>
            </a:r>
            <a:r>
              <a:rPr lang="en-US" dirty="0">
                <a:latin typeface="Franklin Gothic Medium Cond" panose="020B0606030402020204" pitchFamily="34" charset="0"/>
              </a:rPr>
              <a:t> TC intensity estimator (OPEN-AIIR)</a:t>
            </a:r>
          </a:p>
        </p:txBody>
      </p:sp>
      <p:sp>
        <p:nvSpPr>
          <p:cNvPr id="78" name="Text Placeholder 2"/>
          <p:cNvSpPr txBox="1">
            <a:spLocks/>
          </p:cNvSpPr>
          <p:nvPr/>
        </p:nvSpPr>
        <p:spPr bwMode="auto">
          <a:xfrm>
            <a:off x="2798331" y="4992916"/>
            <a:ext cx="3200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54864" indent="0" algn="l" rtl="0" eaLnBrk="1" fontAlgn="base" hangingPunct="1">
              <a:spcBef>
                <a:spcPts val="700"/>
              </a:spcBef>
              <a:spcAft>
                <a:spcPct val="0"/>
              </a:spcAft>
              <a:buClr>
                <a:srgbClr val="A7D6FF"/>
              </a:buClr>
              <a:buSzPct val="95000"/>
              <a:buFont typeface="Wingdings" pitchFamily="2" charset="2"/>
              <a:buNone/>
              <a:defRPr sz="1800" kern="1200">
                <a:solidFill>
                  <a:srgbClr val="F2C31A"/>
                </a:solidFill>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rgbClr val="A7D6FF"/>
              </a:buClr>
              <a:buSzPct val="90000"/>
              <a:buFont typeface="Wingdings" pitchFamily="2" charset="2"/>
              <a:buNone/>
              <a:defRPr sz="1200" kern="1200">
                <a:solidFill>
                  <a:schemeClr val="tx1"/>
                </a:solidFill>
                <a:latin typeface="+mn-lt"/>
                <a:ea typeface="MS PGothic" pitchFamily="34" charset="-128"/>
                <a:cs typeface="+mn-cs"/>
              </a:defRPr>
            </a:lvl2pPr>
            <a:lvl3pPr marL="995363" indent="-228600" algn="l" rtl="0" eaLnBrk="1" fontAlgn="base" hangingPunct="1">
              <a:spcBef>
                <a:spcPct val="20000"/>
              </a:spcBef>
              <a:spcAft>
                <a:spcPct val="0"/>
              </a:spcAft>
              <a:buClr>
                <a:srgbClr val="A7D6FF"/>
              </a:buClr>
              <a:buFont typeface="Wingdings 2" pitchFamily="18" charset="2"/>
              <a:buNone/>
              <a:defRPr sz="1000" kern="1200">
                <a:solidFill>
                  <a:schemeClr val="tx1"/>
                </a:solidFill>
                <a:latin typeface="+mn-lt"/>
                <a:ea typeface="MS PGothic" pitchFamily="34" charset="-128"/>
                <a:cs typeface="+mn-cs"/>
              </a:defRPr>
            </a:lvl3pPr>
            <a:lvl4pPr marL="1260475" indent="-228600" algn="l" rtl="0" eaLnBrk="1" fontAlgn="base" hangingPunct="1">
              <a:spcBef>
                <a:spcPct val="20000"/>
              </a:spcBef>
              <a:spcAft>
                <a:spcPct val="0"/>
              </a:spcAft>
              <a:buClr>
                <a:srgbClr val="A7D6FF"/>
              </a:buClr>
              <a:buSzPct val="80000"/>
              <a:buFont typeface="Arial" pitchFamily="34" charset="0"/>
              <a:buNone/>
              <a:defRPr sz="900" kern="1200">
                <a:solidFill>
                  <a:schemeClr val="tx1"/>
                </a:solidFill>
                <a:latin typeface="+mn-lt"/>
                <a:ea typeface="MS PGothic" pitchFamily="34" charset="-128"/>
                <a:cs typeface="+mn-cs"/>
              </a:defRPr>
            </a:lvl4pPr>
            <a:lvl5pPr marL="1481138" indent="-209550" algn="l" rtl="0" eaLnBrk="1" fontAlgn="base" hangingPunct="1">
              <a:spcBef>
                <a:spcPct val="20000"/>
              </a:spcBef>
              <a:spcAft>
                <a:spcPct val="0"/>
              </a:spcAft>
              <a:buClr>
                <a:srgbClr val="A7D6FF"/>
              </a:buClr>
              <a:buSzPct val="80000"/>
              <a:buFont typeface="Wingdings 2" pitchFamily="18" charset="2"/>
              <a:buNone/>
              <a:defRPr sz="900" kern="1200">
                <a:solidFill>
                  <a:schemeClr val="tx1"/>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r>
              <a:rPr lang="en-US" b="1" dirty="0" smtClean="0">
                <a:latin typeface="Franklin Gothic Medium Cond" panose="020B0606030402020204" pitchFamily="34" charset="0"/>
              </a:rPr>
              <a:t>MPERC</a:t>
            </a:r>
            <a:r>
              <a:rPr lang="en-US" dirty="0" smtClean="0">
                <a:latin typeface="Franklin Gothic Medium Cond" panose="020B0606030402020204" pitchFamily="34" charset="0"/>
              </a:rPr>
              <a:t>:  Microwave-based Probability of an Eyewall Replacement Cycle (ERC)</a:t>
            </a:r>
            <a:endParaRPr lang="en-US" dirty="0">
              <a:latin typeface="Franklin Gothic Medium Cond" panose="020B0606030402020204" pitchFamily="34" charset="0"/>
            </a:endParaRPr>
          </a:p>
        </p:txBody>
      </p:sp>
      <p:cxnSp>
        <p:nvCxnSpPr>
          <p:cNvPr id="80" name="Straight Arrow Connector 79"/>
          <p:cNvCxnSpPr/>
          <p:nvPr/>
        </p:nvCxnSpPr>
        <p:spPr>
          <a:xfrm>
            <a:off x="374076" y="1143000"/>
            <a:ext cx="4572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0" y="1399308"/>
            <a:ext cx="4572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4" name="Text Placeholder 2"/>
          <p:cNvSpPr txBox="1">
            <a:spLocks/>
          </p:cNvSpPr>
          <p:nvPr/>
        </p:nvSpPr>
        <p:spPr bwMode="auto">
          <a:xfrm>
            <a:off x="61379" y="3934708"/>
            <a:ext cx="2892706" cy="6892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54864" indent="0" algn="l" rtl="0" eaLnBrk="1" fontAlgn="base" hangingPunct="1">
              <a:spcBef>
                <a:spcPts val="700"/>
              </a:spcBef>
              <a:spcAft>
                <a:spcPct val="0"/>
              </a:spcAft>
              <a:buClr>
                <a:srgbClr val="A7D6FF"/>
              </a:buClr>
              <a:buSzPct val="95000"/>
              <a:buFont typeface="Wingdings" pitchFamily="2" charset="2"/>
              <a:buNone/>
              <a:defRPr sz="1800" kern="1200">
                <a:solidFill>
                  <a:srgbClr val="F2C31A"/>
                </a:solidFill>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rgbClr val="A7D6FF"/>
              </a:buClr>
              <a:buSzPct val="90000"/>
              <a:buFont typeface="Wingdings" pitchFamily="2" charset="2"/>
              <a:buNone/>
              <a:defRPr sz="1200" kern="1200">
                <a:solidFill>
                  <a:schemeClr val="tx1"/>
                </a:solidFill>
                <a:latin typeface="+mn-lt"/>
                <a:ea typeface="MS PGothic" pitchFamily="34" charset="-128"/>
                <a:cs typeface="+mn-cs"/>
              </a:defRPr>
            </a:lvl2pPr>
            <a:lvl3pPr marL="995363" indent="-228600" algn="l" rtl="0" eaLnBrk="1" fontAlgn="base" hangingPunct="1">
              <a:spcBef>
                <a:spcPct val="20000"/>
              </a:spcBef>
              <a:spcAft>
                <a:spcPct val="0"/>
              </a:spcAft>
              <a:buClr>
                <a:srgbClr val="A7D6FF"/>
              </a:buClr>
              <a:buFont typeface="Wingdings 2" pitchFamily="18" charset="2"/>
              <a:buNone/>
              <a:defRPr sz="1000" kern="1200">
                <a:solidFill>
                  <a:schemeClr val="tx1"/>
                </a:solidFill>
                <a:latin typeface="+mn-lt"/>
                <a:ea typeface="MS PGothic" pitchFamily="34" charset="-128"/>
                <a:cs typeface="+mn-cs"/>
              </a:defRPr>
            </a:lvl3pPr>
            <a:lvl4pPr marL="1260475" indent="-228600" algn="l" rtl="0" eaLnBrk="1" fontAlgn="base" hangingPunct="1">
              <a:spcBef>
                <a:spcPct val="20000"/>
              </a:spcBef>
              <a:spcAft>
                <a:spcPct val="0"/>
              </a:spcAft>
              <a:buClr>
                <a:srgbClr val="A7D6FF"/>
              </a:buClr>
              <a:buSzPct val="80000"/>
              <a:buFont typeface="Arial" pitchFamily="34" charset="0"/>
              <a:buNone/>
              <a:defRPr sz="900" kern="1200">
                <a:solidFill>
                  <a:schemeClr val="tx1"/>
                </a:solidFill>
                <a:latin typeface="+mn-lt"/>
                <a:ea typeface="MS PGothic" pitchFamily="34" charset="-128"/>
                <a:cs typeface="+mn-cs"/>
              </a:defRPr>
            </a:lvl4pPr>
            <a:lvl5pPr marL="1481138" indent="-209550" algn="l" rtl="0" eaLnBrk="1" fontAlgn="base" hangingPunct="1">
              <a:spcBef>
                <a:spcPct val="20000"/>
              </a:spcBef>
              <a:spcAft>
                <a:spcPct val="0"/>
              </a:spcAft>
              <a:buClr>
                <a:srgbClr val="A7D6FF"/>
              </a:buClr>
              <a:buSzPct val="80000"/>
              <a:buFont typeface="Wingdings 2" pitchFamily="18" charset="2"/>
              <a:buNone/>
              <a:defRPr sz="900" kern="1200">
                <a:solidFill>
                  <a:schemeClr val="tx1"/>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r>
              <a:rPr lang="en-US" b="1" dirty="0" smtClean="0">
                <a:latin typeface="Franklin Gothic Medium Cond" panose="020B0606030402020204" pitchFamily="34" charset="0"/>
              </a:rPr>
              <a:t>AI-RI:  Artificial Intelligence Rapid Intensification</a:t>
            </a:r>
            <a:endParaRPr lang="en-US" dirty="0">
              <a:latin typeface="Franklin Gothic Medium Cond" panose="020B0606030402020204" pitchFamily="34" charset="0"/>
            </a:endParaRPr>
          </a:p>
        </p:txBody>
      </p:sp>
      <p:sp>
        <p:nvSpPr>
          <p:cNvPr id="36" name="Text Placeholder 2"/>
          <p:cNvSpPr txBox="1">
            <a:spLocks/>
          </p:cNvSpPr>
          <p:nvPr/>
        </p:nvSpPr>
        <p:spPr bwMode="auto">
          <a:xfrm>
            <a:off x="5983870" y="5352628"/>
            <a:ext cx="3200400" cy="7005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54864" indent="0" algn="l" rtl="0" eaLnBrk="1" fontAlgn="base" hangingPunct="1">
              <a:spcBef>
                <a:spcPts val="700"/>
              </a:spcBef>
              <a:spcAft>
                <a:spcPct val="0"/>
              </a:spcAft>
              <a:buClr>
                <a:srgbClr val="A7D6FF"/>
              </a:buClr>
              <a:buSzPct val="95000"/>
              <a:buFont typeface="Wingdings" pitchFamily="2" charset="2"/>
              <a:buNone/>
              <a:defRPr sz="1800" kern="1200">
                <a:solidFill>
                  <a:srgbClr val="F2C31A"/>
                </a:solidFill>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rgbClr val="A7D6FF"/>
              </a:buClr>
              <a:buSzPct val="90000"/>
              <a:buFont typeface="Wingdings" pitchFamily="2" charset="2"/>
              <a:buNone/>
              <a:defRPr sz="1200" kern="1200">
                <a:solidFill>
                  <a:schemeClr val="tx1"/>
                </a:solidFill>
                <a:latin typeface="+mn-lt"/>
                <a:ea typeface="MS PGothic" pitchFamily="34" charset="-128"/>
                <a:cs typeface="+mn-cs"/>
              </a:defRPr>
            </a:lvl2pPr>
            <a:lvl3pPr marL="995363" indent="-228600" algn="l" rtl="0" eaLnBrk="1" fontAlgn="base" hangingPunct="1">
              <a:spcBef>
                <a:spcPct val="20000"/>
              </a:spcBef>
              <a:spcAft>
                <a:spcPct val="0"/>
              </a:spcAft>
              <a:buClr>
                <a:srgbClr val="A7D6FF"/>
              </a:buClr>
              <a:buFont typeface="Wingdings 2" pitchFamily="18" charset="2"/>
              <a:buNone/>
              <a:defRPr sz="1000" kern="1200">
                <a:solidFill>
                  <a:schemeClr val="tx1"/>
                </a:solidFill>
                <a:latin typeface="+mn-lt"/>
                <a:ea typeface="MS PGothic" pitchFamily="34" charset="-128"/>
                <a:cs typeface="+mn-cs"/>
              </a:defRPr>
            </a:lvl3pPr>
            <a:lvl4pPr marL="1260475" indent="-228600" algn="l" rtl="0" eaLnBrk="1" fontAlgn="base" hangingPunct="1">
              <a:spcBef>
                <a:spcPct val="20000"/>
              </a:spcBef>
              <a:spcAft>
                <a:spcPct val="0"/>
              </a:spcAft>
              <a:buClr>
                <a:srgbClr val="A7D6FF"/>
              </a:buClr>
              <a:buSzPct val="80000"/>
              <a:buFont typeface="Arial" pitchFamily="34" charset="0"/>
              <a:buNone/>
              <a:defRPr sz="900" kern="1200">
                <a:solidFill>
                  <a:schemeClr val="tx1"/>
                </a:solidFill>
                <a:latin typeface="+mn-lt"/>
                <a:ea typeface="MS PGothic" pitchFamily="34" charset="-128"/>
                <a:cs typeface="+mn-cs"/>
              </a:defRPr>
            </a:lvl4pPr>
            <a:lvl5pPr marL="1481138" indent="-209550" algn="l" rtl="0" eaLnBrk="1" fontAlgn="base" hangingPunct="1">
              <a:spcBef>
                <a:spcPct val="20000"/>
              </a:spcBef>
              <a:spcAft>
                <a:spcPct val="0"/>
              </a:spcAft>
              <a:buClr>
                <a:srgbClr val="A7D6FF"/>
              </a:buClr>
              <a:buSzPct val="80000"/>
              <a:buFont typeface="Wingdings 2" pitchFamily="18" charset="2"/>
              <a:buNone/>
              <a:defRPr sz="900" kern="1200">
                <a:solidFill>
                  <a:schemeClr val="tx1"/>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lstStyle>
          <a:p>
            <a:r>
              <a:rPr lang="en-US" b="1" dirty="0" smtClean="0">
                <a:latin typeface="Franklin Gothic Medium Cond" panose="020B0606030402020204" pitchFamily="34" charset="0"/>
              </a:rPr>
              <a:t>Also have links to RSMCs that have basin responsibilities</a:t>
            </a:r>
          </a:p>
          <a:p>
            <a:r>
              <a:rPr lang="en-US" sz="1400" b="1" u="sng" dirty="0" smtClean="0">
                <a:latin typeface="Franklin Gothic Medium Cond" panose="020B0606030402020204" pitchFamily="34" charset="0"/>
              </a:rPr>
              <a:t>(Regional Specialized Meteorological Center)</a:t>
            </a:r>
            <a:endParaRPr lang="en-US" sz="1400" b="1" u="sng" dirty="0">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241934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subTnLst>
                                    <p:set>
                                      <p:cBhvr override="childStyle">
                                        <p:cTn dur="1" fill="hold" display="0" masterRel="nextClick" afterEffect="1"/>
                                        <p:tgtEl>
                                          <p:spTgt spid="27"/>
                                        </p:tgtEl>
                                        <p:attrNameLst>
                                          <p:attrName>style.visibility</p:attrName>
                                        </p:attrNameLst>
                                      </p:cBhvr>
                                      <p:to>
                                        <p:strVal val="hidden"/>
                                      </p:to>
                                    </p:set>
                                  </p:sub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subTnLst>
                                    <p:set>
                                      <p:cBhvr override="childStyle">
                                        <p:cTn dur="1" fill="hold" display="0" masterRel="nextClick" afterEffect="1"/>
                                        <p:tgtEl>
                                          <p:spTgt spid="29"/>
                                        </p:tgtEl>
                                        <p:attrNameLst>
                                          <p:attrName>style.visibility</p:attrName>
                                        </p:attrNameLst>
                                      </p:cBhvr>
                                      <p:to>
                                        <p:strVal val="hidden"/>
                                      </p:to>
                                    </p:set>
                                  </p:sub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subTnLst>
                                    <p:set>
                                      <p:cBhvr override="childStyle">
                                        <p:cTn dur="1" fill="hold" display="0" masterRel="nextClick" afterEffect="1"/>
                                        <p:tgtEl>
                                          <p:spTgt spid="31"/>
                                        </p:tgtEl>
                                        <p:attrNameLst>
                                          <p:attrName>style.visibility</p:attrName>
                                        </p:attrNameLst>
                                      </p:cBhvr>
                                      <p:to>
                                        <p:strVal val="hidden"/>
                                      </p:to>
                                    </p:set>
                                  </p:sub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subTnLst>
                                    <p:set>
                                      <p:cBhvr override="childStyle">
                                        <p:cTn dur="1" fill="hold" display="0" masterRel="nextClick" afterEffect="1"/>
                                        <p:tgtEl>
                                          <p:spTgt spid="33"/>
                                        </p:tgtEl>
                                        <p:attrNameLst>
                                          <p:attrName>style.visibility</p:attrName>
                                        </p:attrNameLst>
                                      </p:cBhvr>
                                      <p:to>
                                        <p:strVal val="hidden"/>
                                      </p:to>
                                    </p:set>
                                  </p:sub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subTnLst>
                                    <p:set>
                                      <p:cBhvr override="childStyle">
                                        <p:cTn dur="1" fill="hold" display="0" masterRel="nextClick" afterEffect="1"/>
                                        <p:tgtEl>
                                          <p:spTgt spid="35"/>
                                        </p:tgtEl>
                                        <p:attrNameLst>
                                          <p:attrName>style.visibility</p:attrName>
                                        </p:attrNameLst>
                                      </p:cBhvr>
                                      <p:to>
                                        <p:strVal val="hidden"/>
                                      </p:to>
                                    </p:set>
                                  </p:subTnLst>
                                </p:cTn>
                              </p:par>
                              <p:par>
                                <p:cTn id="19" presetID="1"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subTnLst>
                                    <p:set>
                                      <p:cBhvr override="childStyle">
                                        <p:cTn dur="1" fill="hold" display="0" masterRel="nextClick" afterEffect="1"/>
                                        <p:tgtEl>
                                          <p:spTgt spid="39"/>
                                        </p:tgtEl>
                                        <p:attrNameLst>
                                          <p:attrName>style.visibility</p:attrName>
                                        </p:attrNameLst>
                                      </p:cBhvr>
                                      <p:to>
                                        <p:strVal val="hidden"/>
                                      </p:to>
                                    </p:set>
                                  </p:subTnLst>
                                </p:cTn>
                              </p:par>
                              <p:par>
                                <p:cTn id="21" presetID="1"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subTnLst>
                                    <p:set>
                                      <p:cBhvr override="childStyle">
                                        <p:cTn dur="1" fill="hold" display="0" masterRel="nextClick" afterEffect="1"/>
                                        <p:tgtEl>
                                          <p:spTgt spid="41"/>
                                        </p:tgtEl>
                                        <p:attrNameLst>
                                          <p:attrName>style.visibility</p:attrName>
                                        </p:attrNameLst>
                                      </p:cBhvr>
                                      <p:to>
                                        <p:strVal val="hidden"/>
                                      </p:to>
                                    </p:set>
                                  </p:subTnLst>
                                </p:cTn>
                              </p:par>
                              <p:par>
                                <p:cTn id="23" presetID="1"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subTnLst>
                                    <p:set>
                                      <p:cBhvr override="childStyle">
                                        <p:cTn dur="1" fill="hold" display="0" masterRel="nextClick" afterEffect="1"/>
                                        <p:tgtEl>
                                          <p:spTgt spid="42"/>
                                        </p:tgtEl>
                                        <p:attrNameLst>
                                          <p:attrName>style.visibility</p:attrName>
                                        </p:attrNameLst>
                                      </p:cBhvr>
                                      <p:to>
                                        <p:strVal val="hidden"/>
                                      </p:to>
                                    </p:set>
                                  </p:subTnLst>
                                </p:cTn>
                              </p:par>
                              <p:par>
                                <p:cTn id="25" presetID="1" presetClass="entr" presetSubtype="0"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subTnLst>
                                    <p:set>
                                      <p:cBhvr override="childStyle">
                                        <p:cTn dur="1" fill="hold" display="0" masterRel="nextClick" afterEffect="1"/>
                                        <p:tgtEl>
                                          <p:spTgt spid="43"/>
                                        </p:tgtEl>
                                        <p:attrNameLst>
                                          <p:attrName>style.visibility</p:attrName>
                                        </p:attrNameLst>
                                      </p:cBhvr>
                                      <p:to>
                                        <p:strVal val="hidden"/>
                                      </p:to>
                                    </p:set>
                                  </p:subTnLst>
                                </p:cTn>
                              </p:par>
                              <p:par>
                                <p:cTn id="27" presetID="1"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subTnLst>
                                    <p:set>
                                      <p:cBhvr override="childStyle">
                                        <p:cTn dur="1" fill="hold" display="0" masterRel="nextClick" afterEffect="1"/>
                                        <p:tgtEl>
                                          <p:spTgt spid="44"/>
                                        </p:tgtEl>
                                        <p:attrNameLst>
                                          <p:attrName>style.visibility</p:attrName>
                                        </p:attrNameLst>
                                      </p:cBhvr>
                                      <p:to>
                                        <p:strVal val="hidden"/>
                                      </p:to>
                                    </p:set>
                                  </p:subTnLst>
                                </p:cTn>
                              </p:par>
                              <p:par>
                                <p:cTn id="29" presetID="1"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subTnLst>
                                    <p:set>
                                      <p:cBhvr override="childStyle">
                                        <p:cTn dur="1" fill="hold" display="0" masterRel="nextClick" afterEffect="1"/>
                                        <p:tgtEl>
                                          <p:spTgt spid="4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The challenge for that website   </a:t>
            </a:r>
            <a:endParaRPr lang="en-US" dirty="0">
              <a:latin typeface="Franklin Gothic Medium Cond" panose="020B0606030402020204" pitchFamily="34"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04686" y="316214"/>
            <a:ext cx="853514" cy="358171"/>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31</a:t>
            </a:fld>
            <a:endParaRPr lang="en-US"/>
          </a:p>
        </p:txBody>
      </p:sp>
      <p:sp>
        <p:nvSpPr>
          <p:cNvPr id="6" name="TextBox 5"/>
          <p:cNvSpPr txBox="1"/>
          <p:nvPr/>
        </p:nvSpPr>
        <p:spPr>
          <a:xfrm>
            <a:off x="609601" y="982132"/>
            <a:ext cx="8534400" cy="4278094"/>
          </a:xfrm>
          <a:prstGeom prst="rect">
            <a:avLst/>
          </a:prstGeom>
          <a:noFill/>
        </p:spPr>
        <p:txBody>
          <a:bodyPr wrap="square" rtlCol="0">
            <a:spAutoFit/>
          </a:bodyPr>
          <a:lstStyle/>
          <a:p>
            <a:r>
              <a:rPr lang="en-US" sz="2800" dirty="0" smtClean="0">
                <a:latin typeface="Franklin Gothic Medium Cond" panose="020B0606030402020204" pitchFamily="34" charset="0"/>
              </a:rPr>
              <a:t>New Products keep showing up (in the last years:  A lot of products rooted in Machine Learning)</a:t>
            </a:r>
          </a:p>
          <a:p>
            <a:endParaRPr lang="en-US" sz="2800" dirty="0">
              <a:latin typeface="Franklin Gothic Medium Cond" panose="020B0606030402020204" pitchFamily="34" charset="0"/>
            </a:endParaRPr>
          </a:p>
          <a:p>
            <a:r>
              <a:rPr lang="en-US" sz="2800" dirty="0" smtClean="0">
                <a:latin typeface="Franklin Gothic Medium Cond" panose="020B0606030402020204" pitchFamily="34" charset="0"/>
              </a:rPr>
              <a:t>Shout-out to Derrick Herndon and Sarah Griffin for answering countless questions I have!</a:t>
            </a:r>
          </a:p>
          <a:p>
            <a:r>
              <a:rPr lang="en-US" sz="2000" dirty="0" smtClean="0">
                <a:latin typeface="Franklin Gothic Medium Cond" panose="020B0606030402020204" pitchFamily="34" charset="0"/>
              </a:rPr>
              <a:t>(This also is a good example of why Scientists and Trainers should be in reasonably close proximity – because that’s more immediate than emails!)</a:t>
            </a:r>
          </a:p>
          <a:p>
            <a:endParaRPr lang="en-US" sz="2800" dirty="0" smtClean="0">
              <a:latin typeface="Franklin Gothic Medium Cond" panose="020B0606030402020204" pitchFamily="34" charset="0"/>
            </a:endParaRPr>
          </a:p>
          <a:p>
            <a:r>
              <a:rPr lang="en-US" sz="2800" dirty="0" smtClean="0">
                <a:latin typeface="Franklin Gothic Medium Cond" panose="020B0606030402020204" pitchFamily="34" charset="0"/>
              </a:rPr>
              <a:t>And thanks to the people supplying funds to SSEC/CIMSS for this kind of work that is used World-wide.</a:t>
            </a:r>
            <a:endParaRPr lang="en-US" sz="2800" dirty="0">
              <a:latin typeface="Franklin Gothic Medium Cond" panose="020B0606030402020204" pitchFamily="34" charset="0"/>
            </a:endParaRPr>
          </a:p>
        </p:txBody>
      </p:sp>
      <p:sp>
        <p:nvSpPr>
          <p:cNvPr id="7" name="Right Arrow 6"/>
          <p:cNvSpPr/>
          <p:nvPr/>
        </p:nvSpPr>
        <p:spPr>
          <a:xfrm>
            <a:off x="6925736" y="426280"/>
            <a:ext cx="533400" cy="217185"/>
          </a:xfrm>
          <a:prstGeom prst="rightArrow">
            <a:avLst/>
          </a:prstGeom>
          <a:solidFill>
            <a:srgbClr val="7030A0"/>
          </a:solid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71790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The bottom half of the SSEC Tropical Website:  Domain Analyses</a:t>
            </a:r>
            <a:endParaRPr lang="en-US" dirty="0">
              <a:latin typeface="Franklin Gothic Medium Cond" panose="020B0606030402020204" pitchFamily="34" charset="0"/>
            </a:endParaRPr>
          </a:p>
        </p:txBody>
      </p:sp>
      <p:sp>
        <p:nvSpPr>
          <p:cNvPr id="3" name="Content Placeholder 2"/>
          <p:cNvSpPr>
            <a:spLocks noGrp="1"/>
          </p:cNvSpPr>
          <p:nvPr>
            <p:ph idx="1"/>
          </p:nvPr>
        </p:nvSpPr>
        <p:spPr/>
        <p:txBody>
          <a:bodyPr/>
          <a:lstStyle/>
          <a:p>
            <a:r>
              <a:rPr lang="en-US" dirty="0" smtClean="0">
                <a:latin typeface="Franklin Gothic Medium Cond" panose="020B0606030402020204" pitchFamily="34" charset="0"/>
              </a:rPr>
              <a:t>When you’re training on Tropical Cyclogenesis, you need to talk about shear.</a:t>
            </a:r>
          </a:p>
          <a:p>
            <a:pPr lvl="1"/>
            <a:r>
              <a:rPr lang="en-US" dirty="0" smtClean="0">
                <a:latin typeface="Franklin Gothic Medium Cond" panose="020B0606030402020204" pitchFamily="34" charset="0"/>
              </a:rPr>
              <a:t>Tropical Website includes wind analyses :  low-level convergence, upper-level divergence, wind shear</a:t>
            </a:r>
          </a:p>
          <a:p>
            <a:pPr lvl="1"/>
            <a:r>
              <a:rPr lang="en-US" dirty="0" smtClean="0">
                <a:latin typeface="Franklin Gothic Medium Cond" panose="020B0606030402020204" pitchFamily="34" charset="0"/>
              </a:rPr>
              <a:t>It’s a beautiful resource for talking about things in real time, as in:  Does the impulse we see on satellite imagery have a chance of developing?</a:t>
            </a:r>
            <a:endParaRPr lang="en-US" dirty="0">
              <a:latin typeface="Franklin Gothic Medium Cond" panose="020B0606030402020204" pitchFamily="34" charset="0"/>
            </a:endParaRP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latin typeface="Franklin Gothic Medium Cond" panose="020B0606030402020204" pitchFamily="34" charset="0"/>
              </a:rPr>
              <a:pPr>
                <a:defRPr/>
              </a:pPr>
              <a:t>32</a:t>
            </a:fld>
            <a:endParaRPr lang="en-US">
              <a:latin typeface="Franklin Gothic Medium Cond" panose="020B0606030402020204" pitchFamily="34" charset="0"/>
            </a:endParaRPr>
          </a:p>
        </p:txBody>
      </p:sp>
    </p:spTree>
    <p:extLst>
      <p:ext uri="{BB962C8B-B14F-4D97-AF65-F5344CB8AC3E}">
        <p14:creationId xmlns:p14="http://schemas.microsoft.com/office/powerpoint/2010/main" val="8067974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590800" y="1371600"/>
            <a:ext cx="6583680" cy="4147407"/>
          </a:xfrm>
        </p:spPr>
      </p:pic>
      <p:sp>
        <p:nvSpPr>
          <p:cNvPr id="2" name="Title 1"/>
          <p:cNvSpPr>
            <a:spLocks noGrp="1"/>
          </p:cNvSpPr>
          <p:nvPr>
            <p:ph type="title"/>
          </p:nvPr>
        </p:nvSpPr>
        <p:spPr/>
        <p:txBody>
          <a:bodyPr/>
          <a:lstStyle/>
          <a:p>
            <a:r>
              <a:rPr lang="en-US" dirty="0" smtClean="0">
                <a:latin typeface="Franklin Gothic Medium Cond" panose="020B0606030402020204" pitchFamily="34" charset="0"/>
              </a:rPr>
              <a:t>Front Page:  Bottom</a:t>
            </a:r>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latin typeface="Franklin Gothic Medium Cond" panose="020B0606030402020204" pitchFamily="34" charset="0"/>
              </a:rPr>
              <a:pPr>
                <a:defRPr/>
              </a:pPr>
              <a:t>33</a:t>
            </a:fld>
            <a:endParaRPr lang="en-US">
              <a:latin typeface="Franklin Gothic Medium Cond" panose="020B0606030402020204" pitchFamily="34" charset="0"/>
            </a:endParaRPr>
          </a:p>
        </p:txBody>
      </p:sp>
      <p:sp>
        <p:nvSpPr>
          <p:cNvPr id="4" name="Text Placeholder 3"/>
          <p:cNvSpPr>
            <a:spLocks noGrp="1"/>
          </p:cNvSpPr>
          <p:nvPr>
            <p:ph type="body" idx="2"/>
          </p:nvPr>
        </p:nvSpPr>
        <p:spPr>
          <a:xfrm>
            <a:off x="76200" y="2057400"/>
            <a:ext cx="2514600" cy="3200400"/>
          </a:xfrm>
        </p:spPr>
        <p:txBody>
          <a:bodyPr/>
          <a:lstStyle/>
          <a:p>
            <a:r>
              <a:rPr lang="en-US" dirty="0" smtClean="0">
                <a:latin typeface="Franklin Gothic Medium Cond" panose="020B0606030402020204" pitchFamily="34" charset="0"/>
              </a:rPr>
              <a:t>The top part of the CIMSS page shows active storms.</a:t>
            </a:r>
          </a:p>
          <a:p>
            <a:r>
              <a:rPr lang="en-US" dirty="0" smtClean="0">
                <a:latin typeface="Franklin Gothic Medium Cond" panose="020B0606030402020204" pitchFamily="34" charset="0"/>
              </a:rPr>
              <a:t>The bottom half shows basins, and you can explore information in basins to determine if conditions favorable for tropical cyclogenesis are present</a:t>
            </a:r>
            <a:endParaRPr lang="en-US" dirty="0">
              <a:latin typeface="Franklin Gothic Medium Cond" panose="020B0606030402020204" pitchFamily="34" charset="0"/>
            </a:endParaRPr>
          </a:p>
        </p:txBody>
      </p:sp>
      <p:sp>
        <p:nvSpPr>
          <p:cNvPr id="6" name="TextBox 5"/>
          <p:cNvSpPr txBox="1"/>
          <p:nvPr/>
        </p:nvSpPr>
        <p:spPr>
          <a:xfrm>
            <a:off x="4038600" y="1524000"/>
            <a:ext cx="2931315" cy="400110"/>
          </a:xfrm>
          <a:prstGeom prst="rect">
            <a:avLst/>
          </a:prstGeom>
          <a:solidFill>
            <a:schemeClr val="tx1">
              <a:lumMod val="95000"/>
            </a:schemeClr>
          </a:solidFill>
        </p:spPr>
        <p:txBody>
          <a:bodyPr wrap="none" rtlCol="0">
            <a:spAutoFit/>
          </a:bodyPr>
          <a:lstStyle/>
          <a:p>
            <a:r>
              <a:rPr lang="en-US" sz="2000" b="1" dirty="0" smtClean="0">
                <a:solidFill>
                  <a:schemeClr val="bg1"/>
                </a:solidFill>
                <a:latin typeface="Franklin Gothic Medium Cond" panose="020B0606030402020204" pitchFamily="34" charset="0"/>
                <a:hlinkClick r:id="rId4"/>
              </a:rPr>
              <a:t>https://tropic.ssec.wisc.edu</a:t>
            </a:r>
            <a:endParaRPr lang="en-US" sz="2000" b="1" dirty="0">
              <a:solidFill>
                <a:schemeClr val="bg1"/>
              </a:solidFill>
              <a:latin typeface="Franklin Gothic Medium Cond" panose="020B0606030402020204" pitchFamily="34" charset="0"/>
            </a:endParaRPr>
          </a:p>
        </p:txBody>
      </p:sp>
      <p:sp>
        <p:nvSpPr>
          <p:cNvPr id="3" name="Rectangle 2"/>
          <p:cNvSpPr/>
          <p:nvPr/>
        </p:nvSpPr>
        <p:spPr>
          <a:xfrm>
            <a:off x="8915400" y="1752600"/>
            <a:ext cx="381000" cy="2971800"/>
          </a:xfrm>
          <a:prstGeom prst="rect">
            <a:avLst/>
          </a:prstGeom>
          <a:noFill/>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925088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590800" y="1371600"/>
            <a:ext cx="6583680" cy="4147405"/>
          </a:xfrm>
        </p:spPr>
      </p:pic>
      <p:sp>
        <p:nvSpPr>
          <p:cNvPr id="2" name="Title 1"/>
          <p:cNvSpPr>
            <a:spLocks noGrp="1"/>
          </p:cNvSpPr>
          <p:nvPr>
            <p:ph type="title"/>
          </p:nvPr>
        </p:nvSpPr>
        <p:spPr/>
        <p:txBody>
          <a:bodyPr/>
          <a:lstStyle/>
          <a:p>
            <a:r>
              <a:rPr lang="en-US" dirty="0" smtClean="0">
                <a:latin typeface="Franklin Gothic Medium Cond" panose="020B0606030402020204" pitchFamily="34" charset="0"/>
              </a:rPr>
              <a:t>Front Page:  Bottom</a:t>
            </a:r>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latin typeface="Franklin Gothic Medium Cond" panose="020B0606030402020204" pitchFamily="34" charset="0"/>
              </a:rPr>
              <a:pPr>
                <a:defRPr/>
              </a:pPr>
              <a:t>34</a:t>
            </a:fld>
            <a:endParaRPr lang="en-US">
              <a:latin typeface="Franklin Gothic Medium Cond" panose="020B0606030402020204" pitchFamily="34" charset="0"/>
            </a:endParaRPr>
          </a:p>
        </p:txBody>
      </p:sp>
      <p:sp>
        <p:nvSpPr>
          <p:cNvPr id="4" name="Text Placeholder 3"/>
          <p:cNvSpPr>
            <a:spLocks noGrp="1"/>
          </p:cNvSpPr>
          <p:nvPr>
            <p:ph type="body" idx="2"/>
          </p:nvPr>
        </p:nvSpPr>
        <p:spPr>
          <a:xfrm>
            <a:off x="152400" y="2133600"/>
            <a:ext cx="2514600" cy="2438400"/>
          </a:xfrm>
        </p:spPr>
        <p:txBody>
          <a:bodyPr>
            <a:normAutofit/>
          </a:bodyPr>
          <a:lstStyle/>
          <a:p>
            <a:r>
              <a:rPr lang="en-US" sz="2400" dirty="0" smtClean="0">
                <a:latin typeface="Franklin Gothic Medium Cond" panose="020B0606030402020204" pitchFamily="34" charset="0"/>
              </a:rPr>
              <a:t>Different basins have different colors</a:t>
            </a:r>
            <a:r>
              <a:rPr lang="en-US" sz="2400" dirty="0">
                <a:latin typeface="Franklin Gothic Medium Cond" panose="020B0606030402020204" pitchFamily="34" charset="0"/>
              </a:rPr>
              <a:t>;</a:t>
            </a:r>
            <a:r>
              <a:rPr lang="en-US" sz="2400" dirty="0" smtClean="0">
                <a:latin typeface="Franklin Gothic Medium Cond" panose="020B0606030402020204" pitchFamily="34" charset="0"/>
              </a:rPr>
              <a:t> mouse over them to view data over that particular region</a:t>
            </a:r>
            <a:endParaRPr lang="en-US" sz="2400" dirty="0">
              <a:latin typeface="Franklin Gothic Medium Cond" panose="020B0606030402020204" pitchFamily="34" charset="0"/>
            </a:endParaRPr>
          </a:p>
        </p:txBody>
      </p:sp>
      <p:sp>
        <p:nvSpPr>
          <p:cNvPr id="7" name="Cloud Callout 6"/>
          <p:cNvSpPr/>
          <p:nvPr/>
        </p:nvSpPr>
        <p:spPr>
          <a:xfrm>
            <a:off x="4000500" y="2971800"/>
            <a:ext cx="1143000" cy="533400"/>
          </a:xfrm>
          <a:prstGeom prst="cloudCallou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latin typeface="Franklin Gothic Medium Cond" panose="020B0606030402020204" pitchFamily="34" charset="0"/>
              </a:rPr>
              <a:t>Mouse over a location</a:t>
            </a:r>
            <a:endParaRPr lang="en-US" sz="1200" b="1" dirty="0">
              <a:latin typeface="Franklin Gothic Medium Cond" panose="020B0606030402020204" pitchFamily="34" charset="0"/>
            </a:endParaRPr>
          </a:p>
        </p:txBody>
      </p:sp>
      <p:sp>
        <p:nvSpPr>
          <p:cNvPr id="8" name="Rectangle 7"/>
          <p:cNvSpPr/>
          <p:nvPr/>
        </p:nvSpPr>
        <p:spPr>
          <a:xfrm>
            <a:off x="8915400" y="1752600"/>
            <a:ext cx="381000" cy="2971800"/>
          </a:xfrm>
          <a:prstGeom prst="rect">
            <a:avLst/>
          </a:prstGeom>
          <a:noFill/>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9" name="TextBox 8"/>
          <p:cNvSpPr txBox="1"/>
          <p:nvPr/>
        </p:nvSpPr>
        <p:spPr>
          <a:xfrm>
            <a:off x="4038600" y="1524000"/>
            <a:ext cx="2931315" cy="400110"/>
          </a:xfrm>
          <a:prstGeom prst="rect">
            <a:avLst/>
          </a:prstGeom>
          <a:solidFill>
            <a:schemeClr val="tx1">
              <a:lumMod val="95000"/>
            </a:schemeClr>
          </a:solidFill>
        </p:spPr>
        <p:txBody>
          <a:bodyPr wrap="none" rtlCol="0">
            <a:spAutoFit/>
          </a:bodyPr>
          <a:lstStyle/>
          <a:p>
            <a:r>
              <a:rPr lang="en-US" sz="2000" b="1" dirty="0" smtClean="0">
                <a:solidFill>
                  <a:schemeClr val="bg1"/>
                </a:solidFill>
                <a:latin typeface="Franklin Gothic Medium Cond" panose="020B0606030402020204" pitchFamily="34" charset="0"/>
                <a:hlinkClick r:id="rId4"/>
              </a:rPr>
              <a:t>https://tropic.ssec.wisc.edu</a:t>
            </a:r>
            <a:endParaRPr lang="en-US" sz="2000" b="1" dirty="0">
              <a:solidFill>
                <a:schemeClr val="bg1"/>
              </a:solidFill>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228318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‘Winds and Analyses’</a:t>
            </a:r>
            <a:endParaRPr lang="en-US" dirty="0">
              <a:latin typeface="Franklin Gothic Medium Cond" panose="020B0606030402020204" pitchFamily="34" charset="0"/>
            </a:endParaRPr>
          </a:p>
        </p:txBody>
      </p:sp>
      <p:sp>
        <p:nvSpPr>
          <p:cNvPr id="3" name="Text Placeholder 2"/>
          <p:cNvSpPr>
            <a:spLocks noGrp="1"/>
          </p:cNvSpPr>
          <p:nvPr>
            <p:ph type="body" idx="2"/>
          </p:nvPr>
        </p:nvSpPr>
        <p:spPr>
          <a:xfrm>
            <a:off x="228600" y="1066800"/>
            <a:ext cx="2514600" cy="5257800"/>
          </a:xfrm>
        </p:spPr>
        <p:txBody>
          <a:bodyPr/>
          <a:lstStyle/>
          <a:p>
            <a:r>
              <a:rPr lang="en-US" dirty="0" smtClean="0">
                <a:latin typeface="Franklin Gothic Medium Cond" panose="020B0606030402020204" pitchFamily="34" charset="0"/>
              </a:rPr>
              <a:t>Here’s what you see after clicking on the basin.  Satellite-derived winds at upper levels (100-250, 250-350 and 350-500 </a:t>
            </a:r>
            <a:r>
              <a:rPr lang="en-US" dirty="0" err="1" smtClean="0">
                <a:latin typeface="Franklin Gothic Medium Cond" panose="020B0606030402020204" pitchFamily="34" charset="0"/>
              </a:rPr>
              <a:t>mb</a:t>
            </a:r>
            <a:r>
              <a:rPr lang="en-US" dirty="0" smtClean="0">
                <a:latin typeface="Franklin Gothic Medium Cond" panose="020B0606030402020204" pitchFamily="34" charset="0"/>
              </a:rPr>
              <a:t>)</a:t>
            </a:r>
          </a:p>
          <a:p>
            <a:endParaRPr lang="en-US" dirty="0">
              <a:latin typeface="Franklin Gothic Medium Cond" panose="020B0606030402020204" pitchFamily="34" charset="0"/>
            </a:endParaRPr>
          </a:p>
          <a:p>
            <a:r>
              <a:rPr lang="en-US" dirty="0" smtClean="0">
                <a:latin typeface="Franklin Gothic Medium Cond" panose="020B0606030402020204" pitchFamily="34" charset="0"/>
              </a:rPr>
              <a:t>There are other products available, and you can also change the time of the imagery</a:t>
            </a:r>
            <a:endParaRPr lang="en-US" dirty="0">
              <a:latin typeface="Franklin Gothic Medium Cond" panose="020B0606030402020204" pitchFamily="34" charset="0"/>
            </a:endParaRPr>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819400" y="1005840"/>
            <a:ext cx="6248400" cy="5757154"/>
          </a:xfrm>
        </p:spPr>
      </p:pic>
      <p:sp>
        <p:nvSpPr>
          <p:cNvPr id="5" name="Slide Number Placeholder 4"/>
          <p:cNvSpPr>
            <a:spLocks noGrp="1"/>
          </p:cNvSpPr>
          <p:nvPr>
            <p:ph type="sldNum" sz="quarter" idx="10"/>
          </p:nvPr>
        </p:nvSpPr>
        <p:spPr/>
        <p:txBody>
          <a:bodyPr/>
          <a:lstStyle/>
          <a:p>
            <a:pPr>
              <a:defRPr/>
            </a:pPr>
            <a:fld id="{327DF725-5DD2-4AC8-9302-F060CA84D9D3}" type="slidenum">
              <a:rPr lang="en-US" smtClean="0">
                <a:latin typeface="Franklin Gothic Medium Cond" panose="020B0606030402020204" pitchFamily="34" charset="0"/>
              </a:rPr>
              <a:pPr>
                <a:defRPr/>
              </a:pPr>
              <a:t>35</a:t>
            </a:fld>
            <a:endParaRPr lang="en-US">
              <a:latin typeface="Franklin Gothic Medium Cond" panose="020B0606030402020204" pitchFamily="34" charset="0"/>
            </a:endParaRPr>
          </a:p>
        </p:txBody>
      </p:sp>
      <p:sp>
        <p:nvSpPr>
          <p:cNvPr id="7" name="Rectangle 6"/>
          <p:cNvSpPr/>
          <p:nvPr/>
        </p:nvSpPr>
        <p:spPr>
          <a:xfrm>
            <a:off x="3810000" y="1828800"/>
            <a:ext cx="838200" cy="228600"/>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Cond" panose="020B0606030402020204"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5029200"/>
            <a:ext cx="1684166" cy="381033"/>
          </a:xfrm>
          <a:prstGeom prst="rect">
            <a:avLst/>
          </a:prstGeom>
        </p:spPr>
      </p:pic>
      <p:sp>
        <p:nvSpPr>
          <p:cNvPr id="4" name="TextBox 3"/>
          <p:cNvSpPr txBox="1"/>
          <p:nvPr/>
        </p:nvSpPr>
        <p:spPr>
          <a:xfrm>
            <a:off x="4772310" y="6324600"/>
            <a:ext cx="1860574" cy="369332"/>
          </a:xfrm>
          <a:prstGeom prst="rect">
            <a:avLst/>
          </a:prstGeom>
          <a:solidFill>
            <a:schemeClr val="tx1">
              <a:lumMod val="85000"/>
            </a:schemeClr>
          </a:solidFill>
          <a:ln>
            <a:solidFill>
              <a:schemeClr val="accent4">
                <a:lumMod val="75000"/>
              </a:schemeClr>
            </a:solidFill>
          </a:ln>
        </p:spPr>
        <p:txBody>
          <a:bodyPr wrap="none" rtlCol="0">
            <a:spAutoFit/>
          </a:bodyPr>
          <a:lstStyle/>
          <a:p>
            <a:r>
              <a:rPr lang="en-US" dirty="0" smtClean="0">
                <a:solidFill>
                  <a:schemeClr val="bg1"/>
                </a:solidFill>
                <a:latin typeface="Franklin Gothic Medium Cond" panose="020B0606030402020204" pitchFamily="34" charset="0"/>
              </a:rPr>
              <a:t>NOT CURRENT DATA</a:t>
            </a:r>
            <a:endParaRPr lang="en-US" dirty="0">
              <a:solidFill>
                <a:schemeClr val="bg1"/>
              </a:solidFill>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2086612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819400" y="1005840"/>
            <a:ext cx="6248400" cy="5757154"/>
          </a:xfrm>
        </p:spPr>
      </p:pic>
      <p:sp>
        <p:nvSpPr>
          <p:cNvPr id="2" name="Title 1"/>
          <p:cNvSpPr>
            <a:spLocks noGrp="1"/>
          </p:cNvSpPr>
          <p:nvPr>
            <p:ph type="title"/>
          </p:nvPr>
        </p:nvSpPr>
        <p:spPr/>
        <p:txBody>
          <a:bodyPr/>
          <a:lstStyle/>
          <a:p>
            <a:r>
              <a:rPr lang="en-US" dirty="0" smtClean="0">
                <a:latin typeface="Franklin Gothic Medium Cond" panose="020B0606030402020204" pitchFamily="34" charset="0"/>
              </a:rPr>
              <a:t>‘Winds and Analyses’</a:t>
            </a:r>
            <a:endParaRPr lang="en-US" dirty="0">
              <a:latin typeface="Franklin Gothic Medium Cond" panose="020B0606030402020204" pitchFamily="34" charset="0"/>
            </a:endParaRPr>
          </a:p>
        </p:txBody>
      </p:sp>
      <p:sp>
        <p:nvSpPr>
          <p:cNvPr id="3" name="Text Placeholder 2"/>
          <p:cNvSpPr>
            <a:spLocks noGrp="1"/>
          </p:cNvSpPr>
          <p:nvPr>
            <p:ph type="body" idx="2"/>
          </p:nvPr>
        </p:nvSpPr>
        <p:spPr>
          <a:xfrm>
            <a:off x="0" y="1143000"/>
            <a:ext cx="2819400" cy="5257800"/>
          </a:xfrm>
        </p:spPr>
        <p:txBody>
          <a:bodyPr>
            <a:normAutofit/>
          </a:bodyPr>
          <a:lstStyle/>
          <a:p>
            <a:r>
              <a:rPr lang="en-US" dirty="0" smtClean="0">
                <a:latin typeface="Franklin Gothic Medium Cond" panose="020B0606030402020204" pitchFamily="34" charset="0"/>
              </a:rPr>
              <a:t>You can click on different tabs to view different products.  Here is Wind Shear, color-coded.</a:t>
            </a:r>
          </a:p>
          <a:p>
            <a:endParaRPr lang="en-US" dirty="0">
              <a:latin typeface="Franklin Gothic Medium Cond" panose="020B0606030402020204" pitchFamily="34" charset="0"/>
            </a:endParaRPr>
          </a:p>
          <a:p>
            <a:r>
              <a:rPr lang="en-US" dirty="0" smtClean="0">
                <a:latin typeface="Franklin Gothic Medium Cond" panose="020B0606030402020204" pitchFamily="34" charset="0"/>
              </a:rPr>
              <a:t>Wind shear is a difference between the average of the 150, 200, 250 and 300 </a:t>
            </a:r>
            <a:r>
              <a:rPr lang="en-US" dirty="0" err="1" smtClean="0">
                <a:latin typeface="Franklin Gothic Medium Cond" panose="020B0606030402020204" pitchFamily="34" charset="0"/>
              </a:rPr>
              <a:t>mb</a:t>
            </a:r>
            <a:r>
              <a:rPr lang="en-US" dirty="0" smtClean="0">
                <a:latin typeface="Franklin Gothic Medium Cond" panose="020B0606030402020204" pitchFamily="34" charset="0"/>
              </a:rPr>
              <a:t> winds (upper winds) and the average of the 700, 775, 850 and 925 </a:t>
            </a:r>
            <a:r>
              <a:rPr lang="en-US" dirty="0" err="1" smtClean="0">
                <a:latin typeface="Franklin Gothic Medium Cond" panose="020B0606030402020204" pitchFamily="34" charset="0"/>
              </a:rPr>
              <a:t>mb</a:t>
            </a:r>
            <a:r>
              <a:rPr lang="en-US" dirty="0" smtClean="0">
                <a:latin typeface="Franklin Gothic Medium Cond" panose="020B0606030402020204" pitchFamily="34" charset="0"/>
              </a:rPr>
              <a:t> winds (lower winds).</a:t>
            </a:r>
          </a:p>
          <a:p>
            <a:endParaRPr lang="en-US" dirty="0">
              <a:latin typeface="Franklin Gothic Medium Cond" panose="020B0606030402020204" pitchFamily="34" charset="0"/>
            </a:endParaRPr>
          </a:p>
          <a:p>
            <a:r>
              <a:rPr lang="en-US" dirty="0" smtClean="0">
                <a:latin typeface="Franklin Gothic Medium Cond" panose="020B0606030402020204" pitchFamily="34" charset="0"/>
              </a:rPr>
              <a:t>Contours are color-coded.  Green:  Favorable; Red:  Unfavorable;  Yellow:  Neither</a:t>
            </a:r>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pPr>
                <a:defRPr/>
              </a:pPr>
              <a:t>36</a:t>
            </a:fld>
            <a:endParaRPr lang="en-US"/>
          </a:p>
        </p:txBody>
      </p:sp>
      <p:sp>
        <p:nvSpPr>
          <p:cNvPr id="9" name="Rectangle 8"/>
          <p:cNvSpPr/>
          <p:nvPr/>
        </p:nvSpPr>
        <p:spPr>
          <a:xfrm>
            <a:off x="5334000" y="1796142"/>
            <a:ext cx="838200" cy="228600"/>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772310" y="6324600"/>
            <a:ext cx="1860574" cy="369332"/>
          </a:xfrm>
          <a:prstGeom prst="rect">
            <a:avLst/>
          </a:prstGeom>
          <a:solidFill>
            <a:schemeClr val="tx1">
              <a:lumMod val="85000"/>
            </a:schemeClr>
          </a:solidFill>
          <a:ln>
            <a:solidFill>
              <a:schemeClr val="accent4">
                <a:lumMod val="75000"/>
              </a:schemeClr>
            </a:solidFill>
          </a:ln>
        </p:spPr>
        <p:txBody>
          <a:bodyPr wrap="none" rtlCol="0">
            <a:spAutoFit/>
          </a:bodyPr>
          <a:lstStyle/>
          <a:p>
            <a:r>
              <a:rPr lang="en-US" dirty="0" smtClean="0">
                <a:solidFill>
                  <a:schemeClr val="bg1"/>
                </a:solidFill>
                <a:latin typeface="Franklin Gothic Medium Cond" panose="020B0606030402020204" pitchFamily="34" charset="0"/>
              </a:rPr>
              <a:t>NOT CURRENT DATA</a:t>
            </a:r>
            <a:endParaRPr lang="en-US" dirty="0">
              <a:solidFill>
                <a:schemeClr val="bg1"/>
              </a:solidFill>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11880378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819400" y="1005840"/>
            <a:ext cx="6248400" cy="5757154"/>
          </a:xfrm>
        </p:spPr>
      </p:pic>
      <p:sp>
        <p:nvSpPr>
          <p:cNvPr id="2" name="Title 1"/>
          <p:cNvSpPr>
            <a:spLocks noGrp="1"/>
          </p:cNvSpPr>
          <p:nvPr>
            <p:ph type="title"/>
          </p:nvPr>
        </p:nvSpPr>
        <p:spPr/>
        <p:txBody>
          <a:bodyPr/>
          <a:lstStyle/>
          <a:p>
            <a:r>
              <a:rPr lang="en-US" dirty="0" smtClean="0">
                <a:latin typeface="Franklin Gothic Medium Cond" panose="020B0606030402020204" pitchFamily="34" charset="0"/>
              </a:rPr>
              <a:t>‘Winds and Analyses’</a:t>
            </a:r>
            <a:endParaRPr lang="en-US" dirty="0">
              <a:latin typeface="Franklin Gothic Medium Cond" panose="020B0606030402020204" pitchFamily="34" charset="0"/>
            </a:endParaRPr>
          </a:p>
        </p:txBody>
      </p:sp>
      <p:sp>
        <p:nvSpPr>
          <p:cNvPr id="3" name="Text Placeholder 2"/>
          <p:cNvSpPr>
            <a:spLocks noGrp="1"/>
          </p:cNvSpPr>
          <p:nvPr>
            <p:ph type="body" idx="2"/>
          </p:nvPr>
        </p:nvSpPr>
        <p:spPr>
          <a:xfrm>
            <a:off x="152400" y="2590800"/>
            <a:ext cx="2514600" cy="2133600"/>
          </a:xfrm>
        </p:spPr>
        <p:txBody>
          <a:bodyPr>
            <a:normAutofit/>
          </a:bodyPr>
          <a:lstStyle/>
          <a:p>
            <a:r>
              <a:rPr lang="en-US" sz="2000" dirty="0" smtClean="0">
                <a:latin typeface="Franklin Gothic Medium Cond" panose="020B0606030402020204" pitchFamily="34" charset="0"/>
              </a:rPr>
              <a:t>Note the Product Info Tabs!  Click on those to view information about the product you’re looking at (if you’ve forgotten)</a:t>
            </a:r>
            <a:endParaRPr lang="en-US" sz="2000"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latin typeface="Franklin Gothic Medium Cond" panose="020B0606030402020204" pitchFamily="34" charset="0"/>
              </a:rPr>
              <a:pPr>
                <a:defRPr/>
              </a:pPr>
              <a:t>37</a:t>
            </a:fld>
            <a:endParaRPr lang="en-US">
              <a:latin typeface="Franklin Gothic Medium Cond" panose="020B0606030402020204" pitchFamily="34" charset="0"/>
            </a:endParaRPr>
          </a:p>
        </p:txBody>
      </p:sp>
      <p:sp>
        <p:nvSpPr>
          <p:cNvPr id="9" name="Rectangle 8"/>
          <p:cNvSpPr/>
          <p:nvPr/>
        </p:nvSpPr>
        <p:spPr>
          <a:xfrm>
            <a:off x="5334000" y="1796142"/>
            <a:ext cx="838200" cy="228600"/>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Cond" panose="020B0606030402020204" pitchFamily="34" charset="0"/>
            </a:endParaRPr>
          </a:p>
        </p:txBody>
      </p:sp>
      <p:sp>
        <p:nvSpPr>
          <p:cNvPr id="4" name="Oval 3"/>
          <p:cNvSpPr/>
          <p:nvPr/>
        </p:nvSpPr>
        <p:spPr>
          <a:xfrm>
            <a:off x="7924800" y="1567542"/>
            <a:ext cx="685800" cy="685800"/>
          </a:xfrm>
          <a:prstGeom prst="ellipse">
            <a:avLst/>
          </a:prstGeom>
          <a:noFill/>
          <a:ln w="104775">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Medium Cond" panose="020B0606030402020204" pitchFamily="34" charset="0"/>
            </a:endParaRPr>
          </a:p>
        </p:txBody>
      </p:sp>
      <p:cxnSp>
        <p:nvCxnSpPr>
          <p:cNvPr id="8" name="Straight Arrow Connector 7"/>
          <p:cNvCxnSpPr/>
          <p:nvPr/>
        </p:nvCxnSpPr>
        <p:spPr>
          <a:xfrm flipV="1">
            <a:off x="2590800" y="2024742"/>
            <a:ext cx="5334000" cy="1632858"/>
          </a:xfrm>
          <a:prstGeom prst="straightConnector1">
            <a:avLst/>
          </a:prstGeom>
          <a:ln w="73025">
            <a:solidFill>
              <a:srgbClr val="7030A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5029200"/>
            <a:ext cx="1684166" cy="381033"/>
          </a:xfrm>
          <a:prstGeom prst="rect">
            <a:avLst/>
          </a:prstGeom>
        </p:spPr>
      </p:pic>
      <p:sp>
        <p:nvSpPr>
          <p:cNvPr id="11" name="TextBox 10"/>
          <p:cNvSpPr txBox="1"/>
          <p:nvPr/>
        </p:nvSpPr>
        <p:spPr>
          <a:xfrm>
            <a:off x="4772310" y="6324600"/>
            <a:ext cx="1860574" cy="369332"/>
          </a:xfrm>
          <a:prstGeom prst="rect">
            <a:avLst/>
          </a:prstGeom>
          <a:solidFill>
            <a:schemeClr val="tx1">
              <a:lumMod val="85000"/>
            </a:schemeClr>
          </a:solidFill>
          <a:ln>
            <a:solidFill>
              <a:schemeClr val="accent4">
                <a:lumMod val="75000"/>
              </a:schemeClr>
            </a:solidFill>
          </a:ln>
        </p:spPr>
        <p:txBody>
          <a:bodyPr wrap="none" rtlCol="0">
            <a:spAutoFit/>
          </a:bodyPr>
          <a:lstStyle/>
          <a:p>
            <a:r>
              <a:rPr lang="en-US" dirty="0" smtClean="0">
                <a:solidFill>
                  <a:schemeClr val="bg1"/>
                </a:solidFill>
                <a:latin typeface="Franklin Gothic Medium Cond" panose="020B0606030402020204" pitchFamily="34" charset="0"/>
              </a:rPr>
              <a:t>NOT CURRENT DATA</a:t>
            </a:r>
            <a:endParaRPr lang="en-US" dirty="0">
              <a:solidFill>
                <a:schemeClr val="bg1"/>
              </a:solidFill>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13808869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Franklin Gothic Medium Cond" panose="020B0606030402020204" pitchFamily="34" charset="0"/>
              </a:rPr>
              <a:t>Other things to discuss:  Winds!</a:t>
            </a:r>
            <a:endParaRPr lang="en-US" dirty="0">
              <a:latin typeface="Franklin Gothic Medium Cond" panose="020B0606030402020204" pitchFamily="34" charset="0"/>
            </a:endParaRPr>
          </a:p>
        </p:txBody>
      </p:sp>
      <p:sp>
        <p:nvSpPr>
          <p:cNvPr id="7" name="Content Placeholder 6"/>
          <p:cNvSpPr>
            <a:spLocks noGrp="1"/>
          </p:cNvSpPr>
          <p:nvPr>
            <p:ph idx="1"/>
          </p:nvPr>
        </p:nvSpPr>
        <p:spPr/>
        <p:txBody>
          <a:bodyPr/>
          <a:lstStyle/>
          <a:p>
            <a:r>
              <a:rPr lang="en-US" dirty="0" err="1" smtClean="0">
                <a:latin typeface="Franklin Gothic Medium Cond" panose="020B0606030402020204" pitchFamily="34" charset="0"/>
              </a:rPr>
              <a:t>Scatterometry</a:t>
            </a:r>
            <a:r>
              <a:rPr lang="en-US" dirty="0" smtClean="0">
                <a:latin typeface="Franklin Gothic Medium Cond" panose="020B0606030402020204" pitchFamily="34" charset="0"/>
              </a:rPr>
              <a:t> gives vital information over water about wind speed and direction	</a:t>
            </a:r>
          </a:p>
          <a:p>
            <a:pPr lvl="1"/>
            <a:r>
              <a:rPr lang="en-US" dirty="0">
                <a:latin typeface="Franklin Gothic Medium Cond" panose="020B0606030402020204" pitchFamily="34" charset="0"/>
                <a:hlinkClick r:id="rId2"/>
              </a:rPr>
              <a:t>https://manati.star.nesdis.noaa.gov</a:t>
            </a:r>
            <a:r>
              <a:rPr lang="en-US" dirty="0" smtClean="0">
                <a:latin typeface="Franklin Gothic Medium Cond" panose="020B0606030402020204" pitchFamily="34" charset="0"/>
                <a:hlinkClick r:id="rId2"/>
              </a:rPr>
              <a:t>/</a:t>
            </a:r>
            <a:r>
              <a:rPr lang="en-US" dirty="0" smtClean="0">
                <a:latin typeface="Franklin Gothic Medium Cond" panose="020B0606030402020204" pitchFamily="34" charset="0"/>
              </a:rPr>
              <a:t>  (“</a:t>
            </a:r>
            <a:r>
              <a:rPr lang="en-US" dirty="0" err="1" smtClean="0">
                <a:latin typeface="Franklin Gothic Medium Cond" panose="020B0606030402020204" pitchFamily="34" charset="0"/>
              </a:rPr>
              <a:t>manati</a:t>
            </a:r>
            <a:r>
              <a:rPr lang="en-US" dirty="0" smtClean="0">
                <a:latin typeface="Franklin Gothic Medium Cond" panose="020B0606030402020204" pitchFamily="34" charset="0"/>
              </a:rPr>
              <a:t>”)</a:t>
            </a:r>
          </a:p>
          <a:p>
            <a:pPr lvl="1"/>
            <a:r>
              <a:rPr lang="en-US" dirty="0">
                <a:latin typeface="Franklin Gothic Medium Cond" panose="020B0606030402020204" pitchFamily="34" charset="0"/>
                <a:hlinkClick r:id="rId3"/>
              </a:rPr>
              <a:t>https://scatterometer.knmi.nl/tile_prod</a:t>
            </a:r>
            <a:r>
              <a:rPr lang="en-US" dirty="0" smtClean="0">
                <a:latin typeface="Franklin Gothic Medium Cond" panose="020B0606030402020204" pitchFamily="34" charset="0"/>
                <a:hlinkClick r:id="rId3"/>
              </a:rPr>
              <a:t>/</a:t>
            </a:r>
            <a:r>
              <a:rPr lang="en-US" dirty="0" smtClean="0">
                <a:latin typeface="Franklin Gothic Medium Cond" panose="020B0606030402020204" pitchFamily="34" charset="0"/>
              </a:rPr>
              <a:t>  </a:t>
            </a:r>
            <a:r>
              <a:rPr lang="en-US" sz="1400" dirty="0" smtClean="0">
                <a:latin typeface="Franklin Gothic Medium Cond" panose="020B0606030402020204" pitchFamily="34" charset="0"/>
              </a:rPr>
              <a:t>(“</a:t>
            </a:r>
            <a:r>
              <a:rPr lang="en-US" sz="1400" dirty="0" err="1" smtClean="0">
                <a:latin typeface="Franklin Gothic Medium Cond" panose="020B0606030402020204" pitchFamily="34" charset="0"/>
              </a:rPr>
              <a:t>osisaf</a:t>
            </a:r>
            <a:r>
              <a:rPr lang="en-US" sz="1400" dirty="0" smtClean="0">
                <a:latin typeface="Franklin Gothic Medium Cond" panose="020B0606030402020204" pitchFamily="34" charset="0"/>
              </a:rPr>
              <a:t>” multi-platform viewer)</a:t>
            </a:r>
            <a:endParaRPr lang="en-US" dirty="0" smtClean="0">
              <a:latin typeface="Franklin Gothic Medium Cond" panose="020B0606030402020204" pitchFamily="34" charset="0"/>
            </a:endParaRPr>
          </a:p>
          <a:p>
            <a:r>
              <a:rPr lang="en-US" dirty="0" smtClean="0">
                <a:latin typeface="Franklin Gothic Medium Cond" panose="020B0606030402020204" pitchFamily="34" charset="0"/>
              </a:rPr>
              <a:t>SAR data is another great source of information about tropical cyclones</a:t>
            </a:r>
          </a:p>
          <a:p>
            <a:endParaRPr lang="en-US" dirty="0">
              <a:latin typeface="Franklin Gothic Medium Cond" panose="020B0606030402020204" pitchFamily="34" charset="0"/>
            </a:endParaRPr>
          </a:p>
          <a:p>
            <a:r>
              <a:rPr lang="en-US" dirty="0" smtClean="0">
                <a:latin typeface="Franklin Gothic Medium Cond" panose="020B0606030402020204" pitchFamily="34" charset="0"/>
              </a:rPr>
              <a:t>Needed when talking about this:  training on microwave data:  how are these data created?</a:t>
            </a:r>
            <a:endParaRPr lang="en-US" dirty="0">
              <a:latin typeface="Franklin Gothic Medium Cond" panose="020B0606030402020204" pitchFamily="34" charset="0"/>
            </a:endParaRPr>
          </a:p>
        </p:txBody>
      </p:sp>
      <p:sp>
        <p:nvSpPr>
          <p:cNvPr id="5" name="Slide Number Placeholder 4"/>
          <p:cNvSpPr>
            <a:spLocks noGrp="1"/>
          </p:cNvSpPr>
          <p:nvPr>
            <p:ph type="sldNum" sz="quarter" idx="10"/>
          </p:nvPr>
        </p:nvSpPr>
        <p:spPr/>
        <p:txBody>
          <a:bodyPr/>
          <a:lstStyle/>
          <a:p>
            <a:pPr>
              <a:defRPr/>
            </a:pPr>
            <a:fld id="{327DF725-5DD2-4AC8-9302-F060CA84D9D3}" type="slidenum">
              <a:rPr lang="en-US" smtClean="0">
                <a:latin typeface="Franklin Gothic Medium Cond" panose="020B0606030402020204" pitchFamily="34" charset="0"/>
              </a:rPr>
              <a:pPr>
                <a:defRPr/>
              </a:pPr>
              <a:t>38</a:t>
            </a:fld>
            <a:endParaRPr lang="en-US">
              <a:latin typeface="Franklin Gothic Medium Cond" panose="020B0606030402020204" pitchFamily="34" charset="0"/>
            </a:endParaRPr>
          </a:p>
        </p:txBody>
      </p:sp>
    </p:spTree>
    <p:extLst>
      <p:ext uri="{BB962C8B-B14F-4D97-AF65-F5344CB8AC3E}">
        <p14:creationId xmlns:p14="http://schemas.microsoft.com/office/powerpoint/2010/main" val="39572594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latin typeface="Franklin Gothic Medium Cond" panose="020B0606030402020204" pitchFamily="34" charset="0"/>
              </a:rPr>
              <a:t>Wind observations</a:t>
            </a:r>
            <a:endParaRPr lang="en-US" dirty="0">
              <a:latin typeface="Franklin Gothic Medium Cond" panose="020B0606030402020204" pitchFamily="34" charset="0"/>
            </a:endParaRP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latin typeface="Franklin Gothic Medium Cond" panose="020B0606030402020204" pitchFamily="34" charset="0"/>
              </a:rPr>
              <a:pPr>
                <a:defRPr/>
              </a:pPr>
              <a:t>39</a:t>
            </a:fld>
            <a:endParaRPr lang="en-US">
              <a:latin typeface="Franklin Gothic Medium Cond" panose="020B060603040202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2200" y="2209800"/>
            <a:ext cx="4572000" cy="378960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762000"/>
            <a:ext cx="4572000" cy="378960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5523" y="762000"/>
            <a:ext cx="4572000" cy="3789606"/>
          </a:xfrm>
          <a:prstGeom prst="rect">
            <a:avLst/>
          </a:prstGeom>
        </p:spPr>
      </p:pic>
      <p:sp>
        <p:nvSpPr>
          <p:cNvPr id="9" name="TextBox 8"/>
          <p:cNvSpPr txBox="1"/>
          <p:nvPr/>
        </p:nvSpPr>
        <p:spPr>
          <a:xfrm>
            <a:off x="7467600" y="2167468"/>
            <a:ext cx="696024" cy="369332"/>
          </a:xfrm>
          <a:prstGeom prst="rect">
            <a:avLst/>
          </a:prstGeom>
          <a:solidFill>
            <a:schemeClr val="tx1"/>
          </a:solidFill>
        </p:spPr>
        <p:txBody>
          <a:bodyPr wrap="none" rtlCol="0">
            <a:spAutoFit/>
          </a:bodyPr>
          <a:lstStyle/>
          <a:p>
            <a:r>
              <a:rPr lang="en-US" dirty="0" smtClean="0">
                <a:solidFill>
                  <a:schemeClr val="bg1"/>
                </a:solidFill>
                <a:latin typeface="Franklin Gothic Medium Cond" panose="020B0606030402020204" pitchFamily="34" charset="0"/>
              </a:rPr>
              <a:t>SMAP</a:t>
            </a:r>
            <a:endParaRPr lang="en-US" dirty="0">
              <a:solidFill>
                <a:schemeClr val="bg1"/>
              </a:solidFill>
              <a:latin typeface="Franklin Gothic Medium Cond" panose="020B0606030402020204" pitchFamily="34" charset="0"/>
            </a:endParaRPr>
          </a:p>
        </p:txBody>
      </p:sp>
      <p:sp>
        <p:nvSpPr>
          <p:cNvPr id="10" name="TextBox 9"/>
          <p:cNvSpPr txBox="1"/>
          <p:nvPr/>
        </p:nvSpPr>
        <p:spPr>
          <a:xfrm>
            <a:off x="5410200" y="5090840"/>
            <a:ext cx="886718" cy="369332"/>
          </a:xfrm>
          <a:prstGeom prst="rect">
            <a:avLst/>
          </a:prstGeom>
          <a:solidFill>
            <a:schemeClr val="tx1"/>
          </a:solidFill>
        </p:spPr>
        <p:txBody>
          <a:bodyPr wrap="none" rtlCol="0">
            <a:spAutoFit/>
          </a:bodyPr>
          <a:lstStyle/>
          <a:p>
            <a:r>
              <a:rPr lang="en-US" dirty="0" smtClean="0">
                <a:solidFill>
                  <a:schemeClr val="bg1"/>
                </a:solidFill>
                <a:latin typeface="Franklin Gothic Medium Cond" panose="020B0606030402020204" pitchFamily="34" charset="0"/>
              </a:rPr>
              <a:t>AMSR-2</a:t>
            </a:r>
            <a:endParaRPr lang="en-US" dirty="0">
              <a:solidFill>
                <a:schemeClr val="bg1"/>
              </a:solidFill>
              <a:latin typeface="Franklin Gothic Medium Cond" panose="020B0606030402020204" pitchFamily="34" charset="0"/>
            </a:endParaRPr>
          </a:p>
        </p:txBody>
      </p:sp>
      <p:sp>
        <p:nvSpPr>
          <p:cNvPr id="11" name="TextBox 10"/>
          <p:cNvSpPr txBox="1"/>
          <p:nvPr/>
        </p:nvSpPr>
        <p:spPr>
          <a:xfrm>
            <a:off x="1260559" y="2363671"/>
            <a:ext cx="734047" cy="369332"/>
          </a:xfrm>
          <a:prstGeom prst="rect">
            <a:avLst/>
          </a:prstGeom>
          <a:solidFill>
            <a:schemeClr val="tx1"/>
          </a:solidFill>
        </p:spPr>
        <p:txBody>
          <a:bodyPr wrap="none" rtlCol="0">
            <a:spAutoFit/>
          </a:bodyPr>
          <a:lstStyle/>
          <a:p>
            <a:r>
              <a:rPr lang="en-US" dirty="0" smtClean="0">
                <a:solidFill>
                  <a:schemeClr val="bg1"/>
                </a:solidFill>
                <a:latin typeface="Franklin Gothic Medium Cond" panose="020B0606030402020204" pitchFamily="34" charset="0"/>
              </a:rPr>
              <a:t>ASCAT</a:t>
            </a:r>
            <a:endParaRPr lang="en-US" dirty="0">
              <a:solidFill>
                <a:schemeClr val="bg1"/>
              </a:solidFill>
              <a:latin typeface="Franklin Gothic Medium Cond" panose="020B0606030402020204" pitchFamily="34" charset="0"/>
            </a:endParaRPr>
          </a:p>
        </p:txBody>
      </p:sp>
    </p:spTree>
    <p:extLst>
      <p:ext uri="{BB962C8B-B14F-4D97-AF65-F5344CB8AC3E}">
        <p14:creationId xmlns:p14="http://schemas.microsoft.com/office/powerpoint/2010/main" val="35283256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latin typeface="Franklin Gothic Medium Cond" panose="020B0606030402020204" pitchFamily="34" charset="0"/>
              </a:rPr>
              <a:t>Funding from GOES-R and JPSS to create </a:t>
            </a:r>
            <a:r>
              <a:rPr lang="en-US" u="sng" dirty="0" smtClean="0">
                <a:latin typeface="Franklin Gothic Medium Cond" panose="020B0606030402020204" pitchFamily="34" charset="0"/>
              </a:rPr>
              <a:t>training </a:t>
            </a:r>
            <a:r>
              <a:rPr lang="en-US" u="sng" dirty="0" smtClean="0">
                <a:latin typeface="Franklin Gothic Medium Cond" panose="020B0606030402020204" pitchFamily="34" charset="0"/>
              </a:rPr>
              <a:t>material  [Thank you!!]</a:t>
            </a:r>
            <a:endParaRPr lang="en-US" u="sng" dirty="0" smtClean="0">
              <a:latin typeface="Franklin Gothic Medium Cond" panose="020B0606030402020204" pitchFamily="34" charset="0"/>
            </a:endParaRPr>
          </a:p>
          <a:p>
            <a:pPr lvl="1"/>
            <a:r>
              <a:rPr lang="en-US" dirty="0" smtClean="0">
                <a:latin typeface="Franklin Gothic Medium Cond" panose="020B0606030402020204" pitchFamily="34" charset="0"/>
              </a:rPr>
              <a:t>Training is in the form of short documents (Quick Guides), short examples (blog posts), videos, in-person </a:t>
            </a:r>
            <a:r>
              <a:rPr lang="en-US" dirty="0" smtClean="0">
                <a:latin typeface="Franklin Gothic Medium Cond" panose="020B0606030402020204" pitchFamily="34" charset="0"/>
              </a:rPr>
              <a:t>training</a:t>
            </a:r>
            <a:r>
              <a:rPr lang="en-US" dirty="0" smtClean="0">
                <a:latin typeface="Franklin Gothic Medium Cond" panose="020B0606030402020204" pitchFamily="34" charset="0"/>
              </a:rPr>
              <a:t>, </a:t>
            </a:r>
            <a:r>
              <a:rPr lang="en-US" dirty="0" err="1" smtClean="0">
                <a:latin typeface="Franklin Gothic Medium Cond" panose="020B0606030402020204" pitchFamily="34" charset="0"/>
              </a:rPr>
              <a:t>followup</a:t>
            </a:r>
            <a:r>
              <a:rPr lang="en-US" dirty="0" smtClean="0">
                <a:latin typeface="Franklin Gothic Medium Cond" panose="020B0606030402020204" pitchFamily="34" charset="0"/>
              </a:rPr>
              <a:t> webinars and emails</a:t>
            </a:r>
            <a:endParaRPr lang="en-US" dirty="0" smtClean="0">
              <a:latin typeface="Franklin Gothic Medium Cond" panose="020B0606030402020204" pitchFamily="34" charset="0"/>
            </a:endParaRPr>
          </a:p>
          <a:p>
            <a:pPr lvl="2"/>
            <a:r>
              <a:rPr lang="en-US" dirty="0" smtClean="0">
                <a:latin typeface="Franklin Gothic Medium Cond" panose="020B0606030402020204" pitchFamily="34" charset="0"/>
              </a:rPr>
              <a:t>2022 in-person training at (Region V)</a:t>
            </a:r>
          </a:p>
          <a:p>
            <a:pPr lvl="3"/>
            <a:r>
              <a:rPr lang="en-US" dirty="0" smtClean="0">
                <a:latin typeface="Franklin Gothic Medium Cond" panose="020B0606030402020204" pitchFamily="34" charset="0"/>
              </a:rPr>
              <a:t>Guam</a:t>
            </a:r>
          </a:p>
          <a:p>
            <a:pPr lvl="3"/>
            <a:r>
              <a:rPr lang="en-US" dirty="0" smtClean="0">
                <a:latin typeface="Franklin Gothic Medium Cond" panose="020B0606030402020204" pitchFamily="34" charset="0"/>
              </a:rPr>
              <a:t>American Samoa</a:t>
            </a:r>
          </a:p>
          <a:p>
            <a:pPr lvl="3"/>
            <a:r>
              <a:rPr lang="en-US" dirty="0" smtClean="0">
                <a:latin typeface="Franklin Gothic Medium Cond" panose="020B0606030402020204" pitchFamily="34" charset="0"/>
              </a:rPr>
              <a:t>Kuala Lumpur (at the request of Pacific Region HQ)</a:t>
            </a:r>
          </a:p>
          <a:p>
            <a:pPr lvl="1"/>
            <a:r>
              <a:rPr lang="en-US" dirty="0" smtClean="0">
                <a:latin typeface="Franklin Gothic Medium Cond" panose="020B0606030402020204" pitchFamily="34" charset="0"/>
              </a:rPr>
              <a:t>Participation in planning for (and participation in) WMO Training for RA III/IV</a:t>
            </a:r>
          </a:p>
          <a:p>
            <a:endParaRPr lang="en-US" dirty="0" smtClean="0">
              <a:latin typeface="Franklin Gothic Medium Cond" panose="020B0606030402020204" pitchFamily="34" charset="0"/>
            </a:endParaRPr>
          </a:p>
        </p:txBody>
      </p:sp>
      <p:sp>
        <p:nvSpPr>
          <p:cNvPr id="2" name="Title 1"/>
          <p:cNvSpPr>
            <a:spLocks noGrp="1"/>
          </p:cNvSpPr>
          <p:nvPr>
            <p:ph type="title"/>
          </p:nvPr>
        </p:nvSpPr>
        <p:spPr/>
        <p:txBody>
          <a:bodyPr/>
          <a:lstStyle/>
          <a:p>
            <a:r>
              <a:rPr lang="en-US" dirty="0" smtClean="0">
                <a:latin typeface="Franklin Gothic Medium Cond" panose="020B0606030402020204" pitchFamily="34" charset="0"/>
              </a:rPr>
              <a:t>Activities</a:t>
            </a:r>
            <a:endParaRPr lang="en-US" dirty="0">
              <a:latin typeface="Franklin Gothic Medium Cond" panose="020B0606030402020204" pitchFamily="34" charset="0"/>
            </a:endParaRP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latin typeface="Franklin Gothic Medium Cond" panose="020B0606030402020204" pitchFamily="34" charset="0"/>
              </a:rPr>
              <a:pPr>
                <a:defRPr/>
              </a:pPr>
              <a:t>4</a:t>
            </a:fld>
            <a:endParaRPr lang="en-US">
              <a:latin typeface="Franklin Gothic Medium Cond" panose="020B06060304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1752600"/>
            <a:ext cx="5349704" cy="3025402"/>
          </a:xfrm>
          <a:prstGeom prst="rect">
            <a:avLst/>
          </a:prstGeom>
        </p:spPr>
      </p:pic>
      <p:sp>
        <p:nvSpPr>
          <p:cNvPr id="6" name="TextBox 5"/>
          <p:cNvSpPr txBox="1"/>
          <p:nvPr/>
        </p:nvSpPr>
        <p:spPr>
          <a:xfrm>
            <a:off x="4991100" y="3505200"/>
            <a:ext cx="420308" cy="646331"/>
          </a:xfrm>
          <a:prstGeom prst="rect">
            <a:avLst/>
          </a:prstGeom>
          <a:solidFill>
            <a:schemeClr val="tx1"/>
          </a:solidFill>
        </p:spPr>
        <p:txBody>
          <a:bodyPr wrap="none" rtlCol="0">
            <a:spAutoFit/>
          </a:bodyPr>
          <a:lstStyle/>
          <a:p>
            <a:r>
              <a:rPr lang="en-US" sz="3600" b="1" dirty="0" smtClean="0">
                <a:solidFill>
                  <a:schemeClr val="bg1"/>
                </a:solidFill>
                <a:latin typeface="Franklin Gothic Medium Cond" panose="020B0606030402020204" pitchFamily="34" charset="0"/>
              </a:rPr>
              <a:t>1</a:t>
            </a:r>
            <a:endParaRPr lang="en-US" sz="3600" b="1" dirty="0">
              <a:solidFill>
                <a:schemeClr val="bg1"/>
              </a:solidFill>
              <a:latin typeface="Franklin Gothic Medium Cond" panose="020B0606030402020204" pitchFamily="34" charset="0"/>
            </a:endParaRPr>
          </a:p>
        </p:txBody>
      </p:sp>
      <p:sp>
        <p:nvSpPr>
          <p:cNvPr id="7" name="TextBox 6"/>
          <p:cNvSpPr txBox="1"/>
          <p:nvPr/>
        </p:nvSpPr>
        <p:spPr>
          <a:xfrm>
            <a:off x="3197289" y="2287368"/>
            <a:ext cx="420308" cy="646331"/>
          </a:xfrm>
          <a:prstGeom prst="rect">
            <a:avLst/>
          </a:prstGeom>
          <a:solidFill>
            <a:schemeClr val="tx1"/>
          </a:solidFill>
        </p:spPr>
        <p:txBody>
          <a:bodyPr wrap="none" rtlCol="0">
            <a:spAutoFit/>
          </a:bodyPr>
          <a:lstStyle/>
          <a:p>
            <a:r>
              <a:rPr lang="en-US" sz="3600" b="1" dirty="0" smtClean="0">
                <a:solidFill>
                  <a:schemeClr val="bg1"/>
                </a:solidFill>
                <a:latin typeface="Franklin Gothic Medium Cond" panose="020B0606030402020204" pitchFamily="34" charset="0"/>
              </a:rPr>
              <a:t>4</a:t>
            </a:r>
            <a:endParaRPr lang="en-US" sz="3600" b="1" dirty="0">
              <a:solidFill>
                <a:schemeClr val="bg1"/>
              </a:solidFill>
              <a:latin typeface="Franklin Gothic Medium Cond" panose="020B0606030402020204" pitchFamily="34" charset="0"/>
            </a:endParaRPr>
          </a:p>
        </p:txBody>
      </p:sp>
      <p:sp>
        <p:nvSpPr>
          <p:cNvPr id="8" name="TextBox 7"/>
          <p:cNvSpPr txBox="1"/>
          <p:nvPr/>
        </p:nvSpPr>
        <p:spPr>
          <a:xfrm>
            <a:off x="3620593" y="3429000"/>
            <a:ext cx="420308" cy="646331"/>
          </a:xfrm>
          <a:prstGeom prst="rect">
            <a:avLst/>
          </a:prstGeom>
          <a:solidFill>
            <a:schemeClr val="tx1"/>
          </a:solidFill>
        </p:spPr>
        <p:txBody>
          <a:bodyPr wrap="none" rtlCol="0">
            <a:spAutoFit/>
          </a:bodyPr>
          <a:lstStyle/>
          <a:p>
            <a:r>
              <a:rPr lang="en-US" sz="3600" b="1" dirty="0" smtClean="0">
                <a:solidFill>
                  <a:schemeClr val="bg1"/>
                </a:solidFill>
                <a:latin typeface="Franklin Gothic Medium Cond" panose="020B0606030402020204" pitchFamily="34" charset="0"/>
              </a:rPr>
              <a:t>3</a:t>
            </a:r>
            <a:endParaRPr lang="en-US" sz="3600" b="1" dirty="0">
              <a:solidFill>
                <a:schemeClr val="bg1"/>
              </a:solidFill>
              <a:latin typeface="Franklin Gothic Medium Cond" panose="020B0606030402020204" pitchFamily="34" charset="0"/>
            </a:endParaRPr>
          </a:p>
        </p:txBody>
      </p:sp>
      <p:sp>
        <p:nvSpPr>
          <p:cNvPr id="9" name="TextBox 8"/>
          <p:cNvSpPr txBox="1"/>
          <p:nvPr/>
        </p:nvSpPr>
        <p:spPr>
          <a:xfrm>
            <a:off x="5931194" y="2298704"/>
            <a:ext cx="420308" cy="646331"/>
          </a:xfrm>
          <a:prstGeom prst="rect">
            <a:avLst/>
          </a:prstGeom>
          <a:solidFill>
            <a:schemeClr val="tx1"/>
          </a:solidFill>
        </p:spPr>
        <p:txBody>
          <a:bodyPr wrap="none" rtlCol="0">
            <a:spAutoFit/>
          </a:bodyPr>
          <a:lstStyle/>
          <a:p>
            <a:r>
              <a:rPr lang="en-US" sz="3600" b="1" dirty="0" smtClean="0">
                <a:solidFill>
                  <a:schemeClr val="bg1"/>
                </a:solidFill>
                <a:latin typeface="Franklin Gothic Medium Cond" panose="020B0606030402020204" pitchFamily="34" charset="0"/>
              </a:rPr>
              <a:t>2</a:t>
            </a:r>
            <a:endParaRPr lang="en-US" sz="3600" b="1" dirty="0">
              <a:solidFill>
                <a:schemeClr val="bg1"/>
              </a:solidFill>
              <a:latin typeface="Franklin Gothic Medium Cond" panose="020B0606030402020204" pitchFamily="34" charset="0"/>
            </a:endParaRPr>
          </a:p>
        </p:txBody>
      </p:sp>
      <p:sp>
        <p:nvSpPr>
          <p:cNvPr id="10" name="TextBox 9"/>
          <p:cNvSpPr txBox="1"/>
          <p:nvPr/>
        </p:nvSpPr>
        <p:spPr>
          <a:xfrm>
            <a:off x="6351502" y="3486834"/>
            <a:ext cx="420308" cy="646331"/>
          </a:xfrm>
          <a:prstGeom prst="rect">
            <a:avLst/>
          </a:prstGeom>
          <a:solidFill>
            <a:schemeClr val="tx1"/>
          </a:solidFill>
        </p:spPr>
        <p:txBody>
          <a:bodyPr wrap="none" rtlCol="0">
            <a:spAutoFit/>
          </a:bodyPr>
          <a:lstStyle/>
          <a:p>
            <a:r>
              <a:rPr lang="en-US" sz="3600" b="1" dirty="0" smtClean="0">
                <a:solidFill>
                  <a:schemeClr val="bg1"/>
                </a:solidFill>
                <a:latin typeface="Franklin Gothic Medium Cond" panose="020B0606030402020204" pitchFamily="34" charset="0"/>
              </a:rPr>
              <a:t>5</a:t>
            </a:r>
            <a:endParaRPr lang="en-US" sz="3600" b="1" dirty="0">
              <a:solidFill>
                <a:schemeClr val="bg1"/>
              </a:solidFill>
              <a:latin typeface="Franklin Gothic Medium Cond" panose="020B0606030402020204" pitchFamily="34" charset="0"/>
            </a:endParaRPr>
          </a:p>
        </p:txBody>
      </p:sp>
      <p:sp>
        <p:nvSpPr>
          <p:cNvPr id="11" name="TextBox 10"/>
          <p:cNvSpPr txBox="1"/>
          <p:nvPr/>
        </p:nvSpPr>
        <p:spPr>
          <a:xfrm>
            <a:off x="4674498" y="2096869"/>
            <a:ext cx="420308" cy="646331"/>
          </a:xfrm>
          <a:prstGeom prst="rect">
            <a:avLst/>
          </a:prstGeom>
          <a:solidFill>
            <a:schemeClr val="tx1"/>
          </a:solidFill>
        </p:spPr>
        <p:txBody>
          <a:bodyPr wrap="none" rtlCol="0">
            <a:spAutoFit/>
          </a:bodyPr>
          <a:lstStyle/>
          <a:p>
            <a:r>
              <a:rPr lang="en-US" sz="3600" b="1" dirty="0" smtClean="0">
                <a:solidFill>
                  <a:schemeClr val="bg1"/>
                </a:solidFill>
                <a:latin typeface="Franklin Gothic Medium Cond" panose="020B0606030402020204" pitchFamily="34" charset="0"/>
              </a:rPr>
              <a:t>6</a:t>
            </a:r>
            <a:endParaRPr lang="en-US" sz="3600" b="1" dirty="0">
              <a:solidFill>
                <a:schemeClr val="bg1"/>
              </a:solidFill>
              <a:latin typeface="Franklin Gothic Medium Cond" panose="020B0606030402020204" pitchFamily="34" charset="0"/>
            </a:endParaRPr>
          </a:p>
        </p:txBody>
      </p:sp>
    </p:spTree>
    <p:extLst>
      <p:ext uri="{BB962C8B-B14F-4D97-AF65-F5344CB8AC3E}">
        <p14:creationId xmlns:p14="http://schemas.microsoft.com/office/powerpoint/2010/main" val="11325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60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1100"/>
                            </p:stCondLst>
                            <p:childTnLst>
                              <p:par>
                                <p:cTn id="14" presetID="1" presetClass="entr" presetSubtype="0" fill="hold" grpId="0" nodeType="afterEffect">
                                  <p:stCondLst>
                                    <p:cond delay="70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grpId="0" nodeType="withEffect">
                                  <p:stCondLst>
                                    <p:cond delay="800"/>
                                  </p:stCondLst>
                                  <p:childTnLst>
                                    <p:set>
                                      <p:cBhvr>
                                        <p:cTn id="17" dur="1" fill="hold">
                                          <p:stCondLst>
                                            <p:cond delay="0"/>
                                          </p:stCondLst>
                                        </p:cTn>
                                        <p:tgtEl>
                                          <p:spTgt spid="7"/>
                                        </p:tgtEl>
                                        <p:attrNameLst>
                                          <p:attrName>style.visibility</p:attrName>
                                        </p:attrNameLst>
                                      </p:cBhvr>
                                      <p:to>
                                        <p:strVal val="visible"/>
                                      </p:to>
                                    </p:set>
                                  </p:childTnLst>
                                </p:cTn>
                              </p:par>
                              <p:par>
                                <p:cTn id="18" presetID="1" presetClass="entr" presetSubtype="0" fill="hold" grpId="0" nodeType="withEffect">
                                  <p:stCondLst>
                                    <p:cond delay="900"/>
                                  </p:stCondLst>
                                  <p:childTnLst>
                                    <p:set>
                                      <p:cBhvr>
                                        <p:cTn id="19" dur="1" fill="hold">
                                          <p:stCondLst>
                                            <p:cond delay="0"/>
                                          </p:stCondLst>
                                        </p:cTn>
                                        <p:tgtEl>
                                          <p:spTgt spid="10"/>
                                        </p:tgtEl>
                                        <p:attrNameLst>
                                          <p:attrName>style.visibility</p:attrName>
                                        </p:attrNameLst>
                                      </p:cBhvr>
                                      <p:to>
                                        <p:strVal val="visible"/>
                                      </p:to>
                                    </p:set>
                                  </p:childTnLst>
                                </p:cTn>
                              </p:par>
                            </p:childTnLst>
                          </p:cTn>
                        </p:par>
                        <p:par>
                          <p:cTn id="20" fill="hold">
                            <p:stCondLst>
                              <p:cond delay="2000"/>
                            </p:stCondLst>
                            <p:childTnLst>
                              <p:par>
                                <p:cTn id="21" presetID="1" presetClass="entr" presetSubtype="0" fill="hold" grpId="0" nodeType="afterEffect">
                                  <p:stCondLst>
                                    <p:cond delay="100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SAR Data</a:t>
            </a:r>
            <a:endParaRPr lang="en-US" dirty="0">
              <a:latin typeface="Franklin Gothic Medium Cond" panose="020B0606030402020204" pitchFamily="34" charset="0"/>
            </a:endParaRPr>
          </a:p>
        </p:txBody>
      </p:sp>
      <p:sp>
        <p:nvSpPr>
          <p:cNvPr id="3" name="Slide Number Placeholder 2"/>
          <p:cNvSpPr>
            <a:spLocks noGrp="1"/>
          </p:cNvSpPr>
          <p:nvPr>
            <p:ph type="sldNum" sz="quarter" idx="10"/>
          </p:nvPr>
        </p:nvSpPr>
        <p:spPr/>
        <p:txBody>
          <a:bodyPr/>
          <a:lstStyle/>
          <a:p>
            <a:pPr>
              <a:defRPr/>
            </a:pPr>
            <a:fld id="{3283774E-393D-4152-86DA-5285DCA315CF}" type="slidenum">
              <a:rPr lang="en-US" smtClean="0"/>
              <a:pPr>
                <a:defRPr/>
              </a:pPr>
              <a:t>40</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 y="2667000"/>
            <a:ext cx="5200305" cy="378411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762000"/>
            <a:ext cx="8305800" cy="3025925"/>
          </a:xfrm>
          <a:prstGeom prst="rect">
            <a:avLst/>
          </a:prstGeom>
        </p:spPr>
      </p:pic>
    </p:spTree>
    <p:extLst>
      <p:ext uri="{BB962C8B-B14F-4D97-AF65-F5344CB8AC3E}">
        <p14:creationId xmlns:p14="http://schemas.microsoft.com/office/powerpoint/2010/main" val="30744406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29548"/>
            <a:ext cx="9144000" cy="914400"/>
          </a:xfrm>
        </p:spPr>
        <p:txBody>
          <a:bodyPr/>
          <a:lstStyle/>
          <a:p>
            <a:r>
              <a:rPr lang="en-US" sz="3200" dirty="0" smtClean="0">
                <a:latin typeface="Franklin Gothic Medium Cond" panose="020B0606030402020204" pitchFamily="34" charset="0"/>
              </a:rPr>
              <a:t>More Microwave Data: also show students the </a:t>
            </a:r>
            <a:r>
              <a:rPr lang="en-US" sz="3200" dirty="0" err="1" smtClean="0">
                <a:latin typeface="Franklin Gothic Medium Cond" panose="020B0606030402020204" pitchFamily="34" charset="0"/>
              </a:rPr>
              <a:t>MiRS</a:t>
            </a:r>
            <a:r>
              <a:rPr lang="en-US" sz="3200" dirty="0" smtClean="0">
                <a:latin typeface="Franklin Gothic Medium Cond" panose="020B0606030402020204" pitchFamily="34" charset="0"/>
              </a:rPr>
              <a:t> website</a:t>
            </a:r>
            <a:endParaRPr lang="en-US" sz="3200" dirty="0">
              <a:latin typeface="Franklin Gothic Medium Cond" panose="020B0606030402020204" pitchFamily="34" charset="0"/>
            </a:endParaRPr>
          </a:p>
        </p:txBody>
      </p:sp>
      <p:sp>
        <p:nvSpPr>
          <p:cNvPr id="3" name="Slide Number Placeholder 2"/>
          <p:cNvSpPr>
            <a:spLocks noGrp="1"/>
          </p:cNvSpPr>
          <p:nvPr>
            <p:ph type="sldNum" sz="quarter" idx="10"/>
          </p:nvPr>
        </p:nvSpPr>
        <p:spPr/>
        <p:txBody>
          <a:bodyPr/>
          <a:lstStyle/>
          <a:p>
            <a:pPr>
              <a:defRPr/>
            </a:pPr>
            <a:fld id="{3283774E-393D-4152-86DA-5285DCA315CF}" type="slidenum">
              <a:rPr lang="en-US" smtClean="0"/>
              <a:pPr>
                <a:defRPr/>
              </a:pPr>
              <a:t>41</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227015"/>
            <a:ext cx="9144000" cy="5064369"/>
          </a:xfrm>
          <a:prstGeom prst="rect">
            <a:avLst/>
          </a:prstGeom>
        </p:spPr>
      </p:pic>
      <p:sp>
        <p:nvSpPr>
          <p:cNvPr id="5" name="TextBox 4"/>
          <p:cNvSpPr txBox="1"/>
          <p:nvPr/>
        </p:nvSpPr>
        <p:spPr>
          <a:xfrm>
            <a:off x="4419600" y="1524000"/>
            <a:ext cx="3925242" cy="646331"/>
          </a:xfrm>
          <a:prstGeom prst="rect">
            <a:avLst/>
          </a:prstGeom>
          <a:solidFill>
            <a:schemeClr val="tx1"/>
          </a:solidFill>
          <a:ln>
            <a:solidFill>
              <a:srgbClr val="7030A0"/>
            </a:solidFill>
          </a:ln>
        </p:spPr>
        <p:txBody>
          <a:bodyPr wrap="none" rtlCol="0">
            <a:spAutoFit/>
          </a:bodyPr>
          <a:lstStyle/>
          <a:p>
            <a:r>
              <a:rPr lang="en-US" dirty="0" smtClean="0">
                <a:solidFill>
                  <a:schemeClr val="bg1"/>
                </a:solidFill>
                <a:latin typeface="Franklin Gothic Medium Cond" panose="020B0606030402020204" pitchFamily="34" charset="0"/>
              </a:rPr>
              <a:t>More training on microwave capabilities</a:t>
            </a:r>
          </a:p>
          <a:p>
            <a:r>
              <a:rPr lang="en-US" dirty="0" smtClean="0">
                <a:solidFill>
                  <a:schemeClr val="bg1"/>
                </a:solidFill>
                <a:latin typeface="Franklin Gothic Medium Cond" panose="020B0606030402020204" pitchFamily="34" charset="0"/>
              </a:rPr>
              <a:t>Training on Atmospheric River-like structures</a:t>
            </a:r>
            <a:endParaRPr lang="en-US" dirty="0">
              <a:solidFill>
                <a:schemeClr val="bg1"/>
              </a:solidFill>
              <a:latin typeface="Franklin Gothic Medium Cond" panose="020B0606030402020204" pitchFamily="34" charset="0"/>
            </a:endParaRPr>
          </a:p>
        </p:txBody>
      </p:sp>
    </p:spTree>
    <p:extLst>
      <p:ext uri="{BB962C8B-B14F-4D97-AF65-F5344CB8AC3E}">
        <p14:creationId xmlns:p14="http://schemas.microsoft.com/office/powerpoint/2010/main" val="8667191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525000" cy="914400"/>
          </a:xfrm>
        </p:spPr>
        <p:txBody>
          <a:bodyPr/>
          <a:lstStyle/>
          <a:p>
            <a:r>
              <a:rPr lang="en-US" sz="2800" b="1" dirty="0">
                <a:latin typeface="Franklin Gothic Medium Cond" panose="020B0606030402020204" pitchFamily="34" charset="0"/>
                <a:hlinkClick r:id="rId2"/>
              </a:rPr>
              <a:t>https://</a:t>
            </a:r>
            <a:r>
              <a:rPr lang="en-US" sz="2800" b="1" dirty="0" smtClean="0">
                <a:latin typeface="Franklin Gothic Medium Cond" panose="020B0606030402020204" pitchFamily="34" charset="0"/>
                <a:hlinkClick r:id="rId2"/>
              </a:rPr>
              <a:t>www.ospo.noaa.gov/Products/atmosphere/mirs/index.html</a:t>
            </a:r>
            <a:r>
              <a:rPr lang="en-US" sz="2800" b="1" dirty="0" smtClean="0">
                <a:latin typeface="Franklin Gothic Medium Cond" panose="020B0606030402020204" pitchFamily="34" charset="0"/>
              </a:rPr>
              <a:t> </a:t>
            </a:r>
            <a:endParaRPr lang="en-US" sz="2800" b="1" dirty="0">
              <a:latin typeface="Franklin Gothic Medium Cond" panose="020B0606030402020204" pitchFamily="34" charset="0"/>
            </a:endParaRPr>
          </a:p>
        </p:txBody>
      </p:sp>
      <p:sp>
        <p:nvSpPr>
          <p:cNvPr id="3" name="Slide Number Placeholder 2"/>
          <p:cNvSpPr>
            <a:spLocks noGrp="1"/>
          </p:cNvSpPr>
          <p:nvPr>
            <p:ph type="sldNum" sz="quarter" idx="10"/>
          </p:nvPr>
        </p:nvSpPr>
        <p:spPr/>
        <p:txBody>
          <a:bodyPr/>
          <a:lstStyle/>
          <a:p>
            <a:pPr>
              <a:defRPr/>
            </a:pPr>
            <a:fld id="{3283774E-393D-4152-86DA-5285DCA315CF}" type="slidenum">
              <a:rPr lang="en-US" smtClean="0"/>
              <a:pPr>
                <a:defRPr/>
              </a:pPr>
              <a:t>42</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762000"/>
            <a:ext cx="6096000" cy="5145386"/>
          </a:xfrm>
          <a:prstGeom prst="rect">
            <a:avLst/>
          </a:prstGeom>
        </p:spPr>
      </p:pic>
      <p:sp>
        <p:nvSpPr>
          <p:cNvPr id="6" name="Right Bracket 5"/>
          <p:cNvSpPr/>
          <p:nvPr/>
        </p:nvSpPr>
        <p:spPr>
          <a:xfrm>
            <a:off x="5562600" y="3886200"/>
            <a:ext cx="533400" cy="1371600"/>
          </a:xfrm>
          <a:prstGeom prst="rightBracket">
            <a:avLst/>
          </a:prstGeom>
          <a:ln w="762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7" name="TextBox 6"/>
          <p:cNvSpPr txBox="1"/>
          <p:nvPr/>
        </p:nvSpPr>
        <p:spPr>
          <a:xfrm>
            <a:off x="6477000" y="3780472"/>
            <a:ext cx="2209800" cy="1477328"/>
          </a:xfrm>
          <a:prstGeom prst="rect">
            <a:avLst/>
          </a:prstGeom>
          <a:noFill/>
        </p:spPr>
        <p:txBody>
          <a:bodyPr wrap="square" rtlCol="0">
            <a:spAutoFit/>
          </a:bodyPr>
          <a:lstStyle/>
          <a:p>
            <a:r>
              <a:rPr lang="en-US" dirty="0" smtClean="0">
                <a:latin typeface="Franklin Gothic Medium Cond" panose="020B0606030402020204" pitchFamily="34" charset="0"/>
              </a:rPr>
              <a:t>Look at all these products derived from Microwave data!  Very useful for moisture and the cryosphere </a:t>
            </a:r>
            <a:endParaRPr lang="en-US" dirty="0">
              <a:latin typeface="Franklin Gothic Medium Cond" panose="020B0606030402020204" pitchFamily="34" charset="0"/>
            </a:endParaRPr>
          </a:p>
        </p:txBody>
      </p:sp>
    </p:spTree>
    <p:extLst>
      <p:ext uri="{BB962C8B-B14F-4D97-AF65-F5344CB8AC3E}">
        <p14:creationId xmlns:p14="http://schemas.microsoft.com/office/powerpoint/2010/main" val="23736931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u="sng" dirty="0" smtClean="0">
                <a:latin typeface="Franklin Gothic Medium Cond" panose="020B0606030402020204" pitchFamily="34" charset="0"/>
              </a:rPr>
              <a:t>NUCAPS</a:t>
            </a:r>
            <a:r>
              <a:rPr lang="en-US" dirty="0" smtClean="0">
                <a:latin typeface="Franklin Gothic Medium Cond" panose="020B0606030402020204" pitchFamily="34" charset="0"/>
              </a:rPr>
              <a:t> – </a:t>
            </a:r>
            <a:r>
              <a:rPr lang="en-US" u="sng" dirty="0" smtClean="0">
                <a:latin typeface="Franklin Gothic Medium Cond" panose="020B0606030402020204" pitchFamily="34" charset="0"/>
              </a:rPr>
              <a:t>N</a:t>
            </a:r>
            <a:r>
              <a:rPr lang="en-US" dirty="0" smtClean="0">
                <a:latin typeface="Franklin Gothic Medium Cond" panose="020B0606030402020204" pitchFamily="34" charset="0"/>
              </a:rPr>
              <a:t>OAA-</a:t>
            </a:r>
            <a:r>
              <a:rPr lang="en-US" u="sng" dirty="0" smtClean="0">
                <a:latin typeface="Franklin Gothic Medium Cond" panose="020B0606030402020204" pitchFamily="34" charset="0"/>
              </a:rPr>
              <a:t>U</a:t>
            </a:r>
            <a:r>
              <a:rPr lang="en-US" dirty="0" smtClean="0">
                <a:latin typeface="Franklin Gothic Medium Cond" panose="020B0606030402020204" pitchFamily="34" charset="0"/>
              </a:rPr>
              <a:t>nique </a:t>
            </a:r>
            <a:r>
              <a:rPr lang="en-US" u="sng" dirty="0" smtClean="0">
                <a:latin typeface="Franklin Gothic Medium Cond" panose="020B0606030402020204" pitchFamily="34" charset="0"/>
              </a:rPr>
              <a:t>C</a:t>
            </a:r>
            <a:r>
              <a:rPr lang="en-US" dirty="0" smtClean="0">
                <a:latin typeface="Franklin Gothic Medium Cond" panose="020B0606030402020204" pitchFamily="34" charset="0"/>
              </a:rPr>
              <a:t>ombined </a:t>
            </a:r>
            <a:r>
              <a:rPr lang="en-US" u="sng" dirty="0" smtClean="0">
                <a:latin typeface="Franklin Gothic Medium Cond" panose="020B0606030402020204" pitchFamily="34" charset="0"/>
              </a:rPr>
              <a:t>A</a:t>
            </a:r>
            <a:r>
              <a:rPr lang="en-US" dirty="0" smtClean="0">
                <a:latin typeface="Franklin Gothic Medium Cond" panose="020B0606030402020204" pitchFamily="34" charset="0"/>
              </a:rPr>
              <a:t>tmospheric </a:t>
            </a:r>
            <a:r>
              <a:rPr lang="en-US" u="sng" dirty="0" smtClean="0">
                <a:latin typeface="Franklin Gothic Medium Cond" panose="020B0606030402020204" pitchFamily="34" charset="0"/>
              </a:rPr>
              <a:t>P</a:t>
            </a:r>
            <a:r>
              <a:rPr lang="en-US" dirty="0" smtClean="0">
                <a:latin typeface="Franklin Gothic Medium Cond" panose="020B0606030402020204" pitchFamily="34" charset="0"/>
              </a:rPr>
              <a:t>rocessing </a:t>
            </a:r>
            <a:r>
              <a:rPr lang="en-US" u="sng" dirty="0" smtClean="0">
                <a:latin typeface="Franklin Gothic Medium Cond" panose="020B0606030402020204" pitchFamily="34" charset="0"/>
              </a:rPr>
              <a:t>S</a:t>
            </a:r>
            <a:r>
              <a:rPr lang="en-US" dirty="0" smtClean="0">
                <a:latin typeface="Franklin Gothic Medium Cond" panose="020B0606030402020204" pitchFamily="34" charset="0"/>
              </a:rPr>
              <a:t>ystem Thermodynamic Profiles</a:t>
            </a:r>
            <a:endParaRPr lang="en-US" dirty="0">
              <a:latin typeface="Franklin Gothic Medium Cond" panose="020B0606030402020204" pitchFamily="34" charset="0"/>
            </a:endParaRPr>
          </a:p>
        </p:txBody>
      </p:sp>
      <p:sp>
        <p:nvSpPr>
          <p:cNvPr id="5" name="Content Placeholder 4"/>
          <p:cNvSpPr>
            <a:spLocks noGrp="1"/>
          </p:cNvSpPr>
          <p:nvPr>
            <p:ph idx="1"/>
          </p:nvPr>
        </p:nvSpPr>
        <p:spPr/>
        <p:txBody>
          <a:bodyPr>
            <a:normAutofit lnSpcReduction="10000"/>
          </a:bodyPr>
          <a:lstStyle/>
          <a:p>
            <a:endParaRPr lang="en-US" dirty="0" smtClean="0">
              <a:latin typeface="Franklin Gothic Medium Cond" panose="020B0606030402020204" pitchFamily="34" charset="0"/>
            </a:endParaRPr>
          </a:p>
          <a:p>
            <a:r>
              <a:rPr lang="en-US" dirty="0" smtClean="0">
                <a:latin typeface="Franklin Gothic Medium Cond" panose="020B0606030402020204" pitchFamily="34" charset="0"/>
              </a:rPr>
              <a:t>Excellent source of data over the oceans</a:t>
            </a:r>
          </a:p>
          <a:p>
            <a:r>
              <a:rPr lang="en-US" dirty="0" smtClean="0">
                <a:latin typeface="Franklin Gothic Medium Cond" panose="020B0606030402020204" pitchFamily="34" charset="0"/>
              </a:rPr>
              <a:t>Can tell you the freezing level</a:t>
            </a:r>
          </a:p>
          <a:p>
            <a:r>
              <a:rPr lang="en-US" dirty="0" smtClean="0">
                <a:latin typeface="Franklin Gothic Medium Cond" panose="020B0606030402020204" pitchFamily="34" charset="0"/>
              </a:rPr>
              <a:t>Can tell you where instability gradients sit</a:t>
            </a:r>
          </a:p>
          <a:p>
            <a:r>
              <a:rPr lang="en-US" dirty="0" smtClean="0">
                <a:latin typeface="Franklin Gothic Medium Cond" panose="020B0606030402020204" pitchFamily="34" charset="0"/>
              </a:rPr>
              <a:t>Can tell you where moisture gradients sit</a:t>
            </a:r>
          </a:p>
          <a:p>
            <a:r>
              <a:rPr lang="en-US" dirty="0" smtClean="0">
                <a:latin typeface="Franklin Gothic Medium Cond" panose="020B0606030402020204" pitchFamily="34" charset="0"/>
              </a:rPr>
              <a:t>Can tell you where dry air sits</a:t>
            </a:r>
          </a:p>
          <a:p>
            <a:endParaRPr lang="en-US" dirty="0">
              <a:latin typeface="Franklin Gothic Medium Cond" panose="020B0606030402020204" pitchFamily="34" charset="0"/>
            </a:endParaRPr>
          </a:p>
          <a:p>
            <a:r>
              <a:rPr lang="en-US" dirty="0" smtClean="0">
                <a:latin typeface="Franklin Gothic Medium Cond" panose="020B0606030402020204" pitchFamily="34" charset="0"/>
              </a:rPr>
              <a:t>This is another dataset that can be linked to </a:t>
            </a:r>
            <a:r>
              <a:rPr lang="en-US" dirty="0" err="1" smtClean="0">
                <a:latin typeface="Franklin Gothic Medium Cond" panose="020B0606030402020204" pitchFamily="34" charset="0"/>
              </a:rPr>
              <a:t>GeoXO</a:t>
            </a:r>
            <a:r>
              <a:rPr lang="en-US" dirty="0" smtClean="0">
                <a:latin typeface="Franklin Gothic Medium Cond" panose="020B0606030402020204" pitchFamily="34" charset="0"/>
              </a:rPr>
              <a:t> – hyperspectral soundings are similar to the GXS, after all.</a:t>
            </a:r>
            <a:endParaRPr lang="en-US" dirty="0">
              <a:latin typeface="Franklin Gothic Medium Cond" panose="020B0606030402020204" pitchFamily="34" charset="0"/>
            </a:endParaRPr>
          </a:p>
        </p:txBody>
      </p:sp>
      <p:sp>
        <p:nvSpPr>
          <p:cNvPr id="3" name="Slide Number Placeholder 2"/>
          <p:cNvSpPr>
            <a:spLocks noGrp="1"/>
          </p:cNvSpPr>
          <p:nvPr>
            <p:ph type="sldNum" sz="quarter" idx="10"/>
          </p:nvPr>
        </p:nvSpPr>
        <p:spPr/>
        <p:txBody>
          <a:bodyPr/>
          <a:lstStyle/>
          <a:p>
            <a:pPr>
              <a:defRPr/>
            </a:pPr>
            <a:fld id="{3283774E-393D-4152-86DA-5285DCA315CF}" type="slidenum">
              <a:rPr lang="en-US" smtClean="0">
                <a:latin typeface="Franklin Gothic Medium Cond" panose="020B0606030402020204" pitchFamily="34" charset="0"/>
              </a:rPr>
              <a:pPr>
                <a:defRPr/>
              </a:pPr>
              <a:t>43</a:t>
            </a:fld>
            <a:endParaRPr lang="en-US">
              <a:latin typeface="Franklin Gothic Medium Cond" panose="020B0606030402020204" pitchFamily="34" charset="0"/>
            </a:endParaRPr>
          </a:p>
        </p:txBody>
      </p:sp>
    </p:spTree>
    <p:extLst>
      <p:ext uri="{BB962C8B-B14F-4D97-AF65-F5344CB8AC3E}">
        <p14:creationId xmlns:p14="http://schemas.microsoft.com/office/powerpoint/2010/main" val="33763621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NUCAPS can be used to add information</a:t>
            </a:r>
            <a:endParaRPr lang="en-US" dirty="0">
              <a:latin typeface="Franklin Gothic Medium Cond" panose="020B0606030402020204" pitchFamily="34"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29640"/>
            <a:ext cx="4885898" cy="2560320"/>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latin typeface="Franklin Gothic Medium Cond" panose="020B0606030402020204" pitchFamily="34" charset="0"/>
              </a:rPr>
              <a:pPr>
                <a:defRPr/>
              </a:pPr>
              <a:t>44</a:t>
            </a:fld>
            <a:endParaRPr lang="en-US">
              <a:latin typeface="Franklin Gothic Medium Cond" panose="020B06060304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929640"/>
            <a:ext cx="4885897" cy="2560320"/>
          </a:xfrm>
          <a:prstGeom prst="rect">
            <a:avLst/>
          </a:prstGeom>
        </p:spPr>
      </p:pic>
      <p:sp>
        <p:nvSpPr>
          <p:cNvPr id="7" name="TextBox 6"/>
          <p:cNvSpPr txBox="1"/>
          <p:nvPr/>
        </p:nvSpPr>
        <p:spPr>
          <a:xfrm>
            <a:off x="2893978" y="3489960"/>
            <a:ext cx="3813244" cy="369332"/>
          </a:xfrm>
          <a:prstGeom prst="rect">
            <a:avLst/>
          </a:prstGeom>
          <a:noFill/>
        </p:spPr>
        <p:txBody>
          <a:bodyPr wrap="square" rtlCol="0">
            <a:spAutoFit/>
          </a:bodyPr>
          <a:lstStyle/>
          <a:p>
            <a:r>
              <a:rPr lang="en-US" dirty="0" smtClean="0">
                <a:latin typeface="Franklin Gothic Medium Cond" panose="020B0606030402020204" pitchFamily="34" charset="0"/>
              </a:rPr>
              <a:t>How cold is the </a:t>
            </a:r>
            <a:r>
              <a:rPr lang="en-US" dirty="0" err="1" smtClean="0">
                <a:latin typeface="Franklin Gothic Medium Cond" panose="020B0606030402020204" pitchFamily="34" charset="0"/>
              </a:rPr>
              <a:t>airmass</a:t>
            </a:r>
            <a:r>
              <a:rPr lang="en-US" dirty="0" smtClean="0">
                <a:latin typeface="Franklin Gothic Medium Cond" panose="020B0606030402020204" pitchFamily="34" charset="0"/>
              </a:rPr>
              <a:t>  behind the storm?</a:t>
            </a:r>
            <a:endParaRPr lang="en-US" dirty="0">
              <a:latin typeface="Franklin Gothic Medium Cond" panose="020B0606030402020204"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59292"/>
            <a:ext cx="4885899" cy="256032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600" y="3859292"/>
            <a:ext cx="4885899" cy="2560320"/>
          </a:xfrm>
          <a:prstGeom prst="rect">
            <a:avLst/>
          </a:prstGeom>
        </p:spPr>
      </p:pic>
    </p:spTree>
    <p:extLst>
      <p:ext uri="{BB962C8B-B14F-4D97-AF65-F5344CB8AC3E}">
        <p14:creationId xmlns:p14="http://schemas.microsoft.com/office/powerpoint/2010/main" val="35696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More information</a:t>
            </a:r>
            <a:endParaRPr lang="en-US" dirty="0">
              <a:latin typeface="Franklin Gothic Medium Cond" panose="020B0606030402020204" pitchFamily="34" charset="0"/>
            </a:endParaRPr>
          </a:p>
        </p:txBody>
      </p:sp>
      <p:sp>
        <p:nvSpPr>
          <p:cNvPr id="3" name="Content Placeholder 2"/>
          <p:cNvSpPr>
            <a:spLocks noGrp="1"/>
          </p:cNvSpPr>
          <p:nvPr>
            <p:ph idx="1"/>
          </p:nvPr>
        </p:nvSpPr>
        <p:spPr/>
        <p:txBody>
          <a:bodyPr/>
          <a:lstStyle/>
          <a:p>
            <a:r>
              <a:rPr lang="en-US" dirty="0" smtClean="0">
                <a:latin typeface="Franklin Gothic Medium Cond" panose="020B0606030402020204" pitchFamily="34" charset="0"/>
              </a:rPr>
              <a:t>NUCAPS</a:t>
            </a:r>
            <a:r>
              <a:rPr lang="en-US" dirty="0">
                <a:latin typeface="Franklin Gothic Medium Cond" panose="020B0606030402020204" pitchFamily="34" charset="0"/>
              </a:rPr>
              <a:t>:  </a:t>
            </a:r>
            <a:r>
              <a:rPr lang="en-US" dirty="0">
                <a:latin typeface="Franklin Gothic Medium Cond" panose="020B0606030402020204" pitchFamily="34" charset="0"/>
                <a:hlinkClick r:id="rId2"/>
              </a:rPr>
              <a:t>https://</a:t>
            </a:r>
            <a:r>
              <a:rPr lang="en-US" dirty="0" smtClean="0">
                <a:latin typeface="Franklin Gothic Medium Cond" panose="020B0606030402020204" pitchFamily="34" charset="0"/>
                <a:hlinkClick r:id="rId2"/>
              </a:rPr>
              <a:t>cimss.ssec.wisc.edu/satellite-blog/archives/category/nucaps</a:t>
            </a:r>
            <a:r>
              <a:rPr lang="en-US" dirty="0" smtClean="0">
                <a:latin typeface="Franklin Gothic Medium Cond" panose="020B0606030402020204" pitchFamily="34" charset="0"/>
              </a:rPr>
              <a:t>  [134 Blog Posts]</a:t>
            </a:r>
          </a:p>
          <a:p>
            <a:r>
              <a:rPr lang="en-US" dirty="0">
                <a:latin typeface="Franklin Gothic Medium Cond" panose="020B0606030402020204" pitchFamily="34" charset="0"/>
              </a:rPr>
              <a:t>SAR: </a:t>
            </a:r>
            <a:r>
              <a:rPr lang="en-US" dirty="0">
                <a:latin typeface="Franklin Gothic Medium Cond" panose="020B0606030402020204" pitchFamily="34" charset="0"/>
                <a:hlinkClick r:id="rId3"/>
              </a:rPr>
              <a:t>https://</a:t>
            </a:r>
            <a:r>
              <a:rPr lang="en-US" dirty="0" smtClean="0">
                <a:latin typeface="Franklin Gothic Medium Cond" panose="020B0606030402020204" pitchFamily="34" charset="0"/>
                <a:hlinkClick r:id="rId3"/>
              </a:rPr>
              <a:t>cimss.ssec.wisc.edu/satellite-blog/archives/category/sar</a:t>
            </a:r>
            <a:r>
              <a:rPr lang="en-US" dirty="0" smtClean="0">
                <a:latin typeface="Franklin Gothic Medium Cond" panose="020B0606030402020204" pitchFamily="34" charset="0"/>
              </a:rPr>
              <a:t>  [45 Blog Posts]</a:t>
            </a:r>
          </a:p>
          <a:p>
            <a:r>
              <a:rPr lang="en-US" dirty="0">
                <a:latin typeface="Franklin Gothic Medium Cond" panose="020B0606030402020204" pitchFamily="34" charset="0"/>
              </a:rPr>
              <a:t>Microwave imagery:  </a:t>
            </a:r>
            <a:r>
              <a:rPr lang="en-US" dirty="0">
                <a:latin typeface="Franklin Gothic Medium Cond" panose="020B0606030402020204" pitchFamily="34" charset="0"/>
                <a:hlinkClick r:id="rId4"/>
              </a:rPr>
              <a:t>https://</a:t>
            </a:r>
            <a:r>
              <a:rPr lang="en-US" dirty="0" smtClean="0">
                <a:latin typeface="Franklin Gothic Medium Cond" panose="020B0606030402020204" pitchFamily="34" charset="0"/>
                <a:hlinkClick r:id="rId4"/>
              </a:rPr>
              <a:t>cimss.ssec.wisc.edu/satellite-blog/archives/category/microwave</a:t>
            </a:r>
            <a:r>
              <a:rPr lang="en-US" dirty="0" smtClean="0">
                <a:latin typeface="Franklin Gothic Medium Cond" panose="020B0606030402020204" pitchFamily="34" charset="0"/>
              </a:rPr>
              <a:t>  [121 Blog Posts]</a:t>
            </a:r>
          </a:p>
          <a:p>
            <a:endParaRPr lang="en-US" dirty="0">
              <a:latin typeface="Franklin Gothic Medium Cond" panose="020B0606030402020204" pitchFamily="34" charset="0"/>
            </a:endParaRPr>
          </a:p>
          <a:p>
            <a:r>
              <a:rPr lang="en-US" dirty="0" smtClean="0">
                <a:latin typeface="Franklin Gothic Medium Cond" panose="020B0606030402020204" pitchFamily="34" charset="0"/>
              </a:rPr>
              <a:t>Many other categories for your searching and reading pleasure</a:t>
            </a:r>
            <a:endParaRPr lang="en-US" dirty="0">
              <a:latin typeface="Franklin Gothic Medium Cond" panose="020B0606030402020204" pitchFamily="34" charset="0"/>
            </a:endParaRP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latin typeface="Franklin Gothic Medium Cond" panose="020B0606030402020204" pitchFamily="34" charset="0"/>
              </a:rPr>
              <a:pPr>
                <a:defRPr/>
              </a:pPr>
              <a:t>45</a:t>
            </a:fld>
            <a:endParaRPr lang="en-US">
              <a:latin typeface="Franklin Gothic Medium Cond" panose="020B0606030402020204" pitchFamily="34" charset="0"/>
            </a:endParaRPr>
          </a:p>
        </p:txBody>
      </p:sp>
    </p:spTree>
    <p:extLst>
      <p:ext uri="{BB962C8B-B14F-4D97-AF65-F5344CB8AC3E}">
        <p14:creationId xmlns:p14="http://schemas.microsoft.com/office/powerpoint/2010/main" val="19952017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Thank you for your attention</a:t>
            </a:r>
            <a:endParaRPr lang="en-US" dirty="0">
              <a:latin typeface="Franklin Gothic Medium Cond" panose="020B0606030402020204" pitchFamily="34" charset="0"/>
            </a:endParaRPr>
          </a:p>
        </p:txBody>
      </p:sp>
      <p:sp>
        <p:nvSpPr>
          <p:cNvPr id="4" name="Content Placeholder 3"/>
          <p:cNvSpPr>
            <a:spLocks noGrp="1"/>
          </p:cNvSpPr>
          <p:nvPr>
            <p:ph idx="1"/>
          </p:nvPr>
        </p:nvSpPr>
        <p:spPr/>
        <p:txBody>
          <a:bodyPr/>
          <a:lstStyle/>
          <a:p>
            <a:endParaRPr lang="en-US" dirty="0" smtClean="0">
              <a:latin typeface="Franklin Gothic Medium Cond" panose="020B0606030402020204" pitchFamily="34" charset="0"/>
            </a:endParaRPr>
          </a:p>
          <a:p>
            <a:r>
              <a:rPr lang="en-US" dirty="0" smtClean="0">
                <a:latin typeface="Franklin Gothic Medium Cond" panose="020B0606030402020204" pitchFamily="34" charset="0"/>
              </a:rPr>
              <a:t>I’m always like to see satellite views of interesting weather events!</a:t>
            </a:r>
          </a:p>
          <a:p>
            <a:pPr lvl="1"/>
            <a:r>
              <a:rPr lang="en-US" dirty="0" smtClean="0">
                <a:latin typeface="Franklin Gothic Medium Cond" panose="020B0606030402020204" pitchFamily="34" charset="0"/>
              </a:rPr>
              <a:t>Send me an email when you see something:  </a:t>
            </a:r>
            <a:r>
              <a:rPr lang="en-US" dirty="0" smtClean="0">
                <a:latin typeface="Franklin Gothic Medium Cond" panose="020B0606030402020204" pitchFamily="34" charset="0"/>
                <a:hlinkClick r:id="rId2"/>
              </a:rPr>
              <a:t>scott.lindstrom@noaa.gov</a:t>
            </a:r>
            <a:r>
              <a:rPr lang="en-US" dirty="0" smtClean="0">
                <a:latin typeface="Franklin Gothic Medium Cond" panose="020B0606030402020204" pitchFamily="34" charset="0"/>
              </a:rPr>
              <a:t> </a:t>
            </a:r>
          </a:p>
          <a:p>
            <a:r>
              <a:rPr lang="en-US" dirty="0" smtClean="0">
                <a:latin typeface="Franklin Gothic Medium Cond" panose="020B0606030402020204" pitchFamily="34" charset="0"/>
              </a:rPr>
              <a:t>If you have a training need, contact me and I can help put you in touch with what or who can help you</a:t>
            </a:r>
          </a:p>
          <a:p>
            <a:r>
              <a:rPr lang="en-US" dirty="0" smtClean="0">
                <a:latin typeface="Franklin Gothic Medium Cond" panose="020B0606030402020204" pitchFamily="34" charset="0"/>
              </a:rPr>
              <a:t>I create short blogs on weather events at the CIMSS Satellite blog (</a:t>
            </a:r>
            <a:r>
              <a:rPr lang="en-US" sz="2400" dirty="0" smtClean="0">
                <a:latin typeface="Franklin Gothic Medium Cond" panose="020B0606030402020204" pitchFamily="34" charset="0"/>
                <a:hlinkClick r:id="rId3"/>
              </a:rPr>
              <a:t>https://cimss.ssec.wisc.edu/satellite-blog</a:t>
            </a:r>
            <a:r>
              <a:rPr lang="en-US" dirty="0" smtClean="0">
                <a:latin typeface="Franklin Gothic Medium Cond" panose="020B0606030402020204" pitchFamily="34" charset="0"/>
              </a:rPr>
              <a:t>)</a:t>
            </a:r>
            <a:endParaRPr lang="en-US" dirty="0">
              <a:latin typeface="Franklin Gothic Medium Cond" panose="020B0606030402020204" pitchFamily="34" charset="0"/>
            </a:endParaRPr>
          </a:p>
        </p:txBody>
      </p:sp>
      <p:sp>
        <p:nvSpPr>
          <p:cNvPr id="3" name="Slide Number Placeholder 2"/>
          <p:cNvSpPr>
            <a:spLocks noGrp="1"/>
          </p:cNvSpPr>
          <p:nvPr>
            <p:ph type="sldNum" sz="quarter" idx="10"/>
          </p:nvPr>
        </p:nvSpPr>
        <p:spPr/>
        <p:txBody>
          <a:bodyPr/>
          <a:lstStyle/>
          <a:p>
            <a:pPr>
              <a:defRPr/>
            </a:pPr>
            <a:fld id="{3283774E-393D-4152-86DA-5285DCA315CF}" type="slidenum">
              <a:rPr lang="en-US" smtClean="0">
                <a:latin typeface="Franklin Gothic Medium Cond" panose="020B0606030402020204" pitchFamily="34" charset="0"/>
              </a:rPr>
              <a:pPr>
                <a:defRPr/>
              </a:pPr>
              <a:t>46</a:t>
            </a:fld>
            <a:endParaRPr lang="en-US">
              <a:latin typeface="Franklin Gothic Medium Cond" panose="020B0606030402020204" pitchFamily="34" charset="0"/>
            </a:endParaRPr>
          </a:p>
        </p:txBody>
      </p:sp>
    </p:spTree>
    <p:extLst>
      <p:ext uri="{BB962C8B-B14F-4D97-AF65-F5344CB8AC3E}">
        <p14:creationId xmlns:p14="http://schemas.microsoft.com/office/powerpoint/2010/main" val="8694432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Activities</a:t>
            </a:r>
            <a:endParaRPr lang="en-US" dirty="0">
              <a:latin typeface="Franklin Gothic Medium Cond" panose="020B0606030402020204" pitchFamily="34" charset="0"/>
            </a:endParaRPr>
          </a:p>
        </p:txBody>
      </p:sp>
      <p:sp>
        <p:nvSpPr>
          <p:cNvPr id="3" name="Content Placeholder 2"/>
          <p:cNvSpPr>
            <a:spLocks noGrp="1"/>
          </p:cNvSpPr>
          <p:nvPr>
            <p:ph idx="1"/>
          </p:nvPr>
        </p:nvSpPr>
        <p:spPr/>
        <p:txBody>
          <a:bodyPr>
            <a:normAutofit lnSpcReduction="10000"/>
          </a:bodyPr>
          <a:lstStyle/>
          <a:p>
            <a:r>
              <a:rPr lang="en-US" dirty="0" smtClean="0">
                <a:latin typeface="Franklin Gothic Medium Cond" panose="020B0606030402020204" pitchFamily="34" charset="0"/>
              </a:rPr>
              <a:t>Funding from GOES-R and JPSS to create </a:t>
            </a:r>
            <a:r>
              <a:rPr lang="en-US" u="sng" dirty="0" smtClean="0">
                <a:latin typeface="Franklin Gothic Medium Cond" panose="020B0606030402020204" pitchFamily="34" charset="0"/>
              </a:rPr>
              <a:t>training </a:t>
            </a:r>
            <a:r>
              <a:rPr lang="en-US" u="sng" dirty="0" smtClean="0">
                <a:latin typeface="Franklin Gothic Medium Cond" panose="020B0606030402020204" pitchFamily="34" charset="0"/>
              </a:rPr>
              <a:t>material</a:t>
            </a:r>
            <a:r>
              <a:rPr lang="en-US" dirty="0" smtClean="0">
                <a:latin typeface="Franklin Gothic Medium Cond" panose="020B0606030402020204" pitchFamily="34" charset="0"/>
              </a:rPr>
              <a:t> [Thank you!!]</a:t>
            </a:r>
            <a:endParaRPr lang="en-US" dirty="0" smtClean="0">
              <a:latin typeface="Franklin Gothic Medium Cond" panose="020B0606030402020204" pitchFamily="34" charset="0"/>
            </a:endParaRPr>
          </a:p>
          <a:p>
            <a:pPr lvl="1"/>
            <a:r>
              <a:rPr lang="en-US" dirty="0" smtClean="0">
                <a:latin typeface="Franklin Gothic Medium Cond" panose="020B0606030402020204" pitchFamily="34" charset="0"/>
              </a:rPr>
              <a:t>Training is in the form of short documents (Quick Guides), short examples (blog posts), videos, in-person training, </a:t>
            </a:r>
            <a:r>
              <a:rPr lang="en-US" u="sng" dirty="0" smtClean="0">
                <a:latin typeface="Franklin Gothic Medium Cond" panose="020B0606030402020204" pitchFamily="34" charset="0"/>
              </a:rPr>
              <a:t>follow-up webinars and emails</a:t>
            </a:r>
            <a:endParaRPr lang="en-US" u="sng" dirty="0" smtClean="0">
              <a:latin typeface="Franklin Gothic Medium Cond" panose="020B0606030402020204" pitchFamily="34" charset="0"/>
            </a:endParaRPr>
          </a:p>
          <a:p>
            <a:pPr lvl="2"/>
            <a:r>
              <a:rPr lang="en-US" dirty="0" smtClean="0">
                <a:latin typeface="Franklin Gothic Medium Cond" panose="020B0606030402020204" pitchFamily="34" charset="0"/>
              </a:rPr>
              <a:t>2022 in-person training at (Region V)</a:t>
            </a:r>
          </a:p>
          <a:p>
            <a:pPr lvl="3"/>
            <a:r>
              <a:rPr lang="en-US" dirty="0" smtClean="0">
                <a:latin typeface="Franklin Gothic Medium Cond" panose="020B0606030402020204" pitchFamily="34" charset="0"/>
              </a:rPr>
              <a:t>Guam</a:t>
            </a:r>
          </a:p>
          <a:p>
            <a:pPr lvl="3"/>
            <a:r>
              <a:rPr lang="en-US" dirty="0" smtClean="0">
                <a:latin typeface="Franklin Gothic Medium Cond" panose="020B0606030402020204" pitchFamily="34" charset="0"/>
              </a:rPr>
              <a:t>American Samoa</a:t>
            </a:r>
          </a:p>
          <a:p>
            <a:pPr lvl="3"/>
            <a:r>
              <a:rPr lang="en-US" dirty="0" smtClean="0">
                <a:latin typeface="Franklin Gothic Medium Cond" panose="020B0606030402020204" pitchFamily="34" charset="0"/>
              </a:rPr>
              <a:t>Kuala Lumpur (at the request of Pacific Region HQ) (Region V)</a:t>
            </a:r>
          </a:p>
          <a:p>
            <a:pPr lvl="1"/>
            <a:r>
              <a:rPr lang="en-US" dirty="0" smtClean="0">
                <a:latin typeface="Franklin Gothic Medium Cond" panose="020B0606030402020204" pitchFamily="34" charset="0"/>
              </a:rPr>
              <a:t>Participation in planning for (and participation in) WMO Training for RA III/IV (this was mostly imagery creation)</a:t>
            </a:r>
          </a:p>
          <a:p>
            <a:pPr lvl="1"/>
            <a:r>
              <a:rPr lang="en-US" dirty="0" smtClean="0">
                <a:latin typeface="Franklin Gothic Medium Cond" panose="020B0606030402020204" pitchFamily="34" charset="0"/>
              </a:rPr>
              <a:t>Also have presented training for Myanmar Department of Meteorology/Hydrology (Region V)</a:t>
            </a:r>
          </a:p>
          <a:p>
            <a:endParaRPr lang="en-US" dirty="0" smtClean="0">
              <a:latin typeface="Franklin Gothic Medium Cond" panose="020B0606030402020204" pitchFamily="34" charset="0"/>
            </a:endParaRP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latin typeface="Franklin Gothic Medium Cond" panose="020B0606030402020204" pitchFamily="34" charset="0"/>
              </a:rPr>
              <a:pPr>
                <a:defRPr/>
              </a:pPr>
              <a:t>5</a:t>
            </a:fld>
            <a:endParaRPr lang="en-US">
              <a:latin typeface="Franklin Gothic Medium Cond" panose="020B0606030402020204" pitchFamily="34" charset="0"/>
            </a:endParaRPr>
          </a:p>
        </p:txBody>
      </p:sp>
    </p:spTree>
    <p:extLst>
      <p:ext uri="{BB962C8B-B14F-4D97-AF65-F5344CB8AC3E}">
        <p14:creationId xmlns:p14="http://schemas.microsoft.com/office/powerpoint/2010/main" val="753530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Follow-up is important!</a:t>
            </a:r>
            <a:endParaRPr lang="en-US" dirty="0">
              <a:latin typeface="Franklin Gothic Medium Cond" panose="020B0606030402020204" pitchFamily="34" charset="0"/>
            </a:endParaRPr>
          </a:p>
        </p:txBody>
      </p:sp>
      <p:sp>
        <p:nvSpPr>
          <p:cNvPr id="3" name="Content Placeholder 2"/>
          <p:cNvSpPr>
            <a:spLocks noGrp="1"/>
          </p:cNvSpPr>
          <p:nvPr>
            <p:ph idx="1"/>
          </p:nvPr>
        </p:nvSpPr>
        <p:spPr/>
        <p:txBody>
          <a:bodyPr/>
          <a:lstStyle/>
          <a:p>
            <a:endParaRPr lang="en-US" dirty="0" smtClean="0">
              <a:latin typeface="Franklin Gothic Medium Cond" panose="020B0606030402020204" pitchFamily="34" charset="0"/>
            </a:endParaRPr>
          </a:p>
          <a:p>
            <a:r>
              <a:rPr lang="en-US" dirty="0" smtClean="0">
                <a:latin typeface="Franklin Gothic Medium Cond" panose="020B0606030402020204" pitchFamily="34" charset="0"/>
              </a:rPr>
              <a:t>One and done training leads to information loss</a:t>
            </a:r>
          </a:p>
          <a:p>
            <a:endParaRPr lang="en-US" dirty="0">
              <a:latin typeface="Franklin Gothic Medium Cond" panose="020B0606030402020204" pitchFamily="34" charset="0"/>
            </a:endParaRPr>
          </a:p>
          <a:p>
            <a:r>
              <a:rPr lang="en-US" dirty="0" smtClean="0">
                <a:latin typeface="Franklin Gothic Medium Cond" panose="020B0606030402020204" pitchFamily="34" charset="0"/>
              </a:rPr>
              <a:t>Learning something requires repeated exposure, and that’s what </a:t>
            </a:r>
            <a:r>
              <a:rPr lang="en-US" dirty="0" err="1" smtClean="0">
                <a:latin typeface="Franklin Gothic Medium Cond" panose="020B0606030402020204" pitchFamily="34" charset="0"/>
              </a:rPr>
              <a:t>followup</a:t>
            </a:r>
            <a:r>
              <a:rPr lang="en-US" dirty="0" smtClean="0">
                <a:latin typeface="Franklin Gothic Medium Cond" panose="020B0606030402020204" pitchFamily="34" charset="0"/>
              </a:rPr>
              <a:t> emails or supplementary blog posts achieve:  repeated exposure</a:t>
            </a:r>
            <a:endParaRPr lang="en-US" dirty="0">
              <a:latin typeface="Franklin Gothic Medium Cond" panose="020B0606030402020204" pitchFamily="34" charset="0"/>
            </a:endParaRP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latin typeface="Franklin Gothic Medium Cond" panose="020B0606030402020204" pitchFamily="34" charset="0"/>
              </a:rPr>
              <a:pPr>
                <a:defRPr/>
              </a:pPr>
              <a:t>6</a:t>
            </a:fld>
            <a:endParaRPr lang="en-US">
              <a:latin typeface="Franklin Gothic Medium Cond" panose="020B0606030402020204" pitchFamily="34" charset="0"/>
            </a:endParaRPr>
          </a:p>
        </p:txBody>
      </p:sp>
    </p:spTree>
    <p:extLst>
      <p:ext uri="{BB962C8B-B14F-4D97-AF65-F5344CB8AC3E}">
        <p14:creationId xmlns:p14="http://schemas.microsoft.com/office/powerpoint/2010/main" val="35778206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Training Venues</a:t>
            </a:r>
            <a:endParaRPr lang="en-US" dirty="0">
              <a:latin typeface="Franklin Gothic Medium Cond" panose="020B0606030402020204" pitchFamily="34" charset="0"/>
            </a:endParaRPr>
          </a:p>
        </p:txBody>
      </p:sp>
      <p:sp>
        <p:nvSpPr>
          <p:cNvPr id="3" name="Content Placeholder 2"/>
          <p:cNvSpPr>
            <a:spLocks noGrp="1"/>
          </p:cNvSpPr>
          <p:nvPr>
            <p:ph idx="1"/>
          </p:nvPr>
        </p:nvSpPr>
        <p:spPr/>
        <p:txBody>
          <a:bodyPr>
            <a:normAutofit fontScale="92500"/>
          </a:bodyPr>
          <a:lstStyle/>
          <a:p>
            <a:r>
              <a:rPr lang="en-US" dirty="0" smtClean="0">
                <a:latin typeface="Franklin Gothic Medium Cond" panose="020B0606030402020204" pitchFamily="34" charset="0"/>
              </a:rPr>
              <a:t>In-person, as requested by various people</a:t>
            </a:r>
          </a:p>
          <a:p>
            <a:r>
              <a:rPr lang="en-US" dirty="0" smtClean="0">
                <a:latin typeface="Franklin Gothic Medium Cond" panose="020B0606030402020204" pitchFamily="34" charset="0"/>
              </a:rPr>
              <a:t>Pacific International Training Desk</a:t>
            </a:r>
          </a:p>
          <a:p>
            <a:pPr lvl="1"/>
            <a:r>
              <a:rPr lang="en-US" sz="2200" dirty="0">
                <a:latin typeface="Franklin Gothic Medium Cond" panose="020B0606030402020204" pitchFamily="34" charset="0"/>
                <a:hlinkClick r:id="rId2"/>
              </a:rPr>
              <a:t>https://www.facebook.com/PacificDesk</a:t>
            </a:r>
            <a:r>
              <a:rPr lang="en-US" sz="2200" dirty="0" smtClean="0">
                <a:latin typeface="Franklin Gothic Medium Cond" panose="020B0606030402020204" pitchFamily="34" charset="0"/>
                <a:hlinkClick r:id="rId2"/>
              </a:rPr>
              <a:t>/</a:t>
            </a:r>
            <a:r>
              <a:rPr lang="en-US" sz="2200" dirty="0" smtClean="0">
                <a:latin typeface="Franklin Gothic Medium Cond" panose="020B0606030402020204" pitchFamily="34" charset="0"/>
              </a:rPr>
              <a:t> </a:t>
            </a:r>
          </a:p>
          <a:p>
            <a:pPr lvl="1"/>
            <a:r>
              <a:rPr lang="en-US" sz="2200" dirty="0">
                <a:latin typeface="Franklin Gothic Medium Cond" panose="020B0606030402020204" pitchFamily="34" charset="0"/>
                <a:hlinkClick r:id="rId3"/>
              </a:rPr>
              <a:t>http://pacificdesk.org</a:t>
            </a:r>
            <a:r>
              <a:rPr lang="en-US" sz="2200" dirty="0" smtClean="0">
                <a:latin typeface="Franklin Gothic Medium Cond" panose="020B0606030402020204" pitchFamily="34" charset="0"/>
                <a:hlinkClick r:id="rId3"/>
              </a:rPr>
              <a:t>/</a:t>
            </a:r>
            <a:r>
              <a:rPr lang="en-US" sz="2200" dirty="0" smtClean="0">
                <a:latin typeface="Franklin Gothic Medium Cond" panose="020B0606030402020204" pitchFamily="34" charset="0"/>
              </a:rPr>
              <a:t> </a:t>
            </a:r>
          </a:p>
          <a:p>
            <a:r>
              <a:rPr lang="en-US" dirty="0" smtClean="0">
                <a:latin typeface="Franklin Gothic Medium Cond" panose="020B0606030402020204" pitchFamily="34" charset="0"/>
              </a:rPr>
              <a:t>Virtual Alaska Weather Seminars	</a:t>
            </a:r>
          </a:p>
          <a:p>
            <a:pPr lvl="1"/>
            <a:r>
              <a:rPr lang="en-US" sz="2200" dirty="0">
                <a:latin typeface="Franklin Gothic Medium Cond" panose="020B0606030402020204" pitchFamily="34" charset="0"/>
                <a:hlinkClick r:id="rId4"/>
              </a:rPr>
              <a:t>https://</a:t>
            </a:r>
            <a:r>
              <a:rPr lang="en-US" sz="2200" dirty="0" smtClean="0">
                <a:latin typeface="Franklin Gothic Medium Cond" panose="020B0606030402020204" pitchFamily="34" charset="0"/>
                <a:hlinkClick r:id="rId4"/>
              </a:rPr>
              <a:t>vimeo.com/channels/vaws</a:t>
            </a:r>
            <a:r>
              <a:rPr lang="en-US" sz="2200" dirty="0" smtClean="0">
                <a:latin typeface="Franklin Gothic Medium Cond" panose="020B0606030402020204" pitchFamily="34" charset="0"/>
              </a:rPr>
              <a:t> </a:t>
            </a:r>
          </a:p>
          <a:p>
            <a:pPr lvl="1"/>
            <a:r>
              <a:rPr lang="en-US" sz="2200" dirty="0">
                <a:latin typeface="Franklin Gothic Medium Cond" panose="020B0606030402020204" pitchFamily="34" charset="0"/>
                <a:hlinkClick r:id="rId5"/>
              </a:rPr>
              <a:t>https://uaf-accap.org/events/about-accap-webinars</a:t>
            </a:r>
            <a:r>
              <a:rPr lang="en-US" sz="2200" dirty="0" smtClean="0">
                <a:latin typeface="Franklin Gothic Medium Cond" panose="020B0606030402020204" pitchFamily="34" charset="0"/>
                <a:hlinkClick r:id="rId5"/>
              </a:rPr>
              <a:t>/</a:t>
            </a:r>
            <a:r>
              <a:rPr lang="en-US" sz="2200" dirty="0" smtClean="0">
                <a:latin typeface="Franklin Gothic Medium Cond" panose="020B0606030402020204" pitchFamily="34" charset="0"/>
              </a:rPr>
              <a:t> </a:t>
            </a:r>
          </a:p>
          <a:p>
            <a:pPr lvl="2"/>
            <a:r>
              <a:rPr lang="en-US" sz="1600" dirty="0" smtClean="0">
                <a:latin typeface="Franklin Gothic Medium Cond" panose="020B0606030402020204" pitchFamily="34" charset="0"/>
              </a:rPr>
              <a:t>ACCAP: Alaska Center </a:t>
            </a:r>
            <a:r>
              <a:rPr lang="en-US" sz="1600" dirty="0">
                <a:latin typeface="Franklin Gothic Medium Cond" panose="020B0606030402020204" pitchFamily="34" charset="0"/>
              </a:rPr>
              <a:t>for </a:t>
            </a:r>
            <a:r>
              <a:rPr lang="en-US" sz="1600" dirty="0" smtClean="0">
                <a:latin typeface="Franklin Gothic Medium Cond" panose="020B0606030402020204" pitchFamily="34" charset="0"/>
              </a:rPr>
              <a:t>Climate Assessment </a:t>
            </a:r>
            <a:r>
              <a:rPr lang="en-US" sz="1600" dirty="0">
                <a:latin typeface="Franklin Gothic Medium Cond" panose="020B0606030402020204" pitchFamily="34" charset="0"/>
              </a:rPr>
              <a:t>&amp; </a:t>
            </a:r>
            <a:r>
              <a:rPr lang="en-US" sz="1600" dirty="0" smtClean="0">
                <a:latin typeface="Franklin Gothic Medium Cond" panose="020B0606030402020204" pitchFamily="34" charset="0"/>
              </a:rPr>
              <a:t>Policy</a:t>
            </a:r>
          </a:p>
          <a:p>
            <a:r>
              <a:rPr lang="en-US" dirty="0" smtClean="0">
                <a:latin typeface="Franklin Gothic Medium Cond" panose="020B0606030402020204" pitchFamily="34" charset="0"/>
              </a:rPr>
              <a:t>Australian </a:t>
            </a:r>
            <a:r>
              <a:rPr lang="en-US" dirty="0" err="1" smtClean="0">
                <a:latin typeface="Franklin Gothic Medium Cond" panose="020B0606030402020204" pitchFamily="34" charset="0"/>
              </a:rPr>
              <a:t>Vlab</a:t>
            </a:r>
            <a:r>
              <a:rPr lang="en-US" dirty="0" smtClean="0">
                <a:latin typeface="Franklin Gothic Medium Cond" panose="020B0606030402020204" pitchFamily="34" charset="0"/>
              </a:rPr>
              <a:t> Centre of Excellence Regional Focus Group</a:t>
            </a:r>
          </a:p>
          <a:p>
            <a:pPr lvl="1"/>
            <a:r>
              <a:rPr lang="en-US" sz="2200" dirty="0">
                <a:latin typeface="Franklin Gothic Medium Cond" panose="020B0606030402020204" pitchFamily="34" charset="0"/>
                <a:hlinkClick r:id="rId6"/>
              </a:rPr>
              <a:t>http://www.virtuallab.bom.gov.au</a:t>
            </a:r>
            <a:r>
              <a:rPr lang="en-US" sz="2200" dirty="0" smtClean="0">
                <a:latin typeface="Franklin Gothic Medium Cond" panose="020B0606030402020204" pitchFamily="34" charset="0"/>
                <a:hlinkClick r:id="rId6"/>
              </a:rPr>
              <a:t>/</a:t>
            </a:r>
            <a:r>
              <a:rPr lang="en-US" sz="2200" dirty="0" smtClean="0">
                <a:latin typeface="Franklin Gothic Medium Cond" panose="020B0606030402020204" pitchFamily="34" charset="0"/>
              </a:rPr>
              <a:t> </a:t>
            </a:r>
          </a:p>
          <a:p>
            <a:pPr lvl="1"/>
            <a:r>
              <a:rPr lang="en-US" sz="2200" dirty="0">
                <a:latin typeface="Franklin Gothic Medium Cond" panose="020B0606030402020204" pitchFamily="34" charset="0"/>
                <a:hlinkClick r:id="rId7"/>
              </a:rPr>
              <a:t>http://www.virtuallab.bom.gov.au/archive/regional-focus-group-recordings</a:t>
            </a:r>
            <a:r>
              <a:rPr lang="en-US" sz="2200" dirty="0" smtClean="0">
                <a:latin typeface="Franklin Gothic Medium Cond" panose="020B0606030402020204" pitchFamily="34" charset="0"/>
                <a:hlinkClick r:id="rId7"/>
              </a:rPr>
              <a:t>/</a:t>
            </a:r>
            <a:r>
              <a:rPr lang="en-US" dirty="0" smtClean="0">
                <a:latin typeface="Franklin Gothic Medium Cond" panose="020B0606030402020204" pitchFamily="34" charset="0"/>
              </a:rPr>
              <a:t> </a:t>
            </a:r>
          </a:p>
          <a:p>
            <a:r>
              <a:rPr lang="en-US" dirty="0" smtClean="0">
                <a:latin typeface="Franklin Gothic Medium Cond" panose="020B0606030402020204" pitchFamily="34" charset="0"/>
              </a:rPr>
              <a:t>Blogs</a:t>
            </a: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latin typeface="Franklin Gothic Medium Cond" panose="020B0606030402020204" pitchFamily="34" charset="0"/>
              </a:rPr>
              <a:pPr>
                <a:defRPr/>
              </a:pPr>
              <a:t>7</a:t>
            </a:fld>
            <a:endParaRPr lang="en-US">
              <a:latin typeface="Franklin Gothic Medium Cond" panose="020B0606030402020204" pitchFamily="34" charset="0"/>
            </a:endParaRPr>
          </a:p>
        </p:txBody>
      </p:sp>
    </p:spTree>
    <p:extLst>
      <p:ext uri="{BB962C8B-B14F-4D97-AF65-F5344CB8AC3E}">
        <p14:creationId xmlns:p14="http://schemas.microsoft.com/office/powerpoint/2010/main" val="32429242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What kind of information needs to be given?</a:t>
            </a:r>
            <a:endParaRPr lang="en-US" dirty="0">
              <a:latin typeface="Franklin Gothic Medium Cond" panose="020B0606030402020204" pitchFamily="34" charset="0"/>
            </a:endParaRPr>
          </a:p>
        </p:txBody>
      </p:sp>
      <p:sp>
        <p:nvSpPr>
          <p:cNvPr id="3" name="Content Placeholder 2"/>
          <p:cNvSpPr>
            <a:spLocks noGrp="1"/>
          </p:cNvSpPr>
          <p:nvPr>
            <p:ph idx="1"/>
          </p:nvPr>
        </p:nvSpPr>
        <p:spPr>
          <a:xfrm>
            <a:off x="457200" y="914400"/>
            <a:ext cx="8229600" cy="5867400"/>
          </a:xfrm>
        </p:spPr>
        <p:txBody>
          <a:bodyPr>
            <a:normAutofit fontScale="92500" lnSpcReduction="10000"/>
          </a:bodyPr>
          <a:lstStyle/>
          <a:p>
            <a:r>
              <a:rPr lang="en-US" dirty="0" smtClean="0">
                <a:latin typeface="Franklin Gothic Medium Cond" panose="020B0606030402020204" pitchFamily="34" charset="0"/>
              </a:rPr>
              <a:t>You can talk about important events in the (recent?  distant?) past</a:t>
            </a:r>
          </a:p>
          <a:p>
            <a:pPr lvl="1"/>
            <a:r>
              <a:rPr lang="en-US" dirty="0" smtClean="0">
                <a:latin typeface="Franklin Gothic Medium Cond" panose="020B0606030402020204" pitchFamily="34" charset="0"/>
              </a:rPr>
              <a:t>Do you want to talk about things that the forecaster/scientists remember as just having happened, or do you want to talk about the most impactful events?</a:t>
            </a:r>
          </a:p>
          <a:p>
            <a:r>
              <a:rPr lang="en-US" dirty="0" smtClean="0">
                <a:latin typeface="Franklin Gothic Medium Cond" panose="020B0606030402020204" pitchFamily="34" charset="0"/>
              </a:rPr>
              <a:t>You can talk about simple things that happen every day</a:t>
            </a:r>
          </a:p>
          <a:p>
            <a:pPr lvl="1"/>
            <a:r>
              <a:rPr lang="en-US" dirty="0" smtClean="0">
                <a:latin typeface="Franklin Gothic Medium Cond" panose="020B0606030402020204" pitchFamily="34" charset="0"/>
              </a:rPr>
              <a:t>Make a choice between the unusual – high impact – and the very common – things that happen all the time</a:t>
            </a:r>
          </a:p>
          <a:p>
            <a:pPr lvl="1"/>
            <a:r>
              <a:rPr lang="en-US" dirty="0" smtClean="0">
                <a:latin typeface="Franklin Gothic Medium Cond" panose="020B0606030402020204" pitchFamily="34" charset="0"/>
              </a:rPr>
              <a:t>A forecaster might find discussions about everyday events more useful</a:t>
            </a:r>
          </a:p>
          <a:p>
            <a:pPr lvl="1"/>
            <a:r>
              <a:rPr lang="en-US" dirty="0" smtClean="0">
                <a:latin typeface="Franklin Gothic Medium Cond" panose="020B0606030402020204" pitchFamily="34" charset="0"/>
              </a:rPr>
              <a:t>Or you can talk about both!</a:t>
            </a:r>
          </a:p>
          <a:p>
            <a:pPr lvl="2"/>
            <a:r>
              <a:rPr lang="en-US" dirty="0" smtClean="0">
                <a:latin typeface="Franklin Gothic Medium Cond" panose="020B0606030402020204" pitchFamily="34" charset="0"/>
              </a:rPr>
              <a:t>If you just talk about the weather today, that means relying that the weather will cooperate.  Also, say you’re training people in a monsoonal climate, and it’s the dry monsoon.  How do you give information about the wet months?</a:t>
            </a:r>
            <a:endParaRPr lang="en-US" dirty="0">
              <a:latin typeface="Franklin Gothic Medium Cond" panose="020B0606030402020204" pitchFamily="34" charset="0"/>
            </a:endParaRP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latin typeface="Franklin Gothic Medium Cond" panose="020B0606030402020204" pitchFamily="34" charset="0"/>
              </a:rPr>
              <a:pPr>
                <a:defRPr/>
              </a:pPr>
              <a:t>8</a:t>
            </a:fld>
            <a:endParaRPr lang="en-US">
              <a:latin typeface="Franklin Gothic Medium Cond" panose="020B0606030402020204" pitchFamily="34" charset="0"/>
            </a:endParaRPr>
          </a:p>
        </p:txBody>
      </p:sp>
      <p:sp>
        <p:nvSpPr>
          <p:cNvPr id="5" name="TextBox 4"/>
          <p:cNvSpPr txBox="1"/>
          <p:nvPr/>
        </p:nvSpPr>
        <p:spPr>
          <a:xfrm>
            <a:off x="9144000" y="3581400"/>
            <a:ext cx="184731" cy="369332"/>
          </a:xfrm>
          <a:prstGeom prst="rect">
            <a:avLst/>
          </a:prstGeom>
          <a:noFill/>
        </p:spPr>
        <p:txBody>
          <a:bodyPr wrap="none" rtlCol="0">
            <a:spAutoFit/>
          </a:bodyPr>
          <a:lstStyle/>
          <a:p>
            <a:endParaRPr lang="en-US" dirty="0"/>
          </a:p>
        </p:txBody>
      </p:sp>
      <p:sp>
        <p:nvSpPr>
          <p:cNvPr id="6" name="TextBox 5"/>
          <p:cNvSpPr txBox="1"/>
          <p:nvPr/>
        </p:nvSpPr>
        <p:spPr>
          <a:xfrm>
            <a:off x="4343400" y="2438400"/>
            <a:ext cx="3429000" cy="369332"/>
          </a:xfrm>
          <a:prstGeom prst="rect">
            <a:avLst/>
          </a:prstGeom>
          <a:noFill/>
        </p:spPr>
        <p:txBody>
          <a:bodyPr wrap="square" rtlCol="0">
            <a:spAutoFit/>
          </a:bodyPr>
          <a:lstStyle/>
          <a:p>
            <a:r>
              <a:rPr lang="en-US" dirty="0">
                <a:latin typeface="Franklin Gothic Medium Cond" panose="020B0606030402020204" pitchFamily="34" charset="0"/>
              </a:rPr>
              <a:t>(</a:t>
            </a:r>
            <a:r>
              <a:rPr lang="en-US" i="1" dirty="0">
                <a:latin typeface="Franklin Gothic Medium Cond" panose="020B0606030402020204" pitchFamily="34" charset="0"/>
              </a:rPr>
              <a:t>i.e., </a:t>
            </a:r>
            <a:r>
              <a:rPr lang="en-US" dirty="0">
                <a:latin typeface="Franklin Gothic Medium Cond" panose="020B0606030402020204" pitchFamily="34" charset="0"/>
              </a:rPr>
              <a:t>something like Cyclone </a:t>
            </a:r>
            <a:r>
              <a:rPr lang="en-US" dirty="0" err="1">
                <a:latin typeface="Franklin Gothic Medium Cond" panose="020B0606030402020204" pitchFamily="34" charset="0"/>
              </a:rPr>
              <a:t>Nargis</a:t>
            </a:r>
            <a:r>
              <a:rPr lang="en-US" dirty="0" smtClean="0">
                <a:latin typeface="Franklin Gothic Medium Cond" panose="020B0606030402020204" pitchFamily="34" charset="0"/>
              </a:rPr>
              <a:t>?)</a:t>
            </a:r>
            <a:endParaRPr lang="en-US" dirty="0">
              <a:latin typeface="Franklin Gothic Medium Cond" panose="020B0606030402020204" pitchFamily="34" charset="0"/>
            </a:endParaRPr>
          </a:p>
        </p:txBody>
      </p:sp>
    </p:spTree>
    <p:extLst>
      <p:ext uri="{BB962C8B-B14F-4D97-AF65-F5344CB8AC3E}">
        <p14:creationId xmlns:p14="http://schemas.microsoft.com/office/powerpoint/2010/main" val="4687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The good thing about prepping beforehand</a:t>
            </a:r>
            <a:endParaRPr lang="en-US" dirty="0">
              <a:latin typeface="Franklin Gothic Medium Cond" panose="020B0606030402020204" pitchFamily="34" charset="0"/>
            </a:endParaRPr>
          </a:p>
        </p:txBody>
      </p:sp>
      <p:sp>
        <p:nvSpPr>
          <p:cNvPr id="3" name="Content Placeholder 2"/>
          <p:cNvSpPr>
            <a:spLocks noGrp="1"/>
          </p:cNvSpPr>
          <p:nvPr>
            <p:ph idx="1"/>
          </p:nvPr>
        </p:nvSpPr>
        <p:spPr/>
        <p:txBody>
          <a:bodyPr/>
          <a:lstStyle/>
          <a:p>
            <a:endParaRPr lang="en-US" dirty="0" smtClean="0">
              <a:latin typeface="Franklin Gothic Medium Cond" panose="020B0606030402020204" pitchFamily="34" charset="0"/>
            </a:endParaRPr>
          </a:p>
          <a:p>
            <a:r>
              <a:rPr lang="en-US" dirty="0" smtClean="0">
                <a:latin typeface="Franklin Gothic Medium Cond" panose="020B0606030402020204" pitchFamily="34" charset="0"/>
              </a:rPr>
              <a:t>Much less likely to fall victim to technical snafus</a:t>
            </a:r>
          </a:p>
          <a:p>
            <a:endParaRPr lang="en-US" dirty="0">
              <a:latin typeface="Franklin Gothic Medium Cond" panose="020B0606030402020204" pitchFamily="34" charset="0"/>
            </a:endParaRPr>
          </a:p>
          <a:p>
            <a:r>
              <a:rPr lang="en-US" dirty="0" smtClean="0">
                <a:latin typeface="Franklin Gothic Medium Cond" panose="020B0606030402020204" pitchFamily="34" charset="0"/>
              </a:rPr>
              <a:t>Imagery creation requires iteration sometimes between the creator and the trainer.</a:t>
            </a:r>
          </a:p>
          <a:p>
            <a:pPr lvl="1"/>
            <a:r>
              <a:rPr lang="en-US" dirty="0" smtClean="0">
                <a:latin typeface="Franklin Gothic Medium Cond" panose="020B0606030402020204" pitchFamily="34" charset="0"/>
              </a:rPr>
              <a:t>Not all color enhancements highlight every feature of interest</a:t>
            </a:r>
          </a:p>
          <a:p>
            <a:pPr lvl="1"/>
            <a:r>
              <a:rPr lang="en-US" dirty="0" smtClean="0">
                <a:latin typeface="Franklin Gothic Medium Cond" panose="020B0606030402020204" pitchFamily="34" charset="0"/>
              </a:rPr>
              <a:t>Always give the people being trained information on how to create the imagery, including how to acquire the data being used to create the imagery</a:t>
            </a:r>
            <a:endParaRPr lang="en-US" dirty="0">
              <a:latin typeface="Franklin Gothic Medium Cond" panose="020B0606030402020204" pitchFamily="34" charset="0"/>
            </a:endParaRP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latin typeface="Franklin Gothic Medium Cond" panose="020B0606030402020204" pitchFamily="34" charset="0"/>
              </a:rPr>
              <a:pPr>
                <a:defRPr/>
              </a:pPr>
              <a:t>9</a:t>
            </a:fld>
            <a:endParaRPr lang="en-US">
              <a:latin typeface="Franklin Gothic Medium Cond" panose="020B0606030402020204" pitchFamily="34" charset="0"/>
            </a:endParaRPr>
          </a:p>
        </p:txBody>
      </p:sp>
    </p:spTree>
    <p:extLst>
      <p:ext uri="{BB962C8B-B14F-4D97-AF65-F5344CB8AC3E}">
        <p14:creationId xmlns:p14="http://schemas.microsoft.com/office/powerpoint/2010/main" val="236068517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MSS_Template_2013Log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CIMSS_Template_2013Logo</Template>
  <TotalTime>33939</TotalTime>
  <Words>2682</Words>
  <Application>Microsoft Office PowerPoint</Application>
  <PresentationFormat>On-screen Show (4:3)</PresentationFormat>
  <Paragraphs>326</Paragraphs>
  <Slides>46</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46</vt:i4>
      </vt:variant>
    </vt:vector>
  </HeadingPairs>
  <TitlesOfParts>
    <vt:vector size="57" baseType="lpstr">
      <vt:lpstr>MS PGothic</vt:lpstr>
      <vt:lpstr>MS PGothic</vt:lpstr>
      <vt:lpstr>SimSun</vt:lpstr>
      <vt:lpstr>Arial</vt:lpstr>
      <vt:lpstr>Arial Narrow</vt:lpstr>
      <vt:lpstr>Calibri</vt:lpstr>
      <vt:lpstr>Corbel</vt:lpstr>
      <vt:lpstr>Franklin Gothic Medium Cond</vt:lpstr>
      <vt:lpstr>Wingdings</vt:lpstr>
      <vt:lpstr>Wingdings 2</vt:lpstr>
      <vt:lpstr>CIMSS_Template_2013Logo</vt:lpstr>
      <vt:lpstr>Training Forecasters to use Satellite data Worldwide</vt:lpstr>
      <vt:lpstr>Contact Information</vt:lpstr>
      <vt:lpstr>Topics</vt:lpstr>
      <vt:lpstr>Activities</vt:lpstr>
      <vt:lpstr>Activities</vt:lpstr>
      <vt:lpstr>Follow-up is important!</vt:lpstr>
      <vt:lpstr>Training Venues</vt:lpstr>
      <vt:lpstr>What kind of information needs to be given?</vt:lpstr>
      <vt:lpstr>The good thing about prepping beforehand</vt:lpstr>
      <vt:lpstr>Are you training in English?</vt:lpstr>
      <vt:lpstr>What is the culture of the people being trained?</vt:lpstr>
      <vt:lpstr>How do you force interaction in remote sessions?</vt:lpstr>
      <vt:lpstr>Training should always be viewing the future! For example:   JPSS data as a prelude to GeoXO</vt:lpstr>
      <vt:lpstr>Short term forecast of CAPE from PHS model, along with cumulus initiating along a sea-breeze front</vt:lpstr>
      <vt:lpstr>An important aspect of any training</vt:lpstr>
      <vt:lpstr>What do you need for Satellite Training?</vt:lpstr>
      <vt:lpstr>Training is always teaching me something</vt:lpstr>
      <vt:lpstr>Email Received</vt:lpstr>
      <vt:lpstr>More figures arrive (via NOAA Cryosphere team)</vt:lpstr>
      <vt:lpstr>The important conclusion to all of this</vt:lpstr>
      <vt:lpstr>Establish Connections</vt:lpstr>
      <vt:lpstr>A Trainer must talk about scale – what is the scale of the feature you are trying to identify</vt:lpstr>
      <vt:lpstr>Scale</vt:lpstr>
      <vt:lpstr>SAR Winds and islands</vt:lpstr>
      <vt:lpstr>Show examples that might not work (last slide) and that do work (this slide)</vt:lpstr>
      <vt:lpstr>Challenges</vt:lpstr>
      <vt:lpstr>Much of where I’ve trained: in the Tropics</vt:lpstr>
      <vt:lpstr>Resources</vt:lpstr>
      <vt:lpstr>Front Page:  Top</vt:lpstr>
      <vt:lpstr>Front Page:  Choices</vt:lpstr>
      <vt:lpstr>The challenge for that website   </vt:lpstr>
      <vt:lpstr>The bottom half of the SSEC Tropical Website:  Domain Analyses</vt:lpstr>
      <vt:lpstr>Front Page:  Bottom</vt:lpstr>
      <vt:lpstr>Front Page:  Bottom</vt:lpstr>
      <vt:lpstr>‘Winds and Analyses’</vt:lpstr>
      <vt:lpstr>‘Winds and Analyses’</vt:lpstr>
      <vt:lpstr>‘Winds and Analyses’</vt:lpstr>
      <vt:lpstr>Other things to discuss:  Winds!</vt:lpstr>
      <vt:lpstr>Wind observations</vt:lpstr>
      <vt:lpstr>SAR Data</vt:lpstr>
      <vt:lpstr>More Microwave Data: also show students the MiRS website</vt:lpstr>
      <vt:lpstr>https://www.ospo.noaa.gov/Products/atmosphere/mirs/index.html </vt:lpstr>
      <vt:lpstr>NUCAPS – NOAA-Unique Combined Atmospheric Processing System Thermodynamic Profiles</vt:lpstr>
      <vt:lpstr>NUCAPS can be used to add information</vt:lpstr>
      <vt:lpstr>More information</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 Phillips</dc:creator>
  <cp:lastModifiedBy>Scott Lindstrom</cp:lastModifiedBy>
  <cp:revision>87</cp:revision>
  <dcterms:created xsi:type="dcterms:W3CDTF">2013-10-04T14:38:54Z</dcterms:created>
  <dcterms:modified xsi:type="dcterms:W3CDTF">2023-02-22T15:06:19Z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103DBFD8-9E25-4224-8793-6276CE2266EE</vt:lpwstr>
  </property>
  <property fmtid="{D5CDD505-2E9C-101B-9397-08002B2CF9AE}" pid="3" name="ArticulatePath">
    <vt:lpwstr>CIMSSstarfield_darkblue.pptx-1</vt:lpwstr>
  </property>
</Properties>
</file>