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notesSlides/notesSlide17.xml" ContentType="application/vnd.openxmlformats-officedocument.presentationml.notesSlide+xml"/>
  <Override PartName="/ppt/tags/tag20.xml" ContentType="application/vnd.openxmlformats-officedocument.presentationml.tags+xml"/>
  <Override PartName="/ppt/notesSlides/notesSlide18.xml" ContentType="application/vnd.openxmlformats-officedocument.presentationml.notesSlide+xml"/>
  <Override PartName="/ppt/tags/tag21.xml" ContentType="application/vnd.openxmlformats-officedocument.presentationml.tags+xml"/>
  <Override PartName="/ppt/notesSlides/notesSlide19.xml" ContentType="application/vnd.openxmlformats-officedocument.presentationml.notesSlide+xml"/>
  <Override PartName="/ppt/tags/tag22.xml" ContentType="application/vnd.openxmlformats-officedocument.presentationml.tags+xml"/>
  <Override PartName="/ppt/notesSlides/notesSlide20.xml" ContentType="application/vnd.openxmlformats-officedocument.presentationml.notesSlide+xml"/>
  <Override PartName="/ppt/tags/tag23.xml" ContentType="application/vnd.openxmlformats-officedocument.presentationml.tags+xml"/>
  <Override PartName="/ppt/notesSlides/notesSlide21.xml" ContentType="application/vnd.openxmlformats-officedocument.presentationml.notesSlide+xml"/>
  <Override PartName="/ppt/tags/tag24.xml" ContentType="application/vnd.openxmlformats-officedocument.presentationml.tags+xml"/>
  <Override PartName="/ppt/notesSlides/notesSlide22.xml" ContentType="application/vnd.openxmlformats-officedocument.presentationml.notesSlide+xml"/>
  <Override PartName="/ppt/tags/tag25.xml" ContentType="application/vnd.openxmlformats-officedocument.presentationml.tags+xml"/>
  <Override PartName="/ppt/notesSlides/notesSlide23.xml" ContentType="application/vnd.openxmlformats-officedocument.presentationml.notesSlide+xml"/>
  <Override PartName="/ppt/tags/tag26.xml" ContentType="application/vnd.openxmlformats-officedocument.presentationml.tags+xml"/>
  <Override PartName="/ppt/notesSlides/notesSlide24.xml" ContentType="application/vnd.openxmlformats-officedocument.presentationml.notesSlide+xml"/>
  <Override PartName="/ppt/tags/tag27.xml" ContentType="application/vnd.openxmlformats-officedocument.presentationml.tags+xml"/>
  <Override PartName="/ppt/notesSlides/notesSlide25.xml" ContentType="application/vnd.openxmlformats-officedocument.presentationml.notesSlide+xml"/>
  <Override PartName="/ppt/tags/tag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8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70" r:id="rId10"/>
    <p:sldId id="266" r:id="rId11"/>
    <p:sldId id="291" r:id="rId12"/>
    <p:sldId id="299" r:id="rId13"/>
    <p:sldId id="300" r:id="rId14"/>
    <p:sldId id="294" r:id="rId15"/>
    <p:sldId id="295" r:id="rId16"/>
    <p:sldId id="296" r:id="rId17"/>
    <p:sldId id="290" r:id="rId18"/>
    <p:sldId id="297" r:id="rId19"/>
    <p:sldId id="292" r:id="rId20"/>
    <p:sldId id="298" r:id="rId21"/>
    <p:sldId id="286" r:id="rId22"/>
    <p:sldId id="301" r:id="rId23"/>
    <p:sldId id="302" r:id="rId24"/>
    <p:sldId id="304" r:id="rId25"/>
    <p:sldId id="303" r:id="rId26"/>
    <p:sldId id="272" r:id="rId27"/>
    <p:sldId id="287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8788"/>
    <a:srgbClr val="FF0000"/>
    <a:srgbClr val="02FF00"/>
    <a:srgbClr val="00FFFF"/>
    <a:srgbClr val="1400FF"/>
    <a:srgbClr val="15E4FD"/>
    <a:srgbClr val="89B8FF"/>
    <a:srgbClr val="3174D9"/>
    <a:srgbClr val="E02F43"/>
    <a:srgbClr val="F1CC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1" autoAdjust="0"/>
    <p:restoredTop sz="91411"/>
  </p:normalViewPr>
  <p:slideViewPr>
    <p:cSldViewPr snapToGrid="0">
      <p:cViewPr varScale="1">
        <p:scale>
          <a:sx n="68" d="100"/>
          <a:sy n="68" d="100"/>
        </p:scale>
        <p:origin x="3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55A8E-5885-434C-BF37-F3505A5C7A72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6D220-BF46-4451-9EB1-B6E4E89BC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4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87967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14457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9043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52361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6445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06836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86504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Very good calibration. This is for ALL predictions (lightning initiation and persistence/advection)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49698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6451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Still very good calibration. This is for ALL predictions (“initiation” and persistence/advection)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61937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002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-GLM observes lightning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-Human interpretation of ABI imagery has been shown to be important for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nowcasting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lightning, especially lightning initiation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-In short, we used a portion of the historical ABI and GLM data record (2019) to train a machine learning algorithm to analyze multispectral ABI imagery with the goal of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nowcasting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lightning as observed by GLM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9465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6D220-BF46-4451-9EB1-B6E4E89BC82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8459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6D220-BF46-4451-9EB1-B6E4E89BC82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2080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6D220-BF46-4451-9EB1-B6E4E89BC82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3519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6D220-BF46-4451-9EB1-B6E4E89BC82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515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6D220-BF46-4451-9EB1-B6E4E89BC82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905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-Unique</a:t>
            </a:r>
            <a:r>
              <a:rPr lang="en-US" baseline="0" dirty="0"/>
              <a:t> exploitation of GOES-R that provides 10-50 minutes of lead-time ahead of the first occurrence of lightning (~20-30 minutes is a typical lead-time); systematic and objective</a:t>
            </a:r>
          </a:p>
          <a:p>
            <a:r>
              <a:rPr lang="en-US" baseline="0" dirty="0"/>
              <a:t>-Does not replace human expert analysis for IDSS, but it may improve efficiency, lead-time, and enable a great focus on hazard communication (uniquely human)</a:t>
            </a:r>
          </a:p>
          <a:p>
            <a:r>
              <a:rPr lang="en-US" dirty="0"/>
              <a:t>-Now that a sufficiently mature and proven model has been deployed, user</a:t>
            </a:r>
            <a:r>
              <a:rPr lang="en-US" baseline="0" dirty="0"/>
              <a:t> feedback will dictate further development of the model, user interfaces, and dissemination mechanisms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9929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-Same family of computer vision machine learning that is used in</a:t>
            </a:r>
            <a:r>
              <a:rPr lang="en-US" baseline="0" dirty="0"/>
              <a:t> self driving cars</a:t>
            </a:r>
          </a:p>
          <a:p>
            <a:r>
              <a:rPr lang="en-US" baseline="0" dirty="0"/>
              <a:t>-Learns the relationship between ABI image patterns (spatial and spectral) and the location of where GLM observed any lightning in the 60 minutes that follow the ABI image time </a:t>
            </a:r>
            <a:r>
              <a:rPr lang="mr-IN" baseline="0" dirty="0"/>
              <a:t>–</a:t>
            </a:r>
            <a:r>
              <a:rPr lang="en-US" baseline="0" dirty="0"/>
              <a:t> millions of ABI images with GLM derived labels were used</a:t>
            </a:r>
          </a:p>
          <a:p>
            <a: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-Unlike with PSv2 and PSv3, there is no feature detection or</a:t>
            </a:r>
            <a:r>
              <a:rPr lang="en-US" baseline="0" dirty="0"/>
              <a:t> tracking; it is a pure computer vision approach (mimics how a human interprets imagery)</a:t>
            </a:r>
          </a:p>
          <a:p>
            <a: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baseline="0" dirty="0"/>
              <a:t>-Input: All channel input is at 0.5 km via oversampling</a:t>
            </a:r>
          </a:p>
          <a:p>
            <a: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baseline="0" dirty="0"/>
              <a:t>-The contribution from the reflective bands gracefully ramps down to zero at night, with no noticeable discontinuity</a:t>
            </a:r>
          </a:p>
          <a:p>
            <a: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baseline="0" dirty="0"/>
              <a:t>-Output: A 0.5 km map of probabilities is the result. The probability map is subsequently subsampled and converted into probability contours.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5586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7157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-Clean example with variable lead-time in the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midwest</a:t>
            </a: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-The lead-time is a function of how rapidly the storm develops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4904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1423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-Storms in N. Indiana with composite reflectivity</a:t>
            </a:r>
          </a:p>
          <a:p>
            <a:r>
              <a:rPr lang="en-US" dirty="0"/>
              <a:t>-Not an extreme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17999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message is here is that thick cirrus can obscure growing convection. LightningCast picks up on the convection late, once it emerges from cirrus deck at 20:26Z.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6D220-BF46-4451-9EB1-B6E4E89BC82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058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4603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D436-8B77-457F-8FD6-190F99871EC3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A88F-5AD1-47C3-9166-6829467D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83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D436-8B77-457F-8FD6-190F99871EC3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A88F-5AD1-47C3-9166-6829467D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80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D436-8B77-457F-8FD6-190F99871EC3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A88F-5AD1-47C3-9166-6829467D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59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D436-8B77-457F-8FD6-190F99871EC3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A88F-5AD1-47C3-9166-6829467D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013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D436-8B77-457F-8FD6-190F99871EC3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A88F-5AD1-47C3-9166-6829467D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1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D436-8B77-457F-8FD6-190F99871EC3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A88F-5AD1-47C3-9166-6829467D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51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D436-8B77-457F-8FD6-190F99871EC3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A88F-5AD1-47C3-9166-6829467D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71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D436-8B77-457F-8FD6-190F99871EC3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A88F-5AD1-47C3-9166-6829467D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D436-8B77-457F-8FD6-190F99871EC3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A88F-5AD1-47C3-9166-6829467D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98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D436-8B77-457F-8FD6-190F99871EC3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A88F-5AD1-47C3-9166-6829467D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33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D436-8B77-457F-8FD6-190F99871EC3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A88F-5AD1-47C3-9166-6829467D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11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CD436-8B77-457F-8FD6-190F99871EC3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1A88F-5AD1-47C3-9166-6829467D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972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5" Type="http://schemas.openxmlformats.org/officeDocument/2006/relationships/image" Target="../media/image15.gif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6" Type="http://schemas.openxmlformats.org/officeDocument/2006/relationships/hyperlink" Target="mailto:cimss.ssec.wisc.edu/severe_conv/pltg.htm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6" Type="http://schemas.openxmlformats.org/officeDocument/2006/relationships/image" Target="../media/image21.png"/><Relationship Id="rId5" Type="http://schemas.openxmlformats.org/officeDocument/2006/relationships/hyperlink" Target="https://go.wisc.edu/x16m56" TargetMode="Externa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video" Target="../media/media3.mp4"/><Relationship Id="rId7" Type="http://schemas.openxmlformats.org/officeDocument/2006/relationships/image" Target="../media/image28.png"/><Relationship Id="rId2" Type="http://schemas.microsoft.com/office/2007/relationships/media" Target="../media/media3.mp4"/><Relationship Id="rId1" Type="http://schemas.openxmlformats.org/officeDocument/2006/relationships/tags" Target="../tags/tag2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hyperlink" Target="https://tinyurl.com/lightningcast-in-awips" TargetMode="Externa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tinyurl.com/lightningcast-in-awips" TargetMode="External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Relationship Id="rId6" Type="http://schemas.openxmlformats.org/officeDocument/2006/relationships/hyperlink" Target="https://tinyurl.com/lightningcast-in-awips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hyperlink" Target="https://tinyurl.com/lightningcast-in-awips" TargetMode="Externa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john.cintineo@noaa.gov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hyperlink" Target="mailto:scott.lindstrom@noaa.gov" TargetMode="External"/><Relationship Id="rId5" Type="http://schemas.openxmlformats.org/officeDocument/2006/relationships/hyperlink" Target="mailto:Justin.sieglaff@ssec.wisc.edu" TargetMode="External"/><Relationship Id="rId4" Type="http://schemas.openxmlformats.org/officeDocument/2006/relationships/hyperlink" Target="mailto:michael.pavolonis@noaa.go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2.png"/><Relationship Id="rId2" Type="http://schemas.microsoft.com/office/2007/relationships/media" Target="../media/media2.mp4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goesrhwt.blogspot.com/2022/06/where-is-new-convection-going-up.html" TargetMode="External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97;p53">
            <a:extLst>
              <a:ext uri="{FF2B5EF4-FFF2-40B4-BE49-F238E27FC236}">
                <a16:creationId xmlns:a16="http://schemas.microsoft.com/office/drawing/2014/main" id="{5CE4EDA1-1988-994A-9536-69AFC572FC3E}"/>
              </a:ext>
            </a:extLst>
          </p:cNvPr>
          <p:cNvSpPr txBox="1"/>
          <p:nvPr/>
        </p:nvSpPr>
        <p:spPr>
          <a:xfrm>
            <a:off x="5124816" y="1853035"/>
            <a:ext cx="6803925" cy="2462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5000"/>
              <a:buFont typeface="Arial Narrow"/>
              <a:buNone/>
            </a:pPr>
            <a:r>
              <a:rPr lang="en-US" sz="5000" b="1" dirty="0" err="1">
                <a:solidFill>
                  <a:srgbClr val="2F5496"/>
                </a:solidFill>
                <a:latin typeface="Franklin Gothic Medium Cond" panose="020B0606030402020204" pitchFamily="34" charset="0"/>
                <a:ea typeface="Arial Narrow"/>
                <a:cs typeface="Calibri" panose="020F0502020204030204" pitchFamily="34" charset="0"/>
                <a:sym typeface="Arial Narrow"/>
              </a:rPr>
              <a:t>ProbSevere</a:t>
            </a:r>
            <a:r>
              <a:rPr lang="en-US" sz="5000" b="1" dirty="0">
                <a:solidFill>
                  <a:srgbClr val="2F5496"/>
                </a:solidFill>
                <a:latin typeface="Franklin Gothic Medium Cond" panose="020B0606030402020204" pitchFamily="34" charset="0"/>
                <a:ea typeface="Arial Narrow"/>
                <a:cs typeface="Calibri" panose="020F0502020204030204" pitchFamily="34" charset="0"/>
                <a:sym typeface="Arial Narrow"/>
              </a:rPr>
              <a:t> </a:t>
            </a:r>
            <a:r>
              <a:rPr lang="en-US" sz="5000" b="1" dirty="0" err="1">
                <a:solidFill>
                  <a:srgbClr val="2F5496"/>
                </a:solidFill>
                <a:latin typeface="Franklin Gothic Medium Cond" panose="020B0606030402020204" pitchFamily="34" charset="0"/>
                <a:ea typeface="Arial Narrow"/>
                <a:cs typeface="Calibri" panose="020F0502020204030204" pitchFamily="34" charset="0"/>
                <a:sym typeface="Arial Narrow"/>
              </a:rPr>
              <a:t>LightningCast</a:t>
            </a:r>
            <a:endParaRPr b="1" dirty="0">
              <a:latin typeface="Franklin Gothic Medium Cond" panose="020B06060304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Google Shape;698;p53">
            <a:extLst>
              <a:ext uri="{FF2B5EF4-FFF2-40B4-BE49-F238E27FC236}">
                <a16:creationId xmlns:a16="http://schemas.microsoft.com/office/drawing/2014/main" id="{B370124D-FF32-A74D-B08D-F6B14D15D281}"/>
              </a:ext>
            </a:extLst>
          </p:cNvPr>
          <p:cNvSpPr txBox="1"/>
          <p:nvPr/>
        </p:nvSpPr>
        <p:spPr>
          <a:xfrm>
            <a:off x="5363548" y="4315146"/>
            <a:ext cx="705513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800" b="1" dirty="0">
                <a:solidFill>
                  <a:srgbClr val="2F5496"/>
                </a:solidFill>
                <a:latin typeface="Franklin Gothic Medium Cond" panose="020B0606030402020204" pitchFamily="34" charset="0"/>
                <a:ea typeface="Calibri"/>
                <a:cs typeface="Calibri"/>
                <a:sym typeface="Calibri"/>
              </a:rPr>
              <a:t>John </a:t>
            </a:r>
            <a:r>
              <a:rPr lang="en-US" sz="2800" b="1" dirty="0" err="1">
                <a:solidFill>
                  <a:srgbClr val="2F5496"/>
                </a:solidFill>
                <a:latin typeface="Franklin Gothic Medium Cond" panose="020B0606030402020204" pitchFamily="34" charset="0"/>
                <a:ea typeface="Calibri"/>
                <a:cs typeface="Calibri"/>
                <a:sym typeface="Calibri"/>
              </a:rPr>
              <a:t>Cintineo</a:t>
            </a:r>
            <a:r>
              <a:rPr lang="en-US" sz="2800" b="1" dirty="0">
                <a:solidFill>
                  <a:srgbClr val="2F5496"/>
                </a:solidFill>
                <a:latin typeface="Franklin Gothic Medium Cond" panose="020B0606030402020204" pitchFamily="34" charset="0"/>
                <a:ea typeface="Calibri"/>
                <a:cs typeface="Calibri"/>
                <a:sym typeface="Calibri"/>
              </a:rPr>
              <a:t> (NOAA/OAR/NSSL)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2F5496"/>
                </a:solidFill>
                <a:latin typeface="Franklin Gothic Medium Cond" panose="020B0606030402020204" pitchFamily="34" charset="0"/>
                <a:ea typeface="Calibri"/>
                <a:cs typeface="Calibri"/>
                <a:sym typeface="Calibri"/>
              </a:rPr>
              <a:t>Mike Pavolonis (NOAA/NESDIS/STAR)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2F5496"/>
                </a:solidFill>
                <a:latin typeface="Franklin Gothic Medium Cond" panose="020B0606030402020204" pitchFamily="34" charset="0"/>
                <a:ea typeface="Calibri"/>
                <a:cs typeface="Calibri"/>
                <a:sym typeface="Calibri"/>
              </a:rPr>
              <a:t>Justin </a:t>
            </a:r>
            <a:r>
              <a:rPr lang="en-US" sz="2800" b="1" dirty="0" err="1">
                <a:solidFill>
                  <a:srgbClr val="2F5496"/>
                </a:solidFill>
                <a:latin typeface="Franklin Gothic Medium Cond" panose="020B0606030402020204" pitchFamily="34" charset="0"/>
                <a:ea typeface="Calibri"/>
                <a:cs typeface="Calibri"/>
                <a:sym typeface="Calibri"/>
              </a:rPr>
              <a:t>Sieglaff</a:t>
            </a:r>
            <a:r>
              <a:rPr lang="en-US" sz="2800" b="1" dirty="0">
                <a:solidFill>
                  <a:srgbClr val="2F5496"/>
                </a:solidFill>
                <a:latin typeface="Franklin Gothic Medium Cond" panose="020B0606030402020204" pitchFamily="34" charset="0"/>
                <a:ea typeface="Calibri"/>
                <a:cs typeface="Calibri"/>
                <a:sym typeface="Calibri"/>
              </a:rPr>
              <a:t> (UW-CIMSS)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2F5496"/>
                </a:solidFill>
                <a:latin typeface="Franklin Gothic Medium Cond" panose="020B0606030402020204" pitchFamily="34" charset="0"/>
                <a:ea typeface="Calibri"/>
                <a:cs typeface="Calibri"/>
                <a:sym typeface="Calibri"/>
              </a:rPr>
              <a:t>Scott Lindstrom (UW-CIMSS, training)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A2AA9C-F18E-7941-BDF5-E27CD7BD96C1}"/>
              </a:ext>
            </a:extLst>
          </p:cNvPr>
          <p:cNvSpPr txBox="1"/>
          <p:nvPr/>
        </p:nvSpPr>
        <p:spPr>
          <a:xfrm>
            <a:off x="5363548" y="6470961"/>
            <a:ext cx="3806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With support from GOES-R Science Program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817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1181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Franklin Gothic Medium Cond" panose="020B0606030402020204" pitchFamily="34" charset="0"/>
              </a:rPr>
              <a:t>New features at 2024 HWT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F6D056-75E2-DA24-5F30-BBE5F210D234}"/>
              </a:ext>
            </a:extLst>
          </p:cNvPr>
          <p:cNvSpPr txBox="1"/>
          <p:nvPr/>
        </p:nvSpPr>
        <p:spPr>
          <a:xfrm>
            <a:off x="1" y="866201"/>
            <a:ext cx="682486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Web-based lightning dashboards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Including on-demand location request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GOES-East model trained with 2 years of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Higher skill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Better calibration</a:t>
            </a:r>
          </a:p>
          <a:p>
            <a:pPr marL="1257300" lvl="2" indent="-342900"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Probability thresholds for desired lead time may be lower than you are used to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new product for GOES-East: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P(≥ 10 flashes in 60 min)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GOES-West model trained with GOES-18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Was previously using model trained with GOES-16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Easier AWIPS customization of probability contours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49B55-6BE9-9A70-8B6C-3BA5B76976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27" y="1258391"/>
            <a:ext cx="5578056" cy="42431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34720" y="3098800"/>
            <a:ext cx="5547360" cy="82296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842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82D250-46CB-0DB2-4CBB-0267F4711F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8138" y="731430"/>
            <a:ext cx="8634356" cy="61345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D85BA3-95F6-CEA9-497C-F6670378E77E}"/>
              </a:ext>
            </a:extLst>
          </p:cNvPr>
          <p:cNvSpPr txBox="1"/>
          <p:nvPr/>
        </p:nvSpPr>
        <p:spPr>
          <a:xfrm>
            <a:off x="1400923" y="362098"/>
            <a:ext cx="5558060" cy="73866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Navigate to webpage:</a:t>
            </a:r>
            <a:endParaRPr lang="en-US" dirty="0">
              <a:solidFill>
                <a:srgbClr val="FFFF00"/>
              </a:solidFill>
              <a:hlinkClick r:id="rId6"/>
            </a:endParaRPr>
          </a:p>
          <a:p>
            <a:r>
              <a:rPr lang="en-US" sz="2400" dirty="0">
                <a:solidFill>
                  <a:srgbClr val="FFFF00"/>
                </a:solidFill>
                <a:hlinkClick r:id="rId6"/>
              </a:rPr>
              <a:t>cimss.ssec.wisc.edu/severe_conv/pltg.html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612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2C0531-3A0A-E00F-955B-9B9CB62014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1096" y="722376"/>
            <a:ext cx="8631936" cy="61328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8E7A83-56EA-5476-5433-F0B7D0B0A04E}"/>
              </a:ext>
            </a:extLst>
          </p:cNvPr>
          <p:cNvSpPr txBox="1"/>
          <p:nvPr/>
        </p:nvSpPr>
        <p:spPr>
          <a:xfrm>
            <a:off x="184373" y="4023359"/>
            <a:ext cx="3453446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Toggle on dashboard layer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CB2F70A-4C34-2610-DBAA-D0D63C0F11D1}"/>
              </a:ext>
            </a:extLst>
          </p:cNvPr>
          <p:cNvCxnSpPr>
            <a:stCxn id="6" idx="2"/>
          </p:cNvCxnSpPr>
          <p:nvPr/>
        </p:nvCxnSpPr>
        <p:spPr>
          <a:xfrm>
            <a:off x="1911096" y="4485024"/>
            <a:ext cx="229676" cy="168986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2490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064E7ED-9FD7-3D96-3434-8C4C5225C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096" y="722376"/>
            <a:ext cx="8635809" cy="61356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8E7A83-56EA-5476-5433-F0B7D0B0A04E}"/>
              </a:ext>
            </a:extLst>
          </p:cNvPr>
          <p:cNvSpPr txBox="1"/>
          <p:nvPr/>
        </p:nvSpPr>
        <p:spPr>
          <a:xfrm>
            <a:off x="8334460" y="2467587"/>
            <a:ext cx="3675173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Click on airport (or stadium)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CB2F70A-4C34-2610-DBAA-D0D63C0F11D1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7805530" y="2929252"/>
            <a:ext cx="2366517" cy="205356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3606513-6D0F-11B1-6EF4-7E4DAD8D1796}"/>
              </a:ext>
            </a:extLst>
          </p:cNvPr>
          <p:cNvGrpSpPr/>
          <p:nvPr/>
        </p:nvGrpSpPr>
        <p:grpSpPr>
          <a:xfrm>
            <a:off x="6005919" y="4508799"/>
            <a:ext cx="3086100" cy="1409700"/>
            <a:chOff x="6005919" y="4508799"/>
            <a:chExt cx="3086100" cy="14097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E275C8A-E5EC-1659-5D85-DA7C50408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05919" y="4508799"/>
              <a:ext cx="3086100" cy="14097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3832B68-6B11-6045-FEB1-22A989547FF5}"/>
                </a:ext>
              </a:extLst>
            </p:cNvPr>
            <p:cNvSpPr txBox="1"/>
            <p:nvPr/>
          </p:nvSpPr>
          <p:spPr>
            <a:xfrm>
              <a:off x="6155659" y="5346169"/>
              <a:ext cx="1269899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Click link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7720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C9D4A2-CA06-B4F0-C2F7-6F1E0AEAF8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294" y="682169"/>
            <a:ext cx="11833412" cy="61758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92CB4F-0BB1-2CD4-40ED-2100D47EE04E}"/>
              </a:ext>
            </a:extLst>
          </p:cNvPr>
          <p:cNvSpPr txBox="1"/>
          <p:nvPr/>
        </p:nvSpPr>
        <p:spPr>
          <a:xfrm>
            <a:off x="3506993" y="978946"/>
            <a:ext cx="2828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Change airport (or stadium)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0CF172-EF20-D707-C189-146CDF6EE22B}"/>
              </a:ext>
            </a:extLst>
          </p:cNvPr>
          <p:cNvSpPr txBox="1"/>
          <p:nvPr/>
        </p:nvSpPr>
        <p:spPr>
          <a:xfrm>
            <a:off x="7263204" y="978946"/>
            <a:ext cx="3409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Change time frame and time zone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3C8277-7183-F040-B173-77C12ECA22E6}"/>
              </a:ext>
            </a:extLst>
          </p:cNvPr>
          <p:cNvSpPr txBox="1"/>
          <p:nvPr/>
        </p:nvSpPr>
        <p:spPr>
          <a:xfrm>
            <a:off x="1088315" y="3195321"/>
            <a:ext cx="2703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1CC0E"/>
                </a:solidFill>
              </a:rPr>
              <a:t>Meso</a:t>
            </a:r>
            <a:r>
              <a:rPr lang="en-US" b="1" dirty="0">
                <a:solidFill>
                  <a:srgbClr val="F1CC0E"/>
                </a:solidFill>
              </a:rPr>
              <a:t>. LightningCast probs</a:t>
            </a:r>
          </a:p>
          <a:p>
            <a:r>
              <a:rPr lang="en-US" b="1" dirty="0">
                <a:solidFill>
                  <a:srgbClr val="F1CC0E"/>
                </a:solidFill>
              </a:rPr>
              <a:t>(1 min, when applicable)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3AFF98-292B-45EB-1013-5A1A3C88523F}"/>
              </a:ext>
            </a:extLst>
          </p:cNvPr>
          <p:cNvSpPr txBox="1"/>
          <p:nvPr/>
        </p:nvSpPr>
        <p:spPr>
          <a:xfrm>
            <a:off x="5845867" y="4729352"/>
            <a:ext cx="2576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E02F43"/>
                </a:solidFill>
              </a:rPr>
              <a:t>CONUS LightningCast probs (5 min)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7A8DAD-3A1F-FB91-4742-3C4AB00B6AAB}"/>
              </a:ext>
            </a:extLst>
          </p:cNvPr>
          <p:cNvSpPr txBox="1"/>
          <p:nvPr/>
        </p:nvSpPr>
        <p:spPr>
          <a:xfrm>
            <a:off x="4492227" y="6175831"/>
            <a:ext cx="2707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Toggle on/off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meteograms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744C4C-8A34-174A-5894-E2957B94EB41}"/>
              </a:ext>
            </a:extLst>
          </p:cNvPr>
          <p:cNvSpPr txBox="1"/>
          <p:nvPr/>
        </p:nvSpPr>
        <p:spPr>
          <a:xfrm>
            <a:off x="7658205" y="2432006"/>
            <a:ext cx="2703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9B8FF"/>
                </a:solidFill>
              </a:rPr>
              <a:t>GLM flash centroids w/in 10 miles and 5 min before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53533C-7EBF-087E-CF43-2FBDCE16DD0E}"/>
              </a:ext>
            </a:extLst>
          </p:cNvPr>
          <p:cNvSpPr txBox="1"/>
          <p:nvPr/>
        </p:nvSpPr>
        <p:spPr>
          <a:xfrm>
            <a:off x="6993131" y="3682947"/>
            <a:ext cx="2576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174D9"/>
                </a:solidFill>
              </a:rPr>
              <a:t>GLM flash centroids w/in 5 miles and 5 min before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4C158F4-142A-0F60-8B62-12C51DA1B6BE}"/>
              </a:ext>
            </a:extLst>
          </p:cNvPr>
          <p:cNvCxnSpPr>
            <a:stCxn id="8" idx="2"/>
          </p:cNvCxnSpPr>
          <p:nvPr/>
        </p:nvCxnSpPr>
        <p:spPr>
          <a:xfrm>
            <a:off x="2440288" y="3841652"/>
            <a:ext cx="1066705" cy="887700"/>
          </a:xfrm>
          <a:prstGeom prst="straightConnector1">
            <a:avLst/>
          </a:prstGeom>
          <a:ln w="38100">
            <a:solidFill>
              <a:srgbClr val="F1CC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7F88EA5-4CBA-2D95-CEA1-F15926A44E8A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2973640" y="1163612"/>
            <a:ext cx="533353" cy="0"/>
          </a:xfrm>
          <a:prstGeom prst="straightConnector1">
            <a:avLst/>
          </a:prstGeom>
          <a:ln w="3810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B519CF0-2555-DF42-30D1-904849078B04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2973640" y="6360497"/>
            <a:ext cx="1518587" cy="309244"/>
          </a:xfrm>
          <a:prstGeom prst="straightConnector1">
            <a:avLst/>
          </a:prstGeom>
          <a:ln w="3810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D0E913C-A5AA-BCB8-AD8B-01E7CBB494FA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7199507" y="6360497"/>
            <a:ext cx="1535702" cy="252286"/>
          </a:xfrm>
          <a:prstGeom prst="straightConnector1">
            <a:avLst/>
          </a:prstGeom>
          <a:ln w="3810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855981D-558C-F126-F848-3253CA42F5D1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5185186" y="5052518"/>
            <a:ext cx="660681" cy="433882"/>
          </a:xfrm>
          <a:prstGeom prst="straightConnector1">
            <a:avLst/>
          </a:prstGeom>
          <a:ln w="38100">
            <a:solidFill>
              <a:srgbClr val="E02F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1C84F42-5CF6-B4CB-3C9E-E3D1684E9309}"/>
              </a:ext>
            </a:extLst>
          </p:cNvPr>
          <p:cNvCxnSpPr>
            <a:cxnSpLocks/>
          </p:cNvCxnSpPr>
          <p:nvPr/>
        </p:nvCxnSpPr>
        <p:spPr>
          <a:xfrm>
            <a:off x="8281407" y="4329278"/>
            <a:ext cx="2002904" cy="1284125"/>
          </a:xfrm>
          <a:prstGeom prst="straightConnector1">
            <a:avLst/>
          </a:prstGeom>
          <a:ln w="38100">
            <a:solidFill>
              <a:srgbClr val="3174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4E5FCA5-2586-009A-CE7A-33A567B436F6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9010178" y="3078337"/>
            <a:ext cx="1067750" cy="682169"/>
          </a:xfrm>
          <a:prstGeom prst="straightConnector1">
            <a:avLst/>
          </a:prstGeom>
          <a:ln w="38100">
            <a:solidFill>
              <a:srgbClr val="89B8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150B438-CFF2-60DA-8389-962256AD7119}"/>
              </a:ext>
            </a:extLst>
          </p:cNvPr>
          <p:cNvCxnSpPr>
            <a:cxnSpLocks/>
          </p:cNvCxnSpPr>
          <p:nvPr/>
        </p:nvCxnSpPr>
        <p:spPr>
          <a:xfrm flipV="1">
            <a:off x="7967358" y="911816"/>
            <a:ext cx="314049" cy="100207"/>
          </a:xfrm>
          <a:prstGeom prst="straightConnector1">
            <a:avLst/>
          </a:prstGeom>
          <a:ln w="3810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17D9DDF-F963-E867-A90E-7A5D540F4A8A}"/>
              </a:ext>
            </a:extLst>
          </p:cNvPr>
          <p:cNvCxnSpPr>
            <a:cxnSpLocks/>
          </p:cNvCxnSpPr>
          <p:nvPr/>
        </p:nvCxnSpPr>
        <p:spPr>
          <a:xfrm flipV="1">
            <a:off x="9582801" y="924368"/>
            <a:ext cx="314049" cy="100207"/>
          </a:xfrm>
          <a:prstGeom prst="straightConnector1">
            <a:avLst/>
          </a:prstGeom>
          <a:ln w="3810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83C85A9-CC22-618C-2C6A-D591380F5FC1}"/>
              </a:ext>
            </a:extLst>
          </p:cNvPr>
          <p:cNvSpPr txBox="1"/>
          <p:nvPr/>
        </p:nvSpPr>
        <p:spPr>
          <a:xfrm>
            <a:off x="179294" y="105696"/>
            <a:ext cx="5428346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Dashboards open in new browser window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484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1181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Franklin Gothic Medium Cond" panose="020B0606030402020204" pitchFamily="34" charset="0"/>
              </a:rPr>
              <a:t>New features at 2024 HWT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7B2C10-C25A-B153-920A-D3C584C05540}"/>
              </a:ext>
            </a:extLst>
          </p:cNvPr>
          <p:cNvSpPr txBox="1"/>
          <p:nvPr/>
        </p:nvSpPr>
        <p:spPr>
          <a:xfrm>
            <a:off x="301213" y="1226372"/>
            <a:ext cx="606373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On-demand location request for DSS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Simple google form: </a:t>
            </a:r>
            <a:r>
              <a:rPr lang="en-US" sz="2000" b="1" i="0" u="sng" strike="noStrike" dirty="0">
                <a:solidFill>
                  <a:srgbClr val="0097A7"/>
                </a:solidFill>
                <a:effectLst/>
                <a:latin typeface="Calibri" panose="020F0502020204030204" pitchFamily="34" charset="0"/>
                <a:hlinkClick r:id="rId5"/>
              </a:rPr>
              <a:t>https://go.wisc.edu/x16m56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Email address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Name of event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Location (</a:t>
            </a:r>
            <a:r>
              <a:rPr lang="en-US" sz="2400" dirty="0" err="1"/>
              <a:t>lat</a:t>
            </a:r>
            <a:r>
              <a:rPr lang="en-US" sz="2400" dirty="0"/>
              <a:t> / </a:t>
            </a:r>
            <a:r>
              <a:rPr lang="en-US" sz="2400" dirty="0" err="1"/>
              <a:t>lon</a:t>
            </a:r>
            <a:r>
              <a:rPr lang="en-US" sz="24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Start and end time of event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dirty="0"/>
              <a:t>Email sent with link to dashboard</a:t>
            </a:r>
          </a:p>
          <a:p>
            <a:pPr marL="1257300" lvl="2" indent="-342900">
              <a:buFont typeface="Wingdings" pitchFamily="2" charset="2"/>
              <a:buChar char="Ø"/>
            </a:pPr>
            <a:r>
              <a:rPr lang="en-US" dirty="0"/>
              <a:t>valid during event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Try it out for DSS events this week!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Your feedback on the static and on-demand dashboards is crucial for </a:t>
            </a:r>
            <a:r>
              <a:rPr lang="en-US" sz="2400" b="1" i="1" u="sng" dirty="0"/>
              <a:t>if</a:t>
            </a:r>
            <a:r>
              <a:rPr lang="en-US" sz="2400" b="1" dirty="0"/>
              <a:t> and </a:t>
            </a:r>
            <a:r>
              <a:rPr lang="en-US" sz="2400" b="1" i="1" u="sng" dirty="0"/>
              <a:t>how</a:t>
            </a:r>
            <a:r>
              <a:rPr lang="en-US" sz="2400" b="1" dirty="0"/>
              <a:t> these features get transitioned to operations!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4FD936-9198-215D-15F3-83B9AC84D6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9922" y="911816"/>
            <a:ext cx="4500366" cy="59461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290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F6D056-75E2-DA24-5F30-BBE5F210D234}"/>
              </a:ext>
            </a:extLst>
          </p:cNvPr>
          <p:cNvSpPr txBox="1"/>
          <p:nvPr/>
        </p:nvSpPr>
        <p:spPr>
          <a:xfrm>
            <a:off x="290455" y="1588608"/>
            <a:ext cx="517443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GOES-16 model has higher CSI as a result of training on 2 years of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Test set = one year (2021)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Best thresholds for maximizing CSI 25-50%, compared to 35-65%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Good thresholds for balancing CSI and lead time to </a:t>
            </a:r>
            <a:r>
              <a:rPr lang="en-US" sz="2400" i="1" dirty="0"/>
              <a:t>first flash</a:t>
            </a:r>
            <a:r>
              <a:rPr lang="en-US" sz="2400" dirty="0"/>
              <a:t>:</a:t>
            </a:r>
            <a:r>
              <a:rPr lang="en-US" sz="2400" i="1" dirty="0"/>
              <a:t> </a:t>
            </a:r>
            <a:r>
              <a:rPr lang="en-US" sz="2400" u="sng" dirty="0"/>
              <a:t>25-35%</a:t>
            </a:r>
            <a:r>
              <a:rPr lang="en-US" sz="2400" dirty="0"/>
              <a:t>, compared to 40-50% previously</a:t>
            </a:r>
            <a:endParaRPr lang="en-US" sz="24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02F476-B68E-07A7-3AB4-16C3774EA1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782" y="793483"/>
            <a:ext cx="5889950" cy="5742984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BEC589A-6A29-2214-9368-677CF30355FC}"/>
              </a:ext>
            </a:extLst>
          </p:cNvPr>
          <p:cNvSpPr/>
          <p:nvPr/>
        </p:nvSpPr>
        <p:spPr>
          <a:xfrm rot="3540186">
            <a:off x="8068236" y="2571079"/>
            <a:ext cx="1463040" cy="591671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B8A3DB-4A8B-6EFA-D2B6-4B3DAF5B1FF1}"/>
              </a:ext>
            </a:extLst>
          </p:cNvPr>
          <p:cNvSpPr txBox="1"/>
          <p:nvPr/>
        </p:nvSpPr>
        <p:spPr>
          <a:xfrm>
            <a:off x="6526394" y="5572461"/>
            <a:ext cx="3784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Point labels are probability thresholds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AE5922F-7253-A901-F135-82ACFA52213C}"/>
              </a:ext>
            </a:extLst>
          </p:cNvPr>
          <p:cNvCxnSpPr/>
          <p:nvPr/>
        </p:nvCxnSpPr>
        <p:spPr>
          <a:xfrm flipV="1">
            <a:off x="8552757" y="3980329"/>
            <a:ext cx="612758" cy="15598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B3DDDE2-20F3-8A17-DAA7-3DB584689D26}"/>
              </a:ext>
            </a:extLst>
          </p:cNvPr>
          <p:cNvSpPr txBox="1"/>
          <p:nvPr/>
        </p:nvSpPr>
        <p:spPr>
          <a:xfrm>
            <a:off x="10209008" y="408015"/>
            <a:ext cx="1832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P(≥ 1 </a:t>
            </a:r>
            <a:r>
              <a:rPr lang="en-US" dirty="0" err="1"/>
              <a:t>fl</a:t>
            </a:r>
            <a:r>
              <a:rPr lang="en-US" dirty="0"/>
              <a:t> in 60 min)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343483" y="1043284"/>
            <a:ext cx="957313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2024</a:t>
            </a:r>
          </a:p>
          <a:p>
            <a:r>
              <a:rPr lang="en-US" dirty="0" smtClean="0"/>
              <a:t>2022-23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42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160CE9-B97C-EEE9-3042-FF1597534A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664" y="964854"/>
            <a:ext cx="4404415" cy="52703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F55926-5A50-62FD-BB03-46D756C62644}"/>
              </a:ext>
            </a:extLst>
          </p:cNvPr>
          <p:cNvSpPr txBox="1"/>
          <p:nvPr/>
        </p:nvSpPr>
        <p:spPr>
          <a:xfrm>
            <a:off x="8269220" y="6314724"/>
            <a:ext cx="1980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v1.1 by month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DA096B-DE17-81E1-3977-CA587112FF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09" y="964853"/>
            <a:ext cx="5486587" cy="52703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2EA7D8D-32B0-342B-B957-27E3221CBA09}"/>
              </a:ext>
            </a:extLst>
          </p:cNvPr>
          <p:cNvSpPr txBox="1"/>
          <p:nvPr/>
        </p:nvSpPr>
        <p:spPr>
          <a:xfrm>
            <a:off x="527125" y="455908"/>
            <a:ext cx="1832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P(≥ 1 </a:t>
            </a:r>
            <a:r>
              <a:rPr lang="en-US" dirty="0" err="1"/>
              <a:t>fl</a:t>
            </a:r>
            <a:r>
              <a:rPr lang="en-US" dirty="0"/>
              <a:t> in 60 min)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B4A2E5-9ED5-7B55-981A-2A807F2E647D}"/>
              </a:ext>
            </a:extLst>
          </p:cNvPr>
          <p:cNvSpPr txBox="1"/>
          <p:nvPr/>
        </p:nvSpPr>
        <p:spPr>
          <a:xfrm>
            <a:off x="3606857" y="113309"/>
            <a:ext cx="5108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Better probability calibration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66683" y="4893924"/>
            <a:ext cx="957313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2024</a:t>
            </a:r>
          </a:p>
          <a:p>
            <a:r>
              <a:rPr lang="en-US" dirty="0" smtClean="0"/>
              <a:t>2022-23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258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1181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Franklin Gothic Medium Cond" panose="020B0606030402020204" pitchFamily="34" charset="0"/>
              </a:rPr>
              <a:t>New features at 2024 HWT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F6D056-75E2-DA24-5F30-BBE5F210D234}"/>
              </a:ext>
            </a:extLst>
          </p:cNvPr>
          <p:cNvSpPr txBox="1"/>
          <p:nvPr/>
        </p:nvSpPr>
        <p:spPr>
          <a:xfrm>
            <a:off x="290455" y="1588608"/>
            <a:ext cx="492700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New product: P( ≥ 10 flashes in next 60 min)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Currently, GOES-East only</a:t>
            </a:r>
          </a:p>
          <a:p>
            <a:r>
              <a:rPr lang="en-US" sz="2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P(≥ 10 flashes) much more difficult to predict than P(≥ 1 flash) from only ABI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Can be used to capture storm intensification or weakening ahead of GLM trends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Lead time to first “10 flashes” observation often on the order of 5-10 min </a:t>
            </a:r>
            <a:endParaRPr lang="en-US" sz="2400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D290B1-B9FB-120A-DAAF-80B9C8BADA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173" y="1054250"/>
            <a:ext cx="5688707" cy="5546762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5D9003C-AFED-E504-DA30-A92DC7205D4B}"/>
              </a:ext>
            </a:extLst>
          </p:cNvPr>
          <p:cNvCxnSpPr/>
          <p:nvPr/>
        </p:nvCxnSpPr>
        <p:spPr>
          <a:xfrm>
            <a:off x="4001845" y="2022438"/>
            <a:ext cx="3270324" cy="1075764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B7A411F-FEB8-2F62-15A0-4375EDA3EA6D}"/>
              </a:ext>
            </a:extLst>
          </p:cNvPr>
          <p:cNvSpPr txBox="1"/>
          <p:nvPr/>
        </p:nvSpPr>
        <p:spPr>
          <a:xfrm>
            <a:off x="6466157" y="5762822"/>
            <a:ext cx="2989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Point labels are probability thresholds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15DFC29-9057-A67F-EF3A-5222D990D4F8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7961086" y="4625788"/>
            <a:ext cx="268514" cy="11370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7854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1181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Franklin Gothic Medium Cond" panose="020B0606030402020204" pitchFamily="34" charset="0"/>
              </a:rPr>
              <a:t>New features at 2024 HWT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7EC8C8-752F-5D92-CD0D-FFC1968147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71" y="996921"/>
            <a:ext cx="5575898" cy="53561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E3EAB3-0A2A-9789-38B1-5440C6A29D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988" y="1002145"/>
            <a:ext cx="4471744" cy="53509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3646B9-A698-A8B3-CBCD-6D2D895F8CEB}"/>
              </a:ext>
            </a:extLst>
          </p:cNvPr>
          <p:cNvSpPr txBox="1"/>
          <p:nvPr/>
        </p:nvSpPr>
        <p:spPr>
          <a:xfrm>
            <a:off x="527125" y="455908"/>
            <a:ext cx="1949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P(≥ 10 </a:t>
            </a:r>
            <a:r>
              <a:rPr lang="en-US" dirty="0" err="1"/>
              <a:t>fl</a:t>
            </a:r>
            <a:r>
              <a:rPr lang="en-US" dirty="0"/>
              <a:t> in 60 min)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518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A74FA4-370C-FF4A-8425-652B8F7A01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65" y="1331213"/>
            <a:ext cx="5630696" cy="31478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E44696-1409-6D4F-A544-6D4358D243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" t="5080" r="588" b="16310"/>
          <a:stretch/>
        </p:blipFill>
        <p:spPr>
          <a:xfrm>
            <a:off x="6262008" y="1352400"/>
            <a:ext cx="5374989" cy="31354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5305" y="983068"/>
            <a:ext cx="4884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GLM: where lightning is currently present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76147" y="984239"/>
            <a:ext cx="5736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ABI: multi-spectral images of convective clouds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34708" y="10325"/>
            <a:ext cx="9902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What is </a:t>
            </a:r>
            <a:r>
              <a:rPr lang="en-US" sz="3600" b="1" dirty="0" err="1"/>
              <a:t>ProbSevere</a:t>
            </a:r>
            <a:r>
              <a:rPr lang="en-US" sz="3600" b="1" dirty="0"/>
              <a:t> </a:t>
            </a:r>
            <a:r>
              <a:rPr lang="en-US" sz="3600" b="1" dirty="0" err="1"/>
              <a:t>LightningCast</a:t>
            </a:r>
            <a:r>
              <a:rPr lang="en-US" sz="3600" b="1" dirty="0"/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4098" y="4976374"/>
            <a:ext cx="107489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ProbSevere LightningCast is an ABI-based machine-learning model that predicts where the (gridded) GLM will observe lightning up to 60 minutes in the future – based on the evolution of ABI cloud imagery.  Human eyes/brains already do this – the model attempts to mimic this capability objectively.</a:t>
            </a:r>
            <a:endParaRPr lang="en-US" sz="2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4993C0-9987-3F44-9B33-93E62037819C}"/>
              </a:ext>
            </a:extLst>
          </p:cNvPr>
          <p:cNvSpPr txBox="1"/>
          <p:nvPr/>
        </p:nvSpPr>
        <p:spPr>
          <a:xfrm>
            <a:off x="6262007" y="4451214"/>
            <a:ext cx="5374989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1600" b="1" dirty="0"/>
              <a:t>Day Cloud Phase Distinction is discussed in depth in </a:t>
            </a:r>
            <a:r>
              <a:rPr lang="en-US" sz="1600" b="1" dirty="0" err="1"/>
              <a:t>Elsenheimer</a:t>
            </a:r>
            <a:r>
              <a:rPr lang="en-US" sz="1600" b="1" dirty="0"/>
              <a:t> and Gravelle 2019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320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pic>
        <p:nvPicPr>
          <p:cNvPr id="3" name="LC_20240313_offshore.mp4">
            <a:hlinkClick r:id="" action="ppaction://media"/>
            <a:extLst>
              <a:ext uri="{FF2B5EF4-FFF2-40B4-BE49-F238E27FC236}">
                <a16:creationId xmlns:a16="http://schemas.microsoft.com/office/drawing/2014/main" id="{ACD71108-5DAA-6630-1969-CE19434B7D5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32405" y="177607"/>
            <a:ext cx="4002595" cy="346170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B00DB1F4-2F62-E75F-8850-1D1AA6B09E11}"/>
              </a:ext>
            </a:extLst>
          </p:cNvPr>
          <p:cNvGrpSpPr/>
          <p:nvPr/>
        </p:nvGrpSpPr>
        <p:grpSpPr>
          <a:xfrm>
            <a:off x="569260" y="351592"/>
            <a:ext cx="6669761" cy="5767534"/>
            <a:chOff x="569260" y="351592"/>
            <a:chExt cx="6669761" cy="576753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4E48734-D607-149B-4698-A0CFA4024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260" y="351596"/>
              <a:ext cx="6669761" cy="57675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AE453CD-076E-46CC-3C81-A165F0DC0802}"/>
                </a:ext>
              </a:extLst>
            </p:cNvPr>
            <p:cNvSpPr txBox="1"/>
            <p:nvPr/>
          </p:nvSpPr>
          <p:spPr>
            <a:xfrm>
              <a:off x="3722146" y="351597"/>
              <a:ext cx="23403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/>
                <a:t>10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138137F-B73D-9D5C-CE78-3E0341D7515B}"/>
                </a:ext>
              </a:extLst>
            </p:cNvPr>
            <p:cNvSpPr txBox="1"/>
            <p:nvPr/>
          </p:nvSpPr>
          <p:spPr>
            <a:xfrm>
              <a:off x="2519083" y="351592"/>
              <a:ext cx="117020" cy="276999"/>
            </a:xfrm>
            <a:prstGeom prst="rect">
              <a:avLst/>
            </a:prstGeom>
            <a:solidFill>
              <a:srgbClr val="15E4FD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1EA57A9-4623-62B9-D271-6DE1593BE045}"/>
              </a:ext>
            </a:extLst>
          </p:cNvPr>
          <p:cNvGrpSpPr/>
          <p:nvPr/>
        </p:nvGrpSpPr>
        <p:grpSpPr>
          <a:xfrm>
            <a:off x="7702476" y="4046024"/>
            <a:ext cx="3892677" cy="2178128"/>
            <a:chOff x="7455049" y="4035266"/>
            <a:chExt cx="3892677" cy="217812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66900FC-88B1-0E71-8268-B3745CB709E5}"/>
                </a:ext>
              </a:extLst>
            </p:cNvPr>
            <p:cNvGrpSpPr/>
            <p:nvPr/>
          </p:nvGrpSpPr>
          <p:grpSpPr>
            <a:xfrm>
              <a:off x="7455049" y="5013065"/>
              <a:ext cx="1555436" cy="1200329"/>
              <a:chOff x="7455049" y="4754880"/>
              <a:chExt cx="1555436" cy="1200329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38BC3D2-0275-5ED4-3E3D-358734B4E4A0}"/>
                  </a:ext>
                </a:extLst>
              </p:cNvPr>
              <p:cNvSpPr txBox="1"/>
              <p:nvPr/>
            </p:nvSpPr>
            <p:spPr>
              <a:xfrm>
                <a:off x="8295225" y="4754880"/>
                <a:ext cx="715260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10%</a:t>
                </a:r>
              </a:p>
              <a:p>
                <a:r>
                  <a:rPr lang="en-US" sz="2400" dirty="0"/>
                  <a:t>25%</a:t>
                </a:r>
              </a:p>
              <a:p>
                <a:r>
                  <a:rPr lang="en-US" sz="2400" dirty="0"/>
                  <a:t>50%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0430244-6EE7-3794-CDD1-CFCD6809ACCC}"/>
                  </a:ext>
                </a:extLst>
              </p:cNvPr>
              <p:cNvCxnSpPr/>
              <p:nvPr/>
            </p:nvCxnSpPr>
            <p:spPr>
              <a:xfrm>
                <a:off x="7455049" y="5013064"/>
                <a:ext cx="688490" cy="0"/>
              </a:xfrm>
              <a:prstGeom prst="line">
                <a:avLst/>
              </a:prstGeom>
              <a:ln w="38100">
                <a:solidFill>
                  <a:srgbClr val="14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DCB30B65-B232-8172-C670-BAA50B06113B}"/>
                  </a:ext>
                </a:extLst>
              </p:cNvPr>
              <p:cNvCxnSpPr/>
              <p:nvPr/>
            </p:nvCxnSpPr>
            <p:spPr>
              <a:xfrm>
                <a:off x="7478356" y="5355044"/>
                <a:ext cx="688490" cy="0"/>
              </a:xfrm>
              <a:prstGeom prst="line">
                <a:avLst/>
              </a:prstGeom>
              <a:ln w="38100">
                <a:solidFill>
                  <a:srgbClr val="00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54A08A4-1F82-CE3A-6105-2BCC6F2BD441}"/>
                  </a:ext>
                </a:extLst>
              </p:cNvPr>
              <p:cNvCxnSpPr/>
              <p:nvPr/>
            </p:nvCxnSpPr>
            <p:spPr>
              <a:xfrm>
                <a:off x="7480149" y="5701081"/>
                <a:ext cx="688490" cy="0"/>
              </a:xfrm>
              <a:prstGeom prst="line">
                <a:avLst/>
              </a:prstGeom>
              <a:ln w="38100">
                <a:solidFill>
                  <a:srgbClr val="02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CFFF71B-E76E-F60F-DF08-A2C34DF05FA0}"/>
                </a:ext>
              </a:extLst>
            </p:cNvPr>
            <p:cNvGrpSpPr/>
            <p:nvPr/>
          </p:nvGrpSpPr>
          <p:grpSpPr>
            <a:xfrm>
              <a:off x="9715948" y="5013064"/>
              <a:ext cx="1555436" cy="830997"/>
              <a:chOff x="7455049" y="4754880"/>
              <a:chExt cx="1555436" cy="830997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3165F93-7EF3-8978-0F66-395234E615AA}"/>
                  </a:ext>
                </a:extLst>
              </p:cNvPr>
              <p:cNvSpPr txBox="1"/>
              <p:nvPr/>
            </p:nvSpPr>
            <p:spPr>
              <a:xfrm>
                <a:off x="8295225" y="4754880"/>
                <a:ext cx="71526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10%</a:t>
                </a:r>
              </a:p>
              <a:p>
                <a:r>
                  <a:rPr lang="en-US" sz="2400" dirty="0"/>
                  <a:t>25%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CE61FF13-2B6A-E105-D893-228DDF54EBFC}"/>
                  </a:ext>
                </a:extLst>
              </p:cNvPr>
              <p:cNvCxnSpPr/>
              <p:nvPr/>
            </p:nvCxnSpPr>
            <p:spPr>
              <a:xfrm>
                <a:off x="7455049" y="5013064"/>
                <a:ext cx="68849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0CA4E813-F03E-570D-DECB-2B2AD383B200}"/>
                  </a:ext>
                </a:extLst>
              </p:cNvPr>
              <p:cNvCxnSpPr/>
              <p:nvPr/>
            </p:nvCxnSpPr>
            <p:spPr>
              <a:xfrm>
                <a:off x="7478356" y="5355044"/>
                <a:ext cx="688490" cy="0"/>
              </a:xfrm>
              <a:prstGeom prst="line">
                <a:avLst/>
              </a:prstGeom>
              <a:ln w="38100">
                <a:solidFill>
                  <a:srgbClr val="E187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879D91B-4B41-DA09-ABAB-A704434A1090}"/>
                </a:ext>
              </a:extLst>
            </p:cNvPr>
            <p:cNvSpPr txBox="1"/>
            <p:nvPr/>
          </p:nvSpPr>
          <p:spPr>
            <a:xfrm>
              <a:off x="7832405" y="4035266"/>
              <a:ext cx="35153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Default contour colormaps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0F987F4-7B55-DE35-9887-9A55C2817207}"/>
                </a:ext>
              </a:extLst>
            </p:cNvPr>
            <p:cNvSpPr txBox="1"/>
            <p:nvPr/>
          </p:nvSpPr>
          <p:spPr>
            <a:xfrm>
              <a:off x="7616304" y="4557668"/>
              <a:ext cx="12282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P(≥ 1 flash)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2CD9597-561D-FC3B-0210-D6EE8F6A7953}"/>
                </a:ext>
              </a:extLst>
            </p:cNvPr>
            <p:cNvSpPr txBox="1"/>
            <p:nvPr/>
          </p:nvSpPr>
          <p:spPr>
            <a:xfrm>
              <a:off x="9715383" y="4558801"/>
              <a:ext cx="1550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P(≥ 10 flashes)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5361FB0-5333-0CBD-CFC5-E94511E845AF}"/>
              </a:ext>
            </a:extLst>
          </p:cNvPr>
          <p:cNvSpPr txBox="1"/>
          <p:nvPr/>
        </p:nvSpPr>
        <p:spPr>
          <a:xfrm>
            <a:off x="1157983" y="14092"/>
            <a:ext cx="2564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GLM Flash-extent density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05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A20CE5-B128-4AE1-9070-42712E806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54A284-EB79-6443-2D11-300AF89158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3638" y="487672"/>
            <a:ext cx="8964723" cy="63682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6929EA-4DE1-F69A-FE1F-CF7DE02EBB6A}"/>
              </a:ext>
            </a:extLst>
          </p:cNvPr>
          <p:cNvSpPr txBox="1"/>
          <p:nvPr/>
        </p:nvSpPr>
        <p:spPr>
          <a:xfrm>
            <a:off x="53785" y="32267"/>
            <a:ext cx="6105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LightningCast contours are easily configurable…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D5BC3D-1ABE-93AB-909D-E7D6B517979D}"/>
              </a:ext>
            </a:extLst>
          </p:cNvPr>
          <p:cNvGrpSpPr/>
          <p:nvPr/>
        </p:nvGrpSpPr>
        <p:grpSpPr>
          <a:xfrm>
            <a:off x="5088367" y="263099"/>
            <a:ext cx="5855987" cy="2495443"/>
            <a:chOff x="5088367" y="263099"/>
            <a:chExt cx="5855987" cy="2495443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7CB4619A-4E54-A7CD-6BA1-2C35DC1FCC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4254" y="263099"/>
              <a:ext cx="2070100" cy="14732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5F4F7FF-5EE0-F1C8-5786-9844D85E9542}"/>
                </a:ext>
              </a:extLst>
            </p:cNvPr>
            <p:cNvSpPr txBox="1"/>
            <p:nvPr/>
          </p:nvSpPr>
          <p:spPr>
            <a:xfrm>
              <a:off x="5088367" y="2296877"/>
              <a:ext cx="3636573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Click on “Localization” pane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271D431-914F-F6D4-7B9A-3165697D9C28}"/>
                </a:ext>
              </a:extLst>
            </p:cNvPr>
            <p:cNvCxnSpPr>
              <a:endCxn id="6" idx="1"/>
            </p:cNvCxnSpPr>
            <p:nvPr/>
          </p:nvCxnSpPr>
          <p:spPr>
            <a:xfrm flipV="1">
              <a:off x="6960198" y="999699"/>
              <a:ext cx="1914056" cy="1254147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B1D9BA0-4B9A-7FED-5CC8-5BFD2F08FB83}"/>
              </a:ext>
            </a:extLst>
          </p:cNvPr>
          <p:cNvSpPr txBox="1"/>
          <p:nvPr/>
        </p:nvSpPr>
        <p:spPr>
          <a:xfrm>
            <a:off x="53785" y="6347530"/>
            <a:ext cx="8728030" cy="461665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This info also available at:</a:t>
            </a:r>
            <a:r>
              <a:rPr lang="en-US" sz="2400" dirty="0"/>
              <a:t>: </a:t>
            </a:r>
            <a:r>
              <a:rPr lang="en-US" sz="2400" dirty="0">
                <a:hlinkClick r:id="rId7"/>
              </a:rPr>
              <a:t>https://tinyurl.com/lightningcast-in-awips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611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A20CE5-B128-4AE1-9070-42712E806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6929EA-4DE1-F69A-FE1F-CF7DE02EBB6A}"/>
              </a:ext>
            </a:extLst>
          </p:cNvPr>
          <p:cNvSpPr txBox="1"/>
          <p:nvPr/>
        </p:nvSpPr>
        <p:spPr>
          <a:xfrm>
            <a:off x="53785" y="32267"/>
            <a:ext cx="6105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LightningCast contours are easily configurable…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659C3E-6474-31D1-D1E9-6252A7CE11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9344" y="484632"/>
            <a:ext cx="8961120" cy="636569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05FEBB8-ACCD-CD8D-4AFC-F5F2DFDFD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01" y="1480551"/>
            <a:ext cx="3148020" cy="332998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F215D4-69C7-F6A6-EF2E-DCA796DABD8D}"/>
              </a:ext>
            </a:extLst>
          </p:cNvPr>
          <p:cNvSpPr txBox="1"/>
          <p:nvPr/>
        </p:nvSpPr>
        <p:spPr>
          <a:xfrm>
            <a:off x="4386002" y="2469156"/>
            <a:ext cx="4113818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Navigate to CAVE </a:t>
            </a:r>
            <a:r>
              <a:rPr lang="en-US" sz="2400" dirty="0">
                <a:solidFill>
                  <a:srgbClr val="FFFF00"/>
                </a:solidFill>
                <a:sym typeface="Wingdings" pitchFamily="2" charset="2"/>
              </a:rPr>
              <a:t> Style Rules</a:t>
            </a:r>
            <a:endParaRPr lang="en-US" sz="2400" dirty="0">
              <a:solidFill>
                <a:srgbClr val="FFFF0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58571E0-408E-AAD4-FD59-3A566C630453}"/>
              </a:ext>
            </a:extLst>
          </p:cNvPr>
          <p:cNvGrpSpPr/>
          <p:nvPr/>
        </p:nvGrpSpPr>
        <p:grpSpPr>
          <a:xfrm>
            <a:off x="603343" y="1852606"/>
            <a:ext cx="9967121" cy="2156430"/>
            <a:chOff x="603343" y="1852606"/>
            <a:chExt cx="9967121" cy="2156430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0FFBDA1C-4D36-1D34-6F4E-72898F58E0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343" y="1852606"/>
              <a:ext cx="4748734" cy="215643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A3C1E42-4C2F-FAB3-F3A4-81DEA6617DF9}"/>
                </a:ext>
              </a:extLst>
            </p:cNvPr>
            <p:cNvSpPr txBox="1"/>
            <p:nvPr/>
          </p:nvSpPr>
          <p:spPr>
            <a:xfrm>
              <a:off x="5467114" y="2254710"/>
              <a:ext cx="5103350" cy="175432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Expand this menu, then find and open the </a:t>
              </a:r>
              <a:r>
                <a:rPr lang="en-US" dirty="0" err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LightningCastContourStyleRules.xml</a:t>
              </a:r>
              <a:r>
                <a:rPr lang="en-US" dirty="0">
                  <a:solidFill>
                    <a:srgbClr val="FFFF00"/>
                  </a:solidFill>
                </a:rPr>
                <a:t> menu. Select the USER file. If it doesn’t exist, right click on the SITE file and select “Copy To → User”.</a:t>
              </a:r>
              <a:br>
                <a:rPr lang="en-US" dirty="0">
                  <a:solidFill>
                    <a:srgbClr val="FFFF00"/>
                  </a:solidFill>
                </a:rPr>
              </a:br>
              <a:r>
                <a:rPr lang="en-US" dirty="0">
                  <a:solidFill>
                    <a:srgbClr val="FFFF00"/>
                  </a:solidFill>
                </a:rPr>
                <a:t/>
              </a:r>
              <a:br>
                <a:rPr lang="en-US" dirty="0">
                  <a:solidFill>
                    <a:srgbClr val="FFFF00"/>
                  </a:solidFill>
                </a:rPr>
              </a:br>
              <a:r>
                <a:rPr lang="en-US" dirty="0">
                  <a:solidFill>
                    <a:srgbClr val="FFFF00"/>
                  </a:solidFill>
                </a:rPr>
                <a:t>Then open the USER file.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5E952F8-5EAC-F047-8A49-17EFA55334FC}"/>
              </a:ext>
            </a:extLst>
          </p:cNvPr>
          <p:cNvSpPr txBox="1"/>
          <p:nvPr/>
        </p:nvSpPr>
        <p:spPr>
          <a:xfrm>
            <a:off x="53785" y="6347530"/>
            <a:ext cx="8728030" cy="461665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This info also available at:</a:t>
            </a:r>
            <a:r>
              <a:rPr lang="en-US" sz="2400" dirty="0"/>
              <a:t>: </a:t>
            </a:r>
            <a:r>
              <a:rPr lang="en-US" sz="2400" dirty="0">
                <a:hlinkClick r:id="rId8"/>
              </a:rPr>
              <a:t>https://tinyurl.com/lightningcast-in-awips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449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A20CE5-B128-4AE1-9070-42712E806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FA188A-58BB-0FC0-0464-E4B792FE77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9344" y="484632"/>
            <a:ext cx="8961120" cy="636569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6987011-19E3-C5F0-47D3-55B766267100}"/>
              </a:ext>
            </a:extLst>
          </p:cNvPr>
          <p:cNvGrpSpPr/>
          <p:nvPr/>
        </p:nvGrpSpPr>
        <p:grpSpPr>
          <a:xfrm>
            <a:off x="2371863" y="4364216"/>
            <a:ext cx="8997812" cy="2406600"/>
            <a:chOff x="2371863" y="4377468"/>
            <a:chExt cx="8997812" cy="2406600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1ED97BB9-98FC-070D-115F-C1A12C46D2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1863" y="5437868"/>
              <a:ext cx="3340100" cy="13462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5D4648-0821-0CCD-E0FE-917F64C8D4E7}"/>
                </a:ext>
              </a:extLst>
            </p:cNvPr>
            <p:cNvSpPr txBox="1"/>
            <p:nvPr/>
          </p:nvSpPr>
          <p:spPr>
            <a:xfrm>
              <a:off x="3935894" y="4377468"/>
              <a:ext cx="7433781" cy="83099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0" i="0" u="none" strike="noStrike" dirty="0">
                  <a:solidFill>
                    <a:srgbClr val="FFFF00"/>
                  </a:solidFill>
                  <a:effectLst/>
                  <a:latin typeface="Arial" panose="020B0604020202020204" pitchFamily="34" charset="0"/>
                </a:rPr>
                <a:t>If not already selected, switch views to the Source tab located on the bottom of the window.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90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A20CE5-B128-4AE1-9070-42712E806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AEEC38-DD77-E15E-8FF3-0A0A474D06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9344" y="484632"/>
            <a:ext cx="8959048" cy="636422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1001FBA-74D4-F051-3536-8CA83E7CE758}"/>
              </a:ext>
            </a:extLst>
          </p:cNvPr>
          <p:cNvGrpSpPr/>
          <p:nvPr/>
        </p:nvGrpSpPr>
        <p:grpSpPr>
          <a:xfrm>
            <a:off x="2902225" y="971659"/>
            <a:ext cx="5102089" cy="2301628"/>
            <a:chOff x="2902225" y="971659"/>
            <a:chExt cx="5102089" cy="2301628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4F7801BF-1474-9AAA-921E-135AB01D31C7}"/>
                </a:ext>
              </a:extLst>
            </p:cNvPr>
            <p:cNvSpPr/>
            <p:nvPr/>
          </p:nvSpPr>
          <p:spPr>
            <a:xfrm>
              <a:off x="3405811" y="1603513"/>
              <a:ext cx="3578086" cy="1669774"/>
            </a:xfrm>
            <a:prstGeom prst="roundRect">
              <a:avLst/>
            </a:prstGeom>
            <a:no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2E656CE-27D0-28ED-75EA-0A66961D2E7C}"/>
                </a:ext>
              </a:extLst>
            </p:cNvPr>
            <p:cNvSpPr txBox="1"/>
            <p:nvPr/>
          </p:nvSpPr>
          <p:spPr>
            <a:xfrm>
              <a:off x="2902225" y="971659"/>
              <a:ext cx="5102089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0" i="0" u="none" strike="noStrike" dirty="0">
                  <a:solidFill>
                    <a:srgbClr val="FFFF00"/>
                  </a:solidFill>
                  <a:effectLst/>
                  <a:latin typeface="Arial" panose="020B0604020202020204" pitchFamily="34" charset="0"/>
                </a:rPr>
                <a:t>Top block is for P( ≥ 1 flash) product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943730-029E-F419-6649-D0641ACB0D85}"/>
              </a:ext>
            </a:extLst>
          </p:cNvPr>
          <p:cNvGrpSpPr/>
          <p:nvPr/>
        </p:nvGrpSpPr>
        <p:grpSpPr>
          <a:xfrm>
            <a:off x="2491411" y="2807081"/>
            <a:ext cx="6042991" cy="2222115"/>
            <a:chOff x="2491411" y="2807081"/>
            <a:chExt cx="6042991" cy="2222115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097ED0E1-0A0F-24C7-795A-89A5ED6660DF}"/>
                </a:ext>
              </a:extLst>
            </p:cNvPr>
            <p:cNvSpPr/>
            <p:nvPr/>
          </p:nvSpPr>
          <p:spPr>
            <a:xfrm>
              <a:off x="3399186" y="3359422"/>
              <a:ext cx="3578086" cy="1669774"/>
            </a:xfrm>
            <a:prstGeom prst="roundRect">
              <a:avLst/>
            </a:prstGeom>
            <a:no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B44ABAB-5EED-12E5-AEE8-ADC07881E2B7}"/>
                </a:ext>
              </a:extLst>
            </p:cNvPr>
            <p:cNvSpPr txBox="1"/>
            <p:nvPr/>
          </p:nvSpPr>
          <p:spPr>
            <a:xfrm>
              <a:off x="2491411" y="2807081"/>
              <a:ext cx="6042991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  <a:latin typeface="Arial" panose="020B0604020202020204" pitchFamily="34" charset="0"/>
                </a:rPr>
                <a:t>Bottom</a:t>
              </a:r>
              <a:r>
                <a:rPr lang="en-US" sz="2400" b="0" i="0" u="none" strike="noStrike" dirty="0">
                  <a:solidFill>
                    <a:srgbClr val="FFFF00"/>
                  </a:solidFill>
                  <a:effectLst/>
                  <a:latin typeface="Arial" panose="020B0604020202020204" pitchFamily="34" charset="0"/>
                </a:rPr>
                <a:t> block is for P( ≥ 10 flashes) product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828693C-CB36-B995-766A-B9D777E49908}"/>
              </a:ext>
            </a:extLst>
          </p:cNvPr>
          <p:cNvSpPr txBox="1"/>
          <p:nvPr/>
        </p:nvSpPr>
        <p:spPr>
          <a:xfrm>
            <a:off x="53785" y="6347530"/>
            <a:ext cx="8728030" cy="461665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This info also available at:</a:t>
            </a:r>
            <a:r>
              <a:rPr lang="en-US" sz="2400" dirty="0"/>
              <a:t>: </a:t>
            </a:r>
            <a:r>
              <a:rPr lang="en-US" sz="2400" dirty="0">
                <a:hlinkClick r:id="rId6"/>
              </a:rPr>
              <a:t>https://tinyurl.com/lightningcast-in-awips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923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A20CE5-B128-4AE1-9070-42712E806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AEEC38-DD77-E15E-8FF3-0A0A474D06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9344" y="484632"/>
            <a:ext cx="8959048" cy="63642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85BF05-F0B3-1E19-F92C-EE4781C163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0488" y="2584174"/>
            <a:ext cx="6391651" cy="71396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947F25-7676-3DA7-B7E2-161D7AC81F65}"/>
              </a:ext>
            </a:extLst>
          </p:cNvPr>
          <p:cNvSpPr txBox="1"/>
          <p:nvPr/>
        </p:nvSpPr>
        <p:spPr>
          <a:xfrm>
            <a:off x="2902225" y="971659"/>
            <a:ext cx="3882887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You can change contour….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162921-39D5-27D8-B22D-BBB5673DC459}"/>
              </a:ext>
            </a:extLst>
          </p:cNvPr>
          <p:cNvSpPr txBox="1"/>
          <p:nvPr/>
        </p:nvSpPr>
        <p:spPr>
          <a:xfrm>
            <a:off x="2902226" y="2016493"/>
            <a:ext cx="96930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Color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A43671-109B-05E6-B7FB-39205119AE93}"/>
              </a:ext>
            </a:extLst>
          </p:cNvPr>
          <p:cNvSpPr txBox="1"/>
          <p:nvPr/>
        </p:nvSpPr>
        <p:spPr>
          <a:xfrm>
            <a:off x="4209460" y="2003241"/>
            <a:ext cx="969304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</a:rPr>
              <a:t>S</a:t>
            </a:r>
            <a:r>
              <a:rPr lang="en-US" sz="2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tyle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E3188C-A322-DB50-CBE7-67CEE3D26BF8}"/>
              </a:ext>
            </a:extLst>
          </p:cNvPr>
          <p:cNvSpPr txBox="1"/>
          <p:nvPr/>
        </p:nvSpPr>
        <p:spPr>
          <a:xfrm>
            <a:off x="5446643" y="2003240"/>
            <a:ext cx="1646107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</a:rPr>
              <a:t>T</a:t>
            </a:r>
            <a:r>
              <a:rPr lang="en-US" sz="2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hickness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3DDEBB-C269-25C3-1B4A-E00A6D55872C}"/>
              </a:ext>
            </a:extLst>
          </p:cNvPr>
          <p:cNvSpPr txBox="1"/>
          <p:nvPr/>
        </p:nvSpPr>
        <p:spPr>
          <a:xfrm>
            <a:off x="6449872" y="1998776"/>
            <a:ext cx="2325756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</a:rPr>
              <a:t>Probability level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59E0DE-B8DD-9DD0-6178-2D1D3B03713F}"/>
              </a:ext>
            </a:extLst>
          </p:cNvPr>
          <p:cNvSpPr txBox="1"/>
          <p:nvPr/>
        </p:nvSpPr>
        <p:spPr>
          <a:xfrm>
            <a:off x="2330489" y="5460707"/>
            <a:ext cx="7264086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</a:rPr>
              <a:t>Make changes, s</a:t>
            </a:r>
            <a:r>
              <a:rPr lang="en-US" sz="2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ave the file, then </a:t>
            </a:r>
            <a:r>
              <a:rPr lang="en-US" sz="2400" b="0" i="1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reload</a:t>
            </a:r>
            <a:r>
              <a:rPr lang="en-US" sz="2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the LightningCast product(s) for changes to take effect.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F2A00F-DD70-4A44-36A1-59CA0A17999C}"/>
              </a:ext>
            </a:extLst>
          </p:cNvPr>
          <p:cNvSpPr txBox="1"/>
          <p:nvPr/>
        </p:nvSpPr>
        <p:spPr>
          <a:xfrm>
            <a:off x="53785" y="6347530"/>
            <a:ext cx="8728030" cy="461665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This info also available at:</a:t>
            </a:r>
            <a:r>
              <a:rPr lang="en-US" sz="2400" dirty="0"/>
              <a:t>: </a:t>
            </a:r>
            <a:r>
              <a:rPr lang="en-US" sz="2400" dirty="0">
                <a:hlinkClick r:id="rId7"/>
              </a:rPr>
              <a:t>https://tinyurl.com/lightningcast-in-awips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918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35324" y="64947"/>
            <a:ext cx="10408186" cy="818782"/>
          </a:xfrm>
        </p:spPr>
        <p:txBody>
          <a:bodyPr>
            <a:normAutofit/>
          </a:bodyPr>
          <a:lstStyle/>
          <a:p>
            <a:r>
              <a:rPr lang="en-US" dirty="0" err="1">
                <a:latin typeface="Franklin Gothic Medium Cond" panose="020B0606030402020204" pitchFamily="34" charset="0"/>
              </a:rPr>
              <a:t>ProbSevere</a:t>
            </a:r>
            <a:r>
              <a:rPr lang="en-US" dirty="0"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latin typeface="Franklin Gothic Medium Cond" panose="020B0606030402020204" pitchFamily="34" charset="0"/>
              </a:rPr>
              <a:t>LightningCast</a:t>
            </a:r>
            <a:r>
              <a:rPr lang="en-US" dirty="0">
                <a:latin typeface="Franklin Gothic Medium Cond" panose="020B0606030402020204" pitchFamily="34" charset="0"/>
              </a:rPr>
              <a:t>: Summary/Next Steps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245238"/>
            <a:ext cx="10515600" cy="5362287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Franklin Gothic Medium Cond" panose="020B0606030402020204" pitchFamily="34" charset="0"/>
              </a:rPr>
              <a:t>Unique quantitative exploitation of GOES-R data: ~20-30 minutes of lead-time relative to first occurrence of GLM-detected lightning.</a:t>
            </a:r>
          </a:p>
          <a:p>
            <a:pPr marL="0" indent="0">
              <a:buNone/>
            </a:pPr>
            <a:endParaRPr lang="en-US" dirty="0">
              <a:latin typeface="Franklin Gothic Medium Cond" panose="020B0606030402020204" pitchFamily="34" charset="0"/>
            </a:endParaRPr>
          </a:p>
          <a:p>
            <a:r>
              <a:rPr lang="en-US" dirty="0">
                <a:latin typeface="Franklin Gothic Medium Cond" panose="020B0606030402020204" pitchFamily="34" charset="0"/>
              </a:rPr>
              <a:t>AI tools are not a replacement for human expert analysis, but they enable consistent, efficient, and timely decision-making.</a:t>
            </a:r>
          </a:p>
          <a:p>
            <a:pPr marL="0" indent="0">
              <a:buNone/>
            </a:pPr>
            <a:endParaRPr lang="en-US" dirty="0">
              <a:latin typeface="Franklin Gothic Medium Cond" panose="020B0606030402020204" pitchFamily="34" charset="0"/>
            </a:endParaRPr>
          </a:p>
          <a:p>
            <a:r>
              <a:rPr lang="en-US" dirty="0">
                <a:latin typeface="Franklin Gothic Medium Cond" panose="020B0606030402020204" pitchFamily="34" charset="0"/>
              </a:rPr>
              <a:t>LightningCast v1 is scheduled to be transitioned-to-operations at NESDIS by October 2024.</a:t>
            </a:r>
          </a:p>
          <a:p>
            <a:endParaRPr lang="en-US" dirty="0">
              <a:latin typeface="Franklin Gothic Medium Cond" panose="020B0606030402020204" pitchFamily="34" charset="0"/>
            </a:endParaRPr>
          </a:p>
          <a:p>
            <a:r>
              <a:rPr lang="en-US" dirty="0">
                <a:latin typeface="Franklin Gothic Medium Cond" panose="020B0606030402020204" pitchFamily="34" charset="0"/>
              </a:rPr>
              <a:t>We want to hear ideas from the field regarding how to prioritize R+D and improve LightningCast products.</a:t>
            </a:r>
          </a:p>
          <a:p>
            <a:endParaRPr lang="en-US" dirty="0">
              <a:latin typeface="Franklin Gothic Medium Cond" panose="020B0606030402020204" pitchFamily="34" charset="0"/>
            </a:endParaRPr>
          </a:p>
          <a:p>
            <a:r>
              <a:rPr lang="en-US" dirty="0">
                <a:latin typeface="Franklin Gothic Medium Cond" panose="020B0606030402020204" pitchFamily="34" charset="0"/>
              </a:rPr>
              <a:t>We’re interested in forecaster utility of the LightningCast dashboards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5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Medium Cond" panose="020B0606030402020204" pitchFamily="34" charset="0"/>
              </a:rPr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>
                <a:hlinkClick r:id="rId3"/>
              </a:rPr>
              <a:t>john.cintineo@noaa.gov</a:t>
            </a:r>
            <a:r>
              <a:rPr lang="en-US" dirty="0"/>
              <a:t> </a:t>
            </a:r>
            <a:endParaRPr lang="en-US" dirty="0">
              <a:hlinkClick r:id="rId4"/>
            </a:endParaRPr>
          </a:p>
          <a:p>
            <a:r>
              <a:rPr lang="en-US" dirty="0">
                <a:hlinkClick r:id="rId4"/>
              </a:rPr>
              <a:t>michael.pavolonis@noaa.gov</a:t>
            </a:r>
            <a:endParaRPr lang="en-US" dirty="0"/>
          </a:p>
          <a:p>
            <a:r>
              <a:rPr lang="en-US" dirty="0">
                <a:hlinkClick r:id="rId5"/>
              </a:rPr>
              <a:t>justin.sieglaff@ssec.wisc.edu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>
                <a:hlinkClick r:id="rId6"/>
              </a:rPr>
              <a:t>scott.lindstrom@noaa.gov</a:t>
            </a:r>
            <a:r>
              <a:rPr lang="en-US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832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Franklin Gothic Medium Cond" panose="020B0606030402020204" pitchFamily="34" charset="0"/>
              </a:rPr>
              <a:t>Lightning Probability:  How?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26775" y="1825625"/>
            <a:ext cx="11052312" cy="4351338"/>
          </a:xfrm>
        </p:spPr>
        <p:txBody>
          <a:bodyPr>
            <a:normAutofit/>
          </a:bodyPr>
          <a:lstStyle/>
          <a:p>
            <a:endParaRPr lang="en-US" b="1" dirty="0">
              <a:latin typeface="Franklin Gothic Medium Cond" panose="020B0606030402020204" pitchFamily="34" charset="0"/>
            </a:endParaRPr>
          </a:p>
          <a:p>
            <a:r>
              <a:rPr lang="en-US" b="1" dirty="0">
                <a:latin typeface="Franklin Gothic Medium Cond" panose="020B0606030402020204" pitchFamily="34" charset="0"/>
              </a:rPr>
              <a:t>Take image observations of the ABI Bands, including those used operationally in Convective situations (Day Cloud Phase Distinction, for example, during daytime)</a:t>
            </a:r>
          </a:p>
          <a:p>
            <a:r>
              <a:rPr lang="en-US" b="1" dirty="0">
                <a:latin typeface="Franklin Gothic Medium Cond" panose="020B0606030402020204" pitchFamily="34" charset="0"/>
              </a:rPr>
              <a:t>Take future image observations of lightning from GLM</a:t>
            </a:r>
          </a:p>
          <a:p>
            <a:pPr lvl="1"/>
            <a:endParaRPr lang="en-US" b="1" dirty="0">
              <a:latin typeface="Franklin Gothic Medium Cond" panose="020B0606030402020204" pitchFamily="34" charset="0"/>
            </a:endParaRPr>
          </a:p>
          <a:p>
            <a:r>
              <a:rPr lang="en-US" b="1" u="sng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Use both of these to train a model based on ABI data on when lightning will occur</a:t>
            </a:r>
          </a:p>
          <a:p>
            <a:pPr lvl="1"/>
            <a:endParaRPr lang="en-US" b="1" u="sng" dirty="0">
              <a:solidFill>
                <a:srgbClr val="FF0000"/>
              </a:solidFill>
              <a:latin typeface="Franklin Gothic Medium Cond" panose="020B0606030402020204" pitchFamily="34" charset="0"/>
            </a:endParaRPr>
          </a:p>
          <a:p>
            <a:pPr lvl="1"/>
            <a:r>
              <a:rPr lang="en-US" b="1" dirty="0">
                <a:latin typeface="Franklin Gothic Medium Cond" panose="020B0606030402020204" pitchFamily="34" charset="0"/>
              </a:rPr>
              <a:t>A request for this product came from OPC/WPC – for predictive information over the ocean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977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7636" y="179137"/>
            <a:ext cx="10515600" cy="854075"/>
          </a:xfrm>
        </p:spPr>
        <p:txBody>
          <a:bodyPr/>
          <a:lstStyle/>
          <a:p>
            <a:pPr algn="ctr"/>
            <a:r>
              <a:rPr lang="en-US" b="1" dirty="0">
                <a:latin typeface="Franklin Gothic Medium Cond" panose="020B0606030402020204" pitchFamily="34" charset="0"/>
              </a:rPr>
              <a:t>How does LightningCast work?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2279" y="1022118"/>
            <a:ext cx="5707021" cy="4819551"/>
            <a:chOff x="72279" y="1022118"/>
            <a:chExt cx="5707021" cy="4819551"/>
          </a:xfrm>
        </p:grpSpPr>
        <p:sp>
          <p:nvSpPr>
            <p:cNvPr id="6" name="TextBox 5"/>
            <p:cNvSpPr txBox="1"/>
            <p:nvPr/>
          </p:nvSpPr>
          <p:spPr>
            <a:xfrm>
              <a:off x="72279" y="3902677"/>
              <a:ext cx="570702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Franklin Gothic Medium Cond" panose="020B0606030402020204" pitchFamily="34" charset="0"/>
                </a:rPr>
                <a:t>Input: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b="1" dirty="0">
                  <a:latin typeface="Franklin Gothic Medium Cond" panose="020B0606030402020204" pitchFamily="34" charset="0"/>
                </a:rPr>
                <a:t>0.64 </a:t>
              </a:r>
              <a:r>
                <a:rPr lang="en-US" sz="24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Franklin Gothic Medium Cond" panose="020B0606030402020204" pitchFamily="34" charset="0"/>
                </a:rPr>
                <a:t>µm reflectance (band 2)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b="1" dirty="0">
                  <a:latin typeface="Franklin Gothic Medium Cond" panose="020B0606030402020204" pitchFamily="34" charset="0"/>
                </a:rPr>
                <a:t>1.6 </a:t>
              </a:r>
              <a:r>
                <a:rPr lang="en-US" sz="24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Franklin Gothic Medium Cond" panose="020B0606030402020204" pitchFamily="34" charset="0"/>
                </a:rPr>
                <a:t>µm reflectance (band 5)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b="1" dirty="0">
                  <a:latin typeface="Franklin Gothic Medium Cond" panose="020B0606030402020204" pitchFamily="34" charset="0"/>
                </a:rPr>
                <a:t>10.3 </a:t>
              </a:r>
              <a:r>
                <a:rPr lang="en-US" sz="24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Franklin Gothic Medium Cond" panose="020B0606030402020204" pitchFamily="34" charset="0"/>
                </a:rPr>
                <a:t>µm brightness temperature (band 13)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b="1" dirty="0">
                  <a:latin typeface="Franklin Gothic Medium Cond" panose="020B0606030402020204" pitchFamily="34" charset="0"/>
                </a:rPr>
                <a:t>12.3 </a:t>
              </a:r>
              <a:r>
                <a:rPr lang="en-US" sz="24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Franklin Gothic Medium Cond" panose="020B0606030402020204" pitchFamily="34" charset="0"/>
                </a:rPr>
                <a:t>µm brightness temperature (band 15)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25AF6F6-26F0-C54B-857F-A4107268A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4418" y="1022118"/>
              <a:ext cx="4956559" cy="2904387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1378751" y="6016154"/>
            <a:ext cx="9272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Works day and night; Applicable to any scan domain (</a:t>
            </a:r>
            <a:r>
              <a:rPr lang="en-US" sz="24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meso</a:t>
            </a:r>
            <a:r>
              <a:rPr lang="en-US" sz="24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, CONUS, or FD); Applicable to GOES-East (GOES-16) and GOES-West (GOES-18)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110977" y="978224"/>
            <a:ext cx="6916077" cy="4865307"/>
            <a:chOff x="5110977" y="978224"/>
            <a:chExt cx="6916077" cy="4865307"/>
          </a:xfrm>
        </p:grpSpPr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1F6E0F60-7A63-164F-971A-13CC73691F6F}"/>
                </a:ext>
              </a:extLst>
            </p:cNvPr>
            <p:cNvSpPr/>
            <p:nvPr/>
          </p:nvSpPr>
          <p:spPr>
            <a:xfrm>
              <a:off x="5110977" y="2473492"/>
              <a:ext cx="1280594" cy="76837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B4ED04C-ADF1-E349-A277-A5CB1BAC976D}"/>
                </a:ext>
              </a:extLst>
            </p:cNvPr>
            <p:cNvGrpSpPr/>
            <p:nvPr/>
          </p:nvGrpSpPr>
          <p:grpSpPr>
            <a:xfrm>
              <a:off x="6391571" y="978224"/>
              <a:ext cx="5201317" cy="2990863"/>
              <a:chOff x="4160778" y="2895928"/>
              <a:chExt cx="3717420" cy="2178291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CC64BB3-6F53-4849-A0D8-428A08AF03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60778" y="2895928"/>
                <a:ext cx="3717420" cy="2178291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17BAD0F-8D92-A84E-BA8B-AD7E1BBF92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13864" y="4761797"/>
                <a:ext cx="1896536" cy="278107"/>
              </a:xfrm>
              <a:prstGeom prst="rect">
                <a:avLst/>
              </a:prstGeom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6166627" y="3904539"/>
              <a:ext cx="586042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Franklin Gothic Medium Cond" panose="020B0606030402020204" pitchFamily="34" charset="0"/>
                </a:rPr>
                <a:t>Output: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Franklin Gothic Medium Cond" panose="020B0606030402020204" pitchFamily="34" charset="0"/>
                </a:rPr>
                <a:t>probability that GLM will observe lightning in the next 60 minutes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Franklin Gothic Medium Cond" panose="020B0606030402020204" pitchFamily="34" charset="0"/>
                </a:rPr>
                <a:t>Natively 2-km res. on the ABI grid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Franklin Gothic Medium Cond" panose="020B0606030402020204" pitchFamily="34" charset="0"/>
                </a:rPr>
                <a:t>Remapped to ~10-km res. on equal </a:t>
              </a:r>
              <a:r>
                <a:rPr lang="en-US" sz="2400" b="1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Franklin Gothic Medium Cond" panose="020B0606030402020204" pitchFamily="34" charset="0"/>
                </a:rPr>
                <a:t>lat-lon</a:t>
              </a:r>
              <a:r>
                <a:rPr lang="en-US" sz="24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Franklin Gothic Medium Cond" panose="020B0606030402020204" pitchFamily="34" charset="0"/>
                </a:rPr>
                <a:t> grid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170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603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Franklin Gothic Medium Cond" panose="020B0606030402020204" pitchFamily="34" charset="0"/>
              </a:rPr>
              <a:t>How is LightningCast used?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44488"/>
            <a:ext cx="10515600" cy="5413512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latin typeface="Franklin Gothic Medium Cond" panose="020B0606030402020204" pitchFamily="34" charset="0"/>
              </a:rPr>
              <a:t>Impact-based Decision Support Services (IDSS) for outdoor events</a:t>
            </a:r>
          </a:p>
          <a:p>
            <a:endParaRPr lang="en-US" b="1" dirty="0">
              <a:latin typeface="Franklin Gothic Medium Cond" panose="020B0606030402020204" pitchFamily="34" charset="0"/>
            </a:endParaRPr>
          </a:p>
          <a:p>
            <a:r>
              <a:rPr lang="en-US" b="1" dirty="0">
                <a:latin typeface="Franklin Gothic Medium Cond" panose="020B0606030402020204" pitchFamily="34" charset="0"/>
              </a:rPr>
              <a:t>Maritime nowcasting</a:t>
            </a:r>
          </a:p>
          <a:p>
            <a:endParaRPr lang="en-US" b="1" dirty="0">
              <a:latin typeface="Franklin Gothic Medium Cond" panose="020B0606030402020204" pitchFamily="34" charset="0"/>
            </a:endParaRPr>
          </a:p>
          <a:p>
            <a:r>
              <a:rPr lang="en-US" b="1" dirty="0">
                <a:latin typeface="Franklin Gothic Medium Cond" panose="020B0606030402020204" pitchFamily="34" charset="0"/>
              </a:rPr>
              <a:t>Airport and air traffic operations</a:t>
            </a:r>
          </a:p>
          <a:p>
            <a:endParaRPr lang="en-US" b="1" dirty="0">
              <a:latin typeface="Franklin Gothic Medium Cond" panose="020B0606030402020204" pitchFamily="34" charset="0"/>
            </a:endParaRPr>
          </a:p>
          <a:p>
            <a:r>
              <a:rPr lang="en-US" b="1" dirty="0">
                <a:latin typeface="Franklin Gothic Medium Cond" panose="020B0606030402020204" pitchFamily="34" charset="0"/>
              </a:rPr>
              <a:t>Wildfire incident response</a:t>
            </a:r>
          </a:p>
          <a:p>
            <a:endParaRPr lang="en-US" b="1" dirty="0">
              <a:latin typeface="Franklin Gothic Medium Cond" panose="020B0606030402020204" pitchFamily="34" charset="0"/>
            </a:endParaRPr>
          </a:p>
          <a:p>
            <a:r>
              <a:rPr lang="en-US" b="1" dirty="0">
                <a:latin typeface="Franklin Gothic Medium Cond" panose="020B0606030402020204" pitchFamily="34" charset="0"/>
              </a:rPr>
              <a:t>General convective initiation/maintenance guidance</a:t>
            </a:r>
          </a:p>
          <a:p>
            <a:endParaRPr lang="en-US" b="1" dirty="0">
              <a:latin typeface="Franklin Gothic Medium Cond" panose="020B0606030402020204" pitchFamily="34" charset="0"/>
            </a:endParaRPr>
          </a:p>
          <a:p>
            <a:r>
              <a:rPr lang="en-US" b="1" dirty="0">
                <a:latin typeface="Franklin Gothic Medium Cond" panose="020B0606030402020204" pitchFamily="34" charset="0"/>
              </a:rPr>
              <a:t>Personal decision making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634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1C9334-20BA-5F43-8797-4F6481F5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643" y="6492879"/>
            <a:ext cx="2844800" cy="365125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6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2" name="pltg_20200828.mp4" descr="pltg_20200828.mp4">
            <a:hlinkClick r:id="" action="ppaction://media"/>
            <a:extLst>
              <a:ext uri="{FF2B5EF4-FFF2-40B4-BE49-F238E27FC236}">
                <a16:creationId xmlns:a16="http://schemas.microsoft.com/office/drawing/2014/main" id="{33B8D493-4B4E-B341-9FA7-F92FD2E93E0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22401" y="-25400"/>
            <a:ext cx="945303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C9DA66-0854-344A-B936-4DA7753EDF56}"/>
              </a:ext>
            </a:extLst>
          </p:cNvPr>
          <p:cNvSpPr txBox="1"/>
          <p:nvPr/>
        </p:nvSpPr>
        <p:spPr>
          <a:xfrm>
            <a:off x="5881974" y="3641584"/>
            <a:ext cx="3679569" cy="10002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1900" b="1" dirty="0">
                <a:solidFill>
                  <a:schemeClr val="bg1"/>
                </a:solidFill>
              </a:rPr>
              <a:t>15 (75%) – 30 (25%) minutes of lead-time prior to first GLM flash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88D2F2-EA6D-5A4B-8AEF-49F94E2188FD}"/>
              </a:ext>
            </a:extLst>
          </p:cNvPr>
          <p:cNvSpPr txBox="1"/>
          <p:nvPr/>
        </p:nvSpPr>
        <p:spPr>
          <a:xfrm>
            <a:off x="7518400" y="2548813"/>
            <a:ext cx="3272853" cy="10002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1900" b="1" dirty="0">
                <a:solidFill>
                  <a:schemeClr val="bg1"/>
                </a:solidFill>
              </a:rPr>
              <a:t>15 (75%) – 25 (25%) minutes of lead-time prior to first GLM flash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FD6B06-DEB8-294F-A340-8C2F2D77CD83}"/>
              </a:ext>
            </a:extLst>
          </p:cNvPr>
          <p:cNvSpPr txBox="1"/>
          <p:nvPr/>
        </p:nvSpPr>
        <p:spPr>
          <a:xfrm>
            <a:off x="2336801" y="3937000"/>
            <a:ext cx="3272855" cy="10002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1900" b="1" dirty="0">
                <a:solidFill>
                  <a:schemeClr val="bg1"/>
                </a:solidFill>
              </a:rPr>
              <a:t>30 (75%) – 70 (25%) minutes of lead-time prior to first GLM flash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1362AF9-CEBE-E145-84A1-1E5F01613879}"/>
              </a:ext>
            </a:extLst>
          </p:cNvPr>
          <p:cNvCxnSpPr>
            <a:cxnSpLocks/>
          </p:cNvCxnSpPr>
          <p:nvPr/>
        </p:nvCxnSpPr>
        <p:spPr>
          <a:xfrm flipH="1" flipV="1">
            <a:off x="7924800" y="2209800"/>
            <a:ext cx="1230027" cy="33901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2901C50-056F-E741-BA93-A142A4125C47}"/>
              </a:ext>
            </a:extLst>
          </p:cNvPr>
          <p:cNvCxnSpPr>
            <a:cxnSpLocks/>
          </p:cNvCxnSpPr>
          <p:nvPr/>
        </p:nvCxnSpPr>
        <p:spPr>
          <a:xfrm flipH="1" flipV="1">
            <a:off x="6299200" y="2690461"/>
            <a:ext cx="897771" cy="95112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E5DF8FA-66DF-EB42-9B43-84496A025B65}"/>
              </a:ext>
            </a:extLst>
          </p:cNvPr>
          <p:cNvCxnSpPr>
            <a:cxnSpLocks/>
          </p:cNvCxnSpPr>
          <p:nvPr/>
        </p:nvCxnSpPr>
        <p:spPr>
          <a:xfrm flipH="1" flipV="1">
            <a:off x="3505200" y="3246440"/>
            <a:ext cx="762000" cy="69055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9B31681-F023-BE48-B979-EA11256591A4}"/>
              </a:ext>
            </a:extLst>
          </p:cNvPr>
          <p:cNvSpPr txBox="1"/>
          <p:nvPr/>
        </p:nvSpPr>
        <p:spPr>
          <a:xfrm>
            <a:off x="5475574" y="373145"/>
            <a:ext cx="3272853" cy="10002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1900" b="1" dirty="0">
                <a:solidFill>
                  <a:schemeClr val="bg1"/>
                </a:solidFill>
              </a:rPr>
              <a:t>5 (75%) – 25 (25%) minutes of lead-time prior to first GLM flash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27339E1-D4C9-7744-82A1-CE8AF7FB2EF7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7112001" y="1373415"/>
            <a:ext cx="1534826" cy="30162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466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1C9334-20BA-5F43-8797-4F6481F5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643" y="6492879"/>
            <a:ext cx="2844800" cy="365125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7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2" name="Iowa_20210714.mp4" descr="Iowa_20210714.mp4">
            <a:hlinkClick r:id="" action="ppaction://media"/>
            <a:extLst>
              <a:ext uri="{FF2B5EF4-FFF2-40B4-BE49-F238E27FC236}">
                <a16:creationId xmlns:a16="http://schemas.microsoft.com/office/drawing/2014/main" id="{5A76EF5B-BA95-1B46-9B6D-54310A56F2C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3867" y="0"/>
            <a:ext cx="958215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4955823"/>
            <a:ext cx="9279466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Franklin Gothic Medium Cond" panose="020B0606030402020204" pitchFamily="34" charset="0"/>
              </a:rPr>
              <a:t>Note : </a:t>
            </a:r>
            <a:r>
              <a:rPr lang="en-US" sz="2400" b="1" dirty="0" err="1">
                <a:latin typeface="Franklin Gothic Medium Cond" panose="020B0606030402020204" pitchFamily="34" charset="0"/>
              </a:rPr>
              <a:t>LightningCast</a:t>
            </a:r>
            <a:r>
              <a:rPr lang="en-US" sz="2400" b="1" dirty="0">
                <a:latin typeface="Franklin Gothic Medium Cond" panose="020B0606030402020204" pitchFamily="34" charset="0"/>
              </a:rPr>
              <a:t> is frequently shown on animations; however, time tendency (how ABI Band information is changing) is not used in the algorithm.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57155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859445"/>
            <a:ext cx="6164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Franklin Gothic Medium Cond" panose="020B0606030402020204" pitchFamily="34" charset="0"/>
              </a:rPr>
              <a:t>Day-cloud-phase distinction RGB + LightningCast contours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27592" y="4835557"/>
            <a:ext cx="6164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Franklin Gothic Medium Cond" panose="020B0606030402020204" pitchFamily="34" charset="0"/>
              </a:rPr>
              <a:t>Visible imagery + Refl. @ -10</a:t>
            </a:r>
            <a:r>
              <a:rPr lang="en-US" sz="2400" baseline="30000" dirty="0">
                <a:latin typeface="Franklin Gothic Medium Cond" panose="020B0606030402020204" pitchFamily="34" charset="0"/>
              </a:rPr>
              <a:t>o</a:t>
            </a:r>
            <a:r>
              <a:rPr lang="en-US" sz="2400" dirty="0">
                <a:latin typeface="Franklin Gothic Medium Cond" panose="020B0606030402020204" pitchFamily="34" charset="0"/>
              </a:rPr>
              <a:t>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7276"/>
            <a:ext cx="12191999" cy="4506258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8200" y="65903"/>
            <a:ext cx="10515600" cy="32137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cap="small" dirty="0">
                <a:latin typeface="Franklin Gothic Medium Cond" panose="020B0606030402020204" pitchFamily="34" charset="0"/>
              </a:rPr>
              <a:t>Comparison to NEXRAD radar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930" y="1524319"/>
            <a:ext cx="173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Michigan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03315" y="5554542"/>
            <a:ext cx="107814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Franklin Gothic Medium Cond" panose="020B0606030402020204" pitchFamily="34" charset="0"/>
              </a:rPr>
              <a:t>Spatially coherent </a:t>
            </a:r>
            <a:r>
              <a:rPr lang="en-US" sz="3200" dirty="0" err="1">
                <a:latin typeface="Franklin Gothic Medium Cond" panose="020B0606030402020204" pitchFamily="34" charset="0"/>
              </a:rPr>
              <a:t>LightningCast</a:t>
            </a:r>
            <a:r>
              <a:rPr lang="en-US" sz="3200" dirty="0">
                <a:latin typeface="Franklin Gothic Medium Cond" panose="020B0606030402020204" pitchFamily="34" charset="0"/>
              </a:rPr>
              <a:t> signals often precede early radar indicators of convective and lightning initiation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944835-E196-A103-A2E1-F7A0C77BDD64}"/>
              </a:ext>
            </a:extLst>
          </p:cNvPr>
          <p:cNvSpPr txBox="1"/>
          <p:nvPr/>
        </p:nvSpPr>
        <p:spPr>
          <a:xfrm>
            <a:off x="4292885" y="3575093"/>
            <a:ext cx="173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Ohio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E0BCA9-14AD-B183-D95D-976E3D256E48}"/>
              </a:ext>
            </a:extLst>
          </p:cNvPr>
          <p:cNvSpPr txBox="1"/>
          <p:nvPr/>
        </p:nvSpPr>
        <p:spPr>
          <a:xfrm>
            <a:off x="6477163" y="1558936"/>
            <a:ext cx="173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Michigan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91345-0A25-C83A-B2ED-9DC1FAF2C176}"/>
              </a:ext>
            </a:extLst>
          </p:cNvPr>
          <p:cNvSpPr txBox="1"/>
          <p:nvPr/>
        </p:nvSpPr>
        <p:spPr>
          <a:xfrm>
            <a:off x="10677118" y="3609710"/>
            <a:ext cx="173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Ohio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830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2521" y="96771"/>
            <a:ext cx="10515600" cy="1325563"/>
          </a:xfrm>
        </p:spPr>
        <p:txBody>
          <a:bodyPr/>
          <a:lstStyle/>
          <a:p>
            <a:r>
              <a:rPr lang="en-US" dirty="0"/>
              <a:t>LightningCast and developing convection under thick cirrus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5EFFFF-1BE3-8818-6D9D-9210BD9EA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9" y="2326146"/>
            <a:ext cx="4028687" cy="42972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8FB8B4-242D-6B1B-8211-4EF1CF2767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2107" y="2326144"/>
            <a:ext cx="4028688" cy="4297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390D6B-04C8-FA1F-F73E-6F6CCFE84A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4214" y="2326143"/>
            <a:ext cx="4028688" cy="42972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F7F515-D580-23E4-1D5C-FAD40463C3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5246" y="853501"/>
            <a:ext cx="5738217" cy="8371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D4FE42-20F4-D101-139E-E02A32423CC7}"/>
              </a:ext>
            </a:extLst>
          </p:cNvPr>
          <p:cNvSpPr txBox="1"/>
          <p:nvPr/>
        </p:nvSpPr>
        <p:spPr>
          <a:xfrm>
            <a:off x="5995734" y="1661079"/>
            <a:ext cx="60976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8"/>
              </a:rPr>
              <a:t>https://</a:t>
            </a:r>
            <a:r>
              <a:rPr lang="en-US" sz="1400" dirty="0" err="1">
                <a:hlinkClick r:id="rId8"/>
              </a:rPr>
              <a:t>goesrhwt.blogspot.com</a:t>
            </a:r>
            <a:r>
              <a:rPr lang="en-US" sz="1400" dirty="0">
                <a:hlinkClick r:id="rId8"/>
              </a:rPr>
              <a:t>/2022/06/where-is-new-convection-going-</a:t>
            </a:r>
            <a:r>
              <a:rPr lang="en-US" sz="1400" dirty="0" err="1">
                <a:hlinkClick r:id="rId8"/>
              </a:rPr>
              <a:t>up.html</a:t>
            </a:r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9DF416-2849-EF51-5993-93E8ADC3682C}"/>
              </a:ext>
            </a:extLst>
          </p:cNvPr>
          <p:cNvSpPr txBox="1"/>
          <p:nvPr/>
        </p:nvSpPr>
        <p:spPr>
          <a:xfrm>
            <a:off x="2776870" y="2356347"/>
            <a:ext cx="1251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20:21 UTC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E0996F-079D-17CB-5FE6-AD4D915230EB}"/>
              </a:ext>
            </a:extLst>
          </p:cNvPr>
          <p:cNvSpPr txBox="1"/>
          <p:nvPr/>
        </p:nvSpPr>
        <p:spPr>
          <a:xfrm>
            <a:off x="6848977" y="2356347"/>
            <a:ext cx="1251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20:26 UTC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66699F-4138-A8C1-0B61-33259B5E05DD}"/>
              </a:ext>
            </a:extLst>
          </p:cNvPr>
          <p:cNvSpPr txBox="1"/>
          <p:nvPr/>
        </p:nvSpPr>
        <p:spPr>
          <a:xfrm>
            <a:off x="10920303" y="2356347"/>
            <a:ext cx="1251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20:31 UTC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653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19834</TotalTime>
  <Words>1577</Words>
  <Application>Microsoft Office PowerPoint</Application>
  <PresentationFormat>Widescreen</PresentationFormat>
  <Paragraphs>225</Paragraphs>
  <Slides>27</Slides>
  <Notes>25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Arial Narrow</vt:lpstr>
      <vt:lpstr>Calibri</vt:lpstr>
      <vt:lpstr>Calibri Light</vt:lpstr>
      <vt:lpstr>Franklin Gothic Medium Cond</vt:lpstr>
      <vt:lpstr>Mangal</vt:lpstr>
      <vt:lpstr>Wingdings</vt:lpstr>
      <vt:lpstr>Office Theme</vt:lpstr>
      <vt:lpstr>PowerPoint Presentation</vt:lpstr>
      <vt:lpstr>PowerPoint Presentation</vt:lpstr>
      <vt:lpstr>Lightning Probability:  How?</vt:lpstr>
      <vt:lpstr>How does LightningCast work?</vt:lpstr>
      <vt:lpstr>How is LightningCast used?</vt:lpstr>
      <vt:lpstr>PowerPoint Presentation</vt:lpstr>
      <vt:lpstr>PowerPoint Presentation</vt:lpstr>
      <vt:lpstr>Comparison to NEXRAD radar</vt:lpstr>
      <vt:lpstr>LightningCast and developing convection under thick cirrus</vt:lpstr>
      <vt:lpstr>New features at 2024 HWT</vt:lpstr>
      <vt:lpstr>PowerPoint Presentation</vt:lpstr>
      <vt:lpstr>PowerPoint Presentation</vt:lpstr>
      <vt:lpstr>PowerPoint Presentation</vt:lpstr>
      <vt:lpstr>PowerPoint Presentation</vt:lpstr>
      <vt:lpstr>New features at 2024 HWT</vt:lpstr>
      <vt:lpstr>PowerPoint Presentation</vt:lpstr>
      <vt:lpstr>PowerPoint Presentation</vt:lpstr>
      <vt:lpstr>New features at 2024 HWT</vt:lpstr>
      <vt:lpstr>New features at 2024 HWT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ProbSevere LightningCast: Summary/Next Steps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Lindstrom</dc:creator>
  <cp:lastModifiedBy>Scott Lindstrom</cp:lastModifiedBy>
  <cp:revision>38</cp:revision>
  <dcterms:created xsi:type="dcterms:W3CDTF">2021-10-07T18:42:19Z</dcterms:created>
  <dcterms:modified xsi:type="dcterms:W3CDTF">2024-03-28T15:29:43Z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A0E2AB9F-15B3-4B16-BEEC-2DAB56EA1C66</vt:lpwstr>
  </property>
  <property fmtid="{D5CDD505-2E9C-101B-9397-08002B2CF9AE}" pid="3" name="ArticulatePath">
    <vt:lpwstr>Presentation1</vt:lpwstr>
  </property>
</Properties>
</file>