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9"/>
  </p:notesMasterIdLst>
  <p:sldIdLst>
    <p:sldId id="327" r:id="rId3"/>
    <p:sldId id="2044" r:id="rId4"/>
    <p:sldId id="302" r:id="rId5"/>
    <p:sldId id="2016" r:id="rId6"/>
    <p:sldId id="2017" r:id="rId7"/>
    <p:sldId id="299" r:id="rId8"/>
    <p:sldId id="1679" r:id="rId9"/>
    <p:sldId id="2040" r:id="rId10"/>
    <p:sldId id="2018" r:id="rId11"/>
    <p:sldId id="2020" r:id="rId12"/>
    <p:sldId id="2041" r:id="rId13"/>
    <p:sldId id="2042" r:id="rId14"/>
    <p:sldId id="2043" r:id="rId15"/>
    <p:sldId id="2019" r:id="rId16"/>
    <p:sldId id="2028" r:id="rId17"/>
    <p:sldId id="2021" r:id="rId18"/>
    <p:sldId id="2022" r:id="rId19"/>
    <p:sldId id="2024" r:id="rId20"/>
    <p:sldId id="2023" r:id="rId21"/>
    <p:sldId id="2025" r:id="rId22"/>
    <p:sldId id="2026" r:id="rId23"/>
    <p:sldId id="2027" r:id="rId24"/>
    <p:sldId id="2029" r:id="rId25"/>
    <p:sldId id="2030" r:id="rId26"/>
    <p:sldId id="2031" r:id="rId27"/>
    <p:sldId id="2032" r:id="rId28"/>
    <p:sldId id="2033" r:id="rId29"/>
    <p:sldId id="2034" r:id="rId30"/>
    <p:sldId id="2035" r:id="rId31"/>
    <p:sldId id="2036" r:id="rId32"/>
    <p:sldId id="2045" r:id="rId33"/>
    <p:sldId id="2046" r:id="rId34"/>
    <p:sldId id="2037" r:id="rId35"/>
    <p:sldId id="1645" r:id="rId36"/>
    <p:sldId id="2038" r:id="rId37"/>
    <p:sldId id="2039" r:id="rId38"/>
  </p:sldIdLst>
  <p:sldSz cx="9144000" cy="5143500" type="screen16x9"/>
  <p:notesSz cx="7010400" cy="92964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00"/>
    <a:srgbClr val="FF50C7"/>
    <a:srgbClr val="FF50FF"/>
    <a:srgbClr val="FF46C7"/>
    <a:srgbClr val="FF46FF"/>
    <a:srgbClr val="00FFFF"/>
    <a:srgbClr val="FFFF52"/>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50" autoAdjust="0"/>
    <p:restoredTop sz="93761" autoAdjust="0"/>
  </p:normalViewPr>
  <p:slideViewPr>
    <p:cSldViewPr snapToGrid="0" snapToObjects="1" showGuides="1">
      <p:cViewPr varScale="1">
        <p:scale>
          <a:sx n="92" d="100"/>
          <a:sy n="92" d="100"/>
        </p:scale>
        <p:origin x="82" y="197"/>
      </p:cViewPr>
      <p:guideLst>
        <p:guide orient="horz" pos="2160"/>
        <p:guide pos="2880"/>
        <p:guide orient="horz" pos="232"/>
        <p:guide pos="3124"/>
      </p:guideLst>
    </p:cSldViewPr>
  </p:slideViewPr>
  <p:notesTextViewPr>
    <p:cViewPr>
      <p:scale>
        <a:sx n="100" d="100"/>
        <a:sy n="100" d="100"/>
      </p:scale>
      <p:origin x="0" y="0"/>
    </p:cViewPr>
  </p:notesTextViewPr>
  <p:sorterViewPr>
    <p:cViewPr>
      <p:scale>
        <a:sx n="100" d="100"/>
        <a:sy n="100" d="100"/>
      </p:scale>
      <p:origin x="0" y="-24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9/26/2019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6</a:t>
            </a:fld>
            <a:endParaRPr lang="en-US"/>
          </a:p>
        </p:txBody>
      </p:sp>
    </p:spTree>
    <p:extLst>
      <p:ext uri="{BB962C8B-B14F-4D97-AF65-F5344CB8AC3E}">
        <p14:creationId xmlns:p14="http://schemas.microsoft.com/office/powerpoint/2010/main" val="146136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AE1373B-12FC-4CD6-A0DC-E3C7765597A0}" type="slidenum">
              <a:rPr lang="en-US" smtClean="0"/>
              <a:pPr/>
              <a:t>34</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800" dirty="0"/>
              <a:t>Products in red are featured</a:t>
            </a:r>
          </a:p>
        </p:txBody>
      </p:sp>
    </p:spTree>
    <p:extLst>
      <p:ext uri="{BB962C8B-B14F-4D97-AF65-F5344CB8AC3E}">
        <p14:creationId xmlns:p14="http://schemas.microsoft.com/office/powerpoint/2010/main" val="283581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2100" y="48817"/>
            <a:ext cx="6019800" cy="5643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00113"/>
            <a:ext cx="8229600" cy="36945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10400" y="4914900"/>
            <a:ext cx="2133600" cy="216694"/>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r>
              <a:rPr lang="fi-FI" dirty="0">
                <a:solidFill>
                  <a:srgbClr val="000000"/>
                </a:solidFill>
              </a:rPr>
              <a:t> 3F-</a:t>
            </a:r>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335986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7-18_GOES-R_PPT-16-9_Temp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2017-18_GOES-R_PPT-16-9_Temp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http://cimss.ssec.wisc.edu/goes/webapps/satrgb/overview_near_realtim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ift.ssec.wisc.edu/" TargetMode="Externa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s://www.ssec.wisc.edu/~scottl/SHyMet/5Channels/presentation_html5.html" TargetMode="Externa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hyperlink" Target="http://rammb.cira.colostate.edu/training/visit/satellite_chat/20190612/" TargetMode="Externa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hyperlink" Target="mailto:Scott.Lindstrom@ssec.wisc.edu" TargetMode="Externa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5.png"/><Relationship Id="rId4" Type="http://schemas.openxmlformats.org/officeDocument/2006/relationships/hyperlink" Target="mailto:Scott.Lindstrom@noa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hyperlink" Target="https://www.dropbox.com/sh/oi9wdd0uc5uc700/AAAXFo4uWPG6ZEygQ5GY50tma?dl=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dropbox.com/sh/oi9wdd0uc5uc700/AAAXFo4uWPG6ZEygQ5GY50tma?dl=0." TargetMode="Externa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hyperlink" Target="http://www.data.jma.go.jp/mscweb/en/VRL/VLab_RGB/RGBimage.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imss.ssec.wisc.edu/goes/shortcourse/cmos2019/AWIPS%20RGB%20Definitions.pdf" TargetMode="Externa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ES-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68" y="266845"/>
            <a:ext cx="1540932" cy="975361"/>
          </a:xfrm>
          <a:prstGeom prst="rect">
            <a:avLst/>
          </a:prstGeom>
        </p:spPr>
      </p:pic>
      <p:sp>
        <p:nvSpPr>
          <p:cNvPr id="7" name="Title 1"/>
          <p:cNvSpPr txBox="1">
            <a:spLocks/>
          </p:cNvSpPr>
          <p:nvPr/>
        </p:nvSpPr>
        <p:spPr bwMode="auto">
          <a:xfrm>
            <a:off x="5162370" y="1275329"/>
            <a:ext cx="3922636" cy="9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5000"/>
              </a:lnSpc>
            </a:pPr>
            <a:r>
              <a:rPr lang="en-US" altLang="en-US" b="1" dirty="0">
                <a:solidFill>
                  <a:srgbClr val="0496D7"/>
                </a:solidFill>
                <a:latin typeface="Myriad Pro" charset="0"/>
              </a:rPr>
              <a:t>GOES-R Short Course </a:t>
            </a:r>
          </a:p>
          <a:p>
            <a:pPr eaLnBrk="1" hangingPunct="1">
              <a:lnSpc>
                <a:spcPct val="85000"/>
              </a:lnSpc>
            </a:pPr>
            <a:r>
              <a:rPr lang="en-US" altLang="en-US" sz="1800" b="1" dirty="0" smtClean="0">
                <a:solidFill>
                  <a:schemeClr val="bg1"/>
                </a:solidFill>
                <a:latin typeface="Myriad Pro" charset="0"/>
              </a:rPr>
              <a:t>RGBs – Composite Imagery with Red, Blue and Green Components</a:t>
            </a:r>
            <a:endParaRPr lang="en-US" altLang="en-US" sz="1800" b="1" dirty="0">
              <a:solidFill>
                <a:schemeClr val="bg1"/>
              </a:solidFill>
              <a:latin typeface="Myriad Pro" charset="0"/>
            </a:endParaRPr>
          </a:p>
        </p:txBody>
      </p:sp>
      <p:sp>
        <p:nvSpPr>
          <p:cNvPr id="8" name="Subtitle 2"/>
          <p:cNvSpPr txBox="1">
            <a:spLocks/>
          </p:cNvSpPr>
          <p:nvPr/>
        </p:nvSpPr>
        <p:spPr>
          <a:xfrm>
            <a:off x="5162370" y="2430372"/>
            <a:ext cx="3981630" cy="2900246"/>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1200"/>
              </a:spcAft>
              <a:defRPr/>
            </a:pPr>
            <a:r>
              <a:rPr lang="en-US" sz="1800" dirty="0" smtClean="0">
                <a:solidFill>
                  <a:srgbClr val="0496D7"/>
                </a:solidFill>
                <a:latin typeface="+mj-lt"/>
                <a:cs typeface="Myriad Pro"/>
              </a:rPr>
              <a:t>Scott </a:t>
            </a:r>
            <a:r>
              <a:rPr lang="en-US" sz="1800" dirty="0">
                <a:solidFill>
                  <a:srgbClr val="0496D7"/>
                </a:solidFill>
                <a:latin typeface="+mj-lt"/>
                <a:cs typeface="Myriad Pro"/>
              </a:rPr>
              <a:t>Lindstrom</a:t>
            </a:r>
            <a:endParaRPr lang="en-US" sz="1800" strike="sngStrike" dirty="0">
              <a:solidFill>
                <a:srgbClr val="0496D7"/>
              </a:solidFill>
              <a:latin typeface="+mj-lt"/>
              <a:cs typeface="Myriad Pro"/>
            </a:endParaRPr>
          </a:p>
          <a:p>
            <a:pPr fontAlgn="auto">
              <a:spcAft>
                <a:spcPts val="1200"/>
              </a:spcAft>
              <a:defRPr/>
            </a:pPr>
            <a:r>
              <a:rPr lang="pt-BR" sz="1200" dirty="0" smtClean="0">
                <a:latin typeface="+mj-lt"/>
                <a:cs typeface="Myriad Pro"/>
              </a:rPr>
              <a:t>CIMSS/SSEC/UW-Madison</a:t>
            </a:r>
            <a:endParaRPr lang="pt-BR" sz="1200" dirty="0">
              <a:latin typeface="+mj-lt"/>
              <a:cs typeface="Myriad Pro"/>
            </a:endParaRPr>
          </a:p>
          <a:p>
            <a:pPr fontAlgn="auto">
              <a:spcAft>
                <a:spcPts val="1200"/>
              </a:spcAft>
              <a:defRPr/>
            </a:pPr>
            <a:r>
              <a:rPr lang="it-IT" sz="1200" dirty="0" smtClean="0">
                <a:latin typeface="+mj-lt"/>
                <a:cs typeface="Myriad Pro"/>
              </a:rPr>
              <a:t>CMOS/IUGG, Montreal Canada</a:t>
            </a:r>
            <a:endParaRPr lang="it-IT" sz="1200" dirty="0">
              <a:latin typeface="+mj-lt"/>
              <a:cs typeface="Myriad Pro"/>
            </a:endParaRPr>
          </a:p>
          <a:p>
            <a:pPr fontAlgn="auto">
              <a:spcAft>
                <a:spcPts val="1200"/>
              </a:spcAft>
              <a:defRPr/>
            </a:pPr>
            <a:r>
              <a:rPr lang="en-US" sz="1200" dirty="0" smtClean="0">
                <a:latin typeface="+mj-lt"/>
                <a:cs typeface="Myriad Pro"/>
              </a:rPr>
              <a:t>8 July </a:t>
            </a:r>
            <a:r>
              <a:rPr lang="en-US" sz="1200" dirty="0">
                <a:latin typeface="+mj-lt"/>
                <a:cs typeface="Myriad Pro"/>
              </a:rPr>
              <a:t>2019</a:t>
            </a:r>
          </a:p>
          <a:p>
            <a:pPr fontAlgn="auto">
              <a:spcAft>
                <a:spcPts val="0"/>
              </a:spcAft>
              <a:defRPr/>
            </a:pPr>
            <a:endParaRPr lang="en-US" sz="1400" dirty="0">
              <a:latin typeface="+mj-lt"/>
              <a:cs typeface="Myriad Pro"/>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599" y="813327"/>
            <a:ext cx="1200216" cy="1828800"/>
          </a:xfrm>
          <a:prstGeom prst="rect">
            <a:avLst/>
          </a:prstGeom>
          <a:effectLst>
            <a:glow rad="139700">
              <a:schemeClr val="tx2">
                <a:lumMod val="40000"/>
                <a:lumOff val="60000"/>
                <a:alpha val="22000"/>
              </a:schemeClr>
            </a:glo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343" y="2605256"/>
            <a:ext cx="707602" cy="514620"/>
          </a:xfrm>
          <a:prstGeom prst="rect">
            <a:avLst/>
          </a:prstGeom>
        </p:spPr>
      </p:pic>
    </p:spTree>
    <p:custDataLst>
      <p:tags r:id="rId1"/>
    </p:custDataLst>
    <p:extLst>
      <p:ext uri="{BB962C8B-B14F-4D97-AF65-F5344CB8AC3E}">
        <p14:creationId xmlns:p14="http://schemas.microsoft.com/office/powerpoint/2010/main" val="3032016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937" y="48817"/>
            <a:ext cx="6930189" cy="564356"/>
          </a:xfrm>
        </p:spPr>
        <p:txBody>
          <a:bodyPr/>
          <a:lstStyle/>
          <a:p>
            <a:r>
              <a:rPr lang="en-US" sz="3600" b="1" dirty="0" smtClean="0">
                <a:solidFill>
                  <a:srgbClr val="FFFF00"/>
                </a:solidFill>
              </a:rPr>
              <a:t>RGBs have well-known looks</a:t>
            </a:r>
            <a:endParaRPr lang="en-US" sz="3600" b="1"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59" y="1455819"/>
            <a:ext cx="4572000" cy="326147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10</a:t>
            </a:fld>
            <a:endParaRPr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54" y="1455819"/>
            <a:ext cx="4572000" cy="3261470"/>
          </a:xfrm>
          <a:prstGeom prst="rect">
            <a:avLst/>
          </a:prstGeom>
        </p:spPr>
      </p:pic>
      <p:sp>
        <p:nvSpPr>
          <p:cNvPr id="7" name="TextBox 6"/>
          <p:cNvSpPr txBox="1"/>
          <p:nvPr/>
        </p:nvSpPr>
        <p:spPr>
          <a:xfrm>
            <a:off x="4909074" y="1716505"/>
            <a:ext cx="1762180" cy="646331"/>
          </a:xfrm>
          <a:prstGeom prst="rect">
            <a:avLst/>
          </a:prstGeom>
          <a:noFill/>
        </p:spPr>
        <p:txBody>
          <a:bodyPr wrap="square" rtlCol="0">
            <a:spAutoFit/>
          </a:bodyPr>
          <a:lstStyle/>
          <a:p>
            <a:r>
              <a:rPr lang="en-US" dirty="0">
                <a:solidFill>
                  <a:schemeClr val="bg1">
                    <a:lumMod val="95000"/>
                  </a:schemeClr>
                </a:solidFill>
              </a:rPr>
              <a:t>Day </a:t>
            </a:r>
            <a:r>
              <a:rPr lang="en-US" dirty="0" smtClean="0">
                <a:solidFill>
                  <a:schemeClr val="bg1">
                    <a:lumMod val="95000"/>
                  </a:schemeClr>
                </a:solidFill>
              </a:rPr>
              <a:t>Land Cloud </a:t>
            </a:r>
            <a:endParaRPr lang="en-US" dirty="0">
              <a:solidFill>
                <a:schemeClr val="bg1">
                  <a:lumMod val="95000"/>
                </a:schemeClr>
              </a:solidFill>
            </a:endParaRPr>
          </a:p>
          <a:p>
            <a:endParaRPr lang="en-US" dirty="0"/>
          </a:p>
        </p:txBody>
      </p:sp>
      <p:sp>
        <p:nvSpPr>
          <p:cNvPr id="8" name="TextBox 7"/>
          <p:cNvSpPr txBox="1"/>
          <p:nvPr/>
        </p:nvSpPr>
        <p:spPr>
          <a:xfrm>
            <a:off x="934453" y="1716506"/>
            <a:ext cx="2779294" cy="646331"/>
          </a:xfrm>
          <a:prstGeom prst="rect">
            <a:avLst/>
          </a:prstGeom>
          <a:noFill/>
        </p:spPr>
        <p:txBody>
          <a:bodyPr wrap="square" rtlCol="0">
            <a:spAutoFit/>
          </a:bodyPr>
          <a:lstStyle/>
          <a:p>
            <a:r>
              <a:rPr lang="en-US" dirty="0">
                <a:solidFill>
                  <a:schemeClr val="bg1">
                    <a:lumMod val="95000"/>
                  </a:schemeClr>
                </a:solidFill>
              </a:rPr>
              <a:t>Day Cloud Phase Distinction</a:t>
            </a:r>
          </a:p>
          <a:p>
            <a:endParaRPr lang="en-US" dirty="0"/>
          </a:p>
        </p:txBody>
      </p:sp>
    </p:spTree>
    <p:custDataLst>
      <p:tags r:id="rId1"/>
    </p:custDataLst>
    <p:extLst>
      <p:ext uri="{BB962C8B-B14F-4D97-AF65-F5344CB8AC3E}">
        <p14:creationId xmlns:p14="http://schemas.microsoft.com/office/powerpoint/2010/main" val="1547322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lumMod val="85000"/>
                  </a:schemeClr>
                </a:solidFill>
              </a:rPr>
              <a:t>You can make RGBs online</a:t>
            </a:r>
            <a:endParaRPr lang="en-US" sz="4000"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372" y="774752"/>
            <a:ext cx="4089034" cy="4276318"/>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11</a:t>
            </a:fld>
            <a:endParaRPr dirty="0">
              <a:solidFill>
                <a:srgbClr val="000000"/>
              </a:solidFill>
            </a:endParaRPr>
          </a:p>
        </p:txBody>
      </p:sp>
      <p:sp>
        <p:nvSpPr>
          <p:cNvPr id="6" name="TextBox 5"/>
          <p:cNvSpPr txBox="1"/>
          <p:nvPr/>
        </p:nvSpPr>
        <p:spPr>
          <a:xfrm>
            <a:off x="4461387" y="1224116"/>
            <a:ext cx="4682613" cy="807913"/>
          </a:xfrm>
          <a:prstGeom prst="rect">
            <a:avLst/>
          </a:prstGeom>
          <a:noFill/>
        </p:spPr>
        <p:txBody>
          <a:bodyPr wrap="square" rtlCol="0">
            <a:spAutoFit/>
          </a:bodyPr>
          <a:lstStyle/>
          <a:p>
            <a:pPr algn="ctr"/>
            <a:r>
              <a:rPr lang="en-US" dirty="0" smtClean="0">
                <a:solidFill>
                  <a:schemeClr val="bg1">
                    <a:lumMod val="85000"/>
                  </a:schemeClr>
                </a:solidFill>
                <a:hlinkClick r:id="rId4"/>
              </a:rPr>
              <a:t>Link with near real-time data</a:t>
            </a:r>
            <a:endParaRPr lang="en-US" dirty="0" smtClean="0">
              <a:solidFill>
                <a:schemeClr val="bg1">
                  <a:lumMod val="85000"/>
                </a:schemeClr>
              </a:solidFill>
            </a:endParaRPr>
          </a:p>
          <a:p>
            <a:pPr algn="ctr"/>
            <a:endParaRPr lang="en-US" dirty="0">
              <a:solidFill>
                <a:schemeClr val="bg1">
                  <a:lumMod val="85000"/>
                </a:schemeClr>
              </a:solidFill>
            </a:endParaRPr>
          </a:p>
          <a:p>
            <a:pPr algn="ctr"/>
            <a:r>
              <a:rPr lang="en-US" sz="1050" dirty="0">
                <a:solidFill>
                  <a:schemeClr val="bg1">
                    <a:lumMod val="85000"/>
                  </a:schemeClr>
                </a:solidFill>
              </a:rPr>
              <a:t>http://cimss.ssec.wisc.edu/goes/webapps/satrgb/overview_near_realtime.html</a:t>
            </a:r>
          </a:p>
        </p:txBody>
      </p:sp>
    </p:spTree>
    <p:custDataLst>
      <p:tags r:id="rId1"/>
    </p:custDataLst>
    <p:extLst>
      <p:ext uri="{BB962C8B-B14F-4D97-AF65-F5344CB8AC3E}">
        <p14:creationId xmlns:p14="http://schemas.microsoft.com/office/powerpoint/2010/main" val="134457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Choose a domain</a:t>
            </a:r>
            <a:endParaRPr lang="en-US"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29" y="916980"/>
            <a:ext cx="5435237" cy="3694112"/>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12</a:t>
            </a:fld>
            <a:endParaRPr dirty="0">
              <a:solidFill>
                <a:srgbClr val="000000"/>
              </a:solidFill>
            </a:endParaRPr>
          </a:p>
        </p:txBody>
      </p:sp>
      <p:sp>
        <p:nvSpPr>
          <p:cNvPr id="6" name="TextBox 5"/>
          <p:cNvSpPr txBox="1"/>
          <p:nvPr/>
        </p:nvSpPr>
        <p:spPr>
          <a:xfrm>
            <a:off x="3038168" y="1511710"/>
            <a:ext cx="2595716" cy="2031325"/>
          </a:xfrm>
          <a:prstGeom prst="rect">
            <a:avLst/>
          </a:prstGeom>
          <a:noFill/>
        </p:spPr>
        <p:txBody>
          <a:bodyPr wrap="square" rtlCol="0">
            <a:spAutoFit/>
          </a:bodyPr>
          <a:lstStyle/>
          <a:p>
            <a:r>
              <a:rPr lang="en-US" dirty="0" smtClean="0"/>
              <a:t>Choose the Red, Green and Blue Components, with scale, gamma, and inversion if you want.</a:t>
            </a:r>
          </a:p>
          <a:p>
            <a:endParaRPr lang="en-US" dirty="0"/>
          </a:p>
          <a:p>
            <a:r>
              <a:rPr lang="en-US" dirty="0" smtClean="0"/>
              <a:t>Note:  No Channel Differences!</a:t>
            </a:r>
            <a:endParaRPr lang="en-US" dirty="0"/>
          </a:p>
        </p:txBody>
      </p:sp>
    </p:spTree>
    <p:custDataLst>
      <p:tags r:id="rId1"/>
    </p:custDataLst>
    <p:extLst>
      <p:ext uri="{BB962C8B-B14F-4D97-AF65-F5344CB8AC3E}">
        <p14:creationId xmlns:p14="http://schemas.microsoft.com/office/powerpoint/2010/main" val="1922173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381" y="48817"/>
            <a:ext cx="6880122" cy="564356"/>
          </a:xfrm>
        </p:spPr>
        <p:txBody>
          <a:bodyPr/>
          <a:lstStyle/>
          <a:p>
            <a:r>
              <a:rPr lang="en-US" sz="3200" dirty="0" smtClean="0">
                <a:solidFill>
                  <a:schemeClr val="bg1">
                    <a:lumMod val="85000"/>
                  </a:schemeClr>
                </a:solidFill>
              </a:rPr>
              <a:t>Choose Bands, hit ‘Combine Channels’</a:t>
            </a:r>
            <a:endParaRPr lang="en-US" sz="3200" dirty="0">
              <a:solidFill>
                <a:schemeClr val="bg1">
                  <a:lumMod val="8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317" y="900113"/>
            <a:ext cx="5435237" cy="3694112"/>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13</a:t>
            </a:fld>
            <a:endParaRPr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6358" y="927586"/>
            <a:ext cx="5354392" cy="36391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554" y="927586"/>
            <a:ext cx="5354392" cy="3639165"/>
          </a:xfrm>
          <a:prstGeom prst="rect">
            <a:avLst/>
          </a:prstGeom>
        </p:spPr>
      </p:pic>
    </p:spTree>
    <p:custDataLst>
      <p:tags r:id="rId1"/>
    </p:custDataLst>
    <p:extLst>
      <p:ext uri="{BB962C8B-B14F-4D97-AF65-F5344CB8AC3E}">
        <p14:creationId xmlns:p14="http://schemas.microsoft.com/office/powerpoint/2010/main" val="239562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811" y="48817"/>
            <a:ext cx="6966283" cy="564356"/>
          </a:xfrm>
        </p:spPr>
        <p:txBody>
          <a:bodyPr/>
          <a:lstStyle/>
          <a:p>
            <a:r>
              <a:rPr lang="en-US" sz="2400" b="1" dirty="0" smtClean="0">
                <a:solidFill>
                  <a:schemeClr val="bg1">
                    <a:lumMod val="95000"/>
                  </a:schemeClr>
                </a:solidFill>
              </a:rPr>
              <a:t>Are there platforms that let you experiment with RGBs?</a:t>
            </a:r>
            <a:endParaRPr lang="en-US" sz="24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Yes!  SIFT – the Satellite Information Familiarization Tool has an RGB creation feature that is great fun to play with!</a:t>
            </a:r>
          </a:p>
          <a:p>
            <a:r>
              <a:rPr lang="en-US" dirty="0" smtClean="0">
                <a:solidFill>
                  <a:schemeClr val="bg1">
                    <a:lumMod val="95000"/>
                  </a:schemeClr>
                </a:solidFill>
              </a:rPr>
              <a:t>AND:  It supports Channel Differences!</a:t>
            </a:r>
          </a:p>
          <a:p>
            <a:endParaRPr lang="en-US" dirty="0">
              <a:solidFill>
                <a:schemeClr val="bg1">
                  <a:lumMod val="95000"/>
                </a:schemeClr>
              </a:solidFill>
            </a:endParaRPr>
          </a:p>
          <a:p>
            <a:pPr marL="457200" lvl="1" indent="0" algn="ctr">
              <a:buNone/>
            </a:pPr>
            <a:r>
              <a:rPr lang="en-US" dirty="0" smtClean="0">
                <a:solidFill>
                  <a:schemeClr val="bg1">
                    <a:lumMod val="95000"/>
                  </a:schemeClr>
                </a:solidFill>
                <a:hlinkClick r:id="rId3"/>
              </a:rPr>
              <a:t>http://sift.ssec.wisc.edu</a:t>
            </a:r>
            <a:r>
              <a:rPr lang="en-US" dirty="0" smtClean="0">
                <a:solidFill>
                  <a:schemeClr val="bg1">
                    <a:lumMod val="95000"/>
                  </a:schemeClr>
                </a:solidFill>
              </a:rPr>
              <a:t> </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14</a:t>
            </a:fld>
            <a:endParaRPr dirty="0">
              <a:solidFill>
                <a:srgbClr val="000000"/>
              </a:solidFill>
            </a:endParaRPr>
          </a:p>
        </p:txBody>
      </p:sp>
    </p:spTree>
    <p:custDataLst>
      <p:tags r:id="rId1"/>
    </p:custDataLst>
    <p:extLst>
      <p:ext uri="{BB962C8B-B14F-4D97-AF65-F5344CB8AC3E}">
        <p14:creationId xmlns:p14="http://schemas.microsoft.com/office/powerpoint/2010/main" val="345378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11343"/>
            <a:ext cx="6019800" cy="564356"/>
          </a:xfrm>
        </p:spPr>
        <p:txBody>
          <a:bodyPr/>
          <a:lstStyle/>
          <a:p>
            <a:r>
              <a:rPr lang="en-US" b="1" dirty="0" smtClean="0">
                <a:solidFill>
                  <a:schemeClr val="bg1">
                    <a:lumMod val="95000"/>
                  </a:schemeClr>
                </a:solidFill>
              </a:rPr>
              <a:t>SIFT Front Page</a:t>
            </a:r>
            <a:endParaRPr lang="en-US" b="1"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944" y="652470"/>
            <a:ext cx="6436112" cy="4479123"/>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15</a:t>
            </a:fld>
            <a:endParaRPr dirty="0">
              <a:solidFill>
                <a:srgbClr val="000000"/>
              </a:solidFill>
            </a:endParaRPr>
          </a:p>
        </p:txBody>
      </p:sp>
    </p:spTree>
    <p:custDataLst>
      <p:tags r:id="rId1"/>
    </p:custDataLst>
    <p:extLst>
      <p:ext uri="{BB962C8B-B14F-4D97-AF65-F5344CB8AC3E}">
        <p14:creationId xmlns:p14="http://schemas.microsoft.com/office/powerpoint/2010/main" val="2874044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16</a:t>
            </a:fld>
            <a:endParaRPr dirty="0">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1076008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17</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3387244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18</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2524036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8817"/>
            <a:ext cx="6870032" cy="564356"/>
          </a:xfrm>
        </p:spPr>
        <p:txBody>
          <a:bodyPr/>
          <a:lstStyle/>
          <a:p>
            <a:r>
              <a:rPr lang="en-US" sz="3200" b="1" dirty="0" smtClean="0">
                <a:solidFill>
                  <a:schemeClr val="bg1">
                    <a:lumMod val="95000"/>
                  </a:schemeClr>
                </a:solidFill>
              </a:rPr>
              <a:t>Load up imagery from NOAA CLASS</a:t>
            </a:r>
            <a:endParaRPr lang="en-US" sz="3200" b="1"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19</a:t>
            </a:fld>
            <a:endParaRPr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731520"/>
            <a:ext cx="7816723" cy="4206240"/>
          </a:xfrm>
          <a:prstGeom prst="rect">
            <a:avLst/>
          </a:prstGeom>
        </p:spPr>
      </p:pic>
    </p:spTree>
    <p:custDataLst>
      <p:tags r:id="rId1"/>
    </p:custDataLst>
    <p:extLst>
      <p:ext uri="{BB962C8B-B14F-4D97-AF65-F5344CB8AC3E}">
        <p14:creationId xmlns:p14="http://schemas.microsoft.com/office/powerpoint/2010/main" val="836923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85000"/>
                  </a:schemeClr>
                </a:solidFill>
              </a:rPr>
              <a:t>Thanks!</a:t>
            </a:r>
            <a:endParaRPr lang="en-US" dirty="0">
              <a:solidFill>
                <a:schemeClr val="bg1">
                  <a:lumMod val="85000"/>
                </a:schemeClr>
              </a:solidFill>
            </a:endParaRPr>
          </a:p>
        </p:txBody>
      </p:sp>
      <p:sp>
        <p:nvSpPr>
          <p:cNvPr id="3" name="Content Placeholder 2"/>
          <p:cNvSpPr>
            <a:spLocks noGrp="1"/>
          </p:cNvSpPr>
          <p:nvPr>
            <p:ph idx="1"/>
          </p:nvPr>
        </p:nvSpPr>
        <p:spPr/>
        <p:txBody>
          <a:bodyPr/>
          <a:lstStyle/>
          <a:p>
            <a:r>
              <a:rPr lang="en-US" dirty="0" smtClean="0">
                <a:solidFill>
                  <a:schemeClr val="bg1">
                    <a:lumMod val="85000"/>
                  </a:schemeClr>
                </a:solidFill>
              </a:rPr>
              <a:t>Thanks are due to:</a:t>
            </a:r>
          </a:p>
          <a:p>
            <a:pPr lvl="1"/>
            <a:r>
              <a:rPr lang="en-US" dirty="0" smtClean="0">
                <a:solidFill>
                  <a:schemeClr val="bg1">
                    <a:lumMod val="85000"/>
                  </a:schemeClr>
                </a:solidFill>
              </a:rPr>
              <a:t>Tim </a:t>
            </a:r>
            <a:r>
              <a:rPr lang="en-US" dirty="0" err="1" smtClean="0">
                <a:solidFill>
                  <a:schemeClr val="bg1">
                    <a:lumMod val="85000"/>
                  </a:schemeClr>
                </a:solidFill>
              </a:rPr>
              <a:t>Schmit</a:t>
            </a:r>
            <a:r>
              <a:rPr lang="en-US" dirty="0" smtClean="0">
                <a:solidFill>
                  <a:schemeClr val="bg1">
                    <a:lumMod val="85000"/>
                  </a:schemeClr>
                </a:solidFill>
              </a:rPr>
              <a:t> </a:t>
            </a:r>
          </a:p>
          <a:p>
            <a:pPr lvl="1"/>
            <a:r>
              <a:rPr lang="en-US" dirty="0" smtClean="0">
                <a:solidFill>
                  <a:schemeClr val="bg1">
                    <a:lumMod val="85000"/>
                  </a:schemeClr>
                </a:solidFill>
              </a:rPr>
              <a:t>Jordan </a:t>
            </a:r>
            <a:r>
              <a:rPr lang="en-US" dirty="0" err="1" smtClean="0">
                <a:solidFill>
                  <a:schemeClr val="bg1">
                    <a:lumMod val="85000"/>
                  </a:schemeClr>
                </a:solidFill>
              </a:rPr>
              <a:t>Gerth</a:t>
            </a:r>
            <a:endParaRPr lang="en-US" dirty="0">
              <a:solidFill>
                <a:schemeClr val="bg1">
                  <a:lumMod val="8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a:t>
            </a:fld>
            <a:endParaRPr dirty="0">
              <a:solidFill>
                <a:srgbClr val="000000"/>
              </a:solidFill>
            </a:endParaRPr>
          </a:p>
        </p:txBody>
      </p:sp>
    </p:spTree>
    <p:custDataLst>
      <p:tags r:id="rId1"/>
    </p:custDataLst>
    <p:extLst>
      <p:ext uri="{BB962C8B-B14F-4D97-AF65-F5344CB8AC3E}">
        <p14:creationId xmlns:p14="http://schemas.microsoft.com/office/powerpoint/2010/main" val="49916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20</a:t>
            </a:fld>
            <a:endParaRPr dirty="0">
              <a:solidFill>
                <a:srgbClr val="000000"/>
              </a:solidFill>
            </a:endParaRPr>
          </a:p>
        </p:txBody>
      </p:sp>
      <p:sp>
        <p:nvSpPr>
          <p:cNvPr id="6" name="Rounded Rectangle 5"/>
          <p:cNvSpPr/>
          <p:nvPr/>
        </p:nvSpPr>
        <p:spPr>
          <a:xfrm>
            <a:off x="890337" y="731520"/>
            <a:ext cx="1503947" cy="760396"/>
          </a:xfrm>
          <a:prstGeom prst="roundRect">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6685548" y="998219"/>
            <a:ext cx="1892968" cy="1660760"/>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8143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21</a:t>
            </a:fld>
            <a:endParaRPr dirty="0">
              <a:solidFill>
                <a:srgbClr val="000000"/>
              </a:solidFill>
            </a:endParaRPr>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581900" y="4138863"/>
            <a:ext cx="262689" cy="52939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11" name="Rounded Rectangle 10"/>
          <p:cNvSpPr/>
          <p:nvPr/>
        </p:nvSpPr>
        <p:spPr>
          <a:xfrm>
            <a:off x="6685548" y="998219"/>
            <a:ext cx="1892968" cy="1660760"/>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7447547" y="4247147"/>
            <a:ext cx="134353" cy="42110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0619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22</a:t>
            </a:fld>
            <a:endParaRPr dirty="0">
              <a:solidFill>
                <a:srgbClr val="000000"/>
              </a:solidFill>
            </a:endParaRPr>
          </a:p>
        </p:txBody>
      </p:sp>
      <p:cxnSp>
        <p:nvCxnSpPr>
          <p:cNvPr id="8" name="Straight Arrow Connector 7"/>
          <p:cNvCxnSpPr/>
          <p:nvPr/>
        </p:nvCxnSpPr>
        <p:spPr>
          <a:xfrm flipH="1">
            <a:off x="2105528" y="878305"/>
            <a:ext cx="1515979" cy="25266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581900" y="4138863"/>
            <a:ext cx="262689" cy="52939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447547" y="4247147"/>
            <a:ext cx="134353" cy="42110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11" name="Rounded Rectangle 10"/>
          <p:cNvSpPr/>
          <p:nvPr/>
        </p:nvSpPr>
        <p:spPr>
          <a:xfrm>
            <a:off x="5688932" y="1658953"/>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677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23</a:t>
            </a:fld>
            <a:endParaRPr dirty="0">
              <a:solidFill>
                <a:srgbClr val="000000"/>
              </a:solidFill>
            </a:endParaRPr>
          </a:p>
        </p:txBody>
      </p:sp>
      <p:sp>
        <p:nvSpPr>
          <p:cNvPr id="6" name="Rounded Rectangle 5"/>
          <p:cNvSpPr/>
          <p:nvPr/>
        </p:nvSpPr>
        <p:spPr>
          <a:xfrm>
            <a:off x="5688932" y="1658953"/>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4611886"/>
            <a:ext cx="5980099" cy="369332"/>
          </a:xfrm>
          <a:prstGeom prst="rect">
            <a:avLst/>
          </a:prstGeom>
          <a:solidFill>
            <a:schemeClr val="tx1">
              <a:lumMod val="75000"/>
              <a:lumOff val="25000"/>
            </a:schemeClr>
          </a:solidFill>
        </p:spPr>
        <p:txBody>
          <a:bodyPr wrap="none" rtlCol="0">
            <a:spAutoFit/>
          </a:bodyPr>
          <a:lstStyle/>
          <a:p>
            <a:r>
              <a:rPr lang="en-US" dirty="0" smtClean="0">
                <a:solidFill>
                  <a:schemeClr val="bg1">
                    <a:lumMod val="95000"/>
                  </a:schemeClr>
                </a:solidFill>
              </a:rPr>
              <a:t>Using the NWS definition for Day Cloud Phase Distinction RGB</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2657306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 y="731520"/>
            <a:ext cx="7816725" cy="4206240"/>
          </a:xfrm>
        </p:spPr>
      </p:pic>
      <p:sp>
        <p:nvSpPr>
          <p:cNvPr id="2" name="Title 1"/>
          <p:cNvSpPr>
            <a:spLocks noGrp="1"/>
          </p:cNvSpPr>
          <p:nvPr>
            <p:ph type="title"/>
          </p:nvPr>
        </p:nvSpPr>
        <p:spPr/>
        <p:txBody>
          <a:bodyPr/>
          <a:lstStyle/>
          <a:p>
            <a:r>
              <a:rPr lang="en-US" dirty="0" smtClean="0">
                <a:solidFill>
                  <a:schemeClr val="bg1">
                    <a:lumMod val="95000"/>
                  </a:schemeClr>
                </a:solidFill>
              </a:rPr>
              <a:t>Start making an RGB</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24</a:t>
            </a:fld>
            <a:endParaRPr dirty="0">
              <a:solidFill>
                <a:srgbClr val="000000"/>
              </a:solidFill>
            </a:endParaRPr>
          </a:p>
        </p:txBody>
      </p:sp>
      <p:sp>
        <p:nvSpPr>
          <p:cNvPr id="7" name="TextBox 6"/>
          <p:cNvSpPr txBox="1"/>
          <p:nvPr/>
        </p:nvSpPr>
        <p:spPr>
          <a:xfrm>
            <a:off x="673768" y="4594225"/>
            <a:ext cx="4817281" cy="369332"/>
          </a:xfrm>
          <a:prstGeom prst="rect">
            <a:avLst/>
          </a:prstGeom>
          <a:solidFill>
            <a:schemeClr val="tx1">
              <a:lumMod val="75000"/>
              <a:lumOff val="25000"/>
            </a:schemeClr>
          </a:solidFill>
        </p:spPr>
        <p:txBody>
          <a:bodyPr wrap="none" rtlCol="0">
            <a:spAutoFit/>
          </a:bodyPr>
          <a:lstStyle/>
          <a:p>
            <a:r>
              <a:rPr lang="en-US" dirty="0" smtClean="0">
                <a:solidFill>
                  <a:schemeClr val="bg1">
                    <a:lumMod val="95000"/>
                  </a:schemeClr>
                </a:solidFill>
              </a:rPr>
              <a:t>Using the NWS definition for Day Land Cloud RGB</a:t>
            </a:r>
            <a:endParaRPr lang="en-US" dirty="0">
              <a:solidFill>
                <a:schemeClr val="bg1">
                  <a:lumMod val="95000"/>
                </a:schemeClr>
              </a:solidFill>
            </a:endParaRPr>
          </a:p>
        </p:txBody>
      </p:sp>
      <p:sp>
        <p:nvSpPr>
          <p:cNvPr id="6" name="Rounded Rectangle 5"/>
          <p:cNvSpPr/>
          <p:nvPr/>
        </p:nvSpPr>
        <p:spPr>
          <a:xfrm>
            <a:off x="5688932" y="1456626"/>
            <a:ext cx="1892968" cy="3137599"/>
          </a:xfrm>
          <a:prstGeom prst="roundRect">
            <a:avLst>
              <a:gd name="adj" fmla="val 0"/>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95943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bg1">
                    <a:lumMod val="95000"/>
                  </a:schemeClr>
                </a:solidFill>
              </a:rPr>
              <a:t>What is Gamma in an RGB?</a:t>
            </a:r>
            <a:endParaRPr lang="en-US" sz="40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Gamma influences which part of the range is emphasized.  </a:t>
            </a:r>
            <a:endParaRPr lang="en-US" dirty="0">
              <a:solidFill>
                <a:schemeClr val="bg1">
                  <a:lumMod val="95000"/>
                </a:schemeClr>
              </a:solidFill>
            </a:endParaRPr>
          </a:p>
          <a:p>
            <a:pPr lvl="1"/>
            <a:r>
              <a:rPr lang="en-US" dirty="0" smtClean="0">
                <a:solidFill>
                  <a:schemeClr val="bg1">
                    <a:lumMod val="95000"/>
                  </a:schemeClr>
                </a:solidFill>
              </a:rPr>
              <a:t>Gamma=1, then all parts of the range are emphasized equally.</a:t>
            </a:r>
          </a:p>
          <a:p>
            <a:pPr lvl="1"/>
            <a:r>
              <a:rPr lang="en-US" dirty="0" smtClean="0">
                <a:solidFill>
                  <a:schemeClr val="bg1">
                    <a:lumMod val="95000"/>
                  </a:schemeClr>
                </a:solidFill>
              </a:rPr>
              <a:t>Gamma &lt; 1, then the lower part of the range is emphasized</a:t>
            </a:r>
          </a:p>
          <a:p>
            <a:pPr lvl="1"/>
            <a:r>
              <a:rPr lang="en-US" dirty="0" smtClean="0">
                <a:solidFill>
                  <a:schemeClr val="bg1">
                    <a:lumMod val="95000"/>
                  </a:schemeClr>
                </a:solidFill>
              </a:rPr>
              <a:t>Gamma &gt; 1, then the higher part of the range is emphasized</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25</a:t>
            </a:fld>
            <a:endParaRPr dirty="0">
              <a:solidFill>
                <a:srgbClr val="000000"/>
              </a:solidFill>
            </a:endParaRPr>
          </a:p>
        </p:txBody>
      </p:sp>
    </p:spTree>
    <p:custDataLst>
      <p:tags r:id="rId1"/>
    </p:custDataLst>
    <p:extLst>
      <p:ext uri="{BB962C8B-B14F-4D97-AF65-F5344CB8AC3E}">
        <p14:creationId xmlns:p14="http://schemas.microsoft.com/office/powerpoint/2010/main" val="3017374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26</a:t>
            </a:fld>
            <a:endParaRPr dirty="0">
              <a:solidFill>
                <a:srgbClr val="000000"/>
              </a:solidFill>
            </a:endParaRPr>
          </a:p>
        </p:txBody>
      </p:sp>
      <p:sp>
        <p:nvSpPr>
          <p:cNvPr id="5" name="Title 1"/>
          <p:cNvSpPr>
            <a:spLocks noGrp="1"/>
          </p:cNvSpPr>
          <p:nvPr>
            <p:ph type="title"/>
          </p:nvPr>
        </p:nvSpPr>
        <p:spPr/>
        <p:txBody>
          <a:bodyPr/>
          <a:lstStyle/>
          <a:p>
            <a:r>
              <a:rPr lang="en-US" sz="4000" b="1" dirty="0" smtClean="0">
                <a:solidFill>
                  <a:schemeClr val="bg1">
                    <a:lumMod val="95000"/>
                  </a:schemeClr>
                </a:solidFill>
              </a:rPr>
              <a:t>What is Gamma in an RGB?</a:t>
            </a:r>
            <a:endParaRPr lang="en-US" sz="4000" b="1" dirty="0">
              <a:solidFill>
                <a:schemeClr val="bg1">
                  <a:lumMod val="95000"/>
                </a:schemeClr>
              </a:solidFill>
            </a:endParaRPr>
          </a:p>
        </p:txBody>
      </p:sp>
      <p:sp>
        <p:nvSpPr>
          <p:cNvPr id="6" name="Rectangle 5"/>
          <p:cNvSpPr/>
          <p:nvPr/>
        </p:nvSpPr>
        <p:spPr>
          <a:xfrm>
            <a:off x="2815388" y="926431"/>
            <a:ext cx="3383280" cy="33832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71666" y="4525472"/>
            <a:ext cx="1470724" cy="400110"/>
          </a:xfrm>
          <a:prstGeom prst="rect">
            <a:avLst/>
          </a:prstGeom>
          <a:noFill/>
        </p:spPr>
        <p:txBody>
          <a:bodyPr wrap="none" rtlCol="0">
            <a:spAutoFit/>
          </a:bodyPr>
          <a:lstStyle/>
          <a:p>
            <a:r>
              <a:rPr lang="en-US" sz="2000" b="1" dirty="0" smtClean="0">
                <a:solidFill>
                  <a:schemeClr val="bg1">
                    <a:lumMod val="95000"/>
                  </a:schemeClr>
                </a:solidFill>
              </a:rPr>
              <a:t>Input Range</a:t>
            </a:r>
            <a:endParaRPr lang="en-US" sz="2000" b="1" dirty="0">
              <a:solidFill>
                <a:schemeClr val="bg1">
                  <a:lumMod val="95000"/>
                </a:schemeClr>
              </a:solidFill>
            </a:endParaRPr>
          </a:p>
        </p:txBody>
      </p:sp>
      <p:sp>
        <p:nvSpPr>
          <p:cNvPr id="8" name="TextBox 7"/>
          <p:cNvSpPr txBox="1"/>
          <p:nvPr/>
        </p:nvSpPr>
        <p:spPr>
          <a:xfrm>
            <a:off x="2449164" y="4309711"/>
            <a:ext cx="943913" cy="307777"/>
          </a:xfrm>
          <a:prstGeom prst="rect">
            <a:avLst/>
          </a:prstGeom>
          <a:noFill/>
        </p:spPr>
        <p:txBody>
          <a:bodyPr wrap="none" rtlCol="0">
            <a:spAutoFit/>
          </a:bodyPr>
          <a:lstStyle/>
          <a:p>
            <a:r>
              <a:rPr lang="en-US" sz="1400" b="1" dirty="0" smtClean="0">
                <a:solidFill>
                  <a:schemeClr val="bg1">
                    <a:lumMod val="95000"/>
                  </a:schemeClr>
                </a:solidFill>
              </a:rPr>
              <a:t>Low Value</a:t>
            </a:r>
            <a:endParaRPr lang="en-US" sz="1400" b="1" dirty="0">
              <a:solidFill>
                <a:schemeClr val="bg1">
                  <a:lumMod val="95000"/>
                </a:schemeClr>
              </a:solidFill>
            </a:endParaRPr>
          </a:p>
        </p:txBody>
      </p:sp>
      <p:sp>
        <p:nvSpPr>
          <p:cNvPr id="9" name="TextBox 8"/>
          <p:cNvSpPr txBox="1"/>
          <p:nvPr/>
        </p:nvSpPr>
        <p:spPr>
          <a:xfrm>
            <a:off x="5682398" y="4309711"/>
            <a:ext cx="979499" cy="307777"/>
          </a:xfrm>
          <a:prstGeom prst="rect">
            <a:avLst/>
          </a:prstGeom>
          <a:noFill/>
        </p:spPr>
        <p:txBody>
          <a:bodyPr wrap="none" rtlCol="0">
            <a:spAutoFit/>
          </a:bodyPr>
          <a:lstStyle/>
          <a:p>
            <a:r>
              <a:rPr lang="en-US" sz="1400" b="1" dirty="0" smtClean="0">
                <a:solidFill>
                  <a:schemeClr val="bg1">
                    <a:lumMod val="95000"/>
                  </a:schemeClr>
                </a:solidFill>
              </a:rPr>
              <a:t>High Value</a:t>
            </a:r>
            <a:endParaRPr lang="en-US" sz="1400" b="1" dirty="0">
              <a:solidFill>
                <a:schemeClr val="bg1">
                  <a:lumMod val="95000"/>
                </a:schemeClr>
              </a:solidFill>
            </a:endParaRPr>
          </a:p>
        </p:txBody>
      </p:sp>
      <p:sp>
        <p:nvSpPr>
          <p:cNvPr id="10" name="TextBox 9"/>
          <p:cNvSpPr txBox="1"/>
          <p:nvPr/>
        </p:nvSpPr>
        <p:spPr>
          <a:xfrm rot="16200000">
            <a:off x="1561663" y="2418015"/>
            <a:ext cx="1671291" cy="400110"/>
          </a:xfrm>
          <a:prstGeom prst="rect">
            <a:avLst/>
          </a:prstGeom>
          <a:noFill/>
        </p:spPr>
        <p:txBody>
          <a:bodyPr wrap="none" rtlCol="0">
            <a:spAutoFit/>
          </a:bodyPr>
          <a:lstStyle/>
          <a:p>
            <a:r>
              <a:rPr lang="en-US" sz="2000" b="1" dirty="0" smtClean="0">
                <a:solidFill>
                  <a:srgbClr val="FFFF00"/>
                </a:solidFill>
              </a:rPr>
              <a:t>Display Range</a:t>
            </a:r>
            <a:endParaRPr lang="en-US" sz="2000" b="1" dirty="0">
              <a:solidFill>
                <a:srgbClr val="FFFF00"/>
              </a:solidFill>
            </a:endParaRPr>
          </a:p>
        </p:txBody>
      </p:sp>
      <p:sp>
        <p:nvSpPr>
          <p:cNvPr id="11" name="TextBox 10"/>
          <p:cNvSpPr txBox="1"/>
          <p:nvPr/>
        </p:nvSpPr>
        <p:spPr>
          <a:xfrm>
            <a:off x="2414508" y="4109814"/>
            <a:ext cx="276038" cy="307777"/>
          </a:xfrm>
          <a:prstGeom prst="rect">
            <a:avLst/>
          </a:prstGeom>
          <a:noFill/>
        </p:spPr>
        <p:txBody>
          <a:bodyPr wrap="none" rtlCol="0">
            <a:spAutoFit/>
          </a:bodyPr>
          <a:lstStyle/>
          <a:p>
            <a:r>
              <a:rPr lang="en-US" sz="1400" b="1" dirty="0" smtClean="0">
                <a:solidFill>
                  <a:srgbClr val="FFFF00"/>
                </a:solidFill>
              </a:rPr>
              <a:t>0</a:t>
            </a:r>
            <a:endParaRPr lang="en-US" sz="1400" b="1" dirty="0">
              <a:solidFill>
                <a:srgbClr val="FFFF00"/>
              </a:solidFill>
            </a:endParaRPr>
          </a:p>
        </p:txBody>
      </p:sp>
      <p:sp>
        <p:nvSpPr>
          <p:cNvPr id="13" name="TextBox 12"/>
          <p:cNvSpPr txBox="1"/>
          <p:nvPr/>
        </p:nvSpPr>
        <p:spPr>
          <a:xfrm>
            <a:off x="2568357" y="787846"/>
            <a:ext cx="276038" cy="307777"/>
          </a:xfrm>
          <a:prstGeom prst="rect">
            <a:avLst/>
          </a:prstGeom>
          <a:noFill/>
        </p:spPr>
        <p:txBody>
          <a:bodyPr wrap="none" rtlCol="0">
            <a:spAutoFit/>
          </a:bodyPr>
          <a:lstStyle/>
          <a:p>
            <a:r>
              <a:rPr lang="en-US" sz="1400" b="1" dirty="0" smtClean="0">
                <a:solidFill>
                  <a:srgbClr val="FFFF00"/>
                </a:solidFill>
              </a:rPr>
              <a:t>1</a:t>
            </a:r>
            <a:endParaRPr lang="en-US" sz="1400" b="1" dirty="0">
              <a:solidFill>
                <a:srgbClr val="FFFF00"/>
              </a:solidFill>
            </a:endParaRPr>
          </a:p>
        </p:txBody>
      </p:sp>
      <p:cxnSp>
        <p:nvCxnSpPr>
          <p:cNvPr id="15" name="Straight Connector 14"/>
          <p:cNvCxnSpPr/>
          <p:nvPr/>
        </p:nvCxnSpPr>
        <p:spPr>
          <a:xfrm flipH="1">
            <a:off x="2793408" y="941734"/>
            <a:ext cx="3405261" cy="3367977"/>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2801815" y="931985"/>
            <a:ext cx="3405554" cy="3376246"/>
          </a:xfrm>
          <a:custGeom>
            <a:avLst/>
            <a:gdLst>
              <a:gd name="connsiteX0" fmla="*/ 0 w 3405554"/>
              <a:gd name="connsiteY0" fmla="*/ 3376246 h 3376246"/>
              <a:gd name="connsiteX1" fmla="*/ 433754 w 3405554"/>
              <a:gd name="connsiteY1" fmla="*/ 1846384 h 3376246"/>
              <a:gd name="connsiteX2" fmla="*/ 1553308 w 3405554"/>
              <a:gd name="connsiteY2" fmla="*/ 504092 h 3376246"/>
              <a:gd name="connsiteX3" fmla="*/ 3405554 w 3405554"/>
              <a:gd name="connsiteY3" fmla="*/ 0 h 3376246"/>
            </a:gdLst>
            <a:ahLst/>
            <a:cxnLst>
              <a:cxn ang="0">
                <a:pos x="connsiteX0" y="connsiteY0"/>
              </a:cxn>
              <a:cxn ang="0">
                <a:pos x="connsiteX1" y="connsiteY1"/>
              </a:cxn>
              <a:cxn ang="0">
                <a:pos x="connsiteX2" y="connsiteY2"/>
              </a:cxn>
              <a:cxn ang="0">
                <a:pos x="connsiteX3" y="connsiteY3"/>
              </a:cxn>
            </a:cxnLst>
            <a:rect l="l" t="t" r="r" b="b"/>
            <a:pathLst>
              <a:path w="3405554" h="3376246">
                <a:moveTo>
                  <a:pt x="0" y="3376246"/>
                </a:moveTo>
                <a:cubicBezTo>
                  <a:pt x="87434" y="2850661"/>
                  <a:pt x="174869" y="2325076"/>
                  <a:pt x="433754" y="1846384"/>
                </a:cubicBezTo>
                <a:cubicBezTo>
                  <a:pt x="692639" y="1367692"/>
                  <a:pt x="1058008" y="811823"/>
                  <a:pt x="1553308" y="504092"/>
                </a:cubicBezTo>
                <a:cubicBezTo>
                  <a:pt x="2048608" y="196361"/>
                  <a:pt x="2727081" y="98180"/>
                  <a:pt x="3405554" y="0"/>
                </a:cubicBezTo>
              </a:path>
            </a:pathLst>
          </a:cu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flipH="1" flipV="1">
            <a:off x="2822415" y="926431"/>
            <a:ext cx="3393361" cy="3381800"/>
          </a:xfrm>
          <a:custGeom>
            <a:avLst/>
            <a:gdLst>
              <a:gd name="connsiteX0" fmla="*/ 0 w 3405554"/>
              <a:gd name="connsiteY0" fmla="*/ 3376246 h 3376246"/>
              <a:gd name="connsiteX1" fmla="*/ 433754 w 3405554"/>
              <a:gd name="connsiteY1" fmla="*/ 1846384 h 3376246"/>
              <a:gd name="connsiteX2" fmla="*/ 1553308 w 3405554"/>
              <a:gd name="connsiteY2" fmla="*/ 504092 h 3376246"/>
              <a:gd name="connsiteX3" fmla="*/ 3405554 w 3405554"/>
              <a:gd name="connsiteY3" fmla="*/ 0 h 3376246"/>
            </a:gdLst>
            <a:ahLst/>
            <a:cxnLst>
              <a:cxn ang="0">
                <a:pos x="connsiteX0" y="connsiteY0"/>
              </a:cxn>
              <a:cxn ang="0">
                <a:pos x="connsiteX1" y="connsiteY1"/>
              </a:cxn>
              <a:cxn ang="0">
                <a:pos x="connsiteX2" y="connsiteY2"/>
              </a:cxn>
              <a:cxn ang="0">
                <a:pos x="connsiteX3" y="connsiteY3"/>
              </a:cxn>
            </a:cxnLst>
            <a:rect l="l" t="t" r="r" b="b"/>
            <a:pathLst>
              <a:path w="3405554" h="3376246">
                <a:moveTo>
                  <a:pt x="0" y="3376246"/>
                </a:moveTo>
                <a:cubicBezTo>
                  <a:pt x="87434" y="2850661"/>
                  <a:pt x="174869" y="2325076"/>
                  <a:pt x="433754" y="1846384"/>
                </a:cubicBezTo>
                <a:cubicBezTo>
                  <a:pt x="692639" y="1367692"/>
                  <a:pt x="1058008" y="811823"/>
                  <a:pt x="1553308" y="504092"/>
                </a:cubicBezTo>
                <a:cubicBezTo>
                  <a:pt x="2048608" y="196361"/>
                  <a:pt x="2727081" y="98180"/>
                  <a:pt x="3405554" y="0"/>
                </a:cubicBezTo>
              </a:path>
            </a:pathLst>
          </a:cu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793407" y="911042"/>
            <a:ext cx="1967628" cy="646331"/>
          </a:xfrm>
          <a:prstGeom prst="rect">
            <a:avLst/>
          </a:prstGeom>
          <a:noFill/>
        </p:spPr>
        <p:txBody>
          <a:bodyPr wrap="square" rtlCol="0">
            <a:spAutoFit/>
          </a:bodyPr>
          <a:lstStyle/>
          <a:p>
            <a:r>
              <a:rPr lang="en-US" sz="1200" b="1" dirty="0" smtClean="0"/>
              <a:t>Much of the display range is used by the smaller values.  Gamma &lt; 1</a:t>
            </a:r>
            <a:endParaRPr lang="en-US" sz="1200" b="1" dirty="0"/>
          </a:p>
        </p:txBody>
      </p:sp>
      <p:sp>
        <p:nvSpPr>
          <p:cNvPr id="22" name="TextBox 21"/>
          <p:cNvSpPr txBox="1"/>
          <p:nvPr/>
        </p:nvSpPr>
        <p:spPr>
          <a:xfrm rot="19025283">
            <a:off x="3916432" y="2478831"/>
            <a:ext cx="919337" cy="276999"/>
          </a:xfrm>
          <a:prstGeom prst="rect">
            <a:avLst/>
          </a:prstGeom>
          <a:noFill/>
        </p:spPr>
        <p:txBody>
          <a:bodyPr wrap="square" rtlCol="0">
            <a:spAutoFit/>
          </a:bodyPr>
          <a:lstStyle/>
          <a:p>
            <a:r>
              <a:rPr lang="en-US" sz="1200" b="1" dirty="0" smtClean="0">
                <a:solidFill>
                  <a:srgbClr val="FF00FF"/>
                </a:solidFill>
              </a:rPr>
              <a:t>Gamma </a:t>
            </a:r>
            <a:r>
              <a:rPr lang="en-US" sz="1200" b="1" dirty="0">
                <a:solidFill>
                  <a:srgbClr val="FF00FF"/>
                </a:solidFill>
              </a:rPr>
              <a:t>=</a:t>
            </a:r>
            <a:r>
              <a:rPr lang="en-US" sz="1200" b="1" dirty="0" smtClean="0">
                <a:solidFill>
                  <a:srgbClr val="FF00FF"/>
                </a:solidFill>
              </a:rPr>
              <a:t> 1</a:t>
            </a:r>
            <a:endParaRPr lang="en-US" sz="1200" b="1" dirty="0">
              <a:solidFill>
                <a:srgbClr val="FF00FF"/>
              </a:solidFill>
            </a:endParaRPr>
          </a:p>
        </p:txBody>
      </p:sp>
      <p:sp>
        <p:nvSpPr>
          <p:cNvPr id="23" name="TextBox 22"/>
          <p:cNvSpPr txBox="1"/>
          <p:nvPr/>
        </p:nvSpPr>
        <p:spPr>
          <a:xfrm>
            <a:off x="4282238" y="3707899"/>
            <a:ext cx="1967628" cy="646331"/>
          </a:xfrm>
          <a:prstGeom prst="rect">
            <a:avLst/>
          </a:prstGeom>
          <a:noFill/>
        </p:spPr>
        <p:txBody>
          <a:bodyPr wrap="square" rtlCol="0">
            <a:spAutoFit/>
          </a:bodyPr>
          <a:lstStyle/>
          <a:p>
            <a:r>
              <a:rPr lang="en-US" sz="1200" b="1" dirty="0" smtClean="0"/>
              <a:t>Much of the display range is used by the larger values.  Gamma &gt; 1</a:t>
            </a:r>
            <a:endParaRPr lang="en-US" sz="1200" b="1" dirty="0"/>
          </a:p>
        </p:txBody>
      </p:sp>
    </p:spTree>
    <p:custDataLst>
      <p:tags r:id="rId1"/>
    </p:custDataLst>
    <p:extLst>
      <p:ext uri="{BB962C8B-B14F-4D97-AF65-F5344CB8AC3E}">
        <p14:creationId xmlns:p14="http://schemas.microsoft.com/office/powerpoint/2010/main" val="2097943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 1</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27</a:t>
            </a:fld>
            <a:endParaRPr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731520"/>
            <a:ext cx="7816725" cy="4206240"/>
          </a:xfrm>
          <a:prstGeom prst="rect">
            <a:avLst/>
          </a:prstGeom>
        </p:spPr>
      </p:pic>
    </p:spTree>
    <p:custDataLst>
      <p:tags r:id="rId1"/>
    </p:custDataLst>
    <p:extLst>
      <p:ext uri="{BB962C8B-B14F-4D97-AF65-F5344CB8AC3E}">
        <p14:creationId xmlns:p14="http://schemas.microsoft.com/office/powerpoint/2010/main" val="4279343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Examples</a:t>
            </a:r>
            <a:endParaRPr lang="en-US" dirty="0">
              <a:solidFill>
                <a:schemeClr val="bg1">
                  <a:lumMod val="95000"/>
                </a:scheme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1520" y="731520"/>
            <a:ext cx="7816723" cy="4206240"/>
          </a:xfrm>
        </p:spPr>
      </p:pic>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28</a:t>
            </a:fld>
            <a:endParaRPr dirty="0">
              <a:solidFill>
                <a:srgbClr val="000000"/>
              </a:solidFill>
            </a:endParaRPr>
          </a:p>
        </p:txBody>
      </p:sp>
    </p:spTree>
    <p:custDataLst>
      <p:tags r:id="rId1"/>
    </p:custDataLst>
    <p:extLst>
      <p:ext uri="{BB962C8B-B14F-4D97-AF65-F5344CB8AC3E}">
        <p14:creationId xmlns:p14="http://schemas.microsoft.com/office/powerpoint/2010/main" val="1799941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Gamma =2</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29</a:t>
            </a:fld>
            <a:endParaRPr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731520"/>
            <a:ext cx="7816725" cy="4206240"/>
          </a:xfrm>
          <a:prstGeom prst="rect">
            <a:avLst/>
          </a:prstGeom>
        </p:spPr>
      </p:pic>
    </p:spTree>
    <p:custDataLst>
      <p:tags r:id="rId1"/>
    </p:custDataLst>
    <p:extLst>
      <p:ext uri="{BB962C8B-B14F-4D97-AF65-F5344CB8AC3E}">
        <p14:creationId xmlns:p14="http://schemas.microsoft.com/office/powerpoint/2010/main" val="2580305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5" y="161750"/>
            <a:ext cx="5314950" cy="857250"/>
          </a:xfrm>
        </p:spPr>
        <p:txBody>
          <a:bodyPr/>
          <a:lstStyle/>
          <a:p>
            <a:pPr algn="ctr"/>
            <a:r>
              <a:rPr lang="en-US" sz="3000" b="1" dirty="0" smtClean="0">
                <a:solidFill>
                  <a:srgbClr val="FFCC00"/>
                </a:solidFill>
                <a:latin typeface="Franklin Gothic Medium Cond" panose="020B0606030402020204" pitchFamily="34" charset="0"/>
              </a:rPr>
              <a:t>Omnibus suggestion:</a:t>
            </a:r>
            <a:endParaRPr lang="en-US" sz="2400" b="1" dirty="0">
              <a:solidFill>
                <a:srgbClr val="FFCC00"/>
              </a:solidFill>
              <a:latin typeface="Franklin Gothic Medium Cond" panose="020B0606030402020204" pitchFamily="34" charset="0"/>
            </a:endParaRPr>
          </a:p>
        </p:txBody>
      </p:sp>
      <p:sp>
        <p:nvSpPr>
          <p:cNvPr id="3" name="Content Placeholder 2"/>
          <p:cNvSpPr>
            <a:spLocks noGrp="1"/>
          </p:cNvSpPr>
          <p:nvPr>
            <p:ph idx="1"/>
          </p:nvPr>
        </p:nvSpPr>
        <p:spPr>
          <a:xfrm>
            <a:off x="1614488" y="887917"/>
            <a:ext cx="5915025" cy="3001748"/>
          </a:xfrm>
          <a:solidFill>
            <a:schemeClr val="tx1">
              <a:alpha val="50000"/>
            </a:schemeClr>
          </a:solidFill>
        </p:spPr>
        <p:txBody>
          <a:bodyPr>
            <a:normAutofit fontScale="92500" lnSpcReduction="20000"/>
          </a:bodyPr>
          <a:lstStyle/>
          <a:p>
            <a:pPr marL="0" indent="0" algn="just">
              <a:buNone/>
            </a:pPr>
            <a:r>
              <a:rPr lang="en-US" sz="1800" dirty="0">
                <a:solidFill>
                  <a:srgbClr val="FFCC00"/>
                </a:solidFill>
                <a:latin typeface="Franklin Gothic Medium" panose="020B0603020102020204" pitchFamily="34" charset="0"/>
              </a:rPr>
              <a:t>If you want satellite data or products for your broadcasts or research or other offerings, if it could improve your forecasting or your presentation of knowledge about the atmosphere to the public, or even if you just think it could be helpful but aren’t quite sure how just yet, please:</a:t>
            </a:r>
          </a:p>
          <a:p>
            <a:pPr marL="0" indent="0" algn="ctr">
              <a:buNone/>
            </a:pPr>
            <a:r>
              <a:rPr lang="en-US" sz="3300" b="1" dirty="0">
                <a:solidFill>
                  <a:srgbClr val="FFCC00"/>
                </a:solidFill>
                <a:latin typeface="Franklin Gothic Medium Cond" panose="020B0606030402020204" pitchFamily="34" charset="0"/>
              </a:rPr>
              <a:t>Ask for it!</a:t>
            </a:r>
          </a:p>
          <a:p>
            <a:pPr marL="0" indent="0" algn="just">
              <a:buNone/>
            </a:pPr>
            <a:r>
              <a:rPr lang="en-US" sz="1800" dirty="0">
                <a:solidFill>
                  <a:srgbClr val="FFCC00"/>
                </a:solidFill>
                <a:latin typeface="Franklin Gothic Medium" panose="020B0603020102020204" pitchFamily="34" charset="0"/>
              </a:rPr>
              <a:t>Ask the NWS, your vendors, your university for it. Much satellite data sits on hard drives in data centers providing lovely opportunities for students to do case studies years after the events have unfolded. Additionally, unless people ask for them, the next series of satellites won’t have new capabilities. Such was the case with true color imaging for GOES-R…</a:t>
            </a:r>
          </a:p>
        </p:txBody>
      </p:sp>
    </p:spTree>
    <p:custDataLst>
      <p:tags r:id="rId1"/>
    </p:custDataLst>
    <p:extLst>
      <p:ext uri="{BB962C8B-B14F-4D97-AF65-F5344CB8AC3E}">
        <p14:creationId xmlns:p14="http://schemas.microsoft.com/office/powerpoint/2010/main" val="3902087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1">
                    <a:lumMod val="95000"/>
                  </a:schemeClr>
                </a:solidFill>
              </a:rPr>
              <a:t>If you want to make your own RGB…</a:t>
            </a:r>
            <a:endParaRPr lang="en-US" sz="2800" dirty="0">
              <a:solidFill>
                <a:schemeClr val="bg1">
                  <a:lumMod val="95000"/>
                </a:schemeClr>
              </a:solidFill>
            </a:endParaRPr>
          </a:p>
        </p:txBody>
      </p:sp>
      <p:sp>
        <p:nvSpPr>
          <p:cNvPr id="3" name="Content Placeholder 2"/>
          <p:cNvSpPr>
            <a:spLocks noGrp="1"/>
          </p:cNvSpPr>
          <p:nvPr>
            <p:ph idx="1"/>
          </p:nvPr>
        </p:nvSpPr>
        <p:spPr>
          <a:xfrm>
            <a:off x="144780" y="709613"/>
            <a:ext cx="8229600" cy="570548"/>
          </a:xfrm>
        </p:spPr>
        <p:txBody>
          <a:bodyPr/>
          <a:lstStyle/>
          <a:p>
            <a:r>
              <a:rPr lang="en-US" sz="1800" dirty="0" smtClean="0">
                <a:solidFill>
                  <a:schemeClr val="bg1">
                    <a:lumMod val="95000"/>
                  </a:schemeClr>
                </a:solidFill>
              </a:rPr>
              <a:t>Consider what you’re trying to highlight, and what you know about radiation and how it behaves in the </a:t>
            </a:r>
            <a:r>
              <a:rPr lang="en-US" sz="1800" smtClean="0">
                <a:solidFill>
                  <a:schemeClr val="bg1">
                    <a:lumMod val="95000"/>
                  </a:schemeClr>
                </a:solidFill>
              </a:rPr>
              <a:t>atmosphere   </a:t>
            </a:r>
            <a:r>
              <a:rPr lang="en-US" sz="1800" dirty="0" smtClean="0">
                <a:solidFill>
                  <a:schemeClr val="bg1">
                    <a:lumMod val="95000"/>
                  </a:schemeClr>
                </a:solidFill>
              </a:rPr>
              <a:t>(The table below is incomplete!)</a:t>
            </a: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30</a:t>
            </a:fld>
            <a:endParaRPr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77641550"/>
              </p:ext>
            </p:extLst>
          </p:nvPr>
        </p:nvGraphicFramePr>
        <p:xfrm>
          <a:off x="240030" y="1343660"/>
          <a:ext cx="8663940" cy="3129280"/>
        </p:xfrm>
        <a:graphic>
          <a:graphicData uri="http://schemas.openxmlformats.org/drawingml/2006/table">
            <a:tbl>
              <a:tblPr firstRow="1" bandRow="1">
                <a:tableStyleId>{5C22544A-7EE6-4342-B048-85BDC9FD1C3A}</a:tableStyleId>
              </a:tblPr>
              <a:tblGrid>
                <a:gridCol w="4331970">
                  <a:extLst>
                    <a:ext uri="{9D8B030D-6E8A-4147-A177-3AD203B41FA5}">
                      <a16:colId xmlns:a16="http://schemas.microsoft.com/office/drawing/2014/main" val="3961598455"/>
                    </a:ext>
                  </a:extLst>
                </a:gridCol>
                <a:gridCol w="4331970">
                  <a:extLst>
                    <a:ext uri="{9D8B030D-6E8A-4147-A177-3AD203B41FA5}">
                      <a16:colId xmlns:a16="http://schemas.microsoft.com/office/drawing/2014/main" val="4090290543"/>
                    </a:ext>
                  </a:extLst>
                </a:gridCol>
              </a:tblGrid>
              <a:tr h="0">
                <a:tc>
                  <a:txBody>
                    <a:bodyPr/>
                    <a:lstStyle/>
                    <a:p>
                      <a:pPr lvl="1" algn="l"/>
                      <a:r>
                        <a:rPr lang="en-US" sz="1200" b="1" dirty="0" smtClean="0">
                          <a:solidFill>
                            <a:schemeClr val="tx1"/>
                          </a:solidFill>
                        </a:rPr>
                        <a:t>1.6 </a:t>
                      </a:r>
                      <a:r>
                        <a:rPr lang="en-US" sz="1200" b="1" dirty="0" smtClean="0">
                          <a:solidFill>
                            <a:schemeClr val="tx1"/>
                          </a:solidFill>
                          <a:latin typeface="Symbol" panose="05050102010706020507" pitchFamily="18" charset="2"/>
                        </a:rPr>
                        <a:t>m</a:t>
                      </a:r>
                      <a:r>
                        <a:rPr lang="en-US" sz="1200" b="1" dirty="0" smtClean="0">
                          <a:solidFill>
                            <a:schemeClr val="tx1"/>
                          </a:solidFill>
                        </a:rPr>
                        <a:t>m helps highlight snow and ice</a:t>
                      </a:r>
                    </a:p>
                  </a:txBody>
                  <a:tcPr/>
                </a:tc>
                <a:tc>
                  <a:txBody>
                    <a:bodyPr/>
                    <a:lstStyle/>
                    <a:p>
                      <a:pPr lvl="1" algn="l"/>
                      <a:r>
                        <a:rPr lang="en-US" sz="1200" b="1" dirty="0" smtClean="0">
                          <a:solidFill>
                            <a:schemeClr val="tx1"/>
                          </a:solidFill>
                        </a:rPr>
                        <a:t>10.3 – 3.9 views highlights stratus at night</a:t>
                      </a:r>
                    </a:p>
                  </a:txBody>
                  <a:tcPr/>
                </a:tc>
                <a:extLst>
                  <a:ext uri="{0D108BD9-81ED-4DB2-BD59-A6C34878D82A}">
                    <a16:rowId xmlns:a16="http://schemas.microsoft.com/office/drawing/2014/main" val="4088442887"/>
                  </a:ext>
                </a:extLst>
              </a:tr>
              <a:tr h="370840">
                <a:tc>
                  <a:txBody>
                    <a:bodyPr/>
                    <a:lstStyle/>
                    <a:p>
                      <a:pPr lvl="1" algn="l"/>
                      <a:r>
                        <a:rPr lang="en-US" sz="1200" b="1" dirty="0" smtClean="0">
                          <a:solidFill>
                            <a:schemeClr val="tx1"/>
                          </a:solidFill>
                        </a:rPr>
                        <a:t>1.38 highlights cirrus clouds</a:t>
                      </a:r>
                    </a:p>
                  </a:txBody>
                  <a:tcPr/>
                </a:tc>
                <a:tc>
                  <a:txBody>
                    <a:bodyPr/>
                    <a:lstStyle/>
                    <a:p>
                      <a:pPr lvl="1" algn="l"/>
                      <a:r>
                        <a:rPr lang="en-US" sz="1200" b="1" dirty="0" smtClean="0">
                          <a:solidFill>
                            <a:schemeClr val="tx1"/>
                          </a:solidFill>
                        </a:rPr>
                        <a:t>10.3 – 12.3 highlights moisture and/or dust and/or contrails</a:t>
                      </a:r>
                    </a:p>
                  </a:txBody>
                  <a:tcPr/>
                </a:tc>
                <a:extLst>
                  <a:ext uri="{0D108BD9-81ED-4DB2-BD59-A6C34878D82A}">
                    <a16:rowId xmlns:a16="http://schemas.microsoft.com/office/drawing/2014/main" val="272532872"/>
                  </a:ext>
                </a:extLst>
              </a:tr>
              <a:tr h="370840">
                <a:tc>
                  <a:txBody>
                    <a:bodyPr/>
                    <a:lstStyle/>
                    <a:p>
                      <a:pPr algn="l"/>
                      <a:r>
                        <a:rPr lang="en-US" sz="1200" b="1" dirty="0" smtClean="0">
                          <a:solidFill>
                            <a:schemeClr val="tx1"/>
                          </a:solidFill>
                        </a:rPr>
                        <a:t>Veggie Band highlights land/water contrasts</a:t>
                      </a:r>
                      <a:endParaRPr lang="en-US" sz="1200" b="1" dirty="0">
                        <a:solidFill>
                          <a:schemeClr val="tx1"/>
                        </a:solidFill>
                      </a:endParaRPr>
                    </a:p>
                  </a:txBody>
                  <a:tcPr/>
                </a:tc>
                <a:tc>
                  <a:txBody>
                    <a:bodyPr/>
                    <a:lstStyle/>
                    <a:p>
                      <a:pPr lvl="1" algn="l"/>
                      <a:r>
                        <a:rPr lang="en-US" sz="1200" b="1" dirty="0" smtClean="0">
                          <a:solidFill>
                            <a:schemeClr val="tx1"/>
                          </a:solidFill>
                        </a:rPr>
                        <a:t>11.2 – 8.4 highlights dust and clouds</a:t>
                      </a:r>
                    </a:p>
                  </a:txBody>
                  <a:tcPr/>
                </a:tc>
                <a:extLst>
                  <a:ext uri="{0D108BD9-81ED-4DB2-BD59-A6C34878D82A}">
                    <a16:rowId xmlns:a16="http://schemas.microsoft.com/office/drawing/2014/main" val="3687626134"/>
                  </a:ext>
                </a:extLst>
              </a:tr>
              <a:tr h="370840">
                <a:tc>
                  <a:txBody>
                    <a:bodyPr/>
                    <a:lstStyle/>
                    <a:p>
                      <a:pPr algn="l"/>
                      <a:r>
                        <a:rPr lang="en-US" sz="1200" b="1" dirty="0" smtClean="0">
                          <a:solidFill>
                            <a:schemeClr val="tx1"/>
                          </a:solidFill>
                        </a:rPr>
                        <a:t>.47 is most sensitive to aerosols and scattering</a:t>
                      </a:r>
                      <a:endParaRPr lang="en-US" sz="1200" b="1" dirty="0">
                        <a:solidFill>
                          <a:schemeClr val="tx1"/>
                        </a:solidFill>
                      </a:endParaRPr>
                    </a:p>
                  </a:txBody>
                  <a:tcPr/>
                </a:tc>
                <a:tc>
                  <a:txBody>
                    <a:bodyPr/>
                    <a:lstStyle/>
                    <a:p>
                      <a:pPr algn="l"/>
                      <a:r>
                        <a:rPr lang="en-US" sz="1200" b="1" dirty="0" smtClean="0">
                          <a:solidFill>
                            <a:schemeClr val="tx1"/>
                          </a:solidFill>
                        </a:rPr>
                        <a:t>13.3 emphasizes upper tropospheric features</a:t>
                      </a:r>
                      <a:endParaRPr lang="en-US" sz="1200" b="1" dirty="0">
                        <a:solidFill>
                          <a:schemeClr val="tx1"/>
                        </a:solidFill>
                      </a:endParaRPr>
                    </a:p>
                  </a:txBody>
                  <a:tcPr/>
                </a:tc>
                <a:extLst>
                  <a:ext uri="{0D108BD9-81ED-4DB2-BD59-A6C34878D82A}">
                    <a16:rowId xmlns:a16="http://schemas.microsoft.com/office/drawing/2014/main" val="1064687043"/>
                  </a:ext>
                </a:extLst>
              </a:tr>
              <a:tr h="370840">
                <a:tc>
                  <a:txBody>
                    <a:bodyPr/>
                    <a:lstStyle/>
                    <a:p>
                      <a:pPr algn="l"/>
                      <a:r>
                        <a:rPr lang="en-US" sz="1200" b="1" dirty="0" smtClean="0">
                          <a:solidFill>
                            <a:schemeClr val="tx1"/>
                          </a:solidFill>
                        </a:rPr>
                        <a:t>.86 and 1.61</a:t>
                      </a:r>
                      <a:r>
                        <a:rPr lang="en-US" sz="1200" b="1" baseline="0" dirty="0" smtClean="0">
                          <a:solidFill>
                            <a:schemeClr val="tx1"/>
                          </a:solidFill>
                        </a:rPr>
                        <a:t> mean highly reflective surfaces</a:t>
                      </a:r>
                      <a:endParaRPr lang="en-US" sz="1200" b="1" dirty="0">
                        <a:solidFill>
                          <a:schemeClr val="tx1"/>
                        </a:solidFill>
                      </a:endParaRPr>
                    </a:p>
                  </a:txBody>
                  <a:tcPr/>
                </a:tc>
                <a:tc>
                  <a:txBody>
                    <a:bodyPr/>
                    <a:lstStyle/>
                    <a:p>
                      <a:pPr algn="l"/>
                      <a:r>
                        <a:rPr lang="en-US" sz="1200" b="1" dirty="0" smtClean="0">
                          <a:solidFill>
                            <a:schemeClr val="tx1"/>
                          </a:solidFill>
                        </a:rPr>
                        <a:t>Water Vapor Channels don’t show surface features</a:t>
                      </a:r>
                      <a:endParaRPr lang="en-US" sz="1200" b="1" dirty="0">
                        <a:solidFill>
                          <a:schemeClr val="tx1"/>
                        </a:solidFill>
                      </a:endParaRPr>
                    </a:p>
                  </a:txBody>
                  <a:tcPr/>
                </a:tc>
                <a:extLst>
                  <a:ext uri="{0D108BD9-81ED-4DB2-BD59-A6C34878D82A}">
                    <a16:rowId xmlns:a16="http://schemas.microsoft.com/office/drawing/2014/main" val="2907259966"/>
                  </a:ext>
                </a:extLst>
              </a:tr>
              <a:tr h="370840">
                <a:tc>
                  <a:txBody>
                    <a:bodyPr/>
                    <a:lstStyle/>
                    <a:p>
                      <a:pPr lvl="1" algn="l"/>
                      <a:r>
                        <a:rPr lang="en-US" sz="1200" b="1" dirty="0" smtClean="0">
                          <a:solidFill>
                            <a:schemeClr val="tx1"/>
                          </a:solidFill>
                        </a:rPr>
                        <a:t>3.9, 2.2, 1.6 describe fires</a:t>
                      </a:r>
                    </a:p>
                  </a:txBody>
                  <a:tcPr/>
                </a:tc>
                <a:tc>
                  <a:txBody>
                    <a:bodyPr/>
                    <a:lstStyle/>
                    <a:p>
                      <a:pPr lvl="1" algn="l"/>
                      <a:r>
                        <a:rPr lang="en-US" sz="1200" b="1" dirty="0" smtClean="0">
                          <a:solidFill>
                            <a:schemeClr val="tx1"/>
                          </a:solidFill>
                        </a:rPr>
                        <a:t>Water Vapor Difference fields indicate the depth of features</a:t>
                      </a:r>
                    </a:p>
                  </a:txBody>
                  <a:tcPr/>
                </a:tc>
                <a:extLst>
                  <a:ext uri="{0D108BD9-81ED-4DB2-BD59-A6C34878D82A}">
                    <a16:rowId xmlns:a16="http://schemas.microsoft.com/office/drawing/2014/main" val="1311958962"/>
                  </a:ext>
                </a:extLst>
              </a:tr>
              <a:tr h="370840">
                <a:tc>
                  <a:txBody>
                    <a:bodyPr/>
                    <a:lstStyle/>
                    <a:p>
                      <a:pPr lvl="1" algn="l"/>
                      <a:r>
                        <a:rPr lang="en-US" sz="1200" b="1" dirty="0" smtClean="0">
                          <a:solidFill>
                            <a:schemeClr val="tx1"/>
                          </a:solidFill>
                        </a:rPr>
                        <a:t>Change the range of window channels to view upper level or low-level features</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7.3 and 8.4 have SO2 absorption </a:t>
                      </a:r>
                    </a:p>
                    <a:p>
                      <a:pPr algn="l"/>
                      <a:endParaRPr lang="en-US" sz="1200" b="1" dirty="0">
                        <a:solidFill>
                          <a:schemeClr val="tx1"/>
                        </a:solidFill>
                      </a:endParaRPr>
                    </a:p>
                  </a:txBody>
                  <a:tcPr/>
                </a:tc>
                <a:extLst>
                  <a:ext uri="{0D108BD9-81ED-4DB2-BD59-A6C34878D82A}">
                    <a16:rowId xmlns:a16="http://schemas.microsoft.com/office/drawing/2014/main" val="4013837186"/>
                  </a:ext>
                </a:extLst>
              </a:tr>
              <a:tr h="370840">
                <a:tc>
                  <a:txBody>
                    <a:bodyPr/>
                    <a:lstStyle/>
                    <a:p>
                      <a:pPr algn="l"/>
                      <a:r>
                        <a:rPr lang="en-US" sz="1200" b="1" dirty="0" smtClean="0">
                          <a:solidFill>
                            <a:schemeClr val="tx1"/>
                          </a:solidFill>
                        </a:rPr>
                        <a:t>What allows you to view smoke?</a:t>
                      </a:r>
                      <a:endParaRPr lang="en-US" sz="1200" b="1" dirty="0">
                        <a:solidFill>
                          <a:schemeClr val="tx1"/>
                        </a:solidFill>
                      </a:endParaRPr>
                    </a:p>
                  </a:txBody>
                  <a:tcPr/>
                </a:tc>
                <a:tc>
                  <a:txBody>
                    <a:bodyPr/>
                    <a:lstStyle/>
                    <a:p>
                      <a:pPr lvl="1" algn="l"/>
                      <a:r>
                        <a:rPr lang="en-US" sz="1200" b="1" dirty="0" smtClean="0">
                          <a:solidFill>
                            <a:schemeClr val="tx1"/>
                          </a:solidFill>
                        </a:rPr>
                        <a:t>10.3 – 3.9 will indicate ice crystal size (daytime)</a:t>
                      </a:r>
                    </a:p>
                  </a:txBody>
                  <a:tcPr/>
                </a:tc>
                <a:extLst>
                  <a:ext uri="{0D108BD9-81ED-4DB2-BD59-A6C34878D82A}">
                    <a16:rowId xmlns:a16="http://schemas.microsoft.com/office/drawing/2014/main" val="1120527085"/>
                  </a:ext>
                </a:extLst>
              </a:tr>
            </a:tbl>
          </a:graphicData>
        </a:graphic>
      </p:graphicFrame>
      <p:sp>
        <p:nvSpPr>
          <p:cNvPr id="6" name="TextBox 5"/>
          <p:cNvSpPr txBox="1"/>
          <p:nvPr/>
        </p:nvSpPr>
        <p:spPr>
          <a:xfrm>
            <a:off x="1905001" y="4653915"/>
            <a:ext cx="5265419" cy="369332"/>
          </a:xfrm>
          <a:prstGeom prst="rect">
            <a:avLst/>
          </a:prstGeom>
          <a:noFill/>
        </p:spPr>
        <p:txBody>
          <a:bodyPr wrap="square" rtlCol="0">
            <a:spAutoFit/>
          </a:bodyPr>
          <a:lstStyle/>
          <a:p>
            <a:r>
              <a:rPr lang="en-US" dirty="0" smtClean="0">
                <a:solidFill>
                  <a:schemeClr val="bg1">
                    <a:lumMod val="95000"/>
                  </a:schemeClr>
                </a:solidFill>
                <a:hlinkClick r:id="rId3"/>
              </a:rPr>
              <a:t>Training on what the different window channels allow</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2894745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715" y="48817"/>
            <a:ext cx="6999317" cy="564356"/>
          </a:xfrm>
        </p:spPr>
        <p:txBody>
          <a:bodyPr/>
          <a:lstStyle/>
          <a:p>
            <a:r>
              <a:rPr lang="en-US" sz="2800" b="1" dirty="0" smtClean="0">
                <a:solidFill>
                  <a:srgbClr val="FFFF00"/>
                </a:solidFill>
              </a:rPr>
              <a:t>Create an RGB that’s great for cirrus detection</a:t>
            </a:r>
            <a:endParaRPr lang="en-US" sz="2800" b="1" dirty="0">
              <a:solidFill>
                <a:srgbClr val="FFFF00"/>
              </a:solidFill>
            </a:endParaRPr>
          </a:p>
        </p:txBody>
      </p:sp>
      <p:sp>
        <p:nvSpPr>
          <p:cNvPr id="3" name="Content Placeholder 2"/>
          <p:cNvSpPr>
            <a:spLocks noGrp="1"/>
          </p:cNvSpPr>
          <p:nvPr>
            <p:ph idx="1"/>
          </p:nvPr>
        </p:nvSpPr>
        <p:spPr>
          <a:xfrm>
            <a:off x="133005" y="900113"/>
            <a:ext cx="8844740" cy="3694510"/>
          </a:xfrm>
        </p:spPr>
        <p:txBody>
          <a:bodyPr/>
          <a:lstStyle/>
          <a:p>
            <a:r>
              <a:rPr lang="en-US" dirty="0" smtClean="0">
                <a:solidFill>
                  <a:srgbClr val="FFFF00"/>
                </a:solidFill>
              </a:rPr>
              <a:t>Daytime</a:t>
            </a:r>
          </a:p>
          <a:p>
            <a:pPr lvl="1"/>
            <a:r>
              <a:rPr lang="en-US" dirty="0" smtClean="0">
                <a:solidFill>
                  <a:srgbClr val="FFFF00"/>
                </a:solidFill>
              </a:rPr>
              <a:t>There is a Cirrus Channel (1.38 ) on GOES-R.  Use it!</a:t>
            </a:r>
          </a:p>
          <a:p>
            <a:pPr lvl="1"/>
            <a:r>
              <a:rPr lang="en-US" dirty="0" smtClean="0">
                <a:solidFill>
                  <a:srgbClr val="FFFF00"/>
                </a:solidFill>
              </a:rPr>
              <a:t>The Snow/Ice Channel (1.61) discriminates between ice clouds and clouds made of water droplets</a:t>
            </a:r>
          </a:p>
          <a:p>
            <a:pPr lvl="1"/>
            <a:r>
              <a:rPr lang="en-US" dirty="0" smtClean="0">
                <a:solidFill>
                  <a:srgbClr val="FFFF00"/>
                </a:solidFill>
              </a:rPr>
              <a:t>Visible Imagery shows all clouds.</a:t>
            </a:r>
          </a:p>
          <a:p>
            <a:pPr lvl="1"/>
            <a:r>
              <a:rPr lang="en-US" dirty="0" smtClean="0">
                <a:solidFill>
                  <a:srgbClr val="FFFF00"/>
                </a:solidFill>
              </a:rPr>
              <a:t>Split Window Difference highlights contrails and other cirrus forms.</a:t>
            </a:r>
          </a:p>
          <a:p>
            <a:pPr lvl="4"/>
            <a:r>
              <a:rPr lang="en-US" dirty="0" smtClean="0">
                <a:solidFill>
                  <a:srgbClr val="FFFF00"/>
                </a:solidFill>
              </a:rPr>
              <a:t>Here </a:t>
            </a:r>
            <a:r>
              <a:rPr lang="en-US" dirty="0">
                <a:solidFill>
                  <a:srgbClr val="FFFF00"/>
                </a:solidFill>
              </a:rPr>
              <a:t>is my recipe for that RGB r = refl_1_38um_nom g = refl_0_65um_nom b = refl_1_60um_nom </a:t>
            </a:r>
            <a:r>
              <a:rPr lang="en-US" dirty="0" err="1">
                <a:solidFill>
                  <a:srgbClr val="FFFF00"/>
                </a:solidFill>
              </a:rPr>
              <a:t>flip_r</a:t>
            </a:r>
            <a:r>
              <a:rPr lang="en-US" dirty="0">
                <a:solidFill>
                  <a:srgbClr val="FFFF00"/>
                </a:solidFill>
              </a:rPr>
              <a:t> = 0 </a:t>
            </a:r>
            <a:r>
              <a:rPr lang="en-US" dirty="0" err="1">
                <a:solidFill>
                  <a:srgbClr val="FFFF00"/>
                </a:solidFill>
              </a:rPr>
              <a:t>flip_g</a:t>
            </a:r>
            <a:r>
              <a:rPr lang="en-US" dirty="0">
                <a:solidFill>
                  <a:srgbClr val="FFFF00"/>
                </a:solidFill>
              </a:rPr>
              <a:t> = 0 </a:t>
            </a:r>
            <a:r>
              <a:rPr lang="en-US" dirty="0" err="1">
                <a:solidFill>
                  <a:srgbClr val="FFFF00"/>
                </a:solidFill>
              </a:rPr>
              <a:t>flip_b</a:t>
            </a:r>
            <a:r>
              <a:rPr lang="en-US" dirty="0">
                <a:solidFill>
                  <a:srgbClr val="FFFF00"/>
                </a:solidFill>
              </a:rPr>
              <a:t> = 0 </a:t>
            </a:r>
            <a:r>
              <a:rPr lang="en-US" dirty="0" err="1">
                <a:solidFill>
                  <a:srgbClr val="FFFF00"/>
                </a:solidFill>
              </a:rPr>
              <a:t>gamma_fac_r</a:t>
            </a:r>
            <a:r>
              <a:rPr lang="en-US" dirty="0">
                <a:solidFill>
                  <a:srgbClr val="FFFF00"/>
                </a:solidFill>
              </a:rPr>
              <a:t> = 1.5 </a:t>
            </a:r>
            <a:r>
              <a:rPr lang="en-US" dirty="0" err="1">
                <a:solidFill>
                  <a:srgbClr val="FFFF00"/>
                </a:solidFill>
              </a:rPr>
              <a:t>gamma_fac_g</a:t>
            </a:r>
            <a:r>
              <a:rPr lang="en-US" dirty="0">
                <a:solidFill>
                  <a:srgbClr val="FFFF00"/>
                </a:solidFill>
              </a:rPr>
              <a:t> = 1.0 </a:t>
            </a:r>
            <a:r>
              <a:rPr lang="en-US" dirty="0" err="1">
                <a:solidFill>
                  <a:srgbClr val="FFFF00"/>
                </a:solidFill>
              </a:rPr>
              <a:t>gamma_fac_b</a:t>
            </a:r>
            <a:r>
              <a:rPr lang="en-US" dirty="0">
                <a:solidFill>
                  <a:srgbClr val="FFFF00"/>
                </a:solidFill>
              </a:rPr>
              <a:t> = 1.0 </a:t>
            </a:r>
            <a:r>
              <a:rPr lang="en-US" dirty="0" err="1">
                <a:solidFill>
                  <a:srgbClr val="FFFF00"/>
                </a:solidFill>
              </a:rPr>
              <a:t>r_range</a:t>
            </a:r>
            <a:r>
              <a:rPr lang="en-US" dirty="0">
                <a:solidFill>
                  <a:srgbClr val="FFFF00"/>
                </a:solidFill>
              </a:rPr>
              <a:t> = [0,10.0] </a:t>
            </a:r>
            <a:r>
              <a:rPr lang="en-US" dirty="0" err="1">
                <a:solidFill>
                  <a:srgbClr val="FFFF00"/>
                </a:solidFill>
              </a:rPr>
              <a:t>g_range</a:t>
            </a:r>
            <a:r>
              <a:rPr lang="en-US" dirty="0">
                <a:solidFill>
                  <a:srgbClr val="FFFF00"/>
                </a:solidFill>
              </a:rPr>
              <a:t> = [0,100.0] </a:t>
            </a:r>
            <a:r>
              <a:rPr lang="en-US" dirty="0" err="1">
                <a:solidFill>
                  <a:srgbClr val="FFFF00"/>
                </a:solidFill>
              </a:rPr>
              <a:t>b_range</a:t>
            </a:r>
            <a:r>
              <a:rPr lang="en-US" dirty="0">
                <a:solidFill>
                  <a:srgbClr val="FFFF00"/>
                </a:solidFill>
              </a:rPr>
              <a:t> = [0,60.0] I can make an example for any image if you want to verify thanks and hope all is well, Andy</a:t>
            </a:r>
            <a:endParaRPr lang="en-US" dirty="0">
              <a:solidFill>
                <a:srgbClr val="FFFF00"/>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31</a:t>
            </a:fld>
            <a:endParaRPr dirty="0">
              <a:solidFill>
                <a:srgbClr val="000000"/>
              </a:solidFill>
            </a:endParaRPr>
          </a:p>
        </p:txBody>
      </p:sp>
    </p:spTree>
    <p:custDataLst>
      <p:tags r:id="rId1"/>
    </p:custDataLst>
    <p:extLst>
      <p:ext uri="{BB962C8B-B14F-4D97-AF65-F5344CB8AC3E}">
        <p14:creationId xmlns:p14="http://schemas.microsoft.com/office/powerpoint/2010/main" val="56398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715" y="48817"/>
            <a:ext cx="6999317" cy="564356"/>
          </a:xfrm>
        </p:spPr>
        <p:txBody>
          <a:bodyPr/>
          <a:lstStyle/>
          <a:p>
            <a:r>
              <a:rPr lang="en-US" sz="2800" b="1" dirty="0" smtClean="0">
                <a:solidFill>
                  <a:srgbClr val="FFFF00"/>
                </a:solidFill>
              </a:rPr>
              <a:t>Create an RGB that’s great for cirrus detection</a:t>
            </a:r>
            <a:endParaRPr lang="en-US" sz="2800" b="1" dirty="0">
              <a:solidFill>
                <a:srgbClr val="FFFF00"/>
              </a:solidFill>
            </a:endParaRPr>
          </a:p>
        </p:txBody>
      </p:sp>
      <p:sp>
        <p:nvSpPr>
          <p:cNvPr id="3" name="Content Placeholder 2"/>
          <p:cNvSpPr>
            <a:spLocks noGrp="1"/>
          </p:cNvSpPr>
          <p:nvPr>
            <p:ph idx="1"/>
          </p:nvPr>
        </p:nvSpPr>
        <p:spPr>
          <a:xfrm>
            <a:off x="133005" y="900113"/>
            <a:ext cx="8844740" cy="3694510"/>
          </a:xfrm>
        </p:spPr>
        <p:txBody>
          <a:bodyPr/>
          <a:lstStyle/>
          <a:p>
            <a:r>
              <a:rPr lang="en-US" dirty="0" smtClean="0">
                <a:solidFill>
                  <a:srgbClr val="FFFF00"/>
                </a:solidFill>
              </a:rPr>
              <a:t>Red </a:t>
            </a:r>
            <a:r>
              <a:rPr lang="en-US" dirty="0">
                <a:solidFill>
                  <a:srgbClr val="FFFF00"/>
                </a:solidFill>
              </a:rPr>
              <a:t>:</a:t>
            </a:r>
            <a:r>
              <a:rPr lang="en-US" dirty="0" smtClean="0">
                <a:solidFill>
                  <a:srgbClr val="FFFF00"/>
                </a:solidFill>
              </a:rPr>
              <a:t> 1.38 reflectance ( 0 to 0.10), Gamma 1.5</a:t>
            </a:r>
          </a:p>
          <a:p>
            <a:r>
              <a:rPr lang="en-US" dirty="0" smtClean="0">
                <a:solidFill>
                  <a:srgbClr val="FFFF00"/>
                </a:solidFill>
              </a:rPr>
              <a:t>Green : 1.61 reflectance ( 0 to 1.00), Gamma 1.0</a:t>
            </a:r>
          </a:p>
          <a:p>
            <a:r>
              <a:rPr lang="en-US" dirty="0" smtClean="0">
                <a:solidFill>
                  <a:srgbClr val="FFFF00"/>
                </a:solidFill>
              </a:rPr>
              <a:t>Blue:  0.64 reflectance ( 0 to 0.60) , </a:t>
            </a:r>
            <a:r>
              <a:rPr lang="en-US" smtClean="0">
                <a:solidFill>
                  <a:srgbClr val="FFFF00"/>
                </a:solidFill>
              </a:rPr>
              <a:t>Gamma 1.0</a:t>
            </a:r>
            <a:endParaRPr lang="en-US" dirty="0">
              <a:solidFill>
                <a:srgbClr val="FFFF00"/>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32</a:t>
            </a:fld>
            <a:endParaRPr dirty="0">
              <a:solidFill>
                <a:srgbClr val="000000"/>
              </a:solidFill>
            </a:endParaRPr>
          </a:p>
        </p:txBody>
      </p:sp>
    </p:spTree>
    <p:custDataLst>
      <p:tags r:id="rId1"/>
    </p:custDataLst>
    <p:extLst>
      <p:ext uri="{BB962C8B-B14F-4D97-AF65-F5344CB8AC3E}">
        <p14:creationId xmlns:p14="http://schemas.microsoft.com/office/powerpoint/2010/main" val="4184364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817"/>
            <a:ext cx="6979920" cy="564356"/>
          </a:xfrm>
        </p:spPr>
        <p:txBody>
          <a:bodyPr/>
          <a:lstStyle/>
          <a:p>
            <a:r>
              <a:rPr lang="en-US" sz="2000" b="1" dirty="0" smtClean="0">
                <a:solidFill>
                  <a:schemeClr val="bg1">
                    <a:lumMod val="95000"/>
                  </a:schemeClr>
                </a:solidFill>
              </a:rPr>
              <a:t>Load up the bands into SIFT and find the best combination</a:t>
            </a:r>
            <a:endParaRPr lang="en-US" sz="2000" b="1"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Here’s an example of what one forecaster is doing in Duluth to track smoke at night:</a:t>
            </a:r>
          </a:p>
          <a:p>
            <a:pPr lvl="1"/>
            <a:r>
              <a:rPr lang="en-US" dirty="0" smtClean="0">
                <a:solidFill>
                  <a:schemeClr val="bg1">
                    <a:lumMod val="95000"/>
                  </a:schemeClr>
                </a:solidFill>
              </a:rPr>
              <a:t>Look at True Color imagery at sunset</a:t>
            </a:r>
          </a:p>
          <a:p>
            <a:pPr lvl="1"/>
            <a:r>
              <a:rPr lang="en-US" dirty="0" smtClean="0">
                <a:solidFill>
                  <a:schemeClr val="bg1">
                    <a:lumMod val="95000"/>
                  </a:schemeClr>
                </a:solidFill>
              </a:rPr>
              <a:t>Find IR RGBs that match smoke patterns, see how the RGBs evolve at night</a:t>
            </a:r>
          </a:p>
          <a:p>
            <a:pPr lvl="1"/>
            <a:r>
              <a:rPr lang="en-US" dirty="0" smtClean="0">
                <a:solidFill>
                  <a:schemeClr val="bg1">
                    <a:lumMod val="95000"/>
                  </a:schemeClr>
                </a:solidFill>
              </a:rPr>
              <a:t>Compare RGB to smoke pattern at sunrise</a:t>
            </a:r>
          </a:p>
          <a:p>
            <a:pPr lvl="1"/>
            <a:r>
              <a:rPr lang="en-US" dirty="0" smtClean="0">
                <a:solidFill>
                  <a:schemeClr val="bg1">
                    <a:lumMod val="95000"/>
                  </a:schemeClr>
                </a:solidFill>
                <a:hlinkClick r:id="rId3"/>
              </a:rPr>
              <a:t>(Link to recorded presentation)</a:t>
            </a:r>
            <a:endParaRPr lang="en-US" dirty="0" smtClean="0">
              <a:solidFill>
                <a:schemeClr val="bg1">
                  <a:lumMod val="95000"/>
                </a:schemeClr>
              </a:solidFill>
            </a:endParaRPr>
          </a:p>
          <a:p>
            <a:pPr lvl="1"/>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33</a:t>
            </a:fld>
            <a:endParaRPr dirty="0">
              <a:solidFill>
                <a:srgbClr val="000000"/>
              </a:solidFill>
            </a:endParaRPr>
          </a:p>
        </p:txBody>
      </p:sp>
    </p:spTree>
    <p:custDataLst>
      <p:tags r:id="rId1"/>
    </p:custDataLst>
    <p:extLst>
      <p:ext uri="{BB962C8B-B14F-4D97-AF65-F5344CB8AC3E}">
        <p14:creationId xmlns:p14="http://schemas.microsoft.com/office/powerpoint/2010/main" val="4285356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18627791"/>
              </p:ext>
            </p:extLst>
          </p:nvPr>
        </p:nvGraphicFramePr>
        <p:xfrm>
          <a:off x="3471506" y="583693"/>
          <a:ext cx="2475738" cy="4007073"/>
        </p:xfrm>
        <a:graphic>
          <a:graphicData uri="http://schemas.openxmlformats.org/drawingml/2006/table">
            <a:tbl>
              <a:tblPr firstRow="1" bandRow="1">
                <a:tableStyleId>{5C22544A-7EE6-4342-B048-85BDC9FD1C3A}</a:tableStyleId>
              </a:tblPr>
              <a:tblGrid>
                <a:gridCol w="2475738">
                  <a:extLst>
                    <a:ext uri="{9D8B030D-6E8A-4147-A177-3AD203B41FA5}">
                      <a16:colId xmlns:a16="http://schemas.microsoft.com/office/drawing/2014/main" val="20000"/>
                    </a:ext>
                  </a:extLst>
                </a:gridCol>
              </a:tblGrid>
              <a:tr h="273635">
                <a:tc>
                  <a:txBody>
                    <a:bodyPr/>
                    <a:lstStyle/>
                    <a:p>
                      <a:r>
                        <a:rPr lang="en-US" sz="900" b="1" dirty="0">
                          <a:solidFill>
                            <a:srgbClr val="FFFF00"/>
                          </a:solidFill>
                        </a:rPr>
                        <a:t>ABI Baseline</a:t>
                      </a:r>
                      <a:r>
                        <a:rPr lang="en-US" sz="900" b="1" baseline="0" dirty="0">
                          <a:solidFill>
                            <a:srgbClr val="FFFF00"/>
                          </a:solidFill>
                        </a:rPr>
                        <a:t> Products</a:t>
                      </a:r>
                      <a:endParaRPr lang="en-US" sz="900" b="1" dirty="0">
                        <a:solidFill>
                          <a:srgbClr val="FFFF00"/>
                        </a:solidFill>
                      </a:endParaRPr>
                    </a:p>
                  </a:txBody>
                  <a:tcPr marL="68579" marR="68579" marT="34292" marB="34292"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3733438">
                <a:tc>
                  <a:txBody>
                    <a:bodyPr/>
                    <a:lstStyle/>
                    <a:p>
                      <a:pPr>
                        <a:spcAft>
                          <a:spcPts val="200"/>
                        </a:spcAft>
                      </a:pPr>
                      <a:r>
                        <a:rPr lang="en-US" sz="800" dirty="0"/>
                        <a:t>Aerosol Detection (Including Smoke</a:t>
                      </a:r>
                      <a:r>
                        <a:rPr lang="en-US" sz="800" baseline="0" dirty="0"/>
                        <a:t> and Dust)</a:t>
                      </a:r>
                    </a:p>
                    <a:p>
                      <a:pPr>
                        <a:spcAft>
                          <a:spcPts val="200"/>
                        </a:spcAft>
                      </a:pPr>
                      <a:r>
                        <a:rPr lang="en-US" sz="800" baseline="0" dirty="0"/>
                        <a:t>Aerosol Optical Depth (AOD)</a:t>
                      </a:r>
                    </a:p>
                    <a:p>
                      <a:pPr>
                        <a:spcAft>
                          <a:spcPts val="200"/>
                        </a:spcAft>
                      </a:pPr>
                      <a:r>
                        <a:rPr lang="en-US" sz="800" baseline="0" dirty="0"/>
                        <a:t>Clear Sky Masks</a:t>
                      </a:r>
                    </a:p>
                    <a:p>
                      <a:pPr>
                        <a:spcAft>
                          <a:spcPts val="200"/>
                        </a:spcAft>
                      </a:pPr>
                      <a:r>
                        <a:rPr lang="en-US" sz="800" baseline="0" dirty="0"/>
                        <a:t>Cloud and Moisture Imagery</a:t>
                      </a:r>
                    </a:p>
                    <a:p>
                      <a:pPr>
                        <a:spcAft>
                          <a:spcPts val="200"/>
                        </a:spcAft>
                      </a:pPr>
                      <a:r>
                        <a:rPr lang="en-US" sz="800" baseline="0" dirty="0"/>
                        <a:t>Cloud Optical Depth</a:t>
                      </a:r>
                    </a:p>
                    <a:p>
                      <a:pPr>
                        <a:spcAft>
                          <a:spcPts val="200"/>
                        </a:spcAft>
                      </a:pPr>
                      <a:r>
                        <a:rPr lang="en-US" sz="800" baseline="0" dirty="0"/>
                        <a:t>Cloud Particle Size Distribution</a:t>
                      </a:r>
                    </a:p>
                    <a:p>
                      <a:pPr>
                        <a:spcAft>
                          <a:spcPts val="200"/>
                        </a:spcAft>
                      </a:pPr>
                      <a:r>
                        <a:rPr lang="en-US" sz="800" b="0" baseline="0" dirty="0">
                          <a:solidFill>
                            <a:schemeClr val="tx1"/>
                          </a:solidFill>
                        </a:rPr>
                        <a:t>Cloud Top Height</a:t>
                      </a:r>
                    </a:p>
                    <a:p>
                      <a:pPr>
                        <a:spcAft>
                          <a:spcPts val="200"/>
                        </a:spcAft>
                      </a:pPr>
                      <a:r>
                        <a:rPr lang="en-US" sz="800" b="0" baseline="0" dirty="0">
                          <a:solidFill>
                            <a:schemeClr val="tx1"/>
                          </a:solidFill>
                        </a:rPr>
                        <a:t>Cloud Top Phase</a:t>
                      </a:r>
                    </a:p>
                    <a:p>
                      <a:pPr>
                        <a:spcAft>
                          <a:spcPts val="200"/>
                        </a:spcAft>
                      </a:pPr>
                      <a:r>
                        <a:rPr lang="en-US" sz="800" b="0" baseline="0" dirty="0">
                          <a:solidFill>
                            <a:schemeClr val="tx1"/>
                          </a:solidFill>
                        </a:rPr>
                        <a:t>Cloud Top Pressure</a:t>
                      </a:r>
                    </a:p>
                    <a:p>
                      <a:pPr>
                        <a:spcAft>
                          <a:spcPts val="200"/>
                        </a:spcAft>
                      </a:pPr>
                      <a:r>
                        <a:rPr lang="en-US" sz="800" b="0" baseline="0" dirty="0">
                          <a:solidFill>
                            <a:schemeClr val="tx1"/>
                          </a:solidFill>
                        </a:rPr>
                        <a:t>Cloud Top Temperature</a:t>
                      </a:r>
                    </a:p>
                    <a:p>
                      <a:pPr>
                        <a:spcAft>
                          <a:spcPts val="200"/>
                        </a:spcAft>
                      </a:pPr>
                      <a:r>
                        <a:rPr lang="en-US" sz="800" b="0" baseline="0" dirty="0">
                          <a:solidFill>
                            <a:schemeClr val="tx1"/>
                          </a:solidFill>
                        </a:rPr>
                        <a:t>Derived Motion Winds</a:t>
                      </a:r>
                    </a:p>
                    <a:p>
                      <a:pPr>
                        <a:spcAft>
                          <a:spcPts val="200"/>
                        </a:spcAft>
                      </a:pPr>
                      <a:r>
                        <a:rPr lang="en-US" sz="800" b="1" dirty="0">
                          <a:solidFill>
                            <a:srgbClr val="FF0000"/>
                          </a:solidFill>
                        </a:rPr>
                        <a:t>Derived Stability Indices</a:t>
                      </a:r>
                    </a:p>
                    <a:p>
                      <a:pPr>
                        <a:spcAft>
                          <a:spcPts val="200"/>
                        </a:spcAft>
                      </a:pPr>
                      <a:r>
                        <a:rPr lang="en-US" sz="800" dirty="0"/>
                        <a:t>Downward</a:t>
                      </a:r>
                      <a:r>
                        <a:rPr lang="en-US" sz="800" baseline="0" dirty="0"/>
                        <a:t> Shortwave Radiation: Surface</a:t>
                      </a:r>
                    </a:p>
                    <a:p>
                      <a:pPr>
                        <a:spcAft>
                          <a:spcPts val="200"/>
                        </a:spcAft>
                      </a:pPr>
                      <a:r>
                        <a:rPr lang="en-US" sz="800" b="1" baseline="0" dirty="0">
                          <a:solidFill>
                            <a:srgbClr val="FF0000"/>
                          </a:solidFill>
                        </a:rPr>
                        <a:t>Fire/Hot Spot Characterization</a:t>
                      </a:r>
                    </a:p>
                    <a:p>
                      <a:pPr>
                        <a:spcAft>
                          <a:spcPts val="200"/>
                        </a:spcAft>
                      </a:pPr>
                      <a:r>
                        <a:rPr lang="en-US" sz="800" b="0" baseline="0" dirty="0">
                          <a:solidFill>
                            <a:schemeClr val="tx1"/>
                          </a:solidFill>
                        </a:rPr>
                        <a:t>Hurricane Intensity Estimation</a:t>
                      </a:r>
                    </a:p>
                    <a:p>
                      <a:pPr>
                        <a:spcAft>
                          <a:spcPts val="200"/>
                        </a:spcAft>
                      </a:pPr>
                      <a:r>
                        <a:rPr lang="en-US" sz="800" b="0" baseline="0" dirty="0">
                          <a:solidFill>
                            <a:schemeClr val="tx1"/>
                          </a:solidFill>
                        </a:rPr>
                        <a:t>Land Surface Temperature (Skin)</a:t>
                      </a:r>
                    </a:p>
                    <a:p>
                      <a:pPr>
                        <a:spcAft>
                          <a:spcPts val="200"/>
                        </a:spcAft>
                      </a:pPr>
                      <a:r>
                        <a:rPr lang="en-US" sz="800" baseline="0" dirty="0"/>
                        <a:t>Legacy Vertical Moisture Profile</a:t>
                      </a:r>
                    </a:p>
                    <a:p>
                      <a:pPr>
                        <a:spcAft>
                          <a:spcPts val="200"/>
                        </a:spcAft>
                      </a:pPr>
                      <a:r>
                        <a:rPr lang="en-US" sz="800" baseline="0" dirty="0"/>
                        <a:t>Legacy Vertical Temperature Profile</a:t>
                      </a:r>
                    </a:p>
                    <a:p>
                      <a:pPr>
                        <a:spcAft>
                          <a:spcPts val="200"/>
                        </a:spcAft>
                      </a:pPr>
                      <a:r>
                        <a:rPr lang="en-US" sz="800" b="0" baseline="0" dirty="0">
                          <a:solidFill>
                            <a:schemeClr val="tx1"/>
                          </a:solidFill>
                        </a:rPr>
                        <a:t>Radiances</a:t>
                      </a:r>
                    </a:p>
                    <a:p>
                      <a:pPr>
                        <a:spcAft>
                          <a:spcPts val="200"/>
                        </a:spcAft>
                      </a:pPr>
                      <a:r>
                        <a:rPr lang="en-US" sz="800" b="0" baseline="0" dirty="0">
                          <a:solidFill>
                            <a:schemeClr val="tx1"/>
                          </a:solidFill>
                        </a:rPr>
                        <a:t>Rainfall Rate/QPE</a:t>
                      </a:r>
                    </a:p>
                    <a:p>
                      <a:pPr>
                        <a:spcAft>
                          <a:spcPts val="200"/>
                        </a:spcAft>
                      </a:pPr>
                      <a:r>
                        <a:rPr lang="en-US" sz="800" b="0" baseline="0" dirty="0">
                          <a:solidFill>
                            <a:schemeClr val="tx1"/>
                          </a:solidFill>
                        </a:rPr>
                        <a:t>Reflected Shortwave Radiation: TOA</a:t>
                      </a:r>
                    </a:p>
                    <a:p>
                      <a:pPr>
                        <a:spcAft>
                          <a:spcPts val="200"/>
                        </a:spcAft>
                      </a:pPr>
                      <a:r>
                        <a:rPr lang="en-US" sz="800" b="0" baseline="0" dirty="0">
                          <a:solidFill>
                            <a:schemeClr val="tx1"/>
                          </a:solidFill>
                        </a:rPr>
                        <a:t>Sea Surface Temperature (Skin)</a:t>
                      </a:r>
                    </a:p>
                    <a:p>
                      <a:pPr>
                        <a:spcAft>
                          <a:spcPts val="200"/>
                        </a:spcAft>
                      </a:pPr>
                      <a:r>
                        <a:rPr lang="en-US" sz="800" b="0" baseline="0" dirty="0">
                          <a:solidFill>
                            <a:schemeClr val="tx1"/>
                          </a:solidFill>
                        </a:rPr>
                        <a:t>Snow Cover</a:t>
                      </a:r>
                    </a:p>
                    <a:p>
                      <a:pPr>
                        <a:spcAft>
                          <a:spcPts val="200"/>
                        </a:spcAft>
                      </a:pPr>
                      <a:r>
                        <a:rPr lang="en-US" sz="800" b="0" baseline="0" dirty="0">
                          <a:solidFill>
                            <a:schemeClr val="tx1"/>
                          </a:solidFill>
                        </a:rPr>
                        <a:t>Total Precipitable Water</a:t>
                      </a:r>
                    </a:p>
                    <a:p>
                      <a:pPr>
                        <a:spcAft>
                          <a:spcPts val="200"/>
                        </a:spcAft>
                      </a:pPr>
                      <a:r>
                        <a:rPr lang="en-US" sz="800" baseline="0" dirty="0"/>
                        <a:t>Volcanic Ash: Detection and Height</a:t>
                      </a:r>
                    </a:p>
                  </a:txBody>
                  <a:tcPr marL="68579" marR="68579" marT="34292" marB="34292">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4" name="Content Placeholder 4"/>
          <p:cNvGraphicFramePr>
            <a:graphicFrameLocks/>
          </p:cNvGraphicFramePr>
          <p:nvPr>
            <p:extLst>
              <p:ext uri="{D42A27DB-BD31-4B8C-83A1-F6EECF244321}">
                <p14:modId xmlns:p14="http://schemas.microsoft.com/office/powerpoint/2010/main" val="2151997049"/>
              </p:ext>
            </p:extLst>
          </p:nvPr>
        </p:nvGraphicFramePr>
        <p:xfrm>
          <a:off x="6060491" y="583693"/>
          <a:ext cx="2477123" cy="4446291"/>
        </p:xfrm>
        <a:graphic>
          <a:graphicData uri="http://schemas.openxmlformats.org/drawingml/2006/table">
            <a:tbl>
              <a:tblPr firstRow="1" bandRow="1">
                <a:tableStyleId>{5C22544A-7EE6-4342-B048-85BDC9FD1C3A}</a:tableStyleId>
              </a:tblPr>
              <a:tblGrid>
                <a:gridCol w="2477123">
                  <a:extLst>
                    <a:ext uri="{9D8B030D-6E8A-4147-A177-3AD203B41FA5}">
                      <a16:colId xmlns:a16="http://schemas.microsoft.com/office/drawing/2014/main" val="20000"/>
                    </a:ext>
                  </a:extLst>
                </a:gridCol>
              </a:tblGrid>
              <a:tr h="278147">
                <a:tc>
                  <a:txBody>
                    <a:bodyPr/>
                    <a:lstStyle/>
                    <a:p>
                      <a:r>
                        <a:rPr lang="en-US" sz="900" b="1" dirty="0">
                          <a:solidFill>
                            <a:srgbClr val="FFFF00"/>
                          </a:solidFill>
                        </a:rPr>
                        <a:t>ABI Future Capability Products</a:t>
                      </a:r>
                    </a:p>
                  </a:txBody>
                  <a:tcPr marL="68579" marR="68579" marT="34292" marB="34292"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4103375">
                <a:tc>
                  <a:txBody>
                    <a:bodyPr/>
                    <a:lstStyle/>
                    <a:p>
                      <a:pPr>
                        <a:spcAft>
                          <a:spcPts val="200"/>
                        </a:spcAft>
                      </a:pPr>
                      <a:r>
                        <a:rPr lang="en-US" sz="800" dirty="0"/>
                        <a:t>Absorbed Shortwave Radiation: Surface</a:t>
                      </a:r>
                    </a:p>
                    <a:p>
                      <a:pPr>
                        <a:spcAft>
                          <a:spcPts val="200"/>
                        </a:spcAft>
                      </a:pPr>
                      <a:r>
                        <a:rPr lang="en-US" sz="800" dirty="0"/>
                        <a:t>Aerosol Particle Size</a:t>
                      </a:r>
                    </a:p>
                    <a:p>
                      <a:pPr>
                        <a:spcAft>
                          <a:spcPts val="200"/>
                        </a:spcAft>
                      </a:pPr>
                      <a:r>
                        <a:rPr lang="en-US" sz="800" dirty="0"/>
                        <a:t>Aircraft Icing Threat</a:t>
                      </a:r>
                    </a:p>
                    <a:p>
                      <a:pPr>
                        <a:spcAft>
                          <a:spcPts val="200"/>
                        </a:spcAft>
                      </a:pPr>
                      <a:r>
                        <a:rPr lang="en-US" sz="800" dirty="0"/>
                        <a:t>Cloud Ice Water Path</a:t>
                      </a:r>
                    </a:p>
                    <a:p>
                      <a:pPr>
                        <a:spcAft>
                          <a:spcPts val="200"/>
                        </a:spcAft>
                      </a:pPr>
                      <a:r>
                        <a:rPr lang="en-US" sz="800" dirty="0"/>
                        <a:t>Cloud Layers/Heights</a:t>
                      </a:r>
                    </a:p>
                    <a:p>
                      <a:pPr>
                        <a:spcAft>
                          <a:spcPts val="200"/>
                        </a:spcAft>
                      </a:pPr>
                      <a:r>
                        <a:rPr lang="en-US" sz="800" dirty="0"/>
                        <a:t>Cloud Liquid Water</a:t>
                      </a:r>
                    </a:p>
                    <a:p>
                      <a:pPr>
                        <a:spcAft>
                          <a:spcPts val="200"/>
                        </a:spcAft>
                      </a:pPr>
                      <a:r>
                        <a:rPr lang="en-US" sz="800" dirty="0"/>
                        <a:t>Cloud Type</a:t>
                      </a:r>
                    </a:p>
                    <a:p>
                      <a:pPr>
                        <a:spcAft>
                          <a:spcPts val="200"/>
                        </a:spcAft>
                      </a:pPr>
                      <a:r>
                        <a:rPr lang="en-US" sz="800" b="0" dirty="0">
                          <a:solidFill>
                            <a:schemeClr val="tx1"/>
                          </a:solidFill>
                        </a:rPr>
                        <a:t>Convective Initiation</a:t>
                      </a:r>
                    </a:p>
                    <a:p>
                      <a:pPr>
                        <a:spcAft>
                          <a:spcPts val="200"/>
                        </a:spcAft>
                      </a:pPr>
                      <a:r>
                        <a:rPr lang="en-US" sz="800" dirty="0"/>
                        <a:t>Currents</a:t>
                      </a:r>
                    </a:p>
                    <a:p>
                      <a:pPr>
                        <a:spcAft>
                          <a:spcPts val="200"/>
                        </a:spcAft>
                      </a:pPr>
                      <a:r>
                        <a:rPr lang="en-US" sz="800" dirty="0"/>
                        <a:t>Currents: Offshore</a:t>
                      </a:r>
                    </a:p>
                    <a:p>
                      <a:pPr>
                        <a:spcAft>
                          <a:spcPts val="200"/>
                        </a:spcAft>
                      </a:pPr>
                      <a:r>
                        <a:rPr lang="en-US" sz="800" dirty="0"/>
                        <a:t>Downward </a:t>
                      </a:r>
                      <a:r>
                        <a:rPr lang="en-US" sz="800" dirty="0" err="1"/>
                        <a:t>Longwave</a:t>
                      </a:r>
                      <a:r>
                        <a:rPr lang="en-US" sz="800" dirty="0"/>
                        <a:t> Radiation: Surface</a:t>
                      </a:r>
                    </a:p>
                    <a:p>
                      <a:pPr>
                        <a:spcAft>
                          <a:spcPts val="200"/>
                        </a:spcAft>
                      </a:pPr>
                      <a:r>
                        <a:rPr lang="en-US" sz="800" b="0" dirty="0">
                          <a:solidFill>
                            <a:schemeClr val="tx1"/>
                          </a:solidFill>
                        </a:rPr>
                        <a:t>Enhanced "V" / Overshooting Top Detection</a:t>
                      </a:r>
                    </a:p>
                    <a:p>
                      <a:pPr>
                        <a:spcAft>
                          <a:spcPts val="200"/>
                        </a:spcAft>
                      </a:pPr>
                      <a:r>
                        <a:rPr lang="en-US" sz="800" dirty="0"/>
                        <a:t>Flood/Standing Water</a:t>
                      </a:r>
                    </a:p>
                    <a:p>
                      <a:pPr>
                        <a:spcAft>
                          <a:spcPts val="200"/>
                        </a:spcAft>
                      </a:pPr>
                      <a:r>
                        <a:rPr lang="en-US" sz="800" dirty="0"/>
                        <a:t>Ice Cover</a:t>
                      </a:r>
                      <a:endParaRPr lang="en-US" sz="800" b="0" dirty="0">
                        <a:solidFill>
                          <a:schemeClr val="tx1"/>
                        </a:solidFill>
                      </a:endParaRPr>
                    </a:p>
                    <a:p>
                      <a:pPr>
                        <a:spcAft>
                          <a:spcPts val="200"/>
                        </a:spcAft>
                      </a:pPr>
                      <a:r>
                        <a:rPr lang="en-US" sz="800" b="0" dirty="0">
                          <a:solidFill>
                            <a:schemeClr val="tx1"/>
                          </a:solidFill>
                        </a:rPr>
                        <a:t>Low Cloud and Fog</a:t>
                      </a:r>
                    </a:p>
                    <a:p>
                      <a:pPr>
                        <a:spcAft>
                          <a:spcPts val="200"/>
                        </a:spcAft>
                      </a:pPr>
                      <a:r>
                        <a:rPr lang="en-US" sz="800" dirty="0"/>
                        <a:t>Ozone Total</a:t>
                      </a:r>
                    </a:p>
                    <a:p>
                      <a:pPr>
                        <a:spcAft>
                          <a:spcPts val="200"/>
                        </a:spcAft>
                      </a:pPr>
                      <a:r>
                        <a:rPr lang="en-US" sz="800" dirty="0"/>
                        <a:t>Probability of Rainfall</a:t>
                      </a:r>
                    </a:p>
                    <a:p>
                      <a:pPr>
                        <a:spcAft>
                          <a:spcPts val="200"/>
                        </a:spcAft>
                      </a:pPr>
                      <a:r>
                        <a:rPr lang="en-US" sz="800" dirty="0"/>
                        <a:t>Rainfall Potential</a:t>
                      </a:r>
                    </a:p>
                    <a:p>
                      <a:pPr>
                        <a:spcAft>
                          <a:spcPts val="200"/>
                        </a:spcAft>
                      </a:pPr>
                      <a:r>
                        <a:rPr lang="en-US" sz="800" dirty="0"/>
                        <a:t>Sea and Lake Ice: Age,</a:t>
                      </a:r>
                      <a:r>
                        <a:rPr lang="en-US" sz="800" baseline="0" dirty="0"/>
                        <a:t> </a:t>
                      </a:r>
                      <a:r>
                        <a:rPr lang="en-US" sz="800" dirty="0"/>
                        <a:t>Concentration,</a:t>
                      </a:r>
                      <a:r>
                        <a:rPr lang="en-US" sz="800" baseline="0" dirty="0"/>
                        <a:t> and </a:t>
                      </a:r>
                      <a:r>
                        <a:rPr lang="en-US" sz="800" dirty="0"/>
                        <a:t>Motion</a:t>
                      </a:r>
                    </a:p>
                    <a:p>
                      <a:pPr>
                        <a:spcAft>
                          <a:spcPts val="200"/>
                        </a:spcAft>
                      </a:pPr>
                      <a:r>
                        <a:rPr lang="en-US" sz="800" dirty="0"/>
                        <a:t>Snow Depth (Over Plains)</a:t>
                      </a:r>
                    </a:p>
                    <a:p>
                      <a:pPr>
                        <a:spcAft>
                          <a:spcPts val="200"/>
                        </a:spcAft>
                      </a:pPr>
                      <a:r>
                        <a:rPr lang="en-US" sz="800" dirty="0"/>
                        <a:t>SO2 Detection</a:t>
                      </a:r>
                    </a:p>
                    <a:p>
                      <a:pPr>
                        <a:spcAft>
                          <a:spcPts val="200"/>
                        </a:spcAft>
                      </a:pPr>
                      <a:r>
                        <a:rPr lang="en-US" sz="800" dirty="0"/>
                        <a:t>Surface Albedo</a:t>
                      </a:r>
                    </a:p>
                    <a:p>
                      <a:pPr>
                        <a:spcAft>
                          <a:spcPts val="200"/>
                        </a:spcAft>
                      </a:pPr>
                      <a:r>
                        <a:rPr lang="en-US" sz="800" dirty="0"/>
                        <a:t>Surface Emissivity</a:t>
                      </a:r>
                    </a:p>
                    <a:p>
                      <a:pPr>
                        <a:spcAft>
                          <a:spcPts val="200"/>
                        </a:spcAft>
                      </a:pPr>
                      <a:r>
                        <a:rPr lang="en-US" sz="800" dirty="0" err="1"/>
                        <a:t>Tropopause</a:t>
                      </a:r>
                      <a:r>
                        <a:rPr lang="en-US" sz="800" dirty="0"/>
                        <a:t> Folding Turbulence Prediction</a:t>
                      </a:r>
                    </a:p>
                    <a:p>
                      <a:pPr>
                        <a:spcAft>
                          <a:spcPts val="200"/>
                        </a:spcAft>
                      </a:pPr>
                      <a:r>
                        <a:rPr lang="en-US" sz="800" dirty="0"/>
                        <a:t>Upward </a:t>
                      </a:r>
                      <a:r>
                        <a:rPr lang="en-US" sz="800" dirty="0" err="1"/>
                        <a:t>Longwave</a:t>
                      </a:r>
                      <a:r>
                        <a:rPr lang="en-US" sz="800" dirty="0"/>
                        <a:t> Radiation: Surface and TOA</a:t>
                      </a:r>
                    </a:p>
                    <a:p>
                      <a:pPr>
                        <a:spcAft>
                          <a:spcPts val="200"/>
                        </a:spcAft>
                      </a:pPr>
                      <a:r>
                        <a:rPr lang="en-US" sz="800" dirty="0"/>
                        <a:t>Vegetation Fraction: Green</a:t>
                      </a:r>
                    </a:p>
                    <a:p>
                      <a:pPr>
                        <a:spcAft>
                          <a:spcPts val="200"/>
                        </a:spcAft>
                      </a:pPr>
                      <a:r>
                        <a:rPr lang="en-US" sz="800" dirty="0"/>
                        <a:t>Vegetation Index</a:t>
                      </a:r>
                    </a:p>
                    <a:p>
                      <a:pPr>
                        <a:spcAft>
                          <a:spcPts val="200"/>
                        </a:spcAft>
                      </a:pPr>
                      <a:r>
                        <a:rPr lang="en-US" sz="800" dirty="0"/>
                        <a:t>Visibility</a:t>
                      </a:r>
                    </a:p>
                  </a:txBody>
                  <a:tcPr marL="68579" marR="68579" marT="34292" marB="34292">
                    <a:solidFill>
                      <a:schemeClr val="bg1">
                        <a:lumMod val="75000"/>
                      </a:schemeClr>
                    </a:solidFill>
                  </a:tcPr>
                </a:tc>
                <a:extLst>
                  <a:ext uri="{0D108BD9-81ED-4DB2-BD59-A6C34878D82A}">
                    <a16:rowId xmlns:a16="http://schemas.microsoft.com/office/drawing/2014/main" val="10001"/>
                  </a:ext>
                </a:extLst>
              </a:tr>
            </a:tbl>
          </a:graphicData>
        </a:graphic>
      </p:graphicFrame>
      <p:sp>
        <p:nvSpPr>
          <p:cNvPr id="6" name="Title 1">
            <a:extLst>
              <a:ext uri="{FF2B5EF4-FFF2-40B4-BE49-F238E27FC236}">
                <a16:creationId xmlns:a16="http://schemas.microsoft.com/office/drawing/2014/main" id="{3C04681A-4ADB-4502-A827-0BC1DF787E71}"/>
              </a:ext>
            </a:extLst>
          </p:cNvPr>
          <p:cNvSpPr txBox="1">
            <a:spLocks/>
          </p:cNvSpPr>
          <p:nvPr/>
        </p:nvSpPr>
        <p:spPr>
          <a:xfrm>
            <a:off x="2143594" y="135426"/>
            <a:ext cx="4801871"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2400" b="1" i="1"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i="0" dirty="0">
                <a:solidFill>
                  <a:srgbClr val="FFCC00"/>
                </a:solidFill>
                <a:effectLst/>
                <a:latin typeface="Franklin Gothic Medium Cond" panose="020B0606030402020204" pitchFamily="34" charset="0"/>
              </a:rPr>
              <a:t>GOES-16 Derived Products</a:t>
            </a:r>
          </a:p>
        </p:txBody>
      </p:sp>
      <p:sp>
        <p:nvSpPr>
          <p:cNvPr id="2" name="Cloud Callout 1"/>
          <p:cNvSpPr/>
          <p:nvPr/>
        </p:nvSpPr>
        <p:spPr>
          <a:xfrm>
            <a:off x="0" y="1312546"/>
            <a:ext cx="3002280" cy="2697480"/>
          </a:xfrm>
          <a:prstGeom prst="cloudCallout">
            <a:avLst>
              <a:gd name="adj1" fmla="val 64954"/>
              <a:gd name="adj2" fmla="val -182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Why not include Level 2 products – or model data – in your RGB?</a:t>
            </a:r>
            <a:endParaRPr lang="en-US" dirty="0"/>
          </a:p>
        </p:txBody>
      </p:sp>
    </p:spTree>
    <p:custDataLst>
      <p:tags r:id="rId1"/>
    </p:custDataLst>
    <p:extLst>
      <p:ext uri="{BB962C8B-B14F-4D97-AF65-F5344CB8AC3E}">
        <p14:creationId xmlns:p14="http://schemas.microsoft.com/office/powerpoint/2010/main" val="12154522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lumMod val="95000"/>
                  </a:schemeClr>
                </a:solidFill>
              </a:rPr>
              <a:t>KISS</a:t>
            </a:r>
            <a:endParaRPr lang="en-US" b="1" dirty="0">
              <a:solidFill>
                <a:schemeClr val="bg1">
                  <a:lumMod val="95000"/>
                </a:schemeClr>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lumMod val="95000"/>
                  </a:schemeClr>
                </a:solidFill>
              </a:rPr>
              <a:t>Keep RGB simple (</a:t>
            </a:r>
            <a:r>
              <a:rPr lang="en-US" dirty="0" err="1" smtClean="0">
                <a:solidFill>
                  <a:schemeClr val="bg1">
                    <a:lumMod val="95000"/>
                  </a:schemeClr>
                </a:solidFill>
              </a:rPr>
              <a:t>ish</a:t>
            </a:r>
            <a:r>
              <a:rPr lang="en-US" dirty="0" smtClean="0">
                <a:solidFill>
                  <a:schemeClr val="bg1">
                    <a:lumMod val="95000"/>
                  </a:schemeClr>
                </a:solidFill>
              </a:rPr>
              <a:t>)</a:t>
            </a:r>
          </a:p>
          <a:p>
            <a:pPr marL="0" indent="0">
              <a:buNone/>
            </a:pPr>
            <a:r>
              <a:rPr lang="en-US" dirty="0" smtClean="0">
                <a:solidFill>
                  <a:schemeClr val="bg1">
                    <a:lumMod val="95000"/>
                  </a:schemeClr>
                </a:solidFill>
              </a:rPr>
              <a:t>You want to be able to understand why a particular feature is the color it shows</a:t>
            </a:r>
          </a:p>
          <a:p>
            <a:pPr marL="0" indent="0">
              <a:buNone/>
            </a:pPr>
            <a:r>
              <a:rPr lang="en-US" dirty="0" smtClean="0">
                <a:solidFill>
                  <a:schemeClr val="bg1">
                    <a:lumMod val="95000"/>
                  </a:schemeClr>
                </a:solidFill>
              </a:rPr>
              <a:t>That’s harder and harder to do if you have multiple channel differences in the definition</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35</a:t>
            </a:fld>
            <a:endParaRPr dirty="0">
              <a:solidFill>
                <a:srgbClr val="000000"/>
              </a:solidFill>
            </a:endParaRPr>
          </a:p>
        </p:txBody>
      </p:sp>
    </p:spTree>
    <p:custDataLst>
      <p:tags r:id="rId1"/>
    </p:custDataLst>
    <p:extLst>
      <p:ext uri="{BB962C8B-B14F-4D97-AF65-F5344CB8AC3E}">
        <p14:creationId xmlns:p14="http://schemas.microsoft.com/office/powerpoint/2010/main" val="461277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Thank You!</a:t>
            </a:r>
            <a:endParaRPr lang="en-US"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solidFill>
                  <a:schemeClr val="bg1">
                    <a:lumMod val="95000"/>
                  </a:schemeClr>
                </a:solidFill>
              </a:rPr>
              <a:t>My Contact Information</a:t>
            </a:r>
          </a:p>
          <a:p>
            <a:endParaRPr lang="en-US" dirty="0">
              <a:solidFill>
                <a:schemeClr val="bg1">
                  <a:lumMod val="95000"/>
                </a:schemeClr>
              </a:solidFill>
            </a:endParaRPr>
          </a:p>
          <a:p>
            <a:pPr marL="0" indent="0" algn="ctr">
              <a:buNone/>
            </a:pPr>
            <a:r>
              <a:rPr lang="en-US" dirty="0" smtClean="0">
                <a:solidFill>
                  <a:schemeClr val="bg1">
                    <a:lumMod val="95000"/>
                  </a:schemeClr>
                </a:solidFill>
                <a:hlinkClick r:id="rId3"/>
              </a:rPr>
              <a:t>Scott.Lindstrom@ssec.wisc.edu</a:t>
            </a:r>
            <a:endParaRPr lang="en-US" dirty="0" smtClean="0">
              <a:solidFill>
                <a:schemeClr val="bg1">
                  <a:lumMod val="95000"/>
                </a:schemeClr>
              </a:solidFill>
            </a:endParaRPr>
          </a:p>
          <a:p>
            <a:pPr marL="0" indent="0" algn="ctr">
              <a:buNone/>
            </a:pPr>
            <a:r>
              <a:rPr lang="en-US" dirty="0" smtClean="0">
                <a:solidFill>
                  <a:schemeClr val="bg1">
                    <a:lumMod val="95000"/>
                  </a:schemeClr>
                </a:solidFill>
                <a:hlinkClick r:id="rId4"/>
              </a:rPr>
              <a:t>Scott.Lindstrom@noaa.gov</a:t>
            </a:r>
            <a:endParaRPr lang="en-US" dirty="0" smtClean="0">
              <a:solidFill>
                <a:schemeClr val="bg1">
                  <a:lumMod val="95000"/>
                </a:schemeClr>
              </a:solidFill>
            </a:endParaRPr>
          </a:p>
          <a:p>
            <a:pPr marL="0" indent="0" algn="ctr">
              <a:buNone/>
            </a:pPr>
            <a:r>
              <a:rPr lang="en-US" dirty="0" smtClean="0">
                <a:solidFill>
                  <a:schemeClr val="bg1">
                    <a:lumMod val="95000"/>
                  </a:schemeClr>
                </a:solidFill>
              </a:rPr>
              <a:t>608 263 4425</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36</a:t>
            </a:fld>
            <a:endParaRPr dirty="0">
              <a:solidFill>
                <a:srgbClr val="0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115" y="4226754"/>
            <a:ext cx="946201" cy="688146"/>
          </a:xfrm>
          <a:prstGeom prst="rect">
            <a:avLst/>
          </a:prstGeom>
        </p:spPr>
      </p:pic>
    </p:spTree>
    <p:custDataLst>
      <p:tags r:id="rId1"/>
    </p:custDataLst>
    <p:extLst>
      <p:ext uri="{BB962C8B-B14F-4D97-AF65-F5344CB8AC3E}">
        <p14:creationId xmlns:p14="http://schemas.microsoft.com/office/powerpoint/2010/main" val="405853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102" y="161750"/>
            <a:ext cx="6371303" cy="857250"/>
          </a:xfrm>
        </p:spPr>
        <p:txBody>
          <a:bodyPr/>
          <a:lstStyle/>
          <a:p>
            <a:pPr algn="ctr"/>
            <a:r>
              <a:rPr lang="en-US" sz="3000" b="1" dirty="0" smtClean="0">
                <a:solidFill>
                  <a:srgbClr val="FFCC00"/>
                </a:solidFill>
                <a:latin typeface="Franklin Gothic Medium Cond" panose="020B0606030402020204" pitchFamily="34" charset="0"/>
              </a:rPr>
              <a:t>Difficulty in Interpreting RGB:  Your Eyes and your Brain!</a:t>
            </a:r>
            <a:endParaRPr lang="en-US" sz="2400" b="1" dirty="0">
              <a:solidFill>
                <a:srgbClr val="FFCC00"/>
              </a:solidFill>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35" y="1202455"/>
            <a:ext cx="5833200" cy="3694112"/>
          </a:xfrm>
        </p:spPr>
      </p:pic>
      <p:sp>
        <p:nvSpPr>
          <p:cNvPr id="6" name="TextBox 5"/>
          <p:cNvSpPr txBox="1"/>
          <p:nvPr/>
        </p:nvSpPr>
        <p:spPr>
          <a:xfrm>
            <a:off x="6599903" y="1183409"/>
            <a:ext cx="2401690" cy="646331"/>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7" name="TextBox 6"/>
          <p:cNvSpPr txBox="1"/>
          <p:nvPr/>
        </p:nvSpPr>
        <p:spPr>
          <a:xfrm>
            <a:off x="6599903" y="1959929"/>
            <a:ext cx="240169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8" name="TextBox 7"/>
          <p:cNvSpPr txBox="1"/>
          <p:nvPr/>
        </p:nvSpPr>
        <p:spPr>
          <a:xfrm>
            <a:off x="6599903" y="2753454"/>
            <a:ext cx="2401690" cy="646331"/>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9" name="TextBox 8"/>
          <p:cNvSpPr txBox="1"/>
          <p:nvPr/>
        </p:nvSpPr>
        <p:spPr>
          <a:xfrm>
            <a:off x="6599903" y="3580246"/>
            <a:ext cx="2401690" cy="64633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p:spPr>
        <p:txBody>
          <a:bodyPr wrap="square" rtlCol="0">
            <a:spAutoFit/>
          </a:bodyPr>
          <a:lstStyle/>
          <a:p>
            <a:r>
              <a:rPr lang="en-US" dirty="0" smtClean="0">
                <a:solidFill>
                  <a:srgbClr val="FF0000"/>
                </a:solidFill>
              </a:rPr>
              <a:t>Are these Easter Eggs the same color?</a:t>
            </a:r>
            <a:endParaRPr lang="en-US" dirty="0">
              <a:solidFill>
                <a:srgbClr val="FF0000"/>
              </a:solidFill>
            </a:endParaRPr>
          </a:p>
        </p:txBody>
      </p:sp>
      <p:sp>
        <p:nvSpPr>
          <p:cNvPr id="10" name="TextBox 9"/>
          <p:cNvSpPr txBox="1"/>
          <p:nvPr/>
        </p:nvSpPr>
        <p:spPr>
          <a:xfrm>
            <a:off x="7293680" y="4527235"/>
            <a:ext cx="839449" cy="369332"/>
          </a:xfrm>
          <a:prstGeom prst="rect">
            <a:avLst/>
          </a:prstGeom>
          <a:solidFill>
            <a:schemeClr val="tx1">
              <a:lumMod val="75000"/>
              <a:lumOff val="25000"/>
            </a:schemeClr>
          </a:solidFill>
        </p:spPr>
        <p:txBody>
          <a:bodyPr wrap="square" rtlCol="0">
            <a:spAutoFit/>
          </a:bodyPr>
          <a:lstStyle/>
          <a:p>
            <a:r>
              <a:rPr lang="en-US" dirty="0" smtClean="0">
                <a:solidFill>
                  <a:schemeClr val="bg1"/>
                </a:solidFill>
                <a:hlinkClick r:id="rId4"/>
              </a:rPr>
              <a:t>Source</a:t>
            </a:r>
            <a:endParaRPr lang="en-US" dirty="0">
              <a:solidFill>
                <a:schemeClr val="bg1"/>
              </a:solidFill>
            </a:endParaRPr>
          </a:p>
        </p:txBody>
      </p:sp>
    </p:spTree>
    <p:custDataLst>
      <p:tags r:id="rId1"/>
    </p:custDataLst>
    <p:extLst>
      <p:ext uri="{BB962C8B-B14F-4D97-AF65-F5344CB8AC3E}">
        <p14:creationId xmlns:p14="http://schemas.microsoft.com/office/powerpoint/2010/main" val="2453150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102" y="161750"/>
            <a:ext cx="6371303" cy="857250"/>
          </a:xfrm>
        </p:spPr>
        <p:txBody>
          <a:bodyPr/>
          <a:lstStyle/>
          <a:p>
            <a:pPr algn="ctr"/>
            <a:r>
              <a:rPr lang="en-US" sz="3000" b="1" dirty="0" smtClean="0">
                <a:solidFill>
                  <a:srgbClr val="FFCC00"/>
                </a:solidFill>
                <a:latin typeface="Franklin Gothic Medium Cond" panose="020B0606030402020204" pitchFamily="34" charset="0"/>
              </a:rPr>
              <a:t>Difficulty in Interpreting RGB:  Your Eyes and your Brain!</a:t>
            </a:r>
            <a:endParaRPr lang="en-US" sz="2400" b="1" dirty="0">
              <a:solidFill>
                <a:srgbClr val="FFCC00"/>
              </a:solidFill>
              <a:latin typeface="Franklin Gothic Medium Cond" panose="020B0606030402020204" pitchFamily="34" charset="0"/>
            </a:endParaRPr>
          </a:p>
        </p:txBody>
      </p:sp>
      <p:sp>
        <p:nvSpPr>
          <p:cNvPr id="9" name="TextBox 8"/>
          <p:cNvSpPr txBox="1"/>
          <p:nvPr/>
        </p:nvSpPr>
        <p:spPr>
          <a:xfrm>
            <a:off x="5962821" y="1646515"/>
            <a:ext cx="2401690" cy="646331"/>
          </a:xfrm>
          <a:prstGeom prst="rect">
            <a:avLst/>
          </a:prstGeom>
          <a:solidFill>
            <a:srgbClr val="0070C0"/>
          </a:solidFill>
        </p:spPr>
        <p:txBody>
          <a:bodyPr wrap="square" rtlCol="0">
            <a:spAutoFit/>
          </a:bodyPr>
          <a:lstStyle/>
          <a:p>
            <a:pPr algn="ctr"/>
            <a:r>
              <a:rPr lang="en-US" dirty="0" smtClean="0">
                <a:solidFill>
                  <a:schemeClr val="bg1"/>
                </a:solidFill>
              </a:rPr>
              <a:t>These spheres are also the same color!</a:t>
            </a:r>
            <a:endParaRPr lang="en-US" dirty="0">
              <a:solidFill>
                <a:schemeClr val="bg1"/>
              </a:solidFill>
            </a:endParaRPr>
          </a:p>
        </p:txBody>
      </p:sp>
      <p:sp>
        <p:nvSpPr>
          <p:cNvPr id="10" name="TextBox 9"/>
          <p:cNvSpPr txBox="1"/>
          <p:nvPr/>
        </p:nvSpPr>
        <p:spPr>
          <a:xfrm>
            <a:off x="7293680" y="4527235"/>
            <a:ext cx="839449" cy="369332"/>
          </a:xfrm>
          <a:prstGeom prst="rect">
            <a:avLst/>
          </a:prstGeom>
          <a:solidFill>
            <a:schemeClr val="tx1">
              <a:lumMod val="75000"/>
              <a:lumOff val="25000"/>
            </a:schemeClr>
          </a:solidFill>
        </p:spPr>
        <p:txBody>
          <a:bodyPr wrap="square" rtlCol="0">
            <a:spAutoFit/>
          </a:bodyPr>
          <a:lstStyle/>
          <a:p>
            <a:r>
              <a:rPr lang="en-US" dirty="0" smtClean="0">
                <a:solidFill>
                  <a:schemeClr val="bg1"/>
                </a:solidFill>
                <a:hlinkClick r:id="rId3"/>
              </a:rPr>
              <a:t>Source</a:t>
            </a:r>
            <a:endParaRPr lang="en-US" dirty="0">
              <a:solidFill>
                <a:schemeClr val="bg1"/>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6063" y="1202455"/>
            <a:ext cx="5003664" cy="3694112"/>
          </a:xfrm>
        </p:spPr>
      </p:pic>
    </p:spTree>
    <p:custDataLst>
      <p:tags r:id="rId1"/>
    </p:custDataLst>
    <p:extLst>
      <p:ext uri="{BB962C8B-B14F-4D97-AF65-F5344CB8AC3E}">
        <p14:creationId xmlns:p14="http://schemas.microsoft.com/office/powerpoint/2010/main" val="4230849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538608"/>
          </a:xfrm>
        </p:spPr>
        <p:txBody>
          <a:bodyPr>
            <a:normAutofit fontScale="90000"/>
          </a:bodyPr>
          <a:lstStyle/>
          <a:p>
            <a:pPr algn="ctr"/>
            <a:r>
              <a:rPr lang="en-US" b="1" dirty="0">
                <a:solidFill>
                  <a:srgbClr val="FFCC00"/>
                </a:solidFill>
                <a:latin typeface="Franklin Gothic Medium Cond" panose="020B0606030402020204" pitchFamily="34" charset="0"/>
              </a:rPr>
              <a:t>More than just a pretty picture</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180" y="794921"/>
            <a:ext cx="3977640" cy="311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074158"/>
            <a:ext cx="9144000" cy="584775"/>
          </a:xfrm>
          <a:prstGeom prst="rect">
            <a:avLst/>
          </a:prstGeom>
          <a:noFill/>
        </p:spPr>
        <p:txBody>
          <a:bodyPr wrap="square" rtlCol="0">
            <a:spAutoFit/>
          </a:bodyPr>
          <a:lstStyle/>
          <a:p>
            <a:pPr algn="ctr"/>
            <a:r>
              <a:rPr lang="en-US" sz="1600" dirty="0" smtClean="0">
                <a:solidFill>
                  <a:srgbClr val="FFCC00"/>
                </a:solidFill>
                <a:latin typeface="Franklin Gothic Medium" panose="020B0603020102020204" pitchFamily="34" charset="0"/>
              </a:rPr>
              <a:t>Some RGBs are useful:  they are intuitive and require little training at all – </a:t>
            </a:r>
          </a:p>
          <a:p>
            <a:pPr algn="ctr"/>
            <a:r>
              <a:rPr lang="en-US" sz="1600" dirty="0" smtClean="0">
                <a:solidFill>
                  <a:srgbClr val="FFCC00"/>
                </a:solidFill>
                <a:latin typeface="Franklin Gothic Medium" panose="020B0603020102020204" pitchFamily="34" charset="0"/>
              </a:rPr>
              <a:t>like True </a:t>
            </a:r>
            <a:r>
              <a:rPr lang="en-US" sz="1600" dirty="0">
                <a:solidFill>
                  <a:srgbClr val="FFCC00"/>
                </a:solidFill>
                <a:latin typeface="Franklin Gothic Medium" panose="020B0603020102020204" pitchFamily="34" charset="0"/>
              </a:rPr>
              <a:t>color </a:t>
            </a:r>
            <a:r>
              <a:rPr lang="en-US" sz="1600" dirty="0" smtClean="0">
                <a:solidFill>
                  <a:srgbClr val="FFCC00"/>
                </a:solidFill>
                <a:latin typeface="Franklin Gothic Medium" panose="020B0603020102020204" pitchFamily="34" charset="0"/>
              </a:rPr>
              <a:t>imagery.   This is an ATS-III </a:t>
            </a:r>
            <a:r>
              <a:rPr lang="en-US" sz="1600" dirty="0">
                <a:solidFill>
                  <a:srgbClr val="FFCC00"/>
                </a:solidFill>
                <a:latin typeface="Franklin Gothic Medium" panose="020B0603020102020204" pitchFamily="34" charset="0"/>
              </a:rPr>
              <a:t>image from 18 Nov 1967. </a:t>
            </a:r>
            <a:endParaRPr lang="en-US" sz="1200" dirty="0">
              <a:solidFill>
                <a:srgbClr val="FFCC00"/>
              </a:solidFill>
              <a:latin typeface="Franklin Gothic Medium" panose="020B0603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77243">
            <a:off x="7528263" y="1974848"/>
            <a:ext cx="838794" cy="1242060"/>
          </a:xfrm>
          <a:prstGeom prst="rect">
            <a:avLst/>
          </a:prstGeom>
        </p:spPr>
      </p:pic>
    </p:spTree>
    <p:custDataLst>
      <p:tags r:id="rId1"/>
    </p:custDataLst>
    <p:extLst>
      <p:ext uri="{BB962C8B-B14F-4D97-AF65-F5344CB8AC3E}">
        <p14:creationId xmlns:p14="http://schemas.microsoft.com/office/powerpoint/2010/main" val="33516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bwMode="auto">
          <a:xfrm>
            <a:off x="929640" y="1636017"/>
            <a:ext cx="6872438" cy="324424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2400" b="1">
                <a:solidFill>
                  <a:schemeClr val="bg1"/>
                </a:solidFill>
                <a:latin typeface="+mn-lt"/>
                <a:ea typeface="+mn-ea"/>
                <a:cs typeface="+mn-cs"/>
              </a:defRPr>
            </a:lvl1pPr>
            <a:lvl2pPr marL="457200" indent="0" algn="ctr" rtl="0" eaLnBrk="0" fontAlgn="base" hangingPunct="0">
              <a:spcBef>
                <a:spcPct val="20000"/>
              </a:spcBef>
              <a:spcAft>
                <a:spcPct val="0"/>
              </a:spcAft>
              <a:buNone/>
              <a:defRPr sz="2000" b="1">
                <a:solidFill>
                  <a:schemeClr val="bg1"/>
                </a:solidFill>
                <a:latin typeface="+mn-lt"/>
              </a:defRPr>
            </a:lvl2pPr>
            <a:lvl3pPr marL="914400" indent="0" algn="ctr" rtl="0" eaLnBrk="0" fontAlgn="base" hangingPunct="0">
              <a:spcBef>
                <a:spcPct val="20000"/>
              </a:spcBef>
              <a:spcAft>
                <a:spcPct val="0"/>
              </a:spcAft>
              <a:buNone/>
              <a:defRPr sz="2400" b="1">
                <a:solidFill>
                  <a:schemeClr val="bg1"/>
                </a:solidFill>
                <a:latin typeface="+mn-lt"/>
              </a:defRPr>
            </a:lvl3pPr>
            <a:lvl4pPr marL="1371600" indent="0" algn="ctr" rtl="0" eaLnBrk="0" fontAlgn="base" hangingPunct="0">
              <a:spcBef>
                <a:spcPct val="20000"/>
              </a:spcBef>
              <a:spcAft>
                <a:spcPct val="0"/>
              </a:spcAft>
              <a:buNone/>
              <a:defRPr sz="2000" b="1">
                <a:solidFill>
                  <a:schemeClr val="bg1"/>
                </a:solidFill>
                <a:latin typeface="+mn-lt"/>
              </a:defRPr>
            </a:lvl4pPr>
            <a:lvl5pPr marL="1828800" indent="0" algn="ctr" rtl="0" eaLnBrk="0" fontAlgn="base" hangingPunct="0">
              <a:spcBef>
                <a:spcPct val="20000"/>
              </a:spcBef>
              <a:spcAft>
                <a:spcPct val="0"/>
              </a:spcAft>
              <a:buNone/>
              <a:defRPr sz="2000" b="1">
                <a:solidFill>
                  <a:schemeClr val="bg1"/>
                </a:solidFill>
                <a:latin typeface="+mn-lt"/>
              </a:defRPr>
            </a:lvl5pPr>
            <a:lvl6pPr marL="2286000" indent="0" algn="ctr" rtl="0" fontAlgn="base">
              <a:spcBef>
                <a:spcPct val="20000"/>
              </a:spcBef>
              <a:spcAft>
                <a:spcPct val="0"/>
              </a:spcAft>
              <a:buNone/>
              <a:defRPr sz="2000" b="1">
                <a:solidFill>
                  <a:schemeClr val="bg1"/>
                </a:solidFill>
                <a:latin typeface="+mn-lt"/>
              </a:defRPr>
            </a:lvl6pPr>
            <a:lvl7pPr marL="2743200" indent="0" algn="ctr" rtl="0" fontAlgn="base">
              <a:spcBef>
                <a:spcPct val="20000"/>
              </a:spcBef>
              <a:spcAft>
                <a:spcPct val="0"/>
              </a:spcAft>
              <a:buNone/>
              <a:defRPr sz="2000" b="1">
                <a:solidFill>
                  <a:schemeClr val="bg1"/>
                </a:solidFill>
                <a:latin typeface="+mn-lt"/>
              </a:defRPr>
            </a:lvl7pPr>
            <a:lvl8pPr marL="3200400" indent="0" algn="ctr" rtl="0" fontAlgn="base">
              <a:spcBef>
                <a:spcPct val="20000"/>
              </a:spcBef>
              <a:spcAft>
                <a:spcPct val="0"/>
              </a:spcAft>
              <a:buNone/>
              <a:defRPr sz="2000" b="1">
                <a:solidFill>
                  <a:schemeClr val="bg1"/>
                </a:solidFill>
                <a:latin typeface="+mn-lt"/>
              </a:defRPr>
            </a:lvl8pPr>
            <a:lvl9pPr marL="3657600" indent="0" algn="ctr" rtl="0" fontAlgn="base">
              <a:spcBef>
                <a:spcPct val="20000"/>
              </a:spcBef>
              <a:spcAft>
                <a:spcPct val="0"/>
              </a:spcAft>
              <a:buNone/>
              <a:defRPr sz="2000" b="1">
                <a:solidFill>
                  <a:schemeClr val="bg1"/>
                </a:solidFill>
                <a:latin typeface="+mn-lt"/>
              </a:defRPr>
            </a:lvl9pPr>
          </a:lstStyle>
          <a:p>
            <a:pPr algn="l" defTabSz="685800">
              <a:defRPr/>
            </a:pPr>
            <a:endParaRPr lang="en-US" sz="1500" b="0" kern="0" dirty="0" smtClean="0">
              <a:solidFill>
                <a:srgbClr val="FFCC00"/>
              </a:solidFill>
              <a:latin typeface="Franklin Gothic Medium" panose="020B0603020102020204" pitchFamily="34" charset="0"/>
            </a:endParaRPr>
          </a:p>
          <a:p>
            <a:pPr algn="l" defTabSz="685800">
              <a:defRPr/>
            </a:pPr>
            <a:r>
              <a:rPr lang="en-US" sz="1500" b="0" kern="0" dirty="0" smtClean="0">
                <a:solidFill>
                  <a:srgbClr val="FFCC00"/>
                </a:solidFill>
                <a:latin typeface="Franklin Gothic Medium" panose="020B0603020102020204" pitchFamily="34" charset="0"/>
              </a:rPr>
              <a:t>Base Colors:  Red, Green, Blue</a:t>
            </a:r>
          </a:p>
          <a:p>
            <a:pPr algn="l" defTabSz="685800">
              <a:defRPr/>
            </a:pPr>
            <a:endParaRPr lang="en-US" sz="1500" b="0" kern="0" dirty="0">
              <a:solidFill>
                <a:srgbClr val="FFCC00"/>
              </a:solidFill>
              <a:latin typeface="Franklin Gothic Medium" panose="020B0603020102020204" pitchFamily="34" charset="0"/>
            </a:endParaRPr>
          </a:p>
          <a:p>
            <a:pPr algn="l" defTabSz="685800">
              <a:defRPr/>
            </a:pPr>
            <a:r>
              <a:rPr lang="en-US" sz="1500" b="0" kern="0" dirty="0" smtClean="0">
                <a:solidFill>
                  <a:srgbClr val="FFCC00"/>
                </a:solidFill>
                <a:latin typeface="Franklin Gothic Medium" panose="020B0603020102020204" pitchFamily="34" charset="0"/>
              </a:rPr>
              <a:t>How is Yellow Made?</a:t>
            </a:r>
          </a:p>
          <a:p>
            <a:pPr algn="l" defTabSz="685800">
              <a:defRPr/>
            </a:pPr>
            <a:r>
              <a:rPr lang="en-US" sz="1500" b="0" kern="0" dirty="0" smtClean="0">
                <a:solidFill>
                  <a:srgbClr val="FFCC00"/>
                </a:solidFill>
                <a:latin typeface="Franklin Gothic Medium" panose="020B0603020102020204" pitchFamily="34" charset="0"/>
              </a:rPr>
              <a:t>How is Orange Made?    Subtract off Green from yellow</a:t>
            </a:r>
          </a:p>
          <a:p>
            <a:pPr algn="l" defTabSz="685800">
              <a:defRPr/>
            </a:pPr>
            <a:r>
              <a:rPr lang="en-US" sz="1500" b="0" kern="0" dirty="0" smtClean="0">
                <a:solidFill>
                  <a:srgbClr val="FFCC00"/>
                </a:solidFill>
                <a:latin typeface="Franklin Gothic Medium" panose="020B0603020102020204" pitchFamily="34" charset="0"/>
              </a:rPr>
              <a:t>How is Brown Made?      Subtract Green</a:t>
            </a:r>
            <a:r>
              <a:rPr lang="en-US" sz="1500" b="0" kern="0" dirty="0">
                <a:solidFill>
                  <a:srgbClr val="FFCC00"/>
                </a:solidFill>
                <a:latin typeface="Franklin Gothic Medium" panose="020B0603020102020204" pitchFamily="34" charset="0"/>
              </a:rPr>
              <a:t> </a:t>
            </a:r>
            <a:r>
              <a:rPr lang="en-US" sz="1500" b="0" kern="0" dirty="0" smtClean="0">
                <a:solidFill>
                  <a:srgbClr val="FFCC00"/>
                </a:solidFill>
                <a:latin typeface="Franklin Gothic Medium" panose="020B0603020102020204" pitchFamily="34" charset="0"/>
              </a:rPr>
              <a:t>from orange, subtract some red, add blue</a:t>
            </a:r>
          </a:p>
          <a:p>
            <a:pPr algn="l" defTabSz="685800">
              <a:defRPr/>
            </a:pPr>
            <a:r>
              <a:rPr lang="en-US" sz="1500" b="0" kern="0" dirty="0" smtClean="0">
                <a:solidFill>
                  <a:srgbClr val="FFCC00"/>
                </a:solidFill>
                <a:latin typeface="Franklin Gothic Medium" panose="020B0603020102020204" pitchFamily="34" charset="0"/>
              </a:rPr>
              <a:t>How is Cyan Made?</a:t>
            </a:r>
          </a:p>
          <a:p>
            <a:pPr algn="l" defTabSz="685800">
              <a:defRPr/>
            </a:pPr>
            <a:r>
              <a:rPr lang="en-US" sz="1500" b="0" kern="0" dirty="0" smtClean="0">
                <a:solidFill>
                  <a:srgbClr val="FFCC00"/>
                </a:solidFill>
                <a:latin typeface="Franklin Gothic Medium" panose="020B0603020102020204" pitchFamily="34" charset="0"/>
              </a:rPr>
              <a:t>How is Magenta Made?</a:t>
            </a:r>
            <a:endParaRPr lang="en-US" sz="1500" b="0" kern="0" dirty="0">
              <a:solidFill>
                <a:srgbClr val="FFCC00"/>
              </a:solidFill>
              <a:latin typeface="Franklin Gothic Medium" panose="020B0603020102020204" pitchFamily="34" charset="0"/>
            </a:endParaRPr>
          </a:p>
        </p:txBody>
      </p:sp>
      <p:sp>
        <p:nvSpPr>
          <p:cNvPr id="8" name="Content Placeholder 1"/>
          <p:cNvSpPr txBox="1">
            <a:spLocks/>
          </p:cNvSpPr>
          <p:nvPr/>
        </p:nvSpPr>
        <p:spPr bwMode="auto">
          <a:xfrm>
            <a:off x="1286978" y="813116"/>
            <a:ext cx="6515100" cy="82290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None/>
              <a:defRPr sz="2400" b="1">
                <a:solidFill>
                  <a:schemeClr val="bg1"/>
                </a:solidFill>
                <a:latin typeface="+mn-lt"/>
                <a:ea typeface="+mn-ea"/>
                <a:cs typeface="+mn-cs"/>
              </a:defRPr>
            </a:lvl1pPr>
            <a:lvl2pPr marL="457200" indent="0" algn="ctr" rtl="0" eaLnBrk="0" fontAlgn="base" hangingPunct="0">
              <a:spcBef>
                <a:spcPct val="20000"/>
              </a:spcBef>
              <a:spcAft>
                <a:spcPct val="0"/>
              </a:spcAft>
              <a:buNone/>
              <a:defRPr sz="2000" b="1">
                <a:solidFill>
                  <a:schemeClr val="bg1"/>
                </a:solidFill>
                <a:latin typeface="+mn-lt"/>
              </a:defRPr>
            </a:lvl2pPr>
            <a:lvl3pPr marL="914400" indent="0" algn="ctr" rtl="0" eaLnBrk="0" fontAlgn="base" hangingPunct="0">
              <a:spcBef>
                <a:spcPct val="20000"/>
              </a:spcBef>
              <a:spcAft>
                <a:spcPct val="0"/>
              </a:spcAft>
              <a:buNone/>
              <a:defRPr sz="2400" b="1">
                <a:solidFill>
                  <a:schemeClr val="bg1"/>
                </a:solidFill>
                <a:latin typeface="+mn-lt"/>
              </a:defRPr>
            </a:lvl3pPr>
            <a:lvl4pPr marL="1371600" indent="0" algn="ctr" rtl="0" eaLnBrk="0" fontAlgn="base" hangingPunct="0">
              <a:spcBef>
                <a:spcPct val="20000"/>
              </a:spcBef>
              <a:spcAft>
                <a:spcPct val="0"/>
              </a:spcAft>
              <a:buNone/>
              <a:defRPr sz="2000" b="1">
                <a:solidFill>
                  <a:schemeClr val="bg1"/>
                </a:solidFill>
                <a:latin typeface="+mn-lt"/>
              </a:defRPr>
            </a:lvl4pPr>
            <a:lvl5pPr marL="1828800" indent="0" algn="ctr" rtl="0" eaLnBrk="0" fontAlgn="base" hangingPunct="0">
              <a:spcBef>
                <a:spcPct val="20000"/>
              </a:spcBef>
              <a:spcAft>
                <a:spcPct val="0"/>
              </a:spcAft>
              <a:buNone/>
              <a:defRPr sz="2000" b="1">
                <a:solidFill>
                  <a:schemeClr val="bg1"/>
                </a:solidFill>
                <a:latin typeface="+mn-lt"/>
              </a:defRPr>
            </a:lvl5pPr>
            <a:lvl6pPr marL="2286000" indent="0" algn="ctr" rtl="0" fontAlgn="base">
              <a:spcBef>
                <a:spcPct val="20000"/>
              </a:spcBef>
              <a:spcAft>
                <a:spcPct val="0"/>
              </a:spcAft>
              <a:buNone/>
              <a:defRPr sz="2000" b="1">
                <a:solidFill>
                  <a:schemeClr val="bg1"/>
                </a:solidFill>
                <a:latin typeface="+mn-lt"/>
              </a:defRPr>
            </a:lvl6pPr>
            <a:lvl7pPr marL="2743200" indent="0" algn="ctr" rtl="0" fontAlgn="base">
              <a:spcBef>
                <a:spcPct val="20000"/>
              </a:spcBef>
              <a:spcAft>
                <a:spcPct val="0"/>
              </a:spcAft>
              <a:buNone/>
              <a:defRPr sz="2000" b="1">
                <a:solidFill>
                  <a:schemeClr val="bg1"/>
                </a:solidFill>
                <a:latin typeface="+mn-lt"/>
              </a:defRPr>
            </a:lvl7pPr>
            <a:lvl8pPr marL="3200400" indent="0" algn="ctr" rtl="0" fontAlgn="base">
              <a:spcBef>
                <a:spcPct val="20000"/>
              </a:spcBef>
              <a:spcAft>
                <a:spcPct val="0"/>
              </a:spcAft>
              <a:buNone/>
              <a:defRPr sz="2000" b="1">
                <a:solidFill>
                  <a:schemeClr val="bg1"/>
                </a:solidFill>
                <a:latin typeface="+mn-lt"/>
              </a:defRPr>
            </a:lvl8pPr>
            <a:lvl9pPr marL="3657600" indent="0" algn="ctr" rtl="0" fontAlgn="base">
              <a:spcBef>
                <a:spcPct val="20000"/>
              </a:spcBef>
              <a:spcAft>
                <a:spcPct val="0"/>
              </a:spcAft>
              <a:buNone/>
              <a:defRPr sz="2000" b="1">
                <a:solidFill>
                  <a:schemeClr val="bg1"/>
                </a:solidFill>
                <a:latin typeface="+mn-lt"/>
              </a:defRPr>
            </a:lvl9pPr>
          </a:lstStyle>
          <a:p>
            <a:pPr defTabSz="685800">
              <a:defRPr/>
            </a:pPr>
            <a:r>
              <a:rPr lang="en-US" sz="1800" kern="0" dirty="0" smtClean="0">
                <a:solidFill>
                  <a:srgbClr val="FFCC00"/>
                </a:solidFill>
                <a:latin typeface="Franklin Gothic Medium" panose="020B0603020102020204" pitchFamily="34" charset="0"/>
              </a:rPr>
              <a:t>You need to know how colors are combined on a computer in order to interpret the RGB images that you see on the screen.  </a:t>
            </a:r>
            <a:endParaRPr lang="en-US" sz="1800" kern="0" dirty="0">
              <a:solidFill>
                <a:srgbClr val="FFCC00"/>
              </a:solidFill>
              <a:latin typeface="Franklin Gothic Medium" panose="020B0603020102020204" pitchFamily="34" charset="0"/>
            </a:endParaRPr>
          </a:p>
        </p:txBody>
      </p:sp>
      <p:sp>
        <p:nvSpPr>
          <p:cNvPr id="11" name="Title 1"/>
          <p:cNvSpPr txBox="1">
            <a:spLocks/>
          </p:cNvSpPr>
          <p:nvPr/>
        </p:nvSpPr>
        <p:spPr>
          <a:xfrm>
            <a:off x="2143594" y="135426"/>
            <a:ext cx="4801871" cy="492443"/>
          </a:xfrm>
          <a:prstGeom prst="rect">
            <a:avLst/>
          </a:prstGeom>
        </p:spPr>
        <p:txBody>
          <a:bodyPr vert="horz" wrap="square" lIns="0" tIns="0" rIns="0" bIns="0" rtlCol="0" anchor="ctr">
            <a:spAutoFit/>
          </a:bodyPr>
          <a:lstStyle>
            <a:lvl1pPr algn="ctr" defTabSz="914400" rtl="0" eaLnBrk="1" latinLnBrk="0" hangingPunct="1">
              <a:spcBef>
                <a:spcPct val="0"/>
              </a:spcBef>
              <a:buNone/>
              <a:defRPr sz="2400" b="1" i="1"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i="0" dirty="0" smtClean="0">
                <a:solidFill>
                  <a:srgbClr val="FFCC00"/>
                </a:solidFill>
                <a:effectLst/>
                <a:latin typeface="Franklin Gothic Medium Cond" panose="020B0606030402020204" pitchFamily="34" charset="0"/>
              </a:rPr>
              <a:t>RGB Requirements</a:t>
            </a:r>
            <a:endParaRPr lang="en-US" sz="3200" i="0" dirty="0">
              <a:solidFill>
                <a:srgbClr val="FFCC00"/>
              </a:solidFill>
              <a:effectLst/>
              <a:latin typeface="Franklin Gothic Medium Cond" panose="020B0606030402020204" pitchFamily="34" charset="0"/>
            </a:endParaRPr>
          </a:p>
        </p:txBody>
      </p:sp>
      <p:sp>
        <p:nvSpPr>
          <p:cNvPr id="2" name="Rectangle 1"/>
          <p:cNvSpPr/>
          <p:nvPr/>
        </p:nvSpPr>
        <p:spPr>
          <a:xfrm>
            <a:off x="3657600" y="1828800"/>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72000" y="1828800"/>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275477" y="3265077"/>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57600" y="2365337"/>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00384" y="2365337"/>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275477" y="2365337"/>
            <a:ext cx="230155" cy="398206"/>
          </a:xfrm>
          <a:prstGeom prst="rect">
            <a:avLst/>
          </a:prstGeom>
          <a:solidFill>
            <a:srgbClr val="FFFF00"/>
          </a:solidFill>
          <a:ln>
            <a:solidFill>
              <a:srgbClr val="FFFF5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57600" y="3258140"/>
            <a:ext cx="848032" cy="398206"/>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271338" y="3255746"/>
            <a:ext cx="230155" cy="398206"/>
          </a:xfrm>
          <a:prstGeom prst="rect">
            <a:avLst/>
          </a:prstGeom>
          <a:solidFill>
            <a:srgbClr val="00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97785" y="1833581"/>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267200" y="3745879"/>
            <a:ext cx="848032" cy="39820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657600" y="3737186"/>
            <a:ext cx="848032" cy="3982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66666" y="3734792"/>
            <a:ext cx="230155" cy="398206"/>
          </a:xfrm>
          <a:prstGeom prst="rect">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333193" y="3748997"/>
            <a:ext cx="230155" cy="398206"/>
          </a:xfrm>
          <a:prstGeom prst="rect">
            <a:avLst/>
          </a:prstGeom>
          <a:solidFill>
            <a:srgbClr val="FF00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498851" y="3552483"/>
            <a:ext cx="230155" cy="398206"/>
          </a:xfrm>
          <a:prstGeom prst="rect">
            <a:avLst/>
          </a:prstGeom>
          <a:solidFill>
            <a:srgbClr val="FF50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637993" y="3265077"/>
            <a:ext cx="230155" cy="398206"/>
          </a:xfrm>
          <a:prstGeom prst="rect">
            <a:avLst/>
          </a:prstGeom>
          <a:solidFill>
            <a:srgbClr val="FF50C7"/>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72389" y="4211999"/>
            <a:ext cx="852924" cy="369332"/>
          </a:xfrm>
          <a:prstGeom prst="rect">
            <a:avLst/>
          </a:prstGeom>
          <a:noFill/>
        </p:spPr>
        <p:txBody>
          <a:bodyPr wrap="square" rtlCol="0">
            <a:spAutoFit/>
          </a:bodyPr>
          <a:lstStyle/>
          <a:p>
            <a:r>
              <a:rPr lang="en-US" dirty="0" smtClean="0">
                <a:solidFill>
                  <a:srgbClr val="FFFF00"/>
                </a:solidFill>
              </a:rPr>
              <a:t>1, 0, 1</a:t>
            </a:r>
            <a:endParaRPr lang="en-US" dirty="0">
              <a:solidFill>
                <a:srgbClr val="FFFF00"/>
              </a:solidFill>
            </a:endParaRPr>
          </a:p>
        </p:txBody>
      </p:sp>
      <p:sp>
        <p:nvSpPr>
          <p:cNvPr id="23" name="TextBox 22"/>
          <p:cNvSpPr txBox="1"/>
          <p:nvPr/>
        </p:nvSpPr>
        <p:spPr>
          <a:xfrm>
            <a:off x="6673421" y="3810269"/>
            <a:ext cx="940359" cy="369332"/>
          </a:xfrm>
          <a:prstGeom prst="rect">
            <a:avLst/>
          </a:prstGeom>
          <a:noFill/>
        </p:spPr>
        <p:txBody>
          <a:bodyPr wrap="square" rtlCol="0">
            <a:spAutoFit/>
          </a:bodyPr>
          <a:lstStyle/>
          <a:p>
            <a:r>
              <a:rPr lang="en-US" dirty="0" smtClean="0">
                <a:solidFill>
                  <a:srgbClr val="FFFF00"/>
                </a:solidFill>
              </a:rPr>
              <a:t>1, 0.3, 1</a:t>
            </a:r>
            <a:endParaRPr lang="en-US" dirty="0">
              <a:solidFill>
                <a:srgbClr val="FFFF00"/>
              </a:solidFill>
            </a:endParaRPr>
          </a:p>
        </p:txBody>
      </p:sp>
      <p:sp>
        <p:nvSpPr>
          <p:cNvPr id="24" name="TextBox 23"/>
          <p:cNvSpPr txBox="1"/>
          <p:nvPr/>
        </p:nvSpPr>
        <p:spPr>
          <a:xfrm>
            <a:off x="6945465" y="3281523"/>
            <a:ext cx="1176072" cy="369332"/>
          </a:xfrm>
          <a:prstGeom prst="rect">
            <a:avLst/>
          </a:prstGeom>
          <a:noFill/>
        </p:spPr>
        <p:txBody>
          <a:bodyPr wrap="square" rtlCol="0">
            <a:spAutoFit/>
          </a:bodyPr>
          <a:lstStyle/>
          <a:p>
            <a:r>
              <a:rPr lang="en-US" dirty="0" smtClean="0">
                <a:solidFill>
                  <a:srgbClr val="FFFF00"/>
                </a:solidFill>
              </a:rPr>
              <a:t>1, 0.3, 0.8</a:t>
            </a:r>
            <a:endParaRPr lang="en-US" dirty="0">
              <a:solidFill>
                <a:srgbClr val="FFFF00"/>
              </a:solidFill>
            </a:endParaRPr>
          </a:p>
        </p:txBody>
      </p:sp>
      <p:sp>
        <p:nvSpPr>
          <p:cNvPr id="5" name="Freeform 4"/>
          <p:cNvSpPr/>
          <p:nvPr/>
        </p:nvSpPr>
        <p:spPr>
          <a:xfrm>
            <a:off x="5835272" y="1719013"/>
            <a:ext cx="2683086" cy="2889082"/>
          </a:xfrm>
          <a:custGeom>
            <a:avLst/>
            <a:gdLst>
              <a:gd name="connsiteX0" fmla="*/ 204581 w 2683086"/>
              <a:gd name="connsiteY0" fmla="*/ 1577640 h 2889082"/>
              <a:gd name="connsiteX1" fmla="*/ 96296 w 2683086"/>
              <a:gd name="connsiteY1" fmla="*/ 1685924 h 2889082"/>
              <a:gd name="connsiteX2" fmla="*/ 36139 w 2683086"/>
              <a:gd name="connsiteY2" fmla="*/ 1794208 h 2889082"/>
              <a:gd name="connsiteX3" fmla="*/ 12075 w 2683086"/>
              <a:gd name="connsiteY3" fmla="*/ 1818271 h 2889082"/>
              <a:gd name="connsiteX4" fmla="*/ 44 w 2683086"/>
              <a:gd name="connsiteY4" fmla="*/ 1902492 h 2889082"/>
              <a:gd name="connsiteX5" fmla="*/ 24107 w 2683086"/>
              <a:gd name="connsiteY5" fmla="*/ 2275471 h 2889082"/>
              <a:gd name="connsiteX6" fmla="*/ 36139 w 2683086"/>
              <a:gd name="connsiteY6" fmla="*/ 2347661 h 2889082"/>
              <a:gd name="connsiteX7" fmla="*/ 84265 w 2683086"/>
              <a:gd name="connsiteY7" fmla="*/ 2419850 h 2889082"/>
              <a:gd name="connsiteX8" fmla="*/ 144423 w 2683086"/>
              <a:gd name="connsiteY8" fmla="*/ 2480008 h 2889082"/>
              <a:gd name="connsiteX9" fmla="*/ 204581 w 2683086"/>
              <a:gd name="connsiteY9" fmla="*/ 2564229 h 2889082"/>
              <a:gd name="connsiteX10" fmla="*/ 240675 w 2683086"/>
              <a:gd name="connsiteY10" fmla="*/ 2600324 h 2889082"/>
              <a:gd name="connsiteX11" fmla="*/ 300833 w 2683086"/>
              <a:gd name="connsiteY11" fmla="*/ 2684545 h 2889082"/>
              <a:gd name="connsiteX12" fmla="*/ 336928 w 2683086"/>
              <a:gd name="connsiteY12" fmla="*/ 2708608 h 2889082"/>
              <a:gd name="connsiteX13" fmla="*/ 421149 w 2683086"/>
              <a:gd name="connsiteY13" fmla="*/ 2768766 h 2889082"/>
              <a:gd name="connsiteX14" fmla="*/ 433181 w 2683086"/>
              <a:gd name="connsiteY14" fmla="*/ 2804861 h 2889082"/>
              <a:gd name="connsiteX15" fmla="*/ 481307 w 2683086"/>
              <a:gd name="connsiteY15" fmla="*/ 2828924 h 2889082"/>
              <a:gd name="connsiteX16" fmla="*/ 625686 w 2683086"/>
              <a:gd name="connsiteY16" fmla="*/ 2889082 h 2889082"/>
              <a:gd name="connsiteX17" fmla="*/ 878349 w 2683086"/>
              <a:gd name="connsiteY17" fmla="*/ 2877050 h 2889082"/>
              <a:gd name="connsiteX18" fmla="*/ 962570 w 2683086"/>
              <a:gd name="connsiteY18" fmla="*/ 2865019 h 2889082"/>
              <a:gd name="connsiteX19" fmla="*/ 1058823 w 2683086"/>
              <a:gd name="connsiteY19" fmla="*/ 2852987 h 2889082"/>
              <a:gd name="connsiteX20" fmla="*/ 1143044 w 2683086"/>
              <a:gd name="connsiteY20" fmla="*/ 2816892 h 2889082"/>
              <a:gd name="connsiteX21" fmla="*/ 1239296 w 2683086"/>
              <a:gd name="connsiteY21" fmla="*/ 2780798 h 2889082"/>
              <a:gd name="connsiteX22" fmla="*/ 1311486 w 2683086"/>
              <a:gd name="connsiteY22" fmla="*/ 2744703 h 2889082"/>
              <a:gd name="connsiteX23" fmla="*/ 1431802 w 2683086"/>
              <a:gd name="connsiteY23" fmla="*/ 2732671 h 2889082"/>
              <a:gd name="connsiteX24" fmla="*/ 1528054 w 2683086"/>
              <a:gd name="connsiteY24" fmla="*/ 2672513 h 2889082"/>
              <a:gd name="connsiteX25" fmla="*/ 1648370 w 2683086"/>
              <a:gd name="connsiteY25" fmla="*/ 2624387 h 2889082"/>
              <a:gd name="connsiteX26" fmla="*/ 1696496 w 2683086"/>
              <a:gd name="connsiteY26" fmla="*/ 2576261 h 2889082"/>
              <a:gd name="connsiteX27" fmla="*/ 1732591 w 2683086"/>
              <a:gd name="connsiteY27" fmla="*/ 2552198 h 2889082"/>
              <a:gd name="connsiteX28" fmla="*/ 1780717 w 2683086"/>
              <a:gd name="connsiteY28" fmla="*/ 2516103 h 2889082"/>
              <a:gd name="connsiteX29" fmla="*/ 1816812 w 2683086"/>
              <a:gd name="connsiteY29" fmla="*/ 2480008 h 2889082"/>
              <a:gd name="connsiteX30" fmla="*/ 2057444 w 2683086"/>
              <a:gd name="connsiteY30" fmla="*/ 2107029 h 2889082"/>
              <a:gd name="connsiteX31" fmla="*/ 2069475 w 2683086"/>
              <a:gd name="connsiteY31" fmla="*/ 2070934 h 2889082"/>
              <a:gd name="connsiteX32" fmla="*/ 2165728 w 2683086"/>
              <a:gd name="connsiteY32" fmla="*/ 1902492 h 2889082"/>
              <a:gd name="connsiteX33" fmla="*/ 2249949 w 2683086"/>
              <a:gd name="connsiteY33" fmla="*/ 1685924 h 2889082"/>
              <a:gd name="connsiteX34" fmla="*/ 2298075 w 2683086"/>
              <a:gd name="connsiteY34" fmla="*/ 1565608 h 2889082"/>
              <a:gd name="connsiteX35" fmla="*/ 2382296 w 2683086"/>
              <a:gd name="connsiteY35" fmla="*/ 1373103 h 2889082"/>
              <a:gd name="connsiteX36" fmla="*/ 2406360 w 2683086"/>
              <a:gd name="connsiteY36" fmla="*/ 1276850 h 2889082"/>
              <a:gd name="connsiteX37" fmla="*/ 2418391 w 2683086"/>
              <a:gd name="connsiteY37" fmla="*/ 1168566 h 2889082"/>
              <a:gd name="connsiteX38" fmla="*/ 2406360 w 2683086"/>
              <a:gd name="connsiteY38" fmla="*/ 831682 h 2889082"/>
              <a:gd name="connsiteX39" fmla="*/ 2394328 w 2683086"/>
              <a:gd name="connsiteY39" fmla="*/ 747461 h 2889082"/>
              <a:gd name="connsiteX40" fmla="*/ 2370265 w 2683086"/>
              <a:gd name="connsiteY40" fmla="*/ 651208 h 2889082"/>
              <a:gd name="connsiteX41" fmla="*/ 2358233 w 2683086"/>
              <a:gd name="connsiteY41" fmla="*/ 615113 h 2889082"/>
              <a:gd name="connsiteX42" fmla="*/ 2274012 w 2683086"/>
              <a:gd name="connsiteY42" fmla="*/ 410576 h 2889082"/>
              <a:gd name="connsiteX43" fmla="*/ 2225886 w 2683086"/>
              <a:gd name="connsiteY43" fmla="*/ 302292 h 2889082"/>
              <a:gd name="connsiteX44" fmla="*/ 2201823 w 2683086"/>
              <a:gd name="connsiteY44" fmla="*/ 266198 h 2889082"/>
              <a:gd name="connsiteX45" fmla="*/ 2177760 w 2683086"/>
              <a:gd name="connsiteY45" fmla="*/ 206040 h 2889082"/>
              <a:gd name="connsiteX46" fmla="*/ 2069475 w 2683086"/>
              <a:gd name="connsiteY46" fmla="*/ 109787 h 2889082"/>
              <a:gd name="connsiteX47" fmla="*/ 1961191 w 2683086"/>
              <a:gd name="connsiteY47" fmla="*/ 61661 h 2889082"/>
              <a:gd name="connsiteX48" fmla="*/ 1925096 w 2683086"/>
              <a:gd name="connsiteY48" fmla="*/ 37598 h 2889082"/>
              <a:gd name="connsiteX49" fmla="*/ 1792749 w 2683086"/>
              <a:gd name="connsiteY49" fmla="*/ 25566 h 2889082"/>
              <a:gd name="connsiteX50" fmla="*/ 1684465 w 2683086"/>
              <a:gd name="connsiteY50" fmla="*/ 1503 h 2889082"/>
              <a:gd name="connsiteX51" fmla="*/ 1227265 w 2683086"/>
              <a:gd name="connsiteY51" fmla="*/ 13534 h 2889082"/>
              <a:gd name="connsiteX52" fmla="*/ 1131012 w 2683086"/>
              <a:gd name="connsiteY52" fmla="*/ 85724 h 2889082"/>
              <a:gd name="connsiteX53" fmla="*/ 950539 w 2683086"/>
              <a:gd name="connsiteY53" fmla="*/ 266198 h 2889082"/>
              <a:gd name="connsiteX54" fmla="*/ 902412 w 2683086"/>
              <a:gd name="connsiteY54" fmla="*/ 302292 h 2889082"/>
              <a:gd name="connsiteX55" fmla="*/ 794128 w 2683086"/>
              <a:gd name="connsiteY55" fmla="*/ 434640 h 2889082"/>
              <a:gd name="connsiteX56" fmla="*/ 770065 w 2683086"/>
              <a:gd name="connsiteY56" fmla="*/ 506829 h 2889082"/>
              <a:gd name="connsiteX57" fmla="*/ 782096 w 2683086"/>
              <a:gd name="connsiteY57" fmla="*/ 675271 h 2889082"/>
              <a:gd name="connsiteX58" fmla="*/ 914444 w 2683086"/>
              <a:gd name="connsiteY58" fmla="*/ 807619 h 2889082"/>
              <a:gd name="connsiteX59" fmla="*/ 986633 w 2683086"/>
              <a:gd name="connsiteY59" fmla="*/ 867776 h 2889082"/>
              <a:gd name="connsiteX60" fmla="*/ 1131012 w 2683086"/>
              <a:gd name="connsiteY60" fmla="*/ 964029 h 2889082"/>
              <a:gd name="connsiteX61" fmla="*/ 1299454 w 2683086"/>
              <a:gd name="connsiteY61" fmla="*/ 1012155 h 2889082"/>
              <a:gd name="connsiteX62" fmla="*/ 1624307 w 2683086"/>
              <a:gd name="connsiteY62" fmla="*/ 1168566 h 2889082"/>
              <a:gd name="connsiteX63" fmla="*/ 1876970 w 2683086"/>
              <a:gd name="connsiteY63" fmla="*/ 1264819 h 2889082"/>
              <a:gd name="connsiteX64" fmla="*/ 2045412 w 2683086"/>
              <a:gd name="connsiteY64" fmla="*/ 1300913 h 2889082"/>
              <a:gd name="connsiteX65" fmla="*/ 2526675 w 2683086"/>
              <a:gd name="connsiteY65" fmla="*/ 1288882 h 2889082"/>
              <a:gd name="connsiteX66" fmla="*/ 2586833 w 2683086"/>
              <a:gd name="connsiteY66" fmla="*/ 1276850 h 2889082"/>
              <a:gd name="connsiteX67" fmla="*/ 2683086 w 2683086"/>
              <a:gd name="connsiteY67" fmla="*/ 1264819 h 28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83086" h="2889082">
                <a:moveTo>
                  <a:pt x="204581" y="1577640"/>
                </a:moveTo>
                <a:cubicBezTo>
                  <a:pt x="146810" y="1625782"/>
                  <a:pt x="132093" y="1628650"/>
                  <a:pt x="96296" y="1685924"/>
                </a:cubicBezTo>
                <a:cubicBezTo>
                  <a:pt x="39083" y="1777464"/>
                  <a:pt x="111047" y="1689336"/>
                  <a:pt x="36139" y="1794208"/>
                </a:cubicBezTo>
                <a:cubicBezTo>
                  <a:pt x="29546" y="1803439"/>
                  <a:pt x="20096" y="1810250"/>
                  <a:pt x="12075" y="1818271"/>
                </a:cubicBezTo>
                <a:cubicBezTo>
                  <a:pt x="8065" y="1846345"/>
                  <a:pt x="-702" y="1874143"/>
                  <a:pt x="44" y="1902492"/>
                </a:cubicBezTo>
                <a:cubicBezTo>
                  <a:pt x="3322" y="2027034"/>
                  <a:pt x="14039" y="2151294"/>
                  <a:pt x="24107" y="2275471"/>
                </a:cubicBezTo>
                <a:cubicBezTo>
                  <a:pt x="26079" y="2299786"/>
                  <a:pt x="26756" y="2325142"/>
                  <a:pt x="36139" y="2347661"/>
                </a:cubicBezTo>
                <a:cubicBezTo>
                  <a:pt x="47262" y="2374356"/>
                  <a:pt x="71332" y="2393983"/>
                  <a:pt x="84265" y="2419850"/>
                </a:cubicBezTo>
                <a:cubicBezTo>
                  <a:pt x="114000" y="2479320"/>
                  <a:pt x="91313" y="2462304"/>
                  <a:pt x="144423" y="2480008"/>
                </a:cubicBezTo>
                <a:cubicBezTo>
                  <a:pt x="163470" y="2508578"/>
                  <a:pt x="182191" y="2538107"/>
                  <a:pt x="204581" y="2564229"/>
                </a:cubicBezTo>
                <a:cubicBezTo>
                  <a:pt x="215654" y="2577148"/>
                  <a:pt x="230785" y="2586478"/>
                  <a:pt x="240675" y="2600324"/>
                </a:cubicBezTo>
                <a:cubicBezTo>
                  <a:pt x="290757" y="2670439"/>
                  <a:pt x="234593" y="2629344"/>
                  <a:pt x="300833" y="2684545"/>
                </a:cubicBezTo>
                <a:cubicBezTo>
                  <a:pt x="311942" y="2693802"/>
                  <a:pt x="325161" y="2700203"/>
                  <a:pt x="336928" y="2708608"/>
                </a:cubicBezTo>
                <a:cubicBezTo>
                  <a:pt x="441393" y="2783226"/>
                  <a:pt x="336084" y="2712057"/>
                  <a:pt x="421149" y="2768766"/>
                </a:cubicBezTo>
                <a:cubicBezTo>
                  <a:pt x="425160" y="2780798"/>
                  <a:pt x="424213" y="2795893"/>
                  <a:pt x="433181" y="2804861"/>
                </a:cubicBezTo>
                <a:cubicBezTo>
                  <a:pt x="445863" y="2817543"/>
                  <a:pt x="464567" y="2822486"/>
                  <a:pt x="481307" y="2828924"/>
                </a:cubicBezTo>
                <a:cubicBezTo>
                  <a:pt x="625492" y="2884380"/>
                  <a:pt x="549503" y="2838294"/>
                  <a:pt x="625686" y="2889082"/>
                </a:cubicBezTo>
                <a:cubicBezTo>
                  <a:pt x="709907" y="2885071"/>
                  <a:pt x="794247" y="2883057"/>
                  <a:pt x="878349" y="2877050"/>
                </a:cubicBezTo>
                <a:cubicBezTo>
                  <a:pt x="906636" y="2875030"/>
                  <a:pt x="934460" y="2868767"/>
                  <a:pt x="962570" y="2865019"/>
                </a:cubicBezTo>
                <a:lnTo>
                  <a:pt x="1058823" y="2852987"/>
                </a:lnTo>
                <a:cubicBezTo>
                  <a:pt x="1086897" y="2840955"/>
                  <a:pt x="1114685" y="2828235"/>
                  <a:pt x="1143044" y="2816892"/>
                </a:cubicBezTo>
                <a:cubicBezTo>
                  <a:pt x="1174859" y="2804166"/>
                  <a:pt x="1207801" y="2794296"/>
                  <a:pt x="1239296" y="2780798"/>
                </a:cubicBezTo>
                <a:cubicBezTo>
                  <a:pt x="1264024" y="2770200"/>
                  <a:pt x="1285386" y="2751228"/>
                  <a:pt x="1311486" y="2744703"/>
                </a:cubicBezTo>
                <a:cubicBezTo>
                  <a:pt x="1350588" y="2734927"/>
                  <a:pt x="1391697" y="2736682"/>
                  <a:pt x="1431802" y="2732671"/>
                </a:cubicBezTo>
                <a:cubicBezTo>
                  <a:pt x="1463886" y="2712618"/>
                  <a:pt x="1494213" y="2689433"/>
                  <a:pt x="1528054" y="2672513"/>
                </a:cubicBezTo>
                <a:cubicBezTo>
                  <a:pt x="1566689" y="2653196"/>
                  <a:pt x="1610866" y="2645817"/>
                  <a:pt x="1648370" y="2624387"/>
                </a:cubicBezTo>
                <a:cubicBezTo>
                  <a:pt x="1668068" y="2613131"/>
                  <a:pt x="1679271" y="2591025"/>
                  <a:pt x="1696496" y="2576261"/>
                </a:cubicBezTo>
                <a:cubicBezTo>
                  <a:pt x="1707475" y="2566850"/>
                  <a:pt x="1720824" y="2560603"/>
                  <a:pt x="1732591" y="2552198"/>
                </a:cubicBezTo>
                <a:cubicBezTo>
                  <a:pt x="1748908" y="2540543"/>
                  <a:pt x="1765492" y="2529153"/>
                  <a:pt x="1780717" y="2516103"/>
                </a:cubicBezTo>
                <a:cubicBezTo>
                  <a:pt x="1793636" y="2505030"/>
                  <a:pt x="1806300" y="2493387"/>
                  <a:pt x="1816812" y="2480008"/>
                </a:cubicBezTo>
                <a:cubicBezTo>
                  <a:pt x="1881499" y="2397680"/>
                  <a:pt x="2033475" y="2178940"/>
                  <a:pt x="2057444" y="2107029"/>
                </a:cubicBezTo>
                <a:cubicBezTo>
                  <a:pt x="2061454" y="2094997"/>
                  <a:pt x="2063541" y="2082143"/>
                  <a:pt x="2069475" y="2070934"/>
                </a:cubicBezTo>
                <a:cubicBezTo>
                  <a:pt x="2099732" y="2013781"/>
                  <a:pt x="2142289" y="1962763"/>
                  <a:pt x="2165728" y="1902492"/>
                </a:cubicBezTo>
                <a:cubicBezTo>
                  <a:pt x="2193802" y="1830303"/>
                  <a:pt x="2221627" y="1758016"/>
                  <a:pt x="2249949" y="1685924"/>
                </a:cubicBezTo>
                <a:cubicBezTo>
                  <a:pt x="2265743" y="1645720"/>
                  <a:pt x="2278758" y="1604242"/>
                  <a:pt x="2298075" y="1565608"/>
                </a:cubicBezTo>
                <a:cubicBezTo>
                  <a:pt x="2335390" y="1490979"/>
                  <a:pt x="2353235" y="1460286"/>
                  <a:pt x="2382296" y="1373103"/>
                </a:cubicBezTo>
                <a:cubicBezTo>
                  <a:pt x="2392754" y="1341728"/>
                  <a:pt x="2398339" y="1308934"/>
                  <a:pt x="2406360" y="1276850"/>
                </a:cubicBezTo>
                <a:cubicBezTo>
                  <a:pt x="2410370" y="1240755"/>
                  <a:pt x="2418391" y="1204883"/>
                  <a:pt x="2418391" y="1168566"/>
                </a:cubicBezTo>
                <a:cubicBezTo>
                  <a:pt x="2418391" y="1056200"/>
                  <a:pt x="2412770" y="943865"/>
                  <a:pt x="2406360" y="831682"/>
                </a:cubicBezTo>
                <a:cubicBezTo>
                  <a:pt x="2404742" y="803369"/>
                  <a:pt x="2399890" y="775269"/>
                  <a:pt x="2394328" y="747461"/>
                </a:cubicBezTo>
                <a:cubicBezTo>
                  <a:pt x="2387842" y="715031"/>
                  <a:pt x="2380723" y="682583"/>
                  <a:pt x="2370265" y="651208"/>
                </a:cubicBezTo>
                <a:cubicBezTo>
                  <a:pt x="2366254" y="639176"/>
                  <a:pt x="2362786" y="626950"/>
                  <a:pt x="2358233" y="615113"/>
                </a:cubicBezTo>
                <a:cubicBezTo>
                  <a:pt x="2329065" y="539277"/>
                  <a:pt x="2305695" y="482995"/>
                  <a:pt x="2274012" y="410576"/>
                </a:cubicBezTo>
                <a:cubicBezTo>
                  <a:pt x="2258180" y="374389"/>
                  <a:pt x="2247796" y="335157"/>
                  <a:pt x="2225886" y="302292"/>
                </a:cubicBezTo>
                <a:cubicBezTo>
                  <a:pt x="2217865" y="290261"/>
                  <a:pt x="2208290" y="279131"/>
                  <a:pt x="2201823" y="266198"/>
                </a:cubicBezTo>
                <a:cubicBezTo>
                  <a:pt x="2192164" y="246881"/>
                  <a:pt x="2189207" y="224355"/>
                  <a:pt x="2177760" y="206040"/>
                </a:cubicBezTo>
                <a:cubicBezTo>
                  <a:pt x="2165269" y="186055"/>
                  <a:pt x="2070510" y="110408"/>
                  <a:pt x="2069475" y="109787"/>
                </a:cubicBezTo>
                <a:cubicBezTo>
                  <a:pt x="2035605" y="89465"/>
                  <a:pt x="1996520" y="79325"/>
                  <a:pt x="1961191" y="61661"/>
                </a:cubicBezTo>
                <a:cubicBezTo>
                  <a:pt x="1948257" y="55194"/>
                  <a:pt x="1939235" y="40628"/>
                  <a:pt x="1925096" y="37598"/>
                </a:cubicBezTo>
                <a:cubicBezTo>
                  <a:pt x="1881782" y="28316"/>
                  <a:pt x="1836865" y="29577"/>
                  <a:pt x="1792749" y="25566"/>
                </a:cubicBezTo>
                <a:cubicBezTo>
                  <a:pt x="1756654" y="17545"/>
                  <a:pt x="1721432" y="2290"/>
                  <a:pt x="1684465" y="1503"/>
                </a:cubicBezTo>
                <a:cubicBezTo>
                  <a:pt x="1532047" y="-1740"/>
                  <a:pt x="1379062" y="-587"/>
                  <a:pt x="1227265" y="13534"/>
                </a:cubicBezTo>
                <a:cubicBezTo>
                  <a:pt x="1190513" y="16953"/>
                  <a:pt x="1155996" y="63238"/>
                  <a:pt x="1131012" y="85724"/>
                </a:cubicBezTo>
                <a:cubicBezTo>
                  <a:pt x="842676" y="345225"/>
                  <a:pt x="1290059" y="-73322"/>
                  <a:pt x="950539" y="266198"/>
                </a:cubicBezTo>
                <a:cubicBezTo>
                  <a:pt x="936360" y="280377"/>
                  <a:pt x="915827" y="287387"/>
                  <a:pt x="902412" y="302292"/>
                </a:cubicBezTo>
                <a:cubicBezTo>
                  <a:pt x="638301" y="595744"/>
                  <a:pt x="992096" y="236668"/>
                  <a:pt x="794128" y="434640"/>
                </a:cubicBezTo>
                <a:cubicBezTo>
                  <a:pt x="786107" y="458703"/>
                  <a:pt x="771332" y="481496"/>
                  <a:pt x="770065" y="506829"/>
                </a:cubicBezTo>
                <a:cubicBezTo>
                  <a:pt x="767254" y="563049"/>
                  <a:pt x="763604" y="622105"/>
                  <a:pt x="782096" y="675271"/>
                </a:cubicBezTo>
                <a:cubicBezTo>
                  <a:pt x="828611" y="809001"/>
                  <a:pt x="844527" y="758677"/>
                  <a:pt x="914444" y="807619"/>
                </a:cubicBezTo>
                <a:cubicBezTo>
                  <a:pt x="940105" y="825581"/>
                  <a:pt x="961240" y="849437"/>
                  <a:pt x="986633" y="867776"/>
                </a:cubicBezTo>
                <a:cubicBezTo>
                  <a:pt x="1033523" y="901641"/>
                  <a:pt x="1075397" y="948139"/>
                  <a:pt x="1131012" y="964029"/>
                </a:cubicBezTo>
                <a:cubicBezTo>
                  <a:pt x="1187159" y="980071"/>
                  <a:pt x="1245513" y="989789"/>
                  <a:pt x="1299454" y="1012155"/>
                </a:cubicBezTo>
                <a:cubicBezTo>
                  <a:pt x="1410471" y="1058187"/>
                  <a:pt x="1511998" y="1125782"/>
                  <a:pt x="1624307" y="1168566"/>
                </a:cubicBezTo>
                <a:cubicBezTo>
                  <a:pt x="1708528" y="1200650"/>
                  <a:pt x="1789536" y="1242961"/>
                  <a:pt x="1876970" y="1264819"/>
                </a:cubicBezTo>
                <a:cubicBezTo>
                  <a:pt x="1996890" y="1294799"/>
                  <a:pt x="1940601" y="1283445"/>
                  <a:pt x="2045412" y="1300913"/>
                </a:cubicBezTo>
                <a:lnTo>
                  <a:pt x="2526675" y="1288882"/>
                </a:lnTo>
                <a:cubicBezTo>
                  <a:pt x="2547105" y="1287974"/>
                  <a:pt x="2566621" y="1279960"/>
                  <a:pt x="2586833" y="1276850"/>
                </a:cubicBezTo>
                <a:cubicBezTo>
                  <a:pt x="2618791" y="1271933"/>
                  <a:pt x="2683086" y="1264819"/>
                  <a:pt x="2683086" y="1264819"/>
                </a:cubicBezTo>
              </a:path>
            </a:pathLst>
          </a:cu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731806" y="1915965"/>
            <a:ext cx="1603390" cy="954107"/>
          </a:xfrm>
          <a:prstGeom prst="rect">
            <a:avLst/>
          </a:prstGeom>
          <a:noFill/>
        </p:spPr>
        <p:txBody>
          <a:bodyPr wrap="square" rtlCol="0">
            <a:spAutoFit/>
          </a:bodyPr>
          <a:lstStyle/>
          <a:p>
            <a:r>
              <a:rPr lang="en-US" sz="1400" dirty="0">
                <a:solidFill>
                  <a:srgbClr val="FFFF00"/>
                </a:solidFill>
              </a:rPr>
              <a:t>subtle changes in colors are hard to see!</a:t>
            </a:r>
          </a:p>
          <a:p>
            <a:endParaRPr lang="en-US" sz="1400" dirty="0">
              <a:solidFill>
                <a:srgbClr val="FFFF00"/>
              </a:solidFill>
            </a:endParaRPr>
          </a:p>
        </p:txBody>
      </p:sp>
    </p:spTree>
    <p:custDataLst>
      <p:tags r:id="rId1"/>
    </p:custDataLst>
    <p:extLst>
      <p:ext uri="{BB962C8B-B14F-4D97-AF65-F5344CB8AC3E}">
        <p14:creationId xmlns:p14="http://schemas.microsoft.com/office/powerpoint/2010/main" val="7352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p:bldP spid="23" grpId="0"/>
      <p:bldP spid="24" grpId="0"/>
      <p:bldP spid="5"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Color Cubes</a:t>
            </a:r>
            <a:endParaRPr lang="en-US"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smtClean="0">
                <a:solidFill>
                  <a:srgbClr val="000000"/>
                </a:solidFill>
              </a:rPr>
              <a:t> 3F-</a:t>
            </a:r>
            <a:fld id="{13AF08EC-556D-4A1C-845F-2ABFACE9E84C}" type="slidenum">
              <a:rPr smtClean="0">
                <a:solidFill>
                  <a:srgbClr val="000000"/>
                </a:solidFill>
              </a:rPr>
              <a:pPr/>
              <a:t>8</a:t>
            </a:fld>
            <a:endParaRPr dirty="0">
              <a:solidFill>
                <a:srgbClr val="0000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07166" y="3055620"/>
            <a:ext cx="1558399" cy="1578904"/>
          </a:xfrm>
          <a:prstGeom prst="rect">
            <a:avLst/>
          </a:prstGeom>
        </p:spPr>
      </p:pic>
      <p:sp>
        <p:nvSpPr>
          <p:cNvPr id="6" name="TextBox 5"/>
          <p:cNvSpPr txBox="1"/>
          <p:nvPr/>
        </p:nvSpPr>
        <p:spPr>
          <a:xfrm>
            <a:off x="91440" y="1440181"/>
            <a:ext cx="4297680" cy="1477328"/>
          </a:xfrm>
          <a:prstGeom prst="rect">
            <a:avLst/>
          </a:prstGeom>
          <a:noFill/>
        </p:spPr>
        <p:txBody>
          <a:bodyPr wrap="square" rtlCol="0">
            <a:spAutoFit/>
          </a:bodyPr>
          <a:lstStyle/>
          <a:p>
            <a:r>
              <a:rPr lang="en-US" dirty="0">
                <a:solidFill>
                  <a:schemeClr val="bg1">
                    <a:lumMod val="95000"/>
                  </a:schemeClr>
                </a:solidFill>
                <a:hlinkClick r:id="rId4"/>
              </a:rPr>
              <a:t>http://</a:t>
            </a:r>
            <a:r>
              <a:rPr lang="en-US" dirty="0" smtClean="0">
                <a:solidFill>
                  <a:schemeClr val="bg1">
                    <a:lumMod val="95000"/>
                  </a:schemeClr>
                </a:solidFill>
                <a:hlinkClick r:id="rId4"/>
              </a:rPr>
              <a:t>www.data.jma.go.jp/mscweb/en/VRL/VLab_RGB/RGBimage.html</a:t>
            </a:r>
            <a:endParaRPr lang="en-US" dirty="0" smtClean="0">
              <a:solidFill>
                <a:schemeClr val="bg1">
                  <a:lumMod val="95000"/>
                </a:schemeClr>
              </a:solidFill>
            </a:endParaRPr>
          </a:p>
          <a:p>
            <a:endParaRPr lang="en-US" dirty="0">
              <a:solidFill>
                <a:schemeClr val="bg1">
                  <a:lumMod val="95000"/>
                </a:schemeClr>
              </a:solidFill>
            </a:endParaRPr>
          </a:p>
          <a:p>
            <a:r>
              <a:rPr lang="en-US" dirty="0" smtClean="0">
                <a:solidFill>
                  <a:schemeClr val="bg1">
                    <a:lumMod val="95000"/>
                  </a:schemeClr>
                </a:solidFill>
              </a:rPr>
              <a:t>This is the JMA RGB Training Link (</a:t>
            </a:r>
            <a:r>
              <a:rPr lang="en-US" dirty="0" err="1" smtClean="0">
                <a:solidFill>
                  <a:schemeClr val="bg1">
                    <a:lumMod val="95000"/>
                  </a:schemeClr>
                </a:solidFill>
              </a:rPr>
              <a:t>Himawari</a:t>
            </a:r>
            <a:r>
              <a:rPr lang="en-US" dirty="0" smtClean="0">
                <a:solidFill>
                  <a:schemeClr val="bg1">
                    <a:lumMod val="95000"/>
                  </a:schemeClr>
                </a:solidFill>
              </a:rPr>
              <a:t>-heavy)</a:t>
            </a:r>
            <a:endParaRPr lang="en-US" dirty="0">
              <a:solidFill>
                <a:schemeClr val="bg1">
                  <a:lumMod val="95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360" y="815340"/>
            <a:ext cx="4165600" cy="3124200"/>
          </a:xfrm>
          <a:prstGeom prst="rect">
            <a:avLst/>
          </a:prstGeom>
        </p:spPr>
      </p:pic>
    </p:spTree>
    <p:custDataLst>
      <p:tags r:id="rId1"/>
    </p:custDataLst>
    <p:extLst>
      <p:ext uri="{BB962C8B-B14F-4D97-AF65-F5344CB8AC3E}">
        <p14:creationId xmlns:p14="http://schemas.microsoft.com/office/powerpoint/2010/main" val="957245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937" y="48817"/>
            <a:ext cx="6930189" cy="564356"/>
          </a:xfrm>
        </p:spPr>
        <p:txBody>
          <a:bodyPr/>
          <a:lstStyle/>
          <a:p>
            <a:r>
              <a:rPr lang="en-US" sz="3600" b="1" dirty="0" smtClean="0">
                <a:solidFill>
                  <a:srgbClr val="FFFF00"/>
                </a:solidFill>
              </a:rPr>
              <a:t>RGBs have well-known definitions</a:t>
            </a:r>
            <a:endParaRPr lang="en-US" sz="3600" b="1" dirty="0">
              <a:solidFill>
                <a:srgbClr val="FFFF00"/>
              </a:solidFill>
            </a:endParaRPr>
          </a:p>
        </p:txBody>
      </p:sp>
      <p:sp>
        <p:nvSpPr>
          <p:cNvPr id="3" name="Content Placeholder 2"/>
          <p:cNvSpPr>
            <a:spLocks noGrp="1"/>
          </p:cNvSpPr>
          <p:nvPr>
            <p:ph idx="1"/>
          </p:nvPr>
        </p:nvSpPr>
        <p:spPr>
          <a:xfrm>
            <a:off x="121920" y="685800"/>
            <a:ext cx="8854440" cy="4152899"/>
          </a:xfrm>
        </p:spPr>
        <p:txBody>
          <a:bodyPr/>
          <a:lstStyle/>
          <a:p>
            <a:r>
              <a:rPr lang="en-US" sz="2800" dirty="0" smtClean="0">
                <a:solidFill>
                  <a:schemeClr val="bg1">
                    <a:lumMod val="95000"/>
                  </a:schemeClr>
                </a:solidFill>
              </a:rPr>
              <a:t>Day Cloud Phase Distinction</a:t>
            </a:r>
          </a:p>
          <a:p>
            <a:pPr lvl="1"/>
            <a:r>
              <a:rPr lang="en-US" sz="2400" dirty="0" smtClean="0">
                <a:solidFill>
                  <a:schemeClr val="bg1">
                    <a:lumMod val="95000"/>
                  </a:schemeClr>
                </a:solidFill>
              </a:rPr>
              <a:t>Red:  10.3 </a:t>
            </a:r>
            <a:r>
              <a:rPr lang="en-US" sz="2400" dirty="0" err="1">
                <a:solidFill>
                  <a:schemeClr val="bg1">
                    <a:lumMod val="95000"/>
                  </a:schemeClr>
                </a:solidFill>
              </a:rPr>
              <a:t>μm</a:t>
            </a:r>
            <a:r>
              <a:rPr lang="en-US" sz="2400" dirty="0" smtClean="0">
                <a:solidFill>
                  <a:schemeClr val="bg1">
                    <a:lumMod val="95000"/>
                  </a:schemeClr>
                </a:solidFill>
              </a:rPr>
              <a:t>; Green:  0.64 </a:t>
            </a:r>
            <a:r>
              <a:rPr lang="en-US" sz="2400" dirty="0" err="1">
                <a:solidFill>
                  <a:schemeClr val="bg1">
                    <a:lumMod val="95000"/>
                  </a:schemeClr>
                </a:solidFill>
              </a:rPr>
              <a:t>μm</a:t>
            </a:r>
            <a:r>
              <a:rPr lang="en-US" sz="2400" dirty="0" smtClean="0">
                <a:solidFill>
                  <a:schemeClr val="bg1">
                    <a:lumMod val="95000"/>
                  </a:schemeClr>
                </a:solidFill>
              </a:rPr>
              <a:t>; Blue:  1.61 </a:t>
            </a:r>
            <a:r>
              <a:rPr lang="en-US" sz="2400" dirty="0" err="1">
                <a:solidFill>
                  <a:schemeClr val="bg1">
                    <a:lumMod val="95000"/>
                  </a:schemeClr>
                </a:solidFill>
              </a:rPr>
              <a:t>μm</a:t>
            </a:r>
            <a:endParaRPr lang="en-US" sz="2400" dirty="0" smtClean="0">
              <a:solidFill>
                <a:schemeClr val="bg1">
                  <a:lumMod val="95000"/>
                </a:schemeClr>
              </a:solidFill>
            </a:endParaRPr>
          </a:p>
          <a:p>
            <a:r>
              <a:rPr lang="en-US" sz="2800" dirty="0" smtClean="0">
                <a:solidFill>
                  <a:schemeClr val="bg1">
                    <a:lumMod val="95000"/>
                  </a:schemeClr>
                </a:solidFill>
              </a:rPr>
              <a:t>Day Land Cloud RGB (formerly known in the USA as Natural Color)</a:t>
            </a:r>
          </a:p>
          <a:p>
            <a:pPr lvl="1"/>
            <a:r>
              <a:rPr lang="en-US" sz="2400" dirty="0" smtClean="0">
                <a:solidFill>
                  <a:schemeClr val="bg1">
                    <a:lumMod val="95000"/>
                  </a:schemeClr>
                </a:solidFill>
              </a:rPr>
              <a:t>Red: 1.6 </a:t>
            </a:r>
            <a:r>
              <a:rPr lang="en-US" sz="2400" dirty="0" err="1" smtClean="0">
                <a:solidFill>
                  <a:schemeClr val="bg1">
                    <a:lumMod val="95000"/>
                  </a:schemeClr>
                </a:solidFill>
              </a:rPr>
              <a:t>μm</a:t>
            </a:r>
            <a:r>
              <a:rPr lang="en-US" sz="2400" dirty="0" smtClean="0">
                <a:solidFill>
                  <a:schemeClr val="bg1">
                    <a:lumMod val="95000"/>
                  </a:schemeClr>
                </a:solidFill>
              </a:rPr>
              <a:t> ; Green: 0.86 </a:t>
            </a:r>
            <a:r>
              <a:rPr lang="en-US" sz="2400" dirty="0" err="1" smtClean="0">
                <a:solidFill>
                  <a:schemeClr val="bg1">
                    <a:lumMod val="95000"/>
                  </a:schemeClr>
                </a:solidFill>
              </a:rPr>
              <a:t>μm</a:t>
            </a:r>
            <a:r>
              <a:rPr lang="en-US" sz="2400" dirty="0" smtClean="0">
                <a:solidFill>
                  <a:schemeClr val="bg1">
                    <a:lumMod val="95000"/>
                  </a:schemeClr>
                </a:solidFill>
              </a:rPr>
              <a:t> ; Blue:  0.64 </a:t>
            </a:r>
            <a:r>
              <a:rPr lang="en-US" sz="2400" dirty="0" err="1" smtClean="0">
                <a:solidFill>
                  <a:schemeClr val="bg1">
                    <a:lumMod val="95000"/>
                  </a:schemeClr>
                </a:solidFill>
              </a:rPr>
              <a:t>μm</a:t>
            </a:r>
            <a:endParaRPr lang="en-US" sz="2400" dirty="0">
              <a:solidFill>
                <a:schemeClr val="bg1">
                  <a:lumMod val="95000"/>
                </a:schemeClr>
              </a:solidFill>
            </a:endParaRPr>
          </a:p>
          <a:p>
            <a:r>
              <a:rPr lang="en-US" sz="2800" dirty="0" smtClean="0">
                <a:solidFill>
                  <a:schemeClr val="bg1">
                    <a:lumMod val="95000"/>
                  </a:schemeClr>
                </a:solidFill>
              </a:rPr>
              <a:t>These are daytime only – they include visible imagery</a:t>
            </a:r>
          </a:p>
          <a:p>
            <a:r>
              <a:rPr lang="en-US" sz="2800" dirty="0" smtClean="0">
                <a:solidFill>
                  <a:schemeClr val="bg1">
                    <a:lumMod val="95000"/>
                  </a:schemeClr>
                </a:solidFill>
              </a:rPr>
              <a:t>US National Weather Service RGB Definitions </a:t>
            </a:r>
            <a:r>
              <a:rPr lang="en-US" sz="2800" dirty="0" smtClean="0">
                <a:solidFill>
                  <a:schemeClr val="bg1">
                    <a:lumMod val="95000"/>
                  </a:schemeClr>
                </a:solidFill>
                <a:hlinkClick r:id="rId3"/>
              </a:rPr>
              <a:t>here</a:t>
            </a:r>
            <a:endParaRPr lang="en-US" sz="2800" dirty="0">
              <a:solidFill>
                <a:schemeClr val="bg1">
                  <a:lumMod val="95000"/>
                </a:schemeClr>
              </a:solidFill>
            </a:endParaRPr>
          </a:p>
        </p:txBody>
      </p:sp>
      <p:sp>
        <p:nvSpPr>
          <p:cNvPr id="4" name="Slide Number Placeholder 3"/>
          <p:cNvSpPr>
            <a:spLocks noGrp="1"/>
          </p:cNvSpPr>
          <p:nvPr>
            <p:ph type="sldNum" sz="quarter" idx="4"/>
          </p:nvPr>
        </p:nvSpPr>
        <p:spPr/>
        <p:txBody>
          <a:bodyPr/>
          <a:lstStyle/>
          <a:p>
            <a:r>
              <a:rPr lang="fi-FI" dirty="0" smtClean="0">
                <a:solidFill>
                  <a:srgbClr val="000000"/>
                </a:solidFill>
              </a:rPr>
              <a:t> 3F-</a:t>
            </a:r>
            <a:fld id="{13AF08EC-556D-4A1C-845F-2ABFACE9E84C}" type="slidenum">
              <a:rPr smtClean="0">
                <a:solidFill>
                  <a:srgbClr val="000000"/>
                </a:solidFill>
              </a:rPr>
              <a:pPr/>
              <a:t>9</a:t>
            </a:fld>
            <a:endParaRPr dirty="0">
              <a:solidFill>
                <a:srgbClr val="000000"/>
              </a:solidFill>
            </a:endParaRPr>
          </a:p>
        </p:txBody>
      </p:sp>
    </p:spTree>
    <p:custDataLst>
      <p:tags r:id="rId1"/>
    </p:custDataLst>
    <p:extLst>
      <p:ext uri="{BB962C8B-B14F-4D97-AF65-F5344CB8AC3E}">
        <p14:creationId xmlns:p14="http://schemas.microsoft.com/office/powerpoint/2010/main" val="36353140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Normal_Launch_ShowTemp</Template>
  <TotalTime>5691</TotalTime>
  <Words>1483</Words>
  <Application>Microsoft Office PowerPoint</Application>
  <PresentationFormat>On-screen Show (16:9)</PresentationFormat>
  <Paragraphs>233</Paragraphs>
  <Slides>36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MS PGothic</vt:lpstr>
      <vt:lpstr>Arial</vt:lpstr>
      <vt:lpstr>Calibri</vt:lpstr>
      <vt:lpstr>Franklin Gothic Medium</vt:lpstr>
      <vt:lpstr>Franklin Gothic Medium Cond</vt:lpstr>
      <vt:lpstr>Myriad Pro</vt:lpstr>
      <vt:lpstr>Symbol</vt:lpstr>
      <vt:lpstr>Normal_Launch_ShowTemp</vt:lpstr>
      <vt:lpstr>Custom Design</vt:lpstr>
      <vt:lpstr>PowerPoint Presentation</vt:lpstr>
      <vt:lpstr>Thanks!</vt:lpstr>
      <vt:lpstr>Omnibus suggestion:</vt:lpstr>
      <vt:lpstr>Difficulty in Interpreting RGB:  Your Eyes and your Brain!</vt:lpstr>
      <vt:lpstr>Difficulty in Interpreting RGB:  Your Eyes and your Brain!</vt:lpstr>
      <vt:lpstr>More than just a pretty picture</vt:lpstr>
      <vt:lpstr>PowerPoint Presentation</vt:lpstr>
      <vt:lpstr>Color Cubes</vt:lpstr>
      <vt:lpstr>RGBs have well-known definitions</vt:lpstr>
      <vt:lpstr>RGBs have well-known looks</vt:lpstr>
      <vt:lpstr>You can make RGBs online</vt:lpstr>
      <vt:lpstr>Choose a domain</vt:lpstr>
      <vt:lpstr>Choose Bands, hit ‘Combine Channels’</vt:lpstr>
      <vt:lpstr>Are there platforms that let you experiment with RGBs?</vt:lpstr>
      <vt:lpstr>SIFT Front Page</vt:lpstr>
      <vt:lpstr>Load up imagery from NOAA CLASS</vt:lpstr>
      <vt:lpstr>Load up imagery from NOAA CLASS</vt:lpstr>
      <vt:lpstr>Load up imagery from NOAA CLASS</vt:lpstr>
      <vt:lpstr>Load up imagery from NOAA CLASS</vt:lpstr>
      <vt:lpstr>Start making an RGB</vt:lpstr>
      <vt:lpstr>Start making an RGB</vt:lpstr>
      <vt:lpstr>Start making an RGB</vt:lpstr>
      <vt:lpstr>Start making an RGB</vt:lpstr>
      <vt:lpstr>Start making an RGB</vt:lpstr>
      <vt:lpstr>What is Gamma in an RGB?</vt:lpstr>
      <vt:lpstr>What is Gamma in an RGB?</vt:lpstr>
      <vt:lpstr>Gamma = 1</vt:lpstr>
      <vt:lpstr>Gamma Examples</vt:lpstr>
      <vt:lpstr>Gamma =2</vt:lpstr>
      <vt:lpstr>If you want to make your own RGB…</vt:lpstr>
      <vt:lpstr>Create an RGB that’s great for cirrus detection</vt:lpstr>
      <vt:lpstr>Create an RGB that’s great for cirrus detection</vt:lpstr>
      <vt:lpstr>Load up the bands into SIFT and find the best combination</vt:lpstr>
      <vt:lpstr>PowerPoint Presentation</vt:lpstr>
      <vt:lpstr>KISS</vt:lpstr>
      <vt:lpstr>Thank You!</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Scott Lindstrom</cp:lastModifiedBy>
  <cp:revision>220</cp:revision>
  <cp:lastPrinted>2017-12-19T15:53:44Z</cp:lastPrinted>
  <dcterms:created xsi:type="dcterms:W3CDTF">2016-10-07T13:19:50Z</dcterms:created>
  <dcterms:modified xsi:type="dcterms:W3CDTF">2019-09-26T18:31:56Z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4CF98859-774F-4FE3-A539-C19A784EFCCC</vt:lpwstr>
  </property>
  <property fmtid="{D5CDD505-2E9C-101B-9397-08002B2CF9AE}" pid="3" name="ArticulatePath">
    <vt:lpwstr>AMSBC2019_GOESRShortCourse_Fires_DSI</vt:lpwstr>
  </property>
</Properties>
</file>