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2"/>
  </p:notesMasterIdLst>
  <p:handoutMasterIdLst>
    <p:handoutMasterId r:id="rId63"/>
  </p:handoutMasterIdLst>
  <p:sldIdLst>
    <p:sldId id="256" r:id="rId2"/>
    <p:sldId id="259" r:id="rId3"/>
    <p:sldId id="260" r:id="rId4"/>
    <p:sldId id="261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317" r:id="rId19"/>
    <p:sldId id="276" r:id="rId20"/>
    <p:sldId id="321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319" r:id="rId32"/>
    <p:sldId id="288" r:id="rId33"/>
    <p:sldId id="290" r:id="rId34"/>
    <p:sldId id="292" r:id="rId35"/>
    <p:sldId id="293" r:id="rId36"/>
    <p:sldId id="294" r:id="rId37"/>
    <p:sldId id="295" r:id="rId38"/>
    <p:sldId id="320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1" r:id="rId54"/>
    <p:sldId id="312" r:id="rId55"/>
    <p:sldId id="313" r:id="rId56"/>
    <p:sldId id="315" r:id="rId57"/>
    <p:sldId id="316" r:id="rId58"/>
    <p:sldId id="314" r:id="rId59"/>
    <p:sldId id="318" r:id="rId60"/>
    <p:sldId id="310" r:id="rId61"/>
  </p:sldIdLst>
  <p:sldSz cx="9144000" cy="6858000" type="screen4x3"/>
  <p:notesSz cx="6858000" cy="9144000"/>
  <p:custDataLst>
    <p:tags r:id="rId64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A"/>
    <a:srgbClr val="134892"/>
    <a:srgbClr val="F2C31A"/>
    <a:srgbClr val="FFFF99"/>
    <a:srgbClr val="66FF66"/>
    <a:srgbClr val="FF99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53" autoAdjust="0"/>
    <p:restoredTop sz="85101" autoAdjust="0"/>
  </p:normalViewPr>
  <p:slideViewPr>
    <p:cSldViewPr>
      <p:cViewPr varScale="1">
        <p:scale>
          <a:sx n="90" d="100"/>
          <a:sy n="90" d="100"/>
        </p:scale>
        <p:origin x="1500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40429567-0DBF-48A3-A7CF-F81B7EF962D1}" type="datetimeFigureOut">
              <a:rPr lang="en-US"/>
              <a:pPr>
                <a:defRPr/>
              </a:pPr>
              <a:t>8/5/2022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E99053E9-1C83-4CC3-80AE-466BD89F31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9461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orbel" pitchFamily="34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rbel" pitchFamily="34" charset="0"/>
              </a:defRPr>
            </a:lvl1pPr>
          </a:lstStyle>
          <a:p>
            <a:pPr>
              <a:defRPr/>
            </a:pPr>
            <a:fld id="{D9875D06-FA4D-4A99-B54C-AFA8D2B4AE6F}" type="datetimeFigureOut">
              <a:rPr lang="zh-CN" altLang="en-US"/>
              <a:pPr>
                <a:defRPr/>
              </a:pPr>
              <a:t>2022/8/5</a:t>
            </a:fld>
            <a:endParaRPr lang="en-US" altLang="zh-CN"/>
          </a:p>
        </p:txBody>
      </p:sp>
      <p:sp>
        <p:nvSpPr>
          <p:cNvPr id="286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noProof="0" smtClean="0"/>
              <a:t>Click to edit Master text styles</a:t>
            </a:r>
          </a:p>
          <a:p>
            <a:pPr lvl="1"/>
            <a:r>
              <a:rPr lang="en-US" altLang="zh-CN" noProof="0" smtClean="0"/>
              <a:t>Second level</a:t>
            </a:r>
          </a:p>
          <a:p>
            <a:pPr lvl="2"/>
            <a:r>
              <a:rPr lang="en-US" altLang="zh-CN" noProof="0" smtClean="0"/>
              <a:t>Third level</a:t>
            </a:r>
          </a:p>
          <a:p>
            <a:pPr lvl="3"/>
            <a:r>
              <a:rPr lang="en-US" altLang="zh-CN" noProof="0" smtClean="0"/>
              <a:t>Fourth level</a:t>
            </a:r>
          </a:p>
          <a:p>
            <a:pPr lvl="4"/>
            <a:r>
              <a:rPr lang="en-US" altLang="zh-CN" noProof="0" smtClean="0"/>
              <a:t>Fifth level</a:t>
            </a:r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orbel" pitchFamily="34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19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rbel" pitchFamily="34" charset="0"/>
              </a:defRPr>
            </a:lvl1pPr>
          </a:lstStyle>
          <a:p>
            <a:pPr>
              <a:defRPr/>
            </a:pPr>
            <a:fld id="{31039E60-BF2B-4BFB-A357-E946C274AAFF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043478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039E60-BF2B-4BFB-A357-E946C274AAFF}" type="slidenum">
              <a:rPr lang="zh-CN" altLang="en-US" smtClean="0"/>
              <a:pPr>
                <a:defRPr/>
              </a:pPr>
              <a:t>12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455252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12" charset="-12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12" charset="-12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12" charset="-12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12" charset="-128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1295400"/>
            <a:ext cx="7772400" cy="1447800"/>
          </a:xfrm>
        </p:spPr>
        <p:txBody>
          <a:bodyPr/>
          <a:lstStyle>
            <a:lvl1pPr marR="9144" algn="ctr">
              <a:defRPr sz="4000" b="1" cap="small" spc="0" baseline="0">
                <a:solidFill>
                  <a:srgbClr val="F2C31A"/>
                </a:solidFill>
                <a:effectLst/>
                <a:latin typeface="Corbe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685800" y="3198168"/>
            <a:ext cx="7772400" cy="461665"/>
          </a:xfrm>
        </p:spPr>
        <p:txBody>
          <a:bodyPr lIns="100584" anchor="ctr">
            <a:spAutoFit/>
          </a:bodyPr>
          <a:lstStyle>
            <a:lvl1pPr marL="0" indent="0" algn="ctr">
              <a:spcBef>
                <a:spcPts val="0"/>
              </a:spcBef>
              <a:buNone/>
              <a:defRPr sz="24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260C17-B17B-44C7-8493-C8ACBB94F6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349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 anchor="ctr"/>
          <a:lstStyle>
            <a:lvl1pPr algn="ctr">
              <a:buNone/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066800"/>
            <a:ext cx="2514600" cy="52578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200400" y="1066800"/>
            <a:ext cx="5486400" cy="5257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7DF725-5DD2-4AC8-9302-F060CA84D9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409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262" y="0"/>
            <a:ext cx="8228538" cy="9906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2578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78691F-9CED-4134-BEF2-4424A0C8B7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136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066801"/>
            <a:ext cx="4038600" cy="52296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066801"/>
            <a:ext cx="4038600" cy="52296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FD687F-9EC4-4A2C-9D79-45716973BA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49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262" y="0"/>
            <a:ext cx="8228538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83774E-393D-4152-86DA-5285DCA315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785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000F4E-004E-4CE8-AABD-59BBC7FD61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856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18110-3DD1-4015-992B-A624621BC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B1C1A4-1660-4E97-86E1-99AE23188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32048-FA09-4207-8E9B-15C47CAE826E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5D5C33-4C02-4365-8E53-76C23842B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FCF946-B278-482A-83B9-8048753DD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67849-4C1C-420D-90B9-89A0B5FE7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739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bg2">
                <a:tint val="88000"/>
                <a:satMod val="40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20" descr="star_fade_bg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257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23" descr="star_fade_bg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0"/>
            <a:ext cx="25257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5" descr="star_fade_bg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0"/>
            <a:ext cx="25257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5" descr="star_fade_bg.jpg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0"/>
            <a:ext cx="25257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24" descr="star_fade_bg.jpg"/>
          <p:cNvPicPr>
            <a:picLocks noChangeAspect="1"/>
          </p:cNvPicPr>
          <p:nvPr/>
        </p:nvPicPr>
        <p:blipFill rotWithShape="1">
          <a:blip r:embed="rId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81"/>
          <a:stretch/>
        </p:blipFill>
        <p:spPr bwMode="auto">
          <a:xfrm>
            <a:off x="3810000" y="0"/>
            <a:ext cx="206903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8262" y="0"/>
            <a:ext cx="8228538" cy="9906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31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8262" y="1066800"/>
            <a:ext cx="8228538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altLang="zh-CN" dirty="0" smtClean="0"/>
              <a:t>Click to edit Master text styles</a:t>
            </a:r>
          </a:p>
          <a:p>
            <a:pPr lvl="1"/>
            <a:r>
              <a:rPr lang="en-US" altLang="zh-CN" dirty="0" smtClean="0"/>
              <a:t>Second level</a:t>
            </a:r>
          </a:p>
          <a:p>
            <a:pPr lvl="2"/>
            <a:r>
              <a:rPr lang="en-US" altLang="zh-CN" dirty="0" smtClean="0"/>
              <a:t>Third level</a:t>
            </a:r>
          </a:p>
          <a:p>
            <a:pPr lvl="3"/>
            <a:r>
              <a:rPr lang="en-US" altLang="zh-CN" dirty="0" smtClean="0"/>
              <a:t>Fourth level</a:t>
            </a:r>
          </a:p>
          <a:p>
            <a:pPr lvl="4"/>
            <a:r>
              <a:rPr lang="en-US" altLang="zh-CN" dirty="0" smtClean="0"/>
              <a:t>Fifth level</a:t>
            </a:r>
          </a:p>
        </p:txBody>
      </p:sp>
      <p:sp>
        <p:nvSpPr>
          <p:cNvPr id="1033" name="TextBox 9"/>
          <p:cNvSpPr txBox="1">
            <a:spLocks noChangeArrowheads="1"/>
          </p:cNvSpPr>
          <p:nvPr/>
        </p:nvSpPr>
        <p:spPr bwMode="auto">
          <a:xfrm>
            <a:off x="609600" y="6474023"/>
            <a:ext cx="3810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700" dirty="0" smtClean="0">
                <a:solidFill>
                  <a:srgbClr val="F2C31A"/>
                </a:solidFill>
                <a:latin typeface="Corbel" pitchFamily="34" charset="0"/>
              </a:rPr>
              <a:t>Cooperative Institute for Meteorological Satellite Studies</a:t>
            </a:r>
          </a:p>
          <a:p>
            <a:pPr eaLnBrk="1" hangingPunct="1">
              <a:defRPr/>
            </a:pPr>
            <a:r>
              <a:rPr lang="en-US" sz="700" dirty="0" smtClean="0">
                <a:solidFill>
                  <a:srgbClr val="FFFFFF"/>
                </a:solidFill>
                <a:latin typeface="Corbel" pitchFamily="34" charset="0"/>
              </a:rPr>
              <a:t>University of Wisconsin - Madison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8534400" y="6553200"/>
            <a:ext cx="457200" cy="2286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FFF1CE"/>
                </a:solidFill>
                <a:latin typeface="Arial Narrow"/>
                <a:cs typeface="Arial Narrow"/>
              </a:defRPr>
            </a:lvl1pPr>
          </a:lstStyle>
          <a:p>
            <a:pPr>
              <a:defRPr/>
            </a:pPr>
            <a:fld id="{49C620E3-86D2-421C-B672-9D0292A8489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5" name="Picture 4" descr="CIMSS_logo_web_multicolor_glow_PNG_138x100.png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450496"/>
            <a:ext cx="457200" cy="331304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4" r:id="rId2"/>
    <p:sldLayoutId id="2147483749" r:id="rId3"/>
    <p:sldLayoutId id="2147483751" r:id="rId4"/>
    <p:sldLayoutId id="2147483755" r:id="rId5"/>
    <p:sldLayoutId id="2147483756" r:id="rId6"/>
    <p:sldLayoutId id="2147483758" r:id="rId7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kern="1200" spc="-100">
          <a:solidFill>
            <a:srgbClr val="C1EEFF"/>
          </a:solidFill>
          <a:latin typeface="Arial" pitchFamily="4" charset="0"/>
          <a:ea typeface="MS PGothic" pitchFamily="34" charset="-128"/>
          <a:cs typeface="ＭＳ Ｐゴシック" pitchFamily="4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MS PGothic" pitchFamily="34" charset="-128"/>
          <a:cs typeface="ＭＳ Ｐゴシック" pitchFamily="4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MS PGothic" pitchFamily="34" charset="-128"/>
          <a:cs typeface="ＭＳ Ｐゴシック" pitchFamily="4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MS PGothic" pitchFamily="34" charset="-128"/>
          <a:cs typeface="ＭＳ Ｐゴシック" pitchFamily="4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MS PGothic" pitchFamily="34" charset="-128"/>
          <a:cs typeface="ＭＳ Ｐゴシック" pitchFamily="4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9pPr>
    </p:titleStyle>
    <p:bodyStyle>
      <a:lvl1pPr marL="411163" indent="-342900" algn="l" rtl="0" eaLnBrk="1" fontAlgn="base" hangingPunct="1">
        <a:spcBef>
          <a:spcPts val="700"/>
        </a:spcBef>
        <a:spcAft>
          <a:spcPct val="0"/>
        </a:spcAft>
        <a:buClr>
          <a:srgbClr val="A7D6FF"/>
        </a:buClr>
        <a:buSzPct val="95000"/>
        <a:buFont typeface="Wingdings" pitchFamily="2" charset="2"/>
        <a:buChar char=""/>
        <a:defRPr sz="3000" kern="1200">
          <a:solidFill>
            <a:srgbClr val="F2C31A"/>
          </a:solidFill>
          <a:latin typeface="+mn-lt"/>
          <a:ea typeface="MS PGothic" pitchFamily="34" charset="-128"/>
          <a:cs typeface="ＭＳ Ｐゴシック" pitchFamily="4" charset="-128"/>
        </a:defRPr>
      </a:lvl1pPr>
      <a:lvl2pPr marL="739775" indent="-285750" algn="l" rtl="0" eaLnBrk="1" fontAlgn="base" hangingPunct="1">
        <a:spcBef>
          <a:spcPct val="20000"/>
        </a:spcBef>
        <a:spcAft>
          <a:spcPct val="0"/>
        </a:spcAft>
        <a:buClr>
          <a:srgbClr val="A7D6FF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995363" indent="-228600" algn="l" rtl="0" eaLnBrk="1" fontAlgn="base" hangingPunct="1">
        <a:spcBef>
          <a:spcPct val="20000"/>
        </a:spcBef>
        <a:spcAft>
          <a:spcPct val="0"/>
        </a:spcAft>
        <a:buClr>
          <a:srgbClr val="A7D6FF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260475" indent="-228600" algn="l" rtl="0" eaLnBrk="1" fontAlgn="base" hangingPunct="1">
        <a:spcBef>
          <a:spcPct val="20000"/>
        </a:spcBef>
        <a:spcAft>
          <a:spcPct val="0"/>
        </a:spcAft>
        <a:buClr>
          <a:srgbClr val="A7D6FF"/>
        </a:buClr>
        <a:buSzPct val="80000"/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1481138" indent="-209550" algn="l" rtl="0" eaLnBrk="1" fontAlgn="base" hangingPunct="1">
        <a:spcBef>
          <a:spcPct val="20000"/>
        </a:spcBef>
        <a:spcAft>
          <a:spcPct val="0"/>
        </a:spcAft>
        <a:buClr>
          <a:srgbClr val="A7D6FF"/>
        </a:buClr>
        <a:buSzPct val="80000"/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1.xml"/><Relationship Id="rId4" Type="http://schemas.openxmlformats.org/officeDocument/2006/relationships/hyperlink" Target="https://ge.ssec.wisc.edu/viirs-today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2.xml"/><Relationship Id="rId4" Type="http://schemas.openxmlformats.org/officeDocument/2006/relationships/hyperlink" Target="http://realearth.ssec.wisc.edu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3.xml"/><Relationship Id="rId5" Type="http://schemas.openxmlformats.org/officeDocument/2006/relationships/hyperlink" Target="http://realearth.ssec.wisc.edu/" TargetMode="Externa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4.xml"/><Relationship Id="rId4" Type="http://schemas.openxmlformats.org/officeDocument/2006/relationships/hyperlink" Target="https://worldview.earthdata.nasa.gov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5.xml"/><Relationship Id="rId4" Type="http://schemas.openxmlformats.org/officeDocument/2006/relationships/hyperlink" Target="https://worldview.earthdata.nasa.gov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6.xml"/><Relationship Id="rId4" Type="http://schemas.openxmlformats.org/officeDocument/2006/relationships/hyperlink" Target="https://worldview.earthdata.nasa.gov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8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so2.gsfc.nasa.gov/" TargetMode="Externa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9.xml"/><Relationship Id="rId4" Type="http://schemas.openxmlformats.org/officeDocument/2006/relationships/hyperlink" Target="https://sampo.fmi.fi/products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ftp.ssec.wisc.edu/pub/eosdb" TargetMode="External"/><Relationship Id="rId7" Type="http://schemas.openxmlformats.org/officeDocument/2006/relationships/hyperlink" Target="https://cimss.ssec.wisc.edu/satellite-blog/?s=Polar2Grid" TargetMode="Externa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0.xml"/><Relationship Id="rId6" Type="http://schemas.openxmlformats.org/officeDocument/2006/relationships/hyperlink" Target="http://soest-hcc1.hcc.hawaii.edu/browser/" TargetMode="External"/><Relationship Id="rId5" Type="http://schemas.openxmlformats.org/officeDocument/2006/relationships/hyperlink" Target="https://dbps.aoml.noaa.gov/browser/" TargetMode="External"/><Relationship Id="rId4" Type="http://schemas.openxmlformats.org/officeDocument/2006/relationships/hyperlink" Target="http://hippy.gina.alaska.edu/distro/nrt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4" Type="http://schemas.openxmlformats.org/officeDocument/2006/relationships/hyperlink" Target="https://rammb.cira.colostate.edu/projects/npp/VIIRS_bands_and_bandwidths.pdf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coastwatch.noaa.gov/cw_html/cwViewer.html" TargetMode="Externa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1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cimss.ssec.wisc.edu/goes/GOESR_QuickGuides.html" TargetMode="Externa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4.xml"/><Relationship Id="rId5" Type="http://schemas.openxmlformats.org/officeDocument/2006/relationships/hyperlink" Target="http://cimss.ssec.wisc.edu/goes/GOESR_QuickGuides_French.html" TargetMode="External"/><Relationship Id="rId4" Type="http://schemas.openxmlformats.org/officeDocument/2006/relationships/hyperlink" Target="http://www.meteochile.cl/PortalDMC-web/index.xhtml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ata.jma.go.jp/mscweb/data/himawari/sat_img.php?area=fd" TargetMode="Externa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5.xml"/><Relationship Id="rId6" Type="http://schemas.openxmlformats.org/officeDocument/2006/relationships/hyperlink" Target="https://rammb-slider.cira.colostate.edu/?sat=himawari" TargetMode="External"/><Relationship Id="rId5" Type="http://schemas.openxmlformats.org/officeDocument/2006/relationships/hyperlink" Target="https://www.ssd.noaa.gov/imagery/jma.html" TargetMode="External"/><Relationship Id="rId4" Type="http://schemas.openxmlformats.org/officeDocument/2006/relationships/hyperlink" Target="https://www.data.jma.go.jp/mscweb/data/himawari/index.html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sec.wisc.edu/data/geo/#/animation?satellite=fy2g" TargetMode="Externa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6.xml"/><Relationship Id="rId6" Type="http://schemas.openxmlformats.org/officeDocument/2006/relationships/image" Target="../media/image29.PNG"/><Relationship Id="rId5" Type="http://schemas.openxmlformats.org/officeDocument/2006/relationships/hyperlink" Target="http://www.virtuallab.bom.gov.au/files/9316/2339/2765/RFG_meeting_8th_June_2021_PART_1.mp4" TargetMode="External"/><Relationship Id="rId4" Type="http://schemas.openxmlformats.org/officeDocument/2006/relationships/hyperlink" Target="http://www.nsmc.org.cn/en/NSMC/Channels/Animation.html?reg=LAN-pas=VIS-col=GRA-t=24#tabs-1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nmsc.kma.go.kr/enhome/html/satellite/viewer/selectGk2aSatViewer.do?view=basic" TargetMode="Externa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hyperlink" Target="https://nmsc.kma.go.kr/enhome/html/satellite/viewer/selectGk2aSatViewer.do?view=product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hyperlink" Target="https://view.eumetsat.int/productviewer?v=default" TargetMode="Externa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8.xml"/><Relationship Id="rId6" Type="http://schemas.openxmlformats.org/officeDocument/2006/relationships/hyperlink" Target="https://rammb-slider.cira.colostate.edu/?sat=meteosat-11" TargetMode="External"/><Relationship Id="rId5" Type="http://schemas.openxmlformats.org/officeDocument/2006/relationships/hyperlink" Target="https://www.ssec.wisc.edu/data/geo/#/animation?satellite=met-prime" TargetMode="External"/><Relationship Id="rId4" Type="http://schemas.openxmlformats.org/officeDocument/2006/relationships/hyperlink" Target="https://pics.eumetsat.int/viewer/index.html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rammb-slider.cira.colostate.edu/?sat=meteosat-8" TargetMode="Externa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9.xml"/><Relationship Id="rId5" Type="http://schemas.openxmlformats.org/officeDocument/2006/relationships/image" Target="../media/image35.PNG"/><Relationship Id="rId4" Type="http://schemas.openxmlformats.org/officeDocument/2006/relationships/hyperlink" Target="https://www.ssec.wisc.edu/data/geo/#/animation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sec.wisc.edu/data/geo/#/animation?satellite=ews-g1" TargetMode="Externa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s://www.star.nesdis.noaa.gov/jpss/mapper/" TargetMode="External"/><Relationship Id="rId7" Type="http://schemas.openxmlformats.org/officeDocument/2006/relationships/hyperlink" Target="http://realearth.ssec.wisc.edu/" TargetMode="Externa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6" Type="http://schemas.openxmlformats.org/officeDocument/2006/relationships/image" Target="../media/image6.PNG"/><Relationship Id="rId11" Type="http://schemas.openxmlformats.org/officeDocument/2006/relationships/hyperlink" Target="https://rammb-slider.cira.colostate.edu/?sat=jpss&amp;sec=northern_hemisphere&amp;x=22016.533203125&amp;y=22021.8671875&amp;z=0&amp;angle=0&amp;im=12&amp;ts=1&amp;st=0&amp;et=0&amp;speed=130&amp;motion=loop&amp;maps%5bborders%5d=white&amp;lat=0&amp;p%5b0%5d=band_m05&amp;opacity%5b0%5d=1&amp;pause=0&amp;slider=-1&amp;hide_controls=0&amp;mouse_draw=0&amp;follow_feature=0&amp;follow_hide=0&amp;s=rammb-slider&amp;draw_color=FFD700&amp;draw_width=6" TargetMode="External"/><Relationship Id="rId5" Type="http://schemas.openxmlformats.org/officeDocument/2006/relationships/hyperlink" Target="https://ge.ssec.wisc.edu/viirs-today/" TargetMode="External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hyperlink" Target="https://worldview.earthdata.nasa.gov/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3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cimss.ssec.wisc.edu/goes/goesdata.html/" TargetMode="External"/><Relationship Id="rId3" Type="http://schemas.openxmlformats.org/officeDocument/2006/relationships/hyperlink" Target="https://geosphere.ssec.wisc.edu/#coordinate:0,0" TargetMode="External"/><Relationship Id="rId7" Type="http://schemas.openxmlformats.org/officeDocument/2006/relationships/hyperlink" Target="https://weather.cod.edu/satrad/" TargetMode="Externa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2.xml"/><Relationship Id="rId6" Type="http://schemas.openxmlformats.org/officeDocument/2006/relationships/hyperlink" Target="https://www.ssec.wisc.edu/data/geo/#/animation" TargetMode="External"/><Relationship Id="rId5" Type="http://schemas.openxmlformats.org/officeDocument/2006/relationships/hyperlink" Target="https://rammb-slider.cira.colostate.edu/" TargetMode="External"/><Relationship Id="rId4" Type="http://schemas.openxmlformats.org/officeDocument/2006/relationships/hyperlink" Target="https://www.star.nesdis.noaa.gov/GOES/index.php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realearth.ssec.wisc.edu/" TargetMode="Externa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home.chpc.utah.edu/~u0553130/Brian_Blaylock/cgi-bin/goes16_download.cgi" TargetMode="Externa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6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7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home.chpc.utah.edu/~u0553130/Brian_Blaylock/cgi-bin/goes16_download.cgi" TargetMode="Externa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4" Type="http://schemas.openxmlformats.org/officeDocument/2006/relationships/hyperlink" Target="https://www.star.nesdis.noaa.gov/jpss/mapper/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download.ssec.wisc.edu/files/csppgeo/" TargetMode="Externa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1.xml"/><Relationship Id="rId4" Type="http://schemas.openxmlformats.org/officeDocument/2006/relationships/hyperlink" Target="https://www.ssec.wisc.edu/software/geo2grid/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sec.wisc.edu/software/geo2grid/utilscripts.html" TargetMode="Externa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sift.ssec.wisc.edu/" TargetMode="Externa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6.xml"/><Relationship Id="rId4" Type="http://schemas.openxmlformats.org/officeDocument/2006/relationships/image" Target="../media/image51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coastwatch.pfeg.noaa.gov/erddap/index.html" TargetMode="Externa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0.xml"/><Relationship Id="rId4" Type="http://schemas.openxmlformats.org/officeDocument/2006/relationships/hyperlink" Target="https://www.star.nesdis.noaa.gov/smcd/spb/aq/AerosolWatch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6" Type="http://schemas.openxmlformats.org/officeDocument/2006/relationships/hyperlink" Target="https://www.star.nesdis.noaa.gov/jpss/mapper/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6DSa0qh7wNQ" TargetMode="Externa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1.xml"/><Relationship Id="rId4" Type="http://schemas.openxmlformats.org/officeDocument/2006/relationships/image" Target="../media/image5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18xZoXu1USM" TargetMode="Externa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ar.nesdis.noaa.gov/smcd/spb/aq/AerosolWatch/" TargetMode="Externa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3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4.xml"/><Relationship Id="rId4" Type="http://schemas.openxmlformats.org/officeDocument/2006/relationships/hyperlink" Target="https://www.star.nesdis.noaa.gov/socd/mecb/sar/AKDEMO_products/APL_winds/wind_images_nic/sarwinds_calendar_now.html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ei.noaa.gov/data/oceans/ghrsst/L2P/VIIRS_NPP/OSPO/" TargetMode="Externa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5.xml"/><Relationship Id="rId6" Type="http://schemas.openxmlformats.org/officeDocument/2006/relationships/image" Target="../media/image60.png"/><Relationship Id="rId5" Type="http://schemas.openxmlformats.org/officeDocument/2006/relationships/hyperlink" Target="https://ftp.ssec.wisc.edu/pub/eosdb/j01/" TargetMode="External"/><Relationship Id="rId4" Type="http://schemas.openxmlformats.org/officeDocument/2006/relationships/hyperlink" Target="https://www.ssec.wisc.edu/software/polar2grid/examples/acspo_example.html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sharaku.eorc.jaxa.jp/GSMaP/" TargetMode="Externa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6.xml"/><Relationship Id="rId5" Type="http://schemas.openxmlformats.org/officeDocument/2006/relationships/hyperlink" Target="https://www.ncei.noaa.gov/products/climate-data-records/precipitation-cmorph" TargetMode="External"/><Relationship Id="rId4" Type="http://schemas.openxmlformats.org/officeDocument/2006/relationships/hyperlink" Target="https://realearth.ssec.wisc.edu/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7.xml"/><Relationship Id="rId4" Type="http://schemas.openxmlformats.org/officeDocument/2006/relationships/hyperlink" Target="https://www.star.nesdis.noaa.gov/smcd/emb/ff/SCaMPR.php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spo.noaa.gov/Products/atmosphere/mirs/rainrate.html" TargetMode="Externa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8.xml"/><Relationship Id="rId5" Type="http://schemas.openxmlformats.org/officeDocument/2006/relationships/hyperlink" Target="https://www.ospo.noaa.gov/Products/atmosphere/mirs/swe.html" TargetMode="External"/><Relationship Id="rId4" Type="http://schemas.openxmlformats.org/officeDocument/2006/relationships/hyperlink" Target="https://www.star.nesdis.noaa.gov/mirs/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tropic.ssec.wisc.edu/real-time/mtpw2/product.php?color_type=tpw_nrl_colors&amp;prod=global2&amp;timespan=24hrs&amp;anim=html5" TargetMode="External"/><Relationship Id="rId7" Type="http://schemas.openxmlformats.org/officeDocument/2006/relationships/hyperlink" Target="https://www.ospo.noaa.gov/Products/bTPW/" TargetMode="Externa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9.xml"/><Relationship Id="rId6" Type="http://schemas.openxmlformats.org/officeDocument/2006/relationships/hyperlink" Target="ftp://ftp.cira.colostate.edu/ftp/Forsythe/LPW/Anim_GIF" TargetMode="External"/><Relationship Id="rId5" Type="http://schemas.openxmlformats.org/officeDocument/2006/relationships/hyperlink" Target="http://cat.cira.colostate.edu/ALPX/ADVLUT/ALPX_hourly.htm" TargetMode="External"/><Relationship Id="rId4" Type="http://schemas.openxmlformats.org/officeDocument/2006/relationships/hyperlink" Target="https://ftp.ssec.wisc.edu/pub/mtpw2/images/tpw_nrl_colors/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coastwatch.glerl.noaa.gov/" TargetMode="External"/><Relationship Id="rId7" Type="http://schemas.openxmlformats.org/officeDocument/2006/relationships/hyperlink" Target="https://coastwatch.glerl.noaa.gov/wind/wind.php" TargetMode="Externa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0.xml"/><Relationship Id="rId6" Type="http://schemas.openxmlformats.org/officeDocument/2006/relationships/hyperlink" Target="https://coastwatch.glerl.noaa.gov/nrcs/nrcs.php" TargetMode="External"/><Relationship Id="rId5" Type="http://schemas.openxmlformats.org/officeDocument/2006/relationships/hyperlink" Target="https://coastwatch.glerl.noaa.gov/ocean-color/ocean-color.html" TargetMode="External"/><Relationship Id="rId4" Type="http://schemas.openxmlformats.org/officeDocument/2006/relationships/hyperlink" Target="https://coastwatch.glerl.noaa.gov/statistic/statistic.html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.xml"/><Relationship Id="rId4" Type="http://schemas.openxmlformats.org/officeDocument/2006/relationships/hyperlink" Target="https://www.star.nesdis.noaa.gov/jpss/mapper/" TargetMode="Externa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mailto:scott.lindstrom@ssec.wisc.edu" TargetMode="Externa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.xml"/><Relationship Id="rId4" Type="http://schemas.openxmlformats.org/officeDocument/2006/relationships/hyperlink" Target="https://www.star.nesdis.noaa.gov/jpss/mapper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ge.ssec.wisc.edu/viirs-today/" TargetMode="Externa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.xml"/><Relationship Id="rId4" Type="http://schemas.openxmlformats.org/officeDocument/2006/relationships/hyperlink" Target="https://ge.ssec.wisc.edu/viirs-today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Where can you find data online?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752600" y="3198168"/>
            <a:ext cx="5638800" cy="461665"/>
          </a:xfrm>
        </p:spPr>
        <p:txBody>
          <a:bodyPr/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Scott Lindstrom, CIMSS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260C17-B17B-44C7-8493-C8ACBB94F633}" type="slidenum">
              <a:rPr lang="en-US" smtClean="0">
                <a:latin typeface="Franklin Gothic Medium Cond" panose="020B0606030402020204" pitchFamily="34" charset="0"/>
              </a:rPr>
              <a:pPr/>
              <a:t>1</a:t>
            </a:fld>
            <a:endParaRPr lang="en-US">
              <a:latin typeface="Franklin Gothic Medium Cond" panose="020B06060304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6156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VIIRS Sectors – there are 8 of them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64" y="1894894"/>
            <a:ext cx="5200245" cy="4035950"/>
          </a:xfrm>
        </p:spPr>
      </p:pic>
      <p:sp>
        <p:nvSpPr>
          <p:cNvPr id="5" name="TextBox 4"/>
          <p:cNvSpPr txBox="1"/>
          <p:nvPr/>
        </p:nvSpPr>
        <p:spPr>
          <a:xfrm>
            <a:off x="5598368" y="2718707"/>
            <a:ext cx="3580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2000 m, 1000 m and 250 m resolutions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86200" y="6248400"/>
            <a:ext cx="3464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Franklin Gothic Medium Cond" panose="020B0606030402020204" pitchFamily="34" charset="0"/>
                <a:hlinkClick r:id="rId4"/>
              </a:rPr>
              <a:t>https</a:t>
            </a:r>
            <a:r>
              <a:rPr lang="en-US" dirty="0">
                <a:latin typeface="Franklin Gothic Medium Cond" panose="020B0606030402020204" pitchFamily="34" charset="0"/>
                <a:hlinkClick r:id="rId4"/>
              </a:rPr>
              <a:t>://ge.ssec.wisc.edu/viirs-today/</a:t>
            </a:r>
            <a:r>
              <a:rPr lang="en-US" dirty="0">
                <a:latin typeface="Franklin Gothic Medium Cond" panose="020B0606030402020204" pitchFamily="34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8341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Franklin Gothic Medium Cond" panose="020B0606030402020204" pitchFamily="34" charset="0"/>
              </a:rPr>
              <a:t>RealEarth</a:t>
            </a:r>
            <a:r>
              <a:rPr lang="en-US" dirty="0" smtClean="0">
                <a:latin typeface="Franklin Gothic Medium Cond" panose="020B0606030402020204" pitchFamily="34" charset="0"/>
              </a:rPr>
              <a:t>:  a data Aggregator!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633" y="1289946"/>
            <a:ext cx="9027367" cy="3263504"/>
          </a:xfrm>
        </p:spPr>
        <p:txBody>
          <a:bodyPr/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Gathers imagery from many places and puts then in a common environment.  </a:t>
            </a:r>
          </a:p>
          <a:p>
            <a:r>
              <a:rPr lang="en-US" dirty="0" smtClean="0">
                <a:latin typeface="Franklin Gothic Medium Cond" panose="020B0606030402020204" pitchFamily="34" charset="0"/>
              </a:rPr>
              <a:t>http</a:t>
            </a:r>
            <a:r>
              <a:rPr lang="en-US" dirty="0">
                <a:latin typeface="Franklin Gothic Medium Cond" panose="020B0606030402020204" pitchFamily="34" charset="0"/>
              </a:rPr>
              <a:t>://realearth.ssec.wisc.edu/products</a:t>
            </a:r>
            <a:r>
              <a:rPr lang="en-US" dirty="0" smtClean="0">
                <a:latin typeface="Franklin Gothic Medium Cond" panose="020B0606030402020204" pitchFamily="34" charset="0"/>
              </a:rPr>
              <a:t>/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62" y="3087210"/>
            <a:ext cx="4736462" cy="30528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72404" y="3243554"/>
            <a:ext cx="428578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Alphabetic list of products in </a:t>
            </a:r>
            <a:r>
              <a:rPr lang="en-US" dirty="0" err="1" smtClean="0">
                <a:latin typeface="Franklin Gothic Medium Cond" panose="020B0606030402020204" pitchFamily="34" charset="0"/>
              </a:rPr>
              <a:t>RealEarth</a:t>
            </a:r>
            <a:endParaRPr lang="en-US" dirty="0" smtClean="0">
              <a:latin typeface="Franklin Gothic Medium Cond" panose="020B0606030402020204" pitchFamily="34" charset="0"/>
            </a:endParaRPr>
          </a:p>
          <a:p>
            <a:endParaRPr lang="en-US" dirty="0">
              <a:latin typeface="Franklin Gothic Medium Cond" panose="020B0606030402020204" pitchFamily="34" charset="0"/>
            </a:endParaRPr>
          </a:p>
          <a:p>
            <a:r>
              <a:rPr lang="en-US" dirty="0" smtClean="0">
                <a:latin typeface="Franklin Gothic Medium Cond" panose="020B0606030402020204" pitchFamily="34" charset="0"/>
              </a:rPr>
              <a:t>Note:  500+ of them!</a:t>
            </a:r>
          </a:p>
          <a:p>
            <a:endParaRPr lang="en-US" dirty="0">
              <a:latin typeface="Franklin Gothic Medium Cond" panose="020B0606030402020204" pitchFamily="34" charset="0"/>
            </a:endParaRPr>
          </a:p>
          <a:p>
            <a:r>
              <a:rPr lang="en-US" dirty="0" smtClean="0">
                <a:latin typeface="Franklin Gothic Medium Cond" panose="020B0606030402020204" pitchFamily="34" charset="0"/>
              </a:rPr>
              <a:t>Alternatively, enter </a:t>
            </a:r>
            <a:r>
              <a:rPr lang="en-US" dirty="0" err="1" smtClean="0">
                <a:latin typeface="Franklin Gothic Medium Cond" panose="020B0606030402020204" pitchFamily="34" charset="0"/>
              </a:rPr>
              <a:t>RealEarth</a:t>
            </a:r>
            <a:r>
              <a:rPr lang="en-US" dirty="0" smtClean="0">
                <a:latin typeface="Franklin Gothic Medium Cond" panose="020B0606030402020204" pitchFamily="34" charset="0"/>
              </a:rPr>
              <a:t> and use the Search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95800" y="6248400"/>
            <a:ext cx="2951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Franklin Gothic Medium Cond" panose="020B0606030402020204" pitchFamily="34" charset="0"/>
                <a:hlinkClick r:id="rId4"/>
              </a:rPr>
              <a:t>http://realearth.ssec.wisc.edu</a:t>
            </a:r>
            <a:r>
              <a:rPr lang="en-US" dirty="0" smtClean="0">
                <a:latin typeface="Franklin Gothic Medium Cond" panose="020B0606030402020204" pitchFamily="34" charset="0"/>
                <a:hlinkClick r:id="rId4"/>
              </a:rPr>
              <a:t>/</a:t>
            </a:r>
            <a:r>
              <a:rPr lang="en-US" dirty="0" smtClean="0">
                <a:latin typeface="Franklin Gothic Medium Cond" panose="020B0606030402020204" pitchFamily="34" charset="0"/>
              </a:rPr>
              <a:t> 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2193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Franklin Gothic Medium Cond" panose="020B0606030402020204" pitchFamily="34" charset="0"/>
              </a:rPr>
              <a:t>RealEarth</a:t>
            </a:r>
            <a:r>
              <a:rPr lang="en-US" dirty="0" smtClean="0">
                <a:latin typeface="Franklin Gothic Medium Cond" panose="020B0606030402020204" pitchFamily="34" charset="0"/>
              </a:rPr>
              <a:t> Front Page:  Use the Search Tool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198477"/>
            <a:ext cx="5760018" cy="3712601"/>
          </a:xfrm>
        </p:spPr>
      </p:pic>
      <p:sp>
        <p:nvSpPr>
          <p:cNvPr id="7" name="Left Arrow 6"/>
          <p:cNvSpPr/>
          <p:nvPr/>
        </p:nvSpPr>
        <p:spPr>
          <a:xfrm>
            <a:off x="1927120" y="4216271"/>
            <a:ext cx="3163078" cy="25838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Franklin Gothic Medium Cond" panose="020B0606030402020204" pitchFamily="34" charset="0"/>
              </a:rPr>
              <a:t>Enter something like ‘CMORPH’</a:t>
            </a:r>
            <a:endParaRPr lang="en-US" dirty="0">
              <a:solidFill>
                <a:schemeClr val="bg1"/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45027" y="2671388"/>
            <a:ext cx="22682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Some products in </a:t>
            </a:r>
            <a:r>
              <a:rPr lang="en-US" dirty="0" err="1" smtClean="0">
                <a:latin typeface="Franklin Gothic Medium Cond" panose="020B0606030402020204" pitchFamily="34" charset="0"/>
              </a:rPr>
              <a:t>RealEarth</a:t>
            </a:r>
            <a:r>
              <a:rPr lang="en-US" dirty="0" smtClean="0">
                <a:latin typeface="Franklin Gothic Medium Cond" panose="020B0606030402020204" pitchFamily="34" charset="0"/>
              </a:rPr>
              <a:t> – like CMORPH – are very </a:t>
            </a:r>
            <a:r>
              <a:rPr lang="en-US" dirty="0" err="1" smtClean="0">
                <a:latin typeface="Franklin Gothic Medium Cond" panose="020B0606030402020204" pitchFamily="34" charset="0"/>
              </a:rPr>
              <a:t>very</a:t>
            </a:r>
            <a:r>
              <a:rPr lang="en-US" dirty="0" smtClean="0">
                <a:latin typeface="Franklin Gothic Medium Cond" panose="020B0606030402020204" pitchFamily="34" charset="0"/>
              </a:rPr>
              <a:t> hard to find elsewhere</a:t>
            </a:r>
          </a:p>
          <a:p>
            <a:endParaRPr lang="en-US" dirty="0">
              <a:latin typeface="Franklin Gothic Medium Cond" panose="020B0606030402020204" pitchFamily="34" charset="0"/>
            </a:endParaRPr>
          </a:p>
          <a:p>
            <a:r>
              <a:rPr lang="en-US" dirty="0" smtClean="0">
                <a:latin typeface="Franklin Gothic Medium Cond" panose="020B0606030402020204" pitchFamily="34" charset="0"/>
              </a:rPr>
              <a:t>There are many ‘Presets’ and ‘Products’ that you can look through. The labels are mostly self-explanatory.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95800" y="6248400"/>
            <a:ext cx="2951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Franklin Gothic Medium Cond" panose="020B0606030402020204" pitchFamily="34" charset="0"/>
                <a:hlinkClick r:id="rId5"/>
              </a:rPr>
              <a:t>http://realearth.ssec.wisc.edu</a:t>
            </a:r>
            <a:r>
              <a:rPr lang="en-US" dirty="0" smtClean="0">
                <a:latin typeface="Franklin Gothic Medium Cond" panose="020B0606030402020204" pitchFamily="34" charset="0"/>
                <a:hlinkClick r:id="rId5"/>
              </a:rPr>
              <a:t>/</a:t>
            </a:r>
            <a:r>
              <a:rPr lang="en-US" dirty="0" smtClean="0">
                <a:latin typeface="Franklin Gothic Medium Cond" panose="020B0606030402020204" pitchFamily="34" charset="0"/>
              </a:rPr>
              <a:t> 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8945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NASA Worldview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21" y="1792595"/>
            <a:ext cx="6399167" cy="4124562"/>
          </a:xfrm>
        </p:spPr>
      </p:pic>
      <p:sp>
        <p:nvSpPr>
          <p:cNvPr id="5" name="TextBox 4"/>
          <p:cNvSpPr txBox="1"/>
          <p:nvPr/>
        </p:nvSpPr>
        <p:spPr>
          <a:xfrm flipH="1">
            <a:off x="6606073" y="3026618"/>
            <a:ext cx="233731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Note that you can slide back in time – and you can change that ‘DAY’ to ‘YEAR’ to slide through more quickly</a:t>
            </a:r>
          </a:p>
          <a:p>
            <a:endParaRPr lang="en-US" dirty="0">
              <a:latin typeface="Franklin Gothic Medium Cond" panose="020B0606030402020204" pitchFamily="34" charset="0"/>
            </a:endParaRPr>
          </a:p>
          <a:p>
            <a:r>
              <a:rPr lang="en-US" dirty="0" smtClean="0">
                <a:latin typeface="Franklin Gothic Medium Cond" panose="020B0606030402020204" pitchFamily="34" charset="0"/>
              </a:rPr>
              <a:t>As with </a:t>
            </a:r>
            <a:r>
              <a:rPr lang="en-US" dirty="0" err="1" smtClean="0">
                <a:latin typeface="Franklin Gothic Medium Cond" panose="020B0606030402020204" pitchFamily="34" charset="0"/>
              </a:rPr>
              <a:t>RealEarth</a:t>
            </a:r>
            <a:r>
              <a:rPr lang="en-US" dirty="0" smtClean="0">
                <a:latin typeface="Franklin Gothic Medium Cond" panose="020B0606030402020204" pitchFamily="34" charset="0"/>
              </a:rPr>
              <a:t> – many different products (all from polar orbiters) – use the Search tools after you + Add Layers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6277170" y="3614446"/>
            <a:ext cx="440872" cy="187545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157922" y="4741117"/>
            <a:ext cx="737817" cy="510851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Medium Cond" panose="020B06060304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86200" y="6400800"/>
            <a:ext cx="3567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Franklin Gothic Medium Cond" panose="020B0606030402020204" pitchFamily="34" charset="0"/>
                <a:hlinkClick r:id="rId4"/>
              </a:rPr>
              <a:t>https://worldview.earthdata.nasa.gov</a:t>
            </a:r>
            <a:r>
              <a:rPr lang="en-US" dirty="0" smtClean="0">
                <a:latin typeface="Franklin Gothic Medium Cond" panose="020B0606030402020204" pitchFamily="34" charset="0"/>
                <a:hlinkClick r:id="rId4"/>
              </a:rPr>
              <a:t>/</a:t>
            </a:r>
            <a:r>
              <a:rPr lang="en-US" dirty="0" smtClean="0">
                <a:latin typeface="Franklin Gothic Medium Cond" panose="020B0606030402020204" pitchFamily="34" charset="0"/>
              </a:rPr>
              <a:t> 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6399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NASA Worldview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35" y="1789938"/>
            <a:ext cx="6394661" cy="4121658"/>
          </a:xfrm>
        </p:spPr>
      </p:pic>
      <p:sp>
        <p:nvSpPr>
          <p:cNvPr id="5" name="TextBox 4"/>
          <p:cNvSpPr txBox="1"/>
          <p:nvPr/>
        </p:nvSpPr>
        <p:spPr>
          <a:xfrm>
            <a:off x="6511470" y="5527942"/>
            <a:ext cx="137874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Franklin Gothic Medium Cond" panose="020B0606030402020204" pitchFamily="34" charset="0"/>
              </a:rPr>
              <a:t>(Note I’ve scrolled all the way back to 2008!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36889" y="2417445"/>
            <a:ext cx="213277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It keeps track of what you’ve selected in the past, and there are different categories</a:t>
            </a:r>
          </a:p>
          <a:p>
            <a:endParaRPr lang="en-US" dirty="0">
              <a:latin typeface="Franklin Gothic Medium Cond" panose="020B0606030402020204" pitchFamily="34" charset="0"/>
            </a:endParaRPr>
          </a:p>
          <a:p>
            <a:r>
              <a:rPr lang="en-US" dirty="0" smtClean="0">
                <a:latin typeface="Franklin Gothic Medium Cond" panose="020B0606030402020204" pitchFamily="34" charset="0"/>
              </a:rPr>
              <a:t>If you know what you want, just enter that “Ozone”  or “Day Night Band”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86200" y="6400800"/>
            <a:ext cx="3567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Franklin Gothic Medium Cond" panose="020B0606030402020204" pitchFamily="34" charset="0"/>
                <a:hlinkClick r:id="rId4"/>
              </a:rPr>
              <a:t>https://worldview.earthdata.nasa.gov</a:t>
            </a:r>
            <a:r>
              <a:rPr lang="en-US" dirty="0" smtClean="0">
                <a:latin typeface="Franklin Gothic Medium Cond" panose="020B0606030402020204" pitchFamily="34" charset="0"/>
                <a:hlinkClick r:id="rId4"/>
              </a:rPr>
              <a:t>/</a:t>
            </a:r>
            <a:r>
              <a:rPr lang="en-US" dirty="0" smtClean="0">
                <a:latin typeface="Franklin Gothic Medium Cond" panose="020B0606030402020204" pitchFamily="34" charset="0"/>
              </a:rPr>
              <a:t> 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4638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Franklin Gothic Medium Cond" panose="020B0606030402020204" pitchFamily="34" charset="0"/>
              </a:rPr>
              <a:t>When you type in something – search looks for all the matches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35" y="1789938"/>
            <a:ext cx="6394661" cy="4121658"/>
          </a:xfrm>
        </p:spPr>
      </p:pic>
      <p:sp>
        <p:nvSpPr>
          <p:cNvPr id="5" name="TextBox 4"/>
          <p:cNvSpPr txBox="1"/>
          <p:nvPr/>
        </p:nvSpPr>
        <p:spPr>
          <a:xfrm>
            <a:off x="3886200" y="6400800"/>
            <a:ext cx="3567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Franklin Gothic Medium Cond" panose="020B0606030402020204" pitchFamily="34" charset="0"/>
                <a:hlinkClick r:id="rId4"/>
              </a:rPr>
              <a:t>https://worldview.earthdata.nasa.gov</a:t>
            </a:r>
            <a:r>
              <a:rPr lang="en-US" dirty="0" smtClean="0">
                <a:latin typeface="Franklin Gothic Medium Cond" panose="020B0606030402020204" pitchFamily="34" charset="0"/>
                <a:hlinkClick r:id="rId4"/>
              </a:rPr>
              <a:t>/</a:t>
            </a:r>
            <a:r>
              <a:rPr lang="en-US" dirty="0" smtClean="0">
                <a:latin typeface="Franklin Gothic Medium Cond" panose="020B0606030402020204" pitchFamily="34" charset="0"/>
              </a:rPr>
              <a:t> 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5685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CIRA Slider (Polar version)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331" y="1935004"/>
            <a:ext cx="6229232" cy="4015031"/>
          </a:xfrm>
        </p:spPr>
      </p:pic>
      <p:sp>
        <p:nvSpPr>
          <p:cNvPr id="5" name="Right Arrow 4"/>
          <p:cNvSpPr/>
          <p:nvPr/>
        </p:nvSpPr>
        <p:spPr>
          <a:xfrm>
            <a:off x="1663065" y="3686175"/>
            <a:ext cx="1148715" cy="2314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Medium Cond" panose="020B06060304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8650" y="3351780"/>
            <a:ext cx="127730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Change Satellite from default (GOES-16) to JPSS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00400" y="6019800"/>
            <a:ext cx="518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https://rammb-slider.cira.colostate.edu/?sat=jpss&amp;sec=northern_hemisphere&amp;x=22016.533203125&amp;y=22021.8671875&amp;z=0&amp;angle=0&amp;im=12&amp;ts=1&amp;st=0&amp;et=0&amp;speed=130&amp;motion=loop&amp;maps%5bborders%5d=white&amp;lat=0&amp;p%5b0%5d=band_m05&amp;opacity%5b0%5d=1&amp;pause=0&amp;slider=-</a:t>
            </a:r>
            <a:r>
              <a:rPr lang="en-US" sz="800" dirty="0" smtClean="0">
                <a:solidFill>
                  <a:schemeClr val="bg1"/>
                </a:solidFill>
                <a:latin typeface="Franklin Gothic Medium Cond" panose="020B0606030402020204" pitchFamily="34" charset="0"/>
              </a:rPr>
              <a:t>1&amp;hide_controls=0&amp;mouse_draw=0&amp;follow_feature=0&amp;follow_hide=0&amp;s=rammb-slider&amp;draw_color=FFD700&amp;draw_width=6 </a:t>
            </a:r>
            <a:endParaRPr lang="en-US" sz="800" dirty="0">
              <a:solidFill>
                <a:schemeClr val="bg1"/>
              </a:solidFill>
              <a:latin typeface="Franklin Gothic Medium Cond" panose="020B06060304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2331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Polar Slider:   Different Channels and Products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JPSS – related, so derived from VIIRS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648079"/>
            <a:ext cx="3457875" cy="47438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100" y="1662367"/>
            <a:ext cx="3446444" cy="47152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5863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More Sites using Polar-orbiting satellite data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SO2 monitoring site</a:t>
            </a:r>
          </a:p>
          <a:p>
            <a:pPr lvl="1"/>
            <a:r>
              <a:rPr lang="en-US" dirty="0">
                <a:latin typeface="Franklin Gothic Medium Cond" panose="020B0606030402020204" pitchFamily="34" charset="0"/>
                <a:hlinkClick r:id="rId3"/>
              </a:rPr>
              <a:t>https://so2.gsfc.nasa.gov</a:t>
            </a:r>
            <a:r>
              <a:rPr lang="en-US" dirty="0" smtClean="0">
                <a:latin typeface="Franklin Gothic Medium Cond" panose="020B0606030402020204" pitchFamily="34" charset="0"/>
                <a:hlinkClick r:id="rId3"/>
              </a:rPr>
              <a:t>/</a:t>
            </a:r>
            <a:r>
              <a:rPr lang="en-US" dirty="0" smtClean="0">
                <a:latin typeface="Franklin Gothic Medium Cond" panose="020B0606030402020204" pitchFamily="34" charset="0"/>
              </a:rPr>
              <a:t> </a:t>
            </a:r>
          </a:p>
          <a:p>
            <a:r>
              <a:rPr lang="en-US" dirty="0" smtClean="0">
                <a:latin typeface="Franklin Gothic Medium Cond" panose="020B0606030402020204" pitchFamily="34" charset="0"/>
              </a:rPr>
              <a:t>Finnish site that has Direct Broadcast estimates of Ozone and SO2 from OMPS (Northern Hemisphere)</a:t>
            </a:r>
          </a:p>
          <a:p>
            <a:pPr lvl="1"/>
            <a:r>
              <a:rPr lang="en-US" dirty="0">
                <a:latin typeface="Franklin Gothic Medium Cond" panose="020B0606030402020204" pitchFamily="34" charset="0"/>
                <a:hlinkClick r:id="rId4"/>
              </a:rPr>
              <a:t>https://</a:t>
            </a:r>
            <a:r>
              <a:rPr lang="en-US" dirty="0" smtClean="0">
                <a:latin typeface="Franklin Gothic Medium Cond" panose="020B0606030402020204" pitchFamily="34" charset="0"/>
                <a:hlinkClick r:id="rId4"/>
              </a:rPr>
              <a:t>sampo.fmi.fi/products</a:t>
            </a:r>
            <a:r>
              <a:rPr lang="en-US" dirty="0" smtClean="0">
                <a:latin typeface="Franklin Gothic Medium Cond" panose="020B0606030402020204" pitchFamily="34" charset="0"/>
              </a:rPr>
              <a:t> 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>
                <a:latin typeface="Franklin Gothic Medium Cond" panose="020B0606030402020204" pitchFamily="34" charset="0"/>
              </a:rPr>
              <a:pPr>
                <a:defRPr/>
              </a:pPr>
              <a:t>18</a:t>
            </a:fld>
            <a:endParaRPr lang="en-US">
              <a:latin typeface="Franklin Gothic Medium Cond" panose="020B06060304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9126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Direct Broadcast sites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 smtClean="0">
              <a:latin typeface="Franklin Gothic Medium Cond" panose="020B0606030402020204" pitchFamily="34" charset="0"/>
            </a:endParaRPr>
          </a:p>
          <a:p>
            <a:r>
              <a:rPr lang="en-US" dirty="0" smtClean="0">
                <a:latin typeface="Franklin Gothic Medium Cond" panose="020B0606030402020204" pitchFamily="34" charset="0"/>
              </a:rPr>
              <a:t>UW-Madison: (NOAA-20, NPP, MODIS)  </a:t>
            </a:r>
          </a:p>
          <a:p>
            <a:pPr marL="68263" indent="0">
              <a:buNone/>
            </a:pPr>
            <a:r>
              <a:rPr lang="en-US" dirty="0">
                <a:latin typeface="Franklin Gothic Medium Cond" panose="020B0606030402020204" pitchFamily="34" charset="0"/>
              </a:rPr>
              <a:t> </a:t>
            </a:r>
            <a:r>
              <a:rPr lang="en-US" dirty="0" smtClean="0">
                <a:latin typeface="Franklin Gothic Medium Cond" panose="020B0606030402020204" pitchFamily="34" charset="0"/>
              </a:rPr>
              <a:t>             ( </a:t>
            </a:r>
            <a:r>
              <a:rPr lang="en-US" dirty="0" smtClean="0">
                <a:latin typeface="Franklin Gothic Medium Cond" panose="020B0606030402020204" pitchFamily="34" charset="0"/>
                <a:hlinkClick r:id="rId3"/>
              </a:rPr>
              <a:t>https://ftp.ssec.wisc.edu/pub/eosdb</a:t>
            </a:r>
            <a:r>
              <a:rPr lang="en-US" dirty="0" smtClean="0">
                <a:latin typeface="Franklin Gothic Medium Cond" panose="020B0606030402020204" pitchFamily="34" charset="0"/>
              </a:rPr>
              <a:t> )</a:t>
            </a:r>
          </a:p>
          <a:p>
            <a:pPr lvl="1"/>
            <a:r>
              <a:rPr lang="en-US" dirty="0" smtClean="0">
                <a:latin typeface="Franklin Gothic Medium Cond" panose="020B0606030402020204" pitchFamily="34" charset="0"/>
              </a:rPr>
              <a:t>Contains imagery – and also output from CSPP that (1) mimics what you will find in NOAA CLASS and (2) can be fed into Polar2Grid to create imagery</a:t>
            </a:r>
          </a:p>
          <a:p>
            <a:r>
              <a:rPr lang="en-US" dirty="0" smtClean="0">
                <a:latin typeface="Franklin Gothic Medium Cond" panose="020B0606030402020204" pitchFamily="34" charset="0"/>
              </a:rPr>
              <a:t>Alaska-Fairbanks (GINA</a:t>
            </a:r>
            <a:r>
              <a:rPr lang="en-US" dirty="0">
                <a:latin typeface="Franklin Gothic Medium Cond" panose="020B0606030402020204" pitchFamily="34" charset="0"/>
              </a:rPr>
              <a:t>): </a:t>
            </a:r>
            <a:r>
              <a:rPr lang="en-US" dirty="0">
                <a:latin typeface="Franklin Gothic Medium Cond" panose="020B0606030402020204" pitchFamily="34" charset="0"/>
                <a:hlinkClick r:id="rId4"/>
              </a:rPr>
              <a:t>http://hippy.gina.alaska.edu/distro/nrt</a:t>
            </a:r>
            <a:r>
              <a:rPr lang="en-US" dirty="0" smtClean="0">
                <a:latin typeface="Franklin Gothic Medium Cond" panose="020B0606030402020204" pitchFamily="34" charset="0"/>
                <a:hlinkClick r:id="rId4"/>
              </a:rPr>
              <a:t>/</a:t>
            </a:r>
            <a:r>
              <a:rPr lang="en-US" dirty="0" smtClean="0">
                <a:latin typeface="Franklin Gothic Medium Cond" panose="020B0606030402020204" pitchFamily="34" charset="0"/>
              </a:rPr>
              <a:t> </a:t>
            </a:r>
          </a:p>
          <a:p>
            <a:r>
              <a:rPr lang="en-US" dirty="0" smtClean="0">
                <a:latin typeface="Franklin Gothic Medium Cond" panose="020B0606030402020204" pitchFamily="34" charset="0"/>
              </a:rPr>
              <a:t>Miami (Imagery </a:t>
            </a:r>
            <a:r>
              <a:rPr lang="en-US" dirty="0">
                <a:latin typeface="Franklin Gothic Medium Cond" panose="020B0606030402020204" pitchFamily="34" charset="0"/>
              </a:rPr>
              <a:t>only): </a:t>
            </a:r>
            <a:r>
              <a:rPr lang="en-US" dirty="0">
                <a:latin typeface="Franklin Gothic Medium Cond" panose="020B0606030402020204" pitchFamily="34" charset="0"/>
                <a:hlinkClick r:id="rId5"/>
              </a:rPr>
              <a:t>https://dbps.aoml.noaa.gov/browser</a:t>
            </a:r>
            <a:r>
              <a:rPr lang="en-US" dirty="0" smtClean="0">
                <a:latin typeface="Franklin Gothic Medium Cond" panose="020B0606030402020204" pitchFamily="34" charset="0"/>
                <a:hlinkClick r:id="rId5"/>
              </a:rPr>
              <a:t>/</a:t>
            </a:r>
            <a:r>
              <a:rPr lang="en-US" dirty="0" smtClean="0">
                <a:latin typeface="Franklin Gothic Medium Cond" panose="020B0606030402020204" pitchFamily="34" charset="0"/>
              </a:rPr>
              <a:t> </a:t>
            </a:r>
          </a:p>
          <a:p>
            <a:pPr lvl="1"/>
            <a:r>
              <a:rPr lang="en-US" dirty="0" smtClean="0">
                <a:latin typeface="Franklin Gothic Medium Cond" panose="020B0606030402020204" pitchFamily="34" charset="0"/>
              </a:rPr>
              <a:t>Excellent for Tropical information</a:t>
            </a:r>
          </a:p>
          <a:p>
            <a:r>
              <a:rPr lang="en-US" dirty="0">
                <a:latin typeface="Franklin Gothic Medium Cond" panose="020B0606030402020204" pitchFamily="34" charset="0"/>
              </a:rPr>
              <a:t>Hawaii:  </a:t>
            </a:r>
            <a:r>
              <a:rPr lang="en-US" dirty="0">
                <a:latin typeface="Franklin Gothic Medium Cond" panose="020B0606030402020204" pitchFamily="34" charset="0"/>
                <a:hlinkClick r:id="rId6"/>
              </a:rPr>
              <a:t>http://soest-hcc1.hcc.hawaii.edu/browser</a:t>
            </a:r>
            <a:r>
              <a:rPr lang="en-US" dirty="0" smtClean="0">
                <a:latin typeface="Franklin Gothic Medium Cond" panose="020B0606030402020204" pitchFamily="34" charset="0"/>
                <a:hlinkClick r:id="rId6"/>
              </a:rPr>
              <a:t>/</a:t>
            </a:r>
            <a:r>
              <a:rPr lang="en-US" dirty="0" smtClean="0">
                <a:latin typeface="Franklin Gothic Medium Cond" panose="020B0606030402020204" pitchFamily="34" charset="0"/>
              </a:rPr>
              <a:t> </a:t>
            </a:r>
          </a:p>
          <a:p>
            <a:r>
              <a:rPr lang="en-US" dirty="0" smtClean="0">
                <a:latin typeface="Franklin Gothic Medium Cond" panose="020B0606030402020204" pitchFamily="34" charset="0"/>
              </a:rPr>
              <a:t>Blog posts on Polar2Grid</a:t>
            </a:r>
            <a:r>
              <a:rPr lang="en-US" sz="1650" b="1" dirty="0">
                <a:latin typeface="Franklin Gothic Medium Cond" panose="020B0606030402020204" pitchFamily="34" charset="0"/>
              </a:rPr>
              <a:t>:  </a:t>
            </a:r>
            <a:r>
              <a:rPr lang="en-US" sz="1650" b="1" dirty="0">
                <a:latin typeface="Franklin Gothic Medium Cond" panose="020B0606030402020204" pitchFamily="34" charset="0"/>
                <a:hlinkClick r:id="rId7"/>
              </a:rPr>
              <a:t>https://cimss.ssec.wisc.edu/satellite-blog/?s=Polar2Grid</a:t>
            </a:r>
            <a:r>
              <a:rPr lang="en-US" dirty="0" smtClean="0">
                <a:latin typeface="Franklin Gothic Medium Cond" panose="020B0606030402020204" pitchFamily="34" charset="0"/>
              </a:rPr>
              <a:t> 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878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Data from NOAA-20 (21!) / VIIRS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999" y="1447800"/>
            <a:ext cx="4621975" cy="4495800"/>
          </a:xfr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4466749" cy="5181600"/>
          </a:xfrm>
        </p:spPr>
        <p:txBody>
          <a:bodyPr>
            <a:noAutofit/>
          </a:bodyPr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List of VIIRS Channels</a:t>
            </a:r>
          </a:p>
          <a:p>
            <a:r>
              <a:rPr lang="en-US" dirty="0">
                <a:latin typeface="Franklin Gothic Medium Cond" panose="020B0606030402020204" pitchFamily="34" charset="0"/>
                <a:hlinkClick r:id="rId4"/>
              </a:rPr>
              <a:t>https://</a:t>
            </a:r>
            <a:r>
              <a:rPr lang="en-US" dirty="0" smtClean="0">
                <a:latin typeface="Franklin Gothic Medium Cond" panose="020B0606030402020204" pitchFamily="34" charset="0"/>
                <a:hlinkClick r:id="rId4"/>
              </a:rPr>
              <a:t>rammb.cira.colostate.edu/projects/npp/VIIRS_bands_and_bandwidths.pdf</a:t>
            </a:r>
            <a:endParaRPr lang="en-US" dirty="0" smtClean="0">
              <a:latin typeface="Franklin Gothic Medium Cond" panose="020B0606030402020204" pitchFamily="34" charset="0"/>
            </a:endParaRPr>
          </a:p>
          <a:p>
            <a:endParaRPr lang="en-US" dirty="0">
              <a:latin typeface="Franklin Gothic Medium Cond" panose="020B0606030402020204" pitchFamily="34" charset="0"/>
            </a:endParaRPr>
          </a:p>
          <a:p>
            <a:r>
              <a:rPr lang="en-US" dirty="0" smtClean="0">
                <a:latin typeface="Franklin Gothic Medium Cond" panose="020B0606030402020204" pitchFamily="34" charset="0"/>
              </a:rPr>
              <a:t>“M” Bands: Moderate Resolution</a:t>
            </a:r>
          </a:p>
          <a:p>
            <a:r>
              <a:rPr lang="en-US" dirty="0" smtClean="0">
                <a:latin typeface="Franklin Gothic Medium Cond" panose="020B0606030402020204" pitchFamily="34" charset="0"/>
              </a:rPr>
              <a:t>“I” Bands:  Imager resolution</a:t>
            </a:r>
          </a:p>
          <a:p>
            <a:r>
              <a:rPr lang="en-US" dirty="0" smtClean="0">
                <a:latin typeface="Franklin Gothic Medium Cond" panose="020B0606030402020204" pitchFamily="34" charset="0"/>
              </a:rPr>
              <a:t>JPSS-2 launch scheduled for early November 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3162018" y="2895600"/>
            <a:ext cx="1609531" cy="1469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Medium Cond" panose="020B06060304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8498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NOAA </a:t>
            </a:r>
            <a:r>
              <a:rPr lang="en-US" dirty="0" err="1" smtClean="0">
                <a:latin typeface="Franklin Gothic Medium Cond" panose="020B0606030402020204" pitchFamily="34" charset="0"/>
              </a:rPr>
              <a:t>Coastwatch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1400" y="1066800"/>
            <a:ext cx="5105400" cy="5257800"/>
          </a:xfrm>
        </p:spPr>
        <p:txBody>
          <a:bodyPr/>
          <a:lstStyle/>
          <a:p>
            <a:r>
              <a:rPr lang="en-US" dirty="0" smtClean="0">
                <a:latin typeface="Franklin Gothic Medium Cond" panose="020B0606030402020204" pitchFamily="34" charset="0"/>
                <a:hlinkClick r:id="rId3"/>
              </a:rPr>
              <a:t>https</a:t>
            </a:r>
            <a:r>
              <a:rPr lang="en-US" dirty="0">
                <a:latin typeface="Franklin Gothic Medium Cond" panose="020B0606030402020204" pitchFamily="34" charset="0"/>
                <a:hlinkClick r:id="rId3"/>
              </a:rPr>
              <a:t>://coastwatch.noaa.gov/cw_html/cwViewer.html</a:t>
            </a:r>
            <a:r>
              <a:rPr lang="en-US" dirty="0" smtClean="0">
                <a:latin typeface="Franklin Gothic Medium Cond" panose="020B0606030402020204" pitchFamily="34" charset="0"/>
              </a:rPr>
              <a:t>? </a:t>
            </a:r>
          </a:p>
          <a:p>
            <a:endParaRPr lang="en-US" dirty="0">
              <a:latin typeface="Franklin Gothic Medium Cond" panose="020B0606030402020204" pitchFamily="34" charset="0"/>
            </a:endParaRPr>
          </a:p>
          <a:p>
            <a:r>
              <a:rPr lang="en-US" dirty="0" smtClean="0">
                <a:latin typeface="Franklin Gothic Medium Cond" panose="020B0606030402020204" pitchFamily="34" charset="0"/>
              </a:rPr>
              <a:t>Choose the variable you’d like to display </a:t>
            </a:r>
          </a:p>
          <a:p>
            <a:r>
              <a:rPr lang="en-US" dirty="0" smtClean="0">
                <a:latin typeface="Franklin Gothic Medium Cond" panose="020B0606030402020204" pitchFamily="34" charset="0"/>
              </a:rPr>
              <a:t>Imagery – global – are created from </a:t>
            </a:r>
            <a:r>
              <a:rPr lang="en-US" smtClean="0">
                <a:latin typeface="Franklin Gothic Medium Cond" panose="020B0606030402020204" pitchFamily="34" charset="0"/>
              </a:rPr>
              <a:t>VIIRS data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>
                <a:latin typeface="Franklin Gothic Medium Cond" panose="020B0606030402020204" pitchFamily="34" charset="0"/>
              </a:rPr>
              <a:pPr>
                <a:defRPr/>
              </a:pPr>
              <a:t>20</a:t>
            </a:fld>
            <a:endParaRPr lang="en-US">
              <a:latin typeface="Franklin Gothic Medium Cond" panose="020B06060304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079205"/>
            <a:ext cx="3353268" cy="51156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51631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Geostationary Imagery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25" y="1836108"/>
            <a:ext cx="7603808" cy="4045744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9941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Where can you find Geo </a:t>
            </a:r>
            <a:r>
              <a:rPr lang="en-US" u="sng" dirty="0" smtClean="0">
                <a:latin typeface="Franklin Gothic Medium Cond" panose="020B0606030402020204" pitchFamily="34" charset="0"/>
              </a:rPr>
              <a:t>Imagery</a:t>
            </a:r>
            <a:r>
              <a:rPr lang="en-US" dirty="0" smtClean="0">
                <a:latin typeface="Franklin Gothic Medium Cond" panose="020B0606030402020204" pitchFamily="34" charset="0"/>
              </a:rPr>
              <a:t> online?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Himawari-8</a:t>
            </a:r>
          </a:p>
          <a:p>
            <a:r>
              <a:rPr lang="en-US" dirty="0" smtClean="0">
                <a:latin typeface="Franklin Gothic Medium Cond" panose="020B0606030402020204" pitchFamily="34" charset="0"/>
              </a:rPr>
              <a:t>FY-4A</a:t>
            </a:r>
          </a:p>
          <a:p>
            <a:r>
              <a:rPr lang="en-US" dirty="0" smtClean="0">
                <a:latin typeface="Franklin Gothic Medium Cond" panose="020B0606030402020204" pitchFamily="34" charset="0"/>
              </a:rPr>
              <a:t>GeoKompsat2A</a:t>
            </a:r>
          </a:p>
          <a:p>
            <a:r>
              <a:rPr lang="en-US" dirty="0" smtClean="0">
                <a:latin typeface="Franklin Gothic Medium Cond" panose="020B0606030402020204" pitchFamily="34" charset="0"/>
              </a:rPr>
              <a:t>Meteosat-11</a:t>
            </a:r>
          </a:p>
          <a:p>
            <a:r>
              <a:rPr lang="en-US" dirty="0" err="1" smtClean="0">
                <a:latin typeface="Franklin Gothic Medium Cond" panose="020B0606030402020204" pitchFamily="34" charset="0"/>
              </a:rPr>
              <a:t>Meteosat</a:t>
            </a:r>
            <a:r>
              <a:rPr lang="en-US" dirty="0" smtClean="0">
                <a:latin typeface="Franklin Gothic Medium Cond" panose="020B0606030402020204" pitchFamily="34" charset="0"/>
              </a:rPr>
              <a:t>-IODC</a:t>
            </a:r>
          </a:p>
          <a:p>
            <a:r>
              <a:rPr lang="en-US" dirty="0" smtClean="0">
                <a:latin typeface="Franklin Gothic Medium Cond" panose="020B0606030402020204" pitchFamily="34" charset="0"/>
              </a:rPr>
              <a:t>EWS – G1</a:t>
            </a:r>
          </a:p>
          <a:p>
            <a:r>
              <a:rPr lang="en-US" dirty="0" smtClean="0">
                <a:latin typeface="Franklin Gothic Medium Cond" panose="020B0606030402020204" pitchFamily="34" charset="0"/>
              </a:rPr>
              <a:t>GOES-16</a:t>
            </a:r>
          </a:p>
          <a:p>
            <a:r>
              <a:rPr lang="en-US" dirty="0" smtClean="0">
                <a:latin typeface="Franklin Gothic Medium Cond" panose="020B0606030402020204" pitchFamily="34" charset="0"/>
              </a:rPr>
              <a:t>GOES-17</a:t>
            </a:r>
          </a:p>
          <a:p>
            <a:endParaRPr lang="en-US" dirty="0" smtClean="0">
              <a:latin typeface="Franklin Gothic Medium Cond" panose="020B0606030402020204" pitchFamily="34" charset="0"/>
            </a:endParaRPr>
          </a:p>
          <a:p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Japan</a:t>
            </a:r>
          </a:p>
          <a:p>
            <a:r>
              <a:rPr lang="en-US" dirty="0" smtClean="0">
                <a:latin typeface="Franklin Gothic Medium Cond" panose="020B0606030402020204" pitchFamily="34" charset="0"/>
              </a:rPr>
              <a:t>China</a:t>
            </a:r>
          </a:p>
          <a:p>
            <a:r>
              <a:rPr lang="en-US" dirty="0" smtClean="0">
                <a:latin typeface="Franklin Gothic Medium Cond" panose="020B0606030402020204" pitchFamily="34" charset="0"/>
              </a:rPr>
              <a:t>South Korea</a:t>
            </a:r>
          </a:p>
          <a:p>
            <a:r>
              <a:rPr lang="en-US" dirty="0" smtClean="0">
                <a:latin typeface="Franklin Gothic Medium Cond" panose="020B0606030402020204" pitchFamily="34" charset="0"/>
              </a:rPr>
              <a:t>EUMETSAT</a:t>
            </a:r>
          </a:p>
          <a:p>
            <a:r>
              <a:rPr lang="en-US" dirty="0" smtClean="0">
                <a:latin typeface="Franklin Gothic Medium Cond" panose="020B0606030402020204" pitchFamily="34" charset="0"/>
              </a:rPr>
              <a:t>EUMETSAT</a:t>
            </a:r>
          </a:p>
          <a:p>
            <a:r>
              <a:rPr lang="en-US" dirty="0" smtClean="0">
                <a:latin typeface="Franklin Gothic Medium Cond" panose="020B0606030402020204" pitchFamily="34" charset="0"/>
              </a:rPr>
              <a:t>US Space Force</a:t>
            </a:r>
          </a:p>
          <a:p>
            <a:r>
              <a:rPr lang="en-US" dirty="0" smtClean="0">
                <a:latin typeface="Franklin Gothic Medium Cond" panose="020B0606030402020204" pitchFamily="34" charset="0"/>
              </a:rPr>
              <a:t>USA NOAA/NESDIS</a:t>
            </a:r>
          </a:p>
          <a:p>
            <a:r>
              <a:rPr lang="en-US" dirty="0" smtClean="0">
                <a:latin typeface="Franklin Gothic Medium Cond" panose="020B0606030402020204" pitchFamily="34" charset="0"/>
              </a:rPr>
              <a:t>USA NOAA/NESDIS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8799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This is not a Slide Deck including Training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en-US" dirty="0" smtClean="0">
              <a:latin typeface="Franklin Gothic Medium Cond" panose="020B0606030402020204" pitchFamily="34" charset="0"/>
            </a:endParaRPr>
          </a:p>
          <a:p>
            <a:r>
              <a:rPr lang="en-US" dirty="0" smtClean="0">
                <a:latin typeface="Franklin Gothic Medium Cond" panose="020B0606030402020204" pitchFamily="34" charset="0"/>
              </a:rPr>
              <a:t>You are familiar with the various bands on the different satellites – or you know where to find that information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 dirty="0" smtClean="0">
              <a:latin typeface="Franklin Gothic Medium Cond" panose="020B0606030402020204" pitchFamily="34" charset="0"/>
            </a:endParaRPr>
          </a:p>
          <a:p>
            <a:r>
              <a:rPr lang="en-US" dirty="0" smtClean="0">
                <a:latin typeface="Franklin Gothic Medium Cond" panose="020B0606030402020204" pitchFamily="34" charset="0"/>
              </a:rPr>
              <a:t>For example, GOES-16 band information is available on Fact Sheets </a:t>
            </a:r>
            <a:r>
              <a:rPr lang="en-US" dirty="0" smtClean="0">
                <a:latin typeface="Franklin Gothic Medium Cond" panose="020B0606030402020204" pitchFamily="34" charset="0"/>
                <a:hlinkClick r:id="rId3"/>
              </a:rPr>
              <a:t>here</a:t>
            </a:r>
            <a:r>
              <a:rPr lang="en-US" dirty="0">
                <a:latin typeface="Franklin Gothic Medium Cond" panose="020B0606030402020204" pitchFamily="34" charset="0"/>
              </a:rPr>
              <a:t> </a:t>
            </a:r>
            <a:r>
              <a:rPr lang="en-US" dirty="0" smtClean="0">
                <a:latin typeface="Franklin Gothic Medium Cond" panose="020B0606030402020204" pitchFamily="34" charset="0"/>
              </a:rPr>
              <a:t>in English, </a:t>
            </a:r>
            <a:r>
              <a:rPr lang="en-US" dirty="0" smtClean="0">
                <a:latin typeface="Franklin Gothic Medium Cond" panose="020B0606030402020204" pitchFamily="34" charset="0"/>
                <a:hlinkClick r:id="rId4"/>
              </a:rPr>
              <a:t>here</a:t>
            </a:r>
            <a:r>
              <a:rPr lang="en-US" dirty="0" smtClean="0">
                <a:latin typeface="Franklin Gothic Medium Cond" panose="020B0606030402020204" pitchFamily="34" charset="0"/>
              </a:rPr>
              <a:t> in Spanish (Click on </a:t>
            </a:r>
            <a:r>
              <a:rPr lang="en-US" b="1" dirty="0" err="1">
                <a:latin typeface="Franklin Gothic Medium Cond" panose="020B0606030402020204" pitchFamily="34" charset="0"/>
              </a:rPr>
              <a:t>Imágenes</a:t>
            </a:r>
            <a:r>
              <a:rPr lang="en-US" b="1" dirty="0" smtClean="0">
                <a:latin typeface="Franklin Gothic Medium Cond" panose="020B0606030402020204" pitchFamily="34" charset="0"/>
              </a:rPr>
              <a:t> </a:t>
            </a:r>
            <a:r>
              <a:rPr lang="en-US" b="1" dirty="0" err="1" smtClean="0">
                <a:latin typeface="Franklin Gothic Medium Cond" panose="020B0606030402020204" pitchFamily="34" charset="0"/>
              </a:rPr>
              <a:t>Satelitales</a:t>
            </a:r>
            <a:r>
              <a:rPr lang="en-US" dirty="0" smtClean="0">
                <a:latin typeface="Franklin Gothic Medium Cond" panose="020B0606030402020204" pitchFamily="34" charset="0"/>
              </a:rPr>
              <a:t>, and then on the individual </a:t>
            </a:r>
            <a:r>
              <a:rPr lang="en-US" i="1" dirty="0" err="1" smtClean="0">
                <a:latin typeface="Franklin Gothic Medium Cond" panose="020B0606030402020204" pitchFamily="34" charset="0"/>
              </a:rPr>
              <a:t>Canale</a:t>
            </a:r>
            <a:r>
              <a:rPr lang="en-US" dirty="0" smtClean="0">
                <a:latin typeface="Franklin Gothic Medium Cond" panose="020B0606030402020204" pitchFamily="34" charset="0"/>
              </a:rPr>
              <a:t>; you can also find Tutorials on RGBs at that site) and </a:t>
            </a:r>
            <a:r>
              <a:rPr lang="en-US" dirty="0" smtClean="0">
                <a:latin typeface="Franklin Gothic Medium Cond" panose="020B0606030402020204" pitchFamily="34" charset="0"/>
                <a:hlinkClick r:id="rId5"/>
              </a:rPr>
              <a:t>here</a:t>
            </a:r>
            <a:r>
              <a:rPr lang="en-US" dirty="0" smtClean="0">
                <a:latin typeface="Franklin Gothic Medium Cond" panose="020B0606030402020204" pitchFamily="34" charset="0"/>
              </a:rPr>
              <a:t> in French!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39359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873" y="1045369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latin typeface="Franklin Gothic Medium Cond" panose="020B0606030402020204" pitchFamily="34" charset="0"/>
              </a:rPr>
              <a:t>Himawari</a:t>
            </a:r>
            <a:r>
              <a:rPr lang="en-US" dirty="0" smtClean="0">
                <a:latin typeface="Franklin Gothic Medium Cond" panose="020B0606030402020204" pitchFamily="34" charset="0"/>
              </a:rPr>
              <a:t> data are from JMA (Japan Meteorological Agency) MSC (Meteorological Satellite Center)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2872" y="2226468"/>
            <a:ext cx="4391978" cy="3594259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latin typeface="Franklin Gothic Medium Cond" panose="020B0606030402020204" pitchFamily="34" charset="0"/>
                <a:hlinkClick r:id="rId3"/>
              </a:rPr>
              <a:t>https://</a:t>
            </a:r>
            <a:r>
              <a:rPr lang="en-US" dirty="0" smtClean="0">
                <a:latin typeface="Franklin Gothic Medium Cond" panose="020B0606030402020204" pitchFamily="34" charset="0"/>
                <a:hlinkClick r:id="rId3"/>
              </a:rPr>
              <a:t>www.data.jma.go.jp/mscweb/data/himawari/sat_img.php?area=fd</a:t>
            </a:r>
            <a:r>
              <a:rPr lang="en-US" dirty="0" smtClean="0">
                <a:latin typeface="Franklin Gothic Medium Cond" panose="020B0606030402020204" pitchFamily="34" charset="0"/>
              </a:rPr>
              <a:t> </a:t>
            </a:r>
          </a:p>
          <a:p>
            <a:r>
              <a:rPr lang="en-US" dirty="0" smtClean="0">
                <a:latin typeface="Franklin Gothic Medium Cond" panose="020B0606030402020204" pitchFamily="34" charset="0"/>
              </a:rPr>
              <a:t>You can choose some imagery, and a lot of different RGBs</a:t>
            </a:r>
          </a:p>
          <a:p>
            <a:r>
              <a:rPr lang="en-US" dirty="0" smtClean="0">
                <a:latin typeface="Franklin Gothic Medium Cond" panose="020B0606030402020204" pitchFamily="34" charset="0"/>
              </a:rPr>
              <a:t>Many different areas scattered through the Pacific Region</a:t>
            </a:r>
            <a:r>
              <a:rPr lang="en-US" dirty="0">
                <a:latin typeface="Franklin Gothic Medium Cond" panose="020B0606030402020204" pitchFamily="34" charset="0"/>
              </a:rPr>
              <a:t>, shown here:  </a:t>
            </a:r>
            <a:r>
              <a:rPr lang="en-US" dirty="0">
                <a:latin typeface="Franklin Gothic Medium Cond" panose="020B0606030402020204" pitchFamily="34" charset="0"/>
                <a:hlinkClick r:id="rId4"/>
              </a:rPr>
              <a:t>https://</a:t>
            </a:r>
            <a:r>
              <a:rPr lang="en-US" dirty="0" smtClean="0">
                <a:latin typeface="Franklin Gothic Medium Cond" panose="020B0606030402020204" pitchFamily="34" charset="0"/>
                <a:hlinkClick r:id="rId4"/>
              </a:rPr>
              <a:t>www.data.jma.go.jp/mscweb/data/himawari/index.html</a:t>
            </a:r>
            <a:r>
              <a:rPr lang="en-US" dirty="0" smtClean="0">
                <a:latin typeface="Franklin Gothic Medium Cond" panose="020B0606030402020204" pitchFamily="34" charset="0"/>
              </a:rPr>
              <a:t> </a:t>
            </a:r>
          </a:p>
          <a:p>
            <a:r>
              <a:rPr lang="en-US" dirty="0" smtClean="0">
                <a:latin typeface="Franklin Gothic Medium Cond" panose="020B0606030402020204" pitchFamily="34" charset="0"/>
              </a:rPr>
              <a:t>Also can view data from USA sources</a:t>
            </a:r>
          </a:p>
          <a:p>
            <a:pPr lvl="1"/>
            <a:r>
              <a:rPr lang="en-US" dirty="0">
                <a:latin typeface="Franklin Gothic Medium Cond" panose="020B0606030402020204" pitchFamily="34" charset="0"/>
                <a:hlinkClick r:id="rId5"/>
              </a:rPr>
              <a:t>https://</a:t>
            </a:r>
            <a:r>
              <a:rPr lang="en-US" dirty="0" smtClean="0">
                <a:latin typeface="Franklin Gothic Medium Cond" panose="020B0606030402020204" pitchFamily="34" charset="0"/>
                <a:hlinkClick r:id="rId5"/>
              </a:rPr>
              <a:t>www.ssd.noaa.gov/imagery/jma.html</a:t>
            </a:r>
            <a:r>
              <a:rPr lang="en-US" dirty="0" smtClean="0">
                <a:latin typeface="Franklin Gothic Medium Cond" panose="020B0606030402020204" pitchFamily="34" charset="0"/>
              </a:rPr>
              <a:t> </a:t>
            </a:r>
          </a:p>
          <a:p>
            <a:pPr lvl="1"/>
            <a:r>
              <a:rPr lang="en-US" dirty="0">
                <a:latin typeface="Franklin Gothic Medium Cond" panose="020B0606030402020204" pitchFamily="34" charset="0"/>
                <a:hlinkClick r:id="rId6"/>
              </a:rPr>
              <a:t>https://rammb-slider.cira.colostate.edu/?</a:t>
            </a:r>
            <a:r>
              <a:rPr lang="en-US" dirty="0" smtClean="0">
                <a:latin typeface="Franklin Gothic Medium Cond" panose="020B0606030402020204" pitchFamily="34" charset="0"/>
                <a:hlinkClick r:id="rId6"/>
              </a:rPr>
              <a:t>sat=himawari</a:t>
            </a:r>
            <a:r>
              <a:rPr lang="en-US" dirty="0" smtClean="0">
                <a:latin typeface="Franklin Gothic Medium Cond" panose="020B0606030402020204" pitchFamily="34" charset="0"/>
              </a:rPr>
              <a:t> 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514600"/>
            <a:ext cx="4089083" cy="3784466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541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FY-4A from CMA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226468"/>
            <a:ext cx="3886200" cy="3637122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FY-4A is CMA (China Meteorological Administration) Geostationary.  It is experimental.  The operational satellite, FY-4B,  was launched in early June 2021, data should be available by early 2022.</a:t>
            </a:r>
          </a:p>
          <a:p>
            <a:endParaRPr lang="en-US" dirty="0">
              <a:latin typeface="Franklin Gothic Medium Cond" panose="020B0606030402020204" pitchFamily="34" charset="0"/>
            </a:endParaRPr>
          </a:p>
          <a:p>
            <a:r>
              <a:rPr lang="en-US" dirty="0" smtClean="0">
                <a:latin typeface="Franklin Gothic Medium Cond" panose="020B0606030402020204" pitchFamily="34" charset="0"/>
              </a:rPr>
              <a:t>FY-2G is an older satellite, but giving imagery over China</a:t>
            </a:r>
          </a:p>
          <a:p>
            <a:endParaRPr lang="en-US" dirty="0">
              <a:latin typeface="Franklin Gothic Medium Cond" panose="020B0606030402020204" pitchFamily="34" charset="0"/>
            </a:endParaRPr>
          </a:p>
          <a:p>
            <a:r>
              <a:rPr lang="en-US" dirty="0" smtClean="0">
                <a:latin typeface="Franklin Gothic Medium Cond" panose="020B0606030402020204" pitchFamily="34" charset="0"/>
              </a:rPr>
              <a:t>You can register at the site to acquire data in near-real time via ftp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226469"/>
            <a:ext cx="4414838" cy="3637121"/>
          </a:xfrm>
        </p:spPr>
        <p:txBody>
          <a:bodyPr>
            <a:normAutofit fontScale="62500" lnSpcReduction="20000"/>
          </a:bodyPr>
          <a:lstStyle/>
          <a:p>
            <a:r>
              <a:rPr lang="en-US" dirty="0">
                <a:latin typeface="Franklin Gothic Medium Cond" panose="020B0606030402020204" pitchFamily="34" charset="0"/>
                <a:hlinkClick r:id="rId3"/>
              </a:rPr>
              <a:t>https://www.ssec.wisc.edu/data/geo/#/</a:t>
            </a:r>
            <a:r>
              <a:rPr lang="en-US" dirty="0" smtClean="0">
                <a:latin typeface="Franklin Gothic Medium Cond" panose="020B0606030402020204" pitchFamily="34" charset="0"/>
                <a:hlinkClick r:id="rId3"/>
              </a:rPr>
              <a:t>animation?satellite=fy2g</a:t>
            </a:r>
            <a:endParaRPr lang="en-US" dirty="0" smtClean="0">
              <a:latin typeface="Franklin Gothic Medium Cond" panose="020B0606030402020204" pitchFamily="34" charset="0"/>
            </a:endParaRPr>
          </a:p>
          <a:p>
            <a:endParaRPr lang="en-US" dirty="0">
              <a:latin typeface="Franklin Gothic Medium Cond" panose="020B0606030402020204" pitchFamily="34" charset="0"/>
            </a:endParaRPr>
          </a:p>
          <a:p>
            <a:r>
              <a:rPr lang="en-US" dirty="0">
                <a:latin typeface="Franklin Gothic Medium Cond" panose="020B0606030402020204" pitchFamily="34" charset="0"/>
                <a:hlinkClick r:id="rId4"/>
              </a:rPr>
              <a:t>http://</a:t>
            </a:r>
            <a:r>
              <a:rPr lang="en-US" dirty="0" smtClean="0">
                <a:latin typeface="Franklin Gothic Medium Cond" panose="020B0606030402020204" pitchFamily="34" charset="0"/>
                <a:hlinkClick r:id="rId4"/>
              </a:rPr>
              <a:t>www.nsmc.org.cn/en/NSMC/Channels/Animation.html?reg=LAN-pas=VIS-col=GRA-t=24#tabs-1</a:t>
            </a:r>
            <a:r>
              <a:rPr lang="en-US" dirty="0" smtClean="0">
                <a:latin typeface="Franklin Gothic Medium Cond" panose="020B0606030402020204" pitchFamily="34" charset="0"/>
              </a:rPr>
              <a:t>  </a:t>
            </a:r>
          </a:p>
          <a:p>
            <a:endParaRPr lang="en-US" dirty="0">
              <a:latin typeface="Franklin Gothic Medium Cond" panose="020B0606030402020204" pitchFamily="34" charset="0"/>
            </a:endParaRPr>
          </a:p>
          <a:p>
            <a:pPr marL="0" indent="0">
              <a:buNone/>
            </a:pPr>
            <a:endParaRPr lang="en-US" dirty="0" smtClean="0">
              <a:latin typeface="Franklin Gothic Medium Cond" panose="020B0606030402020204" pitchFamily="34" charset="0"/>
            </a:endParaRPr>
          </a:p>
          <a:p>
            <a:pPr marL="0" indent="0">
              <a:buNone/>
            </a:pPr>
            <a:endParaRPr lang="en-US" dirty="0">
              <a:latin typeface="Franklin Gothic Medium Cond" panose="020B0606030402020204" pitchFamily="34" charset="0"/>
            </a:endParaRPr>
          </a:p>
          <a:p>
            <a:r>
              <a:rPr lang="en-US" dirty="0">
                <a:latin typeface="Franklin Gothic Medium Cond" panose="020B0606030402020204" pitchFamily="34" charset="0"/>
              </a:rPr>
              <a:t>More </a:t>
            </a:r>
            <a:r>
              <a:rPr lang="en-US" dirty="0" smtClean="0">
                <a:latin typeface="Franklin Gothic Medium Cond" panose="020B0606030402020204" pitchFamily="34" charset="0"/>
              </a:rPr>
              <a:t>FY information from CMA is </a:t>
            </a:r>
            <a:r>
              <a:rPr lang="en-US" dirty="0">
                <a:latin typeface="Franklin Gothic Medium Cond" panose="020B0606030402020204" pitchFamily="34" charset="0"/>
              </a:rPr>
              <a:t>here:  </a:t>
            </a:r>
            <a:r>
              <a:rPr lang="en-US" dirty="0">
                <a:latin typeface="Franklin Gothic Medium Cond" panose="020B0606030402020204" pitchFamily="34" charset="0"/>
                <a:hlinkClick r:id="rId5"/>
              </a:rPr>
              <a:t>http://</a:t>
            </a:r>
            <a:r>
              <a:rPr lang="en-US" dirty="0" smtClean="0">
                <a:latin typeface="Franklin Gothic Medium Cond" panose="020B0606030402020204" pitchFamily="34" charset="0"/>
                <a:hlinkClick r:id="rId5"/>
              </a:rPr>
              <a:t>www.virtuallab.bom.gov.au/files/9316/2339/2765/RFG_meeting_8th_June_2021_PART_1.mp4</a:t>
            </a:r>
            <a:r>
              <a:rPr lang="en-US" dirty="0" smtClean="0">
                <a:latin typeface="Franklin Gothic Medium Cond" panose="020B0606030402020204" pitchFamily="34" charset="0"/>
              </a:rPr>
              <a:t> 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864" y="1008049"/>
            <a:ext cx="1423158" cy="12402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527" y="3839258"/>
            <a:ext cx="1834674" cy="7201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2441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GK2A – From South Korea Meteorological Administration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latin typeface="Franklin Gothic Medium Cond" panose="020B0606030402020204" pitchFamily="34" charset="0"/>
              </a:rPr>
              <a:t>The AMI, ABI and AHI imagers are all close cousins.  Slight differences in channel selection.  AHI doesn’t have 1.38 ; ABI doesn’t have 0.51 ; AMI doesn’t have 2.24</a:t>
            </a:r>
            <a:endParaRPr lang="en-US" sz="2400" dirty="0">
              <a:latin typeface="Franklin Gothic Medium Cond" panose="020B06060304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Franklin Gothic Medium Cond" panose="020B0606030402020204" pitchFamily="34" charset="0"/>
              </a:rPr>
              <a:t>Imagery is here </a:t>
            </a:r>
            <a:r>
              <a:rPr lang="en-US" dirty="0">
                <a:latin typeface="Franklin Gothic Medium Cond" panose="020B0606030402020204" pitchFamily="34" charset="0"/>
                <a:hlinkClick r:id="rId3"/>
              </a:rPr>
              <a:t>https://</a:t>
            </a:r>
            <a:r>
              <a:rPr lang="en-US" dirty="0" smtClean="0">
                <a:latin typeface="Franklin Gothic Medium Cond" panose="020B0606030402020204" pitchFamily="34" charset="0"/>
                <a:hlinkClick r:id="rId3"/>
              </a:rPr>
              <a:t>nmsc.kma.go.kr/enhome/html/satellite/viewer/selectGk2aSatViewer.do?view=basic</a:t>
            </a:r>
            <a:r>
              <a:rPr lang="en-US" dirty="0" smtClean="0">
                <a:latin typeface="Franklin Gothic Medium Cond" panose="020B0606030402020204" pitchFamily="34" charset="0"/>
              </a:rPr>
              <a:t> </a:t>
            </a:r>
          </a:p>
          <a:p>
            <a:r>
              <a:rPr lang="en-US" dirty="0">
                <a:latin typeface="Franklin Gothic Medium Cond" panose="020B0606030402020204" pitchFamily="34" charset="0"/>
              </a:rPr>
              <a:t>Products </a:t>
            </a:r>
            <a:r>
              <a:rPr lang="en-US" dirty="0" smtClean="0">
                <a:latin typeface="Franklin Gothic Medium Cond" panose="020B0606030402020204" pitchFamily="34" charset="0"/>
              </a:rPr>
              <a:t>(many!) are </a:t>
            </a:r>
            <a:r>
              <a:rPr lang="en-US" dirty="0">
                <a:latin typeface="Franklin Gothic Medium Cond" panose="020B0606030402020204" pitchFamily="34" charset="0"/>
              </a:rPr>
              <a:t>here </a:t>
            </a:r>
            <a:r>
              <a:rPr lang="en-US" dirty="0">
                <a:latin typeface="Franklin Gothic Medium Cond" panose="020B0606030402020204" pitchFamily="34" charset="0"/>
                <a:hlinkClick r:id="rId4"/>
              </a:rPr>
              <a:t>https://nmsc.kma.go.kr/enhome/html/satellite/viewer/selectGk2aSatViewer.do?view=product</a:t>
            </a:r>
            <a:r>
              <a:rPr lang="en-US" dirty="0" smtClean="0">
                <a:latin typeface="Franklin Gothic Medium Cond" panose="020B0606030402020204" pitchFamily="34" charset="0"/>
                <a:hlinkClick r:id="rId4"/>
              </a:rPr>
              <a:t>#</a:t>
            </a:r>
            <a:r>
              <a:rPr lang="en-US" dirty="0" smtClean="0">
                <a:latin typeface="Franklin Gothic Medium Cond" panose="020B0606030402020204" pitchFamily="34" charset="0"/>
              </a:rPr>
              <a:t> </a:t>
            </a:r>
          </a:p>
          <a:p>
            <a:r>
              <a:rPr lang="en-US" dirty="0" smtClean="0">
                <a:latin typeface="Franklin Gothic Medium Cond" panose="020B0606030402020204" pitchFamily="34" charset="0"/>
              </a:rPr>
              <a:t>Archived imagery as well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3429000"/>
            <a:ext cx="1447800" cy="29607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149" y="3581400"/>
            <a:ext cx="1399953" cy="2581824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2057400" y="3962400"/>
            <a:ext cx="990600" cy="23340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90324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Meteosat-11 – primary satellite over Europe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11 Channels</a:t>
            </a:r>
          </a:p>
          <a:p>
            <a:r>
              <a:rPr lang="en-US" dirty="0" smtClean="0">
                <a:latin typeface="Franklin Gothic Medium Cond" panose="020B0606030402020204" pitchFamily="34" charset="0"/>
              </a:rPr>
              <a:t>Some imagery is free, some is not</a:t>
            </a:r>
          </a:p>
          <a:p>
            <a:r>
              <a:rPr lang="en-US" dirty="0" smtClean="0">
                <a:latin typeface="Franklin Gothic Medium Cond" panose="020B0606030402020204" pitchFamily="34" charset="0"/>
              </a:rPr>
              <a:t>Coverage over Africa, Europe, eastern Atlantic</a:t>
            </a:r>
            <a:endParaRPr lang="en-US" dirty="0">
              <a:latin typeface="Franklin Gothic Medium Cond" panose="020B0606030402020204" pitchFamily="34" charset="0"/>
            </a:endParaRPr>
          </a:p>
          <a:p>
            <a:pPr marL="0" indent="0">
              <a:buNone/>
            </a:pP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49" y="1600200"/>
            <a:ext cx="4459863" cy="4323397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latin typeface="Franklin Gothic Medium Cond" panose="020B0606030402020204" pitchFamily="34" charset="0"/>
              </a:rPr>
              <a:t>EUMETVIEW:  </a:t>
            </a:r>
            <a:r>
              <a:rPr lang="en-US" dirty="0">
                <a:latin typeface="Franklin Gothic Medium Cond" panose="020B0606030402020204" pitchFamily="34" charset="0"/>
                <a:hlinkClick r:id="rId3"/>
              </a:rPr>
              <a:t>https://</a:t>
            </a:r>
            <a:r>
              <a:rPr lang="en-US" dirty="0" smtClean="0">
                <a:latin typeface="Franklin Gothic Medium Cond" panose="020B0606030402020204" pitchFamily="34" charset="0"/>
                <a:hlinkClick r:id="rId3"/>
              </a:rPr>
              <a:t>view.eumetsat.int/productviewer?v=default</a:t>
            </a:r>
            <a:r>
              <a:rPr lang="en-US" dirty="0" smtClean="0">
                <a:latin typeface="Franklin Gothic Medium Cond" panose="020B0606030402020204" pitchFamily="34" charset="0"/>
              </a:rPr>
              <a:t>  (basic imagery)</a:t>
            </a:r>
          </a:p>
          <a:p>
            <a:r>
              <a:rPr lang="en-US" dirty="0" smtClean="0">
                <a:latin typeface="Franklin Gothic Medium Cond" panose="020B0606030402020204" pitchFamily="34" charset="0"/>
                <a:hlinkClick r:id="rId4"/>
              </a:rPr>
              <a:t>https</a:t>
            </a:r>
            <a:r>
              <a:rPr lang="en-US" dirty="0">
                <a:latin typeface="Franklin Gothic Medium Cond" panose="020B0606030402020204" pitchFamily="34" charset="0"/>
                <a:hlinkClick r:id="rId4"/>
              </a:rPr>
              <a:t>://</a:t>
            </a:r>
            <a:r>
              <a:rPr lang="en-US" dirty="0" smtClean="0">
                <a:latin typeface="Franklin Gothic Medium Cond" panose="020B0606030402020204" pitchFamily="34" charset="0"/>
                <a:hlinkClick r:id="rId4"/>
              </a:rPr>
              <a:t>pics.eumetsat.int/viewer/index.html</a:t>
            </a:r>
            <a:r>
              <a:rPr lang="en-US" dirty="0" smtClean="0">
                <a:latin typeface="Franklin Gothic Medium Cond" panose="020B0606030402020204" pitchFamily="34" charset="0"/>
              </a:rPr>
              <a:t> </a:t>
            </a:r>
            <a:endParaRPr lang="en-US" dirty="0" smtClean="0">
              <a:latin typeface="Franklin Gothic Medium Cond" panose="020B0606030402020204" pitchFamily="34" charset="0"/>
              <a:hlinkClick r:id="rId5"/>
            </a:endParaRPr>
          </a:p>
          <a:p>
            <a:endParaRPr lang="en-US" dirty="0">
              <a:latin typeface="Franklin Gothic Medium Cond" panose="020B0606030402020204" pitchFamily="34" charset="0"/>
              <a:hlinkClick r:id="rId5"/>
            </a:endParaRPr>
          </a:p>
          <a:p>
            <a:r>
              <a:rPr lang="en-US" dirty="0" smtClean="0">
                <a:latin typeface="Franklin Gothic Medium Cond" panose="020B0606030402020204" pitchFamily="34" charset="0"/>
                <a:hlinkClick r:id="rId5"/>
              </a:rPr>
              <a:t>https</a:t>
            </a:r>
            <a:r>
              <a:rPr lang="en-US" dirty="0">
                <a:latin typeface="Franklin Gothic Medium Cond" panose="020B0606030402020204" pitchFamily="34" charset="0"/>
                <a:hlinkClick r:id="rId5"/>
              </a:rPr>
              <a:t>://www.ssec.wisc.edu/data/geo/#/</a:t>
            </a:r>
            <a:r>
              <a:rPr lang="en-US" dirty="0" smtClean="0">
                <a:latin typeface="Franklin Gothic Medium Cond" panose="020B0606030402020204" pitchFamily="34" charset="0"/>
                <a:hlinkClick r:id="rId5"/>
              </a:rPr>
              <a:t>animation?satellite=met-prime</a:t>
            </a:r>
            <a:r>
              <a:rPr lang="en-US" dirty="0" smtClean="0">
                <a:latin typeface="Franklin Gothic Medium Cond" panose="020B0606030402020204" pitchFamily="34" charset="0"/>
              </a:rPr>
              <a:t>  (11  bands)</a:t>
            </a:r>
          </a:p>
          <a:p>
            <a:r>
              <a:rPr lang="en-US" dirty="0">
                <a:latin typeface="Franklin Gothic Medium Cond" panose="020B0606030402020204" pitchFamily="34" charset="0"/>
              </a:rPr>
              <a:t>Also on CIRA Slider:  </a:t>
            </a:r>
            <a:r>
              <a:rPr lang="en-US" dirty="0">
                <a:latin typeface="Franklin Gothic Medium Cond" panose="020B0606030402020204" pitchFamily="34" charset="0"/>
                <a:hlinkClick r:id="rId6"/>
              </a:rPr>
              <a:t>https://rammb-slider.cira.colostate.edu/?</a:t>
            </a:r>
            <a:r>
              <a:rPr lang="en-US" dirty="0" smtClean="0">
                <a:latin typeface="Franklin Gothic Medium Cond" panose="020B0606030402020204" pitchFamily="34" charset="0"/>
                <a:hlinkClick r:id="rId6"/>
              </a:rPr>
              <a:t>sat=meteosat-11</a:t>
            </a:r>
            <a:r>
              <a:rPr lang="en-US" dirty="0" smtClean="0">
                <a:latin typeface="Franklin Gothic Medium Cond" panose="020B0606030402020204" pitchFamily="34" charset="0"/>
              </a:rPr>
              <a:t>  (all bands, and some RGBs)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854" y="3373346"/>
            <a:ext cx="918725" cy="7771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661" y="3714561"/>
            <a:ext cx="2286190" cy="22861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8682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Franklin Gothic Medium Cond" panose="020B0606030402020204" pitchFamily="34" charset="0"/>
              </a:rPr>
              <a:t>Meteosat</a:t>
            </a:r>
            <a:r>
              <a:rPr lang="en-US" dirty="0" smtClean="0">
                <a:latin typeface="Franklin Gothic Medium Cond" panose="020B0606030402020204" pitchFamily="34" charset="0"/>
              </a:rPr>
              <a:t>-IODC (Indian Ocean Data Coverage)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This is a </a:t>
            </a:r>
            <a:r>
              <a:rPr lang="en-US" dirty="0" err="1" smtClean="0">
                <a:latin typeface="Franklin Gothic Medium Cond" panose="020B0606030402020204" pitchFamily="34" charset="0"/>
              </a:rPr>
              <a:t>Meteosat</a:t>
            </a:r>
            <a:r>
              <a:rPr lang="en-US" dirty="0" smtClean="0">
                <a:latin typeface="Franklin Gothic Medium Cond" panose="020B0606030402020204" pitchFamily="34" charset="0"/>
              </a:rPr>
              <a:t> (-8) satellite viewing the Indian Ocean and eastern Africa.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>
                <a:latin typeface="Franklin Gothic Medium Cond" panose="020B0606030402020204" pitchFamily="34" charset="0"/>
                <a:hlinkClick r:id="rId3"/>
              </a:rPr>
              <a:t>https://rammb-slider.cira.colostate.edu/?</a:t>
            </a:r>
            <a:r>
              <a:rPr lang="en-US" dirty="0" smtClean="0">
                <a:latin typeface="Franklin Gothic Medium Cond" panose="020B0606030402020204" pitchFamily="34" charset="0"/>
                <a:hlinkClick r:id="rId3"/>
              </a:rPr>
              <a:t>sat=meteosat-8</a:t>
            </a:r>
            <a:r>
              <a:rPr lang="en-US" dirty="0" smtClean="0">
                <a:latin typeface="Franklin Gothic Medium Cond" panose="020B0606030402020204" pitchFamily="34" charset="0"/>
              </a:rPr>
              <a:t>  (CIRA Slider, all bands, and some RGBs)</a:t>
            </a:r>
          </a:p>
          <a:p>
            <a:r>
              <a:rPr lang="en-US" dirty="0">
                <a:latin typeface="Franklin Gothic Medium Cond" panose="020B0606030402020204" pitchFamily="34" charset="0"/>
                <a:hlinkClick r:id="rId4"/>
              </a:rPr>
              <a:t>https://www.ssec.wisc.edu/data/geo/#/</a:t>
            </a:r>
            <a:r>
              <a:rPr lang="en-US" dirty="0" smtClean="0">
                <a:latin typeface="Franklin Gothic Medium Cond" panose="020B0606030402020204" pitchFamily="34" charset="0"/>
                <a:hlinkClick r:id="rId4"/>
              </a:rPr>
              <a:t>animation</a:t>
            </a:r>
            <a:r>
              <a:rPr lang="en-US" dirty="0" smtClean="0">
                <a:latin typeface="Franklin Gothic Medium Cond" panose="020B0606030402020204" pitchFamily="34" charset="0"/>
              </a:rPr>
              <a:t>  (4 bands)</a:t>
            </a:r>
          </a:p>
          <a:p>
            <a:endParaRPr lang="en-US" dirty="0">
              <a:latin typeface="Franklin Gothic Medium Cond" panose="020B06060304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2420" y="3657600"/>
            <a:ext cx="1043159" cy="192036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7773742" y="5334000"/>
            <a:ext cx="84867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87105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EWS-G1 – the former GOES-13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latin typeface="Franklin Gothic Medium Cond" panose="020B0606030402020204" pitchFamily="34" charset="0"/>
              </a:rPr>
              <a:t>Electro-optical Infrared Weather System </a:t>
            </a:r>
            <a:r>
              <a:rPr lang="en-US" dirty="0" smtClean="0">
                <a:latin typeface="Franklin Gothic Medium Cond" panose="020B0606030402020204" pitchFamily="34" charset="0"/>
              </a:rPr>
              <a:t>Geostationary – GOES-13 ‘adopted’ and repurposed by the US Space Force.  Sits over the Indian Ocean</a:t>
            </a:r>
            <a:endParaRPr lang="en-US" dirty="0">
              <a:latin typeface="Franklin Gothic Medium Cond" panose="020B0606030402020204" pitchFamily="34" charset="0"/>
            </a:endParaRPr>
          </a:p>
          <a:p>
            <a:r>
              <a:rPr lang="en-US" dirty="0" smtClean="0">
                <a:latin typeface="Franklin Gothic Medium Cond" panose="020B0606030402020204" pitchFamily="34" charset="0"/>
              </a:rPr>
              <a:t>1</a:t>
            </a:r>
            <a:r>
              <a:rPr lang="en-US" baseline="30000" dirty="0" smtClean="0">
                <a:latin typeface="Franklin Gothic Medium Cond" panose="020B0606030402020204" pitchFamily="34" charset="0"/>
              </a:rPr>
              <a:t>st</a:t>
            </a:r>
            <a:r>
              <a:rPr lang="en-US" dirty="0" smtClean="0">
                <a:latin typeface="Franklin Gothic Medium Cond" panose="020B0606030402020204" pitchFamily="34" charset="0"/>
              </a:rPr>
              <a:t> </a:t>
            </a:r>
            <a:r>
              <a:rPr lang="en-US" dirty="0" smtClean="0">
                <a:latin typeface="Franklin Gothic Medium Cond" panose="020B0606030402020204" pitchFamily="34" charset="0"/>
              </a:rPr>
              <a:t>geostationary satellite </a:t>
            </a:r>
            <a:r>
              <a:rPr lang="en-US" dirty="0" smtClean="0">
                <a:latin typeface="Franklin Gothic Medium Cond" panose="020B0606030402020204" pitchFamily="34" charset="0"/>
              </a:rPr>
              <a:t>owned by the US Department of </a:t>
            </a:r>
            <a:r>
              <a:rPr lang="en-US" dirty="0" smtClean="0">
                <a:latin typeface="Franklin Gothic Medium Cond" panose="020B0606030402020204" pitchFamily="34" charset="0"/>
              </a:rPr>
              <a:t>Defense 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>
                <a:latin typeface="Franklin Gothic Medium Cond" panose="020B0606030402020204" pitchFamily="34" charset="0"/>
                <a:hlinkClick r:id="rId3"/>
              </a:rPr>
              <a:t>https://www.ssec.wisc.edu/data/geo/#/</a:t>
            </a:r>
            <a:r>
              <a:rPr lang="en-US" dirty="0" smtClean="0">
                <a:latin typeface="Franklin Gothic Medium Cond" panose="020B0606030402020204" pitchFamily="34" charset="0"/>
                <a:hlinkClick r:id="rId3"/>
              </a:rPr>
              <a:t>animation?satellite=ews-g1</a:t>
            </a:r>
            <a:r>
              <a:rPr lang="en-US" dirty="0" smtClean="0">
                <a:latin typeface="Franklin Gothic Medium Cond" panose="020B0606030402020204" pitchFamily="34" charset="0"/>
              </a:rPr>
              <a:t> </a:t>
            </a:r>
          </a:p>
          <a:p>
            <a:r>
              <a:rPr lang="en-US" dirty="0" smtClean="0">
                <a:latin typeface="Franklin Gothic Medium Cond" panose="020B0606030402020204" pitchFamily="34" charset="0"/>
              </a:rPr>
              <a:t>All 5 GOES Channels – remember those?</a:t>
            </a:r>
          </a:p>
          <a:p>
            <a:pPr lvl="1"/>
            <a:r>
              <a:rPr lang="en-US" dirty="0" smtClean="0">
                <a:latin typeface="Franklin Gothic Medium Cond" panose="020B0606030402020204" pitchFamily="34" charset="0"/>
              </a:rPr>
              <a:t>0.64, 3.9, 6.5, 10.7, 12.3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7282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Where can you find VIIRS Imagery online?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JSTAR Mapper</a:t>
            </a:r>
          </a:p>
          <a:p>
            <a:r>
              <a:rPr lang="en-US" dirty="0" smtClean="0">
                <a:latin typeface="Franklin Gothic Medium Cond" panose="020B0606030402020204" pitchFamily="34" charset="0"/>
              </a:rPr>
              <a:t>VIIRS Today</a:t>
            </a:r>
          </a:p>
          <a:p>
            <a:r>
              <a:rPr lang="en-US" dirty="0" err="1" smtClean="0">
                <a:latin typeface="Franklin Gothic Medium Cond" panose="020B0606030402020204" pitchFamily="34" charset="0"/>
              </a:rPr>
              <a:t>RealEarth</a:t>
            </a:r>
            <a:endParaRPr lang="en-US" dirty="0" smtClean="0">
              <a:latin typeface="Franklin Gothic Medium Cond" panose="020B0606030402020204" pitchFamily="34" charset="0"/>
            </a:endParaRPr>
          </a:p>
          <a:p>
            <a:r>
              <a:rPr lang="en-US" dirty="0" smtClean="0">
                <a:latin typeface="Franklin Gothic Medium Cond" panose="020B0606030402020204" pitchFamily="34" charset="0"/>
              </a:rPr>
              <a:t>NASA Worldview</a:t>
            </a:r>
          </a:p>
          <a:p>
            <a:r>
              <a:rPr lang="en-US" dirty="0" smtClean="0">
                <a:latin typeface="Franklin Gothic Medium Cond" panose="020B0606030402020204" pitchFamily="34" charset="0"/>
              </a:rPr>
              <a:t>ftp-like servers at Direct Broadcast sites</a:t>
            </a:r>
          </a:p>
          <a:p>
            <a:r>
              <a:rPr lang="en-US" dirty="0" smtClean="0">
                <a:latin typeface="Franklin Gothic Medium Cond" panose="020B0606030402020204" pitchFamily="34" charset="0"/>
              </a:rPr>
              <a:t>CIRA Slider</a:t>
            </a:r>
          </a:p>
          <a:p>
            <a:endParaRPr lang="en-US" dirty="0" smtClean="0">
              <a:latin typeface="Franklin Gothic Medium Cond" panose="020B0606030402020204" pitchFamily="34" charset="0"/>
            </a:endParaRPr>
          </a:p>
          <a:p>
            <a:endParaRPr lang="en-US" dirty="0">
              <a:latin typeface="Franklin Gothic Medium Cond" panose="020B0606030402020204" pitchFamily="34" charset="0"/>
            </a:endParaRPr>
          </a:p>
        </p:txBody>
      </p:sp>
      <p:pic>
        <p:nvPicPr>
          <p:cNvPr id="5" name="Content Placeholder 4">
            <a:hlinkClick r:id="rId3"/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521" y="1190142"/>
            <a:ext cx="1783235" cy="1057367"/>
          </a:xfrm>
          <a:ln w="25400">
            <a:solidFill>
              <a:srgbClr val="7030A0"/>
            </a:solidFill>
          </a:ln>
        </p:spPr>
      </p:pic>
      <p:pic>
        <p:nvPicPr>
          <p:cNvPr id="6" name="Picture 5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2406281"/>
            <a:ext cx="4715284" cy="588696"/>
          </a:xfrm>
          <a:prstGeom prst="rect">
            <a:avLst/>
          </a:prstGeom>
          <a:ln w="25400">
            <a:solidFill>
              <a:srgbClr val="7030A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5105400" y="1241030"/>
            <a:ext cx="28831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(also includes GCOM, TROPOMI and JPSS Products and VIIRS Granules)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pic>
        <p:nvPicPr>
          <p:cNvPr id="8" name="Picture 7">
            <a:hlinkClick r:id="rId7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737" y="3472556"/>
            <a:ext cx="2750784" cy="1677065"/>
          </a:xfrm>
          <a:prstGeom prst="rect">
            <a:avLst/>
          </a:prstGeom>
          <a:ln w="25400">
            <a:solidFill>
              <a:srgbClr val="7030A0"/>
            </a:solidFill>
          </a:ln>
        </p:spPr>
      </p:pic>
      <p:pic>
        <p:nvPicPr>
          <p:cNvPr id="9" name="Picture 8">
            <a:hlinkClick r:id="rId9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339" y="3290912"/>
            <a:ext cx="1334121" cy="2363195"/>
          </a:xfrm>
          <a:prstGeom prst="rect">
            <a:avLst/>
          </a:prstGeom>
          <a:ln w="25400">
            <a:solidFill>
              <a:srgbClr val="7030A0"/>
            </a:solidFill>
          </a:ln>
        </p:spPr>
      </p:pic>
      <p:pic>
        <p:nvPicPr>
          <p:cNvPr id="11" name="Picture 10">
            <a:hlinkClick r:id="rId11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110" y="4800600"/>
            <a:ext cx="1924821" cy="1365362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6014530" y="5654107"/>
            <a:ext cx="2672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The thumbnails are clickable!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19100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GOES-16 and GOES-17 (</a:t>
            </a:r>
            <a:r>
              <a:rPr lang="en-US" dirty="0" smtClean="0">
                <a:latin typeface="Franklin Gothic Medium Cond" panose="020B0606030402020204" pitchFamily="34" charset="0"/>
              </a:rPr>
              <a:t>and </a:t>
            </a:r>
            <a:r>
              <a:rPr lang="en-US" dirty="0" smtClean="0">
                <a:latin typeface="Franklin Gothic Medium Cond" panose="020B0606030402020204" pitchFamily="34" charset="0"/>
              </a:rPr>
              <a:t>GOES-18)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 smtClean="0">
              <a:latin typeface="Franklin Gothic Medium Cond" panose="020B0606030402020204" pitchFamily="34" charset="0"/>
            </a:endParaRPr>
          </a:p>
          <a:p>
            <a:r>
              <a:rPr lang="en-US" dirty="0" smtClean="0">
                <a:latin typeface="Franklin Gothic Medium Cond" panose="020B0606030402020204" pitchFamily="34" charset="0"/>
              </a:rPr>
              <a:t>Many </a:t>
            </a:r>
            <a:r>
              <a:rPr lang="en-US" dirty="0" err="1" smtClean="0">
                <a:latin typeface="Franklin Gothic Medium Cond" panose="020B0606030402020204" pitchFamily="34" charset="0"/>
              </a:rPr>
              <a:t>many</a:t>
            </a:r>
            <a:r>
              <a:rPr lang="en-US" dirty="0" smtClean="0">
                <a:latin typeface="Franklin Gothic Medium Cond" panose="020B0606030402020204" pitchFamily="34" charset="0"/>
              </a:rPr>
              <a:t> sites have current data. </a:t>
            </a:r>
            <a:r>
              <a:rPr lang="en-US" dirty="0" smtClean="0">
                <a:latin typeface="Franklin Gothic Medium Cond" panose="020B0606030402020204" pitchFamily="34" charset="0"/>
              </a:rPr>
              <a:t>  </a:t>
            </a:r>
            <a:r>
              <a:rPr lang="en-US" dirty="0" smtClean="0">
                <a:latin typeface="Franklin Gothic Medium Cond" panose="020B0606030402020204" pitchFamily="34" charset="0"/>
              </a:rPr>
              <a:t>Common to have ~24 hours online</a:t>
            </a:r>
          </a:p>
          <a:p>
            <a:r>
              <a:rPr lang="en-US" dirty="0" smtClean="0">
                <a:latin typeface="Franklin Gothic Medium Cond" panose="020B0606030402020204" pitchFamily="34" charset="0"/>
              </a:rPr>
              <a:t>Many </a:t>
            </a:r>
            <a:r>
              <a:rPr lang="en-US" dirty="0" err="1" smtClean="0">
                <a:latin typeface="Franklin Gothic Medium Cond" panose="020B0606030402020204" pitchFamily="34" charset="0"/>
              </a:rPr>
              <a:t>many</a:t>
            </a:r>
            <a:r>
              <a:rPr lang="en-US" dirty="0" smtClean="0">
                <a:latin typeface="Franklin Gothic Medium Cond" panose="020B0606030402020204" pitchFamily="34" charset="0"/>
              </a:rPr>
              <a:t> sites have RGB products.</a:t>
            </a:r>
          </a:p>
          <a:p>
            <a:r>
              <a:rPr lang="en-US" dirty="0" smtClean="0">
                <a:latin typeface="Franklin Gothic Medium Cond" panose="020B0606030402020204" pitchFamily="34" charset="0"/>
              </a:rPr>
              <a:t>Fewer sites have Level2 Products in real time. (</a:t>
            </a:r>
            <a:r>
              <a:rPr lang="en-US" dirty="0" err="1" smtClean="0">
                <a:latin typeface="Franklin Gothic Medium Cond" panose="020B0606030402020204" pitchFamily="34" charset="0"/>
              </a:rPr>
              <a:t>RealEarth</a:t>
            </a:r>
            <a:r>
              <a:rPr lang="en-US" dirty="0" smtClean="0">
                <a:latin typeface="Franklin Gothic Medium Cond" panose="020B0606030402020204" pitchFamily="34" charset="0"/>
              </a:rPr>
              <a:t> does)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Some sites have archived data</a:t>
            </a:r>
          </a:p>
          <a:p>
            <a:r>
              <a:rPr lang="en-US" dirty="0" smtClean="0">
                <a:latin typeface="Franklin Gothic Medium Cond" panose="020B0606030402020204" pitchFamily="34" charset="0"/>
              </a:rPr>
              <a:t>CIRA Slider goes back ~9 days</a:t>
            </a:r>
          </a:p>
          <a:p>
            <a:r>
              <a:rPr lang="en-US" dirty="0" smtClean="0">
                <a:latin typeface="Franklin Gothic Medium Cond" panose="020B0606030402020204" pitchFamily="34" charset="0"/>
              </a:rPr>
              <a:t>CSPP </a:t>
            </a:r>
            <a:r>
              <a:rPr lang="en-US" dirty="0" err="1" smtClean="0">
                <a:latin typeface="Franklin Gothic Medium Cond" panose="020B0606030402020204" pitchFamily="34" charset="0"/>
              </a:rPr>
              <a:t>GeoSphere</a:t>
            </a:r>
            <a:r>
              <a:rPr lang="en-US" dirty="0" smtClean="0">
                <a:latin typeface="Franklin Gothic Medium Cond" panose="020B0606030402020204" pitchFamily="34" charset="0"/>
              </a:rPr>
              <a:t> goes back ~2 weeks.</a:t>
            </a:r>
          </a:p>
          <a:p>
            <a:r>
              <a:rPr lang="en-US" dirty="0" err="1" smtClean="0">
                <a:latin typeface="Franklin Gothic Medium Cond" panose="020B0606030402020204" pitchFamily="34" charset="0"/>
              </a:rPr>
              <a:t>RealEarth</a:t>
            </a:r>
            <a:r>
              <a:rPr lang="en-US" dirty="0" smtClean="0">
                <a:latin typeface="Franklin Gothic Medium Cond" panose="020B0606030402020204" pitchFamily="34" charset="0"/>
              </a:rPr>
              <a:t> goes back about a week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30573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GOES Data Viewers (there are many)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Franklin Gothic Medium Cond" panose="020B0606030402020204" pitchFamily="34" charset="0"/>
                <a:hlinkClick r:id="rId3"/>
              </a:rPr>
              <a:t>https</a:t>
            </a:r>
            <a:r>
              <a:rPr lang="en-US" dirty="0">
                <a:latin typeface="Franklin Gothic Medium Cond" panose="020B0606030402020204" pitchFamily="34" charset="0"/>
                <a:hlinkClick r:id="rId3"/>
              </a:rPr>
              <a:t>://geosphere.ssec.wisc.edu/#</a:t>
            </a:r>
            <a:r>
              <a:rPr lang="en-US" dirty="0" smtClean="0">
                <a:latin typeface="Franklin Gothic Medium Cond" panose="020B0606030402020204" pitchFamily="34" charset="0"/>
                <a:hlinkClick r:id="rId3"/>
              </a:rPr>
              <a:t>coordinate:0,0</a:t>
            </a:r>
            <a:r>
              <a:rPr lang="en-US" dirty="0" smtClean="0">
                <a:latin typeface="Franklin Gothic Medium Cond" panose="020B0606030402020204" pitchFamily="34" charset="0"/>
              </a:rPr>
              <a:t>  CSPP Geosphere</a:t>
            </a:r>
            <a:endParaRPr lang="en-US" dirty="0" smtClean="0">
              <a:latin typeface="Franklin Gothic Medium Cond" panose="020B0606030402020204" pitchFamily="34" charset="0"/>
              <a:hlinkClick r:id="rId4"/>
            </a:endParaRPr>
          </a:p>
          <a:p>
            <a:r>
              <a:rPr lang="en-US" dirty="0" smtClean="0">
                <a:latin typeface="Franklin Gothic Medium Cond" panose="020B0606030402020204" pitchFamily="34" charset="0"/>
                <a:hlinkClick r:id="rId4"/>
              </a:rPr>
              <a:t>https</a:t>
            </a:r>
            <a:r>
              <a:rPr lang="en-US" dirty="0">
                <a:latin typeface="Franklin Gothic Medium Cond" panose="020B0606030402020204" pitchFamily="34" charset="0"/>
                <a:hlinkClick r:id="rId4"/>
              </a:rPr>
              <a:t>://</a:t>
            </a:r>
            <a:r>
              <a:rPr lang="en-US" dirty="0" smtClean="0">
                <a:latin typeface="Franklin Gothic Medium Cond" panose="020B0606030402020204" pitchFamily="34" charset="0"/>
                <a:hlinkClick r:id="rId4"/>
              </a:rPr>
              <a:t>www.star.nesdis.noaa.gov/GOES/index.php</a:t>
            </a:r>
            <a:r>
              <a:rPr lang="en-US" dirty="0" smtClean="0">
                <a:latin typeface="Franklin Gothic Medium Cond" panose="020B0606030402020204" pitchFamily="34" charset="0"/>
              </a:rPr>
              <a:t>  NOAA STAR</a:t>
            </a:r>
          </a:p>
          <a:p>
            <a:r>
              <a:rPr lang="en-US" dirty="0">
                <a:latin typeface="Franklin Gothic Medium Cond" panose="020B0606030402020204" pitchFamily="34" charset="0"/>
                <a:hlinkClick r:id="rId5"/>
              </a:rPr>
              <a:t>https://</a:t>
            </a:r>
            <a:r>
              <a:rPr lang="en-US" dirty="0" smtClean="0">
                <a:latin typeface="Franklin Gothic Medium Cond" panose="020B0606030402020204" pitchFamily="34" charset="0"/>
                <a:hlinkClick r:id="rId5"/>
              </a:rPr>
              <a:t>rammb-slider.cira.colostate.edu/</a:t>
            </a:r>
            <a:r>
              <a:rPr lang="en-US" dirty="0" smtClean="0">
                <a:latin typeface="Franklin Gothic Medium Cond" panose="020B0606030402020204" pitchFamily="34" charset="0"/>
              </a:rPr>
              <a:t>   </a:t>
            </a:r>
            <a:r>
              <a:rPr lang="en-US" dirty="0">
                <a:latin typeface="Franklin Gothic Medium Cond" panose="020B0606030402020204" pitchFamily="34" charset="0"/>
              </a:rPr>
              <a:t>CIRA </a:t>
            </a:r>
            <a:r>
              <a:rPr lang="en-US" dirty="0" smtClean="0">
                <a:latin typeface="Franklin Gothic Medium Cond" panose="020B0606030402020204" pitchFamily="34" charset="0"/>
              </a:rPr>
              <a:t>Slider</a:t>
            </a:r>
          </a:p>
          <a:p>
            <a:r>
              <a:rPr lang="en-US" dirty="0">
                <a:latin typeface="Franklin Gothic Medium Cond" panose="020B0606030402020204" pitchFamily="34" charset="0"/>
                <a:hlinkClick r:id="rId6"/>
              </a:rPr>
              <a:t>https://www.ssec.wisc.edu/data/geo/#/</a:t>
            </a:r>
            <a:r>
              <a:rPr lang="en-US" dirty="0" smtClean="0">
                <a:latin typeface="Franklin Gothic Medium Cond" panose="020B0606030402020204" pitchFamily="34" charset="0"/>
                <a:hlinkClick r:id="rId6"/>
              </a:rPr>
              <a:t>animation</a:t>
            </a:r>
            <a:r>
              <a:rPr lang="en-US" dirty="0" smtClean="0">
                <a:latin typeface="Franklin Gothic Medium Cond" panose="020B0606030402020204" pitchFamily="34" charset="0"/>
              </a:rPr>
              <a:t> SSEC Geo Data Browser</a:t>
            </a:r>
          </a:p>
          <a:p>
            <a:r>
              <a:rPr lang="en-US" dirty="0">
                <a:latin typeface="Franklin Gothic Medium Cond" panose="020B0606030402020204" pitchFamily="34" charset="0"/>
                <a:hlinkClick r:id="rId7"/>
              </a:rPr>
              <a:t>https://weather.cod.edu/satrad</a:t>
            </a:r>
            <a:r>
              <a:rPr lang="en-US" dirty="0" smtClean="0">
                <a:latin typeface="Franklin Gothic Medium Cond" panose="020B0606030402020204" pitchFamily="34" charset="0"/>
                <a:hlinkClick r:id="rId7"/>
              </a:rPr>
              <a:t>/</a:t>
            </a:r>
            <a:r>
              <a:rPr lang="en-US" dirty="0" smtClean="0">
                <a:latin typeface="Franklin Gothic Medium Cond" panose="020B0606030402020204" pitchFamily="34" charset="0"/>
              </a:rPr>
              <a:t>  College of DuPage</a:t>
            </a:r>
          </a:p>
          <a:p>
            <a:r>
              <a:rPr lang="en-US" dirty="0" smtClean="0">
                <a:latin typeface="Franklin Gothic Medium Cond" panose="020B0606030402020204" pitchFamily="34" charset="0"/>
              </a:rPr>
              <a:t>You can find even more here:  </a:t>
            </a:r>
            <a:r>
              <a:rPr lang="en-US" dirty="0" smtClean="0">
                <a:latin typeface="Franklin Gothic Medium Cond" panose="020B0606030402020204" pitchFamily="34" charset="0"/>
                <a:hlinkClick r:id="rId8"/>
              </a:rPr>
              <a:t>https://cimss.ssec.wisc.edu/goes/goesdata.html/</a:t>
            </a:r>
            <a:r>
              <a:rPr lang="en-US" dirty="0" smtClean="0">
                <a:latin typeface="Franklin Gothic Medium Cond" panose="020B0606030402020204" pitchFamily="34" charset="0"/>
              </a:rPr>
              <a:t> </a:t>
            </a:r>
          </a:p>
          <a:p>
            <a:endParaRPr lang="en-US" dirty="0" smtClean="0">
              <a:latin typeface="Franklin Gothic Medium Cond" panose="020B0606030402020204" pitchFamily="34" charset="0"/>
            </a:endParaRPr>
          </a:p>
          <a:p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FD687F-9EC4-4A2C-9D79-45716973BA41}" type="slidenum">
              <a:rPr lang="en-US" smtClean="0">
                <a:latin typeface="Franklin Gothic Medium Cond" panose="020B0606030402020204" pitchFamily="34" charset="0"/>
              </a:rPr>
              <a:pPr>
                <a:defRPr/>
              </a:pPr>
              <a:t>31</a:t>
            </a:fld>
            <a:endParaRPr lang="en-US">
              <a:latin typeface="Franklin Gothic Medium Cond" panose="020B06060304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72046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Global Composites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>
                <a:latin typeface="Franklin Gothic Medium Cond" panose="020B0606030402020204" pitchFamily="34" charset="0"/>
              </a:rPr>
              <a:t>RealEarth</a:t>
            </a:r>
            <a:r>
              <a:rPr lang="en-US" dirty="0" smtClean="0">
                <a:latin typeface="Franklin Gothic Medium Cond" panose="020B0606030402020204" pitchFamily="34" charset="0"/>
              </a:rPr>
              <a:t> has </a:t>
            </a:r>
            <a:r>
              <a:rPr lang="en-US" smtClean="0">
                <a:latin typeface="Franklin Gothic Medium Cond" panose="020B0606030402020204" pitchFamily="34" charset="0"/>
              </a:rPr>
              <a:t>these  </a:t>
            </a:r>
            <a:r>
              <a:rPr lang="en-US" smtClean="0">
                <a:latin typeface="Franklin Gothic Medium Cond" panose="020B0606030402020204" pitchFamily="34" charset="0"/>
                <a:hlinkClick r:id="rId3"/>
              </a:rPr>
              <a:t>https://realearth.ssec.wisc.edu</a:t>
            </a:r>
            <a:r>
              <a:rPr lang="en-US" smtClean="0">
                <a:latin typeface="Franklin Gothic Medium Cond" panose="020B0606030402020204" pitchFamily="34" charset="0"/>
              </a:rPr>
              <a:t> 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6833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Many websites have imagery.</a:t>
            </a:r>
            <a:br>
              <a:rPr lang="en-US" dirty="0" smtClean="0">
                <a:latin typeface="Franklin Gothic Medium Cond" panose="020B0606030402020204" pitchFamily="34" charset="0"/>
              </a:rPr>
            </a:br>
            <a:r>
              <a:rPr lang="en-US" dirty="0" smtClean="0">
                <a:latin typeface="Franklin Gothic Medium Cond" panose="020B0606030402020204" pitchFamily="34" charset="0"/>
              </a:rPr>
              <a:t>Few websites have archived imagery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How do you get data to make archived imagery?</a:t>
            </a:r>
          </a:p>
          <a:p>
            <a:r>
              <a:rPr lang="en-US" dirty="0" smtClean="0">
                <a:latin typeface="Franklin Gothic Medium Cond" panose="020B0606030402020204" pitchFamily="34" charset="0"/>
              </a:rPr>
              <a:t>Like with so many data sources (from the USA) – they are in </a:t>
            </a:r>
            <a:r>
              <a:rPr lang="en-US" b="1" u="sng" dirty="0" smtClean="0">
                <a:solidFill>
                  <a:srgbClr val="FFFF00"/>
                </a:solidFill>
                <a:latin typeface="Franklin Gothic Medium Cond" panose="020B0606030402020204" pitchFamily="34" charset="0"/>
              </a:rPr>
              <a:t>NOAA CLASS</a:t>
            </a:r>
            <a:r>
              <a:rPr lang="en-US" dirty="0" smtClean="0">
                <a:latin typeface="Franklin Gothic Medium Cond" panose="020B0606030402020204" pitchFamily="34" charset="0"/>
              </a:rPr>
              <a:t>.  Both radiances and Level 2 </a:t>
            </a:r>
            <a:r>
              <a:rPr lang="en-US" dirty="0" smtClean="0">
                <a:latin typeface="Franklin Gothic Medium Cond" panose="020B0606030402020204" pitchFamily="34" charset="0"/>
              </a:rPr>
              <a:t>Products</a:t>
            </a:r>
          </a:p>
          <a:p>
            <a:r>
              <a:rPr lang="en-US" dirty="0" smtClean="0">
                <a:latin typeface="Franklin Gothic Medium Cond" panose="020B0606030402020204" pitchFamily="34" charset="0"/>
              </a:rPr>
              <a:t>You can also get data from Amazon and Google cloud services (</a:t>
            </a:r>
            <a:r>
              <a:rPr lang="en-US" dirty="0" smtClean="0">
                <a:latin typeface="Franklin Gothic Medium Cond" panose="020B0606030402020204" pitchFamily="34" charset="0"/>
                <a:hlinkClick r:id="rId3"/>
              </a:rPr>
              <a:t>Brian Blaylock’s link at University of Utah</a:t>
            </a:r>
            <a:r>
              <a:rPr lang="en-US" dirty="0" smtClean="0">
                <a:latin typeface="Franklin Gothic Medium Cond" panose="020B0606030402020204" pitchFamily="34" charset="0"/>
              </a:rPr>
              <a:t>)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Ways to display the </a:t>
            </a:r>
            <a:r>
              <a:rPr lang="en-US" dirty="0" smtClean="0">
                <a:latin typeface="Franklin Gothic Medium Cond" panose="020B0606030402020204" pitchFamily="34" charset="0"/>
              </a:rPr>
              <a:t>geostationary data </a:t>
            </a:r>
            <a:r>
              <a:rPr lang="en-US" dirty="0" smtClean="0">
                <a:latin typeface="Franklin Gothic Medium Cond" panose="020B0606030402020204" pitchFamily="34" charset="0"/>
              </a:rPr>
              <a:t>that you download are varied</a:t>
            </a:r>
          </a:p>
          <a:p>
            <a:pPr lvl="1"/>
            <a:r>
              <a:rPr lang="en-US" dirty="0" err="1" smtClean="0">
                <a:latin typeface="Franklin Gothic Medium Cond" panose="020B0606030402020204" pitchFamily="34" charset="0"/>
              </a:rPr>
              <a:t>McIDAS</a:t>
            </a:r>
            <a:r>
              <a:rPr lang="en-US" dirty="0" smtClean="0">
                <a:latin typeface="Franklin Gothic Medium Cond" panose="020B0606030402020204" pitchFamily="34" charset="0"/>
              </a:rPr>
              <a:t>-V / </a:t>
            </a:r>
            <a:r>
              <a:rPr lang="en-US" dirty="0" err="1" smtClean="0">
                <a:latin typeface="Franklin Gothic Medium Cond" panose="020B0606030402020204" pitchFamily="34" charset="0"/>
              </a:rPr>
              <a:t>McIDAS</a:t>
            </a:r>
            <a:r>
              <a:rPr lang="en-US" dirty="0" smtClean="0">
                <a:latin typeface="Franklin Gothic Medium Cond" panose="020B0606030402020204" pitchFamily="34" charset="0"/>
              </a:rPr>
              <a:t>-X</a:t>
            </a:r>
            <a:endParaRPr lang="en-US" dirty="0" smtClean="0">
              <a:latin typeface="Franklin Gothic Medium Cond" panose="020B0606030402020204" pitchFamily="34" charset="0"/>
            </a:endParaRPr>
          </a:p>
          <a:p>
            <a:pPr lvl="1"/>
            <a:r>
              <a:rPr lang="en-US" dirty="0" smtClean="0">
                <a:latin typeface="Franklin Gothic Medium Cond" panose="020B0606030402020204" pitchFamily="34" charset="0"/>
              </a:rPr>
              <a:t>Geo2Grid</a:t>
            </a:r>
          </a:p>
          <a:p>
            <a:pPr lvl="1"/>
            <a:r>
              <a:rPr lang="en-US" dirty="0" smtClean="0">
                <a:latin typeface="Franklin Gothic Medium Cond" panose="020B0606030402020204" pitchFamily="34" charset="0"/>
              </a:rPr>
              <a:t>SIFT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10896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175" y="216931"/>
            <a:ext cx="8641080" cy="1764269"/>
          </a:xfrm>
        </p:spPr>
        <p:txBody>
          <a:bodyPr/>
          <a:lstStyle/>
          <a:p>
            <a:r>
              <a:rPr lang="en-US" sz="6600" dirty="0" smtClean="0">
                <a:latin typeface="Franklin Gothic Medium Cond" panose="020B0606030402020204" pitchFamily="34" charset="0"/>
              </a:rPr>
              <a:t>NOAA CLASS</a:t>
            </a:r>
            <a:r>
              <a:rPr lang="en-US" dirty="0" smtClean="0">
                <a:latin typeface="Franklin Gothic Medium Cond" panose="020B0606030402020204" pitchFamily="34" charset="0"/>
              </a:rPr>
              <a:t/>
            </a:r>
            <a:br>
              <a:rPr lang="en-US" dirty="0" smtClean="0">
                <a:latin typeface="Franklin Gothic Medium Cond" panose="020B0606030402020204" pitchFamily="34" charset="0"/>
              </a:rPr>
            </a:br>
            <a:r>
              <a:rPr lang="en-US" dirty="0" smtClean="0">
                <a:latin typeface="Franklin Gothic Medium Cond" panose="020B0606030402020204" pitchFamily="34" charset="0"/>
              </a:rPr>
              <a:t>After </a:t>
            </a:r>
            <a:r>
              <a:rPr lang="en-US" dirty="0">
                <a:latin typeface="Franklin Gothic Medium Cond" panose="020B0606030402020204" pitchFamily="34" charset="0"/>
              </a:rPr>
              <a:t>logging in:  Choose what you’re looking for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334" y="2226469"/>
            <a:ext cx="4953332" cy="3263504"/>
          </a:xfrm>
        </p:spPr>
      </p:pic>
      <p:sp>
        <p:nvSpPr>
          <p:cNvPr id="9" name="Rectangle 8"/>
          <p:cNvSpPr/>
          <p:nvPr/>
        </p:nvSpPr>
        <p:spPr>
          <a:xfrm>
            <a:off x="3154680" y="3343275"/>
            <a:ext cx="3411855" cy="13716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Medium Cond" panose="020B06060304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56464" y="3060382"/>
            <a:ext cx="17417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Franklin Gothic Medium Cond" panose="020B0606030402020204" pitchFamily="34" charset="0"/>
              </a:rPr>
              <a:t>It can be kind of hard to see this drop-down menu</a:t>
            </a:r>
          </a:p>
          <a:p>
            <a:endParaRPr lang="en-US" b="1" dirty="0">
              <a:latin typeface="Franklin Gothic Medium Cond" panose="020B0606030402020204" pitchFamily="34" charset="0"/>
            </a:endParaRPr>
          </a:p>
          <a:p>
            <a:r>
              <a:rPr lang="en-US" b="1" dirty="0" smtClean="0">
                <a:latin typeface="Franklin Gothic Medium Cond" panose="020B0606030402020204" pitchFamily="34" charset="0"/>
              </a:rPr>
              <a:t>Click on the down arrow</a:t>
            </a:r>
            <a:endParaRPr lang="en-US" b="1" dirty="0">
              <a:latin typeface="Franklin Gothic Medium Cond" panose="020B0606030402020204" pitchFamily="34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H="1" flipV="1">
            <a:off x="6312159" y="3418503"/>
            <a:ext cx="860750" cy="587829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600200" y="5964399"/>
            <a:ext cx="6238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To find this website, enter ‘NOAA CLASS’ into your favorite search engine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5" name="Curved Right Arrow 4"/>
          <p:cNvSpPr/>
          <p:nvPr/>
        </p:nvSpPr>
        <p:spPr>
          <a:xfrm>
            <a:off x="762000" y="4926485"/>
            <a:ext cx="838200" cy="1437303"/>
          </a:xfrm>
          <a:prstGeom prst="curved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2689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56" y="1125666"/>
            <a:ext cx="5383997" cy="4366639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5060306" y="3328417"/>
            <a:ext cx="1301189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361495" y="1936859"/>
            <a:ext cx="2190361" cy="34163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 smtClean="0">
              <a:latin typeface="Franklin Gothic Medium Cond" panose="020B0606030402020204" pitchFamily="34" charset="0"/>
            </a:endParaRPr>
          </a:p>
          <a:p>
            <a:r>
              <a:rPr lang="en-US" dirty="0" smtClean="0">
                <a:latin typeface="Franklin Gothic Medium Cond" panose="020B0606030402020204" pitchFamily="34" charset="0"/>
              </a:rPr>
              <a:t>Notice how many there are!</a:t>
            </a:r>
          </a:p>
          <a:p>
            <a:endParaRPr lang="en-US" dirty="0">
              <a:latin typeface="Franklin Gothic Medium Cond" panose="020B0606030402020204" pitchFamily="34" charset="0"/>
            </a:endParaRPr>
          </a:p>
          <a:p>
            <a:r>
              <a:rPr lang="en-US" dirty="0" smtClean="0">
                <a:latin typeface="Franklin Gothic Medium Cond" panose="020B0606030402020204" pitchFamily="34" charset="0"/>
              </a:rPr>
              <a:t>You can scroll to see many products</a:t>
            </a:r>
          </a:p>
          <a:p>
            <a:endParaRPr lang="en-US" dirty="0">
              <a:latin typeface="Franklin Gothic Medium Cond" panose="020B0606030402020204" pitchFamily="34" charset="0"/>
            </a:endParaRPr>
          </a:p>
          <a:p>
            <a:r>
              <a:rPr lang="en-US" dirty="0" smtClean="0">
                <a:latin typeface="Franklin Gothic Medium Cond" panose="020B0606030402020204" pitchFamily="34" charset="0"/>
              </a:rPr>
              <a:t>Choose GRABIPRD (what does partially restricted mean?)</a:t>
            </a:r>
          </a:p>
          <a:p>
            <a:endParaRPr lang="en-US" dirty="0">
              <a:latin typeface="Franklin Gothic Medium Cond" panose="020B0606030402020204" pitchFamily="34" charset="0"/>
            </a:endParaRPr>
          </a:p>
          <a:p>
            <a:endParaRPr lang="en-US" dirty="0">
              <a:latin typeface="Franklin Gothic Medium Cond" panose="020B0606030402020204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3871586" y="3605595"/>
            <a:ext cx="2489909" cy="342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55776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000" b="1" dirty="0">
                <a:latin typeface="Franklin Gothic Medium Cond" panose="020B0606030402020204" pitchFamily="34" charset="0"/>
              </a:rPr>
              <a:t>Click on Partially Restricted L1b and L2+ Data Products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4617"/>
            <a:ext cx="4629150" cy="3746133"/>
          </a:xfr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29150" y="1497793"/>
            <a:ext cx="4431983" cy="3263504"/>
          </a:xfrm>
        </p:spPr>
        <p:txBody>
          <a:bodyPr>
            <a:normAutofit/>
          </a:bodyPr>
          <a:lstStyle/>
          <a:p>
            <a:r>
              <a:rPr lang="en-US" sz="2000" dirty="0" smtClean="0">
                <a:latin typeface="Franklin Gothic Medium Cond" panose="020B0606030402020204" pitchFamily="34" charset="0"/>
              </a:rPr>
              <a:t>Select the Start/End Date and Time</a:t>
            </a:r>
          </a:p>
          <a:p>
            <a:r>
              <a:rPr lang="en-US" sz="2000" dirty="0" smtClean="0">
                <a:latin typeface="Franklin Gothic Medium Cond" panose="020B0606030402020204" pitchFamily="34" charset="0"/>
              </a:rPr>
              <a:t>G16 and G17</a:t>
            </a:r>
          </a:p>
          <a:p>
            <a:pPr lvl="1"/>
            <a:r>
              <a:rPr lang="en-US" sz="1800" dirty="0" smtClean="0">
                <a:latin typeface="Franklin Gothic Medium Cond" panose="020B0606030402020204" pitchFamily="34" charset="0"/>
              </a:rPr>
              <a:t>Full Disk/CONUS/Meso1/Meso2</a:t>
            </a:r>
          </a:p>
          <a:p>
            <a:r>
              <a:rPr lang="en-US" sz="2000" dirty="0" smtClean="0">
                <a:latin typeface="Franklin Gothic Medium Cond" panose="020B0606030402020204" pitchFamily="34" charset="0"/>
              </a:rPr>
              <a:t>Channels</a:t>
            </a:r>
          </a:p>
          <a:p>
            <a:r>
              <a:rPr lang="en-US" sz="2000" dirty="0" smtClean="0">
                <a:latin typeface="Franklin Gothic Medium Cond" panose="020B0606030402020204" pitchFamily="34" charset="0"/>
              </a:rPr>
              <a:t>Product Types</a:t>
            </a:r>
            <a:endParaRPr lang="en-US" sz="2000" dirty="0">
              <a:latin typeface="Franklin Gothic Medium Cond" panose="020B06060304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030" y="3939897"/>
            <a:ext cx="2697714" cy="5201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029" y="4438594"/>
            <a:ext cx="2686283" cy="5201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314" y="4937291"/>
            <a:ext cx="2680568" cy="5201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883" y="5435122"/>
            <a:ext cx="2703429" cy="5372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570" y="3430946"/>
            <a:ext cx="2697714" cy="52011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286" y="3947809"/>
            <a:ext cx="2703429" cy="52011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002" y="4464028"/>
            <a:ext cx="2686283" cy="52011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002" y="4955587"/>
            <a:ext cx="2691998" cy="52011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571" y="5461421"/>
            <a:ext cx="2703429" cy="5201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4973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90" y="1787979"/>
            <a:ext cx="5804865" cy="403278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4290" y="1131094"/>
            <a:ext cx="8351060" cy="656885"/>
          </a:xfrm>
        </p:spPr>
        <p:txBody>
          <a:bodyPr/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CLASS Sends an email when the data are ready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69224" y="5268496"/>
            <a:ext cx="3141191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(This is an example of VIIRS data)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00661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GOES data are also on AWS and Google servers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Franklin Gothic Medium Cond" panose="020B0606030402020204" pitchFamily="34" charset="0"/>
                <a:hlinkClick r:id="rId3"/>
              </a:rPr>
              <a:t>https://home.chpc.utah.edu/~</a:t>
            </a:r>
            <a:r>
              <a:rPr lang="en-US" dirty="0" smtClean="0">
                <a:latin typeface="Franklin Gothic Medium Cond" panose="020B0606030402020204" pitchFamily="34" charset="0"/>
                <a:hlinkClick r:id="rId3"/>
              </a:rPr>
              <a:t>u0553130/Brian_Blaylock/cgi-bin/goes16_download.cgi</a:t>
            </a:r>
            <a:r>
              <a:rPr lang="en-US" dirty="0" smtClean="0">
                <a:latin typeface="Franklin Gothic Medium Cond" panose="020B0606030402020204" pitchFamily="34" charset="0"/>
              </a:rPr>
              <a:t> 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A67849-4C1C-420D-90B9-89A0B5FE749E}" type="slidenum">
              <a:rPr lang="en-US" smtClean="0">
                <a:latin typeface="Franklin Gothic Medium Cond" panose="020B0606030402020204" pitchFamily="34" charset="0"/>
              </a:rPr>
              <a:t>38</a:t>
            </a:fld>
            <a:endParaRPr lang="en-US">
              <a:latin typeface="Franklin Gothic Medium Cond" panose="020B06060304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66338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915400" cy="990600"/>
          </a:xfrm>
        </p:spPr>
        <p:txBody>
          <a:bodyPr/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Once you have the Geo data – how do you display it?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>
              <a:latin typeface="Franklin Gothic Medium Cond" panose="020B0606030402020204" pitchFamily="34" charset="0"/>
            </a:endParaRPr>
          </a:p>
          <a:p>
            <a:r>
              <a:rPr lang="en-US" dirty="0" smtClean="0">
                <a:latin typeface="Franklin Gothic Medium Cond" panose="020B0606030402020204" pitchFamily="34" charset="0"/>
              </a:rPr>
              <a:t>Geo2Grid can do this (based on </a:t>
            </a:r>
            <a:r>
              <a:rPr lang="en-US" dirty="0" err="1" smtClean="0">
                <a:latin typeface="Franklin Gothic Medium Cond" panose="020B0606030402020204" pitchFamily="34" charset="0"/>
              </a:rPr>
              <a:t>Satpy</a:t>
            </a:r>
            <a:r>
              <a:rPr lang="en-US" dirty="0" smtClean="0">
                <a:latin typeface="Franklin Gothic Medium Cond" panose="020B0606030402020204" pitchFamily="34" charset="0"/>
              </a:rPr>
              <a:t>;  Polar2Grid will display Polar data)</a:t>
            </a:r>
          </a:p>
          <a:p>
            <a:r>
              <a:rPr lang="en-US" dirty="0" smtClean="0">
                <a:latin typeface="Franklin Gothic Medium Cond" panose="020B0606030402020204" pitchFamily="34" charset="0"/>
              </a:rPr>
              <a:t>SIFT can do this  (Geo only)</a:t>
            </a:r>
          </a:p>
          <a:p>
            <a:r>
              <a:rPr lang="en-US" dirty="0" err="1" smtClean="0">
                <a:latin typeface="Franklin Gothic Medium Cond" panose="020B0606030402020204" pitchFamily="34" charset="0"/>
              </a:rPr>
              <a:t>McIDAS</a:t>
            </a:r>
            <a:r>
              <a:rPr lang="en-US" dirty="0" smtClean="0">
                <a:latin typeface="Franklin Gothic Medium Cond" panose="020B0606030402020204" pitchFamily="34" charset="0"/>
              </a:rPr>
              <a:t>-V can do this (</a:t>
            </a:r>
            <a:r>
              <a:rPr lang="en-US" dirty="0" err="1" smtClean="0">
                <a:latin typeface="Franklin Gothic Medium Cond" panose="020B0606030402020204" pitchFamily="34" charset="0"/>
              </a:rPr>
              <a:t>McV</a:t>
            </a:r>
            <a:r>
              <a:rPr lang="en-US" dirty="0" smtClean="0">
                <a:latin typeface="Franklin Gothic Medium Cond" panose="020B0606030402020204" pitchFamily="34" charset="0"/>
              </a:rPr>
              <a:t> can to Polar too!)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9257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909" y="531115"/>
            <a:ext cx="8229600" cy="990600"/>
          </a:xfrm>
        </p:spPr>
        <p:txBody>
          <a:bodyPr/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JSTAR Mapper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553613"/>
            <a:ext cx="3429000" cy="3263504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Includes imagery from Suomi-NPP, NOAA-20, GCOM-W2, Sentinel</a:t>
            </a:r>
          </a:p>
          <a:p>
            <a:r>
              <a:rPr lang="en-US" dirty="0" smtClean="0">
                <a:latin typeface="Franklin Gothic Medium Cond" panose="020B0606030402020204" pitchFamily="34" charset="0"/>
              </a:rPr>
              <a:t>Some of these are very hard to find elsewhere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905000"/>
            <a:ext cx="5239859" cy="2807373"/>
          </a:xfrm>
        </p:spPr>
      </p:pic>
      <p:sp>
        <p:nvSpPr>
          <p:cNvPr id="4" name="TextBox 3"/>
          <p:cNvSpPr txBox="1"/>
          <p:nvPr/>
        </p:nvSpPr>
        <p:spPr>
          <a:xfrm>
            <a:off x="4607569" y="4817117"/>
            <a:ext cx="4406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Franklin Gothic Medium Cond" panose="020B0606030402020204" pitchFamily="34" charset="0"/>
                <a:hlinkClick r:id="rId4"/>
              </a:rPr>
              <a:t>https://www.star.nesdis.noaa.gov/jpss/mapper/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842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Geo2Grid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>
              <a:latin typeface="Franklin Gothic Medium Cond" panose="020B0606030402020204" pitchFamily="34" charset="0"/>
            </a:endParaRPr>
          </a:p>
          <a:p>
            <a:r>
              <a:rPr lang="en-US" dirty="0" smtClean="0">
                <a:latin typeface="Franklin Gothic Medium Cond" panose="020B0606030402020204" pitchFamily="34" charset="0"/>
              </a:rPr>
              <a:t>You’ll need a </a:t>
            </a:r>
            <a:r>
              <a:rPr lang="en-US" dirty="0" err="1" smtClean="0">
                <a:latin typeface="Franklin Gothic Medium Cond" panose="020B0606030402020204" pitchFamily="34" charset="0"/>
              </a:rPr>
              <a:t>linux</a:t>
            </a:r>
            <a:r>
              <a:rPr lang="en-US" dirty="0" smtClean="0">
                <a:latin typeface="Franklin Gothic Medium Cond" panose="020B0606030402020204" pitchFamily="34" charset="0"/>
              </a:rPr>
              <a:t> box for this</a:t>
            </a:r>
          </a:p>
          <a:p>
            <a:r>
              <a:rPr lang="en-US" dirty="0" smtClean="0">
                <a:latin typeface="Franklin Gothic Medium Cond" panose="020B0606030402020204" pitchFamily="34" charset="0"/>
              </a:rPr>
              <a:t>Download </a:t>
            </a:r>
            <a:r>
              <a:rPr lang="en-US" dirty="0">
                <a:latin typeface="Franklin Gothic Medium Cond" panose="020B0606030402020204" pitchFamily="34" charset="0"/>
              </a:rPr>
              <a:t>it :  </a:t>
            </a:r>
            <a:r>
              <a:rPr lang="en-US" dirty="0">
                <a:latin typeface="Franklin Gothic Medium Cond" panose="020B0606030402020204" pitchFamily="34" charset="0"/>
                <a:hlinkClick r:id="rId3"/>
              </a:rPr>
              <a:t>http://download.ssec.wisc.edu/files/csppgeo</a:t>
            </a:r>
            <a:r>
              <a:rPr lang="en-US" dirty="0" smtClean="0">
                <a:latin typeface="Franklin Gothic Medium Cond" panose="020B0606030402020204" pitchFamily="34" charset="0"/>
                <a:hlinkClick r:id="rId3"/>
              </a:rPr>
              <a:t>/</a:t>
            </a:r>
            <a:r>
              <a:rPr lang="en-US" dirty="0" smtClean="0">
                <a:latin typeface="Franklin Gothic Medium Cond" panose="020B0606030402020204" pitchFamily="34" charset="0"/>
              </a:rPr>
              <a:t> Documentation:  </a:t>
            </a:r>
            <a:r>
              <a:rPr lang="en-US" dirty="0" smtClean="0">
                <a:latin typeface="Franklin Gothic Medium Cond" panose="020B0606030402020204" pitchFamily="34" charset="0"/>
                <a:hlinkClick r:id="rId4"/>
              </a:rPr>
              <a:t>https</a:t>
            </a:r>
            <a:r>
              <a:rPr lang="en-US" dirty="0">
                <a:latin typeface="Franklin Gothic Medium Cond" panose="020B0606030402020204" pitchFamily="34" charset="0"/>
                <a:hlinkClick r:id="rId4"/>
              </a:rPr>
              <a:t>://www.ssec.wisc.edu/software/geo2grid</a:t>
            </a:r>
            <a:r>
              <a:rPr lang="en-US" dirty="0" smtClean="0">
                <a:latin typeface="Franklin Gothic Medium Cond" panose="020B0606030402020204" pitchFamily="34" charset="0"/>
                <a:hlinkClick r:id="rId4"/>
              </a:rPr>
              <a:t>/</a:t>
            </a:r>
            <a:r>
              <a:rPr lang="en-US" dirty="0" smtClean="0">
                <a:latin typeface="Franklin Gothic Medium Cond" panose="020B0606030402020204" pitchFamily="34" charset="0"/>
              </a:rPr>
              <a:t> </a:t>
            </a:r>
          </a:p>
          <a:p>
            <a:r>
              <a:rPr lang="en-US" dirty="0" smtClean="0">
                <a:latin typeface="Franklin Gothic Medium Cond" panose="020B0606030402020204" pitchFamily="34" charset="0"/>
              </a:rPr>
              <a:t>You’ll get a </a:t>
            </a:r>
            <a:r>
              <a:rPr lang="en-US" dirty="0" err="1" smtClean="0">
                <a:latin typeface="Franklin Gothic Medium Cond" panose="020B0606030402020204" pitchFamily="34" charset="0"/>
              </a:rPr>
              <a:t>gzipped</a:t>
            </a:r>
            <a:r>
              <a:rPr lang="en-US" dirty="0" smtClean="0">
                <a:latin typeface="Franklin Gothic Medium Cond" panose="020B0606030402020204" pitchFamily="34" charset="0"/>
              </a:rPr>
              <a:t> tar-ball:  put it in a unique directory, say /home/name/Geo2Grid</a:t>
            </a:r>
          </a:p>
          <a:p>
            <a:pPr lvl="1"/>
            <a:r>
              <a:rPr lang="en-US" dirty="0" smtClean="0">
                <a:latin typeface="Franklin Gothic Medium Cond" panose="020B0606030402020204" pitchFamily="34" charset="0"/>
              </a:rPr>
              <a:t>export $GEO2GRID_HOME=/home/name/Geo2Grid</a:t>
            </a:r>
          </a:p>
          <a:p>
            <a:pPr lvl="1"/>
            <a:r>
              <a:rPr lang="en-US" dirty="0" smtClean="0">
                <a:latin typeface="Franklin Gothic Medium Cond" panose="020B0606030402020204" pitchFamily="34" charset="0"/>
              </a:rPr>
              <a:t>There are shell scripts in $GEO2GRID_HOME/bin</a:t>
            </a:r>
          </a:p>
          <a:p>
            <a:endParaRPr lang="en-US" dirty="0">
              <a:latin typeface="Franklin Gothic Medium Cond" panose="020B06060304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2418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Geo2Grid works well with AHI, AMI and AHI 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b="1" dirty="0">
                <a:latin typeface="Franklin Gothic Medium Cond" panose="020B0606030402020204" pitchFamily="34" charset="0"/>
              </a:rPr>
              <a:t>../p2g_grid_helper.sh </a:t>
            </a:r>
            <a:r>
              <a:rPr lang="en-US" sz="1800" b="1" dirty="0" err="1">
                <a:latin typeface="Franklin Gothic Medium Cond" panose="020B0606030402020204" pitchFamily="34" charset="0"/>
              </a:rPr>
              <a:t>mapname</a:t>
            </a:r>
            <a:r>
              <a:rPr lang="en-US" sz="1800" b="1" dirty="0">
                <a:latin typeface="Franklin Gothic Medium Cond" panose="020B0606030402020204" pitchFamily="34" charset="0"/>
              </a:rPr>
              <a:t> -99.0 52.0 500 -500 960 720 &gt; $GEO2GRID_HOME/</a:t>
            </a:r>
            <a:r>
              <a:rPr lang="en-US" sz="1800" b="1" dirty="0" err="1">
                <a:latin typeface="Franklin Gothic Medium Cond" panose="020B0606030402020204" pitchFamily="34" charset="0"/>
              </a:rPr>
              <a:t>mapfile.conf</a:t>
            </a:r>
            <a:endParaRPr lang="en-US" sz="1800" b="1" dirty="0">
              <a:latin typeface="Franklin Gothic Medium Cond" panose="020B0606030402020204" pitchFamily="34" charset="0"/>
            </a:endParaRPr>
          </a:p>
          <a:p>
            <a:pPr lvl="1"/>
            <a:r>
              <a:rPr lang="en-US" sz="1600" b="1" dirty="0">
                <a:latin typeface="Franklin Gothic Medium Cond" panose="020B0606030402020204" pitchFamily="34" charset="0"/>
              </a:rPr>
              <a:t>-99.0 W (Longitude) 52.0 (Latitude) 500/-500 (resolution, meters) 960x720:  size of domain</a:t>
            </a:r>
          </a:p>
          <a:p>
            <a:r>
              <a:rPr lang="en-US" sz="1800" b="1" dirty="0">
                <a:latin typeface="Franklin Gothic Medium Cond" panose="020B0606030402020204" pitchFamily="34" charset="0"/>
              </a:rPr>
              <a:t>../geo2grid.sh -r abi_l1b -w </a:t>
            </a:r>
            <a:r>
              <a:rPr lang="en-US" sz="1800" b="1" dirty="0" err="1">
                <a:latin typeface="Franklin Gothic Medium Cond" panose="020B0606030402020204" pitchFamily="34" charset="0"/>
              </a:rPr>
              <a:t>geotiff</a:t>
            </a:r>
            <a:r>
              <a:rPr lang="en-US" sz="1800" b="1" dirty="0">
                <a:latin typeface="Franklin Gothic Medium Cond" panose="020B0606030402020204" pitchFamily="34" charset="0"/>
              </a:rPr>
              <a:t> -p </a:t>
            </a:r>
            <a:r>
              <a:rPr lang="en-US" sz="1800" b="1" dirty="0" err="1">
                <a:latin typeface="Franklin Gothic Medium Cond" panose="020B0606030402020204" pitchFamily="34" charset="0"/>
              </a:rPr>
              <a:t>firergb</a:t>
            </a:r>
            <a:r>
              <a:rPr lang="en-US" sz="1800" b="1" dirty="0">
                <a:latin typeface="Franklin Gothic Medium Cond" panose="020B0606030402020204" pitchFamily="34" charset="0"/>
              </a:rPr>
              <a:t> -g FIRERGB  --grid-</a:t>
            </a:r>
            <a:r>
              <a:rPr lang="en-US" sz="1800" b="1" dirty="0" err="1">
                <a:latin typeface="Franklin Gothic Medium Cond" panose="020B0606030402020204" pitchFamily="34" charset="0"/>
              </a:rPr>
              <a:t>configs</a:t>
            </a:r>
            <a:r>
              <a:rPr lang="en-US" sz="1800" b="1" dirty="0">
                <a:latin typeface="Franklin Gothic Medium Cond" panose="020B0606030402020204" pitchFamily="34" charset="0"/>
              </a:rPr>
              <a:t> $GEO2GRID_HOME/</a:t>
            </a:r>
            <a:r>
              <a:rPr lang="en-US" sz="1800" b="1" dirty="0" err="1">
                <a:latin typeface="Franklin Gothic Medium Cond" panose="020B0606030402020204" pitchFamily="34" charset="0"/>
              </a:rPr>
              <a:t>FIRERGB.conf</a:t>
            </a:r>
            <a:r>
              <a:rPr lang="en-US" sz="1800" b="1" dirty="0">
                <a:latin typeface="Franklin Gothic Medium Cond" panose="020B0606030402020204" pitchFamily="34" charset="0"/>
              </a:rPr>
              <a:t> --method nearest -f /arcdata/goes_restricted/grb/goes16/2021/2021_05_18_138/abi/L1b/RadF/*s2021138190*.nc</a:t>
            </a:r>
          </a:p>
          <a:p>
            <a:pPr lvl="1"/>
            <a:r>
              <a:rPr lang="en-US" sz="1600" b="1" dirty="0">
                <a:latin typeface="Franklin Gothic Medium Cond" panose="020B0606030402020204" pitchFamily="34" charset="0"/>
              </a:rPr>
              <a:t>-r reader:  abi_l1b (also </a:t>
            </a:r>
            <a:r>
              <a:rPr lang="en-US" sz="1600" b="1" dirty="0" err="1">
                <a:latin typeface="Franklin Gothic Medium Cond" panose="020B0606030402020204" pitchFamily="34" charset="0"/>
              </a:rPr>
              <a:t>ahi_hsd</a:t>
            </a:r>
            <a:r>
              <a:rPr lang="en-US" sz="1600" b="1" dirty="0">
                <a:latin typeface="Franklin Gothic Medium Cond" panose="020B0606030402020204" pitchFamily="34" charset="0"/>
              </a:rPr>
              <a:t> ; ami_l1b); -w writer (</a:t>
            </a:r>
            <a:r>
              <a:rPr lang="en-US" sz="1600" b="1" dirty="0" err="1">
                <a:latin typeface="Franklin Gothic Medium Cond" panose="020B0606030402020204" pitchFamily="34" charset="0"/>
              </a:rPr>
              <a:t>geotiff</a:t>
            </a:r>
            <a:r>
              <a:rPr lang="en-US" sz="1600" b="1" dirty="0">
                <a:latin typeface="Franklin Gothic Medium Cond" panose="020B0606030402020204" pitchFamily="34" charset="0"/>
              </a:rPr>
              <a:t>); -p (product, do –list-products to see possibilities); -g gridded map name; --grid-</a:t>
            </a:r>
            <a:r>
              <a:rPr lang="en-US" sz="1600" b="1" dirty="0" err="1">
                <a:latin typeface="Franklin Gothic Medium Cond" panose="020B0606030402020204" pitchFamily="34" charset="0"/>
              </a:rPr>
              <a:t>configs</a:t>
            </a:r>
            <a:r>
              <a:rPr lang="en-US" sz="1600" b="1" dirty="0">
                <a:latin typeface="Franklin Gothic Medium Cond" panose="020B0606030402020204" pitchFamily="34" charset="0"/>
              </a:rPr>
              <a:t> – where is the map defined? ; --method nearest (how to interpolate?); -f where are the raw data sitting?</a:t>
            </a:r>
          </a:p>
          <a:p>
            <a:r>
              <a:rPr lang="en-US" sz="1800" b="1" dirty="0">
                <a:latin typeface="Franklin Gothic Medium Cond" panose="020B0606030402020204" pitchFamily="34" charset="0"/>
              </a:rPr>
              <a:t>../add_coastlines.sh --add-borders --borders-outline='blue' --borders-resolution=f --add-grid --grid-text-size 20 --grid-d 5.0 5.0 --grid-D 5.0 5.0  GOES-16_ABI_RadF_firergb_20210518_190019_FIRERGB.tif</a:t>
            </a:r>
          </a:p>
          <a:p>
            <a:pPr lvl="1"/>
            <a:r>
              <a:rPr lang="en-US" sz="1600" b="1" dirty="0">
                <a:latin typeface="Franklin Gothic Medium Cond" panose="020B0606030402020204" pitchFamily="34" charset="0"/>
              </a:rPr>
              <a:t>Documentation here:  </a:t>
            </a:r>
            <a:r>
              <a:rPr lang="en-US" sz="1600" b="1" dirty="0">
                <a:latin typeface="Franklin Gothic Medium Cond" panose="020B0606030402020204" pitchFamily="34" charset="0"/>
                <a:hlinkClick r:id="rId3"/>
              </a:rPr>
              <a:t>https://www.ssec.wisc.edu/software/geo2grid/utilscripts.html</a:t>
            </a:r>
            <a:r>
              <a:rPr lang="en-US" sz="1600" b="1" dirty="0">
                <a:latin typeface="Franklin Gothic Medium Cond" panose="020B0606030402020204" pitchFamily="34" charset="0"/>
              </a:rPr>
              <a:t> or in Polar2Grid</a:t>
            </a:r>
          </a:p>
          <a:p>
            <a:endParaRPr lang="en-US" sz="3600" dirty="0">
              <a:latin typeface="Franklin Gothic Medium Cond" panose="020B06060304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5487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SIFT:  Satellite Information Familiarization Tool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latin typeface="Franklin Gothic Medium Cond" panose="020B0606030402020204" pitchFamily="34" charset="0"/>
              </a:rPr>
              <a:t>This is a tool that can be used in Linux / </a:t>
            </a:r>
            <a:r>
              <a:rPr lang="en-US" sz="3200" dirty="0" err="1" smtClean="0">
                <a:latin typeface="Franklin Gothic Medium Cond" panose="020B0606030402020204" pitchFamily="34" charset="0"/>
              </a:rPr>
              <a:t>MacOS</a:t>
            </a:r>
            <a:r>
              <a:rPr lang="en-US" sz="3200" dirty="0" smtClean="0">
                <a:latin typeface="Franklin Gothic Medium Cond" panose="020B0606030402020204" pitchFamily="34" charset="0"/>
              </a:rPr>
              <a:t> / Windows environments</a:t>
            </a:r>
          </a:p>
          <a:p>
            <a:r>
              <a:rPr lang="en-US" sz="3200" dirty="0" smtClean="0">
                <a:latin typeface="Franklin Gothic Medium Cond" panose="020B0606030402020204" pitchFamily="34" charset="0"/>
              </a:rPr>
              <a:t>Download it from here:  </a:t>
            </a:r>
            <a:r>
              <a:rPr lang="en-US" sz="3200" dirty="0" smtClean="0">
                <a:latin typeface="Franklin Gothic Medium Cond" panose="020B0606030402020204" pitchFamily="34" charset="0"/>
                <a:hlinkClick r:id="rId3"/>
              </a:rPr>
              <a:t>https://sift.ssec.wisc.edu</a:t>
            </a:r>
            <a:endParaRPr lang="en-US" sz="3200" dirty="0" smtClean="0">
              <a:latin typeface="Franklin Gothic Medium Cond" panose="020B0606030402020204" pitchFamily="34" charset="0"/>
            </a:endParaRPr>
          </a:p>
          <a:p>
            <a:r>
              <a:rPr lang="en-US" sz="3200" dirty="0" smtClean="0">
                <a:latin typeface="Franklin Gothic Medium Cond" panose="020B0606030402020204" pitchFamily="34" charset="0"/>
              </a:rPr>
              <a:t>Download the data to some place accessible</a:t>
            </a:r>
            <a:endParaRPr lang="en-US" sz="3200" dirty="0">
              <a:latin typeface="Franklin Gothic Medium Cond" panose="020B06060304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2002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SIFT Window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" y="1840706"/>
            <a:ext cx="7463790" cy="4003306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0748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SIFT Window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" y="1840706"/>
            <a:ext cx="7463790" cy="4003306"/>
          </a:xfrm>
        </p:spPr>
      </p:pic>
      <p:sp>
        <p:nvSpPr>
          <p:cNvPr id="3" name="Cloud Callout 2"/>
          <p:cNvSpPr/>
          <p:nvPr/>
        </p:nvSpPr>
        <p:spPr>
          <a:xfrm>
            <a:off x="2348865" y="2417445"/>
            <a:ext cx="6017895" cy="252031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latin typeface="Franklin Gothic Medium Cond" panose="020B0606030402020204" pitchFamily="34" charset="0"/>
              </a:rPr>
              <a:t>The first thing you’ll want to do:  Load Data.  Ctrl-o opens the File Wizard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559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31094"/>
            <a:ext cx="8329613" cy="994172"/>
          </a:xfrm>
        </p:spPr>
        <p:txBody>
          <a:bodyPr/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The File Wizard steps you through opening data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783" y="2226469"/>
            <a:ext cx="3984435" cy="326350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902" y="2900466"/>
            <a:ext cx="3564286" cy="16571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10059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SIFT is useful for developing RGBs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>
              <a:latin typeface="Franklin Gothic Medium Cond" panose="020B0606030402020204" pitchFamily="34" charset="0"/>
            </a:endParaRPr>
          </a:p>
          <a:p>
            <a:r>
              <a:rPr lang="en-US" dirty="0" smtClean="0">
                <a:latin typeface="Franklin Gothic Medium Cond" panose="020B0606030402020204" pitchFamily="34" charset="0"/>
              </a:rPr>
              <a:t>This is possible in Geo2Grid as well, by adding definitions to </a:t>
            </a:r>
            <a:r>
              <a:rPr lang="en-US" dirty="0" err="1" smtClean="0">
                <a:latin typeface="Franklin Gothic Medium Cond" panose="020B0606030402020204" pitchFamily="34" charset="0"/>
              </a:rPr>
              <a:t>abi.yaml</a:t>
            </a:r>
            <a:r>
              <a:rPr lang="en-US" dirty="0" smtClean="0">
                <a:latin typeface="Franklin Gothic Medium Cond" panose="020B0606030402020204" pitchFamily="34" charset="0"/>
              </a:rPr>
              <a:t> (or </a:t>
            </a:r>
            <a:r>
              <a:rPr lang="en-US" dirty="0" err="1" smtClean="0">
                <a:latin typeface="Franklin Gothic Medium Cond" panose="020B0606030402020204" pitchFamily="34" charset="0"/>
              </a:rPr>
              <a:t>ahi.yaml</a:t>
            </a:r>
            <a:r>
              <a:rPr lang="en-US" dirty="0" smtClean="0">
                <a:latin typeface="Franklin Gothic Medium Cond" panose="020B0606030402020204" pitchFamily="34" charset="0"/>
              </a:rPr>
              <a:t>) in $GEO2GRID_HOME/</a:t>
            </a:r>
            <a:r>
              <a:rPr lang="en-US" dirty="0" err="1" smtClean="0">
                <a:latin typeface="Franklin Gothic Medium Cond" panose="020B0606030402020204" pitchFamily="34" charset="0"/>
              </a:rPr>
              <a:t>etc</a:t>
            </a:r>
            <a:r>
              <a:rPr lang="en-US" dirty="0" smtClean="0">
                <a:latin typeface="Franklin Gothic Medium Cond" panose="020B0606030402020204" pitchFamily="34" charset="0"/>
              </a:rPr>
              <a:t>/</a:t>
            </a:r>
            <a:r>
              <a:rPr lang="en-US" dirty="0" err="1" smtClean="0">
                <a:latin typeface="Franklin Gothic Medium Cond" panose="020B0606030402020204" pitchFamily="34" charset="0"/>
              </a:rPr>
              <a:t>satpy</a:t>
            </a:r>
            <a:r>
              <a:rPr lang="en-US" dirty="0" smtClean="0">
                <a:latin typeface="Franklin Gothic Medium Cond" panose="020B0606030402020204" pitchFamily="34" charset="0"/>
              </a:rPr>
              <a:t>/composites/ and $GEO2GRID_HOME/</a:t>
            </a:r>
            <a:r>
              <a:rPr lang="en-US" dirty="0" err="1" smtClean="0">
                <a:latin typeface="Franklin Gothic Medium Cond" panose="020B0606030402020204" pitchFamily="34" charset="0"/>
              </a:rPr>
              <a:t>etc</a:t>
            </a:r>
            <a:r>
              <a:rPr lang="en-US" dirty="0" smtClean="0">
                <a:latin typeface="Franklin Gothic Medium Cond" panose="020B0606030402020204" pitchFamily="34" charset="0"/>
              </a:rPr>
              <a:t>/</a:t>
            </a:r>
            <a:r>
              <a:rPr lang="en-US" dirty="0" err="1" smtClean="0">
                <a:latin typeface="Franklin Gothic Medium Cond" panose="020B0606030402020204" pitchFamily="34" charset="0"/>
              </a:rPr>
              <a:t>satpy</a:t>
            </a:r>
            <a:r>
              <a:rPr lang="en-US" dirty="0" smtClean="0">
                <a:latin typeface="Franklin Gothic Medium Cond" panose="020B0606030402020204" pitchFamily="34" charset="0"/>
              </a:rPr>
              <a:t>/enhancements/ but in SIFT things change on the fly, allowing you to quickly iterate to a solution.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5897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9144000" cy="1744266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Different windows that can pop out of the main SIFT window – Layers that are loaded, and RGB bounds (which you can see when you create a Composite)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686" y="2226469"/>
            <a:ext cx="4008628" cy="3263504"/>
          </a:xfrm>
        </p:spPr>
      </p:pic>
      <p:sp>
        <p:nvSpPr>
          <p:cNvPr id="5" name="TextBox 4"/>
          <p:cNvSpPr txBox="1"/>
          <p:nvPr/>
        </p:nvSpPr>
        <p:spPr>
          <a:xfrm>
            <a:off x="77153" y="3248978"/>
            <a:ext cx="2245995" cy="2308324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Layers show what is loaded.  Then I typed ‘C’ (alternatively, under the ‘Layer’ tab, see </a:t>
            </a:r>
            <a:r>
              <a:rPr lang="en-US" dirty="0">
                <a:latin typeface="Franklin Gothic Medium Cond" panose="020B0606030402020204" pitchFamily="34" charset="0"/>
              </a:rPr>
              <a:t>C</a:t>
            </a:r>
            <a:r>
              <a:rPr lang="en-US" dirty="0" smtClean="0">
                <a:latin typeface="Franklin Gothic Medium Cond" panose="020B0606030402020204" pitchFamily="34" charset="0"/>
              </a:rPr>
              <a:t>reate Composite;  ‘Create Algebraic’ under that same tab can be used to create a difference field)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40330" y="2846070"/>
            <a:ext cx="1645920" cy="2245995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Medium Cond" panose="020B06060304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95122" y="2768917"/>
            <a:ext cx="2340293" cy="3416320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Under RGB Bounds, you see drop-down menus that allow you to choose any Layer that is listed – either the single bands or, if you create them, </a:t>
            </a:r>
            <a:r>
              <a:rPr lang="en-US" dirty="0" err="1" smtClean="0">
                <a:latin typeface="Franklin Gothic Medium Cond" panose="020B0606030402020204" pitchFamily="34" charset="0"/>
              </a:rPr>
              <a:t>algebraics</a:t>
            </a:r>
            <a:r>
              <a:rPr lang="en-US" dirty="0" smtClean="0">
                <a:latin typeface="Franklin Gothic Medium Cond" panose="020B0606030402020204" pitchFamily="34" charset="0"/>
              </a:rPr>
              <a:t>.  </a:t>
            </a:r>
          </a:p>
          <a:p>
            <a:endParaRPr lang="en-US" dirty="0">
              <a:latin typeface="Franklin Gothic Medium Cond" panose="020B0606030402020204" pitchFamily="34" charset="0"/>
            </a:endParaRPr>
          </a:p>
          <a:p>
            <a:r>
              <a:rPr lang="en-US" dirty="0" smtClean="0">
                <a:latin typeface="Franklin Gothic Medium Cond" panose="020B0606030402020204" pitchFamily="34" charset="0"/>
              </a:rPr>
              <a:t>As you change values, you’ll see instantaneous changes in the window behind.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86250" y="2846070"/>
            <a:ext cx="1723073" cy="2643902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Medium Cond" panose="020B06060304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83888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Altered RGB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848" y="2226469"/>
            <a:ext cx="3918305" cy="3263504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715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Other accumulators/aggregators of imagery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915400" cy="5257800"/>
          </a:xfrm>
        </p:spPr>
        <p:txBody>
          <a:bodyPr/>
          <a:lstStyle/>
          <a:p>
            <a:endParaRPr lang="en-US" dirty="0" smtClean="0">
              <a:latin typeface="Franklin Gothic Medium Cond" panose="020B0606030402020204" pitchFamily="34" charset="0"/>
            </a:endParaRPr>
          </a:p>
          <a:p>
            <a:r>
              <a:rPr lang="en-US" dirty="0" err="1" smtClean="0">
                <a:latin typeface="Franklin Gothic Medium Cond" panose="020B0606030402020204" pitchFamily="34" charset="0"/>
              </a:rPr>
              <a:t>erddap</a:t>
            </a:r>
            <a:r>
              <a:rPr lang="en-US" dirty="0">
                <a:latin typeface="Franklin Gothic Medium Cond" panose="020B0606030402020204" pitchFamily="34" charset="0"/>
              </a:rPr>
              <a:t>! </a:t>
            </a:r>
            <a:r>
              <a:rPr lang="en-US" dirty="0">
                <a:latin typeface="Franklin Gothic Medium Cond" panose="020B0606030402020204" pitchFamily="34" charset="0"/>
                <a:hlinkClick r:id="rId3"/>
              </a:rPr>
              <a:t>https://</a:t>
            </a:r>
            <a:r>
              <a:rPr lang="en-US" dirty="0" smtClean="0">
                <a:latin typeface="Franklin Gothic Medium Cond" panose="020B0606030402020204" pitchFamily="34" charset="0"/>
                <a:hlinkClick r:id="rId3"/>
              </a:rPr>
              <a:t>coastwatch.pfeg.noaa.gov/erddap/index.html</a:t>
            </a:r>
            <a:endParaRPr lang="en-US" dirty="0" smtClean="0">
              <a:latin typeface="Franklin Gothic Medium Cond" panose="020B0606030402020204" pitchFamily="34" charset="0"/>
            </a:endParaRPr>
          </a:p>
          <a:p>
            <a:endParaRPr lang="en-US" dirty="0">
              <a:latin typeface="Franklin Gothic Medium Cond" panose="020B0606030402020204" pitchFamily="34" charset="0"/>
            </a:endParaRPr>
          </a:p>
          <a:p>
            <a:r>
              <a:rPr lang="en-US" dirty="0">
                <a:latin typeface="Franklin Gothic Medium Cond" panose="020B0606030402020204" pitchFamily="34" charset="0"/>
              </a:rPr>
              <a:t> Aerosol Watch:  </a:t>
            </a:r>
            <a:r>
              <a:rPr lang="en-US" dirty="0">
                <a:latin typeface="Franklin Gothic Medium Cond" panose="020B0606030402020204" pitchFamily="34" charset="0"/>
                <a:hlinkClick r:id="rId4"/>
              </a:rPr>
              <a:t>https://www.star.nesdis.noaa.gov/smcd/spb/aq/AerosolWatch</a:t>
            </a:r>
            <a:r>
              <a:rPr lang="en-US" dirty="0" smtClean="0">
                <a:latin typeface="Franklin Gothic Medium Cond" panose="020B0606030402020204" pitchFamily="34" charset="0"/>
                <a:hlinkClick r:id="rId4"/>
              </a:rPr>
              <a:t>/</a:t>
            </a:r>
            <a:r>
              <a:rPr lang="en-US" dirty="0" smtClean="0">
                <a:latin typeface="Franklin Gothic Medium Cond" panose="020B0606030402020204" pitchFamily="34" charset="0"/>
              </a:rPr>
              <a:t> </a:t>
            </a:r>
          </a:p>
          <a:p>
            <a:pPr marL="68263" indent="0">
              <a:buNone/>
            </a:pPr>
            <a:endParaRPr lang="en-US" dirty="0">
              <a:latin typeface="Franklin Gothic Medium Cond" panose="020B06060304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5684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Some things that you can find at JSTAR Mapper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544770"/>
            <a:ext cx="2011740" cy="2626901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021" y="2544770"/>
            <a:ext cx="2054681" cy="1657986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914" y="2544771"/>
            <a:ext cx="1748942" cy="12174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07569" y="4817117"/>
            <a:ext cx="4406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Franklin Gothic Medium Cond" panose="020B0606030402020204" pitchFamily="34" charset="0"/>
                <a:hlinkClick r:id="rId6"/>
              </a:rPr>
              <a:t>https://www.star.nesdis.noaa.gov/jpss/mapper/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5399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ERDDAP: </a:t>
            </a:r>
            <a:r>
              <a:rPr lang="en-US" dirty="0">
                <a:latin typeface="Franklin Gothic Medium Cond" panose="020B0606030402020204" pitchFamily="34" charset="0"/>
                <a:hlinkClick r:id="rId3"/>
              </a:rPr>
              <a:t>https://</a:t>
            </a:r>
            <a:r>
              <a:rPr lang="en-US" dirty="0" smtClean="0">
                <a:latin typeface="Franklin Gothic Medium Cond" panose="020B0606030402020204" pitchFamily="34" charset="0"/>
                <a:hlinkClick r:id="rId3"/>
              </a:rPr>
              <a:t>youtu.be/6DSa0qh7wNQ</a:t>
            </a:r>
            <a:r>
              <a:rPr lang="en-US" dirty="0" smtClean="0">
                <a:latin typeface="Franklin Gothic Medium Cond" panose="020B0606030402020204" pitchFamily="34" charset="0"/>
              </a:rPr>
              <a:t> 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5" y="2306002"/>
            <a:ext cx="4953935" cy="3591878"/>
          </a:xfr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912043" y="2226468"/>
            <a:ext cx="4131945" cy="3525679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The Front Page is shown at left.  ERDDAP is a former acronym – kind of like ‘COMET*’ – that has outgrown its original meaning </a:t>
            </a:r>
            <a:r>
              <a:rPr lang="en-US" sz="1050" b="1" dirty="0">
                <a:latin typeface="Franklin Gothic Medium Cond" panose="020B0606030402020204" pitchFamily="34" charset="0"/>
              </a:rPr>
              <a:t>(Environmental Research Division’s Data Access Program)</a:t>
            </a:r>
          </a:p>
          <a:p>
            <a:r>
              <a:rPr lang="en-US" dirty="0" smtClean="0">
                <a:latin typeface="Franklin Gothic Medium Cond" panose="020B0606030402020204" pitchFamily="34" charset="0"/>
              </a:rPr>
              <a:t>Think of ERDDAP as a gateway to many types of data.  This presentation focuses on oceanographic data</a:t>
            </a:r>
          </a:p>
          <a:p>
            <a:r>
              <a:rPr lang="en-US" dirty="0" smtClean="0">
                <a:latin typeface="Franklin Gothic Medium Cond" panose="020B0606030402020204" pitchFamily="34" charset="0"/>
              </a:rPr>
              <a:t>There is a helpful Search function – do you see it?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62600" y="6172200"/>
            <a:ext cx="334418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latin typeface="Franklin Gothic Medium Cond" panose="020B0606030402020204" pitchFamily="34" charset="0"/>
              </a:rPr>
              <a:t>*Cooperative Program for Operational Meteorology, Education and Training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3403282" y="3789045"/>
            <a:ext cx="1740218" cy="150876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/>
          <p:cNvSpPr/>
          <p:nvPr/>
        </p:nvSpPr>
        <p:spPr>
          <a:xfrm>
            <a:off x="2948940" y="3446145"/>
            <a:ext cx="1748790" cy="411480"/>
          </a:xfrm>
          <a:prstGeom prst="roundRect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Medium Cond" panose="020B06060304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5064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Useful resources for ERDDAP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0022" y="2226469"/>
            <a:ext cx="4334828" cy="3692639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The amount of data in ERDDAP can overwhelm in a “where do I start” kind of way.</a:t>
            </a:r>
          </a:p>
          <a:p>
            <a:r>
              <a:rPr lang="en-US" dirty="0" smtClean="0">
                <a:latin typeface="Franklin Gothic Medium Cond" panose="020B0606030402020204" pitchFamily="34" charset="0"/>
              </a:rPr>
              <a:t>Here’s a short YouTube video on getting one type of data:  </a:t>
            </a:r>
            <a:r>
              <a:rPr lang="en-US" dirty="0" smtClean="0">
                <a:latin typeface="Franklin Gothic Medium Cond" panose="020B0606030402020204" pitchFamily="34" charset="0"/>
                <a:hlinkClick r:id="rId3"/>
              </a:rPr>
              <a:t>https://www.youtube.com/watch?v=18xZoXu1USM</a:t>
            </a:r>
            <a:r>
              <a:rPr lang="en-US" dirty="0" smtClean="0">
                <a:latin typeface="Franklin Gothic Medium Cond" panose="020B0606030402020204" pitchFamily="34" charset="0"/>
              </a:rPr>
              <a:t> </a:t>
            </a:r>
          </a:p>
          <a:p>
            <a:r>
              <a:rPr lang="en-US" dirty="0" smtClean="0">
                <a:latin typeface="Franklin Gothic Medium Cond" panose="020B0606030402020204" pitchFamily="34" charset="0"/>
              </a:rPr>
              <a:t>The “Search” utility (upper right part of the main window) can help winnow down to what you actually need to view</a:t>
            </a:r>
          </a:p>
          <a:p>
            <a:r>
              <a:rPr lang="en-US" dirty="0" smtClean="0">
                <a:latin typeface="Franklin Gothic Medium Cond" panose="020B0606030402020204" pitchFamily="34" charset="0"/>
              </a:rPr>
              <a:t>Search on “SSTs” yields a long list:</a:t>
            </a:r>
          </a:p>
          <a:p>
            <a:r>
              <a:rPr lang="en-US" dirty="0" smtClean="0">
                <a:latin typeface="Franklin Gothic Medium Cond" panose="020B0606030402020204" pitchFamily="34" charset="0"/>
              </a:rPr>
              <a:t>Notice the “Make a Graph” column!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0" y="2125266"/>
            <a:ext cx="4514851" cy="3273517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555" y="3947047"/>
            <a:ext cx="5555462" cy="251482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4147458" y="4072788"/>
            <a:ext cx="1023257" cy="159594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925689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363" y="1131094"/>
            <a:ext cx="8337988" cy="994172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Franklin Gothic Medium Cond" panose="020B0606030402020204" pitchFamily="34" charset="0"/>
              </a:rPr>
              <a:t>Aerosol Watch: </a:t>
            </a:r>
            <a:r>
              <a:rPr lang="en-US" sz="2400" b="1" dirty="0">
                <a:latin typeface="Franklin Gothic Medium Cond" panose="020B0606030402020204" pitchFamily="34" charset="0"/>
                <a:hlinkClick r:id="rId3"/>
              </a:rPr>
              <a:t>https://www.star.nesdis.noaa.gov/smcd/spb/aq/AerosolWatch/</a:t>
            </a:r>
            <a:r>
              <a:rPr lang="en-US" sz="2400" b="1" dirty="0">
                <a:latin typeface="Franklin Gothic Medium Cond" panose="020B0606030402020204" pitchFamily="34" charset="0"/>
              </a:rPr>
              <a:t> </a:t>
            </a:r>
            <a:endParaRPr lang="en-US" b="1" dirty="0">
              <a:latin typeface="Franklin Gothic Medium Cond" panose="020B06060304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3" y="2226470"/>
            <a:ext cx="4474727" cy="288417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301" y="2226470"/>
            <a:ext cx="5635574" cy="3632391"/>
          </a:xfrm>
        </p:spPr>
      </p:pic>
      <p:sp>
        <p:nvSpPr>
          <p:cNvPr id="7" name="TextBox 6"/>
          <p:cNvSpPr txBox="1"/>
          <p:nvPr/>
        </p:nvSpPr>
        <p:spPr>
          <a:xfrm>
            <a:off x="4363107" y="5326775"/>
            <a:ext cx="1454369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Franklin Gothic Medium Cond" panose="020B0606030402020204" pitchFamily="34" charset="0"/>
              </a:rPr>
              <a:t>Very long archive</a:t>
            </a:r>
            <a:endParaRPr lang="en-US" b="1" dirty="0">
              <a:latin typeface="Franklin Gothic Medium Cond" panose="020B06060304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958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Synthetic Aperture Radar (SAR) Winds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38" y="2168510"/>
            <a:ext cx="4038600" cy="3025804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latin typeface="Franklin Gothic Medium Cond" panose="020B0606030402020204" pitchFamily="34" charset="0"/>
                <a:hlinkClick r:id="rId4"/>
              </a:rPr>
              <a:t>https://</a:t>
            </a:r>
            <a:r>
              <a:rPr lang="en-US" dirty="0" smtClean="0">
                <a:latin typeface="Franklin Gothic Medium Cond" panose="020B0606030402020204" pitchFamily="34" charset="0"/>
                <a:hlinkClick r:id="rId4"/>
              </a:rPr>
              <a:t>www.star.nesdis.noaa.gov/socd/mecb/sar/AKDEMO_products/APL_winds/wind_images_nic/sarwinds_calendar_now.html</a:t>
            </a:r>
            <a:r>
              <a:rPr lang="en-US" dirty="0" smtClean="0">
                <a:latin typeface="Franklin Gothic Medium Cond" panose="020B0606030402020204" pitchFamily="34" charset="0"/>
              </a:rPr>
              <a:t> </a:t>
            </a:r>
          </a:p>
          <a:p>
            <a:r>
              <a:rPr lang="en-US" dirty="0" smtClean="0">
                <a:latin typeface="Franklin Gothic Medium Cond" panose="020B0606030402020204" pitchFamily="34" charset="0"/>
              </a:rPr>
              <a:t>The link above takes you to the website at left.  Click on the small shaded areas and you’ll see wind observations there.</a:t>
            </a:r>
          </a:p>
          <a:p>
            <a:r>
              <a:rPr lang="en-US" dirty="0" smtClean="0">
                <a:latin typeface="Franklin Gothic Medium Cond" panose="020B0606030402020204" pitchFamily="34" charset="0"/>
              </a:rPr>
              <a:t>Mostly North America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FD687F-9EC4-4A2C-9D79-45716973BA41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44981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VIIRS SST Files suitable for display (with Polar2Grid, for example)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latin typeface="Franklin Gothic Medium Cond" panose="020B0606030402020204" pitchFamily="34" charset="0"/>
                <a:hlinkClick r:id="rId3"/>
              </a:rPr>
              <a:t>https://www.ncei.noaa.gov/data/oceans/ghrsst/L2P/VIIRS_NPP/OSPO</a:t>
            </a:r>
            <a:r>
              <a:rPr lang="en-US" dirty="0" smtClean="0">
                <a:latin typeface="Franklin Gothic Medium Cond" panose="020B0606030402020204" pitchFamily="34" charset="0"/>
                <a:hlinkClick r:id="rId3"/>
              </a:rPr>
              <a:t>/</a:t>
            </a:r>
            <a:r>
              <a:rPr lang="en-US" dirty="0" smtClean="0">
                <a:latin typeface="Franklin Gothic Medium Cond" panose="020B0606030402020204" pitchFamily="34" charset="0"/>
              </a:rPr>
              <a:t> </a:t>
            </a:r>
          </a:p>
          <a:p>
            <a:r>
              <a:rPr lang="en-US" dirty="0" smtClean="0">
                <a:latin typeface="Franklin Gothic Medium Cond" panose="020B0606030402020204" pitchFamily="34" charset="0"/>
              </a:rPr>
              <a:t>Daily files of data</a:t>
            </a:r>
          </a:p>
          <a:p>
            <a:r>
              <a:rPr lang="en-US" dirty="0" smtClean="0">
                <a:latin typeface="Franklin Gothic Medium Cond" panose="020B0606030402020204" pitchFamily="34" charset="0"/>
              </a:rPr>
              <a:t>Example of how to view these with Polar2Grid is in the Polar2Grid documentation (</a:t>
            </a:r>
            <a:r>
              <a:rPr lang="en-US" dirty="0" smtClean="0">
                <a:latin typeface="Franklin Gothic Medium Cond" panose="020B0606030402020204" pitchFamily="34" charset="0"/>
                <a:hlinkClick r:id="rId4"/>
              </a:rPr>
              <a:t>at this link</a:t>
            </a:r>
            <a:r>
              <a:rPr lang="en-US" dirty="0" smtClean="0">
                <a:latin typeface="Franklin Gothic Medium Cond" panose="020B0606030402020204" pitchFamily="34" charset="0"/>
              </a:rPr>
              <a:t>)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You can find SST files at the CIMSS Direct Broadcast site </a:t>
            </a:r>
            <a:r>
              <a:rPr lang="en-US" dirty="0">
                <a:latin typeface="Franklin Gothic Medium Cond" panose="020B0606030402020204" pitchFamily="34" charset="0"/>
              </a:rPr>
              <a:t>as well (</a:t>
            </a:r>
            <a:r>
              <a:rPr lang="en-US" dirty="0">
                <a:latin typeface="Franklin Gothic Medium Cond" panose="020B0606030402020204" pitchFamily="34" charset="0"/>
                <a:hlinkClick r:id="rId5"/>
              </a:rPr>
              <a:t>https://ftp.ssec.wisc.edu/pub/eosdb/j01</a:t>
            </a:r>
            <a:r>
              <a:rPr lang="en-US" dirty="0" smtClean="0">
                <a:latin typeface="Franklin Gothic Medium Cond" panose="020B0606030402020204" pitchFamily="34" charset="0"/>
                <a:hlinkClick r:id="rId5"/>
              </a:rPr>
              <a:t>/</a:t>
            </a:r>
            <a:r>
              <a:rPr lang="en-US" dirty="0" smtClean="0">
                <a:latin typeface="Franklin Gothic Medium Cond" panose="020B0606030402020204" pitchFamily="34" charset="0"/>
              </a:rPr>
              <a:t> ) , </a:t>
            </a:r>
            <a:r>
              <a:rPr lang="en-US" dirty="0">
                <a:latin typeface="Franklin Gothic Medium Cond" panose="020B0606030402020204" pitchFamily="34" charset="0"/>
              </a:rPr>
              <a:t>or in AWIPS.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FD687F-9EC4-4A2C-9D79-45716973BA41}" type="slidenum">
              <a:rPr lang="en-US" smtClean="0">
                <a:latin typeface="Franklin Gothic Medium Cond" panose="020B0606030402020204" pitchFamily="34" charset="0"/>
              </a:rPr>
              <a:pPr>
                <a:defRPr/>
              </a:pPr>
              <a:t>54</a:t>
            </a:fld>
            <a:endParaRPr lang="en-US">
              <a:latin typeface="Franklin Gothic Medium Cond" panose="020B06060304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504" y="3810000"/>
            <a:ext cx="4018495" cy="27660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2801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Rainfall Estimates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>
                <a:latin typeface="Franklin Gothic Medium Cond" panose="020B0606030402020204" pitchFamily="34" charset="0"/>
              </a:rPr>
              <a:t>GsMAP</a:t>
            </a:r>
            <a:r>
              <a:rPr lang="en-US" dirty="0" smtClean="0">
                <a:latin typeface="Franklin Gothic Medium Cond" panose="020B0606030402020204" pitchFamily="34" charset="0"/>
              </a:rPr>
              <a:t> – data from Passive Microwave Sensors, and infrared radiometers.  From JAXA.</a:t>
            </a:r>
          </a:p>
          <a:p>
            <a:r>
              <a:rPr lang="en-US" dirty="0">
                <a:latin typeface="Franklin Gothic Medium Cond" panose="020B0606030402020204" pitchFamily="34" charset="0"/>
                <a:hlinkClick r:id="rId3"/>
              </a:rPr>
              <a:t>https://sharaku.eorc.jaxa.jp/GSMaP</a:t>
            </a:r>
            <a:r>
              <a:rPr lang="en-US" dirty="0" smtClean="0">
                <a:latin typeface="Franklin Gothic Medium Cond" panose="020B0606030402020204" pitchFamily="34" charset="0"/>
                <a:hlinkClick r:id="rId3"/>
              </a:rPr>
              <a:t>/</a:t>
            </a:r>
            <a:r>
              <a:rPr lang="en-US" dirty="0" smtClean="0">
                <a:latin typeface="Franklin Gothic Medium Cond" panose="020B0606030402020204" pitchFamily="34" charset="0"/>
              </a:rPr>
              <a:t> </a:t>
            </a:r>
          </a:p>
          <a:p>
            <a:r>
              <a:rPr lang="en-US" dirty="0" smtClean="0">
                <a:latin typeface="Franklin Gothic Medium Cond" panose="020B0606030402020204" pitchFamily="34" charset="0"/>
              </a:rPr>
              <a:t>Very long archive. 1-hour, 12-h, 24-h and 72-h accumulations.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CMORPH – Go to the </a:t>
            </a:r>
            <a:r>
              <a:rPr lang="en-US" dirty="0" err="1" smtClean="0">
                <a:latin typeface="Franklin Gothic Medium Cond" panose="020B0606030402020204" pitchFamily="34" charset="0"/>
              </a:rPr>
              <a:t>RealEarth</a:t>
            </a:r>
            <a:r>
              <a:rPr lang="en-US" dirty="0" smtClean="0">
                <a:latin typeface="Franklin Gothic Medium Cond" panose="020B0606030402020204" pitchFamily="34" charset="0"/>
              </a:rPr>
              <a:t> site (</a:t>
            </a:r>
            <a:r>
              <a:rPr lang="en-US" dirty="0" smtClean="0">
                <a:latin typeface="Franklin Gothic Medium Cond" panose="020B0606030402020204" pitchFamily="34" charset="0"/>
                <a:hlinkClick r:id="rId4"/>
              </a:rPr>
              <a:t>https://realearth.ssec.wisc.edu</a:t>
            </a:r>
            <a:r>
              <a:rPr lang="en-US" dirty="0" smtClean="0">
                <a:latin typeface="Franklin Gothic Medium Cond" panose="020B0606030402020204" pitchFamily="34" charset="0"/>
              </a:rPr>
              <a:t> ) and enter ‘CMORPH’ in the search box</a:t>
            </a:r>
          </a:p>
          <a:p>
            <a:r>
              <a:rPr lang="en-US" dirty="0">
                <a:solidFill>
                  <a:srgbClr val="FFFFFF"/>
                </a:solidFill>
                <a:latin typeface="Franklin Gothic Medium Cond" panose="020B0606030402020204" pitchFamily="34" charset="0"/>
                <a:hlinkClick r:id="rId5"/>
              </a:rPr>
              <a:t>https://www.ncei.noaa.gov/products/climate-data-records/precipitation-cmorph</a:t>
            </a:r>
            <a:r>
              <a:rPr lang="en-US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 </a:t>
            </a:r>
            <a:r>
              <a:rPr lang="en-US" dirty="0" smtClean="0">
                <a:solidFill>
                  <a:srgbClr val="FFFFFF"/>
                </a:solidFill>
                <a:latin typeface="Franklin Gothic Medium Cond" panose="020B0606030402020204" pitchFamily="34" charset="0"/>
              </a:rPr>
              <a:t> -- contains data fields as well</a:t>
            </a:r>
            <a:endParaRPr lang="en-US" dirty="0">
              <a:solidFill>
                <a:srgbClr val="FFFFFF"/>
              </a:solidFill>
              <a:latin typeface="Franklin Gothic Medium Cond" panose="020B0606030402020204" pitchFamily="34" charset="0"/>
            </a:endParaRPr>
          </a:p>
          <a:p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FD687F-9EC4-4A2C-9D79-45716973BA41}" type="slidenum">
              <a:rPr lang="en-US" smtClean="0">
                <a:latin typeface="Franklin Gothic Medium Cond" panose="020B0606030402020204" pitchFamily="34" charset="0"/>
              </a:rPr>
              <a:pPr>
                <a:defRPr/>
              </a:pPr>
              <a:t>55</a:t>
            </a:fld>
            <a:endParaRPr lang="en-US">
              <a:latin typeface="Franklin Gothic Medium Cond" panose="020B06060304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5034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3101810"/>
            <a:ext cx="5558961" cy="37349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NOAA Enterprise Rain Rate Algorithm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Franklin Gothic Medium Cond" panose="020B0606030402020204" pitchFamily="34" charset="0"/>
                <a:hlinkClick r:id="rId4"/>
              </a:rPr>
              <a:t>https://</a:t>
            </a:r>
            <a:r>
              <a:rPr lang="en-US" dirty="0" smtClean="0">
                <a:latin typeface="Franklin Gothic Medium Cond" panose="020B0606030402020204" pitchFamily="34" charset="0"/>
                <a:hlinkClick r:id="rId4"/>
              </a:rPr>
              <a:t>www.star.nesdis.noaa.gov/smcd/emb/ff/SCaMPR.php</a:t>
            </a:r>
            <a:r>
              <a:rPr lang="en-US" dirty="0" smtClean="0">
                <a:latin typeface="Franklin Gothic Medium Cond" panose="020B0606030402020204" pitchFamily="34" charset="0"/>
              </a:rPr>
              <a:t> </a:t>
            </a:r>
          </a:p>
          <a:p>
            <a:r>
              <a:rPr lang="en-US" dirty="0" smtClean="0">
                <a:latin typeface="Franklin Gothic Medium Cond" panose="020B0606030402020204" pitchFamily="34" charset="0"/>
              </a:rPr>
              <a:t>‘</a:t>
            </a:r>
            <a:r>
              <a:rPr lang="en-US" dirty="0" err="1" smtClean="0">
                <a:latin typeface="Franklin Gothic Medium Cond" panose="020B0606030402020204" pitchFamily="34" charset="0"/>
              </a:rPr>
              <a:t>SCaMPR</a:t>
            </a:r>
            <a:r>
              <a:rPr lang="en-US" dirty="0" smtClean="0">
                <a:latin typeface="Franklin Gothic Medium Cond" panose="020B0606030402020204" pitchFamily="34" charset="0"/>
              </a:rPr>
              <a:t>’:  </a:t>
            </a:r>
            <a:r>
              <a:rPr lang="en-US" b="1" dirty="0">
                <a:latin typeface="Franklin Gothic Medium Cond" panose="020B0606030402020204" pitchFamily="34" charset="0"/>
              </a:rPr>
              <a:t>Self-Calibrating Multivariate Precipitation Retrieval</a:t>
            </a:r>
          </a:p>
          <a:p>
            <a:r>
              <a:rPr lang="en-US" dirty="0" smtClean="0">
                <a:latin typeface="Franklin Gothic Medium Cond" panose="020B0606030402020204" pitchFamily="34" charset="0"/>
              </a:rPr>
              <a:t>You can instantaneous rain rates as well as accumulations (1-h, 3-h, 6-h, 12-h, 24-h, 48-h, 72-h)</a:t>
            </a:r>
          </a:p>
          <a:p>
            <a:r>
              <a:rPr lang="en-US" dirty="0" smtClean="0">
                <a:latin typeface="Franklin Gothic Medium Cond" panose="020B0606030402020204" pitchFamily="34" charset="0"/>
              </a:rPr>
              <a:t>You can also find the Level 2 GOES-R Rain Rate product in NOAA-CLASS, download it, and display the </a:t>
            </a:r>
            <a:r>
              <a:rPr lang="en-US" dirty="0" err="1" smtClean="0">
                <a:latin typeface="Franklin Gothic Medium Cond" panose="020B0606030402020204" pitchFamily="34" charset="0"/>
              </a:rPr>
              <a:t>netCDF</a:t>
            </a:r>
            <a:r>
              <a:rPr lang="en-US" dirty="0" smtClean="0">
                <a:latin typeface="Franklin Gothic Medium Cond" panose="020B0606030402020204" pitchFamily="34" charset="0"/>
              </a:rPr>
              <a:t> file (with Panoply, for example)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FD687F-9EC4-4A2C-9D79-45716973BA41}" type="slidenum">
              <a:rPr lang="en-US" smtClean="0">
                <a:latin typeface="Franklin Gothic Medium Cond" panose="020B0606030402020204" pitchFamily="34" charset="0"/>
              </a:rPr>
              <a:pPr>
                <a:defRPr/>
              </a:pPr>
              <a:t>56</a:t>
            </a:fld>
            <a:endParaRPr lang="en-US">
              <a:latin typeface="Franklin Gothic Medium Cond" panose="020B06060304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5104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MIRS Rain Rate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534400" cy="5257800"/>
          </a:xfrm>
        </p:spPr>
        <p:txBody>
          <a:bodyPr>
            <a:normAutofit fontScale="92500" lnSpcReduction="20000"/>
          </a:bodyPr>
          <a:lstStyle/>
          <a:p>
            <a:pPr marL="68263" indent="0">
              <a:buNone/>
            </a:pPr>
            <a:endParaRPr lang="en-US" sz="4000" dirty="0" smtClean="0">
              <a:latin typeface="Franklin Gothic Medium Cond" panose="020B0606030402020204" pitchFamily="34" charset="0"/>
              <a:hlinkClick r:id="rId3"/>
            </a:endParaRPr>
          </a:p>
          <a:p>
            <a:pPr marL="471488">
              <a:lnSpc>
                <a:spcPct val="120000"/>
              </a:lnSpc>
              <a:spcBef>
                <a:spcPts val="0"/>
              </a:spcBef>
              <a:buClr>
                <a:srgbClr val="FFC000"/>
              </a:buClr>
              <a:buSzPts val="1800"/>
              <a:buFont typeface="Noto Sans Symbols"/>
              <a:buChar char="⬣"/>
            </a:pPr>
            <a:r>
              <a:rPr lang="en-US" sz="2400" dirty="0" smtClean="0">
                <a:latin typeface="Franklin Gothic Medium Cond" panose="020B0606030402020204" pitchFamily="34" charset="0"/>
              </a:rPr>
              <a:t>MIRS:  Microwave Integrated Retrieval System:  includes many derived products, including Rain Rate, Snow-water Equivalent, Total </a:t>
            </a:r>
            <a:r>
              <a:rPr lang="en-US" sz="2400" dirty="0" err="1" smtClean="0">
                <a:latin typeface="Franklin Gothic Medium Cond" panose="020B0606030402020204" pitchFamily="34" charset="0"/>
              </a:rPr>
              <a:t>Precipitable</a:t>
            </a:r>
            <a:r>
              <a:rPr lang="en-US" sz="2400" dirty="0" smtClean="0">
                <a:latin typeface="Franklin Gothic Medium Cond" panose="020B0606030402020204" pitchFamily="34" charset="0"/>
              </a:rPr>
              <a:t> Water….</a:t>
            </a:r>
          </a:p>
          <a:p>
            <a:pPr marL="800100" lvl="1">
              <a:lnSpc>
                <a:spcPct val="120000"/>
              </a:lnSpc>
              <a:spcBef>
                <a:spcPts val="0"/>
              </a:spcBef>
              <a:buClr>
                <a:srgbClr val="FFC000"/>
              </a:buClr>
              <a:buSzPts val="1800"/>
              <a:buFont typeface="Noto Sans Symbols"/>
              <a:buChar char="⬣"/>
            </a:pPr>
            <a:r>
              <a:rPr lang="en-US" sz="2000" dirty="0">
                <a:latin typeface="Franklin Gothic Medium Cond" panose="020B0606030402020204" pitchFamily="34" charset="0"/>
                <a:hlinkClick r:id="rId4"/>
              </a:rPr>
              <a:t>https://www.star.nesdis.noaa.gov/mirs</a:t>
            </a:r>
            <a:r>
              <a:rPr lang="en-US" sz="2000" dirty="0" smtClean="0">
                <a:latin typeface="Franklin Gothic Medium Cond" panose="020B0606030402020204" pitchFamily="34" charset="0"/>
                <a:hlinkClick r:id="rId4"/>
              </a:rPr>
              <a:t>/</a:t>
            </a:r>
            <a:r>
              <a:rPr lang="en-US" sz="2000" dirty="0" smtClean="0">
                <a:latin typeface="Franklin Gothic Medium Cond" panose="020B0606030402020204" pitchFamily="34" charset="0"/>
              </a:rPr>
              <a:t> </a:t>
            </a:r>
            <a:endParaRPr lang="en-US" sz="2000" dirty="0">
              <a:latin typeface="Franklin Gothic Medium Cond" panose="020B0606030402020204" pitchFamily="34" charset="0"/>
            </a:endParaRPr>
          </a:p>
          <a:p>
            <a:pPr marL="471488">
              <a:lnSpc>
                <a:spcPct val="120000"/>
              </a:lnSpc>
              <a:spcBef>
                <a:spcPts val="0"/>
              </a:spcBef>
              <a:buClr>
                <a:srgbClr val="FFC000"/>
              </a:buClr>
              <a:buSzPts val="1800"/>
              <a:buFont typeface="Noto Sans Symbols"/>
              <a:buChar char="⬣"/>
            </a:pPr>
            <a:r>
              <a:rPr lang="en-US" sz="2400" dirty="0" smtClean="0">
                <a:latin typeface="Franklin Gothic Medium Cond" panose="020B0606030402020204" pitchFamily="34" charset="0"/>
              </a:rPr>
              <a:t>Generated </a:t>
            </a:r>
            <a:r>
              <a:rPr lang="en-US" sz="2400" dirty="0">
                <a:latin typeface="Franklin Gothic Medium Cond" panose="020B0606030402020204" pitchFamily="34" charset="0"/>
              </a:rPr>
              <a:t>from </a:t>
            </a:r>
            <a:r>
              <a:rPr lang="en-US" sz="2400" dirty="0" smtClean="0">
                <a:latin typeface="Franklin Gothic Medium Cond" panose="020B0606030402020204" pitchFamily="34" charset="0"/>
              </a:rPr>
              <a:t>microwave data from Polar-Orbiting satellites</a:t>
            </a:r>
            <a:endParaRPr lang="en-US" sz="2400" dirty="0">
              <a:latin typeface="Franklin Gothic Medium Cond" panose="020B0606030402020204" pitchFamily="34" charset="0"/>
            </a:endParaRPr>
          </a:p>
          <a:p>
            <a:pPr marL="471488">
              <a:lnSpc>
                <a:spcPct val="120000"/>
              </a:lnSpc>
              <a:spcBef>
                <a:spcPts val="0"/>
              </a:spcBef>
              <a:buClr>
                <a:srgbClr val="FFC000"/>
              </a:buClr>
              <a:buSzPts val="1800"/>
              <a:buFont typeface="Noto Sans Symbols"/>
              <a:buChar char="⬣"/>
            </a:pPr>
            <a:r>
              <a:rPr lang="en-US" sz="2400" dirty="0">
                <a:latin typeface="Franklin Gothic Medium Cond" panose="020B0606030402020204" pitchFamily="34" charset="0"/>
              </a:rPr>
              <a:t>Calibrated so that intra-satellite differences in microwave imagery are minimized </a:t>
            </a:r>
            <a:endParaRPr lang="en-US" sz="1800" dirty="0">
              <a:latin typeface="Franklin Gothic Medium Cond" panose="020B0606030402020204" pitchFamily="34" charset="0"/>
            </a:endParaRPr>
          </a:p>
          <a:p>
            <a:endParaRPr lang="en-US" sz="4000" dirty="0" smtClean="0">
              <a:latin typeface="Franklin Gothic Medium Cond" panose="020B0606030402020204" pitchFamily="34" charset="0"/>
              <a:hlinkClick r:id="rId3"/>
            </a:endParaRPr>
          </a:p>
          <a:p>
            <a:endParaRPr lang="en-US" sz="4000" dirty="0">
              <a:latin typeface="Franklin Gothic Medium Cond" panose="020B0606030402020204" pitchFamily="34" charset="0"/>
              <a:hlinkClick r:id="rId3"/>
            </a:endParaRPr>
          </a:p>
          <a:p>
            <a:pPr marL="68263" indent="0">
              <a:buNone/>
            </a:pPr>
            <a:r>
              <a:rPr lang="en-US" sz="2400" dirty="0" smtClean="0">
                <a:latin typeface="Franklin Gothic Medium Cond" panose="020B0606030402020204" pitchFamily="34" charset="0"/>
                <a:hlinkClick r:id="rId3"/>
              </a:rPr>
              <a:t>https</a:t>
            </a:r>
            <a:r>
              <a:rPr lang="en-US" sz="2400" dirty="0">
                <a:latin typeface="Franklin Gothic Medium Cond" panose="020B0606030402020204" pitchFamily="34" charset="0"/>
                <a:hlinkClick r:id="rId3"/>
              </a:rPr>
              <a:t>://</a:t>
            </a:r>
            <a:r>
              <a:rPr lang="en-US" sz="2400" dirty="0" smtClean="0">
                <a:latin typeface="Franklin Gothic Medium Cond" panose="020B0606030402020204" pitchFamily="34" charset="0"/>
                <a:hlinkClick r:id="rId3"/>
              </a:rPr>
              <a:t>www.ospo.noaa.gov/Products/atmosphere/mirs/rainrate.html</a:t>
            </a:r>
            <a:endParaRPr lang="en-US" sz="2400" dirty="0" smtClean="0">
              <a:latin typeface="Franklin Gothic Medium Cond" panose="020B0606030402020204" pitchFamily="34" charset="0"/>
            </a:endParaRPr>
          </a:p>
          <a:p>
            <a:pPr marL="68263" indent="0">
              <a:buNone/>
            </a:pPr>
            <a:r>
              <a:rPr lang="en-US" sz="2400" b="1" dirty="0">
                <a:latin typeface="Franklin Gothic Medium Cond" panose="020B0606030402020204" pitchFamily="34" charset="0"/>
                <a:hlinkClick r:id="rId5"/>
              </a:rPr>
              <a:t>https://www.ospo.noaa.gov/Products/atmosphere/mirs/swe.html</a:t>
            </a:r>
            <a:r>
              <a:rPr lang="en-US" sz="2400" b="1" dirty="0">
                <a:latin typeface="Franklin Gothic Medium Cond" panose="020B0606030402020204" pitchFamily="34" charset="0"/>
              </a:rPr>
              <a:t> </a:t>
            </a:r>
          </a:p>
          <a:p>
            <a:pPr marL="68263" indent="0">
              <a:buNone/>
            </a:pPr>
            <a:r>
              <a:rPr lang="en-US" sz="2400" dirty="0" smtClean="0">
                <a:latin typeface="Franklin Gothic Medium Cond" panose="020B0606030402020204" pitchFamily="34" charset="0"/>
              </a:rPr>
              <a:t> (</a:t>
            </a:r>
            <a:r>
              <a:rPr lang="en-US" sz="2400" dirty="0" err="1" smtClean="0">
                <a:latin typeface="Franklin Gothic Medium Cond" panose="020B0606030402020204" pitchFamily="34" charset="0"/>
              </a:rPr>
              <a:t>etc</a:t>
            </a:r>
            <a:r>
              <a:rPr lang="en-US" sz="2400" dirty="0" smtClean="0">
                <a:latin typeface="Franklin Gothic Medium Cond" panose="020B0606030402020204" pitchFamily="34" charset="0"/>
              </a:rPr>
              <a:t>) </a:t>
            </a:r>
            <a:endParaRPr lang="en-US" sz="2000" dirty="0">
              <a:latin typeface="Franklin Gothic Medium Cond" panose="020B06060304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>
                <a:latin typeface="Franklin Gothic Medium Cond" panose="020B0606030402020204" pitchFamily="34" charset="0"/>
              </a:rPr>
              <a:pPr>
                <a:defRPr/>
              </a:pPr>
              <a:t>57</a:t>
            </a:fld>
            <a:endParaRPr lang="en-US">
              <a:latin typeface="Franklin Gothic Medium Cond" panose="020B06060304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088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Total </a:t>
            </a:r>
            <a:r>
              <a:rPr lang="en-US" dirty="0" err="1" smtClean="0">
                <a:latin typeface="Franklin Gothic Medium Cond" panose="020B0606030402020204" pitchFamily="34" charset="0"/>
              </a:rPr>
              <a:t>Precipitable</a:t>
            </a:r>
            <a:r>
              <a:rPr lang="en-US" dirty="0" smtClean="0">
                <a:latin typeface="Franklin Gothic Medium Cond" panose="020B0606030402020204" pitchFamily="34" charset="0"/>
              </a:rPr>
              <a:t> Water Fields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MIMIC Total </a:t>
            </a:r>
            <a:r>
              <a:rPr lang="en-US" dirty="0" err="1" smtClean="0">
                <a:latin typeface="Franklin Gothic Medium Cond" panose="020B0606030402020204" pitchFamily="34" charset="0"/>
              </a:rPr>
              <a:t>Precipitable</a:t>
            </a:r>
            <a:r>
              <a:rPr lang="en-US" dirty="0" smtClean="0">
                <a:latin typeface="Franklin Gothic Medium Cond" panose="020B0606030402020204" pitchFamily="34" charset="0"/>
              </a:rPr>
              <a:t> Water (Link)</a:t>
            </a:r>
          </a:p>
          <a:p>
            <a:pPr lvl="1"/>
            <a:r>
              <a:rPr lang="en-US" dirty="0" smtClean="0">
                <a:latin typeface="Franklin Gothic Medium Cond" panose="020B0606030402020204" pitchFamily="34" charset="0"/>
              </a:rPr>
              <a:t>Total Atmosphere moisture</a:t>
            </a:r>
          </a:p>
          <a:p>
            <a:pPr lvl="2"/>
            <a:r>
              <a:rPr lang="en-US" dirty="0">
                <a:latin typeface="Franklin Gothic Medium Cond" panose="020B0606030402020204" pitchFamily="34" charset="0"/>
                <a:hlinkClick r:id="rId3"/>
              </a:rPr>
              <a:t>http://</a:t>
            </a:r>
            <a:r>
              <a:rPr lang="en-US" dirty="0" smtClean="0">
                <a:latin typeface="Franklin Gothic Medium Cond" panose="020B0606030402020204" pitchFamily="34" charset="0"/>
                <a:hlinkClick r:id="rId3"/>
              </a:rPr>
              <a:t>tropic.ssec.wisc.edu/real-time/mtpw2/product.php?color_type=tpw_nrl_colors&amp;prod=global2&amp;timespan=24hrs&amp;anim=html5</a:t>
            </a:r>
            <a:r>
              <a:rPr lang="en-US" dirty="0" smtClean="0">
                <a:latin typeface="Franklin Gothic Medium Cond" panose="020B0606030402020204" pitchFamily="34" charset="0"/>
              </a:rPr>
              <a:t> </a:t>
            </a:r>
          </a:p>
          <a:p>
            <a:pPr lvl="2"/>
            <a:r>
              <a:rPr lang="en-US" dirty="0">
                <a:latin typeface="Franklin Gothic Medium Cond" panose="020B0606030402020204" pitchFamily="34" charset="0"/>
              </a:rPr>
              <a:t>Archive: </a:t>
            </a:r>
            <a:r>
              <a:rPr lang="en-US" dirty="0">
                <a:latin typeface="Franklin Gothic Medium Cond" panose="020B0606030402020204" pitchFamily="34" charset="0"/>
                <a:hlinkClick r:id="rId4"/>
              </a:rPr>
              <a:t>https://ftp.ssec.wisc.edu/pub/mtpw2/images/tpw_nrl_colors</a:t>
            </a:r>
            <a:r>
              <a:rPr lang="en-US" dirty="0" smtClean="0">
                <a:latin typeface="Franklin Gothic Medium Cond" panose="020B0606030402020204" pitchFamily="34" charset="0"/>
                <a:hlinkClick r:id="rId4"/>
              </a:rPr>
              <a:t>/</a:t>
            </a:r>
            <a:r>
              <a:rPr lang="en-US" dirty="0" smtClean="0">
                <a:latin typeface="Franklin Gothic Medium Cond" panose="020B0606030402020204" pitchFamily="34" charset="0"/>
              </a:rPr>
              <a:t> </a:t>
            </a:r>
          </a:p>
          <a:p>
            <a:r>
              <a:rPr lang="en-US" dirty="0" err="1" smtClean="0">
                <a:latin typeface="Franklin Gothic Medium Cond" panose="020B0606030402020204" pitchFamily="34" charset="0"/>
              </a:rPr>
              <a:t>Advected</a:t>
            </a:r>
            <a:r>
              <a:rPr lang="en-US" dirty="0" smtClean="0">
                <a:latin typeface="Franklin Gothic Medium Cond" panose="020B0606030402020204" pitchFamily="34" charset="0"/>
              </a:rPr>
              <a:t> Layer </a:t>
            </a:r>
            <a:r>
              <a:rPr lang="en-US" dirty="0" err="1" smtClean="0">
                <a:latin typeface="Franklin Gothic Medium Cond" panose="020B0606030402020204" pitchFamily="34" charset="0"/>
              </a:rPr>
              <a:t>Precipitable</a:t>
            </a:r>
            <a:r>
              <a:rPr lang="en-US" dirty="0" smtClean="0">
                <a:latin typeface="Franklin Gothic Medium Cond" panose="020B0606030402020204" pitchFamily="34" charset="0"/>
              </a:rPr>
              <a:t> Water (Link)</a:t>
            </a:r>
          </a:p>
          <a:p>
            <a:pPr lvl="1"/>
            <a:r>
              <a:rPr lang="en-US" dirty="0" smtClean="0">
                <a:latin typeface="Franklin Gothic Medium Cond" panose="020B0606030402020204" pitchFamily="34" charset="0"/>
              </a:rPr>
              <a:t>Splits atmospheric moisture into discrete layers.</a:t>
            </a:r>
          </a:p>
          <a:p>
            <a:pPr lvl="2"/>
            <a:r>
              <a:rPr lang="en-US" dirty="0">
                <a:latin typeface="Franklin Gothic Medium Cond" panose="020B0606030402020204" pitchFamily="34" charset="0"/>
                <a:hlinkClick r:id="rId5"/>
              </a:rPr>
              <a:t>http://</a:t>
            </a:r>
            <a:r>
              <a:rPr lang="en-US" dirty="0" smtClean="0">
                <a:latin typeface="Franklin Gothic Medium Cond" panose="020B0606030402020204" pitchFamily="34" charset="0"/>
                <a:hlinkClick r:id="rId5"/>
              </a:rPr>
              <a:t>cat.cira.colostate.edu/ALPX/ADVLUT/ALPX_hourly.htm</a:t>
            </a:r>
            <a:endParaRPr lang="en-US" dirty="0" smtClean="0">
              <a:latin typeface="Franklin Gothic Medium Cond" panose="020B0606030402020204" pitchFamily="34" charset="0"/>
            </a:endParaRPr>
          </a:p>
          <a:p>
            <a:pPr lvl="2"/>
            <a:r>
              <a:rPr lang="en-US" dirty="0" smtClean="0">
                <a:latin typeface="Franklin Gothic Medium Cond" panose="020B0606030402020204" pitchFamily="34" charset="0"/>
              </a:rPr>
              <a:t>Archive: </a:t>
            </a: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  <a:latin typeface="Franklin Gothic Medium Cond" panose="020B0606030402020204" pitchFamily="34" charset="0"/>
                <a:hlinkClick r:id="rId6"/>
              </a:rPr>
              <a:t>ftp://</a:t>
            </a:r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Franklin Gothic Medium Cond" panose="020B0606030402020204" pitchFamily="34" charset="0"/>
                <a:hlinkClick r:id="rId6"/>
              </a:rPr>
              <a:t>ftp.cira.colostate.edu/ftp/Forsythe/LPW/Anim_GIF</a:t>
            </a:r>
            <a:r>
              <a:rPr lang="en-US" dirty="0" smtClean="0">
                <a:latin typeface="Franklin Gothic Medium Cond" panose="020B0606030402020204" pitchFamily="34" charset="0"/>
              </a:rPr>
              <a:t> </a:t>
            </a:r>
          </a:p>
          <a:p>
            <a:r>
              <a:rPr lang="en-US" dirty="0" smtClean="0">
                <a:latin typeface="Franklin Gothic Medium Cond" panose="020B0606030402020204" pitchFamily="34" charset="0"/>
              </a:rPr>
              <a:t>Blended TPW Product</a:t>
            </a:r>
          </a:p>
          <a:p>
            <a:pPr lvl="1"/>
            <a:r>
              <a:rPr lang="en-US" dirty="0">
                <a:latin typeface="Franklin Gothic Medium Cond" panose="020B0606030402020204" pitchFamily="34" charset="0"/>
                <a:hlinkClick r:id="rId7"/>
              </a:rPr>
              <a:t>https://www.ospo.noaa.gov/Products/bTPW</a:t>
            </a:r>
            <a:r>
              <a:rPr lang="en-US" dirty="0" smtClean="0">
                <a:latin typeface="Franklin Gothic Medium Cond" panose="020B0606030402020204" pitchFamily="34" charset="0"/>
                <a:hlinkClick r:id="rId7"/>
              </a:rPr>
              <a:t>/</a:t>
            </a:r>
            <a:r>
              <a:rPr lang="en-US" dirty="0" smtClean="0">
                <a:latin typeface="Franklin Gothic Medium Cond" panose="020B0606030402020204" pitchFamily="34" charset="0"/>
              </a:rPr>
              <a:t> 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FD687F-9EC4-4A2C-9D79-45716973BA41}" type="slidenum">
              <a:rPr lang="en-US" smtClean="0">
                <a:latin typeface="Franklin Gothic Medium Cond" panose="020B0606030402020204" pitchFamily="34" charset="0"/>
              </a:rPr>
              <a:pPr>
                <a:defRPr/>
              </a:pPr>
              <a:t>58</a:t>
            </a:fld>
            <a:endParaRPr lang="en-US">
              <a:latin typeface="Franklin Gothic Medium Cond" panose="020B06060304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32692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Great Lakes-Specific Sites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Franklin Gothic Medium Cond" panose="020B0606030402020204" pitchFamily="34" charset="0"/>
                <a:hlinkClick r:id="rId3"/>
              </a:rPr>
              <a:t>https</a:t>
            </a:r>
            <a:r>
              <a:rPr lang="en-US" dirty="0">
                <a:latin typeface="Franklin Gothic Medium Cond" panose="020B0606030402020204" pitchFamily="34" charset="0"/>
                <a:hlinkClick r:id="rId3"/>
              </a:rPr>
              <a:t>://coastwatch.glerl.noaa.gov</a:t>
            </a:r>
            <a:r>
              <a:rPr lang="en-US" dirty="0" smtClean="0">
                <a:latin typeface="Franklin Gothic Medium Cond" panose="020B0606030402020204" pitchFamily="34" charset="0"/>
                <a:hlinkClick r:id="rId3"/>
              </a:rPr>
              <a:t>/</a:t>
            </a:r>
            <a:r>
              <a:rPr lang="en-US" dirty="0" smtClean="0">
                <a:latin typeface="Franklin Gothic Medium Cond" panose="020B0606030402020204" pitchFamily="34" charset="0"/>
              </a:rPr>
              <a:t> Contains information on LSTs, Ice, SAR winds, etc.</a:t>
            </a:r>
          </a:p>
          <a:p>
            <a:pPr lvl="1"/>
            <a:r>
              <a:rPr lang="en-US" dirty="0">
                <a:latin typeface="Franklin Gothic Medium Cond" panose="020B0606030402020204" pitchFamily="34" charset="0"/>
              </a:rPr>
              <a:t>Average LST values over the Great Lakes are available here:  </a:t>
            </a:r>
            <a:r>
              <a:rPr lang="en-US" dirty="0">
                <a:latin typeface="Franklin Gothic Medium Cond" panose="020B0606030402020204" pitchFamily="34" charset="0"/>
                <a:hlinkClick r:id="rId4"/>
              </a:rPr>
              <a:t>https://coastwatch.glerl.noaa.gov/statistic/statistic.html</a:t>
            </a:r>
            <a:r>
              <a:rPr lang="en-US" dirty="0">
                <a:latin typeface="Franklin Gothic Medium Cond" panose="020B0606030402020204" pitchFamily="34" charset="0"/>
              </a:rPr>
              <a:t> </a:t>
            </a:r>
            <a:endParaRPr lang="en-US" dirty="0" smtClean="0">
              <a:latin typeface="Franklin Gothic Medium Cond" panose="020B0606030402020204" pitchFamily="34" charset="0"/>
            </a:endParaRPr>
          </a:p>
          <a:p>
            <a:pPr lvl="1"/>
            <a:r>
              <a:rPr lang="en-US" dirty="0">
                <a:latin typeface="Franklin Gothic Medium Cond" panose="020B0606030402020204" pitchFamily="34" charset="0"/>
              </a:rPr>
              <a:t>Ocean Color:  </a:t>
            </a:r>
            <a:r>
              <a:rPr lang="en-US" dirty="0">
                <a:latin typeface="Franklin Gothic Medium Cond" panose="020B0606030402020204" pitchFamily="34" charset="0"/>
                <a:hlinkClick r:id="rId5"/>
              </a:rPr>
              <a:t>https://</a:t>
            </a:r>
            <a:r>
              <a:rPr lang="en-US" dirty="0" smtClean="0">
                <a:latin typeface="Franklin Gothic Medium Cond" panose="020B0606030402020204" pitchFamily="34" charset="0"/>
                <a:hlinkClick r:id="rId5"/>
              </a:rPr>
              <a:t>coastwatch.glerl.noaa.gov/ocean-color/ocean-color.html</a:t>
            </a:r>
            <a:r>
              <a:rPr lang="en-US" dirty="0" smtClean="0">
                <a:latin typeface="Franklin Gothic Medium Cond" panose="020B0606030402020204" pitchFamily="34" charset="0"/>
              </a:rPr>
              <a:t> </a:t>
            </a:r>
          </a:p>
          <a:p>
            <a:pPr lvl="1"/>
            <a:r>
              <a:rPr lang="en-US" dirty="0">
                <a:latin typeface="Franklin Gothic Medium Cond" panose="020B0606030402020204" pitchFamily="34" charset="0"/>
              </a:rPr>
              <a:t>SAR NRCS data:  </a:t>
            </a:r>
            <a:r>
              <a:rPr lang="en-US" dirty="0">
                <a:latin typeface="Franklin Gothic Medium Cond" panose="020B0606030402020204" pitchFamily="34" charset="0"/>
                <a:hlinkClick r:id="rId6"/>
              </a:rPr>
              <a:t>https://</a:t>
            </a:r>
            <a:r>
              <a:rPr lang="en-US" dirty="0" smtClean="0">
                <a:latin typeface="Franklin Gothic Medium Cond" panose="020B0606030402020204" pitchFamily="34" charset="0"/>
                <a:hlinkClick r:id="rId6"/>
              </a:rPr>
              <a:t>coastwatch.glerl.noaa.gov/nrcs/nrcs.php</a:t>
            </a:r>
            <a:r>
              <a:rPr lang="en-US" dirty="0" smtClean="0">
                <a:latin typeface="Franklin Gothic Medium Cond" panose="020B0606030402020204" pitchFamily="34" charset="0"/>
              </a:rPr>
              <a:t> </a:t>
            </a:r>
          </a:p>
          <a:p>
            <a:pPr lvl="1"/>
            <a:r>
              <a:rPr lang="en-US" dirty="0" smtClean="0">
                <a:latin typeface="Franklin Gothic Medium Cond" panose="020B0606030402020204" pitchFamily="34" charset="0"/>
              </a:rPr>
              <a:t>SAR </a:t>
            </a:r>
            <a:r>
              <a:rPr lang="en-US" dirty="0">
                <a:latin typeface="Franklin Gothic Medium Cond" panose="020B0606030402020204" pitchFamily="34" charset="0"/>
              </a:rPr>
              <a:t>Wind data: </a:t>
            </a:r>
            <a:r>
              <a:rPr lang="en-US" dirty="0">
                <a:latin typeface="Franklin Gothic Medium Cond" panose="020B0606030402020204" pitchFamily="34" charset="0"/>
                <a:hlinkClick r:id="rId7"/>
              </a:rPr>
              <a:t>https://</a:t>
            </a:r>
            <a:r>
              <a:rPr lang="en-US" dirty="0" smtClean="0">
                <a:latin typeface="Franklin Gothic Medium Cond" panose="020B0606030402020204" pitchFamily="34" charset="0"/>
                <a:hlinkClick r:id="rId7"/>
              </a:rPr>
              <a:t>coastwatch.glerl.noaa.gov/wind/wind.php</a:t>
            </a:r>
            <a:r>
              <a:rPr lang="en-US" dirty="0" smtClean="0">
                <a:latin typeface="Franklin Gothic Medium Cond" panose="020B0606030402020204" pitchFamily="34" charset="0"/>
              </a:rPr>
              <a:t> </a:t>
            </a:r>
            <a:endParaRPr lang="en-US" dirty="0">
              <a:latin typeface="Franklin Gothic Medium Cond" panose="020B0606030402020204" pitchFamily="34" charset="0"/>
            </a:endParaRPr>
          </a:p>
          <a:p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>
                <a:latin typeface="Franklin Gothic Medium Cond" panose="020B0606030402020204" pitchFamily="34" charset="0"/>
              </a:rPr>
              <a:pPr>
                <a:defRPr/>
              </a:pPr>
              <a:t>59</a:t>
            </a:fld>
            <a:endParaRPr lang="en-US">
              <a:latin typeface="Franklin Gothic Medium Cond" panose="020B06060304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8118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JSTAR Mapper:  TROPOMI Imagery:  CO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" y="1843087"/>
            <a:ext cx="8478203" cy="4017527"/>
          </a:xfrm>
        </p:spPr>
      </p:pic>
      <p:sp>
        <p:nvSpPr>
          <p:cNvPr id="4" name="TextBox 3"/>
          <p:cNvSpPr txBox="1"/>
          <p:nvPr/>
        </p:nvSpPr>
        <p:spPr>
          <a:xfrm>
            <a:off x="4114800" y="6019800"/>
            <a:ext cx="4406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Franklin Gothic Medium Cond" panose="020B0606030402020204" pitchFamily="34" charset="0"/>
                <a:hlinkClick r:id="rId4"/>
              </a:rPr>
              <a:t>https://www.star.nesdis.noaa.gov/jpss/mapper/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54647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Do you have any questions or additions to suggest?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>
              <a:latin typeface="Franklin Gothic Medium Cond" panose="020B0606030402020204" pitchFamily="34" charset="0"/>
            </a:endParaRPr>
          </a:p>
          <a:p>
            <a:endParaRPr lang="en-US" dirty="0">
              <a:latin typeface="Franklin Gothic Medium Cond" panose="020B0606030402020204" pitchFamily="34" charset="0"/>
            </a:endParaRPr>
          </a:p>
          <a:p>
            <a:r>
              <a:rPr lang="en-US" dirty="0" smtClean="0">
                <a:latin typeface="Franklin Gothic Medium Cond" panose="020B0606030402020204" pitchFamily="34" charset="0"/>
                <a:hlinkClick r:id="rId3"/>
              </a:rPr>
              <a:t>scott.lindstrom@ssec.wisc.edu</a:t>
            </a:r>
            <a:r>
              <a:rPr lang="en-US" dirty="0" smtClean="0">
                <a:latin typeface="Franklin Gothic Medium Cond" panose="020B0606030402020204" pitchFamily="34" charset="0"/>
              </a:rPr>
              <a:t>  or you can call me</a:t>
            </a:r>
          </a:p>
          <a:p>
            <a:endParaRPr lang="en-US" dirty="0">
              <a:latin typeface="Franklin Gothic Medium Cond" panose="020B0606030402020204" pitchFamily="34" charset="0"/>
            </a:endParaRPr>
          </a:p>
          <a:p>
            <a:endParaRPr lang="en-US" dirty="0" smtClean="0">
              <a:latin typeface="Franklin Gothic Medium Cond" panose="020B0606030402020204" pitchFamily="34" charset="0"/>
            </a:endParaRPr>
          </a:p>
          <a:p>
            <a:r>
              <a:rPr lang="en-US" dirty="0" smtClean="0">
                <a:latin typeface="Franklin Gothic Medium Cond" panose="020B0606030402020204" pitchFamily="34" charset="0"/>
              </a:rPr>
              <a:t>Enjoy using Satellite Data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3582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JSTAR Mapper: TROPOMI Imagery:  Aerosol Index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15" y="1828855"/>
            <a:ext cx="7786688" cy="4171895"/>
          </a:xfrm>
        </p:spPr>
      </p:pic>
      <p:sp>
        <p:nvSpPr>
          <p:cNvPr id="6" name="Oval 5"/>
          <p:cNvSpPr/>
          <p:nvPr/>
        </p:nvSpPr>
        <p:spPr>
          <a:xfrm>
            <a:off x="4013359" y="3497580"/>
            <a:ext cx="1233011" cy="634365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Medium Cond" panose="020B06060304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17858" y="4423410"/>
            <a:ext cx="2480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Franklin Gothic Medium Cond" panose="020B0606030402020204" pitchFamily="34" charset="0"/>
              </a:rPr>
              <a:t>Nice capture of a SAL event</a:t>
            </a:r>
            <a:endParaRPr lang="en-US" dirty="0">
              <a:solidFill>
                <a:srgbClr val="FFFF00"/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2820353" y="3343275"/>
            <a:ext cx="274320" cy="2571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  <a:latin typeface="Franklin Gothic Medium Cond" panose="020B06060304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54517" y="3814762"/>
            <a:ext cx="13858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Franklin Gothic Medium Cond" panose="020B0606030402020204" pitchFamily="34" charset="0"/>
              </a:rPr>
              <a:t>This could be dust or smoke?</a:t>
            </a:r>
            <a:endParaRPr lang="en-US" dirty="0">
              <a:solidFill>
                <a:srgbClr val="FF0000"/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87169" y="6172200"/>
            <a:ext cx="4406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Franklin Gothic Medium Cond" panose="020B0606030402020204" pitchFamily="34" charset="0"/>
                <a:hlinkClick r:id="rId4"/>
              </a:rPr>
              <a:t>https://www.star.nesdis.noaa.gov/jpss/mapper/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79486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VIIRS Today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This is data from Direct Broadcast sites over CONUS, and it only shows VIIRS.</a:t>
            </a:r>
          </a:p>
          <a:p>
            <a:pPr lvl="1"/>
            <a:r>
              <a:rPr lang="en-US" dirty="0" smtClean="0">
                <a:latin typeface="Franklin Gothic Medium Cond" panose="020B0606030402020204" pitchFamily="34" charset="0"/>
              </a:rPr>
              <a:t>True Color imagery (Red/Green/Blue imagery with Red/Green/Blue bands)</a:t>
            </a:r>
          </a:p>
          <a:p>
            <a:pPr lvl="1"/>
            <a:r>
              <a:rPr lang="en-US" dirty="0" smtClean="0">
                <a:latin typeface="Franklin Gothic Medium Cond" panose="020B0606030402020204" pitchFamily="34" charset="0"/>
              </a:rPr>
              <a:t>‘False Color’ imagery (Combines visible and near-infrared imagery)</a:t>
            </a:r>
          </a:p>
          <a:p>
            <a:pPr lvl="1"/>
            <a:r>
              <a:rPr lang="en-US" dirty="0" smtClean="0">
                <a:latin typeface="Franklin Gothic Medium Cond" panose="020B0606030402020204" pitchFamily="34" charset="0"/>
              </a:rPr>
              <a:t>Day Night Band imagery</a:t>
            </a:r>
          </a:p>
          <a:p>
            <a:r>
              <a:rPr lang="en-US" dirty="0" smtClean="0">
                <a:latin typeface="Franklin Gothic Medium Cond" panose="020B0606030402020204" pitchFamily="34" charset="0"/>
              </a:rPr>
              <a:t>Also links to orbits!</a:t>
            </a:r>
          </a:p>
          <a:p>
            <a:endParaRPr lang="en-US" dirty="0">
              <a:latin typeface="Franklin Gothic Medium Cond" panose="020B0606030402020204" pitchFamily="34" charset="0"/>
            </a:endParaRPr>
          </a:p>
          <a:p>
            <a:r>
              <a:rPr lang="en-US" dirty="0">
                <a:latin typeface="Franklin Gothic Medium Cond" panose="020B0606030402020204" pitchFamily="34" charset="0"/>
                <a:hlinkClick r:id="rId3"/>
              </a:rPr>
              <a:t>https://ge.ssec.wisc.edu/viirs-today</a:t>
            </a:r>
            <a:r>
              <a:rPr lang="en-US" dirty="0" smtClean="0">
                <a:latin typeface="Franklin Gothic Medium Cond" panose="020B0606030402020204" pitchFamily="34" charset="0"/>
                <a:hlinkClick r:id="rId3"/>
              </a:rPr>
              <a:t>/</a:t>
            </a:r>
            <a:r>
              <a:rPr lang="en-US" dirty="0" smtClean="0">
                <a:latin typeface="Franklin Gothic Medium Cond" panose="020B0606030402020204" pitchFamily="34" charset="0"/>
              </a:rPr>
              <a:t> 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1166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261" y="0"/>
            <a:ext cx="8461667" cy="990600"/>
          </a:xfrm>
        </p:spPr>
        <p:txBody>
          <a:bodyPr/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VIIRS Today Website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176" y="1764890"/>
            <a:ext cx="5612455" cy="4235861"/>
          </a:xfrm>
        </p:spPr>
      </p:pic>
      <p:sp>
        <p:nvSpPr>
          <p:cNvPr id="5" name="TextBox 4"/>
          <p:cNvSpPr txBox="1"/>
          <p:nvPr/>
        </p:nvSpPr>
        <p:spPr>
          <a:xfrm>
            <a:off x="533400" y="1747096"/>
            <a:ext cx="266647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Franklin Gothic Medium Cond" panose="020B0606030402020204" pitchFamily="34" charset="0"/>
              </a:rPr>
              <a:t>Note:  S-NPP and VIIRS</a:t>
            </a:r>
          </a:p>
          <a:p>
            <a:endParaRPr lang="en-US" b="1" dirty="0">
              <a:latin typeface="Franklin Gothic Medium Cond" panose="020B0606030402020204" pitchFamily="34" charset="0"/>
            </a:endParaRPr>
          </a:p>
          <a:p>
            <a:r>
              <a:rPr lang="en-US" b="1" dirty="0">
                <a:latin typeface="Franklin Gothic Medium Cond" panose="020B0606030402020204" pitchFamily="34" charset="0"/>
              </a:rPr>
              <a:t>True Color</a:t>
            </a:r>
          </a:p>
          <a:p>
            <a:r>
              <a:rPr lang="en-US" b="1" dirty="0">
                <a:latin typeface="Franklin Gothic Medium Cond" panose="020B0606030402020204" pitchFamily="34" charset="0"/>
              </a:rPr>
              <a:t>False Color</a:t>
            </a:r>
          </a:p>
          <a:p>
            <a:r>
              <a:rPr lang="en-US" b="1" dirty="0">
                <a:latin typeface="Franklin Gothic Medium Cond" panose="020B0606030402020204" pitchFamily="34" charset="0"/>
              </a:rPr>
              <a:t>Day Night Band</a:t>
            </a:r>
          </a:p>
          <a:p>
            <a:endParaRPr lang="en-US" b="1" dirty="0">
              <a:latin typeface="Franklin Gothic Medium Cond" panose="020B0606030402020204" pitchFamily="34" charset="0"/>
            </a:endParaRPr>
          </a:p>
          <a:p>
            <a:r>
              <a:rPr lang="en-US" b="1" dirty="0">
                <a:latin typeface="Franklin Gothic Medium Cond" panose="020B0606030402020204" pitchFamily="34" charset="0"/>
              </a:rPr>
              <a:t>Coastline toggle</a:t>
            </a:r>
          </a:p>
          <a:p>
            <a:r>
              <a:rPr lang="en-US" b="1" dirty="0">
                <a:latin typeface="Franklin Gothic Medium Cond" panose="020B0606030402020204" pitchFamily="34" charset="0"/>
              </a:rPr>
              <a:t>State Borders toggle</a:t>
            </a:r>
          </a:p>
          <a:p>
            <a:r>
              <a:rPr lang="en-US" b="1" dirty="0">
                <a:latin typeface="Franklin Gothic Medium Cond" panose="020B0606030402020204" pitchFamily="34" charset="0"/>
              </a:rPr>
              <a:t>Sector Borders</a:t>
            </a:r>
          </a:p>
          <a:p>
            <a:endParaRPr lang="en-US" b="1" dirty="0">
              <a:latin typeface="Franklin Gothic Medium Cond" panose="020B0606030402020204" pitchFamily="34" charset="0"/>
            </a:endParaRPr>
          </a:p>
          <a:p>
            <a:r>
              <a:rPr lang="en-US" b="1" dirty="0">
                <a:latin typeface="Franklin Gothic Medium Cond" panose="020B0606030402020204" pitchFamily="34" charset="0"/>
              </a:rPr>
              <a:t>Today’s NOAA-20 Passes</a:t>
            </a:r>
          </a:p>
          <a:p>
            <a:r>
              <a:rPr lang="en-US" b="1" dirty="0">
                <a:latin typeface="Franklin Gothic Medium Cond" panose="020B0606030402020204" pitchFamily="34" charset="0"/>
              </a:rPr>
              <a:t>Today’s Moon Phase</a:t>
            </a:r>
          </a:p>
          <a:p>
            <a:endParaRPr lang="en-US" b="1" dirty="0">
              <a:latin typeface="Franklin Gothic Medium Cond" panose="020B0606030402020204" pitchFamily="34" charset="0"/>
            </a:endParaRPr>
          </a:p>
          <a:p>
            <a:r>
              <a:rPr lang="en-US" b="1" dirty="0">
                <a:latin typeface="Franklin Gothic Medium Cond" panose="020B0606030402020204" pitchFamily="34" charset="0"/>
              </a:rPr>
              <a:t>MODIS </a:t>
            </a:r>
            <a:r>
              <a:rPr lang="en-US" b="1" dirty="0" smtClean="0">
                <a:latin typeface="Franklin Gothic Medium Cond" panose="020B0606030402020204" pitchFamily="34" charset="0"/>
              </a:rPr>
              <a:t>Today</a:t>
            </a:r>
          </a:p>
          <a:p>
            <a:endParaRPr lang="en-US" b="1" dirty="0">
              <a:latin typeface="Franklin Gothic Medium Cond" panose="020B0606030402020204" pitchFamily="34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4401717" y="3179416"/>
            <a:ext cx="2626622" cy="5528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Franklin Gothic Medium Cond" panose="020B0606030402020204" pitchFamily="34" charset="0"/>
              </a:rPr>
              <a:t>Click on a sector!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86200" y="6248400"/>
            <a:ext cx="3464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Franklin Gothic Medium Cond" panose="020B0606030402020204" pitchFamily="34" charset="0"/>
                <a:hlinkClick r:id="rId4"/>
              </a:rPr>
              <a:t>https</a:t>
            </a:r>
            <a:r>
              <a:rPr lang="en-US" dirty="0">
                <a:latin typeface="Franklin Gothic Medium Cond" panose="020B0606030402020204" pitchFamily="34" charset="0"/>
                <a:hlinkClick r:id="rId4"/>
              </a:rPr>
              <a:t>://ge.ssec.wisc.edu/viirs-today/</a:t>
            </a:r>
            <a:r>
              <a:rPr lang="en-US" dirty="0">
                <a:latin typeface="Franklin Gothic Medium Cond" panose="020B0606030402020204" pitchFamily="34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1677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6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MSS_Template_2013Log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ヒラギノ丸ゴ Pro W4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CIMSS_Template_2013Logo</Template>
  <TotalTime>5226</TotalTime>
  <Words>2593</Words>
  <Application>Microsoft Office PowerPoint</Application>
  <PresentationFormat>On-screen Show (4:3)</PresentationFormat>
  <Paragraphs>347</Paragraphs>
  <Slides>60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72" baseType="lpstr">
      <vt:lpstr>MS PGothic</vt:lpstr>
      <vt:lpstr>MS PGothic</vt:lpstr>
      <vt:lpstr>宋体</vt:lpstr>
      <vt:lpstr>Arial</vt:lpstr>
      <vt:lpstr>Arial Narrow</vt:lpstr>
      <vt:lpstr>Calibri</vt:lpstr>
      <vt:lpstr>Corbel</vt:lpstr>
      <vt:lpstr>Franklin Gothic Medium Cond</vt:lpstr>
      <vt:lpstr>Noto Sans Symbols</vt:lpstr>
      <vt:lpstr>Wingdings</vt:lpstr>
      <vt:lpstr>Wingdings 2</vt:lpstr>
      <vt:lpstr>CIMSS_Template_2013Logo</vt:lpstr>
      <vt:lpstr>Where can you find data online?</vt:lpstr>
      <vt:lpstr>Data from NOAA-20 (21!) / VIIRS</vt:lpstr>
      <vt:lpstr>Where can you find VIIRS Imagery online?</vt:lpstr>
      <vt:lpstr>JSTAR Mapper</vt:lpstr>
      <vt:lpstr>Some things that you can find at JSTAR Mapper</vt:lpstr>
      <vt:lpstr>JSTAR Mapper:  TROPOMI Imagery:  CO</vt:lpstr>
      <vt:lpstr>JSTAR Mapper: TROPOMI Imagery:  Aerosol Index</vt:lpstr>
      <vt:lpstr>VIIRS Today</vt:lpstr>
      <vt:lpstr>VIIRS Today Website</vt:lpstr>
      <vt:lpstr>VIIRS Sectors – there are 8 of them</vt:lpstr>
      <vt:lpstr>RealEarth:  a data Aggregator!</vt:lpstr>
      <vt:lpstr>RealEarth Front Page:  Use the Search Tool</vt:lpstr>
      <vt:lpstr>NASA Worldview</vt:lpstr>
      <vt:lpstr>NASA Worldview</vt:lpstr>
      <vt:lpstr>When you type in something – search looks for all the matches</vt:lpstr>
      <vt:lpstr>CIRA Slider (Polar version)</vt:lpstr>
      <vt:lpstr>Polar Slider:   Different Channels and Products</vt:lpstr>
      <vt:lpstr>More Sites using Polar-orbiting satellite data</vt:lpstr>
      <vt:lpstr>Direct Broadcast sites</vt:lpstr>
      <vt:lpstr>NOAA Coastwatch</vt:lpstr>
      <vt:lpstr>Geostationary Imagery</vt:lpstr>
      <vt:lpstr>Where can you find Geo Imagery online?</vt:lpstr>
      <vt:lpstr>This is not a Slide Deck including Training</vt:lpstr>
      <vt:lpstr>Himawari data are from JMA (Japan Meteorological Agency) MSC (Meteorological Satellite Center)</vt:lpstr>
      <vt:lpstr>FY-4A from CMA</vt:lpstr>
      <vt:lpstr>GK2A – From South Korea Meteorological Administration</vt:lpstr>
      <vt:lpstr>Meteosat-11 – primary satellite over Europe</vt:lpstr>
      <vt:lpstr>Meteosat-IODC (Indian Ocean Data Coverage)</vt:lpstr>
      <vt:lpstr>EWS-G1 – the former GOES-13</vt:lpstr>
      <vt:lpstr>GOES-16 and GOES-17 (and GOES-18)</vt:lpstr>
      <vt:lpstr>GOES Data Viewers (there are many)</vt:lpstr>
      <vt:lpstr>Global Composites</vt:lpstr>
      <vt:lpstr>Many websites have imagery. Few websites have archived imagery</vt:lpstr>
      <vt:lpstr>NOAA CLASS After logging in:  Choose what you’re looking for</vt:lpstr>
      <vt:lpstr>PowerPoint Presentation</vt:lpstr>
      <vt:lpstr>Click on Partially Restricted L1b and L2+ Data Products</vt:lpstr>
      <vt:lpstr>CLASS Sends an email when the data are ready</vt:lpstr>
      <vt:lpstr>GOES data are also on AWS and Google servers</vt:lpstr>
      <vt:lpstr>Once you have the Geo data – how do you display it?</vt:lpstr>
      <vt:lpstr>Geo2Grid</vt:lpstr>
      <vt:lpstr>Geo2Grid works well with AHI, AMI and AHI </vt:lpstr>
      <vt:lpstr>SIFT:  Satellite Information Familiarization Tool</vt:lpstr>
      <vt:lpstr>SIFT Window</vt:lpstr>
      <vt:lpstr>SIFT Window</vt:lpstr>
      <vt:lpstr>The File Wizard steps you through opening data</vt:lpstr>
      <vt:lpstr>SIFT is useful for developing RGBs</vt:lpstr>
      <vt:lpstr>Different windows that can pop out of the main SIFT window – Layers that are loaded, and RGB bounds (which you can see when you create a Composite)</vt:lpstr>
      <vt:lpstr>Altered RGB</vt:lpstr>
      <vt:lpstr>Other accumulators/aggregators of imagery</vt:lpstr>
      <vt:lpstr>ERDDAP: https://youtu.be/6DSa0qh7wNQ </vt:lpstr>
      <vt:lpstr>Useful resources for ERDDAP</vt:lpstr>
      <vt:lpstr>Aerosol Watch: https://www.star.nesdis.noaa.gov/smcd/spb/aq/AerosolWatch/ </vt:lpstr>
      <vt:lpstr>Synthetic Aperture Radar (SAR) Winds</vt:lpstr>
      <vt:lpstr>VIIRS SST Files suitable for display (with Polar2Grid, for example)</vt:lpstr>
      <vt:lpstr>Rainfall Estimates</vt:lpstr>
      <vt:lpstr>NOAA Enterprise Rain Rate Algorithm</vt:lpstr>
      <vt:lpstr>MIRS Rain Rate</vt:lpstr>
      <vt:lpstr>Total Precipitable Water Fields</vt:lpstr>
      <vt:lpstr>Great Lakes-Specific Sites</vt:lpstr>
      <vt:lpstr>Do you have any questions or additions to suggest?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Jean Phillips</dc:creator>
  <cp:lastModifiedBy>Scott Lindstrom</cp:lastModifiedBy>
  <cp:revision>49</cp:revision>
  <dcterms:created xsi:type="dcterms:W3CDTF">2013-10-04T14:38:54Z</dcterms:created>
  <dcterms:modified xsi:type="dcterms:W3CDTF">2022-08-05T17:48:47Z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103DBFD8-9E25-4224-8793-6276CE2266EE</vt:lpwstr>
  </property>
  <property fmtid="{D5CDD505-2E9C-101B-9397-08002B2CF9AE}" pid="3" name="ArticulatePath">
    <vt:lpwstr>CIMSSstarfield_darkblue.pptx-1</vt:lpwstr>
  </property>
</Properties>
</file>