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67" r:id="rId4"/>
    <p:sldId id="286" r:id="rId5"/>
    <p:sldId id="268" r:id="rId6"/>
    <p:sldId id="258" r:id="rId7"/>
    <p:sldId id="266" r:id="rId8"/>
    <p:sldId id="275" r:id="rId9"/>
    <p:sldId id="276" r:id="rId10"/>
    <p:sldId id="277" r:id="rId11"/>
    <p:sldId id="278" r:id="rId12"/>
    <p:sldId id="261" r:id="rId13"/>
    <p:sldId id="280" r:id="rId14"/>
    <p:sldId id="279" r:id="rId15"/>
    <p:sldId id="259" r:id="rId16"/>
    <p:sldId id="287" r:id="rId17"/>
    <p:sldId id="260" r:id="rId18"/>
    <p:sldId id="285" r:id="rId19"/>
    <p:sldId id="282" r:id="rId20"/>
    <p:sldId id="281" r:id="rId21"/>
    <p:sldId id="269" r:id="rId22"/>
    <p:sldId id="283" r:id="rId23"/>
    <p:sldId id="270" r:id="rId24"/>
    <p:sldId id="284" r:id="rId25"/>
    <p:sldId id="271" r:id="rId26"/>
    <p:sldId id="272" r:id="rId27"/>
    <p:sldId id="273" r:id="rId28"/>
    <p:sldId id="288" r:id="rId29"/>
    <p:sldId id="274" r:id="rId30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A"/>
    <a:srgbClr val="134892"/>
    <a:srgbClr val="F2C31A"/>
    <a:srgbClr val="FFFF99"/>
    <a:srgbClr val="66FF66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53" autoAdjust="0"/>
    <p:restoredTop sz="94967" autoAdjust="0"/>
  </p:normalViewPr>
  <p:slideViewPr>
    <p:cSldViewPr>
      <p:cViewPr varScale="1">
        <p:scale>
          <a:sx n="81" d="100"/>
          <a:sy n="81" d="100"/>
        </p:scale>
        <p:origin x="715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0429567-0DBF-48A3-A7CF-F81B7EF962D1}" type="datetimeFigureOut">
              <a:rPr lang="en-US"/>
              <a:pPr>
                <a:defRPr/>
              </a:pPr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3E9-1C83-4CC3-80AE-466BD89F3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6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D9875D06-FA4D-4A99-B54C-AFA8D2B4AE6F}" type="datetimeFigureOut">
              <a:rPr lang="zh-CN" altLang="en-US"/>
              <a:pPr>
                <a:defRPr/>
              </a:pPr>
              <a:t>2020/12/28</a:t>
            </a:fld>
            <a:endParaRPr lang="en-US" altLang="zh-CN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rbel" pitchFamily="34" charset="0"/>
              </a:defRPr>
            </a:lvl1pPr>
          </a:lstStyle>
          <a:p>
            <a:pPr>
              <a:defRPr/>
            </a:pPr>
            <a:fld id="{31039E60-BF2B-4BFB-A357-E946C274AAF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43478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47800"/>
          </a:xfrm>
        </p:spPr>
        <p:txBody>
          <a:bodyPr/>
          <a:lstStyle>
            <a:lvl1pPr marR="9144" algn="ctr">
              <a:defRPr sz="4000" b="1" cap="small" spc="0" baseline="0">
                <a:solidFill>
                  <a:srgbClr val="F2C31A"/>
                </a:solidFill>
                <a:effectLst/>
                <a:latin typeface="Corbe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85800" y="3198168"/>
            <a:ext cx="7772400" cy="461665"/>
          </a:xfrm>
        </p:spPr>
        <p:txBody>
          <a:bodyPr lIns="10058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60C17-B17B-44C7-8493-C8ACBB94F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 anchor="ctr"/>
          <a:lstStyle>
            <a:lvl1pPr algn="ctr">
              <a:buNone/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2514600" cy="52578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00400" y="1066800"/>
            <a:ext cx="5486400" cy="5257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DF725-5DD2-4AC8-9302-F060CA84D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09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8691F-9CED-4134-BEF2-4424A0C8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3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066801"/>
            <a:ext cx="4038600" cy="5229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066801"/>
            <a:ext cx="4038600" cy="52296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D687F-9EC4-4A2C-9D79-45716973B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9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3774E-393D-4152-86DA-5285DCA31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8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00F4E-004E-4CE8-AABD-59BBC7FD6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56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7D362-BC11-4ADF-B6F3-CD0FC9BE787E}" type="datetime1">
              <a:rPr lang="en-US" smtClean="0"/>
              <a:t>12/28/2020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BC4F-0ADF-43DA-AEA2-73825E5AC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8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20" descr="star_fade_b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3" descr="star_fade_b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2525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5" descr="star_fade_bg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0"/>
            <a:ext cx="252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5" descr="star_fade_bg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2525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4" descr="star_fade_bg.jpg"/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1"/>
          <a:stretch/>
        </p:blipFill>
        <p:spPr bwMode="auto">
          <a:xfrm>
            <a:off x="3810000" y="0"/>
            <a:ext cx="20690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8262" y="1066800"/>
            <a:ext cx="822853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>
            <a:off x="609600" y="6474023"/>
            <a:ext cx="3810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700" dirty="0" smtClean="0">
                <a:solidFill>
                  <a:srgbClr val="F2C31A"/>
                </a:solidFill>
                <a:latin typeface="Corbel" pitchFamily="34" charset="0"/>
              </a:rPr>
              <a:t>Cooperative Institute for Meteorological Satellite Studies</a:t>
            </a:r>
          </a:p>
          <a:p>
            <a:pPr eaLnBrk="1" hangingPunct="1">
              <a:defRPr/>
            </a:pPr>
            <a:r>
              <a:rPr lang="en-US" sz="700" dirty="0" smtClean="0">
                <a:solidFill>
                  <a:srgbClr val="FFFFFF"/>
                </a:solidFill>
                <a:latin typeface="Corbel" pitchFamily="34" charset="0"/>
              </a:rPr>
              <a:t>University of Wisconsin - Madison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553200"/>
            <a:ext cx="457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FFF1CE"/>
                </a:solidFill>
                <a:latin typeface="Arial Narrow"/>
                <a:cs typeface="Arial Narrow"/>
              </a:defRPr>
            </a:lvl1pPr>
          </a:lstStyle>
          <a:p>
            <a:pPr>
              <a:defRPr/>
            </a:pPr>
            <a:fld id="{49C620E3-86D2-421C-B672-9D0292A848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CIMSS_logo_web_multicolor_glow_PNG_138x100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450496"/>
            <a:ext cx="457200" cy="331304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4" r:id="rId2"/>
    <p:sldLayoutId id="2147483749" r:id="rId3"/>
    <p:sldLayoutId id="2147483751" r:id="rId4"/>
    <p:sldLayoutId id="2147483755" r:id="rId5"/>
    <p:sldLayoutId id="2147483756" r:id="rId6"/>
    <p:sldLayoutId id="214748375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 spc="-1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MS PGothic" pitchFamily="34" charset="-128"/>
          <a:cs typeface="ＭＳ Ｐゴシック" pitchFamily="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1EEFF"/>
          </a:solidFill>
          <a:latin typeface="Arial" pitchFamily="4" charset="0"/>
          <a:ea typeface="ＭＳ Ｐゴシック" pitchFamily="4" charset="-128"/>
          <a:cs typeface="ＭＳ Ｐゴシック" pitchFamily="4" charset="-128"/>
        </a:defRPr>
      </a:lvl9pPr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rgbClr val="A7D6FF"/>
        </a:buClr>
        <a:buSzPct val="95000"/>
        <a:buFont typeface="Wingdings" pitchFamily="2" charset="2"/>
        <a:buChar char=""/>
        <a:defRPr sz="3000" kern="1200">
          <a:solidFill>
            <a:srgbClr val="F2C31A"/>
          </a:solidFill>
          <a:latin typeface="+mn-lt"/>
          <a:ea typeface="MS PGothic" pitchFamily="34" charset="-128"/>
          <a:cs typeface="ＭＳ Ｐゴシック" pitchFamily="4" charset="-128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SzPct val="80000"/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A7D6FF"/>
        </a:buClr>
        <a:buSzPct val="8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imss.ssec.wisc.edu/goes/webapps/parallax/himawari08_asamoa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cimss.ssec.wisc.edu/goes/webapps/parallax/goes17_asamoa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imss.ssec.wisc.edu/goes/webapps/parallax/himawari08_asamoa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://cimss.ssec.wisc.edu/goes/webapps/parallax/goes17_asamoa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imss.ssec.wisc.edu/satellite-blog/archives/37391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4" Type="http://schemas.openxmlformats.org/officeDocument/2006/relationships/hyperlink" Target="https://cimss.ssec.wisc.edu/goes/w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hyperlink" Target="https://cimss.ssec.wisc.edu/goes/w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hyperlink" Target="https://cimss.ssec.wisc.edu/goes/w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4" Type="http://schemas.openxmlformats.org/officeDocument/2006/relationships/hyperlink" Target="https://cimss.ssec.wisc.edu/goes/w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hyperlink" Target="https://volcano.ssec.wisc.edu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5" Type="http://schemas.openxmlformats.org/officeDocument/2006/relationships/hyperlink" Target="https://www.ssec.wisc.edu/flood-map-demo/flood-products/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4" Type="http://schemas.openxmlformats.org/officeDocument/2006/relationships/hyperlink" Target="https://www.ssec.wisc.edu/flood-map-demo/flood-products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4" Type="http://schemas.openxmlformats.org/officeDocument/2006/relationships/hyperlink" Target="https://www.ssec.wisc.edu/flood-map-demo/flood-products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imss.ssec.wisc.edu/dbs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4" Type="http://schemas.openxmlformats.org/officeDocument/2006/relationships/hyperlink" Target="http://cimss.ssec.wisc.edu/education/goesr/vsf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hyperlink" Target="http://cimss.ssec.wisc.edu/education/goesr/intro.html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6" Type="http://schemas.openxmlformats.org/officeDocument/2006/relationships/hyperlink" Target="https://cimss.ssec.wisc.edu/wxcamp" TargetMode="External"/><Relationship Id="rId5" Type="http://schemas.openxmlformats.org/officeDocument/2006/relationships/hyperlink" Target="https://cimss.ssec.wisc.edu/wxfest/" TargetMode="External"/><Relationship Id="rId4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chris.Schmidt@ssec.wisc.edu" TargetMode="External"/><Relationship Id="rId3" Type="http://schemas.openxmlformats.org/officeDocument/2006/relationships/hyperlink" Target="mailto:firstname.lastname@ssec.wisc.edu" TargetMode="External"/><Relationship Id="rId7" Type="http://schemas.openxmlformats.org/officeDocument/2006/relationships/hyperlink" Target="mailto:margaret.mooney@ssec.wisc.edu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6" Type="http://schemas.openxmlformats.org/officeDocument/2006/relationships/hyperlink" Target="mailto:kathy.strabala@ssec.wisc.edu" TargetMode="External"/><Relationship Id="rId11" Type="http://schemas.openxmlformats.org/officeDocument/2006/relationships/image" Target="../media/image26.png"/><Relationship Id="rId5" Type="http://schemas.openxmlformats.org/officeDocument/2006/relationships/hyperlink" Target="mailto:scott.lindstrom@ssec.wisc.edu" TargetMode="External"/><Relationship Id="rId10" Type="http://schemas.openxmlformats.org/officeDocument/2006/relationships/hyperlink" Target="mailto:tim.j.schmit@noaa.gov" TargetMode="External"/><Relationship Id="rId4" Type="http://schemas.openxmlformats.org/officeDocument/2006/relationships/hyperlink" Target="mailto:Scott.Lindstrom@ssec.wisc.edu" TargetMode="External"/><Relationship Id="rId9" Type="http://schemas.openxmlformats.org/officeDocument/2006/relationships/hyperlink" Target="mailto:William.straka@ssec.wisc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ms.confex.com/ams/101ANNUAL/meetingapp.cgi/Session/56215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sec.wisc.edu/jpss-sdoc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fusedfog.ssec.wisc.edu/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cimss.ssec.wisc.edu/satellite-blo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imss.ssec.wisc.edu/training/YouTube_MIMICTraining.html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imss.ssec.wisc.edu/goes/webapps/parallax/himawari08_asamoa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cimss.ssec.wisc.edu/goes/webapps/parallax/goes17_asamoa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imss.ssec.wisc.edu/goes/webapps/parallax/himawari08_asamoa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cimss.ssec.wisc.edu/goes/webapps/parallax/goes17_asamoa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9079" y="1400265"/>
            <a:ext cx="8534400" cy="1447800"/>
          </a:xfrm>
        </p:spPr>
        <p:txBody>
          <a:bodyPr/>
          <a:lstStyle/>
          <a:p>
            <a:r>
              <a:rPr lang="en-US" sz="3200" dirty="0"/>
              <a:t>Training Activities at the Cooperative Institute for Meteorological Satellite Studies (CIMSS)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81000" y="3200400"/>
            <a:ext cx="8610600" cy="1200329"/>
          </a:xfrm>
        </p:spPr>
        <p:txBody>
          <a:bodyPr/>
          <a:lstStyle/>
          <a:p>
            <a:r>
              <a:rPr lang="en-US" b="1" dirty="0"/>
              <a:t>Scott S. Lindstrom</a:t>
            </a:r>
            <a:r>
              <a:rPr lang="en-US" dirty="0"/>
              <a:t>, </a:t>
            </a:r>
            <a:r>
              <a:rPr lang="en-US" dirty="0" smtClean="0"/>
              <a:t>A</a:t>
            </a:r>
            <a:r>
              <a:rPr lang="en-US" dirty="0"/>
              <a:t>. S. </a:t>
            </a:r>
            <a:r>
              <a:rPr lang="en-US" dirty="0" err="1"/>
              <a:t>Bachmeier</a:t>
            </a:r>
            <a:r>
              <a:rPr lang="en-US" dirty="0"/>
              <a:t>, W. </a:t>
            </a:r>
            <a:r>
              <a:rPr lang="en-US" dirty="0" err="1"/>
              <a:t>Straka</a:t>
            </a:r>
            <a:r>
              <a:rPr lang="en-US" dirty="0"/>
              <a:t> III, M. </a:t>
            </a:r>
            <a:r>
              <a:rPr lang="en-US" dirty="0" err="1"/>
              <a:t>Gunshor</a:t>
            </a:r>
            <a:r>
              <a:rPr lang="en-US" dirty="0"/>
              <a:t>, J. Nelson, C. C. Schmidt, L. </a:t>
            </a:r>
            <a:r>
              <a:rPr lang="en-US" dirty="0" err="1"/>
              <a:t>Cronce</a:t>
            </a:r>
            <a:r>
              <a:rPr lang="en-US" dirty="0"/>
              <a:t>, T. </a:t>
            </a:r>
            <a:r>
              <a:rPr lang="en-US" dirty="0" err="1"/>
              <a:t>Schmit</a:t>
            </a:r>
            <a:r>
              <a:rPr lang="en-US" dirty="0"/>
              <a:t>, M. Mooney, and K. </a:t>
            </a:r>
            <a:r>
              <a:rPr lang="en-US" dirty="0" err="1"/>
              <a:t>Strabala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60C17-B17B-44C7-8493-C8ACBB94F633}" type="slidenum">
              <a:rPr lang="en-US" smtClean="0"/>
              <a:pPr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61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31520"/>
            <a:ext cx="822853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Also included in the training:  Parallax Web Sites!</a:t>
            </a:r>
            <a:br>
              <a:rPr lang="en-US" dirty="0"/>
            </a:br>
            <a:r>
              <a:rPr lang="en-US" sz="2025" dirty="0">
                <a:hlinkClick r:id="rId3"/>
              </a:rPr>
              <a:t>http://cimss.ssec.wisc.edu/goes/webapps/parallax/himawari08_asamoa.html</a:t>
            </a:r>
            <a:r>
              <a:rPr lang="en-US" sz="2025" dirty="0"/>
              <a:t/>
            </a:r>
            <a:br>
              <a:rPr lang="en-US" sz="2025" dirty="0"/>
            </a:br>
            <a:r>
              <a:rPr lang="en-US" sz="2025" dirty="0">
                <a:hlinkClick r:id="rId4"/>
              </a:rPr>
              <a:t>http://cimss.ssec.wisc.edu/goes/webapps/parallax/goes17_asamoa.html</a:t>
            </a:r>
            <a:r>
              <a:rPr lang="en-US" sz="2025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BC4F-0ADF-43DA-AEA2-73825E5ACD80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2434590"/>
            <a:ext cx="4424859" cy="288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434590"/>
            <a:ext cx="4424859" cy="288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2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31520"/>
            <a:ext cx="822853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Also included in the training:  Parallax Web Sites!</a:t>
            </a:r>
            <a:br>
              <a:rPr lang="en-US" dirty="0"/>
            </a:br>
            <a:r>
              <a:rPr lang="en-US" sz="2025" dirty="0">
                <a:hlinkClick r:id="rId3"/>
              </a:rPr>
              <a:t>http://cimss.ssec.wisc.edu/goes/webapps/parallax/himawari08_asamoa.html</a:t>
            </a:r>
            <a:r>
              <a:rPr lang="en-US" sz="2025" dirty="0"/>
              <a:t/>
            </a:r>
            <a:br>
              <a:rPr lang="en-US" sz="2025" dirty="0"/>
            </a:br>
            <a:r>
              <a:rPr lang="en-US" sz="2025" dirty="0">
                <a:hlinkClick r:id="rId4"/>
              </a:rPr>
              <a:t>http://cimss.ssec.wisc.edu/goes/webapps/parallax/goes17_asamoa.html</a:t>
            </a:r>
            <a:r>
              <a:rPr lang="en-US" sz="2025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BC4F-0ADF-43DA-AEA2-73825E5ACD80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2434590"/>
            <a:ext cx="4424859" cy="28803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434590"/>
            <a:ext cx="4424859" cy="288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85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Geo2Grid used to create imagery for RA-III/RA-IV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Geo2Grid is a python-based </a:t>
            </a:r>
            <a:r>
              <a:rPr lang="en-US" dirty="0" err="1" smtClean="0"/>
              <a:t>SatPy</a:t>
            </a:r>
            <a:r>
              <a:rPr lang="en-US" dirty="0" smtClean="0"/>
              <a:t>-dependent series of shell scripts that access data, </a:t>
            </a:r>
            <a:r>
              <a:rPr lang="en-US" dirty="0" err="1" smtClean="0"/>
              <a:t>georeference</a:t>
            </a:r>
            <a:r>
              <a:rPr lang="en-US" dirty="0" smtClean="0"/>
              <a:t> it, color-enhance it (if necessary) and combine it (into RGBs, if requested)</a:t>
            </a:r>
          </a:p>
          <a:p>
            <a:r>
              <a:rPr lang="en-US" dirty="0" smtClean="0"/>
              <a:t>CIMSS Blog Posts on how to use Geo2Grid (or Polar2Grid)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cimss.ssec.wisc.edu/satellite-blog/archives/37391</a:t>
            </a:r>
            <a:r>
              <a:rPr lang="en-US" dirty="0" smtClean="0"/>
              <a:t> (How to apply enhancements)</a:t>
            </a:r>
          </a:p>
          <a:p>
            <a:r>
              <a:rPr lang="en-US" dirty="0" smtClean="0"/>
              <a:t>This software was used to create single channel imagery and also custom RGBs as requested by trainers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3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3600" cy="990600"/>
          </a:xfrm>
        </p:spPr>
        <p:txBody>
          <a:bodyPr/>
          <a:lstStyle/>
          <a:p>
            <a:r>
              <a:rPr lang="en-US" sz="3200" dirty="0" smtClean="0"/>
              <a:t>Training is incorporated into some CIMSS websites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1999"/>
            <a:ext cx="6324600" cy="55722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833735"/>
            <a:ext cx="555152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https://cimss.ssec.wisc.edu/goes/wf 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206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3600" cy="990600"/>
          </a:xfrm>
        </p:spPr>
        <p:txBody>
          <a:bodyPr/>
          <a:lstStyle/>
          <a:p>
            <a:r>
              <a:rPr lang="en-US" sz="3200" dirty="0" smtClean="0"/>
              <a:t>Training is incorporated into some CIMSS websites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1999"/>
            <a:ext cx="6324600" cy="55722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2971800"/>
            <a:ext cx="685800" cy="228600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833735"/>
            <a:ext cx="555152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https://cimss.ssec.wisc.edu/goes/wf 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13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3600" cy="990600"/>
          </a:xfrm>
        </p:spPr>
        <p:txBody>
          <a:bodyPr/>
          <a:lstStyle/>
          <a:p>
            <a:r>
              <a:rPr lang="en-US" sz="3200" dirty="0" smtClean="0"/>
              <a:t>Training is incorporated into some CIMSS websites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1999"/>
            <a:ext cx="6324600" cy="55722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2971800"/>
            <a:ext cx="685800" cy="228600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2463968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Click for audio training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833735"/>
            <a:ext cx="555152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https://cimss.ssec.wisc.edu/goes/wf 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08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53600" cy="990600"/>
          </a:xfrm>
        </p:spPr>
        <p:txBody>
          <a:bodyPr/>
          <a:lstStyle/>
          <a:p>
            <a:r>
              <a:rPr lang="en-US" sz="3200" dirty="0" smtClean="0"/>
              <a:t>Training is incorporated into some CIMSS websites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1999"/>
            <a:ext cx="6324600" cy="557221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800600" y="2971800"/>
            <a:ext cx="685800" cy="228600"/>
          </a:xfrm>
          <a:prstGeom prst="rect">
            <a:avLst/>
          </a:prstGeom>
          <a:noFill/>
          <a:ln w="635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05600" y="2463968"/>
            <a:ext cx="167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Click for audio training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833735"/>
            <a:ext cx="555152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https://cimss.ssec.wisc.edu/goes/wf </a:t>
            </a:r>
            <a:endParaRPr lang="en-US" sz="2400" b="1" dirty="0"/>
          </a:p>
        </p:txBody>
      </p:sp>
      <p:sp>
        <p:nvSpPr>
          <p:cNvPr id="3" name="Cloud Callout 2"/>
          <p:cNvSpPr/>
          <p:nvPr/>
        </p:nvSpPr>
        <p:spPr>
          <a:xfrm>
            <a:off x="5143500" y="3962399"/>
            <a:ext cx="2743200" cy="2371810"/>
          </a:xfrm>
          <a:prstGeom prst="cloudCallout">
            <a:avLst>
              <a:gd name="adj1" fmla="val 37868"/>
              <a:gd name="adj2" fmla="val -11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Upgraded </a:t>
            </a:r>
            <a:r>
              <a:rPr lang="en-US" sz="2400" dirty="0"/>
              <a:t>v</a:t>
            </a:r>
            <a:r>
              <a:rPr lang="en-US" sz="2400" dirty="0" smtClean="0"/>
              <a:t>ersion coming in 2021!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5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ProbSevere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99" y="878854"/>
            <a:ext cx="7636701" cy="570036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200400" y="2635404"/>
            <a:ext cx="20574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57800" y="22860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Fact sheet that includes links to training videos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563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7352413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01600" y="1720334"/>
            <a:ext cx="1864613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Includes training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1143000"/>
            <a:ext cx="3300904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https://volcano.ssec.wisc.edu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810000" y="1855434"/>
            <a:ext cx="3391600" cy="457200"/>
          </a:xfrm>
          <a:prstGeom prst="straightConnector1">
            <a:avLst/>
          </a:prstGeom>
          <a:ln w="5715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818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New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3610"/>
            <a:ext cx="8229600" cy="465674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731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448800" cy="990600"/>
          </a:xfrm>
        </p:spPr>
        <p:txBody>
          <a:bodyPr/>
          <a:lstStyle/>
          <a:p>
            <a:r>
              <a:rPr lang="en-US" dirty="0" smtClean="0"/>
              <a:t>CIMSS-based information that needs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There are products, and imagery</a:t>
            </a:r>
          </a:p>
          <a:p>
            <a:pPr lvl="1"/>
            <a:r>
              <a:rPr lang="en-US" dirty="0" smtClean="0"/>
              <a:t>Tropical Website Products</a:t>
            </a:r>
          </a:p>
          <a:p>
            <a:pPr lvl="2"/>
            <a:r>
              <a:rPr lang="en-US" dirty="0" smtClean="0"/>
              <a:t>MIMIC TPW, MIMIC-TC, ARCHER, . . . </a:t>
            </a:r>
          </a:p>
          <a:p>
            <a:pPr lvl="1"/>
            <a:r>
              <a:rPr lang="en-US" dirty="0" smtClean="0"/>
              <a:t>IFR Probability, NOAA/CIMSS </a:t>
            </a:r>
            <a:r>
              <a:rPr lang="en-US" dirty="0" err="1" smtClean="0"/>
              <a:t>ProbSevere</a:t>
            </a:r>
            <a:r>
              <a:rPr lang="en-US" dirty="0" smtClean="0"/>
              <a:t>, VOLCAT. . . </a:t>
            </a:r>
          </a:p>
          <a:p>
            <a:pPr lvl="1"/>
            <a:r>
              <a:rPr lang="en-US" dirty="0" smtClean="0"/>
              <a:t>Satellite Imagery from different sources</a:t>
            </a:r>
          </a:p>
          <a:p>
            <a:pPr lvl="2"/>
            <a:r>
              <a:rPr lang="en-US" dirty="0" smtClean="0"/>
              <a:t>GEO, LEO, GRB, Direct Broadcast</a:t>
            </a:r>
          </a:p>
          <a:p>
            <a:r>
              <a:rPr lang="en-US" dirty="0" smtClean="0"/>
              <a:t>There are ways to display products, and imagery</a:t>
            </a:r>
          </a:p>
          <a:p>
            <a:pPr lvl="1"/>
            <a:r>
              <a:rPr lang="en-US" dirty="0" smtClean="0"/>
              <a:t>Geo2Grid, </a:t>
            </a:r>
            <a:r>
              <a:rPr lang="en-US" dirty="0" err="1" smtClean="0"/>
              <a:t>McIDAS</a:t>
            </a:r>
            <a:r>
              <a:rPr lang="en-US" dirty="0" smtClean="0"/>
              <a:t>-V, </a:t>
            </a:r>
            <a:r>
              <a:rPr lang="en-US" dirty="0" err="1" smtClean="0"/>
              <a:t>RealEarth</a:t>
            </a:r>
            <a:r>
              <a:rPr lang="en-US" dirty="0" smtClean="0"/>
              <a:t>, Polar2Grid</a:t>
            </a:r>
          </a:p>
          <a:p>
            <a:r>
              <a:rPr lang="en-US" dirty="0" smtClean="0"/>
              <a:t>There are different groups needing training</a:t>
            </a:r>
          </a:p>
          <a:p>
            <a:pPr lvl="1"/>
            <a:r>
              <a:rPr lang="en-US" dirty="0" smtClean="0"/>
              <a:t>National Weather Service forecasters</a:t>
            </a:r>
          </a:p>
          <a:p>
            <a:pPr lvl="1"/>
            <a:r>
              <a:rPr lang="en-US" dirty="0" smtClean="0"/>
              <a:t>Students, Teachers, Professionals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25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New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3610"/>
            <a:ext cx="8229600" cy="4656749"/>
          </a:xfrm>
        </p:spPr>
      </p:pic>
      <p:sp>
        <p:nvSpPr>
          <p:cNvPr id="9" name="TextBox 8"/>
          <p:cNvSpPr txBox="1"/>
          <p:nvPr/>
        </p:nvSpPr>
        <p:spPr>
          <a:xfrm>
            <a:off x="838200" y="4114800"/>
            <a:ext cx="292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of the GOES-R/JPSS </a:t>
            </a:r>
          </a:p>
          <a:p>
            <a:r>
              <a:rPr lang="en-US" dirty="0" smtClean="0"/>
              <a:t>Short Course at AMS 2020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67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New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3610"/>
            <a:ext cx="8229600" cy="465674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97871"/>
            <a:ext cx="4841715" cy="2735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114800"/>
            <a:ext cx="292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of the GOES-R/JPSS </a:t>
            </a:r>
          </a:p>
          <a:p>
            <a:r>
              <a:rPr lang="en-US" dirty="0" smtClean="0"/>
              <a:t>Short Course at AMS 2020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65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on New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03610"/>
            <a:ext cx="8229600" cy="465674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97871"/>
            <a:ext cx="4841715" cy="27357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4114800"/>
            <a:ext cx="2929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 of the GOES-R/JPSS </a:t>
            </a:r>
          </a:p>
          <a:p>
            <a:r>
              <a:rPr lang="en-US" dirty="0" smtClean="0"/>
              <a:t>Short Course at AMS 2020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6076770"/>
            <a:ext cx="6263318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https://www.ssec.wisc.edu/flood-map-demo/flood-products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39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website, with training information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0" y="1066799"/>
            <a:ext cx="7880280" cy="57337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295400"/>
            <a:ext cx="6199198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https://www.ssec.wisc.edu/flood-map-demo/flood-products/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52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website, with training information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20" y="1066799"/>
            <a:ext cx="7880280" cy="57337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295400"/>
            <a:ext cx="6199198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https://www.ssec.wisc.edu/flood-map-demo/flood-products/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05200" y="2438400"/>
            <a:ext cx="3124200" cy="304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23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Broadcast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CIMSS has a Direct Broadcast satellite dish</a:t>
            </a:r>
          </a:p>
          <a:p>
            <a:r>
              <a:rPr lang="en-US" dirty="0" smtClean="0"/>
              <a:t>CIMSS manages other satellite dishes (Guam, Puerto Rico, …</a:t>
            </a:r>
          </a:p>
          <a:p>
            <a:pPr lvl="1"/>
            <a:r>
              <a:rPr lang="en-US" dirty="0" smtClean="0"/>
              <a:t>CIMSS has Direct Broadcast expertise</a:t>
            </a:r>
          </a:p>
          <a:p>
            <a:r>
              <a:rPr lang="en-US" dirty="0" smtClean="0"/>
              <a:t>There are periodic Direct Broadcast Workshops, including one in February 2020 in Mexico City</a:t>
            </a:r>
          </a:p>
          <a:p>
            <a:pPr lvl="1"/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List of previous DB Seminars, 2006 – 2018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C96B693-3E43-824D-8034-DBE96E5DDE64}"/>
              </a:ext>
            </a:extLst>
          </p:cNvPr>
          <p:cNvSpPr txBox="1">
            <a:spLocks/>
          </p:cNvSpPr>
          <p:nvPr/>
        </p:nvSpPr>
        <p:spPr>
          <a:xfrm>
            <a:off x="866216" y="973669"/>
            <a:ext cx="6571060" cy="70696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 spc="-1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9pPr>
          </a:lstStyle>
          <a:p>
            <a:r>
              <a:rPr lang="en-US" smtClean="0"/>
              <a:t>`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6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262" y="0"/>
            <a:ext cx="8228538" cy="449704"/>
          </a:xfrm>
        </p:spPr>
        <p:txBody>
          <a:bodyPr/>
          <a:lstStyle/>
          <a:p>
            <a:r>
              <a:rPr lang="en-US" dirty="0" smtClean="0"/>
              <a:t>DB Packages that need to be trained 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C96B693-3E43-824D-8034-DBE96E5DDE64}"/>
              </a:ext>
            </a:extLst>
          </p:cNvPr>
          <p:cNvSpPr txBox="1">
            <a:spLocks/>
          </p:cNvSpPr>
          <p:nvPr/>
        </p:nvSpPr>
        <p:spPr>
          <a:xfrm>
            <a:off x="866216" y="973669"/>
            <a:ext cx="6571060" cy="70696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kern="1200" spc="-1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MS PGothic" pitchFamily="34" charset="-128"/>
                <a:cs typeface="ＭＳ Ｐゴシック" pitchFamily="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C1EEFF"/>
                </a:solidFill>
                <a:latin typeface="Arial" pitchFamily="4" charset="0"/>
                <a:ea typeface="ＭＳ Ｐゴシック" pitchFamily="4" charset="-128"/>
                <a:cs typeface="ＭＳ Ｐゴシック" pitchFamily="4" charset="-128"/>
              </a:defRPr>
            </a:lvl9pPr>
          </a:lstStyle>
          <a:p>
            <a:r>
              <a:rPr lang="en-US" smtClean="0"/>
              <a:t>`</a:t>
            </a:r>
            <a:endParaRPr 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4990FA2B-E532-104D-8BD2-4E5FA0FA0E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1486004"/>
              </p:ext>
            </p:extLst>
          </p:nvPr>
        </p:nvGraphicFramePr>
        <p:xfrm>
          <a:off x="84668" y="449704"/>
          <a:ext cx="8974666" cy="6084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287">
                  <a:extLst>
                    <a:ext uri="{9D8B030D-6E8A-4147-A177-3AD203B41FA5}">
                      <a16:colId xmlns:a16="http://schemas.microsoft.com/office/drawing/2014/main" val="3636569636"/>
                    </a:ext>
                  </a:extLst>
                </a:gridCol>
                <a:gridCol w="7290379">
                  <a:extLst>
                    <a:ext uri="{9D8B030D-6E8A-4147-A177-3AD203B41FA5}">
                      <a16:colId xmlns:a16="http://schemas.microsoft.com/office/drawing/2014/main" val="2804818704"/>
                    </a:ext>
                  </a:extLst>
                </a:gridCol>
              </a:tblGrid>
              <a:tr h="1214104"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CSPP Software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 Package Name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CSPP LEO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Myriad Pro"/>
                          <a:ea typeface="Myriad Pro"/>
                          <a:cs typeface="Myriad Pro"/>
                        </a:rPr>
                        <a:t>Product Description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389951451"/>
                  </a:ext>
                </a:extLst>
              </a:tr>
              <a:tr h="637431">
                <a:tc>
                  <a:txBody>
                    <a:bodyPr/>
                    <a:lstStyle/>
                    <a:p>
                      <a:pPr algn="l" defTabSz="457200">
                        <a:defRPr sz="150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lang="en-US" sz="1600" b="1" dirty="0"/>
                        <a:t>VIIRS ASCI</a:t>
                      </a:r>
                      <a:endParaRPr sz="1600" b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1600" dirty="0">
                          <a:latin typeface="Myriad Pro"/>
                          <a:ea typeface="Myriad Pro"/>
                          <a:cs typeface="Myriad Pro"/>
                        </a:rPr>
                        <a:t>VIIRS imager aerosol optical depth, cloud properties, sea ice, </a:t>
                      </a:r>
                      <a:r>
                        <a:rPr lang="en-US" sz="1600" b="0" dirty="0">
                          <a:latin typeface="Myriad Pro"/>
                          <a:ea typeface="Myriad Pro"/>
                          <a:cs typeface="Myriad Pro"/>
                        </a:rPr>
                        <a:t>and volcanic ash (NOAA algorithm).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2478627253"/>
                  </a:ext>
                </a:extLst>
              </a:tr>
              <a:tr h="417612">
                <a:tc>
                  <a:txBody>
                    <a:bodyPr/>
                    <a:lstStyle/>
                    <a:p>
                      <a:pPr algn="l" defTabSz="457200">
                        <a:defRPr sz="150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lang="en-US" sz="1600" b="1" dirty="0"/>
                        <a:t>VIIRS Active Fires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1600" b="0" dirty="0">
                          <a:latin typeface="Myriad Pro"/>
                          <a:ea typeface="Myriad Pro"/>
                          <a:cs typeface="Myriad Pro"/>
                        </a:rPr>
                        <a:t>VIIRS imager active fires detection (NOAA algorithm).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3917479165"/>
                  </a:ext>
                </a:extLst>
              </a:tr>
              <a:tr h="637431">
                <a:tc>
                  <a:txBody>
                    <a:bodyPr/>
                    <a:lstStyle/>
                    <a:p>
                      <a:pPr algn="l" defTabSz="457200">
                        <a:defRPr sz="150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lang="en-US" sz="1600" b="1" dirty="0"/>
                        <a:t>VIIRS Flood Detection 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1600" dirty="0">
                          <a:latin typeface="Myriad Pro"/>
                          <a:ea typeface="Myriad Pro"/>
                          <a:cs typeface="Myriad Pro"/>
                        </a:rPr>
                        <a:t>VIIRS imager flood detection (NOAA algorithm).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3011016255"/>
                  </a:ext>
                </a:extLst>
              </a:tr>
              <a:tr h="696019"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600" b="1" dirty="0">
                          <a:latin typeface="Myriad Pro"/>
                          <a:ea typeface="Myriad Pro"/>
                          <a:cs typeface="Myriad Pro"/>
                        </a:rPr>
                        <a:t>CLAVR-x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lang="en-US" sz="1600" dirty="0">
                          <a:latin typeface="Myriad Pro"/>
                          <a:ea typeface="Myriad Pro"/>
                          <a:cs typeface="Myriad Pro"/>
                        </a:rPr>
                        <a:t>Multispectral imager retrievals of cloud properties; aerosol optical depth; surface properties; ocean properties (NOAA algorithm).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488957270"/>
                  </a:ext>
                </a:extLst>
              </a:tr>
              <a:tr h="41761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1600" b="1" dirty="0">
                          <a:latin typeface="Myriad Pro"/>
                          <a:ea typeface="Myriad Pro"/>
                          <a:cs typeface="Myriad Pro"/>
                        </a:rPr>
                        <a:t>ACSPO</a:t>
                      </a:r>
                      <a:endParaRPr sz="1600" b="1" dirty="0"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1600" dirty="0">
                          <a:latin typeface="Myriad Pro"/>
                          <a:ea typeface="Myriad Pro"/>
                          <a:cs typeface="Myriad Pro"/>
                        </a:rPr>
                        <a:t>Multispectral imager retrievals of sea surface temperature (NOAA algorithm).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553823536"/>
                  </a:ext>
                </a:extLst>
              </a:tr>
              <a:tr h="417612">
                <a:tc>
                  <a:txBody>
                    <a:bodyPr/>
                    <a:lstStyle/>
                    <a:p>
                      <a:pPr algn="l" defTabSz="457200">
                        <a:defRPr sz="150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sz="1600" b="1" dirty="0"/>
                        <a:t>Polar2grid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600" dirty="0">
                          <a:latin typeface="Myriad Pro"/>
                          <a:ea typeface="Myriad Pro"/>
                          <a:cs typeface="Myriad Pro"/>
                        </a:rPr>
                        <a:t>Reprojected imagery (single and multi-band) in GeoTIFF and AWIPS formats.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3383466519"/>
                  </a:ext>
                </a:extLst>
              </a:tr>
              <a:tr h="417612">
                <a:tc>
                  <a:txBody>
                    <a:bodyPr/>
                    <a:lstStyle/>
                    <a:p>
                      <a:pPr algn="l" defTabSz="457200">
                        <a:defRPr sz="1500" i="0">
                          <a:latin typeface="Myriad Pro"/>
                          <a:ea typeface="Myriad Pro"/>
                          <a:cs typeface="Myriad Pro"/>
                        </a:defRPr>
                      </a:pPr>
                      <a:r>
                        <a:rPr sz="1600" b="1" dirty="0"/>
                        <a:t>Hydra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defTabSz="457200">
                        <a:defRPr sz="1800" b="0" i="0"/>
                      </a:pPr>
                      <a:r>
                        <a:rPr sz="1600" dirty="0">
                          <a:latin typeface="Myriad Pro"/>
                          <a:ea typeface="Myriad Pro"/>
                          <a:cs typeface="Myriad Pro"/>
                        </a:rPr>
                        <a:t>Interactive visualization and interrogation of multispectral imagery and</a:t>
                      </a:r>
                      <a:r>
                        <a:rPr lang="en-US" sz="1600" dirty="0">
                          <a:latin typeface="Myriad Pro"/>
                          <a:ea typeface="Myriad Pro"/>
                          <a:cs typeface="Myriad Pro"/>
                        </a:rPr>
                        <a:t> </a:t>
                      </a:r>
                      <a:r>
                        <a:rPr sz="1600" dirty="0">
                          <a:latin typeface="Myriad Pro"/>
                          <a:ea typeface="Myriad Pro"/>
                          <a:cs typeface="Myriad Pro"/>
                        </a:rPr>
                        <a:t>hyper spectral soundings.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379544836"/>
                  </a:ext>
                </a:extLst>
              </a:tr>
              <a:tr h="9058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1600" b="1" dirty="0">
                          <a:latin typeface="Myriad Pro"/>
                          <a:ea typeface="Myriad Pro"/>
                          <a:cs typeface="Myriad Pro"/>
                        </a:rPr>
                        <a:t>Sounder </a:t>
                      </a:r>
                      <a:r>
                        <a:rPr lang="en-US" sz="1600" b="1" dirty="0" err="1">
                          <a:latin typeface="Myriad Pro"/>
                          <a:ea typeface="Myriad Pro"/>
                          <a:cs typeface="Myriad Pro"/>
                        </a:rPr>
                        <a:t>Quicklook</a:t>
                      </a:r>
                      <a:r>
                        <a:rPr lang="en-US" sz="1600" b="1" dirty="0">
                          <a:latin typeface="Myriad Pro"/>
                          <a:ea typeface="Myriad Pro"/>
                          <a:cs typeface="Myriad Pro"/>
                        </a:rPr>
                        <a:t>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endParaRPr sz="1600" b="1" dirty="0">
                        <a:latin typeface="Myriad Pro"/>
                        <a:ea typeface="Myriad Pro"/>
                        <a:cs typeface="Myriad Pro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 b="0" i="0"/>
                      </a:pPr>
                      <a:r>
                        <a:rPr lang="en-US" sz="1600" dirty="0">
                          <a:latin typeface="Myriad Pro"/>
                          <a:ea typeface="Myriad Pro"/>
                          <a:cs typeface="Myriad Pro"/>
                        </a:rPr>
                        <a:t>Projected 2D maps of temperature and water vapor retrievals, and Skew-T profiles for individual atmospheric profiles.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362560652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35849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for K-14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5143"/>
            <a:ext cx="7696200" cy="578384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6019800" y="3810000"/>
            <a:ext cx="2286000" cy="1981200"/>
          </a:xfrm>
          <a:prstGeom prst="cloudCallout">
            <a:avLst>
              <a:gd name="adj1" fmla="val 6564"/>
              <a:gd name="adj2" fmla="val 125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Virtual Science Fair.  Prize:  GOES-T Launch Pass!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1005163"/>
            <a:ext cx="5480988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cimss.ssec.wisc.edu/education/goesr/vsf.html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822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8262" y="0"/>
            <a:ext cx="4113738" cy="914400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smtClean="0"/>
              <a:t>K-14 Links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19200"/>
            <a:ext cx="7126948" cy="505378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200"/>
            <a:ext cx="5118177" cy="54315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48251" y="5090344"/>
            <a:ext cx="456567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b="1" dirty="0" smtClean="0">
                <a:hlinkClick r:id="rId5"/>
              </a:rPr>
              <a:t>https://cimss.ssec.wisc.edu/wxfest</a:t>
            </a:r>
            <a:r>
              <a:rPr lang="en-US" sz="2000" b="1" dirty="0" smtClean="0">
                <a:hlinkClick r:id="rId5"/>
              </a:rPr>
              <a:t>/</a:t>
            </a:r>
            <a:r>
              <a:rPr lang="en-US" sz="2000" b="1" dirty="0" smtClean="0"/>
              <a:t> 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5841874"/>
            <a:ext cx="39421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https://cimss.ssec.wisc.edu/wxcamp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38400" y="6368534"/>
            <a:ext cx="57912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Corbel"/>
                <a:hlinkClick r:id="rId7"/>
              </a:rPr>
              <a:t>http://</a:t>
            </a:r>
            <a:r>
              <a:rPr lang="en-US" b="1" dirty="0" smtClean="0">
                <a:solidFill>
                  <a:prstClr val="white"/>
                </a:solidFill>
                <a:latin typeface="Corbel"/>
                <a:hlinkClick r:id="rId7"/>
              </a:rPr>
              <a:t>cimss.ssec.wisc.edu/education/goesr/intro.html</a:t>
            </a:r>
            <a:r>
              <a:rPr lang="en-US" b="1" dirty="0" smtClean="0">
                <a:solidFill>
                  <a:prstClr val="white"/>
                </a:solidFill>
                <a:latin typeface="Corbel"/>
              </a:rPr>
              <a:t> </a:t>
            </a:r>
            <a:endParaRPr lang="en-US" b="1" dirty="0">
              <a:solidFill>
                <a:prstClr val="white"/>
              </a:solidFill>
              <a:latin typeface="Corbe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58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First Guess: </a:t>
            </a:r>
            <a:r>
              <a:rPr lang="en-US" dirty="0" smtClean="0">
                <a:hlinkClick r:id="rId3"/>
              </a:rPr>
              <a:t>firstname.lastname@ssec.wisc.edu</a:t>
            </a:r>
            <a:endParaRPr lang="en-US" dirty="0" smtClean="0"/>
          </a:p>
          <a:p>
            <a:pPr lvl="1"/>
            <a:endParaRPr lang="en-US" dirty="0" smtClean="0">
              <a:hlinkClick r:id="rId4"/>
            </a:endParaRPr>
          </a:p>
          <a:p>
            <a:pPr lvl="1"/>
            <a:r>
              <a:rPr lang="en-US" dirty="0" smtClean="0">
                <a:hlinkClick r:id="rId5"/>
              </a:rPr>
              <a:t>scott.lindstrom@ssec.wisc.edu</a:t>
            </a:r>
            <a:r>
              <a:rPr lang="en-US" dirty="0" smtClean="0"/>
              <a:t> (general training)</a:t>
            </a:r>
          </a:p>
          <a:p>
            <a:pPr lvl="1"/>
            <a:r>
              <a:rPr lang="en-US" dirty="0" smtClean="0">
                <a:hlinkClick r:id="rId6"/>
              </a:rPr>
              <a:t>kathy.strabala@ssec.wisc.edu</a:t>
            </a:r>
            <a:r>
              <a:rPr lang="en-US" dirty="0" smtClean="0"/>
              <a:t>   (Direct Broadcast)</a:t>
            </a:r>
          </a:p>
          <a:p>
            <a:pPr lvl="1"/>
            <a:r>
              <a:rPr lang="en-US" smtClean="0">
                <a:hlinkClick r:id="rId7"/>
              </a:rPr>
              <a:t>margaret.mooney@ssec.wisc.edu</a:t>
            </a:r>
            <a:r>
              <a:rPr lang="en-US" smtClean="0"/>
              <a:t>  </a:t>
            </a:r>
            <a:r>
              <a:rPr lang="en-US" dirty="0" smtClean="0"/>
              <a:t>(K-14, GOES-R for teachers)</a:t>
            </a:r>
          </a:p>
          <a:p>
            <a:pPr lvl="1"/>
            <a:r>
              <a:rPr lang="en-US" dirty="0" smtClean="0">
                <a:hlinkClick r:id="rId8"/>
              </a:rPr>
              <a:t>chris.schmidt@ssec.wisc.edu</a:t>
            </a:r>
            <a:r>
              <a:rPr lang="en-US" dirty="0" smtClean="0"/>
              <a:t> (Fires)</a:t>
            </a:r>
          </a:p>
          <a:p>
            <a:pPr lvl="1"/>
            <a:r>
              <a:rPr lang="en-US" dirty="0" smtClean="0">
                <a:hlinkClick r:id="rId9"/>
              </a:rPr>
              <a:t>william.straka@ssec.wisc.edu</a:t>
            </a:r>
            <a:r>
              <a:rPr lang="en-US" dirty="0" smtClean="0"/>
              <a:t> (JPSS and events)</a:t>
            </a:r>
          </a:p>
          <a:p>
            <a:pPr lvl="1"/>
            <a:r>
              <a:rPr lang="en-US" dirty="0" smtClean="0">
                <a:hlinkClick r:id="rId10"/>
              </a:rPr>
              <a:t>tim.j.schmit@noaa.gov</a:t>
            </a:r>
            <a:r>
              <a:rPr lang="en-US" dirty="0" smtClean="0"/>
              <a:t> (All things GOES-R)</a:t>
            </a:r>
          </a:p>
          <a:p>
            <a:pPr lvl="1"/>
            <a:endParaRPr lang="en-US" dirty="0"/>
          </a:p>
          <a:p>
            <a:r>
              <a:rPr lang="en-US" dirty="0" smtClean="0"/>
              <a:t>608 263 4425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784" y="5105400"/>
            <a:ext cx="2619375" cy="1905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774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VISIT (Virtual Institute for Satellite Integration Training) Modules have been created/updated in the past year to meet COVID Work From Home demands.</a:t>
            </a:r>
          </a:p>
          <a:p>
            <a:pPr lvl="1"/>
            <a:r>
              <a:rPr lang="en-US" dirty="0" smtClean="0"/>
              <a:t>A lot more individual training sessions</a:t>
            </a:r>
          </a:p>
          <a:p>
            <a:r>
              <a:rPr lang="en-US" dirty="0" smtClean="0"/>
              <a:t>CIMSS Modules that have been created/updated in the past 18 months: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899625"/>
              </p:ext>
            </p:extLst>
          </p:nvPr>
        </p:nvGraphicFramePr>
        <p:xfrm>
          <a:off x="457200" y="4506684"/>
          <a:ext cx="8547652" cy="125089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4273826">
                  <a:extLst>
                    <a:ext uri="{9D8B030D-6E8A-4147-A177-3AD203B41FA5}">
                      <a16:colId xmlns:a16="http://schemas.microsoft.com/office/drawing/2014/main" val="1580404899"/>
                    </a:ext>
                  </a:extLst>
                </a:gridCol>
                <a:gridCol w="4273826">
                  <a:extLst>
                    <a:ext uri="{9D8B030D-6E8A-4147-A177-3AD203B41FA5}">
                      <a16:colId xmlns:a16="http://schemas.microsoft.com/office/drawing/2014/main" val="147907829"/>
                    </a:ext>
                  </a:extLst>
                </a:gridCol>
              </a:tblGrid>
              <a:tr h="268835">
                <a:tc>
                  <a:txBody>
                    <a:bodyPr/>
                    <a:lstStyle/>
                    <a:p>
                      <a:pPr marL="0" lvl="1" algn="l"/>
                      <a:r>
                        <a:rPr lang="en-US" sz="1400" b="1" dirty="0" smtClean="0"/>
                        <a:t>GOES-R Satellite Detection of Blowing Snow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Above-Anvil Cirrus Plumes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172405"/>
                  </a:ext>
                </a:extLst>
              </a:tr>
              <a:tr h="26883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GOES-R Fog/Low Stratus detection IFR 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NOAA/CIMSS </a:t>
                      </a:r>
                      <a:r>
                        <a:rPr lang="en-US" sz="1400" b="1" dirty="0" err="1" smtClean="0"/>
                        <a:t>ProbSevere</a:t>
                      </a:r>
                      <a:endParaRPr lang="en-US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355989"/>
                  </a:ext>
                </a:extLst>
              </a:tr>
              <a:tr h="26883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Mesoscale Convective Vortices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NUCAPS Soundings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6584250"/>
                  </a:ext>
                </a:extLst>
              </a:tr>
              <a:tr h="336495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TROWAL 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GOES-17 Loop Heat Pipe and Predictive Calibration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6322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414" y="5871812"/>
            <a:ext cx="873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For more information on VISIT (and </a:t>
            </a:r>
            <a:r>
              <a:rPr lang="en-US" sz="1600" b="1" dirty="0" err="1" smtClean="0"/>
              <a:t>SHyMet</a:t>
            </a:r>
            <a:r>
              <a:rPr lang="en-US" sz="1600" b="1" dirty="0" smtClean="0"/>
              <a:t>), please see presentation Friday 9:50 – 9:55</a:t>
            </a:r>
          </a:p>
          <a:p>
            <a:pPr algn="ctr"/>
            <a:r>
              <a:rPr lang="en-US" sz="1200" b="1" dirty="0" smtClean="0">
                <a:hlinkClick r:id="rId3"/>
              </a:rPr>
              <a:t>Link</a:t>
            </a:r>
            <a:r>
              <a:rPr lang="en-US" sz="1200" b="1" dirty="0" smtClean="0"/>
              <a:t> by Lindstrom, </a:t>
            </a:r>
            <a:r>
              <a:rPr lang="en-US" sz="1200" b="1" dirty="0" err="1" smtClean="0"/>
              <a:t>Bachmeier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Bikos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Szoke</a:t>
            </a:r>
            <a:r>
              <a:rPr lang="en-US" sz="1200" b="1" dirty="0" smtClean="0"/>
              <a:t> and Torres</a:t>
            </a:r>
            <a:endParaRPr lang="en-US" sz="1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70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Blogs at CIMSS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229600" cy="5257800"/>
          </a:xfrm>
        </p:spPr>
        <p:txBody>
          <a:bodyPr/>
          <a:lstStyle/>
          <a:p>
            <a:r>
              <a:rPr lang="en-US" dirty="0" smtClean="0"/>
              <a:t>CIMSS has many blogs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9" y="1295400"/>
            <a:ext cx="5671610" cy="518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262" y="1443761"/>
            <a:ext cx="4390946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4"/>
              </a:rPr>
              <a:t>https://cimss.ssec.wisc.edu/satellite-blog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5604">
            <a:off x="1933896" y="1475535"/>
            <a:ext cx="5277271" cy="4821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8650">
            <a:off x="4190339" y="1673471"/>
            <a:ext cx="5087768" cy="464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606192">
            <a:off x="2345826" y="1754968"/>
            <a:ext cx="3326552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7"/>
              </a:rPr>
              <a:t>https://fusedfog.ssec.wisc.edu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798992">
            <a:off x="5637113" y="2074278"/>
            <a:ext cx="3967817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8"/>
              </a:rPr>
              <a:t>https://www.ssec.wisc.edu/jpss-sdoc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045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In-Person training!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was back in January, pre-COVID, but CIMSS scientists will travel to nearby WFOs to give satellite primers to new hires!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9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 up for individual offices, recorded so midnight shift-</a:t>
            </a:r>
            <a:r>
              <a:rPr lang="en-US" dirty="0" err="1" smtClean="0"/>
              <a:t>ers</a:t>
            </a:r>
            <a:r>
              <a:rPr lang="en-US" dirty="0" smtClean="0"/>
              <a:t> can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76308"/>
            <a:ext cx="6431653" cy="40482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7000" y="2276308"/>
            <a:ext cx="2667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left:  Training to WSO Pago Pago (one forecaster at home) on MIMIC TPW product</a:t>
            </a:r>
          </a:p>
          <a:p>
            <a:endParaRPr lang="en-US" sz="2400" dirty="0"/>
          </a:p>
          <a:p>
            <a:r>
              <a:rPr lang="en-US" sz="2400" dirty="0" smtClean="0"/>
              <a:t>How to make information stick?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37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 Post on MIMIC TPW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691F-9CED-4134-BEF2-4424A0C8B72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2057400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Send a link to this Blog Post on MIMIC</a:t>
            </a:r>
          </a:p>
          <a:p>
            <a:endParaRPr lang="en-US" dirty="0"/>
          </a:p>
          <a:p>
            <a:r>
              <a:rPr lang="en-US" dirty="0" smtClean="0"/>
              <a:t>The Blog Post includes a link to a </a:t>
            </a:r>
            <a:r>
              <a:rPr lang="en-US" dirty="0" smtClean="0">
                <a:hlinkClick r:id="rId3"/>
              </a:rPr>
              <a:t>training video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8" y="838199"/>
            <a:ext cx="6457122" cy="5664943"/>
          </a:xfrm>
        </p:spPr>
      </p:pic>
      <p:cxnSp>
        <p:nvCxnSpPr>
          <p:cNvPr id="10" name="Straight Arrow Connector 9"/>
          <p:cNvCxnSpPr/>
          <p:nvPr/>
        </p:nvCxnSpPr>
        <p:spPr>
          <a:xfrm flipH="1">
            <a:off x="4724401" y="3811726"/>
            <a:ext cx="1828799" cy="2436674"/>
          </a:xfrm>
          <a:prstGeom prst="straightConnector1">
            <a:avLst/>
          </a:prstGeom>
          <a:ln w="920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131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330" y="731520"/>
            <a:ext cx="822853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Also included in the training:  Parallax Web Sites!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25" dirty="0" smtClean="0">
                <a:hlinkClick r:id="rId3"/>
              </a:rPr>
              <a:t>http://cimss.ssec.wisc.edu/goes/webapps/parallax/himawari08_asamoa.html</a:t>
            </a:r>
            <a:r>
              <a:rPr lang="en-US" sz="2025" dirty="0"/>
              <a:t/>
            </a:r>
            <a:br>
              <a:rPr lang="en-US" sz="2025" dirty="0"/>
            </a:br>
            <a:r>
              <a:rPr lang="en-US" sz="2025" dirty="0">
                <a:hlinkClick r:id="rId4"/>
              </a:rPr>
              <a:t>http://cimss.ssec.wisc.edu/goes/webapps/parallax/goes17_asamoa.html</a:t>
            </a:r>
            <a:r>
              <a:rPr lang="en-US" sz="2025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BC4F-0ADF-43DA-AEA2-73825E5ACD80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2434590"/>
            <a:ext cx="4424859" cy="288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434590"/>
            <a:ext cx="4424859" cy="288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62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31520"/>
            <a:ext cx="8228538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Also included in the training:  Parallax Web Sites!</a:t>
            </a:r>
            <a:br>
              <a:rPr lang="en-US" dirty="0"/>
            </a:br>
            <a:r>
              <a:rPr lang="en-US" sz="2025" dirty="0">
                <a:hlinkClick r:id="rId3"/>
              </a:rPr>
              <a:t>http://cimss.ssec.wisc.edu/goes/webapps/parallax/himawari08_asamoa.html</a:t>
            </a:r>
            <a:r>
              <a:rPr lang="en-US" sz="2025" dirty="0"/>
              <a:t/>
            </a:r>
            <a:br>
              <a:rPr lang="en-US" sz="2025" dirty="0"/>
            </a:br>
            <a:r>
              <a:rPr lang="en-US" sz="2025" dirty="0">
                <a:hlinkClick r:id="rId4"/>
              </a:rPr>
              <a:t>http://cimss.ssec.wisc.edu/goes/webapps/parallax/goes17_asamoa.html</a:t>
            </a:r>
            <a:r>
              <a:rPr lang="en-US" sz="2025" dirty="0"/>
              <a:t>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3BC4F-0ADF-43DA-AEA2-73825E5ACD80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40" y="2434590"/>
            <a:ext cx="4424859" cy="2880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" y="2434590"/>
            <a:ext cx="4424859" cy="28803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9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MSS_Template_2013Log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CIMSS_Template_2013Logo</Template>
  <TotalTime>13890</TotalTime>
  <Words>897</Words>
  <Application>Microsoft Office PowerPoint</Application>
  <PresentationFormat>On-screen Show (4:3)</PresentationFormat>
  <Paragraphs>161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MS PGothic</vt:lpstr>
      <vt:lpstr>MS PGothic</vt:lpstr>
      <vt:lpstr>宋体</vt:lpstr>
      <vt:lpstr>Arial</vt:lpstr>
      <vt:lpstr>Arial Narrow</vt:lpstr>
      <vt:lpstr>Calibri</vt:lpstr>
      <vt:lpstr>Corbel</vt:lpstr>
      <vt:lpstr>Myriad Pro</vt:lpstr>
      <vt:lpstr>Wingdings</vt:lpstr>
      <vt:lpstr>Wingdings 2</vt:lpstr>
      <vt:lpstr>CIMSS_Template_2013Logo</vt:lpstr>
      <vt:lpstr>Training Activities at the Cooperative Institute for Meteorological Satellite Studies (CIMSS)</vt:lpstr>
      <vt:lpstr>CIMSS-based information that needs training</vt:lpstr>
      <vt:lpstr>VISIT Training</vt:lpstr>
      <vt:lpstr>Blogs at CIMSS</vt:lpstr>
      <vt:lpstr>In-Person training!</vt:lpstr>
      <vt:lpstr>Remote Training</vt:lpstr>
      <vt:lpstr>Blog Post on MIMIC TPW</vt:lpstr>
      <vt:lpstr>Also included in the training:  Parallax Web Sites! http://cimss.ssec.wisc.edu/goes/webapps/parallax/himawari08_asamoa.html http://cimss.ssec.wisc.edu/goes/webapps/parallax/goes17_asamoa.html </vt:lpstr>
      <vt:lpstr>Also included in the training:  Parallax Web Sites! http://cimss.ssec.wisc.edu/goes/webapps/parallax/himawari08_asamoa.html http://cimss.ssec.wisc.edu/goes/webapps/parallax/goes17_asamoa.html </vt:lpstr>
      <vt:lpstr>Also included in the training:  Parallax Web Sites! http://cimss.ssec.wisc.edu/goes/webapps/parallax/himawari08_asamoa.html http://cimss.ssec.wisc.edu/goes/webapps/parallax/goes17_asamoa.html </vt:lpstr>
      <vt:lpstr>Also included in the training:  Parallax Web Sites! http://cimss.ssec.wisc.edu/goes/webapps/parallax/himawari08_asamoa.html http://cimss.ssec.wisc.edu/goes/webapps/parallax/goes17_asamoa.html </vt:lpstr>
      <vt:lpstr>Geo2Grid used to create imagery for RA-III/RA-IV training</vt:lpstr>
      <vt:lpstr>Training is incorporated into some CIMSS websites</vt:lpstr>
      <vt:lpstr>Training is incorporated into some CIMSS websites</vt:lpstr>
      <vt:lpstr>Training is incorporated into some CIMSS websites</vt:lpstr>
      <vt:lpstr>Training is incorporated into some CIMSS websites</vt:lpstr>
      <vt:lpstr>ProbSevere</vt:lpstr>
      <vt:lpstr>VOLCAT</vt:lpstr>
      <vt:lpstr>Training on New Products</vt:lpstr>
      <vt:lpstr>Training on New Products</vt:lpstr>
      <vt:lpstr>Training on New Products</vt:lpstr>
      <vt:lpstr>Training on New Products</vt:lpstr>
      <vt:lpstr>Product website, with training information</vt:lpstr>
      <vt:lpstr>Product website, with training information</vt:lpstr>
      <vt:lpstr>Direct Broadcast Workshops</vt:lpstr>
      <vt:lpstr>DB Packages that need to be trained on!</vt:lpstr>
      <vt:lpstr>Training for K-14</vt:lpstr>
      <vt:lpstr>More K-14 Links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Phillips</dc:creator>
  <cp:lastModifiedBy>Scott Lindstrom</cp:lastModifiedBy>
  <cp:revision>70</cp:revision>
  <dcterms:created xsi:type="dcterms:W3CDTF">2013-10-04T14:38:54Z</dcterms:created>
  <dcterms:modified xsi:type="dcterms:W3CDTF">2020-12-29T01:32:55Z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103DBFD8-9E25-4224-8793-6276CE2266EE</vt:lpwstr>
  </property>
  <property fmtid="{D5CDD505-2E9C-101B-9397-08002B2CF9AE}" pid="3" name="ArticulatePath">
    <vt:lpwstr>CIMSSstarfield_darkblue.pptx-1</vt:lpwstr>
  </property>
</Properties>
</file>