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8"/>
  </p:notesMasterIdLst>
  <p:handoutMasterIdLst>
    <p:handoutMasterId r:id="rId99"/>
  </p:handoutMasterIdLst>
  <p:sldIdLst>
    <p:sldId id="256" r:id="rId2"/>
    <p:sldId id="348" r:id="rId3"/>
    <p:sldId id="357" r:id="rId4"/>
    <p:sldId id="257" r:id="rId5"/>
    <p:sldId id="347" r:id="rId6"/>
    <p:sldId id="258" r:id="rId7"/>
    <p:sldId id="259" r:id="rId8"/>
    <p:sldId id="260" r:id="rId9"/>
    <p:sldId id="262" r:id="rId10"/>
    <p:sldId id="263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78" r:id="rId24"/>
    <p:sldId id="281" r:id="rId25"/>
    <p:sldId id="282" r:id="rId26"/>
    <p:sldId id="283" r:id="rId27"/>
    <p:sldId id="284" r:id="rId28"/>
    <p:sldId id="279" r:id="rId29"/>
    <p:sldId id="280" r:id="rId30"/>
    <p:sldId id="285" r:id="rId31"/>
    <p:sldId id="286" r:id="rId32"/>
    <p:sldId id="288" r:id="rId33"/>
    <p:sldId id="289" r:id="rId34"/>
    <p:sldId id="290" r:id="rId35"/>
    <p:sldId id="292" r:id="rId36"/>
    <p:sldId id="294" r:id="rId37"/>
    <p:sldId id="291" r:id="rId38"/>
    <p:sldId id="293" r:id="rId39"/>
    <p:sldId id="299" r:id="rId40"/>
    <p:sldId id="295" r:id="rId41"/>
    <p:sldId id="297" r:id="rId42"/>
    <p:sldId id="298" r:id="rId43"/>
    <p:sldId id="296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15" r:id="rId53"/>
    <p:sldId id="316" r:id="rId54"/>
    <p:sldId id="308" r:id="rId55"/>
    <p:sldId id="309" r:id="rId56"/>
    <p:sldId id="310" r:id="rId57"/>
    <p:sldId id="314" r:id="rId58"/>
    <p:sldId id="319" r:id="rId59"/>
    <p:sldId id="313" r:id="rId60"/>
    <p:sldId id="311" r:id="rId61"/>
    <p:sldId id="312" r:id="rId62"/>
    <p:sldId id="318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9" r:id="rId90"/>
    <p:sldId id="350" r:id="rId91"/>
    <p:sldId id="352" r:id="rId92"/>
    <p:sldId id="353" r:id="rId93"/>
    <p:sldId id="354" r:id="rId94"/>
    <p:sldId id="356" r:id="rId95"/>
    <p:sldId id="358" r:id="rId96"/>
    <p:sldId id="351" r:id="rId97"/>
  </p:sldIdLst>
  <p:sldSz cx="9144000" cy="6858000" type="screen4x3"/>
  <p:notesSz cx="6858000" cy="9144000"/>
  <p:custDataLst>
    <p:tags r:id="rId10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339A"/>
    <a:srgbClr val="134892"/>
    <a:srgbClr val="F2C31A"/>
    <a:srgbClr val="FFFF99"/>
    <a:srgbClr val="66FF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3" autoAdjust="0"/>
    <p:restoredTop sz="85101" autoAdjust="0"/>
  </p:normalViewPr>
  <p:slideViewPr>
    <p:cSldViewPr>
      <p:cViewPr varScale="1">
        <p:scale>
          <a:sx n="62" d="100"/>
          <a:sy n="62" d="100"/>
        </p:scale>
        <p:origin x="129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0429567-0DBF-48A3-A7CF-F81B7EF962D1}" type="datetimeFigureOut">
              <a:rPr lang="en-US"/>
              <a:pPr>
                <a:defRPr/>
              </a:pPr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9053E9-1C83-4CC3-80AE-466BD8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46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D9875D06-FA4D-4A99-B54C-AFA8D2B4AE6F}" type="datetimeFigureOut">
              <a:rPr lang="zh-CN" altLang="en-US"/>
              <a:pPr>
                <a:defRPr/>
              </a:pPr>
              <a:t>2024/12/1</a:t>
            </a:fld>
            <a:endParaRPr lang="en-US" altLang="zh-CN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31039E60-BF2B-4BFB-A357-E946C274AA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347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small" spc="0" baseline="0">
                <a:solidFill>
                  <a:srgbClr val="F2C31A"/>
                </a:solidFill>
                <a:effectLst/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168"/>
            <a:ext cx="7772400" cy="461665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0C17-B17B-44C7-8493-C8ACBB94F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star_fade_bg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1"/>
          <a:stretch/>
        </p:blipFill>
        <p:spPr bwMode="auto">
          <a:xfrm>
            <a:off x="3810000" y="0"/>
            <a:ext cx="20690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033" name="TextBox 9"/>
          <p:cNvSpPr txBox="1">
            <a:spLocks noChangeArrowheads="1"/>
          </p:cNvSpPr>
          <p:nvPr/>
        </p:nvSpPr>
        <p:spPr bwMode="auto">
          <a:xfrm>
            <a:off x="609600" y="6474023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hangingPunct="1"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49C620E3-86D2-421C-B672-9D0292A848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CIMSS_logo_web_multicolor_glow_PNG_138x100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50496"/>
            <a:ext cx="457200" cy="33130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4" r:id="rId2"/>
    <p:sldLayoutId id="2147483749" r:id="rId3"/>
    <p:sldLayoutId id="2147483751" r:id="rId4"/>
    <p:sldLayoutId id="2147483755" r:id="rId5"/>
    <p:sldLayoutId id="214748375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pitchFamily="2" charset="2"/>
        <a:buChar char=""/>
        <a:defRPr sz="3000" kern="1200">
          <a:solidFill>
            <a:srgbClr val="F2C31A"/>
          </a:solidFill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cimss.ssec.wisc.edu/satellite-blog/archives/author/scottl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noaa-nesdis-n20-pds.s3.amazonaws.com/index.html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-nesdis-n20-pds.s3.amazonaws.com/index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-nesdis-n20-pds.s3.amazonaws.com/index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-nesdis-n20-pds.s3.amazonaws.com/index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-nesdis-n20-pds.s3.amazonaws.com/index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-nesdis-n20-pds.s3.amazonaws.com/index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-nesdis-n20-pds.s3.amazonaws.com/index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-nesdis-n20-pds.s3.amazonaws.com/index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ssec.wisc.edu/meetings/cspp/2025-meeting/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noaa-nesdis-n20-pds.s3.amazonaws.com/NPR_MIRS_IMG/2024/11/12/NPR-MIRS-IMG_v11r9_n20_s202411120000216_e202411120000533_c202411120036520.nc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datacenter/polar_orbit_tracks/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ropic.ssec.wisc.edu/real-time/mtpw2/product.php?color_type=tpw_nrl_colors&amp;prod=indo&amp;timespan=24hrs&amp;anim=html5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datacenter/polar_orbit_tracks/data/JPSS-1/2024/2024_11_13_318/GOESWEST.gif" TargetMode="External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rammb.cira.colostate.edu/projects/npp/viirs_bands_and_bandwidths.pdf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datacenter/polar_orbit_tracks/" TargetMode="Externa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~scottl/data/noaa20_viirs_true_color_20241118_100521_wgs84_fit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2.gif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~scottl/PreBeryl/PreBeryl27June_2.html" TargetMode="External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ssec.wisc.edu/meetings/cspp/2025-meeting/" TargetMode="Externa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s://cimss.ssec.wisc.edu/satellite-blog/archives/55683" TargetMode="External"/><Relationship Id="rId3" Type="http://schemas.openxmlformats.org/officeDocument/2006/relationships/hyperlink" Target="https://cimss.ssec.wisc.edu/satellite-blog/archives/54030" TargetMode="External"/><Relationship Id="rId7" Type="http://schemas.openxmlformats.org/officeDocument/2006/relationships/hyperlink" Target="https://cimss.ssec.wisc.edu/satellite-blog/archives/49082" TargetMode="External"/><Relationship Id="rId2" Type="http://schemas.openxmlformats.org/officeDocument/2006/relationships/hyperlink" Target="https://cimss.ssec.wisc.edu/satellite-blog/archives/61371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imss.ssec.wisc.edu/satellite-blog/archives/53022" TargetMode="External"/><Relationship Id="rId5" Type="http://schemas.openxmlformats.org/officeDocument/2006/relationships/hyperlink" Target="https://cimss.ssec.wisc.edu/satellite-blog/archives/52173" TargetMode="External"/><Relationship Id="rId4" Type="http://schemas.openxmlformats.org/officeDocument/2006/relationships/hyperlink" Target="https://cimss.ssec.wisc.edu/satellite-blog/archives/53359" TargetMode="External"/><Relationship Id="rId9" Type="http://schemas.openxmlformats.org/officeDocument/2006/relationships/hyperlink" Target="https://cimss.ssec.wisc.edu/satellite-blog/archives/51777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 smtClean="0">
                <a:latin typeface="Franklin Gothic Medium" panose="020B0603020102020204" pitchFamily="34" charset="0"/>
              </a:rPr>
              <a:t>Using Polar2Grid to assist Training on Low Earth Orbit Satellites</a:t>
            </a:r>
            <a:endParaRPr lang="en-US" cap="none" dirty="0">
              <a:latin typeface="Franklin Gothic Medium" panose="020B0603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934599"/>
            <a:ext cx="7772400" cy="1261884"/>
          </a:xfrm>
        </p:spPr>
        <p:txBody>
          <a:bodyPr/>
          <a:lstStyle/>
          <a:p>
            <a:r>
              <a:rPr lang="en-US" sz="2800" dirty="0" smtClean="0">
                <a:latin typeface="Franklin Gothic Medium" panose="020B0603020102020204" pitchFamily="34" charset="0"/>
              </a:rPr>
              <a:t>Scott Lindstrom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University of Wisconsin-Madison (USA)</a:t>
            </a:r>
            <a:br>
              <a:rPr lang="en-US" dirty="0" smtClean="0">
                <a:latin typeface="Franklin Gothic Medium" panose="020B0603020102020204" pitchFamily="34" charset="0"/>
              </a:rPr>
            </a:br>
            <a:r>
              <a:rPr lang="en-US" dirty="0" smtClean="0">
                <a:latin typeface="Franklin Gothic Medium" panose="020B0603020102020204" pitchFamily="34" charset="0"/>
              </a:rPr>
              <a:t>Cooperative Institute for Meteorological Satellite Studies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260C17-B17B-44C7-8493-C8ACBB94F63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38" y="5326201"/>
            <a:ext cx="75712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78" cy="55664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048000"/>
            <a:ext cx="1234065" cy="203132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CSPP Front Page</a:t>
            </a:r>
          </a:p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Click this link for Polar2Grid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08572" y="2718486"/>
            <a:ext cx="9144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19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78" cy="556640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You’re asked for an email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6788" y="5629870"/>
            <a:ext cx="6215431" cy="92333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Either enter your email if you’ve done this before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Or, fill out more information if you’ve not done this before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41772" y="2969739"/>
            <a:ext cx="9144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781800" y="4038600"/>
            <a:ext cx="9144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94172" y="3122139"/>
            <a:ext cx="9144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56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78" cy="55664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61396" y="2395320"/>
            <a:ext cx="746008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Scroll Down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08572" y="2718486"/>
            <a:ext cx="91440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10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77" cy="55664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46342" y="5602069"/>
            <a:ext cx="1097658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Scrolled Down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781800" y="5943600"/>
            <a:ext cx="91440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2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77" cy="556640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6172200"/>
            <a:ext cx="9144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21627" y="5701637"/>
            <a:ext cx="2133600" cy="92333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This takes you to the CSPP Download page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76" cy="556640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8070" y="3200400"/>
            <a:ext cx="9144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37971" y="2362200"/>
            <a:ext cx="1097658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Scroll Down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8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76" cy="556640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46341" y="5867400"/>
            <a:ext cx="9144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50461" y="5101597"/>
            <a:ext cx="1097658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Scrolled Down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2200" y="4572000"/>
            <a:ext cx="4953000" cy="914400"/>
          </a:xfrm>
          <a:prstGeom prst="rect">
            <a:avLst/>
          </a:prstGeom>
          <a:noFill/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75" cy="556640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638800" y="5181600"/>
            <a:ext cx="9144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362200" y="4572000"/>
            <a:ext cx="4953000" cy="914400"/>
          </a:xfrm>
          <a:prstGeom prst="rect">
            <a:avLst/>
          </a:prstGeom>
          <a:noFill/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67665" y="4642991"/>
            <a:ext cx="2012058" cy="1077218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Download this </a:t>
            </a:r>
            <a:r>
              <a:rPr lang="en-US" sz="1600" dirty="0" err="1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gzipped</a:t>
            </a:r>
            <a:r>
              <a:rPr lang="en-US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tar file to a clean directory in your </a:t>
            </a:r>
            <a:r>
              <a:rPr lang="en-US" sz="1600" dirty="0" err="1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linux</a:t>
            </a:r>
            <a:r>
              <a:rPr lang="en-US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machine</a:t>
            </a: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85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75" cy="556640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81600" y="5062467"/>
            <a:ext cx="9144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470337" y="4572000"/>
            <a:ext cx="1882312" cy="120032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This is on-line documentation</a:t>
            </a:r>
          </a:p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Open it up, and bookmark it!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4572000"/>
            <a:ext cx="4953000" cy="914400"/>
          </a:xfrm>
          <a:prstGeom prst="rect">
            <a:avLst/>
          </a:prstGeom>
          <a:noFill/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6" y="1066798"/>
            <a:ext cx="6583673" cy="556640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27157" y="5130114"/>
            <a:ext cx="9144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62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Your speaker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Scott Lindstrom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B.S.  Meteorology (Penn State University)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B.S.  Computer Science (Penn State University)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M.S.  Meteorology (Univ. of Wisconsin-Madison)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PhD. Meteorology (Univ. of Wisconsin-Madison)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Traveled to Korea, Myanmar, Oman, Malaysia, American Samoa, Guam, all over the USA to talk about how Satellite Data can be used to aid forecasting.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Write about Satellite Meteorology at the CIMSS Satellite Blog</a:t>
            </a:r>
          </a:p>
          <a:p>
            <a:pPr lvl="1"/>
            <a:r>
              <a:rPr lang="en-US" sz="2200" dirty="0">
                <a:latin typeface="Franklin Gothic Medium" panose="020B0603020102020204" pitchFamily="34" charset="0"/>
                <a:hlinkClick r:id="rId2"/>
              </a:rPr>
              <a:t>https://</a:t>
            </a:r>
            <a:r>
              <a:rPr lang="en-US" sz="2200" dirty="0" smtClean="0">
                <a:latin typeface="Franklin Gothic Medium" panose="020B0603020102020204" pitchFamily="34" charset="0"/>
                <a:hlinkClick r:id="rId2"/>
              </a:rPr>
              <a:t>cimss.ssec.wisc.edu/satellite-blog/archives/author/scottl </a:t>
            </a:r>
            <a:endParaRPr lang="en-US" sz="2200" dirty="0">
              <a:latin typeface="Franklin Gothic Medium" panose="020B0603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7DF725-5DD2-4AC8-9302-F060CA84D9D3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2</a:t>
            </a:fld>
            <a:endParaRPr lang="en-US">
              <a:latin typeface="Franklin Gothic Medium" panose="020B06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95" y="432423"/>
            <a:ext cx="1732005" cy="97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4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What it can read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5568"/>
            <a:ext cx="6583673" cy="54126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37263" y="1524000"/>
            <a:ext cx="4264419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VIIRS SDR reader for all VIIRS channels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MIRS reader for ATMS channels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NUCAPS reader for JPSS Profiles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AMSR2 L1B reader for MW imagery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ACSPO SST readers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Once you have the data, point to it and invoke the –list-products-all ; this will tell you the possibilities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9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Franklin Gothic Medium" panose="020B0603020102020204" pitchFamily="34" charset="0"/>
              </a:rPr>
              <a:t>You have downloaded the software to read Polar Orbiting Data – where do you find the data?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Some Direct Broadcast sites will have files that you can use – but these will be geographically constrained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You can find data online – global data!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Polar2Grid will read Microwave Data, Infrared Data, and Microwave Products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8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JPSS data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Franklin Gothic Medium" panose="020B0603020102020204" pitchFamily="34" charset="0"/>
                <a:hlinkClick r:id="rId2"/>
              </a:rPr>
              <a:t>https://</a:t>
            </a:r>
            <a:r>
              <a:rPr lang="en-US" dirty="0" smtClean="0">
                <a:latin typeface="Franklin Gothic Medium" panose="020B0603020102020204" pitchFamily="34" charset="0"/>
                <a:hlinkClick r:id="rId2"/>
              </a:rPr>
              <a:t>noaa-nesdis-n20-pds.s3.amazonaws.com/index.html</a:t>
            </a:r>
            <a:endParaRPr lang="en-US" dirty="0" smtClean="0">
              <a:latin typeface="Franklin Gothic Medium" panose="020B0603020102020204" pitchFamily="34" charset="0"/>
            </a:endParaRP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Data you can find in the cloud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MIRS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ATMS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VIIRS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NUCAPS</a:t>
            </a:r>
            <a:endParaRPr lang="en-US" dirty="0">
              <a:latin typeface="Franklin Gothic Medium" panose="020B0603020102020204" pitchFamily="34" charset="0"/>
            </a:endParaRPr>
          </a:p>
          <a:p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22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7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Portal to NOAA-20 Data online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0" y="771082"/>
            <a:ext cx="8377462" cy="60304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1077098"/>
            <a:ext cx="6125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hlinkClick r:id="rId3"/>
              </a:rPr>
              <a:t>https://noaa-nesdis-n20-pds.s3.amazonaws.com/index.html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8631" y="4201297"/>
            <a:ext cx="217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Many data sources!!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057400" y="5066271"/>
            <a:ext cx="1295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057400" y="5918886"/>
            <a:ext cx="1295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077200" y="3756454"/>
            <a:ext cx="8763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81800" y="3560801"/>
            <a:ext cx="134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Scroll Down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2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Portal to NOAA-20 Data online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0" y="771082"/>
            <a:ext cx="8377462" cy="60304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1077098"/>
            <a:ext cx="6125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hlinkClick r:id="rId3"/>
              </a:rPr>
              <a:t>https://noaa-nesdis-n20-pds.s3.amazonaws.com/index.html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8631" y="4201297"/>
            <a:ext cx="217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Many data sources!!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828800" y="4065372"/>
            <a:ext cx="1295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128451" y="5447271"/>
            <a:ext cx="8763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55942" y="5250248"/>
            <a:ext cx="134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Scroll Down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676400" y="5447271"/>
            <a:ext cx="1295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9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Portal to NOAA-20 Data online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0" y="771082"/>
            <a:ext cx="8377462" cy="60304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1077098"/>
            <a:ext cx="6125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hlinkClick r:id="rId3"/>
              </a:rPr>
              <a:t>https://noaa-nesdis-n20-pds.s3.amazonaws.com/index.html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0896" y="5820295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Another Page!!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892643" y="3805882"/>
            <a:ext cx="1295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248650" y="4970161"/>
            <a:ext cx="8763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05600" y="4785495"/>
            <a:ext cx="159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Scrolled Down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Portal to NOAA-20 Data online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0" y="771082"/>
            <a:ext cx="8377462" cy="60304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1077098"/>
            <a:ext cx="6125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hlinkClick r:id="rId3"/>
              </a:rPr>
              <a:t>https://noaa-nesdis-n20-pds.s3.amazonaws.com/index.html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8631" y="4201297"/>
            <a:ext cx="217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Many data sources!!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828800" y="3531972"/>
            <a:ext cx="1295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956486" y="4263082"/>
            <a:ext cx="1295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073081" y="5513780"/>
            <a:ext cx="8763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88304" y="5316757"/>
            <a:ext cx="159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Scrolled Down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Portal to NOAA-20 Data online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0" y="771082"/>
            <a:ext cx="8377462" cy="60304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1077098"/>
            <a:ext cx="6125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hlinkClick r:id="rId3"/>
              </a:rPr>
              <a:t>https://noaa-nesdis-n20-pds.s3.amazonaws.com/index.html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8631" y="4201297"/>
            <a:ext cx="244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Back to Top of 1</a:t>
            </a:r>
            <a:r>
              <a:rPr lang="en-US" baseline="300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st</a:t>
            </a: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page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057400" y="5029200"/>
            <a:ext cx="1295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6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Portal to NOAA-20 Data online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0" y="700216"/>
            <a:ext cx="8377462" cy="61721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1077098"/>
            <a:ext cx="6125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hlinkClick r:id="rId3"/>
              </a:rPr>
              <a:t>https://noaa-nesdis-n20-pds.s3.amazonaws.com/index.html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8631" y="4201297"/>
            <a:ext cx="3738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If you Click on NPR_MIRS_IMG</a:t>
            </a:r>
          </a:p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-- or on other data sources – you’ll see years, then months, then days to click through to the day you want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409700" y="2895600"/>
            <a:ext cx="1295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61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Portal to NOAA-20 Data online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1" y="700216"/>
            <a:ext cx="8377460" cy="61721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1077098"/>
            <a:ext cx="61253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  <a:hlinkClick r:id="rId3"/>
              </a:rPr>
              <a:t>https://noaa-nesdis-n20-pds.s3.amazonaws.com/index.html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1961294"/>
            <a:ext cx="3204769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from 12 November 2024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0" y="1690816"/>
            <a:ext cx="838731" cy="21418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6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Upcoming Meeting!!!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CSPP Users’ Meeting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1-3 April 2025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Hyatt Regency Hotel on Guam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Meeting Website</a:t>
            </a:r>
          </a:p>
          <a:p>
            <a:pPr lvl="1"/>
            <a:r>
              <a:rPr lang="en-US" sz="2000" dirty="0">
                <a:latin typeface="Franklin Gothic Medium" panose="020B0603020102020204" pitchFamily="34" charset="0"/>
                <a:hlinkClick r:id="rId2"/>
              </a:rPr>
              <a:t>https://www.ssec.wisc.edu/meetings/cspp/2025-meeting</a:t>
            </a:r>
            <a:r>
              <a:rPr lang="en-US" sz="2000" dirty="0" smtClean="0">
                <a:latin typeface="Franklin Gothic Medium" panose="020B0603020102020204" pitchFamily="34" charset="0"/>
                <a:hlinkClick r:id="rId2"/>
              </a:rPr>
              <a:t>/</a:t>
            </a:r>
            <a:r>
              <a:rPr lang="en-US" dirty="0" smtClean="0">
                <a:latin typeface="Franklin Gothic Medium" panose="020B0603020102020204" pitchFamily="34" charset="0"/>
              </a:rPr>
              <a:t> 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3</a:t>
            </a:fld>
            <a:endParaRPr lang="en-US">
              <a:latin typeface="Franklin Gothic Medium" panose="020B0603020102020204" pitchFamily="34" charset="0"/>
            </a:endParaRPr>
          </a:p>
        </p:txBody>
      </p:sp>
      <p:pic>
        <p:nvPicPr>
          <p:cNvPr id="1026" name="Picture 2" descr="https://www.ssec.wisc.edu/meetings/wp-content/themes/ssec-meetings/templates/meeting-themes/cspp/banner/2025-banner-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407"/>
            <a:ext cx="3086100" cy="31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332" y="3626726"/>
            <a:ext cx="8953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Local usage and applications of CSPP LEO and CSPP Geo software such as</a:t>
            </a:r>
          </a:p>
          <a:p>
            <a:pPr lvl="1"/>
            <a:r>
              <a:rPr lang="en-US" sz="1200" dirty="0"/>
              <a:t>Fire detection; Monitoring and predicting severe weather events; Climate change research and analysis; Oceanography and marine ecosystem studies; Land surface and vegetation monitoring; Air quality and pollution tracking; NWP assimilation; Education and training; National security;</a:t>
            </a:r>
          </a:p>
          <a:p>
            <a:r>
              <a:rPr lang="en-US" sz="1200" dirty="0"/>
              <a:t>CSPP software overview and updates;</a:t>
            </a:r>
          </a:p>
          <a:p>
            <a:r>
              <a:rPr lang="en-US" sz="1200" dirty="0"/>
              <a:t>CSPP software technical topics, including related software packages (e.g., AAPP);</a:t>
            </a:r>
          </a:p>
          <a:p>
            <a:r>
              <a:rPr lang="en-US" sz="1200" dirty="0"/>
              <a:t>Status of current and future environmental satellite missions and sensors;</a:t>
            </a:r>
          </a:p>
          <a:p>
            <a:r>
              <a:rPr lang="en-US" sz="1200" dirty="0"/>
              <a:t>Technical innovations in algorithms, processing and distribution, including cloud processing, artificial intelligence, machine learning, containerization and very low latency solutions;</a:t>
            </a:r>
          </a:p>
          <a:p>
            <a:r>
              <a:rPr lang="en-US" sz="1200" dirty="0"/>
              <a:t>Feedback and guidance to the CSPP LEO/Geo development teams on current products and future priorities;</a:t>
            </a:r>
          </a:p>
          <a:p>
            <a:r>
              <a:rPr lang="en-US" sz="1200" dirty="0"/>
              <a:t>Satellite data analysis and visualization applications;</a:t>
            </a:r>
          </a:p>
          <a:p>
            <a:r>
              <a:rPr lang="en-US" sz="1200" dirty="0"/>
              <a:t>LEO and GEO ground stations and hardware;</a:t>
            </a:r>
          </a:p>
          <a:p>
            <a:r>
              <a:rPr lang="en-US" sz="1200" dirty="0"/>
              <a:t>General issues affecting the direct broadcast community.</a:t>
            </a:r>
          </a:p>
          <a:p>
            <a:r>
              <a:rPr lang="en-US" sz="1200" dirty="0"/>
              <a:t>Presentations related to other satellite missions are also welcome.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856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Data are saved in granule files that don’t cover very much real estate at all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763000" cy="5257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Franklin Gothic Medium" panose="020B0603020102020204" pitchFamily="34" charset="0"/>
                <a:hlinkClick r:id="rId2"/>
              </a:rPr>
              <a:t>NPR-MIRS-IMG_v11r9_n20_s202411120000216_e202411120000533_c202411120036520.nc</a:t>
            </a:r>
            <a:endParaRPr lang="en-US" sz="2000" dirty="0" smtClean="0">
              <a:latin typeface="Franklin Gothic Medium" panose="020B0603020102020204" pitchFamily="34" charset="0"/>
            </a:endParaRPr>
          </a:p>
          <a:p>
            <a:endParaRPr lang="en-US" sz="2000" dirty="0">
              <a:latin typeface="Franklin Gothic Medium" panose="020B0603020102020204" pitchFamily="34" charset="0"/>
            </a:endParaRPr>
          </a:p>
          <a:p>
            <a:r>
              <a:rPr lang="en-US" sz="2800" dirty="0" smtClean="0">
                <a:latin typeface="Franklin Gothic Medium" panose="020B0603020102020204" pitchFamily="34" charset="0"/>
              </a:rPr>
              <a:t>What do all the fields mean in the file name?</a:t>
            </a:r>
          </a:p>
          <a:p>
            <a:pPr lvl="1"/>
            <a:r>
              <a:rPr lang="en-US" sz="2800" dirty="0" smtClean="0">
                <a:latin typeface="Franklin Gothic Medium" panose="020B0603020102020204" pitchFamily="34" charset="0"/>
              </a:rPr>
              <a:t>MIRS:   Microwave Integrated Retrieval System</a:t>
            </a:r>
          </a:p>
          <a:p>
            <a:pPr lvl="1"/>
            <a:r>
              <a:rPr lang="en-US" sz="2800" dirty="0" smtClean="0">
                <a:latin typeface="Franklin Gothic Medium" panose="020B0603020102020204" pitchFamily="34" charset="0"/>
              </a:rPr>
              <a:t>n20:  Satellite</a:t>
            </a:r>
          </a:p>
          <a:p>
            <a:pPr lvl="1"/>
            <a:r>
              <a:rPr lang="en-US" sz="2800" dirty="0" smtClean="0">
                <a:latin typeface="Franklin Gothic Medium" panose="020B0603020102020204" pitchFamily="34" charset="0"/>
              </a:rPr>
              <a:t>s202411120000216 :  Start time of data</a:t>
            </a:r>
          </a:p>
          <a:p>
            <a:pPr lvl="1"/>
            <a:r>
              <a:rPr lang="en-US" sz="2800" dirty="0" smtClean="0">
                <a:latin typeface="Franklin Gothic Medium" panose="020B0603020102020204" pitchFamily="34" charset="0"/>
              </a:rPr>
              <a:t>e202411120000533:  End time of data</a:t>
            </a:r>
          </a:p>
          <a:p>
            <a:pPr lvl="1"/>
            <a:r>
              <a:rPr lang="en-US" sz="2800" dirty="0" smtClean="0">
                <a:latin typeface="Franklin Gothic Medium" panose="020B0603020102020204" pitchFamily="34" charset="0"/>
              </a:rPr>
              <a:t>c202411120036520:  Creation time of data file</a:t>
            </a:r>
            <a:endParaRPr lang="en-US" sz="2800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71600"/>
            <a:ext cx="4876800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How do you know where the satellite was at 0000 UTC on 12 November?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NOAA-20 is usually ascending somewhere over the Pacific Ocean at 0000 UTC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31</a:t>
            </a:fld>
            <a:endParaRPr lang="en-US">
              <a:latin typeface="Franklin Gothic Medium" panose="020B06030201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73395" y="5105400"/>
            <a:ext cx="1219200" cy="228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124200" y="4471086"/>
            <a:ext cx="1219200" cy="228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14671" y="5344297"/>
            <a:ext cx="116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0000 UTC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4207" y="4665360"/>
            <a:ext cx="116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0005 UTC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5599" y="6342791"/>
            <a:ext cx="605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Medium" panose="020B0603020102020204" pitchFamily="34" charset="0"/>
                <a:hlinkClick r:id="rId3"/>
              </a:rPr>
              <a:t>https://www.ssec.wisc.edu/datacenter/polar_orbit_tracks/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What if I want data over Asia on 12 Nov?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1066800"/>
            <a:ext cx="8088923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32</a:t>
            </a:fld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4191000"/>
            <a:ext cx="115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0705 UTC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5334000"/>
            <a:ext cx="115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0700 UTC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93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What was going on weather-wise?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4" y="1066800"/>
            <a:ext cx="8124031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6368534"/>
            <a:ext cx="315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  <a:hlinkClick r:id="rId3"/>
              </a:rPr>
              <a:t>MIMIC TPW over Indian Ocean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4953000" y="1371600"/>
            <a:ext cx="381000" cy="99060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49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Back to the AWS portal, find MIRS data between 0700 and 0705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28" y="1066800"/>
            <a:ext cx="7616705" cy="5486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800600" y="2057400"/>
            <a:ext cx="1295400" cy="116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876800" y="4876800"/>
            <a:ext cx="1143000" cy="68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19800" y="1884402"/>
            <a:ext cx="360451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 this file starts at 0700030 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799" y="4698997"/>
            <a:ext cx="351814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 this file ends at 0705226 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3315040"/>
            <a:ext cx="2564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Download these 10 files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4495800" y="1968499"/>
            <a:ext cx="609600" cy="3099830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Files downloaded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6686"/>
            <a:ext cx="9082030" cy="39707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53867" y="4419600"/>
            <a:ext cx="2488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(I downloaded 11 files)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8534400" y="2819400"/>
            <a:ext cx="739346" cy="1600200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7540" y="5105400"/>
            <a:ext cx="8686801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Something that would be useful to develop:  A script that given times, fetches the data you want from the cloud (I was just doing a lot of right-click saving on the website)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What kind of Products can be displayed?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latin typeface="Franklin Gothic Medium" panose="020B0603020102020204" pitchFamily="34" charset="0"/>
              </a:rPr>
              <a:t>../polar2grid.sh -r </a:t>
            </a:r>
            <a:r>
              <a:rPr lang="en-US" sz="3200" dirty="0" err="1">
                <a:latin typeface="Franklin Gothic Medium" panose="020B0603020102020204" pitchFamily="34" charset="0"/>
              </a:rPr>
              <a:t>mirs</a:t>
            </a:r>
            <a:r>
              <a:rPr lang="en-US" sz="3200" dirty="0">
                <a:latin typeface="Franklin Gothic Medium" panose="020B0603020102020204" pitchFamily="34" charset="0"/>
              </a:rPr>
              <a:t> -w </a:t>
            </a:r>
            <a:r>
              <a:rPr lang="en-US" sz="3200" dirty="0" err="1">
                <a:latin typeface="Franklin Gothic Medium" panose="020B0603020102020204" pitchFamily="34" charset="0"/>
              </a:rPr>
              <a:t>geotiff</a:t>
            </a:r>
            <a:r>
              <a:rPr lang="en-US" sz="3200" dirty="0">
                <a:latin typeface="Franklin Gothic Medium" panose="020B0603020102020204" pitchFamily="34" charset="0"/>
              </a:rPr>
              <a:t> </a:t>
            </a:r>
            <a:r>
              <a:rPr lang="en-US" sz="3200" u="sng" dirty="0" smtClean="0">
                <a:latin typeface="Franklin Gothic Medium" panose="020B0603020102020204" pitchFamily="34" charset="0"/>
              </a:rPr>
              <a:t>–list-products-all</a:t>
            </a:r>
            <a:r>
              <a:rPr lang="en-US" sz="3200" dirty="0" smtClean="0">
                <a:latin typeface="Franklin Gothic Medium" panose="020B0603020102020204" pitchFamily="34" charset="0"/>
              </a:rPr>
              <a:t> -f ./</a:t>
            </a:r>
            <a:r>
              <a:rPr lang="en-US" sz="3200" dirty="0" err="1" smtClean="0">
                <a:latin typeface="Franklin Gothic Medium" panose="020B0603020102020204" pitchFamily="34" charset="0"/>
              </a:rPr>
              <a:t>path_to_downloadedfiles</a:t>
            </a:r>
            <a:r>
              <a:rPr lang="en-US" sz="3200" dirty="0" smtClean="0">
                <a:latin typeface="Franklin Gothic Medium" panose="020B0603020102020204" pitchFamily="34" charset="0"/>
              </a:rPr>
              <a:t>/*</a:t>
            </a:r>
            <a:endParaRPr lang="en-US" sz="3200" dirty="0">
              <a:latin typeface="Franklin Gothic Medium" panose="020B06030201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24200" y="697468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 will tell you!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98" y="2287624"/>
            <a:ext cx="2938501" cy="4144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312337"/>
            <a:ext cx="2749726" cy="411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7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296400" cy="990600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Change directories to where the Polar2Grid distribution ended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9144000" cy="5486400"/>
          </a:xfrm>
        </p:spPr>
        <p:txBody>
          <a:bodyPr>
            <a:noAutofit/>
          </a:bodyPr>
          <a:lstStyle/>
          <a:p>
            <a:pP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Medium" panose="020B0603020102020204" pitchFamily="34" charset="0"/>
              </a:rPr>
              <a:t>cd </a:t>
            </a:r>
            <a:r>
              <a:rPr lang="en-US" sz="2400" dirty="0" smtClean="0">
                <a:latin typeface="Franklin Gothic Medium" panose="020B0603020102020204" pitchFamily="34" charset="0"/>
              </a:rPr>
              <a:t>polar2grid_v_3_1/</a:t>
            </a:r>
            <a:endParaRPr lang="en-US" sz="2400" dirty="0">
              <a:latin typeface="Franklin Gothic Medium" panose="020B0603020102020204" pitchFamily="34" charset="0"/>
            </a:endParaRPr>
          </a:p>
          <a:p>
            <a:pP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Medium" panose="020B0603020102020204" pitchFamily="34" charset="0"/>
              </a:rPr>
              <a:t>export POLAR2GRID_HOME=$PWD</a:t>
            </a:r>
          </a:p>
          <a:p>
            <a:pPr>
              <a:buSzPct val="75000"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Franklin Gothic Medium" panose="020B0603020102020204" pitchFamily="34" charset="0"/>
              </a:rPr>
              <a:t>cd bin;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mkdir</a:t>
            </a:r>
            <a:r>
              <a:rPr lang="en-US" sz="2400" dirty="0" smtClean="0">
                <a:latin typeface="Franklin Gothic Medium" panose="020B0603020102020204" pitchFamily="34" charset="0"/>
              </a:rPr>
              <a:t> </a:t>
            </a:r>
            <a:r>
              <a:rPr lang="en-US" sz="2400" dirty="0">
                <a:latin typeface="Franklin Gothic Medium" panose="020B0603020102020204" pitchFamily="34" charset="0"/>
              </a:rPr>
              <a:t>Nov12; cd Nov12</a:t>
            </a:r>
          </a:p>
          <a:p>
            <a:pP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Medium" panose="020B0603020102020204" pitchFamily="34" charset="0"/>
              </a:rPr>
              <a:t>../p2g_grid_helper.sh Bangladesh 90.0 27.0 4000 -4000 1080 960 &gt; </a:t>
            </a:r>
            <a:r>
              <a:rPr lang="en-US" sz="2400" dirty="0" err="1">
                <a:latin typeface="Franklin Gothic Medium" panose="020B0603020102020204" pitchFamily="34" charset="0"/>
              </a:rPr>
              <a:t>Bang.yaml</a:t>
            </a:r>
            <a:endParaRPr lang="en-US" sz="2400" dirty="0">
              <a:latin typeface="Franklin Gothic Medium" panose="020B0603020102020204" pitchFamily="34" charset="0"/>
            </a:endParaRPr>
          </a:p>
          <a:p>
            <a:pP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Medium" panose="020B0603020102020204" pitchFamily="34" charset="0"/>
              </a:rPr>
              <a:t>../polar2grid.sh -r </a:t>
            </a:r>
            <a:r>
              <a:rPr lang="en-US" sz="2400" dirty="0" err="1">
                <a:latin typeface="Franklin Gothic Medium" panose="020B0603020102020204" pitchFamily="34" charset="0"/>
              </a:rPr>
              <a:t>mirs</a:t>
            </a:r>
            <a:r>
              <a:rPr lang="en-US" sz="2400" dirty="0">
                <a:latin typeface="Franklin Gothic Medium" panose="020B0603020102020204" pitchFamily="34" charset="0"/>
              </a:rPr>
              <a:t> -w </a:t>
            </a:r>
            <a:r>
              <a:rPr lang="en-US" sz="2400" dirty="0" err="1">
                <a:latin typeface="Franklin Gothic Medium" panose="020B0603020102020204" pitchFamily="34" charset="0"/>
              </a:rPr>
              <a:t>geotiff</a:t>
            </a:r>
            <a:r>
              <a:rPr lang="en-US" sz="2400" dirty="0">
                <a:latin typeface="Franklin Gothic Medium" panose="020B0603020102020204" pitchFamily="34" charset="0"/>
              </a:rPr>
              <a:t> -p </a:t>
            </a:r>
            <a:r>
              <a:rPr lang="en-US" sz="2400" dirty="0" err="1">
                <a:latin typeface="Franklin Gothic Medium" panose="020B0603020102020204" pitchFamily="34" charset="0"/>
              </a:rPr>
              <a:t>tpw</a:t>
            </a:r>
            <a:r>
              <a:rPr lang="en-US" sz="2400" dirty="0">
                <a:latin typeface="Franklin Gothic Medium" panose="020B0603020102020204" pitchFamily="34" charset="0"/>
              </a:rPr>
              <a:t> -g Bangladesh --grid-</a:t>
            </a:r>
            <a:r>
              <a:rPr lang="en-US" sz="2400" dirty="0" err="1">
                <a:latin typeface="Franklin Gothic Medium" panose="020B0603020102020204" pitchFamily="34" charset="0"/>
              </a:rPr>
              <a:t>configs</a:t>
            </a:r>
            <a:r>
              <a:rPr lang="en-US" sz="2400" dirty="0">
                <a:latin typeface="Franklin Gothic Medium" panose="020B0603020102020204" pitchFamily="34" charset="0"/>
              </a:rPr>
              <a:t> ./</a:t>
            </a:r>
            <a:r>
              <a:rPr lang="en-US" sz="2400" dirty="0" err="1">
                <a:latin typeface="Franklin Gothic Medium" panose="020B0603020102020204" pitchFamily="34" charset="0"/>
              </a:rPr>
              <a:t>Bang.yaml</a:t>
            </a:r>
            <a:r>
              <a:rPr lang="en-US" sz="2400" dirty="0">
                <a:latin typeface="Franklin Gothic Medium" panose="020B0603020102020204" pitchFamily="34" charset="0"/>
              </a:rPr>
              <a:t> -f ../../../data/N20MIRS/12Nov/*</a:t>
            </a:r>
          </a:p>
          <a:p>
            <a:pP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Medium" panose="020B0603020102020204" pitchFamily="34" charset="0"/>
              </a:rPr>
              <a:t>../add_colormap.sh ../../</a:t>
            </a:r>
            <a:r>
              <a:rPr lang="en-US" sz="2400" dirty="0" err="1">
                <a:latin typeface="Franklin Gothic Medium" panose="020B0603020102020204" pitchFamily="34" charset="0"/>
              </a:rPr>
              <a:t>colormaps</a:t>
            </a:r>
            <a:r>
              <a:rPr lang="en-US" sz="2400" dirty="0">
                <a:latin typeface="Franklin Gothic Medium" panose="020B0603020102020204" pitchFamily="34" charset="0"/>
              </a:rPr>
              <a:t>/p2g_sst_palette.txt noaa20_atms_tpw_20241112_070003_Bangladesh.tif </a:t>
            </a:r>
          </a:p>
          <a:p>
            <a:pP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Franklin Gothic Medium" panose="020B0603020102020204" pitchFamily="34" charset="0"/>
              </a:rPr>
              <a:t>../add_coastlines.sh --add-coastlines --add-grid --grid-D 10.0 10.0 --grid-d 10.0 10.0 --grid-text-size 14 --add-</a:t>
            </a:r>
            <a:r>
              <a:rPr lang="en-US" sz="2400" dirty="0" err="1">
                <a:latin typeface="Franklin Gothic Medium" panose="020B0603020102020204" pitchFamily="34" charset="0"/>
              </a:rPr>
              <a:t>colorbar</a:t>
            </a:r>
            <a:r>
              <a:rPr lang="en-US" sz="2400" dirty="0">
                <a:latin typeface="Franklin Gothic Medium" panose="020B0603020102020204" pitchFamily="34" charset="0"/>
              </a:rPr>
              <a:t> --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colorbar</a:t>
            </a:r>
            <a:r>
              <a:rPr lang="en-US" sz="2400" dirty="0" smtClean="0">
                <a:latin typeface="Franklin Gothic Medium" panose="020B0603020102020204" pitchFamily="34" charset="0"/>
              </a:rPr>
              <a:t>-tick-marks </a:t>
            </a:r>
            <a:r>
              <a:rPr lang="en-US" sz="2400" dirty="0">
                <a:latin typeface="Franklin Gothic Medium" panose="020B0603020102020204" pitchFamily="34" charset="0"/>
              </a:rPr>
              <a:t>255 --</a:t>
            </a:r>
            <a:r>
              <a:rPr lang="en-US" sz="2400" dirty="0" err="1">
                <a:latin typeface="Franklin Gothic Medium" panose="020B0603020102020204" pitchFamily="34" charset="0"/>
              </a:rPr>
              <a:t>colorbar</a:t>
            </a:r>
            <a:r>
              <a:rPr lang="en-US" sz="2400" dirty="0">
                <a:latin typeface="Franklin Gothic Medium" panose="020B0603020102020204" pitchFamily="34" charset="0"/>
              </a:rPr>
              <a:t>-minor-tick-marks 255 --</a:t>
            </a:r>
            <a:r>
              <a:rPr lang="en-US" sz="2400" dirty="0" err="1">
                <a:latin typeface="Franklin Gothic Medium" panose="020B0603020102020204" pitchFamily="34" charset="0"/>
              </a:rPr>
              <a:t>colorbar</a:t>
            </a:r>
            <a:r>
              <a:rPr lang="en-US" sz="2400" dirty="0">
                <a:latin typeface="Franklin Gothic Medium" panose="020B0603020102020204" pitchFamily="34" charset="0"/>
              </a:rPr>
              <a:t>-text-size 1 </a:t>
            </a:r>
            <a:r>
              <a:rPr lang="en-US" sz="2400" dirty="0" smtClean="0">
                <a:latin typeface="Franklin Gothic Medium" panose="020B0603020102020204" pitchFamily="34" charset="0"/>
              </a:rPr>
              <a:t>noaa20_atms_tpw_20241112_070003_Bangladesh.tif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2349843"/>
            <a:ext cx="28956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3980935"/>
            <a:ext cx="265176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" y="3149943"/>
            <a:ext cx="2133600" cy="35525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600" y="4800600"/>
            <a:ext cx="269748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296400" cy="990600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Total </a:t>
            </a:r>
            <a:r>
              <a:rPr lang="en-US" dirty="0" err="1" smtClean="0">
                <a:latin typeface="Franklin Gothic Medium" panose="020B0603020102020204" pitchFamily="34" charset="0"/>
              </a:rPr>
              <a:t>Precipitable</a:t>
            </a:r>
            <a:r>
              <a:rPr lang="en-US" dirty="0" smtClean="0">
                <a:latin typeface="Franklin Gothic Medium" panose="020B0603020102020204" pitchFamily="34" charset="0"/>
              </a:rPr>
              <a:t> Water from MIRS algorithm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15314"/>
            <a:ext cx="5915025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0200" y="977214"/>
            <a:ext cx="410307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3067" y="3668928"/>
            <a:ext cx="3746983" cy="242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44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761938" cy="990600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NUCAPS from NOAA-20 over American Samoa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73327"/>
            <a:ext cx="6096000" cy="6096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26273" y="4153929"/>
            <a:ext cx="914400" cy="990600"/>
          </a:xfrm>
          <a:prstGeom prst="rect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50763" y="4343400"/>
            <a:ext cx="122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12:35 UTC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2469" y="4930347"/>
            <a:ext cx="78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Medium" panose="020B0603020102020204" pitchFamily="34" charset="0"/>
                <a:hlinkClick r:id="rId3"/>
              </a:rPr>
              <a:t>Link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Franklin Gothic Medium" panose="020B0603020102020204" pitchFamily="34" charset="0"/>
              </a:rPr>
              <a:t>Low Earth Orbit Satellites offer infrared and microwave data to help a forecaster assess the atmosphere</a:t>
            </a:r>
            <a:endParaRPr lang="en-US" sz="2800" dirty="0">
              <a:latin typeface="Franklin Gothic Medium" panose="020B06030201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Data are available online, from the ‘cloud’ – something like Amazon Web Services (USA Satellites)</a:t>
            </a:r>
          </a:p>
          <a:p>
            <a:pPr lvl="3"/>
            <a:r>
              <a:rPr lang="en-US" dirty="0">
                <a:latin typeface="Franklin Gothic Medium" panose="020B0603020102020204" pitchFamily="34" charset="0"/>
              </a:rPr>
              <a:t>https://noaa-nesdis-snpp-pds.s3.amazonaws.com/index.html</a:t>
            </a:r>
            <a:endParaRPr lang="en-US" dirty="0" smtClean="0">
              <a:latin typeface="Franklin Gothic Medium" panose="020B0603020102020204" pitchFamily="34" charset="0"/>
            </a:endParaRPr>
          </a:p>
          <a:p>
            <a:pPr lvl="3"/>
            <a:r>
              <a:rPr lang="en-US" dirty="0">
                <a:latin typeface="Franklin Gothic Medium" panose="020B0603020102020204" pitchFamily="34" charset="0"/>
              </a:rPr>
              <a:t>https://</a:t>
            </a:r>
            <a:r>
              <a:rPr lang="en-US" dirty="0" smtClean="0">
                <a:latin typeface="Franklin Gothic Medium" panose="020B0603020102020204" pitchFamily="34" charset="0"/>
              </a:rPr>
              <a:t>noaa-nesdis-n20-pds.s3.amazonaws.com/index.html</a:t>
            </a:r>
          </a:p>
          <a:p>
            <a:pPr lvl="3"/>
            <a:r>
              <a:rPr lang="en-US" dirty="0">
                <a:latin typeface="Franklin Gothic Medium" panose="020B0603020102020204" pitchFamily="34" charset="0"/>
              </a:rPr>
              <a:t>https://noaa-nesdis-n21-pds.s3.amazonaws.com/index.html</a:t>
            </a:r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JAXA supplies data from their website (GCOM-W1)</a:t>
            </a:r>
          </a:p>
          <a:p>
            <a:pPr lvl="3"/>
            <a:r>
              <a:rPr lang="en-US" dirty="0" smtClean="0">
                <a:latin typeface="Franklin Gothic Medium" panose="020B0603020102020204" pitchFamily="34" charset="0"/>
              </a:rPr>
              <a:t>Currently under maintenance until March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Both JAXA and NOAA data can be used to create imagery with accessible software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7DF725-5DD2-4AC8-9302-F060CA84D9D3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4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2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NUCAPS profiles can be displayed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0" y="771082"/>
            <a:ext cx="8377462" cy="603046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1752600" y="5958015"/>
            <a:ext cx="12192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1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NUCAPS granules – there are many per day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57733"/>
            <a:ext cx="9144000" cy="622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 are the files bracketing Samoa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4" y="1005016"/>
            <a:ext cx="8434211" cy="57409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895600"/>
            <a:ext cx="6087614" cy="12726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20784" y="2895600"/>
            <a:ext cx="3374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20784" y="5410200"/>
            <a:ext cx="33747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69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 has a NUCAPS reader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../polar2grid.sh –r </a:t>
            </a:r>
            <a:r>
              <a:rPr lang="en-US" dirty="0" err="1" smtClean="0">
                <a:latin typeface="Franklin Gothic Medium" panose="020B0603020102020204" pitchFamily="34" charset="0"/>
              </a:rPr>
              <a:t>nu</a:t>
            </a:r>
            <a:r>
              <a:rPr lang="en-US" dirty="0" err="1" smtClean="0">
                <a:latin typeface="Franklin Gothic Medium" panose="020B0603020102020204" pitchFamily="34" charset="0"/>
              </a:rPr>
              <a:t>caps</a:t>
            </a:r>
            <a:r>
              <a:rPr lang="en-US" dirty="0" smtClean="0">
                <a:latin typeface="Franklin Gothic Medium" panose="020B0603020102020204" pitchFamily="34" charset="0"/>
              </a:rPr>
              <a:t> </a:t>
            </a:r>
            <a:r>
              <a:rPr lang="en-US" dirty="0" smtClean="0">
                <a:latin typeface="Franklin Gothic Medium" panose="020B0603020102020204" pitchFamily="34" charset="0"/>
              </a:rPr>
              <a:t>–w </a:t>
            </a:r>
            <a:r>
              <a:rPr lang="en-US" dirty="0" err="1" smtClean="0">
                <a:latin typeface="Franklin Gothic Medium" panose="020B0603020102020204" pitchFamily="34" charset="0"/>
              </a:rPr>
              <a:t>geotiff</a:t>
            </a:r>
            <a:r>
              <a:rPr lang="en-US" dirty="0" smtClean="0">
                <a:latin typeface="Franklin Gothic Medium" panose="020B0603020102020204" pitchFamily="34" charset="0"/>
              </a:rPr>
              <a:t> –list-products-all –f ./pathToNUCAPSFiles/*.nc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(This creates a listing that’s a lot longer than for the MIRS data – because NUCAPS profiles have 100 layers!)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83774E-393D-4152-86DA-5285DCA315C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6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4523" y="159990"/>
            <a:ext cx="8228538" cy="990600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 commands to create imagery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42784" y="1676400"/>
            <a:ext cx="883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../p2g_grid_helper.sh Samoa -172.0 -13.0 4000 -4000 960 720 &gt;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Samoa.yaml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V="1">
            <a:off x="309418" y="3307081"/>
            <a:ext cx="180113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27544" y="2145417"/>
            <a:ext cx="8915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../polar2grid.sh -r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nucaps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-w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geotiff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 -p Temperature_802mb Temperature_596mb –f ../../../data/13NovNUCAPS/*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../add_colormap.sh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../../</a:t>
            </a:r>
            <a:r>
              <a:rPr kumimoji="0" lang="en-US" altLang="en-US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colormaps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</a:t>
            </a:r>
            <a:r>
              <a:rPr kumimoji="0" lang="en-US" altLang="en-US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gridded_data.cmap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j01_atms_cris_Temperature_???mb_20241113_123314*.</a:t>
            </a:r>
            <a:r>
              <a:rPr kumimoji="0" lang="en-US" altLang="en-US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tif</a:t>
            </a:r>
            <a:endParaRPr kumimoji="0" lang="en-US" altLang="en-US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../add_coastlines.sh –add-coastlines –add-grid –grid-D 5.0 5.0 –grid-d 5.0 5.0 –grid-test-size 12 –add-</a:t>
            </a:r>
            <a:r>
              <a:rPr kumimoji="0" lang="en-US" altLang="en-US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colorbar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</a:t>
            </a:r>
            <a:r>
              <a:rPr kumimoji="0" lang="en-US" altLang="en-US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colorbar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-height 24 –</a:t>
            </a:r>
            <a:r>
              <a:rPr kumimoji="0" lang="en-US" altLang="en-US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colorbar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-tick-marks 255 –</a:t>
            </a:r>
            <a:r>
              <a:rPr kumimoji="0" lang="en-US" altLang="en-US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colorbar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-minor-tick-marks 255 –</a:t>
            </a:r>
            <a:r>
              <a:rPr kumimoji="0" lang="en-US" altLang="en-US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colorbar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-text-size 1 j01_atms-cris_Temperture_???mb_20241113_123314_*.</a:t>
            </a:r>
            <a:r>
              <a:rPr kumimoji="0" lang="en-US" altLang="en-US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tif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531" y="5181600"/>
            <a:ext cx="8808421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Franklin Gothic Medium" panose="020B0603020102020204" pitchFamily="34" charset="0"/>
              </a:rPr>
              <a:t>Did you notice – with this and with MIRS – that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georeferencing</a:t>
            </a:r>
            <a:r>
              <a:rPr lang="en-US" sz="2400" dirty="0" smtClean="0">
                <a:latin typeface="Franklin Gothic Medium" panose="020B0603020102020204" pitchFamily="34" charset="0"/>
              </a:rPr>
              <a:t> is within the file?    We didn’t have to supply information on where the data sits, it’s within the files downloaded already!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14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Temperature at 596 </a:t>
            </a:r>
            <a:r>
              <a:rPr lang="en-US" dirty="0" err="1" smtClean="0">
                <a:latin typeface="Franklin Gothic Medium" panose="020B0603020102020204" pitchFamily="34" charset="0"/>
              </a:rPr>
              <a:t>mb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7010400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Temperature at 802 </a:t>
            </a:r>
            <a:r>
              <a:rPr lang="en-US" dirty="0" err="1" smtClean="0">
                <a:latin typeface="Franklin Gothic Medium" panose="020B0603020102020204" pitchFamily="34" charset="0"/>
              </a:rPr>
              <a:t>mb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7010400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5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Issues with previous 2 slides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For this case, I didn’t specify the temperature bounds</a:t>
            </a:r>
          </a:p>
          <a:p>
            <a:r>
              <a:rPr lang="en-US" dirty="0" err="1" smtClean="0">
                <a:latin typeface="Franklin Gothic Medium" panose="020B0603020102020204" pitchFamily="34" charset="0"/>
              </a:rPr>
              <a:t>Colorbar</a:t>
            </a:r>
            <a:r>
              <a:rPr lang="en-US" dirty="0" smtClean="0">
                <a:latin typeface="Franklin Gothic Medium" panose="020B0603020102020204" pitchFamily="34" charset="0"/>
              </a:rPr>
              <a:t> is not labeled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All of these things are possible to do with Polar2Grid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Also:  Do not know the Quality Flag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Did the infrared retrieval converge?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Did only the microwave retrieval converge?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Did neither converge?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47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8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You can also view individual VIIRS bands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Use knowledge elsewhere that defines the central wavelength of the VIIRS bands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Must download a separate file that includes </a:t>
            </a:r>
            <a:r>
              <a:rPr lang="en-US" dirty="0" err="1" smtClean="0">
                <a:latin typeface="Franklin Gothic Medium" panose="020B0603020102020204" pitchFamily="34" charset="0"/>
              </a:rPr>
              <a:t>georeferencing</a:t>
            </a:r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  <a:hlinkClick r:id="rId2"/>
              </a:rPr>
              <a:t>This website</a:t>
            </a:r>
            <a:r>
              <a:rPr lang="en-US" dirty="0" smtClean="0">
                <a:latin typeface="Franklin Gothic Medium" panose="020B0603020102020204" pitchFamily="34" charset="0"/>
              </a:rPr>
              <a:t> contains VIIRS Band Imagery information, for both I-bands, M-bands, and Day Night Band.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2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Table at the CIRA VIIRS Site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44915"/>
            <a:ext cx="6324600" cy="60653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91200" y="2286000"/>
            <a:ext cx="3769173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True-Color imagery use M3, M4, M5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2114" y="3962400"/>
            <a:ext cx="3328475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‘M-Bands:  Moderate Resolution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1548" y="5574268"/>
            <a:ext cx="3071162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‘I-Bands:  Imagery Resolution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4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Training Requires Imagery!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latin typeface="Franklin Gothic Medium" panose="020B0603020102020204" pitchFamily="34" charset="0"/>
              </a:rPr>
              <a:t>That imagery might have to be created if you don’t gather it in real time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Many sources of Low-Earth-Orbit (LEO) satellite data products are transitory – they won’t be around for more than a week or two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Original data files are available for a long time after the face – so you need some kind of way to take </a:t>
            </a:r>
            <a:r>
              <a:rPr lang="en-US" dirty="0" err="1" smtClean="0">
                <a:latin typeface="Franklin Gothic Medium" panose="020B0603020102020204" pitchFamily="34" charset="0"/>
              </a:rPr>
              <a:t>hdf</a:t>
            </a:r>
            <a:r>
              <a:rPr lang="en-US" dirty="0" smtClean="0">
                <a:latin typeface="Franklin Gothic Medium" panose="020B0603020102020204" pitchFamily="34" charset="0"/>
              </a:rPr>
              <a:t>/</a:t>
            </a:r>
            <a:r>
              <a:rPr lang="en-US" dirty="0" err="1" smtClean="0">
                <a:latin typeface="Franklin Gothic Medium" panose="020B0603020102020204" pitchFamily="34" charset="0"/>
              </a:rPr>
              <a:t>netCDF</a:t>
            </a:r>
            <a:r>
              <a:rPr lang="en-US" dirty="0" smtClean="0">
                <a:latin typeface="Franklin Gothic Medium" panose="020B0603020102020204" pitchFamily="34" charset="0"/>
              </a:rPr>
              <a:t> files and make an image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VIIRS Data are available online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VIIRS instrument is on NOAA-20, NOAA-21 and Suomi-NPP.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Global Coverage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Excellent Resolution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Polar2Grid has a </a:t>
            </a:r>
            <a:r>
              <a:rPr lang="en-US" dirty="0" err="1" smtClean="0">
                <a:latin typeface="Franklin Gothic Medium" panose="020B0603020102020204" pitchFamily="34" charset="0"/>
              </a:rPr>
              <a:t>viirs_sdr</a:t>
            </a:r>
            <a:r>
              <a:rPr lang="en-US" dirty="0" smtClean="0">
                <a:latin typeface="Franklin Gothic Medium" panose="020B0603020102020204" pitchFamily="34" charset="0"/>
              </a:rPr>
              <a:t> reader – so find the SDR records!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Data are available on-line ‘in the cloud’ – like at an Amazon Web Services site.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50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58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Where do I want data?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76184"/>
            <a:ext cx="5257800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51</a:t>
            </a:fld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2027" y="1600200"/>
            <a:ext cx="335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Back to </a:t>
            </a:r>
            <a:r>
              <a:rPr lang="en-US" dirty="0" smtClean="0">
                <a:latin typeface="Franklin Gothic Medium" panose="020B0603020102020204" pitchFamily="34" charset="0"/>
                <a:hlinkClick r:id="rId3"/>
              </a:rPr>
              <a:t>This Website</a:t>
            </a:r>
            <a:endParaRPr lang="en-US" dirty="0">
              <a:latin typeface="Franklin Gothic Medium" panose="020B0603020102020204" pitchFamily="34" charset="0"/>
              <a:hlinkClick r:id="rId3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Then look at ‘Africa’ projection, and NOAA-20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I’m interested in data along the path from 10:05 to 10:15 UTC on 18 November, i.e., crossing the Horn of Africa, Arabia, and ending west of Iraq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4331" y="3408414"/>
            <a:ext cx="838200" cy="37207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10:05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1248725"/>
            <a:ext cx="838200" cy="37207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10:15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9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List of Imager Files available in the cloud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990600"/>
            <a:ext cx="8396111" cy="5715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57275" y="2228850"/>
            <a:ext cx="251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I1 Sensor Data Records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7274" y="3848100"/>
            <a:ext cx="251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I5 Sensor Data Records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7275" y="2631043"/>
            <a:ext cx="251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I2 Sensor Data Records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7274" y="3033236"/>
            <a:ext cx="251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I3 Sensor Data Records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7274" y="3429000"/>
            <a:ext cx="251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I4 Sensor Data Records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7273" y="1809750"/>
            <a:ext cx="384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Day Night Band Sensor Data Records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7274" y="4255650"/>
            <a:ext cx="244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Imager Band Geo Data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List of Mod Resolution Files available in the cloud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990600"/>
            <a:ext cx="8396111" cy="57149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57274" y="4021693"/>
            <a:ext cx="2636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 Sensor Data Records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7274" y="3221593"/>
            <a:ext cx="2636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 Sensor Data Records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7274" y="3631168"/>
            <a:ext cx="2636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 Sensor Data Records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1850" y="5638800"/>
            <a:ext cx="379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Moderate Resolution Band Geo Data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9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This AWS shows I01 data (0.64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m)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48" y="1066800"/>
            <a:ext cx="8508059" cy="5791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62400" y="3962400"/>
            <a:ext cx="217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1005 UTC start here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5181600"/>
            <a:ext cx="208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1015 UTC end here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4204854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33947" y="5430984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7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This AWS shows I02 data (0.86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m)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48" y="1066800"/>
            <a:ext cx="8508059" cy="57911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28920" y="2782576"/>
            <a:ext cx="217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1005 UTC start here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8920" y="3983181"/>
            <a:ext cx="208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1015 UTC end here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3041073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33947" y="4260270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32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This AWS shows I03 data (1.61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m)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48" y="1066800"/>
            <a:ext cx="8508059" cy="57911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62400" y="1817608"/>
            <a:ext cx="217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1005 UTC start here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3048000"/>
            <a:ext cx="208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1015 UTC end here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66800" y="2057400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33947" y="3276600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0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2" y="838201"/>
            <a:ext cx="8465254" cy="57620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90600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Other files needed by Polar2Grid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0" y="3276600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24000" y="4495800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86200" y="3048000"/>
            <a:ext cx="2743200" cy="1477328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Polar2Grid needs the GIMGO files that supply information on where the data occurs.  IMG for the I01/I02/I03/I04/I05 files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7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List of Image Files downloaded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71550"/>
            <a:ext cx="6663629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43601" y="2438400"/>
            <a:ext cx="2438399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Note that the t/e times are all the same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Franklin Gothic Medium" panose="020B0603020102020204" pitchFamily="34" charset="0"/>
              </a:rPr>
              <a:t>VIIRS data files do not contain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Georeferencing</a:t>
            </a:r>
            <a:r>
              <a:rPr lang="en-US" sz="2400" dirty="0" smtClean="0">
                <a:latin typeface="Franklin Gothic Medium" panose="020B0603020102020204" pitchFamily="34" charset="0"/>
              </a:rPr>
              <a:t> data…you need to download a separate file for that!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1" y="1066800"/>
            <a:ext cx="8508059" cy="32923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67000" y="3352800"/>
            <a:ext cx="539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I put all the IMG files into a directory, shown above.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162800" y="1219200"/>
            <a:ext cx="76200" cy="2133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3600" y="1219200"/>
            <a:ext cx="2514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76525" y="3657600"/>
            <a:ext cx="532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polar2grid.sh with a –list-products-all will tell you what Polar2Grid can create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4953000"/>
            <a:ext cx="5324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You can create re-projected displays of natural color – the RGB – as well as individual 0.64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m, 0.86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>
                <a:latin typeface="Franklin Gothic Medium" panose="020B0603020102020204" pitchFamily="34" charset="0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 and 1.61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>
                <a:latin typeface="Franklin Gothic Medium" panose="020B0603020102020204" pitchFamily="34" charset="0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 images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80" cy="55664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048000"/>
            <a:ext cx="1234065" cy="92333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Start with a Google Search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This AWS shows M04 data (0.55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m)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48" y="1066800"/>
            <a:ext cx="8508059" cy="57911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62400" y="2796540"/>
            <a:ext cx="217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1005 UTC start here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4015740"/>
            <a:ext cx="208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1015 UTC end here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97280" y="3048000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72047" y="4267200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76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This AWS shows M05 data (0.64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m)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47" y="1066800"/>
            <a:ext cx="8508057" cy="57911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62400" y="2796540"/>
            <a:ext cx="217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1005 UTC start here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0" y="4015740"/>
            <a:ext cx="208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1015 UTC end here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97280" y="3048000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72047" y="4267200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2" y="838201"/>
            <a:ext cx="8465254" cy="57620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90600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Other files needed by Polar2Grid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571625" y="2590800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81150" y="3810000"/>
            <a:ext cx="304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86200" y="3048000"/>
            <a:ext cx="2743200" cy="1477328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Polar2Grid needs the GMODO files that supply information on where the data occurs.  MOD for Moderate-resolution files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6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Then I added moderate-resolution files to the directory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2" y="1114425"/>
            <a:ext cx="4485126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3601" y="2438400"/>
            <a:ext cx="2438399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Again, the t/e times are all the same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4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The addition of channels means more possibilities in image creation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6772939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43200" y="2362200"/>
            <a:ext cx="4105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polar2grid.sh with a –list-products-all tells you what Polar2Grid can create</a:t>
            </a: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Because M03/M04/M05 are 0.48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>
                <a:latin typeface="Franklin Gothic Medium" panose="020B0603020102020204" pitchFamily="34" charset="0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, 0.55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>
                <a:latin typeface="Franklin Gothic Medium" panose="020B0603020102020204" pitchFamily="34" charset="0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, 0.67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m – you can create true-color imagery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How to create imagery?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Polar2grid reads in the imagery and </a:t>
            </a:r>
            <a:r>
              <a:rPr lang="en-US" dirty="0" err="1" smtClean="0">
                <a:latin typeface="Franklin Gothic Medium" panose="020B0603020102020204" pitchFamily="34" charset="0"/>
              </a:rPr>
              <a:t>georeferencing</a:t>
            </a:r>
            <a:r>
              <a:rPr lang="en-US" dirty="0" smtClean="0">
                <a:latin typeface="Franklin Gothic Medium" panose="020B0603020102020204" pitchFamily="34" charset="0"/>
              </a:rPr>
              <a:t> data, and creates a </a:t>
            </a:r>
            <a:r>
              <a:rPr lang="en-US" dirty="0" err="1" smtClean="0">
                <a:latin typeface="Franklin Gothic Medium" panose="020B0603020102020204" pitchFamily="34" charset="0"/>
              </a:rPr>
              <a:t>tif</a:t>
            </a:r>
            <a:r>
              <a:rPr lang="en-US" dirty="0" smtClean="0">
                <a:latin typeface="Franklin Gothic Medium" panose="020B0603020102020204" pitchFamily="34" charset="0"/>
              </a:rPr>
              <a:t> image</a:t>
            </a:r>
          </a:p>
          <a:p>
            <a:pPr lvl="1"/>
            <a:r>
              <a:rPr lang="en-US" sz="2400" dirty="0" smtClean="0">
                <a:latin typeface="Franklin Gothic Medium" panose="020B0603020102020204" pitchFamily="34" charset="0"/>
              </a:rPr>
              <a:t>./polar2grid.sh –r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viirs_sdr</a:t>
            </a:r>
            <a:r>
              <a:rPr lang="en-US" sz="2400" dirty="0" smtClean="0">
                <a:latin typeface="Franklin Gothic Medium" panose="020B0603020102020204" pitchFamily="34" charset="0"/>
              </a:rPr>
              <a:t> –w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geotiff</a:t>
            </a:r>
            <a:r>
              <a:rPr lang="en-US" sz="2400" dirty="0" smtClean="0">
                <a:latin typeface="Franklin Gothic Medium" panose="020B0603020102020204" pitchFamily="34" charset="0"/>
              </a:rPr>
              <a:t> –p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true_color</a:t>
            </a:r>
            <a:r>
              <a:rPr lang="en-US" sz="2400" dirty="0" smtClean="0">
                <a:latin typeface="Franklin Gothic Medium" panose="020B0603020102020204" pitchFamily="34" charset="0"/>
              </a:rPr>
              <a:t> –f /home/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scottl</a:t>
            </a:r>
            <a:r>
              <a:rPr lang="en-US" sz="2400" dirty="0" smtClean="0">
                <a:latin typeface="Franklin Gothic Medium" panose="020B0603020102020204" pitchFamily="34" charset="0"/>
              </a:rPr>
              <a:t>/AOMSUC14/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TrueColorImages</a:t>
            </a:r>
            <a:r>
              <a:rPr lang="en-US" sz="2400" dirty="0" smtClean="0">
                <a:latin typeface="Franklin Gothic Medium" panose="020B0603020102020204" pitchFamily="34" charset="0"/>
              </a:rPr>
              <a:t>/Data/</a:t>
            </a:r>
            <a:endParaRPr lang="en-US" sz="2400" dirty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Then add in coastlines – could also include </a:t>
            </a:r>
            <a:r>
              <a:rPr lang="en-US" dirty="0" err="1" smtClean="0">
                <a:latin typeface="Franklin Gothic Medium" panose="020B0603020102020204" pitchFamily="34" charset="0"/>
              </a:rPr>
              <a:t>lat</a:t>
            </a:r>
            <a:r>
              <a:rPr lang="en-US" dirty="0" smtClean="0">
                <a:latin typeface="Franklin Gothic Medium" panose="020B0603020102020204" pitchFamily="34" charset="0"/>
              </a:rPr>
              <a:t>/</a:t>
            </a:r>
            <a:r>
              <a:rPr lang="en-US" dirty="0" err="1" smtClean="0">
                <a:latin typeface="Franklin Gothic Medium" panose="020B0603020102020204" pitchFamily="34" charset="0"/>
              </a:rPr>
              <a:t>lon</a:t>
            </a:r>
            <a:r>
              <a:rPr lang="en-US" dirty="0" smtClean="0">
                <a:latin typeface="Franklin Gothic Medium" panose="020B0603020102020204" pitchFamily="34" charset="0"/>
              </a:rPr>
              <a:t> lines (with labels)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./add_coastlines.sh </a:t>
            </a:r>
            <a:r>
              <a:rPr lang="en-US" dirty="0">
                <a:latin typeface="Franklin Gothic Medium" panose="020B0603020102020204" pitchFamily="34" charset="0"/>
              </a:rPr>
              <a:t>–add-coastlines noaa20_viirs_true_color_20241118_100521_wgs84_fit.tif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65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9372600" cy="990600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Here’s the result.  This has very high resolution, much better than I can show in this PowerPoint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19175"/>
            <a:ext cx="5149895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46947" y="1066800"/>
            <a:ext cx="137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  <a:hlinkClick r:id="rId3"/>
              </a:rPr>
              <a:t>Full-Res link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2055" y="2438400"/>
            <a:ext cx="3109784" cy="310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8098972" y="3858985"/>
            <a:ext cx="137160" cy="13716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810501" y="2607129"/>
            <a:ext cx="137160" cy="13716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4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You can also do single bands, let’s try it with M15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What do you need to do for that?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Choose a location, find the times:  3:30-3:35 on 20 November, NOAA-21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Get the data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Get the </a:t>
            </a:r>
            <a:r>
              <a:rPr lang="en-US" dirty="0" err="1" smtClean="0">
                <a:latin typeface="Franklin Gothic Medium" panose="020B0603020102020204" pitchFamily="34" charset="0"/>
              </a:rPr>
              <a:t>georeferencing</a:t>
            </a:r>
            <a:r>
              <a:rPr lang="en-US" dirty="0" smtClean="0">
                <a:latin typeface="Franklin Gothic Medium" panose="020B0603020102020204" pitchFamily="34" charset="0"/>
              </a:rPr>
              <a:t> data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67</a:t>
            </a:fld>
            <a:endParaRPr lang="en-US"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13" y="2743200"/>
            <a:ext cx="2783003" cy="2970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0" y="4713719"/>
            <a:ext cx="6946031" cy="673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0" y="3977202"/>
            <a:ext cx="6780952" cy="660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005777"/>
            <a:ext cx="5982218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6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Now make the images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Franklin Gothic Medium" panose="020B0603020102020204" pitchFamily="34" charset="0"/>
              </a:rPr>
              <a:t>../geo2grid.sh –r </a:t>
            </a:r>
            <a:r>
              <a:rPr lang="en-US" sz="1800" smtClean="0">
                <a:latin typeface="Franklin Gothic Medium" panose="020B0603020102020204" pitchFamily="34" charset="0"/>
              </a:rPr>
              <a:t>viirs_sdr </a:t>
            </a:r>
            <a:r>
              <a:rPr lang="en-US" sz="1800" dirty="0" smtClean="0">
                <a:latin typeface="Franklin Gothic Medium" panose="020B0603020102020204" pitchFamily="34" charset="0"/>
              </a:rPr>
              <a:t>–w </a:t>
            </a:r>
            <a:r>
              <a:rPr lang="en-US" sz="1800" dirty="0" err="1" smtClean="0">
                <a:latin typeface="Franklin Gothic Medium" panose="020B0603020102020204" pitchFamily="34" charset="0"/>
              </a:rPr>
              <a:t>geotiff</a:t>
            </a:r>
            <a:r>
              <a:rPr lang="en-US" sz="1800" dirty="0" smtClean="0">
                <a:latin typeface="Franklin Gothic Medium" panose="020B0603020102020204" pitchFamily="34" charset="0"/>
              </a:rPr>
              <a:t> –p M15 –f /path/toM15_GEOfiles/*</a:t>
            </a:r>
          </a:p>
          <a:p>
            <a:r>
              <a:rPr lang="en-US" sz="1800" dirty="0" smtClean="0">
                <a:latin typeface="Franklin Gothic Medium" panose="020B0603020102020204" pitchFamily="34" charset="0"/>
              </a:rPr>
              <a:t>../add_coastlines.sh –add-coastlines –add-grid –grid-D 10.0 10.0 –grid-d 10.0 10.0 –grid-text-size 12</a:t>
            </a:r>
          </a:p>
          <a:p>
            <a:r>
              <a:rPr lang="en-US" sz="1800" dirty="0" smtClean="0">
                <a:latin typeface="Franklin Gothic Medium" panose="020B0603020102020204" pitchFamily="34" charset="0"/>
              </a:rPr>
              <a:t>This creates a grey-scaled image, georeferenced, of M15 data (10.8</a:t>
            </a:r>
            <a:r>
              <a:rPr lang="en-US" sz="18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>
                <a:latin typeface="Franklin Gothic Medium" panose="020B0603020102020204" pitchFamily="34" charset="0"/>
              </a:rPr>
              <a:t>m)</a:t>
            </a:r>
          </a:p>
          <a:p>
            <a:endParaRPr lang="en-US" sz="1800" dirty="0">
              <a:latin typeface="Franklin Gothic Medium" panose="020B0603020102020204" pitchFamily="34" charset="0"/>
            </a:endParaRPr>
          </a:p>
          <a:p>
            <a:r>
              <a:rPr lang="en-US" sz="1800" dirty="0" smtClean="0">
                <a:latin typeface="Franklin Gothic Medium" panose="020B0603020102020204" pitchFamily="34" charset="0"/>
              </a:rPr>
              <a:t>We also could created a grid and put the data on a grid – this one is in Satellite coordinates.</a:t>
            </a:r>
          </a:p>
          <a:p>
            <a:endParaRPr lang="en-US" sz="1800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68</a:t>
            </a:fld>
            <a:endParaRPr lang="en-US"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19361"/>
            <a:ext cx="5528936" cy="473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What if you want a color enhancement?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5334000" cy="5257800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 color enhancements are text files that have 256 entries – each entry has a grey-scale value and r/g/b and alpha values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Software will interpolate if there are missing values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There are some built-in values with Polar2Grid (and with Geo2Grid)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69</a:t>
            </a:fld>
            <a:endParaRPr lang="en-US"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86" y="1088838"/>
            <a:ext cx="2590800" cy="523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8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79" cy="55664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048000"/>
            <a:ext cx="1234065" cy="1477328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Polar2Grid is CSPP Software, so search on that!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33600" y="3886200"/>
            <a:ext cx="9144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07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What if you want a color enhancement?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991600" cy="5257800"/>
          </a:xfrm>
        </p:spPr>
        <p:txBody>
          <a:bodyPr>
            <a:normAutofit/>
          </a:bodyPr>
          <a:lstStyle/>
          <a:p>
            <a:endParaRPr lang="en-US" sz="1600" dirty="0">
              <a:latin typeface="Franklin Gothic Medium" panose="020B0603020102020204" pitchFamily="34" charset="0"/>
            </a:endParaRPr>
          </a:p>
          <a:p>
            <a:endParaRPr lang="en-US" sz="1600" dirty="0" smtClean="0">
              <a:latin typeface="Franklin Gothic Medium" panose="020B0603020102020204" pitchFamily="34" charset="0"/>
            </a:endParaRPr>
          </a:p>
          <a:p>
            <a:r>
              <a:rPr lang="en-US" sz="2400" dirty="0" smtClean="0">
                <a:latin typeface="Franklin Gothic Medium" panose="020B0603020102020204" pitchFamily="34" charset="0"/>
              </a:rPr>
              <a:t>Three Commands</a:t>
            </a:r>
          </a:p>
          <a:p>
            <a:r>
              <a:rPr lang="en-US" sz="2400" dirty="0" smtClean="0">
                <a:latin typeface="Franklin Gothic Medium" panose="020B0603020102020204" pitchFamily="34" charset="0"/>
              </a:rPr>
              <a:t>Create the image of M15 data</a:t>
            </a:r>
          </a:p>
          <a:p>
            <a:r>
              <a:rPr lang="en-US" sz="1600" dirty="0">
                <a:latin typeface="Franklin Gothic Medium" panose="020B0603020102020204" pitchFamily="34" charset="0"/>
              </a:rPr>
              <a:t>../polar2grid.sh -r </a:t>
            </a:r>
            <a:r>
              <a:rPr lang="en-US" sz="1600" dirty="0" err="1">
                <a:latin typeface="Franklin Gothic Medium" panose="020B0603020102020204" pitchFamily="34" charset="0"/>
              </a:rPr>
              <a:t>viirs_sdr</a:t>
            </a:r>
            <a:r>
              <a:rPr lang="en-US" sz="1600" dirty="0">
                <a:latin typeface="Franklin Gothic Medium" panose="020B0603020102020204" pitchFamily="34" charset="0"/>
              </a:rPr>
              <a:t> -w </a:t>
            </a:r>
            <a:r>
              <a:rPr lang="en-US" sz="1600" dirty="0" err="1">
                <a:latin typeface="Franklin Gothic Medium" panose="020B0603020102020204" pitchFamily="34" charset="0"/>
              </a:rPr>
              <a:t>geotiff</a:t>
            </a:r>
            <a:r>
              <a:rPr lang="en-US" sz="1600" dirty="0">
                <a:latin typeface="Franklin Gothic Medium" panose="020B0603020102020204" pitchFamily="34" charset="0"/>
              </a:rPr>
              <a:t> -p m15 -f /home/</a:t>
            </a:r>
            <a:r>
              <a:rPr lang="en-US" sz="1600" dirty="0" err="1">
                <a:latin typeface="Franklin Gothic Medium" panose="020B0603020102020204" pitchFamily="34" charset="0"/>
              </a:rPr>
              <a:t>scottl</a:t>
            </a:r>
            <a:r>
              <a:rPr lang="en-US" sz="1600" dirty="0">
                <a:latin typeface="Franklin Gothic Medium" panose="020B0603020102020204" pitchFamily="34" charset="0"/>
              </a:rPr>
              <a:t>/AOMSUC14/M15/*</a:t>
            </a:r>
          </a:p>
          <a:p>
            <a:r>
              <a:rPr lang="en-US" sz="2400" dirty="0" smtClean="0">
                <a:latin typeface="Franklin Gothic Medium" panose="020B0603020102020204" pitchFamily="34" charset="0"/>
              </a:rPr>
              <a:t>Add a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colormap</a:t>
            </a:r>
            <a:r>
              <a:rPr lang="en-US" sz="2400" dirty="0" smtClean="0">
                <a:latin typeface="Franklin Gothic Medium" panose="020B0603020102020204" pitchFamily="34" charset="0"/>
              </a:rPr>
              <a:t> to the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tif</a:t>
            </a:r>
            <a:r>
              <a:rPr lang="en-US" sz="2400" dirty="0" smtClean="0">
                <a:latin typeface="Franklin Gothic Medium" panose="020B0603020102020204" pitchFamily="34" charset="0"/>
              </a:rPr>
              <a:t> file that is created.</a:t>
            </a:r>
          </a:p>
          <a:p>
            <a:r>
              <a:rPr lang="en-US" sz="1600" dirty="0">
                <a:latin typeface="Franklin Gothic Medium" panose="020B0603020102020204" pitchFamily="34" charset="0"/>
              </a:rPr>
              <a:t>../add_colormap.sh ../../</a:t>
            </a:r>
            <a:r>
              <a:rPr lang="en-US" sz="1600" dirty="0" err="1">
                <a:latin typeface="Franklin Gothic Medium" panose="020B0603020102020204" pitchFamily="34" charset="0"/>
              </a:rPr>
              <a:t>colormaps</a:t>
            </a:r>
            <a:r>
              <a:rPr lang="en-US" sz="1600" dirty="0">
                <a:latin typeface="Franklin Gothic Medium" panose="020B0603020102020204" pitchFamily="34" charset="0"/>
              </a:rPr>
              <a:t>/p2g_sst_palette.txt </a:t>
            </a:r>
            <a:r>
              <a:rPr lang="en-US" sz="1600" dirty="0" smtClean="0">
                <a:latin typeface="Franklin Gothic Medium" panose="020B0603020102020204" pitchFamily="34" charset="0"/>
              </a:rPr>
              <a:t>noaa21_viirs_m15_20241120_032903_wgs84_fit.tif</a:t>
            </a:r>
          </a:p>
          <a:p>
            <a:r>
              <a:rPr lang="en-US" sz="2400" dirty="0" smtClean="0">
                <a:latin typeface="Franklin Gothic Medium" panose="020B0603020102020204" pitchFamily="34" charset="0"/>
              </a:rPr>
              <a:t>Create a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png</a:t>
            </a:r>
            <a:r>
              <a:rPr lang="en-US" sz="2400" dirty="0" smtClean="0">
                <a:latin typeface="Franklin Gothic Medium" panose="020B0603020102020204" pitchFamily="34" charset="0"/>
              </a:rPr>
              <a:t> file that has a color bar, coastlines and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lat</a:t>
            </a:r>
            <a:r>
              <a:rPr lang="en-US" sz="2400" dirty="0" smtClean="0">
                <a:latin typeface="Franklin Gothic Medium" panose="020B0603020102020204" pitchFamily="34" charset="0"/>
              </a:rPr>
              <a:t>/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lon</a:t>
            </a:r>
            <a:r>
              <a:rPr lang="en-US" sz="2400" dirty="0" smtClean="0">
                <a:latin typeface="Franklin Gothic Medium" panose="020B0603020102020204" pitchFamily="34" charset="0"/>
              </a:rPr>
              <a:t> lines</a:t>
            </a:r>
            <a:endParaRPr lang="en-US" sz="2400" dirty="0">
              <a:latin typeface="Franklin Gothic Medium" panose="020B0603020102020204" pitchFamily="34" charset="0"/>
            </a:endParaRPr>
          </a:p>
          <a:p>
            <a:r>
              <a:rPr lang="en-US" sz="1600" dirty="0">
                <a:latin typeface="Franklin Gothic Medium" panose="020B0603020102020204" pitchFamily="34" charset="0"/>
              </a:rPr>
              <a:t>../add_coastlines.sh --add-coastlines --add-grid --grid-D 10.0 10.0 --grid-d 10.0 10.0 --grid-text-size 12 --add-</a:t>
            </a:r>
            <a:r>
              <a:rPr lang="en-US" sz="1600" dirty="0" err="1">
                <a:latin typeface="Franklin Gothic Medium" panose="020B0603020102020204" pitchFamily="34" charset="0"/>
              </a:rPr>
              <a:t>colorbar</a:t>
            </a:r>
            <a:r>
              <a:rPr lang="en-US" sz="1600" dirty="0">
                <a:latin typeface="Franklin Gothic Medium" panose="020B0603020102020204" pitchFamily="34" charset="0"/>
              </a:rPr>
              <a:t> --</a:t>
            </a:r>
            <a:r>
              <a:rPr lang="en-US" sz="1600" dirty="0" err="1">
                <a:latin typeface="Franklin Gothic Medium" panose="020B0603020102020204" pitchFamily="34" charset="0"/>
              </a:rPr>
              <a:t>colorbar</a:t>
            </a:r>
            <a:r>
              <a:rPr lang="en-US" sz="1600" dirty="0">
                <a:latin typeface="Franklin Gothic Medium" panose="020B0603020102020204" pitchFamily="34" charset="0"/>
              </a:rPr>
              <a:t>-height 42 noaa21_viirs_m15_20241120_032903_wgs84_fit.tif</a:t>
            </a:r>
          </a:p>
          <a:p>
            <a:endParaRPr lang="en-US" sz="1600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70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Franklin Gothic Medium" panose="020B0603020102020204" pitchFamily="34" charset="0"/>
              </a:rPr>
              <a:t>Note that the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colorbar</a:t>
            </a:r>
            <a:r>
              <a:rPr lang="en-US" sz="2400" dirty="0" smtClean="0">
                <a:latin typeface="Franklin Gothic Medium" panose="020B0603020102020204" pitchFamily="34" charset="0"/>
              </a:rPr>
              <a:t> values go from 0-255:  The greyscale values that are in the file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49" y="1066800"/>
            <a:ext cx="6140901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676400" y="533400"/>
            <a:ext cx="990600" cy="5715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05600" y="1676400"/>
            <a:ext cx="2286000" cy="17543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If you want a color to associate with a temperature, you need to tell Polar2Grid how that happens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9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How do you create a </a:t>
            </a:r>
            <a:r>
              <a:rPr lang="en-US" dirty="0" err="1" smtClean="0">
                <a:latin typeface="Franklin Gothic Medium" panose="020B0603020102020204" pitchFamily="34" charset="0"/>
              </a:rPr>
              <a:t>colorbar</a:t>
            </a:r>
            <a:r>
              <a:rPr lang="en-US" dirty="0" smtClean="0">
                <a:latin typeface="Franklin Gothic Medium" panose="020B0603020102020204" pitchFamily="34" charset="0"/>
              </a:rPr>
              <a:t> that knows about temperatures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Franklin Gothic Medium" panose="020B0603020102020204" pitchFamily="34" charset="0"/>
              </a:rPr>
              <a:t> cd </a:t>
            </a:r>
            <a:r>
              <a:rPr lang="en-US" sz="2400" dirty="0" smtClean="0">
                <a:latin typeface="Franklin Gothic Medium" panose="020B0603020102020204" pitchFamily="34" charset="0"/>
              </a:rPr>
              <a:t>$POLAR2GRID_HOME/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etc</a:t>
            </a:r>
            <a:r>
              <a:rPr lang="en-US" sz="2400" dirty="0" smtClean="0">
                <a:latin typeface="Franklin Gothic Medium" panose="020B0603020102020204" pitchFamily="34" charset="0"/>
              </a:rPr>
              <a:t>/polar2grid/enhancements</a:t>
            </a:r>
            <a:r>
              <a:rPr lang="en-US" sz="2400" dirty="0">
                <a:latin typeface="Franklin Gothic Medium" panose="020B0603020102020204" pitchFamily="34" charset="0"/>
              </a:rPr>
              <a:t>/</a:t>
            </a:r>
          </a:p>
          <a:p>
            <a:r>
              <a:rPr lang="en-US" sz="2400" dirty="0">
                <a:latin typeface="Franklin Gothic Medium" panose="020B0603020102020204" pitchFamily="34" charset="0"/>
              </a:rPr>
              <a:t> </a:t>
            </a:r>
            <a:r>
              <a:rPr lang="en-US" sz="2400" dirty="0" smtClean="0">
                <a:latin typeface="Franklin Gothic Medium" panose="020B0603020102020204" pitchFamily="34" charset="0"/>
              </a:rPr>
              <a:t>Edit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viirs.yaml</a:t>
            </a:r>
            <a:endParaRPr lang="en-US" sz="2400" dirty="0" smtClean="0">
              <a:latin typeface="Franklin Gothic Medium" panose="020B0603020102020204" pitchFamily="34" charset="0"/>
            </a:endParaRPr>
          </a:p>
          <a:p>
            <a:r>
              <a:rPr lang="en-US" sz="2400" dirty="0" smtClean="0">
                <a:latin typeface="Franklin Gothic Medium" panose="020B0603020102020204" pitchFamily="34" charset="0"/>
              </a:rPr>
              <a:t>Add these lines – I put them at the bottom:</a:t>
            </a:r>
          </a:p>
          <a:p>
            <a:endParaRPr lang="en-US" sz="2400" dirty="0">
              <a:latin typeface="Franklin Gothic Medium" panose="020B0603020102020204" pitchFamily="34" charset="0"/>
            </a:endParaRPr>
          </a:p>
          <a:p>
            <a:endParaRPr lang="en-US" sz="2400" dirty="0" smtClean="0">
              <a:latin typeface="Franklin Gothic Medium" panose="020B0603020102020204" pitchFamily="34" charset="0"/>
            </a:endParaRPr>
          </a:p>
          <a:p>
            <a:endParaRPr lang="en-US" sz="2400" dirty="0">
              <a:latin typeface="Franklin Gothic Medium" panose="020B0603020102020204" pitchFamily="34" charset="0"/>
            </a:endParaRPr>
          </a:p>
          <a:p>
            <a:endParaRPr lang="en-US" sz="2400" dirty="0" smtClean="0">
              <a:latin typeface="Franklin Gothic Medium" panose="020B0603020102020204" pitchFamily="34" charset="0"/>
            </a:endParaRPr>
          </a:p>
          <a:p>
            <a:r>
              <a:rPr lang="en-US" sz="2400" dirty="0" smtClean="0">
                <a:latin typeface="Franklin Gothic Medium" panose="020B0603020102020204" pitchFamily="34" charset="0"/>
              </a:rPr>
              <a:t>Then, redo the geo2grid/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add_colormap</a:t>
            </a:r>
            <a:r>
              <a:rPr lang="en-US" sz="2400" dirty="0" smtClean="0">
                <a:latin typeface="Franklin Gothic Medium" panose="020B0603020102020204" pitchFamily="34" charset="0"/>
              </a:rPr>
              <a:t>/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add_coastlines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514600"/>
            <a:ext cx="6256562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Franklin Gothic Medium" panose="020B0603020102020204" pitchFamily="34" charset="0"/>
              </a:rPr>
              <a:t>Note that the </a:t>
            </a:r>
            <a:r>
              <a:rPr lang="en-US" sz="2400" dirty="0" err="1" smtClean="0">
                <a:latin typeface="Franklin Gothic Medium" panose="020B0603020102020204" pitchFamily="34" charset="0"/>
              </a:rPr>
              <a:t>colorbar</a:t>
            </a:r>
            <a:r>
              <a:rPr lang="en-US" sz="2400" dirty="0" smtClean="0">
                <a:latin typeface="Franklin Gothic Medium" panose="020B0603020102020204" pitchFamily="34" charset="0"/>
              </a:rPr>
              <a:t> values go from 170-330K!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49" y="1066800"/>
            <a:ext cx="6140901" cy="52577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676400" y="533400"/>
            <a:ext cx="990600" cy="5715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05600" y="1676400"/>
            <a:ext cx="2667000" cy="203132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Maybe you think the range of colors is too broad – you can change that – change the 170 and 330 values to 190 and 310 (for example), and re-run the scripts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55" y="3663042"/>
            <a:ext cx="6111770" cy="14631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39542" y="5029200"/>
            <a:ext cx="4572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74430" y="5029200"/>
            <a:ext cx="4572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22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Result:  maybe this is better? 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49" y="1066800"/>
            <a:ext cx="6140901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Other things Polar2Grid can do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Create Brightness Temperature Difference files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Create RGB products (including products in which one of the colors is a brightness temperature/reflectance difference)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75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3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Let’s make a Split Window Difference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148" y="609600"/>
            <a:ext cx="8839200" cy="5257800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M15:  10.8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m ; M16:  </a:t>
            </a:r>
            <a:r>
              <a:rPr lang="en-US" dirty="0">
                <a:latin typeface="Franklin Gothic Medium" panose="020B0603020102020204" pitchFamily="34" charset="0"/>
              </a:rPr>
              <a:t>12.0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" panose="020B0603020102020204" pitchFamily="34" charset="0"/>
              </a:rPr>
              <a:t>m ;  Split Window Difference :  10.8 – 12.0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I downloaded the M16 data into the same directory that holds the M15/Geo data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Add information (to </a:t>
            </a:r>
            <a:r>
              <a:rPr lang="en-US" dirty="0" err="1" smtClean="0">
                <a:latin typeface="Franklin Gothic Medium" panose="020B0603020102020204" pitchFamily="34" charset="0"/>
              </a:rPr>
              <a:t>viirs.yaml</a:t>
            </a:r>
            <a:r>
              <a:rPr lang="en-US" dirty="0" smtClean="0">
                <a:latin typeface="Franklin Gothic Medium" panose="020B0603020102020204" pitchFamily="34" charset="0"/>
              </a:rPr>
              <a:t>) in two spots: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$POLAR2GRID_HOME/</a:t>
            </a:r>
            <a:r>
              <a:rPr lang="en-US" dirty="0" err="1" smtClean="0">
                <a:latin typeface="Franklin Gothic Medium" panose="020B0603020102020204" pitchFamily="34" charset="0"/>
              </a:rPr>
              <a:t>etc</a:t>
            </a:r>
            <a:r>
              <a:rPr lang="en-US" dirty="0" smtClean="0">
                <a:latin typeface="Franklin Gothic Medium" panose="020B0603020102020204" pitchFamily="34" charset="0"/>
              </a:rPr>
              <a:t>/polar2grid/composites</a:t>
            </a:r>
          </a:p>
          <a:p>
            <a:pPr lvl="1"/>
            <a:endParaRPr lang="en-US" dirty="0">
              <a:latin typeface="Franklin Gothic Medium" panose="020B0603020102020204" pitchFamily="34" charset="0"/>
            </a:endParaRPr>
          </a:p>
          <a:p>
            <a:pPr lvl="1"/>
            <a:endParaRPr lang="en-US" dirty="0" smtClean="0">
              <a:latin typeface="Franklin Gothic Medium" panose="020B0603020102020204" pitchFamily="34" charset="0"/>
            </a:endParaRPr>
          </a:p>
          <a:p>
            <a:pPr lvl="1"/>
            <a:r>
              <a:rPr lang="en-US" dirty="0">
                <a:latin typeface="Franklin Gothic Medium" panose="020B0603020102020204" pitchFamily="34" charset="0"/>
              </a:rPr>
              <a:t>$</a:t>
            </a:r>
            <a:r>
              <a:rPr lang="en-US" dirty="0" smtClean="0">
                <a:latin typeface="Franklin Gothic Medium" panose="020B0603020102020204" pitchFamily="34" charset="0"/>
              </a:rPr>
              <a:t>POLAR2GRID_HOME/</a:t>
            </a:r>
            <a:r>
              <a:rPr lang="en-US" dirty="0" err="1" smtClean="0">
                <a:latin typeface="Franklin Gothic Medium" panose="020B0603020102020204" pitchFamily="34" charset="0"/>
              </a:rPr>
              <a:t>etc</a:t>
            </a:r>
            <a:r>
              <a:rPr lang="en-US" dirty="0" smtClean="0">
                <a:latin typeface="Franklin Gothic Medium" panose="020B0603020102020204" pitchFamily="34" charset="0"/>
              </a:rPr>
              <a:t>/polar2grid/enhancements</a:t>
            </a:r>
          </a:p>
          <a:p>
            <a:pPr lvl="1"/>
            <a:endParaRPr lang="en-US" dirty="0" smtClean="0">
              <a:latin typeface="Franklin Gothic Medium" panose="020B0603020102020204" pitchFamily="34" charset="0"/>
            </a:endParaRPr>
          </a:p>
          <a:p>
            <a:pPr marL="454025" lvl="1" indent="0">
              <a:buNone/>
            </a:pP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76</a:t>
            </a:fld>
            <a:endParaRPr lang="en-US"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21" y="3581400"/>
            <a:ext cx="5761219" cy="92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21" y="4990978"/>
            <a:ext cx="6073666" cy="140982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236028" y="3955362"/>
            <a:ext cx="16002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63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So now – when you do a –list-products-all and point to the directory with those data….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44000"/>
            <a:ext cx="9372600" cy="350274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772" y="2960914"/>
            <a:ext cx="1905000" cy="3810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9800" y="5876190"/>
            <a:ext cx="554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…and now use –p m15m16dif in the polar2grid.sh call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0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Same data, but I </a:t>
            </a:r>
            <a:r>
              <a:rPr lang="en-US" dirty="0" err="1" smtClean="0">
                <a:latin typeface="Franklin Gothic Medium" panose="020B0603020102020204" pitchFamily="34" charset="0"/>
              </a:rPr>
              <a:t>subsected</a:t>
            </a:r>
            <a:r>
              <a:rPr lang="en-US" dirty="0" smtClean="0">
                <a:latin typeface="Franklin Gothic Medium" panose="020B0603020102020204" pitchFamily="34" charset="0"/>
              </a:rPr>
              <a:t> it to center on New Guinea: p2g_grid_helper.sh 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7010400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How do you create RGBs?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As you might expect (now), you have to add information in the </a:t>
            </a:r>
            <a:r>
              <a:rPr lang="en-US" dirty="0" err="1" smtClean="0">
                <a:latin typeface="Franklin Gothic Medium" panose="020B0603020102020204" pitchFamily="34" charset="0"/>
              </a:rPr>
              <a:t>viirs.yaml</a:t>
            </a:r>
            <a:r>
              <a:rPr lang="en-US" dirty="0" smtClean="0">
                <a:latin typeface="Franklin Gothic Medium" panose="020B0603020102020204" pitchFamily="34" charset="0"/>
              </a:rPr>
              <a:t> file within both the </a:t>
            </a:r>
            <a:r>
              <a:rPr lang="en-US" b="1" u="sng" dirty="0" smtClean="0">
                <a:latin typeface="Franklin Gothic Medium" panose="020B0603020102020204" pitchFamily="34" charset="0"/>
              </a:rPr>
              <a:t>enhancements</a:t>
            </a:r>
            <a:r>
              <a:rPr lang="en-US" dirty="0" smtClean="0">
                <a:latin typeface="Franklin Gothic Medium" panose="020B0603020102020204" pitchFamily="34" charset="0"/>
              </a:rPr>
              <a:t> and </a:t>
            </a:r>
            <a:r>
              <a:rPr lang="en-US" b="1" u="sng" dirty="0" smtClean="0">
                <a:latin typeface="Franklin Gothic Medium" panose="020B0603020102020204" pitchFamily="34" charset="0"/>
              </a:rPr>
              <a:t>composites</a:t>
            </a:r>
            <a:r>
              <a:rPr lang="en-US" dirty="0" smtClean="0">
                <a:latin typeface="Franklin Gothic Medium" panose="020B0603020102020204" pitchFamily="34" charset="0"/>
              </a:rPr>
              <a:t> directories under $POLAR2GRID_HOME/</a:t>
            </a:r>
            <a:r>
              <a:rPr lang="en-US" dirty="0" err="1" smtClean="0">
                <a:latin typeface="Franklin Gothic Medium" panose="020B0603020102020204" pitchFamily="34" charset="0"/>
              </a:rPr>
              <a:t>etc</a:t>
            </a:r>
            <a:r>
              <a:rPr lang="en-US" dirty="0" smtClean="0">
                <a:latin typeface="Franklin Gothic Medium" panose="020B0603020102020204" pitchFamily="34" charset="0"/>
              </a:rPr>
              <a:t>/polar2grid</a:t>
            </a:r>
          </a:p>
          <a:p>
            <a:endParaRPr lang="en-US" dirty="0" smtClean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5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79" cy="55664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048000"/>
            <a:ext cx="1234065" cy="203132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Search Results are shown and you want to click that first link!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67000" y="3453714"/>
            <a:ext cx="914400" cy="0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81400" y="3217902"/>
            <a:ext cx="1601728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Click this link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enhancements directory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2" y="990600"/>
            <a:ext cx="8229600" cy="17802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4462" y="278130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 spc="-1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r>
              <a:rPr lang="en-US" dirty="0" smtClean="0">
                <a:latin typeface="Franklin Gothic Medium" panose="020B0603020102020204" pitchFamily="34" charset="0"/>
              </a:rPr>
              <a:t>composites directory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9" y="3771900"/>
            <a:ext cx="8573243" cy="2293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1752600"/>
            <a:ext cx="2362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Here’s an example of the ABI Dust RGB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6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2057400"/>
          </a:xfrm>
        </p:spPr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Let’s replicate the GOES definition of the Day Land Cloud Fire RGB – but with the higher-resolution VIIRS imagery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8" y="1996263"/>
            <a:ext cx="6855343" cy="20423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290" y="4107123"/>
            <a:ext cx="1676545" cy="131075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2286000" y="3017431"/>
            <a:ext cx="2133600" cy="231656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286000" y="3423242"/>
            <a:ext cx="2133600" cy="120339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86000" y="3810000"/>
            <a:ext cx="2057400" cy="46103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200" y="4419600"/>
            <a:ext cx="3581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We have to add this information as definitions in the </a:t>
            </a:r>
            <a:r>
              <a:rPr lang="en-US" dirty="0" err="1" smtClean="0">
                <a:latin typeface="Franklin Gothic Medium" panose="020B0603020102020204" pitchFamily="34" charset="0"/>
              </a:rPr>
              <a:t>viirs.yaml</a:t>
            </a:r>
            <a:r>
              <a:rPr lang="en-US" dirty="0" smtClean="0">
                <a:latin typeface="Franklin Gothic Medium" panose="020B0603020102020204" pitchFamily="34" charset="0"/>
              </a:rPr>
              <a:t> files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63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enhancements directory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2" y="990600"/>
            <a:ext cx="8229600" cy="17802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4462" y="278130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 spc="-1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MS PGothic" pitchFamily="34" charset="-128"/>
                <a:cs typeface="ＭＳ Ｐゴシック" pitchFamily="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C1EEFF"/>
                </a:solidFill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9pPr>
          </a:lstStyle>
          <a:p>
            <a:r>
              <a:rPr lang="en-US" dirty="0" smtClean="0">
                <a:latin typeface="Franklin Gothic Medium" panose="020B0603020102020204" pitchFamily="34" charset="0"/>
              </a:rPr>
              <a:t>composites directory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9" y="3771900"/>
            <a:ext cx="8573243" cy="2293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1752600"/>
            <a:ext cx="2362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Here’s what I created for the VIIRS Day Land Cloud Fire RGB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3" y="920524"/>
            <a:ext cx="5105842" cy="192040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9" y="3814597"/>
            <a:ext cx="5357324" cy="11507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288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Let’s look at data from 1710 to 1715 UTC on 22 November 2024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066800"/>
            <a:ext cx="5257800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67200" y="2590800"/>
            <a:ext cx="6096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504268" y="3615268"/>
            <a:ext cx="6096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8400" y="5029200"/>
            <a:ext cx="443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(These data were in the cloud at 1750 UTC)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Franklin Gothic Medium" panose="020B0603020102020204" pitchFamily="34" charset="0"/>
              </a:rPr>
              <a:t>You’ve made changes – what does –list-products-all show you?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8229600" cy="26173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33600" y="2667000"/>
            <a:ext cx="562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When I’ve added the M05/M07 .h5 files from the cloud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5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Franklin Gothic Medium" panose="020B0603020102020204" pitchFamily="34" charset="0"/>
              </a:rPr>
              <a:t>You’ve made changes – what does –list-products-all show you?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7" y="990600"/>
            <a:ext cx="7677945" cy="26173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33600" y="2667000"/>
            <a:ext cx="618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When I’ve added the M05/M07/M12 .h5 files from the cloud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91733" y="1701801"/>
            <a:ext cx="1828800" cy="0"/>
          </a:xfrm>
          <a:prstGeom prst="straightConnector1">
            <a:avLst/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20533" y="1537956"/>
            <a:ext cx="2102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anklin Gothic Medium" panose="020B0603020102020204" pitchFamily="34" charset="0"/>
              </a:rPr>
              <a:t>Why isn’t the RGB there?</a:t>
            </a:r>
            <a:endParaRPr lang="en-US" sz="1400" dirty="0">
              <a:latin typeface="Franklin Gothic Medium" panose="020B06030201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638800" y="2070672"/>
            <a:ext cx="304800" cy="596328"/>
          </a:xfrm>
          <a:prstGeom prst="straightConnector1">
            <a:avLst/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0" y="1663015"/>
            <a:ext cx="1177523" cy="8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9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Franklin Gothic Medium" panose="020B0603020102020204" pitchFamily="34" charset="0"/>
              </a:rPr>
              <a:t>You’ve made changes – what does –list-products-all show you?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71" y="990600"/>
            <a:ext cx="6173257" cy="26173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33600" y="2667000"/>
            <a:ext cx="618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When I’ve added the M05/M07/M11 .h5 files from the cloud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76332" y="3010931"/>
            <a:ext cx="457200" cy="0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81200" y="1566332"/>
            <a:ext cx="1828800" cy="0"/>
          </a:xfrm>
          <a:prstGeom prst="straightConnector1">
            <a:avLst/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76133" y="1412443"/>
            <a:ext cx="2772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anklin Gothic Medium" panose="020B0603020102020204" pitchFamily="34" charset="0"/>
              </a:rPr>
              <a:t>The RGB shows up in the output!</a:t>
            </a:r>
            <a:endParaRPr lang="en-US" sz="1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71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Create the imagery – this doesn’t look right!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11" y="1066800"/>
            <a:ext cx="6275977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57400"/>
            <a:ext cx="5105842" cy="192040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27200" y="4054006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v</a:t>
            </a:r>
            <a:r>
              <a:rPr lang="en-US" dirty="0" err="1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iirs.yaml</a:t>
            </a:r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in enhancements directory is WRONG!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600" y="4462198"/>
            <a:ext cx="1177523" cy="86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7" y="2371466"/>
            <a:ext cx="7771428" cy="33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0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Fire Regions should have extra red in them – can you see the pixel of two?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11" y="1066800"/>
            <a:ext cx="6275977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A further benefit of Polar2Grid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 uses the same gridding capability as Geo2Grid:  so you can </a:t>
            </a:r>
            <a:r>
              <a:rPr lang="en-US" dirty="0" err="1" smtClean="0">
                <a:latin typeface="Franklin Gothic Medium" panose="020B0603020102020204" pitchFamily="34" charset="0"/>
              </a:rPr>
              <a:t>reproject</a:t>
            </a:r>
            <a:r>
              <a:rPr lang="en-US" dirty="0" smtClean="0">
                <a:latin typeface="Franklin Gothic Medium" panose="020B0603020102020204" pitchFamily="34" charset="0"/>
              </a:rPr>
              <a:t> LEO data onto the same grid as geostationary data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This has great utility when you want to compare polar orbiting data and geostationary data.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Compare LEO Microwave imagery and infrared geostationary data, for example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89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1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Polar2Grid:  How to get it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65" y="1066798"/>
            <a:ext cx="6583679" cy="55664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4300" y="2466975"/>
            <a:ext cx="1447800" cy="2308324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CSPP Front Page</a:t>
            </a:r>
          </a:p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Scroll around – look at all the software!</a:t>
            </a: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GOES-16 True-Color Imagery and AMSR-2 89-GHz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7" y="1524000"/>
            <a:ext cx="8843213" cy="4114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00400" y="5863108"/>
            <a:ext cx="317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Franklin Gothic Medium" panose="020B0603020102020204" pitchFamily="34" charset="0"/>
                <a:hlinkClick r:id="rId3"/>
              </a:rPr>
              <a:t>See Also:  This website</a:t>
            </a:r>
            <a:endParaRPr lang="en-US" sz="2400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1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2373"/>
            <a:ext cx="8229600" cy="33666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2373"/>
            <a:ext cx="8229600" cy="33666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2373"/>
            <a:ext cx="8229600" cy="33666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Upcoming Meeting!!!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CSPP Users’ Meeting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1-3 April 2025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Hyatt Regency Hotel on Guam</a:t>
            </a:r>
          </a:p>
          <a:p>
            <a:r>
              <a:rPr lang="en-US" dirty="0" smtClean="0">
                <a:latin typeface="Franklin Gothic Medium" panose="020B0603020102020204" pitchFamily="34" charset="0"/>
              </a:rPr>
              <a:t>Meeting Website</a:t>
            </a:r>
          </a:p>
          <a:p>
            <a:pPr lvl="1"/>
            <a:r>
              <a:rPr lang="en-US" sz="2000" dirty="0">
                <a:latin typeface="Franklin Gothic Medium" panose="020B0603020102020204" pitchFamily="34" charset="0"/>
                <a:hlinkClick r:id="rId2"/>
              </a:rPr>
              <a:t>https://www.ssec.wisc.edu/meetings/cspp/2025-meeting</a:t>
            </a:r>
            <a:r>
              <a:rPr lang="en-US" sz="2000" dirty="0" smtClean="0">
                <a:latin typeface="Franklin Gothic Medium" panose="020B0603020102020204" pitchFamily="34" charset="0"/>
                <a:hlinkClick r:id="rId2"/>
              </a:rPr>
              <a:t>/</a:t>
            </a:r>
            <a:r>
              <a:rPr lang="en-US" dirty="0" smtClean="0">
                <a:latin typeface="Franklin Gothic Medium" panose="020B0603020102020204" pitchFamily="34" charset="0"/>
              </a:rPr>
              <a:t> 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94</a:t>
            </a:fld>
            <a:endParaRPr lang="en-US">
              <a:latin typeface="Franklin Gothic Medium" panose="020B0603020102020204" pitchFamily="34" charset="0"/>
            </a:endParaRPr>
          </a:p>
        </p:txBody>
      </p:sp>
      <p:pic>
        <p:nvPicPr>
          <p:cNvPr id="1026" name="Picture 2" descr="https://www.ssec.wisc.edu/meetings/wp-content/themes/ssec-meetings/templates/meeting-themes/cspp/banner/2025-banner-lef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407"/>
            <a:ext cx="3086100" cy="31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332" y="3626726"/>
            <a:ext cx="8953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Local usage and applications of CSPP LEO and CSPP Geo software such as</a:t>
            </a:r>
          </a:p>
          <a:p>
            <a:pPr lvl="1"/>
            <a:r>
              <a:rPr lang="en-US" sz="1200" dirty="0"/>
              <a:t>Fire detection; Monitoring and predicting severe weather events; Climate change research and analysis; Oceanography and marine ecosystem studies; Land surface and vegetation monitoring; Air quality and pollution tracking; NWP assimilation; Education and training; National security;</a:t>
            </a:r>
          </a:p>
          <a:p>
            <a:r>
              <a:rPr lang="en-US" sz="1200" dirty="0"/>
              <a:t>CSPP software overview and updates;</a:t>
            </a:r>
          </a:p>
          <a:p>
            <a:r>
              <a:rPr lang="en-US" sz="1200" dirty="0"/>
              <a:t>CSPP software technical topics, including related software packages (e.g., AAPP);</a:t>
            </a:r>
          </a:p>
          <a:p>
            <a:r>
              <a:rPr lang="en-US" sz="1200" dirty="0"/>
              <a:t>Status of current and future environmental satellite missions and sensors;</a:t>
            </a:r>
          </a:p>
          <a:p>
            <a:r>
              <a:rPr lang="en-US" sz="1200" dirty="0"/>
              <a:t>Technical innovations in algorithms, processing and distribution, including cloud processing, artificial intelligence, machine learning, containerization and very low latency solutions;</a:t>
            </a:r>
          </a:p>
          <a:p>
            <a:r>
              <a:rPr lang="en-US" sz="1200" dirty="0"/>
              <a:t>Feedback and guidance to the CSPP LEO/Geo development teams on current products and future priorities;</a:t>
            </a:r>
          </a:p>
          <a:p>
            <a:r>
              <a:rPr lang="en-US" sz="1200" dirty="0"/>
              <a:t>Satellite data analysis and visualization applications;</a:t>
            </a:r>
          </a:p>
          <a:p>
            <a:r>
              <a:rPr lang="en-US" sz="1200" dirty="0"/>
              <a:t>LEO and GEO ground stations and hardware;</a:t>
            </a:r>
          </a:p>
          <a:p>
            <a:r>
              <a:rPr lang="en-US" sz="1200" dirty="0"/>
              <a:t>General issues affecting the direct broadcast community.</a:t>
            </a:r>
          </a:p>
          <a:p>
            <a:r>
              <a:rPr lang="en-US" sz="1200" dirty="0"/>
              <a:t>Presentations related to other satellite missions are also welcome.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619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Examples/Tutorials online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11480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Franklin Gothic Medium" panose="020B0603020102020204" pitchFamily="34" charset="0"/>
                <a:hlinkClick r:id="rId2"/>
              </a:rPr>
              <a:t>Using Polar2Grid to create MIRS imagery</a:t>
            </a:r>
            <a:endParaRPr lang="en-US" sz="2000" b="1" dirty="0">
              <a:latin typeface="Franklin Gothic Medium" panose="020B0603020102020204" pitchFamily="34" charset="0"/>
            </a:endParaRPr>
          </a:p>
          <a:p>
            <a:r>
              <a:rPr lang="en-US" sz="2000" b="1" dirty="0">
                <a:latin typeface="Franklin Gothic Medium" panose="020B0603020102020204" pitchFamily="34" charset="0"/>
                <a:hlinkClick r:id="rId3"/>
              </a:rPr>
              <a:t>Creating customized brightness temperature ranges in </a:t>
            </a:r>
            <a:r>
              <a:rPr lang="en-US" sz="2000" b="1" dirty="0" smtClean="0">
                <a:latin typeface="Franklin Gothic Medium" panose="020B0603020102020204" pitchFamily="34" charset="0"/>
                <a:hlinkClick r:id="rId3"/>
              </a:rPr>
              <a:t>Polar2Grid</a:t>
            </a:r>
            <a:endParaRPr lang="en-US" sz="2000" b="1" dirty="0" smtClean="0">
              <a:latin typeface="Franklin Gothic Medium" panose="020B0603020102020204" pitchFamily="34" charset="0"/>
            </a:endParaRPr>
          </a:p>
          <a:p>
            <a:r>
              <a:rPr lang="en-US" sz="2000" b="1" dirty="0" smtClean="0">
                <a:latin typeface="Franklin Gothic Medium" panose="020B0603020102020204" pitchFamily="34" charset="0"/>
                <a:hlinkClick r:id="rId4"/>
              </a:rPr>
              <a:t>Using NODD and Polar2Grid to create Day Night Band imagery anywhere</a:t>
            </a:r>
            <a:endParaRPr lang="en-US" sz="2000" b="1" dirty="0" smtClean="0">
              <a:latin typeface="Franklin Gothic Medium" panose="020B0603020102020204" pitchFamily="34" charset="0"/>
            </a:endParaRPr>
          </a:p>
          <a:p>
            <a:r>
              <a:rPr lang="en-US" sz="2000" b="1" dirty="0">
                <a:latin typeface="Franklin Gothic Medium" panose="020B0603020102020204" pitchFamily="34" charset="0"/>
                <a:hlinkClick r:id="rId5"/>
              </a:rPr>
              <a:t>Displaying JPSS data from the NODD using </a:t>
            </a:r>
            <a:r>
              <a:rPr lang="en-US" sz="2000" b="1" dirty="0" smtClean="0">
                <a:latin typeface="Franklin Gothic Medium" panose="020B0603020102020204" pitchFamily="34" charset="0"/>
                <a:hlinkClick r:id="rId5"/>
              </a:rPr>
              <a:t>Polar2Grid</a:t>
            </a:r>
            <a:endParaRPr lang="en-US" sz="2000" b="1" dirty="0" smtClean="0">
              <a:latin typeface="Franklin Gothic Medium" panose="020B0603020102020204" pitchFamily="34" charset="0"/>
            </a:endParaRPr>
          </a:p>
          <a:p>
            <a:r>
              <a:rPr lang="en-US" sz="2000" b="1" dirty="0">
                <a:latin typeface="Franklin Gothic Medium" panose="020B0603020102020204" pitchFamily="34" charset="0"/>
                <a:hlinkClick r:id="rId6"/>
              </a:rPr>
              <a:t>How fast can you create JPSS imagery from data on the Amazon Cloud using Polar2Grid?</a:t>
            </a:r>
            <a:endParaRPr lang="en-US" sz="2000" b="1" dirty="0">
              <a:latin typeface="Franklin Gothic Medium" panose="020B0603020102020204" pitchFamily="34" charset="0"/>
            </a:endParaRPr>
          </a:p>
          <a:p>
            <a:r>
              <a:rPr lang="en-US" sz="2000" b="1" dirty="0">
                <a:latin typeface="Franklin Gothic Medium" panose="020B0603020102020204" pitchFamily="34" charset="0"/>
                <a:hlinkClick r:id="rId7"/>
              </a:rPr>
              <a:t>How to make Brightness Temperature Difference fields with </a:t>
            </a:r>
            <a:r>
              <a:rPr lang="en-US" sz="2000" b="1" dirty="0" smtClean="0">
                <a:latin typeface="Franklin Gothic Medium" panose="020B0603020102020204" pitchFamily="34" charset="0"/>
                <a:hlinkClick r:id="rId7"/>
              </a:rPr>
              <a:t>Geo2grid</a:t>
            </a:r>
            <a:endParaRPr lang="en-US" sz="2000" b="1" dirty="0" smtClean="0">
              <a:latin typeface="Franklin Gothic Medium" panose="020B0603020102020204" pitchFamily="34" charset="0"/>
            </a:endParaRPr>
          </a:p>
          <a:p>
            <a:r>
              <a:rPr lang="en-US" sz="2000" b="1" dirty="0">
                <a:latin typeface="Franklin Gothic Medium" panose="020B0603020102020204" pitchFamily="34" charset="0"/>
                <a:hlinkClick r:id="rId8"/>
              </a:rPr>
              <a:t>Using CSPP’s polar2grid to create mappings of sea-surface </a:t>
            </a:r>
            <a:r>
              <a:rPr lang="en-US" sz="2000" b="1" dirty="0" smtClean="0">
                <a:latin typeface="Franklin Gothic Medium" panose="020B0603020102020204" pitchFamily="34" charset="0"/>
                <a:hlinkClick r:id="rId8"/>
              </a:rPr>
              <a:t>temperature</a:t>
            </a:r>
            <a:endParaRPr lang="en-US" sz="2000" b="1" dirty="0" smtClean="0">
              <a:latin typeface="Franklin Gothic Medium" panose="020B0603020102020204" pitchFamily="34" charset="0"/>
            </a:endParaRPr>
          </a:p>
          <a:p>
            <a:r>
              <a:rPr lang="en-US" sz="2000" b="1" dirty="0">
                <a:latin typeface="Franklin Gothic Medium" panose="020B0603020102020204" pitchFamily="34" charset="0"/>
                <a:hlinkClick r:id="rId9"/>
              </a:rPr>
              <a:t>Creating a Tropical Air Mass RGB in </a:t>
            </a:r>
            <a:r>
              <a:rPr lang="en-US" sz="2000" b="1" dirty="0" smtClean="0">
                <a:latin typeface="Franklin Gothic Medium" panose="020B0603020102020204" pitchFamily="34" charset="0"/>
                <a:hlinkClick r:id="rId9"/>
              </a:rPr>
              <a:t>Geo2grid</a:t>
            </a:r>
            <a:endParaRPr lang="en-US" sz="2000" b="1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95</a:t>
            </a:fld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5791200"/>
            <a:ext cx="634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" panose="020B0603020102020204" pitchFamily="34" charset="0"/>
              </a:rPr>
              <a:t>Instructions for geo2grid and polar2grid should be the same!</a:t>
            </a:r>
            <a:endParaRPr 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4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Franklin Gothic Medium" panose="020B0603020102020204" pitchFamily="34" charset="0"/>
              </a:rPr>
              <a:t>Happy to take questions now, or later this week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" panose="020B0603020102020204" pitchFamily="34" charset="0"/>
            </a:endParaRPr>
          </a:p>
          <a:p>
            <a:endParaRPr lang="en-US" dirty="0">
              <a:latin typeface="Franklin Gothic Medium" panose="020B0603020102020204" pitchFamily="34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</a:rPr>
              <a:t>Scott.Lindstrom@ssec.wisc.edu</a:t>
            </a:r>
          </a:p>
          <a:p>
            <a:pPr lvl="1"/>
            <a:r>
              <a:rPr lang="en-US" dirty="0" smtClean="0">
                <a:latin typeface="Franklin Gothic Medium" panose="020B0603020102020204" pitchFamily="34" charset="0"/>
              </a:rPr>
              <a:t>Scott.Lindstrom@noaa.gov</a:t>
            </a:r>
            <a:endParaRPr lang="en-US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" panose="020B0603020102020204" pitchFamily="34" charset="0"/>
              </a:rPr>
              <a:pPr>
                <a:defRPr/>
              </a:pPr>
              <a:t>96</a:t>
            </a:fld>
            <a:endParaRPr lang="en-US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0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CIMSS_Template_2013Logo</Template>
  <TotalTime>22332</TotalTime>
  <Words>3189</Words>
  <Application>Microsoft Office PowerPoint</Application>
  <PresentationFormat>On-screen Show (4:3)</PresentationFormat>
  <Paragraphs>483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8" baseType="lpstr">
      <vt:lpstr>ＭＳ Ｐゴシック</vt:lpstr>
      <vt:lpstr>ＭＳ Ｐゴシック</vt:lpstr>
      <vt:lpstr>宋体</vt:lpstr>
      <vt:lpstr>Arial</vt:lpstr>
      <vt:lpstr>Arial Narrow</vt:lpstr>
      <vt:lpstr>Calibri</vt:lpstr>
      <vt:lpstr>Corbel</vt:lpstr>
      <vt:lpstr>Franklin Gothic Medium</vt:lpstr>
      <vt:lpstr>Symbol</vt:lpstr>
      <vt:lpstr>Wingdings</vt:lpstr>
      <vt:lpstr>Wingdings 2</vt:lpstr>
      <vt:lpstr>CIMSS_Template_2013Logo</vt:lpstr>
      <vt:lpstr>Using Polar2Grid to assist Training on Low Earth Orbit Satellites</vt:lpstr>
      <vt:lpstr>Your speaker</vt:lpstr>
      <vt:lpstr>Upcoming Meeting!!!</vt:lpstr>
      <vt:lpstr>Low Earth Orbit Satellites offer infrared and microwave data to help a forecaster assess the atmosphere</vt:lpstr>
      <vt:lpstr>Training Requires Imagery!</vt:lpstr>
      <vt:lpstr>Polar2Grid:  How to get it</vt:lpstr>
      <vt:lpstr>Polar2Grid:  How to get it</vt:lpstr>
      <vt:lpstr>Polar2Grid:  How to get it</vt:lpstr>
      <vt:lpstr>Polar2Grid:  How to get it</vt:lpstr>
      <vt:lpstr>Polar2Grid:  How to get it</vt:lpstr>
      <vt:lpstr>Polar2Grid:  You’re asked for an email</vt:lpstr>
      <vt:lpstr>Polar2Grid:  How to get it</vt:lpstr>
      <vt:lpstr>Polar2Grid:  How to get it</vt:lpstr>
      <vt:lpstr>Polar2Grid:  How to get it</vt:lpstr>
      <vt:lpstr>Polar2Grid:  How to get it</vt:lpstr>
      <vt:lpstr>Polar2Grid:  How to get it</vt:lpstr>
      <vt:lpstr>Polar2Grid:  How to get it</vt:lpstr>
      <vt:lpstr>Polar2Grid:  How to get it</vt:lpstr>
      <vt:lpstr>Polar2Grid:  How to get it</vt:lpstr>
      <vt:lpstr>Polar2Grid:  What it can read</vt:lpstr>
      <vt:lpstr>You have downloaded the software to read Polar Orbiting Data – where do you find the data?</vt:lpstr>
      <vt:lpstr>JPSS data</vt:lpstr>
      <vt:lpstr>Portal to NOAA-20 Data online</vt:lpstr>
      <vt:lpstr>Portal to NOAA-20 Data online</vt:lpstr>
      <vt:lpstr>Portal to NOAA-20 Data online</vt:lpstr>
      <vt:lpstr>Portal to NOAA-20 Data online</vt:lpstr>
      <vt:lpstr>Portal to NOAA-20 Data online</vt:lpstr>
      <vt:lpstr>Portal to NOAA-20 Data online</vt:lpstr>
      <vt:lpstr>Portal to NOAA-20 Data online</vt:lpstr>
      <vt:lpstr>Data are saved in granule files that don’t cover very much real estate at all</vt:lpstr>
      <vt:lpstr>How do you know where the satellite was at 0000 UTC on 12 November?</vt:lpstr>
      <vt:lpstr>What if I want data over Asia on 12 Nov?</vt:lpstr>
      <vt:lpstr>What was going on weather-wise?</vt:lpstr>
      <vt:lpstr>Back to the AWS portal, find MIRS data between 0700 and 0705</vt:lpstr>
      <vt:lpstr>Files downloaded</vt:lpstr>
      <vt:lpstr>What kind of Products can be displayed?</vt:lpstr>
      <vt:lpstr>Change directories to where the Polar2Grid distribution ended</vt:lpstr>
      <vt:lpstr>Total Precipitable Water from MIRS algorithm</vt:lpstr>
      <vt:lpstr>NUCAPS from NOAA-20 over American Samoa</vt:lpstr>
      <vt:lpstr>NUCAPS profiles can be displayed</vt:lpstr>
      <vt:lpstr>NUCAPS granules – there are many per day</vt:lpstr>
      <vt:lpstr>Here are the files bracketing Samoa</vt:lpstr>
      <vt:lpstr>Polar2Grid has a NUCAPS reader</vt:lpstr>
      <vt:lpstr>Polar2Grid commands to create imagery</vt:lpstr>
      <vt:lpstr>Temperature at 596 mb</vt:lpstr>
      <vt:lpstr>Temperature at 802 mb</vt:lpstr>
      <vt:lpstr>Issues with previous 2 slides</vt:lpstr>
      <vt:lpstr>You can also view individual VIIRS bands</vt:lpstr>
      <vt:lpstr>Table at the CIRA VIIRS Site</vt:lpstr>
      <vt:lpstr>VIIRS Data are available online</vt:lpstr>
      <vt:lpstr>Where do I want data?</vt:lpstr>
      <vt:lpstr>List of Imager Files available in the cloud</vt:lpstr>
      <vt:lpstr>List of Mod Resolution Files available in the cloud</vt:lpstr>
      <vt:lpstr>This AWS shows I01 data (0.64 mm)</vt:lpstr>
      <vt:lpstr>This AWS shows I02 data (0.86 mm)</vt:lpstr>
      <vt:lpstr>This AWS shows I03 data (1.61 mm)</vt:lpstr>
      <vt:lpstr>Other files needed by Polar2Grid</vt:lpstr>
      <vt:lpstr>List of Image Files downloaded</vt:lpstr>
      <vt:lpstr>VIIRS data files do not contain Georeferencing data…you need to download a separate file for that!</vt:lpstr>
      <vt:lpstr>This AWS shows M04 data (0.55 mm)</vt:lpstr>
      <vt:lpstr>This AWS shows M05 data (0.64 mm)</vt:lpstr>
      <vt:lpstr>Other files needed by Polar2Grid</vt:lpstr>
      <vt:lpstr>Then I added moderate-resolution files to the directory</vt:lpstr>
      <vt:lpstr>The addition of channels means more possibilities in image creation</vt:lpstr>
      <vt:lpstr>How to create imagery?</vt:lpstr>
      <vt:lpstr>Here’s the result.  This has very high resolution, much better than I can show in this PowerPoint</vt:lpstr>
      <vt:lpstr>You can also do single bands, let’s try it with M15</vt:lpstr>
      <vt:lpstr>Now make the images</vt:lpstr>
      <vt:lpstr>What if you want a color enhancement?</vt:lpstr>
      <vt:lpstr>What if you want a color enhancement?</vt:lpstr>
      <vt:lpstr>Note that the colorbar values go from 0-255:  The greyscale values that are in the file</vt:lpstr>
      <vt:lpstr>How do you create a colorbar that knows about temperatures</vt:lpstr>
      <vt:lpstr>Note that the colorbar values go from 170-330K!</vt:lpstr>
      <vt:lpstr>Result:  maybe this is better? </vt:lpstr>
      <vt:lpstr>Other things Polar2Grid can do</vt:lpstr>
      <vt:lpstr>Let’s make a Split Window Difference</vt:lpstr>
      <vt:lpstr>So now – when you do a –list-products-all and point to the directory with those data….</vt:lpstr>
      <vt:lpstr>Same data, but I subsected it to center on New Guinea: p2g_grid_helper.sh </vt:lpstr>
      <vt:lpstr>How do you create RGBs?</vt:lpstr>
      <vt:lpstr>enhancements directory</vt:lpstr>
      <vt:lpstr>Let’s replicate the GOES definition of the Day Land Cloud Fire RGB – but with the higher-resolution VIIRS imagery</vt:lpstr>
      <vt:lpstr>enhancements directory</vt:lpstr>
      <vt:lpstr>Let’s look at data from 1710 to 1715 UTC on 22 November 2024</vt:lpstr>
      <vt:lpstr>You’ve made changes – what does –list-products-all show you?</vt:lpstr>
      <vt:lpstr>You’ve made changes – what does –list-products-all show you?</vt:lpstr>
      <vt:lpstr>You’ve made changes – what does –list-products-all show you?</vt:lpstr>
      <vt:lpstr>Create the imagery – this doesn’t look right!</vt:lpstr>
      <vt:lpstr>Fire Regions should have extra red in them – can you see the pixel of two?</vt:lpstr>
      <vt:lpstr>A further benefit of Polar2Grid</vt:lpstr>
      <vt:lpstr>GOES-16 True-Color Imagery and AMSR-2 89-GHz</vt:lpstr>
      <vt:lpstr>PowerPoint Presentation</vt:lpstr>
      <vt:lpstr>PowerPoint Presentation</vt:lpstr>
      <vt:lpstr>PowerPoint Presentation</vt:lpstr>
      <vt:lpstr>Upcoming Meeting!!!</vt:lpstr>
      <vt:lpstr>Examples/Tutorials online</vt:lpstr>
      <vt:lpstr>Happy to take questions now, or later this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Phillips</dc:creator>
  <cp:lastModifiedBy>Scott Lindstrom</cp:lastModifiedBy>
  <cp:revision>129</cp:revision>
  <dcterms:created xsi:type="dcterms:W3CDTF">2013-10-04T14:38:54Z</dcterms:created>
  <dcterms:modified xsi:type="dcterms:W3CDTF">2024-12-03T03:39:12Z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103DBFD8-9E25-4224-8793-6276CE2266EE</vt:lpwstr>
  </property>
  <property fmtid="{D5CDD505-2E9C-101B-9397-08002B2CF9AE}" pid="3" name="ArticulatePath">
    <vt:lpwstr>CIMSSstarfield_darkblue.pptx-1</vt:lpwstr>
  </property>
</Properties>
</file>