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71" r:id="rId4"/>
    <p:sldId id="268" r:id="rId5"/>
    <p:sldId id="269" r:id="rId6"/>
    <p:sldId id="270" r:id="rId7"/>
    <p:sldId id="259" r:id="rId8"/>
    <p:sldId id="278" r:id="rId9"/>
    <p:sldId id="276" r:id="rId10"/>
    <p:sldId id="277" r:id="rId11"/>
    <p:sldId id="260" r:id="rId12"/>
    <p:sldId id="261" r:id="rId13"/>
    <p:sldId id="262" r:id="rId14"/>
    <p:sldId id="263" r:id="rId15"/>
    <p:sldId id="274" r:id="rId16"/>
    <p:sldId id="275" r:id="rId17"/>
    <p:sldId id="264" r:id="rId18"/>
    <p:sldId id="265" r:id="rId19"/>
    <p:sldId id="266" r:id="rId20"/>
    <p:sldId id="267" r:id="rId21"/>
    <p:sldId id="273" r:id="rId22"/>
    <p:sldId id="272" r:id="rId23"/>
    <p:sldId id="257" r:id="rId24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339A"/>
    <a:srgbClr val="134892"/>
    <a:srgbClr val="F2C31A"/>
    <a:srgbClr val="FFFF99"/>
    <a:srgbClr val="66FF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3" autoAdjust="0"/>
    <p:restoredTop sz="85101" autoAdjust="0"/>
  </p:normalViewPr>
  <p:slideViewPr>
    <p:cSldViewPr>
      <p:cViewPr varScale="1">
        <p:scale>
          <a:sx n="62" d="100"/>
          <a:sy n="62" d="100"/>
        </p:scale>
        <p:origin x="129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0429567-0DBF-48A3-A7CF-F81B7EF962D1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9053E9-1C83-4CC3-80AE-466BD8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46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D9875D06-FA4D-4A99-B54C-AFA8D2B4AE6F}" type="datetimeFigureOut">
              <a:rPr lang="zh-CN" altLang="en-US"/>
              <a:pPr>
                <a:defRPr/>
              </a:pPr>
              <a:t>2024/12/4</a:t>
            </a:fld>
            <a:endParaRPr lang="en-US" altLang="zh-CN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31039E60-BF2B-4BFB-A357-E946C274AA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347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small" spc="0" baseline="0">
                <a:solidFill>
                  <a:srgbClr val="F2C31A"/>
                </a:solidFill>
                <a:effectLst/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168"/>
            <a:ext cx="7772400" cy="461665"/>
          </a:xfrm>
        </p:spPr>
        <p:txBody>
          <a:bodyPr lIns="10058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0C17-B17B-44C7-8493-C8ACBB94F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star_fade_bg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1"/>
          <a:stretch/>
        </p:blipFill>
        <p:spPr bwMode="auto">
          <a:xfrm>
            <a:off x="3810000" y="0"/>
            <a:ext cx="20690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033" name="TextBox 9"/>
          <p:cNvSpPr txBox="1">
            <a:spLocks noChangeArrowheads="1"/>
          </p:cNvSpPr>
          <p:nvPr/>
        </p:nvSpPr>
        <p:spPr bwMode="auto">
          <a:xfrm>
            <a:off x="609600" y="6474023"/>
            <a:ext cx="381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eaLnBrk="1" hangingPunct="1"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49C620E3-86D2-421C-B672-9D0292A848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CIMSS_logo_web_multicolor_glow_PNG_138x100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50496"/>
            <a:ext cx="457200" cy="33130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4" r:id="rId2"/>
    <p:sldLayoutId id="2147483749" r:id="rId3"/>
    <p:sldLayoutId id="2147483751" r:id="rId4"/>
    <p:sldLayoutId id="2147483755" r:id="rId5"/>
    <p:sldLayoutId id="214748375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pitchFamily="2" charset="2"/>
        <a:buChar char=""/>
        <a:defRPr sz="3000" kern="1200">
          <a:solidFill>
            <a:srgbClr val="F2C31A"/>
          </a:solidFill>
          <a:latin typeface="+mn-lt"/>
          <a:ea typeface="MS PGothic" pitchFamily="3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imss.ssec.wisc.edu/satellite-blog/archives/55683" TargetMode="External"/><Relationship Id="rId3" Type="http://schemas.openxmlformats.org/officeDocument/2006/relationships/hyperlink" Target="https://cimss.ssec.wisc.edu/satellite-blog/archives/54030" TargetMode="External"/><Relationship Id="rId7" Type="http://schemas.openxmlformats.org/officeDocument/2006/relationships/hyperlink" Target="https://cimss.ssec.wisc.edu/satellite-blog/archives/49082" TargetMode="External"/><Relationship Id="rId2" Type="http://schemas.openxmlformats.org/officeDocument/2006/relationships/hyperlink" Target="https://cimss.ssec.wisc.edu/satellite-blog/archives/61371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imss.ssec.wisc.edu/satellite-blog/archives/53022" TargetMode="External"/><Relationship Id="rId5" Type="http://schemas.openxmlformats.org/officeDocument/2006/relationships/hyperlink" Target="https://cimss.ssec.wisc.edu/satellite-blog/archives/52173" TargetMode="External"/><Relationship Id="rId4" Type="http://schemas.openxmlformats.org/officeDocument/2006/relationships/hyperlink" Target="https://cimss.ssec.wisc.edu/satellite-blog/archives/53359" TargetMode="External"/><Relationship Id="rId9" Type="http://schemas.openxmlformats.org/officeDocument/2006/relationships/hyperlink" Target="https://cimss.ssec.wisc.edu/satellite-blog/archives/5177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ssec.wisc.edu/meetings/cspp/2025-meeting/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ssec.wisc.edu/meetings/cspp/2025-meeting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a-eTl75XaY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ropic.ssec.wisc.edu/real-time/mtpw2/product.php?color_type=tpw_nrl_colors&amp;prod=indo&amp;timespan=24hrs&amp;anim=html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turbulence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-himawari9.s3.amazonaws.com/AHI-L1b-FLDK/2024/11/29/0410/HS_H09_20241129_0410_B02_FLDK_R10_S0610.DAT.bz2" TargetMode="External"/><Relationship Id="rId2" Type="http://schemas.openxmlformats.org/officeDocument/2006/relationships/hyperlink" Target="https://noaa-gk2a-pds.s3.amazonaws.com/AMI/L1B/FD/202411/24/23/gk2a_ami_le1b_ir105_fd020ge_202411242310.nc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</a:rPr>
              <a:t>Satellite Training with CIMSS Software and Cloud-based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28836"/>
            <a:ext cx="7772400" cy="1200329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Scott S. Lindstrom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Univ. of Wisconsin-Madison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Cooperative Institute for Meteorological Satellite Studies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260C17-B17B-44C7-8493-C8ACBB94F633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1</a:t>
            </a:fld>
            <a:endParaRPr lang="en-US"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029165"/>
            <a:ext cx="847724" cy="61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Direct Broadcast Data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Designed to have the same format as the data in the cloud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Software that works at direct broadcast sites works with data downloaded from the cloud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Imagery created from both sources is identical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10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3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Software to create imagery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CSPP Software (polar2grid and geo2grid) can create imagery</a:t>
            </a:r>
            <a:r>
              <a:rPr lang="en-US" dirty="0">
                <a:latin typeface="Franklin Gothic Medium" panose="020B0603020102020204" pitchFamily="34" charset="0"/>
              </a:rPr>
              <a:t> </a:t>
            </a:r>
            <a:r>
              <a:rPr lang="en-US" dirty="0" smtClean="0">
                <a:latin typeface="Franklin Gothic Medium" panose="020B0603020102020204" pitchFamily="34" charset="0"/>
              </a:rPr>
              <a:t>– and products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Readers for many different satellite products – but you need access to (usually) </a:t>
            </a:r>
            <a:r>
              <a:rPr lang="en-US" dirty="0" err="1" smtClean="0">
                <a:latin typeface="Franklin Gothic Medium" panose="020B0603020102020204" pitchFamily="34" charset="0"/>
              </a:rPr>
              <a:t>netCDF</a:t>
            </a:r>
            <a:r>
              <a:rPr lang="en-US" dirty="0" smtClean="0">
                <a:latin typeface="Franklin Gothic Medium" panose="020B0603020102020204" pitchFamily="34" charset="0"/>
              </a:rPr>
              <a:t>/hdf5 files.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Readers do not exist for all satellites – but a clever programmer can create the reader</a:t>
            </a:r>
          </a:p>
          <a:p>
            <a:pPr lvl="2"/>
            <a:r>
              <a:rPr lang="en-US" dirty="0" smtClean="0">
                <a:latin typeface="Franklin Gothic Medium" panose="020B0603020102020204" pitchFamily="34" charset="0"/>
              </a:rPr>
              <a:t>(That is, the format needed in </a:t>
            </a:r>
            <a:r>
              <a:rPr lang="en-US" dirty="0" err="1" smtClean="0">
                <a:latin typeface="Franklin Gothic Medium" panose="020B0603020102020204" pitchFamily="34" charset="0"/>
              </a:rPr>
              <a:t>SatPy</a:t>
            </a:r>
            <a:r>
              <a:rPr lang="en-US" dirty="0" smtClean="0">
                <a:latin typeface="Franklin Gothic Medium" panose="020B0603020102020204" pitchFamily="34" charset="0"/>
              </a:rPr>
              <a:t> is known)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11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59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What kind of Geostationary Data Readers exist now? 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Geostationary Data Readers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ABI Level 1b, Level 2 </a:t>
            </a:r>
            <a:r>
              <a:rPr lang="en-US" dirty="0" err="1" smtClean="0">
                <a:latin typeface="Franklin Gothic Medium" panose="020B0603020102020204" pitchFamily="34" charset="0"/>
              </a:rPr>
              <a:t>NetCDF</a:t>
            </a:r>
            <a:r>
              <a:rPr lang="en-US" dirty="0" smtClean="0">
                <a:latin typeface="Franklin Gothic Medium" panose="020B0603020102020204" pitchFamily="34" charset="0"/>
              </a:rPr>
              <a:t> Reader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GLM Level 2 Reader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AGRI (-4A/-4B) Reader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AHI HSD/HRIT Reader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AMI L1B Reader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FCI Level-1C Reader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Python Code / </a:t>
            </a:r>
            <a:r>
              <a:rPr lang="en-US" dirty="0" err="1" smtClean="0">
                <a:latin typeface="Franklin Gothic Medium" panose="020B0603020102020204" pitchFamily="34" charset="0"/>
              </a:rPr>
              <a:t>SatPy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These (combined) Satellites cover much of the Globe – polar region coverage is sketchy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12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6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Franklin Gothic Medium" panose="020B0603020102020204" pitchFamily="34" charset="0"/>
              </a:rPr>
              <a:t>What kind of Polar Data Readers exist right now?</a:t>
            </a:r>
            <a:endParaRPr lang="en-US" sz="3200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VIIRS SDR / VIIRS Level1B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(MODIS Level 1B)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AVHRR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AMSR-2 Level 1B reader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NUCAPS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MIRS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MERSI-2 / MERSI-LL L1B Reader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These Satellites cover </a:t>
            </a:r>
            <a:r>
              <a:rPr lang="en-US" dirty="0" smtClean="0">
                <a:latin typeface="Franklin Gothic Medium" panose="020B0603020102020204" pitchFamily="34" charset="0"/>
              </a:rPr>
              <a:t>all </a:t>
            </a:r>
            <a:r>
              <a:rPr lang="en-US" dirty="0">
                <a:latin typeface="Franklin Gothic Medium" panose="020B0603020102020204" pitchFamily="34" charset="0"/>
              </a:rPr>
              <a:t>of the Globe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13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7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53600" cy="990600"/>
          </a:xfrm>
        </p:spPr>
        <p:txBody>
          <a:bodyPr/>
          <a:lstStyle/>
          <a:p>
            <a:r>
              <a:rPr lang="en-US" sz="3200" dirty="0" smtClean="0">
                <a:latin typeface="Franklin Gothic Medium" panose="020B0603020102020204" pitchFamily="34" charset="0"/>
              </a:rPr>
              <a:t>Why does CIMSS create software for Polar Orbiters</a:t>
            </a:r>
            <a:endParaRPr lang="en-US" sz="3200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6988546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24400" y="4572000"/>
            <a:ext cx="4419600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ranklin Gothic Medium" panose="020B0603020102020204" pitchFamily="34" charset="0"/>
              </a:rPr>
              <a:t>CIMSS manages a variety of Direct Broadcast sites – and imagery is created for National Weather Service Offices nearby.  Data are also funneled via </a:t>
            </a:r>
            <a:r>
              <a:rPr lang="en-US" sz="1600" dirty="0" err="1" smtClean="0">
                <a:latin typeface="Franklin Gothic Medium" panose="020B0603020102020204" pitchFamily="34" charset="0"/>
              </a:rPr>
              <a:t>DBNet</a:t>
            </a:r>
            <a:r>
              <a:rPr lang="en-US" sz="1600" dirty="0" smtClean="0">
                <a:latin typeface="Franklin Gothic Medium" panose="020B0603020102020204" pitchFamily="34" charset="0"/>
              </a:rPr>
              <a:t> to NWP centers worldwide</a:t>
            </a:r>
            <a:endParaRPr lang="en-US" sz="1600" dirty="0"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9412" y="3047999"/>
            <a:ext cx="652588" cy="276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Franklin Gothic Medium" panose="020B0603020102020204" pitchFamily="34" charset="0"/>
              </a:rPr>
              <a:t>GINA</a:t>
            </a:r>
            <a:endParaRPr lang="en-US" sz="12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Software for the 2 different Satellite types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Geostationary Satellites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Geo2grid software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Python based, uses </a:t>
            </a:r>
            <a:r>
              <a:rPr lang="en-US" dirty="0" err="1" smtClean="0">
                <a:latin typeface="Franklin Gothic Medium" panose="020B0603020102020204" pitchFamily="34" charset="0"/>
              </a:rPr>
              <a:t>Satpy</a:t>
            </a:r>
            <a:r>
              <a:rPr lang="en-US" dirty="0" smtClean="0">
                <a:latin typeface="Franklin Gothic Medium" panose="020B0603020102020204" pitchFamily="34" charset="0"/>
              </a:rPr>
              <a:t> libraries (among others)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Extensive documentation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Examples of how to use the software are on the CIMSS Satellite Blog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Low-Earth-Orbit Satellites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Polar2grid software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Python based, uses </a:t>
            </a:r>
            <a:r>
              <a:rPr lang="en-US" dirty="0" err="1" smtClean="0">
                <a:latin typeface="Franklin Gothic Medium" panose="020B0603020102020204" pitchFamily="34" charset="0"/>
              </a:rPr>
              <a:t>Satpy</a:t>
            </a:r>
            <a:r>
              <a:rPr lang="en-US" dirty="0" smtClean="0">
                <a:latin typeface="Franklin Gothic Medium" panose="020B0603020102020204" pitchFamily="34" charset="0"/>
              </a:rPr>
              <a:t> libraries (among others)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Extensive documentation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Examples of how to use the software are on the CIMSS Satellite Blog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15</a:t>
            </a:fld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953" y="6111799"/>
            <a:ext cx="5724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Do a web search on ‘CSPP geo2grid’ / ‘CSPP polar2grid’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9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Documentation looks similar!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1821708"/>
            <a:ext cx="4038600" cy="371940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8" y="1821708"/>
            <a:ext cx="4038600" cy="371940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1981200"/>
            <a:ext cx="3332835" cy="27699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https://cimss.ssec.wisc.edu/software/geo2grid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1981199"/>
            <a:ext cx="3427413" cy="27699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https://cimss.ssec.wisc.edu/software/polar2grid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9" y="685800"/>
            <a:ext cx="1882303" cy="5654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7" y="718751"/>
            <a:ext cx="1920406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2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Those similarities are powerful when you combine the two different data sources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2373"/>
            <a:ext cx="8229600" cy="33666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9400" y="5596781"/>
            <a:ext cx="357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ABI Band 13 (10.3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m) June 2024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2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2373"/>
            <a:ext cx="8229600" cy="33666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Those similarities are powerful when you combine the two different data sources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5596781"/>
            <a:ext cx="3572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Franklin Gothic Medium" panose="020B0603020102020204" pitchFamily="34" charset="0"/>
              </a:rPr>
              <a:t>ABI Band 13 (10.3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m) June 2024</a:t>
            </a:r>
          </a:p>
          <a:p>
            <a:pPr algn="ctr"/>
            <a:r>
              <a:rPr lang="en-US" dirty="0" smtClean="0">
                <a:latin typeface="Franklin Gothic Medium" panose="020B0603020102020204" pitchFamily="34" charset="0"/>
              </a:rPr>
              <a:t>GCOM AMSR-2 36.5 GHz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2373"/>
            <a:ext cx="8229600" cy="33666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Those similarities are powerful when you combine the two different data sources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5596781"/>
            <a:ext cx="3572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Franklin Gothic Medium" panose="020B0603020102020204" pitchFamily="34" charset="0"/>
              </a:rPr>
              <a:t>ABI Band 13 (10.3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m) June 2024</a:t>
            </a:r>
          </a:p>
          <a:p>
            <a:pPr algn="ctr"/>
            <a:r>
              <a:rPr lang="en-US" dirty="0" smtClean="0">
                <a:latin typeface="Franklin Gothic Medium" panose="020B0603020102020204" pitchFamily="34" charset="0"/>
              </a:rPr>
              <a:t>GCOM AMSR-2 89 GHz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Weather Satellites in the 21</a:t>
            </a:r>
            <a:r>
              <a:rPr lang="en-US" baseline="30000" dirty="0" smtClean="0">
                <a:latin typeface="Franklin Gothic Medium" panose="020B0603020102020204" pitchFamily="34" charset="0"/>
              </a:rPr>
              <a:t>st</a:t>
            </a:r>
            <a:r>
              <a:rPr lang="en-US" dirty="0" smtClean="0">
                <a:latin typeface="Franklin Gothic Medium" panose="020B0603020102020204" pitchFamily="34" charset="0"/>
              </a:rPr>
              <a:t> Century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>
              <a:latin typeface="Franklin Gothic Medium" panose="020B0603020102020204" pitchFamily="34" charset="0"/>
            </a:endParaRPr>
          </a:p>
          <a:p>
            <a:r>
              <a:rPr lang="en-US" sz="2800" dirty="0" smtClean="0">
                <a:latin typeface="Franklin Gothic Medium" panose="020B0603020102020204" pitchFamily="34" charset="0"/>
              </a:rPr>
              <a:t>Satellite Resources are billion-dollar investments</a:t>
            </a:r>
          </a:p>
          <a:p>
            <a:pPr lvl="1"/>
            <a:r>
              <a:rPr lang="en-US" sz="2400" dirty="0" smtClean="0">
                <a:latin typeface="Franklin Gothic Medium" panose="020B0603020102020204" pitchFamily="34" charset="0"/>
              </a:rPr>
              <a:t>How </a:t>
            </a:r>
            <a:r>
              <a:rPr lang="en-US" sz="2400" dirty="0" smtClean="0">
                <a:latin typeface="Franklin Gothic Medium" panose="020B0603020102020204" pitchFamily="34" charset="0"/>
              </a:rPr>
              <a:t>do you maximize a government’s return on investment?</a:t>
            </a:r>
          </a:p>
          <a:p>
            <a:r>
              <a:rPr lang="en-US" sz="2800" dirty="0" smtClean="0">
                <a:latin typeface="Franklin Gothic Medium" panose="020B0603020102020204" pitchFamily="34" charset="0"/>
              </a:rPr>
              <a:t>Forecasters need training</a:t>
            </a:r>
            <a:endParaRPr lang="en-US" sz="2800" dirty="0" smtClean="0">
              <a:latin typeface="Franklin Gothic Medium" panose="020B0603020102020204" pitchFamily="34" charset="0"/>
            </a:endParaRPr>
          </a:p>
          <a:p>
            <a:pPr lvl="1"/>
            <a:r>
              <a:rPr lang="en-US" sz="2400" dirty="0" smtClean="0">
                <a:latin typeface="Franklin Gothic Medium" panose="020B0603020102020204" pitchFamily="34" charset="0"/>
              </a:rPr>
              <a:t>Show compelling images that tell a good story</a:t>
            </a:r>
          </a:p>
          <a:p>
            <a:pPr lvl="1"/>
            <a:r>
              <a:rPr lang="en-US" sz="2400" dirty="0" smtClean="0">
                <a:latin typeface="Franklin Gothic Medium" panose="020B0603020102020204" pitchFamily="34" charset="0"/>
              </a:rPr>
              <a:t>Persuade forecasters to do the same</a:t>
            </a:r>
          </a:p>
          <a:p>
            <a:pPr lvl="1"/>
            <a:r>
              <a:rPr lang="en-US" sz="2400" dirty="0" smtClean="0">
                <a:latin typeface="Franklin Gothic Medium" panose="020B0603020102020204" pitchFamily="34" charset="0"/>
              </a:rPr>
              <a:t>Relate the satellite imagery to the ability to provide support for decision-makers  (This makes satellite interpretation a vital part of a forecaster’s job)</a:t>
            </a:r>
            <a:endParaRPr lang="en-US" sz="2400" dirty="0">
              <a:latin typeface="Franklin Gothic Medium" panose="020B0603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7DF725-5DD2-4AC8-9302-F060CA84D9D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Franklin Gothic Medium" panose="020B0603020102020204" pitchFamily="34" charset="0"/>
              </a:rPr>
              <a:t>Help forecasters understand imagery such as this</a:t>
            </a:r>
            <a:endParaRPr lang="en-US" sz="3200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9" y="1143000"/>
            <a:ext cx="4594148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53681" y="1295400"/>
            <a:ext cx="3429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A low-level swirl is centered near 16</a:t>
            </a:r>
            <a:r>
              <a:rPr lang="en-US" baseline="30000" dirty="0"/>
              <a:t>o</a:t>
            </a:r>
            <a:r>
              <a:rPr lang="en-US" dirty="0"/>
              <a:t>N Latitude, 154</a:t>
            </a:r>
            <a:r>
              <a:rPr lang="en-US" baseline="30000" dirty="0"/>
              <a:t>o</a:t>
            </a:r>
            <a:r>
              <a:rPr lang="en-US" dirty="0"/>
              <a:t>E Longitude, note the curved bands to the west and north (darker blue in the enhancement) and deep convection (yellow/red/brown in the enhancement) to the southeast of the low-level swirl. Derived wind speeds show values exceeding 40 knots underneath the strongest convection. </a:t>
            </a:r>
          </a:p>
          <a:p>
            <a:r>
              <a:rPr lang="en-US" dirty="0" smtClean="0"/>
              <a:t>These data were used in real time by the forecast office on Guam to give Decision Support to the Marianas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3666" y="6359723"/>
            <a:ext cx="4095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anklin Gothic Medium" panose="020B0603020102020204" pitchFamily="34" charset="0"/>
              </a:rPr>
              <a:t>Imagery courtesy William </a:t>
            </a:r>
            <a:r>
              <a:rPr lang="en-US" sz="1400" dirty="0" err="1" smtClean="0">
                <a:latin typeface="Franklin Gothic Medium" panose="020B0603020102020204" pitchFamily="34" charset="0"/>
              </a:rPr>
              <a:t>Aydlett</a:t>
            </a:r>
            <a:r>
              <a:rPr lang="en-US" sz="1400" dirty="0" smtClean="0">
                <a:latin typeface="Franklin Gothic Medium" panose="020B0603020102020204" pitchFamily="34" charset="0"/>
              </a:rPr>
              <a:t>, SOO, WFO Guam</a:t>
            </a:r>
            <a:endParaRPr lang="en-US" sz="14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u="sng" dirty="0" smtClean="0">
                <a:latin typeface="Franklin Gothic Medium" panose="020B0603020102020204" pitchFamily="34" charset="0"/>
              </a:rPr>
              <a:t>Examples/Tutorials online on CIMSS Satellite Blog</a:t>
            </a:r>
            <a:endParaRPr lang="en-US" sz="2800" u="sng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76" y="838200"/>
            <a:ext cx="82296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>
                <a:latin typeface="Franklin Gothic Medium" panose="020B0603020102020204" pitchFamily="34" charset="0"/>
                <a:hlinkClick r:id="rId2"/>
              </a:rPr>
              <a:t>Using Polar2Grid to create MIRS imagery</a:t>
            </a:r>
            <a:endParaRPr lang="en-US" sz="2000" b="1" dirty="0">
              <a:latin typeface="Franklin Gothic Medium" panose="020B0603020102020204" pitchFamily="34" charset="0"/>
            </a:endParaRPr>
          </a:p>
          <a:p>
            <a:r>
              <a:rPr lang="en-US" sz="2000" b="1" dirty="0">
                <a:latin typeface="Franklin Gothic Medium" panose="020B0603020102020204" pitchFamily="34" charset="0"/>
                <a:hlinkClick r:id="rId3"/>
              </a:rPr>
              <a:t>Creating customized brightness temperature ranges in </a:t>
            </a:r>
            <a:r>
              <a:rPr lang="en-US" sz="2000" b="1" dirty="0" smtClean="0">
                <a:latin typeface="Franklin Gothic Medium" panose="020B0603020102020204" pitchFamily="34" charset="0"/>
                <a:hlinkClick r:id="rId3"/>
              </a:rPr>
              <a:t>Polar2Grid</a:t>
            </a:r>
            <a:endParaRPr lang="en-US" sz="2000" b="1" dirty="0" smtClean="0">
              <a:latin typeface="Franklin Gothic Medium" panose="020B0603020102020204" pitchFamily="34" charset="0"/>
            </a:endParaRPr>
          </a:p>
          <a:p>
            <a:r>
              <a:rPr lang="en-US" sz="2000" b="1" dirty="0" smtClean="0">
                <a:latin typeface="Franklin Gothic Medium" panose="020B0603020102020204" pitchFamily="34" charset="0"/>
                <a:hlinkClick r:id="rId4"/>
              </a:rPr>
              <a:t>Using NODD and Polar2Grid to create Day Night Band imagery anywhere</a:t>
            </a:r>
            <a:endParaRPr lang="en-US" sz="2000" b="1" dirty="0" smtClean="0">
              <a:latin typeface="Franklin Gothic Medium" panose="020B0603020102020204" pitchFamily="34" charset="0"/>
            </a:endParaRPr>
          </a:p>
          <a:p>
            <a:r>
              <a:rPr lang="en-US" sz="2000" b="1" dirty="0">
                <a:latin typeface="Franklin Gothic Medium" panose="020B0603020102020204" pitchFamily="34" charset="0"/>
                <a:hlinkClick r:id="rId5"/>
              </a:rPr>
              <a:t>Displaying JPSS data from the NODD using </a:t>
            </a:r>
            <a:r>
              <a:rPr lang="en-US" sz="2000" b="1" dirty="0" smtClean="0">
                <a:latin typeface="Franklin Gothic Medium" panose="020B0603020102020204" pitchFamily="34" charset="0"/>
                <a:hlinkClick r:id="rId5"/>
              </a:rPr>
              <a:t>Polar2Grid</a:t>
            </a:r>
            <a:endParaRPr lang="en-US" sz="2000" b="1" dirty="0" smtClean="0">
              <a:latin typeface="Franklin Gothic Medium" panose="020B0603020102020204" pitchFamily="34" charset="0"/>
            </a:endParaRPr>
          </a:p>
          <a:p>
            <a:r>
              <a:rPr lang="en-US" sz="2000" b="1" dirty="0">
                <a:latin typeface="Franklin Gothic Medium" panose="020B0603020102020204" pitchFamily="34" charset="0"/>
                <a:hlinkClick r:id="rId6"/>
              </a:rPr>
              <a:t>How fast can you create JPSS imagery from data on the Amazon Cloud using Polar2Grid?</a:t>
            </a:r>
            <a:endParaRPr lang="en-US" sz="2000" b="1" dirty="0">
              <a:latin typeface="Franklin Gothic Medium" panose="020B0603020102020204" pitchFamily="34" charset="0"/>
            </a:endParaRPr>
          </a:p>
          <a:p>
            <a:r>
              <a:rPr lang="en-US" sz="2000" b="1" dirty="0">
                <a:latin typeface="Franklin Gothic Medium" panose="020B0603020102020204" pitchFamily="34" charset="0"/>
                <a:hlinkClick r:id="rId7"/>
              </a:rPr>
              <a:t>How to make Brightness Temperature Difference fields with </a:t>
            </a:r>
            <a:r>
              <a:rPr lang="en-US" sz="2000" b="1" dirty="0" smtClean="0">
                <a:latin typeface="Franklin Gothic Medium" panose="020B0603020102020204" pitchFamily="34" charset="0"/>
                <a:hlinkClick r:id="rId7"/>
              </a:rPr>
              <a:t>Geo2grid</a:t>
            </a:r>
            <a:endParaRPr lang="en-US" sz="2000" b="1" dirty="0" smtClean="0">
              <a:latin typeface="Franklin Gothic Medium" panose="020B0603020102020204" pitchFamily="34" charset="0"/>
            </a:endParaRPr>
          </a:p>
          <a:p>
            <a:r>
              <a:rPr lang="en-US" sz="2000" b="1" dirty="0">
                <a:latin typeface="Franklin Gothic Medium" panose="020B0603020102020204" pitchFamily="34" charset="0"/>
                <a:hlinkClick r:id="rId8"/>
              </a:rPr>
              <a:t>Using CSPP’s polar2grid to create mappings of sea-surface </a:t>
            </a:r>
            <a:r>
              <a:rPr lang="en-US" sz="2000" b="1" dirty="0" smtClean="0">
                <a:latin typeface="Franklin Gothic Medium" panose="020B0603020102020204" pitchFamily="34" charset="0"/>
                <a:hlinkClick r:id="rId8"/>
              </a:rPr>
              <a:t>temperature</a:t>
            </a:r>
            <a:endParaRPr lang="en-US" sz="2000" b="1" dirty="0" smtClean="0">
              <a:latin typeface="Franklin Gothic Medium" panose="020B0603020102020204" pitchFamily="34" charset="0"/>
            </a:endParaRPr>
          </a:p>
          <a:p>
            <a:r>
              <a:rPr lang="en-US" sz="2000" b="1" dirty="0">
                <a:latin typeface="Franklin Gothic Medium" panose="020B0603020102020204" pitchFamily="34" charset="0"/>
                <a:hlinkClick r:id="rId9"/>
              </a:rPr>
              <a:t>Creating a Tropical Air Mass RGB in </a:t>
            </a:r>
            <a:r>
              <a:rPr lang="en-US" sz="2000" b="1" dirty="0" smtClean="0">
                <a:latin typeface="Franklin Gothic Medium" panose="020B0603020102020204" pitchFamily="34" charset="0"/>
                <a:hlinkClick r:id="rId9"/>
              </a:rPr>
              <a:t>Geo2grid</a:t>
            </a:r>
            <a:endParaRPr lang="en-US" sz="2000" b="1" dirty="0" smtClean="0">
              <a:latin typeface="Franklin Gothic Medium" panose="020B0603020102020204" pitchFamily="34" charset="0"/>
            </a:endParaRPr>
          </a:p>
          <a:p>
            <a:endParaRPr lang="en-US" sz="2000" b="1" dirty="0">
              <a:latin typeface="Franklin Gothic Medium" panose="020B0603020102020204" pitchFamily="34" charset="0"/>
            </a:endParaRPr>
          </a:p>
          <a:p>
            <a:r>
              <a:rPr lang="en-US" b="1" dirty="0" smtClean="0">
                <a:latin typeface="Franklin Gothic Medium" panose="020B0603020102020204" pitchFamily="34" charset="0"/>
              </a:rPr>
              <a:t>There are also many </a:t>
            </a:r>
            <a:r>
              <a:rPr lang="en-US" b="1" dirty="0" err="1" smtClean="0">
                <a:latin typeface="Franklin Gothic Medium" panose="020B0603020102020204" pitchFamily="34" charset="0"/>
              </a:rPr>
              <a:t>many</a:t>
            </a:r>
            <a:r>
              <a:rPr lang="en-US" b="1" dirty="0" smtClean="0">
                <a:latin typeface="Franklin Gothic Medium" panose="020B0603020102020204" pitchFamily="34" charset="0"/>
              </a:rPr>
              <a:t> examples of how to use satellite data, or just showin</a:t>
            </a:r>
            <a:r>
              <a:rPr lang="en-US" b="1" dirty="0" smtClean="0">
                <a:latin typeface="Franklin Gothic Medium" panose="020B0603020102020204" pitchFamily="34" charset="0"/>
              </a:rPr>
              <a:t>g satellite imagery during interesting events</a:t>
            </a:r>
          </a:p>
          <a:p>
            <a:r>
              <a:rPr lang="en-US" b="1" smtClean="0">
                <a:latin typeface="Franklin Gothic Medium" panose="020B0603020102020204" pitchFamily="34" charset="0"/>
              </a:rPr>
              <a:t>https://cimss.ssec.wisc.edu/satellite-blog </a:t>
            </a:r>
            <a:endParaRPr lang="en-US" b="1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21</a:t>
            </a:fld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6995632" y="2120237"/>
            <a:ext cx="2905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These are examples of how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 to use polar2grid/geo2grid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Advertisement:  Upcoming Meeting!!!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CSPP Users’ Meeting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1-3 April 2025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Hyatt Regency Hotel on Guam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Meeting Website</a:t>
            </a:r>
          </a:p>
          <a:p>
            <a:pPr lvl="1"/>
            <a:r>
              <a:rPr lang="en-US" sz="2000" dirty="0">
                <a:latin typeface="Franklin Gothic Medium" panose="020B0603020102020204" pitchFamily="34" charset="0"/>
                <a:hlinkClick r:id="rId2"/>
              </a:rPr>
              <a:t>https://www.ssec.wisc.edu/meetings/cspp/2025-meeting</a:t>
            </a:r>
            <a:r>
              <a:rPr lang="en-US" sz="2000" dirty="0" smtClean="0">
                <a:latin typeface="Franklin Gothic Medium" panose="020B0603020102020204" pitchFamily="34" charset="0"/>
                <a:hlinkClick r:id="rId2"/>
              </a:rPr>
              <a:t>/</a:t>
            </a:r>
            <a:r>
              <a:rPr lang="en-US" dirty="0" smtClean="0">
                <a:latin typeface="Franklin Gothic Medium" panose="020B0603020102020204" pitchFamily="34" charset="0"/>
              </a:rPr>
              <a:t> 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22</a:t>
            </a:fld>
            <a:endParaRPr lang="en-US">
              <a:latin typeface="Franklin Gothic Medium" panose="020B0603020102020204" pitchFamily="34" charset="0"/>
            </a:endParaRPr>
          </a:p>
        </p:txBody>
      </p:sp>
      <p:pic>
        <p:nvPicPr>
          <p:cNvPr id="1026" name="Picture 2" descr="https://www.ssec.wisc.edu/meetings/wp-content/themes/ssec-meetings/templates/meeting-themes/cspp/banner/2025-banner-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47914"/>
            <a:ext cx="2705100" cy="272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332" y="3626726"/>
            <a:ext cx="8953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Local usage and applications of CSPP LEO and CSPP Geo software such as</a:t>
            </a:r>
          </a:p>
          <a:p>
            <a:pPr lvl="1"/>
            <a:r>
              <a:rPr lang="en-US" sz="1200" dirty="0"/>
              <a:t>Fire detection; Monitoring and predicting severe weather events; Climate change research and analysis; Oceanography and marine ecosystem studies; Land surface and vegetation monitoring; Air quality and pollution tracking; NWP assimilation; Education and training; National security;</a:t>
            </a:r>
          </a:p>
          <a:p>
            <a:r>
              <a:rPr lang="en-US" sz="1200" dirty="0"/>
              <a:t>CSPP software overview and updates;</a:t>
            </a:r>
          </a:p>
          <a:p>
            <a:r>
              <a:rPr lang="en-US" sz="1200" dirty="0"/>
              <a:t>CSPP software technical topics, including related software packages (e.g., AAPP);</a:t>
            </a:r>
          </a:p>
          <a:p>
            <a:r>
              <a:rPr lang="en-US" sz="1200" dirty="0"/>
              <a:t>Status of current and future environmental satellite missions and sensors;</a:t>
            </a:r>
          </a:p>
          <a:p>
            <a:r>
              <a:rPr lang="en-US" sz="1200" dirty="0"/>
              <a:t>Technical innovations in algorithms, processing and distribution, including cloud processing, artificial intelligence, machine learning, containerization and very low latency solutions;</a:t>
            </a:r>
          </a:p>
          <a:p>
            <a:r>
              <a:rPr lang="en-US" sz="1200" dirty="0"/>
              <a:t>Feedback and guidance to the CSPP LEO/Geo development teams on current products and future priorities;</a:t>
            </a:r>
          </a:p>
          <a:p>
            <a:r>
              <a:rPr lang="en-US" sz="1200" dirty="0"/>
              <a:t>Satellite data analysis and visualization applications;</a:t>
            </a:r>
          </a:p>
          <a:p>
            <a:r>
              <a:rPr lang="en-US" sz="1200" dirty="0"/>
              <a:t>LEO and GEO ground stations and hardware;</a:t>
            </a:r>
          </a:p>
          <a:p>
            <a:r>
              <a:rPr lang="en-US" sz="1200" dirty="0"/>
              <a:t>General issues affecting the direct broadcast community.</a:t>
            </a:r>
          </a:p>
          <a:p>
            <a:r>
              <a:rPr lang="en-US" sz="1200" dirty="0"/>
              <a:t>Presentations related to other satellite missions are also welcome.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697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Summary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CIMSS manages CSPP software that can be used to read data that are found online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CSPP software is free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Images created (from 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geo2grid</a:t>
            </a:r>
            <a:r>
              <a:rPr lang="en-US" dirty="0" smtClean="0">
                <a:latin typeface="Franklin Gothic Medium" panose="020B0603020102020204" pitchFamily="34" charset="0"/>
              </a:rPr>
              <a:t> and 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polar2grid</a:t>
            </a:r>
            <a:r>
              <a:rPr lang="en-US" dirty="0" smtClean="0">
                <a:latin typeface="Franklin Gothic Medium" panose="020B0603020102020204" pitchFamily="34" charset="0"/>
              </a:rPr>
              <a:t>) can help tell the story that highlights the importance of satellite imagery in decision support services to protect lives and property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Multiple examples are available online – at the CIMSS Satellite Blog, for example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I am happy to answer questions!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scott.lindstrom@ssec.wisc.edu 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scott.lindstrom@noaa.gov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7DF725-5DD2-4AC8-9302-F060CA84D9D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2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Advertisement:  Upcoming Meeting!!!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CSPP Users’ Meeting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1-3 April 2025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Hyatt Regency Hotel on Guam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Meeting Website</a:t>
            </a:r>
          </a:p>
          <a:p>
            <a:pPr lvl="1"/>
            <a:r>
              <a:rPr lang="en-US" sz="2000" dirty="0">
                <a:latin typeface="Franklin Gothic Medium" panose="020B0603020102020204" pitchFamily="34" charset="0"/>
                <a:hlinkClick r:id="rId2"/>
              </a:rPr>
              <a:t>https://www.ssec.wisc.edu/meetings/cspp/2025-meeting</a:t>
            </a:r>
            <a:r>
              <a:rPr lang="en-US" sz="2000" dirty="0" smtClean="0">
                <a:latin typeface="Franklin Gothic Medium" panose="020B0603020102020204" pitchFamily="34" charset="0"/>
                <a:hlinkClick r:id="rId2"/>
              </a:rPr>
              <a:t>/</a:t>
            </a:r>
            <a:r>
              <a:rPr lang="en-US" dirty="0" smtClean="0">
                <a:latin typeface="Franklin Gothic Medium" panose="020B0603020102020204" pitchFamily="34" charset="0"/>
              </a:rPr>
              <a:t> 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3</a:t>
            </a:fld>
            <a:endParaRPr lang="en-US">
              <a:latin typeface="Franklin Gothic Medium" panose="020B0603020102020204" pitchFamily="34" charset="0"/>
            </a:endParaRPr>
          </a:p>
        </p:txBody>
      </p:sp>
      <p:pic>
        <p:nvPicPr>
          <p:cNvPr id="1026" name="Picture 2" descr="https://www.ssec.wisc.edu/meetings/wp-content/themes/ssec-meetings/templates/meeting-themes/cspp/banner/2025-banner-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47914"/>
            <a:ext cx="2705100" cy="272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332" y="3626726"/>
            <a:ext cx="8953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Local usage and applications of CSPP LEO and CSPP Geo software such as</a:t>
            </a:r>
          </a:p>
          <a:p>
            <a:pPr lvl="1"/>
            <a:r>
              <a:rPr lang="en-US" sz="1200" dirty="0"/>
              <a:t>Fire detection; Monitoring and predicting severe weather events; Climate change research and analysis; Oceanography and marine ecosystem studies; Land surface and vegetation monitoring; Air quality and pollution tracking; NWP assimilation; Education and training; National security;</a:t>
            </a:r>
          </a:p>
          <a:p>
            <a:r>
              <a:rPr lang="en-US" sz="1200" dirty="0"/>
              <a:t>CSPP software overview and updates;</a:t>
            </a:r>
          </a:p>
          <a:p>
            <a:r>
              <a:rPr lang="en-US" sz="1200" dirty="0"/>
              <a:t>CSPP software technical topics, including related software packages (e.g., AAPP);</a:t>
            </a:r>
          </a:p>
          <a:p>
            <a:r>
              <a:rPr lang="en-US" sz="1200" dirty="0"/>
              <a:t>Status of current and future environmental satellite missions and sensors;</a:t>
            </a:r>
          </a:p>
          <a:p>
            <a:r>
              <a:rPr lang="en-US" sz="1200" dirty="0"/>
              <a:t>Technical innovations in algorithms, processing and distribution, including cloud processing, artificial intelligence, machine learning, containerization and very low latency solutions;</a:t>
            </a:r>
          </a:p>
          <a:p>
            <a:r>
              <a:rPr lang="en-US" sz="1200" dirty="0"/>
              <a:t>Feedback and guidance to the CSPP LEO/Geo development teams on current products and future priorities;</a:t>
            </a:r>
          </a:p>
          <a:p>
            <a:r>
              <a:rPr lang="en-US" sz="1200" dirty="0"/>
              <a:t>Satellite data analysis and visualization applications;</a:t>
            </a:r>
          </a:p>
          <a:p>
            <a:r>
              <a:rPr lang="en-US" sz="1200" dirty="0"/>
              <a:t>LEO and GEO ground stations and hardware;</a:t>
            </a:r>
          </a:p>
          <a:p>
            <a:r>
              <a:rPr lang="en-US" sz="1200" dirty="0"/>
              <a:t>General issues affecting the direct broadcast community.</a:t>
            </a:r>
          </a:p>
          <a:p>
            <a:r>
              <a:rPr lang="en-US" sz="1200" dirty="0"/>
              <a:t>Presentations related to other satellite missions are also welcome.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155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Franklin Gothic Medium" panose="020B0603020102020204" pitchFamily="34" charset="0"/>
              </a:rPr>
              <a:t>CIMSS Scientists create useful imagery – training helps forecasters take advantage of the information</a:t>
            </a:r>
            <a:endParaRPr lang="en-US" sz="2800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8124031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2529" y="5105400"/>
            <a:ext cx="709264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(This product shows Microwave estimates of TPW hourly last week)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5492234"/>
            <a:ext cx="165949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hlinkClick r:id="rId3"/>
              </a:rPr>
              <a:t>Training Video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4080" y="5492234"/>
            <a:ext cx="336502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available in real time 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1611868"/>
            <a:ext cx="1486369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Future Fergal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Franklin Gothic Medium" panose="020B0603020102020204" pitchFamily="34" charset="0"/>
              </a:rPr>
              <a:t>CIMSS Scientists create useful imagery – training helps forecasters take advantage of the information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53530"/>
            <a:ext cx="6943431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038600" y="5498757"/>
            <a:ext cx="838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22654" y="1566560"/>
            <a:ext cx="708405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(This product shows Probability of Moderate or Greater Turbulence)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9373" y="6298168"/>
            <a:ext cx="336502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available in real time 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here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0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What I flew through </a:t>
            </a:r>
            <a:r>
              <a:rPr lang="en-US" dirty="0" err="1" smtClean="0">
                <a:latin typeface="Franklin Gothic Medium" panose="020B0603020102020204" pitchFamily="34" charset="0"/>
              </a:rPr>
              <a:t>en</a:t>
            </a:r>
            <a:r>
              <a:rPr lang="en-US" dirty="0" smtClean="0">
                <a:latin typeface="Franklin Gothic Medium" panose="020B0603020102020204" pitchFamily="34" charset="0"/>
              </a:rPr>
              <a:t> route to Delhi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" y="914400"/>
            <a:ext cx="6943431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38800" y="2819400"/>
            <a:ext cx="381000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Didn’t feel anything – but Captain said sit down and put on seat belts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Satellite Imagery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To train forecasters on satellite imagery, you have to access satellite imagery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In real-time, imagery is not hard to find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In real-time, products are not hard to find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For past cases, imagery and products can be a challenge to find</a:t>
            </a:r>
          </a:p>
          <a:p>
            <a:pPr lvl="2"/>
            <a:r>
              <a:rPr lang="en-US" dirty="0">
                <a:latin typeface="Franklin Gothic Medium" panose="020B0603020102020204" pitchFamily="34" charset="0"/>
              </a:rPr>
              <a:t>Exceptions!</a:t>
            </a:r>
          </a:p>
          <a:p>
            <a:pPr lvl="3"/>
            <a:r>
              <a:rPr lang="en-US" dirty="0">
                <a:latin typeface="Franklin Gothic Medium" panose="020B0603020102020204" pitchFamily="34" charset="0"/>
              </a:rPr>
              <a:t>NASA Worldview allows you to scroll back in time</a:t>
            </a:r>
          </a:p>
          <a:p>
            <a:pPr lvl="3"/>
            <a:r>
              <a:rPr lang="en-US" dirty="0">
                <a:latin typeface="Franklin Gothic Medium" panose="020B0603020102020204" pitchFamily="34" charset="0"/>
              </a:rPr>
              <a:t>CIRA SLIDER has a limited archive for </a:t>
            </a:r>
            <a:r>
              <a:rPr lang="en-US" dirty="0" smtClean="0">
                <a:latin typeface="Franklin Gothic Medium" panose="020B0603020102020204" pitchFamily="34" charset="0"/>
              </a:rPr>
              <a:t>GOES-R</a:t>
            </a:r>
          </a:p>
          <a:p>
            <a:r>
              <a:rPr lang="en-US" u="sng" dirty="0" smtClean="0">
                <a:latin typeface="Franklin Gothic Medium" panose="020B0603020102020204" pitchFamily="34" charset="0"/>
              </a:rPr>
              <a:t>Shout-out to the National Meteorological Agencies that have easy-to-access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7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3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Franklin Gothic Medium" panose="020B0603020102020204" pitchFamily="34" charset="0"/>
              </a:rPr>
              <a:t>So when you read a news snippet (and naturally ask yourself “What did the satellite imagery show?”)</a:t>
            </a:r>
            <a:endParaRPr lang="en-US" sz="2800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3292125" cy="28196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" y="2212444"/>
            <a:ext cx="4106001" cy="41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96" y="1109708"/>
            <a:ext cx="4081794" cy="41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443200"/>
            <a:ext cx="4142015" cy="41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4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Where to find the data?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The data sit in the </a:t>
            </a:r>
            <a:r>
              <a:rPr lang="en-US" dirty="0" smtClean="0">
                <a:latin typeface="Franklin Gothic Medium" panose="020B0603020102020204" pitchFamily="34" charset="0"/>
              </a:rPr>
              <a:t>cloud  (</a:t>
            </a:r>
            <a:r>
              <a:rPr lang="en-US" dirty="0" smtClean="0">
                <a:latin typeface="Franklin Gothic Medium" panose="020B0603020102020204" pitchFamily="34" charset="0"/>
              </a:rPr>
              <a:t>NOAA’s NODD)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Amazon, Google, Microsoft data repositories</a:t>
            </a:r>
          </a:p>
          <a:p>
            <a:pPr lvl="1"/>
            <a:r>
              <a:rPr lang="en-US" dirty="0">
                <a:latin typeface="Franklin Gothic Medium" panose="020B0603020102020204" pitchFamily="34" charset="0"/>
              </a:rPr>
              <a:t>JPSS Data, GOES-R Data, GK2A, </a:t>
            </a:r>
            <a:r>
              <a:rPr lang="en-US" dirty="0" err="1">
                <a:latin typeface="Franklin Gothic Medium" panose="020B0603020102020204" pitchFamily="34" charset="0"/>
              </a:rPr>
              <a:t>Himawari</a:t>
            </a:r>
            <a:r>
              <a:rPr lang="en-US" dirty="0">
                <a:latin typeface="Franklin Gothic Medium" panose="020B0603020102020204" pitchFamily="34" charset="0"/>
              </a:rPr>
              <a:t> data</a:t>
            </a:r>
          </a:p>
          <a:p>
            <a:pPr marL="68263" indent="0">
              <a:buNone/>
            </a:pPr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I am most familiar with Amazon Web Services</a:t>
            </a:r>
          </a:p>
          <a:p>
            <a:pPr lvl="1"/>
            <a:r>
              <a:rPr lang="en-US" sz="2000" dirty="0">
                <a:latin typeface="Franklin Gothic Medium" panose="020B0603020102020204" pitchFamily="34" charset="0"/>
              </a:rPr>
              <a:t>https://</a:t>
            </a:r>
            <a:r>
              <a:rPr lang="en-US" sz="2000" dirty="0" smtClean="0">
                <a:latin typeface="Franklin Gothic Medium" panose="020B0603020102020204" pitchFamily="34" charset="0"/>
              </a:rPr>
              <a:t>noaa-gk2a-pds.s3.amazonaws.com/index.html</a:t>
            </a:r>
          </a:p>
          <a:p>
            <a:pPr lvl="4"/>
            <a:r>
              <a:rPr lang="en-US" dirty="0" smtClean="0">
                <a:latin typeface="Franklin Gothic Medium" panose="020B0603020102020204" pitchFamily="34" charset="0"/>
                <a:hlinkClick r:id="rId2"/>
              </a:rPr>
              <a:t>gk2a_ami_le1b_ir105_fd020ge_202411242310.nc</a:t>
            </a:r>
            <a:endParaRPr lang="en-US" dirty="0" smtClean="0">
              <a:latin typeface="Franklin Gothic Medium" panose="020B0603020102020204" pitchFamily="34" charset="0"/>
            </a:endParaRPr>
          </a:p>
          <a:p>
            <a:pPr lvl="1"/>
            <a:r>
              <a:rPr lang="en-US" sz="2000" dirty="0">
                <a:latin typeface="Franklin Gothic Medium" panose="020B0603020102020204" pitchFamily="34" charset="0"/>
              </a:rPr>
              <a:t>https://</a:t>
            </a:r>
            <a:r>
              <a:rPr lang="en-US" sz="2000" dirty="0" smtClean="0">
                <a:latin typeface="Franklin Gothic Medium" panose="020B0603020102020204" pitchFamily="34" charset="0"/>
              </a:rPr>
              <a:t>noaa-himawari9.s3.amazonaws.com/index.html</a:t>
            </a:r>
          </a:p>
          <a:p>
            <a:pPr lvl="4"/>
            <a:r>
              <a:rPr lang="en-US" sz="1800" dirty="0" smtClean="0">
                <a:latin typeface="Franklin Gothic Medium" panose="020B0603020102020204" pitchFamily="34" charset="0"/>
                <a:hlinkClick r:id="rId3"/>
              </a:rPr>
              <a:t>HS_H09_20241129_0410_B02_FLDK_R10_S0610.DAT.bz2</a:t>
            </a:r>
            <a:endParaRPr lang="en-US" sz="1800" dirty="0" smtClean="0">
              <a:latin typeface="Franklin Gothic Medium" panose="020B0603020102020204" pitchFamily="34" charset="0"/>
            </a:endParaRPr>
          </a:p>
          <a:p>
            <a:pPr lvl="1"/>
            <a:r>
              <a:rPr lang="en-US" sz="1800" dirty="0">
                <a:latin typeface="Franklin Gothic Medium" panose="020B0603020102020204" pitchFamily="34" charset="0"/>
              </a:rPr>
              <a:t>https://</a:t>
            </a:r>
            <a:r>
              <a:rPr lang="en-US" sz="1800" dirty="0" smtClean="0">
                <a:latin typeface="Franklin Gothic Medium" panose="020B0603020102020204" pitchFamily="34" charset="0"/>
              </a:rPr>
              <a:t>noaa-nesdis-n20-pds.s3.amazonaws.com/index.html</a:t>
            </a:r>
          </a:p>
          <a:p>
            <a:pPr lvl="4"/>
            <a:r>
              <a:rPr lang="en-US" sz="1800" dirty="0" smtClean="0">
                <a:latin typeface="Franklin Gothic Medium" panose="020B0603020102020204" pitchFamily="34" charset="0"/>
              </a:rPr>
              <a:t>VIIRS / ATMS / MIRS data, for example</a:t>
            </a:r>
          </a:p>
          <a:p>
            <a:pPr lvl="1"/>
            <a:r>
              <a:rPr lang="en-US" sz="1800" dirty="0">
                <a:latin typeface="Franklin Gothic Medium" panose="020B0603020102020204" pitchFamily="34" charset="0"/>
              </a:rPr>
              <a:t>https://</a:t>
            </a:r>
            <a:r>
              <a:rPr lang="en-US" sz="1800" dirty="0" smtClean="0">
                <a:latin typeface="Franklin Gothic Medium" panose="020B0603020102020204" pitchFamily="34" charset="0"/>
              </a:rPr>
              <a:t>noaa-jpss.s3.amazonaws.com/index.html</a:t>
            </a:r>
          </a:p>
          <a:p>
            <a:pPr lvl="4"/>
            <a:r>
              <a:rPr lang="en-US" sz="1800" dirty="0" smtClean="0">
                <a:latin typeface="Franklin Gothic Medium" panose="020B0603020102020204" pitchFamily="34" charset="0"/>
              </a:rPr>
              <a:t>NUCAPS data</a:t>
            </a:r>
          </a:p>
          <a:p>
            <a:pPr lvl="1"/>
            <a:r>
              <a:rPr lang="en-US" sz="2400" dirty="0">
                <a:latin typeface="Franklin Gothic Medium" panose="020B0603020102020204" pitchFamily="34" charset="0"/>
              </a:rPr>
              <a:t>https://</a:t>
            </a:r>
            <a:r>
              <a:rPr lang="en-US" sz="2400" dirty="0" smtClean="0">
                <a:latin typeface="Franklin Gothic Medium" panose="020B0603020102020204" pitchFamily="34" charset="0"/>
              </a:rPr>
              <a:t>noaa-goes18.s3.amazonaws.com/index.html</a:t>
            </a:r>
          </a:p>
          <a:p>
            <a:pPr lvl="1"/>
            <a:r>
              <a:rPr lang="en-US" sz="2400" dirty="0">
                <a:latin typeface="Franklin Gothic Medium" panose="020B0603020102020204" pitchFamily="34" charset="0"/>
              </a:rPr>
              <a:t>https://</a:t>
            </a:r>
            <a:r>
              <a:rPr lang="en-US" sz="2400" dirty="0" smtClean="0">
                <a:latin typeface="Franklin Gothic Medium" panose="020B0603020102020204" pitchFamily="34" charset="0"/>
              </a:rPr>
              <a:t>noaa-goes16.s3.amazonaws.com/index.html</a:t>
            </a:r>
            <a:endParaRPr lang="en-US" sz="2400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9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CIMSS_Template_2013Logo</Template>
  <TotalTime>7763</TotalTime>
  <Words>1413</Words>
  <Application>Microsoft Office PowerPoint</Application>
  <PresentationFormat>On-screen Show (4:3)</PresentationFormat>
  <Paragraphs>189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ＭＳ Ｐゴシック</vt:lpstr>
      <vt:lpstr>ＭＳ Ｐゴシック</vt:lpstr>
      <vt:lpstr>宋体</vt:lpstr>
      <vt:lpstr>Arial</vt:lpstr>
      <vt:lpstr>Arial Narrow</vt:lpstr>
      <vt:lpstr>Calibri</vt:lpstr>
      <vt:lpstr>Corbel</vt:lpstr>
      <vt:lpstr>Franklin Gothic Medium</vt:lpstr>
      <vt:lpstr>Symbol</vt:lpstr>
      <vt:lpstr>Wingdings</vt:lpstr>
      <vt:lpstr>Wingdings 2</vt:lpstr>
      <vt:lpstr>CIMSS_Template_2013Logo</vt:lpstr>
      <vt:lpstr>Satellite Training with CIMSS Software and Cloud-based data</vt:lpstr>
      <vt:lpstr>Weather Satellites in the 21st Century</vt:lpstr>
      <vt:lpstr>Advertisement:  Upcoming Meeting!!!</vt:lpstr>
      <vt:lpstr>CIMSS Scientists create useful imagery – training helps forecasters take advantage of the information</vt:lpstr>
      <vt:lpstr>CIMSS Scientists create useful imagery – training helps forecasters take advantage of the information</vt:lpstr>
      <vt:lpstr>What I flew through en route to Delhi</vt:lpstr>
      <vt:lpstr>Satellite Imagery</vt:lpstr>
      <vt:lpstr>So when you read a news snippet (and naturally ask yourself “What did the satellite imagery show?”)</vt:lpstr>
      <vt:lpstr>Where to find the data?</vt:lpstr>
      <vt:lpstr>Direct Broadcast Data</vt:lpstr>
      <vt:lpstr>Software to create imagery</vt:lpstr>
      <vt:lpstr>What kind of Geostationary Data Readers exist now? </vt:lpstr>
      <vt:lpstr>What kind of Polar Data Readers exist right now?</vt:lpstr>
      <vt:lpstr>Why does CIMSS create software for Polar Orbiters</vt:lpstr>
      <vt:lpstr>Software for the 2 different Satellite types</vt:lpstr>
      <vt:lpstr>Documentation looks similar!</vt:lpstr>
      <vt:lpstr>Those similarities are powerful when you combine the two different data sources</vt:lpstr>
      <vt:lpstr>Those similarities are powerful when you combine the two different data sources</vt:lpstr>
      <vt:lpstr>Those similarities are powerful when you combine the two different data sources</vt:lpstr>
      <vt:lpstr>Help forecasters understand imagery such as this</vt:lpstr>
      <vt:lpstr>Examples/Tutorials online on CIMSS Satellite Blog</vt:lpstr>
      <vt:lpstr>Advertisement:  Upcoming Meeting!!!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Phillips</dc:creator>
  <cp:lastModifiedBy>Scott Lindstrom</cp:lastModifiedBy>
  <cp:revision>62</cp:revision>
  <dcterms:created xsi:type="dcterms:W3CDTF">2013-10-04T14:38:54Z</dcterms:created>
  <dcterms:modified xsi:type="dcterms:W3CDTF">2024-12-04T15:54:19Z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103DBFD8-9E25-4224-8793-6276CE2266EE</vt:lpwstr>
  </property>
  <property fmtid="{D5CDD505-2E9C-101B-9397-08002B2CF9AE}" pid="3" name="ArticulatePath">
    <vt:lpwstr>CIMSSstarfield_darkblue.pptx-1</vt:lpwstr>
  </property>
</Properties>
</file>