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8404800" cy="27432000"/>
  <p:notesSz cx="6858000" cy="9144000"/>
  <p:custDataLst>
    <p:tags r:id="rId3"/>
  </p:custDataLst>
  <p:defaultTextStyle>
    <a:defPPr>
      <a:defRPr lang="en-US"/>
    </a:defPPr>
    <a:lvl1pPr marL="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9" d="100"/>
          <a:sy n="19" d="100"/>
        </p:scale>
        <p:origin x="15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4489452"/>
            <a:ext cx="3264408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4408152"/>
            <a:ext cx="288036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460500"/>
            <a:ext cx="8281035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460500"/>
            <a:ext cx="24363045" cy="2324735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6838958"/>
            <a:ext cx="3312414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18357858"/>
            <a:ext cx="3312414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7302500"/>
            <a:ext cx="16322040" cy="17405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7302500"/>
            <a:ext cx="16322040" cy="17405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460506"/>
            <a:ext cx="3312414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6724652"/>
            <a:ext cx="1624702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0020300"/>
            <a:ext cx="16247028" cy="14738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6724652"/>
            <a:ext cx="1632704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0020300"/>
            <a:ext cx="16327042" cy="14738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3949706"/>
            <a:ext cx="1944243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828800"/>
            <a:ext cx="123865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3949706"/>
            <a:ext cx="1944243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8229600"/>
            <a:ext cx="123865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460506"/>
            <a:ext cx="3312414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7302500"/>
            <a:ext cx="3312414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0A8E-C3FF-4B24-B3E7-21185C463DA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25425406"/>
            <a:ext cx="1296162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25425406"/>
            <a:ext cx="864108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F258D-63A0-4CFA-B6C3-EC569F6F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ammb.cira.colostate.edu/training/visit/calendar.asp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s://cimss.ssec.wisc.edu/goes/wf/" TargetMode="External"/><Relationship Id="rId26" Type="http://schemas.openxmlformats.org/officeDocument/2006/relationships/hyperlink" Target="http://cimss.ssec.wisc.edu/education/goesr/webapps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www.youtube.com/results?search_query=JPSS+Advocacy+Channel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https://cimss.ssec.wisc.edu/satellite-blog" TargetMode="External"/><Relationship Id="rId25" Type="http://schemas.openxmlformats.org/officeDocument/2006/relationships/hyperlink" Target="https://jpss.ssec.wisc.edu/data/jpssdata.html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fusedfog.ssec.wisc.edu/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16.jp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cimss.ssec.wisc.edu/goes/goesdata.html" TargetMode="External"/><Relationship Id="rId5" Type="http://schemas.openxmlformats.org/officeDocument/2006/relationships/image" Target="../media/image3.gif"/><Relationship Id="rId15" Type="http://schemas.openxmlformats.org/officeDocument/2006/relationships/image" Target="../media/image12.PNG"/><Relationship Id="rId23" Type="http://schemas.openxmlformats.org/officeDocument/2006/relationships/hyperlink" Target="https://www.youtube.com/channel/UCJIfOJyiX3eMpGN-kYgGTnw" TargetMode="External"/><Relationship Id="rId28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hyperlink" Target="https://www.youtube.com/channel/UC9X94muHyMxKAz7Eh9u_r3g" TargetMode="External"/><Relationship Id="rId27" Type="http://schemas.openxmlformats.org/officeDocument/2006/relationships/hyperlink" Target="http://cimss.ssec.wisc.edu/goes/webapps/parallax/overview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402" y="1994375"/>
            <a:ext cx="3629498" cy="2639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0" y="575464"/>
            <a:ext cx="30364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National Weather Service Training Activities at the UW-Madison Cooperative Institute for Meteorological Satellite Studies</a:t>
            </a:r>
            <a:endParaRPr lang="en-US" sz="88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364526" y="3468105"/>
            <a:ext cx="242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Scott S. Lindstrom</a:t>
            </a:r>
            <a:r>
              <a:rPr lang="en-US" sz="4800" b="1" baseline="30000" dirty="0" smtClean="0"/>
              <a:t>1</a:t>
            </a:r>
            <a:r>
              <a:rPr lang="en-US" sz="4800" b="1" dirty="0" smtClean="0"/>
              <a:t>, A. S. Bachmeier</a:t>
            </a:r>
            <a:r>
              <a:rPr lang="en-US" sz="4800" b="1" baseline="30000" dirty="0"/>
              <a:t>1</a:t>
            </a:r>
            <a:r>
              <a:rPr lang="en-US" sz="4800" b="1" dirty="0" smtClean="0"/>
              <a:t>, C. C. Schmidt</a:t>
            </a:r>
            <a:r>
              <a:rPr lang="en-US" sz="4800" b="1" baseline="30000" dirty="0"/>
              <a:t>1</a:t>
            </a:r>
            <a:r>
              <a:rPr lang="en-US" sz="4800" b="1" dirty="0" smtClean="0"/>
              <a:t>, M. M. Gunshor</a:t>
            </a:r>
            <a:r>
              <a:rPr lang="en-US" sz="4800" b="1" baseline="30000" dirty="0"/>
              <a:t>1</a:t>
            </a:r>
            <a:r>
              <a:rPr lang="en-US" sz="4800" b="1" dirty="0" smtClean="0"/>
              <a:t>, J. J. Gerth</a:t>
            </a:r>
            <a:r>
              <a:rPr lang="en-US" sz="4800" b="1" baseline="30000" dirty="0" smtClean="0"/>
              <a:t>2</a:t>
            </a:r>
            <a:r>
              <a:rPr lang="en-US" sz="4800" b="1" dirty="0" smtClean="0"/>
              <a:t>, T. J. Schmit</a:t>
            </a:r>
            <a:r>
              <a:rPr lang="en-US" sz="4800" b="1" baseline="30000" dirty="0"/>
              <a:t>3</a:t>
            </a:r>
            <a:endParaRPr lang="en-US" sz="4800" b="1" dirty="0" smtClean="0"/>
          </a:p>
          <a:p>
            <a:r>
              <a:rPr lang="en-US" sz="4800" b="1" dirty="0" smtClean="0"/>
              <a:t> </a:t>
            </a:r>
            <a:r>
              <a:rPr lang="en-US" sz="4800" b="1" baseline="30000" dirty="0" smtClean="0"/>
              <a:t>1 </a:t>
            </a:r>
            <a:r>
              <a:rPr lang="en-US" sz="4800" b="1" dirty="0" smtClean="0"/>
              <a:t>Cooperative Institute for Meteorological Satellite Studies, University of Wisconsin-Madison  </a:t>
            </a:r>
            <a:r>
              <a:rPr lang="en-US" sz="4800" b="1" baseline="30000" dirty="0"/>
              <a:t>2</a:t>
            </a:r>
            <a:r>
              <a:rPr lang="en-US" sz="4800" b="1" dirty="0" smtClean="0"/>
              <a:t>NOAA/OBS  </a:t>
            </a:r>
            <a:r>
              <a:rPr lang="en-US" sz="4800" b="1" baseline="30000" dirty="0" smtClean="0"/>
              <a:t>3</a:t>
            </a:r>
            <a:r>
              <a:rPr lang="en-US" sz="4800" b="1" dirty="0" smtClean="0"/>
              <a:t>NOAA/ASPB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9182" y="6630884"/>
            <a:ext cx="9509760" cy="2054508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35376" y="6630884"/>
            <a:ext cx="9509760" cy="2054508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48985" y="-97978"/>
            <a:ext cx="173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1368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924" y="2120279"/>
            <a:ext cx="2511904" cy="25119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852" y="1994375"/>
            <a:ext cx="2511904" cy="2511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42738" y="6391348"/>
            <a:ext cx="5214761" cy="104964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In-person visits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7" y="7415304"/>
            <a:ext cx="3344151" cy="934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576" y="6768973"/>
            <a:ext cx="938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Virtual Institute for Satellite Integration Training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2" y="8474505"/>
            <a:ext cx="7996233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165" y="13662215"/>
            <a:ext cx="75303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These are live </a:t>
            </a:r>
            <a:r>
              <a:rPr lang="en-US" sz="3600" dirty="0" err="1" smtClean="0"/>
              <a:t>teletraining</a:t>
            </a:r>
            <a:r>
              <a:rPr lang="en-US" sz="3600" dirty="0" smtClean="0"/>
              <a:t> sessions, some given by CIMSS, some by CIRA, that use </a:t>
            </a:r>
            <a:r>
              <a:rPr lang="en-US" sz="3600" dirty="0" err="1" smtClean="0"/>
              <a:t>VISITview</a:t>
            </a:r>
            <a:r>
              <a:rPr lang="en-US" sz="3600" dirty="0" smtClean="0"/>
              <a:t> software</a:t>
            </a:r>
          </a:p>
          <a:p>
            <a:r>
              <a:rPr lang="en-US" sz="1800" dirty="0"/>
              <a:t>url: </a:t>
            </a: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rammb.cira.colostate.edu/training/visit/calendar.asp</a:t>
            </a:r>
            <a:r>
              <a:rPr lang="en-US" sz="1800" dirty="0" smtClean="0"/>
              <a:t> (or search on ‘VISIT </a:t>
            </a:r>
            <a:r>
              <a:rPr lang="en-US" sz="1800" dirty="0" err="1" smtClean="0"/>
              <a:t>Teletraining</a:t>
            </a:r>
            <a:r>
              <a:rPr lang="en-US" sz="1800" dirty="0" smtClean="0"/>
              <a:t> Calendar’)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824" y="16246905"/>
            <a:ext cx="9305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CIMSS-developed modules:  TROWAL ; MCVs ; NUCAPS Soundings, GOES-R IFR Probability, NOAA/CIMSS </a:t>
            </a:r>
            <a:r>
              <a:rPr lang="en-US" sz="2800" dirty="0" err="1" smtClean="0"/>
              <a:t>ProbSevere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4" y="18478499"/>
            <a:ext cx="9011379" cy="6549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6276" y="17615769"/>
            <a:ext cx="8928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FDTD GOES Applications Webinars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0143" y="25132276"/>
            <a:ext cx="864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These are peer-to-peer webinars organized by CIRA and CIMSS and (mostly) led by NWS Forecasters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84702" y="18678264"/>
            <a:ext cx="81185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http://rammb.cira.colostate.edu/training/visit/satellite_chat/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208" y="14792064"/>
            <a:ext cx="8235405" cy="7772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553" y="6756788"/>
            <a:ext cx="8235405" cy="7772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32" y="8169308"/>
            <a:ext cx="4625741" cy="54868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919" y="11644326"/>
            <a:ext cx="5304581" cy="2578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133" y="8349813"/>
            <a:ext cx="4679085" cy="14631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129" y="22818429"/>
            <a:ext cx="5876647" cy="41035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471452" y="5837208"/>
            <a:ext cx="4344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Blogs and Videos!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79924" y="15021909"/>
            <a:ext cx="47623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16"/>
              </a:rPr>
              <a:t>https://fusedfog.ssec.wisc.edu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069071" y="6961082"/>
            <a:ext cx="63595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17"/>
              </a:rPr>
              <a:t>https://cimss.ssec.wisc.edu/satellite-blog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180731" y="23646716"/>
            <a:ext cx="3743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One of many YouTube videos – this one is on </a:t>
            </a:r>
            <a:r>
              <a:rPr lang="en-US" sz="3200" b="1" dirty="0" smtClean="0">
                <a:hlinkClick r:id="rId18"/>
              </a:rPr>
              <a:t>Weighting Functions</a:t>
            </a:r>
            <a:endParaRPr lang="en-US" sz="3200" b="1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40" y="14145067"/>
            <a:ext cx="9358759" cy="7772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977" y="16262739"/>
            <a:ext cx="10058400" cy="5490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998201" y="23139400"/>
            <a:ext cx="16713200" cy="419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YouTube Channels:  </a:t>
            </a:r>
            <a:r>
              <a:rPr lang="en-US" dirty="0" smtClean="0">
                <a:hlinkClick r:id="rId21"/>
              </a:rPr>
              <a:t>JPSS Advocacy</a:t>
            </a:r>
            <a:r>
              <a:rPr lang="en-US" dirty="0" smtClean="0"/>
              <a:t>, </a:t>
            </a:r>
            <a:r>
              <a:rPr lang="en-US" dirty="0" smtClean="0">
                <a:hlinkClick r:id="rId22"/>
              </a:rPr>
              <a:t>VISIT/</a:t>
            </a:r>
            <a:r>
              <a:rPr lang="en-US" dirty="0" err="1" smtClean="0">
                <a:hlinkClick r:id="rId22"/>
              </a:rPr>
              <a:t>SHyMet</a:t>
            </a:r>
            <a:endParaRPr lang="en-US" dirty="0" smtClean="0"/>
          </a:p>
          <a:p>
            <a:r>
              <a:rPr lang="en-US" dirty="0" smtClean="0"/>
              <a:t>(The </a:t>
            </a:r>
            <a:r>
              <a:rPr lang="en-US" dirty="0" smtClean="0">
                <a:hlinkClick r:id="rId23"/>
              </a:rPr>
              <a:t>VISIT</a:t>
            </a:r>
            <a:r>
              <a:rPr lang="en-US" dirty="0" smtClean="0"/>
              <a:t> YouTube Channel, from CIRA, also has great training material!)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 smtClean="0">
                <a:hlinkClick r:id="rId24"/>
              </a:rPr>
              <a:t>GOES Training Links</a:t>
            </a:r>
            <a:r>
              <a:rPr lang="en-US" sz="3600" b="1" dirty="0" smtClean="0"/>
              <a:t>       </a:t>
            </a:r>
            <a:r>
              <a:rPr lang="en-US" sz="3600" b="1" dirty="0" smtClean="0">
                <a:hlinkClick r:id="rId25"/>
              </a:rPr>
              <a:t>JPSS Training Links</a:t>
            </a:r>
            <a:endParaRPr lang="en-US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0379412" y="14864362"/>
            <a:ext cx="5832109" cy="104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6"/>
              </a:rPr>
              <a:t>Web Applications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0104954" y="14441274"/>
            <a:ext cx="100894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7"/>
              </a:rPr>
              <a:t>http://cimss.ssec.wisc.edu/goes/webapps/parallax/overview.html</a:t>
            </a:r>
            <a:endParaRPr lang="en-US" sz="28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1278382" y="14358986"/>
            <a:ext cx="559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</a:rPr>
              <a:t>Scott Lindstrom outside WFO AJK (photo credit: J. </a:t>
            </a:r>
            <a:r>
              <a:rPr lang="en-US" sz="1800" b="1" dirty="0" err="1" smtClean="0">
                <a:solidFill>
                  <a:schemeClr val="tx2">
                    <a:lumMod val="10000"/>
                  </a:schemeClr>
                </a:solidFill>
              </a:rPr>
              <a:t>Gerth</a:t>
            </a:r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en-US" sz="1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2" y="3771785"/>
            <a:ext cx="1905000" cy="190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576" y="7739441"/>
            <a:ext cx="7112096" cy="368671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596468" y="10979872"/>
            <a:ext cx="66784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</a:rPr>
              <a:t>Scott Lindstrom training forecasters at MKX (photo credit: T. </a:t>
            </a:r>
            <a:r>
              <a:rPr lang="en-US" sz="1800" b="1" dirty="0" err="1" smtClean="0">
                <a:solidFill>
                  <a:schemeClr val="tx2">
                    <a:lumMod val="10000"/>
                  </a:schemeClr>
                </a:solidFill>
              </a:rPr>
              <a:t>Schmit</a:t>
            </a:r>
            <a:r>
              <a:rPr lang="en-US" sz="1800" b="1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en-US" sz="1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53591" y="10119946"/>
            <a:ext cx="32108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WFOs visited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ANC:  March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AJK:  March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AFG:  March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GRB:  April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BUF:  Oct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MKX:  Oct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MEM:  Nov 2019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8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16067</TotalTime>
  <Words>257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Lindstrom</dc:creator>
  <cp:lastModifiedBy>Scott Lindstrom</cp:lastModifiedBy>
  <cp:revision>56</cp:revision>
  <dcterms:created xsi:type="dcterms:W3CDTF">2019-08-09T15:29:02Z</dcterms:created>
  <dcterms:modified xsi:type="dcterms:W3CDTF">2020-01-06T16:32:08Z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5A57B247-C245-48AC-A22E-A1BAFB6872F9</vt:lpwstr>
  </property>
  <property fmtid="{D5CDD505-2E9C-101B-9397-08002B2CF9AE}" pid="3" name="ArticulatePath">
    <vt:lpwstr>Presentation11</vt:lpwstr>
  </property>
</Properties>
</file>