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handoutMasterIdLst>
    <p:handoutMasterId r:id="rId54"/>
  </p:handoutMasterIdLst>
  <p:sldIdLst>
    <p:sldId id="256" r:id="rId2"/>
    <p:sldId id="316" r:id="rId3"/>
    <p:sldId id="317" r:id="rId4"/>
    <p:sldId id="318" r:id="rId5"/>
    <p:sldId id="257" r:id="rId6"/>
    <p:sldId id="319" r:id="rId7"/>
    <p:sldId id="284" r:id="rId8"/>
    <p:sldId id="258" r:id="rId9"/>
    <p:sldId id="259" r:id="rId10"/>
    <p:sldId id="307" r:id="rId11"/>
    <p:sldId id="280" r:id="rId12"/>
    <p:sldId id="281" r:id="rId13"/>
    <p:sldId id="308" r:id="rId14"/>
    <p:sldId id="309" r:id="rId15"/>
    <p:sldId id="282" r:id="rId16"/>
    <p:sldId id="314" r:id="rId17"/>
    <p:sldId id="285" r:id="rId18"/>
    <p:sldId id="273" r:id="rId19"/>
    <p:sldId id="272" r:id="rId20"/>
    <p:sldId id="286" r:id="rId21"/>
    <p:sldId id="310" r:id="rId22"/>
    <p:sldId id="289" r:id="rId23"/>
    <p:sldId id="288" r:id="rId24"/>
    <p:sldId id="311" r:id="rId25"/>
    <p:sldId id="298" r:id="rId26"/>
    <p:sldId id="299" r:id="rId27"/>
    <p:sldId id="300" r:id="rId28"/>
    <p:sldId id="301" r:id="rId29"/>
    <p:sldId id="302" r:id="rId30"/>
    <p:sldId id="303" r:id="rId31"/>
    <p:sldId id="305" r:id="rId32"/>
    <p:sldId id="290" r:id="rId33"/>
    <p:sldId id="292" r:id="rId34"/>
    <p:sldId id="274" r:id="rId35"/>
    <p:sldId id="275" r:id="rId36"/>
    <p:sldId id="276" r:id="rId37"/>
    <p:sldId id="277" r:id="rId38"/>
    <p:sldId id="278" r:id="rId39"/>
    <p:sldId id="291" r:id="rId40"/>
    <p:sldId id="279" r:id="rId41"/>
    <p:sldId id="304" r:id="rId42"/>
    <p:sldId id="293" r:id="rId43"/>
    <p:sldId id="294" r:id="rId44"/>
    <p:sldId id="295" r:id="rId45"/>
    <p:sldId id="296" r:id="rId46"/>
    <p:sldId id="297" r:id="rId47"/>
    <p:sldId id="306" r:id="rId48"/>
    <p:sldId id="312" r:id="rId49"/>
    <p:sldId id="283" r:id="rId50"/>
    <p:sldId id="315" r:id="rId51"/>
    <p:sldId id="313" r:id="rId52"/>
  </p:sldIdLst>
  <p:sldSz cx="9144000" cy="6858000" type="screen4x3"/>
  <p:notesSz cx="6858000" cy="9144000"/>
  <p:custDataLst>
    <p:tags r:id="rId5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  <a:srgbClr val="66FF66"/>
    <a:srgbClr val="0033CC"/>
    <a:srgbClr val="134892"/>
    <a:srgbClr val="00339A"/>
    <a:srgbClr val="F2C31A"/>
    <a:srgbClr val="FFFF99"/>
    <a:srgbClr val="FF99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53" autoAdjust="0"/>
    <p:restoredTop sz="85101" autoAdjust="0"/>
  </p:normalViewPr>
  <p:slideViewPr>
    <p:cSldViewPr>
      <p:cViewPr varScale="1">
        <p:scale>
          <a:sx n="77" d="100"/>
          <a:sy n="77" d="100"/>
        </p:scale>
        <p:origin x="773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7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0429567-0DBF-48A3-A7CF-F81B7EF962D1}" type="datetimeFigureOut">
              <a:rPr lang="en-US"/>
              <a:pPr>
                <a:defRPr/>
              </a:pPr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99053E9-1C83-4CC3-80AE-466BD89F31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461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rbe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rbel" pitchFamily="34" charset="0"/>
              </a:defRPr>
            </a:lvl1pPr>
          </a:lstStyle>
          <a:p>
            <a:pPr>
              <a:defRPr/>
            </a:pPr>
            <a:fld id="{D9875D06-FA4D-4A99-B54C-AFA8D2B4AE6F}" type="datetimeFigureOut">
              <a:rPr lang="zh-CN" altLang="en-US"/>
              <a:pPr>
                <a:defRPr/>
              </a:pPr>
              <a:t>2023/11/2</a:t>
            </a:fld>
            <a:endParaRPr lang="en-US" altLang="zh-CN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rbe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rbel" pitchFamily="34" charset="0"/>
              </a:defRPr>
            </a:lvl1pPr>
          </a:lstStyle>
          <a:p>
            <a:pPr>
              <a:defRPr/>
            </a:pPr>
            <a:fld id="{31039E60-BF2B-4BFB-A357-E946C274AAF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043478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 axis is wavenumber. ABI and GOES Sounder</a:t>
            </a:r>
            <a:r>
              <a:rPr lang="en-US" baseline="0" dirty="0" smtClean="0"/>
              <a:t> bands within the GXS range are shown. Credit: UW/CIMSS</a:t>
            </a:r>
          </a:p>
          <a:p>
            <a:r>
              <a:rPr lang="en-US" baseline="0" dirty="0" smtClean="0"/>
              <a:t>Vertical pieces recently calculated by Z. Li, UW/CIMSS.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A95128-236F-46B3-9955-2EAD6B748D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033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58107-BB89-354D-A1E9-FF214F2864B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584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0327E-2048-B941-81B8-DC98C612E9D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91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/>
              <a:pPr>
                <a:defRPr/>
              </a:pPr>
              <a:t>49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65600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47800"/>
          </a:xfrm>
        </p:spPr>
        <p:txBody>
          <a:bodyPr/>
          <a:lstStyle>
            <a:lvl1pPr marR="9144" algn="ctr">
              <a:defRPr sz="4000" b="1" cap="small" spc="0" baseline="0">
                <a:solidFill>
                  <a:srgbClr val="F2C31A"/>
                </a:solidFill>
                <a:effectLst/>
                <a:latin typeface="Corbe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85800" y="3198168"/>
            <a:ext cx="7772400" cy="461665"/>
          </a:xfrm>
        </p:spPr>
        <p:txBody>
          <a:bodyPr lIns="100584" anchor="ctr">
            <a:sp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60C17-B17B-44C7-8493-C8ACBB94F6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49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 anchor="ctr"/>
          <a:lstStyle>
            <a:lvl1pPr algn="ctr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066800"/>
            <a:ext cx="2514600" cy="52578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200400" y="1066800"/>
            <a:ext cx="5486400" cy="5257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DF725-5DD2-4AC8-9302-F060CA84D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09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990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8691F-9CED-4134-BEF2-4424A0C8B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136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066801"/>
            <a:ext cx="4038600" cy="52296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066801"/>
            <a:ext cx="4038600" cy="52296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D687F-9EC4-4A2C-9D79-45716973B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9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3774E-393D-4152-86DA-5285DCA315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85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00F4E-004E-4CE8-AABD-59BBC7FD61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856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40dd115efb_2_15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g140dd115efb_2_15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g140dd115efb_2_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g140dd115efb_2_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g140dd115efb_2_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85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20" descr="star_fade_bg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3" descr="star_fade_bg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5" descr="star_fade_bg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0"/>
            <a:ext cx="2525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5" descr="star_fade_bg.jp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2525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4" descr="star_fade_bg.jpg"/>
          <p:cNvPicPr>
            <a:picLocks noChangeAspect="1"/>
          </p:cNvPicPr>
          <p:nvPr/>
        </p:nvPicPr>
        <p:blipFill rotWithShape="1"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81"/>
          <a:stretch/>
        </p:blipFill>
        <p:spPr bwMode="auto">
          <a:xfrm>
            <a:off x="3810000" y="0"/>
            <a:ext cx="20690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990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8262" y="1066800"/>
            <a:ext cx="822853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</a:p>
        </p:txBody>
      </p:sp>
      <p:sp>
        <p:nvSpPr>
          <p:cNvPr id="1033" name="TextBox 9"/>
          <p:cNvSpPr txBox="1">
            <a:spLocks noChangeArrowheads="1"/>
          </p:cNvSpPr>
          <p:nvPr/>
        </p:nvSpPr>
        <p:spPr bwMode="auto">
          <a:xfrm>
            <a:off x="609600" y="6474023"/>
            <a:ext cx="3810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700" dirty="0" smtClean="0">
                <a:solidFill>
                  <a:srgbClr val="F2C31A"/>
                </a:solidFill>
                <a:latin typeface="Corbel" pitchFamily="34" charset="0"/>
              </a:rPr>
              <a:t>Cooperative Institute for Meteorological Satellite Studies</a:t>
            </a:r>
          </a:p>
          <a:p>
            <a:pPr eaLnBrk="1" hangingPunct="1">
              <a:defRPr/>
            </a:pPr>
            <a:r>
              <a:rPr lang="en-US" sz="700" dirty="0" smtClean="0">
                <a:solidFill>
                  <a:srgbClr val="FFFFFF"/>
                </a:solidFill>
                <a:latin typeface="Corbel" pitchFamily="34" charset="0"/>
              </a:rPr>
              <a:t>University of Wisconsin - Madison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534400" y="6553200"/>
            <a:ext cx="457200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FFF1CE"/>
                </a:solidFill>
                <a:latin typeface="Arial Narrow"/>
                <a:cs typeface="Arial Narrow"/>
              </a:defRPr>
            </a:lvl1pPr>
          </a:lstStyle>
          <a:p>
            <a:pPr>
              <a:defRPr/>
            </a:pPr>
            <a:fld id="{49C620E3-86D2-421C-B672-9D0292A8489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Picture 4" descr="CIMSS_logo_web_multicolor_glow_PNG_138x100.pn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50496"/>
            <a:ext cx="457200" cy="331304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4" r:id="rId2"/>
    <p:sldLayoutId id="2147483749" r:id="rId3"/>
    <p:sldLayoutId id="2147483751" r:id="rId4"/>
    <p:sldLayoutId id="2147483755" r:id="rId5"/>
    <p:sldLayoutId id="2147483756" r:id="rId6"/>
    <p:sldLayoutId id="2147483758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kern="1200" spc="-1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9pPr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rgbClr val="A7D6FF"/>
        </a:buClr>
        <a:buSzPct val="95000"/>
        <a:buFont typeface="Wingdings" pitchFamily="2" charset="2"/>
        <a:buChar char=""/>
        <a:defRPr sz="3000" kern="1200">
          <a:solidFill>
            <a:srgbClr val="F2C31A"/>
          </a:solidFill>
          <a:latin typeface="+mn-lt"/>
          <a:ea typeface="MS PGothic" pitchFamily="34" charset="-128"/>
          <a:cs typeface="ＭＳ Ｐゴシック" pitchFamily="4" charset="-128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80000"/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8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sec.wisc.edu/datacenter/polar_orbit_tracks/#satellite:NOAA20;region:North%20America" TargetMode="External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noaa-jpss.s3.amazonaws.com/index.html" TargetMode="Externa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noaa-jpss.s3.amazonaws.com/index.html" TargetMode="Externa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noaa-jpss.s3.amazonaws.com/index.html" TargetMode="Externa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noaa-jpss.s3.amazonaws.com/index.html" TargetMode="Externa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noaa-jpss.s3.amazonaws.com/index.html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sec.wisc.edu/datacenter/polar_orbit_tracks/" TargetMode="External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satellite.nsmc.org.cn/PortalSite/Data/DataView.aspx?SatelliteCode=FY4B&amp;SatelliteType=1&amp;InstrumentTypeCode=GIIRS&amp;currentculture=en-US" TargetMode="Externa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nsmc.org.cn/nsmc/en/instrument/GIIRS.html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ftp://ftp.nmsc.org.cn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pace.oscar.wmo.int/instruments/view/viirs" TargetMode="External"/><Relationship Id="rId3" Type="http://schemas.openxmlformats.org/officeDocument/2006/relationships/hyperlink" Target="https://space.oscar.wmo.int/instruments/view/ami" TargetMode="External"/><Relationship Id="rId7" Type="http://schemas.openxmlformats.org/officeDocument/2006/relationships/hyperlink" Target="https://space.oscar.wmo.int/instruments/view/avhrr" TargetMode="External"/><Relationship Id="rId12" Type="http://schemas.openxmlformats.org/officeDocument/2006/relationships/hyperlink" Target="https://space.oscar.wmo.int/instruments/view/mersi_ll" TargetMode="External"/><Relationship Id="rId2" Type="http://schemas.openxmlformats.org/officeDocument/2006/relationships/hyperlink" Target="https://space.oscar.wmo.int/instruments/view/ahi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space.oscar.wmo.int/instruments/view/ghi" TargetMode="External"/><Relationship Id="rId11" Type="http://schemas.openxmlformats.org/officeDocument/2006/relationships/hyperlink" Target="https://space.oscar.wmo.int/instruments/view/mersi_2" TargetMode="External"/><Relationship Id="rId5" Type="http://schemas.openxmlformats.org/officeDocument/2006/relationships/hyperlink" Target="https://space.oscar.wmo.int/instruments/view/abi" TargetMode="External"/><Relationship Id="rId10" Type="http://schemas.openxmlformats.org/officeDocument/2006/relationships/hyperlink" Target="https://space.oscar.wmo.int/instruments/view/mersi_1" TargetMode="External"/><Relationship Id="rId4" Type="http://schemas.openxmlformats.org/officeDocument/2006/relationships/hyperlink" Target="https://space.oscar.wmo.int/instruments/view/agri" TargetMode="External"/><Relationship Id="rId9" Type="http://schemas.openxmlformats.org/officeDocument/2006/relationships/hyperlink" Target="https://space.oscar.wmo.int/instruments/view/virr_fy_3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mailto:Scott.Lindstrom@noaa.gov" TargetMode="External"/><Relationship Id="rId2" Type="http://schemas.openxmlformats.org/officeDocument/2006/relationships/hyperlink" Target="mailto:Scott.Lindstrom@ssec.wisc.edu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scottlindstrom1@gmail.com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pace.oscar.wmo.int/instruments/view/iasi" TargetMode="External"/><Relationship Id="rId2" Type="http://schemas.openxmlformats.org/officeDocument/2006/relationships/hyperlink" Target="https://space.oscar.wmo.int/instruments/view/cris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space.oscar.wmo.int/instruments/view/giirs-2" TargetMode="External"/><Relationship Id="rId5" Type="http://schemas.openxmlformats.org/officeDocument/2006/relationships/hyperlink" Target="https://space.oscar.wmo.int/instruments/view/giirs" TargetMode="External"/><Relationship Id="rId4" Type="http://schemas.openxmlformats.org/officeDocument/2006/relationships/hyperlink" Target="https://space.oscar.wmo.int/instruments/view/hiras_2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Why Sounder Data can help you</a:t>
            </a:r>
            <a:r>
              <a:rPr lang="en-US" sz="1400" dirty="0" smtClean="0">
                <a:latin typeface="Franklin Gothic Medium Cond" panose="020B0606030402020204" pitchFamily="34" charset="0"/>
              </a:rPr>
              <a:t/>
            </a:r>
            <a:br>
              <a:rPr lang="en-US" sz="1400" dirty="0" smtClean="0">
                <a:latin typeface="Franklin Gothic Medium Cond" panose="020B0606030402020204" pitchFamily="34" charset="0"/>
              </a:rPr>
            </a:br>
            <a:r>
              <a:rPr lang="en-US" sz="1400" dirty="0" smtClean="0">
                <a:latin typeface="Franklin Gothic Medium Cond" panose="020B0606030402020204" pitchFamily="34" charset="0"/>
              </a:rPr>
              <a:t>(and a peek into the </a:t>
            </a:r>
            <a:r>
              <a:rPr lang="en-US" sz="1400" dirty="0" smtClean="0">
                <a:latin typeface="Franklin Gothic Medium Cond" panose="020B0606030402020204" pitchFamily="34" charset="0"/>
              </a:rPr>
              <a:t>future, to </a:t>
            </a:r>
            <a:r>
              <a:rPr lang="en-US" sz="1400" dirty="0">
                <a:latin typeface="Franklin Gothic Medium Cond" panose="020B0606030402020204" pitchFamily="34" charset="0"/>
              </a:rPr>
              <a:t>p</a:t>
            </a:r>
            <a:r>
              <a:rPr lang="en-US" sz="1400" dirty="0" smtClean="0">
                <a:latin typeface="Franklin Gothic Medium Cond" panose="020B0606030402020204" pitchFamily="34" charset="0"/>
              </a:rPr>
              <a:t>ique your interest)</a:t>
            </a:r>
            <a:endParaRPr lang="en-US" sz="1400" dirty="0">
              <a:latin typeface="Franklin Gothic Medium Cond" panose="020B0606030402020204" pitchFamily="34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752600" y="2274838"/>
            <a:ext cx="5638800" cy="2982961"/>
          </a:xfrm>
        </p:spPr>
        <p:txBody>
          <a:bodyPr/>
          <a:lstStyle/>
          <a:p>
            <a:endParaRPr lang="en-US" dirty="0" smtClean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Scott Lindstrom, UW-Madison</a:t>
            </a:r>
            <a:endParaRPr lang="en-US" dirty="0">
              <a:latin typeface="Franklin Gothic Medium Cond" panose="020B0606030402020204" pitchFamily="34" charset="0"/>
            </a:endParaRPr>
          </a:p>
          <a:p>
            <a:endParaRPr lang="en-US" dirty="0" smtClean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Cooperative Institute for Meteorological Satellite Studies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(             )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60C17-B17B-44C7-8493-C8ACBB94F633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287" y="4419600"/>
            <a:ext cx="733425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5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Franklin Gothic Medium Cond" panose="020B0606030402020204" pitchFamily="34" charset="0"/>
              </a:rPr>
              <a:t>Slido</a:t>
            </a:r>
            <a:r>
              <a:rPr lang="en-US" dirty="0" smtClean="0">
                <a:latin typeface="Franklin Gothic Medium Cond" panose="020B0606030402020204" pitchFamily="34" charset="0"/>
              </a:rPr>
              <a:t> Question #3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In clear skies, from where does the information that a ‘water vapor’ infrared channel (for example, Band 8 on AMI at 6.24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>
                <a:latin typeface="Franklin Gothic Medium Cond" panose="020B0606030402020204" pitchFamily="34" charset="0"/>
              </a:rPr>
              <a:t>m) detects originate?</a:t>
            </a:r>
          </a:p>
          <a:p>
            <a:pPr lvl="1"/>
            <a:r>
              <a:rPr lang="en-US" dirty="0" smtClean="0">
                <a:latin typeface="Franklin Gothic Medium Cond" panose="020B0606030402020204" pitchFamily="34" charset="0"/>
              </a:rPr>
              <a:t>A:  From the Earth’s Surface</a:t>
            </a:r>
          </a:p>
          <a:p>
            <a:pPr lvl="1"/>
            <a:r>
              <a:rPr lang="en-US" dirty="0" smtClean="0">
                <a:latin typeface="Franklin Gothic Medium Cond" panose="020B0606030402020204" pitchFamily="34" charset="0"/>
              </a:rPr>
              <a:t>B:  From around 900 </a:t>
            </a:r>
            <a:r>
              <a:rPr lang="en-US" dirty="0" err="1" smtClean="0">
                <a:latin typeface="Franklin Gothic Medium Cond" panose="020B0606030402020204" pitchFamily="34" charset="0"/>
              </a:rPr>
              <a:t>mb</a:t>
            </a:r>
            <a:endParaRPr lang="en-US" dirty="0" smtClean="0">
              <a:latin typeface="Franklin Gothic Medium Cond" panose="020B0606030402020204" pitchFamily="34" charset="0"/>
            </a:endParaRPr>
          </a:p>
          <a:p>
            <a:pPr lvl="1"/>
            <a:r>
              <a:rPr lang="en-US" dirty="0" smtClean="0">
                <a:latin typeface="Franklin Gothic Medium Cond" panose="020B0606030402020204" pitchFamily="34" charset="0"/>
              </a:rPr>
              <a:t>C:  From around 550 </a:t>
            </a:r>
            <a:r>
              <a:rPr lang="en-US" dirty="0" err="1" smtClean="0">
                <a:latin typeface="Franklin Gothic Medium Cond" panose="020B0606030402020204" pitchFamily="34" charset="0"/>
              </a:rPr>
              <a:t>mb</a:t>
            </a:r>
            <a:endParaRPr lang="en-US" dirty="0" smtClean="0">
              <a:latin typeface="Franklin Gothic Medium Cond" panose="020B0606030402020204" pitchFamily="34" charset="0"/>
            </a:endParaRPr>
          </a:p>
          <a:p>
            <a:pPr lvl="1"/>
            <a:r>
              <a:rPr lang="en-US" dirty="0" smtClean="0">
                <a:latin typeface="Franklin Gothic Medium Cond" panose="020B0606030402020204" pitchFamily="34" charset="0"/>
              </a:rPr>
              <a:t>D:  From around 350 </a:t>
            </a:r>
            <a:r>
              <a:rPr lang="en-US" dirty="0" err="1" smtClean="0">
                <a:latin typeface="Franklin Gothic Medium Cond" panose="020B0606030402020204" pitchFamily="34" charset="0"/>
              </a:rPr>
              <a:t>mb</a:t>
            </a:r>
            <a:endParaRPr lang="en-US" dirty="0" smtClean="0">
              <a:latin typeface="Franklin Gothic Medium Cond" panose="020B0606030402020204" pitchFamily="34" charset="0"/>
            </a:endParaRPr>
          </a:p>
          <a:p>
            <a:pPr lvl="1"/>
            <a:r>
              <a:rPr lang="en-US" dirty="0" smtClean="0">
                <a:latin typeface="Franklin Gothic Medium Cond" panose="020B0606030402020204" pitchFamily="34" charset="0"/>
              </a:rPr>
              <a:t>E:  I need more information!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 Cond" panose="020B0606030402020204" pitchFamily="34" charset="0"/>
              </a:rPr>
              <a:pPr>
                <a:defRPr/>
              </a:pPr>
              <a:t>10</a:t>
            </a:fld>
            <a:endParaRPr lang="en-US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02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Weighting Function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38199"/>
            <a:ext cx="8905063" cy="44672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8262" y="5638800"/>
            <a:ext cx="7349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AHI has 3 bands in the part of the spectrum that is sensitive to water vapor absorption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4111" y="5972175"/>
            <a:ext cx="7273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Where does the information sensed by those three channels originate in the vertical?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4800600"/>
            <a:ext cx="1143000" cy="457200"/>
          </a:xfrm>
          <a:prstGeom prst="rect">
            <a:avLst/>
          </a:prstGeom>
          <a:noFill/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943600" y="3657600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326 </a:t>
            </a:r>
            <a:r>
              <a:rPr lang="en-US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mb</a:t>
            </a:r>
            <a:endParaRPr lang="en-US" dirty="0">
              <a:solidFill>
                <a:schemeClr val="bg1">
                  <a:lumMod val="85000"/>
                  <a:lumOff val="15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0" y="3848100"/>
            <a:ext cx="858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344 </a:t>
            </a:r>
            <a:r>
              <a:rPr lang="en-US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mb</a:t>
            </a:r>
            <a:endParaRPr lang="en-US" dirty="0">
              <a:solidFill>
                <a:schemeClr val="bg1">
                  <a:lumMod val="85000"/>
                  <a:lumOff val="15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0" y="4147066"/>
            <a:ext cx="843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441 </a:t>
            </a:r>
            <a:r>
              <a:rPr lang="en-US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mb</a:t>
            </a:r>
            <a:endParaRPr lang="en-US" dirty="0">
              <a:solidFill>
                <a:schemeClr val="bg1">
                  <a:lumMod val="85000"/>
                  <a:lumOff val="15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44485" y="6288643"/>
            <a:ext cx="3994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This is a function of water vapor in the column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352800" y="4516398"/>
            <a:ext cx="228600" cy="20800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639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Weighting Function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76" y="838199"/>
            <a:ext cx="8900311" cy="44672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8262" y="5638800"/>
            <a:ext cx="7349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AHI has 3 bands in the part of the spectrum that is sensitive to water vapor absorption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4111" y="5972175"/>
            <a:ext cx="7273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Where does the information sensed by those three channels originate in the vertical?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4800600"/>
            <a:ext cx="1143000" cy="457200"/>
          </a:xfrm>
          <a:prstGeom prst="rect">
            <a:avLst/>
          </a:prstGeom>
          <a:noFill/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096000" y="3810000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358 </a:t>
            </a:r>
            <a:r>
              <a:rPr lang="en-US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mb</a:t>
            </a:r>
            <a:endParaRPr lang="en-US" dirty="0">
              <a:solidFill>
                <a:schemeClr val="bg1">
                  <a:lumMod val="85000"/>
                  <a:lumOff val="15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0" y="4126468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460 </a:t>
            </a:r>
            <a:r>
              <a:rPr lang="en-US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mb</a:t>
            </a:r>
            <a:endParaRPr lang="en-US" dirty="0">
              <a:solidFill>
                <a:schemeClr val="bg1">
                  <a:lumMod val="85000"/>
                  <a:lumOff val="15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0" y="4355068"/>
            <a:ext cx="839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576 </a:t>
            </a:r>
            <a:r>
              <a:rPr lang="en-US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mb</a:t>
            </a:r>
            <a:endParaRPr lang="en-US" dirty="0">
              <a:solidFill>
                <a:schemeClr val="bg1">
                  <a:lumMod val="85000"/>
                  <a:lumOff val="15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44485" y="6288643"/>
            <a:ext cx="3994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This is a function of water vapor in the column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352800" y="4440198"/>
            <a:ext cx="228600" cy="20800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421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The complication of water vapor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“Water Vapor” bands on a satellite are sensing emissions at different wavelengths (</a:t>
            </a:r>
            <a:r>
              <a:rPr lang="en-US" dirty="0" smtClean="0">
                <a:latin typeface="Franklin Gothic Medium Cond" panose="020B0606030402020204" pitchFamily="34" charset="0"/>
              </a:rPr>
              <a:t>6.21, 6.94, 7.33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>
                <a:latin typeface="Franklin Gothic Medium Cond" panose="020B0606030402020204" pitchFamily="34" charset="0"/>
              </a:rPr>
              <a:t>m on </a:t>
            </a:r>
            <a:r>
              <a:rPr lang="en-US" dirty="0" smtClean="0">
                <a:latin typeface="Franklin Gothic Medium Cond" panose="020B0606030402020204" pitchFamily="34" charset="0"/>
              </a:rPr>
              <a:t>AMI</a:t>
            </a:r>
            <a:r>
              <a:rPr lang="en-US" dirty="0" smtClean="0">
                <a:latin typeface="Franklin Gothic Medium Cond" panose="020B0606030402020204" pitchFamily="34" charset="0"/>
              </a:rPr>
              <a:t>)</a:t>
            </a:r>
          </a:p>
          <a:p>
            <a:pPr lvl="1"/>
            <a:r>
              <a:rPr lang="en-US" dirty="0" smtClean="0">
                <a:latin typeface="Franklin Gothic Medium Cond" panose="020B0606030402020204" pitchFamily="34" charset="0"/>
              </a:rPr>
              <a:t>The ability of water molecules to absorb energy at those wavelengths varies as a function of wavelength</a:t>
            </a:r>
          </a:p>
          <a:p>
            <a:pPr lvl="2"/>
            <a:r>
              <a:rPr lang="en-US" dirty="0" smtClean="0">
                <a:latin typeface="Franklin Gothic Medium Cond" panose="020B0606030402020204" pitchFamily="34" charset="0"/>
              </a:rPr>
              <a:t>A thin region of water vapor might absorb most of the energy at </a:t>
            </a:r>
            <a:r>
              <a:rPr lang="en-US" dirty="0" smtClean="0">
                <a:latin typeface="Franklin Gothic Medium Cond" panose="020B0606030402020204" pitchFamily="34" charset="0"/>
              </a:rPr>
              <a:t>6.21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>
                <a:latin typeface="Franklin Gothic Medium Cond" panose="020B0606030402020204" pitchFamily="34" charset="0"/>
              </a:rPr>
              <a:t>m</a:t>
            </a:r>
            <a:r>
              <a:rPr lang="en-US" dirty="0" smtClean="0">
                <a:latin typeface="Franklin Gothic Medium Cond" panose="020B0606030402020204" pitchFamily="34" charset="0"/>
              </a:rPr>
              <a:t>, but a lot of the </a:t>
            </a:r>
            <a:r>
              <a:rPr lang="en-US" dirty="0" smtClean="0">
                <a:latin typeface="Franklin Gothic Medium Cond" panose="020B0606030402020204" pitchFamily="34" charset="0"/>
              </a:rPr>
              <a:t>7.33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>
                <a:latin typeface="Franklin Gothic Medium Cond" panose="020B0606030402020204" pitchFamily="34" charset="0"/>
              </a:rPr>
              <a:t>m </a:t>
            </a:r>
            <a:r>
              <a:rPr lang="en-US" dirty="0" smtClean="0">
                <a:latin typeface="Franklin Gothic Medium Cond" panose="020B0606030402020204" pitchFamily="34" charset="0"/>
              </a:rPr>
              <a:t>energy will move through it.</a:t>
            </a:r>
          </a:p>
          <a:p>
            <a:pPr lvl="2"/>
            <a:r>
              <a:rPr lang="en-US" dirty="0" smtClean="0">
                <a:latin typeface="Franklin Gothic Medium Cond" panose="020B0606030402020204" pitchFamily="34" charset="0"/>
              </a:rPr>
              <a:t>What is the temperature of the water vapor.  That also affects the absorption.</a:t>
            </a:r>
          </a:p>
          <a:p>
            <a:pPr lvl="2"/>
            <a:r>
              <a:rPr lang="en-US" dirty="0" smtClean="0">
                <a:latin typeface="Franklin Gothic Medium Cond" panose="020B0606030402020204" pitchFamily="34" charset="0"/>
              </a:rPr>
              <a:t>Are there big gradients in temperature that can be sensed through the water vapor?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 Cond" panose="020B0606030402020204" pitchFamily="34" charset="0"/>
              </a:rPr>
              <a:pPr>
                <a:defRPr/>
              </a:pPr>
              <a:t>13</a:t>
            </a:fld>
            <a:endParaRPr lang="en-US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48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When the air is very </a:t>
            </a:r>
            <a:r>
              <a:rPr lang="en-US" dirty="0" err="1" smtClean="0">
                <a:latin typeface="Franklin Gothic Medium Cond" panose="020B0606030402020204" pitchFamily="34" charset="0"/>
              </a:rPr>
              <a:t>very</a:t>
            </a:r>
            <a:r>
              <a:rPr lang="en-US" dirty="0" smtClean="0">
                <a:latin typeface="Franklin Gothic Medium Cond" panose="020B0606030402020204" pitchFamily="34" charset="0"/>
              </a:rPr>
              <a:t> dry (usually it’s cold too) you can see the surface in water vapor imagery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34219"/>
            <a:ext cx="8229600" cy="47229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6801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03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685800">
              <a:defRPr/>
            </a:pPr>
            <a:fld id="{00000000-1234-1234-1234-123412341234}" type="slidenum">
              <a:rPr lang="en-US"/>
              <a:pPr defTabSz="685800">
                <a:defRPr/>
              </a:pPr>
              <a:t>15</a:t>
            </a:fld>
            <a:endParaRPr lang="en-US" dirty="0"/>
          </a:p>
        </p:txBody>
      </p:sp>
      <p:sp>
        <p:nvSpPr>
          <p:cNvPr id="5" name="Google Shape;235;g140dd115efb_2_56"/>
          <p:cNvSpPr txBox="1">
            <a:spLocks noGrp="1"/>
          </p:cNvSpPr>
          <p:nvPr>
            <p:ph type="title"/>
          </p:nvPr>
        </p:nvSpPr>
        <p:spPr>
          <a:xfrm>
            <a:off x="304800" y="228600"/>
            <a:ext cx="8763000" cy="61790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buSzPts val="1800"/>
            </a:pPr>
            <a:r>
              <a:rPr lang="en-US" sz="2400" b="1" dirty="0">
                <a:latin typeface="Franklin Gothic Medium Cond" panose="020B0606030402020204" pitchFamily="34" charset="0"/>
              </a:rPr>
              <a:t>More spectral bands means more </a:t>
            </a:r>
            <a:r>
              <a:rPr lang="en-US" sz="2400" b="1" dirty="0" smtClean="0">
                <a:latin typeface="Franklin Gothic Medium Cond" panose="020B0606030402020204" pitchFamily="34" charset="0"/>
              </a:rPr>
              <a:t>temperature/moisture information in the vertical</a:t>
            </a:r>
            <a:endParaRPr sz="2400" b="1" dirty="0">
              <a:latin typeface="Franklin Gothic Medium Cond" panose="020B0606030402020204" pitchFamily="34" charset="0"/>
            </a:endParaRPr>
          </a:p>
        </p:txBody>
      </p:sp>
      <p:pic>
        <p:nvPicPr>
          <p:cNvPr id="7" name="Picture 6" descr="GXS_Proposed1563Channels_Sample3DStack_FromIASI_07Dec2020_1756UTC_650to2300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39"/>
          <a:stretch/>
        </p:blipFill>
        <p:spPr>
          <a:xfrm>
            <a:off x="5410200" y="921478"/>
            <a:ext cx="3474720" cy="4042240"/>
          </a:xfrm>
          <a:prstGeom prst="rect">
            <a:avLst/>
          </a:prstGeom>
        </p:spPr>
      </p:pic>
      <p:pic>
        <p:nvPicPr>
          <p:cNvPr id="8" name="Picture 7" descr="ABI_IRChannels_Sample3DStack_FromIASI_07Dec2020_1756UTC_650to2300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36"/>
          <a:stretch/>
        </p:blipFill>
        <p:spPr>
          <a:xfrm>
            <a:off x="768259" y="912105"/>
            <a:ext cx="3474720" cy="40609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01598" y="973665"/>
            <a:ext cx="5032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Franklin Gothic Medium Cond" panose="020B0606030402020204" pitchFamily="34" charset="0"/>
              </a:rPr>
              <a:t>ABI</a:t>
            </a:r>
            <a:r>
              <a:rPr lang="en-US" sz="2000" b="1" dirty="0">
                <a:solidFill>
                  <a:srgbClr val="000000"/>
                </a:solidFill>
                <a:latin typeface="Franklin Gothic Medium Cond" panose="020B0606030402020204" pitchFamily="34" charset="0"/>
              </a:rPr>
              <a:t>				      </a:t>
            </a:r>
            <a:r>
              <a:rPr lang="en-US" sz="2000" b="1" dirty="0" smtClean="0">
                <a:solidFill>
                  <a:srgbClr val="000000"/>
                </a:solidFill>
                <a:latin typeface="Franklin Gothic Medium Cond" panose="020B0606030402020204" pitchFamily="34" charset="0"/>
              </a:rPr>
              <a:t>  GXS</a:t>
            </a:r>
            <a:r>
              <a:rPr lang="en-US" sz="2000" b="1" dirty="0">
                <a:solidFill>
                  <a:srgbClr val="000000"/>
                </a:solidFill>
                <a:latin typeface="Franklin Gothic Medium Cond" panose="020B0606030402020204" pitchFamily="34" charset="0"/>
              </a:rPr>
              <a:t>		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4000" y="4591016"/>
            <a:ext cx="3867542" cy="123110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0000"/>
                </a:solidFill>
                <a:latin typeface="Franklin Gothic Medium Cond" panose="020B0606030402020204" pitchFamily="34" charset="0"/>
              </a:rPr>
              <a:t>There are </a:t>
            </a:r>
            <a:r>
              <a:rPr lang="en-US" sz="1400" dirty="0">
                <a:solidFill>
                  <a:srgbClr val="000000"/>
                </a:solidFill>
                <a:latin typeface="Franklin Gothic Medium Cond" panose="020B0606030402020204" pitchFamily="34" charset="0"/>
              </a:rPr>
              <a:t>more than six times (temperature) and four times (moisture) of number of independent pieces of vertical information </a:t>
            </a:r>
            <a:r>
              <a:rPr lang="en-US" sz="1400" dirty="0" smtClean="0">
                <a:solidFill>
                  <a:srgbClr val="000000"/>
                </a:solidFill>
                <a:latin typeface="Franklin Gothic Medium Cond" panose="020B0606030402020204" pitchFamily="34" charset="0"/>
              </a:rPr>
              <a:t>in this proposed sounder compared to the ABI.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latin typeface="Franklin Gothic Medium Cond" panose="020B0606030402020204" pitchFamily="34" charset="0"/>
              </a:rPr>
              <a:t>(And up to 20 times more for thin clouds.)</a:t>
            </a:r>
            <a:endParaRPr lang="en-US" sz="1200" dirty="0">
              <a:solidFill>
                <a:srgbClr val="000000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34962" y="1373775"/>
            <a:ext cx="1439818" cy="369332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9 ABI IR Bands</a:t>
            </a:r>
            <a:endParaRPr lang="en-US" dirty="0">
              <a:solidFill>
                <a:schemeClr val="bg1">
                  <a:lumMod val="85000"/>
                  <a:lumOff val="15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71623" y="1333606"/>
            <a:ext cx="1924245" cy="369332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1000s of GXS Bands</a:t>
            </a:r>
            <a:endParaRPr lang="en-US" dirty="0">
              <a:solidFill>
                <a:schemeClr val="bg1">
                  <a:lumMod val="85000"/>
                  <a:lumOff val="15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45171" y="4752419"/>
            <a:ext cx="28194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srgbClr val="000000"/>
                </a:solidFill>
                <a:latin typeface="Franklin Gothic Medium Cond" panose="020B0606030402020204" pitchFamily="34" charset="0"/>
              </a:rPr>
              <a:t>The weighting functions mean that 3 (overlapping) moisture layers are resolved (in clear skies)</a:t>
            </a:r>
            <a:endParaRPr lang="en-US" sz="1600" dirty="0">
              <a:solidFill>
                <a:srgbClr val="000000"/>
              </a:solidFill>
              <a:latin typeface="Franklin Gothic Medium Cond" panose="020B06060304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587129"/>
              </p:ext>
            </p:extLst>
          </p:nvPr>
        </p:nvGraphicFramePr>
        <p:xfrm>
          <a:off x="2202989" y="5206569"/>
          <a:ext cx="4578811" cy="112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1811">
                  <a:extLst>
                    <a:ext uri="{9D8B030D-6E8A-4147-A177-3AD203B41FA5}">
                      <a16:colId xmlns:a16="http://schemas.microsoft.com/office/drawing/2014/main" val="1314161338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05700590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670362880"/>
                    </a:ext>
                  </a:extLst>
                </a:gridCol>
              </a:tblGrid>
              <a:tr h="27813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Franklin Gothic Medium Cond" panose="020B0606030402020204" pitchFamily="34" charset="0"/>
                        </a:rPr>
                        <a:t>Number of Independent Pieces of Vertical</a:t>
                      </a:r>
                      <a:r>
                        <a:rPr lang="en-US" sz="1400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Franklin Gothic Medium Cond" panose="020B0606030402020204" pitchFamily="34" charset="0"/>
                        </a:rPr>
                        <a:t> Information</a:t>
                      </a:r>
                      <a:endParaRPr lang="en-US" sz="14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Franklin Gothic Medium Cond" panose="020B0606030402020204" pitchFamily="34" charset="0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496330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Franklin Gothic Medium Cond" panose="020B06060304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Franklin Gothic Medium Cond" panose="020B0606030402020204" pitchFamily="34" charset="0"/>
                        </a:rPr>
                        <a:t>GXS</a:t>
                      </a:r>
                      <a:endParaRPr lang="en-US" sz="14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Franklin Gothic Medium Cond" panose="020B06060304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Franklin Gothic Medium Cond" panose="020B0606030402020204" pitchFamily="34" charset="0"/>
                        </a:rPr>
                        <a:t>ABI</a:t>
                      </a:r>
                      <a:endParaRPr lang="en-US" sz="14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Franklin Gothic Medium Cond" panose="020B06060304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8841367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Franklin Gothic Medium Cond" panose="020B0606030402020204" pitchFamily="34" charset="0"/>
                        </a:rPr>
                        <a:t>Temperature</a:t>
                      </a:r>
                      <a:endParaRPr lang="en-US" sz="14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Franklin Gothic Medium Cond" panose="020B06060304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Franklin Gothic Medium Cond" panose="020B0606030402020204" pitchFamily="34" charset="0"/>
                        </a:rPr>
                        <a:t>13</a:t>
                      </a:r>
                      <a:endParaRPr lang="en-US" sz="14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Franklin Gothic Medium Cond" panose="020B06060304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Franklin Gothic Medium Cond" panose="020B0606030402020204" pitchFamily="34" charset="0"/>
                        </a:rPr>
                        <a:t>2</a:t>
                      </a:r>
                      <a:endParaRPr lang="en-US" sz="14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Franklin Gothic Medium Cond" panose="020B06060304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0818819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Franklin Gothic Medium Cond" panose="020B0606030402020204" pitchFamily="34" charset="0"/>
                        </a:rPr>
                        <a:t>Moisture</a:t>
                      </a:r>
                      <a:endParaRPr lang="en-US" sz="14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Franklin Gothic Medium Cond" panose="020B06060304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Franklin Gothic Medium Cond" panose="020B0606030402020204" pitchFamily="34" charset="0"/>
                        </a:rPr>
                        <a:t>11</a:t>
                      </a:r>
                      <a:endParaRPr lang="en-US" sz="14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Franklin Gothic Medium Cond" panose="020B06060304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Franklin Gothic Medium Cond" panose="020B0606030402020204" pitchFamily="34" charset="0"/>
                        </a:rPr>
                        <a:t>2.5</a:t>
                      </a:r>
                      <a:endParaRPr lang="en-US" sz="14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Franklin Gothic Medium Cond" panose="020B06060304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7154789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871623" y="5917711"/>
            <a:ext cx="2095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Franklin Gothic Medium Cond" panose="020B0606030402020204" pitchFamily="34" charset="0"/>
              </a:rPr>
              <a:t>GXS is the sounder on </a:t>
            </a:r>
            <a:r>
              <a:rPr lang="en-US" sz="1400" dirty="0" err="1" smtClean="0">
                <a:latin typeface="Franklin Gothic Medium Cond" panose="020B0606030402020204" pitchFamily="34" charset="0"/>
              </a:rPr>
              <a:t>GeoXO</a:t>
            </a:r>
            <a:endParaRPr lang="en-US" sz="1400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50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Franklin Gothic Medium Cond" panose="020B0606030402020204" pitchFamily="34" charset="0"/>
              </a:rPr>
              <a:t>Slido</a:t>
            </a:r>
            <a:r>
              <a:rPr lang="en-US" smtClean="0">
                <a:latin typeface="Franklin Gothic Medium Cond" panose="020B0606030402020204" pitchFamily="34" charset="0"/>
              </a:rPr>
              <a:t> Question 4:</a:t>
            </a:r>
            <a:r>
              <a:rPr lang="en-US" dirty="0" smtClean="0">
                <a:latin typeface="Franklin Gothic Medium Cond" panose="020B0606030402020204" pitchFamily="34" charset="0"/>
              </a:rPr>
              <a:t/>
            </a:r>
            <a:br>
              <a:rPr lang="en-US" dirty="0" smtClean="0">
                <a:latin typeface="Franklin Gothic Medium Cond" panose="020B0606030402020204" pitchFamily="34" charset="0"/>
              </a:rPr>
            </a:br>
            <a:r>
              <a:rPr lang="en-US" dirty="0" smtClean="0">
                <a:latin typeface="Franklin Gothic Medium Cond" panose="020B0606030402020204" pitchFamily="34" charset="0"/>
              </a:rPr>
              <a:t>What could you use Sounder information for?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latin typeface="Franklin Gothic Medium Cond" panose="020B0606030402020204" pitchFamily="34" charset="0"/>
            </a:endParaRPr>
          </a:p>
          <a:p>
            <a:endParaRPr lang="en-US" dirty="0">
              <a:latin typeface="Franklin Gothic Medium Cond" panose="020B0606030402020204" pitchFamily="34" charset="0"/>
            </a:endParaRPr>
          </a:p>
          <a:p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4294967295"/>
          </p:nvPr>
        </p:nvSpPr>
        <p:spPr>
          <a:xfrm>
            <a:off x="7086600" y="6356350"/>
            <a:ext cx="2057400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3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Sounder data is in three dimensions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You can show vertical profiles of information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You can show horizontal fields of information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4294967295"/>
          </p:nvPr>
        </p:nvSpPr>
        <p:spPr>
          <a:xfrm>
            <a:off x="7086600" y="6356350"/>
            <a:ext cx="2057400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3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6571592" cy="51435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737779" y="3882390"/>
            <a:ext cx="281940" cy="320040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987" y="857250"/>
            <a:ext cx="4672013" cy="4371975"/>
          </a:xfrm>
          <a:prstGeom prst="rect">
            <a:avLst/>
          </a:prstGeom>
        </p:spPr>
      </p:pic>
      <p:sp>
        <p:nvSpPr>
          <p:cNvPr id="6" name="Multiply 5"/>
          <p:cNvSpPr/>
          <p:nvPr/>
        </p:nvSpPr>
        <p:spPr>
          <a:xfrm>
            <a:off x="2631440" y="4196080"/>
            <a:ext cx="462621" cy="381000"/>
          </a:xfrm>
          <a:prstGeom prst="mathMultiply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09800" y="6158587"/>
            <a:ext cx="4529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Retrieved Soundings from near a fire location (         )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8" name="Multiply 7"/>
          <p:cNvSpPr/>
          <p:nvPr/>
        </p:nvSpPr>
        <p:spPr>
          <a:xfrm>
            <a:off x="6108971" y="6165532"/>
            <a:ext cx="462621" cy="381000"/>
          </a:xfrm>
          <a:prstGeom prst="mathMultiply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0" y="213340"/>
            <a:ext cx="8207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Franklin Gothic Medium Cond" panose="020B0606030402020204" pitchFamily="34" charset="0"/>
              </a:rPr>
              <a:t>Example of using temperature/moisture data to determine environment</a:t>
            </a:r>
            <a:endParaRPr lang="en-US" sz="2400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93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6571592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987" y="857250"/>
            <a:ext cx="4672013" cy="437197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842260" y="4560570"/>
            <a:ext cx="281940" cy="320040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ultiply 5"/>
          <p:cNvSpPr/>
          <p:nvPr/>
        </p:nvSpPr>
        <p:spPr>
          <a:xfrm>
            <a:off x="2631440" y="4196080"/>
            <a:ext cx="462621" cy="381000"/>
          </a:xfrm>
          <a:prstGeom prst="mathMultiply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09800" y="6158587"/>
            <a:ext cx="4529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Retrieved Soundings from near a fire location (         )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7" name="Multiply 6"/>
          <p:cNvSpPr/>
          <p:nvPr/>
        </p:nvSpPr>
        <p:spPr>
          <a:xfrm>
            <a:off x="6108971" y="6165532"/>
            <a:ext cx="462621" cy="381000"/>
          </a:xfrm>
          <a:prstGeom prst="mathMultiply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2000" y="213340"/>
            <a:ext cx="8207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Franklin Gothic Medium Cond" panose="020B0606030402020204" pitchFamily="34" charset="0"/>
              </a:rPr>
              <a:t>Example of using temperature/moisture data to determine environment</a:t>
            </a:r>
            <a:endParaRPr lang="en-US" sz="2400" dirty="0">
              <a:latin typeface="Franklin Gothic Medium Cond" panose="020B06060304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29200" y="3733800"/>
            <a:ext cx="3124200" cy="685800"/>
          </a:xfrm>
          <a:prstGeom prst="rect">
            <a:avLst/>
          </a:prstGeom>
          <a:noFill/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184248" y="3892034"/>
            <a:ext cx="2814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Is this an elevated mixed layer?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16700" y="5335627"/>
            <a:ext cx="2608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Franklin Gothic Medium Cond" panose="020B0606030402020204" pitchFamily="34" charset="0"/>
              </a:rPr>
              <a:t>What does the Imager show?</a:t>
            </a:r>
          </a:p>
        </p:txBody>
      </p:sp>
    </p:spTree>
    <p:extLst>
      <p:ext uri="{BB962C8B-B14F-4D97-AF65-F5344CB8AC3E}">
        <p14:creationId xmlns:p14="http://schemas.microsoft.com/office/powerpoint/2010/main" val="132460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We are using slido.com!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#AOMSUC13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7DF725-5DD2-4AC8-9302-F060CA84D9D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70" y="1828800"/>
            <a:ext cx="7391400" cy="4430742"/>
          </a:xfrm>
          <a:prstGeom prst="rect">
            <a:avLst/>
          </a:prstGeom>
        </p:spPr>
      </p:pic>
      <p:sp>
        <p:nvSpPr>
          <p:cNvPr id="10" name="Bent Arrow 9"/>
          <p:cNvSpPr/>
          <p:nvPr/>
        </p:nvSpPr>
        <p:spPr>
          <a:xfrm rot="5400000">
            <a:off x="3562350" y="628650"/>
            <a:ext cx="2133600" cy="3162300"/>
          </a:xfrm>
          <a:prstGeom prst="ben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7400" y="228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981200" y="2017068"/>
            <a:ext cx="2964529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Franklin Gothic Medium Cond" panose="020B0606030402020204" pitchFamily="34" charset="0"/>
              </a:rPr>
              <a:t>https://www.slido.com/</a:t>
            </a:r>
            <a:endParaRPr lang="en-US" sz="2400" b="1" dirty="0">
              <a:solidFill>
                <a:srgbClr val="FF0000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19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000F4E-004E-4CE8-AABD-59BBC7FD61A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39" y="0"/>
            <a:ext cx="8762122" cy="6858000"/>
          </a:xfrm>
          <a:prstGeom prst="rect">
            <a:avLst/>
          </a:prstGeom>
        </p:spPr>
      </p:pic>
      <p:sp>
        <p:nvSpPr>
          <p:cNvPr id="4" name="Multiply 3"/>
          <p:cNvSpPr/>
          <p:nvPr/>
        </p:nvSpPr>
        <p:spPr>
          <a:xfrm>
            <a:off x="3733800" y="1219200"/>
            <a:ext cx="462621" cy="381000"/>
          </a:xfrm>
          <a:prstGeom prst="mathMultiply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90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000F4E-004E-4CE8-AABD-59BBC7FD61A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685800"/>
            <a:ext cx="9166740" cy="92333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Where can you find maps like this?</a:t>
            </a:r>
          </a:p>
          <a:p>
            <a:endParaRPr lang="en-US" dirty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  <a:hlinkClick r:id="rId3"/>
              </a:rPr>
              <a:t>https</a:t>
            </a:r>
            <a:r>
              <a:rPr lang="en-US" dirty="0">
                <a:latin typeface="Franklin Gothic Medium Cond" panose="020B0606030402020204" pitchFamily="34" charset="0"/>
                <a:hlinkClick r:id="rId3"/>
              </a:rPr>
              <a:t>://www.ssec.wisc.edu/datacenter/polar_orbit_tracks/#satellite:NOAA20;region:North%20America</a:t>
            </a:r>
            <a:r>
              <a:rPr lang="en-US" dirty="0" smtClean="0">
                <a:latin typeface="Franklin Gothic Medium Cond" panose="020B0606030402020204" pitchFamily="34" charset="0"/>
              </a:rPr>
              <a:t>; 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71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>
            <a:extLst>
              <a:ext uri="{FF2B5EF4-FFF2-40B4-BE49-F238E27FC236}">
                <a16:creationId xmlns:a16="http://schemas.microsoft.com/office/drawing/2014/main" id="{12E2330C-CDE4-C8D9-C6B6-9FFF6EEB067F}"/>
              </a:ext>
            </a:extLst>
          </p:cNvPr>
          <p:cNvGrpSpPr/>
          <p:nvPr/>
        </p:nvGrpSpPr>
        <p:grpSpPr>
          <a:xfrm>
            <a:off x="-130641" y="2693516"/>
            <a:ext cx="9070256" cy="3395854"/>
            <a:chOff x="106195" y="2355565"/>
            <a:chExt cx="12093675" cy="4527805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EE8A48B-B80A-BD4B-C1CD-D3C710E61CF1}"/>
                </a:ext>
              </a:extLst>
            </p:cNvPr>
            <p:cNvCxnSpPr/>
            <p:nvPr/>
          </p:nvCxnSpPr>
          <p:spPr>
            <a:xfrm>
              <a:off x="2351405" y="2355565"/>
              <a:ext cx="0" cy="3922776"/>
            </a:xfrm>
            <a:prstGeom prst="line">
              <a:avLst/>
            </a:prstGeom>
            <a:ln w="952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2E20491-74CA-3222-0CEB-4DD056C328DE}"/>
                </a:ext>
              </a:extLst>
            </p:cNvPr>
            <p:cNvCxnSpPr>
              <a:cxnSpLocks/>
            </p:cNvCxnSpPr>
            <p:nvPr/>
          </p:nvCxnSpPr>
          <p:spPr>
            <a:xfrm>
              <a:off x="461287" y="6271792"/>
              <a:ext cx="11738583" cy="19280"/>
            </a:xfrm>
            <a:prstGeom prst="line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7C42A5D-FDDE-F018-4236-0CE31E38686A}"/>
                </a:ext>
              </a:extLst>
            </p:cNvPr>
            <p:cNvCxnSpPr/>
            <p:nvPr/>
          </p:nvCxnSpPr>
          <p:spPr>
            <a:xfrm>
              <a:off x="470431" y="2355565"/>
              <a:ext cx="0" cy="3922776"/>
            </a:xfrm>
            <a:prstGeom prst="line">
              <a:avLst/>
            </a:prstGeom>
            <a:ln w="952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EDB9360-6D35-DB4F-3012-CD02E1303184}"/>
                </a:ext>
              </a:extLst>
            </p:cNvPr>
            <p:cNvCxnSpPr/>
            <p:nvPr/>
          </p:nvCxnSpPr>
          <p:spPr>
            <a:xfrm>
              <a:off x="1410918" y="2355565"/>
              <a:ext cx="0" cy="3922776"/>
            </a:xfrm>
            <a:prstGeom prst="line">
              <a:avLst/>
            </a:prstGeom>
            <a:ln w="952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BB3A2C8-4599-B478-0D89-ECDDD05BC994}"/>
                </a:ext>
              </a:extLst>
            </p:cNvPr>
            <p:cNvCxnSpPr/>
            <p:nvPr/>
          </p:nvCxnSpPr>
          <p:spPr>
            <a:xfrm>
              <a:off x="3291892" y="2355565"/>
              <a:ext cx="0" cy="3922776"/>
            </a:xfrm>
            <a:prstGeom prst="line">
              <a:avLst/>
            </a:prstGeom>
            <a:ln w="952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704B14B-23E3-B429-E527-CBAB3EA338B7}"/>
                </a:ext>
              </a:extLst>
            </p:cNvPr>
            <p:cNvCxnSpPr/>
            <p:nvPr/>
          </p:nvCxnSpPr>
          <p:spPr>
            <a:xfrm>
              <a:off x="4232379" y="2355565"/>
              <a:ext cx="0" cy="3922776"/>
            </a:xfrm>
            <a:prstGeom prst="line">
              <a:avLst/>
            </a:prstGeom>
            <a:ln w="952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64E8BE0-D62E-5857-FAED-4D35AD0C0084}"/>
                </a:ext>
              </a:extLst>
            </p:cNvPr>
            <p:cNvCxnSpPr/>
            <p:nvPr/>
          </p:nvCxnSpPr>
          <p:spPr>
            <a:xfrm>
              <a:off x="5172866" y="2355565"/>
              <a:ext cx="0" cy="3922776"/>
            </a:xfrm>
            <a:prstGeom prst="line">
              <a:avLst/>
            </a:prstGeom>
            <a:ln w="952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789D2A88-07A5-F7A7-4B27-1DB918B1A4BC}"/>
                </a:ext>
              </a:extLst>
            </p:cNvPr>
            <p:cNvCxnSpPr/>
            <p:nvPr/>
          </p:nvCxnSpPr>
          <p:spPr>
            <a:xfrm>
              <a:off x="6113353" y="2355565"/>
              <a:ext cx="0" cy="3922776"/>
            </a:xfrm>
            <a:prstGeom prst="line">
              <a:avLst/>
            </a:prstGeom>
            <a:ln w="952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7DBC9FC-8044-8D5D-2700-AB4B3C3FCCC1}"/>
                </a:ext>
              </a:extLst>
            </p:cNvPr>
            <p:cNvCxnSpPr/>
            <p:nvPr/>
          </p:nvCxnSpPr>
          <p:spPr>
            <a:xfrm>
              <a:off x="7053840" y="2355565"/>
              <a:ext cx="0" cy="3922776"/>
            </a:xfrm>
            <a:prstGeom prst="line">
              <a:avLst/>
            </a:prstGeom>
            <a:ln w="952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6A5E5CA-6FC4-A765-D32B-9FE3EBE731B9}"/>
                </a:ext>
              </a:extLst>
            </p:cNvPr>
            <p:cNvCxnSpPr/>
            <p:nvPr/>
          </p:nvCxnSpPr>
          <p:spPr>
            <a:xfrm>
              <a:off x="7994327" y="2355565"/>
              <a:ext cx="0" cy="3922776"/>
            </a:xfrm>
            <a:prstGeom prst="line">
              <a:avLst/>
            </a:prstGeom>
            <a:ln w="952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F98628E-2990-88B7-C794-E9EF6DDF20CC}"/>
                </a:ext>
              </a:extLst>
            </p:cNvPr>
            <p:cNvCxnSpPr/>
            <p:nvPr/>
          </p:nvCxnSpPr>
          <p:spPr>
            <a:xfrm>
              <a:off x="8934814" y="2355565"/>
              <a:ext cx="0" cy="3922776"/>
            </a:xfrm>
            <a:prstGeom prst="line">
              <a:avLst/>
            </a:prstGeom>
            <a:ln w="952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5131C0C-A5A6-A79B-32D0-46CE481F9B01}"/>
                </a:ext>
              </a:extLst>
            </p:cNvPr>
            <p:cNvCxnSpPr/>
            <p:nvPr/>
          </p:nvCxnSpPr>
          <p:spPr>
            <a:xfrm>
              <a:off x="9875301" y="2355565"/>
              <a:ext cx="0" cy="3922776"/>
            </a:xfrm>
            <a:prstGeom prst="line">
              <a:avLst/>
            </a:prstGeom>
            <a:ln w="952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9CAB5B95-4104-835D-2F9F-2EA18359A9BF}"/>
                </a:ext>
              </a:extLst>
            </p:cNvPr>
            <p:cNvCxnSpPr/>
            <p:nvPr/>
          </p:nvCxnSpPr>
          <p:spPr>
            <a:xfrm>
              <a:off x="10815788" y="2355565"/>
              <a:ext cx="0" cy="3922776"/>
            </a:xfrm>
            <a:prstGeom prst="line">
              <a:avLst/>
            </a:prstGeom>
            <a:ln w="952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E5DC392-D34C-5C5F-C037-3B22AC6B3906}"/>
                </a:ext>
              </a:extLst>
            </p:cNvPr>
            <p:cNvSpPr txBox="1"/>
            <p:nvPr/>
          </p:nvSpPr>
          <p:spPr>
            <a:xfrm>
              <a:off x="106195" y="6380420"/>
              <a:ext cx="72847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00 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D672131-C570-144F-7317-0FCCAA33DAB5}"/>
                </a:ext>
              </a:extLst>
            </p:cNvPr>
            <p:cNvSpPr txBox="1"/>
            <p:nvPr/>
          </p:nvSpPr>
          <p:spPr>
            <a:xfrm>
              <a:off x="999922" y="6380420"/>
              <a:ext cx="72847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02 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82083B9-AA15-C58D-C51B-A477975B3812}"/>
                </a:ext>
              </a:extLst>
            </p:cNvPr>
            <p:cNvSpPr txBox="1"/>
            <p:nvPr/>
          </p:nvSpPr>
          <p:spPr>
            <a:xfrm>
              <a:off x="1971059" y="6380420"/>
              <a:ext cx="72847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04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FAB7DCC-EF9C-7DB4-8438-A1F42F850B59}"/>
                </a:ext>
              </a:extLst>
            </p:cNvPr>
            <p:cNvSpPr txBox="1"/>
            <p:nvPr/>
          </p:nvSpPr>
          <p:spPr>
            <a:xfrm>
              <a:off x="2810310" y="6380420"/>
              <a:ext cx="72847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06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2A9E3A7-AC15-F495-7C4A-21374F290BBD}"/>
                </a:ext>
              </a:extLst>
            </p:cNvPr>
            <p:cNvSpPr txBox="1"/>
            <p:nvPr/>
          </p:nvSpPr>
          <p:spPr>
            <a:xfrm>
              <a:off x="3843915" y="6378036"/>
              <a:ext cx="72847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08 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13A17DF-8800-8E60-80E9-885100E0230A}"/>
                </a:ext>
              </a:extLst>
            </p:cNvPr>
            <p:cNvSpPr txBox="1"/>
            <p:nvPr/>
          </p:nvSpPr>
          <p:spPr>
            <a:xfrm>
              <a:off x="4793136" y="6380420"/>
              <a:ext cx="72847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10 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E8D9F2C-6C60-1949-14A3-373395838127}"/>
                </a:ext>
              </a:extLst>
            </p:cNvPr>
            <p:cNvSpPr txBox="1"/>
            <p:nvPr/>
          </p:nvSpPr>
          <p:spPr>
            <a:xfrm>
              <a:off x="5741152" y="6382944"/>
              <a:ext cx="72847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12 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450E0AF-0D0A-86A2-D577-19476C96C396}"/>
                </a:ext>
              </a:extLst>
            </p:cNvPr>
            <p:cNvSpPr txBox="1"/>
            <p:nvPr/>
          </p:nvSpPr>
          <p:spPr>
            <a:xfrm>
              <a:off x="6716057" y="6378036"/>
              <a:ext cx="72847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14 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2415507-0406-3538-CD70-FA433FE809CA}"/>
                </a:ext>
              </a:extLst>
            </p:cNvPr>
            <p:cNvSpPr txBox="1"/>
            <p:nvPr/>
          </p:nvSpPr>
          <p:spPr>
            <a:xfrm>
              <a:off x="7642203" y="6378036"/>
              <a:ext cx="72847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16 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E7432C1-4B98-9FC8-D3A2-6616B504CCE1}"/>
                </a:ext>
              </a:extLst>
            </p:cNvPr>
            <p:cNvSpPr txBox="1"/>
            <p:nvPr/>
          </p:nvSpPr>
          <p:spPr>
            <a:xfrm>
              <a:off x="8583951" y="6375788"/>
              <a:ext cx="72847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18 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A68F0B1-2F1D-289C-6E99-3A28D4BDD434}"/>
                </a:ext>
              </a:extLst>
            </p:cNvPr>
            <p:cNvSpPr txBox="1"/>
            <p:nvPr/>
          </p:nvSpPr>
          <p:spPr>
            <a:xfrm>
              <a:off x="9507859" y="6375788"/>
              <a:ext cx="72847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20 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17F014B-7C24-88E3-C399-5808182C86EE}"/>
                </a:ext>
              </a:extLst>
            </p:cNvPr>
            <p:cNvSpPr txBox="1"/>
            <p:nvPr/>
          </p:nvSpPr>
          <p:spPr>
            <a:xfrm>
              <a:off x="10456807" y="6375788"/>
              <a:ext cx="72847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22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B48E19C-6150-EFFF-7CA6-87B25B702FE3}"/>
                </a:ext>
              </a:extLst>
            </p:cNvPr>
            <p:cNvSpPr txBox="1"/>
            <p:nvPr/>
          </p:nvSpPr>
          <p:spPr>
            <a:xfrm>
              <a:off x="11328338" y="6375788"/>
              <a:ext cx="72847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00</a:t>
              </a: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E99E2F6-0A28-CA64-1521-304DB9E430A5}"/>
                </a:ext>
              </a:extLst>
            </p:cNvPr>
            <p:cNvCxnSpPr/>
            <p:nvPr/>
          </p:nvCxnSpPr>
          <p:spPr>
            <a:xfrm>
              <a:off x="11692574" y="2370895"/>
              <a:ext cx="0" cy="3922776"/>
            </a:xfrm>
            <a:prstGeom prst="line">
              <a:avLst/>
            </a:prstGeom>
            <a:ln w="952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9C7C2DE0-2BB2-89A1-C6B7-22D77C009F84}"/>
                </a:ext>
              </a:extLst>
            </p:cNvPr>
            <p:cNvGrpSpPr/>
            <p:nvPr/>
          </p:nvGrpSpPr>
          <p:grpSpPr>
            <a:xfrm>
              <a:off x="120692" y="2378878"/>
              <a:ext cx="11950615" cy="4504492"/>
              <a:chOff x="106195" y="2370895"/>
              <a:chExt cx="11950615" cy="4504492"/>
            </a:xfrm>
          </p:grpSpPr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BFA77AA4-7FFB-0AC3-C867-9366526DA9CD}"/>
                  </a:ext>
                </a:extLst>
              </p:cNvPr>
              <p:cNvSpPr txBox="1"/>
              <p:nvPr/>
            </p:nvSpPr>
            <p:spPr>
              <a:xfrm>
                <a:off x="106195" y="6380420"/>
                <a:ext cx="72847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0000"/>
                    </a:solidFill>
                  </a:rPr>
                  <a:t>00 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C205C27C-A053-A6F1-64F7-62A04F8CE3C3}"/>
                  </a:ext>
                </a:extLst>
              </p:cNvPr>
              <p:cNvSpPr txBox="1"/>
              <p:nvPr/>
            </p:nvSpPr>
            <p:spPr>
              <a:xfrm>
                <a:off x="999922" y="6380420"/>
                <a:ext cx="72847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0000"/>
                    </a:solidFill>
                  </a:rPr>
                  <a:t>02 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192BDC4-2BD2-CCEC-15D8-6F0C136DA252}"/>
                  </a:ext>
                </a:extLst>
              </p:cNvPr>
              <p:cNvSpPr txBox="1"/>
              <p:nvPr/>
            </p:nvSpPr>
            <p:spPr>
              <a:xfrm>
                <a:off x="1971059" y="6380420"/>
                <a:ext cx="72847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0000"/>
                    </a:solidFill>
                  </a:rPr>
                  <a:t>04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8DAA9CC3-091E-7C23-283E-F9C546504D06}"/>
                  </a:ext>
                </a:extLst>
              </p:cNvPr>
              <p:cNvSpPr txBox="1"/>
              <p:nvPr/>
            </p:nvSpPr>
            <p:spPr>
              <a:xfrm>
                <a:off x="2810310" y="6380420"/>
                <a:ext cx="72847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0000"/>
                    </a:solidFill>
                  </a:rPr>
                  <a:t>06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1AEA39A9-7836-587A-6B61-E2C03F86E7E5}"/>
                  </a:ext>
                </a:extLst>
              </p:cNvPr>
              <p:cNvSpPr txBox="1"/>
              <p:nvPr/>
            </p:nvSpPr>
            <p:spPr>
              <a:xfrm>
                <a:off x="3843915" y="6378036"/>
                <a:ext cx="72847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0000"/>
                    </a:solidFill>
                  </a:rPr>
                  <a:t>08 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09604D80-DBB7-2639-B199-C7EC27C471E1}"/>
                  </a:ext>
                </a:extLst>
              </p:cNvPr>
              <p:cNvSpPr txBox="1"/>
              <p:nvPr/>
            </p:nvSpPr>
            <p:spPr>
              <a:xfrm>
                <a:off x="4793136" y="6380420"/>
                <a:ext cx="72847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0000"/>
                    </a:solidFill>
                  </a:rPr>
                  <a:t>10 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EAF3171E-D31E-0BFF-3709-C79B66C05F83}"/>
                  </a:ext>
                </a:extLst>
              </p:cNvPr>
              <p:cNvSpPr txBox="1"/>
              <p:nvPr/>
            </p:nvSpPr>
            <p:spPr>
              <a:xfrm>
                <a:off x="5741152" y="6382944"/>
                <a:ext cx="72847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0000"/>
                    </a:solidFill>
                  </a:rPr>
                  <a:t>12 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178D5D4E-566D-97A3-383F-A817A926A850}"/>
                  </a:ext>
                </a:extLst>
              </p:cNvPr>
              <p:cNvSpPr txBox="1"/>
              <p:nvPr/>
            </p:nvSpPr>
            <p:spPr>
              <a:xfrm>
                <a:off x="6716057" y="6378036"/>
                <a:ext cx="72847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0000"/>
                    </a:solidFill>
                  </a:rPr>
                  <a:t>14 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C793FB62-781F-479A-CB7F-98E0F76EED99}"/>
                  </a:ext>
                </a:extLst>
              </p:cNvPr>
              <p:cNvSpPr txBox="1"/>
              <p:nvPr/>
            </p:nvSpPr>
            <p:spPr>
              <a:xfrm>
                <a:off x="7642203" y="6378036"/>
                <a:ext cx="72847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0000"/>
                    </a:solidFill>
                  </a:rPr>
                  <a:t>16 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46247483-0EC4-BB81-E34A-E75431E94ECA}"/>
                  </a:ext>
                </a:extLst>
              </p:cNvPr>
              <p:cNvSpPr txBox="1"/>
              <p:nvPr/>
            </p:nvSpPr>
            <p:spPr>
              <a:xfrm>
                <a:off x="8583951" y="6375788"/>
                <a:ext cx="72847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0000"/>
                    </a:solidFill>
                  </a:rPr>
                  <a:t>18</a:t>
                </a:r>
                <a:r>
                  <a:rPr lang="en-US" dirty="0">
                    <a:solidFill>
                      <a:schemeClr val="bg1">
                        <a:lumMod val="85000"/>
                        <a:lumOff val="15000"/>
                      </a:schemeClr>
                    </a:solidFill>
                  </a:rPr>
                  <a:t> 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DA3C1437-8FBE-9B3B-C9BA-7A5028D848E3}"/>
                  </a:ext>
                </a:extLst>
              </p:cNvPr>
              <p:cNvSpPr txBox="1"/>
              <p:nvPr/>
            </p:nvSpPr>
            <p:spPr>
              <a:xfrm>
                <a:off x="9507859" y="6375788"/>
                <a:ext cx="72847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0000"/>
                    </a:solidFill>
                  </a:rPr>
                  <a:t>20</a:t>
                </a:r>
                <a:r>
                  <a:rPr lang="en-US" dirty="0">
                    <a:solidFill>
                      <a:schemeClr val="bg1">
                        <a:lumMod val="85000"/>
                        <a:lumOff val="15000"/>
                      </a:schemeClr>
                    </a:solidFill>
                  </a:rPr>
                  <a:t> 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524F05F8-FE54-3702-037B-E89ED0BDC01E}"/>
                  </a:ext>
                </a:extLst>
              </p:cNvPr>
              <p:cNvSpPr txBox="1"/>
              <p:nvPr/>
            </p:nvSpPr>
            <p:spPr>
              <a:xfrm>
                <a:off x="10456807" y="6375788"/>
                <a:ext cx="72847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0000"/>
                    </a:solidFill>
                  </a:rPr>
                  <a:t>22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69327831-785B-A06E-ACAA-041CC642120E}"/>
                  </a:ext>
                </a:extLst>
              </p:cNvPr>
              <p:cNvSpPr txBox="1"/>
              <p:nvPr/>
            </p:nvSpPr>
            <p:spPr>
              <a:xfrm>
                <a:off x="11328338" y="6375788"/>
                <a:ext cx="72847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0000"/>
                    </a:solidFill>
                  </a:rPr>
                  <a:t>00</a:t>
                </a:r>
              </a:p>
            </p:txBody>
          </p: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D24CE2B8-6400-BC05-DE2C-C101AA2700A7}"/>
                  </a:ext>
                </a:extLst>
              </p:cNvPr>
              <p:cNvCxnSpPr/>
              <p:nvPr/>
            </p:nvCxnSpPr>
            <p:spPr>
              <a:xfrm>
                <a:off x="11692574" y="2370895"/>
                <a:ext cx="0" cy="3922776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9B13382-8A76-B577-A797-106156153829}"/>
              </a:ext>
            </a:extLst>
          </p:cNvPr>
          <p:cNvSpPr txBox="1"/>
          <p:nvPr/>
        </p:nvSpPr>
        <p:spPr>
          <a:xfrm>
            <a:off x="267463" y="1785989"/>
            <a:ext cx="57264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  <a:latin typeface="Franklin Gothic Medium Cond" panose="020B0606030402020204" pitchFamily="34" charset="0"/>
              </a:rPr>
              <a:t>Early morning FY-3E </a:t>
            </a:r>
            <a:r>
              <a:rPr lang="en-US" sz="2100" b="1" dirty="0" smtClean="0">
                <a:solidFill>
                  <a:srgbClr val="FF0000"/>
                </a:solidFill>
                <a:latin typeface="Franklin Gothic Medium Cond" panose="020B0606030402020204" pitchFamily="34" charset="0"/>
              </a:rPr>
              <a:t>sounding </a:t>
            </a:r>
            <a:r>
              <a:rPr lang="en-US" sz="2100" b="1" dirty="0">
                <a:solidFill>
                  <a:srgbClr val="FF0000"/>
                </a:solidFill>
                <a:latin typeface="Franklin Gothic Medium Cond" panose="020B0606030402020204" pitchFamily="34" charset="0"/>
              </a:rPr>
              <a:t>profiles to fill in the temporal gap</a:t>
            </a:r>
            <a:r>
              <a:rPr lang="en-US" sz="2100" b="1" dirty="0" smtClean="0">
                <a:solidFill>
                  <a:srgbClr val="FF0000"/>
                </a:solidFill>
                <a:latin typeface="Franklin Gothic Medium Cond" panose="020B0606030402020204" pitchFamily="34" charset="0"/>
              </a:rPr>
              <a:t>!</a:t>
            </a:r>
            <a:r>
              <a:rPr lang="en-US" sz="2100" b="1" dirty="0">
                <a:solidFill>
                  <a:srgbClr val="FF0000"/>
                </a:solidFill>
                <a:latin typeface="Franklin Gothic Medium Cond" panose="020B06060304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FEDFF-1187-F544-6F90-0B544F6F0C38}"/>
              </a:ext>
            </a:extLst>
          </p:cNvPr>
          <p:cNvSpPr txBox="1"/>
          <p:nvPr/>
        </p:nvSpPr>
        <p:spPr>
          <a:xfrm>
            <a:off x="202941" y="921474"/>
            <a:ext cx="579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Franklin Gothic Medium Cond" panose="020B0606030402020204" pitchFamily="34" charset="0"/>
              </a:rPr>
              <a:t>Satellite overpass time over CONUS on 31 March 2023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75F27C7-A032-D47B-C36E-967525AC0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005" y="974510"/>
            <a:ext cx="2185367" cy="153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2931A76-A67B-8BDA-7149-722B6A50341F}"/>
              </a:ext>
            </a:extLst>
          </p:cNvPr>
          <p:cNvGrpSpPr/>
          <p:nvPr/>
        </p:nvGrpSpPr>
        <p:grpSpPr>
          <a:xfrm>
            <a:off x="532738" y="2705014"/>
            <a:ext cx="1750448" cy="355181"/>
            <a:chOff x="723345" y="3059370"/>
            <a:chExt cx="2239657" cy="631613"/>
          </a:xfrm>
        </p:grpSpPr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3CD53D86-CEF1-53BE-2CCF-4F566702F13E}"/>
                </a:ext>
              </a:extLst>
            </p:cNvPr>
            <p:cNvSpPr/>
            <p:nvPr/>
          </p:nvSpPr>
          <p:spPr>
            <a:xfrm>
              <a:off x="723345" y="3059370"/>
              <a:ext cx="2239657" cy="631613"/>
            </a:xfrm>
            <a:prstGeom prst="rightArrow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0E905C3-400A-CE3F-E016-714BE3ECFD10}"/>
                </a:ext>
              </a:extLst>
            </p:cNvPr>
            <p:cNvSpPr txBox="1"/>
            <p:nvPr/>
          </p:nvSpPr>
          <p:spPr>
            <a:xfrm>
              <a:off x="1173130" y="3169931"/>
              <a:ext cx="1030456" cy="451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METOP-C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75FEE2D-1493-560F-3889-BBE1E879DA51}"/>
              </a:ext>
            </a:extLst>
          </p:cNvPr>
          <p:cNvGrpSpPr/>
          <p:nvPr/>
        </p:nvGrpSpPr>
        <p:grpSpPr>
          <a:xfrm>
            <a:off x="2221405" y="3709655"/>
            <a:ext cx="1385747" cy="423857"/>
            <a:chOff x="2933802" y="4535020"/>
            <a:chExt cx="1847663" cy="565145"/>
          </a:xfrm>
        </p:grpSpPr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E7AD0F42-AFB0-F31D-4320-ADD1D200D20E}"/>
                </a:ext>
              </a:extLst>
            </p:cNvPr>
            <p:cNvSpPr/>
            <p:nvPr/>
          </p:nvSpPr>
          <p:spPr>
            <a:xfrm>
              <a:off x="2933802" y="4535020"/>
              <a:ext cx="1847663" cy="565145"/>
            </a:xfrm>
            <a:prstGeom prst="rightArrow">
              <a:avLst/>
            </a:prstGeom>
            <a:solidFill>
              <a:srgbClr val="FFE1E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689BF77-41D5-39D7-54E2-64852E0B26D4}"/>
                </a:ext>
              </a:extLst>
            </p:cNvPr>
            <p:cNvSpPr txBox="1"/>
            <p:nvPr/>
          </p:nvSpPr>
          <p:spPr>
            <a:xfrm>
              <a:off x="3020915" y="4674115"/>
              <a:ext cx="1161288" cy="33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NOAA-20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FBB2BDB-93C2-9D70-185D-DA739986661D}"/>
              </a:ext>
            </a:extLst>
          </p:cNvPr>
          <p:cNvGrpSpPr/>
          <p:nvPr/>
        </p:nvGrpSpPr>
        <p:grpSpPr>
          <a:xfrm>
            <a:off x="5103288" y="2580842"/>
            <a:ext cx="1820327" cy="529022"/>
            <a:chOff x="4836763" y="3693994"/>
            <a:chExt cx="2182368" cy="705363"/>
          </a:xfrm>
        </p:grpSpPr>
        <p:sp>
          <p:nvSpPr>
            <p:cNvPr id="26" name="Right Arrow 25">
              <a:extLst>
                <a:ext uri="{FF2B5EF4-FFF2-40B4-BE49-F238E27FC236}">
                  <a16:creationId xmlns:a16="http://schemas.microsoft.com/office/drawing/2014/main" id="{07389C30-C25E-EF12-4986-EF64CB1B70D2}"/>
                </a:ext>
              </a:extLst>
            </p:cNvPr>
            <p:cNvSpPr/>
            <p:nvPr/>
          </p:nvSpPr>
          <p:spPr>
            <a:xfrm>
              <a:off x="4836763" y="3693994"/>
              <a:ext cx="2182368" cy="554243"/>
            </a:xfrm>
            <a:prstGeom prst="rightArrow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C411531-7257-B9EC-2979-940B94160602}"/>
                </a:ext>
              </a:extLst>
            </p:cNvPr>
            <p:cNvSpPr txBox="1"/>
            <p:nvPr/>
          </p:nvSpPr>
          <p:spPr>
            <a:xfrm>
              <a:off x="5429645" y="3845359"/>
              <a:ext cx="93964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METOP-B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B0D28CD-F460-258B-3925-DE070D377BAE}"/>
              </a:ext>
            </a:extLst>
          </p:cNvPr>
          <p:cNvGrpSpPr/>
          <p:nvPr/>
        </p:nvGrpSpPr>
        <p:grpSpPr>
          <a:xfrm>
            <a:off x="5503523" y="3624909"/>
            <a:ext cx="1059561" cy="551765"/>
            <a:chOff x="6789420" y="4448216"/>
            <a:chExt cx="1412748" cy="735686"/>
          </a:xfrm>
        </p:grpSpPr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id="{C6F731BD-EDCC-C1B8-79B4-FC6AA2CA706F}"/>
                </a:ext>
              </a:extLst>
            </p:cNvPr>
            <p:cNvSpPr/>
            <p:nvPr/>
          </p:nvSpPr>
          <p:spPr>
            <a:xfrm>
              <a:off x="6789420" y="4448216"/>
              <a:ext cx="1412748" cy="611637"/>
            </a:xfrm>
            <a:prstGeom prst="rightArrow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ACF53CB-DBB2-9A1E-6202-C4CE9A2EAA43}"/>
                </a:ext>
              </a:extLst>
            </p:cNvPr>
            <p:cNvSpPr txBox="1"/>
            <p:nvPr/>
          </p:nvSpPr>
          <p:spPr>
            <a:xfrm>
              <a:off x="7017971" y="4629905"/>
              <a:ext cx="955648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METOP-C 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E767AE5-2704-F271-EFEA-6D9FD38C2B31}"/>
              </a:ext>
            </a:extLst>
          </p:cNvPr>
          <p:cNvGrpSpPr/>
          <p:nvPr/>
        </p:nvGrpSpPr>
        <p:grpSpPr>
          <a:xfrm>
            <a:off x="6100520" y="4564611"/>
            <a:ext cx="1466089" cy="505711"/>
            <a:chOff x="6813804" y="5908730"/>
            <a:chExt cx="1795272" cy="674281"/>
          </a:xfrm>
        </p:grpSpPr>
        <p:sp>
          <p:nvSpPr>
            <p:cNvPr id="23" name="Right Arrow 22">
              <a:extLst>
                <a:ext uri="{FF2B5EF4-FFF2-40B4-BE49-F238E27FC236}">
                  <a16:creationId xmlns:a16="http://schemas.microsoft.com/office/drawing/2014/main" id="{1BFD1F43-4DDD-EA92-65C3-17630C47872D}"/>
                </a:ext>
              </a:extLst>
            </p:cNvPr>
            <p:cNvSpPr/>
            <p:nvPr/>
          </p:nvSpPr>
          <p:spPr>
            <a:xfrm>
              <a:off x="6813804" y="5908730"/>
              <a:ext cx="1795272" cy="674281"/>
            </a:xfrm>
            <a:prstGeom prst="rightArrow">
              <a:avLst/>
            </a:prstGeom>
            <a:solidFill>
              <a:srgbClr val="FFE1E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AE7730A-5457-99AC-B260-550A6604A8EA}"/>
                </a:ext>
              </a:extLst>
            </p:cNvPr>
            <p:cNvSpPr txBox="1"/>
            <p:nvPr/>
          </p:nvSpPr>
          <p:spPr>
            <a:xfrm>
              <a:off x="6940296" y="6108790"/>
              <a:ext cx="11612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NOAA-20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8E56AB5-2C7C-CAD7-F9C0-6D30D7CDBB31}"/>
              </a:ext>
            </a:extLst>
          </p:cNvPr>
          <p:cNvGrpSpPr/>
          <p:nvPr/>
        </p:nvGrpSpPr>
        <p:grpSpPr>
          <a:xfrm>
            <a:off x="795534" y="4696049"/>
            <a:ext cx="1487653" cy="473627"/>
            <a:chOff x="1216152" y="3855675"/>
            <a:chExt cx="1853299" cy="842246"/>
          </a:xfrm>
        </p:grpSpPr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71CFD04B-6268-3C79-2C93-0E3F6EDB3B32}"/>
                </a:ext>
              </a:extLst>
            </p:cNvPr>
            <p:cNvSpPr/>
            <p:nvPr/>
          </p:nvSpPr>
          <p:spPr>
            <a:xfrm>
              <a:off x="1216152" y="3855675"/>
              <a:ext cx="1853299" cy="631615"/>
            </a:xfrm>
            <a:prstGeom prst="rightArrow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7F9B6FE-EFBC-17C0-0850-335B0D3161D2}"/>
                </a:ext>
              </a:extLst>
            </p:cNvPr>
            <p:cNvSpPr txBox="1"/>
            <p:nvPr/>
          </p:nvSpPr>
          <p:spPr>
            <a:xfrm>
              <a:off x="1649204" y="3959045"/>
              <a:ext cx="862152" cy="738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METOP-B</a:t>
              </a:r>
            </a:p>
          </p:txBody>
        </p:sp>
      </p:grpSp>
      <p:pic>
        <p:nvPicPr>
          <p:cNvPr id="83" name="Picture 82" descr="Diagram&#10;&#10;Description automatically generated">
            <a:extLst>
              <a:ext uri="{FF2B5EF4-FFF2-40B4-BE49-F238E27FC236}">
                <a16:creationId xmlns:a16="http://schemas.microsoft.com/office/drawing/2014/main" id="{EF0DF62F-B7D5-E51A-A92E-55CE21EC1A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86" t="17790" r="8395" b="18861"/>
          <a:stretch/>
        </p:blipFill>
        <p:spPr>
          <a:xfrm>
            <a:off x="969083" y="3032218"/>
            <a:ext cx="986102" cy="639603"/>
          </a:xfrm>
          <a:prstGeom prst="rect">
            <a:avLst/>
          </a:prstGeom>
        </p:spPr>
      </p:pic>
      <p:pic>
        <p:nvPicPr>
          <p:cNvPr id="84" name="Picture 83" descr="Chart, scatter chart&#10;&#10;Description automatically generated">
            <a:extLst>
              <a:ext uri="{FF2B5EF4-FFF2-40B4-BE49-F238E27FC236}">
                <a16:creationId xmlns:a16="http://schemas.microsoft.com/office/drawing/2014/main" id="{392CBDFB-DC49-63B7-4A35-B8EC40B2BA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60" t="17646" r="9020" b="19005"/>
          <a:stretch/>
        </p:blipFill>
        <p:spPr>
          <a:xfrm>
            <a:off x="1004074" y="4062088"/>
            <a:ext cx="986114" cy="639603"/>
          </a:xfrm>
          <a:prstGeom prst="rect">
            <a:avLst/>
          </a:prstGeom>
        </p:spPr>
      </p:pic>
      <p:pic>
        <p:nvPicPr>
          <p:cNvPr id="85" name="Picture 84" descr="Graphical user interface&#10;&#10;Description automatically generated">
            <a:extLst>
              <a:ext uri="{FF2B5EF4-FFF2-40B4-BE49-F238E27FC236}">
                <a16:creationId xmlns:a16="http://schemas.microsoft.com/office/drawing/2014/main" id="{DCF7DC8A-8F82-D8AE-15EA-6DB433D36D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35" t="18076" r="8520" b="18576"/>
          <a:stretch/>
        </p:blipFill>
        <p:spPr>
          <a:xfrm>
            <a:off x="2350440" y="3122863"/>
            <a:ext cx="993329" cy="639593"/>
          </a:xfrm>
          <a:prstGeom prst="rect">
            <a:avLst/>
          </a:prstGeom>
        </p:spPr>
      </p:pic>
      <p:pic>
        <p:nvPicPr>
          <p:cNvPr id="87" name="Picture 86" descr="Diagram&#10;&#10;Description automatically generated">
            <a:extLst>
              <a:ext uri="{FF2B5EF4-FFF2-40B4-BE49-F238E27FC236}">
                <a16:creationId xmlns:a16="http://schemas.microsoft.com/office/drawing/2014/main" id="{DA793F5A-BAB1-3027-1573-23F02CB66C5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84" t="18076" r="8395" b="19148"/>
          <a:stretch/>
        </p:blipFill>
        <p:spPr>
          <a:xfrm>
            <a:off x="5208589" y="4033262"/>
            <a:ext cx="1009214" cy="633818"/>
          </a:xfrm>
          <a:prstGeom prst="rect">
            <a:avLst/>
          </a:prstGeom>
        </p:spPr>
      </p:pic>
      <p:pic>
        <p:nvPicPr>
          <p:cNvPr id="88" name="Picture 87" descr="Chart, scatter chart&#10;&#10;Description automatically generated">
            <a:extLst>
              <a:ext uri="{FF2B5EF4-FFF2-40B4-BE49-F238E27FC236}">
                <a16:creationId xmlns:a16="http://schemas.microsoft.com/office/drawing/2014/main" id="{ABB6D1A5-1B52-77DC-6E74-929D91419C5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10" t="18076" r="9020" b="18576"/>
          <a:stretch/>
        </p:blipFill>
        <p:spPr>
          <a:xfrm>
            <a:off x="5354577" y="2949061"/>
            <a:ext cx="994772" cy="639593"/>
          </a:xfrm>
          <a:prstGeom prst="rect">
            <a:avLst/>
          </a:prstGeom>
        </p:spPr>
      </p:pic>
      <p:pic>
        <p:nvPicPr>
          <p:cNvPr id="89" name="Picture 88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5A334DFB-D2EC-1D3F-D79B-08CB70C762B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686" t="17504" r="8395" b="18433"/>
          <a:stretch/>
        </p:blipFill>
        <p:spPr>
          <a:xfrm>
            <a:off x="6294737" y="4974626"/>
            <a:ext cx="980330" cy="646812"/>
          </a:xfrm>
          <a:prstGeom prst="rect">
            <a:avLst/>
          </a:prstGeom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4B215CF4-2F7C-2FA5-8A10-11A21F7E1DA6}"/>
              </a:ext>
            </a:extLst>
          </p:cNvPr>
          <p:cNvGrpSpPr/>
          <p:nvPr/>
        </p:nvGrpSpPr>
        <p:grpSpPr>
          <a:xfrm>
            <a:off x="3834707" y="3682868"/>
            <a:ext cx="5021446" cy="1975058"/>
            <a:chOff x="5112942" y="3767491"/>
            <a:chExt cx="6695261" cy="2633410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D9182930-8E8E-C6DC-D856-43026CBAC49E}"/>
                </a:ext>
              </a:extLst>
            </p:cNvPr>
            <p:cNvGrpSpPr/>
            <p:nvPr/>
          </p:nvGrpSpPr>
          <p:grpSpPr>
            <a:xfrm>
              <a:off x="5112942" y="3767491"/>
              <a:ext cx="1674138" cy="1400033"/>
              <a:chOff x="5112942" y="3767491"/>
              <a:chExt cx="1674138" cy="1400033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2F313D09-964E-A753-FAF1-1D63A6224CA3}"/>
                  </a:ext>
                </a:extLst>
              </p:cNvPr>
              <p:cNvGrpSpPr/>
              <p:nvPr/>
            </p:nvGrpSpPr>
            <p:grpSpPr>
              <a:xfrm>
                <a:off x="5744041" y="3767491"/>
                <a:ext cx="1043039" cy="636574"/>
                <a:chOff x="5355543" y="3352595"/>
                <a:chExt cx="1130806" cy="549756"/>
              </a:xfrm>
            </p:grpSpPr>
            <p:sp>
              <p:nvSpPr>
                <p:cNvPr id="17" name="Right Arrow 16">
                  <a:extLst>
                    <a:ext uri="{FF2B5EF4-FFF2-40B4-BE49-F238E27FC236}">
                      <a16:creationId xmlns:a16="http://schemas.microsoft.com/office/drawing/2014/main" id="{74334528-F87B-8B05-BDA5-3EC50308AEF8}"/>
                    </a:ext>
                  </a:extLst>
                </p:cNvPr>
                <p:cNvSpPr/>
                <p:nvPr/>
              </p:nvSpPr>
              <p:spPr>
                <a:xfrm>
                  <a:off x="5449478" y="3352595"/>
                  <a:ext cx="1023211" cy="549756"/>
                </a:xfrm>
                <a:prstGeom prst="rightArrow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 dirty="0">
                    <a:solidFill>
                      <a:schemeClr val="bg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3331261A-AE65-6E48-5C26-BBB2EBDA8DB2}"/>
                    </a:ext>
                  </a:extLst>
                </p:cNvPr>
                <p:cNvSpPr txBox="1"/>
                <p:nvPr/>
              </p:nvSpPr>
              <p:spPr>
                <a:xfrm>
                  <a:off x="5355543" y="3504236"/>
                  <a:ext cx="1130806" cy="2923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50" b="1" dirty="0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</a:rPr>
                    <a:t>FY-3E</a:t>
                  </a:r>
                </a:p>
              </p:txBody>
            </p:sp>
          </p:grpSp>
          <p:pic>
            <p:nvPicPr>
              <p:cNvPr id="86" name="Picture 85" descr="Graphical user interface, chart&#10;&#10;Description automatically generated with medium confidence">
                <a:extLst>
                  <a:ext uri="{FF2B5EF4-FFF2-40B4-BE49-F238E27FC236}">
                    <a16:creationId xmlns:a16="http://schemas.microsoft.com/office/drawing/2014/main" id="{165E4DC5-9138-E6D6-DD82-3C12966AE3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5343" t="18107" r="8621" b="18653"/>
              <a:stretch/>
            </p:blipFill>
            <p:spPr>
              <a:xfrm>
                <a:off x="5112942" y="4316187"/>
                <a:ext cx="1324301" cy="851337"/>
              </a:xfrm>
              <a:prstGeom prst="rect">
                <a:avLst/>
              </a:prstGeom>
            </p:spPr>
          </p:pic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6299494D-C6C1-01FB-8455-5F8E5C6F5831}"/>
                </a:ext>
              </a:extLst>
            </p:cNvPr>
            <p:cNvGrpSpPr/>
            <p:nvPr/>
          </p:nvGrpSpPr>
          <p:grpSpPr>
            <a:xfrm>
              <a:off x="10460783" y="4957031"/>
              <a:ext cx="1347420" cy="1443870"/>
              <a:chOff x="10460783" y="4957031"/>
              <a:chExt cx="1347420" cy="1443870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3E18D485-2855-CC06-31D1-9F5B04CE418A}"/>
                  </a:ext>
                </a:extLst>
              </p:cNvPr>
              <p:cNvGrpSpPr/>
              <p:nvPr/>
            </p:nvGrpSpPr>
            <p:grpSpPr>
              <a:xfrm>
                <a:off x="10549134" y="5789264"/>
                <a:ext cx="926759" cy="611637"/>
                <a:chOff x="8297597" y="3629391"/>
                <a:chExt cx="1188760" cy="611637"/>
              </a:xfrm>
            </p:grpSpPr>
            <p:sp>
              <p:nvSpPr>
                <p:cNvPr id="25" name="Right Arrow 24">
                  <a:extLst>
                    <a:ext uri="{FF2B5EF4-FFF2-40B4-BE49-F238E27FC236}">
                      <a16:creationId xmlns:a16="http://schemas.microsoft.com/office/drawing/2014/main" id="{A7A9C336-E63A-BB98-C28F-1C70E4D4D5D8}"/>
                    </a:ext>
                  </a:extLst>
                </p:cNvPr>
                <p:cNvSpPr/>
                <p:nvPr/>
              </p:nvSpPr>
              <p:spPr>
                <a:xfrm>
                  <a:off x="8297597" y="3629391"/>
                  <a:ext cx="1127031" cy="611637"/>
                </a:xfrm>
                <a:prstGeom prst="rightArrow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 dirty="0">
                    <a:solidFill>
                      <a:schemeClr val="bg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192C93C-EB13-0882-6A0A-8CE06FFFFF9C}"/>
                    </a:ext>
                  </a:extLst>
                </p:cNvPr>
                <p:cNvSpPr txBox="1"/>
                <p:nvPr/>
              </p:nvSpPr>
              <p:spPr>
                <a:xfrm>
                  <a:off x="8363251" y="3793411"/>
                  <a:ext cx="1123106" cy="3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50" b="1" dirty="0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</a:rPr>
                    <a:t>FY-3E</a:t>
                  </a:r>
                </a:p>
              </p:txBody>
            </p:sp>
          </p:grpSp>
          <p:pic>
            <p:nvPicPr>
              <p:cNvPr id="91" name="Picture 90" descr="Graphical user interface&#10;&#10;Description automatically generated">
                <a:extLst>
                  <a:ext uri="{FF2B5EF4-FFF2-40B4-BE49-F238E27FC236}">
                    <a16:creationId xmlns:a16="http://schemas.microsoft.com/office/drawing/2014/main" id="{32DEAA0F-078F-2B41-8F44-C005669835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5207" t="17326" r="7255" b="18809"/>
              <a:stretch/>
            </p:blipFill>
            <p:spPr>
              <a:xfrm>
                <a:off x="10460783" y="4957031"/>
                <a:ext cx="1347420" cy="859751"/>
              </a:xfrm>
              <a:prstGeom prst="rect">
                <a:avLst/>
              </a:prstGeom>
            </p:spPr>
          </p:pic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E6260A-3A8A-2331-F751-EBBACC3531C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5FACE268-1E38-FB45-8CBD-71E5A5AD28C0}" type="slidenum">
              <a:rPr lang="en-US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22</a:t>
            </a:fld>
            <a:endParaRPr lang="en-US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20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27CB85E-26ED-3173-8ACE-3CE2CEF81A2F}"/>
              </a:ext>
            </a:extLst>
          </p:cNvPr>
          <p:cNvGrpSpPr/>
          <p:nvPr/>
        </p:nvGrpSpPr>
        <p:grpSpPr>
          <a:xfrm>
            <a:off x="4803815" y="3395304"/>
            <a:ext cx="4042260" cy="2579252"/>
            <a:chOff x="6405086" y="3384072"/>
            <a:chExt cx="5389680" cy="3439002"/>
          </a:xfrm>
        </p:grpSpPr>
        <p:pic>
          <p:nvPicPr>
            <p:cNvPr id="5" name="Picture 4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CCAB2DC9-F8F2-09E0-E68B-5F00CB0C09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207" t="17326" r="7255" b="18809"/>
            <a:stretch/>
          </p:blipFill>
          <p:spPr>
            <a:xfrm>
              <a:off x="6405086" y="3384072"/>
              <a:ext cx="5389680" cy="343900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4B6297-1829-EE85-7E8F-6CDAC5DDD8E4}"/>
                </a:ext>
              </a:extLst>
            </p:cNvPr>
            <p:cNvSpPr txBox="1"/>
            <p:nvPr/>
          </p:nvSpPr>
          <p:spPr>
            <a:xfrm>
              <a:off x="7464126" y="3550249"/>
              <a:ext cx="253144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u="sng" dirty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FY-3E 21-00 UTC  </a:t>
              </a:r>
            </a:p>
          </p:txBody>
        </p:sp>
      </p:grpSp>
      <p:pic>
        <p:nvPicPr>
          <p:cNvPr id="16" name="Picture 15" descr="Chart, scatter chart&#10;&#10;Description automatically generated">
            <a:extLst>
              <a:ext uri="{FF2B5EF4-FFF2-40B4-BE49-F238E27FC236}">
                <a16:creationId xmlns:a16="http://schemas.microsoft.com/office/drawing/2014/main" id="{9DA9AA51-23B5-DA44-EB30-E7825105F0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10" t="18076" r="9020" b="18576"/>
          <a:stretch/>
        </p:blipFill>
        <p:spPr>
          <a:xfrm>
            <a:off x="4743567" y="883445"/>
            <a:ext cx="3979090" cy="2558372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9A822B58-B59B-95FB-667B-897134D8F6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84" t="18076" r="8395" b="19148"/>
          <a:stretch/>
        </p:blipFill>
        <p:spPr>
          <a:xfrm>
            <a:off x="26942" y="883444"/>
            <a:ext cx="4036857" cy="2535272"/>
          </a:xfrm>
          <a:prstGeom prst="rect">
            <a:avLst/>
          </a:prstGeom>
        </p:spPr>
      </p:pic>
      <p:pic>
        <p:nvPicPr>
          <p:cNvPr id="6" name="Picture 5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73EB5DA4-5978-9BB9-0EB1-E59134D800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86" t="17504" r="8395" b="18433"/>
          <a:stretch/>
        </p:blipFill>
        <p:spPr>
          <a:xfrm>
            <a:off x="142477" y="3439088"/>
            <a:ext cx="3921322" cy="25872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061F02-8C7E-3115-0ABD-B72E8B8BC713}"/>
              </a:ext>
            </a:extLst>
          </p:cNvPr>
          <p:cNvSpPr txBox="1"/>
          <p:nvPr/>
        </p:nvSpPr>
        <p:spPr>
          <a:xfrm>
            <a:off x="887932" y="903816"/>
            <a:ext cx="1898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Metop</a:t>
            </a:r>
            <a:r>
              <a:rPr lang="en-US" b="1" u="sng" dirty="0">
                <a:solidFill>
                  <a:schemeClr val="bg1">
                    <a:lumMod val="85000"/>
                    <a:lumOff val="15000"/>
                  </a:schemeClr>
                </a:solidFill>
              </a:rPr>
              <a:t>-C 15-18 UTC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FC9625-9CE7-0E69-D1AE-207649EEA7AE}"/>
              </a:ext>
            </a:extLst>
          </p:cNvPr>
          <p:cNvSpPr txBox="1"/>
          <p:nvPr/>
        </p:nvSpPr>
        <p:spPr>
          <a:xfrm>
            <a:off x="5573831" y="869568"/>
            <a:ext cx="1898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Metop</a:t>
            </a:r>
            <a:r>
              <a:rPr lang="en-US" b="1" u="sng" dirty="0">
                <a:solidFill>
                  <a:schemeClr val="bg1">
                    <a:lumMod val="85000"/>
                    <a:lumOff val="15000"/>
                  </a:schemeClr>
                </a:solidFill>
              </a:rPr>
              <a:t>-B 14-19 UTC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1C440B-B69D-E818-C4CF-CED6B0E040AC}"/>
              </a:ext>
            </a:extLst>
          </p:cNvPr>
          <p:cNvSpPr txBox="1"/>
          <p:nvPr/>
        </p:nvSpPr>
        <p:spPr>
          <a:xfrm>
            <a:off x="992150" y="3467964"/>
            <a:ext cx="1898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chemeClr val="bg1">
                    <a:lumMod val="85000"/>
                    <a:lumOff val="15000"/>
                  </a:schemeClr>
                </a:solidFill>
              </a:rPr>
              <a:t>NOAA-20 17-22 UTC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F4D389-DC3B-DF54-E726-2AA6FF3A08AE}"/>
              </a:ext>
            </a:extLst>
          </p:cNvPr>
          <p:cNvSpPr txBox="1"/>
          <p:nvPr/>
        </p:nvSpPr>
        <p:spPr>
          <a:xfrm>
            <a:off x="3685014" y="3231800"/>
            <a:ext cx="1724456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Lifted </a:t>
            </a:r>
            <a:r>
              <a:rPr lang="en-US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index </a:t>
            </a:r>
            <a:endParaRPr lang="en-US" sz="2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49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Franklin Gothic Medium Cond" panose="020B0606030402020204" pitchFamily="34" charset="0"/>
              </a:rPr>
              <a:t>All that data on the previous page:  Observed from satellite</a:t>
            </a:r>
            <a:endParaRPr lang="en-US" sz="3200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No need to worry about model biases or bad initialization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However, infrared sounder data doesn’t give great information where clouds are in the way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5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Franklin Gothic Medium Cond" panose="020B0606030402020204" pitchFamily="34" charset="0"/>
              </a:rPr>
              <a:t>NOAA-20 (and Suomi NPP) sounding data are </a:t>
            </a:r>
            <a:r>
              <a:rPr lang="en-US" sz="2800" dirty="0">
                <a:latin typeface="Franklin Gothic Medium Cond" panose="020B0606030402020204" pitchFamily="34" charset="0"/>
              </a:rPr>
              <a:t>available online </a:t>
            </a:r>
            <a:r>
              <a:rPr lang="en-US" sz="2800" dirty="0" smtClean="0">
                <a:latin typeface="Franklin Gothic Medium Cond" panose="020B0606030402020204" pitchFamily="34" charset="0"/>
              </a:rPr>
              <a:t/>
            </a:r>
            <a:br>
              <a:rPr lang="en-US" sz="2800" dirty="0" smtClean="0">
                <a:latin typeface="Franklin Gothic Medium Cond" panose="020B0606030402020204" pitchFamily="34" charset="0"/>
              </a:rPr>
            </a:br>
            <a:r>
              <a:rPr lang="en-US" sz="2800" dirty="0" smtClean="0">
                <a:latin typeface="Franklin Gothic Medium Cond" panose="020B0606030402020204" pitchFamily="34" charset="0"/>
                <a:hlinkClick r:id="rId2"/>
              </a:rPr>
              <a:t>https</a:t>
            </a:r>
            <a:r>
              <a:rPr lang="en-US" sz="2800" dirty="0">
                <a:latin typeface="Franklin Gothic Medium Cond" panose="020B0606030402020204" pitchFamily="34" charset="0"/>
                <a:hlinkClick r:id="rId2"/>
              </a:rPr>
              <a:t>://</a:t>
            </a:r>
            <a:r>
              <a:rPr lang="en-US" sz="2800" dirty="0" smtClean="0">
                <a:latin typeface="Franklin Gothic Medium Cond" panose="020B0606030402020204" pitchFamily="34" charset="0"/>
                <a:hlinkClick r:id="rId2"/>
              </a:rPr>
              <a:t>noaa-jpss.s3.amazonaws.com/index.html</a:t>
            </a:r>
            <a:r>
              <a:rPr lang="en-US" sz="2800" dirty="0" smtClean="0">
                <a:latin typeface="Franklin Gothic Medium Cond" panose="020B0606030402020204" pitchFamily="34" charset="0"/>
              </a:rPr>
              <a:t> </a:t>
            </a:r>
            <a:endParaRPr lang="en-US" sz="2800" dirty="0">
              <a:latin typeface="Franklin Gothic Medium Cond" panose="020B06060304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582" y="1066800"/>
            <a:ext cx="6568835" cy="5257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5320" y="1249680"/>
            <a:ext cx="449148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Franklin Gothic Medium Cond" panose="020B0606030402020204" pitchFamily="34" charset="0"/>
                <a:hlinkClick r:id="rId2"/>
              </a:rPr>
              <a:t>https://</a:t>
            </a:r>
            <a:r>
              <a:rPr lang="en-US" dirty="0" smtClean="0">
                <a:latin typeface="Franklin Gothic Medium Cond" panose="020B0606030402020204" pitchFamily="34" charset="0"/>
                <a:hlinkClick r:id="rId2"/>
              </a:rPr>
              <a:t>noaa-jpss.s3.amazonaws.com/index.html</a:t>
            </a:r>
            <a:r>
              <a:rPr lang="en-US" dirty="0" smtClean="0">
                <a:latin typeface="Franklin Gothic Medium Cond" panose="020B0606030402020204" pitchFamily="34" charset="0"/>
              </a:rPr>
              <a:t>  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1447800" y="2915920"/>
            <a:ext cx="477520" cy="228600"/>
          </a:xfrm>
          <a:prstGeom prst="roundRect">
            <a:avLst/>
          </a:prstGeom>
          <a:noFill/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Franklin Gothic Medium Cond" panose="020B0606030402020204" pitchFamily="34" charset="0"/>
              </a:rPr>
              <a:t>NOAA-20 (and Suomi NPP) sounding data are </a:t>
            </a:r>
            <a:r>
              <a:rPr lang="en-US" sz="2800" dirty="0">
                <a:latin typeface="Franklin Gothic Medium Cond" panose="020B0606030402020204" pitchFamily="34" charset="0"/>
              </a:rPr>
              <a:t>available online </a:t>
            </a:r>
            <a:r>
              <a:rPr lang="en-US" sz="2800" dirty="0" smtClean="0">
                <a:latin typeface="Franklin Gothic Medium Cond" panose="020B0606030402020204" pitchFamily="34" charset="0"/>
              </a:rPr>
              <a:t/>
            </a:r>
            <a:br>
              <a:rPr lang="en-US" sz="2800" dirty="0" smtClean="0">
                <a:latin typeface="Franklin Gothic Medium Cond" panose="020B0606030402020204" pitchFamily="34" charset="0"/>
              </a:rPr>
            </a:br>
            <a:r>
              <a:rPr lang="en-US" sz="2800" dirty="0" smtClean="0">
                <a:latin typeface="Franklin Gothic Medium Cond" panose="020B0606030402020204" pitchFamily="34" charset="0"/>
                <a:hlinkClick r:id="rId2"/>
              </a:rPr>
              <a:t>https</a:t>
            </a:r>
            <a:r>
              <a:rPr lang="en-US" sz="2800" dirty="0">
                <a:latin typeface="Franklin Gothic Medium Cond" panose="020B0606030402020204" pitchFamily="34" charset="0"/>
                <a:hlinkClick r:id="rId2"/>
              </a:rPr>
              <a:t>://</a:t>
            </a:r>
            <a:r>
              <a:rPr lang="en-US" sz="2800" dirty="0" smtClean="0">
                <a:latin typeface="Franklin Gothic Medium Cond" panose="020B0606030402020204" pitchFamily="34" charset="0"/>
                <a:hlinkClick r:id="rId2"/>
              </a:rPr>
              <a:t>noaa-jpss.s3.amazonaws.com/index.html</a:t>
            </a:r>
            <a:r>
              <a:rPr lang="en-US" sz="2800" dirty="0" smtClean="0">
                <a:latin typeface="Franklin Gothic Medium Cond" panose="020B0606030402020204" pitchFamily="34" charset="0"/>
              </a:rPr>
              <a:t> </a:t>
            </a:r>
            <a:endParaRPr lang="en-US" sz="2800" dirty="0">
              <a:latin typeface="Franklin Gothic Medium Cond" panose="020B06060304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582" y="1066800"/>
            <a:ext cx="6568835" cy="525779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5320" y="1249680"/>
            <a:ext cx="449148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Franklin Gothic Medium Cond" panose="020B0606030402020204" pitchFamily="34" charset="0"/>
                <a:hlinkClick r:id="rId2"/>
              </a:rPr>
              <a:t>https://</a:t>
            </a:r>
            <a:r>
              <a:rPr lang="en-US" dirty="0" smtClean="0">
                <a:latin typeface="Franklin Gothic Medium Cond" panose="020B0606030402020204" pitchFamily="34" charset="0"/>
                <a:hlinkClick r:id="rId2"/>
              </a:rPr>
              <a:t>noaa-jpss.s3.amazonaws.com/index.html</a:t>
            </a:r>
            <a:r>
              <a:rPr lang="en-US" dirty="0" smtClean="0">
                <a:latin typeface="Franklin Gothic Medium Cond" panose="020B0606030402020204" pitchFamily="34" charset="0"/>
              </a:rPr>
              <a:t>  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1427480" y="3332480"/>
            <a:ext cx="629920" cy="248920"/>
          </a:xfrm>
          <a:prstGeom prst="roundRect">
            <a:avLst/>
          </a:prstGeom>
          <a:noFill/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13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Franklin Gothic Medium Cond" panose="020B0606030402020204" pitchFamily="34" charset="0"/>
              </a:rPr>
              <a:t>NOAA-20 (and Suomi NPP) sounding data are </a:t>
            </a:r>
            <a:r>
              <a:rPr lang="en-US" sz="2800" dirty="0">
                <a:latin typeface="Franklin Gothic Medium Cond" panose="020B0606030402020204" pitchFamily="34" charset="0"/>
              </a:rPr>
              <a:t>available online </a:t>
            </a:r>
            <a:r>
              <a:rPr lang="en-US" sz="2800" dirty="0" smtClean="0">
                <a:latin typeface="Franklin Gothic Medium Cond" panose="020B0606030402020204" pitchFamily="34" charset="0"/>
              </a:rPr>
              <a:t/>
            </a:r>
            <a:br>
              <a:rPr lang="en-US" sz="2800" dirty="0" smtClean="0">
                <a:latin typeface="Franklin Gothic Medium Cond" panose="020B0606030402020204" pitchFamily="34" charset="0"/>
              </a:rPr>
            </a:br>
            <a:r>
              <a:rPr lang="en-US" sz="2800" dirty="0" smtClean="0">
                <a:latin typeface="Franklin Gothic Medium Cond" panose="020B0606030402020204" pitchFamily="34" charset="0"/>
                <a:hlinkClick r:id="rId2"/>
              </a:rPr>
              <a:t>https</a:t>
            </a:r>
            <a:r>
              <a:rPr lang="en-US" sz="2800" dirty="0">
                <a:latin typeface="Franklin Gothic Medium Cond" panose="020B0606030402020204" pitchFamily="34" charset="0"/>
                <a:hlinkClick r:id="rId2"/>
              </a:rPr>
              <a:t>://</a:t>
            </a:r>
            <a:r>
              <a:rPr lang="en-US" sz="2800" dirty="0" smtClean="0">
                <a:latin typeface="Franklin Gothic Medium Cond" panose="020B0606030402020204" pitchFamily="34" charset="0"/>
                <a:hlinkClick r:id="rId2"/>
              </a:rPr>
              <a:t>noaa-jpss.s3.amazonaws.com/index.html</a:t>
            </a:r>
            <a:r>
              <a:rPr lang="en-US" sz="2800" dirty="0" smtClean="0">
                <a:latin typeface="Franklin Gothic Medium Cond" panose="020B0606030402020204" pitchFamily="34" charset="0"/>
              </a:rPr>
              <a:t> </a:t>
            </a:r>
            <a:endParaRPr lang="en-US" sz="2800" dirty="0">
              <a:latin typeface="Franklin Gothic Medium Cond" panose="020B06060304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582" y="1066800"/>
            <a:ext cx="6568835" cy="525779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5320" y="1249680"/>
            <a:ext cx="449148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Franklin Gothic Medium Cond" panose="020B0606030402020204" pitchFamily="34" charset="0"/>
                <a:hlinkClick r:id="rId2"/>
              </a:rPr>
              <a:t>https://</a:t>
            </a:r>
            <a:r>
              <a:rPr lang="en-US" dirty="0" smtClean="0">
                <a:latin typeface="Franklin Gothic Medium Cond" panose="020B0606030402020204" pitchFamily="34" charset="0"/>
                <a:hlinkClick r:id="rId2"/>
              </a:rPr>
              <a:t>noaa-jpss.s3.amazonaws.com/index.html</a:t>
            </a:r>
            <a:r>
              <a:rPr lang="en-US" dirty="0" smtClean="0">
                <a:latin typeface="Franklin Gothic Medium Cond" panose="020B0606030402020204" pitchFamily="34" charset="0"/>
              </a:rPr>
              <a:t>  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1427480" y="3332480"/>
            <a:ext cx="1087120" cy="248920"/>
          </a:xfrm>
          <a:prstGeom prst="roundRect">
            <a:avLst/>
          </a:prstGeom>
          <a:noFill/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2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Franklin Gothic Medium Cond" panose="020B0606030402020204" pitchFamily="34" charset="0"/>
              </a:rPr>
              <a:t>NOAA-20 (and Suomi NPP) sounding data are </a:t>
            </a:r>
            <a:r>
              <a:rPr lang="en-US" sz="2800" dirty="0">
                <a:latin typeface="Franklin Gothic Medium Cond" panose="020B0606030402020204" pitchFamily="34" charset="0"/>
              </a:rPr>
              <a:t>available online </a:t>
            </a:r>
            <a:r>
              <a:rPr lang="en-US" sz="2800" dirty="0" smtClean="0">
                <a:latin typeface="Franklin Gothic Medium Cond" panose="020B0606030402020204" pitchFamily="34" charset="0"/>
              </a:rPr>
              <a:t/>
            </a:r>
            <a:br>
              <a:rPr lang="en-US" sz="2800" dirty="0" smtClean="0">
                <a:latin typeface="Franklin Gothic Medium Cond" panose="020B0606030402020204" pitchFamily="34" charset="0"/>
              </a:rPr>
            </a:br>
            <a:r>
              <a:rPr lang="en-US" sz="2800" dirty="0" smtClean="0">
                <a:latin typeface="Franklin Gothic Medium Cond" panose="020B0606030402020204" pitchFamily="34" charset="0"/>
                <a:hlinkClick r:id="rId2"/>
              </a:rPr>
              <a:t>https</a:t>
            </a:r>
            <a:r>
              <a:rPr lang="en-US" sz="2800" dirty="0">
                <a:latin typeface="Franklin Gothic Medium Cond" panose="020B0606030402020204" pitchFamily="34" charset="0"/>
                <a:hlinkClick r:id="rId2"/>
              </a:rPr>
              <a:t>://</a:t>
            </a:r>
            <a:r>
              <a:rPr lang="en-US" sz="2800" dirty="0" smtClean="0">
                <a:latin typeface="Franklin Gothic Medium Cond" panose="020B0606030402020204" pitchFamily="34" charset="0"/>
                <a:hlinkClick r:id="rId2"/>
              </a:rPr>
              <a:t>noaa-jpss.s3.amazonaws.com/index.html</a:t>
            </a:r>
            <a:r>
              <a:rPr lang="en-US" sz="2800" dirty="0" smtClean="0">
                <a:latin typeface="Franklin Gothic Medium Cond" panose="020B0606030402020204" pitchFamily="34" charset="0"/>
              </a:rPr>
              <a:t> </a:t>
            </a:r>
            <a:endParaRPr lang="en-US" sz="2800" dirty="0">
              <a:latin typeface="Franklin Gothic Medium Cond" panose="020B06060304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582" y="1066800"/>
            <a:ext cx="6568835" cy="525779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5320" y="1249680"/>
            <a:ext cx="449148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Franklin Gothic Medium Cond" panose="020B0606030402020204" pitchFamily="34" charset="0"/>
                <a:hlinkClick r:id="rId2"/>
              </a:rPr>
              <a:t>https://</a:t>
            </a:r>
            <a:r>
              <a:rPr lang="en-US" dirty="0" smtClean="0">
                <a:latin typeface="Franklin Gothic Medium Cond" panose="020B0606030402020204" pitchFamily="34" charset="0"/>
                <a:hlinkClick r:id="rId2"/>
              </a:rPr>
              <a:t>noaa-jpss.s3.amazonaws.com/index.html</a:t>
            </a:r>
            <a:r>
              <a:rPr lang="en-US" dirty="0" smtClean="0">
                <a:latin typeface="Franklin Gothic Medium Cond" panose="020B0606030402020204" pitchFamily="34" charset="0"/>
              </a:rPr>
              <a:t>  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1381760" y="2915920"/>
            <a:ext cx="543560" cy="218440"/>
          </a:xfrm>
          <a:prstGeom prst="roundRect">
            <a:avLst/>
          </a:prstGeom>
          <a:noFill/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2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Franklin Gothic Medium Cond" panose="020B0606030402020204" pitchFamily="34" charset="0"/>
              </a:rPr>
              <a:t>NOAA-20 (and Suomi NPP) sounding data are </a:t>
            </a:r>
            <a:r>
              <a:rPr lang="en-US" sz="2800" dirty="0">
                <a:latin typeface="Franklin Gothic Medium Cond" panose="020B0606030402020204" pitchFamily="34" charset="0"/>
              </a:rPr>
              <a:t>available online </a:t>
            </a:r>
            <a:r>
              <a:rPr lang="en-US" sz="2800" dirty="0" smtClean="0">
                <a:latin typeface="Franklin Gothic Medium Cond" panose="020B0606030402020204" pitchFamily="34" charset="0"/>
              </a:rPr>
              <a:t/>
            </a:r>
            <a:br>
              <a:rPr lang="en-US" sz="2800" dirty="0" smtClean="0">
                <a:latin typeface="Franklin Gothic Medium Cond" panose="020B0606030402020204" pitchFamily="34" charset="0"/>
              </a:rPr>
            </a:br>
            <a:r>
              <a:rPr lang="en-US" sz="2800" dirty="0" smtClean="0">
                <a:latin typeface="Franklin Gothic Medium Cond" panose="020B0606030402020204" pitchFamily="34" charset="0"/>
                <a:hlinkClick r:id="rId2"/>
              </a:rPr>
              <a:t>https</a:t>
            </a:r>
            <a:r>
              <a:rPr lang="en-US" sz="2800" dirty="0">
                <a:latin typeface="Franklin Gothic Medium Cond" panose="020B0606030402020204" pitchFamily="34" charset="0"/>
                <a:hlinkClick r:id="rId2"/>
              </a:rPr>
              <a:t>://</a:t>
            </a:r>
            <a:r>
              <a:rPr lang="en-US" sz="2800" dirty="0" smtClean="0">
                <a:latin typeface="Franklin Gothic Medium Cond" panose="020B0606030402020204" pitchFamily="34" charset="0"/>
                <a:hlinkClick r:id="rId2"/>
              </a:rPr>
              <a:t>noaa-jpss.s3.amazonaws.com/index.html</a:t>
            </a:r>
            <a:r>
              <a:rPr lang="en-US" sz="2800" dirty="0" smtClean="0">
                <a:latin typeface="Franklin Gothic Medium Cond" panose="020B0606030402020204" pitchFamily="34" charset="0"/>
              </a:rPr>
              <a:t> </a:t>
            </a:r>
            <a:endParaRPr lang="en-US" sz="2800" dirty="0">
              <a:latin typeface="Franklin Gothic Medium Cond" panose="020B06060304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582" y="1066800"/>
            <a:ext cx="6568835" cy="525779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5320" y="1249680"/>
            <a:ext cx="449148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Franklin Gothic Medium Cond" panose="020B0606030402020204" pitchFamily="34" charset="0"/>
                <a:hlinkClick r:id="rId2"/>
              </a:rPr>
              <a:t>https://</a:t>
            </a:r>
            <a:r>
              <a:rPr lang="en-US" dirty="0" smtClean="0">
                <a:latin typeface="Franklin Gothic Medium Cond" panose="020B0606030402020204" pitchFamily="34" charset="0"/>
                <a:hlinkClick r:id="rId2"/>
              </a:rPr>
              <a:t>noaa-jpss.s3.amazonaws.com/index.html</a:t>
            </a:r>
            <a:r>
              <a:rPr lang="en-US" dirty="0" smtClean="0">
                <a:latin typeface="Franklin Gothic Medium Cond" panose="020B0606030402020204" pitchFamily="34" charset="0"/>
              </a:rPr>
              <a:t> 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371600" y="2895600"/>
            <a:ext cx="2971800" cy="9906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40763" y="2624141"/>
            <a:ext cx="2478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Where is NOAA-20 at these times? </a:t>
            </a:r>
            <a:endParaRPr lang="en-US" sz="14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057400" y="3200400"/>
            <a:ext cx="685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57400" y="3519487"/>
            <a:ext cx="685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066926" y="3829052"/>
            <a:ext cx="685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039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You can do different things at </a:t>
            </a:r>
            <a:r>
              <a:rPr lang="en-US" dirty="0" err="1" smtClean="0">
                <a:latin typeface="Franklin Gothic Medium Cond" panose="020B0606030402020204" pitchFamily="34" charset="0"/>
              </a:rPr>
              <a:t>slido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66800"/>
            <a:ext cx="8229600" cy="43719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57600" y="2743200"/>
            <a:ext cx="5216043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Franklin Gothic Medium Cond" panose="020B0606030402020204" pitchFamily="34" charset="0"/>
              </a:rPr>
              <a:t>If you hear something unclear, or something needs to be </a:t>
            </a:r>
          </a:p>
          <a:p>
            <a:r>
              <a:rPr lang="en-US" dirty="0" smtClean="0">
                <a:solidFill>
                  <a:srgbClr val="FF0000"/>
                </a:solidFill>
                <a:latin typeface="Franklin Gothic Medium Cond" panose="020B0606030402020204" pitchFamily="34" charset="0"/>
              </a:rPr>
              <a:t>repeated, or raises a question in your mind, type that in here</a:t>
            </a:r>
            <a:endParaRPr lang="en-US" dirty="0">
              <a:solidFill>
                <a:srgbClr val="FF0000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43200" y="1981200"/>
            <a:ext cx="1676400" cy="533400"/>
          </a:xfrm>
          <a:prstGeom prst="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64509" y="4516120"/>
            <a:ext cx="5426891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Franklin Gothic Medium Cond" panose="020B0606030402020204" pitchFamily="34" charset="0"/>
              </a:rPr>
              <a:t>The Q&amp;A Tab:  You are asking US questions, and if you see one you, like, well, click on the thumbs up icon!</a:t>
            </a:r>
            <a:endParaRPr lang="en-US" dirty="0">
              <a:solidFill>
                <a:srgbClr val="FF0000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5334000" y="3886200"/>
            <a:ext cx="914400" cy="304800"/>
          </a:xfrm>
          <a:prstGeom prst="rightArrow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Find orbit paths online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67355"/>
            <a:ext cx="8229600" cy="425668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09800" y="5867400"/>
            <a:ext cx="5374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ranklin Gothic Medium Cond" panose="020B0606030402020204" pitchFamily="34" charset="0"/>
                <a:hlinkClick r:id="rId3"/>
              </a:rPr>
              <a:t>https://www.ssec.wisc.edu/datacenter/polar_orbit_tracks</a:t>
            </a:r>
            <a:r>
              <a:rPr lang="en-US" dirty="0" smtClean="0">
                <a:latin typeface="Franklin Gothic Medium Cond" panose="020B0606030402020204" pitchFamily="34" charset="0"/>
                <a:hlinkClick r:id="rId3"/>
              </a:rPr>
              <a:t>/</a:t>
            </a:r>
            <a:r>
              <a:rPr lang="en-US" dirty="0" smtClean="0">
                <a:latin typeface="Franklin Gothic Medium Cond" panose="020B0606030402020204" pitchFamily="34" charset="0"/>
              </a:rPr>
              <a:t> 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800600" y="3276600"/>
            <a:ext cx="228600" cy="9144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91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How timely are the data at that website?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76400"/>
            <a:ext cx="8229600" cy="110913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81600" y="2971800"/>
            <a:ext cx="2816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Written at 19:12 on 12 October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(or – 0012 UTC on 13 October)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1676400"/>
            <a:ext cx="3276600" cy="1143000"/>
          </a:xfrm>
          <a:prstGeom prst="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0540" y="3071526"/>
            <a:ext cx="3227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Data from 2122 UTC on 11 October!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7201" y="5152452"/>
            <a:ext cx="7061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Conclusion:  Data aren’t useful for real-time, but are useful for post-storm analysis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07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Geostationary Sounders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Constantly view one region (typically not full disk)</a:t>
            </a:r>
          </a:p>
          <a:p>
            <a:pPr lvl="1"/>
            <a:r>
              <a:rPr lang="en-US" dirty="0" smtClean="0">
                <a:latin typeface="Franklin Gothic Medium Cond" panose="020B0606030402020204" pitchFamily="34" charset="0"/>
              </a:rPr>
              <a:t>GIIRS (FY-4B) views </a:t>
            </a:r>
          </a:p>
          <a:p>
            <a:pPr lvl="2"/>
            <a:r>
              <a:rPr lang="en-US" dirty="0" smtClean="0">
                <a:latin typeface="Franklin Gothic Medium Cond" panose="020B0606030402020204" pitchFamily="34" charset="0"/>
              </a:rPr>
              <a:t>a 5000x5000 km China domain in 45 minutes</a:t>
            </a:r>
          </a:p>
          <a:p>
            <a:pPr lvl="2"/>
            <a:r>
              <a:rPr lang="en-US" dirty="0" smtClean="0">
                <a:latin typeface="Franklin Gothic Medium Cond" panose="020B0606030402020204" pitchFamily="34" charset="0"/>
              </a:rPr>
              <a:t>a 1000x1000 km </a:t>
            </a:r>
            <a:r>
              <a:rPr lang="en-US" dirty="0" err="1" smtClean="0">
                <a:latin typeface="Franklin Gothic Medium Cond" panose="020B0606030402020204" pitchFamily="34" charset="0"/>
              </a:rPr>
              <a:t>meso</a:t>
            </a:r>
            <a:r>
              <a:rPr lang="en-US" dirty="0" smtClean="0">
                <a:latin typeface="Franklin Gothic Medium Cond" panose="020B0606030402020204" pitchFamily="34" charset="0"/>
              </a:rPr>
              <a:t> domain in 15 minutes</a:t>
            </a:r>
          </a:p>
          <a:p>
            <a:pPr lvl="2"/>
            <a:endParaRPr lang="en-US" dirty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Direct link to website to </a:t>
            </a:r>
            <a:r>
              <a:rPr lang="en-US" dirty="0">
                <a:latin typeface="Franklin Gothic Medium Cond" panose="020B0606030402020204" pitchFamily="34" charset="0"/>
              </a:rPr>
              <a:t>view products: </a:t>
            </a:r>
            <a:r>
              <a:rPr lang="en-US" dirty="0">
                <a:latin typeface="Franklin Gothic Medium Cond" panose="020B0606030402020204" pitchFamily="34" charset="0"/>
                <a:hlinkClick r:id="rId2"/>
              </a:rPr>
              <a:t>https://</a:t>
            </a:r>
            <a:r>
              <a:rPr lang="en-US" dirty="0" smtClean="0">
                <a:latin typeface="Franklin Gothic Medium Cond" panose="020B0606030402020204" pitchFamily="34" charset="0"/>
                <a:hlinkClick r:id="rId2"/>
              </a:rPr>
              <a:t>satellite.nsmc.org.cn/PortalSite/Data/DataView.aspx?SatelliteCode=FY4B&amp;SatelliteType=1&amp;InstrumentTypeCode=GIIRS&amp;currentculture=en-US</a:t>
            </a:r>
            <a:r>
              <a:rPr lang="en-US" dirty="0" smtClean="0">
                <a:latin typeface="Franklin Gothic Medium Cond" panose="020B0606030402020204" pitchFamily="34" charset="0"/>
              </a:rPr>
              <a:t> 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75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Where does GIIRS view?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8" y="1766047"/>
            <a:ext cx="4038600" cy="3830731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138" y="1766047"/>
            <a:ext cx="4038600" cy="383073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 Cond" panose="020B0606030402020204" pitchFamily="34" charset="0"/>
              </a:rPr>
              <a:pPr>
                <a:defRPr/>
              </a:pPr>
              <a:t>33</a:t>
            </a:fld>
            <a:endParaRPr lang="en-US">
              <a:latin typeface="Franklin Gothic Medium Cond" panose="020B06060304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8268" y="5105400"/>
            <a:ext cx="1905000" cy="369332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FY4A GIIRS domain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6800" y="5105400"/>
            <a:ext cx="1905000" cy="369332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FY4B GIIRS domain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75253" y="5715000"/>
            <a:ext cx="19934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Franklin Gothic Medium Cond" panose="020B0606030402020204" pitchFamily="34" charset="0"/>
                <a:hlinkClick r:id="rId4"/>
              </a:rPr>
              <a:t>Image Source</a:t>
            </a:r>
            <a:endParaRPr lang="en-US" sz="2800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85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How to get GIIRS data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822960"/>
            <a:ext cx="6953250" cy="5562600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000F4E-004E-4CE8-AABD-59BBC7FD61A1}" type="slidenum">
              <a:rPr lang="en-US" smtClean="0">
                <a:latin typeface="Franklin Gothic Medium Cond" panose="020B0606030402020204" pitchFamily="34" charset="0"/>
              </a:rPr>
              <a:pPr>
                <a:defRPr/>
              </a:pPr>
              <a:t>34</a:t>
            </a:fld>
            <a:endParaRPr lang="en-US">
              <a:latin typeface="Franklin Gothic Medium Cond" panose="020B06060304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4267200" y="1676400"/>
            <a:ext cx="2838450" cy="10668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039707" y="2666137"/>
            <a:ext cx="213411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Create a User 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Presence</a:t>
            </a:r>
          </a:p>
          <a:p>
            <a:endParaRPr lang="en-US" dirty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(or log in!)</a:t>
            </a:r>
          </a:p>
          <a:p>
            <a:endParaRPr lang="en-US" dirty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We want to access GEO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4267200" y="3048000"/>
            <a:ext cx="2838450" cy="11430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07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How to get GIIRS data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822960"/>
            <a:ext cx="6949440" cy="555955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90800" y="1524000"/>
            <a:ext cx="685800" cy="228600"/>
          </a:xfrm>
          <a:prstGeom prst="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02780" y="2819400"/>
            <a:ext cx="21531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Choose what you want </a:t>
            </a:r>
          </a:p>
          <a:p>
            <a:endParaRPr lang="en-US" dirty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Satellite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Data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127885" y="3153156"/>
            <a:ext cx="4912995" cy="35204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438400" y="3838956"/>
            <a:ext cx="4602481" cy="762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76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How to get GIIRS data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822960"/>
            <a:ext cx="6949440" cy="555955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90800" y="1524000"/>
            <a:ext cx="685800" cy="228600"/>
          </a:xfrm>
          <a:prstGeom prst="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02780" y="2819400"/>
            <a:ext cx="209063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Choose what you want </a:t>
            </a:r>
          </a:p>
          <a:p>
            <a:endParaRPr lang="en-US" dirty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Satellite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Data</a:t>
            </a:r>
          </a:p>
          <a:p>
            <a:endParaRPr lang="en-US" dirty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Start/end Data 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as shown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127885" y="3153156"/>
            <a:ext cx="4912995" cy="35204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1828800" y="3838956"/>
            <a:ext cx="5212082" cy="65684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85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How to get GIIRS data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1078810"/>
            <a:ext cx="6949440" cy="504785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62400" y="2590800"/>
            <a:ext cx="300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Email tells you where the data are</a:t>
            </a:r>
            <a:endParaRPr lang="en-US" dirty="0">
              <a:solidFill>
                <a:schemeClr val="bg1">
                  <a:lumMod val="85000"/>
                  <a:lumOff val="15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0600" y="4800600"/>
            <a:ext cx="3444276" cy="1754326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Email tells you where the data are</a:t>
            </a:r>
          </a:p>
          <a:p>
            <a:endParaRPr lang="en-US" dirty="0">
              <a:solidFill>
                <a:schemeClr val="bg1">
                  <a:lumMod val="85000"/>
                  <a:lumOff val="15000"/>
                </a:schemeClr>
              </a:solidFill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ftp server at </a:t>
            </a:r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  <a:hlinkClick r:id="rId3"/>
              </a:rPr>
              <a:t>ftp.nmsc.org.cn</a:t>
            </a:r>
            <a:endParaRPr lang="en-US" dirty="0" smtClean="0">
              <a:solidFill>
                <a:schemeClr val="bg1">
                  <a:lumMod val="85000"/>
                  <a:lumOff val="15000"/>
                </a:schemeClr>
              </a:solidFill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User name:  A202309270380921291</a:t>
            </a:r>
          </a:p>
          <a:p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Password:  MOcihS8_</a:t>
            </a:r>
          </a:p>
          <a:p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(this changes with every order!!)</a:t>
            </a:r>
            <a:endParaRPr lang="en-US" dirty="0">
              <a:solidFill>
                <a:schemeClr val="bg1">
                  <a:lumMod val="85000"/>
                  <a:lumOff val="15000"/>
                </a:schemeClr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56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List of </a:t>
            </a:r>
            <a:r>
              <a:rPr lang="en-US" dirty="0" err="1" smtClean="0">
                <a:latin typeface="Franklin Gothic Medium Cond" panose="020B0606030402020204" pitchFamily="34" charset="0"/>
              </a:rPr>
              <a:t>netCDF</a:t>
            </a:r>
            <a:r>
              <a:rPr lang="en-US" dirty="0" smtClean="0">
                <a:latin typeface="Franklin Gothic Medium Cond" panose="020B0606030402020204" pitchFamily="34" charset="0"/>
              </a:rPr>
              <a:t> files (downloading takes a while)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66800"/>
            <a:ext cx="6790008" cy="401608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36" y="830355"/>
            <a:ext cx="8161727" cy="51972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07548" y="3505200"/>
            <a:ext cx="3080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There’s also a Quality Flag variable</a:t>
            </a:r>
            <a:endParaRPr lang="en-US" dirty="0">
              <a:solidFill>
                <a:schemeClr val="bg1">
                  <a:lumMod val="85000"/>
                  <a:lumOff val="15000"/>
                </a:schemeClr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92522"/>
            <a:ext cx="7361558" cy="6553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00" y="1788540"/>
            <a:ext cx="509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z</a:t>
            </a:r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 Dimension:  Levels in RTM ; x:  cross-track ; y: along-track</a:t>
            </a:r>
            <a:endParaRPr lang="en-US" dirty="0">
              <a:solidFill>
                <a:schemeClr val="bg1">
                  <a:lumMod val="85000"/>
                  <a:lumOff val="15000"/>
                </a:schemeClr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08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GIIRS and AGRI and GHI possibilities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37" y="1066800"/>
            <a:ext cx="7032726" cy="5257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6200" y="1295400"/>
            <a:ext cx="90323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87363" y="1752600"/>
            <a:ext cx="90323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6200" y="2819400"/>
            <a:ext cx="90323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87363" y="3478695"/>
            <a:ext cx="90323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6200" y="5449956"/>
            <a:ext cx="90323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87363" y="5688495"/>
            <a:ext cx="90323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260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You can do different things at </a:t>
            </a:r>
            <a:r>
              <a:rPr lang="en-US" dirty="0" err="1" smtClean="0">
                <a:latin typeface="Franklin Gothic Medium Cond" panose="020B0606030402020204" pitchFamily="34" charset="0"/>
              </a:rPr>
              <a:t>slido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66800"/>
            <a:ext cx="8229599" cy="43719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191000" y="1981200"/>
            <a:ext cx="1676400" cy="533400"/>
          </a:xfrm>
          <a:prstGeom prst="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64509" y="4516120"/>
            <a:ext cx="5426891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Franklin Gothic Medium Cond" panose="020B0606030402020204" pitchFamily="34" charset="0"/>
              </a:rPr>
              <a:t>The Polls Tab:  We are asking You questions (questions can have different formats;  answer them then press ‘Send’)</a:t>
            </a:r>
            <a:endParaRPr lang="en-US" dirty="0">
              <a:solidFill>
                <a:srgbClr val="FF0000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02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What’s the problem with the above?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You cannot automate this</a:t>
            </a:r>
          </a:p>
          <a:p>
            <a:pPr lvl="1"/>
            <a:r>
              <a:rPr lang="en-US" dirty="0" smtClean="0">
                <a:latin typeface="Franklin Gothic Medium Cond" panose="020B0606030402020204" pitchFamily="34" charset="0"/>
              </a:rPr>
              <a:t>Access requires you to go to the website, and order the data, and then go get it!</a:t>
            </a:r>
          </a:p>
          <a:p>
            <a:pPr lvl="1"/>
            <a:r>
              <a:rPr lang="en-US" dirty="0" smtClean="0">
                <a:latin typeface="Franklin Gothic Medium Cond" panose="020B0606030402020204" pitchFamily="34" charset="0"/>
              </a:rPr>
              <a:t>Maybe there are inter-governmental agreements out there that I don’t know about that allow a quick transfer of data if it is taken over your region of interest</a:t>
            </a:r>
          </a:p>
          <a:p>
            <a:pPr lvl="1"/>
            <a:endParaRPr lang="en-US" dirty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Ask your bosses to streamline data access for Geo Sounder data, or from polar orbiting sounder data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 Cond" panose="020B0606030402020204" pitchFamily="34" charset="0"/>
              </a:rPr>
              <a:pPr>
                <a:defRPr/>
              </a:pPr>
              <a:t>40</a:t>
            </a:fld>
            <a:endParaRPr lang="en-US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68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GIIRS Sounding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98" y="1066800"/>
            <a:ext cx="7012403" cy="5257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05400" y="1104900"/>
            <a:ext cx="4397184" cy="160043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Black = Radiosonde 12z (8 pm)</a:t>
            </a:r>
          </a:p>
          <a:p>
            <a:r>
              <a:rPr lang="en-US" sz="1600" b="1" dirty="0">
                <a:solidFill>
                  <a:schemeClr val="tx1">
                    <a:lumMod val="50000"/>
                  </a:schemeClr>
                </a:solidFill>
                <a:latin typeface="Franklin Gothic Medium Cond" panose="020B0606030402020204" pitchFamily="34" charset="0"/>
              </a:rPr>
              <a:t>Grey = Radiosonde 00z (8 am)</a:t>
            </a:r>
          </a:p>
          <a:p>
            <a:r>
              <a:rPr lang="en-US" sz="1600" b="1" dirty="0">
                <a:solidFill>
                  <a:srgbClr val="0033CC"/>
                </a:solidFill>
                <a:latin typeface="Franklin Gothic Medium Cond" panose="020B0606030402020204" pitchFamily="34" charset="0"/>
              </a:rPr>
              <a:t>Blue = GDAS (same location as GIIRS) 6z (2 pm)</a:t>
            </a:r>
          </a:p>
          <a:p>
            <a:r>
              <a:rPr lang="en-US" sz="1600" b="1" dirty="0">
                <a:solidFill>
                  <a:srgbClr val="FF0000"/>
                </a:solidFill>
                <a:latin typeface="Franklin Gothic Medium Cond" panose="020B0606030402020204" pitchFamily="34" charset="0"/>
              </a:rPr>
              <a:t>Red = GIIRS 6z (2 pm)</a:t>
            </a:r>
          </a:p>
          <a:p>
            <a:r>
              <a:rPr lang="en-US" sz="1600" b="1" dirty="0">
                <a:solidFill>
                  <a:srgbClr val="66FF66"/>
                </a:solidFill>
                <a:latin typeface="Franklin Gothic Medium Cond" panose="020B0606030402020204" pitchFamily="34" charset="0"/>
              </a:rPr>
              <a:t>Green = NUCAPS (same location as </a:t>
            </a:r>
            <a:r>
              <a:rPr lang="en-US" sz="1600" b="1" dirty="0" err="1">
                <a:solidFill>
                  <a:srgbClr val="66FF66"/>
                </a:solidFill>
                <a:latin typeface="Franklin Gothic Medium Cond" panose="020B0606030402020204" pitchFamily="34" charset="0"/>
              </a:rPr>
              <a:t>CrIS</a:t>
            </a:r>
            <a:r>
              <a:rPr lang="en-US" sz="1600" b="1" dirty="0">
                <a:solidFill>
                  <a:srgbClr val="66FF66"/>
                </a:solidFill>
                <a:latin typeface="Franklin Gothic Medium Cond" panose="020B0606030402020204" pitchFamily="34" charset="0"/>
              </a:rPr>
              <a:t>) 21z (5 am)</a:t>
            </a:r>
          </a:p>
          <a:p>
            <a:r>
              <a:rPr lang="en-US" sz="1600" b="1" dirty="0">
                <a:solidFill>
                  <a:srgbClr val="CC00FF"/>
                </a:solidFill>
                <a:latin typeface="Franklin Gothic Medium Cond" panose="020B0606030402020204" pitchFamily="34" charset="0"/>
              </a:rPr>
              <a:t>Magenta = </a:t>
            </a:r>
            <a:r>
              <a:rPr lang="en-US" sz="1600" b="1" dirty="0" err="1">
                <a:solidFill>
                  <a:srgbClr val="CC00FF"/>
                </a:solidFill>
                <a:latin typeface="Franklin Gothic Medium Cond" panose="020B0606030402020204" pitchFamily="34" charset="0"/>
              </a:rPr>
              <a:t>CrIS</a:t>
            </a:r>
            <a:r>
              <a:rPr lang="en-US" sz="1600" b="1" dirty="0">
                <a:solidFill>
                  <a:srgbClr val="CC00FF"/>
                </a:solidFill>
                <a:latin typeface="Franklin Gothic Medium Cond" panose="020B0606030402020204" pitchFamily="34" charset="0"/>
              </a:rPr>
              <a:t> Dual Regression 6z (2 pm</a:t>
            </a:r>
            <a:r>
              <a:rPr lang="en-US" sz="1600" b="1" dirty="0" smtClean="0">
                <a:solidFill>
                  <a:srgbClr val="CC00FF"/>
                </a:solidFill>
                <a:latin typeface="Franklin Gothic Medium Cond" panose="020B0606030402020204" pitchFamily="34" charset="0"/>
              </a:rPr>
              <a:t>)</a:t>
            </a:r>
            <a:endParaRPr lang="en-US" sz="1600" b="1" dirty="0">
              <a:solidFill>
                <a:srgbClr val="CC00FF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35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Derived GIIRS </a:t>
            </a:r>
            <a:r>
              <a:rPr lang="en-US" dirty="0" err="1" smtClean="0">
                <a:latin typeface="Franklin Gothic Medium Cond" panose="020B0606030402020204" pitchFamily="34" charset="0"/>
              </a:rPr>
              <a:t>dewpoint</a:t>
            </a:r>
            <a:r>
              <a:rPr lang="en-US" dirty="0" smtClean="0">
                <a:latin typeface="Franklin Gothic Medium Cond" panose="020B0606030402020204" pitchFamily="34" charset="0"/>
              </a:rPr>
              <a:t> at 450 </a:t>
            </a:r>
            <a:r>
              <a:rPr lang="en-US" dirty="0" err="1" smtClean="0">
                <a:latin typeface="Franklin Gothic Medium Cond" panose="020B0606030402020204" pitchFamily="34" charset="0"/>
              </a:rPr>
              <a:t>mb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D687F-9EC4-4A2C-9D79-45716973BA4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71600"/>
            <a:ext cx="6400800" cy="479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0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Medium Cond" panose="020B0606030402020204" pitchFamily="34" charset="0"/>
              </a:rPr>
              <a:t>Derived GIIRS </a:t>
            </a:r>
            <a:r>
              <a:rPr lang="en-US" dirty="0" err="1">
                <a:latin typeface="Franklin Gothic Medium Cond" panose="020B0606030402020204" pitchFamily="34" charset="0"/>
              </a:rPr>
              <a:t>dewpoint</a:t>
            </a:r>
            <a:r>
              <a:rPr lang="en-US" dirty="0">
                <a:latin typeface="Franklin Gothic Medium Cond" panose="020B0606030402020204" pitchFamily="34" charset="0"/>
              </a:rPr>
              <a:t> at </a:t>
            </a:r>
            <a:r>
              <a:rPr lang="en-US" dirty="0" smtClean="0">
                <a:latin typeface="Franklin Gothic Medium Cond" panose="020B0606030402020204" pitchFamily="34" charset="0"/>
              </a:rPr>
              <a:t>650 </a:t>
            </a:r>
            <a:r>
              <a:rPr lang="en-US" dirty="0" err="1">
                <a:latin typeface="Franklin Gothic Medium Cond" panose="020B0606030402020204" pitchFamily="34" charset="0"/>
              </a:rPr>
              <a:t>mb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D687F-9EC4-4A2C-9D79-45716973BA4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71600"/>
            <a:ext cx="6400800" cy="479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20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Medium Cond" panose="020B0606030402020204" pitchFamily="34" charset="0"/>
              </a:rPr>
              <a:t>Derived GIIRS </a:t>
            </a:r>
            <a:r>
              <a:rPr lang="en-US" dirty="0" err="1">
                <a:latin typeface="Franklin Gothic Medium Cond" panose="020B0606030402020204" pitchFamily="34" charset="0"/>
              </a:rPr>
              <a:t>dewpoint</a:t>
            </a:r>
            <a:r>
              <a:rPr lang="en-US" dirty="0">
                <a:latin typeface="Franklin Gothic Medium Cond" panose="020B0606030402020204" pitchFamily="34" charset="0"/>
              </a:rPr>
              <a:t> at </a:t>
            </a:r>
            <a:r>
              <a:rPr lang="en-US" dirty="0" smtClean="0">
                <a:latin typeface="Franklin Gothic Medium Cond" panose="020B0606030402020204" pitchFamily="34" charset="0"/>
              </a:rPr>
              <a:t>850 </a:t>
            </a:r>
            <a:r>
              <a:rPr lang="en-US" dirty="0" err="1">
                <a:latin typeface="Franklin Gothic Medium Cond" panose="020B0606030402020204" pitchFamily="34" charset="0"/>
              </a:rPr>
              <a:t>mb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D687F-9EC4-4A2C-9D79-45716973BA4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71600"/>
            <a:ext cx="6400800" cy="479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3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Medium Cond" panose="020B0606030402020204" pitchFamily="34" charset="0"/>
              </a:rPr>
              <a:t>Derived GIIRS </a:t>
            </a:r>
            <a:r>
              <a:rPr lang="en-US" dirty="0" err="1">
                <a:latin typeface="Franklin Gothic Medium Cond" panose="020B0606030402020204" pitchFamily="34" charset="0"/>
              </a:rPr>
              <a:t>dewpoint</a:t>
            </a:r>
            <a:r>
              <a:rPr lang="en-US" dirty="0">
                <a:latin typeface="Franklin Gothic Medium Cond" panose="020B0606030402020204" pitchFamily="34" charset="0"/>
              </a:rPr>
              <a:t> at </a:t>
            </a:r>
            <a:r>
              <a:rPr lang="en-US" dirty="0" smtClean="0">
                <a:latin typeface="Franklin Gothic Medium Cond" panose="020B0606030402020204" pitchFamily="34" charset="0"/>
              </a:rPr>
              <a:t>900 </a:t>
            </a:r>
            <a:r>
              <a:rPr lang="en-US" dirty="0" err="1">
                <a:latin typeface="Franklin Gothic Medium Cond" panose="020B0606030402020204" pitchFamily="34" charset="0"/>
              </a:rPr>
              <a:t>mb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D687F-9EC4-4A2C-9D79-45716973BA4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71600"/>
            <a:ext cx="6400800" cy="479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Medium Cond" panose="020B0606030402020204" pitchFamily="34" charset="0"/>
              </a:rPr>
              <a:t>Derived GIIRS </a:t>
            </a:r>
            <a:r>
              <a:rPr lang="en-US" dirty="0" err="1">
                <a:latin typeface="Franklin Gothic Medium Cond" panose="020B0606030402020204" pitchFamily="34" charset="0"/>
              </a:rPr>
              <a:t>dewpoint</a:t>
            </a:r>
            <a:r>
              <a:rPr lang="en-US" dirty="0">
                <a:latin typeface="Franklin Gothic Medium Cond" panose="020B0606030402020204" pitchFamily="34" charset="0"/>
              </a:rPr>
              <a:t> at </a:t>
            </a:r>
            <a:r>
              <a:rPr lang="en-US" dirty="0" smtClean="0">
                <a:latin typeface="Franklin Gothic Medium Cond" panose="020B0606030402020204" pitchFamily="34" charset="0"/>
              </a:rPr>
              <a:t>950 </a:t>
            </a:r>
            <a:r>
              <a:rPr lang="en-US" dirty="0" err="1">
                <a:latin typeface="Franklin Gothic Medium Cond" panose="020B0606030402020204" pitchFamily="34" charset="0"/>
              </a:rPr>
              <a:t>mb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D687F-9EC4-4A2C-9D79-45716973BA4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71600"/>
            <a:ext cx="6400800" cy="4799013"/>
          </a:xfrm>
        </p:spPr>
      </p:pic>
    </p:spTree>
    <p:extLst>
      <p:ext uri="{BB962C8B-B14F-4D97-AF65-F5344CB8AC3E}">
        <p14:creationId xmlns:p14="http://schemas.microsoft.com/office/powerpoint/2010/main" val="425995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latin typeface="Franklin Gothic Medium Cond" panose="020B0606030402020204" pitchFamily="34" charset="0"/>
              </a:rPr>
              <a:t>Satellite Observations</a:t>
            </a:r>
            <a:endParaRPr lang="en-US" i="1" dirty="0">
              <a:latin typeface="Franklin Gothic Medium Cond" panose="020B06060304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These are current observations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They give you information that is different from a model simulation/forecast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Can help you fine-tune what you want to investigate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Can help you better define what is happening right now, and what </a:t>
            </a:r>
            <a:r>
              <a:rPr lang="en-US" smtClean="0">
                <a:latin typeface="Franklin Gothic Medium Cond" panose="020B0606030402020204" pitchFamily="34" charset="0"/>
              </a:rPr>
              <a:t>to expect</a:t>
            </a:r>
            <a:endParaRPr lang="en-US">
              <a:latin typeface="Franklin Gothic Medium Cond" panose="020B06060304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83774E-393D-4152-86DA-5285DCA315CF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7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Geo Sounders are coming:  Get used to using/understanding their data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>
                <a:latin typeface="Franklin Gothic Medium Cond" panose="020B0606030402020204" pitchFamily="34" charset="0"/>
              </a:rPr>
              <a:t>MTG-S1 will be launched in 2024:  </a:t>
            </a:r>
          </a:p>
          <a:p>
            <a:pPr lvl="1"/>
            <a:r>
              <a:rPr lang="en-US" dirty="0" smtClean="0">
                <a:latin typeface="Franklin Gothic Medium Cond" panose="020B0606030402020204" pitchFamily="34" charset="0"/>
              </a:rPr>
              <a:t>IRS:  4.44-6.25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>
                <a:latin typeface="Franklin Gothic Medium Cond" panose="020B0606030402020204" pitchFamily="34" charset="0"/>
              </a:rPr>
              <a:t>m; 8.26 – 14.70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>
                <a:latin typeface="Franklin Gothic Medium Cond" panose="020B0606030402020204" pitchFamily="34" charset="0"/>
              </a:rPr>
              <a:t>m</a:t>
            </a:r>
          </a:p>
          <a:p>
            <a:pPr lvl="1"/>
            <a:r>
              <a:rPr lang="en-US" dirty="0" smtClean="0">
                <a:latin typeface="Franklin Gothic Medium Cond" panose="020B0606030402020204" pitchFamily="34" charset="0"/>
              </a:rPr>
              <a:t>Sentinel-4:  UV sounder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Himawari-10 will have GHMS:  Geostationary </a:t>
            </a:r>
            <a:r>
              <a:rPr lang="en-US" dirty="0" err="1" smtClean="0">
                <a:latin typeface="Franklin Gothic Medium Cond" panose="020B0606030402020204" pitchFamily="34" charset="0"/>
              </a:rPr>
              <a:t>HiMawari</a:t>
            </a:r>
            <a:r>
              <a:rPr lang="en-US" dirty="0" smtClean="0">
                <a:latin typeface="Franklin Gothic Medium Cond" panose="020B0606030402020204" pitchFamily="34" charset="0"/>
              </a:rPr>
              <a:t> Sounder (launch:  2029)</a:t>
            </a:r>
          </a:p>
          <a:p>
            <a:r>
              <a:rPr lang="en-US" dirty="0" err="1" smtClean="0">
                <a:latin typeface="Franklin Gothic Medium Cond" panose="020B0606030402020204" pitchFamily="34" charset="0"/>
              </a:rPr>
              <a:t>GeoXO</a:t>
            </a:r>
            <a:r>
              <a:rPr lang="en-US" dirty="0" smtClean="0">
                <a:latin typeface="Franklin Gothic Medium Cond" panose="020B0606030402020204" pitchFamily="34" charset="0"/>
              </a:rPr>
              <a:t> (USA follow-on to GOES-R):  mid 2030s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3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9" y="875685"/>
            <a:ext cx="4850825" cy="200157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Franklin Gothic Medium Cond" panose="020B0606030402020204" pitchFamily="34" charset="0"/>
              </a:rPr>
              <a:t>Coming in the 2030s:  GXS (Sounder on US Geo Satellite)</a:t>
            </a:r>
            <a:endParaRPr lang="en-US" sz="3200" dirty="0">
              <a:latin typeface="Franklin Gothic Medium Cond" panose="020B06060304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502" y="1699597"/>
            <a:ext cx="4513702" cy="11844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21" y="2762770"/>
            <a:ext cx="7594614" cy="331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4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Imagers v. Sounders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534400" cy="52578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latin typeface="Franklin Gothic Medium Cond" panose="020B0606030402020204" pitchFamily="34" charset="0"/>
              </a:rPr>
              <a:t>Maybe you’re familiar with Imagers:  </a:t>
            </a:r>
            <a:r>
              <a:rPr lang="en-US" sz="2800" dirty="0" smtClean="0">
                <a:latin typeface="Franklin Gothic Medium Cond" panose="020B0606030402020204" pitchFamily="34" charset="0"/>
                <a:hlinkClick r:id="rId2"/>
              </a:rPr>
              <a:t>AHI</a:t>
            </a:r>
            <a:r>
              <a:rPr lang="en-US" sz="2800" dirty="0" smtClean="0">
                <a:latin typeface="Franklin Gothic Medium Cond" panose="020B0606030402020204" pitchFamily="34" charset="0"/>
              </a:rPr>
              <a:t>, </a:t>
            </a:r>
            <a:r>
              <a:rPr lang="en-US" sz="2800" dirty="0" smtClean="0">
                <a:latin typeface="Franklin Gothic Medium Cond" panose="020B0606030402020204" pitchFamily="34" charset="0"/>
                <a:hlinkClick r:id="rId3"/>
              </a:rPr>
              <a:t>AMI</a:t>
            </a:r>
            <a:r>
              <a:rPr lang="en-US" sz="2800" dirty="0" smtClean="0">
                <a:latin typeface="Franklin Gothic Medium Cond" panose="020B0606030402020204" pitchFamily="34" charset="0"/>
              </a:rPr>
              <a:t>, </a:t>
            </a:r>
            <a:r>
              <a:rPr lang="en-US" sz="2800" dirty="0" smtClean="0">
                <a:latin typeface="Franklin Gothic Medium Cond" panose="020B0606030402020204" pitchFamily="34" charset="0"/>
                <a:hlinkClick r:id="rId4"/>
              </a:rPr>
              <a:t>AGRI</a:t>
            </a:r>
            <a:r>
              <a:rPr lang="en-US" sz="2800" dirty="0" smtClean="0">
                <a:latin typeface="Franklin Gothic Medium Cond" panose="020B0606030402020204" pitchFamily="34" charset="0"/>
              </a:rPr>
              <a:t>, </a:t>
            </a:r>
            <a:r>
              <a:rPr lang="en-US" sz="2800" dirty="0" smtClean="0">
                <a:latin typeface="Franklin Gothic Medium Cond" panose="020B0606030402020204" pitchFamily="34" charset="0"/>
                <a:hlinkClick r:id="rId5"/>
              </a:rPr>
              <a:t>ABI</a:t>
            </a:r>
            <a:r>
              <a:rPr lang="en-US" sz="2800" dirty="0" smtClean="0">
                <a:latin typeface="Franklin Gothic Medium Cond" panose="020B0606030402020204" pitchFamily="34" charset="0"/>
              </a:rPr>
              <a:t>, </a:t>
            </a:r>
            <a:r>
              <a:rPr lang="en-US" sz="2800" dirty="0" smtClean="0">
                <a:latin typeface="Franklin Gothic Medium Cond" panose="020B0606030402020204" pitchFamily="34" charset="0"/>
                <a:hlinkClick r:id="rId6"/>
              </a:rPr>
              <a:t>GHI</a:t>
            </a:r>
            <a:endParaRPr lang="en-US" sz="2800" dirty="0" smtClean="0">
              <a:latin typeface="Franklin Gothic Medium Cond" panose="020B0606030402020204" pitchFamily="34" charset="0"/>
            </a:endParaRPr>
          </a:p>
          <a:p>
            <a:pPr lvl="1"/>
            <a:r>
              <a:rPr lang="en-US" sz="2400" dirty="0" smtClean="0">
                <a:latin typeface="Franklin Gothic Medium Cond" panose="020B0606030402020204" pitchFamily="34" charset="0"/>
              </a:rPr>
              <a:t>Advanced </a:t>
            </a:r>
            <a:r>
              <a:rPr lang="en-US" sz="2400" dirty="0" err="1" smtClean="0">
                <a:latin typeface="Franklin Gothic Medium Cond" panose="020B0606030402020204" pitchFamily="34" charset="0"/>
              </a:rPr>
              <a:t>Himawari</a:t>
            </a:r>
            <a:r>
              <a:rPr lang="en-US" sz="2400" dirty="0" smtClean="0">
                <a:latin typeface="Franklin Gothic Medium Cond" panose="020B0606030402020204" pitchFamily="34" charset="0"/>
              </a:rPr>
              <a:t> Imager  (16 bands)</a:t>
            </a:r>
          </a:p>
          <a:p>
            <a:pPr lvl="1"/>
            <a:r>
              <a:rPr lang="en-US" sz="2400" dirty="0">
                <a:latin typeface="Franklin Gothic Medium Cond" panose="020B0606030402020204" pitchFamily="34" charset="0"/>
              </a:rPr>
              <a:t>Advanced Meteorological Imager (16 bands)</a:t>
            </a:r>
          </a:p>
          <a:p>
            <a:pPr lvl="1"/>
            <a:r>
              <a:rPr lang="en-US" sz="2400" dirty="0">
                <a:latin typeface="Franklin Gothic Medium Cond" panose="020B0606030402020204" pitchFamily="34" charset="0"/>
              </a:rPr>
              <a:t>Advanced Geostationary Radiation Imager (16 bands)</a:t>
            </a:r>
          </a:p>
          <a:p>
            <a:pPr lvl="1"/>
            <a:r>
              <a:rPr lang="en-US" sz="2400" dirty="0" smtClean="0">
                <a:latin typeface="Franklin Gothic Medium Cond" panose="020B0606030402020204" pitchFamily="34" charset="0"/>
              </a:rPr>
              <a:t>Advanced Baseline Imager  (16 bands)</a:t>
            </a:r>
          </a:p>
          <a:p>
            <a:pPr lvl="1"/>
            <a:r>
              <a:rPr lang="en-US" sz="2400" dirty="0" smtClean="0">
                <a:latin typeface="Franklin Gothic Medium Cond" panose="020B0606030402020204" pitchFamily="34" charset="0"/>
              </a:rPr>
              <a:t>Geostationary High-speed Image (7 bands)</a:t>
            </a:r>
          </a:p>
          <a:p>
            <a:r>
              <a:rPr lang="en-US" sz="2800" dirty="0" smtClean="0">
                <a:latin typeface="Franklin Gothic Medium Cond" panose="020B0606030402020204" pitchFamily="34" charset="0"/>
              </a:rPr>
              <a:t>Radiometers:  </a:t>
            </a:r>
            <a:r>
              <a:rPr lang="en-US" sz="2800" dirty="0" smtClean="0">
                <a:latin typeface="Franklin Gothic Medium Cond" panose="020B0606030402020204" pitchFamily="34" charset="0"/>
                <a:hlinkClick r:id="rId7"/>
              </a:rPr>
              <a:t>AVHRR</a:t>
            </a:r>
            <a:r>
              <a:rPr lang="en-US" sz="2800" dirty="0" smtClean="0">
                <a:latin typeface="Franklin Gothic Medium Cond" panose="020B0606030402020204" pitchFamily="34" charset="0"/>
              </a:rPr>
              <a:t>, </a:t>
            </a:r>
            <a:r>
              <a:rPr lang="en-US" sz="2800" dirty="0" smtClean="0">
                <a:latin typeface="Franklin Gothic Medium Cond" panose="020B0606030402020204" pitchFamily="34" charset="0"/>
                <a:hlinkClick r:id="rId8"/>
              </a:rPr>
              <a:t>VIIRS</a:t>
            </a:r>
            <a:r>
              <a:rPr lang="en-US" sz="2800" dirty="0" smtClean="0">
                <a:latin typeface="Franklin Gothic Medium Cond" panose="020B0606030402020204" pitchFamily="34" charset="0"/>
              </a:rPr>
              <a:t>, </a:t>
            </a:r>
            <a:r>
              <a:rPr lang="en-US" sz="2800" dirty="0" smtClean="0">
                <a:latin typeface="Franklin Gothic Medium Cond" panose="020B0606030402020204" pitchFamily="34" charset="0"/>
                <a:hlinkClick r:id="rId9"/>
              </a:rPr>
              <a:t>VIRR</a:t>
            </a:r>
            <a:endParaRPr lang="en-US" sz="2800" dirty="0" smtClean="0">
              <a:latin typeface="Franklin Gothic Medium Cond" panose="020B0606030402020204" pitchFamily="34" charset="0"/>
            </a:endParaRPr>
          </a:p>
          <a:p>
            <a:pPr lvl="1"/>
            <a:r>
              <a:rPr lang="en-US" sz="2400" dirty="0">
                <a:latin typeface="Franklin Gothic Medium Cond" panose="020B0606030402020204" pitchFamily="34" charset="0"/>
              </a:rPr>
              <a:t>Advanced Very High Resolution </a:t>
            </a:r>
            <a:r>
              <a:rPr lang="en-US" sz="2400" dirty="0" smtClean="0">
                <a:latin typeface="Franklin Gothic Medium Cond" panose="020B0606030402020204" pitchFamily="34" charset="0"/>
              </a:rPr>
              <a:t>Radiometer (5-6 bands)</a:t>
            </a:r>
          </a:p>
          <a:p>
            <a:pPr lvl="1"/>
            <a:r>
              <a:rPr lang="en-US" sz="2400" dirty="0">
                <a:latin typeface="Franklin Gothic Medium Cond" panose="020B0606030402020204" pitchFamily="34" charset="0"/>
              </a:rPr>
              <a:t>Visible/Infrared Imager Radiometer </a:t>
            </a:r>
            <a:r>
              <a:rPr lang="en-US" sz="2400" dirty="0" smtClean="0">
                <a:latin typeface="Franklin Gothic Medium Cond" panose="020B0606030402020204" pitchFamily="34" charset="0"/>
              </a:rPr>
              <a:t>Suite (22 bands)</a:t>
            </a:r>
          </a:p>
          <a:p>
            <a:pPr lvl="1"/>
            <a:r>
              <a:rPr lang="en-US" sz="2400" dirty="0" smtClean="0">
                <a:latin typeface="Franklin Gothic Medium Cond" panose="020B0606030402020204" pitchFamily="34" charset="0"/>
              </a:rPr>
              <a:t>Visible and Infrared Radiometer (10 bands)</a:t>
            </a:r>
          </a:p>
          <a:p>
            <a:r>
              <a:rPr lang="en-US" sz="2800" dirty="0" smtClean="0">
                <a:latin typeface="Franklin Gothic Medium Cond" panose="020B0606030402020204" pitchFamily="34" charset="0"/>
              </a:rPr>
              <a:t>Other LEO Imagers:  </a:t>
            </a:r>
            <a:r>
              <a:rPr lang="en-US" dirty="0" smtClean="0">
                <a:latin typeface="Franklin Gothic Medium Cond" panose="020B0606030402020204" pitchFamily="34" charset="0"/>
                <a:hlinkClick r:id="rId10"/>
              </a:rPr>
              <a:t>MERSI-1</a:t>
            </a:r>
            <a:r>
              <a:rPr lang="en-US" dirty="0" smtClean="0">
                <a:latin typeface="Franklin Gothic Medium Cond" panose="020B0606030402020204" pitchFamily="34" charset="0"/>
              </a:rPr>
              <a:t>, </a:t>
            </a:r>
            <a:r>
              <a:rPr lang="en-US" dirty="0" smtClean="0">
                <a:latin typeface="Franklin Gothic Medium Cond" panose="020B0606030402020204" pitchFamily="34" charset="0"/>
                <a:hlinkClick r:id="rId11"/>
              </a:rPr>
              <a:t>MERSI-2</a:t>
            </a:r>
            <a:r>
              <a:rPr lang="en-US" dirty="0" smtClean="0">
                <a:latin typeface="Franklin Gothic Medium Cond" panose="020B0606030402020204" pitchFamily="34" charset="0"/>
              </a:rPr>
              <a:t>, </a:t>
            </a:r>
            <a:r>
              <a:rPr lang="en-US" dirty="0" smtClean="0">
                <a:latin typeface="Franklin Gothic Medium Cond" panose="020B0606030402020204" pitchFamily="34" charset="0"/>
                <a:hlinkClick r:id="rId12"/>
              </a:rPr>
              <a:t>MERSI-LL</a:t>
            </a:r>
            <a:endParaRPr lang="en-US" dirty="0" smtClean="0">
              <a:latin typeface="Franklin Gothic Medium Cond" panose="020B0606030402020204" pitchFamily="34" charset="0"/>
            </a:endParaRPr>
          </a:p>
          <a:p>
            <a:pPr lvl="1"/>
            <a:r>
              <a:rPr lang="en-US" dirty="0">
                <a:latin typeface="Franklin Gothic Medium Cond" panose="020B0606030402020204" pitchFamily="34" charset="0"/>
              </a:rPr>
              <a:t>Medium Resolution Spectral </a:t>
            </a:r>
            <a:r>
              <a:rPr lang="en-US" dirty="0" smtClean="0">
                <a:latin typeface="Franklin Gothic Medium Cond" panose="020B0606030402020204" pitchFamily="34" charset="0"/>
              </a:rPr>
              <a:t>Imager (up to 25 bands)</a:t>
            </a:r>
            <a:endParaRPr lang="en-US" sz="2400" dirty="0" smtClean="0">
              <a:latin typeface="Franklin Gothic Medium Cond" panose="020B06060304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 Cond" panose="020B0606030402020204" pitchFamily="34" charset="0"/>
              </a:rPr>
              <a:pPr>
                <a:defRPr/>
              </a:pPr>
              <a:t>5</a:t>
            </a:fld>
            <a:endParaRPr lang="en-US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5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Franklin Gothic Medium Cond" panose="020B0606030402020204" pitchFamily="34" charset="0"/>
              </a:rPr>
              <a:t>IR Sounder </a:t>
            </a:r>
            <a:r>
              <a:rPr lang="en-US" dirty="0" smtClean="0">
                <a:latin typeface="Franklin Gothic Medium Cond" panose="020B0606030402020204" pitchFamily="34" charset="0"/>
              </a:rPr>
              <a:t>Presentations at AOMSUC-13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S2-14, 7 Nov:  13:45-14:00, </a:t>
            </a:r>
            <a:r>
              <a:rPr lang="en-US" dirty="0">
                <a:latin typeface="Franklin Gothic Medium Cond" panose="020B0606030402020204" pitchFamily="34" charset="0"/>
              </a:rPr>
              <a:t>Estimate of atmospheric vertical information using </a:t>
            </a:r>
            <a:r>
              <a:rPr lang="en-US" dirty="0" smtClean="0">
                <a:latin typeface="Franklin Gothic Medium Cond" panose="020B0606030402020204" pitchFamily="34" charset="0"/>
              </a:rPr>
              <a:t>FY-4B/GIIRS ; </a:t>
            </a:r>
            <a:r>
              <a:rPr lang="en-US" dirty="0" err="1">
                <a:latin typeface="Franklin Gothic Medium Cond" panose="020B0606030402020204" pitchFamily="34" charset="0"/>
              </a:rPr>
              <a:t>Byung-il</a:t>
            </a:r>
            <a:r>
              <a:rPr lang="en-US" dirty="0">
                <a:latin typeface="Franklin Gothic Medium Cond" panose="020B0606030402020204" pitchFamily="34" charset="0"/>
              </a:rPr>
              <a:t> </a:t>
            </a:r>
            <a:r>
              <a:rPr lang="en-US" dirty="0" smtClean="0">
                <a:latin typeface="Franklin Gothic Medium Cond" panose="020B0606030402020204" pitchFamily="34" charset="0"/>
              </a:rPr>
              <a:t>Lee ; NMSC/KMA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S2-25, 7 Nov: 17:00-17:15, </a:t>
            </a:r>
            <a:r>
              <a:rPr lang="en-US" dirty="0">
                <a:latin typeface="Franklin Gothic Medium Cond" panose="020B0606030402020204" pitchFamily="34" charset="0"/>
              </a:rPr>
              <a:t>Equivalent cloud property retrievals algorithm based on the FengYun-4 </a:t>
            </a:r>
            <a:r>
              <a:rPr lang="en-US" dirty="0" smtClean="0">
                <a:latin typeface="Franklin Gothic Medium Cond" panose="020B0606030402020204" pitchFamily="34" charset="0"/>
              </a:rPr>
              <a:t>GIIRS</a:t>
            </a:r>
            <a:r>
              <a:rPr lang="en-US" dirty="0">
                <a:latin typeface="Franklin Gothic Medium Cond" panose="020B0606030402020204" pitchFamily="34" charset="0"/>
              </a:rPr>
              <a:t> </a:t>
            </a:r>
            <a:r>
              <a:rPr lang="en-US" dirty="0" smtClean="0">
                <a:latin typeface="Franklin Gothic Medium Cond" panose="020B0606030402020204" pitchFamily="34" charset="0"/>
              </a:rPr>
              <a:t>; </a:t>
            </a:r>
            <a:r>
              <a:rPr lang="en-US" dirty="0">
                <a:latin typeface="Franklin Gothic Medium Cond" panose="020B0606030402020204" pitchFamily="34" charset="0"/>
              </a:rPr>
              <a:t>You </a:t>
            </a:r>
            <a:r>
              <a:rPr lang="en-US" dirty="0" smtClean="0">
                <a:latin typeface="Franklin Gothic Medium Cond" panose="020B0606030402020204" pitchFamily="34" charset="0"/>
              </a:rPr>
              <a:t>Zhao ; Nanjing University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83774E-393D-4152-86DA-5285DCA315CF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0184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latin typeface="Franklin Gothic Medium Cond" panose="020B0606030402020204" pitchFamily="34" charset="0"/>
            </a:endParaRPr>
          </a:p>
          <a:p>
            <a:endParaRPr lang="en-US" dirty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Contact Information:</a:t>
            </a:r>
          </a:p>
          <a:p>
            <a:endParaRPr lang="en-US" dirty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  <a:hlinkClick r:id="rId2"/>
              </a:rPr>
              <a:t>scott.lindstrom@ssec.wisc.edu</a:t>
            </a:r>
            <a:r>
              <a:rPr lang="en-US" dirty="0" smtClean="0">
                <a:latin typeface="Franklin Gothic Medium Cond" panose="020B0606030402020204" pitchFamily="34" charset="0"/>
              </a:rPr>
              <a:t> </a:t>
            </a:r>
          </a:p>
          <a:p>
            <a:r>
              <a:rPr lang="en-US" dirty="0" smtClean="0">
                <a:latin typeface="Franklin Gothic Medium Cond" panose="020B0606030402020204" pitchFamily="34" charset="0"/>
                <a:hlinkClick r:id="rId3"/>
              </a:rPr>
              <a:t>scott.lindstrom@noaa.gov</a:t>
            </a:r>
            <a:endParaRPr lang="en-US" dirty="0" smtClean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  <a:hlinkClick r:id="rId4"/>
              </a:rPr>
              <a:t>scottlindstrom1@gmail.com</a:t>
            </a:r>
            <a:r>
              <a:rPr lang="en-US" dirty="0" smtClean="0">
                <a:latin typeface="Franklin Gothic Medium Cond" panose="020B0606030402020204" pitchFamily="34" charset="0"/>
              </a:rPr>
              <a:t> 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608 263 4425 (USA Phone number)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83774E-393D-4152-86DA-5285DCA315CF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4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Franklin Gothic Medium Cond" panose="020B0606030402020204" pitchFamily="34" charset="0"/>
              </a:rPr>
              <a:t>Slido</a:t>
            </a:r>
            <a:r>
              <a:rPr lang="en-US" dirty="0" smtClean="0">
                <a:latin typeface="Franklin Gothic Medium Cond" panose="020B0606030402020204" pitchFamily="34" charset="0"/>
              </a:rPr>
              <a:t> Question #1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latin typeface="Franklin Gothic Medium Cond" panose="020B0606030402020204" pitchFamily="34" charset="0"/>
            </a:endParaRPr>
          </a:p>
          <a:p>
            <a:endParaRPr lang="en-US" dirty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Go to Slido.com and answer the questions, and we’ll discuss!</a:t>
            </a:r>
          </a:p>
          <a:p>
            <a:endParaRPr lang="en-US" dirty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Question 1:  What satellite data do you currently use?</a:t>
            </a:r>
          </a:p>
          <a:p>
            <a:endParaRPr lang="en-US" dirty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Question 2:  How do you get that data?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6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Imagers give a view of a surface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14400"/>
            <a:ext cx="5257800" cy="5257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990038" y="4876800"/>
            <a:ext cx="2667000" cy="1631216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Medium Cond" panose="020B0606030402020204" pitchFamily="34" charset="0"/>
              </a:rPr>
              <a:t>M07 from NOAA-20 VIIRS</a:t>
            </a:r>
          </a:p>
          <a:p>
            <a:r>
              <a:rPr lang="en-US" sz="2000" dirty="0" smtClean="0">
                <a:latin typeface="Franklin Gothic Medium Cond" panose="020B0606030402020204" pitchFamily="34" charset="0"/>
              </a:rPr>
              <a:t>10 October 2023</a:t>
            </a:r>
          </a:p>
          <a:p>
            <a:r>
              <a:rPr lang="en-US" sz="2000" dirty="0" smtClean="0">
                <a:latin typeface="Franklin Gothic Medium Cond" panose="020B0606030402020204" pitchFamily="34" charset="0"/>
              </a:rPr>
              <a:t>0336 UTC  (0.86 </a:t>
            </a:r>
            <a:r>
              <a:rPr lang="en-US" sz="2000" dirty="0" smtClean="0">
                <a:latin typeface="Symbol" panose="05050102010706020507" pitchFamily="18" charset="2"/>
              </a:rPr>
              <a:t>m</a:t>
            </a:r>
            <a:r>
              <a:rPr lang="en-US" sz="2000" dirty="0" smtClean="0">
                <a:latin typeface="Franklin Gothic Medium Cond" panose="020B0606030402020204" pitchFamily="34" charset="0"/>
              </a:rPr>
              <a:t>m)</a:t>
            </a:r>
          </a:p>
          <a:p>
            <a:r>
              <a:rPr lang="en-US" sz="2000" dirty="0" smtClean="0">
                <a:latin typeface="Franklin Gothic Medium Cond" panose="020B0606030402020204" pitchFamily="34" charset="0"/>
              </a:rPr>
              <a:t>Typhoon </a:t>
            </a:r>
            <a:r>
              <a:rPr lang="en-US" sz="2000" dirty="0" err="1" smtClean="0">
                <a:latin typeface="Franklin Gothic Medium Cond" panose="020B0606030402020204" pitchFamily="34" charset="0"/>
              </a:rPr>
              <a:t>Bolaven</a:t>
            </a:r>
            <a:r>
              <a:rPr lang="en-US" sz="2000" dirty="0" smtClean="0">
                <a:latin typeface="Franklin Gothic Medium Cond" panose="020B0606030402020204" pitchFamily="34" charset="0"/>
              </a:rPr>
              <a:t>, east of Guam</a:t>
            </a:r>
            <a:endParaRPr lang="en-US" sz="2000" dirty="0">
              <a:latin typeface="Franklin Gothic Medium Cond" panose="020B06060304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24600" y="1752600"/>
            <a:ext cx="2743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You can use Imager data to derive products.  Sometimes that derivation requires information from Numerical Models</a:t>
            </a:r>
          </a:p>
          <a:p>
            <a:endParaRPr lang="en-US" dirty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(For example, I might have added a Sea Surface Temperature analysis under the image of </a:t>
            </a:r>
            <a:r>
              <a:rPr lang="en-US" dirty="0" err="1" smtClean="0">
                <a:latin typeface="Franklin Gothic Medium Cond" panose="020B0606030402020204" pitchFamily="34" charset="0"/>
              </a:rPr>
              <a:t>Bolaven</a:t>
            </a:r>
            <a:r>
              <a:rPr lang="en-US" dirty="0" smtClean="0">
                <a:latin typeface="Franklin Gothic Medium Cond" panose="020B0606030402020204" pitchFamily="34" charset="0"/>
              </a:rPr>
              <a:t>)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56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Imagers give information from one level</a:t>
            </a:r>
            <a:br>
              <a:rPr lang="en-US" dirty="0" smtClean="0">
                <a:latin typeface="Franklin Gothic Medium Cond" panose="020B0606030402020204" pitchFamily="34" charset="0"/>
              </a:rPr>
            </a:br>
            <a:r>
              <a:rPr lang="en-US" dirty="0" smtClean="0">
                <a:latin typeface="Franklin Gothic Medium Cond" panose="020B0606030402020204" pitchFamily="34" charset="0"/>
              </a:rPr>
              <a:t>Sounders give volumetric information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66800"/>
            <a:ext cx="8991600" cy="5257800"/>
          </a:xfrm>
        </p:spPr>
        <p:txBody>
          <a:bodyPr>
            <a:normAutofit lnSpcReduction="10000"/>
          </a:bodyPr>
          <a:lstStyle/>
          <a:p>
            <a:r>
              <a:rPr lang="en-US" dirty="0" err="1" smtClean="0">
                <a:latin typeface="Franklin Gothic Medium Cond" panose="020B0606030402020204" pitchFamily="34" charset="0"/>
                <a:hlinkClick r:id="rId2"/>
              </a:rPr>
              <a:t>CrIS</a:t>
            </a:r>
            <a:r>
              <a:rPr lang="en-US" dirty="0" smtClean="0">
                <a:latin typeface="Franklin Gothic Medium Cond" panose="020B0606030402020204" pitchFamily="34" charset="0"/>
              </a:rPr>
              <a:t>, </a:t>
            </a:r>
            <a:r>
              <a:rPr lang="en-US" dirty="0" smtClean="0">
                <a:latin typeface="Franklin Gothic Medium Cond" panose="020B0606030402020204" pitchFamily="34" charset="0"/>
                <a:hlinkClick r:id="rId3"/>
              </a:rPr>
              <a:t>IASI</a:t>
            </a:r>
            <a:r>
              <a:rPr lang="en-US" dirty="0" smtClean="0">
                <a:latin typeface="Franklin Gothic Medium Cond" panose="020B0606030402020204" pitchFamily="34" charset="0"/>
              </a:rPr>
              <a:t>, </a:t>
            </a:r>
            <a:r>
              <a:rPr lang="en-US" dirty="0" smtClean="0">
                <a:latin typeface="Franklin Gothic Medium Cond" panose="020B0606030402020204" pitchFamily="34" charset="0"/>
                <a:hlinkClick r:id="rId4"/>
              </a:rPr>
              <a:t>HIRAS-2</a:t>
            </a:r>
            <a:endParaRPr lang="en-US" dirty="0" smtClean="0">
              <a:latin typeface="Franklin Gothic Medium Cond" panose="020B0606030402020204" pitchFamily="34" charset="0"/>
            </a:endParaRPr>
          </a:p>
          <a:p>
            <a:pPr lvl="1"/>
            <a:r>
              <a:rPr lang="en-US" dirty="0" smtClean="0">
                <a:latin typeface="Franklin Gothic Medium Cond" panose="020B0606030402020204" pitchFamily="34" charset="0"/>
              </a:rPr>
              <a:t>Cross-Track Infrared Sounder (1305 bands)</a:t>
            </a:r>
          </a:p>
          <a:p>
            <a:pPr lvl="2"/>
            <a:r>
              <a:rPr lang="en-US" dirty="0" smtClean="0">
                <a:latin typeface="Franklin Gothic Medium Cond" panose="020B0606030402020204" pitchFamily="34" charset="0"/>
              </a:rPr>
              <a:t>3.92 – 4.64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>
                <a:latin typeface="Franklin Gothic Medium Cond" panose="020B0606030402020204" pitchFamily="34" charset="0"/>
              </a:rPr>
              <a:t>m; 5.71 – 8.26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>
                <a:latin typeface="Franklin Gothic Medium Cond" panose="020B0606030402020204" pitchFamily="34" charset="0"/>
              </a:rPr>
              <a:t>m</a:t>
            </a:r>
            <a:r>
              <a:rPr lang="en-US" dirty="0" smtClean="0">
                <a:latin typeface="Franklin Gothic Medium Cond" panose="020B0606030402020204" pitchFamily="34" charset="0"/>
              </a:rPr>
              <a:t>; 9.13 – 15.4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>
                <a:latin typeface="Franklin Gothic Medium Cond" panose="020B0606030402020204" pitchFamily="34" charset="0"/>
              </a:rPr>
              <a:t>m</a:t>
            </a:r>
          </a:p>
          <a:p>
            <a:pPr lvl="2"/>
            <a:r>
              <a:rPr lang="en-US" dirty="0" smtClean="0">
                <a:latin typeface="Franklin Gothic Medium Cond" panose="020B0606030402020204" pitchFamily="34" charset="0"/>
              </a:rPr>
              <a:t>2155 – 2550 ; 1210 – 1750 ; 650 – 1095 </a:t>
            </a:r>
          </a:p>
          <a:p>
            <a:pPr lvl="1"/>
            <a:r>
              <a:rPr lang="en-US" dirty="0" smtClean="0">
                <a:latin typeface="Franklin Gothic Medium Cond" panose="020B0606030402020204" pitchFamily="34" charset="0"/>
              </a:rPr>
              <a:t>Infrared Atmospheric Sounding Interferometer (8461 bands)</a:t>
            </a:r>
          </a:p>
          <a:p>
            <a:pPr lvl="2"/>
            <a:r>
              <a:rPr lang="en-US" dirty="0" smtClean="0">
                <a:latin typeface="Franklin Gothic Medium Cond" panose="020B0606030402020204" pitchFamily="34" charset="0"/>
              </a:rPr>
              <a:t>3.62 – 15.5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>
                <a:latin typeface="Franklin Gothic Medium Cond" panose="020B0606030402020204" pitchFamily="34" charset="0"/>
              </a:rPr>
              <a:t>m</a:t>
            </a:r>
            <a:r>
              <a:rPr lang="en-US" dirty="0" smtClean="0">
                <a:latin typeface="Franklin Gothic Medium Cond" panose="020B0606030402020204" pitchFamily="34" charset="0"/>
              </a:rPr>
              <a:t> ; 645 – 2760 </a:t>
            </a:r>
          </a:p>
          <a:p>
            <a:pPr lvl="1"/>
            <a:r>
              <a:rPr lang="en-US" dirty="0" smtClean="0">
                <a:latin typeface="Franklin Gothic Medium Cond" panose="020B0606030402020204" pitchFamily="34" charset="0"/>
              </a:rPr>
              <a:t>Hyperspectral Infrared Atmospheric Sounding-2 (3000+ bands)</a:t>
            </a:r>
          </a:p>
          <a:p>
            <a:pPr lvl="2"/>
            <a:r>
              <a:rPr lang="en-US" dirty="0" smtClean="0">
                <a:latin typeface="Franklin Gothic Medium Cond" panose="020B0606030402020204" pitchFamily="34" charset="0"/>
              </a:rPr>
              <a:t>3.92 – 4.64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>
                <a:latin typeface="Franklin Gothic Medium Cond" panose="020B0606030402020204" pitchFamily="34" charset="0"/>
              </a:rPr>
              <a:t>m ; 5.71 – 8.26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>
                <a:latin typeface="Franklin Gothic Medium Cond" panose="020B0606030402020204" pitchFamily="34" charset="0"/>
              </a:rPr>
              <a:t>m ; 8.8 – 15.38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>
                <a:latin typeface="Franklin Gothic Medium Cond" panose="020B0606030402020204" pitchFamily="34" charset="0"/>
              </a:rPr>
              <a:t>m</a:t>
            </a:r>
          </a:p>
          <a:p>
            <a:pPr lvl="2"/>
            <a:r>
              <a:rPr lang="en-US" dirty="0" smtClean="0">
                <a:latin typeface="Franklin Gothic Medium Cond" panose="020B0606030402020204" pitchFamily="34" charset="0"/>
              </a:rPr>
              <a:t>2155 – 2550 ; 1210 – 1750 ; 650 – 1136 </a:t>
            </a:r>
          </a:p>
          <a:p>
            <a:r>
              <a:rPr lang="en-US" dirty="0" smtClean="0">
                <a:latin typeface="Franklin Gothic Medium Cond" panose="020B0606030402020204" pitchFamily="34" charset="0"/>
                <a:hlinkClick r:id="rId5"/>
              </a:rPr>
              <a:t>GIIRS</a:t>
            </a:r>
            <a:r>
              <a:rPr lang="en-US" dirty="0" smtClean="0">
                <a:latin typeface="Franklin Gothic Medium Cond" panose="020B0606030402020204" pitchFamily="34" charset="0"/>
              </a:rPr>
              <a:t>, </a:t>
            </a:r>
            <a:r>
              <a:rPr lang="en-US" dirty="0" smtClean="0">
                <a:latin typeface="Franklin Gothic Medium Cond" panose="020B0606030402020204" pitchFamily="34" charset="0"/>
                <a:hlinkClick r:id="rId6"/>
              </a:rPr>
              <a:t>GIIRS-2</a:t>
            </a:r>
            <a:endParaRPr lang="en-US" dirty="0" smtClean="0">
              <a:latin typeface="Franklin Gothic Medium Cond" panose="020B0606030402020204" pitchFamily="34" charset="0"/>
            </a:endParaRPr>
          </a:p>
          <a:p>
            <a:pPr lvl="1"/>
            <a:r>
              <a:rPr lang="en-US" dirty="0" smtClean="0">
                <a:latin typeface="Franklin Gothic Medium Cond" panose="020B0606030402020204" pitchFamily="34" charset="0"/>
              </a:rPr>
              <a:t>Geostationary Interferometric Infrared Sounder (1188 detectors on FY-4B)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0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What can sounding data give you:  Vertical Profiles of temperature and moisture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The &gt;1000 observations of radiances you get from a sounder could represent the emissions from more than one atmosphere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The challenge is to find the most likely combination of temperature and moisture profiles that yield the observations</a:t>
            </a:r>
          </a:p>
          <a:p>
            <a:pPr lvl="1"/>
            <a:r>
              <a:rPr lang="en-US" dirty="0" smtClean="0">
                <a:latin typeface="Franklin Gothic Medium Cond" panose="020B0606030402020204" pitchFamily="34" charset="0"/>
              </a:rPr>
              <a:t>This is a tricky mathematical problem</a:t>
            </a:r>
          </a:p>
          <a:p>
            <a:pPr lvl="1"/>
            <a:r>
              <a:rPr lang="en-US" dirty="0" smtClean="0">
                <a:latin typeface="Franklin Gothic Medium Cond" panose="020B0606030402020204" pitchFamily="34" charset="0"/>
              </a:rPr>
              <a:t>For 40+ years this has been achieved using Radiative Transfer Models (RTMs) – that are computationally slow</a:t>
            </a:r>
          </a:p>
          <a:p>
            <a:pPr lvl="1"/>
            <a:r>
              <a:rPr lang="en-US" dirty="0" smtClean="0">
                <a:latin typeface="Franklin Gothic Medium Cond" panose="020B0606030402020204" pitchFamily="34" charset="0"/>
              </a:rPr>
              <a:t>How to become famous:  Devise a speedy way to transform the observations to the most </a:t>
            </a:r>
            <a:r>
              <a:rPr lang="en-US" smtClean="0">
                <a:latin typeface="Franklin Gothic Medium Cond" panose="020B0606030402020204" pitchFamily="34" charset="0"/>
              </a:rPr>
              <a:t>likely atmosphere</a:t>
            </a:r>
            <a:endParaRPr lang="en-US" dirty="0" smtClean="0">
              <a:latin typeface="Franklin Gothic Medium Cond" panose="020B06060304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 Cond" panose="020B0606030402020204" pitchFamily="34" charset="0"/>
              </a:rPr>
              <a:pPr>
                <a:defRPr/>
              </a:pPr>
              <a:t>9</a:t>
            </a:fld>
            <a:endParaRPr lang="en-US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71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MSS_Template_2013Log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CIMSS_Template_2013Logo</Template>
  <TotalTime>19738</TotalTime>
  <Words>1895</Words>
  <Application>Microsoft Office PowerPoint</Application>
  <PresentationFormat>On-screen Show (4:3)</PresentationFormat>
  <Paragraphs>329</Paragraphs>
  <Slides>51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3" baseType="lpstr">
      <vt:lpstr>MS PGothic</vt:lpstr>
      <vt:lpstr>MS PGothic</vt:lpstr>
      <vt:lpstr>宋体</vt:lpstr>
      <vt:lpstr>Arial</vt:lpstr>
      <vt:lpstr>Arial Narrow</vt:lpstr>
      <vt:lpstr>Calibri</vt:lpstr>
      <vt:lpstr>Corbel</vt:lpstr>
      <vt:lpstr>Franklin Gothic Medium Cond</vt:lpstr>
      <vt:lpstr>Symbol</vt:lpstr>
      <vt:lpstr>Wingdings</vt:lpstr>
      <vt:lpstr>Wingdings 2</vt:lpstr>
      <vt:lpstr>CIMSS_Template_2013Logo</vt:lpstr>
      <vt:lpstr>Why Sounder Data can help you (and a peek into the future, to pique your interest)</vt:lpstr>
      <vt:lpstr>We are using slido.com!</vt:lpstr>
      <vt:lpstr>You can do different things at slido</vt:lpstr>
      <vt:lpstr>You can do different things at slido</vt:lpstr>
      <vt:lpstr>Imagers v. Sounders</vt:lpstr>
      <vt:lpstr>Slido Question #1</vt:lpstr>
      <vt:lpstr>Imagers give a view of a surface</vt:lpstr>
      <vt:lpstr>Imagers give information from one level Sounders give volumetric information</vt:lpstr>
      <vt:lpstr>What can sounding data give you:  Vertical Profiles of temperature and moisture</vt:lpstr>
      <vt:lpstr>Slido Question #3</vt:lpstr>
      <vt:lpstr>Weighting Function</vt:lpstr>
      <vt:lpstr>Weighting Function</vt:lpstr>
      <vt:lpstr>The complication of water vapor</vt:lpstr>
      <vt:lpstr>When the air is very very dry (usually it’s cold too) you can see the surface in water vapor imagery</vt:lpstr>
      <vt:lpstr>More spectral bands means more temperature/moisture information in the vertical</vt:lpstr>
      <vt:lpstr>Slido Question 4: What could you use Sounder information for?</vt:lpstr>
      <vt:lpstr>Sounder data is in three dimensions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All that data on the previous page:  Observed from satellite</vt:lpstr>
      <vt:lpstr>NOAA-20 (and Suomi NPP) sounding data are available online  https://noaa-jpss.s3.amazonaws.com/index.html </vt:lpstr>
      <vt:lpstr>NOAA-20 (and Suomi NPP) sounding data are available online  https://noaa-jpss.s3.amazonaws.com/index.html </vt:lpstr>
      <vt:lpstr>NOAA-20 (and Suomi NPP) sounding data are available online  https://noaa-jpss.s3.amazonaws.com/index.html </vt:lpstr>
      <vt:lpstr>NOAA-20 (and Suomi NPP) sounding data are available online  https://noaa-jpss.s3.amazonaws.com/index.html </vt:lpstr>
      <vt:lpstr>NOAA-20 (and Suomi NPP) sounding data are available online  https://noaa-jpss.s3.amazonaws.com/index.html </vt:lpstr>
      <vt:lpstr>Find orbit paths online</vt:lpstr>
      <vt:lpstr>How timely are the data at that website?</vt:lpstr>
      <vt:lpstr>Geostationary Sounders</vt:lpstr>
      <vt:lpstr>Where does GIIRS view?</vt:lpstr>
      <vt:lpstr>How to get GIIRS data</vt:lpstr>
      <vt:lpstr>How to get GIIRS data</vt:lpstr>
      <vt:lpstr>How to get GIIRS data</vt:lpstr>
      <vt:lpstr>How to get GIIRS data</vt:lpstr>
      <vt:lpstr>List of netCDF files (downloading takes a while)</vt:lpstr>
      <vt:lpstr>GIIRS and AGRI and GHI possibilities</vt:lpstr>
      <vt:lpstr>What’s the problem with the above?</vt:lpstr>
      <vt:lpstr>GIIRS Sounding</vt:lpstr>
      <vt:lpstr>Derived GIIRS dewpoint at 450 mb</vt:lpstr>
      <vt:lpstr>Derived GIIRS dewpoint at 650 mb</vt:lpstr>
      <vt:lpstr>Derived GIIRS dewpoint at 850 mb</vt:lpstr>
      <vt:lpstr>Derived GIIRS dewpoint at 900 mb</vt:lpstr>
      <vt:lpstr>Derived GIIRS dewpoint at 950 mb</vt:lpstr>
      <vt:lpstr>Satellite Observations</vt:lpstr>
      <vt:lpstr>Geo Sounders are coming:  Get used to using/understanding their data</vt:lpstr>
      <vt:lpstr>Coming in the 2030s:  GXS (Sounder on US Geo Satellite)</vt:lpstr>
      <vt:lpstr>IR Sounder Presentations at AOMSUC-13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 Phillips</dc:creator>
  <cp:lastModifiedBy>Scott Lindstrom</cp:lastModifiedBy>
  <cp:revision>77</cp:revision>
  <dcterms:created xsi:type="dcterms:W3CDTF">2013-10-04T14:38:54Z</dcterms:created>
  <dcterms:modified xsi:type="dcterms:W3CDTF">2023-11-04T00:07:35Z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103DBFD8-9E25-4224-8793-6276CE2266EE</vt:lpwstr>
  </property>
  <property fmtid="{D5CDD505-2E9C-101B-9397-08002B2CF9AE}" pid="3" name="ArticulatePath">
    <vt:lpwstr>CIMSSstarfield_darkblue.pptx-1</vt:lpwstr>
  </property>
</Properties>
</file>