
<file path=[Content_Types].xml><?xml version="1.0" encoding="utf-8"?>
<Types xmlns="http://schemas.openxmlformats.org/package/2006/content-types">
  <Default Extension="xml" ContentType="application/xml"/>
  <Default Extension="jpeg" ContentType="image/jpeg"/>
  <Default Extension="tiff" ContentType="image/tiff"/>
  <Default Extension="emf" ContentType="image/x-emf"/>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1.xml" ContentType="application/vnd.openxmlformats-officedocument.presentationml.tags+xml"/>
  <Override PartName="/ppt/notesSlides/notesSlide19.xml" ContentType="application/vnd.openxmlformats-officedocument.presentationml.notesSlide+xml"/>
  <Override PartName="/ppt/tags/tag2.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28"/>
  </p:notesMasterIdLst>
  <p:sldIdLst>
    <p:sldId id="256" r:id="rId3"/>
    <p:sldId id="258" r:id="rId4"/>
    <p:sldId id="259" r:id="rId5"/>
    <p:sldId id="260" r:id="rId6"/>
    <p:sldId id="269" r:id="rId7"/>
    <p:sldId id="270" r:id="rId8"/>
    <p:sldId id="271" r:id="rId9"/>
    <p:sldId id="272" r:id="rId10"/>
    <p:sldId id="273" r:id="rId11"/>
    <p:sldId id="274" r:id="rId12"/>
    <p:sldId id="275" r:id="rId13"/>
    <p:sldId id="277" r:id="rId14"/>
    <p:sldId id="278" r:id="rId15"/>
    <p:sldId id="279" r:id="rId16"/>
    <p:sldId id="280" r:id="rId17"/>
    <p:sldId id="281" r:id="rId18"/>
    <p:sldId id="282" r:id="rId19"/>
    <p:sldId id="283" r:id="rId20"/>
    <p:sldId id="262" r:id="rId21"/>
    <p:sldId id="264" r:id="rId22"/>
    <p:sldId id="265" r:id="rId23"/>
    <p:sldId id="276" r:id="rId24"/>
    <p:sldId id="266" r:id="rId25"/>
    <p:sldId id="268" r:id="rId26"/>
    <p:sldId id="267"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2196" autoAdjust="0"/>
  </p:normalViewPr>
  <p:slideViewPr>
    <p:cSldViewPr snapToGrid="0" snapToObjects="1">
      <p:cViewPr varScale="1">
        <p:scale>
          <a:sx n="76" d="100"/>
          <a:sy n="76" d="100"/>
        </p:scale>
        <p:origin x="-1992"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notesMaster" Target="notesMasters/notes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83418B8-CF1A-FD40-8DBE-18AE6AE106C0}" type="datetimeFigureOut">
              <a:rPr lang="en-US" smtClean="0"/>
              <a:t>5/18/17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6E618A-6217-E64B-BA09-005557F6CE31}" type="slidenum">
              <a:rPr lang="en-US" smtClean="0"/>
              <a:t>‹#›</a:t>
            </a:fld>
            <a:endParaRPr lang="en-US"/>
          </a:p>
        </p:txBody>
      </p:sp>
    </p:spTree>
    <p:extLst>
      <p:ext uri="{BB962C8B-B14F-4D97-AF65-F5344CB8AC3E}">
        <p14:creationId xmlns:p14="http://schemas.microsoft.com/office/powerpoint/2010/main" val="340707786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tags" Target="../tags/tag2.xml"/><Relationship Id="rId2" Type="http://schemas.openxmlformats.org/officeDocument/2006/relationships/notesMaster" Target="../notesMasters/notesMaster1.xml"/><Relationship Id="rId3"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Calibri" pitchFamily="34" charset="0"/>
                <a:ea typeface="+mn-ea"/>
                <a:cs typeface="+mn-cs"/>
              </a:rPr>
              <a:t>This is a short training module for users of th</a:t>
            </a:r>
            <a:r>
              <a:rPr lang="en-US" sz="1200" kern="1200" baseline="0" dirty="0" smtClean="0">
                <a:solidFill>
                  <a:schemeClr val="tx1"/>
                </a:solidFill>
                <a:effectLst/>
                <a:latin typeface="Calibri" pitchFamily="34" charset="0"/>
                <a:ea typeface="+mn-ea"/>
                <a:cs typeface="+mn-cs"/>
              </a:rPr>
              <a:t>e NOAA/CIMSS ProbTor Model.</a:t>
            </a:r>
          </a:p>
          <a:p>
            <a:endParaRPr lang="en-US" sz="1200" kern="1200" baseline="0" dirty="0" smtClean="0">
              <a:solidFill>
                <a:schemeClr val="tx1"/>
              </a:solidFill>
              <a:effectLst/>
              <a:latin typeface="Calibri" pitchFamily="34" charset="0"/>
              <a:ea typeface="+mn-ea"/>
              <a:cs typeface="+mn-cs"/>
            </a:endParaRPr>
          </a:p>
          <a:p>
            <a:r>
              <a:rPr lang="en-US" sz="1200" kern="1200" baseline="0" dirty="0" smtClean="0">
                <a:solidFill>
                  <a:schemeClr val="tx1"/>
                </a:solidFill>
                <a:effectLst/>
                <a:latin typeface="Calibri" pitchFamily="34" charset="0"/>
                <a:ea typeface="+mn-ea"/>
                <a:cs typeface="+mn-cs"/>
              </a:rPr>
              <a:t>ProbTor is an extension of the NOAA/CIMSS </a:t>
            </a:r>
            <a:r>
              <a:rPr lang="en-US" sz="1200" kern="1200" baseline="0" dirty="0" err="1" smtClean="0">
                <a:solidFill>
                  <a:schemeClr val="tx1"/>
                </a:solidFill>
                <a:effectLst/>
                <a:latin typeface="Calibri" pitchFamily="34" charset="0"/>
                <a:ea typeface="+mn-ea"/>
                <a:cs typeface="+mn-cs"/>
              </a:rPr>
              <a:t>ProbSevere</a:t>
            </a:r>
            <a:r>
              <a:rPr lang="en-US" sz="1200" kern="1200" baseline="0" dirty="0" smtClean="0">
                <a:solidFill>
                  <a:schemeClr val="tx1"/>
                </a:solidFill>
                <a:effectLst/>
                <a:latin typeface="Calibri" pitchFamily="34" charset="0"/>
                <a:ea typeface="+mn-ea"/>
                <a:cs typeface="+mn-cs"/>
              </a:rPr>
              <a:t> model.  This training module is designed for users that are already familiar with the NOAA/CIMSS </a:t>
            </a:r>
            <a:r>
              <a:rPr lang="en-US" sz="1200" kern="1200" baseline="0" dirty="0" err="1" smtClean="0">
                <a:solidFill>
                  <a:schemeClr val="tx1"/>
                </a:solidFill>
                <a:effectLst/>
                <a:latin typeface="Calibri" pitchFamily="34" charset="0"/>
                <a:ea typeface="+mn-ea"/>
                <a:cs typeface="+mn-cs"/>
              </a:rPr>
              <a:t>ProbSevere</a:t>
            </a:r>
            <a:r>
              <a:rPr lang="en-US" sz="1200" kern="1200" baseline="0" dirty="0" smtClean="0">
                <a:solidFill>
                  <a:schemeClr val="tx1"/>
                </a:solidFill>
                <a:effectLst/>
                <a:latin typeface="Calibri" pitchFamily="34" charset="0"/>
                <a:ea typeface="+mn-ea"/>
                <a:cs typeface="+mn-cs"/>
              </a:rPr>
              <a:t> model and provides only information very specific to the ProbTor model—including data used, examples, validation statistics, and best practices for ProbTor usage by operational forecasters.</a:t>
            </a:r>
          </a:p>
          <a:p>
            <a:endParaRPr lang="en-US" sz="1200" kern="1200" baseline="0" dirty="0" smtClean="0">
              <a:solidFill>
                <a:schemeClr val="tx1"/>
              </a:solidFill>
              <a:effectLst/>
              <a:latin typeface="Calibri" pitchFamily="34" charset="0"/>
              <a:ea typeface="+mn-ea"/>
              <a:cs typeface="+mn-cs"/>
            </a:endParaRPr>
          </a:p>
          <a:p>
            <a:r>
              <a:rPr lang="en-US" sz="1200" kern="1200" baseline="0" dirty="0" smtClean="0">
                <a:solidFill>
                  <a:schemeClr val="tx1"/>
                </a:solidFill>
                <a:effectLst/>
                <a:latin typeface="Calibri" pitchFamily="34" charset="0"/>
                <a:ea typeface="+mn-ea"/>
                <a:cs typeface="+mn-cs"/>
              </a:rPr>
              <a:t>If you are not familiar with </a:t>
            </a:r>
            <a:r>
              <a:rPr lang="en-US" sz="1200" kern="1200" baseline="0" dirty="0" err="1" smtClean="0">
                <a:solidFill>
                  <a:schemeClr val="tx1"/>
                </a:solidFill>
                <a:effectLst/>
                <a:latin typeface="Calibri" pitchFamily="34" charset="0"/>
                <a:ea typeface="+mn-ea"/>
                <a:cs typeface="+mn-cs"/>
              </a:rPr>
              <a:t>ProbSevere</a:t>
            </a:r>
            <a:r>
              <a:rPr lang="en-US" sz="1200" kern="1200" baseline="0" dirty="0" smtClean="0">
                <a:solidFill>
                  <a:schemeClr val="tx1"/>
                </a:solidFill>
                <a:effectLst/>
                <a:latin typeface="Calibri" pitchFamily="34" charset="0"/>
                <a:ea typeface="+mn-ea"/>
                <a:cs typeface="+mn-cs"/>
              </a:rPr>
              <a:t> it is recommended you first complete the 2016 </a:t>
            </a:r>
            <a:r>
              <a:rPr lang="en-US" sz="1200" kern="1200" baseline="0" dirty="0" err="1" smtClean="0">
                <a:solidFill>
                  <a:schemeClr val="tx1"/>
                </a:solidFill>
                <a:effectLst/>
                <a:latin typeface="Calibri" pitchFamily="34" charset="0"/>
                <a:ea typeface="+mn-ea"/>
                <a:cs typeface="+mn-cs"/>
              </a:rPr>
              <a:t>ProbSevere</a:t>
            </a:r>
            <a:r>
              <a:rPr lang="en-US" sz="1200" kern="1200" baseline="0" dirty="0" smtClean="0">
                <a:solidFill>
                  <a:schemeClr val="tx1"/>
                </a:solidFill>
                <a:effectLst/>
                <a:latin typeface="Calibri" pitchFamily="34" charset="0"/>
                <a:ea typeface="+mn-ea"/>
                <a:cs typeface="+mn-cs"/>
              </a:rPr>
              <a:t> training module available at:  http://cimss.ssec.wisc.edu/severe_conv/training/training.html</a:t>
            </a:r>
          </a:p>
          <a:p>
            <a:endParaRPr lang="en-US" sz="1200" kern="1200" baseline="0" dirty="0" smtClean="0">
              <a:solidFill>
                <a:schemeClr val="tx1"/>
              </a:solidFill>
              <a:effectLst/>
              <a:latin typeface="Calibri" pitchFamily="34" charset="0"/>
              <a:ea typeface="+mn-ea"/>
              <a:cs typeface="+mn-cs"/>
            </a:endParaRPr>
          </a:p>
        </p:txBody>
      </p:sp>
      <p:sp>
        <p:nvSpPr>
          <p:cNvPr id="4" name="Slide Number Placeholder 3"/>
          <p:cNvSpPr>
            <a:spLocks noGrp="1"/>
          </p:cNvSpPr>
          <p:nvPr>
            <p:ph type="sldNum" sz="quarter" idx="10"/>
          </p:nvPr>
        </p:nvSpPr>
        <p:spPr/>
        <p:txBody>
          <a:bodyPr/>
          <a:lstStyle/>
          <a:p>
            <a:pPr>
              <a:defRPr/>
            </a:pPr>
            <a:fld id="{31039E60-BF2B-4BFB-A357-E946C274AAFF}" type="slidenum">
              <a:rPr lang="zh-CN" altLang="en-US" smtClean="0">
                <a:solidFill>
                  <a:prstClr val="black"/>
                </a:solidFill>
                <a:ea typeface="宋体"/>
              </a:rPr>
              <a:pPr>
                <a:defRPr/>
              </a:pPr>
              <a:t>1</a:t>
            </a:fld>
            <a:endParaRPr lang="en-US" altLang="zh-CN">
              <a:solidFill>
                <a:prstClr val="black"/>
              </a:solidFill>
              <a:ea typeface="宋体"/>
            </a:endParaRPr>
          </a:p>
        </p:txBody>
      </p:sp>
    </p:spTree>
    <p:extLst>
      <p:ext uri="{BB962C8B-B14F-4D97-AF65-F5344CB8AC3E}">
        <p14:creationId xmlns:p14="http://schemas.microsoft.com/office/powerpoint/2010/main" val="16650561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These NWP (RAP) models fields are used as predictors in the ProbTor model.</a:t>
            </a:r>
          </a:p>
        </p:txBody>
      </p:sp>
      <p:sp>
        <p:nvSpPr>
          <p:cNvPr id="4" name="Slide Number Placeholder 3"/>
          <p:cNvSpPr>
            <a:spLocks noGrp="1"/>
          </p:cNvSpPr>
          <p:nvPr>
            <p:ph type="sldNum" sz="quarter" idx="10"/>
          </p:nvPr>
        </p:nvSpPr>
        <p:spPr/>
        <p:txBody>
          <a:bodyPr/>
          <a:lstStyle/>
          <a:p>
            <a:pPr>
              <a:defRPr/>
            </a:pPr>
            <a:fld id="{31039E60-BF2B-4BFB-A357-E946C274AAFF}" type="slidenum">
              <a:rPr lang="zh-CN" altLang="en-US" smtClean="0"/>
              <a:pPr>
                <a:defRPr/>
              </a:pPr>
              <a:t>10</a:t>
            </a:fld>
            <a:endParaRPr lang="en-US" altLang="zh-CN"/>
          </a:p>
        </p:txBody>
      </p:sp>
    </p:spTree>
    <p:extLst>
      <p:ext uri="{BB962C8B-B14F-4D97-AF65-F5344CB8AC3E}">
        <p14:creationId xmlns:p14="http://schemas.microsoft.com/office/powerpoint/2010/main" val="18201906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average beam height above radar level</a:t>
            </a:r>
            <a:r>
              <a:rPr lang="en-US" baseline="0" dirty="0" smtClean="0"/>
              <a:t> is provided within the ProbTor read-out.  Since ProbTor relies on radar rotation intensity observations, regions where the lowest level radar beam height is largely above the 0-2km layer may result in degraded performance.  The forecaster is encouraged to use the same beam height/blockage considerations as when using single site radar observations.</a:t>
            </a:r>
          </a:p>
        </p:txBody>
      </p:sp>
      <p:sp>
        <p:nvSpPr>
          <p:cNvPr id="4" name="Slide Number Placeholder 3"/>
          <p:cNvSpPr>
            <a:spLocks noGrp="1"/>
          </p:cNvSpPr>
          <p:nvPr>
            <p:ph type="sldNum" sz="quarter" idx="10"/>
          </p:nvPr>
        </p:nvSpPr>
        <p:spPr/>
        <p:txBody>
          <a:bodyPr/>
          <a:lstStyle/>
          <a:p>
            <a:pPr>
              <a:defRPr/>
            </a:pPr>
            <a:fld id="{31039E60-BF2B-4BFB-A357-E946C274AAFF}" type="slidenum">
              <a:rPr lang="zh-CN" altLang="en-US" smtClean="0"/>
              <a:pPr>
                <a:defRPr/>
              </a:pPr>
              <a:t>11</a:t>
            </a:fld>
            <a:endParaRPr lang="en-US" altLang="zh-CN"/>
          </a:p>
        </p:txBody>
      </p:sp>
    </p:spTree>
    <p:extLst>
      <p:ext uri="{BB962C8B-B14F-4D97-AF65-F5344CB8AC3E}">
        <p14:creationId xmlns:p14="http://schemas.microsoft.com/office/powerpoint/2010/main" val="18201906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Calibri" pitchFamily="34" charset="0"/>
                <a:ea typeface="+mn-ea"/>
                <a:cs typeface="+mn-cs"/>
              </a:rPr>
              <a:t>We</a:t>
            </a:r>
            <a:r>
              <a:rPr lang="en-US" sz="1200" kern="1200" baseline="0" dirty="0" smtClean="0">
                <a:solidFill>
                  <a:schemeClr val="tx1"/>
                </a:solidFill>
                <a:effectLst/>
                <a:latin typeface="Calibri" pitchFamily="34" charset="0"/>
                <a:ea typeface="+mn-ea"/>
                <a:cs typeface="+mn-cs"/>
              </a:rPr>
              <a:t> will show an example of ProbTor before moving to validation and best practices for using ProbTor.</a:t>
            </a:r>
          </a:p>
          <a:p>
            <a:r>
              <a:rPr lang="en-US" sz="1200" kern="1200" baseline="0" dirty="0" smtClean="0">
                <a:solidFill>
                  <a:schemeClr val="tx1"/>
                </a:solidFill>
                <a:effectLst/>
                <a:latin typeface="Calibri" pitchFamily="34" charset="0"/>
                <a:ea typeface="+mn-ea"/>
                <a:cs typeface="+mn-cs"/>
              </a:rPr>
              <a:t>This example focuses on Louisiana on April 2, 2017 in a very favorable kinematic environment for tornadoes as evidenced by the SPC outlook.</a:t>
            </a:r>
            <a:endParaRPr lang="en-US" dirty="0"/>
          </a:p>
        </p:txBody>
      </p:sp>
      <p:sp>
        <p:nvSpPr>
          <p:cNvPr id="4" name="Slide Number Placeholder 3"/>
          <p:cNvSpPr>
            <a:spLocks noGrp="1"/>
          </p:cNvSpPr>
          <p:nvPr>
            <p:ph type="sldNum" sz="quarter" idx="10"/>
          </p:nvPr>
        </p:nvSpPr>
        <p:spPr/>
        <p:txBody>
          <a:bodyPr/>
          <a:lstStyle/>
          <a:p>
            <a:pPr>
              <a:defRPr/>
            </a:pPr>
            <a:fld id="{31039E60-BF2B-4BFB-A357-E946C274AAFF}" type="slidenum">
              <a:rPr lang="zh-CN" altLang="en-US" smtClean="0"/>
              <a:pPr>
                <a:defRPr/>
              </a:pPr>
              <a:t>12</a:t>
            </a:fld>
            <a:endParaRPr lang="en-US" altLang="zh-CN"/>
          </a:p>
        </p:txBody>
      </p:sp>
    </p:spTree>
    <p:extLst>
      <p:ext uri="{BB962C8B-B14F-4D97-AF65-F5344CB8AC3E}">
        <p14:creationId xmlns:p14="http://schemas.microsoft.com/office/powerpoint/2010/main" val="38193685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Calibri" pitchFamily="34" charset="0"/>
                <a:ea typeface="+mn-ea"/>
                <a:cs typeface="+mn-cs"/>
              </a:rPr>
              <a:t>The</a:t>
            </a:r>
            <a:r>
              <a:rPr lang="en-US" sz="1200" kern="1200" baseline="0" dirty="0" smtClean="0">
                <a:solidFill>
                  <a:schemeClr val="tx1"/>
                </a:solidFill>
                <a:effectLst/>
                <a:latin typeface="Calibri" pitchFamily="34" charset="0"/>
                <a:ea typeface="+mn-ea"/>
                <a:cs typeface="+mn-cs"/>
              </a:rPr>
              <a:t> highlighted storm over south central LA has ProbTor value of 16% at 1806 UTC.  The neighboring storms, in a similar kinematic environment have ProbTor values less than 10%.</a:t>
            </a:r>
            <a:endParaRPr lang="en-US" dirty="0"/>
          </a:p>
        </p:txBody>
      </p:sp>
      <p:sp>
        <p:nvSpPr>
          <p:cNvPr id="4" name="Slide Number Placeholder 3"/>
          <p:cNvSpPr>
            <a:spLocks noGrp="1"/>
          </p:cNvSpPr>
          <p:nvPr>
            <p:ph type="sldNum" sz="quarter" idx="10"/>
          </p:nvPr>
        </p:nvSpPr>
        <p:spPr/>
        <p:txBody>
          <a:bodyPr/>
          <a:lstStyle/>
          <a:p>
            <a:pPr>
              <a:defRPr/>
            </a:pPr>
            <a:fld id="{31039E60-BF2B-4BFB-A357-E946C274AAFF}" type="slidenum">
              <a:rPr lang="zh-CN" altLang="en-US" smtClean="0"/>
              <a:pPr>
                <a:defRPr/>
              </a:pPr>
              <a:t>13</a:t>
            </a:fld>
            <a:endParaRPr lang="en-US" altLang="zh-CN"/>
          </a:p>
        </p:txBody>
      </p:sp>
    </p:spTree>
    <p:extLst>
      <p:ext uri="{BB962C8B-B14F-4D97-AF65-F5344CB8AC3E}">
        <p14:creationId xmlns:p14="http://schemas.microsoft.com/office/powerpoint/2010/main" val="38193685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Calibri" pitchFamily="34" charset="0"/>
                <a:ea typeface="+mn-ea"/>
                <a:cs typeface="+mn-cs"/>
              </a:rPr>
              <a:t>The</a:t>
            </a:r>
            <a:r>
              <a:rPr lang="en-US" sz="1200" kern="1200" baseline="0" dirty="0" smtClean="0">
                <a:solidFill>
                  <a:schemeClr val="tx1"/>
                </a:solidFill>
                <a:effectLst/>
                <a:latin typeface="Calibri" pitchFamily="34" charset="0"/>
                <a:ea typeface="+mn-ea"/>
                <a:cs typeface="+mn-cs"/>
              </a:rPr>
              <a:t> storm of interest ProbTor value increased from 16% in 24% in the past 2 minutes owing to increased observed storm rotation.  Meanwhile the neighboring storms maintain &lt; 10% ProbTor values.</a:t>
            </a:r>
            <a:endParaRPr lang="en-US" dirty="0"/>
          </a:p>
        </p:txBody>
      </p:sp>
      <p:sp>
        <p:nvSpPr>
          <p:cNvPr id="4" name="Slide Number Placeholder 3"/>
          <p:cNvSpPr>
            <a:spLocks noGrp="1"/>
          </p:cNvSpPr>
          <p:nvPr>
            <p:ph type="sldNum" sz="quarter" idx="10"/>
          </p:nvPr>
        </p:nvSpPr>
        <p:spPr/>
        <p:txBody>
          <a:bodyPr/>
          <a:lstStyle/>
          <a:p>
            <a:pPr>
              <a:defRPr/>
            </a:pPr>
            <a:fld id="{31039E60-BF2B-4BFB-A357-E946C274AAFF}" type="slidenum">
              <a:rPr lang="zh-CN" altLang="en-US" smtClean="0"/>
              <a:pPr>
                <a:defRPr/>
              </a:pPr>
              <a:t>14</a:t>
            </a:fld>
            <a:endParaRPr lang="en-US" altLang="zh-CN"/>
          </a:p>
        </p:txBody>
      </p:sp>
    </p:spTree>
    <p:extLst>
      <p:ext uri="{BB962C8B-B14F-4D97-AF65-F5344CB8AC3E}">
        <p14:creationId xmlns:p14="http://schemas.microsoft.com/office/powerpoint/2010/main" val="38193685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Calibri" pitchFamily="34" charset="0"/>
                <a:ea typeface="+mn-ea"/>
                <a:cs typeface="+mn-cs"/>
              </a:rPr>
              <a:t>The</a:t>
            </a:r>
            <a:r>
              <a:rPr lang="en-US" sz="1200" kern="1200" baseline="0" dirty="0" smtClean="0">
                <a:solidFill>
                  <a:schemeClr val="tx1"/>
                </a:solidFill>
                <a:effectLst/>
                <a:latin typeface="Calibri" pitchFamily="34" charset="0"/>
                <a:ea typeface="+mn-ea"/>
                <a:cs typeface="+mn-cs"/>
              </a:rPr>
              <a:t> storm of interest ProbTor value increased from 24% to 35% in the past 8 minutes owing to increased observed low-level storm rotation.  Given ProbTor is well-calibrated, the 35% equates to a 1 in 3 chance this storm will produce a tornado.  The neighboring storms continue to exhibit low ProbTor values (&lt; 10%).</a:t>
            </a:r>
            <a:endParaRPr lang="en-US" dirty="0"/>
          </a:p>
        </p:txBody>
      </p:sp>
      <p:sp>
        <p:nvSpPr>
          <p:cNvPr id="4" name="Slide Number Placeholder 3"/>
          <p:cNvSpPr>
            <a:spLocks noGrp="1"/>
          </p:cNvSpPr>
          <p:nvPr>
            <p:ph type="sldNum" sz="quarter" idx="10"/>
          </p:nvPr>
        </p:nvSpPr>
        <p:spPr/>
        <p:txBody>
          <a:bodyPr/>
          <a:lstStyle/>
          <a:p>
            <a:pPr>
              <a:defRPr/>
            </a:pPr>
            <a:fld id="{31039E60-BF2B-4BFB-A357-E946C274AAFF}" type="slidenum">
              <a:rPr lang="zh-CN" altLang="en-US" smtClean="0"/>
              <a:pPr>
                <a:defRPr/>
              </a:pPr>
              <a:t>15</a:t>
            </a:fld>
            <a:endParaRPr lang="en-US" altLang="zh-CN"/>
          </a:p>
        </p:txBody>
      </p:sp>
    </p:spTree>
    <p:extLst>
      <p:ext uri="{BB962C8B-B14F-4D97-AF65-F5344CB8AC3E}">
        <p14:creationId xmlns:p14="http://schemas.microsoft.com/office/powerpoint/2010/main" val="38193685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Calibri" pitchFamily="34" charset="0"/>
                <a:ea typeface="+mn-ea"/>
                <a:cs typeface="+mn-cs"/>
              </a:rPr>
              <a:t>At 1818</a:t>
            </a:r>
            <a:r>
              <a:rPr lang="en-US" sz="1200" kern="1200" baseline="0" dirty="0" smtClean="0">
                <a:solidFill>
                  <a:schemeClr val="tx1"/>
                </a:solidFill>
                <a:effectLst/>
                <a:latin typeface="Calibri" pitchFamily="34" charset="0"/>
                <a:ea typeface="+mn-ea"/>
                <a:cs typeface="+mn-cs"/>
              </a:rPr>
              <a:t> UTC the ProbTor value increased to 53%, coincident with the Lake Charles office issuing a tornado warning.  In this example ProbTor can assist the warning forecaster by 1) demonstrating an increased tornado threat with this storm as evidenced by increasing ProbTor values from 16% at 1806 UTC to 53% at 1818 UTC and 2) highlighting this storm as the storm with the largest threat relative to the remaining storms (ProbTor values &lt; 10%).</a:t>
            </a:r>
            <a:endParaRPr lang="en-US" dirty="0"/>
          </a:p>
        </p:txBody>
      </p:sp>
      <p:sp>
        <p:nvSpPr>
          <p:cNvPr id="4" name="Slide Number Placeholder 3"/>
          <p:cNvSpPr>
            <a:spLocks noGrp="1"/>
          </p:cNvSpPr>
          <p:nvPr>
            <p:ph type="sldNum" sz="quarter" idx="10"/>
          </p:nvPr>
        </p:nvSpPr>
        <p:spPr/>
        <p:txBody>
          <a:bodyPr/>
          <a:lstStyle/>
          <a:p>
            <a:pPr>
              <a:defRPr/>
            </a:pPr>
            <a:fld id="{31039E60-BF2B-4BFB-A357-E946C274AAFF}" type="slidenum">
              <a:rPr lang="zh-CN" altLang="en-US" smtClean="0"/>
              <a:pPr>
                <a:defRPr/>
              </a:pPr>
              <a:t>16</a:t>
            </a:fld>
            <a:endParaRPr lang="en-US" altLang="zh-CN"/>
          </a:p>
        </p:txBody>
      </p:sp>
    </p:spTree>
    <p:extLst>
      <p:ext uri="{BB962C8B-B14F-4D97-AF65-F5344CB8AC3E}">
        <p14:creationId xmlns:p14="http://schemas.microsoft.com/office/powerpoint/2010/main" val="38193685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Calibri" pitchFamily="34" charset="0"/>
                <a:ea typeface="+mn-ea"/>
                <a:cs typeface="+mn-cs"/>
              </a:rPr>
              <a:t>The first tornado report with this storm occurred at 1852 UTC and</a:t>
            </a:r>
            <a:r>
              <a:rPr lang="en-US" sz="1200" kern="1200" baseline="0" dirty="0" smtClean="0">
                <a:solidFill>
                  <a:schemeClr val="tx1"/>
                </a:solidFill>
                <a:effectLst/>
                <a:latin typeface="Calibri" pitchFamily="34" charset="0"/>
                <a:ea typeface="+mn-ea"/>
                <a:cs typeface="+mn-cs"/>
              </a:rPr>
              <a:t> produced subsequent reports as well as a tornado emergency declaration for Alexandria, LA.</a:t>
            </a:r>
            <a:endParaRPr lang="en-US" dirty="0"/>
          </a:p>
        </p:txBody>
      </p:sp>
      <p:sp>
        <p:nvSpPr>
          <p:cNvPr id="4" name="Slide Number Placeholder 3"/>
          <p:cNvSpPr>
            <a:spLocks noGrp="1"/>
          </p:cNvSpPr>
          <p:nvPr>
            <p:ph type="sldNum" sz="quarter" idx="10"/>
          </p:nvPr>
        </p:nvSpPr>
        <p:spPr/>
        <p:txBody>
          <a:bodyPr/>
          <a:lstStyle/>
          <a:p>
            <a:pPr>
              <a:defRPr/>
            </a:pPr>
            <a:fld id="{31039E60-BF2B-4BFB-A357-E946C274AAFF}" type="slidenum">
              <a:rPr lang="zh-CN" altLang="en-US" smtClean="0"/>
              <a:pPr>
                <a:defRPr/>
              </a:pPr>
              <a:t>17</a:t>
            </a:fld>
            <a:endParaRPr lang="en-US" altLang="zh-CN"/>
          </a:p>
        </p:txBody>
      </p:sp>
    </p:spTree>
    <p:extLst>
      <p:ext uri="{BB962C8B-B14F-4D97-AF65-F5344CB8AC3E}">
        <p14:creationId xmlns:p14="http://schemas.microsoft.com/office/powerpoint/2010/main" val="38193685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slide shows a time series of many fields for the tornadic storm we’ve just covered.</a:t>
            </a:r>
          </a:p>
          <a:p>
            <a:r>
              <a:rPr lang="en-US" baseline="0" dirty="0" smtClean="0"/>
              <a:t>There are many curves, but focus on the solid red line (ProbTor) with the axis label on the left.</a:t>
            </a:r>
          </a:p>
          <a:p>
            <a:r>
              <a:rPr lang="en-US" baseline="0" dirty="0" smtClean="0"/>
              <a:t>At the bottom of the plot you will see time as well as NWS warnings and severe weather reports.</a:t>
            </a:r>
          </a:p>
          <a:p>
            <a:endParaRPr lang="en-US" baseline="0" dirty="0" smtClean="0"/>
          </a:p>
          <a:p>
            <a:r>
              <a:rPr lang="en-US" baseline="0" dirty="0" smtClean="0"/>
              <a:t>To PHI users, real-time time-series capabilities will be available within the PHI tool.</a:t>
            </a:r>
          </a:p>
          <a:p>
            <a:r>
              <a:rPr lang="en-US" baseline="0" dirty="0" smtClean="0"/>
              <a:t>To HWT users, we do not yet have a time-series capability in AWIPS-2, but recognize the value and are working toward this capability.</a:t>
            </a:r>
          </a:p>
          <a:p>
            <a:endParaRPr lang="en-US" dirty="0" smtClean="0"/>
          </a:p>
          <a:p>
            <a:r>
              <a:rPr lang="en-US" dirty="0" smtClean="0"/>
              <a:t>The highlights</a:t>
            </a:r>
            <a:r>
              <a:rPr lang="en-US" baseline="0" dirty="0" smtClean="0"/>
              <a:t> of this time-series include:</a:t>
            </a:r>
          </a:p>
          <a:p>
            <a:pPr marL="228600" indent="-228600">
              <a:buAutoNum type="arabicParenR"/>
            </a:pPr>
            <a:r>
              <a:rPr lang="en-US" baseline="0" dirty="0" smtClean="0"/>
              <a:t>Rapidly increasing ProbTor values prior to the first tornado warning and well in advance of the first tornado report, which can increase confidence in issuing a tornado warning and potentially increase lead-time.</a:t>
            </a:r>
          </a:p>
          <a:p>
            <a:pPr marL="228600" indent="-228600">
              <a:buAutoNum type="arabicParenR"/>
            </a:pPr>
            <a:r>
              <a:rPr lang="en-US" baseline="0" dirty="0" smtClean="0"/>
              <a:t>ProbTor values can fluctuate considerably in response to changing observations of low and mid level storm rotation and total lightning density.  A drop in ProbTor values should NOT necessarily be interpreted as an end to the tornadic threat, but may simply be storm cycling.  Continued monitoring of the storm remains essential.</a:t>
            </a:r>
          </a:p>
        </p:txBody>
      </p:sp>
      <p:sp>
        <p:nvSpPr>
          <p:cNvPr id="4" name="Slide Number Placeholder 3"/>
          <p:cNvSpPr>
            <a:spLocks noGrp="1"/>
          </p:cNvSpPr>
          <p:nvPr>
            <p:ph type="sldNum" sz="quarter" idx="10"/>
          </p:nvPr>
        </p:nvSpPr>
        <p:spPr/>
        <p:txBody>
          <a:bodyPr/>
          <a:lstStyle/>
          <a:p>
            <a:pPr>
              <a:defRPr/>
            </a:pPr>
            <a:fld id="{31039E60-BF2B-4BFB-A357-E946C274AAFF}" type="slidenum">
              <a:rPr lang="zh-CN" altLang="en-US" smtClean="0"/>
              <a:pPr>
                <a:defRPr/>
              </a:pPr>
              <a:t>18</a:t>
            </a:fld>
            <a:endParaRPr lang="en-US" altLang="zh-CN"/>
          </a:p>
        </p:txBody>
      </p:sp>
    </p:spTree>
    <p:extLst>
      <p:ext uri="{BB962C8B-B14F-4D97-AF65-F5344CB8AC3E}">
        <p14:creationId xmlns:p14="http://schemas.microsoft.com/office/powerpoint/2010/main" val="38193685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smtClean="0"/>
              <a:t>POD/FAR/CSI/reliability</a:t>
            </a:r>
            <a:r>
              <a:rPr lang="en-US" baseline="0" dirty="0" smtClean="0"/>
              <a:t> statistics are  for ALL tornadoes in validation database.  (60 days in 2016; 325 tornadic storms; 45,586 non-tornadic storms)</a:t>
            </a:r>
          </a:p>
          <a:p>
            <a:r>
              <a:rPr lang="en-US" baseline="0" dirty="0" smtClean="0"/>
              <a:t>The lead-time statistics are measured to the FIRST tornado report associated with tornadic storms.</a:t>
            </a:r>
          </a:p>
          <a:p>
            <a:endParaRPr lang="en-US" baseline="0" dirty="0" smtClean="0"/>
          </a:p>
          <a:p>
            <a:r>
              <a:rPr lang="en-US" baseline="0" dirty="0" smtClean="0"/>
              <a:t>ProbTor skill (as expected) is poorer than experienced NWS forecasters, yet still comparable (CSI: ProbTor: 0.18 </a:t>
            </a:r>
            <a:r>
              <a:rPr lang="en-US" baseline="0" dirty="0" err="1" smtClean="0"/>
              <a:t>vs</a:t>
            </a:r>
            <a:r>
              <a:rPr lang="en-US" baseline="0" dirty="0" smtClean="0"/>
              <a:t> NWS: 0.23).  However, ProbTor, in the median, provides 10-minutes greater lead-time than traditional techniques (ProbTor: 35 min </a:t>
            </a:r>
            <a:r>
              <a:rPr lang="en-US" baseline="0" dirty="0" err="1" smtClean="0"/>
              <a:t>vs</a:t>
            </a:r>
            <a:r>
              <a:rPr lang="en-US" baseline="0" dirty="0" smtClean="0"/>
              <a:t> NWS: 25 min)**.</a:t>
            </a:r>
          </a:p>
          <a:p>
            <a:endParaRPr lang="en-US" baseline="0" dirty="0" smtClean="0"/>
          </a:p>
          <a:p>
            <a:r>
              <a:rPr lang="en-US" dirty="0" smtClean="0"/>
              <a:t>ProbTor</a:t>
            </a:r>
            <a:r>
              <a:rPr lang="en-US" baseline="0" dirty="0" smtClean="0"/>
              <a:t> users should utilize the good reliability of the probabilities, for example a storm with 33% ProbTor will produce a tornado a bit more than 1 in 3 times; a storm with 50% ProbTor will produce a tornado a bit more than 1 in 2 times.</a:t>
            </a:r>
          </a:p>
          <a:p>
            <a:endParaRPr lang="en-US" baseline="0" dirty="0" smtClean="0"/>
          </a:p>
          <a:p>
            <a:r>
              <a:rPr lang="en-US" baseline="0" dirty="0" smtClean="0"/>
              <a:t>**Note the NWS lead-time values are larger than published statistics.  This is due to the validation methodology, since ProbTor can count as a hit up to 90 minutes in the future, we do not penalize the NWS for the first TOR report occurring AFTER (spatially ‘down wind’ of) the initial warning, which acts to inflate total lead-time.  The difference between the two lead-times is what is significant.</a:t>
            </a:r>
            <a:endParaRPr lang="en-US" dirty="0"/>
          </a:p>
        </p:txBody>
      </p:sp>
      <p:sp>
        <p:nvSpPr>
          <p:cNvPr id="4" name="Slide Number Placeholder 3"/>
          <p:cNvSpPr>
            <a:spLocks noGrp="1"/>
          </p:cNvSpPr>
          <p:nvPr>
            <p:ph type="sldNum" sz="quarter" idx="10"/>
          </p:nvPr>
        </p:nvSpPr>
        <p:spPr/>
        <p:txBody>
          <a:bodyPr/>
          <a:lstStyle/>
          <a:p>
            <a:pPr>
              <a:defRPr/>
            </a:pPr>
            <a:fld id="{31039E60-BF2B-4BFB-A357-E946C274AAFF}" type="slidenum">
              <a:rPr lang="zh-CN" altLang="en-US" smtClean="0"/>
              <a:pPr>
                <a:defRPr/>
              </a:pPr>
              <a:t>19</a:t>
            </a:fld>
            <a:endParaRPr lang="en-US" altLang="zh-CN"/>
          </a:p>
        </p:txBody>
      </p:sp>
    </p:spTree>
    <p:extLst>
      <p:ext uri="{BB962C8B-B14F-4D97-AF65-F5344CB8AC3E}">
        <p14:creationId xmlns:p14="http://schemas.microsoft.com/office/powerpoint/2010/main" val="24241866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Calibri" pitchFamily="34" charset="0"/>
                <a:ea typeface="+mn-ea"/>
                <a:cs typeface="+mn-cs"/>
              </a:rPr>
              <a:t>ProbTor follows the same radar</a:t>
            </a:r>
            <a:r>
              <a:rPr lang="en-US" sz="1200" kern="1200" baseline="0" dirty="0" smtClean="0">
                <a:solidFill>
                  <a:schemeClr val="tx1"/>
                </a:solidFill>
                <a:effectLst/>
                <a:latin typeface="Calibri" pitchFamily="34" charset="0"/>
                <a:ea typeface="+mn-ea"/>
                <a:cs typeface="+mn-cs"/>
              </a:rPr>
              <a:t> </a:t>
            </a:r>
            <a:r>
              <a:rPr lang="en-US" sz="1200" kern="1200" dirty="0" smtClean="0">
                <a:solidFill>
                  <a:schemeClr val="tx1"/>
                </a:solidFill>
                <a:effectLst/>
                <a:latin typeface="Calibri" pitchFamily="34" charset="0"/>
                <a:ea typeface="+mn-ea"/>
                <a:cs typeface="+mn-cs"/>
              </a:rPr>
              <a:t>object</a:t>
            </a:r>
            <a:r>
              <a:rPr lang="en-US" sz="1200" kern="1200" baseline="0" dirty="0" smtClean="0">
                <a:solidFill>
                  <a:schemeClr val="tx1"/>
                </a:solidFill>
                <a:effectLst/>
                <a:latin typeface="Calibri" pitchFamily="34" charset="0"/>
                <a:ea typeface="+mn-ea"/>
                <a:cs typeface="+mn-cs"/>
              </a:rPr>
              <a:t>-based naïve Bayesian statistical framework as NOAA/CIMSS </a:t>
            </a:r>
            <a:r>
              <a:rPr lang="en-US" sz="1200" kern="1200" baseline="0" dirty="0" err="1" smtClean="0">
                <a:solidFill>
                  <a:schemeClr val="tx1"/>
                </a:solidFill>
                <a:effectLst/>
                <a:latin typeface="Calibri" pitchFamily="34" charset="0"/>
                <a:ea typeface="+mn-ea"/>
                <a:cs typeface="+mn-cs"/>
              </a:rPr>
              <a:t>ProbSevere</a:t>
            </a:r>
            <a:r>
              <a:rPr lang="en-US" sz="1200" kern="1200" baseline="0" dirty="0" smtClean="0">
                <a:solidFill>
                  <a:schemeClr val="tx1"/>
                </a:solidFill>
                <a:effectLst/>
                <a:latin typeface="Calibri" pitchFamily="34" charset="0"/>
                <a:ea typeface="+mn-ea"/>
                <a:cs typeface="+mn-cs"/>
              </a:rPr>
              <a:t> model and also follows the same display concepts (both in AWIPS-II and PHI visualization).</a:t>
            </a:r>
          </a:p>
          <a:p>
            <a:endParaRPr lang="en-US" sz="1200" kern="1200" baseline="0" dirty="0" smtClean="0">
              <a:solidFill>
                <a:schemeClr val="tx1"/>
              </a:solidFill>
              <a:effectLst/>
              <a:latin typeface="Calibri" pitchFamily="34" charset="0"/>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ProbTor is a statistical model designed to increase forecaster confidence and/or increase lead-time in tornado warning issuance.</a:t>
            </a:r>
            <a:endParaRPr lang="en-US" sz="1200" kern="1200" dirty="0" smtClean="0">
              <a:solidFill>
                <a:schemeClr val="tx1"/>
              </a:solidFill>
              <a:effectLst/>
              <a:latin typeface="Calibri" pitchFamily="34" charset="0"/>
              <a:ea typeface="+mn-ea"/>
              <a:cs typeface="+mn-cs"/>
            </a:endParaRPr>
          </a:p>
        </p:txBody>
      </p:sp>
      <p:sp>
        <p:nvSpPr>
          <p:cNvPr id="4" name="Slide Number Placeholder 3"/>
          <p:cNvSpPr>
            <a:spLocks noGrp="1"/>
          </p:cNvSpPr>
          <p:nvPr>
            <p:ph type="sldNum" sz="quarter" idx="10"/>
          </p:nvPr>
        </p:nvSpPr>
        <p:spPr/>
        <p:txBody>
          <a:bodyPr/>
          <a:lstStyle/>
          <a:p>
            <a:pPr>
              <a:defRPr/>
            </a:pPr>
            <a:fld id="{31039E60-BF2B-4BFB-A357-E946C274AAFF}" type="slidenum">
              <a:rPr lang="zh-CN" altLang="en-US" smtClean="0"/>
              <a:pPr>
                <a:defRPr/>
              </a:pPr>
              <a:t>2</a:t>
            </a:fld>
            <a:endParaRPr lang="en-US" altLang="zh-CN"/>
          </a:p>
        </p:txBody>
      </p:sp>
    </p:spTree>
    <p:extLst>
      <p:ext uri="{BB962C8B-B14F-4D97-AF65-F5344CB8AC3E}">
        <p14:creationId xmlns:p14="http://schemas.microsoft.com/office/powerpoint/2010/main" val="26645198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Calibri" pitchFamily="34" charset="0"/>
                <a:ea typeface="+mn-ea"/>
                <a:cs typeface="+mn-cs"/>
              </a:rPr>
              <a:t>ProbTor</a:t>
            </a:r>
            <a:r>
              <a:rPr lang="en-US" sz="1200" kern="1200" baseline="0" dirty="0" smtClean="0">
                <a:solidFill>
                  <a:schemeClr val="tx1"/>
                </a:solidFill>
                <a:effectLst/>
                <a:latin typeface="Calibri" pitchFamily="34" charset="0"/>
                <a:ea typeface="+mn-ea"/>
                <a:cs typeface="+mn-cs"/>
              </a:rPr>
              <a:t> will be most useful to forecasters in the uncertain zone between definitely not tornadic and definitely tornadic (or warranting a tornado warning).  The zone of uncertainty—when a forecaster ponders do I warn or not warn this storm, do I wait for another volume scan, etc. is when the ProbTor value (relative to its neighbors) and very short-term trends (e.g., past 4-8 minutes) COMBINED with base/SRM velocity interrogation can help to increase tornado warning lead-time and/or confidence.</a:t>
            </a:r>
            <a:endParaRPr lang="en-US" sz="1200" kern="1200" dirty="0" smtClean="0">
              <a:solidFill>
                <a:schemeClr val="tx1"/>
              </a:solidFill>
              <a:effectLst/>
              <a:latin typeface="Calibri" pitchFamily="34" charset="0"/>
              <a:ea typeface="+mn-ea"/>
              <a:cs typeface="+mn-cs"/>
            </a:endParaRPr>
          </a:p>
          <a:p>
            <a:endParaRPr lang="en-US" sz="1200" kern="1200" dirty="0" smtClean="0">
              <a:solidFill>
                <a:schemeClr val="tx1"/>
              </a:solidFill>
              <a:effectLst/>
              <a:latin typeface="Calibri" pitchFamily="34" charset="0"/>
              <a:ea typeface="+mn-ea"/>
              <a:cs typeface="+mn-cs"/>
            </a:endParaRPr>
          </a:p>
          <a:p>
            <a:r>
              <a:rPr lang="en-US" sz="1200" kern="1200" dirty="0" smtClean="0">
                <a:solidFill>
                  <a:schemeClr val="tx1"/>
                </a:solidFill>
                <a:effectLst/>
                <a:latin typeface="Calibri" pitchFamily="34" charset="0"/>
                <a:ea typeface="+mn-ea"/>
                <a:cs typeface="+mn-cs"/>
              </a:rPr>
              <a:t>ProbTor is most useful to the warning forecaster to increase confidence that a storm will (will not) produce a tornado,</a:t>
            </a:r>
            <a:r>
              <a:rPr lang="en-US" sz="1200" kern="1200" baseline="0" dirty="0" smtClean="0">
                <a:solidFill>
                  <a:schemeClr val="tx1"/>
                </a:solidFill>
                <a:effectLst/>
                <a:latin typeface="Calibri" pitchFamily="34" charset="0"/>
                <a:ea typeface="+mn-ea"/>
                <a:cs typeface="+mn-cs"/>
              </a:rPr>
              <a:t> both for the first tornado and subsequent tornadoes.  While validation has not focused on tornado dissipation, qualitative assessment suggests ProbTor can also highlight when a tornado threat has diminished (although beware of storm cycling and subsequent ProbTor increases)</a:t>
            </a:r>
            <a:endParaRPr lang="en-US" sz="1200" kern="1200" dirty="0" smtClean="0">
              <a:solidFill>
                <a:schemeClr val="tx1"/>
              </a:solidFill>
              <a:effectLst/>
              <a:latin typeface="Calibri" pitchFamily="34" charset="0"/>
              <a:ea typeface="+mn-ea"/>
              <a:cs typeface="+mn-cs"/>
            </a:endParaRPr>
          </a:p>
        </p:txBody>
      </p:sp>
      <p:sp>
        <p:nvSpPr>
          <p:cNvPr id="4" name="Slide Number Placeholder 3"/>
          <p:cNvSpPr>
            <a:spLocks noGrp="1"/>
          </p:cNvSpPr>
          <p:nvPr>
            <p:ph type="sldNum" sz="quarter" idx="10"/>
          </p:nvPr>
        </p:nvSpPr>
        <p:spPr/>
        <p:txBody>
          <a:bodyPr/>
          <a:lstStyle/>
          <a:p>
            <a:pPr>
              <a:defRPr/>
            </a:pPr>
            <a:fld id="{31039E60-BF2B-4BFB-A357-E946C274AAFF}" type="slidenum">
              <a:rPr lang="zh-CN" altLang="en-US" smtClean="0">
                <a:solidFill>
                  <a:prstClr val="black"/>
                </a:solidFill>
                <a:ea typeface="宋体"/>
              </a:rPr>
              <a:pPr>
                <a:defRPr/>
              </a:pPr>
              <a:t>20</a:t>
            </a:fld>
            <a:endParaRPr lang="en-US" altLang="zh-CN">
              <a:solidFill>
                <a:prstClr val="black"/>
              </a:solidFill>
              <a:ea typeface="宋体"/>
            </a:endParaRPr>
          </a:p>
        </p:txBody>
      </p:sp>
    </p:spTree>
    <p:extLst>
      <p:ext uri="{BB962C8B-B14F-4D97-AF65-F5344CB8AC3E}">
        <p14:creationId xmlns:p14="http://schemas.microsoft.com/office/powerpoint/2010/main" val="26645198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0" dirty="0" smtClean="0">
                <a:solidFill>
                  <a:schemeClr val="tx1"/>
                </a:solidFill>
                <a:effectLst/>
                <a:latin typeface="Calibri" pitchFamily="34" charset="0"/>
                <a:ea typeface="+mn-ea"/>
                <a:cs typeface="+mn-cs"/>
              </a:rPr>
              <a:t>It is best to use ProbTor in a relative sense—how does a storm’s ProbTor value compare to its neighbors opposed to using a fixed ProbTor threshold.</a:t>
            </a:r>
            <a:endParaRPr lang="en-US" sz="1200" kern="1200" dirty="0" smtClean="0">
              <a:solidFill>
                <a:schemeClr val="tx1"/>
              </a:solidFill>
              <a:effectLst/>
              <a:latin typeface="Calibri" pitchFamily="34" charset="0"/>
              <a:ea typeface="+mn-ea"/>
              <a:cs typeface="+mn-cs"/>
            </a:endParaRPr>
          </a:p>
          <a:p>
            <a:endParaRPr lang="en-US" sz="1200" kern="1200" dirty="0" smtClean="0">
              <a:solidFill>
                <a:schemeClr val="tx1"/>
              </a:solidFill>
              <a:effectLst/>
              <a:latin typeface="Calibri" pitchFamily="34" charset="0"/>
              <a:ea typeface="+mn-ea"/>
              <a:cs typeface="+mn-cs"/>
            </a:endParaRPr>
          </a:p>
          <a:p>
            <a:r>
              <a:rPr lang="en-US" sz="1200" kern="1200" dirty="0" smtClean="0">
                <a:solidFill>
                  <a:schemeClr val="tx1"/>
                </a:solidFill>
                <a:effectLst/>
                <a:latin typeface="Calibri" pitchFamily="34" charset="0"/>
                <a:ea typeface="+mn-ea"/>
                <a:cs typeface="+mn-cs"/>
              </a:rPr>
              <a:t>ProbTor is well-calibrated</a:t>
            </a:r>
            <a:r>
              <a:rPr lang="en-US" sz="1200" kern="1200" baseline="0" dirty="0" smtClean="0">
                <a:solidFill>
                  <a:schemeClr val="tx1"/>
                </a:solidFill>
                <a:effectLst/>
                <a:latin typeface="Calibri" pitchFamily="34" charset="0"/>
                <a:ea typeface="+mn-ea"/>
                <a:cs typeface="+mn-cs"/>
              </a:rPr>
              <a:t> and</a:t>
            </a:r>
            <a:r>
              <a:rPr lang="en-US" sz="1200" kern="1200" dirty="0" smtClean="0">
                <a:solidFill>
                  <a:schemeClr val="tx1"/>
                </a:solidFill>
                <a:effectLst/>
                <a:latin typeface="Calibri" pitchFamily="34" charset="0"/>
                <a:ea typeface="+mn-ea"/>
                <a:cs typeface="+mn-cs"/>
              </a:rPr>
              <a:t> responds</a:t>
            </a:r>
            <a:r>
              <a:rPr lang="en-US" sz="1200" kern="1200" baseline="0" dirty="0" smtClean="0">
                <a:solidFill>
                  <a:schemeClr val="tx1"/>
                </a:solidFill>
                <a:effectLst/>
                <a:latin typeface="Calibri" pitchFamily="34" charset="0"/>
                <a:ea typeface="+mn-ea"/>
                <a:cs typeface="+mn-cs"/>
              </a:rPr>
              <a:t> to storm observations (total lightning and MRMS AzShear), but the kinematic environment also plays a significant role in formulating the probabilities.  A day with more marginal kinematics will in general have lower probabilities than a day with more favorable kinematics—however the storms that pose the highest threat will still stand-out relative to its neighbors.  Therefore forecasters are encouraged not to use a fixed ProbTor threshold, but must also consider the kinematic environment and temporal trends.</a:t>
            </a:r>
            <a:endParaRPr lang="en-US" sz="1200" kern="1200" dirty="0" smtClean="0">
              <a:solidFill>
                <a:schemeClr val="tx1"/>
              </a:solidFill>
              <a:effectLst/>
              <a:latin typeface="Calibri" pitchFamily="34" charset="0"/>
              <a:ea typeface="+mn-ea"/>
              <a:cs typeface="+mn-cs"/>
            </a:endParaRPr>
          </a:p>
        </p:txBody>
      </p:sp>
      <p:sp>
        <p:nvSpPr>
          <p:cNvPr id="4" name="Slide Number Placeholder 3"/>
          <p:cNvSpPr>
            <a:spLocks noGrp="1"/>
          </p:cNvSpPr>
          <p:nvPr>
            <p:ph type="sldNum" sz="quarter" idx="10"/>
          </p:nvPr>
        </p:nvSpPr>
        <p:spPr/>
        <p:txBody>
          <a:bodyPr/>
          <a:lstStyle/>
          <a:p>
            <a:pPr>
              <a:defRPr/>
            </a:pPr>
            <a:fld id="{31039E60-BF2B-4BFB-A357-E946C274AAFF}" type="slidenum">
              <a:rPr lang="zh-CN" altLang="en-US" smtClean="0">
                <a:solidFill>
                  <a:prstClr val="black"/>
                </a:solidFill>
                <a:ea typeface="宋体"/>
              </a:rPr>
              <a:pPr>
                <a:defRPr/>
              </a:pPr>
              <a:t>21</a:t>
            </a:fld>
            <a:endParaRPr lang="en-US" altLang="zh-CN">
              <a:solidFill>
                <a:prstClr val="black"/>
              </a:solidFill>
              <a:ea typeface="宋体"/>
            </a:endParaRPr>
          </a:p>
        </p:txBody>
      </p:sp>
    </p:spTree>
    <p:extLst>
      <p:ext uri="{BB962C8B-B14F-4D97-AF65-F5344CB8AC3E}">
        <p14:creationId xmlns:p14="http://schemas.microsoft.com/office/powerpoint/2010/main" val="26645198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a real-world example of the previous cartoon. Here ProbTor highlights a storm with the highest tornado threat over eastern Florida on 17 May 2016.</a:t>
            </a:r>
          </a:p>
          <a:p>
            <a:r>
              <a:rPr lang="en-US" baseline="0" dirty="0" smtClean="0"/>
              <a:t>The ProbTor value for the storm, coincident the NWS tornado warning issuance was 25%. All neighboring storms (gray contours) are 0 or 1%.</a:t>
            </a:r>
          </a:p>
          <a:p>
            <a:r>
              <a:rPr lang="en-US" baseline="0" dirty="0" smtClean="0"/>
              <a:t>The kinematic environment in this example was marginal for tornadoes.</a:t>
            </a:r>
            <a:endParaRPr lang="en-US" dirty="0"/>
          </a:p>
        </p:txBody>
      </p:sp>
      <p:sp>
        <p:nvSpPr>
          <p:cNvPr id="4" name="Slide Number Placeholder 3"/>
          <p:cNvSpPr>
            <a:spLocks noGrp="1"/>
          </p:cNvSpPr>
          <p:nvPr>
            <p:ph type="sldNum" sz="quarter" idx="10"/>
          </p:nvPr>
        </p:nvSpPr>
        <p:spPr/>
        <p:txBody>
          <a:bodyPr/>
          <a:lstStyle/>
          <a:p>
            <a:fld id="{1B6E618A-6217-E64B-BA09-005557F6CE31}" type="slidenum">
              <a:rPr lang="en-US" smtClean="0"/>
              <a:t>22</a:t>
            </a:fld>
            <a:endParaRPr lang="en-US"/>
          </a:p>
        </p:txBody>
      </p:sp>
    </p:spTree>
    <p:extLst>
      <p:ext uri="{BB962C8B-B14F-4D97-AF65-F5344CB8AC3E}">
        <p14:creationId xmlns:p14="http://schemas.microsoft.com/office/powerpoint/2010/main" val="18758020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Calibri" pitchFamily="34" charset="0"/>
              <a:ea typeface="+mn-ea"/>
              <a:cs typeface="+mn-cs"/>
            </a:endParaRPr>
          </a:p>
        </p:txBody>
      </p:sp>
      <p:sp>
        <p:nvSpPr>
          <p:cNvPr id="4" name="Slide Number Placeholder 3"/>
          <p:cNvSpPr>
            <a:spLocks noGrp="1"/>
          </p:cNvSpPr>
          <p:nvPr>
            <p:ph type="sldNum" sz="quarter" idx="10"/>
          </p:nvPr>
        </p:nvSpPr>
        <p:spPr/>
        <p:txBody>
          <a:bodyPr/>
          <a:lstStyle/>
          <a:p>
            <a:pPr>
              <a:defRPr/>
            </a:pPr>
            <a:fld id="{31039E60-BF2B-4BFB-A357-E946C274AAFF}" type="slidenum">
              <a:rPr lang="zh-CN" altLang="en-US" smtClean="0">
                <a:solidFill>
                  <a:prstClr val="black"/>
                </a:solidFill>
                <a:ea typeface="宋体"/>
              </a:rPr>
              <a:pPr>
                <a:defRPr/>
              </a:pPr>
              <a:t>23</a:t>
            </a:fld>
            <a:endParaRPr lang="en-US" altLang="zh-CN">
              <a:solidFill>
                <a:prstClr val="black"/>
              </a:solidFill>
              <a:ea typeface="宋体"/>
            </a:endParaRPr>
          </a:p>
        </p:txBody>
      </p:sp>
    </p:spTree>
    <p:extLst>
      <p:ext uri="{BB962C8B-B14F-4D97-AF65-F5344CB8AC3E}">
        <p14:creationId xmlns:p14="http://schemas.microsoft.com/office/powerpoint/2010/main" val="26645198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Calibri" pitchFamily="34" charset="0"/>
              <a:ea typeface="+mn-ea"/>
              <a:cs typeface="+mn-cs"/>
            </a:endParaRPr>
          </a:p>
        </p:txBody>
      </p:sp>
      <p:sp>
        <p:nvSpPr>
          <p:cNvPr id="4" name="Slide Number Placeholder 3"/>
          <p:cNvSpPr>
            <a:spLocks noGrp="1"/>
          </p:cNvSpPr>
          <p:nvPr>
            <p:ph type="sldNum" sz="quarter" idx="10"/>
          </p:nvPr>
        </p:nvSpPr>
        <p:spPr/>
        <p:txBody>
          <a:bodyPr/>
          <a:lstStyle/>
          <a:p>
            <a:pPr>
              <a:defRPr/>
            </a:pPr>
            <a:fld id="{31039E60-BF2B-4BFB-A357-E946C274AAFF}" type="slidenum">
              <a:rPr lang="zh-CN" altLang="en-US" smtClean="0">
                <a:solidFill>
                  <a:prstClr val="black"/>
                </a:solidFill>
                <a:ea typeface="宋体"/>
              </a:rPr>
              <a:pPr>
                <a:defRPr/>
              </a:pPr>
              <a:t>24</a:t>
            </a:fld>
            <a:endParaRPr lang="en-US" altLang="zh-CN">
              <a:solidFill>
                <a:prstClr val="black"/>
              </a:solidFill>
              <a:ea typeface="宋体"/>
            </a:endParaRPr>
          </a:p>
        </p:txBody>
      </p:sp>
    </p:spTree>
    <p:extLst>
      <p:ext uri="{BB962C8B-B14F-4D97-AF65-F5344CB8AC3E}">
        <p14:creationId xmlns:p14="http://schemas.microsoft.com/office/powerpoint/2010/main" val="26645198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Calibri" pitchFamily="34" charset="0"/>
                <a:ea typeface="+mn-ea"/>
                <a:cs typeface="+mn-cs"/>
              </a:rPr>
              <a:t> </a:t>
            </a:r>
            <a:r>
              <a:rPr lang="en-US" sz="1200" kern="1200" dirty="0" smtClean="0">
                <a:solidFill>
                  <a:schemeClr val="tx1"/>
                </a:solidFill>
                <a:effectLst/>
                <a:latin typeface="Calibri" pitchFamily="34" charset="0"/>
                <a:ea typeface="+mn-ea"/>
                <a:cs typeface="+mn-cs"/>
              </a:rPr>
              <a:t>Please contact the statistical model researchers with questions, suggestions, etc. at the email addresses provided.  </a:t>
            </a:r>
            <a:endParaRPr lang="en-US" dirty="0"/>
          </a:p>
        </p:txBody>
      </p:sp>
      <p:sp>
        <p:nvSpPr>
          <p:cNvPr id="4" name="Slide Number Placeholder 3"/>
          <p:cNvSpPr>
            <a:spLocks noGrp="1"/>
          </p:cNvSpPr>
          <p:nvPr>
            <p:ph type="sldNum" sz="quarter" idx="10"/>
          </p:nvPr>
        </p:nvSpPr>
        <p:spPr/>
        <p:txBody>
          <a:bodyPr/>
          <a:lstStyle/>
          <a:p>
            <a:pPr>
              <a:defRPr/>
            </a:pPr>
            <a:fld id="{31039E60-BF2B-4BFB-A357-E946C274AAFF}" type="slidenum">
              <a:rPr lang="zh-CN" altLang="en-US" smtClean="0"/>
              <a:pPr>
                <a:defRPr/>
              </a:pPr>
              <a:t>25</a:t>
            </a:fld>
            <a:endParaRPr lang="en-US" altLang="zh-CN"/>
          </a:p>
        </p:txBody>
      </p:sp>
    </p:spTree>
    <p:extLst>
      <p:ext uri="{BB962C8B-B14F-4D97-AF65-F5344CB8AC3E}">
        <p14:creationId xmlns:p14="http://schemas.microsoft.com/office/powerpoint/2010/main" val="6390509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Calibri" pitchFamily="34" charset="0"/>
                <a:ea typeface="+mn-ea"/>
                <a:cs typeface="+mn-cs"/>
              </a:rPr>
              <a:t>This</a:t>
            </a:r>
            <a:r>
              <a:rPr lang="en-US" sz="1200" kern="1200" baseline="0" dirty="0" smtClean="0">
                <a:solidFill>
                  <a:schemeClr val="tx1"/>
                </a:solidFill>
                <a:effectLst/>
                <a:latin typeface="Calibri" pitchFamily="34" charset="0"/>
                <a:ea typeface="+mn-ea"/>
                <a:cs typeface="+mn-cs"/>
              </a:rPr>
              <a:t> is a high-level summary of the predictors used in the ProbTor statistical model.</a:t>
            </a:r>
          </a:p>
          <a:p>
            <a:endParaRPr lang="en-US" sz="1200" kern="1200" baseline="0" dirty="0" smtClean="0">
              <a:solidFill>
                <a:schemeClr val="tx1"/>
              </a:solidFill>
              <a:effectLst/>
              <a:latin typeface="Calibri" pitchFamily="34" charset="0"/>
              <a:ea typeface="+mn-ea"/>
              <a:cs typeface="+mn-cs"/>
            </a:endParaRPr>
          </a:p>
          <a:p>
            <a:r>
              <a:rPr lang="en-US" sz="1200" kern="1200" baseline="0" dirty="0" smtClean="0">
                <a:solidFill>
                  <a:schemeClr val="tx1"/>
                </a:solidFill>
                <a:effectLst/>
                <a:latin typeface="Calibri" pitchFamily="34" charset="0"/>
                <a:ea typeface="+mn-ea"/>
                <a:cs typeface="+mn-cs"/>
              </a:rPr>
              <a:t>The climatology or </a:t>
            </a:r>
            <a:r>
              <a:rPr lang="en-US" sz="1200" i="1" kern="1200" baseline="0" dirty="0" err="1" smtClean="0">
                <a:solidFill>
                  <a:schemeClr val="tx1"/>
                </a:solidFill>
                <a:effectLst/>
                <a:latin typeface="Calibri" pitchFamily="34" charset="0"/>
                <a:ea typeface="+mn-ea"/>
                <a:cs typeface="+mn-cs"/>
              </a:rPr>
              <a:t>apriori</a:t>
            </a:r>
            <a:r>
              <a:rPr lang="en-US" sz="1200" kern="1200" baseline="0" dirty="0" smtClean="0">
                <a:solidFill>
                  <a:schemeClr val="tx1"/>
                </a:solidFill>
                <a:effectLst/>
                <a:latin typeface="Calibri" pitchFamily="34" charset="0"/>
                <a:ea typeface="+mn-ea"/>
                <a:cs typeface="+mn-cs"/>
              </a:rPr>
              <a:t> is 1%--which is the fraction of severe storms that produce tornadoes in our training database (training database spans the CONUS over the annual cycle; containing over 123,000 thunderstorms).</a:t>
            </a:r>
          </a:p>
          <a:p>
            <a:endParaRPr lang="en-US" sz="1200" kern="1200" baseline="0" dirty="0" smtClean="0">
              <a:solidFill>
                <a:schemeClr val="tx1"/>
              </a:solidFill>
              <a:effectLst/>
              <a:latin typeface="Calibri" pitchFamily="34" charset="0"/>
              <a:ea typeface="+mn-ea"/>
              <a:cs typeface="+mn-cs"/>
            </a:endParaRPr>
          </a:p>
          <a:p>
            <a:r>
              <a:rPr lang="en-US" sz="1200" kern="1200" dirty="0" smtClean="0">
                <a:solidFill>
                  <a:schemeClr val="tx1"/>
                </a:solidFill>
                <a:effectLst/>
                <a:latin typeface="Calibri" pitchFamily="34" charset="0"/>
                <a:ea typeface="+mn-ea"/>
                <a:cs typeface="+mn-cs"/>
              </a:rPr>
              <a:t>The environmental data used</a:t>
            </a:r>
            <a:r>
              <a:rPr lang="en-US" sz="1200" kern="1200" baseline="0" dirty="0" smtClean="0">
                <a:solidFill>
                  <a:schemeClr val="tx1"/>
                </a:solidFill>
                <a:effectLst/>
                <a:latin typeface="Calibri" pitchFamily="34" charset="0"/>
                <a:ea typeface="+mn-ea"/>
                <a:cs typeface="+mn-cs"/>
              </a:rPr>
              <a:t> is from the RAP model and relies most on kinematic fields (e.g., storm relative helicity, effective bulk shear and 900-700 mb mean wind).</a:t>
            </a:r>
          </a:p>
          <a:p>
            <a:endParaRPr lang="en-US" sz="1200" kern="1200" baseline="0" dirty="0" smtClean="0">
              <a:solidFill>
                <a:schemeClr val="tx1"/>
              </a:solidFill>
              <a:effectLst/>
              <a:latin typeface="Calibri" pitchFamily="34" charset="0"/>
              <a:ea typeface="+mn-ea"/>
              <a:cs typeface="+mn-cs"/>
            </a:endParaRPr>
          </a:p>
          <a:p>
            <a:r>
              <a:rPr lang="en-US" sz="1200" kern="1200" baseline="0" dirty="0" smtClean="0">
                <a:solidFill>
                  <a:schemeClr val="tx1"/>
                </a:solidFill>
                <a:effectLst/>
                <a:latin typeface="Calibri" pitchFamily="34" charset="0"/>
                <a:ea typeface="+mn-ea"/>
                <a:cs typeface="+mn-cs"/>
              </a:rPr>
              <a:t>The observational predictors are the MRMS low-level (0-2 km) and mid-level (3-6 km) AzShear, which depict storm updraft rotation intensity and the Earth Networks maximum flash density (total lightning), which is an observation of updraft intensity.</a:t>
            </a:r>
          </a:p>
          <a:p>
            <a:endParaRPr lang="en-US" sz="1200" kern="1200" baseline="0" dirty="0" smtClean="0">
              <a:solidFill>
                <a:schemeClr val="tx1"/>
              </a:solidFill>
              <a:effectLst/>
              <a:latin typeface="Calibri" pitchFamily="34" charset="0"/>
              <a:ea typeface="+mn-ea"/>
              <a:cs typeface="+mn-cs"/>
            </a:endParaRPr>
          </a:p>
          <a:p>
            <a:r>
              <a:rPr lang="en-US" sz="1200" kern="1200" baseline="0" dirty="0" smtClean="0">
                <a:solidFill>
                  <a:schemeClr val="tx1"/>
                </a:solidFill>
                <a:effectLst/>
                <a:latin typeface="Calibri" pitchFamily="34" charset="0"/>
                <a:ea typeface="+mn-ea"/>
                <a:cs typeface="+mn-cs"/>
              </a:rPr>
              <a:t>To reiterate, like </a:t>
            </a:r>
            <a:r>
              <a:rPr lang="en-US" sz="1200" kern="1200" baseline="0" dirty="0" err="1" smtClean="0">
                <a:solidFill>
                  <a:schemeClr val="tx1"/>
                </a:solidFill>
                <a:effectLst/>
                <a:latin typeface="Calibri" pitchFamily="34" charset="0"/>
                <a:ea typeface="+mn-ea"/>
                <a:cs typeface="+mn-cs"/>
              </a:rPr>
              <a:t>ProbSevere</a:t>
            </a:r>
            <a:r>
              <a:rPr lang="en-US" sz="1200" kern="1200" baseline="0" dirty="0" smtClean="0">
                <a:solidFill>
                  <a:schemeClr val="tx1"/>
                </a:solidFill>
                <a:effectLst/>
                <a:latin typeface="Calibri" pitchFamily="34" charset="0"/>
                <a:ea typeface="+mn-ea"/>
                <a:cs typeface="+mn-cs"/>
              </a:rPr>
              <a:t>, ProbTor is a statistical model and does not predict future storm development or initiation—a storm must be observed on radar to calculate probabilities.</a:t>
            </a:r>
            <a:endParaRPr lang="en-US" sz="1200" kern="1200" dirty="0" smtClean="0">
              <a:solidFill>
                <a:schemeClr val="tx1"/>
              </a:solidFill>
              <a:effectLst/>
              <a:latin typeface="Calibri" pitchFamily="34" charset="0"/>
              <a:ea typeface="+mn-ea"/>
              <a:cs typeface="+mn-cs"/>
            </a:endParaRPr>
          </a:p>
        </p:txBody>
      </p:sp>
      <p:sp>
        <p:nvSpPr>
          <p:cNvPr id="4" name="Slide Number Placeholder 3"/>
          <p:cNvSpPr>
            <a:spLocks noGrp="1"/>
          </p:cNvSpPr>
          <p:nvPr>
            <p:ph type="sldNum" sz="quarter" idx="10"/>
          </p:nvPr>
        </p:nvSpPr>
        <p:spPr/>
        <p:txBody>
          <a:bodyPr/>
          <a:lstStyle/>
          <a:p>
            <a:pPr>
              <a:defRPr/>
            </a:pPr>
            <a:fld id="{31039E60-BF2B-4BFB-A357-E946C274AAFF}" type="slidenum">
              <a:rPr lang="zh-CN" altLang="en-US" smtClean="0"/>
              <a:pPr>
                <a:defRPr/>
              </a:pPr>
              <a:t>3</a:t>
            </a:fld>
            <a:endParaRPr lang="en-US" altLang="zh-CN"/>
          </a:p>
        </p:txBody>
      </p:sp>
    </p:spTree>
    <p:extLst>
      <p:ext uri="{BB962C8B-B14F-4D97-AF65-F5344CB8AC3E}">
        <p14:creationId xmlns:p14="http://schemas.microsoft.com/office/powerpoint/2010/main" val="38654042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ProbTor visualization in AWIPS-2 is shown.  The ProbTor visualization utilizes the same concept as </a:t>
            </a:r>
            <a:r>
              <a:rPr lang="en-US" baseline="0" dirty="0" err="1" smtClean="0"/>
              <a:t>ProbSevere</a:t>
            </a:r>
            <a:r>
              <a:rPr lang="en-US" baseline="0" dirty="0" smtClean="0"/>
              <a:t>, a contour around an identified radar object is color-coded based on the ProbTor value.  The component ingredients of the ProbTor model are also provided and are explained in the following slides.</a:t>
            </a:r>
          </a:p>
        </p:txBody>
      </p:sp>
      <p:sp>
        <p:nvSpPr>
          <p:cNvPr id="4" name="Slide Number Placeholder 3"/>
          <p:cNvSpPr>
            <a:spLocks noGrp="1"/>
          </p:cNvSpPr>
          <p:nvPr>
            <p:ph type="sldNum" sz="quarter" idx="10"/>
          </p:nvPr>
        </p:nvSpPr>
        <p:spPr/>
        <p:txBody>
          <a:bodyPr/>
          <a:lstStyle/>
          <a:p>
            <a:pPr>
              <a:defRPr/>
            </a:pPr>
            <a:fld id="{31039E60-BF2B-4BFB-A357-E946C274AAFF}" type="slidenum">
              <a:rPr lang="zh-CN" altLang="en-US" smtClean="0"/>
              <a:pPr>
                <a:defRPr/>
              </a:pPr>
              <a:t>4</a:t>
            </a:fld>
            <a:endParaRPr lang="en-US" altLang="zh-CN"/>
          </a:p>
        </p:txBody>
      </p:sp>
    </p:spTree>
    <p:extLst>
      <p:ext uri="{BB962C8B-B14F-4D97-AF65-F5344CB8AC3E}">
        <p14:creationId xmlns:p14="http://schemas.microsoft.com/office/powerpoint/2010/main" val="18201906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ProbTor</a:t>
            </a:r>
            <a:r>
              <a:rPr lang="en-US" baseline="0" dirty="0" smtClean="0"/>
              <a:t> is the statistical model output probability the storm will produce a tornado in the future and ranges between 0-100%.</a:t>
            </a:r>
          </a:p>
        </p:txBody>
      </p:sp>
      <p:sp>
        <p:nvSpPr>
          <p:cNvPr id="4" name="Slide Number Placeholder 3"/>
          <p:cNvSpPr>
            <a:spLocks noGrp="1"/>
          </p:cNvSpPr>
          <p:nvPr>
            <p:ph type="sldNum" sz="quarter" idx="10"/>
          </p:nvPr>
        </p:nvSpPr>
        <p:spPr/>
        <p:txBody>
          <a:bodyPr/>
          <a:lstStyle/>
          <a:p>
            <a:pPr>
              <a:defRPr/>
            </a:pPr>
            <a:fld id="{31039E60-BF2B-4BFB-A357-E946C274AAFF}" type="slidenum">
              <a:rPr lang="zh-CN" altLang="en-US" smtClean="0"/>
              <a:pPr>
                <a:defRPr/>
              </a:pPr>
              <a:t>5</a:t>
            </a:fld>
            <a:endParaRPr lang="en-US" altLang="zh-CN"/>
          </a:p>
        </p:txBody>
      </p:sp>
    </p:spTree>
    <p:extLst>
      <p:ext uri="{BB962C8B-B14F-4D97-AF65-F5344CB8AC3E}">
        <p14:creationId xmlns:p14="http://schemas.microsoft.com/office/powerpoint/2010/main" val="18201906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storm</a:t>
            </a:r>
            <a:r>
              <a:rPr lang="en-US" baseline="0" dirty="0" smtClean="0"/>
              <a:t> cell’s maximum MRMS low-level (0-2km) AzShear is a measure of low-level storm rotation.  This value is used as predictor in the ProbTor model.</a:t>
            </a:r>
          </a:p>
        </p:txBody>
      </p:sp>
      <p:sp>
        <p:nvSpPr>
          <p:cNvPr id="4" name="Slide Number Placeholder 3"/>
          <p:cNvSpPr>
            <a:spLocks noGrp="1"/>
          </p:cNvSpPr>
          <p:nvPr>
            <p:ph type="sldNum" sz="quarter" idx="10"/>
          </p:nvPr>
        </p:nvSpPr>
        <p:spPr/>
        <p:txBody>
          <a:bodyPr/>
          <a:lstStyle/>
          <a:p>
            <a:pPr>
              <a:defRPr/>
            </a:pPr>
            <a:fld id="{31039E60-BF2B-4BFB-A357-E946C274AAFF}" type="slidenum">
              <a:rPr lang="zh-CN" altLang="en-US" smtClean="0"/>
              <a:pPr>
                <a:defRPr/>
              </a:pPr>
              <a:t>6</a:t>
            </a:fld>
            <a:endParaRPr lang="en-US" altLang="zh-CN"/>
          </a:p>
        </p:txBody>
      </p:sp>
    </p:spTree>
    <p:extLst>
      <p:ext uri="{BB962C8B-B14F-4D97-AF65-F5344CB8AC3E}">
        <p14:creationId xmlns:p14="http://schemas.microsoft.com/office/powerpoint/2010/main" val="18201906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storm</a:t>
            </a:r>
            <a:r>
              <a:rPr lang="en-US" baseline="0" dirty="0" smtClean="0"/>
              <a:t> cell’s 98</a:t>
            </a:r>
            <a:r>
              <a:rPr lang="en-US" baseline="30000" dirty="0" smtClean="0"/>
              <a:t>th</a:t>
            </a:r>
            <a:r>
              <a:rPr lang="en-US" baseline="0" dirty="0" smtClean="0"/>
              <a:t> percentile value MRMS low-level (0-2km) AzShear is a measure of low-level storm rotation.  This value, combined with 0-1km storm relative helicity is used as predictor in the ProbTor model.</a:t>
            </a:r>
          </a:p>
        </p:txBody>
      </p:sp>
      <p:sp>
        <p:nvSpPr>
          <p:cNvPr id="4" name="Slide Number Placeholder 3"/>
          <p:cNvSpPr>
            <a:spLocks noGrp="1"/>
          </p:cNvSpPr>
          <p:nvPr>
            <p:ph type="sldNum" sz="quarter" idx="10"/>
          </p:nvPr>
        </p:nvSpPr>
        <p:spPr/>
        <p:txBody>
          <a:bodyPr/>
          <a:lstStyle/>
          <a:p>
            <a:pPr>
              <a:defRPr/>
            </a:pPr>
            <a:fld id="{31039E60-BF2B-4BFB-A357-E946C274AAFF}" type="slidenum">
              <a:rPr lang="zh-CN" altLang="en-US" smtClean="0"/>
              <a:pPr>
                <a:defRPr/>
              </a:pPr>
              <a:t>7</a:t>
            </a:fld>
            <a:endParaRPr lang="en-US" altLang="zh-CN"/>
          </a:p>
        </p:txBody>
      </p:sp>
    </p:spTree>
    <p:extLst>
      <p:ext uri="{BB962C8B-B14F-4D97-AF65-F5344CB8AC3E}">
        <p14:creationId xmlns:p14="http://schemas.microsoft.com/office/powerpoint/2010/main" val="18201906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storm</a:t>
            </a:r>
            <a:r>
              <a:rPr lang="en-US" baseline="0" dirty="0" smtClean="0"/>
              <a:t> cell’s 98</a:t>
            </a:r>
            <a:r>
              <a:rPr lang="en-US" baseline="30000" dirty="0" smtClean="0"/>
              <a:t>th</a:t>
            </a:r>
            <a:r>
              <a:rPr lang="en-US" baseline="0" dirty="0" smtClean="0"/>
              <a:t> percentile value MRMS mid-level (3-6km) AzShear is a measure of mid-level storm rotation.  This value, combined with the maximum flash density is used as predictor in the ProbTor model.</a:t>
            </a:r>
          </a:p>
        </p:txBody>
      </p:sp>
      <p:sp>
        <p:nvSpPr>
          <p:cNvPr id="4" name="Slide Number Placeholder 3"/>
          <p:cNvSpPr>
            <a:spLocks noGrp="1"/>
          </p:cNvSpPr>
          <p:nvPr>
            <p:ph type="sldNum" sz="quarter" idx="10"/>
          </p:nvPr>
        </p:nvSpPr>
        <p:spPr/>
        <p:txBody>
          <a:bodyPr/>
          <a:lstStyle/>
          <a:p>
            <a:pPr>
              <a:defRPr/>
            </a:pPr>
            <a:fld id="{31039E60-BF2B-4BFB-A357-E946C274AAFF}" type="slidenum">
              <a:rPr lang="zh-CN" altLang="en-US" smtClean="0"/>
              <a:pPr>
                <a:defRPr/>
              </a:pPr>
              <a:t>8</a:t>
            </a:fld>
            <a:endParaRPr lang="en-US" altLang="zh-CN"/>
          </a:p>
        </p:txBody>
      </p:sp>
    </p:spTree>
    <p:extLst>
      <p:ext uri="{BB962C8B-B14F-4D97-AF65-F5344CB8AC3E}">
        <p14:creationId xmlns:p14="http://schemas.microsoft.com/office/powerpoint/2010/main" val="18201906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storm</a:t>
            </a:r>
            <a:r>
              <a:rPr lang="en-US" baseline="0" dirty="0" smtClean="0"/>
              <a:t> cell’s maximum flash density is a measure of the updraft strength.  This value, combined with the 98</a:t>
            </a:r>
            <a:r>
              <a:rPr lang="en-US" baseline="30000" dirty="0" smtClean="0"/>
              <a:t>th</a:t>
            </a:r>
            <a:r>
              <a:rPr lang="en-US" baseline="0" dirty="0" smtClean="0"/>
              <a:t> percentile value MRMS mid-level (3-6km) AzShear is used as predictor in the ProbTor model.</a:t>
            </a:r>
          </a:p>
        </p:txBody>
      </p:sp>
      <p:sp>
        <p:nvSpPr>
          <p:cNvPr id="4" name="Slide Number Placeholder 3"/>
          <p:cNvSpPr>
            <a:spLocks noGrp="1"/>
          </p:cNvSpPr>
          <p:nvPr>
            <p:ph type="sldNum" sz="quarter" idx="10"/>
          </p:nvPr>
        </p:nvSpPr>
        <p:spPr/>
        <p:txBody>
          <a:bodyPr/>
          <a:lstStyle/>
          <a:p>
            <a:pPr>
              <a:defRPr/>
            </a:pPr>
            <a:fld id="{31039E60-BF2B-4BFB-A357-E946C274AAFF}" type="slidenum">
              <a:rPr lang="zh-CN" altLang="en-US" smtClean="0"/>
              <a:pPr>
                <a:defRPr/>
              </a:pPr>
              <a:t>9</a:t>
            </a:fld>
            <a:endParaRPr lang="en-US" altLang="zh-CN"/>
          </a:p>
        </p:txBody>
      </p:sp>
    </p:spTree>
    <p:extLst>
      <p:ext uri="{BB962C8B-B14F-4D97-AF65-F5344CB8AC3E}">
        <p14:creationId xmlns:p14="http://schemas.microsoft.com/office/powerpoint/2010/main" val="18201906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90DF99-C88F-EF4D-B247-BB2D24710E39}" type="datetimeFigureOut">
              <a:rPr lang="en-US" smtClean="0"/>
              <a:t>5/18/17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3EBEB1-2E77-FF49-B5C9-EC8C955A0519}" type="slidenum">
              <a:rPr lang="en-US" smtClean="0"/>
              <a:t>‹#›</a:t>
            </a:fld>
            <a:endParaRPr lang="en-US"/>
          </a:p>
        </p:txBody>
      </p:sp>
    </p:spTree>
    <p:extLst>
      <p:ext uri="{BB962C8B-B14F-4D97-AF65-F5344CB8AC3E}">
        <p14:creationId xmlns:p14="http://schemas.microsoft.com/office/powerpoint/2010/main" val="118708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90DF99-C88F-EF4D-B247-BB2D24710E39}" type="datetimeFigureOut">
              <a:rPr lang="en-US" smtClean="0"/>
              <a:t>5/18/17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3EBEB1-2E77-FF49-B5C9-EC8C955A0519}" type="slidenum">
              <a:rPr lang="en-US" smtClean="0"/>
              <a:t>‹#›</a:t>
            </a:fld>
            <a:endParaRPr lang="en-US"/>
          </a:p>
        </p:txBody>
      </p:sp>
    </p:spTree>
    <p:extLst>
      <p:ext uri="{BB962C8B-B14F-4D97-AF65-F5344CB8AC3E}">
        <p14:creationId xmlns:p14="http://schemas.microsoft.com/office/powerpoint/2010/main" val="461933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90DF99-C88F-EF4D-B247-BB2D24710E39}" type="datetimeFigureOut">
              <a:rPr lang="en-US" smtClean="0"/>
              <a:t>5/18/17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3EBEB1-2E77-FF49-B5C9-EC8C955A0519}" type="slidenum">
              <a:rPr lang="en-US" smtClean="0"/>
              <a:t>‹#›</a:t>
            </a:fld>
            <a:endParaRPr lang="en-US"/>
          </a:p>
        </p:txBody>
      </p:sp>
    </p:spTree>
    <p:extLst>
      <p:ext uri="{BB962C8B-B14F-4D97-AF65-F5344CB8AC3E}">
        <p14:creationId xmlns:p14="http://schemas.microsoft.com/office/powerpoint/2010/main" val="41018007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685800" y="1295400"/>
            <a:ext cx="7772400" cy="1447800"/>
          </a:xfrm>
        </p:spPr>
        <p:txBody>
          <a:bodyPr/>
          <a:lstStyle>
            <a:lvl1pPr marR="9144" algn="ctr">
              <a:defRPr sz="4000" b="1" cap="none" spc="0" baseline="0">
                <a:ln w="18415" cmpd="sng">
                  <a:solidFill>
                    <a:srgbClr val="FFFFFF"/>
                  </a:solidFill>
                  <a:prstDash val="solid"/>
                </a:ln>
                <a:solidFill>
                  <a:srgbClr val="FFFFFF"/>
                </a:solidFill>
                <a:effectLst>
                  <a:outerShdw blurRad="63500" dir="3600000" algn="tl" rotWithShape="0">
                    <a:srgbClr val="000000">
                      <a:alpha val="70000"/>
                    </a:srgbClr>
                  </a:outerShdw>
                </a:effectLst>
                <a:latin typeface="Corbel"/>
              </a:defRPr>
            </a:lvl1pPr>
          </a:lstStyle>
          <a:p>
            <a:r>
              <a:rPr lang="en-US" dirty="0" smtClean="0"/>
              <a:t>Click to edit Master title style</a:t>
            </a:r>
            <a:endParaRPr lang="en-US" dirty="0"/>
          </a:p>
        </p:txBody>
      </p:sp>
      <p:sp>
        <p:nvSpPr>
          <p:cNvPr id="9" name="Subtitle 8"/>
          <p:cNvSpPr>
            <a:spLocks noGrp="1"/>
          </p:cNvSpPr>
          <p:nvPr>
            <p:ph type="subTitle" idx="1"/>
          </p:nvPr>
        </p:nvSpPr>
        <p:spPr>
          <a:xfrm>
            <a:off x="685800" y="3198168"/>
            <a:ext cx="7772400" cy="461665"/>
          </a:xfrm>
        </p:spPr>
        <p:txBody>
          <a:bodyPr lIns="100584" anchor="ctr">
            <a:spAutoFit/>
          </a:bodyPr>
          <a:lstStyle>
            <a:lvl1pPr marL="0" indent="0" algn="ctr">
              <a:spcBef>
                <a:spcPts val="0"/>
              </a:spcBef>
              <a:buNone/>
              <a:defRPr sz="2400">
                <a:solidFill>
                  <a:srgbClr val="F2C31A"/>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smtClean="0"/>
              <a:t>Click to edit Master subtitle style</a:t>
            </a:r>
            <a:endParaRPr lang="en-US" dirty="0"/>
          </a:p>
        </p:txBody>
      </p:sp>
    </p:spTree>
    <p:extLst>
      <p:ext uri="{BB962C8B-B14F-4D97-AF65-F5344CB8AC3E}">
        <p14:creationId xmlns:p14="http://schemas.microsoft.com/office/powerpoint/2010/main" val="40780553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8262" y="0"/>
            <a:ext cx="8228538"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066800"/>
            <a:ext cx="8229600" cy="5257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10"/>
          <p:cNvSpPr>
            <a:spLocks noGrp="1"/>
          </p:cNvSpPr>
          <p:nvPr>
            <p:ph type="sldNum" sz="quarter" idx="10"/>
          </p:nvPr>
        </p:nvSpPr>
        <p:spPr/>
        <p:txBody>
          <a:bodyPr/>
          <a:lstStyle>
            <a:lvl1pPr>
              <a:defRPr/>
            </a:lvl1pPr>
          </a:lstStyle>
          <a:p>
            <a:pPr>
              <a:defRPr/>
            </a:pPr>
            <a:fld id="{F378691F-9CED-4134-BEF2-4424A0C8B72C}" type="slidenum">
              <a:rPr lang="en-US"/>
              <a:pPr>
                <a:defRPr/>
              </a:pPr>
              <a:t>‹#›</a:t>
            </a:fld>
            <a:endParaRPr lang="en-US"/>
          </a:p>
        </p:txBody>
      </p:sp>
    </p:spTree>
    <p:extLst>
      <p:ext uri="{BB962C8B-B14F-4D97-AF65-F5344CB8AC3E}">
        <p14:creationId xmlns:p14="http://schemas.microsoft.com/office/powerpoint/2010/main" val="4336089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nchor="ctr"/>
          <a:lstStyle>
            <a:lvl1pPr algn="ctr">
              <a:buNone/>
              <a:defRPr sz="3600" b="0"/>
            </a:lvl1pPr>
          </a:lstStyle>
          <a:p>
            <a:r>
              <a:rPr lang="en-US" dirty="0" smtClean="0"/>
              <a:t>Click to edit Master title style</a:t>
            </a:r>
            <a:endParaRPr lang="en-US" dirty="0"/>
          </a:p>
        </p:txBody>
      </p:sp>
      <p:sp>
        <p:nvSpPr>
          <p:cNvPr id="3" name="Text Placeholder 2"/>
          <p:cNvSpPr>
            <a:spLocks noGrp="1"/>
          </p:cNvSpPr>
          <p:nvPr>
            <p:ph type="body" idx="2"/>
          </p:nvPr>
        </p:nvSpPr>
        <p:spPr>
          <a:xfrm>
            <a:off x="457200" y="1066800"/>
            <a:ext cx="2514600" cy="5257800"/>
          </a:xfrm>
        </p:spPr>
        <p:txBody>
          <a:bodyPr/>
          <a:lstStyle>
            <a:lvl1pPr marL="54864" indent="0">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3200400" y="1066800"/>
            <a:ext cx="5486400" cy="5257800"/>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10"/>
          <p:cNvSpPr>
            <a:spLocks noGrp="1"/>
          </p:cNvSpPr>
          <p:nvPr>
            <p:ph type="sldNum" sz="quarter" idx="10"/>
          </p:nvPr>
        </p:nvSpPr>
        <p:spPr/>
        <p:txBody>
          <a:bodyPr/>
          <a:lstStyle>
            <a:lvl1pPr>
              <a:defRPr/>
            </a:lvl1pPr>
          </a:lstStyle>
          <a:p>
            <a:pPr>
              <a:defRPr/>
            </a:pPr>
            <a:fld id="{327DF725-5DD2-4AC8-9302-F060CA84D9D3}" type="slidenum">
              <a:rPr lang="en-US"/>
              <a:pPr>
                <a:defRPr/>
              </a:pPr>
              <a:t>‹#›</a:t>
            </a:fld>
            <a:endParaRPr lang="en-US"/>
          </a:p>
        </p:txBody>
      </p:sp>
    </p:spTree>
    <p:extLst>
      <p:ext uri="{BB962C8B-B14F-4D97-AF65-F5344CB8AC3E}">
        <p14:creationId xmlns:p14="http://schemas.microsoft.com/office/powerpoint/2010/main" val="35914243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64344" y="1066801"/>
            <a:ext cx="4038600" cy="5229664"/>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5344" y="1066801"/>
            <a:ext cx="4038600" cy="5229664"/>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10"/>
          <p:cNvSpPr>
            <a:spLocks noGrp="1"/>
          </p:cNvSpPr>
          <p:nvPr>
            <p:ph type="sldNum" sz="quarter" idx="10"/>
          </p:nvPr>
        </p:nvSpPr>
        <p:spPr/>
        <p:txBody>
          <a:bodyPr/>
          <a:lstStyle>
            <a:lvl1pPr>
              <a:defRPr/>
            </a:lvl1pPr>
          </a:lstStyle>
          <a:p>
            <a:pPr>
              <a:defRPr/>
            </a:pPr>
            <a:fld id="{80FD687F-9EC4-4A2C-9D79-45716973BA41}" type="slidenum">
              <a:rPr lang="en-US"/>
              <a:pPr>
                <a:defRPr/>
              </a:pPr>
              <a:t>‹#›</a:t>
            </a:fld>
            <a:endParaRPr lang="en-US"/>
          </a:p>
        </p:txBody>
      </p:sp>
    </p:spTree>
    <p:extLst>
      <p:ext uri="{BB962C8B-B14F-4D97-AF65-F5344CB8AC3E}">
        <p14:creationId xmlns:p14="http://schemas.microsoft.com/office/powerpoint/2010/main" val="22124416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8262" y="0"/>
            <a:ext cx="8228538" cy="990600"/>
          </a:xfrm>
        </p:spPr>
        <p:txBody>
          <a:bodyPr/>
          <a:lstStyle/>
          <a:p>
            <a:r>
              <a:rPr lang="en-US" smtClean="0"/>
              <a:t>Click to edit Master title style</a:t>
            </a:r>
            <a:endParaRPr lang="en-US"/>
          </a:p>
        </p:txBody>
      </p:sp>
      <p:sp>
        <p:nvSpPr>
          <p:cNvPr id="3" name="Slide Number Placeholder 10"/>
          <p:cNvSpPr>
            <a:spLocks noGrp="1"/>
          </p:cNvSpPr>
          <p:nvPr>
            <p:ph type="sldNum" sz="quarter" idx="10"/>
          </p:nvPr>
        </p:nvSpPr>
        <p:spPr/>
        <p:txBody>
          <a:bodyPr/>
          <a:lstStyle>
            <a:lvl1pPr>
              <a:defRPr/>
            </a:lvl1pPr>
          </a:lstStyle>
          <a:p>
            <a:pPr>
              <a:defRPr/>
            </a:pPr>
            <a:fld id="{3283774E-393D-4152-86DA-5285DCA315CF}" type="slidenum">
              <a:rPr lang="en-US"/>
              <a:pPr>
                <a:defRPr/>
              </a:pPr>
              <a:t>‹#›</a:t>
            </a:fld>
            <a:endParaRPr lang="en-US"/>
          </a:p>
        </p:txBody>
      </p:sp>
    </p:spTree>
    <p:extLst>
      <p:ext uri="{BB962C8B-B14F-4D97-AF65-F5344CB8AC3E}">
        <p14:creationId xmlns:p14="http://schemas.microsoft.com/office/powerpoint/2010/main" val="8956115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Slide Number Placeholder 10"/>
          <p:cNvSpPr>
            <a:spLocks noGrp="1"/>
          </p:cNvSpPr>
          <p:nvPr>
            <p:ph type="sldNum" sz="quarter" idx="10"/>
          </p:nvPr>
        </p:nvSpPr>
        <p:spPr/>
        <p:txBody>
          <a:bodyPr/>
          <a:lstStyle>
            <a:lvl1pPr>
              <a:defRPr/>
            </a:lvl1pPr>
          </a:lstStyle>
          <a:p>
            <a:pPr>
              <a:defRPr/>
            </a:pPr>
            <a:fld id="{7A000F4E-004E-4CE8-AABD-59BBC7FD61A1}" type="slidenum">
              <a:rPr lang="en-US"/>
              <a:pPr>
                <a:defRPr/>
              </a:pPr>
              <a:t>‹#›</a:t>
            </a:fld>
            <a:endParaRPr lang="en-US"/>
          </a:p>
        </p:txBody>
      </p:sp>
    </p:spTree>
    <p:extLst>
      <p:ext uri="{BB962C8B-B14F-4D97-AF65-F5344CB8AC3E}">
        <p14:creationId xmlns:p14="http://schemas.microsoft.com/office/powerpoint/2010/main" val="23516789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90DF99-C88F-EF4D-B247-BB2D24710E39}" type="datetimeFigureOut">
              <a:rPr lang="en-US" smtClean="0"/>
              <a:t>5/18/17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3EBEB1-2E77-FF49-B5C9-EC8C955A0519}" type="slidenum">
              <a:rPr lang="en-US" smtClean="0"/>
              <a:t>‹#›</a:t>
            </a:fld>
            <a:endParaRPr lang="en-US"/>
          </a:p>
        </p:txBody>
      </p:sp>
    </p:spTree>
    <p:extLst>
      <p:ext uri="{BB962C8B-B14F-4D97-AF65-F5344CB8AC3E}">
        <p14:creationId xmlns:p14="http://schemas.microsoft.com/office/powerpoint/2010/main" val="897818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90DF99-C88F-EF4D-B247-BB2D24710E39}" type="datetimeFigureOut">
              <a:rPr lang="en-US" smtClean="0"/>
              <a:t>5/18/17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3EBEB1-2E77-FF49-B5C9-EC8C955A0519}" type="slidenum">
              <a:rPr lang="en-US" smtClean="0"/>
              <a:t>‹#›</a:t>
            </a:fld>
            <a:endParaRPr lang="en-US"/>
          </a:p>
        </p:txBody>
      </p:sp>
    </p:spTree>
    <p:extLst>
      <p:ext uri="{BB962C8B-B14F-4D97-AF65-F5344CB8AC3E}">
        <p14:creationId xmlns:p14="http://schemas.microsoft.com/office/powerpoint/2010/main" val="1347884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90DF99-C88F-EF4D-B247-BB2D24710E39}" type="datetimeFigureOut">
              <a:rPr lang="en-US" smtClean="0"/>
              <a:t>5/18/17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3EBEB1-2E77-FF49-B5C9-EC8C955A0519}" type="slidenum">
              <a:rPr lang="en-US" smtClean="0"/>
              <a:t>‹#›</a:t>
            </a:fld>
            <a:endParaRPr lang="en-US"/>
          </a:p>
        </p:txBody>
      </p:sp>
    </p:spTree>
    <p:extLst>
      <p:ext uri="{BB962C8B-B14F-4D97-AF65-F5344CB8AC3E}">
        <p14:creationId xmlns:p14="http://schemas.microsoft.com/office/powerpoint/2010/main" val="11557788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90DF99-C88F-EF4D-B247-BB2D24710E39}" type="datetimeFigureOut">
              <a:rPr lang="en-US" smtClean="0"/>
              <a:t>5/18/17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43EBEB1-2E77-FF49-B5C9-EC8C955A0519}" type="slidenum">
              <a:rPr lang="en-US" smtClean="0"/>
              <a:t>‹#›</a:t>
            </a:fld>
            <a:endParaRPr lang="en-US"/>
          </a:p>
        </p:txBody>
      </p:sp>
    </p:spTree>
    <p:extLst>
      <p:ext uri="{BB962C8B-B14F-4D97-AF65-F5344CB8AC3E}">
        <p14:creationId xmlns:p14="http://schemas.microsoft.com/office/powerpoint/2010/main" val="30302777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90DF99-C88F-EF4D-B247-BB2D24710E39}" type="datetimeFigureOut">
              <a:rPr lang="en-US" smtClean="0"/>
              <a:t>5/18/17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43EBEB1-2E77-FF49-B5C9-EC8C955A0519}" type="slidenum">
              <a:rPr lang="en-US" smtClean="0"/>
              <a:t>‹#›</a:t>
            </a:fld>
            <a:endParaRPr lang="en-US"/>
          </a:p>
        </p:txBody>
      </p:sp>
    </p:spTree>
    <p:extLst>
      <p:ext uri="{BB962C8B-B14F-4D97-AF65-F5344CB8AC3E}">
        <p14:creationId xmlns:p14="http://schemas.microsoft.com/office/powerpoint/2010/main" val="36089797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90DF99-C88F-EF4D-B247-BB2D24710E39}" type="datetimeFigureOut">
              <a:rPr lang="en-US" smtClean="0"/>
              <a:t>5/18/17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43EBEB1-2E77-FF49-B5C9-EC8C955A0519}" type="slidenum">
              <a:rPr lang="en-US" smtClean="0"/>
              <a:t>‹#›</a:t>
            </a:fld>
            <a:endParaRPr lang="en-US"/>
          </a:p>
        </p:txBody>
      </p:sp>
    </p:spTree>
    <p:extLst>
      <p:ext uri="{BB962C8B-B14F-4D97-AF65-F5344CB8AC3E}">
        <p14:creationId xmlns:p14="http://schemas.microsoft.com/office/powerpoint/2010/main" val="3933968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90DF99-C88F-EF4D-B247-BB2D24710E39}" type="datetimeFigureOut">
              <a:rPr lang="en-US" smtClean="0"/>
              <a:t>5/18/17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3EBEB1-2E77-FF49-B5C9-EC8C955A0519}" type="slidenum">
              <a:rPr lang="en-US" smtClean="0"/>
              <a:t>‹#›</a:t>
            </a:fld>
            <a:endParaRPr lang="en-US"/>
          </a:p>
        </p:txBody>
      </p:sp>
    </p:spTree>
    <p:extLst>
      <p:ext uri="{BB962C8B-B14F-4D97-AF65-F5344CB8AC3E}">
        <p14:creationId xmlns:p14="http://schemas.microsoft.com/office/powerpoint/2010/main" val="23135327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90DF99-C88F-EF4D-B247-BB2D24710E39}" type="datetimeFigureOut">
              <a:rPr lang="en-US" smtClean="0"/>
              <a:t>5/18/17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3EBEB1-2E77-FF49-B5C9-EC8C955A0519}" type="slidenum">
              <a:rPr lang="en-US" smtClean="0"/>
              <a:t>‹#›</a:t>
            </a:fld>
            <a:endParaRPr lang="en-US"/>
          </a:p>
        </p:txBody>
      </p:sp>
    </p:spTree>
    <p:extLst>
      <p:ext uri="{BB962C8B-B14F-4D97-AF65-F5344CB8AC3E}">
        <p14:creationId xmlns:p14="http://schemas.microsoft.com/office/powerpoint/2010/main" val="18457861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theme" Target="../theme/theme2.xml"/><Relationship Id="rId8" Type="http://schemas.openxmlformats.org/officeDocument/2006/relationships/image" Target="../media/image2.png"/><Relationship Id="rId9" Type="http://schemas.openxmlformats.org/officeDocument/2006/relationships/image" Target="../media/image3.png"/><Relationship Id="rId10" Type="http://schemas.openxmlformats.org/officeDocument/2006/relationships/image" Target="../media/image4.png"/><Relationship Id="rId1" Type="http://schemas.openxmlformats.org/officeDocument/2006/relationships/slideLayout" Target="../slideLayouts/slideLayout12.xml"/><Relationship Id="rId2"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90DF99-C88F-EF4D-B247-BB2D24710E39}" type="datetimeFigureOut">
              <a:rPr lang="en-US" smtClean="0"/>
              <a:t>5/18/17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3EBEB1-2E77-FF49-B5C9-EC8C955A0519}" type="slidenum">
              <a:rPr lang="en-US" smtClean="0"/>
              <a:t>‹#›</a:t>
            </a:fld>
            <a:endParaRPr lang="en-US"/>
          </a:p>
        </p:txBody>
      </p:sp>
    </p:spTree>
    <p:extLst>
      <p:ext uri="{BB962C8B-B14F-4D97-AF65-F5344CB8AC3E}">
        <p14:creationId xmlns:p14="http://schemas.microsoft.com/office/powerpoint/2010/main" val="206763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F1F52"/>
        </a:solidFill>
        <a:effectLst/>
      </p:bgPr>
    </p:bg>
    <p:spTree>
      <p:nvGrpSpPr>
        <p:cNvPr id="1" name=""/>
        <p:cNvGrpSpPr/>
        <p:nvPr/>
      </p:nvGrpSpPr>
      <p:grpSpPr>
        <a:xfrm>
          <a:off x="0" y="0"/>
          <a:ext cx="0" cy="0"/>
          <a:chOff x="0" y="0"/>
          <a:chExt cx="0" cy="0"/>
        </a:xfrm>
      </p:grpSpPr>
      <p:sp>
        <p:nvSpPr>
          <p:cNvPr id="29" name="Rectangle 28"/>
          <p:cNvSpPr/>
          <p:nvPr/>
        </p:nvSpPr>
        <p:spPr>
          <a:xfrm flipV="1">
            <a:off x="0" y="-16934"/>
            <a:ext cx="9144000" cy="6484789"/>
          </a:xfrm>
          <a:prstGeom prst="rect">
            <a:avLst/>
          </a:prstGeom>
          <a:gradFill flip="none" rotWithShape="1">
            <a:gsLst>
              <a:gs pos="0">
                <a:srgbClr val="01021E">
                  <a:alpha val="85000"/>
                </a:srgbClr>
              </a:gs>
              <a:gs pos="50000">
                <a:schemeClr val="tx2">
                  <a:lumMod val="50000"/>
                  <a:alpha val="50000"/>
                </a:schemeClr>
              </a:gs>
              <a:gs pos="100000">
                <a:schemeClr val="tx2">
                  <a:lumMod val="75000"/>
                  <a:alpha val="75000"/>
                </a:scheme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lang="en-US" dirty="0">
              <a:solidFill>
                <a:prstClr val="white"/>
              </a:solidFill>
              <a:latin typeface="Corbel"/>
            </a:endParaRPr>
          </a:p>
          <a:p>
            <a:pPr algn="ctr" defTabSz="914400" fontAlgn="base">
              <a:spcBef>
                <a:spcPct val="0"/>
              </a:spcBef>
              <a:spcAft>
                <a:spcPct val="0"/>
              </a:spcAft>
            </a:pPr>
            <a:endParaRPr lang="en-US" dirty="0">
              <a:solidFill>
                <a:prstClr val="white"/>
              </a:solidFill>
              <a:latin typeface="Corbel"/>
            </a:endParaRPr>
          </a:p>
          <a:p>
            <a:pPr algn="ctr" defTabSz="914400" fontAlgn="base">
              <a:spcBef>
                <a:spcPct val="0"/>
              </a:spcBef>
              <a:spcAft>
                <a:spcPct val="0"/>
              </a:spcAft>
            </a:pPr>
            <a:endParaRPr lang="en-US" dirty="0">
              <a:solidFill>
                <a:prstClr val="white"/>
              </a:solidFill>
              <a:latin typeface="Corbel"/>
            </a:endParaRPr>
          </a:p>
        </p:txBody>
      </p:sp>
      <p:sp>
        <p:nvSpPr>
          <p:cNvPr id="22" name="Title Placeholder 21"/>
          <p:cNvSpPr>
            <a:spLocks noGrp="1"/>
          </p:cNvSpPr>
          <p:nvPr>
            <p:ph type="title"/>
          </p:nvPr>
        </p:nvSpPr>
        <p:spPr>
          <a:xfrm>
            <a:off x="458262" y="0"/>
            <a:ext cx="8228538" cy="990600"/>
          </a:xfrm>
          <a:prstGeom prst="rect">
            <a:avLst/>
          </a:prstGeom>
        </p:spPr>
        <p:txBody>
          <a:bodyPr vert="horz" wrap="square" lIns="91440" tIns="45720" rIns="91440" bIns="45720" numCol="1" anchor="ctr" anchorCtr="0" compatLnSpc="1">
            <a:prstTxWarp prst="textNoShape">
              <a:avLst/>
            </a:prstTxWarp>
            <a:noAutofit/>
          </a:bodyPr>
          <a:lstStyle/>
          <a:p>
            <a:pPr lvl="0"/>
            <a:r>
              <a:rPr lang="en-US" dirty="0" smtClean="0"/>
              <a:t>Click to edit Master title style</a:t>
            </a:r>
          </a:p>
        </p:txBody>
      </p:sp>
      <p:sp>
        <p:nvSpPr>
          <p:cNvPr id="1031" name="Text Placeholder 12"/>
          <p:cNvSpPr>
            <a:spLocks noGrp="1"/>
          </p:cNvSpPr>
          <p:nvPr>
            <p:ph type="body" idx="1"/>
          </p:nvPr>
        </p:nvSpPr>
        <p:spPr bwMode="auto">
          <a:xfrm>
            <a:off x="458262" y="1066800"/>
            <a:ext cx="8228538" cy="5257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lvl="0"/>
            <a:r>
              <a:rPr lang="en-US" altLang="zh-CN" dirty="0" smtClean="0"/>
              <a:t>Click to edit Master text styles</a:t>
            </a:r>
          </a:p>
          <a:p>
            <a:pPr lvl="1"/>
            <a:r>
              <a:rPr lang="en-US" altLang="zh-CN" dirty="0" smtClean="0"/>
              <a:t>Second level</a:t>
            </a:r>
          </a:p>
          <a:p>
            <a:pPr lvl="2"/>
            <a:r>
              <a:rPr lang="en-US" altLang="zh-CN" dirty="0" smtClean="0"/>
              <a:t>Third level</a:t>
            </a:r>
          </a:p>
          <a:p>
            <a:pPr lvl="3"/>
            <a:r>
              <a:rPr lang="en-US" altLang="zh-CN" dirty="0" smtClean="0"/>
              <a:t>Fourth level</a:t>
            </a:r>
          </a:p>
          <a:p>
            <a:pPr lvl="4"/>
            <a:r>
              <a:rPr lang="en-US" altLang="zh-CN" dirty="0" smtClean="0"/>
              <a:t>Fifth level</a:t>
            </a:r>
          </a:p>
        </p:txBody>
      </p:sp>
      <p:sp>
        <p:nvSpPr>
          <p:cNvPr id="11" name="Slide Number Placeholder 10"/>
          <p:cNvSpPr>
            <a:spLocks noGrp="1"/>
          </p:cNvSpPr>
          <p:nvPr>
            <p:ph type="sldNum" sz="quarter" idx="4"/>
          </p:nvPr>
        </p:nvSpPr>
        <p:spPr>
          <a:xfrm>
            <a:off x="8534400" y="6553200"/>
            <a:ext cx="457200" cy="228600"/>
          </a:xfrm>
          <a:prstGeom prst="rect">
            <a:avLst/>
          </a:prstGeom>
        </p:spPr>
        <p:txBody>
          <a:bodyPr vert="horz" wrap="square" lIns="91440" tIns="45720" rIns="91440" bIns="45720" numCol="1" anchor="ctr" anchorCtr="0" compatLnSpc="1">
            <a:prstTxWarp prst="textNoShape">
              <a:avLst/>
            </a:prstTxWarp>
          </a:bodyPr>
          <a:lstStyle>
            <a:lvl1pPr algn="r" fontAlgn="auto">
              <a:spcBef>
                <a:spcPts val="0"/>
              </a:spcBef>
              <a:spcAft>
                <a:spcPts val="0"/>
              </a:spcAft>
              <a:defRPr sz="1000">
                <a:solidFill>
                  <a:srgbClr val="FFF1CE"/>
                </a:solidFill>
                <a:latin typeface="Arial Narrow"/>
                <a:cs typeface="Arial Narrow"/>
              </a:defRPr>
            </a:lvl1pPr>
          </a:lstStyle>
          <a:p>
            <a:pPr defTabSz="914400">
              <a:defRPr/>
            </a:pPr>
            <a:fld id="{49C620E3-86D2-421C-B672-9D0292A84894}" type="slidenum">
              <a:rPr lang="en-US" smtClean="0"/>
              <a:pPr defTabSz="914400">
                <a:defRPr/>
              </a:pPr>
              <a:t>‹#›</a:t>
            </a:fld>
            <a:endParaRPr lang="en-US" dirty="0"/>
          </a:p>
        </p:txBody>
      </p:sp>
      <p:sp>
        <p:nvSpPr>
          <p:cNvPr id="10" name="TextBox 9"/>
          <p:cNvSpPr txBox="1">
            <a:spLocks noChangeArrowheads="1"/>
          </p:cNvSpPr>
          <p:nvPr/>
        </p:nvSpPr>
        <p:spPr bwMode="auto">
          <a:xfrm>
            <a:off x="2438400" y="6528816"/>
            <a:ext cx="26670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400" eaLnBrk="1" fontAlgn="base" hangingPunct="1">
              <a:spcBef>
                <a:spcPct val="0"/>
              </a:spcBef>
              <a:spcAft>
                <a:spcPct val="0"/>
              </a:spcAft>
              <a:defRPr/>
            </a:pPr>
            <a:r>
              <a:rPr lang="en-US" sz="700" dirty="0" smtClean="0">
                <a:solidFill>
                  <a:srgbClr val="F2C31A"/>
                </a:solidFill>
                <a:latin typeface="Corbel" pitchFamily="34" charset="0"/>
              </a:rPr>
              <a:t>Cooperative Institute for Meteorological Satellite Studies</a:t>
            </a:r>
          </a:p>
          <a:p>
            <a:pPr defTabSz="914400" eaLnBrk="1" fontAlgn="base" hangingPunct="1">
              <a:spcBef>
                <a:spcPct val="0"/>
              </a:spcBef>
              <a:spcAft>
                <a:spcPct val="0"/>
              </a:spcAft>
              <a:defRPr/>
            </a:pPr>
            <a:r>
              <a:rPr lang="en-US" sz="700" dirty="0" smtClean="0">
                <a:solidFill>
                  <a:srgbClr val="FFFFFF"/>
                </a:solidFill>
                <a:latin typeface="Corbel" pitchFamily="34" charset="0"/>
              </a:rPr>
              <a:t>University of Wisconsin - Madison</a:t>
            </a:r>
          </a:p>
        </p:txBody>
      </p:sp>
      <p:pic>
        <p:nvPicPr>
          <p:cNvPr id="13" name="Picture 12" descr="CIMSS_logo_web_multicolor_glow_PNG_138x100.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011680" y="6492830"/>
            <a:ext cx="457200" cy="331304"/>
          </a:xfrm>
          <a:prstGeom prst="rect">
            <a:avLst/>
          </a:prstGeom>
        </p:spPr>
      </p:pic>
      <p:pic>
        <p:nvPicPr>
          <p:cNvPr id="2" name="Picture 1"/>
          <p:cNvPicPr>
            <a:picLocks noChangeAspect="1"/>
          </p:cNvPicPr>
          <p:nvPr/>
        </p:nvPicPr>
        <p:blipFill>
          <a:blip r:embed="rId9"/>
          <a:stretch>
            <a:fillRect/>
          </a:stretch>
        </p:blipFill>
        <p:spPr>
          <a:xfrm>
            <a:off x="152400" y="6477000"/>
            <a:ext cx="378550" cy="381000"/>
          </a:xfrm>
          <a:prstGeom prst="rect">
            <a:avLst/>
          </a:prstGeom>
        </p:spPr>
      </p:pic>
      <p:sp>
        <p:nvSpPr>
          <p:cNvPr id="9" name="TextBox 8"/>
          <p:cNvSpPr txBox="1">
            <a:spLocks noChangeArrowheads="1"/>
          </p:cNvSpPr>
          <p:nvPr/>
        </p:nvSpPr>
        <p:spPr bwMode="auto">
          <a:xfrm>
            <a:off x="533400" y="6528816"/>
            <a:ext cx="14478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400" eaLnBrk="1" fontAlgn="base" hangingPunct="1">
              <a:spcBef>
                <a:spcPct val="0"/>
              </a:spcBef>
              <a:spcAft>
                <a:spcPct val="0"/>
              </a:spcAft>
              <a:defRPr/>
            </a:pPr>
            <a:r>
              <a:rPr lang="en-US" sz="700" dirty="0" smtClean="0">
                <a:solidFill>
                  <a:srgbClr val="F2C31A"/>
                </a:solidFill>
                <a:latin typeface="Corbel" pitchFamily="34" charset="0"/>
              </a:rPr>
              <a:t>National Oceanic &amp; Atmospheric</a:t>
            </a:r>
          </a:p>
          <a:p>
            <a:pPr defTabSz="914400" eaLnBrk="1" fontAlgn="base" hangingPunct="1">
              <a:spcBef>
                <a:spcPct val="0"/>
              </a:spcBef>
              <a:spcAft>
                <a:spcPct val="0"/>
              </a:spcAft>
              <a:defRPr/>
            </a:pPr>
            <a:r>
              <a:rPr lang="en-US" sz="700" dirty="0" smtClean="0">
                <a:solidFill>
                  <a:srgbClr val="F2C31A"/>
                </a:solidFill>
                <a:latin typeface="Corbel" pitchFamily="34" charset="0"/>
              </a:rPr>
              <a:t>Administration</a:t>
            </a:r>
          </a:p>
        </p:txBody>
      </p:sp>
      <p:pic>
        <p:nvPicPr>
          <p:cNvPr id="3" name="Picture 2"/>
          <p:cNvPicPr>
            <a:picLocks noChangeAspect="1"/>
          </p:cNvPicPr>
          <p:nvPr/>
        </p:nvPicPr>
        <p:blipFill>
          <a:blip r:embed="rId10"/>
          <a:stretch>
            <a:fillRect/>
          </a:stretch>
        </p:blipFill>
        <p:spPr>
          <a:xfrm>
            <a:off x="4800600" y="6528816"/>
            <a:ext cx="762000" cy="290556"/>
          </a:xfrm>
          <a:prstGeom prst="rect">
            <a:avLst/>
          </a:prstGeom>
        </p:spPr>
      </p:pic>
      <p:sp>
        <p:nvSpPr>
          <p:cNvPr id="12" name="TextBox 11"/>
          <p:cNvSpPr txBox="1">
            <a:spLocks noChangeArrowheads="1"/>
          </p:cNvSpPr>
          <p:nvPr/>
        </p:nvSpPr>
        <p:spPr bwMode="auto">
          <a:xfrm>
            <a:off x="5562600" y="6528816"/>
            <a:ext cx="26670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400" eaLnBrk="1" fontAlgn="base" hangingPunct="1">
              <a:spcBef>
                <a:spcPct val="0"/>
              </a:spcBef>
              <a:spcAft>
                <a:spcPct val="0"/>
              </a:spcAft>
              <a:defRPr/>
            </a:pPr>
            <a:r>
              <a:rPr lang="en-US" sz="700" dirty="0" smtClean="0">
                <a:solidFill>
                  <a:srgbClr val="F2C31A"/>
                </a:solidFill>
                <a:latin typeface="Corbel" pitchFamily="34" charset="0"/>
              </a:rPr>
              <a:t>Cooperative Institute for Research in the Atmosphere</a:t>
            </a:r>
          </a:p>
          <a:p>
            <a:pPr defTabSz="914400" eaLnBrk="1" fontAlgn="base" hangingPunct="1">
              <a:spcBef>
                <a:spcPct val="0"/>
              </a:spcBef>
              <a:spcAft>
                <a:spcPct val="0"/>
              </a:spcAft>
              <a:defRPr/>
            </a:pPr>
            <a:r>
              <a:rPr lang="en-US" sz="700" dirty="0" smtClean="0">
                <a:solidFill>
                  <a:srgbClr val="FFFFFF"/>
                </a:solidFill>
                <a:latin typeface="Corbel" pitchFamily="34" charset="0"/>
              </a:rPr>
              <a:t>Colorado State University</a:t>
            </a:r>
          </a:p>
        </p:txBody>
      </p:sp>
    </p:spTree>
    <p:extLst>
      <p:ext uri="{BB962C8B-B14F-4D97-AF65-F5344CB8AC3E}">
        <p14:creationId xmlns:p14="http://schemas.microsoft.com/office/powerpoint/2010/main" val="339628800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iming>
    <p:tnLst>
      <p:par>
        <p:cTn xmlns:p14="http://schemas.microsoft.com/office/powerpoint/2010/main" id="1" dur="indefinite" restart="never" nodeType="tmRoot"/>
      </p:par>
    </p:tnLst>
  </p:timing>
  <p:hf hdr="0" ftr="0" dt="0"/>
  <p:txStyles>
    <p:titleStyle>
      <a:lvl1pPr algn="ctr" rtl="0" eaLnBrk="1" fontAlgn="base" hangingPunct="1">
        <a:spcBef>
          <a:spcPct val="0"/>
        </a:spcBef>
        <a:spcAft>
          <a:spcPct val="0"/>
        </a:spcAft>
        <a:defRPr sz="4000" b="0" kern="120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4" charset="0"/>
          <a:ea typeface="MS PGothic" pitchFamily="34" charset="-128"/>
          <a:cs typeface="ＭＳ Ｐゴシック" pitchFamily="4" charset="-128"/>
        </a:defRPr>
      </a:lvl1pPr>
      <a:lvl2pPr algn="l" rtl="0" eaLnBrk="1" fontAlgn="base" hangingPunct="1">
        <a:spcBef>
          <a:spcPct val="0"/>
        </a:spcBef>
        <a:spcAft>
          <a:spcPct val="0"/>
        </a:spcAft>
        <a:defRPr sz="3600">
          <a:solidFill>
            <a:srgbClr val="C1EEFF"/>
          </a:solidFill>
          <a:latin typeface="Arial" pitchFamily="4" charset="0"/>
          <a:ea typeface="MS PGothic" pitchFamily="34" charset="-128"/>
          <a:cs typeface="ＭＳ Ｐゴシック" pitchFamily="4" charset="-128"/>
        </a:defRPr>
      </a:lvl2pPr>
      <a:lvl3pPr algn="l" rtl="0" eaLnBrk="1" fontAlgn="base" hangingPunct="1">
        <a:spcBef>
          <a:spcPct val="0"/>
        </a:spcBef>
        <a:spcAft>
          <a:spcPct val="0"/>
        </a:spcAft>
        <a:defRPr sz="3600">
          <a:solidFill>
            <a:srgbClr val="C1EEFF"/>
          </a:solidFill>
          <a:latin typeface="Arial" pitchFamily="4" charset="0"/>
          <a:ea typeface="MS PGothic" pitchFamily="34" charset="-128"/>
          <a:cs typeface="ＭＳ Ｐゴシック" pitchFamily="4" charset="-128"/>
        </a:defRPr>
      </a:lvl3pPr>
      <a:lvl4pPr algn="l" rtl="0" eaLnBrk="1" fontAlgn="base" hangingPunct="1">
        <a:spcBef>
          <a:spcPct val="0"/>
        </a:spcBef>
        <a:spcAft>
          <a:spcPct val="0"/>
        </a:spcAft>
        <a:defRPr sz="3600">
          <a:solidFill>
            <a:srgbClr val="C1EEFF"/>
          </a:solidFill>
          <a:latin typeface="Arial" pitchFamily="4" charset="0"/>
          <a:ea typeface="MS PGothic" pitchFamily="34" charset="-128"/>
          <a:cs typeface="ＭＳ Ｐゴシック" pitchFamily="4" charset="-128"/>
        </a:defRPr>
      </a:lvl4pPr>
      <a:lvl5pPr algn="l" rtl="0" eaLnBrk="1" fontAlgn="base" hangingPunct="1">
        <a:spcBef>
          <a:spcPct val="0"/>
        </a:spcBef>
        <a:spcAft>
          <a:spcPct val="0"/>
        </a:spcAft>
        <a:defRPr sz="3600">
          <a:solidFill>
            <a:srgbClr val="C1EEFF"/>
          </a:solidFill>
          <a:latin typeface="Arial" pitchFamily="4" charset="0"/>
          <a:ea typeface="MS PGothic" pitchFamily="34" charset="-128"/>
          <a:cs typeface="ＭＳ Ｐゴシック" pitchFamily="4" charset="-128"/>
        </a:defRPr>
      </a:lvl5pPr>
      <a:lvl6pPr marL="457200" algn="l" rtl="0" eaLnBrk="1" fontAlgn="base" hangingPunct="1">
        <a:spcBef>
          <a:spcPct val="0"/>
        </a:spcBef>
        <a:spcAft>
          <a:spcPct val="0"/>
        </a:spcAft>
        <a:defRPr sz="3600">
          <a:solidFill>
            <a:srgbClr val="C1EEFF"/>
          </a:solidFill>
          <a:latin typeface="Arial" pitchFamily="4" charset="0"/>
          <a:ea typeface="ＭＳ Ｐゴシック" pitchFamily="4" charset="-128"/>
          <a:cs typeface="ＭＳ Ｐゴシック" pitchFamily="4" charset="-128"/>
        </a:defRPr>
      </a:lvl6pPr>
      <a:lvl7pPr marL="914400" algn="l" rtl="0" eaLnBrk="1" fontAlgn="base" hangingPunct="1">
        <a:spcBef>
          <a:spcPct val="0"/>
        </a:spcBef>
        <a:spcAft>
          <a:spcPct val="0"/>
        </a:spcAft>
        <a:defRPr sz="3600">
          <a:solidFill>
            <a:srgbClr val="C1EEFF"/>
          </a:solidFill>
          <a:latin typeface="Arial" pitchFamily="4" charset="0"/>
          <a:ea typeface="ＭＳ Ｐゴシック" pitchFamily="4" charset="-128"/>
          <a:cs typeface="ＭＳ Ｐゴシック" pitchFamily="4" charset="-128"/>
        </a:defRPr>
      </a:lvl7pPr>
      <a:lvl8pPr marL="1371600" algn="l" rtl="0" eaLnBrk="1" fontAlgn="base" hangingPunct="1">
        <a:spcBef>
          <a:spcPct val="0"/>
        </a:spcBef>
        <a:spcAft>
          <a:spcPct val="0"/>
        </a:spcAft>
        <a:defRPr sz="3600">
          <a:solidFill>
            <a:srgbClr val="C1EEFF"/>
          </a:solidFill>
          <a:latin typeface="Arial" pitchFamily="4" charset="0"/>
          <a:ea typeface="ＭＳ Ｐゴシック" pitchFamily="4" charset="-128"/>
          <a:cs typeface="ＭＳ Ｐゴシック" pitchFamily="4" charset="-128"/>
        </a:defRPr>
      </a:lvl8pPr>
      <a:lvl9pPr marL="1828800" algn="l" rtl="0" eaLnBrk="1" fontAlgn="base" hangingPunct="1">
        <a:spcBef>
          <a:spcPct val="0"/>
        </a:spcBef>
        <a:spcAft>
          <a:spcPct val="0"/>
        </a:spcAft>
        <a:defRPr sz="3600">
          <a:solidFill>
            <a:srgbClr val="C1EEFF"/>
          </a:solidFill>
          <a:latin typeface="Arial" pitchFamily="4" charset="0"/>
          <a:ea typeface="ＭＳ Ｐゴシック" pitchFamily="4" charset="-128"/>
          <a:cs typeface="ＭＳ Ｐゴシック" pitchFamily="4" charset="-128"/>
        </a:defRPr>
      </a:lvl9pPr>
    </p:titleStyle>
    <p:bodyStyle>
      <a:lvl1pPr marL="411163" indent="-342900" algn="l" rtl="0" eaLnBrk="1" fontAlgn="base" hangingPunct="1">
        <a:spcBef>
          <a:spcPts val="700"/>
        </a:spcBef>
        <a:spcAft>
          <a:spcPct val="0"/>
        </a:spcAft>
        <a:buClr>
          <a:schemeClr val="accent3">
            <a:lumMod val="75000"/>
          </a:schemeClr>
        </a:buClr>
        <a:buSzPct val="95000"/>
        <a:buFont typeface="Wingdings" pitchFamily="2" charset="2"/>
        <a:buChar char=""/>
        <a:defRPr sz="3000" kern="1200">
          <a:solidFill>
            <a:schemeClr val="accent3">
              <a:lumMod val="60000"/>
              <a:lumOff val="40000"/>
            </a:schemeClr>
          </a:solidFill>
          <a:effectLst>
            <a:outerShdw blurRad="50800" dist="38100" dir="2700000" algn="tl" rotWithShape="0">
              <a:prstClr val="black">
                <a:alpha val="40000"/>
              </a:prstClr>
            </a:outerShdw>
          </a:effectLst>
          <a:latin typeface="+mn-lt"/>
          <a:ea typeface="MS PGothic" pitchFamily="34" charset="-128"/>
          <a:cs typeface="ＭＳ Ｐゴシック" pitchFamily="4" charset="-128"/>
        </a:defRPr>
      </a:lvl1pPr>
      <a:lvl2pPr marL="739775" indent="-285750" algn="l" rtl="0" eaLnBrk="1" fontAlgn="base" hangingPunct="1">
        <a:spcBef>
          <a:spcPct val="20000"/>
        </a:spcBef>
        <a:spcAft>
          <a:spcPct val="0"/>
        </a:spcAft>
        <a:buClr>
          <a:schemeClr val="accent3">
            <a:lumMod val="75000"/>
          </a:schemeClr>
        </a:buClr>
        <a:buSzPct val="90000"/>
        <a:buFont typeface="Wingdings" pitchFamily="2" charset="2"/>
        <a:buChar char=""/>
        <a:defRPr sz="2600" kern="1200">
          <a:solidFill>
            <a:srgbClr val="FFF5DE"/>
          </a:solidFill>
          <a:latin typeface="+mn-lt"/>
          <a:ea typeface="MS PGothic" pitchFamily="34" charset="-128"/>
          <a:cs typeface="+mn-cs"/>
        </a:defRPr>
      </a:lvl2pPr>
      <a:lvl3pPr marL="995363" indent="-228600" algn="l" rtl="0" eaLnBrk="1" fontAlgn="base" hangingPunct="1">
        <a:spcBef>
          <a:spcPct val="20000"/>
        </a:spcBef>
        <a:spcAft>
          <a:spcPct val="0"/>
        </a:spcAft>
        <a:buClr>
          <a:schemeClr val="accent3">
            <a:lumMod val="75000"/>
          </a:schemeClr>
        </a:buClr>
        <a:buFont typeface="Wingdings 2" pitchFamily="18" charset="2"/>
        <a:buChar char=""/>
        <a:defRPr sz="2400" kern="1200">
          <a:solidFill>
            <a:srgbClr val="FFF5DE"/>
          </a:solidFill>
          <a:latin typeface="+mn-lt"/>
          <a:ea typeface="MS PGothic" pitchFamily="34" charset="-128"/>
          <a:cs typeface="+mn-cs"/>
        </a:defRPr>
      </a:lvl3pPr>
      <a:lvl4pPr marL="1260475" indent="-228600" algn="l" rtl="0" eaLnBrk="1" fontAlgn="base" hangingPunct="1">
        <a:spcBef>
          <a:spcPct val="20000"/>
        </a:spcBef>
        <a:spcAft>
          <a:spcPct val="0"/>
        </a:spcAft>
        <a:buClr>
          <a:schemeClr val="accent3">
            <a:lumMod val="75000"/>
          </a:schemeClr>
        </a:buClr>
        <a:buSzPct val="80000"/>
        <a:buFont typeface="Arial" pitchFamily="34" charset="0"/>
        <a:buChar char="•"/>
        <a:defRPr sz="2200" kern="1200">
          <a:solidFill>
            <a:srgbClr val="FFF5DE"/>
          </a:solidFill>
          <a:latin typeface="+mn-lt"/>
          <a:ea typeface="MS PGothic" pitchFamily="34" charset="-128"/>
          <a:cs typeface="+mn-cs"/>
        </a:defRPr>
      </a:lvl4pPr>
      <a:lvl5pPr marL="1481138" indent="-209550" algn="l" rtl="0" eaLnBrk="1" fontAlgn="base" hangingPunct="1">
        <a:spcBef>
          <a:spcPct val="20000"/>
        </a:spcBef>
        <a:spcAft>
          <a:spcPct val="0"/>
        </a:spcAft>
        <a:buClr>
          <a:schemeClr val="accent3">
            <a:lumMod val="75000"/>
          </a:schemeClr>
        </a:buClr>
        <a:buSzPct val="80000"/>
        <a:buFont typeface="Wingdings 2" pitchFamily="18" charset="2"/>
        <a:buChar char=""/>
        <a:defRPr sz="2000" kern="1200">
          <a:solidFill>
            <a:srgbClr val="FFF5DE"/>
          </a:solidFill>
          <a:latin typeface="+mn-lt"/>
          <a:ea typeface="MS PGothic" pitchFamily="34" charset="-128"/>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1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1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 Id="rId3" Type="http://schemas.openxmlformats.org/officeDocument/2006/relationships/image" Target="../media/image7.gif"/></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1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1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1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1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1" Type="http://schemas.openxmlformats.org/officeDocument/2006/relationships/slideLayout" Target="../slideLayouts/slideLayout1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 Id="rId3"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4" Type="http://schemas.openxmlformats.org/officeDocument/2006/relationships/image" Target="../media/image19.emf"/><Relationship Id="rId5" Type="http://schemas.openxmlformats.org/officeDocument/2006/relationships/image" Target="../media/image20.tiff"/><Relationship Id="rId1" Type="http://schemas.openxmlformats.org/officeDocument/2006/relationships/tags" Target="../tags/tag1.xml"/><Relationship Id="rId2"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1" Type="http://schemas.openxmlformats.org/officeDocument/2006/relationships/slideLayout" Target="../slideLayouts/slideLayout1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hyperlink" Target="mailto:michael.pavolonis@noaa.gov" TargetMode="External"/><Relationship Id="rId4" Type="http://schemas.openxmlformats.org/officeDocument/2006/relationships/hyperlink" Target="mailto:john.cintineo@ssec.wisc.edu" TargetMode="External"/><Relationship Id="rId5" Type="http://schemas.openxmlformats.org/officeDocument/2006/relationships/hyperlink" Target="mailto:justin.sieglaff@ssec.wisc.edu" TargetMode="External"/><Relationship Id="rId6" Type="http://schemas.openxmlformats.org/officeDocument/2006/relationships/hyperlink" Target="mailto:dan.lindsey@noaa.gov" TargetMode="External"/><Relationship Id="rId7" Type="http://schemas.openxmlformats.org/officeDocument/2006/relationships/hyperlink" Target="http://cimss.ssec.wisc.edu/severe_conv/training/training.html" TargetMode="External"/><Relationship Id="rId8" Type="http://schemas.openxmlformats.org/officeDocument/2006/relationships/hyperlink" Target="http://cimss.ssec.wisc.edu/severe_conv/probtor.html" TargetMode="External"/><Relationship Id="rId1" Type="http://schemas.openxmlformats.org/officeDocument/2006/relationships/slideLayout" Target="../slideLayouts/slideLayout13.xml"/><Relationship Id="rId2"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1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1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1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1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smtClean="0"/>
              <a:t>NOAA/CIMSS ProbTor Model</a:t>
            </a:r>
            <a:endParaRPr lang="en-US" dirty="0"/>
          </a:p>
        </p:txBody>
      </p:sp>
      <p:sp>
        <p:nvSpPr>
          <p:cNvPr id="4" name="Slide Number Placeholder 3"/>
          <p:cNvSpPr>
            <a:spLocks noGrp="1"/>
          </p:cNvSpPr>
          <p:nvPr>
            <p:ph type="sldNum" sz="quarter" idx="4294967295"/>
          </p:nvPr>
        </p:nvSpPr>
        <p:spPr>
          <a:xfrm>
            <a:off x="8534400" y="6553200"/>
            <a:ext cx="457200" cy="228600"/>
          </a:xfrm>
        </p:spPr>
        <p:txBody>
          <a:bodyPr/>
          <a:lstStyle/>
          <a:p>
            <a:fld id="{92260C17-B17B-44C7-8493-C8ACBB94F633}" type="slidenum">
              <a:rPr lang="en-US" smtClean="0"/>
              <a:pPr/>
              <a:t>1</a:t>
            </a:fld>
            <a:endParaRPr lang="en-US"/>
          </a:p>
        </p:txBody>
      </p:sp>
      <p:sp>
        <p:nvSpPr>
          <p:cNvPr id="3" name="Subtitle 2"/>
          <p:cNvSpPr>
            <a:spLocks noGrp="1"/>
          </p:cNvSpPr>
          <p:nvPr>
            <p:ph type="subTitle" idx="1"/>
          </p:nvPr>
        </p:nvSpPr>
        <p:spPr>
          <a:xfrm>
            <a:off x="685800" y="3403937"/>
            <a:ext cx="7772400" cy="830997"/>
          </a:xfrm>
        </p:spPr>
        <p:txBody>
          <a:bodyPr/>
          <a:lstStyle/>
          <a:p>
            <a:r>
              <a:rPr lang="en-US" dirty="0" smtClean="0"/>
              <a:t> –  Training Module –</a:t>
            </a:r>
          </a:p>
          <a:p>
            <a:r>
              <a:rPr lang="en-US" dirty="0" smtClean="0"/>
              <a:t>Spring 2017</a:t>
            </a:r>
          </a:p>
        </p:txBody>
      </p:sp>
    </p:spTree>
    <p:extLst>
      <p:ext uri="{BB962C8B-B14F-4D97-AF65-F5344CB8AC3E}">
        <p14:creationId xmlns:p14="http://schemas.microsoft.com/office/powerpoint/2010/main" val="131834773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F378691F-9CED-4134-BEF2-4424A0C8B72C}" type="slidenum">
              <a:rPr lang="en-US" smtClean="0"/>
              <a:pPr>
                <a:defRPr/>
              </a:pPr>
              <a:t>10</a:t>
            </a:fld>
            <a:endParaRPr lang="en-US"/>
          </a:p>
        </p:txBody>
      </p:sp>
      <p:sp>
        <p:nvSpPr>
          <p:cNvPr id="2" name="TextBox 1"/>
          <p:cNvSpPr txBox="1"/>
          <p:nvPr/>
        </p:nvSpPr>
        <p:spPr>
          <a:xfrm>
            <a:off x="1066800" y="0"/>
            <a:ext cx="6558206" cy="646331"/>
          </a:xfrm>
          <a:prstGeom prst="rect">
            <a:avLst/>
          </a:prstGeom>
          <a:noFill/>
        </p:spPr>
        <p:txBody>
          <a:bodyPr wrap="none" rtlCol="0">
            <a:spAutoFit/>
          </a:bodyPr>
          <a:lstStyle/>
          <a:p>
            <a:r>
              <a:rPr lang="en-US" sz="3600" b="1" u="sng" dirty="0" smtClean="0"/>
              <a:t>ProbTor Model AWIPS-II Display</a:t>
            </a:r>
            <a:endParaRPr lang="en-US" sz="3600" b="1" u="sng" dirty="0"/>
          </a:p>
        </p:txBody>
      </p:sp>
      <p:cxnSp>
        <p:nvCxnSpPr>
          <p:cNvPr id="12" name="Straight Arrow Connector 11"/>
          <p:cNvCxnSpPr/>
          <p:nvPr/>
        </p:nvCxnSpPr>
        <p:spPr>
          <a:xfrm>
            <a:off x="4343400" y="2590800"/>
            <a:ext cx="1600200" cy="304800"/>
          </a:xfrm>
          <a:prstGeom prst="straightConnector1">
            <a:avLst/>
          </a:prstGeom>
          <a:ln w="635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pic>
        <p:nvPicPr>
          <p:cNvPr id="3" name="Picture 2" descr="20160525-0048.png"/>
          <p:cNvPicPr>
            <a:picLocks noChangeAspect="1"/>
          </p:cNvPicPr>
          <p:nvPr/>
        </p:nvPicPr>
        <p:blipFill rotWithShape="1">
          <a:blip r:embed="rId3">
            <a:extLst>
              <a:ext uri="{28A0092B-C50C-407E-A947-70E740481C1C}">
                <a14:useLocalDpi xmlns:a14="http://schemas.microsoft.com/office/drawing/2010/main" val="0"/>
              </a:ext>
            </a:extLst>
          </a:blip>
          <a:srcRect l="36239" t="26102" r="10172" b="13228"/>
          <a:stretch/>
        </p:blipFill>
        <p:spPr>
          <a:xfrm>
            <a:off x="4215384" y="1764791"/>
            <a:ext cx="4895648" cy="4093083"/>
          </a:xfrm>
          <a:prstGeom prst="rect">
            <a:avLst/>
          </a:prstGeom>
        </p:spPr>
      </p:pic>
      <p:sp>
        <p:nvSpPr>
          <p:cNvPr id="7" name="TextBox 6"/>
          <p:cNvSpPr txBox="1"/>
          <p:nvPr/>
        </p:nvSpPr>
        <p:spPr>
          <a:xfrm>
            <a:off x="0" y="2350353"/>
            <a:ext cx="4343400" cy="2308324"/>
          </a:xfrm>
          <a:prstGeom prst="rect">
            <a:avLst/>
          </a:prstGeom>
          <a:solidFill>
            <a:schemeClr val="bg1"/>
          </a:solidFill>
        </p:spPr>
        <p:txBody>
          <a:bodyPr wrap="square" rtlCol="0">
            <a:spAutoFit/>
          </a:bodyPr>
          <a:lstStyle/>
          <a:p>
            <a:r>
              <a:rPr lang="en-US" u="sng" dirty="0" smtClean="0">
                <a:solidFill>
                  <a:srgbClr val="08FFFC"/>
                </a:solidFill>
              </a:rPr>
              <a:t>NWP (RAP) parameters:</a:t>
            </a:r>
          </a:p>
          <a:p>
            <a:pPr marL="285750" indent="-285750">
              <a:buFont typeface="Arial"/>
              <a:buChar char="•"/>
            </a:pPr>
            <a:r>
              <a:rPr lang="en-US" dirty="0" smtClean="0">
                <a:solidFill>
                  <a:srgbClr val="08FFFC"/>
                </a:solidFill>
              </a:rPr>
              <a:t>SRH 0-1km AGL:  Storm Relative Helicity 0-1 km above ground level (m</a:t>
            </a:r>
            <a:r>
              <a:rPr lang="en-US" baseline="30000" dirty="0" smtClean="0">
                <a:solidFill>
                  <a:srgbClr val="08FFFC"/>
                </a:solidFill>
              </a:rPr>
              <a:t>2</a:t>
            </a:r>
            <a:r>
              <a:rPr lang="en-US" dirty="0" smtClean="0">
                <a:solidFill>
                  <a:srgbClr val="08FFFC"/>
                </a:solidFill>
              </a:rPr>
              <a:t>/s</a:t>
            </a:r>
            <a:r>
              <a:rPr lang="en-US" baseline="30000" dirty="0" smtClean="0">
                <a:solidFill>
                  <a:srgbClr val="08FFFC"/>
                </a:solidFill>
              </a:rPr>
              <a:t>2</a:t>
            </a:r>
            <a:r>
              <a:rPr lang="en-US" dirty="0" smtClean="0">
                <a:solidFill>
                  <a:srgbClr val="08FFFC"/>
                </a:solidFill>
              </a:rPr>
              <a:t>)</a:t>
            </a:r>
          </a:p>
          <a:p>
            <a:pPr marL="285750" indent="-285750">
              <a:buFont typeface="Arial"/>
              <a:buChar char="•"/>
            </a:pPr>
            <a:r>
              <a:rPr lang="en-US" dirty="0" err="1" smtClean="0">
                <a:solidFill>
                  <a:srgbClr val="08FFFC"/>
                </a:solidFill>
              </a:rPr>
              <a:t>EBShear</a:t>
            </a:r>
            <a:r>
              <a:rPr lang="en-US" dirty="0" smtClean="0">
                <a:solidFill>
                  <a:srgbClr val="08FFFC"/>
                </a:solidFill>
              </a:rPr>
              <a:t>:  Effective Bulk Shear (</a:t>
            </a:r>
            <a:r>
              <a:rPr lang="en-US" dirty="0" err="1" smtClean="0">
                <a:solidFill>
                  <a:srgbClr val="08FFFC"/>
                </a:solidFill>
              </a:rPr>
              <a:t>kts</a:t>
            </a:r>
            <a:r>
              <a:rPr lang="en-US" dirty="0" smtClean="0">
                <a:solidFill>
                  <a:srgbClr val="08FFFC"/>
                </a:solidFill>
              </a:rPr>
              <a:t>)</a:t>
            </a:r>
          </a:p>
          <a:p>
            <a:pPr marL="285750" indent="-285750">
              <a:buFont typeface="Arial"/>
              <a:buChar char="•"/>
            </a:pPr>
            <a:r>
              <a:rPr lang="en-US" dirty="0" err="1" smtClean="0">
                <a:solidFill>
                  <a:srgbClr val="08FFFC"/>
                </a:solidFill>
              </a:rPr>
              <a:t>MeanWind</a:t>
            </a:r>
            <a:r>
              <a:rPr lang="en-US" dirty="0" smtClean="0">
                <a:solidFill>
                  <a:srgbClr val="08FFFC"/>
                </a:solidFill>
              </a:rPr>
              <a:t> 700-900 mb: Mean wind in the 700-900 mb layer (</a:t>
            </a:r>
            <a:r>
              <a:rPr lang="en-US" dirty="0" err="1" smtClean="0">
                <a:solidFill>
                  <a:srgbClr val="08FFFC"/>
                </a:solidFill>
              </a:rPr>
              <a:t>kts</a:t>
            </a:r>
            <a:r>
              <a:rPr lang="en-US" dirty="0" smtClean="0">
                <a:solidFill>
                  <a:srgbClr val="08FFFC"/>
                </a:solidFill>
              </a:rPr>
              <a:t>).</a:t>
            </a:r>
          </a:p>
          <a:p>
            <a:pPr marL="285750" indent="-285750">
              <a:buFont typeface="Arial"/>
              <a:buChar char="•"/>
            </a:pPr>
            <a:r>
              <a:rPr lang="en-US" dirty="0" smtClean="0">
                <a:solidFill>
                  <a:srgbClr val="08FFFC"/>
                </a:solidFill>
              </a:rPr>
              <a:t>MLCAPE/MLCIN:  Mixed-layer CAPE and CIN (J/kg)</a:t>
            </a:r>
            <a:endParaRPr lang="en-US" dirty="0">
              <a:solidFill>
                <a:srgbClr val="08FFFC"/>
              </a:solidFill>
            </a:endParaRPr>
          </a:p>
        </p:txBody>
      </p:sp>
      <p:pic>
        <p:nvPicPr>
          <p:cNvPr id="8" name="Picture 7" descr="prob_tor_readout_blowup.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50182" y="3459290"/>
            <a:ext cx="3993818" cy="2118991"/>
          </a:xfrm>
          <a:prstGeom prst="rect">
            <a:avLst/>
          </a:prstGeom>
        </p:spPr>
      </p:pic>
      <p:cxnSp>
        <p:nvCxnSpPr>
          <p:cNvPr id="6" name="Straight Arrow Connector 5"/>
          <p:cNvCxnSpPr/>
          <p:nvPr/>
        </p:nvCxnSpPr>
        <p:spPr>
          <a:xfrm>
            <a:off x="4492625" y="2590800"/>
            <a:ext cx="657557" cy="2067877"/>
          </a:xfrm>
          <a:prstGeom prst="straightConnector1">
            <a:avLst/>
          </a:prstGeom>
          <a:ln w="635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1763575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F378691F-9CED-4134-BEF2-4424A0C8B72C}" type="slidenum">
              <a:rPr lang="en-US" smtClean="0"/>
              <a:pPr>
                <a:defRPr/>
              </a:pPr>
              <a:t>11</a:t>
            </a:fld>
            <a:endParaRPr lang="en-US"/>
          </a:p>
        </p:txBody>
      </p:sp>
      <p:sp>
        <p:nvSpPr>
          <p:cNvPr id="2" name="TextBox 1"/>
          <p:cNvSpPr txBox="1"/>
          <p:nvPr/>
        </p:nvSpPr>
        <p:spPr>
          <a:xfrm>
            <a:off x="1066800" y="0"/>
            <a:ext cx="6558206" cy="646331"/>
          </a:xfrm>
          <a:prstGeom prst="rect">
            <a:avLst/>
          </a:prstGeom>
          <a:noFill/>
        </p:spPr>
        <p:txBody>
          <a:bodyPr wrap="none" rtlCol="0">
            <a:spAutoFit/>
          </a:bodyPr>
          <a:lstStyle/>
          <a:p>
            <a:r>
              <a:rPr lang="en-US" sz="3600" b="1" u="sng" dirty="0" smtClean="0"/>
              <a:t>ProbTor Model AWIPS-II Display</a:t>
            </a:r>
            <a:endParaRPr lang="en-US" sz="3600" b="1" u="sng" dirty="0"/>
          </a:p>
        </p:txBody>
      </p:sp>
      <p:cxnSp>
        <p:nvCxnSpPr>
          <p:cNvPr id="12" name="Straight Arrow Connector 11"/>
          <p:cNvCxnSpPr/>
          <p:nvPr/>
        </p:nvCxnSpPr>
        <p:spPr>
          <a:xfrm>
            <a:off x="4343400" y="2590800"/>
            <a:ext cx="1600200" cy="304800"/>
          </a:xfrm>
          <a:prstGeom prst="straightConnector1">
            <a:avLst/>
          </a:prstGeom>
          <a:ln w="635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pic>
        <p:nvPicPr>
          <p:cNvPr id="3" name="Picture 2" descr="20160525-0048.png"/>
          <p:cNvPicPr>
            <a:picLocks noChangeAspect="1"/>
          </p:cNvPicPr>
          <p:nvPr/>
        </p:nvPicPr>
        <p:blipFill rotWithShape="1">
          <a:blip r:embed="rId3">
            <a:extLst>
              <a:ext uri="{28A0092B-C50C-407E-A947-70E740481C1C}">
                <a14:useLocalDpi xmlns:a14="http://schemas.microsoft.com/office/drawing/2010/main" val="0"/>
              </a:ext>
            </a:extLst>
          </a:blip>
          <a:srcRect l="36239" t="26102" r="10172" b="13228"/>
          <a:stretch/>
        </p:blipFill>
        <p:spPr>
          <a:xfrm>
            <a:off x="4215384" y="1764791"/>
            <a:ext cx="4895648" cy="4093083"/>
          </a:xfrm>
          <a:prstGeom prst="rect">
            <a:avLst/>
          </a:prstGeom>
        </p:spPr>
      </p:pic>
      <p:sp>
        <p:nvSpPr>
          <p:cNvPr id="7" name="TextBox 6"/>
          <p:cNvSpPr txBox="1"/>
          <p:nvPr/>
        </p:nvSpPr>
        <p:spPr>
          <a:xfrm>
            <a:off x="0" y="2350353"/>
            <a:ext cx="4343400" cy="923330"/>
          </a:xfrm>
          <a:prstGeom prst="rect">
            <a:avLst/>
          </a:prstGeom>
          <a:solidFill>
            <a:schemeClr val="bg1"/>
          </a:solidFill>
        </p:spPr>
        <p:txBody>
          <a:bodyPr wrap="square" rtlCol="0">
            <a:spAutoFit/>
          </a:bodyPr>
          <a:lstStyle/>
          <a:p>
            <a:r>
              <a:rPr lang="en-US" dirty="0" smtClean="0">
                <a:solidFill>
                  <a:srgbClr val="08FFFC"/>
                </a:solidFill>
              </a:rPr>
              <a:t>Avg. beam height (ARL):  Average beam height above radar level (</a:t>
            </a:r>
            <a:r>
              <a:rPr lang="en-US" dirty="0" err="1" smtClean="0">
                <a:solidFill>
                  <a:srgbClr val="08FFFC"/>
                </a:solidFill>
              </a:rPr>
              <a:t>kft</a:t>
            </a:r>
            <a:r>
              <a:rPr lang="en-US" dirty="0" smtClean="0">
                <a:solidFill>
                  <a:srgbClr val="08FFFC"/>
                </a:solidFill>
              </a:rPr>
              <a:t> and km).  (Assuming a standard atmosphere.)</a:t>
            </a:r>
            <a:endParaRPr lang="en-US" dirty="0">
              <a:solidFill>
                <a:srgbClr val="08FFFC"/>
              </a:solidFill>
            </a:endParaRPr>
          </a:p>
        </p:txBody>
      </p:sp>
      <p:pic>
        <p:nvPicPr>
          <p:cNvPr id="8" name="Picture 7" descr="prob_tor_readout_blowup.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50182" y="3459290"/>
            <a:ext cx="3993818" cy="2118991"/>
          </a:xfrm>
          <a:prstGeom prst="rect">
            <a:avLst/>
          </a:prstGeom>
        </p:spPr>
      </p:pic>
      <p:cxnSp>
        <p:nvCxnSpPr>
          <p:cNvPr id="6" name="Straight Arrow Connector 5"/>
          <p:cNvCxnSpPr/>
          <p:nvPr/>
        </p:nvCxnSpPr>
        <p:spPr>
          <a:xfrm>
            <a:off x="4492625" y="2590800"/>
            <a:ext cx="657557" cy="2405952"/>
          </a:xfrm>
          <a:prstGeom prst="straightConnector1">
            <a:avLst/>
          </a:prstGeom>
          <a:ln w="635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1764370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ay1otlk_20170402_1630_prt.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3374" y="771505"/>
            <a:ext cx="8366126" cy="5697178"/>
          </a:xfrm>
          <a:prstGeom prst="rect">
            <a:avLst/>
          </a:prstGeom>
        </p:spPr>
      </p:pic>
      <p:sp>
        <p:nvSpPr>
          <p:cNvPr id="4" name="Slide Number Placeholder 3"/>
          <p:cNvSpPr>
            <a:spLocks noGrp="1"/>
          </p:cNvSpPr>
          <p:nvPr>
            <p:ph type="sldNum" sz="quarter" idx="10"/>
          </p:nvPr>
        </p:nvSpPr>
        <p:spPr/>
        <p:txBody>
          <a:bodyPr/>
          <a:lstStyle/>
          <a:p>
            <a:pPr>
              <a:defRPr/>
            </a:pPr>
            <a:fld id="{F378691F-9CED-4134-BEF2-4424A0C8B72C}" type="slidenum">
              <a:rPr lang="en-US" smtClean="0"/>
              <a:pPr>
                <a:defRPr/>
              </a:pPr>
              <a:t>12</a:t>
            </a:fld>
            <a:endParaRPr lang="en-US"/>
          </a:p>
        </p:txBody>
      </p:sp>
      <p:sp>
        <p:nvSpPr>
          <p:cNvPr id="2" name="TextBox 1"/>
          <p:cNvSpPr txBox="1"/>
          <p:nvPr/>
        </p:nvSpPr>
        <p:spPr>
          <a:xfrm>
            <a:off x="3663885" y="92075"/>
            <a:ext cx="2180405" cy="553998"/>
          </a:xfrm>
          <a:prstGeom prst="rect">
            <a:avLst/>
          </a:prstGeom>
          <a:noFill/>
        </p:spPr>
        <p:txBody>
          <a:bodyPr wrap="none" rtlCol="0">
            <a:spAutoFit/>
          </a:bodyPr>
          <a:lstStyle/>
          <a:p>
            <a:r>
              <a:rPr lang="en-US" sz="3000" dirty="0" smtClean="0"/>
              <a:t>02 April 2017</a:t>
            </a:r>
          </a:p>
        </p:txBody>
      </p:sp>
      <p:sp>
        <p:nvSpPr>
          <p:cNvPr id="6" name="Rectangle 5"/>
          <p:cNvSpPr/>
          <p:nvPr/>
        </p:nvSpPr>
        <p:spPr>
          <a:xfrm>
            <a:off x="4895850" y="4540250"/>
            <a:ext cx="948440" cy="847725"/>
          </a:xfrm>
          <a:prstGeom prst="rect">
            <a:avLst/>
          </a:prstGeom>
          <a:noFill/>
          <a:ln w="571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4888000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20170402-1806.png"/>
          <p:cNvPicPr>
            <a:picLocks noChangeAspect="1"/>
          </p:cNvPicPr>
          <p:nvPr/>
        </p:nvPicPr>
        <p:blipFill rotWithShape="1">
          <a:blip r:embed="rId3">
            <a:extLst>
              <a:ext uri="{28A0092B-C50C-407E-A947-70E740481C1C}">
                <a14:useLocalDpi xmlns:a14="http://schemas.microsoft.com/office/drawing/2010/main" val="0"/>
              </a:ext>
            </a:extLst>
          </a:blip>
          <a:srcRect l="20000"/>
          <a:stretch/>
        </p:blipFill>
        <p:spPr>
          <a:xfrm>
            <a:off x="2688336" y="530352"/>
            <a:ext cx="6528184" cy="6025896"/>
          </a:xfrm>
          <a:prstGeom prst="rect">
            <a:avLst/>
          </a:prstGeom>
        </p:spPr>
      </p:pic>
      <p:sp>
        <p:nvSpPr>
          <p:cNvPr id="4" name="Slide Number Placeholder 3"/>
          <p:cNvSpPr>
            <a:spLocks noGrp="1"/>
          </p:cNvSpPr>
          <p:nvPr>
            <p:ph type="sldNum" sz="quarter" idx="10"/>
          </p:nvPr>
        </p:nvSpPr>
        <p:spPr/>
        <p:txBody>
          <a:bodyPr/>
          <a:lstStyle/>
          <a:p>
            <a:pPr>
              <a:defRPr/>
            </a:pPr>
            <a:fld id="{F378691F-9CED-4134-BEF2-4424A0C8B72C}" type="slidenum">
              <a:rPr lang="en-US" smtClean="0"/>
              <a:pPr>
                <a:defRPr/>
              </a:pPr>
              <a:t>13</a:t>
            </a:fld>
            <a:endParaRPr lang="en-US"/>
          </a:p>
        </p:txBody>
      </p:sp>
      <p:sp>
        <p:nvSpPr>
          <p:cNvPr id="2" name="TextBox 1"/>
          <p:cNvSpPr txBox="1"/>
          <p:nvPr/>
        </p:nvSpPr>
        <p:spPr>
          <a:xfrm>
            <a:off x="2441510" y="87273"/>
            <a:ext cx="4046901" cy="553998"/>
          </a:xfrm>
          <a:prstGeom prst="rect">
            <a:avLst/>
          </a:prstGeom>
          <a:noFill/>
        </p:spPr>
        <p:txBody>
          <a:bodyPr wrap="none" rtlCol="0">
            <a:spAutoFit/>
          </a:bodyPr>
          <a:lstStyle/>
          <a:p>
            <a:r>
              <a:rPr lang="en-US" sz="3000" dirty="0" smtClean="0"/>
              <a:t>02 April 2017 – 1806 UTC</a:t>
            </a:r>
          </a:p>
        </p:txBody>
      </p:sp>
      <p:sp>
        <p:nvSpPr>
          <p:cNvPr id="7" name="TextBox 6"/>
          <p:cNvSpPr txBox="1"/>
          <p:nvPr/>
        </p:nvSpPr>
        <p:spPr>
          <a:xfrm>
            <a:off x="0" y="567213"/>
            <a:ext cx="3429000" cy="1200329"/>
          </a:xfrm>
          <a:prstGeom prst="rect">
            <a:avLst/>
          </a:prstGeom>
          <a:solidFill>
            <a:schemeClr val="bg1"/>
          </a:solidFill>
        </p:spPr>
        <p:txBody>
          <a:bodyPr wrap="square" rtlCol="0">
            <a:spAutoFit/>
          </a:bodyPr>
          <a:lstStyle/>
          <a:p>
            <a:r>
              <a:rPr lang="en-US" b="1" dirty="0" smtClean="0">
                <a:solidFill>
                  <a:srgbClr val="1CFFFA"/>
                </a:solidFill>
                <a:effectLst>
                  <a:outerShdw blurRad="50800" dist="38100" dir="2700000" algn="tl" rotWithShape="0">
                    <a:prstClr val="black">
                      <a:alpha val="40000"/>
                    </a:prstClr>
                  </a:outerShdw>
                </a:effectLst>
              </a:rPr>
              <a:t>ProbTor = 16%</a:t>
            </a:r>
          </a:p>
          <a:p>
            <a:r>
              <a:rPr lang="en-US" b="1" dirty="0" smtClean="0">
                <a:solidFill>
                  <a:srgbClr val="1CFFFA"/>
                </a:solidFill>
                <a:effectLst>
                  <a:outerShdw blurRad="50800" dist="38100" dir="2700000" algn="tl" rotWithShape="0">
                    <a:prstClr val="black">
                      <a:alpha val="40000"/>
                    </a:prstClr>
                  </a:outerShdw>
                </a:effectLst>
              </a:rPr>
              <a:t>Very favorable kinematics</a:t>
            </a:r>
          </a:p>
          <a:p>
            <a:r>
              <a:rPr lang="en-US" b="1" dirty="0" smtClean="0">
                <a:solidFill>
                  <a:srgbClr val="1CFFFA"/>
                </a:solidFill>
                <a:effectLst>
                  <a:outerShdw blurRad="50800" dist="38100" dir="2700000" algn="tl" rotWithShape="0">
                    <a:prstClr val="black">
                      <a:alpha val="40000"/>
                    </a:prstClr>
                  </a:outerShdw>
                </a:effectLst>
              </a:rPr>
              <a:t>Moderate low and mid-level rotation</a:t>
            </a:r>
            <a:endParaRPr lang="en-US" b="1" dirty="0">
              <a:solidFill>
                <a:srgbClr val="1CFFFA"/>
              </a:solidFill>
              <a:effectLst>
                <a:outerShdw blurRad="50800" dist="38100" dir="2700000" algn="tl" rotWithShape="0">
                  <a:prstClr val="black">
                    <a:alpha val="40000"/>
                  </a:prstClr>
                </a:outerShdw>
              </a:effectLst>
            </a:endParaRPr>
          </a:p>
        </p:txBody>
      </p:sp>
      <p:cxnSp>
        <p:nvCxnSpPr>
          <p:cNvPr id="8" name="Straight Arrow Connector 7"/>
          <p:cNvCxnSpPr/>
          <p:nvPr/>
        </p:nvCxnSpPr>
        <p:spPr>
          <a:xfrm>
            <a:off x="3051110" y="1638300"/>
            <a:ext cx="1901890" cy="1298575"/>
          </a:xfrm>
          <a:prstGeom prst="straightConnector1">
            <a:avLst/>
          </a:prstGeom>
          <a:ln w="38100">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pic>
        <p:nvPicPr>
          <p:cNvPr id="3" name="Picture 2" descr="tor_readout_1806.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53000" y="3158366"/>
            <a:ext cx="3464560" cy="2438400"/>
          </a:xfrm>
          <a:prstGeom prst="rect">
            <a:avLst/>
          </a:prstGeom>
        </p:spPr>
      </p:pic>
    </p:spTree>
    <p:extLst>
      <p:ext uri="{BB962C8B-B14F-4D97-AF65-F5344CB8AC3E}">
        <p14:creationId xmlns:p14="http://schemas.microsoft.com/office/powerpoint/2010/main" val="279938663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20170402-1808.png"/>
          <p:cNvPicPr>
            <a:picLocks noChangeAspect="1"/>
          </p:cNvPicPr>
          <p:nvPr/>
        </p:nvPicPr>
        <p:blipFill rotWithShape="1">
          <a:blip r:embed="rId3">
            <a:extLst>
              <a:ext uri="{28A0092B-C50C-407E-A947-70E740481C1C}">
                <a14:useLocalDpi xmlns:a14="http://schemas.microsoft.com/office/drawing/2010/main" val="0"/>
              </a:ext>
            </a:extLst>
          </a:blip>
          <a:srcRect l="20000"/>
          <a:stretch/>
        </p:blipFill>
        <p:spPr>
          <a:xfrm>
            <a:off x="2688336" y="530352"/>
            <a:ext cx="6524882" cy="6022848"/>
          </a:xfrm>
          <a:prstGeom prst="rect">
            <a:avLst/>
          </a:prstGeom>
        </p:spPr>
      </p:pic>
      <p:sp>
        <p:nvSpPr>
          <p:cNvPr id="4" name="Slide Number Placeholder 3"/>
          <p:cNvSpPr>
            <a:spLocks noGrp="1"/>
          </p:cNvSpPr>
          <p:nvPr>
            <p:ph type="sldNum" sz="quarter" idx="10"/>
          </p:nvPr>
        </p:nvSpPr>
        <p:spPr/>
        <p:txBody>
          <a:bodyPr/>
          <a:lstStyle/>
          <a:p>
            <a:pPr>
              <a:defRPr/>
            </a:pPr>
            <a:fld id="{F378691F-9CED-4134-BEF2-4424A0C8B72C}" type="slidenum">
              <a:rPr lang="en-US" smtClean="0"/>
              <a:pPr>
                <a:defRPr/>
              </a:pPr>
              <a:t>14</a:t>
            </a:fld>
            <a:endParaRPr lang="en-US"/>
          </a:p>
        </p:txBody>
      </p:sp>
      <p:sp>
        <p:nvSpPr>
          <p:cNvPr id="2" name="TextBox 1"/>
          <p:cNvSpPr txBox="1"/>
          <p:nvPr/>
        </p:nvSpPr>
        <p:spPr>
          <a:xfrm>
            <a:off x="2441510" y="87273"/>
            <a:ext cx="4046901" cy="553998"/>
          </a:xfrm>
          <a:prstGeom prst="rect">
            <a:avLst/>
          </a:prstGeom>
          <a:noFill/>
        </p:spPr>
        <p:txBody>
          <a:bodyPr wrap="none" rtlCol="0">
            <a:spAutoFit/>
          </a:bodyPr>
          <a:lstStyle/>
          <a:p>
            <a:r>
              <a:rPr lang="en-US" sz="3000" dirty="0" smtClean="0"/>
              <a:t>02 April 2017 – 1808 UTC</a:t>
            </a:r>
          </a:p>
        </p:txBody>
      </p:sp>
      <p:sp>
        <p:nvSpPr>
          <p:cNvPr id="7" name="TextBox 6"/>
          <p:cNvSpPr txBox="1"/>
          <p:nvPr/>
        </p:nvSpPr>
        <p:spPr>
          <a:xfrm>
            <a:off x="0" y="567213"/>
            <a:ext cx="3429000" cy="1477328"/>
          </a:xfrm>
          <a:prstGeom prst="rect">
            <a:avLst/>
          </a:prstGeom>
          <a:solidFill>
            <a:schemeClr val="bg1"/>
          </a:solidFill>
        </p:spPr>
        <p:txBody>
          <a:bodyPr wrap="square" rtlCol="0">
            <a:spAutoFit/>
          </a:bodyPr>
          <a:lstStyle/>
          <a:p>
            <a:r>
              <a:rPr lang="en-US" b="1" dirty="0" smtClean="0">
                <a:solidFill>
                  <a:srgbClr val="1CFFFA"/>
                </a:solidFill>
                <a:effectLst>
                  <a:outerShdw blurRad="50800" dist="38100" dir="2700000" algn="tl" rotWithShape="0">
                    <a:prstClr val="black">
                      <a:alpha val="40000"/>
                    </a:prstClr>
                  </a:outerShdw>
                </a:effectLst>
              </a:rPr>
              <a:t>ProbTor = 24%</a:t>
            </a:r>
          </a:p>
          <a:p>
            <a:r>
              <a:rPr lang="en-US" b="1" dirty="0" smtClean="0">
                <a:solidFill>
                  <a:srgbClr val="1CFFFA"/>
                </a:solidFill>
                <a:effectLst>
                  <a:outerShdw blurRad="50800" dist="38100" dir="2700000" algn="tl" rotWithShape="0">
                    <a:prstClr val="black">
                      <a:alpha val="40000"/>
                    </a:prstClr>
                  </a:outerShdw>
                </a:effectLst>
              </a:rPr>
              <a:t>Very favorable kinematics</a:t>
            </a:r>
          </a:p>
          <a:p>
            <a:r>
              <a:rPr lang="en-US" b="1" dirty="0" smtClean="0">
                <a:solidFill>
                  <a:srgbClr val="1CFFFA"/>
                </a:solidFill>
                <a:effectLst>
                  <a:outerShdw blurRad="50800" dist="38100" dir="2700000" algn="tl" rotWithShape="0">
                    <a:prstClr val="black">
                      <a:alpha val="40000"/>
                    </a:prstClr>
                  </a:outerShdw>
                </a:effectLst>
              </a:rPr>
              <a:t>Moderate low and mid-level rotation increased in past 2 minutes</a:t>
            </a:r>
            <a:endParaRPr lang="en-US" b="1" dirty="0">
              <a:solidFill>
                <a:srgbClr val="1CFFFA"/>
              </a:solidFill>
              <a:effectLst>
                <a:outerShdw blurRad="50800" dist="38100" dir="2700000" algn="tl" rotWithShape="0">
                  <a:prstClr val="black">
                    <a:alpha val="40000"/>
                  </a:prstClr>
                </a:outerShdw>
              </a:effectLst>
            </a:endParaRPr>
          </a:p>
        </p:txBody>
      </p:sp>
      <p:cxnSp>
        <p:nvCxnSpPr>
          <p:cNvPr id="8" name="Straight Arrow Connector 7"/>
          <p:cNvCxnSpPr/>
          <p:nvPr/>
        </p:nvCxnSpPr>
        <p:spPr>
          <a:xfrm>
            <a:off x="3051110" y="1638300"/>
            <a:ext cx="1870140" cy="1219200"/>
          </a:xfrm>
          <a:prstGeom prst="straightConnector1">
            <a:avLst/>
          </a:prstGeom>
          <a:ln w="38100">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pic>
        <p:nvPicPr>
          <p:cNvPr id="3" name="Picture 2" descr="tor_readout_1808.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90160" y="3024674"/>
            <a:ext cx="3444240" cy="2438400"/>
          </a:xfrm>
          <a:prstGeom prst="rect">
            <a:avLst/>
          </a:prstGeom>
        </p:spPr>
      </p:pic>
    </p:spTree>
    <p:extLst>
      <p:ext uri="{BB962C8B-B14F-4D97-AF65-F5344CB8AC3E}">
        <p14:creationId xmlns:p14="http://schemas.microsoft.com/office/powerpoint/2010/main" val="132160138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20170402-1816.png"/>
          <p:cNvPicPr>
            <a:picLocks noChangeAspect="1"/>
          </p:cNvPicPr>
          <p:nvPr/>
        </p:nvPicPr>
        <p:blipFill rotWithShape="1">
          <a:blip r:embed="rId3">
            <a:extLst>
              <a:ext uri="{28A0092B-C50C-407E-A947-70E740481C1C}">
                <a14:useLocalDpi xmlns:a14="http://schemas.microsoft.com/office/drawing/2010/main" val="0"/>
              </a:ext>
            </a:extLst>
          </a:blip>
          <a:srcRect l="20000"/>
          <a:stretch/>
        </p:blipFill>
        <p:spPr>
          <a:xfrm>
            <a:off x="2688336" y="530352"/>
            <a:ext cx="6528184" cy="6025896"/>
          </a:xfrm>
          <a:prstGeom prst="rect">
            <a:avLst/>
          </a:prstGeom>
        </p:spPr>
      </p:pic>
      <p:sp>
        <p:nvSpPr>
          <p:cNvPr id="4" name="Slide Number Placeholder 3"/>
          <p:cNvSpPr>
            <a:spLocks noGrp="1"/>
          </p:cNvSpPr>
          <p:nvPr>
            <p:ph type="sldNum" sz="quarter" idx="10"/>
          </p:nvPr>
        </p:nvSpPr>
        <p:spPr/>
        <p:txBody>
          <a:bodyPr/>
          <a:lstStyle/>
          <a:p>
            <a:pPr>
              <a:defRPr/>
            </a:pPr>
            <a:fld id="{F378691F-9CED-4134-BEF2-4424A0C8B72C}" type="slidenum">
              <a:rPr lang="en-US" smtClean="0"/>
              <a:pPr>
                <a:defRPr/>
              </a:pPr>
              <a:t>15</a:t>
            </a:fld>
            <a:endParaRPr lang="en-US"/>
          </a:p>
        </p:txBody>
      </p:sp>
      <p:sp>
        <p:nvSpPr>
          <p:cNvPr id="2" name="TextBox 1"/>
          <p:cNvSpPr txBox="1"/>
          <p:nvPr/>
        </p:nvSpPr>
        <p:spPr>
          <a:xfrm>
            <a:off x="2441510" y="87273"/>
            <a:ext cx="4021729" cy="553998"/>
          </a:xfrm>
          <a:prstGeom prst="rect">
            <a:avLst/>
          </a:prstGeom>
          <a:noFill/>
        </p:spPr>
        <p:txBody>
          <a:bodyPr wrap="none" rtlCol="0">
            <a:spAutoFit/>
          </a:bodyPr>
          <a:lstStyle/>
          <a:p>
            <a:r>
              <a:rPr lang="en-US" sz="3000" dirty="0" smtClean="0"/>
              <a:t>02 April 2017 – 1816 UTC</a:t>
            </a:r>
          </a:p>
        </p:txBody>
      </p:sp>
      <p:sp>
        <p:nvSpPr>
          <p:cNvPr id="7" name="TextBox 6"/>
          <p:cNvSpPr txBox="1"/>
          <p:nvPr/>
        </p:nvSpPr>
        <p:spPr>
          <a:xfrm>
            <a:off x="0" y="567213"/>
            <a:ext cx="3429000" cy="1200329"/>
          </a:xfrm>
          <a:prstGeom prst="rect">
            <a:avLst/>
          </a:prstGeom>
          <a:solidFill>
            <a:schemeClr val="bg1"/>
          </a:solidFill>
        </p:spPr>
        <p:txBody>
          <a:bodyPr wrap="square" rtlCol="0">
            <a:spAutoFit/>
          </a:bodyPr>
          <a:lstStyle/>
          <a:p>
            <a:r>
              <a:rPr lang="en-US" b="1" dirty="0" smtClean="0">
                <a:solidFill>
                  <a:srgbClr val="1CFFFA"/>
                </a:solidFill>
                <a:effectLst>
                  <a:outerShdw blurRad="50800" dist="38100" dir="2700000" algn="tl" rotWithShape="0">
                    <a:prstClr val="black">
                      <a:alpha val="40000"/>
                    </a:prstClr>
                  </a:outerShdw>
                </a:effectLst>
              </a:rPr>
              <a:t>ProbTor = 35%</a:t>
            </a:r>
          </a:p>
          <a:p>
            <a:r>
              <a:rPr lang="en-US" b="1" dirty="0" smtClean="0">
                <a:solidFill>
                  <a:srgbClr val="1CFFFA"/>
                </a:solidFill>
                <a:effectLst>
                  <a:outerShdw blurRad="50800" dist="38100" dir="2700000" algn="tl" rotWithShape="0">
                    <a:prstClr val="black">
                      <a:alpha val="40000"/>
                    </a:prstClr>
                  </a:outerShdw>
                </a:effectLst>
              </a:rPr>
              <a:t>Very favorable kinematics</a:t>
            </a:r>
          </a:p>
          <a:p>
            <a:r>
              <a:rPr lang="en-US" b="1" dirty="0" smtClean="0">
                <a:solidFill>
                  <a:srgbClr val="1CFFFA"/>
                </a:solidFill>
                <a:effectLst>
                  <a:outerShdw blurRad="50800" dist="38100" dir="2700000" algn="tl" rotWithShape="0">
                    <a:prstClr val="black">
                      <a:alpha val="40000"/>
                    </a:prstClr>
                  </a:outerShdw>
                </a:effectLst>
              </a:rPr>
              <a:t>Low-level rotation increased in past 8 minutes</a:t>
            </a:r>
            <a:endParaRPr lang="en-US" b="1" dirty="0">
              <a:solidFill>
                <a:srgbClr val="1CFFFA"/>
              </a:solidFill>
              <a:effectLst>
                <a:outerShdw blurRad="50800" dist="38100" dir="2700000" algn="tl" rotWithShape="0">
                  <a:prstClr val="black">
                    <a:alpha val="40000"/>
                  </a:prstClr>
                </a:outerShdw>
              </a:effectLst>
            </a:endParaRPr>
          </a:p>
        </p:txBody>
      </p:sp>
      <p:cxnSp>
        <p:nvCxnSpPr>
          <p:cNvPr id="8" name="Straight Arrow Connector 7"/>
          <p:cNvCxnSpPr/>
          <p:nvPr/>
        </p:nvCxnSpPr>
        <p:spPr>
          <a:xfrm>
            <a:off x="3051110" y="1638300"/>
            <a:ext cx="2013015" cy="1171575"/>
          </a:xfrm>
          <a:prstGeom prst="straightConnector1">
            <a:avLst/>
          </a:prstGeom>
          <a:ln w="38100">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pic>
        <p:nvPicPr>
          <p:cNvPr id="5" name="Picture 4" descr="tor_readout_1816.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80000" y="2961839"/>
            <a:ext cx="3454400" cy="2448560"/>
          </a:xfrm>
          <a:prstGeom prst="rect">
            <a:avLst/>
          </a:prstGeom>
        </p:spPr>
      </p:pic>
    </p:spTree>
    <p:extLst>
      <p:ext uri="{BB962C8B-B14F-4D97-AF65-F5344CB8AC3E}">
        <p14:creationId xmlns:p14="http://schemas.microsoft.com/office/powerpoint/2010/main" val="240509979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20170402-1818.png"/>
          <p:cNvPicPr>
            <a:picLocks noChangeAspect="1"/>
          </p:cNvPicPr>
          <p:nvPr/>
        </p:nvPicPr>
        <p:blipFill rotWithShape="1">
          <a:blip r:embed="rId3">
            <a:extLst>
              <a:ext uri="{28A0092B-C50C-407E-A947-70E740481C1C}">
                <a14:useLocalDpi xmlns:a14="http://schemas.microsoft.com/office/drawing/2010/main" val="0"/>
              </a:ext>
            </a:extLst>
          </a:blip>
          <a:srcRect l="20000" r="-2"/>
          <a:stretch/>
        </p:blipFill>
        <p:spPr>
          <a:xfrm>
            <a:off x="2688336" y="530352"/>
            <a:ext cx="6528184" cy="6025896"/>
          </a:xfrm>
          <a:prstGeom prst="rect">
            <a:avLst/>
          </a:prstGeom>
        </p:spPr>
      </p:pic>
      <p:sp>
        <p:nvSpPr>
          <p:cNvPr id="4" name="Slide Number Placeholder 3"/>
          <p:cNvSpPr>
            <a:spLocks noGrp="1"/>
          </p:cNvSpPr>
          <p:nvPr>
            <p:ph type="sldNum" sz="quarter" idx="10"/>
          </p:nvPr>
        </p:nvSpPr>
        <p:spPr/>
        <p:txBody>
          <a:bodyPr/>
          <a:lstStyle/>
          <a:p>
            <a:pPr>
              <a:defRPr/>
            </a:pPr>
            <a:fld id="{F378691F-9CED-4134-BEF2-4424A0C8B72C}" type="slidenum">
              <a:rPr lang="en-US" smtClean="0"/>
              <a:pPr>
                <a:defRPr/>
              </a:pPr>
              <a:t>16</a:t>
            </a:fld>
            <a:endParaRPr lang="en-US"/>
          </a:p>
        </p:txBody>
      </p:sp>
      <p:sp>
        <p:nvSpPr>
          <p:cNvPr id="2" name="TextBox 1"/>
          <p:cNvSpPr txBox="1"/>
          <p:nvPr/>
        </p:nvSpPr>
        <p:spPr>
          <a:xfrm>
            <a:off x="2441510" y="87273"/>
            <a:ext cx="4021729" cy="553998"/>
          </a:xfrm>
          <a:prstGeom prst="rect">
            <a:avLst/>
          </a:prstGeom>
          <a:noFill/>
        </p:spPr>
        <p:txBody>
          <a:bodyPr wrap="none" rtlCol="0">
            <a:spAutoFit/>
          </a:bodyPr>
          <a:lstStyle/>
          <a:p>
            <a:r>
              <a:rPr lang="en-US" sz="3000" dirty="0" smtClean="0"/>
              <a:t>02 April 2017 – 1818 UTC</a:t>
            </a:r>
          </a:p>
        </p:txBody>
      </p:sp>
      <p:sp>
        <p:nvSpPr>
          <p:cNvPr id="7" name="TextBox 6"/>
          <p:cNvSpPr txBox="1"/>
          <p:nvPr/>
        </p:nvSpPr>
        <p:spPr>
          <a:xfrm>
            <a:off x="0" y="567213"/>
            <a:ext cx="3429000" cy="1200329"/>
          </a:xfrm>
          <a:prstGeom prst="rect">
            <a:avLst/>
          </a:prstGeom>
          <a:solidFill>
            <a:schemeClr val="bg1"/>
          </a:solidFill>
        </p:spPr>
        <p:txBody>
          <a:bodyPr wrap="square" rtlCol="0">
            <a:spAutoFit/>
          </a:bodyPr>
          <a:lstStyle/>
          <a:p>
            <a:r>
              <a:rPr lang="en-US" b="1" dirty="0" smtClean="0">
                <a:solidFill>
                  <a:srgbClr val="1CFFFA"/>
                </a:solidFill>
                <a:effectLst>
                  <a:outerShdw blurRad="50800" dist="38100" dir="2700000" algn="tl" rotWithShape="0">
                    <a:prstClr val="black">
                      <a:alpha val="40000"/>
                    </a:prstClr>
                  </a:outerShdw>
                </a:effectLst>
              </a:rPr>
              <a:t>ProbTor = 53%</a:t>
            </a:r>
          </a:p>
          <a:p>
            <a:r>
              <a:rPr lang="en-US" b="1" dirty="0" smtClean="0">
                <a:solidFill>
                  <a:srgbClr val="1CFFFA"/>
                </a:solidFill>
                <a:effectLst>
                  <a:outerShdw blurRad="50800" dist="38100" dir="2700000" algn="tl" rotWithShape="0">
                    <a:prstClr val="black">
                      <a:alpha val="40000"/>
                    </a:prstClr>
                  </a:outerShdw>
                </a:effectLst>
              </a:rPr>
              <a:t>Very favorable kinematics</a:t>
            </a:r>
          </a:p>
          <a:p>
            <a:r>
              <a:rPr lang="en-US" b="1" dirty="0" smtClean="0">
                <a:solidFill>
                  <a:srgbClr val="1CFFFA"/>
                </a:solidFill>
                <a:effectLst>
                  <a:outerShdw blurRad="50800" dist="38100" dir="2700000" algn="tl" rotWithShape="0">
                    <a:prstClr val="black">
                      <a:alpha val="40000"/>
                    </a:prstClr>
                  </a:outerShdw>
                </a:effectLst>
              </a:rPr>
              <a:t>Low-level rotation increased in past 8 minutes</a:t>
            </a:r>
            <a:endParaRPr lang="en-US" b="1" dirty="0">
              <a:solidFill>
                <a:srgbClr val="1CFFFA"/>
              </a:solidFill>
              <a:effectLst>
                <a:outerShdw blurRad="50800" dist="38100" dir="2700000" algn="tl" rotWithShape="0">
                  <a:prstClr val="black">
                    <a:alpha val="40000"/>
                  </a:prstClr>
                </a:outerShdw>
              </a:effectLst>
            </a:endParaRPr>
          </a:p>
        </p:txBody>
      </p:sp>
      <p:cxnSp>
        <p:nvCxnSpPr>
          <p:cNvPr id="8" name="Straight Arrow Connector 7"/>
          <p:cNvCxnSpPr/>
          <p:nvPr/>
        </p:nvCxnSpPr>
        <p:spPr>
          <a:xfrm>
            <a:off x="3051110" y="1638300"/>
            <a:ext cx="2013015" cy="1171575"/>
          </a:xfrm>
          <a:prstGeom prst="straightConnector1">
            <a:avLst/>
          </a:prstGeom>
          <a:ln w="38100">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pic>
        <p:nvPicPr>
          <p:cNvPr id="3" name="Picture 2" descr="tor_readout_1818.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6029" y="2926854"/>
            <a:ext cx="4663440" cy="2468880"/>
          </a:xfrm>
          <a:prstGeom prst="rect">
            <a:avLst/>
          </a:prstGeom>
        </p:spPr>
      </p:pic>
    </p:spTree>
    <p:extLst>
      <p:ext uri="{BB962C8B-B14F-4D97-AF65-F5344CB8AC3E}">
        <p14:creationId xmlns:p14="http://schemas.microsoft.com/office/powerpoint/2010/main" val="309212422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20170402-1852.png"/>
          <p:cNvPicPr>
            <a:picLocks noChangeAspect="1"/>
          </p:cNvPicPr>
          <p:nvPr/>
        </p:nvPicPr>
        <p:blipFill rotWithShape="1">
          <a:blip r:embed="rId3">
            <a:extLst>
              <a:ext uri="{28A0092B-C50C-407E-A947-70E740481C1C}">
                <a14:useLocalDpi xmlns:a14="http://schemas.microsoft.com/office/drawing/2010/main" val="0"/>
              </a:ext>
            </a:extLst>
          </a:blip>
          <a:srcRect l="20000"/>
          <a:stretch/>
        </p:blipFill>
        <p:spPr>
          <a:xfrm>
            <a:off x="2688336" y="530352"/>
            <a:ext cx="6528184" cy="6025896"/>
          </a:xfrm>
          <a:prstGeom prst="rect">
            <a:avLst/>
          </a:prstGeom>
        </p:spPr>
      </p:pic>
      <p:sp>
        <p:nvSpPr>
          <p:cNvPr id="4" name="Slide Number Placeholder 3"/>
          <p:cNvSpPr>
            <a:spLocks noGrp="1"/>
          </p:cNvSpPr>
          <p:nvPr>
            <p:ph type="sldNum" sz="quarter" idx="10"/>
          </p:nvPr>
        </p:nvSpPr>
        <p:spPr/>
        <p:txBody>
          <a:bodyPr/>
          <a:lstStyle/>
          <a:p>
            <a:pPr>
              <a:defRPr/>
            </a:pPr>
            <a:fld id="{F378691F-9CED-4134-BEF2-4424A0C8B72C}" type="slidenum">
              <a:rPr lang="en-US" smtClean="0"/>
              <a:pPr>
                <a:defRPr/>
              </a:pPr>
              <a:t>17</a:t>
            </a:fld>
            <a:endParaRPr lang="en-US"/>
          </a:p>
        </p:txBody>
      </p:sp>
      <p:sp>
        <p:nvSpPr>
          <p:cNvPr id="2" name="TextBox 1"/>
          <p:cNvSpPr txBox="1"/>
          <p:nvPr/>
        </p:nvSpPr>
        <p:spPr>
          <a:xfrm>
            <a:off x="2441510" y="87273"/>
            <a:ext cx="4028680" cy="553998"/>
          </a:xfrm>
          <a:prstGeom prst="rect">
            <a:avLst/>
          </a:prstGeom>
          <a:noFill/>
        </p:spPr>
        <p:txBody>
          <a:bodyPr wrap="none" rtlCol="0">
            <a:spAutoFit/>
          </a:bodyPr>
          <a:lstStyle/>
          <a:p>
            <a:r>
              <a:rPr lang="en-US" sz="3000" dirty="0" smtClean="0"/>
              <a:t>02 April 2017 – 1852 UTC</a:t>
            </a:r>
          </a:p>
        </p:txBody>
      </p:sp>
      <p:sp>
        <p:nvSpPr>
          <p:cNvPr id="7" name="TextBox 6"/>
          <p:cNvSpPr txBox="1"/>
          <p:nvPr/>
        </p:nvSpPr>
        <p:spPr>
          <a:xfrm>
            <a:off x="0" y="567213"/>
            <a:ext cx="3429000" cy="1200329"/>
          </a:xfrm>
          <a:prstGeom prst="rect">
            <a:avLst/>
          </a:prstGeom>
          <a:solidFill>
            <a:schemeClr val="bg1"/>
          </a:solidFill>
        </p:spPr>
        <p:txBody>
          <a:bodyPr wrap="square" rtlCol="0">
            <a:spAutoFit/>
          </a:bodyPr>
          <a:lstStyle/>
          <a:p>
            <a:r>
              <a:rPr lang="en-US" b="1" dirty="0" smtClean="0">
                <a:solidFill>
                  <a:srgbClr val="1CFFFA"/>
                </a:solidFill>
                <a:effectLst>
                  <a:outerShdw blurRad="50800" dist="38100" dir="2700000" algn="tl" rotWithShape="0">
                    <a:prstClr val="black">
                      <a:alpha val="40000"/>
                    </a:prstClr>
                  </a:outerShdw>
                </a:effectLst>
              </a:rPr>
              <a:t>ProbTor = 97%</a:t>
            </a:r>
          </a:p>
          <a:p>
            <a:r>
              <a:rPr lang="en-US" b="1" dirty="0" smtClean="0">
                <a:solidFill>
                  <a:srgbClr val="1CFFFA"/>
                </a:solidFill>
                <a:effectLst>
                  <a:outerShdw blurRad="50800" dist="38100" dir="2700000" algn="tl" rotWithShape="0">
                    <a:prstClr val="black">
                      <a:alpha val="40000"/>
                    </a:prstClr>
                  </a:outerShdw>
                </a:effectLst>
              </a:rPr>
              <a:t>Very favorable kinematics</a:t>
            </a:r>
          </a:p>
          <a:p>
            <a:r>
              <a:rPr lang="en-US" b="1" dirty="0" smtClean="0">
                <a:solidFill>
                  <a:srgbClr val="1CFFFA"/>
                </a:solidFill>
                <a:effectLst>
                  <a:outerShdw blurRad="50800" dist="38100" dir="2700000" algn="tl" rotWithShape="0">
                    <a:prstClr val="black">
                      <a:alpha val="40000"/>
                    </a:prstClr>
                  </a:outerShdw>
                </a:effectLst>
              </a:rPr>
              <a:t>First tornado report</a:t>
            </a:r>
          </a:p>
          <a:p>
            <a:r>
              <a:rPr lang="en-US" b="1" dirty="0" smtClean="0">
                <a:solidFill>
                  <a:srgbClr val="1CFFFA"/>
                </a:solidFill>
                <a:effectLst>
                  <a:outerShdw blurRad="50800" dist="38100" dir="2700000" algn="tl" rotWithShape="0">
                    <a:prstClr val="black">
                      <a:alpha val="40000"/>
                    </a:prstClr>
                  </a:outerShdw>
                </a:effectLst>
              </a:rPr>
              <a:t>Intense storm rotation</a:t>
            </a:r>
          </a:p>
        </p:txBody>
      </p:sp>
      <p:cxnSp>
        <p:nvCxnSpPr>
          <p:cNvPr id="8" name="Straight Arrow Connector 7"/>
          <p:cNvCxnSpPr/>
          <p:nvPr/>
        </p:nvCxnSpPr>
        <p:spPr>
          <a:xfrm>
            <a:off x="3051110" y="1638300"/>
            <a:ext cx="2013015" cy="742950"/>
          </a:xfrm>
          <a:prstGeom prst="straightConnector1">
            <a:avLst/>
          </a:prstGeom>
          <a:ln w="38100">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pic>
        <p:nvPicPr>
          <p:cNvPr id="5" name="Picture 4" descr="tor_readout_185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32760" y="2562544"/>
            <a:ext cx="4683760" cy="2468880"/>
          </a:xfrm>
          <a:prstGeom prst="rect">
            <a:avLst/>
          </a:prstGeom>
        </p:spPr>
      </p:pic>
    </p:spTree>
    <p:extLst>
      <p:ext uri="{BB962C8B-B14F-4D97-AF65-F5344CB8AC3E}">
        <p14:creationId xmlns:p14="http://schemas.microsoft.com/office/powerpoint/2010/main" val="160163908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F378691F-9CED-4134-BEF2-4424A0C8B72C}" type="slidenum">
              <a:rPr lang="en-US" smtClean="0"/>
              <a:pPr>
                <a:defRPr/>
              </a:pPr>
              <a:t>18</a:t>
            </a:fld>
            <a:endParaRPr lang="en-US"/>
          </a:p>
        </p:txBody>
      </p:sp>
      <p:sp>
        <p:nvSpPr>
          <p:cNvPr id="2" name="TextBox 1"/>
          <p:cNvSpPr txBox="1"/>
          <p:nvPr/>
        </p:nvSpPr>
        <p:spPr>
          <a:xfrm>
            <a:off x="2441510" y="87273"/>
            <a:ext cx="4345398" cy="553998"/>
          </a:xfrm>
          <a:prstGeom prst="rect">
            <a:avLst/>
          </a:prstGeom>
          <a:noFill/>
        </p:spPr>
        <p:txBody>
          <a:bodyPr wrap="none" rtlCol="0">
            <a:spAutoFit/>
          </a:bodyPr>
          <a:lstStyle/>
          <a:p>
            <a:r>
              <a:rPr lang="en-US" sz="3000" dirty="0" smtClean="0"/>
              <a:t>02 April 2017 – Time Series</a:t>
            </a:r>
          </a:p>
        </p:txBody>
      </p:sp>
      <p:pic>
        <p:nvPicPr>
          <p:cNvPr id="5" name="Picture 4" descr="PT_timeseries_ID13208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03300"/>
            <a:ext cx="9144000" cy="4833697"/>
          </a:xfrm>
          <a:prstGeom prst="rect">
            <a:avLst/>
          </a:prstGeom>
        </p:spPr>
      </p:pic>
    </p:spTree>
    <p:extLst>
      <p:ext uri="{BB962C8B-B14F-4D97-AF65-F5344CB8AC3E}">
        <p14:creationId xmlns:p14="http://schemas.microsoft.com/office/powerpoint/2010/main" val="382591425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F378691F-9CED-4134-BEF2-4424A0C8B72C}" type="slidenum">
              <a:rPr lang="en-US" smtClean="0"/>
              <a:pPr>
                <a:defRPr/>
              </a:pPr>
              <a:t>19</a:t>
            </a:fld>
            <a:endParaRPr lang="en-US"/>
          </a:p>
        </p:txBody>
      </p:sp>
      <p:sp>
        <p:nvSpPr>
          <p:cNvPr id="3" name="Title 1"/>
          <p:cNvSpPr>
            <a:spLocks noGrp="1"/>
          </p:cNvSpPr>
          <p:nvPr>
            <p:ph type="title"/>
          </p:nvPr>
        </p:nvSpPr>
        <p:spPr>
          <a:xfrm>
            <a:off x="458262" y="0"/>
            <a:ext cx="8228538" cy="680320"/>
          </a:xfrm>
        </p:spPr>
        <p:txBody>
          <a:bodyPr/>
          <a:lstStyle/>
          <a:p>
            <a:r>
              <a:rPr lang="en-US" sz="3600" b="1" u="sng" dirty="0" smtClean="0">
                <a:latin typeface="+mn-lt"/>
              </a:rPr>
              <a:t>ProbTor Model Performance</a:t>
            </a:r>
            <a:endParaRPr lang="en-US" sz="3600" b="1" u="sng" dirty="0">
              <a:latin typeface="+mn-lt"/>
            </a:endParaRPr>
          </a:p>
        </p:txBody>
      </p:sp>
      <p:sp>
        <p:nvSpPr>
          <p:cNvPr id="7" name="TextBox 6"/>
          <p:cNvSpPr txBox="1"/>
          <p:nvPr/>
        </p:nvSpPr>
        <p:spPr>
          <a:xfrm>
            <a:off x="360279" y="4470935"/>
            <a:ext cx="3581400" cy="369332"/>
          </a:xfrm>
          <a:prstGeom prst="rect">
            <a:avLst/>
          </a:prstGeom>
          <a:noFill/>
        </p:spPr>
        <p:txBody>
          <a:bodyPr wrap="square" rtlCol="0">
            <a:spAutoFit/>
          </a:bodyPr>
          <a:lstStyle/>
          <a:p>
            <a:pPr algn="ctr"/>
            <a:r>
              <a:rPr lang="en-US" dirty="0" smtClean="0"/>
              <a:t>POD/FAR/CSI</a:t>
            </a:r>
            <a:endParaRPr lang="en-US" dirty="0"/>
          </a:p>
        </p:txBody>
      </p:sp>
      <p:sp>
        <p:nvSpPr>
          <p:cNvPr id="8" name="TextBox 7"/>
          <p:cNvSpPr txBox="1"/>
          <p:nvPr/>
        </p:nvSpPr>
        <p:spPr>
          <a:xfrm>
            <a:off x="5105400" y="4432061"/>
            <a:ext cx="3657600" cy="369332"/>
          </a:xfrm>
          <a:prstGeom prst="rect">
            <a:avLst/>
          </a:prstGeom>
          <a:noFill/>
        </p:spPr>
        <p:txBody>
          <a:bodyPr wrap="square" rtlCol="0">
            <a:spAutoFit/>
          </a:bodyPr>
          <a:lstStyle/>
          <a:p>
            <a:pPr algn="ctr"/>
            <a:r>
              <a:rPr lang="en-US" dirty="0" smtClean="0"/>
              <a:t>Reliability</a:t>
            </a:r>
            <a:endParaRPr lang="en-US" dirty="0"/>
          </a:p>
        </p:txBody>
      </p:sp>
      <p:sp>
        <p:nvSpPr>
          <p:cNvPr id="10" name="TextBox 9"/>
          <p:cNvSpPr txBox="1"/>
          <p:nvPr/>
        </p:nvSpPr>
        <p:spPr>
          <a:xfrm>
            <a:off x="13911" y="4781719"/>
            <a:ext cx="9130089" cy="1938992"/>
          </a:xfrm>
          <a:prstGeom prst="rect">
            <a:avLst/>
          </a:prstGeom>
          <a:noFill/>
        </p:spPr>
        <p:txBody>
          <a:bodyPr wrap="square" rtlCol="0">
            <a:spAutoFit/>
          </a:bodyPr>
          <a:lstStyle/>
          <a:p>
            <a:pPr marL="285750" indent="-285750">
              <a:buFont typeface="Arial"/>
              <a:buChar char="•"/>
            </a:pPr>
            <a:r>
              <a:rPr lang="en-US" sz="2000" dirty="0" smtClean="0"/>
              <a:t>Verification against LSR’s shows that ProbTor is less skillful than experienced </a:t>
            </a:r>
            <a:r>
              <a:rPr lang="en-US" sz="2000" dirty="0"/>
              <a:t>forecasters (as expected), </a:t>
            </a:r>
            <a:r>
              <a:rPr lang="en-US" sz="2000" dirty="0" smtClean="0"/>
              <a:t>but offers increased lead-time</a:t>
            </a:r>
            <a:endParaRPr lang="en-US" sz="2000" dirty="0"/>
          </a:p>
          <a:p>
            <a:pPr marL="285750" indent="-285750">
              <a:buFont typeface="Arial"/>
              <a:buChar char="•"/>
            </a:pPr>
            <a:r>
              <a:rPr lang="en-US" sz="2000" dirty="0" smtClean="0"/>
              <a:t>Reliability analysis shows </a:t>
            </a:r>
            <a:r>
              <a:rPr lang="en-US" sz="2000" dirty="0" err="1" smtClean="0"/>
              <a:t>ProbTor</a:t>
            </a:r>
            <a:r>
              <a:rPr lang="en-US" sz="2000" dirty="0" smtClean="0"/>
              <a:t> tends to slightly under forecast when probability is ≤ 60% and slightly over forecast when the probability is ≥ 70%</a:t>
            </a:r>
          </a:p>
          <a:p>
            <a:pPr marL="285750" indent="-285750">
              <a:buFont typeface="Arial"/>
              <a:buChar char="•"/>
            </a:pPr>
            <a:r>
              <a:rPr lang="en-US" sz="2000" dirty="0" smtClean="0"/>
              <a:t>Overall, </a:t>
            </a:r>
            <a:r>
              <a:rPr lang="en-US" sz="2000" dirty="0" err="1" smtClean="0"/>
              <a:t>ProbTor</a:t>
            </a:r>
            <a:r>
              <a:rPr lang="en-US" sz="2000" dirty="0" smtClean="0"/>
              <a:t> is well-calibrated</a:t>
            </a:r>
          </a:p>
          <a:p>
            <a:endParaRPr lang="en-US" sz="2000" dirty="0" smtClean="0"/>
          </a:p>
        </p:txBody>
      </p:sp>
      <p:pic>
        <p:nvPicPr>
          <p:cNvPr id="11" name="Picture 10" descr="ProbTornado60-nws_skill_1stLSR-LT.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803393"/>
            <a:ext cx="4431324" cy="3617870"/>
          </a:xfrm>
          <a:prstGeom prst="rect">
            <a:avLst/>
          </a:prstGeom>
        </p:spPr>
      </p:pic>
      <p:pic>
        <p:nvPicPr>
          <p:cNvPr id="2" name="Picture 1" descr="reliability_probtor.tif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57899" y="803392"/>
            <a:ext cx="4632268" cy="3617871"/>
          </a:xfrm>
          <a:prstGeom prst="rect">
            <a:avLst/>
          </a:prstGeom>
        </p:spPr>
      </p:pic>
    </p:spTree>
    <p:custDataLst>
      <p:tags r:id="rId1"/>
    </p:custDataLst>
    <p:extLst>
      <p:ext uri="{BB962C8B-B14F-4D97-AF65-F5344CB8AC3E}">
        <p14:creationId xmlns:p14="http://schemas.microsoft.com/office/powerpoint/2010/main" val="420872331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F378691F-9CED-4134-BEF2-4424A0C8B72C}" type="slidenum">
              <a:rPr lang="en-US" smtClean="0"/>
              <a:pPr>
                <a:defRPr/>
              </a:pPr>
              <a:t>2</a:t>
            </a:fld>
            <a:endParaRPr lang="en-US"/>
          </a:p>
        </p:txBody>
      </p:sp>
      <p:sp>
        <p:nvSpPr>
          <p:cNvPr id="5" name="TextBox 4"/>
          <p:cNvSpPr txBox="1"/>
          <p:nvPr/>
        </p:nvSpPr>
        <p:spPr>
          <a:xfrm>
            <a:off x="381000" y="177224"/>
            <a:ext cx="8305800" cy="646331"/>
          </a:xfrm>
          <a:prstGeom prst="rect">
            <a:avLst/>
          </a:prstGeom>
          <a:noFill/>
        </p:spPr>
        <p:txBody>
          <a:bodyPr wrap="square" rtlCol="0">
            <a:spAutoFit/>
          </a:bodyPr>
          <a:lstStyle/>
          <a:p>
            <a:r>
              <a:rPr lang="en-US" sz="3600" b="1" u="sng" dirty="0" smtClean="0">
                <a:effectLst>
                  <a:outerShdw blurRad="50800" dist="38100" dir="2700000" algn="tl" rotWithShape="0">
                    <a:prstClr val="black">
                      <a:alpha val="40000"/>
                    </a:prstClr>
                  </a:outerShdw>
                </a:effectLst>
              </a:rPr>
              <a:t>NOAA/CIMSS ProbTor Model Goals</a:t>
            </a:r>
            <a:endParaRPr lang="en-US" sz="3600" b="1" u="sng" dirty="0">
              <a:effectLst>
                <a:outerShdw blurRad="50800" dist="38100" dir="2700000" algn="tl" rotWithShape="0">
                  <a:prstClr val="black">
                    <a:alpha val="40000"/>
                  </a:prstClr>
                </a:outerShdw>
              </a:effectLst>
            </a:endParaRPr>
          </a:p>
        </p:txBody>
      </p:sp>
      <p:sp>
        <p:nvSpPr>
          <p:cNvPr id="6" name="Rectangle 5"/>
          <p:cNvSpPr/>
          <p:nvPr/>
        </p:nvSpPr>
        <p:spPr>
          <a:xfrm>
            <a:off x="228600" y="4929451"/>
            <a:ext cx="8458200" cy="707886"/>
          </a:xfrm>
          <a:prstGeom prst="rect">
            <a:avLst/>
          </a:prstGeom>
        </p:spPr>
        <p:txBody>
          <a:bodyPr wrap="square">
            <a:spAutoFit/>
          </a:bodyPr>
          <a:lstStyle/>
          <a:p>
            <a:r>
              <a:rPr lang="en-US" sz="2000" dirty="0" smtClean="0"/>
              <a:t>This </a:t>
            </a:r>
            <a:r>
              <a:rPr lang="en-US" sz="2000" b="1" dirty="0"/>
              <a:t>statistical model</a:t>
            </a:r>
            <a:r>
              <a:rPr lang="en-US" sz="2000" dirty="0"/>
              <a:t> predicts the </a:t>
            </a:r>
            <a:r>
              <a:rPr lang="en-US" sz="2000" dirty="0">
                <a:solidFill>
                  <a:srgbClr val="F2C31A"/>
                </a:solidFill>
              </a:rPr>
              <a:t>probability</a:t>
            </a:r>
            <a:r>
              <a:rPr lang="en-US" sz="2000" dirty="0"/>
              <a:t> </a:t>
            </a:r>
            <a:r>
              <a:rPr lang="en-US" sz="2000" dirty="0">
                <a:solidFill>
                  <a:srgbClr val="F2C31A"/>
                </a:solidFill>
              </a:rPr>
              <a:t>that a storm will </a:t>
            </a:r>
            <a:r>
              <a:rPr lang="en-US" sz="2000" dirty="0" smtClean="0">
                <a:solidFill>
                  <a:srgbClr val="F2C31A"/>
                </a:solidFill>
              </a:rPr>
              <a:t>produce a </a:t>
            </a:r>
            <a:r>
              <a:rPr lang="en-US" sz="2000" b="1" dirty="0" smtClean="0">
                <a:solidFill>
                  <a:srgbClr val="F2C31A"/>
                </a:solidFill>
              </a:rPr>
              <a:t>tornado</a:t>
            </a:r>
            <a:r>
              <a:rPr lang="en-US" sz="2000" dirty="0" smtClean="0">
                <a:solidFill>
                  <a:srgbClr val="F2C31A"/>
                </a:solidFill>
              </a:rPr>
              <a:t> in </a:t>
            </a:r>
            <a:r>
              <a:rPr lang="en-US" sz="2000" dirty="0">
                <a:solidFill>
                  <a:srgbClr val="F2C31A"/>
                </a:solidFill>
              </a:rPr>
              <a:t>the near-term </a:t>
            </a:r>
            <a:r>
              <a:rPr lang="en-US" sz="2000" dirty="0"/>
              <a:t>(in the next </a:t>
            </a:r>
            <a:r>
              <a:rPr lang="en-US" sz="2000" dirty="0" smtClean="0"/>
              <a:t>0-60 </a:t>
            </a:r>
            <a:r>
              <a:rPr lang="en-US" sz="2000" dirty="0"/>
              <a:t>min</a:t>
            </a:r>
            <a:r>
              <a:rPr lang="en-US" sz="2000" dirty="0" smtClean="0"/>
              <a:t>)</a:t>
            </a:r>
            <a:r>
              <a:rPr lang="en-US" sz="2000" dirty="0"/>
              <a:t>.</a:t>
            </a:r>
            <a:endParaRPr lang="en-US" sz="2000" dirty="0" smtClean="0"/>
          </a:p>
        </p:txBody>
      </p:sp>
      <p:sp>
        <p:nvSpPr>
          <p:cNvPr id="10" name="Rectangle 9"/>
          <p:cNvSpPr/>
          <p:nvPr/>
        </p:nvSpPr>
        <p:spPr>
          <a:xfrm>
            <a:off x="228600" y="5589176"/>
            <a:ext cx="8458200" cy="707886"/>
          </a:xfrm>
          <a:prstGeom prst="rect">
            <a:avLst/>
          </a:prstGeom>
        </p:spPr>
        <p:txBody>
          <a:bodyPr wrap="square">
            <a:spAutoFit/>
          </a:bodyPr>
          <a:lstStyle/>
          <a:p>
            <a:r>
              <a:rPr lang="en-US" sz="2000" dirty="0" smtClean="0"/>
              <a:t>ProbTor can be used as a ‘pre-polygon’ product as well as an aid for warning reissuance.</a:t>
            </a:r>
            <a:endParaRPr lang="en-US" sz="2000" dirty="0"/>
          </a:p>
        </p:txBody>
      </p:sp>
      <p:sp>
        <p:nvSpPr>
          <p:cNvPr id="9" name="Rectangle 8"/>
          <p:cNvSpPr/>
          <p:nvPr/>
        </p:nvSpPr>
        <p:spPr>
          <a:xfrm>
            <a:off x="228600" y="4221565"/>
            <a:ext cx="8458200" cy="707886"/>
          </a:xfrm>
          <a:prstGeom prst="rect">
            <a:avLst/>
          </a:prstGeom>
        </p:spPr>
        <p:txBody>
          <a:bodyPr wrap="square">
            <a:spAutoFit/>
          </a:bodyPr>
          <a:lstStyle/>
          <a:p>
            <a:r>
              <a:rPr lang="en-US" sz="2000" dirty="0" smtClean="0"/>
              <a:t>ProbTor is a statistical model designed to increase forecaster confidence and/or increase lead-time in tornado warning issuance.</a:t>
            </a:r>
            <a:endParaRPr lang="en-US" sz="2000" dirty="0" smtClean="0">
              <a:effectLst>
                <a:outerShdw blurRad="50800" dist="38100" dir="2700000" algn="tl" rotWithShape="0">
                  <a:prstClr val="black">
                    <a:alpha val="40000"/>
                  </a:prstClr>
                </a:outerShdw>
              </a:effectLst>
            </a:endParaRPr>
          </a:p>
        </p:txBody>
      </p:sp>
      <p:pic>
        <p:nvPicPr>
          <p:cNvPr id="2" name="Picture 1" descr="20160525-0048.png"/>
          <p:cNvPicPr>
            <a:picLocks noChangeAspect="1"/>
          </p:cNvPicPr>
          <p:nvPr/>
        </p:nvPicPr>
        <p:blipFill rotWithShape="1">
          <a:blip r:embed="rId3">
            <a:extLst>
              <a:ext uri="{28A0092B-C50C-407E-A947-70E740481C1C}">
                <a14:useLocalDpi xmlns:a14="http://schemas.microsoft.com/office/drawing/2010/main" val="0"/>
              </a:ext>
            </a:extLst>
          </a:blip>
          <a:srcRect l="19999" r="826" b="31673"/>
          <a:stretch/>
        </p:blipFill>
        <p:spPr>
          <a:xfrm>
            <a:off x="1407653" y="774196"/>
            <a:ext cx="5409446" cy="3447369"/>
          </a:xfrm>
          <a:prstGeom prst="rect">
            <a:avLst/>
          </a:prstGeom>
        </p:spPr>
      </p:pic>
    </p:spTree>
    <p:extLst>
      <p:ext uri="{BB962C8B-B14F-4D97-AF65-F5344CB8AC3E}">
        <p14:creationId xmlns:p14="http://schemas.microsoft.com/office/powerpoint/2010/main" val="129962388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F378691F-9CED-4134-BEF2-4424A0C8B72C}" type="slidenum">
              <a:rPr lang="en-US" smtClean="0"/>
              <a:pPr>
                <a:defRPr/>
              </a:pPr>
              <a:t>20</a:t>
            </a:fld>
            <a:endParaRPr lang="en-US"/>
          </a:p>
        </p:txBody>
      </p:sp>
      <p:sp>
        <p:nvSpPr>
          <p:cNvPr id="6" name="TextBox 5"/>
          <p:cNvSpPr txBox="1"/>
          <p:nvPr/>
        </p:nvSpPr>
        <p:spPr>
          <a:xfrm>
            <a:off x="381000" y="177224"/>
            <a:ext cx="8305800" cy="646331"/>
          </a:xfrm>
          <a:prstGeom prst="rect">
            <a:avLst/>
          </a:prstGeom>
          <a:noFill/>
        </p:spPr>
        <p:txBody>
          <a:bodyPr wrap="square" rtlCol="0">
            <a:spAutoFit/>
          </a:bodyPr>
          <a:lstStyle/>
          <a:p>
            <a:r>
              <a:rPr lang="en-US" sz="3600" b="1" u="sng" dirty="0" smtClean="0">
                <a:effectLst>
                  <a:outerShdw blurRad="50800" dist="38100" dir="2700000" algn="tl" rotWithShape="0">
                    <a:prstClr val="black">
                      <a:alpha val="40000"/>
                    </a:prstClr>
                  </a:outerShdw>
                </a:effectLst>
              </a:rPr>
              <a:t>ProbTor: Helping in the ‘uncertain’ zone</a:t>
            </a:r>
            <a:endParaRPr lang="en-US" sz="3600" b="1" u="sng" dirty="0">
              <a:effectLst>
                <a:outerShdw blurRad="50800" dist="38100" dir="2700000" algn="tl" rotWithShape="0">
                  <a:prstClr val="black">
                    <a:alpha val="40000"/>
                  </a:prstClr>
                </a:outerShdw>
              </a:effectLst>
            </a:endParaRPr>
          </a:p>
        </p:txBody>
      </p:sp>
      <p:grpSp>
        <p:nvGrpSpPr>
          <p:cNvPr id="21" name="Group 20"/>
          <p:cNvGrpSpPr/>
          <p:nvPr/>
        </p:nvGrpSpPr>
        <p:grpSpPr>
          <a:xfrm>
            <a:off x="10070" y="903489"/>
            <a:ext cx="8827875" cy="5310820"/>
            <a:chOff x="10070" y="903489"/>
            <a:chExt cx="8827875" cy="5310820"/>
          </a:xfrm>
        </p:grpSpPr>
        <p:sp>
          <p:nvSpPr>
            <p:cNvPr id="16" name="Rectangle 15"/>
            <p:cNvSpPr/>
            <p:nvPr/>
          </p:nvSpPr>
          <p:spPr>
            <a:xfrm>
              <a:off x="641569" y="903489"/>
              <a:ext cx="8045231" cy="4596005"/>
            </a:xfrm>
            <a:prstGeom prst="rect">
              <a:avLst/>
            </a:prstGeom>
            <a:gradFill>
              <a:gsLst>
                <a:gs pos="0">
                  <a:srgbClr val="FF0000"/>
                </a:gs>
                <a:gs pos="25000">
                  <a:srgbClr val="DD5F6F"/>
                </a:gs>
                <a:gs pos="40000">
                  <a:srgbClr val="D5B2B9"/>
                </a:gs>
                <a:gs pos="50000">
                  <a:schemeClr val="tx1">
                    <a:lumMod val="75000"/>
                  </a:schemeClr>
                </a:gs>
                <a:gs pos="60000">
                  <a:srgbClr val="AEF698"/>
                </a:gs>
                <a:gs pos="75000">
                  <a:srgbClr val="52E341"/>
                </a:gs>
                <a:gs pos="100000">
                  <a:srgbClr val="008000"/>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1" name="Group 10"/>
            <p:cNvGrpSpPr/>
            <p:nvPr/>
          </p:nvGrpSpPr>
          <p:grpSpPr>
            <a:xfrm>
              <a:off x="615383" y="903489"/>
              <a:ext cx="8222562" cy="4596005"/>
              <a:chOff x="615383" y="903489"/>
              <a:chExt cx="8222562" cy="4596005"/>
            </a:xfrm>
          </p:grpSpPr>
          <p:cxnSp>
            <p:nvCxnSpPr>
              <p:cNvPr id="7" name="Straight Arrow Connector 6"/>
              <p:cNvCxnSpPr/>
              <p:nvPr/>
            </p:nvCxnSpPr>
            <p:spPr>
              <a:xfrm>
                <a:off x="615383" y="5499494"/>
                <a:ext cx="8222562" cy="0"/>
              </a:xfrm>
              <a:prstGeom prst="straightConnector1">
                <a:avLst/>
              </a:prstGeom>
              <a:ln w="50800">
                <a:solidFill>
                  <a:srgbClr val="FFFF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flipV="1">
                <a:off x="641569" y="903489"/>
                <a:ext cx="0" cy="4596005"/>
              </a:xfrm>
              <a:prstGeom prst="straightConnector1">
                <a:avLst/>
              </a:prstGeom>
              <a:ln w="50800">
                <a:solidFill>
                  <a:srgbClr val="FFFF00"/>
                </a:solidFill>
                <a:tailEnd type="arrow"/>
              </a:ln>
              <a:effectLst/>
            </p:spPr>
            <p:style>
              <a:lnRef idx="2">
                <a:schemeClr val="accent1"/>
              </a:lnRef>
              <a:fillRef idx="0">
                <a:schemeClr val="accent1"/>
              </a:fillRef>
              <a:effectRef idx="1">
                <a:schemeClr val="accent1"/>
              </a:effectRef>
              <a:fontRef idx="minor">
                <a:schemeClr val="tx1"/>
              </a:fontRef>
            </p:style>
          </p:cxnSp>
        </p:grpSp>
        <p:sp>
          <p:nvSpPr>
            <p:cNvPr id="12" name="TextBox 11"/>
            <p:cNvSpPr txBox="1"/>
            <p:nvPr/>
          </p:nvSpPr>
          <p:spPr>
            <a:xfrm rot="16200000">
              <a:off x="-1206800" y="2879338"/>
              <a:ext cx="2956959" cy="523220"/>
            </a:xfrm>
            <a:prstGeom prst="rect">
              <a:avLst/>
            </a:prstGeom>
            <a:noFill/>
          </p:spPr>
          <p:txBody>
            <a:bodyPr wrap="none" rtlCol="0">
              <a:spAutoFit/>
            </a:bodyPr>
            <a:lstStyle/>
            <a:p>
              <a:r>
                <a:rPr lang="en-US" sz="2800" dirty="0" smtClean="0"/>
                <a:t> Tornadic Certainty</a:t>
              </a:r>
              <a:endParaRPr lang="en-US" sz="2800" dirty="0"/>
            </a:p>
          </p:txBody>
        </p:sp>
        <p:sp>
          <p:nvSpPr>
            <p:cNvPr id="14" name="TextBox 13"/>
            <p:cNvSpPr txBox="1"/>
            <p:nvPr/>
          </p:nvSpPr>
          <p:spPr>
            <a:xfrm>
              <a:off x="4273109" y="5691089"/>
              <a:ext cx="943487" cy="523220"/>
            </a:xfrm>
            <a:prstGeom prst="rect">
              <a:avLst/>
            </a:prstGeom>
            <a:noFill/>
          </p:spPr>
          <p:txBody>
            <a:bodyPr wrap="none" rtlCol="0">
              <a:spAutoFit/>
            </a:bodyPr>
            <a:lstStyle/>
            <a:p>
              <a:r>
                <a:rPr lang="en-US" sz="2800" dirty="0" smtClean="0"/>
                <a:t>Time</a:t>
              </a:r>
              <a:endParaRPr lang="en-US" sz="2800" dirty="0"/>
            </a:p>
          </p:txBody>
        </p:sp>
        <p:sp>
          <p:nvSpPr>
            <p:cNvPr id="17" name="TextBox 16"/>
            <p:cNvSpPr txBox="1"/>
            <p:nvPr/>
          </p:nvSpPr>
          <p:spPr>
            <a:xfrm>
              <a:off x="6971584" y="5054297"/>
              <a:ext cx="1715216" cy="369332"/>
            </a:xfrm>
            <a:prstGeom prst="rect">
              <a:avLst/>
            </a:prstGeom>
            <a:noFill/>
          </p:spPr>
          <p:txBody>
            <a:bodyPr wrap="square" rtlCol="0">
              <a:spAutoFit/>
            </a:bodyPr>
            <a:lstStyle/>
            <a:p>
              <a:pPr algn="r"/>
              <a:r>
                <a:rPr lang="en-US" b="1" dirty="0" smtClean="0"/>
                <a:t>Non-tornadic</a:t>
              </a:r>
            </a:p>
          </p:txBody>
        </p:sp>
        <p:sp>
          <p:nvSpPr>
            <p:cNvPr id="18" name="TextBox 17"/>
            <p:cNvSpPr txBox="1"/>
            <p:nvPr/>
          </p:nvSpPr>
          <p:spPr>
            <a:xfrm>
              <a:off x="7502434" y="924949"/>
              <a:ext cx="1142685" cy="369332"/>
            </a:xfrm>
            <a:prstGeom prst="rect">
              <a:avLst/>
            </a:prstGeom>
            <a:noFill/>
          </p:spPr>
          <p:txBody>
            <a:bodyPr wrap="square" rtlCol="0">
              <a:spAutoFit/>
            </a:bodyPr>
            <a:lstStyle/>
            <a:p>
              <a:pPr algn="r"/>
              <a:r>
                <a:rPr lang="en-US" b="1" dirty="0" smtClean="0"/>
                <a:t>Tornadic</a:t>
              </a:r>
            </a:p>
          </p:txBody>
        </p:sp>
        <p:sp>
          <p:nvSpPr>
            <p:cNvPr id="19" name="TextBox 18"/>
            <p:cNvSpPr txBox="1"/>
            <p:nvPr/>
          </p:nvSpPr>
          <p:spPr>
            <a:xfrm>
              <a:off x="6971584" y="2847072"/>
              <a:ext cx="1715216" cy="369332"/>
            </a:xfrm>
            <a:prstGeom prst="rect">
              <a:avLst/>
            </a:prstGeom>
            <a:noFill/>
          </p:spPr>
          <p:txBody>
            <a:bodyPr wrap="square" rtlCol="0">
              <a:spAutoFit/>
            </a:bodyPr>
            <a:lstStyle/>
            <a:p>
              <a:pPr algn="r"/>
              <a:r>
                <a:rPr lang="en-US" b="1" dirty="0" smtClean="0"/>
                <a:t>Uncertain</a:t>
              </a:r>
            </a:p>
          </p:txBody>
        </p:sp>
      </p:grpSp>
      <p:sp>
        <p:nvSpPr>
          <p:cNvPr id="15" name="Freeform 14"/>
          <p:cNvSpPr/>
          <p:nvPr/>
        </p:nvSpPr>
        <p:spPr>
          <a:xfrm>
            <a:off x="654663" y="1205537"/>
            <a:ext cx="8013070" cy="4280863"/>
          </a:xfrm>
          <a:custGeom>
            <a:avLst/>
            <a:gdLst>
              <a:gd name="connsiteX0" fmla="*/ 0 w 8013070"/>
              <a:gd name="connsiteY0" fmla="*/ 4280863 h 4280863"/>
              <a:gd name="connsiteX1" fmla="*/ 261865 w 8013070"/>
              <a:gd name="connsiteY1" fmla="*/ 3233340 h 4280863"/>
              <a:gd name="connsiteX2" fmla="*/ 641569 w 8013070"/>
              <a:gd name="connsiteY2" fmla="*/ 2552451 h 4280863"/>
              <a:gd name="connsiteX3" fmla="*/ 1073646 w 8013070"/>
              <a:gd name="connsiteY3" fmla="*/ 1937031 h 4280863"/>
              <a:gd name="connsiteX4" fmla="*/ 1453351 w 8013070"/>
              <a:gd name="connsiteY4" fmla="*/ 1544210 h 4280863"/>
              <a:gd name="connsiteX5" fmla="*/ 1833055 w 8013070"/>
              <a:gd name="connsiteY5" fmla="*/ 1452552 h 4280863"/>
              <a:gd name="connsiteX6" fmla="*/ 2199666 w 8013070"/>
              <a:gd name="connsiteY6" fmla="*/ 1085919 h 4280863"/>
              <a:gd name="connsiteX7" fmla="*/ 2422251 w 8013070"/>
              <a:gd name="connsiteY7" fmla="*/ 221713 h 4280863"/>
              <a:gd name="connsiteX8" fmla="*/ 2893608 w 8013070"/>
              <a:gd name="connsiteY8" fmla="*/ 12208 h 4280863"/>
              <a:gd name="connsiteX9" fmla="*/ 3338779 w 8013070"/>
              <a:gd name="connsiteY9" fmla="*/ 483593 h 4280863"/>
              <a:gd name="connsiteX10" fmla="*/ 3404245 w 8013070"/>
              <a:gd name="connsiteY10" fmla="*/ 981167 h 4280863"/>
              <a:gd name="connsiteX11" fmla="*/ 3548271 w 8013070"/>
              <a:gd name="connsiteY11" fmla="*/ 1229953 h 4280863"/>
              <a:gd name="connsiteX12" fmla="*/ 3862509 w 8013070"/>
              <a:gd name="connsiteY12" fmla="*/ 1256141 h 4280863"/>
              <a:gd name="connsiteX13" fmla="*/ 4098188 w 8013070"/>
              <a:gd name="connsiteY13" fmla="*/ 1151389 h 4280863"/>
              <a:gd name="connsiteX14" fmla="*/ 4412426 w 8013070"/>
              <a:gd name="connsiteY14" fmla="*/ 732380 h 4280863"/>
              <a:gd name="connsiteX15" fmla="*/ 4674291 w 8013070"/>
              <a:gd name="connsiteY15" fmla="*/ 509781 h 4280863"/>
              <a:gd name="connsiteX16" fmla="*/ 5237300 w 8013070"/>
              <a:gd name="connsiteY16" fmla="*/ 693098 h 4280863"/>
              <a:gd name="connsiteX17" fmla="*/ 5394420 w 8013070"/>
              <a:gd name="connsiteY17" fmla="*/ 1007355 h 4280863"/>
              <a:gd name="connsiteX18" fmla="*/ 5499166 w 8013070"/>
              <a:gd name="connsiteY18" fmla="*/ 1269235 h 4280863"/>
              <a:gd name="connsiteX19" fmla="*/ 5630098 w 8013070"/>
              <a:gd name="connsiteY19" fmla="*/ 1518022 h 4280863"/>
              <a:gd name="connsiteX20" fmla="*/ 5918150 w 8013070"/>
              <a:gd name="connsiteY20" fmla="*/ 1701338 h 4280863"/>
              <a:gd name="connsiteX21" fmla="*/ 6284761 w 8013070"/>
              <a:gd name="connsiteY21" fmla="*/ 1819185 h 4280863"/>
              <a:gd name="connsiteX22" fmla="*/ 6415693 w 8013070"/>
              <a:gd name="connsiteY22" fmla="*/ 1884655 h 4280863"/>
              <a:gd name="connsiteX23" fmla="*/ 6756118 w 8013070"/>
              <a:gd name="connsiteY23" fmla="*/ 2146536 h 4280863"/>
              <a:gd name="connsiteX24" fmla="*/ 7057263 w 8013070"/>
              <a:gd name="connsiteY24" fmla="*/ 2539357 h 4280863"/>
              <a:gd name="connsiteX25" fmla="*/ 7515526 w 8013070"/>
              <a:gd name="connsiteY25" fmla="*/ 2958366 h 4280863"/>
              <a:gd name="connsiteX26" fmla="*/ 7672645 w 8013070"/>
              <a:gd name="connsiteY26" fmla="*/ 3233340 h 4280863"/>
              <a:gd name="connsiteX27" fmla="*/ 8013070 w 8013070"/>
              <a:gd name="connsiteY27" fmla="*/ 3796384 h 4280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013070" h="4280863">
                <a:moveTo>
                  <a:pt x="0" y="4280863"/>
                </a:moveTo>
                <a:cubicBezTo>
                  <a:pt x="77468" y="3901136"/>
                  <a:pt x="154937" y="3521409"/>
                  <a:pt x="261865" y="3233340"/>
                </a:cubicBezTo>
                <a:cubicBezTo>
                  <a:pt x="368793" y="2945271"/>
                  <a:pt x="506272" y="2768502"/>
                  <a:pt x="641569" y="2552451"/>
                </a:cubicBezTo>
                <a:cubicBezTo>
                  <a:pt x="776866" y="2336399"/>
                  <a:pt x="938349" y="2105071"/>
                  <a:pt x="1073646" y="1937031"/>
                </a:cubicBezTo>
                <a:cubicBezTo>
                  <a:pt x="1208943" y="1768991"/>
                  <a:pt x="1326783" y="1624956"/>
                  <a:pt x="1453351" y="1544210"/>
                </a:cubicBezTo>
                <a:cubicBezTo>
                  <a:pt x="1579919" y="1463464"/>
                  <a:pt x="1708669" y="1528934"/>
                  <a:pt x="1833055" y="1452552"/>
                </a:cubicBezTo>
                <a:cubicBezTo>
                  <a:pt x="1957441" y="1376170"/>
                  <a:pt x="2101467" y="1291059"/>
                  <a:pt x="2199666" y="1085919"/>
                </a:cubicBezTo>
                <a:cubicBezTo>
                  <a:pt x="2297865" y="880779"/>
                  <a:pt x="2306594" y="400665"/>
                  <a:pt x="2422251" y="221713"/>
                </a:cubicBezTo>
                <a:cubicBezTo>
                  <a:pt x="2537908" y="42761"/>
                  <a:pt x="2740853" y="-31439"/>
                  <a:pt x="2893608" y="12208"/>
                </a:cubicBezTo>
                <a:cubicBezTo>
                  <a:pt x="3046363" y="55855"/>
                  <a:pt x="3253673" y="322100"/>
                  <a:pt x="3338779" y="483593"/>
                </a:cubicBezTo>
                <a:cubicBezTo>
                  <a:pt x="3423885" y="645086"/>
                  <a:pt x="3369330" y="856774"/>
                  <a:pt x="3404245" y="981167"/>
                </a:cubicBezTo>
                <a:cubicBezTo>
                  <a:pt x="3439160" y="1105560"/>
                  <a:pt x="3471894" y="1184124"/>
                  <a:pt x="3548271" y="1229953"/>
                </a:cubicBezTo>
                <a:cubicBezTo>
                  <a:pt x="3624648" y="1275782"/>
                  <a:pt x="3770856" y="1269235"/>
                  <a:pt x="3862509" y="1256141"/>
                </a:cubicBezTo>
                <a:cubicBezTo>
                  <a:pt x="3954162" y="1243047"/>
                  <a:pt x="4006535" y="1238682"/>
                  <a:pt x="4098188" y="1151389"/>
                </a:cubicBezTo>
                <a:cubicBezTo>
                  <a:pt x="4189841" y="1064095"/>
                  <a:pt x="4316409" y="839315"/>
                  <a:pt x="4412426" y="732380"/>
                </a:cubicBezTo>
                <a:cubicBezTo>
                  <a:pt x="4508443" y="625445"/>
                  <a:pt x="4536812" y="516328"/>
                  <a:pt x="4674291" y="509781"/>
                </a:cubicBezTo>
                <a:cubicBezTo>
                  <a:pt x="4811770" y="503234"/>
                  <a:pt x="5117279" y="610169"/>
                  <a:pt x="5237300" y="693098"/>
                </a:cubicBezTo>
                <a:cubicBezTo>
                  <a:pt x="5357322" y="776027"/>
                  <a:pt x="5350776" y="911332"/>
                  <a:pt x="5394420" y="1007355"/>
                </a:cubicBezTo>
                <a:cubicBezTo>
                  <a:pt x="5438064" y="1103378"/>
                  <a:pt x="5459886" y="1184124"/>
                  <a:pt x="5499166" y="1269235"/>
                </a:cubicBezTo>
                <a:cubicBezTo>
                  <a:pt x="5538446" y="1354346"/>
                  <a:pt x="5560267" y="1446005"/>
                  <a:pt x="5630098" y="1518022"/>
                </a:cubicBezTo>
                <a:cubicBezTo>
                  <a:pt x="5699929" y="1590039"/>
                  <a:pt x="5809040" y="1651144"/>
                  <a:pt x="5918150" y="1701338"/>
                </a:cubicBezTo>
                <a:cubicBezTo>
                  <a:pt x="6027260" y="1751532"/>
                  <a:pt x="6201837" y="1788632"/>
                  <a:pt x="6284761" y="1819185"/>
                </a:cubicBezTo>
                <a:cubicBezTo>
                  <a:pt x="6367685" y="1849738"/>
                  <a:pt x="6337133" y="1830096"/>
                  <a:pt x="6415693" y="1884655"/>
                </a:cubicBezTo>
                <a:cubicBezTo>
                  <a:pt x="6494253" y="1939214"/>
                  <a:pt x="6649190" y="2037419"/>
                  <a:pt x="6756118" y="2146536"/>
                </a:cubicBezTo>
                <a:cubicBezTo>
                  <a:pt x="6863046" y="2255653"/>
                  <a:pt x="6930695" y="2404052"/>
                  <a:pt x="7057263" y="2539357"/>
                </a:cubicBezTo>
                <a:cubicBezTo>
                  <a:pt x="7183831" y="2674662"/>
                  <a:pt x="7412962" y="2842702"/>
                  <a:pt x="7515526" y="2958366"/>
                </a:cubicBezTo>
                <a:cubicBezTo>
                  <a:pt x="7618090" y="3074030"/>
                  <a:pt x="7589721" y="3093670"/>
                  <a:pt x="7672645" y="3233340"/>
                </a:cubicBezTo>
                <a:cubicBezTo>
                  <a:pt x="7755569" y="3373010"/>
                  <a:pt x="7884319" y="3584697"/>
                  <a:pt x="8013070" y="3796384"/>
                </a:cubicBezTo>
              </a:path>
            </a:pathLst>
          </a:custGeom>
          <a:ln w="635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 name="Rectangle 1"/>
          <p:cNvSpPr/>
          <p:nvPr/>
        </p:nvSpPr>
        <p:spPr>
          <a:xfrm>
            <a:off x="1479537" y="1796569"/>
            <a:ext cx="6022897" cy="1922512"/>
          </a:xfrm>
          <a:prstGeom prst="rect">
            <a:avLst/>
          </a:prstGeom>
          <a:noFill/>
          <a:ln w="19050">
            <a:solidFill>
              <a:schemeClr val="bg1"/>
            </a:solidFill>
            <a:prstDash val="sysDo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Isosceles Triangle 2"/>
          <p:cNvSpPr/>
          <p:nvPr/>
        </p:nvSpPr>
        <p:spPr>
          <a:xfrm rot="10581328">
            <a:off x="2981315" y="1060218"/>
            <a:ext cx="229889" cy="468125"/>
          </a:xfrm>
          <a:prstGeom prst="triangle">
            <a:avLst/>
          </a:prstGeom>
          <a:gradFill>
            <a:gsLst>
              <a:gs pos="0">
                <a:schemeClr val="tx1">
                  <a:lumMod val="65000"/>
                </a:schemeClr>
              </a:gs>
              <a:gs pos="36000">
                <a:schemeClr val="bg1">
                  <a:lumMod val="50000"/>
                  <a:lumOff val="50000"/>
                </a:schemeClr>
              </a:gs>
              <a:gs pos="67000">
                <a:schemeClr val="bg1">
                  <a:lumMod val="65000"/>
                  <a:lumOff val="35000"/>
                </a:schemeClr>
              </a:gs>
              <a:gs pos="100000">
                <a:schemeClr val="bg1">
                  <a:lumMod val="75000"/>
                  <a:lumOff val="25000"/>
                </a:schemeClr>
              </a:gs>
            </a:gsLst>
          </a:gradFill>
          <a:ln>
            <a:solidFill>
              <a:schemeClr val="bg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Isosceles Triangle 23"/>
          <p:cNvSpPr/>
          <p:nvPr/>
        </p:nvSpPr>
        <p:spPr>
          <a:xfrm rot="10581328">
            <a:off x="5313533" y="1191176"/>
            <a:ext cx="229889" cy="468125"/>
          </a:xfrm>
          <a:prstGeom prst="triangle">
            <a:avLst/>
          </a:prstGeom>
          <a:gradFill>
            <a:gsLst>
              <a:gs pos="0">
                <a:schemeClr val="tx1">
                  <a:lumMod val="65000"/>
                </a:schemeClr>
              </a:gs>
              <a:gs pos="36000">
                <a:schemeClr val="bg1">
                  <a:lumMod val="50000"/>
                  <a:lumOff val="50000"/>
                </a:schemeClr>
              </a:gs>
              <a:gs pos="67000">
                <a:schemeClr val="bg1">
                  <a:lumMod val="65000"/>
                  <a:lumOff val="35000"/>
                </a:schemeClr>
              </a:gs>
              <a:gs pos="100000">
                <a:schemeClr val="bg1">
                  <a:lumMod val="75000"/>
                  <a:lumOff val="25000"/>
                </a:schemeClr>
              </a:gs>
            </a:gsLst>
          </a:gradFill>
          <a:ln>
            <a:solidFill>
              <a:schemeClr val="bg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0" name="Group 9"/>
          <p:cNvGrpSpPr/>
          <p:nvPr/>
        </p:nvGrpSpPr>
        <p:grpSpPr>
          <a:xfrm>
            <a:off x="2127654" y="1796569"/>
            <a:ext cx="1306056" cy="677671"/>
            <a:chOff x="762678" y="3993680"/>
            <a:chExt cx="1306056" cy="677671"/>
          </a:xfrm>
        </p:grpSpPr>
        <p:sp>
          <p:nvSpPr>
            <p:cNvPr id="5" name="Explosion 1 4"/>
            <p:cNvSpPr/>
            <p:nvPr/>
          </p:nvSpPr>
          <p:spPr>
            <a:xfrm>
              <a:off x="762678" y="3993680"/>
              <a:ext cx="1306056" cy="677671"/>
            </a:xfrm>
            <a:prstGeom prst="irregularSeal1">
              <a:avLst/>
            </a:prstGeom>
            <a:solidFill>
              <a:srgbClr val="FF6100"/>
            </a:solidFill>
            <a:ln w="254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p:cNvSpPr txBox="1"/>
            <p:nvPr/>
          </p:nvSpPr>
          <p:spPr>
            <a:xfrm>
              <a:off x="896888" y="4093429"/>
              <a:ext cx="1034367" cy="369332"/>
            </a:xfrm>
            <a:prstGeom prst="rect">
              <a:avLst/>
            </a:prstGeom>
            <a:noFill/>
          </p:spPr>
          <p:txBody>
            <a:bodyPr wrap="square" rtlCol="0">
              <a:spAutoFit/>
            </a:bodyPr>
            <a:lstStyle/>
            <a:p>
              <a:r>
                <a:rPr lang="en-US" dirty="0" err="1" smtClean="0"/>
                <a:t>TorWarn</a:t>
              </a:r>
              <a:endParaRPr lang="en-US" dirty="0"/>
            </a:p>
          </p:txBody>
        </p:sp>
      </p:grpSp>
      <p:sp>
        <p:nvSpPr>
          <p:cNvPr id="22" name="TextBox 21"/>
          <p:cNvSpPr txBox="1"/>
          <p:nvPr/>
        </p:nvSpPr>
        <p:spPr>
          <a:xfrm>
            <a:off x="1229235" y="4592632"/>
            <a:ext cx="2344739" cy="830997"/>
          </a:xfrm>
          <a:prstGeom prst="rect">
            <a:avLst/>
          </a:prstGeom>
          <a:noFill/>
          <a:ln w="38100">
            <a:solidFill>
              <a:schemeClr val="tx1"/>
            </a:solidFill>
          </a:ln>
        </p:spPr>
        <p:txBody>
          <a:bodyPr wrap="square" rtlCol="0">
            <a:spAutoFit/>
          </a:bodyPr>
          <a:lstStyle/>
          <a:p>
            <a:pPr algn="ctr"/>
            <a:r>
              <a:rPr lang="en-US" sz="2400" dirty="0" smtClean="0"/>
              <a:t>Tornadic Zone of Uncertainty</a:t>
            </a:r>
          </a:p>
        </p:txBody>
      </p:sp>
      <p:cxnSp>
        <p:nvCxnSpPr>
          <p:cNvPr id="20" name="Straight Arrow Connector 19"/>
          <p:cNvCxnSpPr/>
          <p:nvPr/>
        </p:nvCxnSpPr>
        <p:spPr>
          <a:xfrm flipV="1">
            <a:off x="2751894" y="3719081"/>
            <a:ext cx="214774" cy="873551"/>
          </a:xfrm>
          <a:prstGeom prst="straightConnector1">
            <a:avLst/>
          </a:prstGeom>
          <a:ln w="381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598798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F378691F-9CED-4134-BEF2-4424A0C8B72C}" type="slidenum">
              <a:rPr lang="en-US" smtClean="0"/>
              <a:pPr>
                <a:defRPr/>
              </a:pPr>
              <a:t>21</a:t>
            </a:fld>
            <a:endParaRPr lang="en-US"/>
          </a:p>
        </p:txBody>
      </p:sp>
      <p:sp>
        <p:nvSpPr>
          <p:cNvPr id="6" name="TextBox 5"/>
          <p:cNvSpPr txBox="1"/>
          <p:nvPr/>
        </p:nvSpPr>
        <p:spPr>
          <a:xfrm>
            <a:off x="181439" y="146988"/>
            <a:ext cx="8807762" cy="646331"/>
          </a:xfrm>
          <a:prstGeom prst="rect">
            <a:avLst/>
          </a:prstGeom>
          <a:noFill/>
        </p:spPr>
        <p:txBody>
          <a:bodyPr wrap="square" rtlCol="0">
            <a:spAutoFit/>
          </a:bodyPr>
          <a:lstStyle/>
          <a:p>
            <a:r>
              <a:rPr lang="en-US" sz="3600" b="1" u="sng" dirty="0" smtClean="0">
                <a:effectLst>
                  <a:outerShdw blurRad="50800" dist="38100" dir="2700000" algn="tl" rotWithShape="0">
                    <a:prstClr val="black">
                      <a:alpha val="40000"/>
                    </a:prstClr>
                  </a:outerShdw>
                </a:effectLst>
              </a:rPr>
              <a:t>ProbTor:  Kinematic Environment Matters!</a:t>
            </a:r>
            <a:endParaRPr lang="en-US" sz="3600" b="1" u="sng" dirty="0">
              <a:effectLst>
                <a:outerShdw blurRad="50800" dist="38100" dir="2700000" algn="tl" rotWithShape="0">
                  <a:prstClr val="black">
                    <a:alpha val="40000"/>
                  </a:prstClr>
                </a:outerShdw>
              </a:effectLst>
            </a:endParaRPr>
          </a:p>
        </p:txBody>
      </p:sp>
      <p:sp>
        <p:nvSpPr>
          <p:cNvPr id="2" name="Rectangle 1"/>
          <p:cNvSpPr/>
          <p:nvPr/>
        </p:nvSpPr>
        <p:spPr>
          <a:xfrm>
            <a:off x="381000" y="1152275"/>
            <a:ext cx="3546976" cy="3103286"/>
          </a:xfrm>
          <a:prstGeom prst="rect">
            <a:avLst/>
          </a:prstGeom>
          <a:no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4255307" y="2300231"/>
            <a:ext cx="693942" cy="584776"/>
          </a:xfrm>
          <a:prstGeom prst="rect">
            <a:avLst/>
          </a:prstGeom>
          <a:noFill/>
        </p:spPr>
        <p:txBody>
          <a:bodyPr wrap="square" rtlCol="0">
            <a:spAutoFit/>
          </a:bodyPr>
          <a:lstStyle/>
          <a:p>
            <a:r>
              <a:rPr lang="en-US" sz="3200" dirty="0" smtClean="0"/>
              <a:t>Vs.</a:t>
            </a:r>
            <a:endParaRPr lang="en-US" sz="3200" dirty="0"/>
          </a:p>
        </p:txBody>
      </p:sp>
      <p:grpSp>
        <p:nvGrpSpPr>
          <p:cNvPr id="23" name="Group 22"/>
          <p:cNvGrpSpPr/>
          <p:nvPr/>
        </p:nvGrpSpPr>
        <p:grpSpPr>
          <a:xfrm>
            <a:off x="523730" y="1417794"/>
            <a:ext cx="2910358" cy="2602075"/>
            <a:chOff x="523730" y="1417794"/>
            <a:chExt cx="2910358" cy="2602075"/>
          </a:xfrm>
        </p:grpSpPr>
        <p:sp>
          <p:nvSpPr>
            <p:cNvPr id="19" name="Freeform 18"/>
            <p:cNvSpPr/>
            <p:nvPr/>
          </p:nvSpPr>
          <p:spPr>
            <a:xfrm>
              <a:off x="523730" y="3260415"/>
              <a:ext cx="772502" cy="759454"/>
            </a:xfrm>
            <a:custGeom>
              <a:avLst/>
              <a:gdLst>
                <a:gd name="connsiteX0" fmla="*/ 445170 w 772502"/>
                <a:gd name="connsiteY0" fmla="*/ 0 h 759454"/>
                <a:gd name="connsiteX1" fmla="*/ 445170 w 772502"/>
                <a:gd name="connsiteY1" fmla="*/ 0 h 759454"/>
                <a:gd name="connsiteX2" fmla="*/ 235678 w 772502"/>
                <a:gd name="connsiteY2" fmla="*/ 26188 h 759454"/>
                <a:gd name="connsiteX3" fmla="*/ 130932 w 772502"/>
                <a:gd name="connsiteY3" fmla="*/ 52376 h 759454"/>
                <a:gd name="connsiteX4" fmla="*/ 117839 w 772502"/>
                <a:gd name="connsiteY4" fmla="*/ 65470 h 759454"/>
                <a:gd name="connsiteX5" fmla="*/ 39279 w 772502"/>
                <a:gd name="connsiteY5" fmla="*/ 170222 h 759454"/>
                <a:gd name="connsiteX6" fmla="*/ 13093 w 772502"/>
                <a:gd name="connsiteY6" fmla="*/ 209504 h 759454"/>
                <a:gd name="connsiteX7" fmla="*/ 39279 w 772502"/>
                <a:gd name="connsiteY7" fmla="*/ 209504 h 759454"/>
                <a:gd name="connsiteX8" fmla="*/ 0 w 772502"/>
                <a:gd name="connsiteY8" fmla="*/ 301162 h 759454"/>
                <a:gd name="connsiteX9" fmla="*/ 26186 w 772502"/>
                <a:gd name="connsiteY9" fmla="*/ 510667 h 759454"/>
                <a:gd name="connsiteX10" fmla="*/ 39279 w 772502"/>
                <a:gd name="connsiteY10" fmla="*/ 536855 h 759454"/>
                <a:gd name="connsiteX11" fmla="*/ 170212 w 772502"/>
                <a:gd name="connsiteY11" fmla="*/ 615419 h 759454"/>
                <a:gd name="connsiteX12" fmla="*/ 340424 w 772502"/>
                <a:gd name="connsiteY12" fmla="*/ 720171 h 759454"/>
                <a:gd name="connsiteX13" fmla="*/ 392797 w 772502"/>
                <a:gd name="connsiteY13" fmla="*/ 733265 h 759454"/>
                <a:gd name="connsiteX14" fmla="*/ 445170 w 772502"/>
                <a:gd name="connsiteY14" fmla="*/ 759454 h 759454"/>
                <a:gd name="connsiteX15" fmla="*/ 549916 w 772502"/>
                <a:gd name="connsiteY15" fmla="*/ 759454 h 759454"/>
                <a:gd name="connsiteX16" fmla="*/ 680849 w 772502"/>
                <a:gd name="connsiteY16" fmla="*/ 707077 h 759454"/>
                <a:gd name="connsiteX17" fmla="*/ 720129 w 772502"/>
                <a:gd name="connsiteY17" fmla="*/ 654701 h 759454"/>
                <a:gd name="connsiteX18" fmla="*/ 772502 w 772502"/>
                <a:gd name="connsiteY18" fmla="*/ 523761 h 759454"/>
                <a:gd name="connsiteX19" fmla="*/ 772502 w 772502"/>
                <a:gd name="connsiteY19" fmla="*/ 484479 h 759454"/>
                <a:gd name="connsiteX20" fmla="*/ 733222 w 772502"/>
                <a:gd name="connsiteY20" fmla="*/ 353539 h 759454"/>
                <a:gd name="connsiteX21" fmla="*/ 733222 w 772502"/>
                <a:gd name="connsiteY21" fmla="*/ 222598 h 759454"/>
                <a:gd name="connsiteX22" fmla="*/ 693942 w 772502"/>
                <a:gd name="connsiteY22" fmla="*/ 91658 h 759454"/>
                <a:gd name="connsiteX23" fmla="*/ 576103 w 772502"/>
                <a:gd name="connsiteY23" fmla="*/ 52376 h 759454"/>
                <a:gd name="connsiteX24" fmla="*/ 445170 w 772502"/>
                <a:gd name="connsiteY24" fmla="*/ 0 h 759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72502" h="759454">
                  <a:moveTo>
                    <a:pt x="445170" y="0"/>
                  </a:moveTo>
                  <a:lnTo>
                    <a:pt x="445170" y="0"/>
                  </a:lnTo>
                  <a:cubicBezTo>
                    <a:pt x="230141" y="19549"/>
                    <a:pt x="370961" y="1590"/>
                    <a:pt x="235678" y="26188"/>
                  </a:cubicBezTo>
                  <a:cubicBezTo>
                    <a:pt x="143293" y="42986"/>
                    <a:pt x="182407" y="26637"/>
                    <a:pt x="130932" y="52376"/>
                  </a:cubicBezTo>
                  <a:lnTo>
                    <a:pt x="117839" y="65470"/>
                  </a:lnTo>
                  <a:cubicBezTo>
                    <a:pt x="91652" y="100387"/>
                    <a:pt x="64949" y="134923"/>
                    <a:pt x="39279" y="170222"/>
                  </a:cubicBezTo>
                  <a:cubicBezTo>
                    <a:pt x="30023" y="182949"/>
                    <a:pt x="13093" y="193767"/>
                    <a:pt x="13093" y="209504"/>
                  </a:cubicBezTo>
                  <a:cubicBezTo>
                    <a:pt x="13093" y="218233"/>
                    <a:pt x="30550" y="209504"/>
                    <a:pt x="39279" y="209504"/>
                  </a:cubicBezTo>
                  <a:lnTo>
                    <a:pt x="0" y="301162"/>
                  </a:lnTo>
                  <a:cubicBezTo>
                    <a:pt x="8048" y="405791"/>
                    <a:pt x="-3421" y="436643"/>
                    <a:pt x="26186" y="510667"/>
                  </a:cubicBezTo>
                  <a:cubicBezTo>
                    <a:pt x="29810" y="519729"/>
                    <a:pt x="34915" y="528126"/>
                    <a:pt x="39279" y="536855"/>
                  </a:cubicBezTo>
                  <a:lnTo>
                    <a:pt x="170212" y="615419"/>
                  </a:lnTo>
                  <a:cubicBezTo>
                    <a:pt x="272600" y="687095"/>
                    <a:pt x="260927" y="697456"/>
                    <a:pt x="340424" y="720171"/>
                  </a:cubicBezTo>
                  <a:cubicBezTo>
                    <a:pt x="357727" y="725115"/>
                    <a:pt x="375339" y="728900"/>
                    <a:pt x="392797" y="733265"/>
                  </a:cubicBezTo>
                  <a:lnTo>
                    <a:pt x="445170" y="759454"/>
                  </a:lnTo>
                  <a:lnTo>
                    <a:pt x="549916" y="759454"/>
                  </a:lnTo>
                  <a:cubicBezTo>
                    <a:pt x="673612" y="718219"/>
                    <a:pt x="638479" y="749450"/>
                    <a:pt x="680849" y="707077"/>
                  </a:cubicBezTo>
                  <a:lnTo>
                    <a:pt x="720129" y="654701"/>
                  </a:lnTo>
                  <a:lnTo>
                    <a:pt x="772502" y="523761"/>
                  </a:lnTo>
                  <a:lnTo>
                    <a:pt x="772502" y="484479"/>
                  </a:lnTo>
                  <a:cubicBezTo>
                    <a:pt x="731842" y="362492"/>
                    <a:pt x="733222" y="408040"/>
                    <a:pt x="733222" y="353539"/>
                  </a:cubicBezTo>
                  <a:lnTo>
                    <a:pt x="733222" y="222598"/>
                  </a:lnTo>
                  <a:lnTo>
                    <a:pt x="693942" y="91658"/>
                  </a:lnTo>
                  <a:lnTo>
                    <a:pt x="576103" y="52376"/>
                  </a:lnTo>
                  <a:lnTo>
                    <a:pt x="445170" y="0"/>
                  </a:lnTo>
                  <a:close/>
                </a:path>
              </a:pathLst>
            </a:custGeom>
            <a:noFill/>
            <a:ln w="38100">
              <a:solidFill>
                <a:schemeClr val="bg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Freeform 20"/>
            <p:cNvSpPr/>
            <p:nvPr/>
          </p:nvSpPr>
          <p:spPr>
            <a:xfrm>
              <a:off x="1566472" y="2404575"/>
              <a:ext cx="772502" cy="759454"/>
            </a:xfrm>
            <a:custGeom>
              <a:avLst/>
              <a:gdLst>
                <a:gd name="connsiteX0" fmla="*/ 445170 w 772502"/>
                <a:gd name="connsiteY0" fmla="*/ 0 h 759454"/>
                <a:gd name="connsiteX1" fmla="*/ 445170 w 772502"/>
                <a:gd name="connsiteY1" fmla="*/ 0 h 759454"/>
                <a:gd name="connsiteX2" fmla="*/ 235678 w 772502"/>
                <a:gd name="connsiteY2" fmla="*/ 26188 h 759454"/>
                <a:gd name="connsiteX3" fmla="*/ 130932 w 772502"/>
                <a:gd name="connsiteY3" fmla="*/ 52376 h 759454"/>
                <a:gd name="connsiteX4" fmla="*/ 117839 w 772502"/>
                <a:gd name="connsiteY4" fmla="*/ 65470 h 759454"/>
                <a:gd name="connsiteX5" fmla="*/ 39279 w 772502"/>
                <a:gd name="connsiteY5" fmla="*/ 170222 h 759454"/>
                <a:gd name="connsiteX6" fmla="*/ 13093 w 772502"/>
                <a:gd name="connsiteY6" fmla="*/ 209504 h 759454"/>
                <a:gd name="connsiteX7" fmla="*/ 39279 w 772502"/>
                <a:gd name="connsiteY7" fmla="*/ 209504 h 759454"/>
                <a:gd name="connsiteX8" fmla="*/ 0 w 772502"/>
                <a:gd name="connsiteY8" fmla="*/ 301162 h 759454"/>
                <a:gd name="connsiteX9" fmla="*/ 26186 w 772502"/>
                <a:gd name="connsiteY9" fmla="*/ 510667 h 759454"/>
                <a:gd name="connsiteX10" fmla="*/ 39279 w 772502"/>
                <a:gd name="connsiteY10" fmla="*/ 536855 h 759454"/>
                <a:gd name="connsiteX11" fmla="*/ 170212 w 772502"/>
                <a:gd name="connsiteY11" fmla="*/ 615419 h 759454"/>
                <a:gd name="connsiteX12" fmla="*/ 340424 w 772502"/>
                <a:gd name="connsiteY12" fmla="*/ 720171 h 759454"/>
                <a:gd name="connsiteX13" fmla="*/ 392797 w 772502"/>
                <a:gd name="connsiteY13" fmla="*/ 733265 h 759454"/>
                <a:gd name="connsiteX14" fmla="*/ 445170 w 772502"/>
                <a:gd name="connsiteY14" fmla="*/ 759454 h 759454"/>
                <a:gd name="connsiteX15" fmla="*/ 549916 w 772502"/>
                <a:gd name="connsiteY15" fmla="*/ 759454 h 759454"/>
                <a:gd name="connsiteX16" fmla="*/ 680849 w 772502"/>
                <a:gd name="connsiteY16" fmla="*/ 707077 h 759454"/>
                <a:gd name="connsiteX17" fmla="*/ 720129 w 772502"/>
                <a:gd name="connsiteY17" fmla="*/ 654701 h 759454"/>
                <a:gd name="connsiteX18" fmla="*/ 772502 w 772502"/>
                <a:gd name="connsiteY18" fmla="*/ 523761 h 759454"/>
                <a:gd name="connsiteX19" fmla="*/ 772502 w 772502"/>
                <a:gd name="connsiteY19" fmla="*/ 484479 h 759454"/>
                <a:gd name="connsiteX20" fmla="*/ 733222 w 772502"/>
                <a:gd name="connsiteY20" fmla="*/ 353539 h 759454"/>
                <a:gd name="connsiteX21" fmla="*/ 733222 w 772502"/>
                <a:gd name="connsiteY21" fmla="*/ 222598 h 759454"/>
                <a:gd name="connsiteX22" fmla="*/ 693942 w 772502"/>
                <a:gd name="connsiteY22" fmla="*/ 91658 h 759454"/>
                <a:gd name="connsiteX23" fmla="*/ 576103 w 772502"/>
                <a:gd name="connsiteY23" fmla="*/ 52376 h 759454"/>
                <a:gd name="connsiteX24" fmla="*/ 445170 w 772502"/>
                <a:gd name="connsiteY24" fmla="*/ 0 h 759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72502" h="759454">
                  <a:moveTo>
                    <a:pt x="445170" y="0"/>
                  </a:moveTo>
                  <a:lnTo>
                    <a:pt x="445170" y="0"/>
                  </a:lnTo>
                  <a:cubicBezTo>
                    <a:pt x="230141" y="19549"/>
                    <a:pt x="370961" y="1590"/>
                    <a:pt x="235678" y="26188"/>
                  </a:cubicBezTo>
                  <a:cubicBezTo>
                    <a:pt x="143293" y="42986"/>
                    <a:pt x="182407" y="26637"/>
                    <a:pt x="130932" y="52376"/>
                  </a:cubicBezTo>
                  <a:lnTo>
                    <a:pt x="117839" y="65470"/>
                  </a:lnTo>
                  <a:cubicBezTo>
                    <a:pt x="91652" y="100387"/>
                    <a:pt x="64949" y="134923"/>
                    <a:pt x="39279" y="170222"/>
                  </a:cubicBezTo>
                  <a:cubicBezTo>
                    <a:pt x="30023" y="182949"/>
                    <a:pt x="13093" y="193767"/>
                    <a:pt x="13093" y="209504"/>
                  </a:cubicBezTo>
                  <a:cubicBezTo>
                    <a:pt x="13093" y="218233"/>
                    <a:pt x="30550" y="209504"/>
                    <a:pt x="39279" y="209504"/>
                  </a:cubicBezTo>
                  <a:lnTo>
                    <a:pt x="0" y="301162"/>
                  </a:lnTo>
                  <a:cubicBezTo>
                    <a:pt x="8048" y="405791"/>
                    <a:pt x="-3421" y="436643"/>
                    <a:pt x="26186" y="510667"/>
                  </a:cubicBezTo>
                  <a:cubicBezTo>
                    <a:pt x="29810" y="519729"/>
                    <a:pt x="34915" y="528126"/>
                    <a:pt x="39279" y="536855"/>
                  </a:cubicBezTo>
                  <a:lnTo>
                    <a:pt x="170212" y="615419"/>
                  </a:lnTo>
                  <a:cubicBezTo>
                    <a:pt x="272600" y="687095"/>
                    <a:pt x="260927" y="697456"/>
                    <a:pt x="340424" y="720171"/>
                  </a:cubicBezTo>
                  <a:cubicBezTo>
                    <a:pt x="357727" y="725115"/>
                    <a:pt x="375339" y="728900"/>
                    <a:pt x="392797" y="733265"/>
                  </a:cubicBezTo>
                  <a:lnTo>
                    <a:pt x="445170" y="759454"/>
                  </a:lnTo>
                  <a:lnTo>
                    <a:pt x="549916" y="759454"/>
                  </a:lnTo>
                  <a:cubicBezTo>
                    <a:pt x="673612" y="718219"/>
                    <a:pt x="638479" y="749450"/>
                    <a:pt x="680849" y="707077"/>
                  </a:cubicBezTo>
                  <a:lnTo>
                    <a:pt x="720129" y="654701"/>
                  </a:lnTo>
                  <a:lnTo>
                    <a:pt x="772502" y="523761"/>
                  </a:lnTo>
                  <a:lnTo>
                    <a:pt x="772502" y="484479"/>
                  </a:lnTo>
                  <a:cubicBezTo>
                    <a:pt x="731842" y="362492"/>
                    <a:pt x="733222" y="408040"/>
                    <a:pt x="733222" y="353539"/>
                  </a:cubicBezTo>
                  <a:lnTo>
                    <a:pt x="733222" y="222598"/>
                  </a:lnTo>
                  <a:lnTo>
                    <a:pt x="693942" y="91658"/>
                  </a:lnTo>
                  <a:lnTo>
                    <a:pt x="576103" y="52376"/>
                  </a:lnTo>
                  <a:lnTo>
                    <a:pt x="445170" y="0"/>
                  </a:lnTo>
                  <a:close/>
                </a:path>
              </a:pathLst>
            </a:custGeom>
            <a:noFill/>
            <a:ln w="38100">
              <a:solidFill>
                <a:schemeClr val="tx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Freeform 21"/>
            <p:cNvSpPr/>
            <p:nvPr/>
          </p:nvSpPr>
          <p:spPr>
            <a:xfrm>
              <a:off x="2661586" y="1417794"/>
              <a:ext cx="772502" cy="759454"/>
            </a:xfrm>
            <a:custGeom>
              <a:avLst/>
              <a:gdLst>
                <a:gd name="connsiteX0" fmla="*/ 445170 w 772502"/>
                <a:gd name="connsiteY0" fmla="*/ 0 h 759454"/>
                <a:gd name="connsiteX1" fmla="*/ 445170 w 772502"/>
                <a:gd name="connsiteY1" fmla="*/ 0 h 759454"/>
                <a:gd name="connsiteX2" fmla="*/ 235678 w 772502"/>
                <a:gd name="connsiteY2" fmla="*/ 26188 h 759454"/>
                <a:gd name="connsiteX3" fmla="*/ 130932 w 772502"/>
                <a:gd name="connsiteY3" fmla="*/ 52376 h 759454"/>
                <a:gd name="connsiteX4" fmla="*/ 117839 w 772502"/>
                <a:gd name="connsiteY4" fmla="*/ 65470 h 759454"/>
                <a:gd name="connsiteX5" fmla="*/ 39279 w 772502"/>
                <a:gd name="connsiteY5" fmla="*/ 170222 h 759454"/>
                <a:gd name="connsiteX6" fmla="*/ 13093 w 772502"/>
                <a:gd name="connsiteY6" fmla="*/ 209504 h 759454"/>
                <a:gd name="connsiteX7" fmla="*/ 39279 w 772502"/>
                <a:gd name="connsiteY7" fmla="*/ 209504 h 759454"/>
                <a:gd name="connsiteX8" fmla="*/ 0 w 772502"/>
                <a:gd name="connsiteY8" fmla="*/ 301162 h 759454"/>
                <a:gd name="connsiteX9" fmla="*/ 26186 w 772502"/>
                <a:gd name="connsiteY9" fmla="*/ 510667 h 759454"/>
                <a:gd name="connsiteX10" fmla="*/ 39279 w 772502"/>
                <a:gd name="connsiteY10" fmla="*/ 536855 h 759454"/>
                <a:gd name="connsiteX11" fmla="*/ 170212 w 772502"/>
                <a:gd name="connsiteY11" fmla="*/ 615419 h 759454"/>
                <a:gd name="connsiteX12" fmla="*/ 340424 w 772502"/>
                <a:gd name="connsiteY12" fmla="*/ 720171 h 759454"/>
                <a:gd name="connsiteX13" fmla="*/ 392797 w 772502"/>
                <a:gd name="connsiteY13" fmla="*/ 733265 h 759454"/>
                <a:gd name="connsiteX14" fmla="*/ 445170 w 772502"/>
                <a:gd name="connsiteY14" fmla="*/ 759454 h 759454"/>
                <a:gd name="connsiteX15" fmla="*/ 549916 w 772502"/>
                <a:gd name="connsiteY15" fmla="*/ 759454 h 759454"/>
                <a:gd name="connsiteX16" fmla="*/ 680849 w 772502"/>
                <a:gd name="connsiteY16" fmla="*/ 707077 h 759454"/>
                <a:gd name="connsiteX17" fmla="*/ 720129 w 772502"/>
                <a:gd name="connsiteY17" fmla="*/ 654701 h 759454"/>
                <a:gd name="connsiteX18" fmla="*/ 772502 w 772502"/>
                <a:gd name="connsiteY18" fmla="*/ 523761 h 759454"/>
                <a:gd name="connsiteX19" fmla="*/ 772502 w 772502"/>
                <a:gd name="connsiteY19" fmla="*/ 484479 h 759454"/>
                <a:gd name="connsiteX20" fmla="*/ 733222 w 772502"/>
                <a:gd name="connsiteY20" fmla="*/ 353539 h 759454"/>
                <a:gd name="connsiteX21" fmla="*/ 733222 w 772502"/>
                <a:gd name="connsiteY21" fmla="*/ 222598 h 759454"/>
                <a:gd name="connsiteX22" fmla="*/ 693942 w 772502"/>
                <a:gd name="connsiteY22" fmla="*/ 91658 h 759454"/>
                <a:gd name="connsiteX23" fmla="*/ 576103 w 772502"/>
                <a:gd name="connsiteY23" fmla="*/ 52376 h 759454"/>
                <a:gd name="connsiteX24" fmla="*/ 445170 w 772502"/>
                <a:gd name="connsiteY24" fmla="*/ 0 h 759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72502" h="759454">
                  <a:moveTo>
                    <a:pt x="445170" y="0"/>
                  </a:moveTo>
                  <a:lnTo>
                    <a:pt x="445170" y="0"/>
                  </a:lnTo>
                  <a:cubicBezTo>
                    <a:pt x="230141" y="19549"/>
                    <a:pt x="370961" y="1590"/>
                    <a:pt x="235678" y="26188"/>
                  </a:cubicBezTo>
                  <a:cubicBezTo>
                    <a:pt x="143293" y="42986"/>
                    <a:pt x="182407" y="26637"/>
                    <a:pt x="130932" y="52376"/>
                  </a:cubicBezTo>
                  <a:lnTo>
                    <a:pt x="117839" y="65470"/>
                  </a:lnTo>
                  <a:cubicBezTo>
                    <a:pt x="91652" y="100387"/>
                    <a:pt x="64949" y="134923"/>
                    <a:pt x="39279" y="170222"/>
                  </a:cubicBezTo>
                  <a:cubicBezTo>
                    <a:pt x="30023" y="182949"/>
                    <a:pt x="13093" y="193767"/>
                    <a:pt x="13093" y="209504"/>
                  </a:cubicBezTo>
                  <a:cubicBezTo>
                    <a:pt x="13093" y="218233"/>
                    <a:pt x="30550" y="209504"/>
                    <a:pt x="39279" y="209504"/>
                  </a:cubicBezTo>
                  <a:lnTo>
                    <a:pt x="0" y="301162"/>
                  </a:lnTo>
                  <a:cubicBezTo>
                    <a:pt x="8048" y="405791"/>
                    <a:pt x="-3421" y="436643"/>
                    <a:pt x="26186" y="510667"/>
                  </a:cubicBezTo>
                  <a:cubicBezTo>
                    <a:pt x="29810" y="519729"/>
                    <a:pt x="34915" y="528126"/>
                    <a:pt x="39279" y="536855"/>
                  </a:cubicBezTo>
                  <a:lnTo>
                    <a:pt x="170212" y="615419"/>
                  </a:lnTo>
                  <a:cubicBezTo>
                    <a:pt x="272600" y="687095"/>
                    <a:pt x="260927" y="697456"/>
                    <a:pt x="340424" y="720171"/>
                  </a:cubicBezTo>
                  <a:cubicBezTo>
                    <a:pt x="357727" y="725115"/>
                    <a:pt x="375339" y="728900"/>
                    <a:pt x="392797" y="733265"/>
                  </a:cubicBezTo>
                  <a:lnTo>
                    <a:pt x="445170" y="759454"/>
                  </a:lnTo>
                  <a:lnTo>
                    <a:pt x="549916" y="759454"/>
                  </a:lnTo>
                  <a:cubicBezTo>
                    <a:pt x="673612" y="718219"/>
                    <a:pt x="638479" y="749450"/>
                    <a:pt x="680849" y="707077"/>
                  </a:cubicBezTo>
                  <a:lnTo>
                    <a:pt x="720129" y="654701"/>
                  </a:lnTo>
                  <a:lnTo>
                    <a:pt x="772502" y="523761"/>
                  </a:lnTo>
                  <a:lnTo>
                    <a:pt x="772502" y="484479"/>
                  </a:lnTo>
                  <a:cubicBezTo>
                    <a:pt x="731842" y="362492"/>
                    <a:pt x="733222" y="408040"/>
                    <a:pt x="733222" y="353539"/>
                  </a:cubicBezTo>
                  <a:lnTo>
                    <a:pt x="733222" y="222598"/>
                  </a:lnTo>
                  <a:lnTo>
                    <a:pt x="693942" y="91658"/>
                  </a:lnTo>
                  <a:lnTo>
                    <a:pt x="576103" y="52376"/>
                  </a:lnTo>
                  <a:lnTo>
                    <a:pt x="445170" y="0"/>
                  </a:lnTo>
                  <a:close/>
                </a:path>
              </a:pathLst>
            </a:custGeom>
            <a:noFill/>
            <a:ln w="38100">
              <a:solidFill>
                <a:srgbClr val="614F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extBox 19"/>
            <p:cNvSpPr txBox="1"/>
            <p:nvPr/>
          </p:nvSpPr>
          <p:spPr>
            <a:xfrm>
              <a:off x="707037" y="3430637"/>
              <a:ext cx="549916" cy="369332"/>
            </a:xfrm>
            <a:prstGeom prst="rect">
              <a:avLst/>
            </a:prstGeom>
            <a:noFill/>
          </p:spPr>
          <p:txBody>
            <a:bodyPr wrap="square" rtlCol="0">
              <a:spAutoFit/>
            </a:bodyPr>
            <a:lstStyle/>
            <a:p>
              <a:r>
                <a:rPr lang="en-US" dirty="0" smtClean="0"/>
                <a:t>0%</a:t>
              </a:r>
              <a:endParaRPr lang="en-US" dirty="0"/>
            </a:p>
          </p:txBody>
        </p:sp>
        <p:sp>
          <p:nvSpPr>
            <p:cNvPr id="24" name="TextBox 23"/>
            <p:cNvSpPr txBox="1"/>
            <p:nvPr/>
          </p:nvSpPr>
          <p:spPr>
            <a:xfrm>
              <a:off x="2884172" y="1671308"/>
              <a:ext cx="549916" cy="369332"/>
            </a:xfrm>
            <a:prstGeom prst="rect">
              <a:avLst/>
            </a:prstGeom>
            <a:noFill/>
          </p:spPr>
          <p:txBody>
            <a:bodyPr wrap="square" rtlCol="0">
              <a:spAutoFit/>
            </a:bodyPr>
            <a:lstStyle/>
            <a:p>
              <a:r>
                <a:rPr lang="en-US" dirty="0" smtClean="0"/>
                <a:t>3%</a:t>
              </a:r>
              <a:endParaRPr lang="en-US" dirty="0"/>
            </a:p>
          </p:txBody>
        </p:sp>
        <p:sp>
          <p:nvSpPr>
            <p:cNvPr id="25" name="TextBox 24"/>
            <p:cNvSpPr txBox="1"/>
            <p:nvPr/>
          </p:nvSpPr>
          <p:spPr>
            <a:xfrm>
              <a:off x="1671218" y="2563596"/>
              <a:ext cx="667756" cy="369332"/>
            </a:xfrm>
            <a:prstGeom prst="rect">
              <a:avLst/>
            </a:prstGeom>
            <a:noFill/>
          </p:spPr>
          <p:txBody>
            <a:bodyPr wrap="square" rtlCol="0">
              <a:spAutoFit/>
            </a:bodyPr>
            <a:lstStyle/>
            <a:p>
              <a:r>
                <a:rPr lang="en-US" dirty="0" smtClean="0"/>
                <a:t>30%</a:t>
              </a:r>
              <a:endParaRPr lang="en-US" dirty="0"/>
            </a:p>
          </p:txBody>
        </p:sp>
      </p:grpSp>
      <p:sp>
        <p:nvSpPr>
          <p:cNvPr id="27" name="Rectangle 26"/>
          <p:cNvSpPr/>
          <p:nvPr/>
        </p:nvSpPr>
        <p:spPr>
          <a:xfrm>
            <a:off x="5082732" y="1164353"/>
            <a:ext cx="3546976" cy="3103286"/>
          </a:xfrm>
          <a:prstGeom prst="rect">
            <a:avLst/>
          </a:prstGeom>
          <a:no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Freeform 28"/>
          <p:cNvSpPr/>
          <p:nvPr/>
        </p:nvSpPr>
        <p:spPr>
          <a:xfrm>
            <a:off x="5225462" y="3272493"/>
            <a:ext cx="772502" cy="759454"/>
          </a:xfrm>
          <a:custGeom>
            <a:avLst/>
            <a:gdLst>
              <a:gd name="connsiteX0" fmla="*/ 445170 w 772502"/>
              <a:gd name="connsiteY0" fmla="*/ 0 h 759454"/>
              <a:gd name="connsiteX1" fmla="*/ 445170 w 772502"/>
              <a:gd name="connsiteY1" fmla="*/ 0 h 759454"/>
              <a:gd name="connsiteX2" fmla="*/ 235678 w 772502"/>
              <a:gd name="connsiteY2" fmla="*/ 26188 h 759454"/>
              <a:gd name="connsiteX3" fmla="*/ 130932 w 772502"/>
              <a:gd name="connsiteY3" fmla="*/ 52376 h 759454"/>
              <a:gd name="connsiteX4" fmla="*/ 117839 w 772502"/>
              <a:gd name="connsiteY4" fmla="*/ 65470 h 759454"/>
              <a:gd name="connsiteX5" fmla="*/ 39279 w 772502"/>
              <a:gd name="connsiteY5" fmla="*/ 170222 h 759454"/>
              <a:gd name="connsiteX6" fmla="*/ 13093 w 772502"/>
              <a:gd name="connsiteY6" fmla="*/ 209504 h 759454"/>
              <a:gd name="connsiteX7" fmla="*/ 39279 w 772502"/>
              <a:gd name="connsiteY7" fmla="*/ 209504 h 759454"/>
              <a:gd name="connsiteX8" fmla="*/ 0 w 772502"/>
              <a:gd name="connsiteY8" fmla="*/ 301162 h 759454"/>
              <a:gd name="connsiteX9" fmla="*/ 26186 w 772502"/>
              <a:gd name="connsiteY9" fmla="*/ 510667 h 759454"/>
              <a:gd name="connsiteX10" fmla="*/ 39279 w 772502"/>
              <a:gd name="connsiteY10" fmla="*/ 536855 h 759454"/>
              <a:gd name="connsiteX11" fmla="*/ 170212 w 772502"/>
              <a:gd name="connsiteY11" fmla="*/ 615419 h 759454"/>
              <a:gd name="connsiteX12" fmla="*/ 340424 w 772502"/>
              <a:gd name="connsiteY12" fmla="*/ 720171 h 759454"/>
              <a:gd name="connsiteX13" fmla="*/ 392797 w 772502"/>
              <a:gd name="connsiteY13" fmla="*/ 733265 h 759454"/>
              <a:gd name="connsiteX14" fmla="*/ 445170 w 772502"/>
              <a:gd name="connsiteY14" fmla="*/ 759454 h 759454"/>
              <a:gd name="connsiteX15" fmla="*/ 549916 w 772502"/>
              <a:gd name="connsiteY15" fmla="*/ 759454 h 759454"/>
              <a:gd name="connsiteX16" fmla="*/ 680849 w 772502"/>
              <a:gd name="connsiteY16" fmla="*/ 707077 h 759454"/>
              <a:gd name="connsiteX17" fmla="*/ 720129 w 772502"/>
              <a:gd name="connsiteY17" fmla="*/ 654701 h 759454"/>
              <a:gd name="connsiteX18" fmla="*/ 772502 w 772502"/>
              <a:gd name="connsiteY18" fmla="*/ 523761 h 759454"/>
              <a:gd name="connsiteX19" fmla="*/ 772502 w 772502"/>
              <a:gd name="connsiteY19" fmla="*/ 484479 h 759454"/>
              <a:gd name="connsiteX20" fmla="*/ 733222 w 772502"/>
              <a:gd name="connsiteY20" fmla="*/ 353539 h 759454"/>
              <a:gd name="connsiteX21" fmla="*/ 733222 w 772502"/>
              <a:gd name="connsiteY21" fmla="*/ 222598 h 759454"/>
              <a:gd name="connsiteX22" fmla="*/ 693942 w 772502"/>
              <a:gd name="connsiteY22" fmla="*/ 91658 h 759454"/>
              <a:gd name="connsiteX23" fmla="*/ 576103 w 772502"/>
              <a:gd name="connsiteY23" fmla="*/ 52376 h 759454"/>
              <a:gd name="connsiteX24" fmla="*/ 445170 w 772502"/>
              <a:gd name="connsiteY24" fmla="*/ 0 h 759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72502" h="759454">
                <a:moveTo>
                  <a:pt x="445170" y="0"/>
                </a:moveTo>
                <a:lnTo>
                  <a:pt x="445170" y="0"/>
                </a:lnTo>
                <a:cubicBezTo>
                  <a:pt x="230141" y="19549"/>
                  <a:pt x="370961" y="1590"/>
                  <a:pt x="235678" y="26188"/>
                </a:cubicBezTo>
                <a:cubicBezTo>
                  <a:pt x="143293" y="42986"/>
                  <a:pt x="182407" y="26637"/>
                  <a:pt x="130932" y="52376"/>
                </a:cubicBezTo>
                <a:lnTo>
                  <a:pt x="117839" y="65470"/>
                </a:lnTo>
                <a:cubicBezTo>
                  <a:pt x="91652" y="100387"/>
                  <a:pt x="64949" y="134923"/>
                  <a:pt x="39279" y="170222"/>
                </a:cubicBezTo>
                <a:cubicBezTo>
                  <a:pt x="30023" y="182949"/>
                  <a:pt x="13093" y="193767"/>
                  <a:pt x="13093" y="209504"/>
                </a:cubicBezTo>
                <a:cubicBezTo>
                  <a:pt x="13093" y="218233"/>
                  <a:pt x="30550" y="209504"/>
                  <a:pt x="39279" y="209504"/>
                </a:cubicBezTo>
                <a:lnTo>
                  <a:pt x="0" y="301162"/>
                </a:lnTo>
                <a:cubicBezTo>
                  <a:pt x="8048" y="405791"/>
                  <a:pt x="-3421" y="436643"/>
                  <a:pt x="26186" y="510667"/>
                </a:cubicBezTo>
                <a:cubicBezTo>
                  <a:pt x="29810" y="519729"/>
                  <a:pt x="34915" y="528126"/>
                  <a:pt x="39279" y="536855"/>
                </a:cubicBezTo>
                <a:lnTo>
                  <a:pt x="170212" y="615419"/>
                </a:lnTo>
                <a:cubicBezTo>
                  <a:pt x="272600" y="687095"/>
                  <a:pt x="260927" y="697456"/>
                  <a:pt x="340424" y="720171"/>
                </a:cubicBezTo>
                <a:cubicBezTo>
                  <a:pt x="357727" y="725115"/>
                  <a:pt x="375339" y="728900"/>
                  <a:pt x="392797" y="733265"/>
                </a:cubicBezTo>
                <a:lnTo>
                  <a:pt x="445170" y="759454"/>
                </a:lnTo>
                <a:lnTo>
                  <a:pt x="549916" y="759454"/>
                </a:lnTo>
                <a:cubicBezTo>
                  <a:pt x="673612" y="718219"/>
                  <a:pt x="638479" y="749450"/>
                  <a:pt x="680849" y="707077"/>
                </a:cubicBezTo>
                <a:lnTo>
                  <a:pt x="720129" y="654701"/>
                </a:lnTo>
                <a:lnTo>
                  <a:pt x="772502" y="523761"/>
                </a:lnTo>
                <a:lnTo>
                  <a:pt x="772502" y="484479"/>
                </a:lnTo>
                <a:cubicBezTo>
                  <a:pt x="731842" y="362492"/>
                  <a:pt x="733222" y="408040"/>
                  <a:pt x="733222" y="353539"/>
                </a:cubicBezTo>
                <a:lnTo>
                  <a:pt x="733222" y="222598"/>
                </a:lnTo>
                <a:lnTo>
                  <a:pt x="693942" y="91658"/>
                </a:lnTo>
                <a:lnTo>
                  <a:pt x="576103" y="52376"/>
                </a:lnTo>
                <a:lnTo>
                  <a:pt x="445170" y="0"/>
                </a:lnTo>
                <a:close/>
              </a:path>
            </a:pathLst>
          </a:custGeom>
          <a:noFill/>
          <a:ln w="38100">
            <a:solidFill>
              <a:srgbClr val="003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Freeform 29"/>
          <p:cNvSpPr/>
          <p:nvPr/>
        </p:nvSpPr>
        <p:spPr>
          <a:xfrm>
            <a:off x="6268204" y="2416653"/>
            <a:ext cx="772502" cy="759454"/>
          </a:xfrm>
          <a:custGeom>
            <a:avLst/>
            <a:gdLst>
              <a:gd name="connsiteX0" fmla="*/ 445170 w 772502"/>
              <a:gd name="connsiteY0" fmla="*/ 0 h 759454"/>
              <a:gd name="connsiteX1" fmla="*/ 445170 w 772502"/>
              <a:gd name="connsiteY1" fmla="*/ 0 h 759454"/>
              <a:gd name="connsiteX2" fmla="*/ 235678 w 772502"/>
              <a:gd name="connsiteY2" fmla="*/ 26188 h 759454"/>
              <a:gd name="connsiteX3" fmla="*/ 130932 w 772502"/>
              <a:gd name="connsiteY3" fmla="*/ 52376 h 759454"/>
              <a:gd name="connsiteX4" fmla="*/ 117839 w 772502"/>
              <a:gd name="connsiteY4" fmla="*/ 65470 h 759454"/>
              <a:gd name="connsiteX5" fmla="*/ 39279 w 772502"/>
              <a:gd name="connsiteY5" fmla="*/ 170222 h 759454"/>
              <a:gd name="connsiteX6" fmla="*/ 13093 w 772502"/>
              <a:gd name="connsiteY6" fmla="*/ 209504 h 759454"/>
              <a:gd name="connsiteX7" fmla="*/ 39279 w 772502"/>
              <a:gd name="connsiteY7" fmla="*/ 209504 h 759454"/>
              <a:gd name="connsiteX8" fmla="*/ 0 w 772502"/>
              <a:gd name="connsiteY8" fmla="*/ 301162 h 759454"/>
              <a:gd name="connsiteX9" fmla="*/ 26186 w 772502"/>
              <a:gd name="connsiteY9" fmla="*/ 510667 h 759454"/>
              <a:gd name="connsiteX10" fmla="*/ 39279 w 772502"/>
              <a:gd name="connsiteY10" fmla="*/ 536855 h 759454"/>
              <a:gd name="connsiteX11" fmla="*/ 170212 w 772502"/>
              <a:gd name="connsiteY11" fmla="*/ 615419 h 759454"/>
              <a:gd name="connsiteX12" fmla="*/ 340424 w 772502"/>
              <a:gd name="connsiteY12" fmla="*/ 720171 h 759454"/>
              <a:gd name="connsiteX13" fmla="*/ 392797 w 772502"/>
              <a:gd name="connsiteY13" fmla="*/ 733265 h 759454"/>
              <a:gd name="connsiteX14" fmla="*/ 445170 w 772502"/>
              <a:gd name="connsiteY14" fmla="*/ 759454 h 759454"/>
              <a:gd name="connsiteX15" fmla="*/ 549916 w 772502"/>
              <a:gd name="connsiteY15" fmla="*/ 759454 h 759454"/>
              <a:gd name="connsiteX16" fmla="*/ 680849 w 772502"/>
              <a:gd name="connsiteY16" fmla="*/ 707077 h 759454"/>
              <a:gd name="connsiteX17" fmla="*/ 720129 w 772502"/>
              <a:gd name="connsiteY17" fmla="*/ 654701 h 759454"/>
              <a:gd name="connsiteX18" fmla="*/ 772502 w 772502"/>
              <a:gd name="connsiteY18" fmla="*/ 523761 h 759454"/>
              <a:gd name="connsiteX19" fmla="*/ 772502 w 772502"/>
              <a:gd name="connsiteY19" fmla="*/ 484479 h 759454"/>
              <a:gd name="connsiteX20" fmla="*/ 733222 w 772502"/>
              <a:gd name="connsiteY20" fmla="*/ 353539 h 759454"/>
              <a:gd name="connsiteX21" fmla="*/ 733222 w 772502"/>
              <a:gd name="connsiteY21" fmla="*/ 222598 h 759454"/>
              <a:gd name="connsiteX22" fmla="*/ 693942 w 772502"/>
              <a:gd name="connsiteY22" fmla="*/ 91658 h 759454"/>
              <a:gd name="connsiteX23" fmla="*/ 576103 w 772502"/>
              <a:gd name="connsiteY23" fmla="*/ 52376 h 759454"/>
              <a:gd name="connsiteX24" fmla="*/ 445170 w 772502"/>
              <a:gd name="connsiteY24" fmla="*/ 0 h 759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72502" h="759454">
                <a:moveTo>
                  <a:pt x="445170" y="0"/>
                </a:moveTo>
                <a:lnTo>
                  <a:pt x="445170" y="0"/>
                </a:lnTo>
                <a:cubicBezTo>
                  <a:pt x="230141" y="19549"/>
                  <a:pt x="370961" y="1590"/>
                  <a:pt x="235678" y="26188"/>
                </a:cubicBezTo>
                <a:cubicBezTo>
                  <a:pt x="143293" y="42986"/>
                  <a:pt x="182407" y="26637"/>
                  <a:pt x="130932" y="52376"/>
                </a:cubicBezTo>
                <a:lnTo>
                  <a:pt x="117839" y="65470"/>
                </a:lnTo>
                <a:cubicBezTo>
                  <a:pt x="91652" y="100387"/>
                  <a:pt x="64949" y="134923"/>
                  <a:pt x="39279" y="170222"/>
                </a:cubicBezTo>
                <a:cubicBezTo>
                  <a:pt x="30023" y="182949"/>
                  <a:pt x="13093" y="193767"/>
                  <a:pt x="13093" y="209504"/>
                </a:cubicBezTo>
                <a:cubicBezTo>
                  <a:pt x="13093" y="218233"/>
                  <a:pt x="30550" y="209504"/>
                  <a:pt x="39279" y="209504"/>
                </a:cubicBezTo>
                <a:lnTo>
                  <a:pt x="0" y="301162"/>
                </a:lnTo>
                <a:cubicBezTo>
                  <a:pt x="8048" y="405791"/>
                  <a:pt x="-3421" y="436643"/>
                  <a:pt x="26186" y="510667"/>
                </a:cubicBezTo>
                <a:cubicBezTo>
                  <a:pt x="29810" y="519729"/>
                  <a:pt x="34915" y="528126"/>
                  <a:pt x="39279" y="536855"/>
                </a:cubicBezTo>
                <a:lnTo>
                  <a:pt x="170212" y="615419"/>
                </a:lnTo>
                <a:cubicBezTo>
                  <a:pt x="272600" y="687095"/>
                  <a:pt x="260927" y="697456"/>
                  <a:pt x="340424" y="720171"/>
                </a:cubicBezTo>
                <a:cubicBezTo>
                  <a:pt x="357727" y="725115"/>
                  <a:pt x="375339" y="728900"/>
                  <a:pt x="392797" y="733265"/>
                </a:cubicBezTo>
                <a:lnTo>
                  <a:pt x="445170" y="759454"/>
                </a:lnTo>
                <a:lnTo>
                  <a:pt x="549916" y="759454"/>
                </a:lnTo>
                <a:cubicBezTo>
                  <a:pt x="673612" y="718219"/>
                  <a:pt x="638479" y="749450"/>
                  <a:pt x="680849" y="707077"/>
                </a:cubicBezTo>
                <a:lnTo>
                  <a:pt x="720129" y="654701"/>
                </a:lnTo>
                <a:lnTo>
                  <a:pt x="772502" y="523761"/>
                </a:lnTo>
                <a:lnTo>
                  <a:pt x="772502" y="484479"/>
                </a:lnTo>
                <a:cubicBezTo>
                  <a:pt x="731842" y="362492"/>
                  <a:pt x="733222" y="408040"/>
                  <a:pt x="733222" y="353539"/>
                </a:cubicBezTo>
                <a:lnTo>
                  <a:pt x="733222" y="222598"/>
                </a:lnTo>
                <a:lnTo>
                  <a:pt x="693942" y="91658"/>
                </a:lnTo>
                <a:lnTo>
                  <a:pt x="576103" y="52376"/>
                </a:lnTo>
                <a:lnTo>
                  <a:pt x="445170" y="0"/>
                </a:lnTo>
                <a:close/>
              </a:path>
            </a:pathLst>
          </a:custGeom>
          <a:noFill/>
          <a:ln w="38100">
            <a:solidFill>
              <a:schemeClr val="accent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Freeform 30"/>
          <p:cNvSpPr/>
          <p:nvPr/>
        </p:nvSpPr>
        <p:spPr>
          <a:xfrm>
            <a:off x="7363318" y="1429872"/>
            <a:ext cx="772502" cy="759454"/>
          </a:xfrm>
          <a:custGeom>
            <a:avLst/>
            <a:gdLst>
              <a:gd name="connsiteX0" fmla="*/ 445170 w 772502"/>
              <a:gd name="connsiteY0" fmla="*/ 0 h 759454"/>
              <a:gd name="connsiteX1" fmla="*/ 445170 w 772502"/>
              <a:gd name="connsiteY1" fmla="*/ 0 h 759454"/>
              <a:gd name="connsiteX2" fmla="*/ 235678 w 772502"/>
              <a:gd name="connsiteY2" fmla="*/ 26188 h 759454"/>
              <a:gd name="connsiteX3" fmla="*/ 130932 w 772502"/>
              <a:gd name="connsiteY3" fmla="*/ 52376 h 759454"/>
              <a:gd name="connsiteX4" fmla="*/ 117839 w 772502"/>
              <a:gd name="connsiteY4" fmla="*/ 65470 h 759454"/>
              <a:gd name="connsiteX5" fmla="*/ 39279 w 772502"/>
              <a:gd name="connsiteY5" fmla="*/ 170222 h 759454"/>
              <a:gd name="connsiteX6" fmla="*/ 13093 w 772502"/>
              <a:gd name="connsiteY6" fmla="*/ 209504 h 759454"/>
              <a:gd name="connsiteX7" fmla="*/ 39279 w 772502"/>
              <a:gd name="connsiteY7" fmla="*/ 209504 h 759454"/>
              <a:gd name="connsiteX8" fmla="*/ 0 w 772502"/>
              <a:gd name="connsiteY8" fmla="*/ 301162 h 759454"/>
              <a:gd name="connsiteX9" fmla="*/ 26186 w 772502"/>
              <a:gd name="connsiteY9" fmla="*/ 510667 h 759454"/>
              <a:gd name="connsiteX10" fmla="*/ 39279 w 772502"/>
              <a:gd name="connsiteY10" fmla="*/ 536855 h 759454"/>
              <a:gd name="connsiteX11" fmla="*/ 170212 w 772502"/>
              <a:gd name="connsiteY11" fmla="*/ 615419 h 759454"/>
              <a:gd name="connsiteX12" fmla="*/ 340424 w 772502"/>
              <a:gd name="connsiteY12" fmla="*/ 720171 h 759454"/>
              <a:gd name="connsiteX13" fmla="*/ 392797 w 772502"/>
              <a:gd name="connsiteY13" fmla="*/ 733265 h 759454"/>
              <a:gd name="connsiteX14" fmla="*/ 445170 w 772502"/>
              <a:gd name="connsiteY14" fmla="*/ 759454 h 759454"/>
              <a:gd name="connsiteX15" fmla="*/ 549916 w 772502"/>
              <a:gd name="connsiteY15" fmla="*/ 759454 h 759454"/>
              <a:gd name="connsiteX16" fmla="*/ 680849 w 772502"/>
              <a:gd name="connsiteY16" fmla="*/ 707077 h 759454"/>
              <a:gd name="connsiteX17" fmla="*/ 720129 w 772502"/>
              <a:gd name="connsiteY17" fmla="*/ 654701 h 759454"/>
              <a:gd name="connsiteX18" fmla="*/ 772502 w 772502"/>
              <a:gd name="connsiteY18" fmla="*/ 523761 h 759454"/>
              <a:gd name="connsiteX19" fmla="*/ 772502 w 772502"/>
              <a:gd name="connsiteY19" fmla="*/ 484479 h 759454"/>
              <a:gd name="connsiteX20" fmla="*/ 733222 w 772502"/>
              <a:gd name="connsiteY20" fmla="*/ 353539 h 759454"/>
              <a:gd name="connsiteX21" fmla="*/ 733222 w 772502"/>
              <a:gd name="connsiteY21" fmla="*/ 222598 h 759454"/>
              <a:gd name="connsiteX22" fmla="*/ 693942 w 772502"/>
              <a:gd name="connsiteY22" fmla="*/ 91658 h 759454"/>
              <a:gd name="connsiteX23" fmla="*/ 576103 w 772502"/>
              <a:gd name="connsiteY23" fmla="*/ 52376 h 759454"/>
              <a:gd name="connsiteX24" fmla="*/ 445170 w 772502"/>
              <a:gd name="connsiteY24" fmla="*/ 0 h 759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72502" h="759454">
                <a:moveTo>
                  <a:pt x="445170" y="0"/>
                </a:moveTo>
                <a:lnTo>
                  <a:pt x="445170" y="0"/>
                </a:lnTo>
                <a:cubicBezTo>
                  <a:pt x="230141" y="19549"/>
                  <a:pt x="370961" y="1590"/>
                  <a:pt x="235678" y="26188"/>
                </a:cubicBezTo>
                <a:cubicBezTo>
                  <a:pt x="143293" y="42986"/>
                  <a:pt x="182407" y="26637"/>
                  <a:pt x="130932" y="52376"/>
                </a:cubicBezTo>
                <a:lnTo>
                  <a:pt x="117839" y="65470"/>
                </a:lnTo>
                <a:cubicBezTo>
                  <a:pt x="91652" y="100387"/>
                  <a:pt x="64949" y="134923"/>
                  <a:pt x="39279" y="170222"/>
                </a:cubicBezTo>
                <a:cubicBezTo>
                  <a:pt x="30023" y="182949"/>
                  <a:pt x="13093" y="193767"/>
                  <a:pt x="13093" y="209504"/>
                </a:cubicBezTo>
                <a:cubicBezTo>
                  <a:pt x="13093" y="218233"/>
                  <a:pt x="30550" y="209504"/>
                  <a:pt x="39279" y="209504"/>
                </a:cubicBezTo>
                <a:lnTo>
                  <a:pt x="0" y="301162"/>
                </a:lnTo>
                <a:cubicBezTo>
                  <a:pt x="8048" y="405791"/>
                  <a:pt x="-3421" y="436643"/>
                  <a:pt x="26186" y="510667"/>
                </a:cubicBezTo>
                <a:cubicBezTo>
                  <a:pt x="29810" y="519729"/>
                  <a:pt x="34915" y="528126"/>
                  <a:pt x="39279" y="536855"/>
                </a:cubicBezTo>
                <a:lnTo>
                  <a:pt x="170212" y="615419"/>
                </a:lnTo>
                <a:cubicBezTo>
                  <a:pt x="272600" y="687095"/>
                  <a:pt x="260927" y="697456"/>
                  <a:pt x="340424" y="720171"/>
                </a:cubicBezTo>
                <a:cubicBezTo>
                  <a:pt x="357727" y="725115"/>
                  <a:pt x="375339" y="728900"/>
                  <a:pt x="392797" y="733265"/>
                </a:cubicBezTo>
                <a:lnTo>
                  <a:pt x="445170" y="759454"/>
                </a:lnTo>
                <a:lnTo>
                  <a:pt x="549916" y="759454"/>
                </a:lnTo>
                <a:cubicBezTo>
                  <a:pt x="673612" y="718219"/>
                  <a:pt x="638479" y="749450"/>
                  <a:pt x="680849" y="707077"/>
                </a:cubicBezTo>
                <a:lnTo>
                  <a:pt x="720129" y="654701"/>
                </a:lnTo>
                <a:lnTo>
                  <a:pt x="772502" y="523761"/>
                </a:lnTo>
                <a:lnTo>
                  <a:pt x="772502" y="484479"/>
                </a:lnTo>
                <a:cubicBezTo>
                  <a:pt x="731842" y="362492"/>
                  <a:pt x="733222" y="408040"/>
                  <a:pt x="733222" y="353539"/>
                </a:cubicBezTo>
                <a:lnTo>
                  <a:pt x="733222" y="222598"/>
                </a:lnTo>
                <a:lnTo>
                  <a:pt x="693942" y="91658"/>
                </a:lnTo>
                <a:lnTo>
                  <a:pt x="576103" y="52376"/>
                </a:lnTo>
                <a:lnTo>
                  <a:pt x="445170" y="0"/>
                </a:lnTo>
                <a:close/>
              </a:path>
            </a:pathLst>
          </a:custGeom>
          <a:noFill/>
          <a:ln w="38100">
            <a:solidFill>
              <a:srgbClr val="07039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TextBox 31"/>
          <p:cNvSpPr txBox="1"/>
          <p:nvPr/>
        </p:nvSpPr>
        <p:spPr>
          <a:xfrm>
            <a:off x="5408769" y="3442715"/>
            <a:ext cx="549916" cy="369332"/>
          </a:xfrm>
          <a:prstGeom prst="rect">
            <a:avLst/>
          </a:prstGeom>
          <a:noFill/>
        </p:spPr>
        <p:txBody>
          <a:bodyPr wrap="square" rtlCol="0">
            <a:spAutoFit/>
          </a:bodyPr>
          <a:lstStyle/>
          <a:p>
            <a:r>
              <a:rPr lang="en-US" dirty="0" smtClean="0"/>
              <a:t>6%</a:t>
            </a:r>
            <a:endParaRPr lang="en-US" dirty="0"/>
          </a:p>
        </p:txBody>
      </p:sp>
      <p:sp>
        <p:nvSpPr>
          <p:cNvPr id="33" name="TextBox 32"/>
          <p:cNvSpPr txBox="1"/>
          <p:nvPr/>
        </p:nvSpPr>
        <p:spPr>
          <a:xfrm>
            <a:off x="7428783" y="1591728"/>
            <a:ext cx="772502" cy="369332"/>
          </a:xfrm>
          <a:prstGeom prst="rect">
            <a:avLst/>
          </a:prstGeom>
          <a:noFill/>
        </p:spPr>
        <p:txBody>
          <a:bodyPr wrap="square" rtlCol="0">
            <a:spAutoFit/>
          </a:bodyPr>
          <a:lstStyle/>
          <a:p>
            <a:r>
              <a:rPr lang="en-US" dirty="0" smtClean="0"/>
              <a:t>10%</a:t>
            </a:r>
            <a:endParaRPr lang="en-US" dirty="0"/>
          </a:p>
        </p:txBody>
      </p:sp>
      <p:sp>
        <p:nvSpPr>
          <p:cNvPr id="35" name="TextBox 34"/>
          <p:cNvSpPr txBox="1"/>
          <p:nvPr/>
        </p:nvSpPr>
        <p:spPr>
          <a:xfrm>
            <a:off x="6372950" y="2575674"/>
            <a:ext cx="667756" cy="369332"/>
          </a:xfrm>
          <a:prstGeom prst="rect">
            <a:avLst/>
          </a:prstGeom>
          <a:noFill/>
        </p:spPr>
        <p:txBody>
          <a:bodyPr wrap="square" rtlCol="0">
            <a:spAutoFit/>
          </a:bodyPr>
          <a:lstStyle/>
          <a:p>
            <a:r>
              <a:rPr lang="en-US" dirty="0"/>
              <a:t>6</a:t>
            </a:r>
            <a:r>
              <a:rPr lang="en-US" dirty="0" smtClean="0"/>
              <a:t>0%</a:t>
            </a:r>
            <a:endParaRPr lang="en-US" dirty="0"/>
          </a:p>
        </p:txBody>
      </p:sp>
      <p:sp>
        <p:nvSpPr>
          <p:cNvPr id="26" name="TextBox 25"/>
          <p:cNvSpPr txBox="1"/>
          <p:nvPr/>
        </p:nvSpPr>
        <p:spPr>
          <a:xfrm>
            <a:off x="707037" y="4319681"/>
            <a:ext cx="2801957" cy="1200329"/>
          </a:xfrm>
          <a:prstGeom prst="rect">
            <a:avLst/>
          </a:prstGeom>
          <a:noFill/>
        </p:spPr>
        <p:txBody>
          <a:bodyPr wrap="square" rtlCol="0">
            <a:spAutoFit/>
          </a:bodyPr>
          <a:lstStyle/>
          <a:p>
            <a:r>
              <a:rPr lang="en-US" u="sng" dirty="0" smtClean="0"/>
              <a:t>Marginal Kinematics (e.g.)</a:t>
            </a:r>
          </a:p>
          <a:p>
            <a:r>
              <a:rPr lang="en-US" dirty="0" smtClean="0"/>
              <a:t>0-1 km SRH: 100 m</a:t>
            </a:r>
            <a:r>
              <a:rPr lang="en-US" baseline="30000" dirty="0" smtClean="0"/>
              <a:t>2 </a:t>
            </a:r>
            <a:r>
              <a:rPr lang="en-US" dirty="0" smtClean="0"/>
              <a:t>s</a:t>
            </a:r>
            <a:r>
              <a:rPr lang="en-US" baseline="30000" dirty="0" smtClean="0"/>
              <a:t>-2</a:t>
            </a:r>
          </a:p>
          <a:p>
            <a:r>
              <a:rPr lang="en-US" dirty="0" smtClean="0"/>
              <a:t>Eff. Bulk Shear:  30 </a:t>
            </a:r>
            <a:r>
              <a:rPr lang="en-US" dirty="0" err="1" smtClean="0"/>
              <a:t>kts</a:t>
            </a:r>
            <a:endParaRPr lang="en-US" dirty="0" smtClean="0"/>
          </a:p>
          <a:p>
            <a:r>
              <a:rPr lang="en-US" dirty="0" smtClean="0"/>
              <a:t>700-900 mb</a:t>
            </a:r>
            <a:r>
              <a:rPr lang="en-US" dirty="0"/>
              <a:t> </a:t>
            </a:r>
            <a:r>
              <a:rPr lang="en-US" dirty="0" smtClean="0"/>
              <a:t>MW:  20 </a:t>
            </a:r>
            <a:r>
              <a:rPr lang="en-US" dirty="0" err="1" smtClean="0"/>
              <a:t>kts</a:t>
            </a:r>
            <a:endParaRPr lang="en-US" dirty="0" smtClean="0"/>
          </a:p>
        </p:txBody>
      </p:sp>
      <p:sp>
        <p:nvSpPr>
          <p:cNvPr id="36" name="TextBox 35"/>
          <p:cNvSpPr txBox="1"/>
          <p:nvPr/>
        </p:nvSpPr>
        <p:spPr>
          <a:xfrm>
            <a:off x="5408769" y="4319681"/>
            <a:ext cx="2839980" cy="1200329"/>
          </a:xfrm>
          <a:prstGeom prst="rect">
            <a:avLst/>
          </a:prstGeom>
          <a:noFill/>
        </p:spPr>
        <p:txBody>
          <a:bodyPr wrap="square" rtlCol="0">
            <a:spAutoFit/>
          </a:bodyPr>
          <a:lstStyle/>
          <a:p>
            <a:r>
              <a:rPr lang="en-US" u="sng" dirty="0" smtClean="0"/>
              <a:t>Favorable Kinematics (e.g.)</a:t>
            </a:r>
          </a:p>
          <a:p>
            <a:r>
              <a:rPr lang="en-US" dirty="0" smtClean="0"/>
              <a:t>0-1 km SRH: 200 m</a:t>
            </a:r>
            <a:r>
              <a:rPr lang="en-US" baseline="30000" dirty="0" smtClean="0"/>
              <a:t>2 </a:t>
            </a:r>
            <a:r>
              <a:rPr lang="en-US" dirty="0" smtClean="0"/>
              <a:t>s</a:t>
            </a:r>
            <a:r>
              <a:rPr lang="en-US" baseline="30000" dirty="0" smtClean="0"/>
              <a:t>-2</a:t>
            </a:r>
          </a:p>
          <a:p>
            <a:r>
              <a:rPr lang="en-US" dirty="0" smtClean="0"/>
              <a:t>Eff. Bulk Shear:  50 </a:t>
            </a:r>
            <a:r>
              <a:rPr lang="en-US" dirty="0" err="1" smtClean="0"/>
              <a:t>kts</a:t>
            </a:r>
            <a:endParaRPr lang="en-US" dirty="0" smtClean="0"/>
          </a:p>
          <a:p>
            <a:r>
              <a:rPr lang="en-US" dirty="0" smtClean="0"/>
              <a:t>700-900 mb MW:  40 </a:t>
            </a:r>
            <a:r>
              <a:rPr lang="en-US" dirty="0" err="1" smtClean="0"/>
              <a:t>kts</a:t>
            </a:r>
            <a:endParaRPr lang="en-US" dirty="0" smtClean="0"/>
          </a:p>
        </p:txBody>
      </p:sp>
      <p:sp>
        <p:nvSpPr>
          <p:cNvPr id="28" name="TextBox 27"/>
          <p:cNvSpPr txBox="1"/>
          <p:nvPr/>
        </p:nvSpPr>
        <p:spPr>
          <a:xfrm>
            <a:off x="-1" y="5520010"/>
            <a:ext cx="8989201" cy="923330"/>
          </a:xfrm>
          <a:prstGeom prst="rect">
            <a:avLst/>
          </a:prstGeom>
          <a:noFill/>
        </p:spPr>
        <p:txBody>
          <a:bodyPr wrap="square" rtlCol="0">
            <a:spAutoFit/>
          </a:bodyPr>
          <a:lstStyle/>
          <a:p>
            <a:r>
              <a:rPr lang="en-US" dirty="0" smtClean="0"/>
              <a:t>Do not expect the same ProbTor probability value to give the same results from event to event—the kinematic fields impact ProbTor! </a:t>
            </a:r>
          </a:p>
          <a:p>
            <a:r>
              <a:rPr lang="en-US" dirty="0" smtClean="0"/>
              <a:t>It is best to use ProbTor in a relative fashion—like in the example above.</a:t>
            </a:r>
          </a:p>
        </p:txBody>
      </p:sp>
    </p:spTree>
    <p:extLst>
      <p:ext uri="{BB962C8B-B14F-4D97-AF65-F5344CB8AC3E}">
        <p14:creationId xmlns:p14="http://schemas.microsoft.com/office/powerpoint/2010/main" val="1028518986"/>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smtClean="0"/>
              <a:t>ProbTor:  Highlights storm of highest threat</a:t>
            </a:r>
            <a:endParaRPr lang="en-US" sz="3000" dirty="0"/>
          </a:p>
        </p:txBody>
      </p:sp>
      <p:sp>
        <p:nvSpPr>
          <p:cNvPr id="4" name="Slide Number Placeholder 3"/>
          <p:cNvSpPr>
            <a:spLocks noGrp="1"/>
          </p:cNvSpPr>
          <p:nvPr>
            <p:ph type="sldNum" sz="quarter" idx="10"/>
          </p:nvPr>
        </p:nvSpPr>
        <p:spPr/>
        <p:txBody>
          <a:bodyPr/>
          <a:lstStyle/>
          <a:p>
            <a:pPr>
              <a:defRPr/>
            </a:pPr>
            <a:fld id="{F378691F-9CED-4134-BEF2-4424A0C8B72C}" type="slidenum">
              <a:rPr lang="en-US" smtClean="0"/>
              <a:pPr>
                <a:defRPr/>
              </a:pPr>
              <a:t>22</a:t>
            </a:fld>
            <a:endParaRPr lang="en-US"/>
          </a:p>
        </p:txBody>
      </p:sp>
      <p:pic>
        <p:nvPicPr>
          <p:cNvPr id="5" name="Picture 4" descr="20160517-184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7400" y="832452"/>
            <a:ext cx="7747000" cy="5720748"/>
          </a:xfrm>
          <a:prstGeom prst="rect">
            <a:avLst/>
          </a:prstGeom>
        </p:spPr>
      </p:pic>
      <p:pic>
        <p:nvPicPr>
          <p:cNvPr id="3" name="Picture 2" descr="may17_1842_readou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81301" y="3768572"/>
            <a:ext cx="3705499" cy="1962212"/>
          </a:xfrm>
          <a:prstGeom prst="rect">
            <a:avLst/>
          </a:prstGeom>
        </p:spPr>
      </p:pic>
      <p:sp>
        <p:nvSpPr>
          <p:cNvPr id="6" name="Oval 5"/>
          <p:cNvSpPr/>
          <p:nvPr/>
        </p:nvSpPr>
        <p:spPr>
          <a:xfrm>
            <a:off x="5189203" y="3041501"/>
            <a:ext cx="1126799" cy="913862"/>
          </a:xfrm>
          <a:prstGeom prst="ellipse">
            <a:avLst/>
          </a:prstGeom>
          <a:noFill/>
          <a:ln w="1016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471479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F378691F-9CED-4134-BEF2-4424A0C8B72C}" type="slidenum">
              <a:rPr lang="en-US" smtClean="0"/>
              <a:pPr>
                <a:defRPr/>
              </a:pPr>
              <a:t>23</a:t>
            </a:fld>
            <a:endParaRPr lang="en-US"/>
          </a:p>
        </p:txBody>
      </p:sp>
      <p:sp>
        <p:nvSpPr>
          <p:cNvPr id="6" name="TextBox 5"/>
          <p:cNvSpPr txBox="1"/>
          <p:nvPr/>
        </p:nvSpPr>
        <p:spPr>
          <a:xfrm>
            <a:off x="381000" y="177224"/>
            <a:ext cx="8305800" cy="646331"/>
          </a:xfrm>
          <a:prstGeom prst="rect">
            <a:avLst/>
          </a:prstGeom>
          <a:noFill/>
        </p:spPr>
        <p:txBody>
          <a:bodyPr wrap="square" rtlCol="0">
            <a:spAutoFit/>
          </a:bodyPr>
          <a:lstStyle/>
          <a:p>
            <a:r>
              <a:rPr lang="en-US" sz="3600" b="1" u="sng" dirty="0" smtClean="0">
                <a:effectLst>
                  <a:outerShdw blurRad="50800" dist="38100" dir="2700000" algn="tl" rotWithShape="0">
                    <a:prstClr val="black">
                      <a:alpha val="40000"/>
                    </a:prstClr>
                  </a:outerShdw>
                </a:effectLst>
              </a:rPr>
              <a:t>ProbTor:  Known Caveats</a:t>
            </a:r>
            <a:endParaRPr lang="en-US" sz="3600" b="1" u="sng" dirty="0">
              <a:effectLst>
                <a:outerShdw blurRad="50800" dist="38100" dir="2700000" algn="tl" rotWithShape="0">
                  <a:prstClr val="black">
                    <a:alpha val="40000"/>
                  </a:prstClr>
                </a:outerShdw>
              </a:effectLst>
            </a:endParaRPr>
          </a:p>
        </p:txBody>
      </p:sp>
      <p:sp>
        <p:nvSpPr>
          <p:cNvPr id="28" name="TextBox 27"/>
          <p:cNvSpPr txBox="1"/>
          <p:nvPr/>
        </p:nvSpPr>
        <p:spPr>
          <a:xfrm>
            <a:off x="13911" y="857073"/>
            <a:ext cx="9130089" cy="5386090"/>
          </a:xfrm>
          <a:prstGeom prst="rect">
            <a:avLst/>
          </a:prstGeom>
          <a:noFill/>
        </p:spPr>
        <p:txBody>
          <a:bodyPr wrap="square" rtlCol="0">
            <a:spAutoFit/>
          </a:bodyPr>
          <a:lstStyle/>
          <a:p>
            <a:pPr marL="285750" indent="-285750">
              <a:buFont typeface="Arial"/>
              <a:buChar char="•"/>
            </a:pPr>
            <a:r>
              <a:rPr lang="en-US" sz="2000" dirty="0" smtClean="0"/>
              <a:t>ProbTor requires an identifiable object in radar reflectivity</a:t>
            </a:r>
          </a:p>
          <a:p>
            <a:pPr marL="742950" lvl="1" indent="-285750">
              <a:buFont typeface="Arial"/>
              <a:buChar char="•"/>
            </a:pPr>
            <a:r>
              <a:rPr lang="en-US" dirty="0" smtClean="0"/>
              <a:t>Most often in linear modes, object identification can become more difficult—the absence of an object (and hence ProbTor value) does not mean there is no tornadic threat</a:t>
            </a:r>
          </a:p>
          <a:p>
            <a:pPr marL="342900" indent="-342900">
              <a:buFont typeface="Arial"/>
              <a:buChar char="•"/>
            </a:pPr>
            <a:r>
              <a:rPr lang="en-US" sz="2000" dirty="0" smtClean="0"/>
              <a:t>ProbTor is impacted by radar beam blockage and increasing beam height away from radar just as base/SRM velocity interrogation</a:t>
            </a:r>
          </a:p>
          <a:p>
            <a:pPr marL="342900" indent="-342900">
              <a:buFont typeface="Arial"/>
              <a:buChar char="•"/>
            </a:pPr>
            <a:r>
              <a:rPr lang="en-US" sz="2000" dirty="0" smtClean="0"/>
              <a:t>ProbTor interpretation can be more difficult in long convective lines</a:t>
            </a:r>
          </a:p>
          <a:p>
            <a:pPr marL="800100" lvl="1" indent="-342900">
              <a:buFont typeface="Arial"/>
              <a:buChar char="•"/>
            </a:pPr>
            <a:r>
              <a:rPr lang="en-US" dirty="0" smtClean="0"/>
              <a:t>Pinpointing the portion of a long convective line posing the highest tornadic threats can become difficult since the entire line is identified as single object (we are working toward improving this)</a:t>
            </a:r>
          </a:p>
          <a:p>
            <a:pPr marL="800100" lvl="1" indent="-342900">
              <a:buFont typeface="Arial"/>
              <a:buChar char="•"/>
            </a:pPr>
            <a:r>
              <a:rPr lang="en-US" dirty="0" smtClean="0"/>
              <a:t>ProbTor can over forecast in strong convective lines in favorable kinematic environments</a:t>
            </a:r>
          </a:p>
          <a:p>
            <a:pPr marL="342900" indent="-342900">
              <a:buFont typeface="Arial"/>
              <a:buChar char="•"/>
            </a:pPr>
            <a:r>
              <a:rPr lang="en-US" sz="2000" dirty="0" smtClean="0"/>
              <a:t>ProbTor will typically have </a:t>
            </a:r>
            <a:r>
              <a:rPr lang="en-US" sz="2000" b="1" u="sng" dirty="0" smtClean="0"/>
              <a:t>very low</a:t>
            </a:r>
            <a:r>
              <a:rPr lang="en-US" sz="2000" b="1" dirty="0" smtClean="0"/>
              <a:t> </a:t>
            </a:r>
            <a:r>
              <a:rPr lang="en-US" sz="2000" dirty="0" smtClean="0"/>
              <a:t>probabilities with ‘land spout’ tornadoes</a:t>
            </a:r>
          </a:p>
          <a:p>
            <a:pPr marL="342900" indent="-342900">
              <a:buFont typeface="Arial"/>
              <a:buChar char="•"/>
            </a:pPr>
            <a:r>
              <a:rPr lang="en-US" sz="2000" dirty="0" smtClean="0"/>
              <a:t>Use ProbTor with caution near the radar (within ~10 mi), as AzShear values may be artificially high due t0 non-meteorological targets.</a:t>
            </a:r>
          </a:p>
          <a:p>
            <a:pPr marL="342900" indent="-342900">
              <a:buFont typeface="Arial"/>
              <a:buChar char="•"/>
            </a:pPr>
            <a:r>
              <a:rPr lang="en-US" sz="2000" dirty="0" err="1" smtClean="0"/>
              <a:t>ProbTor</a:t>
            </a:r>
            <a:r>
              <a:rPr lang="en-US" sz="2000" dirty="0" smtClean="0"/>
              <a:t> will only be as good as its inputs—occasionally the RAP environment (especially 0-1 km SRH) can deviate (toward lower values) from the SPC </a:t>
            </a:r>
            <a:r>
              <a:rPr lang="en-US" sz="2000" dirty="0" err="1" smtClean="0"/>
              <a:t>mesoanalysis</a:t>
            </a:r>
            <a:r>
              <a:rPr lang="en-US" sz="2000" dirty="0" smtClean="0"/>
              <a:t>, which can cause </a:t>
            </a:r>
            <a:r>
              <a:rPr lang="en-US" sz="2000" dirty="0" err="1" smtClean="0"/>
              <a:t>underforecast</a:t>
            </a:r>
            <a:r>
              <a:rPr lang="en-US" sz="2000" dirty="0" smtClean="0"/>
              <a:t> </a:t>
            </a:r>
            <a:r>
              <a:rPr lang="en-US" sz="2000" dirty="0" err="1" smtClean="0"/>
              <a:t>ProbTor</a:t>
            </a:r>
            <a:r>
              <a:rPr lang="en-US" sz="2000" dirty="0" smtClean="0"/>
              <a:t> values</a:t>
            </a:r>
          </a:p>
        </p:txBody>
      </p:sp>
    </p:spTree>
    <p:extLst>
      <p:ext uri="{BB962C8B-B14F-4D97-AF65-F5344CB8AC3E}">
        <p14:creationId xmlns:p14="http://schemas.microsoft.com/office/powerpoint/2010/main" val="3073085500"/>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F378691F-9CED-4134-BEF2-4424A0C8B72C}" type="slidenum">
              <a:rPr lang="en-US" smtClean="0"/>
              <a:pPr>
                <a:defRPr/>
              </a:pPr>
              <a:t>24</a:t>
            </a:fld>
            <a:endParaRPr lang="en-US"/>
          </a:p>
        </p:txBody>
      </p:sp>
      <p:sp>
        <p:nvSpPr>
          <p:cNvPr id="6" name="TextBox 5"/>
          <p:cNvSpPr txBox="1"/>
          <p:nvPr/>
        </p:nvSpPr>
        <p:spPr>
          <a:xfrm>
            <a:off x="381000" y="146988"/>
            <a:ext cx="8305800" cy="646331"/>
          </a:xfrm>
          <a:prstGeom prst="rect">
            <a:avLst/>
          </a:prstGeom>
          <a:noFill/>
        </p:spPr>
        <p:txBody>
          <a:bodyPr wrap="square" rtlCol="0">
            <a:spAutoFit/>
          </a:bodyPr>
          <a:lstStyle/>
          <a:p>
            <a:r>
              <a:rPr lang="en-US" sz="3600" b="1" u="sng" dirty="0" smtClean="0">
                <a:effectLst>
                  <a:outerShdw blurRad="50800" dist="38100" dir="2700000" algn="tl" rotWithShape="0">
                    <a:prstClr val="black">
                      <a:alpha val="40000"/>
                    </a:prstClr>
                  </a:outerShdw>
                </a:effectLst>
              </a:rPr>
              <a:t>ProbTor:  Summary</a:t>
            </a:r>
            <a:endParaRPr lang="en-US" sz="3600" b="1" u="sng" dirty="0">
              <a:effectLst>
                <a:outerShdw blurRad="50800" dist="38100" dir="2700000" algn="tl" rotWithShape="0">
                  <a:prstClr val="black">
                    <a:alpha val="40000"/>
                  </a:prstClr>
                </a:outerShdw>
              </a:effectLst>
            </a:endParaRPr>
          </a:p>
        </p:txBody>
      </p:sp>
      <p:sp>
        <p:nvSpPr>
          <p:cNvPr id="5" name="TextBox 4"/>
          <p:cNvSpPr txBox="1"/>
          <p:nvPr/>
        </p:nvSpPr>
        <p:spPr>
          <a:xfrm>
            <a:off x="13911" y="857073"/>
            <a:ext cx="9130089" cy="6247864"/>
          </a:xfrm>
          <a:prstGeom prst="rect">
            <a:avLst/>
          </a:prstGeom>
          <a:noFill/>
        </p:spPr>
        <p:txBody>
          <a:bodyPr wrap="square" rtlCol="0">
            <a:spAutoFit/>
          </a:bodyPr>
          <a:lstStyle/>
          <a:p>
            <a:pPr marL="285750" indent="-285750">
              <a:buFont typeface="Arial"/>
              <a:buChar char="•"/>
            </a:pPr>
            <a:r>
              <a:rPr lang="en-US" sz="2000" dirty="0" smtClean="0"/>
              <a:t>ProbTor is a </a:t>
            </a:r>
            <a:r>
              <a:rPr lang="en-US" sz="2000" u="sng" dirty="0" smtClean="0"/>
              <a:t>statistical model</a:t>
            </a:r>
            <a:r>
              <a:rPr lang="en-US" sz="2000" dirty="0" smtClean="0"/>
              <a:t> that incorporates NWP fields, radar observations, and total lightning observations to </a:t>
            </a:r>
            <a:r>
              <a:rPr lang="en-US" sz="2000" u="sng" dirty="0" smtClean="0"/>
              <a:t>predict the probability a storm will produce a tornado</a:t>
            </a:r>
            <a:r>
              <a:rPr lang="en-US" sz="2000" dirty="0" smtClean="0"/>
              <a:t> in the next 0-60 minutes.</a:t>
            </a:r>
          </a:p>
          <a:p>
            <a:pPr marL="285750" indent="-285750">
              <a:buFont typeface="Arial"/>
              <a:buChar char="•"/>
            </a:pPr>
            <a:endParaRPr lang="en-US" sz="2000" dirty="0" smtClean="0"/>
          </a:p>
          <a:p>
            <a:pPr marL="285750" indent="-285750">
              <a:buFont typeface="Arial"/>
              <a:buChar char="•"/>
            </a:pPr>
            <a:r>
              <a:rPr lang="en-US" sz="2000" dirty="0" smtClean="0">
                <a:solidFill>
                  <a:srgbClr val="FFFF00"/>
                </a:solidFill>
              </a:rPr>
              <a:t>ProbTor should be used in combination with existing radar interrogation techniques and is designed to increase forecaster confidence and increase lead-time</a:t>
            </a:r>
          </a:p>
          <a:p>
            <a:pPr marL="285750" indent="-285750">
              <a:buFont typeface="Arial"/>
              <a:buChar char="•"/>
            </a:pPr>
            <a:endParaRPr lang="en-US" sz="2000" dirty="0" smtClean="0"/>
          </a:p>
          <a:p>
            <a:pPr marL="285750" indent="-285750">
              <a:buFont typeface="Arial"/>
              <a:buChar char="•"/>
            </a:pPr>
            <a:r>
              <a:rPr lang="en-US" sz="2000" dirty="0" smtClean="0"/>
              <a:t>ProbTor is best used in a relative sense—how a storm’s values compare to neighbors since the kinematic environment will impact probabilities in addition to observations (the ‘best’ probability threshold will change based on the environment). </a:t>
            </a:r>
          </a:p>
          <a:p>
            <a:pPr marL="285750" indent="-285750">
              <a:buFont typeface="Arial"/>
              <a:buChar char="•"/>
            </a:pPr>
            <a:endParaRPr lang="en-US" sz="2000" dirty="0"/>
          </a:p>
          <a:p>
            <a:pPr marL="285750" indent="-285750">
              <a:buFont typeface="Arial"/>
              <a:buChar char="•"/>
            </a:pPr>
            <a:r>
              <a:rPr lang="en-US" sz="2000" dirty="0" smtClean="0"/>
              <a:t>ProbTor is fairly well-calibrated; so a storm with a 33% probability will produce a tornado about 1 in 3 times and so on.</a:t>
            </a:r>
          </a:p>
          <a:p>
            <a:pPr marL="285750" indent="-285750">
              <a:buFont typeface="Arial"/>
              <a:buChar char="•"/>
            </a:pPr>
            <a:endParaRPr lang="en-US" sz="2000" dirty="0"/>
          </a:p>
          <a:p>
            <a:pPr marL="285750" indent="-285750">
              <a:buFont typeface="Arial"/>
              <a:buChar char="•"/>
            </a:pPr>
            <a:r>
              <a:rPr lang="en-US" sz="2000" dirty="0" smtClean="0"/>
              <a:t>ProbTor values will fluctuate in response to changes in strength of storm rotation and storm updraft.</a:t>
            </a:r>
          </a:p>
          <a:p>
            <a:pPr marL="285750" indent="-285750">
              <a:buFont typeface="Arial"/>
              <a:buChar char="•"/>
            </a:pPr>
            <a:endParaRPr lang="en-US" sz="2000" dirty="0" smtClean="0"/>
          </a:p>
          <a:p>
            <a:pPr marL="285750" indent="-285750">
              <a:buFont typeface="Arial"/>
              <a:buChar char="•"/>
            </a:pPr>
            <a:endParaRPr lang="en-US" sz="2000" dirty="0" smtClean="0"/>
          </a:p>
        </p:txBody>
      </p:sp>
    </p:spTree>
    <p:extLst>
      <p:ext uri="{BB962C8B-B14F-4D97-AF65-F5344CB8AC3E}">
        <p14:creationId xmlns:p14="http://schemas.microsoft.com/office/powerpoint/2010/main" val="1281191156"/>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F378691F-9CED-4134-BEF2-4424A0C8B72C}" type="slidenum">
              <a:rPr lang="en-US" smtClean="0"/>
              <a:pPr>
                <a:defRPr/>
              </a:pPr>
              <a:t>25</a:t>
            </a:fld>
            <a:endParaRPr lang="en-US"/>
          </a:p>
        </p:txBody>
      </p:sp>
      <p:sp>
        <p:nvSpPr>
          <p:cNvPr id="3" name="Title 1"/>
          <p:cNvSpPr>
            <a:spLocks noGrp="1"/>
          </p:cNvSpPr>
          <p:nvPr>
            <p:ph type="title"/>
          </p:nvPr>
        </p:nvSpPr>
        <p:spPr>
          <a:xfrm>
            <a:off x="457200" y="152400"/>
            <a:ext cx="8534400" cy="990600"/>
          </a:xfrm>
        </p:spPr>
        <p:txBody>
          <a:bodyPr/>
          <a:lstStyle/>
          <a:p>
            <a:pPr algn="l"/>
            <a:r>
              <a:rPr lang="en-US" sz="3600" dirty="0" smtClean="0">
                <a:latin typeface="+mn-lt"/>
              </a:rPr>
              <a:t>Contact</a:t>
            </a:r>
            <a:endParaRPr lang="en-US" sz="3600" dirty="0">
              <a:latin typeface="+mn-lt"/>
            </a:endParaRPr>
          </a:p>
        </p:txBody>
      </p:sp>
      <p:sp>
        <p:nvSpPr>
          <p:cNvPr id="2" name="TextBox 1"/>
          <p:cNvSpPr txBox="1"/>
          <p:nvPr/>
        </p:nvSpPr>
        <p:spPr>
          <a:xfrm>
            <a:off x="76200" y="1228666"/>
            <a:ext cx="8991600" cy="4031873"/>
          </a:xfrm>
          <a:prstGeom prst="rect">
            <a:avLst/>
          </a:prstGeom>
          <a:noFill/>
        </p:spPr>
        <p:txBody>
          <a:bodyPr wrap="square" rtlCol="0">
            <a:spAutoFit/>
          </a:bodyPr>
          <a:lstStyle/>
          <a:p>
            <a:pPr marL="285750" indent="-285750">
              <a:buFont typeface="Arial"/>
              <a:buChar char="•"/>
            </a:pPr>
            <a:r>
              <a:rPr lang="en-US" sz="1600" dirty="0" smtClean="0">
                <a:solidFill>
                  <a:srgbClr val="F2C31A"/>
                </a:solidFill>
              </a:rPr>
              <a:t>Mike Pavolonis (</a:t>
            </a:r>
            <a:r>
              <a:rPr lang="en-US" sz="1600" dirty="0" smtClean="0">
                <a:solidFill>
                  <a:srgbClr val="F2C31A"/>
                </a:solidFill>
                <a:hlinkClick r:id="rId3"/>
              </a:rPr>
              <a:t>michael.pavolonis@noaa.gov</a:t>
            </a:r>
            <a:r>
              <a:rPr lang="en-US" sz="1600" dirty="0" smtClean="0">
                <a:solidFill>
                  <a:srgbClr val="F2C31A"/>
                </a:solidFill>
              </a:rPr>
              <a:t>)</a:t>
            </a:r>
          </a:p>
          <a:p>
            <a:pPr marL="285750" indent="-285750">
              <a:buFont typeface="Arial"/>
              <a:buChar char="•"/>
            </a:pPr>
            <a:endParaRPr lang="en-US" sz="1600" dirty="0">
              <a:solidFill>
                <a:srgbClr val="F2C31A"/>
              </a:solidFill>
            </a:endParaRPr>
          </a:p>
          <a:p>
            <a:pPr marL="285750" indent="-285750">
              <a:buFont typeface="Arial"/>
              <a:buChar char="•"/>
            </a:pPr>
            <a:r>
              <a:rPr lang="en-US" sz="1600" dirty="0" smtClean="0">
                <a:solidFill>
                  <a:srgbClr val="F2C31A"/>
                </a:solidFill>
              </a:rPr>
              <a:t>John Cintineo (</a:t>
            </a:r>
            <a:r>
              <a:rPr lang="en-US" sz="1600" dirty="0" smtClean="0">
                <a:solidFill>
                  <a:srgbClr val="F2C31A"/>
                </a:solidFill>
                <a:hlinkClick r:id="rId4"/>
              </a:rPr>
              <a:t>john.cintineo@ssec.wisc.edu</a:t>
            </a:r>
            <a:r>
              <a:rPr lang="en-US" sz="1600" dirty="0" smtClean="0">
                <a:solidFill>
                  <a:srgbClr val="F2C31A"/>
                </a:solidFill>
              </a:rPr>
              <a:t>)</a:t>
            </a:r>
          </a:p>
          <a:p>
            <a:pPr marL="285750" indent="-285750">
              <a:buFont typeface="Arial"/>
              <a:buChar char="•"/>
            </a:pPr>
            <a:endParaRPr lang="en-US" sz="1600" dirty="0">
              <a:solidFill>
                <a:srgbClr val="F2C31A"/>
              </a:solidFill>
            </a:endParaRPr>
          </a:p>
          <a:p>
            <a:pPr marL="285750" indent="-285750">
              <a:buFont typeface="Arial"/>
              <a:buChar char="•"/>
            </a:pPr>
            <a:r>
              <a:rPr lang="en-US" sz="1600" dirty="0" smtClean="0">
                <a:solidFill>
                  <a:srgbClr val="F2C31A"/>
                </a:solidFill>
              </a:rPr>
              <a:t>Justin Sieglaff (</a:t>
            </a:r>
            <a:r>
              <a:rPr lang="en-US" sz="1600" dirty="0" smtClean="0">
                <a:solidFill>
                  <a:srgbClr val="F2C31A"/>
                </a:solidFill>
                <a:hlinkClick r:id="rId5"/>
              </a:rPr>
              <a:t>justin.sieglaff@ssec.wisc.edu</a:t>
            </a:r>
            <a:r>
              <a:rPr lang="en-US" sz="1600" dirty="0" smtClean="0">
                <a:solidFill>
                  <a:srgbClr val="F2C31A"/>
                </a:solidFill>
              </a:rPr>
              <a:t>)</a:t>
            </a:r>
          </a:p>
          <a:p>
            <a:pPr marL="285750" indent="-285750">
              <a:buFont typeface="Arial"/>
              <a:buChar char="•"/>
            </a:pPr>
            <a:endParaRPr lang="en-US" sz="1600" dirty="0">
              <a:solidFill>
                <a:srgbClr val="F2C31A"/>
              </a:solidFill>
            </a:endParaRPr>
          </a:p>
          <a:p>
            <a:pPr marL="285750" indent="-285750">
              <a:buFont typeface="Arial"/>
              <a:buChar char="•"/>
            </a:pPr>
            <a:r>
              <a:rPr lang="en-US" sz="1600" dirty="0" smtClean="0">
                <a:solidFill>
                  <a:srgbClr val="F2C31A"/>
                </a:solidFill>
              </a:rPr>
              <a:t>Dan Lindsey (</a:t>
            </a:r>
            <a:r>
              <a:rPr lang="en-US" sz="1600" dirty="0" smtClean="0">
                <a:solidFill>
                  <a:srgbClr val="F2C31A"/>
                </a:solidFill>
                <a:hlinkClick r:id="rId6"/>
              </a:rPr>
              <a:t>dan.lindsey@noaa.gov</a:t>
            </a:r>
            <a:r>
              <a:rPr lang="en-US" sz="1600" dirty="0" smtClean="0">
                <a:solidFill>
                  <a:srgbClr val="F2C31A"/>
                </a:solidFill>
              </a:rPr>
              <a:t>)</a:t>
            </a:r>
            <a:endParaRPr lang="en-US" sz="1600" dirty="0">
              <a:solidFill>
                <a:srgbClr val="F2C31A"/>
              </a:solidFill>
            </a:endParaRPr>
          </a:p>
          <a:p>
            <a:pPr marL="285750" indent="-285750">
              <a:buFont typeface="Arial"/>
              <a:buChar char="•"/>
            </a:pPr>
            <a:endParaRPr lang="en-US" sz="1600" dirty="0" smtClean="0">
              <a:solidFill>
                <a:srgbClr val="F2C31A"/>
              </a:solidFill>
            </a:endParaRPr>
          </a:p>
          <a:p>
            <a:pPr marL="285750" indent="-285750">
              <a:buFont typeface="Arial"/>
              <a:buChar char="•"/>
            </a:pPr>
            <a:endParaRPr lang="en-US" sz="1600" dirty="0">
              <a:solidFill>
                <a:srgbClr val="F2C31A"/>
              </a:solidFill>
            </a:endParaRPr>
          </a:p>
          <a:p>
            <a:pPr marL="285750" indent="-285750">
              <a:buFont typeface="Arial"/>
              <a:buChar char="•"/>
            </a:pPr>
            <a:endParaRPr lang="en-US" sz="1600" dirty="0" smtClean="0">
              <a:solidFill>
                <a:srgbClr val="F2C31A"/>
              </a:solidFill>
            </a:endParaRPr>
          </a:p>
          <a:p>
            <a:r>
              <a:rPr lang="en-US" sz="1600" dirty="0" smtClean="0">
                <a:solidFill>
                  <a:srgbClr val="F2C31A"/>
                </a:solidFill>
              </a:rPr>
              <a:t>To access this training online and access supplement training please see:</a:t>
            </a:r>
          </a:p>
          <a:p>
            <a:endParaRPr lang="en-US" sz="1600" dirty="0">
              <a:solidFill>
                <a:srgbClr val="F2C31A"/>
              </a:solidFill>
            </a:endParaRPr>
          </a:p>
          <a:p>
            <a:r>
              <a:rPr lang="en-US" sz="1600" dirty="0">
                <a:solidFill>
                  <a:srgbClr val="F2C31A"/>
                </a:solidFill>
                <a:hlinkClick r:id="rId7"/>
              </a:rPr>
              <a:t>http://cimss.ssec.wisc.edu/severe_conv/training/</a:t>
            </a:r>
            <a:r>
              <a:rPr lang="en-US" sz="1600" dirty="0" smtClean="0">
                <a:solidFill>
                  <a:srgbClr val="F2C31A"/>
                </a:solidFill>
                <a:hlinkClick r:id="rId7"/>
              </a:rPr>
              <a:t>training.html</a:t>
            </a:r>
            <a:endParaRPr lang="en-US" sz="1600" dirty="0" smtClean="0">
              <a:solidFill>
                <a:srgbClr val="F2C31A"/>
              </a:solidFill>
            </a:endParaRPr>
          </a:p>
          <a:p>
            <a:endParaRPr lang="en-US" sz="1600" dirty="0">
              <a:solidFill>
                <a:srgbClr val="F2C31A"/>
              </a:solidFill>
            </a:endParaRPr>
          </a:p>
          <a:p>
            <a:r>
              <a:rPr lang="en-US" sz="1600" dirty="0" smtClean="0">
                <a:solidFill>
                  <a:srgbClr val="F2C31A"/>
                </a:solidFill>
              </a:rPr>
              <a:t>ProbTor is also available  on the web in real-time:</a:t>
            </a:r>
          </a:p>
          <a:p>
            <a:r>
              <a:rPr lang="en-US" sz="1600" dirty="0" smtClean="0">
                <a:solidFill>
                  <a:srgbClr val="F2C31A"/>
                </a:solidFill>
                <a:hlinkClick r:id="rId8"/>
              </a:rPr>
              <a:t>http://cimss.ssec.wisc.edu/severe_conv/probtor.html</a:t>
            </a:r>
            <a:endParaRPr lang="en-US" sz="1600" dirty="0">
              <a:solidFill>
                <a:srgbClr val="F2C31A"/>
              </a:solidFill>
            </a:endParaRPr>
          </a:p>
        </p:txBody>
      </p:sp>
    </p:spTree>
    <p:extLst>
      <p:ext uri="{BB962C8B-B14F-4D97-AF65-F5344CB8AC3E}">
        <p14:creationId xmlns:p14="http://schemas.microsoft.com/office/powerpoint/2010/main" val="206826543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6" name="Straight Connector 35"/>
          <p:cNvCxnSpPr>
            <a:stCxn id="34" idx="1"/>
          </p:cNvCxnSpPr>
          <p:nvPr/>
        </p:nvCxnSpPr>
        <p:spPr>
          <a:xfrm flipH="1">
            <a:off x="3086100" y="2045988"/>
            <a:ext cx="1268234" cy="172740"/>
          </a:xfrm>
          <a:prstGeom prst="line">
            <a:avLst/>
          </a:prstGeom>
          <a:ln w="44450">
            <a:solidFill>
              <a:srgbClr val="F2C31A"/>
            </a:solidFill>
          </a:ln>
          <a:effectLst>
            <a:outerShdw blurRad="50800" dist="38100" dir="2700000" algn="tl" rotWithShape="0">
              <a:srgbClr val="000000">
                <a:alpha val="43000"/>
              </a:srgbClr>
            </a:outerShdw>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a:stCxn id="24" idx="1"/>
          </p:cNvCxnSpPr>
          <p:nvPr/>
        </p:nvCxnSpPr>
        <p:spPr>
          <a:xfrm flipH="1">
            <a:off x="3136799" y="2057400"/>
            <a:ext cx="3075710" cy="917064"/>
          </a:xfrm>
          <a:prstGeom prst="line">
            <a:avLst/>
          </a:prstGeom>
          <a:ln w="44450">
            <a:solidFill>
              <a:srgbClr val="F2C31A"/>
            </a:solidFill>
          </a:ln>
          <a:effectLst>
            <a:outerShdw blurRad="50800" dist="38100" dir="2700000" algn="tl" rotWithShape="0">
              <a:srgbClr val="000000">
                <a:alpha val="43000"/>
              </a:srgbClr>
            </a:outerShdw>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z="3600" b="1" dirty="0" smtClean="0">
                <a:latin typeface="+mn-lt"/>
                <a:cs typeface="Corbel (Body)"/>
              </a:rPr>
              <a:t>NOAA/CIMSS ProbTor Model</a:t>
            </a:r>
            <a:endParaRPr lang="en-US" sz="3600" b="1" dirty="0">
              <a:latin typeface="+mn-lt"/>
              <a:cs typeface="Corbel (Body)"/>
            </a:endParaRPr>
          </a:p>
        </p:txBody>
      </p:sp>
      <p:sp>
        <p:nvSpPr>
          <p:cNvPr id="4" name="Slide Number Placeholder 3"/>
          <p:cNvSpPr>
            <a:spLocks noGrp="1"/>
          </p:cNvSpPr>
          <p:nvPr>
            <p:ph type="sldNum" sz="quarter" idx="10"/>
          </p:nvPr>
        </p:nvSpPr>
        <p:spPr/>
        <p:txBody>
          <a:bodyPr/>
          <a:lstStyle/>
          <a:p>
            <a:pPr>
              <a:defRPr/>
            </a:pPr>
            <a:fld id="{F378691F-9CED-4134-BEF2-4424A0C8B72C}" type="slidenum">
              <a:rPr lang="en-US" smtClean="0"/>
              <a:pPr>
                <a:defRPr/>
              </a:pPr>
              <a:t>3</a:t>
            </a:fld>
            <a:endParaRPr lang="en-US"/>
          </a:p>
        </p:txBody>
      </p:sp>
      <p:sp>
        <p:nvSpPr>
          <p:cNvPr id="28" name="Left Brace 27"/>
          <p:cNvSpPr/>
          <p:nvPr/>
        </p:nvSpPr>
        <p:spPr>
          <a:xfrm rot="16200000">
            <a:off x="8013145" y="914399"/>
            <a:ext cx="304798" cy="1828800"/>
          </a:xfrm>
          <a:prstGeom prst="leftBrace">
            <a:avLst>
              <a:gd name="adj1" fmla="val 44478"/>
              <a:gd name="adj2" fmla="val 50000"/>
            </a:avLst>
          </a:prstGeom>
          <a:ln w="38100" cmpd="sng">
            <a:solidFill>
              <a:srgbClr val="F2C31A"/>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43" name="Straight Connector 42"/>
          <p:cNvCxnSpPr>
            <a:stCxn id="28" idx="1"/>
          </p:cNvCxnSpPr>
          <p:nvPr/>
        </p:nvCxnSpPr>
        <p:spPr>
          <a:xfrm flipH="1">
            <a:off x="7694976" y="1981198"/>
            <a:ext cx="470568" cy="993266"/>
          </a:xfrm>
          <a:prstGeom prst="line">
            <a:avLst/>
          </a:prstGeom>
          <a:ln w="44450">
            <a:solidFill>
              <a:srgbClr val="F2C31A"/>
            </a:solidFill>
          </a:ln>
          <a:effectLst>
            <a:outerShdw blurRad="50800" dist="38100" dir="2700000" algn="tl" rotWithShape="0">
              <a:srgbClr val="000000">
                <a:alpha val="43000"/>
              </a:srgbClr>
            </a:outerShdw>
          </a:effectLst>
        </p:spPr>
        <p:style>
          <a:lnRef idx="2">
            <a:schemeClr val="accent1"/>
          </a:lnRef>
          <a:fillRef idx="0">
            <a:schemeClr val="accent1"/>
          </a:fillRef>
          <a:effectRef idx="1">
            <a:schemeClr val="accent1"/>
          </a:effectRef>
          <a:fontRef idx="minor">
            <a:schemeClr val="tx1"/>
          </a:fontRef>
        </p:style>
      </p:cxnSp>
      <p:sp>
        <p:nvSpPr>
          <p:cNvPr id="3" name="TextBox 2"/>
          <p:cNvSpPr txBox="1"/>
          <p:nvPr/>
        </p:nvSpPr>
        <p:spPr>
          <a:xfrm>
            <a:off x="228600" y="1295400"/>
            <a:ext cx="9067800" cy="461665"/>
          </a:xfrm>
          <a:prstGeom prst="rect">
            <a:avLst/>
          </a:prstGeom>
          <a:noFill/>
        </p:spPr>
        <p:txBody>
          <a:bodyPr wrap="square" rtlCol="0">
            <a:spAutoFit/>
          </a:bodyPr>
          <a:lstStyle/>
          <a:p>
            <a:r>
              <a:rPr lang="en-US" sz="2400" dirty="0"/>
              <a:t>Probability derived from:  </a:t>
            </a:r>
            <a:r>
              <a:rPr lang="en-US" sz="2400" dirty="0" smtClean="0">
                <a:latin typeface="Arial"/>
                <a:cs typeface="Arial"/>
              </a:rPr>
              <a:t>climatology   environment   observations</a:t>
            </a:r>
            <a:endParaRPr lang="en-US" sz="2400" dirty="0">
              <a:latin typeface="Arial"/>
              <a:cs typeface="Arial"/>
            </a:endParaRPr>
          </a:p>
        </p:txBody>
      </p:sp>
      <p:sp>
        <p:nvSpPr>
          <p:cNvPr id="22" name="TextBox 21"/>
          <p:cNvSpPr txBox="1"/>
          <p:nvPr/>
        </p:nvSpPr>
        <p:spPr>
          <a:xfrm>
            <a:off x="76200" y="5456882"/>
            <a:ext cx="8915400" cy="584776"/>
          </a:xfrm>
          <a:prstGeom prst="rect">
            <a:avLst/>
          </a:prstGeom>
          <a:noFill/>
        </p:spPr>
        <p:txBody>
          <a:bodyPr wrap="square" rtlCol="0">
            <a:spAutoFit/>
          </a:bodyPr>
          <a:lstStyle/>
          <a:p>
            <a:r>
              <a:rPr lang="en-US" sz="1600" b="1" u="sng" dirty="0" smtClean="0"/>
              <a:t>The statistical model is driven by observations</a:t>
            </a:r>
            <a:r>
              <a:rPr lang="en-US" sz="1600" b="1" u="sng" dirty="0"/>
              <a:t> </a:t>
            </a:r>
            <a:r>
              <a:rPr lang="en-US" sz="1600" b="1" u="sng" dirty="0" smtClean="0"/>
              <a:t>and environmental fields from NWP.  As in </a:t>
            </a:r>
            <a:r>
              <a:rPr lang="en-US" sz="1600" b="1" u="sng" dirty="0" err="1" smtClean="0"/>
              <a:t>ProbSevere</a:t>
            </a:r>
            <a:r>
              <a:rPr lang="en-US" sz="1600" b="1" u="sng" dirty="0" smtClean="0"/>
              <a:t>, </a:t>
            </a:r>
            <a:r>
              <a:rPr lang="en-US" sz="1600" b="1" u="sng" dirty="0" err="1" smtClean="0"/>
              <a:t>ProbTor</a:t>
            </a:r>
            <a:r>
              <a:rPr lang="en-US" sz="1600" b="1" u="sng" dirty="0" smtClean="0"/>
              <a:t> probabilities are derived for existing storm cells in NEXRAD.</a:t>
            </a:r>
            <a:endParaRPr lang="en-US" sz="1600" b="1" u="sng" dirty="0"/>
          </a:p>
        </p:txBody>
      </p:sp>
      <p:sp>
        <p:nvSpPr>
          <p:cNvPr id="20" name="TextBox 19"/>
          <p:cNvSpPr txBox="1"/>
          <p:nvPr/>
        </p:nvSpPr>
        <p:spPr>
          <a:xfrm>
            <a:off x="4757154" y="2998684"/>
            <a:ext cx="4234446" cy="1323439"/>
          </a:xfrm>
          <a:prstGeom prst="rect">
            <a:avLst/>
          </a:prstGeom>
          <a:noFill/>
        </p:spPr>
        <p:txBody>
          <a:bodyPr wrap="square" rtlCol="0">
            <a:spAutoFit/>
          </a:bodyPr>
          <a:lstStyle/>
          <a:p>
            <a:r>
              <a:rPr lang="en-US" sz="2000" b="1" u="sng" dirty="0" smtClean="0">
                <a:solidFill>
                  <a:srgbClr val="FFFF99"/>
                </a:solidFill>
                <a:effectLst>
                  <a:outerShdw blurRad="50800" dist="38100" dir="2700000" algn="tl" rotWithShape="0">
                    <a:prstClr val="black">
                      <a:alpha val="40000"/>
                    </a:prstClr>
                  </a:outerShdw>
                </a:effectLst>
              </a:rPr>
              <a:t>OBSERVATIONAL PREDICTORS:</a:t>
            </a:r>
          </a:p>
          <a:p>
            <a:pPr>
              <a:buFont typeface="Arial"/>
              <a:buChar char="•"/>
            </a:pPr>
            <a:r>
              <a:rPr lang="en-US" sz="2000" dirty="0" smtClean="0">
                <a:solidFill>
                  <a:srgbClr val="FFFF99"/>
                </a:solidFill>
                <a:effectLst>
                  <a:outerShdw blurRad="50800" dist="38100" dir="2700000" algn="tl" rotWithShape="0">
                    <a:prstClr val="black">
                      <a:alpha val="40000"/>
                    </a:prstClr>
                  </a:outerShdw>
                </a:effectLst>
              </a:rPr>
              <a:t> 0-2 km AzShear (MRMS)</a:t>
            </a:r>
          </a:p>
          <a:p>
            <a:pPr>
              <a:buFont typeface="Arial"/>
              <a:buChar char="•"/>
            </a:pPr>
            <a:r>
              <a:rPr lang="en-US" sz="2000" dirty="0" smtClean="0">
                <a:solidFill>
                  <a:srgbClr val="FFFF99"/>
                </a:solidFill>
                <a:effectLst>
                  <a:outerShdw blurRad="50800" dist="38100" dir="2700000" algn="tl" rotWithShape="0">
                    <a:prstClr val="black">
                      <a:alpha val="40000"/>
                    </a:prstClr>
                  </a:outerShdw>
                </a:effectLst>
              </a:rPr>
              <a:t> 3-6 km AzShear (MRMS)</a:t>
            </a:r>
            <a:endParaRPr lang="en-US" sz="2000" dirty="0">
              <a:solidFill>
                <a:srgbClr val="FFFF99"/>
              </a:solidFill>
              <a:effectLst>
                <a:outerShdw blurRad="50800" dist="38100" dir="2700000" algn="tl" rotWithShape="0">
                  <a:prstClr val="black">
                    <a:alpha val="40000"/>
                  </a:prstClr>
                </a:outerShdw>
              </a:effectLst>
            </a:endParaRPr>
          </a:p>
          <a:p>
            <a:pPr>
              <a:buFont typeface="Arial"/>
              <a:buChar char="•"/>
            </a:pPr>
            <a:r>
              <a:rPr lang="en-US" sz="2000" dirty="0" smtClean="0">
                <a:solidFill>
                  <a:srgbClr val="FFFF99"/>
                </a:solidFill>
                <a:effectLst>
                  <a:outerShdw blurRad="50800" dist="38100" dir="2700000" algn="tl" rotWithShape="0">
                    <a:prstClr val="black">
                      <a:alpha val="40000"/>
                    </a:prstClr>
                  </a:outerShdw>
                </a:effectLst>
              </a:rPr>
              <a:t> Maximum Flash Density (ENTL)</a:t>
            </a:r>
            <a:endParaRPr lang="en-US" sz="2000" dirty="0">
              <a:solidFill>
                <a:srgbClr val="FFFF99"/>
              </a:solidFill>
              <a:effectLst>
                <a:outerShdw blurRad="50800" dist="38100" dir="2700000" algn="tl" rotWithShape="0">
                  <a:prstClr val="black">
                    <a:alpha val="40000"/>
                  </a:prstClr>
                </a:outerShdw>
              </a:effectLst>
            </a:endParaRPr>
          </a:p>
        </p:txBody>
      </p:sp>
      <p:sp>
        <p:nvSpPr>
          <p:cNvPr id="24" name="Left Brace 23"/>
          <p:cNvSpPr/>
          <p:nvPr/>
        </p:nvSpPr>
        <p:spPr>
          <a:xfrm rot="16200000">
            <a:off x="6022008" y="1022623"/>
            <a:ext cx="381000" cy="1688553"/>
          </a:xfrm>
          <a:prstGeom prst="leftBrace">
            <a:avLst>
              <a:gd name="adj1" fmla="val 44478"/>
              <a:gd name="adj2" fmla="val 50000"/>
            </a:avLst>
          </a:prstGeom>
          <a:ln w="38100" cmpd="sng">
            <a:solidFill>
              <a:srgbClr val="F2C31A"/>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0" name="Rectangle 29"/>
          <p:cNvSpPr/>
          <p:nvPr/>
        </p:nvSpPr>
        <p:spPr>
          <a:xfrm>
            <a:off x="152400" y="2978472"/>
            <a:ext cx="4366126" cy="2248568"/>
          </a:xfrm>
          <a:prstGeom prst="rect">
            <a:avLst/>
          </a:prstGeom>
          <a:noFill/>
          <a:ln w="44450">
            <a:solidFill>
              <a:srgbClr val="F2C31A"/>
            </a:solidFill>
          </a:ln>
          <a:effectLst>
            <a:outerShdw blurRad="50800" dist="381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TextBox 31"/>
          <p:cNvSpPr txBox="1"/>
          <p:nvPr/>
        </p:nvSpPr>
        <p:spPr>
          <a:xfrm>
            <a:off x="304800" y="2974464"/>
            <a:ext cx="4213726" cy="1631216"/>
          </a:xfrm>
          <a:prstGeom prst="rect">
            <a:avLst/>
          </a:prstGeom>
          <a:noFill/>
        </p:spPr>
        <p:txBody>
          <a:bodyPr wrap="square" rtlCol="0">
            <a:spAutoFit/>
          </a:bodyPr>
          <a:lstStyle/>
          <a:p>
            <a:r>
              <a:rPr lang="en-US" sz="2000" b="1" u="sng" dirty="0" smtClean="0">
                <a:solidFill>
                  <a:srgbClr val="FFFF99"/>
                </a:solidFill>
                <a:effectLst>
                  <a:outerShdw blurRad="50800" dist="38100" dir="2700000" algn="tl" rotWithShape="0">
                    <a:prstClr val="black">
                      <a:alpha val="40000"/>
                    </a:prstClr>
                  </a:outerShdw>
                </a:effectLst>
              </a:rPr>
              <a:t>RAP NWP:  </a:t>
            </a:r>
          </a:p>
          <a:p>
            <a:pPr marL="342900" indent="-342900">
              <a:buFont typeface="Arial"/>
              <a:buChar char="•"/>
            </a:pPr>
            <a:r>
              <a:rPr lang="en-US" sz="2000" dirty="0" smtClean="0">
                <a:solidFill>
                  <a:srgbClr val="FFFF99"/>
                </a:solidFill>
                <a:effectLst>
                  <a:outerShdw blurRad="50800" dist="38100" dir="2700000" algn="tl" rotWithShape="0">
                    <a:prstClr val="black">
                      <a:alpha val="40000"/>
                    </a:prstClr>
                  </a:outerShdw>
                </a:effectLst>
              </a:rPr>
              <a:t>0-1 km Storm Relative Helicity</a:t>
            </a:r>
          </a:p>
          <a:p>
            <a:pPr marL="342900" indent="-342900">
              <a:buFont typeface="Arial"/>
              <a:buChar char="•"/>
            </a:pPr>
            <a:r>
              <a:rPr lang="en-US" sz="2000" dirty="0" smtClean="0">
                <a:solidFill>
                  <a:srgbClr val="FFFF99"/>
                </a:solidFill>
                <a:effectLst>
                  <a:outerShdw blurRad="50800" dist="38100" dir="2700000" algn="tl" rotWithShape="0">
                    <a:prstClr val="black">
                      <a:alpha val="40000"/>
                    </a:prstClr>
                  </a:outerShdw>
                </a:effectLst>
              </a:rPr>
              <a:t>Effective Bulk Shear</a:t>
            </a:r>
          </a:p>
          <a:p>
            <a:pPr marL="342900" indent="-342900">
              <a:buFont typeface="Arial"/>
              <a:buChar char="•"/>
            </a:pPr>
            <a:r>
              <a:rPr lang="en-US" sz="2000" dirty="0" smtClean="0">
                <a:solidFill>
                  <a:srgbClr val="FFFF99"/>
                </a:solidFill>
                <a:effectLst>
                  <a:outerShdw blurRad="50800" dist="38100" dir="2700000" algn="tl" rotWithShape="0">
                    <a:prstClr val="black">
                      <a:alpha val="40000"/>
                    </a:prstClr>
                  </a:outerShdw>
                </a:effectLst>
              </a:rPr>
              <a:t>Mean Wind 900-700 mb layer</a:t>
            </a:r>
          </a:p>
          <a:p>
            <a:pPr marL="342900" indent="-342900">
              <a:buFont typeface="Arial"/>
              <a:buChar char="•"/>
            </a:pPr>
            <a:r>
              <a:rPr lang="en-US" sz="2000" dirty="0" smtClean="0">
                <a:solidFill>
                  <a:srgbClr val="FFFF99"/>
                </a:solidFill>
                <a:effectLst>
                  <a:outerShdw blurRad="50800" dist="38100" dir="2700000" algn="tl" rotWithShape="0">
                    <a:prstClr val="black">
                      <a:alpha val="40000"/>
                    </a:prstClr>
                  </a:outerShdw>
                </a:effectLst>
              </a:rPr>
              <a:t>mlCAPE and </a:t>
            </a:r>
            <a:r>
              <a:rPr lang="en-US" sz="2000" dirty="0" err="1" smtClean="0">
                <a:solidFill>
                  <a:srgbClr val="FFFF99"/>
                </a:solidFill>
                <a:effectLst>
                  <a:outerShdw blurRad="50800" dist="38100" dir="2700000" algn="tl" rotWithShape="0">
                    <a:prstClr val="black">
                      <a:alpha val="40000"/>
                    </a:prstClr>
                  </a:outerShdw>
                </a:effectLst>
              </a:rPr>
              <a:t>mlCIN</a:t>
            </a:r>
            <a:endParaRPr lang="en-US" sz="2000" dirty="0">
              <a:solidFill>
                <a:srgbClr val="FFFF99"/>
              </a:solidFill>
              <a:effectLst>
                <a:outerShdw blurRad="50800" dist="38100" dir="2700000" algn="tl" rotWithShape="0">
                  <a:prstClr val="black">
                    <a:alpha val="40000"/>
                  </a:prstClr>
                </a:outerShdw>
              </a:effectLst>
            </a:endParaRPr>
          </a:p>
        </p:txBody>
      </p:sp>
      <p:sp>
        <p:nvSpPr>
          <p:cNvPr id="34" name="Left Brace 33"/>
          <p:cNvSpPr/>
          <p:nvPr/>
        </p:nvSpPr>
        <p:spPr>
          <a:xfrm rot="16200000">
            <a:off x="4163834" y="1055389"/>
            <a:ext cx="381000" cy="1600198"/>
          </a:xfrm>
          <a:prstGeom prst="leftBrace">
            <a:avLst>
              <a:gd name="adj1" fmla="val 44478"/>
              <a:gd name="adj2" fmla="val 50000"/>
            </a:avLst>
          </a:prstGeom>
          <a:ln w="38100" cmpd="sng">
            <a:solidFill>
              <a:srgbClr val="F2C31A"/>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5" name="Rectangle 34"/>
          <p:cNvSpPr/>
          <p:nvPr/>
        </p:nvSpPr>
        <p:spPr>
          <a:xfrm>
            <a:off x="140995" y="1805457"/>
            <a:ext cx="2898332" cy="838815"/>
          </a:xfrm>
          <a:prstGeom prst="rect">
            <a:avLst/>
          </a:prstGeom>
          <a:noFill/>
          <a:ln w="44450">
            <a:solidFill>
              <a:srgbClr val="F2C31A"/>
            </a:solidFill>
          </a:ln>
          <a:effectLst>
            <a:outerShdw blurRad="50800" dist="381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TextBox 36"/>
          <p:cNvSpPr txBox="1"/>
          <p:nvPr/>
        </p:nvSpPr>
        <p:spPr>
          <a:xfrm>
            <a:off x="206025" y="1768435"/>
            <a:ext cx="2820344" cy="830997"/>
          </a:xfrm>
          <a:prstGeom prst="rect">
            <a:avLst/>
          </a:prstGeom>
          <a:noFill/>
        </p:spPr>
        <p:txBody>
          <a:bodyPr wrap="square" rtlCol="0">
            <a:spAutoFit/>
          </a:bodyPr>
          <a:lstStyle/>
          <a:p>
            <a:r>
              <a:rPr lang="en-US" sz="2400" dirty="0" smtClean="0">
                <a:solidFill>
                  <a:srgbClr val="FFFF99"/>
                </a:solidFill>
                <a:effectLst>
                  <a:outerShdw blurRad="50800" dist="38100" dir="2700000" algn="tl" rotWithShape="0">
                    <a:prstClr val="black">
                      <a:alpha val="40000"/>
                    </a:prstClr>
                  </a:outerShdw>
                </a:effectLst>
              </a:rPr>
              <a:t>1% of severe storms are tornadic</a:t>
            </a:r>
            <a:endParaRPr lang="en-US" sz="2400" dirty="0">
              <a:solidFill>
                <a:srgbClr val="FFFF99"/>
              </a:solidFill>
              <a:effectLst>
                <a:outerShdw blurRad="50800" dist="38100" dir="2700000" algn="tl" rotWithShape="0">
                  <a:prstClr val="black">
                    <a:alpha val="40000"/>
                  </a:prstClr>
                </a:outerShdw>
              </a:effectLst>
            </a:endParaRPr>
          </a:p>
        </p:txBody>
      </p:sp>
      <p:sp>
        <p:nvSpPr>
          <p:cNvPr id="38" name="Rectangle 37"/>
          <p:cNvSpPr/>
          <p:nvPr/>
        </p:nvSpPr>
        <p:spPr>
          <a:xfrm>
            <a:off x="4674937" y="2987104"/>
            <a:ext cx="4366126" cy="2248568"/>
          </a:xfrm>
          <a:prstGeom prst="rect">
            <a:avLst/>
          </a:prstGeom>
          <a:noFill/>
          <a:ln w="44450">
            <a:solidFill>
              <a:srgbClr val="F2C31A"/>
            </a:solidFill>
          </a:ln>
          <a:effectLst>
            <a:outerShdw blurRad="50800" dist="381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9771259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F378691F-9CED-4134-BEF2-4424A0C8B72C}" type="slidenum">
              <a:rPr lang="en-US" smtClean="0"/>
              <a:pPr>
                <a:defRPr/>
              </a:pPr>
              <a:t>4</a:t>
            </a:fld>
            <a:endParaRPr lang="en-US"/>
          </a:p>
        </p:txBody>
      </p:sp>
      <p:sp>
        <p:nvSpPr>
          <p:cNvPr id="2" name="TextBox 1"/>
          <p:cNvSpPr txBox="1"/>
          <p:nvPr/>
        </p:nvSpPr>
        <p:spPr>
          <a:xfrm>
            <a:off x="1066800" y="0"/>
            <a:ext cx="6558206" cy="646331"/>
          </a:xfrm>
          <a:prstGeom prst="rect">
            <a:avLst/>
          </a:prstGeom>
          <a:noFill/>
        </p:spPr>
        <p:txBody>
          <a:bodyPr wrap="none" rtlCol="0">
            <a:spAutoFit/>
          </a:bodyPr>
          <a:lstStyle/>
          <a:p>
            <a:r>
              <a:rPr lang="en-US" sz="3600" b="1" u="sng" dirty="0" smtClean="0"/>
              <a:t>ProbTor Model AWIPS-II Display</a:t>
            </a:r>
            <a:endParaRPr lang="en-US" sz="3600" b="1" u="sng" dirty="0"/>
          </a:p>
        </p:txBody>
      </p:sp>
      <p:cxnSp>
        <p:nvCxnSpPr>
          <p:cNvPr id="12" name="Straight Arrow Connector 11"/>
          <p:cNvCxnSpPr/>
          <p:nvPr/>
        </p:nvCxnSpPr>
        <p:spPr>
          <a:xfrm>
            <a:off x="4343400" y="2590800"/>
            <a:ext cx="1600200" cy="304800"/>
          </a:xfrm>
          <a:prstGeom prst="straightConnector1">
            <a:avLst/>
          </a:prstGeom>
          <a:ln w="635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pic>
        <p:nvPicPr>
          <p:cNvPr id="3" name="Picture 2" descr="20160525-0048.png"/>
          <p:cNvPicPr>
            <a:picLocks noChangeAspect="1"/>
          </p:cNvPicPr>
          <p:nvPr/>
        </p:nvPicPr>
        <p:blipFill rotWithShape="1">
          <a:blip r:embed="rId3">
            <a:extLst>
              <a:ext uri="{28A0092B-C50C-407E-A947-70E740481C1C}">
                <a14:useLocalDpi xmlns:a14="http://schemas.microsoft.com/office/drawing/2010/main" val="0"/>
              </a:ext>
            </a:extLst>
          </a:blip>
          <a:srcRect l="36239" t="26102" r="10172" b="13228"/>
          <a:stretch/>
        </p:blipFill>
        <p:spPr>
          <a:xfrm>
            <a:off x="4215384" y="1764791"/>
            <a:ext cx="4895648" cy="4093083"/>
          </a:xfrm>
          <a:prstGeom prst="rect">
            <a:avLst/>
          </a:prstGeom>
        </p:spPr>
      </p:pic>
      <p:sp>
        <p:nvSpPr>
          <p:cNvPr id="7" name="TextBox 6"/>
          <p:cNvSpPr txBox="1"/>
          <p:nvPr/>
        </p:nvSpPr>
        <p:spPr>
          <a:xfrm>
            <a:off x="0" y="2143978"/>
            <a:ext cx="4343400" cy="2862323"/>
          </a:xfrm>
          <a:prstGeom prst="rect">
            <a:avLst/>
          </a:prstGeom>
          <a:solidFill>
            <a:schemeClr val="bg1"/>
          </a:solidFill>
        </p:spPr>
        <p:txBody>
          <a:bodyPr wrap="square" rtlCol="0">
            <a:spAutoFit/>
          </a:bodyPr>
          <a:lstStyle/>
          <a:p>
            <a:r>
              <a:rPr lang="en-US" dirty="0" smtClean="0">
                <a:solidFill>
                  <a:srgbClr val="08FFFC"/>
                </a:solidFill>
              </a:rPr>
              <a:t>Model output are shapefiles contoured around radar storm cells.</a:t>
            </a:r>
          </a:p>
          <a:p>
            <a:endParaRPr lang="en-US" dirty="0">
              <a:solidFill>
                <a:srgbClr val="08FFFC"/>
              </a:solidFill>
            </a:endParaRPr>
          </a:p>
          <a:p>
            <a:r>
              <a:rPr lang="en-US" dirty="0" smtClean="0">
                <a:solidFill>
                  <a:srgbClr val="08FFFC"/>
                </a:solidFill>
              </a:rPr>
              <a:t>Enhancement designed for overlay atop radar reflectivity—but can be overlaid on any field (satellite, radar velocity, etc.).</a:t>
            </a:r>
          </a:p>
          <a:p>
            <a:endParaRPr lang="en-US" dirty="0">
              <a:solidFill>
                <a:srgbClr val="08FFFC"/>
              </a:solidFill>
            </a:endParaRPr>
          </a:p>
          <a:p>
            <a:r>
              <a:rPr lang="en-US" dirty="0" smtClean="0">
                <a:solidFill>
                  <a:srgbClr val="08FFFC"/>
                </a:solidFill>
              </a:rPr>
              <a:t>Sampling offers readout of model probability as well as each model predictor.</a:t>
            </a:r>
            <a:endParaRPr lang="en-US" dirty="0">
              <a:solidFill>
                <a:srgbClr val="08FFFC"/>
              </a:solidFill>
            </a:endParaRPr>
          </a:p>
        </p:txBody>
      </p:sp>
      <p:cxnSp>
        <p:nvCxnSpPr>
          <p:cNvPr id="6" name="Straight Arrow Connector 5"/>
          <p:cNvCxnSpPr/>
          <p:nvPr/>
        </p:nvCxnSpPr>
        <p:spPr>
          <a:xfrm>
            <a:off x="4492625" y="2590800"/>
            <a:ext cx="1651000" cy="304800"/>
          </a:xfrm>
          <a:prstGeom prst="straightConnector1">
            <a:avLst/>
          </a:prstGeom>
          <a:ln w="635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pic>
        <p:nvPicPr>
          <p:cNvPr id="5" name="Picture 4" descr="prob_tor_readout_blowup.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50182" y="3459290"/>
            <a:ext cx="3993818" cy="2118991"/>
          </a:xfrm>
          <a:prstGeom prst="rect">
            <a:avLst/>
          </a:prstGeom>
        </p:spPr>
      </p:pic>
    </p:spTree>
    <p:extLst>
      <p:ext uri="{BB962C8B-B14F-4D97-AF65-F5344CB8AC3E}">
        <p14:creationId xmlns:p14="http://schemas.microsoft.com/office/powerpoint/2010/main" val="29526732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F378691F-9CED-4134-BEF2-4424A0C8B72C}" type="slidenum">
              <a:rPr lang="en-US" smtClean="0"/>
              <a:pPr>
                <a:defRPr/>
              </a:pPr>
              <a:t>5</a:t>
            </a:fld>
            <a:endParaRPr lang="en-US"/>
          </a:p>
        </p:txBody>
      </p:sp>
      <p:sp>
        <p:nvSpPr>
          <p:cNvPr id="2" name="TextBox 1"/>
          <p:cNvSpPr txBox="1"/>
          <p:nvPr/>
        </p:nvSpPr>
        <p:spPr>
          <a:xfrm>
            <a:off x="1066800" y="0"/>
            <a:ext cx="6558206" cy="646331"/>
          </a:xfrm>
          <a:prstGeom prst="rect">
            <a:avLst/>
          </a:prstGeom>
          <a:noFill/>
        </p:spPr>
        <p:txBody>
          <a:bodyPr wrap="none" rtlCol="0">
            <a:spAutoFit/>
          </a:bodyPr>
          <a:lstStyle/>
          <a:p>
            <a:r>
              <a:rPr lang="en-US" sz="3600" b="1" u="sng" dirty="0" smtClean="0"/>
              <a:t>ProbTor Model AWIPS-II Display</a:t>
            </a:r>
            <a:endParaRPr lang="en-US" sz="3600" b="1" u="sng" dirty="0"/>
          </a:p>
        </p:txBody>
      </p:sp>
      <p:cxnSp>
        <p:nvCxnSpPr>
          <p:cNvPr id="12" name="Straight Arrow Connector 11"/>
          <p:cNvCxnSpPr/>
          <p:nvPr/>
        </p:nvCxnSpPr>
        <p:spPr>
          <a:xfrm>
            <a:off x="4343400" y="2590800"/>
            <a:ext cx="1600200" cy="304800"/>
          </a:xfrm>
          <a:prstGeom prst="straightConnector1">
            <a:avLst/>
          </a:prstGeom>
          <a:ln w="635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pic>
        <p:nvPicPr>
          <p:cNvPr id="3" name="Picture 2" descr="20160525-0048.png"/>
          <p:cNvPicPr>
            <a:picLocks noChangeAspect="1"/>
          </p:cNvPicPr>
          <p:nvPr/>
        </p:nvPicPr>
        <p:blipFill rotWithShape="1">
          <a:blip r:embed="rId3">
            <a:extLst>
              <a:ext uri="{28A0092B-C50C-407E-A947-70E740481C1C}">
                <a14:useLocalDpi xmlns:a14="http://schemas.microsoft.com/office/drawing/2010/main" val="0"/>
              </a:ext>
            </a:extLst>
          </a:blip>
          <a:srcRect l="36239" t="26102" r="10172" b="13228"/>
          <a:stretch/>
        </p:blipFill>
        <p:spPr>
          <a:xfrm>
            <a:off x="4215384" y="1764791"/>
            <a:ext cx="4895648" cy="4093083"/>
          </a:xfrm>
          <a:prstGeom prst="rect">
            <a:avLst/>
          </a:prstGeom>
        </p:spPr>
      </p:pic>
      <p:sp>
        <p:nvSpPr>
          <p:cNvPr id="7" name="TextBox 6"/>
          <p:cNvSpPr txBox="1"/>
          <p:nvPr/>
        </p:nvSpPr>
        <p:spPr>
          <a:xfrm>
            <a:off x="0" y="2350353"/>
            <a:ext cx="4343400" cy="369332"/>
          </a:xfrm>
          <a:prstGeom prst="rect">
            <a:avLst/>
          </a:prstGeom>
          <a:solidFill>
            <a:schemeClr val="bg1"/>
          </a:solidFill>
        </p:spPr>
        <p:txBody>
          <a:bodyPr wrap="square" rtlCol="0">
            <a:spAutoFit/>
          </a:bodyPr>
          <a:lstStyle/>
          <a:p>
            <a:r>
              <a:rPr lang="en-US" dirty="0" smtClean="0">
                <a:solidFill>
                  <a:srgbClr val="08FFFC"/>
                </a:solidFill>
              </a:rPr>
              <a:t>ProbTor:  Probability of Tornado; 0-100%</a:t>
            </a:r>
            <a:endParaRPr lang="en-US" dirty="0">
              <a:solidFill>
                <a:srgbClr val="08FFFC"/>
              </a:solidFill>
            </a:endParaRPr>
          </a:p>
        </p:txBody>
      </p:sp>
      <p:pic>
        <p:nvPicPr>
          <p:cNvPr id="8" name="Picture 7" descr="prob_tor_readout_blowup.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50182" y="3459290"/>
            <a:ext cx="3993818" cy="2118991"/>
          </a:xfrm>
          <a:prstGeom prst="rect">
            <a:avLst/>
          </a:prstGeom>
        </p:spPr>
      </p:pic>
      <p:cxnSp>
        <p:nvCxnSpPr>
          <p:cNvPr id="6" name="Straight Arrow Connector 5"/>
          <p:cNvCxnSpPr/>
          <p:nvPr/>
        </p:nvCxnSpPr>
        <p:spPr>
          <a:xfrm>
            <a:off x="4492625" y="2590800"/>
            <a:ext cx="657557" cy="1269567"/>
          </a:xfrm>
          <a:prstGeom prst="straightConnector1">
            <a:avLst/>
          </a:prstGeom>
          <a:ln w="635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0943812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F378691F-9CED-4134-BEF2-4424A0C8B72C}" type="slidenum">
              <a:rPr lang="en-US" smtClean="0"/>
              <a:pPr>
                <a:defRPr/>
              </a:pPr>
              <a:t>6</a:t>
            </a:fld>
            <a:endParaRPr lang="en-US"/>
          </a:p>
        </p:txBody>
      </p:sp>
      <p:sp>
        <p:nvSpPr>
          <p:cNvPr id="2" name="TextBox 1"/>
          <p:cNvSpPr txBox="1"/>
          <p:nvPr/>
        </p:nvSpPr>
        <p:spPr>
          <a:xfrm>
            <a:off x="1066800" y="0"/>
            <a:ext cx="6558206" cy="646331"/>
          </a:xfrm>
          <a:prstGeom prst="rect">
            <a:avLst/>
          </a:prstGeom>
          <a:noFill/>
        </p:spPr>
        <p:txBody>
          <a:bodyPr wrap="none" rtlCol="0">
            <a:spAutoFit/>
          </a:bodyPr>
          <a:lstStyle/>
          <a:p>
            <a:r>
              <a:rPr lang="en-US" sz="3600" b="1" u="sng" dirty="0" smtClean="0"/>
              <a:t>ProbTor Model AWIPS-II Display</a:t>
            </a:r>
            <a:endParaRPr lang="en-US" sz="3600" b="1" u="sng" dirty="0"/>
          </a:p>
        </p:txBody>
      </p:sp>
      <p:cxnSp>
        <p:nvCxnSpPr>
          <p:cNvPr id="12" name="Straight Arrow Connector 11"/>
          <p:cNvCxnSpPr/>
          <p:nvPr/>
        </p:nvCxnSpPr>
        <p:spPr>
          <a:xfrm>
            <a:off x="4343400" y="2590800"/>
            <a:ext cx="1600200" cy="304800"/>
          </a:xfrm>
          <a:prstGeom prst="straightConnector1">
            <a:avLst/>
          </a:prstGeom>
          <a:ln w="635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pic>
        <p:nvPicPr>
          <p:cNvPr id="3" name="Picture 2" descr="20160525-0048.png"/>
          <p:cNvPicPr>
            <a:picLocks noChangeAspect="1"/>
          </p:cNvPicPr>
          <p:nvPr/>
        </p:nvPicPr>
        <p:blipFill rotWithShape="1">
          <a:blip r:embed="rId3">
            <a:extLst>
              <a:ext uri="{28A0092B-C50C-407E-A947-70E740481C1C}">
                <a14:useLocalDpi xmlns:a14="http://schemas.microsoft.com/office/drawing/2010/main" val="0"/>
              </a:ext>
            </a:extLst>
          </a:blip>
          <a:srcRect l="36239" t="26102" r="10172" b="13228"/>
          <a:stretch/>
        </p:blipFill>
        <p:spPr>
          <a:xfrm>
            <a:off x="4215384" y="1764791"/>
            <a:ext cx="4895648" cy="4093083"/>
          </a:xfrm>
          <a:prstGeom prst="rect">
            <a:avLst/>
          </a:prstGeom>
        </p:spPr>
      </p:pic>
      <p:sp>
        <p:nvSpPr>
          <p:cNvPr id="7" name="TextBox 6"/>
          <p:cNvSpPr txBox="1"/>
          <p:nvPr/>
        </p:nvSpPr>
        <p:spPr>
          <a:xfrm>
            <a:off x="0" y="2350353"/>
            <a:ext cx="4343400" cy="646331"/>
          </a:xfrm>
          <a:prstGeom prst="rect">
            <a:avLst/>
          </a:prstGeom>
          <a:solidFill>
            <a:schemeClr val="bg1"/>
          </a:solidFill>
        </p:spPr>
        <p:txBody>
          <a:bodyPr wrap="square" rtlCol="0">
            <a:spAutoFit/>
          </a:bodyPr>
          <a:lstStyle/>
          <a:p>
            <a:r>
              <a:rPr lang="en-US" dirty="0" smtClean="0">
                <a:solidFill>
                  <a:srgbClr val="08FFFC"/>
                </a:solidFill>
              </a:rPr>
              <a:t>Max </a:t>
            </a:r>
            <a:r>
              <a:rPr lang="en-US" dirty="0" err="1" smtClean="0">
                <a:solidFill>
                  <a:srgbClr val="08FFFC"/>
                </a:solidFill>
              </a:rPr>
              <a:t>LLAzShear</a:t>
            </a:r>
            <a:r>
              <a:rPr lang="en-US" dirty="0" smtClean="0">
                <a:solidFill>
                  <a:srgbClr val="08FFFC"/>
                </a:solidFill>
              </a:rPr>
              <a:t>:  Maximum 0-2 km MRMS AzShear.   Low-level rotation intensity.</a:t>
            </a:r>
            <a:endParaRPr lang="en-US" dirty="0">
              <a:solidFill>
                <a:srgbClr val="08FFFC"/>
              </a:solidFill>
            </a:endParaRPr>
          </a:p>
        </p:txBody>
      </p:sp>
      <p:pic>
        <p:nvPicPr>
          <p:cNvPr id="8" name="Picture 7" descr="prob_tor_readout_blowup.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50182" y="3459290"/>
            <a:ext cx="3993818" cy="2118991"/>
          </a:xfrm>
          <a:prstGeom prst="rect">
            <a:avLst/>
          </a:prstGeom>
        </p:spPr>
      </p:pic>
      <p:cxnSp>
        <p:nvCxnSpPr>
          <p:cNvPr id="6" name="Straight Arrow Connector 5"/>
          <p:cNvCxnSpPr/>
          <p:nvPr/>
        </p:nvCxnSpPr>
        <p:spPr>
          <a:xfrm>
            <a:off x="4492625" y="2590800"/>
            <a:ext cx="657557" cy="1353124"/>
          </a:xfrm>
          <a:prstGeom prst="straightConnector1">
            <a:avLst/>
          </a:prstGeom>
          <a:ln w="635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9434547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F378691F-9CED-4134-BEF2-4424A0C8B72C}" type="slidenum">
              <a:rPr lang="en-US" smtClean="0"/>
              <a:pPr>
                <a:defRPr/>
              </a:pPr>
              <a:t>7</a:t>
            </a:fld>
            <a:endParaRPr lang="en-US"/>
          </a:p>
        </p:txBody>
      </p:sp>
      <p:sp>
        <p:nvSpPr>
          <p:cNvPr id="2" name="TextBox 1"/>
          <p:cNvSpPr txBox="1"/>
          <p:nvPr/>
        </p:nvSpPr>
        <p:spPr>
          <a:xfrm>
            <a:off x="1066800" y="0"/>
            <a:ext cx="6558206" cy="646331"/>
          </a:xfrm>
          <a:prstGeom prst="rect">
            <a:avLst/>
          </a:prstGeom>
          <a:noFill/>
        </p:spPr>
        <p:txBody>
          <a:bodyPr wrap="none" rtlCol="0">
            <a:spAutoFit/>
          </a:bodyPr>
          <a:lstStyle/>
          <a:p>
            <a:r>
              <a:rPr lang="en-US" sz="3600" b="1" u="sng" dirty="0" smtClean="0"/>
              <a:t>ProbTor Model AWIPS-II Display</a:t>
            </a:r>
            <a:endParaRPr lang="en-US" sz="3600" b="1" u="sng" dirty="0"/>
          </a:p>
        </p:txBody>
      </p:sp>
      <p:cxnSp>
        <p:nvCxnSpPr>
          <p:cNvPr id="12" name="Straight Arrow Connector 11"/>
          <p:cNvCxnSpPr/>
          <p:nvPr/>
        </p:nvCxnSpPr>
        <p:spPr>
          <a:xfrm>
            <a:off x="4343400" y="2590800"/>
            <a:ext cx="1600200" cy="304800"/>
          </a:xfrm>
          <a:prstGeom prst="straightConnector1">
            <a:avLst/>
          </a:prstGeom>
          <a:ln w="635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pic>
        <p:nvPicPr>
          <p:cNvPr id="3" name="Picture 2" descr="20160525-0048.png"/>
          <p:cNvPicPr>
            <a:picLocks noChangeAspect="1"/>
          </p:cNvPicPr>
          <p:nvPr/>
        </p:nvPicPr>
        <p:blipFill rotWithShape="1">
          <a:blip r:embed="rId3">
            <a:extLst>
              <a:ext uri="{28A0092B-C50C-407E-A947-70E740481C1C}">
                <a14:useLocalDpi xmlns:a14="http://schemas.microsoft.com/office/drawing/2010/main" val="0"/>
              </a:ext>
            </a:extLst>
          </a:blip>
          <a:srcRect l="36239" t="26102" r="10172" b="13228"/>
          <a:stretch/>
        </p:blipFill>
        <p:spPr>
          <a:xfrm>
            <a:off x="4215384" y="1764791"/>
            <a:ext cx="4895648" cy="4093083"/>
          </a:xfrm>
          <a:prstGeom prst="rect">
            <a:avLst/>
          </a:prstGeom>
        </p:spPr>
      </p:pic>
      <p:sp>
        <p:nvSpPr>
          <p:cNvPr id="7" name="TextBox 6"/>
          <p:cNvSpPr txBox="1"/>
          <p:nvPr/>
        </p:nvSpPr>
        <p:spPr>
          <a:xfrm>
            <a:off x="0" y="2350353"/>
            <a:ext cx="4343400" cy="923330"/>
          </a:xfrm>
          <a:prstGeom prst="rect">
            <a:avLst/>
          </a:prstGeom>
          <a:solidFill>
            <a:schemeClr val="bg1"/>
          </a:solidFill>
        </p:spPr>
        <p:txBody>
          <a:bodyPr wrap="square" rtlCol="0">
            <a:spAutoFit/>
          </a:bodyPr>
          <a:lstStyle/>
          <a:p>
            <a:r>
              <a:rPr lang="en-US" dirty="0" smtClean="0">
                <a:solidFill>
                  <a:srgbClr val="08FFFC"/>
                </a:solidFill>
              </a:rPr>
              <a:t>98% </a:t>
            </a:r>
            <a:r>
              <a:rPr lang="en-US" dirty="0" err="1" smtClean="0">
                <a:solidFill>
                  <a:srgbClr val="08FFFC"/>
                </a:solidFill>
              </a:rPr>
              <a:t>LLAzShear</a:t>
            </a:r>
            <a:r>
              <a:rPr lang="en-US" dirty="0" smtClean="0">
                <a:solidFill>
                  <a:srgbClr val="08FFFC"/>
                </a:solidFill>
              </a:rPr>
              <a:t>; 98th percentile value of 0-2 km MRMS AzShear (within radar object).   Low-level rotation intensity.</a:t>
            </a:r>
            <a:endParaRPr lang="en-US" dirty="0">
              <a:solidFill>
                <a:srgbClr val="08FFFC"/>
              </a:solidFill>
            </a:endParaRPr>
          </a:p>
        </p:txBody>
      </p:sp>
      <p:pic>
        <p:nvPicPr>
          <p:cNvPr id="8" name="Picture 7" descr="prob_tor_readout_blowup.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50182" y="3459290"/>
            <a:ext cx="3993818" cy="2118991"/>
          </a:xfrm>
          <a:prstGeom prst="rect">
            <a:avLst/>
          </a:prstGeom>
        </p:spPr>
      </p:pic>
      <p:cxnSp>
        <p:nvCxnSpPr>
          <p:cNvPr id="6" name="Straight Arrow Connector 5"/>
          <p:cNvCxnSpPr/>
          <p:nvPr/>
        </p:nvCxnSpPr>
        <p:spPr>
          <a:xfrm>
            <a:off x="4492625" y="2590800"/>
            <a:ext cx="657557" cy="1520240"/>
          </a:xfrm>
          <a:prstGeom prst="straightConnector1">
            <a:avLst/>
          </a:prstGeom>
          <a:ln w="635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6012447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F378691F-9CED-4134-BEF2-4424A0C8B72C}" type="slidenum">
              <a:rPr lang="en-US" smtClean="0"/>
              <a:pPr>
                <a:defRPr/>
              </a:pPr>
              <a:t>8</a:t>
            </a:fld>
            <a:endParaRPr lang="en-US"/>
          </a:p>
        </p:txBody>
      </p:sp>
      <p:sp>
        <p:nvSpPr>
          <p:cNvPr id="2" name="TextBox 1"/>
          <p:cNvSpPr txBox="1"/>
          <p:nvPr/>
        </p:nvSpPr>
        <p:spPr>
          <a:xfrm>
            <a:off x="1066800" y="0"/>
            <a:ext cx="6558206" cy="646331"/>
          </a:xfrm>
          <a:prstGeom prst="rect">
            <a:avLst/>
          </a:prstGeom>
          <a:noFill/>
        </p:spPr>
        <p:txBody>
          <a:bodyPr wrap="none" rtlCol="0">
            <a:spAutoFit/>
          </a:bodyPr>
          <a:lstStyle/>
          <a:p>
            <a:r>
              <a:rPr lang="en-US" sz="3600" b="1" u="sng" dirty="0" smtClean="0"/>
              <a:t>ProbTor Model AWIPS-II Display</a:t>
            </a:r>
            <a:endParaRPr lang="en-US" sz="3600" b="1" u="sng" dirty="0"/>
          </a:p>
        </p:txBody>
      </p:sp>
      <p:cxnSp>
        <p:nvCxnSpPr>
          <p:cNvPr id="12" name="Straight Arrow Connector 11"/>
          <p:cNvCxnSpPr/>
          <p:nvPr/>
        </p:nvCxnSpPr>
        <p:spPr>
          <a:xfrm>
            <a:off x="4343400" y="2590800"/>
            <a:ext cx="1600200" cy="304800"/>
          </a:xfrm>
          <a:prstGeom prst="straightConnector1">
            <a:avLst/>
          </a:prstGeom>
          <a:ln w="635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pic>
        <p:nvPicPr>
          <p:cNvPr id="3" name="Picture 2" descr="20160525-0048.png"/>
          <p:cNvPicPr>
            <a:picLocks noChangeAspect="1"/>
          </p:cNvPicPr>
          <p:nvPr/>
        </p:nvPicPr>
        <p:blipFill rotWithShape="1">
          <a:blip r:embed="rId3">
            <a:extLst>
              <a:ext uri="{28A0092B-C50C-407E-A947-70E740481C1C}">
                <a14:useLocalDpi xmlns:a14="http://schemas.microsoft.com/office/drawing/2010/main" val="0"/>
              </a:ext>
            </a:extLst>
          </a:blip>
          <a:srcRect l="36239" t="26102" r="10172" b="13228"/>
          <a:stretch/>
        </p:blipFill>
        <p:spPr>
          <a:xfrm>
            <a:off x="4215384" y="1764791"/>
            <a:ext cx="4895648" cy="4093083"/>
          </a:xfrm>
          <a:prstGeom prst="rect">
            <a:avLst/>
          </a:prstGeom>
        </p:spPr>
      </p:pic>
      <p:sp>
        <p:nvSpPr>
          <p:cNvPr id="7" name="TextBox 6"/>
          <p:cNvSpPr txBox="1"/>
          <p:nvPr/>
        </p:nvSpPr>
        <p:spPr>
          <a:xfrm>
            <a:off x="0" y="2350353"/>
            <a:ext cx="4343400" cy="923330"/>
          </a:xfrm>
          <a:prstGeom prst="rect">
            <a:avLst/>
          </a:prstGeom>
          <a:solidFill>
            <a:schemeClr val="bg1"/>
          </a:solidFill>
        </p:spPr>
        <p:txBody>
          <a:bodyPr wrap="square" rtlCol="0">
            <a:spAutoFit/>
          </a:bodyPr>
          <a:lstStyle/>
          <a:p>
            <a:r>
              <a:rPr lang="en-US" dirty="0" smtClean="0">
                <a:solidFill>
                  <a:srgbClr val="08FFFC"/>
                </a:solidFill>
              </a:rPr>
              <a:t>98% </a:t>
            </a:r>
            <a:r>
              <a:rPr lang="en-US" dirty="0" err="1">
                <a:solidFill>
                  <a:srgbClr val="08FFFC"/>
                </a:solidFill>
              </a:rPr>
              <a:t>M</a:t>
            </a:r>
            <a:r>
              <a:rPr lang="en-US" dirty="0" err="1" smtClean="0">
                <a:solidFill>
                  <a:srgbClr val="08FFFC"/>
                </a:solidFill>
              </a:rPr>
              <a:t>LAzShear</a:t>
            </a:r>
            <a:r>
              <a:rPr lang="en-US" dirty="0" smtClean="0">
                <a:solidFill>
                  <a:srgbClr val="08FFFC"/>
                </a:solidFill>
              </a:rPr>
              <a:t>; 98th percentile value of 3-6km MRMS AzShear (within radar object).   Mid-level rotation intensity.</a:t>
            </a:r>
            <a:endParaRPr lang="en-US" dirty="0">
              <a:solidFill>
                <a:srgbClr val="08FFFC"/>
              </a:solidFill>
            </a:endParaRPr>
          </a:p>
        </p:txBody>
      </p:sp>
      <p:pic>
        <p:nvPicPr>
          <p:cNvPr id="8" name="Picture 7" descr="prob_tor_readout_blowup.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50182" y="3459290"/>
            <a:ext cx="3993818" cy="2118991"/>
          </a:xfrm>
          <a:prstGeom prst="rect">
            <a:avLst/>
          </a:prstGeom>
        </p:spPr>
      </p:pic>
      <p:cxnSp>
        <p:nvCxnSpPr>
          <p:cNvPr id="6" name="Straight Arrow Connector 5"/>
          <p:cNvCxnSpPr/>
          <p:nvPr/>
        </p:nvCxnSpPr>
        <p:spPr>
          <a:xfrm>
            <a:off x="4492625" y="2590800"/>
            <a:ext cx="657557" cy="1670644"/>
          </a:xfrm>
          <a:prstGeom prst="straightConnector1">
            <a:avLst/>
          </a:prstGeom>
          <a:ln w="635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3773925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F378691F-9CED-4134-BEF2-4424A0C8B72C}" type="slidenum">
              <a:rPr lang="en-US" smtClean="0"/>
              <a:pPr>
                <a:defRPr/>
              </a:pPr>
              <a:t>9</a:t>
            </a:fld>
            <a:endParaRPr lang="en-US"/>
          </a:p>
        </p:txBody>
      </p:sp>
      <p:sp>
        <p:nvSpPr>
          <p:cNvPr id="2" name="TextBox 1"/>
          <p:cNvSpPr txBox="1"/>
          <p:nvPr/>
        </p:nvSpPr>
        <p:spPr>
          <a:xfrm>
            <a:off x="1066800" y="0"/>
            <a:ext cx="6558206" cy="646331"/>
          </a:xfrm>
          <a:prstGeom prst="rect">
            <a:avLst/>
          </a:prstGeom>
          <a:noFill/>
        </p:spPr>
        <p:txBody>
          <a:bodyPr wrap="none" rtlCol="0">
            <a:spAutoFit/>
          </a:bodyPr>
          <a:lstStyle/>
          <a:p>
            <a:r>
              <a:rPr lang="en-US" sz="3600" b="1" u="sng" dirty="0" smtClean="0"/>
              <a:t>ProbTor Model AWIPS-II Display</a:t>
            </a:r>
            <a:endParaRPr lang="en-US" sz="3600" b="1" u="sng" dirty="0"/>
          </a:p>
        </p:txBody>
      </p:sp>
      <p:cxnSp>
        <p:nvCxnSpPr>
          <p:cNvPr id="12" name="Straight Arrow Connector 11"/>
          <p:cNvCxnSpPr/>
          <p:nvPr/>
        </p:nvCxnSpPr>
        <p:spPr>
          <a:xfrm>
            <a:off x="4343400" y="2590800"/>
            <a:ext cx="1600200" cy="304800"/>
          </a:xfrm>
          <a:prstGeom prst="straightConnector1">
            <a:avLst/>
          </a:prstGeom>
          <a:ln w="635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pic>
        <p:nvPicPr>
          <p:cNvPr id="3" name="Picture 2" descr="20160525-0048.png"/>
          <p:cNvPicPr>
            <a:picLocks noChangeAspect="1"/>
          </p:cNvPicPr>
          <p:nvPr/>
        </p:nvPicPr>
        <p:blipFill rotWithShape="1">
          <a:blip r:embed="rId3">
            <a:extLst>
              <a:ext uri="{28A0092B-C50C-407E-A947-70E740481C1C}">
                <a14:useLocalDpi xmlns:a14="http://schemas.microsoft.com/office/drawing/2010/main" val="0"/>
              </a:ext>
            </a:extLst>
          </a:blip>
          <a:srcRect l="36239" t="26102" r="10172" b="13228"/>
          <a:stretch/>
        </p:blipFill>
        <p:spPr>
          <a:xfrm>
            <a:off x="4215384" y="1764791"/>
            <a:ext cx="4895648" cy="4093083"/>
          </a:xfrm>
          <a:prstGeom prst="rect">
            <a:avLst/>
          </a:prstGeom>
        </p:spPr>
      </p:pic>
      <p:sp>
        <p:nvSpPr>
          <p:cNvPr id="7" name="TextBox 6"/>
          <p:cNvSpPr txBox="1"/>
          <p:nvPr/>
        </p:nvSpPr>
        <p:spPr>
          <a:xfrm>
            <a:off x="0" y="2350353"/>
            <a:ext cx="4343400" cy="923330"/>
          </a:xfrm>
          <a:prstGeom prst="rect">
            <a:avLst/>
          </a:prstGeom>
          <a:solidFill>
            <a:schemeClr val="bg1"/>
          </a:solidFill>
        </p:spPr>
        <p:txBody>
          <a:bodyPr wrap="square" rtlCol="0">
            <a:spAutoFit/>
          </a:bodyPr>
          <a:lstStyle/>
          <a:p>
            <a:r>
              <a:rPr lang="en-US" dirty="0" smtClean="0">
                <a:solidFill>
                  <a:srgbClr val="08FFFC"/>
                </a:solidFill>
              </a:rPr>
              <a:t>Flash Density;  Maximum of total lightning flashes per minute per km</a:t>
            </a:r>
            <a:r>
              <a:rPr lang="en-US" baseline="30000" dirty="0" smtClean="0">
                <a:solidFill>
                  <a:srgbClr val="08FFFC"/>
                </a:solidFill>
              </a:rPr>
              <a:t>2</a:t>
            </a:r>
            <a:r>
              <a:rPr lang="en-US" dirty="0" smtClean="0">
                <a:solidFill>
                  <a:srgbClr val="08FFFC"/>
                </a:solidFill>
              </a:rPr>
              <a:t>.  A  measure of updraft intensity.</a:t>
            </a:r>
            <a:endParaRPr lang="en-US" baseline="30000" dirty="0">
              <a:solidFill>
                <a:srgbClr val="08FFFC"/>
              </a:solidFill>
            </a:endParaRPr>
          </a:p>
        </p:txBody>
      </p:sp>
      <p:pic>
        <p:nvPicPr>
          <p:cNvPr id="8" name="Picture 7" descr="prob_tor_readout_blowup.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50182" y="3459290"/>
            <a:ext cx="3993818" cy="2118991"/>
          </a:xfrm>
          <a:prstGeom prst="rect">
            <a:avLst/>
          </a:prstGeom>
        </p:spPr>
      </p:pic>
      <p:cxnSp>
        <p:nvCxnSpPr>
          <p:cNvPr id="6" name="Straight Arrow Connector 5"/>
          <p:cNvCxnSpPr/>
          <p:nvPr/>
        </p:nvCxnSpPr>
        <p:spPr>
          <a:xfrm>
            <a:off x="4492625" y="2590800"/>
            <a:ext cx="657557" cy="1804336"/>
          </a:xfrm>
          <a:prstGeom prst="straightConnector1">
            <a:avLst/>
          </a:prstGeom>
          <a:ln w="635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18031423"/>
      </p:ext>
    </p:extLst>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GUID" val="44890b8f-4a48-41d5-88d9-416b57f23462"/>
  <p:tag name="AUDIO_ID" val="420"/>
  <p:tag name="ELAPSEDTIME" val="96.1"/>
  <p:tag name="ANNOTATION_TYPE_1" val="0"/>
  <p:tag name="ANNOTATION_START_1" val="10.8"/>
  <p:tag name="ANNOTATION_END_1" val="11.5"/>
  <p:tag name="ANNOTATION_TOP_1" val="49.4"/>
  <p:tag name="ANNOTATION_LEFT_1" val="266.4"/>
  <p:tag name="ANNOTATION_WIDTH_1" val="104.6"/>
  <p:tag name="ANNOTATION_HEIGHT_1" val="104.3"/>
  <p:tag name="ANNOTATION_ANIMATION_1" val="3"/>
  <p:tag name="ANNOTATION_ROTATION_1" val="270"/>
  <p:tag name="ANNOTATION_SUB_TYPE_1" val="2"/>
  <p:tag name="ANNOTATION_LOOP_COUNT_1" val="1"/>
  <p:tag name="ANNOTATION_BOX_RADIUS_1" val="0"/>
  <p:tag name="ANNOTATION_SCALE_1" val="125"/>
  <p:tag name="ANNOTATION_BORDER_ALPHA_1" val="100"/>
  <p:tag name="ANNOTATION_BORDER_COLOR_1" val="16777215"/>
  <p:tag name="ANNOTATION_FILL_COLOR_1" val="683492"/>
  <p:tag name="ANNOTATION_FILL_ALPHA_1" val="100"/>
  <p:tag name="ANNOTATION_BORDER_WIDTH_1" val="2"/>
  <p:tag name="ANNOTATION_TYPE_2" val="0"/>
  <p:tag name="ANNOTATION_START_2" val="11.5"/>
  <p:tag name="ANNOTATION_END_2" val="14.9"/>
  <p:tag name="ANNOTATION_TOP_2" val="49.4"/>
  <p:tag name="ANNOTATION_LEFT_2" val="266.4"/>
  <p:tag name="ANNOTATION_WIDTH_2" val="104.6"/>
  <p:tag name="ANNOTATION_HEIGHT_2" val="104.3"/>
  <p:tag name="ANNOTATION_ANIMATION_2" val="3"/>
  <p:tag name="ANNOTATION_ROTATION_2" val="270"/>
  <p:tag name="ANNOTATION_SUB_TYPE_2" val="2"/>
  <p:tag name="ANNOTATION_LOOP_COUNT_2" val="1"/>
  <p:tag name="ANNOTATION_BOX_RADIUS_2" val="0"/>
  <p:tag name="ANNOTATION_SCALE_2" val="125"/>
  <p:tag name="ANNOTATION_BORDER_ALPHA_2" val="100"/>
  <p:tag name="ANNOTATION_BORDER_COLOR_2" val="16777215"/>
  <p:tag name="ANNOTATION_FILL_COLOR_2" val="683492"/>
  <p:tag name="ANNOTATION_FILL_ALPHA_2" val="100"/>
  <p:tag name="ANNOTATION_BORDER_WIDTH_2" val="2"/>
  <p:tag name="ANNOTATION_TYPE_3" val="2"/>
  <p:tag name="ANNOTATION_START_3" val="32.5"/>
  <p:tag name="ANNOTATION_END_3" val="32.5"/>
  <p:tag name="ANNOTATION_TOP_3" val="-34.8"/>
  <p:tag name="ANNOTATION_LEFT_3" val="-34.9"/>
  <p:tag name="ANNOTATION_WIDTH_3" val="645.7"/>
  <p:tag name="ANNOTATION_HEIGHT_3" val="501.6"/>
  <p:tag name="ANNOTATION_ANIMATION_3" val="4"/>
  <p:tag name="ANNOTATION_ROTATION_3" val="0"/>
  <p:tag name="ANNOTATION_SUB_TYPE_3" val="11"/>
  <p:tag name="ANNOTATION_LOOP_COUNT_3" val="1"/>
  <p:tag name="ANNOTATION_BOX_RADIUS_3" val="0"/>
  <p:tag name="ANNOTATION_SCALE_3" val="0"/>
  <p:tag name="ANNOTATION_BORDER_ALPHA_3" val="100"/>
  <p:tag name="ANNOTATION_BORDER_COLOR_3" val="16777215"/>
  <p:tag name="ANNOTATION_FILL_COLOR_3" val="855309"/>
  <p:tag name="ANNOTATION_FILL_ALPHA_3" val="50"/>
  <p:tag name="ANNOTATION_BORDER_WIDTH_3" val="2"/>
  <p:tag name="ANNOTATION_TYPE_4" val="2"/>
  <p:tag name="ANNOTATION_START_4" val="32.5"/>
  <p:tag name="ANNOTATION_END_4" val="49.6"/>
  <p:tag name="ANNOTATION_TOP_4" val="82.1"/>
  <p:tag name="ANNOTATION_LEFT_4" val="79.5"/>
  <p:tag name="ANNOTATION_WIDTH_4" val="288.7"/>
  <p:tag name="ANNOTATION_HEIGHT_4" val="308.9"/>
  <p:tag name="ANNOTATION_ANIMATION_4" val="4"/>
  <p:tag name="ANNOTATION_ROTATION_4" val="0"/>
  <p:tag name="ANNOTATION_SUB_TYPE_4" val="11"/>
  <p:tag name="ANNOTATION_LOOP_COUNT_4" val="1"/>
  <p:tag name="ANNOTATION_BOX_RADIUS_4" val="5"/>
  <p:tag name="ANNOTATION_SCALE_4" val="0"/>
  <p:tag name="ANNOTATION_BORDER_ALPHA_4" val="100"/>
  <p:tag name="ANNOTATION_BORDER_COLOR_4" val="16777215"/>
  <p:tag name="ANNOTATION_FILL_COLOR_4" val="855309"/>
  <p:tag name="ANNOTATION_FILL_ALPHA_4" val="50"/>
  <p:tag name="ANNOTATION_BORDER_WIDTH_4" val="2"/>
  <p:tag name="ANNOTATION_TYPE_5" val="0"/>
  <p:tag name="ANNOTATION_START_5" val="49.6"/>
  <p:tag name="ANNOTATION_END_5" val="50.3"/>
  <p:tag name="ANNOTATION_TOP_5" val="196.2"/>
  <p:tag name="ANNOTATION_LEFT_5" val="132.5"/>
  <p:tag name="ANNOTATION_WIDTH_5" val="104.6"/>
  <p:tag name="ANNOTATION_HEIGHT_5" val="104.3"/>
  <p:tag name="ANNOTATION_ANIMATION_5" val="3"/>
  <p:tag name="ANNOTATION_ROTATION_5" val="270"/>
  <p:tag name="ANNOTATION_SUB_TYPE_5" val="2"/>
  <p:tag name="ANNOTATION_LOOP_COUNT_5" val="1"/>
  <p:tag name="ANNOTATION_BOX_RADIUS_5" val="0"/>
  <p:tag name="ANNOTATION_SCALE_5" val="125"/>
  <p:tag name="ANNOTATION_BORDER_ALPHA_5" val="100"/>
  <p:tag name="ANNOTATION_BORDER_COLOR_5" val="16777215"/>
  <p:tag name="ANNOTATION_FILL_COLOR_5" val="683492"/>
  <p:tag name="ANNOTATION_FILL_ALPHA_5" val="100"/>
  <p:tag name="ANNOTATION_BORDER_WIDTH_5" val="2"/>
  <p:tag name="ANNOTATION_TYPE_6" val="0"/>
  <p:tag name="ANNOTATION_START_6" val="50.3"/>
  <p:tag name="ANNOTATION_END_6" val="50.8"/>
  <p:tag name="ANNOTATION_TOP_6" val="196.2"/>
  <p:tag name="ANNOTATION_LEFT_6" val="132.5"/>
  <p:tag name="ANNOTATION_WIDTH_6" val="104.6"/>
  <p:tag name="ANNOTATION_HEIGHT_6" val="104.3"/>
  <p:tag name="ANNOTATION_ANIMATION_6" val="3"/>
  <p:tag name="ANNOTATION_ROTATION_6" val="270"/>
  <p:tag name="ANNOTATION_SUB_TYPE_6" val="2"/>
  <p:tag name="ANNOTATION_LOOP_COUNT_6" val="1"/>
  <p:tag name="ANNOTATION_BOX_RADIUS_6" val="0"/>
  <p:tag name="ANNOTATION_SCALE_6" val="125"/>
  <p:tag name="ANNOTATION_BORDER_ALPHA_6" val="100"/>
  <p:tag name="ANNOTATION_BORDER_COLOR_6" val="16777215"/>
  <p:tag name="ANNOTATION_FILL_COLOR_6" val="683492"/>
  <p:tag name="ANNOTATION_FILL_ALPHA_6" val="100"/>
  <p:tag name="ANNOTATION_BORDER_WIDTH_6" val="2"/>
  <p:tag name="ANNOTATION_TYPE_7" val="0"/>
  <p:tag name="ANNOTATION_START_7" val="50.8"/>
  <p:tag name="ANNOTATION_END_7" val="52.7"/>
  <p:tag name="ANNOTATION_TOP_7" val="196.2"/>
  <p:tag name="ANNOTATION_LEFT_7" val="132.5"/>
  <p:tag name="ANNOTATION_WIDTH_7" val="104.6"/>
  <p:tag name="ANNOTATION_HEIGHT_7" val="104.3"/>
  <p:tag name="ANNOTATION_ANIMATION_7" val="3"/>
  <p:tag name="ANNOTATION_ROTATION_7" val="270"/>
  <p:tag name="ANNOTATION_SUB_TYPE_7" val="2"/>
  <p:tag name="ANNOTATION_LOOP_COUNT_7" val="1"/>
  <p:tag name="ANNOTATION_BOX_RADIUS_7" val="0"/>
  <p:tag name="ANNOTATION_SCALE_7" val="125"/>
  <p:tag name="ANNOTATION_BORDER_ALPHA_7" val="100"/>
  <p:tag name="ANNOTATION_BORDER_COLOR_7" val="16777215"/>
  <p:tag name="ANNOTATION_FILL_COLOR_7" val="683492"/>
  <p:tag name="ANNOTATION_FILL_ALPHA_7" val="100"/>
  <p:tag name="ANNOTATION_BORDER_WIDTH_7" val="2"/>
  <p:tag name="ANNOTATION_TYPE_8" val="0"/>
  <p:tag name="ANNOTATION_START_8" val="52.7"/>
  <p:tag name="ANNOTATION_END_8" val="56.4"/>
  <p:tag name="ANNOTATION_TOP_8" val="171.1"/>
  <p:tag name="ANNOTATION_LEFT_8" val="163.9"/>
  <p:tag name="ANNOTATION_WIDTH_8" val="104.6"/>
  <p:tag name="ANNOTATION_HEIGHT_8" val="104.3"/>
  <p:tag name="ANNOTATION_ANIMATION_8" val="3"/>
  <p:tag name="ANNOTATION_ROTATION_8" val="270"/>
  <p:tag name="ANNOTATION_SUB_TYPE_8" val="2"/>
  <p:tag name="ANNOTATION_LOOP_COUNT_8" val="1"/>
  <p:tag name="ANNOTATION_BOX_RADIUS_8" val="0"/>
  <p:tag name="ANNOTATION_SCALE_8" val="125"/>
  <p:tag name="ANNOTATION_BORDER_ALPHA_8" val="100"/>
  <p:tag name="ANNOTATION_BORDER_COLOR_8" val="16777215"/>
  <p:tag name="ANNOTATION_FILL_COLOR_8" val="683492"/>
  <p:tag name="ANNOTATION_FILL_ALPHA_8" val="100"/>
  <p:tag name="ANNOTATION_BORDER_WIDTH_8" val="2"/>
  <p:tag name="ANNOTATION_TYPE_9" val="0"/>
  <p:tag name="ANNOTATION_START_9" val="56.4"/>
  <p:tag name="ANNOTATION_END_9" val="57.0"/>
  <p:tag name="ANNOTATION_TOP_9" val="242.1"/>
  <p:tag name="ANNOTATION_LEFT_9" val="221.8"/>
  <p:tag name="ANNOTATION_WIDTH_9" val="104.6"/>
  <p:tag name="ANNOTATION_HEIGHT_9" val="104.3"/>
  <p:tag name="ANNOTATION_ANIMATION_9" val="3"/>
  <p:tag name="ANNOTATION_ROTATION_9" val="270"/>
  <p:tag name="ANNOTATION_SUB_TYPE_9" val="2"/>
  <p:tag name="ANNOTATION_LOOP_COUNT_9" val="1"/>
  <p:tag name="ANNOTATION_BOX_RADIUS_9" val="0"/>
  <p:tag name="ANNOTATION_SCALE_9" val="125"/>
  <p:tag name="ANNOTATION_BORDER_ALPHA_9" val="100"/>
  <p:tag name="ANNOTATION_BORDER_COLOR_9" val="16777215"/>
  <p:tag name="ANNOTATION_FILL_COLOR_9" val="683492"/>
  <p:tag name="ANNOTATION_FILL_ALPHA_9" val="100"/>
  <p:tag name="ANNOTATION_BORDER_WIDTH_9" val="2"/>
  <p:tag name="ANNOTATION_TYPE_10" val="0"/>
  <p:tag name="ANNOTATION_START_10" val="57.0"/>
  <p:tag name="ANNOTATION_END_10" val="57.9"/>
  <p:tag name="ANNOTATION_TOP_10" val="242.1"/>
  <p:tag name="ANNOTATION_LEFT_10" val="221.8"/>
  <p:tag name="ANNOTATION_WIDTH_10" val="104.6"/>
  <p:tag name="ANNOTATION_HEIGHT_10" val="104.3"/>
  <p:tag name="ANNOTATION_ANIMATION_10" val="3"/>
  <p:tag name="ANNOTATION_ROTATION_10" val="270"/>
  <p:tag name="ANNOTATION_SUB_TYPE_10" val="2"/>
  <p:tag name="ANNOTATION_LOOP_COUNT_10" val="1"/>
  <p:tag name="ANNOTATION_BOX_RADIUS_10" val="0"/>
  <p:tag name="ANNOTATION_SCALE_10" val="125"/>
  <p:tag name="ANNOTATION_BORDER_ALPHA_10" val="100"/>
  <p:tag name="ANNOTATION_BORDER_COLOR_10" val="16777215"/>
  <p:tag name="ANNOTATION_FILL_COLOR_10" val="683492"/>
  <p:tag name="ANNOTATION_FILL_ALPHA_10" val="100"/>
  <p:tag name="ANNOTATION_BORDER_WIDTH_10" val="2"/>
  <p:tag name="ANNOTATION_TYPE_11" val="0"/>
  <p:tag name="ANNOTATION_START_11" val="57.9"/>
  <p:tag name="ANNOTATION_END_11" val="58.9"/>
  <p:tag name="ANNOTATION_TOP_11" val="242.1"/>
  <p:tag name="ANNOTATION_LEFT_11" val="221.8"/>
  <p:tag name="ANNOTATION_WIDTH_11" val="104.6"/>
  <p:tag name="ANNOTATION_HEIGHT_11" val="104.3"/>
  <p:tag name="ANNOTATION_ANIMATION_11" val="3"/>
  <p:tag name="ANNOTATION_ROTATION_11" val="270"/>
  <p:tag name="ANNOTATION_SUB_TYPE_11" val="2"/>
  <p:tag name="ANNOTATION_LOOP_COUNT_11" val="1"/>
  <p:tag name="ANNOTATION_BOX_RADIUS_11" val="0"/>
  <p:tag name="ANNOTATION_SCALE_11" val="125"/>
  <p:tag name="ANNOTATION_BORDER_ALPHA_11" val="100"/>
  <p:tag name="ANNOTATION_BORDER_COLOR_11" val="16777215"/>
  <p:tag name="ANNOTATION_FILL_COLOR_11" val="683492"/>
  <p:tag name="ANNOTATION_FILL_ALPHA_11" val="100"/>
  <p:tag name="ANNOTATION_BORDER_WIDTH_11" val="2"/>
  <p:tag name="ANNOTATION_TYPE_12" val="0"/>
  <p:tag name="ANNOTATION_START_12" val="58.9"/>
  <p:tag name="ANNOTATION_END_12" val="60.6"/>
  <p:tag name="ANNOTATION_TOP_12" val="242.1"/>
  <p:tag name="ANNOTATION_LEFT_12" val="221.8"/>
  <p:tag name="ANNOTATION_WIDTH_12" val="104.6"/>
  <p:tag name="ANNOTATION_HEIGHT_12" val="104.3"/>
  <p:tag name="ANNOTATION_ANIMATION_12" val="3"/>
  <p:tag name="ANNOTATION_ROTATION_12" val="270"/>
  <p:tag name="ANNOTATION_SUB_TYPE_12" val="2"/>
  <p:tag name="ANNOTATION_LOOP_COUNT_12" val="1"/>
  <p:tag name="ANNOTATION_BOX_RADIUS_12" val="0"/>
  <p:tag name="ANNOTATION_SCALE_12" val="125"/>
  <p:tag name="ANNOTATION_BORDER_ALPHA_12" val="100"/>
  <p:tag name="ANNOTATION_BORDER_COLOR_12" val="16777215"/>
  <p:tag name="ANNOTATION_FILL_COLOR_12" val="683492"/>
  <p:tag name="ANNOTATION_FILL_ALPHA_12" val="100"/>
  <p:tag name="ANNOTATION_BORDER_WIDTH_12" val="2"/>
  <p:tag name="ANNOTATION_TYPE_13" val="0"/>
  <p:tag name="ANNOTATION_START_13" val="60.6"/>
  <p:tag name="ANNOTATION_END_13" val="61.4"/>
  <p:tag name="ANNOTATION_TOP_13" val="269.2"/>
  <p:tag name="ANNOTATION_LEFT_13" val="249.6"/>
  <p:tag name="ANNOTATION_WIDTH_13" val="104.6"/>
  <p:tag name="ANNOTATION_HEIGHT_13" val="104.3"/>
  <p:tag name="ANNOTATION_ANIMATION_13" val="3"/>
  <p:tag name="ANNOTATION_ROTATION_13" val="270"/>
  <p:tag name="ANNOTATION_SUB_TYPE_13" val="2"/>
  <p:tag name="ANNOTATION_LOOP_COUNT_13" val="1"/>
  <p:tag name="ANNOTATION_BOX_RADIUS_13" val="0"/>
  <p:tag name="ANNOTATION_SCALE_13" val="125"/>
  <p:tag name="ANNOTATION_BORDER_ALPHA_13" val="100"/>
  <p:tag name="ANNOTATION_BORDER_COLOR_13" val="16777215"/>
  <p:tag name="ANNOTATION_FILL_COLOR_13" val="683492"/>
  <p:tag name="ANNOTATION_FILL_ALPHA_13" val="100"/>
  <p:tag name="ANNOTATION_BORDER_WIDTH_13" val="2"/>
  <p:tag name="ANNOTATION_TYPE_14" val="0"/>
  <p:tag name="ANNOTATION_START_14" val="61.4"/>
  <p:tag name="ANNOTATION_END_14" val="62.2"/>
  <p:tag name="ANNOTATION_TOP_14" val="269.2"/>
  <p:tag name="ANNOTATION_LEFT_14" val="249.6"/>
  <p:tag name="ANNOTATION_WIDTH_14" val="104.6"/>
  <p:tag name="ANNOTATION_HEIGHT_14" val="104.3"/>
  <p:tag name="ANNOTATION_ANIMATION_14" val="3"/>
  <p:tag name="ANNOTATION_ROTATION_14" val="270"/>
  <p:tag name="ANNOTATION_SUB_TYPE_14" val="2"/>
  <p:tag name="ANNOTATION_LOOP_COUNT_14" val="1"/>
  <p:tag name="ANNOTATION_BOX_RADIUS_14" val="0"/>
  <p:tag name="ANNOTATION_SCALE_14" val="125"/>
  <p:tag name="ANNOTATION_BORDER_ALPHA_14" val="100"/>
  <p:tag name="ANNOTATION_BORDER_COLOR_14" val="16777215"/>
  <p:tag name="ANNOTATION_FILL_COLOR_14" val="683492"/>
  <p:tag name="ANNOTATION_FILL_ALPHA_14" val="100"/>
  <p:tag name="ANNOTATION_BORDER_WIDTH_14" val="2"/>
  <p:tag name="ANNOTATION_TYPE_15" val="0"/>
  <p:tag name="ANNOTATION_START_15" val="62.2"/>
  <p:tag name="ANNOTATION_END_15" val="67.3"/>
  <p:tag name="ANNOTATION_TOP_15" val="269.2"/>
  <p:tag name="ANNOTATION_LEFT_15" val="249.6"/>
  <p:tag name="ANNOTATION_WIDTH_15" val="104.6"/>
  <p:tag name="ANNOTATION_HEIGHT_15" val="104.3"/>
  <p:tag name="ANNOTATION_ANIMATION_15" val="3"/>
  <p:tag name="ANNOTATION_ROTATION_15" val="270"/>
  <p:tag name="ANNOTATION_SUB_TYPE_15" val="2"/>
  <p:tag name="ANNOTATION_LOOP_COUNT_15" val="1"/>
  <p:tag name="ANNOTATION_BOX_RADIUS_15" val="0"/>
  <p:tag name="ANNOTATION_SCALE_15" val="125"/>
  <p:tag name="ANNOTATION_BORDER_ALPHA_15" val="100"/>
  <p:tag name="ANNOTATION_BORDER_COLOR_15" val="16777215"/>
  <p:tag name="ANNOTATION_FILL_COLOR_15" val="683492"/>
  <p:tag name="ANNOTATION_FILL_ALPHA_15" val="100"/>
  <p:tag name="ANNOTATION_BORDER_WIDTH_15" val="2"/>
  <p:tag name="ANNOTATION_TYPE_16" val="0"/>
  <p:tag name="ANNOTATION_START_16" val="67.3"/>
  <p:tag name="ANNOTATION_END_16" val="67.9"/>
  <p:tag name="ANNOTATION_TOP_16" val="260.2"/>
  <p:tag name="ANNOTATION_LEFT_16" val="306.8"/>
  <p:tag name="ANNOTATION_WIDTH_16" val="104.6"/>
  <p:tag name="ANNOTATION_HEIGHT_16" val="104.3"/>
  <p:tag name="ANNOTATION_ANIMATION_16" val="3"/>
  <p:tag name="ANNOTATION_ROTATION_16" val="270"/>
  <p:tag name="ANNOTATION_SUB_TYPE_16" val="2"/>
  <p:tag name="ANNOTATION_LOOP_COUNT_16" val="1"/>
  <p:tag name="ANNOTATION_BOX_RADIUS_16" val="0"/>
  <p:tag name="ANNOTATION_SCALE_16" val="125"/>
  <p:tag name="ANNOTATION_BORDER_ALPHA_16" val="100"/>
  <p:tag name="ANNOTATION_BORDER_COLOR_16" val="16777215"/>
  <p:tag name="ANNOTATION_FILL_COLOR_16" val="683492"/>
  <p:tag name="ANNOTATION_FILL_ALPHA_16" val="100"/>
  <p:tag name="ANNOTATION_BORDER_WIDTH_16" val="2"/>
  <p:tag name="ANNOTATION_TYPE_17" val="0"/>
  <p:tag name="ANNOTATION_START_17" val="67.9"/>
  <p:tag name="ANNOTATION_END_17" val="68.5"/>
  <p:tag name="ANNOTATION_TOP_17" val="260.2"/>
  <p:tag name="ANNOTATION_LEFT_17" val="306.8"/>
  <p:tag name="ANNOTATION_WIDTH_17" val="104.6"/>
  <p:tag name="ANNOTATION_HEIGHT_17" val="104.3"/>
  <p:tag name="ANNOTATION_ANIMATION_17" val="3"/>
  <p:tag name="ANNOTATION_ROTATION_17" val="270"/>
  <p:tag name="ANNOTATION_SUB_TYPE_17" val="2"/>
  <p:tag name="ANNOTATION_LOOP_COUNT_17" val="1"/>
  <p:tag name="ANNOTATION_BOX_RADIUS_17" val="0"/>
  <p:tag name="ANNOTATION_SCALE_17" val="125"/>
  <p:tag name="ANNOTATION_BORDER_ALPHA_17" val="100"/>
  <p:tag name="ANNOTATION_BORDER_COLOR_17" val="16777215"/>
  <p:tag name="ANNOTATION_FILL_COLOR_17" val="683492"/>
  <p:tag name="ANNOTATION_FILL_ALPHA_17" val="100"/>
  <p:tag name="ANNOTATION_BORDER_WIDTH_17" val="2"/>
  <p:tag name="ANNOTATION_TYPE_18" val="0"/>
  <p:tag name="ANNOTATION_START_18" val="68.5"/>
  <p:tag name="ANNOTATION_END_18" val="70.6"/>
  <p:tag name="ANNOTATION_TOP_18" val="260.2"/>
  <p:tag name="ANNOTATION_LEFT_18" val="306.8"/>
  <p:tag name="ANNOTATION_WIDTH_18" val="104.6"/>
  <p:tag name="ANNOTATION_HEIGHT_18" val="104.3"/>
  <p:tag name="ANNOTATION_ANIMATION_18" val="3"/>
  <p:tag name="ANNOTATION_ROTATION_18" val="270"/>
  <p:tag name="ANNOTATION_SUB_TYPE_18" val="2"/>
  <p:tag name="ANNOTATION_LOOP_COUNT_18" val="1"/>
  <p:tag name="ANNOTATION_BOX_RADIUS_18" val="0"/>
  <p:tag name="ANNOTATION_SCALE_18" val="125"/>
  <p:tag name="ANNOTATION_BORDER_ALPHA_18" val="100"/>
  <p:tag name="ANNOTATION_BORDER_COLOR_18" val="16777215"/>
  <p:tag name="ANNOTATION_FILL_COLOR_18" val="683492"/>
  <p:tag name="ANNOTATION_FILL_ALPHA_18" val="100"/>
  <p:tag name="ANNOTATION_BORDER_WIDTH_18" val="2"/>
  <p:tag name="ANNOTATION_TYPE_19" val="0"/>
  <p:tag name="ANNOTATION_START_19" val="70.6"/>
  <p:tag name="ANNOTATION_END_19" val="71.1"/>
  <p:tag name="ANNOTATION_TOP_19" val="233.7"/>
  <p:tag name="ANNOTATION_LEFT_19" val="340.3"/>
  <p:tag name="ANNOTATION_WIDTH_19" val="104.6"/>
  <p:tag name="ANNOTATION_HEIGHT_19" val="104.3"/>
  <p:tag name="ANNOTATION_ANIMATION_19" val="3"/>
  <p:tag name="ANNOTATION_ROTATION_19" val="270"/>
  <p:tag name="ANNOTATION_SUB_TYPE_19" val="2"/>
  <p:tag name="ANNOTATION_LOOP_COUNT_19" val="1"/>
  <p:tag name="ANNOTATION_BOX_RADIUS_19" val="0"/>
  <p:tag name="ANNOTATION_SCALE_19" val="125"/>
  <p:tag name="ANNOTATION_BORDER_ALPHA_19" val="100"/>
  <p:tag name="ANNOTATION_BORDER_COLOR_19" val="16777215"/>
  <p:tag name="ANNOTATION_FILL_COLOR_19" val="683492"/>
  <p:tag name="ANNOTATION_FILL_ALPHA_19" val="100"/>
  <p:tag name="ANNOTATION_BORDER_WIDTH_19" val="2"/>
  <p:tag name="ANNOTATION_TYPE_20" val="0"/>
  <p:tag name="ANNOTATION_START_20" val="71.1"/>
  <p:tag name="ANNOTATION_END_20" val="81.8"/>
  <p:tag name="ANNOTATION_TOP_20" val="233.7"/>
  <p:tag name="ANNOTATION_LEFT_20" val="340.3"/>
  <p:tag name="ANNOTATION_WIDTH_20" val="104.6"/>
  <p:tag name="ANNOTATION_HEIGHT_20" val="104.3"/>
  <p:tag name="ANNOTATION_ANIMATION_20" val="3"/>
  <p:tag name="ANNOTATION_ROTATION_20" val="270"/>
  <p:tag name="ANNOTATION_SUB_TYPE_20" val="2"/>
  <p:tag name="ANNOTATION_LOOP_COUNT_20" val="1"/>
  <p:tag name="ANNOTATION_BOX_RADIUS_20" val="0"/>
  <p:tag name="ANNOTATION_SCALE_20" val="125"/>
  <p:tag name="ANNOTATION_BORDER_ALPHA_20" val="100"/>
  <p:tag name="ANNOTATION_BORDER_COLOR_20" val="16777215"/>
  <p:tag name="ANNOTATION_FILL_COLOR_20" val="683492"/>
  <p:tag name="ANNOTATION_FILL_ALPHA_20" val="100"/>
  <p:tag name="ANNOTATION_BORDER_WIDTH_20" val="2"/>
  <p:tag name="ANNOTATION_TYPE_21" val="2"/>
  <p:tag name="ANNOTATION_START_21" val="81.8"/>
  <p:tag name="ANNOTATION_END_21" val="81.8"/>
  <p:tag name="ANNOTATION_TOP_21" val="-34.8"/>
  <p:tag name="ANNOTATION_LEFT_21" val="-34.9"/>
  <p:tag name="ANNOTATION_WIDTH_21" val="645.7"/>
  <p:tag name="ANNOTATION_HEIGHT_21" val="501.6"/>
  <p:tag name="ANNOTATION_ANIMATION_21" val="4"/>
  <p:tag name="ANNOTATION_ROTATION_21" val="0"/>
  <p:tag name="ANNOTATION_SUB_TYPE_21" val="11"/>
  <p:tag name="ANNOTATION_LOOP_COUNT_21" val="1"/>
  <p:tag name="ANNOTATION_BOX_RADIUS_21" val="0"/>
  <p:tag name="ANNOTATION_SCALE_21" val="0"/>
  <p:tag name="ANNOTATION_BORDER_ALPHA_21" val="100"/>
  <p:tag name="ANNOTATION_BORDER_COLOR_21" val="16777215"/>
  <p:tag name="ANNOTATION_FILL_COLOR_21" val="855309"/>
  <p:tag name="ANNOTATION_FILL_ALPHA_21" val="50"/>
  <p:tag name="ANNOTATION_BORDER_WIDTH_21" val="2"/>
  <p:tag name="ANNOTATION_TYPE_22" val="2"/>
  <p:tag name="ANNOTATION_START_22" val="81.8"/>
  <p:tag name="ANNOTATION_END_22" val="87.5"/>
  <p:tag name="ANNOTATION_TOP_22" val="93.2"/>
  <p:tag name="ANNOTATION_LEFT_22" val="363.3"/>
  <p:tag name="ANNOTATION_WIDTH_22" val="142.3"/>
  <p:tag name="ANNOTATION_HEIGHT_22" val="294.3"/>
  <p:tag name="ANNOTATION_ANIMATION_22" val="4"/>
  <p:tag name="ANNOTATION_ROTATION_22" val="0"/>
  <p:tag name="ANNOTATION_SUB_TYPE_22" val="11"/>
  <p:tag name="ANNOTATION_LOOP_COUNT_22" val="1"/>
  <p:tag name="ANNOTATION_BOX_RADIUS_22" val="5"/>
  <p:tag name="ANNOTATION_SCALE_22" val="0"/>
  <p:tag name="ANNOTATION_BORDER_ALPHA_22" val="100"/>
  <p:tag name="ANNOTATION_BORDER_COLOR_22" val="16777215"/>
  <p:tag name="ANNOTATION_FILL_COLOR_22" val="855309"/>
  <p:tag name="ANNOTATION_FILL_ALPHA_22" val="50"/>
  <p:tag name="ANNOTATION_BORDER_WIDTH_22" val="2"/>
  <p:tag name="ANNOTATION_TYPE_23" val="0"/>
  <p:tag name="ANNOTATION_START_23" val="87.5"/>
  <p:tag name="ANNOTATION_END_23" val="88.0"/>
  <p:tag name="ANNOTATION_TOP_23" val="177.4"/>
  <p:tag name="ANNOTATION_LEFT_23" val="396.8"/>
  <p:tag name="ANNOTATION_WIDTH_23" val="104.6"/>
  <p:tag name="ANNOTATION_HEIGHT_23" val="104.3"/>
  <p:tag name="ANNOTATION_ANIMATION_23" val="3"/>
  <p:tag name="ANNOTATION_ROTATION_23" val="270"/>
  <p:tag name="ANNOTATION_SUB_TYPE_23" val="2"/>
  <p:tag name="ANNOTATION_LOOP_COUNT_23" val="1"/>
  <p:tag name="ANNOTATION_BOX_RADIUS_23" val="0"/>
  <p:tag name="ANNOTATION_SCALE_23" val="125"/>
  <p:tag name="ANNOTATION_BORDER_ALPHA_23" val="100"/>
  <p:tag name="ANNOTATION_BORDER_COLOR_23" val="16777215"/>
  <p:tag name="ANNOTATION_FILL_COLOR_23" val="683492"/>
  <p:tag name="ANNOTATION_FILL_ALPHA_23" val="100"/>
  <p:tag name="ANNOTATION_BORDER_WIDTH_23" val="2"/>
  <p:tag name="ANNOTATION_TYPE_24" val="0"/>
  <p:tag name="ANNOTATION_START_24" val="88.0"/>
  <p:tag name="ANNOTATION_END_24" val="89.4"/>
  <p:tag name="ANNOTATION_TOP_24" val="177.4"/>
  <p:tag name="ANNOTATION_LEFT_24" val="396.8"/>
  <p:tag name="ANNOTATION_WIDTH_24" val="104.6"/>
  <p:tag name="ANNOTATION_HEIGHT_24" val="104.3"/>
  <p:tag name="ANNOTATION_ANIMATION_24" val="3"/>
  <p:tag name="ANNOTATION_ROTATION_24" val="270"/>
  <p:tag name="ANNOTATION_SUB_TYPE_24" val="2"/>
  <p:tag name="ANNOTATION_LOOP_COUNT_24" val="1"/>
  <p:tag name="ANNOTATION_BOX_RADIUS_24" val="0"/>
  <p:tag name="ANNOTATION_SCALE_24" val="125"/>
  <p:tag name="ANNOTATION_BORDER_ALPHA_24" val="100"/>
  <p:tag name="ANNOTATION_BORDER_COLOR_24" val="16777215"/>
  <p:tag name="ANNOTATION_FILL_COLOR_24" val="683492"/>
  <p:tag name="ANNOTATION_FILL_ALPHA_24" val="100"/>
  <p:tag name="ANNOTATION_BORDER_WIDTH_24" val="2"/>
  <p:tag name="ANNOTATION_TYPE_25" val="0"/>
  <p:tag name="ANNOTATION_START_25" val="89.4"/>
  <p:tag name="ANNOTATION_END_25" val="90.3"/>
  <p:tag name="ANNOTATION_TOP_25" val="255.3"/>
  <p:tag name="ANNOTATION_LEFT_25" val="428.9"/>
  <p:tag name="ANNOTATION_WIDTH_25" val="104.6"/>
  <p:tag name="ANNOTATION_HEIGHT_25" val="104.3"/>
  <p:tag name="ANNOTATION_ANIMATION_25" val="3"/>
  <p:tag name="ANNOTATION_ROTATION_25" val="270"/>
  <p:tag name="ANNOTATION_SUB_TYPE_25" val="2"/>
  <p:tag name="ANNOTATION_LOOP_COUNT_25" val="1"/>
  <p:tag name="ANNOTATION_BOX_RADIUS_25" val="0"/>
  <p:tag name="ANNOTATION_SCALE_25" val="125"/>
  <p:tag name="ANNOTATION_BORDER_ALPHA_25" val="100"/>
  <p:tag name="ANNOTATION_BORDER_COLOR_25" val="16777215"/>
  <p:tag name="ANNOTATION_FILL_COLOR_25" val="683492"/>
  <p:tag name="ANNOTATION_FILL_ALPHA_25" val="100"/>
  <p:tag name="ANNOTATION_BORDER_WIDTH_25" val="2"/>
  <p:tag name="ANNOTATION_TYPE_26" val="0"/>
  <p:tag name="ANNOTATION_START_26" val="90.3"/>
  <p:tag name="ANNOTATION_END_26" val="91.0"/>
  <p:tag name="ANNOTATION_TOP_26" val="255.3"/>
  <p:tag name="ANNOTATION_LEFT_26" val="428.9"/>
  <p:tag name="ANNOTATION_WIDTH_26" val="104.6"/>
  <p:tag name="ANNOTATION_HEIGHT_26" val="104.3"/>
  <p:tag name="ANNOTATION_ANIMATION_26" val="3"/>
  <p:tag name="ANNOTATION_ROTATION_26" val="270"/>
  <p:tag name="ANNOTATION_SUB_TYPE_26" val="2"/>
  <p:tag name="ANNOTATION_LOOP_COUNT_26" val="1"/>
  <p:tag name="ANNOTATION_BOX_RADIUS_26" val="0"/>
  <p:tag name="ANNOTATION_SCALE_26" val="125"/>
  <p:tag name="ANNOTATION_BORDER_ALPHA_26" val="100"/>
  <p:tag name="ANNOTATION_BORDER_COLOR_26" val="16777215"/>
  <p:tag name="ANNOTATION_FILL_COLOR_26" val="683492"/>
  <p:tag name="ANNOTATION_FILL_ALPHA_26" val="100"/>
  <p:tag name="ANNOTATION_BORDER_WIDTH_26" val="2"/>
  <p:tag name="ANNOTATION_TYPE_27" val="0"/>
  <p:tag name="ANNOTATION_START_27" val="91.0"/>
  <p:tag name="ANNOTATION_TOP_27" val="255.3"/>
  <p:tag name="ANNOTATION_LEFT_27" val="428.9"/>
  <p:tag name="ANNOTATION_WIDTH_27" val="104.6"/>
  <p:tag name="ANNOTATION_HEIGHT_27" val="104.3"/>
  <p:tag name="ANNOTATION_ANIMATION_27" val="3"/>
  <p:tag name="ANNOTATION_ROTATION_27" val="270"/>
  <p:tag name="ANNOTATION_SUB_TYPE_27" val="2"/>
  <p:tag name="ANNOTATION_LOOP_COUNT_27" val="1"/>
  <p:tag name="ANNOTATION_BOX_RADIUS_27" val="0"/>
  <p:tag name="ANNOTATION_SCALE_27" val="125"/>
  <p:tag name="ANNOTATION_BORDER_ALPHA_27" val="100"/>
  <p:tag name="ANNOTATION_BORDER_COLOR_27" val="16777215"/>
  <p:tag name="ANNOTATION_FILL_COLOR_27" val="683492"/>
  <p:tag name="ANNOTATION_FILL_ALPHA_27" val="100"/>
  <p:tag name="ANNOTATION_BORDER_WIDTH_27" val="2"/>
  <p:tag name="ANNOTATION_COUNT" val="27"/>
  <p:tag name="ARTICULATE_SLIDE_PAUSE" val="0"/>
  <p:tag name="ARTICULATE_NAV_LEVEL" val="1"/>
  <p:tag name="ARTICULATE_PLAYLIST_ID" val="-1"/>
  <p:tag name="ARTICULATE_LOCK_SLIDE" val="0"/>
  <p:tag name="ARTICULATE_SLIDE_NAV" val="85"/>
</p:tagLst>
</file>

<file path=ppt/tags/tag2.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MARGIN_1" val="0"/>
  <p:tag name="MARGIN_2" val="36"/>
  <p:tag name="MARGIN_3" val="72"/>
  <p:tag name="MARGIN_4" val="108"/>
  <p:tag name="MARGIN_5" val="144"/>
  <p:tag name="FONT_SIZE" val="12"/>
</p:tagLst>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IMSS_Template_2013Log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ヒラギノ丸ゴ Pro W4"/>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3504</TotalTime>
  <Words>3086</Words>
  <Application>Microsoft Macintosh PowerPoint</Application>
  <PresentationFormat>On-screen Show (4:3)</PresentationFormat>
  <Paragraphs>247</Paragraphs>
  <Slides>25</Slides>
  <Notes>25</Notes>
  <HiddenSlides>0</HiddenSlides>
  <MMClips>0</MMClips>
  <ScaleCrop>false</ScaleCrop>
  <HeadingPairs>
    <vt:vector size="4" baseType="variant">
      <vt:variant>
        <vt:lpstr>Theme</vt:lpstr>
      </vt:variant>
      <vt:variant>
        <vt:i4>2</vt:i4>
      </vt:variant>
      <vt:variant>
        <vt:lpstr>Slide Titles</vt:lpstr>
      </vt:variant>
      <vt:variant>
        <vt:i4>25</vt:i4>
      </vt:variant>
    </vt:vector>
  </HeadingPairs>
  <TitlesOfParts>
    <vt:vector size="27" baseType="lpstr">
      <vt:lpstr>Office Theme</vt:lpstr>
      <vt:lpstr>CIMSS_Template_2013Logo</vt:lpstr>
      <vt:lpstr>NOAA/CIMSS ProbTor Model</vt:lpstr>
      <vt:lpstr>PowerPoint Presentation</vt:lpstr>
      <vt:lpstr>NOAA/CIMSS ProbTor Model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ProbTor Model Performance</vt:lpstr>
      <vt:lpstr>PowerPoint Presentation</vt:lpstr>
      <vt:lpstr>PowerPoint Presentation</vt:lpstr>
      <vt:lpstr>ProbTor:  Highlights storm of highest threat</vt:lpstr>
      <vt:lpstr>PowerPoint Presentation</vt:lpstr>
      <vt:lpstr>PowerPoint Presentation</vt:lpstr>
      <vt:lpstr>Contact</vt:lpstr>
    </vt:vector>
  </TitlesOfParts>
  <Company>SSEC at the University of Wisconsin-Madison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NOAA/CIMSS ProbTor Model</dc:title>
  <dc:creator>Justin Sieglaff</dc:creator>
  <cp:lastModifiedBy>Justin Sieglaff</cp:lastModifiedBy>
  <cp:revision>93</cp:revision>
  <dcterms:created xsi:type="dcterms:W3CDTF">2017-03-24T14:06:45Z</dcterms:created>
  <dcterms:modified xsi:type="dcterms:W3CDTF">2017-05-18T19:27:17Z</dcterms:modified>
</cp:coreProperties>
</file>