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1.xml" ContentType="application/vnd.openxmlformats-officedocument.presentationml.tags+xml"/>
  <Override PartName="/ppt/notesSlides/notesSlide3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3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6.xml" ContentType="application/vnd.openxmlformats-officedocument.presentationml.notesSlide+xml"/>
  <Override PartName="/ppt/tags/tag12.xml" ContentType="application/vnd.openxmlformats-officedocument.presentationml.tags+xml"/>
  <Override PartName="/ppt/notesSlides/notesSlide37.xml" ContentType="application/vnd.openxmlformats-officedocument.presentationml.notesSlide+xml"/>
  <Override PartName="/ppt/tags/tag13.xml" ContentType="application/vnd.openxmlformats-officedocument.presentationml.tags+xml"/>
  <Override PartName="/ppt/notesSlides/notesSlide38.xml" ContentType="application/vnd.openxmlformats-officedocument.presentationml.notesSlide+xml"/>
  <Override PartName="/ppt/tags/tag14.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8"/>
  </p:notesMasterIdLst>
  <p:sldIdLst>
    <p:sldId id="256" r:id="rId3"/>
    <p:sldId id="258" r:id="rId4"/>
    <p:sldId id="284" r:id="rId5"/>
    <p:sldId id="285" r:id="rId6"/>
    <p:sldId id="327" r:id="rId7"/>
    <p:sldId id="260" r:id="rId8"/>
    <p:sldId id="286" r:id="rId9"/>
    <p:sldId id="289" r:id="rId10"/>
    <p:sldId id="287" r:id="rId11"/>
    <p:sldId id="288" r:id="rId12"/>
    <p:sldId id="326" r:id="rId13"/>
    <p:sldId id="305" r:id="rId14"/>
    <p:sldId id="277" r:id="rId15"/>
    <p:sldId id="306" r:id="rId16"/>
    <p:sldId id="307" r:id="rId17"/>
    <p:sldId id="308" r:id="rId18"/>
    <p:sldId id="309" r:id="rId19"/>
    <p:sldId id="310" r:id="rId20"/>
    <p:sldId id="311" r:id="rId21"/>
    <p:sldId id="312" r:id="rId22"/>
    <p:sldId id="313" r:id="rId23"/>
    <p:sldId id="314" r:id="rId24"/>
    <p:sldId id="315" r:id="rId25"/>
    <p:sldId id="317" r:id="rId26"/>
    <p:sldId id="316" r:id="rId27"/>
    <p:sldId id="318" r:id="rId28"/>
    <p:sldId id="319" r:id="rId29"/>
    <p:sldId id="320" r:id="rId30"/>
    <p:sldId id="321" r:id="rId31"/>
    <p:sldId id="322" r:id="rId32"/>
    <p:sldId id="323" r:id="rId33"/>
    <p:sldId id="324" r:id="rId34"/>
    <p:sldId id="325" r:id="rId35"/>
    <p:sldId id="293" r:id="rId36"/>
    <p:sldId id="295" r:id="rId37"/>
    <p:sldId id="303" r:id="rId38"/>
    <p:sldId id="299" r:id="rId39"/>
    <p:sldId id="304" r:id="rId40"/>
    <p:sldId id="262" r:id="rId41"/>
    <p:sldId id="265" r:id="rId42"/>
    <p:sldId id="296" r:id="rId43"/>
    <p:sldId id="294" r:id="rId44"/>
    <p:sldId id="266" r:id="rId45"/>
    <p:sldId id="268" r:id="rId46"/>
    <p:sldId id="298"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93" autoAdjust="0"/>
  </p:normalViewPr>
  <p:slideViewPr>
    <p:cSldViewPr snapToGrid="0" snapToObjects="1">
      <p:cViewPr>
        <p:scale>
          <a:sx n="90" d="100"/>
          <a:sy n="90" d="100"/>
        </p:scale>
        <p:origin x="-1728"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notesMaster" Target="notesMasters/notes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83418B8-CF1A-FD40-8DBE-18AE6AE106C0}" type="datetimeFigureOut">
              <a:rPr lang="en-US" smtClean="0"/>
              <a:t>4/2/18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6E618A-6217-E64B-BA09-005557F6CE31}" type="slidenum">
              <a:rPr lang="en-US" smtClean="0"/>
              <a:t>‹#›</a:t>
            </a:fld>
            <a:endParaRPr lang="en-US"/>
          </a:p>
        </p:txBody>
      </p:sp>
    </p:spTree>
    <p:extLst>
      <p:ext uri="{BB962C8B-B14F-4D97-AF65-F5344CB8AC3E}">
        <p14:creationId xmlns:p14="http://schemas.microsoft.com/office/powerpoint/2010/main" val="34070778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notesMaster" Target="../notesMasters/notesMaster1.xml"/><Relationship Id="rId3"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notesMaster" Target="../notesMasters/notesMaster1.xml"/><Relationship Id="rId3"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notesMaster" Target="../notesMasters/notesMaster1.xml"/><Relationship Id="rId3"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notesMaster" Target="../notesMasters/notesMaster1.xml"/><Relationship Id="rId3"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tags" Target="../tags/tag10.xml"/><Relationship Id="rId2" Type="http://schemas.openxmlformats.org/officeDocument/2006/relationships/notesMaster" Target="../notesMasters/notesMaster1.xml"/><Relationship Id="rId3"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tags" Target="../tags/tag12.xml"/><Relationship Id="rId2" Type="http://schemas.openxmlformats.org/officeDocument/2006/relationships/notesMaster" Target="../notesMasters/notesMaster1.xml"/><Relationship Id="rId3"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tags" Target="../tags/tag14.xml"/><Relationship Id="rId2" Type="http://schemas.openxmlformats.org/officeDocument/2006/relationships/notesMaster" Target="../notesMasters/notesMaster1.xml"/><Relationship Id="rId3"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 is a short training module for users of th</a:t>
            </a:r>
            <a:r>
              <a:rPr lang="en-US" sz="1200" kern="1200" baseline="0" dirty="0" smtClean="0">
                <a:solidFill>
                  <a:schemeClr val="tx1"/>
                </a:solidFill>
                <a:effectLst/>
                <a:latin typeface="Calibri" pitchFamily="34" charset="0"/>
                <a:ea typeface="+mn-ea"/>
                <a:cs typeface="+mn-cs"/>
              </a:rPr>
              <a:t>e NOAA/CIMSS ProbSevere Model.</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ProbSevere All Hazards is an improvement to the NOAA/CIMSS ProbSevere model.  ProbSevere All Hazards generates probabilities for the 3 severe storm hazards--severe hail, severe straight-line winds, and tornadoes.  This training module is designed for users that are already familiar with the legacy NOAA/CIMSS ProbSevere model and provides only information very specific to the ProbSevere All Hazards model—including data used, examples, validation statistics, and best practices for ProbSevere All Hazards usage by operational forecasters.</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If you are not familiar with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it is recommended you first complete the 2016 </a:t>
            </a:r>
            <a:r>
              <a:rPr lang="en-US" sz="1200" kern="1200" baseline="0" dirty="0" err="1" smtClean="0">
                <a:solidFill>
                  <a:schemeClr val="tx1"/>
                </a:solidFill>
                <a:effectLst/>
                <a:latin typeface="Calibri" pitchFamily="34" charset="0"/>
                <a:ea typeface="+mn-ea"/>
                <a:cs typeface="+mn-cs"/>
              </a:rPr>
              <a:t>ProbSevere</a:t>
            </a:r>
            <a:r>
              <a:rPr lang="en-US" sz="1200" kern="1200" baseline="0" dirty="0" smtClean="0">
                <a:solidFill>
                  <a:schemeClr val="tx1"/>
                </a:solidFill>
                <a:effectLst/>
                <a:latin typeface="Calibri" pitchFamily="34" charset="0"/>
                <a:ea typeface="+mn-ea"/>
                <a:cs typeface="+mn-cs"/>
              </a:rPr>
              <a:t> training module available at:  http://cimss.ssec.wisc.edu/severe_conv/training/training.html</a:t>
            </a:r>
          </a:p>
          <a:p>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1</a:t>
            </a:fld>
            <a:endParaRPr lang="en-US" altLang="zh-CN">
              <a:solidFill>
                <a:prstClr val="black"/>
              </a:solidFill>
              <a:ea typeface="宋体"/>
            </a:endParaRPr>
          </a:p>
        </p:txBody>
      </p:sp>
    </p:spTree>
    <p:extLst>
      <p:ext uri="{BB962C8B-B14F-4D97-AF65-F5344CB8AC3E}">
        <p14:creationId xmlns:p14="http://schemas.microsoft.com/office/powerpoint/2010/main" val="16650561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a:t>
            </a:r>
            <a:r>
              <a:rPr lang="en-US" sz="1200" kern="1200" baseline="0" dirty="0" smtClean="0">
                <a:solidFill>
                  <a:schemeClr val="tx1"/>
                </a:solidFill>
                <a:effectLst/>
                <a:latin typeface="Calibri" pitchFamily="34" charset="0"/>
                <a:ea typeface="+mn-ea"/>
                <a:cs typeface="+mn-cs"/>
              </a:rPr>
              <a:t> is the first of 3 quick examples, this example focuses on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a:t>
            </a:r>
          </a:p>
          <a:p>
            <a:r>
              <a:rPr lang="en-US" sz="1200" kern="1200" baseline="0" dirty="0" smtClean="0">
                <a:solidFill>
                  <a:schemeClr val="tx1"/>
                </a:solidFill>
                <a:effectLst/>
                <a:latin typeface="Calibri" pitchFamily="34" charset="0"/>
                <a:ea typeface="+mn-ea"/>
                <a:cs typeface="+mn-cs"/>
              </a:rPr>
              <a:t>This example focuses on south-central Texas during the afternoon hours of  March 5,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A storm begins to develop at 2236 UTC near New Braunfels, Texas.  The environment is favorable for organized storms and hail growth.</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.At 2238 UTC the GOES-16 growth rate information became available—this storm was exhibiting moderately strong vertical growth.</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.Over the past 14 minutes the storm slowly has intensified and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 has slowly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.In just 2 minutes,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 increased from 29% to 63% as MESH and total lightning flash rate rapidly increase.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At 2302 UTC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 for this storm has exceeded 90%.</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This example illustrates the usage of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 can increase both confidence and lead-time in severe thunderstorm warning issuance. </a:t>
            </a:r>
          </a:p>
          <a:p>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 exceeded 60% 26 minutes before the first hail report and 18 minutes before the first severe thunderstorm warning.</a:t>
            </a:r>
            <a:endParaRPr lang="en-US" sz="1200" kern="1200" baseline="0" dirty="0">
              <a:solidFill>
                <a:schemeClr val="tx1"/>
              </a:solidFill>
              <a:effectLst/>
              <a:latin typeface="+mn-lt"/>
              <a:ea typeface="+mn-ea"/>
              <a:cs typeface="+mn-cs"/>
            </a:endParaRPr>
          </a:p>
          <a:p>
            <a:r>
              <a:rPr lang="en-US" sz="1200" kern="1200" baseline="0" dirty="0" err="1" smtClean="0">
                <a:solidFill>
                  <a:schemeClr val="tx1"/>
                </a:solidFill>
                <a:effectLst/>
                <a:latin typeface="+mn-lt"/>
                <a:ea typeface="+mn-ea"/>
                <a:cs typeface="+mn-cs"/>
              </a:rPr>
              <a:t>ProbHail</a:t>
            </a:r>
            <a:r>
              <a:rPr lang="en-US" sz="1200" kern="1200" baseline="0" dirty="0" smtClean="0">
                <a:solidFill>
                  <a:schemeClr val="tx1"/>
                </a:solidFill>
                <a:effectLst/>
                <a:latin typeface="+mn-lt"/>
                <a:ea typeface="+mn-ea"/>
                <a:cs typeface="+mn-cs"/>
              </a:rPr>
              <a:t> exceeded 90% 18 minutes before the first hail report and 10 minutes before the first severe thunderstorm warning.</a:t>
            </a:r>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This</a:t>
            </a:r>
            <a:r>
              <a:rPr lang="en-US" sz="1200" kern="1200" baseline="0" dirty="0" smtClean="0">
                <a:solidFill>
                  <a:schemeClr val="tx1"/>
                </a:solidFill>
                <a:effectLst/>
                <a:latin typeface="Calibri" pitchFamily="34" charset="0"/>
                <a:ea typeface="+mn-ea"/>
                <a:cs typeface="+mn-cs"/>
              </a:rPr>
              <a:t> is the second of 3 quick examples, focusing on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a:t>
            </a:r>
          </a:p>
          <a:p>
            <a:r>
              <a:rPr lang="en-US" sz="1200" kern="1200" baseline="0" dirty="0" smtClean="0">
                <a:solidFill>
                  <a:schemeClr val="tx1"/>
                </a:solidFill>
                <a:effectLst/>
                <a:latin typeface="Calibri" pitchFamily="34" charset="0"/>
                <a:ea typeface="+mn-ea"/>
                <a:cs typeface="+mn-cs"/>
              </a:rPr>
              <a:t>This example is near Louisville, Kentucky during the late evening hours of February 24,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A line of strong storms was pushing toward Louisville, KY at 0252 UTC on 25 Feb 2018.  The environment was favorable for damaging winds,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was 21% at this time.</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20</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From 0252 UTC to 0308 UTC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remained in the 20-25% range, then at 0310 UTC AzShear and reflectivity based predictors intensified, causing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to increase to 37%.</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21</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ProbSevere follows the same radar</a:t>
            </a:r>
            <a:r>
              <a:rPr lang="en-US" sz="1200" kern="1200" baseline="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object</a:t>
            </a:r>
            <a:r>
              <a:rPr lang="en-US" sz="1200" kern="1200" baseline="0" dirty="0" smtClean="0">
                <a:solidFill>
                  <a:schemeClr val="tx1"/>
                </a:solidFill>
                <a:effectLst/>
                <a:latin typeface="Calibri" pitchFamily="34" charset="0"/>
                <a:ea typeface="+mn-ea"/>
                <a:cs typeface="+mn-cs"/>
              </a:rPr>
              <a:t>-based naïve Bayesian statistical framework as the legacy NOAA/CIMSS ProbSevere model and also follows the same display concepts.  ProbSevere is the probability a storm will produce severe weather in the next 60 minutes.  Users have an option of what to display—the maximum of the three hazard predictions—severe hail, severe wind, and tornado or any individual hazard prediction.</a:t>
            </a:r>
          </a:p>
          <a:p>
            <a:endParaRPr lang="en-US" sz="1200" kern="1200" baseline="0" dirty="0" smtClean="0">
              <a:solidFill>
                <a:schemeClr val="tx1"/>
              </a:solidFill>
              <a:effectLst/>
              <a:latin typeface="Calibri" pitchFamily="34" charset="0"/>
              <a:ea typeface="+mn-ea"/>
              <a:cs typeface="+mn-cs"/>
            </a:endParaRPr>
          </a:p>
          <a:p>
            <a:r>
              <a:rPr lang="en-US" sz="1200" dirty="0" smtClean="0"/>
              <a:t>ProbSevere is a statistical model designed to increase forecaster confidence and/or increase lead-time in</a:t>
            </a:r>
            <a:r>
              <a:rPr lang="en-US" sz="1200" baseline="0" dirty="0" smtClean="0"/>
              <a:t> severe thunderstorm/</a:t>
            </a:r>
            <a:r>
              <a:rPr lang="en-US" sz="1200" dirty="0" smtClean="0"/>
              <a:t>tornado warning issuance.</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jumps 10% to 47% in the past 2 minutes as a result of an increase in total lightning.</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increases to 54% as the AzShear predictors strengthen.</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23</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increases to 73% as the AzShear predictors again intensified, MESH, VIL density, and total lightning also increased.</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24</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This example illustrates the usage of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can increase both confidence and lead-time in severe thunderstorm warning issuance. </a:t>
            </a:r>
          </a:p>
          <a:p>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exceeded 50% 42 minutes before the first wind report and 12 minutes before the first severe thunderstorm warning.</a:t>
            </a:r>
          </a:p>
          <a:p>
            <a:r>
              <a:rPr lang="en-US" sz="1200" kern="1200" baseline="0" dirty="0" smtClean="0">
                <a:solidFill>
                  <a:schemeClr val="tx1"/>
                </a:solidFill>
                <a:effectLst/>
                <a:latin typeface="Calibri" pitchFamily="34" charset="0"/>
                <a:ea typeface="+mn-ea"/>
                <a:cs typeface="+mn-cs"/>
              </a:rPr>
              <a:t>Additionally, note this line segment was the only storm with elevated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 probabilities and was the only line segment that resulted in wind damage reports in this region.</a:t>
            </a: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25</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pitchFamily="34" charset="0"/>
                <a:ea typeface="+mn-ea"/>
                <a:cs typeface="+mn-cs"/>
              </a:rPr>
              <a:t>The</a:t>
            </a:r>
            <a:r>
              <a:rPr lang="en-US" sz="1200" kern="1200" baseline="0" dirty="0" smtClean="0">
                <a:solidFill>
                  <a:schemeClr val="tx1"/>
                </a:solidFill>
                <a:effectLst/>
                <a:latin typeface="Calibri" pitchFamily="34" charset="0"/>
                <a:ea typeface="+mn-ea"/>
                <a:cs typeface="+mn-cs"/>
              </a:rPr>
              <a:t> last of the quick examples focuses on </a:t>
            </a:r>
            <a:r>
              <a:rPr lang="en-US" sz="1200" kern="1200" baseline="0" dirty="0" err="1" smtClean="0">
                <a:solidFill>
                  <a:schemeClr val="tx1"/>
                </a:solidFill>
                <a:effectLst/>
                <a:latin typeface="Calibri" pitchFamily="34" charset="0"/>
                <a:ea typeface="+mn-ea"/>
                <a:cs typeface="+mn-cs"/>
              </a:rPr>
              <a:t>ProbTor</a:t>
            </a:r>
            <a:r>
              <a:rPr lang="en-US" sz="1200" kern="1200" baseline="0" dirty="0" smtClean="0">
                <a:solidFill>
                  <a:schemeClr val="tx1"/>
                </a:solidFill>
                <a:effectLst/>
                <a:latin typeface="Calibri" pitchFamily="34" charset="0"/>
                <a:ea typeface="+mn-ea"/>
                <a:cs typeface="+mn-cs"/>
              </a:rPr>
              <a:t>.</a:t>
            </a:r>
          </a:p>
          <a:p>
            <a:r>
              <a:rPr lang="en-US" sz="1200" kern="1200" baseline="0" dirty="0" smtClean="0">
                <a:solidFill>
                  <a:schemeClr val="tx1"/>
                </a:solidFill>
                <a:effectLst/>
                <a:latin typeface="Calibri" pitchFamily="34" charset="0"/>
                <a:ea typeface="+mn-ea"/>
                <a:cs typeface="+mn-cs"/>
              </a:rPr>
              <a:t>This example is over far northeastern Arkansas during the late afternoon of February 24, 2018.</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26</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Calibri" pitchFamily="34" charset="0"/>
                <a:ea typeface="+mn-ea"/>
                <a:cs typeface="+mn-cs"/>
              </a:rPr>
              <a:t>A line of storms was rapidly pushing east across northern Arkansas at 2246 UTC.  The storm of interest has a low (given the kinematic environment)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Calibri" pitchFamily="34" charset="0"/>
                <a:ea typeface="+mn-ea"/>
                <a:cs typeface="+mn-cs"/>
              </a:rPr>
              <a:t>ProbTor</a:t>
            </a:r>
            <a:r>
              <a:rPr lang="en-US" sz="1200" kern="1200" baseline="0" dirty="0" smtClean="0">
                <a:solidFill>
                  <a:schemeClr val="tx1"/>
                </a:solidFill>
                <a:effectLst/>
                <a:latin typeface="Calibri" pitchFamily="34" charset="0"/>
                <a:ea typeface="+mn-ea"/>
                <a:cs typeface="+mn-cs"/>
              </a:rPr>
              <a:t> value of 10% at 2246 UTC.</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27</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minutes later, </a:t>
            </a:r>
            <a:r>
              <a:rPr lang="en-US" dirty="0" err="1" smtClean="0"/>
              <a:t>ProbTor</a:t>
            </a:r>
            <a:r>
              <a:rPr lang="en-US" dirty="0" smtClean="0"/>
              <a:t> increases to 25% as low and</a:t>
            </a:r>
            <a:r>
              <a:rPr lang="en-US" baseline="0" dirty="0" smtClean="0"/>
              <a:t> mid level rotation (as indicated by MRMS AzShear) strengthens.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28</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ProbTor</a:t>
            </a:r>
            <a:r>
              <a:rPr lang="en-US" dirty="0" smtClean="0"/>
              <a:t> increases rapidly</a:t>
            </a:r>
            <a:r>
              <a:rPr lang="en-US" baseline="0" dirty="0" smtClean="0"/>
              <a:t> at 2250 UTC due to a significant increase in the storm’s maximum flash density.  The maximum flash density of a storm was found to be a skillful predictor for tornado.</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29</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ProbTor</a:t>
            </a:r>
            <a:r>
              <a:rPr lang="en-US" dirty="0" smtClean="0"/>
              <a:t> increases</a:t>
            </a:r>
            <a:r>
              <a:rPr lang="en-US" baseline="0" dirty="0" smtClean="0"/>
              <a:t> again, now to 51% as low level storm rotation strengthens.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30</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At 2307 UTC</a:t>
            </a:r>
            <a:r>
              <a:rPr lang="en-US" baseline="0" dirty="0" smtClean="0"/>
              <a:t> the first tornado warning was issued for this storm (a second tornado warning was issued at 2315 UTC).</a:t>
            </a:r>
            <a:endParaRPr lang="en-US" sz="1200" kern="1200" baseline="0" dirty="0" smtClean="0">
              <a:solidFill>
                <a:schemeClr val="tx1"/>
              </a:solidFill>
              <a:effectLst/>
              <a:latin typeface="Calibri" pitchFamily="34" charset="0"/>
              <a:ea typeface="+mn-ea"/>
              <a:cs typeface="+mn-cs"/>
            </a:endParaRP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This example illustrates the usage of </a:t>
            </a:r>
            <a:r>
              <a:rPr lang="en-US" sz="1200" kern="1200" baseline="0" dirty="0" err="1" smtClean="0">
                <a:solidFill>
                  <a:schemeClr val="tx1"/>
                </a:solidFill>
                <a:effectLst/>
                <a:latin typeface="Calibri" pitchFamily="34" charset="0"/>
                <a:ea typeface="+mn-ea"/>
                <a:cs typeface="+mn-cs"/>
              </a:rPr>
              <a:t>ProbTor</a:t>
            </a:r>
            <a:r>
              <a:rPr lang="en-US" sz="1200" kern="1200" baseline="0" dirty="0" smtClean="0">
                <a:solidFill>
                  <a:schemeClr val="tx1"/>
                </a:solidFill>
                <a:effectLst/>
                <a:latin typeface="Calibri" pitchFamily="34" charset="0"/>
                <a:ea typeface="+mn-ea"/>
                <a:cs typeface="+mn-cs"/>
              </a:rPr>
              <a:t> can increase both confidence and lead-time in tornado warning issuance. </a:t>
            </a:r>
          </a:p>
          <a:p>
            <a:r>
              <a:rPr lang="en-US" sz="1200" kern="1200" baseline="0" dirty="0" err="1" smtClean="0">
                <a:solidFill>
                  <a:schemeClr val="tx1"/>
                </a:solidFill>
                <a:effectLst/>
                <a:latin typeface="Calibri" pitchFamily="34" charset="0"/>
                <a:ea typeface="+mn-ea"/>
                <a:cs typeface="+mn-cs"/>
              </a:rPr>
              <a:t>ProbTor</a:t>
            </a:r>
            <a:r>
              <a:rPr lang="en-US" sz="1200" kern="1200" baseline="0" dirty="0" smtClean="0">
                <a:solidFill>
                  <a:schemeClr val="tx1"/>
                </a:solidFill>
                <a:effectLst/>
                <a:latin typeface="Calibri" pitchFamily="34" charset="0"/>
                <a:ea typeface="+mn-ea"/>
                <a:cs typeface="+mn-cs"/>
              </a:rPr>
              <a:t> exceeded 50% 38 minutes before the first tornado report and 15 minutes before the first tornado warning.</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31</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Starting in 2018 ProbSevere (both the ProbSevere hazard models and legacy ProbSevere) uses GOES-16 ABI data for the entire CONUS, GOES-15 is no longer used.  GOES-17 will be incorporated after it becomes operational.</a:t>
            </a:r>
            <a:endParaRPr lang="en-US" sz="1200" b="1"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The timeline above shows the development history of ProbSevere and its evaluation within</a:t>
            </a:r>
            <a:r>
              <a:rPr lang="en-US" sz="1200" kern="1200" baseline="0" dirty="0" smtClean="0">
                <a:solidFill>
                  <a:schemeClr val="tx1"/>
                </a:solidFill>
                <a:effectLst/>
                <a:latin typeface="Calibri" pitchFamily="34" charset="0"/>
                <a:ea typeface="+mn-ea"/>
                <a:cs typeface="+mn-cs"/>
              </a:rPr>
              <a:t> the Hazardous Weather </a:t>
            </a:r>
            <a:r>
              <a:rPr lang="en-US" sz="1200" kern="1200" baseline="0" dirty="0" err="1" smtClean="0">
                <a:solidFill>
                  <a:schemeClr val="tx1"/>
                </a:solidFill>
                <a:effectLst/>
                <a:latin typeface="Calibri" pitchFamily="34" charset="0"/>
                <a:ea typeface="+mn-ea"/>
                <a:cs typeface="+mn-cs"/>
              </a:rPr>
              <a:t>Testbed</a:t>
            </a:r>
            <a:r>
              <a:rPr lang="en-US" sz="1200" kern="1200" baseline="0" dirty="0" smtClean="0">
                <a:solidFill>
                  <a:schemeClr val="tx1"/>
                </a:solidFill>
                <a:effectLst/>
                <a:latin typeface="Calibri" pitchFamily="34" charset="0"/>
                <a:ea typeface="+mn-ea"/>
                <a:cs typeface="+mn-cs"/>
              </a:rPr>
              <a:t>, including the transition from “legacy” ProbSevere to “All Hazards” ProbSevere in 2017 and transition to use of only GOES-16 ABI data in 2018.</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a:t>
            </a:fld>
            <a:endParaRPr lang="en-US" altLang="zh-CN"/>
          </a:p>
        </p:txBody>
      </p:sp>
    </p:spTree>
    <p:extLst>
      <p:ext uri="{BB962C8B-B14F-4D97-AF65-F5344CB8AC3E}">
        <p14:creationId xmlns:p14="http://schemas.microsoft.com/office/powerpoint/2010/main" val="2664519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storm of interest at 2330 UTC exhibits a </a:t>
            </a:r>
            <a:r>
              <a:rPr lang="en-US" baseline="0" dirty="0" err="1" smtClean="0"/>
              <a:t>ProbTor</a:t>
            </a:r>
            <a:r>
              <a:rPr lang="en-US" baseline="0" dirty="0" smtClean="0"/>
              <a:t> value of 79%--owing to the very favorable kinematics and strong low level storm rotation as indicated by the MRMS AzShear information.  Notice the storm of interest exhibits much higher </a:t>
            </a:r>
            <a:r>
              <a:rPr lang="en-US" baseline="0" dirty="0" err="1" smtClean="0"/>
              <a:t>ProbTor</a:t>
            </a:r>
            <a:r>
              <a:rPr lang="en-US" baseline="0" dirty="0" smtClean="0"/>
              <a:t> values than neighboring storms in a similar kinematic environment.  </a:t>
            </a:r>
            <a:r>
              <a:rPr lang="en-US" baseline="0" dirty="0" err="1" smtClean="0"/>
              <a:t>ProbTor</a:t>
            </a:r>
            <a:r>
              <a:rPr lang="en-US" baseline="0" dirty="0" smtClean="0"/>
              <a:t> can highlight the storm of the highest threat due to the storm-specific observational information used in </a:t>
            </a:r>
            <a:r>
              <a:rPr lang="en-US" baseline="0" dirty="0" err="1" smtClean="0"/>
              <a:t>ProbTor</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32</a:t>
            </a:fld>
            <a:endParaRPr lang="en-US" altLang="zh-CN"/>
          </a:p>
        </p:txBody>
      </p:sp>
    </p:spTree>
    <p:extLst>
      <p:ext uri="{BB962C8B-B14F-4D97-AF65-F5344CB8AC3E}">
        <p14:creationId xmlns:p14="http://schemas.microsoft.com/office/powerpoint/2010/main" val="3819368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ProbSevere (All-Hazards) preliminary</a:t>
            </a:r>
            <a:r>
              <a:rPr lang="en-US" baseline="0" dirty="0" smtClean="0"/>
              <a:t> verification shown on this slide includes 2,250 severe storms and 42,000 non-severe storms during 2016.  ProbSevere verification uses the maximum probability from </a:t>
            </a:r>
            <a:r>
              <a:rPr lang="en-US" baseline="0" dirty="0" err="1" smtClean="0"/>
              <a:t>ProbHail</a:t>
            </a:r>
            <a:r>
              <a:rPr lang="en-US" baseline="0" dirty="0" smtClean="0"/>
              <a:t>, </a:t>
            </a:r>
            <a:r>
              <a:rPr lang="en-US" baseline="0" dirty="0" err="1" smtClean="0"/>
              <a:t>ProbWind</a:t>
            </a:r>
            <a:r>
              <a:rPr lang="en-US" baseline="0" dirty="0" smtClean="0"/>
              <a:t> and </a:t>
            </a:r>
            <a:r>
              <a:rPr lang="en-US" baseline="0" dirty="0" err="1" smtClean="0"/>
              <a:t>ProbTor</a:t>
            </a:r>
            <a:r>
              <a:rPr lang="en-US" baseline="0" dirty="0" smtClean="0"/>
              <a:t> predictions.</a:t>
            </a:r>
            <a:endParaRPr lang="en-US" dirty="0" smtClean="0"/>
          </a:p>
          <a:p>
            <a:endParaRPr lang="en-US" dirty="0" smtClean="0"/>
          </a:p>
          <a:p>
            <a:r>
              <a:rPr lang="en-US" dirty="0" err="1" smtClean="0"/>
              <a:t>ProbSevere</a:t>
            </a:r>
            <a:r>
              <a:rPr lang="en-US" dirty="0" smtClean="0"/>
              <a:t> is fairly well calibrated and users</a:t>
            </a:r>
            <a:r>
              <a:rPr lang="en-US" baseline="0" dirty="0" smtClean="0"/>
              <a:t> should expect verification at the approximate rate as the probability (e.g., a storm achieving a 40% probability will produce severe weather 4 in 10 times, a storm achieving a 80% probability will produce severe weather about 8 in 10 times, and so on).</a:t>
            </a:r>
          </a:p>
          <a:p>
            <a:endParaRPr lang="en-US" baseline="0" dirty="0" smtClean="0"/>
          </a:p>
          <a:p>
            <a:r>
              <a:rPr lang="en-US" baseline="0" dirty="0" smtClean="0"/>
              <a:t>The skill and lead-time analysis demonstrates that </a:t>
            </a:r>
            <a:r>
              <a:rPr lang="en-US" baseline="0" dirty="0" err="1" smtClean="0"/>
              <a:t>ProbSevere</a:t>
            </a:r>
            <a:r>
              <a:rPr lang="en-US" baseline="0" dirty="0" smtClean="0"/>
              <a:t> is not as skilled experienced NWS forecasters, yet is comparable. The increased lead-time and well-calibrated probabilities can offer the forecaster 1) increased confidence in their decision making and 2) increased lead-time in making warning decisions.</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34</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ProbHail</a:t>
            </a:r>
            <a:r>
              <a:rPr lang="en-US" dirty="0" smtClean="0"/>
              <a:t> preliminary</a:t>
            </a:r>
            <a:r>
              <a:rPr lang="en-US" baseline="0" dirty="0" smtClean="0"/>
              <a:t> verification for hail events shown on this slide includes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ProbSevere—</a:t>
            </a:r>
            <a:r>
              <a:rPr lang="en-US" baseline="0" dirty="0" err="1" smtClean="0"/>
              <a:t>ProbHail</a:t>
            </a:r>
            <a:r>
              <a:rPr lang="en-US" baseline="0" dirty="0" smtClean="0"/>
              <a:t> incorporates more physically relevant NWP information than the original version of ProbSevere.  As such this figure shows the ProbSevere--</a:t>
            </a:r>
            <a:r>
              <a:rPr lang="en-US" baseline="0" dirty="0" err="1" smtClean="0"/>
              <a:t>ProbHail</a:t>
            </a:r>
            <a:r>
              <a:rPr lang="en-US" baseline="0" dirty="0" smtClean="0"/>
              <a:t> (red) has higher CSI for most probability thresholds than legacy ProbSevere (orange) when scoring for hail events events (and is also very well calibrated (more reliable), see Additional Info slides at end of presentation).</a:t>
            </a:r>
            <a:endParaRPr lang="en-US"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35</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reliability diagram for </a:t>
            </a:r>
            <a:r>
              <a:rPr lang="en-US" baseline="0" dirty="0" err="1" smtClean="0"/>
              <a:t>ProbHail</a:t>
            </a:r>
            <a:r>
              <a:rPr lang="en-US" baseline="0" dirty="0" smtClean="0"/>
              <a:t> (red) </a:t>
            </a:r>
            <a:r>
              <a:rPr lang="en-US" baseline="0" dirty="0" err="1" smtClean="0"/>
              <a:t>vs</a:t>
            </a:r>
            <a:r>
              <a:rPr lang="en-US" baseline="0" dirty="0" smtClean="0"/>
              <a:t> ProbSevere legacy (orange) for severe hail reports.  The reliability diagram is for the same validation sample on the previous slide (800 severe hail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ProbHail</a:t>
            </a:r>
            <a:r>
              <a:rPr lang="en-US" baseline="0" dirty="0" smtClean="0"/>
              <a:t> users should utilize the good reliability of the probabilities, for example a storm with 60% </a:t>
            </a:r>
            <a:r>
              <a:rPr lang="en-US" baseline="0" dirty="0" err="1" smtClean="0"/>
              <a:t>ProbHail</a:t>
            </a:r>
            <a:r>
              <a:rPr lang="en-US" baseline="0" dirty="0" smtClean="0"/>
              <a:t> will produce severe hail a bit less than 6 in 10 times; a storm with 80% </a:t>
            </a:r>
            <a:r>
              <a:rPr lang="en-US" baseline="0" dirty="0" err="1" smtClean="0"/>
              <a:t>ProbHail</a:t>
            </a:r>
            <a:r>
              <a:rPr lang="en-US" baseline="0" dirty="0" smtClean="0"/>
              <a:t> will produce severe hail a bit less than 8 in 10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For severe hail producing storms, </a:t>
            </a:r>
            <a:r>
              <a:rPr lang="en-US" b="1" baseline="0" dirty="0" err="1" smtClean="0"/>
              <a:t>ProbHail</a:t>
            </a:r>
            <a:r>
              <a:rPr lang="en-US" b="1" baseline="0" dirty="0" smtClean="0"/>
              <a:t> exhibits much better reliability than legacy ProbSevere.  As such, users may note, compared to legacy ProbSevere, fewer severe hail producing storms will reach the </a:t>
            </a:r>
            <a:r>
              <a:rPr lang="en-US" b="1" baseline="0" dirty="0" err="1" smtClean="0"/>
              <a:t>ProbHail</a:t>
            </a:r>
            <a:r>
              <a:rPr lang="en-US" b="1" baseline="0" dirty="0" smtClean="0"/>
              <a:t> 80% and 90% thresholds.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36</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a:t>
            </a:r>
            <a:r>
              <a:rPr lang="en-US" dirty="0" err="1" smtClean="0"/>
              <a:t>ProbWind</a:t>
            </a:r>
            <a:r>
              <a:rPr lang="en-US" dirty="0" smtClean="0"/>
              <a:t> preliminary</a:t>
            </a:r>
            <a:r>
              <a:rPr lang="en-US" baseline="0" dirty="0" smtClean="0"/>
              <a:t> verification for wind events shown on this slide includes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ProbSevere—</a:t>
            </a:r>
            <a:r>
              <a:rPr lang="en-US" baseline="0" dirty="0" err="1" smtClean="0"/>
              <a:t>ProbWind</a:t>
            </a:r>
            <a:r>
              <a:rPr lang="en-US" baseline="0" dirty="0" smtClean="0"/>
              <a:t> incorporates more physically relevant NWP predictors and more direct measurements of thunderstorm wind velocity than the original version of ProbSevere.  As such this figure shows the ProbSevere--</a:t>
            </a:r>
            <a:r>
              <a:rPr lang="en-US" baseline="0" dirty="0" err="1" smtClean="0"/>
              <a:t>ProbWind</a:t>
            </a:r>
            <a:r>
              <a:rPr lang="en-US" baseline="0" dirty="0" smtClean="0"/>
              <a:t> (red) has higher CSI for most probability thresholds than legacy ProbSevere (orange) when scoring for wind events (and is also very well calibrated, see Additional Info slides at end of presentation).</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37</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reliability diagram for </a:t>
            </a:r>
            <a:r>
              <a:rPr lang="en-US" baseline="0" dirty="0" err="1" smtClean="0"/>
              <a:t>ProbWind</a:t>
            </a:r>
            <a:r>
              <a:rPr lang="en-US" baseline="0" dirty="0" smtClean="0"/>
              <a:t> (red) </a:t>
            </a:r>
            <a:r>
              <a:rPr lang="en-US" baseline="0" dirty="0" err="1" smtClean="0"/>
              <a:t>vs</a:t>
            </a:r>
            <a:r>
              <a:rPr lang="en-US" baseline="0" dirty="0" smtClean="0"/>
              <a:t> ProbSevere legacy (orange) for severe wind reports.  The reliability diagram is for the same validation sample on the previous slide (1650 severe wind producing storms and 42,000 non-severe storms during 2016).</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ProbWind</a:t>
            </a:r>
            <a:r>
              <a:rPr lang="en-US" baseline="0" dirty="0" smtClean="0"/>
              <a:t> users should utilize the good reliability of the probabilities, for example a storm with 40% </a:t>
            </a:r>
            <a:r>
              <a:rPr lang="en-US" baseline="0" dirty="0" err="1" smtClean="0"/>
              <a:t>ProbWind</a:t>
            </a:r>
            <a:r>
              <a:rPr lang="en-US" baseline="0" dirty="0" smtClean="0"/>
              <a:t> will produce severe wind a bit less than 4 in 10 times; a storm with 80% </a:t>
            </a:r>
            <a:r>
              <a:rPr lang="en-US" baseline="0" dirty="0" err="1" smtClean="0"/>
              <a:t>ProbWind</a:t>
            </a:r>
            <a:r>
              <a:rPr lang="en-US" baseline="0" dirty="0" smtClean="0"/>
              <a:t> will produce severe wind a bit less than 3 in 4 times.</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For severe wind producing storms, </a:t>
            </a:r>
            <a:r>
              <a:rPr lang="en-US" b="1" baseline="0" dirty="0" err="1" smtClean="0"/>
              <a:t>ProbWind</a:t>
            </a:r>
            <a:r>
              <a:rPr lang="en-US" b="1" baseline="0" dirty="0" smtClean="0"/>
              <a:t> exhibits much better reliability than legacy ProbSevere—both a result of a lower false alarm rate and increase in probability of detection for many linear severe wind events.</a:t>
            </a:r>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38</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POD/FAR/CSI/reliability</a:t>
            </a:r>
            <a:r>
              <a:rPr lang="en-US" baseline="0" dirty="0" smtClean="0"/>
              <a:t> statistics are  for ALL tornadoes in validation database.  (60 days in 2016; 325 tornadic storms; 45,586 non-tornadic storms)</a:t>
            </a:r>
          </a:p>
          <a:p>
            <a:r>
              <a:rPr lang="en-US" baseline="0" dirty="0" smtClean="0"/>
              <a:t>The lead-time statistics are measured to the FIRST tornado report associated with tornadic storms.</a:t>
            </a:r>
          </a:p>
          <a:p>
            <a:endParaRPr lang="en-US" baseline="0" dirty="0" smtClean="0"/>
          </a:p>
          <a:p>
            <a:r>
              <a:rPr lang="en-US" baseline="0" dirty="0" smtClean="0"/>
              <a:t>ProbTor skill (as expected) is poorer than experienced NWS forecasters, yet still comparable (CSI: ProbTor: 0.18 </a:t>
            </a:r>
            <a:r>
              <a:rPr lang="en-US" baseline="0" dirty="0" err="1" smtClean="0"/>
              <a:t>vs</a:t>
            </a:r>
            <a:r>
              <a:rPr lang="en-US" baseline="0" dirty="0" smtClean="0"/>
              <a:t> NWS: 0.23).  However, ProbTor, in the median, provides 10-minutes greater lead-time than traditional techniques (ProbTor: 35 min </a:t>
            </a:r>
            <a:r>
              <a:rPr lang="en-US" baseline="0" dirty="0" err="1" smtClean="0"/>
              <a:t>vs</a:t>
            </a:r>
            <a:r>
              <a:rPr lang="en-US" baseline="0" dirty="0" smtClean="0"/>
              <a:t> NWS: 25 min)**.</a:t>
            </a:r>
          </a:p>
          <a:p>
            <a:endParaRPr lang="en-US" baseline="0" dirty="0" smtClean="0"/>
          </a:p>
          <a:p>
            <a:r>
              <a:rPr lang="en-US" dirty="0" smtClean="0"/>
              <a:t>ProbTor</a:t>
            </a:r>
            <a:r>
              <a:rPr lang="en-US" baseline="0" dirty="0" smtClean="0"/>
              <a:t> users should utilize the good reliability of the probabilities, for example a storm with 33% ProbTor will produce a tornado a bit more than 1 in 3 times; a storm with 50% ProbTor will produce a tornado a bit more than 1 in 2 times.</a:t>
            </a:r>
          </a:p>
          <a:p>
            <a:endParaRPr lang="en-US" baseline="0" dirty="0" smtClean="0"/>
          </a:p>
          <a:p>
            <a:r>
              <a:rPr lang="en-US" baseline="0" dirty="0" smtClean="0"/>
              <a:t>**Note the NWS lead-time values are larger than published statistics.  This is due to the validation methodology, since ProbTor can count as a hit up to 90 minutes in the future, we do not penalize the NWS for the first TOR report occurring AFTER (spatially ‘down wind’ of) the initial warning, which acts to inflate total lead-time.  The difference between the two lead-times is what is significant.</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39</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smtClean="0">
                <a:solidFill>
                  <a:schemeClr val="tx1"/>
                </a:solidFill>
                <a:effectLst/>
                <a:latin typeface="Calibri" pitchFamily="34" charset="0"/>
                <a:ea typeface="+mn-ea"/>
                <a:cs typeface="+mn-cs"/>
              </a:rPr>
              <a:t>It is best to use ProbTor in a relative sense—how does a storm’s ProbTor value compare to its neighbors opposed to using a fixed ProbTor threshold.</a:t>
            </a:r>
            <a:endParaRPr lang="en-US" sz="1200" kern="1200" dirty="0" smtClean="0">
              <a:solidFill>
                <a:schemeClr val="tx1"/>
              </a:solidFill>
              <a:effectLst/>
              <a:latin typeface="Calibri" pitchFamily="34" charset="0"/>
              <a:ea typeface="+mn-ea"/>
              <a:cs typeface="+mn-cs"/>
            </a:endParaRPr>
          </a:p>
          <a:p>
            <a:endParaRPr lang="en-US" sz="1200" kern="1200" dirty="0" smtClean="0">
              <a:solidFill>
                <a:schemeClr val="tx1"/>
              </a:solidFill>
              <a:effectLst/>
              <a:latin typeface="Calibri" pitchFamily="34" charset="0"/>
              <a:ea typeface="+mn-ea"/>
              <a:cs typeface="+mn-cs"/>
            </a:endParaRPr>
          </a:p>
          <a:p>
            <a:r>
              <a:rPr lang="en-US" sz="1200" kern="1200" dirty="0" smtClean="0">
                <a:solidFill>
                  <a:schemeClr val="tx1"/>
                </a:solidFill>
                <a:effectLst/>
                <a:latin typeface="Calibri" pitchFamily="34" charset="0"/>
                <a:ea typeface="+mn-ea"/>
                <a:cs typeface="+mn-cs"/>
              </a:rPr>
              <a:t>ProbTor is well-calibrated</a:t>
            </a:r>
            <a:r>
              <a:rPr lang="en-US" sz="1200" kern="1200" baseline="0" dirty="0" smtClean="0">
                <a:solidFill>
                  <a:schemeClr val="tx1"/>
                </a:solidFill>
                <a:effectLst/>
                <a:latin typeface="Calibri" pitchFamily="34" charset="0"/>
                <a:ea typeface="+mn-ea"/>
                <a:cs typeface="+mn-cs"/>
              </a:rPr>
              <a:t> and</a:t>
            </a:r>
            <a:r>
              <a:rPr lang="en-US" sz="1200" kern="1200" dirty="0" smtClean="0">
                <a:solidFill>
                  <a:schemeClr val="tx1"/>
                </a:solidFill>
                <a:effectLst/>
                <a:latin typeface="Calibri" pitchFamily="34" charset="0"/>
                <a:ea typeface="+mn-ea"/>
                <a:cs typeface="+mn-cs"/>
              </a:rPr>
              <a:t> responds</a:t>
            </a:r>
            <a:r>
              <a:rPr lang="en-US" sz="1200" kern="1200" baseline="0" dirty="0" smtClean="0">
                <a:solidFill>
                  <a:schemeClr val="tx1"/>
                </a:solidFill>
                <a:effectLst/>
                <a:latin typeface="Calibri" pitchFamily="34" charset="0"/>
                <a:ea typeface="+mn-ea"/>
                <a:cs typeface="+mn-cs"/>
              </a:rPr>
              <a:t> to storm observations (total lightning and MRMS AzShear), but the kinematic environment also plays a significant role in formulating the probabilities.  A day with more marginal kinematics will in general have lower probabilities than a day with more favorable kinematics—however the storms that pose the highest threat will still stand-out relative to its neighbors.  Therefore forecasters are encouraged not to use a fixed ProbTor threshold, but must also consider the kinematic environment and temporal trends.</a:t>
            </a:r>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40</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During</a:t>
            </a:r>
            <a:r>
              <a:rPr lang="en-US" baseline="0" dirty="0" smtClean="0"/>
              <a:t> the 2017 convective season, both GOES-16 (ABI) and GOES-13 (NOP) both took measurements over CONUS, allowing for comparisons of the same storms, observed by the two different satellites.</a:t>
            </a:r>
          </a:p>
          <a:p>
            <a:r>
              <a:rPr lang="en-US" baseline="0" dirty="0" smtClean="0"/>
              <a:t>During April-July 2017, </a:t>
            </a:r>
            <a:r>
              <a:rPr lang="en-US" b="1" baseline="0" dirty="0" smtClean="0"/>
              <a:t>for storms that demonstrated ‘strong’ satellite growth rates, the use of GOES -16 ABI increases ProbSevere lead-time by 4 minutes in the median </a:t>
            </a:r>
            <a:r>
              <a:rPr lang="en-US" baseline="0" dirty="0" smtClean="0"/>
              <a:t>(with nearly identical skill) </a:t>
            </a:r>
            <a:r>
              <a:rPr lang="en-US" b="1" baseline="0" dirty="0" smtClean="0"/>
              <a:t>compared to using the heritage GOES-NOP series imager</a:t>
            </a:r>
            <a:r>
              <a:rPr lang="en-US" baseline="0" dirty="0" smtClean="0"/>
              <a:t>.  469 severe storms and 2736 non-severe storms.</a:t>
            </a:r>
          </a:p>
          <a:p>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41</a:t>
            </a:fld>
            <a:endParaRPr lang="en-US" altLang="zh-CN"/>
          </a:p>
        </p:txBody>
      </p:sp>
    </p:spTree>
    <p:extLst>
      <p:ext uri="{BB962C8B-B14F-4D97-AF65-F5344CB8AC3E}">
        <p14:creationId xmlns:p14="http://schemas.microsoft.com/office/powerpoint/2010/main" val="2424186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42</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Calibri" pitchFamily="34" charset="0"/>
                <a:ea typeface="+mn-ea"/>
                <a:cs typeface="+mn-cs"/>
              </a:rPr>
              <a:t>For ProbSevere </a:t>
            </a:r>
            <a:r>
              <a:rPr lang="en-US" sz="1200" b="1" kern="1200" baseline="0" dirty="0" smtClean="0">
                <a:solidFill>
                  <a:schemeClr val="tx1"/>
                </a:solidFill>
                <a:effectLst/>
                <a:latin typeface="Calibri" pitchFamily="34" charset="0"/>
                <a:ea typeface="+mn-ea"/>
                <a:cs typeface="+mn-cs"/>
              </a:rPr>
              <a:t>the most pertinent environmental and observational datasets are utilized for the targeted hazard. </a:t>
            </a:r>
          </a:p>
          <a:p>
            <a:endParaRPr lang="en-US" sz="1200" kern="1200" baseline="0" dirty="0" smtClean="0">
              <a:solidFill>
                <a:schemeClr val="tx1"/>
              </a:solidFill>
              <a:effectLst/>
              <a:latin typeface="Calibri" pitchFamily="34" charset="0"/>
              <a:ea typeface="+mn-ea"/>
              <a:cs typeface="+mn-cs"/>
            </a:endParaRP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a:t>
            </a:r>
            <a:r>
              <a:rPr lang="en-US" sz="1200" kern="1200" baseline="0" dirty="0" err="1" smtClean="0">
                <a:solidFill>
                  <a:schemeClr val="tx1"/>
                </a:solidFill>
                <a:effectLst/>
                <a:latin typeface="Calibri" pitchFamily="34" charset="0"/>
                <a:ea typeface="+mn-ea"/>
                <a:cs typeface="+mn-cs"/>
              </a:rPr>
              <a:t>ProbHail</a:t>
            </a:r>
            <a:r>
              <a:rPr lang="en-US" sz="1200" kern="1200" baseline="0" dirty="0" smtClean="0">
                <a:solidFill>
                  <a:schemeClr val="tx1"/>
                </a:solidFill>
                <a:effectLst/>
                <a:latin typeface="Calibri" pitchFamily="34" charset="0"/>
                <a:ea typeface="+mn-ea"/>
                <a:cs typeface="+mn-cs"/>
              </a:rPr>
              <a:t>:</a:t>
            </a:r>
          </a:p>
          <a:p>
            <a:r>
              <a:rPr lang="en-US" sz="1200" i="1" kern="1200" baseline="0" dirty="0" smtClean="0">
                <a:solidFill>
                  <a:schemeClr val="tx1"/>
                </a:solidFill>
                <a:effectLst/>
                <a:latin typeface="Calibri" pitchFamily="34" charset="0"/>
                <a:ea typeface="+mn-ea"/>
                <a:cs typeface="+mn-cs"/>
              </a:rPr>
              <a:t>a priori:</a:t>
            </a:r>
            <a:r>
              <a:rPr lang="en-US" sz="1200" kern="1200" baseline="0" dirty="0" smtClean="0">
                <a:solidFill>
                  <a:schemeClr val="tx1"/>
                </a:solidFill>
                <a:effectLst/>
                <a:latin typeface="Calibri" pitchFamily="34" charset="0"/>
                <a:ea typeface="+mn-ea"/>
                <a:cs typeface="+mn-cs"/>
              </a:rPr>
              <a:t>  </a:t>
            </a:r>
            <a:r>
              <a:rPr lang="en-US" sz="1200" b="0" kern="1200" baseline="0" dirty="0" smtClean="0">
                <a:solidFill>
                  <a:schemeClr val="tx1"/>
                </a:solidFill>
                <a:effectLst/>
                <a:latin typeface="Calibri" pitchFamily="34" charset="0"/>
                <a:ea typeface="+mn-ea"/>
                <a:cs typeface="+mn-cs"/>
              </a:rPr>
              <a:t>climatology of severe hail producing thunderstorms from database</a:t>
            </a:r>
          </a:p>
          <a:p>
            <a:r>
              <a:rPr lang="en-US" sz="1200" b="1" kern="1200" baseline="0" dirty="0" smtClean="0">
                <a:solidFill>
                  <a:schemeClr val="tx1"/>
                </a:solidFill>
                <a:effectLst/>
                <a:latin typeface="Calibri" pitchFamily="34" charset="0"/>
                <a:ea typeface="+mn-ea"/>
                <a:cs typeface="+mn-cs"/>
              </a:rPr>
              <a:t>Maximum Expected Size of Hail (MESH)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the height of the wet bulb 0C</a:t>
            </a:r>
            <a:r>
              <a:rPr lang="en-US" sz="1200" kern="1200" baseline="0" dirty="0" smtClean="0">
                <a:solidFill>
                  <a:schemeClr val="tx1"/>
                </a:solidFill>
                <a:effectLst/>
                <a:latin typeface="Calibri" pitchFamily="34" charset="0"/>
                <a:ea typeface="+mn-ea"/>
                <a:cs typeface="+mn-cs"/>
              </a:rPr>
              <a:t>--inclusion of the wet bulb 0C paired with MESH better accounts for lack of melting in low-topped hail storms and increased melting in many southeastern US summertime storms.</a:t>
            </a:r>
          </a:p>
          <a:p>
            <a:r>
              <a:rPr lang="en-US" sz="1200" b="1" kern="1200" dirty="0" smtClean="0">
                <a:solidFill>
                  <a:schemeClr val="tx1"/>
                </a:solidFill>
                <a:effectLst/>
                <a:latin typeface="Calibri" pitchFamily="34" charset="0"/>
                <a:ea typeface="+mn-ea"/>
                <a:cs typeface="+mn-cs"/>
              </a:rPr>
              <a:t>Flash Rate (Earth Networks</a:t>
            </a:r>
            <a:r>
              <a:rPr lang="en-US" sz="1200" b="1" kern="1200" baseline="0" dirty="0" smtClean="0">
                <a:solidFill>
                  <a:schemeClr val="tx1"/>
                </a:solidFill>
                <a:effectLst/>
                <a:latin typeface="Calibri" pitchFamily="34" charset="0"/>
                <a:ea typeface="+mn-ea"/>
                <a:cs typeface="+mn-cs"/>
              </a:rPr>
              <a:t> Total Lightning)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Effective Bulk Shear</a:t>
            </a:r>
            <a:r>
              <a:rPr lang="en-US" sz="1200" kern="1200" baseline="0" dirty="0" smtClean="0">
                <a:solidFill>
                  <a:schemeClr val="tx1"/>
                </a:solidFill>
                <a:effectLst/>
                <a:latin typeface="Calibri" pitchFamily="34" charset="0"/>
                <a:ea typeface="+mn-ea"/>
                <a:cs typeface="+mn-cs"/>
              </a:rPr>
              <a:t>—measure of updraft strength and potential storm organization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CAPE in -</a:t>
            </a:r>
            <a:r>
              <a:rPr lang="en-US" b="1" dirty="0" smtClean="0"/>
              <a:t>10°C</a:t>
            </a:r>
            <a:r>
              <a:rPr lang="en-US" sz="1200" b="1" kern="1200" baseline="0" dirty="0" smtClean="0">
                <a:solidFill>
                  <a:schemeClr val="tx1"/>
                </a:solidFill>
                <a:effectLst/>
                <a:latin typeface="Calibri" pitchFamily="34" charset="0"/>
                <a:ea typeface="+mn-ea"/>
                <a:cs typeface="+mn-cs"/>
              </a:rPr>
              <a:t> to -30</a:t>
            </a:r>
            <a:r>
              <a:rPr lang="en-US" b="1" dirty="0" smtClean="0"/>
              <a:t>°C</a:t>
            </a:r>
            <a:r>
              <a:rPr lang="en-US" sz="1200" b="1" kern="1200" baseline="0" dirty="0" smtClean="0">
                <a:solidFill>
                  <a:schemeClr val="tx1"/>
                </a:solidFill>
                <a:effectLst/>
                <a:latin typeface="Calibri" pitchFamily="34" charset="0"/>
                <a:ea typeface="+mn-ea"/>
                <a:cs typeface="+mn-cs"/>
              </a:rPr>
              <a:t> layer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Precipitable Water</a:t>
            </a:r>
            <a:r>
              <a:rPr lang="en-US" sz="1200" kern="1200" baseline="0" dirty="0" smtClean="0">
                <a:solidFill>
                  <a:schemeClr val="tx1"/>
                </a:solidFill>
                <a:effectLst/>
                <a:latin typeface="Calibri" pitchFamily="34" charset="0"/>
                <a:ea typeface="+mn-ea"/>
                <a:cs typeface="+mn-cs"/>
              </a:rPr>
              <a:t>—Combination of larger CAPE in hail growth zone and lower precipitable water is more favorable for severe hail</a:t>
            </a:r>
          </a:p>
          <a:p>
            <a:r>
              <a:rPr lang="en-US" sz="1200" b="1" kern="1200" baseline="0" dirty="0" smtClean="0">
                <a:solidFill>
                  <a:schemeClr val="tx1"/>
                </a:solidFill>
                <a:effectLst/>
                <a:latin typeface="Calibri" pitchFamily="34" charset="0"/>
                <a:ea typeface="+mn-ea"/>
                <a:cs typeface="+mn-cs"/>
              </a:rPr>
              <a:t>Satellite growth rate</a:t>
            </a:r>
            <a:r>
              <a:rPr lang="en-US" sz="1200" kern="1200" baseline="0" dirty="0" smtClean="0">
                <a:solidFill>
                  <a:schemeClr val="tx1"/>
                </a:solidFill>
                <a:effectLst/>
                <a:latin typeface="Calibri" pitchFamily="34" charset="0"/>
                <a:ea typeface="+mn-ea"/>
                <a:cs typeface="+mn-cs"/>
              </a:rPr>
              <a:t>—Measure of initial updraft intensity</a:t>
            </a:r>
          </a:p>
          <a:p>
            <a:endParaRPr lang="en-US" sz="1200" kern="1200" baseline="0" dirty="0" smtClean="0">
              <a:solidFill>
                <a:schemeClr val="tx1"/>
              </a:solidFill>
              <a:effectLst/>
              <a:latin typeface="Calibri" pitchFamily="34" charset="0"/>
              <a:ea typeface="+mn-ea"/>
              <a:cs typeface="+mn-cs"/>
            </a:endParaRPr>
          </a:p>
          <a:p>
            <a:r>
              <a:rPr lang="en-US" sz="1200" kern="1200" baseline="0" dirty="0" smtClean="0">
                <a:solidFill>
                  <a:schemeClr val="tx1"/>
                </a:solidFill>
                <a:effectLst/>
                <a:latin typeface="Calibri" pitchFamily="34" charset="0"/>
                <a:ea typeface="+mn-ea"/>
                <a:cs typeface="+mn-cs"/>
              </a:rPr>
              <a:t>For </a:t>
            </a:r>
            <a:r>
              <a:rPr lang="en-US" sz="1200" kern="1200" baseline="0" dirty="0" err="1" smtClean="0">
                <a:solidFill>
                  <a:schemeClr val="tx1"/>
                </a:solidFill>
                <a:effectLst/>
                <a:latin typeface="Calibri" pitchFamily="34" charset="0"/>
                <a:ea typeface="+mn-ea"/>
                <a:cs typeface="+mn-cs"/>
              </a:rPr>
              <a:t>ProbWind</a:t>
            </a:r>
            <a:r>
              <a:rPr lang="en-US" sz="1200" kern="1200" baseline="0" dirty="0" smtClean="0">
                <a:solidFill>
                  <a:schemeClr val="tx1"/>
                </a:solidFill>
                <a:effectLst/>
                <a:latin typeface="Calibri" pitchFamily="34" charset="0"/>
                <a:ea typeface="+mn-ea"/>
                <a:cs typeface="+mn-cs"/>
              </a:rPr>
              <a:t>:</a:t>
            </a:r>
          </a:p>
          <a:p>
            <a:r>
              <a:rPr lang="en-US" sz="1200" i="1" kern="1200" dirty="0" smtClean="0">
                <a:solidFill>
                  <a:schemeClr val="tx1"/>
                </a:solidFill>
                <a:effectLst/>
                <a:latin typeface="Calibri" pitchFamily="34" charset="0"/>
                <a:ea typeface="+mn-ea"/>
                <a:cs typeface="+mn-cs"/>
              </a:rPr>
              <a:t>a priori:  </a:t>
            </a:r>
            <a:r>
              <a:rPr lang="en-US" sz="1200" b="1" i="0" kern="1200" dirty="0" smtClean="0">
                <a:solidFill>
                  <a:schemeClr val="tx1"/>
                </a:solidFill>
                <a:effectLst/>
                <a:latin typeface="Calibri" pitchFamily="34" charset="0"/>
                <a:ea typeface="+mn-ea"/>
                <a:cs typeface="+mn-cs"/>
              </a:rPr>
              <a:t>Mean wind (</a:t>
            </a:r>
            <a:r>
              <a:rPr lang="en-US" sz="1200" b="1" i="0" kern="1200" baseline="0" dirty="0" smtClean="0">
                <a:solidFill>
                  <a:schemeClr val="tx1"/>
                </a:solidFill>
                <a:effectLst/>
                <a:latin typeface="Calibri" pitchFamily="34" charset="0"/>
                <a:ea typeface="+mn-ea"/>
                <a:cs typeface="+mn-cs"/>
              </a:rPr>
              <a:t>1-3 km AGL)/MLCAPE</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potential updraft intensity for mixed-layer parcels (mixed-layer parcels are better for wind, while most unstable parcels are better for hail).</a:t>
            </a:r>
          </a:p>
          <a:p>
            <a:r>
              <a:rPr lang="en-US" sz="1200" b="1" i="0" kern="1200" baseline="0" dirty="0" smtClean="0">
                <a:solidFill>
                  <a:schemeClr val="tx1"/>
                </a:solidFill>
                <a:effectLst/>
                <a:latin typeface="Calibri" pitchFamily="34" charset="0"/>
                <a:ea typeface="+mn-ea"/>
                <a:cs typeface="+mn-cs"/>
              </a:rPr>
              <a:t>VIL Density</a:t>
            </a:r>
            <a:r>
              <a:rPr lang="en-US" sz="1200" b="0" i="0" kern="1200" baseline="0" dirty="0" smtClean="0">
                <a:solidFill>
                  <a:schemeClr val="tx1"/>
                </a:solidFill>
                <a:effectLst/>
                <a:latin typeface="Calibri" pitchFamily="34" charset="0"/>
                <a:ea typeface="+mn-ea"/>
                <a:cs typeface="+mn-cs"/>
              </a:rPr>
              <a:t>—Measure of precipitation core intensity</a:t>
            </a:r>
          </a:p>
          <a:p>
            <a:r>
              <a:rPr lang="en-US" sz="1200" b="1" i="0" kern="1200" baseline="0" dirty="0" smtClean="0">
                <a:solidFill>
                  <a:schemeClr val="tx1"/>
                </a:solidFill>
                <a:effectLst/>
                <a:latin typeface="Calibri" pitchFamily="34" charset="0"/>
                <a:ea typeface="+mn-ea"/>
                <a:cs typeface="+mn-cs"/>
              </a:rPr>
              <a:t>Flash Rate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3-6 km AzShear</a:t>
            </a:r>
            <a:r>
              <a:rPr lang="en-US" sz="1200" b="0" i="0" kern="1200" baseline="0" dirty="0" smtClean="0">
                <a:solidFill>
                  <a:schemeClr val="tx1"/>
                </a:solidFill>
                <a:effectLst/>
                <a:latin typeface="Calibri" pitchFamily="34" charset="0"/>
                <a:ea typeface="+mn-ea"/>
                <a:cs typeface="+mn-cs"/>
              </a:rPr>
              <a:t>—measure of updraft intensity and proxy for strength of mid-level storm winds</a:t>
            </a:r>
          </a:p>
          <a:p>
            <a:r>
              <a:rPr lang="en-US" sz="1200" b="1" i="0" kern="1200" baseline="0" dirty="0" smtClean="0">
                <a:solidFill>
                  <a:schemeClr val="tx1"/>
                </a:solidFill>
                <a:effectLst/>
                <a:latin typeface="Calibri" pitchFamily="34" charset="0"/>
                <a:ea typeface="+mn-ea"/>
                <a:cs typeface="+mn-cs"/>
              </a:rPr>
              <a:t>Mean wind (1-3 km AGL) </a:t>
            </a:r>
            <a:r>
              <a:rPr lang="en-US" sz="1200" b="1" i="0" kern="1200" baseline="0" dirty="0" err="1" smtClean="0">
                <a:solidFill>
                  <a:schemeClr val="tx1"/>
                </a:solidFill>
                <a:effectLst/>
                <a:latin typeface="Calibri" pitchFamily="34" charset="0"/>
                <a:ea typeface="+mn-ea"/>
                <a:cs typeface="+mn-cs"/>
              </a:rPr>
              <a:t>vs</a:t>
            </a:r>
            <a:r>
              <a:rPr lang="en-US" sz="1200" b="1" i="0" kern="1200" baseline="0" dirty="0" smtClean="0">
                <a:solidFill>
                  <a:schemeClr val="tx1"/>
                </a:solidFill>
                <a:effectLst/>
                <a:latin typeface="Calibri" pitchFamily="34" charset="0"/>
                <a:ea typeface="+mn-ea"/>
                <a:cs typeface="+mn-cs"/>
              </a:rPr>
              <a:t> 0-2 km AzShear</a:t>
            </a:r>
            <a:r>
              <a:rPr lang="en-US" sz="1200" b="0" i="0" kern="1200" baseline="0" dirty="0" smtClean="0">
                <a:solidFill>
                  <a:schemeClr val="tx1"/>
                </a:solidFill>
                <a:effectLst/>
                <a:latin typeface="Calibri" pitchFamily="34" charset="0"/>
                <a:ea typeface="+mn-ea"/>
                <a:cs typeface="+mn-cs"/>
              </a:rPr>
              <a:t>—measure of environmental momentum to potentially transfer to the surface and proxy for strength of low-level storm winds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Satellite growth rate</a:t>
            </a:r>
            <a:r>
              <a:rPr lang="en-US" sz="1200" kern="1200" baseline="0" dirty="0" smtClean="0">
                <a:solidFill>
                  <a:schemeClr val="tx1"/>
                </a:solidFill>
                <a:effectLst/>
                <a:latin typeface="Calibri" pitchFamily="34" charset="0"/>
                <a:ea typeface="+mn-ea"/>
                <a:cs typeface="+mn-cs"/>
              </a:rPr>
              <a:t>—Measure of initial updraft intensity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Calibri" pitchFamily="34" charset="0"/>
                <a:ea typeface="+mn-ea"/>
                <a:cs typeface="+mn-cs"/>
              </a:rPr>
              <a:t>For </a:t>
            </a:r>
            <a:r>
              <a:rPr lang="en-US" sz="1200" kern="1200" baseline="0" dirty="0" err="1" smtClean="0">
                <a:solidFill>
                  <a:schemeClr val="tx1"/>
                </a:solidFill>
                <a:effectLst/>
                <a:latin typeface="Calibri" pitchFamily="34" charset="0"/>
                <a:ea typeface="+mn-ea"/>
                <a:cs typeface="+mn-cs"/>
              </a:rPr>
              <a:t>ProbTor</a:t>
            </a:r>
            <a:r>
              <a:rPr lang="en-US" sz="1200" kern="1200" baseline="0" dirty="0" smtClean="0">
                <a:solidFill>
                  <a:schemeClr val="tx1"/>
                </a:solidFill>
                <a:effectLst/>
                <a:latin typeface="Calibri" pitchFamily="34" charset="0"/>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kern="1200" baseline="0" dirty="0" smtClean="0">
                <a:solidFill>
                  <a:schemeClr val="tx1"/>
                </a:solidFill>
                <a:effectLst/>
                <a:latin typeface="Calibri" pitchFamily="34" charset="0"/>
                <a:ea typeface="+mn-ea"/>
                <a:cs typeface="+mn-cs"/>
              </a:rPr>
              <a:t>a priori: </a:t>
            </a:r>
            <a:r>
              <a:rPr lang="en-US" sz="1200" b="0" kern="1200" baseline="0" dirty="0" smtClean="0">
                <a:solidFill>
                  <a:schemeClr val="tx1"/>
                </a:solidFill>
                <a:effectLst/>
                <a:latin typeface="Calibri" pitchFamily="34" charset="0"/>
                <a:ea typeface="+mn-ea"/>
                <a:cs typeface="+mn-cs"/>
              </a:rPr>
              <a:t>climatology of tornado producing severe thunderstorms in training database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Maximum 0-2km AzShear:  </a:t>
            </a:r>
            <a:r>
              <a:rPr lang="en-US" sz="1200" b="0" kern="1200" baseline="0" dirty="0" smtClean="0">
                <a:solidFill>
                  <a:schemeClr val="tx1"/>
                </a:solidFill>
                <a:effectLst/>
                <a:latin typeface="Calibri" pitchFamily="34" charset="0"/>
                <a:ea typeface="+mn-ea"/>
                <a:cs typeface="+mn-cs"/>
              </a:rPr>
              <a:t>Maximum depiction of updraft rotation in lower troposphere</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98</a:t>
            </a:r>
            <a:r>
              <a:rPr lang="en-US" sz="1200" b="1" kern="1200" baseline="30000" dirty="0" smtClean="0">
                <a:solidFill>
                  <a:schemeClr val="tx1"/>
                </a:solidFill>
                <a:effectLst/>
                <a:latin typeface="Calibri" pitchFamily="34" charset="0"/>
                <a:ea typeface="+mn-ea"/>
                <a:cs typeface="+mn-cs"/>
              </a:rPr>
              <a:t>th</a:t>
            </a:r>
            <a:r>
              <a:rPr lang="en-US" sz="1200" b="1" kern="1200" baseline="0" dirty="0" smtClean="0">
                <a:solidFill>
                  <a:schemeClr val="tx1"/>
                </a:solidFill>
                <a:effectLst/>
                <a:latin typeface="Calibri" pitchFamily="34" charset="0"/>
                <a:ea typeface="+mn-ea"/>
                <a:cs typeface="+mn-cs"/>
              </a:rPr>
              <a:t> percentile 0-2km AzShear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0-1 km Storm Relative Helicity: </a:t>
            </a:r>
            <a:r>
              <a:rPr lang="en-US" sz="1200" b="0" kern="1200" baseline="0" dirty="0" smtClean="0">
                <a:solidFill>
                  <a:schemeClr val="tx1"/>
                </a:solidFill>
                <a:effectLst/>
                <a:latin typeface="Calibri" pitchFamily="34" charset="0"/>
                <a:ea typeface="+mn-ea"/>
                <a:cs typeface="+mn-cs"/>
              </a:rPr>
              <a:t>Lower tropospheric updraft rotation intensity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near surface storm relative helicity</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98</a:t>
            </a:r>
            <a:r>
              <a:rPr lang="en-US" sz="1200" b="1" kern="1200" baseline="30000" dirty="0" smtClean="0">
                <a:solidFill>
                  <a:schemeClr val="tx1"/>
                </a:solidFill>
                <a:effectLst/>
                <a:latin typeface="Calibri" pitchFamily="34" charset="0"/>
                <a:ea typeface="+mn-ea"/>
                <a:cs typeface="+mn-cs"/>
              </a:rPr>
              <a:t>th</a:t>
            </a:r>
            <a:r>
              <a:rPr lang="en-US" sz="1200" b="1" kern="1200" baseline="0" dirty="0" smtClean="0">
                <a:solidFill>
                  <a:schemeClr val="tx1"/>
                </a:solidFill>
                <a:effectLst/>
                <a:latin typeface="Calibri" pitchFamily="34" charset="0"/>
                <a:ea typeface="+mn-ea"/>
                <a:cs typeface="+mn-cs"/>
              </a:rPr>
              <a:t> percentile 3-6km AzShear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maximum total lightning flash density: </a:t>
            </a:r>
            <a:r>
              <a:rPr lang="en-US" sz="1200" b="0" kern="1200" baseline="0" dirty="0" smtClean="0">
                <a:solidFill>
                  <a:schemeClr val="tx1"/>
                </a:solidFill>
                <a:effectLst/>
                <a:latin typeface="Calibri" pitchFamily="34" charset="0"/>
                <a:ea typeface="+mn-ea"/>
                <a:cs typeface="+mn-cs"/>
              </a:rPr>
              <a:t>Middle tropospheric updraft rotation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measure of updraft intensity</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Effective Bulk Shear </a:t>
            </a:r>
            <a:r>
              <a:rPr lang="en-US" sz="1200" b="1" kern="1200" baseline="0" dirty="0" err="1" smtClean="0">
                <a:solidFill>
                  <a:schemeClr val="tx1"/>
                </a:solidFill>
                <a:effectLst/>
                <a:latin typeface="Calibri" pitchFamily="34" charset="0"/>
                <a:ea typeface="+mn-ea"/>
                <a:cs typeface="+mn-cs"/>
              </a:rPr>
              <a:t>vs</a:t>
            </a:r>
            <a:r>
              <a:rPr lang="en-US" sz="1200" b="1" kern="1200" baseline="0" dirty="0" smtClean="0">
                <a:solidFill>
                  <a:schemeClr val="tx1"/>
                </a:solidFill>
                <a:effectLst/>
                <a:latin typeface="Calibri" pitchFamily="34" charset="0"/>
                <a:ea typeface="+mn-ea"/>
                <a:cs typeface="+mn-cs"/>
              </a:rPr>
              <a:t> Mean Wind 1-3 km above ground level:  </a:t>
            </a:r>
            <a:r>
              <a:rPr lang="en-US" sz="1200" b="0" kern="1200" baseline="0" dirty="0" smtClean="0">
                <a:solidFill>
                  <a:schemeClr val="tx1"/>
                </a:solidFill>
                <a:effectLst/>
                <a:latin typeface="Calibri" pitchFamily="34" charset="0"/>
                <a:ea typeface="+mn-ea"/>
                <a:cs typeface="+mn-cs"/>
              </a:rPr>
              <a:t>Storm organization </a:t>
            </a:r>
            <a:r>
              <a:rPr lang="en-US" sz="1200" b="0" kern="1200" baseline="0" dirty="0" err="1" smtClean="0">
                <a:solidFill>
                  <a:schemeClr val="tx1"/>
                </a:solidFill>
                <a:effectLst/>
                <a:latin typeface="Calibri" pitchFamily="34" charset="0"/>
                <a:ea typeface="+mn-ea"/>
                <a:cs typeface="+mn-cs"/>
              </a:rPr>
              <a:t>vs</a:t>
            </a:r>
            <a:r>
              <a:rPr lang="en-US" sz="1200" b="0" kern="1200" baseline="0" dirty="0" smtClean="0">
                <a:solidFill>
                  <a:schemeClr val="tx1"/>
                </a:solidFill>
                <a:effectLst/>
                <a:latin typeface="Calibri" pitchFamily="34" charset="0"/>
                <a:ea typeface="+mn-ea"/>
                <a:cs typeface="+mn-cs"/>
              </a:rPr>
              <a:t> momentum present in lower troposphere</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effectLst/>
                <a:latin typeface="Calibri" pitchFamily="34" charset="0"/>
                <a:ea typeface="+mn-ea"/>
                <a:cs typeface="+mn-cs"/>
              </a:rPr>
              <a:t>MLCAPE and MLCIN: </a:t>
            </a:r>
            <a:r>
              <a:rPr lang="en-US" sz="1200" b="0" kern="1200" baseline="0" dirty="0" smtClean="0">
                <a:solidFill>
                  <a:schemeClr val="tx1"/>
                </a:solidFill>
                <a:effectLst/>
                <a:latin typeface="Calibri" pitchFamily="34" charset="0"/>
                <a:ea typeface="+mn-ea"/>
                <a:cs typeface="+mn-cs"/>
              </a:rPr>
              <a:t>Penalty functions only—too little mixed layer instability or too great mixed layer inhibition reduces likelihood of tornado</a:t>
            </a:r>
            <a:endParaRPr lang="en-US" sz="1200" b="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kern="1200" baseline="0" dirty="0" smtClean="0">
              <a:solidFill>
                <a:schemeClr val="tx1"/>
              </a:solidFill>
              <a:effectLst/>
              <a:latin typeface="Calibri" pitchFamily="34" charset="0"/>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a:t>
            </a:fld>
            <a:endParaRPr lang="en-US" altLang="zh-CN"/>
          </a:p>
        </p:txBody>
      </p:sp>
    </p:spTree>
    <p:extLst>
      <p:ext uri="{BB962C8B-B14F-4D97-AF65-F5344CB8AC3E}">
        <p14:creationId xmlns:p14="http://schemas.microsoft.com/office/powerpoint/2010/main" val="38654042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43</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Calibri" pitchFamily="34" charset="0"/>
              <a:ea typeface="+mn-ea"/>
              <a:cs typeface="+mn-cs"/>
            </a:endParaRP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solidFill>
                  <a:prstClr val="black"/>
                </a:solidFill>
                <a:ea typeface="宋体"/>
              </a:rPr>
              <a:pPr>
                <a:defRPr/>
              </a:pPr>
              <a:t>44</a:t>
            </a:fld>
            <a:endParaRPr lang="en-US" altLang="zh-CN">
              <a:solidFill>
                <a:prstClr val="black"/>
              </a:solidFill>
              <a:ea typeface="宋体"/>
            </a:endParaRPr>
          </a:p>
        </p:txBody>
      </p:sp>
    </p:spTree>
    <p:extLst>
      <p:ext uri="{BB962C8B-B14F-4D97-AF65-F5344CB8AC3E}">
        <p14:creationId xmlns:p14="http://schemas.microsoft.com/office/powerpoint/2010/main" val="26645198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Calibri" pitchFamily="34" charset="0"/>
                <a:ea typeface="+mn-ea"/>
                <a:cs typeface="+mn-cs"/>
              </a:rPr>
              <a:t> </a:t>
            </a:r>
            <a:r>
              <a:rPr lang="en-US" sz="1200" kern="1200" dirty="0" smtClean="0">
                <a:solidFill>
                  <a:schemeClr val="tx1"/>
                </a:solidFill>
                <a:effectLst/>
                <a:latin typeface="Calibri" pitchFamily="34" charset="0"/>
                <a:ea typeface="+mn-ea"/>
                <a:cs typeface="+mn-cs"/>
              </a:rPr>
              <a:t>Please contact the statistical model researchers with questions, suggestions, etc. at the email addresses provided.  </a:t>
            </a:r>
            <a:endParaRPr lang="en-US" dirty="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45</a:t>
            </a:fld>
            <a:endParaRPr lang="en-US" altLang="zh-CN"/>
          </a:p>
        </p:txBody>
      </p:sp>
    </p:spTree>
    <p:extLst>
      <p:ext uri="{BB962C8B-B14F-4D97-AF65-F5344CB8AC3E}">
        <p14:creationId xmlns:p14="http://schemas.microsoft.com/office/powerpoint/2010/main" val="639050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ProbSevere All Hazards visualization in AWIPS-2 is shown.  A contour around an identified radar object is color-coded based on the ProbSevere (or individual hazard) value.</a:t>
            </a:r>
          </a:p>
          <a:p>
            <a:r>
              <a:rPr lang="en-US" baseline="0" dirty="0" smtClean="0"/>
              <a:t>Users have options to load the fully integrated ProbSevere All Hazards (displayed here, where the maximum of </a:t>
            </a:r>
            <a:r>
              <a:rPr lang="en-US" baseline="0" dirty="0" err="1" smtClean="0"/>
              <a:t>ProbHail</a:t>
            </a:r>
            <a:r>
              <a:rPr lang="en-US" baseline="0" dirty="0" smtClean="0"/>
              <a:t>, </a:t>
            </a:r>
            <a:r>
              <a:rPr lang="en-US" baseline="0" dirty="0" err="1" smtClean="0"/>
              <a:t>ProbWind</a:t>
            </a:r>
            <a:r>
              <a:rPr lang="en-US" baseline="0" dirty="0" smtClean="0"/>
              <a:t> and </a:t>
            </a:r>
            <a:r>
              <a:rPr lang="en-US" baseline="0" dirty="0" err="1" smtClean="0"/>
              <a:t>ProbTor</a:t>
            </a:r>
            <a:r>
              <a:rPr lang="en-US" baseline="0" dirty="0" smtClean="0"/>
              <a:t> is the colored contour) or any combination of individual hazard models (shown on the following slide and in examples).</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6</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Some users may prefer to load each hazard model individually, here </a:t>
            </a:r>
            <a:r>
              <a:rPr lang="en-US" baseline="0" dirty="0" err="1" smtClean="0"/>
              <a:t>ProbHail</a:t>
            </a:r>
            <a:r>
              <a:rPr lang="en-US" baseline="0" dirty="0" smtClean="0"/>
              <a:t> (green readout), </a:t>
            </a:r>
            <a:r>
              <a:rPr lang="en-US" baseline="0" dirty="0" err="1" smtClean="0"/>
              <a:t>ProbTor</a:t>
            </a:r>
            <a:r>
              <a:rPr lang="en-US" baseline="0" dirty="0" smtClean="0"/>
              <a:t> (yellow readout) and </a:t>
            </a:r>
            <a:r>
              <a:rPr lang="en-US" baseline="0" dirty="0" err="1" smtClean="0"/>
              <a:t>ProbWind</a:t>
            </a:r>
            <a:r>
              <a:rPr lang="en-US" baseline="0" dirty="0" smtClean="0"/>
              <a:t> (white readout) are all loaded.  The colored contour is the top product in the AWIPS-2 menu (in this case </a:t>
            </a:r>
            <a:r>
              <a:rPr lang="en-US" baseline="0" dirty="0" err="1" smtClean="0"/>
              <a:t>ProbHail</a:t>
            </a:r>
            <a:r>
              <a:rPr lang="en-US" baseline="0" dirty="0" smtClean="0"/>
              <a:t>).</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7</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Example of AWIPS-2 </a:t>
            </a:r>
            <a:r>
              <a:rPr lang="en-US" baseline="0" dirty="0" err="1" smtClean="0"/>
              <a:t>ProbHail</a:t>
            </a:r>
            <a:r>
              <a:rPr lang="en-US" baseline="0" dirty="0" smtClean="0"/>
              <a:t> readout.  All predictors used by the </a:t>
            </a:r>
            <a:r>
              <a:rPr lang="en-US" baseline="0" dirty="0" err="1" smtClean="0"/>
              <a:t>ProbHail</a:t>
            </a:r>
            <a:r>
              <a:rPr lang="en-US" baseline="0" dirty="0" smtClean="0"/>
              <a:t> model are included in the read-out, like MESH, CAPE in hail growth region, etc.</a:t>
            </a:r>
          </a:p>
          <a:p>
            <a:r>
              <a:rPr lang="en-US" baseline="0" dirty="0" smtClean="0"/>
              <a:t>See slide 4 for a full description of predictors used.</a:t>
            </a:r>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8</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of AWIPS-2 </a:t>
            </a:r>
            <a:r>
              <a:rPr lang="en-US" baseline="0" dirty="0" err="1" smtClean="0"/>
              <a:t>ProbWind</a:t>
            </a:r>
            <a:r>
              <a:rPr lang="en-US" baseline="0" dirty="0" smtClean="0"/>
              <a:t> readout. All predictors used by the </a:t>
            </a:r>
            <a:r>
              <a:rPr lang="en-US" baseline="0" dirty="0" err="1" smtClean="0"/>
              <a:t>ProbWind</a:t>
            </a:r>
            <a:r>
              <a:rPr lang="en-US" baseline="0" dirty="0" smtClean="0"/>
              <a:t> model are included in the read-out, like VIL Density, MRMS AzShear, 1-3km AGL mean wind speed,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slide 4 for a full description of predictors used.</a:t>
            </a:r>
          </a:p>
          <a:p>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9</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Example of AWIPS-2 </a:t>
            </a:r>
            <a:r>
              <a:rPr lang="en-US" baseline="0" dirty="0" err="1" smtClean="0"/>
              <a:t>ProbTor</a:t>
            </a:r>
            <a:r>
              <a:rPr lang="en-US" baseline="0" dirty="0" smtClean="0"/>
              <a:t> readout. All predictors used by the </a:t>
            </a:r>
            <a:r>
              <a:rPr lang="en-US" baseline="0" dirty="0" err="1" smtClean="0"/>
              <a:t>ProbTor</a:t>
            </a:r>
            <a:r>
              <a:rPr lang="en-US" baseline="0" dirty="0" smtClean="0"/>
              <a:t> model are included in the read-out, like MRMS AzShear, 0-1km storm relative helicity, etc.  At request of users, we have added statistically-based descriptors for the MRMS AzShear fields (weak, moderate, and strong).</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See slide 4 for a full description of predictors used.</a:t>
            </a:r>
          </a:p>
          <a:p>
            <a:endParaRPr lang="en-US" baseline="0" dirty="0" smtClean="0"/>
          </a:p>
        </p:txBody>
      </p:sp>
      <p:sp>
        <p:nvSpPr>
          <p:cNvPr id="4" name="Slide Number Placeholder 3"/>
          <p:cNvSpPr>
            <a:spLocks noGrp="1"/>
          </p:cNvSpPr>
          <p:nvPr>
            <p:ph type="sldNum" sz="quarter" idx="10"/>
          </p:nvPr>
        </p:nvSpPr>
        <p:spPr/>
        <p:txBody>
          <a:bodyPr/>
          <a:lstStyle/>
          <a:p>
            <a:pPr>
              <a:defRPr/>
            </a:pPr>
            <a:fld id="{31039E60-BF2B-4BFB-A357-E946C274AAFF}" type="slidenum">
              <a:rPr lang="zh-CN" altLang="en-US" smtClean="0"/>
              <a:pPr>
                <a:defRPr/>
              </a:pPr>
              <a:t>10</a:t>
            </a:fld>
            <a:endParaRPr lang="en-US" altLang="zh-CN"/>
          </a:p>
        </p:txBody>
      </p:sp>
    </p:spTree>
    <p:extLst>
      <p:ext uri="{BB962C8B-B14F-4D97-AF65-F5344CB8AC3E}">
        <p14:creationId xmlns:p14="http://schemas.microsoft.com/office/powerpoint/2010/main" val="182019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870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61933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4101800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685800" y="1295400"/>
            <a:ext cx="7772400" cy="1447800"/>
          </a:xfrm>
        </p:spPr>
        <p:txBody>
          <a:bodyPr/>
          <a:lstStyle>
            <a:lvl1pPr marR="9144" algn="ctr">
              <a:defRPr sz="4000" b="1" cap="none" spc="0" baseline="0">
                <a:ln w="18415" cmpd="sng">
                  <a:solidFill>
                    <a:srgbClr val="FFFFFF"/>
                  </a:solidFill>
                  <a:prstDash val="solid"/>
                </a:ln>
                <a:solidFill>
                  <a:srgbClr val="FFFFFF"/>
                </a:solidFill>
                <a:effectLst>
                  <a:outerShdw blurRad="63500" dir="3600000" algn="tl" rotWithShape="0">
                    <a:srgbClr val="000000">
                      <a:alpha val="70000"/>
                    </a:srgbClr>
                  </a:outerShdw>
                </a:effectLst>
                <a:latin typeface="Corbel"/>
              </a:defRPr>
            </a:lvl1pPr>
          </a:lstStyle>
          <a:p>
            <a:r>
              <a:rPr lang="en-US" dirty="0" smtClean="0"/>
              <a:t>Click to edit Master title style</a:t>
            </a:r>
            <a:endParaRPr lang="en-US" dirty="0"/>
          </a:p>
        </p:txBody>
      </p:sp>
      <p:sp>
        <p:nvSpPr>
          <p:cNvPr id="9" name="Subtitle 8"/>
          <p:cNvSpPr>
            <a:spLocks noGrp="1"/>
          </p:cNvSpPr>
          <p:nvPr>
            <p:ph type="subTitle" idx="1"/>
          </p:nvPr>
        </p:nvSpPr>
        <p:spPr>
          <a:xfrm>
            <a:off x="685800" y="3198168"/>
            <a:ext cx="7772400" cy="461665"/>
          </a:xfrm>
        </p:spPr>
        <p:txBody>
          <a:bodyPr lIns="100584" anchor="ctr">
            <a:spAutoFit/>
          </a:bodyPr>
          <a:lstStyle>
            <a:lvl1pPr marL="0" indent="0" algn="ctr">
              <a:spcBef>
                <a:spcPts val="0"/>
              </a:spcBef>
              <a:buNone/>
              <a:defRPr sz="2400">
                <a:solidFill>
                  <a:srgbClr val="F2C31A"/>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Tree>
    <p:extLst>
      <p:ext uri="{BB962C8B-B14F-4D97-AF65-F5344CB8AC3E}">
        <p14:creationId xmlns:p14="http://schemas.microsoft.com/office/powerpoint/2010/main" val="40780553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8229600" cy="5257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10"/>
          <p:cNvSpPr>
            <a:spLocks noGrp="1"/>
          </p:cNvSpPr>
          <p:nvPr>
            <p:ph type="sldNum" sz="quarter" idx="10"/>
          </p:nvPr>
        </p:nvSpPr>
        <p:spPr/>
        <p:txBody>
          <a:bodyPr/>
          <a:lstStyle>
            <a:lvl1pPr>
              <a:defRPr/>
            </a:lvl1pPr>
          </a:lstStyle>
          <a:p>
            <a:pPr>
              <a:defRPr/>
            </a:pPr>
            <a:fld id="{F378691F-9CED-4134-BEF2-4424A0C8B72C}" type="slidenum">
              <a:rPr lang="en-US"/>
              <a:pPr>
                <a:defRPr/>
              </a:pPr>
              <a:t>‹#›</a:t>
            </a:fld>
            <a:endParaRPr lang="en-US"/>
          </a:p>
        </p:txBody>
      </p:sp>
    </p:spTree>
    <p:extLst>
      <p:ext uri="{BB962C8B-B14F-4D97-AF65-F5344CB8AC3E}">
        <p14:creationId xmlns:p14="http://schemas.microsoft.com/office/powerpoint/2010/main" val="433608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chor="ctr"/>
          <a:lstStyle>
            <a:lvl1pPr algn="ctr">
              <a:buNone/>
              <a:defRPr sz="3600" b="0"/>
            </a:lvl1pPr>
          </a:lstStyle>
          <a:p>
            <a:r>
              <a:rPr lang="en-US" dirty="0" smtClean="0"/>
              <a:t>Click to edit Master title style</a:t>
            </a:r>
            <a:endParaRPr lang="en-US" dirty="0"/>
          </a:p>
        </p:txBody>
      </p:sp>
      <p:sp>
        <p:nvSpPr>
          <p:cNvPr id="3" name="Text Placeholder 2"/>
          <p:cNvSpPr>
            <a:spLocks noGrp="1"/>
          </p:cNvSpPr>
          <p:nvPr>
            <p:ph type="body" idx="2"/>
          </p:nvPr>
        </p:nvSpPr>
        <p:spPr>
          <a:xfrm>
            <a:off x="457200" y="1066800"/>
            <a:ext cx="2514600" cy="52578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200400" y="1066800"/>
            <a:ext cx="5486400" cy="52578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327DF725-5DD2-4AC8-9302-F060CA84D9D3}" type="slidenum">
              <a:rPr lang="en-US"/>
              <a:pPr>
                <a:defRPr/>
              </a:pPr>
              <a:t>‹#›</a:t>
            </a:fld>
            <a:endParaRPr lang="en-US"/>
          </a:p>
        </p:txBody>
      </p:sp>
    </p:spTree>
    <p:extLst>
      <p:ext uri="{BB962C8B-B14F-4D97-AF65-F5344CB8AC3E}">
        <p14:creationId xmlns:p14="http://schemas.microsoft.com/office/powerpoint/2010/main" val="3591424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066801"/>
            <a:ext cx="4038600" cy="5229664"/>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10"/>
          <p:cNvSpPr>
            <a:spLocks noGrp="1"/>
          </p:cNvSpPr>
          <p:nvPr>
            <p:ph type="sldNum" sz="quarter" idx="10"/>
          </p:nvPr>
        </p:nvSpPr>
        <p:spPr/>
        <p:txBody>
          <a:bodyPr/>
          <a:lstStyle>
            <a:lvl1pPr>
              <a:defRPr/>
            </a:lvl1pPr>
          </a:lstStyle>
          <a:p>
            <a:pPr>
              <a:defRPr/>
            </a:pPr>
            <a:fld id="{80FD687F-9EC4-4A2C-9D79-45716973BA41}" type="slidenum">
              <a:rPr lang="en-US"/>
              <a:pPr>
                <a:defRPr/>
              </a:pPr>
              <a:t>‹#›</a:t>
            </a:fld>
            <a:endParaRPr lang="en-US"/>
          </a:p>
        </p:txBody>
      </p:sp>
    </p:spTree>
    <p:extLst>
      <p:ext uri="{BB962C8B-B14F-4D97-AF65-F5344CB8AC3E}">
        <p14:creationId xmlns:p14="http://schemas.microsoft.com/office/powerpoint/2010/main" val="22124416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8262" y="0"/>
            <a:ext cx="8228538" cy="990600"/>
          </a:xfrm>
        </p:spPr>
        <p:txBody>
          <a:bodyPr/>
          <a:lstStyle/>
          <a:p>
            <a:r>
              <a:rPr lang="en-US" smtClean="0"/>
              <a:t>Click to edit Master title style</a:t>
            </a:r>
            <a:endParaRPr lang="en-US"/>
          </a:p>
        </p:txBody>
      </p:sp>
      <p:sp>
        <p:nvSpPr>
          <p:cNvPr id="3" name="Slide Number Placeholder 10"/>
          <p:cNvSpPr>
            <a:spLocks noGrp="1"/>
          </p:cNvSpPr>
          <p:nvPr>
            <p:ph type="sldNum" sz="quarter" idx="10"/>
          </p:nvPr>
        </p:nvSpPr>
        <p:spPr/>
        <p:txBody>
          <a:bodyPr/>
          <a:lstStyle>
            <a:lvl1pPr>
              <a:defRPr/>
            </a:lvl1pPr>
          </a:lstStyle>
          <a:p>
            <a:pPr>
              <a:defRPr/>
            </a:pPr>
            <a:fld id="{3283774E-393D-4152-86DA-5285DCA315CF}" type="slidenum">
              <a:rPr lang="en-US"/>
              <a:pPr>
                <a:defRPr/>
              </a:pPr>
              <a:t>‹#›</a:t>
            </a:fld>
            <a:endParaRPr lang="en-US"/>
          </a:p>
        </p:txBody>
      </p:sp>
    </p:spTree>
    <p:extLst>
      <p:ext uri="{BB962C8B-B14F-4D97-AF65-F5344CB8AC3E}">
        <p14:creationId xmlns:p14="http://schemas.microsoft.com/office/powerpoint/2010/main" val="895611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Slide Number Placeholder 10"/>
          <p:cNvSpPr>
            <a:spLocks noGrp="1"/>
          </p:cNvSpPr>
          <p:nvPr>
            <p:ph type="sldNum" sz="quarter" idx="10"/>
          </p:nvPr>
        </p:nvSpPr>
        <p:spPr/>
        <p:txBody>
          <a:bodyPr/>
          <a:lstStyle>
            <a:lvl1pPr>
              <a:defRPr/>
            </a:lvl1pPr>
          </a:lstStyle>
          <a:p>
            <a:pPr>
              <a:defRPr/>
            </a:pPr>
            <a:fld id="{7A000F4E-004E-4CE8-AABD-59BBC7FD61A1}" type="slidenum">
              <a:rPr lang="en-US"/>
              <a:pPr>
                <a:defRPr/>
              </a:pPr>
              <a:t>‹#›</a:t>
            </a:fld>
            <a:endParaRPr lang="en-US"/>
          </a:p>
        </p:txBody>
      </p:sp>
    </p:spTree>
    <p:extLst>
      <p:ext uri="{BB962C8B-B14F-4D97-AF65-F5344CB8AC3E}">
        <p14:creationId xmlns:p14="http://schemas.microsoft.com/office/powerpoint/2010/main" val="2351678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90DF99-C88F-EF4D-B247-BB2D24710E39}"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897818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90DF99-C88F-EF4D-B247-BB2D24710E39}" type="datetimeFigureOut">
              <a:rPr lang="en-US" smtClean="0"/>
              <a:t>4/2/18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34788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90DF99-C88F-EF4D-B247-BB2D24710E39}"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155778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90DF99-C88F-EF4D-B247-BB2D24710E39}" type="datetimeFigureOut">
              <a:rPr lang="en-US" smtClean="0"/>
              <a:t>4/2/18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030277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90DF99-C88F-EF4D-B247-BB2D24710E39}" type="datetimeFigureOut">
              <a:rPr lang="en-US" smtClean="0"/>
              <a:t>4/2/18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608979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90DF99-C88F-EF4D-B247-BB2D24710E39}" type="datetimeFigureOut">
              <a:rPr lang="en-US" smtClean="0"/>
              <a:t>4/2/18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3933968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2313532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90DF99-C88F-EF4D-B247-BB2D24710E39}" type="datetimeFigureOut">
              <a:rPr lang="en-US" smtClean="0"/>
              <a:t>4/2/18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3EBEB1-2E77-FF49-B5C9-EC8C955A0519}" type="slidenum">
              <a:rPr lang="en-US" smtClean="0"/>
              <a:t>‹#›</a:t>
            </a:fld>
            <a:endParaRPr lang="en-US"/>
          </a:p>
        </p:txBody>
      </p:sp>
    </p:spTree>
    <p:extLst>
      <p:ext uri="{BB962C8B-B14F-4D97-AF65-F5344CB8AC3E}">
        <p14:creationId xmlns:p14="http://schemas.microsoft.com/office/powerpoint/2010/main" val="18457861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theme" Target="../theme/theme2.xml"/><Relationship Id="rId8" Type="http://schemas.openxmlformats.org/officeDocument/2006/relationships/image" Target="../media/image2.png"/><Relationship Id="rId9"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0DF99-C88F-EF4D-B247-BB2D24710E39}" type="datetimeFigureOut">
              <a:rPr lang="en-US" smtClean="0"/>
              <a:t>4/2/18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3EBEB1-2E77-FF49-B5C9-EC8C955A0519}" type="slidenum">
              <a:rPr lang="en-US" smtClean="0"/>
              <a:t>‹#›</a:t>
            </a:fld>
            <a:endParaRPr lang="en-US"/>
          </a:p>
        </p:txBody>
      </p:sp>
    </p:spTree>
    <p:extLst>
      <p:ext uri="{BB962C8B-B14F-4D97-AF65-F5344CB8AC3E}">
        <p14:creationId xmlns:p14="http://schemas.microsoft.com/office/powerpoint/2010/main" val="206763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F1F52"/>
        </a:solidFill>
        <a:effectLst/>
      </p:bgPr>
    </p:bg>
    <p:spTree>
      <p:nvGrpSpPr>
        <p:cNvPr id="1" name=""/>
        <p:cNvGrpSpPr/>
        <p:nvPr/>
      </p:nvGrpSpPr>
      <p:grpSpPr>
        <a:xfrm>
          <a:off x="0" y="0"/>
          <a:ext cx="0" cy="0"/>
          <a:chOff x="0" y="0"/>
          <a:chExt cx="0" cy="0"/>
        </a:xfrm>
      </p:grpSpPr>
      <p:sp>
        <p:nvSpPr>
          <p:cNvPr id="29" name="Rectangle 28"/>
          <p:cNvSpPr/>
          <p:nvPr/>
        </p:nvSpPr>
        <p:spPr>
          <a:xfrm flipV="1">
            <a:off x="0" y="-16934"/>
            <a:ext cx="9144000" cy="6484789"/>
          </a:xfrm>
          <a:prstGeom prst="rect">
            <a:avLst/>
          </a:prstGeom>
          <a:gradFill flip="none" rotWithShape="1">
            <a:gsLst>
              <a:gs pos="0">
                <a:srgbClr val="01021E">
                  <a:alpha val="85000"/>
                </a:srgbClr>
              </a:gs>
              <a:gs pos="50000">
                <a:schemeClr val="tx2">
                  <a:lumMod val="50000"/>
                  <a:alpha val="50000"/>
                </a:schemeClr>
              </a:gs>
              <a:gs pos="100000">
                <a:schemeClr val="tx2">
                  <a:lumMod val="75000"/>
                  <a:alpha val="75000"/>
                </a:schemeClr>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a:p>
            <a:pPr algn="ctr" defTabSz="914400" fontAlgn="base">
              <a:spcBef>
                <a:spcPct val="0"/>
              </a:spcBef>
              <a:spcAft>
                <a:spcPct val="0"/>
              </a:spcAft>
            </a:pPr>
            <a:endParaRPr lang="en-US" dirty="0">
              <a:solidFill>
                <a:prstClr val="white"/>
              </a:solidFill>
              <a:latin typeface="Corbel"/>
            </a:endParaRPr>
          </a:p>
        </p:txBody>
      </p:sp>
      <p:sp>
        <p:nvSpPr>
          <p:cNvPr id="22" name="Title Placeholder 21"/>
          <p:cNvSpPr>
            <a:spLocks noGrp="1"/>
          </p:cNvSpPr>
          <p:nvPr>
            <p:ph type="title"/>
          </p:nvPr>
        </p:nvSpPr>
        <p:spPr>
          <a:xfrm>
            <a:off x="458262" y="0"/>
            <a:ext cx="8228538" cy="990600"/>
          </a:xfrm>
          <a:prstGeom prst="rect">
            <a:avLst/>
          </a:prstGeom>
        </p:spPr>
        <p:txBody>
          <a:bodyPr vert="horz" wrap="square" lIns="91440" tIns="45720" rIns="91440" bIns="45720" numCol="1" anchor="ctr" anchorCtr="0" compatLnSpc="1">
            <a:prstTxWarp prst="textNoShape">
              <a:avLst/>
            </a:prstTxWarp>
            <a:noAutofit/>
          </a:bodyPr>
          <a:lstStyle/>
          <a:p>
            <a:pPr lvl="0"/>
            <a:r>
              <a:rPr lang="en-US" dirty="0" smtClean="0"/>
              <a:t>Click to edit Master title style</a:t>
            </a:r>
          </a:p>
        </p:txBody>
      </p:sp>
      <p:sp>
        <p:nvSpPr>
          <p:cNvPr id="1031" name="Text Placeholder 12"/>
          <p:cNvSpPr>
            <a:spLocks noGrp="1"/>
          </p:cNvSpPr>
          <p:nvPr>
            <p:ph type="body" idx="1"/>
          </p:nvPr>
        </p:nvSpPr>
        <p:spPr bwMode="auto">
          <a:xfrm>
            <a:off x="458262" y="1066800"/>
            <a:ext cx="8228538" cy="525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zh-CN" dirty="0" smtClean="0"/>
              <a:t>Click to edit Master text styles</a:t>
            </a:r>
          </a:p>
          <a:p>
            <a:pPr lvl="1"/>
            <a:r>
              <a:rPr lang="en-US" altLang="zh-CN" dirty="0" smtClean="0"/>
              <a:t>Second level</a:t>
            </a:r>
          </a:p>
          <a:p>
            <a:pPr lvl="2"/>
            <a:r>
              <a:rPr lang="en-US" altLang="zh-CN" dirty="0" smtClean="0"/>
              <a:t>Third level</a:t>
            </a:r>
          </a:p>
          <a:p>
            <a:pPr lvl="3"/>
            <a:r>
              <a:rPr lang="en-US" altLang="zh-CN" dirty="0" smtClean="0"/>
              <a:t>Fourth level</a:t>
            </a:r>
          </a:p>
          <a:p>
            <a:pPr lvl="4"/>
            <a:r>
              <a:rPr lang="en-US" altLang="zh-CN" dirty="0" smtClean="0"/>
              <a:t>Fifth level</a:t>
            </a:r>
          </a:p>
        </p:txBody>
      </p:sp>
      <p:sp>
        <p:nvSpPr>
          <p:cNvPr id="11" name="Slide Number Placeholder 10"/>
          <p:cNvSpPr>
            <a:spLocks noGrp="1"/>
          </p:cNvSpPr>
          <p:nvPr>
            <p:ph type="sldNum" sz="quarter" idx="4"/>
          </p:nvPr>
        </p:nvSpPr>
        <p:spPr>
          <a:xfrm>
            <a:off x="8534400" y="6553200"/>
            <a:ext cx="457200" cy="228600"/>
          </a:xfrm>
          <a:prstGeom prst="rect">
            <a:avLst/>
          </a:prstGeom>
        </p:spPr>
        <p:txBody>
          <a:bodyPr vert="horz" wrap="square" lIns="91440" tIns="45720" rIns="91440" bIns="45720" numCol="1" anchor="ctr" anchorCtr="0" compatLnSpc="1">
            <a:prstTxWarp prst="textNoShape">
              <a:avLst/>
            </a:prstTxWarp>
          </a:bodyPr>
          <a:lstStyle>
            <a:lvl1pPr algn="r" fontAlgn="auto">
              <a:spcBef>
                <a:spcPts val="0"/>
              </a:spcBef>
              <a:spcAft>
                <a:spcPts val="0"/>
              </a:spcAft>
              <a:defRPr sz="1000">
                <a:solidFill>
                  <a:srgbClr val="FFF1CE"/>
                </a:solidFill>
                <a:latin typeface="Arial Narrow"/>
                <a:cs typeface="Arial Narrow"/>
              </a:defRPr>
            </a:lvl1pPr>
          </a:lstStyle>
          <a:p>
            <a:pPr defTabSz="914400">
              <a:defRPr/>
            </a:pPr>
            <a:fld id="{49C620E3-86D2-421C-B672-9D0292A84894}" type="slidenum">
              <a:rPr lang="en-US" smtClean="0"/>
              <a:pPr defTabSz="914400">
                <a:defRPr/>
              </a:pPr>
              <a:t>‹#›</a:t>
            </a:fld>
            <a:endParaRPr lang="en-US" dirty="0"/>
          </a:p>
        </p:txBody>
      </p:sp>
      <p:sp>
        <p:nvSpPr>
          <p:cNvPr id="10" name="TextBox 9"/>
          <p:cNvSpPr txBox="1">
            <a:spLocks noChangeArrowheads="1"/>
          </p:cNvSpPr>
          <p:nvPr/>
        </p:nvSpPr>
        <p:spPr bwMode="auto">
          <a:xfrm>
            <a:off x="24384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Meteorological Satellite Studies</a:t>
            </a:r>
          </a:p>
          <a:p>
            <a:pPr defTabSz="914400" eaLnBrk="1" fontAlgn="base" hangingPunct="1">
              <a:spcBef>
                <a:spcPct val="0"/>
              </a:spcBef>
              <a:spcAft>
                <a:spcPct val="0"/>
              </a:spcAft>
              <a:defRPr/>
            </a:pPr>
            <a:r>
              <a:rPr lang="en-US" sz="700" dirty="0" smtClean="0">
                <a:solidFill>
                  <a:srgbClr val="FFFFFF"/>
                </a:solidFill>
                <a:latin typeface="Corbel" pitchFamily="34" charset="0"/>
              </a:rPr>
              <a:t>University of Wisconsin - Madison</a:t>
            </a:r>
          </a:p>
        </p:txBody>
      </p:sp>
      <p:pic>
        <p:nvPicPr>
          <p:cNvPr id="13" name="Picture 12" descr="CIMSS_logo_web_multicolor_glow_PNG_138x100.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1680" y="6492830"/>
            <a:ext cx="457200" cy="331304"/>
          </a:xfrm>
          <a:prstGeom prst="rect">
            <a:avLst/>
          </a:prstGeom>
        </p:spPr>
      </p:pic>
      <p:pic>
        <p:nvPicPr>
          <p:cNvPr id="2" name="Picture 1"/>
          <p:cNvPicPr>
            <a:picLocks noChangeAspect="1"/>
          </p:cNvPicPr>
          <p:nvPr/>
        </p:nvPicPr>
        <p:blipFill>
          <a:blip r:embed="rId9"/>
          <a:stretch>
            <a:fillRect/>
          </a:stretch>
        </p:blipFill>
        <p:spPr>
          <a:xfrm>
            <a:off x="152400" y="6477000"/>
            <a:ext cx="378550" cy="381000"/>
          </a:xfrm>
          <a:prstGeom prst="rect">
            <a:avLst/>
          </a:prstGeom>
        </p:spPr>
      </p:pic>
      <p:sp>
        <p:nvSpPr>
          <p:cNvPr id="9" name="TextBox 8"/>
          <p:cNvSpPr txBox="1">
            <a:spLocks noChangeArrowheads="1"/>
          </p:cNvSpPr>
          <p:nvPr/>
        </p:nvSpPr>
        <p:spPr bwMode="auto">
          <a:xfrm>
            <a:off x="533400" y="6528816"/>
            <a:ext cx="1447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National Oceanic &amp; Atmospheric</a:t>
            </a:r>
          </a:p>
          <a:p>
            <a:pPr defTabSz="914400" eaLnBrk="1" fontAlgn="base" hangingPunct="1">
              <a:spcBef>
                <a:spcPct val="0"/>
              </a:spcBef>
              <a:spcAft>
                <a:spcPct val="0"/>
              </a:spcAft>
              <a:defRPr/>
            </a:pPr>
            <a:r>
              <a:rPr lang="en-US" sz="700" dirty="0" smtClean="0">
                <a:solidFill>
                  <a:srgbClr val="F2C31A"/>
                </a:solidFill>
                <a:latin typeface="Corbel" pitchFamily="34" charset="0"/>
              </a:rPr>
              <a:t>Administration</a:t>
            </a:r>
          </a:p>
        </p:txBody>
      </p:sp>
      <p:pic>
        <p:nvPicPr>
          <p:cNvPr id="3" name="Picture 2"/>
          <p:cNvPicPr>
            <a:picLocks noChangeAspect="1"/>
          </p:cNvPicPr>
          <p:nvPr/>
        </p:nvPicPr>
        <p:blipFill>
          <a:blip r:embed="rId10"/>
          <a:stretch>
            <a:fillRect/>
          </a:stretch>
        </p:blipFill>
        <p:spPr>
          <a:xfrm>
            <a:off x="4800600" y="6528816"/>
            <a:ext cx="762000" cy="290556"/>
          </a:xfrm>
          <a:prstGeom prst="rect">
            <a:avLst/>
          </a:prstGeom>
        </p:spPr>
      </p:pic>
      <p:sp>
        <p:nvSpPr>
          <p:cNvPr id="12" name="TextBox 11"/>
          <p:cNvSpPr txBox="1">
            <a:spLocks noChangeArrowheads="1"/>
          </p:cNvSpPr>
          <p:nvPr/>
        </p:nvSpPr>
        <p:spPr bwMode="auto">
          <a:xfrm>
            <a:off x="5562600" y="6528816"/>
            <a:ext cx="2667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1" fontAlgn="base" hangingPunct="1">
              <a:spcBef>
                <a:spcPct val="0"/>
              </a:spcBef>
              <a:spcAft>
                <a:spcPct val="0"/>
              </a:spcAft>
              <a:defRPr/>
            </a:pPr>
            <a:r>
              <a:rPr lang="en-US" sz="700" dirty="0" smtClean="0">
                <a:solidFill>
                  <a:srgbClr val="F2C31A"/>
                </a:solidFill>
                <a:latin typeface="Corbel" pitchFamily="34" charset="0"/>
              </a:rPr>
              <a:t>Cooperative Institute for Research in the Atmosphere</a:t>
            </a:r>
          </a:p>
          <a:p>
            <a:pPr defTabSz="914400" eaLnBrk="1" fontAlgn="base" hangingPunct="1">
              <a:spcBef>
                <a:spcPct val="0"/>
              </a:spcBef>
              <a:spcAft>
                <a:spcPct val="0"/>
              </a:spcAft>
              <a:defRPr/>
            </a:pPr>
            <a:r>
              <a:rPr lang="en-US" sz="700" dirty="0" smtClean="0">
                <a:solidFill>
                  <a:srgbClr val="FFFFFF"/>
                </a:solidFill>
                <a:latin typeface="Corbel" pitchFamily="34" charset="0"/>
              </a:rPr>
              <a:t>Colorado State University</a:t>
            </a:r>
          </a:p>
        </p:txBody>
      </p:sp>
    </p:spTree>
    <p:extLst>
      <p:ext uri="{BB962C8B-B14F-4D97-AF65-F5344CB8AC3E}">
        <p14:creationId xmlns:p14="http://schemas.microsoft.com/office/powerpoint/2010/main" val="339628800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xmlns:p14="http://schemas.microsoft.com/office/powerpoint/2010/main" id="1" dur="indefinite" restart="never" nodeType="tmRoot"/>
      </p:par>
    </p:tnLst>
  </p:timing>
  <p:hf hdr="0" ftr="0" dt="0"/>
  <p:txStyles>
    <p:titleStyle>
      <a:lvl1pPr algn="ctr" rtl="0" eaLnBrk="1" fontAlgn="base" hangingPunct="1">
        <a:spcBef>
          <a:spcPct val="0"/>
        </a:spcBef>
        <a:spcAft>
          <a:spcPct val="0"/>
        </a:spcAft>
        <a:defRPr sz="4000" b="0" kern="1200" cap="none" spc="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4" charset="0"/>
          <a:ea typeface="MS PGothic" pitchFamily="34" charset="-128"/>
          <a:cs typeface="ＭＳ Ｐゴシック" pitchFamily="4" charset="-128"/>
        </a:defRPr>
      </a:lvl1pPr>
      <a:lvl2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2pPr>
      <a:lvl3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3pPr>
      <a:lvl4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4pPr>
      <a:lvl5pPr algn="l" rtl="0" eaLnBrk="1" fontAlgn="base" hangingPunct="1">
        <a:spcBef>
          <a:spcPct val="0"/>
        </a:spcBef>
        <a:spcAft>
          <a:spcPct val="0"/>
        </a:spcAft>
        <a:defRPr sz="3600">
          <a:solidFill>
            <a:srgbClr val="C1EEFF"/>
          </a:solidFill>
          <a:latin typeface="Arial" pitchFamily="4" charset="0"/>
          <a:ea typeface="MS PGothic" pitchFamily="34" charset="-128"/>
          <a:cs typeface="ＭＳ Ｐゴシック" pitchFamily="4" charset="-128"/>
        </a:defRPr>
      </a:lvl5pPr>
      <a:lvl6pPr marL="4572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6pPr>
      <a:lvl7pPr marL="9144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7pPr>
      <a:lvl8pPr marL="13716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8pPr>
      <a:lvl9pPr marL="1828800" algn="l" rtl="0" eaLnBrk="1" fontAlgn="base" hangingPunct="1">
        <a:spcBef>
          <a:spcPct val="0"/>
        </a:spcBef>
        <a:spcAft>
          <a:spcPct val="0"/>
        </a:spcAft>
        <a:defRPr sz="3600">
          <a:solidFill>
            <a:srgbClr val="C1EEFF"/>
          </a:solidFill>
          <a:latin typeface="Arial" pitchFamily="4" charset="0"/>
          <a:ea typeface="ＭＳ Ｐゴシック" pitchFamily="4" charset="-128"/>
          <a:cs typeface="ＭＳ Ｐゴシック" pitchFamily="4" charset="-128"/>
        </a:defRPr>
      </a:lvl9pPr>
    </p:titleStyle>
    <p:bodyStyle>
      <a:lvl1pPr marL="411163" indent="-342900" algn="l" rtl="0" eaLnBrk="1" fontAlgn="base" hangingPunct="1">
        <a:spcBef>
          <a:spcPts val="700"/>
        </a:spcBef>
        <a:spcAft>
          <a:spcPct val="0"/>
        </a:spcAft>
        <a:buClr>
          <a:schemeClr val="accent3">
            <a:lumMod val="75000"/>
          </a:schemeClr>
        </a:buClr>
        <a:buSzPct val="95000"/>
        <a:buFont typeface="Wingdings" pitchFamily="2" charset="2"/>
        <a:buChar char=""/>
        <a:defRPr sz="3000" kern="1200">
          <a:solidFill>
            <a:schemeClr val="accent3">
              <a:lumMod val="60000"/>
              <a:lumOff val="40000"/>
            </a:schemeClr>
          </a:solidFill>
          <a:effectLst>
            <a:outerShdw blurRad="50800" dist="38100" dir="2700000" algn="tl" rotWithShape="0">
              <a:prstClr val="black">
                <a:alpha val="40000"/>
              </a:prstClr>
            </a:outerShdw>
          </a:effectLst>
          <a:latin typeface="+mn-lt"/>
          <a:ea typeface="MS PGothic" pitchFamily="34" charset="-128"/>
          <a:cs typeface="ＭＳ Ｐゴシック" pitchFamily="4" charset="-128"/>
        </a:defRPr>
      </a:lvl1pPr>
      <a:lvl2pPr marL="739775" indent="-285750" algn="l" rtl="0" eaLnBrk="1" fontAlgn="base" hangingPunct="1">
        <a:spcBef>
          <a:spcPct val="20000"/>
        </a:spcBef>
        <a:spcAft>
          <a:spcPct val="0"/>
        </a:spcAft>
        <a:buClr>
          <a:schemeClr val="accent3">
            <a:lumMod val="75000"/>
          </a:schemeClr>
        </a:buClr>
        <a:buSzPct val="90000"/>
        <a:buFont typeface="Wingdings" pitchFamily="2" charset="2"/>
        <a:buChar char=""/>
        <a:defRPr sz="2600" kern="1200">
          <a:solidFill>
            <a:srgbClr val="FFF5DE"/>
          </a:solidFill>
          <a:latin typeface="+mn-lt"/>
          <a:ea typeface="MS PGothic" pitchFamily="34" charset="-128"/>
          <a:cs typeface="+mn-cs"/>
        </a:defRPr>
      </a:lvl2pPr>
      <a:lvl3pPr marL="995363" indent="-228600" algn="l" rtl="0" eaLnBrk="1" fontAlgn="base" hangingPunct="1">
        <a:spcBef>
          <a:spcPct val="20000"/>
        </a:spcBef>
        <a:spcAft>
          <a:spcPct val="0"/>
        </a:spcAft>
        <a:buClr>
          <a:schemeClr val="accent3">
            <a:lumMod val="75000"/>
          </a:schemeClr>
        </a:buClr>
        <a:buFont typeface="Wingdings 2" pitchFamily="18" charset="2"/>
        <a:buChar char=""/>
        <a:defRPr sz="2400" kern="1200">
          <a:solidFill>
            <a:srgbClr val="FFF5DE"/>
          </a:solidFill>
          <a:latin typeface="+mn-lt"/>
          <a:ea typeface="MS PGothic" pitchFamily="34" charset="-128"/>
          <a:cs typeface="+mn-cs"/>
        </a:defRPr>
      </a:lvl3pPr>
      <a:lvl4pPr marL="1260475" indent="-228600" algn="l" rtl="0" eaLnBrk="1" fontAlgn="base" hangingPunct="1">
        <a:spcBef>
          <a:spcPct val="20000"/>
        </a:spcBef>
        <a:spcAft>
          <a:spcPct val="0"/>
        </a:spcAft>
        <a:buClr>
          <a:schemeClr val="accent3">
            <a:lumMod val="75000"/>
          </a:schemeClr>
        </a:buClr>
        <a:buSzPct val="80000"/>
        <a:buFont typeface="Arial" pitchFamily="34" charset="0"/>
        <a:buChar char="•"/>
        <a:defRPr sz="2200" kern="1200">
          <a:solidFill>
            <a:srgbClr val="FFF5DE"/>
          </a:solidFill>
          <a:latin typeface="+mn-lt"/>
          <a:ea typeface="MS PGothic" pitchFamily="34" charset="-128"/>
          <a:cs typeface="+mn-cs"/>
        </a:defRPr>
      </a:lvl4pPr>
      <a:lvl5pPr marL="1481138" indent="-209550" algn="l" rtl="0" eaLnBrk="1" fontAlgn="base" hangingPunct="1">
        <a:spcBef>
          <a:spcPct val="20000"/>
        </a:spcBef>
        <a:spcAft>
          <a:spcPct val="0"/>
        </a:spcAft>
        <a:buClr>
          <a:schemeClr val="accent3">
            <a:lumMod val="75000"/>
          </a:schemeClr>
        </a:buClr>
        <a:buSzPct val="80000"/>
        <a:buFont typeface="Wingdings 2" pitchFamily="18" charset="2"/>
        <a:buChar char=""/>
        <a:defRPr sz="2000" kern="1200">
          <a:solidFill>
            <a:srgbClr val="FFF5DE"/>
          </a:solidFill>
          <a:latin typeface="+mn-lt"/>
          <a:ea typeface="MS PGothic" pitchFamily="34"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2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4" Type="http://schemas.openxmlformats.org/officeDocument/2006/relationships/image" Target="../media/image31.emf"/><Relationship Id="rId5" Type="http://schemas.openxmlformats.org/officeDocument/2006/relationships/image" Target="../media/image32.tiff"/><Relationship Id="rId1" Type="http://schemas.openxmlformats.org/officeDocument/2006/relationships/tags" Target="../tags/tag1.xml"/><Relationship Id="rId2"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4" Type="http://schemas.openxmlformats.org/officeDocument/2006/relationships/image" Target="../media/image33.emf"/><Relationship Id="rId1" Type="http://schemas.openxmlformats.org/officeDocument/2006/relationships/tags" Target="../tags/tag3.xml"/><Relationship Id="rId2"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3.xml"/><Relationship Id="rId4" Type="http://schemas.openxmlformats.org/officeDocument/2006/relationships/image" Target="../media/image34.emf"/><Relationship Id="rId1" Type="http://schemas.openxmlformats.org/officeDocument/2006/relationships/tags" Target="../tags/tag5.xml"/><Relationship Id="rId2"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4.xml"/><Relationship Id="rId4" Type="http://schemas.openxmlformats.org/officeDocument/2006/relationships/image" Target="../media/image35.emf"/><Relationship Id="rId1" Type="http://schemas.openxmlformats.org/officeDocument/2006/relationships/tags" Target="../tags/tag7.xml"/><Relationship Id="rId2"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36.emf"/><Relationship Id="rId1" Type="http://schemas.openxmlformats.org/officeDocument/2006/relationships/tags" Target="../tags/tag9.xml"/><Relationship Id="rId2"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6.xml"/><Relationship Id="rId4" Type="http://schemas.openxmlformats.org/officeDocument/2006/relationships/image" Target="../media/image37.emf"/><Relationship Id="rId5" Type="http://schemas.openxmlformats.org/officeDocument/2006/relationships/image" Target="../media/image38.tiff"/><Relationship Id="rId1" Type="http://schemas.openxmlformats.org/officeDocument/2006/relationships/tags" Target="../tags/tag11.xml"/><Relationship Id="rId2"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8.xml"/><Relationship Id="rId4" Type="http://schemas.openxmlformats.org/officeDocument/2006/relationships/image" Target="../media/image39.emf"/><Relationship Id="rId1" Type="http://schemas.openxmlformats.org/officeDocument/2006/relationships/tags" Target="../tags/tag13.xml"/><Relationship Id="rId2"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5.xml.rels><?xml version="1.0" encoding="UTF-8" standalone="yes"?>
<Relationships xmlns="http://schemas.openxmlformats.org/package/2006/relationships"><Relationship Id="rId3" Type="http://schemas.openxmlformats.org/officeDocument/2006/relationships/hyperlink" Target="mailto:michael.pavolonis@noaa.gov" TargetMode="External"/><Relationship Id="rId4" Type="http://schemas.openxmlformats.org/officeDocument/2006/relationships/hyperlink" Target="mailto:john.cintineo@ssec.wisc.edu" TargetMode="External"/><Relationship Id="rId5" Type="http://schemas.openxmlformats.org/officeDocument/2006/relationships/hyperlink" Target="mailto:justin.sieglaff@ssec.wisc.edu" TargetMode="External"/><Relationship Id="rId6" Type="http://schemas.openxmlformats.org/officeDocument/2006/relationships/hyperlink" Target="mailto:dan.lindsey@noaa.gov" TargetMode="External"/><Relationship Id="rId7" Type="http://schemas.openxmlformats.org/officeDocument/2006/relationships/hyperlink" Target="http://cimss.ssec.wisc.edu/severe_conv/training/training.html" TargetMode="External"/><Relationship Id="rId8" Type="http://schemas.openxmlformats.org/officeDocument/2006/relationships/hyperlink" Target="http://cimss.ssec.wisc.edu/severe_conv/probsevtest.html" TargetMode="External"/><Relationship Id="rId9" Type="http://schemas.openxmlformats.org/officeDocument/2006/relationships/hyperlink" Target="http://cimss.ssec.wisc.edu/severe_conv/probtor.html" TargetMode="External"/><Relationship Id="rId10" Type="http://schemas.openxmlformats.org/officeDocument/2006/relationships/hyperlink" Target="https://journals.ametsoc.org/doi/full/10.1175/WAF-D-17-0099.1" TargetMode="External"/><Relationship Id="rId11" Type="http://schemas.openxmlformats.org/officeDocument/2006/relationships/hyperlink" Target="https://journals.ametsoc.org/doi/full/10.1175/WAF-D-13-00113.1" TargetMode="External"/><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NOAA/CIMSS ProbSevere </a:t>
            </a:r>
            <a:r>
              <a:rPr lang="en-US" dirty="0" smtClean="0"/>
              <a:t>Model:</a:t>
            </a:r>
            <a:r>
              <a:rPr lang="en-US" dirty="0" smtClean="0"/>
              <a:t/>
            </a:r>
            <a:br>
              <a:rPr lang="en-US" dirty="0" smtClean="0"/>
            </a:br>
            <a:r>
              <a:rPr lang="en-US" dirty="0" smtClean="0"/>
              <a:t>All Hazards Version of GOES-16</a:t>
            </a:r>
            <a:endParaRPr lang="en-US" dirty="0"/>
          </a:p>
        </p:txBody>
      </p:sp>
      <p:sp>
        <p:nvSpPr>
          <p:cNvPr id="4" name="Slide Number Placeholder 3"/>
          <p:cNvSpPr>
            <a:spLocks noGrp="1"/>
          </p:cNvSpPr>
          <p:nvPr>
            <p:ph type="sldNum" sz="quarter" idx="4294967295"/>
          </p:nvPr>
        </p:nvSpPr>
        <p:spPr>
          <a:xfrm>
            <a:off x="8534400" y="6553200"/>
            <a:ext cx="457200" cy="228600"/>
          </a:xfrm>
        </p:spPr>
        <p:txBody>
          <a:bodyPr/>
          <a:lstStyle/>
          <a:p>
            <a:fld id="{92260C17-B17B-44C7-8493-C8ACBB94F633}" type="slidenum">
              <a:rPr lang="en-US" smtClean="0"/>
              <a:pPr/>
              <a:t>1</a:t>
            </a:fld>
            <a:endParaRPr lang="en-US"/>
          </a:p>
        </p:txBody>
      </p:sp>
      <p:sp>
        <p:nvSpPr>
          <p:cNvPr id="3" name="Subtitle 2"/>
          <p:cNvSpPr>
            <a:spLocks noGrp="1"/>
          </p:cNvSpPr>
          <p:nvPr>
            <p:ph type="subTitle" idx="1"/>
          </p:nvPr>
        </p:nvSpPr>
        <p:spPr>
          <a:xfrm>
            <a:off x="685800" y="3403937"/>
            <a:ext cx="7772400" cy="830997"/>
          </a:xfrm>
        </p:spPr>
        <p:txBody>
          <a:bodyPr/>
          <a:lstStyle/>
          <a:p>
            <a:r>
              <a:rPr lang="en-US" dirty="0" smtClean="0"/>
              <a:t> –  Training Module –</a:t>
            </a:r>
          </a:p>
          <a:p>
            <a:r>
              <a:rPr lang="en-US" dirty="0" smtClean="0"/>
              <a:t>Spring 2018</a:t>
            </a:r>
          </a:p>
        </p:txBody>
      </p:sp>
    </p:spTree>
    <p:extLst>
      <p:ext uri="{BB962C8B-B14F-4D97-AF65-F5344CB8AC3E}">
        <p14:creationId xmlns:p14="http://schemas.microsoft.com/office/powerpoint/2010/main" val="131834773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10</a:t>
            </a:fld>
            <a:endParaRPr lang="en-US"/>
          </a:p>
        </p:txBody>
      </p:sp>
      <p:sp>
        <p:nvSpPr>
          <p:cNvPr id="2" name="TextBox 1"/>
          <p:cNvSpPr txBox="1"/>
          <p:nvPr/>
        </p:nvSpPr>
        <p:spPr>
          <a:xfrm>
            <a:off x="1066800" y="0"/>
            <a:ext cx="6778719" cy="646331"/>
          </a:xfrm>
          <a:prstGeom prst="rect">
            <a:avLst/>
          </a:prstGeom>
          <a:noFill/>
        </p:spPr>
        <p:txBody>
          <a:bodyPr wrap="none" rtlCol="0">
            <a:spAutoFit/>
          </a:bodyPr>
          <a:lstStyle/>
          <a:p>
            <a:r>
              <a:rPr lang="en-US" sz="3600" b="1" u="sng" dirty="0" err="1" smtClean="0"/>
              <a:t>ProbTor</a:t>
            </a:r>
            <a:r>
              <a:rPr lang="en-US" sz="3600" b="1" u="sng" dirty="0" smtClean="0"/>
              <a:t> Model AWIPS-II Readout</a:t>
            </a:r>
            <a:endParaRPr lang="en-US" sz="3600" b="1" u="sng" dirty="0"/>
          </a:p>
        </p:txBody>
      </p:sp>
      <p:pic>
        <p:nvPicPr>
          <p:cNvPr id="3" name="Picture 2"/>
          <p:cNvPicPr>
            <a:picLocks noChangeAspect="1"/>
          </p:cNvPicPr>
          <p:nvPr/>
        </p:nvPicPr>
        <p:blipFill>
          <a:blip r:embed="rId3"/>
          <a:stretch>
            <a:fillRect/>
          </a:stretch>
        </p:blipFill>
        <p:spPr>
          <a:xfrm>
            <a:off x="0" y="1320800"/>
            <a:ext cx="9144000" cy="4193702"/>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11</a:t>
            </a:fld>
            <a:endParaRPr lang="en-US"/>
          </a:p>
        </p:txBody>
      </p:sp>
    </p:spTree>
    <p:extLst>
      <p:ext uri="{BB962C8B-B14F-4D97-AF65-F5344CB8AC3E}">
        <p14:creationId xmlns:p14="http://schemas.microsoft.com/office/powerpoint/2010/main" val="2045676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83594" y="782646"/>
            <a:ext cx="8410450" cy="5727362"/>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12</a:t>
            </a:fld>
            <a:endParaRPr lang="en-US"/>
          </a:p>
        </p:txBody>
      </p:sp>
      <p:sp>
        <p:nvSpPr>
          <p:cNvPr id="2" name="TextBox 1"/>
          <p:cNvSpPr txBox="1"/>
          <p:nvPr/>
        </p:nvSpPr>
        <p:spPr>
          <a:xfrm>
            <a:off x="1711053" y="85372"/>
            <a:ext cx="5606260" cy="553998"/>
          </a:xfrm>
          <a:prstGeom prst="rect">
            <a:avLst/>
          </a:prstGeom>
          <a:noFill/>
        </p:spPr>
        <p:txBody>
          <a:bodyPr wrap="none" rtlCol="0">
            <a:spAutoFit/>
          </a:bodyPr>
          <a:lstStyle/>
          <a:p>
            <a:r>
              <a:rPr lang="en-US" sz="3000" dirty="0" err="1" smtClean="0"/>
              <a:t>ProbHail</a:t>
            </a:r>
            <a:r>
              <a:rPr lang="en-US" sz="3000" dirty="0" smtClean="0"/>
              <a:t> Example - 05 March 2018</a:t>
            </a:r>
          </a:p>
        </p:txBody>
      </p:sp>
      <p:sp>
        <p:nvSpPr>
          <p:cNvPr id="6" name="Rectangle 5"/>
          <p:cNvSpPr/>
          <p:nvPr/>
        </p:nvSpPr>
        <p:spPr>
          <a:xfrm>
            <a:off x="4312501" y="4913375"/>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90975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13</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smtClean="0"/>
              <a:t>ProbHail</a:t>
            </a:r>
            <a:r>
              <a:rPr lang="en-US" sz="3000" dirty="0" smtClean="0"/>
              <a:t> Example – 05 March 2018 2236 UTC</a:t>
            </a:r>
          </a:p>
        </p:txBody>
      </p:sp>
      <p:pic>
        <p:nvPicPr>
          <p:cNvPr id="3" name="Picture 2" descr="20180305-22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308324"/>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3%</a:t>
            </a:r>
          </a:p>
          <a:p>
            <a:r>
              <a:rPr lang="en-US" b="1" dirty="0" smtClean="0">
                <a:solidFill>
                  <a:srgbClr val="1CFFFA"/>
                </a:solidFill>
                <a:effectLst>
                  <a:outerShdw blurRad="50800" dist="38100" dir="2700000" algn="tl" rotWithShape="0">
                    <a:prstClr val="black">
                      <a:alpha val="40000"/>
                    </a:prstClr>
                  </a:outerShdw>
                </a:effectLst>
              </a:rPr>
              <a:t>Developing storm near New Braunfels, Texas</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Excellent shear and large CAPE in the  -10°C to -30°C layer.</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381668"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888000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14</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smtClean="0"/>
              <a:t>ProbHail</a:t>
            </a:r>
            <a:r>
              <a:rPr lang="en-US" sz="3000" dirty="0" smtClean="0"/>
              <a:t> Example – 05 March 2018 2238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031325"/>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11%</a:t>
            </a:r>
          </a:p>
          <a:p>
            <a:r>
              <a:rPr lang="en-US" b="1" dirty="0" smtClean="0">
                <a:solidFill>
                  <a:srgbClr val="1CFFFA"/>
                </a:solidFill>
                <a:effectLst>
                  <a:outerShdw blurRad="50800" dist="38100" dir="2700000" algn="tl" rotWithShape="0">
                    <a:prstClr val="black">
                      <a:alpha val="40000"/>
                    </a:prstClr>
                  </a:outerShdw>
                </a:effectLst>
              </a:rPr>
              <a:t>GOES-16 normalized vertical growth rate increases into the moderate category.</a:t>
            </a:r>
          </a:p>
          <a:p>
            <a:r>
              <a:rPr lang="en-US" b="1" dirty="0" smtClean="0">
                <a:solidFill>
                  <a:srgbClr val="1CFFFA"/>
                </a:solidFill>
                <a:effectLst>
                  <a:outerShdw blurRad="50800" dist="38100" dir="2700000" algn="tl" rotWithShape="0">
                    <a:prstClr val="black">
                      <a:alpha val="40000"/>
                    </a:prstClr>
                  </a:outerShdw>
                </a:effectLst>
              </a:rPr>
              <a:t>MESH increases.</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508668"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909783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15</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smtClean="0"/>
              <a:t>ProbHail</a:t>
            </a:r>
            <a:r>
              <a:rPr lang="en-US" sz="3000" dirty="0" smtClean="0"/>
              <a:t> Example – 05 March 2018 2252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29%</a:t>
            </a:r>
          </a:p>
          <a:p>
            <a:r>
              <a:rPr lang="en-US" b="1" dirty="0" smtClean="0">
                <a:solidFill>
                  <a:srgbClr val="1CFFFA"/>
                </a:solidFill>
                <a:effectLst>
                  <a:outerShdw blurRad="50800" dist="38100" dir="2700000" algn="tl" rotWithShape="0">
                    <a:prstClr val="black">
                      <a:alpha val="40000"/>
                    </a:prstClr>
                  </a:outerShdw>
                </a:effectLst>
              </a:rPr>
              <a:t>MESH and total lightning are slowly increasing.</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692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600795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16</a:t>
            </a:fld>
            <a:endParaRPr lang="en-US"/>
          </a:p>
        </p:txBody>
      </p:sp>
      <p:sp>
        <p:nvSpPr>
          <p:cNvPr id="2" name="TextBox 1"/>
          <p:cNvSpPr txBox="1"/>
          <p:nvPr/>
        </p:nvSpPr>
        <p:spPr>
          <a:xfrm>
            <a:off x="956165" y="99483"/>
            <a:ext cx="7238881" cy="553998"/>
          </a:xfrm>
          <a:prstGeom prst="rect">
            <a:avLst/>
          </a:prstGeom>
          <a:noFill/>
        </p:spPr>
        <p:txBody>
          <a:bodyPr wrap="none" rtlCol="0">
            <a:spAutoFit/>
          </a:bodyPr>
          <a:lstStyle/>
          <a:p>
            <a:r>
              <a:rPr lang="en-US" sz="3000" dirty="0" err="1" smtClean="0"/>
              <a:t>ProbHail</a:t>
            </a:r>
            <a:r>
              <a:rPr lang="en-US" sz="3000" dirty="0" smtClean="0"/>
              <a:t> Example – 05 March 2018 2254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63%</a:t>
            </a:r>
          </a:p>
          <a:p>
            <a:r>
              <a:rPr lang="en-US" b="1" dirty="0" smtClean="0">
                <a:solidFill>
                  <a:srgbClr val="1CFFFA"/>
                </a:solidFill>
                <a:effectLst>
                  <a:outerShdw blurRad="50800" dist="38100" dir="2700000" algn="tl" rotWithShape="0">
                    <a:prstClr val="black">
                      <a:alpha val="40000"/>
                    </a:prstClr>
                  </a:outerShdw>
                </a:effectLst>
              </a:rPr>
              <a:t>MESH and total lightning begin to rapidly increase.</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819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39755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17</a:t>
            </a:fld>
            <a:endParaRPr lang="en-US"/>
          </a:p>
        </p:txBody>
      </p:sp>
      <p:sp>
        <p:nvSpPr>
          <p:cNvPr id="2" name="TextBox 1"/>
          <p:cNvSpPr txBox="1"/>
          <p:nvPr/>
        </p:nvSpPr>
        <p:spPr>
          <a:xfrm>
            <a:off x="956165" y="99483"/>
            <a:ext cx="7244140" cy="553998"/>
          </a:xfrm>
          <a:prstGeom prst="rect">
            <a:avLst/>
          </a:prstGeom>
          <a:noFill/>
        </p:spPr>
        <p:txBody>
          <a:bodyPr wrap="none" rtlCol="0">
            <a:spAutoFit/>
          </a:bodyPr>
          <a:lstStyle/>
          <a:p>
            <a:r>
              <a:rPr lang="en-US" sz="3000" dirty="0" err="1" smtClean="0"/>
              <a:t>ProbHail</a:t>
            </a:r>
            <a:r>
              <a:rPr lang="en-US" sz="3000" dirty="0" smtClean="0"/>
              <a:t> Example – 05 March 2018 2302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92%</a:t>
            </a:r>
          </a:p>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is very high due to large MESH (1.44”) and considerable lightning.</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819112"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955708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18</a:t>
            </a:fld>
            <a:endParaRPr lang="en-US"/>
          </a:p>
        </p:txBody>
      </p:sp>
      <p:sp>
        <p:nvSpPr>
          <p:cNvPr id="2" name="TextBox 1"/>
          <p:cNvSpPr txBox="1"/>
          <p:nvPr/>
        </p:nvSpPr>
        <p:spPr>
          <a:xfrm>
            <a:off x="956165" y="99483"/>
            <a:ext cx="7244140" cy="553998"/>
          </a:xfrm>
          <a:prstGeom prst="rect">
            <a:avLst/>
          </a:prstGeom>
          <a:noFill/>
        </p:spPr>
        <p:txBody>
          <a:bodyPr wrap="none" rtlCol="0">
            <a:spAutoFit/>
          </a:bodyPr>
          <a:lstStyle/>
          <a:p>
            <a:r>
              <a:rPr lang="en-US" sz="3000" dirty="0" err="1" smtClean="0"/>
              <a:t>ProbHail</a:t>
            </a:r>
            <a:r>
              <a:rPr lang="en-US" sz="3000" dirty="0" smtClean="0"/>
              <a:t> Example – 05 March 2018 2312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031325"/>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ProbHail</a:t>
            </a:r>
            <a:r>
              <a:rPr lang="en-US" b="1" dirty="0" smtClean="0">
                <a:solidFill>
                  <a:srgbClr val="1CFFFA"/>
                </a:solidFill>
                <a:effectLst>
                  <a:outerShdw blurRad="50800" dist="38100" dir="2700000" algn="tl" rotWithShape="0">
                    <a:prstClr val="black">
                      <a:alpha val="40000"/>
                    </a:prstClr>
                  </a:outerShdw>
                </a:effectLst>
              </a:rPr>
              <a:t> = 95%</a:t>
            </a:r>
          </a:p>
          <a:p>
            <a:r>
              <a:rPr lang="en-US" b="1" dirty="0" smtClean="0">
                <a:solidFill>
                  <a:srgbClr val="1CFFFA"/>
                </a:solidFill>
                <a:effectLst>
                  <a:outerShdw blurRad="50800" dist="38100" dir="2700000" algn="tl" rotWithShape="0">
                    <a:prstClr val="black">
                      <a:alpha val="40000"/>
                    </a:prstClr>
                  </a:outerShdw>
                </a:effectLst>
              </a:rPr>
              <a:t>A severe thunderstorm warning is issued at 2312 UTC.</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The first severe hail report (1.75”) is received at 2320 UTC.</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051110" y="1756131"/>
            <a:ext cx="2917890" cy="232198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018602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4048" y="786384"/>
            <a:ext cx="8405725" cy="572414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19</a:t>
            </a:fld>
            <a:endParaRPr lang="en-US"/>
          </a:p>
        </p:txBody>
      </p:sp>
      <p:sp>
        <p:nvSpPr>
          <p:cNvPr id="2" name="TextBox 1"/>
          <p:cNvSpPr txBox="1"/>
          <p:nvPr/>
        </p:nvSpPr>
        <p:spPr>
          <a:xfrm>
            <a:off x="1711053" y="85372"/>
            <a:ext cx="5953222" cy="553998"/>
          </a:xfrm>
          <a:prstGeom prst="rect">
            <a:avLst/>
          </a:prstGeom>
          <a:noFill/>
        </p:spPr>
        <p:txBody>
          <a:bodyPr wrap="none" rtlCol="0">
            <a:spAutoFit/>
          </a:bodyPr>
          <a:lstStyle/>
          <a:p>
            <a:r>
              <a:rPr lang="en-US" sz="3000" dirty="0" err="1" smtClean="0"/>
              <a:t>ProbWind</a:t>
            </a:r>
            <a:r>
              <a:rPr lang="en-US" sz="3000" dirty="0" smtClean="0"/>
              <a:t> Example – 24/25 Feb 2018</a:t>
            </a:r>
          </a:p>
        </p:txBody>
      </p:sp>
      <p:sp>
        <p:nvSpPr>
          <p:cNvPr id="6" name="Rectangle 5"/>
          <p:cNvSpPr/>
          <p:nvPr/>
        </p:nvSpPr>
        <p:spPr>
          <a:xfrm>
            <a:off x="5808278" y="3093042"/>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93717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a:t>
            </a:fld>
            <a:endParaRPr lang="en-US"/>
          </a:p>
        </p:txBody>
      </p:sp>
      <p:sp>
        <p:nvSpPr>
          <p:cNvPr id="5" name="TextBox 4"/>
          <p:cNvSpPr txBox="1"/>
          <p:nvPr/>
        </p:nvSpPr>
        <p:spPr>
          <a:xfrm>
            <a:off x="381000" y="177224"/>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NOAA/CIMSS ProbSevere Model Goals</a:t>
            </a:r>
            <a:endParaRPr lang="en-US" sz="3600" b="1" u="sng" dirty="0">
              <a:effectLst>
                <a:outerShdw blurRad="50800" dist="38100" dir="2700000" algn="tl" rotWithShape="0">
                  <a:prstClr val="black">
                    <a:alpha val="40000"/>
                  </a:prstClr>
                </a:outerShdw>
              </a:effectLst>
            </a:endParaRPr>
          </a:p>
        </p:txBody>
      </p:sp>
      <p:sp>
        <p:nvSpPr>
          <p:cNvPr id="6" name="Rectangle 5"/>
          <p:cNvSpPr/>
          <p:nvPr/>
        </p:nvSpPr>
        <p:spPr>
          <a:xfrm>
            <a:off x="228600" y="4929451"/>
            <a:ext cx="8458200" cy="707886"/>
          </a:xfrm>
          <a:prstGeom prst="rect">
            <a:avLst/>
          </a:prstGeom>
        </p:spPr>
        <p:txBody>
          <a:bodyPr wrap="square">
            <a:spAutoFit/>
          </a:bodyPr>
          <a:lstStyle/>
          <a:p>
            <a:r>
              <a:rPr lang="en-US" sz="2000" dirty="0" smtClean="0"/>
              <a:t>This </a:t>
            </a:r>
            <a:r>
              <a:rPr lang="en-US" sz="2000" b="1" dirty="0"/>
              <a:t>statistical model</a:t>
            </a:r>
            <a:r>
              <a:rPr lang="en-US" sz="2000" dirty="0"/>
              <a:t> predicts the </a:t>
            </a:r>
            <a:r>
              <a:rPr lang="en-US" sz="2000" dirty="0">
                <a:solidFill>
                  <a:srgbClr val="F2C31A"/>
                </a:solidFill>
              </a:rPr>
              <a:t>probability</a:t>
            </a:r>
            <a:r>
              <a:rPr lang="en-US" sz="2000" dirty="0"/>
              <a:t> </a:t>
            </a:r>
            <a:r>
              <a:rPr lang="en-US" sz="2000" dirty="0">
                <a:solidFill>
                  <a:srgbClr val="F2C31A"/>
                </a:solidFill>
              </a:rPr>
              <a:t>that a storm will </a:t>
            </a:r>
            <a:r>
              <a:rPr lang="en-US" sz="2000" dirty="0" smtClean="0">
                <a:solidFill>
                  <a:srgbClr val="F2C31A"/>
                </a:solidFill>
              </a:rPr>
              <a:t>produce a </a:t>
            </a:r>
            <a:r>
              <a:rPr lang="en-US" sz="2000" b="1" dirty="0" smtClean="0">
                <a:solidFill>
                  <a:srgbClr val="F2C31A"/>
                </a:solidFill>
              </a:rPr>
              <a:t>severe hail, severe wind or a tornado</a:t>
            </a:r>
            <a:r>
              <a:rPr lang="en-US" sz="2000" dirty="0" smtClean="0">
                <a:solidFill>
                  <a:srgbClr val="F2C31A"/>
                </a:solidFill>
              </a:rPr>
              <a:t> in </a:t>
            </a:r>
            <a:r>
              <a:rPr lang="en-US" sz="2000" dirty="0">
                <a:solidFill>
                  <a:srgbClr val="F2C31A"/>
                </a:solidFill>
              </a:rPr>
              <a:t>the near-term </a:t>
            </a:r>
            <a:r>
              <a:rPr lang="en-US" sz="2000" dirty="0"/>
              <a:t>(in the next </a:t>
            </a:r>
            <a:r>
              <a:rPr lang="en-US" sz="2000" dirty="0" smtClean="0"/>
              <a:t>0-60 </a:t>
            </a:r>
            <a:r>
              <a:rPr lang="en-US" sz="2000" dirty="0"/>
              <a:t>min</a:t>
            </a:r>
            <a:r>
              <a:rPr lang="en-US" sz="2000" dirty="0" smtClean="0"/>
              <a:t>)</a:t>
            </a:r>
            <a:r>
              <a:rPr lang="en-US" sz="2000" dirty="0"/>
              <a:t>.</a:t>
            </a:r>
            <a:endParaRPr lang="en-US" sz="2000" dirty="0" smtClean="0"/>
          </a:p>
        </p:txBody>
      </p:sp>
      <p:sp>
        <p:nvSpPr>
          <p:cNvPr id="10" name="Rectangle 9"/>
          <p:cNvSpPr/>
          <p:nvPr/>
        </p:nvSpPr>
        <p:spPr>
          <a:xfrm>
            <a:off x="228600" y="5589176"/>
            <a:ext cx="8458200" cy="707886"/>
          </a:xfrm>
          <a:prstGeom prst="rect">
            <a:avLst/>
          </a:prstGeom>
        </p:spPr>
        <p:txBody>
          <a:bodyPr wrap="square">
            <a:spAutoFit/>
          </a:bodyPr>
          <a:lstStyle/>
          <a:p>
            <a:r>
              <a:rPr lang="en-US" sz="2000" dirty="0" smtClean="0"/>
              <a:t>ProbSevere can be used as a ‘pre-polygon’ product as well as an aid for warning reissuance.</a:t>
            </a:r>
            <a:endParaRPr lang="en-US" sz="2000" dirty="0"/>
          </a:p>
        </p:txBody>
      </p:sp>
      <p:sp>
        <p:nvSpPr>
          <p:cNvPr id="9" name="Rectangle 8"/>
          <p:cNvSpPr/>
          <p:nvPr/>
        </p:nvSpPr>
        <p:spPr>
          <a:xfrm>
            <a:off x="228600" y="4221565"/>
            <a:ext cx="8458200" cy="707886"/>
          </a:xfrm>
          <a:prstGeom prst="rect">
            <a:avLst/>
          </a:prstGeom>
        </p:spPr>
        <p:txBody>
          <a:bodyPr wrap="square">
            <a:spAutoFit/>
          </a:bodyPr>
          <a:lstStyle/>
          <a:p>
            <a:r>
              <a:rPr lang="en-US" sz="2000" dirty="0" smtClean="0"/>
              <a:t>ProbSevere is a statistical model designed to increase forecaster confidence and/or increase lead-time in severe thunderstorm/tornado warning issuance.</a:t>
            </a:r>
            <a:endParaRPr lang="en-US" sz="2000" dirty="0" smtClean="0">
              <a:effectLst>
                <a:outerShdw blurRad="50800" dist="38100" dir="2700000" algn="tl" rotWithShape="0">
                  <a:prstClr val="black">
                    <a:alpha val="40000"/>
                  </a:prstClr>
                </a:outerShdw>
              </a:effectLst>
            </a:endParaRPr>
          </a:p>
        </p:txBody>
      </p:sp>
      <p:pic>
        <p:nvPicPr>
          <p:cNvPr id="2" name="Picture 1" descr="20160525-0048.png"/>
          <p:cNvPicPr>
            <a:picLocks noChangeAspect="1"/>
          </p:cNvPicPr>
          <p:nvPr/>
        </p:nvPicPr>
        <p:blipFill rotWithShape="1">
          <a:blip r:embed="rId3">
            <a:extLst>
              <a:ext uri="{28A0092B-C50C-407E-A947-70E740481C1C}">
                <a14:useLocalDpi xmlns:a14="http://schemas.microsoft.com/office/drawing/2010/main" val="0"/>
              </a:ext>
            </a:extLst>
          </a:blip>
          <a:srcRect l="19999" r="826" b="31673"/>
          <a:stretch/>
        </p:blipFill>
        <p:spPr>
          <a:xfrm>
            <a:off x="1407653" y="774196"/>
            <a:ext cx="5409446" cy="3447369"/>
          </a:xfrm>
          <a:prstGeom prst="rect">
            <a:avLst/>
          </a:prstGeom>
        </p:spPr>
      </p:pic>
    </p:spTree>
    <p:extLst>
      <p:ext uri="{BB962C8B-B14F-4D97-AF65-F5344CB8AC3E}">
        <p14:creationId xmlns:p14="http://schemas.microsoft.com/office/powerpoint/2010/main" val="12996238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20</a:t>
            </a:fld>
            <a:endParaRPr lang="en-US"/>
          </a:p>
        </p:txBody>
      </p:sp>
      <p:sp>
        <p:nvSpPr>
          <p:cNvPr id="2" name="TextBox 1"/>
          <p:cNvSpPr txBox="1"/>
          <p:nvPr/>
        </p:nvSpPr>
        <p:spPr>
          <a:xfrm>
            <a:off x="956165" y="99483"/>
            <a:ext cx="7040509" cy="553998"/>
          </a:xfrm>
          <a:prstGeom prst="rect">
            <a:avLst/>
          </a:prstGeom>
          <a:noFill/>
        </p:spPr>
        <p:txBody>
          <a:bodyPr wrap="none" rtlCol="0">
            <a:spAutoFit/>
          </a:bodyPr>
          <a:lstStyle/>
          <a:p>
            <a:r>
              <a:rPr lang="en-US" sz="3000" dirty="0" err="1" smtClean="0"/>
              <a:t>ProbWind</a:t>
            </a:r>
            <a:r>
              <a:rPr lang="en-US" sz="3000" dirty="0" smtClean="0"/>
              <a:t> Example – 25 Feb 2018 0252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585323"/>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21%</a:t>
            </a:r>
          </a:p>
          <a:p>
            <a:r>
              <a:rPr lang="en-US" b="1" dirty="0" smtClean="0">
                <a:solidFill>
                  <a:srgbClr val="1CFFFA"/>
                </a:solidFill>
                <a:effectLst>
                  <a:outerShdw blurRad="50800" dist="38100" dir="2700000" algn="tl" rotWithShape="0">
                    <a:prstClr val="black">
                      <a:alpha val="40000"/>
                    </a:prstClr>
                  </a:outerShdw>
                </a:effectLst>
              </a:rPr>
              <a:t>A line of strong storms was pushing into the Louisville WFO.</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Strong shear and strong synoptic low-level winds are favorable for damaging winds.</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850444" y="2906889"/>
            <a:ext cx="1001889" cy="129822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428974072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21</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smtClean="0"/>
              <a:t>ProbWind</a:t>
            </a:r>
            <a:r>
              <a:rPr lang="en-US" sz="3000" dirty="0" smtClean="0"/>
              <a:t> Example – 25 Feb 2018 0310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37%</a:t>
            </a:r>
          </a:p>
          <a:p>
            <a:r>
              <a:rPr lang="en-US" b="1" dirty="0" smtClean="0">
                <a:solidFill>
                  <a:srgbClr val="1CFFFA"/>
                </a:solidFill>
                <a:effectLst>
                  <a:outerShdw blurRad="50800" dist="38100" dir="2700000" algn="tl" rotWithShape="0">
                    <a:prstClr val="black">
                      <a:alpha val="40000"/>
                    </a:prstClr>
                  </a:outerShdw>
                </a:effectLst>
              </a:rPr>
              <a:t>AzShear and reflectivity observations intensified causing increase of </a:t>
            </a:r>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862667" cy="2127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376608499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22</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smtClean="0"/>
              <a:t>ProbWind</a:t>
            </a:r>
            <a:r>
              <a:rPr lang="en-US" sz="3000" dirty="0" smtClean="0"/>
              <a:t> Example – 25 Feb 2018 0312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47%</a:t>
            </a:r>
          </a:p>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increase due to increase in total lightning activity.</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862667" cy="2127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216488949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23</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smtClean="0"/>
              <a:t>ProbWind</a:t>
            </a:r>
            <a:r>
              <a:rPr lang="en-US" sz="3000" dirty="0" smtClean="0"/>
              <a:t> Example – 25 Feb 2018 0314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54%</a:t>
            </a:r>
          </a:p>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increase due to increased MRMS AzShear.</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1989667" cy="2000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17065439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24</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smtClean="0"/>
              <a:t>ProbWind</a:t>
            </a:r>
            <a:r>
              <a:rPr lang="en-US" sz="3000" dirty="0" smtClean="0"/>
              <a:t> Example – 25 Feb 2018 0324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73%</a:t>
            </a:r>
          </a:p>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increase due to increases in MRMS AzShear, reflectivity, and total lightning.</a:t>
            </a: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204814"/>
            <a:ext cx="2342444" cy="200029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23204984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25</a:t>
            </a:fld>
            <a:endParaRPr lang="en-US"/>
          </a:p>
        </p:txBody>
      </p:sp>
      <p:sp>
        <p:nvSpPr>
          <p:cNvPr id="2" name="TextBox 1"/>
          <p:cNvSpPr txBox="1"/>
          <p:nvPr/>
        </p:nvSpPr>
        <p:spPr>
          <a:xfrm>
            <a:off x="956165" y="99483"/>
            <a:ext cx="7018530" cy="553998"/>
          </a:xfrm>
          <a:prstGeom prst="rect">
            <a:avLst/>
          </a:prstGeom>
          <a:noFill/>
        </p:spPr>
        <p:txBody>
          <a:bodyPr wrap="none" rtlCol="0">
            <a:spAutoFit/>
          </a:bodyPr>
          <a:lstStyle/>
          <a:p>
            <a:r>
              <a:rPr lang="en-US" sz="3000" dirty="0" err="1" smtClean="0"/>
              <a:t>ProbWind</a:t>
            </a:r>
            <a:r>
              <a:rPr lang="en-US" sz="3000" dirty="0" smtClean="0"/>
              <a:t> Example – 25 Feb 2018 0326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308324"/>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ProbWind</a:t>
            </a:r>
            <a:r>
              <a:rPr lang="en-US" b="1" dirty="0" smtClean="0">
                <a:solidFill>
                  <a:srgbClr val="1CFFFA"/>
                </a:solidFill>
                <a:effectLst>
                  <a:outerShdw blurRad="50800" dist="38100" dir="2700000" algn="tl" rotWithShape="0">
                    <a:prstClr val="black">
                      <a:alpha val="40000"/>
                    </a:prstClr>
                  </a:outerShdw>
                </a:effectLst>
              </a:rPr>
              <a:t> = 68%</a:t>
            </a:r>
          </a:p>
          <a:p>
            <a:r>
              <a:rPr lang="en-US" b="1" dirty="0">
                <a:solidFill>
                  <a:srgbClr val="1CFFFA"/>
                </a:solidFill>
                <a:effectLst>
                  <a:outerShdw blurRad="50800" dist="38100" dir="2700000" algn="tl" rotWithShape="0">
                    <a:prstClr val="black">
                      <a:alpha val="40000"/>
                    </a:prstClr>
                  </a:outerShdw>
                </a:effectLst>
              </a:rPr>
              <a:t>A severe thunderstorm warning is issued at </a:t>
            </a:r>
            <a:r>
              <a:rPr lang="en-US" b="1" dirty="0" smtClean="0">
                <a:solidFill>
                  <a:srgbClr val="1CFFFA"/>
                </a:solidFill>
                <a:effectLst>
                  <a:outerShdw blurRad="50800" dist="38100" dir="2700000" algn="tl" rotWithShape="0">
                    <a:prstClr val="black">
                      <a:alpha val="40000"/>
                    </a:prstClr>
                  </a:outerShdw>
                </a:effectLst>
              </a:rPr>
              <a:t>0326 UTC</a:t>
            </a:r>
            <a:r>
              <a:rPr lang="en-US" b="1" dirty="0">
                <a:solidFill>
                  <a:srgbClr val="1CFFFA"/>
                </a:solidFill>
                <a:effectLst>
                  <a:outerShdw blurRad="50800" dist="38100" dir="2700000" algn="tl" rotWithShape="0">
                    <a:prstClr val="black">
                      <a:alpha val="40000"/>
                    </a:prstClr>
                  </a:outerShdw>
                </a:effectLst>
              </a:rPr>
              <a:t>.</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Wind damage reports are received at 0356 UTC.</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98889" y="2574146"/>
            <a:ext cx="2328333" cy="163096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7890933" y="3358444"/>
            <a:ext cx="1100667" cy="369332"/>
          </a:xfrm>
          <a:prstGeom prst="rect">
            <a:avLst/>
          </a:prstGeom>
          <a:solidFill>
            <a:schemeClr val="bg1"/>
          </a:solidFill>
        </p:spPr>
        <p:txBody>
          <a:bodyPr wrap="square" rtlCol="0">
            <a:spAutoFit/>
          </a:bodyPr>
          <a:lstStyle/>
          <a:p>
            <a:r>
              <a:rPr lang="en-US" dirty="0" smtClean="0"/>
              <a:t>Kentucky</a:t>
            </a:r>
            <a:endParaRPr lang="en-US" dirty="0"/>
          </a:p>
        </p:txBody>
      </p:sp>
      <p:sp>
        <p:nvSpPr>
          <p:cNvPr id="10" name="TextBox 9"/>
          <p:cNvSpPr txBox="1"/>
          <p:nvPr/>
        </p:nvSpPr>
        <p:spPr>
          <a:xfrm>
            <a:off x="4092222" y="2204814"/>
            <a:ext cx="1100667" cy="369332"/>
          </a:xfrm>
          <a:prstGeom prst="rect">
            <a:avLst/>
          </a:prstGeom>
          <a:solidFill>
            <a:schemeClr val="bg1"/>
          </a:solidFill>
        </p:spPr>
        <p:txBody>
          <a:bodyPr wrap="square" rtlCol="0">
            <a:spAutoFit/>
          </a:bodyPr>
          <a:lstStyle/>
          <a:p>
            <a:r>
              <a:rPr lang="en-US" dirty="0" smtClean="0"/>
              <a:t>Indiana</a:t>
            </a:r>
            <a:endParaRPr lang="en-US" dirty="0"/>
          </a:p>
        </p:txBody>
      </p:sp>
    </p:spTree>
    <p:extLst>
      <p:ext uri="{BB962C8B-B14F-4D97-AF65-F5344CB8AC3E}">
        <p14:creationId xmlns:p14="http://schemas.microsoft.com/office/powerpoint/2010/main" val="18601308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84048" y="786384"/>
            <a:ext cx="8405725" cy="572414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26</a:t>
            </a:fld>
            <a:endParaRPr lang="en-US"/>
          </a:p>
        </p:txBody>
      </p:sp>
      <p:sp>
        <p:nvSpPr>
          <p:cNvPr id="2" name="TextBox 1"/>
          <p:cNvSpPr txBox="1"/>
          <p:nvPr/>
        </p:nvSpPr>
        <p:spPr>
          <a:xfrm>
            <a:off x="1711053" y="85372"/>
            <a:ext cx="5163305" cy="553998"/>
          </a:xfrm>
          <a:prstGeom prst="rect">
            <a:avLst/>
          </a:prstGeom>
          <a:noFill/>
        </p:spPr>
        <p:txBody>
          <a:bodyPr wrap="none" rtlCol="0">
            <a:spAutoFit/>
          </a:bodyPr>
          <a:lstStyle/>
          <a:p>
            <a:r>
              <a:rPr lang="en-US" sz="3000" dirty="0" err="1" smtClean="0"/>
              <a:t>ProbTor</a:t>
            </a:r>
            <a:r>
              <a:rPr lang="en-US" sz="3000" dirty="0" smtClean="0"/>
              <a:t> Example – 24 Feb 2018</a:t>
            </a:r>
          </a:p>
        </p:txBody>
      </p:sp>
      <p:sp>
        <p:nvSpPr>
          <p:cNvPr id="6" name="Rectangle 5"/>
          <p:cNvSpPr/>
          <p:nvPr/>
        </p:nvSpPr>
        <p:spPr>
          <a:xfrm>
            <a:off x="5215611" y="3643375"/>
            <a:ext cx="826498" cy="681160"/>
          </a:xfrm>
          <a:prstGeom prst="rect">
            <a:avLst/>
          </a:prstGeom>
          <a:noFill/>
          <a:ln w="5715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26169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27</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2246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2862323"/>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10%</a:t>
            </a:r>
          </a:p>
          <a:p>
            <a:r>
              <a:rPr lang="en-US" b="1" dirty="0" smtClean="0">
                <a:solidFill>
                  <a:srgbClr val="1CFFFA"/>
                </a:solidFill>
                <a:effectLst>
                  <a:outerShdw blurRad="50800" dist="38100" dir="2700000" algn="tl" rotWithShape="0">
                    <a:prstClr val="black">
                      <a:alpha val="40000"/>
                    </a:prstClr>
                  </a:outerShdw>
                </a:effectLst>
              </a:rPr>
              <a:t>A broken line of storms was traversing across NE Arkansas.</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The kinematics were very favorable for tornadoes—extreme values of 0-1km storm relative helicity and large effective shear.</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132667" y="2779889"/>
            <a:ext cx="804332" cy="71758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337601592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28</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2248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25%</a:t>
            </a:r>
          </a:p>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increases as MRMS low and mid level AzShear strengthens.</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84778" y="2065108"/>
            <a:ext cx="1552221" cy="11804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324680919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29</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2250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42%</a:t>
            </a:r>
          </a:p>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increases again, this time due to an increase in the storm’s maximum flash density.</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384778" y="2065108"/>
            <a:ext cx="1552221" cy="11804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19906309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a:t>
            </a:fld>
            <a:endParaRPr lang="en-US"/>
          </a:p>
        </p:txBody>
      </p:sp>
      <p:sp>
        <p:nvSpPr>
          <p:cNvPr id="5" name="TextBox 4"/>
          <p:cNvSpPr txBox="1"/>
          <p:nvPr/>
        </p:nvSpPr>
        <p:spPr>
          <a:xfrm>
            <a:off x="381000" y="177224"/>
            <a:ext cx="8305800" cy="523220"/>
          </a:xfrm>
          <a:prstGeom prst="rect">
            <a:avLst/>
          </a:prstGeom>
          <a:noFill/>
        </p:spPr>
        <p:txBody>
          <a:bodyPr wrap="square" rtlCol="0">
            <a:spAutoFit/>
          </a:bodyPr>
          <a:lstStyle/>
          <a:p>
            <a:pPr algn="ctr"/>
            <a:r>
              <a:rPr lang="en-US" sz="2800" b="1" u="sng" dirty="0" smtClean="0">
                <a:effectLst>
                  <a:outerShdw blurRad="50800" dist="38100" dir="2700000" algn="tl" rotWithShape="0">
                    <a:prstClr val="black">
                      <a:alpha val="40000"/>
                    </a:prstClr>
                  </a:outerShdw>
                </a:effectLst>
              </a:rPr>
              <a:t>NOAA/CIMSS </a:t>
            </a:r>
            <a:r>
              <a:rPr lang="en-US" sz="2800" b="1" u="sng" dirty="0" err="1" smtClean="0">
                <a:effectLst>
                  <a:outerShdw blurRad="50800" dist="38100" dir="2700000" algn="tl" rotWithShape="0">
                    <a:prstClr val="black">
                      <a:alpha val="40000"/>
                    </a:prstClr>
                  </a:outerShdw>
                </a:effectLst>
              </a:rPr>
              <a:t>ProbSevere</a:t>
            </a:r>
            <a:r>
              <a:rPr lang="en-US" sz="2800" b="1" u="sng" dirty="0" smtClean="0">
                <a:effectLst>
                  <a:outerShdw blurRad="50800" dist="38100" dir="2700000" algn="tl" rotWithShape="0">
                    <a:prstClr val="black">
                      <a:alpha val="40000"/>
                    </a:prstClr>
                  </a:outerShdw>
                </a:effectLst>
              </a:rPr>
              <a:t> Timeline</a:t>
            </a:r>
            <a:endParaRPr lang="en-US" sz="2800" b="1" u="sng" dirty="0">
              <a:effectLst>
                <a:outerShdw blurRad="50800" dist="38100" dir="2700000" algn="tl" rotWithShape="0">
                  <a:prstClr val="black">
                    <a:alpha val="40000"/>
                  </a:prstClr>
                </a:outerShdw>
              </a:effectLst>
            </a:endParaRPr>
          </a:p>
        </p:txBody>
      </p:sp>
      <p:grpSp>
        <p:nvGrpSpPr>
          <p:cNvPr id="17" name="Group 16"/>
          <p:cNvGrpSpPr/>
          <p:nvPr/>
        </p:nvGrpSpPr>
        <p:grpSpPr>
          <a:xfrm>
            <a:off x="297877" y="3088941"/>
            <a:ext cx="8467313" cy="987836"/>
            <a:chOff x="219487" y="3308461"/>
            <a:chExt cx="8467313" cy="987836"/>
          </a:xfrm>
        </p:grpSpPr>
        <p:cxnSp>
          <p:nvCxnSpPr>
            <p:cNvPr id="7" name="Straight Arrow Connector 6"/>
            <p:cNvCxnSpPr/>
            <p:nvPr/>
          </p:nvCxnSpPr>
          <p:spPr>
            <a:xfrm>
              <a:off x="219487" y="3637739"/>
              <a:ext cx="8467313" cy="0"/>
            </a:xfrm>
            <a:prstGeom prst="straightConnector1">
              <a:avLst/>
            </a:prstGeom>
            <a:ln w="889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17363"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13794" y="3308461"/>
              <a:ext cx="0" cy="64287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683247" y="3308461"/>
              <a:ext cx="0" cy="987836"/>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627210" y="3370016"/>
              <a:ext cx="0" cy="589161"/>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 name="TextBox 17"/>
          <p:cNvSpPr txBox="1"/>
          <p:nvPr/>
        </p:nvSpPr>
        <p:spPr>
          <a:xfrm>
            <a:off x="141099" y="4076777"/>
            <a:ext cx="3057145" cy="2123658"/>
          </a:xfrm>
          <a:prstGeom prst="rect">
            <a:avLst/>
          </a:prstGeom>
          <a:noFill/>
          <a:ln w="19050">
            <a:solidFill>
              <a:schemeClr val="tx1"/>
            </a:solidFill>
          </a:ln>
        </p:spPr>
        <p:txBody>
          <a:bodyPr wrap="square" rtlCol="0">
            <a:spAutoFit/>
          </a:bodyPr>
          <a:lstStyle/>
          <a:p>
            <a:r>
              <a:rPr lang="en-US" sz="2200" b="1" dirty="0" smtClean="0">
                <a:solidFill>
                  <a:srgbClr val="FEB80A"/>
                </a:solidFill>
              </a:rPr>
              <a:t>2014:</a:t>
            </a:r>
          </a:p>
          <a:p>
            <a:r>
              <a:rPr lang="en-US" sz="2200" dirty="0" err="1" smtClean="0"/>
              <a:t>ProbSevere</a:t>
            </a:r>
            <a:r>
              <a:rPr lang="en-US" sz="2200" dirty="0" smtClean="0"/>
              <a:t> Introduced</a:t>
            </a:r>
          </a:p>
          <a:p>
            <a:r>
              <a:rPr lang="en-US" sz="2200" dirty="0" smtClean="0"/>
              <a:t>Derived from:</a:t>
            </a:r>
          </a:p>
          <a:p>
            <a:r>
              <a:rPr lang="en-US" sz="2200" dirty="0" smtClean="0"/>
              <a:t>NWP</a:t>
            </a:r>
          </a:p>
          <a:p>
            <a:r>
              <a:rPr lang="en-US" sz="2200" dirty="0" smtClean="0"/>
              <a:t>GOES-13</a:t>
            </a:r>
          </a:p>
          <a:p>
            <a:r>
              <a:rPr lang="en-US" sz="2200" dirty="0" smtClean="0"/>
              <a:t>NEXRAD (MRMS)</a:t>
            </a:r>
          </a:p>
        </p:txBody>
      </p:sp>
      <p:sp>
        <p:nvSpPr>
          <p:cNvPr id="20" name="TextBox 19"/>
          <p:cNvSpPr txBox="1"/>
          <p:nvPr/>
        </p:nvSpPr>
        <p:spPr>
          <a:xfrm>
            <a:off x="1163611" y="700444"/>
            <a:ext cx="3057145" cy="2400657"/>
          </a:xfrm>
          <a:prstGeom prst="rect">
            <a:avLst/>
          </a:prstGeom>
          <a:noFill/>
          <a:ln w="19050">
            <a:solidFill>
              <a:schemeClr val="tx1"/>
            </a:solidFill>
          </a:ln>
        </p:spPr>
        <p:txBody>
          <a:bodyPr wrap="square" rtlCol="0">
            <a:spAutoFit/>
          </a:bodyPr>
          <a:lstStyle/>
          <a:p>
            <a:r>
              <a:rPr lang="en-US" sz="2200" b="1" dirty="0" smtClean="0">
                <a:solidFill>
                  <a:srgbClr val="FEB80A"/>
                </a:solidFill>
              </a:rPr>
              <a:t>2015:</a:t>
            </a:r>
          </a:p>
          <a:p>
            <a:r>
              <a:rPr lang="en-US" sz="2200" dirty="0" err="1" smtClean="0"/>
              <a:t>ProbSevere</a:t>
            </a:r>
            <a:r>
              <a:rPr lang="en-US" sz="2200" dirty="0" smtClean="0"/>
              <a:t> Improved</a:t>
            </a:r>
          </a:p>
          <a:p>
            <a:r>
              <a:rPr lang="en-US" sz="2200" dirty="0" smtClean="0"/>
              <a:t>Derived from:</a:t>
            </a:r>
          </a:p>
          <a:p>
            <a:r>
              <a:rPr lang="en-US" sz="2200" dirty="0"/>
              <a:t>NWP</a:t>
            </a:r>
          </a:p>
          <a:p>
            <a:r>
              <a:rPr lang="en-US" sz="2200" dirty="0"/>
              <a:t>GOES</a:t>
            </a:r>
            <a:r>
              <a:rPr lang="en-US" sz="2200" dirty="0" smtClean="0"/>
              <a:t>-13/15</a:t>
            </a:r>
            <a:endParaRPr lang="en-US" sz="2200" dirty="0"/>
          </a:p>
          <a:p>
            <a:r>
              <a:rPr lang="en-US" sz="2200" dirty="0"/>
              <a:t>NEXRAD (MRMS)</a:t>
            </a:r>
          </a:p>
          <a:p>
            <a:endParaRPr lang="en-US" dirty="0"/>
          </a:p>
        </p:txBody>
      </p:sp>
      <p:sp>
        <p:nvSpPr>
          <p:cNvPr id="21" name="TextBox 20"/>
          <p:cNvSpPr txBox="1"/>
          <p:nvPr/>
        </p:nvSpPr>
        <p:spPr>
          <a:xfrm>
            <a:off x="3352800" y="4076777"/>
            <a:ext cx="3057145" cy="1446550"/>
          </a:xfrm>
          <a:prstGeom prst="rect">
            <a:avLst/>
          </a:prstGeom>
          <a:noFill/>
          <a:ln w="19050">
            <a:solidFill>
              <a:schemeClr val="tx1"/>
            </a:solidFill>
          </a:ln>
        </p:spPr>
        <p:txBody>
          <a:bodyPr wrap="square" rtlCol="0">
            <a:spAutoFit/>
          </a:bodyPr>
          <a:lstStyle/>
          <a:p>
            <a:r>
              <a:rPr lang="en-US" sz="2200" b="1" dirty="0" smtClean="0">
                <a:solidFill>
                  <a:schemeClr val="accent3"/>
                </a:solidFill>
              </a:rPr>
              <a:t>2016:</a:t>
            </a:r>
          </a:p>
          <a:p>
            <a:r>
              <a:rPr lang="en-US" sz="2200" dirty="0" smtClean="0"/>
              <a:t>Earth Networks Total</a:t>
            </a:r>
          </a:p>
          <a:p>
            <a:r>
              <a:rPr lang="en-US" sz="2200" dirty="0" smtClean="0"/>
              <a:t>Lightning incorporated into </a:t>
            </a:r>
            <a:r>
              <a:rPr lang="en-US" sz="2200" dirty="0" err="1" smtClean="0"/>
              <a:t>ProbSevere</a:t>
            </a:r>
            <a:endParaRPr lang="en-US" sz="2200" dirty="0" smtClean="0"/>
          </a:p>
        </p:txBody>
      </p:sp>
      <p:sp>
        <p:nvSpPr>
          <p:cNvPr id="23" name="TextBox 22"/>
          <p:cNvSpPr txBox="1"/>
          <p:nvPr/>
        </p:nvSpPr>
        <p:spPr>
          <a:xfrm>
            <a:off x="4876800" y="688284"/>
            <a:ext cx="3888390" cy="2462212"/>
          </a:xfrm>
          <a:prstGeom prst="rect">
            <a:avLst/>
          </a:prstGeom>
          <a:noFill/>
          <a:ln w="19050">
            <a:solidFill>
              <a:schemeClr val="tx1"/>
            </a:solidFill>
          </a:ln>
        </p:spPr>
        <p:txBody>
          <a:bodyPr wrap="square" rtlCol="0">
            <a:spAutoFit/>
          </a:bodyPr>
          <a:lstStyle/>
          <a:p>
            <a:r>
              <a:rPr lang="en-US" sz="2200" b="1" dirty="0" smtClean="0">
                <a:solidFill>
                  <a:srgbClr val="FEB80A"/>
                </a:solidFill>
              </a:rPr>
              <a:t>2017:</a:t>
            </a:r>
          </a:p>
          <a:p>
            <a:r>
              <a:rPr lang="en-US" sz="2200" dirty="0" smtClean="0"/>
              <a:t>“All Hazards” </a:t>
            </a:r>
            <a:r>
              <a:rPr lang="en-US" sz="2200" dirty="0" err="1" smtClean="0"/>
              <a:t>ProbSevere</a:t>
            </a:r>
            <a:endParaRPr lang="en-US" sz="2200" dirty="0" smtClean="0"/>
          </a:p>
          <a:p>
            <a:r>
              <a:rPr lang="en-US" sz="2200" dirty="0" smtClean="0"/>
              <a:t>Including:</a:t>
            </a:r>
          </a:p>
          <a:p>
            <a:r>
              <a:rPr lang="en-US" sz="2200" dirty="0" err="1" smtClean="0">
                <a:solidFill>
                  <a:srgbClr val="FEB80A"/>
                </a:solidFill>
              </a:rPr>
              <a:t>ProbHail</a:t>
            </a:r>
            <a:r>
              <a:rPr lang="en-US" sz="2200" dirty="0" smtClean="0">
                <a:solidFill>
                  <a:srgbClr val="FEB80A"/>
                </a:solidFill>
              </a:rPr>
              <a:t>, </a:t>
            </a:r>
            <a:r>
              <a:rPr lang="en-US" sz="2200" dirty="0" err="1" smtClean="0">
                <a:solidFill>
                  <a:srgbClr val="FEB80A"/>
                </a:solidFill>
              </a:rPr>
              <a:t>ProbWind</a:t>
            </a:r>
            <a:r>
              <a:rPr lang="en-US" sz="2200" dirty="0" smtClean="0">
                <a:solidFill>
                  <a:srgbClr val="FEB80A"/>
                </a:solidFill>
              </a:rPr>
              <a:t>, </a:t>
            </a:r>
            <a:r>
              <a:rPr lang="en-US" sz="2200" dirty="0" err="1" smtClean="0">
                <a:solidFill>
                  <a:srgbClr val="FEB80A"/>
                </a:solidFill>
              </a:rPr>
              <a:t>ProbTor</a:t>
            </a:r>
            <a:endParaRPr lang="en-US" sz="2200" dirty="0" smtClean="0">
              <a:solidFill>
                <a:srgbClr val="FEB80A"/>
              </a:solidFill>
            </a:endParaRPr>
          </a:p>
          <a:p>
            <a:r>
              <a:rPr lang="en-US" sz="2200" dirty="0" smtClean="0"/>
              <a:t>More physically relevant NWP and observational predictors for each hazard </a:t>
            </a:r>
            <a:endParaRPr lang="en-US" sz="2200" dirty="0"/>
          </a:p>
        </p:txBody>
      </p:sp>
      <p:cxnSp>
        <p:nvCxnSpPr>
          <p:cNvPr id="19" name="Straight Connector 18"/>
          <p:cNvCxnSpPr/>
          <p:nvPr/>
        </p:nvCxnSpPr>
        <p:spPr>
          <a:xfrm>
            <a:off x="8077200" y="3276600"/>
            <a:ext cx="0" cy="914400"/>
          </a:xfrm>
          <a:prstGeom prst="line">
            <a:avLst/>
          </a:prstGeom>
          <a:ln w="635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544055" y="4192250"/>
            <a:ext cx="2599945" cy="2123658"/>
          </a:xfrm>
          <a:prstGeom prst="rect">
            <a:avLst/>
          </a:prstGeom>
          <a:noFill/>
          <a:ln w="19050">
            <a:solidFill>
              <a:schemeClr val="tx1"/>
            </a:solidFill>
          </a:ln>
        </p:spPr>
        <p:txBody>
          <a:bodyPr wrap="square" rtlCol="0">
            <a:spAutoFit/>
          </a:bodyPr>
          <a:lstStyle/>
          <a:p>
            <a:r>
              <a:rPr lang="en-US" sz="2200" b="1" dirty="0" smtClean="0">
                <a:solidFill>
                  <a:schemeClr val="accent3"/>
                </a:solidFill>
              </a:rPr>
              <a:t>2018:</a:t>
            </a:r>
          </a:p>
          <a:p>
            <a:r>
              <a:rPr lang="en-US" sz="2200" dirty="0" smtClean="0"/>
              <a:t>GOES-16 ABI incorporated.</a:t>
            </a:r>
          </a:p>
          <a:p>
            <a:r>
              <a:rPr lang="en-US" sz="2200" dirty="0" smtClean="0"/>
              <a:t>Refinements to </a:t>
            </a:r>
            <a:r>
              <a:rPr lang="en-US" sz="2200" dirty="0" err="1" smtClean="0"/>
              <a:t>ProbHail</a:t>
            </a:r>
            <a:r>
              <a:rPr lang="en-US" sz="2200" dirty="0" smtClean="0"/>
              <a:t>, </a:t>
            </a:r>
            <a:r>
              <a:rPr lang="en-US" sz="2200" dirty="0" err="1" smtClean="0"/>
              <a:t>ProbWind</a:t>
            </a:r>
            <a:r>
              <a:rPr lang="en-US" sz="2200" dirty="0" smtClean="0"/>
              <a:t>, and </a:t>
            </a:r>
            <a:r>
              <a:rPr lang="en-US" sz="2200" dirty="0" err="1" smtClean="0"/>
              <a:t>ProbTor</a:t>
            </a:r>
            <a:endParaRPr lang="en-US" sz="2200" dirty="0" smtClean="0"/>
          </a:p>
        </p:txBody>
      </p:sp>
    </p:spTree>
    <p:extLst>
      <p:ext uri="{BB962C8B-B14F-4D97-AF65-F5344CB8AC3E}">
        <p14:creationId xmlns:p14="http://schemas.microsoft.com/office/powerpoint/2010/main" val="24589425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30</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2252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477328"/>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51%</a:t>
            </a:r>
          </a:p>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continues to increase as the low level storm rotation continues to strengthen.</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534793" y="2065108"/>
            <a:ext cx="1500985" cy="982892"/>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31295839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31</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2306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200329"/>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52%</a:t>
            </a:r>
          </a:p>
          <a:p>
            <a:r>
              <a:rPr lang="en-US" b="1" dirty="0">
                <a:solidFill>
                  <a:srgbClr val="1CFFFA"/>
                </a:solidFill>
                <a:effectLst>
                  <a:outerShdw blurRad="50800" dist="38100" dir="2700000" algn="tl" rotWithShape="0">
                    <a:prstClr val="black">
                      <a:alpha val="40000"/>
                    </a:prstClr>
                  </a:outerShdw>
                </a:effectLst>
              </a:rPr>
              <a:t>A </a:t>
            </a:r>
            <a:r>
              <a:rPr lang="en-US" b="1" dirty="0" smtClean="0">
                <a:solidFill>
                  <a:srgbClr val="1CFFFA"/>
                </a:solidFill>
                <a:effectLst>
                  <a:outerShdw blurRad="50800" dist="38100" dir="2700000" algn="tl" rotWithShape="0">
                    <a:prstClr val="black">
                      <a:alpha val="40000"/>
                    </a:prstClr>
                  </a:outerShdw>
                </a:effectLst>
              </a:rPr>
              <a:t>tornado warning </a:t>
            </a:r>
            <a:r>
              <a:rPr lang="en-US" b="1" dirty="0">
                <a:solidFill>
                  <a:srgbClr val="1CFFFA"/>
                </a:solidFill>
                <a:effectLst>
                  <a:outerShdw blurRad="50800" dist="38100" dir="2700000" algn="tl" rotWithShape="0">
                    <a:prstClr val="black">
                      <a:alpha val="40000"/>
                    </a:prstClr>
                  </a:outerShdw>
                </a:effectLst>
              </a:rPr>
              <a:t>is issued </a:t>
            </a:r>
            <a:r>
              <a:rPr lang="en-US" b="1" dirty="0" smtClean="0">
                <a:solidFill>
                  <a:srgbClr val="1CFFFA"/>
                </a:solidFill>
                <a:effectLst>
                  <a:outerShdw blurRad="50800" dist="38100" dir="2700000" algn="tl" rotWithShape="0">
                    <a:prstClr val="black">
                      <a:alpha val="40000"/>
                    </a:prstClr>
                  </a:outerShdw>
                </a:effectLst>
              </a:rPr>
              <a:t>at 2307 </a:t>
            </a:r>
            <a:r>
              <a:rPr lang="en-US" b="1" dirty="0">
                <a:solidFill>
                  <a:srgbClr val="1CFFFA"/>
                </a:solidFill>
                <a:effectLst>
                  <a:outerShdw blurRad="50800" dist="38100" dir="2700000" algn="tl" rotWithShape="0">
                    <a:prstClr val="black">
                      <a:alpha val="40000"/>
                    </a:prstClr>
                  </a:outerShdw>
                </a:effectLst>
              </a:rPr>
              <a:t>UTC.</a:t>
            </a: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2534793" y="2065108"/>
            <a:ext cx="1994874" cy="82767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130572055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32</a:t>
            </a:fld>
            <a:endParaRPr lang="en-US"/>
          </a:p>
        </p:txBody>
      </p:sp>
      <p:sp>
        <p:nvSpPr>
          <p:cNvPr id="2" name="TextBox 1"/>
          <p:cNvSpPr txBox="1"/>
          <p:nvPr/>
        </p:nvSpPr>
        <p:spPr>
          <a:xfrm>
            <a:off x="956165" y="99483"/>
            <a:ext cx="6771693" cy="553998"/>
          </a:xfrm>
          <a:prstGeom prst="rect">
            <a:avLst/>
          </a:prstGeom>
          <a:noFill/>
        </p:spPr>
        <p:txBody>
          <a:bodyPr wrap="none" rtlCol="0">
            <a:spAutoFit/>
          </a:bodyPr>
          <a:lstStyle/>
          <a:p>
            <a:r>
              <a:rPr lang="en-US" sz="3000" dirty="0" err="1" smtClean="0"/>
              <a:t>ProbTor</a:t>
            </a:r>
            <a:r>
              <a:rPr lang="en-US" sz="3000" dirty="0" smtClean="0"/>
              <a:t> Example – 24 Feb 2018 2330 UTC</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4793" y="903112"/>
            <a:ext cx="6609207" cy="5544693"/>
          </a:xfrm>
          <a:prstGeom prst="rect">
            <a:avLst/>
          </a:prstGeom>
        </p:spPr>
      </p:pic>
      <p:sp>
        <p:nvSpPr>
          <p:cNvPr id="7" name="TextBox 6"/>
          <p:cNvSpPr txBox="1"/>
          <p:nvPr/>
        </p:nvSpPr>
        <p:spPr>
          <a:xfrm>
            <a:off x="0" y="912153"/>
            <a:ext cx="3429000" cy="1754327"/>
          </a:xfrm>
          <a:prstGeom prst="rect">
            <a:avLst/>
          </a:prstGeom>
          <a:solidFill>
            <a:schemeClr val="bg1"/>
          </a:solidFill>
        </p:spPr>
        <p:txBody>
          <a:bodyPr wrap="square" rtlCol="0">
            <a:spAutoFit/>
          </a:bodyPr>
          <a:lstStyle/>
          <a:p>
            <a:r>
              <a:rPr lang="en-US" b="1" dirty="0" err="1" smtClean="0">
                <a:solidFill>
                  <a:srgbClr val="1CFFFA"/>
                </a:solidFill>
                <a:effectLst>
                  <a:outerShdw blurRad="50800" dist="38100" dir="2700000" algn="tl" rotWithShape="0">
                    <a:prstClr val="black">
                      <a:alpha val="40000"/>
                    </a:prstClr>
                  </a:outerShdw>
                </a:effectLst>
              </a:rPr>
              <a:t>ProbTor</a:t>
            </a:r>
            <a:r>
              <a:rPr lang="en-US" b="1" dirty="0" smtClean="0">
                <a:solidFill>
                  <a:srgbClr val="1CFFFA"/>
                </a:solidFill>
                <a:effectLst>
                  <a:outerShdw blurRad="50800" dist="38100" dir="2700000" algn="tl" rotWithShape="0">
                    <a:prstClr val="black">
                      <a:alpha val="40000"/>
                    </a:prstClr>
                  </a:outerShdw>
                </a:effectLst>
              </a:rPr>
              <a:t> = 79%</a:t>
            </a:r>
          </a:p>
          <a:p>
            <a:endParaRPr lang="en-US" b="1" dirty="0">
              <a:solidFill>
                <a:srgbClr val="1CFFFA"/>
              </a:solidFill>
              <a:effectLst>
                <a:outerShdw blurRad="50800" dist="38100" dir="2700000" algn="tl" rotWithShape="0">
                  <a:prstClr val="black">
                    <a:alpha val="40000"/>
                  </a:prstClr>
                </a:outerShdw>
              </a:effectLst>
            </a:endParaRPr>
          </a:p>
          <a:p>
            <a:r>
              <a:rPr lang="en-US" b="1" dirty="0" smtClean="0">
                <a:solidFill>
                  <a:srgbClr val="1CFFFA"/>
                </a:solidFill>
                <a:effectLst>
                  <a:outerShdw blurRad="50800" dist="38100" dir="2700000" algn="tl" rotWithShape="0">
                    <a:prstClr val="black">
                      <a:alpha val="40000"/>
                    </a:prstClr>
                  </a:outerShdw>
                </a:effectLst>
              </a:rPr>
              <a:t>A tornado was reported at 2330 UTC.  At this time the low level rotation is strong.</a:t>
            </a:r>
            <a:endParaRPr lang="en-US" b="1" dirty="0">
              <a:solidFill>
                <a:srgbClr val="1CFFFA"/>
              </a:solidFill>
              <a:effectLst>
                <a:outerShdw blurRad="50800" dist="38100" dir="2700000" algn="tl" rotWithShape="0">
                  <a:prstClr val="black">
                    <a:alpha val="40000"/>
                  </a:prstClr>
                </a:outerShdw>
              </a:effectLst>
            </a:endParaRPr>
          </a:p>
          <a:p>
            <a:endParaRPr lang="en-US" b="1" dirty="0" smtClean="0">
              <a:solidFill>
                <a:srgbClr val="1CFFFA"/>
              </a:solidFill>
              <a:effectLst>
                <a:outerShdw blurRad="50800" dist="38100" dir="2700000" algn="tl" rotWithShape="0">
                  <a:prstClr val="black">
                    <a:alpha val="40000"/>
                  </a:prstClr>
                </a:outerShdw>
              </a:effectLst>
            </a:endParaRPr>
          </a:p>
        </p:txBody>
      </p:sp>
      <p:cxnSp>
        <p:nvCxnSpPr>
          <p:cNvPr id="8" name="Straight Arrow Connector 7"/>
          <p:cNvCxnSpPr/>
          <p:nvPr/>
        </p:nvCxnSpPr>
        <p:spPr>
          <a:xfrm>
            <a:off x="3118556" y="2483556"/>
            <a:ext cx="2384777" cy="192848"/>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39266" y="1695776"/>
            <a:ext cx="1100667" cy="369332"/>
          </a:xfrm>
          <a:prstGeom prst="rect">
            <a:avLst/>
          </a:prstGeom>
          <a:solidFill>
            <a:schemeClr val="bg1"/>
          </a:solidFill>
        </p:spPr>
        <p:txBody>
          <a:bodyPr wrap="square" rtlCol="0">
            <a:spAutoFit/>
          </a:bodyPr>
          <a:lstStyle/>
          <a:p>
            <a:r>
              <a:rPr lang="en-US" dirty="0" smtClean="0"/>
              <a:t>Missouri</a:t>
            </a:r>
            <a:endParaRPr lang="en-US" dirty="0"/>
          </a:p>
        </p:txBody>
      </p:sp>
      <p:sp>
        <p:nvSpPr>
          <p:cNvPr id="10" name="TextBox 9"/>
          <p:cNvSpPr txBox="1"/>
          <p:nvPr/>
        </p:nvSpPr>
        <p:spPr>
          <a:xfrm>
            <a:off x="3570111" y="2307072"/>
            <a:ext cx="1100667" cy="369332"/>
          </a:xfrm>
          <a:prstGeom prst="rect">
            <a:avLst/>
          </a:prstGeom>
          <a:solidFill>
            <a:schemeClr val="bg1"/>
          </a:solidFill>
        </p:spPr>
        <p:txBody>
          <a:bodyPr wrap="square" rtlCol="0">
            <a:spAutoFit/>
          </a:bodyPr>
          <a:lstStyle/>
          <a:p>
            <a:r>
              <a:rPr lang="en-US" dirty="0" smtClean="0"/>
              <a:t>Arkansas</a:t>
            </a:r>
            <a:endParaRPr lang="en-US" dirty="0"/>
          </a:p>
        </p:txBody>
      </p:sp>
    </p:spTree>
    <p:extLst>
      <p:ext uri="{BB962C8B-B14F-4D97-AF65-F5344CB8AC3E}">
        <p14:creationId xmlns:p14="http://schemas.microsoft.com/office/powerpoint/2010/main" val="34972312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Validation</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33</a:t>
            </a:fld>
            <a:endParaRPr lang="en-US"/>
          </a:p>
        </p:txBody>
      </p:sp>
    </p:spTree>
    <p:extLst>
      <p:ext uri="{BB962C8B-B14F-4D97-AF65-F5344CB8AC3E}">
        <p14:creationId xmlns:p14="http://schemas.microsoft.com/office/powerpoint/2010/main" val="4057723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34</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Model Performance</a:t>
            </a:r>
            <a:endParaRPr lang="en-US" sz="3200" b="1" u="sng" dirty="0">
              <a:latin typeface="+mn-lt"/>
            </a:endParaRPr>
          </a:p>
        </p:txBody>
      </p:sp>
      <p:sp>
        <p:nvSpPr>
          <p:cNvPr id="7" name="TextBox 6"/>
          <p:cNvSpPr txBox="1"/>
          <p:nvPr/>
        </p:nvSpPr>
        <p:spPr>
          <a:xfrm>
            <a:off x="360279" y="4124111"/>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029200" y="41186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491223"/>
            <a:ext cx="9130089" cy="2554545"/>
          </a:xfrm>
          <a:prstGeom prst="rect">
            <a:avLst/>
          </a:prstGeom>
          <a:noFill/>
        </p:spPr>
        <p:txBody>
          <a:bodyPr wrap="square" rtlCol="0">
            <a:spAutoFit/>
          </a:bodyPr>
          <a:lstStyle/>
          <a:p>
            <a:pPr marL="285750" indent="-285750">
              <a:buFont typeface="Arial"/>
              <a:buChar char="•"/>
            </a:pPr>
            <a:r>
              <a:rPr lang="en-US" sz="2000" dirty="0" smtClean="0"/>
              <a:t>Preliminary ProbSevere (All-Hazards) validation uses the maximum probability from </a:t>
            </a:r>
            <a:r>
              <a:rPr lang="en-US" sz="2000" dirty="0" err="1" smtClean="0"/>
              <a:t>ProbHail</a:t>
            </a:r>
            <a:r>
              <a:rPr lang="en-US" sz="2000" dirty="0" smtClean="0"/>
              <a:t>, </a:t>
            </a:r>
            <a:r>
              <a:rPr lang="en-US" sz="2000" dirty="0" err="1" smtClean="0"/>
              <a:t>ProbWind</a:t>
            </a:r>
            <a:r>
              <a:rPr lang="en-US" sz="2000" dirty="0" smtClean="0"/>
              <a:t>, and </a:t>
            </a:r>
            <a:r>
              <a:rPr lang="en-US" sz="2000" dirty="0" err="1" smtClean="0"/>
              <a:t>ProbTor</a:t>
            </a:r>
            <a:r>
              <a:rPr lang="en-US" sz="2000" dirty="0"/>
              <a:t>.</a:t>
            </a:r>
            <a:endParaRPr lang="en-US" sz="2000" dirty="0" smtClean="0"/>
          </a:p>
          <a:p>
            <a:pPr marL="285750" indent="-285750">
              <a:buFont typeface="Arial"/>
              <a:buChar char="•"/>
            </a:pPr>
            <a:r>
              <a:rPr lang="en-US" sz="2000" dirty="0" smtClean="0"/>
              <a:t>Skill plots show ProbSevere is less skillful than experienced </a:t>
            </a:r>
            <a:r>
              <a:rPr lang="en-US" sz="2000" dirty="0"/>
              <a:t>forecasters (as expected) , </a:t>
            </a:r>
            <a:r>
              <a:rPr lang="en-US" sz="2000" dirty="0" smtClean="0"/>
              <a:t>but is comparable and offers increased lead-time.</a:t>
            </a:r>
          </a:p>
          <a:p>
            <a:pPr marL="285750" indent="-285750">
              <a:buFont typeface="Arial"/>
              <a:buChar char="•"/>
            </a:pPr>
            <a:r>
              <a:rPr lang="en-US" sz="2000" dirty="0" smtClean="0"/>
              <a:t>Reliability diagram shows slight over forecast bias for most probability thresholds, but “all hazards” </a:t>
            </a:r>
            <a:r>
              <a:rPr lang="en-US" sz="2000" dirty="0" err="1" smtClean="0"/>
              <a:t>ProbSevere</a:t>
            </a:r>
            <a:r>
              <a:rPr lang="en-US" sz="2000" dirty="0" smtClean="0"/>
              <a:t> is well calibrated overall</a:t>
            </a:r>
          </a:p>
          <a:p>
            <a:pPr marL="285750" indent="-285750">
              <a:buFont typeface="Arial"/>
              <a:buChar char="•"/>
            </a:pPr>
            <a:endParaRPr lang="en-US" sz="2000" dirty="0" smtClean="0"/>
          </a:p>
          <a:p>
            <a:endParaRPr lang="en-US" sz="2000" dirty="0" smtClean="0"/>
          </a:p>
        </p:txBody>
      </p:sp>
      <p:pic>
        <p:nvPicPr>
          <p:cNvPr id="2" name="Picture 1" descr="ProbSevere80-nws_skill.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11" y="680320"/>
            <a:ext cx="4734706" cy="3447430"/>
          </a:xfrm>
          <a:prstGeom prst="rect">
            <a:avLst/>
          </a:prstGeom>
        </p:spPr>
      </p:pic>
      <p:pic>
        <p:nvPicPr>
          <p:cNvPr id="6" name="Picture 5" descr="severe_reliability.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8617" y="680320"/>
            <a:ext cx="4402401" cy="3438341"/>
          </a:xfrm>
          <a:prstGeom prst="rect">
            <a:avLst/>
          </a:prstGeom>
        </p:spPr>
      </p:pic>
      <p:sp>
        <p:nvSpPr>
          <p:cNvPr id="5" name="TextBox 4"/>
          <p:cNvSpPr txBox="1"/>
          <p:nvPr/>
        </p:nvSpPr>
        <p:spPr>
          <a:xfrm>
            <a:off x="5497260" y="968431"/>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11" name="TextBox 10"/>
          <p:cNvSpPr txBox="1"/>
          <p:nvPr/>
        </p:nvSpPr>
        <p:spPr>
          <a:xfrm>
            <a:off x="7053355" y="3142928"/>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307302663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35</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 Hail Improvement</a:t>
            </a:r>
            <a:endParaRPr lang="en-US" sz="3200" b="1" u="sng" dirty="0">
              <a:latin typeface="+mn-lt"/>
            </a:endParaRPr>
          </a:p>
        </p:txBody>
      </p:sp>
      <p:sp>
        <p:nvSpPr>
          <p:cNvPr id="10" name="TextBox 9"/>
          <p:cNvSpPr txBox="1"/>
          <p:nvPr/>
        </p:nvSpPr>
        <p:spPr>
          <a:xfrm>
            <a:off x="-3488" y="5194413"/>
            <a:ext cx="9130089" cy="1631216"/>
          </a:xfrm>
          <a:prstGeom prst="rect">
            <a:avLst/>
          </a:prstGeom>
          <a:noFill/>
        </p:spPr>
        <p:txBody>
          <a:bodyPr wrap="square" rtlCol="0">
            <a:spAutoFit/>
          </a:bodyPr>
          <a:lstStyle/>
          <a:p>
            <a:pPr marL="285750" indent="-285750">
              <a:buFont typeface="Arial"/>
              <a:buChar char="•"/>
            </a:pPr>
            <a:r>
              <a:rPr lang="en-US" sz="2000" dirty="0" smtClean="0"/>
              <a:t>Skill plots show that the </a:t>
            </a:r>
            <a:r>
              <a:rPr lang="en-US" sz="2000" dirty="0" err="1" smtClean="0"/>
              <a:t>ProbHail</a:t>
            </a:r>
            <a:r>
              <a:rPr lang="en-US" sz="2000" dirty="0" smtClean="0"/>
              <a:t> component of “all hazards” ProbSevere significantly improves upon the severe probability from the legacy version of ProbSevere. </a:t>
            </a:r>
          </a:p>
          <a:p>
            <a:pPr marL="285750" indent="-285750">
              <a:buFont typeface="Arial"/>
              <a:buChar char="•"/>
            </a:pPr>
            <a:r>
              <a:rPr lang="en-US" sz="2000" dirty="0" err="1" smtClean="0"/>
              <a:t>ProbHail</a:t>
            </a:r>
            <a:r>
              <a:rPr lang="en-US" sz="2000" dirty="0" smtClean="0"/>
              <a:t> Max CSI: 0.43 </a:t>
            </a:r>
            <a:r>
              <a:rPr lang="en-US" sz="2000" dirty="0" err="1" smtClean="0"/>
              <a:t>vs</a:t>
            </a:r>
            <a:r>
              <a:rPr lang="en-US" sz="2000" dirty="0" smtClean="0"/>
              <a:t> ProbSevere Legacy Max CSI (for hail): 0.40</a:t>
            </a:r>
          </a:p>
          <a:p>
            <a:endParaRPr lang="en-US" sz="2000" dirty="0" smtClean="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110861597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36</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smtClean="0">
                <a:latin typeface="+mn-lt"/>
              </a:rPr>
              <a:t>ProbHail</a:t>
            </a:r>
            <a:r>
              <a:rPr lang="en-US" sz="3200" b="1" u="sng" dirty="0" smtClean="0">
                <a:latin typeface="+mn-lt"/>
              </a:rPr>
              <a:t> Reliability</a:t>
            </a:r>
            <a:endParaRPr lang="en-US" sz="3200" b="1" u="sng"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err="1" smtClean="0"/>
              <a:t>ProbHail</a:t>
            </a:r>
            <a:r>
              <a:rPr lang="en-US" dirty="0" smtClean="0"/>
              <a:t> is well calibrated, with a small over forecast bias for probabilities </a:t>
            </a:r>
            <a:r>
              <a:rPr lang="en-US" dirty="0"/>
              <a:t>≥</a:t>
            </a:r>
            <a:r>
              <a:rPr lang="en-US" dirty="0" smtClean="0"/>
              <a:t> 40% and is significantly more reliable than ProbSevere Legacy.</a:t>
            </a:r>
            <a:endParaRPr lang="en-US" dirty="0"/>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391981844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37</a:t>
            </a:fld>
            <a:endParaRPr lang="en-US"/>
          </a:p>
        </p:txBody>
      </p:sp>
      <p:sp>
        <p:nvSpPr>
          <p:cNvPr id="3" name="Title 1"/>
          <p:cNvSpPr>
            <a:spLocks noGrp="1"/>
          </p:cNvSpPr>
          <p:nvPr>
            <p:ph type="title"/>
          </p:nvPr>
        </p:nvSpPr>
        <p:spPr>
          <a:xfrm>
            <a:off x="458262" y="0"/>
            <a:ext cx="8228538" cy="680320"/>
          </a:xfrm>
        </p:spPr>
        <p:txBody>
          <a:bodyPr/>
          <a:lstStyle/>
          <a:p>
            <a:r>
              <a:rPr lang="en-US" sz="3200" b="1" u="sng" dirty="0" smtClean="0">
                <a:latin typeface="+mn-lt"/>
              </a:rPr>
              <a:t>ProbSevere – Wind Improvement</a:t>
            </a:r>
            <a:endParaRPr lang="en-US" sz="3200" b="1" u="sng" dirty="0">
              <a:latin typeface="+mn-lt"/>
            </a:endParaRPr>
          </a:p>
        </p:txBody>
      </p:sp>
      <p:sp>
        <p:nvSpPr>
          <p:cNvPr id="10" name="TextBox 9"/>
          <p:cNvSpPr txBox="1"/>
          <p:nvPr/>
        </p:nvSpPr>
        <p:spPr>
          <a:xfrm>
            <a:off x="0" y="5196337"/>
            <a:ext cx="9130089" cy="1938992"/>
          </a:xfrm>
          <a:prstGeom prst="rect">
            <a:avLst/>
          </a:prstGeom>
          <a:noFill/>
        </p:spPr>
        <p:txBody>
          <a:bodyPr wrap="square" rtlCol="0">
            <a:spAutoFit/>
          </a:bodyPr>
          <a:lstStyle/>
          <a:p>
            <a:pPr marL="285750" indent="-285750">
              <a:buFont typeface="Arial"/>
              <a:buChar char="•"/>
            </a:pPr>
            <a:r>
              <a:rPr lang="en-US" sz="2000" dirty="0" smtClean="0"/>
              <a:t>Skill plot show that the </a:t>
            </a:r>
            <a:r>
              <a:rPr lang="en-US" sz="2000" dirty="0" err="1" smtClean="0"/>
              <a:t>ProbWind</a:t>
            </a:r>
            <a:r>
              <a:rPr lang="en-US" sz="2000" dirty="0" smtClean="0"/>
              <a:t> component of “all hazards” ProbSevere significantly improves upon the severe probability from the legacy version of ProbSevere.</a:t>
            </a:r>
          </a:p>
          <a:p>
            <a:pPr marL="285750" indent="-285750">
              <a:buFont typeface="Arial"/>
              <a:buChar char="•"/>
            </a:pPr>
            <a:r>
              <a:rPr lang="en-US" sz="2000" dirty="0" err="1" smtClean="0"/>
              <a:t>ProbWind</a:t>
            </a:r>
            <a:r>
              <a:rPr lang="en-US" sz="2000" dirty="0" smtClean="0"/>
              <a:t> </a:t>
            </a:r>
            <a:r>
              <a:rPr lang="en-US" sz="2000" dirty="0"/>
              <a:t>Max CSI: </a:t>
            </a:r>
            <a:r>
              <a:rPr lang="en-US" sz="2000" dirty="0" smtClean="0"/>
              <a:t>0.31 </a:t>
            </a:r>
            <a:r>
              <a:rPr lang="en-US" sz="2000" dirty="0" err="1"/>
              <a:t>vs</a:t>
            </a:r>
            <a:r>
              <a:rPr lang="en-US" sz="2000" dirty="0"/>
              <a:t> ProbSevere Legacy Max </a:t>
            </a:r>
            <a:r>
              <a:rPr lang="en-US" sz="2000" dirty="0" smtClean="0"/>
              <a:t>CSI (for wind): 0.26</a:t>
            </a:r>
            <a:endParaRPr lang="en-US" sz="2000" dirty="0"/>
          </a:p>
          <a:p>
            <a:pPr marL="285750" indent="-285750">
              <a:buFont typeface="Arial"/>
              <a:buChar char="•"/>
            </a:pPr>
            <a:endParaRPr lang="en-US" sz="2000" dirty="0" smtClean="0"/>
          </a:p>
          <a:p>
            <a:endParaRPr lang="en-US" sz="2000" dirty="0" smtClean="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80320"/>
            <a:ext cx="9144000" cy="4462359"/>
          </a:xfrm>
          <a:prstGeom prst="rect">
            <a:avLst/>
          </a:prstGeom>
        </p:spPr>
      </p:pic>
    </p:spTree>
    <p:custDataLst>
      <p:tags r:id="rId1"/>
    </p:custDataLst>
    <p:extLst>
      <p:ext uri="{BB962C8B-B14F-4D97-AF65-F5344CB8AC3E}">
        <p14:creationId xmlns:p14="http://schemas.microsoft.com/office/powerpoint/2010/main" val="368262183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38</a:t>
            </a:fld>
            <a:endParaRPr lang="en-US"/>
          </a:p>
        </p:txBody>
      </p:sp>
      <p:sp>
        <p:nvSpPr>
          <p:cNvPr id="3" name="Title 1"/>
          <p:cNvSpPr>
            <a:spLocks noGrp="1"/>
          </p:cNvSpPr>
          <p:nvPr>
            <p:ph type="title"/>
          </p:nvPr>
        </p:nvSpPr>
        <p:spPr>
          <a:xfrm>
            <a:off x="458262" y="0"/>
            <a:ext cx="8228538" cy="680320"/>
          </a:xfrm>
        </p:spPr>
        <p:txBody>
          <a:bodyPr/>
          <a:lstStyle/>
          <a:p>
            <a:r>
              <a:rPr lang="en-US" sz="3200" b="1" u="sng" dirty="0" err="1" smtClean="0">
                <a:latin typeface="+mn-lt"/>
              </a:rPr>
              <a:t>ProbWind</a:t>
            </a:r>
            <a:r>
              <a:rPr lang="en-US" sz="3200" b="1" u="sng" dirty="0" smtClean="0">
                <a:latin typeface="+mn-lt"/>
              </a:rPr>
              <a:t> Reliability</a:t>
            </a:r>
            <a:endParaRPr lang="en-US" sz="3200" b="1" u="sng" dirty="0">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0" y="671744"/>
            <a:ext cx="6489700" cy="5067300"/>
          </a:xfrm>
          <a:prstGeom prst="rect">
            <a:avLst/>
          </a:prstGeom>
        </p:spPr>
      </p:pic>
      <p:sp>
        <p:nvSpPr>
          <p:cNvPr id="5" name="Rectangle 4"/>
          <p:cNvSpPr/>
          <p:nvPr/>
        </p:nvSpPr>
        <p:spPr>
          <a:xfrm>
            <a:off x="0" y="5739044"/>
            <a:ext cx="9144000" cy="646331"/>
          </a:xfrm>
          <a:prstGeom prst="rect">
            <a:avLst/>
          </a:prstGeom>
        </p:spPr>
        <p:txBody>
          <a:bodyPr wrap="square">
            <a:spAutoFit/>
          </a:bodyPr>
          <a:lstStyle/>
          <a:p>
            <a:pPr marL="285750" indent="-285750">
              <a:buFont typeface="Arial"/>
              <a:buChar char="•"/>
            </a:pPr>
            <a:r>
              <a:rPr lang="en-US" dirty="0"/>
              <a:t>Reliability analysis shows </a:t>
            </a:r>
            <a:r>
              <a:rPr lang="en-US" dirty="0" err="1" smtClean="0"/>
              <a:t>ProbWind</a:t>
            </a:r>
            <a:r>
              <a:rPr lang="en-US" dirty="0" smtClean="0"/>
              <a:t> is well calibrated, with a small over </a:t>
            </a:r>
            <a:r>
              <a:rPr lang="en-US" dirty="0"/>
              <a:t>forecast </a:t>
            </a:r>
            <a:r>
              <a:rPr lang="en-US" dirty="0" smtClean="0"/>
              <a:t>bias for probabilities </a:t>
            </a:r>
            <a:r>
              <a:rPr lang="en-US" dirty="0"/>
              <a:t>≥</a:t>
            </a:r>
            <a:r>
              <a:rPr lang="en-US" dirty="0" smtClean="0"/>
              <a:t> </a:t>
            </a:r>
            <a:r>
              <a:rPr lang="en-US" dirty="0"/>
              <a:t>40% and is significantly more reliable than ProbSevere Legacy</a:t>
            </a:r>
            <a:r>
              <a:rPr lang="en-US" dirty="0" smtClean="0"/>
              <a:t>.</a:t>
            </a:r>
            <a:endParaRPr lang="en-US" dirty="0"/>
          </a:p>
        </p:txBody>
      </p:sp>
      <p:sp>
        <p:nvSpPr>
          <p:cNvPr id="6" name="TextBox 5"/>
          <p:cNvSpPr txBox="1"/>
          <p:nvPr/>
        </p:nvSpPr>
        <p:spPr>
          <a:xfrm>
            <a:off x="2406095" y="1589282"/>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7" name="TextBox 6"/>
          <p:cNvSpPr txBox="1"/>
          <p:nvPr/>
        </p:nvSpPr>
        <p:spPr>
          <a:xfrm>
            <a:off x="5497260" y="4346159"/>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4282284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39</a:t>
            </a:fld>
            <a:endParaRPr lang="en-US"/>
          </a:p>
        </p:txBody>
      </p:sp>
      <p:sp>
        <p:nvSpPr>
          <p:cNvPr id="3" name="Title 1"/>
          <p:cNvSpPr>
            <a:spLocks noGrp="1"/>
          </p:cNvSpPr>
          <p:nvPr>
            <p:ph type="title"/>
          </p:nvPr>
        </p:nvSpPr>
        <p:spPr>
          <a:xfrm>
            <a:off x="458262" y="0"/>
            <a:ext cx="8228538" cy="680320"/>
          </a:xfrm>
        </p:spPr>
        <p:txBody>
          <a:bodyPr/>
          <a:lstStyle/>
          <a:p>
            <a:r>
              <a:rPr lang="en-US" sz="3600" b="1" u="sng" dirty="0" smtClean="0">
                <a:latin typeface="+mn-lt"/>
              </a:rPr>
              <a:t>ProbTor Model Performance</a:t>
            </a:r>
            <a:endParaRPr lang="en-US" sz="3600" b="1" u="sng" dirty="0">
              <a:latin typeface="+mn-lt"/>
            </a:endParaRPr>
          </a:p>
        </p:txBody>
      </p:sp>
      <p:sp>
        <p:nvSpPr>
          <p:cNvPr id="7" name="TextBox 6"/>
          <p:cNvSpPr txBox="1"/>
          <p:nvPr/>
        </p:nvSpPr>
        <p:spPr>
          <a:xfrm>
            <a:off x="360279" y="4470935"/>
            <a:ext cx="3581400" cy="369332"/>
          </a:xfrm>
          <a:prstGeom prst="rect">
            <a:avLst/>
          </a:prstGeom>
          <a:noFill/>
        </p:spPr>
        <p:txBody>
          <a:bodyPr wrap="square" rtlCol="0">
            <a:spAutoFit/>
          </a:bodyPr>
          <a:lstStyle/>
          <a:p>
            <a:pPr algn="ctr"/>
            <a:r>
              <a:rPr lang="en-US" dirty="0" smtClean="0"/>
              <a:t>POD/FAR/CSI</a:t>
            </a:r>
            <a:endParaRPr lang="en-US" dirty="0"/>
          </a:p>
        </p:txBody>
      </p:sp>
      <p:sp>
        <p:nvSpPr>
          <p:cNvPr id="8" name="TextBox 7"/>
          <p:cNvSpPr txBox="1"/>
          <p:nvPr/>
        </p:nvSpPr>
        <p:spPr>
          <a:xfrm>
            <a:off x="5105400" y="4432061"/>
            <a:ext cx="3657600" cy="369332"/>
          </a:xfrm>
          <a:prstGeom prst="rect">
            <a:avLst/>
          </a:prstGeom>
          <a:noFill/>
        </p:spPr>
        <p:txBody>
          <a:bodyPr wrap="square" rtlCol="0">
            <a:spAutoFit/>
          </a:bodyPr>
          <a:lstStyle/>
          <a:p>
            <a:pPr algn="ctr"/>
            <a:r>
              <a:rPr lang="en-US" dirty="0" smtClean="0"/>
              <a:t>Reliability</a:t>
            </a:r>
            <a:endParaRPr lang="en-US" dirty="0"/>
          </a:p>
        </p:txBody>
      </p:sp>
      <p:sp>
        <p:nvSpPr>
          <p:cNvPr id="10" name="TextBox 9"/>
          <p:cNvSpPr txBox="1"/>
          <p:nvPr/>
        </p:nvSpPr>
        <p:spPr>
          <a:xfrm>
            <a:off x="13911" y="4781719"/>
            <a:ext cx="9130089" cy="1938992"/>
          </a:xfrm>
          <a:prstGeom prst="rect">
            <a:avLst/>
          </a:prstGeom>
          <a:noFill/>
        </p:spPr>
        <p:txBody>
          <a:bodyPr wrap="square" rtlCol="0">
            <a:spAutoFit/>
          </a:bodyPr>
          <a:lstStyle/>
          <a:p>
            <a:pPr marL="285750" indent="-285750">
              <a:buFont typeface="Arial"/>
              <a:buChar char="•"/>
            </a:pPr>
            <a:r>
              <a:rPr lang="en-US" sz="2000" dirty="0" smtClean="0"/>
              <a:t>Verification against LSR’s shows that ProbTor is less skillful than experienced </a:t>
            </a:r>
            <a:r>
              <a:rPr lang="en-US" sz="2000" dirty="0"/>
              <a:t>forecasters (as expected), </a:t>
            </a:r>
            <a:r>
              <a:rPr lang="en-US" sz="2000" dirty="0" smtClean="0"/>
              <a:t>but offers increased lead-time</a:t>
            </a:r>
            <a:endParaRPr lang="en-US" sz="2000" dirty="0"/>
          </a:p>
          <a:p>
            <a:pPr marL="285750" indent="-285750">
              <a:buFont typeface="Arial"/>
              <a:buChar char="•"/>
            </a:pPr>
            <a:r>
              <a:rPr lang="en-US" sz="2000" dirty="0" smtClean="0"/>
              <a:t>Reliability analysis shows </a:t>
            </a:r>
            <a:r>
              <a:rPr lang="en-US" sz="2000" dirty="0" err="1" smtClean="0"/>
              <a:t>ProbTor</a:t>
            </a:r>
            <a:r>
              <a:rPr lang="en-US" sz="2000" dirty="0" smtClean="0"/>
              <a:t> tends to slightly under forecast when probability is ≤ 60% and slightly over forecast when the probability is ≥ 70%</a:t>
            </a:r>
          </a:p>
          <a:p>
            <a:pPr marL="285750" indent="-285750">
              <a:buFont typeface="Arial"/>
              <a:buChar char="•"/>
            </a:pPr>
            <a:r>
              <a:rPr lang="en-US" sz="2000" dirty="0" smtClean="0"/>
              <a:t>Overall, </a:t>
            </a:r>
            <a:r>
              <a:rPr lang="en-US" sz="2000" dirty="0" err="1" smtClean="0"/>
              <a:t>ProbTor</a:t>
            </a:r>
            <a:r>
              <a:rPr lang="en-US" sz="2000" dirty="0" smtClean="0"/>
              <a:t> is well-calibrated</a:t>
            </a:r>
          </a:p>
          <a:p>
            <a:endParaRPr lang="en-US" sz="2000" dirty="0" smtClean="0"/>
          </a:p>
        </p:txBody>
      </p:sp>
      <p:pic>
        <p:nvPicPr>
          <p:cNvPr id="11" name="Picture 10" descr="ProbTornado60-nws_skill_1stLSR-L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03393"/>
            <a:ext cx="4431324" cy="3617870"/>
          </a:xfrm>
          <a:prstGeom prst="rect">
            <a:avLst/>
          </a:prstGeom>
        </p:spPr>
      </p:pic>
      <p:pic>
        <p:nvPicPr>
          <p:cNvPr id="2" name="Picture 1" descr="reliability_probtor.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7899" y="803392"/>
            <a:ext cx="4632268" cy="3617871"/>
          </a:xfrm>
          <a:prstGeom prst="rect">
            <a:avLst/>
          </a:prstGeom>
        </p:spPr>
      </p:pic>
      <p:sp>
        <p:nvSpPr>
          <p:cNvPr id="9" name="TextBox 8"/>
          <p:cNvSpPr txBox="1"/>
          <p:nvPr/>
        </p:nvSpPr>
        <p:spPr>
          <a:xfrm>
            <a:off x="5105400" y="1153097"/>
            <a:ext cx="1938245" cy="369332"/>
          </a:xfrm>
          <a:prstGeom prst="rect">
            <a:avLst/>
          </a:prstGeom>
          <a:noFill/>
        </p:spPr>
        <p:txBody>
          <a:bodyPr wrap="square" rtlCol="0">
            <a:spAutoFit/>
          </a:bodyPr>
          <a:lstStyle/>
          <a:p>
            <a:r>
              <a:rPr lang="en-US" dirty="0" smtClean="0">
                <a:solidFill>
                  <a:schemeClr val="bg1"/>
                </a:solidFill>
              </a:rPr>
              <a:t>Under forecast</a:t>
            </a:r>
            <a:endParaRPr lang="en-US" dirty="0">
              <a:solidFill>
                <a:schemeClr val="bg1"/>
              </a:solidFill>
            </a:endParaRPr>
          </a:p>
        </p:txBody>
      </p:sp>
      <p:sp>
        <p:nvSpPr>
          <p:cNvPr id="12" name="TextBox 11"/>
          <p:cNvSpPr txBox="1"/>
          <p:nvPr/>
        </p:nvSpPr>
        <p:spPr>
          <a:xfrm>
            <a:off x="7053355" y="3498384"/>
            <a:ext cx="1938245" cy="369332"/>
          </a:xfrm>
          <a:prstGeom prst="rect">
            <a:avLst/>
          </a:prstGeom>
          <a:noFill/>
        </p:spPr>
        <p:txBody>
          <a:bodyPr wrap="square" rtlCol="0">
            <a:spAutoFit/>
          </a:bodyPr>
          <a:lstStyle/>
          <a:p>
            <a:r>
              <a:rPr lang="en-US" dirty="0" smtClean="0">
                <a:solidFill>
                  <a:schemeClr val="bg1"/>
                </a:solidFill>
              </a:rPr>
              <a:t>Over forecast</a:t>
            </a:r>
            <a:endParaRPr lang="en-US" dirty="0">
              <a:solidFill>
                <a:schemeClr val="bg1"/>
              </a:solidFill>
            </a:endParaRPr>
          </a:p>
        </p:txBody>
      </p:sp>
    </p:spTree>
    <p:custDataLst>
      <p:tags r:id="rId1"/>
    </p:custDataLst>
    <p:extLst>
      <p:ext uri="{BB962C8B-B14F-4D97-AF65-F5344CB8AC3E}">
        <p14:creationId xmlns:p14="http://schemas.microsoft.com/office/powerpoint/2010/main" val="42087233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cs typeface="Corbel (Body)"/>
              </a:rPr>
              <a:t>NOAA/CIMSS </a:t>
            </a:r>
            <a:r>
              <a:rPr lang="en-US" sz="3600" b="1" dirty="0" err="1" smtClean="0">
                <a:latin typeface="+mn-lt"/>
                <a:cs typeface="Corbel (Body)"/>
              </a:rPr>
              <a:t>ProbSevere</a:t>
            </a:r>
            <a:r>
              <a:rPr lang="en-US" sz="3600" b="1" dirty="0" smtClean="0">
                <a:latin typeface="+mn-lt"/>
                <a:cs typeface="Corbel (Body)"/>
              </a:rPr>
              <a:t> Model</a:t>
            </a:r>
            <a:endParaRPr lang="en-US" sz="3600" b="1" dirty="0">
              <a:latin typeface="+mn-lt"/>
              <a:cs typeface="Corbel (Body)"/>
            </a:endParaRPr>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a:t>
            </a:fld>
            <a:endParaRPr lang="en-US"/>
          </a:p>
        </p:txBody>
      </p:sp>
      <p:sp>
        <p:nvSpPr>
          <p:cNvPr id="3" name="TextBox 2"/>
          <p:cNvSpPr txBox="1"/>
          <p:nvPr/>
        </p:nvSpPr>
        <p:spPr>
          <a:xfrm>
            <a:off x="-1" y="991150"/>
            <a:ext cx="8991600" cy="769441"/>
          </a:xfrm>
          <a:prstGeom prst="rect">
            <a:avLst/>
          </a:prstGeom>
          <a:noFill/>
        </p:spPr>
        <p:txBody>
          <a:bodyPr wrap="square" rtlCol="0">
            <a:spAutoFit/>
          </a:bodyPr>
          <a:lstStyle/>
          <a:p>
            <a:r>
              <a:rPr lang="en-US" sz="2200" b="1" dirty="0" smtClean="0">
                <a:latin typeface="Calibri"/>
                <a:cs typeface="Calibri"/>
              </a:rPr>
              <a:t>Probabilities are a function of the dynamic and thermodynamic environment and observations</a:t>
            </a:r>
            <a:endParaRPr lang="en-US" sz="2200" b="1" dirty="0">
              <a:latin typeface="Calibri"/>
              <a:cs typeface="Calibri"/>
            </a:endParaRPr>
          </a:p>
        </p:txBody>
      </p:sp>
      <p:sp>
        <p:nvSpPr>
          <p:cNvPr id="5" name="TextBox 4"/>
          <p:cNvSpPr txBox="1"/>
          <p:nvPr/>
        </p:nvSpPr>
        <p:spPr>
          <a:xfrm>
            <a:off x="237066" y="1879600"/>
            <a:ext cx="4334934" cy="2031325"/>
          </a:xfrm>
          <a:prstGeom prst="rect">
            <a:avLst/>
          </a:prstGeom>
          <a:noFill/>
          <a:ln>
            <a:solidFill>
              <a:schemeClr val="accent3">
                <a:lumMod val="60000"/>
                <a:lumOff val="40000"/>
              </a:schemeClr>
            </a:solidFill>
          </a:ln>
        </p:spPr>
        <p:txBody>
          <a:bodyPr wrap="square" rtlCol="0">
            <a:spAutoFit/>
          </a:bodyPr>
          <a:lstStyle/>
          <a:p>
            <a:r>
              <a:rPr lang="en-US" b="1" u="sng" dirty="0" err="1" smtClean="0"/>
              <a:t>ProbHail</a:t>
            </a:r>
            <a:r>
              <a:rPr lang="en-US" b="1" u="sng" dirty="0" smtClean="0"/>
              <a:t>:</a:t>
            </a:r>
          </a:p>
          <a:p>
            <a:pPr marL="285750" indent="-285750">
              <a:buFont typeface="Arial"/>
              <a:buChar char="•"/>
            </a:pPr>
            <a:r>
              <a:rPr lang="en-US" i="1" dirty="0" smtClean="0"/>
              <a:t>a priori:  0.03</a:t>
            </a:r>
          </a:p>
          <a:p>
            <a:pPr marL="285750" indent="-285750">
              <a:buFont typeface="Arial"/>
              <a:buChar char="•"/>
            </a:pPr>
            <a:r>
              <a:rPr lang="en-US" dirty="0" smtClean="0"/>
              <a:t>MESH vs. Wet Bulb 0°C</a:t>
            </a:r>
            <a:r>
              <a:rPr lang="en-US" baseline="30000" dirty="0" smtClean="0"/>
              <a:t> </a:t>
            </a:r>
            <a:r>
              <a:rPr lang="en-US" dirty="0" smtClean="0"/>
              <a:t>Height</a:t>
            </a:r>
          </a:p>
          <a:p>
            <a:pPr marL="285750" indent="-285750">
              <a:buFont typeface="Arial"/>
              <a:buChar char="•"/>
            </a:pPr>
            <a:r>
              <a:rPr lang="en-US" dirty="0" smtClean="0"/>
              <a:t>Flash Rate vs. EBS</a:t>
            </a:r>
          </a:p>
          <a:p>
            <a:pPr marL="285750" indent="-285750">
              <a:buFont typeface="Arial"/>
              <a:buChar char="•"/>
            </a:pPr>
            <a:r>
              <a:rPr lang="en-US" dirty="0" smtClean="0"/>
              <a:t>CAPE in </a:t>
            </a:r>
            <a:r>
              <a:rPr lang="en-US" dirty="0"/>
              <a:t>-10°C </a:t>
            </a:r>
            <a:r>
              <a:rPr lang="en-US" dirty="0" smtClean="0"/>
              <a:t>to </a:t>
            </a:r>
            <a:r>
              <a:rPr lang="en-US" dirty="0"/>
              <a:t>-30°C </a:t>
            </a:r>
            <a:r>
              <a:rPr lang="en-US" dirty="0" smtClean="0"/>
              <a:t>layer </a:t>
            </a:r>
            <a:r>
              <a:rPr lang="en-US" dirty="0" err="1" smtClean="0"/>
              <a:t>vs</a:t>
            </a:r>
            <a:r>
              <a:rPr lang="en-US" dirty="0" smtClean="0"/>
              <a:t> Precipitable Water</a:t>
            </a:r>
          </a:p>
          <a:p>
            <a:pPr marL="285750" indent="-285750">
              <a:buFont typeface="Arial"/>
              <a:buChar char="•"/>
            </a:pPr>
            <a:r>
              <a:rPr lang="en-US" dirty="0" smtClean="0"/>
              <a:t>Satellite Growth Rate</a:t>
            </a:r>
          </a:p>
        </p:txBody>
      </p:sp>
      <p:sp>
        <p:nvSpPr>
          <p:cNvPr id="19" name="TextBox 18"/>
          <p:cNvSpPr txBox="1"/>
          <p:nvPr/>
        </p:nvSpPr>
        <p:spPr>
          <a:xfrm>
            <a:off x="4893733" y="1600200"/>
            <a:ext cx="3793067" cy="2308324"/>
          </a:xfrm>
          <a:prstGeom prst="rect">
            <a:avLst/>
          </a:prstGeom>
          <a:noFill/>
          <a:ln>
            <a:solidFill>
              <a:schemeClr val="accent3">
                <a:lumMod val="60000"/>
                <a:lumOff val="40000"/>
              </a:schemeClr>
            </a:solidFill>
          </a:ln>
        </p:spPr>
        <p:txBody>
          <a:bodyPr wrap="square" rtlCol="0">
            <a:spAutoFit/>
          </a:bodyPr>
          <a:lstStyle/>
          <a:p>
            <a:r>
              <a:rPr lang="en-US" b="1" u="sng" dirty="0" err="1" smtClean="0"/>
              <a:t>ProbWind</a:t>
            </a:r>
            <a:r>
              <a:rPr lang="en-US" b="1" u="sng" dirty="0" smtClean="0"/>
              <a:t>:</a:t>
            </a:r>
          </a:p>
          <a:p>
            <a:pPr marL="285750" indent="-285750">
              <a:buFont typeface="Arial"/>
              <a:buChar char="•"/>
            </a:pPr>
            <a:r>
              <a:rPr lang="en-US" i="1" dirty="0" smtClean="0"/>
              <a:t>a priori:  f(</a:t>
            </a:r>
            <a:r>
              <a:rPr lang="en-US" dirty="0" err="1" smtClean="0"/>
              <a:t>MeanWind</a:t>
            </a:r>
            <a:r>
              <a:rPr lang="en-US" dirty="0"/>
              <a:t> </a:t>
            </a:r>
            <a:r>
              <a:rPr lang="en-US" dirty="0" smtClean="0"/>
              <a:t>1-3 km AGL/ MLCAPE</a:t>
            </a:r>
            <a:r>
              <a:rPr lang="en-US" i="1" dirty="0" smtClean="0"/>
              <a:t>)</a:t>
            </a:r>
          </a:p>
          <a:p>
            <a:pPr marL="285750" indent="-285750">
              <a:buFont typeface="Arial"/>
              <a:buChar char="•"/>
            </a:pPr>
            <a:r>
              <a:rPr lang="en-US" dirty="0" smtClean="0"/>
              <a:t>VIL Density</a:t>
            </a:r>
          </a:p>
          <a:p>
            <a:pPr marL="285750" indent="-285750">
              <a:buFont typeface="Arial"/>
              <a:buChar char="•"/>
            </a:pPr>
            <a:r>
              <a:rPr lang="en-US" dirty="0" smtClean="0"/>
              <a:t>Flash Rate </a:t>
            </a:r>
            <a:r>
              <a:rPr lang="en-US" dirty="0" err="1" smtClean="0"/>
              <a:t>vs</a:t>
            </a:r>
            <a:r>
              <a:rPr lang="en-US" dirty="0" smtClean="0"/>
              <a:t> 3-6 km AzShear</a:t>
            </a:r>
          </a:p>
          <a:p>
            <a:pPr marL="285750" indent="-285750">
              <a:buFont typeface="Arial"/>
              <a:buChar char="•"/>
            </a:pPr>
            <a:r>
              <a:rPr lang="en-US" dirty="0" err="1" smtClean="0"/>
              <a:t>MeanWind</a:t>
            </a:r>
            <a:r>
              <a:rPr lang="en-US" dirty="0" smtClean="0"/>
              <a:t> 1-3 km AGL vs. 0-2 km AzShear</a:t>
            </a:r>
          </a:p>
          <a:p>
            <a:pPr marL="285750" indent="-285750">
              <a:buFont typeface="Arial"/>
              <a:buChar char="•"/>
            </a:pPr>
            <a:r>
              <a:rPr lang="en-US" dirty="0" smtClean="0"/>
              <a:t>Satellite Growth Rate</a:t>
            </a:r>
          </a:p>
        </p:txBody>
      </p:sp>
      <p:sp>
        <p:nvSpPr>
          <p:cNvPr id="8" name="TextBox 7"/>
          <p:cNvSpPr txBox="1"/>
          <p:nvPr/>
        </p:nvSpPr>
        <p:spPr>
          <a:xfrm>
            <a:off x="2057400" y="4343400"/>
            <a:ext cx="5334000" cy="2031325"/>
          </a:xfrm>
          <a:prstGeom prst="rect">
            <a:avLst/>
          </a:prstGeom>
          <a:noFill/>
          <a:ln>
            <a:solidFill>
              <a:schemeClr val="accent3">
                <a:lumMod val="60000"/>
                <a:lumOff val="40000"/>
              </a:schemeClr>
            </a:solidFill>
          </a:ln>
        </p:spPr>
        <p:txBody>
          <a:bodyPr wrap="square" rtlCol="0">
            <a:spAutoFit/>
          </a:bodyPr>
          <a:lstStyle/>
          <a:p>
            <a:r>
              <a:rPr lang="en-US" b="1" dirty="0" err="1" smtClean="0"/>
              <a:t>ProbTor</a:t>
            </a:r>
            <a:r>
              <a:rPr lang="en-US" b="1" dirty="0" smtClean="0"/>
              <a:t>:</a:t>
            </a:r>
          </a:p>
          <a:p>
            <a:pPr marL="285750" indent="-285750">
              <a:buFont typeface="Arial"/>
              <a:buChar char="•"/>
            </a:pPr>
            <a:r>
              <a:rPr lang="en-US" i="1" dirty="0" smtClean="0"/>
              <a:t>a priori: </a:t>
            </a:r>
            <a:r>
              <a:rPr lang="en-US" dirty="0" smtClean="0"/>
              <a:t>0.01</a:t>
            </a:r>
            <a:endParaRPr lang="en-US" i="1" dirty="0" smtClean="0"/>
          </a:p>
          <a:p>
            <a:pPr marL="285750" indent="-285750">
              <a:buFont typeface="Arial"/>
              <a:buChar char="•"/>
            </a:pPr>
            <a:r>
              <a:rPr lang="en-US" dirty="0" smtClean="0"/>
              <a:t>Max 0-2km </a:t>
            </a:r>
            <a:r>
              <a:rPr lang="en-US" dirty="0" err="1" smtClean="0"/>
              <a:t>AzShear</a:t>
            </a:r>
            <a:endParaRPr lang="en-US" dirty="0" smtClean="0"/>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0-2km </a:t>
            </a:r>
            <a:r>
              <a:rPr lang="en-US" dirty="0" err="1" smtClean="0"/>
              <a:t>AzShear</a:t>
            </a:r>
            <a:r>
              <a:rPr lang="en-US" dirty="0" smtClean="0"/>
              <a:t> vs. 0-1km SRH</a:t>
            </a:r>
          </a:p>
          <a:p>
            <a:pPr marL="285750" indent="-285750">
              <a:buFont typeface="Arial"/>
              <a:buChar char="•"/>
            </a:pPr>
            <a:r>
              <a:rPr lang="en-US" dirty="0" smtClean="0"/>
              <a:t>98</a:t>
            </a:r>
            <a:r>
              <a:rPr lang="en-US" baseline="30000" dirty="0" smtClean="0"/>
              <a:t>th</a:t>
            </a:r>
            <a:r>
              <a:rPr lang="en-US" dirty="0" smtClean="0"/>
              <a:t> %</a:t>
            </a:r>
            <a:r>
              <a:rPr lang="en-US" dirty="0" err="1" smtClean="0"/>
              <a:t>ile</a:t>
            </a:r>
            <a:r>
              <a:rPr lang="en-US" dirty="0" smtClean="0"/>
              <a:t> 3-6km </a:t>
            </a:r>
            <a:r>
              <a:rPr lang="en-US" dirty="0" err="1" smtClean="0"/>
              <a:t>AzShear</a:t>
            </a:r>
            <a:r>
              <a:rPr lang="en-US" dirty="0" smtClean="0"/>
              <a:t> vs. max flash density</a:t>
            </a:r>
          </a:p>
          <a:p>
            <a:pPr marL="285750" indent="-285750">
              <a:buFont typeface="Arial"/>
              <a:buChar char="•"/>
            </a:pPr>
            <a:r>
              <a:rPr lang="en-US" dirty="0" smtClean="0"/>
              <a:t>EBS vs. </a:t>
            </a:r>
            <a:r>
              <a:rPr lang="en-US" dirty="0" err="1" smtClean="0"/>
              <a:t>MeanWind</a:t>
            </a:r>
            <a:r>
              <a:rPr lang="en-US" dirty="0" smtClean="0"/>
              <a:t> 1-3 km AGL</a:t>
            </a:r>
          </a:p>
          <a:p>
            <a:pPr marL="285750" indent="-285750">
              <a:buFont typeface="Arial"/>
              <a:buChar char="•"/>
            </a:pPr>
            <a:r>
              <a:rPr lang="en-US" dirty="0" smtClean="0"/>
              <a:t>MLCAPE; MLCIN</a:t>
            </a:r>
            <a:endParaRPr lang="en-US" dirty="0"/>
          </a:p>
        </p:txBody>
      </p:sp>
    </p:spTree>
    <p:extLst>
      <p:ext uri="{BB962C8B-B14F-4D97-AF65-F5344CB8AC3E}">
        <p14:creationId xmlns:p14="http://schemas.microsoft.com/office/powerpoint/2010/main" val="32117624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40</a:t>
            </a:fld>
            <a:endParaRPr lang="en-US"/>
          </a:p>
        </p:txBody>
      </p:sp>
      <p:sp>
        <p:nvSpPr>
          <p:cNvPr id="6" name="TextBox 5"/>
          <p:cNvSpPr txBox="1"/>
          <p:nvPr/>
        </p:nvSpPr>
        <p:spPr>
          <a:xfrm>
            <a:off x="181439" y="146988"/>
            <a:ext cx="8807762"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ProbTor:  Kinematic Environment Matters!</a:t>
            </a:r>
            <a:endParaRPr lang="en-US" sz="3600" b="1" u="sng" dirty="0">
              <a:effectLst>
                <a:outerShdw blurRad="50800" dist="38100" dir="2700000" algn="tl" rotWithShape="0">
                  <a:prstClr val="black">
                    <a:alpha val="40000"/>
                  </a:prstClr>
                </a:outerShdw>
              </a:effectLst>
            </a:endParaRPr>
          </a:p>
        </p:txBody>
      </p:sp>
      <p:sp>
        <p:nvSpPr>
          <p:cNvPr id="2" name="Rectangle 1"/>
          <p:cNvSpPr/>
          <p:nvPr/>
        </p:nvSpPr>
        <p:spPr>
          <a:xfrm>
            <a:off x="381000" y="1152275"/>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255307" y="2300231"/>
            <a:ext cx="693942" cy="584776"/>
          </a:xfrm>
          <a:prstGeom prst="rect">
            <a:avLst/>
          </a:prstGeom>
          <a:noFill/>
        </p:spPr>
        <p:txBody>
          <a:bodyPr wrap="square" rtlCol="0">
            <a:spAutoFit/>
          </a:bodyPr>
          <a:lstStyle/>
          <a:p>
            <a:r>
              <a:rPr lang="en-US" sz="3200" dirty="0" smtClean="0"/>
              <a:t>Vs.</a:t>
            </a:r>
            <a:endParaRPr lang="en-US" sz="3200" dirty="0"/>
          </a:p>
        </p:txBody>
      </p:sp>
      <p:grpSp>
        <p:nvGrpSpPr>
          <p:cNvPr id="23" name="Group 22"/>
          <p:cNvGrpSpPr/>
          <p:nvPr/>
        </p:nvGrpSpPr>
        <p:grpSpPr>
          <a:xfrm>
            <a:off x="523730" y="1417794"/>
            <a:ext cx="2910358" cy="2602075"/>
            <a:chOff x="523730" y="1417794"/>
            <a:chExt cx="2910358" cy="2602075"/>
          </a:xfrm>
        </p:grpSpPr>
        <p:sp>
          <p:nvSpPr>
            <p:cNvPr id="19" name="Freeform 18"/>
            <p:cNvSpPr/>
            <p:nvPr/>
          </p:nvSpPr>
          <p:spPr>
            <a:xfrm>
              <a:off x="523730" y="326041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bg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reeform 20"/>
            <p:cNvSpPr/>
            <p:nvPr/>
          </p:nvSpPr>
          <p:spPr>
            <a:xfrm>
              <a:off x="1566472" y="2404575"/>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2661586" y="1417794"/>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614F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707037" y="3430637"/>
              <a:ext cx="549916" cy="369332"/>
            </a:xfrm>
            <a:prstGeom prst="rect">
              <a:avLst/>
            </a:prstGeom>
            <a:noFill/>
          </p:spPr>
          <p:txBody>
            <a:bodyPr wrap="square" rtlCol="0">
              <a:spAutoFit/>
            </a:bodyPr>
            <a:lstStyle/>
            <a:p>
              <a:r>
                <a:rPr lang="en-US" dirty="0" smtClean="0"/>
                <a:t>0%</a:t>
              </a:r>
              <a:endParaRPr lang="en-US" dirty="0"/>
            </a:p>
          </p:txBody>
        </p:sp>
        <p:sp>
          <p:nvSpPr>
            <p:cNvPr id="24" name="TextBox 23"/>
            <p:cNvSpPr txBox="1"/>
            <p:nvPr/>
          </p:nvSpPr>
          <p:spPr>
            <a:xfrm>
              <a:off x="2884172" y="1671308"/>
              <a:ext cx="549916" cy="369332"/>
            </a:xfrm>
            <a:prstGeom prst="rect">
              <a:avLst/>
            </a:prstGeom>
            <a:noFill/>
          </p:spPr>
          <p:txBody>
            <a:bodyPr wrap="square" rtlCol="0">
              <a:spAutoFit/>
            </a:bodyPr>
            <a:lstStyle/>
            <a:p>
              <a:r>
                <a:rPr lang="en-US" dirty="0" smtClean="0"/>
                <a:t>3%</a:t>
              </a:r>
              <a:endParaRPr lang="en-US" dirty="0"/>
            </a:p>
          </p:txBody>
        </p:sp>
        <p:sp>
          <p:nvSpPr>
            <p:cNvPr id="25" name="TextBox 24"/>
            <p:cNvSpPr txBox="1"/>
            <p:nvPr/>
          </p:nvSpPr>
          <p:spPr>
            <a:xfrm>
              <a:off x="1671218" y="2563596"/>
              <a:ext cx="667756" cy="369332"/>
            </a:xfrm>
            <a:prstGeom prst="rect">
              <a:avLst/>
            </a:prstGeom>
            <a:noFill/>
          </p:spPr>
          <p:txBody>
            <a:bodyPr wrap="square" rtlCol="0">
              <a:spAutoFit/>
            </a:bodyPr>
            <a:lstStyle/>
            <a:p>
              <a:r>
                <a:rPr lang="en-US" dirty="0" smtClean="0"/>
                <a:t>30%</a:t>
              </a:r>
              <a:endParaRPr lang="en-US" dirty="0"/>
            </a:p>
          </p:txBody>
        </p:sp>
      </p:grpSp>
      <p:sp>
        <p:nvSpPr>
          <p:cNvPr id="27" name="Rectangle 26"/>
          <p:cNvSpPr/>
          <p:nvPr/>
        </p:nvSpPr>
        <p:spPr>
          <a:xfrm>
            <a:off x="5082732" y="1164353"/>
            <a:ext cx="3546976" cy="3103286"/>
          </a:xfrm>
          <a:prstGeom prst="rect">
            <a:avLst/>
          </a:prstGeom>
          <a:no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5225462" y="327249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0306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6268204" y="2416653"/>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chemeClr val="accent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a:off x="7363318" y="1429872"/>
            <a:ext cx="772502" cy="759454"/>
          </a:xfrm>
          <a:custGeom>
            <a:avLst/>
            <a:gdLst>
              <a:gd name="connsiteX0" fmla="*/ 445170 w 772502"/>
              <a:gd name="connsiteY0" fmla="*/ 0 h 759454"/>
              <a:gd name="connsiteX1" fmla="*/ 445170 w 772502"/>
              <a:gd name="connsiteY1" fmla="*/ 0 h 759454"/>
              <a:gd name="connsiteX2" fmla="*/ 235678 w 772502"/>
              <a:gd name="connsiteY2" fmla="*/ 26188 h 759454"/>
              <a:gd name="connsiteX3" fmla="*/ 130932 w 772502"/>
              <a:gd name="connsiteY3" fmla="*/ 52376 h 759454"/>
              <a:gd name="connsiteX4" fmla="*/ 117839 w 772502"/>
              <a:gd name="connsiteY4" fmla="*/ 65470 h 759454"/>
              <a:gd name="connsiteX5" fmla="*/ 39279 w 772502"/>
              <a:gd name="connsiteY5" fmla="*/ 170222 h 759454"/>
              <a:gd name="connsiteX6" fmla="*/ 13093 w 772502"/>
              <a:gd name="connsiteY6" fmla="*/ 209504 h 759454"/>
              <a:gd name="connsiteX7" fmla="*/ 39279 w 772502"/>
              <a:gd name="connsiteY7" fmla="*/ 209504 h 759454"/>
              <a:gd name="connsiteX8" fmla="*/ 0 w 772502"/>
              <a:gd name="connsiteY8" fmla="*/ 301162 h 759454"/>
              <a:gd name="connsiteX9" fmla="*/ 26186 w 772502"/>
              <a:gd name="connsiteY9" fmla="*/ 510667 h 759454"/>
              <a:gd name="connsiteX10" fmla="*/ 39279 w 772502"/>
              <a:gd name="connsiteY10" fmla="*/ 536855 h 759454"/>
              <a:gd name="connsiteX11" fmla="*/ 170212 w 772502"/>
              <a:gd name="connsiteY11" fmla="*/ 615419 h 759454"/>
              <a:gd name="connsiteX12" fmla="*/ 340424 w 772502"/>
              <a:gd name="connsiteY12" fmla="*/ 720171 h 759454"/>
              <a:gd name="connsiteX13" fmla="*/ 392797 w 772502"/>
              <a:gd name="connsiteY13" fmla="*/ 733265 h 759454"/>
              <a:gd name="connsiteX14" fmla="*/ 445170 w 772502"/>
              <a:gd name="connsiteY14" fmla="*/ 759454 h 759454"/>
              <a:gd name="connsiteX15" fmla="*/ 549916 w 772502"/>
              <a:gd name="connsiteY15" fmla="*/ 759454 h 759454"/>
              <a:gd name="connsiteX16" fmla="*/ 680849 w 772502"/>
              <a:gd name="connsiteY16" fmla="*/ 707077 h 759454"/>
              <a:gd name="connsiteX17" fmla="*/ 720129 w 772502"/>
              <a:gd name="connsiteY17" fmla="*/ 654701 h 759454"/>
              <a:gd name="connsiteX18" fmla="*/ 772502 w 772502"/>
              <a:gd name="connsiteY18" fmla="*/ 523761 h 759454"/>
              <a:gd name="connsiteX19" fmla="*/ 772502 w 772502"/>
              <a:gd name="connsiteY19" fmla="*/ 484479 h 759454"/>
              <a:gd name="connsiteX20" fmla="*/ 733222 w 772502"/>
              <a:gd name="connsiteY20" fmla="*/ 353539 h 759454"/>
              <a:gd name="connsiteX21" fmla="*/ 733222 w 772502"/>
              <a:gd name="connsiteY21" fmla="*/ 222598 h 759454"/>
              <a:gd name="connsiteX22" fmla="*/ 693942 w 772502"/>
              <a:gd name="connsiteY22" fmla="*/ 91658 h 759454"/>
              <a:gd name="connsiteX23" fmla="*/ 576103 w 772502"/>
              <a:gd name="connsiteY23" fmla="*/ 52376 h 759454"/>
              <a:gd name="connsiteX24" fmla="*/ 445170 w 772502"/>
              <a:gd name="connsiteY24" fmla="*/ 0 h 759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72502" h="759454">
                <a:moveTo>
                  <a:pt x="445170" y="0"/>
                </a:moveTo>
                <a:lnTo>
                  <a:pt x="445170" y="0"/>
                </a:lnTo>
                <a:cubicBezTo>
                  <a:pt x="230141" y="19549"/>
                  <a:pt x="370961" y="1590"/>
                  <a:pt x="235678" y="26188"/>
                </a:cubicBezTo>
                <a:cubicBezTo>
                  <a:pt x="143293" y="42986"/>
                  <a:pt x="182407" y="26637"/>
                  <a:pt x="130932" y="52376"/>
                </a:cubicBezTo>
                <a:lnTo>
                  <a:pt x="117839" y="65470"/>
                </a:lnTo>
                <a:cubicBezTo>
                  <a:pt x="91652" y="100387"/>
                  <a:pt x="64949" y="134923"/>
                  <a:pt x="39279" y="170222"/>
                </a:cubicBezTo>
                <a:cubicBezTo>
                  <a:pt x="30023" y="182949"/>
                  <a:pt x="13093" y="193767"/>
                  <a:pt x="13093" y="209504"/>
                </a:cubicBezTo>
                <a:cubicBezTo>
                  <a:pt x="13093" y="218233"/>
                  <a:pt x="30550" y="209504"/>
                  <a:pt x="39279" y="209504"/>
                </a:cubicBezTo>
                <a:lnTo>
                  <a:pt x="0" y="301162"/>
                </a:lnTo>
                <a:cubicBezTo>
                  <a:pt x="8048" y="405791"/>
                  <a:pt x="-3421" y="436643"/>
                  <a:pt x="26186" y="510667"/>
                </a:cubicBezTo>
                <a:cubicBezTo>
                  <a:pt x="29810" y="519729"/>
                  <a:pt x="34915" y="528126"/>
                  <a:pt x="39279" y="536855"/>
                </a:cubicBezTo>
                <a:lnTo>
                  <a:pt x="170212" y="615419"/>
                </a:lnTo>
                <a:cubicBezTo>
                  <a:pt x="272600" y="687095"/>
                  <a:pt x="260927" y="697456"/>
                  <a:pt x="340424" y="720171"/>
                </a:cubicBezTo>
                <a:cubicBezTo>
                  <a:pt x="357727" y="725115"/>
                  <a:pt x="375339" y="728900"/>
                  <a:pt x="392797" y="733265"/>
                </a:cubicBezTo>
                <a:lnTo>
                  <a:pt x="445170" y="759454"/>
                </a:lnTo>
                <a:lnTo>
                  <a:pt x="549916" y="759454"/>
                </a:lnTo>
                <a:cubicBezTo>
                  <a:pt x="673612" y="718219"/>
                  <a:pt x="638479" y="749450"/>
                  <a:pt x="680849" y="707077"/>
                </a:cubicBezTo>
                <a:lnTo>
                  <a:pt x="720129" y="654701"/>
                </a:lnTo>
                <a:lnTo>
                  <a:pt x="772502" y="523761"/>
                </a:lnTo>
                <a:lnTo>
                  <a:pt x="772502" y="484479"/>
                </a:lnTo>
                <a:cubicBezTo>
                  <a:pt x="731842" y="362492"/>
                  <a:pt x="733222" y="408040"/>
                  <a:pt x="733222" y="353539"/>
                </a:cubicBezTo>
                <a:lnTo>
                  <a:pt x="733222" y="222598"/>
                </a:lnTo>
                <a:lnTo>
                  <a:pt x="693942" y="91658"/>
                </a:lnTo>
                <a:lnTo>
                  <a:pt x="576103" y="52376"/>
                </a:lnTo>
                <a:lnTo>
                  <a:pt x="445170" y="0"/>
                </a:lnTo>
                <a:close/>
              </a:path>
            </a:pathLst>
          </a:custGeom>
          <a:noFill/>
          <a:ln w="38100">
            <a:solidFill>
              <a:srgbClr val="0703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408769" y="3442715"/>
            <a:ext cx="549916" cy="369332"/>
          </a:xfrm>
          <a:prstGeom prst="rect">
            <a:avLst/>
          </a:prstGeom>
          <a:noFill/>
        </p:spPr>
        <p:txBody>
          <a:bodyPr wrap="square" rtlCol="0">
            <a:spAutoFit/>
          </a:bodyPr>
          <a:lstStyle/>
          <a:p>
            <a:r>
              <a:rPr lang="en-US" dirty="0" smtClean="0"/>
              <a:t>6%</a:t>
            </a:r>
            <a:endParaRPr lang="en-US" dirty="0"/>
          </a:p>
        </p:txBody>
      </p:sp>
      <p:sp>
        <p:nvSpPr>
          <p:cNvPr id="33" name="TextBox 32"/>
          <p:cNvSpPr txBox="1"/>
          <p:nvPr/>
        </p:nvSpPr>
        <p:spPr>
          <a:xfrm>
            <a:off x="7428783" y="1591728"/>
            <a:ext cx="772502" cy="369332"/>
          </a:xfrm>
          <a:prstGeom prst="rect">
            <a:avLst/>
          </a:prstGeom>
          <a:noFill/>
        </p:spPr>
        <p:txBody>
          <a:bodyPr wrap="square" rtlCol="0">
            <a:spAutoFit/>
          </a:bodyPr>
          <a:lstStyle/>
          <a:p>
            <a:r>
              <a:rPr lang="en-US" dirty="0" smtClean="0"/>
              <a:t>10%</a:t>
            </a:r>
            <a:endParaRPr lang="en-US" dirty="0"/>
          </a:p>
        </p:txBody>
      </p:sp>
      <p:sp>
        <p:nvSpPr>
          <p:cNvPr id="35" name="TextBox 34"/>
          <p:cNvSpPr txBox="1"/>
          <p:nvPr/>
        </p:nvSpPr>
        <p:spPr>
          <a:xfrm>
            <a:off x="6372950" y="2575674"/>
            <a:ext cx="667756" cy="369332"/>
          </a:xfrm>
          <a:prstGeom prst="rect">
            <a:avLst/>
          </a:prstGeom>
          <a:noFill/>
        </p:spPr>
        <p:txBody>
          <a:bodyPr wrap="square" rtlCol="0">
            <a:spAutoFit/>
          </a:bodyPr>
          <a:lstStyle/>
          <a:p>
            <a:r>
              <a:rPr lang="en-US" dirty="0"/>
              <a:t>6</a:t>
            </a:r>
            <a:r>
              <a:rPr lang="en-US" dirty="0" smtClean="0"/>
              <a:t>0%</a:t>
            </a:r>
            <a:endParaRPr lang="en-US" dirty="0"/>
          </a:p>
        </p:txBody>
      </p:sp>
      <p:sp>
        <p:nvSpPr>
          <p:cNvPr id="26" name="TextBox 25"/>
          <p:cNvSpPr txBox="1"/>
          <p:nvPr/>
        </p:nvSpPr>
        <p:spPr>
          <a:xfrm>
            <a:off x="707037" y="4319681"/>
            <a:ext cx="2801957" cy="1200329"/>
          </a:xfrm>
          <a:prstGeom prst="rect">
            <a:avLst/>
          </a:prstGeom>
          <a:noFill/>
        </p:spPr>
        <p:txBody>
          <a:bodyPr wrap="square" rtlCol="0">
            <a:spAutoFit/>
          </a:bodyPr>
          <a:lstStyle/>
          <a:p>
            <a:r>
              <a:rPr lang="en-US" u="sng" dirty="0" smtClean="0"/>
              <a:t>Marginal Kinematics (e.g.)</a:t>
            </a:r>
          </a:p>
          <a:p>
            <a:r>
              <a:rPr lang="en-US" dirty="0" smtClean="0"/>
              <a:t>0-1 km SRH: 100 m</a:t>
            </a:r>
            <a:r>
              <a:rPr lang="en-US" baseline="30000" dirty="0" smtClean="0"/>
              <a:t>2 </a:t>
            </a:r>
            <a:r>
              <a:rPr lang="en-US" dirty="0" smtClean="0"/>
              <a:t>s</a:t>
            </a:r>
            <a:r>
              <a:rPr lang="en-US" baseline="30000" dirty="0" smtClean="0"/>
              <a:t>-2</a:t>
            </a:r>
          </a:p>
          <a:p>
            <a:r>
              <a:rPr lang="en-US" dirty="0" smtClean="0"/>
              <a:t>Eff. Bulk Shear:  30 </a:t>
            </a:r>
            <a:r>
              <a:rPr lang="en-US" dirty="0" err="1" smtClean="0"/>
              <a:t>kts</a:t>
            </a:r>
            <a:endParaRPr lang="en-US" dirty="0" smtClean="0"/>
          </a:p>
          <a:p>
            <a:r>
              <a:rPr lang="en-US" smtClean="0"/>
              <a:t>1-3 km AGL MW</a:t>
            </a:r>
            <a:r>
              <a:rPr lang="en-US" dirty="0" smtClean="0"/>
              <a:t>:  20 </a:t>
            </a:r>
            <a:r>
              <a:rPr lang="en-US" dirty="0" err="1" smtClean="0"/>
              <a:t>kts</a:t>
            </a:r>
            <a:endParaRPr lang="en-US" dirty="0" smtClean="0"/>
          </a:p>
        </p:txBody>
      </p:sp>
      <p:sp>
        <p:nvSpPr>
          <p:cNvPr id="36" name="TextBox 35"/>
          <p:cNvSpPr txBox="1"/>
          <p:nvPr/>
        </p:nvSpPr>
        <p:spPr>
          <a:xfrm>
            <a:off x="5408769" y="4319681"/>
            <a:ext cx="2839980" cy="1200329"/>
          </a:xfrm>
          <a:prstGeom prst="rect">
            <a:avLst/>
          </a:prstGeom>
          <a:noFill/>
        </p:spPr>
        <p:txBody>
          <a:bodyPr wrap="square" rtlCol="0">
            <a:spAutoFit/>
          </a:bodyPr>
          <a:lstStyle/>
          <a:p>
            <a:r>
              <a:rPr lang="en-US" u="sng" dirty="0" smtClean="0"/>
              <a:t>Favorable Kinematics (e.g.)</a:t>
            </a:r>
          </a:p>
          <a:p>
            <a:r>
              <a:rPr lang="en-US" dirty="0" smtClean="0"/>
              <a:t>0-1 km SRH: 200 m</a:t>
            </a:r>
            <a:r>
              <a:rPr lang="en-US" baseline="30000" dirty="0" smtClean="0"/>
              <a:t>2 </a:t>
            </a:r>
            <a:r>
              <a:rPr lang="en-US" dirty="0" smtClean="0"/>
              <a:t>s</a:t>
            </a:r>
            <a:r>
              <a:rPr lang="en-US" baseline="30000" dirty="0" smtClean="0"/>
              <a:t>-2</a:t>
            </a:r>
          </a:p>
          <a:p>
            <a:r>
              <a:rPr lang="en-US" dirty="0" smtClean="0"/>
              <a:t>Eff. Bulk Shear:  50 </a:t>
            </a:r>
            <a:r>
              <a:rPr lang="en-US" dirty="0" err="1" smtClean="0"/>
              <a:t>kts</a:t>
            </a:r>
            <a:endParaRPr lang="en-US" dirty="0" smtClean="0"/>
          </a:p>
          <a:p>
            <a:r>
              <a:rPr lang="en-US" dirty="0" smtClean="0"/>
              <a:t>1-3 km AGL MW:  40 </a:t>
            </a:r>
            <a:r>
              <a:rPr lang="en-US" dirty="0" err="1" smtClean="0"/>
              <a:t>kts</a:t>
            </a:r>
            <a:endParaRPr lang="en-US" dirty="0" smtClean="0"/>
          </a:p>
        </p:txBody>
      </p:sp>
      <p:sp>
        <p:nvSpPr>
          <p:cNvPr id="28" name="TextBox 27"/>
          <p:cNvSpPr txBox="1"/>
          <p:nvPr/>
        </p:nvSpPr>
        <p:spPr>
          <a:xfrm>
            <a:off x="-1" y="5520010"/>
            <a:ext cx="8989201" cy="923330"/>
          </a:xfrm>
          <a:prstGeom prst="rect">
            <a:avLst/>
          </a:prstGeom>
          <a:noFill/>
        </p:spPr>
        <p:txBody>
          <a:bodyPr wrap="square" rtlCol="0">
            <a:spAutoFit/>
          </a:bodyPr>
          <a:lstStyle/>
          <a:p>
            <a:r>
              <a:rPr lang="en-US" b="1" dirty="0" smtClean="0">
                <a:solidFill>
                  <a:srgbClr val="FFFF00"/>
                </a:solidFill>
              </a:rPr>
              <a:t>Do not expect the same ProbTor probability value to give the same results from event to event—the kinematic fields impact ProbTor! </a:t>
            </a:r>
          </a:p>
          <a:p>
            <a:r>
              <a:rPr lang="en-US" dirty="0" smtClean="0"/>
              <a:t>It is best to </a:t>
            </a:r>
            <a:r>
              <a:rPr lang="en-US" dirty="0" smtClean="0">
                <a:solidFill>
                  <a:srgbClr val="FFFF00"/>
                </a:solidFill>
              </a:rPr>
              <a:t>use ProbTor in a relative fashion</a:t>
            </a:r>
            <a:r>
              <a:rPr lang="en-US" dirty="0" smtClean="0"/>
              <a:t>—like in the example above.</a:t>
            </a:r>
          </a:p>
        </p:txBody>
      </p:sp>
    </p:spTree>
    <p:extLst>
      <p:ext uri="{BB962C8B-B14F-4D97-AF65-F5344CB8AC3E}">
        <p14:creationId xmlns:p14="http://schemas.microsoft.com/office/powerpoint/2010/main" val="102851898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41</a:t>
            </a:fld>
            <a:endParaRPr lang="en-US"/>
          </a:p>
        </p:txBody>
      </p:sp>
      <p:sp>
        <p:nvSpPr>
          <p:cNvPr id="3" name="Title 1"/>
          <p:cNvSpPr>
            <a:spLocks noGrp="1"/>
          </p:cNvSpPr>
          <p:nvPr>
            <p:ph type="title"/>
          </p:nvPr>
        </p:nvSpPr>
        <p:spPr>
          <a:xfrm>
            <a:off x="0" y="0"/>
            <a:ext cx="8686800" cy="680320"/>
          </a:xfrm>
        </p:spPr>
        <p:txBody>
          <a:bodyPr/>
          <a:lstStyle/>
          <a:p>
            <a:r>
              <a:rPr lang="en-US" sz="3200" b="1" u="sng" dirty="0" smtClean="0">
                <a:latin typeface="+mn-lt"/>
              </a:rPr>
              <a:t>Impact of GOES-16 ABI on ProbSevere</a:t>
            </a:r>
            <a:endParaRPr lang="en-US" sz="3200" b="1" u="sng" dirty="0">
              <a:latin typeface="+mn-lt"/>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096" y="630184"/>
            <a:ext cx="6819900" cy="4965700"/>
          </a:xfrm>
          <a:prstGeom prst="rect">
            <a:avLst/>
          </a:prstGeom>
        </p:spPr>
      </p:pic>
      <p:sp>
        <p:nvSpPr>
          <p:cNvPr id="12" name="Rectangle 11"/>
          <p:cNvSpPr/>
          <p:nvPr/>
        </p:nvSpPr>
        <p:spPr>
          <a:xfrm>
            <a:off x="5907024" y="1592076"/>
            <a:ext cx="704088" cy="4053944"/>
          </a:xfrm>
          <a:prstGeom prst="rect">
            <a:avLst/>
          </a:prstGeom>
          <a:noFill/>
          <a:ln w="1016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0" y="5595884"/>
            <a:ext cx="9144000" cy="923330"/>
          </a:xfrm>
          <a:prstGeom prst="rect">
            <a:avLst/>
          </a:prstGeom>
          <a:noFill/>
        </p:spPr>
        <p:txBody>
          <a:bodyPr wrap="square" rtlCol="0">
            <a:spAutoFit/>
          </a:bodyPr>
          <a:lstStyle/>
          <a:p>
            <a:r>
              <a:rPr lang="en-US" dirty="0" smtClean="0"/>
              <a:t>Using the </a:t>
            </a:r>
            <a:r>
              <a:rPr lang="en-US" b="1" dirty="0" smtClean="0"/>
              <a:t>subset of storms that demonstrated ‘strong’ satellite growth rates </a:t>
            </a:r>
            <a:r>
              <a:rPr lang="en-US" dirty="0" smtClean="0"/>
              <a:t>during April – July 2017, the </a:t>
            </a:r>
            <a:r>
              <a:rPr lang="en-US" b="1" dirty="0" smtClean="0">
                <a:solidFill>
                  <a:srgbClr val="FFFF00"/>
                </a:solidFill>
              </a:rPr>
              <a:t>GOES-16 ABI increases ProbSevere </a:t>
            </a:r>
            <a:r>
              <a:rPr lang="en-US" b="1" dirty="0">
                <a:solidFill>
                  <a:srgbClr val="FFFF00"/>
                </a:solidFill>
              </a:rPr>
              <a:t>lead-time by 4 minutes in the median </a:t>
            </a:r>
            <a:r>
              <a:rPr lang="en-US" dirty="0"/>
              <a:t>(with nearly identical skill) </a:t>
            </a:r>
            <a:r>
              <a:rPr lang="en-US" b="1" dirty="0">
                <a:solidFill>
                  <a:srgbClr val="FFFF00"/>
                </a:solidFill>
              </a:rPr>
              <a:t>compared to using the heritage GOES-NOP series </a:t>
            </a:r>
            <a:r>
              <a:rPr lang="en-US" b="1" dirty="0" smtClean="0">
                <a:solidFill>
                  <a:srgbClr val="FFFF00"/>
                </a:solidFill>
              </a:rPr>
              <a:t>imager.</a:t>
            </a:r>
            <a:endParaRPr lang="en-US" dirty="0">
              <a:solidFill>
                <a:srgbClr val="FFFF00"/>
              </a:solidFill>
            </a:endParaRPr>
          </a:p>
        </p:txBody>
      </p:sp>
    </p:spTree>
    <p:custDataLst>
      <p:tags r:id="rId1"/>
    </p:custDataLst>
    <p:extLst>
      <p:ext uri="{BB962C8B-B14F-4D97-AF65-F5344CB8AC3E}">
        <p14:creationId xmlns:p14="http://schemas.microsoft.com/office/powerpoint/2010/main" val="354452538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42</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err="1" smtClean="0">
                <a:effectLst>
                  <a:outerShdw blurRad="50800" dist="38100" dir="2700000" algn="tl" rotWithShape="0">
                    <a:prstClr val="black">
                      <a:alpha val="40000"/>
                    </a:prstClr>
                  </a:outerShdw>
                </a:effectLst>
              </a:rPr>
              <a:t>ProbSevere</a:t>
            </a:r>
            <a:r>
              <a:rPr lang="en-US" sz="3600" b="1" u="sng" dirty="0" smtClean="0">
                <a:effectLst>
                  <a:outerShdw blurRad="50800" dist="38100" dir="2700000" algn="tl" rotWithShape="0">
                    <a:prstClr val="black">
                      <a:alpha val="40000"/>
                    </a:prstClr>
                  </a:outerShdw>
                </a:effectLst>
              </a:rPr>
              <a:t>:  Known Caveats</a:t>
            </a:r>
            <a:endParaRPr lang="en-US" sz="3600" b="1" u="sng" dirty="0">
              <a:effectLst>
                <a:outerShdw blurRad="50800" dist="38100" dir="2700000" algn="tl" rotWithShape="0">
                  <a:prstClr val="black">
                    <a:alpha val="40000"/>
                  </a:prstClr>
                </a:outerShdw>
              </a:effectLst>
            </a:endParaRPr>
          </a:p>
        </p:txBody>
      </p:sp>
      <p:sp>
        <p:nvSpPr>
          <p:cNvPr id="28" name="TextBox 27"/>
          <p:cNvSpPr txBox="1"/>
          <p:nvPr/>
        </p:nvSpPr>
        <p:spPr>
          <a:xfrm>
            <a:off x="13911" y="772408"/>
            <a:ext cx="9130089" cy="5647699"/>
          </a:xfrm>
          <a:prstGeom prst="rect">
            <a:avLst/>
          </a:prstGeom>
          <a:noFill/>
        </p:spPr>
        <p:txBody>
          <a:bodyPr wrap="square" rtlCol="0">
            <a:spAutoFit/>
          </a:bodyPr>
          <a:lstStyle/>
          <a:p>
            <a:pPr marL="285750" indent="-285750">
              <a:buFont typeface="Arial"/>
              <a:buChar char="•"/>
            </a:pPr>
            <a:r>
              <a:rPr lang="en-US" sz="1900" dirty="0" err="1" smtClean="0"/>
              <a:t>ProbSevere</a:t>
            </a:r>
            <a:r>
              <a:rPr lang="en-US" sz="1900" dirty="0" smtClean="0"/>
              <a:t> will </a:t>
            </a:r>
            <a:r>
              <a:rPr lang="en-US" sz="1900" dirty="0"/>
              <a:t>not provide lead time to </a:t>
            </a:r>
            <a:r>
              <a:rPr lang="en-US" sz="1900" b="1" u="sng" dirty="0"/>
              <a:t>every</a:t>
            </a:r>
            <a:r>
              <a:rPr lang="en-US" sz="1900" dirty="0"/>
              <a:t> storm </a:t>
            </a:r>
          </a:p>
          <a:p>
            <a:pPr marL="285750" indent="-285750">
              <a:buFont typeface="Arial"/>
              <a:buChar char="•"/>
            </a:pPr>
            <a:endParaRPr lang="en-US" sz="1900" dirty="0" smtClean="0"/>
          </a:p>
          <a:p>
            <a:pPr marL="285750" indent="-285750">
              <a:buFont typeface="Arial"/>
              <a:buChar char="•"/>
            </a:pPr>
            <a:r>
              <a:rPr lang="en-US" sz="1900" dirty="0" err="1" smtClean="0"/>
              <a:t>ProbSevere</a:t>
            </a:r>
            <a:r>
              <a:rPr lang="en-US" sz="1900" dirty="0"/>
              <a:t> </a:t>
            </a:r>
            <a:r>
              <a:rPr lang="en-US" sz="1900" dirty="0" smtClean="0"/>
              <a:t>requires an identifiable object in radar reflectivity</a:t>
            </a:r>
          </a:p>
          <a:p>
            <a:pPr marL="742950" lvl="1" indent="-285750">
              <a:buFont typeface="Arial"/>
              <a:buChar char="•"/>
            </a:pPr>
            <a:r>
              <a:rPr lang="en-US" sz="1900" dirty="0" smtClean="0"/>
              <a:t>Most often in linear modes, object identification can become more difficult—the absence of an object (and hence </a:t>
            </a:r>
            <a:r>
              <a:rPr lang="en-US" sz="1900" dirty="0" err="1" smtClean="0"/>
              <a:t>ProbSevere</a:t>
            </a:r>
            <a:r>
              <a:rPr lang="en-US" sz="1900" dirty="0" smtClean="0"/>
              <a:t> value) does not mean there is no severe weather threat</a:t>
            </a:r>
          </a:p>
          <a:p>
            <a:pPr marL="742950" lvl="1" indent="-285750">
              <a:buFont typeface="Arial"/>
              <a:buChar char="•"/>
            </a:pPr>
            <a:endParaRPr lang="en-US" sz="1900" dirty="0" smtClean="0"/>
          </a:p>
          <a:p>
            <a:pPr marL="342900" indent="-342900">
              <a:buFont typeface="Arial"/>
              <a:buChar char="•"/>
            </a:pPr>
            <a:r>
              <a:rPr lang="en-US" sz="1900" dirty="0" err="1" smtClean="0"/>
              <a:t>ProbSevere</a:t>
            </a:r>
            <a:r>
              <a:rPr lang="en-US" sz="1900" dirty="0" smtClean="0"/>
              <a:t> is impacted by radar beam blockage and increasing beam height away from radar just as reflectivity and base/SRM velocity interrogation</a:t>
            </a:r>
          </a:p>
          <a:p>
            <a:pPr marL="342900" indent="-342900">
              <a:buFont typeface="Arial"/>
              <a:buChar char="•"/>
            </a:pPr>
            <a:endParaRPr lang="en-US" sz="1900" dirty="0" smtClean="0"/>
          </a:p>
          <a:p>
            <a:pPr marL="342900" indent="-342900">
              <a:buFont typeface="Arial"/>
              <a:buChar char="•"/>
            </a:pPr>
            <a:r>
              <a:rPr lang="en-US" sz="1900" dirty="0" smtClean="0"/>
              <a:t>For storms within ~10 miles of NEXRAD sites, use ProbSevere with caution as AzShear values may be artificially high due t0 non-meteorological targets (AzShear is used within </a:t>
            </a:r>
            <a:r>
              <a:rPr lang="en-US" sz="1900" dirty="0" err="1" smtClean="0"/>
              <a:t>ProbWind</a:t>
            </a:r>
            <a:r>
              <a:rPr lang="en-US" sz="1900" dirty="0" smtClean="0"/>
              <a:t> and </a:t>
            </a:r>
            <a:r>
              <a:rPr lang="en-US" sz="1900" dirty="0" err="1" smtClean="0"/>
              <a:t>ProbTor</a:t>
            </a:r>
            <a:r>
              <a:rPr lang="en-US" sz="1900" dirty="0" smtClean="0"/>
              <a:t>)</a:t>
            </a:r>
          </a:p>
          <a:p>
            <a:pPr marL="342900" indent="-342900">
              <a:buFont typeface="Arial"/>
              <a:buChar char="•"/>
            </a:pPr>
            <a:endParaRPr lang="en-US" sz="1900" dirty="0"/>
          </a:p>
          <a:p>
            <a:pPr marL="342900" indent="-342900">
              <a:buFont typeface="Arial"/>
              <a:buChar char="•"/>
            </a:pPr>
            <a:r>
              <a:rPr lang="en-US" sz="1900" dirty="0" smtClean="0"/>
              <a:t>For storms with strong winds located outside the reflectivity core (i.e., </a:t>
            </a:r>
            <a:r>
              <a:rPr lang="en-US" sz="1900" dirty="0" err="1" smtClean="0"/>
              <a:t>ProbWind</a:t>
            </a:r>
            <a:r>
              <a:rPr lang="en-US" sz="1900" dirty="0" smtClean="0"/>
              <a:t> object) the </a:t>
            </a:r>
            <a:r>
              <a:rPr lang="en-US" sz="1900" dirty="0" err="1" smtClean="0"/>
              <a:t>ProbWind</a:t>
            </a:r>
            <a:r>
              <a:rPr lang="en-US" sz="1900" dirty="0" smtClean="0"/>
              <a:t> probabilities will be under forecast</a:t>
            </a:r>
          </a:p>
          <a:p>
            <a:pPr marL="342900" indent="-342900">
              <a:buFont typeface="Arial"/>
              <a:buChar char="•"/>
            </a:pPr>
            <a:endParaRPr lang="en-US" sz="1900" dirty="0"/>
          </a:p>
          <a:p>
            <a:pPr marL="342900" indent="-342900">
              <a:buFont typeface="Arial"/>
              <a:buChar char="•"/>
            </a:pPr>
            <a:r>
              <a:rPr lang="en-US" sz="1900" dirty="0" smtClean="0">
                <a:solidFill>
                  <a:srgbClr val="FFFF00"/>
                </a:solidFill>
              </a:rPr>
              <a:t>Lead-time will be greatest when the satellite can observe the development of the storm from immature cumulus to cumulonimbus</a:t>
            </a:r>
          </a:p>
        </p:txBody>
      </p:sp>
    </p:spTree>
    <p:extLst>
      <p:ext uri="{BB962C8B-B14F-4D97-AF65-F5344CB8AC3E}">
        <p14:creationId xmlns:p14="http://schemas.microsoft.com/office/powerpoint/2010/main" val="116759453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43</a:t>
            </a:fld>
            <a:endParaRPr lang="en-US"/>
          </a:p>
        </p:txBody>
      </p:sp>
      <p:sp>
        <p:nvSpPr>
          <p:cNvPr id="6" name="TextBox 5"/>
          <p:cNvSpPr txBox="1"/>
          <p:nvPr/>
        </p:nvSpPr>
        <p:spPr>
          <a:xfrm>
            <a:off x="381000" y="177224"/>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ProbTor:  Known Caveats</a:t>
            </a:r>
            <a:endParaRPr lang="en-US" sz="3600" b="1" u="sng" dirty="0">
              <a:effectLst>
                <a:outerShdw blurRad="50800" dist="38100" dir="2700000" algn="tl" rotWithShape="0">
                  <a:prstClr val="black">
                    <a:alpha val="40000"/>
                  </a:prstClr>
                </a:outerShdw>
              </a:effectLst>
            </a:endParaRPr>
          </a:p>
        </p:txBody>
      </p:sp>
      <p:sp>
        <p:nvSpPr>
          <p:cNvPr id="28" name="TextBox 27"/>
          <p:cNvSpPr txBox="1"/>
          <p:nvPr/>
        </p:nvSpPr>
        <p:spPr>
          <a:xfrm>
            <a:off x="13911" y="857073"/>
            <a:ext cx="9130089" cy="5663089"/>
          </a:xfrm>
          <a:prstGeom prst="rect">
            <a:avLst/>
          </a:prstGeom>
          <a:noFill/>
        </p:spPr>
        <p:txBody>
          <a:bodyPr wrap="square" rtlCol="0">
            <a:spAutoFit/>
          </a:bodyPr>
          <a:lstStyle/>
          <a:p>
            <a:pPr marL="285750" indent="-285750">
              <a:buFont typeface="Arial"/>
              <a:buChar char="•"/>
            </a:pPr>
            <a:r>
              <a:rPr lang="en-US" sz="2000" dirty="0" smtClean="0"/>
              <a:t>ProbTor requires an identifiable object in radar reflectivity</a:t>
            </a:r>
          </a:p>
          <a:p>
            <a:pPr marL="742950" lvl="1" indent="-285750">
              <a:buFont typeface="Arial"/>
              <a:buChar char="•"/>
            </a:pPr>
            <a:r>
              <a:rPr lang="en-US" dirty="0" smtClean="0"/>
              <a:t>Most often in linear modes, object identification can become more difficult—the absence of an object (and hence ProbTor value) does not mean there is no tornadic threat</a:t>
            </a:r>
          </a:p>
          <a:p>
            <a:pPr marL="342900" indent="-342900">
              <a:buFont typeface="Arial"/>
              <a:buChar char="•"/>
            </a:pPr>
            <a:r>
              <a:rPr lang="en-US" sz="2000" dirty="0" err="1"/>
              <a:t>ProbTor</a:t>
            </a:r>
            <a:r>
              <a:rPr lang="en-US" sz="2000" dirty="0"/>
              <a:t> interpretation can be more difficult in long convective lines</a:t>
            </a:r>
          </a:p>
          <a:p>
            <a:pPr marL="800100" lvl="1" indent="-342900">
              <a:buFont typeface="Arial"/>
              <a:buChar char="•"/>
            </a:pPr>
            <a:r>
              <a:rPr lang="en-US" dirty="0">
                <a:solidFill>
                  <a:srgbClr val="FFFF00"/>
                </a:solidFill>
              </a:rPr>
              <a:t>Pinpointing the portion of a long convective line posing the highest tornadic threats can become difficult since the entire line is identified as single object (we are working toward improving this)</a:t>
            </a:r>
          </a:p>
          <a:p>
            <a:pPr marL="800100" lvl="1" indent="-342900">
              <a:buFont typeface="Arial"/>
              <a:buChar char="•"/>
            </a:pPr>
            <a:r>
              <a:rPr lang="en-US" dirty="0" err="1">
                <a:solidFill>
                  <a:srgbClr val="FFFF00"/>
                </a:solidFill>
              </a:rPr>
              <a:t>ProbTor</a:t>
            </a:r>
            <a:r>
              <a:rPr lang="en-US" dirty="0">
                <a:solidFill>
                  <a:srgbClr val="FFFF00"/>
                </a:solidFill>
              </a:rPr>
              <a:t> can over forecast in strong convective lines in favorable kinematic </a:t>
            </a:r>
            <a:r>
              <a:rPr lang="en-US" dirty="0" smtClean="0">
                <a:solidFill>
                  <a:srgbClr val="FFFF00"/>
                </a:solidFill>
              </a:rPr>
              <a:t>environments</a:t>
            </a:r>
            <a:endParaRPr lang="en-US" sz="2000" dirty="0" smtClean="0"/>
          </a:p>
          <a:p>
            <a:pPr marL="342900" indent="-342900">
              <a:buFont typeface="Arial"/>
              <a:buChar char="•"/>
            </a:pPr>
            <a:endParaRPr lang="en-US" sz="2000" dirty="0"/>
          </a:p>
          <a:p>
            <a:pPr marL="342900" indent="-342900">
              <a:buFont typeface="Arial"/>
              <a:buChar char="•"/>
            </a:pPr>
            <a:r>
              <a:rPr lang="en-US" sz="2000" dirty="0" err="1" smtClean="0"/>
              <a:t>ProbTor</a:t>
            </a:r>
            <a:r>
              <a:rPr lang="en-US" sz="2000" dirty="0" smtClean="0"/>
              <a:t> is impacted by radar beam blockage and increasing beam height away from radar just as base/SRM velocity interrogation</a:t>
            </a:r>
          </a:p>
          <a:p>
            <a:pPr lvl="1"/>
            <a:endParaRPr lang="en-US" dirty="0" smtClean="0">
              <a:solidFill>
                <a:srgbClr val="FFFF00"/>
              </a:solidFill>
            </a:endParaRPr>
          </a:p>
          <a:p>
            <a:pPr marL="342900" indent="-342900">
              <a:buFont typeface="Arial"/>
              <a:buChar char="•"/>
            </a:pPr>
            <a:r>
              <a:rPr lang="en-US" sz="2000" dirty="0" smtClean="0"/>
              <a:t>ProbTor will typically have </a:t>
            </a:r>
            <a:r>
              <a:rPr lang="en-US" sz="2000" b="1" u="sng" dirty="0" smtClean="0"/>
              <a:t>very low</a:t>
            </a:r>
            <a:r>
              <a:rPr lang="en-US" sz="2000" b="1" dirty="0" smtClean="0"/>
              <a:t> </a:t>
            </a:r>
            <a:r>
              <a:rPr lang="en-US" sz="2000" dirty="0" smtClean="0"/>
              <a:t>probabilities with ‘land spout’ tornadoes</a:t>
            </a:r>
          </a:p>
          <a:p>
            <a:pPr marL="342900" indent="-342900">
              <a:buFont typeface="Arial"/>
              <a:buChar char="•"/>
            </a:pPr>
            <a:r>
              <a:rPr lang="en-US" sz="2000" dirty="0"/>
              <a:t>For storms within ~10 miles of NEXRAD sites use </a:t>
            </a:r>
            <a:r>
              <a:rPr lang="en-US" sz="2000" dirty="0" err="1" smtClean="0"/>
              <a:t>ProbTor</a:t>
            </a:r>
            <a:r>
              <a:rPr lang="en-US" sz="2000" dirty="0" smtClean="0"/>
              <a:t> with </a:t>
            </a:r>
            <a:r>
              <a:rPr lang="en-US" sz="2000" dirty="0"/>
              <a:t>caution as AzShear values may be artificially high due t0 non-meteorological </a:t>
            </a:r>
            <a:r>
              <a:rPr lang="en-US" sz="2000" dirty="0" smtClean="0"/>
              <a:t>targets</a:t>
            </a:r>
          </a:p>
          <a:p>
            <a:pPr marL="342900" indent="-342900">
              <a:buFont typeface="Arial"/>
              <a:buChar char="•"/>
            </a:pPr>
            <a:r>
              <a:rPr lang="en-US" sz="2000" dirty="0" err="1" smtClean="0"/>
              <a:t>ProbTor</a:t>
            </a:r>
            <a:r>
              <a:rPr lang="en-US" sz="2000" dirty="0" smtClean="0"/>
              <a:t> will under forecast tornado probabilities when input  RAP 0-1km SRH values are too low (compared to truth)</a:t>
            </a:r>
          </a:p>
        </p:txBody>
      </p:sp>
    </p:spTree>
    <p:extLst>
      <p:ext uri="{BB962C8B-B14F-4D97-AF65-F5344CB8AC3E}">
        <p14:creationId xmlns:p14="http://schemas.microsoft.com/office/powerpoint/2010/main" val="307308550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44</a:t>
            </a:fld>
            <a:endParaRPr lang="en-US"/>
          </a:p>
        </p:txBody>
      </p:sp>
      <p:sp>
        <p:nvSpPr>
          <p:cNvPr id="6" name="TextBox 5"/>
          <p:cNvSpPr txBox="1"/>
          <p:nvPr/>
        </p:nvSpPr>
        <p:spPr>
          <a:xfrm>
            <a:off x="381000" y="146988"/>
            <a:ext cx="8305800" cy="646331"/>
          </a:xfrm>
          <a:prstGeom prst="rect">
            <a:avLst/>
          </a:prstGeom>
          <a:noFill/>
        </p:spPr>
        <p:txBody>
          <a:bodyPr wrap="square" rtlCol="0">
            <a:spAutoFit/>
          </a:bodyPr>
          <a:lstStyle/>
          <a:p>
            <a:r>
              <a:rPr lang="en-US" sz="3600" b="1" u="sng" dirty="0" smtClean="0">
                <a:effectLst>
                  <a:outerShdw blurRad="50800" dist="38100" dir="2700000" algn="tl" rotWithShape="0">
                    <a:prstClr val="black">
                      <a:alpha val="40000"/>
                    </a:prstClr>
                  </a:outerShdw>
                </a:effectLst>
              </a:rPr>
              <a:t>ProbSevere:  Summary</a:t>
            </a:r>
            <a:endParaRPr lang="en-US" sz="3600" b="1" u="sng" dirty="0">
              <a:effectLst>
                <a:outerShdw blurRad="50800" dist="38100" dir="2700000" algn="tl" rotWithShape="0">
                  <a:prstClr val="black">
                    <a:alpha val="40000"/>
                  </a:prstClr>
                </a:outerShdw>
              </a:effectLst>
            </a:endParaRPr>
          </a:p>
        </p:txBody>
      </p:sp>
      <p:sp>
        <p:nvSpPr>
          <p:cNvPr id="5" name="TextBox 4"/>
          <p:cNvSpPr txBox="1"/>
          <p:nvPr/>
        </p:nvSpPr>
        <p:spPr>
          <a:xfrm>
            <a:off x="13911" y="790225"/>
            <a:ext cx="9130089" cy="6186310"/>
          </a:xfrm>
          <a:prstGeom prst="rect">
            <a:avLst/>
          </a:prstGeom>
          <a:noFill/>
        </p:spPr>
        <p:txBody>
          <a:bodyPr wrap="square" rtlCol="0">
            <a:spAutoFit/>
          </a:bodyPr>
          <a:lstStyle/>
          <a:p>
            <a:pPr marL="285750" indent="-285750">
              <a:buFont typeface="Arial"/>
              <a:buChar char="•"/>
            </a:pPr>
            <a:r>
              <a:rPr lang="en-US" dirty="0" smtClean="0"/>
              <a:t>ProbSevere is a </a:t>
            </a:r>
            <a:r>
              <a:rPr lang="en-US" u="sng" dirty="0" smtClean="0"/>
              <a:t>statistical model</a:t>
            </a:r>
            <a:r>
              <a:rPr lang="en-US" dirty="0" smtClean="0"/>
              <a:t> that incorporates NWP fields, radar observations, and total lightning observations to </a:t>
            </a:r>
            <a:r>
              <a:rPr lang="en-US" u="sng" dirty="0" smtClean="0"/>
              <a:t>predict the probability a storm will produce a severe weather (or a specific hazard if using the hazard models)</a:t>
            </a:r>
            <a:r>
              <a:rPr lang="en-US" dirty="0" smtClean="0"/>
              <a:t> in the next 0-60 minutes.</a:t>
            </a:r>
          </a:p>
          <a:p>
            <a:pPr marL="285750" indent="-285750">
              <a:buFont typeface="Arial"/>
              <a:buChar char="•"/>
            </a:pPr>
            <a:endParaRPr lang="en-US" dirty="0" smtClean="0"/>
          </a:p>
          <a:p>
            <a:pPr marL="285750" indent="-285750">
              <a:buFont typeface="Arial"/>
              <a:buChar char="•"/>
            </a:pPr>
            <a:r>
              <a:rPr lang="en-US" dirty="0" smtClean="0">
                <a:solidFill>
                  <a:srgbClr val="FFFF00"/>
                </a:solidFill>
              </a:rPr>
              <a:t>All ProbSevere hazard models should be used in combination with existing radar interrogation techniques and is designed to increase forecaster confidence and increase lead-time</a:t>
            </a:r>
          </a:p>
          <a:p>
            <a:pPr marL="285750" indent="-285750">
              <a:buFont typeface="Arial"/>
              <a:buChar char="•"/>
            </a:pPr>
            <a:endParaRPr lang="en-US" dirty="0" smtClean="0"/>
          </a:p>
          <a:p>
            <a:pPr marL="285750" indent="-285750">
              <a:buFont typeface="Arial"/>
              <a:buChar char="•"/>
            </a:pPr>
            <a:r>
              <a:rPr lang="en-US" dirty="0" smtClean="0"/>
              <a:t>ProbTor is best used in a relative sense—how a storm’s values compare to neighbors since the kinematic environment will impact probabilities in addition to observations (the ‘best’ probability threshold will change based on the environment). </a:t>
            </a:r>
          </a:p>
          <a:p>
            <a:pPr marL="285750" indent="-285750">
              <a:buFont typeface="Arial"/>
              <a:buChar char="•"/>
            </a:pPr>
            <a:endParaRPr lang="en-US" dirty="0"/>
          </a:p>
          <a:p>
            <a:pPr marL="285750" indent="-285750">
              <a:buFont typeface="Arial"/>
              <a:buChar char="•"/>
            </a:pPr>
            <a:r>
              <a:rPr lang="en-US" dirty="0" err="1" smtClean="0"/>
              <a:t>ProbTor</a:t>
            </a:r>
            <a:r>
              <a:rPr lang="en-US" dirty="0" smtClean="0"/>
              <a:t> is fairly well-calibrated; so a storm with a 33% probability will produce a tornado about 1 in 3 times and so on.</a:t>
            </a:r>
          </a:p>
          <a:p>
            <a:pPr marL="285750" indent="-285750">
              <a:buFont typeface="Arial"/>
              <a:buChar char="•"/>
            </a:pPr>
            <a:endParaRPr lang="en-US" dirty="0"/>
          </a:p>
          <a:p>
            <a:pPr marL="285750" indent="-285750">
              <a:buFont typeface="Arial"/>
              <a:buChar char="•"/>
            </a:pPr>
            <a:r>
              <a:rPr lang="en-US" dirty="0" smtClean="0"/>
              <a:t>ProbTor values will fluctuate in response to changes in strength of storm rotation and storm updraft.</a:t>
            </a:r>
          </a:p>
          <a:p>
            <a:pPr marL="285750" indent="-285750">
              <a:buFont typeface="Arial"/>
              <a:buChar char="•"/>
            </a:pPr>
            <a:endParaRPr lang="en-US" dirty="0"/>
          </a:p>
          <a:p>
            <a:pPr marL="285750" indent="-285750">
              <a:buFont typeface="Arial"/>
              <a:buChar char="•"/>
            </a:pPr>
            <a:r>
              <a:rPr lang="en-US" dirty="0" smtClean="0"/>
              <a:t>GOES-R GLM is not yet incorporated in ProbSevere—but work continues toward including GLM</a:t>
            </a:r>
          </a:p>
          <a:p>
            <a:pPr marL="285750" indent="-285750">
              <a:buFont typeface="Arial"/>
              <a:buChar char="•"/>
            </a:pPr>
            <a:endParaRPr lang="en-US" dirty="0" smtClean="0"/>
          </a:p>
          <a:p>
            <a:pPr marL="285750" indent="-285750">
              <a:buFont typeface="Arial"/>
              <a:buChar char="•"/>
            </a:pPr>
            <a:endParaRPr lang="en-US" dirty="0" smtClean="0"/>
          </a:p>
        </p:txBody>
      </p:sp>
    </p:spTree>
    <p:extLst>
      <p:ext uri="{BB962C8B-B14F-4D97-AF65-F5344CB8AC3E}">
        <p14:creationId xmlns:p14="http://schemas.microsoft.com/office/powerpoint/2010/main" val="128119115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45</a:t>
            </a:fld>
            <a:endParaRPr lang="en-US"/>
          </a:p>
        </p:txBody>
      </p:sp>
      <p:sp>
        <p:nvSpPr>
          <p:cNvPr id="3" name="Title 1"/>
          <p:cNvSpPr>
            <a:spLocks noGrp="1"/>
          </p:cNvSpPr>
          <p:nvPr>
            <p:ph type="title"/>
          </p:nvPr>
        </p:nvSpPr>
        <p:spPr>
          <a:xfrm>
            <a:off x="457200" y="152400"/>
            <a:ext cx="8534400" cy="990600"/>
          </a:xfrm>
        </p:spPr>
        <p:txBody>
          <a:bodyPr/>
          <a:lstStyle/>
          <a:p>
            <a:pPr algn="l"/>
            <a:r>
              <a:rPr lang="en-US" sz="3600" dirty="0" smtClean="0">
                <a:latin typeface="+mn-lt"/>
              </a:rPr>
              <a:t>Contact and References</a:t>
            </a:r>
            <a:endParaRPr lang="en-US" sz="3600" dirty="0">
              <a:latin typeface="+mn-lt"/>
            </a:endParaRPr>
          </a:p>
        </p:txBody>
      </p:sp>
      <p:sp>
        <p:nvSpPr>
          <p:cNvPr id="2" name="TextBox 1"/>
          <p:cNvSpPr txBox="1"/>
          <p:nvPr/>
        </p:nvSpPr>
        <p:spPr>
          <a:xfrm>
            <a:off x="76200" y="1228666"/>
            <a:ext cx="8991600" cy="5509201"/>
          </a:xfrm>
          <a:prstGeom prst="rect">
            <a:avLst/>
          </a:prstGeom>
          <a:noFill/>
        </p:spPr>
        <p:txBody>
          <a:bodyPr wrap="square" rtlCol="0">
            <a:spAutoFit/>
          </a:bodyPr>
          <a:lstStyle/>
          <a:p>
            <a:pPr marL="285750" indent="-285750">
              <a:buFont typeface="Arial"/>
              <a:buChar char="•"/>
            </a:pPr>
            <a:r>
              <a:rPr lang="en-US" sz="1600" dirty="0" smtClean="0">
                <a:solidFill>
                  <a:srgbClr val="F2C31A"/>
                </a:solidFill>
              </a:rPr>
              <a:t>Mike Pavolonis (</a:t>
            </a:r>
            <a:r>
              <a:rPr lang="en-US" sz="1600" dirty="0" smtClean="0">
                <a:solidFill>
                  <a:srgbClr val="F2C31A"/>
                </a:solidFill>
                <a:hlinkClick r:id="rId3"/>
              </a:rPr>
              <a:t>michael.pavolonis@noaa.gov</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John Cintineo (</a:t>
            </a:r>
            <a:r>
              <a:rPr lang="en-US" sz="1600" dirty="0" smtClean="0">
                <a:solidFill>
                  <a:srgbClr val="F2C31A"/>
                </a:solidFill>
                <a:hlinkClick r:id="rId4"/>
              </a:rPr>
              <a:t>john.cintineo@ssec.wisc.edu</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Justin Sieglaff (</a:t>
            </a:r>
            <a:r>
              <a:rPr lang="en-US" sz="1600" dirty="0" smtClean="0">
                <a:solidFill>
                  <a:srgbClr val="F2C31A"/>
                </a:solidFill>
                <a:hlinkClick r:id="rId5"/>
              </a:rPr>
              <a:t>justin.sieglaff@ssec.wisc.edu</a:t>
            </a:r>
            <a:r>
              <a:rPr lang="en-US" sz="1600" dirty="0" smtClean="0">
                <a:solidFill>
                  <a:srgbClr val="F2C31A"/>
                </a:solidFill>
              </a:rPr>
              <a:t>)</a:t>
            </a:r>
          </a:p>
          <a:p>
            <a:pPr marL="285750" indent="-285750">
              <a:buFont typeface="Arial"/>
              <a:buChar char="•"/>
            </a:pPr>
            <a:endParaRPr lang="en-US" sz="1600" dirty="0">
              <a:solidFill>
                <a:srgbClr val="F2C31A"/>
              </a:solidFill>
            </a:endParaRPr>
          </a:p>
          <a:p>
            <a:pPr marL="285750" indent="-285750">
              <a:buFont typeface="Arial"/>
              <a:buChar char="•"/>
            </a:pPr>
            <a:r>
              <a:rPr lang="en-US" sz="1600" dirty="0" smtClean="0">
                <a:solidFill>
                  <a:srgbClr val="F2C31A"/>
                </a:solidFill>
              </a:rPr>
              <a:t>Dan Lindsey (</a:t>
            </a:r>
            <a:r>
              <a:rPr lang="en-US" sz="1600" dirty="0" smtClean="0">
                <a:solidFill>
                  <a:srgbClr val="F2C31A"/>
                </a:solidFill>
                <a:hlinkClick r:id="rId6"/>
              </a:rPr>
              <a:t>dan.lindsey@noaa.gov</a:t>
            </a:r>
            <a:r>
              <a:rPr lang="en-US" sz="1600" dirty="0" smtClean="0">
                <a:solidFill>
                  <a:srgbClr val="F2C31A"/>
                </a:solidFill>
              </a:rPr>
              <a:t>)</a:t>
            </a:r>
            <a:endParaRPr lang="en-US" sz="1600" dirty="0">
              <a:solidFill>
                <a:srgbClr val="F2C31A"/>
              </a:solidFill>
            </a:endParaRPr>
          </a:p>
          <a:p>
            <a:endParaRPr lang="en-US" sz="1600" dirty="0" smtClean="0">
              <a:solidFill>
                <a:srgbClr val="F2C31A"/>
              </a:solidFill>
            </a:endParaRPr>
          </a:p>
          <a:p>
            <a:r>
              <a:rPr lang="en-US" sz="1600" dirty="0" smtClean="0">
                <a:solidFill>
                  <a:srgbClr val="F2C31A"/>
                </a:solidFill>
              </a:rPr>
              <a:t>To access this training online and access supplement training please see:</a:t>
            </a:r>
          </a:p>
          <a:p>
            <a:endParaRPr lang="en-US" sz="1600" dirty="0">
              <a:solidFill>
                <a:srgbClr val="F2C31A"/>
              </a:solidFill>
            </a:endParaRPr>
          </a:p>
          <a:p>
            <a:r>
              <a:rPr lang="en-US" sz="1600" dirty="0">
                <a:solidFill>
                  <a:srgbClr val="F2C31A"/>
                </a:solidFill>
                <a:hlinkClick r:id="rId7"/>
              </a:rPr>
              <a:t>http://cimss.ssec.wisc.edu/severe_conv/training/</a:t>
            </a:r>
            <a:r>
              <a:rPr lang="en-US" sz="1600" dirty="0" smtClean="0">
                <a:solidFill>
                  <a:srgbClr val="F2C31A"/>
                </a:solidFill>
                <a:hlinkClick r:id="rId7"/>
              </a:rPr>
              <a:t>training.html</a:t>
            </a:r>
            <a:endParaRPr lang="en-US" sz="1600" dirty="0" smtClean="0">
              <a:solidFill>
                <a:srgbClr val="F2C31A"/>
              </a:solidFill>
            </a:endParaRPr>
          </a:p>
          <a:p>
            <a:endParaRPr lang="en-US" sz="1600" dirty="0">
              <a:solidFill>
                <a:srgbClr val="F2C31A"/>
              </a:solidFill>
            </a:endParaRPr>
          </a:p>
          <a:p>
            <a:r>
              <a:rPr lang="en-US" sz="1600" dirty="0">
                <a:solidFill>
                  <a:srgbClr val="F2C31A"/>
                </a:solidFill>
              </a:rPr>
              <a:t>ProbSevere All Hazards is also available  on the web in real-time:</a:t>
            </a:r>
          </a:p>
          <a:p>
            <a:r>
              <a:rPr lang="en-US" sz="1600" dirty="0">
                <a:solidFill>
                  <a:srgbClr val="F2C31A"/>
                </a:solidFill>
                <a:hlinkClick r:id="rId8"/>
              </a:rPr>
              <a:t>http://cimss.ssec.wisc.edu/severe_conv/</a:t>
            </a:r>
            <a:r>
              <a:rPr lang="en-US" sz="1600" dirty="0" smtClean="0">
                <a:solidFill>
                  <a:srgbClr val="F2C31A"/>
                </a:solidFill>
                <a:hlinkClick r:id="rId8"/>
              </a:rPr>
              <a:t>probsevtest.html</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ProbTor is also available  on the web in real-time:</a:t>
            </a:r>
          </a:p>
          <a:p>
            <a:r>
              <a:rPr lang="en-US" sz="1600" dirty="0" smtClean="0">
                <a:solidFill>
                  <a:srgbClr val="F2C31A"/>
                </a:solidFill>
                <a:hlinkClick r:id="rId9"/>
              </a:rPr>
              <a:t>http://cimss.ssec.wisc.edu/severe_conv/probtor.html</a:t>
            </a:r>
            <a:endParaRPr lang="en-US" sz="1600" dirty="0" smtClean="0">
              <a:solidFill>
                <a:srgbClr val="F2C31A"/>
              </a:solidFill>
            </a:endParaRPr>
          </a:p>
          <a:p>
            <a:endParaRPr lang="en-US" sz="1600" dirty="0">
              <a:solidFill>
                <a:srgbClr val="F2C31A"/>
              </a:solidFill>
            </a:endParaRPr>
          </a:p>
          <a:p>
            <a:r>
              <a:rPr lang="en-US" sz="1600" dirty="0" smtClean="0">
                <a:solidFill>
                  <a:srgbClr val="F2C31A"/>
                </a:solidFill>
              </a:rPr>
              <a:t>Key References:</a:t>
            </a:r>
          </a:p>
          <a:p>
            <a:r>
              <a:rPr lang="en-US" sz="1600" dirty="0">
                <a:solidFill>
                  <a:srgbClr val="F2C31A"/>
                </a:solidFill>
                <a:hlinkClick r:id="rId10"/>
              </a:rPr>
              <a:t>https://journals.ametsoc.org/doi/full/10.1175/WAF-D-17-</a:t>
            </a:r>
            <a:r>
              <a:rPr lang="en-US" sz="1600" dirty="0" smtClean="0">
                <a:solidFill>
                  <a:srgbClr val="F2C31A"/>
                </a:solidFill>
                <a:hlinkClick r:id="rId10"/>
              </a:rPr>
              <a:t>0099.1</a:t>
            </a:r>
            <a:endParaRPr lang="en-US" sz="1600" dirty="0" smtClean="0">
              <a:solidFill>
                <a:srgbClr val="F2C31A"/>
              </a:solidFill>
            </a:endParaRPr>
          </a:p>
          <a:p>
            <a:r>
              <a:rPr lang="en-US" sz="1600" dirty="0">
                <a:solidFill>
                  <a:srgbClr val="F2C31A"/>
                </a:solidFill>
                <a:hlinkClick r:id="rId11"/>
              </a:rPr>
              <a:t>https://</a:t>
            </a:r>
            <a:r>
              <a:rPr lang="en-US" sz="1600" dirty="0" err="1">
                <a:solidFill>
                  <a:srgbClr val="F2C31A"/>
                </a:solidFill>
                <a:hlinkClick r:id="rId11"/>
              </a:rPr>
              <a:t>journals.ametsoc.org</a:t>
            </a:r>
            <a:r>
              <a:rPr lang="en-US" sz="1600" dirty="0">
                <a:solidFill>
                  <a:srgbClr val="F2C31A"/>
                </a:solidFill>
                <a:hlinkClick r:id="rId11"/>
              </a:rPr>
              <a:t>/</a:t>
            </a:r>
            <a:r>
              <a:rPr lang="en-US" sz="1600" dirty="0" err="1">
                <a:solidFill>
                  <a:srgbClr val="F2C31A"/>
                </a:solidFill>
                <a:hlinkClick r:id="rId11"/>
              </a:rPr>
              <a:t>doi</a:t>
            </a:r>
            <a:r>
              <a:rPr lang="en-US" sz="1600" dirty="0">
                <a:solidFill>
                  <a:srgbClr val="F2C31A"/>
                </a:solidFill>
                <a:hlinkClick r:id="rId11"/>
              </a:rPr>
              <a:t>/full/10.1175/WAF-D-13-00113.1</a:t>
            </a:r>
            <a:endParaRPr lang="en-US" sz="1600" dirty="0">
              <a:solidFill>
                <a:srgbClr val="F2C31A"/>
              </a:solidFill>
            </a:endParaRPr>
          </a:p>
          <a:p>
            <a:endParaRPr lang="en-US" sz="1600" dirty="0">
              <a:solidFill>
                <a:srgbClr val="F2C31A"/>
              </a:solidFill>
            </a:endParaRPr>
          </a:p>
        </p:txBody>
      </p:sp>
    </p:spTree>
    <p:extLst>
      <p:ext uri="{BB962C8B-B14F-4D97-AF65-F5344CB8AC3E}">
        <p14:creationId xmlns:p14="http://schemas.microsoft.com/office/powerpoint/2010/main" val="195142123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262" y="2342444"/>
            <a:ext cx="8228538" cy="990600"/>
          </a:xfrm>
        </p:spPr>
        <p:txBody>
          <a:bodyPr/>
          <a:lstStyle/>
          <a:p>
            <a:r>
              <a:rPr lang="en-US" dirty="0" smtClean="0"/>
              <a:t>AWIPS-II Display</a:t>
            </a:r>
            <a:endParaRPr lang="en-US" dirty="0"/>
          </a:p>
        </p:txBody>
      </p:sp>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5</a:t>
            </a:fld>
            <a:endParaRPr lang="en-US"/>
          </a:p>
        </p:txBody>
      </p:sp>
    </p:spTree>
    <p:extLst>
      <p:ext uri="{BB962C8B-B14F-4D97-AF65-F5344CB8AC3E}">
        <p14:creationId xmlns:p14="http://schemas.microsoft.com/office/powerpoint/2010/main" val="204567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severe.png"/>
          <p:cNvPicPr>
            <a:picLocks noChangeAspect="1"/>
          </p:cNvPicPr>
          <p:nvPr/>
        </p:nvPicPr>
        <p:blipFill rotWithShape="1">
          <a:blip r:embed="rId3">
            <a:extLst>
              <a:ext uri="{28A0092B-C50C-407E-A947-70E740481C1C}">
                <a14:useLocalDpi xmlns:a14="http://schemas.microsoft.com/office/drawing/2010/main" val="0"/>
              </a:ext>
            </a:extLst>
          </a:blip>
          <a:srcRect l="20000"/>
          <a:stretch/>
        </p:blipFill>
        <p:spPr>
          <a:xfrm>
            <a:off x="3368430" y="802154"/>
            <a:ext cx="5775570" cy="5326115"/>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6</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smtClean="0"/>
              <a:t>ProbSevere Model AWIPS-II Display</a:t>
            </a:r>
            <a:endParaRPr lang="en-US" sz="3600" b="1" u="sng" dirty="0"/>
          </a:p>
        </p:txBody>
      </p:sp>
      <p:sp>
        <p:nvSpPr>
          <p:cNvPr id="7" name="TextBox 6"/>
          <p:cNvSpPr txBox="1"/>
          <p:nvPr/>
        </p:nvSpPr>
        <p:spPr>
          <a:xfrm>
            <a:off x="0" y="2143978"/>
            <a:ext cx="3909906" cy="3139321"/>
          </a:xfrm>
          <a:prstGeom prst="rect">
            <a:avLst/>
          </a:prstGeom>
          <a:solidFill>
            <a:schemeClr val="bg1"/>
          </a:solidFill>
        </p:spPr>
        <p:txBody>
          <a:bodyPr wrap="square" rtlCol="0">
            <a:spAutoFit/>
          </a:bodyPr>
          <a:lstStyle/>
          <a:p>
            <a:r>
              <a:rPr lang="en-US" dirty="0" smtClean="0">
                <a:solidFill>
                  <a:srgbClr val="08FFFC"/>
                </a:solidFill>
              </a:rPr>
              <a:t>Model output are shapefiles contoured around radar storm cells.</a:t>
            </a:r>
          </a:p>
          <a:p>
            <a:endParaRPr lang="en-US" dirty="0">
              <a:solidFill>
                <a:srgbClr val="08FFFC"/>
              </a:solidFill>
            </a:endParaRPr>
          </a:p>
          <a:p>
            <a:r>
              <a:rPr lang="en-US" dirty="0" smtClean="0">
                <a:solidFill>
                  <a:srgbClr val="08FFFC"/>
                </a:solidFill>
              </a:rPr>
              <a:t>Enhancement designed for overlay atop radar reflectivity—but can be overlaid on any field (satellite, radar velocity, etc.).</a:t>
            </a:r>
          </a:p>
          <a:p>
            <a:endParaRPr lang="en-US" dirty="0">
              <a:solidFill>
                <a:srgbClr val="08FFFC"/>
              </a:solidFill>
            </a:endParaRPr>
          </a:p>
          <a:p>
            <a:r>
              <a:rPr lang="en-US" dirty="0" smtClean="0">
                <a:solidFill>
                  <a:srgbClr val="08FFFC"/>
                </a:solidFill>
              </a:rPr>
              <a:t>Sampling offers readout of model probability as well as each model predictor.</a:t>
            </a:r>
            <a:endParaRPr lang="en-US" dirty="0">
              <a:solidFill>
                <a:srgbClr val="08FFFC"/>
              </a:solidFill>
            </a:endParaRPr>
          </a:p>
        </p:txBody>
      </p:sp>
      <p:sp>
        <p:nvSpPr>
          <p:cNvPr id="6" name="Rectangle 5"/>
          <p:cNvSpPr/>
          <p:nvPr/>
        </p:nvSpPr>
        <p:spPr>
          <a:xfrm>
            <a:off x="4327631" y="2307003"/>
            <a:ext cx="3274964" cy="137160"/>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26732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robhazards.png"/>
          <p:cNvPicPr>
            <a:picLocks noChangeAspect="1"/>
          </p:cNvPicPr>
          <p:nvPr/>
        </p:nvPicPr>
        <p:blipFill rotWithShape="1">
          <a:blip r:embed="rId3">
            <a:extLst>
              <a:ext uri="{28A0092B-C50C-407E-A947-70E740481C1C}">
                <a14:useLocalDpi xmlns:a14="http://schemas.microsoft.com/office/drawing/2010/main" val="0"/>
              </a:ext>
            </a:extLst>
          </a:blip>
          <a:srcRect l="20000" t="7380" b="-2262"/>
          <a:stretch/>
        </p:blipFill>
        <p:spPr>
          <a:xfrm>
            <a:off x="1336719" y="730636"/>
            <a:ext cx="6654359" cy="5822564"/>
          </a:xfrm>
          <a:prstGeom prst="rect">
            <a:avLst/>
          </a:prstGeom>
        </p:spPr>
      </p:pic>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7</a:t>
            </a:fld>
            <a:endParaRPr lang="en-US"/>
          </a:p>
        </p:txBody>
      </p:sp>
      <p:sp>
        <p:nvSpPr>
          <p:cNvPr id="2" name="TextBox 1"/>
          <p:cNvSpPr txBox="1"/>
          <p:nvPr/>
        </p:nvSpPr>
        <p:spPr>
          <a:xfrm>
            <a:off x="1066800" y="0"/>
            <a:ext cx="7276351" cy="646331"/>
          </a:xfrm>
          <a:prstGeom prst="rect">
            <a:avLst/>
          </a:prstGeom>
          <a:noFill/>
        </p:spPr>
        <p:txBody>
          <a:bodyPr wrap="none" rtlCol="0">
            <a:spAutoFit/>
          </a:bodyPr>
          <a:lstStyle/>
          <a:p>
            <a:r>
              <a:rPr lang="en-US" sz="3600" b="1" u="sng" dirty="0" smtClean="0"/>
              <a:t>ProbSevere Model AWIPS-II Display</a:t>
            </a:r>
            <a:endParaRPr lang="en-US" sz="3600" b="1" u="sng" dirty="0"/>
          </a:p>
        </p:txBody>
      </p:sp>
    </p:spTree>
    <p:extLst>
      <p:ext uri="{BB962C8B-B14F-4D97-AF65-F5344CB8AC3E}">
        <p14:creationId xmlns:p14="http://schemas.microsoft.com/office/powerpoint/2010/main" val="223035754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8</a:t>
            </a:fld>
            <a:endParaRPr lang="en-US"/>
          </a:p>
        </p:txBody>
      </p:sp>
      <p:sp>
        <p:nvSpPr>
          <p:cNvPr id="2" name="TextBox 1"/>
          <p:cNvSpPr txBox="1"/>
          <p:nvPr/>
        </p:nvSpPr>
        <p:spPr>
          <a:xfrm>
            <a:off x="1066800" y="0"/>
            <a:ext cx="6918931" cy="646331"/>
          </a:xfrm>
          <a:prstGeom prst="rect">
            <a:avLst/>
          </a:prstGeom>
          <a:noFill/>
        </p:spPr>
        <p:txBody>
          <a:bodyPr wrap="none" rtlCol="0">
            <a:spAutoFit/>
          </a:bodyPr>
          <a:lstStyle/>
          <a:p>
            <a:r>
              <a:rPr lang="en-US" sz="3600" b="1" u="sng" dirty="0" err="1" smtClean="0"/>
              <a:t>ProbHail</a:t>
            </a:r>
            <a:r>
              <a:rPr lang="en-US" sz="3600" b="1" u="sng" dirty="0" smtClean="0"/>
              <a:t> Model AWIPS-II Readout</a:t>
            </a:r>
            <a:endParaRPr lang="en-US" sz="3600" b="1" u="sng" dirty="0"/>
          </a:p>
        </p:txBody>
      </p:sp>
      <p:pic>
        <p:nvPicPr>
          <p:cNvPr id="5" name="Picture 4"/>
          <p:cNvPicPr>
            <a:picLocks noChangeAspect="1"/>
          </p:cNvPicPr>
          <p:nvPr/>
        </p:nvPicPr>
        <p:blipFill>
          <a:blip r:embed="rId3"/>
          <a:stretch>
            <a:fillRect/>
          </a:stretch>
        </p:blipFill>
        <p:spPr>
          <a:xfrm>
            <a:off x="0" y="1993900"/>
            <a:ext cx="9144000" cy="2867487"/>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378691F-9CED-4134-BEF2-4424A0C8B72C}" type="slidenum">
              <a:rPr lang="en-US" smtClean="0"/>
              <a:pPr>
                <a:defRPr/>
              </a:pPr>
              <a:t>9</a:t>
            </a:fld>
            <a:endParaRPr lang="en-US"/>
          </a:p>
        </p:txBody>
      </p:sp>
      <p:sp>
        <p:nvSpPr>
          <p:cNvPr id="2" name="TextBox 1"/>
          <p:cNvSpPr txBox="1"/>
          <p:nvPr/>
        </p:nvSpPr>
        <p:spPr>
          <a:xfrm>
            <a:off x="1066800" y="0"/>
            <a:ext cx="7176138" cy="646331"/>
          </a:xfrm>
          <a:prstGeom prst="rect">
            <a:avLst/>
          </a:prstGeom>
          <a:noFill/>
        </p:spPr>
        <p:txBody>
          <a:bodyPr wrap="none" rtlCol="0">
            <a:spAutoFit/>
          </a:bodyPr>
          <a:lstStyle/>
          <a:p>
            <a:r>
              <a:rPr lang="en-US" sz="3600" b="1" u="sng" dirty="0" err="1" smtClean="0"/>
              <a:t>ProbWind</a:t>
            </a:r>
            <a:r>
              <a:rPr lang="en-US" sz="3600" b="1" u="sng" dirty="0" smtClean="0"/>
              <a:t> Model AWIPS-II Readout</a:t>
            </a:r>
            <a:endParaRPr lang="en-US" sz="3600" b="1" u="sng" dirty="0"/>
          </a:p>
        </p:txBody>
      </p:sp>
      <p:pic>
        <p:nvPicPr>
          <p:cNvPr id="3" name="Picture 2"/>
          <p:cNvPicPr>
            <a:picLocks noChangeAspect="1"/>
          </p:cNvPicPr>
          <p:nvPr/>
        </p:nvPicPr>
        <p:blipFill>
          <a:blip r:embed="rId3"/>
          <a:stretch>
            <a:fillRect/>
          </a:stretch>
        </p:blipFill>
        <p:spPr>
          <a:xfrm>
            <a:off x="0" y="1066800"/>
            <a:ext cx="9144000" cy="4704697"/>
          </a:xfrm>
          <a:prstGeom prst="rect">
            <a:avLst/>
          </a:prstGeom>
        </p:spPr>
      </p:pic>
    </p:spTree>
    <p:extLst>
      <p:ext uri="{BB962C8B-B14F-4D97-AF65-F5344CB8AC3E}">
        <p14:creationId xmlns:p14="http://schemas.microsoft.com/office/powerpoint/2010/main" val="531356112"/>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1.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1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7.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GUID" val="44890b8f-4a48-41d5-88d9-416b57f23462"/>
  <p:tag name="AUDIO_ID" val="420"/>
  <p:tag name="ELAPSEDTIME" val="96.1"/>
  <p:tag name="ANNOTATION_TYPE_1" val="0"/>
  <p:tag name="ANNOTATION_START_1" val="10.8"/>
  <p:tag name="ANNOTATION_END_1" val="11.5"/>
  <p:tag name="ANNOTATION_TOP_1" val="49.4"/>
  <p:tag name="ANNOTATION_LEFT_1" val="266.4"/>
  <p:tag name="ANNOTATION_WIDTH_1" val="104.6"/>
  <p:tag name="ANNOTATION_HEIGHT_1" val="104.3"/>
  <p:tag name="ANNOTATION_ANIMATION_1" val="3"/>
  <p:tag name="ANNOTATION_ROTATION_1" val="27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1.5"/>
  <p:tag name="ANNOTATION_END_2" val="14.9"/>
  <p:tag name="ANNOTATION_TOP_2" val="49.4"/>
  <p:tag name="ANNOTATION_LEFT_2" val="266.4"/>
  <p:tag name="ANNOTATION_WIDTH_2" val="104.6"/>
  <p:tag name="ANNOTATION_HEIGHT_2" val="104.3"/>
  <p:tag name="ANNOTATION_ANIMATION_2" val="3"/>
  <p:tag name="ANNOTATION_ROTATION_2" val="27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2"/>
  <p:tag name="ANNOTATION_START_3" val="32.5"/>
  <p:tag name="ANNOTATION_END_3" val="32.5"/>
  <p:tag name="ANNOTATION_TOP_3" val="-34.8"/>
  <p:tag name="ANNOTATION_LEFT_3" val="-34.9"/>
  <p:tag name="ANNOTATION_WIDTH_3" val="645.7"/>
  <p:tag name="ANNOTATION_HEIGHT_3" val="501.6"/>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2.5"/>
  <p:tag name="ANNOTATION_END_4" val="49.6"/>
  <p:tag name="ANNOTATION_TOP_4" val="82.1"/>
  <p:tag name="ANNOTATION_LEFT_4" val="79.5"/>
  <p:tag name="ANNOTATION_WIDTH_4" val="288.7"/>
  <p:tag name="ANNOTATION_HEIGHT_4" val="308.9"/>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0"/>
  <p:tag name="ANNOTATION_START_5" val="49.6"/>
  <p:tag name="ANNOTATION_END_5" val="50.3"/>
  <p:tag name="ANNOTATION_TOP_5" val="196.2"/>
  <p:tag name="ANNOTATION_LEFT_5" val="132.5"/>
  <p:tag name="ANNOTATION_WIDTH_5" val="104.6"/>
  <p:tag name="ANNOTATION_HEIGHT_5" val="104.3"/>
  <p:tag name="ANNOTATION_ANIMATION_5" val="3"/>
  <p:tag name="ANNOTATION_ROTATION_5" val="27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0.3"/>
  <p:tag name="ANNOTATION_END_6" val="50.8"/>
  <p:tag name="ANNOTATION_TOP_6" val="196.2"/>
  <p:tag name="ANNOTATION_LEFT_6" val="132.5"/>
  <p:tag name="ANNOTATION_WIDTH_6" val="104.6"/>
  <p:tag name="ANNOTATION_HEIGHT_6" val="104.3"/>
  <p:tag name="ANNOTATION_ANIMATION_6" val="3"/>
  <p:tag name="ANNOTATION_ROTATION_6" val="27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50.8"/>
  <p:tag name="ANNOTATION_END_7" val="52.7"/>
  <p:tag name="ANNOTATION_TOP_7" val="196.2"/>
  <p:tag name="ANNOTATION_LEFT_7" val="132.5"/>
  <p:tag name="ANNOTATION_WIDTH_7" val="104.6"/>
  <p:tag name="ANNOTATION_HEIGHT_7" val="104.3"/>
  <p:tag name="ANNOTATION_ANIMATION_7" val="3"/>
  <p:tag name="ANNOTATION_ROTATION_7" val="27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52.7"/>
  <p:tag name="ANNOTATION_END_8" val="56.4"/>
  <p:tag name="ANNOTATION_TOP_8" val="171.1"/>
  <p:tag name="ANNOTATION_LEFT_8" val="163.9"/>
  <p:tag name="ANNOTATION_WIDTH_8" val="104.6"/>
  <p:tag name="ANNOTATION_HEIGHT_8" val="104.3"/>
  <p:tag name="ANNOTATION_ANIMATION_8" val="3"/>
  <p:tag name="ANNOTATION_ROTATION_8" val="27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56.4"/>
  <p:tag name="ANNOTATION_END_9" val="57.0"/>
  <p:tag name="ANNOTATION_TOP_9" val="242.1"/>
  <p:tag name="ANNOTATION_LEFT_9" val="221.8"/>
  <p:tag name="ANNOTATION_WIDTH_9" val="104.6"/>
  <p:tag name="ANNOTATION_HEIGHT_9" val="104.3"/>
  <p:tag name="ANNOTATION_ANIMATION_9" val="3"/>
  <p:tag name="ANNOTATION_ROTATION_9" val="27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57.0"/>
  <p:tag name="ANNOTATION_END_10" val="57.9"/>
  <p:tag name="ANNOTATION_TOP_10" val="242.1"/>
  <p:tag name="ANNOTATION_LEFT_10" val="221.8"/>
  <p:tag name="ANNOTATION_WIDTH_10" val="104.6"/>
  <p:tag name="ANNOTATION_HEIGHT_10" val="104.3"/>
  <p:tag name="ANNOTATION_ANIMATION_10" val="3"/>
  <p:tag name="ANNOTATION_ROTATION_10" val="27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57.9"/>
  <p:tag name="ANNOTATION_END_11" val="58.9"/>
  <p:tag name="ANNOTATION_TOP_11" val="242.1"/>
  <p:tag name="ANNOTATION_LEFT_11" val="221.8"/>
  <p:tag name="ANNOTATION_WIDTH_11" val="104.6"/>
  <p:tag name="ANNOTATION_HEIGHT_11" val="104.3"/>
  <p:tag name="ANNOTATION_ANIMATION_11" val="3"/>
  <p:tag name="ANNOTATION_ROTATION_11" val="27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58.9"/>
  <p:tag name="ANNOTATION_END_12" val="60.6"/>
  <p:tag name="ANNOTATION_TOP_12" val="242.1"/>
  <p:tag name="ANNOTATION_LEFT_12" val="221.8"/>
  <p:tag name="ANNOTATION_WIDTH_12" val="104.6"/>
  <p:tag name="ANNOTATION_HEIGHT_12" val="104.3"/>
  <p:tag name="ANNOTATION_ANIMATION_12" val="3"/>
  <p:tag name="ANNOTATION_ROTATION_12" val="27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TYPE_13" val="0"/>
  <p:tag name="ANNOTATION_START_13" val="60.6"/>
  <p:tag name="ANNOTATION_END_13" val="61.4"/>
  <p:tag name="ANNOTATION_TOP_13" val="269.2"/>
  <p:tag name="ANNOTATION_LEFT_13" val="249.6"/>
  <p:tag name="ANNOTATION_WIDTH_13" val="104.6"/>
  <p:tag name="ANNOTATION_HEIGHT_13" val="104.3"/>
  <p:tag name="ANNOTATION_ANIMATION_13" val="3"/>
  <p:tag name="ANNOTATION_ROTATION_13" val="270"/>
  <p:tag name="ANNOTATION_SUB_TYPE_13" val="2"/>
  <p:tag name="ANNOTATION_LOOP_COUNT_13" val="1"/>
  <p:tag name="ANNOTATION_BOX_RADIUS_13" val="0"/>
  <p:tag name="ANNOTATION_SCALE_13" val="125"/>
  <p:tag name="ANNOTATION_BORDER_ALPHA_13" val="100"/>
  <p:tag name="ANNOTATION_BORDER_COLOR_13" val="16777215"/>
  <p:tag name="ANNOTATION_FILL_COLOR_13" val="683492"/>
  <p:tag name="ANNOTATION_FILL_ALPHA_13" val="100"/>
  <p:tag name="ANNOTATION_BORDER_WIDTH_13" val="2"/>
  <p:tag name="ANNOTATION_TYPE_14" val="0"/>
  <p:tag name="ANNOTATION_START_14" val="61.4"/>
  <p:tag name="ANNOTATION_END_14" val="62.2"/>
  <p:tag name="ANNOTATION_TOP_14" val="269.2"/>
  <p:tag name="ANNOTATION_LEFT_14" val="249.6"/>
  <p:tag name="ANNOTATION_WIDTH_14" val="104.6"/>
  <p:tag name="ANNOTATION_HEIGHT_14" val="104.3"/>
  <p:tag name="ANNOTATION_ANIMATION_14" val="3"/>
  <p:tag name="ANNOTATION_ROTATION_14" val="270"/>
  <p:tag name="ANNOTATION_SUB_TYPE_14" val="2"/>
  <p:tag name="ANNOTATION_LOOP_COUNT_14" val="1"/>
  <p:tag name="ANNOTATION_BOX_RADIUS_14" val="0"/>
  <p:tag name="ANNOTATION_SCALE_14" val="125"/>
  <p:tag name="ANNOTATION_BORDER_ALPHA_14" val="100"/>
  <p:tag name="ANNOTATION_BORDER_COLOR_14" val="16777215"/>
  <p:tag name="ANNOTATION_FILL_COLOR_14" val="683492"/>
  <p:tag name="ANNOTATION_FILL_ALPHA_14" val="100"/>
  <p:tag name="ANNOTATION_BORDER_WIDTH_14" val="2"/>
  <p:tag name="ANNOTATION_TYPE_15" val="0"/>
  <p:tag name="ANNOTATION_START_15" val="62.2"/>
  <p:tag name="ANNOTATION_END_15" val="67.3"/>
  <p:tag name="ANNOTATION_TOP_15" val="269.2"/>
  <p:tag name="ANNOTATION_LEFT_15" val="249.6"/>
  <p:tag name="ANNOTATION_WIDTH_15" val="104.6"/>
  <p:tag name="ANNOTATION_HEIGHT_15" val="104.3"/>
  <p:tag name="ANNOTATION_ANIMATION_15" val="3"/>
  <p:tag name="ANNOTATION_ROTATION_15" val="270"/>
  <p:tag name="ANNOTATION_SUB_TYPE_15" val="2"/>
  <p:tag name="ANNOTATION_LOOP_COUNT_15" val="1"/>
  <p:tag name="ANNOTATION_BOX_RADIUS_15" val="0"/>
  <p:tag name="ANNOTATION_SCALE_15" val="125"/>
  <p:tag name="ANNOTATION_BORDER_ALPHA_15" val="100"/>
  <p:tag name="ANNOTATION_BORDER_COLOR_15" val="16777215"/>
  <p:tag name="ANNOTATION_FILL_COLOR_15" val="683492"/>
  <p:tag name="ANNOTATION_FILL_ALPHA_15" val="100"/>
  <p:tag name="ANNOTATION_BORDER_WIDTH_15" val="2"/>
  <p:tag name="ANNOTATION_TYPE_16" val="0"/>
  <p:tag name="ANNOTATION_START_16" val="67.3"/>
  <p:tag name="ANNOTATION_END_16" val="67.9"/>
  <p:tag name="ANNOTATION_TOP_16" val="260.2"/>
  <p:tag name="ANNOTATION_LEFT_16" val="306.8"/>
  <p:tag name="ANNOTATION_WIDTH_16" val="104.6"/>
  <p:tag name="ANNOTATION_HEIGHT_16" val="104.3"/>
  <p:tag name="ANNOTATION_ANIMATION_16" val="3"/>
  <p:tag name="ANNOTATION_ROTATION_16" val="270"/>
  <p:tag name="ANNOTATION_SUB_TYPE_16" val="2"/>
  <p:tag name="ANNOTATION_LOOP_COUNT_16" val="1"/>
  <p:tag name="ANNOTATION_BOX_RADIUS_16" val="0"/>
  <p:tag name="ANNOTATION_SCALE_16" val="125"/>
  <p:tag name="ANNOTATION_BORDER_ALPHA_16" val="100"/>
  <p:tag name="ANNOTATION_BORDER_COLOR_16" val="16777215"/>
  <p:tag name="ANNOTATION_FILL_COLOR_16" val="683492"/>
  <p:tag name="ANNOTATION_FILL_ALPHA_16" val="100"/>
  <p:tag name="ANNOTATION_BORDER_WIDTH_16" val="2"/>
  <p:tag name="ANNOTATION_TYPE_17" val="0"/>
  <p:tag name="ANNOTATION_START_17" val="67.9"/>
  <p:tag name="ANNOTATION_END_17" val="68.5"/>
  <p:tag name="ANNOTATION_TOP_17" val="260.2"/>
  <p:tag name="ANNOTATION_LEFT_17" val="306.8"/>
  <p:tag name="ANNOTATION_WIDTH_17" val="104.6"/>
  <p:tag name="ANNOTATION_HEIGHT_17" val="104.3"/>
  <p:tag name="ANNOTATION_ANIMATION_17" val="3"/>
  <p:tag name="ANNOTATION_ROTATION_17" val="270"/>
  <p:tag name="ANNOTATION_SUB_TYPE_17" val="2"/>
  <p:tag name="ANNOTATION_LOOP_COUNT_17" val="1"/>
  <p:tag name="ANNOTATION_BOX_RADIUS_17" val="0"/>
  <p:tag name="ANNOTATION_SCALE_17" val="125"/>
  <p:tag name="ANNOTATION_BORDER_ALPHA_17" val="100"/>
  <p:tag name="ANNOTATION_BORDER_COLOR_17" val="16777215"/>
  <p:tag name="ANNOTATION_FILL_COLOR_17" val="683492"/>
  <p:tag name="ANNOTATION_FILL_ALPHA_17" val="100"/>
  <p:tag name="ANNOTATION_BORDER_WIDTH_17" val="2"/>
  <p:tag name="ANNOTATION_TYPE_18" val="0"/>
  <p:tag name="ANNOTATION_START_18" val="68.5"/>
  <p:tag name="ANNOTATION_END_18" val="70.6"/>
  <p:tag name="ANNOTATION_TOP_18" val="260.2"/>
  <p:tag name="ANNOTATION_LEFT_18" val="306.8"/>
  <p:tag name="ANNOTATION_WIDTH_18" val="104.6"/>
  <p:tag name="ANNOTATION_HEIGHT_18" val="104.3"/>
  <p:tag name="ANNOTATION_ANIMATION_18" val="3"/>
  <p:tag name="ANNOTATION_ROTATION_18" val="270"/>
  <p:tag name="ANNOTATION_SUB_TYPE_18" val="2"/>
  <p:tag name="ANNOTATION_LOOP_COUNT_18" val="1"/>
  <p:tag name="ANNOTATION_BOX_RADIUS_18" val="0"/>
  <p:tag name="ANNOTATION_SCALE_18" val="125"/>
  <p:tag name="ANNOTATION_BORDER_ALPHA_18" val="100"/>
  <p:tag name="ANNOTATION_BORDER_COLOR_18" val="16777215"/>
  <p:tag name="ANNOTATION_FILL_COLOR_18" val="683492"/>
  <p:tag name="ANNOTATION_FILL_ALPHA_18" val="100"/>
  <p:tag name="ANNOTATION_BORDER_WIDTH_18" val="2"/>
  <p:tag name="ANNOTATION_TYPE_19" val="0"/>
  <p:tag name="ANNOTATION_START_19" val="70.6"/>
  <p:tag name="ANNOTATION_END_19" val="71.1"/>
  <p:tag name="ANNOTATION_TOP_19" val="233.7"/>
  <p:tag name="ANNOTATION_LEFT_19" val="340.3"/>
  <p:tag name="ANNOTATION_WIDTH_19" val="104.6"/>
  <p:tag name="ANNOTATION_HEIGHT_19" val="104.3"/>
  <p:tag name="ANNOTATION_ANIMATION_19" val="3"/>
  <p:tag name="ANNOTATION_ROTATION_19" val="270"/>
  <p:tag name="ANNOTATION_SUB_TYPE_19" val="2"/>
  <p:tag name="ANNOTATION_LOOP_COUNT_19" val="1"/>
  <p:tag name="ANNOTATION_BOX_RADIUS_19" val="0"/>
  <p:tag name="ANNOTATION_SCALE_19" val="125"/>
  <p:tag name="ANNOTATION_BORDER_ALPHA_19" val="100"/>
  <p:tag name="ANNOTATION_BORDER_COLOR_19" val="16777215"/>
  <p:tag name="ANNOTATION_FILL_COLOR_19" val="683492"/>
  <p:tag name="ANNOTATION_FILL_ALPHA_19" val="100"/>
  <p:tag name="ANNOTATION_BORDER_WIDTH_19" val="2"/>
  <p:tag name="ANNOTATION_TYPE_20" val="0"/>
  <p:tag name="ANNOTATION_START_20" val="71.1"/>
  <p:tag name="ANNOTATION_END_20" val="81.8"/>
  <p:tag name="ANNOTATION_TOP_20" val="233.7"/>
  <p:tag name="ANNOTATION_LEFT_20" val="340.3"/>
  <p:tag name="ANNOTATION_WIDTH_20" val="104.6"/>
  <p:tag name="ANNOTATION_HEIGHT_20" val="104.3"/>
  <p:tag name="ANNOTATION_ANIMATION_20" val="3"/>
  <p:tag name="ANNOTATION_ROTATION_20" val="270"/>
  <p:tag name="ANNOTATION_SUB_TYPE_20" val="2"/>
  <p:tag name="ANNOTATION_LOOP_COUNT_20" val="1"/>
  <p:tag name="ANNOTATION_BOX_RADIUS_20" val="0"/>
  <p:tag name="ANNOTATION_SCALE_20" val="125"/>
  <p:tag name="ANNOTATION_BORDER_ALPHA_20" val="100"/>
  <p:tag name="ANNOTATION_BORDER_COLOR_20" val="16777215"/>
  <p:tag name="ANNOTATION_FILL_COLOR_20" val="683492"/>
  <p:tag name="ANNOTATION_FILL_ALPHA_20" val="100"/>
  <p:tag name="ANNOTATION_BORDER_WIDTH_20" val="2"/>
  <p:tag name="ANNOTATION_TYPE_21" val="2"/>
  <p:tag name="ANNOTATION_START_21" val="81.8"/>
  <p:tag name="ANNOTATION_END_21" val="81.8"/>
  <p:tag name="ANNOTATION_TOP_21" val="-34.8"/>
  <p:tag name="ANNOTATION_LEFT_21" val="-34.9"/>
  <p:tag name="ANNOTATION_WIDTH_21" val="645.7"/>
  <p:tag name="ANNOTATION_HEIGHT_21" val="501.6"/>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81.8"/>
  <p:tag name="ANNOTATION_END_22" val="87.5"/>
  <p:tag name="ANNOTATION_TOP_22" val="93.2"/>
  <p:tag name="ANNOTATION_LEFT_22" val="363.3"/>
  <p:tag name="ANNOTATION_WIDTH_22" val="142.3"/>
  <p:tag name="ANNOTATION_HEIGHT_22" val="294.3"/>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0"/>
  <p:tag name="ANNOTATION_START_23" val="87.5"/>
  <p:tag name="ANNOTATION_END_23" val="88.0"/>
  <p:tag name="ANNOTATION_TOP_23" val="177.4"/>
  <p:tag name="ANNOTATION_LEFT_23" val="396.8"/>
  <p:tag name="ANNOTATION_WIDTH_23" val="104.6"/>
  <p:tag name="ANNOTATION_HEIGHT_23" val="104.3"/>
  <p:tag name="ANNOTATION_ANIMATION_23" val="3"/>
  <p:tag name="ANNOTATION_ROTATION_23" val="270"/>
  <p:tag name="ANNOTATION_SUB_TYPE_23" val="2"/>
  <p:tag name="ANNOTATION_LOOP_COUNT_23" val="1"/>
  <p:tag name="ANNOTATION_BOX_RADIUS_23" val="0"/>
  <p:tag name="ANNOTATION_SCALE_23" val="125"/>
  <p:tag name="ANNOTATION_BORDER_ALPHA_23" val="100"/>
  <p:tag name="ANNOTATION_BORDER_COLOR_23" val="16777215"/>
  <p:tag name="ANNOTATION_FILL_COLOR_23" val="683492"/>
  <p:tag name="ANNOTATION_FILL_ALPHA_23" val="100"/>
  <p:tag name="ANNOTATION_BORDER_WIDTH_23" val="2"/>
  <p:tag name="ANNOTATION_TYPE_24" val="0"/>
  <p:tag name="ANNOTATION_START_24" val="88.0"/>
  <p:tag name="ANNOTATION_END_24" val="89.4"/>
  <p:tag name="ANNOTATION_TOP_24" val="177.4"/>
  <p:tag name="ANNOTATION_LEFT_24" val="396.8"/>
  <p:tag name="ANNOTATION_WIDTH_24" val="104.6"/>
  <p:tag name="ANNOTATION_HEIGHT_24" val="104.3"/>
  <p:tag name="ANNOTATION_ANIMATION_24" val="3"/>
  <p:tag name="ANNOTATION_ROTATION_24" val="270"/>
  <p:tag name="ANNOTATION_SUB_TYPE_24" val="2"/>
  <p:tag name="ANNOTATION_LOOP_COUNT_24" val="1"/>
  <p:tag name="ANNOTATION_BOX_RADIUS_24" val="0"/>
  <p:tag name="ANNOTATION_SCALE_24" val="125"/>
  <p:tag name="ANNOTATION_BORDER_ALPHA_24" val="100"/>
  <p:tag name="ANNOTATION_BORDER_COLOR_24" val="16777215"/>
  <p:tag name="ANNOTATION_FILL_COLOR_24" val="683492"/>
  <p:tag name="ANNOTATION_FILL_ALPHA_24" val="100"/>
  <p:tag name="ANNOTATION_BORDER_WIDTH_24" val="2"/>
  <p:tag name="ANNOTATION_TYPE_25" val="0"/>
  <p:tag name="ANNOTATION_START_25" val="89.4"/>
  <p:tag name="ANNOTATION_END_25" val="90.3"/>
  <p:tag name="ANNOTATION_TOP_25" val="255.3"/>
  <p:tag name="ANNOTATION_LEFT_25" val="428.9"/>
  <p:tag name="ANNOTATION_WIDTH_25" val="104.6"/>
  <p:tag name="ANNOTATION_HEIGHT_25" val="104.3"/>
  <p:tag name="ANNOTATION_ANIMATION_25" val="3"/>
  <p:tag name="ANNOTATION_ROTATION_25" val="270"/>
  <p:tag name="ANNOTATION_SUB_TYPE_25" val="2"/>
  <p:tag name="ANNOTATION_LOOP_COUNT_25" val="1"/>
  <p:tag name="ANNOTATION_BOX_RADIUS_25" val="0"/>
  <p:tag name="ANNOTATION_SCALE_25" val="125"/>
  <p:tag name="ANNOTATION_BORDER_ALPHA_25" val="100"/>
  <p:tag name="ANNOTATION_BORDER_COLOR_25" val="16777215"/>
  <p:tag name="ANNOTATION_FILL_COLOR_25" val="683492"/>
  <p:tag name="ANNOTATION_FILL_ALPHA_25" val="100"/>
  <p:tag name="ANNOTATION_BORDER_WIDTH_25" val="2"/>
  <p:tag name="ANNOTATION_TYPE_26" val="0"/>
  <p:tag name="ANNOTATION_START_26" val="90.3"/>
  <p:tag name="ANNOTATION_END_26" val="91.0"/>
  <p:tag name="ANNOTATION_TOP_26" val="255.3"/>
  <p:tag name="ANNOTATION_LEFT_26" val="428.9"/>
  <p:tag name="ANNOTATION_WIDTH_26" val="104.6"/>
  <p:tag name="ANNOTATION_HEIGHT_26" val="104.3"/>
  <p:tag name="ANNOTATION_ANIMATION_26" val="3"/>
  <p:tag name="ANNOTATION_ROTATION_26" val="270"/>
  <p:tag name="ANNOTATION_SUB_TYPE_26" val="2"/>
  <p:tag name="ANNOTATION_LOOP_COUNT_26" val="1"/>
  <p:tag name="ANNOTATION_BOX_RADIUS_26" val="0"/>
  <p:tag name="ANNOTATION_SCALE_26" val="125"/>
  <p:tag name="ANNOTATION_BORDER_ALPHA_26" val="100"/>
  <p:tag name="ANNOTATION_BORDER_COLOR_26" val="16777215"/>
  <p:tag name="ANNOTATION_FILL_COLOR_26" val="683492"/>
  <p:tag name="ANNOTATION_FILL_ALPHA_26" val="100"/>
  <p:tag name="ANNOTATION_BORDER_WIDTH_26" val="2"/>
  <p:tag name="ANNOTATION_TYPE_27" val="0"/>
  <p:tag name="ANNOTATION_START_27" val="91.0"/>
  <p:tag name="ANNOTATION_TOP_27" val="255.3"/>
  <p:tag name="ANNOTATION_LEFT_27" val="428.9"/>
  <p:tag name="ANNOTATION_WIDTH_27" val="104.6"/>
  <p:tag name="ANNOTATION_HEIGHT_27" val="104.3"/>
  <p:tag name="ANNOTATION_ANIMATION_27" val="3"/>
  <p:tag name="ANNOTATION_ROTATION_27" val="270"/>
  <p:tag name="ANNOTATION_SUB_TYPE_27" val="2"/>
  <p:tag name="ANNOTATION_LOOP_COUNT_27" val="1"/>
  <p:tag name="ANNOTATION_BOX_RADIUS_27" val="0"/>
  <p:tag name="ANNOTATION_SCALE_27" val="125"/>
  <p:tag name="ANNOTATION_BORDER_ALPHA_27" val="100"/>
  <p:tag name="ANNOTATION_BORDER_COLOR_27" val="16777215"/>
  <p:tag name="ANNOTATION_FILL_COLOR_27" val="683492"/>
  <p:tag name="ANNOTATION_FILL_ALPHA_27" val="100"/>
  <p:tag name="ANNOTATION_BORDER_WIDTH_27" val="2"/>
  <p:tag name="ANNOTATION_COUNT" val="27"/>
  <p:tag name="ARTICULATE_SLIDE_PAUSE" val="0"/>
  <p:tag name="ARTICULATE_NAV_LEVEL" val="1"/>
  <p:tag name="ARTICULATE_PLAYLIST_ID" val="-1"/>
  <p:tag name="ARTICULATE_LOCK_SLIDE" val="0"/>
  <p:tag name="ARTICULATE_SLIDE_NAV" val="85"/>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IMSS_Template_2013Log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4701</TotalTime>
  <Words>5088</Words>
  <Application>Microsoft Macintosh PowerPoint</Application>
  <PresentationFormat>On-screen Show (4:3)</PresentationFormat>
  <Paragraphs>460</Paragraphs>
  <Slides>45</Slides>
  <Notes>42</Notes>
  <HiddenSlides>0</HiddenSlides>
  <MMClips>0</MMClips>
  <ScaleCrop>false</ScaleCrop>
  <HeadingPairs>
    <vt:vector size="4" baseType="variant">
      <vt:variant>
        <vt:lpstr>Theme</vt:lpstr>
      </vt:variant>
      <vt:variant>
        <vt:i4>2</vt:i4>
      </vt:variant>
      <vt:variant>
        <vt:lpstr>Slide Titles</vt:lpstr>
      </vt:variant>
      <vt:variant>
        <vt:i4>45</vt:i4>
      </vt:variant>
    </vt:vector>
  </HeadingPairs>
  <TitlesOfParts>
    <vt:vector size="47" baseType="lpstr">
      <vt:lpstr>Office Theme</vt:lpstr>
      <vt:lpstr>CIMSS_Template_2013Logo</vt:lpstr>
      <vt:lpstr>NOAA/CIMSS ProbSevere Model: All Hazards Version of GOES-16</vt:lpstr>
      <vt:lpstr>PowerPoint Presentation</vt:lpstr>
      <vt:lpstr>PowerPoint Presentation</vt:lpstr>
      <vt:lpstr>NOAA/CIMSS ProbSevere Model</vt:lpstr>
      <vt:lpstr>AWIPS-II Display</vt:lpstr>
      <vt:lpstr>PowerPoint Presentation</vt:lpstr>
      <vt:lpstr>PowerPoint Presentation</vt:lpstr>
      <vt:lpstr>PowerPoint Presentation</vt:lpstr>
      <vt:lpstr>PowerPoint Presentation</vt:lpstr>
      <vt:lpstr>PowerPoint Presentation</vt:lpstr>
      <vt:lpstr>Examples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Validation</vt:lpstr>
      <vt:lpstr>ProbSevere Model Performance</vt:lpstr>
      <vt:lpstr>ProbSevere – Hail Improvement</vt:lpstr>
      <vt:lpstr>ProbHail Reliability</vt:lpstr>
      <vt:lpstr>ProbSevere – Wind Improvement</vt:lpstr>
      <vt:lpstr>ProbWind Reliability</vt:lpstr>
      <vt:lpstr>ProbTor Model Performance</vt:lpstr>
      <vt:lpstr>PowerPoint Presentation</vt:lpstr>
      <vt:lpstr>Impact of GOES-16 ABI on ProbSevere</vt:lpstr>
      <vt:lpstr>PowerPoint Presentation</vt:lpstr>
      <vt:lpstr>PowerPoint Presentation</vt:lpstr>
      <vt:lpstr>PowerPoint Presentation</vt:lpstr>
      <vt:lpstr>Contact and References</vt:lpstr>
    </vt:vector>
  </TitlesOfParts>
  <Company>SSEC at the University of Wisconsin-Madison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NOAA/CIMSS ProbTor Model</dc:title>
  <dc:creator>Justin Sieglaff</dc:creator>
  <cp:lastModifiedBy>Justin Sieglaff</cp:lastModifiedBy>
  <cp:revision>218</cp:revision>
  <dcterms:created xsi:type="dcterms:W3CDTF">2017-03-24T14:06:45Z</dcterms:created>
  <dcterms:modified xsi:type="dcterms:W3CDTF">2018-04-02T15:40:27Z</dcterms:modified>
</cp:coreProperties>
</file>