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98" r:id="rId4"/>
    <p:sldId id="258" r:id="rId5"/>
    <p:sldId id="284" r:id="rId6"/>
    <p:sldId id="259" r:id="rId7"/>
    <p:sldId id="260" r:id="rId8"/>
    <p:sldId id="269" r:id="rId9"/>
    <p:sldId id="270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77" r:id="rId18"/>
    <p:sldId id="278" r:id="rId19"/>
    <p:sldId id="295" r:id="rId20"/>
    <p:sldId id="296" r:id="rId21"/>
    <p:sldId id="297" r:id="rId22"/>
    <p:sldId id="283" r:id="rId23"/>
    <p:sldId id="262" r:id="rId24"/>
    <p:sldId id="285" r:id="rId25"/>
    <p:sldId id="294" r:id="rId26"/>
    <p:sldId id="266" r:id="rId27"/>
    <p:sldId id="268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572" autoAdjust="0"/>
  </p:normalViewPr>
  <p:slideViewPr>
    <p:cSldViewPr snapToGrid="0" snapToObjects="1">
      <p:cViewPr varScale="1">
        <p:scale>
          <a:sx n="81" d="100"/>
          <a:sy n="81" d="100"/>
        </p:scale>
        <p:origin x="-1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18B8-CF1A-FD40-8DBE-18AE6AE106C0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E618A-6217-E64B-BA09-005557F6C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This is a short training module for users of 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e NOAA/CIMSS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‘All Hazards’ Model.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is an improvement to the NOAA/CIMSS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model.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generates probabilities for the 3 severe storm hazards--severe hail, severe straight-line winds, and tornadoes.  This training module is designed for users that are already familiar with the legacy NOAA/CIMSS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model and provides only information very specific to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model—including data used, examples, validation statistics, and best practices for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usage by operational forecasters.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If you are not familiar with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it is recommended you first complete the 2016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training module available at:  http://cimss.ssec.wisc.edu/severe_conv/training/training.html  Additionally this training will not focus on the tornado aspect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since a specific ProbTor training module has been created.  This training module will focus on the hail and wind hazards and how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improves upon the previous version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 especially for wind hazards.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 simplicity, we will refer to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All Hazards as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.  If we are making a comparison to the previous version/legacy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 we will explicitly state that as such.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</a:t>
            </a:fld>
            <a:endParaRPr lang="en-US" altLang="zh-CN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6505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storm</a:t>
            </a:r>
            <a:r>
              <a:rPr lang="en-US" baseline="0" dirty="0" smtClean="0"/>
              <a:t> cell’s maximum MRMS MESH and MRMS VIL Density are radar measurements of the storm’s precipitation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storm</a:t>
            </a:r>
            <a:r>
              <a:rPr lang="en-US" baseline="0" dirty="0" smtClean="0"/>
              <a:t> cell’s maximum total lightning flash rate and flash density are used by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and offer an additional measure of the storm’s updraft intensity.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predictors are MRMS observations of the</a:t>
            </a:r>
            <a:r>
              <a:rPr lang="en-US" baseline="0" dirty="0" smtClean="0"/>
              <a:t> storm wind field intensity/rotation.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predictors are derived from the GOES-EAST and GOES-WEST satellites and measure the storm’s initial updraft intensity.  It should be noted that during 2017, we will continue to use GOES-13 and GOES-15—GOES-16(R) measurements are not yet employed during 2017.  We cannot yet use GOES-16 measurements because the statistical model needs a sufficient period of training data—2017 will serve as the GOES-16 training dataset—we anticipate using GOES-16 measurements in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These are additional NWP-based predictors used by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model—specifically in the 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 computation.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average center beam height above radar level</a:t>
            </a:r>
            <a:r>
              <a:rPr lang="en-US" baseline="0" dirty="0" smtClean="0"/>
              <a:t> is provided within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read-out.  Since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relies on radar observations, the forecaster is encouraged to use the same beam height/blockage considerations as when using single site radar observations.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will show an example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before moving to validation and best practices.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This example focuses on northeastern Alabama during the early morning hours of  April 5,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storm near Talladega, Alabama was developing at 1000 UTC on 05 April 2017.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environment was favorable for severe weather and at 1000 UTC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was 25% (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: 19%,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: 25%).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</a:t>
            </a:r>
            <a:r>
              <a:rPr lang="en-US" baseline="0" dirty="0" smtClean="0"/>
              <a:t> minutes later,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jumped to 76% (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:  76%;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: 68%)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values jumped due to increases in MRMS MESH/VIL Density as well as storm flash 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4 minutes later,</a:t>
            </a:r>
            <a:r>
              <a:rPr lang="en-US" baseline="0" dirty="0" smtClean="0"/>
              <a:t> at 1014 UTC,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jumped to 90% (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:  90%;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: 88%)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timeline above shows the development history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and its evaluation within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the Hazardous Weather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Testbed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 including the transition from “legacy”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to “All Hazards”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in 2017.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4519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1022 UTC the NWS in Birmingham</a:t>
            </a:r>
            <a:r>
              <a:rPr lang="en-US" baseline="0" dirty="0" smtClean="0"/>
              <a:t> issued a severe thunderstorm warning.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wind report was at 1027 UTC and first hail report was at 1030 UTC (1.00”), with subsequent golf ball sized hail reports.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example illustrates the potential utility of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to the warning forecaster: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As a potential to increase lead-time—the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values jumped above 70% 12 minutes prior to the warning and 17 minutes prior to the first wind report.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As a potential to increase confidence–the warning forecaster may not need to “wait for 1 or 2 more volume scan(s)” when adding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to their toolkit.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slide shows a time series of many fields for the severe thunderstorm we’ve just covered.</a:t>
            </a:r>
          </a:p>
          <a:p>
            <a:r>
              <a:rPr lang="en-US" baseline="0" dirty="0" smtClean="0"/>
              <a:t>There are many curves, but focus on the solid red line (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) with the axis label on the left.</a:t>
            </a:r>
          </a:p>
          <a:p>
            <a:r>
              <a:rPr lang="en-US" baseline="0" dirty="0" smtClean="0"/>
              <a:t>At the bottom of the plot you will see time as well as NWS warnings and severe weather reports.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PHI users, real-time time-series capabilities will be available within the PHI tool.</a:t>
            </a:r>
          </a:p>
          <a:p>
            <a:r>
              <a:rPr lang="en-US" baseline="0" dirty="0" smtClean="0"/>
              <a:t>To HWT users, we do not yet have a time-series capability in AWIPS-2, but recognize the value and are working toward this capability.</a:t>
            </a:r>
          </a:p>
          <a:p>
            <a:endParaRPr lang="en-US" dirty="0" smtClean="0"/>
          </a:p>
          <a:p>
            <a:r>
              <a:rPr lang="en-US" dirty="0" smtClean="0"/>
              <a:t>The highlights</a:t>
            </a:r>
            <a:r>
              <a:rPr lang="en-US" baseline="0" dirty="0" smtClean="0"/>
              <a:t> of this time-series include: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Rapidly increasing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values prior to the first severe thunderstorm warning and well in advance of the first wind report, which can increase confidence in issuing a severe thunderstorm warning and as well as increase lead-time.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368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ProbSevere</a:t>
            </a:r>
            <a:r>
              <a:rPr lang="en-US" dirty="0" smtClean="0"/>
              <a:t> preliminary</a:t>
            </a:r>
            <a:r>
              <a:rPr lang="en-US" baseline="0" dirty="0" smtClean="0"/>
              <a:t> verification shown on this slide includes 2,250 severe storms and 42,000 non-severe storms during 2016.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ProbSevere</a:t>
            </a:r>
            <a:r>
              <a:rPr lang="en-US" dirty="0" smtClean="0"/>
              <a:t> is fairly well calibrated and users</a:t>
            </a:r>
            <a:r>
              <a:rPr lang="en-US" baseline="0" dirty="0" smtClean="0"/>
              <a:t> should expect verification at the approximate rate as the probability (e.g., a storm achieving a 40% probability will produce severe weather 4 in 10 times, a storm achieving a 80% probability will produce severe weather about 8 in 10 times, and so on).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skill and lead-time analysis demonstrates that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is not as skilled experienced NWS forecasters, yet is comparable. The increased lead-time and well-calibrated probabilities can offer the forecaster 1) increased confidence in their decision making and 2) increased lead-time in making warning decisions.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86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ProbWind</a:t>
            </a:r>
            <a:r>
              <a:rPr lang="en-US" dirty="0" smtClean="0"/>
              <a:t> preliminary</a:t>
            </a:r>
            <a:r>
              <a:rPr lang="en-US" baseline="0" dirty="0" smtClean="0"/>
              <a:t> verification for wind events shown on this slide includes 1,650 severe storms and 42,000 non-severe storms during 2016.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ProbSevere</a:t>
            </a:r>
            <a:r>
              <a:rPr lang="en-US" baseline="0" dirty="0" smtClean="0"/>
              <a:t>—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 incorporates more physically relevant NWP predictors and more direct measurements of thunderstorm wind velocity than the original version of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.  As such this figure shows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--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 (right) has significantly higher POD, lower FAR and higher CSI for most probability thresholds when scoring for wind events (and is also better calibrated (more reliable), not shown).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86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is a specific example of of the improvement of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for a wind event near Washington DC at 1748 UTC on 06 April 2017.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ProbSevere</a:t>
            </a:r>
            <a:r>
              <a:rPr lang="en-US" baseline="0" dirty="0" smtClean="0"/>
              <a:t> is 80% (from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 prediction) compared to legacy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being only 12%.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storm had a history of producing wind damage and continued to produce wind damage reports for the following ~2 hours through the Baltimore area.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86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25</a:t>
            </a:fld>
            <a:endParaRPr lang="en-US" altLang="zh-CN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4519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26</a:t>
            </a:fld>
            <a:endParaRPr lang="en-US" altLang="zh-CN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4519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Please contact the statistical model researchers with questions, suggestions, etc. at the email addresses provided.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9050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follows the same radar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object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-based naïve Bayesian statistical framework as the legacy NOAA/CIMSS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model and also follows the same display concepts (both in AWIPS-II and PHI visualization).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is the probability a storm will produce severe weather in the next 60 minutes.  The displayed probability is the maximum of the three hazard predictions—severe hail, severe wind, and tornado.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dirty="0" err="1" smtClean="0"/>
              <a:t>ProbSevere</a:t>
            </a:r>
            <a:r>
              <a:rPr lang="en-US" sz="1200" dirty="0" smtClean="0"/>
              <a:t> is a statistical model designed to increase forecaster confidence and/or increase lead-time in</a:t>
            </a:r>
            <a:r>
              <a:rPr lang="en-US" sz="1200" baseline="0" dirty="0" smtClean="0"/>
              <a:t> severe thunderstorm/</a:t>
            </a:r>
            <a:r>
              <a:rPr lang="en-US" sz="1200" dirty="0" smtClean="0"/>
              <a:t>tornado warning issuance.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451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employs the same object tracking and statistical model as the previous version/legacy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 except more physically relevant NWP and radar observations are used to predict each specific hazard.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most significantly improved for wind and tornado hazards, with more modest improvement for hail hazards (the previous version of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already demonstrated excellent skill with respect to the hail hazard).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40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ProbSevere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the most pertinent environmental and observational datasets are utilized for the targeted hazard.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ProbHail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ProbWind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predictors are outlined on this slide, recall an entire training module is available for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, so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predictors are not included in this training module.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ProbHail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: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 priori: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MUCAPE/EBS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potential updraft intensity for most unstable parcel and potential storm organization</a:t>
            </a:r>
            <a:endParaRPr lang="en-US" sz="1200" b="1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Maximum Expected Size of Hail (MESH)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the height of the wet bulb 0C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--inclusion of the wet bulb 0C paired with MESH better accounts for lack of melting in low-topped hail storms and increased melting in many southeastern US summertime storms.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Flash Rate (Earth Networks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Total Lightning)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Effective Bulk Shear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updraft strength and potential storm organization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Lapse rate (700-500 mb)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minimum average RH in 700-450 mb layer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—Combination of steeper mid-level lapse rates and drier mid-level air are more favorable for severe hail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Satellite growth and glaciation rates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—Measures of initial updraft intensity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ProbWind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:</a:t>
            </a:r>
          </a:p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a priori: 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Mean wind (900-700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mb)/MLCAPE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environmental momentum to potentially transfer to the surface and potential updraft intensity for mixed-layer parcels (mixed-layer parcels are better for wind, while most unstable parcels are better for hail).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VIL Density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precipitation core intensity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Flash Rate </a:t>
            </a:r>
            <a:r>
              <a:rPr lang="en-US" sz="1200" b="1" i="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vs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3-6 km AzShear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updraft intensity and proxy for strength of mid-level storm winds</a:t>
            </a:r>
          </a:p>
          <a:p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Mean wind (900-700 mb) </a:t>
            </a:r>
            <a:r>
              <a:rPr lang="en-US" sz="1200" b="1" i="0" kern="1200" baseline="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vs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0-2 km AzShear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 of environmental momentum to potentially transfer to the surface and proxy for strength of low-level storm winds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Satellite growth and glaciation rates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—Measures of initial updraft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404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visualization in AWIPS-2 is shown. 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visualization utilizes the same concept as legacy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, a contour around an identified radar object is color-coded based on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value.  Since some predictors are used by more than 1 individual hazard prediction, the predictors listed in the read-out are not grouped by individual hazard prediction, but all the predictors used to compute 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ProbTor</a:t>
            </a:r>
            <a:r>
              <a:rPr lang="en-US" baseline="0" dirty="0" smtClean="0"/>
              <a:t> are listed.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should be noted for 2017 HWT we are providing 2 versions of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in the AWIPS-2 menu—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Full and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Light.  The “Full” version is what is shown here.  The “Light” version offers the forecaster the same probabilities, but with fewer predictors shown for a smaller read-out footprint.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contours shaded</a:t>
            </a:r>
            <a:r>
              <a:rPr lang="en-US" baseline="0" dirty="0" smtClean="0"/>
              <a:t> on the AWIPS-2 terminal is the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probability—which is the maximum of the 3 component probabilities (</a:t>
            </a:r>
            <a:r>
              <a:rPr lang="en-US" baseline="0" dirty="0" err="1" smtClean="0"/>
              <a:t>ProbHail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ProbWind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ProbTor</a:t>
            </a:r>
            <a:r>
              <a:rPr lang="en-US" baseline="0" dirty="0" smtClean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These NWP-based (RAP model) predictors are used to measure the potential atmospheric instability and inhibition.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NWP-based kinematic fields used within </a:t>
            </a:r>
            <a:r>
              <a:rPr lang="en-US" dirty="0" err="1" smtClean="0"/>
              <a:t>ProbSevere</a:t>
            </a:r>
            <a:r>
              <a:rPr lang="en-US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19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0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5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0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4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1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1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7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7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6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3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0DF99-C88F-EF4D-B247-BB2D24710E3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EBEB1-2E77-FF49-B5C9-EC8C955A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 defTabSz="914400">
              <a:defRPr/>
            </a:pPr>
            <a:fld id="{49C620E3-86D2-421C-B672-9D0292A84894}" type="slidenum">
              <a:rPr lang="en-US" smtClean="0"/>
              <a:pPr defTabSz="914400">
                <a:defRPr/>
              </a:pPr>
              <a:t>‹#›</a:t>
            </a:fld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4384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13" name="Picture 12" descr="CIMSS_logo_web_multicolor_glow_PNG_138x1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" y="6528816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 Oceanic &amp; Atmospheric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626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396288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8.emf"/><Relationship Id="rId5" Type="http://schemas.openxmlformats.org/officeDocument/2006/relationships/image" Target="../media/image19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pavolonis@noaa.gov" TargetMode="External"/><Relationship Id="rId4" Type="http://schemas.openxmlformats.org/officeDocument/2006/relationships/hyperlink" Target="mailto:john.cintineo@ssec.wisc.edu" TargetMode="External"/><Relationship Id="rId5" Type="http://schemas.openxmlformats.org/officeDocument/2006/relationships/hyperlink" Target="mailto:justin.sieglaff@ssec.wisc.edu" TargetMode="External"/><Relationship Id="rId6" Type="http://schemas.openxmlformats.org/officeDocument/2006/relationships/hyperlink" Target="mailto:dan.lindsey@noaa.gov" TargetMode="External"/><Relationship Id="rId7" Type="http://schemas.openxmlformats.org/officeDocument/2006/relationships/hyperlink" Target="http://cimss.ssec.wisc.edu/severe_conv/training/training.html" TargetMode="External"/><Relationship Id="rId8" Type="http://schemas.openxmlformats.org/officeDocument/2006/relationships/hyperlink" Target="http://cimss.ssec.wisc.edu/severe_conv/probsevtest.html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NOAA/CIMSS </a:t>
            </a:r>
            <a:r>
              <a:rPr lang="en-US" dirty="0" err="1" smtClean="0"/>
              <a:t>ProbSevere</a:t>
            </a:r>
            <a:r>
              <a:rPr lang="en-US" dirty="0" smtClean="0"/>
              <a:t> Model (All Hazards)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457200" cy="228600"/>
          </a:xfrm>
        </p:spPr>
        <p:txBody>
          <a:bodyPr/>
          <a:lstStyle/>
          <a:p>
            <a:fld id="{92260C17-B17B-44C7-8493-C8ACBB94F63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03937"/>
            <a:ext cx="7772400" cy="830997"/>
          </a:xfrm>
        </p:spPr>
        <p:txBody>
          <a:bodyPr/>
          <a:lstStyle/>
          <a:p>
            <a:r>
              <a:rPr lang="en-US" dirty="0" smtClean="0"/>
              <a:t> –  Training Module –</a:t>
            </a:r>
          </a:p>
          <a:p>
            <a:r>
              <a:rPr lang="en-US" dirty="0" smtClean="0"/>
              <a:t>Spring 2017</a:t>
            </a:r>
          </a:p>
        </p:txBody>
      </p:sp>
    </p:spTree>
    <p:extLst>
      <p:ext uri="{BB962C8B-B14F-4D97-AF65-F5344CB8AC3E}">
        <p14:creationId xmlns:p14="http://schemas.microsoft.com/office/powerpoint/2010/main" val="131834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MESH:  Storm maximum MRMS MESH (inches) 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VIL Density: Storm maximum MRMS VIL Density (g/m</a:t>
            </a:r>
            <a:r>
              <a:rPr lang="en-US" baseline="30000" dirty="0" smtClean="0">
                <a:solidFill>
                  <a:srgbClr val="08FFFC"/>
                </a:solidFill>
              </a:rPr>
              <a:t>3</a:t>
            </a:r>
            <a:r>
              <a:rPr lang="en-US" dirty="0" smtClean="0">
                <a:solidFill>
                  <a:srgbClr val="08FFFC"/>
                </a:solidFill>
              </a:rPr>
              <a:t>)</a:t>
            </a:r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10541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0" name="Picture 9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Flash Rate:  Total lightning flash rate within radar object (flashes / min)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Flash Density (max in last 30 min): Maximum flash density within object in past 30 minutes</a:t>
            </a:r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13843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5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Max </a:t>
            </a:r>
            <a:r>
              <a:rPr lang="en-US" dirty="0" err="1" smtClean="0">
                <a:solidFill>
                  <a:srgbClr val="08FFFC"/>
                </a:solidFill>
              </a:rPr>
              <a:t>LLAzShear</a:t>
            </a:r>
            <a:r>
              <a:rPr lang="en-US" dirty="0" smtClean="0">
                <a:solidFill>
                  <a:srgbClr val="08FFFC"/>
                </a:solidFill>
              </a:rPr>
              <a:t>:  Maximum MRMS 0-2 km AzShear within radar object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98% </a:t>
            </a:r>
            <a:r>
              <a:rPr lang="en-US" dirty="0" err="1" smtClean="0">
                <a:solidFill>
                  <a:srgbClr val="08FFFC"/>
                </a:solidFill>
              </a:rPr>
              <a:t>LLAzShear</a:t>
            </a:r>
            <a:r>
              <a:rPr lang="en-US" dirty="0" smtClean="0">
                <a:solidFill>
                  <a:srgbClr val="08FFFC"/>
                </a:solidFill>
              </a:rPr>
              <a:t>:  98</a:t>
            </a:r>
            <a:r>
              <a:rPr lang="en-US" baseline="30000" dirty="0" smtClean="0">
                <a:solidFill>
                  <a:srgbClr val="08FFFC"/>
                </a:solidFill>
              </a:rPr>
              <a:t>th</a:t>
            </a:r>
            <a:r>
              <a:rPr lang="en-US" dirty="0" smtClean="0">
                <a:solidFill>
                  <a:srgbClr val="08FFFC"/>
                </a:solidFill>
              </a:rPr>
              <a:t> percentile </a:t>
            </a:r>
            <a:r>
              <a:rPr lang="en-US" dirty="0">
                <a:solidFill>
                  <a:srgbClr val="08FFFC"/>
                </a:solidFill>
              </a:rPr>
              <a:t>MRMS 0-2 km AzShear within radar </a:t>
            </a:r>
            <a:r>
              <a:rPr lang="en-US" dirty="0" smtClean="0">
                <a:solidFill>
                  <a:srgbClr val="08FFFC"/>
                </a:solidFill>
              </a:rPr>
              <a:t>object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98% </a:t>
            </a:r>
            <a:r>
              <a:rPr lang="en-US" dirty="0" err="1" smtClean="0">
                <a:solidFill>
                  <a:srgbClr val="08FFFC"/>
                </a:solidFill>
              </a:rPr>
              <a:t>MLAzShear</a:t>
            </a:r>
            <a:r>
              <a:rPr lang="en-US" dirty="0" smtClean="0">
                <a:solidFill>
                  <a:srgbClr val="08FFFC"/>
                </a:solidFill>
              </a:rPr>
              <a:t>:  </a:t>
            </a:r>
            <a:r>
              <a:rPr lang="en-US" dirty="0">
                <a:solidFill>
                  <a:srgbClr val="08FFFC"/>
                </a:solidFill>
              </a:rPr>
              <a:t>98</a:t>
            </a:r>
            <a:r>
              <a:rPr lang="en-US" baseline="30000" dirty="0">
                <a:solidFill>
                  <a:srgbClr val="08FFFC"/>
                </a:solidFill>
              </a:rPr>
              <a:t>th</a:t>
            </a:r>
            <a:r>
              <a:rPr lang="en-US" dirty="0">
                <a:solidFill>
                  <a:srgbClr val="08FFFC"/>
                </a:solidFill>
              </a:rPr>
              <a:t> percentile MRMS </a:t>
            </a:r>
            <a:r>
              <a:rPr lang="en-US" dirty="0" smtClean="0">
                <a:solidFill>
                  <a:srgbClr val="08FFFC"/>
                </a:solidFill>
              </a:rPr>
              <a:t>3-6 km AzShear within radar object</a:t>
            </a:r>
            <a:endParaRPr lang="en-US" dirty="0">
              <a:solidFill>
                <a:srgbClr val="08FFFC"/>
              </a:solidFill>
            </a:endParaRPr>
          </a:p>
          <a:p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1701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8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FFFC"/>
                </a:solidFill>
              </a:rPr>
              <a:t>Norm </a:t>
            </a:r>
            <a:r>
              <a:rPr lang="en-US" dirty="0" err="1">
                <a:solidFill>
                  <a:srgbClr val="08FFFC"/>
                </a:solidFill>
              </a:rPr>
              <a:t>Vert</a:t>
            </a:r>
            <a:r>
              <a:rPr lang="en-US" dirty="0">
                <a:solidFill>
                  <a:srgbClr val="08FFFC"/>
                </a:solidFill>
              </a:rPr>
              <a:t> Growth </a:t>
            </a:r>
            <a:r>
              <a:rPr lang="en-US" dirty="0" smtClean="0">
                <a:solidFill>
                  <a:srgbClr val="08FFFC"/>
                </a:solidFill>
              </a:rPr>
              <a:t>Rate:  </a:t>
            </a:r>
            <a:r>
              <a:rPr lang="en-US" dirty="0">
                <a:solidFill>
                  <a:srgbClr val="08FFFC"/>
                </a:solidFill>
              </a:rPr>
              <a:t>Maximum storm cell satellite vertical growth </a:t>
            </a:r>
            <a:r>
              <a:rPr lang="en-US" dirty="0" smtClean="0">
                <a:solidFill>
                  <a:srgbClr val="08FFFC"/>
                </a:solidFill>
              </a:rPr>
              <a:t>rate</a:t>
            </a:r>
            <a:r>
              <a:rPr lang="en-US" dirty="0">
                <a:solidFill>
                  <a:srgbClr val="08FFFC"/>
                </a:solidFill>
              </a:rPr>
              <a:t> </a:t>
            </a:r>
            <a:r>
              <a:rPr lang="en-US" dirty="0" smtClean="0">
                <a:solidFill>
                  <a:srgbClr val="08FFFC"/>
                </a:solidFill>
              </a:rPr>
              <a:t>(%)</a:t>
            </a:r>
          </a:p>
          <a:p>
            <a:r>
              <a:rPr lang="en-US" dirty="0">
                <a:solidFill>
                  <a:srgbClr val="08FFFC"/>
                </a:solidFill>
              </a:rPr>
              <a:t>Glaciation </a:t>
            </a:r>
            <a:r>
              <a:rPr lang="en-US" dirty="0" smtClean="0">
                <a:solidFill>
                  <a:srgbClr val="08FFFC"/>
                </a:solidFill>
              </a:rPr>
              <a:t>rate:  </a:t>
            </a:r>
            <a:r>
              <a:rPr lang="en-US" dirty="0">
                <a:solidFill>
                  <a:srgbClr val="08FFFC"/>
                </a:solidFill>
              </a:rPr>
              <a:t>Maximum storm cell satellite glaciation </a:t>
            </a:r>
            <a:r>
              <a:rPr lang="en-US" dirty="0" smtClean="0">
                <a:solidFill>
                  <a:srgbClr val="08FFFC"/>
                </a:solidFill>
              </a:rPr>
              <a:t>rate</a:t>
            </a:r>
            <a:r>
              <a:rPr lang="en-US" dirty="0">
                <a:solidFill>
                  <a:srgbClr val="08FFFC"/>
                </a:solidFill>
              </a:rPr>
              <a:t> </a:t>
            </a:r>
            <a:r>
              <a:rPr lang="en-US" dirty="0" smtClean="0">
                <a:solidFill>
                  <a:srgbClr val="08FFFC"/>
                </a:solidFill>
              </a:rPr>
              <a:t>(%)</a:t>
            </a:r>
            <a:endParaRPr lang="en-US" dirty="0">
              <a:solidFill>
                <a:srgbClr val="08FFFC"/>
              </a:solidFill>
            </a:endParaRPr>
          </a:p>
          <a:p>
            <a:r>
              <a:rPr lang="en-US" dirty="0">
                <a:solidFill>
                  <a:srgbClr val="08FFFC"/>
                </a:solidFill>
              </a:rPr>
              <a:t>Time </a:t>
            </a:r>
            <a:r>
              <a:rPr lang="en-US" dirty="0" smtClean="0">
                <a:solidFill>
                  <a:srgbClr val="08FFFC"/>
                </a:solidFill>
              </a:rPr>
              <a:t>occurred; classified </a:t>
            </a:r>
            <a:r>
              <a:rPr lang="en-US" dirty="0">
                <a:solidFill>
                  <a:srgbClr val="08FFFC"/>
                </a:solidFill>
              </a:rPr>
              <a:t>as weak, moderate, or strong</a:t>
            </a:r>
            <a:r>
              <a:rPr lang="en-US" dirty="0" smtClean="0">
                <a:solidFill>
                  <a:srgbClr val="08FFFC"/>
                </a:solidFill>
              </a:rPr>
              <a:t>.</a:t>
            </a:r>
            <a:endParaRPr lang="en-US" dirty="0">
              <a:solidFill>
                <a:srgbClr val="08FFFC"/>
              </a:solidFill>
            </a:endParaRPr>
          </a:p>
          <a:p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2082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8FFFC"/>
                </a:solidFill>
              </a:rPr>
              <a:t>Wetbulb</a:t>
            </a:r>
            <a:r>
              <a:rPr lang="en-US" dirty="0" smtClean="0">
                <a:solidFill>
                  <a:srgbClr val="08FFFC"/>
                </a:solidFill>
              </a:rPr>
              <a:t> 0°</a:t>
            </a:r>
            <a:r>
              <a:rPr lang="en-US" baseline="30000" dirty="0" smtClean="0">
                <a:solidFill>
                  <a:srgbClr val="08FFFC"/>
                </a:solidFill>
              </a:rPr>
              <a:t>C</a:t>
            </a:r>
            <a:r>
              <a:rPr lang="en-US" dirty="0" smtClean="0">
                <a:solidFill>
                  <a:srgbClr val="08FFFC"/>
                </a:solidFill>
              </a:rPr>
              <a:t> </a:t>
            </a:r>
            <a:r>
              <a:rPr lang="en-US" dirty="0" err="1" smtClean="0">
                <a:solidFill>
                  <a:srgbClr val="08FFFC"/>
                </a:solidFill>
              </a:rPr>
              <a:t>hgt</a:t>
            </a:r>
            <a:r>
              <a:rPr lang="en-US" dirty="0" smtClean="0">
                <a:solidFill>
                  <a:srgbClr val="08FFFC"/>
                </a:solidFill>
              </a:rPr>
              <a:t>:  Height of </a:t>
            </a:r>
            <a:r>
              <a:rPr lang="en-US" dirty="0" err="1" smtClean="0">
                <a:solidFill>
                  <a:srgbClr val="08FFFC"/>
                </a:solidFill>
              </a:rPr>
              <a:t>wetbulb</a:t>
            </a:r>
            <a:r>
              <a:rPr lang="en-US" dirty="0" smtClean="0">
                <a:solidFill>
                  <a:srgbClr val="08FFFC"/>
                </a:solidFill>
              </a:rPr>
              <a:t> 0°</a:t>
            </a:r>
            <a:r>
              <a:rPr lang="en-US" baseline="30000" dirty="0" smtClean="0">
                <a:solidFill>
                  <a:srgbClr val="08FFFC"/>
                </a:solidFill>
              </a:rPr>
              <a:t>C</a:t>
            </a:r>
            <a:r>
              <a:rPr lang="en-US" dirty="0" smtClean="0">
                <a:solidFill>
                  <a:srgbClr val="08FFFC"/>
                </a:solidFill>
              </a:rPr>
              <a:t> (m, above ground level)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Lapse Rate 700-500 mb:  Lapse rate in the 700-500 mb layer (C/km)</a:t>
            </a:r>
          </a:p>
          <a:p>
            <a:r>
              <a:rPr lang="en-US" dirty="0" err="1" smtClean="0">
                <a:solidFill>
                  <a:srgbClr val="08FFFC"/>
                </a:solidFill>
              </a:rPr>
              <a:t>minAvgRH</a:t>
            </a:r>
            <a:r>
              <a:rPr lang="en-US" dirty="0" smtClean="0">
                <a:solidFill>
                  <a:srgbClr val="08FFFC"/>
                </a:solidFill>
              </a:rPr>
              <a:t> 700-450 mb:  Minimum mean RH in 700-450 mb layer (%)</a:t>
            </a:r>
            <a:endParaRPr lang="en-US" dirty="0">
              <a:solidFill>
                <a:srgbClr val="08FFFC"/>
              </a:solidFill>
            </a:endParaRPr>
          </a:p>
          <a:p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22479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9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Avg</a:t>
            </a:r>
            <a:r>
              <a:rPr lang="en-US" dirty="0">
                <a:solidFill>
                  <a:srgbClr val="08FFFC"/>
                </a:solidFill>
              </a:rPr>
              <a:t>.</a:t>
            </a:r>
            <a:r>
              <a:rPr lang="en-US" dirty="0" smtClean="0">
                <a:solidFill>
                  <a:srgbClr val="08FFFC"/>
                </a:solidFill>
              </a:rPr>
              <a:t> beam height (ARL):  </a:t>
            </a:r>
            <a:r>
              <a:rPr lang="en-US" dirty="0">
                <a:solidFill>
                  <a:srgbClr val="08FFFC"/>
                </a:solidFill>
              </a:rPr>
              <a:t>Average beam height above radar level (</a:t>
            </a:r>
            <a:r>
              <a:rPr lang="en-US" dirty="0" err="1">
                <a:solidFill>
                  <a:srgbClr val="08FFFC"/>
                </a:solidFill>
              </a:rPr>
              <a:t>kft</a:t>
            </a:r>
            <a:r>
              <a:rPr lang="en-US" dirty="0">
                <a:solidFill>
                  <a:srgbClr val="08FFFC"/>
                </a:solidFill>
              </a:rPr>
              <a:t> and km).  (Assuming a standard atmosphere.)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  </a:t>
            </a:r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26670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9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y1otlk_20170405_0100_pr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0" y="646073"/>
            <a:ext cx="8491698" cy="57826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63885" y="92075"/>
            <a:ext cx="21330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05April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612" y="3897375"/>
            <a:ext cx="826498" cy="68116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8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0405-1000_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/>
          <a:stretch/>
        </p:blipFill>
        <p:spPr>
          <a:xfrm>
            <a:off x="3429000" y="641271"/>
            <a:ext cx="5723146" cy="56327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1510" y="87273"/>
            <a:ext cx="4059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 April 2017 – 1000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9933"/>
            <a:ext cx="3429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25%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Sufficient instability and moderate effective bulk shear</a:t>
            </a: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51110" y="1473911"/>
            <a:ext cx="1824645" cy="30419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0405_1000_read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28257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70405-1010_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r="60"/>
          <a:stretch/>
        </p:blipFill>
        <p:spPr>
          <a:xfrm>
            <a:off x="3429000" y="640080"/>
            <a:ext cx="5724144" cy="56327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1510" y="87273"/>
            <a:ext cx="4059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 April 2017 – 1010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9933"/>
            <a:ext cx="3429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76%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Significant </a:t>
            </a:r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increase over past 10 minutes due to increasing radar and lightning intensity</a:t>
            </a: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51110" y="1473911"/>
            <a:ext cx="2012777" cy="29321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0405_1010_read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45534"/>
            <a:ext cx="2882900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405-1014_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r="60"/>
          <a:stretch/>
        </p:blipFill>
        <p:spPr>
          <a:xfrm>
            <a:off x="3429000" y="640080"/>
            <a:ext cx="5724144" cy="56327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1510" y="87273"/>
            <a:ext cx="40592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 April 2017 – 1014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9933"/>
            <a:ext cx="34290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90%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Only 4 minutes later, </a:t>
            </a:r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is now very high due  further storm strengthening</a:t>
            </a: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51110" y="1473911"/>
            <a:ext cx="2012777" cy="2791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0405_1014_read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4126484"/>
            <a:ext cx="2908300" cy="2146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38928" y="4555066"/>
            <a:ext cx="155448" cy="1236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8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7722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NOAA/CIMSS </a:t>
            </a:r>
            <a:r>
              <a:rPr lang="en-US" sz="2800" b="1" u="sng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sz="28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Timeline</a:t>
            </a:r>
            <a:endParaRPr lang="en-US" sz="28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7877" y="3088941"/>
            <a:ext cx="8467313" cy="987836"/>
            <a:chOff x="219487" y="3308461"/>
            <a:chExt cx="8467313" cy="98783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19487" y="3637739"/>
              <a:ext cx="8467313" cy="0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17363" y="3308461"/>
              <a:ext cx="0" cy="987836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13794" y="3308461"/>
              <a:ext cx="0" cy="642876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83247" y="3308461"/>
              <a:ext cx="0" cy="987836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097607" y="3370016"/>
              <a:ext cx="0" cy="589161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41099" y="4076777"/>
            <a:ext cx="3057145" cy="21236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EB80A"/>
                </a:solidFill>
              </a:rPr>
              <a:t>2014:</a:t>
            </a:r>
          </a:p>
          <a:p>
            <a:r>
              <a:rPr lang="en-US" sz="2200" dirty="0" err="1" smtClean="0"/>
              <a:t>ProbSevere</a:t>
            </a:r>
            <a:r>
              <a:rPr lang="en-US" sz="2200" dirty="0" smtClean="0"/>
              <a:t> Introduced</a:t>
            </a:r>
          </a:p>
          <a:p>
            <a:r>
              <a:rPr lang="en-US" sz="2200" dirty="0" smtClean="0"/>
              <a:t>Derived from:</a:t>
            </a:r>
          </a:p>
          <a:p>
            <a:r>
              <a:rPr lang="en-US" sz="2200" dirty="0" smtClean="0"/>
              <a:t>NWP</a:t>
            </a:r>
          </a:p>
          <a:p>
            <a:r>
              <a:rPr lang="en-US" sz="2200" dirty="0" smtClean="0"/>
              <a:t>GOES-13/15</a:t>
            </a:r>
          </a:p>
          <a:p>
            <a:r>
              <a:rPr lang="en-US" sz="2200" dirty="0" smtClean="0"/>
              <a:t>NEXRAD (MRMS)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3611" y="700444"/>
            <a:ext cx="3057145" cy="240065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EB80A"/>
                </a:solidFill>
              </a:rPr>
              <a:t>2015:</a:t>
            </a:r>
          </a:p>
          <a:p>
            <a:r>
              <a:rPr lang="en-US" sz="2200" dirty="0" err="1" smtClean="0"/>
              <a:t>ProbSevere</a:t>
            </a:r>
            <a:r>
              <a:rPr lang="en-US" sz="2200" dirty="0" smtClean="0"/>
              <a:t> Improved</a:t>
            </a:r>
          </a:p>
          <a:p>
            <a:r>
              <a:rPr lang="en-US" sz="2200" dirty="0" smtClean="0"/>
              <a:t>Derived from:</a:t>
            </a:r>
          </a:p>
          <a:p>
            <a:r>
              <a:rPr lang="en-US" sz="2200" dirty="0"/>
              <a:t>NWP</a:t>
            </a:r>
          </a:p>
          <a:p>
            <a:r>
              <a:rPr lang="en-US" sz="2200" dirty="0"/>
              <a:t>GOES</a:t>
            </a:r>
            <a:r>
              <a:rPr lang="en-US" sz="2200" dirty="0" smtClean="0"/>
              <a:t>-13/15</a:t>
            </a:r>
            <a:endParaRPr lang="en-US" sz="2200" dirty="0"/>
          </a:p>
          <a:p>
            <a:r>
              <a:rPr lang="en-US" sz="2200" dirty="0"/>
              <a:t>NEXRAD (MRMS)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64198" y="4076777"/>
            <a:ext cx="3057145" cy="14465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3"/>
                </a:solidFill>
              </a:rPr>
              <a:t>2016:</a:t>
            </a:r>
          </a:p>
          <a:p>
            <a:r>
              <a:rPr lang="en-US" sz="2200" dirty="0" smtClean="0"/>
              <a:t>Earth Networks Total</a:t>
            </a:r>
          </a:p>
          <a:p>
            <a:r>
              <a:rPr lang="en-US" sz="2200" dirty="0" smtClean="0"/>
              <a:t>Lightning incorporated into </a:t>
            </a:r>
            <a:r>
              <a:rPr lang="en-US" sz="2200" dirty="0" err="1" smtClean="0"/>
              <a:t>ProbSevere</a:t>
            </a:r>
            <a:endParaRPr lang="en-US" sz="2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192770" y="688284"/>
            <a:ext cx="3572420" cy="24622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EB80A"/>
                </a:solidFill>
              </a:rPr>
              <a:t>2017:</a:t>
            </a:r>
          </a:p>
          <a:p>
            <a:r>
              <a:rPr lang="en-US" sz="2200" dirty="0" smtClean="0"/>
              <a:t>“All Hazards” </a:t>
            </a:r>
            <a:r>
              <a:rPr lang="en-US" sz="2200" dirty="0" err="1" smtClean="0"/>
              <a:t>ProbSevere</a:t>
            </a:r>
            <a:endParaRPr lang="en-US" sz="2200" dirty="0" smtClean="0"/>
          </a:p>
          <a:p>
            <a:r>
              <a:rPr lang="en-US" sz="2200" dirty="0" smtClean="0"/>
              <a:t>Including:</a:t>
            </a:r>
          </a:p>
          <a:p>
            <a:r>
              <a:rPr lang="en-US" sz="2200" dirty="0" err="1" smtClean="0">
                <a:solidFill>
                  <a:srgbClr val="FEB80A"/>
                </a:solidFill>
              </a:rPr>
              <a:t>ProbHail</a:t>
            </a:r>
            <a:r>
              <a:rPr lang="en-US" sz="2200" dirty="0" smtClean="0">
                <a:solidFill>
                  <a:srgbClr val="FEB80A"/>
                </a:solidFill>
              </a:rPr>
              <a:t>, </a:t>
            </a:r>
            <a:r>
              <a:rPr lang="en-US" sz="2200" dirty="0" err="1" smtClean="0">
                <a:solidFill>
                  <a:srgbClr val="FEB80A"/>
                </a:solidFill>
              </a:rPr>
              <a:t>ProbWind</a:t>
            </a:r>
            <a:r>
              <a:rPr lang="en-US" sz="2200" dirty="0" smtClean="0">
                <a:solidFill>
                  <a:srgbClr val="FEB80A"/>
                </a:solidFill>
              </a:rPr>
              <a:t>, </a:t>
            </a:r>
            <a:r>
              <a:rPr lang="en-US" sz="2200" dirty="0" err="1" smtClean="0">
                <a:solidFill>
                  <a:srgbClr val="FEB80A"/>
                </a:solidFill>
              </a:rPr>
              <a:t>ProbTor</a:t>
            </a:r>
            <a:endParaRPr lang="en-US" sz="2200" dirty="0" smtClean="0">
              <a:solidFill>
                <a:srgbClr val="FEB80A"/>
              </a:solidFill>
            </a:endParaRPr>
          </a:p>
          <a:p>
            <a:r>
              <a:rPr lang="en-US" sz="2200" dirty="0" smtClean="0"/>
              <a:t>More physically relevant NWP and observational predictors for each hazard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29685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405-1022_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0" r="60"/>
          <a:stretch/>
        </p:blipFill>
        <p:spPr>
          <a:xfrm>
            <a:off x="3429000" y="640080"/>
            <a:ext cx="5724144" cy="56327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1510" y="87273"/>
            <a:ext cx="4011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 April 2017 – 1022 UTC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9933"/>
            <a:ext cx="3429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94%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1022 UTC NWS issues severe thunderstorm warning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1027 UTC:  First wind report</a:t>
            </a:r>
          </a:p>
          <a:p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1030 UTC:  First hail report </a:t>
            </a: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51110" y="1473911"/>
            <a:ext cx="2122521" cy="26028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0405_1022_read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4120134"/>
            <a:ext cx="29337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2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41510" y="87273"/>
            <a:ext cx="43581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05 April 2017 – Time Series</a:t>
            </a:r>
          </a:p>
        </p:txBody>
      </p:sp>
      <p:pic>
        <p:nvPicPr>
          <p:cNvPr id="3" name="Picture 2" descr="PS_timeseries_ID15707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9144000" cy="46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1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680320"/>
          </a:xfrm>
        </p:spPr>
        <p:txBody>
          <a:bodyPr/>
          <a:lstStyle/>
          <a:p>
            <a:r>
              <a:rPr lang="en-US" sz="3200" b="1" u="sng" dirty="0" err="1" smtClean="0">
                <a:latin typeface="+mn-lt"/>
              </a:rPr>
              <a:t>ProbSevere</a:t>
            </a:r>
            <a:r>
              <a:rPr lang="en-US" sz="3200" b="1" u="sng" dirty="0" smtClean="0">
                <a:latin typeface="+mn-lt"/>
              </a:rPr>
              <a:t> Model Performance</a:t>
            </a:r>
            <a:endParaRPr lang="en-US" sz="3200" b="1" u="sng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279" y="412411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POD/FAR/CSI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411866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11" y="4491223"/>
            <a:ext cx="91300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Skill plots show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 is less skillful than experienced </a:t>
            </a:r>
            <a:r>
              <a:rPr lang="en-US" sz="2000" dirty="0"/>
              <a:t>forecasters (as expected) , </a:t>
            </a:r>
            <a:r>
              <a:rPr lang="en-US" sz="2000" dirty="0" smtClean="0"/>
              <a:t>but is comparable and offers increased lead-time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Reliability diagram shows slight over forecast bias for most probability thresholds, but “all hazards”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 is well calibrated overall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2" name="Picture 1" descr="ProbSevere80-nws_skil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" y="680320"/>
            <a:ext cx="4734706" cy="3447430"/>
          </a:xfrm>
          <a:prstGeom prst="rect">
            <a:avLst/>
          </a:prstGeom>
        </p:spPr>
      </p:pic>
      <p:pic>
        <p:nvPicPr>
          <p:cNvPr id="6" name="Picture 5" descr="severe_reliability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17" y="680320"/>
            <a:ext cx="4402401" cy="3438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7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680320"/>
          </a:xfrm>
        </p:spPr>
        <p:txBody>
          <a:bodyPr/>
          <a:lstStyle/>
          <a:p>
            <a:r>
              <a:rPr lang="en-US" sz="3200" b="1" u="sng" dirty="0" err="1" smtClean="0">
                <a:latin typeface="+mn-lt"/>
              </a:rPr>
              <a:t>ProbSevere</a:t>
            </a:r>
            <a:r>
              <a:rPr lang="en-US" sz="3200" b="1" u="sng" dirty="0" smtClean="0">
                <a:latin typeface="+mn-lt"/>
              </a:rPr>
              <a:t> – Wind Improvement</a:t>
            </a:r>
            <a:endParaRPr lang="en-US" sz="3200" b="1" u="sng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7090" y="4186831"/>
            <a:ext cx="472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Wind LSR’s Only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Legacy </a:t>
            </a:r>
            <a:r>
              <a:rPr lang="en-US" dirty="0" err="1" smtClean="0"/>
              <a:t>ProbSevere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61557" y="4181381"/>
            <a:ext cx="4582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Wind LSR’s Only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/>
              <a:t>ProbWind</a:t>
            </a:r>
            <a:r>
              <a:rPr lang="en-US" dirty="0" smtClean="0"/>
              <a:t> from “all hazards” </a:t>
            </a:r>
            <a:r>
              <a:rPr lang="en-US" dirty="0" err="1" smtClean="0"/>
              <a:t>ProbSevere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4827712"/>
            <a:ext cx="9130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Skill plots show that the </a:t>
            </a:r>
            <a:r>
              <a:rPr lang="en-US" sz="2000" dirty="0" err="1" smtClean="0"/>
              <a:t>ProbWind</a:t>
            </a:r>
            <a:r>
              <a:rPr lang="en-US" sz="2000" dirty="0" smtClean="0"/>
              <a:t> component of “all hazards”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 significantly improves upon the severe probability from the legacy version of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</p:txBody>
      </p:sp>
      <p:pic>
        <p:nvPicPr>
          <p:cNvPr id="2" name="Picture 1" descr="controlWind_eachrep_skil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494"/>
            <a:ext cx="4360266" cy="3540887"/>
          </a:xfrm>
          <a:prstGeom prst="rect">
            <a:avLst/>
          </a:prstGeom>
        </p:spPr>
      </p:pic>
      <p:pic>
        <p:nvPicPr>
          <p:cNvPr id="5" name="Picture 4" descr="wind_eachrep_skil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66" y="640494"/>
            <a:ext cx="4360266" cy="3540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21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680320"/>
          </a:xfrm>
        </p:spPr>
        <p:txBody>
          <a:bodyPr/>
          <a:lstStyle/>
          <a:p>
            <a:r>
              <a:rPr lang="en-US" sz="3200" b="1" u="sng" dirty="0" err="1" smtClean="0">
                <a:latin typeface="+mn-lt"/>
              </a:rPr>
              <a:t>ProbSevere</a:t>
            </a:r>
            <a:r>
              <a:rPr lang="en-US" sz="3200" b="1" u="sng" dirty="0" smtClean="0">
                <a:latin typeface="+mn-lt"/>
              </a:rPr>
              <a:t> – Wind Improvement</a:t>
            </a:r>
            <a:endParaRPr lang="en-US" sz="3200" b="1" u="sng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93097"/>
            <a:ext cx="472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Legacy </a:t>
            </a:r>
            <a:r>
              <a:rPr lang="en-US" dirty="0" err="1" smtClean="0"/>
              <a:t>ProbSevere</a:t>
            </a:r>
            <a:r>
              <a:rPr lang="en-US" dirty="0" smtClean="0"/>
              <a:t>: 12%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61557" y="5293097"/>
            <a:ext cx="458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ProbHail</a:t>
            </a:r>
            <a:r>
              <a:rPr lang="en-US" dirty="0" smtClean="0"/>
              <a:t>: 13%, </a:t>
            </a:r>
            <a:r>
              <a:rPr lang="en-US" b="1" u="sng" dirty="0" err="1" smtClean="0"/>
              <a:t>ProbWind</a:t>
            </a:r>
            <a:r>
              <a:rPr lang="en-US" b="1" u="sng" dirty="0" smtClean="0"/>
              <a:t>: 80%</a:t>
            </a:r>
            <a:r>
              <a:rPr lang="en-US" dirty="0" smtClean="0"/>
              <a:t>, </a:t>
            </a:r>
            <a:r>
              <a:rPr lang="en-US" dirty="0" err="1" smtClean="0"/>
              <a:t>ProbTor</a:t>
            </a:r>
            <a:r>
              <a:rPr lang="en-US" dirty="0" smtClean="0"/>
              <a:t>: 14%</a:t>
            </a:r>
          </a:p>
        </p:txBody>
      </p:sp>
      <p:pic>
        <p:nvPicPr>
          <p:cNvPr id="2" name="Picture 1" descr="20170406-1748_C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6" t="26667" r="9897" b="20000"/>
          <a:stretch/>
        </p:blipFill>
        <p:spPr>
          <a:xfrm>
            <a:off x="0" y="1609281"/>
            <a:ext cx="4572000" cy="3657600"/>
          </a:xfrm>
          <a:prstGeom prst="rect">
            <a:avLst/>
          </a:prstGeom>
        </p:spPr>
      </p:pic>
      <p:pic>
        <p:nvPicPr>
          <p:cNvPr id="5" name="Picture 4" descr="20170406-1748_P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6" t="26666" r="9897" b="20001"/>
          <a:stretch/>
        </p:blipFill>
        <p:spPr>
          <a:xfrm>
            <a:off x="4572000" y="1609281"/>
            <a:ext cx="4572000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2309" y="853984"/>
            <a:ext cx="7339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06 April 2017 – 1748 UTC near Washington 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87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7722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sz="36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 Known Caveats</a:t>
            </a:r>
            <a:endParaRPr lang="en-US" sz="36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911" y="772408"/>
            <a:ext cx="9130089" cy="541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ProbSevere</a:t>
            </a:r>
            <a:r>
              <a:rPr lang="en-US" sz="2200" dirty="0" smtClean="0"/>
              <a:t> </a:t>
            </a:r>
            <a:r>
              <a:rPr lang="en-US" sz="2400" dirty="0" smtClean="0"/>
              <a:t>will </a:t>
            </a:r>
            <a:r>
              <a:rPr lang="en-US" sz="2400" dirty="0"/>
              <a:t>not provide lead time to </a:t>
            </a:r>
            <a:r>
              <a:rPr lang="en-US" sz="2400" b="1" u="sng" dirty="0"/>
              <a:t>every</a:t>
            </a:r>
            <a:r>
              <a:rPr lang="en-US" sz="2400" dirty="0"/>
              <a:t> storm </a:t>
            </a:r>
          </a:p>
          <a:p>
            <a:pPr marL="285750" indent="-285750">
              <a:buFont typeface="Arial"/>
              <a:buChar char="•"/>
            </a:pP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ProbSevere</a:t>
            </a:r>
            <a:r>
              <a:rPr lang="en-US" sz="2200" dirty="0"/>
              <a:t> </a:t>
            </a:r>
            <a:r>
              <a:rPr lang="en-US" sz="2200" dirty="0" smtClean="0"/>
              <a:t>requires an identifiable object in radar reflectivity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Most often in linear modes, object identification can become more difficult—the absence of an object (and hence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 value) does not mean there is no severe weather threat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err="1" smtClean="0"/>
              <a:t>ProbSevere</a:t>
            </a:r>
            <a:r>
              <a:rPr lang="en-US" sz="2200" dirty="0" smtClean="0"/>
              <a:t> is impacted by radar beam blockage and increasing beam height away from radar just as base NEXRAD data are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Use </a:t>
            </a:r>
            <a:r>
              <a:rPr lang="en-US" sz="2200" dirty="0" err="1" smtClean="0"/>
              <a:t>ProbSevere</a:t>
            </a:r>
            <a:r>
              <a:rPr lang="en-US" sz="2200" dirty="0" smtClean="0"/>
              <a:t> with caution within 10 mi of the radar for wind/tornado prediction, as AzShear values may be artificially high due t0 non-meteorological targets.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Lead-time will be greatest when the satellite can observe the development of the storm from immature cumulus to cumulonimbus</a:t>
            </a:r>
          </a:p>
        </p:txBody>
      </p:sp>
    </p:spTree>
    <p:extLst>
      <p:ext uri="{BB962C8B-B14F-4D97-AF65-F5344CB8AC3E}">
        <p14:creationId xmlns:p14="http://schemas.microsoft.com/office/powerpoint/2010/main" val="307308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46988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sz="36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 Summary</a:t>
            </a:r>
            <a:endParaRPr lang="en-US" sz="36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11" y="857073"/>
            <a:ext cx="91300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ProbSevere</a:t>
            </a:r>
            <a:r>
              <a:rPr lang="en-US" sz="2000" dirty="0" smtClean="0"/>
              <a:t> is a </a:t>
            </a:r>
            <a:r>
              <a:rPr lang="en-US" sz="2000" u="sng" dirty="0" smtClean="0"/>
              <a:t>statistical model</a:t>
            </a:r>
            <a:r>
              <a:rPr lang="en-US" sz="2000" dirty="0" smtClean="0"/>
              <a:t> that incorporates NWP fields, radar observations, and total lightning observations to </a:t>
            </a:r>
            <a:r>
              <a:rPr lang="en-US" sz="2000" u="sng" dirty="0" smtClean="0"/>
              <a:t>predict the probability a storm will produce severe weather </a:t>
            </a:r>
            <a:r>
              <a:rPr lang="en-US" sz="2000" dirty="0" smtClean="0"/>
              <a:t>in the next 0-60 minutes.  Additionally, </a:t>
            </a:r>
            <a:r>
              <a:rPr lang="en-US" sz="2000" dirty="0" err="1" smtClean="0"/>
              <a:t>ProbSevere</a:t>
            </a:r>
            <a:r>
              <a:rPr lang="en-US" sz="2000" dirty="0" smtClean="0"/>
              <a:t> now provides probabilistic guidance to each hazard—severe hail, severe straight-line winds, and tornado.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</a:rPr>
              <a:t>ProbSevere</a:t>
            </a:r>
            <a:r>
              <a:rPr lang="en-US" sz="2000" dirty="0" smtClean="0">
                <a:solidFill>
                  <a:srgbClr val="FFFF00"/>
                </a:solidFill>
              </a:rPr>
              <a:t> should be used in combination with existing radar interrogation techniques and is designed to increase forecaster confidence and increase lead-time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8119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990600"/>
          </a:xfrm>
        </p:spPr>
        <p:txBody>
          <a:bodyPr/>
          <a:lstStyle/>
          <a:p>
            <a:pPr algn="l"/>
            <a:r>
              <a:rPr lang="en-US" sz="3600" dirty="0" smtClean="0">
                <a:latin typeface="+mn-lt"/>
              </a:rPr>
              <a:t>Contact</a:t>
            </a:r>
            <a:endParaRPr lang="en-US" sz="36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228666"/>
            <a:ext cx="8991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2C31A"/>
                </a:solidFill>
              </a:rPr>
              <a:t>Mike Pavolonis (</a:t>
            </a:r>
            <a:r>
              <a:rPr lang="en-US" sz="1600" dirty="0" smtClean="0">
                <a:solidFill>
                  <a:srgbClr val="F2C31A"/>
                </a:solidFill>
                <a:hlinkClick r:id="rId3"/>
              </a:rPr>
              <a:t>michael.pavolonis@noaa.gov</a:t>
            </a:r>
            <a:r>
              <a:rPr lang="en-US" sz="1600" dirty="0" smtClean="0">
                <a:solidFill>
                  <a:srgbClr val="F2C31A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2C31A"/>
                </a:solidFill>
              </a:rPr>
              <a:t>John Cintineo (</a:t>
            </a:r>
            <a:r>
              <a:rPr lang="en-US" sz="1600" dirty="0" smtClean="0">
                <a:solidFill>
                  <a:srgbClr val="F2C31A"/>
                </a:solidFill>
                <a:hlinkClick r:id="rId4"/>
              </a:rPr>
              <a:t>john.cintineo@ssec.wisc.edu</a:t>
            </a:r>
            <a:r>
              <a:rPr lang="en-US" sz="1600" dirty="0" smtClean="0">
                <a:solidFill>
                  <a:srgbClr val="F2C31A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2C31A"/>
                </a:solidFill>
              </a:rPr>
              <a:t>Justin Sieglaff (</a:t>
            </a:r>
            <a:r>
              <a:rPr lang="en-US" sz="1600" dirty="0" smtClean="0">
                <a:solidFill>
                  <a:srgbClr val="F2C31A"/>
                </a:solidFill>
                <a:hlinkClick r:id="rId5"/>
              </a:rPr>
              <a:t>justin.sieglaff@ssec.wisc.edu</a:t>
            </a:r>
            <a:r>
              <a:rPr lang="en-US" sz="1600" dirty="0" smtClean="0">
                <a:solidFill>
                  <a:srgbClr val="F2C31A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2C31A"/>
                </a:solidFill>
              </a:rPr>
              <a:t>Dan Lindsey (</a:t>
            </a:r>
            <a:r>
              <a:rPr lang="en-US" sz="1600" dirty="0" smtClean="0">
                <a:solidFill>
                  <a:srgbClr val="F2C31A"/>
                </a:solidFill>
                <a:hlinkClick r:id="rId6"/>
              </a:rPr>
              <a:t>dan.lindsey@noaa.gov</a:t>
            </a:r>
            <a:r>
              <a:rPr lang="en-US" sz="1600" dirty="0" smtClean="0">
                <a:solidFill>
                  <a:srgbClr val="F2C31A"/>
                </a:solidFill>
              </a:rPr>
              <a:t>)</a:t>
            </a:r>
            <a:endParaRPr lang="en-US" sz="1600" dirty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F2C31A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F2C31A"/>
              </a:solidFill>
            </a:endParaRPr>
          </a:p>
          <a:p>
            <a:r>
              <a:rPr lang="en-US" sz="1600" dirty="0" smtClean="0">
                <a:solidFill>
                  <a:srgbClr val="F2C31A"/>
                </a:solidFill>
              </a:rPr>
              <a:t>To access this training online and access supplement training (including </a:t>
            </a:r>
            <a:r>
              <a:rPr lang="en-US" sz="1600" dirty="0" err="1" smtClean="0">
                <a:solidFill>
                  <a:srgbClr val="F2C31A"/>
                </a:solidFill>
              </a:rPr>
              <a:t>ProbTor</a:t>
            </a:r>
            <a:r>
              <a:rPr lang="en-US" sz="1600" dirty="0" smtClean="0">
                <a:solidFill>
                  <a:srgbClr val="F2C31A"/>
                </a:solidFill>
              </a:rPr>
              <a:t> training) please see:</a:t>
            </a:r>
          </a:p>
          <a:p>
            <a:endParaRPr lang="en-US" sz="1600" dirty="0">
              <a:solidFill>
                <a:srgbClr val="F2C31A"/>
              </a:solidFill>
            </a:endParaRPr>
          </a:p>
          <a:p>
            <a:r>
              <a:rPr lang="en-US" sz="1600" dirty="0">
                <a:solidFill>
                  <a:srgbClr val="F2C31A"/>
                </a:solidFill>
                <a:hlinkClick r:id="rId7"/>
              </a:rPr>
              <a:t>http://cimss.ssec.wisc.edu/severe_conv/training/</a:t>
            </a:r>
            <a:r>
              <a:rPr lang="en-US" sz="1600" dirty="0" smtClean="0">
                <a:solidFill>
                  <a:srgbClr val="F2C31A"/>
                </a:solidFill>
                <a:hlinkClick r:id="rId7"/>
              </a:rPr>
              <a:t>training.html</a:t>
            </a:r>
            <a:endParaRPr lang="en-US" sz="1600" dirty="0" smtClean="0">
              <a:solidFill>
                <a:srgbClr val="F2C31A"/>
              </a:solidFill>
            </a:endParaRPr>
          </a:p>
          <a:p>
            <a:endParaRPr lang="en-US" sz="1600" dirty="0">
              <a:solidFill>
                <a:srgbClr val="F2C31A"/>
              </a:solidFill>
            </a:endParaRPr>
          </a:p>
          <a:p>
            <a:r>
              <a:rPr lang="en-US" sz="1600" dirty="0" smtClean="0">
                <a:solidFill>
                  <a:srgbClr val="F2C31A"/>
                </a:solidFill>
              </a:rPr>
              <a:t>All Hazards </a:t>
            </a:r>
            <a:r>
              <a:rPr lang="en-US" sz="1600" dirty="0" err="1" smtClean="0">
                <a:solidFill>
                  <a:srgbClr val="F2C31A"/>
                </a:solidFill>
              </a:rPr>
              <a:t>ProbSevere</a:t>
            </a:r>
            <a:r>
              <a:rPr lang="en-US" sz="1600" dirty="0" smtClean="0">
                <a:solidFill>
                  <a:srgbClr val="F2C31A"/>
                </a:solidFill>
              </a:rPr>
              <a:t> is also available  on the web in real-time:</a:t>
            </a:r>
          </a:p>
          <a:p>
            <a:r>
              <a:rPr lang="en-US" sz="1600" dirty="0" smtClean="0">
                <a:solidFill>
                  <a:srgbClr val="F2C31A"/>
                </a:solidFill>
                <a:hlinkClick r:id="rId8"/>
              </a:rPr>
              <a:t>http://cimss.ssec.wisc.edu/severe_conv/probsevtest.html</a:t>
            </a:r>
            <a:endParaRPr lang="en-US" sz="1600" dirty="0">
              <a:solidFill>
                <a:srgbClr val="F2C3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6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406-1614_V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7" t="30000" r="-114" b="23333"/>
          <a:stretch/>
        </p:blipFill>
        <p:spPr>
          <a:xfrm>
            <a:off x="2314416" y="1021165"/>
            <a:ext cx="4572000" cy="320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7722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NOAA/CIMSS </a:t>
            </a:r>
            <a:r>
              <a:rPr lang="en-US" sz="2800" b="1" u="sng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ProbSevere</a:t>
            </a:r>
            <a:r>
              <a:rPr lang="en-US" sz="28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Model Goals</a:t>
            </a:r>
            <a:endParaRPr lang="en-US" sz="28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4765913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“all hazards” version of </a:t>
            </a:r>
            <a:r>
              <a:rPr lang="en-US" dirty="0" err="1" smtClean="0"/>
              <a:t>ProbSevere</a:t>
            </a:r>
            <a:r>
              <a:rPr lang="en-US" dirty="0" smtClean="0"/>
              <a:t> provides the probability of severe wind (</a:t>
            </a:r>
            <a:r>
              <a:rPr lang="en-US" dirty="0" err="1" smtClean="0"/>
              <a:t>ProbWind</a:t>
            </a:r>
            <a:r>
              <a:rPr lang="en-US" dirty="0" smtClean="0"/>
              <a:t>), the probability of severe hail (</a:t>
            </a:r>
            <a:r>
              <a:rPr lang="en-US" dirty="0" err="1" smtClean="0"/>
              <a:t>ProbHail</a:t>
            </a:r>
            <a:r>
              <a:rPr lang="en-US" dirty="0" smtClean="0"/>
              <a:t>), and the probability of tornado (</a:t>
            </a:r>
            <a:r>
              <a:rPr lang="en-US" dirty="0" err="1" smtClean="0"/>
              <a:t>ProbTor</a:t>
            </a:r>
            <a:r>
              <a:rPr lang="en-US" dirty="0" smtClean="0"/>
              <a:t>).  </a:t>
            </a:r>
            <a:r>
              <a:rPr lang="en-US" dirty="0" smtClean="0">
                <a:solidFill>
                  <a:schemeClr val="accent3"/>
                </a:solidFill>
              </a:rPr>
              <a:t>The overall probability of severe is given by the maximum of </a:t>
            </a:r>
            <a:r>
              <a:rPr lang="en-US" dirty="0" err="1" smtClean="0">
                <a:solidFill>
                  <a:schemeClr val="accent3"/>
                </a:solidFill>
              </a:rPr>
              <a:t>ProbWind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 smtClean="0">
                <a:solidFill>
                  <a:schemeClr val="accent3"/>
                </a:solidFill>
              </a:rPr>
              <a:t>ProbHail</a:t>
            </a:r>
            <a:r>
              <a:rPr lang="en-US" dirty="0" smtClean="0">
                <a:solidFill>
                  <a:schemeClr val="accent3"/>
                </a:solidFill>
              </a:rPr>
              <a:t>, and </a:t>
            </a:r>
            <a:r>
              <a:rPr lang="en-US" dirty="0" err="1" smtClean="0">
                <a:solidFill>
                  <a:schemeClr val="accent3"/>
                </a:solidFill>
              </a:rPr>
              <a:t>ProbTor</a:t>
            </a:r>
            <a:r>
              <a:rPr lang="en-US" dirty="0" smtClean="0">
                <a:solidFill>
                  <a:schemeClr val="accent3"/>
                </a:solidFill>
              </a:rPr>
              <a:t>.</a:t>
            </a: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28600" y="589118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ProbSevere</a:t>
            </a:r>
            <a:r>
              <a:rPr lang="en-US" dirty="0" smtClean="0"/>
              <a:t> can be used as a ‘pre-polygon’ product as well as an aid for warning reissuance.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4119582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ProbSevere</a:t>
            </a:r>
            <a:r>
              <a:rPr lang="en-US" dirty="0" smtClean="0"/>
              <a:t> is a statistical model designed to increase forecaster confidence and/or increase lead-time in severe thunderstorm/tornado warning issuance.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62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+mn-lt"/>
                <a:cs typeface="Corbel (Body)"/>
              </a:rPr>
              <a:t>NOAA/CIMSS </a:t>
            </a:r>
            <a:r>
              <a:rPr lang="en-US" sz="3600" b="1" dirty="0" err="1" smtClean="0">
                <a:latin typeface="+mn-lt"/>
                <a:cs typeface="Corbel (Body)"/>
              </a:rPr>
              <a:t>ProbSevere</a:t>
            </a:r>
            <a:r>
              <a:rPr lang="en-US" sz="3600" b="1" dirty="0" smtClean="0">
                <a:latin typeface="+mn-lt"/>
                <a:cs typeface="Corbel (Body)"/>
              </a:rPr>
              <a:t> Model</a:t>
            </a:r>
            <a:endParaRPr lang="en-US" sz="3600" b="1" dirty="0">
              <a:latin typeface="+mn-lt"/>
              <a:cs typeface="Corbel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490133"/>
            <a:ext cx="8822267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Storm objects are identified and tracked from radar reflectivity—identically to the legacy  version of </a:t>
            </a:r>
            <a:r>
              <a:rPr lang="en-US" sz="2200" dirty="0" err="1" smtClean="0"/>
              <a:t>ProbSevere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Each storm object has a probability for: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Severe Hail (</a:t>
            </a:r>
            <a:r>
              <a:rPr lang="en-US" sz="2200" dirty="0" err="1" smtClean="0"/>
              <a:t>ProbHail</a:t>
            </a:r>
            <a:r>
              <a:rPr lang="en-US" sz="2200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Severe Straight-line Winds (</a:t>
            </a:r>
            <a:r>
              <a:rPr lang="en-US" sz="2200" dirty="0" err="1" smtClean="0"/>
              <a:t>ProbWind</a:t>
            </a:r>
            <a:r>
              <a:rPr lang="en-US" sz="2200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Tornado (</a:t>
            </a:r>
            <a:r>
              <a:rPr lang="en-US" sz="2200" dirty="0" err="1" smtClean="0"/>
              <a:t>ProbTor</a:t>
            </a:r>
            <a:r>
              <a:rPr lang="en-US" sz="2200" dirty="0" smtClean="0"/>
              <a:t>) </a:t>
            </a:r>
            <a:r>
              <a:rPr lang="en-US" sz="2200" i="1" dirty="0" smtClean="0"/>
              <a:t>[covered in more detail by a separate training module]</a:t>
            </a:r>
          </a:p>
          <a:p>
            <a:pPr marL="742950" lvl="1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The predictors used for each hazard are shown in the next slide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The most significant improvements between legacy </a:t>
            </a:r>
            <a:r>
              <a:rPr lang="en-US" sz="2200" dirty="0" err="1" smtClean="0"/>
              <a:t>ProbSevere</a:t>
            </a:r>
            <a:r>
              <a:rPr lang="en-US" sz="2200" dirty="0" smtClean="0"/>
              <a:t> and “all hazards” </a:t>
            </a:r>
            <a:r>
              <a:rPr lang="en-US" sz="2200" dirty="0" err="1" smtClean="0"/>
              <a:t>ProbSevere</a:t>
            </a:r>
            <a:r>
              <a:rPr lang="en-US" sz="2200" dirty="0" smtClean="0"/>
              <a:t> is for storms that produce severe straight-line winds and/or tornado.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2441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+mn-lt"/>
                <a:cs typeface="Corbel (Body)"/>
              </a:rPr>
              <a:t>NOAA/CIMSS </a:t>
            </a:r>
            <a:r>
              <a:rPr lang="en-US" sz="3600" b="1" dirty="0" err="1" smtClean="0">
                <a:latin typeface="+mn-lt"/>
                <a:cs typeface="Corbel (Body)"/>
              </a:rPr>
              <a:t>ProbSevere</a:t>
            </a:r>
            <a:r>
              <a:rPr lang="en-US" sz="3600" b="1" dirty="0" smtClean="0">
                <a:latin typeface="+mn-lt"/>
                <a:cs typeface="Corbel (Body)"/>
              </a:rPr>
              <a:t> Model</a:t>
            </a:r>
            <a:endParaRPr lang="en-US" sz="3600" b="1" dirty="0">
              <a:latin typeface="+mn-lt"/>
              <a:cs typeface="Corbel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" y="99115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alibri"/>
                <a:cs typeface="Calibri"/>
              </a:rPr>
              <a:t>Probabilities are a function of the dynamic and thermodynamic environment and observations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879600"/>
            <a:ext cx="4334934" cy="230832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ProbHail</a:t>
            </a:r>
            <a:r>
              <a:rPr lang="en-US" b="1" u="sng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a priori:  f(</a:t>
            </a:r>
            <a:r>
              <a:rPr lang="en-US" dirty="0" smtClean="0"/>
              <a:t>MUCAPE/EBS</a:t>
            </a:r>
            <a:r>
              <a:rPr lang="en-US" i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MESH vs. Wet Bulb 0°</a:t>
            </a:r>
            <a:r>
              <a:rPr lang="en-US" baseline="30000" dirty="0" smtClean="0"/>
              <a:t>C </a:t>
            </a:r>
            <a:r>
              <a:rPr lang="en-US" dirty="0" smtClean="0"/>
              <a:t>Height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Flash Rate vs. EBS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Lapse Rate (700-500 mb ) vs. min average RH (700-450 mb)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Satellite Growth 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Satellite Glaciation Rate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93733" y="1879600"/>
            <a:ext cx="3793067" cy="258532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ProbWind</a:t>
            </a:r>
            <a:r>
              <a:rPr lang="en-US" b="1" u="sng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a priori:  f(</a:t>
            </a:r>
            <a:r>
              <a:rPr lang="en-US" dirty="0" smtClean="0"/>
              <a:t>Mean wind (900-700 mb)/ MLCAPE</a:t>
            </a:r>
            <a:r>
              <a:rPr lang="en-US" i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VIL Density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Flash Rate </a:t>
            </a:r>
            <a:r>
              <a:rPr lang="en-US" dirty="0" err="1" smtClean="0"/>
              <a:t>vs</a:t>
            </a:r>
            <a:r>
              <a:rPr lang="en-US" dirty="0" smtClean="0"/>
              <a:t> 3-6 km AzShear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Mean wind (900-700 mb) vs. 0-2 km AzShear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Satellite Growth 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Satellite Glaciation Rate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194" y="4826588"/>
            <a:ext cx="8605333" cy="147732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Key</a:t>
            </a:r>
          </a:p>
          <a:p>
            <a:r>
              <a:rPr lang="en-US" dirty="0" smtClean="0"/>
              <a:t>MESH: Maximum Expected Size of Hail</a:t>
            </a:r>
          </a:p>
          <a:p>
            <a:r>
              <a:rPr lang="en-US" dirty="0" smtClean="0"/>
              <a:t>EBS: Effective Bulk Shear</a:t>
            </a:r>
          </a:p>
          <a:p>
            <a:r>
              <a:rPr lang="en-US" dirty="0" smtClean="0"/>
              <a:t>AzShear:  Azimuthal Shear</a:t>
            </a:r>
          </a:p>
          <a:p>
            <a:r>
              <a:rPr lang="en-US" dirty="0" smtClean="0"/>
              <a:t>**Like legacy </a:t>
            </a:r>
            <a:r>
              <a:rPr lang="en-US" dirty="0" err="1" smtClean="0"/>
              <a:t>ProbSevere</a:t>
            </a:r>
            <a:r>
              <a:rPr lang="en-US" dirty="0" smtClean="0"/>
              <a:t>, all radar fields are from the MRMS (multi-radar, multi-sensor)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07013"/>
            <a:ext cx="4334934" cy="36933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ProbTor</a:t>
            </a:r>
            <a:r>
              <a:rPr lang="en-US" b="1" dirty="0" smtClean="0"/>
              <a:t>: see separate training module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771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53809" y="1312333"/>
            <a:ext cx="4572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343400" y="2590800"/>
            <a:ext cx="990600" cy="304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2143978"/>
            <a:ext cx="4343400" cy="2862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Model output are shapefiles contoured around radar storm cells.</a:t>
            </a:r>
          </a:p>
          <a:p>
            <a:endParaRPr lang="en-US" dirty="0">
              <a:solidFill>
                <a:srgbClr val="08FFFC"/>
              </a:solidFill>
            </a:endParaRPr>
          </a:p>
          <a:p>
            <a:r>
              <a:rPr lang="en-US" dirty="0" smtClean="0">
                <a:solidFill>
                  <a:srgbClr val="08FFFC"/>
                </a:solidFill>
              </a:rPr>
              <a:t>Enhancement designed for overlay atop radar reflectivity—but can be overlaid on any field (satellite, radar velocity, etc.).</a:t>
            </a:r>
          </a:p>
          <a:p>
            <a:endParaRPr lang="en-US" dirty="0">
              <a:solidFill>
                <a:srgbClr val="08FFFC"/>
              </a:solidFill>
            </a:endParaRPr>
          </a:p>
          <a:p>
            <a:r>
              <a:rPr lang="en-US" dirty="0" smtClean="0">
                <a:solidFill>
                  <a:srgbClr val="08FFFC"/>
                </a:solidFill>
              </a:rPr>
              <a:t>Sampling offers readout of model probability as well as each model predictor.</a:t>
            </a:r>
            <a:endParaRPr lang="en-US" dirty="0">
              <a:solidFill>
                <a:srgbClr val="08FFF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9" name="Picture 8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8FFFC"/>
                </a:solidFill>
              </a:rPr>
              <a:t>ProbSevere</a:t>
            </a:r>
            <a:r>
              <a:rPr lang="en-US" u="sng" dirty="0" smtClean="0">
                <a:solidFill>
                  <a:srgbClr val="08FFFC"/>
                </a:solidFill>
              </a:rPr>
              <a:t> = Maximum of:</a:t>
            </a:r>
          </a:p>
          <a:p>
            <a:r>
              <a:rPr lang="en-US" dirty="0" err="1" smtClean="0">
                <a:solidFill>
                  <a:srgbClr val="08FFFC"/>
                </a:solidFill>
              </a:rPr>
              <a:t>ProbHail</a:t>
            </a:r>
            <a:r>
              <a:rPr lang="en-US" dirty="0" smtClean="0">
                <a:solidFill>
                  <a:srgbClr val="08FFFC"/>
                </a:solidFill>
              </a:rPr>
              <a:t>:  Probability of Hail; 0-100%</a:t>
            </a:r>
          </a:p>
          <a:p>
            <a:r>
              <a:rPr lang="en-US" dirty="0" err="1" smtClean="0">
                <a:solidFill>
                  <a:srgbClr val="08FFFC"/>
                </a:solidFill>
              </a:rPr>
              <a:t>ProbWind</a:t>
            </a:r>
            <a:r>
              <a:rPr lang="en-US" dirty="0" smtClean="0">
                <a:solidFill>
                  <a:srgbClr val="08FFFC"/>
                </a:solidFill>
              </a:rPr>
              <a:t>:  Probability of Wind; 0-100%</a:t>
            </a:r>
          </a:p>
          <a:p>
            <a:r>
              <a:rPr lang="en-US" dirty="0" err="1" smtClean="0">
                <a:solidFill>
                  <a:srgbClr val="08FFFC"/>
                </a:solidFill>
              </a:rPr>
              <a:t>ProbTor</a:t>
            </a:r>
            <a:r>
              <a:rPr lang="en-US" dirty="0" smtClean="0">
                <a:solidFill>
                  <a:srgbClr val="08FFFC"/>
                </a:solidFill>
              </a:rPr>
              <a:t>:  Probability of Tornado; 0-100%</a:t>
            </a:r>
            <a:endParaRPr lang="en-US" dirty="0">
              <a:solidFill>
                <a:srgbClr val="08FFFC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43400" y="2590800"/>
            <a:ext cx="1305139" cy="5461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0" name="Picture 9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MUCAPE:  Most Unstable parcel CAPE (J/kg)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MLCAPE:  Mixed-layer parcel CAPE (J/kg)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MLCIN:  Mixed-layer parcel CIN (J/kg)</a:t>
            </a:r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68288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0" name="Picture 9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4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50353"/>
            <a:ext cx="4343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FFFC"/>
                </a:solidFill>
              </a:rPr>
              <a:t>EBS:  Effective Bulk Shear (</a:t>
            </a:r>
            <a:r>
              <a:rPr lang="en-US" dirty="0" err="1" smtClean="0">
                <a:solidFill>
                  <a:srgbClr val="08FFFC"/>
                </a:solidFill>
              </a:rPr>
              <a:t>kts</a:t>
            </a:r>
            <a:r>
              <a:rPr lang="en-US" dirty="0" smtClean="0">
                <a:solidFill>
                  <a:srgbClr val="08FFFC"/>
                </a:solidFill>
              </a:rPr>
              <a:t>)</a:t>
            </a:r>
          </a:p>
          <a:p>
            <a:r>
              <a:rPr lang="en-US" dirty="0" smtClean="0">
                <a:solidFill>
                  <a:srgbClr val="08FFFC"/>
                </a:solidFill>
              </a:rPr>
              <a:t>SRH 0-1km AGL:  Storm relative helicity in 0-1 km layer above ground level (m</a:t>
            </a:r>
            <a:r>
              <a:rPr lang="en-US" baseline="30000" dirty="0" smtClean="0">
                <a:solidFill>
                  <a:srgbClr val="08FFFC"/>
                </a:solidFill>
              </a:rPr>
              <a:t>2</a:t>
            </a:r>
            <a:r>
              <a:rPr lang="en-US" dirty="0" smtClean="0">
                <a:solidFill>
                  <a:srgbClr val="08FFFC"/>
                </a:solidFill>
              </a:rPr>
              <a:t>/s</a:t>
            </a:r>
            <a:r>
              <a:rPr lang="en-US" baseline="30000" dirty="0" smtClean="0">
                <a:solidFill>
                  <a:srgbClr val="08FFFC"/>
                </a:solidFill>
              </a:rPr>
              <a:t>2</a:t>
            </a:r>
            <a:r>
              <a:rPr lang="en-US" dirty="0" smtClean="0">
                <a:solidFill>
                  <a:srgbClr val="08FFFC"/>
                </a:solidFill>
              </a:rPr>
              <a:t>)</a:t>
            </a:r>
          </a:p>
          <a:p>
            <a:r>
              <a:rPr lang="en-US" dirty="0" err="1">
                <a:solidFill>
                  <a:srgbClr val="08FFFC"/>
                </a:solidFill>
              </a:rPr>
              <a:t>MeanWind</a:t>
            </a:r>
            <a:r>
              <a:rPr lang="en-US" dirty="0">
                <a:solidFill>
                  <a:srgbClr val="08FFFC"/>
                </a:solidFill>
              </a:rPr>
              <a:t> 700-900 mb:  Mean wind in the 700-900 mb layer (</a:t>
            </a:r>
            <a:r>
              <a:rPr lang="en-US" dirty="0" err="1">
                <a:solidFill>
                  <a:srgbClr val="08FFFC"/>
                </a:solidFill>
              </a:rPr>
              <a:t>kts</a:t>
            </a:r>
            <a:r>
              <a:rPr lang="en-US" dirty="0" smtClean="0">
                <a:solidFill>
                  <a:srgbClr val="08FFFC"/>
                </a:solidFill>
              </a:rPr>
              <a:t>)</a:t>
            </a:r>
            <a:endParaRPr lang="en-US" dirty="0">
              <a:solidFill>
                <a:srgbClr val="08FFFC"/>
              </a:solidFill>
            </a:endParaRPr>
          </a:p>
        </p:txBody>
      </p:sp>
      <p:pic>
        <p:nvPicPr>
          <p:cNvPr id="8" name="Picture 7" descr="20170406-16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300" r="10000" b="9679"/>
          <a:stretch/>
        </p:blipFill>
        <p:spPr>
          <a:xfrm>
            <a:off x="4538131" y="1312333"/>
            <a:ext cx="4572000" cy="45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43400" y="2590800"/>
            <a:ext cx="1305139" cy="8382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02866" y="0"/>
            <a:ext cx="6878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/>
              <a:t>ProbSevere</a:t>
            </a:r>
            <a:r>
              <a:rPr lang="en-US" sz="3400" b="1" u="sng" dirty="0" smtClean="0"/>
              <a:t> Model AWIPS-II Display</a:t>
            </a:r>
            <a:endParaRPr lang="en-US" sz="3400" b="1" u="sng" dirty="0"/>
          </a:p>
        </p:txBody>
      </p:sp>
      <p:pic>
        <p:nvPicPr>
          <p:cNvPr id="11" name="Picture 10" descr="prob_severe_readout_blow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9" y="2814640"/>
            <a:ext cx="3507475" cy="28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4890b8f-4a48-41d5-88d9-416b57f23462"/>
  <p:tag name="AUDIO_ID" val="420"/>
  <p:tag name="ELAPSEDTIME" val="96.1"/>
  <p:tag name="ANNOTATION_TYPE_1" val="0"/>
  <p:tag name="ANNOTATION_START_1" val="10.8"/>
  <p:tag name="ANNOTATION_END_1" val="11.5"/>
  <p:tag name="ANNOTATION_TOP_1" val="49.4"/>
  <p:tag name="ANNOTATION_LEFT_1" val="266.4"/>
  <p:tag name="ANNOTATION_WIDTH_1" val="104.6"/>
  <p:tag name="ANNOTATION_HEIGHT_1" val="104.3"/>
  <p:tag name="ANNOTATION_ANIMATION_1" val="3"/>
  <p:tag name="ANNOTATION_ROTATION_1" val="27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1.5"/>
  <p:tag name="ANNOTATION_END_2" val="14.9"/>
  <p:tag name="ANNOTATION_TOP_2" val="49.4"/>
  <p:tag name="ANNOTATION_LEFT_2" val="266.4"/>
  <p:tag name="ANNOTATION_WIDTH_2" val="104.6"/>
  <p:tag name="ANNOTATION_HEIGHT_2" val="104.3"/>
  <p:tag name="ANNOTATION_ANIMATION_2" val="3"/>
  <p:tag name="ANNOTATION_ROTATION_2" val="27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2"/>
  <p:tag name="ANNOTATION_START_3" val="32.5"/>
  <p:tag name="ANNOTATION_END_3" val="32.5"/>
  <p:tag name="ANNOTATION_TOP_3" val="-34.8"/>
  <p:tag name="ANNOTATION_LEFT_3" val="-34.9"/>
  <p:tag name="ANNOTATION_WIDTH_3" val="645.7"/>
  <p:tag name="ANNOTATION_HEIGHT_3" val="501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2.5"/>
  <p:tag name="ANNOTATION_END_4" val="49.6"/>
  <p:tag name="ANNOTATION_TOP_4" val="82.1"/>
  <p:tag name="ANNOTATION_LEFT_4" val="79.5"/>
  <p:tag name="ANNOTATION_WIDTH_4" val="288.7"/>
  <p:tag name="ANNOTATION_HEIGHT_4" val="308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0"/>
  <p:tag name="ANNOTATION_START_5" val="49.6"/>
  <p:tag name="ANNOTATION_END_5" val="50.3"/>
  <p:tag name="ANNOTATION_TOP_5" val="196.2"/>
  <p:tag name="ANNOTATION_LEFT_5" val="132.5"/>
  <p:tag name="ANNOTATION_WIDTH_5" val="104.6"/>
  <p:tag name="ANNOTATION_HEIGHT_5" val="104.3"/>
  <p:tag name="ANNOTATION_ANIMATION_5" val="3"/>
  <p:tag name="ANNOTATION_ROTATION_5" val="27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50.3"/>
  <p:tag name="ANNOTATION_END_6" val="50.8"/>
  <p:tag name="ANNOTATION_TOP_6" val="196.2"/>
  <p:tag name="ANNOTATION_LEFT_6" val="132.5"/>
  <p:tag name="ANNOTATION_WIDTH_6" val="104.6"/>
  <p:tag name="ANNOTATION_HEIGHT_6" val="104.3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50.8"/>
  <p:tag name="ANNOTATION_END_7" val="52.7"/>
  <p:tag name="ANNOTATION_TOP_7" val="196.2"/>
  <p:tag name="ANNOTATION_LEFT_7" val="132.5"/>
  <p:tag name="ANNOTATION_WIDTH_7" val="104.6"/>
  <p:tag name="ANNOTATION_HEIGHT_7" val="104.3"/>
  <p:tag name="ANNOTATION_ANIMATION_7" val="3"/>
  <p:tag name="ANNOTATION_ROTATION_7" val="27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52.7"/>
  <p:tag name="ANNOTATION_END_8" val="56.4"/>
  <p:tag name="ANNOTATION_TOP_8" val="171.1"/>
  <p:tag name="ANNOTATION_LEFT_8" val="163.9"/>
  <p:tag name="ANNOTATION_WIDTH_8" val="104.6"/>
  <p:tag name="ANNOTATION_HEIGHT_8" val="104.3"/>
  <p:tag name="ANNOTATION_ANIMATION_8" val="3"/>
  <p:tag name="ANNOTATION_ROTATION_8" val="27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56.4"/>
  <p:tag name="ANNOTATION_END_9" val="57.0"/>
  <p:tag name="ANNOTATION_TOP_9" val="242.1"/>
  <p:tag name="ANNOTATION_LEFT_9" val="221.8"/>
  <p:tag name="ANNOTATION_WIDTH_9" val="104.6"/>
  <p:tag name="ANNOTATION_HEIGHT_9" val="104.3"/>
  <p:tag name="ANNOTATION_ANIMATION_9" val="3"/>
  <p:tag name="ANNOTATION_ROTATION_9" val="27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57.0"/>
  <p:tag name="ANNOTATION_END_10" val="57.9"/>
  <p:tag name="ANNOTATION_TOP_10" val="242.1"/>
  <p:tag name="ANNOTATION_LEFT_10" val="221.8"/>
  <p:tag name="ANNOTATION_WIDTH_10" val="104.6"/>
  <p:tag name="ANNOTATION_HEIGHT_10" val="104.3"/>
  <p:tag name="ANNOTATION_ANIMATION_10" val="3"/>
  <p:tag name="ANNOTATION_ROTATION_10" val="27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57.9"/>
  <p:tag name="ANNOTATION_END_11" val="58.9"/>
  <p:tag name="ANNOTATION_TOP_11" val="242.1"/>
  <p:tag name="ANNOTATION_LEFT_11" val="221.8"/>
  <p:tag name="ANNOTATION_WIDTH_11" val="104.6"/>
  <p:tag name="ANNOTATION_HEIGHT_11" val="104.3"/>
  <p:tag name="ANNOTATION_ANIMATION_11" val="3"/>
  <p:tag name="ANNOTATION_ROTATION_11" val="27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58.9"/>
  <p:tag name="ANNOTATION_END_12" val="60.6"/>
  <p:tag name="ANNOTATION_TOP_12" val="242.1"/>
  <p:tag name="ANNOTATION_LEFT_12" val="221.8"/>
  <p:tag name="ANNOTATION_WIDTH_12" val="104.6"/>
  <p:tag name="ANNOTATION_HEIGHT_12" val="104.3"/>
  <p:tag name="ANNOTATION_ANIMATION_12" val="3"/>
  <p:tag name="ANNOTATION_ROTATION_12" val="27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START_13" val="60.6"/>
  <p:tag name="ANNOTATION_END_13" val="61.4"/>
  <p:tag name="ANNOTATION_TOP_13" val="269.2"/>
  <p:tag name="ANNOTATION_LEFT_13" val="249.6"/>
  <p:tag name="ANNOTATION_WIDTH_13" val="104.6"/>
  <p:tag name="ANNOTATION_HEIGHT_13" val="104.3"/>
  <p:tag name="ANNOTATION_ANIMATION_13" val="3"/>
  <p:tag name="ANNOTATION_ROTATION_13" val="270"/>
  <p:tag name="ANNOTATION_SUB_TYPE_13" val="2"/>
  <p:tag name="ANNOTATION_LOOP_COUNT_13" val="1"/>
  <p:tag name="ANNOTATION_BOX_RADIUS_13" val="0"/>
  <p:tag name="ANNOTATION_SCALE_13" val="125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START_14" val="61.4"/>
  <p:tag name="ANNOTATION_END_14" val="62.2"/>
  <p:tag name="ANNOTATION_TOP_14" val="269.2"/>
  <p:tag name="ANNOTATION_LEFT_14" val="249.6"/>
  <p:tag name="ANNOTATION_WIDTH_14" val="104.6"/>
  <p:tag name="ANNOTATION_HEIGHT_14" val="104.3"/>
  <p:tag name="ANNOTATION_ANIMATION_14" val="3"/>
  <p:tag name="ANNOTATION_ROTATION_14" val="270"/>
  <p:tag name="ANNOTATION_SUB_TYPE_14" val="2"/>
  <p:tag name="ANNOTATION_LOOP_COUNT_14" val="1"/>
  <p:tag name="ANNOTATION_BOX_RADIUS_14" val="0"/>
  <p:tag name="ANNOTATION_SCALE_14" val="125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START_15" val="62.2"/>
  <p:tag name="ANNOTATION_END_15" val="67.3"/>
  <p:tag name="ANNOTATION_TOP_15" val="269.2"/>
  <p:tag name="ANNOTATION_LEFT_15" val="249.6"/>
  <p:tag name="ANNOTATION_WIDTH_15" val="104.6"/>
  <p:tag name="ANNOTATION_HEIGHT_15" val="104.3"/>
  <p:tag name="ANNOTATION_ANIMATION_15" val="3"/>
  <p:tag name="ANNOTATION_ROTATION_15" val="270"/>
  <p:tag name="ANNOTATION_SUB_TYPE_15" val="2"/>
  <p:tag name="ANNOTATION_LOOP_COUNT_15" val="1"/>
  <p:tag name="ANNOTATION_BOX_RADIUS_15" val="0"/>
  <p:tag name="ANNOTATION_SCALE_15" val="125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START_16" val="67.3"/>
  <p:tag name="ANNOTATION_END_16" val="67.9"/>
  <p:tag name="ANNOTATION_TOP_16" val="260.2"/>
  <p:tag name="ANNOTATION_LEFT_16" val="306.8"/>
  <p:tag name="ANNOTATION_WIDTH_16" val="104.6"/>
  <p:tag name="ANNOTATION_HEIGHT_16" val="104.3"/>
  <p:tag name="ANNOTATION_ANIMATION_16" val="3"/>
  <p:tag name="ANNOTATION_ROTATION_16" val="270"/>
  <p:tag name="ANNOTATION_SUB_TYPE_16" val="2"/>
  <p:tag name="ANNOTATION_LOOP_COUNT_16" val="1"/>
  <p:tag name="ANNOTATION_BOX_RADIUS_16" val="0"/>
  <p:tag name="ANNOTATION_SCALE_16" val="125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START_17" val="67.9"/>
  <p:tag name="ANNOTATION_END_17" val="68.5"/>
  <p:tag name="ANNOTATION_TOP_17" val="260.2"/>
  <p:tag name="ANNOTATION_LEFT_17" val="306.8"/>
  <p:tag name="ANNOTATION_WIDTH_17" val="104.6"/>
  <p:tag name="ANNOTATION_HEIGHT_17" val="104.3"/>
  <p:tag name="ANNOTATION_ANIMATION_17" val="3"/>
  <p:tag name="ANNOTATION_ROTATION_17" val="270"/>
  <p:tag name="ANNOTATION_SUB_TYPE_17" val="2"/>
  <p:tag name="ANNOTATION_LOOP_COUNT_17" val="1"/>
  <p:tag name="ANNOTATION_BOX_RADIUS_17" val="0"/>
  <p:tag name="ANNOTATION_SCALE_17" val="125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START_18" val="68.5"/>
  <p:tag name="ANNOTATION_END_18" val="70.6"/>
  <p:tag name="ANNOTATION_TOP_18" val="260.2"/>
  <p:tag name="ANNOTATION_LEFT_18" val="306.8"/>
  <p:tag name="ANNOTATION_WIDTH_18" val="104.6"/>
  <p:tag name="ANNOTATION_HEIGHT_18" val="104.3"/>
  <p:tag name="ANNOTATION_ANIMATION_18" val="3"/>
  <p:tag name="ANNOTATION_ROTATION_18" val="270"/>
  <p:tag name="ANNOTATION_SUB_TYPE_18" val="2"/>
  <p:tag name="ANNOTATION_LOOP_COUNT_18" val="1"/>
  <p:tag name="ANNOTATION_BOX_RADIUS_18" val="0"/>
  <p:tag name="ANNOTATION_SCALE_18" val="125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START_19" val="70.6"/>
  <p:tag name="ANNOTATION_END_19" val="71.1"/>
  <p:tag name="ANNOTATION_TOP_19" val="233.7"/>
  <p:tag name="ANNOTATION_LEFT_19" val="340.3"/>
  <p:tag name="ANNOTATION_WIDTH_19" val="104.6"/>
  <p:tag name="ANNOTATION_HEIGHT_19" val="104.3"/>
  <p:tag name="ANNOTATION_ANIMATION_19" val="3"/>
  <p:tag name="ANNOTATION_ROTATION_19" val="270"/>
  <p:tag name="ANNOTATION_SUB_TYPE_19" val="2"/>
  <p:tag name="ANNOTATION_LOOP_COUNT_19" val="1"/>
  <p:tag name="ANNOTATION_BOX_RADIUS_19" val="0"/>
  <p:tag name="ANNOTATION_SCALE_19" val="125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START_20" val="71.1"/>
  <p:tag name="ANNOTATION_END_20" val="81.8"/>
  <p:tag name="ANNOTATION_TOP_20" val="233.7"/>
  <p:tag name="ANNOTATION_LEFT_20" val="340.3"/>
  <p:tag name="ANNOTATION_WIDTH_20" val="104.6"/>
  <p:tag name="ANNOTATION_HEIGHT_20" val="104.3"/>
  <p:tag name="ANNOTATION_ANIMATION_20" val="3"/>
  <p:tag name="ANNOTATION_ROTATION_20" val="270"/>
  <p:tag name="ANNOTATION_SUB_TYPE_20" val="2"/>
  <p:tag name="ANNOTATION_LOOP_COUNT_20" val="1"/>
  <p:tag name="ANNOTATION_BOX_RADIUS_20" val="0"/>
  <p:tag name="ANNOTATION_SCALE_20" val="125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2"/>
  <p:tag name="ANNOTATION_START_21" val="81.8"/>
  <p:tag name="ANNOTATION_END_21" val="81.8"/>
  <p:tag name="ANNOTATION_TOP_21" val="-34.8"/>
  <p:tag name="ANNOTATION_LEFT_21" val="-34.9"/>
  <p:tag name="ANNOTATION_WIDTH_21" val="645.7"/>
  <p:tag name="ANNOTATION_HEIGHT_21" val="501.6"/>
  <p:tag name="ANNOTATION_ANIMATION_21" val="4"/>
  <p:tag name="ANNOTATION_ROTATION_21" val="0"/>
  <p:tag name="ANNOTATION_SUB_TYPE_21" val="11"/>
  <p:tag name="ANNOTATION_LOOP_COUNT_21" val="1"/>
  <p:tag name="ANNOTATION_BOX_RADIUS_21" val="0"/>
  <p:tag name="ANNOTATION_SCALE_21" val="0"/>
  <p:tag name="ANNOTATION_BORDER_ALPHA_21" val="100"/>
  <p:tag name="ANNOTATION_BORDER_COLOR_21" val="16777215"/>
  <p:tag name="ANNOTATION_FILL_COLOR_21" val="855309"/>
  <p:tag name="ANNOTATION_FILL_ALPHA_21" val="50"/>
  <p:tag name="ANNOTATION_BORDER_WIDTH_21" val="2"/>
  <p:tag name="ANNOTATION_TYPE_22" val="2"/>
  <p:tag name="ANNOTATION_START_22" val="81.8"/>
  <p:tag name="ANNOTATION_END_22" val="87.5"/>
  <p:tag name="ANNOTATION_TOP_22" val="93.2"/>
  <p:tag name="ANNOTATION_LEFT_22" val="363.3"/>
  <p:tag name="ANNOTATION_WIDTH_22" val="142.3"/>
  <p:tag name="ANNOTATION_HEIGHT_22" val="294.3"/>
  <p:tag name="ANNOTATION_ANIMATION_22" val="4"/>
  <p:tag name="ANNOTATION_ROTATION_22" val="0"/>
  <p:tag name="ANNOTATION_SUB_TYPE_22" val="11"/>
  <p:tag name="ANNOTATION_LOOP_COUNT_22" val="1"/>
  <p:tag name="ANNOTATION_BOX_RADIUS_22" val="5"/>
  <p:tag name="ANNOTATION_SCALE_22" val="0"/>
  <p:tag name="ANNOTATION_BORDER_ALPHA_22" val="100"/>
  <p:tag name="ANNOTATION_BORDER_COLOR_22" val="16777215"/>
  <p:tag name="ANNOTATION_FILL_COLOR_22" val="855309"/>
  <p:tag name="ANNOTATION_FILL_ALPHA_22" val="50"/>
  <p:tag name="ANNOTATION_BORDER_WIDTH_22" val="2"/>
  <p:tag name="ANNOTATION_TYPE_23" val="0"/>
  <p:tag name="ANNOTATION_START_23" val="87.5"/>
  <p:tag name="ANNOTATION_END_23" val="88.0"/>
  <p:tag name="ANNOTATION_TOP_23" val="177.4"/>
  <p:tag name="ANNOTATION_LEFT_23" val="396.8"/>
  <p:tag name="ANNOTATION_WIDTH_23" val="104.6"/>
  <p:tag name="ANNOTATION_HEIGHT_23" val="104.3"/>
  <p:tag name="ANNOTATION_ANIMATION_23" val="3"/>
  <p:tag name="ANNOTATION_ROTATION_23" val="270"/>
  <p:tag name="ANNOTATION_SUB_TYPE_23" val="2"/>
  <p:tag name="ANNOTATION_LOOP_COUNT_23" val="1"/>
  <p:tag name="ANNOTATION_BOX_RADIUS_23" val="0"/>
  <p:tag name="ANNOTATION_SCALE_23" val="125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START_24" val="88.0"/>
  <p:tag name="ANNOTATION_END_24" val="89.4"/>
  <p:tag name="ANNOTATION_TOP_24" val="177.4"/>
  <p:tag name="ANNOTATION_LEFT_24" val="396.8"/>
  <p:tag name="ANNOTATION_WIDTH_24" val="104.6"/>
  <p:tag name="ANNOTATION_HEIGHT_24" val="104.3"/>
  <p:tag name="ANNOTATION_ANIMATION_24" val="3"/>
  <p:tag name="ANNOTATION_ROTATION_24" val="270"/>
  <p:tag name="ANNOTATION_SUB_TYPE_24" val="2"/>
  <p:tag name="ANNOTATION_LOOP_COUNT_24" val="1"/>
  <p:tag name="ANNOTATION_BOX_RADIUS_24" val="0"/>
  <p:tag name="ANNOTATION_SCALE_24" val="125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START_25" val="89.4"/>
  <p:tag name="ANNOTATION_END_25" val="90.3"/>
  <p:tag name="ANNOTATION_TOP_25" val="255.3"/>
  <p:tag name="ANNOTATION_LEFT_25" val="428.9"/>
  <p:tag name="ANNOTATION_WIDTH_25" val="104.6"/>
  <p:tag name="ANNOTATION_HEIGHT_25" val="104.3"/>
  <p:tag name="ANNOTATION_ANIMATION_25" val="3"/>
  <p:tag name="ANNOTATION_ROTATION_25" val="270"/>
  <p:tag name="ANNOTATION_SUB_TYPE_25" val="2"/>
  <p:tag name="ANNOTATION_LOOP_COUNT_25" val="1"/>
  <p:tag name="ANNOTATION_BOX_RADIUS_25" val="0"/>
  <p:tag name="ANNOTATION_SCALE_25" val="125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START_26" val="90.3"/>
  <p:tag name="ANNOTATION_END_26" val="91.0"/>
  <p:tag name="ANNOTATION_TOP_26" val="255.3"/>
  <p:tag name="ANNOTATION_LEFT_26" val="428.9"/>
  <p:tag name="ANNOTATION_WIDTH_26" val="104.6"/>
  <p:tag name="ANNOTATION_HEIGHT_26" val="104.3"/>
  <p:tag name="ANNOTATION_ANIMATION_26" val="3"/>
  <p:tag name="ANNOTATION_ROTATION_26" val="270"/>
  <p:tag name="ANNOTATION_SUB_TYPE_26" val="2"/>
  <p:tag name="ANNOTATION_LOOP_COUNT_26" val="1"/>
  <p:tag name="ANNOTATION_BOX_RADIUS_26" val="0"/>
  <p:tag name="ANNOTATION_SCALE_26" val="125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TYPE_27" val="0"/>
  <p:tag name="ANNOTATION_START_27" val="91.0"/>
  <p:tag name="ANNOTATION_TOP_27" val="255.3"/>
  <p:tag name="ANNOTATION_LEFT_27" val="428.9"/>
  <p:tag name="ANNOTATION_WIDTH_27" val="104.6"/>
  <p:tag name="ANNOTATION_HEIGHT_27" val="104.3"/>
  <p:tag name="ANNOTATION_ANIMATION_27" val="3"/>
  <p:tag name="ANNOTATION_ROTATION_27" val="27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COUNT" val="27"/>
  <p:tag name="ARTICULATE_SLIDE_PAUSE" val="0"/>
  <p:tag name="ARTICULATE_NAV_LEVEL" val="1"/>
  <p:tag name="ARTICULATE_PLAYLIST_ID" val="-1"/>
  <p:tag name="ARTICULATE_LOCK_SLIDE" val="0"/>
  <p:tag name="ARTICULATE_SLIDE_NAV" val="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MARGIN_1" val="0"/>
  <p:tag name="MARGIN_2" val="36"/>
  <p:tag name="MARGIN_3" val="72"/>
  <p:tag name="MARGIN_4" val="108"/>
  <p:tag name="MARGIN_5" val="144"/>
  <p:tag name="FONT_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4890b8f-4a48-41d5-88d9-416b57f23462"/>
  <p:tag name="AUDIO_ID" val="420"/>
  <p:tag name="ELAPSEDTIME" val="96.1"/>
  <p:tag name="ANNOTATION_TYPE_1" val="0"/>
  <p:tag name="ANNOTATION_START_1" val="10.8"/>
  <p:tag name="ANNOTATION_END_1" val="11.5"/>
  <p:tag name="ANNOTATION_TOP_1" val="49.4"/>
  <p:tag name="ANNOTATION_LEFT_1" val="266.4"/>
  <p:tag name="ANNOTATION_WIDTH_1" val="104.6"/>
  <p:tag name="ANNOTATION_HEIGHT_1" val="104.3"/>
  <p:tag name="ANNOTATION_ANIMATION_1" val="3"/>
  <p:tag name="ANNOTATION_ROTATION_1" val="27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1.5"/>
  <p:tag name="ANNOTATION_END_2" val="14.9"/>
  <p:tag name="ANNOTATION_TOP_2" val="49.4"/>
  <p:tag name="ANNOTATION_LEFT_2" val="266.4"/>
  <p:tag name="ANNOTATION_WIDTH_2" val="104.6"/>
  <p:tag name="ANNOTATION_HEIGHT_2" val="104.3"/>
  <p:tag name="ANNOTATION_ANIMATION_2" val="3"/>
  <p:tag name="ANNOTATION_ROTATION_2" val="27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2"/>
  <p:tag name="ANNOTATION_START_3" val="32.5"/>
  <p:tag name="ANNOTATION_END_3" val="32.5"/>
  <p:tag name="ANNOTATION_TOP_3" val="-34.8"/>
  <p:tag name="ANNOTATION_LEFT_3" val="-34.9"/>
  <p:tag name="ANNOTATION_WIDTH_3" val="645.7"/>
  <p:tag name="ANNOTATION_HEIGHT_3" val="501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2.5"/>
  <p:tag name="ANNOTATION_END_4" val="49.6"/>
  <p:tag name="ANNOTATION_TOP_4" val="82.1"/>
  <p:tag name="ANNOTATION_LEFT_4" val="79.5"/>
  <p:tag name="ANNOTATION_WIDTH_4" val="288.7"/>
  <p:tag name="ANNOTATION_HEIGHT_4" val="308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0"/>
  <p:tag name="ANNOTATION_START_5" val="49.6"/>
  <p:tag name="ANNOTATION_END_5" val="50.3"/>
  <p:tag name="ANNOTATION_TOP_5" val="196.2"/>
  <p:tag name="ANNOTATION_LEFT_5" val="132.5"/>
  <p:tag name="ANNOTATION_WIDTH_5" val="104.6"/>
  <p:tag name="ANNOTATION_HEIGHT_5" val="104.3"/>
  <p:tag name="ANNOTATION_ANIMATION_5" val="3"/>
  <p:tag name="ANNOTATION_ROTATION_5" val="27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50.3"/>
  <p:tag name="ANNOTATION_END_6" val="50.8"/>
  <p:tag name="ANNOTATION_TOP_6" val="196.2"/>
  <p:tag name="ANNOTATION_LEFT_6" val="132.5"/>
  <p:tag name="ANNOTATION_WIDTH_6" val="104.6"/>
  <p:tag name="ANNOTATION_HEIGHT_6" val="104.3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50.8"/>
  <p:tag name="ANNOTATION_END_7" val="52.7"/>
  <p:tag name="ANNOTATION_TOP_7" val="196.2"/>
  <p:tag name="ANNOTATION_LEFT_7" val="132.5"/>
  <p:tag name="ANNOTATION_WIDTH_7" val="104.6"/>
  <p:tag name="ANNOTATION_HEIGHT_7" val="104.3"/>
  <p:tag name="ANNOTATION_ANIMATION_7" val="3"/>
  <p:tag name="ANNOTATION_ROTATION_7" val="27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52.7"/>
  <p:tag name="ANNOTATION_END_8" val="56.4"/>
  <p:tag name="ANNOTATION_TOP_8" val="171.1"/>
  <p:tag name="ANNOTATION_LEFT_8" val="163.9"/>
  <p:tag name="ANNOTATION_WIDTH_8" val="104.6"/>
  <p:tag name="ANNOTATION_HEIGHT_8" val="104.3"/>
  <p:tag name="ANNOTATION_ANIMATION_8" val="3"/>
  <p:tag name="ANNOTATION_ROTATION_8" val="27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56.4"/>
  <p:tag name="ANNOTATION_END_9" val="57.0"/>
  <p:tag name="ANNOTATION_TOP_9" val="242.1"/>
  <p:tag name="ANNOTATION_LEFT_9" val="221.8"/>
  <p:tag name="ANNOTATION_WIDTH_9" val="104.6"/>
  <p:tag name="ANNOTATION_HEIGHT_9" val="104.3"/>
  <p:tag name="ANNOTATION_ANIMATION_9" val="3"/>
  <p:tag name="ANNOTATION_ROTATION_9" val="27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57.0"/>
  <p:tag name="ANNOTATION_END_10" val="57.9"/>
  <p:tag name="ANNOTATION_TOP_10" val="242.1"/>
  <p:tag name="ANNOTATION_LEFT_10" val="221.8"/>
  <p:tag name="ANNOTATION_WIDTH_10" val="104.6"/>
  <p:tag name="ANNOTATION_HEIGHT_10" val="104.3"/>
  <p:tag name="ANNOTATION_ANIMATION_10" val="3"/>
  <p:tag name="ANNOTATION_ROTATION_10" val="27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57.9"/>
  <p:tag name="ANNOTATION_END_11" val="58.9"/>
  <p:tag name="ANNOTATION_TOP_11" val="242.1"/>
  <p:tag name="ANNOTATION_LEFT_11" val="221.8"/>
  <p:tag name="ANNOTATION_WIDTH_11" val="104.6"/>
  <p:tag name="ANNOTATION_HEIGHT_11" val="104.3"/>
  <p:tag name="ANNOTATION_ANIMATION_11" val="3"/>
  <p:tag name="ANNOTATION_ROTATION_11" val="27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58.9"/>
  <p:tag name="ANNOTATION_END_12" val="60.6"/>
  <p:tag name="ANNOTATION_TOP_12" val="242.1"/>
  <p:tag name="ANNOTATION_LEFT_12" val="221.8"/>
  <p:tag name="ANNOTATION_WIDTH_12" val="104.6"/>
  <p:tag name="ANNOTATION_HEIGHT_12" val="104.3"/>
  <p:tag name="ANNOTATION_ANIMATION_12" val="3"/>
  <p:tag name="ANNOTATION_ROTATION_12" val="27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START_13" val="60.6"/>
  <p:tag name="ANNOTATION_END_13" val="61.4"/>
  <p:tag name="ANNOTATION_TOP_13" val="269.2"/>
  <p:tag name="ANNOTATION_LEFT_13" val="249.6"/>
  <p:tag name="ANNOTATION_WIDTH_13" val="104.6"/>
  <p:tag name="ANNOTATION_HEIGHT_13" val="104.3"/>
  <p:tag name="ANNOTATION_ANIMATION_13" val="3"/>
  <p:tag name="ANNOTATION_ROTATION_13" val="270"/>
  <p:tag name="ANNOTATION_SUB_TYPE_13" val="2"/>
  <p:tag name="ANNOTATION_LOOP_COUNT_13" val="1"/>
  <p:tag name="ANNOTATION_BOX_RADIUS_13" val="0"/>
  <p:tag name="ANNOTATION_SCALE_13" val="125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START_14" val="61.4"/>
  <p:tag name="ANNOTATION_END_14" val="62.2"/>
  <p:tag name="ANNOTATION_TOP_14" val="269.2"/>
  <p:tag name="ANNOTATION_LEFT_14" val="249.6"/>
  <p:tag name="ANNOTATION_WIDTH_14" val="104.6"/>
  <p:tag name="ANNOTATION_HEIGHT_14" val="104.3"/>
  <p:tag name="ANNOTATION_ANIMATION_14" val="3"/>
  <p:tag name="ANNOTATION_ROTATION_14" val="270"/>
  <p:tag name="ANNOTATION_SUB_TYPE_14" val="2"/>
  <p:tag name="ANNOTATION_LOOP_COUNT_14" val="1"/>
  <p:tag name="ANNOTATION_BOX_RADIUS_14" val="0"/>
  <p:tag name="ANNOTATION_SCALE_14" val="125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START_15" val="62.2"/>
  <p:tag name="ANNOTATION_END_15" val="67.3"/>
  <p:tag name="ANNOTATION_TOP_15" val="269.2"/>
  <p:tag name="ANNOTATION_LEFT_15" val="249.6"/>
  <p:tag name="ANNOTATION_WIDTH_15" val="104.6"/>
  <p:tag name="ANNOTATION_HEIGHT_15" val="104.3"/>
  <p:tag name="ANNOTATION_ANIMATION_15" val="3"/>
  <p:tag name="ANNOTATION_ROTATION_15" val="270"/>
  <p:tag name="ANNOTATION_SUB_TYPE_15" val="2"/>
  <p:tag name="ANNOTATION_LOOP_COUNT_15" val="1"/>
  <p:tag name="ANNOTATION_BOX_RADIUS_15" val="0"/>
  <p:tag name="ANNOTATION_SCALE_15" val="125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START_16" val="67.3"/>
  <p:tag name="ANNOTATION_END_16" val="67.9"/>
  <p:tag name="ANNOTATION_TOP_16" val="260.2"/>
  <p:tag name="ANNOTATION_LEFT_16" val="306.8"/>
  <p:tag name="ANNOTATION_WIDTH_16" val="104.6"/>
  <p:tag name="ANNOTATION_HEIGHT_16" val="104.3"/>
  <p:tag name="ANNOTATION_ANIMATION_16" val="3"/>
  <p:tag name="ANNOTATION_ROTATION_16" val="270"/>
  <p:tag name="ANNOTATION_SUB_TYPE_16" val="2"/>
  <p:tag name="ANNOTATION_LOOP_COUNT_16" val="1"/>
  <p:tag name="ANNOTATION_BOX_RADIUS_16" val="0"/>
  <p:tag name="ANNOTATION_SCALE_16" val="125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START_17" val="67.9"/>
  <p:tag name="ANNOTATION_END_17" val="68.5"/>
  <p:tag name="ANNOTATION_TOP_17" val="260.2"/>
  <p:tag name="ANNOTATION_LEFT_17" val="306.8"/>
  <p:tag name="ANNOTATION_WIDTH_17" val="104.6"/>
  <p:tag name="ANNOTATION_HEIGHT_17" val="104.3"/>
  <p:tag name="ANNOTATION_ANIMATION_17" val="3"/>
  <p:tag name="ANNOTATION_ROTATION_17" val="270"/>
  <p:tag name="ANNOTATION_SUB_TYPE_17" val="2"/>
  <p:tag name="ANNOTATION_LOOP_COUNT_17" val="1"/>
  <p:tag name="ANNOTATION_BOX_RADIUS_17" val="0"/>
  <p:tag name="ANNOTATION_SCALE_17" val="125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START_18" val="68.5"/>
  <p:tag name="ANNOTATION_END_18" val="70.6"/>
  <p:tag name="ANNOTATION_TOP_18" val="260.2"/>
  <p:tag name="ANNOTATION_LEFT_18" val="306.8"/>
  <p:tag name="ANNOTATION_WIDTH_18" val="104.6"/>
  <p:tag name="ANNOTATION_HEIGHT_18" val="104.3"/>
  <p:tag name="ANNOTATION_ANIMATION_18" val="3"/>
  <p:tag name="ANNOTATION_ROTATION_18" val="270"/>
  <p:tag name="ANNOTATION_SUB_TYPE_18" val="2"/>
  <p:tag name="ANNOTATION_LOOP_COUNT_18" val="1"/>
  <p:tag name="ANNOTATION_BOX_RADIUS_18" val="0"/>
  <p:tag name="ANNOTATION_SCALE_18" val="125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START_19" val="70.6"/>
  <p:tag name="ANNOTATION_END_19" val="71.1"/>
  <p:tag name="ANNOTATION_TOP_19" val="233.7"/>
  <p:tag name="ANNOTATION_LEFT_19" val="340.3"/>
  <p:tag name="ANNOTATION_WIDTH_19" val="104.6"/>
  <p:tag name="ANNOTATION_HEIGHT_19" val="104.3"/>
  <p:tag name="ANNOTATION_ANIMATION_19" val="3"/>
  <p:tag name="ANNOTATION_ROTATION_19" val="270"/>
  <p:tag name="ANNOTATION_SUB_TYPE_19" val="2"/>
  <p:tag name="ANNOTATION_LOOP_COUNT_19" val="1"/>
  <p:tag name="ANNOTATION_BOX_RADIUS_19" val="0"/>
  <p:tag name="ANNOTATION_SCALE_19" val="125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START_20" val="71.1"/>
  <p:tag name="ANNOTATION_END_20" val="81.8"/>
  <p:tag name="ANNOTATION_TOP_20" val="233.7"/>
  <p:tag name="ANNOTATION_LEFT_20" val="340.3"/>
  <p:tag name="ANNOTATION_WIDTH_20" val="104.6"/>
  <p:tag name="ANNOTATION_HEIGHT_20" val="104.3"/>
  <p:tag name="ANNOTATION_ANIMATION_20" val="3"/>
  <p:tag name="ANNOTATION_ROTATION_20" val="270"/>
  <p:tag name="ANNOTATION_SUB_TYPE_20" val="2"/>
  <p:tag name="ANNOTATION_LOOP_COUNT_20" val="1"/>
  <p:tag name="ANNOTATION_BOX_RADIUS_20" val="0"/>
  <p:tag name="ANNOTATION_SCALE_20" val="125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2"/>
  <p:tag name="ANNOTATION_START_21" val="81.8"/>
  <p:tag name="ANNOTATION_END_21" val="81.8"/>
  <p:tag name="ANNOTATION_TOP_21" val="-34.8"/>
  <p:tag name="ANNOTATION_LEFT_21" val="-34.9"/>
  <p:tag name="ANNOTATION_WIDTH_21" val="645.7"/>
  <p:tag name="ANNOTATION_HEIGHT_21" val="501.6"/>
  <p:tag name="ANNOTATION_ANIMATION_21" val="4"/>
  <p:tag name="ANNOTATION_ROTATION_21" val="0"/>
  <p:tag name="ANNOTATION_SUB_TYPE_21" val="11"/>
  <p:tag name="ANNOTATION_LOOP_COUNT_21" val="1"/>
  <p:tag name="ANNOTATION_BOX_RADIUS_21" val="0"/>
  <p:tag name="ANNOTATION_SCALE_21" val="0"/>
  <p:tag name="ANNOTATION_BORDER_ALPHA_21" val="100"/>
  <p:tag name="ANNOTATION_BORDER_COLOR_21" val="16777215"/>
  <p:tag name="ANNOTATION_FILL_COLOR_21" val="855309"/>
  <p:tag name="ANNOTATION_FILL_ALPHA_21" val="50"/>
  <p:tag name="ANNOTATION_BORDER_WIDTH_21" val="2"/>
  <p:tag name="ANNOTATION_TYPE_22" val="2"/>
  <p:tag name="ANNOTATION_START_22" val="81.8"/>
  <p:tag name="ANNOTATION_END_22" val="87.5"/>
  <p:tag name="ANNOTATION_TOP_22" val="93.2"/>
  <p:tag name="ANNOTATION_LEFT_22" val="363.3"/>
  <p:tag name="ANNOTATION_WIDTH_22" val="142.3"/>
  <p:tag name="ANNOTATION_HEIGHT_22" val="294.3"/>
  <p:tag name="ANNOTATION_ANIMATION_22" val="4"/>
  <p:tag name="ANNOTATION_ROTATION_22" val="0"/>
  <p:tag name="ANNOTATION_SUB_TYPE_22" val="11"/>
  <p:tag name="ANNOTATION_LOOP_COUNT_22" val="1"/>
  <p:tag name="ANNOTATION_BOX_RADIUS_22" val="5"/>
  <p:tag name="ANNOTATION_SCALE_22" val="0"/>
  <p:tag name="ANNOTATION_BORDER_ALPHA_22" val="100"/>
  <p:tag name="ANNOTATION_BORDER_COLOR_22" val="16777215"/>
  <p:tag name="ANNOTATION_FILL_COLOR_22" val="855309"/>
  <p:tag name="ANNOTATION_FILL_ALPHA_22" val="50"/>
  <p:tag name="ANNOTATION_BORDER_WIDTH_22" val="2"/>
  <p:tag name="ANNOTATION_TYPE_23" val="0"/>
  <p:tag name="ANNOTATION_START_23" val="87.5"/>
  <p:tag name="ANNOTATION_END_23" val="88.0"/>
  <p:tag name="ANNOTATION_TOP_23" val="177.4"/>
  <p:tag name="ANNOTATION_LEFT_23" val="396.8"/>
  <p:tag name="ANNOTATION_WIDTH_23" val="104.6"/>
  <p:tag name="ANNOTATION_HEIGHT_23" val="104.3"/>
  <p:tag name="ANNOTATION_ANIMATION_23" val="3"/>
  <p:tag name="ANNOTATION_ROTATION_23" val="270"/>
  <p:tag name="ANNOTATION_SUB_TYPE_23" val="2"/>
  <p:tag name="ANNOTATION_LOOP_COUNT_23" val="1"/>
  <p:tag name="ANNOTATION_BOX_RADIUS_23" val="0"/>
  <p:tag name="ANNOTATION_SCALE_23" val="125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START_24" val="88.0"/>
  <p:tag name="ANNOTATION_END_24" val="89.4"/>
  <p:tag name="ANNOTATION_TOP_24" val="177.4"/>
  <p:tag name="ANNOTATION_LEFT_24" val="396.8"/>
  <p:tag name="ANNOTATION_WIDTH_24" val="104.6"/>
  <p:tag name="ANNOTATION_HEIGHT_24" val="104.3"/>
  <p:tag name="ANNOTATION_ANIMATION_24" val="3"/>
  <p:tag name="ANNOTATION_ROTATION_24" val="270"/>
  <p:tag name="ANNOTATION_SUB_TYPE_24" val="2"/>
  <p:tag name="ANNOTATION_LOOP_COUNT_24" val="1"/>
  <p:tag name="ANNOTATION_BOX_RADIUS_24" val="0"/>
  <p:tag name="ANNOTATION_SCALE_24" val="125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START_25" val="89.4"/>
  <p:tag name="ANNOTATION_END_25" val="90.3"/>
  <p:tag name="ANNOTATION_TOP_25" val="255.3"/>
  <p:tag name="ANNOTATION_LEFT_25" val="428.9"/>
  <p:tag name="ANNOTATION_WIDTH_25" val="104.6"/>
  <p:tag name="ANNOTATION_HEIGHT_25" val="104.3"/>
  <p:tag name="ANNOTATION_ANIMATION_25" val="3"/>
  <p:tag name="ANNOTATION_ROTATION_25" val="270"/>
  <p:tag name="ANNOTATION_SUB_TYPE_25" val="2"/>
  <p:tag name="ANNOTATION_LOOP_COUNT_25" val="1"/>
  <p:tag name="ANNOTATION_BOX_RADIUS_25" val="0"/>
  <p:tag name="ANNOTATION_SCALE_25" val="125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START_26" val="90.3"/>
  <p:tag name="ANNOTATION_END_26" val="91.0"/>
  <p:tag name="ANNOTATION_TOP_26" val="255.3"/>
  <p:tag name="ANNOTATION_LEFT_26" val="428.9"/>
  <p:tag name="ANNOTATION_WIDTH_26" val="104.6"/>
  <p:tag name="ANNOTATION_HEIGHT_26" val="104.3"/>
  <p:tag name="ANNOTATION_ANIMATION_26" val="3"/>
  <p:tag name="ANNOTATION_ROTATION_26" val="270"/>
  <p:tag name="ANNOTATION_SUB_TYPE_26" val="2"/>
  <p:tag name="ANNOTATION_LOOP_COUNT_26" val="1"/>
  <p:tag name="ANNOTATION_BOX_RADIUS_26" val="0"/>
  <p:tag name="ANNOTATION_SCALE_26" val="125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TYPE_27" val="0"/>
  <p:tag name="ANNOTATION_START_27" val="91.0"/>
  <p:tag name="ANNOTATION_TOP_27" val="255.3"/>
  <p:tag name="ANNOTATION_LEFT_27" val="428.9"/>
  <p:tag name="ANNOTATION_WIDTH_27" val="104.6"/>
  <p:tag name="ANNOTATION_HEIGHT_27" val="104.3"/>
  <p:tag name="ANNOTATION_ANIMATION_27" val="3"/>
  <p:tag name="ANNOTATION_ROTATION_27" val="27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COUNT" val="27"/>
  <p:tag name="ARTICULATE_SLIDE_PAUSE" val="0"/>
  <p:tag name="ARTICULATE_NAV_LEVEL" val="1"/>
  <p:tag name="ARTICULATE_PLAYLIST_ID" val="-1"/>
  <p:tag name="ARTICULATE_LOCK_SLIDE" val="0"/>
  <p:tag name="ARTICULATE_SLIDE_NAV" val="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MARGIN_1" val="0"/>
  <p:tag name="MARGIN_2" val="36"/>
  <p:tag name="MARGIN_3" val="72"/>
  <p:tag name="MARGIN_4" val="108"/>
  <p:tag name="MARGIN_5" val="144"/>
  <p:tag name="FONT_SIZE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44890b8f-4a48-41d5-88d9-416b57f23462"/>
  <p:tag name="AUDIO_ID" val="420"/>
  <p:tag name="ELAPSEDTIME" val="96.1"/>
  <p:tag name="ANNOTATION_TYPE_1" val="0"/>
  <p:tag name="ANNOTATION_START_1" val="10.8"/>
  <p:tag name="ANNOTATION_END_1" val="11.5"/>
  <p:tag name="ANNOTATION_TOP_1" val="49.4"/>
  <p:tag name="ANNOTATION_LEFT_1" val="266.4"/>
  <p:tag name="ANNOTATION_WIDTH_1" val="104.6"/>
  <p:tag name="ANNOTATION_HEIGHT_1" val="104.3"/>
  <p:tag name="ANNOTATION_ANIMATION_1" val="3"/>
  <p:tag name="ANNOTATION_ROTATION_1" val="27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11.5"/>
  <p:tag name="ANNOTATION_END_2" val="14.9"/>
  <p:tag name="ANNOTATION_TOP_2" val="49.4"/>
  <p:tag name="ANNOTATION_LEFT_2" val="266.4"/>
  <p:tag name="ANNOTATION_WIDTH_2" val="104.6"/>
  <p:tag name="ANNOTATION_HEIGHT_2" val="104.3"/>
  <p:tag name="ANNOTATION_ANIMATION_2" val="3"/>
  <p:tag name="ANNOTATION_ROTATION_2" val="27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2"/>
  <p:tag name="ANNOTATION_START_3" val="32.5"/>
  <p:tag name="ANNOTATION_END_3" val="32.5"/>
  <p:tag name="ANNOTATION_TOP_3" val="-34.8"/>
  <p:tag name="ANNOTATION_LEFT_3" val="-34.9"/>
  <p:tag name="ANNOTATION_WIDTH_3" val="645.7"/>
  <p:tag name="ANNOTATION_HEIGHT_3" val="501.6"/>
  <p:tag name="ANNOTATION_ANIMATION_3" val="4"/>
  <p:tag name="ANNOTATION_ROTATION_3" val="0"/>
  <p:tag name="ANNOTATION_SUB_TYPE_3" val="11"/>
  <p:tag name="ANNOTATION_LOOP_COUNT_3" val="1"/>
  <p:tag name="ANNOTATION_BOX_RADIUS_3" val="0"/>
  <p:tag name="ANNOTATION_SCALE_3" val="0"/>
  <p:tag name="ANNOTATION_BORDER_ALPHA_3" val="100"/>
  <p:tag name="ANNOTATION_BORDER_COLOR_3" val="16777215"/>
  <p:tag name="ANNOTATION_FILL_COLOR_3" val="855309"/>
  <p:tag name="ANNOTATION_FILL_ALPHA_3" val="50"/>
  <p:tag name="ANNOTATION_BORDER_WIDTH_3" val="2"/>
  <p:tag name="ANNOTATION_TYPE_4" val="2"/>
  <p:tag name="ANNOTATION_START_4" val="32.5"/>
  <p:tag name="ANNOTATION_END_4" val="49.6"/>
  <p:tag name="ANNOTATION_TOP_4" val="82.1"/>
  <p:tag name="ANNOTATION_LEFT_4" val="79.5"/>
  <p:tag name="ANNOTATION_WIDTH_4" val="288.7"/>
  <p:tag name="ANNOTATION_HEIGHT_4" val="308.9"/>
  <p:tag name="ANNOTATION_ANIMATION_4" val="4"/>
  <p:tag name="ANNOTATION_ROTATION_4" val="0"/>
  <p:tag name="ANNOTATION_SUB_TYPE_4" val="11"/>
  <p:tag name="ANNOTATION_LOOP_COUNT_4" val="1"/>
  <p:tag name="ANNOTATION_BOX_RADIUS_4" val="5"/>
  <p:tag name="ANNOTATION_SCALE_4" val="0"/>
  <p:tag name="ANNOTATION_BORDER_ALPHA_4" val="100"/>
  <p:tag name="ANNOTATION_BORDER_COLOR_4" val="16777215"/>
  <p:tag name="ANNOTATION_FILL_COLOR_4" val="855309"/>
  <p:tag name="ANNOTATION_FILL_ALPHA_4" val="50"/>
  <p:tag name="ANNOTATION_BORDER_WIDTH_4" val="2"/>
  <p:tag name="ANNOTATION_TYPE_5" val="0"/>
  <p:tag name="ANNOTATION_START_5" val="49.6"/>
  <p:tag name="ANNOTATION_END_5" val="50.3"/>
  <p:tag name="ANNOTATION_TOP_5" val="196.2"/>
  <p:tag name="ANNOTATION_LEFT_5" val="132.5"/>
  <p:tag name="ANNOTATION_WIDTH_5" val="104.6"/>
  <p:tag name="ANNOTATION_HEIGHT_5" val="104.3"/>
  <p:tag name="ANNOTATION_ANIMATION_5" val="3"/>
  <p:tag name="ANNOTATION_ROTATION_5" val="27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START_6" val="50.3"/>
  <p:tag name="ANNOTATION_END_6" val="50.8"/>
  <p:tag name="ANNOTATION_TOP_6" val="196.2"/>
  <p:tag name="ANNOTATION_LEFT_6" val="132.5"/>
  <p:tag name="ANNOTATION_WIDTH_6" val="104.6"/>
  <p:tag name="ANNOTATION_HEIGHT_6" val="104.3"/>
  <p:tag name="ANNOTATION_ANIMATION_6" val="3"/>
  <p:tag name="ANNOTATION_ROTATION_6" val="270"/>
  <p:tag name="ANNOTATION_SUB_TYPE_6" val="2"/>
  <p:tag name="ANNOTATION_LOOP_COUNT_6" val="1"/>
  <p:tag name="ANNOTATION_BOX_RADIUS_6" val="0"/>
  <p:tag name="ANNOTATION_SCALE_6" val="125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START_7" val="50.8"/>
  <p:tag name="ANNOTATION_END_7" val="52.7"/>
  <p:tag name="ANNOTATION_TOP_7" val="196.2"/>
  <p:tag name="ANNOTATION_LEFT_7" val="132.5"/>
  <p:tag name="ANNOTATION_WIDTH_7" val="104.6"/>
  <p:tag name="ANNOTATION_HEIGHT_7" val="104.3"/>
  <p:tag name="ANNOTATION_ANIMATION_7" val="3"/>
  <p:tag name="ANNOTATION_ROTATION_7" val="270"/>
  <p:tag name="ANNOTATION_SUB_TYPE_7" val="2"/>
  <p:tag name="ANNOTATION_LOOP_COUNT_7" val="1"/>
  <p:tag name="ANNOTATION_BOX_RADIUS_7" val="0"/>
  <p:tag name="ANNOTATION_SCALE_7" val="125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START_8" val="52.7"/>
  <p:tag name="ANNOTATION_END_8" val="56.4"/>
  <p:tag name="ANNOTATION_TOP_8" val="171.1"/>
  <p:tag name="ANNOTATION_LEFT_8" val="163.9"/>
  <p:tag name="ANNOTATION_WIDTH_8" val="104.6"/>
  <p:tag name="ANNOTATION_HEIGHT_8" val="104.3"/>
  <p:tag name="ANNOTATION_ANIMATION_8" val="3"/>
  <p:tag name="ANNOTATION_ROTATION_8" val="270"/>
  <p:tag name="ANNOTATION_SUB_TYPE_8" val="2"/>
  <p:tag name="ANNOTATION_LOOP_COUNT_8" val="1"/>
  <p:tag name="ANNOTATION_BOX_RADIUS_8" val="0"/>
  <p:tag name="ANNOTATION_SCALE_8" val="125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START_9" val="56.4"/>
  <p:tag name="ANNOTATION_END_9" val="57.0"/>
  <p:tag name="ANNOTATION_TOP_9" val="242.1"/>
  <p:tag name="ANNOTATION_LEFT_9" val="221.8"/>
  <p:tag name="ANNOTATION_WIDTH_9" val="104.6"/>
  <p:tag name="ANNOTATION_HEIGHT_9" val="104.3"/>
  <p:tag name="ANNOTATION_ANIMATION_9" val="3"/>
  <p:tag name="ANNOTATION_ROTATION_9" val="270"/>
  <p:tag name="ANNOTATION_SUB_TYPE_9" val="2"/>
  <p:tag name="ANNOTATION_LOOP_COUNT_9" val="1"/>
  <p:tag name="ANNOTATION_BOX_RADIUS_9" val="0"/>
  <p:tag name="ANNOTATION_SCALE_9" val="125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START_10" val="57.0"/>
  <p:tag name="ANNOTATION_END_10" val="57.9"/>
  <p:tag name="ANNOTATION_TOP_10" val="242.1"/>
  <p:tag name="ANNOTATION_LEFT_10" val="221.8"/>
  <p:tag name="ANNOTATION_WIDTH_10" val="104.6"/>
  <p:tag name="ANNOTATION_HEIGHT_10" val="104.3"/>
  <p:tag name="ANNOTATION_ANIMATION_10" val="3"/>
  <p:tag name="ANNOTATION_ROTATION_10" val="270"/>
  <p:tag name="ANNOTATION_SUB_TYPE_10" val="2"/>
  <p:tag name="ANNOTATION_LOOP_COUNT_10" val="1"/>
  <p:tag name="ANNOTATION_BOX_RADIUS_10" val="0"/>
  <p:tag name="ANNOTATION_SCALE_10" val="125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START_11" val="57.9"/>
  <p:tag name="ANNOTATION_END_11" val="58.9"/>
  <p:tag name="ANNOTATION_TOP_11" val="242.1"/>
  <p:tag name="ANNOTATION_LEFT_11" val="221.8"/>
  <p:tag name="ANNOTATION_WIDTH_11" val="104.6"/>
  <p:tag name="ANNOTATION_HEIGHT_11" val="104.3"/>
  <p:tag name="ANNOTATION_ANIMATION_11" val="3"/>
  <p:tag name="ANNOTATION_ROTATION_11" val="270"/>
  <p:tag name="ANNOTATION_SUB_TYPE_11" val="2"/>
  <p:tag name="ANNOTATION_LOOP_COUNT_11" val="1"/>
  <p:tag name="ANNOTATION_BOX_RADIUS_11" val="0"/>
  <p:tag name="ANNOTATION_SCALE_11" val="125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START_12" val="58.9"/>
  <p:tag name="ANNOTATION_END_12" val="60.6"/>
  <p:tag name="ANNOTATION_TOP_12" val="242.1"/>
  <p:tag name="ANNOTATION_LEFT_12" val="221.8"/>
  <p:tag name="ANNOTATION_WIDTH_12" val="104.6"/>
  <p:tag name="ANNOTATION_HEIGHT_12" val="104.3"/>
  <p:tag name="ANNOTATION_ANIMATION_12" val="3"/>
  <p:tag name="ANNOTATION_ROTATION_12" val="270"/>
  <p:tag name="ANNOTATION_SUB_TYPE_12" val="2"/>
  <p:tag name="ANNOTATION_LOOP_COUNT_12" val="1"/>
  <p:tag name="ANNOTATION_BOX_RADIUS_12" val="0"/>
  <p:tag name="ANNOTATION_SCALE_12" val="125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START_13" val="60.6"/>
  <p:tag name="ANNOTATION_END_13" val="61.4"/>
  <p:tag name="ANNOTATION_TOP_13" val="269.2"/>
  <p:tag name="ANNOTATION_LEFT_13" val="249.6"/>
  <p:tag name="ANNOTATION_WIDTH_13" val="104.6"/>
  <p:tag name="ANNOTATION_HEIGHT_13" val="104.3"/>
  <p:tag name="ANNOTATION_ANIMATION_13" val="3"/>
  <p:tag name="ANNOTATION_ROTATION_13" val="270"/>
  <p:tag name="ANNOTATION_SUB_TYPE_13" val="2"/>
  <p:tag name="ANNOTATION_LOOP_COUNT_13" val="1"/>
  <p:tag name="ANNOTATION_BOX_RADIUS_13" val="0"/>
  <p:tag name="ANNOTATION_SCALE_13" val="125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START_14" val="61.4"/>
  <p:tag name="ANNOTATION_END_14" val="62.2"/>
  <p:tag name="ANNOTATION_TOP_14" val="269.2"/>
  <p:tag name="ANNOTATION_LEFT_14" val="249.6"/>
  <p:tag name="ANNOTATION_WIDTH_14" val="104.6"/>
  <p:tag name="ANNOTATION_HEIGHT_14" val="104.3"/>
  <p:tag name="ANNOTATION_ANIMATION_14" val="3"/>
  <p:tag name="ANNOTATION_ROTATION_14" val="270"/>
  <p:tag name="ANNOTATION_SUB_TYPE_14" val="2"/>
  <p:tag name="ANNOTATION_LOOP_COUNT_14" val="1"/>
  <p:tag name="ANNOTATION_BOX_RADIUS_14" val="0"/>
  <p:tag name="ANNOTATION_SCALE_14" val="125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START_15" val="62.2"/>
  <p:tag name="ANNOTATION_END_15" val="67.3"/>
  <p:tag name="ANNOTATION_TOP_15" val="269.2"/>
  <p:tag name="ANNOTATION_LEFT_15" val="249.6"/>
  <p:tag name="ANNOTATION_WIDTH_15" val="104.6"/>
  <p:tag name="ANNOTATION_HEIGHT_15" val="104.3"/>
  <p:tag name="ANNOTATION_ANIMATION_15" val="3"/>
  <p:tag name="ANNOTATION_ROTATION_15" val="270"/>
  <p:tag name="ANNOTATION_SUB_TYPE_15" val="2"/>
  <p:tag name="ANNOTATION_LOOP_COUNT_15" val="1"/>
  <p:tag name="ANNOTATION_BOX_RADIUS_15" val="0"/>
  <p:tag name="ANNOTATION_SCALE_15" val="125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START_16" val="67.3"/>
  <p:tag name="ANNOTATION_END_16" val="67.9"/>
  <p:tag name="ANNOTATION_TOP_16" val="260.2"/>
  <p:tag name="ANNOTATION_LEFT_16" val="306.8"/>
  <p:tag name="ANNOTATION_WIDTH_16" val="104.6"/>
  <p:tag name="ANNOTATION_HEIGHT_16" val="104.3"/>
  <p:tag name="ANNOTATION_ANIMATION_16" val="3"/>
  <p:tag name="ANNOTATION_ROTATION_16" val="270"/>
  <p:tag name="ANNOTATION_SUB_TYPE_16" val="2"/>
  <p:tag name="ANNOTATION_LOOP_COUNT_16" val="1"/>
  <p:tag name="ANNOTATION_BOX_RADIUS_16" val="0"/>
  <p:tag name="ANNOTATION_SCALE_16" val="125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START_17" val="67.9"/>
  <p:tag name="ANNOTATION_END_17" val="68.5"/>
  <p:tag name="ANNOTATION_TOP_17" val="260.2"/>
  <p:tag name="ANNOTATION_LEFT_17" val="306.8"/>
  <p:tag name="ANNOTATION_WIDTH_17" val="104.6"/>
  <p:tag name="ANNOTATION_HEIGHT_17" val="104.3"/>
  <p:tag name="ANNOTATION_ANIMATION_17" val="3"/>
  <p:tag name="ANNOTATION_ROTATION_17" val="270"/>
  <p:tag name="ANNOTATION_SUB_TYPE_17" val="2"/>
  <p:tag name="ANNOTATION_LOOP_COUNT_17" val="1"/>
  <p:tag name="ANNOTATION_BOX_RADIUS_17" val="0"/>
  <p:tag name="ANNOTATION_SCALE_17" val="125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START_18" val="68.5"/>
  <p:tag name="ANNOTATION_END_18" val="70.6"/>
  <p:tag name="ANNOTATION_TOP_18" val="260.2"/>
  <p:tag name="ANNOTATION_LEFT_18" val="306.8"/>
  <p:tag name="ANNOTATION_WIDTH_18" val="104.6"/>
  <p:tag name="ANNOTATION_HEIGHT_18" val="104.3"/>
  <p:tag name="ANNOTATION_ANIMATION_18" val="3"/>
  <p:tag name="ANNOTATION_ROTATION_18" val="270"/>
  <p:tag name="ANNOTATION_SUB_TYPE_18" val="2"/>
  <p:tag name="ANNOTATION_LOOP_COUNT_18" val="1"/>
  <p:tag name="ANNOTATION_BOX_RADIUS_18" val="0"/>
  <p:tag name="ANNOTATION_SCALE_18" val="125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START_19" val="70.6"/>
  <p:tag name="ANNOTATION_END_19" val="71.1"/>
  <p:tag name="ANNOTATION_TOP_19" val="233.7"/>
  <p:tag name="ANNOTATION_LEFT_19" val="340.3"/>
  <p:tag name="ANNOTATION_WIDTH_19" val="104.6"/>
  <p:tag name="ANNOTATION_HEIGHT_19" val="104.3"/>
  <p:tag name="ANNOTATION_ANIMATION_19" val="3"/>
  <p:tag name="ANNOTATION_ROTATION_19" val="270"/>
  <p:tag name="ANNOTATION_SUB_TYPE_19" val="2"/>
  <p:tag name="ANNOTATION_LOOP_COUNT_19" val="1"/>
  <p:tag name="ANNOTATION_BOX_RADIUS_19" val="0"/>
  <p:tag name="ANNOTATION_SCALE_19" val="125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START_20" val="71.1"/>
  <p:tag name="ANNOTATION_END_20" val="81.8"/>
  <p:tag name="ANNOTATION_TOP_20" val="233.7"/>
  <p:tag name="ANNOTATION_LEFT_20" val="340.3"/>
  <p:tag name="ANNOTATION_WIDTH_20" val="104.6"/>
  <p:tag name="ANNOTATION_HEIGHT_20" val="104.3"/>
  <p:tag name="ANNOTATION_ANIMATION_20" val="3"/>
  <p:tag name="ANNOTATION_ROTATION_20" val="270"/>
  <p:tag name="ANNOTATION_SUB_TYPE_20" val="2"/>
  <p:tag name="ANNOTATION_LOOP_COUNT_20" val="1"/>
  <p:tag name="ANNOTATION_BOX_RADIUS_20" val="0"/>
  <p:tag name="ANNOTATION_SCALE_20" val="125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2"/>
  <p:tag name="ANNOTATION_START_21" val="81.8"/>
  <p:tag name="ANNOTATION_END_21" val="81.8"/>
  <p:tag name="ANNOTATION_TOP_21" val="-34.8"/>
  <p:tag name="ANNOTATION_LEFT_21" val="-34.9"/>
  <p:tag name="ANNOTATION_WIDTH_21" val="645.7"/>
  <p:tag name="ANNOTATION_HEIGHT_21" val="501.6"/>
  <p:tag name="ANNOTATION_ANIMATION_21" val="4"/>
  <p:tag name="ANNOTATION_ROTATION_21" val="0"/>
  <p:tag name="ANNOTATION_SUB_TYPE_21" val="11"/>
  <p:tag name="ANNOTATION_LOOP_COUNT_21" val="1"/>
  <p:tag name="ANNOTATION_BOX_RADIUS_21" val="0"/>
  <p:tag name="ANNOTATION_SCALE_21" val="0"/>
  <p:tag name="ANNOTATION_BORDER_ALPHA_21" val="100"/>
  <p:tag name="ANNOTATION_BORDER_COLOR_21" val="16777215"/>
  <p:tag name="ANNOTATION_FILL_COLOR_21" val="855309"/>
  <p:tag name="ANNOTATION_FILL_ALPHA_21" val="50"/>
  <p:tag name="ANNOTATION_BORDER_WIDTH_21" val="2"/>
  <p:tag name="ANNOTATION_TYPE_22" val="2"/>
  <p:tag name="ANNOTATION_START_22" val="81.8"/>
  <p:tag name="ANNOTATION_END_22" val="87.5"/>
  <p:tag name="ANNOTATION_TOP_22" val="93.2"/>
  <p:tag name="ANNOTATION_LEFT_22" val="363.3"/>
  <p:tag name="ANNOTATION_WIDTH_22" val="142.3"/>
  <p:tag name="ANNOTATION_HEIGHT_22" val="294.3"/>
  <p:tag name="ANNOTATION_ANIMATION_22" val="4"/>
  <p:tag name="ANNOTATION_ROTATION_22" val="0"/>
  <p:tag name="ANNOTATION_SUB_TYPE_22" val="11"/>
  <p:tag name="ANNOTATION_LOOP_COUNT_22" val="1"/>
  <p:tag name="ANNOTATION_BOX_RADIUS_22" val="5"/>
  <p:tag name="ANNOTATION_SCALE_22" val="0"/>
  <p:tag name="ANNOTATION_BORDER_ALPHA_22" val="100"/>
  <p:tag name="ANNOTATION_BORDER_COLOR_22" val="16777215"/>
  <p:tag name="ANNOTATION_FILL_COLOR_22" val="855309"/>
  <p:tag name="ANNOTATION_FILL_ALPHA_22" val="50"/>
  <p:tag name="ANNOTATION_BORDER_WIDTH_22" val="2"/>
  <p:tag name="ANNOTATION_TYPE_23" val="0"/>
  <p:tag name="ANNOTATION_START_23" val="87.5"/>
  <p:tag name="ANNOTATION_END_23" val="88.0"/>
  <p:tag name="ANNOTATION_TOP_23" val="177.4"/>
  <p:tag name="ANNOTATION_LEFT_23" val="396.8"/>
  <p:tag name="ANNOTATION_WIDTH_23" val="104.6"/>
  <p:tag name="ANNOTATION_HEIGHT_23" val="104.3"/>
  <p:tag name="ANNOTATION_ANIMATION_23" val="3"/>
  <p:tag name="ANNOTATION_ROTATION_23" val="270"/>
  <p:tag name="ANNOTATION_SUB_TYPE_23" val="2"/>
  <p:tag name="ANNOTATION_LOOP_COUNT_23" val="1"/>
  <p:tag name="ANNOTATION_BOX_RADIUS_23" val="0"/>
  <p:tag name="ANNOTATION_SCALE_23" val="125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START_24" val="88.0"/>
  <p:tag name="ANNOTATION_END_24" val="89.4"/>
  <p:tag name="ANNOTATION_TOP_24" val="177.4"/>
  <p:tag name="ANNOTATION_LEFT_24" val="396.8"/>
  <p:tag name="ANNOTATION_WIDTH_24" val="104.6"/>
  <p:tag name="ANNOTATION_HEIGHT_24" val="104.3"/>
  <p:tag name="ANNOTATION_ANIMATION_24" val="3"/>
  <p:tag name="ANNOTATION_ROTATION_24" val="270"/>
  <p:tag name="ANNOTATION_SUB_TYPE_24" val="2"/>
  <p:tag name="ANNOTATION_LOOP_COUNT_24" val="1"/>
  <p:tag name="ANNOTATION_BOX_RADIUS_24" val="0"/>
  <p:tag name="ANNOTATION_SCALE_24" val="125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START_25" val="89.4"/>
  <p:tag name="ANNOTATION_END_25" val="90.3"/>
  <p:tag name="ANNOTATION_TOP_25" val="255.3"/>
  <p:tag name="ANNOTATION_LEFT_25" val="428.9"/>
  <p:tag name="ANNOTATION_WIDTH_25" val="104.6"/>
  <p:tag name="ANNOTATION_HEIGHT_25" val="104.3"/>
  <p:tag name="ANNOTATION_ANIMATION_25" val="3"/>
  <p:tag name="ANNOTATION_ROTATION_25" val="270"/>
  <p:tag name="ANNOTATION_SUB_TYPE_25" val="2"/>
  <p:tag name="ANNOTATION_LOOP_COUNT_25" val="1"/>
  <p:tag name="ANNOTATION_BOX_RADIUS_25" val="0"/>
  <p:tag name="ANNOTATION_SCALE_25" val="125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START_26" val="90.3"/>
  <p:tag name="ANNOTATION_END_26" val="91.0"/>
  <p:tag name="ANNOTATION_TOP_26" val="255.3"/>
  <p:tag name="ANNOTATION_LEFT_26" val="428.9"/>
  <p:tag name="ANNOTATION_WIDTH_26" val="104.6"/>
  <p:tag name="ANNOTATION_HEIGHT_26" val="104.3"/>
  <p:tag name="ANNOTATION_ANIMATION_26" val="3"/>
  <p:tag name="ANNOTATION_ROTATION_26" val="270"/>
  <p:tag name="ANNOTATION_SUB_TYPE_26" val="2"/>
  <p:tag name="ANNOTATION_LOOP_COUNT_26" val="1"/>
  <p:tag name="ANNOTATION_BOX_RADIUS_26" val="0"/>
  <p:tag name="ANNOTATION_SCALE_26" val="125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TYPE_27" val="0"/>
  <p:tag name="ANNOTATION_START_27" val="91.0"/>
  <p:tag name="ANNOTATION_TOP_27" val="255.3"/>
  <p:tag name="ANNOTATION_LEFT_27" val="428.9"/>
  <p:tag name="ANNOTATION_WIDTH_27" val="104.6"/>
  <p:tag name="ANNOTATION_HEIGHT_27" val="104.3"/>
  <p:tag name="ANNOTATION_ANIMATION_27" val="3"/>
  <p:tag name="ANNOTATION_ROTATION_27" val="27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COUNT" val="27"/>
  <p:tag name="ARTICULATE_SLIDE_PAUSE" val="0"/>
  <p:tag name="ARTICULATE_NAV_LEVEL" val="1"/>
  <p:tag name="ARTICULATE_PLAYLIST_ID" val="-1"/>
  <p:tag name="ARTICULATE_LOCK_SLIDE" val="0"/>
  <p:tag name="ARTICULATE_SLIDE_NAV" val="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MARGIN_1" val="0"/>
  <p:tag name="MARGIN_2" val="36"/>
  <p:tag name="MARGIN_3" val="72"/>
  <p:tag name="MARGIN_4" val="108"/>
  <p:tag name="MARGIN_5" val="144"/>
  <p:tag name="FONT_SIZE" val="1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12799</TotalTime>
  <Words>3412</Words>
  <Application>Microsoft Macintosh PowerPoint</Application>
  <PresentationFormat>On-screen Show (4:3)</PresentationFormat>
  <Paragraphs>299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CIMSS_Template_2013Logo</vt:lpstr>
      <vt:lpstr>NOAA/CIMSS ProbSevere Model (All Hazards)</vt:lpstr>
      <vt:lpstr>PowerPoint Presentation</vt:lpstr>
      <vt:lpstr>PowerPoint Presentation</vt:lpstr>
      <vt:lpstr>NOAA/CIMSS ProbSevere Model</vt:lpstr>
      <vt:lpstr>NOAA/CIMSS ProbSevere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ProbSevere Model Performance</vt:lpstr>
      <vt:lpstr>ProbSevere – Wind Improvement</vt:lpstr>
      <vt:lpstr>ProbSevere – Wind Improvement</vt:lpstr>
      <vt:lpstr>PowerPoint Presentation</vt:lpstr>
      <vt:lpstr>PowerPoint Presentation</vt:lpstr>
      <vt:lpstr>Contact</vt:lpstr>
    </vt:vector>
  </TitlesOfParts>
  <Company>SSEC at the University of Wisconsin-Madison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NOAA/CIMSS ProbTor Model</dc:title>
  <dc:creator>Justin Sieglaff</dc:creator>
  <cp:lastModifiedBy>Justin Sieglaff</cp:lastModifiedBy>
  <cp:revision>185</cp:revision>
  <dcterms:created xsi:type="dcterms:W3CDTF">2017-03-24T14:06:45Z</dcterms:created>
  <dcterms:modified xsi:type="dcterms:W3CDTF">2017-05-18T18:24:34Z</dcterms:modified>
</cp:coreProperties>
</file>