
<file path=[Content_Types].xml><?xml version="1.0" encoding="utf-8"?>
<Types xmlns="http://schemas.openxmlformats.org/package/2006/content-types">
  <Default Extension="xml" ContentType="application/xml"/>
  <Default Extension="jpeg" ContentType="image/jpeg"/>
  <Default Extension="JPG" ContentType="image/gi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365" r:id="rId3"/>
    <p:sldId id="317" r:id="rId4"/>
    <p:sldId id="265" r:id="rId5"/>
    <p:sldId id="327" r:id="rId6"/>
    <p:sldId id="328" r:id="rId7"/>
    <p:sldId id="267" r:id="rId8"/>
    <p:sldId id="268" r:id="rId9"/>
    <p:sldId id="269" r:id="rId10"/>
    <p:sldId id="270" r:id="rId11"/>
    <p:sldId id="272" r:id="rId12"/>
    <p:sldId id="357" r:id="rId13"/>
    <p:sldId id="363" r:id="rId14"/>
    <p:sldId id="274" r:id="rId15"/>
    <p:sldId id="329" r:id="rId16"/>
    <p:sldId id="330" r:id="rId17"/>
    <p:sldId id="331" r:id="rId18"/>
    <p:sldId id="332" r:id="rId19"/>
    <p:sldId id="333" r:id="rId20"/>
    <p:sldId id="334" r:id="rId21"/>
    <p:sldId id="358" r:id="rId22"/>
    <p:sldId id="359" r:id="rId23"/>
    <p:sldId id="360" r:id="rId24"/>
    <p:sldId id="361" r:id="rId25"/>
    <p:sldId id="362" r:id="rId26"/>
    <p:sldId id="311" r:id="rId27"/>
    <p:sldId id="335" r:id="rId28"/>
    <p:sldId id="336" r:id="rId29"/>
    <p:sldId id="337" r:id="rId30"/>
    <p:sldId id="339" r:id="rId31"/>
    <p:sldId id="338" r:id="rId32"/>
    <p:sldId id="316" r:id="rId33"/>
    <p:sldId id="340" r:id="rId34"/>
    <p:sldId id="341" r:id="rId35"/>
    <p:sldId id="342" r:id="rId36"/>
    <p:sldId id="343" r:id="rId37"/>
    <p:sldId id="344" r:id="rId38"/>
    <p:sldId id="345" r:id="rId39"/>
    <p:sldId id="346" r:id="rId40"/>
    <p:sldId id="273" r:id="rId41"/>
    <p:sldId id="347" r:id="rId42"/>
    <p:sldId id="348" r:id="rId43"/>
    <p:sldId id="349" r:id="rId44"/>
    <p:sldId id="350" r:id="rId45"/>
    <p:sldId id="351" r:id="rId46"/>
    <p:sldId id="352" r:id="rId47"/>
    <p:sldId id="353" r:id="rId48"/>
    <p:sldId id="354" r:id="rId49"/>
    <p:sldId id="355" r:id="rId50"/>
    <p:sldId id="356" r:id="rId51"/>
    <p:sldId id="366" r:id="rId52"/>
    <p:sldId id="281" r:id="rId53"/>
    <p:sldId id="321" r:id="rId54"/>
    <p:sldId id="283" r:id="rId55"/>
    <p:sldId id="284" r:id="rId56"/>
    <p:sldId id="320" r:id="rId57"/>
    <p:sldId id="364"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FFFC"/>
    <a:srgbClr val="44B8DD"/>
    <a:srgbClr val="42ACCE"/>
    <a:srgbClr val="B4060C"/>
    <a:srgbClr val="A015BA"/>
    <a:srgbClr val="FFF5DE"/>
    <a:srgbClr val="01021E"/>
    <a:srgbClr val="0F1F52"/>
    <a:srgbClr val="004080"/>
    <a:srgbClr val="003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8" autoAdjust="0"/>
    <p:restoredTop sz="84648" autoAdjust="0"/>
  </p:normalViewPr>
  <p:slideViewPr>
    <p:cSldViewPr>
      <p:cViewPr>
        <p:scale>
          <a:sx n="150" d="100"/>
          <a:sy n="150" d="100"/>
        </p:scale>
        <p:origin x="-936" y="-256"/>
      </p:cViewPr>
      <p:guideLst>
        <p:guide orient="horz" pos="2160"/>
        <p:guide pos="2880"/>
      </p:guideLst>
    </p:cSldViewPr>
  </p:slideViewPr>
  <p:outlineViewPr>
    <p:cViewPr>
      <p:scale>
        <a:sx n="33" d="100"/>
        <a:sy n="33" d="100"/>
      </p:scale>
      <p:origin x="0" y="22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4/14/14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4/14/14</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 projects that update with each satellite scan—the statistical model 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In this schematic you see the satellite data popup every 15 minutes—which is the approximate update frequency of the current GOES satellite in routine scan mode (or approximately 7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examples will feature screenshots of the model output in AWIPS-II.  The model output is, by default, displayed in two ways.  One is a probability contour with a color enhancement designed for overlay on top of typical radar reflectivity color tables.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(for example satellite imagery or radar velocity imagery).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statistical model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instantaneous MRMS MESH value—the time and value are provided.  Note the MRMS may not match a single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  So a value of 3%/min would mean the cloud grew 3% of the tropospheric depth every minute—or 45% of the tropospheric depth over the course of 15 minutes.  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percentage of water to ice conversion per minute.  So a value of 0.05/min would mean the cloud transitioned 5% of the water droplets to ice crystals every minute—or 75% of the liquid droplets converted to ice crystals over the course of 15 minutes.  Again, the exact values are not terribly important—we append a statistical measure of intensity with the terms “weak”, “moderate”, or “strong”.</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examples on the following slides provide our take on how a forecaster may want to use the Prob Severe model output—but we don’t have all the answers and need your feedback.  Especially with the following questions:  </a:t>
            </a:r>
          </a:p>
          <a:p>
            <a:r>
              <a:rPr lang="en-US" sz="1200" kern="1200" dirty="0" smtClean="0">
                <a:solidFill>
                  <a:schemeClr val="tx1"/>
                </a:solidFill>
                <a:effectLst/>
                <a:latin typeface="Calibri" pitchFamily="34" charset="0"/>
                <a:ea typeface="+mn-ea"/>
                <a:cs typeface="+mn-cs"/>
              </a:rPr>
              <a:t>[</a:t>
            </a:r>
            <a:endParaRPr lang="en-US" sz="1200" i="1"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How can a forecaster interpret or use probability when it fluctuates over short periods (&lt; 10 min)?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Do rapid jumps in probability over short periods (&lt; 10 </a:t>
            </a:r>
            <a:r>
              <a:rPr lang="en-US" sz="1200" kern="1200" dirty="0" err="1" smtClean="0">
                <a:solidFill>
                  <a:schemeClr val="tx1"/>
                </a:solidFill>
                <a:effectLst/>
                <a:latin typeface="Calibri" pitchFamily="34" charset="0"/>
                <a:ea typeface="+mn-ea"/>
                <a:cs typeface="+mn-cs"/>
              </a:rPr>
              <a:t>mins</a:t>
            </a:r>
            <a:r>
              <a:rPr lang="en-US" sz="1200" kern="1200" dirty="0" smtClean="0">
                <a:solidFill>
                  <a:schemeClr val="tx1"/>
                </a:solidFill>
                <a:effectLst/>
                <a:latin typeface="Calibri" pitchFamily="34" charset="0"/>
                <a:ea typeface="+mn-ea"/>
                <a:cs typeface="+mn-cs"/>
              </a:rPr>
              <a:t>) to high probability values signify something unique about a storm?</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some cases high probability can exhibit has much as 60 minutes of lead-time ahead of reported severe weather, how can forecasters use information when lead-time is large?</a:t>
            </a:r>
          </a:p>
          <a:p>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first example is over upstate New York in a region of marginal severe threat as depicted by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Staring at 1944 UTC we are over upstate New York.  MRMS composite reflectivity is shaded and the statistical model contours are overlaid on the reflectivity data with the text read-out provided for the storm of interest.  At 1944UTC a developing storm had moderate instability and sufficient shear to organize.  The probability at this time was low—only 8% as the satellite growth wasn’t overly strong—in the moderate range.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By 1959 UTC the radar intensity of the storm began to increase and the model probability increased to 28%.</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29746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2014 UTC the radar intensity continued to increase—and so did the model probability—now up to 46%.</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397770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2019 UTC the model probability first crossed the 50% threshold—which means the storm is more likely to produce severe weather than not.  Perhaps looking through the radar tilts of the storm puts you on the fence to take action or not?  The probabilistic information can be used to increase confidence and increase lead-time of issuing a warning.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355471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at 2039 UTC a 58 MPH wind gust was reported at the Rochester International Airport—20 minutes after the model probability first exceeded 50%.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19</a:t>
            </a:fld>
            <a:endParaRPr lang="en-US" altLang="zh-CN"/>
          </a:p>
        </p:txBody>
      </p:sp>
    </p:spTree>
    <p:extLst>
      <p:ext uri="{BB962C8B-B14F-4D97-AF65-F5344CB8AC3E}">
        <p14:creationId xmlns:p14="http://schemas.microsoft.com/office/powerpoint/2010/main" val="103611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first severe thunderstorm warning was issued at 2052 UTC—33 minutes after the first model probability greater than 50%.  This was the only storm to produce severe weather in this time frame.  (Storms further west did eventually generate higher probabilities and also produced severe weather.)  So in this example, the probabilistic information could have been used to raise awareness and increase confidence that this storm would produce severe weather on a day when the severe threat was marginal.</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20</a:t>
            </a:fld>
            <a:endParaRPr lang="en-US" altLang="zh-CN"/>
          </a:p>
        </p:txBody>
      </p:sp>
    </p:spTree>
    <p:extLst>
      <p:ext uri="{BB962C8B-B14F-4D97-AF65-F5344CB8AC3E}">
        <p14:creationId xmlns:p14="http://schemas.microsoft.com/office/powerpoint/2010/main" val="285053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Prob Severe model is a statistical model that employs NWP environmental information, satellite observations, and radar observations.  Before a brief discussion of the statistical model and data used, it is critical to define the objectives of the model.</a:t>
            </a:r>
            <a:r>
              <a:rPr lang="en-US" dirty="0" smtClean="0">
                <a:effectLst/>
              </a:rPr>
              <a:t>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In this image you can see a developing strong thunderstorm.  The statistical model is designed to predict (in a probabilistic manner) that a given developing storm will </a:t>
            </a:r>
            <a:r>
              <a:rPr lang="en-US" sz="1200" b="1" kern="1200" dirty="0" smtClean="0">
                <a:solidFill>
                  <a:schemeClr val="tx1"/>
                </a:solidFill>
                <a:effectLst/>
                <a:latin typeface="Calibri" pitchFamily="34" charset="0"/>
                <a:ea typeface="+mn-ea"/>
                <a:cs typeface="+mn-cs"/>
              </a:rPr>
              <a:t>FIRST </a:t>
            </a:r>
            <a:r>
              <a:rPr lang="en-US" sz="1200" kern="1200" dirty="0" smtClean="0">
                <a:solidFill>
                  <a:schemeClr val="tx1"/>
                </a:solidFill>
                <a:effectLst/>
                <a:latin typeface="Calibri" pitchFamily="34" charset="0"/>
                <a:ea typeface="+mn-ea"/>
                <a:cs typeface="+mn-cs"/>
              </a:rPr>
              <a:t>produce severe weather in the next 60 minutes.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example shown, the developing storm has a 60% probability of </a:t>
            </a:r>
            <a:r>
              <a:rPr lang="en-US" sz="1200" b="1" kern="1200" dirty="0" smtClean="0">
                <a:solidFill>
                  <a:schemeClr val="tx1"/>
                </a:solidFill>
                <a:effectLst/>
                <a:latin typeface="Calibri" pitchFamily="34" charset="0"/>
                <a:ea typeface="+mn-ea"/>
                <a:cs typeface="+mn-cs"/>
              </a:rPr>
              <a:t>FIRST </a:t>
            </a:r>
            <a:r>
              <a:rPr lang="en-US" sz="1200" kern="1200" dirty="0" smtClean="0">
                <a:solidFill>
                  <a:schemeClr val="tx1"/>
                </a:solidFill>
                <a:effectLst/>
                <a:latin typeface="Calibri" pitchFamily="34" charset="0"/>
                <a:ea typeface="+mn-ea"/>
                <a:cs typeface="+mn-cs"/>
              </a:rPr>
              <a:t>producing severe weather in the next 60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is </a:t>
            </a:r>
            <a:r>
              <a:rPr lang="en-US" sz="1200" b="1" kern="1200" dirty="0" smtClean="0">
                <a:solidFill>
                  <a:schemeClr val="tx1"/>
                </a:solidFill>
                <a:effectLst/>
                <a:latin typeface="Calibri" pitchFamily="34" charset="0"/>
                <a:ea typeface="+mn-ea"/>
                <a:cs typeface="+mn-cs"/>
              </a:rPr>
              <a:t>NOT</a:t>
            </a:r>
            <a:r>
              <a:rPr lang="en-US" sz="1200" kern="1200" dirty="0" smtClean="0">
                <a:solidFill>
                  <a:schemeClr val="tx1"/>
                </a:solidFill>
                <a:effectLst/>
                <a:latin typeface="Calibri" pitchFamily="34" charset="0"/>
                <a:ea typeface="+mn-ea"/>
                <a:cs typeface="+mn-cs"/>
              </a:rPr>
              <a:t> designed to predict if a given storm will continue to pose a severe threat once it has been warned and/or is producing severe weather.   And is </a:t>
            </a:r>
            <a:r>
              <a:rPr lang="en-US" sz="1200" b="1" kern="1200" dirty="0" smtClean="0">
                <a:solidFill>
                  <a:schemeClr val="tx1"/>
                </a:solidFill>
                <a:effectLst/>
                <a:latin typeface="Calibri" pitchFamily="34" charset="0"/>
                <a:ea typeface="+mn-ea"/>
                <a:cs typeface="+mn-cs"/>
              </a:rPr>
              <a:t>NOT</a:t>
            </a:r>
            <a:r>
              <a:rPr lang="en-US" sz="1200" kern="1200" dirty="0" smtClean="0">
                <a:solidFill>
                  <a:schemeClr val="tx1"/>
                </a:solidFill>
                <a:effectLst/>
                <a:latin typeface="Calibri" pitchFamily="34" charset="0"/>
                <a:ea typeface="+mn-ea"/>
                <a:cs typeface="+mn-cs"/>
              </a:rPr>
              <a:t> designed to forecast storm decay.</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It is important to use the model output as a “pre-polygon” product.</a:t>
            </a:r>
          </a:p>
          <a:p>
            <a:r>
              <a:rPr lang="en-US" sz="1200" kern="1200" dirty="0" smtClean="0">
                <a:solidFill>
                  <a:schemeClr val="tx1"/>
                </a:solidFill>
                <a:effectLst/>
                <a:latin typeface="Calibri" pitchFamily="34" charset="0"/>
                <a:ea typeface="+mn-ea"/>
                <a:cs typeface="+mn-cs"/>
              </a:rPr>
              <a:t>There may be utility in using the model probabilities past issuance of the first severe warning, but the model was not designed for this purpose and has not been validated in such a manner.</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next example takes us to the Kansas City metro area on the evening of April 9.  This example occurs at night and within a slight risk region in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21</a:t>
            </a:fld>
            <a:endParaRPr lang="en-US" altLang="zh-CN"/>
          </a:p>
        </p:txBody>
      </p:sp>
    </p:spTree>
    <p:extLst>
      <p:ext uri="{BB962C8B-B14F-4D97-AF65-F5344CB8AC3E}">
        <p14:creationId xmlns:p14="http://schemas.microsoft.com/office/powerpoint/2010/main" val="220447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Starting at 0204 UTC a storm was developing to the south-southwest of the Kansas City metro area with strong satellite growth signals, moderate instability and shear.  The probability at this time was 22%.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val="3097327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bit more than 30 minutes later, at 0239 UTC, the probability increased to 42% as the radar intensity increased.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336780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At 0304 UTC the model probability exceeded 50%--coming at in 68%.  Can a forecaster take their existing warning procedure and incorporate the probability to potentially issue a warning sooner?</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24</a:t>
            </a:fld>
            <a:endParaRPr lang="en-US" altLang="zh-CN"/>
          </a:p>
        </p:txBody>
      </p:sp>
    </p:spTree>
    <p:extLst>
      <p:ext uri="{BB962C8B-B14F-4D97-AF65-F5344CB8AC3E}">
        <p14:creationId xmlns:p14="http://schemas.microsoft.com/office/powerpoint/2010/main" val="2897973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By 0319 UTC the model probability was in excess of 80%.  Three minutes later the first severe hail report was received, 18 minutes after the first model probability exceeded 50%.  No warnings were issued on this storm.  This was the only storm within the small arc of storms seen in radar imagery that produced a severe weather report and the only storm to have probabilities exceed 50%.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25</a:t>
            </a:fld>
            <a:endParaRPr lang="en-US" altLang="zh-CN"/>
          </a:p>
        </p:txBody>
      </p:sp>
    </p:spTree>
    <p:extLst>
      <p:ext uri="{BB962C8B-B14F-4D97-AF65-F5344CB8AC3E}">
        <p14:creationId xmlns:p14="http://schemas.microsoft.com/office/powerpoint/2010/main" val="348549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next example is over South Carolina on another day with a marginal severe weather threat as indicated by the SPC.</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26</a:t>
            </a:fld>
            <a:endParaRPr lang="en-US" altLang="zh-CN"/>
          </a:p>
        </p:txBody>
      </p:sp>
    </p:spTree>
    <p:extLst>
      <p:ext uri="{BB962C8B-B14F-4D97-AF65-F5344CB8AC3E}">
        <p14:creationId xmlns:p14="http://schemas.microsoft.com/office/powerpoint/2010/main" val="3904219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1642 UTC storms were developing over northeastern South Carolina.  The environment had large amounts of CAPE and marginal shear.  The developing storm exhibited moderate to strong satellite growth and has a probability of 28%.</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27</a:t>
            </a:fld>
            <a:endParaRPr lang="en-US" altLang="zh-CN"/>
          </a:p>
        </p:txBody>
      </p:sp>
    </p:spTree>
    <p:extLst>
      <p:ext uri="{BB962C8B-B14F-4D97-AF65-F5344CB8AC3E}">
        <p14:creationId xmlns:p14="http://schemas.microsoft.com/office/powerpoint/2010/main" val="225315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4 minutes later, the probability increased to 38% as the radar intensity increased.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3017477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By 1658 UTC the model probability increased to 61%, the first probability in excess of 50%.  </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3629352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fast-forwarding nearly an hour later at 1754 UTC, the model probability was 86%.  Over the past hour the model probability fluctuated up and down, generally in the 45-70% range and then increased into the 80% range toward 1754 UTC.   This example illustrates two questions posed earlier, how does a forecaster use the information as probability fluctuates (the probability fluctuates as the radar intensity fluctuates) and how does a forecaster use large amounts of lead-time?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180060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Every detail of the statistical model is not important for understanding the model on a high-level.  The following equation describes the model on a high level.  Simply, the model probability for a given storm is a function of storm environment, specifically instability and shear, and three observational predictors.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model, the storm environment is characterized, to a first order, as a combination of instability and shear computed from the Rapid Refresh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observational predictors are comprised of two satellite growth rates and one instantaneous radar field.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Because observational predictors drive the model—model output does not exist until clouds begin to develop.  The model does not predict cloud growth nor predict where a storm will move—but gives a probability a given storm will first produce severe weather in the next 60 minutes, wherever it may move.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 the bottom right corner of certain slides you will see a “Supplemental Training Link”.  This link opens a web page with a bit more detail about the slide topic.</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1822 UTC the probability was now in excess of 90%.  The first wind report occurred at 1837 UTC—over 90 minutes after the model probability first exceeded 50% and 15 minutes after the first model probability greater than 90%!  Again how would a forecaster use large amounts of lead-time?  The most likely answer is a forecaster, using their existing procedures for issuing warnings, wouldn’t have been considering this storm for a warning until sometime around 1800 UTC or even a bit after.  So again the focus of using the probability is not to blindly react to the probability—but use the probability in concert with your current methods and the probability will increase confidence to issue warnings a few NEXRAD volume scans earlier than without the probability information.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1800604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have another example in a region with a marginal severe weather threat over south central Iowa.</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32</a:t>
            </a:fld>
            <a:endParaRPr lang="en-US" altLang="zh-CN"/>
          </a:p>
        </p:txBody>
      </p:sp>
    </p:spTree>
    <p:extLst>
      <p:ext uri="{BB962C8B-B14F-4D97-AF65-F5344CB8AC3E}">
        <p14:creationId xmlns:p14="http://schemas.microsoft.com/office/powerpoint/2010/main" val="2085782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1954 UTC a storm developed over south-central Iowa with strong satellite growth rates, marginal CAPE and sufficient shear.  The probability was initially low—around 6%.</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33</a:t>
            </a:fld>
            <a:endParaRPr lang="en-US" altLang="zh-CN"/>
          </a:p>
        </p:txBody>
      </p:sp>
    </p:spTree>
    <p:extLst>
      <p:ext uri="{BB962C8B-B14F-4D97-AF65-F5344CB8AC3E}">
        <p14:creationId xmlns:p14="http://schemas.microsoft.com/office/powerpoint/2010/main" val="3208262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1959 UTC the probability increased slightly to 18% as radar intensity increased.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34</a:t>
            </a:fld>
            <a:endParaRPr lang="en-US" altLang="zh-CN"/>
          </a:p>
        </p:txBody>
      </p:sp>
    </p:spTree>
    <p:extLst>
      <p:ext uri="{BB962C8B-B14F-4D97-AF65-F5344CB8AC3E}">
        <p14:creationId xmlns:p14="http://schemas.microsoft.com/office/powerpoint/2010/main" val="3069779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10 minutes later; at 2009 UTC the probability was now 35%.</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35</a:t>
            </a:fld>
            <a:endParaRPr lang="en-US" altLang="zh-CN"/>
          </a:p>
        </p:txBody>
      </p:sp>
    </p:spTree>
    <p:extLst>
      <p:ext uri="{BB962C8B-B14F-4D97-AF65-F5344CB8AC3E}">
        <p14:creationId xmlns:p14="http://schemas.microsoft.com/office/powerpoint/2010/main" val="208117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5 minutes later the probability is now 60% as radar is observing an intensifying precipitation core.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36</a:t>
            </a:fld>
            <a:endParaRPr lang="en-US" altLang="zh-CN"/>
          </a:p>
        </p:txBody>
      </p:sp>
    </p:spTree>
    <p:extLst>
      <p:ext uri="{BB962C8B-B14F-4D97-AF65-F5344CB8AC3E}">
        <p14:creationId xmlns:p14="http://schemas.microsoft.com/office/powerpoint/2010/main" val="3733889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We now jump 40 minutes ahead to 2054 UTC.  The model probability up to this point fluctuated between 50 and 65% and now was 73%.  Again using existing storm interrogation methods, a forecaster on the fence between issuing a warning and not can utilize the probability to increase confidence to issue a warning earlier.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37</a:t>
            </a:fld>
            <a:endParaRPr lang="en-US" altLang="zh-CN"/>
          </a:p>
        </p:txBody>
      </p:sp>
    </p:spTree>
    <p:extLst>
      <p:ext uri="{BB962C8B-B14F-4D97-AF65-F5344CB8AC3E}">
        <p14:creationId xmlns:p14="http://schemas.microsoft.com/office/powerpoint/2010/main" val="65647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2059 UTC the probability was over 90% and the first severe wind and hail reports were received at this time—45 minutes after the first probability over 50%.  The first warning was issued at 2103 UTC—49 minutes after the first probability exceeding 50%.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38</a:t>
            </a:fld>
            <a:endParaRPr lang="en-US" altLang="zh-CN"/>
          </a:p>
        </p:txBody>
      </p:sp>
    </p:spTree>
    <p:extLst>
      <p:ext uri="{BB962C8B-B14F-4D97-AF65-F5344CB8AC3E}">
        <p14:creationId xmlns:p14="http://schemas.microsoft.com/office/powerpoint/2010/main" val="695078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One question we received was what would the model look like if we just used the NWP environmental information and the MRMS MESH information?  Using the Iowa example, we ran the model with and without the satellite predictors.  This slide demonstrates the satellite information is </a:t>
            </a:r>
            <a:r>
              <a:rPr lang="en-US" sz="1200" b="1" kern="1200" dirty="0" smtClean="0">
                <a:solidFill>
                  <a:schemeClr val="tx1"/>
                </a:solidFill>
                <a:effectLst/>
                <a:latin typeface="Calibri" pitchFamily="34" charset="0"/>
                <a:ea typeface="+mn-ea"/>
                <a:cs typeface="+mn-cs"/>
              </a:rPr>
              <a:t>absolutely critical</a:t>
            </a:r>
            <a:r>
              <a:rPr lang="en-US" sz="1200" kern="1200" dirty="0" smtClean="0">
                <a:solidFill>
                  <a:schemeClr val="tx1"/>
                </a:solidFill>
                <a:effectLst/>
                <a:latin typeface="Calibri" pitchFamily="34" charset="0"/>
                <a:ea typeface="+mn-ea"/>
                <a:cs typeface="+mn-cs"/>
              </a:rPr>
              <a:t>.  The probability at 2059 UTC is considerably higher with the satellite data, 93%, than without the satellite data, 40%.  But even more important is the lead-time and increase of probability earlier in the storm life cycle.  The model run with the satellite data generates probability over 50% at 2014 UTC, which certainly would grab someone’s attention that this storm needs careful watching.  The model run without satellite data is only at 12% at the same time and would imply little threat from this storm.</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39</a:t>
            </a:fld>
            <a:endParaRPr lang="en-US" altLang="zh-CN"/>
          </a:p>
        </p:txBody>
      </p:sp>
    </p:spTree>
    <p:extLst>
      <p:ext uri="{BB962C8B-B14F-4D97-AF65-F5344CB8AC3E}">
        <p14:creationId xmlns:p14="http://schemas.microsoft.com/office/powerpoint/2010/main" val="1498019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final example in this training is over Nebraska and Oklahoma—on a day where a significant outbreak of severe weather was expected.  Up to this point, the examples have focused on more marginal events because we believe the probability information might provide the most value in those cases.  However the probability information is still very useful on the more “slam-dunk” moderate and high risk days.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40</a:t>
            </a:fld>
            <a:endParaRPr lang="en-US" altLang="zh-CN"/>
          </a:p>
        </p:txBody>
      </p:sp>
    </p:spTree>
    <p:extLst>
      <p:ext uri="{BB962C8B-B14F-4D97-AF65-F5344CB8AC3E}">
        <p14:creationId xmlns:p14="http://schemas.microsoft.com/office/powerpoint/2010/main" val="62138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(currently the Rapid Refresh) are used to characterize the instability and shear of the environment a storm develops.  </a:t>
            </a: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There are a number of storms on this day—but for brevity we’ll focus on a couple over Nebraska.  At 2044 UTC storms developed in an environment supportive of severe weather and exhibiting strong satellite growth rates.  The probability on the highlighted storm was 49%.</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41</a:t>
            </a:fld>
            <a:endParaRPr lang="en-US" altLang="zh-CN"/>
          </a:p>
        </p:txBody>
      </p:sp>
    </p:spTree>
    <p:extLst>
      <p:ext uri="{BB962C8B-B14F-4D97-AF65-F5344CB8AC3E}">
        <p14:creationId xmlns:p14="http://schemas.microsoft.com/office/powerpoint/2010/main" val="3592756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At 2058 UTC the probability fluctuated downward to 30% as the radar intensity diminished—these fluctuations are more obvious when viewing the full time updates—every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42</a:t>
            </a:fld>
            <a:endParaRPr lang="en-US" altLang="zh-CN"/>
          </a:p>
        </p:txBody>
      </p:sp>
    </p:spTree>
    <p:extLst>
      <p:ext uri="{BB962C8B-B14F-4D97-AF65-F5344CB8AC3E}">
        <p14:creationId xmlns:p14="http://schemas.microsoft.com/office/powerpoint/2010/main" val="1598099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By 2106 UTC the model probability increased again, now over 50% for the first time—coming in at 56%.</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43</a:t>
            </a:fld>
            <a:endParaRPr lang="en-US" altLang="zh-CN"/>
          </a:p>
        </p:txBody>
      </p:sp>
    </p:spTree>
    <p:extLst>
      <p:ext uri="{BB962C8B-B14F-4D97-AF65-F5344CB8AC3E}">
        <p14:creationId xmlns:p14="http://schemas.microsoft.com/office/powerpoint/2010/main" val="72100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18 minutes later at 2124 UTC the model probability for this storm was now 75%.  Using existing warning procedures combined with the model probability can allow a forecaster to consider a warning earlier.</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44</a:t>
            </a:fld>
            <a:endParaRPr lang="en-US" altLang="zh-CN"/>
          </a:p>
        </p:txBody>
      </p:sp>
    </p:spTree>
    <p:extLst>
      <p:ext uri="{BB962C8B-B14F-4D97-AF65-F5344CB8AC3E}">
        <p14:creationId xmlns:p14="http://schemas.microsoft.com/office/powerpoint/2010/main" val="127382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2136 UTC the probability now exceeded 90%.  A tornado was reported at 2134 UTC and the first warning was issued at 2143 UTC, 28 and 37 minutes, respectively after the statistical model generated probability in excess of 50%.</a:t>
            </a:r>
          </a:p>
          <a:p>
            <a:r>
              <a:rPr lang="en-US" sz="1200" kern="1200" dirty="0" smtClean="0">
                <a:solidFill>
                  <a:schemeClr val="tx1"/>
                </a:solidFill>
                <a:effectLst/>
                <a:latin typeface="Calibri" pitchFamily="34" charset="0"/>
                <a:ea typeface="+mn-ea"/>
                <a:cs typeface="+mn-cs"/>
              </a:rPr>
              <a:t>Further southeast another storm was developing at 2136 UTC with a favorable environment and strong satellite growth rates.  </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45</a:t>
            </a:fld>
            <a:endParaRPr lang="en-US" altLang="zh-CN"/>
          </a:p>
        </p:txBody>
      </p:sp>
    </p:spTree>
    <p:extLst>
      <p:ext uri="{BB962C8B-B14F-4D97-AF65-F5344CB8AC3E}">
        <p14:creationId xmlns:p14="http://schemas.microsoft.com/office/powerpoint/2010/main" val="372737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2148 UTC the model probability for the new storm was 53%.</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46</a:t>
            </a:fld>
            <a:endParaRPr lang="en-US" altLang="zh-CN"/>
          </a:p>
        </p:txBody>
      </p:sp>
    </p:spTree>
    <p:extLst>
      <p:ext uri="{BB962C8B-B14F-4D97-AF65-F5344CB8AC3E}">
        <p14:creationId xmlns:p14="http://schemas.microsoft.com/office/powerpoint/2010/main" val="2261541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Jumping ahead nearly an hour, at 2240 UTC the model probability was 82%.  During the past 52 minutes, the probability fluctuated between 45-65% and then increased into the 80% range near 2240 UTC.  This storm was tornado warned and produced a tornado with damage and injuries at 2245 UTC—43 minutes after the initial probability over 50%.  Again a forecaster can include the probability into the existing storm interrogation techniques to increase confidence for issuing warnings earlier.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47</a:t>
            </a:fld>
            <a:endParaRPr lang="en-US" altLang="zh-CN"/>
          </a:p>
        </p:txBody>
      </p:sp>
    </p:spTree>
    <p:extLst>
      <p:ext uri="{BB962C8B-B14F-4D97-AF65-F5344CB8AC3E}">
        <p14:creationId xmlns:p14="http://schemas.microsoft.com/office/powerpoint/2010/main" val="2338221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Jumping to the southwest over northwestern Oklahoma at 2144 UTC storms were developing along the cold front.  At 2144 UTC a developing storm exhibited low probability.</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48</a:t>
            </a:fld>
            <a:endParaRPr lang="en-US" altLang="zh-CN"/>
          </a:p>
        </p:txBody>
      </p:sp>
    </p:spTree>
    <p:extLst>
      <p:ext uri="{BB962C8B-B14F-4D97-AF65-F5344CB8AC3E}">
        <p14:creationId xmlns:p14="http://schemas.microsoft.com/office/powerpoint/2010/main" val="4007045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Only 4 minutes later, at 2148 UTC the probability jumped to 54% as the MRMS MESH and satellite growth rates intensified.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49</a:t>
            </a:fld>
            <a:endParaRPr lang="en-US" altLang="zh-CN"/>
          </a:p>
        </p:txBody>
      </p:sp>
    </p:spTree>
    <p:extLst>
      <p:ext uri="{BB962C8B-B14F-4D97-AF65-F5344CB8AC3E}">
        <p14:creationId xmlns:p14="http://schemas.microsoft.com/office/powerpoint/2010/main" val="897802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By 2204 UTC the model probability was 90%.  This storm snapped power lines at 2154 UTC and was first warned at 2225 UTC.  The lead-time for probability over 50% was only 4 minutes—but 35 minutes before the first warning.  This example also illustrates one of the earlier questions—does a rapid jump in probability over short periods of time to high values signify something unique about those storms?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50</a:t>
            </a:fld>
            <a:endParaRPr lang="en-US" altLang="zh-CN"/>
          </a:p>
        </p:txBody>
      </p:sp>
    </p:spTree>
    <p:extLst>
      <p:ext uri="{BB962C8B-B14F-4D97-AF65-F5344CB8AC3E}">
        <p14:creationId xmlns:p14="http://schemas.microsoft.com/office/powerpoint/2010/main" val="334241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following schematic illustrates how satellite and radar data are tracked by the computer and how this all feeds data into the statistical model—without dwelling on the complicated details of satellite and radar tracking.  First we have a visible satellite image.  A meteorologist doesn’t look at this image and see pixels—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 meteorologist sees cloud clusters, developing thunderstorms, etc.</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it is necessary to train the computer to think like a meteorologist.  The computer needs to identify cloud boundaries and track those cloud clusters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same concepts apply to radar data.  Again the computer needs to “think” like a human and identify storms or cells.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And like with satellite data, the computer needs to track these storm cells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how does this all come together?  This animation is a 2-d schematic representing a storm growing with time.</a:t>
            </a:r>
          </a:p>
          <a:p>
            <a:endParaRPr lang="en-US" sz="1200" i="1"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computer tracks clouds as storms or clusters like a human, while computing the satellite growth trends.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Once a developing storm exhibits moderate reflectivity, the computer identifies and tracks cells in radar imagery.  </a:t>
            </a:r>
            <a:r>
              <a:rPr lang="en-US" sz="1200" b="1" kern="1200" dirty="0" smtClean="0">
                <a:solidFill>
                  <a:schemeClr val="tx1"/>
                </a:solidFill>
                <a:effectLst/>
                <a:latin typeface="Calibri" pitchFamily="34" charset="0"/>
                <a:ea typeface="+mn-ea"/>
                <a:cs typeface="+mn-cs"/>
              </a:rPr>
              <a:t>Once storms are tracked on radar, they inherit the parent cloud’s satellite growth information, which generally occurred earlier in the storm life cycle.</a:t>
            </a:r>
            <a:r>
              <a:rPr lang="en-US" sz="1200" kern="1200" dirty="0" smtClean="0">
                <a:solidFill>
                  <a:schemeClr val="tx1"/>
                </a:solidFill>
                <a:effectLst/>
                <a:latin typeface="Calibri" pitchFamily="34" charset="0"/>
                <a:ea typeface="+mn-ea"/>
                <a:cs typeface="+mn-cs"/>
              </a:rPr>
              <a:t>  Both the satellite growth rate information and radar storm intensity information are input into the statistical model to derive the probability of severe weather.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computer continues to track storms in both satellite and radar imagery.  The model continually updates probabilities, as new observations are available.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a:t>
            </a:fld>
            <a:endParaRPr lang="en-US" altLang="zh-CN"/>
          </a:p>
        </p:txBody>
      </p:sp>
    </p:spTree>
    <p:extLst>
      <p:ext uri="{BB962C8B-B14F-4D97-AF65-F5344CB8AC3E}">
        <p14:creationId xmlns:p14="http://schemas.microsoft.com/office/powerpoint/2010/main" val="2665332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There are a lot of moving parts to the statistical model and occasionally you’ll notice something strange, a couple of those “what just happened” examples are illustrated here to hopefully answer a question before it arises.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is an example of a developing storm with strong satellite growth rates and a probability just over 50%.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following time, 4 minutes later, the satellite growth rates suddenly changed to weak with different times and the probability correspondingly decreased.  In this example, in the satellite-tracking piece of the model, two separate clouds merged into a single </a:t>
            </a:r>
            <a:r>
              <a:rPr lang="en-US" sz="1200" kern="1200" dirty="0" err="1" smtClean="0">
                <a:solidFill>
                  <a:schemeClr val="tx1"/>
                </a:solidFill>
                <a:effectLst/>
                <a:latin typeface="Calibri" pitchFamily="34" charset="0"/>
                <a:ea typeface="+mn-ea"/>
                <a:cs typeface="+mn-cs"/>
              </a:rPr>
              <a:t>trackable</a:t>
            </a:r>
            <a:r>
              <a:rPr lang="en-US" sz="1200" kern="1200" dirty="0" smtClean="0">
                <a:solidFill>
                  <a:schemeClr val="tx1"/>
                </a:solidFill>
                <a:effectLst/>
                <a:latin typeface="Calibri" pitchFamily="34" charset="0"/>
                <a:ea typeface="+mn-ea"/>
                <a:cs typeface="+mn-cs"/>
              </a:rPr>
              <a:t> entity and the decision-making maintains information from only one of the two tracked clouds.  So occasionally you may see artifacts related to merging to clouds in the satellite tracking.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Another 4 minutes later, the probability is back into the 60% range.  The satellite growth parameters remained in the weak category, but the weak growth was compensated by increased radar intensity.</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example demonstrates what the text-read out will look like when information from the satellite tracking is not available—note the ‘N/A’ in the satellite growth fields.  This can happen when clouds develop very quickly and GOES is not in rapid scan mode.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Two minutes later the satellite growth rates are now present and the probability increased substantially—from 14% to 61%.</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final example demonstrates the satellite growth rates reading “Mature Storm”.  After a storm has had high probability for a long period of time, the satellite growth rates will read “Mature Storm”.  This is done to remind forecasters that the model was not designed to predict storm decay or maintenance.  The model may have some utility in those applications, so the probability, environmental and MRMS MESH information remain.</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51</a:t>
            </a:fld>
            <a:endParaRPr lang="en-US" altLang="zh-CN"/>
          </a:p>
        </p:txBody>
      </p:sp>
    </p:spTree>
    <p:extLst>
      <p:ext uri="{BB962C8B-B14F-4D97-AF65-F5344CB8AC3E}">
        <p14:creationId xmlns:p14="http://schemas.microsoft.com/office/powerpoint/2010/main" val="2557937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specific storm examples are useful—both for gaining confidence in the statistical model and seeing how the data looks within AWIPS-II.   The following figure illustrates a more quantitative validation of the model probabilities.  A validation for over 800 storms on two convectively active days during 2013 was performed.  The </a:t>
            </a:r>
            <a:r>
              <a:rPr lang="en-US" sz="1200" kern="1200" dirty="0" err="1" smtClean="0">
                <a:solidFill>
                  <a:schemeClr val="tx1"/>
                </a:solidFill>
                <a:effectLst/>
                <a:latin typeface="Calibri" pitchFamily="34" charset="0"/>
                <a:ea typeface="+mn-ea"/>
                <a:cs typeface="+mn-cs"/>
              </a:rPr>
              <a:t>mdoel</a:t>
            </a:r>
            <a:r>
              <a:rPr lang="en-US" sz="1200" kern="1200" dirty="0" smtClean="0">
                <a:solidFill>
                  <a:schemeClr val="tx1"/>
                </a:solidFill>
                <a:effectLst/>
                <a:latin typeface="Calibri" pitchFamily="34" charset="0"/>
                <a:ea typeface="+mn-ea"/>
                <a:cs typeface="+mn-cs"/>
              </a:rPr>
              <a:t> validation was against both first local storm report as well as first National Weather Service warning for each storm.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This figure shows the probability of detection, false alarm rate, and critical success index for both the most skillful model probability level and the NWS warnings using local storm reports as truth.  The probability of detection is near 65% for the model and 75% for the NWS.  The false alarm rate is about 47% for the model and upper about 37% for the NWS warnings.  Combined with the misses—the CSI scores are near 41% for the model and near 50% for the NWS warnings.  To no one’s surprise; trained, experienced human forecasters are more skillful than the statistical model.  However in looking at the median lead-time the model provides 25 minutes of lead-time to the first storm report, while the NWS warnings provides 15 minutes of lead-time to the first storm report.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And the full distribution of lead-times for the model shows the range a forecaster can expect with the 25-minute median indicated by the dashed blue line.  In some cases, usually in explosive severe thunderstorm development, the lead-time will be less than the median and in other cases the lead-time can be much larger.  So the model, has slightly less (but comparable) skill AND provides an additional 10-minutes of median lead-time on the NWS warnings!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52</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While the model performance is quite good—there are known biases and these biases should be considered when using the model output.  This figure shows for many environments the model is well calibrated—but the model is known to </a:t>
            </a:r>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in low CAPE/high shear environments and </a:t>
            </a:r>
            <a:r>
              <a:rPr lang="en-US" sz="1200" kern="1200" dirty="0" err="1" smtClean="0">
                <a:solidFill>
                  <a:schemeClr val="tx1"/>
                </a:solidFill>
                <a:effectLst/>
                <a:latin typeface="Calibri" pitchFamily="34" charset="0"/>
                <a:ea typeface="+mn-ea"/>
                <a:cs typeface="+mn-cs"/>
              </a:rPr>
              <a:t>overforecast</a:t>
            </a:r>
            <a:r>
              <a:rPr lang="en-US" sz="1200" kern="1200" dirty="0" smtClean="0">
                <a:solidFill>
                  <a:schemeClr val="tx1"/>
                </a:solidFill>
                <a:effectLst/>
                <a:latin typeface="Calibri" pitchFamily="34" charset="0"/>
                <a:ea typeface="+mn-ea"/>
                <a:cs typeface="+mn-cs"/>
              </a:rPr>
              <a:t> in high CAPE/low shear environments.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Additionally, the current GOES contains 30-minute observation gaps every 3 hours and storms that develop during those gaps will be </a:t>
            </a:r>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as the growth rates are essentially ‘washed out’ by the poor temporal resolution.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Storms developing beneath thick cirrus shields or anvils are generally </a:t>
            </a:r>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The reason being the model is essentially running with only NWP and radar information since the satellite could not observe the growth of the storm.</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Once developing convection transitions to linear modes the probabilities will be </a:t>
            </a:r>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Again recall the goal and design of the statistical model—it is the initial severe threat the model is designed for and often, linear convective events are a result of upscale growth of initially more discrete convection.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Storms that are only sampled by one radar may by </a:t>
            </a:r>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or </a:t>
            </a:r>
            <a:r>
              <a:rPr lang="en-US" sz="1200" kern="1200" dirty="0" err="1" smtClean="0">
                <a:solidFill>
                  <a:schemeClr val="tx1"/>
                </a:solidFill>
                <a:effectLst/>
                <a:latin typeface="Calibri" pitchFamily="34" charset="0"/>
                <a:ea typeface="+mn-ea"/>
                <a:cs typeface="+mn-cs"/>
              </a:rPr>
              <a:t>overforecast</a:t>
            </a:r>
            <a:r>
              <a:rPr lang="en-US" sz="1200" kern="1200" dirty="0" smtClean="0">
                <a:solidFill>
                  <a:schemeClr val="tx1"/>
                </a:solidFill>
                <a:effectLst/>
                <a:latin typeface="Calibri" pitchFamily="34" charset="0"/>
                <a:ea typeface="+mn-ea"/>
                <a:cs typeface="+mn-cs"/>
              </a:rPr>
              <a:t> since the benefits of the MRMS data are not gained.</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53</a:t>
            </a:fld>
            <a:endParaRPr lang="en-US" altLang="zh-CN"/>
          </a:p>
        </p:txBody>
      </p:sp>
    </p:spTree>
    <p:extLst>
      <p:ext uri="{BB962C8B-B14F-4D97-AF65-F5344CB8AC3E}">
        <p14:creationId xmlns:p14="http://schemas.microsoft.com/office/powerpoint/2010/main" val="603392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points to keep in mind when using the model probabilities:</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This model will not give forecasters guidance on the </a:t>
            </a:r>
            <a:r>
              <a:rPr lang="en-US" sz="1200" u="sng" kern="1200" dirty="0" smtClean="0">
                <a:solidFill>
                  <a:schemeClr val="tx1"/>
                </a:solidFill>
                <a:effectLst/>
                <a:latin typeface="Calibri" pitchFamily="34" charset="0"/>
                <a:ea typeface="+mn-ea"/>
                <a:cs typeface="+mn-cs"/>
              </a:rPr>
              <a:t>type</a:t>
            </a:r>
            <a:r>
              <a:rPr lang="en-US" sz="1200" kern="1200" dirty="0" smtClean="0">
                <a:solidFill>
                  <a:schemeClr val="tx1"/>
                </a:solidFill>
                <a:effectLst/>
                <a:latin typeface="Calibri" pitchFamily="34" charset="0"/>
                <a:ea typeface="+mn-ea"/>
                <a:cs typeface="+mn-cs"/>
              </a:rPr>
              <a:t> of severe hazard</a:t>
            </a:r>
          </a:p>
          <a:p>
            <a:r>
              <a:rPr lang="en-US" sz="1200" kern="1200" dirty="0" smtClean="0">
                <a:solidFill>
                  <a:schemeClr val="tx1"/>
                </a:solidFill>
                <a:effectLst/>
                <a:latin typeface="Calibri" pitchFamily="34" charset="0"/>
                <a:ea typeface="+mn-ea"/>
                <a:cs typeface="+mn-cs"/>
              </a:rPr>
              <a:t>This model will not provide lead time to </a:t>
            </a:r>
            <a:r>
              <a:rPr lang="en-US" sz="1200" u="sng" kern="1200" dirty="0" smtClean="0">
                <a:solidFill>
                  <a:schemeClr val="tx1"/>
                </a:solidFill>
                <a:effectLst/>
                <a:latin typeface="Calibri" pitchFamily="34" charset="0"/>
                <a:ea typeface="+mn-ea"/>
                <a:cs typeface="+mn-cs"/>
              </a:rPr>
              <a:t>every</a:t>
            </a:r>
            <a:r>
              <a:rPr lang="en-US" sz="1200" kern="1200" dirty="0" smtClean="0">
                <a:solidFill>
                  <a:schemeClr val="tx1"/>
                </a:solidFill>
                <a:effectLst/>
                <a:latin typeface="Calibri" pitchFamily="34" charset="0"/>
                <a:ea typeface="+mn-ea"/>
                <a:cs typeface="+mn-cs"/>
              </a:rPr>
              <a:t> storm </a:t>
            </a:r>
          </a:p>
          <a:p>
            <a:r>
              <a:rPr lang="en-US" sz="1200" kern="1200" dirty="0" smtClean="0">
                <a:solidFill>
                  <a:schemeClr val="tx1"/>
                </a:solidFill>
                <a:effectLst/>
                <a:latin typeface="Calibri" pitchFamily="34" charset="0"/>
                <a:ea typeface="+mn-ea"/>
                <a:cs typeface="+mn-cs"/>
              </a:rPr>
              <a:t>Forecasters must still bear in mind environmental factors in addition to instability and shear</a:t>
            </a:r>
          </a:p>
          <a:p>
            <a:r>
              <a:rPr lang="en-US" sz="1200" kern="1200" dirty="0" smtClean="0">
                <a:solidFill>
                  <a:schemeClr val="tx1"/>
                </a:solidFill>
                <a:effectLst/>
                <a:latin typeface="Calibri" pitchFamily="34" charset="0"/>
                <a:ea typeface="+mn-ea"/>
                <a:cs typeface="+mn-cs"/>
              </a:rPr>
              <a:t>The model is designed and trained to provide probability a storm will </a:t>
            </a:r>
            <a:r>
              <a:rPr lang="en-US" sz="1200" i="1" u="sng" kern="1200" dirty="0" smtClean="0">
                <a:solidFill>
                  <a:schemeClr val="tx1"/>
                </a:solidFill>
                <a:effectLst/>
                <a:latin typeface="Calibri" pitchFamily="34" charset="0"/>
                <a:ea typeface="+mn-ea"/>
                <a:cs typeface="+mn-cs"/>
              </a:rPr>
              <a:t>first</a:t>
            </a:r>
            <a:r>
              <a:rPr lang="en-US" sz="1200" kern="1200" dirty="0" smtClean="0">
                <a:solidFill>
                  <a:schemeClr val="tx1"/>
                </a:solidFill>
                <a:effectLst/>
                <a:latin typeface="Calibri" pitchFamily="34" charset="0"/>
                <a:ea typeface="+mn-ea"/>
                <a:cs typeface="+mn-cs"/>
              </a:rPr>
              <a:t> produce severe weather within the next 60 minutes </a:t>
            </a:r>
          </a:p>
          <a:p>
            <a:r>
              <a:rPr lang="en-US" sz="1200" kern="1200" dirty="0" smtClean="0">
                <a:solidFill>
                  <a:schemeClr val="tx1"/>
                </a:solidFill>
                <a:effectLst/>
                <a:latin typeface="Calibri" pitchFamily="34" charset="0"/>
                <a:ea typeface="+mn-ea"/>
                <a:cs typeface="+mn-cs"/>
              </a:rPr>
              <a:t>The model is NOT designed to provide probability a storm will continue to produce severe weather nor forecast storm decay</a:t>
            </a:r>
          </a:p>
          <a:p>
            <a:r>
              <a:rPr lang="en-US" sz="1200" kern="1200" dirty="0" smtClean="0">
                <a:solidFill>
                  <a:schemeClr val="tx1"/>
                </a:solidFill>
                <a:effectLst/>
                <a:latin typeface="Calibri" pitchFamily="34" charset="0"/>
                <a:ea typeface="+mn-ea"/>
                <a:cs typeface="+mn-cs"/>
              </a:rPr>
              <a:t>The model is most skillful and provides most lead-time when the satellite can observe the development of the storm from immature cumulus to mature cumulonimbus</a:t>
            </a:r>
          </a:p>
          <a:p>
            <a:r>
              <a:rPr lang="en-US" sz="1200" kern="1200" dirty="0" err="1" smtClean="0">
                <a:solidFill>
                  <a:schemeClr val="tx1"/>
                </a:solidFill>
                <a:effectLst/>
                <a:latin typeface="Calibri" pitchFamily="34" charset="0"/>
                <a:ea typeface="+mn-ea"/>
                <a:cs typeface="+mn-cs"/>
              </a:rPr>
              <a:t>Underforecast</a:t>
            </a:r>
            <a:r>
              <a:rPr lang="en-US" sz="1200" kern="1200" dirty="0" smtClean="0">
                <a:solidFill>
                  <a:schemeClr val="tx1"/>
                </a:solidFill>
                <a:effectLst/>
                <a:latin typeface="Calibri" pitchFamily="34" charset="0"/>
                <a:ea typeface="+mn-ea"/>
                <a:cs typeface="+mn-cs"/>
              </a:rPr>
              <a:t> bias  in low CAPE/moderate-high shear environments</a:t>
            </a:r>
          </a:p>
          <a:p>
            <a:r>
              <a:rPr lang="en-US" sz="1200" kern="1200" dirty="0" err="1" smtClean="0">
                <a:solidFill>
                  <a:schemeClr val="tx1"/>
                </a:solidFill>
                <a:effectLst/>
                <a:latin typeface="Calibri" pitchFamily="34" charset="0"/>
                <a:ea typeface="+mn-ea"/>
                <a:cs typeface="+mn-cs"/>
              </a:rPr>
              <a:t>Overforecast</a:t>
            </a:r>
            <a:r>
              <a:rPr lang="en-US" sz="1200" kern="1200" dirty="0" smtClean="0">
                <a:solidFill>
                  <a:schemeClr val="tx1"/>
                </a:solidFill>
                <a:effectLst/>
                <a:latin typeface="Calibri" pitchFamily="34" charset="0"/>
                <a:ea typeface="+mn-ea"/>
                <a:cs typeface="+mn-cs"/>
              </a:rPr>
              <a:t> bias in high CAPE/low shear environments</a:t>
            </a:r>
          </a:p>
          <a:p>
            <a:r>
              <a:rPr lang="en-US" sz="1200" kern="1200" dirty="0" smtClean="0">
                <a:solidFill>
                  <a:schemeClr val="tx1"/>
                </a:solidFill>
                <a:effectLst/>
                <a:latin typeface="Calibri" pitchFamily="34" charset="0"/>
                <a:ea typeface="+mn-ea"/>
                <a:cs typeface="+mn-cs"/>
              </a:rPr>
              <a:t>Currently only GOES-EAST is processed.</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54</a:t>
            </a:fld>
            <a:endParaRPr lang="en-US" altLang="zh-CN"/>
          </a:p>
        </p:txBody>
      </p:sp>
    </p:spTree>
    <p:extLst>
      <p:ext uri="{BB962C8B-B14F-4D97-AF65-F5344CB8AC3E}">
        <p14:creationId xmlns:p14="http://schemas.microsoft.com/office/powerpoint/2010/main" val="2612197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Forecasting severe storms is not easy.  The statistical model is intended to distill gigabytes of data into kilobytes of useful information regarding the severe potential of developing storms in a clear, concise manner.  It is important to re-emphasize the model will be most useful when incorporated into your current warning procedures and can help increase confidence in issuing warnings, </a:t>
            </a:r>
            <a:r>
              <a:rPr lang="en-US" sz="1200" b="1" kern="1200" dirty="0" smtClean="0">
                <a:solidFill>
                  <a:schemeClr val="tx1"/>
                </a:solidFill>
                <a:effectLst/>
                <a:latin typeface="Calibri" pitchFamily="34" charset="0"/>
                <a:ea typeface="+mn-ea"/>
                <a:cs typeface="+mn-cs"/>
              </a:rPr>
              <a:t>on average 1-4 NEXRAD volume scans earlier</a:t>
            </a:r>
            <a:r>
              <a:rPr lang="en-US" sz="1200" kern="1200" dirty="0" smtClean="0">
                <a:solidFill>
                  <a:schemeClr val="tx1"/>
                </a:solidFill>
                <a:effectLst/>
                <a:latin typeface="Calibri" pitchFamily="34" charset="0"/>
                <a:ea typeface="+mn-ea"/>
                <a:cs typeface="+mn-cs"/>
              </a:rPr>
              <a:t>, than would be done without the probability information.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55</a:t>
            </a:fld>
            <a:endParaRPr lang="en-US" altLang="zh-CN"/>
          </a:p>
        </p:txBody>
      </p:sp>
    </p:spTree>
    <p:extLst>
      <p:ext uri="{BB962C8B-B14F-4D97-AF65-F5344CB8AC3E}">
        <p14:creationId xmlns:p14="http://schemas.microsoft.com/office/powerpoint/2010/main" val="319188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details of the underlying statistical model, input datasets, and cloud and radar tracking have been omitted from this training but can be found in the following references.  The first reference specifically provides statistical model details and a more comprehensive analysis of the validation statistics.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56</a:t>
            </a:fld>
            <a:endParaRPr lang="en-US" altLang="zh-CN"/>
          </a:p>
        </p:txBody>
      </p:sp>
    </p:spTree>
    <p:extLst>
      <p:ext uri="{BB962C8B-B14F-4D97-AF65-F5344CB8AC3E}">
        <p14:creationId xmlns:p14="http://schemas.microsoft.com/office/powerpoint/2010/main" val="441126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Please contact the statistical model researchers with questions, suggestions, etc. at the email addresses provided.  To access this training online and access supplemental training material links from this presentation please follow the URL provided.  This concludes the probabilistic </a:t>
            </a:r>
            <a:r>
              <a:rPr lang="en-US" sz="1200" kern="1200" dirty="0" err="1" smtClean="0">
                <a:solidFill>
                  <a:schemeClr val="tx1"/>
                </a:solidFill>
                <a:effectLst/>
                <a:latin typeface="Calibri" pitchFamily="34" charset="0"/>
                <a:ea typeface="+mn-ea"/>
                <a:cs typeface="+mn-cs"/>
              </a:rPr>
              <a:t>nowcasting</a:t>
            </a:r>
            <a:r>
              <a:rPr lang="en-US" sz="1200" kern="1200" smtClean="0">
                <a:solidFill>
                  <a:schemeClr val="tx1"/>
                </a:solidFill>
                <a:effectLst/>
                <a:latin typeface="Calibri" pitchFamily="34" charset="0"/>
                <a:ea typeface="+mn-ea"/>
                <a:cs typeface="+mn-cs"/>
              </a:rPr>
              <a:t> of severe convection training module.</a:t>
            </a:r>
            <a:r>
              <a:rPr lang="en-US"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57</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storm environment information currently comes from the Rapid Refresh model.  Recall we use model information to make a first order approximation of the storm environment—namely instability and shear.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shear parameter used is the effective bulk shear.  The EBS normalizes shear between storms with deep and shallow inflow layers and is more accurate when considering elevated convection.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instability parameter used is the most unstable CAPE.  The MUCAPE provides a generous estimate of instability.  MUCAPE is useful for both surface based convection as well as elevated convection.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One important note about the NWP data used within the model is we do not use a single forecast or single analysis.  We create a temporal composite and spatially smooth that temporal composite. The temporal compositing and spatial smoothing acts to mitigate NWP phase and placement errors in convective development.  The last outcome we want is a poor NWP solution to squash model probabilities incorrectly—surely if strong convection is developing there must be sufficient CAPE.</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193855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two satellite cloud growth predictors used in the statistical model are a normalized vertical cloud growth rate and a glaciation rate.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How quickly a developing storm cools in infrared brightness temperatures is an indicator of severe potential.  In the example over eastern Kansas, we can see rapid cooling in the imagery and the computer quantifies this cooling rate, which is used as input into the statistical model.  The cooling rate we use is normalized—such that seasonal and latitudinal differences in the cooling rates are automatically accounted for.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other satellite predictor used is the glaciation rate or how quickly the cloud-top is transitioning from liquid water cloud droplets (blue in the imagery) to ice crystals (orange, red, and gray in the imagery).  Like the normalized vertical growth rates, the computer quantifies this information and how quickly a developing storm-top transitions from water tops to ice tops is an indicator of severe potential.</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radar dataset used is the Multi-Radar Multi-Sensor radar products from the National Severe Storms Laboratory and the University of Oklahoma.  The MRMS radar fields are a CONUS-wide composite of all individual NEXRAD radars—which is an ideal format for doing radar storm cell tracking.  The MRMS data also fills gaps in single site coverage, including cone of silence and offers increased sampling frequency when a storm is sampled by more than one radar.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radar storm cell tracking utilizes the MRMS composite reflectivity.  The radar data used as a predictor in the statistical model is the MRMS maximum expected size of hail or MESH.  The MESH is derived from the Severe Hail Index algorithm, which is essentially a vertical integration of reflectivity above the melting level.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National</a:t>
            </a:r>
            <a:r>
              <a:rPr lang="en-US" sz="700" baseline="0" dirty="0" smtClean="0">
                <a:solidFill>
                  <a:srgbClr val="F2C31A"/>
                </a:solidFill>
                <a:latin typeface="Corbel" pitchFamily="34" charset="0"/>
              </a:rPr>
              <a:t> Oceanic</a:t>
            </a:r>
            <a:r>
              <a:rPr lang="en-US" sz="700" dirty="0" smtClean="0">
                <a:solidFill>
                  <a:srgbClr val="F2C31A"/>
                </a:solidFill>
                <a:latin typeface="Corbel" pitchFamily="34" charset="0"/>
              </a:rPr>
              <a:t> &amp;</a:t>
            </a:r>
            <a:r>
              <a:rPr lang="en-US" sz="700" baseline="0" dirty="0" smtClean="0">
                <a:solidFill>
                  <a:srgbClr val="F2C31A"/>
                </a:solidFill>
                <a:latin typeface="Corbel" pitchFamily="34" charset="0"/>
              </a:rPr>
              <a:t> Atmospheric</a:t>
            </a:r>
            <a:endParaRPr lang="en-US" sz="700" dirty="0" smtClean="0">
              <a:solidFill>
                <a:srgbClr val="F2C31A"/>
              </a:solidFill>
              <a:latin typeface="Corbel" pitchFamily="34" charset="0"/>
            </a:endParaRPr>
          </a:p>
          <a:p>
            <a:pPr eaLnBrk="1" hangingPunct="1">
              <a:defRPr/>
            </a:pPr>
            <a:r>
              <a:rPr lang="en-US" sz="700" dirty="0" smtClean="0">
                <a:solidFill>
                  <a:srgbClr val="F2C31A"/>
                </a:solidFill>
                <a:latin typeface="Corbel" pitchFamily="34" charset="0"/>
              </a:rPr>
              <a:t>Administrat</a:t>
            </a:r>
            <a:r>
              <a:rPr lang="en-US" sz="700" baseline="0" dirty="0" smtClean="0">
                <a:solidFill>
                  <a:srgbClr val="F2C31A"/>
                </a:solidFill>
                <a:latin typeface="Corbel" pitchFamily="34" charset="0"/>
              </a:rPr>
              <a:t>ion</a:t>
            </a:r>
            <a:endParaRPr lang="en-US" sz="700" dirty="0" smtClean="0">
              <a:solidFill>
                <a:srgbClr val="F2C31A"/>
              </a:solidFill>
              <a:latin typeface="Corbel" pitchFamily="34" charset="0"/>
            </a:endParaRP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Research in the Atmosphere</a:t>
            </a:r>
          </a:p>
          <a:p>
            <a:pPr eaLnBrk="1" hangingPunct="1">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757" r:id="rId1"/>
    <p:sldLayoutId id="2147483749" r:id="rId2"/>
    <p:sldLayoutId id="2147483754" r:id="rId3"/>
    <p:sldLayoutId id="2147483751" r:id="rId4"/>
    <p:sldLayoutId id="2147483755" r:id="rId5"/>
    <p:sldLayoutId id="2147483756"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cimss.ssec.wisc.edu/severe_conv/training/slides/radar_data.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cimss.ssec.wisc.edu/severe_conv/training/slides/model_desc.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hyperlink" Target="http://cimss.ssec.wisc.edu/severe_conv/training/slides/model_performance.html"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cimss.ssec.wisc.edu/severe_conv/training/slides/nwp_data.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gif"/><Relationship Id="rId5" Type="http://schemas.openxmlformats.org/officeDocument/2006/relationships/hyperlink" Target="http://cimss.ssec.wisc.edu/severe_conv/training/slides/satellite_data.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NOAA/CIMSS ProbSevere Model</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685800" y="3403937"/>
            <a:ext cx="7772400" cy="830997"/>
          </a:xfrm>
        </p:spPr>
        <p:txBody>
          <a:bodyPr/>
          <a:lstStyle/>
          <a:p>
            <a:r>
              <a:rPr lang="en-US" dirty="0" smtClean="0"/>
              <a:t> –  Training Module –</a:t>
            </a:r>
          </a:p>
          <a:p>
            <a:r>
              <a:rPr lang="en-US" dirty="0" smtClean="0"/>
              <a:t>Spring 2014</a:t>
            </a:r>
          </a:p>
        </p:txBody>
      </p:sp>
    </p:spTree>
    <p:extLst>
      <p:ext uri="{BB962C8B-B14F-4D97-AF65-F5344CB8AC3E}">
        <p14:creationId xmlns:p14="http://schemas.microsoft.com/office/powerpoint/2010/main" val="15361567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MRMS products</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1085671"/>
            <a:ext cx="8305800" cy="1200329"/>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Maximum Expected Size of Hail (MESH)</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Empirically derived from the Severe Hail Index (SHI)</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SHI is a thermally-weighted vertical integration of reflectivity above the melting level</a:t>
            </a:r>
          </a:p>
        </p:txBody>
      </p:sp>
      <p:pic>
        <p:nvPicPr>
          <p:cNvPr id="5" name="Picture 4"/>
          <p:cNvPicPr>
            <a:picLocks noChangeAspect="1"/>
          </p:cNvPicPr>
          <p:nvPr/>
        </p:nvPicPr>
        <p:blipFill>
          <a:blip r:embed="rId3"/>
          <a:stretch>
            <a:fillRect/>
          </a:stretch>
        </p:blipFill>
        <p:spPr>
          <a:xfrm>
            <a:off x="2971800" y="2286000"/>
            <a:ext cx="3276600" cy="3276600"/>
          </a:xfrm>
          <a:prstGeom prst="rect">
            <a:avLst/>
          </a:prstGeom>
        </p:spPr>
      </p:pic>
      <p:sp>
        <p:nvSpPr>
          <p:cNvPr id="6" name="TextBox 5"/>
          <p:cNvSpPr txBox="1"/>
          <p:nvPr/>
        </p:nvSpPr>
        <p:spPr>
          <a:xfrm>
            <a:off x="3352800" y="5562600"/>
            <a:ext cx="2590800" cy="369332"/>
          </a:xfrm>
          <a:prstGeom prst="rect">
            <a:avLst/>
          </a:prstGeom>
          <a:solidFill>
            <a:schemeClr val="bg1"/>
          </a:solidFill>
        </p:spPr>
        <p:txBody>
          <a:bodyPr wrap="square" rtlCol="0">
            <a:spAutoFit/>
          </a:bodyPr>
          <a:lstStyle/>
          <a:p>
            <a:r>
              <a:rPr lang="en-US" dirty="0" smtClean="0"/>
              <a:t>                         MESH</a:t>
            </a:r>
            <a:endParaRPr lang="en-US" dirty="0"/>
          </a:p>
        </p:txBody>
      </p:sp>
      <p:sp>
        <p:nvSpPr>
          <p:cNvPr id="25" name="TextBox 24"/>
          <p:cNvSpPr txBox="1"/>
          <p:nvPr/>
        </p:nvSpPr>
        <p:spPr>
          <a:xfrm>
            <a:off x="3352800" y="5943600"/>
            <a:ext cx="2590800" cy="307777"/>
          </a:xfrm>
          <a:prstGeom prst="rect">
            <a:avLst/>
          </a:prstGeom>
          <a:noFill/>
        </p:spPr>
        <p:txBody>
          <a:bodyPr wrap="square" rtlCol="0">
            <a:spAutoFit/>
          </a:bodyPr>
          <a:lstStyle/>
          <a:p>
            <a:r>
              <a:rPr lang="en-US" sz="1400" dirty="0" smtClean="0"/>
              <a:t>(Figure from OU-CIMMS)</a:t>
            </a:r>
            <a:endParaRPr lang="en-US" sz="1400" dirty="0"/>
          </a:p>
        </p:txBody>
      </p:sp>
      <p:sp>
        <p:nvSpPr>
          <p:cNvPr id="8" name="TextBox 7"/>
          <p:cNvSpPr txBox="1"/>
          <p:nvPr/>
        </p:nvSpPr>
        <p:spPr>
          <a:xfrm>
            <a:off x="6815668" y="6172200"/>
            <a:ext cx="2328332" cy="307777"/>
          </a:xfrm>
          <a:prstGeom prst="rect">
            <a:avLst/>
          </a:prstGeom>
          <a:no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4"/>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4012781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467" y="4436533"/>
            <a:ext cx="1437988" cy="1219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pic>
        <p:nvPicPr>
          <p:cNvPr id="5" name="Picture 4"/>
          <p:cNvPicPr>
            <a:picLocks noChangeAspect="1"/>
          </p:cNvPicPr>
          <p:nvPr/>
        </p:nvPicPr>
        <p:blipFill>
          <a:blip r:embed="rId4"/>
          <a:stretch>
            <a:fillRect/>
          </a:stretch>
        </p:blipFill>
        <p:spPr>
          <a:xfrm>
            <a:off x="0" y="3217333"/>
            <a:ext cx="1060888" cy="762000"/>
          </a:xfrm>
          <a:prstGeom prst="rect">
            <a:avLst/>
          </a:prstGeom>
        </p:spPr>
      </p:pic>
      <p:cxnSp>
        <p:nvCxnSpPr>
          <p:cNvPr id="6" name="Straight Connector 5"/>
          <p:cNvCxnSpPr/>
          <p:nvPr/>
        </p:nvCxnSpPr>
        <p:spPr>
          <a:xfrm>
            <a:off x="228600" y="2760133"/>
            <a:ext cx="8610600"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3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14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95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76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57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438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819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00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581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62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24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05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486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67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48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286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8392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29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10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772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153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534400" y="2607733"/>
            <a:ext cx="0" cy="3048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0" y="2894912"/>
            <a:ext cx="533400" cy="246221"/>
          </a:xfrm>
          <a:prstGeom prst="rect">
            <a:avLst/>
          </a:prstGeom>
          <a:noFill/>
        </p:spPr>
        <p:txBody>
          <a:bodyPr wrap="square" rtlCol="0">
            <a:spAutoFit/>
          </a:bodyPr>
          <a:lstStyle/>
          <a:p>
            <a:r>
              <a:rPr lang="en-US" sz="1000" i="1" dirty="0" smtClean="0"/>
              <a:t>t = 0</a:t>
            </a:r>
            <a:endParaRPr lang="en-US" sz="1000" i="1" dirty="0"/>
          </a:p>
        </p:txBody>
      </p:sp>
      <p:sp>
        <p:nvSpPr>
          <p:cNvPr id="35" name="TextBox 34"/>
          <p:cNvSpPr txBox="1"/>
          <p:nvPr/>
        </p:nvSpPr>
        <p:spPr>
          <a:xfrm>
            <a:off x="381000" y="2912533"/>
            <a:ext cx="304800" cy="246221"/>
          </a:xfrm>
          <a:prstGeom prst="rect">
            <a:avLst/>
          </a:prstGeom>
          <a:noFill/>
        </p:spPr>
        <p:txBody>
          <a:bodyPr wrap="square" rtlCol="0">
            <a:spAutoFit/>
          </a:bodyPr>
          <a:lstStyle/>
          <a:p>
            <a:r>
              <a:rPr lang="en-US" sz="1000" i="1" dirty="0" smtClean="0"/>
              <a:t>2</a:t>
            </a:r>
            <a:endParaRPr lang="en-US" sz="1000" i="1" dirty="0"/>
          </a:p>
        </p:txBody>
      </p:sp>
      <p:sp>
        <p:nvSpPr>
          <p:cNvPr id="36" name="TextBox 35"/>
          <p:cNvSpPr txBox="1"/>
          <p:nvPr/>
        </p:nvSpPr>
        <p:spPr>
          <a:xfrm>
            <a:off x="762000" y="2912533"/>
            <a:ext cx="304800" cy="246221"/>
          </a:xfrm>
          <a:prstGeom prst="rect">
            <a:avLst/>
          </a:prstGeom>
          <a:noFill/>
        </p:spPr>
        <p:txBody>
          <a:bodyPr wrap="square" rtlCol="0">
            <a:spAutoFit/>
          </a:bodyPr>
          <a:lstStyle/>
          <a:p>
            <a:r>
              <a:rPr lang="en-US" sz="1000" i="1" dirty="0"/>
              <a:t>4</a:t>
            </a:r>
          </a:p>
        </p:txBody>
      </p:sp>
      <p:sp>
        <p:nvSpPr>
          <p:cNvPr id="37" name="TextBox 36"/>
          <p:cNvSpPr txBox="1"/>
          <p:nvPr/>
        </p:nvSpPr>
        <p:spPr>
          <a:xfrm>
            <a:off x="1143000" y="2912533"/>
            <a:ext cx="304800" cy="246221"/>
          </a:xfrm>
          <a:prstGeom prst="rect">
            <a:avLst/>
          </a:prstGeom>
          <a:noFill/>
        </p:spPr>
        <p:txBody>
          <a:bodyPr wrap="square" rtlCol="0">
            <a:spAutoFit/>
          </a:bodyPr>
          <a:lstStyle/>
          <a:p>
            <a:r>
              <a:rPr lang="en-US" sz="1000" i="1" dirty="0"/>
              <a:t>6</a:t>
            </a:r>
          </a:p>
        </p:txBody>
      </p:sp>
      <p:sp>
        <p:nvSpPr>
          <p:cNvPr id="38" name="TextBox 37"/>
          <p:cNvSpPr txBox="1"/>
          <p:nvPr/>
        </p:nvSpPr>
        <p:spPr>
          <a:xfrm>
            <a:off x="1524000" y="2912533"/>
            <a:ext cx="304800" cy="246221"/>
          </a:xfrm>
          <a:prstGeom prst="rect">
            <a:avLst/>
          </a:prstGeom>
          <a:noFill/>
        </p:spPr>
        <p:txBody>
          <a:bodyPr wrap="square" rtlCol="0">
            <a:spAutoFit/>
          </a:bodyPr>
          <a:lstStyle/>
          <a:p>
            <a:r>
              <a:rPr lang="en-US" sz="1000" i="1" dirty="0"/>
              <a:t>8</a:t>
            </a:r>
          </a:p>
        </p:txBody>
      </p:sp>
      <p:sp>
        <p:nvSpPr>
          <p:cNvPr id="39" name="TextBox 38"/>
          <p:cNvSpPr txBox="1"/>
          <p:nvPr/>
        </p:nvSpPr>
        <p:spPr>
          <a:xfrm>
            <a:off x="1905000" y="2912533"/>
            <a:ext cx="381000" cy="246221"/>
          </a:xfrm>
          <a:prstGeom prst="rect">
            <a:avLst/>
          </a:prstGeom>
          <a:noFill/>
        </p:spPr>
        <p:txBody>
          <a:bodyPr wrap="square" rtlCol="0">
            <a:spAutoFit/>
          </a:bodyPr>
          <a:lstStyle/>
          <a:p>
            <a:r>
              <a:rPr lang="en-US" sz="1000" i="1" dirty="0" smtClean="0"/>
              <a:t>10</a:t>
            </a:r>
            <a:endParaRPr lang="en-US" sz="1000" i="1" dirty="0"/>
          </a:p>
        </p:txBody>
      </p:sp>
      <p:sp>
        <p:nvSpPr>
          <p:cNvPr id="40" name="TextBox 39"/>
          <p:cNvSpPr txBox="1"/>
          <p:nvPr/>
        </p:nvSpPr>
        <p:spPr>
          <a:xfrm>
            <a:off x="2286000" y="2912533"/>
            <a:ext cx="381000" cy="246221"/>
          </a:xfrm>
          <a:prstGeom prst="rect">
            <a:avLst/>
          </a:prstGeom>
          <a:noFill/>
        </p:spPr>
        <p:txBody>
          <a:bodyPr wrap="square" rtlCol="0">
            <a:spAutoFit/>
          </a:bodyPr>
          <a:lstStyle/>
          <a:p>
            <a:r>
              <a:rPr lang="en-US" sz="1000" i="1" dirty="0" smtClean="0"/>
              <a:t>12</a:t>
            </a:r>
            <a:endParaRPr lang="en-US" sz="1000" i="1" dirty="0"/>
          </a:p>
        </p:txBody>
      </p:sp>
      <p:sp>
        <p:nvSpPr>
          <p:cNvPr id="41" name="TextBox 40"/>
          <p:cNvSpPr txBox="1"/>
          <p:nvPr/>
        </p:nvSpPr>
        <p:spPr>
          <a:xfrm>
            <a:off x="2667000" y="2912533"/>
            <a:ext cx="381000" cy="246221"/>
          </a:xfrm>
          <a:prstGeom prst="rect">
            <a:avLst/>
          </a:prstGeom>
          <a:noFill/>
        </p:spPr>
        <p:txBody>
          <a:bodyPr wrap="square" rtlCol="0">
            <a:spAutoFit/>
          </a:bodyPr>
          <a:lstStyle/>
          <a:p>
            <a:r>
              <a:rPr lang="en-US" sz="1000" i="1" dirty="0" smtClean="0"/>
              <a:t>14</a:t>
            </a:r>
            <a:endParaRPr lang="en-US" sz="1000" i="1" dirty="0"/>
          </a:p>
        </p:txBody>
      </p:sp>
      <p:sp>
        <p:nvSpPr>
          <p:cNvPr id="42" name="TextBox 41"/>
          <p:cNvSpPr txBox="1"/>
          <p:nvPr/>
        </p:nvSpPr>
        <p:spPr>
          <a:xfrm>
            <a:off x="3048000" y="2912533"/>
            <a:ext cx="381000" cy="246221"/>
          </a:xfrm>
          <a:prstGeom prst="rect">
            <a:avLst/>
          </a:prstGeom>
          <a:noFill/>
        </p:spPr>
        <p:txBody>
          <a:bodyPr wrap="square" rtlCol="0">
            <a:spAutoFit/>
          </a:bodyPr>
          <a:lstStyle/>
          <a:p>
            <a:r>
              <a:rPr lang="en-US" sz="1000" i="1" dirty="0" smtClean="0"/>
              <a:t>16</a:t>
            </a:r>
            <a:endParaRPr lang="en-US" sz="1000" i="1" dirty="0"/>
          </a:p>
        </p:txBody>
      </p:sp>
      <p:sp>
        <p:nvSpPr>
          <p:cNvPr id="43" name="TextBox 42"/>
          <p:cNvSpPr txBox="1"/>
          <p:nvPr/>
        </p:nvSpPr>
        <p:spPr>
          <a:xfrm>
            <a:off x="3429000" y="2912533"/>
            <a:ext cx="381000" cy="246221"/>
          </a:xfrm>
          <a:prstGeom prst="rect">
            <a:avLst/>
          </a:prstGeom>
          <a:noFill/>
        </p:spPr>
        <p:txBody>
          <a:bodyPr wrap="square" rtlCol="0">
            <a:spAutoFit/>
          </a:bodyPr>
          <a:lstStyle/>
          <a:p>
            <a:r>
              <a:rPr lang="en-US" sz="1000" i="1" dirty="0" smtClean="0"/>
              <a:t>18</a:t>
            </a:r>
            <a:endParaRPr lang="en-US" sz="1000" i="1" dirty="0"/>
          </a:p>
        </p:txBody>
      </p:sp>
      <p:sp>
        <p:nvSpPr>
          <p:cNvPr id="44" name="TextBox 43"/>
          <p:cNvSpPr txBox="1"/>
          <p:nvPr/>
        </p:nvSpPr>
        <p:spPr>
          <a:xfrm>
            <a:off x="3810000" y="2912533"/>
            <a:ext cx="381000" cy="246221"/>
          </a:xfrm>
          <a:prstGeom prst="rect">
            <a:avLst/>
          </a:prstGeom>
          <a:noFill/>
        </p:spPr>
        <p:txBody>
          <a:bodyPr wrap="square" rtlCol="0">
            <a:spAutoFit/>
          </a:bodyPr>
          <a:lstStyle/>
          <a:p>
            <a:r>
              <a:rPr lang="en-US" sz="1000" i="1" dirty="0" smtClean="0"/>
              <a:t>20</a:t>
            </a:r>
            <a:endParaRPr lang="en-US" sz="1000" i="1" dirty="0"/>
          </a:p>
        </p:txBody>
      </p:sp>
      <p:sp>
        <p:nvSpPr>
          <p:cNvPr id="45" name="TextBox 44"/>
          <p:cNvSpPr txBox="1"/>
          <p:nvPr/>
        </p:nvSpPr>
        <p:spPr>
          <a:xfrm>
            <a:off x="4191000" y="2912533"/>
            <a:ext cx="381000" cy="246221"/>
          </a:xfrm>
          <a:prstGeom prst="rect">
            <a:avLst/>
          </a:prstGeom>
          <a:noFill/>
        </p:spPr>
        <p:txBody>
          <a:bodyPr wrap="square" rtlCol="0">
            <a:spAutoFit/>
          </a:bodyPr>
          <a:lstStyle/>
          <a:p>
            <a:r>
              <a:rPr lang="en-US" sz="1000" i="1" dirty="0" smtClean="0"/>
              <a:t>22</a:t>
            </a:r>
            <a:endParaRPr lang="en-US" sz="1000" i="1" dirty="0"/>
          </a:p>
        </p:txBody>
      </p:sp>
      <p:sp>
        <p:nvSpPr>
          <p:cNvPr id="46" name="TextBox 45"/>
          <p:cNvSpPr txBox="1"/>
          <p:nvPr/>
        </p:nvSpPr>
        <p:spPr>
          <a:xfrm>
            <a:off x="4572000" y="2912533"/>
            <a:ext cx="381000" cy="246221"/>
          </a:xfrm>
          <a:prstGeom prst="rect">
            <a:avLst/>
          </a:prstGeom>
          <a:noFill/>
        </p:spPr>
        <p:txBody>
          <a:bodyPr wrap="square" rtlCol="0">
            <a:spAutoFit/>
          </a:bodyPr>
          <a:lstStyle/>
          <a:p>
            <a:r>
              <a:rPr lang="en-US" sz="1000" i="1" dirty="0" smtClean="0"/>
              <a:t>24</a:t>
            </a:r>
            <a:endParaRPr lang="en-US" sz="1000" i="1" dirty="0"/>
          </a:p>
        </p:txBody>
      </p:sp>
      <p:sp>
        <p:nvSpPr>
          <p:cNvPr id="47" name="TextBox 46"/>
          <p:cNvSpPr txBox="1"/>
          <p:nvPr/>
        </p:nvSpPr>
        <p:spPr>
          <a:xfrm>
            <a:off x="4953000" y="2912533"/>
            <a:ext cx="381000" cy="246221"/>
          </a:xfrm>
          <a:prstGeom prst="rect">
            <a:avLst/>
          </a:prstGeom>
          <a:noFill/>
        </p:spPr>
        <p:txBody>
          <a:bodyPr wrap="square" rtlCol="0">
            <a:spAutoFit/>
          </a:bodyPr>
          <a:lstStyle/>
          <a:p>
            <a:r>
              <a:rPr lang="en-US" sz="1000" i="1" dirty="0" smtClean="0"/>
              <a:t>26</a:t>
            </a:r>
            <a:endParaRPr lang="en-US" sz="1000" i="1" dirty="0"/>
          </a:p>
        </p:txBody>
      </p:sp>
      <p:sp>
        <p:nvSpPr>
          <p:cNvPr id="48" name="TextBox 47"/>
          <p:cNvSpPr txBox="1"/>
          <p:nvPr/>
        </p:nvSpPr>
        <p:spPr>
          <a:xfrm>
            <a:off x="5334000" y="2912533"/>
            <a:ext cx="381000" cy="246221"/>
          </a:xfrm>
          <a:prstGeom prst="rect">
            <a:avLst/>
          </a:prstGeom>
          <a:noFill/>
        </p:spPr>
        <p:txBody>
          <a:bodyPr wrap="square" rtlCol="0">
            <a:spAutoFit/>
          </a:bodyPr>
          <a:lstStyle/>
          <a:p>
            <a:r>
              <a:rPr lang="en-US" sz="1000" i="1" dirty="0" smtClean="0"/>
              <a:t>28</a:t>
            </a:r>
            <a:endParaRPr lang="en-US" sz="1000" i="1" dirty="0"/>
          </a:p>
        </p:txBody>
      </p:sp>
      <p:sp>
        <p:nvSpPr>
          <p:cNvPr id="49" name="TextBox 48"/>
          <p:cNvSpPr txBox="1"/>
          <p:nvPr/>
        </p:nvSpPr>
        <p:spPr>
          <a:xfrm>
            <a:off x="5715000" y="2912533"/>
            <a:ext cx="381000" cy="246221"/>
          </a:xfrm>
          <a:prstGeom prst="rect">
            <a:avLst/>
          </a:prstGeom>
          <a:noFill/>
        </p:spPr>
        <p:txBody>
          <a:bodyPr wrap="square" rtlCol="0">
            <a:spAutoFit/>
          </a:bodyPr>
          <a:lstStyle/>
          <a:p>
            <a:r>
              <a:rPr lang="en-US" sz="1000" i="1" dirty="0" smtClean="0"/>
              <a:t>30</a:t>
            </a:r>
            <a:endParaRPr lang="en-US" sz="1000" i="1" dirty="0"/>
          </a:p>
        </p:txBody>
      </p:sp>
      <p:sp>
        <p:nvSpPr>
          <p:cNvPr id="50" name="TextBox 49"/>
          <p:cNvSpPr txBox="1"/>
          <p:nvPr/>
        </p:nvSpPr>
        <p:spPr>
          <a:xfrm>
            <a:off x="6096000" y="2912533"/>
            <a:ext cx="381000" cy="246221"/>
          </a:xfrm>
          <a:prstGeom prst="rect">
            <a:avLst/>
          </a:prstGeom>
          <a:noFill/>
        </p:spPr>
        <p:txBody>
          <a:bodyPr wrap="square" rtlCol="0">
            <a:spAutoFit/>
          </a:bodyPr>
          <a:lstStyle/>
          <a:p>
            <a:r>
              <a:rPr lang="en-US" sz="1000" i="1" dirty="0" smtClean="0"/>
              <a:t>32</a:t>
            </a:r>
            <a:endParaRPr lang="en-US" sz="1000" i="1" dirty="0"/>
          </a:p>
        </p:txBody>
      </p:sp>
      <p:sp>
        <p:nvSpPr>
          <p:cNvPr id="51" name="TextBox 50"/>
          <p:cNvSpPr txBox="1"/>
          <p:nvPr/>
        </p:nvSpPr>
        <p:spPr>
          <a:xfrm>
            <a:off x="6477000" y="2912533"/>
            <a:ext cx="381000" cy="246221"/>
          </a:xfrm>
          <a:prstGeom prst="rect">
            <a:avLst/>
          </a:prstGeom>
          <a:noFill/>
        </p:spPr>
        <p:txBody>
          <a:bodyPr wrap="square" rtlCol="0">
            <a:spAutoFit/>
          </a:bodyPr>
          <a:lstStyle/>
          <a:p>
            <a:r>
              <a:rPr lang="en-US" sz="1000" i="1" dirty="0" smtClean="0"/>
              <a:t>34</a:t>
            </a:r>
            <a:endParaRPr lang="en-US" sz="1000" i="1" dirty="0"/>
          </a:p>
        </p:txBody>
      </p:sp>
      <p:sp>
        <p:nvSpPr>
          <p:cNvPr id="52" name="TextBox 51"/>
          <p:cNvSpPr txBox="1"/>
          <p:nvPr/>
        </p:nvSpPr>
        <p:spPr>
          <a:xfrm>
            <a:off x="6858000" y="2912533"/>
            <a:ext cx="381000" cy="246221"/>
          </a:xfrm>
          <a:prstGeom prst="rect">
            <a:avLst/>
          </a:prstGeom>
          <a:noFill/>
        </p:spPr>
        <p:txBody>
          <a:bodyPr wrap="square" rtlCol="0">
            <a:spAutoFit/>
          </a:bodyPr>
          <a:lstStyle/>
          <a:p>
            <a:r>
              <a:rPr lang="en-US" sz="1000" i="1" dirty="0" smtClean="0"/>
              <a:t>36</a:t>
            </a:r>
            <a:endParaRPr lang="en-US" sz="1000" i="1" dirty="0"/>
          </a:p>
        </p:txBody>
      </p:sp>
      <p:sp>
        <p:nvSpPr>
          <p:cNvPr id="53" name="TextBox 52"/>
          <p:cNvSpPr txBox="1"/>
          <p:nvPr/>
        </p:nvSpPr>
        <p:spPr>
          <a:xfrm>
            <a:off x="7239000" y="2912533"/>
            <a:ext cx="381000" cy="246221"/>
          </a:xfrm>
          <a:prstGeom prst="rect">
            <a:avLst/>
          </a:prstGeom>
          <a:noFill/>
        </p:spPr>
        <p:txBody>
          <a:bodyPr wrap="square" rtlCol="0">
            <a:spAutoFit/>
          </a:bodyPr>
          <a:lstStyle/>
          <a:p>
            <a:r>
              <a:rPr lang="en-US" sz="1000" i="1" dirty="0" smtClean="0"/>
              <a:t>38</a:t>
            </a:r>
            <a:endParaRPr lang="en-US" sz="1000" i="1" dirty="0"/>
          </a:p>
        </p:txBody>
      </p:sp>
      <p:sp>
        <p:nvSpPr>
          <p:cNvPr id="54" name="TextBox 53"/>
          <p:cNvSpPr txBox="1"/>
          <p:nvPr/>
        </p:nvSpPr>
        <p:spPr>
          <a:xfrm>
            <a:off x="7620000" y="2912533"/>
            <a:ext cx="381000" cy="246221"/>
          </a:xfrm>
          <a:prstGeom prst="rect">
            <a:avLst/>
          </a:prstGeom>
          <a:noFill/>
        </p:spPr>
        <p:txBody>
          <a:bodyPr wrap="square" rtlCol="0">
            <a:spAutoFit/>
          </a:bodyPr>
          <a:lstStyle/>
          <a:p>
            <a:r>
              <a:rPr lang="en-US" sz="1000" i="1" dirty="0" smtClean="0"/>
              <a:t>40</a:t>
            </a:r>
            <a:endParaRPr lang="en-US" sz="1000" i="1" dirty="0"/>
          </a:p>
        </p:txBody>
      </p:sp>
      <p:sp>
        <p:nvSpPr>
          <p:cNvPr id="55" name="TextBox 54"/>
          <p:cNvSpPr txBox="1"/>
          <p:nvPr/>
        </p:nvSpPr>
        <p:spPr>
          <a:xfrm>
            <a:off x="8001000" y="2912533"/>
            <a:ext cx="381000" cy="246221"/>
          </a:xfrm>
          <a:prstGeom prst="rect">
            <a:avLst/>
          </a:prstGeom>
          <a:noFill/>
        </p:spPr>
        <p:txBody>
          <a:bodyPr wrap="square" rtlCol="0">
            <a:spAutoFit/>
          </a:bodyPr>
          <a:lstStyle/>
          <a:p>
            <a:r>
              <a:rPr lang="en-US" sz="1000" i="1" dirty="0" smtClean="0"/>
              <a:t>42</a:t>
            </a:r>
            <a:endParaRPr lang="en-US" sz="1000" i="1" dirty="0"/>
          </a:p>
        </p:txBody>
      </p:sp>
      <p:sp>
        <p:nvSpPr>
          <p:cNvPr id="56" name="TextBox 55"/>
          <p:cNvSpPr txBox="1"/>
          <p:nvPr/>
        </p:nvSpPr>
        <p:spPr>
          <a:xfrm>
            <a:off x="8382000" y="2912533"/>
            <a:ext cx="381000" cy="246221"/>
          </a:xfrm>
          <a:prstGeom prst="rect">
            <a:avLst/>
          </a:prstGeom>
          <a:noFill/>
        </p:spPr>
        <p:txBody>
          <a:bodyPr wrap="square" rtlCol="0">
            <a:spAutoFit/>
          </a:bodyPr>
          <a:lstStyle/>
          <a:p>
            <a:r>
              <a:rPr lang="en-US" sz="1000" i="1" dirty="0" smtClean="0"/>
              <a:t>44</a:t>
            </a:r>
            <a:endParaRPr lang="en-US" sz="1000" i="1" dirty="0"/>
          </a:p>
        </p:txBody>
      </p:sp>
      <p:pic>
        <p:nvPicPr>
          <p:cNvPr id="57" name="Picture 56"/>
          <p:cNvPicPr>
            <a:picLocks noChangeAspect="1"/>
          </p:cNvPicPr>
          <p:nvPr/>
        </p:nvPicPr>
        <p:blipFill>
          <a:blip r:embed="rId4"/>
          <a:stretch>
            <a:fillRect/>
          </a:stretch>
        </p:blipFill>
        <p:spPr>
          <a:xfrm>
            <a:off x="381000" y="3445933"/>
            <a:ext cx="1060888" cy="762000"/>
          </a:xfrm>
          <a:prstGeom prst="rect">
            <a:avLst/>
          </a:prstGeom>
        </p:spPr>
      </p:pic>
      <p:pic>
        <p:nvPicPr>
          <p:cNvPr id="58" name="Picture 57"/>
          <p:cNvPicPr>
            <a:picLocks noChangeAspect="1"/>
          </p:cNvPicPr>
          <p:nvPr/>
        </p:nvPicPr>
        <p:blipFill>
          <a:blip r:embed="rId4"/>
          <a:stretch>
            <a:fillRect/>
          </a:stretch>
        </p:blipFill>
        <p:spPr>
          <a:xfrm>
            <a:off x="990600" y="3217333"/>
            <a:ext cx="1060888" cy="762000"/>
          </a:xfrm>
          <a:prstGeom prst="rect">
            <a:avLst/>
          </a:prstGeom>
        </p:spPr>
      </p:pic>
      <p:pic>
        <p:nvPicPr>
          <p:cNvPr id="59" name="Picture 58"/>
          <p:cNvPicPr>
            <a:picLocks noChangeAspect="1"/>
          </p:cNvPicPr>
          <p:nvPr/>
        </p:nvPicPr>
        <p:blipFill>
          <a:blip r:embed="rId4"/>
          <a:stretch>
            <a:fillRect/>
          </a:stretch>
        </p:blipFill>
        <p:spPr>
          <a:xfrm>
            <a:off x="1371600" y="3445933"/>
            <a:ext cx="1060888" cy="762000"/>
          </a:xfrm>
          <a:prstGeom prst="rect">
            <a:avLst/>
          </a:prstGeom>
        </p:spPr>
      </p:pic>
      <p:pic>
        <p:nvPicPr>
          <p:cNvPr id="61" name="Picture 60"/>
          <p:cNvPicPr>
            <a:picLocks noChangeAspect="1"/>
          </p:cNvPicPr>
          <p:nvPr/>
        </p:nvPicPr>
        <p:blipFill>
          <a:blip r:embed="rId4"/>
          <a:stretch>
            <a:fillRect/>
          </a:stretch>
        </p:blipFill>
        <p:spPr>
          <a:xfrm>
            <a:off x="2057400" y="3217333"/>
            <a:ext cx="1060888" cy="762000"/>
          </a:xfrm>
          <a:prstGeom prst="rect">
            <a:avLst/>
          </a:prstGeom>
        </p:spPr>
      </p:pic>
      <p:pic>
        <p:nvPicPr>
          <p:cNvPr id="62" name="Picture 61"/>
          <p:cNvPicPr>
            <a:picLocks noChangeAspect="1"/>
          </p:cNvPicPr>
          <p:nvPr/>
        </p:nvPicPr>
        <p:blipFill>
          <a:blip r:embed="rId4"/>
          <a:stretch>
            <a:fillRect/>
          </a:stretch>
        </p:blipFill>
        <p:spPr>
          <a:xfrm>
            <a:off x="2438400" y="3445933"/>
            <a:ext cx="1060888" cy="762000"/>
          </a:xfrm>
          <a:prstGeom prst="rect">
            <a:avLst/>
          </a:prstGeom>
        </p:spPr>
      </p:pic>
      <p:pic>
        <p:nvPicPr>
          <p:cNvPr id="63" name="Picture 62"/>
          <p:cNvPicPr>
            <a:picLocks noChangeAspect="1"/>
          </p:cNvPicPr>
          <p:nvPr/>
        </p:nvPicPr>
        <p:blipFill>
          <a:blip r:embed="rId4"/>
          <a:stretch>
            <a:fillRect/>
          </a:stretch>
        </p:blipFill>
        <p:spPr>
          <a:xfrm>
            <a:off x="3048000" y="3217333"/>
            <a:ext cx="1060888" cy="762000"/>
          </a:xfrm>
          <a:prstGeom prst="rect">
            <a:avLst/>
          </a:prstGeom>
        </p:spPr>
      </p:pic>
      <p:pic>
        <p:nvPicPr>
          <p:cNvPr id="64" name="Picture 63"/>
          <p:cNvPicPr>
            <a:picLocks noChangeAspect="1"/>
          </p:cNvPicPr>
          <p:nvPr/>
        </p:nvPicPr>
        <p:blipFill>
          <a:blip r:embed="rId4"/>
          <a:stretch>
            <a:fillRect/>
          </a:stretch>
        </p:blipFill>
        <p:spPr>
          <a:xfrm>
            <a:off x="3429000" y="3445933"/>
            <a:ext cx="1060888" cy="762000"/>
          </a:xfrm>
          <a:prstGeom prst="rect">
            <a:avLst/>
          </a:prstGeom>
        </p:spPr>
      </p:pic>
      <p:pic>
        <p:nvPicPr>
          <p:cNvPr id="67" name="Picture 66"/>
          <p:cNvPicPr>
            <a:picLocks noChangeAspect="1"/>
          </p:cNvPicPr>
          <p:nvPr/>
        </p:nvPicPr>
        <p:blipFill>
          <a:blip r:embed="rId4"/>
          <a:stretch>
            <a:fillRect/>
          </a:stretch>
        </p:blipFill>
        <p:spPr>
          <a:xfrm>
            <a:off x="4114800" y="3217333"/>
            <a:ext cx="1060888" cy="762000"/>
          </a:xfrm>
          <a:prstGeom prst="rect">
            <a:avLst/>
          </a:prstGeom>
        </p:spPr>
      </p:pic>
      <p:pic>
        <p:nvPicPr>
          <p:cNvPr id="68" name="Picture 67"/>
          <p:cNvPicPr>
            <a:picLocks noChangeAspect="1"/>
          </p:cNvPicPr>
          <p:nvPr/>
        </p:nvPicPr>
        <p:blipFill>
          <a:blip r:embed="rId4"/>
          <a:stretch>
            <a:fillRect/>
          </a:stretch>
        </p:blipFill>
        <p:spPr>
          <a:xfrm>
            <a:off x="4495800" y="3445933"/>
            <a:ext cx="1060888" cy="762000"/>
          </a:xfrm>
          <a:prstGeom prst="rect">
            <a:avLst/>
          </a:prstGeom>
        </p:spPr>
      </p:pic>
      <p:pic>
        <p:nvPicPr>
          <p:cNvPr id="69" name="Picture 68"/>
          <p:cNvPicPr>
            <a:picLocks noChangeAspect="1"/>
          </p:cNvPicPr>
          <p:nvPr/>
        </p:nvPicPr>
        <p:blipFill>
          <a:blip r:embed="rId4"/>
          <a:stretch>
            <a:fillRect/>
          </a:stretch>
        </p:blipFill>
        <p:spPr>
          <a:xfrm>
            <a:off x="5105400" y="3217333"/>
            <a:ext cx="1060888" cy="762000"/>
          </a:xfrm>
          <a:prstGeom prst="rect">
            <a:avLst/>
          </a:prstGeom>
        </p:spPr>
      </p:pic>
      <p:pic>
        <p:nvPicPr>
          <p:cNvPr id="70" name="Picture 69"/>
          <p:cNvPicPr>
            <a:picLocks noChangeAspect="1"/>
          </p:cNvPicPr>
          <p:nvPr/>
        </p:nvPicPr>
        <p:blipFill>
          <a:blip r:embed="rId4"/>
          <a:stretch>
            <a:fillRect/>
          </a:stretch>
        </p:blipFill>
        <p:spPr>
          <a:xfrm>
            <a:off x="5486400" y="3445933"/>
            <a:ext cx="1060888" cy="762000"/>
          </a:xfrm>
          <a:prstGeom prst="rect">
            <a:avLst/>
          </a:prstGeom>
        </p:spPr>
      </p:pic>
      <p:pic>
        <p:nvPicPr>
          <p:cNvPr id="71" name="Picture 70"/>
          <p:cNvPicPr>
            <a:picLocks noChangeAspect="1"/>
          </p:cNvPicPr>
          <p:nvPr/>
        </p:nvPicPr>
        <p:blipFill>
          <a:blip r:embed="rId4"/>
          <a:stretch>
            <a:fillRect/>
          </a:stretch>
        </p:blipFill>
        <p:spPr>
          <a:xfrm>
            <a:off x="6172200" y="3217333"/>
            <a:ext cx="1060888" cy="762000"/>
          </a:xfrm>
          <a:prstGeom prst="rect">
            <a:avLst/>
          </a:prstGeom>
        </p:spPr>
      </p:pic>
      <p:pic>
        <p:nvPicPr>
          <p:cNvPr id="72" name="Picture 71"/>
          <p:cNvPicPr>
            <a:picLocks noChangeAspect="1"/>
          </p:cNvPicPr>
          <p:nvPr/>
        </p:nvPicPr>
        <p:blipFill>
          <a:blip r:embed="rId4"/>
          <a:stretch>
            <a:fillRect/>
          </a:stretch>
        </p:blipFill>
        <p:spPr>
          <a:xfrm>
            <a:off x="6553200" y="3445933"/>
            <a:ext cx="1060888" cy="762000"/>
          </a:xfrm>
          <a:prstGeom prst="rect">
            <a:avLst/>
          </a:prstGeom>
        </p:spPr>
      </p:pic>
      <p:pic>
        <p:nvPicPr>
          <p:cNvPr id="73" name="Picture 72"/>
          <p:cNvPicPr>
            <a:picLocks noChangeAspect="1"/>
          </p:cNvPicPr>
          <p:nvPr/>
        </p:nvPicPr>
        <p:blipFill>
          <a:blip r:embed="rId4"/>
          <a:stretch>
            <a:fillRect/>
          </a:stretch>
        </p:blipFill>
        <p:spPr>
          <a:xfrm>
            <a:off x="7162800" y="3217333"/>
            <a:ext cx="1060888" cy="762000"/>
          </a:xfrm>
          <a:prstGeom prst="rect">
            <a:avLst/>
          </a:prstGeom>
        </p:spPr>
      </p:pic>
      <p:pic>
        <p:nvPicPr>
          <p:cNvPr id="74" name="Picture 73"/>
          <p:cNvPicPr>
            <a:picLocks noChangeAspect="1"/>
          </p:cNvPicPr>
          <p:nvPr/>
        </p:nvPicPr>
        <p:blipFill>
          <a:blip r:embed="rId4"/>
          <a:stretch>
            <a:fillRect/>
          </a:stretch>
        </p:blipFill>
        <p:spPr>
          <a:xfrm>
            <a:off x="7543800" y="3445933"/>
            <a:ext cx="1060888" cy="762000"/>
          </a:xfrm>
          <a:prstGeom prst="rect">
            <a:avLst/>
          </a:prstGeom>
        </p:spPr>
      </p:pic>
      <p:pic>
        <p:nvPicPr>
          <p:cNvPr id="75" name="Picture 74"/>
          <p:cNvPicPr>
            <a:picLocks noChangeAspect="1"/>
          </p:cNvPicPr>
          <p:nvPr/>
        </p:nvPicPr>
        <p:blipFill>
          <a:blip r:embed="rId4"/>
          <a:stretch>
            <a:fillRect/>
          </a:stretch>
        </p:blipFill>
        <p:spPr>
          <a:xfrm>
            <a:off x="8057712" y="3217333"/>
            <a:ext cx="1060888" cy="762000"/>
          </a:xfrm>
          <a:prstGeom prst="rect">
            <a:avLst/>
          </a:prstGeom>
        </p:spPr>
      </p:pic>
      <p:sp>
        <p:nvSpPr>
          <p:cNvPr id="76" name="TextBox 75"/>
          <p:cNvSpPr txBox="1"/>
          <p:nvPr/>
        </p:nvSpPr>
        <p:spPr>
          <a:xfrm>
            <a:off x="8686800" y="2894912"/>
            <a:ext cx="533400" cy="246221"/>
          </a:xfrm>
          <a:prstGeom prst="rect">
            <a:avLst/>
          </a:prstGeom>
          <a:noFill/>
        </p:spPr>
        <p:txBody>
          <a:bodyPr wrap="square" rtlCol="0">
            <a:spAutoFit/>
          </a:bodyPr>
          <a:lstStyle/>
          <a:p>
            <a:r>
              <a:rPr lang="en-US" sz="1000" i="1" dirty="0" smtClean="0"/>
              <a:t>min</a:t>
            </a:r>
            <a:endParaRPr lang="en-US" sz="1000" i="1" dirty="0"/>
          </a:p>
        </p:txBody>
      </p:sp>
      <p:pic>
        <p:nvPicPr>
          <p:cNvPr id="77" name="Picture 76"/>
          <p:cNvPicPr>
            <a:picLocks noChangeAspect="1"/>
          </p:cNvPicPr>
          <p:nvPr/>
        </p:nvPicPr>
        <p:blipFill>
          <a:blip r:embed="rId5"/>
          <a:stretch>
            <a:fillRect/>
          </a:stretch>
        </p:blipFill>
        <p:spPr>
          <a:xfrm>
            <a:off x="25400" y="1490133"/>
            <a:ext cx="1295400" cy="967232"/>
          </a:xfrm>
          <a:prstGeom prst="rect">
            <a:avLst/>
          </a:prstGeom>
        </p:spPr>
      </p:pic>
      <p:pic>
        <p:nvPicPr>
          <p:cNvPr id="78" name="Picture 77"/>
          <p:cNvPicPr>
            <a:picLocks noChangeAspect="1"/>
          </p:cNvPicPr>
          <p:nvPr/>
        </p:nvPicPr>
        <p:blipFill>
          <a:blip r:embed="rId5"/>
          <a:stretch>
            <a:fillRect/>
          </a:stretch>
        </p:blipFill>
        <p:spPr>
          <a:xfrm>
            <a:off x="2362200" y="1464733"/>
            <a:ext cx="1295400" cy="967232"/>
          </a:xfrm>
          <a:prstGeom prst="rect">
            <a:avLst/>
          </a:prstGeom>
        </p:spPr>
      </p:pic>
      <p:pic>
        <p:nvPicPr>
          <p:cNvPr id="79" name="Picture 78"/>
          <p:cNvPicPr>
            <a:picLocks noChangeAspect="1"/>
          </p:cNvPicPr>
          <p:nvPr/>
        </p:nvPicPr>
        <p:blipFill>
          <a:blip r:embed="rId5"/>
          <a:stretch>
            <a:fillRect/>
          </a:stretch>
        </p:blipFill>
        <p:spPr>
          <a:xfrm>
            <a:off x="5181600" y="1447800"/>
            <a:ext cx="1295400" cy="967232"/>
          </a:xfrm>
          <a:prstGeom prst="rect">
            <a:avLst/>
          </a:prstGeom>
        </p:spPr>
      </p:pic>
      <p:pic>
        <p:nvPicPr>
          <p:cNvPr id="80" name="Picture 79"/>
          <p:cNvPicPr>
            <a:picLocks noChangeAspect="1"/>
          </p:cNvPicPr>
          <p:nvPr/>
        </p:nvPicPr>
        <p:blipFill>
          <a:blip r:embed="rId5"/>
          <a:stretch>
            <a:fillRect/>
          </a:stretch>
        </p:blipFill>
        <p:spPr>
          <a:xfrm>
            <a:off x="7772400" y="1464733"/>
            <a:ext cx="1295400" cy="967232"/>
          </a:xfrm>
          <a:prstGeom prst="rect">
            <a:avLst/>
          </a:prstGeom>
        </p:spPr>
      </p:pic>
      <p:cxnSp>
        <p:nvCxnSpPr>
          <p:cNvPr id="82" name="Straight Connector 81"/>
          <p:cNvCxnSpPr/>
          <p:nvPr/>
        </p:nvCxnSpPr>
        <p:spPr>
          <a:xfrm>
            <a:off x="228600" y="2455333"/>
            <a:ext cx="0" cy="304800"/>
          </a:xfrm>
          <a:prstGeom prst="line">
            <a:avLst/>
          </a:prstGeom>
          <a:ln w="25400">
            <a:solidFill>
              <a:srgbClr val="F2C31A"/>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017520" y="2443141"/>
            <a:ext cx="0" cy="304800"/>
          </a:xfrm>
          <a:prstGeom prst="line">
            <a:avLst/>
          </a:prstGeom>
          <a:ln w="25400">
            <a:solidFill>
              <a:srgbClr val="F2C31A"/>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867400" y="2424853"/>
            <a:ext cx="0" cy="304800"/>
          </a:xfrm>
          <a:prstGeom prst="line">
            <a:avLst/>
          </a:prstGeom>
          <a:ln w="25400">
            <a:solidFill>
              <a:srgbClr val="F2C31A"/>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686800" y="2443141"/>
            <a:ext cx="0" cy="304800"/>
          </a:xfrm>
          <a:prstGeom prst="line">
            <a:avLst/>
          </a:prstGeom>
          <a:ln w="25400">
            <a:solidFill>
              <a:srgbClr val="F2C31A"/>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85800" y="8467"/>
            <a:ext cx="7696137" cy="584776"/>
          </a:xfrm>
          <a:prstGeom prst="rect">
            <a:avLst/>
          </a:prstGeom>
          <a:noFill/>
        </p:spPr>
        <p:txBody>
          <a:bodyPr wrap="none" rtlCol="0">
            <a:spAutoFit/>
          </a:bodyPr>
          <a:lstStyle/>
          <a:p>
            <a:r>
              <a:rPr lang="en-US" sz="3200" dirty="0" smtClean="0"/>
              <a:t>ProbSevere Model Real-Time Operations</a:t>
            </a:r>
            <a:endParaRPr lang="en-US" sz="3200" dirty="0"/>
          </a:p>
        </p:txBody>
      </p:sp>
    </p:spTree>
    <p:extLst>
      <p:ext uri="{BB962C8B-B14F-4D97-AF65-F5344CB8AC3E}">
        <p14:creationId xmlns:p14="http://schemas.microsoft.com/office/powerpoint/2010/main" val="344912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dissolve">
                                      <p:cBhvr>
                                        <p:cTn id="10" dur="500"/>
                                        <p:tgtEl>
                                          <p:spTgt spid="86"/>
                                        </p:tgtEl>
                                      </p:cBhvr>
                                    </p:animEffect>
                                  </p:childTnLst>
                                </p:cTn>
                              </p:par>
                              <p:par>
                                <p:cTn id="11" presetID="9"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dissolve">
                                      <p:cBhvr>
                                        <p:cTn id="13" dur="1000"/>
                                        <p:tgtEl>
                                          <p:spTgt spid="77"/>
                                        </p:tgtEl>
                                      </p:cBhvr>
                                    </p:animEffect>
                                  </p:childTnLst>
                                </p:cTn>
                              </p:par>
                              <p:par>
                                <p:cTn id="14" presetID="9"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dissolve">
                                      <p:cBhvr>
                                        <p:cTn id="16" dur="1000"/>
                                        <p:tgtEl>
                                          <p:spTgt spid="82"/>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dissolve">
                                      <p:cBhvr>
                                        <p:cTn id="20" dur="1000"/>
                                        <p:tgtEl>
                                          <p:spTgt spid="57"/>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dissolve">
                                      <p:cBhvr>
                                        <p:cTn id="24" dur="1000"/>
                                        <p:tgtEl>
                                          <p:spTgt spid="58"/>
                                        </p:tgtEl>
                                      </p:cBhvr>
                                    </p:animEffect>
                                  </p:childTnLst>
                                </p:cTn>
                              </p:par>
                            </p:childTnLst>
                          </p:cTn>
                        </p:par>
                        <p:par>
                          <p:cTn id="25" fill="hold">
                            <p:stCondLst>
                              <p:cond delay="3000"/>
                            </p:stCondLst>
                            <p:childTnLst>
                              <p:par>
                                <p:cTn id="26" presetID="9" presetClass="entr" presetSubtype="0"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dissolve">
                                      <p:cBhvr>
                                        <p:cTn id="28" dur="1000"/>
                                        <p:tgtEl>
                                          <p:spTgt spid="59"/>
                                        </p:tgtEl>
                                      </p:cBhvr>
                                    </p:animEffect>
                                  </p:childTnLst>
                                </p:cTn>
                              </p:par>
                            </p:childTnLst>
                          </p:cTn>
                        </p:par>
                        <p:par>
                          <p:cTn id="29" fill="hold">
                            <p:stCondLst>
                              <p:cond delay="4000"/>
                            </p:stCondLst>
                            <p:childTnLst>
                              <p:par>
                                <p:cTn id="30" presetID="9" presetClass="entr" presetSubtype="0" fill="hold" nodeType="after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dissolve">
                                      <p:cBhvr>
                                        <p:cTn id="32" dur="1000"/>
                                        <p:tgtEl>
                                          <p:spTgt spid="61"/>
                                        </p:tgtEl>
                                      </p:cBhvr>
                                    </p:animEffect>
                                  </p:childTnLst>
                                </p:cTn>
                              </p:par>
                            </p:childTnLst>
                          </p:cTn>
                        </p:par>
                        <p:par>
                          <p:cTn id="33" fill="hold">
                            <p:stCondLst>
                              <p:cond delay="5000"/>
                            </p:stCondLst>
                            <p:childTnLst>
                              <p:par>
                                <p:cTn id="34" presetID="9"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dissolve">
                                      <p:cBhvr>
                                        <p:cTn id="36" dur="1000"/>
                                        <p:tgtEl>
                                          <p:spTgt spid="62"/>
                                        </p:tgtEl>
                                      </p:cBhvr>
                                    </p:animEffect>
                                  </p:childTnLst>
                                </p:cTn>
                              </p:par>
                            </p:childTnLst>
                          </p:cTn>
                        </p:par>
                        <p:par>
                          <p:cTn id="37" fill="hold">
                            <p:stCondLst>
                              <p:cond delay="6000"/>
                            </p:stCondLst>
                            <p:childTnLst>
                              <p:par>
                                <p:cTn id="38" presetID="9" presetClass="entr" presetSubtype="0" fill="hold" nodeType="after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dissolve">
                                      <p:cBhvr>
                                        <p:cTn id="40" dur="1000"/>
                                        <p:tgtEl>
                                          <p:spTgt spid="78"/>
                                        </p:tgtEl>
                                      </p:cBhvr>
                                    </p:animEffect>
                                  </p:childTnLst>
                                </p:cTn>
                              </p:par>
                              <p:par>
                                <p:cTn id="41" presetID="9"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dissolve">
                                      <p:cBhvr>
                                        <p:cTn id="43" dur="1000"/>
                                        <p:tgtEl>
                                          <p:spTgt spid="83"/>
                                        </p:tgtEl>
                                      </p:cBhvr>
                                    </p:animEffect>
                                  </p:childTnLst>
                                </p:cTn>
                              </p:par>
                            </p:childTnLst>
                          </p:cTn>
                        </p:par>
                        <p:par>
                          <p:cTn id="44" fill="hold">
                            <p:stCondLst>
                              <p:cond delay="7000"/>
                            </p:stCondLst>
                            <p:childTnLst>
                              <p:par>
                                <p:cTn id="45" presetID="9" presetClass="entr" presetSubtype="0" fill="hold"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dissolve">
                                      <p:cBhvr>
                                        <p:cTn id="47" dur="1000"/>
                                        <p:tgtEl>
                                          <p:spTgt spid="63"/>
                                        </p:tgtEl>
                                      </p:cBhvr>
                                    </p:animEffect>
                                  </p:childTnLst>
                                </p:cTn>
                              </p:par>
                            </p:childTnLst>
                          </p:cTn>
                        </p:par>
                        <p:par>
                          <p:cTn id="48" fill="hold">
                            <p:stCondLst>
                              <p:cond delay="8000"/>
                            </p:stCondLst>
                            <p:childTnLst>
                              <p:par>
                                <p:cTn id="49" presetID="9" presetClass="entr" presetSubtype="0"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dissolve">
                                      <p:cBhvr>
                                        <p:cTn id="51" dur="1000"/>
                                        <p:tgtEl>
                                          <p:spTgt spid="64"/>
                                        </p:tgtEl>
                                      </p:cBhvr>
                                    </p:animEffect>
                                  </p:childTnLst>
                                </p:cTn>
                              </p:par>
                            </p:childTnLst>
                          </p:cTn>
                        </p:par>
                        <p:par>
                          <p:cTn id="52" fill="hold">
                            <p:stCondLst>
                              <p:cond delay="9000"/>
                            </p:stCondLst>
                            <p:childTnLst>
                              <p:par>
                                <p:cTn id="53" presetID="9" presetClass="entr" presetSubtype="0" fill="hold" nodeType="after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dissolve">
                                      <p:cBhvr>
                                        <p:cTn id="55" dur="1000"/>
                                        <p:tgtEl>
                                          <p:spTgt spid="67"/>
                                        </p:tgtEl>
                                      </p:cBhvr>
                                    </p:animEffect>
                                  </p:childTnLst>
                                </p:cTn>
                              </p:par>
                            </p:childTnLst>
                          </p:cTn>
                        </p:par>
                        <p:par>
                          <p:cTn id="56" fill="hold">
                            <p:stCondLst>
                              <p:cond delay="10000"/>
                            </p:stCondLst>
                            <p:childTnLst>
                              <p:par>
                                <p:cTn id="57" presetID="9"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dissolve">
                                      <p:cBhvr>
                                        <p:cTn id="59" dur="1000"/>
                                        <p:tgtEl>
                                          <p:spTgt spid="68"/>
                                        </p:tgtEl>
                                      </p:cBhvr>
                                    </p:animEffect>
                                  </p:childTnLst>
                                </p:cTn>
                              </p:par>
                            </p:childTnLst>
                          </p:cTn>
                        </p:par>
                        <p:par>
                          <p:cTn id="60" fill="hold">
                            <p:stCondLst>
                              <p:cond delay="11000"/>
                            </p:stCondLst>
                            <p:childTnLst>
                              <p:par>
                                <p:cTn id="61" presetID="9" presetClass="entr" presetSubtype="0" fill="hold" nodeType="after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dissolve">
                                      <p:cBhvr>
                                        <p:cTn id="63" dur="1000"/>
                                        <p:tgtEl>
                                          <p:spTgt spid="69"/>
                                        </p:tgtEl>
                                      </p:cBhvr>
                                    </p:animEffect>
                                  </p:childTnLst>
                                </p:cTn>
                              </p:par>
                            </p:childTnLst>
                          </p:cTn>
                        </p:par>
                        <p:par>
                          <p:cTn id="64" fill="hold">
                            <p:stCondLst>
                              <p:cond delay="12000"/>
                            </p:stCondLst>
                            <p:childTnLst>
                              <p:par>
                                <p:cTn id="65" presetID="9" presetClass="entr" presetSubtype="0" fill="hold"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dissolve">
                                      <p:cBhvr>
                                        <p:cTn id="67" dur="1000"/>
                                        <p:tgtEl>
                                          <p:spTgt spid="70"/>
                                        </p:tgtEl>
                                      </p:cBhvr>
                                    </p:animEffect>
                                  </p:childTnLst>
                                </p:cTn>
                              </p:par>
                              <p:par>
                                <p:cTn id="68" presetID="9"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dissolve">
                                      <p:cBhvr>
                                        <p:cTn id="70" dur="1000"/>
                                        <p:tgtEl>
                                          <p:spTgt spid="79"/>
                                        </p:tgtEl>
                                      </p:cBhvr>
                                    </p:animEffect>
                                  </p:childTnLst>
                                </p:cTn>
                              </p:par>
                              <p:par>
                                <p:cTn id="71" presetID="9" presetClass="entr" presetSubtype="0"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dissolve">
                                      <p:cBhvr>
                                        <p:cTn id="73" dur="1000"/>
                                        <p:tgtEl>
                                          <p:spTgt spid="84"/>
                                        </p:tgtEl>
                                      </p:cBhvr>
                                    </p:animEffect>
                                  </p:childTnLst>
                                </p:cTn>
                              </p:par>
                            </p:childTnLst>
                          </p:cTn>
                        </p:par>
                        <p:par>
                          <p:cTn id="74" fill="hold">
                            <p:stCondLst>
                              <p:cond delay="13000"/>
                            </p:stCondLst>
                            <p:childTnLst>
                              <p:par>
                                <p:cTn id="75" presetID="9" presetClass="entr" presetSubtype="0" fill="hold"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dissolve">
                                      <p:cBhvr>
                                        <p:cTn id="77" dur="1000"/>
                                        <p:tgtEl>
                                          <p:spTgt spid="71"/>
                                        </p:tgtEl>
                                      </p:cBhvr>
                                    </p:animEffect>
                                  </p:childTnLst>
                                </p:cTn>
                              </p:par>
                            </p:childTnLst>
                          </p:cTn>
                        </p:par>
                        <p:par>
                          <p:cTn id="78" fill="hold">
                            <p:stCondLst>
                              <p:cond delay="14000"/>
                            </p:stCondLst>
                            <p:childTnLst>
                              <p:par>
                                <p:cTn id="79" presetID="9" presetClass="entr" presetSubtype="0" fill="hold"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dissolve">
                                      <p:cBhvr>
                                        <p:cTn id="81" dur="1000"/>
                                        <p:tgtEl>
                                          <p:spTgt spid="72"/>
                                        </p:tgtEl>
                                      </p:cBhvr>
                                    </p:animEffect>
                                  </p:childTnLst>
                                </p:cTn>
                              </p:par>
                            </p:childTnLst>
                          </p:cTn>
                        </p:par>
                        <p:par>
                          <p:cTn id="82" fill="hold">
                            <p:stCondLst>
                              <p:cond delay="15000"/>
                            </p:stCondLst>
                            <p:childTnLst>
                              <p:par>
                                <p:cTn id="83" presetID="9" presetClass="entr" presetSubtype="0" fill="hold" nodeType="after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dissolve">
                                      <p:cBhvr>
                                        <p:cTn id="85" dur="1000"/>
                                        <p:tgtEl>
                                          <p:spTgt spid="73"/>
                                        </p:tgtEl>
                                      </p:cBhvr>
                                    </p:animEffect>
                                  </p:childTnLst>
                                </p:cTn>
                              </p:par>
                            </p:childTnLst>
                          </p:cTn>
                        </p:par>
                        <p:par>
                          <p:cTn id="86" fill="hold">
                            <p:stCondLst>
                              <p:cond delay="16000"/>
                            </p:stCondLst>
                            <p:childTnLst>
                              <p:par>
                                <p:cTn id="87" presetID="9" presetClass="entr" presetSubtype="0" fill="hold"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dissolve">
                                      <p:cBhvr>
                                        <p:cTn id="89" dur="1000"/>
                                        <p:tgtEl>
                                          <p:spTgt spid="74"/>
                                        </p:tgtEl>
                                      </p:cBhvr>
                                    </p:animEffect>
                                  </p:childTnLst>
                                </p:cTn>
                              </p:par>
                            </p:childTnLst>
                          </p:cTn>
                        </p:par>
                        <p:par>
                          <p:cTn id="90" fill="hold">
                            <p:stCondLst>
                              <p:cond delay="17000"/>
                            </p:stCondLst>
                            <p:childTnLst>
                              <p:par>
                                <p:cTn id="91" presetID="9" presetClass="entr" presetSubtype="0" fill="hold" nodeType="after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dissolve">
                                      <p:cBhvr>
                                        <p:cTn id="93" dur="1000"/>
                                        <p:tgtEl>
                                          <p:spTgt spid="75"/>
                                        </p:tgtEl>
                                      </p:cBhvr>
                                    </p:animEffect>
                                  </p:childTnLst>
                                </p:cTn>
                              </p:par>
                              <p:par>
                                <p:cTn id="94" presetID="9" presetClass="entr" presetSubtype="0" fill="hold" nodeType="withEffect">
                                  <p:stCondLst>
                                    <p:cond delay="0"/>
                                  </p:stCondLst>
                                  <p:childTnLst>
                                    <p:set>
                                      <p:cBhvr>
                                        <p:cTn id="95" dur="1" fill="hold">
                                          <p:stCondLst>
                                            <p:cond delay="0"/>
                                          </p:stCondLst>
                                        </p:cTn>
                                        <p:tgtEl>
                                          <p:spTgt spid="80"/>
                                        </p:tgtEl>
                                        <p:attrNameLst>
                                          <p:attrName>style.visibility</p:attrName>
                                        </p:attrNameLst>
                                      </p:cBhvr>
                                      <p:to>
                                        <p:strVal val="visible"/>
                                      </p:to>
                                    </p:set>
                                    <p:animEffect transition="in" filter="dissolve">
                                      <p:cBhvr>
                                        <p:cTn id="96" dur="1000"/>
                                        <p:tgtEl>
                                          <p:spTgt spid="80"/>
                                        </p:tgtEl>
                                      </p:cBhvr>
                                    </p:animEffect>
                                  </p:childTnLst>
                                </p:cTn>
                              </p:par>
                              <p:par>
                                <p:cTn id="97" presetID="9" presetClass="entr" presetSubtype="0" fill="hold" nodeType="with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dissolve">
                                      <p:cBhvr>
                                        <p:cTn id="99"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_20131004_2240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041"/>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7" name="TextBox 6"/>
          <p:cNvSpPr txBox="1"/>
          <p:nvPr/>
        </p:nvSpPr>
        <p:spPr>
          <a:xfrm>
            <a:off x="0" y="2362200"/>
            <a:ext cx="4343400" cy="2862323"/>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cxnSp>
        <p:nvCxnSpPr>
          <p:cNvPr id="10" name="Straight Arrow Connector 9"/>
          <p:cNvCxnSpPr/>
          <p:nvPr/>
        </p:nvCxnSpPr>
        <p:spPr>
          <a:xfrm flipV="1">
            <a:off x="3894667" y="2514600"/>
            <a:ext cx="905933" cy="228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467" y="2438400"/>
            <a:ext cx="4343400" cy="923330"/>
          </a:xfrm>
          <a:prstGeom prst="rect">
            <a:avLst/>
          </a:prstGeom>
          <a:solidFill>
            <a:schemeClr val="bg1"/>
          </a:solidFill>
        </p:spPr>
        <p:txBody>
          <a:bodyPr wrap="square" rtlCol="0">
            <a:spAutoFit/>
          </a:bodyPr>
          <a:lstStyle/>
          <a:p>
            <a:r>
              <a:rPr lang="en-US" dirty="0" smtClean="0">
                <a:solidFill>
                  <a:srgbClr val="08FFFC"/>
                </a:solidFill>
              </a:rPr>
              <a:t>SVR PROB:  Probability from statistical model 0-100%.</a:t>
            </a:r>
          </a:p>
          <a:p>
            <a:endParaRPr lang="en-US" dirty="0">
              <a:solidFill>
                <a:srgbClr val="08FFFC"/>
              </a:solidFill>
            </a:endParaRPr>
          </a:p>
        </p:txBody>
      </p:sp>
      <p:cxnSp>
        <p:nvCxnSpPr>
          <p:cNvPr id="14" name="Straight Arrow Connector 13"/>
          <p:cNvCxnSpPr/>
          <p:nvPr/>
        </p:nvCxnSpPr>
        <p:spPr>
          <a:xfrm>
            <a:off x="4343400" y="25908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6933" y="2514600"/>
            <a:ext cx="5029200" cy="923330"/>
            <a:chOff x="381000" y="2590800"/>
            <a:chExt cx="5029200" cy="923330"/>
          </a:xfrm>
        </p:grpSpPr>
        <p:sp>
          <p:nvSpPr>
            <p:cNvPr id="16" name="TextBox 15"/>
            <p:cNvSpPr txBox="1"/>
            <p:nvPr/>
          </p:nvSpPr>
          <p:spPr>
            <a:xfrm>
              <a:off x="381000" y="25908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smtClean="0">
                  <a:solidFill>
                    <a:srgbClr val="08FFFC"/>
                  </a:solidFill>
                </a:rPr>
                <a:t>MUCAPE:  RAP composite MUCAPE for storm environment.</a:t>
              </a:r>
            </a:p>
            <a:p>
              <a:endParaRPr lang="en-US" dirty="0">
                <a:solidFill>
                  <a:srgbClr val="08FFFC"/>
                </a:solidFill>
              </a:endParaRPr>
            </a:p>
          </p:txBody>
        </p:sp>
        <p:cxnSp>
          <p:nvCxnSpPr>
            <p:cNvPr id="17" name="Straight Arrow Connector 16"/>
            <p:cNvCxnSpPr/>
            <p:nvPr/>
          </p:nvCxnSpPr>
          <p:spPr>
            <a:xfrm>
              <a:off x="4724400" y="278892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3867" y="2667000"/>
            <a:ext cx="4995333" cy="923330"/>
            <a:chOff x="67733" y="4038600"/>
            <a:chExt cx="4995333" cy="923330"/>
          </a:xfrm>
        </p:grpSpPr>
        <p:sp>
          <p:nvSpPr>
            <p:cNvPr id="25" name="TextBox 24"/>
            <p:cNvSpPr txBox="1"/>
            <p:nvPr/>
          </p:nvSpPr>
          <p:spPr>
            <a:xfrm>
              <a:off x="67733" y="40386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err="1" smtClean="0">
                  <a:solidFill>
                    <a:srgbClr val="08FFFC"/>
                  </a:solidFill>
                </a:rPr>
                <a:t>EBShear</a:t>
              </a:r>
              <a:r>
                <a:rPr lang="en-US" dirty="0" smtClean="0">
                  <a:solidFill>
                    <a:srgbClr val="08FFFC"/>
                  </a:solidFill>
                </a:rPr>
                <a:t>:  RAP composite effective bulk shear for storm environment.</a:t>
              </a:r>
            </a:p>
            <a:p>
              <a:endParaRPr lang="en-US" dirty="0">
                <a:solidFill>
                  <a:srgbClr val="08FFFC"/>
                </a:solidFill>
              </a:endParaRPr>
            </a:p>
          </p:txBody>
        </p:sp>
        <p:cxnSp>
          <p:nvCxnSpPr>
            <p:cNvPr id="26" name="Straight Arrow Connector 25"/>
            <p:cNvCxnSpPr/>
            <p:nvPr/>
          </p:nvCxnSpPr>
          <p:spPr>
            <a:xfrm>
              <a:off x="4377266" y="4148328"/>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0" y="2743200"/>
            <a:ext cx="5037667" cy="1200329"/>
            <a:chOff x="372533" y="2743200"/>
            <a:chExt cx="5037667" cy="1200329"/>
          </a:xfrm>
        </p:grpSpPr>
        <p:sp>
          <p:nvSpPr>
            <p:cNvPr id="31" name="TextBox 30"/>
            <p:cNvSpPr txBox="1"/>
            <p:nvPr/>
          </p:nvSpPr>
          <p:spPr>
            <a:xfrm>
              <a:off x="372533" y="2743200"/>
              <a:ext cx="4343400" cy="1200329"/>
            </a:xfrm>
            <a:prstGeom prst="rect">
              <a:avLst/>
            </a:prstGeom>
            <a:solidFill>
              <a:schemeClr val="bg1"/>
            </a:solidFill>
          </p:spPr>
          <p:txBody>
            <a:bodyPr wrap="square" rtlCol="0">
              <a:spAutoFit/>
            </a:bodyPr>
            <a:lstStyle/>
            <a:p>
              <a:r>
                <a:rPr lang="en-US" dirty="0" smtClean="0">
                  <a:solidFill>
                    <a:srgbClr val="08FFFC"/>
                  </a:solidFill>
                </a:rPr>
                <a:t>MESH (</a:t>
              </a:r>
              <a:r>
                <a:rPr lang="en-US" dirty="0" err="1" smtClean="0">
                  <a:solidFill>
                    <a:srgbClr val="08FFFC"/>
                  </a:solidFill>
                </a:rPr>
                <a:t>Inst</a:t>
              </a:r>
              <a:r>
                <a:rPr lang="en-US" dirty="0" smtClean="0">
                  <a:solidFill>
                    <a:srgbClr val="08FFFC"/>
                  </a:solidFill>
                </a:rPr>
                <a:t>):  </a:t>
              </a:r>
              <a:r>
                <a:rPr lang="en-US" dirty="0" err="1" smtClean="0">
                  <a:solidFill>
                    <a:srgbClr val="08FFFC"/>
                  </a:solidFill>
                </a:rPr>
                <a:t>Instantenous</a:t>
              </a:r>
              <a:r>
                <a:rPr lang="en-US" dirty="0" smtClean="0">
                  <a:solidFill>
                    <a:srgbClr val="08FFFC"/>
                  </a:solidFill>
                </a:rPr>
                <a:t> maximum expected size of hail from MRMS radar data.  Time (current) and size (inches).</a:t>
              </a:r>
            </a:p>
            <a:p>
              <a:endParaRPr lang="en-US" dirty="0">
                <a:solidFill>
                  <a:srgbClr val="08FFFC"/>
                </a:solidFill>
              </a:endParaRPr>
            </a:p>
          </p:txBody>
        </p:sp>
        <p:cxnSp>
          <p:nvCxnSpPr>
            <p:cNvPr id="32" name="Straight Arrow Connector 31"/>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0" y="2667000"/>
            <a:ext cx="5029200" cy="2031325"/>
            <a:chOff x="381000" y="2590800"/>
            <a:chExt cx="5029200" cy="2031325"/>
          </a:xfrm>
        </p:grpSpPr>
        <p:sp>
          <p:nvSpPr>
            <p:cNvPr id="34" name="TextBox 33"/>
            <p:cNvSpPr txBox="1"/>
            <p:nvPr/>
          </p:nvSpPr>
          <p:spPr>
            <a:xfrm>
              <a:off x="381000" y="2590800"/>
              <a:ext cx="4343400" cy="2031325"/>
            </a:xfrm>
            <a:prstGeom prst="rect">
              <a:avLst/>
            </a:prstGeom>
            <a:solidFill>
              <a:schemeClr val="bg1"/>
            </a:solidFill>
          </p:spPr>
          <p:txBody>
            <a:bodyPr wrap="square" rtlCol="0">
              <a:spAutoFit/>
            </a:bodyPr>
            <a:lstStyle/>
            <a:p>
              <a:r>
                <a:rPr lang="en-US" dirty="0" smtClean="0">
                  <a:solidFill>
                    <a:srgbClr val="08FFFC"/>
                  </a:solidFill>
                </a:rPr>
                <a:t>Norm </a:t>
              </a:r>
              <a:r>
                <a:rPr lang="en-US" dirty="0" err="1" smtClean="0">
                  <a:solidFill>
                    <a:srgbClr val="08FFFC"/>
                  </a:solidFill>
                </a:rPr>
                <a:t>Vert</a:t>
              </a:r>
              <a:r>
                <a:rPr lang="en-US" dirty="0" smtClean="0">
                  <a:solidFill>
                    <a:srgbClr val="08FFFC"/>
                  </a:solidFill>
                </a:rPr>
                <a:t> Growth Rate (Max):  Maximum storm cell satellite vertical growth rate.  </a:t>
              </a:r>
              <a:endParaRPr lang="en-US" dirty="0">
                <a:solidFill>
                  <a:srgbClr val="08FFFC"/>
                </a:solidFill>
              </a:endParaRPr>
            </a:p>
            <a:p>
              <a:r>
                <a:rPr lang="en-US" dirty="0" smtClean="0">
                  <a:solidFill>
                    <a:srgbClr val="08FFFC"/>
                  </a:solidFill>
                </a:rPr>
                <a:t>Time occurred, normalized vertical cloud growth rate per minute.  </a:t>
              </a:r>
            </a:p>
            <a:p>
              <a:r>
                <a:rPr lang="en-US" dirty="0" smtClean="0">
                  <a:solidFill>
                    <a:srgbClr val="08FFFC"/>
                  </a:solidFill>
                </a:rPr>
                <a:t>Classified as weak, moderate, or strong.</a:t>
              </a:r>
            </a:p>
            <a:p>
              <a:endParaRPr lang="en-US" dirty="0">
                <a:solidFill>
                  <a:srgbClr val="08FFFC"/>
                </a:solidFill>
              </a:endParaRPr>
            </a:p>
          </p:txBody>
        </p:sp>
        <p:cxnSp>
          <p:nvCxnSpPr>
            <p:cNvPr id="35" name="Straight Arrow Connector 34"/>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16933" y="2743200"/>
            <a:ext cx="5029200" cy="1754327"/>
            <a:chOff x="381000" y="2590800"/>
            <a:chExt cx="5029200" cy="1754327"/>
          </a:xfrm>
        </p:grpSpPr>
        <p:sp>
          <p:nvSpPr>
            <p:cNvPr id="37" name="TextBox 36"/>
            <p:cNvSpPr txBox="1"/>
            <p:nvPr/>
          </p:nvSpPr>
          <p:spPr>
            <a:xfrm>
              <a:off x="381000" y="2590800"/>
              <a:ext cx="4343400" cy="1754327"/>
            </a:xfrm>
            <a:prstGeom prst="rect">
              <a:avLst/>
            </a:prstGeom>
            <a:solidFill>
              <a:schemeClr val="bg1"/>
            </a:solidFill>
          </p:spPr>
          <p:txBody>
            <a:bodyPr wrap="square" rtlCol="0">
              <a:spAutoFit/>
            </a:bodyPr>
            <a:lstStyle/>
            <a:p>
              <a:r>
                <a:rPr lang="en-US" dirty="0" smtClean="0">
                  <a:solidFill>
                    <a:srgbClr val="08FFFC"/>
                  </a:solidFill>
                </a:rPr>
                <a:t>Glaciation rate (Max):  Maximum storm cell satellite glaciation rate.  </a:t>
              </a:r>
            </a:p>
            <a:p>
              <a:r>
                <a:rPr lang="en-US" dirty="0" smtClean="0">
                  <a:solidFill>
                    <a:srgbClr val="08FFFC"/>
                  </a:solidFill>
                </a:rPr>
                <a:t>Time occurred, percentage of conversion from water to ice cloud-tops per minute.  Classified as weak, moderate, or strong.</a:t>
              </a:r>
            </a:p>
            <a:p>
              <a:endParaRPr lang="en-US" dirty="0">
                <a:solidFill>
                  <a:srgbClr val="08FFFC"/>
                </a:solidFill>
              </a:endParaRPr>
            </a:p>
          </p:txBody>
        </p:sp>
        <p:cxnSp>
          <p:nvCxnSpPr>
            <p:cNvPr id="38" name="Straight Arrow Connector 37"/>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4461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9" presetClass="entr"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9" presetClass="exit" presetSubtype="0" fill="hold" grpId="2" nodeType="with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9"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9"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nodeType="clickEffect">
                                  <p:stCondLst>
                                    <p:cond delay="0"/>
                                  </p:stCondLst>
                                  <p:childTnLst>
                                    <p:animEffect transition="out" filter="dissolv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dissolve">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1" animBg="1"/>
      <p:bldP spid="1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2286000" y="0"/>
            <a:ext cx="4100201" cy="584776"/>
          </a:xfrm>
          <a:prstGeom prst="rect">
            <a:avLst/>
          </a:prstGeom>
          <a:noFill/>
        </p:spPr>
        <p:txBody>
          <a:bodyPr wrap="none" rtlCol="0">
            <a:spAutoFit/>
          </a:bodyPr>
          <a:lstStyle/>
          <a:p>
            <a:r>
              <a:rPr lang="en-US" sz="3200" dirty="0" smtClean="0"/>
              <a:t>2014 HWT Questions</a:t>
            </a:r>
            <a:endParaRPr lang="en-US" sz="3200" dirty="0"/>
          </a:p>
        </p:txBody>
      </p:sp>
      <p:sp>
        <p:nvSpPr>
          <p:cNvPr id="3" name="TextBox 2"/>
          <p:cNvSpPr txBox="1"/>
          <p:nvPr/>
        </p:nvSpPr>
        <p:spPr>
          <a:xfrm>
            <a:off x="228600" y="762000"/>
            <a:ext cx="8610600" cy="1938992"/>
          </a:xfrm>
          <a:prstGeom prst="rect">
            <a:avLst/>
          </a:prstGeom>
          <a:noFill/>
        </p:spPr>
        <p:txBody>
          <a:bodyPr wrap="square" rtlCol="0">
            <a:spAutoFit/>
          </a:bodyPr>
          <a:lstStyle/>
          <a:p>
            <a:r>
              <a:rPr lang="en-US" sz="2400" dirty="0" smtClean="0"/>
              <a:t>The following examples illustrate our take on how a forecaster may want to use the ProbSevere model output--but we do not have all the answers and need forecaster feedback.</a:t>
            </a:r>
          </a:p>
          <a:p>
            <a:pPr marL="285750" indent="-285750">
              <a:buFont typeface="Arial"/>
              <a:buChar char="•"/>
            </a:pPr>
            <a:endParaRPr lang="en-US" sz="2400" dirty="0"/>
          </a:p>
          <a:p>
            <a:r>
              <a:rPr lang="en-US" sz="2400" dirty="0" smtClean="0"/>
              <a:t>Especially:</a:t>
            </a:r>
          </a:p>
        </p:txBody>
      </p:sp>
      <p:sp>
        <p:nvSpPr>
          <p:cNvPr id="5" name="TextBox 4"/>
          <p:cNvSpPr txBox="1"/>
          <p:nvPr/>
        </p:nvSpPr>
        <p:spPr>
          <a:xfrm>
            <a:off x="609600" y="2895600"/>
            <a:ext cx="7620000" cy="646331"/>
          </a:xfrm>
          <a:prstGeom prst="rect">
            <a:avLst/>
          </a:prstGeom>
          <a:noFill/>
        </p:spPr>
        <p:txBody>
          <a:bodyPr wrap="square" rtlCol="0">
            <a:spAutoFit/>
          </a:bodyPr>
          <a:lstStyle/>
          <a:p>
            <a:pPr marL="342900" indent="-342900">
              <a:buFont typeface="Arial"/>
              <a:buChar char="•"/>
            </a:pPr>
            <a:r>
              <a:rPr lang="en-US" dirty="0"/>
              <a:t>How can a forecaster interpret/</a:t>
            </a:r>
            <a:r>
              <a:rPr lang="en-US" dirty="0" smtClean="0"/>
              <a:t>use the probability </a:t>
            </a:r>
            <a:r>
              <a:rPr lang="en-US" dirty="0"/>
              <a:t>when </a:t>
            </a:r>
            <a:r>
              <a:rPr lang="en-US" dirty="0" smtClean="0"/>
              <a:t>it fluctuates </a:t>
            </a:r>
            <a:r>
              <a:rPr lang="en-US" dirty="0"/>
              <a:t>over short periods (&lt; 10 min)</a:t>
            </a:r>
            <a:r>
              <a:rPr lang="en-US" dirty="0" smtClean="0"/>
              <a:t>?</a:t>
            </a:r>
            <a:endParaRPr lang="en-US" dirty="0"/>
          </a:p>
        </p:txBody>
      </p:sp>
      <p:sp>
        <p:nvSpPr>
          <p:cNvPr id="6" name="TextBox 5"/>
          <p:cNvSpPr txBox="1"/>
          <p:nvPr/>
        </p:nvSpPr>
        <p:spPr>
          <a:xfrm>
            <a:off x="609600" y="3810000"/>
            <a:ext cx="7620000" cy="646331"/>
          </a:xfrm>
          <a:prstGeom prst="rect">
            <a:avLst/>
          </a:prstGeom>
          <a:noFill/>
        </p:spPr>
        <p:txBody>
          <a:bodyPr wrap="square" rtlCol="0">
            <a:spAutoFit/>
          </a:bodyPr>
          <a:lstStyle/>
          <a:p>
            <a:pPr marL="285750" indent="-285750">
              <a:buFont typeface="Arial"/>
              <a:buChar char="•"/>
            </a:pPr>
            <a:r>
              <a:rPr lang="en-US" dirty="0" smtClean="0"/>
              <a:t>Do </a:t>
            </a:r>
            <a:r>
              <a:rPr lang="en-US" dirty="0"/>
              <a:t>rapid jumps in probability over short periods (&lt; 10 min) to high probability values signify something unique about a storm</a:t>
            </a:r>
            <a:r>
              <a:rPr lang="en-US" dirty="0" smtClean="0"/>
              <a:t>?</a:t>
            </a:r>
            <a:endParaRPr lang="en-US" dirty="0"/>
          </a:p>
        </p:txBody>
      </p:sp>
      <p:sp>
        <p:nvSpPr>
          <p:cNvPr id="7" name="TextBox 6"/>
          <p:cNvSpPr txBox="1"/>
          <p:nvPr/>
        </p:nvSpPr>
        <p:spPr>
          <a:xfrm>
            <a:off x="609600" y="4876800"/>
            <a:ext cx="7620000" cy="923330"/>
          </a:xfrm>
          <a:prstGeom prst="rect">
            <a:avLst/>
          </a:prstGeom>
          <a:noFill/>
        </p:spPr>
        <p:txBody>
          <a:bodyPr wrap="square" rtlCol="0">
            <a:spAutoFit/>
          </a:bodyPr>
          <a:lstStyle/>
          <a:p>
            <a:pPr marL="285750" indent="-285750">
              <a:buFont typeface="Arial"/>
              <a:buChar char="•"/>
            </a:pPr>
            <a:r>
              <a:rPr lang="en-US" dirty="0" smtClean="0"/>
              <a:t>In </a:t>
            </a:r>
            <a:r>
              <a:rPr lang="en-US" dirty="0"/>
              <a:t>some cases high </a:t>
            </a:r>
            <a:r>
              <a:rPr lang="en-US" dirty="0" smtClean="0"/>
              <a:t>probability </a:t>
            </a:r>
            <a:r>
              <a:rPr lang="en-US" dirty="0"/>
              <a:t>can exhibit as much as 60 minutes of lead-time </a:t>
            </a:r>
            <a:r>
              <a:rPr lang="en-US" dirty="0" smtClean="0"/>
              <a:t>ahead of reported severe </a:t>
            </a:r>
            <a:r>
              <a:rPr lang="en-US" dirty="0"/>
              <a:t>weather, how can forecasters use information when lead-time is </a:t>
            </a:r>
            <a:r>
              <a:rPr lang="en-US" dirty="0" smtClean="0"/>
              <a:t>potentially large?</a:t>
            </a:r>
            <a:endParaRPr lang="en-US" dirty="0"/>
          </a:p>
        </p:txBody>
      </p:sp>
    </p:spTree>
    <p:extLst>
      <p:ext uri="{BB962C8B-B14F-4D97-AF65-F5344CB8AC3E}">
        <p14:creationId xmlns:p14="http://schemas.microsoft.com/office/powerpoint/2010/main" val="3236332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3663885" y="457200"/>
            <a:ext cx="1365315" cy="369332"/>
          </a:xfrm>
          <a:prstGeom prst="rect">
            <a:avLst/>
          </a:prstGeom>
          <a:noFill/>
        </p:spPr>
        <p:txBody>
          <a:bodyPr wrap="none" rtlCol="0">
            <a:spAutoFit/>
          </a:bodyPr>
          <a:lstStyle/>
          <a:p>
            <a:r>
              <a:rPr lang="en-US" dirty="0" smtClean="0"/>
              <a:t>3 July 2013</a:t>
            </a:r>
            <a:endParaRPr lang="en-US" dirty="0"/>
          </a:p>
        </p:txBody>
      </p:sp>
      <p:pic>
        <p:nvPicPr>
          <p:cNvPr id="3" name="Picture 2"/>
          <p:cNvPicPr>
            <a:picLocks noChangeAspect="1"/>
          </p:cNvPicPr>
          <p:nvPr/>
        </p:nvPicPr>
        <p:blipFill>
          <a:blip r:embed="rId3"/>
          <a:stretch>
            <a:fillRect/>
          </a:stretch>
        </p:blipFill>
        <p:spPr>
          <a:xfrm>
            <a:off x="457200" y="838200"/>
            <a:ext cx="8229600" cy="5604206"/>
          </a:xfrm>
          <a:prstGeom prst="rect">
            <a:avLst/>
          </a:prstGeom>
        </p:spPr>
      </p:pic>
      <p:sp>
        <p:nvSpPr>
          <p:cNvPr id="6" name="Rectangle 5"/>
          <p:cNvSpPr/>
          <p:nvPr/>
        </p:nvSpPr>
        <p:spPr>
          <a:xfrm>
            <a:off x="7086600" y="19812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5466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703_1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1944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8%</a:t>
            </a:r>
          </a:p>
          <a:p>
            <a:r>
              <a:rPr lang="en-US" b="1" dirty="0" smtClean="0">
                <a:solidFill>
                  <a:srgbClr val="1CFFFA"/>
                </a:solidFill>
                <a:effectLst>
                  <a:outerShdw blurRad="50800" dist="38100" dir="2700000" algn="tl" rotWithShape="0">
                    <a:prstClr val="black">
                      <a:alpha val="40000"/>
                    </a:prstClr>
                  </a:outerShdw>
                </a:effectLst>
              </a:rPr>
              <a:t>Moderate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648200" y="2209800"/>
            <a:ext cx="1066800" cy="1600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6952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703_1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1959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28%</a:t>
            </a:r>
          </a:p>
          <a:p>
            <a:r>
              <a:rPr lang="en-US" b="1" dirty="0" smtClean="0">
                <a:solidFill>
                  <a:srgbClr val="1CFFFA"/>
                </a:solidFill>
                <a:effectLst>
                  <a:outerShdw blurRad="50800" dist="38100" dir="2700000" algn="tl" rotWithShape="0">
                    <a:prstClr val="black">
                      <a:alpha val="40000"/>
                    </a:prstClr>
                  </a:outerShdw>
                </a:effectLst>
              </a:rPr>
              <a:t>Moderate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953000" y="2209800"/>
            <a:ext cx="762000" cy="1447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171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703_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2014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46%</a:t>
            </a:r>
          </a:p>
          <a:p>
            <a:r>
              <a:rPr lang="en-US" b="1" dirty="0" smtClean="0">
                <a:solidFill>
                  <a:srgbClr val="1CFFFA"/>
                </a:solidFill>
                <a:effectLst>
                  <a:outerShdw blurRad="50800" dist="38100" dir="2700000" algn="tl" rotWithShape="0">
                    <a:prstClr val="black">
                      <a:alpha val="40000"/>
                    </a:prstClr>
                  </a:outerShdw>
                </a:effectLst>
              </a:rPr>
              <a:t>Moderate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029200" y="2209800"/>
            <a:ext cx="685800" cy="1295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23009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703_2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2019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56%</a:t>
            </a: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029200" y="2209800"/>
            <a:ext cx="685800" cy="1295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0531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703_20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2039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51%</a:t>
            </a:r>
          </a:p>
          <a:p>
            <a:r>
              <a:rPr lang="en-US" b="1" dirty="0">
                <a:solidFill>
                  <a:srgbClr val="1CFFFA"/>
                </a:solidFill>
                <a:effectLst>
                  <a:outerShdw blurRad="50800" dist="38100" dir="2700000" algn="tl" rotWithShape="0">
                    <a:prstClr val="black">
                      <a:alpha val="40000"/>
                    </a:prstClr>
                  </a:outerShdw>
                </a:effectLst>
              </a:rPr>
              <a:t>Probability fluctuates as radar intensity fluctuates.</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334000" y="2209800"/>
            <a:ext cx="381000" cy="1143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113090" y="2689108"/>
            <a:ext cx="3541701" cy="3458633"/>
          </a:xfrm>
          <a:prstGeom prst="rect">
            <a:avLst/>
          </a:prstGeom>
        </p:spPr>
      </p:pic>
      <p:sp>
        <p:nvSpPr>
          <p:cNvPr id="15" name="Rectangle 14"/>
          <p:cNvSpPr/>
          <p:nvPr/>
        </p:nvSpPr>
        <p:spPr>
          <a:xfrm>
            <a:off x="1504950" y="3721100"/>
            <a:ext cx="527050" cy="20561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cxnSp>
        <p:nvCxnSpPr>
          <p:cNvPr id="16" name="Straight Arrow Connector 15"/>
          <p:cNvCxnSpPr/>
          <p:nvPr/>
        </p:nvCxnSpPr>
        <p:spPr>
          <a:xfrm flipH="1">
            <a:off x="2514600" y="1447800"/>
            <a:ext cx="3200400" cy="1600200"/>
          </a:xfrm>
          <a:prstGeom prst="straightConnector1">
            <a:avLst/>
          </a:prstGeom>
          <a:ln w="38100" cmpd="sng">
            <a:solidFill>
              <a:srgbClr val="08FFFC"/>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5715000" y="1066800"/>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First wind report @ 2039 UTC</a:t>
            </a:r>
          </a:p>
          <a:p>
            <a:r>
              <a:rPr lang="en-US" b="1" dirty="0" smtClean="0">
                <a:solidFill>
                  <a:srgbClr val="1CFFFA"/>
                </a:solidFill>
                <a:effectLst>
                  <a:outerShdw blurRad="50800" dist="38100" dir="2700000" algn="tl" rotWithShape="0">
                    <a:prstClr val="black">
                      <a:alpha val="40000"/>
                    </a:prstClr>
                  </a:outerShdw>
                </a:effectLst>
              </a:rPr>
              <a:t>58 mph @ KROC</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20 min after Prob &gt; 50%</a:t>
            </a:r>
          </a:p>
          <a:p>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03628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xit" presetSubtype="0" fill="hold" nodeType="withEffect">
                                  <p:stCondLst>
                                    <p:cond delay="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5" name="TextBox 4"/>
          <p:cNvSpPr txBox="1"/>
          <p:nvPr/>
        </p:nvSpPr>
        <p:spPr>
          <a:xfrm>
            <a:off x="381000" y="177224"/>
            <a:ext cx="8305800" cy="584776"/>
          </a:xfrm>
          <a:prstGeom prst="rect">
            <a:avLst/>
          </a:prstGeom>
          <a:noFill/>
        </p:spPr>
        <p:txBody>
          <a:bodyPr wrap="square" rtlCol="0">
            <a:spAutoFit/>
          </a:bodyPr>
          <a:lstStyle/>
          <a:p>
            <a:r>
              <a:rPr lang="en-US" sz="3200" u="sng" dirty="0" smtClean="0">
                <a:effectLst>
                  <a:outerShdw blurRad="50800" dist="38100" dir="2700000" algn="tl" rotWithShape="0">
                    <a:prstClr val="black">
                      <a:alpha val="40000"/>
                    </a:prstClr>
                  </a:outerShdw>
                </a:effectLst>
              </a:rPr>
              <a:t>NOAA/CIMSS ProbSevere Model Goals</a:t>
            </a:r>
            <a:endParaRPr lang="en-US" sz="3200" u="sng" dirty="0">
              <a:effectLst>
                <a:outerShdw blurRad="50800" dist="38100" dir="2700000" algn="tl" rotWithShape="0">
                  <a:prstClr val="black">
                    <a:alpha val="40000"/>
                  </a:prstClr>
                </a:outerShdw>
              </a:effectLst>
            </a:endParaRPr>
          </a:p>
        </p:txBody>
      </p:sp>
      <p:sp>
        <p:nvSpPr>
          <p:cNvPr id="6" name="Rectangle 5"/>
          <p:cNvSpPr/>
          <p:nvPr/>
        </p:nvSpPr>
        <p:spPr>
          <a:xfrm>
            <a:off x="228600" y="4445675"/>
            <a:ext cx="8458200" cy="646331"/>
          </a:xfrm>
          <a:prstGeom prst="rect">
            <a:avLst/>
          </a:prstGeom>
        </p:spPr>
        <p:txBody>
          <a:bodyPr wrap="square">
            <a:spAutoFit/>
          </a:bodyPr>
          <a:lstStyle/>
          <a:p>
            <a:r>
              <a:rPr lang="en-US" dirty="0" smtClean="0">
                <a:effectLst>
                  <a:outerShdw blurRad="50800" dist="38100" dir="2700000" algn="tl" rotWithShape="0">
                    <a:prstClr val="black">
                      <a:alpha val="40000"/>
                    </a:prstClr>
                  </a:outerShdw>
                </a:effectLst>
              </a:rPr>
              <a:t>This </a:t>
            </a:r>
            <a:r>
              <a:rPr lang="en-US" dirty="0">
                <a:effectLst>
                  <a:outerShdw blurRad="50800" dist="38100" dir="2700000" algn="tl" rotWithShape="0">
                    <a:prstClr val="black">
                      <a:alpha val="40000"/>
                    </a:prstClr>
                  </a:outerShdw>
                </a:effectLst>
              </a:rPr>
              <a:t>statistical model predicts the </a:t>
            </a:r>
            <a:r>
              <a:rPr lang="en-US" dirty="0">
                <a:solidFill>
                  <a:srgbClr val="F2C31A"/>
                </a:solidFill>
                <a:effectLst>
                  <a:outerShdw blurRad="50800" dist="38100" dir="2700000" algn="tl" rotWithShape="0">
                    <a:prstClr val="black">
                      <a:alpha val="40000"/>
                    </a:prstClr>
                  </a:outerShdw>
                </a:effectLst>
              </a:rPr>
              <a:t>probability</a:t>
            </a:r>
            <a:r>
              <a:rPr lang="en-US" dirty="0">
                <a:effectLst>
                  <a:outerShdw blurRad="50800" dist="38100" dir="2700000" algn="tl" rotWithShape="0">
                    <a:prstClr val="black">
                      <a:alpha val="40000"/>
                    </a:prstClr>
                  </a:outerShdw>
                </a:effectLst>
              </a:rPr>
              <a:t> </a:t>
            </a:r>
            <a:r>
              <a:rPr lang="en-US" dirty="0">
                <a:solidFill>
                  <a:srgbClr val="F2C31A"/>
                </a:solidFill>
                <a:effectLst>
                  <a:outerShdw blurRad="50800" dist="38100" dir="2700000" algn="tl" rotWithShape="0">
                    <a:prstClr val="black">
                      <a:alpha val="40000"/>
                    </a:prstClr>
                  </a:outerShdw>
                </a:effectLst>
              </a:rPr>
              <a:t>that a storm will </a:t>
            </a:r>
            <a:r>
              <a:rPr lang="en-US" i="1" u="sng" dirty="0">
                <a:solidFill>
                  <a:srgbClr val="F2C31A"/>
                </a:solidFill>
                <a:effectLst>
                  <a:outerShdw blurRad="50800" dist="38100" dir="2700000" algn="tl" rotWithShape="0">
                    <a:prstClr val="black">
                      <a:alpha val="40000"/>
                    </a:prstClr>
                  </a:outerShdw>
                </a:effectLst>
              </a:rPr>
              <a:t>first</a:t>
            </a:r>
            <a:r>
              <a:rPr lang="en-US" dirty="0">
                <a:solidFill>
                  <a:srgbClr val="F2C31A"/>
                </a:solidFill>
                <a:effectLst>
                  <a:outerShdw blurRad="50800" dist="38100" dir="2700000" algn="tl" rotWithShape="0">
                    <a:prstClr val="black">
                      <a:alpha val="40000"/>
                    </a:prstClr>
                  </a:outerShdw>
                </a:effectLst>
              </a:rPr>
              <a:t> produce severe weather in the near-term </a:t>
            </a:r>
            <a:r>
              <a:rPr lang="en-US" dirty="0">
                <a:effectLst>
                  <a:outerShdw blurRad="50800" dist="38100" dir="2700000" algn="tl" rotWithShape="0">
                    <a:prstClr val="black">
                      <a:alpha val="40000"/>
                    </a:prstClr>
                  </a:outerShdw>
                </a:effectLst>
              </a:rPr>
              <a:t>(in the next 60 min</a:t>
            </a:r>
            <a:r>
              <a:rPr lang="en-US" dirty="0" smtClean="0">
                <a:effectLst>
                  <a:outerShdw blurRad="50800" dist="38100" dir="2700000" algn="tl" rotWithShape="0">
                    <a:prstClr val="black">
                      <a:alpha val="40000"/>
                    </a:prstClr>
                  </a:outerShdw>
                </a:effectLst>
              </a:rPr>
              <a:t>)</a:t>
            </a:r>
            <a:r>
              <a:rPr lang="en-US" dirty="0">
                <a:effectLst>
                  <a:outerShdw blurRad="50800" dist="38100" dir="2700000" algn="tl" rotWithShape="0">
                    <a:prstClr val="black">
                      <a:alpha val="40000"/>
                    </a:prstClr>
                  </a:outerShdw>
                </a:effectLst>
              </a:rPr>
              <a:t>.</a:t>
            </a:r>
            <a:endParaRPr lang="en-US" dirty="0" smtClean="0">
              <a:effectLst>
                <a:outerShdw blurRad="50800" dist="38100" dir="2700000" algn="tl" rotWithShape="0">
                  <a:prstClr val="black">
                    <a:alpha val="40000"/>
                  </a:prstClr>
                </a:outerShdw>
              </a:effectLst>
            </a:endParaRPr>
          </a:p>
        </p:txBody>
      </p:sp>
      <p:pic>
        <p:nvPicPr>
          <p:cNvPr id="2" name="Picture 1" descr="ps_20131004_2154_pre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5618041" cy="3657600"/>
          </a:xfrm>
          <a:prstGeom prst="rect">
            <a:avLst/>
          </a:prstGeom>
        </p:spPr>
      </p:pic>
      <p:pic>
        <p:nvPicPr>
          <p:cNvPr id="3" name="Picture 2" descr="ps_20131004_2216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5618040" cy="3657599"/>
          </a:xfrm>
          <a:prstGeom prst="rect">
            <a:avLst/>
          </a:prstGeom>
        </p:spPr>
      </p:pic>
      <p:sp>
        <p:nvSpPr>
          <p:cNvPr id="7" name="Trapezoid 6"/>
          <p:cNvSpPr/>
          <p:nvPr/>
        </p:nvSpPr>
        <p:spPr>
          <a:xfrm rot="12289401">
            <a:off x="3594217" y="1350264"/>
            <a:ext cx="838200" cy="971552"/>
          </a:xfrm>
          <a:prstGeom prst="trapezoid">
            <a:avLst/>
          </a:prstGeom>
          <a:noFill/>
          <a:ln w="508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8600" y="5105400"/>
            <a:ext cx="8458200" cy="646331"/>
          </a:xfrm>
          <a:prstGeom prst="rect">
            <a:avLst/>
          </a:prstGeom>
        </p:spPr>
        <p:txBody>
          <a:bodyPr wrap="square">
            <a:spAutoFit/>
          </a:bodyPr>
          <a:lstStyle/>
          <a:p>
            <a:r>
              <a:rPr lang="en-US" dirty="0" smtClean="0">
                <a:effectLst>
                  <a:outerShdw blurRad="50800" dist="38100" dir="2700000" algn="tl" rotWithShape="0">
                    <a:prstClr val="black">
                      <a:alpha val="40000"/>
                    </a:prstClr>
                  </a:outerShdw>
                </a:effectLst>
              </a:rPr>
              <a:t>The statistical model does not predict if a storm will continue to pose a severe threat or if the storm will decay.</a:t>
            </a:r>
          </a:p>
        </p:txBody>
      </p:sp>
      <p:sp>
        <p:nvSpPr>
          <p:cNvPr id="10" name="Rectangle 9"/>
          <p:cNvSpPr/>
          <p:nvPr/>
        </p:nvSpPr>
        <p:spPr>
          <a:xfrm>
            <a:off x="228600" y="5867400"/>
            <a:ext cx="8458200" cy="369332"/>
          </a:xfrm>
          <a:prstGeom prst="rect">
            <a:avLst/>
          </a:prstGeom>
        </p:spPr>
        <p:txBody>
          <a:bodyPr wrap="square">
            <a:spAutoFit/>
          </a:bodyPr>
          <a:lstStyle/>
          <a:p>
            <a:r>
              <a:rPr lang="en-US" dirty="0" smtClean="0">
                <a:effectLst>
                  <a:outerShdw blurRad="50800" dist="38100" dir="2700000" algn="tl" rotWithShape="0">
                    <a:prstClr val="black">
                      <a:alpha val="40000"/>
                    </a:prstClr>
                  </a:outerShdw>
                </a:effectLst>
              </a:rPr>
              <a:t>A “pre-polygon” product.</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30219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703_2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2054 UTC Jul-03-2013</a:t>
            </a:r>
            <a:endParaRPr lang="en-US" dirty="0">
              <a:solidFill>
                <a:srgbClr val="FFFF00"/>
              </a:solidFill>
            </a:endParaRPr>
          </a:p>
        </p:txBody>
      </p:sp>
      <p:sp>
        <p:nvSpPr>
          <p:cNvPr id="9" name="TextBox 8"/>
          <p:cNvSpPr txBox="1"/>
          <p:nvPr/>
        </p:nvSpPr>
        <p:spPr>
          <a:xfrm>
            <a:off x="6858000" y="5181600"/>
            <a:ext cx="1219200" cy="646331"/>
          </a:xfrm>
          <a:prstGeom prst="rect">
            <a:avLst/>
          </a:prstGeom>
          <a:solidFill>
            <a:schemeClr val="bg1"/>
          </a:solidFill>
        </p:spPr>
        <p:txBody>
          <a:bodyPr wrap="square" rtlCol="0">
            <a:spAutoFit/>
          </a:bodyPr>
          <a:lstStyle/>
          <a:p>
            <a:r>
              <a:rPr lang="en-US" sz="3600" dirty="0" smtClean="0">
                <a:solidFill>
                  <a:srgbClr val="FFFF00"/>
                </a:solidFill>
              </a:rPr>
              <a:t>NY</a:t>
            </a:r>
            <a:endParaRPr lang="en-US" sz="3600" dirty="0">
              <a:solidFill>
                <a:srgbClr val="FFFF00"/>
              </a:solidFill>
            </a:endParaRPr>
          </a:p>
        </p:txBody>
      </p:sp>
      <p:sp>
        <p:nvSpPr>
          <p:cNvPr id="10" name="TextBox 9"/>
          <p:cNvSpPr txBox="1"/>
          <p:nvPr/>
        </p:nvSpPr>
        <p:spPr>
          <a:xfrm>
            <a:off x="1066800" y="1447800"/>
            <a:ext cx="2667000" cy="1200329"/>
          </a:xfrm>
          <a:prstGeom prst="rect">
            <a:avLst/>
          </a:prstGeom>
          <a:solidFill>
            <a:schemeClr val="bg1"/>
          </a:solidFill>
        </p:spPr>
        <p:txBody>
          <a:bodyPr wrap="square" rtlCol="0">
            <a:spAutoFit/>
          </a:bodyPr>
          <a:lstStyle/>
          <a:p>
            <a:r>
              <a:rPr lang="en-US" sz="3600" dirty="0" smtClean="0">
                <a:solidFill>
                  <a:srgbClr val="FFFF00"/>
                </a:solidFill>
              </a:rPr>
              <a:t>Lake Ontario</a:t>
            </a:r>
            <a:endParaRPr lang="en-US" sz="3600" dirty="0">
              <a:solidFill>
                <a:srgbClr val="FFFF00"/>
              </a:solidFill>
            </a:endParaRPr>
          </a:p>
        </p:txBody>
      </p:sp>
      <p:sp>
        <p:nvSpPr>
          <p:cNvPr id="11" name="TextBox 10"/>
          <p:cNvSpPr txBox="1"/>
          <p:nvPr/>
        </p:nvSpPr>
        <p:spPr>
          <a:xfrm>
            <a:off x="5715000" y="1066800"/>
            <a:ext cx="3429000" cy="646331"/>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61%</a:t>
            </a:r>
          </a:p>
          <a:p>
            <a:endParaRPr lang="en-US" b="1" dirty="0">
              <a:solidFill>
                <a:srgbClr val="1CFFFA"/>
              </a:solidFill>
              <a:effectLst>
                <a:outerShdw blurRad="50800" dist="38100" dir="2700000" algn="tl" rotWithShape="0">
                  <a:prstClr val="black">
                    <a:alpha val="40000"/>
                  </a:prstClr>
                </a:outerShdw>
              </a:effectLst>
            </a:endParaRPr>
          </a:p>
        </p:txBody>
      </p:sp>
      <p:sp>
        <p:nvSpPr>
          <p:cNvPr id="14" name="TextBox 13"/>
          <p:cNvSpPr txBox="1"/>
          <p:nvPr/>
        </p:nvSpPr>
        <p:spPr>
          <a:xfrm>
            <a:off x="5638800" y="1066800"/>
            <a:ext cx="3429000" cy="923330"/>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First warning @ 2052 UTC</a:t>
            </a:r>
          </a:p>
          <a:p>
            <a:r>
              <a:rPr lang="en-US" b="1" dirty="0" smtClean="0">
                <a:solidFill>
                  <a:srgbClr val="1CFFFA"/>
                </a:solidFill>
                <a:effectLst>
                  <a:outerShdw blurRad="50800" dist="38100" dir="2700000" algn="tl" rotWithShape="0">
                    <a:prstClr val="black">
                      <a:alpha val="40000"/>
                    </a:prstClr>
                  </a:outerShdw>
                </a:effectLst>
              </a:rPr>
              <a:t>33 min after Prob &gt; 50%</a:t>
            </a:r>
          </a:p>
          <a:p>
            <a:endParaRPr lang="en-US" b="1" dirty="0">
              <a:solidFill>
                <a:srgbClr val="1CFFFA"/>
              </a:solidFill>
              <a:effectLst>
                <a:outerShdw blurRad="50800" dist="38100" dir="2700000" algn="tl" rotWithShape="0">
                  <a:prstClr val="black">
                    <a:alpha val="40000"/>
                  </a:prstClr>
                </a:outerShdw>
              </a:effectLst>
            </a:endParaRPr>
          </a:p>
        </p:txBody>
      </p:sp>
      <p:pic>
        <p:nvPicPr>
          <p:cNvPr id="15" name="Picture 14"/>
          <p:cNvPicPr>
            <a:picLocks noChangeAspect="1"/>
          </p:cNvPicPr>
          <p:nvPr/>
        </p:nvPicPr>
        <p:blipFill>
          <a:blip r:embed="rId4"/>
          <a:stretch>
            <a:fillRect/>
          </a:stretch>
        </p:blipFill>
        <p:spPr>
          <a:xfrm>
            <a:off x="76200" y="2667000"/>
            <a:ext cx="3604904" cy="3162299"/>
          </a:xfrm>
          <a:prstGeom prst="rect">
            <a:avLst/>
          </a:prstGeom>
        </p:spPr>
      </p:pic>
      <p:cxnSp>
        <p:nvCxnSpPr>
          <p:cNvPr id="16" name="Straight Arrow Connector 15"/>
          <p:cNvCxnSpPr/>
          <p:nvPr/>
        </p:nvCxnSpPr>
        <p:spPr>
          <a:xfrm flipH="1">
            <a:off x="2362200" y="1447800"/>
            <a:ext cx="3352800" cy="1295400"/>
          </a:xfrm>
          <a:prstGeom prst="straightConnector1">
            <a:avLst/>
          </a:prstGeom>
          <a:ln w="38100" cmpd="sng">
            <a:solidFill>
              <a:srgbClr val="08FFFC"/>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
        <p:nvSpPr>
          <p:cNvPr id="18" name="Rectangle 17"/>
          <p:cNvSpPr/>
          <p:nvPr/>
        </p:nvSpPr>
        <p:spPr>
          <a:xfrm>
            <a:off x="966410" y="2667000"/>
            <a:ext cx="405190" cy="1028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Tree>
    <p:extLst>
      <p:ext uri="{BB962C8B-B14F-4D97-AF65-F5344CB8AC3E}">
        <p14:creationId xmlns:p14="http://schemas.microsoft.com/office/powerpoint/2010/main" val="3623350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pic>
        <p:nvPicPr>
          <p:cNvPr id="5" name="Picture 4" descr="day1otlk_20130409_20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85800"/>
            <a:ext cx="8458200" cy="5759879"/>
          </a:xfrm>
          <a:prstGeom prst="rect">
            <a:avLst/>
          </a:prstGeom>
        </p:spPr>
      </p:pic>
      <p:sp>
        <p:nvSpPr>
          <p:cNvPr id="6" name="TextBox 5"/>
          <p:cNvSpPr txBox="1"/>
          <p:nvPr/>
        </p:nvSpPr>
        <p:spPr>
          <a:xfrm>
            <a:off x="3429000" y="304800"/>
            <a:ext cx="1905000" cy="369332"/>
          </a:xfrm>
          <a:prstGeom prst="rect">
            <a:avLst/>
          </a:prstGeom>
          <a:noFill/>
        </p:spPr>
        <p:txBody>
          <a:bodyPr wrap="square" rtlCol="0">
            <a:spAutoFit/>
          </a:bodyPr>
          <a:lstStyle/>
          <a:p>
            <a:r>
              <a:rPr lang="en-US" dirty="0" smtClean="0"/>
              <a:t>09-10 April 2013</a:t>
            </a:r>
            <a:endParaRPr lang="en-US" dirty="0"/>
          </a:p>
        </p:txBody>
      </p:sp>
      <p:sp>
        <p:nvSpPr>
          <p:cNvPr id="7" name="Rectangle 6"/>
          <p:cNvSpPr/>
          <p:nvPr/>
        </p:nvSpPr>
        <p:spPr>
          <a:xfrm>
            <a:off x="4572000" y="2971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8368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410_0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6" name="TextBox 5"/>
          <p:cNvSpPr txBox="1"/>
          <p:nvPr/>
        </p:nvSpPr>
        <p:spPr>
          <a:xfrm>
            <a:off x="7086600" y="4343400"/>
            <a:ext cx="1219200" cy="646331"/>
          </a:xfrm>
          <a:prstGeom prst="rect">
            <a:avLst/>
          </a:prstGeom>
          <a:solidFill>
            <a:schemeClr val="bg1"/>
          </a:solidFill>
        </p:spPr>
        <p:txBody>
          <a:bodyPr wrap="square" rtlCol="0">
            <a:spAutoFit/>
          </a:bodyPr>
          <a:lstStyle/>
          <a:p>
            <a:r>
              <a:rPr lang="en-US" sz="3600" dirty="0" smtClean="0">
                <a:solidFill>
                  <a:srgbClr val="FFFF00"/>
                </a:solidFill>
              </a:rPr>
              <a:t>MO</a:t>
            </a:r>
            <a:endParaRPr lang="en-US" sz="3600" dirty="0">
              <a:solidFill>
                <a:srgbClr val="FFFF00"/>
              </a:solidFill>
            </a:endParaRPr>
          </a:p>
        </p:txBody>
      </p:sp>
      <p:sp>
        <p:nvSpPr>
          <p:cNvPr id="7" name="TextBox 6"/>
          <p:cNvSpPr txBox="1"/>
          <p:nvPr/>
        </p:nvSpPr>
        <p:spPr>
          <a:xfrm>
            <a:off x="457200" y="5257800"/>
            <a:ext cx="1219200" cy="646331"/>
          </a:xfrm>
          <a:prstGeom prst="rect">
            <a:avLst/>
          </a:prstGeom>
          <a:solidFill>
            <a:schemeClr val="bg1"/>
          </a:solidFill>
        </p:spPr>
        <p:txBody>
          <a:bodyPr wrap="square" rtlCol="0">
            <a:spAutoFit/>
          </a:bodyPr>
          <a:lstStyle/>
          <a:p>
            <a:r>
              <a:rPr lang="en-US" sz="3600" dirty="0" smtClean="0">
                <a:solidFill>
                  <a:srgbClr val="FFFF00"/>
                </a:solidFill>
              </a:rPr>
              <a:t>KS</a:t>
            </a:r>
            <a:endParaRPr lang="en-US" sz="3600" dirty="0">
              <a:solidFill>
                <a:srgbClr val="FFFF00"/>
              </a:solidFill>
            </a:endParaRPr>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0204 UTC Apr-10-2013</a:t>
            </a:r>
            <a:endParaRPr lang="en-US" dirty="0">
              <a:solidFill>
                <a:srgbClr val="FFFF00"/>
              </a:solidFill>
            </a:endParaRPr>
          </a:p>
        </p:txBody>
      </p:sp>
      <p:sp>
        <p:nvSpPr>
          <p:cNvPr id="12" name="TextBox 11"/>
          <p:cNvSpPr txBox="1"/>
          <p:nvPr/>
        </p:nvSpPr>
        <p:spPr>
          <a:xfrm>
            <a:off x="5689600" y="13716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1850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25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22%</a:t>
            </a:r>
          </a:p>
          <a:p>
            <a:r>
              <a:rPr lang="en-US" b="1" dirty="0" smtClean="0">
                <a:solidFill>
                  <a:srgbClr val="1CFFFA"/>
                </a:solidFill>
                <a:effectLst>
                  <a:outerShdw blurRad="50800" dist="38100" dir="2700000" algn="tl" rotWithShape="0">
                    <a:prstClr val="black">
                      <a:alpha val="40000"/>
                    </a:prstClr>
                  </a:outerShdw>
                </a:effectLst>
              </a:rPr>
              <a:t>Strong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4" name="Straight Arrow Connector 13"/>
          <p:cNvCxnSpPr/>
          <p:nvPr/>
        </p:nvCxnSpPr>
        <p:spPr>
          <a:xfrm flipH="1">
            <a:off x="3657600" y="2362200"/>
            <a:ext cx="1981200" cy="1828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41099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410_02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
        <p:nvSpPr>
          <p:cNvPr id="6" name="TextBox 5"/>
          <p:cNvSpPr txBox="1"/>
          <p:nvPr/>
        </p:nvSpPr>
        <p:spPr>
          <a:xfrm>
            <a:off x="7086600" y="4343400"/>
            <a:ext cx="1219200" cy="646331"/>
          </a:xfrm>
          <a:prstGeom prst="rect">
            <a:avLst/>
          </a:prstGeom>
          <a:solidFill>
            <a:schemeClr val="bg1"/>
          </a:solidFill>
        </p:spPr>
        <p:txBody>
          <a:bodyPr wrap="square" rtlCol="0">
            <a:spAutoFit/>
          </a:bodyPr>
          <a:lstStyle/>
          <a:p>
            <a:r>
              <a:rPr lang="en-US" sz="3600" dirty="0" smtClean="0">
                <a:solidFill>
                  <a:srgbClr val="FFFF00"/>
                </a:solidFill>
              </a:rPr>
              <a:t>MO</a:t>
            </a:r>
            <a:endParaRPr lang="en-US" sz="3600" dirty="0">
              <a:solidFill>
                <a:srgbClr val="FFFF00"/>
              </a:solidFill>
            </a:endParaRPr>
          </a:p>
        </p:txBody>
      </p:sp>
      <p:sp>
        <p:nvSpPr>
          <p:cNvPr id="7" name="TextBox 6"/>
          <p:cNvSpPr txBox="1"/>
          <p:nvPr/>
        </p:nvSpPr>
        <p:spPr>
          <a:xfrm>
            <a:off x="457200" y="5257800"/>
            <a:ext cx="1219200" cy="646331"/>
          </a:xfrm>
          <a:prstGeom prst="rect">
            <a:avLst/>
          </a:prstGeom>
          <a:solidFill>
            <a:schemeClr val="bg1"/>
          </a:solidFill>
        </p:spPr>
        <p:txBody>
          <a:bodyPr wrap="square" rtlCol="0">
            <a:spAutoFit/>
          </a:bodyPr>
          <a:lstStyle/>
          <a:p>
            <a:r>
              <a:rPr lang="en-US" sz="3600" dirty="0" smtClean="0">
                <a:solidFill>
                  <a:srgbClr val="FFFF00"/>
                </a:solidFill>
              </a:rPr>
              <a:t>KS</a:t>
            </a:r>
            <a:endParaRPr lang="en-US" sz="3600" dirty="0">
              <a:solidFill>
                <a:srgbClr val="FFFF00"/>
              </a:solidFill>
            </a:endParaRPr>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0239 UTC Apr-10-2013</a:t>
            </a:r>
            <a:endParaRPr lang="en-US" dirty="0">
              <a:solidFill>
                <a:srgbClr val="FFFF00"/>
              </a:solidFill>
            </a:endParaRPr>
          </a:p>
        </p:txBody>
      </p:sp>
      <p:sp>
        <p:nvSpPr>
          <p:cNvPr id="9" name="TextBox 8"/>
          <p:cNvSpPr txBox="1"/>
          <p:nvPr/>
        </p:nvSpPr>
        <p:spPr>
          <a:xfrm>
            <a:off x="5689600" y="1371600"/>
            <a:ext cx="3429000" cy="923330"/>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42%</a:t>
            </a:r>
          </a:p>
          <a:p>
            <a:r>
              <a:rPr lang="en-US" b="1" dirty="0" smtClean="0">
                <a:solidFill>
                  <a:srgbClr val="1CFFFA"/>
                </a:solidFill>
                <a:effectLst>
                  <a:outerShdw blurRad="50800" dist="38100" dir="2700000" algn="tl" rotWithShape="0">
                    <a:prstClr val="black">
                      <a:alpha val="40000"/>
                    </a:prstClr>
                  </a:outerShdw>
                </a:effectLst>
              </a:rPr>
              <a:t>Radar intensity increasing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0" name="Straight Arrow Connector 9"/>
          <p:cNvCxnSpPr/>
          <p:nvPr/>
        </p:nvCxnSpPr>
        <p:spPr>
          <a:xfrm flipH="1">
            <a:off x="4267200" y="1981200"/>
            <a:ext cx="1447800" cy="1219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823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410_03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6" name="TextBox 5"/>
          <p:cNvSpPr txBox="1"/>
          <p:nvPr/>
        </p:nvSpPr>
        <p:spPr>
          <a:xfrm>
            <a:off x="7086600" y="4343400"/>
            <a:ext cx="1219200" cy="646331"/>
          </a:xfrm>
          <a:prstGeom prst="rect">
            <a:avLst/>
          </a:prstGeom>
          <a:solidFill>
            <a:schemeClr val="bg1"/>
          </a:solidFill>
        </p:spPr>
        <p:txBody>
          <a:bodyPr wrap="square" rtlCol="0">
            <a:spAutoFit/>
          </a:bodyPr>
          <a:lstStyle/>
          <a:p>
            <a:r>
              <a:rPr lang="en-US" sz="3600" dirty="0" smtClean="0">
                <a:solidFill>
                  <a:srgbClr val="FFFF00"/>
                </a:solidFill>
              </a:rPr>
              <a:t>MO</a:t>
            </a:r>
            <a:endParaRPr lang="en-US" sz="3600" dirty="0">
              <a:solidFill>
                <a:srgbClr val="FFFF00"/>
              </a:solidFill>
            </a:endParaRPr>
          </a:p>
        </p:txBody>
      </p:sp>
      <p:sp>
        <p:nvSpPr>
          <p:cNvPr id="7" name="TextBox 6"/>
          <p:cNvSpPr txBox="1"/>
          <p:nvPr/>
        </p:nvSpPr>
        <p:spPr>
          <a:xfrm>
            <a:off x="457200" y="5257800"/>
            <a:ext cx="1219200" cy="646331"/>
          </a:xfrm>
          <a:prstGeom prst="rect">
            <a:avLst/>
          </a:prstGeom>
          <a:solidFill>
            <a:schemeClr val="bg1"/>
          </a:solidFill>
        </p:spPr>
        <p:txBody>
          <a:bodyPr wrap="square" rtlCol="0">
            <a:spAutoFit/>
          </a:bodyPr>
          <a:lstStyle/>
          <a:p>
            <a:r>
              <a:rPr lang="en-US" sz="3600" dirty="0" smtClean="0">
                <a:solidFill>
                  <a:srgbClr val="FFFF00"/>
                </a:solidFill>
              </a:rPr>
              <a:t>KS</a:t>
            </a:r>
            <a:endParaRPr lang="en-US" sz="3600" dirty="0">
              <a:solidFill>
                <a:srgbClr val="FFFF00"/>
              </a:solidFill>
            </a:endParaRPr>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0304 UTC Apr-10-2013</a:t>
            </a:r>
            <a:endParaRPr lang="en-US" dirty="0">
              <a:solidFill>
                <a:srgbClr val="FFFF00"/>
              </a:solidFill>
            </a:endParaRPr>
          </a:p>
        </p:txBody>
      </p:sp>
      <p:sp>
        <p:nvSpPr>
          <p:cNvPr id="9" name="TextBox 8"/>
          <p:cNvSpPr txBox="1"/>
          <p:nvPr/>
        </p:nvSpPr>
        <p:spPr>
          <a:xfrm>
            <a:off x="5689600" y="13716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68%</a:t>
            </a:r>
          </a:p>
          <a:p>
            <a:r>
              <a:rPr lang="en-US" b="1" dirty="0" smtClean="0">
                <a:solidFill>
                  <a:srgbClr val="1CFFFA"/>
                </a:solidFill>
                <a:effectLst>
                  <a:outerShdw blurRad="50800" dist="38100" dir="2700000" algn="tl" rotWithShape="0">
                    <a:prstClr val="black">
                      <a:alpha val="40000"/>
                    </a:prstClr>
                  </a:outerShdw>
                </a:effectLst>
              </a:rPr>
              <a:t>Radar intensity increasing</a:t>
            </a: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0" name="Straight Arrow Connector 9"/>
          <p:cNvCxnSpPr/>
          <p:nvPr/>
        </p:nvCxnSpPr>
        <p:spPr>
          <a:xfrm flipH="1">
            <a:off x="4648200" y="1981200"/>
            <a:ext cx="10668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79248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401_03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6" name="TextBox 5"/>
          <p:cNvSpPr txBox="1"/>
          <p:nvPr/>
        </p:nvSpPr>
        <p:spPr>
          <a:xfrm>
            <a:off x="7086600" y="4343400"/>
            <a:ext cx="1219200" cy="646331"/>
          </a:xfrm>
          <a:prstGeom prst="rect">
            <a:avLst/>
          </a:prstGeom>
          <a:solidFill>
            <a:schemeClr val="bg1"/>
          </a:solidFill>
        </p:spPr>
        <p:txBody>
          <a:bodyPr wrap="square" rtlCol="0">
            <a:spAutoFit/>
          </a:bodyPr>
          <a:lstStyle/>
          <a:p>
            <a:r>
              <a:rPr lang="en-US" sz="3600" dirty="0" smtClean="0">
                <a:solidFill>
                  <a:srgbClr val="FFFF00"/>
                </a:solidFill>
              </a:rPr>
              <a:t>MO</a:t>
            </a:r>
            <a:endParaRPr lang="en-US" sz="3600" dirty="0">
              <a:solidFill>
                <a:srgbClr val="FFFF00"/>
              </a:solidFill>
            </a:endParaRPr>
          </a:p>
        </p:txBody>
      </p:sp>
      <p:sp>
        <p:nvSpPr>
          <p:cNvPr id="7" name="TextBox 6"/>
          <p:cNvSpPr txBox="1"/>
          <p:nvPr/>
        </p:nvSpPr>
        <p:spPr>
          <a:xfrm>
            <a:off x="457200" y="5257800"/>
            <a:ext cx="1219200" cy="646331"/>
          </a:xfrm>
          <a:prstGeom prst="rect">
            <a:avLst/>
          </a:prstGeom>
          <a:solidFill>
            <a:schemeClr val="bg1"/>
          </a:solidFill>
        </p:spPr>
        <p:txBody>
          <a:bodyPr wrap="square" rtlCol="0">
            <a:spAutoFit/>
          </a:bodyPr>
          <a:lstStyle/>
          <a:p>
            <a:r>
              <a:rPr lang="en-US" sz="3600" dirty="0" smtClean="0">
                <a:solidFill>
                  <a:srgbClr val="FFFF00"/>
                </a:solidFill>
              </a:rPr>
              <a:t>KS</a:t>
            </a:r>
            <a:endParaRPr lang="en-US" sz="3600" dirty="0">
              <a:solidFill>
                <a:srgbClr val="FFFF00"/>
              </a:solidFill>
            </a:endParaRPr>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0319 UTC Apr-10-2013</a:t>
            </a:r>
            <a:endParaRPr lang="en-US" dirty="0">
              <a:solidFill>
                <a:srgbClr val="FFFF00"/>
              </a:solidFill>
            </a:endParaRPr>
          </a:p>
        </p:txBody>
      </p:sp>
      <p:sp>
        <p:nvSpPr>
          <p:cNvPr id="9" name="TextBox 8"/>
          <p:cNvSpPr txBox="1"/>
          <p:nvPr/>
        </p:nvSpPr>
        <p:spPr>
          <a:xfrm>
            <a:off x="5715000" y="10668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82%</a:t>
            </a:r>
          </a:p>
          <a:p>
            <a:r>
              <a:rPr lang="en-US" b="1" dirty="0" smtClean="0">
                <a:solidFill>
                  <a:srgbClr val="1CFFFA"/>
                </a:solidFill>
                <a:effectLst>
                  <a:outerShdw blurRad="50800" dist="38100" dir="2700000" algn="tl" rotWithShape="0">
                    <a:prstClr val="black">
                      <a:alpha val="40000"/>
                    </a:prstClr>
                  </a:outerShdw>
                </a:effectLst>
              </a:rPr>
              <a:t>Radar intensity increasing</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Consider warning?</a:t>
            </a:r>
          </a:p>
        </p:txBody>
      </p:sp>
      <p:cxnSp>
        <p:nvCxnSpPr>
          <p:cNvPr id="10" name="Straight Arrow Connector 9"/>
          <p:cNvCxnSpPr/>
          <p:nvPr/>
        </p:nvCxnSpPr>
        <p:spPr>
          <a:xfrm flipH="1">
            <a:off x="4800600" y="1676400"/>
            <a:ext cx="9398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15000" y="11430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1.00” hail report @ 0322 UTC</a:t>
            </a:r>
          </a:p>
          <a:p>
            <a:r>
              <a:rPr lang="en-US" b="1" dirty="0" smtClean="0">
                <a:solidFill>
                  <a:srgbClr val="1CFFFA"/>
                </a:solidFill>
                <a:effectLst>
                  <a:outerShdw blurRad="50800" dist="38100" dir="2700000" algn="tl" rotWithShape="0">
                    <a:prstClr val="black">
                      <a:alpha val="40000"/>
                    </a:prstClr>
                  </a:outerShdw>
                </a:effectLst>
              </a:rPr>
              <a:t>18 min after Prob &gt; 50%</a:t>
            </a:r>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No warnings issued</a:t>
            </a:r>
          </a:p>
          <a:p>
            <a:endParaRPr lang="en-US" b="1" dirty="0" smtClean="0">
              <a:solidFill>
                <a:srgbClr val="1CFFFA"/>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06136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
        <p:nvSpPr>
          <p:cNvPr id="2" name="TextBox 1"/>
          <p:cNvSpPr txBox="1"/>
          <p:nvPr/>
        </p:nvSpPr>
        <p:spPr>
          <a:xfrm>
            <a:off x="3124200" y="304800"/>
            <a:ext cx="2514600" cy="369332"/>
          </a:xfrm>
          <a:prstGeom prst="rect">
            <a:avLst/>
          </a:prstGeom>
          <a:noFill/>
        </p:spPr>
        <p:txBody>
          <a:bodyPr wrap="square" rtlCol="0">
            <a:spAutoFit/>
          </a:bodyPr>
          <a:lstStyle/>
          <a:p>
            <a:pPr algn="ctr"/>
            <a:r>
              <a:rPr lang="en-US" dirty="0" smtClean="0"/>
              <a:t>3 September 2013</a:t>
            </a:r>
            <a:endParaRPr lang="en-US" dirty="0"/>
          </a:p>
        </p:txBody>
      </p:sp>
      <p:pic>
        <p:nvPicPr>
          <p:cNvPr id="3" name="Picture 2"/>
          <p:cNvPicPr>
            <a:picLocks noChangeAspect="1"/>
          </p:cNvPicPr>
          <p:nvPr/>
        </p:nvPicPr>
        <p:blipFill>
          <a:blip r:embed="rId3"/>
          <a:stretch>
            <a:fillRect/>
          </a:stretch>
        </p:blipFill>
        <p:spPr>
          <a:xfrm>
            <a:off x="457200" y="838200"/>
            <a:ext cx="8153400" cy="5552316"/>
          </a:xfrm>
          <a:prstGeom prst="rect">
            <a:avLst/>
          </a:prstGeom>
        </p:spPr>
      </p:pic>
      <p:sp>
        <p:nvSpPr>
          <p:cNvPr id="5" name="Rectangle 4"/>
          <p:cNvSpPr/>
          <p:nvPr/>
        </p:nvSpPr>
        <p:spPr>
          <a:xfrm>
            <a:off x="7010400" y="3733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9784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903_1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1642 UTC Sep-03-2013</a:t>
            </a:r>
            <a:endParaRPr lang="en-US" dirty="0">
              <a:solidFill>
                <a:srgbClr val="FFFF00"/>
              </a:solidFill>
            </a:endParaRPr>
          </a:p>
        </p:txBody>
      </p:sp>
      <p:sp>
        <p:nvSpPr>
          <p:cNvPr id="9" name="TextBox 8"/>
          <p:cNvSpPr txBox="1"/>
          <p:nvPr/>
        </p:nvSpPr>
        <p:spPr>
          <a:xfrm>
            <a:off x="6934200" y="4038600"/>
            <a:ext cx="990600" cy="646331"/>
          </a:xfrm>
          <a:prstGeom prst="rect">
            <a:avLst/>
          </a:prstGeom>
          <a:solidFill>
            <a:schemeClr val="bg1"/>
          </a:solidFill>
        </p:spPr>
        <p:txBody>
          <a:bodyPr wrap="square" rtlCol="0">
            <a:spAutoFit/>
          </a:bodyPr>
          <a:lstStyle/>
          <a:p>
            <a:r>
              <a:rPr lang="en-US" sz="3600" dirty="0" smtClean="0">
                <a:solidFill>
                  <a:srgbClr val="FFFF00"/>
                </a:solidFill>
              </a:rPr>
              <a:t>SC</a:t>
            </a:r>
            <a:endParaRPr lang="en-US" sz="3600" dirty="0">
              <a:solidFill>
                <a:srgbClr val="FFFF00"/>
              </a:solidFill>
            </a:endParaRP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1" name="TextBox 10"/>
          <p:cNvSpPr txBox="1"/>
          <p:nvPr/>
        </p:nvSpPr>
        <p:spPr>
          <a:xfrm>
            <a:off x="5715000" y="1066800"/>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4200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20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28%</a:t>
            </a:r>
          </a:p>
          <a:p>
            <a:r>
              <a:rPr lang="en-US" b="1" dirty="0" smtClean="0">
                <a:solidFill>
                  <a:srgbClr val="1CFFFA"/>
                </a:solidFill>
                <a:effectLst>
                  <a:outerShdw blurRad="50800" dist="38100" dir="2700000" algn="tl" rotWithShape="0">
                    <a:prstClr val="black">
                      <a:alpha val="40000"/>
                    </a:prstClr>
                  </a:outerShdw>
                </a:effectLst>
              </a:rPr>
              <a:t>Moderate/strong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2819400" y="2209800"/>
            <a:ext cx="2895600" cy="609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1676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903_1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1646 UTC Sep-03-2013</a:t>
            </a:r>
            <a:endParaRPr lang="en-US" dirty="0">
              <a:solidFill>
                <a:srgbClr val="FFFF00"/>
              </a:solidFill>
            </a:endParaRPr>
          </a:p>
        </p:txBody>
      </p:sp>
      <p:sp>
        <p:nvSpPr>
          <p:cNvPr id="9" name="TextBox 8"/>
          <p:cNvSpPr txBox="1"/>
          <p:nvPr/>
        </p:nvSpPr>
        <p:spPr>
          <a:xfrm>
            <a:off x="6934200" y="4038600"/>
            <a:ext cx="990600" cy="646331"/>
          </a:xfrm>
          <a:prstGeom prst="rect">
            <a:avLst/>
          </a:prstGeom>
          <a:solidFill>
            <a:schemeClr val="bg1"/>
          </a:solidFill>
        </p:spPr>
        <p:txBody>
          <a:bodyPr wrap="square" rtlCol="0">
            <a:spAutoFit/>
          </a:bodyPr>
          <a:lstStyle/>
          <a:p>
            <a:r>
              <a:rPr lang="en-US" sz="3600" dirty="0" smtClean="0">
                <a:solidFill>
                  <a:srgbClr val="FFFF00"/>
                </a:solidFill>
              </a:rPr>
              <a:t>SC</a:t>
            </a:r>
            <a:endParaRPr lang="en-US" sz="3600" dirty="0">
              <a:solidFill>
                <a:srgbClr val="FFFF00"/>
              </a:solidFill>
            </a:endParaRP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1" name="TextBox 10"/>
          <p:cNvSpPr txBox="1"/>
          <p:nvPr/>
        </p:nvSpPr>
        <p:spPr>
          <a:xfrm>
            <a:off x="5715000" y="1066800"/>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4200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20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38%</a:t>
            </a:r>
          </a:p>
          <a:p>
            <a:r>
              <a:rPr lang="en-US" b="1" dirty="0" smtClean="0">
                <a:solidFill>
                  <a:srgbClr val="1CFFFA"/>
                </a:solidFill>
                <a:effectLst>
                  <a:outerShdw blurRad="50800" dist="38100" dir="2700000" algn="tl" rotWithShape="0">
                    <a:prstClr val="black">
                      <a:alpha val="40000"/>
                    </a:prstClr>
                  </a:outerShdw>
                </a:effectLst>
              </a:rPr>
              <a:t>Moderate/strong satellite growth; radar intensity slowly increasing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2819400" y="2209800"/>
            <a:ext cx="2895600" cy="609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1689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903_16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1658 UTC Sep-03-2013</a:t>
            </a:r>
            <a:endParaRPr lang="en-US" dirty="0">
              <a:solidFill>
                <a:srgbClr val="FFFF00"/>
              </a:solidFill>
            </a:endParaRPr>
          </a:p>
        </p:txBody>
      </p:sp>
      <p:sp>
        <p:nvSpPr>
          <p:cNvPr id="9" name="TextBox 8"/>
          <p:cNvSpPr txBox="1"/>
          <p:nvPr/>
        </p:nvSpPr>
        <p:spPr>
          <a:xfrm>
            <a:off x="6934200" y="4038600"/>
            <a:ext cx="990600" cy="646331"/>
          </a:xfrm>
          <a:prstGeom prst="rect">
            <a:avLst/>
          </a:prstGeom>
          <a:solidFill>
            <a:schemeClr val="bg1"/>
          </a:solidFill>
        </p:spPr>
        <p:txBody>
          <a:bodyPr wrap="square" rtlCol="0">
            <a:spAutoFit/>
          </a:bodyPr>
          <a:lstStyle/>
          <a:p>
            <a:r>
              <a:rPr lang="en-US" sz="3600" dirty="0" smtClean="0">
                <a:solidFill>
                  <a:srgbClr val="FFFF00"/>
                </a:solidFill>
              </a:rPr>
              <a:t>SC</a:t>
            </a:r>
            <a:endParaRPr lang="en-US" sz="3600" dirty="0">
              <a:solidFill>
                <a:srgbClr val="FFFF00"/>
              </a:solidFill>
            </a:endParaRP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1" name="TextBox 10"/>
          <p:cNvSpPr txBox="1"/>
          <p:nvPr/>
        </p:nvSpPr>
        <p:spPr>
          <a:xfrm>
            <a:off x="5715000" y="10668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4200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20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61%</a:t>
            </a:r>
          </a:p>
          <a:p>
            <a:r>
              <a:rPr lang="en-US" b="1" dirty="0" smtClean="0">
                <a:solidFill>
                  <a:srgbClr val="1CFFFA"/>
                </a:solidFill>
                <a:effectLst>
                  <a:outerShdw blurRad="50800" dist="38100" dir="2700000" algn="tl" rotWithShape="0">
                    <a:prstClr val="black">
                      <a:alpha val="40000"/>
                    </a:prstClr>
                  </a:outerShdw>
                </a:effectLst>
              </a:rPr>
              <a:t>Radar MESH now &gt; 0.50”</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2971800" y="2209800"/>
            <a:ext cx="2743200" cy="609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1415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NOAA/CIMSS ProbSevere Model</a:t>
            </a:r>
            <a:endParaRPr lang="en-US" sz="3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17" name="Content Placeholder 2"/>
          <p:cNvSpPr>
            <a:spLocks noGrp="1"/>
          </p:cNvSpPr>
          <p:nvPr>
            <p:ph idx="1"/>
          </p:nvPr>
        </p:nvSpPr>
        <p:spPr>
          <a:xfrm>
            <a:off x="287323" y="979092"/>
            <a:ext cx="8229600" cy="5021764"/>
          </a:xfrm>
        </p:spPr>
        <p:txBody>
          <a:bodyPr>
            <a:normAutofit/>
          </a:bodyPr>
          <a:lstStyle/>
          <a:p>
            <a:endParaRPr lang="en-US" dirty="0" smtClean="0"/>
          </a:p>
          <a:p>
            <a:endParaRPr lang="en-US" dirty="0"/>
          </a:p>
        </p:txBody>
      </p:sp>
      <p:sp>
        <p:nvSpPr>
          <p:cNvPr id="24" name="TextBox 23"/>
          <p:cNvSpPr txBox="1"/>
          <p:nvPr/>
        </p:nvSpPr>
        <p:spPr>
          <a:xfrm>
            <a:off x="609600" y="3676472"/>
            <a:ext cx="5105400" cy="1200328"/>
          </a:xfrm>
          <a:prstGeom prst="rect">
            <a:avLst/>
          </a:prstGeom>
          <a:noFill/>
        </p:spPr>
        <p:txBody>
          <a:bodyPr wrap="square" rtlCol="0">
            <a:spAutoFit/>
          </a:bodyPr>
          <a:lstStyle/>
          <a:p>
            <a:r>
              <a:rPr lang="en-US" sz="2400" b="1" dirty="0" smtClean="0">
                <a:solidFill>
                  <a:srgbClr val="FFFF99"/>
                </a:solidFill>
                <a:effectLst>
                  <a:outerShdw blurRad="50800" dist="38100" dir="2700000" algn="tl" rotWithShape="0">
                    <a:prstClr val="black">
                      <a:alpha val="40000"/>
                    </a:prstClr>
                  </a:outerShdw>
                </a:effectLst>
              </a:rPr>
              <a:t>OBSERVATIONAL PREDICTORS:</a:t>
            </a:r>
          </a:p>
          <a:p>
            <a:pPr>
              <a:buFont typeface="Arial"/>
              <a:buChar char="•"/>
            </a:pPr>
            <a:r>
              <a:rPr lang="en-US" sz="2400" dirty="0" smtClean="0">
                <a:solidFill>
                  <a:srgbClr val="FFFF99"/>
                </a:solidFill>
                <a:effectLst>
                  <a:outerShdw blurRad="50800" dist="38100" dir="2700000" algn="tl" rotWithShape="0">
                    <a:prstClr val="black">
                      <a:alpha val="40000"/>
                    </a:prstClr>
                  </a:outerShdw>
                </a:effectLst>
              </a:rPr>
              <a:t> 2 satellite growth rates</a:t>
            </a:r>
          </a:p>
          <a:p>
            <a:pPr>
              <a:buFont typeface="Arial"/>
              <a:buChar char="•"/>
            </a:pPr>
            <a:r>
              <a:rPr lang="en-US" sz="2400" dirty="0" smtClean="0">
                <a:solidFill>
                  <a:srgbClr val="FFFF99"/>
                </a:solidFill>
                <a:effectLst>
                  <a:outerShdw blurRad="50800" dist="38100" dir="2700000" algn="tl" rotWithShape="0">
                    <a:prstClr val="black">
                      <a:alpha val="40000"/>
                    </a:prstClr>
                  </a:outerShdw>
                </a:effectLst>
              </a:rPr>
              <a:t> 1 instantaneous radar field</a:t>
            </a:r>
            <a:endParaRPr lang="en-US" sz="2400" dirty="0">
              <a:solidFill>
                <a:srgbClr val="FFFF99"/>
              </a:solidFill>
              <a:effectLst>
                <a:outerShdw blurRad="50800" dist="38100" dir="2700000" algn="tl" rotWithShape="0">
                  <a:prstClr val="black">
                    <a:alpha val="40000"/>
                  </a:prstClr>
                </a:outerShdw>
              </a:effectLst>
            </a:endParaRPr>
          </a:p>
        </p:txBody>
      </p:sp>
      <p:sp>
        <p:nvSpPr>
          <p:cNvPr id="26" name="Left Brace 25"/>
          <p:cNvSpPr/>
          <p:nvPr/>
        </p:nvSpPr>
        <p:spPr>
          <a:xfrm rot="16200000">
            <a:off x="3543303" y="723899"/>
            <a:ext cx="304800" cy="2362201"/>
          </a:xfrm>
          <a:prstGeom prst="leftBrace">
            <a:avLst>
              <a:gd name="adj1" fmla="val 44478"/>
              <a:gd name="adj2" fmla="val 50000"/>
            </a:avLst>
          </a:prstGeom>
          <a:ln w="38100" cmpd="sng">
            <a:solidFill>
              <a:srgbClr val="F2C31A"/>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p:cNvSpPr/>
          <p:nvPr/>
        </p:nvSpPr>
        <p:spPr>
          <a:xfrm rot="16200000">
            <a:off x="6934202" y="304798"/>
            <a:ext cx="228598" cy="3124202"/>
          </a:xfrm>
          <a:prstGeom prst="leftBrace">
            <a:avLst>
              <a:gd name="adj1" fmla="val 44478"/>
              <a:gd name="adj2" fmla="val 50000"/>
            </a:avLst>
          </a:prstGeom>
          <a:ln w="38100" cmpd="sng">
            <a:solidFill>
              <a:srgbClr val="F2C31A"/>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a:off x="304800" y="2667000"/>
            <a:ext cx="5410200" cy="461665"/>
          </a:xfrm>
          <a:prstGeom prst="rect">
            <a:avLst/>
          </a:prstGeom>
          <a:noFill/>
        </p:spPr>
        <p:txBody>
          <a:bodyPr wrap="square" rtlCol="0">
            <a:spAutoFit/>
          </a:bodyPr>
          <a:lstStyle/>
          <a:p>
            <a:r>
              <a:rPr lang="en-US" sz="2400" dirty="0" smtClean="0">
                <a:solidFill>
                  <a:srgbClr val="FFFF99"/>
                </a:solidFill>
                <a:effectLst>
                  <a:outerShdw blurRad="50800" dist="38100" dir="2700000" algn="tl" rotWithShape="0">
                    <a:prstClr val="black">
                      <a:alpha val="40000"/>
                    </a:prstClr>
                  </a:outerShdw>
                </a:effectLst>
              </a:rPr>
              <a:t>Storm environment from NWP (RAP)</a:t>
            </a:r>
            <a:endParaRPr lang="en-US" sz="2400" dirty="0">
              <a:solidFill>
                <a:srgbClr val="FFFF99"/>
              </a:solidFill>
              <a:effectLst>
                <a:outerShdw blurRad="50800" dist="38100" dir="2700000" algn="tl" rotWithShape="0">
                  <a:prstClr val="black">
                    <a:alpha val="40000"/>
                  </a:prstClr>
                </a:outerShdw>
              </a:effectLst>
            </a:endParaRPr>
          </a:p>
        </p:txBody>
      </p:sp>
      <p:cxnSp>
        <p:nvCxnSpPr>
          <p:cNvPr id="43" name="Straight Connector 42"/>
          <p:cNvCxnSpPr>
            <a:stCxn id="28" idx="1"/>
            <a:endCxn id="45" idx="1"/>
          </p:cNvCxnSpPr>
          <p:nvPr/>
        </p:nvCxnSpPr>
        <p:spPr>
          <a:xfrm flipH="1">
            <a:off x="6249194" y="1981198"/>
            <a:ext cx="799307" cy="2286796"/>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152400" y="3657600"/>
            <a:ext cx="6096794" cy="1221582"/>
            <a:chOff x="227806" y="3656806"/>
            <a:chExt cx="5410994" cy="1221582"/>
          </a:xfrm>
        </p:grpSpPr>
        <p:sp>
          <p:nvSpPr>
            <p:cNvPr id="45" name="Right Brace 44"/>
            <p:cNvSpPr/>
            <p:nvPr/>
          </p:nvSpPr>
          <p:spPr>
            <a:xfrm>
              <a:off x="5181600" y="3657600"/>
              <a:ext cx="457200" cy="1219200"/>
            </a:xfrm>
            <a:prstGeom prst="rightBrace">
              <a:avLst>
                <a:gd name="adj1" fmla="val 30719"/>
                <a:gd name="adj2" fmla="val 50000"/>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8" name="Straight Connector 57"/>
            <p:cNvCxnSpPr>
              <a:stCxn id="45" idx="0"/>
            </p:cNvCxnSpPr>
            <p:nvPr/>
          </p:nvCxnSpPr>
          <p:spPr>
            <a:xfrm rot="5400000">
              <a:off x="2705100" y="1181100"/>
              <a:ext cx="1588" cy="49530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2704306" y="2401094"/>
              <a:ext cx="1588" cy="49530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381794" y="4267200"/>
              <a:ext cx="1219994" cy="794"/>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sp>
        <p:nvSpPr>
          <p:cNvPr id="66" name="Rectangle 65"/>
          <p:cNvSpPr/>
          <p:nvPr/>
        </p:nvSpPr>
        <p:spPr>
          <a:xfrm>
            <a:off x="152400" y="2590800"/>
            <a:ext cx="5867400" cy="609600"/>
          </a:xfrm>
          <a:prstGeom prst="rect">
            <a:avLst/>
          </a:prstGeom>
          <a:noFill/>
          <a:ln w="44450">
            <a:solidFill>
              <a:srgbClr val="F2C31A"/>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26" idx="1"/>
            <a:endCxn id="66" idx="0"/>
          </p:cNvCxnSpPr>
          <p:nvPr/>
        </p:nvCxnSpPr>
        <p:spPr>
          <a:xfrm flipH="1">
            <a:off x="3086100" y="2057400"/>
            <a:ext cx="609604" cy="5334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8600" y="1295400"/>
            <a:ext cx="9067800" cy="461665"/>
          </a:xfrm>
          <a:prstGeom prst="rect">
            <a:avLst/>
          </a:prstGeom>
          <a:noFill/>
        </p:spPr>
        <p:txBody>
          <a:bodyPr wrap="square" rtlCol="0">
            <a:spAutoFit/>
          </a:bodyPr>
          <a:lstStyle/>
          <a:p>
            <a:r>
              <a:rPr lang="en-US" sz="2400" dirty="0" smtClean="0"/>
              <a:t>Probability = </a:t>
            </a:r>
            <a:r>
              <a:rPr lang="en-US" sz="2400" i="1" dirty="0" smtClean="0">
                <a:latin typeface="Lucida Calligraphy"/>
                <a:cs typeface="Lucida Calligraphy"/>
              </a:rPr>
              <a:t>f</a:t>
            </a:r>
            <a:r>
              <a:rPr lang="en-US" sz="2400" dirty="0" smtClean="0">
                <a:latin typeface="Lucida Calligraphy"/>
                <a:cs typeface="Lucida Calligraphy"/>
              </a:rPr>
              <a:t> </a:t>
            </a:r>
            <a:r>
              <a:rPr lang="en-US" sz="2400" dirty="0" smtClean="0"/>
              <a:t>( </a:t>
            </a:r>
            <a:r>
              <a:rPr lang="en-US" sz="2400" dirty="0"/>
              <a:t>[</a:t>
            </a:r>
            <a:r>
              <a:rPr lang="en-US" sz="2400" dirty="0" smtClean="0"/>
              <a:t>instability, shear] X observational predictors )</a:t>
            </a:r>
            <a:endParaRPr lang="en-US" sz="2400" dirty="0"/>
          </a:p>
        </p:txBody>
      </p:sp>
      <p:sp>
        <p:nvSpPr>
          <p:cNvPr id="22" name="TextBox 21"/>
          <p:cNvSpPr txBox="1"/>
          <p:nvPr/>
        </p:nvSpPr>
        <p:spPr>
          <a:xfrm>
            <a:off x="76200" y="5334000"/>
            <a:ext cx="8915400" cy="923330"/>
          </a:xfrm>
          <a:prstGeom prst="rect">
            <a:avLst/>
          </a:prstGeom>
          <a:noFill/>
        </p:spPr>
        <p:txBody>
          <a:bodyPr wrap="square" rtlCol="0">
            <a:spAutoFit/>
          </a:bodyPr>
          <a:lstStyle/>
          <a:p>
            <a:r>
              <a:rPr lang="en-US" b="1" u="sng" dirty="0" smtClean="0"/>
              <a:t>The statistical model is driven by observational predictors</a:t>
            </a:r>
            <a:r>
              <a:rPr lang="en-US" dirty="0" smtClean="0"/>
              <a:t>.  The model does not predict cloud growth, but rather measures the rate of cloud growth using satellite observations and measures precipitation core intensity using radar.</a:t>
            </a:r>
            <a:endParaRPr lang="en-US" dirty="0"/>
          </a:p>
        </p:txBody>
      </p:sp>
      <p:sp>
        <p:nvSpPr>
          <p:cNvPr id="5" name="TextBox 4"/>
          <p:cNvSpPr txBox="1"/>
          <p:nvPr/>
        </p:nvSpPr>
        <p:spPr>
          <a:xfrm>
            <a:off x="6858000" y="6190488"/>
            <a:ext cx="2328332" cy="307777"/>
          </a:xfrm>
          <a:prstGeom prst="rect">
            <a:avLst/>
          </a:prstGeom>
          <a:no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3"/>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958264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9"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dissolve">
                                      <p:cBhvr>
                                        <p:cTn id="10" dur="500"/>
                                        <p:tgtEl>
                                          <p:spTgt spid="6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dissolve">
                                      <p:cBhvr>
                                        <p:cTn id="21" dur="500"/>
                                        <p:tgtEl>
                                          <p:spTgt spid="4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dissolve">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8" grpId="0" animBg="1"/>
      <p:bldP spid="34" grpId="0"/>
      <p:bldP spid="66"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903_17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1754 UTC Sep-03-2013</a:t>
            </a:r>
            <a:endParaRPr lang="en-US" dirty="0">
              <a:solidFill>
                <a:srgbClr val="FFFF00"/>
              </a:solidFill>
            </a:endParaRPr>
          </a:p>
        </p:txBody>
      </p:sp>
      <p:sp>
        <p:nvSpPr>
          <p:cNvPr id="9" name="TextBox 8"/>
          <p:cNvSpPr txBox="1"/>
          <p:nvPr/>
        </p:nvSpPr>
        <p:spPr>
          <a:xfrm>
            <a:off x="6934200" y="4038600"/>
            <a:ext cx="990600" cy="646331"/>
          </a:xfrm>
          <a:prstGeom prst="rect">
            <a:avLst/>
          </a:prstGeom>
          <a:solidFill>
            <a:schemeClr val="bg1"/>
          </a:solidFill>
        </p:spPr>
        <p:txBody>
          <a:bodyPr wrap="square" rtlCol="0">
            <a:spAutoFit/>
          </a:bodyPr>
          <a:lstStyle/>
          <a:p>
            <a:r>
              <a:rPr lang="en-US" sz="3600" dirty="0" smtClean="0">
                <a:solidFill>
                  <a:srgbClr val="FFFF00"/>
                </a:solidFill>
              </a:rPr>
              <a:t>SC</a:t>
            </a:r>
            <a:endParaRPr lang="en-US" sz="3600" dirty="0">
              <a:solidFill>
                <a:srgbClr val="FFFF00"/>
              </a:solidFill>
            </a:endParaRP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1" name="TextBox 10"/>
          <p:cNvSpPr txBox="1"/>
          <p:nvPr/>
        </p:nvSpPr>
        <p:spPr>
          <a:xfrm>
            <a:off x="5715000" y="1066800"/>
            <a:ext cx="3429000" cy="646331"/>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86%</a:t>
            </a: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a:stCxn id="11" idx="1"/>
          </p:cNvCxnSpPr>
          <p:nvPr/>
        </p:nvCxnSpPr>
        <p:spPr>
          <a:xfrm flipH="1">
            <a:off x="4114800" y="1389966"/>
            <a:ext cx="1600200" cy="2115234"/>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05859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903_1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1822 UTC Sep-03-2013</a:t>
            </a:r>
            <a:endParaRPr lang="en-US" dirty="0">
              <a:solidFill>
                <a:srgbClr val="FFFF00"/>
              </a:solidFill>
            </a:endParaRPr>
          </a:p>
        </p:txBody>
      </p:sp>
      <p:sp>
        <p:nvSpPr>
          <p:cNvPr id="9" name="TextBox 8"/>
          <p:cNvSpPr txBox="1"/>
          <p:nvPr/>
        </p:nvSpPr>
        <p:spPr>
          <a:xfrm>
            <a:off x="6934200" y="4038600"/>
            <a:ext cx="990600" cy="646331"/>
          </a:xfrm>
          <a:prstGeom prst="rect">
            <a:avLst/>
          </a:prstGeom>
          <a:solidFill>
            <a:schemeClr val="bg1"/>
          </a:solidFill>
        </p:spPr>
        <p:txBody>
          <a:bodyPr wrap="square" rtlCol="0">
            <a:spAutoFit/>
          </a:bodyPr>
          <a:lstStyle/>
          <a:p>
            <a:r>
              <a:rPr lang="en-US" sz="3600" dirty="0" smtClean="0">
                <a:solidFill>
                  <a:srgbClr val="FFFF00"/>
                </a:solidFill>
              </a:rPr>
              <a:t>SC</a:t>
            </a:r>
            <a:endParaRPr lang="en-US" sz="3600" dirty="0">
              <a:solidFill>
                <a:srgbClr val="FFFF00"/>
              </a:solidFill>
            </a:endParaRP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1" name="TextBox 10"/>
          <p:cNvSpPr txBox="1"/>
          <p:nvPr/>
        </p:nvSpPr>
        <p:spPr>
          <a:xfrm>
            <a:off x="5715000" y="1066800"/>
            <a:ext cx="3429000" cy="646331"/>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 = 97%</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800600" y="1524000"/>
            <a:ext cx="9144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16933" y="2286000"/>
            <a:ext cx="2811808" cy="3810000"/>
          </a:xfrm>
          <a:prstGeom prst="rect">
            <a:avLst/>
          </a:prstGeom>
        </p:spPr>
      </p:pic>
      <p:sp>
        <p:nvSpPr>
          <p:cNvPr id="16" name="Rectangle 15"/>
          <p:cNvSpPr/>
          <p:nvPr/>
        </p:nvSpPr>
        <p:spPr>
          <a:xfrm>
            <a:off x="914400" y="3124200"/>
            <a:ext cx="527050" cy="20561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20" name="TextBox 19"/>
          <p:cNvSpPr txBox="1"/>
          <p:nvPr/>
        </p:nvSpPr>
        <p:spPr>
          <a:xfrm>
            <a:off x="5715000" y="10668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First wind report @ 1837 UTC</a:t>
            </a:r>
          </a:p>
          <a:p>
            <a:r>
              <a:rPr lang="en-US" b="1" dirty="0" smtClean="0">
                <a:solidFill>
                  <a:srgbClr val="1CFFFA"/>
                </a:solidFill>
                <a:effectLst>
                  <a:outerShdw blurRad="50800" dist="38100" dir="2700000" algn="tl" rotWithShape="0">
                    <a:prstClr val="black">
                      <a:alpha val="40000"/>
                    </a:prstClr>
                  </a:outerShdw>
                </a:effectLst>
              </a:rPr>
              <a:t>90+ min after Prob &gt; 50%</a:t>
            </a:r>
          </a:p>
          <a:p>
            <a:r>
              <a:rPr lang="en-US" b="1" dirty="0" smtClean="0">
                <a:solidFill>
                  <a:srgbClr val="1CFFFA"/>
                </a:solidFill>
                <a:effectLst>
                  <a:outerShdw blurRad="50800" dist="38100" dir="2700000" algn="tl" rotWithShape="0">
                    <a:prstClr val="black">
                      <a:alpha val="40000"/>
                    </a:prstClr>
                  </a:outerShdw>
                </a:effectLst>
              </a:rPr>
              <a:t>15 min after Prob &gt; 90%</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First warning @ 1841 UTC</a:t>
            </a:r>
          </a:p>
        </p:txBody>
      </p:sp>
      <p:pic>
        <p:nvPicPr>
          <p:cNvPr id="21" name="Picture 20"/>
          <p:cNvPicPr>
            <a:picLocks noChangeAspect="1"/>
          </p:cNvPicPr>
          <p:nvPr/>
        </p:nvPicPr>
        <p:blipFill>
          <a:blip r:embed="rId5"/>
          <a:stretch>
            <a:fillRect/>
          </a:stretch>
        </p:blipFill>
        <p:spPr>
          <a:xfrm>
            <a:off x="8467" y="2286000"/>
            <a:ext cx="2711450" cy="3098800"/>
          </a:xfrm>
          <a:prstGeom prst="rect">
            <a:avLst/>
          </a:prstGeom>
        </p:spPr>
      </p:pic>
      <p:sp>
        <p:nvSpPr>
          <p:cNvPr id="19" name="Rectangle 18"/>
          <p:cNvSpPr/>
          <p:nvPr/>
        </p:nvSpPr>
        <p:spPr>
          <a:xfrm>
            <a:off x="914400" y="2286000"/>
            <a:ext cx="527050" cy="205619"/>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cxnSp>
        <p:nvCxnSpPr>
          <p:cNvPr id="22" name="Straight Arrow Connector 21"/>
          <p:cNvCxnSpPr/>
          <p:nvPr/>
        </p:nvCxnSpPr>
        <p:spPr>
          <a:xfrm flipH="1">
            <a:off x="2514600" y="1524000"/>
            <a:ext cx="3200400" cy="1524000"/>
          </a:xfrm>
          <a:prstGeom prst="straightConnector1">
            <a:avLst/>
          </a:prstGeom>
          <a:ln w="38100" cmpd="sng">
            <a:solidFill>
              <a:srgbClr val="08FFFC"/>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54234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2" name="TextBox 1"/>
          <p:cNvSpPr txBox="1"/>
          <p:nvPr/>
        </p:nvSpPr>
        <p:spPr>
          <a:xfrm>
            <a:off x="3124200" y="304800"/>
            <a:ext cx="2514600" cy="369332"/>
          </a:xfrm>
          <a:prstGeom prst="rect">
            <a:avLst/>
          </a:prstGeom>
          <a:noFill/>
        </p:spPr>
        <p:txBody>
          <a:bodyPr wrap="square" rtlCol="0">
            <a:spAutoFit/>
          </a:bodyPr>
          <a:lstStyle/>
          <a:p>
            <a:pPr algn="ctr"/>
            <a:r>
              <a:rPr lang="en-US" dirty="0" smtClean="0"/>
              <a:t>18 June 2013</a:t>
            </a:r>
            <a:endParaRPr lang="en-US" dirty="0"/>
          </a:p>
        </p:txBody>
      </p:sp>
      <p:pic>
        <p:nvPicPr>
          <p:cNvPr id="5" name="Picture 4"/>
          <p:cNvPicPr>
            <a:picLocks noChangeAspect="1"/>
          </p:cNvPicPr>
          <p:nvPr/>
        </p:nvPicPr>
        <p:blipFill>
          <a:blip r:embed="rId3"/>
          <a:stretch>
            <a:fillRect/>
          </a:stretch>
        </p:blipFill>
        <p:spPr>
          <a:xfrm>
            <a:off x="381000" y="640921"/>
            <a:ext cx="8458200" cy="5759879"/>
          </a:xfrm>
          <a:prstGeom prst="rect">
            <a:avLst/>
          </a:prstGeom>
        </p:spPr>
      </p:pic>
      <p:sp>
        <p:nvSpPr>
          <p:cNvPr id="6" name="Rectangle 5"/>
          <p:cNvSpPr/>
          <p:nvPr/>
        </p:nvSpPr>
        <p:spPr>
          <a:xfrm>
            <a:off x="4953000" y="25146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5542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618_19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1954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6%</a:t>
            </a:r>
          </a:p>
          <a:p>
            <a:r>
              <a:rPr lang="en-US" b="1" dirty="0" smtClean="0">
                <a:solidFill>
                  <a:srgbClr val="1CFFFA"/>
                </a:solidFill>
                <a:effectLst>
                  <a:outerShdw blurRad="50800" dist="38100" dir="2700000" algn="tl" rotWithShape="0">
                    <a:prstClr val="black">
                      <a:alpha val="40000"/>
                    </a:prstClr>
                  </a:outerShdw>
                </a:effectLst>
              </a:rPr>
              <a:t>Strong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flipV="1">
            <a:off x="3505200" y="1905000"/>
            <a:ext cx="2209800" cy="304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Tree>
    <p:extLst>
      <p:ext uri="{BB962C8B-B14F-4D97-AF65-F5344CB8AC3E}">
        <p14:creationId xmlns:p14="http://schemas.microsoft.com/office/powerpoint/2010/main" val="31944849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618_1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1959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18%</a:t>
            </a:r>
          </a:p>
          <a:p>
            <a:r>
              <a:rPr lang="en-US" b="1" dirty="0" smtClean="0">
                <a:solidFill>
                  <a:srgbClr val="1CFFFA"/>
                </a:solidFill>
                <a:effectLst>
                  <a:outerShdw blurRad="50800" dist="38100" dir="2700000" algn="tl" rotWithShape="0">
                    <a:prstClr val="black">
                      <a:alpha val="40000"/>
                    </a:prstClr>
                  </a:outerShdw>
                </a:effectLst>
              </a:rPr>
              <a:t>Strong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flipV="1">
            <a:off x="3505200" y="2057400"/>
            <a:ext cx="2209800" cy="152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Tree>
    <p:extLst>
      <p:ext uri="{BB962C8B-B14F-4D97-AF65-F5344CB8AC3E}">
        <p14:creationId xmlns:p14="http://schemas.microsoft.com/office/powerpoint/2010/main" val="7587479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618_2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2009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35%</a:t>
            </a:r>
          </a:p>
          <a:p>
            <a:r>
              <a:rPr lang="en-US" b="1" dirty="0" smtClean="0">
                <a:solidFill>
                  <a:srgbClr val="1CFFFA"/>
                </a:solidFill>
                <a:effectLst>
                  <a:outerShdw blurRad="50800" dist="38100" dir="2700000" algn="tl" rotWithShape="0">
                    <a:prstClr val="black">
                      <a:alpha val="40000"/>
                    </a:prstClr>
                  </a:outerShdw>
                </a:effectLst>
              </a:rPr>
              <a:t>Radar intensity increasing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505200" y="2209800"/>
            <a:ext cx="2209800"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Tree>
    <p:extLst>
      <p:ext uri="{BB962C8B-B14F-4D97-AF65-F5344CB8AC3E}">
        <p14:creationId xmlns:p14="http://schemas.microsoft.com/office/powerpoint/2010/main" val="36443567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618_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2014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60%</a:t>
            </a: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429000" y="2209800"/>
            <a:ext cx="2286000" cy="76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Tree>
    <p:extLst>
      <p:ext uri="{BB962C8B-B14F-4D97-AF65-F5344CB8AC3E}">
        <p14:creationId xmlns:p14="http://schemas.microsoft.com/office/powerpoint/2010/main" val="10326704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0618_2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2054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73%</a:t>
            </a: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581400" y="2209800"/>
            <a:ext cx="21336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Tree>
    <p:extLst>
      <p:ext uri="{BB962C8B-B14F-4D97-AF65-F5344CB8AC3E}">
        <p14:creationId xmlns:p14="http://schemas.microsoft.com/office/powerpoint/2010/main" val="42294629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0618_2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2059 UTC Jun-18-2013</a:t>
            </a:r>
            <a:endParaRPr lang="en-US" dirty="0">
              <a:solidFill>
                <a:srgbClr val="FFFF00"/>
              </a:solidFill>
            </a:endParaRPr>
          </a:p>
        </p:txBody>
      </p:sp>
      <p:sp>
        <p:nvSpPr>
          <p:cNvPr id="9" name="TextBox 8"/>
          <p:cNvSpPr txBox="1"/>
          <p:nvPr/>
        </p:nvSpPr>
        <p:spPr>
          <a:xfrm>
            <a:off x="4648200" y="4953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1524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1250J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93%</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657600" y="2209800"/>
            <a:ext cx="2057400" cy="685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01000" y="4343400"/>
            <a:ext cx="685800" cy="646331"/>
          </a:xfrm>
          <a:prstGeom prst="rect">
            <a:avLst/>
          </a:prstGeom>
          <a:solidFill>
            <a:schemeClr val="bg1"/>
          </a:solidFill>
        </p:spPr>
        <p:txBody>
          <a:bodyPr wrap="square" rtlCol="0">
            <a:spAutoFit/>
          </a:bodyPr>
          <a:lstStyle/>
          <a:p>
            <a:r>
              <a:rPr lang="en-US" sz="3600" dirty="0" smtClean="0">
                <a:solidFill>
                  <a:srgbClr val="FFFF00"/>
                </a:solidFill>
              </a:rPr>
              <a:t>IL</a:t>
            </a:r>
          </a:p>
        </p:txBody>
      </p:sp>
      <p:sp>
        <p:nvSpPr>
          <p:cNvPr id="14" name="TextBox 13"/>
          <p:cNvSpPr txBox="1"/>
          <p:nvPr/>
        </p:nvSpPr>
        <p:spPr>
          <a:xfrm>
            <a:off x="5715000" y="11430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First wind/hail @ 2059 UTC</a:t>
            </a:r>
          </a:p>
          <a:p>
            <a:r>
              <a:rPr lang="en-US" b="1" dirty="0" smtClean="0">
                <a:solidFill>
                  <a:srgbClr val="1CFFFA"/>
                </a:solidFill>
                <a:effectLst>
                  <a:outerShdw blurRad="50800" dist="38100" dir="2700000" algn="tl" rotWithShape="0">
                    <a:prstClr val="black">
                      <a:alpha val="40000"/>
                    </a:prstClr>
                  </a:outerShdw>
                </a:effectLst>
              </a:rPr>
              <a:t>45 min after Prob &gt; 50%</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First warning @ 2103 UTC</a:t>
            </a:r>
          </a:p>
          <a:p>
            <a:r>
              <a:rPr lang="en-US" b="1" dirty="0" smtClean="0">
                <a:solidFill>
                  <a:srgbClr val="1CFFFA"/>
                </a:solidFill>
                <a:effectLst>
                  <a:outerShdw blurRad="50800" dist="38100" dir="2700000" algn="tl" rotWithShape="0">
                    <a:prstClr val="black">
                      <a:alpha val="40000"/>
                    </a:prstClr>
                  </a:outerShdw>
                </a:effectLst>
              </a:rPr>
              <a:t>49 min after Prob &gt; 50%</a:t>
            </a:r>
          </a:p>
          <a:p>
            <a:endParaRPr lang="en-US" b="1" dirty="0">
              <a:solidFill>
                <a:srgbClr val="1CFFFA"/>
              </a:solidFill>
              <a:effectLst>
                <a:outerShdw blurRad="50800" dist="38100" dir="2700000" algn="tl" rotWithShape="0">
                  <a:prstClr val="black">
                    <a:alpha val="40000"/>
                  </a:prstClr>
                </a:outerShdw>
              </a:effectLst>
            </a:endParaRPr>
          </a:p>
        </p:txBody>
      </p:sp>
      <p:pic>
        <p:nvPicPr>
          <p:cNvPr id="15" name="Picture 14"/>
          <p:cNvPicPr>
            <a:picLocks noChangeAspect="1"/>
          </p:cNvPicPr>
          <p:nvPr/>
        </p:nvPicPr>
        <p:blipFill>
          <a:blip r:embed="rId4"/>
          <a:stretch>
            <a:fillRect/>
          </a:stretch>
        </p:blipFill>
        <p:spPr>
          <a:xfrm>
            <a:off x="228600" y="3429000"/>
            <a:ext cx="2754824" cy="2286000"/>
          </a:xfrm>
          <a:prstGeom prst="rect">
            <a:avLst/>
          </a:prstGeom>
        </p:spPr>
      </p:pic>
      <p:sp>
        <p:nvSpPr>
          <p:cNvPr id="16" name="Rectangle 15"/>
          <p:cNvSpPr/>
          <p:nvPr/>
        </p:nvSpPr>
        <p:spPr>
          <a:xfrm>
            <a:off x="1447800" y="3429000"/>
            <a:ext cx="405190" cy="1028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pic>
        <p:nvPicPr>
          <p:cNvPr id="17" name="Picture 16"/>
          <p:cNvPicPr>
            <a:picLocks noChangeAspect="1"/>
          </p:cNvPicPr>
          <p:nvPr/>
        </p:nvPicPr>
        <p:blipFill>
          <a:blip r:embed="rId5"/>
          <a:stretch>
            <a:fillRect/>
          </a:stretch>
        </p:blipFill>
        <p:spPr>
          <a:xfrm>
            <a:off x="0" y="3401972"/>
            <a:ext cx="3429000" cy="3023601"/>
          </a:xfrm>
          <a:prstGeom prst="rect">
            <a:avLst/>
          </a:prstGeom>
        </p:spPr>
      </p:pic>
      <p:sp>
        <p:nvSpPr>
          <p:cNvPr id="18" name="Rectangle 17"/>
          <p:cNvSpPr/>
          <p:nvPr/>
        </p:nvSpPr>
        <p:spPr>
          <a:xfrm>
            <a:off x="1219200" y="3962400"/>
            <a:ext cx="527050" cy="228600"/>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cxnSp>
        <p:nvCxnSpPr>
          <p:cNvPr id="19" name="Straight Arrow Connector 18"/>
          <p:cNvCxnSpPr/>
          <p:nvPr/>
        </p:nvCxnSpPr>
        <p:spPr>
          <a:xfrm flipH="1">
            <a:off x="2362200" y="1828800"/>
            <a:ext cx="3429000" cy="1676400"/>
          </a:xfrm>
          <a:prstGeom prst="straightConnector1">
            <a:avLst/>
          </a:prstGeom>
          <a:ln w="38100" cmpd="sng">
            <a:solidFill>
              <a:srgbClr val="08FFFC"/>
            </a:solidFill>
            <a:tailEnd type="arrow"/>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15242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xit" presetSubtype="0" fill="hold" nodeType="withEffect">
                                  <p:stCondLst>
                                    <p:cond delay="0"/>
                                  </p:stCondLst>
                                  <p:childTnLst>
                                    <p:animEffect transition="out" filter="dissolv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xit" presetSubtype="0" fill="hold" nodeType="withEffect">
                                  <p:stCondLst>
                                    <p:cond delay="0"/>
                                  </p:stCondLst>
                                  <p:childTnLst>
                                    <p:animEffect transition="out" filter="dissolv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s_20130618_2059_nos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066800"/>
            <a:ext cx="4564659" cy="2971800"/>
          </a:xfrm>
          <a:prstGeom prst="rect">
            <a:avLst/>
          </a:prstGeom>
        </p:spPr>
      </p:pic>
      <p:pic>
        <p:nvPicPr>
          <p:cNvPr id="7" name="Picture 6" descr="ps_20130618_20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066800"/>
            <a:ext cx="4564659" cy="29718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2059 UTC Jun-18-2013</a:t>
            </a:r>
            <a:endParaRPr lang="en-US" dirty="0">
              <a:solidFill>
                <a:srgbClr val="FFFF00"/>
              </a:solidFill>
            </a:endParaRPr>
          </a:p>
        </p:txBody>
      </p:sp>
      <p:sp>
        <p:nvSpPr>
          <p:cNvPr id="20" name="TextBox 19"/>
          <p:cNvSpPr txBox="1"/>
          <p:nvPr/>
        </p:nvSpPr>
        <p:spPr>
          <a:xfrm>
            <a:off x="1524000" y="0"/>
            <a:ext cx="6172200" cy="461665"/>
          </a:xfrm>
          <a:prstGeom prst="rect">
            <a:avLst/>
          </a:prstGeom>
          <a:noFill/>
        </p:spPr>
        <p:txBody>
          <a:bodyPr wrap="square" rtlCol="0">
            <a:spAutoFit/>
          </a:bodyPr>
          <a:lstStyle/>
          <a:p>
            <a:pPr algn="ctr"/>
            <a:r>
              <a:rPr lang="en-US" sz="2400" dirty="0" smtClean="0"/>
              <a:t>What information does the satellite provide?</a:t>
            </a:r>
            <a:endParaRPr lang="en-US" sz="2400" dirty="0"/>
          </a:p>
        </p:txBody>
      </p:sp>
      <p:grpSp>
        <p:nvGrpSpPr>
          <p:cNvPr id="5" name="Group 4"/>
          <p:cNvGrpSpPr/>
          <p:nvPr/>
        </p:nvGrpSpPr>
        <p:grpSpPr>
          <a:xfrm>
            <a:off x="76200" y="1143000"/>
            <a:ext cx="8915400" cy="3388043"/>
            <a:chOff x="76200" y="1371600"/>
            <a:chExt cx="8915400" cy="3388043"/>
          </a:xfrm>
        </p:grpSpPr>
        <p:sp>
          <p:nvSpPr>
            <p:cNvPr id="9" name="TextBox 8"/>
            <p:cNvSpPr txBox="1"/>
            <p:nvPr/>
          </p:nvSpPr>
          <p:spPr>
            <a:xfrm>
              <a:off x="76200" y="3657600"/>
              <a:ext cx="990600" cy="492443"/>
            </a:xfrm>
            <a:prstGeom prst="rect">
              <a:avLst/>
            </a:prstGeom>
            <a:solidFill>
              <a:schemeClr val="bg1"/>
            </a:solidFill>
          </p:spPr>
          <p:txBody>
            <a:bodyPr wrap="square" rtlCol="0">
              <a:spAutoFit/>
            </a:bodyPr>
            <a:lstStyle/>
            <a:p>
              <a:r>
                <a:rPr lang="en-US" sz="2600" dirty="0" smtClean="0">
                  <a:solidFill>
                    <a:srgbClr val="FFFF00"/>
                  </a:solidFill>
                </a:rPr>
                <a:t>MO</a:t>
              </a:r>
            </a:p>
          </p:txBody>
        </p:sp>
        <p:sp>
          <p:nvSpPr>
            <p:cNvPr id="10" name="TextBox 9"/>
            <p:cNvSpPr txBox="1"/>
            <p:nvPr/>
          </p:nvSpPr>
          <p:spPr>
            <a:xfrm>
              <a:off x="152400" y="1371600"/>
              <a:ext cx="914400" cy="492443"/>
            </a:xfrm>
            <a:prstGeom prst="rect">
              <a:avLst/>
            </a:prstGeom>
            <a:solidFill>
              <a:schemeClr val="bg1"/>
            </a:solidFill>
          </p:spPr>
          <p:txBody>
            <a:bodyPr wrap="square" rtlCol="0">
              <a:spAutoFit/>
            </a:bodyPr>
            <a:lstStyle/>
            <a:p>
              <a:r>
                <a:rPr lang="en-US" sz="2600" dirty="0" smtClean="0">
                  <a:solidFill>
                    <a:srgbClr val="FFFF00"/>
                  </a:solidFill>
                </a:rPr>
                <a:t>IA</a:t>
              </a:r>
              <a:endParaRPr lang="en-US" sz="2600" dirty="0">
                <a:solidFill>
                  <a:srgbClr val="FFFF00"/>
                </a:solidFill>
              </a:endParaRPr>
            </a:p>
          </p:txBody>
        </p:sp>
        <p:sp>
          <p:nvSpPr>
            <p:cNvPr id="13" name="TextBox 12"/>
            <p:cNvSpPr txBox="1"/>
            <p:nvPr/>
          </p:nvSpPr>
          <p:spPr>
            <a:xfrm>
              <a:off x="3733800" y="3429000"/>
              <a:ext cx="685800" cy="492443"/>
            </a:xfrm>
            <a:prstGeom prst="rect">
              <a:avLst/>
            </a:prstGeom>
            <a:solidFill>
              <a:schemeClr val="bg1"/>
            </a:solidFill>
          </p:spPr>
          <p:txBody>
            <a:bodyPr wrap="square" rtlCol="0">
              <a:spAutoFit/>
            </a:bodyPr>
            <a:lstStyle/>
            <a:p>
              <a:r>
                <a:rPr lang="en-US" sz="2600" dirty="0" smtClean="0">
                  <a:solidFill>
                    <a:srgbClr val="FFFF00"/>
                  </a:solidFill>
                </a:rPr>
                <a:t>IL</a:t>
              </a:r>
            </a:p>
          </p:txBody>
        </p:sp>
        <p:sp>
          <p:nvSpPr>
            <p:cNvPr id="21" name="TextBox 20"/>
            <p:cNvSpPr txBox="1"/>
            <p:nvPr/>
          </p:nvSpPr>
          <p:spPr>
            <a:xfrm>
              <a:off x="4648200" y="3657600"/>
              <a:ext cx="990600" cy="492443"/>
            </a:xfrm>
            <a:prstGeom prst="rect">
              <a:avLst/>
            </a:prstGeom>
            <a:solidFill>
              <a:schemeClr val="bg1"/>
            </a:solidFill>
          </p:spPr>
          <p:txBody>
            <a:bodyPr wrap="square" rtlCol="0">
              <a:spAutoFit/>
            </a:bodyPr>
            <a:lstStyle/>
            <a:p>
              <a:r>
                <a:rPr lang="en-US" sz="2600" dirty="0" smtClean="0">
                  <a:solidFill>
                    <a:srgbClr val="FFFF00"/>
                  </a:solidFill>
                </a:rPr>
                <a:t>MO</a:t>
              </a:r>
            </a:p>
          </p:txBody>
        </p:sp>
        <p:sp>
          <p:nvSpPr>
            <p:cNvPr id="22" name="TextBox 21"/>
            <p:cNvSpPr txBox="1"/>
            <p:nvPr/>
          </p:nvSpPr>
          <p:spPr>
            <a:xfrm>
              <a:off x="4724400" y="1371600"/>
              <a:ext cx="914400" cy="492443"/>
            </a:xfrm>
            <a:prstGeom prst="rect">
              <a:avLst/>
            </a:prstGeom>
            <a:solidFill>
              <a:schemeClr val="bg1"/>
            </a:solidFill>
          </p:spPr>
          <p:txBody>
            <a:bodyPr wrap="square" rtlCol="0">
              <a:spAutoFit/>
            </a:bodyPr>
            <a:lstStyle/>
            <a:p>
              <a:r>
                <a:rPr lang="en-US" sz="2600" dirty="0" smtClean="0">
                  <a:solidFill>
                    <a:srgbClr val="FFFF00"/>
                  </a:solidFill>
                </a:rPr>
                <a:t>IA</a:t>
              </a:r>
              <a:endParaRPr lang="en-US" sz="2600" dirty="0">
                <a:solidFill>
                  <a:srgbClr val="FFFF00"/>
                </a:solidFill>
              </a:endParaRPr>
            </a:p>
          </p:txBody>
        </p:sp>
        <p:sp>
          <p:nvSpPr>
            <p:cNvPr id="23" name="TextBox 22"/>
            <p:cNvSpPr txBox="1"/>
            <p:nvPr/>
          </p:nvSpPr>
          <p:spPr>
            <a:xfrm>
              <a:off x="8305800" y="3429000"/>
              <a:ext cx="685800" cy="492443"/>
            </a:xfrm>
            <a:prstGeom prst="rect">
              <a:avLst/>
            </a:prstGeom>
            <a:solidFill>
              <a:schemeClr val="bg1"/>
            </a:solidFill>
          </p:spPr>
          <p:txBody>
            <a:bodyPr wrap="square" rtlCol="0">
              <a:spAutoFit/>
            </a:bodyPr>
            <a:lstStyle/>
            <a:p>
              <a:r>
                <a:rPr lang="en-US" sz="2600" dirty="0" smtClean="0">
                  <a:solidFill>
                    <a:srgbClr val="FFFF00"/>
                  </a:solidFill>
                </a:rPr>
                <a:t>IL</a:t>
              </a:r>
            </a:p>
          </p:txBody>
        </p:sp>
        <p:sp>
          <p:nvSpPr>
            <p:cNvPr id="24" name="TextBox 23"/>
            <p:cNvSpPr txBox="1"/>
            <p:nvPr/>
          </p:nvSpPr>
          <p:spPr>
            <a:xfrm>
              <a:off x="990600" y="3200400"/>
              <a:ext cx="2362200" cy="492443"/>
            </a:xfrm>
            <a:prstGeom prst="rect">
              <a:avLst/>
            </a:prstGeom>
            <a:solidFill>
              <a:schemeClr val="bg1"/>
            </a:solidFill>
          </p:spPr>
          <p:txBody>
            <a:bodyPr wrap="square" rtlCol="0">
              <a:spAutoFit/>
            </a:bodyPr>
            <a:lstStyle/>
            <a:p>
              <a:r>
                <a:rPr lang="en-US" sz="2600" dirty="0" smtClean="0">
                  <a:solidFill>
                    <a:srgbClr val="08FFFC"/>
                  </a:solidFill>
                </a:rPr>
                <a:t>Prob = 93%</a:t>
              </a:r>
            </a:p>
          </p:txBody>
        </p:sp>
        <p:sp>
          <p:nvSpPr>
            <p:cNvPr id="25" name="TextBox 24"/>
            <p:cNvSpPr txBox="1"/>
            <p:nvPr/>
          </p:nvSpPr>
          <p:spPr>
            <a:xfrm>
              <a:off x="5486400" y="3200400"/>
              <a:ext cx="2362200" cy="492443"/>
            </a:xfrm>
            <a:prstGeom prst="rect">
              <a:avLst/>
            </a:prstGeom>
            <a:solidFill>
              <a:schemeClr val="bg1"/>
            </a:solidFill>
          </p:spPr>
          <p:txBody>
            <a:bodyPr wrap="square" rtlCol="0">
              <a:spAutoFit/>
            </a:bodyPr>
            <a:lstStyle/>
            <a:p>
              <a:r>
                <a:rPr lang="en-US" sz="2600" dirty="0" smtClean="0">
                  <a:solidFill>
                    <a:srgbClr val="08FFFC"/>
                  </a:solidFill>
                </a:rPr>
                <a:t>Prob = 40%</a:t>
              </a:r>
            </a:p>
          </p:txBody>
        </p:sp>
        <p:sp>
          <p:nvSpPr>
            <p:cNvPr id="26" name="TextBox 25"/>
            <p:cNvSpPr txBox="1"/>
            <p:nvPr/>
          </p:nvSpPr>
          <p:spPr>
            <a:xfrm>
              <a:off x="304800" y="4267200"/>
              <a:ext cx="3962400" cy="492443"/>
            </a:xfrm>
            <a:prstGeom prst="rect">
              <a:avLst/>
            </a:prstGeom>
            <a:solidFill>
              <a:schemeClr val="bg1"/>
            </a:solidFill>
          </p:spPr>
          <p:txBody>
            <a:bodyPr wrap="square" rtlCol="0">
              <a:spAutoFit/>
            </a:bodyPr>
            <a:lstStyle/>
            <a:p>
              <a:r>
                <a:rPr lang="en-US" sz="2600" dirty="0" smtClean="0">
                  <a:solidFill>
                    <a:srgbClr val="FFFF00"/>
                  </a:solidFill>
                </a:rPr>
                <a:t>NWP + Satellite + Radar</a:t>
              </a:r>
            </a:p>
          </p:txBody>
        </p:sp>
        <p:sp>
          <p:nvSpPr>
            <p:cNvPr id="27" name="TextBox 26"/>
            <p:cNvSpPr txBox="1"/>
            <p:nvPr/>
          </p:nvSpPr>
          <p:spPr>
            <a:xfrm>
              <a:off x="4953000" y="4267200"/>
              <a:ext cx="3962400" cy="492443"/>
            </a:xfrm>
            <a:prstGeom prst="rect">
              <a:avLst/>
            </a:prstGeom>
            <a:solidFill>
              <a:schemeClr val="bg1"/>
            </a:solidFill>
          </p:spPr>
          <p:txBody>
            <a:bodyPr wrap="square" rtlCol="0">
              <a:spAutoFit/>
            </a:bodyPr>
            <a:lstStyle/>
            <a:p>
              <a:r>
                <a:rPr lang="en-US" sz="2600" dirty="0" smtClean="0">
                  <a:solidFill>
                    <a:srgbClr val="FFFF00"/>
                  </a:solidFill>
                </a:rPr>
                <a:t>NWP + </a:t>
              </a:r>
              <a:r>
                <a:rPr lang="en-US" sz="2600" strike="sngStrike" dirty="0" smtClean="0">
                  <a:solidFill>
                    <a:schemeClr val="tx1">
                      <a:lumMod val="65000"/>
                    </a:schemeClr>
                  </a:solidFill>
                </a:rPr>
                <a:t>Satellite</a:t>
              </a:r>
              <a:r>
                <a:rPr lang="en-US" sz="2600" dirty="0" smtClean="0">
                  <a:solidFill>
                    <a:srgbClr val="FFFF00"/>
                  </a:solidFill>
                </a:rPr>
                <a:t> + Radar</a:t>
              </a:r>
            </a:p>
          </p:txBody>
        </p:sp>
      </p:grpSp>
      <p:graphicFrame>
        <p:nvGraphicFramePr>
          <p:cNvPr id="6" name="Table 5"/>
          <p:cNvGraphicFramePr>
            <a:graphicFrameLocks noGrp="1"/>
          </p:cNvGraphicFramePr>
          <p:nvPr>
            <p:extLst>
              <p:ext uri="{D42A27DB-BD31-4B8C-83A1-F6EECF244321}">
                <p14:modId xmlns:p14="http://schemas.microsoft.com/office/powerpoint/2010/main" val="2593826242"/>
              </p:ext>
            </p:extLst>
          </p:nvPr>
        </p:nvGraphicFramePr>
        <p:xfrm>
          <a:off x="1905000" y="4526280"/>
          <a:ext cx="4953000" cy="1920240"/>
        </p:xfrm>
        <a:graphic>
          <a:graphicData uri="http://schemas.openxmlformats.org/drawingml/2006/table">
            <a:tbl>
              <a:tblPr firstRow="1" bandRow="1">
                <a:tableStyleId>{073A0DAA-6AF3-43AB-8588-CEC1D06C72B9}</a:tableStyleId>
              </a:tblPr>
              <a:tblGrid>
                <a:gridCol w="1651000"/>
                <a:gridCol w="1651000"/>
                <a:gridCol w="1651000"/>
              </a:tblGrid>
              <a:tr h="232954">
                <a:tc>
                  <a:txBody>
                    <a:bodyPr/>
                    <a:lstStyle/>
                    <a:p>
                      <a:r>
                        <a:rPr lang="en-US" sz="1200" dirty="0" smtClean="0"/>
                        <a:t>Time</a:t>
                      </a:r>
                      <a:r>
                        <a:rPr lang="en-US" sz="1200" baseline="0" dirty="0" smtClean="0"/>
                        <a:t> (UTC)</a:t>
                      </a:r>
                      <a:endParaRPr lang="en-US" sz="1200" dirty="0"/>
                    </a:p>
                  </a:txBody>
                  <a:tcPr/>
                </a:tc>
                <a:tc>
                  <a:txBody>
                    <a:bodyPr/>
                    <a:lstStyle/>
                    <a:p>
                      <a:r>
                        <a:rPr lang="en-US" sz="1200" dirty="0" smtClean="0"/>
                        <a:t>With Satellite</a:t>
                      </a:r>
                      <a:endParaRPr lang="en-US" sz="1200" dirty="0"/>
                    </a:p>
                  </a:txBody>
                  <a:tcPr/>
                </a:tc>
                <a:tc>
                  <a:txBody>
                    <a:bodyPr/>
                    <a:lstStyle/>
                    <a:p>
                      <a:r>
                        <a:rPr lang="en-US" sz="1200" dirty="0" smtClean="0"/>
                        <a:t>Without Satellite</a:t>
                      </a:r>
                      <a:endParaRPr lang="en-US" sz="1200" dirty="0"/>
                    </a:p>
                  </a:txBody>
                  <a:tcPr/>
                </a:tc>
              </a:tr>
              <a:tr h="232954">
                <a:tc>
                  <a:txBody>
                    <a:bodyPr/>
                    <a:lstStyle/>
                    <a:p>
                      <a:r>
                        <a:rPr lang="en-US" sz="1200" dirty="0" smtClean="0"/>
                        <a:t>1954</a:t>
                      </a:r>
                      <a:endParaRPr lang="en-US" sz="1200" dirty="0"/>
                    </a:p>
                  </a:txBody>
                  <a:tcPr/>
                </a:tc>
                <a:tc>
                  <a:txBody>
                    <a:bodyPr/>
                    <a:lstStyle/>
                    <a:p>
                      <a:r>
                        <a:rPr lang="en-US" sz="1200" dirty="0" smtClean="0"/>
                        <a:t>6%</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1959</a:t>
                      </a:r>
                      <a:endParaRPr lang="en-US" sz="1200" dirty="0"/>
                    </a:p>
                  </a:txBody>
                  <a:tcPr/>
                </a:tc>
                <a:tc>
                  <a:txBody>
                    <a:bodyPr/>
                    <a:lstStyle/>
                    <a:p>
                      <a:r>
                        <a:rPr lang="en-US" sz="1200" dirty="0" smtClean="0"/>
                        <a:t>18%</a:t>
                      </a:r>
                      <a:endParaRPr lang="en-US" sz="1200" dirty="0"/>
                    </a:p>
                  </a:txBody>
                  <a:tcPr/>
                </a:tc>
                <a:tc>
                  <a:txBody>
                    <a:bodyPr/>
                    <a:lstStyle/>
                    <a:p>
                      <a:r>
                        <a:rPr lang="en-US" sz="1200" dirty="0" smtClean="0"/>
                        <a:t>3%</a:t>
                      </a:r>
                      <a:endParaRPr lang="en-US" sz="1200" dirty="0"/>
                    </a:p>
                  </a:txBody>
                  <a:tcPr/>
                </a:tc>
              </a:tr>
              <a:tr h="232954">
                <a:tc>
                  <a:txBody>
                    <a:bodyPr/>
                    <a:lstStyle/>
                    <a:p>
                      <a:r>
                        <a:rPr lang="en-US" sz="1200" dirty="0" smtClean="0"/>
                        <a:t>2009</a:t>
                      </a:r>
                      <a:endParaRPr lang="en-US" sz="1200" dirty="0"/>
                    </a:p>
                  </a:txBody>
                  <a:tcPr/>
                </a:tc>
                <a:tc>
                  <a:txBody>
                    <a:bodyPr/>
                    <a:lstStyle/>
                    <a:p>
                      <a:r>
                        <a:rPr lang="en-US" sz="1200" dirty="0" smtClean="0"/>
                        <a:t>35%</a:t>
                      </a:r>
                      <a:endParaRPr lang="en-US" sz="1200" dirty="0"/>
                    </a:p>
                  </a:txBody>
                  <a:tcPr/>
                </a:tc>
                <a:tc>
                  <a:txBody>
                    <a:bodyPr/>
                    <a:lstStyle/>
                    <a:p>
                      <a:r>
                        <a:rPr lang="en-US" sz="1200" dirty="0" smtClean="0"/>
                        <a:t>7%</a:t>
                      </a:r>
                      <a:endParaRPr lang="en-US" sz="1200" dirty="0"/>
                    </a:p>
                  </a:txBody>
                  <a:tcPr/>
                </a:tc>
              </a:tr>
              <a:tr h="232954">
                <a:tc>
                  <a:txBody>
                    <a:bodyPr/>
                    <a:lstStyle/>
                    <a:p>
                      <a:r>
                        <a:rPr lang="en-US" sz="1200" dirty="0" smtClean="0"/>
                        <a:t>2014</a:t>
                      </a:r>
                      <a:endParaRPr lang="en-US" sz="1200" dirty="0"/>
                    </a:p>
                  </a:txBody>
                  <a:tcPr/>
                </a:tc>
                <a:tc>
                  <a:txBody>
                    <a:bodyPr/>
                    <a:lstStyle/>
                    <a:p>
                      <a:r>
                        <a:rPr lang="en-US" sz="1200" dirty="0" smtClean="0"/>
                        <a:t>60%</a:t>
                      </a:r>
                      <a:endParaRPr lang="en-US" sz="1200" dirty="0"/>
                    </a:p>
                  </a:txBody>
                  <a:tcPr/>
                </a:tc>
                <a:tc>
                  <a:txBody>
                    <a:bodyPr/>
                    <a:lstStyle/>
                    <a:p>
                      <a:r>
                        <a:rPr lang="en-US" sz="1200" dirty="0" smtClean="0"/>
                        <a:t>12%</a:t>
                      </a:r>
                    </a:p>
                  </a:txBody>
                  <a:tcPr/>
                </a:tc>
              </a:tr>
              <a:tr h="232954">
                <a:tc>
                  <a:txBody>
                    <a:bodyPr/>
                    <a:lstStyle/>
                    <a:p>
                      <a:r>
                        <a:rPr lang="en-US" sz="1200" dirty="0" smtClean="0"/>
                        <a:t>2054</a:t>
                      </a:r>
                      <a:endParaRPr lang="en-US" sz="1200" dirty="0"/>
                    </a:p>
                  </a:txBody>
                  <a:tcPr/>
                </a:tc>
                <a:tc>
                  <a:txBody>
                    <a:bodyPr/>
                    <a:lstStyle/>
                    <a:p>
                      <a:r>
                        <a:rPr lang="en-US" sz="1200" dirty="0" smtClean="0"/>
                        <a:t>73%</a:t>
                      </a:r>
                      <a:endParaRPr lang="en-US" sz="1200" dirty="0"/>
                    </a:p>
                  </a:txBody>
                  <a:tcPr/>
                </a:tc>
                <a:tc>
                  <a:txBody>
                    <a:bodyPr/>
                    <a:lstStyle/>
                    <a:p>
                      <a:r>
                        <a:rPr lang="en-US" sz="1200" dirty="0" smtClean="0"/>
                        <a:t>18%</a:t>
                      </a:r>
                      <a:endParaRPr lang="en-US" sz="1200" dirty="0"/>
                    </a:p>
                  </a:txBody>
                  <a:tcPr/>
                </a:tc>
              </a:tr>
              <a:tr h="232954">
                <a:tc>
                  <a:txBody>
                    <a:bodyPr/>
                    <a:lstStyle/>
                    <a:p>
                      <a:r>
                        <a:rPr lang="en-US" sz="1200" dirty="0" smtClean="0"/>
                        <a:t>2059</a:t>
                      </a:r>
                      <a:endParaRPr lang="en-US" sz="1200" dirty="0"/>
                    </a:p>
                  </a:txBody>
                  <a:tcPr/>
                </a:tc>
                <a:tc>
                  <a:txBody>
                    <a:bodyPr/>
                    <a:lstStyle/>
                    <a:p>
                      <a:r>
                        <a:rPr lang="en-US" sz="1200" dirty="0" smtClean="0"/>
                        <a:t>93%</a:t>
                      </a:r>
                      <a:endParaRPr lang="en-US" sz="1200" dirty="0"/>
                    </a:p>
                  </a:txBody>
                  <a:tcPr/>
                </a:tc>
                <a:tc>
                  <a:txBody>
                    <a:bodyPr/>
                    <a:lstStyle/>
                    <a:p>
                      <a:r>
                        <a:rPr lang="en-US" sz="1200" dirty="0" smtClean="0"/>
                        <a:t>40%</a:t>
                      </a:r>
                      <a:endParaRPr lang="en-US" sz="1200" dirty="0"/>
                    </a:p>
                  </a:txBody>
                  <a:tcPr/>
                </a:tc>
              </a:tr>
            </a:tbl>
          </a:graphicData>
        </a:graphic>
      </p:graphicFrame>
    </p:spTree>
    <p:extLst>
      <p:ext uri="{BB962C8B-B14F-4D97-AF65-F5344CB8AC3E}">
        <p14:creationId xmlns:p14="http://schemas.microsoft.com/office/powerpoint/2010/main" val="3088828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What data does the model use?</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4191000"/>
            <a:ext cx="1845733" cy="307777"/>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3020254" y="762000"/>
            <a:ext cx="2868491" cy="2133600"/>
          </a:xfrm>
          <a:prstGeom prst="rect">
            <a:avLst/>
          </a:prstGeom>
        </p:spPr>
      </p:pic>
      <p:pic>
        <p:nvPicPr>
          <p:cNvPr id="10" name="Picture 9"/>
          <p:cNvPicPr>
            <a:picLocks noChangeAspect="1"/>
          </p:cNvPicPr>
          <p:nvPr/>
        </p:nvPicPr>
        <p:blipFill>
          <a:blip r:embed="rId4"/>
          <a:stretch>
            <a:fillRect/>
          </a:stretch>
        </p:blipFill>
        <p:spPr>
          <a:xfrm>
            <a:off x="6019800" y="762000"/>
            <a:ext cx="2947498" cy="2117088"/>
          </a:xfrm>
          <a:prstGeom prst="rect">
            <a:avLst/>
          </a:prstGeom>
        </p:spPr>
      </p:pic>
      <p:pic>
        <p:nvPicPr>
          <p:cNvPr id="12" name="Picture 11"/>
          <p:cNvPicPr>
            <a:picLocks noChangeAspect="1"/>
          </p:cNvPicPr>
          <p:nvPr/>
        </p:nvPicPr>
        <p:blipFill>
          <a:blip r:embed="rId5"/>
          <a:stretch>
            <a:fillRect/>
          </a:stretch>
        </p:blipFill>
        <p:spPr>
          <a:xfrm>
            <a:off x="304800" y="762000"/>
            <a:ext cx="2514600" cy="2132007"/>
          </a:xfrm>
          <a:prstGeom prst="rect">
            <a:avLst/>
          </a:prstGeom>
        </p:spPr>
      </p:pic>
      <p:sp>
        <p:nvSpPr>
          <p:cNvPr id="13" name="TextBox 12"/>
          <p:cNvSpPr txBox="1"/>
          <p:nvPr/>
        </p:nvSpPr>
        <p:spPr>
          <a:xfrm>
            <a:off x="0" y="2971800"/>
            <a:ext cx="2921000" cy="369332"/>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971800" y="2971800"/>
            <a:ext cx="2921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6019800" y="2971800"/>
            <a:ext cx="2921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295400" y="33528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495800" y="3581400"/>
            <a:ext cx="0" cy="5334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543800" y="3581400"/>
            <a:ext cx="0" cy="5334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67000" y="4191000"/>
            <a:ext cx="3505200" cy="523220"/>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Cloud Tracking and Cloud Growth Rates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6172200" y="4191000"/>
            <a:ext cx="3124200" cy="307777"/>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Radar Tracking and Storm Intensity</a:t>
            </a:r>
          </a:p>
        </p:txBody>
      </p:sp>
    </p:spTree>
    <p:extLst>
      <p:ext uri="{BB962C8B-B14F-4D97-AF65-F5344CB8AC3E}">
        <p14:creationId xmlns:p14="http://schemas.microsoft.com/office/powerpoint/2010/main" val="18356111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40</a:t>
            </a:fld>
            <a:endParaRPr lang="en-US"/>
          </a:p>
        </p:txBody>
      </p:sp>
      <p:sp>
        <p:nvSpPr>
          <p:cNvPr id="2" name="TextBox 1"/>
          <p:cNvSpPr txBox="1"/>
          <p:nvPr/>
        </p:nvSpPr>
        <p:spPr>
          <a:xfrm>
            <a:off x="3429000" y="304800"/>
            <a:ext cx="1905000" cy="369332"/>
          </a:xfrm>
          <a:prstGeom prst="rect">
            <a:avLst/>
          </a:prstGeom>
          <a:noFill/>
        </p:spPr>
        <p:txBody>
          <a:bodyPr wrap="square" rtlCol="0">
            <a:spAutoFit/>
          </a:bodyPr>
          <a:lstStyle/>
          <a:p>
            <a:r>
              <a:rPr lang="en-US" dirty="0" smtClean="0"/>
              <a:t>4 October 2013</a:t>
            </a:r>
            <a:endParaRPr lang="en-US" dirty="0"/>
          </a:p>
        </p:txBody>
      </p:sp>
      <p:pic>
        <p:nvPicPr>
          <p:cNvPr id="3" name="Picture 2"/>
          <p:cNvPicPr>
            <a:picLocks noChangeAspect="1"/>
          </p:cNvPicPr>
          <p:nvPr/>
        </p:nvPicPr>
        <p:blipFill>
          <a:blip r:embed="rId3"/>
          <a:stretch>
            <a:fillRect/>
          </a:stretch>
        </p:blipFill>
        <p:spPr>
          <a:xfrm>
            <a:off x="457200" y="685800"/>
            <a:ext cx="8153400" cy="5552316"/>
          </a:xfrm>
          <a:prstGeom prst="rect">
            <a:avLst/>
          </a:prstGeom>
        </p:spPr>
      </p:pic>
      <p:sp>
        <p:nvSpPr>
          <p:cNvPr id="5" name="Rectangle 4"/>
          <p:cNvSpPr/>
          <p:nvPr/>
        </p:nvSpPr>
        <p:spPr>
          <a:xfrm>
            <a:off x="4191000" y="24384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86200" y="35814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5466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1004_2044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2044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2800J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49%</a:t>
            </a:r>
          </a:p>
          <a:p>
            <a:r>
              <a:rPr lang="en-US" b="1" dirty="0" smtClean="0">
                <a:solidFill>
                  <a:srgbClr val="1CFFFA"/>
                </a:solidFill>
                <a:effectLst>
                  <a:outerShdw blurRad="50800" dist="38100" dir="2700000" algn="tl" rotWithShape="0">
                    <a:prstClr val="black">
                      <a:alpha val="40000"/>
                    </a:prstClr>
                  </a:outerShdw>
                </a:effectLst>
              </a:rPr>
              <a:t>Strong satellite growth</a:t>
            </a:r>
            <a:endParaRPr lang="en-US" b="1" dirty="0">
              <a:solidFill>
                <a:srgbClr val="1CFFFA"/>
              </a:solidFill>
              <a:effectLst>
                <a:outerShdw blurRad="50800" dist="38100" dir="2700000" algn="tl" rotWithShape="0">
                  <a:prstClr val="black">
                    <a:alpha val="40000"/>
                  </a:prstClr>
                </a:outerShdw>
              </a:effectLst>
            </a:endParaRPr>
          </a:p>
          <a:p>
            <a:pPr marL="285750" indent="-285750">
              <a:buFont typeface="Arial"/>
              <a:buChar char="•"/>
            </a:pP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1752600" y="2209800"/>
            <a:ext cx="3962400" cy="1371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Tree>
    <p:extLst>
      <p:ext uri="{BB962C8B-B14F-4D97-AF65-F5344CB8AC3E}">
        <p14:creationId xmlns:p14="http://schemas.microsoft.com/office/powerpoint/2010/main" val="38945196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1004_2058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2058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2308324"/>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2800J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30%</a:t>
            </a:r>
          </a:p>
          <a:p>
            <a:r>
              <a:rPr lang="en-US" b="1" dirty="0" smtClean="0">
                <a:solidFill>
                  <a:srgbClr val="1CFFFA"/>
                </a:solidFill>
                <a:effectLst>
                  <a:outerShdw blurRad="50800" dist="38100" dir="2700000" algn="tl" rotWithShape="0">
                    <a:prstClr val="black">
                      <a:alpha val="40000"/>
                    </a:prstClr>
                  </a:outerShdw>
                </a:effectLst>
              </a:rPr>
              <a:t>Probability fluctuates as radar intensity fluctuates.</a:t>
            </a:r>
          </a:p>
          <a:p>
            <a:r>
              <a:rPr lang="en-US" b="1" dirty="0" smtClean="0">
                <a:solidFill>
                  <a:srgbClr val="1CFFFA"/>
                </a:solidFill>
                <a:effectLst>
                  <a:outerShdw blurRad="50800" dist="38100" dir="2700000" algn="tl" rotWithShape="0">
                    <a:prstClr val="black">
                      <a:alpha val="40000"/>
                    </a:prstClr>
                  </a:outerShdw>
                </a:effectLst>
              </a:rPr>
              <a:t>More noticeable with 2 min updates.</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1905000" y="2209800"/>
            <a:ext cx="3810000" cy="1143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Tree>
    <p:extLst>
      <p:ext uri="{BB962C8B-B14F-4D97-AF65-F5344CB8AC3E}">
        <p14:creationId xmlns:p14="http://schemas.microsoft.com/office/powerpoint/2010/main" val="40296846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_20131004_2106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2106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2308324"/>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2800J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56%</a:t>
            </a:r>
          </a:p>
          <a:p>
            <a:r>
              <a:rPr lang="en-US" b="1" dirty="0" smtClean="0">
                <a:solidFill>
                  <a:srgbClr val="1CFFFA"/>
                </a:solidFill>
                <a:effectLst>
                  <a:outerShdw blurRad="50800" dist="38100" dir="2700000" algn="tl" rotWithShape="0">
                    <a:prstClr val="black">
                      <a:alpha val="40000"/>
                    </a:prstClr>
                  </a:outerShdw>
                </a:effectLst>
              </a:rPr>
              <a:t>Probability fluctuates as radar intensity fluctuates.</a:t>
            </a:r>
          </a:p>
          <a:p>
            <a:r>
              <a:rPr lang="en-US" b="1" dirty="0">
                <a:solidFill>
                  <a:srgbClr val="1CFFFA"/>
                </a:solidFill>
                <a:effectLst>
                  <a:outerShdw blurRad="50800" dist="38100" dir="2700000" algn="tl" rotWithShape="0">
                    <a:prstClr val="black">
                      <a:alpha val="40000"/>
                    </a:prstClr>
                  </a:outerShdw>
                </a:effectLst>
              </a:rPr>
              <a:t>More noticeable with 2 min </a:t>
            </a:r>
            <a:r>
              <a:rPr lang="en-US" b="1" dirty="0" smtClean="0">
                <a:solidFill>
                  <a:srgbClr val="1CFFFA"/>
                </a:solidFill>
                <a:effectLst>
                  <a:outerShdw blurRad="50800" dist="38100" dir="2700000" algn="tl" rotWithShape="0">
                    <a:prstClr val="black">
                      <a:alpha val="40000"/>
                    </a:prstClr>
                  </a:outerShdw>
                </a:effectLst>
              </a:rPr>
              <a:t>updates.</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1905000" y="2209800"/>
            <a:ext cx="38100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Tree>
    <p:extLst>
      <p:ext uri="{BB962C8B-B14F-4D97-AF65-F5344CB8AC3E}">
        <p14:creationId xmlns:p14="http://schemas.microsoft.com/office/powerpoint/2010/main" val="17087679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1004_2124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2124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2800J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75%</a:t>
            </a:r>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Consider warning?</a:t>
            </a:r>
          </a:p>
        </p:txBody>
      </p:sp>
      <p:cxnSp>
        <p:nvCxnSpPr>
          <p:cNvPr id="12" name="Straight Arrow Connector 11"/>
          <p:cNvCxnSpPr/>
          <p:nvPr/>
        </p:nvCxnSpPr>
        <p:spPr>
          <a:xfrm flipH="1">
            <a:off x="2057400" y="2209800"/>
            <a:ext cx="3657600" cy="685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Tree>
    <p:extLst>
      <p:ext uri="{BB962C8B-B14F-4D97-AF65-F5344CB8AC3E}">
        <p14:creationId xmlns:p14="http://schemas.microsoft.com/office/powerpoint/2010/main" val="35393704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1004_2136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45</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2136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2800J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90%</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2057400" y="2209800"/>
            <a:ext cx="36576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
        <p:nvSpPr>
          <p:cNvPr id="14" name="TextBox 13"/>
          <p:cNvSpPr txBox="1"/>
          <p:nvPr/>
        </p:nvSpPr>
        <p:spPr>
          <a:xfrm>
            <a:off x="5715000" y="1066800"/>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Tornado report @ 2134 UTC</a:t>
            </a:r>
          </a:p>
          <a:p>
            <a:r>
              <a:rPr lang="en-US" b="1" dirty="0" smtClean="0">
                <a:solidFill>
                  <a:srgbClr val="1CFFFA"/>
                </a:solidFill>
                <a:effectLst>
                  <a:outerShdw blurRad="50800" dist="38100" dir="2700000" algn="tl" rotWithShape="0">
                    <a:prstClr val="black">
                      <a:alpha val="40000"/>
                    </a:prstClr>
                  </a:outerShdw>
                </a:effectLst>
              </a:rPr>
              <a:t>28 min after Prob &gt; 50%</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Tornado warning @ 2143 UTC</a:t>
            </a:r>
          </a:p>
          <a:p>
            <a:r>
              <a:rPr lang="en-US" b="1" dirty="0" smtClean="0">
                <a:solidFill>
                  <a:srgbClr val="1CFFFA"/>
                </a:solidFill>
                <a:effectLst>
                  <a:outerShdw blurRad="50800" dist="38100" dir="2700000" algn="tl" rotWithShape="0">
                    <a:prstClr val="black">
                      <a:alpha val="40000"/>
                    </a:prstClr>
                  </a:outerShdw>
                </a:effectLst>
              </a:rPr>
              <a:t>37 min after Prob &gt; 50%</a:t>
            </a:r>
            <a:endParaRPr lang="en-US" b="1" dirty="0">
              <a:solidFill>
                <a:srgbClr val="1CFFFA"/>
              </a:solidFill>
              <a:effectLst>
                <a:outerShdw blurRad="50800" dist="38100" dir="2700000" algn="tl" rotWithShape="0">
                  <a:prstClr val="black">
                    <a:alpha val="40000"/>
                  </a:prstClr>
                </a:outerShdw>
              </a:effectLst>
            </a:endParaRPr>
          </a:p>
        </p:txBody>
      </p:sp>
      <p:pic>
        <p:nvPicPr>
          <p:cNvPr id="15" name="Picture 14"/>
          <p:cNvPicPr>
            <a:picLocks noChangeAspect="1"/>
          </p:cNvPicPr>
          <p:nvPr/>
        </p:nvPicPr>
        <p:blipFill>
          <a:blip r:embed="rId4"/>
          <a:stretch>
            <a:fillRect/>
          </a:stretch>
        </p:blipFill>
        <p:spPr>
          <a:xfrm>
            <a:off x="6248400" y="2819400"/>
            <a:ext cx="2609850" cy="2578100"/>
          </a:xfrm>
          <a:prstGeom prst="rect">
            <a:avLst/>
          </a:prstGeom>
        </p:spPr>
      </p:pic>
      <p:sp>
        <p:nvSpPr>
          <p:cNvPr id="16" name="TextBox 15"/>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New cell to the southeast</a:t>
            </a:r>
          </a:p>
          <a:p>
            <a:r>
              <a:rPr lang="en-US" b="1" dirty="0">
                <a:solidFill>
                  <a:srgbClr val="1CFFFA"/>
                </a:solidFill>
                <a:effectLst>
                  <a:outerShdw blurRad="50800" dist="38100" dir="2700000" algn="tl" rotWithShape="0">
                    <a:prstClr val="black">
                      <a:alpha val="40000"/>
                    </a:prstClr>
                  </a:outerShdw>
                </a:effectLst>
              </a:rPr>
              <a:t>MUCAPE ~ </a:t>
            </a:r>
            <a:r>
              <a:rPr lang="en-US" b="1" dirty="0" smtClean="0">
                <a:solidFill>
                  <a:srgbClr val="1CFFFA"/>
                </a:solidFill>
                <a:effectLst>
                  <a:outerShdw blurRad="50800" dist="38100" dir="2700000" algn="tl" rotWithShape="0">
                    <a:prstClr val="black">
                      <a:alpha val="40000"/>
                    </a:prstClr>
                  </a:outerShdw>
                </a:effectLst>
              </a:rPr>
              <a:t>3000J </a:t>
            </a:r>
            <a:r>
              <a:rPr lang="en-US" b="1" dirty="0">
                <a:solidFill>
                  <a:srgbClr val="1CFFFA"/>
                </a:solidFill>
                <a:effectLst>
                  <a:outerShdw blurRad="50800" dist="38100" dir="2700000" algn="tl" rotWithShape="0">
                    <a:prstClr val="black">
                      <a:alpha val="40000"/>
                    </a:prstClr>
                  </a:outerShdw>
                </a:effectLst>
              </a:rPr>
              <a:t>kg</a:t>
            </a:r>
            <a:r>
              <a:rPr lang="en-US" b="1" baseline="30000" dirty="0">
                <a:solidFill>
                  <a:srgbClr val="1CFFFA"/>
                </a:solidFill>
                <a:effectLst>
                  <a:outerShdw blurRad="50800" dist="38100" dir="2700000" algn="tl" rotWithShape="0">
                    <a:prstClr val="black">
                      <a:alpha val="40000"/>
                    </a:prstClr>
                  </a:outerShdw>
                </a:effectLst>
              </a:rPr>
              <a:t>-1</a:t>
            </a:r>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Eff. shear ~ 30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Strong satellite growth</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 = 19%</a:t>
            </a:r>
            <a:endParaRPr lang="en-US" b="1" dirty="0">
              <a:solidFill>
                <a:srgbClr val="1CFFFA"/>
              </a:solidFill>
              <a:effectLst>
                <a:outerShdw blurRad="50800" dist="38100" dir="2700000" algn="tl" rotWithShape="0">
                  <a:prstClr val="black">
                    <a:alpha val="40000"/>
                  </a:prstClr>
                </a:outerShdw>
              </a:effectLst>
            </a:endParaRPr>
          </a:p>
        </p:txBody>
      </p:sp>
      <p:cxnSp>
        <p:nvCxnSpPr>
          <p:cNvPr id="17" name="Straight Arrow Connector 16"/>
          <p:cNvCxnSpPr/>
          <p:nvPr/>
        </p:nvCxnSpPr>
        <p:spPr>
          <a:xfrm flipH="1">
            <a:off x="3048000" y="1981200"/>
            <a:ext cx="2743200" cy="1600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337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xit" presetSubtype="0" fill="hold" grpId="1"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4" grpId="0" animBg="1"/>
      <p:bldP spid="14" grpId="1"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1004_2148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46</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2148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3000J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a:t>
            </a:r>
            <a:r>
              <a:rPr lang="en-US" b="1" dirty="0">
                <a:solidFill>
                  <a:srgbClr val="1CFFFA"/>
                </a:solidFill>
                <a:effectLst>
                  <a:outerShdw blurRad="50800" dist="38100" dir="2700000" algn="tl" rotWithShape="0">
                    <a:prstClr val="black">
                      <a:alpha val="40000"/>
                    </a:prstClr>
                  </a:outerShdw>
                </a:effectLst>
              </a:rPr>
              <a:t>3</a:t>
            </a:r>
            <a:r>
              <a:rPr lang="en-US" b="1" dirty="0" smtClean="0">
                <a:solidFill>
                  <a:srgbClr val="1CFFFA"/>
                </a:solidFill>
                <a:effectLst>
                  <a:outerShdw blurRad="50800" dist="38100" dir="2700000" algn="tl" rotWithShape="0">
                    <a:prstClr val="black">
                      <a:alpha val="40000"/>
                    </a:prstClr>
                  </a:outerShdw>
                </a:effectLst>
              </a:rPr>
              <a:t>0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53%</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048000" y="1981200"/>
            <a:ext cx="2743200" cy="1371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Tree>
    <p:extLst>
      <p:ext uri="{BB962C8B-B14F-4D97-AF65-F5344CB8AC3E}">
        <p14:creationId xmlns:p14="http://schemas.microsoft.com/office/powerpoint/2010/main" val="1968330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_20131004_2240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47</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2240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MO</a:t>
            </a:r>
          </a:p>
        </p:txBody>
      </p:sp>
      <p:sp>
        <p:nvSpPr>
          <p:cNvPr id="10" name="TextBox 9"/>
          <p:cNvSpPr txBox="1"/>
          <p:nvPr/>
        </p:nvSpPr>
        <p:spPr>
          <a:xfrm>
            <a:off x="3276600" y="6858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a:solidFill>
                  <a:srgbClr val="1CFFFA"/>
                </a:solidFill>
                <a:effectLst>
                  <a:outerShdw blurRad="50800" dist="38100" dir="2700000" algn="tl" rotWithShape="0">
                    <a:prstClr val="black">
                      <a:alpha val="40000"/>
                    </a:prstClr>
                  </a:outerShdw>
                </a:effectLst>
              </a:rPr>
              <a:t>MUCAPE ~ 3000J kg</a:t>
            </a:r>
            <a:r>
              <a:rPr lang="en-US" b="1" baseline="30000" dirty="0">
                <a:solidFill>
                  <a:srgbClr val="1CFFFA"/>
                </a:solidFill>
                <a:effectLst>
                  <a:outerShdw blurRad="50800" dist="38100" dir="2700000" algn="tl" rotWithShape="0">
                    <a:prstClr val="black">
                      <a:alpha val="40000"/>
                    </a:prstClr>
                  </a:outerShdw>
                </a:effectLst>
              </a:rPr>
              <a:t>-1</a:t>
            </a:r>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Eff. shear ~ 30 </a:t>
            </a:r>
            <a:r>
              <a:rPr lang="en-US" b="1" dirty="0" err="1">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Prob = </a:t>
            </a:r>
            <a:r>
              <a:rPr lang="en-US" b="1" dirty="0" smtClean="0">
                <a:solidFill>
                  <a:srgbClr val="1CFFFA"/>
                </a:solidFill>
                <a:effectLst>
                  <a:outerShdw blurRad="50800" dist="38100" dir="2700000" algn="tl" rotWithShape="0">
                    <a:prstClr val="black">
                      <a:alpha val="40000"/>
                    </a:prstClr>
                  </a:outerShdw>
                </a:effectLst>
              </a:rPr>
              <a:t>82%</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Consider warning?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3276600" y="2209800"/>
            <a:ext cx="2438400" cy="381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3400" y="1371600"/>
            <a:ext cx="914400" cy="646331"/>
          </a:xfrm>
          <a:prstGeom prst="rect">
            <a:avLst/>
          </a:prstGeom>
          <a:solidFill>
            <a:schemeClr val="bg1"/>
          </a:solidFill>
        </p:spPr>
        <p:txBody>
          <a:bodyPr wrap="square" rtlCol="0">
            <a:spAutoFit/>
          </a:bodyPr>
          <a:lstStyle/>
          <a:p>
            <a:r>
              <a:rPr lang="en-US" sz="3600" dirty="0" smtClean="0">
                <a:solidFill>
                  <a:srgbClr val="FFFF00"/>
                </a:solidFill>
              </a:rPr>
              <a:t>NE</a:t>
            </a:r>
          </a:p>
        </p:txBody>
      </p:sp>
      <p:sp>
        <p:nvSpPr>
          <p:cNvPr id="14" name="TextBox 13"/>
          <p:cNvSpPr txBox="1"/>
          <p:nvPr/>
        </p:nvSpPr>
        <p:spPr>
          <a:xfrm>
            <a:off x="5715000" y="1066800"/>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Tornado report @ 2245 UTC</a:t>
            </a:r>
          </a:p>
          <a:p>
            <a:r>
              <a:rPr lang="en-US" b="1" dirty="0" smtClean="0">
                <a:solidFill>
                  <a:srgbClr val="1CFFFA"/>
                </a:solidFill>
                <a:effectLst>
                  <a:outerShdw blurRad="50800" dist="38100" dir="2700000" algn="tl" rotWithShape="0">
                    <a:prstClr val="black">
                      <a:alpha val="40000"/>
                    </a:prstClr>
                  </a:outerShdw>
                </a:effectLst>
              </a:rPr>
              <a:t>43 min after Prob &gt; 50%</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Tornado warning @ 2245 UTC</a:t>
            </a:r>
          </a:p>
          <a:p>
            <a:r>
              <a:rPr lang="en-US" b="1" dirty="0" smtClean="0">
                <a:solidFill>
                  <a:srgbClr val="1CFFFA"/>
                </a:solidFill>
                <a:effectLst>
                  <a:outerShdw blurRad="50800" dist="38100" dir="2700000" algn="tl" rotWithShape="0">
                    <a:prstClr val="black">
                      <a:alpha val="40000"/>
                    </a:prstClr>
                  </a:outerShdw>
                </a:effectLst>
              </a:rPr>
              <a:t>43 min after Prob &gt; 50%</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Major damage and injuries.</a:t>
            </a:r>
          </a:p>
        </p:txBody>
      </p:sp>
    </p:spTree>
    <p:extLst>
      <p:ext uri="{BB962C8B-B14F-4D97-AF65-F5344CB8AC3E}">
        <p14:creationId xmlns:p14="http://schemas.microsoft.com/office/powerpoint/2010/main" val="1968330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3999"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48</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2144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OK</a:t>
            </a:r>
          </a:p>
        </p:txBody>
      </p:sp>
      <p:sp>
        <p:nvSpPr>
          <p:cNvPr id="11" name="TextBox 10"/>
          <p:cNvSpPr txBox="1"/>
          <p:nvPr/>
        </p:nvSpPr>
        <p:spPr>
          <a:xfrm>
            <a:off x="5715000" y="10668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16%</a:t>
            </a:r>
          </a:p>
        </p:txBody>
      </p:sp>
      <p:cxnSp>
        <p:nvCxnSpPr>
          <p:cNvPr id="12" name="Straight Arrow Connector 11"/>
          <p:cNvCxnSpPr/>
          <p:nvPr/>
        </p:nvCxnSpPr>
        <p:spPr>
          <a:xfrm flipH="1">
            <a:off x="3810000" y="2209800"/>
            <a:ext cx="1905000" cy="1143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 y="3657600"/>
            <a:ext cx="914400" cy="646331"/>
          </a:xfrm>
          <a:prstGeom prst="rect">
            <a:avLst/>
          </a:prstGeom>
          <a:solidFill>
            <a:schemeClr val="bg1"/>
          </a:solidFill>
        </p:spPr>
        <p:txBody>
          <a:bodyPr wrap="square" rtlCol="0">
            <a:spAutoFit/>
          </a:bodyPr>
          <a:lstStyle/>
          <a:p>
            <a:r>
              <a:rPr lang="en-US" sz="3600" dirty="0" smtClean="0">
                <a:solidFill>
                  <a:srgbClr val="FFFF00"/>
                </a:solidFill>
              </a:rPr>
              <a:t>TX</a:t>
            </a:r>
          </a:p>
        </p:txBody>
      </p:sp>
    </p:spTree>
    <p:extLst>
      <p:ext uri="{BB962C8B-B14F-4D97-AF65-F5344CB8AC3E}">
        <p14:creationId xmlns:p14="http://schemas.microsoft.com/office/powerpoint/2010/main" val="39581133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3999"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49</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2148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OK</a:t>
            </a:r>
          </a:p>
        </p:txBody>
      </p:sp>
      <p:sp>
        <p:nvSpPr>
          <p:cNvPr id="11" name="TextBox 10"/>
          <p:cNvSpPr txBox="1"/>
          <p:nvPr/>
        </p:nvSpPr>
        <p:spPr>
          <a:xfrm>
            <a:off x="5715000" y="1066800"/>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54%</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Big probability jump in 4 min.</a:t>
            </a:r>
          </a:p>
        </p:txBody>
      </p:sp>
      <p:cxnSp>
        <p:nvCxnSpPr>
          <p:cNvPr id="12" name="Straight Arrow Connector 11"/>
          <p:cNvCxnSpPr/>
          <p:nvPr/>
        </p:nvCxnSpPr>
        <p:spPr>
          <a:xfrm flipH="1">
            <a:off x="3810000" y="2209800"/>
            <a:ext cx="1905000" cy="1143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 y="3657600"/>
            <a:ext cx="914400" cy="646331"/>
          </a:xfrm>
          <a:prstGeom prst="rect">
            <a:avLst/>
          </a:prstGeom>
          <a:solidFill>
            <a:schemeClr val="bg1"/>
          </a:solidFill>
        </p:spPr>
        <p:txBody>
          <a:bodyPr wrap="square" rtlCol="0">
            <a:spAutoFit/>
          </a:bodyPr>
          <a:lstStyle/>
          <a:p>
            <a:r>
              <a:rPr lang="en-US" sz="3600" dirty="0" smtClean="0">
                <a:solidFill>
                  <a:srgbClr val="FFFF00"/>
                </a:solidFill>
              </a:rPr>
              <a:t>TX</a:t>
            </a:r>
          </a:p>
        </p:txBody>
      </p:sp>
    </p:spTree>
    <p:extLst>
      <p:ext uri="{BB962C8B-B14F-4D97-AF65-F5344CB8AC3E}">
        <p14:creationId xmlns:p14="http://schemas.microsoft.com/office/powerpoint/2010/main" val="23624636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Automated integration of information</a:t>
            </a:r>
            <a:endParaRPr lang="en-US" sz="3200" dirty="0">
              <a:effectLst>
                <a:outerShdw blurRad="50800" dist="38100" dir="2700000" algn="tl" rotWithShape="0">
                  <a:prstClr val="black">
                    <a:alpha val="40000"/>
                  </a:prstClr>
                </a:outerShdw>
              </a:effectLst>
            </a:endParaRPr>
          </a:p>
        </p:txBody>
      </p:sp>
      <p:grpSp>
        <p:nvGrpSpPr>
          <p:cNvPr id="18" name="Group 17"/>
          <p:cNvGrpSpPr/>
          <p:nvPr/>
        </p:nvGrpSpPr>
        <p:grpSpPr>
          <a:xfrm>
            <a:off x="2819400" y="1828800"/>
            <a:ext cx="1600200" cy="2209800"/>
            <a:chOff x="2819400" y="1828800"/>
            <a:chExt cx="1600200" cy="2209800"/>
          </a:xfrm>
        </p:grpSpPr>
        <p:cxnSp>
          <p:nvCxnSpPr>
            <p:cNvPr id="10" name="Straight Arrow Connector 9"/>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0" y="1371600"/>
            <a:ext cx="7387839" cy="4343400"/>
          </a:xfrm>
          <a:prstGeom prst="rect">
            <a:avLst/>
          </a:prstGeom>
        </p:spPr>
      </p:pic>
      <p:grpSp>
        <p:nvGrpSpPr>
          <p:cNvPr id="61" name="Group 60"/>
          <p:cNvGrpSpPr/>
          <p:nvPr/>
        </p:nvGrpSpPr>
        <p:grpSpPr>
          <a:xfrm>
            <a:off x="2724243"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Cloud 27"/>
          <p:cNvSpPr/>
          <p:nvPr/>
        </p:nvSpPr>
        <p:spPr>
          <a:xfrm>
            <a:off x="152400" y="5562600"/>
            <a:ext cx="533400" cy="228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loud 28"/>
          <p:cNvSpPr/>
          <p:nvPr/>
        </p:nvSpPr>
        <p:spPr>
          <a:xfrm>
            <a:off x="914400" y="5029200"/>
            <a:ext cx="838200" cy="5334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loud 29"/>
          <p:cNvSpPr/>
          <p:nvPr/>
        </p:nvSpPr>
        <p:spPr>
          <a:xfrm>
            <a:off x="1828800" y="4343400"/>
            <a:ext cx="1676400" cy="8382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rot="20554685">
            <a:off x="2057400" y="4648200"/>
            <a:ext cx="533400" cy="304800"/>
          </a:xfrm>
          <a:prstGeom prst="ellipse">
            <a:avLst/>
          </a:prstGeom>
          <a:gradFill flip="none" rotWithShape="1">
            <a:gsLst>
              <a:gs pos="0">
                <a:srgbClr val="FFFF00"/>
              </a:gs>
              <a:gs pos="57000">
                <a:srgbClr val="008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810000" y="3276600"/>
            <a:ext cx="2133600" cy="1371600"/>
            <a:chOff x="3810000" y="3276600"/>
            <a:chExt cx="2133600" cy="1371600"/>
          </a:xfrm>
        </p:grpSpPr>
        <p:sp>
          <p:nvSpPr>
            <p:cNvPr id="39" name="Cloud 38"/>
            <p:cNvSpPr/>
            <p:nvPr/>
          </p:nvSpPr>
          <p:spPr>
            <a:xfrm>
              <a:off x="3810000" y="3276600"/>
              <a:ext cx="2133600" cy="1371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rot="20554685">
              <a:off x="3970990" y="3638909"/>
              <a:ext cx="1169589" cy="745599"/>
            </a:xfrm>
            <a:prstGeom prst="ellipse">
              <a:avLst/>
            </a:prstGeom>
            <a:gradFill flip="none" rotWithShape="1">
              <a:gsLst>
                <a:gs pos="0">
                  <a:srgbClr val="800000"/>
                </a:gs>
                <a:gs pos="53000">
                  <a:srgbClr val="008000"/>
                </a:gs>
                <a:gs pos="24000">
                  <a:srgbClr val="FFFF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016752" y="1444752"/>
            <a:ext cx="2819400" cy="2362200"/>
            <a:chOff x="3810000" y="3276600"/>
            <a:chExt cx="2133600" cy="1371600"/>
          </a:xfrm>
        </p:grpSpPr>
        <p:sp>
          <p:nvSpPr>
            <p:cNvPr id="44" name="Cloud 43"/>
            <p:cNvSpPr/>
            <p:nvPr/>
          </p:nvSpPr>
          <p:spPr>
            <a:xfrm>
              <a:off x="3810000" y="3276600"/>
              <a:ext cx="2133600" cy="1371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rot="20554685">
              <a:off x="3970990" y="3638909"/>
              <a:ext cx="1169589" cy="745599"/>
            </a:xfrm>
            <a:prstGeom prst="ellipse">
              <a:avLst/>
            </a:prstGeom>
            <a:gradFill flip="none" rotWithShape="1">
              <a:gsLst>
                <a:gs pos="1000">
                  <a:srgbClr val="A015BA"/>
                </a:gs>
                <a:gs pos="53000">
                  <a:srgbClr val="008000"/>
                </a:gs>
                <a:gs pos="24000">
                  <a:srgbClr val="FFFF00"/>
                </a:gs>
                <a:gs pos="12000">
                  <a:srgbClr val="800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85800" y="2057400"/>
            <a:ext cx="4876800" cy="381000"/>
            <a:chOff x="685800" y="2057400"/>
            <a:chExt cx="4876800" cy="381000"/>
          </a:xfrm>
        </p:grpSpPr>
        <p:cxnSp>
          <p:nvCxnSpPr>
            <p:cNvPr id="50" name="Straight Arrow Connector 49"/>
            <p:cNvCxnSpPr/>
            <p:nvPr/>
          </p:nvCxnSpPr>
          <p:spPr>
            <a:xfrm>
              <a:off x="685800" y="2057400"/>
              <a:ext cx="4876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2819400" y="2057400"/>
              <a:ext cx="1219200" cy="381000"/>
            </a:xfrm>
            <a:prstGeom prst="rect">
              <a:avLst/>
            </a:prstGeom>
            <a:noFill/>
          </p:spPr>
          <p:txBody>
            <a:bodyPr wrap="square" rtlCol="0">
              <a:spAutoFit/>
            </a:bodyPr>
            <a:lstStyle/>
            <a:p>
              <a:r>
                <a:rPr lang="en-US" dirty="0" smtClean="0"/>
                <a:t>Time</a:t>
              </a:r>
              <a:endParaRPr lang="en-US" dirty="0"/>
            </a:p>
          </p:txBody>
        </p:sp>
      </p:grpSp>
    </p:spTree>
    <p:extLst>
      <p:ext uri="{BB962C8B-B14F-4D97-AF65-F5344CB8AC3E}">
        <p14:creationId xmlns:p14="http://schemas.microsoft.com/office/powerpoint/2010/main" val="1226266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dissolv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dissolv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par>
                                <p:cTn id="37" presetID="9" presetClass="exit" presetSubtype="0" fill="hold" nodeType="withEffect">
                                  <p:stCondLst>
                                    <p:cond delay="0"/>
                                  </p:stCondLst>
                                  <p:childTnLst>
                                    <p:animEffect transition="out" filter="dissolv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61"/>
                                        </p:tgtEl>
                                      </p:cBhvr>
                                    </p:animEffect>
                                    <p:set>
                                      <p:cBhvr>
                                        <p:cTn id="42" dur="1" fill="hold">
                                          <p:stCondLst>
                                            <p:cond delay="499"/>
                                          </p:stCondLst>
                                        </p:cTn>
                                        <p:tgtEl>
                                          <p:spTgt spid="61"/>
                                        </p:tgtEl>
                                        <p:attrNameLst>
                                          <p:attrName>style.visibility</p:attrName>
                                        </p:attrNameLst>
                                      </p:cBhvr>
                                      <p:to>
                                        <p:strVal val="hidden"/>
                                      </p:to>
                                    </p:set>
                                  </p:childTnLst>
                                </p:cTn>
                              </p:par>
                              <p:par>
                                <p:cTn id="43" presetID="9"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dissolv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dissolv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dissolv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dissolve">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dissolve">
                                      <p:cBhvr>
                                        <p:cTn id="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3999" cy="5953159"/>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50</a:t>
            </a:fld>
            <a:endParaRPr lang="en-US"/>
          </a:p>
        </p:txBody>
      </p:sp>
      <p:sp>
        <p:nvSpPr>
          <p:cNvPr id="8" name="TextBox 7"/>
          <p:cNvSpPr txBox="1"/>
          <p:nvPr/>
        </p:nvSpPr>
        <p:spPr>
          <a:xfrm>
            <a:off x="6858000" y="429768"/>
            <a:ext cx="2286000" cy="646331"/>
          </a:xfrm>
          <a:prstGeom prst="rect">
            <a:avLst/>
          </a:prstGeom>
          <a:solidFill>
            <a:schemeClr val="bg1"/>
          </a:solidFill>
        </p:spPr>
        <p:txBody>
          <a:bodyPr wrap="square" rtlCol="0">
            <a:spAutoFit/>
          </a:bodyPr>
          <a:lstStyle/>
          <a:p>
            <a:r>
              <a:rPr lang="en-US" dirty="0" smtClean="0">
                <a:solidFill>
                  <a:srgbClr val="FFFF00"/>
                </a:solidFill>
              </a:rPr>
              <a:t>2204 UTC Oct-04-2013</a:t>
            </a:r>
            <a:endParaRPr lang="en-US" dirty="0">
              <a:solidFill>
                <a:srgbClr val="FFFF00"/>
              </a:solidFill>
            </a:endParaRPr>
          </a:p>
        </p:txBody>
      </p:sp>
      <p:sp>
        <p:nvSpPr>
          <p:cNvPr id="9" name="TextBox 8"/>
          <p:cNvSpPr txBox="1"/>
          <p:nvPr/>
        </p:nvSpPr>
        <p:spPr>
          <a:xfrm>
            <a:off x="4876800" y="5715000"/>
            <a:ext cx="990600" cy="646331"/>
          </a:xfrm>
          <a:prstGeom prst="rect">
            <a:avLst/>
          </a:prstGeom>
          <a:solidFill>
            <a:schemeClr val="bg1"/>
          </a:solidFill>
        </p:spPr>
        <p:txBody>
          <a:bodyPr wrap="square" rtlCol="0">
            <a:spAutoFit/>
          </a:bodyPr>
          <a:lstStyle/>
          <a:p>
            <a:r>
              <a:rPr lang="en-US" sz="3600" dirty="0" smtClean="0">
                <a:solidFill>
                  <a:srgbClr val="FFFF00"/>
                </a:solidFill>
              </a:rPr>
              <a:t>OK</a:t>
            </a:r>
          </a:p>
        </p:txBody>
      </p:sp>
      <p:sp>
        <p:nvSpPr>
          <p:cNvPr id="11" name="TextBox 10"/>
          <p:cNvSpPr txBox="1"/>
          <p:nvPr/>
        </p:nvSpPr>
        <p:spPr>
          <a:xfrm>
            <a:off x="5715000" y="1066800"/>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90%</a:t>
            </a:r>
          </a:p>
        </p:txBody>
      </p:sp>
      <p:cxnSp>
        <p:nvCxnSpPr>
          <p:cNvPr id="12" name="Straight Arrow Connector 11"/>
          <p:cNvCxnSpPr/>
          <p:nvPr/>
        </p:nvCxnSpPr>
        <p:spPr>
          <a:xfrm flipH="1">
            <a:off x="4495800" y="2209800"/>
            <a:ext cx="1219200" cy="685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 y="3657600"/>
            <a:ext cx="914400" cy="646331"/>
          </a:xfrm>
          <a:prstGeom prst="rect">
            <a:avLst/>
          </a:prstGeom>
          <a:solidFill>
            <a:schemeClr val="bg1"/>
          </a:solidFill>
        </p:spPr>
        <p:txBody>
          <a:bodyPr wrap="square" rtlCol="0">
            <a:spAutoFit/>
          </a:bodyPr>
          <a:lstStyle/>
          <a:p>
            <a:r>
              <a:rPr lang="en-US" sz="3600" dirty="0" smtClean="0">
                <a:solidFill>
                  <a:srgbClr val="FFFF00"/>
                </a:solidFill>
              </a:rPr>
              <a:t>TX</a:t>
            </a:r>
          </a:p>
        </p:txBody>
      </p:sp>
      <p:sp>
        <p:nvSpPr>
          <p:cNvPr id="14" name="TextBox 13"/>
          <p:cNvSpPr txBox="1"/>
          <p:nvPr/>
        </p:nvSpPr>
        <p:spPr>
          <a:xfrm>
            <a:off x="5715000" y="1066800"/>
            <a:ext cx="3429000" cy="2554545"/>
          </a:xfrm>
          <a:prstGeom prst="rect">
            <a:avLst/>
          </a:prstGeom>
          <a:solidFill>
            <a:schemeClr val="bg1"/>
          </a:solidFill>
        </p:spPr>
        <p:txBody>
          <a:bodyPr wrap="square" rtlCol="0">
            <a:spAutoFit/>
          </a:bodyPr>
          <a:lstStyle/>
          <a:p>
            <a:r>
              <a:rPr lang="en-US" sz="1600" b="1" dirty="0" smtClean="0">
                <a:solidFill>
                  <a:srgbClr val="1CFFFA"/>
                </a:solidFill>
                <a:effectLst>
                  <a:outerShdw blurRad="50800" dist="38100" dir="2700000" algn="tl" rotWithShape="0">
                    <a:prstClr val="black">
                      <a:alpha val="40000"/>
                    </a:prstClr>
                  </a:outerShdw>
                </a:effectLst>
              </a:rPr>
              <a:t>First wind report @ 2152 UTC</a:t>
            </a:r>
          </a:p>
          <a:p>
            <a:r>
              <a:rPr lang="en-US" sz="1600" b="1" dirty="0" smtClean="0">
                <a:solidFill>
                  <a:srgbClr val="1CFFFA"/>
                </a:solidFill>
                <a:effectLst>
                  <a:outerShdw blurRad="50800" dist="38100" dir="2700000" algn="tl" rotWithShape="0">
                    <a:prstClr val="black">
                      <a:alpha val="40000"/>
                    </a:prstClr>
                  </a:outerShdw>
                </a:effectLst>
              </a:rPr>
              <a:t>2154 UTC power lines snapped</a:t>
            </a:r>
          </a:p>
          <a:p>
            <a:endParaRPr lang="en-US" sz="1600" b="1" dirty="0">
              <a:solidFill>
                <a:srgbClr val="1CFFFA"/>
              </a:solidFill>
              <a:effectLst>
                <a:outerShdw blurRad="50800" dist="38100" dir="2700000" algn="tl" rotWithShape="0">
                  <a:prstClr val="black">
                    <a:alpha val="40000"/>
                  </a:prstClr>
                </a:outerShdw>
              </a:effectLst>
            </a:endParaRPr>
          </a:p>
          <a:p>
            <a:r>
              <a:rPr lang="en-US" sz="1600" b="1" dirty="0" smtClean="0">
                <a:solidFill>
                  <a:srgbClr val="1CFFFA"/>
                </a:solidFill>
                <a:effectLst>
                  <a:outerShdw blurRad="50800" dist="38100" dir="2700000" algn="tl" rotWithShape="0">
                    <a:prstClr val="black">
                      <a:alpha val="40000"/>
                    </a:prstClr>
                  </a:outerShdw>
                </a:effectLst>
              </a:rPr>
              <a:t>4 min after first Prob &gt; 50%</a:t>
            </a:r>
          </a:p>
          <a:p>
            <a:endParaRPr lang="en-US" sz="1600" b="1" dirty="0">
              <a:solidFill>
                <a:srgbClr val="1CFFFA"/>
              </a:solidFill>
              <a:effectLst>
                <a:outerShdw blurRad="50800" dist="38100" dir="2700000" algn="tl" rotWithShape="0">
                  <a:prstClr val="black">
                    <a:alpha val="40000"/>
                  </a:prstClr>
                </a:outerShdw>
              </a:effectLst>
            </a:endParaRPr>
          </a:p>
          <a:p>
            <a:r>
              <a:rPr lang="en-US" sz="1600" b="1" dirty="0" smtClean="0">
                <a:solidFill>
                  <a:srgbClr val="1CFFFA"/>
                </a:solidFill>
                <a:effectLst>
                  <a:outerShdw blurRad="50800" dist="38100" dir="2700000" algn="tl" rotWithShape="0">
                    <a:prstClr val="black">
                      <a:alpha val="40000"/>
                    </a:prstClr>
                  </a:outerShdw>
                </a:effectLst>
              </a:rPr>
              <a:t>First warning @ 2225 UTC</a:t>
            </a:r>
          </a:p>
          <a:p>
            <a:r>
              <a:rPr lang="en-US" sz="1600" b="1" dirty="0" smtClean="0">
                <a:solidFill>
                  <a:srgbClr val="1CFFFA"/>
                </a:solidFill>
                <a:effectLst>
                  <a:outerShdw blurRad="50800" dist="38100" dir="2700000" algn="tl" rotWithShape="0">
                    <a:prstClr val="black">
                      <a:alpha val="40000"/>
                    </a:prstClr>
                  </a:outerShdw>
                </a:effectLst>
              </a:rPr>
              <a:t>35 min after first Prob &gt; 50%</a:t>
            </a:r>
          </a:p>
          <a:p>
            <a:endParaRPr lang="en-US" sz="1600" b="1" dirty="0">
              <a:solidFill>
                <a:srgbClr val="1CFFFA"/>
              </a:solidFill>
              <a:effectLst>
                <a:outerShdw blurRad="50800" dist="38100" dir="2700000" algn="tl" rotWithShape="0">
                  <a:prstClr val="black">
                    <a:alpha val="40000"/>
                  </a:prstClr>
                </a:outerShdw>
              </a:effectLst>
            </a:endParaRPr>
          </a:p>
          <a:p>
            <a:r>
              <a:rPr lang="en-US" sz="1600" b="1" dirty="0" smtClean="0">
                <a:solidFill>
                  <a:srgbClr val="1CFFFA"/>
                </a:solidFill>
                <a:effectLst>
                  <a:outerShdw blurRad="50800" dist="38100" dir="2700000" algn="tl" rotWithShape="0">
                    <a:prstClr val="black">
                      <a:alpha val="40000"/>
                    </a:prstClr>
                  </a:outerShdw>
                </a:effectLst>
              </a:rPr>
              <a:t>First severe hail @ 2302 UTC</a:t>
            </a:r>
          </a:p>
          <a:p>
            <a:r>
              <a:rPr lang="en-US" sz="1600" b="1" dirty="0" smtClean="0">
                <a:solidFill>
                  <a:srgbClr val="1CFFFA"/>
                </a:solidFill>
                <a:effectLst>
                  <a:outerShdw blurRad="50800" dist="38100" dir="2700000" algn="tl" rotWithShape="0">
                    <a:prstClr val="black">
                      <a:alpha val="40000"/>
                    </a:prstClr>
                  </a:outerShdw>
                </a:effectLst>
              </a:rPr>
              <a:t>60+ min after first Prob &gt; 50%</a:t>
            </a:r>
          </a:p>
        </p:txBody>
      </p:sp>
    </p:spTree>
    <p:extLst>
      <p:ext uri="{BB962C8B-B14F-4D97-AF65-F5344CB8AC3E}">
        <p14:creationId xmlns:p14="http://schemas.microsoft.com/office/powerpoint/2010/main" val="2649253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51</a:t>
            </a:fld>
            <a:endParaRPr lang="en-US"/>
          </a:p>
        </p:txBody>
      </p:sp>
      <p:sp>
        <p:nvSpPr>
          <p:cNvPr id="5" name="Title 1"/>
          <p:cNvSpPr>
            <a:spLocks noGrp="1"/>
          </p:cNvSpPr>
          <p:nvPr>
            <p:ph type="title"/>
          </p:nvPr>
        </p:nvSpPr>
        <p:spPr>
          <a:xfrm>
            <a:off x="458262" y="-304800"/>
            <a:ext cx="8228538" cy="990600"/>
          </a:xfrm>
        </p:spPr>
        <p:txBody>
          <a:bodyPr/>
          <a:lstStyle/>
          <a:p>
            <a:r>
              <a:rPr lang="en-US" sz="3200" dirty="0" smtClean="0"/>
              <a:t>What just happened?</a:t>
            </a:r>
            <a:endParaRPr lang="en-US" sz="3200" dirty="0"/>
          </a:p>
        </p:txBody>
      </p:sp>
      <p:pic>
        <p:nvPicPr>
          <p:cNvPr id="2" name="Picture 1" descr="20140328_1750_chan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5953159"/>
          </a:xfrm>
          <a:prstGeom prst="rect">
            <a:avLst/>
          </a:prstGeom>
        </p:spPr>
      </p:pic>
      <p:pic>
        <p:nvPicPr>
          <p:cNvPr id="3" name="Picture 2" descr="ps_20140328_1754_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 y="457200"/>
            <a:ext cx="9144000" cy="5953159"/>
          </a:xfrm>
          <a:prstGeom prst="rect">
            <a:avLst/>
          </a:prstGeom>
        </p:spPr>
      </p:pic>
      <p:pic>
        <p:nvPicPr>
          <p:cNvPr id="6" name="Picture 5" descr="ps_20140328_1758_chan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3" y="457200"/>
            <a:ext cx="9144000" cy="5953159"/>
          </a:xfrm>
          <a:prstGeom prst="rect">
            <a:avLst/>
          </a:prstGeom>
        </p:spPr>
      </p:pic>
      <p:pic>
        <p:nvPicPr>
          <p:cNvPr id="7" name="Picture 6" descr="ps_20140402_23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200"/>
            <a:ext cx="9144000" cy="5953159"/>
          </a:xfrm>
          <a:prstGeom prst="rect">
            <a:avLst/>
          </a:prstGeom>
        </p:spPr>
      </p:pic>
      <p:pic>
        <p:nvPicPr>
          <p:cNvPr id="8" name="Picture 7" descr="ps_20140402_23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7200"/>
            <a:ext cx="9144000" cy="5953159"/>
          </a:xfrm>
          <a:prstGeom prst="rect">
            <a:avLst/>
          </a:prstGeom>
        </p:spPr>
      </p:pic>
      <p:pic>
        <p:nvPicPr>
          <p:cNvPr id="9" name="Picture 8" descr="ps_20131004_2214_matu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6" y="457200"/>
            <a:ext cx="9144000" cy="5953159"/>
          </a:xfrm>
          <a:prstGeom prst="rect">
            <a:avLst/>
          </a:prstGeom>
        </p:spPr>
      </p:pic>
      <p:sp>
        <p:nvSpPr>
          <p:cNvPr id="10" name="Oval 9"/>
          <p:cNvSpPr/>
          <p:nvPr/>
        </p:nvSpPr>
        <p:spPr>
          <a:xfrm>
            <a:off x="1828800" y="3276600"/>
            <a:ext cx="3733800" cy="1219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09800" y="3276600"/>
            <a:ext cx="3733800" cy="1219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09800" y="3276600"/>
            <a:ext cx="3733800" cy="1219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105400" y="2743200"/>
            <a:ext cx="2057400" cy="11430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257800" y="2667000"/>
            <a:ext cx="2667000" cy="11430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05400" y="2667000"/>
            <a:ext cx="2057400" cy="11430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952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500"/>
                                        <p:tgtEl>
                                          <p:spTgt spid="9"/>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14"/>
                                        </p:tgtEl>
                                        <p:attrNameLst>
                                          <p:attrName>style.visibility</p:attrName>
                                        </p:attrNameLst>
                                      </p:cBhvr>
                                      <p:to>
                                        <p:strVal val="hidden"/>
                                      </p:to>
                                    </p:set>
                                  </p:childTnLst>
                                </p:cTn>
                              </p:par>
                              <p:par>
                                <p:cTn id="58" presetID="9"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52</a:t>
            </a:fld>
            <a:endParaRPr lang="en-US"/>
          </a:p>
        </p:txBody>
      </p:sp>
      <p:sp>
        <p:nvSpPr>
          <p:cNvPr id="3" name="Title 1"/>
          <p:cNvSpPr>
            <a:spLocks noGrp="1"/>
          </p:cNvSpPr>
          <p:nvPr>
            <p:ph type="title"/>
          </p:nvPr>
        </p:nvSpPr>
        <p:spPr>
          <a:xfrm>
            <a:off x="458262" y="0"/>
            <a:ext cx="8228538" cy="990600"/>
          </a:xfrm>
        </p:spPr>
        <p:txBody>
          <a:bodyPr/>
          <a:lstStyle/>
          <a:p>
            <a:r>
              <a:rPr lang="en-US" sz="3600" dirty="0" smtClean="0"/>
              <a:t>Preliminary Model Performance</a:t>
            </a:r>
            <a:endParaRPr lang="en-US" sz="3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066800"/>
            <a:ext cx="7154333" cy="5365750"/>
          </a:xfrm>
          <a:prstGeom prst="rect">
            <a:avLst/>
          </a:prstGeom>
        </p:spPr>
      </p:pic>
      <p:grpSp>
        <p:nvGrpSpPr>
          <p:cNvPr id="10" name="Group 9"/>
          <p:cNvGrpSpPr/>
          <p:nvPr/>
        </p:nvGrpSpPr>
        <p:grpSpPr>
          <a:xfrm>
            <a:off x="990600" y="1066800"/>
            <a:ext cx="7138907" cy="5334000"/>
            <a:chOff x="990600" y="1066800"/>
            <a:chExt cx="7138907" cy="533400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066800"/>
              <a:ext cx="7138907" cy="5334000"/>
            </a:xfrm>
            <a:prstGeom prst="rect">
              <a:avLst/>
            </a:prstGeom>
          </p:spPr>
        </p:pic>
        <p:cxnSp>
          <p:nvCxnSpPr>
            <p:cNvPr id="6" name="Straight Connector 5"/>
            <p:cNvCxnSpPr/>
            <p:nvPr/>
          </p:nvCxnSpPr>
          <p:spPr>
            <a:xfrm flipV="1">
              <a:off x="3581400" y="1447800"/>
              <a:ext cx="0" cy="4315968"/>
            </a:xfrm>
            <a:prstGeom prst="line">
              <a:avLst/>
            </a:prstGeom>
            <a:ln w="63500">
              <a:solidFill>
                <a:schemeClr val="tx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5"/>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8448258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53</a:t>
            </a:fld>
            <a:endParaRPr lang="en-US"/>
          </a:p>
        </p:txBody>
      </p:sp>
      <p:sp>
        <p:nvSpPr>
          <p:cNvPr id="3" name="Title 1"/>
          <p:cNvSpPr>
            <a:spLocks noGrp="1"/>
          </p:cNvSpPr>
          <p:nvPr>
            <p:ph type="title"/>
          </p:nvPr>
        </p:nvSpPr>
        <p:spPr>
          <a:xfrm>
            <a:off x="458262" y="-228600"/>
            <a:ext cx="8228538" cy="990600"/>
          </a:xfrm>
        </p:spPr>
        <p:txBody>
          <a:bodyPr/>
          <a:lstStyle/>
          <a:p>
            <a:pPr algn="l"/>
            <a:r>
              <a:rPr lang="en-US" sz="3600" dirty="0" smtClean="0"/>
              <a:t>Observed model limitations</a:t>
            </a:r>
            <a:endParaRPr lang="en-US" sz="3600" dirty="0"/>
          </a:p>
        </p:txBody>
      </p:sp>
      <p:sp>
        <p:nvSpPr>
          <p:cNvPr id="9" name="Content Placeholder 2"/>
          <p:cNvSpPr txBox="1">
            <a:spLocks/>
          </p:cNvSpPr>
          <p:nvPr/>
        </p:nvSpPr>
        <p:spPr bwMode="auto">
          <a:xfrm>
            <a:off x="76200" y="434340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sz="2200" dirty="0" smtClean="0"/>
              <a:t>“Washed-out” satellite trends during 30-min scan gaps (full disk scans every 3 </a:t>
            </a:r>
            <a:r>
              <a:rPr lang="en-US" sz="2200" dirty="0" err="1" smtClean="0"/>
              <a:t>hrs</a:t>
            </a:r>
            <a:r>
              <a:rPr lang="en-US" sz="2200" dirty="0" smtClean="0"/>
              <a:t>) </a:t>
            </a:r>
            <a:r>
              <a:rPr lang="en-US" sz="2200" dirty="0" smtClean="0">
                <a:sym typeface="Wingdings"/>
              </a:rPr>
              <a:t> </a:t>
            </a:r>
            <a:r>
              <a:rPr lang="en-US" sz="2200" dirty="0" err="1" smtClean="0">
                <a:sym typeface="Wingdings"/>
              </a:rPr>
              <a:t>underforecast</a:t>
            </a:r>
            <a:endParaRPr lang="en-US" sz="2200" dirty="0" smtClean="0">
              <a:sym typeface="Wingdings"/>
            </a:endParaRPr>
          </a:p>
        </p:txBody>
      </p:sp>
      <p:grpSp>
        <p:nvGrpSpPr>
          <p:cNvPr id="6" name="Group 5"/>
          <p:cNvGrpSpPr/>
          <p:nvPr/>
        </p:nvGrpSpPr>
        <p:grpSpPr>
          <a:xfrm>
            <a:off x="1524000" y="594360"/>
            <a:ext cx="6172200" cy="3705225"/>
            <a:chOff x="1524000" y="594360"/>
            <a:chExt cx="6172200" cy="370522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94360"/>
              <a:ext cx="6172200" cy="3705225"/>
            </a:xfrm>
            <a:prstGeom prst="rect">
              <a:avLst/>
            </a:prstGeom>
          </p:spPr>
        </p:pic>
        <p:sp>
          <p:nvSpPr>
            <p:cNvPr id="11" name="Freeform 10"/>
            <p:cNvSpPr/>
            <p:nvPr/>
          </p:nvSpPr>
          <p:spPr>
            <a:xfrm>
              <a:off x="2328672" y="944880"/>
              <a:ext cx="4745736" cy="2980944"/>
            </a:xfrm>
            <a:custGeom>
              <a:avLst/>
              <a:gdLst>
                <a:gd name="connsiteX0" fmla="*/ 0 w 4700129"/>
                <a:gd name="connsiteY0" fmla="*/ 2950215 h 2950215"/>
                <a:gd name="connsiteX1" fmla="*/ 0 w 4700129"/>
                <a:gd name="connsiteY1" fmla="*/ 1340098 h 2950215"/>
                <a:gd name="connsiteX2" fmla="*/ 130004 w 4700129"/>
                <a:gd name="connsiteY2" fmla="*/ 1330097 h 2950215"/>
                <a:gd name="connsiteX3" fmla="*/ 260007 w 4700129"/>
                <a:gd name="connsiteY3" fmla="*/ 1320096 h 2950215"/>
                <a:gd name="connsiteX4" fmla="*/ 260007 w 4700129"/>
                <a:gd name="connsiteY4" fmla="*/ 1320096 h 2950215"/>
                <a:gd name="connsiteX5" fmla="*/ 440012 w 4700129"/>
                <a:gd name="connsiteY5" fmla="*/ 1270093 h 2950215"/>
                <a:gd name="connsiteX6" fmla="*/ 510014 w 4700129"/>
                <a:gd name="connsiteY6" fmla="*/ 1210088 h 2950215"/>
                <a:gd name="connsiteX7" fmla="*/ 590016 w 4700129"/>
                <a:gd name="connsiteY7" fmla="*/ 1160085 h 2950215"/>
                <a:gd name="connsiteX8" fmla="*/ 700019 w 4700129"/>
                <a:gd name="connsiteY8" fmla="*/ 1080079 h 2950215"/>
                <a:gd name="connsiteX9" fmla="*/ 800022 w 4700129"/>
                <a:gd name="connsiteY9" fmla="*/ 1030075 h 2950215"/>
                <a:gd name="connsiteX10" fmla="*/ 940026 w 4700129"/>
                <a:gd name="connsiteY10" fmla="*/ 1000073 h 2950215"/>
                <a:gd name="connsiteX11" fmla="*/ 1030028 w 4700129"/>
                <a:gd name="connsiteY11" fmla="*/ 980072 h 2950215"/>
                <a:gd name="connsiteX12" fmla="*/ 1140031 w 4700129"/>
                <a:gd name="connsiteY12" fmla="*/ 900066 h 2950215"/>
                <a:gd name="connsiteX13" fmla="*/ 1140031 w 4700129"/>
                <a:gd name="connsiteY13" fmla="*/ 900066 h 2950215"/>
                <a:gd name="connsiteX14" fmla="*/ 1130031 w 4700129"/>
                <a:gd name="connsiteY14" fmla="*/ 0 h 2950215"/>
                <a:gd name="connsiteX15" fmla="*/ 4700129 w 4700129"/>
                <a:gd name="connsiteY15" fmla="*/ 10001 h 2950215"/>
                <a:gd name="connsiteX16" fmla="*/ 4690128 w 4700129"/>
                <a:gd name="connsiteY16" fmla="*/ 1880137 h 2950215"/>
                <a:gd name="connsiteX17" fmla="*/ 4230116 w 4700129"/>
                <a:gd name="connsiteY17" fmla="*/ 1900139 h 2950215"/>
                <a:gd name="connsiteX18" fmla="*/ 4070111 w 4700129"/>
                <a:gd name="connsiteY18" fmla="*/ 1910139 h 2950215"/>
                <a:gd name="connsiteX19" fmla="*/ 4000109 w 4700129"/>
                <a:gd name="connsiteY19" fmla="*/ 1920140 h 2950215"/>
                <a:gd name="connsiteX20" fmla="*/ 3850105 w 4700129"/>
                <a:gd name="connsiteY20" fmla="*/ 1960143 h 2950215"/>
                <a:gd name="connsiteX21" fmla="*/ 3750103 w 4700129"/>
                <a:gd name="connsiteY21" fmla="*/ 2010147 h 2950215"/>
                <a:gd name="connsiteX22" fmla="*/ 3560097 w 4700129"/>
                <a:gd name="connsiteY22" fmla="*/ 2070151 h 2950215"/>
                <a:gd name="connsiteX23" fmla="*/ 3450094 w 4700129"/>
                <a:gd name="connsiteY23" fmla="*/ 2130155 h 2950215"/>
                <a:gd name="connsiteX24" fmla="*/ 3290090 w 4700129"/>
                <a:gd name="connsiteY24" fmla="*/ 2230163 h 2950215"/>
                <a:gd name="connsiteX25" fmla="*/ 3190087 w 4700129"/>
                <a:gd name="connsiteY25" fmla="*/ 2290167 h 2950215"/>
                <a:gd name="connsiteX26" fmla="*/ 3030083 w 4700129"/>
                <a:gd name="connsiteY26" fmla="*/ 2390174 h 2950215"/>
                <a:gd name="connsiteX27" fmla="*/ 2940080 w 4700129"/>
                <a:gd name="connsiteY27" fmla="*/ 2460180 h 2950215"/>
                <a:gd name="connsiteX28" fmla="*/ 2790076 w 4700129"/>
                <a:gd name="connsiteY28" fmla="*/ 2590189 h 2950215"/>
                <a:gd name="connsiteX29" fmla="*/ 2710074 w 4700129"/>
                <a:gd name="connsiteY29" fmla="*/ 2660194 h 2950215"/>
                <a:gd name="connsiteX30" fmla="*/ 2630072 w 4700129"/>
                <a:gd name="connsiteY30" fmla="*/ 2780203 h 2950215"/>
                <a:gd name="connsiteX31" fmla="*/ 2590071 w 4700129"/>
                <a:gd name="connsiteY31" fmla="*/ 2840207 h 2950215"/>
                <a:gd name="connsiteX32" fmla="*/ 2590071 w 4700129"/>
                <a:gd name="connsiteY32" fmla="*/ 2840207 h 2950215"/>
                <a:gd name="connsiteX33" fmla="*/ 2560070 w 4700129"/>
                <a:gd name="connsiteY33" fmla="*/ 2950215 h 2950215"/>
                <a:gd name="connsiteX34" fmla="*/ 0 w 4700129"/>
                <a:gd name="connsiteY34" fmla="*/ 2950215 h 29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00129" h="2950215">
                  <a:moveTo>
                    <a:pt x="0" y="2950215"/>
                  </a:moveTo>
                  <a:lnTo>
                    <a:pt x="0" y="1340098"/>
                  </a:lnTo>
                  <a:lnTo>
                    <a:pt x="130004" y="1330097"/>
                  </a:lnTo>
                  <a:lnTo>
                    <a:pt x="260007" y="1320096"/>
                  </a:lnTo>
                  <a:lnTo>
                    <a:pt x="260007" y="1320096"/>
                  </a:lnTo>
                  <a:lnTo>
                    <a:pt x="440012" y="1270093"/>
                  </a:lnTo>
                  <a:lnTo>
                    <a:pt x="510014" y="1210088"/>
                  </a:lnTo>
                  <a:lnTo>
                    <a:pt x="590016" y="1160085"/>
                  </a:lnTo>
                  <a:lnTo>
                    <a:pt x="700019" y="1080079"/>
                  </a:lnTo>
                  <a:lnTo>
                    <a:pt x="800022" y="1030075"/>
                  </a:lnTo>
                  <a:lnTo>
                    <a:pt x="940026" y="1000073"/>
                  </a:lnTo>
                  <a:lnTo>
                    <a:pt x="1030028" y="980072"/>
                  </a:lnTo>
                  <a:lnTo>
                    <a:pt x="1140031" y="900066"/>
                  </a:lnTo>
                  <a:lnTo>
                    <a:pt x="1140031" y="900066"/>
                  </a:lnTo>
                  <a:lnTo>
                    <a:pt x="1130031" y="0"/>
                  </a:lnTo>
                  <a:lnTo>
                    <a:pt x="4700129" y="10001"/>
                  </a:lnTo>
                  <a:cubicBezTo>
                    <a:pt x="4696795" y="633380"/>
                    <a:pt x="4693462" y="1256758"/>
                    <a:pt x="4690128" y="1880137"/>
                  </a:cubicBezTo>
                  <a:lnTo>
                    <a:pt x="4230116" y="1900139"/>
                  </a:lnTo>
                  <a:lnTo>
                    <a:pt x="4070111" y="1910139"/>
                  </a:lnTo>
                  <a:lnTo>
                    <a:pt x="4000109" y="1920140"/>
                  </a:lnTo>
                  <a:lnTo>
                    <a:pt x="3850105" y="1960143"/>
                  </a:lnTo>
                  <a:lnTo>
                    <a:pt x="3750103" y="2010147"/>
                  </a:lnTo>
                  <a:lnTo>
                    <a:pt x="3560097" y="2070151"/>
                  </a:lnTo>
                  <a:lnTo>
                    <a:pt x="3450094" y="2130155"/>
                  </a:lnTo>
                  <a:lnTo>
                    <a:pt x="3290090" y="2230163"/>
                  </a:lnTo>
                  <a:lnTo>
                    <a:pt x="3190087" y="2290167"/>
                  </a:lnTo>
                  <a:lnTo>
                    <a:pt x="3030083" y="2390174"/>
                  </a:lnTo>
                  <a:lnTo>
                    <a:pt x="2940080" y="2460180"/>
                  </a:lnTo>
                  <a:lnTo>
                    <a:pt x="2790076" y="2590189"/>
                  </a:lnTo>
                  <a:lnTo>
                    <a:pt x="2710074" y="2660194"/>
                  </a:lnTo>
                  <a:lnTo>
                    <a:pt x="2630072" y="2780203"/>
                  </a:lnTo>
                  <a:lnTo>
                    <a:pt x="2590071" y="2840207"/>
                  </a:lnTo>
                  <a:lnTo>
                    <a:pt x="2590071" y="2840207"/>
                  </a:lnTo>
                  <a:lnTo>
                    <a:pt x="2560070" y="2950215"/>
                  </a:lnTo>
                  <a:lnTo>
                    <a:pt x="0" y="2950215"/>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029200" y="2972606"/>
              <a:ext cx="1905000" cy="837394"/>
            </a:xfrm>
            <a:custGeom>
              <a:avLst/>
              <a:gdLst>
                <a:gd name="connsiteX0" fmla="*/ 0 w 1730048"/>
                <a:gd name="connsiteY0" fmla="*/ 760055 h 760055"/>
                <a:gd name="connsiteX1" fmla="*/ 90003 w 1730048"/>
                <a:gd name="connsiteY1" fmla="*/ 650047 h 760055"/>
                <a:gd name="connsiteX2" fmla="*/ 190005 w 1730048"/>
                <a:gd name="connsiteY2" fmla="*/ 600043 h 760055"/>
                <a:gd name="connsiteX3" fmla="*/ 330009 w 1730048"/>
                <a:gd name="connsiteY3" fmla="*/ 480035 h 760055"/>
                <a:gd name="connsiteX4" fmla="*/ 510014 w 1730048"/>
                <a:gd name="connsiteY4" fmla="*/ 370027 h 760055"/>
                <a:gd name="connsiteX5" fmla="*/ 750021 w 1730048"/>
                <a:gd name="connsiteY5" fmla="*/ 220016 h 760055"/>
                <a:gd name="connsiteX6" fmla="*/ 910025 w 1730048"/>
                <a:gd name="connsiteY6" fmla="*/ 180013 h 760055"/>
                <a:gd name="connsiteX7" fmla="*/ 1110031 w 1730048"/>
                <a:gd name="connsiteY7" fmla="*/ 90006 h 760055"/>
                <a:gd name="connsiteX8" fmla="*/ 1250034 w 1730048"/>
                <a:gd name="connsiteY8" fmla="*/ 40003 h 760055"/>
                <a:gd name="connsiteX9" fmla="*/ 1640045 w 1730048"/>
                <a:gd name="connsiteY9" fmla="*/ 10000 h 760055"/>
                <a:gd name="connsiteX10" fmla="*/ 1730048 w 1730048"/>
                <a:gd name="connsiteY10" fmla="*/ 0 h 76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0048" h="760055">
                  <a:moveTo>
                    <a:pt x="0" y="760055"/>
                  </a:moveTo>
                  <a:cubicBezTo>
                    <a:pt x="29168" y="718385"/>
                    <a:pt x="58336" y="676716"/>
                    <a:pt x="90003" y="650047"/>
                  </a:cubicBezTo>
                  <a:cubicBezTo>
                    <a:pt x="121670" y="623378"/>
                    <a:pt x="150004" y="628378"/>
                    <a:pt x="190005" y="600043"/>
                  </a:cubicBezTo>
                  <a:cubicBezTo>
                    <a:pt x="230006" y="571708"/>
                    <a:pt x="276674" y="518371"/>
                    <a:pt x="330009" y="480035"/>
                  </a:cubicBezTo>
                  <a:cubicBezTo>
                    <a:pt x="383344" y="441699"/>
                    <a:pt x="510014" y="370027"/>
                    <a:pt x="510014" y="370027"/>
                  </a:cubicBezTo>
                  <a:cubicBezTo>
                    <a:pt x="580016" y="326691"/>
                    <a:pt x="683353" y="251685"/>
                    <a:pt x="750021" y="220016"/>
                  </a:cubicBezTo>
                  <a:cubicBezTo>
                    <a:pt x="816689" y="188347"/>
                    <a:pt x="850023" y="201681"/>
                    <a:pt x="910025" y="180013"/>
                  </a:cubicBezTo>
                  <a:cubicBezTo>
                    <a:pt x="970027" y="158345"/>
                    <a:pt x="1053363" y="113341"/>
                    <a:pt x="1110031" y="90006"/>
                  </a:cubicBezTo>
                  <a:cubicBezTo>
                    <a:pt x="1166699" y="66671"/>
                    <a:pt x="1161698" y="53337"/>
                    <a:pt x="1250034" y="40003"/>
                  </a:cubicBezTo>
                  <a:cubicBezTo>
                    <a:pt x="1338370" y="26669"/>
                    <a:pt x="1560043" y="16667"/>
                    <a:pt x="1640045" y="10000"/>
                  </a:cubicBezTo>
                  <a:cubicBezTo>
                    <a:pt x="1720047" y="3333"/>
                    <a:pt x="1730048" y="0"/>
                    <a:pt x="1730048" y="0"/>
                  </a:cubicBezTo>
                </a:path>
              </a:pathLst>
            </a:custGeom>
            <a:ln>
              <a:solidFill>
                <a:schemeClr val="accent2"/>
              </a:solidFill>
            </a:ln>
            <a:effectLst>
              <a:glow rad="635000">
                <a:schemeClr val="accent2">
                  <a:satMod val="120000"/>
                  <a:alpha val="45000"/>
                </a:schemeClr>
              </a:glo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21" name="Straight Connector 20"/>
            <p:cNvCxnSpPr/>
            <p:nvPr/>
          </p:nvCxnSpPr>
          <p:spPr>
            <a:xfrm>
              <a:off x="4696968"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2608"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517392"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923032"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365248" y="1524000"/>
              <a:ext cx="4721352" cy="1524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362200" y="2133600"/>
              <a:ext cx="4724400" cy="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a:off x="2438400" y="1219200"/>
              <a:ext cx="895504" cy="1090079"/>
            </a:xfrm>
            <a:custGeom>
              <a:avLst/>
              <a:gdLst>
                <a:gd name="connsiteX0" fmla="*/ 0 w 895504"/>
                <a:gd name="connsiteY0" fmla="*/ 1090079 h 1090079"/>
                <a:gd name="connsiteX1" fmla="*/ 130004 w 895504"/>
                <a:gd name="connsiteY1" fmla="*/ 1070078 h 1090079"/>
                <a:gd name="connsiteX2" fmla="*/ 240007 w 895504"/>
                <a:gd name="connsiteY2" fmla="*/ 1010074 h 1090079"/>
                <a:gd name="connsiteX3" fmla="*/ 370010 w 895504"/>
                <a:gd name="connsiteY3" fmla="*/ 920067 h 1090079"/>
                <a:gd name="connsiteX4" fmla="*/ 500014 w 895504"/>
                <a:gd name="connsiteY4" fmla="*/ 840061 h 1090079"/>
                <a:gd name="connsiteX5" fmla="*/ 690019 w 895504"/>
                <a:gd name="connsiteY5" fmla="*/ 790058 h 1090079"/>
                <a:gd name="connsiteX6" fmla="*/ 780021 w 895504"/>
                <a:gd name="connsiteY6" fmla="*/ 780057 h 1090079"/>
                <a:gd name="connsiteX7" fmla="*/ 890024 w 895504"/>
                <a:gd name="connsiteY7" fmla="*/ 700051 h 1090079"/>
                <a:gd name="connsiteX8" fmla="*/ 880024 w 895504"/>
                <a:gd name="connsiteY8" fmla="*/ 0 h 109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504" h="1090079">
                  <a:moveTo>
                    <a:pt x="0" y="1090079"/>
                  </a:moveTo>
                  <a:cubicBezTo>
                    <a:pt x="45001" y="1086745"/>
                    <a:pt x="90003" y="1083412"/>
                    <a:pt x="130004" y="1070078"/>
                  </a:cubicBezTo>
                  <a:cubicBezTo>
                    <a:pt x="170005" y="1056744"/>
                    <a:pt x="200006" y="1035076"/>
                    <a:pt x="240007" y="1010074"/>
                  </a:cubicBezTo>
                  <a:cubicBezTo>
                    <a:pt x="280008" y="985072"/>
                    <a:pt x="326676" y="948402"/>
                    <a:pt x="370010" y="920067"/>
                  </a:cubicBezTo>
                  <a:cubicBezTo>
                    <a:pt x="413345" y="891731"/>
                    <a:pt x="446679" y="861729"/>
                    <a:pt x="500014" y="840061"/>
                  </a:cubicBezTo>
                  <a:cubicBezTo>
                    <a:pt x="553349" y="818393"/>
                    <a:pt x="643351" y="800059"/>
                    <a:pt x="690019" y="790058"/>
                  </a:cubicBezTo>
                  <a:cubicBezTo>
                    <a:pt x="736687" y="780057"/>
                    <a:pt x="746687" y="795058"/>
                    <a:pt x="780021" y="780057"/>
                  </a:cubicBezTo>
                  <a:cubicBezTo>
                    <a:pt x="813355" y="765056"/>
                    <a:pt x="873357" y="830060"/>
                    <a:pt x="890024" y="700051"/>
                  </a:cubicBezTo>
                  <a:cubicBezTo>
                    <a:pt x="906691" y="570041"/>
                    <a:pt x="880024" y="0"/>
                    <a:pt x="880024" y="0"/>
                  </a:cubicBezTo>
                </a:path>
              </a:pathLst>
            </a:custGeom>
            <a:effectLst>
              <a:glow rad="762000">
                <a:schemeClr val="accent4">
                  <a:satMod val="120000"/>
                  <a:alpha val="60000"/>
                </a:schemeClr>
              </a:glow>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53" name="Freeform 52"/>
            <p:cNvSpPr/>
            <p:nvPr/>
          </p:nvSpPr>
          <p:spPr>
            <a:xfrm>
              <a:off x="2057400" y="685800"/>
              <a:ext cx="1752600" cy="2057400"/>
            </a:xfrm>
            <a:custGeom>
              <a:avLst/>
              <a:gdLst>
                <a:gd name="connsiteX0" fmla="*/ 0 w 1070030"/>
                <a:gd name="connsiteY0" fmla="*/ 20002 h 1300095"/>
                <a:gd name="connsiteX1" fmla="*/ 10001 w 1070030"/>
                <a:gd name="connsiteY1" fmla="*/ 1300095 h 1300095"/>
                <a:gd name="connsiteX2" fmla="*/ 130004 w 1070030"/>
                <a:gd name="connsiteY2" fmla="*/ 1290094 h 1300095"/>
                <a:gd name="connsiteX3" fmla="*/ 130004 w 1070030"/>
                <a:gd name="connsiteY3" fmla="*/ 1290094 h 1300095"/>
                <a:gd name="connsiteX4" fmla="*/ 330009 w 1070030"/>
                <a:gd name="connsiteY4" fmla="*/ 1230090 h 1300095"/>
                <a:gd name="connsiteX5" fmla="*/ 460013 w 1070030"/>
                <a:gd name="connsiteY5" fmla="*/ 1140084 h 1300095"/>
                <a:gd name="connsiteX6" fmla="*/ 560016 w 1070030"/>
                <a:gd name="connsiteY6" fmla="*/ 1070078 h 1300095"/>
                <a:gd name="connsiteX7" fmla="*/ 670019 w 1070030"/>
                <a:gd name="connsiteY7" fmla="*/ 1020075 h 1300095"/>
                <a:gd name="connsiteX8" fmla="*/ 830023 w 1070030"/>
                <a:gd name="connsiteY8" fmla="*/ 960070 h 1300095"/>
                <a:gd name="connsiteX9" fmla="*/ 950026 w 1070030"/>
                <a:gd name="connsiteY9" fmla="*/ 940069 h 1300095"/>
                <a:gd name="connsiteX10" fmla="*/ 1050029 w 1070030"/>
                <a:gd name="connsiteY10" fmla="*/ 870064 h 1300095"/>
                <a:gd name="connsiteX11" fmla="*/ 1070030 w 1070030"/>
                <a:gd name="connsiteY11" fmla="*/ 690051 h 1300095"/>
                <a:gd name="connsiteX12" fmla="*/ 1070030 w 1070030"/>
                <a:gd name="connsiteY12" fmla="*/ 430032 h 1300095"/>
                <a:gd name="connsiteX13" fmla="*/ 1060029 w 1070030"/>
                <a:gd name="connsiteY13" fmla="*/ 170013 h 1300095"/>
                <a:gd name="connsiteX14" fmla="*/ 1050029 w 1070030"/>
                <a:gd name="connsiteY14" fmla="*/ 0 h 1300095"/>
                <a:gd name="connsiteX15" fmla="*/ 0 w 1070030"/>
                <a:gd name="connsiteY15" fmla="*/ 20002 h 130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0030" h="1300095">
                  <a:moveTo>
                    <a:pt x="0" y="20002"/>
                  </a:moveTo>
                  <a:cubicBezTo>
                    <a:pt x="3334" y="446700"/>
                    <a:pt x="6667" y="873397"/>
                    <a:pt x="10001" y="1300095"/>
                  </a:cubicBezTo>
                  <a:lnTo>
                    <a:pt x="130004" y="1290094"/>
                  </a:lnTo>
                  <a:lnTo>
                    <a:pt x="130004" y="1290094"/>
                  </a:lnTo>
                  <a:lnTo>
                    <a:pt x="330009" y="1230090"/>
                  </a:lnTo>
                  <a:lnTo>
                    <a:pt x="460013" y="1140084"/>
                  </a:lnTo>
                  <a:lnTo>
                    <a:pt x="560016" y="1070078"/>
                  </a:lnTo>
                  <a:lnTo>
                    <a:pt x="670019" y="1020075"/>
                  </a:lnTo>
                  <a:lnTo>
                    <a:pt x="830023" y="960070"/>
                  </a:lnTo>
                  <a:lnTo>
                    <a:pt x="950026" y="940069"/>
                  </a:lnTo>
                  <a:lnTo>
                    <a:pt x="1050029" y="870064"/>
                  </a:lnTo>
                  <a:lnTo>
                    <a:pt x="1070030" y="690051"/>
                  </a:lnTo>
                  <a:lnTo>
                    <a:pt x="1070030" y="430032"/>
                  </a:lnTo>
                  <a:lnTo>
                    <a:pt x="1060029" y="170013"/>
                  </a:lnTo>
                  <a:lnTo>
                    <a:pt x="1050029" y="0"/>
                  </a:lnTo>
                  <a:lnTo>
                    <a:pt x="0" y="20002"/>
                  </a:lnTo>
                  <a:close/>
                </a:path>
              </a:pathLst>
            </a:custGeom>
            <a:ln>
              <a:noFill/>
            </a:ln>
            <a:effectLst>
              <a:softEdge rad="25400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TextBox 15"/>
            <p:cNvSpPr txBox="1"/>
            <p:nvPr/>
          </p:nvSpPr>
          <p:spPr>
            <a:xfrm>
              <a:off x="2362200" y="1066800"/>
              <a:ext cx="1066800" cy="923330"/>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Under-forecast</a:t>
              </a:r>
            </a:p>
            <a:p>
              <a:r>
                <a:rPr lang="en-US" dirty="0" smtClean="0">
                  <a:effectLst>
                    <a:outerShdw blurRad="50800" dist="38100" dir="2700000" algn="tl" rotWithShape="0">
                      <a:prstClr val="black">
                        <a:alpha val="40000"/>
                      </a:prstClr>
                    </a:outerShdw>
                  </a:effectLst>
                </a:rPr>
                <a:t>bias</a:t>
              </a:r>
              <a:endParaRPr lang="en-US" dirty="0">
                <a:effectLst>
                  <a:outerShdw blurRad="50800" dist="38100" dir="2700000" algn="tl" rotWithShape="0">
                    <a:prstClr val="black">
                      <a:alpha val="40000"/>
                    </a:prstClr>
                  </a:outerShdw>
                </a:effectLst>
              </a:endParaRPr>
            </a:p>
          </p:txBody>
        </p:sp>
        <p:sp>
          <p:nvSpPr>
            <p:cNvPr id="41" name="Freeform 40"/>
            <p:cNvSpPr/>
            <p:nvPr/>
          </p:nvSpPr>
          <p:spPr>
            <a:xfrm>
              <a:off x="4419600" y="2667000"/>
              <a:ext cx="2819400" cy="1447800"/>
            </a:xfrm>
            <a:custGeom>
              <a:avLst/>
              <a:gdLst>
                <a:gd name="connsiteX0" fmla="*/ 2120058 w 2120058"/>
                <a:gd name="connsiteY0" fmla="*/ 0 h 1050077"/>
                <a:gd name="connsiteX1" fmla="*/ 2120058 w 2120058"/>
                <a:gd name="connsiteY1" fmla="*/ 1040076 h 1050077"/>
                <a:gd name="connsiteX2" fmla="*/ 0 w 2120058"/>
                <a:gd name="connsiteY2" fmla="*/ 1050077 h 1050077"/>
                <a:gd name="connsiteX3" fmla="*/ 30001 w 2120058"/>
                <a:gd name="connsiteY3" fmla="*/ 960070 h 1050077"/>
                <a:gd name="connsiteX4" fmla="*/ 110003 w 2120058"/>
                <a:gd name="connsiteY4" fmla="*/ 840061 h 1050077"/>
                <a:gd name="connsiteX5" fmla="*/ 310008 w 2120058"/>
                <a:gd name="connsiteY5" fmla="*/ 650048 h 1050077"/>
                <a:gd name="connsiteX6" fmla="*/ 530014 w 2120058"/>
                <a:gd name="connsiteY6" fmla="*/ 460034 h 1050077"/>
                <a:gd name="connsiteX7" fmla="*/ 780021 w 2120058"/>
                <a:gd name="connsiteY7" fmla="*/ 330024 h 1050077"/>
                <a:gd name="connsiteX8" fmla="*/ 1030028 w 2120058"/>
                <a:gd name="connsiteY8" fmla="*/ 200015 h 1050077"/>
                <a:gd name="connsiteX9" fmla="*/ 1380037 w 2120058"/>
                <a:gd name="connsiteY9" fmla="*/ 40003 h 1050077"/>
                <a:gd name="connsiteX10" fmla="*/ 1570043 w 2120058"/>
                <a:gd name="connsiteY10" fmla="*/ 20002 h 1050077"/>
                <a:gd name="connsiteX11" fmla="*/ 1800049 w 2120058"/>
                <a:gd name="connsiteY11" fmla="*/ 0 h 1050077"/>
                <a:gd name="connsiteX12" fmla="*/ 2010055 w 2120058"/>
                <a:gd name="connsiteY12" fmla="*/ 0 h 1050077"/>
                <a:gd name="connsiteX13" fmla="*/ 2120058 w 2120058"/>
                <a:gd name="connsiteY13" fmla="*/ 0 h 10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0058" h="1050077">
                  <a:moveTo>
                    <a:pt x="2120058" y="0"/>
                  </a:moveTo>
                  <a:lnTo>
                    <a:pt x="2120058" y="1040076"/>
                  </a:lnTo>
                  <a:lnTo>
                    <a:pt x="0" y="1050077"/>
                  </a:lnTo>
                  <a:lnTo>
                    <a:pt x="30001" y="960070"/>
                  </a:lnTo>
                  <a:lnTo>
                    <a:pt x="110003" y="840061"/>
                  </a:lnTo>
                  <a:lnTo>
                    <a:pt x="310008" y="650048"/>
                  </a:lnTo>
                  <a:lnTo>
                    <a:pt x="530014" y="460034"/>
                  </a:lnTo>
                  <a:lnTo>
                    <a:pt x="780021" y="330024"/>
                  </a:lnTo>
                  <a:lnTo>
                    <a:pt x="1030028" y="200015"/>
                  </a:lnTo>
                  <a:lnTo>
                    <a:pt x="1380037" y="40003"/>
                  </a:lnTo>
                  <a:lnTo>
                    <a:pt x="1570043" y="20002"/>
                  </a:lnTo>
                  <a:lnTo>
                    <a:pt x="1800049" y="0"/>
                  </a:lnTo>
                  <a:lnTo>
                    <a:pt x="2010055" y="0"/>
                  </a:lnTo>
                  <a:lnTo>
                    <a:pt x="2120058" y="0"/>
                  </a:lnTo>
                  <a:close/>
                </a:path>
              </a:pathLst>
            </a:custGeom>
            <a:ln>
              <a:noFill/>
            </a:ln>
            <a:effectLst>
              <a:softEdge rad="177800"/>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45" name="Straight Connector 44"/>
            <p:cNvCxnSpPr/>
            <p:nvPr/>
          </p:nvCxnSpPr>
          <p:spPr>
            <a:xfrm>
              <a:off x="6477000"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67400"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257800" y="990600"/>
              <a:ext cx="0" cy="297180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362200" y="3352800"/>
              <a:ext cx="4724400" cy="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362200" y="2743200"/>
              <a:ext cx="4724400" cy="0"/>
            </a:xfrm>
            <a:prstGeom prst="line">
              <a:avLst/>
            </a:prstGeom>
            <a:ln w="28575" cmpd="sng">
              <a:solidFill>
                <a:schemeClr val="tx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9668328">
              <a:off x="2526066" y="1715832"/>
              <a:ext cx="3962400" cy="1323439"/>
            </a:xfrm>
            <a:prstGeom prst="rect">
              <a:avLst/>
            </a:prstGeom>
            <a:noFill/>
          </p:spPr>
          <p:txBody>
            <a:bodyPr wrap="square" rtlCol="0">
              <a:spAutoFit/>
            </a:bodyPr>
            <a:lstStyle/>
            <a:p>
              <a:pPr algn="ctr"/>
              <a:r>
                <a:rPr lang="en-US" sz="4000" dirty="0" smtClean="0">
                  <a:effectLst>
                    <a:outerShdw blurRad="50800" dist="38100" dir="2700000" algn="tl" rotWithShape="0">
                      <a:prstClr val="black">
                        <a:alpha val="40000"/>
                      </a:prstClr>
                    </a:outerShdw>
                  </a:effectLst>
                </a:rPr>
                <a:t>Fairly</a:t>
              </a:r>
            </a:p>
            <a:p>
              <a:pPr algn="ctr"/>
              <a:r>
                <a:rPr lang="en-US" sz="4000" dirty="0" smtClean="0">
                  <a:effectLst>
                    <a:outerShdw blurRad="50800" dist="38100" dir="2700000" algn="tl" rotWithShape="0">
                      <a:prstClr val="black">
                        <a:alpha val="40000"/>
                      </a:prstClr>
                    </a:outerShdw>
                  </a:effectLst>
                </a:rPr>
                <a:t>well-calibrated</a:t>
              </a:r>
              <a:endParaRPr lang="en-US" sz="4000" dirty="0">
                <a:effectLst>
                  <a:outerShdw blurRad="50800" dist="38100" dir="2700000" algn="tl" rotWithShape="0">
                    <a:prstClr val="black">
                      <a:alpha val="40000"/>
                    </a:prstClr>
                  </a:outerShdw>
                </a:effectLst>
              </a:endParaRPr>
            </a:p>
          </p:txBody>
        </p:sp>
        <p:sp>
          <p:nvSpPr>
            <p:cNvPr id="42" name="TextBox 41"/>
            <p:cNvSpPr txBox="1"/>
            <p:nvPr/>
          </p:nvSpPr>
          <p:spPr>
            <a:xfrm rot="20267701">
              <a:off x="5227441" y="3179868"/>
              <a:ext cx="2057400" cy="646331"/>
            </a:xfrm>
            <a:prstGeom prst="rect">
              <a:avLst/>
            </a:prstGeom>
            <a:noFill/>
          </p:spPr>
          <p:txBody>
            <a:bodyPr wrap="square" rtlCol="0">
              <a:spAutoFit/>
            </a:bodyPr>
            <a:lstStyle/>
            <a:p>
              <a:pPr algn="ctr"/>
              <a:r>
                <a:rPr lang="en-US" dirty="0" err="1" smtClean="0">
                  <a:effectLst>
                    <a:outerShdw blurRad="50800" dist="38100" dir="2700000" algn="tl" rotWithShape="0">
                      <a:prstClr val="black">
                        <a:alpha val="40000"/>
                      </a:prstClr>
                    </a:outerShdw>
                  </a:effectLst>
                </a:rPr>
                <a:t>Overforecast</a:t>
              </a:r>
              <a:r>
                <a:rPr lang="en-US" dirty="0" smtClean="0">
                  <a:effectLst>
                    <a:outerShdw blurRad="50800" dist="38100" dir="2700000" algn="tl" rotWithShape="0">
                      <a:prstClr val="black">
                        <a:alpha val="40000"/>
                      </a:prstClr>
                    </a:outerShdw>
                  </a:effectLst>
                </a:rPr>
                <a:t> </a:t>
              </a:r>
            </a:p>
            <a:p>
              <a:pPr algn="ctr"/>
              <a:r>
                <a:rPr lang="en-US" dirty="0" smtClean="0">
                  <a:effectLst>
                    <a:outerShdw blurRad="50800" dist="38100" dir="2700000" algn="tl" rotWithShape="0">
                      <a:prstClr val="black">
                        <a:alpha val="40000"/>
                      </a:prstClr>
                    </a:outerShdw>
                  </a:effectLst>
                </a:rPr>
                <a:t>bias</a:t>
              </a:r>
              <a:endParaRPr lang="en-US" dirty="0">
                <a:effectLst>
                  <a:outerShdw blurRad="50800" dist="38100" dir="2700000" algn="tl" rotWithShape="0">
                    <a:prstClr val="black">
                      <a:alpha val="40000"/>
                    </a:prstClr>
                  </a:outerShdw>
                </a:effectLst>
              </a:endParaRPr>
            </a:p>
          </p:txBody>
        </p:sp>
      </p:grpSp>
      <p:sp>
        <p:nvSpPr>
          <p:cNvPr id="29" name="Content Placeholder 2"/>
          <p:cNvSpPr txBox="1">
            <a:spLocks/>
          </p:cNvSpPr>
          <p:nvPr/>
        </p:nvSpPr>
        <p:spPr bwMode="auto">
          <a:xfrm>
            <a:off x="76200" y="5029200"/>
            <a:ext cx="9144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sz="2200" dirty="0" smtClean="0">
                <a:sym typeface="Wingdings"/>
              </a:rPr>
              <a:t>Thick cirrus shields  </a:t>
            </a:r>
            <a:r>
              <a:rPr lang="en-US" sz="2200" dirty="0" err="1" smtClean="0">
                <a:sym typeface="Wingdings"/>
              </a:rPr>
              <a:t>underforecast</a:t>
            </a:r>
            <a:r>
              <a:rPr lang="en-US" sz="2200" dirty="0" smtClean="0">
                <a:sym typeface="Wingdings"/>
              </a:rPr>
              <a:t> (model operates with NWP + radar)</a:t>
            </a:r>
          </a:p>
        </p:txBody>
      </p:sp>
      <p:sp>
        <p:nvSpPr>
          <p:cNvPr id="30" name="Content Placeholder 2"/>
          <p:cNvSpPr txBox="1">
            <a:spLocks/>
          </p:cNvSpPr>
          <p:nvPr/>
        </p:nvSpPr>
        <p:spPr bwMode="auto">
          <a:xfrm>
            <a:off x="76200" y="5486400"/>
            <a:ext cx="9144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sz="2200" dirty="0" smtClean="0">
                <a:sym typeface="Wingdings"/>
              </a:rPr>
              <a:t>Linear convective modes  </a:t>
            </a:r>
            <a:r>
              <a:rPr lang="en-US" sz="2200" dirty="0" err="1" smtClean="0">
                <a:sym typeface="Wingdings"/>
              </a:rPr>
              <a:t>underforecast</a:t>
            </a:r>
            <a:endParaRPr lang="en-US" sz="2200" dirty="0" smtClean="0">
              <a:sym typeface="Wingdings"/>
            </a:endParaRPr>
          </a:p>
          <a:p>
            <a:endParaRPr lang="en-US" sz="2200" dirty="0" smtClean="0"/>
          </a:p>
        </p:txBody>
      </p:sp>
      <p:sp>
        <p:nvSpPr>
          <p:cNvPr id="33" name="Content Placeholder 2"/>
          <p:cNvSpPr txBox="1">
            <a:spLocks/>
          </p:cNvSpPr>
          <p:nvPr/>
        </p:nvSpPr>
        <p:spPr bwMode="auto">
          <a:xfrm>
            <a:off x="76200" y="5867400"/>
            <a:ext cx="9144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sz="2200" dirty="0" smtClean="0">
                <a:sym typeface="Wingdings"/>
              </a:rPr>
              <a:t>Single-radar coverage  </a:t>
            </a:r>
            <a:r>
              <a:rPr lang="en-US" sz="2200" dirty="0" err="1" smtClean="0">
                <a:sym typeface="Wingdings"/>
              </a:rPr>
              <a:t>underforecast</a:t>
            </a:r>
            <a:r>
              <a:rPr lang="en-US" sz="2200" dirty="0" smtClean="0">
                <a:sym typeface="Wingdings"/>
              </a:rPr>
              <a:t> / </a:t>
            </a:r>
            <a:r>
              <a:rPr lang="en-US" sz="2200" dirty="0" err="1" smtClean="0">
                <a:sym typeface="Wingdings"/>
              </a:rPr>
              <a:t>overforecast</a:t>
            </a:r>
            <a:endParaRPr lang="en-US" sz="2200" dirty="0" smtClean="0">
              <a:sym typeface="Wingdings"/>
            </a:endParaRPr>
          </a:p>
          <a:p>
            <a:endParaRPr lang="en-US" sz="2200" dirty="0" smtClean="0"/>
          </a:p>
        </p:txBody>
      </p:sp>
    </p:spTree>
    <p:extLst>
      <p:ext uri="{BB962C8B-B14F-4D97-AF65-F5344CB8AC3E}">
        <p14:creationId xmlns:p14="http://schemas.microsoft.com/office/powerpoint/2010/main" val="1448451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p:bldP spid="30"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54</a:t>
            </a:fld>
            <a:endParaRPr lang="en-US"/>
          </a:p>
        </p:txBody>
      </p:sp>
      <p:sp>
        <p:nvSpPr>
          <p:cNvPr id="3" name="Title 1"/>
          <p:cNvSpPr>
            <a:spLocks noGrp="1"/>
          </p:cNvSpPr>
          <p:nvPr>
            <p:ph type="title"/>
          </p:nvPr>
        </p:nvSpPr>
        <p:spPr>
          <a:xfrm>
            <a:off x="458262" y="0"/>
            <a:ext cx="8228538" cy="990600"/>
          </a:xfrm>
        </p:spPr>
        <p:txBody>
          <a:bodyPr/>
          <a:lstStyle/>
          <a:p>
            <a:pPr algn="l"/>
            <a:r>
              <a:rPr lang="en-US" sz="3600" dirty="0" smtClean="0"/>
              <a:t>Keep in mind…</a:t>
            </a:r>
            <a:endParaRPr lang="en-US" sz="3600" dirty="0"/>
          </a:p>
        </p:txBody>
      </p:sp>
      <p:sp>
        <p:nvSpPr>
          <p:cNvPr id="9" name="Content Placeholder 2"/>
          <p:cNvSpPr txBox="1">
            <a:spLocks/>
          </p:cNvSpPr>
          <p:nvPr/>
        </p:nvSpPr>
        <p:spPr bwMode="auto">
          <a:xfrm>
            <a:off x="0" y="990600"/>
            <a:ext cx="91440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sz="2000" dirty="0" smtClean="0"/>
              <a:t>This model will not give forecasters guidance on the </a:t>
            </a:r>
            <a:r>
              <a:rPr lang="en-US" sz="2000" u="sng" dirty="0" smtClean="0"/>
              <a:t>type</a:t>
            </a:r>
            <a:r>
              <a:rPr lang="en-US" sz="2000" dirty="0" smtClean="0"/>
              <a:t> of severe hazard</a:t>
            </a:r>
          </a:p>
          <a:p>
            <a:r>
              <a:rPr lang="en-US" sz="2000" dirty="0" smtClean="0"/>
              <a:t>This model will not provide lead time to </a:t>
            </a:r>
            <a:r>
              <a:rPr lang="en-US" sz="2000" b="1" u="sng" dirty="0" smtClean="0"/>
              <a:t>every</a:t>
            </a:r>
            <a:r>
              <a:rPr lang="en-US" sz="2000" dirty="0" smtClean="0"/>
              <a:t> storm </a:t>
            </a:r>
          </a:p>
          <a:p>
            <a:r>
              <a:rPr lang="en-US" sz="2000" dirty="0" smtClean="0">
                <a:sym typeface="Wingdings"/>
              </a:rPr>
              <a:t>Forecasters must still bear in mind environmental factors (in addition to instability and shear)</a:t>
            </a:r>
          </a:p>
          <a:p>
            <a:r>
              <a:rPr lang="en-US" sz="2000" b="1" dirty="0" smtClean="0">
                <a:sym typeface="Wingdings"/>
              </a:rPr>
              <a:t>The model is designed and trained to provide the probability a storm will </a:t>
            </a:r>
            <a:r>
              <a:rPr lang="en-US" sz="2000" b="1" i="1" u="sng" dirty="0" smtClean="0">
                <a:sym typeface="Wingdings"/>
              </a:rPr>
              <a:t>first</a:t>
            </a:r>
            <a:r>
              <a:rPr lang="en-US" sz="2000" b="1" dirty="0" smtClean="0">
                <a:sym typeface="Wingdings"/>
              </a:rPr>
              <a:t> produce severe weather within the next 60 minutes </a:t>
            </a:r>
          </a:p>
          <a:p>
            <a:r>
              <a:rPr lang="en-US" sz="2000" dirty="0" smtClean="0">
                <a:sym typeface="Wingdings"/>
              </a:rPr>
              <a:t>The model is </a:t>
            </a:r>
            <a:r>
              <a:rPr lang="en-US" sz="2000" b="1" dirty="0" smtClean="0">
                <a:sym typeface="Wingdings"/>
              </a:rPr>
              <a:t>NOT</a:t>
            </a:r>
            <a:r>
              <a:rPr lang="en-US" sz="2000" dirty="0" smtClean="0">
                <a:sym typeface="Wingdings"/>
              </a:rPr>
              <a:t> designed to provide the probability a storm will continue to produce severe weather nor forecast storm decay</a:t>
            </a:r>
          </a:p>
          <a:p>
            <a:r>
              <a:rPr lang="en-US" sz="2000" dirty="0" smtClean="0">
                <a:sym typeface="Wingdings"/>
              </a:rPr>
              <a:t>The model is most skillful and provides most lead-time when the satellite can observe the development of the storm from immature cumulus to mature cumulonimbus</a:t>
            </a:r>
          </a:p>
          <a:p>
            <a:r>
              <a:rPr lang="en-US" sz="2000" dirty="0" err="1" smtClean="0">
                <a:sym typeface="Wingdings"/>
              </a:rPr>
              <a:t>Underforecast</a:t>
            </a:r>
            <a:r>
              <a:rPr lang="en-US" sz="2000" dirty="0" smtClean="0">
                <a:sym typeface="Wingdings"/>
              </a:rPr>
              <a:t> bias in low CAPE/moderate-high shear environments</a:t>
            </a:r>
          </a:p>
          <a:p>
            <a:r>
              <a:rPr lang="en-US" sz="2000" dirty="0" err="1">
                <a:sym typeface="Wingdings"/>
              </a:rPr>
              <a:t>O</a:t>
            </a:r>
            <a:r>
              <a:rPr lang="en-US" sz="2000" dirty="0" err="1" smtClean="0">
                <a:sym typeface="Wingdings"/>
              </a:rPr>
              <a:t>verforecast</a:t>
            </a:r>
            <a:r>
              <a:rPr lang="en-US" sz="2000" dirty="0" smtClean="0">
                <a:sym typeface="Wingdings"/>
              </a:rPr>
              <a:t> bias in high CAPE/low shear environments</a:t>
            </a:r>
          </a:p>
          <a:p>
            <a:r>
              <a:rPr lang="en-US" sz="2000" dirty="0" smtClean="0">
                <a:sym typeface="Wingdings"/>
              </a:rPr>
              <a:t>Currently only GOES-EAST is processed</a:t>
            </a:r>
            <a:endParaRPr lang="en-US" sz="200" dirty="0" smtClean="0">
              <a:sym typeface="Wingdings"/>
            </a:endParaRPr>
          </a:p>
          <a:p>
            <a:endParaRPr lang="en-US" sz="2200" dirty="0" smtClean="0"/>
          </a:p>
        </p:txBody>
      </p:sp>
    </p:spTree>
    <p:extLst>
      <p:ext uri="{BB962C8B-B14F-4D97-AF65-F5344CB8AC3E}">
        <p14:creationId xmlns:p14="http://schemas.microsoft.com/office/powerpoint/2010/main" val="25575888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55</a:t>
            </a:fld>
            <a:endParaRPr lang="en-US"/>
          </a:p>
        </p:txBody>
      </p:sp>
      <p:sp>
        <p:nvSpPr>
          <p:cNvPr id="3" name="Title 1"/>
          <p:cNvSpPr>
            <a:spLocks noGrp="1"/>
          </p:cNvSpPr>
          <p:nvPr>
            <p:ph type="title"/>
          </p:nvPr>
        </p:nvSpPr>
        <p:spPr>
          <a:xfrm>
            <a:off x="457200" y="76200"/>
            <a:ext cx="8534400" cy="990600"/>
          </a:xfrm>
        </p:spPr>
        <p:txBody>
          <a:bodyPr/>
          <a:lstStyle/>
          <a:p>
            <a:pPr algn="l"/>
            <a:r>
              <a:rPr lang="en-US" sz="3600" dirty="0" smtClean="0"/>
              <a:t>Forecasting severe storms is not easy…</a:t>
            </a:r>
            <a:endParaRPr lang="en-US" sz="3600" dirty="0"/>
          </a:p>
        </p:txBody>
      </p:sp>
      <p:pic>
        <p:nvPicPr>
          <p:cNvPr id="2" name="Picture 1" descr="ps_20131004_2230_stor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43737"/>
            <a:ext cx="8382000" cy="5457063"/>
          </a:xfrm>
          <a:prstGeom prst="rect">
            <a:avLst/>
          </a:prstGeom>
        </p:spPr>
      </p:pic>
    </p:spTree>
    <p:extLst>
      <p:ext uri="{BB962C8B-B14F-4D97-AF65-F5344CB8AC3E}">
        <p14:creationId xmlns:p14="http://schemas.microsoft.com/office/powerpoint/2010/main" val="24561814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56</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smtClean="0"/>
              <a:t>References</a:t>
            </a:r>
            <a:endParaRPr lang="en-US" sz="3600" dirty="0"/>
          </a:p>
        </p:txBody>
      </p:sp>
      <p:sp>
        <p:nvSpPr>
          <p:cNvPr id="2" name="TextBox 1"/>
          <p:cNvSpPr txBox="1"/>
          <p:nvPr/>
        </p:nvSpPr>
        <p:spPr>
          <a:xfrm>
            <a:off x="76200" y="1228666"/>
            <a:ext cx="8991600" cy="5539978"/>
          </a:xfrm>
          <a:prstGeom prst="rect">
            <a:avLst/>
          </a:prstGeom>
          <a:noFill/>
        </p:spPr>
        <p:txBody>
          <a:bodyPr wrap="square" rtlCol="0">
            <a:spAutoFit/>
          </a:bodyPr>
          <a:lstStyle/>
          <a:p>
            <a:pPr marL="285750" indent="-285750">
              <a:buFont typeface="Arial"/>
              <a:buChar char="•"/>
            </a:pPr>
            <a:r>
              <a:rPr lang="en-US" sz="1400" b="1" dirty="0">
                <a:solidFill>
                  <a:srgbClr val="F2C31A"/>
                </a:solidFill>
              </a:rPr>
              <a:t>Cintineo, J. L., M. J. </a:t>
            </a:r>
            <a:r>
              <a:rPr lang="en-US" sz="1400" b="1" dirty="0" err="1">
                <a:solidFill>
                  <a:srgbClr val="F2C31A"/>
                </a:solidFill>
              </a:rPr>
              <a:t>Pavolonis</a:t>
            </a:r>
            <a:r>
              <a:rPr lang="en-US" sz="1400" b="1" dirty="0">
                <a:solidFill>
                  <a:srgbClr val="F2C31A"/>
                </a:solidFill>
              </a:rPr>
              <a:t>, J. M. Sieglaff, and D.T. Lindsey, 2014: An empirical model </a:t>
            </a:r>
            <a:r>
              <a:rPr lang="en-US" sz="1400" b="1" dirty="0" smtClean="0">
                <a:solidFill>
                  <a:srgbClr val="F2C31A"/>
                </a:solidFill>
              </a:rPr>
              <a:t>for </a:t>
            </a:r>
            <a:r>
              <a:rPr lang="en-US" sz="1400" b="1" dirty="0">
                <a:solidFill>
                  <a:srgbClr val="F2C31A"/>
                </a:solidFill>
              </a:rPr>
              <a:t>assessing the severe weather potential of developing convection. </a:t>
            </a:r>
            <a:r>
              <a:rPr lang="en-US" sz="1400" b="1" i="1" dirty="0">
                <a:solidFill>
                  <a:srgbClr val="F2C31A"/>
                </a:solidFill>
              </a:rPr>
              <a:t>Weather and Forecasting</a:t>
            </a:r>
            <a:r>
              <a:rPr lang="en-US" sz="1400" b="1" dirty="0">
                <a:solidFill>
                  <a:srgbClr val="F2C31A"/>
                </a:solidFill>
              </a:rPr>
              <a:t>., </a:t>
            </a:r>
            <a:r>
              <a:rPr lang="en-US" sz="1400" b="1" dirty="0" smtClean="0">
                <a:solidFill>
                  <a:srgbClr val="F2C31A"/>
                </a:solidFill>
              </a:rPr>
              <a:t>accepted.</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smtClean="0">
                <a:solidFill>
                  <a:srgbClr val="F2C31A"/>
                </a:solidFill>
              </a:rPr>
              <a:t>Cintineo, J. L., M. J. </a:t>
            </a:r>
            <a:r>
              <a:rPr lang="en-US" sz="1400" dirty="0" err="1" smtClean="0">
                <a:solidFill>
                  <a:srgbClr val="F2C31A"/>
                </a:solidFill>
              </a:rPr>
              <a:t>Pavolonis</a:t>
            </a:r>
            <a:r>
              <a:rPr lang="en-US" sz="1400" dirty="0" smtClean="0">
                <a:solidFill>
                  <a:srgbClr val="F2C31A"/>
                </a:solidFill>
              </a:rPr>
              <a:t>, J. M. </a:t>
            </a:r>
            <a:r>
              <a:rPr lang="en-US" sz="1400" dirty="0" err="1" smtClean="0">
                <a:solidFill>
                  <a:srgbClr val="F2C31A"/>
                </a:solidFill>
              </a:rPr>
              <a:t>Siegalff</a:t>
            </a:r>
            <a:r>
              <a:rPr lang="en-US" sz="1400" dirty="0" smtClean="0">
                <a:solidFill>
                  <a:srgbClr val="F2C31A"/>
                </a:solidFill>
              </a:rPr>
              <a:t>, and A. K. </a:t>
            </a:r>
            <a:r>
              <a:rPr lang="en-US" sz="1400" dirty="0" err="1" smtClean="0">
                <a:solidFill>
                  <a:srgbClr val="F2C31A"/>
                </a:solidFill>
              </a:rPr>
              <a:t>Heidinger</a:t>
            </a:r>
            <a:r>
              <a:rPr lang="en-US" sz="1400" dirty="0" smtClean="0">
                <a:solidFill>
                  <a:srgbClr val="F2C31A"/>
                </a:solidFill>
              </a:rPr>
              <a:t>, 2013: Evolution of severe and non-severe convection inferred from GOES-derived cloud </a:t>
            </a:r>
            <a:r>
              <a:rPr lang="en-US" sz="1400" dirty="0" err="1" smtClean="0">
                <a:solidFill>
                  <a:srgbClr val="F2C31A"/>
                </a:solidFill>
              </a:rPr>
              <a:t>properies</a:t>
            </a:r>
            <a:r>
              <a:rPr lang="en-US" sz="1400" dirty="0" smtClean="0">
                <a:solidFill>
                  <a:srgbClr val="F2C31A"/>
                </a:solidFill>
              </a:rPr>
              <a:t>. </a:t>
            </a:r>
            <a:r>
              <a:rPr lang="en-US" sz="1400" i="1" dirty="0" smtClean="0">
                <a:solidFill>
                  <a:srgbClr val="F2C31A"/>
                </a:solidFill>
              </a:rPr>
              <a:t>J. Appl. </a:t>
            </a:r>
            <a:r>
              <a:rPr lang="en-US" sz="1400" i="1" dirty="0" err="1" smtClean="0">
                <a:solidFill>
                  <a:srgbClr val="F2C31A"/>
                </a:solidFill>
              </a:rPr>
              <a:t>Meteorol</a:t>
            </a:r>
            <a:r>
              <a:rPr lang="en-US" sz="1400" i="1" dirty="0" smtClean="0">
                <a:solidFill>
                  <a:srgbClr val="F2C31A"/>
                </a:solidFill>
              </a:rPr>
              <a:t>. </a:t>
            </a:r>
            <a:r>
              <a:rPr lang="en-US" sz="1400" i="1" dirty="0" err="1" smtClean="0">
                <a:solidFill>
                  <a:srgbClr val="F2C31A"/>
                </a:solidFill>
              </a:rPr>
              <a:t>Climatol</a:t>
            </a:r>
            <a:r>
              <a:rPr lang="en-US" sz="1400" i="1" dirty="0" smtClean="0">
                <a:solidFill>
                  <a:srgbClr val="F2C31A"/>
                </a:solidFill>
              </a:rPr>
              <a:t>., </a:t>
            </a:r>
            <a:r>
              <a:rPr lang="en-US" sz="1400" b="1" dirty="0" smtClean="0">
                <a:solidFill>
                  <a:srgbClr val="F2C31A"/>
                </a:solidFill>
              </a:rPr>
              <a:t>52</a:t>
            </a:r>
            <a:r>
              <a:rPr lang="en-US" sz="1400" dirty="0" smtClean="0">
                <a:solidFill>
                  <a:srgbClr val="F2C31A"/>
                </a:solidFill>
              </a:rPr>
              <a:t>, 2009-2023.</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err="1" smtClean="0">
                <a:solidFill>
                  <a:srgbClr val="F2C31A"/>
                </a:solidFill>
              </a:rPr>
              <a:t>Lakshmanan</a:t>
            </a:r>
            <a:r>
              <a:rPr lang="en-US" sz="1400" dirty="0" smtClean="0">
                <a:solidFill>
                  <a:srgbClr val="F2C31A"/>
                </a:solidFill>
              </a:rPr>
              <a:t>, V., T. Smith, G. </a:t>
            </a:r>
            <a:r>
              <a:rPr lang="en-US" sz="1400" dirty="0" err="1" smtClean="0">
                <a:solidFill>
                  <a:srgbClr val="F2C31A"/>
                </a:solidFill>
              </a:rPr>
              <a:t>Stumpf</a:t>
            </a:r>
            <a:r>
              <a:rPr lang="en-US" sz="1400" dirty="0" smtClean="0">
                <a:solidFill>
                  <a:srgbClr val="F2C31A"/>
                </a:solidFill>
              </a:rPr>
              <a:t>, and K. </a:t>
            </a:r>
            <a:r>
              <a:rPr lang="en-US" sz="1400" dirty="0" err="1" smtClean="0">
                <a:solidFill>
                  <a:srgbClr val="F2C31A"/>
                </a:solidFill>
              </a:rPr>
              <a:t>Hondl</a:t>
            </a:r>
            <a:r>
              <a:rPr lang="en-US" sz="1400" dirty="0" smtClean="0">
                <a:solidFill>
                  <a:srgbClr val="F2C31A"/>
                </a:solidFill>
              </a:rPr>
              <a:t>, 2007: The Warning Decision Support System-Integrated Information. </a:t>
            </a:r>
            <a:r>
              <a:rPr lang="en-US" sz="1400" i="1" dirty="0" smtClean="0">
                <a:solidFill>
                  <a:srgbClr val="F2C31A"/>
                </a:solidFill>
              </a:rPr>
              <a:t>Weather and Forecasting</a:t>
            </a:r>
            <a:r>
              <a:rPr lang="en-US" sz="1400" dirty="0" smtClean="0">
                <a:solidFill>
                  <a:srgbClr val="F2C31A"/>
                </a:solidFill>
              </a:rPr>
              <a:t>, </a:t>
            </a:r>
            <a:r>
              <a:rPr lang="en-US" sz="1400" b="1" dirty="0" smtClean="0">
                <a:solidFill>
                  <a:srgbClr val="F2C31A"/>
                </a:solidFill>
              </a:rPr>
              <a:t>22</a:t>
            </a:r>
            <a:r>
              <a:rPr lang="en-US" sz="1400" dirty="0" smtClean="0">
                <a:solidFill>
                  <a:srgbClr val="F2C31A"/>
                </a:solidFill>
              </a:rPr>
              <a:t>,</a:t>
            </a:r>
            <a:r>
              <a:rPr lang="en-US" sz="1400" b="1" dirty="0" smtClean="0">
                <a:solidFill>
                  <a:srgbClr val="F2C31A"/>
                </a:solidFill>
              </a:rPr>
              <a:t> </a:t>
            </a:r>
            <a:r>
              <a:rPr lang="en-US" sz="1400" dirty="0" smtClean="0">
                <a:solidFill>
                  <a:srgbClr val="F2C31A"/>
                </a:solidFill>
              </a:rPr>
              <a:t>doi:10.1175/WAF1009.1</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err="1">
                <a:solidFill>
                  <a:srgbClr val="F2C31A"/>
                </a:solidFill>
              </a:rPr>
              <a:t>Pavolonis</a:t>
            </a:r>
            <a:r>
              <a:rPr lang="en-US" sz="1400" dirty="0">
                <a:solidFill>
                  <a:srgbClr val="F2C31A"/>
                </a:solidFill>
              </a:rPr>
              <a:t>, M. J., 2010: Advances in Extracting Cloud Composition Information from </a:t>
            </a:r>
            <a:r>
              <a:rPr lang="en-US" sz="1400" dirty="0" err="1">
                <a:solidFill>
                  <a:srgbClr val="F2C31A"/>
                </a:solidFill>
              </a:rPr>
              <a:t>Spaceborne</a:t>
            </a:r>
            <a:r>
              <a:rPr lang="en-US" sz="1400" dirty="0">
                <a:solidFill>
                  <a:srgbClr val="F2C31A"/>
                </a:solidFill>
              </a:rPr>
              <a:t> Infrared Radiances-A Robust Alternative to Brightness Temperatures. Part I: Theory. </a:t>
            </a:r>
            <a:r>
              <a:rPr lang="en-US" sz="1400" i="1" dirty="0">
                <a:solidFill>
                  <a:srgbClr val="F2C31A"/>
                </a:solidFill>
              </a:rPr>
              <a:t>Journal of Applied Meteorology and Climatology, </a:t>
            </a:r>
            <a:r>
              <a:rPr lang="en-US" sz="1400" b="1" dirty="0">
                <a:solidFill>
                  <a:srgbClr val="F2C31A"/>
                </a:solidFill>
              </a:rPr>
              <a:t>49</a:t>
            </a:r>
            <a:r>
              <a:rPr lang="en-US" sz="1400" dirty="0">
                <a:solidFill>
                  <a:srgbClr val="F2C31A"/>
                </a:solidFill>
              </a:rPr>
              <a:t>, doi:10.1175/2010JAMC2433.1</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err="1">
                <a:solidFill>
                  <a:srgbClr val="F2C31A"/>
                </a:solidFill>
              </a:rPr>
              <a:t>Pavolonis</a:t>
            </a:r>
            <a:r>
              <a:rPr lang="en-US" sz="1400" dirty="0">
                <a:solidFill>
                  <a:srgbClr val="F2C31A"/>
                </a:solidFill>
              </a:rPr>
              <a:t>, M.J., 2010: ABI Cloud Type/Phase Algorithm Theoretical Basis Document.  NOAA NESDIS Center for Satellite Applications and Research (STAR), 60 pp. </a:t>
            </a:r>
            <a:endParaRPr lang="en-US" sz="1400" dirty="0" smtClean="0">
              <a:solidFill>
                <a:srgbClr val="F2C31A"/>
              </a:solidFill>
            </a:endParaRP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a:solidFill>
                  <a:srgbClr val="F2C31A"/>
                </a:solidFill>
              </a:rPr>
              <a:t>Sieglaff, Justin M., </a:t>
            </a:r>
            <a:r>
              <a:rPr lang="en-US" sz="1400" dirty="0" smtClean="0">
                <a:solidFill>
                  <a:srgbClr val="F2C31A"/>
                </a:solidFill>
              </a:rPr>
              <a:t>D. </a:t>
            </a:r>
            <a:r>
              <a:rPr lang="en-US" sz="1400" dirty="0">
                <a:solidFill>
                  <a:srgbClr val="F2C31A"/>
                </a:solidFill>
              </a:rPr>
              <a:t>C. </a:t>
            </a:r>
            <a:r>
              <a:rPr lang="en-US" sz="1400" dirty="0" err="1">
                <a:solidFill>
                  <a:srgbClr val="F2C31A"/>
                </a:solidFill>
              </a:rPr>
              <a:t>Hartung</a:t>
            </a:r>
            <a:r>
              <a:rPr lang="en-US" sz="1400" dirty="0">
                <a:solidFill>
                  <a:srgbClr val="F2C31A"/>
                </a:solidFill>
              </a:rPr>
              <a:t>, </a:t>
            </a:r>
            <a:r>
              <a:rPr lang="en-US" sz="1400" dirty="0" smtClean="0">
                <a:solidFill>
                  <a:srgbClr val="F2C31A"/>
                </a:solidFill>
              </a:rPr>
              <a:t>W. </a:t>
            </a:r>
            <a:r>
              <a:rPr lang="en-US" sz="1400" dirty="0">
                <a:solidFill>
                  <a:srgbClr val="F2C31A"/>
                </a:solidFill>
              </a:rPr>
              <a:t>F. </a:t>
            </a:r>
            <a:r>
              <a:rPr lang="en-US" sz="1400" dirty="0" err="1">
                <a:solidFill>
                  <a:srgbClr val="F2C31A"/>
                </a:solidFill>
              </a:rPr>
              <a:t>Feltz</a:t>
            </a:r>
            <a:r>
              <a:rPr lang="en-US" sz="1400" dirty="0">
                <a:solidFill>
                  <a:srgbClr val="F2C31A"/>
                </a:solidFill>
              </a:rPr>
              <a:t>, </a:t>
            </a:r>
            <a:r>
              <a:rPr lang="en-US" sz="1400" dirty="0" smtClean="0">
                <a:solidFill>
                  <a:srgbClr val="F2C31A"/>
                </a:solidFill>
              </a:rPr>
              <a:t>L. </a:t>
            </a:r>
            <a:r>
              <a:rPr lang="en-US" sz="1400" dirty="0">
                <a:solidFill>
                  <a:srgbClr val="F2C31A"/>
                </a:solidFill>
              </a:rPr>
              <a:t>M. </a:t>
            </a:r>
            <a:r>
              <a:rPr lang="en-US" sz="1400" dirty="0" err="1">
                <a:solidFill>
                  <a:srgbClr val="F2C31A"/>
                </a:solidFill>
              </a:rPr>
              <a:t>Cronce</a:t>
            </a:r>
            <a:r>
              <a:rPr lang="en-US" sz="1400" dirty="0">
                <a:solidFill>
                  <a:srgbClr val="F2C31A"/>
                </a:solidFill>
              </a:rPr>
              <a:t>, </a:t>
            </a:r>
            <a:r>
              <a:rPr lang="en-US" sz="1400" dirty="0" smtClean="0">
                <a:solidFill>
                  <a:srgbClr val="F2C31A"/>
                </a:solidFill>
              </a:rPr>
              <a:t>V. </a:t>
            </a:r>
            <a:r>
              <a:rPr lang="en-US" sz="1400" dirty="0" err="1">
                <a:solidFill>
                  <a:srgbClr val="F2C31A"/>
                </a:solidFill>
              </a:rPr>
              <a:t>Lakshmanan</a:t>
            </a:r>
            <a:r>
              <a:rPr lang="en-US" sz="1400" dirty="0">
                <a:solidFill>
                  <a:srgbClr val="F2C31A"/>
                </a:solidFill>
              </a:rPr>
              <a:t>, 2013: A satellite-based convective cloud object tracking and multipurpose data fusion tool with application to developing convection. </a:t>
            </a:r>
            <a:r>
              <a:rPr lang="en-US" sz="1400" i="1" dirty="0">
                <a:solidFill>
                  <a:srgbClr val="F2C31A"/>
                </a:solidFill>
              </a:rPr>
              <a:t>J. Atmos. Oceanic Technol.</a:t>
            </a:r>
            <a:r>
              <a:rPr lang="en-US" sz="1400" dirty="0">
                <a:solidFill>
                  <a:srgbClr val="F2C31A"/>
                </a:solidFill>
              </a:rPr>
              <a:t>, </a:t>
            </a:r>
            <a:r>
              <a:rPr lang="en-US" sz="1400" b="1" dirty="0">
                <a:solidFill>
                  <a:srgbClr val="F2C31A"/>
                </a:solidFill>
              </a:rPr>
              <a:t>30</a:t>
            </a:r>
            <a:r>
              <a:rPr lang="en-US" sz="1400" dirty="0">
                <a:solidFill>
                  <a:srgbClr val="F2C31A"/>
                </a:solidFill>
              </a:rPr>
              <a:t>, 510–525</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a:solidFill>
                  <a:srgbClr val="F2C31A"/>
                </a:solidFill>
              </a:rPr>
              <a:t>Witt, </a:t>
            </a:r>
            <a:r>
              <a:rPr lang="en-US" sz="1400" dirty="0" smtClean="0">
                <a:solidFill>
                  <a:srgbClr val="F2C31A"/>
                </a:solidFill>
              </a:rPr>
              <a:t>A., M. </a:t>
            </a:r>
            <a:r>
              <a:rPr lang="en-US" sz="1400" dirty="0">
                <a:solidFill>
                  <a:srgbClr val="F2C31A"/>
                </a:solidFill>
              </a:rPr>
              <a:t>D. </a:t>
            </a:r>
            <a:r>
              <a:rPr lang="en-US" sz="1400" dirty="0" err="1">
                <a:solidFill>
                  <a:srgbClr val="F2C31A"/>
                </a:solidFill>
              </a:rPr>
              <a:t>Eilts</a:t>
            </a:r>
            <a:r>
              <a:rPr lang="en-US" sz="1400" dirty="0">
                <a:solidFill>
                  <a:srgbClr val="F2C31A"/>
                </a:solidFill>
              </a:rPr>
              <a:t>, </a:t>
            </a:r>
            <a:r>
              <a:rPr lang="en-US" sz="1400" dirty="0" smtClean="0">
                <a:solidFill>
                  <a:srgbClr val="F2C31A"/>
                </a:solidFill>
              </a:rPr>
              <a:t>G. </a:t>
            </a:r>
            <a:r>
              <a:rPr lang="en-US" sz="1400" dirty="0">
                <a:solidFill>
                  <a:srgbClr val="F2C31A"/>
                </a:solidFill>
              </a:rPr>
              <a:t>J. </a:t>
            </a:r>
            <a:r>
              <a:rPr lang="en-US" sz="1400" dirty="0" err="1">
                <a:solidFill>
                  <a:srgbClr val="F2C31A"/>
                </a:solidFill>
              </a:rPr>
              <a:t>Stumpf</a:t>
            </a:r>
            <a:r>
              <a:rPr lang="en-US" sz="1400" dirty="0">
                <a:solidFill>
                  <a:srgbClr val="F2C31A"/>
                </a:solidFill>
              </a:rPr>
              <a:t>, J. T. Johnson, E. </a:t>
            </a:r>
            <a:r>
              <a:rPr lang="en-US" sz="1400" dirty="0" smtClean="0">
                <a:solidFill>
                  <a:srgbClr val="F2C31A"/>
                </a:solidFill>
              </a:rPr>
              <a:t>D. W. </a:t>
            </a:r>
            <a:r>
              <a:rPr lang="en-US" sz="1400" dirty="0">
                <a:solidFill>
                  <a:srgbClr val="F2C31A"/>
                </a:solidFill>
              </a:rPr>
              <a:t>Mitchell, </a:t>
            </a:r>
            <a:r>
              <a:rPr lang="en-US" sz="1400" dirty="0" smtClean="0">
                <a:solidFill>
                  <a:srgbClr val="F2C31A"/>
                </a:solidFill>
              </a:rPr>
              <a:t>K. </a:t>
            </a:r>
            <a:r>
              <a:rPr lang="en-US" sz="1400" dirty="0">
                <a:solidFill>
                  <a:srgbClr val="F2C31A"/>
                </a:solidFill>
              </a:rPr>
              <a:t>W. Thomas, 1998: An Enhanced Hail Detection Algorithm for the WSR-88D. </a:t>
            </a:r>
            <a:r>
              <a:rPr lang="en-US" sz="1400" dirty="0" err="1">
                <a:solidFill>
                  <a:srgbClr val="F2C31A"/>
                </a:solidFill>
              </a:rPr>
              <a:t>Wea</a:t>
            </a:r>
            <a:r>
              <a:rPr lang="en-US" sz="1400" dirty="0">
                <a:solidFill>
                  <a:srgbClr val="F2C31A"/>
                </a:solidFill>
              </a:rPr>
              <a:t>. Forecasting, 13, 286–303.</a:t>
            </a:r>
          </a:p>
          <a:p>
            <a:pPr marL="285750" indent="-285750">
              <a:buFont typeface="Arial"/>
              <a:buChar char="•"/>
            </a:pPr>
            <a:endParaRPr lang="en-US" sz="1600" dirty="0">
              <a:solidFill>
                <a:srgbClr val="F2C31A"/>
              </a:solidFill>
            </a:endParaRPr>
          </a:p>
          <a:p>
            <a:pPr marL="285750" indent="-285750">
              <a:buFont typeface="Arial"/>
              <a:buChar char="•"/>
            </a:pPr>
            <a:endParaRPr lang="en-US" sz="1600" dirty="0">
              <a:solidFill>
                <a:srgbClr val="F2C31A"/>
              </a:solidFill>
            </a:endParaRPr>
          </a:p>
        </p:txBody>
      </p:sp>
    </p:spTree>
    <p:extLst>
      <p:ext uri="{BB962C8B-B14F-4D97-AF65-F5344CB8AC3E}">
        <p14:creationId xmlns:p14="http://schemas.microsoft.com/office/powerpoint/2010/main" val="14955065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57</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smtClean="0"/>
              <a:t>Contact</a:t>
            </a:r>
            <a:endParaRPr lang="en-US" sz="3600" dirty="0"/>
          </a:p>
        </p:txBody>
      </p:sp>
      <p:sp>
        <p:nvSpPr>
          <p:cNvPr id="2" name="TextBox 1"/>
          <p:cNvSpPr txBox="1"/>
          <p:nvPr/>
        </p:nvSpPr>
        <p:spPr>
          <a:xfrm>
            <a:off x="76200" y="1228666"/>
            <a:ext cx="8991600" cy="3323987"/>
          </a:xfrm>
          <a:prstGeom prst="rect">
            <a:avLst/>
          </a:prstGeom>
          <a:noFill/>
        </p:spPr>
        <p:txBody>
          <a:bodyPr wrap="square" rtlCol="0">
            <a:spAutoFit/>
          </a:bodyPr>
          <a:lstStyle/>
          <a:p>
            <a:pPr marL="285750" indent="-285750">
              <a:buFont typeface="Arial"/>
              <a:buChar char="•"/>
            </a:pPr>
            <a:r>
              <a:rPr lang="en-US" sz="1400" dirty="0" smtClean="0">
                <a:solidFill>
                  <a:srgbClr val="F2C31A"/>
                </a:solidFill>
              </a:rPr>
              <a:t>Mike Pavolonis (</a:t>
            </a:r>
            <a:r>
              <a:rPr lang="en-US" sz="1400" dirty="0" smtClean="0">
                <a:solidFill>
                  <a:srgbClr val="F2C31A"/>
                </a:solidFill>
                <a:hlinkClick r:id="rId3"/>
              </a:rPr>
              <a:t>michael.pavolonis@noaa.gov</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John Cintineo (</a:t>
            </a:r>
            <a:r>
              <a:rPr lang="en-US" sz="1400" dirty="0" smtClean="0">
                <a:solidFill>
                  <a:srgbClr val="F2C31A"/>
                </a:solidFill>
                <a:hlinkClick r:id="rId4"/>
              </a:rPr>
              <a:t>john.cintineo@ssec.wisc.edu</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Justin Sieglaff (</a:t>
            </a:r>
            <a:r>
              <a:rPr lang="en-US" sz="1400" dirty="0" smtClean="0">
                <a:solidFill>
                  <a:srgbClr val="F2C31A"/>
                </a:solidFill>
                <a:hlinkClick r:id="rId5"/>
              </a:rPr>
              <a:t>justin.sieglaff@ssec.wisc.edu</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Dan Lindsey (</a:t>
            </a:r>
            <a:r>
              <a:rPr lang="en-US" sz="1400" dirty="0" smtClean="0">
                <a:solidFill>
                  <a:srgbClr val="F2C31A"/>
                </a:solidFill>
                <a:hlinkClick r:id="rId6"/>
              </a:rPr>
              <a:t>dan.lindsey@noaa.gov</a:t>
            </a:r>
            <a:r>
              <a:rPr lang="en-US" sz="1400" dirty="0" smtClean="0">
                <a:solidFill>
                  <a:srgbClr val="F2C31A"/>
                </a:solidFill>
              </a:rPr>
              <a:t>)</a:t>
            </a:r>
            <a:endParaRPr lang="en-US" sz="1600" dirty="0">
              <a:solidFill>
                <a:srgbClr val="F2C31A"/>
              </a:solidFill>
            </a:endParaRPr>
          </a:p>
          <a:p>
            <a:pPr marL="285750" indent="-285750">
              <a:buFont typeface="Arial"/>
              <a:buChar char="•"/>
            </a:pPr>
            <a:endParaRPr lang="en-US" sz="1600" dirty="0" smtClean="0">
              <a:solidFill>
                <a:srgbClr val="F2C31A"/>
              </a:solidFill>
            </a:endParaRPr>
          </a:p>
          <a:p>
            <a:pPr marL="285750" indent="-285750">
              <a:buFont typeface="Arial"/>
              <a:buChar char="•"/>
            </a:pPr>
            <a:endParaRPr lang="en-US" sz="1600" dirty="0">
              <a:solidFill>
                <a:srgbClr val="F2C31A"/>
              </a:solidFill>
            </a:endParaRPr>
          </a:p>
          <a:p>
            <a:pPr marL="285750" indent="-285750">
              <a:buFont typeface="Arial"/>
              <a:buChar char="•"/>
            </a:pPr>
            <a:endParaRPr lang="en-US" sz="1600" dirty="0" smtClean="0">
              <a:solidFill>
                <a:srgbClr val="F2C31A"/>
              </a:solidFill>
            </a:endParaRPr>
          </a:p>
          <a:p>
            <a:r>
              <a:rPr lang="en-US" sz="1600" dirty="0" smtClean="0">
                <a:solidFill>
                  <a:srgbClr val="F2C31A"/>
                </a:solidFill>
              </a:rPr>
              <a:t>To access this training online and access </a:t>
            </a:r>
            <a:r>
              <a:rPr lang="en-US" sz="1600" dirty="0" smtClean="0">
                <a:solidFill>
                  <a:srgbClr val="F2C31A"/>
                </a:solidFill>
              </a:rPr>
              <a:t>supplemental </a:t>
            </a:r>
            <a:r>
              <a:rPr lang="en-US" sz="1600" dirty="0" smtClean="0">
                <a:solidFill>
                  <a:srgbClr val="F2C31A"/>
                </a:solidFill>
              </a:rPr>
              <a:t>training material links from this presentation please see:</a:t>
            </a:r>
          </a:p>
          <a:p>
            <a:endParaRPr lang="en-US" sz="1600" dirty="0">
              <a:solidFill>
                <a:srgbClr val="F2C31A"/>
              </a:solidFill>
            </a:endParaRPr>
          </a:p>
          <a:p>
            <a:r>
              <a:rPr lang="en-US" sz="1600" dirty="0">
                <a:solidFill>
                  <a:srgbClr val="F2C31A"/>
                </a:solidFill>
                <a:hlinkClick r:id="rId7"/>
              </a:rPr>
              <a:t>http://</a:t>
            </a:r>
            <a:r>
              <a:rPr lang="en-US" sz="1600" dirty="0" err="1">
                <a:solidFill>
                  <a:srgbClr val="F2C31A"/>
                </a:solidFill>
                <a:hlinkClick r:id="rId7"/>
              </a:rPr>
              <a:t>cimss.ssec.wisc.edu</a:t>
            </a:r>
            <a:r>
              <a:rPr lang="en-US" sz="1600" dirty="0">
                <a:solidFill>
                  <a:srgbClr val="F2C31A"/>
                </a:solidFill>
                <a:hlinkClick r:id="rId7"/>
              </a:rPr>
              <a:t>/</a:t>
            </a:r>
            <a:r>
              <a:rPr lang="en-US" sz="1600" dirty="0" err="1">
                <a:solidFill>
                  <a:srgbClr val="F2C31A"/>
                </a:solidFill>
                <a:hlinkClick r:id="rId7"/>
              </a:rPr>
              <a:t>severe_conv</a:t>
            </a:r>
            <a:r>
              <a:rPr lang="en-US" sz="1600" dirty="0">
                <a:solidFill>
                  <a:srgbClr val="F2C31A"/>
                </a:solidFill>
                <a:hlinkClick r:id="rId7"/>
              </a:rPr>
              <a:t>/training/</a:t>
            </a:r>
            <a:r>
              <a:rPr lang="en-US" sz="1600" dirty="0" err="1">
                <a:solidFill>
                  <a:srgbClr val="F2C31A"/>
                </a:solidFill>
                <a:hlinkClick r:id="rId7"/>
              </a:rPr>
              <a:t>training.html</a:t>
            </a:r>
            <a:endParaRPr lang="en-US" sz="1600" dirty="0">
              <a:solidFill>
                <a:srgbClr val="F2C31A"/>
              </a:solidFill>
            </a:endParaRPr>
          </a:p>
        </p:txBody>
      </p:sp>
    </p:spTree>
    <p:extLst>
      <p:ext uri="{BB962C8B-B14F-4D97-AF65-F5344CB8AC3E}">
        <p14:creationId xmlns:p14="http://schemas.microsoft.com/office/powerpoint/2010/main" val="3615028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5" name="TextBox 4"/>
          <p:cNvSpPr txBox="1"/>
          <p:nvPr/>
        </p:nvSpPr>
        <p:spPr>
          <a:xfrm>
            <a:off x="381000" y="248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Automated integration of information</a:t>
            </a:r>
            <a:endParaRPr lang="en-US" sz="3200" dirty="0">
              <a:effectLst>
                <a:outerShdw blurRad="50800" dist="38100" dir="2700000" algn="tl" rotWithShape="0">
                  <a:prstClr val="black">
                    <a:alpha val="40000"/>
                  </a:prstClr>
                </a:outerShdw>
              </a:effectLst>
            </a:endParaRPr>
          </a:p>
        </p:txBody>
      </p:sp>
      <p:sp>
        <p:nvSpPr>
          <p:cNvPr id="6" name="Cloud 5"/>
          <p:cNvSpPr/>
          <p:nvPr/>
        </p:nvSpPr>
        <p:spPr>
          <a:xfrm>
            <a:off x="152400" y="5562600"/>
            <a:ext cx="533400" cy="228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loud 6"/>
          <p:cNvSpPr/>
          <p:nvPr/>
        </p:nvSpPr>
        <p:spPr>
          <a:xfrm>
            <a:off x="914400" y="5029200"/>
            <a:ext cx="838200" cy="5334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loud 7"/>
          <p:cNvSpPr/>
          <p:nvPr/>
        </p:nvSpPr>
        <p:spPr>
          <a:xfrm>
            <a:off x="1828800" y="4343400"/>
            <a:ext cx="1676400" cy="8382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20554685">
            <a:off x="2057400" y="4648200"/>
            <a:ext cx="533400" cy="304800"/>
          </a:xfrm>
          <a:prstGeom prst="ellipse">
            <a:avLst/>
          </a:prstGeom>
          <a:gradFill flip="none" rotWithShape="1">
            <a:gsLst>
              <a:gs pos="0">
                <a:srgbClr val="FFFF00"/>
              </a:gs>
              <a:gs pos="57000">
                <a:srgbClr val="008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3810000" y="3276600"/>
            <a:ext cx="2133600" cy="1371600"/>
            <a:chOff x="3810000" y="3276600"/>
            <a:chExt cx="2133600" cy="1371600"/>
          </a:xfrm>
        </p:grpSpPr>
        <p:sp>
          <p:nvSpPr>
            <p:cNvPr id="11" name="Cloud 10"/>
            <p:cNvSpPr/>
            <p:nvPr/>
          </p:nvSpPr>
          <p:spPr>
            <a:xfrm>
              <a:off x="3810000" y="3276600"/>
              <a:ext cx="2133600" cy="1371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20554685">
              <a:off x="3970990" y="3638909"/>
              <a:ext cx="1169589" cy="745599"/>
            </a:xfrm>
            <a:prstGeom prst="ellipse">
              <a:avLst/>
            </a:prstGeom>
            <a:gradFill flip="none" rotWithShape="1">
              <a:gsLst>
                <a:gs pos="0">
                  <a:srgbClr val="800000"/>
                </a:gs>
                <a:gs pos="53000">
                  <a:srgbClr val="008000"/>
                </a:gs>
                <a:gs pos="24000">
                  <a:srgbClr val="FFFF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019800" y="1447800"/>
            <a:ext cx="2819400" cy="2362200"/>
            <a:chOff x="3810000" y="3276600"/>
            <a:chExt cx="2133600" cy="1371600"/>
          </a:xfrm>
        </p:grpSpPr>
        <p:sp>
          <p:nvSpPr>
            <p:cNvPr id="14" name="Cloud 13"/>
            <p:cNvSpPr/>
            <p:nvPr/>
          </p:nvSpPr>
          <p:spPr>
            <a:xfrm>
              <a:off x="3810000" y="3276600"/>
              <a:ext cx="2133600" cy="1371600"/>
            </a:xfrm>
            <a:prstGeom prst="cloud">
              <a:avLst/>
            </a:prstGeom>
            <a:solidFill>
              <a:schemeClr val="bg2">
                <a:lumMod val="40000"/>
                <a:lumOff val="60000"/>
              </a:schemeClr>
            </a:solidFill>
            <a:ln>
              <a:solidFill>
                <a:schemeClr val="tx1">
                  <a:lumMod val="65000"/>
                </a:schemeClr>
              </a:solidFill>
            </a:ln>
            <a:effectLst>
              <a:glow rad="63500">
                <a:schemeClr val="tx1">
                  <a:lumMod val="75000"/>
                  <a:alpha val="4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20554685">
              <a:off x="3970990" y="3638909"/>
              <a:ext cx="1169589" cy="745599"/>
            </a:xfrm>
            <a:prstGeom prst="ellipse">
              <a:avLst/>
            </a:prstGeom>
            <a:gradFill flip="none" rotWithShape="1">
              <a:gsLst>
                <a:gs pos="1000">
                  <a:srgbClr val="A015BA"/>
                </a:gs>
                <a:gs pos="53000">
                  <a:srgbClr val="008000"/>
                </a:gs>
                <a:gs pos="24000">
                  <a:srgbClr val="FFFF00"/>
                </a:gs>
                <a:gs pos="12000">
                  <a:srgbClr val="800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p:cNvSpPr txBox="1"/>
          <p:nvPr/>
        </p:nvSpPr>
        <p:spPr>
          <a:xfrm>
            <a:off x="0" y="5955268"/>
            <a:ext cx="1219200" cy="369332"/>
          </a:xfrm>
          <a:prstGeom prst="rect">
            <a:avLst/>
          </a:prstGeom>
          <a:solidFill>
            <a:schemeClr val="bg1">
              <a:lumMod val="75000"/>
              <a:lumOff val="25000"/>
            </a:schemeClr>
          </a:solidFill>
        </p:spPr>
        <p:txBody>
          <a:bodyPr wrap="square" rtlCol="0">
            <a:spAutoFit/>
          </a:bodyPr>
          <a:lstStyle/>
          <a:p>
            <a:r>
              <a:rPr lang="en-US" dirty="0" smtClean="0"/>
              <a:t>Low Prob</a:t>
            </a:r>
          </a:p>
        </p:txBody>
      </p:sp>
      <p:sp>
        <p:nvSpPr>
          <p:cNvPr id="46" name="TextBox 45"/>
          <p:cNvSpPr txBox="1"/>
          <p:nvPr/>
        </p:nvSpPr>
        <p:spPr>
          <a:xfrm>
            <a:off x="1752600" y="5943600"/>
            <a:ext cx="1905000" cy="369332"/>
          </a:xfrm>
          <a:prstGeom prst="rect">
            <a:avLst/>
          </a:prstGeom>
          <a:solidFill>
            <a:schemeClr val="bg1">
              <a:lumMod val="75000"/>
              <a:lumOff val="25000"/>
            </a:schemeClr>
          </a:solidFill>
        </p:spPr>
        <p:txBody>
          <a:bodyPr wrap="square" rtlCol="0">
            <a:spAutoFit/>
          </a:bodyPr>
          <a:lstStyle/>
          <a:p>
            <a:r>
              <a:rPr lang="en-US" dirty="0" smtClean="0"/>
              <a:t>Moderate Prob</a:t>
            </a:r>
          </a:p>
        </p:txBody>
      </p:sp>
      <p:sp>
        <p:nvSpPr>
          <p:cNvPr id="47" name="TextBox 46"/>
          <p:cNvSpPr txBox="1"/>
          <p:nvPr/>
        </p:nvSpPr>
        <p:spPr>
          <a:xfrm>
            <a:off x="4419600" y="5943600"/>
            <a:ext cx="1295400" cy="369332"/>
          </a:xfrm>
          <a:prstGeom prst="rect">
            <a:avLst/>
          </a:prstGeom>
          <a:solidFill>
            <a:schemeClr val="bg1">
              <a:lumMod val="75000"/>
              <a:lumOff val="25000"/>
            </a:schemeClr>
          </a:solidFill>
        </p:spPr>
        <p:txBody>
          <a:bodyPr wrap="square" rtlCol="0">
            <a:spAutoFit/>
          </a:bodyPr>
          <a:lstStyle/>
          <a:p>
            <a:r>
              <a:rPr lang="en-US" dirty="0" smtClean="0"/>
              <a:t>High Prob</a:t>
            </a:r>
          </a:p>
        </p:txBody>
      </p:sp>
      <p:sp>
        <p:nvSpPr>
          <p:cNvPr id="48" name="TextBox 47"/>
          <p:cNvSpPr txBox="1"/>
          <p:nvPr/>
        </p:nvSpPr>
        <p:spPr>
          <a:xfrm>
            <a:off x="6629400" y="5943600"/>
            <a:ext cx="2514600" cy="369332"/>
          </a:xfrm>
          <a:prstGeom prst="rect">
            <a:avLst/>
          </a:prstGeom>
          <a:solidFill>
            <a:schemeClr val="bg1">
              <a:lumMod val="75000"/>
              <a:lumOff val="25000"/>
            </a:schemeClr>
          </a:solidFill>
        </p:spPr>
        <p:txBody>
          <a:bodyPr wrap="square" rtlCol="0">
            <a:spAutoFit/>
          </a:bodyPr>
          <a:lstStyle/>
          <a:p>
            <a:r>
              <a:rPr lang="en-US" dirty="0" smtClean="0"/>
              <a:t>Warnings and Reports</a:t>
            </a:r>
          </a:p>
        </p:txBody>
      </p:sp>
      <p:sp>
        <p:nvSpPr>
          <p:cNvPr id="49" name="TextBox 48"/>
          <p:cNvSpPr txBox="1"/>
          <p:nvPr/>
        </p:nvSpPr>
        <p:spPr>
          <a:xfrm>
            <a:off x="762000" y="990600"/>
            <a:ext cx="5257800" cy="769441"/>
          </a:xfrm>
          <a:prstGeom prst="rect">
            <a:avLst/>
          </a:prstGeom>
          <a:solidFill>
            <a:schemeClr val="bg1">
              <a:lumMod val="75000"/>
              <a:lumOff val="25000"/>
            </a:schemeClr>
          </a:solidFill>
        </p:spPr>
        <p:txBody>
          <a:bodyPr wrap="square" rtlCol="0">
            <a:spAutoFit/>
          </a:bodyPr>
          <a:lstStyle/>
          <a:p>
            <a:r>
              <a:rPr lang="en-US" sz="2200" dirty="0" smtClean="0"/>
              <a:t>Schematic of increasing model probability of a severe thunderstorm</a:t>
            </a:r>
          </a:p>
        </p:txBody>
      </p:sp>
      <p:grpSp>
        <p:nvGrpSpPr>
          <p:cNvPr id="19" name="Group 18"/>
          <p:cNvGrpSpPr/>
          <p:nvPr/>
        </p:nvGrpSpPr>
        <p:grpSpPr>
          <a:xfrm>
            <a:off x="685800" y="2057400"/>
            <a:ext cx="4876800" cy="381000"/>
            <a:chOff x="685800" y="2057400"/>
            <a:chExt cx="4876800" cy="381000"/>
          </a:xfrm>
        </p:grpSpPr>
        <p:cxnSp>
          <p:nvCxnSpPr>
            <p:cNvPr id="3" name="Straight Arrow Connector 2"/>
            <p:cNvCxnSpPr/>
            <p:nvPr/>
          </p:nvCxnSpPr>
          <p:spPr>
            <a:xfrm>
              <a:off x="685800" y="2057400"/>
              <a:ext cx="4876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819400" y="2057400"/>
              <a:ext cx="1219200" cy="381000"/>
            </a:xfrm>
            <a:prstGeom prst="rect">
              <a:avLst/>
            </a:prstGeom>
            <a:noFill/>
          </p:spPr>
          <p:txBody>
            <a:bodyPr wrap="square" rtlCol="0">
              <a:spAutoFit/>
            </a:bodyPr>
            <a:lstStyle/>
            <a:p>
              <a:r>
                <a:rPr lang="en-US" dirty="0" smtClean="0"/>
                <a:t>Time</a:t>
              </a:r>
              <a:endParaRPr lang="en-US" dirty="0"/>
            </a:p>
          </p:txBody>
        </p:sp>
      </p:grpSp>
    </p:spTree>
    <p:extLst>
      <p:ext uri="{BB962C8B-B14F-4D97-AF65-F5344CB8AC3E}">
        <p14:creationId xmlns:p14="http://schemas.microsoft.com/office/powerpoint/2010/main" val="4177306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ssolv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72000" y="2895600"/>
            <a:ext cx="4572000" cy="3429000"/>
          </a:xfrm>
          <a:prstGeom prst="rect">
            <a:avLst/>
          </a:prstGeom>
        </p:spPr>
      </p:pic>
      <p:pic>
        <p:nvPicPr>
          <p:cNvPr id="16" name="Picture 15"/>
          <p:cNvPicPr>
            <a:picLocks noChangeAspect="1"/>
          </p:cNvPicPr>
          <p:nvPr/>
        </p:nvPicPr>
        <p:blipFill>
          <a:blip r:embed="rId4"/>
          <a:stretch>
            <a:fillRect/>
          </a:stretch>
        </p:blipFill>
        <p:spPr>
          <a:xfrm>
            <a:off x="0" y="2895600"/>
            <a:ext cx="4572000" cy="3429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Rapid Refresh (RAP)</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753070"/>
            <a:ext cx="8305800" cy="923330"/>
          </a:xfrm>
          <a:prstGeom prst="rect">
            <a:avLst/>
          </a:prstGeom>
          <a:noFill/>
        </p:spPr>
        <p:txBody>
          <a:bodyPr wrap="square" rtlCol="0">
            <a:spAutoFit/>
          </a:bodyPr>
          <a:lstStyle/>
          <a:p>
            <a:pPr marL="285750" indent="-285750">
              <a:buFont typeface="Arial"/>
              <a:buChar char="•"/>
            </a:pPr>
            <a:r>
              <a:rPr lang="en-US" dirty="0">
                <a:solidFill>
                  <a:schemeClr val="accent3"/>
                </a:solidFill>
                <a:effectLst>
                  <a:outerShdw blurRad="50800" dist="38100" dir="2700000" algn="tl" rotWithShape="0">
                    <a:prstClr val="black">
                      <a:alpha val="40000"/>
                    </a:prstClr>
                  </a:outerShdw>
                </a:effectLst>
              </a:rPr>
              <a:t>E</a:t>
            </a:r>
            <a:r>
              <a:rPr lang="en-US" dirty="0" smtClean="0">
                <a:solidFill>
                  <a:schemeClr val="accent3"/>
                </a:solidFill>
                <a:effectLst>
                  <a:outerShdw blurRad="50800" dist="38100" dir="2700000" algn="tl" rotWithShape="0">
                    <a:prstClr val="black">
                      <a:alpha val="40000"/>
                    </a:prstClr>
                  </a:outerShdw>
                </a:effectLst>
              </a:rPr>
              <a:t>ffective bulk shear (EBS)</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Discriminates well between </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and non-</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convection</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Normalizes shear between storms with deep and shallow inflow layers</a:t>
            </a:r>
          </a:p>
        </p:txBody>
      </p:sp>
      <p:sp>
        <p:nvSpPr>
          <p:cNvPr id="20" name="TextBox 19"/>
          <p:cNvSpPr txBox="1"/>
          <p:nvPr/>
        </p:nvSpPr>
        <p:spPr>
          <a:xfrm>
            <a:off x="381000" y="1667470"/>
            <a:ext cx="8305800" cy="923330"/>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Most-unstable CAPE (MUCAPE)</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Rough estimate of maximum updraft potential, even for elevated convection.</a:t>
            </a:r>
          </a:p>
        </p:txBody>
      </p:sp>
      <p:sp>
        <p:nvSpPr>
          <p:cNvPr id="9" name="TextBox 8"/>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5"/>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772780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2" name="TextBox 1"/>
          <p:cNvSpPr txBox="1"/>
          <p:nvPr/>
        </p:nvSpPr>
        <p:spPr>
          <a:xfrm>
            <a:off x="381000" y="101024"/>
            <a:ext cx="8305800" cy="1077218"/>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GOES-derived Cloud Properties</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1210270"/>
            <a:ext cx="8305800" cy="646331"/>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How much does a developing storm-top cool over a period of time?</a:t>
            </a:r>
            <a:endParaRPr lang="en-US" dirty="0" smtClean="0">
              <a:effectLst>
                <a:outerShdw blurRad="50800" dist="38100" dir="2700000" algn="tl" rotWithShape="0">
                  <a:prstClr val="black">
                    <a:alpha val="40000"/>
                  </a:prstClr>
                </a:outerShdw>
              </a:effectLst>
            </a:endParaRPr>
          </a:p>
          <a:p>
            <a:pPr marL="742950" lvl="1" indent="-285750">
              <a:buFont typeface="Arial"/>
              <a:buChar char="•"/>
            </a:pPr>
            <a:r>
              <a:rPr lang="en-US" dirty="0" smtClean="0">
                <a:effectLst>
                  <a:outerShdw blurRad="50800" dist="38100" dir="2700000" algn="tl" rotWithShape="0">
                    <a:prstClr val="black">
                      <a:alpha val="40000"/>
                    </a:prstClr>
                  </a:outerShdw>
                </a:effectLst>
              </a:rPr>
              <a:t>Infers vertical growth of convective clouds (and updraft strength)</a:t>
            </a:r>
          </a:p>
        </p:txBody>
      </p:sp>
      <p:sp>
        <p:nvSpPr>
          <p:cNvPr id="20" name="TextBox 19"/>
          <p:cNvSpPr txBox="1"/>
          <p:nvPr/>
        </p:nvSpPr>
        <p:spPr>
          <a:xfrm>
            <a:off x="381000" y="2076271"/>
            <a:ext cx="8305800" cy="1200329"/>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Rate-of-change in ice-cloud fraction</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At cloud-top</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Infers vertical growth and glaciation rate (i.e., how fast is the cloud-top changing from mostly liquid water to ice).</a:t>
            </a:r>
          </a:p>
        </p:txBody>
      </p:sp>
      <p:grpSp>
        <p:nvGrpSpPr>
          <p:cNvPr id="19" name="Group 18"/>
          <p:cNvGrpSpPr/>
          <p:nvPr/>
        </p:nvGrpSpPr>
        <p:grpSpPr>
          <a:xfrm>
            <a:off x="152400" y="3276600"/>
            <a:ext cx="7696200" cy="3170529"/>
            <a:chOff x="152400" y="3276600"/>
            <a:chExt cx="7696200" cy="3170529"/>
          </a:xfrm>
        </p:grpSpPr>
        <p:pic>
          <p:nvPicPr>
            <p:cNvPr id="3" name="Picture 2" descr="Emiss_20090513_sho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276600"/>
              <a:ext cx="3968115" cy="3170529"/>
            </a:xfrm>
            <a:prstGeom prst="rect">
              <a:avLst/>
            </a:prstGeom>
          </p:spPr>
        </p:pic>
        <p:sp>
          <p:nvSpPr>
            <p:cNvPr id="7" name="TextBox 6"/>
            <p:cNvSpPr txBox="1"/>
            <p:nvPr/>
          </p:nvSpPr>
          <p:spPr>
            <a:xfrm>
              <a:off x="4724400" y="4419600"/>
              <a:ext cx="3124200" cy="923330"/>
            </a:xfrm>
            <a:prstGeom prst="rect">
              <a:avLst/>
            </a:prstGeom>
            <a:noFill/>
          </p:spPr>
          <p:txBody>
            <a:bodyPr wrap="square" rtlCol="0">
              <a:spAutoFit/>
            </a:bodyPr>
            <a:lstStyle/>
            <a:p>
              <a:r>
                <a:rPr lang="en-US" dirty="0" smtClean="0"/>
                <a:t>How quickly a developing storm cools is automatically quantified.</a:t>
              </a:r>
              <a:endParaRPr lang="en-US" dirty="0"/>
            </a:p>
          </p:txBody>
        </p:sp>
        <p:cxnSp>
          <p:nvCxnSpPr>
            <p:cNvPr id="9" name="Straight Arrow Connector 8"/>
            <p:cNvCxnSpPr>
              <a:stCxn id="7" idx="1"/>
            </p:cNvCxnSpPr>
            <p:nvPr/>
          </p:nvCxnSpPr>
          <p:spPr>
            <a:xfrm flipH="1" flipV="1">
              <a:off x="1981200" y="4800600"/>
              <a:ext cx="2743200" cy="8066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52400" y="3276600"/>
            <a:ext cx="7696200" cy="3165962"/>
            <a:chOff x="152400" y="3276600"/>
            <a:chExt cx="7696200" cy="3165962"/>
          </a:xfrm>
        </p:grpSpPr>
        <p:pic>
          <p:nvPicPr>
            <p:cNvPr id="21" name="Picture 20" descr="CTYPE_20090513_shor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3962399" cy="3165962"/>
            </a:xfrm>
            <a:prstGeom prst="rect">
              <a:avLst/>
            </a:prstGeom>
          </p:spPr>
        </p:pic>
        <p:sp>
          <p:nvSpPr>
            <p:cNvPr id="22" name="TextBox 21"/>
            <p:cNvSpPr txBox="1"/>
            <p:nvPr/>
          </p:nvSpPr>
          <p:spPr>
            <a:xfrm>
              <a:off x="4724400" y="4191000"/>
              <a:ext cx="3124200" cy="1477328"/>
            </a:xfrm>
            <a:prstGeom prst="rect">
              <a:avLst/>
            </a:prstGeom>
            <a:noFill/>
          </p:spPr>
          <p:txBody>
            <a:bodyPr wrap="square" rtlCol="0">
              <a:spAutoFit/>
            </a:bodyPr>
            <a:lstStyle/>
            <a:p>
              <a:r>
                <a:rPr lang="en-US" dirty="0" smtClean="0"/>
                <a:t>How quickly a developing storm transitions from water cloud (blue) to ice (orange, red,</a:t>
              </a:r>
              <a:r>
                <a:rPr lang="en-US" dirty="0"/>
                <a:t> </a:t>
              </a:r>
              <a:r>
                <a:rPr lang="en-US" dirty="0" smtClean="0"/>
                <a:t>and gray) is automatically quantified.</a:t>
              </a:r>
              <a:endParaRPr lang="en-US" dirty="0"/>
            </a:p>
          </p:txBody>
        </p:sp>
        <p:cxnSp>
          <p:nvCxnSpPr>
            <p:cNvPr id="23" name="Straight Arrow Connector 22"/>
            <p:cNvCxnSpPr/>
            <p:nvPr/>
          </p:nvCxnSpPr>
          <p:spPr>
            <a:xfrm flipH="1" flipV="1">
              <a:off x="1981200" y="4800600"/>
              <a:ext cx="2743200" cy="8066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6815668" y="6172200"/>
            <a:ext cx="2328332" cy="307777"/>
          </a:xfrm>
          <a:prstGeom prst="rect">
            <a:avLst/>
          </a:prstGeom>
          <a:no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5"/>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210597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xit" presetSubtype="0" fill="hold" nodeType="withEffect">
                                  <p:stCondLst>
                                    <p:cond delay="0"/>
                                  </p:stCondLst>
                                  <p:childTnLst>
                                    <p:animEffect transition="out" filter="dissolv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0" y="76200"/>
            <a:ext cx="92964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Multi-Radar Multi-Sensor products</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762000"/>
            <a:ext cx="8305800" cy="1754327"/>
          </a:xfrm>
          <a:prstGeom prst="rect">
            <a:avLst/>
          </a:prstGeom>
          <a:noFill/>
        </p:spPr>
        <p:txBody>
          <a:bodyPr wrap="square" rtlCol="0">
            <a:spAutoFit/>
          </a:bodyPr>
          <a:lstStyle/>
          <a:p>
            <a:pPr marL="285750" indent="-285750">
              <a:buFont typeface="Arial"/>
              <a:buChar char="•"/>
            </a:pPr>
            <a:r>
              <a:rPr lang="en-US" dirty="0" smtClean="0">
                <a:effectLst>
                  <a:outerShdw blurRad="50800" dist="38100" dir="2700000" algn="tl" rotWithShape="0">
                    <a:prstClr val="black">
                      <a:alpha val="40000"/>
                    </a:prstClr>
                  </a:outerShdw>
                </a:effectLst>
              </a:rPr>
              <a:t>Developed at OU-CIMMS/NOAA-NSSL</a:t>
            </a:r>
          </a:p>
          <a:p>
            <a:pPr marL="285750" indent="-285750">
              <a:buFont typeface="Arial"/>
              <a:buChar char="•"/>
            </a:pPr>
            <a:r>
              <a:rPr lang="en-US" dirty="0" smtClean="0">
                <a:solidFill>
                  <a:srgbClr val="FFFFFF"/>
                </a:solidFill>
                <a:effectLst>
                  <a:outerShdw blurRad="50800" dist="38100" dir="2700000" algn="tl" rotWithShape="0">
                    <a:prstClr val="black">
                      <a:alpha val="40000"/>
                    </a:prstClr>
                  </a:outerShdw>
                </a:effectLst>
              </a:rPr>
              <a:t>Provide better estimates of radar-derived products</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Overlapping coverage </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Fill gaps caused be cone of silence and terrain blockage</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Increased sampling frequency</a:t>
            </a:r>
          </a:p>
          <a:p>
            <a:pPr marL="1200150" lvl="2" indent="-285750">
              <a:buFont typeface="Arial"/>
              <a:buChar char="•"/>
            </a:pPr>
            <a:endParaRPr lang="en-US" dirty="0" smtClean="0">
              <a:solidFill>
                <a:srgbClr val="FFFFFF"/>
              </a:solidFill>
              <a:effectLst>
                <a:outerShdw blurRad="50800" dist="38100" dir="2700000" algn="tl" rotWithShape="0">
                  <a:prstClr val="black">
                    <a:alpha val="40000"/>
                  </a:prstClr>
                </a:outerShdw>
              </a:effectLst>
            </a:endParaRPr>
          </a:p>
        </p:txBody>
      </p:sp>
      <p:grpSp>
        <p:nvGrpSpPr>
          <p:cNvPr id="12" name="Group 3"/>
          <p:cNvGrpSpPr>
            <a:grpSpLocks/>
          </p:cNvGrpSpPr>
          <p:nvPr/>
        </p:nvGrpSpPr>
        <p:grpSpPr bwMode="auto">
          <a:xfrm>
            <a:off x="234950" y="2514600"/>
            <a:ext cx="4048125" cy="2887662"/>
            <a:chOff x="2879" y="2001"/>
            <a:chExt cx="2773" cy="1555"/>
          </a:xfrm>
        </p:grpSpPr>
        <p:grpSp>
          <p:nvGrpSpPr>
            <p:cNvPr id="13" name="Group 4"/>
            <p:cNvGrpSpPr>
              <a:grpSpLocks noChangeAspect="1"/>
            </p:cNvGrpSpPr>
            <p:nvPr/>
          </p:nvGrpSpPr>
          <p:grpSpPr bwMode="auto">
            <a:xfrm>
              <a:off x="2879" y="2001"/>
              <a:ext cx="2771" cy="778"/>
              <a:chOff x="270" y="2631"/>
              <a:chExt cx="5184" cy="1293"/>
            </a:xfrm>
          </p:grpSpPr>
          <p:pic>
            <p:nvPicPr>
              <p:cNvPr id="16" name="Picture 5" descr="w2image-3"/>
              <p:cNvPicPr>
                <a:picLocks noChangeAspect="1" noChangeArrowheads="1"/>
              </p:cNvPicPr>
              <p:nvPr/>
            </p:nvPicPr>
            <p:blipFill>
              <a:blip r:embed="rId3">
                <a:extLst>
                  <a:ext uri="{28A0092B-C50C-407E-A947-70E740481C1C}">
                    <a14:useLocalDpi xmlns:a14="http://schemas.microsoft.com/office/drawing/2010/main" val="0"/>
                  </a:ext>
                </a:extLst>
              </a:blip>
              <a:srcRect l="7706" t="8017" r="8728" b="45824"/>
              <a:stretch>
                <a:fillRect/>
              </a:stretch>
            </p:blipFill>
            <p:spPr bwMode="auto">
              <a:xfrm>
                <a:off x="270" y="2631"/>
                <a:ext cx="5184" cy="12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2image-3"/>
              <p:cNvPicPr>
                <a:picLocks noChangeAspect="1" noChangeArrowheads="1"/>
              </p:cNvPicPr>
              <p:nvPr/>
            </p:nvPicPr>
            <p:blipFill>
              <a:blip r:embed="rId3">
                <a:extLst>
                  <a:ext uri="{28A0092B-C50C-407E-A947-70E740481C1C}">
                    <a14:useLocalDpi xmlns:a14="http://schemas.microsoft.com/office/drawing/2010/main" val="0"/>
                  </a:ext>
                </a:extLst>
              </a:blip>
              <a:srcRect l="7706" t="8017" r="8728" b="81477"/>
              <a:stretch>
                <a:fillRect/>
              </a:stretch>
            </p:blipFill>
            <p:spPr bwMode="auto">
              <a:xfrm>
                <a:off x="270" y="2680"/>
                <a:ext cx="5184" cy="29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7" descr="w2image-4"/>
            <p:cNvPicPr>
              <a:picLocks noChangeAspect="1" noChangeArrowheads="1"/>
            </p:cNvPicPr>
            <p:nvPr/>
          </p:nvPicPr>
          <p:blipFill>
            <a:blip r:embed="rId4">
              <a:extLst>
                <a:ext uri="{28A0092B-C50C-407E-A947-70E740481C1C}">
                  <a14:useLocalDpi xmlns:a14="http://schemas.microsoft.com/office/drawing/2010/main" val="0"/>
                </a:ext>
              </a:extLst>
            </a:blip>
            <a:srcRect l="7335" t="8017" r="9192" b="45842"/>
            <a:stretch>
              <a:fillRect/>
            </a:stretch>
          </p:blipFill>
          <p:spPr bwMode="auto">
            <a:xfrm>
              <a:off x="2879" y="2779"/>
              <a:ext cx="2773" cy="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8"/>
          <p:cNvGrpSpPr>
            <a:grpSpLocks noChangeAspect="1"/>
          </p:cNvGrpSpPr>
          <p:nvPr/>
        </p:nvGrpSpPr>
        <p:grpSpPr bwMode="auto">
          <a:xfrm>
            <a:off x="4946650" y="2286000"/>
            <a:ext cx="3892316" cy="3505200"/>
            <a:chOff x="215" y="1076"/>
            <a:chExt cx="1789" cy="1611"/>
          </a:xfrm>
        </p:grpSpPr>
        <p:pic>
          <p:nvPicPr>
            <p:cNvPr id="19" name="Picture 9" descr="VIL swath single"/>
            <p:cNvPicPr>
              <a:picLocks noChangeAspect="1" noChangeArrowheads="1"/>
            </p:cNvPicPr>
            <p:nvPr/>
          </p:nvPicPr>
          <p:blipFill>
            <a:blip r:embed="rId5">
              <a:extLst>
                <a:ext uri="{28A0092B-C50C-407E-A947-70E740481C1C}">
                  <a14:useLocalDpi xmlns:a14="http://schemas.microsoft.com/office/drawing/2010/main" val="0"/>
                </a:ext>
              </a:extLst>
            </a:blip>
            <a:srcRect b="28622"/>
            <a:stretch>
              <a:fillRect/>
            </a:stretch>
          </p:blipFill>
          <p:spPr bwMode="auto">
            <a:xfrm>
              <a:off x="220" y="1076"/>
              <a:ext cx="1784"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VIL swath multi"/>
            <p:cNvPicPr>
              <a:picLocks noChangeAspect="1" noChangeArrowheads="1"/>
            </p:cNvPicPr>
            <p:nvPr/>
          </p:nvPicPr>
          <p:blipFill>
            <a:blip r:embed="rId6">
              <a:extLst>
                <a:ext uri="{28A0092B-C50C-407E-A947-70E740481C1C}">
                  <a14:useLocalDpi xmlns:a14="http://schemas.microsoft.com/office/drawing/2010/main" val="0"/>
                </a:ext>
              </a:extLst>
            </a:blip>
            <a:srcRect b="29091"/>
            <a:stretch>
              <a:fillRect/>
            </a:stretch>
          </p:blipFill>
          <p:spPr bwMode="auto">
            <a:xfrm>
              <a:off x="215" y="1910"/>
              <a:ext cx="1777"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 Box 11"/>
          <p:cNvSpPr txBox="1">
            <a:spLocks noChangeArrowheads="1"/>
          </p:cNvSpPr>
          <p:nvPr/>
        </p:nvSpPr>
        <p:spPr bwMode="auto">
          <a:xfrm>
            <a:off x="6091238" y="5867400"/>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aseline="0" dirty="0">
                <a:solidFill>
                  <a:srgbClr val="EAEAEA"/>
                </a:solidFill>
                <a:latin typeface="Tahoma" charset="0"/>
              </a:rPr>
              <a:t>VIL Tracks</a:t>
            </a:r>
          </a:p>
        </p:txBody>
      </p:sp>
      <p:sp>
        <p:nvSpPr>
          <p:cNvPr id="24" name="Text Box 12"/>
          <p:cNvSpPr txBox="1">
            <a:spLocks noChangeArrowheads="1"/>
          </p:cNvSpPr>
          <p:nvPr/>
        </p:nvSpPr>
        <p:spPr bwMode="auto">
          <a:xfrm>
            <a:off x="695325" y="5562600"/>
            <a:ext cx="3094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aseline="0" dirty="0">
                <a:solidFill>
                  <a:srgbClr val="EAEAEA"/>
                </a:solidFill>
                <a:latin typeface="Tahoma" charset="0"/>
              </a:rPr>
              <a:t>Vertical Cross-Section</a:t>
            </a:r>
          </a:p>
        </p:txBody>
      </p:sp>
      <p:sp>
        <p:nvSpPr>
          <p:cNvPr id="6" name="TextBox 5"/>
          <p:cNvSpPr txBox="1"/>
          <p:nvPr/>
        </p:nvSpPr>
        <p:spPr>
          <a:xfrm>
            <a:off x="3352800" y="6169223"/>
            <a:ext cx="2590800" cy="307777"/>
          </a:xfrm>
          <a:prstGeom prst="rect">
            <a:avLst/>
          </a:prstGeom>
          <a:noFill/>
        </p:spPr>
        <p:txBody>
          <a:bodyPr wrap="square" rtlCol="0">
            <a:spAutoFit/>
          </a:bodyPr>
          <a:lstStyle/>
          <a:p>
            <a:r>
              <a:rPr lang="en-US" sz="1400" dirty="0" smtClean="0"/>
              <a:t>(Figures from OU-CIMMS)</a:t>
            </a:r>
            <a:endParaRPr lang="en-US" sz="1400" dirty="0"/>
          </a:p>
        </p:txBody>
      </p:sp>
    </p:spTree>
    <p:extLst>
      <p:ext uri="{BB962C8B-B14F-4D97-AF65-F5344CB8AC3E}">
        <p14:creationId xmlns:p14="http://schemas.microsoft.com/office/powerpoint/2010/main" val="31395924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41779</TotalTime>
  <Words>7234</Words>
  <Application>Microsoft Macintosh PowerPoint</Application>
  <PresentationFormat>On-screen Show (4:3)</PresentationFormat>
  <Paragraphs>772</Paragraphs>
  <Slides>57</Slides>
  <Notes>56</Notes>
  <HiddenSlides>1</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CIMSS_Template_2013Logo</vt:lpstr>
      <vt:lpstr>NOAA/CIMSS ProbSevere Model</vt:lpstr>
      <vt:lpstr>PowerPoint Presentation</vt:lpstr>
      <vt:lpstr>NOAA/CIMSS ProbSevere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just happened?</vt:lpstr>
      <vt:lpstr>Preliminary Model Performance</vt:lpstr>
      <vt:lpstr>Observed model limitations</vt:lpstr>
      <vt:lpstr>Keep in mind…</vt:lpstr>
      <vt:lpstr>Forecasting severe storms is not easy…</vt:lpstr>
      <vt:lpstr>References</vt:lpstr>
      <vt:lpstr>Contact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Justin Sieglaff</cp:lastModifiedBy>
  <cp:revision>410</cp:revision>
  <dcterms:created xsi:type="dcterms:W3CDTF">2014-03-09T19:18:36Z</dcterms:created>
  <dcterms:modified xsi:type="dcterms:W3CDTF">2014-04-14T18:46:08Z</dcterms:modified>
</cp:coreProperties>
</file>