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ppt/tags/tag28.xml" ContentType="application/vnd.openxmlformats-officedocument.presentationml.tags+xml"/>
  <Override PartName="/ppt/notesSlides/notesSlide26.xml" ContentType="application/vnd.openxmlformats-officedocument.presentationml.notesSlide+xml"/>
  <Override PartName="/ppt/tags/tag29.xml" ContentType="application/vnd.openxmlformats-officedocument.presentationml.tags+xml"/>
  <Override PartName="/ppt/notesSlides/notesSlide27.xml" ContentType="application/vnd.openxmlformats-officedocument.presentationml.notesSlide+xml"/>
  <Override PartName="/ppt/tags/tag30.xml" ContentType="application/vnd.openxmlformats-officedocument.presentationml.tags+xml"/>
  <Override PartName="/ppt/notesSlides/notesSlide28.xml" ContentType="application/vnd.openxmlformats-officedocument.presentationml.notesSlide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8" r:id="rId2"/>
    <p:sldId id="257" r:id="rId3"/>
    <p:sldId id="260" r:id="rId4"/>
    <p:sldId id="261" r:id="rId5"/>
    <p:sldId id="306" r:id="rId6"/>
    <p:sldId id="262" r:id="rId7"/>
    <p:sldId id="263" r:id="rId8"/>
    <p:sldId id="264" r:id="rId9"/>
    <p:sldId id="265" r:id="rId10"/>
    <p:sldId id="266" r:id="rId11"/>
    <p:sldId id="270" r:id="rId12"/>
    <p:sldId id="310" r:id="rId13"/>
    <p:sldId id="311" r:id="rId14"/>
    <p:sldId id="312" r:id="rId15"/>
    <p:sldId id="291" r:id="rId16"/>
    <p:sldId id="299" r:id="rId17"/>
    <p:sldId id="300" r:id="rId18"/>
    <p:sldId id="294" r:id="rId19"/>
    <p:sldId id="309" r:id="rId20"/>
    <p:sldId id="295" r:id="rId21"/>
    <p:sldId id="296" r:id="rId22"/>
    <p:sldId id="290" r:id="rId23"/>
    <p:sldId id="298" r:id="rId24"/>
    <p:sldId id="286" r:id="rId25"/>
    <p:sldId id="301" r:id="rId26"/>
    <p:sldId id="302" r:id="rId27"/>
    <p:sldId id="304" r:id="rId28"/>
    <p:sldId id="303" r:id="rId29"/>
    <p:sldId id="272" r:id="rId30"/>
    <p:sldId id="287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00C3"/>
    <a:srgbClr val="E18788"/>
    <a:srgbClr val="FF0000"/>
    <a:srgbClr val="02FF00"/>
    <a:srgbClr val="00FFFF"/>
    <a:srgbClr val="1400FF"/>
    <a:srgbClr val="15E4FD"/>
    <a:srgbClr val="89B8FF"/>
    <a:srgbClr val="3174D9"/>
    <a:srgbClr val="E02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2" autoAdjust="0"/>
    <p:restoredTop sz="91500"/>
  </p:normalViewPr>
  <p:slideViewPr>
    <p:cSldViewPr snapToGrid="0">
      <p:cViewPr varScale="1">
        <p:scale>
          <a:sx n="128" d="100"/>
          <a:sy n="128" d="100"/>
        </p:scale>
        <p:origin x="9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55A8E-5885-434C-BF37-F3505A5C7A72}" type="datetimeFigureOut">
              <a:rPr lang="en-US" smtClean="0"/>
              <a:t>3/31/25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6D220-BF46-4451-9EB1-B6E4E89BC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8796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message is here is that thick cirrus can obscure growing convection. </a:t>
            </a:r>
            <a:r>
              <a:rPr lang="en-US" dirty="0" err="1"/>
              <a:t>LightningCast</a:t>
            </a:r>
            <a:r>
              <a:rPr lang="en-US" dirty="0"/>
              <a:t> that includes MRMS picks up on it earlier than ABI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6D220-BF46-4451-9EB1-B6E4E89BC8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58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076C1-9E18-9DEF-95D2-4EC2D275A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5185A1-DF1A-FAB6-7304-B1D76B2734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D54B9A-2F2B-4422-4B83-60A180CAA0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Elevated but shallow warm-frontal convection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6B5B8-1136-6101-3CDC-12C644B40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6D220-BF46-4451-9EB1-B6E4E89BC8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11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CE2BD-1196-06E9-C437-3DD7D90F0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F32126-2DC4-5938-4EFB-9CEC86CAF5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B40EF1-5EA6-26A4-8FD7-06AB270BD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LightningCast</a:t>
            </a:r>
            <a:r>
              <a:rPr lang="en-US" dirty="0"/>
              <a:t> that includes MRMS picks up on the lightning cessation over the NY/VT border earlier than ABI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943A8-E597-BD61-BE23-CEE96E1486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6D220-BF46-4451-9EB1-B6E4E89BC8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02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260AE-076C-1FB4-04D1-DA303E75E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8C9D9C-7A7C-5282-159A-CAEECA8D69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649A0D-C35C-5E95-42B3-F19D93A87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LightningCast</a:t>
            </a:r>
            <a:r>
              <a:rPr lang="en-US" dirty="0"/>
              <a:t> that includes MRMS has better/more coherent predictions than the ABI-only when the reflective bands aren’t available.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67583-C085-F6E9-0296-A3A9F07140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6D220-BF46-4451-9EB1-B6E4E89BC8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17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1445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904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5236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6445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52658-9CC6-42D7-EBD5-5C1ECB5A1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499C60-C697-5684-DD82-5B45636A05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36C2E5-042C-B13D-1892-91061F9AB9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F8521-4560-2F61-D059-4F21AAB1BB7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2670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0683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-GLM observes lightning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-Human interpretation of ABI imagery has been shown to be important for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nowcasting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lightning, especially lightning initiation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 short, we used a portion of the historical ABI and GLM data record (2019) to train a machine learning algorithm to analyze multispectral ABI imagery with the goal of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nowcasting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lightning as observed by GLM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9465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8650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Very good calibration. This is for ALL predictions (lightning initiation and persistence/advection)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49698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0029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6D220-BF46-4451-9EB1-B6E4E89BC82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459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6D220-BF46-4451-9EB1-B6E4E89BC82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080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6D220-BF46-4451-9EB1-B6E4E89BC82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519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6D220-BF46-4451-9EB1-B6E4E89BC82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51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6D220-BF46-4451-9EB1-B6E4E89BC82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905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-Unique</a:t>
            </a:r>
            <a:r>
              <a:rPr lang="en-US" baseline="0" dirty="0"/>
              <a:t> exploitation of GOES-R that provides 10-50 minutes of lead-time ahead of the first occurrence of lightning (~20-30 minutes is a typical lead-time); systematic and objective</a:t>
            </a:r>
          </a:p>
          <a:p>
            <a:r>
              <a:rPr lang="en-US" baseline="0" dirty="0"/>
              <a:t>-Does not replace human expert analysis for IDSS, but it may improve efficiency, lead-time, and enable a great focus on hazard communication (uniquely human)</a:t>
            </a:r>
          </a:p>
          <a:p>
            <a:r>
              <a:rPr lang="en-US" dirty="0"/>
              <a:t>-Now that a sufficiently mature and proven model has been deployed, user</a:t>
            </a:r>
            <a:r>
              <a:rPr lang="en-US" baseline="0" dirty="0"/>
              <a:t> feedback will dictate further development of the model, user interfaces, and dissemination mechanisms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929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-Same family of computer vision machine learning that is used in</a:t>
            </a:r>
            <a:r>
              <a:rPr lang="en-US" baseline="0" dirty="0"/>
              <a:t> self driving cars</a:t>
            </a:r>
          </a:p>
          <a:p>
            <a:r>
              <a:rPr lang="en-US" baseline="0" dirty="0"/>
              <a:t>-Learns the relationship between ABI image patterns (spatial and spectral) and the location of where GLM observed any lightning in the 60 minutes that follow the ABI image time </a:t>
            </a:r>
            <a:r>
              <a:rPr lang="mr-IN" baseline="0" dirty="0"/>
              <a:t>–</a:t>
            </a:r>
            <a:r>
              <a:rPr lang="en-US" baseline="0" dirty="0"/>
              <a:t> millions of ABI images with GLM derived labels were used</a:t>
            </a:r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-Unlike with PSv2 and PSv3, there is no feature detection or</a:t>
            </a:r>
            <a:r>
              <a:rPr lang="en-US" baseline="0" dirty="0"/>
              <a:t> tracking; it is a pure computer vision approach (mimics how a human interprets imagery)</a:t>
            </a:r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aseline="0" dirty="0"/>
              <a:t>-Input: All channel input is at 0.5 km via oversampling</a:t>
            </a:r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aseline="0" dirty="0"/>
              <a:t>-The contribution from the reflective bands gracefully ramps down to zero at night, with no noticeable discontinuity</a:t>
            </a:r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aseline="0" dirty="0"/>
              <a:t>-Output: A 0.5 km map of probabilities is the result. The probability map is subsequently subsampled and converted into probability contours.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5586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D7E71-99CA-3C1F-2ED6-5E764FB5B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1101A-A7DB-2E3F-CE98-FE50B981A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405E20-880B-BE93-B1C6-E709CB8B58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-Same family of computer vision machine learning that is used in</a:t>
            </a:r>
            <a:r>
              <a:rPr lang="en-US" baseline="0" dirty="0"/>
              <a:t> self driving cars</a:t>
            </a:r>
          </a:p>
          <a:p>
            <a:r>
              <a:rPr lang="en-US" baseline="0" dirty="0"/>
              <a:t>-Learns the relationship between ABI image patterns (spatial and spectral) and the location of where GLM observed any lightning in the 60 minutes that follow the ABI image time </a:t>
            </a:r>
            <a:r>
              <a:rPr lang="mr-IN" baseline="0" dirty="0"/>
              <a:t>–</a:t>
            </a:r>
            <a:r>
              <a:rPr lang="en-US" baseline="0" dirty="0"/>
              <a:t> millions of ABI images with GLM derived labels were used</a:t>
            </a:r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-Unlike with PSv2 and PSv3, there is no feature detection or</a:t>
            </a:r>
            <a:r>
              <a:rPr lang="en-US" baseline="0" dirty="0"/>
              <a:t> tracking; it is a pure computer vision approach (mimics how a human interprets imagery)</a:t>
            </a:r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aseline="0" dirty="0"/>
              <a:t>-Input: All channel input is at 0.5 km via oversampling</a:t>
            </a:r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aseline="0" dirty="0"/>
              <a:t>-The contribution from the reflective bands gracefully ramps down to zero at night, with no noticeable discontinuity</a:t>
            </a:r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aseline="0" dirty="0"/>
              <a:t>-Output: A 0.5 km map of probabilities is the result. The probability map is subsequently subsampled and converted into probability contours.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9496B-3DCF-C103-EDFB-724491947CC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0035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7157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-Clean example with variable lead-time in the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midwest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-The lead-time is a function of how rapidly the storm develops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4904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1423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-Storms in N. Indiana with composite reflectivity</a:t>
            </a:r>
          </a:p>
          <a:p>
            <a:r>
              <a:rPr lang="en-US" dirty="0"/>
              <a:t>-Not an extreme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1799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Elevated but shallow warm-frontal convection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460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83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0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59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1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5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3/31/25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7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3/31/25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3/31/25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98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3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1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CD436-8B77-457F-8FD6-190F99871EC3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7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5" Type="http://schemas.openxmlformats.org/officeDocument/2006/relationships/image" Target="../media/image11.gi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2.png"/><Relationship Id="rId2" Type="http://schemas.microsoft.com/office/2007/relationships/media" Target="../media/media3.mp4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2.png"/><Relationship Id="rId2" Type="http://schemas.microsoft.com/office/2007/relationships/media" Target="../media/media4.mp4"/><Relationship Id="rId1" Type="http://schemas.openxmlformats.org/officeDocument/2006/relationships/tags" Target="../tags/tag14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7" Type="http://schemas.openxmlformats.org/officeDocument/2006/relationships/image" Target="../media/image15.png"/><Relationship Id="rId2" Type="http://schemas.microsoft.com/office/2007/relationships/media" Target="../media/media5.mp4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openxmlformats.org/officeDocument/2006/relationships/hyperlink" Target="mailto:cimss.ssec.wisc.edu/severe_conv/pltg.htm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6" Type="http://schemas.openxmlformats.org/officeDocument/2006/relationships/image" Target="../media/image22.png"/><Relationship Id="rId5" Type="http://schemas.openxmlformats.org/officeDocument/2006/relationships/hyperlink" Target="https://go.wisc.edu/x16m56" TargetMode="Externa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6" Type="http://schemas.openxmlformats.org/officeDocument/2006/relationships/image" Target="../media/image27.gif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hyperlink" Target="https://tinyurl.com/lightningcast-in-awips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tinyurl.com/lightningcast-in-awips" TargetMode="External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6" Type="http://schemas.openxmlformats.org/officeDocument/2006/relationships/hyperlink" Target="https://tinyurl.com/lightningcast-in-awips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6" Type="http://schemas.openxmlformats.org/officeDocument/2006/relationships/hyperlink" Target="https://tinyurl.com/lightningcast-in-awips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john.cintineo@noaa.gov" TargetMode="External"/><Relationship Id="rId7" Type="http://schemas.openxmlformats.org/officeDocument/2006/relationships/hyperlink" Target="mailto:scott.lindstrom@noaa.gov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hyperlink" Target="mailto:justin.sieglaff@ssec.wisc.edu" TargetMode="External"/><Relationship Id="rId5" Type="http://schemas.openxmlformats.org/officeDocument/2006/relationships/hyperlink" Target="mailto:heuscherstew@wisc.edu" TargetMode="External"/><Relationship Id="rId4" Type="http://schemas.openxmlformats.org/officeDocument/2006/relationships/hyperlink" Target="mailto:michael.pavolonis@noaa.go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.png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7;p53">
            <a:extLst>
              <a:ext uri="{FF2B5EF4-FFF2-40B4-BE49-F238E27FC236}">
                <a16:creationId xmlns:a16="http://schemas.microsoft.com/office/drawing/2014/main" id="{5CE4EDA1-1988-994A-9536-69AFC572FC3E}"/>
              </a:ext>
            </a:extLst>
          </p:cNvPr>
          <p:cNvSpPr txBox="1"/>
          <p:nvPr/>
        </p:nvSpPr>
        <p:spPr>
          <a:xfrm>
            <a:off x="5124816" y="1167235"/>
            <a:ext cx="6803925" cy="2462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5000"/>
              <a:buFont typeface="Arial Narrow"/>
              <a:buNone/>
            </a:pPr>
            <a:r>
              <a:rPr lang="en-US" sz="5000" b="1" dirty="0" err="1">
                <a:solidFill>
                  <a:srgbClr val="2F5496"/>
                </a:solidFill>
                <a:latin typeface="Franklin Gothic Medium Cond" panose="020B0606030402020204" pitchFamily="34" charset="0"/>
                <a:ea typeface="Arial Narrow"/>
                <a:cs typeface="Calibri" panose="020F0502020204030204" pitchFamily="34" charset="0"/>
                <a:sym typeface="Arial Narrow"/>
              </a:rPr>
              <a:t>ProbSevere</a:t>
            </a:r>
            <a:r>
              <a:rPr lang="en-US" sz="5000" b="1" dirty="0">
                <a:solidFill>
                  <a:srgbClr val="2F5496"/>
                </a:solidFill>
                <a:latin typeface="Franklin Gothic Medium Cond" panose="020B0606030402020204" pitchFamily="34" charset="0"/>
                <a:ea typeface="Arial Narrow"/>
                <a:cs typeface="Calibri" panose="020F0502020204030204" pitchFamily="34" charset="0"/>
                <a:sym typeface="Arial Narrow"/>
              </a:rPr>
              <a:t> </a:t>
            </a:r>
            <a:r>
              <a:rPr lang="en-US" sz="5000" b="1" dirty="0" err="1">
                <a:solidFill>
                  <a:srgbClr val="2F5496"/>
                </a:solidFill>
                <a:latin typeface="Franklin Gothic Medium Cond" panose="020B0606030402020204" pitchFamily="34" charset="0"/>
                <a:ea typeface="Arial Narrow"/>
                <a:cs typeface="Calibri" panose="020F0502020204030204" pitchFamily="34" charset="0"/>
                <a:sym typeface="Arial Narrow"/>
              </a:rPr>
              <a:t>LightningCast</a:t>
            </a:r>
            <a:endParaRPr b="1" dirty="0">
              <a:latin typeface="Franklin Gothic Medium Cond" panose="020B06060304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698;p53">
            <a:extLst>
              <a:ext uri="{FF2B5EF4-FFF2-40B4-BE49-F238E27FC236}">
                <a16:creationId xmlns:a16="http://schemas.microsoft.com/office/drawing/2014/main" id="{B370124D-FF32-A74D-B08D-F6B14D15D281}"/>
              </a:ext>
            </a:extLst>
          </p:cNvPr>
          <p:cNvSpPr txBox="1"/>
          <p:nvPr/>
        </p:nvSpPr>
        <p:spPr>
          <a:xfrm>
            <a:off x="5363548" y="3921446"/>
            <a:ext cx="705513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800" b="1" dirty="0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John </a:t>
            </a:r>
            <a:r>
              <a:rPr lang="en-US" sz="2800" b="1" dirty="0" err="1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Cintineo</a:t>
            </a:r>
            <a:r>
              <a:rPr lang="en-US" sz="2800" b="1" dirty="0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 (NOAA/OAR/NSSL)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Mike Pavolonis (NOAA/NESDIS/STAR)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Lena Heuscher (UW-CIMSS)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Justin </a:t>
            </a:r>
            <a:r>
              <a:rPr lang="en-US" sz="2800" b="1" dirty="0" err="1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Sieglaff</a:t>
            </a:r>
            <a:r>
              <a:rPr lang="en-US" sz="2800" b="1" dirty="0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 (UW-CIMSS)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Scott Lindstrom (UW-CIMSS, training)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A2AA9C-F18E-7941-BDF5-E27CD7BD96C1}"/>
              </a:ext>
            </a:extLst>
          </p:cNvPr>
          <p:cNvSpPr txBox="1"/>
          <p:nvPr/>
        </p:nvSpPr>
        <p:spPr>
          <a:xfrm>
            <a:off x="5363548" y="6470961"/>
            <a:ext cx="3806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With support from GOES-R Science Program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8174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93416"/>
            <a:ext cx="10803466" cy="911816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Franklin Gothic Medium Cond" panose="020B0606030402020204" pitchFamily="34" charset="0"/>
              </a:rPr>
              <a:t>Key Focus: Comparison between </a:t>
            </a:r>
            <a:r>
              <a:rPr lang="en-US" sz="3200" dirty="0" err="1">
                <a:latin typeface="Franklin Gothic Medium Cond" panose="020B0606030402020204" pitchFamily="34" charset="0"/>
              </a:rPr>
              <a:t>LightningCast</a:t>
            </a:r>
            <a:r>
              <a:rPr lang="en-US" sz="3200" dirty="0">
                <a:latin typeface="Franklin Gothic Medium Cond" panose="020B0606030402020204" pitchFamily="34" charset="0"/>
              </a:rPr>
              <a:t> with and without MRMS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F6D056-75E2-DA24-5F30-BBE5F210D234}"/>
              </a:ext>
            </a:extLst>
          </p:cNvPr>
          <p:cNvSpPr txBox="1"/>
          <p:nvPr/>
        </p:nvSpPr>
        <p:spPr>
          <a:xfrm>
            <a:off x="0" y="1383516"/>
            <a:ext cx="68248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Web-based lightning dashboards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Including on-demand location request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GOES-East model including MRMS Reflectivity </a:t>
            </a:r>
            <a:br>
              <a:rPr lang="en-US" sz="2400" dirty="0"/>
            </a:br>
            <a:r>
              <a:rPr lang="en-US" sz="2400" dirty="0"/>
              <a:t>-10°C as a predictor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Higher skill over CONUS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Increases lead time to lightning initiation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what situations does radar help the most?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Development under thick 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“Marginal” convection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Lightning cessation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Nighttime convection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C063FF1-5F7F-E8E0-E8D0-75BCBEDC8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312272" y="1541068"/>
            <a:ext cx="5879727" cy="42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D2C7124-D088-EEAC-3CD4-6EADB3BBCC17}"/>
              </a:ext>
            </a:extLst>
          </p:cNvPr>
          <p:cNvSpPr txBox="1">
            <a:spLocks/>
          </p:cNvSpPr>
          <p:nvPr/>
        </p:nvSpPr>
        <p:spPr>
          <a:xfrm>
            <a:off x="990600" y="152400"/>
            <a:ext cx="10515600" cy="911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Franklin Gothic Medium Cond" panose="020B0606030402020204" pitchFamily="34" charset="0"/>
              </a:rPr>
              <a:t>Features at HWT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8424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f10-vs-noref_20220613.mp4">
            <a:hlinkClick r:id="" action="ppaction://media"/>
            <a:extLst>
              <a:ext uri="{FF2B5EF4-FFF2-40B4-BE49-F238E27FC236}">
                <a16:creationId xmlns:a16="http://schemas.microsoft.com/office/drawing/2014/main" id="{778FF10F-2B01-F417-A567-0F0753FBAA7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1656093"/>
            <a:ext cx="12192000" cy="42021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2521" y="96771"/>
            <a:ext cx="10515600" cy="1325563"/>
          </a:xfrm>
        </p:spPr>
        <p:txBody>
          <a:bodyPr/>
          <a:lstStyle/>
          <a:p>
            <a:r>
              <a:rPr lang="en-US" dirty="0"/>
              <a:t>Developing convection under thick cirrus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5A42B2-2F0E-2E31-7703-9FDF4D55354E}"/>
              </a:ext>
            </a:extLst>
          </p:cNvPr>
          <p:cNvSpPr txBox="1"/>
          <p:nvPr/>
        </p:nvSpPr>
        <p:spPr>
          <a:xfrm>
            <a:off x="2675163" y="1308528"/>
            <a:ext cx="12602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1800" b="1" i="0" u="none" strike="noStrike" dirty="0">
                <a:solidFill>
                  <a:srgbClr val="FF0000"/>
                </a:solidFill>
                <a:effectLst/>
                <a:latin typeface="+mj-lt"/>
              </a:rPr>
              <a:t>ABI+MRMS</a:t>
            </a:r>
            <a:endParaRPr lang="en-US" b="1" dirty="0">
              <a:effectLst/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4E5E08-A8C4-9048-5296-FF70D4858686}"/>
              </a:ext>
            </a:extLst>
          </p:cNvPr>
          <p:cNvSpPr txBox="1"/>
          <p:nvPr/>
        </p:nvSpPr>
        <p:spPr>
          <a:xfrm>
            <a:off x="8392885" y="1303281"/>
            <a:ext cx="1123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1800" b="1" i="0" u="none" strike="noStrike" dirty="0">
                <a:effectLst/>
                <a:latin typeface="+mj-lt"/>
              </a:rPr>
              <a:t>ABI-only</a:t>
            </a:r>
            <a:endParaRPr lang="en-US" b="1" dirty="0">
              <a:effectLst/>
              <a:latin typeface="+mj-lt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31E805F7-6FF1-7C76-01FD-4805CBF8B4F2}"/>
              </a:ext>
            </a:extLst>
          </p:cNvPr>
          <p:cNvSpPr/>
          <p:nvPr/>
        </p:nvSpPr>
        <p:spPr>
          <a:xfrm rot="10800000">
            <a:off x="3483632" y="3338755"/>
            <a:ext cx="903516" cy="33745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31654C82-3905-CFD6-1B72-776CBA72F12E}"/>
              </a:ext>
            </a:extLst>
          </p:cNvPr>
          <p:cNvSpPr/>
          <p:nvPr/>
        </p:nvSpPr>
        <p:spPr>
          <a:xfrm rot="10800000">
            <a:off x="9813325" y="3411619"/>
            <a:ext cx="903516" cy="33745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653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516CE-4227-0B29-94D9-40944D11F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D192CBCF-566D-4341-AE87-F54DA610B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534"/>
            <a:ext cx="12192000" cy="436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A0E78E1-16AB-B4F4-C45B-FFF6A5D95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96771"/>
            <a:ext cx="10515600" cy="1325563"/>
          </a:xfrm>
        </p:spPr>
        <p:txBody>
          <a:bodyPr/>
          <a:lstStyle/>
          <a:p>
            <a:r>
              <a:rPr lang="en-US" dirty="0"/>
              <a:t>“Marginal” Convection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798758-D905-7A37-49D4-4E75CB661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5133E2-33D3-51B3-D14F-291FB704939A}"/>
              </a:ext>
            </a:extLst>
          </p:cNvPr>
          <p:cNvSpPr txBox="1"/>
          <p:nvPr/>
        </p:nvSpPr>
        <p:spPr>
          <a:xfrm>
            <a:off x="2675164" y="1813449"/>
            <a:ext cx="12602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1800" b="1" i="0" u="none" strike="noStrike" dirty="0">
                <a:solidFill>
                  <a:srgbClr val="FF0000"/>
                </a:solidFill>
                <a:effectLst/>
                <a:latin typeface="+mj-lt"/>
              </a:rPr>
              <a:t>ABI+MRMS</a:t>
            </a:r>
            <a:endParaRPr lang="en-US" b="1" dirty="0">
              <a:effectLst/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BF177D-8D61-F72F-039D-E7EAA3FC3D3D}"/>
              </a:ext>
            </a:extLst>
          </p:cNvPr>
          <p:cNvSpPr txBox="1"/>
          <p:nvPr/>
        </p:nvSpPr>
        <p:spPr>
          <a:xfrm>
            <a:off x="8392886" y="1808202"/>
            <a:ext cx="1123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1800" b="1" i="0" u="none" strike="noStrike" dirty="0">
                <a:effectLst/>
                <a:latin typeface="+mj-lt"/>
              </a:rPr>
              <a:t>ABI-only</a:t>
            </a:r>
            <a:endParaRPr lang="en-US" b="1" dirty="0">
              <a:effectLst/>
              <a:latin typeface="+mj-lt"/>
            </a:endParaRP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D2A3F205-FD62-1F8A-5712-CB01088EE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627" y="0"/>
            <a:ext cx="2895259" cy="184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5D909A-02AD-172E-CD74-F0E6D8199DE3}"/>
              </a:ext>
            </a:extLst>
          </p:cNvPr>
          <p:cNvSpPr txBox="1"/>
          <p:nvPr/>
        </p:nvSpPr>
        <p:spPr>
          <a:xfrm>
            <a:off x="8550705" y="414939"/>
            <a:ext cx="17729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Oswald" pitchFamily="2" charset="77"/>
              </a:rPr>
              <a:t>Ref -10</a:t>
            </a:r>
            <a:r>
              <a:rPr lang="en-US" sz="1800" b="0" i="0" u="none" strike="noStrike" baseline="30000" dirty="0">
                <a:solidFill>
                  <a:srgbClr val="FFFFFF"/>
                </a:solidFill>
                <a:effectLst/>
                <a:latin typeface="Oswald" pitchFamily="2" charset="77"/>
              </a:rPr>
              <a:t>o</a:t>
            </a: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Oswald" pitchFamily="2" charset="77"/>
              </a:rPr>
              <a:t>C</a:t>
            </a:r>
            <a:endParaRPr lang="en-US" b="0" dirty="0">
              <a:effectLst/>
            </a:endParaRPr>
          </a:p>
          <a:p>
            <a:pPr rtl="0">
              <a:buNone/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Oswald" pitchFamily="2" charset="77"/>
              </a:rPr>
              <a:t>35-45 </a:t>
            </a:r>
            <a:r>
              <a:rPr lang="en-US" sz="1800" b="0" i="0" u="none" strike="noStrike" dirty="0" err="1">
                <a:solidFill>
                  <a:srgbClr val="FFFFFF"/>
                </a:solidFill>
                <a:effectLst/>
                <a:latin typeface="Oswald" pitchFamily="2" charset="77"/>
              </a:rPr>
              <a:t>dBZ</a:t>
            </a:r>
            <a:endParaRPr lang="en-US" sz="1800" b="0" i="0" u="none" strike="noStrike" dirty="0">
              <a:solidFill>
                <a:srgbClr val="FFFFFF"/>
              </a:solidFill>
              <a:effectLst/>
              <a:latin typeface="Oswald" pitchFamily="2" charset="77"/>
            </a:endParaRPr>
          </a:p>
          <a:p>
            <a:pPr rtl="0">
              <a:buNone/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Oswald" pitchFamily="2" charset="77"/>
              </a:rPr>
              <a:t>cores </a:t>
            </a:r>
            <a:endParaRPr lang="en-US" b="0" dirty="0"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5734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A6C5A-BBC2-B167-C735-17AE404EA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f10-vs-noref_20241007.mp4">
            <a:hlinkClick r:id="" action="ppaction://media"/>
            <a:extLst>
              <a:ext uri="{FF2B5EF4-FFF2-40B4-BE49-F238E27FC236}">
                <a16:creationId xmlns:a16="http://schemas.microsoft.com/office/drawing/2014/main" id="{07A1713A-FB63-F0FB-A7D5-D0D337BB674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422334"/>
            <a:ext cx="12192000" cy="54086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520DA9-DF0B-2597-AC9A-AF38C638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96771"/>
            <a:ext cx="10515600" cy="1325563"/>
          </a:xfrm>
        </p:spPr>
        <p:txBody>
          <a:bodyPr/>
          <a:lstStyle/>
          <a:p>
            <a:r>
              <a:rPr lang="en-US" dirty="0"/>
              <a:t>Lightning cessation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D7E8F9-B32A-08FA-32D5-B1DCD60A6F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8F21EB-A535-ED0A-D56E-0FA5B56CD107}"/>
              </a:ext>
            </a:extLst>
          </p:cNvPr>
          <p:cNvSpPr txBox="1"/>
          <p:nvPr/>
        </p:nvSpPr>
        <p:spPr>
          <a:xfrm>
            <a:off x="2675164" y="1001879"/>
            <a:ext cx="12602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1800" b="1" i="0" u="none" strike="noStrike" dirty="0">
                <a:solidFill>
                  <a:srgbClr val="FF0000"/>
                </a:solidFill>
                <a:effectLst/>
                <a:latin typeface="+mj-lt"/>
              </a:rPr>
              <a:t>ABI+MRMS</a:t>
            </a:r>
            <a:endParaRPr lang="en-US" b="1" dirty="0">
              <a:effectLst/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A7D428-58F4-A128-DB97-24E5DA98F796}"/>
              </a:ext>
            </a:extLst>
          </p:cNvPr>
          <p:cNvSpPr txBox="1"/>
          <p:nvPr/>
        </p:nvSpPr>
        <p:spPr>
          <a:xfrm>
            <a:off x="8392886" y="996632"/>
            <a:ext cx="1123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1800" b="1" i="0" u="none" strike="noStrike" dirty="0">
                <a:effectLst/>
                <a:latin typeface="+mj-lt"/>
              </a:rPr>
              <a:t>ABI-only</a:t>
            </a:r>
            <a:endParaRPr lang="en-US" b="1" dirty="0">
              <a:effectLst/>
              <a:latin typeface="+mj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4425F42-B696-18E1-DEA3-EC27DC79A9A9}"/>
              </a:ext>
            </a:extLst>
          </p:cNvPr>
          <p:cNvSpPr/>
          <p:nvPr/>
        </p:nvSpPr>
        <p:spPr>
          <a:xfrm>
            <a:off x="3224462" y="3830855"/>
            <a:ext cx="710929" cy="160481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D604427-AE0B-56F4-2B34-B16EDF73465D}"/>
              </a:ext>
            </a:extLst>
          </p:cNvPr>
          <p:cNvSpPr/>
          <p:nvPr/>
        </p:nvSpPr>
        <p:spPr>
          <a:xfrm>
            <a:off x="9324302" y="3830855"/>
            <a:ext cx="830351" cy="16671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817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EF72F-75F9-D13F-A8D2-90730AC6C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1BD597-DED7-F806-8A5E-5C442B1B6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96771"/>
            <a:ext cx="10515600" cy="1325563"/>
          </a:xfrm>
        </p:spPr>
        <p:txBody>
          <a:bodyPr/>
          <a:lstStyle/>
          <a:p>
            <a:r>
              <a:rPr lang="en-US" dirty="0"/>
              <a:t>Nighttime convection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7B33FB-6BC1-AB05-F651-FB508ECAB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72A98E-A9CE-BD03-EE1D-8445FD01B54B}"/>
              </a:ext>
            </a:extLst>
          </p:cNvPr>
          <p:cNvSpPr txBox="1"/>
          <p:nvPr/>
        </p:nvSpPr>
        <p:spPr>
          <a:xfrm>
            <a:off x="2675164" y="1813449"/>
            <a:ext cx="12602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1800" b="1" i="0" u="none" strike="noStrike" dirty="0">
                <a:solidFill>
                  <a:srgbClr val="FF0000"/>
                </a:solidFill>
                <a:effectLst/>
                <a:latin typeface="+mj-lt"/>
              </a:rPr>
              <a:t>ABI+MRMS</a:t>
            </a:r>
            <a:endParaRPr lang="en-US" b="1" dirty="0">
              <a:effectLst/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8E1D77-6185-0D87-CF00-5EFB265F2598}"/>
              </a:ext>
            </a:extLst>
          </p:cNvPr>
          <p:cNvSpPr txBox="1"/>
          <p:nvPr/>
        </p:nvSpPr>
        <p:spPr>
          <a:xfrm>
            <a:off x="8392886" y="1808202"/>
            <a:ext cx="1123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1800" b="1" i="0" u="none" strike="noStrike" dirty="0">
                <a:effectLst/>
                <a:latin typeface="+mj-lt"/>
              </a:rPr>
              <a:t>ABI-only</a:t>
            </a:r>
            <a:endParaRPr lang="en-US" b="1" dirty="0">
              <a:effectLst/>
              <a:latin typeface="+mj-lt"/>
            </a:endParaRPr>
          </a:p>
        </p:txBody>
      </p:sp>
      <p:pic>
        <p:nvPicPr>
          <p:cNvPr id="2" name="Nighttime_convection">
            <a:hlinkClick r:id="" action="ppaction://media"/>
            <a:extLst>
              <a:ext uri="{FF2B5EF4-FFF2-40B4-BE49-F238E27FC236}">
                <a16:creationId xmlns:a16="http://schemas.microsoft.com/office/drawing/2014/main" id="{2225B23C-E726-D4E9-3DE7-4A7A54586DF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177534"/>
            <a:ext cx="12192000" cy="39195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219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82D250-46CB-0DB2-4CBB-0267F4711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138" y="731430"/>
            <a:ext cx="8634356" cy="61345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D85BA3-95F6-CEA9-497C-F6670378E77E}"/>
              </a:ext>
            </a:extLst>
          </p:cNvPr>
          <p:cNvSpPr txBox="1"/>
          <p:nvPr/>
        </p:nvSpPr>
        <p:spPr>
          <a:xfrm>
            <a:off x="1400923" y="362098"/>
            <a:ext cx="5558060" cy="73866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Navigate to webpage:</a:t>
            </a:r>
            <a:endParaRPr lang="en-US" dirty="0">
              <a:solidFill>
                <a:srgbClr val="FFFF00"/>
              </a:solidFill>
              <a:hlinkClick r:id="rId6"/>
            </a:endParaRPr>
          </a:p>
          <a:p>
            <a:r>
              <a:rPr lang="en-US" sz="2400" dirty="0">
                <a:solidFill>
                  <a:srgbClr val="FFFF00"/>
                </a:solidFill>
                <a:hlinkClick r:id="rId6"/>
              </a:rPr>
              <a:t>cimss.ssec.wisc.edu/severe_conv/pltg.html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125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2C0531-3A0A-E00F-955B-9B9CB6201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096" y="722376"/>
            <a:ext cx="8631936" cy="61328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8E7A83-56EA-5476-5433-F0B7D0B0A04E}"/>
              </a:ext>
            </a:extLst>
          </p:cNvPr>
          <p:cNvSpPr txBox="1"/>
          <p:nvPr/>
        </p:nvSpPr>
        <p:spPr>
          <a:xfrm>
            <a:off x="184373" y="4023359"/>
            <a:ext cx="3453446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Toggle on dashboard layer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B2F70A-4C34-2610-DBAA-D0D63C0F11D1}"/>
              </a:ext>
            </a:extLst>
          </p:cNvPr>
          <p:cNvCxnSpPr>
            <a:stCxn id="6" idx="2"/>
          </p:cNvCxnSpPr>
          <p:nvPr/>
        </p:nvCxnSpPr>
        <p:spPr>
          <a:xfrm>
            <a:off x="1911096" y="4485024"/>
            <a:ext cx="229676" cy="16898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24902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64E7ED-9FD7-3D96-3434-8C4C5225C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096" y="722376"/>
            <a:ext cx="8635809" cy="6135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8E7A83-56EA-5476-5433-F0B7D0B0A04E}"/>
              </a:ext>
            </a:extLst>
          </p:cNvPr>
          <p:cNvSpPr txBox="1"/>
          <p:nvPr/>
        </p:nvSpPr>
        <p:spPr>
          <a:xfrm>
            <a:off x="8334460" y="2467587"/>
            <a:ext cx="3675173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Click on airport (or stadium)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B2F70A-4C34-2610-DBAA-D0D63C0F11D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7805530" y="2929252"/>
            <a:ext cx="2366517" cy="20535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606513-6D0F-11B1-6EF4-7E4DAD8D1796}"/>
              </a:ext>
            </a:extLst>
          </p:cNvPr>
          <p:cNvGrpSpPr/>
          <p:nvPr/>
        </p:nvGrpSpPr>
        <p:grpSpPr>
          <a:xfrm>
            <a:off x="6005919" y="4508799"/>
            <a:ext cx="3086100" cy="1409700"/>
            <a:chOff x="6005919" y="4508799"/>
            <a:chExt cx="3086100" cy="14097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275C8A-E5EC-1659-5D85-DA7C50408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05919" y="4508799"/>
              <a:ext cx="3086100" cy="14097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832B68-6B11-6045-FEB1-22A989547FF5}"/>
                </a:ext>
              </a:extLst>
            </p:cNvPr>
            <p:cNvSpPr txBox="1"/>
            <p:nvPr/>
          </p:nvSpPr>
          <p:spPr>
            <a:xfrm>
              <a:off x="6155659" y="5346169"/>
              <a:ext cx="1269899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Click link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7720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graph&#10;&#10;AI-generated content may be incorrect.">
            <a:extLst>
              <a:ext uri="{FF2B5EF4-FFF2-40B4-BE49-F238E27FC236}">
                <a16:creationId xmlns:a16="http://schemas.microsoft.com/office/drawing/2014/main" id="{23D98C62-8F53-A96C-6999-0BCF1F74F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" y="645392"/>
            <a:ext cx="11806460" cy="6106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92CB4F-0BB1-2CD4-40ED-2100D47EE04E}"/>
              </a:ext>
            </a:extLst>
          </p:cNvPr>
          <p:cNvSpPr txBox="1"/>
          <p:nvPr/>
        </p:nvSpPr>
        <p:spPr>
          <a:xfrm>
            <a:off x="3409019" y="1066034"/>
            <a:ext cx="2828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Change airport (or stadium)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0CF172-EF20-D707-C189-146CDF6EE22B}"/>
              </a:ext>
            </a:extLst>
          </p:cNvPr>
          <p:cNvSpPr txBox="1"/>
          <p:nvPr/>
        </p:nvSpPr>
        <p:spPr>
          <a:xfrm>
            <a:off x="7263204" y="1447030"/>
            <a:ext cx="3409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Change time frame and time zone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3C8277-7183-F040-B173-77C12ECA22E6}"/>
              </a:ext>
            </a:extLst>
          </p:cNvPr>
          <p:cNvSpPr txBox="1"/>
          <p:nvPr/>
        </p:nvSpPr>
        <p:spPr>
          <a:xfrm>
            <a:off x="2150900" y="5176804"/>
            <a:ext cx="2703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1CC0E"/>
                </a:solidFill>
              </a:rPr>
              <a:t>Meso</a:t>
            </a:r>
            <a:r>
              <a:rPr lang="en-US" b="1" dirty="0">
                <a:solidFill>
                  <a:srgbClr val="F1CC0E"/>
                </a:solidFill>
              </a:rPr>
              <a:t>. LightningCast probs</a:t>
            </a:r>
          </a:p>
          <a:p>
            <a:r>
              <a:rPr lang="en-US" b="1" dirty="0">
                <a:solidFill>
                  <a:srgbClr val="F1CC0E"/>
                </a:solidFill>
              </a:rPr>
              <a:t>(1 min, when applicable)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3AFF98-292B-45EB-1013-5A1A3C88523F}"/>
              </a:ext>
            </a:extLst>
          </p:cNvPr>
          <p:cNvSpPr txBox="1"/>
          <p:nvPr/>
        </p:nvSpPr>
        <p:spPr>
          <a:xfrm>
            <a:off x="9558501" y="4011265"/>
            <a:ext cx="2558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02F43"/>
                </a:solidFill>
              </a:rPr>
              <a:t>CONUS </a:t>
            </a:r>
            <a:r>
              <a:rPr lang="en-US" b="1" dirty="0" err="1">
                <a:solidFill>
                  <a:srgbClr val="E02F43"/>
                </a:solidFill>
              </a:rPr>
              <a:t>LightningCast</a:t>
            </a:r>
            <a:r>
              <a:rPr lang="en-US" b="1" dirty="0">
                <a:solidFill>
                  <a:srgbClr val="E02F43"/>
                </a:solidFill>
              </a:rPr>
              <a:t> V1 (ABI only) probs (5 min)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A8DAD-3A1F-FB91-4742-3C4AB00B6AAB}"/>
              </a:ext>
            </a:extLst>
          </p:cNvPr>
          <p:cNvSpPr txBox="1"/>
          <p:nvPr/>
        </p:nvSpPr>
        <p:spPr>
          <a:xfrm>
            <a:off x="4129182" y="6372323"/>
            <a:ext cx="2707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Toggle on/off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meteograms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744C4C-8A34-174A-5894-E2957B94EB41}"/>
              </a:ext>
            </a:extLst>
          </p:cNvPr>
          <p:cNvSpPr txBox="1"/>
          <p:nvPr/>
        </p:nvSpPr>
        <p:spPr>
          <a:xfrm>
            <a:off x="6615385" y="1929405"/>
            <a:ext cx="2703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9B8FF"/>
                </a:solidFill>
              </a:rPr>
              <a:t>GLM flash centroids w/in 10 miles and 5 min before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53533C-7EBF-087E-CF43-2FBDCE16DD0E}"/>
              </a:ext>
            </a:extLst>
          </p:cNvPr>
          <p:cNvSpPr txBox="1"/>
          <p:nvPr/>
        </p:nvSpPr>
        <p:spPr>
          <a:xfrm>
            <a:off x="6237742" y="5248069"/>
            <a:ext cx="2576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174D9"/>
                </a:solidFill>
              </a:rPr>
              <a:t>GLM flash centroids w/in 5 miles and 5 min before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4C158F4-142A-0F60-8B62-12C51DA1B6BE}"/>
              </a:ext>
            </a:extLst>
          </p:cNvPr>
          <p:cNvCxnSpPr>
            <a:cxnSpLocks/>
          </p:cNvCxnSpPr>
          <p:nvPr/>
        </p:nvCxnSpPr>
        <p:spPr>
          <a:xfrm flipH="1" flipV="1">
            <a:off x="2443167" y="4729352"/>
            <a:ext cx="306479" cy="540107"/>
          </a:xfrm>
          <a:prstGeom prst="straightConnector1">
            <a:avLst/>
          </a:prstGeom>
          <a:ln w="38100">
            <a:solidFill>
              <a:srgbClr val="F1CC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7F88EA5-4CBA-2D95-CEA1-F15926A44E8A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2875666" y="1250700"/>
            <a:ext cx="533353" cy="0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B519CF0-2555-DF42-30D1-904849078B04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2748585" y="6372323"/>
            <a:ext cx="1380597" cy="184666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0E913C-A5AA-BCB8-AD8B-01E7CBB494FA}"/>
              </a:ext>
            </a:extLst>
          </p:cNvPr>
          <p:cNvCxnSpPr>
            <a:cxnSpLocks/>
          </p:cNvCxnSpPr>
          <p:nvPr/>
        </p:nvCxnSpPr>
        <p:spPr>
          <a:xfrm>
            <a:off x="6825576" y="6567875"/>
            <a:ext cx="1033909" cy="0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55981D-558C-F126-F848-3253CA42F5D1}"/>
              </a:ext>
            </a:extLst>
          </p:cNvPr>
          <p:cNvCxnSpPr>
            <a:cxnSpLocks/>
          </p:cNvCxnSpPr>
          <p:nvPr/>
        </p:nvCxnSpPr>
        <p:spPr>
          <a:xfrm flipH="1">
            <a:off x="9089571" y="4593771"/>
            <a:ext cx="1107621" cy="654298"/>
          </a:xfrm>
          <a:prstGeom prst="straightConnector1">
            <a:avLst/>
          </a:prstGeom>
          <a:ln w="38100">
            <a:solidFill>
              <a:srgbClr val="E02F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1C84F42-5CF6-B4CB-3C9E-E3D1684E9309}"/>
              </a:ext>
            </a:extLst>
          </p:cNvPr>
          <p:cNvCxnSpPr>
            <a:cxnSpLocks/>
          </p:cNvCxnSpPr>
          <p:nvPr/>
        </p:nvCxnSpPr>
        <p:spPr>
          <a:xfrm flipH="1">
            <a:off x="4854845" y="5570545"/>
            <a:ext cx="1345291" cy="252590"/>
          </a:xfrm>
          <a:prstGeom prst="straightConnector1">
            <a:avLst/>
          </a:prstGeom>
          <a:ln w="38100">
            <a:solidFill>
              <a:srgbClr val="3174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4E5FCA5-2586-009A-CE7A-33A567B436F6}"/>
              </a:ext>
            </a:extLst>
          </p:cNvPr>
          <p:cNvCxnSpPr>
            <a:cxnSpLocks/>
          </p:cNvCxnSpPr>
          <p:nvPr/>
        </p:nvCxnSpPr>
        <p:spPr>
          <a:xfrm flipH="1">
            <a:off x="6096000" y="2630844"/>
            <a:ext cx="642257" cy="798156"/>
          </a:xfrm>
          <a:prstGeom prst="straightConnector1">
            <a:avLst/>
          </a:prstGeom>
          <a:ln w="38100">
            <a:solidFill>
              <a:srgbClr val="89B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150B438-CFF2-60DA-8389-962256AD7119}"/>
              </a:ext>
            </a:extLst>
          </p:cNvPr>
          <p:cNvCxnSpPr>
            <a:cxnSpLocks/>
          </p:cNvCxnSpPr>
          <p:nvPr/>
        </p:nvCxnSpPr>
        <p:spPr>
          <a:xfrm flipV="1">
            <a:off x="7967358" y="1379900"/>
            <a:ext cx="314049" cy="100207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17D9DDF-F963-E867-A90E-7A5D540F4A8A}"/>
              </a:ext>
            </a:extLst>
          </p:cNvPr>
          <p:cNvCxnSpPr>
            <a:cxnSpLocks/>
          </p:cNvCxnSpPr>
          <p:nvPr/>
        </p:nvCxnSpPr>
        <p:spPr>
          <a:xfrm flipV="1">
            <a:off x="9582801" y="1392452"/>
            <a:ext cx="314049" cy="100207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83C85A9-CC22-618C-2C6A-D591380F5FC1}"/>
              </a:ext>
            </a:extLst>
          </p:cNvPr>
          <p:cNvSpPr txBox="1"/>
          <p:nvPr/>
        </p:nvSpPr>
        <p:spPr>
          <a:xfrm>
            <a:off x="179294" y="105696"/>
            <a:ext cx="5428346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Dashboards open in new browser window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2935D9-6693-7952-AAF4-1161E44BD656}"/>
              </a:ext>
            </a:extLst>
          </p:cNvPr>
          <p:cNvSpPr txBox="1"/>
          <p:nvPr/>
        </p:nvSpPr>
        <p:spPr>
          <a:xfrm>
            <a:off x="679832" y="1816362"/>
            <a:ext cx="1763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CONUS 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LightningCast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V2 (ABI+MRMS) probs (5 min)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1B829A0-E043-AD67-3AB4-B75896A2F1CE}"/>
              </a:ext>
            </a:extLst>
          </p:cNvPr>
          <p:cNvCxnSpPr>
            <a:cxnSpLocks/>
          </p:cNvCxnSpPr>
          <p:nvPr/>
        </p:nvCxnSpPr>
        <p:spPr>
          <a:xfrm>
            <a:off x="1561500" y="3016691"/>
            <a:ext cx="321729" cy="943320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B5A3413-F32A-23BA-2AEA-4324FD7A73AE}"/>
              </a:ext>
            </a:extLst>
          </p:cNvPr>
          <p:cNvSpPr txBox="1"/>
          <p:nvPr/>
        </p:nvSpPr>
        <p:spPr>
          <a:xfrm>
            <a:off x="8206529" y="2527909"/>
            <a:ext cx="2703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18788"/>
                </a:solidFill>
              </a:rPr>
              <a:t>CONUS Max probability of lightning (ABI only) w/in 10 miles and 5 min before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D0C9D0B-CA19-3D9E-F8EE-273021D05C50}"/>
              </a:ext>
            </a:extLst>
          </p:cNvPr>
          <p:cNvCxnSpPr>
            <a:cxnSpLocks/>
          </p:cNvCxnSpPr>
          <p:nvPr/>
        </p:nvCxnSpPr>
        <p:spPr>
          <a:xfrm flipH="1">
            <a:off x="8354937" y="3460827"/>
            <a:ext cx="734634" cy="826307"/>
          </a:xfrm>
          <a:prstGeom prst="straightConnector1">
            <a:avLst/>
          </a:prstGeom>
          <a:ln w="38100">
            <a:solidFill>
              <a:srgbClr val="E1878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048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35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9F70E-E0A9-07B7-AB7B-61FAF47B2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AI-generated content may be incorrect.">
            <a:extLst>
              <a:ext uri="{FF2B5EF4-FFF2-40B4-BE49-F238E27FC236}">
                <a16:creationId xmlns:a16="http://schemas.microsoft.com/office/drawing/2014/main" id="{EEADC6D5-8F25-AFDC-9A89-C516B001C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" y="749808"/>
            <a:ext cx="11853383" cy="5870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A2DE03-4289-A27E-9FE5-C74C3C9FB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D602BE-6DED-FA08-A12D-6A49F9E20F5F}"/>
              </a:ext>
            </a:extLst>
          </p:cNvPr>
          <p:cNvSpPr txBox="1"/>
          <p:nvPr/>
        </p:nvSpPr>
        <p:spPr>
          <a:xfrm>
            <a:off x="9403883" y="3944263"/>
            <a:ext cx="2519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02F43"/>
                </a:solidFill>
              </a:rPr>
              <a:t>CONUS </a:t>
            </a:r>
            <a:r>
              <a:rPr lang="en-US" b="1" dirty="0" err="1">
                <a:solidFill>
                  <a:srgbClr val="E02F43"/>
                </a:solidFill>
              </a:rPr>
              <a:t>LightningCast</a:t>
            </a:r>
            <a:r>
              <a:rPr lang="en-US" b="1" dirty="0">
                <a:solidFill>
                  <a:srgbClr val="E02F43"/>
                </a:solidFill>
              </a:rPr>
              <a:t> V1 (ABI only) probs (5 min)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5EE1A2-5330-A156-86F9-7B7F37232495}"/>
              </a:ext>
            </a:extLst>
          </p:cNvPr>
          <p:cNvSpPr txBox="1"/>
          <p:nvPr/>
        </p:nvSpPr>
        <p:spPr>
          <a:xfrm>
            <a:off x="6615385" y="1929405"/>
            <a:ext cx="2703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9B8FF"/>
                </a:solidFill>
              </a:rPr>
              <a:t>GLM flash centroids w/in 10 miles and 5 min before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A2BA899-D6A4-3075-621D-95065276DB92}"/>
              </a:ext>
            </a:extLst>
          </p:cNvPr>
          <p:cNvCxnSpPr>
            <a:cxnSpLocks/>
          </p:cNvCxnSpPr>
          <p:nvPr/>
        </p:nvCxnSpPr>
        <p:spPr>
          <a:xfrm flipH="1">
            <a:off x="9493901" y="4590594"/>
            <a:ext cx="645522" cy="646331"/>
          </a:xfrm>
          <a:prstGeom prst="straightConnector1">
            <a:avLst/>
          </a:prstGeom>
          <a:ln w="38100">
            <a:solidFill>
              <a:srgbClr val="E02F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75DCD84-2C3F-E546-1907-A1BFC01F89B5}"/>
              </a:ext>
            </a:extLst>
          </p:cNvPr>
          <p:cNvCxnSpPr>
            <a:cxnSpLocks/>
          </p:cNvCxnSpPr>
          <p:nvPr/>
        </p:nvCxnSpPr>
        <p:spPr>
          <a:xfrm flipH="1">
            <a:off x="6096000" y="2630844"/>
            <a:ext cx="642257" cy="798156"/>
          </a:xfrm>
          <a:prstGeom prst="straightConnector1">
            <a:avLst/>
          </a:prstGeom>
          <a:ln w="38100">
            <a:solidFill>
              <a:srgbClr val="89B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E42362F-1D9B-2DEC-FC67-1EDFC67AFA47}"/>
              </a:ext>
            </a:extLst>
          </p:cNvPr>
          <p:cNvSpPr txBox="1"/>
          <p:nvPr/>
        </p:nvSpPr>
        <p:spPr>
          <a:xfrm>
            <a:off x="179294" y="105696"/>
            <a:ext cx="534851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Dashboards with </a:t>
            </a:r>
            <a:r>
              <a:rPr lang="en-US" sz="2400" dirty="0" err="1">
                <a:solidFill>
                  <a:srgbClr val="FFFF00"/>
                </a:solidFill>
              </a:rPr>
              <a:t>meteograms</a:t>
            </a:r>
            <a:r>
              <a:rPr lang="en-US" sz="2400" dirty="0">
                <a:solidFill>
                  <a:srgbClr val="FFFF00"/>
                </a:solidFill>
              </a:rPr>
              <a:t> toggled off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04F854-3CE4-AB5B-864B-3594968C8277}"/>
              </a:ext>
            </a:extLst>
          </p:cNvPr>
          <p:cNvSpPr txBox="1"/>
          <p:nvPr/>
        </p:nvSpPr>
        <p:spPr>
          <a:xfrm>
            <a:off x="679832" y="1816362"/>
            <a:ext cx="1763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CONUS 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LightningCast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V2 (ABI+MRMS) probs (5 min)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CE4F0A3-9D03-D40B-1A39-CC069896C434}"/>
              </a:ext>
            </a:extLst>
          </p:cNvPr>
          <p:cNvCxnSpPr>
            <a:cxnSpLocks/>
          </p:cNvCxnSpPr>
          <p:nvPr/>
        </p:nvCxnSpPr>
        <p:spPr>
          <a:xfrm>
            <a:off x="1561500" y="3016691"/>
            <a:ext cx="290449" cy="710357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70094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74FA4-370C-FF4A-8425-652B8F7A0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65" y="1331213"/>
            <a:ext cx="5630696" cy="3147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E44696-1409-6D4F-A544-6D4358D2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" t="5080" r="588" b="16310"/>
          <a:stretch/>
        </p:blipFill>
        <p:spPr>
          <a:xfrm>
            <a:off x="6262008" y="1352400"/>
            <a:ext cx="5374989" cy="31354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5305" y="983068"/>
            <a:ext cx="4884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GLM: where lightning is currently present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76147" y="984239"/>
            <a:ext cx="573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ABI: multi-spectral images of convective clouds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34708" y="10325"/>
            <a:ext cx="9902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What is </a:t>
            </a:r>
            <a:r>
              <a:rPr lang="en-US" sz="3600" b="1" dirty="0" err="1"/>
              <a:t>ProbSevere</a:t>
            </a:r>
            <a:r>
              <a:rPr lang="en-US" sz="3600" b="1" dirty="0"/>
              <a:t> </a:t>
            </a:r>
            <a:r>
              <a:rPr lang="en-US" sz="3600" b="1" dirty="0" err="1"/>
              <a:t>LightningCast</a:t>
            </a:r>
            <a:r>
              <a:rPr lang="en-US" sz="3600" b="1" dirty="0"/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4098" y="4976374"/>
            <a:ext cx="10748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ProbSevere LightningCast is an ABI-based machine-learning model that predicts where the (gridded) GLM will observe lightning up to 60 minutes in the future – based on the evolution of ABI cloud imagery.  Human eyes/brains already do this – the model attempts to mimic this capability objectively.</a:t>
            </a:r>
            <a:endParaRPr lang="en-US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4993C0-9987-3F44-9B33-93E62037819C}"/>
              </a:ext>
            </a:extLst>
          </p:cNvPr>
          <p:cNvSpPr txBox="1"/>
          <p:nvPr/>
        </p:nvSpPr>
        <p:spPr>
          <a:xfrm>
            <a:off x="6262007" y="4451214"/>
            <a:ext cx="5374989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600" b="1" dirty="0"/>
              <a:t>Day Cloud Phase Distinction is discussed in depth in </a:t>
            </a:r>
            <a:r>
              <a:rPr lang="en-US" sz="1600" b="1" dirty="0" err="1"/>
              <a:t>Elsenheimer</a:t>
            </a:r>
            <a:r>
              <a:rPr lang="en-US" sz="1600" b="1" dirty="0"/>
              <a:t> and Gravelle 2019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3206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1181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Franklin Gothic Medium Cond" panose="020B0606030402020204" pitchFamily="34" charset="0"/>
              </a:rPr>
              <a:t>2025 DSS On-demand location request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7B2C10-C25A-B153-920A-D3C584C05540}"/>
              </a:ext>
            </a:extLst>
          </p:cNvPr>
          <p:cNvSpPr txBox="1"/>
          <p:nvPr/>
        </p:nvSpPr>
        <p:spPr>
          <a:xfrm>
            <a:off x="336192" y="1668916"/>
            <a:ext cx="606373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Simple google form: </a:t>
            </a:r>
            <a:r>
              <a:rPr lang="en-US" sz="2000" b="1" i="0" u="sng" strike="noStrike" dirty="0">
                <a:solidFill>
                  <a:srgbClr val="0097A7"/>
                </a:solidFill>
                <a:effectLst/>
                <a:latin typeface="Calibri" panose="020F0502020204030204" pitchFamily="34" charset="0"/>
                <a:hlinkClick r:id="rId5"/>
              </a:rPr>
              <a:t>https://go.wisc.edu/x16m56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Email address (@</a:t>
            </a:r>
            <a:r>
              <a:rPr lang="en-US" sz="2400" dirty="0" err="1"/>
              <a:t>noaa.gov</a:t>
            </a:r>
            <a:r>
              <a:rPr lang="en-US" sz="2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Name of event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Location (</a:t>
            </a:r>
            <a:r>
              <a:rPr lang="en-US" sz="2400" dirty="0" err="1"/>
              <a:t>lat</a:t>
            </a:r>
            <a:r>
              <a:rPr lang="en-US" sz="2400" dirty="0"/>
              <a:t> / </a:t>
            </a:r>
            <a:r>
              <a:rPr lang="en-US" sz="2400" dirty="0" err="1"/>
              <a:t>lon</a:t>
            </a:r>
            <a:r>
              <a:rPr lang="en-US" sz="2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Start and end time of event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/>
              <a:t>Email sent with link to dashboard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dirty="0"/>
              <a:t>valid during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Try it out for DSS events this week!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Your feedback on the static and on-demand dashboards is crucial for </a:t>
            </a:r>
            <a:r>
              <a:rPr lang="en-US" sz="2400" b="1" i="1" u="sng" dirty="0"/>
              <a:t>if</a:t>
            </a:r>
            <a:r>
              <a:rPr lang="en-US" sz="2400" b="1" dirty="0"/>
              <a:t> and </a:t>
            </a:r>
            <a:r>
              <a:rPr lang="en-US" sz="2400" b="1" i="1" u="sng" dirty="0"/>
              <a:t>how</a:t>
            </a:r>
            <a:r>
              <a:rPr lang="en-US" sz="2400" b="1" dirty="0"/>
              <a:t> these features get transitioned to operations!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4FD936-9198-215D-15F3-83B9AC84D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9922" y="911816"/>
            <a:ext cx="4500366" cy="59461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909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29947DF-6CBC-450B-619B-A159AA08E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885" y="675426"/>
            <a:ext cx="6093089" cy="594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F6D056-75E2-DA24-5F30-BBE5F210D234}"/>
              </a:ext>
            </a:extLst>
          </p:cNvPr>
          <p:cNvSpPr txBox="1"/>
          <p:nvPr/>
        </p:nvSpPr>
        <p:spPr>
          <a:xfrm>
            <a:off x="290455" y="1859339"/>
            <a:ext cx="51744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Big improvement in using more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WAF22 model (yellow line) trained/validated on 2019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ABI-only (orange line) trained/validated on 2019-2022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Improved POD/Decreasing FAR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ABI only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ABI+MRMS (red line) trained/validated on 2019-2022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BEC589A-6A29-2214-9368-677CF30355FC}"/>
              </a:ext>
            </a:extLst>
          </p:cNvPr>
          <p:cNvSpPr/>
          <p:nvPr/>
        </p:nvSpPr>
        <p:spPr>
          <a:xfrm rot="3540186">
            <a:off x="8170434" y="2665330"/>
            <a:ext cx="1732130" cy="111258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B8A3DB-4A8B-6EFA-D2B6-4B3DAF5B1FF1}"/>
              </a:ext>
            </a:extLst>
          </p:cNvPr>
          <p:cNvSpPr txBox="1"/>
          <p:nvPr/>
        </p:nvSpPr>
        <p:spPr>
          <a:xfrm>
            <a:off x="6526394" y="5572461"/>
            <a:ext cx="3784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 labels are probability thresholds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AE5922F-7253-A901-F135-82ACFA52213C}"/>
              </a:ext>
            </a:extLst>
          </p:cNvPr>
          <p:cNvCxnSpPr>
            <a:cxnSpLocks/>
          </p:cNvCxnSpPr>
          <p:nvPr/>
        </p:nvCxnSpPr>
        <p:spPr>
          <a:xfrm flipV="1">
            <a:off x="8552757" y="4250495"/>
            <a:ext cx="384414" cy="1289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D559589-017E-9C55-1C1C-67D8D40EA98C}"/>
              </a:ext>
            </a:extLst>
          </p:cNvPr>
          <p:cNvSpPr txBox="1"/>
          <p:nvPr/>
        </p:nvSpPr>
        <p:spPr>
          <a:xfrm>
            <a:off x="9107418" y="921623"/>
            <a:ext cx="1293882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ABI+MRMS</a:t>
            </a:r>
          </a:p>
          <a:p>
            <a:r>
              <a:rPr lang="en-US" dirty="0"/>
              <a:t>ABI-only</a:t>
            </a:r>
          </a:p>
          <a:p>
            <a:r>
              <a:rPr lang="en-US" dirty="0"/>
              <a:t>WAF22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42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2A268F3-C44F-2119-2110-35845B593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3" y="825240"/>
            <a:ext cx="5813094" cy="557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F55926-5A50-62FD-BB03-46D756C62644}"/>
              </a:ext>
            </a:extLst>
          </p:cNvPr>
          <p:cNvSpPr txBox="1"/>
          <p:nvPr/>
        </p:nvSpPr>
        <p:spPr>
          <a:xfrm>
            <a:off x="8003403" y="6314724"/>
            <a:ext cx="2862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ABI+MRMS by month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B4A2E5-9ED5-7B55-981A-2A807F2E647D}"/>
              </a:ext>
            </a:extLst>
          </p:cNvPr>
          <p:cNvSpPr txBox="1"/>
          <p:nvPr/>
        </p:nvSpPr>
        <p:spPr>
          <a:xfrm>
            <a:off x="3606857" y="113309"/>
            <a:ext cx="5108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Better probability calibration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C04BFA3-2F45-3091-73C7-E84BE9721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677" y="825240"/>
            <a:ext cx="4842912" cy="557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67FA4F-4159-D23E-57B9-5605398B8990}"/>
              </a:ext>
            </a:extLst>
          </p:cNvPr>
          <p:cNvSpPr txBox="1"/>
          <p:nvPr/>
        </p:nvSpPr>
        <p:spPr>
          <a:xfrm>
            <a:off x="4775349" y="4718923"/>
            <a:ext cx="1293882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ABI+MRMS</a:t>
            </a:r>
          </a:p>
          <a:p>
            <a:r>
              <a:rPr lang="en-US" dirty="0"/>
              <a:t>ABI-only</a:t>
            </a:r>
          </a:p>
          <a:p>
            <a:r>
              <a:rPr lang="en-US" dirty="0"/>
              <a:t>WAF22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2583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earth&#10;&#10;AI-generated content may be incorrect.">
            <a:extLst>
              <a:ext uri="{FF2B5EF4-FFF2-40B4-BE49-F238E27FC236}">
                <a16:creationId xmlns:a16="http://schemas.microsoft.com/office/drawing/2014/main" id="{364F258B-D7E6-2ADC-3D2C-CC563B8C8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60" y="351592"/>
            <a:ext cx="6669761" cy="5767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E453CD-076E-46CC-3C81-A165F0DC0802}"/>
              </a:ext>
            </a:extLst>
          </p:cNvPr>
          <p:cNvSpPr txBox="1"/>
          <p:nvPr/>
        </p:nvSpPr>
        <p:spPr>
          <a:xfrm>
            <a:off x="3722146" y="351597"/>
            <a:ext cx="23403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38137F-B73D-9D5C-CE78-3E0341D7515B}"/>
              </a:ext>
            </a:extLst>
          </p:cNvPr>
          <p:cNvSpPr txBox="1"/>
          <p:nvPr/>
        </p:nvSpPr>
        <p:spPr>
          <a:xfrm>
            <a:off x="2519083" y="351592"/>
            <a:ext cx="117020" cy="276999"/>
          </a:xfrm>
          <a:prstGeom prst="rect">
            <a:avLst/>
          </a:prstGeom>
          <a:solidFill>
            <a:srgbClr val="15E4FD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4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EA57A9-4623-62B9-D271-6DE1593BE045}"/>
              </a:ext>
            </a:extLst>
          </p:cNvPr>
          <p:cNvGrpSpPr/>
          <p:nvPr/>
        </p:nvGrpSpPr>
        <p:grpSpPr>
          <a:xfrm>
            <a:off x="7702476" y="4046024"/>
            <a:ext cx="3892677" cy="1808796"/>
            <a:chOff x="7455049" y="4035266"/>
            <a:chExt cx="3892677" cy="180879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66900FC-88B1-0E71-8268-B3745CB709E5}"/>
                </a:ext>
              </a:extLst>
            </p:cNvPr>
            <p:cNvGrpSpPr/>
            <p:nvPr/>
          </p:nvGrpSpPr>
          <p:grpSpPr>
            <a:xfrm>
              <a:off x="7455049" y="5013065"/>
              <a:ext cx="2980126" cy="830997"/>
              <a:chOff x="7455049" y="4754880"/>
              <a:chExt cx="2980126" cy="830997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38BC3D2-0275-5ED4-3E3D-358734B4E4A0}"/>
                  </a:ext>
                </a:extLst>
              </p:cNvPr>
              <p:cNvSpPr txBox="1"/>
              <p:nvPr/>
            </p:nvSpPr>
            <p:spPr>
              <a:xfrm>
                <a:off x="8295225" y="4754880"/>
                <a:ext cx="71526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10%</a:t>
                </a:r>
              </a:p>
              <a:p>
                <a:r>
                  <a:rPr lang="en-US" sz="2400" dirty="0"/>
                  <a:t>25%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0430244-6EE7-3794-CDD1-CFCD6809ACCC}"/>
                  </a:ext>
                </a:extLst>
              </p:cNvPr>
              <p:cNvCxnSpPr/>
              <p:nvPr/>
            </p:nvCxnSpPr>
            <p:spPr>
              <a:xfrm>
                <a:off x="7455049" y="5013064"/>
                <a:ext cx="688490" cy="0"/>
              </a:xfrm>
              <a:prstGeom prst="line">
                <a:avLst/>
              </a:prstGeom>
              <a:ln w="38100">
                <a:solidFill>
                  <a:srgbClr val="14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CB30B65-B232-8172-C670-BAA50B06113B}"/>
                  </a:ext>
                </a:extLst>
              </p:cNvPr>
              <p:cNvCxnSpPr/>
              <p:nvPr/>
            </p:nvCxnSpPr>
            <p:spPr>
              <a:xfrm>
                <a:off x="7478356" y="5355044"/>
                <a:ext cx="688490" cy="0"/>
              </a:xfrm>
              <a:prstGeom prst="line">
                <a:avLst/>
              </a:prstGeom>
              <a:ln w="38100">
                <a:solidFill>
                  <a:srgbClr val="00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54A08A4-1F82-CE3A-6105-2BCC6F2BD441}"/>
                  </a:ext>
                </a:extLst>
              </p:cNvPr>
              <p:cNvCxnSpPr/>
              <p:nvPr/>
            </p:nvCxnSpPr>
            <p:spPr>
              <a:xfrm>
                <a:off x="9746685" y="5013361"/>
                <a:ext cx="688490" cy="0"/>
              </a:xfrm>
              <a:prstGeom prst="line">
                <a:avLst/>
              </a:prstGeom>
              <a:ln w="38100">
                <a:solidFill>
                  <a:srgbClr val="02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CFFF71B-E76E-F60F-DF08-A2C34DF05FA0}"/>
                </a:ext>
              </a:extLst>
            </p:cNvPr>
            <p:cNvGrpSpPr/>
            <p:nvPr/>
          </p:nvGrpSpPr>
          <p:grpSpPr>
            <a:xfrm>
              <a:off x="9739255" y="5013064"/>
              <a:ext cx="1532129" cy="830997"/>
              <a:chOff x="7478356" y="4754880"/>
              <a:chExt cx="1532129" cy="830997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165F93-7EF3-8978-0F66-395234E615AA}"/>
                  </a:ext>
                </a:extLst>
              </p:cNvPr>
              <p:cNvSpPr txBox="1"/>
              <p:nvPr/>
            </p:nvSpPr>
            <p:spPr>
              <a:xfrm>
                <a:off x="8295225" y="4754880"/>
                <a:ext cx="71526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50%</a:t>
                </a:r>
              </a:p>
              <a:p>
                <a:r>
                  <a:rPr lang="en-US" sz="2400" dirty="0"/>
                  <a:t>75%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CA4E813-F03E-570D-DECB-2B2AD383B200}"/>
                  </a:ext>
                </a:extLst>
              </p:cNvPr>
              <p:cNvCxnSpPr/>
              <p:nvPr/>
            </p:nvCxnSpPr>
            <p:spPr>
              <a:xfrm>
                <a:off x="7478356" y="5355044"/>
                <a:ext cx="688490" cy="0"/>
              </a:xfrm>
              <a:prstGeom prst="line">
                <a:avLst/>
              </a:prstGeom>
              <a:ln w="38100">
                <a:solidFill>
                  <a:srgbClr val="E900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879D91B-4B41-DA09-ABAB-A704434A1090}"/>
                </a:ext>
              </a:extLst>
            </p:cNvPr>
            <p:cNvSpPr txBox="1"/>
            <p:nvPr/>
          </p:nvSpPr>
          <p:spPr>
            <a:xfrm>
              <a:off x="7832405" y="4035266"/>
              <a:ext cx="35153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Default contour colormaps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0F987F4-7B55-DE35-9887-9A55C2817207}"/>
                </a:ext>
              </a:extLst>
            </p:cNvPr>
            <p:cNvSpPr txBox="1"/>
            <p:nvPr/>
          </p:nvSpPr>
          <p:spPr>
            <a:xfrm>
              <a:off x="7616304" y="4557668"/>
              <a:ext cx="1228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P(≥ 1 flash)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5361FB0-5333-0CBD-CFC5-E94511E845AF}"/>
              </a:ext>
            </a:extLst>
          </p:cNvPr>
          <p:cNvSpPr txBox="1"/>
          <p:nvPr/>
        </p:nvSpPr>
        <p:spPr>
          <a:xfrm>
            <a:off x="1157983" y="14092"/>
            <a:ext cx="256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GLM Flash-extent density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9C31A0-1C02-0A11-856E-A9199C137D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587" y="351592"/>
            <a:ext cx="4555810" cy="34655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058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A20CE5-B128-4AE1-9070-42712E806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54A284-EB79-6443-2D11-300AF8915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638" y="487672"/>
            <a:ext cx="8964723" cy="6368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6929EA-4DE1-F69A-FE1F-CF7DE02EBB6A}"/>
              </a:ext>
            </a:extLst>
          </p:cNvPr>
          <p:cNvSpPr txBox="1"/>
          <p:nvPr/>
        </p:nvSpPr>
        <p:spPr>
          <a:xfrm>
            <a:off x="53785" y="32267"/>
            <a:ext cx="6105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LightningCast contours are easily configurable…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D5BC3D-1ABE-93AB-909D-E7D6B517979D}"/>
              </a:ext>
            </a:extLst>
          </p:cNvPr>
          <p:cNvGrpSpPr/>
          <p:nvPr/>
        </p:nvGrpSpPr>
        <p:grpSpPr>
          <a:xfrm>
            <a:off x="5088367" y="263099"/>
            <a:ext cx="5855987" cy="2495443"/>
            <a:chOff x="5088367" y="263099"/>
            <a:chExt cx="5855987" cy="2495443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CB4619A-4E54-A7CD-6BA1-2C35DC1FC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4254" y="263099"/>
              <a:ext cx="2070100" cy="1473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F4F7FF-5EE0-F1C8-5786-9844D85E9542}"/>
                </a:ext>
              </a:extLst>
            </p:cNvPr>
            <p:cNvSpPr txBox="1"/>
            <p:nvPr/>
          </p:nvSpPr>
          <p:spPr>
            <a:xfrm>
              <a:off x="5088367" y="2296877"/>
              <a:ext cx="3636573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Click on “Localization” pane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271D431-914F-F6D4-7B9A-3165697D9C28}"/>
                </a:ext>
              </a:extLst>
            </p:cNvPr>
            <p:cNvCxnSpPr>
              <a:endCxn id="6" idx="1"/>
            </p:cNvCxnSpPr>
            <p:nvPr/>
          </p:nvCxnSpPr>
          <p:spPr>
            <a:xfrm flipV="1">
              <a:off x="6960198" y="999699"/>
              <a:ext cx="1914056" cy="1254147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B1D9BA0-4B9A-7FED-5CC8-5BFD2F08FB83}"/>
              </a:ext>
            </a:extLst>
          </p:cNvPr>
          <p:cNvSpPr txBox="1"/>
          <p:nvPr/>
        </p:nvSpPr>
        <p:spPr>
          <a:xfrm>
            <a:off x="53785" y="6347530"/>
            <a:ext cx="8728030" cy="46166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This info also available at:</a:t>
            </a:r>
            <a:r>
              <a:rPr lang="en-US" sz="2400" dirty="0"/>
              <a:t>: </a:t>
            </a:r>
            <a:r>
              <a:rPr lang="en-US" sz="2400" dirty="0">
                <a:hlinkClick r:id="rId7"/>
              </a:rPr>
              <a:t>https://tinyurl.com/lightningcast-in-awips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611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A20CE5-B128-4AE1-9070-42712E806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6929EA-4DE1-F69A-FE1F-CF7DE02EBB6A}"/>
              </a:ext>
            </a:extLst>
          </p:cNvPr>
          <p:cNvSpPr txBox="1"/>
          <p:nvPr/>
        </p:nvSpPr>
        <p:spPr>
          <a:xfrm>
            <a:off x="53785" y="32267"/>
            <a:ext cx="6105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LightningCast contours are easily configurable…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59C3E-6474-31D1-D1E9-6252A7CE1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344" y="484632"/>
            <a:ext cx="8961120" cy="636569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05FEBB8-ACCD-CD8D-4AFC-F5F2DFDFD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01" y="1480551"/>
            <a:ext cx="3148020" cy="332998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F215D4-69C7-F6A6-EF2E-DCA796DABD8D}"/>
              </a:ext>
            </a:extLst>
          </p:cNvPr>
          <p:cNvSpPr txBox="1"/>
          <p:nvPr/>
        </p:nvSpPr>
        <p:spPr>
          <a:xfrm>
            <a:off x="4386002" y="2469156"/>
            <a:ext cx="411381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Navigate to CAVE </a:t>
            </a:r>
            <a:r>
              <a:rPr lang="en-US" sz="2400" dirty="0">
                <a:solidFill>
                  <a:srgbClr val="FFFF00"/>
                </a:solidFill>
                <a:sym typeface="Wingdings" pitchFamily="2" charset="2"/>
              </a:rPr>
              <a:t> Style Rules</a:t>
            </a:r>
            <a:endParaRPr lang="en-US" sz="2400" dirty="0">
              <a:solidFill>
                <a:srgbClr val="FFFF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8571E0-408E-AAD4-FD59-3A566C630453}"/>
              </a:ext>
            </a:extLst>
          </p:cNvPr>
          <p:cNvGrpSpPr/>
          <p:nvPr/>
        </p:nvGrpSpPr>
        <p:grpSpPr>
          <a:xfrm>
            <a:off x="603343" y="1852606"/>
            <a:ext cx="9967121" cy="2156430"/>
            <a:chOff x="603343" y="1852606"/>
            <a:chExt cx="9967121" cy="2156430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0FFBDA1C-4D36-1D34-6F4E-72898F58E0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43" y="1852606"/>
              <a:ext cx="4748734" cy="215643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3C1E42-4C2F-FAB3-F3A4-81DEA6617DF9}"/>
                </a:ext>
              </a:extLst>
            </p:cNvPr>
            <p:cNvSpPr txBox="1"/>
            <p:nvPr/>
          </p:nvSpPr>
          <p:spPr>
            <a:xfrm>
              <a:off x="5467114" y="2254710"/>
              <a:ext cx="5103350" cy="175432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Expand this menu, then find and open the </a:t>
              </a:r>
              <a:r>
                <a:rPr lang="en-US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LightningCastContourStyleRules.xml</a:t>
              </a:r>
              <a:r>
                <a:rPr lang="en-US" dirty="0">
                  <a:solidFill>
                    <a:srgbClr val="FFFF00"/>
                  </a:solidFill>
                </a:rPr>
                <a:t> menu. Select the USER file. If it doesn’t exist, right click on the SITE file and select “Copy To → User”.</a:t>
              </a:r>
              <a:br>
                <a:rPr lang="en-US" dirty="0">
                  <a:solidFill>
                    <a:srgbClr val="FFFF00"/>
                  </a:solidFill>
                </a:rPr>
              </a:br>
              <a:br>
                <a:rPr lang="en-US" dirty="0">
                  <a:solidFill>
                    <a:srgbClr val="FFFF00"/>
                  </a:solidFill>
                </a:rPr>
              </a:br>
              <a:r>
                <a:rPr lang="en-US" dirty="0">
                  <a:solidFill>
                    <a:srgbClr val="FFFF00"/>
                  </a:solidFill>
                </a:rPr>
                <a:t>Then open the USER file.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5E952F8-5EAC-F047-8A49-17EFA55334FC}"/>
              </a:ext>
            </a:extLst>
          </p:cNvPr>
          <p:cNvSpPr txBox="1"/>
          <p:nvPr/>
        </p:nvSpPr>
        <p:spPr>
          <a:xfrm>
            <a:off x="53785" y="6347530"/>
            <a:ext cx="8728030" cy="46166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This info also available at:</a:t>
            </a:r>
            <a:r>
              <a:rPr lang="en-US" sz="2400" dirty="0"/>
              <a:t>: </a:t>
            </a:r>
            <a:r>
              <a:rPr lang="en-US" sz="2400" dirty="0">
                <a:hlinkClick r:id="rId8"/>
              </a:rPr>
              <a:t>https://tinyurl.com/lightningcast-in-awips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449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A20CE5-B128-4AE1-9070-42712E806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FA188A-58BB-0FC0-0464-E4B792FE7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344" y="484632"/>
            <a:ext cx="8961120" cy="63656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6987011-19E3-C5F0-47D3-55B766267100}"/>
              </a:ext>
            </a:extLst>
          </p:cNvPr>
          <p:cNvGrpSpPr/>
          <p:nvPr/>
        </p:nvGrpSpPr>
        <p:grpSpPr>
          <a:xfrm>
            <a:off x="2371863" y="4364216"/>
            <a:ext cx="8997812" cy="2406600"/>
            <a:chOff x="2371863" y="4377468"/>
            <a:chExt cx="8997812" cy="240660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ED97BB9-98FC-070D-115F-C1A12C46D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863" y="5437868"/>
              <a:ext cx="3340100" cy="1346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5D4648-0821-0CCD-E0FE-917F64C8D4E7}"/>
                </a:ext>
              </a:extLst>
            </p:cNvPr>
            <p:cNvSpPr txBox="1"/>
            <p:nvPr/>
          </p:nvSpPr>
          <p:spPr>
            <a:xfrm>
              <a:off x="3935894" y="4377468"/>
              <a:ext cx="7433781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0" i="0" u="none" strike="noStrike" dirty="0">
                  <a:solidFill>
                    <a:srgbClr val="FFFF00"/>
                  </a:solidFill>
                  <a:effectLst/>
                  <a:latin typeface="Arial" panose="020B0604020202020204" pitchFamily="34" charset="0"/>
                </a:rPr>
                <a:t>If not already selected, switch views to the Source tab located on the bottom of the window.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90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A20CE5-B128-4AE1-9070-42712E806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AEEC38-DD77-E15E-8FF3-0A0A474D0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9344" y="913703"/>
            <a:ext cx="8959048" cy="55060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1001FBA-74D4-F051-3536-8CA83E7CE758}"/>
              </a:ext>
            </a:extLst>
          </p:cNvPr>
          <p:cNvGrpSpPr/>
          <p:nvPr/>
        </p:nvGrpSpPr>
        <p:grpSpPr>
          <a:xfrm>
            <a:off x="3405811" y="1603513"/>
            <a:ext cx="5199174" cy="2212033"/>
            <a:chOff x="3405811" y="1603513"/>
            <a:chExt cx="5199174" cy="2212033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F7801BF-1474-9AAA-921E-135AB01D31C7}"/>
                </a:ext>
              </a:extLst>
            </p:cNvPr>
            <p:cNvSpPr/>
            <p:nvPr/>
          </p:nvSpPr>
          <p:spPr>
            <a:xfrm>
              <a:off x="3405811" y="1603513"/>
              <a:ext cx="3578086" cy="1669774"/>
            </a:xfrm>
            <a:prstGeom prst="roundRect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E656CE-27D0-28ED-75EA-0A66961D2E7C}"/>
                </a:ext>
              </a:extLst>
            </p:cNvPr>
            <p:cNvSpPr txBox="1"/>
            <p:nvPr/>
          </p:nvSpPr>
          <p:spPr>
            <a:xfrm>
              <a:off x="3405811" y="3353881"/>
              <a:ext cx="5199174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0" i="0" u="none" strike="noStrike" dirty="0">
                  <a:solidFill>
                    <a:srgbClr val="FFFF00"/>
                  </a:solidFill>
                  <a:effectLst/>
                  <a:latin typeface="Arial" panose="020B0604020202020204" pitchFamily="34" charset="0"/>
                </a:rPr>
                <a:t>Block is for both V1 and V2 products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828693C-CB36-B995-766A-B9D777E49908}"/>
              </a:ext>
            </a:extLst>
          </p:cNvPr>
          <p:cNvSpPr txBox="1"/>
          <p:nvPr/>
        </p:nvSpPr>
        <p:spPr>
          <a:xfrm>
            <a:off x="53785" y="6347530"/>
            <a:ext cx="8728030" cy="46166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This info also available at:</a:t>
            </a:r>
            <a:r>
              <a:rPr lang="en-US" sz="2400" dirty="0"/>
              <a:t>: </a:t>
            </a:r>
            <a:r>
              <a:rPr lang="en-US" sz="2400" dirty="0">
                <a:hlinkClick r:id="rId6"/>
              </a:rPr>
              <a:t>https://tinyurl.com/lightningcast-in-awips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923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A20CE5-B128-4AE1-9070-42712E806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AEEC38-DD77-E15E-8FF3-0A0A474D0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9344" y="913703"/>
            <a:ext cx="8959048" cy="5506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947F25-7676-3DA7-B7E2-161D7AC81F65}"/>
              </a:ext>
            </a:extLst>
          </p:cNvPr>
          <p:cNvSpPr txBox="1"/>
          <p:nvPr/>
        </p:nvSpPr>
        <p:spPr>
          <a:xfrm>
            <a:off x="2902225" y="971659"/>
            <a:ext cx="3882887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You can change contour….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59E0DE-B8DD-9DD0-6178-2D1D3B03713F}"/>
              </a:ext>
            </a:extLst>
          </p:cNvPr>
          <p:cNvSpPr txBox="1"/>
          <p:nvPr/>
        </p:nvSpPr>
        <p:spPr>
          <a:xfrm>
            <a:off x="2330489" y="5460707"/>
            <a:ext cx="7264086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Make changes, s</a:t>
            </a:r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ave the file, then </a:t>
            </a:r>
            <a:r>
              <a:rPr lang="en-US" sz="2400" b="0" i="1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reload</a:t>
            </a:r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the LightningCast product(s) for changes to take effect.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F2A00F-DD70-4A44-36A1-59CA0A17999C}"/>
              </a:ext>
            </a:extLst>
          </p:cNvPr>
          <p:cNvSpPr txBox="1"/>
          <p:nvPr/>
        </p:nvSpPr>
        <p:spPr>
          <a:xfrm>
            <a:off x="53785" y="6347530"/>
            <a:ext cx="8728030" cy="46166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This info also available at:</a:t>
            </a:r>
            <a:r>
              <a:rPr lang="en-US" sz="2400" dirty="0"/>
              <a:t>: </a:t>
            </a:r>
            <a:r>
              <a:rPr lang="en-US" sz="2400" dirty="0">
                <a:hlinkClick r:id="rId6"/>
              </a:rPr>
              <a:t>https://tinyurl.com/lightningcast-in-awips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CF9659-2E20-DA18-DE1A-E2C1A6CC0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2225" y="3766203"/>
            <a:ext cx="6391651" cy="7139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5CB616-556E-207E-8BE4-70FC332940F8}"/>
              </a:ext>
            </a:extLst>
          </p:cNvPr>
          <p:cNvSpPr txBox="1"/>
          <p:nvPr/>
        </p:nvSpPr>
        <p:spPr>
          <a:xfrm>
            <a:off x="3473963" y="3198522"/>
            <a:ext cx="96930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Color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7F3BD-4A08-5CF3-0F5F-F69BB5A87ED3}"/>
              </a:ext>
            </a:extLst>
          </p:cNvPr>
          <p:cNvSpPr txBox="1"/>
          <p:nvPr/>
        </p:nvSpPr>
        <p:spPr>
          <a:xfrm>
            <a:off x="4781197" y="3185270"/>
            <a:ext cx="96930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S</a:t>
            </a:r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tyle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E630A-BAFC-9559-A0E3-8FFACF15918D}"/>
              </a:ext>
            </a:extLst>
          </p:cNvPr>
          <p:cNvSpPr txBox="1"/>
          <p:nvPr/>
        </p:nvSpPr>
        <p:spPr>
          <a:xfrm>
            <a:off x="6018380" y="3185269"/>
            <a:ext cx="1646107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T</a:t>
            </a:r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hickness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94840C-79FD-6408-E5C2-59B6475F20C4}"/>
              </a:ext>
            </a:extLst>
          </p:cNvPr>
          <p:cNvSpPr txBox="1"/>
          <p:nvPr/>
        </p:nvSpPr>
        <p:spPr>
          <a:xfrm>
            <a:off x="7021609" y="3180805"/>
            <a:ext cx="232575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Probability level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918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5324" y="64947"/>
            <a:ext cx="10408186" cy="818782"/>
          </a:xfrm>
        </p:spPr>
        <p:txBody>
          <a:bodyPr>
            <a:normAutofit/>
          </a:bodyPr>
          <a:lstStyle/>
          <a:p>
            <a:r>
              <a:rPr lang="en-US" dirty="0" err="1">
                <a:latin typeface="Franklin Gothic Medium Cond" panose="020B0606030402020204" pitchFamily="34" charset="0"/>
              </a:rPr>
              <a:t>ProbSevere</a:t>
            </a:r>
            <a:r>
              <a:rPr lang="en-US" dirty="0"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latin typeface="Franklin Gothic Medium Cond" panose="020B0606030402020204" pitchFamily="34" charset="0"/>
              </a:rPr>
              <a:t>LightningCast</a:t>
            </a:r>
            <a:r>
              <a:rPr lang="en-US" dirty="0">
                <a:latin typeface="Franklin Gothic Medium Cond" panose="020B0606030402020204" pitchFamily="34" charset="0"/>
              </a:rPr>
              <a:t>: Summary/Next Steps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245238"/>
            <a:ext cx="10515600" cy="536228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Franklin Gothic Medium Cond" panose="020B0606030402020204" pitchFamily="34" charset="0"/>
              </a:rPr>
              <a:t>Unique quantitative exploitation of GOES-R data: ~20-30 minutes of lead-time relative to first occurrence of GLM-detected lightning.</a:t>
            </a:r>
          </a:p>
          <a:p>
            <a:pPr marL="0" indent="0">
              <a:buNone/>
            </a:pPr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>
                <a:latin typeface="Franklin Gothic Medium Cond" panose="020B0606030402020204" pitchFamily="34" charset="0"/>
              </a:rPr>
              <a:t>AI tools are not a replacement for human expert analysis, but they enable consistent, efficient, and timely decision-making.</a:t>
            </a:r>
          </a:p>
          <a:p>
            <a:pPr marL="0" indent="0">
              <a:buNone/>
            </a:pPr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>
                <a:latin typeface="Franklin Gothic Medium Cond" panose="020B0606030402020204" pitchFamily="34" charset="0"/>
              </a:rPr>
              <a:t>LightningCast v1 (ABI only) is scheduled to be transitioned-to-operations at NESDIS in 2025.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>
                <a:latin typeface="Franklin Gothic Medium Cond" panose="020B0606030402020204" pitchFamily="34" charset="0"/>
              </a:rPr>
              <a:t>We want to hear ideas from the field regarding how to prioritize R+D and improve LightningCast products.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>
                <a:latin typeface="Franklin Gothic Medium Cond" panose="020B0606030402020204" pitchFamily="34" charset="0"/>
              </a:rPr>
              <a:t>We’re interested in forecaster utility of the LightningCast dashboards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56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Franklin Gothic Medium Cond" panose="020B0606030402020204" pitchFamily="34" charset="0"/>
              </a:rPr>
              <a:t>Lightning Probability:  How?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6775" y="1825625"/>
            <a:ext cx="11052312" cy="4351338"/>
          </a:xfrm>
        </p:spPr>
        <p:txBody>
          <a:bodyPr>
            <a:normAutofit lnSpcReduction="10000"/>
          </a:bodyPr>
          <a:lstStyle/>
          <a:p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dirty="0">
                <a:latin typeface="Franklin Gothic Medium Cond" panose="020B0606030402020204" pitchFamily="34" charset="0"/>
              </a:rPr>
              <a:t>Take image observations of the ABI Bands, including those used operationally in Convective situations (Day Cloud Phase Distinction, for example, during daytime)</a:t>
            </a:r>
          </a:p>
          <a:p>
            <a:r>
              <a:rPr lang="en-US" b="1" dirty="0">
                <a:latin typeface="Franklin Gothic Medium Cond" panose="020B0606030402020204" pitchFamily="34" charset="0"/>
              </a:rPr>
              <a:t>Take future image observations of lightning from GLM</a:t>
            </a:r>
          </a:p>
          <a:p>
            <a:pPr lvl="1"/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u="sng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Use both of these to train a model based on ABI data on when lightning will occur</a:t>
            </a:r>
          </a:p>
          <a:p>
            <a:pPr lvl="1"/>
            <a:endParaRPr lang="en-US" b="1" u="sng" dirty="0">
              <a:solidFill>
                <a:srgbClr val="FF0000"/>
              </a:solidFill>
              <a:latin typeface="Franklin Gothic Medium Cond" panose="020B0606030402020204" pitchFamily="34" charset="0"/>
            </a:endParaRPr>
          </a:p>
          <a:p>
            <a:pPr lvl="1"/>
            <a:r>
              <a:rPr lang="en-US" b="1" dirty="0">
                <a:latin typeface="Franklin Gothic Medium Cond" panose="020B0606030402020204" pitchFamily="34" charset="0"/>
              </a:rPr>
              <a:t>A request for this product came from OPC/WPC – for predictive information over the ocean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9778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Medium Cond" panose="020B0606030402020204" pitchFamily="34" charset="0"/>
              </a:rPr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hlinkClick r:id="rId3"/>
              </a:rPr>
              <a:t>john.cintineo@noaa.gov</a:t>
            </a:r>
            <a:r>
              <a:rPr lang="en-US" dirty="0"/>
              <a:t> </a:t>
            </a:r>
            <a:endParaRPr lang="en-US" dirty="0">
              <a:hlinkClick r:id="rId4"/>
            </a:endParaRPr>
          </a:p>
          <a:p>
            <a:r>
              <a:rPr lang="en-US" dirty="0">
                <a:hlinkClick r:id="rId4"/>
              </a:rPr>
              <a:t>michael.pavolonis@noaa.gov</a:t>
            </a:r>
            <a:endParaRPr lang="en-US" dirty="0"/>
          </a:p>
          <a:p>
            <a:r>
              <a:rPr lang="en-US" dirty="0">
                <a:hlinkClick r:id="rId5"/>
              </a:rPr>
              <a:t>heuscherstew@wisc.edu</a:t>
            </a:r>
            <a:r>
              <a:rPr lang="en-US" dirty="0"/>
              <a:t> </a:t>
            </a:r>
          </a:p>
          <a:p>
            <a:r>
              <a:rPr lang="en-US" dirty="0">
                <a:hlinkClick r:id="rId6"/>
              </a:rPr>
              <a:t>justin.sieglaff@ssec.wisc.edu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>
                <a:hlinkClick r:id="rId7"/>
              </a:rPr>
              <a:t>scott.lindstrom@noaa.gov</a:t>
            </a:r>
            <a:r>
              <a:rPr lang="en-US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8320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7636" y="14037"/>
            <a:ext cx="10515600" cy="854075"/>
          </a:xfrm>
        </p:spPr>
        <p:txBody>
          <a:bodyPr/>
          <a:lstStyle/>
          <a:p>
            <a:pPr algn="ctr"/>
            <a:r>
              <a:rPr lang="en-US" b="1" dirty="0">
                <a:latin typeface="Franklin Gothic Medium Cond" panose="020B0606030402020204" pitchFamily="34" charset="0"/>
              </a:rPr>
              <a:t>How does LightningCast work?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2279" y="857018"/>
            <a:ext cx="5707021" cy="4819551"/>
            <a:chOff x="72279" y="1022118"/>
            <a:chExt cx="5707021" cy="4819551"/>
          </a:xfrm>
        </p:grpSpPr>
        <p:sp>
          <p:nvSpPr>
            <p:cNvPr id="6" name="TextBox 5"/>
            <p:cNvSpPr txBox="1"/>
            <p:nvPr/>
          </p:nvSpPr>
          <p:spPr>
            <a:xfrm>
              <a:off x="72279" y="3902677"/>
              <a:ext cx="570702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Franklin Gothic Medium Cond" panose="020B0606030402020204" pitchFamily="34" charset="0"/>
                </a:rPr>
                <a:t>Input: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Franklin Gothic Medium Cond" panose="020B0606030402020204" pitchFamily="34" charset="0"/>
                </a:rPr>
                <a:t>0.64 </a:t>
              </a: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µm reflectance (band 2)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Franklin Gothic Medium Cond" panose="020B0606030402020204" pitchFamily="34" charset="0"/>
                </a:rPr>
                <a:t>1.6 </a:t>
              </a: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µm reflectance (band 5)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Franklin Gothic Medium Cond" panose="020B0606030402020204" pitchFamily="34" charset="0"/>
                </a:rPr>
                <a:t>10.3 </a:t>
              </a: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µm brightness temperature (band 13)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Franklin Gothic Medium Cond" panose="020B0606030402020204" pitchFamily="34" charset="0"/>
                </a:rPr>
                <a:t>12.3 </a:t>
              </a: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µm brightness temperature (band 15)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5AF6F6-26F0-C54B-857F-A4107268A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418" y="1022118"/>
              <a:ext cx="4956559" cy="2904387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378751" y="6016154"/>
            <a:ext cx="9272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ranklin Gothic Medium Cond" panose="020B0606030402020204" pitchFamily="34" charset="0"/>
              </a:rPr>
              <a:t>Works day and night; Applicable to any scan domain (</a:t>
            </a:r>
            <a:r>
              <a:rPr lang="en-US" sz="2400" dirty="0" err="1">
                <a:latin typeface="Franklin Gothic Medium Cond" panose="020B0606030402020204" pitchFamily="34" charset="0"/>
              </a:rPr>
              <a:t>meso</a:t>
            </a:r>
            <a:r>
              <a:rPr lang="en-US" sz="2400" dirty="0">
                <a:latin typeface="Franklin Gothic Medium Cond" panose="020B0606030402020204" pitchFamily="34" charset="0"/>
              </a:rPr>
              <a:t>, CONUS, or FD); Applicable to GOES-East (GOES-19) and GOES-West (GOES-18)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110977" y="813124"/>
            <a:ext cx="6916077" cy="4865307"/>
            <a:chOff x="5110977" y="978224"/>
            <a:chExt cx="6916077" cy="4865307"/>
          </a:xfrm>
        </p:grpSpPr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1F6E0F60-7A63-164F-971A-13CC73691F6F}"/>
                </a:ext>
              </a:extLst>
            </p:cNvPr>
            <p:cNvSpPr/>
            <p:nvPr/>
          </p:nvSpPr>
          <p:spPr>
            <a:xfrm>
              <a:off x="5110977" y="2473492"/>
              <a:ext cx="1280594" cy="7683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B4ED04C-ADF1-E349-A277-A5CB1BAC976D}"/>
                </a:ext>
              </a:extLst>
            </p:cNvPr>
            <p:cNvGrpSpPr/>
            <p:nvPr/>
          </p:nvGrpSpPr>
          <p:grpSpPr>
            <a:xfrm>
              <a:off x="6391571" y="978224"/>
              <a:ext cx="5201317" cy="2990863"/>
              <a:chOff x="4160778" y="2895928"/>
              <a:chExt cx="3717420" cy="217829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CC64BB3-6F53-4849-A0D8-428A08AF0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60778" y="2895928"/>
                <a:ext cx="3717420" cy="217829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17BAD0F-8D92-A84E-BA8B-AD7E1BBF9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13864" y="4761797"/>
                <a:ext cx="1896536" cy="278107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6166627" y="3904539"/>
              <a:ext cx="586042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Franklin Gothic Medium Cond" panose="020B0606030402020204" pitchFamily="34" charset="0"/>
                </a:rPr>
                <a:t>Output: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probability that GLM will observe lightning in the next 60 minutes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Natively 2-km res. on the ABI grid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Remapped to ~10-km res. on equal </a:t>
              </a:r>
              <a:r>
                <a:rPr lang="en-US" sz="2400" b="1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lat-lon</a:t>
              </a: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 grid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170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EA4D7-093C-CDBB-646D-F0D9B2A5B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C31D4B-F1FC-4911-93D5-7EBFC4F73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36" y="14037"/>
            <a:ext cx="10515600" cy="854075"/>
          </a:xfrm>
        </p:spPr>
        <p:txBody>
          <a:bodyPr/>
          <a:lstStyle/>
          <a:p>
            <a:pPr algn="ctr"/>
            <a:r>
              <a:rPr lang="en-US" b="1" dirty="0">
                <a:latin typeface="Franklin Gothic Medium Cond" panose="020B0606030402020204" pitchFamily="34" charset="0"/>
              </a:rPr>
              <a:t>How does LightningCast work?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D93291-CF64-DCB9-0186-7A6CED7A3E76}"/>
              </a:ext>
            </a:extLst>
          </p:cNvPr>
          <p:cNvGrpSpPr/>
          <p:nvPr/>
        </p:nvGrpSpPr>
        <p:grpSpPr>
          <a:xfrm>
            <a:off x="72279" y="857018"/>
            <a:ext cx="5707021" cy="5188883"/>
            <a:chOff x="72279" y="1022118"/>
            <a:chExt cx="5707021" cy="518888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584C55-419D-E7C7-A794-EB35598F5461}"/>
                </a:ext>
              </a:extLst>
            </p:cNvPr>
            <p:cNvSpPr txBox="1"/>
            <p:nvPr/>
          </p:nvSpPr>
          <p:spPr>
            <a:xfrm>
              <a:off x="72279" y="3902677"/>
              <a:ext cx="570702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Franklin Gothic Medium Cond" panose="020B0606030402020204" pitchFamily="34" charset="0"/>
                </a:rPr>
                <a:t>Input: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Franklin Gothic Medium Cond" panose="020B0606030402020204" pitchFamily="34" charset="0"/>
                </a:rPr>
                <a:t>0.64 </a:t>
              </a: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µm reflectance (band 2)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Franklin Gothic Medium Cond" panose="020B0606030402020204" pitchFamily="34" charset="0"/>
                </a:rPr>
                <a:t>1.6 </a:t>
              </a: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µm reflectance (band 5)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Franklin Gothic Medium Cond" panose="020B0606030402020204" pitchFamily="34" charset="0"/>
                </a:rPr>
                <a:t>10.3 </a:t>
              </a: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µm brightness temperature (band 13)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Franklin Gothic Medium Cond" panose="020B0606030402020204" pitchFamily="34" charset="0"/>
                </a:rPr>
                <a:t>12.3 </a:t>
              </a: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µm brightness temperature (band 15)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MRMS Reflectivity -10C (new for HWT 2025)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FE836D-9AB9-5F43-5A51-0C0C271DD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418" y="1022118"/>
              <a:ext cx="4956559" cy="2904387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773D558-AEE6-4720-3A83-0AD6F10B050E}"/>
              </a:ext>
            </a:extLst>
          </p:cNvPr>
          <p:cNvSpPr txBox="1"/>
          <p:nvPr/>
        </p:nvSpPr>
        <p:spPr>
          <a:xfrm>
            <a:off x="1378751" y="6016154"/>
            <a:ext cx="9272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ranklin Gothic Medium Cond" panose="020B0606030402020204" pitchFamily="34" charset="0"/>
              </a:rPr>
              <a:t>Works day and night; Applicable to any scan domain (</a:t>
            </a:r>
            <a:r>
              <a:rPr lang="en-US" sz="2400" dirty="0" err="1">
                <a:latin typeface="Franklin Gothic Medium Cond" panose="020B0606030402020204" pitchFamily="34" charset="0"/>
              </a:rPr>
              <a:t>meso</a:t>
            </a:r>
            <a:r>
              <a:rPr lang="en-US" sz="2400" dirty="0">
                <a:latin typeface="Franklin Gothic Medium Cond" panose="020B0606030402020204" pitchFamily="34" charset="0"/>
              </a:rPr>
              <a:t>, CONUS, or FD); Applicable to GOES-East (GOES-19) and GOES-West (GOES-18)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A6BF87-5255-B13B-7510-4904ED2C1F9E}"/>
              </a:ext>
            </a:extLst>
          </p:cNvPr>
          <p:cNvGrpSpPr/>
          <p:nvPr/>
        </p:nvGrpSpPr>
        <p:grpSpPr>
          <a:xfrm>
            <a:off x="5110977" y="813124"/>
            <a:ext cx="6916077" cy="4865307"/>
            <a:chOff x="5110977" y="978224"/>
            <a:chExt cx="6916077" cy="4865307"/>
          </a:xfrm>
        </p:grpSpPr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CE16A226-2CAB-644E-1A05-11E5462B6346}"/>
                </a:ext>
              </a:extLst>
            </p:cNvPr>
            <p:cNvSpPr/>
            <p:nvPr/>
          </p:nvSpPr>
          <p:spPr>
            <a:xfrm>
              <a:off x="5110977" y="2473492"/>
              <a:ext cx="1280594" cy="7683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ED54DBF-BA77-C4D5-BE9D-18A505297BC6}"/>
                </a:ext>
              </a:extLst>
            </p:cNvPr>
            <p:cNvGrpSpPr/>
            <p:nvPr/>
          </p:nvGrpSpPr>
          <p:grpSpPr>
            <a:xfrm>
              <a:off x="6391571" y="978224"/>
              <a:ext cx="5201317" cy="2990863"/>
              <a:chOff x="4160778" y="2895928"/>
              <a:chExt cx="3717420" cy="217829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7719758-F8AC-D63E-F3B3-95EFB994F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60778" y="2895928"/>
                <a:ext cx="3717420" cy="217829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1C4CE42-67FD-CE09-C16B-F74AADEC64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13864" y="4761797"/>
                <a:ext cx="1896536" cy="278107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A09330-DAA4-4600-3780-0AD8FFB19FD2}"/>
                </a:ext>
              </a:extLst>
            </p:cNvPr>
            <p:cNvSpPr txBox="1"/>
            <p:nvPr/>
          </p:nvSpPr>
          <p:spPr>
            <a:xfrm>
              <a:off x="6166627" y="3904539"/>
              <a:ext cx="586042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Franklin Gothic Medium Cond" panose="020B0606030402020204" pitchFamily="34" charset="0"/>
                </a:rPr>
                <a:t>Output: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probability that GLM will observe lightning in the next 60 minutes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Natively 2-km res. on the ABI grid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Remapped to ~10-km res. on equal </a:t>
              </a:r>
              <a:r>
                <a:rPr lang="en-US" sz="2400" b="1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lat-lon</a:t>
              </a: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 grid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63DFB17-C52A-E03B-B3BA-499436F1A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7405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Franklin Gothic Medium Cond" panose="020B0606030402020204" pitchFamily="34" charset="0"/>
              </a:rPr>
              <a:t>How is LightningCast used?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4488"/>
            <a:ext cx="10515600" cy="5413512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Franklin Gothic Medium Cond" panose="020B0606030402020204" pitchFamily="34" charset="0"/>
              </a:rPr>
              <a:t>Impact-based Decision Support Services (IDSS) for outdoor events</a:t>
            </a:r>
          </a:p>
          <a:p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dirty="0">
                <a:latin typeface="Franklin Gothic Medium Cond" panose="020B0606030402020204" pitchFamily="34" charset="0"/>
              </a:rPr>
              <a:t>Maritime nowcasting</a:t>
            </a:r>
          </a:p>
          <a:p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dirty="0">
                <a:latin typeface="Franklin Gothic Medium Cond" panose="020B0606030402020204" pitchFamily="34" charset="0"/>
              </a:rPr>
              <a:t>Airport and air traffic operations</a:t>
            </a:r>
          </a:p>
          <a:p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dirty="0">
                <a:latin typeface="Franklin Gothic Medium Cond" panose="020B0606030402020204" pitchFamily="34" charset="0"/>
              </a:rPr>
              <a:t>Wildfire incident response</a:t>
            </a:r>
          </a:p>
          <a:p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dirty="0">
                <a:latin typeface="Franklin Gothic Medium Cond" panose="020B0606030402020204" pitchFamily="34" charset="0"/>
              </a:rPr>
              <a:t>General convective initiation/maintenance guidance</a:t>
            </a:r>
          </a:p>
          <a:p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dirty="0">
                <a:latin typeface="Franklin Gothic Medium Cond" panose="020B0606030402020204" pitchFamily="34" charset="0"/>
              </a:rPr>
              <a:t>Personal decision making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6345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43" y="6492879"/>
            <a:ext cx="2844800" cy="365125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7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pltg_20200828.mp4" descr="pltg_20200828.mp4">
            <a:hlinkClick r:id="" action="ppaction://media"/>
            <a:extLst>
              <a:ext uri="{FF2B5EF4-FFF2-40B4-BE49-F238E27FC236}">
                <a16:creationId xmlns:a16="http://schemas.microsoft.com/office/drawing/2014/main" id="{33B8D493-4B4E-B341-9FA7-F92FD2E93E0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2401" y="-25400"/>
            <a:ext cx="945303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C9DA66-0854-344A-B936-4DA7753EDF56}"/>
              </a:ext>
            </a:extLst>
          </p:cNvPr>
          <p:cNvSpPr txBox="1"/>
          <p:nvPr/>
        </p:nvSpPr>
        <p:spPr>
          <a:xfrm>
            <a:off x="5881974" y="3641584"/>
            <a:ext cx="3679569" cy="10002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</a:rPr>
              <a:t>15 (75%) – 30 (25%) minutes of lead-time prior to first GLM flash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88D2F2-EA6D-5A4B-8AEF-49F94E2188FD}"/>
              </a:ext>
            </a:extLst>
          </p:cNvPr>
          <p:cNvSpPr txBox="1"/>
          <p:nvPr/>
        </p:nvSpPr>
        <p:spPr>
          <a:xfrm>
            <a:off x="7518400" y="2548813"/>
            <a:ext cx="3272853" cy="10002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</a:rPr>
              <a:t>15 (75%) – 25 (25%) minutes of lead-time prior to first GLM flash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FD6B06-DEB8-294F-A340-8C2F2D77CD83}"/>
              </a:ext>
            </a:extLst>
          </p:cNvPr>
          <p:cNvSpPr txBox="1"/>
          <p:nvPr/>
        </p:nvSpPr>
        <p:spPr>
          <a:xfrm>
            <a:off x="2336801" y="3937000"/>
            <a:ext cx="3272855" cy="10002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</a:rPr>
              <a:t>30 (75%) – 70 (25%) minutes of lead-time prior to first GLM flash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362AF9-CEBE-E145-84A1-1E5F01613879}"/>
              </a:ext>
            </a:extLst>
          </p:cNvPr>
          <p:cNvCxnSpPr>
            <a:cxnSpLocks/>
          </p:cNvCxnSpPr>
          <p:nvPr/>
        </p:nvCxnSpPr>
        <p:spPr>
          <a:xfrm flipH="1" flipV="1">
            <a:off x="7924800" y="2209800"/>
            <a:ext cx="1230027" cy="33901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901C50-056F-E741-BA93-A142A4125C47}"/>
              </a:ext>
            </a:extLst>
          </p:cNvPr>
          <p:cNvCxnSpPr>
            <a:cxnSpLocks/>
          </p:cNvCxnSpPr>
          <p:nvPr/>
        </p:nvCxnSpPr>
        <p:spPr>
          <a:xfrm flipH="1" flipV="1">
            <a:off x="6299200" y="2690461"/>
            <a:ext cx="897771" cy="95112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5DF8FA-66DF-EB42-9B43-84496A025B65}"/>
              </a:ext>
            </a:extLst>
          </p:cNvPr>
          <p:cNvCxnSpPr>
            <a:cxnSpLocks/>
          </p:cNvCxnSpPr>
          <p:nvPr/>
        </p:nvCxnSpPr>
        <p:spPr>
          <a:xfrm flipH="1" flipV="1">
            <a:off x="3505200" y="3246440"/>
            <a:ext cx="762000" cy="69055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9B31681-F023-BE48-B979-EA11256591A4}"/>
              </a:ext>
            </a:extLst>
          </p:cNvPr>
          <p:cNvSpPr txBox="1"/>
          <p:nvPr/>
        </p:nvSpPr>
        <p:spPr>
          <a:xfrm>
            <a:off x="5475574" y="373145"/>
            <a:ext cx="3272853" cy="10002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</a:rPr>
              <a:t>5 (75%) – 25 (25%) minutes of lead-time prior to first GLM flash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7339E1-D4C9-7744-82A1-CE8AF7FB2EF7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7112001" y="1373415"/>
            <a:ext cx="1534826" cy="30162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466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43" y="6492879"/>
            <a:ext cx="2844800" cy="365125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8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Iowa_20210714.mp4" descr="Iowa_20210714.mp4">
            <a:hlinkClick r:id="" action="ppaction://media"/>
            <a:extLst>
              <a:ext uri="{FF2B5EF4-FFF2-40B4-BE49-F238E27FC236}">
                <a16:creationId xmlns:a16="http://schemas.microsoft.com/office/drawing/2014/main" id="{5A76EF5B-BA95-1B46-9B6D-54310A56F2C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3867" y="10048"/>
            <a:ext cx="958215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4955823"/>
            <a:ext cx="9279466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Franklin Gothic Medium Cond" panose="020B0606030402020204" pitchFamily="34" charset="0"/>
              </a:rPr>
              <a:t>Note : </a:t>
            </a:r>
            <a:r>
              <a:rPr lang="en-US" sz="2400" b="1" dirty="0" err="1">
                <a:latin typeface="Franklin Gothic Medium Cond" panose="020B0606030402020204" pitchFamily="34" charset="0"/>
              </a:rPr>
              <a:t>LightningCast</a:t>
            </a:r>
            <a:r>
              <a:rPr lang="en-US" sz="2400" b="1" dirty="0">
                <a:latin typeface="Franklin Gothic Medium Cond" panose="020B0606030402020204" pitchFamily="34" charset="0"/>
              </a:rPr>
              <a:t> is frequently shown on animations; however, time tendency (how ABI Band information is changing) is not used in the algorithm.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57155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859445"/>
            <a:ext cx="6164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Franklin Gothic Medium Cond" panose="020B0606030402020204" pitchFamily="34" charset="0"/>
              </a:rPr>
              <a:t>Day-cloud-phase distinction RGB + LightningCast contours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27592" y="4835557"/>
            <a:ext cx="616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ranklin Gothic Medium Cond" panose="020B0606030402020204" pitchFamily="34" charset="0"/>
              </a:rPr>
              <a:t>Visible imagery + Refl. @ -10</a:t>
            </a:r>
            <a:r>
              <a:rPr lang="en-US" sz="2400" baseline="30000" dirty="0">
                <a:latin typeface="Franklin Gothic Medium Cond" panose="020B0606030402020204" pitchFamily="34" charset="0"/>
              </a:rPr>
              <a:t>o</a:t>
            </a:r>
            <a:r>
              <a:rPr lang="en-US" sz="2400" dirty="0">
                <a:latin typeface="Franklin Gothic Medium Cond" panose="020B0606030402020204" pitchFamily="34" charset="0"/>
              </a:rPr>
              <a:t>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7276"/>
            <a:ext cx="12191999" cy="4506258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65903"/>
            <a:ext cx="10515600" cy="32137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cap="small" dirty="0">
                <a:latin typeface="Franklin Gothic Medium Cond" panose="020B0606030402020204" pitchFamily="34" charset="0"/>
              </a:rPr>
              <a:t>Comparison to NEXRAD radar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930" y="1524319"/>
            <a:ext cx="173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Michigan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3315" y="5554542"/>
            <a:ext cx="10781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Franklin Gothic Medium Cond" panose="020B0606030402020204" pitchFamily="34" charset="0"/>
              </a:rPr>
              <a:t>Spatially coherent </a:t>
            </a:r>
            <a:r>
              <a:rPr lang="en-US" sz="3200" dirty="0" err="1">
                <a:latin typeface="Franklin Gothic Medium Cond" panose="020B0606030402020204" pitchFamily="34" charset="0"/>
              </a:rPr>
              <a:t>LightningCast</a:t>
            </a:r>
            <a:r>
              <a:rPr lang="en-US" sz="3200" dirty="0">
                <a:latin typeface="Franklin Gothic Medium Cond" panose="020B0606030402020204" pitchFamily="34" charset="0"/>
              </a:rPr>
              <a:t> signals often precede early radar indicators of convective and lightning initiation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944835-E196-A103-A2E1-F7A0C77BDD64}"/>
              </a:ext>
            </a:extLst>
          </p:cNvPr>
          <p:cNvSpPr txBox="1"/>
          <p:nvPr/>
        </p:nvSpPr>
        <p:spPr>
          <a:xfrm>
            <a:off x="4292885" y="3575093"/>
            <a:ext cx="173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Ohio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0BCA9-14AD-B183-D95D-976E3D256E48}"/>
              </a:ext>
            </a:extLst>
          </p:cNvPr>
          <p:cNvSpPr txBox="1"/>
          <p:nvPr/>
        </p:nvSpPr>
        <p:spPr>
          <a:xfrm>
            <a:off x="6477163" y="1558936"/>
            <a:ext cx="173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Michigan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91345-0A25-C83A-B2ED-9DC1FAF2C176}"/>
              </a:ext>
            </a:extLst>
          </p:cNvPr>
          <p:cNvSpPr txBox="1"/>
          <p:nvPr/>
        </p:nvSpPr>
        <p:spPr>
          <a:xfrm>
            <a:off x="10677118" y="3609710"/>
            <a:ext cx="173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Ohio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3010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24492</TotalTime>
  <Words>1925</Words>
  <Application>Microsoft Macintosh PowerPoint</Application>
  <PresentationFormat>Widescreen</PresentationFormat>
  <Paragraphs>252</Paragraphs>
  <Slides>30</Slides>
  <Notes>28</Notes>
  <HiddenSlides>6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Arial Narrow</vt:lpstr>
      <vt:lpstr>Calibri</vt:lpstr>
      <vt:lpstr>Calibri Light</vt:lpstr>
      <vt:lpstr>Franklin Gothic Medium Cond</vt:lpstr>
      <vt:lpstr>Oswald</vt:lpstr>
      <vt:lpstr>Wingdings</vt:lpstr>
      <vt:lpstr>Office Theme</vt:lpstr>
      <vt:lpstr>PowerPoint Presentation</vt:lpstr>
      <vt:lpstr>PowerPoint Presentation</vt:lpstr>
      <vt:lpstr>Lightning Probability:  How?</vt:lpstr>
      <vt:lpstr>How does LightningCast work?</vt:lpstr>
      <vt:lpstr>How does LightningCast work?</vt:lpstr>
      <vt:lpstr>How is LightningCast used?</vt:lpstr>
      <vt:lpstr>PowerPoint Presentation</vt:lpstr>
      <vt:lpstr>PowerPoint Presentation</vt:lpstr>
      <vt:lpstr>Comparison to NEXRAD radar</vt:lpstr>
      <vt:lpstr>Key Focus: Comparison between LightningCast with and without MRMS</vt:lpstr>
      <vt:lpstr>Developing convection under thick cirrus</vt:lpstr>
      <vt:lpstr>“Marginal” Convection</vt:lpstr>
      <vt:lpstr>Lightning cessation</vt:lpstr>
      <vt:lpstr>Nighttime convection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2025 DSS On-demand location request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ProbSevere LightningCast: Summary/Next Steps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Lindstrom</dc:creator>
  <cp:lastModifiedBy>LENA HEUSCHER-STEWART</cp:lastModifiedBy>
  <cp:revision>46</cp:revision>
  <dcterms:created xsi:type="dcterms:W3CDTF">2021-10-07T18:42:19Z</dcterms:created>
  <dcterms:modified xsi:type="dcterms:W3CDTF">2025-03-31T20:31:22Z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A0E2AB9F-15B3-4B16-BEEC-2DAB56EA1C66</vt:lpwstr>
  </property>
  <property fmtid="{D5CDD505-2E9C-101B-9397-08002B2CF9AE}" pid="3" name="ArticulatePath">
    <vt:lpwstr>Presentation1</vt:lpwstr>
  </property>
</Properties>
</file>