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tiff" ContentType="image/tiff"/>
  <Default Extension="gif" ContentType="image/gif"/>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tags/tag1.xml" ContentType="application/vnd.openxmlformats-officedocument.presentationml.tags+xml"/>
  <Override PartName="/ppt/notesSlides/notesSlide17.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notesSlides/notesSlide18.xml" ContentType="application/vnd.openxmlformats-officedocument.presentationml.notesSlide+xml"/>
  <Override PartName="/ppt/tags/tag4.xml" ContentType="application/vnd.openxmlformats-officedocument.presentationml.tags+xml"/>
  <Override PartName="/ppt/tags/tag5.xml" ContentType="application/vnd.openxmlformats-officedocument.presentationml.tags+xml"/>
  <Override PartName="/ppt/notesSlides/notesSlide19.xml" ContentType="application/vnd.openxmlformats-officedocument.presentationml.notesSlide+xml"/>
  <Override PartName="/ppt/tags/tag6.xml" ContentType="application/vnd.openxmlformats-officedocument.presentationml.tags+xml"/>
  <Override PartName="/ppt/tags/tag7.xml" ContentType="application/vnd.openxmlformats-officedocument.presentationml.tags+xml"/>
  <Override PartName="/ppt/notesSlides/notesSlide20.xml" ContentType="application/vnd.openxmlformats-officedocument.presentationml.notesSlide+xml"/>
  <Override PartName="/ppt/tags/tag8.xml" ContentType="application/vnd.openxmlformats-officedocument.presentationml.tags+xml"/>
  <Override PartName="/ppt/tags/tag9.xml" ContentType="application/vnd.openxmlformats-officedocument.presentationml.tags+xml"/>
  <Override PartName="/ppt/notesSlides/notesSlide21.xml" ContentType="application/vnd.openxmlformats-officedocument.presentationml.notesSlide+xml"/>
  <Override PartName="/ppt/tags/tag10.xml" ContentType="application/vnd.openxmlformats-officedocument.presentationml.tags+xml"/>
  <Override PartName="/ppt/tags/tag11.xml" ContentType="application/vnd.openxmlformats-officedocument.presentationml.tags+xml"/>
  <Override PartName="/ppt/notesSlides/notesSlide22.xml" ContentType="application/vnd.openxmlformats-officedocument.presentationml.notesSlide+xml"/>
  <Override PartName="/ppt/tags/tag12.xml" ContentType="application/vnd.openxmlformats-officedocument.presentationml.tags+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tags/tag13.xml" ContentType="application/vnd.openxmlformats-officedocument.presentationml.tags+xml"/>
  <Override PartName="/ppt/notesSlides/notesSlide33.xml" ContentType="application/vnd.openxmlformats-officedocument.presentationml.notesSlide+xml"/>
  <Override PartName="/ppt/tags/tag14.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0" r:id="rId2"/>
  </p:sldMasterIdLst>
  <p:notesMasterIdLst>
    <p:notesMasterId r:id="rId47"/>
  </p:notesMasterIdLst>
  <p:sldIdLst>
    <p:sldId id="256" r:id="rId3"/>
    <p:sldId id="258" r:id="rId4"/>
    <p:sldId id="284" r:id="rId5"/>
    <p:sldId id="285" r:id="rId6"/>
    <p:sldId id="327" r:id="rId7"/>
    <p:sldId id="260" r:id="rId8"/>
    <p:sldId id="286" r:id="rId9"/>
    <p:sldId id="289" r:id="rId10"/>
    <p:sldId id="287" r:id="rId11"/>
    <p:sldId id="288" r:id="rId12"/>
    <p:sldId id="326" r:id="rId13"/>
    <p:sldId id="305" r:id="rId14"/>
    <p:sldId id="328" r:id="rId15"/>
    <p:sldId id="329" r:id="rId16"/>
    <p:sldId id="330" r:id="rId17"/>
    <p:sldId id="351" r:id="rId18"/>
    <p:sldId id="344" r:id="rId19"/>
    <p:sldId id="345" r:id="rId20"/>
    <p:sldId id="346" r:id="rId21"/>
    <p:sldId id="347" r:id="rId22"/>
    <p:sldId id="352" r:id="rId23"/>
    <p:sldId id="353" r:id="rId24"/>
    <p:sldId id="354" r:id="rId25"/>
    <p:sldId id="355" r:id="rId26"/>
    <p:sldId id="336" r:id="rId27"/>
    <p:sldId id="293" r:id="rId28"/>
    <p:sldId id="295" r:id="rId29"/>
    <p:sldId id="303" r:id="rId30"/>
    <p:sldId id="299" r:id="rId31"/>
    <p:sldId id="304" r:id="rId32"/>
    <p:sldId id="262" r:id="rId33"/>
    <p:sldId id="265" r:id="rId34"/>
    <p:sldId id="294" r:id="rId35"/>
    <p:sldId id="266" r:id="rId36"/>
    <p:sldId id="356" r:id="rId37"/>
    <p:sldId id="360" r:id="rId38"/>
    <p:sldId id="359" r:id="rId39"/>
    <p:sldId id="358" r:id="rId40"/>
    <p:sldId id="361" r:id="rId41"/>
    <p:sldId id="268" r:id="rId42"/>
    <p:sldId id="298" r:id="rId43"/>
    <p:sldId id="340" r:id="rId44"/>
    <p:sldId id="296" r:id="rId45"/>
    <p:sldId id="350" r:id="rId46"/>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81"/>
    <p:restoredTop sz="87816" autoAdjust="0"/>
  </p:normalViewPr>
  <p:slideViewPr>
    <p:cSldViewPr snapToGrid="0" snapToObjects="1">
      <p:cViewPr varScale="1">
        <p:scale>
          <a:sx n="172" d="100"/>
          <a:sy n="172" d="100"/>
        </p:scale>
        <p:origin x="2608" y="200"/>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notesMaster" Target="notesMasters/notesMaster1.xml"/><Relationship Id="rId50" Type="http://schemas.openxmlformats.org/officeDocument/2006/relationships/theme" Target="theme/theme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presProps" Target="presProps.xml"/><Relationship Id="rId8" Type="http://schemas.openxmlformats.org/officeDocument/2006/relationships/slide" Target="slides/slide6.xml"/><Relationship Id="rId51" Type="http://schemas.openxmlformats.org/officeDocument/2006/relationships/tableStyles" Target="tableStyle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0" Type="http://schemas.openxmlformats.org/officeDocument/2006/relationships/slide" Target="slides/slide18.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83418B8-CF1A-FD40-8DBE-18AE6AE106C0}" type="datetimeFigureOut">
              <a:rPr lang="en-US" smtClean="0"/>
              <a:t>7/11/18</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B6E618A-6217-E64B-BA09-005557F6CE31}" type="slidenum">
              <a:rPr lang="en-US" smtClean="0"/>
              <a:t>‹#›</a:t>
            </a:fld>
            <a:endParaRPr lang="en-US"/>
          </a:p>
        </p:txBody>
      </p:sp>
    </p:spTree>
    <p:extLst>
      <p:ext uri="{BB962C8B-B14F-4D97-AF65-F5344CB8AC3E}">
        <p14:creationId xmlns:p14="http://schemas.microsoft.com/office/powerpoint/2010/main" val="3407077868"/>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slide" Target="../slides/slide26.xml"/><Relationship Id="rId2" Type="http://schemas.openxmlformats.org/officeDocument/2006/relationships/notesMaster" Target="../notesMasters/notesMaster1.xml"/><Relationship Id="rId1" Type="http://schemas.openxmlformats.org/officeDocument/2006/relationships/tags" Target="../tags/tag2.xml"/></Relationships>
</file>

<file path=ppt/notesSlides/_rels/notesSlide18.xml.rels><?xml version="1.0" encoding="UTF-8" standalone="yes"?>
<Relationships xmlns="http://schemas.openxmlformats.org/package/2006/relationships"><Relationship Id="rId3" Type="http://schemas.openxmlformats.org/officeDocument/2006/relationships/slide" Target="../slides/slide27.xml"/><Relationship Id="rId2" Type="http://schemas.openxmlformats.org/officeDocument/2006/relationships/notesMaster" Target="../notesMasters/notesMaster1.xml"/><Relationship Id="rId1" Type="http://schemas.openxmlformats.org/officeDocument/2006/relationships/tags" Target="../tags/tag4.xml"/></Relationships>
</file>

<file path=ppt/notesSlides/_rels/notesSlide19.xml.rels><?xml version="1.0" encoding="UTF-8" standalone="yes"?>
<Relationships xmlns="http://schemas.openxmlformats.org/package/2006/relationships"><Relationship Id="rId3" Type="http://schemas.openxmlformats.org/officeDocument/2006/relationships/slide" Target="../slides/slide28.xml"/><Relationship Id="rId2" Type="http://schemas.openxmlformats.org/officeDocument/2006/relationships/notesMaster" Target="../notesMasters/notesMaster1.xml"/><Relationship Id="rId1" Type="http://schemas.openxmlformats.org/officeDocument/2006/relationships/tags" Target="../tags/tag6.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slide" Target="../slides/slide29.xml"/><Relationship Id="rId2" Type="http://schemas.openxmlformats.org/officeDocument/2006/relationships/notesMaster" Target="../notesMasters/notesMaster1.xml"/><Relationship Id="rId1" Type="http://schemas.openxmlformats.org/officeDocument/2006/relationships/tags" Target="../tags/tag8.xml"/></Relationships>
</file>

<file path=ppt/notesSlides/_rels/notesSlide21.xml.rels><?xml version="1.0" encoding="UTF-8" standalone="yes"?>
<Relationships xmlns="http://schemas.openxmlformats.org/package/2006/relationships"><Relationship Id="rId3" Type="http://schemas.openxmlformats.org/officeDocument/2006/relationships/slide" Target="../slides/slide30.xml"/><Relationship Id="rId2" Type="http://schemas.openxmlformats.org/officeDocument/2006/relationships/notesMaster" Target="../notesMasters/notesMaster1.xml"/><Relationship Id="rId1" Type="http://schemas.openxmlformats.org/officeDocument/2006/relationships/tags" Target="../tags/tag10.xml"/></Relationships>
</file>

<file path=ppt/notesSlides/_rels/notesSlide22.xml.rels><?xml version="1.0" encoding="UTF-8" standalone="yes"?>
<Relationships xmlns="http://schemas.openxmlformats.org/package/2006/relationships"><Relationship Id="rId3" Type="http://schemas.openxmlformats.org/officeDocument/2006/relationships/slide" Target="../slides/slide31.xml"/><Relationship Id="rId2" Type="http://schemas.openxmlformats.org/officeDocument/2006/relationships/notesMaster" Target="../notesMasters/notesMaster1.xml"/><Relationship Id="rId1" Type="http://schemas.openxmlformats.org/officeDocument/2006/relationships/tags" Target="../tags/tag12.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3" Type="http://schemas.openxmlformats.org/officeDocument/2006/relationships/slide" Target="../slides/slide43.xml"/><Relationship Id="rId2" Type="http://schemas.openxmlformats.org/officeDocument/2006/relationships/notesMaster" Target="../notesMasters/notesMaster1.xml"/><Relationship Id="rId1" Type="http://schemas.openxmlformats.org/officeDocument/2006/relationships/tags" Target="../tags/tag14.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Calibri" pitchFamily="34" charset="0"/>
                <a:ea typeface="+mn-ea"/>
                <a:cs typeface="+mn-cs"/>
              </a:rPr>
              <a:t>This is a short training module for users of th</a:t>
            </a:r>
            <a:r>
              <a:rPr lang="en-US" sz="1200" kern="1200" baseline="0" dirty="0">
                <a:solidFill>
                  <a:schemeClr val="tx1"/>
                </a:solidFill>
                <a:effectLst/>
                <a:latin typeface="Calibri" pitchFamily="34" charset="0"/>
                <a:ea typeface="+mn-ea"/>
                <a:cs typeface="+mn-cs"/>
              </a:rPr>
              <a:t>e NOAA/CIMSS ProbSevere Model.</a:t>
            </a:r>
          </a:p>
          <a:p>
            <a:endParaRPr lang="en-US" sz="1200" kern="1200" baseline="0" dirty="0">
              <a:solidFill>
                <a:schemeClr val="tx1"/>
              </a:solidFill>
              <a:effectLst/>
              <a:latin typeface="Calibri" pitchFamily="34" charset="0"/>
              <a:ea typeface="+mn-ea"/>
              <a:cs typeface="+mn-cs"/>
            </a:endParaRPr>
          </a:p>
          <a:p>
            <a:r>
              <a:rPr lang="en-US" sz="1200" kern="1200" baseline="0" dirty="0">
                <a:solidFill>
                  <a:schemeClr val="tx1"/>
                </a:solidFill>
                <a:effectLst/>
                <a:latin typeface="Calibri" pitchFamily="34" charset="0"/>
                <a:ea typeface="+mn-ea"/>
                <a:cs typeface="+mn-cs"/>
              </a:rPr>
              <a:t>ProbSevere All Hazards is an improvement to the NOAA/CIMSS ProbSevere model.  ProbSevere All Hazards generates probabilities for the 3 severe storm hazards--severe hail, severe straight-line winds, and tornadoes.  This training module is designed for users that are already familiar with the legacy NOAA/CIMSS ProbSevere model and provides only information very specific to the ProbSevere All Hazards model—including data used, examples, validation statistics, and best practices for ProbSevere All Hazards usage by operational forecasters.</a:t>
            </a:r>
          </a:p>
          <a:p>
            <a:endParaRPr lang="en-US" sz="1200" kern="1200" baseline="0" dirty="0">
              <a:solidFill>
                <a:schemeClr val="tx1"/>
              </a:solidFill>
              <a:effectLst/>
              <a:latin typeface="Calibri" pitchFamily="34" charset="0"/>
              <a:ea typeface="+mn-ea"/>
              <a:cs typeface="+mn-cs"/>
            </a:endParaRPr>
          </a:p>
          <a:p>
            <a:r>
              <a:rPr lang="en-US" sz="1200" kern="1200" baseline="0" dirty="0">
                <a:solidFill>
                  <a:schemeClr val="tx1"/>
                </a:solidFill>
                <a:effectLst/>
                <a:latin typeface="Calibri" pitchFamily="34" charset="0"/>
                <a:ea typeface="+mn-ea"/>
                <a:cs typeface="+mn-cs"/>
              </a:rPr>
              <a:t>If you are not familiar with </a:t>
            </a:r>
            <a:r>
              <a:rPr lang="en-US" sz="1200" kern="1200" baseline="0" dirty="0" err="1">
                <a:solidFill>
                  <a:schemeClr val="tx1"/>
                </a:solidFill>
                <a:effectLst/>
                <a:latin typeface="Calibri" pitchFamily="34" charset="0"/>
                <a:ea typeface="+mn-ea"/>
                <a:cs typeface="+mn-cs"/>
              </a:rPr>
              <a:t>ProbSevere</a:t>
            </a:r>
            <a:r>
              <a:rPr lang="en-US" sz="1200" kern="1200" baseline="0" dirty="0">
                <a:solidFill>
                  <a:schemeClr val="tx1"/>
                </a:solidFill>
                <a:effectLst/>
                <a:latin typeface="Calibri" pitchFamily="34" charset="0"/>
                <a:ea typeface="+mn-ea"/>
                <a:cs typeface="+mn-cs"/>
              </a:rPr>
              <a:t> it is recommended you first complete the 2016 </a:t>
            </a:r>
            <a:r>
              <a:rPr lang="en-US" sz="1200" kern="1200" baseline="0" dirty="0" err="1">
                <a:solidFill>
                  <a:schemeClr val="tx1"/>
                </a:solidFill>
                <a:effectLst/>
                <a:latin typeface="Calibri" pitchFamily="34" charset="0"/>
                <a:ea typeface="+mn-ea"/>
                <a:cs typeface="+mn-cs"/>
              </a:rPr>
              <a:t>ProbSevere</a:t>
            </a:r>
            <a:r>
              <a:rPr lang="en-US" sz="1200" kern="1200" baseline="0" dirty="0">
                <a:solidFill>
                  <a:schemeClr val="tx1"/>
                </a:solidFill>
                <a:effectLst/>
                <a:latin typeface="Calibri" pitchFamily="34" charset="0"/>
                <a:ea typeface="+mn-ea"/>
                <a:cs typeface="+mn-cs"/>
              </a:rPr>
              <a:t> training module available at:  http://cimss.ssec.wisc.edu/severe_conv/training/training.html</a:t>
            </a:r>
          </a:p>
          <a:p>
            <a:endParaRPr lang="en-US" sz="1200" kern="1200" baseline="0" dirty="0">
              <a:solidFill>
                <a:schemeClr val="tx1"/>
              </a:solidFill>
              <a:effectLst/>
              <a:latin typeface="Calibri" pitchFamily="34" charset="0"/>
              <a:ea typeface="+mn-ea"/>
              <a:cs typeface="+mn-cs"/>
            </a:endParaRPr>
          </a:p>
        </p:txBody>
      </p:sp>
      <p:sp>
        <p:nvSpPr>
          <p:cNvPr id="4" name="Slide Number Placeholder 3"/>
          <p:cNvSpPr>
            <a:spLocks noGrp="1"/>
          </p:cNvSpPr>
          <p:nvPr>
            <p:ph type="sldNum" sz="quarter" idx="10"/>
          </p:nvPr>
        </p:nvSpPr>
        <p:spPr/>
        <p:txBody>
          <a:bodyPr/>
          <a:lstStyle/>
          <a:p>
            <a:pPr>
              <a:defRPr/>
            </a:pPr>
            <a:fld id="{31039E60-BF2B-4BFB-A357-E946C274AAFF}" type="slidenum">
              <a:rPr lang="zh-CN" altLang="en-US" smtClean="0">
                <a:solidFill>
                  <a:prstClr val="black"/>
                </a:solidFill>
                <a:ea typeface="宋体"/>
              </a:rPr>
              <a:pPr>
                <a:defRPr/>
              </a:pPr>
              <a:t>1</a:t>
            </a:fld>
            <a:endParaRPr lang="en-US" altLang="zh-CN">
              <a:solidFill>
                <a:prstClr val="black"/>
              </a:solidFill>
              <a:ea typeface="宋体"/>
            </a:endParaRPr>
          </a:p>
        </p:txBody>
      </p:sp>
    </p:spTree>
    <p:extLst>
      <p:ext uri="{BB962C8B-B14F-4D97-AF65-F5344CB8AC3E}">
        <p14:creationId xmlns:p14="http://schemas.microsoft.com/office/powerpoint/2010/main" val="166505615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31039E60-BF2B-4BFB-A357-E946C274AAFF}" type="slidenum">
              <a:rPr lang="zh-CN" altLang="en-US" smtClean="0"/>
              <a:pPr>
                <a:defRPr/>
              </a:pPr>
              <a:t>12</a:t>
            </a:fld>
            <a:endParaRPr lang="en-US" altLang="zh-CN"/>
          </a:p>
        </p:txBody>
      </p:sp>
    </p:spTree>
    <p:extLst>
      <p:ext uri="{BB962C8B-B14F-4D97-AF65-F5344CB8AC3E}">
        <p14:creationId xmlns:p14="http://schemas.microsoft.com/office/powerpoint/2010/main" val="381936853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31039E60-BF2B-4BFB-A357-E946C274AAFF}" type="slidenum">
              <a:rPr lang="zh-CN" altLang="en-US" smtClean="0"/>
              <a:pPr>
                <a:defRPr/>
              </a:pPr>
              <a:t>13</a:t>
            </a:fld>
            <a:endParaRPr lang="en-US" altLang="zh-CN"/>
          </a:p>
        </p:txBody>
      </p:sp>
    </p:spTree>
    <p:extLst>
      <p:ext uri="{BB962C8B-B14F-4D97-AF65-F5344CB8AC3E}">
        <p14:creationId xmlns:p14="http://schemas.microsoft.com/office/powerpoint/2010/main" val="381936853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31039E60-BF2B-4BFB-A357-E946C274AAFF}" type="slidenum">
              <a:rPr lang="zh-CN" altLang="en-US" smtClean="0"/>
              <a:pPr>
                <a:defRPr/>
              </a:pPr>
              <a:t>14</a:t>
            </a:fld>
            <a:endParaRPr lang="en-US" altLang="zh-CN"/>
          </a:p>
        </p:txBody>
      </p:sp>
    </p:spTree>
    <p:extLst>
      <p:ext uri="{BB962C8B-B14F-4D97-AF65-F5344CB8AC3E}">
        <p14:creationId xmlns:p14="http://schemas.microsoft.com/office/powerpoint/2010/main" val="381936853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31039E60-BF2B-4BFB-A357-E946C274AAFF}" type="slidenum">
              <a:rPr lang="zh-CN" altLang="en-US" smtClean="0"/>
              <a:pPr>
                <a:defRPr/>
              </a:pPr>
              <a:t>15</a:t>
            </a:fld>
            <a:endParaRPr lang="en-US" altLang="zh-CN"/>
          </a:p>
        </p:txBody>
      </p:sp>
    </p:spTree>
    <p:extLst>
      <p:ext uri="{BB962C8B-B14F-4D97-AF65-F5344CB8AC3E}">
        <p14:creationId xmlns:p14="http://schemas.microsoft.com/office/powerpoint/2010/main" val="381936853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ProbSevere</a:t>
            </a:r>
            <a:r>
              <a:rPr lang="en-US" dirty="0"/>
              <a:t> version 1 was mainly in the 30-40% range</a:t>
            </a:r>
          </a:p>
        </p:txBody>
      </p:sp>
      <p:sp>
        <p:nvSpPr>
          <p:cNvPr id="4" name="Slide Number Placeholder 3"/>
          <p:cNvSpPr>
            <a:spLocks noGrp="1"/>
          </p:cNvSpPr>
          <p:nvPr>
            <p:ph type="sldNum" sz="quarter" idx="10"/>
          </p:nvPr>
        </p:nvSpPr>
        <p:spPr/>
        <p:txBody>
          <a:bodyPr/>
          <a:lstStyle/>
          <a:p>
            <a:pPr>
              <a:defRPr/>
            </a:pPr>
            <a:fld id="{31039E60-BF2B-4BFB-A357-E946C274AAFF}" type="slidenum">
              <a:rPr lang="zh-CN" altLang="en-US" smtClean="0"/>
              <a:pPr>
                <a:defRPr/>
              </a:pPr>
              <a:t>16</a:t>
            </a:fld>
            <a:endParaRPr lang="en-US" altLang="zh-CN"/>
          </a:p>
        </p:txBody>
      </p:sp>
    </p:spTree>
    <p:extLst>
      <p:ext uri="{BB962C8B-B14F-4D97-AF65-F5344CB8AC3E}">
        <p14:creationId xmlns:p14="http://schemas.microsoft.com/office/powerpoint/2010/main" val="373990326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31039E60-BF2B-4BFB-A357-E946C274AAFF}" type="slidenum">
              <a:rPr lang="zh-CN" altLang="en-US" smtClean="0"/>
              <a:pPr>
                <a:defRPr/>
              </a:pPr>
              <a:t>17</a:t>
            </a:fld>
            <a:endParaRPr lang="en-US" altLang="zh-CN"/>
          </a:p>
        </p:txBody>
      </p:sp>
    </p:spTree>
    <p:extLst>
      <p:ext uri="{BB962C8B-B14F-4D97-AF65-F5344CB8AC3E}">
        <p14:creationId xmlns:p14="http://schemas.microsoft.com/office/powerpoint/2010/main" val="381936853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31039E60-BF2B-4BFB-A357-E946C274AAFF}" type="slidenum">
              <a:rPr lang="zh-CN" altLang="en-US" smtClean="0"/>
              <a:pPr>
                <a:defRPr/>
              </a:pPr>
              <a:t>18</a:t>
            </a:fld>
            <a:endParaRPr lang="en-US" altLang="zh-CN"/>
          </a:p>
        </p:txBody>
      </p:sp>
    </p:spTree>
    <p:extLst>
      <p:ext uri="{BB962C8B-B14F-4D97-AF65-F5344CB8AC3E}">
        <p14:creationId xmlns:p14="http://schemas.microsoft.com/office/powerpoint/2010/main" val="381936853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r>
              <a:rPr lang="en-US" dirty="0"/>
              <a:t>The ProbSevere (All-Hazards) preliminary</a:t>
            </a:r>
            <a:r>
              <a:rPr lang="en-US" baseline="0" dirty="0"/>
              <a:t> verification shown on this slide includes 2,250 severe storms and 42,000 non-severe storms during 2016.  ProbSevere verification uses the maximum probability from ProbHail, ProbWind and ProbTor predictions.</a:t>
            </a:r>
            <a:endParaRPr lang="en-US" dirty="0"/>
          </a:p>
          <a:p>
            <a:endParaRPr lang="en-US" dirty="0"/>
          </a:p>
          <a:p>
            <a:r>
              <a:rPr lang="en-US" dirty="0" err="1"/>
              <a:t>ProbSevere</a:t>
            </a:r>
            <a:r>
              <a:rPr lang="en-US" dirty="0"/>
              <a:t> is fairly well calibrated and users</a:t>
            </a:r>
            <a:r>
              <a:rPr lang="en-US" baseline="0" dirty="0"/>
              <a:t> should expect verification at the approximate rate as the probability (e.g., a storm achieving a 40% probability will produce severe weather 4 in 10 times, a storm achieving a 80% probability will produce severe weather about 8 in 10 times, and so on).</a:t>
            </a:r>
          </a:p>
          <a:p>
            <a:endParaRPr lang="en-US" baseline="0" dirty="0"/>
          </a:p>
          <a:p>
            <a:r>
              <a:rPr lang="en-US" baseline="0" dirty="0"/>
              <a:t>The skill and lead-time analysis demonstrates that </a:t>
            </a:r>
            <a:r>
              <a:rPr lang="en-US" baseline="0" dirty="0" err="1"/>
              <a:t>ProbSevere</a:t>
            </a:r>
            <a:r>
              <a:rPr lang="en-US" baseline="0" dirty="0"/>
              <a:t> is not as skilled experienced NWS forecasters, yet is comparable. The increased lead-time and well-calibrated probabilities can offer the forecaster 1) increased confidence in their decision making and 2) increased lead-time in making warning decisions.</a:t>
            </a:r>
            <a:endParaRPr lang="en-US" dirty="0"/>
          </a:p>
        </p:txBody>
      </p:sp>
      <p:sp>
        <p:nvSpPr>
          <p:cNvPr id="4" name="Slide Number Placeholder 3"/>
          <p:cNvSpPr>
            <a:spLocks noGrp="1"/>
          </p:cNvSpPr>
          <p:nvPr>
            <p:ph type="sldNum" sz="quarter" idx="10"/>
          </p:nvPr>
        </p:nvSpPr>
        <p:spPr/>
        <p:txBody>
          <a:bodyPr/>
          <a:lstStyle/>
          <a:p>
            <a:pPr>
              <a:defRPr/>
            </a:pPr>
            <a:fld id="{31039E60-BF2B-4BFB-A357-E946C274AAFF}" type="slidenum">
              <a:rPr lang="zh-CN" altLang="en-US" smtClean="0"/>
              <a:pPr>
                <a:defRPr/>
              </a:pPr>
              <a:t>26</a:t>
            </a:fld>
            <a:endParaRPr lang="en-US" altLang="zh-CN"/>
          </a:p>
        </p:txBody>
      </p:sp>
    </p:spTree>
    <p:extLst>
      <p:ext uri="{BB962C8B-B14F-4D97-AF65-F5344CB8AC3E}">
        <p14:creationId xmlns:p14="http://schemas.microsoft.com/office/powerpoint/2010/main" val="242418666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t>The ProbHail preliminary</a:t>
            </a:r>
            <a:r>
              <a:rPr lang="en-US" baseline="0" dirty="0"/>
              <a:t> verification for hail events shown on this slide includes 800 severe hail producing storms and 42,000 non-severe storms during 2016.</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a:t>ProbSevere—</a:t>
            </a:r>
            <a:r>
              <a:rPr lang="en-US" baseline="0" dirty="0" err="1"/>
              <a:t>ProbHail</a:t>
            </a:r>
            <a:r>
              <a:rPr lang="en-US" baseline="0" dirty="0"/>
              <a:t> incorporates more physically relevant NWP information than the original version of ProbSevere.  As such this figure shows the ProbSevere--ProbHail (red) has higher CSI for most probability thresholds than legacy ProbSevere (orange) when scoring for hail events events (and is also very well calibrated (more reliable), see Additional Info slides at end of presentation).</a:t>
            </a:r>
            <a:endParaRPr lang="en-US" dirty="0"/>
          </a:p>
        </p:txBody>
      </p:sp>
      <p:sp>
        <p:nvSpPr>
          <p:cNvPr id="4" name="Slide Number Placeholder 3"/>
          <p:cNvSpPr>
            <a:spLocks noGrp="1"/>
          </p:cNvSpPr>
          <p:nvPr>
            <p:ph type="sldNum" sz="quarter" idx="10"/>
          </p:nvPr>
        </p:nvSpPr>
        <p:spPr/>
        <p:txBody>
          <a:bodyPr/>
          <a:lstStyle/>
          <a:p>
            <a:pPr>
              <a:defRPr/>
            </a:pPr>
            <a:fld id="{31039E60-BF2B-4BFB-A357-E946C274AAFF}" type="slidenum">
              <a:rPr lang="zh-CN" altLang="en-US" smtClean="0"/>
              <a:pPr>
                <a:defRPr/>
              </a:pPr>
              <a:t>27</a:t>
            </a:fld>
            <a:endParaRPr lang="en-US" altLang="zh-CN"/>
          </a:p>
        </p:txBody>
      </p:sp>
    </p:spTree>
    <p:extLst>
      <p:ext uri="{BB962C8B-B14F-4D97-AF65-F5344CB8AC3E}">
        <p14:creationId xmlns:p14="http://schemas.microsoft.com/office/powerpoint/2010/main" val="242418666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a:t>The reliability diagram for ProbHail (red) </a:t>
            </a:r>
            <a:r>
              <a:rPr lang="en-US" baseline="0" dirty="0" err="1"/>
              <a:t>vs</a:t>
            </a:r>
            <a:r>
              <a:rPr lang="en-US" baseline="0" dirty="0"/>
              <a:t> ProbSevere legacy (orange) for severe hail reports.  The reliability diagram is for the same validation sample on the previous slide (800 severe hail producing storms and 42,000 non-severe storms during 2016).</a:t>
            </a:r>
          </a:p>
          <a:p>
            <a:pPr marL="0" marR="0" indent="0" algn="l" defTabSz="457200" rtl="0" eaLnBrk="1" fontAlgn="auto" latinLnBrk="0" hangingPunct="1">
              <a:lnSpc>
                <a:spcPct val="100000"/>
              </a:lnSpc>
              <a:spcBef>
                <a:spcPts val="0"/>
              </a:spcBef>
              <a:spcAft>
                <a:spcPts val="0"/>
              </a:spcAft>
              <a:buClrTx/>
              <a:buSzTx/>
              <a:buFontTx/>
              <a:buNone/>
              <a:tabLst/>
              <a:defRPr/>
            </a:pPr>
            <a:r>
              <a:rPr lang="en-US" dirty="0"/>
              <a:t>ProbHail</a:t>
            </a:r>
            <a:r>
              <a:rPr lang="en-US" baseline="0" dirty="0"/>
              <a:t> users should utilize the good reliability of the probabilities, for example a storm with 60% ProbHail will produce severe hail a bit less than 6 in 10 times; a storm with 80% ProbHail will produce severe hail a bit less than 8 in 10 times.</a:t>
            </a:r>
          </a:p>
          <a:p>
            <a:pPr marL="0" marR="0" indent="0" algn="l" defTabSz="457200" rtl="0" eaLnBrk="1" fontAlgn="auto" latinLnBrk="0" hangingPunct="1">
              <a:lnSpc>
                <a:spcPct val="100000"/>
              </a:lnSpc>
              <a:spcBef>
                <a:spcPts val="0"/>
              </a:spcBef>
              <a:spcAft>
                <a:spcPts val="0"/>
              </a:spcAft>
              <a:buClrTx/>
              <a:buSzTx/>
              <a:buFontTx/>
              <a:buNone/>
              <a:tabLst/>
              <a:defRPr/>
            </a:pPr>
            <a:r>
              <a:rPr lang="en-US" b="1" baseline="0" dirty="0"/>
              <a:t>For severe hail producing storms, ProbHail exhibits much better reliability than legacy ProbSevere.  As such, users may note, compared to legacy ProbSevere, fewer severe hail producing storms will reach the ProbHail 80% and 90% thresholds.</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a:p>
        </p:txBody>
      </p:sp>
      <p:sp>
        <p:nvSpPr>
          <p:cNvPr id="4" name="Slide Number Placeholder 3"/>
          <p:cNvSpPr>
            <a:spLocks noGrp="1"/>
          </p:cNvSpPr>
          <p:nvPr>
            <p:ph type="sldNum" sz="quarter" idx="10"/>
          </p:nvPr>
        </p:nvSpPr>
        <p:spPr/>
        <p:txBody>
          <a:bodyPr/>
          <a:lstStyle/>
          <a:p>
            <a:pPr>
              <a:defRPr/>
            </a:pPr>
            <a:fld id="{31039E60-BF2B-4BFB-A357-E946C274AAFF}" type="slidenum">
              <a:rPr lang="zh-CN" altLang="en-US" smtClean="0"/>
              <a:pPr>
                <a:defRPr/>
              </a:pPr>
              <a:t>28</a:t>
            </a:fld>
            <a:endParaRPr lang="en-US" altLang="zh-CN"/>
          </a:p>
        </p:txBody>
      </p:sp>
    </p:spTree>
    <p:extLst>
      <p:ext uri="{BB962C8B-B14F-4D97-AF65-F5344CB8AC3E}">
        <p14:creationId xmlns:p14="http://schemas.microsoft.com/office/powerpoint/2010/main" val="24241866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Calibri" pitchFamily="34" charset="0"/>
                <a:ea typeface="+mn-ea"/>
                <a:cs typeface="+mn-cs"/>
              </a:rPr>
              <a:t>ProbSevere follows the same radar</a:t>
            </a:r>
            <a:r>
              <a:rPr lang="en-US" sz="1200" kern="1200" baseline="0" dirty="0">
                <a:solidFill>
                  <a:schemeClr val="tx1"/>
                </a:solidFill>
                <a:effectLst/>
                <a:latin typeface="Calibri" pitchFamily="34" charset="0"/>
                <a:ea typeface="+mn-ea"/>
                <a:cs typeface="+mn-cs"/>
              </a:rPr>
              <a:t> </a:t>
            </a:r>
            <a:r>
              <a:rPr lang="en-US" sz="1200" kern="1200" dirty="0">
                <a:solidFill>
                  <a:schemeClr val="tx1"/>
                </a:solidFill>
                <a:effectLst/>
                <a:latin typeface="Calibri" pitchFamily="34" charset="0"/>
                <a:ea typeface="+mn-ea"/>
                <a:cs typeface="+mn-cs"/>
              </a:rPr>
              <a:t>object</a:t>
            </a:r>
            <a:r>
              <a:rPr lang="en-US" sz="1200" kern="1200" baseline="0" dirty="0">
                <a:solidFill>
                  <a:schemeClr val="tx1"/>
                </a:solidFill>
                <a:effectLst/>
                <a:latin typeface="Calibri" pitchFamily="34" charset="0"/>
                <a:ea typeface="+mn-ea"/>
                <a:cs typeface="+mn-cs"/>
              </a:rPr>
              <a:t>-based naïve Bayesian statistical framework as the legacy NOAA/CIMSS ProbSevere model and also follows the same display concepts.  ProbSevere is the probability a storm will produce severe weather in the next 60 minutes.  Users have an option of what to display—the maximum of the three hazard predictions—severe hail, severe wind, and tornado or any individual hazard prediction.</a:t>
            </a:r>
          </a:p>
          <a:p>
            <a:endParaRPr lang="en-US" sz="1200" kern="1200" baseline="0" dirty="0">
              <a:solidFill>
                <a:schemeClr val="tx1"/>
              </a:solidFill>
              <a:effectLst/>
              <a:latin typeface="Calibri" pitchFamily="34" charset="0"/>
              <a:ea typeface="+mn-ea"/>
              <a:cs typeface="+mn-cs"/>
            </a:endParaRPr>
          </a:p>
          <a:p>
            <a:r>
              <a:rPr lang="en-US" sz="1200" dirty="0"/>
              <a:t>ProbSevere is a statistical model designed to increase forecaster confidence and/or increase lead-time in</a:t>
            </a:r>
            <a:r>
              <a:rPr lang="en-US" sz="1200" baseline="0" dirty="0"/>
              <a:t> severe thunderstorm/</a:t>
            </a:r>
            <a:r>
              <a:rPr lang="en-US" sz="1200" dirty="0"/>
              <a:t>tornado warning issuance.</a:t>
            </a:r>
            <a:endParaRPr lang="en-US" sz="1200" kern="1200" dirty="0">
              <a:solidFill>
                <a:schemeClr val="tx1"/>
              </a:solidFill>
              <a:effectLst/>
              <a:latin typeface="Calibri" pitchFamily="34" charset="0"/>
              <a:ea typeface="+mn-ea"/>
              <a:cs typeface="+mn-cs"/>
            </a:endParaRPr>
          </a:p>
        </p:txBody>
      </p:sp>
      <p:sp>
        <p:nvSpPr>
          <p:cNvPr id="4" name="Slide Number Placeholder 3"/>
          <p:cNvSpPr>
            <a:spLocks noGrp="1"/>
          </p:cNvSpPr>
          <p:nvPr>
            <p:ph type="sldNum" sz="quarter" idx="10"/>
          </p:nvPr>
        </p:nvSpPr>
        <p:spPr/>
        <p:txBody>
          <a:bodyPr/>
          <a:lstStyle/>
          <a:p>
            <a:pPr>
              <a:defRPr/>
            </a:pPr>
            <a:fld id="{31039E60-BF2B-4BFB-A357-E946C274AAFF}" type="slidenum">
              <a:rPr lang="zh-CN" altLang="en-US" smtClean="0"/>
              <a:pPr>
                <a:defRPr/>
              </a:pPr>
              <a:t>2</a:t>
            </a:fld>
            <a:endParaRPr lang="en-US" altLang="zh-CN"/>
          </a:p>
        </p:txBody>
      </p:sp>
    </p:spTree>
    <p:extLst>
      <p:ext uri="{BB962C8B-B14F-4D97-AF65-F5344CB8AC3E}">
        <p14:creationId xmlns:p14="http://schemas.microsoft.com/office/powerpoint/2010/main" val="266451984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t>The ProbWind preliminary</a:t>
            </a:r>
            <a:r>
              <a:rPr lang="en-US" baseline="0" dirty="0"/>
              <a:t> verification for wind events shown on this slide includes 1,650 severe wind producing storms and 42,000 non-severe storms during 2016.</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a:t>ProbSevere—</a:t>
            </a:r>
            <a:r>
              <a:rPr lang="en-US" baseline="0" dirty="0" err="1"/>
              <a:t>ProbWind</a:t>
            </a:r>
            <a:r>
              <a:rPr lang="en-US" baseline="0" dirty="0"/>
              <a:t> incorporates more physically relevant NWP predictors and more direct measurements of thunderstorm wind velocity than the original version of ProbSevere.  As such this figure shows the ProbSevere--ProbWind (red) has higher CSI for most probability thresholds than legacy ProbSevere (orange) when scoring for wind events (and is also very well calibrated, see Additional Info slides at end of presentation).</a:t>
            </a:r>
            <a:endParaRPr lang="en-US" dirty="0"/>
          </a:p>
          <a:p>
            <a:endParaRPr lang="en-US" dirty="0"/>
          </a:p>
        </p:txBody>
      </p:sp>
      <p:sp>
        <p:nvSpPr>
          <p:cNvPr id="4" name="Slide Number Placeholder 3"/>
          <p:cNvSpPr>
            <a:spLocks noGrp="1"/>
          </p:cNvSpPr>
          <p:nvPr>
            <p:ph type="sldNum" sz="quarter" idx="10"/>
          </p:nvPr>
        </p:nvSpPr>
        <p:spPr/>
        <p:txBody>
          <a:bodyPr/>
          <a:lstStyle/>
          <a:p>
            <a:pPr>
              <a:defRPr/>
            </a:pPr>
            <a:fld id="{31039E60-BF2B-4BFB-A357-E946C274AAFF}" type="slidenum">
              <a:rPr lang="zh-CN" altLang="en-US" smtClean="0"/>
              <a:pPr>
                <a:defRPr/>
              </a:pPr>
              <a:t>29</a:t>
            </a:fld>
            <a:endParaRPr lang="en-US" altLang="zh-CN"/>
          </a:p>
        </p:txBody>
      </p:sp>
    </p:spTree>
    <p:extLst>
      <p:ext uri="{BB962C8B-B14F-4D97-AF65-F5344CB8AC3E}">
        <p14:creationId xmlns:p14="http://schemas.microsoft.com/office/powerpoint/2010/main" val="242418666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a:t>The reliability diagram for ProbWind (red) </a:t>
            </a:r>
            <a:r>
              <a:rPr lang="en-US" baseline="0" dirty="0" err="1"/>
              <a:t>vs</a:t>
            </a:r>
            <a:r>
              <a:rPr lang="en-US" baseline="0" dirty="0"/>
              <a:t> ProbSevere legacy (orange) for severe wind reports.  The reliability diagram is for the same validation sample on the previous slide (1650 severe wind producing storms and 42,000 non-severe storms during 2016).</a:t>
            </a:r>
          </a:p>
          <a:p>
            <a:pPr marL="0" marR="0" indent="0" algn="l" defTabSz="457200" rtl="0" eaLnBrk="1" fontAlgn="auto" latinLnBrk="0" hangingPunct="1">
              <a:lnSpc>
                <a:spcPct val="100000"/>
              </a:lnSpc>
              <a:spcBef>
                <a:spcPts val="0"/>
              </a:spcBef>
              <a:spcAft>
                <a:spcPts val="0"/>
              </a:spcAft>
              <a:buClrTx/>
              <a:buSzTx/>
              <a:buFontTx/>
              <a:buNone/>
              <a:tabLst/>
              <a:defRPr/>
            </a:pPr>
            <a:r>
              <a:rPr lang="en-US" dirty="0"/>
              <a:t>ProbWind</a:t>
            </a:r>
            <a:r>
              <a:rPr lang="en-US" baseline="0" dirty="0"/>
              <a:t> users should utilize the good reliability of the probabilities, for example a storm with 40% ProbWind will produce severe wind a bit less than 4 in 10 times; a storm with 80% ProbWind will produce severe wind a bit less than 3 in 4 times.</a:t>
            </a:r>
          </a:p>
          <a:p>
            <a:pPr marL="0" marR="0" indent="0" algn="l" defTabSz="457200" rtl="0" eaLnBrk="1" fontAlgn="auto" latinLnBrk="0" hangingPunct="1">
              <a:lnSpc>
                <a:spcPct val="100000"/>
              </a:lnSpc>
              <a:spcBef>
                <a:spcPts val="0"/>
              </a:spcBef>
              <a:spcAft>
                <a:spcPts val="0"/>
              </a:spcAft>
              <a:buClrTx/>
              <a:buSzTx/>
              <a:buFontTx/>
              <a:buNone/>
              <a:tabLst/>
              <a:defRPr/>
            </a:pPr>
            <a:r>
              <a:rPr lang="en-US" b="1" baseline="0" dirty="0"/>
              <a:t>For severe wind producing storms, ProbWind exhibits much better reliability than legacy ProbSevere—both a result of a lower false alarm rate and increase in probability of detection for many linear severe wind events.</a:t>
            </a:r>
            <a:endParaRPr lang="en-US" baseline="0" dirty="0"/>
          </a:p>
        </p:txBody>
      </p:sp>
      <p:sp>
        <p:nvSpPr>
          <p:cNvPr id="4" name="Slide Number Placeholder 3"/>
          <p:cNvSpPr>
            <a:spLocks noGrp="1"/>
          </p:cNvSpPr>
          <p:nvPr>
            <p:ph type="sldNum" sz="quarter" idx="10"/>
          </p:nvPr>
        </p:nvSpPr>
        <p:spPr/>
        <p:txBody>
          <a:bodyPr/>
          <a:lstStyle/>
          <a:p>
            <a:pPr>
              <a:defRPr/>
            </a:pPr>
            <a:fld id="{31039E60-BF2B-4BFB-A357-E946C274AAFF}" type="slidenum">
              <a:rPr lang="zh-CN" altLang="en-US" smtClean="0"/>
              <a:pPr>
                <a:defRPr/>
              </a:pPr>
              <a:t>30</a:t>
            </a:fld>
            <a:endParaRPr lang="en-US" altLang="zh-CN"/>
          </a:p>
        </p:txBody>
      </p:sp>
    </p:spTree>
    <p:extLst>
      <p:ext uri="{BB962C8B-B14F-4D97-AF65-F5344CB8AC3E}">
        <p14:creationId xmlns:p14="http://schemas.microsoft.com/office/powerpoint/2010/main" val="242418666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r>
              <a:rPr lang="en-US" dirty="0"/>
              <a:t>POD/FAR/CSI/reliability</a:t>
            </a:r>
            <a:r>
              <a:rPr lang="en-US" baseline="0" dirty="0"/>
              <a:t> statistics are  for ALL tornadoes in validation database.  (60 days in 2016; 325 tornadic storms; 45,586 non-tornadic storms)</a:t>
            </a:r>
          </a:p>
          <a:p>
            <a:r>
              <a:rPr lang="en-US" baseline="0" dirty="0"/>
              <a:t>The lead-time statistics are measured to the FIRST tornado report associated with tornadic storms.</a:t>
            </a:r>
          </a:p>
          <a:p>
            <a:endParaRPr lang="en-US" baseline="0" dirty="0"/>
          </a:p>
          <a:p>
            <a:r>
              <a:rPr lang="en-US" baseline="0" dirty="0"/>
              <a:t>ProbTor skill (as expected) is poorer than experienced NWS forecasters, yet still comparable (CSI: ProbTor: 0.18 </a:t>
            </a:r>
            <a:r>
              <a:rPr lang="en-US" baseline="0" dirty="0" err="1"/>
              <a:t>vs</a:t>
            </a:r>
            <a:r>
              <a:rPr lang="en-US" baseline="0" dirty="0"/>
              <a:t> NWS: 0.23).  However, ProbTor, in the median, provides 10-minutes greater lead-time than traditional techniques (ProbTor: 35 min </a:t>
            </a:r>
            <a:r>
              <a:rPr lang="en-US" baseline="0" dirty="0" err="1"/>
              <a:t>vs</a:t>
            </a:r>
            <a:r>
              <a:rPr lang="en-US" baseline="0" dirty="0"/>
              <a:t> NWS: 25 min)**.</a:t>
            </a:r>
          </a:p>
          <a:p>
            <a:endParaRPr lang="en-US" baseline="0" dirty="0"/>
          </a:p>
          <a:p>
            <a:r>
              <a:rPr lang="en-US" dirty="0"/>
              <a:t>ProbTor</a:t>
            </a:r>
            <a:r>
              <a:rPr lang="en-US" baseline="0" dirty="0"/>
              <a:t> users should utilize the good reliability of the probabilities, for example a storm with 33% ProbTor will produce a tornado a bit more than 1 in 3 times; a storm with 50% ProbTor will produce a tornado a bit more than 1 in 2 times.</a:t>
            </a:r>
          </a:p>
          <a:p>
            <a:endParaRPr lang="en-US" baseline="0" dirty="0"/>
          </a:p>
          <a:p>
            <a:r>
              <a:rPr lang="en-US" baseline="0" dirty="0"/>
              <a:t>**Note the NWS lead-time values are larger than published statistics.  This is due to the validation methodology, since ProbTor can count as a hit up to 90 minutes in the future, we do not penalize the NWS for the first TOR report occurring AFTER (spatially ‘down wind’ of) the initial warning, which acts to inflate total lead-time.  The difference between the two lead-times is what is significant.</a:t>
            </a:r>
            <a:endParaRPr lang="en-US" dirty="0"/>
          </a:p>
        </p:txBody>
      </p:sp>
      <p:sp>
        <p:nvSpPr>
          <p:cNvPr id="4" name="Slide Number Placeholder 3"/>
          <p:cNvSpPr>
            <a:spLocks noGrp="1"/>
          </p:cNvSpPr>
          <p:nvPr>
            <p:ph type="sldNum" sz="quarter" idx="10"/>
          </p:nvPr>
        </p:nvSpPr>
        <p:spPr/>
        <p:txBody>
          <a:bodyPr/>
          <a:lstStyle/>
          <a:p>
            <a:pPr>
              <a:defRPr/>
            </a:pPr>
            <a:fld id="{31039E60-BF2B-4BFB-A357-E946C274AAFF}" type="slidenum">
              <a:rPr lang="zh-CN" altLang="en-US" smtClean="0"/>
              <a:pPr>
                <a:defRPr/>
              </a:pPr>
              <a:t>31</a:t>
            </a:fld>
            <a:endParaRPr lang="en-US" altLang="zh-CN"/>
          </a:p>
        </p:txBody>
      </p:sp>
    </p:spTree>
    <p:extLst>
      <p:ext uri="{BB962C8B-B14F-4D97-AF65-F5344CB8AC3E}">
        <p14:creationId xmlns:p14="http://schemas.microsoft.com/office/powerpoint/2010/main" val="242418666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baseline="0" dirty="0">
                <a:solidFill>
                  <a:schemeClr val="tx1"/>
                </a:solidFill>
                <a:effectLst/>
                <a:latin typeface="Calibri" pitchFamily="34" charset="0"/>
                <a:ea typeface="+mn-ea"/>
                <a:cs typeface="+mn-cs"/>
              </a:rPr>
              <a:t>It is best to use ProbTor in a relative sense—how does a storm’s ProbTor value compare to its neighbors opposed to using a fixed ProbTor threshold.</a:t>
            </a:r>
            <a:endParaRPr lang="en-US" sz="1200" kern="1200" dirty="0">
              <a:solidFill>
                <a:schemeClr val="tx1"/>
              </a:solidFill>
              <a:effectLst/>
              <a:latin typeface="Calibri" pitchFamily="34" charset="0"/>
              <a:ea typeface="+mn-ea"/>
              <a:cs typeface="+mn-cs"/>
            </a:endParaRPr>
          </a:p>
          <a:p>
            <a:endParaRPr lang="en-US" sz="1200" kern="1200" dirty="0">
              <a:solidFill>
                <a:schemeClr val="tx1"/>
              </a:solidFill>
              <a:effectLst/>
              <a:latin typeface="Calibri" pitchFamily="34" charset="0"/>
              <a:ea typeface="+mn-ea"/>
              <a:cs typeface="+mn-cs"/>
            </a:endParaRPr>
          </a:p>
          <a:p>
            <a:r>
              <a:rPr lang="en-US" sz="1200" kern="1200" dirty="0">
                <a:solidFill>
                  <a:schemeClr val="tx1"/>
                </a:solidFill>
                <a:effectLst/>
                <a:latin typeface="Calibri" pitchFamily="34" charset="0"/>
                <a:ea typeface="+mn-ea"/>
                <a:cs typeface="+mn-cs"/>
              </a:rPr>
              <a:t>ProbTor is well-calibrated</a:t>
            </a:r>
            <a:r>
              <a:rPr lang="en-US" sz="1200" kern="1200" baseline="0" dirty="0">
                <a:solidFill>
                  <a:schemeClr val="tx1"/>
                </a:solidFill>
                <a:effectLst/>
                <a:latin typeface="Calibri" pitchFamily="34" charset="0"/>
                <a:ea typeface="+mn-ea"/>
                <a:cs typeface="+mn-cs"/>
              </a:rPr>
              <a:t> and</a:t>
            </a:r>
            <a:r>
              <a:rPr lang="en-US" sz="1200" kern="1200" dirty="0">
                <a:solidFill>
                  <a:schemeClr val="tx1"/>
                </a:solidFill>
                <a:effectLst/>
                <a:latin typeface="Calibri" pitchFamily="34" charset="0"/>
                <a:ea typeface="+mn-ea"/>
                <a:cs typeface="+mn-cs"/>
              </a:rPr>
              <a:t> responds</a:t>
            </a:r>
            <a:r>
              <a:rPr lang="en-US" sz="1200" kern="1200" baseline="0" dirty="0">
                <a:solidFill>
                  <a:schemeClr val="tx1"/>
                </a:solidFill>
                <a:effectLst/>
                <a:latin typeface="Calibri" pitchFamily="34" charset="0"/>
                <a:ea typeface="+mn-ea"/>
                <a:cs typeface="+mn-cs"/>
              </a:rPr>
              <a:t> to storm observations (total lightning and MRMS AzShear), but the kinematic environment also plays a significant role in formulating the probabilities.  A day with more marginal kinematics will in general have lower probabilities than a day with more favorable kinematics—however the storms that pose the highest threat will still stand-out relative to its neighbors.  Therefore forecasters are encouraged not to use a fixed ProbTor threshold, but must also consider the kinematic environment and temporal trends.</a:t>
            </a:r>
            <a:endParaRPr lang="en-US" sz="1200" kern="1200" dirty="0">
              <a:solidFill>
                <a:schemeClr val="tx1"/>
              </a:solidFill>
              <a:effectLst/>
              <a:latin typeface="Calibri" pitchFamily="34" charset="0"/>
              <a:ea typeface="+mn-ea"/>
              <a:cs typeface="+mn-cs"/>
            </a:endParaRPr>
          </a:p>
        </p:txBody>
      </p:sp>
      <p:sp>
        <p:nvSpPr>
          <p:cNvPr id="4" name="Slide Number Placeholder 3"/>
          <p:cNvSpPr>
            <a:spLocks noGrp="1"/>
          </p:cNvSpPr>
          <p:nvPr>
            <p:ph type="sldNum" sz="quarter" idx="10"/>
          </p:nvPr>
        </p:nvSpPr>
        <p:spPr/>
        <p:txBody>
          <a:bodyPr/>
          <a:lstStyle/>
          <a:p>
            <a:pPr>
              <a:defRPr/>
            </a:pPr>
            <a:fld id="{31039E60-BF2B-4BFB-A357-E946C274AAFF}" type="slidenum">
              <a:rPr lang="zh-CN" altLang="en-US" smtClean="0">
                <a:solidFill>
                  <a:prstClr val="black"/>
                </a:solidFill>
                <a:ea typeface="宋体"/>
              </a:rPr>
              <a:pPr>
                <a:defRPr/>
              </a:pPr>
              <a:t>32</a:t>
            </a:fld>
            <a:endParaRPr lang="en-US" altLang="zh-CN">
              <a:solidFill>
                <a:prstClr val="black"/>
              </a:solidFill>
              <a:ea typeface="宋体"/>
            </a:endParaRPr>
          </a:p>
        </p:txBody>
      </p:sp>
    </p:spTree>
    <p:extLst>
      <p:ext uri="{BB962C8B-B14F-4D97-AF65-F5344CB8AC3E}">
        <p14:creationId xmlns:p14="http://schemas.microsoft.com/office/powerpoint/2010/main" val="266451984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Calibri" pitchFamily="34" charset="0"/>
              <a:ea typeface="+mn-ea"/>
              <a:cs typeface="+mn-cs"/>
            </a:endParaRPr>
          </a:p>
        </p:txBody>
      </p:sp>
      <p:sp>
        <p:nvSpPr>
          <p:cNvPr id="4" name="Slide Number Placeholder 3"/>
          <p:cNvSpPr>
            <a:spLocks noGrp="1"/>
          </p:cNvSpPr>
          <p:nvPr>
            <p:ph type="sldNum" sz="quarter" idx="10"/>
          </p:nvPr>
        </p:nvSpPr>
        <p:spPr/>
        <p:txBody>
          <a:bodyPr/>
          <a:lstStyle/>
          <a:p>
            <a:pPr>
              <a:defRPr/>
            </a:pPr>
            <a:fld id="{31039E60-BF2B-4BFB-A357-E946C274AAFF}" type="slidenum">
              <a:rPr lang="zh-CN" altLang="en-US" smtClean="0">
                <a:solidFill>
                  <a:prstClr val="black"/>
                </a:solidFill>
                <a:ea typeface="宋体"/>
              </a:rPr>
              <a:pPr>
                <a:defRPr/>
              </a:pPr>
              <a:t>33</a:t>
            </a:fld>
            <a:endParaRPr lang="en-US" altLang="zh-CN">
              <a:solidFill>
                <a:prstClr val="black"/>
              </a:solidFill>
              <a:ea typeface="宋体"/>
            </a:endParaRPr>
          </a:p>
        </p:txBody>
      </p:sp>
    </p:spTree>
    <p:extLst>
      <p:ext uri="{BB962C8B-B14F-4D97-AF65-F5344CB8AC3E}">
        <p14:creationId xmlns:p14="http://schemas.microsoft.com/office/powerpoint/2010/main" val="266451984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Calibri" pitchFamily="34" charset="0"/>
              <a:ea typeface="+mn-ea"/>
              <a:cs typeface="+mn-cs"/>
            </a:endParaRPr>
          </a:p>
        </p:txBody>
      </p:sp>
      <p:sp>
        <p:nvSpPr>
          <p:cNvPr id="4" name="Slide Number Placeholder 3"/>
          <p:cNvSpPr>
            <a:spLocks noGrp="1"/>
          </p:cNvSpPr>
          <p:nvPr>
            <p:ph type="sldNum" sz="quarter" idx="10"/>
          </p:nvPr>
        </p:nvSpPr>
        <p:spPr/>
        <p:txBody>
          <a:bodyPr/>
          <a:lstStyle/>
          <a:p>
            <a:pPr>
              <a:defRPr/>
            </a:pPr>
            <a:fld id="{31039E60-BF2B-4BFB-A357-E946C274AAFF}" type="slidenum">
              <a:rPr lang="zh-CN" altLang="en-US" smtClean="0">
                <a:solidFill>
                  <a:prstClr val="black"/>
                </a:solidFill>
                <a:ea typeface="宋体"/>
              </a:rPr>
              <a:pPr>
                <a:defRPr/>
              </a:pPr>
              <a:t>34</a:t>
            </a:fld>
            <a:endParaRPr lang="en-US" altLang="zh-CN">
              <a:solidFill>
                <a:prstClr val="black"/>
              </a:solidFill>
              <a:ea typeface="宋体"/>
            </a:endParaRPr>
          </a:p>
        </p:txBody>
      </p:sp>
    </p:spTree>
    <p:extLst>
      <p:ext uri="{BB962C8B-B14F-4D97-AF65-F5344CB8AC3E}">
        <p14:creationId xmlns:p14="http://schemas.microsoft.com/office/powerpoint/2010/main" val="266451984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Calibri" pitchFamily="34" charset="0"/>
              <a:ea typeface="+mn-ea"/>
              <a:cs typeface="+mn-cs"/>
            </a:endParaRPr>
          </a:p>
        </p:txBody>
      </p:sp>
      <p:sp>
        <p:nvSpPr>
          <p:cNvPr id="4" name="Slide Number Placeholder 3"/>
          <p:cNvSpPr>
            <a:spLocks noGrp="1"/>
          </p:cNvSpPr>
          <p:nvPr>
            <p:ph type="sldNum" sz="quarter" idx="10"/>
          </p:nvPr>
        </p:nvSpPr>
        <p:spPr/>
        <p:txBody>
          <a:bodyPr/>
          <a:lstStyle/>
          <a:p>
            <a:pPr>
              <a:defRPr/>
            </a:pPr>
            <a:fld id="{31039E60-BF2B-4BFB-A357-E946C274AAFF}" type="slidenum">
              <a:rPr lang="zh-CN" altLang="en-US" smtClean="0">
                <a:solidFill>
                  <a:prstClr val="black"/>
                </a:solidFill>
                <a:ea typeface="宋体"/>
              </a:rPr>
              <a:pPr>
                <a:defRPr/>
              </a:pPr>
              <a:t>35</a:t>
            </a:fld>
            <a:endParaRPr lang="en-US" altLang="zh-CN">
              <a:solidFill>
                <a:prstClr val="black"/>
              </a:solidFill>
              <a:ea typeface="宋体"/>
            </a:endParaRPr>
          </a:p>
        </p:txBody>
      </p:sp>
    </p:spTree>
    <p:extLst>
      <p:ext uri="{BB962C8B-B14F-4D97-AF65-F5344CB8AC3E}">
        <p14:creationId xmlns:p14="http://schemas.microsoft.com/office/powerpoint/2010/main" val="356510618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Calibri" pitchFamily="34" charset="0"/>
              <a:ea typeface="+mn-ea"/>
              <a:cs typeface="+mn-cs"/>
            </a:endParaRPr>
          </a:p>
        </p:txBody>
      </p:sp>
      <p:sp>
        <p:nvSpPr>
          <p:cNvPr id="4" name="Slide Number Placeholder 3"/>
          <p:cNvSpPr>
            <a:spLocks noGrp="1"/>
          </p:cNvSpPr>
          <p:nvPr>
            <p:ph type="sldNum" sz="quarter" idx="10"/>
          </p:nvPr>
        </p:nvSpPr>
        <p:spPr/>
        <p:txBody>
          <a:bodyPr/>
          <a:lstStyle/>
          <a:p>
            <a:pPr>
              <a:defRPr/>
            </a:pPr>
            <a:fld id="{31039E60-BF2B-4BFB-A357-E946C274AAFF}" type="slidenum">
              <a:rPr lang="zh-CN" altLang="en-US" smtClean="0">
                <a:solidFill>
                  <a:prstClr val="black"/>
                </a:solidFill>
                <a:ea typeface="宋体"/>
              </a:rPr>
              <a:pPr>
                <a:defRPr/>
              </a:pPr>
              <a:t>36</a:t>
            </a:fld>
            <a:endParaRPr lang="en-US" altLang="zh-CN">
              <a:solidFill>
                <a:prstClr val="black"/>
              </a:solidFill>
              <a:ea typeface="宋体"/>
            </a:endParaRPr>
          </a:p>
        </p:txBody>
      </p:sp>
    </p:spTree>
    <p:extLst>
      <p:ext uri="{BB962C8B-B14F-4D97-AF65-F5344CB8AC3E}">
        <p14:creationId xmlns:p14="http://schemas.microsoft.com/office/powerpoint/2010/main" val="363133633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Calibri" pitchFamily="34" charset="0"/>
              <a:ea typeface="+mn-ea"/>
              <a:cs typeface="+mn-cs"/>
            </a:endParaRPr>
          </a:p>
        </p:txBody>
      </p:sp>
      <p:sp>
        <p:nvSpPr>
          <p:cNvPr id="4" name="Slide Number Placeholder 3"/>
          <p:cNvSpPr>
            <a:spLocks noGrp="1"/>
          </p:cNvSpPr>
          <p:nvPr>
            <p:ph type="sldNum" sz="quarter" idx="10"/>
          </p:nvPr>
        </p:nvSpPr>
        <p:spPr/>
        <p:txBody>
          <a:bodyPr/>
          <a:lstStyle/>
          <a:p>
            <a:pPr>
              <a:defRPr/>
            </a:pPr>
            <a:fld id="{31039E60-BF2B-4BFB-A357-E946C274AAFF}" type="slidenum">
              <a:rPr lang="zh-CN" altLang="en-US" smtClean="0">
                <a:solidFill>
                  <a:prstClr val="black"/>
                </a:solidFill>
                <a:ea typeface="宋体"/>
              </a:rPr>
              <a:pPr>
                <a:defRPr/>
              </a:pPr>
              <a:t>37</a:t>
            </a:fld>
            <a:endParaRPr lang="en-US" altLang="zh-CN">
              <a:solidFill>
                <a:prstClr val="black"/>
              </a:solidFill>
              <a:ea typeface="宋体"/>
            </a:endParaRPr>
          </a:p>
        </p:txBody>
      </p:sp>
    </p:spTree>
    <p:extLst>
      <p:ext uri="{BB962C8B-B14F-4D97-AF65-F5344CB8AC3E}">
        <p14:creationId xmlns:p14="http://schemas.microsoft.com/office/powerpoint/2010/main" val="79459565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Calibri" pitchFamily="34" charset="0"/>
              <a:ea typeface="+mn-ea"/>
              <a:cs typeface="+mn-cs"/>
            </a:endParaRPr>
          </a:p>
        </p:txBody>
      </p:sp>
      <p:sp>
        <p:nvSpPr>
          <p:cNvPr id="4" name="Slide Number Placeholder 3"/>
          <p:cNvSpPr>
            <a:spLocks noGrp="1"/>
          </p:cNvSpPr>
          <p:nvPr>
            <p:ph type="sldNum" sz="quarter" idx="10"/>
          </p:nvPr>
        </p:nvSpPr>
        <p:spPr/>
        <p:txBody>
          <a:bodyPr/>
          <a:lstStyle/>
          <a:p>
            <a:pPr>
              <a:defRPr/>
            </a:pPr>
            <a:fld id="{31039E60-BF2B-4BFB-A357-E946C274AAFF}" type="slidenum">
              <a:rPr lang="zh-CN" altLang="en-US" smtClean="0">
                <a:solidFill>
                  <a:prstClr val="black"/>
                </a:solidFill>
                <a:ea typeface="宋体"/>
              </a:rPr>
              <a:pPr>
                <a:defRPr/>
              </a:pPr>
              <a:t>38</a:t>
            </a:fld>
            <a:endParaRPr lang="en-US" altLang="zh-CN">
              <a:solidFill>
                <a:prstClr val="black"/>
              </a:solidFill>
              <a:ea typeface="宋体"/>
            </a:endParaRPr>
          </a:p>
        </p:txBody>
      </p:sp>
    </p:spTree>
    <p:extLst>
      <p:ext uri="{BB962C8B-B14F-4D97-AF65-F5344CB8AC3E}">
        <p14:creationId xmlns:p14="http://schemas.microsoft.com/office/powerpoint/2010/main" val="21377598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kern="1200" baseline="0" dirty="0">
                <a:solidFill>
                  <a:schemeClr val="tx1"/>
                </a:solidFill>
                <a:effectLst/>
                <a:latin typeface="Calibri" pitchFamily="34" charset="0"/>
                <a:ea typeface="+mn-ea"/>
                <a:cs typeface="+mn-cs"/>
              </a:rPr>
              <a:t>Starting in 2018 ProbSevere (both the ProbSevere hazard models and legacy ProbSevere) uses GOES-16 ABI data for the entire CONUS, GOES-15 is no longer used.  GOES-17 will be incorporated after it becomes operational.</a:t>
            </a:r>
            <a:endParaRPr lang="en-US" sz="1200" b="1" kern="1200" dirty="0">
              <a:solidFill>
                <a:schemeClr val="tx1"/>
              </a:solidFill>
              <a:effectLst/>
              <a:latin typeface="Calibri" pitchFamily="34" charset="0"/>
              <a:ea typeface="+mn-ea"/>
              <a:cs typeface="+mn-cs"/>
            </a:endParaRPr>
          </a:p>
          <a:p>
            <a:endParaRPr lang="en-US" sz="1200" kern="1200" dirty="0">
              <a:solidFill>
                <a:schemeClr val="tx1"/>
              </a:solidFill>
              <a:effectLst/>
              <a:latin typeface="Calibri" pitchFamily="34" charset="0"/>
              <a:ea typeface="+mn-ea"/>
              <a:cs typeface="+mn-cs"/>
            </a:endParaRPr>
          </a:p>
          <a:p>
            <a:r>
              <a:rPr lang="en-US" sz="1200" kern="1200" dirty="0">
                <a:solidFill>
                  <a:schemeClr val="tx1"/>
                </a:solidFill>
                <a:effectLst/>
                <a:latin typeface="Calibri" pitchFamily="34" charset="0"/>
                <a:ea typeface="+mn-ea"/>
                <a:cs typeface="+mn-cs"/>
              </a:rPr>
              <a:t>The timeline above shows the development history of ProbSevere and its evaluation within</a:t>
            </a:r>
            <a:r>
              <a:rPr lang="en-US" sz="1200" kern="1200" baseline="0" dirty="0">
                <a:solidFill>
                  <a:schemeClr val="tx1"/>
                </a:solidFill>
                <a:effectLst/>
                <a:latin typeface="Calibri" pitchFamily="34" charset="0"/>
                <a:ea typeface="+mn-ea"/>
                <a:cs typeface="+mn-cs"/>
              </a:rPr>
              <a:t> the Hazardous Weather </a:t>
            </a:r>
            <a:r>
              <a:rPr lang="en-US" sz="1200" kern="1200" baseline="0" dirty="0" err="1">
                <a:solidFill>
                  <a:schemeClr val="tx1"/>
                </a:solidFill>
                <a:effectLst/>
                <a:latin typeface="Calibri" pitchFamily="34" charset="0"/>
                <a:ea typeface="+mn-ea"/>
                <a:cs typeface="+mn-cs"/>
              </a:rPr>
              <a:t>Testbed</a:t>
            </a:r>
            <a:r>
              <a:rPr lang="en-US" sz="1200" kern="1200" baseline="0" dirty="0">
                <a:solidFill>
                  <a:schemeClr val="tx1"/>
                </a:solidFill>
                <a:effectLst/>
                <a:latin typeface="Calibri" pitchFamily="34" charset="0"/>
                <a:ea typeface="+mn-ea"/>
                <a:cs typeface="+mn-cs"/>
              </a:rPr>
              <a:t>, including the transition from “legacy” ProbSevere to “All Hazards” ProbSevere in 2017 and transition to use of only GOES-16 ABI data in 2018.</a:t>
            </a:r>
          </a:p>
        </p:txBody>
      </p:sp>
      <p:sp>
        <p:nvSpPr>
          <p:cNvPr id="4" name="Slide Number Placeholder 3"/>
          <p:cNvSpPr>
            <a:spLocks noGrp="1"/>
          </p:cNvSpPr>
          <p:nvPr>
            <p:ph type="sldNum" sz="quarter" idx="10"/>
          </p:nvPr>
        </p:nvSpPr>
        <p:spPr/>
        <p:txBody>
          <a:bodyPr/>
          <a:lstStyle/>
          <a:p>
            <a:pPr>
              <a:defRPr/>
            </a:pPr>
            <a:fld id="{31039E60-BF2B-4BFB-A357-E946C274AAFF}" type="slidenum">
              <a:rPr lang="zh-CN" altLang="en-US" smtClean="0"/>
              <a:pPr>
                <a:defRPr/>
              </a:pPr>
              <a:t>3</a:t>
            </a:fld>
            <a:endParaRPr lang="en-US" altLang="zh-CN"/>
          </a:p>
        </p:txBody>
      </p:sp>
    </p:spTree>
    <p:extLst>
      <p:ext uri="{BB962C8B-B14F-4D97-AF65-F5344CB8AC3E}">
        <p14:creationId xmlns:p14="http://schemas.microsoft.com/office/powerpoint/2010/main" val="266451984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Calibri" pitchFamily="34" charset="0"/>
              <a:ea typeface="+mn-ea"/>
              <a:cs typeface="+mn-cs"/>
            </a:endParaRPr>
          </a:p>
        </p:txBody>
      </p:sp>
      <p:sp>
        <p:nvSpPr>
          <p:cNvPr id="4" name="Slide Number Placeholder 3"/>
          <p:cNvSpPr>
            <a:spLocks noGrp="1"/>
          </p:cNvSpPr>
          <p:nvPr>
            <p:ph type="sldNum" sz="quarter" idx="10"/>
          </p:nvPr>
        </p:nvSpPr>
        <p:spPr/>
        <p:txBody>
          <a:bodyPr/>
          <a:lstStyle/>
          <a:p>
            <a:pPr>
              <a:defRPr/>
            </a:pPr>
            <a:fld id="{31039E60-BF2B-4BFB-A357-E946C274AAFF}" type="slidenum">
              <a:rPr lang="zh-CN" altLang="en-US" smtClean="0">
                <a:solidFill>
                  <a:prstClr val="black"/>
                </a:solidFill>
                <a:ea typeface="宋体"/>
              </a:rPr>
              <a:pPr>
                <a:defRPr/>
              </a:pPr>
              <a:t>39</a:t>
            </a:fld>
            <a:endParaRPr lang="en-US" altLang="zh-CN">
              <a:solidFill>
                <a:prstClr val="black"/>
              </a:solidFill>
              <a:ea typeface="宋体"/>
            </a:endParaRPr>
          </a:p>
        </p:txBody>
      </p:sp>
    </p:spTree>
    <p:extLst>
      <p:ext uri="{BB962C8B-B14F-4D97-AF65-F5344CB8AC3E}">
        <p14:creationId xmlns:p14="http://schemas.microsoft.com/office/powerpoint/2010/main" val="128305062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Calibri" pitchFamily="34" charset="0"/>
              <a:ea typeface="+mn-ea"/>
              <a:cs typeface="+mn-cs"/>
            </a:endParaRPr>
          </a:p>
        </p:txBody>
      </p:sp>
      <p:sp>
        <p:nvSpPr>
          <p:cNvPr id="4" name="Slide Number Placeholder 3"/>
          <p:cNvSpPr>
            <a:spLocks noGrp="1"/>
          </p:cNvSpPr>
          <p:nvPr>
            <p:ph type="sldNum" sz="quarter" idx="10"/>
          </p:nvPr>
        </p:nvSpPr>
        <p:spPr/>
        <p:txBody>
          <a:bodyPr/>
          <a:lstStyle/>
          <a:p>
            <a:pPr>
              <a:defRPr/>
            </a:pPr>
            <a:fld id="{31039E60-BF2B-4BFB-A357-E946C274AAFF}" type="slidenum">
              <a:rPr lang="zh-CN" altLang="en-US" smtClean="0">
                <a:solidFill>
                  <a:prstClr val="black"/>
                </a:solidFill>
                <a:ea typeface="宋体"/>
              </a:rPr>
              <a:pPr>
                <a:defRPr/>
              </a:pPr>
              <a:t>40</a:t>
            </a:fld>
            <a:endParaRPr lang="en-US" altLang="zh-CN">
              <a:solidFill>
                <a:prstClr val="black"/>
              </a:solidFill>
              <a:ea typeface="宋体"/>
            </a:endParaRPr>
          </a:p>
        </p:txBody>
      </p:sp>
    </p:spTree>
    <p:extLst>
      <p:ext uri="{BB962C8B-B14F-4D97-AF65-F5344CB8AC3E}">
        <p14:creationId xmlns:p14="http://schemas.microsoft.com/office/powerpoint/2010/main" val="266451984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Calibri" pitchFamily="34" charset="0"/>
                <a:ea typeface="+mn-ea"/>
                <a:cs typeface="+mn-cs"/>
              </a:rPr>
              <a:t> </a:t>
            </a:r>
            <a:r>
              <a:rPr lang="en-US" sz="1200" kern="1200" dirty="0">
                <a:solidFill>
                  <a:schemeClr val="tx1"/>
                </a:solidFill>
                <a:effectLst/>
                <a:latin typeface="Calibri" pitchFamily="34" charset="0"/>
                <a:ea typeface="+mn-ea"/>
                <a:cs typeface="+mn-cs"/>
              </a:rPr>
              <a:t>Please contact the statistical model researchers with questions, suggestions, etc. at the email addresses provided.  </a:t>
            </a:r>
            <a:endParaRPr lang="en-US" dirty="0"/>
          </a:p>
        </p:txBody>
      </p:sp>
      <p:sp>
        <p:nvSpPr>
          <p:cNvPr id="4" name="Slide Number Placeholder 3"/>
          <p:cNvSpPr>
            <a:spLocks noGrp="1"/>
          </p:cNvSpPr>
          <p:nvPr>
            <p:ph type="sldNum" sz="quarter" idx="10"/>
          </p:nvPr>
        </p:nvSpPr>
        <p:spPr/>
        <p:txBody>
          <a:bodyPr/>
          <a:lstStyle/>
          <a:p>
            <a:pPr>
              <a:defRPr/>
            </a:pPr>
            <a:fld id="{31039E60-BF2B-4BFB-A357-E946C274AAFF}" type="slidenum">
              <a:rPr lang="zh-CN" altLang="en-US" smtClean="0"/>
              <a:pPr>
                <a:defRPr/>
              </a:pPr>
              <a:t>41</a:t>
            </a:fld>
            <a:endParaRPr lang="en-US" altLang="zh-CN"/>
          </a:p>
        </p:txBody>
      </p:sp>
    </p:spTree>
    <p:extLst>
      <p:ext uri="{BB962C8B-B14F-4D97-AF65-F5344CB8AC3E}">
        <p14:creationId xmlns:p14="http://schemas.microsoft.com/office/powerpoint/2010/main" val="63905098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r>
              <a:rPr lang="en-US" dirty="0"/>
              <a:t>During</a:t>
            </a:r>
            <a:r>
              <a:rPr lang="en-US" baseline="0" dirty="0"/>
              <a:t> the 2017 convective season, both GOES-16 (ABI) and GOES-13 (NOP) both took measurements over CONUS, allowing for comparisons of the same storms, observed by the two different satellites.</a:t>
            </a:r>
          </a:p>
          <a:p>
            <a:r>
              <a:rPr lang="en-US" baseline="0" dirty="0"/>
              <a:t>During April-July 2017, </a:t>
            </a:r>
            <a:r>
              <a:rPr lang="en-US" b="1" baseline="0" dirty="0"/>
              <a:t>for storms </a:t>
            </a:r>
            <a:r>
              <a:rPr lang="en-US" sz="1200" b="1" dirty="0"/>
              <a:t>which GOES best observed cumulus to cumulonimbus growth </a:t>
            </a:r>
            <a:r>
              <a:rPr lang="en-US" b="1" baseline="0" dirty="0"/>
              <a:t>, the use of GOES -16 ABI increases ProbSevere lead-time by 4 minutes in the median </a:t>
            </a:r>
            <a:r>
              <a:rPr lang="en-US" baseline="0" dirty="0"/>
              <a:t>(with nearly identical skill) </a:t>
            </a:r>
            <a:r>
              <a:rPr lang="en-US" b="1" baseline="0" dirty="0"/>
              <a:t>compared to using the heritage GOES-NOP series imager</a:t>
            </a:r>
            <a:r>
              <a:rPr lang="en-US" baseline="0" dirty="0"/>
              <a:t>.  469 severe storms and 2736 non-severe storms.</a:t>
            </a:r>
          </a:p>
          <a:p>
            <a:endParaRPr lang="en-US" dirty="0"/>
          </a:p>
        </p:txBody>
      </p:sp>
      <p:sp>
        <p:nvSpPr>
          <p:cNvPr id="4" name="Slide Number Placeholder 3"/>
          <p:cNvSpPr>
            <a:spLocks noGrp="1"/>
          </p:cNvSpPr>
          <p:nvPr>
            <p:ph type="sldNum" sz="quarter" idx="10"/>
          </p:nvPr>
        </p:nvSpPr>
        <p:spPr/>
        <p:txBody>
          <a:bodyPr/>
          <a:lstStyle/>
          <a:p>
            <a:pPr>
              <a:defRPr/>
            </a:pPr>
            <a:fld id="{31039E60-BF2B-4BFB-A357-E946C274AAFF}" type="slidenum">
              <a:rPr lang="zh-CN" altLang="en-US" smtClean="0"/>
              <a:pPr>
                <a:defRPr/>
              </a:pPr>
              <a:t>43</a:t>
            </a:fld>
            <a:endParaRPr lang="en-US" altLang="zh-CN"/>
          </a:p>
        </p:txBody>
      </p:sp>
    </p:spTree>
    <p:extLst>
      <p:ext uri="{BB962C8B-B14F-4D97-AF65-F5344CB8AC3E}">
        <p14:creationId xmlns:p14="http://schemas.microsoft.com/office/powerpoint/2010/main" val="24241866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Calibri" pitchFamily="34" charset="0"/>
                <a:ea typeface="+mn-ea"/>
                <a:cs typeface="+mn-cs"/>
              </a:rPr>
              <a:t>For ProbSevere </a:t>
            </a:r>
            <a:r>
              <a:rPr lang="en-US" sz="1200" b="1" kern="1200" baseline="0" dirty="0">
                <a:solidFill>
                  <a:schemeClr val="tx1"/>
                </a:solidFill>
                <a:effectLst/>
                <a:latin typeface="Calibri" pitchFamily="34" charset="0"/>
                <a:ea typeface="+mn-ea"/>
                <a:cs typeface="+mn-cs"/>
              </a:rPr>
              <a:t>the most pertinent environmental and observational datasets are utilized for the targeted hazard. </a:t>
            </a:r>
          </a:p>
          <a:p>
            <a:endParaRPr lang="en-US" sz="1200" kern="1200" baseline="0" dirty="0">
              <a:solidFill>
                <a:schemeClr val="tx1"/>
              </a:solidFill>
              <a:effectLst/>
              <a:latin typeface="Calibri" pitchFamily="34" charset="0"/>
              <a:ea typeface="+mn-ea"/>
              <a:cs typeface="+mn-cs"/>
            </a:endParaRPr>
          </a:p>
          <a:p>
            <a:endParaRPr lang="en-US" sz="1200" kern="1200" baseline="0" dirty="0">
              <a:solidFill>
                <a:schemeClr val="tx1"/>
              </a:solidFill>
              <a:effectLst/>
              <a:latin typeface="Calibri" pitchFamily="34" charset="0"/>
              <a:ea typeface="+mn-ea"/>
              <a:cs typeface="+mn-cs"/>
            </a:endParaRPr>
          </a:p>
          <a:p>
            <a:r>
              <a:rPr lang="en-US" sz="1200" kern="1200" baseline="0" dirty="0">
                <a:solidFill>
                  <a:schemeClr val="tx1"/>
                </a:solidFill>
                <a:effectLst/>
                <a:latin typeface="Calibri" pitchFamily="34" charset="0"/>
                <a:ea typeface="+mn-ea"/>
                <a:cs typeface="+mn-cs"/>
              </a:rPr>
              <a:t>For ProbHail:</a:t>
            </a:r>
          </a:p>
          <a:p>
            <a:r>
              <a:rPr lang="en-US" sz="1200" i="1" kern="1200" baseline="0" dirty="0">
                <a:solidFill>
                  <a:schemeClr val="tx1"/>
                </a:solidFill>
                <a:effectLst/>
                <a:latin typeface="Calibri" pitchFamily="34" charset="0"/>
                <a:ea typeface="+mn-ea"/>
                <a:cs typeface="+mn-cs"/>
              </a:rPr>
              <a:t>a priori:</a:t>
            </a:r>
            <a:r>
              <a:rPr lang="en-US" sz="1200" kern="1200" baseline="0" dirty="0">
                <a:solidFill>
                  <a:schemeClr val="tx1"/>
                </a:solidFill>
                <a:effectLst/>
                <a:latin typeface="Calibri" pitchFamily="34" charset="0"/>
                <a:ea typeface="+mn-ea"/>
                <a:cs typeface="+mn-cs"/>
              </a:rPr>
              <a:t>  </a:t>
            </a:r>
            <a:r>
              <a:rPr lang="en-US" sz="1200" b="0" kern="1200" baseline="0" dirty="0">
                <a:solidFill>
                  <a:schemeClr val="tx1"/>
                </a:solidFill>
                <a:effectLst/>
                <a:latin typeface="Calibri" pitchFamily="34" charset="0"/>
                <a:ea typeface="+mn-ea"/>
                <a:cs typeface="+mn-cs"/>
              </a:rPr>
              <a:t>climatology of severe hail producing thunderstorms from database</a:t>
            </a:r>
          </a:p>
          <a:p>
            <a:r>
              <a:rPr lang="en-US" sz="1200" b="1" kern="1200" baseline="0" dirty="0">
                <a:solidFill>
                  <a:schemeClr val="tx1"/>
                </a:solidFill>
                <a:effectLst/>
                <a:latin typeface="Calibri" pitchFamily="34" charset="0"/>
                <a:ea typeface="+mn-ea"/>
                <a:cs typeface="+mn-cs"/>
              </a:rPr>
              <a:t>Maximum Expected Size of Hail (MESH) </a:t>
            </a:r>
            <a:r>
              <a:rPr lang="en-US" sz="1200" b="1" kern="1200" baseline="0" dirty="0" err="1">
                <a:solidFill>
                  <a:schemeClr val="tx1"/>
                </a:solidFill>
                <a:effectLst/>
                <a:latin typeface="Calibri" pitchFamily="34" charset="0"/>
                <a:ea typeface="+mn-ea"/>
                <a:cs typeface="+mn-cs"/>
              </a:rPr>
              <a:t>vs</a:t>
            </a:r>
            <a:r>
              <a:rPr lang="en-US" sz="1200" b="1" kern="1200" baseline="0" dirty="0">
                <a:solidFill>
                  <a:schemeClr val="tx1"/>
                </a:solidFill>
                <a:effectLst/>
                <a:latin typeface="Calibri" pitchFamily="34" charset="0"/>
                <a:ea typeface="+mn-ea"/>
                <a:cs typeface="+mn-cs"/>
              </a:rPr>
              <a:t> the height of the wet bulb 0C</a:t>
            </a:r>
            <a:r>
              <a:rPr lang="en-US" sz="1200" kern="1200" baseline="0" dirty="0">
                <a:solidFill>
                  <a:schemeClr val="tx1"/>
                </a:solidFill>
                <a:effectLst/>
                <a:latin typeface="Calibri" pitchFamily="34" charset="0"/>
                <a:ea typeface="+mn-ea"/>
                <a:cs typeface="+mn-cs"/>
              </a:rPr>
              <a:t>--inclusion of the wet bulb 0C paired with MESH better accounts for lack of melting in low-topped hail storms and increased melting in many southeastern US summertime storms.</a:t>
            </a:r>
          </a:p>
          <a:p>
            <a:r>
              <a:rPr lang="en-US" sz="1200" b="1" kern="1200" dirty="0">
                <a:solidFill>
                  <a:schemeClr val="tx1"/>
                </a:solidFill>
                <a:effectLst/>
                <a:latin typeface="Calibri" pitchFamily="34" charset="0"/>
                <a:ea typeface="+mn-ea"/>
                <a:cs typeface="+mn-cs"/>
              </a:rPr>
              <a:t>Flash Rate (Earth Networks</a:t>
            </a:r>
            <a:r>
              <a:rPr lang="en-US" sz="1200" b="1" kern="1200" baseline="0" dirty="0">
                <a:solidFill>
                  <a:schemeClr val="tx1"/>
                </a:solidFill>
                <a:effectLst/>
                <a:latin typeface="Calibri" pitchFamily="34" charset="0"/>
                <a:ea typeface="+mn-ea"/>
                <a:cs typeface="+mn-cs"/>
              </a:rPr>
              <a:t> Total Lightning) </a:t>
            </a:r>
            <a:r>
              <a:rPr lang="en-US" sz="1200" b="1" kern="1200" baseline="0" dirty="0" err="1">
                <a:solidFill>
                  <a:schemeClr val="tx1"/>
                </a:solidFill>
                <a:effectLst/>
                <a:latin typeface="Calibri" pitchFamily="34" charset="0"/>
                <a:ea typeface="+mn-ea"/>
                <a:cs typeface="+mn-cs"/>
              </a:rPr>
              <a:t>vs</a:t>
            </a:r>
            <a:r>
              <a:rPr lang="en-US" sz="1200" b="1" kern="1200" baseline="0" dirty="0">
                <a:solidFill>
                  <a:schemeClr val="tx1"/>
                </a:solidFill>
                <a:effectLst/>
                <a:latin typeface="Calibri" pitchFamily="34" charset="0"/>
                <a:ea typeface="+mn-ea"/>
                <a:cs typeface="+mn-cs"/>
              </a:rPr>
              <a:t> Effective Bulk Shear</a:t>
            </a:r>
            <a:r>
              <a:rPr lang="en-US" sz="1200" kern="1200" baseline="0" dirty="0">
                <a:solidFill>
                  <a:schemeClr val="tx1"/>
                </a:solidFill>
                <a:effectLst/>
                <a:latin typeface="Calibri" pitchFamily="34" charset="0"/>
                <a:ea typeface="+mn-ea"/>
                <a:cs typeface="+mn-cs"/>
              </a:rPr>
              <a:t>—measure of updraft strength and potential storm organization</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b="1" kern="1200" baseline="0" dirty="0">
                <a:solidFill>
                  <a:schemeClr val="tx1"/>
                </a:solidFill>
                <a:effectLst/>
                <a:latin typeface="Calibri" pitchFamily="34" charset="0"/>
                <a:ea typeface="+mn-ea"/>
                <a:cs typeface="+mn-cs"/>
              </a:rPr>
              <a:t>CAPE in -</a:t>
            </a:r>
            <a:r>
              <a:rPr lang="en-US" b="1" dirty="0"/>
              <a:t>10°C</a:t>
            </a:r>
            <a:r>
              <a:rPr lang="en-US" sz="1200" b="1" kern="1200" baseline="0" dirty="0">
                <a:solidFill>
                  <a:schemeClr val="tx1"/>
                </a:solidFill>
                <a:effectLst/>
                <a:latin typeface="Calibri" pitchFamily="34" charset="0"/>
                <a:ea typeface="+mn-ea"/>
                <a:cs typeface="+mn-cs"/>
              </a:rPr>
              <a:t> to -30</a:t>
            </a:r>
            <a:r>
              <a:rPr lang="en-US" b="1" dirty="0"/>
              <a:t>°C</a:t>
            </a:r>
            <a:r>
              <a:rPr lang="en-US" sz="1200" b="1" kern="1200" baseline="0" dirty="0">
                <a:solidFill>
                  <a:schemeClr val="tx1"/>
                </a:solidFill>
                <a:effectLst/>
                <a:latin typeface="Calibri" pitchFamily="34" charset="0"/>
                <a:ea typeface="+mn-ea"/>
                <a:cs typeface="+mn-cs"/>
              </a:rPr>
              <a:t> layer </a:t>
            </a:r>
            <a:r>
              <a:rPr lang="en-US" sz="1200" b="1" kern="1200" baseline="0" dirty="0" err="1">
                <a:solidFill>
                  <a:schemeClr val="tx1"/>
                </a:solidFill>
                <a:effectLst/>
                <a:latin typeface="Calibri" pitchFamily="34" charset="0"/>
                <a:ea typeface="+mn-ea"/>
                <a:cs typeface="+mn-cs"/>
              </a:rPr>
              <a:t>vs</a:t>
            </a:r>
            <a:r>
              <a:rPr lang="en-US" sz="1200" b="1" kern="1200" baseline="0" dirty="0">
                <a:solidFill>
                  <a:schemeClr val="tx1"/>
                </a:solidFill>
                <a:effectLst/>
                <a:latin typeface="Calibri" pitchFamily="34" charset="0"/>
                <a:ea typeface="+mn-ea"/>
                <a:cs typeface="+mn-cs"/>
              </a:rPr>
              <a:t> Precipitable Water</a:t>
            </a:r>
            <a:r>
              <a:rPr lang="en-US" sz="1200" kern="1200" baseline="0" dirty="0">
                <a:solidFill>
                  <a:schemeClr val="tx1"/>
                </a:solidFill>
                <a:effectLst/>
                <a:latin typeface="Calibri" pitchFamily="34" charset="0"/>
                <a:ea typeface="+mn-ea"/>
                <a:cs typeface="+mn-cs"/>
              </a:rPr>
              <a:t>—Combination of larger CAPE in hail growth zone and lower precipitable water is more favorable for severe hail</a:t>
            </a:r>
          </a:p>
          <a:p>
            <a:r>
              <a:rPr lang="en-US" sz="1200" b="1" kern="1200" baseline="0" dirty="0">
                <a:solidFill>
                  <a:schemeClr val="tx1"/>
                </a:solidFill>
                <a:effectLst/>
                <a:latin typeface="Calibri" pitchFamily="34" charset="0"/>
                <a:ea typeface="+mn-ea"/>
                <a:cs typeface="+mn-cs"/>
              </a:rPr>
              <a:t>Satellite growth rate</a:t>
            </a:r>
            <a:r>
              <a:rPr lang="en-US" sz="1200" kern="1200" baseline="0" dirty="0">
                <a:solidFill>
                  <a:schemeClr val="tx1"/>
                </a:solidFill>
                <a:effectLst/>
                <a:latin typeface="Calibri" pitchFamily="34" charset="0"/>
                <a:ea typeface="+mn-ea"/>
                <a:cs typeface="+mn-cs"/>
              </a:rPr>
              <a:t>—Measure of initial updraft intensity</a:t>
            </a:r>
          </a:p>
          <a:p>
            <a:endParaRPr lang="en-US" sz="1200" kern="1200" baseline="0" dirty="0">
              <a:solidFill>
                <a:schemeClr val="tx1"/>
              </a:solidFill>
              <a:effectLst/>
              <a:latin typeface="Calibri" pitchFamily="34" charset="0"/>
              <a:ea typeface="+mn-ea"/>
              <a:cs typeface="+mn-cs"/>
            </a:endParaRPr>
          </a:p>
          <a:p>
            <a:r>
              <a:rPr lang="en-US" sz="1200" kern="1200" baseline="0" dirty="0">
                <a:solidFill>
                  <a:schemeClr val="tx1"/>
                </a:solidFill>
                <a:effectLst/>
                <a:latin typeface="Calibri" pitchFamily="34" charset="0"/>
                <a:ea typeface="+mn-ea"/>
                <a:cs typeface="+mn-cs"/>
              </a:rPr>
              <a:t>For ProbWind:</a:t>
            </a:r>
          </a:p>
          <a:p>
            <a:r>
              <a:rPr lang="en-US" sz="1200" i="1" kern="1200" dirty="0">
                <a:solidFill>
                  <a:schemeClr val="tx1"/>
                </a:solidFill>
                <a:effectLst/>
                <a:latin typeface="Calibri" pitchFamily="34" charset="0"/>
                <a:ea typeface="+mn-ea"/>
                <a:cs typeface="+mn-cs"/>
              </a:rPr>
              <a:t>a priori:  </a:t>
            </a:r>
            <a:r>
              <a:rPr lang="en-US" sz="1200" b="1" i="0" kern="1200" dirty="0">
                <a:solidFill>
                  <a:schemeClr val="tx1"/>
                </a:solidFill>
                <a:effectLst/>
                <a:latin typeface="Calibri" pitchFamily="34" charset="0"/>
                <a:ea typeface="+mn-ea"/>
                <a:cs typeface="+mn-cs"/>
              </a:rPr>
              <a:t>Mean wind (</a:t>
            </a:r>
            <a:r>
              <a:rPr lang="en-US" sz="1200" b="1" i="0" kern="1200" baseline="0" dirty="0">
                <a:solidFill>
                  <a:schemeClr val="tx1"/>
                </a:solidFill>
                <a:effectLst/>
                <a:latin typeface="Calibri" pitchFamily="34" charset="0"/>
                <a:ea typeface="+mn-ea"/>
                <a:cs typeface="+mn-cs"/>
              </a:rPr>
              <a:t>1-3 km AGL)/MLCAPE</a:t>
            </a:r>
            <a:r>
              <a:rPr lang="en-US" sz="1200" b="0" i="0" kern="1200" baseline="0" dirty="0">
                <a:solidFill>
                  <a:schemeClr val="tx1"/>
                </a:solidFill>
                <a:effectLst/>
                <a:latin typeface="Calibri" pitchFamily="34" charset="0"/>
                <a:ea typeface="+mn-ea"/>
                <a:cs typeface="+mn-cs"/>
              </a:rPr>
              <a:t>—measure of environmental momentum to potentially transfer to the surface and potential updraft intensity for mixed-layer parcels (mixed-layer parcels are better for wind, while most unstable parcels are better for hail).</a:t>
            </a:r>
          </a:p>
          <a:p>
            <a:r>
              <a:rPr lang="en-US" sz="1200" b="1" i="0" kern="1200" baseline="0" dirty="0">
                <a:solidFill>
                  <a:schemeClr val="tx1"/>
                </a:solidFill>
                <a:effectLst/>
                <a:latin typeface="Calibri" pitchFamily="34" charset="0"/>
                <a:ea typeface="+mn-ea"/>
                <a:cs typeface="+mn-cs"/>
              </a:rPr>
              <a:t>VIL Density</a:t>
            </a:r>
            <a:r>
              <a:rPr lang="en-US" sz="1200" b="0" i="0" kern="1200" baseline="0" dirty="0">
                <a:solidFill>
                  <a:schemeClr val="tx1"/>
                </a:solidFill>
                <a:effectLst/>
                <a:latin typeface="Calibri" pitchFamily="34" charset="0"/>
                <a:ea typeface="+mn-ea"/>
                <a:cs typeface="+mn-cs"/>
              </a:rPr>
              <a:t>—Measure of precipitation core intensity</a:t>
            </a:r>
          </a:p>
          <a:p>
            <a:r>
              <a:rPr lang="en-US" sz="1200" b="1" i="0" kern="1200" baseline="0" dirty="0">
                <a:solidFill>
                  <a:schemeClr val="tx1"/>
                </a:solidFill>
                <a:effectLst/>
                <a:latin typeface="Calibri" pitchFamily="34" charset="0"/>
                <a:ea typeface="+mn-ea"/>
                <a:cs typeface="+mn-cs"/>
              </a:rPr>
              <a:t>Flash Rate </a:t>
            </a:r>
            <a:r>
              <a:rPr lang="en-US" sz="1200" b="1" i="0" kern="1200" baseline="0" dirty="0" err="1">
                <a:solidFill>
                  <a:schemeClr val="tx1"/>
                </a:solidFill>
                <a:effectLst/>
                <a:latin typeface="Calibri" pitchFamily="34" charset="0"/>
                <a:ea typeface="+mn-ea"/>
                <a:cs typeface="+mn-cs"/>
              </a:rPr>
              <a:t>vs</a:t>
            </a:r>
            <a:r>
              <a:rPr lang="en-US" sz="1200" b="1" i="0" kern="1200" baseline="0" dirty="0">
                <a:solidFill>
                  <a:schemeClr val="tx1"/>
                </a:solidFill>
                <a:effectLst/>
                <a:latin typeface="Calibri" pitchFamily="34" charset="0"/>
                <a:ea typeface="+mn-ea"/>
                <a:cs typeface="+mn-cs"/>
              </a:rPr>
              <a:t> 3-6 km AzShear</a:t>
            </a:r>
            <a:r>
              <a:rPr lang="en-US" sz="1200" b="0" i="0" kern="1200" baseline="0" dirty="0">
                <a:solidFill>
                  <a:schemeClr val="tx1"/>
                </a:solidFill>
                <a:effectLst/>
                <a:latin typeface="Calibri" pitchFamily="34" charset="0"/>
                <a:ea typeface="+mn-ea"/>
                <a:cs typeface="+mn-cs"/>
              </a:rPr>
              <a:t>—measure of updraft intensity and proxy for strength of mid-level storm winds</a:t>
            </a:r>
          </a:p>
          <a:p>
            <a:r>
              <a:rPr lang="en-US" sz="1200" b="1" i="0" kern="1200" baseline="0" dirty="0">
                <a:solidFill>
                  <a:schemeClr val="tx1"/>
                </a:solidFill>
                <a:effectLst/>
                <a:latin typeface="Calibri" pitchFamily="34" charset="0"/>
                <a:ea typeface="+mn-ea"/>
                <a:cs typeface="+mn-cs"/>
              </a:rPr>
              <a:t>Mean wind (1-3 km AGL) </a:t>
            </a:r>
            <a:r>
              <a:rPr lang="en-US" sz="1200" b="1" i="0" kern="1200" baseline="0" dirty="0" err="1">
                <a:solidFill>
                  <a:schemeClr val="tx1"/>
                </a:solidFill>
                <a:effectLst/>
                <a:latin typeface="Calibri" pitchFamily="34" charset="0"/>
                <a:ea typeface="+mn-ea"/>
                <a:cs typeface="+mn-cs"/>
              </a:rPr>
              <a:t>vs</a:t>
            </a:r>
            <a:r>
              <a:rPr lang="en-US" sz="1200" b="1" i="0" kern="1200" baseline="0" dirty="0">
                <a:solidFill>
                  <a:schemeClr val="tx1"/>
                </a:solidFill>
                <a:effectLst/>
                <a:latin typeface="Calibri" pitchFamily="34" charset="0"/>
                <a:ea typeface="+mn-ea"/>
                <a:cs typeface="+mn-cs"/>
              </a:rPr>
              <a:t> 0-2 km AzShear</a:t>
            </a:r>
            <a:r>
              <a:rPr lang="en-US" sz="1200" b="0" i="0" kern="1200" baseline="0" dirty="0">
                <a:solidFill>
                  <a:schemeClr val="tx1"/>
                </a:solidFill>
                <a:effectLst/>
                <a:latin typeface="Calibri" pitchFamily="34" charset="0"/>
                <a:ea typeface="+mn-ea"/>
                <a:cs typeface="+mn-cs"/>
              </a:rPr>
              <a:t>—measure of environmental momentum to potentially transfer to the surface and proxy for strength of low-level storm winds</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b="1" kern="1200" baseline="0" dirty="0">
                <a:solidFill>
                  <a:schemeClr val="tx1"/>
                </a:solidFill>
                <a:effectLst/>
                <a:latin typeface="Calibri" pitchFamily="34" charset="0"/>
                <a:ea typeface="+mn-ea"/>
                <a:cs typeface="+mn-cs"/>
              </a:rPr>
              <a:t>Satellite growth rate</a:t>
            </a:r>
            <a:r>
              <a:rPr lang="en-US" sz="1200" kern="1200" baseline="0" dirty="0">
                <a:solidFill>
                  <a:schemeClr val="tx1"/>
                </a:solidFill>
                <a:effectLst/>
                <a:latin typeface="Calibri" pitchFamily="34" charset="0"/>
                <a:ea typeface="+mn-ea"/>
                <a:cs typeface="+mn-cs"/>
              </a:rPr>
              <a:t>—Measure of initial updraft intensity</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baseline="0" dirty="0">
              <a:solidFill>
                <a:schemeClr val="tx1"/>
              </a:solidFill>
              <a:effectLst/>
              <a:latin typeface="Calibri" pitchFamily="34" charset="0"/>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baseline="0" dirty="0">
                <a:solidFill>
                  <a:schemeClr val="tx1"/>
                </a:solidFill>
                <a:effectLst/>
                <a:latin typeface="Calibri" pitchFamily="34" charset="0"/>
                <a:ea typeface="+mn-ea"/>
                <a:cs typeface="+mn-cs"/>
              </a:rPr>
              <a:t>For ProbTor:</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i="1" kern="1200" baseline="0" dirty="0">
                <a:solidFill>
                  <a:schemeClr val="tx1"/>
                </a:solidFill>
                <a:effectLst/>
                <a:latin typeface="Calibri" pitchFamily="34" charset="0"/>
                <a:ea typeface="+mn-ea"/>
                <a:cs typeface="+mn-cs"/>
              </a:rPr>
              <a:t>a priori: </a:t>
            </a:r>
            <a:r>
              <a:rPr lang="en-US" sz="1200" b="0" kern="1200" baseline="0" dirty="0">
                <a:solidFill>
                  <a:schemeClr val="tx1"/>
                </a:solidFill>
                <a:effectLst/>
                <a:latin typeface="Calibri" pitchFamily="34" charset="0"/>
                <a:ea typeface="+mn-ea"/>
                <a:cs typeface="+mn-cs"/>
              </a:rPr>
              <a:t>climatology of tornado producing severe thunderstorms in training database</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b="1" kern="1200" baseline="0" dirty="0">
                <a:solidFill>
                  <a:schemeClr val="tx1"/>
                </a:solidFill>
                <a:effectLst/>
                <a:latin typeface="Calibri" pitchFamily="34" charset="0"/>
                <a:ea typeface="+mn-ea"/>
                <a:cs typeface="+mn-cs"/>
              </a:rPr>
              <a:t>Maximum 0-2km AzShear:  </a:t>
            </a:r>
            <a:r>
              <a:rPr lang="en-US" sz="1200" b="0" kern="1200" baseline="0" dirty="0">
                <a:solidFill>
                  <a:schemeClr val="tx1"/>
                </a:solidFill>
                <a:effectLst/>
                <a:latin typeface="Calibri" pitchFamily="34" charset="0"/>
                <a:ea typeface="+mn-ea"/>
                <a:cs typeface="+mn-cs"/>
              </a:rPr>
              <a:t>Maximum depiction of updraft rotation in lower troposphere</a:t>
            </a:r>
            <a:endParaRPr lang="en-US" sz="1200" b="1" kern="1200" baseline="0" dirty="0">
              <a:solidFill>
                <a:schemeClr val="tx1"/>
              </a:solidFill>
              <a:effectLst/>
              <a:latin typeface="Calibri" pitchFamily="34" charset="0"/>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b="1" kern="1200" baseline="0" dirty="0">
                <a:solidFill>
                  <a:schemeClr val="tx1"/>
                </a:solidFill>
                <a:effectLst/>
                <a:latin typeface="Calibri" pitchFamily="34" charset="0"/>
                <a:ea typeface="+mn-ea"/>
                <a:cs typeface="+mn-cs"/>
              </a:rPr>
              <a:t>98</a:t>
            </a:r>
            <a:r>
              <a:rPr lang="en-US" sz="1200" b="1" kern="1200" baseline="30000" dirty="0">
                <a:solidFill>
                  <a:schemeClr val="tx1"/>
                </a:solidFill>
                <a:effectLst/>
                <a:latin typeface="Calibri" pitchFamily="34" charset="0"/>
                <a:ea typeface="+mn-ea"/>
                <a:cs typeface="+mn-cs"/>
              </a:rPr>
              <a:t>th</a:t>
            </a:r>
            <a:r>
              <a:rPr lang="en-US" sz="1200" b="1" kern="1200" baseline="0" dirty="0">
                <a:solidFill>
                  <a:schemeClr val="tx1"/>
                </a:solidFill>
                <a:effectLst/>
                <a:latin typeface="Calibri" pitchFamily="34" charset="0"/>
                <a:ea typeface="+mn-ea"/>
                <a:cs typeface="+mn-cs"/>
              </a:rPr>
              <a:t> percentile 0-2km AzShear </a:t>
            </a:r>
            <a:r>
              <a:rPr lang="en-US" sz="1200" b="1" kern="1200" baseline="0" dirty="0" err="1">
                <a:solidFill>
                  <a:schemeClr val="tx1"/>
                </a:solidFill>
                <a:effectLst/>
                <a:latin typeface="Calibri" pitchFamily="34" charset="0"/>
                <a:ea typeface="+mn-ea"/>
                <a:cs typeface="+mn-cs"/>
              </a:rPr>
              <a:t>vs</a:t>
            </a:r>
            <a:r>
              <a:rPr lang="en-US" sz="1200" b="1" kern="1200" baseline="0" dirty="0">
                <a:solidFill>
                  <a:schemeClr val="tx1"/>
                </a:solidFill>
                <a:effectLst/>
                <a:latin typeface="Calibri" pitchFamily="34" charset="0"/>
                <a:ea typeface="+mn-ea"/>
                <a:cs typeface="+mn-cs"/>
              </a:rPr>
              <a:t> 0-1 km Storm Relative Helicity: </a:t>
            </a:r>
            <a:r>
              <a:rPr lang="en-US" sz="1200" b="0" kern="1200" baseline="0" dirty="0">
                <a:solidFill>
                  <a:schemeClr val="tx1"/>
                </a:solidFill>
                <a:effectLst/>
                <a:latin typeface="Calibri" pitchFamily="34" charset="0"/>
                <a:ea typeface="+mn-ea"/>
                <a:cs typeface="+mn-cs"/>
              </a:rPr>
              <a:t>Lower tropospheric updraft rotation intensity </a:t>
            </a:r>
            <a:r>
              <a:rPr lang="en-US" sz="1200" b="0" kern="1200" baseline="0" dirty="0" err="1">
                <a:solidFill>
                  <a:schemeClr val="tx1"/>
                </a:solidFill>
                <a:effectLst/>
                <a:latin typeface="Calibri" pitchFamily="34" charset="0"/>
                <a:ea typeface="+mn-ea"/>
                <a:cs typeface="+mn-cs"/>
              </a:rPr>
              <a:t>vs</a:t>
            </a:r>
            <a:r>
              <a:rPr lang="en-US" sz="1200" b="0" kern="1200" baseline="0" dirty="0">
                <a:solidFill>
                  <a:schemeClr val="tx1"/>
                </a:solidFill>
                <a:effectLst/>
                <a:latin typeface="Calibri" pitchFamily="34" charset="0"/>
                <a:ea typeface="+mn-ea"/>
                <a:cs typeface="+mn-cs"/>
              </a:rPr>
              <a:t> near surface storm relative helicity</a:t>
            </a:r>
            <a:endParaRPr lang="en-US" sz="1200" b="1" kern="1200" baseline="0" dirty="0">
              <a:solidFill>
                <a:schemeClr val="tx1"/>
              </a:solidFill>
              <a:effectLst/>
              <a:latin typeface="Calibri" pitchFamily="34" charset="0"/>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b="1" kern="1200" baseline="0" dirty="0">
                <a:solidFill>
                  <a:schemeClr val="tx1"/>
                </a:solidFill>
                <a:effectLst/>
                <a:latin typeface="Calibri" pitchFamily="34" charset="0"/>
                <a:ea typeface="+mn-ea"/>
                <a:cs typeface="+mn-cs"/>
              </a:rPr>
              <a:t>98</a:t>
            </a:r>
            <a:r>
              <a:rPr lang="en-US" sz="1200" b="1" kern="1200" baseline="30000" dirty="0">
                <a:solidFill>
                  <a:schemeClr val="tx1"/>
                </a:solidFill>
                <a:effectLst/>
                <a:latin typeface="Calibri" pitchFamily="34" charset="0"/>
                <a:ea typeface="+mn-ea"/>
                <a:cs typeface="+mn-cs"/>
              </a:rPr>
              <a:t>th</a:t>
            </a:r>
            <a:r>
              <a:rPr lang="en-US" sz="1200" b="1" kern="1200" baseline="0" dirty="0">
                <a:solidFill>
                  <a:schemeClr val="tx1"/>
                </a:solidFill>
                <a:effectLst/>
                <a:latin typeface="Calibri" pitchFamily="34" charset="0"/>
                <a:ea typeface="+mn-ea"/>
                <a:cs typeface="+mn-cs"/>
              </a:rPr>
              <a:t> percentile 3-6km AzShear </a:t>
            </a:r>
            <a:r>
              <a:rPr lang="en-US" sz="1200" b="1" kern="1200" baseline="0" dirty="0" err="1">
                <a:solidFill>
                  <a:schemeClr val="tx1"/>
                </a:solidFill>
                <a:effectLst/>
                <a:latin typeface="Calibri" pitchFamily="34" charset="0"/>
                <a:ea typeface="+mn-ea"/>
                <a:cs typeface="+mn-cs"/>
              </a:rPr>
              <a:t>vs</a:t>
            </a:r>
            <a:r>
              <a:rPr lang="en-US" sz="1200" b="1" kern="1200" baseline="0" dirty="0">
                <a:solidFill>
                  <a:schemeClr val="tx1"/>
                </a:solidFill>
                <a:effectLst/>
                <a:latin typeface="Calibri" pitchFamily="34" charset="0"/>
                <a:ea typeface="+mn-ea"/>
                <a:cs typeface="+mn-cs"/>
              </a:rPr>
              <a:t> maximum total lightning flash density: </a:t>
            </a:r>
            <a:r>
              <a:rPr lang="en-US" sz="1200" b="0" kern="1200" baseline="0" dirty="0">
                <a:solidFill>
                  <a:schemeClr val="tx1"/>
                </a:solidFill>
                <a:effectLst/>
                <a:latin typeface="Calibri" pitchFamily="34" charset="0"/>
                <a:ea typeface="+mn-ea"/>
                <a:cs typeface="+mn-cs"/>
              </a:rPr>
              <a:t>Middle tropospheric updraft rotation </a:t>
            </a:r>
            <a:r>
              <a:rPr lang="en-US" sz="1200" b="0" kern="1200" baseline="0" dirty="0" err="1">
                <a:solidFill>
                  <a:schemeClr val="tx1"/>
                </a:solidFill>
                <a:effectLst/>
                <a:latin typeface="Calibri" pitchFamily="34" charset="0"/>
                <a:ea typeface="+mn-ea"/>
                <a:cs typeface="+mn-cs"/>
              </a:rPr>
              <a:t>vs</a:t>
            </a:r>
            <a:r>
              <a:rPr lang="en-US" sz="1200" b="0" kern="1200" baseline="0" dirty="0">
                <a:solidFill>
                  <a:schemeClr val="tx1"/>
                </a:solidFill>
                <a:effectLst/>
                <a:latin typeface="Calibri" pitchFamily="34" charset="0"/>
                <a:ea typeface="+mn-ea"/>
                <a:cs typeface="+mn-cs"/>
              </a:rPr>
              <a:t> measure of updraft intensity</a:t>
            </a:r>
            <a:endParaRPr lang="en-US" sz="1200" b="1" kern="1200" baseline="0" dirty="0">
              <a:solidFill>
                <a:schemeClr val="tx1"/>
              </a:solidFill>
              <a:effectLst/>
              <a:latin typeface="Calibri" pitchFamily="34" charset="0"/>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b="1" kern="1200" baseline="0" dirty="0">
                <a:solidFill>
                  <a:schemeClr val="tx1"/>
                </a:solidFill>
                <a:effectLst/>
                <a:latin typeface="Calibri" pitchFamily="34" charset="0"/>
                <a:ea typeface="+mn-ea"/>
                <a:cs typeface="+mn-cs"/>
              </a:rPr>
              <a:t>Effective Bulk Shear </a:t>
            </a:r>
            <a:r>
              <a:rPr lang="en-US" sz="1200" b="1" kern="1200" baseline="0" dirty="0" err="1">
                <a:solidFill>
                  <a:schemeClr val="tx1"/>
                </a:solidFill>
                <a:effectLst/>
                <a:latin typeface="Calibri" pitchFamily="34" charset="0"/>
                <a:ea typeface="+mn-ea"/>
                <a:cs typeface="+mn-cs"/>
              </a:rPr>
              <a:t>vs</a:t>
            </a:r>
            <a:r>
              <a:rPr lang="en-US" sz="1200" b="1" kern="1200" baseline="0" dirty="0">
                <a:solidFill>
                  <a:schemeClr val="tx1"/>
                </a:solidFill>
                <a:effectLst/>
                <a:latin typeface="Calibri" pitchFamily="34" charset="0"/>
                <a:ea typeface="+mn-ea"/>
                <a:cs typeface="+mn-cs"/>
              </a:rPr>
              <a:t> Mean Wind 1-3 km above ground level:  </a:t>
            </a:r>
            <a:r>
              <a:rPr lang="en-US" sz="1200" b="0" kern="1200" baseline="0" dirty="0">
                <a:solidFill>
                  <a:schemeClr val="tx1"/>
                </a:solidFill>
                <a:effectLst/>
                <a:latin typeface="Calibri" pitchFamily="34" charset="0"/>
                <a:ea typeface="+mn-ea"/>
                <a:cs typeface="+mn-cs"/>
              </a:rPr>
              <a:t>Storm organization </a:t>
            </a:r>
            <a:r>
              <a:rPr lang="en-US" sz="1200" b="0" kern="1200" baseline="0" dirty="0" err="1">
                <a:solidFill>
                  <a:schemeClr val="tx1"/>
                </a:solidFill>
                <a:effectLst/>
                <a:latin typeface="Calibri" pitchFamily="34" charset="0"/>
                <a:ea typeface="+mn-ea"/>
                <a:cs typeface="+mn-cs"/>
              </a:rPr>
              <a:t>vs</a:t>
            </a:r>
            <a:r>
              <a:rPr lang="en-US" sz="1200" b="0" kern="1200" baseline="0" dirty="0">
                <a:solidFill>
                  <a:schemeClr val="tx1"/>
                </a:solidFill>
                <a:effectLst/>
                <a:latin typeface="Calibri" pitchFamily="34" charset="0"/>
                <a:ea typeface="+mn-ea"/>
                <a:cs typeface="+mn-cs"/>
              </a:rPr>
              <a:t> momentum present in lower troposphere</a:t>
            </a:r>
            <a:endParaRPr lang="en-US" sz="1200" b="1" kern="1200" baseline="0" dirty="0">
              <a:solidFill>
                <a:schemeClr val="tx1"/>
              </a:solidFill>
              <a:effectLst/>
              <a:latin typeface="Calibri" pitchFamily="34" charset="0"/>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b="1" kern="1200" baseline="0" dirty="0">
                <a:solidFill>
                  <a:schemeClr val="tx1"/>
                </a:solidFill>
                <a:effectLst/>
                <a:latin typeface="Calibri" pitchFamily="34" charset="0"/>
                <a:ea typeface="+mn-ea"/>
                <a:cs typeface="+mn-cs"/>
              </a:rPr>
              <a:t>MLCAPE and MLCIN: </a:t>
            </a:r>
            <a:r>
              <a:rPr lang="en-US" sz="1200" b="0" kern="1200" baseline="0" dirty="0">
                <a:solidFill>
                  <a:schemeClr val="tx1"/>
                </a:solidFill>
                <a:effectLst/>
                <a:latin typeface="Calibri" pitchFamily="34" charset="0"/>
                <a:ea typeface="+mn-ea"/>
                <a:cs typeface="+mn-cs"/>
              </a:rPr>
              <a:t>Penalty functions only—too little mixed layer instability or too great mixed layer inhibition reduces likelihood of tornado</a:t>
            </a:r>
            <a:endParaRPr lang="en-US" sz="1200" b="1" kern="1200" baseline="0" dirty="0">
              <a:solidFill>
                <a:schemeClr val="tx1"/>
              </a:solidFill>
              <a:effectLst/>
              <a:latin typeface="Calibri" pitchFamily="34" charset="0"/>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i="1" kern="1200" baseline="0" dirty="0">
              <a:solidFill>
                <a:schemeClr val="tx1"/>
              </a:solidFill>
              <a:effectLst/>
              <a:latin typeface="Calibri" pitchFamily="34" charset="0"/>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baseline="0" dirty="0">
              <a:solidFill>
                <a:schemeClr val="tx1"/>
              </a:solidFill>
              <a:effectLst/>
              <a:latin typeface="Calibri" pitchFamily="34" charset="0"/>
              <a:ea typeface="+mn-ea"/>
              <a:cs typeface="+mn-cs"/>
            </a:endParaRPr>
          </a:p>
        </p:txBody>
      </p:sp>
      <p:sp>
        <p:nvSpPr>
          <p:cNvPr id="4" name="Slide Number Placeholder 3"/>
          <p:cNvSpPr>
            <a:spLocks noGrp="1"/>
          </p:cNvSpPr>
          <p:nvPr>
            <p:ph type="sldNum" sz="quarter" idx="10"/>
          </p:nvPr>
        </p:nvSpPr>
        <p:spPr/>
        <p:txBody>
          <a:bodyPr/>
          <a:lstStyle/>
          <a:p>
            <a:pPr>
              <a:defRPr/>
            </a:pPr>
            <a:fld id="{31039E60-BF2B-4BFB-A357-E946C274AAFF}" type="slidenum">
              <a:rPr lang="zh-CN" altLang="en-US" smtClean="0"/>
              <a:pPr>
                <a:defRPr/>
              </a:pPr>
              <a:t>4</a:t>
            </a:fld>
            <a:endParaRPr lang="en-US" altLang="zh-CN"/>
          </a:p>
        </p:txBody>
      </p:sp>
    </p:spTree>
    <p:extLst>
      <p:ext uri="{BB962C8B-B14F-4D97-AF65-F5344CB8AC3E}">
        <p14:creationId xmlns:p14="http://schemas.microsoft.com/office/powerpoint/2010/main" val="38654042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The ProbSevere All Hazards visualization in AWIPS-2 is shown.  A contour around an identified radar object is color-coded based on the ProbSevere (or individual hazard) value.</a:t>
            </a:r>
          </a:p>
          <a:p>
            <a:r>
              <a:rPr lang="en-US" baseline="0" dirty="0"/>
              <a:t>Users have options to load the fully integrated ProbSevere All Hazards (displayed here, where the maximum of ProbHail, ProbWind and ProbTor is the colored contour) or any combination of individual hazard models (shown on the following slide and in examples).</a:t>
            </a:r>
          </a:p>
        </p:txBody>
      </p:sp>
      <p:sp>
        <p:nvSpPr>
          <p:cNvPr id="4" name="Slide Number Placeholder 3"/>
          <p:cNvSpPr>
            <a:spLocks noGrp="1"/>
          </p:cNvSpPr>
          <p:nvPr>
            <p:ph type="sldNum" sz="quarter" idx="10"/>
          </p:nvPr>
        </p:nvSpPr>
        <p:spPr/>
        <p:txBody>
          <a:bodyPr/>
          <a:lstStyle/>
          <a:p>
            <a:pPr>
              <a:defRPr/>
            </a:pPr>
            <a:fld id="{31039E60-BF2B-4BFB-A357-E946C274AAFF}" type="slidenum">
              <a:rPr lang="zh-CN" altLang="en-US" smtClean="0"/>
              <a:pPr>
                <a:defRPr/>
              </a:pPr>
              <a:t>6</a:t>
            </a:fld>
            <a:endParaRPr lang="en-US" altLang="zh-CN"/>
          </a:p>
        </p:txBody>
      </p:sp>
    </p:spTree>
    <p:extLst>
      <p:ext uri="{BB962C8B-B14F-4D97-AF65-F5344CB8AC3E}">
        <p14:creationId xmlns:p14="http://schemas.microsoft.com/office/powerpoint/2010/main" val="18201906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Some users may prefer to load each hazard model individually, here ProbHail (green readout), ProbTor (yellow readout) and ProbWind (white readout) are all loaded.  The colored contour is the top product in the AWIPS-2 menu (in this case ProbHail).</a:t>
            </a:r>
          </a:p>
        </p:txBody>
      </p:sp>
      <p:sp>
        <p:nvSpPr>
          <p:cNvPr id="4" name="Slide Number Placeholder 3"/>
          <p:cNvSpPr>
            <a:spLocks noGrp="1"/>
          </p:cNvSpPr>
          <p:nvPr>
            <p:ph type="sldNum" sz="quarter" idx="10"/>
          </p:nvPr>
        </p:nvSpPr>
        <p:spPr/>
        <p:txBody>
          <a:bodyPr/>
          <a:lstStyle/>
          <a:p>
            <a:pPr>
              <a:defRPr/>
            </a:pPr>
            <a:fld id="{31039E60-BF2B-4BFB-A357-E946C274AAFF}" type="slidenum">
              <a:rPr lang="zh-CN" altLang="en-US" smtClean="0"/>
              <a:pPr>
                <a:defRPr/>
              </a:pPr>
              <a:t>7</a:t>
            </a:fld>
            <a:endParaRPr lang="en-US" altLang="zh-CN"/>
          </a:p>
        </p:txBody>
      </p:sp>
    </p:spTree>
    <p:extLst>
      <p:ext uri="{BB962C8B-B14F-4D97-AF65-F5344CB8AC3E}">
        <p14:creationId xmlns:p14="http://schemas.microsoft.com/office/powerpoint/2010/main" val="18201906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Example of AWIPS-2 ProbHail readout.  All predictors used by the ProbHail model are included in the read-out, like MESH, CAPE in hail growth region, etc.</a:t>
            </a:r>
          </a:p>
          <a:p>
            <a:r>
              <a:rPr lang="en-US" baseline="0" dirty="0"/>
              <a:t>See slide 4 for a full description of predictors used.</a:t>
            </a:r>
          </a:p>
        </p:txBody>
      </p:sp>
      <p:sp>
        <p:nvSpPr>
          <p:cNvPr id="4" name="Slide Number Placeholder 3"/>
          <p:cNvSpPr>
            <a:spLocks noGrp="1"/>
          </p:cNvSpPr>
          <p:nvPr>
            <p:ph type="sldNum" sz="quarter" idx="10"/>
          </p:nvPr>
        </p:nvSpPr>
        <p:spPr/>
        <p:txBody>
          <a:bodyPr/>
          <a:lstStyle/>
          <a:p>
            <a:pPr>
              <a:defRPr/>
            </a:pPr>
            <a:fld id="{31039E60-BF2B-4BFB-A357-E946C274AAFF}" type="slidenum">
              <a:rPr lang="zh-CN" altLang="en-US" smtClean="0"/>
              <a:pPr>
                <a:defRPr/>
              </a:pPr>
              <a:t>8</a:t>
            </a:fld>
            <a:endParaRPr lang="en-US" altLang="zh-CN"/>
          </a:p>
        </p:txBody>
      </p:sp>
    </p:spTree>
    <p:extLst>
      <p:ext uri="{BB962C8B-B14F-4D97-AF65-F5344CB8AC3E}">
        <p14:creationId xmlns:p14="http://schemas.microsoft.com/office/powerpoint/2010/main" val="18201906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a:t>Example of AWIPS-2 ProbWind readout. All predictors used by the ProbWind model are included in the read-out, like VIL Density, MRMS AzShear, 1-3km AGL mean wind speed, etc. At request of users, we have added statistically-based descriptors for the MRMS AzShear fields (weak, moderate, and strong).</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a:t>See slide 4 for a full description of predictors used.</a:t>
            </a:r>
          </a:p>
          <a:p>
            <a:endParaRPr lang="en-US" baseline="0" dirty="0"/>
          </a:p>
        </p:txBody>
      </p:sp>
      <p:sp>
        <p:nvSpPr>
          <p:cNvPr id="4" name="Slide Number Placeholder 3"/>
          <p:cNvSpPr>
            <a:spLocks noGrp="1"/>
          </p:cNvSpPr>
          <p:nvPr>
            <p:ph type="sldNum" sz="quarter" idx="10"/>
          </p:nvPr>
        </p:nvSpPr>
        <p:spPr/>
        <p:txBody>
          <a:bodyPr/>
          <a:lstStyle/>
          <a:p>
            <a:pPr>
              <a:defRPr/>
            </a:pPr>
            <a:fld id="{31039E60-BF2B-4BFB-A357-E946C274AAFF}" type="slidenum">
              <a:rPr lang="zh-CN" altLang="en-US" smtClean="0"/>
              <a:pPr>
                <a:defRPr/>
              </a:pPr>
              <a:t>9</a:t>
            </a:fld>
            <a:endParaRPr lang="en-US" altLang="zh-CN"/>
          </a:p>
        </p:txBody>
      </p:sp>
    </p:spTree>
    <p:extLst>
      <p:ext uri="{BB962C8B-B14F-4D97-AF65-F5344CB8AC3E}">
        <p14:creationId xmlns:p14="http://schemas.microsoft.com/office/powerpoint/2010/main" val="182019061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a:t>Example of AWIPS-2 ProbTor readout. All predictors used by the ProbTor model are included in the read-out, like MRMS AzShear, 0-1km storm relative helicity, etc.  At request of users, we have added statistically-based descriptors for the MRMS AzShear fields (weak, moderate, and strong).</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a:t>See slide 4 for a full description of predictors used.</a:t>
            </a:r>
          </a:p>
          <a:p>
            <a:endParaRPr lang="en-US" baseline="0" dirty="0"/>
          </a:p>
        </p:txBody>
      </p:sp>
      <p:sp>
        <p:nvSpPr>
          <p:cNvPr id="4" name="Slide Number Placeholder 3"/>
          <p:cNvSpPr>
            <a:spLocks noGrp="1"/>
          </p:cNvSpPr>
          <p:nvPr>
            <p:ph type="sldNum" sz="quarter" idx="10"/>
          </p:nvPr>
        </p:nvSpPr>
        <p:spPr/>
        <p:txBody>
          <a:bodyPr/>
          <a:lstStyle/>
          <a:p>
            <a:pPr>
              <a:defRPr/>
            </a:pPr>
            <a:fld id="{31039E60-BF2B-4BFB-A357-E946C274AAFF}" type="slidenum">
              <a:rPr lang="zh-CN" altLang="en-US" smtClean="0"/>
              <a:pPr>
                <a:defRPr/>
              </a:pPr>
              <a:t>10</a:t>
            </a:fld>
            <a:endParaRPr lang="en-US" altLang="zh-CN"/>
          </a:p>
        </p:txBody>
      </p:sp>
    </p:spTree>
    <p:extLst>
      <p:ext uri="{BB962C8B-B14F-4D97-AF65-F5344CB8AC3E}">
        <p14:creationId xmlns:p14="http://schemas.microsoft.com/office/powerpoint/2010/main" val="18201906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5190DF99-C88F-EF4D-B247-BB2D24710E39}" type="datetimeFigureOut">
              <a:rPr lang="en-US" smtClean="0"/>
              <a:t>7/11/18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43EBEB1-2E77-FF49-B5C9-EC8C955A0519}" type="slidenum">
              <a:rPr lang="en-US" smtClean="0"/>
              <a:t>‹#›</a:t>
            </a:fld>
            <a:endParaRPr lang="en-US"/>
          </a:p>
        </p:txBody>
      </p:sp>
    </p:spTree>
    <p:extLst>
      <p:ext uri="{BB962C8B-B14F-4D97-AF65-F5344CB8AC3E}">
        <p14:creationId xmlns:p14="http://schemas.microsoft.com/office/powerpoint/2010/main" val="1187088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190DF99-C88F-EF4D-B247-BB2D24710E39}" type="datetimeFigureOut">
              <a:rPr lang="en-US" smtClean="0"/>
              <a:t>7/11/18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43EBEB1-2E77-FF49-B5C9-EC8C955A0519}" type="slidenum">
              <a:rPr lang="en-US" smtClean="0"/>
              <a:t>‹#›</a:t>
            </a:fld>
            <a:endParaRPr lang="en-US"/>
          </a:p>
        </p:txBody>
      </p:sp>
    </p:spTree>
    <p:extLst>
      <p:ext uri="{BB962C8B-B14F-4D97-AF65-F5344CB8AC3E}">
        <p14:creationId xmlns:p14="http://schemas.microsoft.com/office/powerpoint/2010/main" val="4619332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190DF99-C88F-EF4D-B247-BB2D24710E39}" type="datetimeFigureOut">
              <a:rPr lang="en-US" smtClean="0"/>
              <a:t>7/11/18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43EBEB1-2E77-FF49-B5C9-EC8C955A0519}" type="slidenum">
              <a:rPr lang="en-US" smtClean="0"/>
              <a:t>‹#›</a:t>
            </a:fld>
            <a:endParaRPr lang="en-US"/>
          </a:p>
        </p:txBody>
      </p:sp>
    </p:spTree>
    <p:extLst>
      <p:ext uri="{BB962C8B-B14F-4D97-AF65-F5344CB8AC3E}">
        <p14:creationId xmlns:p14="http://schemas.microsoft.com/office/powerpoint/2010/main" val="410180076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685800" y="1295400"/>
            <a:ext cx="7772400" cy="1447800"/>
          </a:xfrm>
        </p:spPr>
        <p:txBody>
          <a:bodyPr/>
          <a:lstStyle>
            <a:lvl1pPr marR="9144" algn="ctr">
              <a:defRPr sz="4000" b="1" cap="none" spc="0" baseline="0">
                <a:ln w="18415" cmpd="sng">
                  <a:solidFill>
                    <a:srgbClr val="FFFFFF"/>
                  </a:solidFill>
                  <a:prstDash val="solid"/>
                </a:ln>
                <a:solidFill>
                  <a:srgbClr val="FFFFFF"/>
                </a:solidFill>
                <a:effectLst>
                  <a:outerShdw blurRad="63500" dir="3600000" algn="tl" rotWithShape="0">
                    <a:srgbClr val="000000">
                      <a:alpha val="70000"/>
                    </a:srgbClr>
                  </a:outerShdw>
                </a:effectLst>
                <a:latin typeface="Corbel"/>
              </a:defRPr>
            </a:lvl1pPr>
          </a:lstStyle>
          <a:p>
            <a:r>
              <a:rPr lang="en-US" dirty="0"/>
              <a:t>Click to edit Master title style</a:t>
            </a:r>
          </a:p>
        </p:txBody>
      </p:sp>
      <p:sp>
        <p:nvSpPr>
          <p:cNvPr id="9" name="Subtitle 8"/>
          <p:cNvSpPr>
            <a:spLocks noGrp="1"/>
          </p:cNvSpPr>
          <p:nvPr>
            <p:ph type="subTitle" idx="1"/>
          </p:nvPr>
        </p:nvSpPr>
        <p:spPr>
          <a:xfrm>
            <a:off x="685800" y="3198168"/>
            <a:ext cx="7772400" cy="461665"/>
          </a:xfrm>
        </p:spPr>
        <p:txBody>
          <a:bodyPr lIns="100584" anchor="ctr">
            <a:spAutoFit/>
          </a:bodyPr>
          <a:lstStyle>
            <a:lvl1pPr marL="0" indent="0" algn="ctr">
              <a:spcBef>
                <a:spcPts val="0"/>
              </a:spcBef>
              <a:buNone/>
              <a:defRPr sz="2400">
                <a:solidFill>
                  <a:srgbClr val="F2C31A"/>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dirty="0"/>
              <a:t>Click to edit Master subtitle style</a:t>
            </a:r>
          </a:p>
        </p:txBody>
      </p:sp>
    </p:spTree>
    <p:extLst>
      <p:ext uri="{BB962C8B-B14F-4D97-AF65-F5344CB8AC3E}">
        <p14:creationId xmlns:p14="http://schemas.microsoft.com/office/powerpoint/2010/main" val="407805538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8262" y="0"/>
            <a:ext cx="8228538" cy="990600"/>
          </a:xfrm>
        </p:spPr>
        <p:txBody>
          <a:bodyPr/>
          <a:lstStyle/>
          <a:p>
            <a:r>
              <a:rPr lang="en-US" dirty="0"/>
              <a:t>Click to edit Master title style</a:t>
            </a:r>
          </a:p>
        </p:txBody>
      </p:sp>
      <p:sp>
        <p:nvSpPr>
          <p:cNvPr id="3" name="Content Placeholder 2"/>
          <p:cNvSpPr>
            <a:spLocks noGrp="1"/>
          </p:cNvSpPr>
          <p:nvPr>
            <p:ph idx="1"/>
          </p:nvPr>
        </p:nvSpPr>
        <p:spPr>
          <a:xfrm>
            <a:off x="457200" y="1066800"/>
            <a:ext cx="8229600" cy="52578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Slide Number Placeholder 10"/>
          <p:cNvSpPr>
            <a:spLocks noGrp="1"/>
          </p:cNvSpPr>
          <p:nvPr>
            <p:ph type="sldNum" sz="quarter" idx="10"/>
          </p:nvPr>
        </p:nvSpPr>
        <p:spPr/>
        <p:txBody>
          <a:bodyPr/>
          <a:lstStyle>
            <a:lvl1pPr>
              <a:defRPr/>
            </a:lvl1pPr>
          </a:lstStyle>
          <a:p>
            <a:pPr>
              <a:defRPr/>
            </a:pPr>
            <a:fld id="{F378691F-9CED-4134-BEF2-4424A0C8B72C}" type="slidenum">
              <a:rPr lang="en-US"/>
              <a:pPr>
                <a:defRPr/>
              </a:pPr>
              <a:t>‹#›</a:t>
            </a:fld>
            <a:endParaRPr lang="en-US"/>
          </a:p>
        </p:txBody>
      </p:sp>
    </p:spTree>
    <p:extLst>
      <p:ext uri="{BB962C8B-B14F-4D97-AF65-F5344CB8AC3E}">
        <p14:creationId xmlns:p14="http://schemas.microsoft.com/office/powerpoint/2010/main" val="43360890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990600"/>
          </a:xfrm>
        </p:spPr>
        <p:txBody>
          <a:bodyPr anchor="ctr"/>
          <a:lstStyle>
            <a:lvl1pPr algn="ctr">
              <a:buNone/>
              <a:defRPr sz="3600" b="0"/>
            </a:lvl1pPr>
          </a:lstStyle>
          <a:p>
            <a:r>
              <a:rPr lang="en-US" dirty="0"/>
              <a:t>Click to edit Master title style</a:t>
            </a:r>
          </a:p>
        </p:txBody>
      </p:sp>
      <p:sp>
        <p:nvSpPr>
          <p:cNvPr id="3" name="Text Placeholder 2"/>
          <p:cNvSpPr>
            <a:spLocks noGrp="1"/>
          </p:cNvSpPr>
          <p:nvPr>
            <p:ph type="body" idx="2"/>
          </p:nvPr>
        </p:nvSpPr>
        <p:spPr>
          <a:xfrm>
            <a:off x="457200" y="1066800"/>
            <a:ext cx="2514600" cy="5257800"/>
          </a:xfrm>
        </p:spPr>
        <p:txBody>
          <a:bodyPr/>
          <a:lstStyle>
            <a:lvl1pPr marL="54864" indent="0">
              <a:buNone/>
              <a:defRPr sz="1800"/>
            </a:lvl1pPr>
            <a:lvl2pPr>
              <a:buNone/>
              <a:defRPr sz="1200"/>
            </a:lvl2pPr>
            <a:lvl3pPr>
              <a:buNone/>
              <a:defRPr sz="1000"/>
            </a:lvl3pPr>
            <a:lvl4pPr>
              <a:buNone/>
              <a:defRPr sz="900"/>
            </a:lvl4pPr>
            <a:lvl5pPr>
              <a:buNone/>
              <a:defRPr sz="900"/>
            </a:lvl5pPr>
          </a:lstStyle>
          <a:p>
            <a:pPr lvl="0"/>
            <a:r>
              <a:rPr lang="en-US"/>
              <a:t>Click to edit Master text styles</a:t>
            </a:r>
          </a:p>
        </p:txBody>
      </p:sp>
      <p:sp>
        <p:nvSpPr>
          <p:cNvPr id="4" name="Content Placeholder 3"/>
          <p:cNvSpPr>
            <a:spLocks noGrp="1"/>
          </p:cNvSpPr>
          <p:nvPr>
            <p:ph sz="half" idx="1"/>
          </p:nvPr>
        </p:nvSpPr>
        <p:spPr>
          <a:xfrm>
            <a:off x="3200400" y="1066800"/>
            <a:ext cx="5486400" cy="5257800"/>
          </a:xfrm>
        </p:spPr>
        <p:txBody>
          <a:bodyPr/>
          <a:lstStyle>
            <a:lvl1pPr>
              <a:defRPr sz="3200"/>
            </a:lvl1pPr>
            <a:lvl2pPr>
              <a:defRPr sz="2800"/>
            </a:lvl2pPr>
            <a:lvl3pPr>
              <a:defRPr sz="2400"/>
            </a:lvl3pPr>
            <a:lvl4pPr>
              <a:defRPr sz="2000"/>
            </a:lvl4pPr>
            <a:lvl5pPr>
              <a:defRPr sz="2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10"/>
          <p:cNvSpPr>
            <a:spLocks noGrp="1"/>
          </p:cNvSpPr>
          <p:nvPr>
            <p:ph type="sldNum" sz="quarter" idx="10"/>
          </p:nvPr>
        </p:nvSpPr>
        <p:spPr/>
        <p:txBody>
          <a:bodyPr/>
          <a:lstStyle>
            <a:lvl1pPr>
              <a:defRPr/>
            </a:lvl1pPr>
          </a:lstStyle>
          <a:p>
            <a:pPr>
              <a:defRPr/>
            </a:pPr>
            <a:fld id="{327DF725-5DD2-4AC8-9302-F060CA84D9D3}" type="slidenum">
              <a:rPr lang="en-US"/>
              <a:pPr>
                <a:defRPr/>
              </a:pPr>
              <a:t>‹#›</a:t>
            </a:fld>
            <a:endParaRPr lang="en-US"/>
          </a:p>
        </p:txBody>
      </p:sp>
    </p:spTree>
    <p:extLst>
      <p:ext uri="{BB962C8B-B14F-4D97-AF65-F5344CB8AC3E}">
        <p14:creationId xmlns:p14="http://schemas.microsoft.com/office/powerpoint/2010/main" val="359142436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990600"/>
          </a:xfrm>
        </p:spPr>
        <p:txBody>
          <a:bodyPr/>
          <a:lstStyle/>
          <a:p>
            <a:r>
              <a:rPr lang="en-US"/>
              <a:t>Click to edit Master title style</a:t>
            </a:r>
          </a:p>
        </p:txBody>
      </p:sp>
      <p:sp>
        <p:nvSpPr>
          <p:cNvPr id="3" name="Content Placeholder 2"/>
          <p:cNvSpPr>
            <a:spLocks noGrp="1"/>
          </p:cNvSpPr>
          <p:nvPr>
            <p:ph sz="half" idx="1"/>
          </p:nvPr>
        </p:nvSpPr>
        <p:spPr>
          <a:xfrm>
            <a:off x="464344" y="1066801"/>
            <a:ext cx="4038600" cy="5229664"/>
          </a:xfrm>
        </p:spPr>
        <p:txBody>
          <a:bodyPr/>
          <a:lstStyle>
            <a:lvl1pPr>
              <a:defRPr sz="2800"/>
            </a:lvl1pPr>
            <a:lvl2pPr>
              <a:defRPr sz="2400"/>
            </a:lvl2pPr>
            <a:lvl3pPr>
              <a:defRPr sz="20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55344" y="1066801"/>
            <a:ext cx="4038600" cy="5229664"/>
          </a:xfrm>
        </p:spPr>
        <p:txBody>
          <a:bodyPr/>
          <a:lstStyle>
            <a:lvl1pPr>
              <a:defRPr sz="2800"/>
            </a:lvl1pPr>
            <a:lvl2pPr>
              <a:defRPr sz="2400"/>
            </a:lvl2pPr>
            <a:lvl3pPr>
              <a:defRPr sz="20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10"/>
          <p:cNvSpPr>
            <a:spLocks noGrp="1"/>
          </p:cNvSpPr>
          <p:nvPr>
            <p:ph type="sldNum" sz="quarter" idx="10"/>
          </p:nvPr>
        </p:nvSpPr>
        <p:spPr/>
        <p:txBody>
          <a:bodyPr/>
          <a:lstStyle>
            <a:lvl1pPr>
              <a:defRPr/>
            </a:lvl1pPr>
          </a:lstStyle>
          <a:p>
            <a:pPr>
              <a:defRPr/>
            </a:pPr>
            <a:fld id="{80FD687F-9EC4-4A2C-9D79-45716973BA41}" type="slidenum">
              <a:rPr lang="en-US"/>
              <a:pPr>
                <a:defRPr/>
              </a:pPr>
              <a:t>‹#›</a:t>
            </a:fld>
            <a:endParaRPr lang="en-US"/>
          </a:p>
        </p:txBody>
      </p:sp>
    </p:spTree>
    <p:extLst>
      <p:ext uri="{BB962C8B-B14F-4D97-AF65-F5344CB8AC3E}">
        <p14:creationId xmlns:p14="http://schemas.microsoft.com/office/powerpoint/2010/main" val="221244162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458262" y="0"/>
            <a:ext cx="8228538" cy="990600"/>
          </a:xfrm>
        </p:spPr>
        <p:txBody>
          <a:bodyPr/>
          <a:lstStyle/>
          <a:p>
            <a:r>
              <a:rPr lang="en-US"/>
              <a:t>Click to edit Master title style</a:t>
            </a:r>
          </a:p>
        </p:txBody>
      </p:sp>
      <p:sp>
        <p:nvSpPr>
          <p:cNvPr id="3" name="Slide Number Placeholder 10"/>
          <p:cNvSpPr>
            <a:spLocks noGrp="1"/>
          </p:cNvSpPr>
          <p:nvPr>
            <p:ph type="sldNum" sz="quarter" idx="10"/>
          </p:nvPr>
        </p:nvSpPr>
        <p:spPr/>
        <p:txBody>
          <a:bodyPr/>
          <a:lstStyle>
            <a:lvl1pPr>
              <a:defRPr/>
            </a:lvl1pPr>
          </a:lstStyle>
          <a:p>
            <a:pPr>
              <a:defRPr/>
            </a:pPr>
            <a:fld id="{3283774E-393D-4152-86DA-5285DCA315CF}" type="slidenum">
              <a:rPr lang="en-US"/>
              <a:pPr>
                <a:defRPr/>
              </a:pPr>
              <a:t>‹#›</a:t>
            </a:fld>
            <a:endParaRPr lang="en-US"/>
          </a:p>
        </p:txBody>
      </p:sp>
    </p:spTree>
    <p:extLst>
      <p:ext uri="{BB962C8B-B14F-4D97-AF65-F5344CB8AC3E}">
        <p14:creationId xmlns:p14="http://schemas.microsoft.com/office/powerpoint/2010/main" val="89561151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Slide Number Placeholder 10"/>
          <p:cNvSpPr>
            <a:spLocks noGrp="1"/>
          </p:cNvSpPr>
          <p:nvPr>
            <p:ph type="sldNum" sz="quarter" idx="10"/>
          </p:nvPr>
        </p:nvSpPr>
        <p:spPr/>
        <p:txBody>
          <a:bodyPr/>
          <a:lstStyle>
            <a:lvl1pPr>
              <a:defRPr/>
            </a:lvl1pPr>
          </a:lstStyle>
          <a:p>
            <a:pPr>
              <a:defRPr/>
            </a:pPr>
            <a:fld id="{7A000F4E-004E-4CE8-AABD-59BBC7FD61A1}" type="slidenum">
              <a:rPr lang="en-US"/>
              <a:pPr>
                <a:defRPr/>
              </a:pPr>
              <a:t>‹#›</a:t>
            </a:fld>
            <a:endParaRPr lang="en-US"/>
          </a:p>
        </p:txBody>
      </p:sp>
    </p:spTree>
    <p:extLst>
      <p:ext uri="{BB962C8B-B14F-4D97-AF65-F5344CB8AC3E}">
        <p14:creationId xmlns:p14="http://schemas.microsoft.com/office/powerpoint/2010/main" val="23516789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190DF99-C88F-EF4D-B247-BB2D24710E39}" type="datetimeFigureOut">
              <a:rPr lang="en-US" smtClean="0"/>
              <a:t>7/11/18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43EBEB1-2E77-FF49-B5C9-EC8C955A0519}" type="slidenum">
              <a:rPr lang="en-US" smtClean="0"/>
              <a:t>‹#›</a:t>
            </a:fld>
            <a:endParaRPr lang="en-US"/>
          </a:p>
        </p:txBody>
      </p:sp>
    </p:spTree>
    <p:extLst>
      <p:ext uri="{BB962C8B-B14F-4D97-AF65-F5344CB8AC3E}">
        <p14:creationId xmlns:p14="http://schemas.microsoft.com/office/powerpoint/2010/main" val="8978181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190DF99-C88F-EF4D-B247-BB2D24710E39}" type="datetimeFigureOut">
              <a:rPr lang="en-US" smtClean="0"/>
              <a:t>7/11/18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43EBEB1-2E77-FF49-B5C9-EC8C955A0519}" type="slidenum">
              <a:rPr lang="en-US" smtClean="0"/>
              <a:t>‹#›</a:t>
            </a:fld>
            <a:endParaRPr lang="en-US"/>
          </a:p>
        </p:txBody>
      </p:sp>
    </p:spTree>
    <p:extLst>
      <p:ext uri="{BB962C8B-B14F-4D97-AF65-F5344CB8AC3E}">
        <p14:creationId xmlns:p14="http://schemas.microsoft.com/office/powerpoint/2010/main" val="13478840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190DF99-C88F-EF4D-B247-BB2D24710E39}" type="datetimeFigureOut">
              <a:rPr lang="en-US" smtClean="0"/>
              <a:t>7/11/18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43EBEB1-2E77-FF49-B5C9-EC8C955A0519}" type="slidenum">
              <a:rPr lang="en-US" smtClean="0"/>
              <a:t>‹#›</a:t>
            </a:fld>
            <a:endParaRPr lang="en-US"/>
          </a:p>
        </p:txBody>
      </p:sp>
    </p:spTree>
    <p:extLst>
      <p:ext uri="{BB962C8B-B14F-4D97-AF65-F5344CB8AC3E}">
        <p14:creationId xmlns:p14="http://schemas.microsoft.com/office/powerpoint/2010/main" val="11557788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190DF99-C88F-EF4D-B247-BB2D24710E39}" type="datetimeFigureOut">
              <a:rPr lang="en-US" smtClean="0"/>
              <a:t>7/11/18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43EBEB1-2E77-FF49-B5C9-EC8C955A0519}" type="slidenum">
              <a:rPr lang="en-US" smtClean="0"/>
              <a:t>‹#›</a:t>
            </a:fld>
            <a:endParaRPr lang="en-US"/>
          </a:p>
        </p:txBody>
      </p:sp>
    </p:spTree>
    <p:extLst>
      <p:ext uri="{BB962C8B-B14F-4D97-AF65-F5344CB8AC3E}">
        <p14:creationId xmlns:p14="http://schemas.microsoft.com/office/powerpoint/2010/main" val="30302777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190DF99-C88F-EF4D-B247-BB2D24710E39}" type="datetimeFigureOut">
              <a:rPr lang="en-US" smtClean="0"/>
              <a:t>7/11/18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43EBEB1-2E77-FF49-B5C9-EC8C955A0519}" type="slidenum">
              <a:rPr lang="en-US" smtClean="0"/>
              <a:t>‹#›</a:t>
            </a:fld>
            <a:endParaRPr lang="en-US"/>
          </a:p>
        </p:txBody>
      </p:sp>
    </p:spTree>
    <p:extLst>
      <p:ext uri="{BB962C8B-B14F-4D97-AF65-F5344CB8AC3E}">
        <p14:creationId xmlns:p14="http://schemas.microsoft.com/office/powerpoint/2010/main" val="36089797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190DF99-C88F-EF4D-B247-BB2D24710E39}" type="datetimeFigureOut">
              <a:rPr lang="en-US" smtClean="0"/>
              <a:t>7/11/18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43EBEB1-2E77-FF49-B5C9-EC8C955A0519}" type="slidenum">
              <a:rPr lang="en-US" smtClean="0"/>
              <a:t>‹#›</a:t>
            </a:fld>
            <a:endParaRPr lang="en-US"/>
          </a:p>
        </p:txBody>
      </p:sp>
    </p:spTree>
    <p:extLst>
      <p:ext uri="{BB962C8B-B14F-4D97-AF65-F5344CB8AC3E}">
        <p14:creationId xmlns:p14="http://schemas.microsoft.com/office/powerpoint/2010/main" val="39339684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190DF99-C88F-EF4D-B247-BB2D24710E39}" type="datetimeFigureOut">
              <a:rPr lang="en-US" smtClean="0"/>
              <a:t>7/11/18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43EBEB1-2E77-FF49-B5C9-EC8C955A0519}" type="slidenum">
              <a:rPr lang="en-US" smtClean="0"/>
              <a:t>‹#›</a:t>
            </a:fld>
            <a:endParaRPr lang="en-US"/>
          </a:p>
        </p:txBody>
      </p:sp>
    </p:spTree>
    <p:extLst>
      <p:ext uri="{BB962C8B-B14F-4D97-AF65-F5344CB8AC3E}">
        <p14:creationId xmlns:p14="http://schemas.microsoft.com/office/powerpoint/2010/main" val="23135327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190DF99-C88F-EF4D-B247-BB2D24710E39}" type="datetimeFigureOut">
              <a:rPr lang="en-US" smtClean="0"/>
              <a:t>7/11/18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43EBEB1-2E77-FF49-B5C9-EC8C955A0519}" type="slidenum">
              <a:rPr lang="en-US" smtClean="0"/>
              <a:t>‹#›</a:t>
            </a:fld>
            <a:endParaRPr lang="en-US"/>
          </a:p>
        </p:txBody>
      </p:sp>
    </p:spTree>
    <p:extLst>
      <p:ext uri="{BB962C8B-B14F-4D97-AF65-F5344CB8AC3E}">
        <p14:creationId xmlns:p14="http://schemas.microsoft.com/office/powerpoint/2010/main" val="1845786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14.xml"/><Relationship Id="rId7"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5" Type="http://schemas.openxmlformats.org/officeDocument/2006/relationships/slideLayout" Target="../slideLayouts/slideLayout16.xml"/><Relationship Id="rId10" Type="http://schemas.openxmlformats.org/officeDocument/2006/relationships/image" Target="../media/image4.png"/><Relationship Id="rId4" Type="http://schemas.openxmlformats.org/officeDocument/2006/relationships/slideLayout" Target="../slideLayouts/slideLayout15.xml"/><Relationship Id="rId9"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190DF99-C88F-EF4D-B247-BB2D24710E39}" type="datetimeFigureOut">
              <a:rPr lang="en-US" smtClean="0"/>
              <a:t>7/11/18</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43EBEB1-2E77-FF49-B5C9-EC8C955A0519}" type="slidenum">
              <a:rPr lang="en-US" smtClean="0"/>
              <a:t>‹#›</a:t>
            </a:fld>
            <a:endParaRPr lang="en-US"/>
          </a:p>
        </p:txBody>
      </p:sp>
    </p:spTree>
    <p:extLst>
      <p:ext uri="{BB962C8B-B14F-4D97-AF65-F5344CB8AC3E}">
        <p14:creationId xmlns:p14="http://schemas.microsoft.com/office/powerpoint/2010/main" val="2067637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0F1F52"/>
        </a:solidFill>
        <a:effectLst/>
      </p:bgPr>
    </p:bg>
    <p:spTree>
      <p:nvGrpSpPr>
        <p:cNvPr id="1" name=""/>
        <p:cNvGrpSpPr/>
        <p:nvPr/>
      </p:nvGrpSpPr>
      <p:grpSpPr>
        <a:xfrm>
          <a:off x="0" y="0"/>
          <a:ext cx="0" cy="0"/>
          <a:chOff x="0" y="0"/>
          <a:chExt cx="0" cy="0"/>
        </a:xfrm>
      </p:grpSpPr>
      <p:sp>
        <p:nvSpPr>
          <p:cNvPr id="29" name="Rectangle 28"/>
          <p:cNvSpPr/>
          <p:nvPr/>
        </p:nvSpPr>
        <p:spPr>
          <a:xfrm flipV="1">
            <a:off x="0" y="-16934"/>
            <a:ext cx="9144000" cy="6484789"/>
          </a:xfrm>
          <a:prstGeom prst="rect">
            <a:avLst/>
          </a:prstGeom>
          <a:gradFill flip="none" rotWithShape="1">
            <a:gsLst>
              <a:gs pos="0">
                <a:srgbClr val="01021E">
                  <a:alpha val="85000"/>
                </a:srgbClr>
              </a:gs>
              <a:gs pos="50000">
                <a:schemeClr val="tx2">
                  <a:lumMod val="50000"/>
                  <a:alpha val="50000"/>
                </a:schemeClr>
              </a:gs>
              <a:gs pos="100000">
                <a:schemeClr val="tx2">
                  <a:lumMod val="75000"/>
                  <a:alpha val="75000"/>
                </a:schemeClr>
              </a:gs>
            </a:gsLst>
            <a:lin ang="162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fontAlgn="base">
              <a:spcBef>
                <a:spcPct val="0"/>
              </a:spcBef>
              <a:spcAft>
                <a:spcPct val="0"/>
              </a:spcAft>
            </a:pPr>
            <a:endParaRPr lang="en-US" dirty="0">
              <a:solidFill>
                <a:prstClr val="white"/>
              </a:solidFill>
              <a:latin typeface="Corbel"/>
            </a:endParaRPr>
          </a:p>
          <a:p>
            <a:pPr algn="ctr" defTabSz="914400" fontAlgn="base">
              <a:spcBef>
                <a:spcPct val="0"/>
              </a:spcBef>
              <a:spcAft>
                <a:spcPct val="0"/>
              </a:spcAft>
            </a:pPr>
            <a:endParaRPr lang="en-US" dirty="0">
              <a:solidFill>
                <a:prstClr val="white"/>
              </a:solidFill>
              <a:latin typeface="Corbel"/>
            </a:endParaRPr>
          </a:p>
          <a:p>
            <a:pPr algn="ctr" defTabSz="914400" fontAlgn="base">
              <a:spcBef>
                <a:spcPct val="0"/>
              </a:spcBef>
              <a:spcAft>
                <a:spcPct val="0"/>
              </a:spcAft>
            </a:pPr>
            <a:endParaRPr lang="en-US" dirty="0">
              <a:solidFill>
                <a:prstClr val="white"/>
              </a:solidFill>
              <a:latin typeface="Corbel"/>
            </a:endParaRPr>
          </a:p>
        </p:txBody>
      </p:sp>
      <p:sp>
        <p:nvSpPr>
          <p:cNvPr id="22" name="Title Placeholder 21"/>
          <p:cNvSpPr>
            <a:spLocks noGrp="1"/>
          </p:cNvSpPr>
          <p:nvPr>
            <p:ph type="title"/>
          </p:nvPr>
        </p:nvSpPr>
        <p:spPr>
          <a:xfrm>
            <a:off x="458262" y="0"/>
            <a:ext cx="8228538" cy="990600"/>
          </a:xfrm>
          <a:prstGeom prst="rect">
            <a:avLst/>
          </a:prstGeom>
        </p:spPr>
        <p:txBody>
          <a:bodyPr vert="horz" wrap="square" lIns="91440" tIns="45720" rIns="91440" bIns="45720" numCol="1" anchor="ctr" anchorCtr="0" compatLnSpc="1">
            <a:prstTxWarp prst="textNoShape">
              <a:avLst/>
            </a:prstTxWarp>
            <a:noAutofit/>
          </a:bodyPr>
          <a:lstStyle/>
          <a:p>
            <a:pPr lvl="0"/>
            <a:r>
              <a:rPr lang="en-US" dirty="0"/>
              <a:t>Click to edit Master title style</a:t>
            </a:r>
          </a:p>
        </p:txBody>
      </p:sp>
      <p:sp>
        <p:nvSpPr>
          <p:cNvPr id="1031" name="Text Placeholder 12"/>
          <p:cNvSpPr>
            <a:spLocks noGrp="1"/>
          </p:cNvSpPr>
          <p:nvPr>
            <p:ph type="body" idx="1"/>
          </p:nvPr>
        </p:nvSpPr>
        <p:spPr bwMode="auto">
          <a:xfrm>
            <a:off x="458262" y="1066800"/>
            <a:ext cx="8228538" cy="52578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p>
            <a:pPr lvl="0"/>
            <a:r>
              <a:rPr lang="en-US" altLang="zh-CN" dirty="0"/>
              <a:t>Click to edit Master text styles</a:t>
            </a:r>
          </a:p>
          <a:p>
            <a:pPr lvl="1"/>
            <a:r>
              <a:rPr lang="en-US" altLang="zh-CN" dirty="0"/>
              <a:t>Second level</a:t>
            </a:r>
          </a:p>
          <a:p>
            <a:pPr lvl="2"/>
            <a:r>
              <a:rPr lang="en-US" altLang="zh-CN" dirty="0"/>
              <a:t>Third level</a:t>
            </a:r>
          </a:p>
          <a:p>
            <a:pPr lvl="3"/>
            <a:r>
              <a:rPr lang="en-US" altLang="zh-CN" dirty="0"/>
              <a:t>Fourth level</a:t>
            </a:r>
          </a:p>
          <a:p>
            <a:pPr lvl="4"/>
            <a:r>
              <a:rPr lang="en-US" altLang="zh-CN" dirty="0"/>
              <a:t>Fifth level</a:t>
            </a:r>
          </a:p>
        </p:txBody>
      </p:sp>
      <p:sp>
        <p:nvSpPr>
          <p:cNvPr id="11" name="Slide Number Placeholder 10"/>
          <p:cNvSpPr>
            <a:spLocks noGrp="1"/>
          </p:cNvSpPr>
          <p:nvPr>
            <p:ph type="sldNum" sz="quarter" idx="4"/>
          </p:nvPr>
        </p:nvSpPr>
        <p:spPr>
          <a:xfrm>
            <a:off x="8534400" y="6553200"/>
            <a:ext cx="457200" cy="228600"/>
          </a:xfrm>
          <a:prstGeom prst="rect">
            <a:avLst/>
          </a:prstGeom>
        </p:spPr>
        <p:txBody>
          <a:bodyPr vert="horz" wrap="square" lIns="91440" tIns="45720" rIns="91440" bIns="45720" numCol="1" anchor="ctr" anchorCtr="0" compatLnSpc="1">
            <a:prstTxWarp prst="textNoShape">
              <a:avLst/>
            </a:prstTxWarp>
          </a:bodyPr>
          <a:lstStyle>
            <a:lvl1pPr algn="r" fontAlgn="auto">
              <a:spcBef>
                <a:spcPts val="0"/>
              </a:spcBef>
              <a:spcAft>
                <a:spcPts val="0"/>
              </a:spcAft>
              <a:defRPr sz="1000">
                <a:solidFill>
                  <a:srgbClr val="FFF1CE"/>
                </a:solidFill>
                <a:latin typeface="Arial Narrow"/>
                <a:cs typeface="Arial Narrow"/>
              </a:defRPr>
            </a:lvl1pPr>
          </a:lstStyle>
          <a:p>
            <a:pPr defTabSz="914400">
              <a:defRPr/>
            </a:pPr>
            <a:fld id="{49C620E3-86D2-421C-B672-9D0292A84894}" type="slidenum">
              <a:rPr lang="en-US" smtClean="0"/>
              <a:pPr defTabSz="914400">
                <a:defRPr/>
              </a:pPr>
              <a:t>‹#›</a:t>
            </a:fld>
            <a:endParaRPr lang="en-US" dirty="0"/>
          </a:p>
        </p:txBody>
      </p:sp>
      <p:sp>
        <p:nvSpPr>
          <p:cNvPr id="10" name="TextBox 9"/>
          <p:cNvSpPr txBox="1">
            <a:spLocks noChangeArrowheads="1"/>
          </p:cNvSpPr>
          <p:nvPr/>
        </p:nvSpPr>
        <p:spPr bwMode="auto">
          <a:xfrm>
            <a:off x="2438400" y="6528816"/>
            <a:ext cx="2667000"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defTabSz="914400" eaLnBrk="1" fontAlgn="base" hangingPunct="1">
              <a:spcBef>
                <a:spcPct val="0"/>
              </a:spcBef>
              <a:spcAft>
                <a:spcPct val="0"/>
              </a:spcAft>
              <a:defRPr/>
            </a:pPr>
            <a:r>
              <a:rPr lang="en-US" sz="700" dirty="0">
                <a:solidFill>
                  <a:srgbClr val="F2C31A"/>
                </a:solidFill>
                <a:latin typeface="Corbel" pitchFamily="34" charset="0"/>
              </a:rPr>
              <a:t>Cooperative Institute for Meteorological Satellite Studies</a:t>
            </a:r>
          </a:p>
          <a:p>
            <a:pPr defTabSz="914400" eaLnBrk="1" fontAlgn="base" hangingPunct="1">
              <a:spcBef>
                <a:spcPct val="0"/>
              </a:spcBef>
              <a:spcAft>
                <a:spcPct val="0"/>
              </a:spcAft>
              <a:defRPr/>
            </a:pPr>
            <a:r>
              <a:rPr lang="en-US" sz="700" dirty="0">
                <a:solidFill>
                  <a:srgbClr val="FFFFFF"/>
                </a:solidFill>
                <a:latin typeface="Corbel" pitchFamily="34" charset="0"/>
              </a:rPr>
              <a:t>University of Wisconsin - Madison</a:t>
            </a:r>
          </a:p>
        </p:txBody>
      </p:sp>
      <p:pic>
        <p:nvPicPr>
          <p:cNvPr id="13" name="Picture 12" descr="CIMSS_logo_web_multicolor_glow_PNG_138x100.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011680" y="6492830"/>
            <a:ext cx="457200" cy="331304"/>
          </a:xfrm>
          <a:prstGeom prst="rect">
            <a:avLst/>
          </a:prstGeom>
        </p:spPr>
      </p:pic>
      <p:pic>
        <p:nvPicPr>
          <p:cNvPr id="2" name="Picture 1"/>
          <p:cNvPicPr>
            <a:picLocks noChangeAspect="1"/>
          </p:cNvPicPr>
          <p:nvPr/>
        </p:nvPicPr>
        <p:blipFill>
          <a:blip r:embed="rId9"/>
          <a:stretch>
            <a:fillRect/>
          </a:stretch>
        </p:blipFill>
        <p:spPr>
          <a:xfrm>
            <a:off x="152400" y="6477000"/>
            <a:ext cx="378550" cy="381000"/>
          </a:xfrm>
          <a:prstGeom prst="rect">
            <a:avLst/>
          </a:prstGeom>
        </p:spPr>
      </p:pic>
      <p:sp>
        <p:nvSpPr>
          <p:cNvPr id="9" name="TextBox 8"/>
          <p:cNvSpPr txBox="1">
            <a:spLocks noChangeArrowheads="1"/>
          </p:cNvSpPr>
          <p:nvPr/>
        </p:nvSpPr>
        <p:spPr bwMode="auto">
          <a:xfrm>
            <a:off x="533400" y="6528816"/>
            <a:ext cx="1447800"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defTabSz="914400" eaLnBrk="1" fontAlgn="base" hangingPunct="1">
              <a:spcBef>
                <a:spcPct val="0"/>
              </a:spcBef>
              <a:spcAft>
                <a:spcPct val="0"/>
              </a:spcAft>
              <a:defRPr/>
            </a:pPr>
            <a:r>
              <a:rPr lang="en-US" sz="700" dirty="0">
                <a:solidFill>
                  <a:srgbClr val="F2C31A"/>
                </a:solidFill>
                <a:latin typeface="Corbel" pitchFamily="34" charset="0"/>
              </a:rPr>
              <a:t>National Oceanic &amp; Atmospheric</a:t>
            </a:r>
          </a:p>
          <a:p>
            <a:pPr defTabSz="914400" eaLnBrk="1" fontAlgn="base" hangingPunct="1">
              <a:spcBef>
                <a:spcPct val="0"/>
              </a:spcBef>
              <a:spcAft>
                <a:spcPct val="0"/>
              </a:spcAft>
              <a:defRPr/>
            </a:pPr>
            <a:r>
              <a:rPr lang="en-US" sz="700" dirty="0">
                <a:solidFill>
                  <a:srgbClr val="F2C31A"/>
                </a:solidFill>
                <a:latin typeface="Corbel" pitchFamily="34" charset="0"/>
              </a:rPr>
              <a:t>Administration</a:t>
            </a:r>
          </a:p>
        </p:txBody>
      </p:sp>
      <p:pic>
        <p:nvPicPr>
          <p:cNvPr id="3" name="Picture 2"/>
          <p:cNvPicPr>
            <a:picLocks noChangeAspect="1"/>
          </p:cNvPicPr>
          <p:nvPr/>
        </p:nvPicPr>
        <p:blipFill>
          <a:blip r:embed="rId10"/>
          <a:stretch>
            <a:fillRect/>
          </a:stretch>
        </p:blipFill>
        <p:spPr>
          <a:xfrm>
            <a:off x="4800600" y="6528816"/>
            <a:ext cx="762000" cy="290556"/>
          </a:xfrm>
          <a:prstGeom prst="rect">
            <a:avLst/>
          </a:prstGeom>
        </p:spPr>
      </p:pic>
      <p:sp>
        <p:nvSpPr>
          <p:cNvPr id="12" name="TextBox 11"/>
          <p:cNvSpPr txBox="1">
            <a:spLocks noChangeArrowheads="1"/>
          </p:cNvSpPr>
          <p:nvPr/>
        </p:nvSpPr>
        <p:spPr bwMode="auto">
          <a:xfrm>
            <a:off x="5562600" y="6528816"/>
            <a:ext cx="2667000"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defTabSz="914400" eaLnBrk="1" fontAlgn="base" hangingPunct="1">
              <a:spcBef>
                <a:spcPct val="0"/>
              </a:spcBef>
              <a:spcAft>
                <a:spcPct val="0"/>
              </a:spcAft>
              <a:defRPr/>
            </a:pPr>
            <a:r>
              <a:rPr lang="en-US" sz="700" dirty="0">
                <a:solidFill>
                  <a:srgbClr val="F2C31A"/>
                </a:solidFill>
                <a:latin typeface="Corbel" pitchFamily="34" charset="0"/>
              </a:rPr>
              <a:t>Cooperative Institute for Research in the Atmosphere</a:t>
            </a:r>
          </a:p>
          <a:p>
            <a:pPr defTabSz="914400" eaLnBrk="1" fontAlgn="base" hangingPunct="1">
              <a:spcBef>
                <a:spcPct val="0"/>
              </a:spcBef>
              <a:spcAft>
                <a:spcPct val="0"/>
              </a:spcAft>
              <a:defRPr/>
            </a:pPr>
            <a:r>
              <a:rPr lang="en-US" sz="700" dirty="0">
                <a:solidFill>
                  <a:srgbClr val="FFFFFF"/>
                </a:solidFill>
                <a:latin typeface="Corbel" pitchFamily="34" charset="0"/>
              </a:rPr>
              <a:t>Colorado State University</a:t>
            </a:r>
          </a:p>
        </p:txBody>
      </p:sp>
    </p:spTree>
    <p:extLst>
      <p:ext uri="{BB962C8B-B14F-4D97-AF65-F5344CB8AC3E}">
        <p14:creationId xmlns:p14="http://schemas.microsoft.com/office/powerpoint/2010/main" val="3396288003"/>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Lst>
  <p:hf hdr="0" ftr="0" dt="0"/>
  <p:txStyles>
    <p:titleStyle>
      <a:lvl1pPr algn="ctr" rtl="0" eaLnBrk="1" fontAlgn="base" hangingPunct="1">
        <a:spcBef>
          <a:spcPct val="0"/>
        </a:spcBef>
        <a:spcAft>
          <a:spcPct val="0"/>
        </a:spcAft>
        <a:defRPr sz="4000" b="0" kern="1200" cap="none" spc="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pitchFamily="4" charset="0"/>
          <a:ea typeface="MS PGothic" pitchFamily="34" charset="-128"/>
          <a:cs typeface="ＭＳ Ｐゴシック" pitchFamily="4" charset="-128"/>
        </a:defRPr>
      </a:lvl1pPr>
      <a:lvl2pPr algn="l" rtl="0" eaLnBrk="1" fontAlgn="base" hangingPunct="1">
        <a:spcBef>
          <a:spcPct val="0"/>
        </a:spcBef>
        <a:spcAft>
          <a:spcPct val="0"/>
        </a:spcAft>
        <a:defRPr sz="3600">
          <a:solidFill>
            <a:srgbClr val="C1EEFF"/>
          </a:solidFill>
          <a:latin typeface="Arial" pitchFamily="4" charset="0"/>
          <a:ea typeface="MS PGothic" pitchFamily="34" charset="-128"/>
          <a:cs typeface="ＭＳ Ｐゴシック" pitchFamily="4" charset="-128"/>
        </a:defRPr>
      </a:lvl2pPr>
      <a:lvl3pPr algn="l" rtl="0" eaLnBrk="1" fontAlgn="base" hangingPunct="1">
        <a:spcBef>
          <a:spcPct val="0"/>
        </a:spcBef>
        <a:spcAft>
          <a:spcPct val="0"/>
        </a:spcAft>
        <a:defRPr sz="3600">
          <a:solidFill>
            <a:srgbClr val="C1EEFF"/>
          </a:solidFill>
          <a:latin typeface="Arial" pitchFamily="4" charset="0"/>
          <a:ea typeface="MS PGothic" pitchFamily="34" charset="-128"/>
          <a:cs typeface="ＭＳ Ｐゴシック" pitchFamily="4" charset="-128"/>
        </a:defRPr>
      </a:lvl3pPr>
      <a:lvl4pPr algn="l" rtl="0" eaLnBrk="1" fontAlgn="base" hangingPunct="1">
        <a:spcBef>
          <a:spcPct val="0"/>
        </a:spcBef>
        <a:spcAft>
          <a:spcPct val="0"/>
        </a:spcAft>
        <a:defRPr sz="3600">
          <a:solidFill>
            <a:srgbClr val="C1EEFF"/>
          </a:solidFill>
          <a:latin typeface="Arial" pitchFamily="4" charset="0"/>
          <a:ea typeface="MS PGothic" pitchFamily="34" charset="-128"/>
          <a:cs typeface="ＭＳ Ｐゴシック" pitchFamily="4" charset="-128"/>
        </a:defRPr>
      </a:lvl4pPr>
      <a:lvl5pPr algn="l" rtl="0" eaLnBrk="1" fontAlgn="base" hangingPunct="1">
        <a:spcBef>
          <a:spcPct val="0"/>
        </a:spcBef>
        <a:spcAft>
          <a:spcPct val="0"/>
        </a:spcAft>
        <a:defRPr sz="3600">
          <a:solidFill>
            <a:srgbClr val="C1EEFF"/>
          </a:solidFill>
          <a:latin typeface="Arial" pitchFamily="4" charset="0"/>
          <a:ea typeface="MS PGothic" pitchFamily="34" charset="-128"/>
          <a:cs typeface="ＭＳ Ｐゴシック" pitchFamily="4" charset="-128"/>
        </a:defRPr>
      </a:lvl5pPr>
      <a:lvl6pPr marL="457200" algn="l" rtl="0" eaLnBrk="1" fontAlgn="base" hangingPunct="1">
        <a:spcBef>
          <a:spcPct val="0"/>
        </a:spcBef>
        <a:spcAft>
          <a:spcPct val="0"/>
        </a:spcAft>
        <a:defRPr sz="3600">
          <a:solidFill>
            <a:srgbClr val="C1EEFF"/>
          </a:solidFill>
          <a:latin typeface="Arial" pitchFamily="4" charset="0"/>
          <a:ea typeface="ＭＳ Ｐゴシック" pitchFamily="4" charset="-128"/>
          <a:cs typeface="ＭＳ Ｐゴシック" pitchFamily="4" charset="-128"/>
        </a:defRPr>
      </a:lvl6pPr>
      <a:lvl7pPr marL="914400" algn="l" rtl="0" eaLnBrk="1" fontAlgn="base" hangingPunct="1">
        <a:spcBef>
          <a:spcPct val="0"/>
        </a:spcBef>
        <a:spcAft>
          <a:spcPct val="0"/>
        </a:spcAft>
        <a:defRPr sz="3600">
          <a:solidFill>
            <a:srgbClr val="C1EEFF"/>
          </a:solidFill>
          <a:latin typeface="Arial" pitchFamily="4" charset="0"/>
          <a:ea typeface="ＭＳ Ｐゴシック" pitchFamily="4" charset="-128"/>
          <a:cs typeface="ＭＳ Ｐゴシック" pitchFamily="4" charset="-128"/>
        </a:defRPr>
      </a:lvl7pPr>
      <a:lvl8pPr marL="1371600" algn="l" rtl="0" eaLnBrk="1" fontAlgn="base" hangingPunct="1">
        <a:spcBef>
          <a:spcPct val="0"/>
        </a:spcBef>
        <a:spcAft>
          <a:spcPct val="0"/>
        </a:spcAft>
        <a:defRPr sz="3600">
          <a:solidFill>
            <a:srgbClr val="C1EEFF"/>
          </a:solidFill>
          <a:latin typeface="Arial" pitchFamily="4" charset="0"/>
          <a:ea typeface="ＭＳ Ｐゴシック" pitchFamily="4" charset="-128"/>
          <a:cs typeface="ＭＳ Ｐゴシック" pitchFamily="4" charset="-128"/>
        </a:defRPr>
      </a:lvl8pPr>
      <a:lvl9pPr marL="1828800" algn="l" rtl="0" eaLnBrk="1" fontAlgn="base" hangingPunct="1">
        <a:spcBef>
          <a:spcPct val="0"/>
        </a:spcBef>
        <a:spcAft>
          <a:spcPct val="0"/>
        </a:spcAft>
        <a:defRPr sz="3600">
          <a:solidFill>
            <a:srgbClr val="C1EEFF"/>
          </a:solidFill>
          <a:latin typeface="Arial" pitchFamily="4" charset="0"/>
          <a:ea typeface="ＭＳ Ｐゴシック" pitchFamily="4" charset="-128"/>
          <a:cs typeface="ＭＳ Ｐゴシック" pitchFamily="4" charset="-128"/>
        </a:defRPr>
      </a:lvl9pPr>
    </p:titleStyle>
    <p:bodyStyle>
      <a:lvl1pPr marL="411163" indent="-342900" algn="l" rtl="0" eaLnBrk="1" fontAlgn="base" hangingPunct="1">
        <a:spcBef>
          <a:spcPts val="700"/>
        </a:spcBef>
        <a:spcAft>
          <a:spcPct val="0"/>
        </a:spcAft>
        <a:buClr>
          <a:schemeClr val="accent3">
            <a:lumMod val="75000"/>
          </a:schemeClr>
        </a:buClr>
        <a:buSzPct val="95000"/>
        <a:buFont typeface="Wingdings" pitchFamily="2" charset="2"/>
        <a:buChar char=""/>
        <a:defRPr sz="3000" kern="1200">
          <a:solidFill>
            <a:schemeClr val="accent3">
              <a:lumMod val="60000"/>
              <a:lumOff val="40000"/>
            </a:schemeClr>
          </a:solidFill>
          <a:effectLst>
            <a:outerShdw blurRad="50800" dist="38100" dir="2700000" algn="tl" rotWithShape="0">
              <a:prstClr val="black">
                <a:alpha val="40000"/>
              </a:prstClr>
            </a:outerShdw>
          </a:effectLst>
          <a:latin typeface="+mn-lt"/>
          <a:ea typeface="MS PGothic" pitchFamily="34" charset="-128"/>
          <a:cs typeface="ＭＳ Ｐゴシック" pitchFamily="4" charset="-128"/>
        </a:defRPr>
      </a:lvl1pPr>
      <a:lvl2pPr marL="739775" indent="-285750" algn="l" rtl="0" eaLnBrk="1" fontAlgn="base" hangingPunct="1">
        <a:spcBef>
          <a:spcPct val="20000"/>
        </a:spcBef>
        <a:spcAft>
          <a:spcPct val="0"/>
        </a:spcAft>
        <a:buClr>
          <a:schemeClr val="accent3">
            <a:lumMod val="75000"/>
          </a:schemeClr>
        </a:buClr>
        <a:buSzPct val="90000"/>
        <a:buFont typeface="Wingdings" pitchFamily="2" charset="2"/>
        <a:buChar char=""/>
        <a:defRPr sz="2600" kern="1200">
          <a:solidFill>
            <a:srgbClr val="FFF5DE"/>
          </a:solidFill>
          <a:latin typeface="+mn-lt"/>
          <a:ea typeface="MS PGothic" pitchFamily="34" charset="-128"/>
          <a:cs typeface="+mn-cs"/>
        </a:defRPr>
      </a:lvl2pPr>
      <a:lvl3pPr marL="995363" indent="-228600" algn="l" rtl="0" eaLnBrk="1" fontAlgn="base" hangingPunct="1">
        <a:spcBef>
          <a:spcPct val="20000"/>
        </a:spcBef>
        <a:spcAft>
          <a:spcPct val="0"/>
        </a:spcAft>
        <a:buClr>
          <a:schemeClr val="accent3">
            <a:lumMod val="75000"/>
          </a:schemeClr>
        </a:buClr>
        <a:buFont typeface="Wingdings 2" pitchFamily="18" charset="2"/>
        <a:buChar char=""/>
        <a:defRPr sz="2400" kern="1200">
          <a:solidFill>
            <a:srgbClr val="FFF5DE"/>
          </a:solidFill>
          <a:latin typeface="+mn-lt"/>
          <a:ea typeface="MS PGothic" pitchFamily="34" charset="-128"/>
          <a:cs typeface="+mn-cs"/>
        </a:defRPr>
      </a:lvl3pPr>
      <a:lvl4pPr marL="1260475" indent="-228600" algn="l" rtl="0" eaLnBrk="1" fontAlgn="base" hangingPunct="1">
        <a:spcBef>
          <a:spcPct val="20000"/>
        </a:spcBef>
        <a:spcAft>
          <a:spcPct val="0"/>
        </a:spcAft>
        <a:buClr>
          <a:schemeClr val="accent3">
            <a:lumMod val="75000"/>
          </a:schemeClr>
        </a:buClr>
        <a:buSzPct val="80000"/>
        <a:buFont typeface="Arial" pitchFamily="34" charset="0"/>
        <a:buChar char="•"/>
        <a:defRPr sz="2200" kern="1200">
          <a:solidFill>
            <a:srgbClr val="FFF5DE"/>
          </a:solidFill>
          <a:latin typeface="+mn-lt"/>
          <a:ea typeface="MS PGothic" pitchFamily="34" charset="-128"/>
          <a:cs typeface="+mn-cs"/>
        </a:defRPr>
      </a:lvl4pPr>
      <a:lvl5pPr marL="1481138" indent="-209550" algn="l" rtl="0" eaLnBrk="1" fontAlgn="base" hangingPunct="1">
        <a:spcBef>
          <a:spcPct val="20000"/>
        </a:spcBef>
        <a:spcAft>
          <a:spcPct val="0"/>
        </a:spcAft>
        <a:buClr>
          <a:schemeClr val="accent3">
            <a:lumMod val="75000"/>
          </a:schemeClr>
        </a:buClr>
        <a:buSzPct val="80000"/>
        <a:buFont typeface="Wingdings 2" pitchFamily="18" charset="2"/>
        <a:buChar char=""/>
        <a:defRPr sz="2000" kern="1200">
          <a:solidFill>
            <a:srgbClr val="FFF5DE"/>
          </a:solidFill>
          <a:latin typeface="+mn-lt"/>
          <a:ea typeface="MS PGothic" pitchFamily="34" charset="-128"/>
          <a:cs typeface="+mn-cs"/>
        </a:defRPr>
      </a:lvl5pPr>
      <a:lvl6pPr marL="1709928" indent="-210312" algn="l" rtl="0" eaLnBrk="1" latinLnBrk="0" hangingPunct="1">
        <a:spcBef>
          <a:spcPct val="20000"/>
        </a:spcBef>
        <a:buClr>
          <a:schemeClr val="accent3"/>
        </a:buClr>
        <a:buFont typeface="Wingdings 2"/>
        <a:buChar char=""/>
        <a:defRPr kumimoji="0" sz="1800" kern="1200">
          <a:solidFill>
            <a:schemeClr val="tx1"/>
          </a:solidFill>
          <a:latin typeface="+mn-lt"/>
          <a:ea typeface="+mn-ea"/>
          <a:cs typeface="+mn-cs"/>
        </a:defRPr>
      </a:lvl6pPr>
      <a:lvl7pPr marL="1901952"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7pPr>
      <a:lvl8pPr marL="2093976"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8pPr>
      <a:lvl9pPr marL="2286000"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11.tiff"/><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12.tiff"/><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13.tiff"/><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4.png"/><Relationship Id="rId4" Type="http://schemas.openxmlformats.org/officeDocument/2006/relationships/notesSlide" Target="../notesSlides/notesSlide13.xml"/></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16.tiff"/><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17.gif"/><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2" Type="http://schemas.openxmlformats.org/officeDocument/2006/relationships/image" Target="../media/image18.tiff"/><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19.png"/></Relationships>
</file>

<file path=ppt/slides/_rels/slide2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png"/><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24.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13.xml"/><Relationship Id="rId1" Type="http://schemas.openxmlformats.org/officeDocument/2006/relationships/tags" Target="../tags/tag1.xml"/><Relationship Id="rId5" Type="http://schemas.openxmlformats.org/officeDocument/2006/relationships/image" Target="../media/image26.tiff"/><Relationship Id="rId4" Type="http://schemas.openxmlformats.org/officeDocument/2006/relationships/image" Target="../media/image25.emf"/></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13.xml"/><Relationship Id="rId1" Type="http://schemas.openxmlformats.org/officeDocument/2006/relationships/tags" Target="../tags/tag3.xml"/><Relationship Id="rId4" Type="http://schemas.openxmlformats.org/officeDocument/2006/relationships/image" Target="../media/image27.emf"/></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13.xml"/><Relationship Id="rId1" Type="http://schemas.openxmlformats.org/officeDocument/2006/relationships/tags" Target="../tags/tag5.xml"/><Relationship Id="rId4" Type="http://schemas.openxmlformats.org/officeDocument/2006/relationships/image" Target="../media/image28.emf"/></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13.xml"/><Relationship Id="rId1" Type="http://schemas.openxmlformats.org/officeDocument/2006/relationships/tags" Target="../tags/tag7.xml"/><Relationship Id="rId4" Type="http://schemas.openxmlformats.org/officeDocument/2006/relationships/image" Target="../media/image29.emf"/></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13.xml"/><Relationship Id="rId1" Type="http://schemas.openxmlformats.org/officeDocument/2006/relationships/tags" Target="../tags/tag9.xml"/><Relationship Id="rId4" Type="http://schemas.openxmlformats.org/officeDocument/2006/relationships/image" Target="../media/image30.emf"/></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13.xml"/><Relationship Id="rId1" Type="http://schemas.openxmlformats.org/officeDocument/2006/relationships/tags" Target="../tags/tag11.xml"/><Relationship Id="rId5" Type="http://schemas.openxmlformats.org/officeDocument/2006/relationships/image" Target="../media/image32.tiff"/><Relationship Id="rId4" Type="http://schemas.openxmlformats.org/officeDocument/2006/relationships/image" Target="../media/image31.emf"/></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7.xml"/><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3" Type="http://schemas.openxmlformats.org/officeDocument/2006/relationships/image" Target="../media/image34.gif"/><Relationship Id="rId2" Type="http://schemas.openxmlformats.org/officeDocument/2006/relationships/notesSlide" Target="../notesSlides/notesSlide28.xml"/><Relationship Id="rId1" Type="http://schemas.openxmlformats.org/officeDocument/2006/relationships/slideLayout" Target="../slideLayouts/slideLayout13.xml"/><Relationship Id="rId4" Type="http://schemas.openxmlformats.org/officeDocument/2006/relationships/image" Target="../media/image35.png"/></Relationships>
</file>

<file path=ppt/slides/_rels/slide3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9.xml"/><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0.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8" Type="http://schemas.openxmlformats.org/officeDocument/2006/relationships/hyperlink" Target="http://cimss.ssec.wisc.edu/severe_conv/probsevtest.html" TargetMode="External"/><Relationship Id="rId3" Type="http://schemas.openxmlformats.org/officeDocument/2006/relationships/hyperlink" Target="mailto:michael.pavolonis@noaa.gov" TargetMode="External"/><Relationship Id="rId7" Type="http://schemas.openxmlformats.org/officeDocument/2006/relationships/hyperlink" Target="http://cimss.ssec.wisc.edu/severe_conv/training/training.html" TargetMode="External"/><Relationship Id="rId2" Type="http://schemas.openxmlformats.org/officeDocument/2006/relationships/notesSlide" Target="../notesSlides/notesSlide32.xml"/><Relationship Id="rId1" Type="http://schemas.openxmlformats.org/officeDocument/2006/relationships/slideLayout" Target="../slideLayouts/slideLayout13.xml"/><Relationship Id="rId6" Type="http://schemas.openxmlformats.org/officeDocument/2006/relationships/hyperlink" Target="mailto:dan.lindsey@noaa.gov" TargetMode="External"/><Relationship Id="rId11" Type="http://schemas.openxmlformats.org/officeDocument/2006/relationships/hyperlink" Target="https://journals.ametsoc.org/doi/full/10.1175/WAF-D-13-00113.1" TargetMode="External"/><Relationship Id="rId5" Type="http://schemas.openxmlformats.org/officeDocument/2006/relationships/hyperlink" Target="mailto:justin.sieglaff@ssec.wisc.edu" TargetMode="External"/><Relationship Id="rId10" Type="http://schemas.openxmlformats.org/officeDocument/2006/relationships/hyperlink" Target="https://journals.ametsoc.org/doi/full/10.1175/WAF-D-17-0099.1" TargetMode="External"/><Relationship Id="rId4" Type="http://schemas.openxmlformats.org/officeDocument/2006/relationships/hyperlink" Target="mailto:john.cintineo@ssec.wisc.edu" TargetMode="External"/><Relationship Id="rId9" Type="http://schemas.openxmlformats.org/officeDocument/2006/relationships/hyperlink" Target="http://cimss.ssec.wisc.edu/severe_conv/probtor.html" TargetMode="Externa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13.xml"/><Relationship Id="rId1" Type="http://schemas.openxmlformats.org/officeDocument/2006/relationships/tags" Target="../tags/tag13.xml"/><Relationship Id="rId4" Type="http://schemas.openxmlformats.org/officeDocument/2006/relationships/image" Target="../media/image38.emf"/></Relationships>
</file>

<file path=ppt/slides/_rels/slide44.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p:txBody>
          <a:bodyPr/>
          <a:lstStyle/>
          <a:p>
            <a:r>
              <a:rPr lang="en-US" dirty="0"/>
              <a:t>NOAA/CIMSS ProbSevere Model</a:t>
            </a:r>
            <a:br>
              <a:rPr lang="en-US" dirty="0"/>
            </a:br>
            <a:r>
              <a:rPr lang="en-US" dirty="0"/>
              <a:t>(version 2)</a:t>
            </a:r>
          </a:p>
        </p:txBody>
      </p:sp>
      <p:sp>
        <p:nvSpPr>
          <p:cNvPr id="4" name="Slide Number Placeholder 3"/>
          <p:cNvSpPr>
            <a:spLocks noGrp="1"/>
          </p:cNvSpPr>
          <p:nvPr>
            <p:ph type="sldNum" sz="quarter" idx="4294967295"/>
          </p:nvPr>
        </p:nvSpPr>
        <p:spPr>
          <a:xfrm>
            <a:off x="8534400" y="6553200"/>
            <a:ext cx="457200" cy="228600"/>
          </a:xfrm>
        </p:spPr>
        <p:txBody>
          <a:bodyPr/>
          <a:lstStyle/>
          <a:p>
            <a:fld id="{92260C17-B17B-44C7-8493-C8ACBB94F633}" type="slidenum">
              <a:rPr lang="en-US" smtClean="0"/>
              <a:pPr/>
              <a:t>1</a:t>
            </a:fld>
            <a:endParaRPr lang="en-US"/>
          </a:p>
        </p:txBody>
      </p:sp>
      <p:sp>
        <p:nvSpPr>
          <p:cNvPr id="3" name="Subtitle 2"/>
          <p:cNvSpPr>
            <a:spLocks noGrp="1"/>
          </p:cNvSpPr>
          <p:nvPr>
            <p:ph type="subTitle" idx="1"/>
          </p:nvPr>
        </p:nvSpPr>
        <p:spPr>
          <a:xfrm>
            <a:off x="762000" y="2923093"/>
            <a:ext cx="7772400" cy="1569660"/>
          </a:xfrm>
        </p:spPr>
        <p:txBody>
          <a:bodyPr/>
          <a:lstStyle/>
          <a:p>
            <a:r>
              <a:rPr lang="en-US" dirty="0"/>
              <a:t> –  Great Lakes SOO Community Meeting–</a:t>
            </a:r>
          </a:p>
          <a:p>
            <a:r>
              <a:rPr lang="en-US" dirty="0"/>
              <a:t>17-19 July 2018</a:t>
            </a:r>
          </a:p>
          <a:p>
            <a:endParaRPr lang="en-US" dirty="0"/>
          </a:p>
          <a:p>
            <a:r>
              <a:rPr lang="en-US" dirty="0"/>
              <a:t>Chicago, IL</a:t>
            </a:r>
          </a:p>
        </p:txBody>
      </p:sp>
    </p:spTree>
    <p:extLst>
      <p:ext uri="{BB962C8B-B14F-4D97-AF65-F5344CB8AC3E}">
        <p14:creationId xmlns:p14="http://schemas.microsoft.com/office/powerpoint/2010/main" val="131834773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F378691F-9CED-4134-BEF2-4424A0C8B72C}" type="slidenum">
              <a:rPr lang="en-US" smtClean="0"/>
              <a:pPr>
                <a:defRPr/>
              </a:pPr>
              <a:t>10</a:t>
            </a:fld>
            <a:endParaRPr lang="en-US"/>
          </a:p>
        </p:txBody>
      </p:sp>
      <p:sp>
        <p:nvSpPr>
          <p:cNvPr id="2" name="TextBox 1"/>
          <p:cNvSpPr txBox="1"/>
          <p:nvPr/>
        </p:nvSpPr>
        <p:spPr>
          <a:xfrm>
            <a:off x="1066800" y="0"/>
            <a:ext cx="6778719" cy="646331"/>
          </a:xfrm>
          <a:prstGeom prst="rect">
            <a:avLst/>
          </a:prstGeom>
          <a:noFill/>
        </p:spPr>
        <p:txBody>
          <a:bodyPr wrap="none" rtlCol="0">
            <a:spAutoFit/>
          </a:bodyPr>
          <a:lstStyle/>
          <a:p>
            <a:r>
              <a:rPr lang="en-US" sz="3600" b="1" u="sng" dirty="0"/>
              <a:t>ProbTor Model AWIPS-II Readout</a:t>
            </a:r>
          </a:p>
        </p:txBody>
      </p:sp>
      <p:pic>
        <p:nvPicPr>
          <p:cNvPr id="3" name="Picture 2"/>
          <p:cNvPicPr>
            <a:picLocks noChangeAspect="1"/>
          </p:cNvPicPr>
          <p:nvPr/>
        </p:nvPicPr>
        <p:blipFill>
          <a:blip r:embed="rId3"/>
          <a:stretch>
            <a:fillRect/>
          </a:stretch>
        </p:blipFill>
        <p:spPr>
          <a:xfrm>
            <a:off x="0" y="1320800"/>
            <a:ext cx="9144000" cy="4193702"/>
          </a:xfrm>
          <a:prstGeom prst="rect">
            <a:avLst/>
          </a:prstGeom>
        </p:spPr>
      </p:pic>
    </p:spTree>
    <p:extLst>
      <p:ext uri="{BB962C8B-B14F-4D97-AF65-F5344CB8AC3E}">
        <p14:creationId xmlns:p14="http://schemas.microsoft.com/office/powerpoint/2010/main" val="53135611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8262" y="2342444"/>
            <a:ext cx="8228538" cy="990600"/>
          </a:xfrm>
        </p:spPr>
        <p:txBody>
          <a:bodyPr/>
          <a:lstStyle/>
          <a:p>
            <a:r>
              <a:rPr lang="en-US" dirty="0"/>
              <a:t>Examples</a:t>
            </a:r>
          </a:p>
        </p:txBody>
      </p:sp>
      <p:sp>
        <p:nvSpPr>
          <p:cNvPr id="4" name="Slide Number Placeholder 3"/>
          <p:cNvSpPr>
            <a:spLocks noGrp="1"/>
          </p:cNvSpPr>
          <p:nvPr>
            <p:ph type="sldNum" sz="quarter" idx="10"/>
          </p:nvPr>
        </p:nvSpPr>
        <p:spPr/>
        <p:txBody>
          <a:bodyPr/>
          <a:lstStyle/>
          <a:p>
            <a:pPr>
              <a:defRPr/>
            </a:pPr>
            <a:fld id="{F378691F-9CED-4134-BEF2-4424A0C8B72C}" type="slidenum">
              <a:rPr lang="en-US" smtClean="0"/>
              <a:pPr>
                <a:defRPr/>
              </a:pPr>
              <a:t>11</a:t>
            </a:fld>
            <a:endParaRPr lang="en-US"/>
          </a:p>
        </p:txBody>
      </p:sp>
    </p:spTree>
    <p:extLst>
      <p:ext uri="{BB962C8B-B14F-4D97-AF65-F5344CB8AC3E}">
        <p14:creationId xmlns:p14="http://schemas.microsoft.com/office/powerpoint/2010/main" val="204567615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F378691F-9CED-4134-BEF2-4424A0C8B72C}" type="slidenum">
              <a:rPr lang="en-US" smtClean="0"/>
              <a:pPr>
                <a:defRPr/>
              </a:pPr>
              <a:t>12</a:t>
            </a:fld>
            <a:endParaRPr lang="en-US"/>
          </a:p>
        </p:txBody>
      </p:sp>
      <p:sp>
        <p:nvSpPr>
          <p:cNvPr id="2" name="TextBox 1"/>
          <p:cNvSpPr txBox="1"/>
          <p:nvPr/>
        </p:nvSpPr>
        <p:spPr>
          <a:xfrm>
            <a:off x="2828182" y="174557"/>
            <a:ext cx="4126964" cy="553998"/>
          </a:xfrm>
          <a:prstGeom prst="rect">
            <a:avLst/>
          </a:prstGeom>
          <a:noFill/>
        </p:spPr>
        <p:txBody>
          <a:bodyPr wrap="none" rtlCol="0">
            <a:spAutoFit/>
          </a:bodyPr>
          <a:lstStyle/>
          <a:p>
            <a:r>
              <a:rPr lang="en-US" sz="3000" dirty="0" err="1"/>
              <a:t>ProbWind</a:t>
            </a:r>
            <a:r>
              <a:rPr lang="en-US" sz="3000" dirty="0"/>
              <a:t> – 09 May 2018</a:t>
            </a:r>
          </a:p>
        </p:txBody>
      </p:sp>
      <p:pic>
        <p:nvPicPr>
          <p:cNvPr id="5" name="Picture 4">
            <a:extLst>
              <a:ext uri="{FF2B5EF4-FFF2-40B4-BE49-F238E27FC236}">
                <a16:creationId xmlns:a16="http://schemas.microsoft.com/office/drawing/2014/main" id="{911DD49F-7A0C-2542-ABCC-04A0B4470F37}"/>
              </a:ext>
            </a:extLst>
          </p:cNvPr>
          <p:cNvPicPr>
            <a:picLocks noChangeAspect="1"/>
          </p:cNvPicPr>
          <p:nvPr/>
        </p:nvPicPr>
        <p:blipFill>
          <a:blip r:embed="rId3"/>
          <a:stretch>
            <a:fillRect/>
          </a:stretch>
        </p:blipFill>
        <p:spPr>
          <a:xfrm>
            <a:off x="544627" y="799782"/>
            <a:ext cx="8263042" cy="5623741"/>
          </a:xfrm>
          <a:prstGeom prst="rect">
            <a:avLst/>
          </a:prstGeom>
        </p:spPr>
      </p:pic>
      <p:grpSp>
        <p:nvGrpSpPr>
          <p:cNvPr id="10" name="Group 9"/>
          <p:cNvGrpSpPr/>
          <p:nvPr/>
        </p:nvGrpSpPr>
        <p:grpSpPr>
          <a:xfrm>
            <a:off x="2828182" y="1391131"/>
            <a:ext cx="3445738" cy="1815882"/>
            <a:chOff x="2512872" y="1075820"/>
            <a:chExt cx="3445738" cy="1815882"/>
          </a:xfrm>
        </p:grpSpPr>
        <p:sp>
          <p:nvSpPr>
            <p:cNvPr id="6" name="Rectangle 5"/>
            <p:cNvSpPr/>
            <p:nvPr/>
          </p:nvSpPr>
          <p:spPr>
            <a:xfrm>
              <a:off x="5307724" y="2186149"/>
              <a:ext cx="650886" cy="555507"/>
            </a:xfrm>
            <a:prstGeom prst="rect">
              <a:avLst/>
            </a:prstGeom>
            <a:noFill/>
            <a:ln w="5715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extBox 6"/>
            <p:cNvSpPr txBox="1"/>
            <p:nvPr/>
          </p:nvSpPr>
          <p:spPr>
            <a:xfrm>
              <a:off x="2512872" y="1075820"/>
              <a:ext cx="2303836" cy="1815882"/>
            </a:xfrm>
            <a:prstGeom prst="rect">
              <a:avLst/>
            </a:prstGeom>
            <a:solidFill>
              <a:schemeClr val="tx1">
                <a:lumMod val="95000"/>
              </a:schemeClr>
            </a:solidFill>
          </p:spPr>
          <p:txBody>
            <a:bodyPr wrap="none" rtlCol="0">
              <a:spAutoFit/>
            </a:bodyPr>
            <a:lstStyle/>
            <a:p>
              <a:r>
                <a:rPr lang="en-US" sz="2800" dirty="0">
                  <a:solidFill>
                    <a:schemeClr val="bg1"/>
                  </a:solidFill>
                </a:rPr>
                <a:t>1630Z outlook</a:t>
              </a:r>
            </a:p>
            <a:p>
              <a:pPr marL="457200" indent="-457200">
                <a:buFont typeface="Arial"/>
                <a:buChar char="•"/>
              </a:pPr>
              <a:r>
                <a:rPr lang="en-US" sz="2800" dirty="0">
                  <a:solidFill>
                    <a:schemeClr val="bg1"/>
                  </a:solidFill>
                </a:rPr>
                <a:t>15% Hail</a:t>
              </a:r>
            </a:p>
            <a:p>
              <a:pPr marL="457200" indent="-457200">
                <a:buFont typeface="Arial"/>
                <a:buChar char="•"/>
              </a:pPr>
              <a:r>
                <a:rPr lang="en-US" sz="2800" dirty="0">
                  <a:solidFill>
                    <a:schemeClr val="bg1"/>
                  </a:solidFill>
                </a:rPr>
                <a:t>15% Wind</a:t>
              </a:r>
            </a:p>
            <a:p>
              <a:pPr marL="457200" indent="-457200">
                <a:buFont typeface="Arial"/>
                <a:buChar char="•"/>
              </a:pPr>
              <a:r>
                <a:rPr lang="en-US" sz="2800" dirty="0">
                  <a:solidFill>
                    <a:schemeClr val="bg1"/>
                  </a:solidFill>
                </a:rPr>
                <a:t>0% Tor</a:t>
              </a:r>
            </a:p>
          </p:txBody>
        </p:sp>
      </p:grpSp>
    </p:spTree>
    <p:extLst>
      <p:ext uri="{BB962C8B-B14F-4D97-AF65-F5344CB8AC3E}">
        <p14:creationId xmlns:p14="http://schemas.microsoft.com/office/powerpoint/2010/main" val="282790975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F378691F-9CED-4134-BEF2-4424A0C8B72C}" type="slidenum">
              <a:rPr lang="en-US" smtClean="0"/>
              <a:pPr>
                <a:defRPr/>
              </a:pPr>
              <a:t>13</a:t>
            </a:fld>
            <a:endParaRPr lang="en-US"/>
          </a:p>
        </p:txBody>
      </p:sp>
      <p:sp>
        <p:nvSpPr>
          <p:cNvPr id="6" name="TextBox 5">
            <a:extLst>
              <a:ext uri="{FF2B5EF4-FFF2-40B4-BE49-F238E27FC236}">
                <a16:creationId xmlns:a16="http://schemas.microsoft.com/office/drawing/2014/main" id="{CFAC4D35-137E-1742-BDF9-9B21197ED00A}"/>
              </a:ext>
            </a:extLst>
          </p:cNvPr>
          <p:cNvSpPr txBox="1"/>
          <p:nvPr/>
        </p:nvSpPr>
        <p:spPr>
          <a:xfrm>
            <a:off x="2828182" y="174557"/>
            <a:ext cx="4126964" cy="553998"/>
          </a:xfrm>
          <a:prstGeom prst="rect">
            <a:avLst/>
          </a:prstGeom>
          <a:noFill/>
        </p:spPr>
        <p:txBody>
          <a:bodyPr wrap="none" rtlCol="0">
            <a:spAutoFit/>
          </a:bodyPr>
          <a:lstStyle/>
          <a:p>
            <a:r>
              <a:rPr lang="en-US" sz="3000" dirty="0" err="1"/>
              <a:t>ProbWind</a:t>
            </a:r>
            <a:r>
              <a:rPr lang="en-US" sz="3000" dirty="0"/>
              <a:t> – 09 May 2018</a:t>
            </a:r>
          </a:p>
        </p:txBody>
      </p:sp>
      <p:pic>
        <p:nvPicPr>
          <p:cNvPr id="3" name="Picture 2">
            <a:extLst>
              <a:ext uri="{FF2B5EF4-FFF2-40B4-BE49-F238E27FC236}">
                <a16:creationId xmlns:a16="http://schemas.microsoft.com/office/drawing/2014/main" id="{040FC140-8BE3-EC40-A03A-7F56DB31B73E}"/>
              </a:ext>
            </a:extLst>
          </p:cNvPr>
          <p:cNvPicPr>
            <a:picLocks noChangeAspect="1"/>
          </p:cNvPicPr>
          <p:nvPr/>
        </p:nvPicPr>
        <p:blipFill>
          <a:blip r:embed="rId3"/>
          <a:stretch>
            <a:fillRect/>
          </a:stretch>
        </p:blipFill>
        <p:spPr>
          <a:xfrm>
            <a:off x="950530" y="697025"/>
            <a:ext cx="7688975" cy="5761605"/>
          </a:xfrm>
          <a:prstGeom prst="rect">
            <a:avLst/>
          </a:prstGeom>
        </p:spPr>
      </p:pic>
      <p:sp>
        <p:nvSpPr>
          <p:cNvPr id="8" name="TextBox 7"/>
          <p:cNvSpPr txBox="1"/>
          <p:nvPr/>
        </p:nvSpPr>
        <p:spPr>
          <a:xfrm>
            <a:off x="3371390" y="5561918"/>
            <a:ext cx="3499676" cy="523220"/>
          </a:xfrm>
          <a:prstGeom prst="rect">
            <a:avLst/>
          </a:prstGeom>
          <a:solidFill>
            <a:schemeClr val="tx1">
              <a:lumMod val="95000"/>
            </a:schemeClr>
          </a:solidFill>
        </p:spPr>
        <p:txBody>
          <a:bodyPr wrap="none" rtlCol="0">
            <a:spAutoFit/>
          </a:bodyPr>
          <a:lstStyle/>
          <a:p>
            <a:r>
              <a:rPr lang="en-US" sz="2800" dirty="0">
                <a:solidFill>
                  <a:srgbClr val="000000"/>
                </a:solidFill>
              </a:rPr>
              <a:t>2100Z surface analysis</a:t>
            </a:r>
          </a:p>
        </p:txBody>
      </p:sp>
    </p:spTree>
    <p:extLst>
      <p:ext uri="{BB962C8B-B14F-4D97-AF65-F5344CB8AC3E}">
        <p14:creationId xmlns:p14="http://schemas.microsoft.com/office/powerpoint/2010/main" val="183235383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F378691F-9CED-4134-BEF2-4424A0C8B72C}" type="slidenum">
              <a:rPr lang="en-US" smtClean="0"/>
              <a:pPr>
                <a:defRPr/>
              </a:pPr>
              <a:t>14</a:t>
            </a:fld>
            <a:endParaRPr lang="en-US"/>
          </a:p>
        </p:txBody>
      </p:sp>
      <p:pic>
        <p:nvPicPr>
          <p:cNvPr id="5" name="Picture 4">
            <a:extLst>
              <a:ext uri="{FF2B5EF4-FFF2-40B4-BE49-F238E27FC236}">
                <a16:creationId xmlns:a16="http://schemas.microsoft.com/office/drawing/2014/main" id="{27FB0E73-406D-2C46-A6A8-EA0D95807652}"/>
              </a:ext>
            </a:extLst>
          </p:cNvPr>
          <p:cNvPicPr>
            <a:picLocks noChangeAspect="1"/>
          </p:cNvPicPr>
          <p:nvPr/>
        </p:nvPicPr>
        <p:blipFill>
          <a:blip r:embed="rId3"/>
          <a:stretch>
            <a:fillRect/>
          </a:stretch>
        </p:blipFill>
        <p:spPr>
          <a:xfrm>
            <a:off x="550048" y="0"/>
            <a:ext cx="8079828" cy="6463862"/>
          </a:xfrm>
          <a:prstGeom prst="rect">
            <a:avLst/>
          </a:prstGeom>
        </p:spPr>
      </p:pic>
      <p:sp>
        <p:nvSpPr>
          <p:cNvPr id="8" name="TextBox 7"/>
          <p:cNvSpPr txBox="1"/>
          <p:nvPr/>
        </p:nvSpPr>
        <p:spPr>
          <a:xfrm>
            <a:off x="3203221" y="-76200"/>
            <a:ext cx="2533366" cy="523220"/>
          </a:xfrm>
          <a:prstGeom prst="rect">
            <a:avLst/>
          </a:prstGeom>
          <a:solidFill>
            <a:schemeClr val="tx1">
              <a:lumMod val="95000"/>
            </a:schemeClr>
          </a:solidFill>
        </p:spPr>
        <p:txBody>
          <a:bodyPr wrap="none" rtlCol="0">
            <a:spAutoFit/>
          </a:bodyPr>
          <a:lstStyle/>
          <a:p>
            <a:r>
              <a:rPr lang="en-US" sz="2800" dirty="0">
                <a:solidFill>
                  <a:srgbClr val="000000"/>
                </a:solidFill>
              </a:rPr>
              <a:t>1200Z s0unding</a:t>
            </a:r>
          </a:p>
        </p:txBody>
      </p:sp>
    </p:spTree>
    <p:extLst>
      <p:ext uri="{BB962C8B-B14F-4D97-AF65-F5344CB8AC3E}">
        <p14:creationId xmlns:p14="http://schemas.microsoft.com/office/powerpoint/2010/main" val="356970666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F378691F-9CED-4134-BEF2-4424A0C8B72C}" type="slidenum">
              <a:rPr lang="en-US" smtClean="0"/>
              <a:pPr>
                <a:defRPr/>
              </a:pPr>
              <a:t>15</a:t>
            </a:fld>
            <a:endParaRPr lang="en-US"/>
          </a:p>
        </p:txBody>
      </p:sp>
      <p:sp>
        <p:nvSpPr>
          <p:cNvPr id="2" name="TextBox 1"/>
          <p:cNvSpPr txBox="1"/>
          <p:nvPr/>
        </p:nvSpPr>
        <p:spPr>
          <a:xfrm>
            <a:off x="2333597" y="158944"/>
            <a:ext cx="5071325" cy="553998"/>
          </a:xfrm>
          <a:prstGeom prst="rect">
            <a:avLst/>
          </a:prstGeom>
          <a:noFill/>
        </p:spPr>
        <p:txBody>
          <a:bodyPr wrap="none" rtlCol="0">
            <a:spAutoFit/>
          </a:bodyPr>
          <a:lstStyle/>
          <a:p>
            <a:r>
              <a:rPr lang="en-US" sz="3000" dirty="0"/>
              <a:t>Chicagoland– 21:45Z to 22:55Z</a:t>
            </a:r>
          </a:p>
        </p:txBody>
      </p:sp>
      <p:pic>
        <p:nvPicPr>
          <p:cNvPr id="3" name="ChicagoStorm_20180509.mp4">
            <a:hlinkClick r:id="" action="ppaction://media"/>
            <a:extLst>
              <a:ext uri="{FF2B5EF4-FFF2-40B4-BE49-F238E27FC236}">
                <a16:creationId xmlns:a16="http://schemas.microsoft.com/office/drawing/2014/main" id="{0504D11C-3529-814B-BE74-35F3617FFFDA}"/>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1284288"/>
            <a:ext cx="9144000" cy="4287837"/>
          </a:xfrm>
          <a:prstGeom prst="rect">
            <a:avLst/>
          </a:prstGeom>
        </p:spPr>
      </p:pic>
    </p:spTree>
    <p:extLst>
      <p:ext uri="{BB962C8B-B14F-4D97-AF65-F5344CB8AC3E}">
        <p14:creationId xmlns:p14="http://schemas.microsoft.com/office/powerpoint/2010/main" val="25446486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200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F378691F-9CED-4134-BEF2-4424A0C8B72C}" type="slidenum">
              <a:rPr lang="en-US" smtClean="0"/>
              <a:pPr>
                <a:defRPr/>
              </a:pPr>
              <a:t>16</a:t>
            </a:fld>
            <a:endParaRPr lang="en-US"/>
          </a:p>
        </p:txBody>
      </p:sp>
      <p:sp>
        <p:nvSpPr>
          <p:cNvPr id="2" name="TextBox 1"/>
          <p:cNvSpPr txBox="1"/>
          <p:nvPr/>
        </p:nvSpPr>
        <p:spPr>
          <a:xfrm>
            <a:off x="2333597" y="158944"/>
            <a:ext cx="5071325" cy="553998"/>
          </a:xfrm>
          <a:prstGeom prst="rect">
            <a:avLst/>
          </a:prstGeom>
          <a:noFill/>
        </p:spPr>
        <p:txBody>
          <a:bodyPr wrap="none" rtlCol="0">
            <a:spAutoFit/>
          </a:bodyPr>
          <a:lstStyle/>
          <a:p>
            <a:r>
              <a:rPr lang="en-US" sz="3000" dirty="0"/>
              <a:t>Chicagoland– 21:45Z to 22:55Z</a:t>
            </a:r>
          </a:p>
        </p:txBody>
      </p:sp>
      <p:pic>
        <p:nvPicPr>
          <p:cNvPr id="6" name="Picture 5">
            <a:extLst>
              <a:ext uri="{FF2B5EF4-FFF2-40B4-BE49-F238E27FC236}">
                <a16:creationId xmlns:a16="http://schemas.microsoft.com/office/drawing/2014/main" id="{CFA94E0C-85C9-814C-9160-B0967D387831}"/>
              </a:ext>
            </a:extLst>
          </p:cNvPr>
          <p:cNvPicPr>
            <a:picLocks noChangeAspect="1"/>
          </p:cNvPicPr>
          <p:nvPr/>
        </p:nvPicPr>
        <p:blipFill>
          <a:blip r:embed="rId3"/>
          <a:stretch>
            <a:fillRect/>
          </a:stretch>
        </p:blipFill>
        <p:spPr>
          <a:xfrm>
            <a:off x="0" y="1118152"/>
            <a:ext cx="9144000" cy="4621696"/>
          </a:xfrm>
          <a:prstGeom prst="rect">
            <a:avLst/>
          </a:prstGeom>
        </p:spPr>
      </p:pic>
    </p:spTree>
    <p:extLst>
      <p:ext uri="{BB962C8B-B14F-4D97-AF65-F5344CB8AC3E}">
        <p14:creationId xmlns:p14="http://schemas.microsoft.com/office/powerpoint/2010/main" val="150676520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F378691F-9CED-4134-BEF2-4424A0C8B72C}" type="slidenum">
              <a:rPr lang="en-US" smtClean="0"/>
              <a:pPr>
                <a:defRPr/>
              </a:pPr>
              <a:t>17</a:t>
            </a:fld>
            <a:endParaRPr lang="en-US"/>
          </a:p>
        </p:txBody>
      </p:sp>
      <p:sp>
        <p:nvSpPr>
          <p:cNvPr id="2" name="TextBox 1"/>
          <p:cNvSpPr txBox="1"/>
          <p:nvPr/>
        </p:nvSpPr>
        <p:spPr>
          <a:xfrm>
            <a:off x="2717833" y="116704"/>
            <a:ext cx="3789114" cy="553998"/>
          </a:xfrm>
          <a:prstGeom prst="rect">
            <a:avLst/>
          </a:prstGeom>
          <a:noFill/>
        </p:spPr>
        <p:txBody>
          <a:bodyPr wrap="none" rtlCol="0">
            <a:spAutoFit/>
          </a:bodyPr>
          <a:lstStyle/>
          <a:p>
            <a:r>
              <a:rPr lang="en-US" sz="3000" dirty="0"/>
              <a:t>ProbTor – 13 June 2018</a:t>
            </a:r>
          </a:p>
        </p:txBody>
      </p:sp>
      <p:pic>
        <p:nvPicPr>
          <p:cNvPr id="3" name="Picture 2">
            <a:extLst>
              <a:ext uri="{FF2B5EF4-FFF2-40B4-BE49-F238E27FC236}">
                <a16:creationId xmlns:a16="http://schemas.microsoft.com/office/drawing/2014/main" id="{A46931FC-BFC4-3240-AA6F-7E8A27A70E9C}"/>
              </a:ext>
            </a:extLst>
          </p:cNvPr>
          <p:cNvPicPr>
            <a:picLocks noChangeAspect="1"/>
          </p:cNvPicPr>
          <p:nvPr/>
        </p:nvPicPr>
        <p:blipFill>
          <a:blip r:embed="rId3"/>
          <a:stretch>
            <a:fillRect/>
          </a:stretch>
        </p:blipFill>
        <p:spPr>
          <a:xfrm>
            <a:off x="216372" y="1044075"/>
            <a:ext cx="7797767" cy="5307080"/>
          </a:xfrm>
          <a:prstGeom prst="rect">
            <a:avLst/>
          </a:prstGeom>
        </p:spPr>
      </p:pic>
      <p:sp>
        <p:nvSpPr>
          <p:cNvPr id="15" name="TextBox 14"/>
          <p:cNvSpPr txBox="1"/>
          <p:nvPr/>
        </p:nvSpPr>
        <p:spPr>
          <a:xfrm>
            <a:off x="1344375" y="1134069"/>
            <a:ext cx="2327881" cy="1815882"/>
          </a:xfrm>
          <a:prstGeom prst="rect">
            <a:avLst/>
          </a:prstGeom>
          <a:solidFill>
            <a:schemeClr val="tx1">
              <a:lumMod val="95000"/>
            </a:schemeClr>
          </a:solidFill>
        </p:spPr>
        <p:txBody>
          <a:bodyPr wrap="none" rtlCol="0">
            <a:spAutoFit/>
          </a:bodyPr>
          <a:lstStyle/>
          <a:p>
            <a:r>
              <a:rPr lang="en-US" sz="2800" dirty="0">
                <a:solidFill>
                  <a:schemeClr val="bg1"/>
                </a:solidFill>
              </a:rPr>
              <a:t>1630Z outlook</a:t>
            </a:r>
          </a:p>
          <a:p>
            <a:pPr marL="457200" indent="-457200">
              <a:buFont typeface="Arial"/>
              <a:buChar char="•"/>
            </a:pPr>
            <a:r>
              <a:rPr lang="en-US" sz="2800" dirty="0">
                <a:solidFill>
                  <a:schemeClr val="bg1"/>
                </a:solidFill>
              </a:rPr>
              <a:t>15% Hail</a:t>
            </a:r>
          </a:p>
          <a:p>
            <a:pPr marL="457200" indent="-457200">
              <a:buFont typeface="Arial"/>
              <a:buChar char="•"/>
            </a:pPr>
            <a:r>
              <a:rPr lang="en-US" sz="2800" dirty="0">
                <a:solidFill>
                  <a:schemeClr val="bg1"/>
                </a:solidFill>
              </a:rPr>
              <a:t>15% Wind</a:t>
            </a:r>
          </a:p>
          <a:p>
            <a:pPr marL="457200" indent="-457200">
              <a:buFont typeface="Arial"/>
              <a:buChar char="•"/>
            </a:pPr>
            <a:r>
              <a:rPr lang="en-US" sz="2800" dirty="0">
                <a:solidFill>
                  <a:schemeClr val="bg1"/>
                </a:solidFill>
              </a:rPr>
              <a:t>2% Tor</a:t>
            </a:r>
          </a:p>
        </p:txBody>
      </p:sp>
      <p:sp>
        <p:nvSpPr>
          <p:cNvPr id="16" name="Rectangle 15"/>
          <p:cNvSpPr/>
          <p:nvPr/>
        </p:nvSpPr>
        <p:spPr>
          <a:xfrm>
            <a:off x="6652704" y="2427725"/>
            <a:ext cx="525862" cy="522226"/>
          </a:xfrm>
          <a:prstGeom prst="rect">
            <a:avLst/>
          </a:prstGeom>
          <a:noFill/>
          <a:ln w="5715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6501385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F378691F-9CED-4134-BEF2-4424A0C8B72C}" type="slidenum">
              <a:rPr lang="en-US" smtClean="0"/>
              <a:pPr>
                <a:defRPr/>
              </a:pPr>
              <a:t>18</a:t>
            </a:fld>
            <a:endParaRPr lang="en-US"/>
          </a:p>
        </p:txBody>
      </p:sp>
      <p:sp>
        <p:nvSpPr>
          <p:cNvPr id="5" name="TextBox 4">
            <a:extLst>
              <a:ext uri="{FF2B5EF4-FFF2-40B4-BE49-F238E27FC236}">
                <a16:creationId xmlns:a16="http://schemas.microsoft.com/office/drawing/2014/main" id="{4DDE819E-7905-5348-9478-5F83D9AE9EFB}"/>
              </a:ext>
            </a:extLst>
          </p:cNvPr>
          <p:cNvSpPr txBox="1"/>
          <p:nvPr/>
        </p:nvSpPr>
        <p:spPr>
          <a:xfrm>
            <a:off x="2717833" y="116704"/>
            <a:ext cx="3789114" cy="553998"/>
          </a:xfrm>
          <a:prstGeom prst="rect">
            <a:avLst/>
          </a:prstGeom>
          <a:noFill/>
        </p:spPr>
        <p:txBody>
          <a:bodyPr wrap="none" rtlCol="0">
            <a:spAutoFit/>
          </a:bodyPr>
          <a:lstStyle/>
          <a:p>
            <a:r>
              <a:rPr lang="en-US" sz="3000" dirty="0"/>
              <a:t>ProbTor – 13 June 2018</a:t>
            </a:r>
          </a:p>
        </p:txBody>
      </p:sp>
      <p:pic>
        <p:nvPicPr>
          <p:cNvPr id="7" name="Picture 6">
            <a:extLst>
              <a:ext uri="{FF2B5EF4-FFF2-40B4-BE49-F238E27FC236}">
                <a16:creationId xmlns:a16="http://schemas.microsoft.com/office/drawing/2014/main" id="{945DB910-3FF2-6047-AC2A-CF8697119D74}"/>
              </a:ext>
            </a:extLst>
          </p:cNvPr>
          <p:cNvPicPr>
            <a:picLocks noChangeAspect="1"/>
          </p:cNvPicPr>
          <p:nvPr/>
        </p:nvPicPr>
        <p:blipFill>
          <a:blip r:embed="rId3"/>
          <a:stretch>
            <a:fillRect/>
          </a:stretch>
        </p:blipFill>
        <p:spPr>
          <a:xfrm>
            <a:off x="835102" y="743414"/>
            <a:ext cx="7491142" cy="5618357"/>
          </a:xfrm>
          <a:prstGeom prst="rect">
            <a:avLst/>
          </a:prstGeom>
        </p:spPr>
      </p:pic>
    </p:spTree>
    <p:extLst>
      <p:ext uri="{BB962C8B-B14F-4D97-AF65-F5344CB8AC3E}">
        <p14:creationId xmlns:p14="http://schemas.microsoft.com/office/powerpoint/2010/main" val="317111013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F378691F-9CED-4134-BEF2-4424A0C8B72C}" type="slidenum">
              <a:rPr lang="en-US" smtClean="0"/>
              <a:pPr>
                <a:defRPr/>
              </a:pPr>
              <a:t>19</a:t>
            </a:fld>
            <a:endParaRPr lang="en-US"/>
          </a:p>
        </p:txBody>
      </p:sp>
      <p:pic>
        <p:nvPicPr>
          <p:cNvPr id="2" name="Picture 1">
            <a:extLst>
              <a:ext uri="{FF2B5EF4-FFF2-40B4-BE49-F238E27FC236}">
                <a16:creationId xmlns:a16="http://schemas.microsoft.com/office/drawing/2014/main" id="{038377AE-EF71-A440-90B3-23812EA797F3}"/>
              </a:ext>
            </a:extLst>
          </p:cNvPr>
          <p:cNvPicPr>
            <a:picLocks noChangeAspect="1"/>
          </p:cNvPicPr>
          <p:nvPr/>
        </p:nvPicPr>
        <p:blipFill>
          <a:blip r:embed="rId2"/>
          <a:stretch>
            <a:fillRect/>
          </a:stretch>
        </p:blipFill>
        <p:spPr>
          <a:xfrm>
            <a:off x="966953" y="805366"/>
            <a:ext cx="7567447" cy="5670540"/>
          </a:xfrm>
          <a:prstGeom prst="rect">
            <a:avLst/>
          </a:prstGeom>
        </p:spPr>
      </p:pic>
      <p:sp>
        <p:nvSpPr>
          <p:cNvPr id="6" name="TextBox 5">
            <a:extLst>
              <a:ext uri="{FF2B5EF4-FFF2-40B4-BE49-F238E27FC236}">
                <a16:creationId xmlns:a16="http://schemas.microsoft.com/office/drawing/2014/main" id="{4F411836-D373-8541-97F3-4C0845CC8B24}"/>
              </a:ext>
            </a:extLst>
          </p:cNvPr>
          <p:cNvSpPr txBox="1"/>
          <p:nvPr/>
        </p:nvSpPr>
        <p:spPr>
          <a:xfrm>
            <a:off x="2717833" y="116704"/>
            <a:ext cx="3789114" cy="553998"/>
          </a:xfrm>
          <a:prstGeom prst="rect">
            <a:avLst/>
          </a:prstGeom>
          <a:noFill/>
        </p:spPr>
        <p:txBody>
          <a:bodyPr wrap="none" rtlCol="0">
            <a:spAutoFit/>
          </a:bodyPr>
          <a:lstStyle/>
          <a:p>
            <a:r>
              <a:rPr lang="en-US" sz="3000" dirty="0"/>
              <a:t>ProbTor – 13 June 2018</a:t>
            </a:r>
          </a:p>
        </p:txBody>
      </p:sp>
    </p:spTree>
    <p:extLst>
      <p:ext uri="{BB962C8B-B14F-4D97-AF65-F5344CB8AC3E}">
        <p14:creationId xmlns:p14="http://schemas.microsoft.com/office/powerpoint/2010/main" val="227686327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F378691F-9CED-4134-BEF2-4424A0C8B72C}" type="slidenum">
              <a:rPr lang="en-US" smtClean="0"/>
              <a:pPr>
                <a:defRPr/>
              </a:pPr>
              <a:t>2</a:t>
            </a:fld>
            <a:endParaRPr lang="en-US"/>
          </a:p>
        </p:txBody>
      </p:sp>
      <p:sp>
        <p:nvSpPr>
          <p:cNvPr id="5" name="TextBox 4"/>
          <p:cNvSpPr txBox="1"/>
          <p:nvPr/>
        </p:nvSpPr>
        <p:spPr>
          <a:xfrm>
            <a:off x="381000" y="177224"/>
            <a:ext cx="8305800" cy="646331"/>
          </a:xfrm>
          <a:prstGeom prst="rect">
            <a:avLst/>
          </a:prstGeom>
          <a:noFill/>
        </p:spPr>
        <p:txBody>
          <a:bodyPr wrap="square" rtlCol="0">
            <a:spAutoFit/>
          </a:bodyPr>
          <a:lstStyle/>
          <a:p>
            <a:r>
              <a:rPr lang="en-US" sz="3600" b="1" u="sng" dirty="0">
                <a:effectLst>
                  <a:outerShdw blurRad="50800" dist="38100" dir="2700000" algn="tl" rotWithShape="0">
                    <a:prstClr val="black">
                      <a:alpha val="40000"/>
                    </a:prstClr>
                  </a:outerShdw>
                </a:effectLst>
              </a:rPr>
              <a:t>NOAA/CIMSS ProbSevere Model Goals</a:t>
            </a:r>
          </a:p>
        </p:txBody>
      </p:sp>
      <p:sp>
        <p:nvSpPr>
          <p:cNvPr id="6" name="Rectangle 5"/>
          <p:cNvSpPr/>
          <p:nvPr/>
        </p:nvSpPr>
        <p:spPr>
          <a:xfrm>
            <a:off x="228600" y="4929451"/>
            <a:ext cx="8458200" cy="707886"/>
          </a:xfrm>
          <a:prstGeom prst="rect">
            <a:avLst/>
          </a:prstGeom>
        </p:spPr>
        <p:txBody>
          <a:bodyPr wrap="square">
            <a:spAutoFit/>
          </a:bodyPr>
          <a:lstStyle/>
          <a:p>
            <a:r>
              <a:rPr lang="en-US" sz="2000" dirty="0"/>
              <a:t>This </a:t>
            </a:r>
            <a:r>
              <a:rPr lang="en-US" sz="2000" b="1" dirty="0"/>
              <a:t>statistical model</a:t>
            </a:r>
            <a:r>
              <a:rPr lang="en-US" sz="2000" dirty="0"/>
              <a:t> predicts the </a:t>
            </a:r>
            <a:r>
              <a:rPr lang="en-US" sz="2000" dirty="0">
                <a:solidFill>
                  <a:srgbClr val="F2C31A"/>
                </a:solidFill>
              </a:rPr>
              <a:t>probability</a:t>
            </a:r>
            <a:r>
              <a:rPr lang="en-US" sz="2000" dirty="0"/>
              <a:t> </a:t>
            </a:r>
            <a:r>
              <a:rPr lang="en-US" sz="2000" dirty="0">
                <a:solidFill>
                  <a:srgbClr val="F2C31A"/>
                </a:solidFill>
              </a:rPr>
              <a:t>that a storm will produce a </a:t>
            </a:r>
            <a:r>
              <a:rPr lang="en-US" sz="2000" b="1" dirty="0">
                <a:solidFill>
                  <a:srgbClr val="F2C31A"/>
                </a:solidFill>
              </a:rPr>
              <a:t>severe hail, severe wind or a tornado</a:t>
            </a:r>
            <a:r>
              <a:rPr lang="en-US" sz="2000" dirty="0">
                <a:solidFill>
                  <a:srgbClr val="F2C31A"/>
                </a:solidFill>
              </a:rPr>
              <a:t> in the near-term </a:t>
            </a:r>
            <a:r>
              <a:rPr lang="en-US" sz="2000" dirty="0"/>
              <a:t>(in the next 0-60 min).</a:t>
            </a:r>
          </a:p>
        </p:txBody>
      </p:sp>
      <p:sp>
        <p:nvSpPr>
          <p:cNvPr id="10" name="Rectangle 9"/>
          <p:cNvSpPr/>
          <p:nvPr/>
        </p:nvSpPr>
        <p:spPr>
          <a:xfrm>
            <a:off x="228600" y="5589176"/>
            <a:ext cx="8458200" cy="707886"/>
          </a:xfrm>
          <a:prstGeom prst="rect">
            <a:avLst/>
          </a:prstGeom>
        </p:spPr>
        <p:txBody>
          <a:bodyPr wrap="square">
            <a:spAutoFit/>
          </a:bodyPr>
          <a:lstStyle/>
          <a:p>
            <a:r>
              <a:rPr lang="en-US" sz="2000" dirty="0"/>
              <a:t>ProbSevere can be used as a ‘pre-polygon’ product as well as an aid for warning reissuance.</a:t>
            </a:r>
          </a:p>
        </p:txBody>
      </p:sp>
      <p:sp>
        <p:nvSpPr>
          <p:cNvPr id="9" name="Rectangle 8"/>
          <p:cNvSpPr/>
          <p:nvPr/>
        </p:nvSpPr>
        <p:spPr>
          <a:xfrm>
            <a:off x="228600" y="4221565"/>
            <a:ext cx="8458200" cy="707886"/>
          </a:xfrm>
          <a:prstGeom prst="rect">
            <a:avLst/>
          </a:prstGeom>
        </p:spPr>
        <p:txBody>
          <a:bodyPr wrap="square">
            <a:spAutoFit/>
          </a:bodyPr>
          <a:lstStyle/>
          <a:p>
            <a:r>
              <a:rPr lang="en-US" sz="2000" dirty="0"/>
              <a:t>ProbSevere is a statistical model designed to increase forecaster confidence and/or increase lead-time in severe thunderstorm/tornado warning issuance.</a:t>
            </a:r>
            <a:endParaRPr lang="en-US" sz="2000" dirty="0">
              <a:effectLst>
                <a:outerShdw blurRad="50800" dist="38100" dir="2700000" algn="tl" rotWithShape="0">
                  <a:prstClr val="black">
                    <a:alpha val="40000"/>
                  </a:prstClr>
                </a:outerShdw>
              </a:effectLst>
            </a:endParaRPr>
          </a:p>
        </p:txBody>
      </p:sp>
      <p:pic>
        <p:nvPicPr>
          <p:cNvPr id="2" name="Picture 1" descr="20160525-0048.png"/>
          <p:cNvPicPr>
            <a:picLocks noChangeAspect="1"/>
          </p:cNvPicPr>
          <p:nvPr/>
        </p:nvPicPr>
        <p:blipFill rotWithShape="1">
          <a:blip r:embed="rId3">
            <a:extLst>
              <a:ext uri="{28A0092B-C50C-407E-A947-70E740481C1C}">
                <a14:useLocalDpi xmlns:a14="http://schemas.microsoft.com/office/drawing/2010/main" val="0"/>
              </a:ext>
            </a:extLst>
          </a:blip>
          <a:srcRect l="19999" r="826" b="31673"/>
          <a:stretch/>
        </p:blipFill>
        <p:spPr>
          <a:xfrm>
            <a:off x="1407653" y="774196"/>
            <a:ext cx="5409446" cy="3447369"/>
          </a:xfrm>
          <a:prstGeom prst="rect">
            <a:avLst/>
          </a:prstGeom>
        </p:spPr>
      </p:pic>
    </p:spTree>
    <p:extLst>
      <p:ext uri="{BB962C8B-B14F-4D97-AF65-F5344CB8AC3E}">
        <p14:creationId xmlns:p14="http://schemas.microsoft.com/office/powerpoint/2010/main" val="129962388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F378691F-9CED-4134-BEF2-4424A0C8B72C}" type="slidenum">
              <a:rPr lang="en-US" smtClean="0"/>
              <a:pPr>
                <a:defRPr/>
              </a:pPr>
              <a:t>20</a:t>
            </a:fld>
            <a:endParaRPr lang="en-US"/>
          </a:p>
        </p:txBody>
      </p:sp>
      <p:pic>
        <p:nvPicPr>
          <p:cNvPr id="3" name="BradfordCoTor_20180613.mp4">
            <a:hlinkClick r:id="" action="ppaction://media"/>
            <a:extLst>
              <a:ext uri="{FF2B5EF4-FFF2-40B4-BE49-F238E27FC236}">
                <a16:creationId xmlns:a16="http://schemas.microsoft.com/office/drawing/2014/main" id="{3B760696-F4EA-574C-86D3-0214EA39ADBD}"/>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1284288"/>
            <a:ext cx="9144000" cy="4287837"/>
          </a:xfrm>
          <a:prstGeom prst="rect">
            <a:avLst/>
          </a:prstGeom>
        </p:spPr>
      </p:pic>
      <p:sp>
        <p:nvSpPr>
          <p:cNvPr id="7" name="TextBox 6">
            <a:extLst>
              <a:ext uri="{FF2B5EF4-FFF2-40B4-BE49-F238E27FC236}">
                <a16:creationId xmlns:a16="http://schemas.microsoft.com/office/drawing/2014/main" id="{A92B5485-F07E-EE41-B75F-E313EC1CB8BB}"/>
              </a:ext>
            </a:extLst>
          </p:cNvPr>
          <p:cNvSpPr txBox="1"/>
          <p:nvPr/>
        </p:nvSpPr>
        <p:spPr>
          <a:xfrm>
            <a:off x="1845474" y="303213"/>
            <a:ext cx="5749779" cy="553998"/>
          </a:xfrm>
          <a:prstGeom prst="rect">
            <a:avLst/>
          </a:prstGeom>
          <a:noFill/>
        </p:spPr>
        <p:txBody>
          <a:bodyPr wrap="none" rtlCol="0">
            <a:spAutoFit/>
          </a:bodyPr>
          <a:lstStyle/>
          <a:p>
            <a:r>
              <a:rPr lang="en-US" sz="3000" dirty="0"/>
              <a:t>Northcentral PA – 22:30Z to 00:52Z</a:t>
            </a:r>
          </a:p>
        </p:txBody>
      </p:sp>
    </p:spTree>
    <p:extLst>
      <p:ext uri="{BB962C8B-B14F-4D97-AF65-F5344CB8AC3E}">
        <p14:creationId xmlns:p14="http://schemas.microsoft.com/office/powerpoint/2010/main" val="4492058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150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F378691F-9CED-4134-BEF2-4424A0C8B72C}" type="slidenum">
              <a:rPr lang="en-US" smtClean="0"/>
              <a:pPr>
                <a:defRPr/>
              </a:pPr>
              <a:t>21</a:t>
            </a:fld>
            <a:endParaRPr lang="en-US"/>
          </a:p>
        </p:txBody>
      </p:sp>
      <p:sp>
        <p:nvSpPr>
          <p:cNvPr id="7" name="TextBox 6">
            <a:extLst>
              <a:ext uri="{FF2B5EF4-FFF2-40B4-BE49-F238E27FC236}">
                <a16:creationId xmlns:a16="http://schemas.microsoft.com/office/drawing/2014/main" id="{A92B5485-F07E-EE41-B75F-E313EC1CB8BB}"/>
              </a:ext>
            </a:extLst>
          </p:cNvPr>
          <p:cNvSpPr txBox="1"/>
          <p:nvPr/>
        </p:nvSpPr>
        <p:spPr>
          <a:xfrm>
            <a:off x="1845474" y="303213"/>
            <a:ext cx="5749779" cy="553998"/>
          </a:xfrm>
          <a:prstGeom prst="rect">
            <a:avLst/>
          </a:prstGeom>
          <a:noFill/>
        </p:spPr>
        <p:txBody>
          <a:bodyPr wrap="none" rtlCol="0">
            <a:spAutoFit/>
          </a:bodyPr>
          <a:lstStyle/>
          <a:p>
            <a:r>
              <a:rPr lang="en-US" sz="3000" dirty="0"/>
              <a:t>Northcentral PA – 22:30Z to 00:52Z</a:t>
            </a:r>
          </a:p>
        </p:txBody>
      </p:sp>
      <p:pic>
        <p:nvPicPr>
          <p:cNvPr id="5" name="Picture 4">
            <a:extLst>
              <a:ext uri="{FF2B5EF4-FFF2-40B4-BE49-F238E27FC236}">
                <a16:creationId xmlns:a16="http://schemas.microsoft.com/office/drawing/2014/main" id="{DE0973BF-7EA5-F54E-8579-E81A95CD73C7}"/>
              </a:ext>
            </a:extLst>
          </p:cNvPr>
          <p:cNvPicPr>
            <a:picLocks noChangeAspect="1"/>
          </p:cNvPicPr>
          <p:nvPr/>
        </p:nvPicPr>
        <p:blipFill>
          <a:blip r:embed="rId2"/>
          <a:stretch>
            <a:fillRect/>
          </a:stretch>
        </p:blipFill>
        <p:spPr>
          <a:xfrm>
            <a:off x="0" y="1017680"/>
            <a:ext cx="9144000" cy="4822639"/>
          </a:xfrm>
          <a:prstGeom prst="rect">
            <a:avLst/>
          </a:prstGeom>
        </p:spPr>
      </p:pic>
    </p:spTree>
    <p:extLst>
      <p:ext uri="{BB962C8B-B14F-4D97-AF65-F5344CB8AC3E}">
        <p14:creationId xmlns:p14="http://schemas.microsoft.com/office/powerpoint/2010/main" val="365207145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F378691F-9CED-4134-BEF2-4424A0C8B72C}" type="slidenum">
              <a:rPr lang="en-US" smtClean="0"/>
              <a:pPr>
                <a:defRPr/>
              </a:pPr>
              <a:t>22</a:t>
            </a:fld>
            <a:endParaRPr lang="en-US"/>
          </a:p>
        </p:txBody>
      </p:sp>
      <p:sp>
        <p:nvSpPr>
          <p:cNvPr id="7" name="TextBox 6">
            <a:extLst>
              <a:ext uri="{FF2B5EF4-FFF2-40B4-BE49-F238E27FC236}">
                <a16:creationId xmlns:a16="http://schemas.microsoft.com/office/drawing/2014/main" id="{A92B5485-F07E-EE41-B75F-E313EC1CB8BB}"/>
              </a:ext>
            </a:extLst>
          </p:cNvPr>
          <p:cNvSpPr txBox="1"/>
          <p:nvPr/>
        </p:nvSpPr>
        <p:spPr>
          <a:xfrm>
            <a:off x="450561" y="684943"/>
            <a:ext cx="4445832" cy="2123658"/>
          </a:xfrm>
          <a:prstGeom prst="rect">
            <a:avLst/>
          </a:prstGeom>
          <a:noFill/>
        </p:spPr>
        <p:txBody>
          <a:bodyPr wrap="none" rtlCol="0">
            <a:spAutoFit/>
          </a:bodyPr>
          <a:lstStyle/>
          <a:p>
            <a:pPr algn="ctr"/>
            <a:r>
              <a:rPr lang="en-US" sz="3000" dirty="0"/>
              <a:t>Wilkes Barre, PA</a:t>
            </a:r>
          </a:p>
          <a:p>
            <a:pPr algn="ctr"/>
            <a:r>
              <a:rPr lang="en-US" sz="3000" dirty="0"/>
              <a:t>01:00Z to 02:30Z</a:t>
            </a:r>
          </a:p>
          <a:p>
            <a:pPr algn="ctr"/>
            <a:r>
              <a:rPr lang="en-US" sz="3000" dirty="0"/>
              <a:t>EF2 tornado</a:t>
            </a:r>
          </a:p>
          <a:p>
            <a:pPr algn="ctr"/>
            <a:r>
              <a:rPr lang="en-US" sz="1200" dirty="0"/>
              <a:t>(http://</a:t>
            </a:r>
            <a:r>
              <a:rPr lang="en-US" sz="1200" dirty="0" err="1"/>
              <a:t>goesrhwt.blogspot.com</a:t>
            </a:r>
            <a:r>
              <a:rPr lang="en-US" sz="1200" dirty="0"/>
              <a:t>/2018/06/</a:t>
            </a:r>
            <a:r>
              <a:rPr lang="en-US" sz="1200" dirty="0" err="1"/>
              <a:t>wilkes-barre-tornado.html</a:t>
            </a:r>
            <a:r>
              <a:rPr lang="en-US" sz="1200" dirty="0"/>
              <a:t>)</a:t>
            </a:r>
          </a:p>
          <a:p>
            <a:pPr algn="ctr"/>
            <a:endParaRPr lang="en-US" sz="3000" dirty="0"/>
          </a:p>
        </p:txBody>
      </p:sp>
      <p:pic>
        <p:nvPicPr>
          <p:cNvPr id="3" name="Picture 2">
            <a:extLst>
              <a:ext uri="{FF2B5EF4-FFF2-40B4-BE49-F238E27FC236}">
                <a16:creationId xmlns:a16="http://schemas.microsoft.com/office/drawing/2014/main" id="{4B972B88-0A59-CE41-AB01-0F8E4F167CE6}"/>
              </a:ext>
            </a:extLst>
          </p:cNvPr>
          <p:cNvPicPr>
            <a:picLocks noChangeAspect="1"/>
          </p:cNvPicPr>
          <p:nvPr/>
        </p:nvPicPr>
        <p:blipFill>
          <a:blip r:embed="rId2"/>
          <a:stretch>
            <a:fillRect/>
          </a:stretch>
        </p:blipFill>
        <p:spPr>
          <a:xfrm>
            <a:off x="0" y="2611860"/>
            <a:ext cx="8050924" cy="4246140"/>
          </a:xfrm>
          <a:prstGeom prst="rect">
            <a:avLst/>
          </a:prstGeom>
        </p:spPr>
      </p:pic>
      <p:pic>
        <p:nvPicPr>
          <p:cNvPr id="8" name="Picture 7">
            <a:extLst>
              <a:ext uri="{FF2B5EF4-FFF2-40B4-BE49-F238E27FC236}">
                <a16:creationId xmlns:a16="http://schemas.microsoft.com/office/drawing/2014/main" id="{8EBB3A7A-B908-694A-8FA7-710A0140BFD3}"/>
              </a:ext>
            </a:extLst>
          </p:cNvPr>
          <p:cNvPicPr>
            <a:picLocks noChangeAspect="1"/>
          </p:cNvPicPr>
          <p:nvPr/>
        </p:nvPicPr>
        <p:blipFill>
          <a:blip r:embed="rId3"/>
          <a:stretch>
            <a:fillRect/>
          </a:stretch>
        </p:blipFill>
        <p:spPr>
          <a:xfrm>
            <a:off x="5136372" y="0"/>
            <a:ext cx="4007628" cy="3140712"/>
          </a:xfrm>
          <a:prstGeom prst="rect">
            <a:avLst/>
          </a:prstGeom>
        </p:spPr>
      </p:pic>
    </p:spTree>
    <p:extLst>
      <p:ext uri="{BB962C8B-B14F-4D97-AF65-F5344CB8AC3E}">
        <p14:creationId xmlns:p14="http://schemas.microsoft.com/office/powerpoint/2010/main" val="320845640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F378691F-9CED-4134-BEF2-4424A0C8B72C}" type="slidenum">
              <a:rPr lang="en-US" smtClean="0"/>
              <a:pPr>
                <a:defRPr/>
              </a:pPr>
              <a:t>23</a:t>
            </a:fld>
            <a:endParaRPr lang="en-US"/>
          </a:p>
        </p:txBody>
      </p:sp>
      <p:sp>
        <p:nvSpPr>
          <p:cNvPr id="7" name="TextBox 6">
            <a:extLst>
              <a:ext uri="{FF2B5EF4-FFF2-40B4-BE49-F238E27FC236}">
                <a16:creationId xmlns:a16="http://schemas.microsoft.com/office/drawing/2014/main" id="{A92B5485-F07E-EE41-B75F-E313EC1CB8BB}"/>
              </a:ext>
            </a:extLst>
          </p:cNvPr>
          <p:cNvSpPr txBox="1"/>
          <p:nvPr/>
        </p:nvSpPr>
        <p:spPr>
          <a:xfrm>
            <a:off x="2055686" y="294288"/>
            <a:ext cx="5104859" cy="553998"/>
          </a:xfrm>
          <a:prstGeom prst="rect">
            <a:avLst/>
          </a:prstGeom>
          <a:noFill/>
        </p:spPr>
        <p:txBody>
          <a:bodyPr wrap="none" rtlCol="0">
            <a:spAutoFit/>
          </a:bodyPr>
          <a:lstStyle/>
          <a:p>
            <a:r>
              <a:rPr lang="en-US" sz="3000" dirty="0"/>
              <a:t>Wilkes Barre, PA – 13 June 2018</a:t>
            </a:r>
          </a:p>
        </p:txBody>
      </p:sp>
      <p:pic>
        <p:nvPicPr>
          <p:cNvPr id="3" name="Picture 2">
            <a:extLst>
              <a:ext uri="{FF2B5EF4-FFF2-40B4-BE49-F238E27FC236}">
                <a16:creationId xmlns:a16="http://schemas.microsoft.com/office/drawing/2014/main" id="{8645D4F2-FBFB-5C42-9C0A-96D14CFFE88E}"/>
              </a:ext>
            </a:extLst>
          </p:cNvPr>
          <p:cNvPicPr>
            <a:picLocks noChangeAspect="1"/>
          </p:cNvPicPr>
          <p:nvPr/>
        </p:nvPicPr>
        <p:blipFill>
          <a:blip r:embed="rId2"/>
          <a:stretch>
            <a:fillRect/>
          </a:stretch>
        </p:blipFill>
        <p:spPr>
          <a:xfrm>
            <a:off x="909159" y="945930"/>
            <a:ext cx="7397912" cy="5317249"/>
          </a:xfrm>
          <a:prstGeom prst="rect">
            <a:avLst/>
          </a:prstGeom>
        </p:spPr>
      </p:pic>
    </p:spTree>
    <p:extLst>
      <p:ext uri="{BB962C8B-B14F-4D97-AF65-F5344CB8AC3E}">
        <p14:creationId xmlns:p14="http://schemas.microsoft.com/office/powerpoint/2010/main" val="14652270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F378691F-9CED-4134-BEF2-4424A0C8B72C}" type="slidenum">
              <a:rPr lang="en-US" smtClean="0"/>
              <a:pPr>
                <a:defRPr/>
              </a:pPr>
              <a:t>24</a:t>
            </a:fld>
            <a:endParaRPr lang="en-US"/>
          </a:p>
        </p:txBody>
      </p:sp>
      <p:sp>
        <p:nvSpPr>
          <p:cNvPr id="7" name="TextBox 6">
            <a:extLst>
              <a:ext uri="{FF2B5EF4-FFF2-40B4-BE49-F238E27FC236}">
                <a16:creationId xmlns:a16="http://schemas.microsoft.com/office/drawing/2014/main" id="{A92B5485-F07E-EE41-B75F-E313EC1CB8BB}"/>
              </a:ext>
            </a:extLst>
          </p:cNvPr>
          <p:cNvSpPr txBox="1"/>
          <p:nvPr/>
        </p:nvSpPr>
        <p:spPr>
          <a:xfrm>
            <a:off x="2055686" y="294288"/>
            <a:ext cx="5104859" cy="553998"/>
          </a:xfrm>
          <a:prstGeom prst="rect">
            <a:avLst/>
          </a:prstGeom>
          <a:noFill/>
        </p:spPr>
        <p:txBody>
          <a:bodyPr wrap="none" rtlCol="0">
            <a:spAutoFit/>
          </a:bodyPr>
          <a:lstStyle/>
          <a:p>
            <a:r>
              <a:rPr lang="en-US" sz="3000" dirty="0"/>
              <a:t>Wilkes Barre, PA – 13 June 2018</a:t>
            </a:r>
          </a:p>
        </p:txBody>
      </p:sp>
      <p:pic>
        <p:nvPicPr>
          <p:cNvPr id="2" name="GLM_WBtor1">
            <a:hlinkClick r:id="" action="ppaction://media"/>
            <a:extLst>
              <a:ext uri="{FF2B5EF4-FFF2-40B4-BE49-F238E27FC236}">
                <a16:creationId xmlns:a16="http://schemas.microsoft.com/office/drawing/2014/main" id="{82C790ED-5D0B-FB4D-9FB4-94345D3432F6}"/>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302830" y="1009077"/>
            <a:ext cx="6610569" cy="5772723"/>
          </a:xfrm>
          <a:prstGeom prst="rect">
            <a:avLst/>
          </a:prstGeom>
        </p:spPr>
      </p:pic>
    </p:spTree>
    <p:extLst>
      <p:ext uri="{BB962C8B-B14F-4D97-AF65-F5344CB8AC3E}">
        <p14:creationId xmlns:p14="http://schemas.microsoft.com/office/powerpoint/2010/main" val="18791846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20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8262" y="2342444"/>
            <a:ext cx="8228538" cy="990600"/>
          </a:xfrm>
        </p:spPr>
        <p:txBody>
          <a:bodyPr/>
          <a:lstStyle/>
          <a:p>
            <a:r>
              <a:rPr lang="en-US" dirty="0"/>
              <a:t>Validation</a:t>
            </a:r>
          </a:p>
        </p:txBody>
      </p:sp>
      <p:sp>
        <p:nvSpPr>
          <p:cNvPr id="4" name="Slide Number Placeholder 3"/>
          <p:cNvSpPr>
            <a:spLocks noGrp="1"/>
          </p:cNvSpPr>
          <p:nvPr>
            <p:ph type="sldNum" sz="quarter" idx="10"/>
          </p:nvPr>
        </p:nvSpPr>
        <p:spPr/>
        <p:txBody>
          <a:bodyPr/>
          <a:lstStyle/>
          <a:p>
            <a:pPr>
              <a:defRPr/>
            </a:pPr>
            <a:fld id="{F378691F-9CED-4134-BEF2-4424A0C8B72C}" type="slidenum">
              <a:rPr lang="en-US" smtClean="0"/>
              <a:pPr>
                <a:defRPr/>
              </a:pPr>
              <a:t>25</a:t>
            </a:fld>
            <a:endParaRPr lang="en-US"/>
          </a:p>
        </p:txBody>
      </p:sp>
    </p:spTree>
    <p:extLst>
      <p:ext uri="{BB962C8B-B14F-4D97-AF65-F5344CB8AC3E}">
        <p14:creationId xmlns:p14="http://schemas.microsoft.com/office/powerpoint/2010/main" val="120136450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F378691F-9CED-4134-BEF2-4424A0C8B72C}" type="slidenum">
              <a:rPr lang="en-US" smtClean="0"/>
              <a:pPr>
                <a:defRPr/>
              </a:pPr>
              <a:t>26</a:t>
            </a:fld>
            <a:endParaRPr lang="en-US"/>
          </a:p>
        </p:txBody>
      </p:sp>
      <p:sp>
        <p:nvSpPr>
          <p:cNvPr id="3" name="Title 1"/>
          <p:cNvSpPr>
            <a:spLocks noGrp="1"/>
          </p:cNvSpPr>
          <p:nvPr>
            <p:ph type="title"/>
          </p:nvPr>
        </p:nvSpPr>
        <p:spPr>
          <a:xfrm>
            <a:off x="458262" y="0"/>
            <a:ext cx="8228538" cy="680320"/>
          </a:xfrm>
        </p:spPr>
        <p:txBody>
          <a:bodyPr/>
          <a:lstStyle/>
          <a:p>
            <a:r>
              <a:rPr lang="en-US" sz="3200" u="sng" dirty="0">
                <a:latin typeface="+mn-lt"/>
              </a:rPr>
              <a:t>ProbSevere Model Performance</a:t>
            </a:r>
          </a:p>
        </p:txBody>
      </p:sp>
      <p:sp>
        <p:nvSpPr>
          <p:cNvPr id="7" name="TextBox 6"/>
          <p:cNvSpPr txBox="1"/>
          <p:nvPr/>
        </p:nvSpPr>
        <p:spPr>
          <a:xfrm>
            <a:off x="360279" y="4124111"/>
            <a:ext cx="3581400" cy="369332"/>
          </a:xfrm>
          <a:prstGeom prst="rect">
            <a:avLst/>
          </a:prstGeom>
          <a:noFill/>
        </p:spPr>
        <p:txBody>
          <a:bodyPr wrap="square" rtlCol="0">
            <a:spAutoFit/>
          </a:bodyPr>
          <a:lstStyle/>
          <a:p>
            <a:pPr algn="ctr"/>
            <a:r>
              <a:rPr lang="en-US" dirty="0"/>
              <a:t>POD/FAR/CSI</a:t>
            </a:r>
          </a:p>
        </p:txBody>
      </p:sp>
      <p:sp>
        <p:nvSpPr>
          <p:cNvPr id="8" name="TextBox 7"/>
          <p:cNvSpPr txBox="1"/>
          <p:nvPr/>
        </p:nvSpPr>
        <p:spPr>
          <a:xfrm>
            <a:off x="5029200" y="4118661"/>
            <a:ext cx="3657600" cy="369332"/>
          </a:xfrm>
          <a:prstGeom prst="rect">
            <a:avLst/>
          </a:prstGeom>
          <a:noFill/>
        </p:spPr>
        <p:txBody>
          <a:bodyPr wrap="square" rtlCol="0">
            <a:spAutoFit/>
          </a:bodyPr>
          <a:lstStyle/>
          <a:p>
            <a:pPr algn="ctr"/>
            <a:r>
              <a:rPr lang="en-US" dirty="0"/>
              <a:t>Reliability</a:t>
            </a:r>
          </a:p>
        </p:txBody>
      </p:sp>
      <p:sp>
        <p:nvSpPr>
          <p:cNvPr id="10" name="TextBox 9"/>
          <p:cNvSpPr txBox="1"/>
          <p:nvPr/>
        </p:nvSpPr>
        <p:spPr>
          <a:xfrm>
            <a:off x="13911" y="4491223"/>
            <a:ext cx="9130089" cy="2554545"/>
          </a:xfrm>
          <a:prstGeom prst="rect">
            <a:avLst/>
          </a:prstGeom>
          <a:noFill/>
        </p:spPr>
        <p:txBody>
          <a:bodyPr wrap="square" rtlCol="0">
            <a:spAutoFit/>
          </a:bodyPr>
          <a:lstStyle/>
          <a:p>
            <a:pPr marL="285750" indent="-285750">
              <a:buFont typeface="Arial"/>
              <a:buChar char="•"/>
            </a:pPr>
            <a:r>
              <a:rPr lang="en-US" sz="2000" dirty="0" err="1"/>
              <a:t>ProbSevere</a:t>
            </a:r>
            <a:r>
              <a:rPr lang="en-US" sz="2000" dirty="0"/>
              <a:t> (version2) validation uses the maximum probability from ProbHail, ProbWind, and ProbTor.</a:t>
            </a:r>
          </a:p>
          <a:p>
            <a:pPr marL="285750" indent="-285750">
              <a:buFont typeface="Arial"/>
              <a:buChar char="•"/>
            </a:pPr>
            <a:r>
              <a:rPr lang="en-US" sz="2000" dirty="0"/>
              <a:t>Skill plots show </a:t>
            </a:r>
            <a:r>
              <a:rPr lang="en-US" sz="2000" dirty="0" err="1"/>
              <a:t>ProbSevere</a:t>
            </a:r>
            <a:r>
              <a:rPr lang="en-US" sz="2000" dirty="0"/>
              <a:t> v2 is less skillful than experienced forecasters (as expected) , but is comparable and offers increased lead-time.</a:t>
            </a:r>
          </a:p>
          <a:p>
            <a:pPr marL="285750" indent="-285750">
              <a:buFont typeface="Arial"/>
              <a:buChar char="•"/>
            </a:pPr>
            <a:r>
              <a:rPr lang="en-US" sz="2000" dirty="0"/>
              <a:t>Reliability diagram shows slight over forecast bias for most probability thresholds, but “all hazards” </a:t>
            </a:r>
            <a:r>
              <a:rPr lang="en-US" sz="2000" dirty="0" err="1"/>
              <a:t>ProbSevere</a:t>
            </a:r>
            <a:r>
              <a:rPr lang="en-US" sz="2000" dirty="0"/>
              <a:t> is well calibrated overall</a:t>
            </a:r>
          </a:p>
          <a:p>
            <a:pPr marL="285750" indent="-285750">
              <a:buFont typeface="Arial"/>
              <a:buChar char="•"/>
            </a:pPr>
            <a:endParaRPr lang="en-US" sz="2000" dirty="0"/>
          </a:p>
          <a:p>
            <a:endParaRPr lang="en-US" sz="2000" dirty="0"/>
          </a:p>
        </p:txBody>
      </p:sp>
      <p:pic>
        <p:nvPicPr>
          <p:cNvPr id="2" name="Picture 1" descr="ProbSevere80-nws_skill.eps"/>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911" y="680320"/>
            <a:ext cx="4734706" cy="3447430"/>
          </a:xfrm>
          <a:prstGeom prst="rect">
            <a:avLst/>
          </a:prstGeom>
        </p:spPr>
      </p:pic>
      <p:pic>
        <p:nvPicPr>
          <p:cNvPr id="6" name="Picture 5" descr="severe_reliability.tif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48617" y="680320"/>
            <a:ext cx="4402401" cy="3438341"/>
          </a:xfrm>
          <a:prstGeom prst="rect">
            <a:avLst/>
          </a:prstGeom>
        </p:spPr>
      </p:pic>
      <p:sp>
        <p:nvSpPr>
          <p:cNvPr id="5" name="TextBox 4"/>
          <p:cNvSpPr txBox="1"/>
          <p:nvPr/>
        </p:nvSpPr>
        <p:spPr>
          <a:xfrm>
            <a:off x="5497260" y="968431"/>
            <a:ext cx="1938245" cy="369332"/>
          </a:xfrm>
          <a:prstGeom prst="rect">
            <a:avLst/>
          </a:prstGeom>
          <a:noFill/>
        </p:spPr>
        <p:txBody>
          <a:bodyPr wrap="square" rtlCol="0">
            <a:spAutoFit/>
          </a:bodyPr>
          <a:lstStyle/>
          <a:p>
            <a:r>
              <a:rPr lang="en-US" dirty="0">
                <a:solidFill>
                  <a:schemeClr val="bg1"/>
                </a:solidFill>
              </a:rPr>
              <a:t>Under forecast</a:t>
            </a:r>
          </a:p>
        </p:txBody>
      </p:sp>
      <p:sp>
        <p:nvSpPr>
          <p:cNvPr id="11" name="TextBox 10"/>
          <p:cNvSpPr txBox="1"/>
          <p:nvPr/>
        </p:nvSpPr>
        <p:spPr>
          <a:xfrm>
            <a:off x="7053355" y="3142928"/>
            <a:ext cx="1938245" cy="369332"/>
          </a:xfrm>
          <a:prstGeom prst="rect">
            <a:avLst/>
          </a:prstGeom>
          <a:noFill/>
        </p:spPr>
        <p:txBody>
          <a:bodyPr wrap="square" rtlCol="0">
            <a:spAutoFit/>
          </a:bodyPr>
          <a:lstStyle/>
          <a:p>
            <a:r>
              <a:rPr lang="en-US" dirty="0">
                <a:solidFill>
                  <a:schemeClr val="bg1"/>
                </a:solidFill>
              </a:rPr>
              <a:t>Over forecast</a:t>
            </a:r>
          </a:p>
        </p:txBody>
      </p:sp>
    </p:spTree>
    <p:custDataLst>
      <p:tags r:id="rId1"/>
    </p:custDataLst>
    <p:extLst>
      <p:ext uri="{BB962C8B-B14F-4D97-AF65-F5344CB8AC3E}">
        <p14:creationId xmlns:p14="http://schemas.microsoft.com/office/powerpoint/2010/main" val="307302663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F378691F-9CED-4134-BEF2-4424A0C8B72C}" type="slidenum">
              <a:rPr lang="en-US" smtClean="0"/>
              <a:pPr>
                <a:defRPr/>
              </a:pPr>
              <a:t>27</a:t>
            </a:fld>
            <a:endParaRPr lang="en-US"/>
          </a:p>
        </p:txBody>
      </p:sp>
      <p:sp>
        <p:nvSpPr>
          <p:cNvPr id="3" name="Title 1"/>
          <p:cNvSpPr>
            <a:spLocks noGrp="1"/>
          </p:cNvSpPr>
          <p:nvPr>
            <p:ph type="title"/>
          </p:nvPr>
        </p:nvSpPr>
        <p:spPr>
          <a:xfrm>
            <a:off x="458262" y="0"/>
            <a:ext cx="8228538" cy="680320"/>
          </a:xfrm>
        </p:spPr>
        <p:txBody>
          <a:bodyPr/>
          <a:lstStyle/>
          <a:p>
            <a:r>
              <a:rPr lang="en-US" sz="3200" u="sng" dirty="0">
                <a:latin typeface="+mn-lt"/>
              </a:rPr>
              <a:t>ProbSevere – Hail Improvement</a:t>
            </a:r>
          </a:p>
        </p:txBody>
      </p:sp>
      <p:sp>
        <p:nvSpPr>
          <p:cNvPr id="10" name="TextBox 9"/>
          <p:cNvSpPr txBox="1"/>
          <p:nvPr/>
        </p:nvSpPr>
        <p:spPr>
          <a:xfrm>
            <a:off x="-3488" y="5194413"/>
            <a:ext cx="9130089" cy="1631216"/>
          </a:xfrm>
          <a:prstGeom prst="rect">
            <a:avLst/>
          </a:prstGeom>
          <a:noFill/>
        </p:spPr>
        <p:txBody>
          <a:bodyPr wrap="square" rtlCol="0">
            <a:spAutoFit/>
          </a:bodyPr>
          <a:lstStyle/>
          <a:p>
            <a:pPr marL="285750" indent="-285750">
              <a:buFont typeface="Arial"/>
              <a:buChar char="•"/>
            </a:pPr>
            <a:r>
              <a:rPr lang="en-US" sz="2000" dirty="0"/>
              <a:t>Skill plots show that the ProbHail component of “all hazards” ProbSevere significantly improves upon the severe probability from the legacy version of ProbSevere. </a:t>
            </a:r>
          </a:p>
          <a:p>
            <a:pPr marL="285750" indent="-285750">
              <a:buFont typeface="Arial"/>
              <a:buChar char="•"/>
            </a:pPr>
            <a:r>
              <a:rPr lang="en-US" sz="2000" dirty="0"/>
              <a:t>ProbHail Max CSI: 0.43 </a:t>
            </a:r>
            <a:r>
              <a:rPr lang="en-US" sz="2000" dirty="0" err="1"/>
              <a:t>vs</a:t>
            </a:r>
            <a:r>
              <a:rPr lang="en-US" sz="2000" dirty="0"/>
              <a:t> ProbSevere Legacy Max CSI (for hail): 0.40</a:t>
            </a:r>
          </a:p>
          <a:p>
            <a:endParaRPr lang="en-US" sz="2000" dirty="0"/>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680320"/>
            <a:ext cx="9144000" cy="4462359"/>
          </a:xfrm>
          <a:prstGeom prst="rect">
            <a:avLst/>
          </a:prstGeom>
        </p:spPr>
      </p:pic>
    </p:spTree>
    <p:custDataLst>
      <p:tags r:id="rId1"/>
    </p:custDataLst>
    <p:extLst>
      <p:ext uri="{BB962C8B-B14F-4D97-AF65-F5344CB8AC3E}">
        <p14:creationId xmlns:p14="http://schemas.microsoft.com/office/powerpoint/2010/main" val="110861597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F378691F-9CED-4134-BEF2-4424A0C8B72C}" type="slidenum">
              <a:rPr lang="en-US" smtClean="0"/>
              <a:pPr>
                <a:defRPr/>
              </a:pPr>
              <a:t>28</a:t>
            </a:fld>
            <a:endParaRPr lang="en-US"/>
          </a:p>
        </p:txBody>
      </p:sp>
      <p:sp>
        <p:nvSpPr>
          <p:cNvPr id="3" name="Title 1"/>
          <p:cNvSpPr>
            <a:spLocks noGrp="1"/>
          </p:cNvSpPr>
          <p:nvPr>
            <p:ph type="title"/>
          </p:nvPr>
        </p:nvSpPr>
        <p:spPr>
          <a:xfrm>
            <a:off x="458262" y="0"/>
            <a:ext cx="8228538" cy="680320"/>
          </a:xfrm>
        </p:spPr>
        <p:txBody>
          <a:bodyPr/>
          <a:lstStyle/>
          <a:p>
            <a:r>
              <a:rPr lang="en-US" sz="3200" u="sng" dirty="0">
                <a:latin typeface="+mn-lt"/>
              </a:rPr>
              <a:t>ProbHail Reliability</a:t>
            </a: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20800" y="671744"/>
            <a:ext cx="6489700" cy="5067300"/>
          </a:xfrm>
          <a:prstGeom prst="rect">
            <a:avLst/>
          </a:prstGeom>
        </p:spPr>
      </p:pic>
      <p:sp>
        <p:nvSpPr>
          <p:cNvPr id="5" name="Rectangle 4"/>
          <p:cNvSpPr/>
          <p:nvPr/>
        </p:nvSpPr>
        <p:spPr>
          <a:xfrm>
            <a:off x="0" y="5739044"/>
            <a:ext cx="9144000" cy="646331"/>
          </a:xfrm>
          <a:prstGeom prst="rect">
            <a:avLst/>
          </a:prstGeom>
        </p:spPr>
        <p:txBody>
          <a:bodyPr wrap="square">
            <a:spAutoFit/>
          </a:bodyPr>
          <a:lstStyle/>
          <a:p>
            <a:pPr marL="285750" indent="-285750">
              <a:buFont typeface="Arial"/>
              <a:buChar char="•"/>
            </a:pPr>
            <a:r>
              <a:rPr lang="en-US" dirty="0"/>
              <a:t>Reliability analysis shows ProbHail is well calibrated, with a small over forecast bias for probabilities ≥ 40% and is significantly more reliable than ProbSevere Legacy.</a:t>
            </a:r>
          </a:p>
        </p:txBody>
      </p:sp>
      <p:sp>
        <p:nvSpPr>
          <p:cNvPr id="6" name="TextBox 5"/>
          <p:cNvSpPr txBox="1"/>
          <p:nvPr/>
        </p:nvSpPr>
        <p:spPr>
          <a:xfrm>
            <a:off x="2406095" y="1589282"/>
            <a:ext cx="1938245" cy="369332"/>
          </a:xfrm>
          <a:prstGeom prst="rect">
            <a:avLst/>
          </a:prstGeom>
          <a:noFill/>
        </p:spPr>
        <p:txBody>
          <a:bodyPr wrap="square" rtlCol="0">
            <a:spAutoFit/>
          </a:bodyPr>
          <a:lstStyle/>
          <a:p>
            <a:r>
              <a:rPr lang="en-US" dirty="0">
                <a:solidFill>
                  <a:schemeClr val="bg1"/>
                </a:solidFill>
              </a:rPr>
              <a:t>Under forecast</a:t>
            </a:r>
          </a:p>
        </p:txBody>
      </p:sp>
      <p:sp>
        <p:nvSpPr>
          <p:cNvPr id="7" name="TextBox 6"/>
          <p:cNvSpPr txBox="1"/>
          <p:nvPr/>
        </p:nvSpPr>
        <p:spPr>
          <a:xfrm>
            <a:off x="5497260" y="4346159"/>
            <a:ext cx="1938245" cy="369332"/>
          </a:xfrm>
          <a:prstGeom prst="rect">
            <a:avLst/>
          </a:prstGeom>
          <a:noFill/>
        </p:spPr>
        <p:txBody>
          <a:bodyPr wrap="square" rtlCol="0">
            <a:spAutoFit/>
          </a:bodyPr>
          <a:lstStyle/>
          <a:p>
            <a:r>
              <a:rPr lang="en-US" dirty="0">
                <a:solidFill>
                  <a:schemeClr val="bg1"/>
                </a:solidFill>
              </a:rPr>
              <a:t>Over forecast</a:t>
            </a:r>
          </a:p>
        </p:txBody>
      </p:sp>
    </p:spTree>
    <p:custDataLst>
      <p:tags r:id="rId1"/>
    </p:custDataLst>
    <p:extLst>
      <p:ext uri="{BB962C8B-B14F-4D97-AF65-F5344CB8AC3E}">
        <p14:creationId xmlns:p14="http://schemas.microsoft.com/office/powerpoint/2010/main" val="391981844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F378691F-9CED-4134-BEF2-4424A0C8B72C}" type="slidenum">
              <a:rPr lang="en-US" smtClean="0"/>
              <a:pPr>
                <a:defRPr/>
              </a:pPr>
              <a:t>29</a:t>
            </a:fld>
            <a:endParaRPr lang="en-US"/>
          </a:p>
        </p:txBody>
      </p:sp>
      <p:sp>
        <p:nvSpPr>
          <p:cNvPr id="3" name="Title 1"/>
          <p:cNvSpPr>
            <a:spLocks noGrp="1"/>
          </p:cNvSpPr>
          <p:nvPr>
            <p:ph type="title"/>
          </p:nvPr>
        </p:nvSpPr>
        <p:spPr>
          <a:xfrm>
            <a:off x="458262" y="0"/>
            <a:ext cx="8228538" cy="680320"/>
          </a:xfrm>
        </p:spPr>
        <p:txBody>
          <a:bodyPr/>
          <a:lstStyle/>
          <a:p>
            <a:r>
              <a:rPr lang="en-US" sz="3200" u="sng" dirty="0">
                <a:latin typeface="+mn-lt"/>
              </a:rPr>
              <a:t>ProbSevere – Wind Improvement</a:t>
            </a:r>
          </a:p>
        </p:txBody>
      </p:sp>
      <p:sp>
        <p:nvSpPr>
          <p:cNvPr id="10" name="TextBox 9"/>
          <p:cNvSpPr txBox="1"/>
          <p:nvPr/>
        </p:nvSpPr>
        <p:spPr>
          <a:xfrm>
            <a:off x="0" y="5196337"/>
            <a:ext cx="9130089" cy="1938992"/>
          </a:xfrm>
          <a:prstGeom prst="rect">
            <a:avLst/>
          </a:prstGeom>
          <a:noFill/>
        </p:spPr>
        <p:txBody>
          <a:bodyPr wrap="square" rtlCol="0">
            <a:spAutoFit/>
          </a:bodyPr>
          <a:lstStyle/>
          <a:p>
            <a:pPr marL="285750" indent="-285750">
              <a:buFont typeface="Arial"/>
              <a:buChar char="•"/>
            </a:pPr>
            <a:r>
              <a:rPr lang="en-US" sz="2000" dirty="0"/>
              <a:t>Skill plot show that the ProbWind component of “all hazards” ProbSevere significantly improves upon the severe probability from the legacy version of ProbSevere.</a:t>
            </a:r>
          </a:p>
          <a:p>
            <a:pPr marL="285750" indent="-285750">
              <a:buFont typeface="Arial"/>
              <a:buChar char="•"/>
            </a:pPr>
            <a:r>
              <a:rPr lang="en-US" sz="2000" dirty="0"/>
              <a:t>ProbWind Max CSI: 0.31 </a:t>
            </a:r>
            <a:r>
              <a:rPr lang="en-US" sz="2000" dirty="0" err="1"/>
              <a:t>vs</a:t>
            </a:r>
            <a:r>
              <a:rPr lang="en-US" sz="2000" dirty="0"/>
              <a:t> ProbSevere Legacy Max CSI (for wind): 0.26</a:t>
            </a:r>
          </a:p>
          <a:p>
            <a:pPr marL="285750" indent="-285750">
              <a:buFont typeface="Arial"/>
              <a:buChar char="•"/>
            </a:pPr>
            <a:endParaRPr lang="en-US" sz="2000" dirty="0"/>
          </a:p>
          <a:p>
            <a:endParaRPr lang="en-US" sz="2000" dirty="0"/>
          </a:p>
        </p:txBody>
      </p:sp>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680320"/>
            <a:ext cx="9144000" cy="4462359"/>
          </a:xfrm>
          <a:prstGeom prst="rect">
            <a:avLst/>
          </a:prstGeom>
        </p:spPr>
      </p:pic>
    </p:spTree>
    <p:custDataLst>
      <p:tags r:id="rId1"/>
    </p:custDataLst>
    <p:extLst>
      <p:ext uri="{BB962C8B-B14F-4D97-AF65-F5344CB8AC3E}">
        <p14:creationId xmlns:p14="http://schemas.microsoft.com/office/powerpoint/2010/main" val="368262183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F378691F-9CED-4134-BEF2-4424A0C8B72C}" type="slidenum">
              <a:rPr lang="en-US" smtClean="0"/>
              <a:pPr>
                <a:defRPr/>
              </a:pPr>
              <a:t>3</a:t>
            </a:fld>
            <a:endParaRPr lang="en-US"/>
          </a:p>
        </p:txBody>
      </p:sp>
      <p:sp>
        <p:nvSpPr>
          <p:cNvPr id="5" name="TextBox 4"/>
          <p:cNvSpPr txBox="1"/>
          <p:nvPr/>
        </p:nvSpPr>
        <p:spPr>
          <a:xfrm>
            <a:off x="381000" y="177224"/>
            <a:ext cx="8305800" cy="523220"/>
          </a:xfrm>
          <a:prstGeom prst="rect">
            <a:avLst/>
          </a:prstGeom>
          <a:noFill/>
        </p:spPr>
        <p:txBody>
          <a:bodyPr wrap="square" rtlCol="0">
            <a:spAutoFit/>
          </a:bodyPr>
          <a:lstStyle/>
          <a:p>
            <a:pPr algn="ctr"/>
            <a:r>
              <a:rPr lang="en-US" sz="2800" b="1" u="sng" dirty="0">
                <a:effectLst>
                  <a:outerShdw blurRad="50800" dist="38100" dir="2700000" algn="tl" rotWithShape="0">
                    <a:prstClr val="black">
                      <a:alpha val="40000"/>
                    </a:prstClr>
                  </a:outerShdw>
                </a:effectLst>
              </a:rPr>
              <a:t>NOAA/CIMSS </a:t>
            </a:r>
            <a:r>
              <a:rPr lang="en-US" sz="2800" b="1" u="sng" dirty="0" err="1">
                <a:effectLst>
                  <a:outerShdw blurRad="50800" dist="38100" dir="2700000" algn="tl" rotWithShape="0">
                    <a:prstClr val="black">
                      <a:alpha val="40000"/>
                    </a:prstClr>
                  </a:outerShdw>
                </a:effectLst>
              </a:rPr>
              <a:t>ProbSevere</a:t>
            </a:r>
            <a:r>
              <a:rPr lang="en-US" sz="2800" b="1" u="sng" dirty="0">
                <a:effectLst>
                  <a:outerShdw blurRad="50800" dist="38100" dir="2700000" algn="tl" rotWithShape="0">
                    <a:prstClr val="black">
                      <a:alpha val="40000"/>
                    </a:prstClr>
                  </a:outerShdw>
                </a:effectLst>
              </a:rPr>
              <a:t> Timeline</a:t>
            </a:r>
          </a:p>
        </p:txBody>
      </p:sp>
      <p:grpSp>
        <p:nvGrpSpPr>
          <p:cNvPr id="17" name="Group 16"/>
          <p:cNvGrpSpPr/>
          <p:nvPr/>
        </p:nvGrpSpPr>
        <p:grpSpPr>
          <a:xfrm>
            <a:off x="297877" y="3088941"/>
            <a:ext cx="8467313" cy="987836"/>
            <a:chOff x="219487" y="3308461"/>
            <a:chExt cx="8467313" cy="987836"/>
          </a:xfrm>
        </p:grpSpPr>
        <p:cxnSp>
          <p:nvCxnSpPr>
            <p:cNvPr id="7" name="Straight Arrow Connector 6"/>
            <p:cNvCxnSpPr/>
            <p:nvPr/>
          </p:nvCxnSpPr>
          <p:spPr>
            <a:xfrm>
              <a:off x="219487" y="3637739"/>
              <a:ext cx="8467313" cy="0"/>
            </a:xfrm>
            <a:prstGeom prst="straightConnector1">
              <a:avLst/>
            </a:prstGeom>
            <a:ln w="889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a:off x="517363" y="3308461"/>
              <a:ext cx="0" cy="987836"/>
            </a:xfrm>
            <a:prstGeom prst="line">
              <a:avLst/>
            </a:prstGeom>
            <a:ln w="635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a:off x="2613794" y="3308461"/>
              <a:ext cx="0" cy="642876"/>
            </a:xfrm>
            <a:prstGeom prst="line">
              <a:avLst/>
            </a:prstGeom>
            <a:ln w="635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p:nvCxnSpPr>
          <p:spPr>
            <a:xfrm>
              <a:off x="4683247" y="3308461"/>
              <a:ext cx="0" cy="987836"/>
            </a:xfrm>
            <a:prstGeom prst="line">
              <a:avLst/>
            </a:prstGeom>
            <a:ln w="635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a:off x="6627210" y="3370016"/>
              <a:ext cx="0" cy="589161"/>
            </a:xfrm>
            <a:prstGeom prst="line">
              <a:avLst/>
            </a:prstGeom>
            <a:ln w="63500">
              <a:solidFill>
                <a:schemeClr val="tx1"/>
              </a:solidFill>
            </a:ln>
            <a:effectLst/>
          </p:spPr>
          <p:style>
            <a:lnRef idx="2">
              <a:schemeClr val="accent1"/>
            </a:lnRef>
            <a:fillRef idx="0">
              <a:schemeClr val="accent1"/>
            </a:fillRef>
            <a:effectRef idx="1">
              <a:schemeClr val="accent1"/>
            </a:effectRef>
            <a:fontRef idx="minor">
              <a:schemeClr val="tx1"/>
            </a:fontRef>
          </p:style>
        </p:cxnSp>
      </p:grpSp>
      <p:sp>
        <p:nvSpPr>
          <p:cNvPr id="18" name="TextBox 17"/>
          <p:cNvSpPr txBox="1"/>
          <p:nvPr/>
        </p:nvSpPr>
        <p:spPr>
          <a:xfrm>
            <a:off x="141099" y="4076777"/>
            <a:ext cx="3057145" cy="2123658"/>
          </a:xfrm>
          <a:prstGeom prst="rect">
            <a:avLst/>
          </a:prstGeom>
          <a:noFill/>
          <a:ln w="19050">
            <a:solidFill>
              <a:schemeClr val="tx1"/>
            </a:solidFill>
          </a:ln>
        </p:spPr>
        <p:txBody>
          <a:bodyPr wrap="square" rtlCol="0">
            <a:spAutoFit/>
          </a:bodyPr>
          <a:lstStyle/>
          <a:p>
            <a:r>
              <a:rPr lang="en-US" sz="2200" b="1" dirty="0">
                <a:solidFill>
                  <a:srgbClr val="FEB80A"/>
                </a:solidFill>
              </a:rPr>
              <a:t>2014:</a:t>
            </a:r>
          </a:p>
          <a:p>
            <a:r>
              <a:rPr lang="en-US" sz="2200" dirty="0" err="1"/>
              <a:t>ProbSevere</a:t>
            </a:r>
            <a:r>
              <a:rPr lang="en-US" sz="2200" dirty="0"/>
              <a:t> Introduced</a:t>
            </a:r>
          </a:p>
          <a:p>
            <a:r>
              <a:rPr lang="en-US" sz="2200" dirty="0"/>
              <a:t>Derived from:</a:t>
            </a:r>
          </a:p>
          <a:p>
            <a:r>
              <a:rPr lang="en-US" sz="2200" dirty="0"/>
              <a:t>NWP</a:t>
            </a:r>
          </a:p>
          <a:p>
            <a:r>
              <a:rPr lang="en-US" sz="2200" dirty="0"/>
              <a:t>GOES-13</a:t>
            </a:r>
          </a:p>
          <a:p>
            <a:r>
              <a:rPr lang="en-US" sz="2200" dirty="0"/>
              <a:t>NEXRAD (MRMS)</a:t>
            </a:r>
          </a:p>
        </p:txBody>
      </p:sp>
      <p:sp>
        <p:nvSpPr>
          <p:cNvPr id="20" name="TextBox 19"/>
          <p:cNvSpPr txBox="1"/>
          <p:nvPr/>
        </p:nvSpPr>
        <p:spPr>
          <a:xfrm>
            <a:off x="1163611" y="700444"/>
            <a:ext cx="3057145" cy="2400657"/>
          </a:xfrm>
          <a:prstGeom prst="rect">
            <a:avLst/>
          </a:prstGeom>
          <a:noFill/>
          <a:ln w="19050">
            <a:solidFill>
              <a:schemeClr val="tx1"/>
            </a:solidFill>
          </a:ln>
        </p:spPr>
        <p:txBody>
          <a:bodyPr wrap="square" rtlCol="0">
            <a:spAutoFit/>
          </a:bodyPr>
          <a:lstStyle/>
          <a:p>
            <a:r>
              <a:rPr lang="en-US" sz="2200" b="1" dirty="0">
                <a:solidFill>
                  <a:srgbClr val="FEB80A"/>
                </a:solidFill>
              </a:rPr>
              <a:t>2015:</a:t>
            </a:r>
          </a:p>
          <a:p>
            <a:r>
              <a:rPr lang="en-US" sz="2200" dirty="0" err="1"/>
              <a:t>ProbSevere</a:t>
            </a:r>
            <a:r>
              <a:rPr lang="en-US" sz="2200" dirty="0"/>
              <a:t> Improved</a:t>
            </a:r>
          </a:p>
          <a:p>
            <a:r>
              <a:rPr lang="en-US" sz="2200" dirty="0"/>
              <a:t>Derived from:</a:t>
            </a:r>
          </a:p>
          <a:p>
            <a:r>
              <a:rPr lang="en-US" sz="2200" dirty="0"/>
              <a:t>NWP</a:t>
            </a:r>
          </a:p>
          <a:p>
            <a:r>
              <a:rPr lang="en-US" sz="2200" dirty="0"/>
              <a:t>GOES-13/15</a:t>
            </a:r>
          </a:p>
          <a:p>
            <a:r>
              <a:rPr lang="en-US" sz="2200" dirty="0"/>
              <a:t>NEXRAD (MRMS)</a:t>
            </a:r>
          </a:p>
          <a:p>
            <a:endParaRPr lang="en-US" dirty="0"/>
          </a:p>
        </p:txBody>
      </p:sp>
      <p:sp>
        <p:nvSpPr>
          <p:cNvPr id="21" name="TextBox 20"/>
          <p:cNvSpPr txBox="1"/>
          <p:nvPr/>
        </p:nvSpPr>
        <p:spPr>
          <a:xfrm>
            <a:off x="3352800" y="4076777"/>
            <a:ext cx="3057145" cy="1446550"/>
          </a:xfrm>
          <a:prstGeom prst="rect">
            <a:avLst/>
          </a:prstGeom>
          <a:noFill/>
          <a:ln w="19050">
            <a:solidFill>
              <a:schemeClr val="tx1"/>
            </a:solidFill>
          </a:ln>
        </p:spPr>
        <p:txBody>
          <a:bodyPr wrap="square" rtlCol="0">
            <a:spAutoFit/>
          </a:bodyPr>
          <a:lstStyle/>
          <a:p>
            <a:r>
              <a:rPr lang="en-US" sz="2200" b="1" dirty="0">
                <a:solidFill>
                  <a:schemeClr val="accent3"/>
                </a:solidFill>
              </a:rPr>
              <a:t>2016:</a:t>
            </a:r>
          </a:p>
          <a:p>
            <a:r>
              <a:rPr lang="en-US" sz="2200" dirty="0"/>
              <a:t>Earth Networks Total</a:t>
            </a:r>
          </a:p>
          <a:p>
            <a:r>
              <a:rPr lang="en-US" sz="2200" dirty="0"/>
              <a:t>Lightning incorporated into </a:t>
            </a:r>
            <a:r>
              <a:rPr lang="en-US" sz="2200" dirty="0" err="1"/>
              <a:t>ProbSevere</a:t>
            </a:r>
            <a:endParaRPr lang="en-US" sz="2200" dirty="0"/>
          </a:p>
        </p:txBody>
      </p:sp>
      <p:sp>
        <p:nvSpPr>
          <p:cNvPr id="23" name="TextBox 22"/>
          <p:cNvSpPr txBox="1"/>
          <p:nvPr/>
        </p:nvSpPr>
        <p:spPr>
          <a:xfrm>
            <a:off x="4876800" y="688284"/>
            <a:ext cx="3888390" cy="2462212"/>
          </a:xfrm>
          <a:prstGeom prst="rect">
            <a:avLst/>
          </a:prstGeom>
          <a:noFill/>
          <a:ln w="19050">
            <a:solidFill>
              <a:schemeClr val="tx1"/>
            </a:solidFill>
          </a:ln>
        </p:spPr>
        <p:txBody>
          <a:bodyPr wrap="square" rtlCol="0">
            <a:spAutoFit/>
          </a:bodyPr>
          <a:lstStyle/>
          <a:p>
            <a:r>
              <a:rPr lang="en-US" sz="2200" b="1" dirty="0">
                <a:solidFill>
                  <a:srgbClr val="FEB80A"/>
                </a:solidFill>
              </a:rPr>
              <a:t>2017:</a:t>
            </a:r>
          </a:p>
          <a:p>
            <a:r>
              <a:rPr lang="en-US" sz="2200" dirty="0"/>
              <a:t>“All Hazards” </a:t>
            </a:r>
            <a:r>
              <a:rPr lang="en-US" sz="2200" dirty="0" err="1"/>
              <a:t>ProbSevere</a:t>
            </a:r>
            <a:endParaRPr lang="en-US" sz="2200" dirty="0"/>
          </a:p>
          <a:p>
            <a:r>
              <a:rPr lang="en-US" sz="2200" dirty="0"/>
              <a:t>Including:</a:t>
            </a:r>
          </a:p>
          <a:p>
            <a:r>
              <a:rPr lang="en-US" sz="2200" dirty="0">
                <a:solidFill>
                  <a:srgbClr val="FEB80A"/>
                </a:solidFill>
              </a:rPr>
              <a:t>ProbHail, ProbWind, ProbTor</a:t>
            </a:r>
          </a:p>
          <a:p>
            <a:r>
              <a:rPr lang="en-US" sz="2200" dirty="0"/>
              <a:t>More physically relevant NWP and observational predictors for each hazard </a:t>
            </a:r>
          </a:p>
        </p:txBody>
      </p:sp>
      <p:cxnSp>
        <p:nvCxnSpPr>
          <p:cNvPr id="19" name="Straight Connector 18"/>
          <p:cNvCxnSpPr/>
          <p:nvPr/>
        </p:nvCxnSpPr>
        <p:spPr>
          <a:xfrm>
            <a:off x="8077200" y="3276600"/>
            <a:ext cx="0" cy="914400"/>
          </a:xfrm>
          <a:prstGeom prst="line">
            <a:avLst/>
          </a:prstGeom>
          <a:ln w="635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22" name="TextBox 21"/>
          <p:cNvSpPr txBox="1"/>
          <p:nvPr/>
        </p:nvSpPr>
        <p:spPr>
          <a:xfrm>
            <a:off x="6544055" y="4192250"/>
            <a:ext cx="2599945" cy="2123658"/>
          </a:xfrm>
          <a:prstGeom prst="rect">
            <a:avLst/>
          </a:prstGeom>
          <a:noFill/>
          <a:ln w="19050">
            <a:solidFill>
              <a:schemeClr val="tx1"/>
            </a:solidFill>
          </a:ln>
        </p:spPr>
        <p:txBody>
          <a:bodyPr wrap="square" rtlCol="0">
            <a:spAutoFit/>
          </a:bodyPr>
          <a:lstStyle/>
          <a:p>
            <a:r>
              <a:rPr lang="en-US" sz="2200" b="1" dirty="0">
                <a:solidFill>
                  <a:schemeClr val="accent3"/>
                </a:solidFill>
              </a:rPr>
              <a:t>2018:</a:t>
            </a:r>
          </a:p>
          <a:p>
            <a:r>
              <a:rPr lang="en-US" sz="2200" dirty="0"/>
              <a:t>GOES-16 ABI incorporated.</a:t>
            </a:r>
          </a:p>
          <a:p>
            <a:r>
              <a:rPr lang="en-US" sz="2200" dirty="0"/>
              <a:t>Refinements to ProbHail, ProbWind, and ProbTor</a:t>
            </a:r>
          </a:p>
        </p:txBody>
      </p:sp>
    </p:spTree>
    <p:extLst>
      <p:ext uri="{BB962C8B-B14F-4D97-AF65-F5344CB8AC3E}">
        <p14:creationId xmlns:p14="http://schemas.microsoft.com/office/powerpoint/2010/main" val="245894259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F378691F-9CED-4134-BEF2-4424A0C8B72C}" type="slidenum">
              <a:rPr lang="en-US" smtClean="0"/>
              <a:pPr>
                <a:defRPr/>
              </a:pPr>
              <a:t>30</a:t>
            </a:fld>
            <a:endParaRPr lang="en-US"/>
          </a:p>
        </p:txBody>
      </p:sp>
      <p:sp>
        <p:nvSpPr>
          <p:cNvPr id="3" name="Title 1"/>
          <p:cNvSpPr>
            <a:spLocks noGrp="1"/>
          </p:cNvSpPr>
          <p:nvPr>
            <p:ph type="title"/>
          </p:nvPr>
        </p:nvSpPr>
        <p:spPr>
          <a:xfrm>
            <a:off x="458262" y="0"/>
            <a:ext cx="8228538" cy="680320"/>
          </a:xfrm>
        </p:spPr>
        <p:txBody>
          <a:bodyPr/>
          <a:lstStyle/>
          <a:p>
            <a:r>
              <a:rPr lang="en-US" sz="3200" u="sng" dirty="0">
                <a:latin typeface="+mn-lt"/>
              </a:rPr>
              <a:t>ProbWind Reliability</a:t>
            </a: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20800" y="671744"/>
            <a:ext cx="6489700" cy="5067300"/>
          </a:xfrm>
          <a:prstGeom prst="rect">
            <a:avLst/>
          </a:prstGeom>
        </p:spPr>
      </p:pic>
      <p:sp>
        <p:nvSpPr>
          <p:cNvPr id="5" name="Rectangle 4"/>
          <p:cNvSpPr/>
          <p:nvPr/>
        </p:nvSpPr>
        <p:spPr>
          <a:xfrm>
            <a:off x="0" y="5739044"/>
            <a:ext cx="9144000" cy="646331"/>
          </a:xfrm>
          <a:prstGeom prst="rect">
            <a:avLst/>
          </a:prstGeom>
        </p:spPr>
        <p:txBody>
          <a:bodyPr wrap="square">
            <a:spAutoFit/>
          </a:bodyPr>
          <a:lstStyle/>
          <a:p>
            <a:pPr marL="285750" indent="-285750">
              <a:buFont typeface="Arial"/>
              <a:buChar char="•"/>
            </a:pPr>
            <a:r>
              <a:rPr lang="en-US" dirty="0"/>
              <a:t>Reliability analysis shows ProbWind is well calibrated, with a small over forecast bias for probabilities ≥ 40% and is significantly more reliable than ProbSevere Legacy.</a:t>
            </a:r>
          </a:p>
        </p:txBody>
      </p:sp>
      <p:sp>
        <p:nvSpPr>
          <p:cNvPr id="6" name="TextBox 5"/>
          <p:cNvSpPr txBox="1"/>
          <p:nvPr/>
        </p:nvSpPr>
        <p:spPr>
          <a:xfrm>
            <a:off x="2406095" y="1589282"/>
            <a:ext cx="1938245" cy="369332"/>
          </a:xfrm>
          <a:prstGeom prst="rect">
            <a:avLst/>
          </a:prstGeom>
          <a:noFill/>
        </p:spPr>
        <p:txBody>
          <a:bodyPr wrap="square" rtlCol="0">
            <a:spAutoFit/>
          </a:bodyPr>
          <a:lstStyle/>
          <a:p>
            <a:r>
              <a:rPr lang="en-US" dirty="0">
                <a:solidFill>
                  <a:schemeClr val="bg1"/>
                </a:solidFill>
              </a:rPr>
              <a:t>Under forecast</a:t>
            </a:r>
          </a:p>
        </p:txBody>
      </p:sp>
      <p:sp>
        <p:nvSpPr>
          <p:cNvPr id="7" name="TextBox 6"/>
          <p:cNvSpPr txBox="1"/>
          <p:nvPr/>
        </p:nvSpPr>
        <p:spPr>
          <a:xfrm>
            <a:off x="5497260" y="4346159"/>
            <a:ext cx="1938245" cy="369332"/>
          </a:xfrm>
          <a:prstGeom prst="rect">
            <a:avLst/>
          </a:prstGeom>
          <a:noFill/>
        </p:spPr>
        <p:txBody>
          <a:bodyPr wrap="square" rtlCol="0">
            <a:spAutoFit/>
          </a:bodyPr>
          <a:lstStyle/>
          <a:p>
            <a:r>
              <a:rPr lang="en-US" dirty="0">
                <a:solidFill>
                  <a:schemeClr val="bg1"/>
                </a:solidFill>
              </a:rPr>
              <a:t>Over forecast</a:t>
            </a:r>
          </a:p>
        </p:txBody>
      </p:sp>
    </p:spTree>
    <p:custDataLst>
      <p:tags r:id="rId1"/>
    </p:custDataLst>
    <p:extLst>
      <p:ext uri="{BB962C8B-B14F-4D97-AF65-F5344CB8AC3E}">
        <p14:creationId xmlns:p14="http://schemas.microsoft.com/office/powerpoint/2010/main" val="4282284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F378691F-9CED-4134-BEF2-4424A0C8B72C}" type="slidenum">
              <a:rPr lang="en-US" smtClean="0"/>
              <a:pPr>
                <a:defRPr/>
              </a:pPr>
              <a:t>31</a:t>
            </a:fld>
            <a:endParaRPr lang="en-US"/>
          </a:p>
        </p:txBody>
      </p:sp>
      <p:sp>
        <p:nvSpPr>
          <p:cNvPr id="3" name="Title 1"/>
          <p:cNvSpPr>
            <a:spLocks noGrp="1"/>
          </p:cNvSpPr>
          <p:nvPr>
            <p:ph type="title"/>
          </p:nvPr>
        </p:nvSpPr>
        <p:spPr>
          <a:xfrm>
            <a:off x="458262" y="0"/>
            <a:ext cx="8228538" cy="680320"/>
          </a:xfrm>
        </p:spPr>
        <p:txBody>
          <a:bodyPr/>
          <a:lstStyle/>
          <a:p>
            <a:r>
              <a:rPr lang="en-US" sz="3600" u="sng" dirty="0">
                <a:latin typeface="+mn-lt"/>
              </a:rPr>
              <a:t>ProbTor Model Performance</a:t>
            </a:r>
          </a:p>
        </p:txBody>
      </p:sp>
      <p:sp>
        <p:nvSpPr>
          <p:cNvPr id="7" name="TextBox 6"/>
          <p:cNvSpPr txBox="1"/>
          <p:nvPr/>
        </p:nvSpPr>
        <p:spPr>
          <a:xfrm>
            <a:off x="360279" y="4470935"/>
            <a:ext cx="3581400" cy="369332"/>
          </a:xfrm>
          <a:prstGeom prst="rect">
            <a:avLst/>
          </a:prstGeom>
          <a:noFill/>
        </p:spPr>
        <p:txBody>
          <a:bodyPr wrap="square" rtlCol="0">
            <a:spAutoFit/>
          </a:bodyPr>
          <a:lstStyle/>
          <a:p>
            <a:pPr algn="ctr"/>
            <a:r>
              <a:rPr lang="en-US" dirty="0"/>
              <a:t>POD/FAR/CSI</a:t>
            </a:r>
          </a:p>
        </p:txBody>
      </p:sp>
      <p:sp>
        <p:nvSpPr>
          <p:cNvPr id="8" name="TextBox 7"/>
          <p:cNvSpPr txBox="1"/>
          <p:nvPr/>
        </p:nvSpPr>
        <p:spPr>
          <a:xfrm>
            <a:off x="5105400" y="4432061"/>
            <a:ext cx="3657600" cy="369332"/>
          </a:xfrm>
          <a:prstGeom prst="rect">
            <a:avLst/>
          </a:prstGeom>
          <a:noFill/>
        </p:spPr>
        <p:txBody>
          <a:bodyPr wrap="square" rtlCol="0">
            <a:spAutoFit/>
          </a:bodyPr>
          <a:lstStyle/>
          <a:p>
            <a:pPr algn="ctr"/>
            <a:r>
              <a:rPr lang="en-US" dirty="0"/>
              <a:t>Reliability</a:t>
            </a:r>
          </a:p>
        </p:txBody>
      </p:sp>
      <p:sp>
        <p:nvSpPr>
          <p:cNvPr id="10" name="TextBox 9"/>
          <p:cNvSpPr txBox="1"/>
          <p:nvPr/>
        </p:nvSpPr>
        <p:spPr>
          <a:xfrm>
            <a:off x="13911" y="4781719"/>
            <a:ext cx="9130089" cy="1938992"/>
          </a:xfrm>
          <a:prstGeom prst="rect">
            <a:avLst/>
          </a:prstGeom>
          <a:noFill/>
        </p:spPr>
        <p:txBody>
          <a:bodyPr wrap="square" rtlCol="0">
            <a:spAutoFit/>
          </a:bodyPr>
          <a:lstStyle/>
          <a:p>
            <a:pPr marL="285750" indent="-285750">
              <a:buFont typeface="Arial"/>
              <a:buChar char="•"/>
            </a:pPr>
            <a:r>
              <a:rPr lang="en-US" sz="2000" dirty="0"/>
              <a:t>Verification against LSR’s shows that ProbTor is less skillful than experienced forecasters (as expected), but offers increased lead-time</a:t>
            </a:r>
          </a:p>
          <a:p>
            <a:pPr marL="285750" indent="-285750">
              <a:buFont typeface="Arial"/>
              <a:buChar char="•"/>
            </a:pPr>
            <a:r>
              <a:rPr lang="en-US" sz="2000" dirty="0"/>
              <a:t>Reliability analysis shows ProbTor tends to under forecast when probability is ≤ 60% and slightly over forecast when the probability is ≥ 70%</a:t>
            </a:r>
          </a:p>
          <a:p>
            <a:pPr marL="285750" indent="-285750">
              <a:buFont typeface="Arial"/>
              <a:buChar char="•"/>
            </a:pPr>
            <a:r>
              <a:rPr lang="en-US" sz="2000" dirty="0"/>
              <a:t>Overall, ProbTor is well-calibrated</a:t>
            </a:r>
          </a:p>
          <a:p>
            <a:endParaRPr lang="en-US" sz="2000" dirty="0"/>
          </a:p>
        </p:txBody>
      </p:sp>
      <p:pic>
        <p:nvPicPr>
          <p:cNvPr id="11" name="Picture 10" descr="ProbTornado60-nws_skill_1stLSR-LT.eps"/>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803393"/>
            <a:ext cx="4431324" cy="3617870"/>
          </a:xfrm>
          <a:prstGeom prst="rect">
            <a:avLst/>
          </a:prstGeom>
        </p:spPr>
      </p:pic>
      <p:pic>
        <p:nvPicPr>
          <p:cNvPr id="2" name="Picture 1" descr="reliability_probtor.tif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57899" y="803392"/>
            <a:ext cx="4632268" cy="3617871"/>
          </a:xfrm>
          <a:prstGeom prst="rect">
            <a:avLst/>
          </a:prstGeom>
        </p:spPr>
      </p:pic>
      <p:sp>
        <p:nvSpPr>
          <p:cNvPr id="9" name="TextBox 8"/>
          <p:cNvSpPr txBox="1"/>
          <p:nvPr/>
        </p:nvSpPr>
        <p:spPr>
          <a:xfrm>
            <a:off x="5105400" y="1153097"/>
            <a:ext cx="1938245" cy="369332"/>
          </a:xfrm>
          <a:prstGeom prst="rect">
            <a:avLst/>
          </a:prstGeom>
          <a:noFill/>
        </p:spPr>
        <p:txBody>
          <a:bodyPr wrap="square" rtlCol="0">
            <a:spAutoFit/>
          </a:bodyPr>
          <a:lstStyle/>
          <a:p>
            <a:r>
              <a:rPr lang="en-US" dirty="0">
                <a:solidFill>
                  <a:schemeClr val="bg1"/>
                </a:solidFill>
              </a:rPr>
              <a:t>Under forecast</a:t>
            </a:r>
          </a:p>
        </p:txBody>
      </p:sp>
      <p:sp>
        <p:nvSpPr>
          <p:cNvPr id="12" name="TextBox 11"/>
          <p:cNvSpPr txBox="1"/>
          <p:nvPr/>
        </p:nvSpPr>
        <p:spPr>
          <a:xfrm>
            <a:off x="7053355" y="3498384"/>
            <a:ext cx="1938245" cy="369332"/>
          </a:xfrm>
          <a:prstGeom prst="rect">
            <a:avLst/>
          </a:prstGeom>
          <a:noFill/>
        </p:spPr>
        <p:txBody>
          <a:bodyPr wrap="square" rtlCol="0">
            <a:spAutoFit/>
          </a:bodyPr>
          <a:lstStyle/>
          <a:p>
            <a:r>
              <a:rPr lang="en-US" dirty="0">
                <a:solidFill>
                  <a:schemeClr val="bg1"/>
                </a:solidFill>
              </a:rPr>
              <a:t>Over forecast</a:t>
            </a:r>
          </a:p>
        </p:txBody>
      </p:sp>
    </p:spTree>
    <p:custDataLst>
      <p:tags r:id="rId1"/>
    </p:custDataLst>
    <p:extLst>
      <p:ext uri="{BB962C8B-B14F-4D97-AF65-F5344CB8AC3E}">
        <p14:creationId xmlns:p14="http://schemas.microsoft.com/office/powerpoint/2010/main" val="420872331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F378691F-9CED-4134-BEF2-4424A0C8B72C}" type="slidenum">
              <a:rPr lang="en-US" smtClean="0"/>
              <a:pPr>
                <a:defRPr/>
              </a:pPr>
              <a:t>32</a:t>
            </a:fld>
            <a:endParaRPr lang="en-US"/>
          </a:p>
        </p:txBody>
      </p:sp>
      <p:sp>
        <p:nvSpPr>
          <p:cNvPr id="6" name="TextBox 5"/>
          <p:cNvSpPr txBox="1"/>
          <p:nvPr/>
        </p:nvSpPr>
        <p:spPr>
          <a:xfrm>
            <a:off x="181439" y="146988"/>
            <a:ext cx="8807762" cy="646331"/>
          </a:xfrm>
          <a:prstGeom prst="rect">
            <a:avLst/>
          </a:prstGeom>
          <a:noFill/>
        </p:spPr>
        <p:txBody>
          <a:bodyPr wrap="square" rtlCol="0">
            <a:spAutoFit/>
          </a:bodyPr>
          <a:lstStyle/>
          <a:p>
            <a:r>
              <a:rPr lang="en-US" sz="3600" b="1" u="sng" dirty="0">
                <a:effectLst>
                  <a:outerShdw blurRad="50800" dist="38100" dir="2700000" algn="tl" rotWithShape="0">
                    <a:prstClr val="black">
                      <a:alpha val="40000"/>
                    </a:prstClr>
                  </a:outerShdw>
                </a:effectLst>
              </a:rPr>
              <a:t>ProbTor:  Kinematic Environment Matters!</a:t>
            </a:r>
          </a:p>
        </p:txBody>
      </p:sp>
      <p:sp>
        <p:nvSpPr>
          <p:cNvPr id="2" name="Rectangle 1"/>
          <p:cNvSpPr/>
          <p:nvPr/>
        </p:nvSpPr>
        <p:spPr>
          <a:xfrm>
            <a:off x="381000" y="1152275"/>
            <a:ext cx="3546976" cy="3103286"/>
          </a:xfrm>
          <a:prstGeom prst="rect">
            <a:avLst/>
          </a:prstGeom>
          <a:noFill/>
          <a:ln w="3810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TextBox 10"/>
          <p:cNvSpPr txBox="1"/>
          <p:nvPr/>
        </p:nvSpPr>
        <p:spPr>
          <a:xfrm>
            <a:off x="4255307" y="2300231"/>
            <a:ext cx="693942" cy="584776"/>
          </a:xfrm>
          <a:prstGeom prst="rect">
            <a:avLst/>
          </a:prstGeom>
          <a:noFill/>
        </p:spPr>
        <p:txBody>
          <a:bodyPr wrap="square" rtlCol="0">
            <a:spAutoFit/>
          </a:bodyPr>
          <a:lstStyle/>
          <a:p>
            <a:r>
              <a:rPr lang="en-US" sz="3200" dirty="0"/>
              <a:t>Vs.</a:t>
            </a:r>
          </a:p>
        </p:txBody>
      </p:sp>
      <p:grpSp>
        <p:nvGrpSpPr>
          <p:cNvPr id="23" name="Group 22"/>
          <p:cNvGrpSpPr/>
          <p:nvPr/>
        </p:nvGrpSpPr>
        <p:grpSpPr>
          <a:xfrm>
            <a:off x="523730" y="1417794"/>
            <a:ext cx="2910358" cy="2602075"/>
            <a:chOff x="523730" y="1417794"/>
            <a:chExt cx="2910358" cy="2602075"/>
          </a:xfrm>
        </p:grpSpPr>
        <p:sp>
          <p:nvSpPr>
            <p:cNvPr id="19" name="Freeform 18"/>
            <p:cNvSpPr/>
            <p:nvPr/>
          </p:nvSpPr>
          <p:spPr>
            <a:xfrm>
              <a:off x="523730" y="3260415"/>
              <a:ext cx="772502" cy="759454"/>
            </a:xfrm>
            <a:custGeom>
              <a:avLst/>
              <a:gdLst>
                <a:gd name="connsiteX0" fmla="*/ 445170 w 772502"/>
                <a:gd name="connsiteY0" fmla="*/ 0 h 759454"/>
                <a:gd name="connsiteX1" fmla="*/ 445170 w 772502"/>
                <a:gd name="connsiteY1" fmla="*/ 0 h 759454"/>
                <a:gd name="connsiteX2" fmla="*/ 235678 w 772502"/>
                <a:gd name="connsiteY2" fmla="*/ 26188 h 759454"/>
                <a:gd name="connsiteX3" fmla="*/ 130932 w 772502"/>
                <a:gd name="connsiteY3" fmla="*/ 52376 h 759454"/>
                <a:gd name="connsiteX4" fmla="*/ 117839 w 772502"/>
                <a:gd name="connsiteY4" fmla="*/ 65470 h 759454"/>
                <a:gd name="connsiteX5" fmla="*/ 39279 w 772502"/>
                <a:gd name="connsiteY5" fmla="*/ 170222 h 759454"/>
                <a:gd name="connsiteX6" fmla="*/ 13093 w 772502"/>
                <a:gd name="connsiteY6" fmla="*/ 209504 h 759454"/>
                <a:gd name="connsiteX7" fmla="*/ 39279 w 772502"/>
                <a:gd name="connsiteY7" fmla="*/ 209504 h 759454"/>
                <a:gd name="connsiteX8" fmla="*/ 0 w 772502"/>
                <a:gd name="connsiteY8" fmla="*/ 301162 h 759454"/>
                <a:gd name="connsiteX9" fmla="*/ 26186 w 772502"/>
                <a:gd name="connsiteY9" fmla="*/ 510667 h 759454"/>
                <a:gd name="connsiteX10" fmla="*/ 39279 w 772502"/>
                <a:gd name="connsiteY10" fmla="*/ 536855 h 759454"/>
                <a:gd name="connsiteX11" fmla="*/ 170212 w 772502"/>
                <a:gd name="connsiteY11" fmla="*/ 615419 h 759454"/>
                <a:gd name="connsiteX12" fmla="*/ 340424 w 772502"/>
                <a:gd name="connsiteY12" fmla="*/ 720171 h 759454"/>
                <a:gd name="connsiteX13" fmla="*/ 392797 w 772502"/>
                <a:gd name="connsiteY13" fmla="*/ 733265 h 759454"/>
                <a:gd name="connsiteX14" fmla="*/ 445170 w 772502"/>
                <a:gd name="connsiteY14" fmla="*/ 759454 h 759454"/>
                <a:gd name="connsiteX15" fmla="*/ 549916 w 772502"/>
                <a:gd name="connsiteY15" fmla="*/ 759454 h 759454"/>
                <a:gd name="connsiteX16" fmla="*/ 680849 w 772502"/>
                <a:gd name="connsiteY16" fmla="*/ 707077 h 759454"/>
                <a:gd name="connsiteX17" fmla="*/ 720129 w 772502"/>
                <a:gd name="connsiteY17" fmla="*/ 654701 h 759454"/>
                <a:gd name="connsiteX18" fmla="*/ 772502 w 772502"/>
                <a:gd name="connsiteY18" fmla="*/ 523761 h 759454"/>
                <a:gd name="connsiteX19" fmla="*/ 772502 w 772502"/>
                <a:gd name="connsiteY19" fmla="*/ 484479 h 759454"/>
                <a:gd name="connsiteX20" fmla="*/ 733222 w 772502"/>
                <a:gd name="connsiteY20" fmla="*/ 353539 h 759454"/>
                <a:gd name="connsiteX21" fmla="*/ 733222 w 772502"/>
                <a:gd name="connsiteY21" fmla="*/ 222598 h 759454"/>
                <a:gd name="connsiteX22" fmla="*/ 693942 w 772502"/>
                <a:gd name="connsiteY22" fmla="*/ 91658 h 759454"/>
                <a:gd name="connsiteX23" fmla="*/ 576103 w 772502"/>
                <a:gd name="connsiteY23" fmla="*/ 52376 h 759454"/>
                <a:gd name="connsiteX24" fmla="*/ 445170 w 772502"/>
                <a:gd name="connsiteY24" fmla="*/ 0 h 7594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772502" h="759454">
                  <a:moveTo>
                    <a:pt x="445170" y="0"/>
                  </a:moveTo>
                  <a:lnTo>
                    <a:pt x="445170" y="0"/>
                  </a:lnTo>
                  <a:cubicBezTo>
                    <a:pt x="230141" y="19549"/>
                    <a:pt x="370961" y="1590"/>
                    <a:pt x="235678" y="26188"/>
                  </a:cubicBezTo>
                  <a:cubicBezTo>
                    <a:pt x="143293" y="42986"/>
                    <a:pt x="182407" y="26637"/>
                    <a:pt x="130932" y="52376"/>
                  </a:cubicBezTo>
                  <a:lnTo>
                    <a:pt x="117839" y="65470"/>
                  </a:lnTo>
                  <a:cubicBezTo>
                    <a:pt x="91652" y="100387"/>
                    <a:pt x="64949" y="134923"/>
                    <a:pt x="39279" y="170222"/>
                  </a:cubicBezTo>
                  <a:cubicBezTo>
                    <a:pt x="30023" y="182949"/>
                    <a:pt x="13093" y="193767"/>
                    <a:pt x="13093" y="209504"/>
                  </a:cubicBezTo>
                  <a:cubicBezTo>
                    <a:pt x="13093" y="218233"/>
                    <a:pt x="30550" y="209504"/>
                    <a:pt x="39279" y="209504"/>
                  </a:cubicBezTo>
                  <a:lnTo>
                    <a:pt x="0" y="301162"/>
                  </a:lnTo>
                  <a:cubicBezTo>
                    <a:pt x="8048" y="405791"/>
                    <a:pt x="-3421" y="436643"/>
                    <a:pt x="26186" y="510667"/>
                  </a:cubicBezTo>
                  <a:cubicBezTo>
                    <a:pt x="29810" y="519729"/>
                    <a:pt x="34915" y="528126"/>
                    <a:pt x="39279" y="536855"/>
                  </a:cubicBezTo>
                  <a:lnTo>
                    <a:pt x="170212" y="615419"/>
                  </a:lnTo>
                  <a:cubicBezTo>
                    <a:pt x="272600" y="687095"/>
                    <a:pt x="260927" y="697456"/>
                    <a:pt x="340424" y="720171"/>
                  </a:cubicBezTo>
                  <a:cubicBezTo>
                    <a:pt x="357727" y="725115"/>
                    <a:pt x="375339" y="728900"/>
                    <a:pt x="392797" y="733265"/>
                  </a:cubicBezTo>
                  <a:lnTo>
                    <a:pt x="445170" y="759454"/>
                  </a:lnTo>
                  <a:lnTo>
                    <a:pt x="549916" y="759454"/>
                  </a:lnTo>
                  <a:cubicBezTo>
                    <a:pt x="673612" y="718219"/>
                    <a:pt x="638479" y="749450"/>
                    <a:pt x="680849" y="707077"/>
                  </a:cubicBezTo>
                  <a:lnTo>
                    <a:pt x="720129" y="654701"/>
                  </a:lnTo>
                  <a:lnTo>
                    <a:pt x="772502" y="523761"/>
                  </a:lnTo>
                  <a:lnTo>
                    <a:pt x="772502" y="484479"/>
                  </a:lnTo>
                  <a:cubicBezTo>
                    <a:pt x="731842" y="362492"/>
                    <a:pt x="733222" y="408040"/>
                    <a:pt x="733222" y="353539"/>
                  </a:cubicBezTo>
                  <a:lnTo>
                    <a:pt x="733222" y="222598"/>
                  </a:lnTo>
                  <a:lnTo>
                    <a:pt x="693942" y="91658"/>
                  </a:lnTo>
                  <a:lnTo>
                    <a:pt x="576103" y="52376"/>
                  </a:lnTo>
                  <a:lnTo>
                    <a:pt x="445170" y="0"/>
                  </a:lnTo>
                  <a:close/>
                </a:path>
              </a:pathLst>
            </a:custGeom>
            <a:noFill/>
            <a:ln w="38100">
              <a:solidFill>
                <a:schemeClr val="bg2">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Freeform 20"/>
            <p:cNvSpPr/>
            <p:nvPr/>
          </p:nvSpPr>
          <p:spPr>
            <a:xfrm>
              <a:off x="1566472" y="2404575"/>
              <a:ext cx="772502" cy="759454"/>
            </a:xfrm>
            <a:custGeom>
              <a:avLst/>
              <a:gdLst>
                <a:gd name="connsiteX0" fmla="*/ 445170 w 772502"/>
                <a:gd name="connsiteY0" fmla="*/ 0 h 759454"/>
                <a:gd name="connsiteX1" fmla="*/ 445170 w 772502"/>
                <a:gd name="connsiteY1" fmla="*/ 0 h 759454"/>
                <a:gd name="connsiteX2" fmla="*/ 235678 w 772502"/>
                <a:gd name="connsiteY2" fmla="*/ 26188 h 759454"/>
                <a:gd name="connsiteX3" fmla="*/ 130932 w 772502"/>
                <a:gd name="connsiteY3" fmla="*/ 52376 h 759454"/>
                <a:gd name="connsiteX4" fmla="*/ 117839 w 772502"/>
                <a:gd name="connsiteY4" fmla="*/ 65470 h 759454"/>
                <a:gd name="connsiteX5" fmla="*/ 39279 w 772502"/>
                <a:gd name="connsiteY5" fmla="*/ 170222 h 759454"/>
                <a:gd name="connsiteX6" fmla="*/ 13093 w 772502"/>
                <a:gd name="connsiteY6" fmla="*/ 209504 h 759454"/>
                <a:gd name="connsiteX7" fmla="*/ 39279 w 772502"/>
                <a:gd name="connsiteY7" fmla="*/ 209504 h 759454"/>
                <a:gd name="connsiteX8" fmla="*/ 0 w 772502"/>
                <a:gd name="connsiteY8" fmla="*/ 301162 h 759454"/>
                <a:gd name="connsiteX9" fmla="*/ 26186 w 772502"/>
                <a:gd name="connsiteY9" fmla="*/ 510667 h 759454"/>
                <a:gd name="connsiteX10" fmla="*/ 39279 w 772502"/>
                <a:gd name="connsiteY10" fmla="*/ 536855 h 759454"/>
                <a:gd name="connsiteX11" fmla="*/ 170212 w 772502"/>
                <a:gd name="connsiteY11" fmla="*/ 615419 h 759454"/>
                <a:gd name="connsiteX12" fmla="*/ 340424 w 772502"/>
                <a:gd name="connsiteY12" fmla="*/ 720171 h 759454"/>
                <a:gd name="connsiteX13" fmla="*/ 392797 w 772502"/>
                <a:gd name="connsiteY13" fmla="*/ 733265 h 759454"/>
                <a:gd name="connsiteX14" fmla="*/ 445170 w 772502"/>
                <a:gd name="connsiteY14" fmla="*/ 759454 h 759454"/>
                <a:gd name="connsiteX15" fmla="*/ 549916 w 772502"/>
                <a:gd name="connsiteY15" fmla="*/ 759454 h 759454"/>
                <a:gd name="connsiteX16" fmla="*/ 680849 w 772502"/>
                <a:gd name="connsiteY16" fmla="*/ 707077 h 759454"/>
                <a:gd name="connsiteX17" fmla="*/ 720129 w 772502"/>
                <a:gd name="connsiteY17" fmla="*/ 654701 h 759454"/>
                <a:gd name="connsiteX18" fmla="*/ 772502 w 772502"/>
                <a:gd name="connsiteY18" fmla="*/ 523761 h 759454"/>
                <a:gd name="connsiteX19" fmla="*/ 772502 w 772502"/>
                <a:gd name="connsiteY19" fmla="*/ 484479 h 759454"/>
                <a:gd name="connsiteX20" fmla="*/ 733222 w 772502"/>
                <a:gd name="connsiteY20" fmla="*/ 353539 h 759454"/>
                <a:gd name="connsiteX21" fmla="*/ 733222 w 772502"/>
                <a:gd name="connsiteY21" fmla="*/ 222598 h 759454"/>
                <a:gd name="connsiteX22" fmla="*/ 693942 w 772502"/>
                <a:gd name="connsiteY22" fmla="*/ 91658 h 759454"/>
                <a:gd name="connsiteX23" fmla="*/ 576103 w 772502"/>
                <a:gd name="connsiteY23" fmla="*/ 52376 h 759454"/>
                <a:gd name="connsiteX24" fmla="*/ 445170 w 772502"/>
                <a:gd name="connsiteY24" fmla="*/ 0 h 7594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772502" h="759454">
                  <a:moveTo>
                    <a:pt x="445170" y="0"/>
                  </a:moveTo>
                  <a:lnTo>
                    <a:pt x="445170" y="0"/>
                  </a:lnTo>
                  <a:cubicBezTo>
                    <a:pt x="230141" y="19549"/>
                    <a:pt x="370961" y="1590"/>
                    <a:pt x="235678" y="26188"/>
                  </a:cubicBezTo>
                  <a:cubicBezTo>
                    <a:pt x="143293" y="42986"/>
                    <a:pt x="182407" y="26637"/>
                    <a:pt x="130932" y="52376"/>
                  </a:cubicBezTo>
                  <a:lnTo>
                    <a:pt x="117839" y="65470"/>
                  </a:lnTo>
                  <a:cubicBezTo>
                    <a:pt x="91652" y="100387"/>
                    <a:pt x="64949" y="134923"/>
                    <a:pt x="39279" y="170222"/>
                  </a:cubicBezTo>
                  <a:cubicBezTo>
                    <a:pt x="30023" y="182949"/>
                    <a:pt x="13093" y="193767"/>
                    <a:pt x="13093" y="209504"/>
                  </a:cubicBezTo>
                  <a:cubicBezTo>
                    <a:pt x="13093" y="218233"/>
                    <a:pt x="30550" y="209504"/>
                    <a:pt x="39279" y="209504"/>
                  </a:cubicBezTo>
                  <a:lnTo>
                    <a:pt x="0" y="301162"/>
                  </a:lnTo>
                  <a:cubicBezTo>
                    <a:pt x="8048" y="405791"/>
                    <a:pt x="-3421" y="436643"/>
                    <a:pt x="26186" y="510667"/>
                  </a:cubicBezTo>
                  <a:cubicBezTo>
                    <a:pt x="29810" y="519729"/>
                    <a:pt x="34915" y="528126"/>
                    <a:pt x="39279" y="536855"/>
                  </a:cubicBezTo>
                  <a:lnTo>
                    <a:pt x="170212" y="615419"/>
                  </a:lnTo>
                  <a:cubicBezTo>
                    <a:pt x="272600" y="687095"/>
                    <a:pt x="260927" y="697456"/>
                    <a:pt x="340424" y="720171"/>
                  </a:cubicBezTo>
                  <a:cubicBezTo>
                    <a:pt x="357727" y="725115"/>
                    <a:pt x="375339" y="728900"/>
                    <a:pt x="392797" y="733265"/>
                  </a:cubicBezTo>
                  <a:lnTo>
                    <a:pt x="445170" y="759454"/>
                  </a:lnTo>
                  <a:lnTo>
                    <a:pt x="549916" y="759454"/>
                  </a:lnTo>
                  <a:cubicBezTo>
                    <a:pt x="673612" y="718219"/>
                    <a:pt x="638479" y="749450"/>
                    <a:pt x="680849" y="707077"/>
                  </a:cubicBezTo>
                  <a:lnTo>
                    <a:pt x="720129" y="654701"/>
                  </a:lnTo>
                  <a:lnTo>
                    <a:pt x="772502" y="523761"/>
                  </a:lnTo>
                  <a:lnTo>
                    <a:pt x="772502" y="484479"/>
                  </a:lnTo>
                  <a:cubicBezTo>
                    <a:pt x="731842" y="362492"/>
                    <a:pt x="733222" y="408040"/>
                    <a:pt x="733222" y="353539"/>
                  </a:cubicBezTo>
                  <a:lnTo>
                    <a:pt x="733222" y="222598"/>
                  </a:lnTo>
                  <a:lnTo>
                    <a:pt x="693942" y="91658"/>
                  </a:lnTo>
                  <a:lnTo>
                    <a:pt x="576103" y="52376"/>
                  </a:lnTo>
                  <a:lnTo>
                    <a:pt x="445170" y="0"/>
                  </a:lnTo>
                  <a:close/>
                </a:path>
              </a:pathLst>
            </a:custGeom>
            <a:noFill/>
            <a:ln w="38100">
              <a:solidFill>
                <a:schemeClr val="tx2">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Freeform 21"/>
            <p:cNvSpPr/>
            <p:nvPr/>
          </p:nvSpPr>
          <p:spPr>
            <a:xfrm>
              <a:off x="2661586" y="1417794"/>
              <a:ext cx="772502" cy="759454"/>
            </a:xfrm>
            <a:custGeom>
              <a:avLst/>
              <a:gdLst>
                <a:gd name="connsiteX0" fmla="*/ 445170 w 772502"/>
                <a:gd name="connsiteY0" fmla="*/ 0 h 759454"/>
                <a:gd name="connsiteX1" fmla="*/ 445170 w 772502"/>
                <a:gd name="connsiteY1" fmla="*/ 0 h 759454"/>
                <a:gd name="connsiteX2" fmla="*/ 235678 w 772502"/>
                <a:gd name="connsiteY2" fmla="*/ 26188 h 759454"/>
                <a:gd name="connsiteX3" fmla="*/ 130932 w 772502"/>
                <a:gd name="connsiteY3" fmla="*/ 52376 h 759454"/>
                <a:gd name="connsiteX4" fmla="*/ 117839 w 772502"/>
                <a:gd name="connsiteY4" fmla="*/ 65470 h 759454"/>
                <a:gd name="connsiteX5" fmla="*/ 39279 w 772502"/>
                <a:gd name="connsiteY5" fmla="*/ 170222 h 759454"/>
                <a:gd name="connsiteX6" fmla="*/ 13093 w 772502"/>
                <a:gd name="connsiteY6" fmla="*/ 209504 h 759454"/>
                <a:gd name="connsiteX7" fmla="*/ 39279 w 772502"/>
                <a:gd name="connsiteY7" fmla="*/ 209504 h 759454"/>
                <a:gd name="connsiteX8" fmla="*/ 0 w 772502"/>
                <a:gd name="connsiteY8" fmla="*/ 301162 h 759454"/>
                <a:gd name="connsiteX9" fmla="*/ 26186 w 772502"/>
                <a:gd name="connsiteY9" fmla="*/ 510667 h 759454"/>
                <a:gd name="connsiteX10" fmla="*/ 39279 w 772502"/>
                <a:gd name="connsiteY10" fmla="*/ 536855 h 759454"/>
                <a:gd name="connsiteX11" fmla="*/ 170212 w 772502"/>
                <a:gd name="connsiteY11" fmla="*/ 615419 h 759454"/>
                <a:gd name="connsiteX12" fmla="*/ 340424 w 772502"/>
                <a:gd name="connsiteY12" fmla="*/ 720171 h 759454"/>
                <a:gd name="connsiteX13" fmla="*/ 392797 w 772502"/>
                <a:gd name="connsiteY13" fmla="*/ 733265 h 759454"/>
                <a:gd name="connsiteX14" fmla="*/ 445170 w 772502"/>
                <a:gd name="connsiteY14" fmla="*/ 759454 h 759454"/>
                <a:gd name="connsiteX15" fmla="*/ 549916 w 772502"/>
                <a:gd name="connsiteY15" fmla="*/ 759454 h 759454"/>
                <a:gd name="connsiteX16" fmla="*/ 680849 w 772502"/>
                <a:gd name="connsiteY16" fmla="*/ 707077 h 759454"/>
                <a:gd name="connsiteX17" fmla="*/ 720129 w 772502"/>
                <a:gd name="connsiteY17" fmla="*/ 654701 h 759454"/>
                <a:gd name="connsiteX18" fmla="*/ 772502 w 772502"/>
                <a:gd name="connsiteY18" fmla="*/ 523761 h 759454"/>
                <a:gd name="connsiteX19" fmla="*/ 772502 w 772502"/>
                <a:gd name="connsiteY19" fmla="*/ 484479 h 759454"/>
                <a:gd name="connsiteX20" fmla="*/ 733222 w 772502"/>
                <a:gd name="connsiteY20" fmla="*/ 353539 h 759454"/>
                <a:gd name="connsiteX21" fmla="*/ 733222 w 772502"/>
                <a:gd name="connsiteY21" fmla="*/ 222598 h 759454"/>
                <a:gd name="connsiteX22" fmla="*/ 693942 w 772502"/>
                <a:gd name="connsiteY22" fmla="*/ 91658 h 759454"/>
                <a:gd name="connsiteX23" fmla="*/ 576103 w 772502"/>
                <a:gd name="connsiteY23" fmla="*/ 52376 h 759454"/>
                <a:gd name="connsiteX24" fmla="*/ 445170 w 772502"/>
                <a:gd name="connsiteY24" fmla="*/ 0 h 7594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772502" h="759454">
                  <a:moveTo>
                    <a:pt x="445170" y="0"/>
                  </a:moveTo>
                  <a:lnTo>
                    <a:pt x="445170" y="0"/>
                  </a:lnTo>
                  <a:cubicBezTo>
                    <a:pt x="230141" y="19549"/>
                    <a:pt x="370961" y="1590"/>
                    <a:pt x="235678" y="26188"/>
                  </a:cubicBezTo>
                  <a:cubicBezTo>
                    <a:pt x="143293" y="42986"/>
                    <a:pt x="182407" y="26637"/>
                    <a:pt x="130932" y="52376"/>
                  </a:cubicBezTo>
                  <a:lnTo>
                    <a:pt x="117839" y="65470"/>
                  </a:lnTo>
                  <a:cubicBezTo>
                    <a:pt x="91652" y="100387"/>
                    <a:pt x="64949" y="134923"/>
                    <a:pt x="39279" y="170222"/>
                  </a:cubicBezTo>
                  <a:cubicBezTo>
                    <a:pt x="30023" y="182949"/>
                    <a:pt x="13093" y="193767"/>
                    <a:pt x="13093" y="209504"/>
                  </a:cubicBezTo>
                  <a:cubicBezTo>
                    <a:pt x="13093" y="218233"/>
                    <a:pt x="30550" y="209504"/>
                    <a:pt x="39279" y="209504"/>
                  </a:cubicBezTo>
                  <a:lnTo>
                    <a:pt x="0" y="301162"/>
                  </a:lnTo>
                  <a:cubicBezTo>
                    <a:pt x="8048" y="405791"/>
                    <a:pt x="-3421" y="436643"/>
                    <a:pt x="26186" y="510667"/>
                  </a:cubicBezTo>
                  <a:cubicBezTo>
                    <a:pt x="29810" y="519729"/>
                    <a:pt x="34915" y="528126"/>
                    <a:pt x="39279" y="536855"/>
                  </a:cubicBezTo>
                  <a:lnTo>
                    <a:pt x="170212" y="615419"/>
                  </a:lnTo>
                  <a:cubicBezTo>
                    <a:pt x="272600" y="687095"/>
                    <a:pt x="260927" y="697456"/>
                    <a:pt x="340424" y="720171"/>
                  </a:cubicBezTo>
                  <a:cubicBezTo>
                    <a:pt x="357727" y="725115"/>
                    <a:pt x="375339" y="728900"/>
                    <a:pt x="392797" y="733265"/>
                  </a:cubicBezTo>
                  <a:lnTo>
                    <a:pt x="445170" y="759454"/>
                  </a:lnTo>
                  <a:lnTo>
                    <a:pt x="549916" y="759454"/>
                  </a:lnTo>
                  <a:cubicBezTo>
                    <a:pt x="673612" y="718219"/>
                    <a:pt x="638479" y="749450"/>
                    <a:pt x="680849" y="707077"/>
                  </a:cubicBezTo>
                  <a:lnTo>
                    <a:pt x="720129" y="654701"/>
                  </a:lnTo>
                  <a:lnTo>
                    <a:pt x="772502" y="523761"/>
                  </a:lnTo>
                  <a:lnTo>
                    <a:pt x="772502" y="484479"/>
                  </a:lnTo>
                  <a:cubicBezTo>
                    <a:pt x="731842" y="362492"/>
                    <a:pt x="733222" y="408040"/>
                    <a:pt x="733222" y="353539"/>
                  </a:cubicBezTo>
                  <a:lnTo>
                    <a:pt x="733222" y="222598"/>
                  </a:lnTo>
                  <a:lnTo>
                    <a:pt x="693942" y="91658"/>
                  </a:lnTo>
                  <a:lnTo>
                    <a:pt x="576103" y="52376"/>
                  </a:lnTo>
                  <a:lnTo>
                    <a:pt x="445170" y="0"/>
                  </a:lnTo>
                  <a:close/>
                </a:path>
              </a:pathLst>
            </a:custGeom>
            <a:noFill/>
            <a:ln w="38100">
              <a:solidFill>
                <a:srgbClr val="614F6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TextBox 19"/>
            <p:cNvSpPr txBox="1"/>
            <p:nvPr/>
          </p:nvSpPr>
          <p:spPr>
            <a:xfrm>
              <a:off x="707037" y="3430637"/>
              <a:ext cx="549916" cy="369332"/>
            </a:xfrm>
            <a:prstGeom prst="rect">
              <a:avLst/>
            </a:prstGeom>
            <a:noFill/>
          </p:spPr>
          <p:txBody>
            <a:bodyPr wrap="square" rtlCol="0">
              <a:spAutoFit/>
            </a:bodyPr>
            <a:lstStyle/>
            <a:p>
              <a:r>
                <a:rPr lang="en-US" dirty="0"/>
                <a:t>0%</a:t>
              </a:r>
            </a:p>
          </p:txBody>
        </p:sp>
        <p:sp>
          <p:nvSpPr>
            <p:cNvPr id="24" name="TextBox 23"/>
            <p:cNvSpPr txBox="1"/>
            <p:nvPr/>
          </p:nvSpPr>
          <p:spPr>
            <a:xfrm>
              <a:off x="2884172" y="1671308"/>
              <a:ext cx="549916" cy="369332"/>
            </a:xfrm>
            <a:prstGeom prst="rect">
              <a:avLst/>
            </a:prstGeom>
            <a:noFill/>
          </p:spPr>
          <p:txBody>
            <a:bodyPr wrap="square" rtlCol="0">
              <a:spAutoFit/>
            </a:bodyPr>
            <a:lstStyle/>
            <a:p>
              <a:r>
                <a:rPr lang="en-US" dirty="0"/>
                <a:t>3%</a:t>
              </a:r>
            </a:p>
          </p:txBody>
        </p:sp>
        <p:sp>
          <p:nvSpPr>
            <p:cNvPr id="25" name="TextBox 24"/>
            <p:cNvSpPr txBox="1"/>
            <p:nvPr/>
          </p:nvSpPr>
          <p:spPr>
            <a:xfrm>
              <a:off x="1671218" y="2563596"/>
              <a:ext cx="667756" cy="369332"/>
            </a:xfrm>
            <a:prstGeom prst="rect">
              <a:avLst/>
            </a:prstGeom>
            <a:noFill/>
          </p:spPr>
          <p:txBody>
            <a:bodyPr wrap="square" rtlCol="0">
              <a:spAutoFit/>
            </a:bodyPr>
            <a:lstStyle/>
            <a:p>
              <a:r>
                <a:rPr lang="en-US" dirty="0"/>
                <a:t>30%</a:t>
              </a:r>
            </a:p>
          </p:txBody>
        </p:sp>
      </p:grpSp>
      <p:sp>
        <p:nvSpPr>
          <p:cNvPr id="27" name="Rectangle 26"/>
          <p:cNvSpPr/>
          <p:nvPr/>
        </p:nvSpPr>
        <p:spPr>
          <a:xfrm>
            <a:off x="5082732" y="1164353"/>
            <a:ext cx="3546976" cy="3103286"/>
          </a:xfrm>
          <a:prstGeom prst="rect">
            <a:avLst/>
          </a:prstGeom>
          <a:noFill/>
          <a:ln w="3810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Freeform 28"/>
          <p:cNvSpPr/>
          <p:nvPr/>
        </p:nvSpPr>
        <p:spPr>
          <a:xfrm>
            <a:off x="5225462" y="3272493"/>
            <a:ext cx="772502" cy="759454"/>
          </a:xfrm>
          <a:custGeom>
            <a:avLst/>
            <a:gdLst>
              <a:gd name="connsiteX0" fmla="*/ 445170 w 772502"/>
              <a:gd name="connsiteY0" fmla="*/ 0 h 759454"/>
              <a:gd name="connsiteX1" fmla="*/ 445170 w 772502"/>
              <a:gd name="connsiteY1" fmla="*/ 0 h 759454"/>
              <a:gd name="connsiteX2" fmla="*/ 235678 w 772502"/>
              <a:gd name="connsiteY2" fmla="*/ 26188 h 759454"/>
              <a:gd name="connsiteX3" fmla="*/ 130932 w 772502"/>
              <a:gd name="connsiteY3" fmla="*/ 52376 h 759454"/>
              <a:gd name="connsiteX4" fmla="*/ 117839 w 772502"/>
              <a:gd name="connsiteY4" fmla="*/ 65470 h 759454"/>
              <a:gd name="connsiteX5" fmla="*/ 39279 w 772502"/>
              <a:gd name="connsiteY5" fmla="*/ 170222 h 759454"/>
              <a:gd name="connsiteX6" fmla="*/ 13093 w 772502"/>
              <a:gd name="connsiteY6" fmla="*/ 209504 h 759454"/>
              <a:gd name="connsiteX7" fmla="*/ 39279 w 772502"/>
              <a:gd name="connsiteY7" fmla="*/ 209504 h 759454"/>
              <a:gd name="connsiteX8" fmla="*/ 0 w 772502"/>
              <a:gd name="connsiteY8" fmla="*/ 301162 h 759454"/>
              <a:gd name="connsiteX9" fmla="*/ 26186 w 772502"/>
              <a:gd name="connsiteY9" fmla="*/ 510667 h 759454"/>
              <a:gd name="connsiteX10" fmla="*/ 39279 w 772502"/>
              <a:gd name="connsiteY10" fmla="*/ 536855 h 759454"/>
              <a:gd name="connsiteX11" fmla="*/ 170212 w 772502"/>
              <a:gd name="connsiteY11" fmla="*/ 615419 h 759454"/>
              <a:gd name="connsiteX12" fmla="*/ 340424 w 772502"/>
              <a:gd name="connsiteY12" fmla="*/ 720171 h 759454"/>
              <a:gd name="connsiteX13" fmla="*/ 392797 w 772502"/>
              <a:gd name="connsiteY13" fmla="*/ 733265 h 759454"/>
              <a:gd name="connsiteX14" fmla="*/ 445170 w 772502"/>
              <a:gd name="connsiteY14" fmla="*/ 759454 h 759454"/>
              <a:gd name="connsiteX15" fmla="*/ 549916 w 772502"/>
              <a:gd name="connsiteY15" fmla="*/ 759454 h 759454"/>
              <a:gd name="connsiteX16" fmla="*/ 680849 w 772502"/>
              <a:gd name="connsiteY16" fmla="*/ 707077 h 759454"/>
              <a:gd name="connsiteX17" fmla="*/ 720129 w 772502"/>
              <a:gd name="connsiteY17" fmla="*/ 654701 h 759454"/>
              <a:gd name="connsiteX18" fmla="*/ 772502 w 772502"/>
              <a:gd name="connsiteY18" fmla="*/ 523761 h 759454"/>
              <a:gd name="connsiteX19" fmla="*/ 772502 w 772502"/>
              <a:gd name="connsiteY19" fmla="*/ 484479 h 759454"/>
              <a:gd name="connsiteX20" fmla="*/ 733222 w 772502"/>
              <a:gd name="connsiteY20" fmla="*/ 353539 h 759454"/>
              <a:gd name="connsiteX21" fmla="*/ 733222 w 772502"/>
              <a:gd name="connsiteY21" fmla="*/ 222598 h 759454"/>
              <a:gd name="connsiteX22" fmla="*/ 693942 w 772502"/>
              <a:gd name="connsiteY22" fmla="*/ 91658 h 759454"/>
              <a:gd name="connsiteX23" fmla="*/ 576103 w 772502"/>
              <a:gd name="connsiteY23" fmla="*/ 52376 h 759454"/>
              <a:gd name="connsiteX24" fmla="*/ 445170 w 772502"/>
              <a:gd name="connsiteY24" fmla="*/ 0 h 7594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772502" h="759454">
                <a:moveTo>
                  <a:pt x="445170" y="0"/>
                </a:moveTo>
                <a:lnTo>
                  <a:pt x="445170" y="0"/>
                </a:lnTo>
                <a:cubicBezTo>
                  <a:pt x="230141" y="19549"/>
                  <a:pt x="370961" y="1590"/>
                  <a:pt x="235678" y="26188"/>
                </a:cubicBezTo>
                <a:cubicBezTo>
                  <a:pt x="143293" y="42986"/>
                  <a:pt x="182407" y="26637"/>
                  <a:pt x="130932" y="52376"/>
                </a:cubicBezTo>
                <a:lnTo>
                  <a:pt x="117839" y="65470"/>
                </a:lnTo>
                <a:cubicBezTo>
                  <a:pt x="91652" y="100387"/>
                  <a:pt x="64949" y="134923"/>
                  <a:pt x="39279" y="170222"/>
                </a:cubicBezTo>
                <a:cubicBezTo>
                  <a:pt x="30023" y="182949"/>
                  <a:pt x="13093" y="193767"/>
                  <a:pt x="13093" y="209504"/>
                </a:cubicBezTo>
                <a:cubicBezTo>
                  <a:pt x="13093" y="218233"/>
                  <a:pt x="30550" y="209504"/>
                  <a:pt x="39279" y="209504"/>
                </a:cubicBezTo>
                <a:lnTo>
                  <a:pt x="0" y="301162"/>
                </a:lnTo>
                <a:cubicBezTo>
                  <a:pt x="8048" y="405791"/>
                  <a:pt x="-3421" y="436643"/>
                  <a:pt x="26186" y="510667"/>
                </a:cubicBezTo>
                <a:cubicBezTo>
                  <a:pt x="29810" y="519729"/>
                  <a:pt x="34915" y="528126"/>
                  <a:pt x="39279" y="536855"/>
                </a:cubicBezTo>
                <a:lnTo>
                  <a:pt x="170212" y="615419"/>
                </a:lnTo>
                <a:cubicBezTo>
                  <a:pt x="272600" y="687095"/>
                  <a:pt x="260927" y="697456"/>
                  <a:pt x="340424" y="720171"/>
                </a:cubicBezTo>
                <a:cubicBezTo>
                  <a:pt x="357727" y="725115"/>
                  <a:pt x="375339" y="728900"/>
                  <a:pt x="392797" y="733265"/>
                </a:cubicBezTo>
                <a:lnTo>
                  <a:pt x="445170" y="759454"/>
                </a:lnTo>
                <a:lnTo>
                  <a:pt x="549916" y="759454"/>
                </a:lnTo>
                <a:cubicBezTo>
                  <a:pt x="673612" y="718219"/>
                  <a:pt x="638479" y="749450"/>
                  <a:pt x="680849" y="707077"/>
                </a:cubicBezTo>
                <a:lnTo>
                  <a:pt x="720129" y="654701"/>
                </a:lnTo>
                <a:lnTo>
                  <a:pt x="772502" y="523761"/>
                </a:lnTo>
                <a:lnTo>
                  <a:pt x="772502" y="484479"/>
                </a:lnTo>
                <a:cubicBezTo>
                  <a:pt x="731842" y="362492"/>
                  <a:pt x="733222" y="408040"/>
                  <a:pt x="733222" y="353539"/>
                </a:cubicBezTo>
                <a:lnTo>
                  <a:pt x="733222" y="222598"/>
                </a:lnTo>
                <a:lnTo>
                  <a:pt x="693942" y="91658"/>
                </a:lnTo>
                <a:lnTo>
                  <a:pt x="576103" y="52376"/>
                </a:lnTo>
                <a:lnTo>
                  <a:pt x="445170" y="0"/>
                </a:lnTo>
                <a:close/>
              </a:path>
            </a:pathLst>
          </a:custGeom>
          <a:noFill/>
          <a:ln w="38100">
            <a:solidFill>
              <a:srgbClr val="00306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Freeform 29"/>
          <p:cNvSpPr/>
          <p:nvPr/>
        </p:nvSpPr>
        <p:spPr>
          <a:xfrm>
            <a:off x="6268204" y="2416653"/>
            <a:ext cx="772502" cy="759454"/>
          </a:xfrm>
          <a:custGeom>
            <a:avLst/>
            <a:gdLst>
              <a:gd name="connsiteX0" fmla="*/ 445170 w 772502"/>
              <a:gd name="connsiteY0" fmla="*/ 0 h 759454"/>
              <a:gd name="connsiteX1" fmla="*/ 445170 w 772502"/>
              <a:gd name="connsiteY1" fmla="*/ 0 h 759454"/>
              <a:gd name="connsiteX2" fmla="*/ 235678 w 772502"/>
              <a:gd name="connsiteY2" fmla="*/ 26188 h 759454"/>
              <a:gd name="connsiteX3" fmla="*/ 130932 w 772502"/>
              <a:gd name="connsiteY3" fmla="*/ 52376 h 759454"/>
              <a:gd name="connsiteX4" fmla="*/ 117839 w 772502"/>
              <a:gd name="connsiteY4" fmla="*/ 65470 h 759454"/>
              <a:gd name="connsiteX5" fmla="*/ 39279 w 772502"/>
              <a:gd name="connsiteY5" fmla="*/ 170222 h 759454"/>
              <a:gd name="connsiteX6" fmla="*/ 13093 w 772502"/>
              <a:gd name="connsiteY6" fmla="*/ 209504 h 759454"/>
              <a:gd name="connsiteX7" fmla="*/ 39279 w 772502"/>
              <a:gd name="connsiteY7" fmla="*/ 209504 h 759454"/>
              <a:gd name="connsiteX8" fmla="*/ 0 w 772502"/>
              <a:gd name="connsiteY8" fmla="*/ 301162 h 759454"/>
              <a:gd name="connsiteX9" fmla="*/ 26186 w 772502"/>
              <a:gd name="connsiteY9" fmla="*/ 510667 h 759454"/>
              <a:gd name="connsiteX10" fmla="*/ 39279 w 772502"/>
              <a:gd name="connsiteY10" fmla="*/ 536855 h 759454"/>
              <a:gd name="connsiteX11" fmla="*/ 170212 w 772502"/>
              <a:gd name="connsiteY11" fmla="*/ 615419 h 759454"/>
              <a:gd name="connsiteX12" fmla="*/ 340424 w 772502"/>
              <a:gd name="connsiteY12" fmla="*/ 720171 h 759454"/>
              <a:gd name="connsiteX13" fmla="*/ 392797 w 772502"/>
              <a:gd name="connsiteY13" fmla="*/ 733265 h 759454"/>
              <a:gd name="connsiteX14" fmla="*/ 445170 w 772502"/>
              <a:gd name="connsiteY14" fmla="*/ 759454 h 759454"/>
              <a:gd name="connsiteX15" fmla="*/ 549916 w 772502"/>
              <a:gd name="connsiteY15" fmla="*/ 759454 h 759454"/>
              <a:gd name="connsiteX16" fmla="*/ 680849 w 772502"/>
              <a:gd name="connsiteY16" fmla="*/ 707077 h 759454"/>
              <a:gd name="connsiteX17" fmla="*/ 720129 w 772502"/>
              <a:gd name="connsiteY17" fmla="*/ 654701 h 759454"/>
              <a:gd name="connsiteX18" fmla="*/ 772502 w 772502"/>
              <a:gd name="connsiteY18" fmla="*/ 523761 h 759454"/>
              <a:gd name="connsiteX19" fmla="*/ 772502 w 772502"/>
              <a:gd name="connsiteY19" fmla="*/ 484479 h 759454"/>
              <a:gd name="connsiteX20" fmla="*/ 733222 w 772502"/>
              <a:gd name="connsiteY20" fmla="*/ 353539 h 759454"/>
              <a:gd name="connsiteX21" fmla="*/ 733222 w 772502"/>
              <a:gd name="connsiteY21" fmla="*/ 222598 h 759454"/>
              <a:gd name="connsiteX22" fmla="*/ 693942 w 772502"/>
              <a:gd name="connsiteY22" fmla="*/ 91658 h 759454"/>
              <a:gd name="connsiteX23" fmla="*/ 576103 w 772502"/>
              <a:gd name="connsiteY23" fmla="*/ 52376 h 759454"/>
              <a:gd name="connsiteX24" fmla="*/ 445170 w 772502"/>
              <a:gd name="connsiteY24" fmla="*/ 0 h 7594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772502" h="759454">
                <a:moveTo>
                  <a:pt x="445170" y="0"/>
                </a:moveTo>
                <a:lnTo>
                  <a:pt x="445170" y="0"/>
                </a:lnTo>
                <a:cubicBezTo>
                  <a:pt x="230141" y="19549"/>
                  <a:pt x="370961" y="1590"/>
                  <a:pt x="235678" y="26188"/>
                </a:cubicBezTo>
                <a:cubicBezTo>
                  <a:pt x="143293" y="42986"/>
                  <a:pt x="182407" y="26637"/>
                  <a:pt x="130932" y="52376"/>
                </a:cubicBezTo>
                <a:lnTo>
                  <a:pt x="117839" y="65470"/>
                </a:lnTo>
                <a:cubicBezTo>
                  <a:pt x="91652" y="100387"/>
                  <a:pt x="64949" y="134923"/>
                  <a:pt x="39279" y="170222"/>
                </a:cubicBezTo>
                <a:cubicBezTo>
                  <a:pt x="30023" y="182949"/>
                  <a:pt x="13093" y="193767"/>
                  <a:pt x="13093" y="209504"/>
                </a:cubicBezTo>
                <a:cubicBezTo>
                  <a:pt x="13093" y="218233"/>
                  <a:pt x="30550" y="209504"/>
                  <a:pt x="39279" y="209504"/>
                </a:cubicBezTo>
                <a:lnTo>
                  <a:pt x="0" y="301162"/>
                </a:lnTo>
                <a:cubicBezTo>
                  <a:pt x="8048" y="405791"/>
                  <a:pt x="-3421" y="436643"/>
                  <a:pt x="26186" y="510667"/>
                </a:cubicBezTo>
                <a:cubicBezTo>
                  <a:pt x="29810" y="519729"/>
                  <a:pt x="34915" y="528126"/>
                  <a:pt x="39279" y="536855"/>
                </a:cubicBezTo>
                <a:lnTo>
                  <a:pt x="170212" y="615419"/>
                </a:lnTo>
                <a:cubicBezTo>
                  <a:pt x="272600" y="687095"/>
                  <a:pt x="260927" y="697456"/>
                  <a:pt x="340424" y="720171"/>
                </a:cubicBezTo>
                <a:cubicBezTo>
                  <a:pt x="357727" y="725115"/>
                  <a:pt x="375339" y="728900"/>
                  <a:pt x="392797" y="733265"/>
                </a:cubicBezTo>
                <a:lnTo>
                  <a:pt x="445170" y="759454"/>
                </a:lnTo>
                <a:lnTo>
                  <a:pt x="549916" y="759454"/>
                </a:lnTo>
                <a:cubicBezTo>
                  <a:pt x="673612" y="718219"/>
                  <a:pt x="638479" y="749450"/>
                  <a:pt x="680849" y="707077"/>
                </a:cubicBezTo>
                <a:lnTo>
                  <a:pt x="720129" y="654701"/>
                </a:lnTo>
                <a:lnTo>
                  <a:pt x="772502" y="523761"/>
                </a:lnTo>
                <a:lnTo>
                  <a:pt x="772502" y="484479"/>
                </a:lnTo>
                <a:cubicBezTo>
                  <a:pt x="731842" y="362492"/>
                  <a:pt x="733222" y="408040"/>
                  <a:pt x="733222" y="353539"/>
                </a:cubicBezTo>
                <a:lnTo>
                  <a:pt x="733222" y="222598"/>
                </a:lnTo>
                <a:lnTo>
                  <a:pt x="693942" y="91658"/>
                </a:lnTo>
                <a:lnTo>
                  <a:pt x="576103" y="52376"/>
                </a:lnTo>
                <a:lnTo>
                  <a:pt x="445170" y="0"/>
                </a:lnTo>
                <a:close/>
              </a:path>
            </a:pathLst>
          </a:custGeom>
          <a:noFill/>
          <a:ln w="38100">
            <a:solidFill>
              <a:schemeClr val="accent2">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Freeform 30"/>
          <p:cNvSpPr/>
          <p:nvPr/>
        </p:nvSpPr>
        <p:spPr>
          <a:xfrm>
            <a:off x="7363318" y="1429872"/>
            <a:ext cx="772502" cy="759454"/>
          </a:xfrm>
          <a:custGeom>
            <a:avLst/>
            <a:gdLst>
              <a:gd name="connsiteX0" fmla="*/ 445170 w 772502"/>
              <a:gd name="connsiteY0" fmla="*/ 0 h 759454"/>
              <a:gd name="connsiteX1" fmla="*/ 445170 w 772502"/>
              <a:gd name="connsiteY1" fmla="*/ 0 h 759454"/>
              <a:gd name="connsiteX2" fmla="*/ 235678 w 772502"/>
              <a:gd name="connsiteY2" fmla="*/ 26188 h 759454"/>
              <a:gd name="connsiteX3" fmla="*/ 130932 w 772502"/>
              <a:gd name="connsiteY3" fmla="*/ 52376 h 759454"/>
              <a:gd name="connsiteX4" fmla="*/ 117839 w 772502"/>
              <a:gd name="connsiteY4" fmla="*/ 65470 h 759454"/>
              <a:gd name="connsiteX5" fmla="*/ 39279 w 772502"/>
              <a:gd name="connsiteY5" fmla="*/ 170222 h 759454"/>
              <a:gd name="connsiteX6" fmla="*/ 13093 w 772502"/>
              <a:gd name="connsiteY6" fmla="*/ 209504 h 759454"/>
              <a:gd name="connsiteX7" fmla="*/ 39279 w 772502"/>
              <a:gd name="connsiteY7" fmla="*/ 209504 h 759454"/>
              <a:gd name="connsiteX8" fmla="*/ 0 w 772502"/>
              <a:gd name="connsiteY8" fmla="*/ 301162 h 759454"/>
              <a:gd name="connsiteX9" fmla="*/ 26186 w 772502"/>
              <a:gd name="connsiteY9" fmla="*/ 510667 h 759454"/>
              <a:gd name="connsiteX10" fmla="*/ 39279 w 772502"/>
              <a:gd name="connsiteY10" fmla="*/ 536855 h 759454"/>
              <a:gd name="connsiteX11" fmla="*/ 170212 w 772502"/>
              <a:gd name="connsiteY11" fmla="*/ 615419 h 759454"/>
              <a:gd name="connsiteX12" fmla="*/ 340424 w 772502"/>
              <a:gd name="connsiteY12" fmla="*/ 720171 h 759454"/>
              <a:gd name="connsiteX13" fmla="*/ 392797 w 772502"/>
              <a:gd name="connsiteY13" fmla="*/ 733265 h 759454"/>
              <a:gd name="connsiteX14" fmla="*/ 445170 w 772502"/>
              <a:gd name="connsiteY14" fmla="*/ 759454 h 759454"/>
              <a:gd name="connsiteX15" fmla="*/ 549916 w 772502"/>
              <a:gd name="connsiteY15" fmla="*/ 759454 h 759454"/>
              <a:gd name="connsiteX16" fmla="*/ 680849 w 772502"/>
              <a:gd name="connsiteY16" fmla="*/ 707077 h 759454"/>
              <a:gd name="connsiteX17" fmla="*/ 720129 w 772502"/>
              <a:gd name="connsiteY17" fmla="*/ 654701 h 759454"/>
              <a:gd name="connsiteX18" fmla="*/ 772502 w 772502"/>
              <a:gd name="connsiteY18" fmla="*/ 523761 h 759454"/>
              <a:gd name="connsiteX19" fmla="*/ 772502 w 772502"/>
              <a:gd name="connsiteY19" fmla="*/ 484479 h 759454"/>
              <a:gd name="connsiteX20" fmla="*/ 733222 w 772502"/>
              <a:gd name="connsiteY20" fmla="*/ 353539 h 759454"/>
              <a:gd name="connsiteX21" fmla="*/ 733222 w 772502"/>
              <a:gd name="connsiteY21" fmla="*/ 222598 h 759454"/>
              <a:gd name="connsiteX22" fmla="*/ 693942 w 772502"/>
              <a:gd name="connsiteY22" fmla="*/ 91658 h 759454"/>
              <a:gd name="connsiteX23" fmla="*/ 576103 w 772502"/>
              <a:gd name="connsiteY23" fmla="*/ 52376 h 759454"/>
              <a:gd name="connsiteX24" fmla="*/ 445170 w 772502"/>
              <a:gd name="connsiteY24" fmla="*/ 0 h 7594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772502" h="759454">
                <a:moveTo>
                  <a:pt x="445170" y="0"/>
                </a:moveTo>
                <a:lnTo>
                  <a:pt x="445170" y="0"/>
                </a:lnTo>
                <a:cubicBezTo>
                  <a:pt x="230141" y="19549"/>
                  <a:pt x="370961" y="1590"/>
                  <a:pt x="235678" y="26188"/>
                </a:cubicBezTo>
                <a:cubicBezTo>
                  <a:pt x="143293" y="42986"/>
                  <a:pt x="182407" y="26637"/>
                  <a:pt x="130932" y="52376"/>
                </a:cubicBezTo>
                <a:lnTo>
                  <a:pt x="117839" y="65470"/>
                </a:lnTo>
                <a:cubicBezTo>
                  <a:pt x="91652" y="100387"/>
                  <a:pt x="64949" y="134923"/>
                  <a:pt x="39279" y="170222"/>
                </a:cubicBezTo>
                <a:cubicBezTo>
                  <a:pt x="30023" y="182949"/>
                  <a:pt x="13093" y="193767"/>
                  <a:pt x="13093" y="209504"/>
                </a:cubicBezTo>
                <a:cubicBezTo>
                  <a:pt x="13093" y="218233"/>
                  <a:pt x="30550" y="209504"/>
                  <a:pt x="39279" y="209504"/>
                </a:cubicBezTo>
                <a:lnTo>
                  <a:pt x="0" y="301162"/>
                </a:lnTo>
                <a:cubicBezTo>
                  <a:pt x="8048" y="405791"/>
                  <a:pt x="-3421" y="436643"/>
                  <a:pt x="26186" y="510667"/>
                </a:cubicBezTo>
                <a:cubicBezTo>
                  <a:pt x="29810" y="519729"/>
                  <a:pt x="34915" y="528126"/>
                  <a:pt x="39279" y="536855"/>
                </a:cubicBezTo>
                <a:lnTo>
                  <a:pt x="170212" y="615419"/>
                </a:lnTo>
                <a:cubicBezTo>
                  <a:pt x="272600" y="687095"/>
                  <a:pt x="260927" y="697456"/>
                  <a:pt x="340424" y="720171"/>
                </a:cubicBezTo>
                <a:cubicBezTo>
                  <a:pt x="357727" y="725115"/>
                  <a:pt x="375339" y="728900"/>
                  <a:pt x="392797" y="733265"/>
                </a:cubicBezTo>
                <a:lnTo>
                  <a:pt x="445170" y="759454"/>
                </a:lnTo>
                <a:lnTo>
                  <a:pt x="549916" y="759454"/>
                </a:lnTo>
                <a:cubicBezTo>
                  <a:pt x="673612" y="718219"/>
                  <a:pt x="638479" y="749450"/>
                  <a:pt x="680849" y="707077"/>
                </a:cubicBezTo>
                <a:lnTo>
                  <a:pt x="720129" y="654701"/>
                </a:lnTo>
                <a:lnTo>
                  <a:pt x="772502" y="523761"/>
                </a:lnTo>
                <a:lnTo>
                  <a:pt x="772502" y="484479"/>
                </a:lnTo>
                <a:cubicBezTo>
                  <a:pt x="731842" y="362492"/>
                  <a:pt x="733222" y="408040"/>
                  <a:pt x="733222" y="353539"/>
                </a:cubicBezTo>
                <a:lnTo>
                  <a:pt x="733222" y="222598"/>
                </a:lnTo>
                <a:lnTo>
                  <a:pt x="693942" y="91658"/>
                </a:lnTo>
                <a:lnTo>
                  <a:pt x="576103" y="52376"/>
                </a:lnTo>
                <a:lnTo>
                  <a:pt x="445170" y="0"/>
                </a:lnTo>
                <a:close/>
              </a:path>
            </a:pathLst>
          </a:custGeom>
          <a:noFill/>
          <a:ln w="38100">
            <a:solidFill>
              <a:srgbClr val="070397"/>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 name="TextBox 31"/>
          <p:cNvSpPr txBox="1"/>
          <p:nvPr/>
        </p:nvSpPr>
        <p:spPr>
          <a:xfrm>
            <a:off x="5408769" y="3442715"/>
            <a:ext cx="549916" cy="369332"/>
          </a:xfrm>
          <a:prstGeom prst="rect">
            <a:avLst/>
          </a:prstGeom>
          <a:noFill/>
        </p:spPr>
        <p:txBody>
          <a:bodyPr wrap="square" rtlCol="0">
            <a:spAutoFit/>
          </a:bodyPr>
          <a:lstStyle/>
          <a:p>
            <a:r>
              <a:rPr lang="en-US" dirty="0"/>
              <a:t>6%</a:t>
            </a:r>
          </a:p>
        </p:txBody>
      </p:sp>
      <p:sp>
        <p:nvSpPr>
          <p:cNvPr id="33" name="TextBox 32"/>
          <p:cNvSpPr txBox="1"/>
          <p:nvPr/>
        </p:nvSpPr>
        <p:spPr>
          <a:xfrm>
            <a:off x="7428783" y="1591728"/>
            <a:ext cx="772502" cy="369332"/>
          </a:xfrm>
          <a:prstGeom prst="rect">
            <a:avLst/>
          </a:prstGeom>
          <a:noFill/>
        </p:spPr>
        <p:txBody>
          <a:bodyPr wrap="square" rtlCol="0">
            <a:spAutoFit/>
          </a:bodyPr>
          <a:lstStyle/>
          <a:p>
            <a:r>
              <a:rPr lang="en-US" dirty="0"/>
              <a:t>10%</a:t>
            </a:r>
          </a:p>
        </p:txBody>
      </p:sp>
      <p:sp>
        <p:nvSpPr>
          <p:cNvPr id="35" name="TextBox 34"/>
          <p:cNvSpPr txBox="1"/>
          <p:nvPr/>
        </p:nvSpPr>
        <p:spPr>
          <a:xfrm>
            <a:off x="6372950" y="2575674"/>
            <a:ext cx="667756" cy="369332"/>
          </a:xfrm>
          <a:prstGeom prst="rect">
            <a:avLst/>
          </a:prstGeom>
          <a:noFill/>
        </p:spPr>
        <p:txBody>
          <a:bodyPr wrap="square" rtlCol="0">
            <a:spAutoFit/>
          </a:bodyPr>
          <a:lstStyle/>
          <a:p>
            <a:r>
              <a:rPr lang="en-US" dirty="0"/>
              <a:t>60%</a:t>
            </a:r>
          </a:p>
        </p:txBody>
      </p:sp>
      <p:sp>
        <p:nvSpPr>
          <p:cNvPr id="26" name="TextBox 25"/>
          <p:cNvSpPr txBox="1"/>
          <p:nvPr/>
        </p:nvSpPr>
        <p:spPr>
          <a:xfrm>
            <a:off x="707037" y="4319681"/>
            <a:ext cx="2801957" cy="1200329"/>
          </a:xfrm>
          <a:prstGeom prst="rect">
            <a:avLst/>
          </a:prstGeom>
          <a:noFill/>
        </p:spPr>
        <p:txBody>
          <a:bodyPr wrap="square" rtlCol="0">
            <a:spAutoFit/>
          </a:bodyPr>
          <a:lstStyle/>
          <a:p>
            <a:r>
              <a:rPr lang="en-US" u="sng" dirty="0"/>
              <a:t>Marginal Kinematics (e.g.)</a:t>
            </a:r>
          </a:p>
          <a:p>
            <a:r>
              <a:rPr lang="en-US" dirty="0"/>
              <a:t>0-1 km SRH: 100 m</a:t>
            </a:r>
            <a:r>
              <a:rPr lang="en-US" baseline="30000" dirty="0"/>
              <a:t>2 </a:t>
            </a:r>
            <a:r>
              <a:rPr lang="en-US" dirty="0"/>
              <a:t>s</a:t>
            </a:r>
            <a:r>
              <a:rPr lang="en-US" baseline="30000" dirty="0"/>
              <a:t>-2</a:t>
            </a:r>
          </a:p>
          <a:p>
            <a:r>
              <a:rPr lang="en-US" dirty="0"/>
              <a:t>Eff. Bulk Shear:  30 </a:t>
            </a:r>
            <a:r>
              <a:rPr lang="en-US" dirty="0" err="1"/>
              <a:t>kts</a:t>
            </a:r>
            <a:endParaRPr lang="en-US" dirty="0"/>
          </a:p>
          <a:p>
            <a:r>
              <a:rPr lang="en-US"/>
              <a:t>1-3 km AGL MW</a:t>
            </a:r>
            <a:r>
              <a:rPr lang="en-US" dirty="0"/>
              <a:t>:  20 </a:t>
            </a:r>
            <a:r>
              <a:rPr lang="en-US" dirty="0" err="1"/>
              <a:t>kts</a:t>
            </a:r>
            <a:endParaRPr lang="en-US" dirty="0"/>
          </a:p>
        </p:txBody>
      </p:sp>
      <p:sp>
        <p:nvSpPr>
          <p:cNvPr id="36" name="TextBox 35"/>
          <p:cNvSpPr txBox="1"/>
          <p:nvPr/>
        </p:nvSpPr>
        <p:spPr>
          <a:xfrm>
            <a:off x="5408769" y="4319681"/>
            <a:ext cx="2839980" cy="1200329"/>
          </a:xfrm>
          <a:prstGeom prst="rect">
            <a:avLst/>
          </a:prstGeom>
          <a:noFill/>
        </p:spPr>
        <p:txBody>
          <a:bodyPr wrap="square" rtlCol="0">
            <a:spAutoFit/>
          </a:bodyPr>
          <a:lstStyle/>
          <a:p>
            <a:r>
              <a:rPr lang="en-US" u="sng" dirty="0"/>
              <a:t>Favorable Kinematics (e.g.)</a:t>
            </a:r>
          </a:p>
          <a:p>
            <a:r>
              <a:rPr lang="en-US" dirty="0"/>
              <a:t>0-1 km SRH: 200 m</a:t>
            </a:r>
            <a:r>
              <a:rPr lang="en-US" baseline="30000" dirty="0"/>
              <a:t>2 </a:t>
            </a:r>
            <a:r>
              <a:rPr lang="en-US" dirty="0"/>
              <a:t>s</a:t>
            </a:r>
            <a:r>
              <a:rPr lang="en-US" baseline="30000" dirty="0"/>
              <a:t>-2</a:t>
            </a:r>
          </a:p>
          <a:p>
            <a:r>
              <a:rPr lang="en-US" dirty="0"/>
              <a:t>Eff. Bulk Shear:  50 </a:t>
            </a:r>
            <a:r>
              <a:rPr lang="en-US" dirty="0" err="1"/>
              <a:t>kts</a:t>
            </a:r>
            <a:endParaRPr lang="en-US" dirty="0"/>
          </a:p>
          <a:p>
            <a:r>
              <a:rPr lang="en-US" dirty="0"/>
              <a:t>1-3 km AGL MW:  40 </a:t>
            </a:r>
            <a:r>
              <a:rPr lang="en-US" dirty="0" err="1"/>
              <a:t>kts</a:t>
            </a:r>
            <a:endParaRPr lang="en-US" dirty="0"/>
          </a:p>
        </p:txBody>
      </p:sp>
      <p:sp>
        <p:nvSpPr>
          <p:cNvPr id="28" name="TextBox 27"/>
          <p:cNvSpPr txBox="1"/>
          <p:nvPr/>
        </p:nvSpPr>
        <p:spPr>
          <a:xfrm>
            <a:off x="-1" y="5520010"/>
            <a:ext cx="8989201" cy="923330"/>
          </a:xfrm>
          <a:prstGeom prst="rect">
            <a:avLst/>
          </a:prstGeom>
          <a:noFill/>
        </p:spPr>
        <p:txBody>
          <a:bodyPr wrap="square" rtlCol="0">
            <a:spAutoFit/>
          </a:bodyPr>
          <a:lstStyle/>
          <a:p>
            <a:r>
              <a:rPr lang="en-US" b="1" dirty="0">
                <a:solidFill>
                  <a:srgbClr val="FFFF00"/>
                </a:solidFill>
              </a:rPr>
              <a:t>Do not expect the same ProbTor probability value to give the same results from event to event—the kinematic fields impact ProbTor! </a:t>
            </a:r>
          </a:p>
          <a:p>
            <a:r>
              <a:rPr lang="en-US" dirty="0"/>
              <a:t>It is best to </a:t>
            </a:r>
            <a:r>
              <a:rPr lang="en-US" dirty="0">
                <a:solidFill>
                  <a:srgbClr val="FFFF00"/>
                </a:solidFill>
              </a:rPr>
              <a:t>use ProbTor in a relative fashion</a:t>
            </a:r>
            <a:r>
              <a:rPr lang="en-US" dirty="0"/>
              <a:t>—like in the example above.</a:t>
            </a:r>
          </a:p>
        </p:txBody>
      </p:sp>
    </p:spTree>
    <p:extLst>
      <p:ext uri="{BB962C8B-B14F-4D97-AF65-F5344CB8AC3E}">
        <p14:creationId xmlns:p14="http://schemas.microsoft.com/office/powerpoint/2010/main" val="102851898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F378691F-9CED-4134-BEF2-4424A0C8B72C}" type="slidenum">
              <a:rPr lang="en-US" smtClean="0"/>
              <a:pPr>
                <a:defRPr/>
              </a:pPr>
              <a:t>33</a:t>
            </a:fld>
            <a:endParaRPr lang="en-US"/>
          </a:p>
        </p:txBody>
      </p:sp>
      <p:sp>
        <p:nvSpPr>
          <p:cNvPr id="6" name="TextBox 5"/>
          <p:cNvSpPr txBox="1"/>
          <p:nvPr/>
        </p:nvSpPr>
        <p:spPr>
          <a:xfrm>
            <a:off x="381000" y="177224"/>
            <a:ext cx="8305800" cy="646331"/>
          </a:xfrm>
          <a:prstGeom prst="rect">
            <a:avLst/>
          </a:prstGeom>
          <a:noFill/>
        </p:spPr>
        <p:txBody>
          <a:bodyPr wrap="square" rtlCol="0">
            <a:spAutoFit/>
          </a:bodyPr>
          <a:lstStyle/>
          <a:p>
            <a:r>
              <a:rPr lang="en-US" sz="3600" b="1" u="sng" dirty="0" err="1">
                <a:effectLst>
                  <a:outerShdw blurRad="50800" dist="38100" dir="2700000" algn="tl" rotWithShape="0">
                    <a:prstClr val="black">
                      <a:alpha val="40000"/>
                    </a:prstClr>
                  </a:outerShdw>
                </a:effectLst>
              </a:rPr>
              <a:t>ProbSevere</a:t>
            </a:r>
            <a:r>
              <a:rPr lang="en-US" sz="3600" b="1" u="sng" dirty="0">
                <a:effectLst>
                  <a:outerShdw blurRad="50800" dist="38100" dir="2700000" algn="tl" rotWithShape="0">
                    <a:prstClr val="black">
                      <a:alpha val="40000"/>
                    </a:prstClr>
                  </a:outerShdw>
                </a:effectLst>
              </a:rPr>
              <a:t>:  Known Caveats</a:t>
            </a:r>
          </a:p>
        </p:txBody>
      </p:sp>
      <p:sp>
        <p:nvSpPr>
          <p:cNvPr id="28" name="TextBox 27"/>
          <p:cNvSpPr txBox="1"/>
          <p:nvPr/>
        </p:nvSpPr>
        <p:spPr>
          <a:xfrm>
            <a:off x="13911" y="772408"/>
            <a:ext cx="9130089" cy="5647699"/>
          </a:xfrm>
          <a:prstGeom prst="rect">
            <a:avLst/>
          </a:prstGeom>
          <a:noFill/>
        </p:spPr>
        <p:txBody>
          <a:bodyPr wrap="square" rtlCol="0">
            <a:spAutoFit/>
          </a:bodyPr>
          <a:lstStyle/>
          <a:p>
            <a:pPr marL="285750" indent="-285750">
              <a:buFont typeface="Arial"/>
              <a:buChar char="•"/>
            </a:pPr>
            <a:r>
              <a:rPr lang="en-US" sz="1900" dirty="0" err="1"/>
              <a:t>ProbSevere</a:t>
            </a:r>
            <a:r>
              <a:rPr lang="en-US" sz="1900" dirty="0"/>
              <a:t> will not provide lead time to </a:t>
            </a:r>
            <a:r>
              <a:rPr lang="en-US" sz="1900" b="1" u="sng" dirty="0"/>
              <a:t>every</a:t>
            </a:r>
            <a:r>
              <a:rPr lang="en-US" sz="1900" dirty="0"/>
              <a:t> storm </a:t>
            </a:r>
          </a:p>
          <a:p>
            <a:pPr marL="285750" indent="-285750">
              <a:buFont typeface="Arial"/>
              <a:buChar char="•"/>
            </a:pPr>
            <a:endParaRPr lang="en-US" sz="1900" dirty="0"/>
          </a:p>
          <a:p>
            <a:pPr marL="285750" indent="-285750">
              <a:buFont typeface="Arial"/>
              <a:buChar char="•"/>
            </a:pPr>
            <a:r>
              <a:rPr lang="en-US" sz="1900" dirty="0" err="1"/>
              <a:t>ProbSevere</a:t>
            </a:r>
            <a:r>
              <a:rPr lang="en-US" sz="1900" dirty="0"/>
              <a:t> requires an identifiable object in radar reflectivity</a:t>
            </a:r>
          </a:p>
          <a:p>
            <a:pPr marL="742950" lvl="1" indent="-285750">
              <a:buFont typeface="Arial"/>
              <a:buChar char="•"/>
            </a:pPr>
            <a:r>
              <a:rPr lang="en-US" sz="1900" dirty="0"/>
              <a:t>Most often in linear modes, object identification can become more difficult—the absence of an object (and hence </a:t>
            </a:r>
            <a:r>
              <a:rPr lang="en-US" sz="1900" dirty="0" err="1"/>
              <a:t>ProbSevere</a:t>
            </a:r>
            <a:r>
              <a:rPr lang="en-US" sz="1900" dirty="0"/>
              <a:t> value) does not mean there is no severe weather threat</a:t>
            </a:r>
          </a:p>
          <a:p>
            <a:pPr marL="742950" lvl="1" indent="-285750">
              <a:buFont typeface="Arial"/>
              <a:buChar char="•"/>
            </a:pPr>
            <a:endParaRPr lang="en-US" sz="1900" dirty="0"/>
          </a:p>
          <a:p>
            <a:pPr marL="342900" indent="-342900">
              <a:buFont typeface="Arial"/>
              <a:buChar char="•"/>
            </a:pPr>
            <a:r>
              <a:rPr lang="en-US" sz="1900" dirty="0" err="1"/>
              <a:t>ProbSevere</a:t>
            </a:r>
            <a:r>
              <a:rPr lang="en-US" sz="1900" dirty="0"/>
              <a:t> is impacted by radar beam blockage and increasing beam height away from radar just as reflectivity and base/SRM velocity interrogation</a:t>
            </a:r>
          </a:p>
          <a:p>
            <a:pPr marL="342900" indent="-342900">
              <a:buFont typeface="Arial"/>
              <a:buChar char="•"/>
            </a:pPr>
            <a:endParaRPr lang="en-US" sz="1900" dirty="0"/>
          </a:p>
          <a:p>
            <a:pPr marL="342900" indent="-342900">
              <a:buFont typeface="Arial"/>
              <a:buChar char="•"/>
            </a:pPr>
            <a:r>
              <a:rPr lang="en-US" sz="1900" dirty="0"/>
              <a:t>For storms within ~10 miles of NEXRAD sites, use ProbSevere with caution as AzShear values may be artificially high due t0 non-meteorological targets (AzShear is used within ProbWind and ProbTor)</a:t>
            </a:r>
          </a:p>
          <a:p>
            <a:pPr marL="342900" indent="-342900">
              <a:buFont typeface="Arial"/>
              <a:buChar char="•"/>
            </a:pPr>
            <a:endParaRPr lang="en-US" sz="1900" dirty="0"/>
          </a:p>
          <a:p>
            <a:pPr marL="342900" indent="-342900">
              <a:buFont typeface="Arial"/>
              <a:buChar char="•"/>
            </a:pPr>
            <a:r>
              <a:rPr lang="en-US" sz="1900" dirty="0"/>
              <a:t>For storms with strong winds located outside the reflectivity core (i.e., ProbWind object) the ProbWind probabilities will be under forecast</a:t>
            </a:r>
          </a:p>
          <a:p>
            <a:pPr marL="342900" indent="-342900">
              <a:buFont typeface="Arial"/>
              <a:buChar char="•"/>
            </a:pPr>
            <a:endParaRPr lang="en-US" sz="1900" dirty="0"/>
          </a:p>
          <a:p>
            <a:pPr marL="342900" indent="-342900">
              <a:buFont typeface="Arial"/>
              <a:buChar char="•"/>
            </a:pPr>
            <a:r>
              <a:rPr lang="en-US" sz="1900" dirty="0">
                <a:solidFill>
                  <a:srgbClr val="FFFF00"/>
                </a:solidFill>
              </a:rPr>
              <a:t>Lead-time will be greatest when the satellite can observe the development of the storm from immature cumulus to cumulonimbus</a:t>
            </a:r>
          </a:p>
        </p:txBody>
      </p:sp>
    </p:spTree>
    <p:extLst>
      <p:ext uri="{BB962C8B-B14F-4D97-AF65-F5344CB8AC3E}">
        <p14:creationId xmlns:p14="http://schemas.microsoft.com/office/powerpoint/2010/main" val="116759453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F378691F-9CED-4134-BEF2-4424A0C8B72C}" type="slidenum">
              <a:rPr lang="en-US" smtClean="0"/>
              <a:pPr>
                <a:defRPr/>
              </a:pPr>
              <a:t>34</a:t>
            </a:fld>
            <a:endParaRPr lang="en-US"/>
          </a:p>
        </p:txBody>
      </p:sp>
      <p:sp>
        <p:nvSpPr>
          <p:cNvPr id="6" name="TextBox 5"/>
          <p:cNvSpPr txBox="1"/>
          <p:nvPr/>
        </p:nvSpPr>
        <p:spPr>
          <a:xfrm>
            <a:off x="381000" y="177224"/>
            <a:ext cx="8305800" cy="646331"/>
          </a:xfrm>
          <a:prstGeom prst="rect">
            <a:avLst/>
          </a:prstGeom>
          <a:noFill/>
        </p:spPr>
        <p:txBody>
          <a:bodyPr wrap="square" rtlCol="0">
            <a:spAutoFit/>
          </a:bodyPr>
          <a:lstStyle/>
          <a:p>
            <a:r>
              <a:rPr lang="en-US" sz="3600" b="1" u="sng" dirty="0">
                <a:effectLst>
                  <a:outerShdw blurRad="50800" dist="38100" dir="2700000" algn="tl" rotWithShape="0">
                    <a:prstClr val="black">
                      <a:alpha val="40000"/>
                    </a:prstClr>
                  </a:outerShdw>
                </a:effectLst>
              </a:rPr>
              <a:t>ProbTor:  Known Caveats</a:t>
            </a:r>
          </a:p>
        </p:txBody>
      </p:sp>
      <p:sp>
        <p:nvSpPr>
          <p:cNvPr id="28" name="TextBox 27"/>
          <p:cNvSpPr txBox="1"/>
          <p:nvPr/>
        </p:nvSpPr>
        <p:spPr>
          <a:xfrm>
            <a:off x="13911" y="857073"/>
            <a:ext cx="9130089" cy="5663089"/>
          </a:xfrm>
          <a:prstGeom prst="rect">
            <a:avLst/>
          </a:prstGeom>
          <a:noFill/>
        </p:spPr>
        <p:txBody>
          <a:bodyPr wrap="square" rtlCol="0">
            <a:spAutoFit/>
          </a:bodyPr>
          <a:lstStyle/>
          <a:p>
            <a:pPr marL="285750" indent="-285750">
              <a:buFont typeface="Arial"/>
              <a:buChar char="•"/>
            </a:pPr>
            <a:r>
              <a:rPr lang="en-US" sz="2000" dirty="0"/>
              <a:t>ProbTor requires an identifiable object in radar reflectivity</a:t>
            </a:r>
          </a:p>
          <a:p>
            <a:pPr marL="742950" lvl="1" indent="-285750">
              <a:buFont typeface="Arial"/>
              <a:buChar char="•"/>
            </a:pPr>
            <a:r>
              <a:rPr lang="en-US" dirty="0"/>
              <a:t>Most often in linear modes, object identification can become more difficult—the absence of an object (and hence ProbTor value) does not mean there is no tornadic threat</a:t>
            </a:r>
          </a:p>
          <a:p>
            <a:pPr marL="342900" indent="-342900">
              <a:buFont typeface="Arial"/>
              <a:buChar char="•"/>
            </a:pPr>
            <a:r>
              <a:rPr lang="en-US" sz="2000" dirty="0"/>
              <a:t>ProbTor interpretation can be more difficult in long convective lines</a:t>
            </a:r>
          </a:p>
          <a:p>
            <a:pPr marL="800100" lvl="1" indent="-342900">
              <a:buFont typeface="Arial"/>
              <a:buChar char="•"/>
            </a:pPr>
            <a:r>
              <a:rPr lang="en-US" dirty="0">
                <a:solidFill>
                  <a:srgbClr val="FFFF00"/>
                </a:solidFill>
              </a:rPr>
              <a:t>Pinpointing the portion of a long convective line posing the highest tornadic threats can become difficult since the entire line is identified as single object (we are working toward improving this)</a:t>
            </a:r>
          </a:p>
          <a:p>
            <a:pPr marL="800100" lvl="1" indent="-342900">
              <a:buFont typeface="Arial"/>
              <a:buChar char="•"/>
            </a:pPr>
            <a:r>
              <a:rPr lang="en-US" dirty="0">
                <a:solidFill>
                  <a:srgbClr val="FFFF00"/>
                </a:solidFill>
              </a:rPr>
              <a:t>ProbTor can over forecast in strong convective lines in favorable kinematic environments</a:t>
            </a:r>
            <a:endParaRPr lang="en-US" sz="2000" dirty="0"/>
          </a:p>
          <a:p>
            <a:pPr marL="342900" indent="-342900">
              <a:buFont typeface="Arial"/>
              <a:buChar char="•"/>
            </a:pPr>
            <a:endParaRPr lang="en-US" sz="2000" dirty="0"/>
          </a:p>
          <a:p>
            <a:pPr marL="342900" indent="-342900">
              <a:buFont typeface="Arial"/>
              <a:buChar char="•"/>
            </a:pPr>
            <a:r>
              <a:rPr lang="en-US" sz="2000" dirty="0"/>
              <a:t>ProbTor is impacted by radar beam blockage and increasing beam height away from radar just as base/SRM velocity interrogation</a:t>
            </a:r>
          </a:p>
          <a:p>
            <a:pPr lvl="1"/>
            <a:endParaRPr lang="en-US" dirty="0">
              <a:solidFill>
                <a:srgbClr val="FFFF00"/>
              </a:solidFill>
            </a:endParaRPr>
          </a:p>
          <a:p>
            <a:pPr marL="342900" indent="-342900">
              <a:buFont typeface="Arial"/>
              <a:buChar char="•"/>
            </a:pPr>
            <a:r>
              <a:rPr lang="en-US" sz="2000" dirty="0"/>
              <a:t>ProbTor will typically have </a:t>
            </a:r>
            <a:r>
              <a:rPr lang="en-US" sz="2000" b="1" u="sng" dirty="0"/>
              <a:t>very low</a:t>
            </a:r>
            <a:r>
              <a:rPr lang="en-US" sz="2000" b="1" dirty="0"/>
              <a:t> </a:t>
            </a:r>
            <a:r>
              <a:rPr lang="en-US" sz="2000" dirty="0"/>
              <a:t>probabilities with ‘land spout’ tornadoes</a:t>
            </a:r>
          </a:p>
          <a:p>
            <a:pPr marL="342900" indent="-342900">
              <a:buFont typeface="Arial"/>
              <a:buChar char="•"/>
            </a:pPr>
            <a:r>
              <a:rPr lang="en-US" sz="2000" dirty="0"/>
              <a:t>For storms within ~10 miles of NEXRAD sites use ProbTor with caution as AzShear values may be artificially high due t0 non-meteorological targets</a:t>
            </a:r>
          </a:p>
          <a:p>
            <a:pPr marL="342900" indent="-342900">
              <a:buFont typeface="Arial"/>
              <a:buChar char="•"/>
            </a:pPr>
            <a:r>
              <a:rPr lang="en-US" sz="2000" dirty="0"/>
              <a:t>ProbTor will under forecast tornado probabilities when input  RAP 0-1km SRH values are too low (compared to truth)</a:t>
            </a:r>
          </a:p>
        </p:txBody>
      </p:sp>
    </p:spTree>
    <p:extLst>
      <p:ext uri="{BB962C8B-B14F-4D97-AF65-F5344CB8AC3E}">
        <p14:creationId xmlns:p14="http://schemas.microsoft.com/office/powerpoint/2010/main" val="307308550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F378691F-9CED-4134-BEF2-4424A0C8B72C}" type="slidenum">
              <a:rPr lang="en-US" smtClean="0"/>
              <a:pPr>
                <a:defRPr/>
              </a:pPr>
              <a:t>35</a:t>
            </a:fld>
            <a:endParaRPr lang="en-US"/>
          </a:p>
        </p:txBody>
      </p:sp>
      <p:sp>
        <p:nvSpPr>
          <p:cNvPr id="6" name="TextBox 5"/>
          <p:cNvSpPr txBox="1"/>
          <p:nvPr/>
        </p:nvSpPr>
        <p:spPr>
          <a:xfrm>
            <a:off x="381000" y="177224"/>
            <a:ext cx="8305800" cy="646331"/>
          </a:xfrm>
          <a:prstGeom prst="rect">
            <a:avLst/>
          </a:prstGeom>
          <a:noFill/>
        </p:spPr>
        <p:txBody>
          <a:bodyPr wrap="square" rtlCol="0">
            <a:spAutoFit/>
          </a:bodyPr>
          <a:lstStyle/>
          <a:p>
            <a:r>
              <a:rPr lang="en-US" sz="3600" b="1" dirty="0">
                <a:effectLst>
                  <a:outerShdw blurRad="50800" dist="38100" dir="2700000" algn="tl" rotWithShape="0">
                    <a:prstClr val="black">
                      <a:alpha val="40000"/>
                    </a:prstClr>
                  </a:outerShdw>
                </a:effectLst>
              </a:rPr>
              <a:t>On-going and future work</a:t>
            </a:r>
          </a:p>
        </p:txBody>
      </p:sp>
      <p:sp>
        <p:nvSpPr>
          <p:cNvPr id="28" name="TextBox 27"/>
          <p:cNvSpPr txBox="1"/>
          <p:nvPr/>
        </p:nvSpPr>
        <p:spPr>
          <a:xfrm>
            <a:off x="252762" y="1035492"/>
            <a:ext cx="9508273" cy="4462760"/>
          </a:xfrm>
          <a:prstGeom prst="rect">
            <a:avLst/>
          </a:prstGeom>
          <a:noFill/>
        </p:spPr>
        <p:txBody>
          <a:bodyPr wrap="square" rtlCol="0">
            <a:spAutoFit/>
          </a:bodyPr>
          <a:lstStyle/>
          <a:p>
            <a:pPr marL="285750" indent="-285750">
              <a:buFont typeface="Arial"/>
              <a:buChar char="•"/>
            </a:pPr>
            <a:r>
              <a:rPr lang="en-US" sz="2400" dirty="0"/>
              <a:t>AWIPS2 plugin work</a:t>
            </a:r>
          </a:p>
          <a:p>
            <a:pPr marL="742950" lvl="1" indent="-285750">
              <a:buFont typeface="Arial"/>
              <a:buChar char="•"/>
            </a:pPr>
            <a:r>
              <a:rPr lang="en-US" sz="2400" dirty="0"/>
              <a:t>Time series (web and AWIPS2)</a:t>
            </a:r>
          </a:p>
          <a:p>
            <a:pPr marL="742950" lvl="1" indent="-285750">
              <a:buFont typeface="Arial"/>
              <a:buChar char="•"/>
            </a:pPr>
            <a:r>
              <a:rPr lang="en-US" sz="2400" dirty="0"/>
              <a:t>Custom predictor sampling readout</a:t>
            </a:r>
          </a:p>
          <a:p>
            <a:pPr marL="742950" lvl="1" indent="-285750">
              <a:buFont typeface="Arial"/>
              <a:buChar char="•"/>
            </a:pPr>
            <a:r>
              <a:rPr lang="en-US" sz="2400" dirty="0" err="1"/>
              <a:t>ProbTor</a:t>
            </a:r>
            <a:r>
              <a:rPr lang="en-US" sz="2400" dirty="0"/>
              <a:t> display in AWIPS2</a:t>
            </a:r>
          </a:p>
          <a:p>
            <a:pPr marL="742950" lvl="1" indent="-285750">
              <a:buFont typeface="Arial"/>
              <a:buChar char="•"/>
            </a:pPr>
            <a:r>
              <a:rPr lang="en-US" sz="2400" dirty="0"/>
              <a:t>Hotkeys to toggle between </a:t>
            </a:r>
            <a:r>
              <a:rPr lang="en-US" sz="2400" dirty="0" err="1"/>
              <a:t>ProbHail</a:t>
            </a:r>
            <a:r>
              <a:rPr lang="en-US" sz="2400" dirty="0"/>
              <a:t>, </a:t>
            </a:r>
            <a:r>
              <a:rPr lang="en-US" sz="2400" dirty="0" err="1"/>
              <a:t>ProbWind</a:t>
            </a:r>
            <a:r>
              <a:rPr lang="en-US" sz="2400" dirty="0"/>
              <a:t>, and </a:t>
            </a:r>
            <a:r>
              <a:rPr lang="en-US" sz="2400" dirty="0" err="1"/>
              <a:t>ProbTor</a:t>
            </a:r>
            <a:r>
              <a:rPr lang="en-US" sz="2400" dirty="0"/>
              <a:t>?</a:t>
            </a:r>
          </a:p>
          <a:p>
            <a:pPr marL="742950" lvl="1" indent="-285750">
              <a:buFont typeface="Arial"/>
              <a:buChar char="•"/>
            </a:pPr>
            <a:endParaRPr lang="en-US" sz="2400" dirty="0"/>
          </a:p>
          <a:p>
            <a:pPr marL="285750" indent="-285750">
              <a:buFont typeface="Arial"/>
              <a:buChar char="•"/>
            </a:pPr>
            <a:r>
              <a:rPr lang="en-US" sz="2400" dirty="0"/>
              <a:t>Science work</a:t>
            </a:r>
          </a:p>
          <a:p>
            <a:pPr marL="742950" lvl="1" indent="-285750">
              <a:buFont typeface="Arial"/>
              <a:buChar char="•"/>
            </a:pPr>
            <a:r>
              <a:rPr lang="en-US" sz="2400" dirty="0"/>
              <a:t>Tuning </a:t>
            </a:r>
            <a:r>
              <a:rPr lang="en-US" sz="2400" dirty="0" err="1"/>
              <a:t>ProbHail</a:t>
            </a:r>
            <a:r>
              <a:rPr lang="en-US" sz="2400" dirty="0"/>
              <a:t>, </a:t>
            </a:r>
            <a:r>
              <a:rPr lang="en-US" sz="2400" dirty="0" err="1"/>
              <a:t>ProbWind</a:t>
            </a:r>
            <a:r>
              <a:rPr lang="en-US" sz="2400" dirty="0"/>
              <a:t>, </a:t>
            </a:r>
            <a:r>
              <a:rPr lang="en-US" sz="2400" dirty="0" err="1"/>
              <a:t>ProbTor</a:t>
            </a:r>
            <a:endParaRPr lang="en-US" sz="2400" dirty="0"/>
          </a:p>
          <a:p>
            <a:pPr marL="742950" lvl="1" indent="-285750">
              <a:buFont typeface="Arial"/>
              <a:buChar char="•"/>
            </a:pPr>
            <a:r>
              <a:rPr lang="en-US" sz="2400" dirty="0"/>
              <a:t>Investigating and incorporating GLM </a:t>
            </a:r>
          </a:p>
          <a:p>
            <a:pPr marL="742950" lvl="1" indent="-285750">
              <a:buFont typeface="Arial"/>
              <a:buChar char="•"/>
            </a:pPr>
            <a:r>
              <a:rPr lang="en-US" sz="2400" dirty="0"/>
              <a:t>Storm-top satellite features (AI image recognition)</a:t>
            </a:r>
          </a:p>
          <a:p>
            <a:pPr marL="742950" lvl="1" indent="-285750">
              <a:buFont typeface="Arial"/>
              <a:buChar char="•"/>
            </a:pPr>
            <a:r>
              <a:rPr lang="en-US" sz="2400" dirty="0"/>
              <a:t>Improve </a:t>
            </a:r>
            <a:r>
              <a:rPr lang="en-US" sz="2400" dirty="0" err="1"/>
              <a:t>ProbWind</a:t>
            </a:r>
            <a:r>
              <a:rPr lang="en-US" sz="2400" dirty="0"/>
              <a:t>/</a:t>
            </a:r>
            <a:r>
              <a:rPr lang="en-US" sz="2400" dirty="0" err="1"/>
              <a:t>ProbTor</a:t>
            </a:r>
            <a:r>
              <a:rPr lang="en-US" sz="2400" dirty="0"/>
              <a:t> with velocity data?</a:t>
            </a:r>
          </a:p>
          <a:p>
            <a:pPr marL="285750" indent="-285750">
              <a:buFont typeface="Arial"/>
              <a:buChar char="•"/>
            </a:pPr>
            <a:endParaRPr lang="en-US" sz="2000" dirty="0"/>
          </a:p>
        </p:txBody>
      </p:sp>
    </p:spTree>
    <p:extLst>
      <p:ext uri="{BB962C8B-B14F-4D97-AF65-F5344CB8AC3E}">
        <p14:creationId xmlns:p14="http://schemas.microsoft.com/office/powerpoint/2010/main" val="77888903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F378691F-9CED-4134-BEF2-4424A0C8B72C}" type="slidenum">
              <a:rPr lang="en-US" smtClean="0"/>
              <a:pPr>
                <a:defRPr/>
              </a:pPr>
              <a:t>36</a:t>
            </a:fld>
            <a:endParaRPr lang="en-US"/>
          </a:p>
        </p:txBody>
      </p:sp>
      <p:sp>
        <p:nvSpPr>
          <p:cNvPr id="6" name="TextBox 5"/>
          <p:cNvSpPr txBox="1"/>
          <p:nvPr/>
        </p:nvSpPr>
        <p:spPr>
          <a:xfrm>
            <a:off x="381000" y="177224"/>
            <a:ext cx="8305800" cy="646331"/>
          </a:xfrm>
          <a:prstGeom prst="rect">
            <a:avLst/>
          </a:prstGeom>
          <a:noFill/>
        </p:spPr>
        <p:txBody>
          <a:bodyPr wrap="square" rtlCol="0">
            <a:spAutoFit/>
          </a:bodyPr>
          <a:lstStyle/>
          <a:p>
            <a:r>
              <a:rPr lang="en-US" sz="3600" b="1" dirty="0">
                <a:effectLst>
                  <a:outerShdw blurRad="50800" dist="38100" dir="2700000" algn="tl" rotWithShape="0">
                    <a:prstClr val="black">
                      <a:alpha val="40000"/>
                    </a:prstClr>
                  </a:outerShdw>
                </a:effectLst>
              </a:rPr>
              <a:t>AWIPS2 plugin work</a:t>
            </a:r>
          </a:p>
        </p:txBody>
      </p:sp>
      <p:sp>
        <p:nvSpPr>
          <p:cNvPr id="28" name="TextBox 27"/>
          <p:cNvSpPr txBox="1"/>
          <p:nvPr/>
        </p:nvSpPr>
        <p:spPr>
          <a:xfrm>
            <a:off x="13911" y="857073"/>
            <a:ext cx="9130089" cy="400110"/>
          </a:xfrm>
          <a:prstGeom prst="rect">
            <a:avLst/>
          </a:prstGeom>
          <a:noFill/>
        </p:spPr>
        <p:txBody>
          <a:bodyPr wrap="square" rtlCol="0">
            <a:spAutoFit/>
          </a:bodyPr>
          <a:lstStyle/>
          <a:p>
            <a:pPr marL="285750" indent="-285750">
              <a:buFont typeface="Arial"/>
              <a:buChar char="•"/>
            </a:pPr>
            <a:r>
              <a:rPr lang="en-US" sz="2000" dirty="0"/>
              <a:t>Time series (web and AWIPS2)</a:t>
            </a:r>
          </a:p>
        </p:txBody>
      </p:sp>
      <p:pic>
        <p:nvPicPr>
          <p:cNvPr id="3" name="Picture 2">
            <a:extLst>
              <a:ext uri="{FF2B5EF4-FFF2-40B4-BE49-F238E27FC236}">
                <a16:creationId xmlns:a16="http://schemas.microsoft.com/office/drawing/2014/main" id="{B9412491-FEAE-F743-895B-0E3CFDCB3B04}"/>
              </a:ext>
            </a:extLst>
          </p:cNvPr>
          <p:cNvPicPr>
            <a:picLocks noChangeAspect="1"/>
          </p:cNvPicPr>
          <p:nvPr/>
        </p:nvPicPr>
        <p:blipFill>
          <a:blip r:embed="rId3"/>
          <a:stretch>
            <a:fillRect/>
          </a:stretch>
        </p:blipFill>
        <p:spPr>
          <a:xfrm>
            <a:off x="653043" y="1257183"/>
            <a:ext cx="7761713" cy="5163371"/>
          </a:xfrm>
          <a:prstGeom prst="rect">
            <a:avLst/>
          </a:prstGeom>
        </p:spPr>
      </p:pic>
      <p:sp>
        <p:nvSpPr>
          <p:cNvPr id="5" name="Rounded Rectangle 4">
            <a:extLst>
              <a:ext uri="{FF2B5EF4-FFF2-40B4-BE49-F238E27FC236}">
                <a16:creationId xmlns:a16="http://schemas.microsoft.com/office/drawing/2014/main" id="{C6135124-544C-DE46-9C92-2884B1F6848A}"/>
              </a:ext>
            </a:extLst>
          </p:cNvPr>
          <p:cNvSpPr/>
          <p:nvPr/>
        </p:nvSpPr>
        <p:spPr>
          <a:xfrm>
            <a:off x="2869582" y="4564566"/>
            <a:ext cx="735980" cy="141249"/>
          </a:xfrm>
          <a:prstGeom prst="roundRect">
            <a:avLst/>
          </a:prstGeom>
          <a:noFill/>
          <a:ln w="28575">
            <a:solidFill>
              <a:srgbClr val="FF0000"/>
            </a:solidFill>
          </a:ln>
          <a:effectLst/>
          <a:scene3d>
            <a:camera prst="orthographicFront" fov="0">
              <a:rot lat="0" lon="0" rev="0"/>
            </a:camera>
            <a:lightRig rig="brightRoom" dir="tl">
              <a:rot lat="0" lon="0" rev="8700000"/>
            </a:lightRig>
          </a:scene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96265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F378691F-9CED-4134-BEF2-4424A0C8B72C}" type="slidenum">
              <a:rPr lang="en-US" smtClean="0"/>
              <a:pPr>
                <a:defRPr/>
              </a:pPr>
              <a:t>37</a:t>
            </a:fld>
            <a:endParaRPr lang="en-US"/>
          </a:p>
        </p:txBody>
      </p:sp>
      <p:sp>
        <p:nvSpPr>
          <p:cNvPr id="6" name="TextBox 5"/>
          <p:cNvSpPr txBox="1"/>
          <p:nvPr/>
        </p:nvSpPr>
        <p:spPr>
          <a:xfrm>
            <a:off x="381000" y="177224"/>
            <a:ext cx="8305800" cy="646331"/>
          </a:xfrm>
          <a:prstGeom prst="rect">
            <a:avLst/>
          </a:prstGeom>
          <a:noFill/>
        </p:spPr>
        <p:txBody>
          <a:bodyPr wrap="square" rtlCol="0">
            <a:spAutoFit/>
          </a:bodyPr>
          <a:lstStyle/>
          <a:p>
            <a:r>
              <a:rPr lang="en-US" sz="3600" b="1" dirty="0">
                <a:effectLst>
                  <a:outerShdw blurRad="50800" dist="38100" dir="2700000" algn="tl" rotWithShape="0">
                    <a:prstClr val="black">
                      <a:alpha val="40000"/>
                    </a:prstClr>
                  </a:outerShdw>
                </a:effectLst>
              </a:rPr>
              <a:t>AWIPS2 plugin work</a:t>
            </a:r>
          </a:p>
        </p:txBody>
      </p:sp>
      <p:sp>
        <p:nvSpPr>
          <p:cNvPr id="28" name="TextBox 27"/>
          <p:cNvSpPr txBox="1"/>
          <p:nvPr/>
        </p:nvSpPr>
        <p:spPr>
          <a:xfrm>
            <a:off x="13911" y="857073"/>
            <a:ext cx="9130089" cy="400110"/>
          </a:xfrm>
          <a:prstGeom prst="rect">
            <a:avLst/>
          </a:prstGeom>
          <a:noFill/>
        </p:spPr>
        <p:txBody>
          <a:bodyPr wrap="square" rtlCol="0">
            <a:spAutoFit/>
          </a:bodyPr>
          <a:lstStyle/>
          <a:p>
            <a:pPr marL="285750" indent="-285750">
              <a:buFont typeface="Arial"/>
              <a:buChar char="•"/>
            </a:pPr>
            <a:r>
              <a:rPr lang="en-US" sz="2000" dirty="0"/>
              <a:t>Time series (web and AWIPS2)</a:t>
            </a:r>
          </a:p>
        </p:txBody>
      </p:sp>
      <p:pic>
        <p:nvPicPr>
          <p:cNvPr id="7" name="Picture 6">
            <a:extLst>
              <a:ext uri="{FF2B5EF4-FFF2-40B4-BE49-F238E27FC236}">
                <a16:creationId xmlns:a16="http://schemas.microsoft.com/office/drawing/2014/main" id="{E91159F5-93BB-724C-BE40-29FD69DAFB79}"/>
              </a:ext>
            </a:extLst>
          </p:cNvPr>
          <p:cNvPicPr>
            <a:picLocks noChangeAspect="1"/>
          </p:cNvPicPr>
          <p:nvPr/>
        </p:nvPicPr>
        <p:blipFill>
          <a:blip r:embed="rId3"/>
          <a:stretch>
            <a:fillRect/>
          </a:stretch>
        </p:blipFill>
        <p:spPr>
          <a:xfrm>
            <a:off x="1038160" y="1290701"/>
            <a:ext cx="7081589" cy="5616433"/>
          </a:xfrm>
          <a:prstGeom prst="rect">
            <a:avLst/>
          </a:prstGeom>
        </p:spPr>
      </p:pic>
      <p:pic>
        <p:nvPicPr>
          <p:cNvPr id="2" name="Picture 1">
            <a:extLst>
              <a:ext uri="{FF2B5EF4-FFF2-40B4-BE49-F238E27FC236}">
                <a16:creationId xmlns:a16="http://schemas.microsoft.com/office/drawing/2014/main" id="{00919932-856A-CE4E-9393-168D9E71B695}"/>
              </a:ext>
            </a:extLst>
          </p:cNvPr>
          <p:cNvPicPr>
            <a:picLocks noChangeAspect="1"/>
          </p:cNvPicPr>
          <p:nvPr/>
        </p:nvPicPr>
        <p:blipFill>
          <a:blip r:embed="rId4"/>
          <a:stretch>
            <a:fillRect/>
          </a:stretch>
        </p:blipFill>
        <p:spPr>
          <a:xfrm>
            <a:off x="1362054" y="1966555"/>
            <a:ext cx="6343692" cy="3010017"/>
          </a:xfrm>
          <a:prstGeom prst="rect">
            <a:avLst/>
          </a:prstGeom>
        </p:spPr>
      </p:pic>
    </p:spTree>
    <p:extLst>
      <p:ext uri="{BB962C8B-B14F-4D97-AF65-F5344CB8AC3E}">
        <p14:creationId xmlns:p14="http://schemas.microsoft.com/office/powerpoint/2010/main" val="7405773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nodeType="clickEffect">
                                  <p:stCondLst>
                                    <p:cond delay="0"/>
                                  </p:stCondLst>
                                  <p:childTnLst>
                                    <p:animEffect transition="out" filter="dissolve">
                                      <p:cBhvr>
                                        <p:cTn id="6" dur="500"/>
                                        <p:tgtEl>
                                          <p:spTgt spid="7"/>
                                        </p:tgtEl>
                                      </p:cBhvr>
                                    </p:animEffect>
                                    <p:set>
                                      <p:cBhvr>
                                        <p:cTn id="7" dur="1" fill="hold">
                                          <p:stCondLst>
                                            <p:cond delay="499"/>
                                          </p:stCondLst>
                                        </p:cTn>
                                        <p:tgtEl>
                                          <p:spTgt spid="7"/>
                                        </p:tgtEl>
                                        <p:attrNameLst>
                                          <p:attrName>style.visibility</p:attrName>
                                        </p:attrNameLst>
                                      </p:cBhvr>
                                      <p:to>
                                        <p:strVal val="hidden"/>
                                      </p:to>
                                    </p:set>
                                  </p:childTnLst>
                                </p:cTn>
                              </p:par>
                              <p:par>
                                <p:cTn id="8" presetID="9"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dissolve">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F378691F-9CED-4134-BEF2-4424A0C8B72C}" type="slidenum">
              <a:rPr lang="en-US" smtClean="0"/>
              <a:pPr>
                <a:defRPr/>
              </a:pPr>
              <a:t>38</a:t>
            </a:fld>
            <a:endParaRPr lang="en-US"/>
          </a:p>
        </p:txBody>
      </p:sp>
      <p:sp>
        <p:nvSpPr>
          <p:cNvPr id="6" name="TextBox 5"/>
          <p:cNvSpPr txBox="1"/>
          <p:nvPr/>
        </p:nvSpPr>
        <p:spPr>
          <a:xfrm>
            <a:off x="381000" y="177224"/>
            <a:ext cx="8305800" cy="646331"/>
          </a:xfrm>
          <a:prstGeom prst="rect">
            <a:avLst/>
          </a:prstGeom>
          <a:noFill/>
        </p:spPr>
        <p:txBody>
          <a:bodyPr wrap="square" rtlCol="0">
            <a:spAutoFit/>
          </a:bodyPr>
          <a:lstStyle/>
          <a:p>
            <a:r>
              <a:rPr lang="en-US" sz="3600" b="1" dirty="0">
                <a:effectLst>
                  <a:outerShdw blurRad="50800" dist="38100" dir="2700000" algn="tl" rotWithShape="0">
                    <a:prstClr val="black">
                      <a:alpha val="40000"/>
                    </a:prstClr>
                  </a:outerShdw>
                </a:effectLst>
              </a:rPr>
              <a:t>AWIPS2 plugin work</a:t>
            </a:r>
          </a:p>
        </p:txBody>
      </p:sp>
      <p:sp>
        <p:nvSpPr>
          <p:cNvPr id="28" name="TextBox 27"/>
          <p:cNvSpPr txBox="1"/>
          <p:nvPr/>
        </p:nvSpPr>
        <p:spPr>
          <a:xfrm>
            <a:off x="13911" y="857073"/>
            <a:ext cx="9130089" cy="707886"/>
          </a:xfrm>
          <a:prstGeom prst="rect">
            <a:avLst/>
          </a:prstGeom>
          <a:noFill/>
        </p:spPr>
        <p:txBody>
          <a:bodyPr wrap="square" rtlCol="0">
            <a:spAutoFit/>
          </a:bodyPr>
          <a:lstStyle/>
          <a:p>
            <a:pPr marL="285750" indent="-285750">
              <a:buFont typeface="Arial"/>
              <a:buChar char="•"/>
            </a:pPr>
            <a:r>
              <a:rPr lang="en-US" sz="2000" dirty="0" err="1"/>
              <a:t>ProbTor</a:t>
            </a:r>
            <a:r>
              <a:rPr lang="en-US" sz="2000" dirty="0"/>
              <a:t> display in AWIPS2</a:t>
            </a:r>
          </a:p>
          <a:p>
            <a:pPr marL="742950" lvl="1" indent="-285750">
              <a:buFont typeface="Arial"/>
              <a:buChar char="•"/>
            </a:pPr>
            <a:r>
              <a:rPr lang="en-US" sz="2000" dirty="0"/>
              <a:t>We want your input – look for a google form survey!</a:t>
            </a:r>
          </a:p>
        </p:txBody>
      </p:sp>
      <p:pic>
        <p:nvPicPr>
          <p:cNvPr id="2" name="Picture 1">
            <a:extLst>
              <a:ext uri="{FF2B5EF4-FFF2-40B4-BE49-F238E27FC236}">
                <a16:creationId xmlns:a16="http://schemas.microsoft.com/office/drawing/2014/main" id="{476455EA-3129-D54E-B313-2C2961D5FF2C}"/>
              </a:ext>
            </a:extLst>
          </p:cNvPr>
          <p:cNvPicPr>
            <a:picLocks noChangeAspect="1"/>
          </p:cNvPicPr>
          <p:nvPr/>
        </p:nvPicPr>
        <p:blipFill rotWithShape="1">
          <a:blip r:embed="rId3"/>
          <a:srcRect b="8472"/>
          <a:stretch/>
        </p:blipFill>
        <p:spPr>
          <a:xfrm>
            <a:off x="13911" y="1794180"/>
            <a:ext cx="9144000" cy="4599184"/>
          </a:xfrm>
          <a:prstGeom prst="rect">
            <a:avLst/>
          </a:prstGeom>
        </p:spPr>
      </p:pic>
    </p:spTree>
    <p:extLst>
      <p:ext uri="{BB962C8B-B14F-4D97-AF65-F5344CB8AC3E}">
        <p14:creationId xmlns:p14="http://schemas.microsoft.com/office/powerpoint/2010/main" val="191365243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F378691F-9CED-4134-BEF2-4424A0C8B72C}" type="slidenum">
              <a:rPr lang="en-US" smtClean="0"/>
              <a:pPr>
                <a:defRPr/>
              </a:pPr>
              <a:t>39</a:t>
            </a:fld>
            <a:endParaRPr lang="en-US"/>
          </a:p>
        </p:txBody>
      </p:sp>
      <p:sp>
        <p:nvSpPr>
          <p:cNvPr id="6" name="TextBox 5"/>
          <p:cNvSpPr txBox="1"/>
          <p:nvPr/>
        </p:nvSpPr>
        <p:spPr>
          <a:xfrm>
            <a:off x="381000" y="177224"/>
            <a:ext cx="8305800" cy="646331"/>
          </a:xfrm>
          <a:prstGeom prst="rect">
            <a:avLst/>
          </a:prstGeom>
          <a:noFill/>
        </p:spPr>
        <p:txBody>
          <a:bodyPr wrap="square" rtlCol="0">
            <a:spAutoFit/>
          </a:bodyPr>
          <a:lstStyle/>
          <a:p>
            <a:r>
              <a:rPr lang="en-US" sz="3600" b="1" dirty="0">
                <a:effectLst>
                  <a:outerShdw blurRad="50800" dist="38100" dir="2700000" algn="tl" rotWithShape="0">
                    <a:prstClr val="black">
                      <a:alpha val="40000"/>
                    </a:prstClr>
                  </a:outerShdw>
                </a:effectLst>
              </a:rPr>
              <a:t>Bad MRMS data</a:t>
            </a:r>
          </a:p>
        </p:txBody>
      </p:sp>
      <p:sp>
        <p:nvSpPr>
          <p:cNvPr id="28" name="TextBox 27"/>
          <p:cNvSpPr txBox="1"/>
          <p:nvPr/>
        </p:nvSpPr>
        <p:spPr>
          <a:xfrm>
            <a:off x="13911" y="857073"/>
            <a:ext cx="9130089" cy="3477875"/>
          </a:xfrm>
          <a:prstGeom prst="rect">
            <a:avLst/>
          </a:prstGeom>
          <a:noFill/>
        </p:spPr>
        <p:txBody>
          <a:bodyPr wrap="square" rtlCol="0">
            <a:spAutoFit/>
          </a:bodyPr>
          <a:lstStyle/>
          <a:p>
            <a:pPr marL="285750" indent="-285750">
              <a:buFont typeface="Arial"/>
              <a:buChar char="•"/>
            </a:pPr>
            <a:r>
              <a:rPr lang="en-US" sz="2000" dirty="0"/>
              <a:t>AP echoes occasionally result in ”ghost” storms (MRMS fails to QC)</a:t>
            </a:r>
          </a:p>
          <a:p>
            <a:pPr marL="285750" indent="-285750">
              <a:buFont typeface="Arial"/>
              <a:buChar char="•"/>
            </a:pPr>
            <a:r>
              <a:rPr lang="en-US" sz="2000" dirty="0"/>
              <a:t>This can result in non-meteorological </a:t>
            </a:r>
            <a:r>
              <a:rPr lang="en-US" sz="2000" dirty="0" err="1"/>
              <a:t>ProbSevere</a:t>
            </a:r>
            <a:r>
              <a:rPr lang="en-US" sz="2000" dirty="0"/>
              <a:t> objects</a:t>
            </a:r>
          </a:p>
          <a:p>
            <a:pPr marL="285750" indent="-285750">
              <a:buFont typeface="Arial"/>
              <a:buChar char="•"/>
            </a:pPr>
            <a:r>
              <a:rPr lang="en-US" sz="2000" dirty="0"/>
              <a:t>Developing better way to QC these storms (with satellite and lightning data)</a:t>
            </a:r>
          </a:p>
          <a:p>
            <a:pPr marL="285750" indent="-285750">
              <a:buFont typeface="Arial"/>
              <a:buChar char="•"/>
            </a:pPr>
            <a:r>
              <a:rPr lang="en-US" sz="2000" dirty="0"/>
              <a:t>If flagged, </a:t>
            </a:r>
            <a:r>
              <a:rPr lang="en-US" sz="2000" u="sng" dirty="0"/>
              <a:t>probabilities will be calculated with MESH = 0.00 in.</a:t>
            </a:r>
          </a:p>
          <a:p>
            <a:pPr marL="285750" indent="-285750">
              <a:buFont typeface="Arial"/>
              <a:buChar char="•"/>
            </a:pPr>
            <a:r>
              <a:rPr lang="en-US" sz="2000" dirty="0"/>
              <a:t>How do users want this to be </a:t>
            </a:r>
            <a:r>
              <a:rPr lang="en-US" sz="2000" b="1" i="1" dirty="0"/>
              <a:t>displayed</a:t>
            </a:r>
            <a:r>
              <a:rPr lang="en-US" sz="2000" dirty="0"/>
              <a:t>?</a:t>
            </a:r>
          </a:p>
          <a:p>
            <a:pPr marL="914400" lvl="1" indent="-457200">
              <a:buAutoNum type="arabicPeriod"/>
            </a:pPr>
            <a:r>
              <a:rPr lang="en-US" sz="2000" dirty="0"/>
              <a:t>“MESH: 3.38 in.”</a:t>
            </a:r>
          </a:p>
          <a:p>
            <a:pPr marL="914400" lvl="1" indent="-457200">
              <a:buAutoNum type="arabicPeriod"/>
            </a:pPr>
            <a:r>
              <a:rPr lang="en-US" sz="2000" dirty="0"/>
              <a:t>“MESH: 3.38 in. (flagged)”</a:t>
            </a:r>
          </a:p>
          <a:p>
            <a:pPr marL="914400" lvl="1" indent="-457200">
              <a:buAutoNum type="arabicPeriod"/>
            </a:pPr>
            <a:r>
              <a:rPr lang="en-US" sz="2000" dirty="0"/>
              <a:t>“MESH: -999 (flagged)”</a:t>
            </a:r>
          </a:p>
          <a:p>
            <a:pPr marL="914400" lvl="1" indent="-457200">
              <a:buAutoNum type="arabicPeriod"/>
            </a:pPr>
            <a:r>
              <a:rPr lang="en-US" sz="2000" dirty="0"/>
              <a:t>“MESH: 0.00 in. (flagged)”</a:t>
            </a:r>
          </a:p>
          <a:p>
            <a:pPr marL="914400" lvl="1" indent="-457200">
              <a:buAutoNum type="arabicPeriod"/>
            </a:pPr>
            <a:r>
              <a:rPr lang="en-US" sz="2000" dirty="0"/>
              <a:t>“MESH: flagged”</a:t>
            </a:r>
          </a:p>
          <a:p>
            <a:pPr marL="914400" lvl="1" indent="-457200">
              <a:buAutoNum type="arabicPeriod"/>
            </a:pPr>
            <a:r>
              <a:rPr lang="en-US" sz="2000" dirty="0"/>
              <a:t>Don’t QC these storms?</a:t>
            </a:r>
          </a:p>
        </p:txBody>
      </p:sp>
      <p:pic>
        <p:nvPicPr>
          <p:cNvPr id="5" name="Picture 4">
            <a:extLst>
              <a:ext uri="{FF2B5EF4-FFF2-40B4-BE49-F238E27FC236}">
                <a16:creationId xmlns:a16="http://schemas.microsoft.com/office/drawing/2014/main" id="{3A4CD131-2C6F-7E42-A7C7-5A5824800349}"/>
              </a:ext>
            </a:extLst>
          </p:cNvPr>
          <p:cNvPicPr>
            <a:picLocks noChangeAspect="1"/>
          </p:cNvPicPr>
          <p:nvPr/>
        </p:nvPicPr>
        <p:blipFill rotWithShape="1">
          <a:blip r:embed="rId3"/>
          <a:srcRect l="20415" t="28186" r="30448" b="8064"/>
          <a:stretch/>
        </p:blipFill>
        <p:spPr>
          <a:xfrm>
            <a:off x="3881618" y="2490437"/>
            <a:ext cx="5184322" cy="3931192"/>
          </a:xfrm>
          <a:prstGeom prst="rect">
            <a:avLst/>
          </a:prstGeom>
        </p:spPr>
      </p:pic>
    </p:spTree>
    <p:extLst>
      <p:ext uri="{BB962C8B-B14F-4D97-AF65-F5344CB8AC3E}">
        <p14:creationId xmlns:p14="http://schemas.microsoft.com/office/powerpoint/2010/main" val="125429197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b="1" dirty="0">
                <a:latin typeface="+mn-lt"/>
                <a:cs typeface="Corbel (Body)"/>
              </a:rPr>
              <a:t>NOAA/CIMSS </a:t>
            </a:r>
            <a:r>
              <a:rPr lang="en-US" sz="3600" b="1" dirty="0" err="1">
                <a:latin typeface="+mn-lt"/>
                <a:cs typeface="Corbel (Body)"/>
              </a:rPr>
              <a:t>ProbSevere</a:t>
            </a:r>
            <a:r>
              <a:rPr lang="en-US" sz="3600" b="1" dirty="0">
                <a:latin typeface="+mn-lt"/>
                <a:cs typeface="Corbel (Body)"/>
              </a:rPr>
              <a:t> Model</a:t>
            </a:r>
          </a:p>
        </p:txBody>
      </p:sp>
      <p:sp>
        <p:nvSpPr>
          <p:cNvPr id="4" name="Slide Number Placeholder 3"/>
          <p:cNvSpPr>
            <a:spLocks noGrp="1"/>
          </p:cNvSpPr>
          <p:nvPr>
            <p:ph type="sldNum" sz="quarter" idx="10"/>
          </p:nvPr>
        </p:nvSpPr>
        <p:spPr/>
        <p:txBody>
          <a:bodyPr/>
          <a:lstStyle/>
          <a:p>
            <a:pPr>
              <a:defRPr/>
            </a:pPr>
            <a:fld id="{F378691F-9CED-4134-BEF2-4424A0C8B72C}" type="slidenum">
              <a:rPr lang="en-US" smtClean="0"/>
              <a:pPr>
                <a:defRPr/>
              </a:pPr>
              <a:t>4</a:t>
            </a:fld>
            <a:endParaRPr lang="en-US"/>
          </a:p>
        </p:txBody>
      </p:sp>
      <p:sp>
        <p:nvSpPr>
          <p:cNvPr id="3" name="TextBox 2"/>
          <p:cNvSpPr txBox="1"/>
          <p:nvPr/>
        </p:nvSpPr>
        <p:spPr>
          <a:xfrm>
            <a:off x="-1" y="991150"/>
            <a:ext cx="8991600" cy="769441"/>
          </a:xfrm>
          <a:prstGeom prst="rect">
            <a:avLst/>
          </a:prstGeom>
          <a:noFill/>
        </p:spPr>
        <p:txBody>
          <a:bodyPr wrap="square" rtlCol="0">
            <a:spAutoFit/>
          </a:bodyPr>
          <a:lstStyle/>
          <a:p>
            <a:r>
              <a:rPr lang="en-US" sz="2200" b="1" dirty="0">
                <a:latin typeface="Calibri"/>
                <a:cs typeface="Calibri"/>
              </a:rPr>
              <a:t>Probabilities are a function of the dynamic and thermodynamic environment and observations</a:t>
            </a:r>
          </a:p>
        </p:txBody>
      </p:sp>
      <p:sp>
        <p:nvSpPr>
          <p:cNvPr id="5" name="TextBox 4"/>
          <p:cNvSpPr txBox="1"/>
          <p:nvPr/>
        </p:nvSpPr>
        <p:spPr>
          <a:xfrm>
            <a:off x="237066" y="1879600"/>
            <a:ext cx="4334934" cy="2031325"/>
          </a:xfrm>
          <a:prstGeom prst="rect">
            <a:avLst/>
          </a:prstGeom>
          <a:noFill/>
          <a:ln>
            <a:solidFill>
              <a:schemeClr val="accent3">
                <a:lumMod val="60000"/>
                <a:lumOff val="40000"/>
              </a:schemeClr>
            </a:solidFill>
          </a:ln>
        </p:spPr>
        <p:txBody>
          <a:bodyPr wrap="square" rtlCol="0">
            <a:spAutoFit/>
          </a:bodyPr>
          <a:lstStyle/>
          <a:p>
            <a:r>
              <a:rPr lang="en-US" b="1" u="sng" dirty="0"/>
              <a:t>ProbHail:</a:t>
            </a:r>
          </a:p>
          <a:p>
            <a:pPr marL="285750" indent="-285750">
              <a:buFont typeface="Arial"/>
              <a:buChar char="•"/>
            </a:pPr>
            <a:r>
              <a:rPr lang="en-US" i="1" dirty="0"/>
              <a:t>a priori:  0.03</a:t>
            </a:r>
          </a:p>
          <a:p>
            <a:pPr marL="285750" indent="-285750">
              <a:buFont typeface="Arial"/>
              <a:buChar char="•"/>
            </a:pPr>
            <a:r>
              <a:rPr lang="en-US" dirty="0"/>
              <a:t>MESH vs. Wet Bulb 0°C</a:t>
            </a:r>
            <a:r>
              <a:rPr lang="en-US" baseline="30000" dirty="0"/>
              <a:t> </a:t>
            </a:r>
            <a:r>
              <a:rPr lang="en-US" dirty="0"/>
              <a:t>Height</a:t>
            </a:r>
          </a:p>
          <a:p>
            <a:pPr marL="285750" indent="-285750">
              <a:buFont typeface="Arial"/>
              <a:buChar char="•"/>
            </a:pPr>
            <a:r>
              <a:rPr lang="en-US" dirty="0"/>
              <a:t>Flash Rate vs. EBS</a:t>
            </a:r>
          </a:p>
          <a:p>
            <a:pPr marL="285750" indent="-285750">
              <a:buFont typeface="Arial"/>
              <a:buChar char="•"/>
            </a:pPr>
            <a:r>
              <a:rPr lang="en-US" dirty="0"/>
              <a:t>CAPE in -10°C to -30°C layer </a:t>
            </a:r>
            <a:r>
              <a:rPr lang="en-US" dirty="0" err="1"/>
              <a:t>vs</a:t>
            </a:r>
            <a:r>
              <a:rPr lang="en-US" dirty="0"/>
              <a:t> Precipitable Water</a:t>
            </a:r>
          </a:p>
          <a:p>
            <a:pPr marL="285750" indent="-285750">
              <a:buFont typeface="Arial"/>
              <a:buChar char="•"/>
            </a:pPr>
            <a:r>
              <a:rPr lang="en-US" dirty="0"/>
              <a:t>Satellite Growth Rate</a:t>
            </a:r>
          </a:p>
        </p:txBody>
      </p:sp>
      <p:sp>
        <p:nvSpPr>
          <p:cNvPr id="19" name="TextBox 18"/>
          <p:cNvSpPr txBox="1"/>
          <p:nvPr/>
        </p:nvSpPr>
        <p:spPr>
          <a:xfrm>
            <a:off x="4893733" y="1600200"/>
            <a:ext cx="3793067" cy="2308324"/>
          </a:xfrm>
          <a:prstGeom prst="rect">
            <a:avLst/>
          </a:prstGeom>
          <a:noFill/>
          <a:ln>
            <a:solidFill>
              <a:schemeClr val="accent3">
                <a:lumMod val="60000"/>
                <a:lumOff val="40000"/>
              </a:schemeClr>
            </a:solidFill>
          </a:ln>
        </p:spPr>
        <p:txBody>
          <a:bodyPr wrap="square" rtlCol="0">
            <a:spAutoFit/>
          </a:bodyPr>
          <a:lstStyle/>
          <a:p>
            <a:r>
              <a:rPr lang="en-US" b="1" u="sng" dirty="0"/>
              <a:t>ProbWind:</a:t>
            </a:r>
          </a:p>
          <a:p>
            <a:pPr marL="285750" indent="-285750">
              <a:buFont typeface="Arial"/>
              <a:buChar char="•"/>
            </a:pPr>
            <a:r>
              <a:rPr lang="en-US" i="1" dirty="0"/>
              <a:t>a priori:  f(</a:t>
            </a:r>
            <a:r>
              <a:rPr lang="en-US" dirty="0" err="1"/>
              <a:t>MeanWind</a:t>
            </a:r>
            <a:r>
              <a:rPr lang="en-US" dirty="0"/>
              <a:t> 1-3 km AGL/ MLCAPE</a:t>
            </a:r>
            <a:r>
              <a:rPr lang="en-US" i="1" dirty="0"/>
              <a:t>)</a:t>
            </a:r>
          </a:p>
          <a:p>
            <a:pPr marL="285750" indent="-285750">
              <a:buFont typeface="Arial"/>
              <a:buChar char="•"/>
            </a:pPr>
            <a:r>
              <a:rPr lang="en-US" dirty="0"/>
              <a:t>VIL Density</a:t>
            </a:r>
          </a:p>
          <a:p>
            <a:pPr marL="285750" indent="-285750">
              <a:buFont typeface="Arial"/>
              <a:buChar char="•"/>
            </a:pPr>
            <a:r>
              <a:rPr lang="en-US" dirty="0"/>
              <a:t>Flash Rate </a:t>
            </a:r>
            <a:r>
              <a:rPr lang="en-US" dirty="0" err="1"/>
              <a:t>vs</a:t>
            </a:r>
            <a:r>
              <a:rPr lang="en-US" dirty="0"/>
              <a:t> 3-6 km AzShear</a:t>
            </a:r>
          </a:p>
          <a:p>
            <a:pPr marL="285750" indent="-285750">
              <a:buFont typeface="Arial"/>
              <a:buChar char="•"/>
            </a:pPr>
            <a:r>
              <a:rPr lang="en-US" dirty="0" err="1"/>
              <a:t>MeanWind</a:t>
            </a:r>
            <a:r>
              <a:rPr lang="en-US" dirty="0"/>
              <a:t> 1-3 km AGL vs. 0-2 km AzShear</a:t>
            </a:r>
          </a:p>
          <a:p>
            <a:pPr marL="285750" indent="-285750">
              <a:buFont typeface="Arial"/>
              <a:buChar char="•"/>
            </a:pPr>
            <a:r>
              <a:rPr lang="en-US" dirty="0"/>
              <a:t>Satellite Growth Rate</a:t>
            </a:r>
          </a:p>
        </p:txBody>
      </p:sp>
      <p:sp>
        <p:nvSpPr>
          <p:cNvPr id="8" name="TextBox 7"/>
          <p:cNvSpPr txBox="1"/>
          <p:nvPr/>
        </p:nvSpPr>
        <p:spPr>
          <a:xfrm>
            <a:off x="2057400" y="4343400"/>
            <a:ext cx="5334000" cy="2031325"/>
          </a:xfrm>
          <a:prstGeom prst="rect">
            <a:avLst/>
          </a:prstGeom>
          <a:noFill/>
          <a:ln>
            <a:solidFill>
              <a:schemeClr val="accent3">
                <a:lumMod val="60000"/>
                <a:lumOff val="40000"/>
              </a:schemeClr>
            </a:solidFill>
          </a:ln>
        </p:spPr>
        <p:txBody>
          <a:bodyPr wrap="square" rtlCol="0">
            <a:spAutoFit/>
          </a:bodyPr>
          <a:lstStyle/>
          <a:p>
            <a:r>
              <a:rPr lang="en-US" b="1" dirty="0"/>
              <a:t>ProbTor:</a:t>
            </a:r>
          </a:p>
          <a:p>
            <a:pPr marL="285750" indent="-285750">
              <a:buFont typeface="Arial"/>
              <a:buChar char="•"/>
            </a:pPr>
            <a:r>
              <a:rPr lang="en-US" i="1" dirty="0"/>
              <a:t>a priori: </a:t>
            </a:r>
            <a:r>
              <a:rPr lang="en-US" dirty="0"/>
              <a:t>0.01</a:t>
            </a:r>
            <a:endParaRPr lang="en-US" i="1" dirty="0"/>
          </a:p>
          <a:p>
            <a:pPr marL="285750" indent="-285750">
              <a:buFont typeface="Arial"/>
              <a:buChar char="•"/>
            </a:pPr>
            <a:r>
              <a:rPr lang="en-US" dirty="0"/>
              <a:t>Max 0-2km </a:t>
            </a:r>
            <a:r>
              <a:rPr lang="en-US" dirty="0" err="1"/>
              <a:t>AzShear</a:t>
            </a:r>
            <a:endParaRPr lang="en-US" dirty="0"/>
          </a:p>
          <a:p>
            <a:pPr marL="285750" indent="-285750">
              <a:buFont typeface="Arial"/>
              <a:buChar char="•"/>
            </a:pPr>
            <a:r>
              <a:rPr lang="en-US" dirty="0"/>
              <a:t>98</a:t>
            </a:r>
            <a:r>
              <a:rPr lang="en-US" baseline="30000" dirty="0"/>
              <a:t>th</a:t>
            </a:r>
            <a:r>
              <a:rPr lang="en-US" dirty="0"/>
              <a:t> %</a:t>
            </a:r>
            <a:r>
              <a:rPr lang="en-US" dirty="0" err="1"/>
              <a:t>ile</a:t>
            </a:r>
            <a:r>
              <a:rPr lang="en-US" dirty="0"/>
              <a:t> 0-2km </a:t>
            </a:r>
            <a:r>
              <a:rPr lang="en-US" dirty="0" err="1"/>
              <a:t>AzShear</a:t>
            </a:r>
            <a:r>
              <a:rPr lang="en-US" dirty="0"/>
              <a:t> vs. 0-1km SRH</a:t>
            </a:r>
          </a:p>
          <a:p>
            <a:pPr marL="285750" indent="-285750">
              <a:buFont typeface="Arial"/>
              <a:buChar char="•"/>
            </a:pPr>
            <a:r>
              <a:rPr lang="en-US" dirty="0"/>
              <a:t>98</a:t>
            </a:r>
            <a:r>
              <a:rPr lang="en-US" baseline="30000" dirty="0"/>
              <a:t>th</a:t>
            </a:r>
            <a:r>
              <a:rPr lang="en-US" dirty="0"/>
              <a:t> %</a:t>
            </a:r>
            <a:r>
              <a:rPr lang="en-US" dirty="0" err="1"/>
              <a:t>ile</a:t>
            </a:r>
            <a:r>
              <a:rPr lang="en-US" dirty="0"/>
              <a:t> 3-6km </a:t>
            </a:r>
            <a:r>
              <a:rPr lang="en-US" dirty="0" err="1"/>
              <a:t>AzShear</a:t>
            </a:r>
            <a:r>
              <a:rPr lang="en-US" dirty="0"/>
              <a:t> vs. max flash density</a:t>
            </a:r>
          </a:p>
          <a:p>
            <a:pPr marL="285750" indent="-285750">
              <a:buFont typeface="Arial"/>
              <a:buChar char="•"/>
            </a:pPr>
            <a:r>
              <a:rPr lang="en-US" dirty="0"/>
              <a:t>EBS vs. </a:t>
            </a:r>
            <a:r>
              <a:rPr lang="en-US" dirty="0" err="1"/>
              <a:t>MeanWind</a:t>
            </a:r>
            <a:r>
              <a:rPr lang="en-US" dirty="0"/>
              <a:t> 1-3 km AGL</a:t>
            </a:r>
          </a:p>
          <a:p>
            <a:pPr marL="285750" indent="-285750">
              <a:buFont typeface="Arial"/>
              <a:buChar char="•"/>
            </a:pPr>
            <a:r>
              <a:rPr lang="en-US" dirty="0"/>
              <a:t>MLCAPE; MLCIN</a:t>
            </a:r>
          </a:p>
        </p:txBody>
      </p:sp>
    </p:spTree>
    <p:extLst>
      <p:ext uri="{BB962C8B-B14F-4D97-AF65-F5344CB8AC3E}">
        <p14:creationId xmlns:p14="http://schemas.microsoft.com/office/powerpoint/2010/main" val="32117624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F378691F-9CED-4134-BEF2-4424A0C8B72C}" type="slidenum">
              <a:rPr lang="en-US" smtClean="0"/>
              <a:pPr>
                <a:defRPr/>
              </a:pPr>
              <a:t>40</a:t>
            </a:fld>
            <a:endParaRPr lang="en-US"/>
          </a:p>
        </p:txBody>
      </p:sp>
      <p:sp>
        <p:nvSpPr>
          <p:cNvPr id="6" name="TextBox 5"/>
          <p:cNvSpPr txBox="1"/>
          <p:nvPr/>
        </p:nvSpPr>
        <p:spPr>
          <a:xfrm>
            <a:off x="381000" y="146988"/>
            <a:ext cx="8305800" cy="646331"/>
          </a:xfrm>
          <a:prstGeom prst="rect">
            <a:avLst/>
          </a:prstGeom>
          <a:noFill/>
        </p:spPr>
        <p:txBody>
          <a:bodyPr wrap="square" rtlCol="0">
            <a:spAutoFit/>
          </a:bodyPr>
          <a:lstStyle/>
          <a:p>
            <a:r>
              <a:rPr lang="en-US" sz="3600" b="1" u="sng" dirty="0">
                <a:effectLst>
                  <a:outerShdw blurRad="50800" dist="38100" dir="2700000" algn="tl" rotWithShape="0">
                    <a:prstClr val="black">
                      <a:alpha val="40000"/>
                    </a:prstClr>
                  </a:outerShdw>
                </a:effectLst>
              </a:rPr>
              <a:t>ProbSevere:  Summary</a:t>
            </a:r>
          </a:p>
        </p:txBody>
      </p:sp>
      <p:sp>
        <p:nvSpPr>
          <p:cNvPr id="5" name="TextBox 4"/>
          <p:cNvSpPr txBox="1"/>
          <p:nvPr/>
        </p:nvSpPr>
        <p:spPr>
          <a:xfrm>
            <a:off x="13911" y="790225"/>
            <a:ext cx="9130089" cy="5355312"/>
          </a:xfrm>
          <a:prstGeom prst="rect">
            <a:avLst/>
          </a:prstGeom>
          <a:noFill/>
        </p:spPr>
        <p:txBody>
          <a:bodyPr wrap="square" rtlCol="0">
            <a:spAutoFit/>
          </a:bodyPr>
          <a:lstStyle/>
          <a:p>
            <a:pPr marL="285750" indent="-285750">
              <a:buFont typeface="Arial"/>
              <a:buChar char="•"/>
            </a:pPr>
            <a:r>
              <a:rPr lang="en-US" dirty="0"/>
              <a:t>ProbSevere is a </a:t>
            </a:r>
            <a:r>
              <a:rPr lang="en-US" u="sng" dirty="0"/>
              <a:t>statistical model</a:t>
            </a:r>
            <a:r>
              <a:rPr lang="en-US" dirty="0"/>
              <a:t> that incorporates NWP fields, radar observations, and total lightning observations to </a:t>
            </a:r>
            <a:r>
              <a:rPr lang="en-US" u="sng" dirty="0"/>
              <a:t>predict the probability a storm will produce a severe weather (or a specific hazard if using the hazard models)</a:t>
            </a:r>
            <a:r>
              <a:rPr lang="en-US" dirty="0"/>
              <a:t> in the next 0-60 minutes.</a:t>
            </a:r>
          </a:p>
          <a:p>
            <a:pPr marL="285750" indent="-285750">
              <a:buFont typeface="Arial"/>
              <a:buChar char="•"/>
            </a:pPr>
            <a:endParaRPr lang="en-US" dirty="0"/>
          </a:p>
          <a:p>
            <a:pPr marL="285750" indent="-285750">
              <a:buFont typeface="Arial"/>
              <a:buChar char="•"/>
            </a:pPr>
            <a:r>
              <a:rPr lang="en-US" dirty="0">
                <a:solidFill>
                  <a:srgbClr val="FFFF00"/>
                </a:solidFill>
              </a:rPr>
              <a:t>All ProbSevere hazard models should be used in combination with existing radar interrogation techniques and is designed to increase forecaster confidence and increase lead-time</a:t>
            </a:r>
          </a:p>
          <a:p>
            <a:pPr marL="285750" indent="-285750">
              <a:buFont typeface="Arial"/>
              <a:buChar char="•"/>
            </a:pPr>
            <a:endParaRPr lang="en-US" dirty="0"/>
          </a:p>
          <a:p>
            <a:pPr marL="285750" indent="-285750">
              <a:buFont typeface="Arial"/>
              <a:buChar char="•"/>
            </a:pPr>
            <a:r>
              <a:rPr lang="en-US" dirty="0"/>
              <a:t>ProbTor is best used in a relative sense—how a storm’s values compare to neighbors since the kinematic environment will impact probabilities in addition to observations (the ‘best’ probability threshold will change based on the environment). </a:t>
            </a:r>
          </a:p>
          <a:p>
            <a:endParaRPr lang="en-US" dirty="0"/>
          </a:p>
          <a:p>
            <a:pPr marL="285750" indent="-285750">
              <a:buFont typeface="Arial"/>
              <a:buChar char="•"/>
            </a:pPr>
            <a:r>
              <a:rPr lang="en-US" dirty="0"/>
              <a:t>ProbTor values will fluctuate in response to changes in strength of storm rotation and storm updraft.</a:t>
            </a:r>
          </a:p>
          <a:p>
            <a:pPr marL="285750" indent="-285750">
              <a:buFont typeface="Arial"/>
              <a:buChar char="•"/>
            </a:pPr>
            <a:endParaRPr lang="en-US" dirty="0"/>
          </a:p>
          <a:p>
            <a:pPr marL="285750" indent="-285750">
              <a:buFont typeface="Arial"/>
              <a:buChar char="•"/>
            </a:pPr>
            <a:r>
              <a:rPr lang="en-US" dirty="0"/>
              <a:t>GOES-16 GLM is not yet incorporated in ProbSevere—but work continues toward including GLM</a:t>
            </a:r>
          </a:p>
          <a:p>
            <a:pPr marL="285750" indent="-285750">
              <a:buFont typeface="Arial"/>
              <a:buChar char="•"/>
            </a:pPr>
            <a:endParaRPr lang="en-US" dirty="0"/>
          </a:p>
          <a:p>
            <a:pPr marL="285750" indent="-285750">
              <a:buFont typeface="Arial"/>
              <a:buChar char="•"/>
            </a:pPr>
            <a:endParaRPr lang="en-US" dirty="0"/>
          </a:p>
        </p:txBody>
      </p:sp>
    </p:spTree>
    <p:extLst>
      <p:ext uri="{BB962C8B-B14F-4D97-AF65-F5344CB8AC3E}">
        <p14:creationId xmlns:p14="http://schemas.microsoft.com/office/powerpoint/2010/main" val="128119115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F378691F-9CED-4134-BEF2-4424A0C8B72C}" type="slidenum">
              <a:rPr lang="en-US" smtClean="0"/>
              <a:pPr>
                <a:defRPr/>
              </a:pPr>
              <a:t>41</a:t>
            </a:fld>
            <a:endParaRPr lang="en-US"/>
          </a:p>
        </p:txBody>
      </p:sp>
      <p:sp>
        <p:nvSpPr>
          <p:cNvPr id="3" name="Title 1"/>
          <p:cNvSpPr>
            <a:spLocks noGrp="1"/>
          </p:cNvSpPr>
          <p:nvPr>
            <p:ph type="title"/>
          </p:nvPr>
        </p:nvSpPr>
        <p:spPr>
          <a:xfrm>
            <a:off x="457200" y="152400"/>
            <a:ext cx="8534400" cy="990600"/>
          </a:xfrm>
        </p:spPr>
        <p:txBody>
          <a:bodyPr/>
          <a:lstStyle/>
          <a:p>
            <a:pPr algn="l"/>
            <a:r>
              <a:rPr lang="en-US" sz="3600" dirty="0">
                <a:latin typeface="+mn-lt"/>
              </a:rPr>
              <a:t>Contact and References</a:t>
            </a:r>
          </a:p>
        </p:txBody>
      </p:sp>
      <p:sp>
        <p:nvSpPr>
          <p:cNvPr id="2" name="TextBox 1"/>
          <p:cNvSpPr txBox="1"/>
          <p:nvPr/>
        </p:nvSpPr>
        <p:spPr>
          <a:xfrm>
            <a:off x="76200" y="1228666"/>
            <a:ext cx="8991600" cy="5509201"/>
          </a:xfrm>
          <a:prstGeom prst="rect">
            <a:avLst/>
          </a:prstGeom>
          <a:noFill/>
        </p:spPr>
        <p:txBody>
          <a:bodyPr wrap="square" rtlCol="0">
            <a:spAutoFit/>
          </a:bodyPr>
          <a:lstStyle/>
          <a:p>
            <a:pPr marL="285750" indent="-285750">
              <a:buFont typeface="Arial"/>
              <a:buChar char="•"/>
            </a:pPr>
            <a:r>
              <a:rPr lang="en-US" sz="1600" dirty="0">
                <a:solidFill>
                  <a:srgbClr val="F2C31A"/>
                </a:solidFill>
              </a:rPr>
              <a:t>Mike Pavolonis (</a:t>
            </a:r>
            <a:r>
              <a:rPr lang="en-US" sz="1600" dirty="0">
                <a:solidFill>
                  <a:srgbClr val="F2C31A"/>
                </a:solidFill>
                <a:hlinkClick r:id="rId3"/>
              </a:rPr>
              <a:t>michael.pavolonis@noaa.gov</a:t>
            </a:r>
            <a:r>
              <a:rPr lang="en-US" sz="1600" dirty="0">
                <a:solidFill>
                  <a:srgbClr val="F2C31A"/>
                </a:solidFill>
              </a:rPr>
              <a:t>)</a:t>
            </a:r>
          </a:p>
          <a:p>
            <a:pPr marL="285750" indent="-285750">
              <a:buFont typeface="Arial"/>
              <a:buChar char="•"/>
            </a:pPr>
            <a:endParaRPr lang="en-US" sz="1600" dirty="0">
              <a:solidFill>
                <a:srgbClr val="F2C31A"/>
              </a:solidFill>
            </a:endParaRPr>
          </a:p>
          <a:p>
            <a:pPr marL="285750" indent="-285750">
              <a:buFont typeface="Arial"/>
              <a:buChar char="•"/>
            </a:pPr>
            <a:r>
              <a:rPr lang="en-US" sz="1600" dirty="0">
                <a:solidFill>
                  <a:srgbClr val="F2C31A"/>
                </a:solidFill>
              </a:rPr>
              <a:t>John Cintineo (</a:t>
            </a:r>
            <a:r>
              <a:rPr lang="en-US" sz="1600" dirty="0">
                <a:solidFill>
                  <a:srgbClr val="F2C31A"/>
                </a:solidFill>
                <a:hlinkClick r:id="rId4"/>
              </a:rPr>
              <a:t>john.cintineo@ssec.wisc.edu</a:t>
            </a:r>
            <a:r>
              <a:rPr lang="en-US" sz="1600" dirty="0">
                <a:solidFill>
                  <a:srgbClr val="F2C31A"/>
                </a:solidFill>
              </a:rPr>
              <a:t>)</a:t>
            </a:r>
          </a:p>
          <a:p>
            <a:pPr marL="285750" indent="-285750">
              <a:buFont typeface="Arial"/>
              <a:buChar char="•"/>
            </a:pPr>
            <a:endParaRPr lang="en-US" sz="1600" dirty="0">
              <a:solidFill>
                <a:srgbClr val="F2C31A"/>
              </a:solidFill>
            </a:endParaRPr>
          </a:p>
          <a:p>
            <a:pPr marL="285750" indent="-285750">
              <a:buFont typeface="Arial"/>
              <a:buChar char="•"/>
            </a:pPr>
            <a:r>
              <a:rPr lang="en-US" sz="1600" dirty="0">
                <a:solidFill>
                  <a:srgbClr val="F2C31A"/>
                </a:solidFill>
              </a:rPr>
              <a:t>Justin Sieglaff (</a:t>
            </a:r>
            <a:r>
              <a:rPr lang="en-US" sz="1600" dirty="0">
                <a:solidFill>
                  <a:srgbClr val="F2C31A"/>
                </a:solidFill>
                <a:hlinkClick r:id="rId5"/>
              </a:rPr>
              <a:t>justin.sieglaff@ssec.wisc.edu</a:t>
            </a:r>
            <a:r>
              <a:rPr lang="en-US" sz="1600" dirty="0">
                <a:solidFill>
                  <a:srgbClr val="F2C31A"/>
                </a:solidFill>
              </a:rPr>
              <a:t>)</a:t>
            </a:r>
          </a:p>
          <a:p>
            <a:pPr marL="285750" indent="-285750">
              <a:buFont typeface="Arial"/>
              <a:buChar char="•"/>
            </a:pPr>
            <a:endParaRPr lang="en-US" sz="1600" dirty="0">
              <a:solidFill>
                <a:srgbClr val="F2C31A"/>
              </a:solidFill>
            </a:endParaRPr>
          </a:p>
          <a:p>
            <a:pPr marL="285750" indent="-285750">
              <a:buFont typeface="Arial"/>
              <a:buChar char="•"/>
            </a:pPr>
            <a:r>
              <a:rPr lang="en-US" sz="1600" dirty="0">
                <a:solidFill>
                  <a:srgbClr val="F2C31A"/>
                </a:solidFill>
              </a:rPr>
              <a:t>Dan Lindsey (</a:t>
            </a:r>
            <a:r>
              <a:rPr lang="en-US" sz="1600" dirty="0">
                <a:solidFill>
                  <a:srgbClr val="F2C31A"/>
                </a:solidFill>
                <a:hlinkClick r:id="rId6"/>
              </a:rPr>
              <a:t>dan.lindsey@noaa.gov</a:t>
            </a:r>
            <a:r>
              <a:rPr lang="en-US" sz="1600" dirty="0">
                <a:solidFill>
                  <a:srgbClr val="F2C31A"/>
                </a:solidFill>
              </a:rPr>
              <a:t>)</a:t>
            </a:r>
          </a:p>
          <a:p>
            <a:endParaRPr lang="en-US" sz="1600" dirty="0">
              <a:solidFill>
                <a:srgbClr val="F2C31A"/>
              </a:solidFill>
            </a:endParaRPr>
          </a:p>
          <a:p>
            <a:r>
              <a:rPr lang="en-US" sz="1600" dirty="0">
                <a:solidFill>
                  <a:srgbClr val="F2C31A"/>
                </a:solidFill>
              </a:rPr>
              <a:t>To access this presentation online and access supplement training please see:</a:t>
            </a:r>
          </a:p>
          <a:p>
            <a:endParaRPr lang="en-US" sz="1600" dirty="0">
              <a:solidFill>
                <a:srgbClr val="F2C31A"/>
              </a:solidFill>
            </a:endParaRPr>
          </a:p>
          <a:p>
            <a:r>
              <a:rPr lang="en-US" sz="1600" dirty="0">
                <a:solidFill>
                  <a:srgbClr val="F2C31A"/>
                </a:solidFill>
                <a:hlinkClick r:id="rId7"/>
              </a:rPr>
              <a:t>http://cimss.ssec.wisc.edu/severe_conv/training/training.html</a:t>
            </a:r>
            <a:endParaRPr lang="en-US" sz="1600" dirty="0">
              <a:solidFill>
                <a:srgbClr val="F2C31A"/>
              </a:solidFill>
            </a:endParaRPr>
          </a:p>
          <a:p>
            <a:endParaRPr lang="en-US" sz="1600" dirty="0">
              <a:solidFill>
                <a:srgbClr val="F2C31A"/>
              </a:solidFill>
            </a:endParaRPr>
          </a:p>
          <a:p>
            <a:r>
              <a:rPr lang="en-US" sz="1600" dirty="0" err="1">
                <a:solidFill>
                  <a:srgbClr val="F2C31A"/>
                </a:solidFill>
              </a:rPr>
              <a:t>ProbSevere</a:t>
            </a:r>
            <a:r>
              <a:rPr lang="en-US" sz="1600" dirty="0">
                <a:solidFill>
                  <a:srgbClr val="F2C31A"/>
                </a:solidFill>
              </a:rPr>
              <a:t> version 2 is also available  on the web in real-time:</a:t>
            </a:r>
          </a:p>
          <a:p>
            <a:r>
              <a:rPr lang="en-US" sz="1600" dirty="0">
                <a:solidFill>
                  <a:srgbClr val="F2C31A"/>
                </a:solidFill>
                <a:hlinkClick r:id="rId8"/>
              </a:rPr>
              <a:t>http://cimss.ssec.wisc.edu/severe_conv/probsevtest.html</a:t>
            </a:r>
            <a:endParaRPr lang="en-US" sz="1600" dirty="0">
              <a:solidFill>
                <a:srgbClr val="F2C31A"/>
              </a:solidFill>
            </a:endParaRPr>
          </a:p>
          <a:p>
            <a:endParaRPr lang="en-US" sz="1600" dirty="0">
              <a:solidFill>
                <a:srgbClr val="F2C31A"/>
              </a:solidFill>
            </a:endParaRPr>
          </a:p>
          <a:p>
            <a:r>
              <a:rPr lang="en-US" sz="1600" dirty="0">
                <a:solidFill>
                  <a:srgbClr val="F2C31A"/>
                </a:solidFill>
              </a:rPr>
              <a:t>ProbTor is also available  on the web in real-time:</a:t>
            </a:r>
          </a:p>
          <a:p>
            <a:r>
              <a:rPr lang="en-US" sz="1600" dirty="0">
                <a:solidFill>
                  <a:srgbClr val="F2C31A"/>
                </a:solidFill>
                <a:hlinkClick r:id="rId9"/>
              </a:rPr>
              <a:t>http://cimss.ssec.wisc.edu/severe_conv/probtor.html</a:t>
            </a:r>
            <a:endParaRPr lang="en-US" sz="1600" dirty="0">
              <a:solidFill>
                <a:srgbClr val="F2C31A"/>
              </a:solidFill>
            </a:endParaRPr>
          </a:p>
          <a:p>
            <a:endParaRPr lang="en-US" sz="1600" dirty="0">
              <a:solidFill>
                <a:srgbClr val="F2C31A"/>
              </a:solidFill>
            </a:endParaRPr>
          </a:p>
          <a:p>
            <a:r>
              <a:rPr lang="en-US" sz="1600" dirty="0">
                <a:solidFill>
                  <a:srgbClr val="F2C31A"/>
                </a:solidFill>
              </a:rPr>
              <a:t>Key References:</a:t>
            </a:r>
          </a:p>
          <a:p>
            <a:r>
              <a:rPr lang="en-US" sz="1600" dirty="0">
                <a:solidFill>
                  <a:srgbClr val="F2C31A"/>
                </a:solidFill>
                <a:hlinkClick r:id="rId10"/>
              </a:rPr>
              <a:t>https://journals.ametsoc.org/doi/full/10.1175/WAF-D-17-0099.1</a:t>
            </a:r>
            <a:endParaRPr lang="en-US" sz="1600" dirty="0">
              <a:solidFill>
                <a:srgbClr val="F2C31A"/>
              </a:solidFill>
            </a:endParaRPr>
          </a:p>
          <a:p>
            <a:r>
              <a:rPr lang="en-US" sz="1600" dirty="0">
                <a:solidFill>
                  <a:srgbClr val="F2C31A"/>
                </a:solidFill>
                <a:hlinkClick r:id="rId11"/>
              </a:rPr>
              <a:t>https://</a:t>
            </a:r>
            <a:r>
              <a:rPr lang="en-US" sz="1600" dirty="0" err="1">
                <a:solidFill>
                  <a:srgbClr val="F2C31A"/>
                </a:solidFill>
                <a:hlinkClick r:id="rId11"/>
              </a:rPr>
              <a:t>journals.ametsoc.org</a:t>
            </a:r>
            <a:r>
              <a:rPr lang="en-US" sz="1600" dirty="0">
                <a:solidFill>
                  <a:srgbClr val="F2C31A"/>
                </a:solidFill>
                <a:hlinkClick r:id="rId11"/>
              </a:rPr>
              <a:t>/</a:t>
            </a:r>
            <a:r>
              <a:rPr lang="en-US" sz="1600" dirty="0" err="1">
                <a:solidFill>
                  <a:srgbClr val="F2C31A"/>
                </a:solidFill>
                <a:hlinkClick r:id="rId11"/>
              </a:rPr>
              <a:t>doi</a:t>
            </a:r>
            <a:r>
              <a:rPr lang="en-US" sz="1600" dirty="0">
                <a:solidFill>
                  <a:srgbClr val="F2C31A"/>
                </a:solidFill>
                <a:hlinkClick r:id="rId11"/>
              </a:rPr>
              <a:t>/full/10.1175/WAF-D-13-00113.1</a:t>
            </a:r>
            <a:endParaRPr lang="en-US" sz="1600" dirty="0">
              <a:solidFill>
                <a:srgbClr val="F2C31A"/>
              </a:solidFill>
            </a:endParaRPr>
          </a:p>
          <a:p>
            <a:endParaRPr lang="en-US" sz="1600" dirty="0">
              <a:solidFill>
                <a:srgbClr val="F2C31A"/>
              </a:solidFill>
            </a:endParaRPr>
          </a:p>
        </p:txBody>
      </p:sp>
    </p:spTree>
    <p:extLst>
      <p:ext uri="{BB962C8B-B14F-4D97-AF65-F5344CB8AC3E}">
        <p14:creationId xmlns:p14="http://schemas.microsoft.com/office/powerpoint/2010/main" val="195142123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8262" y="2647955"/>
            <a:ext cx="8228538" cy="990600"/>
          </a:xfrm>
        </p:spPr>
        <p:txBody>
          <a:bodyPr/>
          <a:lstStyle/>
          <a:p>
            <a:r>
              <a:rPr lang="en-US" dirty="0"/>
              <a:t>Additional Slides</a:t>
            </a:r>
          </a:p>
        </p:txBody>
      </p:sp>
      <p:sp>
        <p:nvSpPr>
          <p:cNvPr id="4" name="Slide Number Placeholder 3"/>
          <p:cNvSpPr>
            <a:spLocks noGrp="1"/>
          </p:cNvSpPr>
          <p:nvPr>
            <p:ph type="sldNum" sz="quarter" idx="10"/>
          </p:nvPr>
        </p:nvSpPr>
        <p:spPr/>
        <p:txBody>
          <a:bodyPr/>
          <a:lstStyle/>
          <a:p>
            <a:pPr>
              <a:defRPr/>
            </a:pPr>
            <a:fld id="{F378691F-9CED-4134-BEF2-4424A0C8B72C}" type="slidenum">
              <a:rPr lang="en-US" smtClean="0"/>
              <a:pPr>
                <a:defRPr/>
              </a:pPr>
              <a:t>42</a:t>
            </a:fld>
            <a:endParaRPr lang="en-US"/>
          </a:p>
        </p:txBody>
      </p:sp>
    </p:spTree>
    <p:extLst>
      <p:ext uri="{BB962C8B-B14F-4D97-AF65-F5344CB8AC3E}">
        <p14:creationId xmlns:p14="http://schemas.microsoft.com/office/powerpoint/2010/main" val="277506075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F378691F-9CED-4134-BEF2-4424A0C8B72C}" type="slidenum">
              <a:rPr lang="en-US" smtClean="0"/>
              <a:pPr>
                <a:defRPr/>
              </a:pPr>
              <a:t>43</a:t>
            </a:fld>
            <a:endParaRPr lang="en-US"/>
          </a:p>
        </p:txBody>
      </p:sp>
      <p:sp>
        <p:nvSpPr>
          <p:cNvPr id="3" name="Title 1"/>
          <p:cNvSpPr>
            <a:spLocks noGrp="1"/>
          </p:cNvSpPr>
          <p:nvPr>
            <p:ph type="title"/>
          </p:nvPr>
        </p:nvSpPr>
        <p:spPr>
          <a:xfrm>
            <a:off x="0" y="0"/>
            <a:ext cx="8686800" cy="680320"/>
          </a:xfrm>
        </p:spPr>
        <p:txBody>
          <a:bodyPr/>
          <a:lstStyle/>
          <a:p>
            <a:r>
              <a:rPr lang="en-US" sz="3200" b="1" u="sng" dirty="0">
                <a:latin typeface="+mn-lt"/>
              </a:rPr>
              <a:t>Impact of GOES-16 ABI on ProbSevere</a:t>
            </a: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5096" y="630184"/>
            <a:ext cx="6819900" cy="4965700"/>
          </a:xfrm>
          <a:prstGeom prst="rect">
            <a:avLst/>
          </a:prstGeom>
        </p:spPr>
      </p:pic>
      <p:sp>
        <p:nvSpPr>
          <p:cNvPr id="12" name="Rectangle 11"/>
          <p:cNvSpPr/>
          <p:nvPr/>
        </p:nvSpPr>
        <p:spPr>
          <a:xfrm>
            <a:off x="5907024" y="1592076"/>
            <a:ext cx="704088" cy="4053944"/>
          </a:xfrm>
          <a:prstGeom prst="rect">
            <a:avLst/>
          </a:prstGeom>
          <a:noFill/>
          <a:ln w="1016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extBox 5"/>
          <p:cNvSpPr txBox="1"/>
          <p:nvPr/>
        </p:nvSpPr>
        <p:spPr>
          <a:xfrm>
            <a:off x="0" y="5595884"/>
            <a:ext cx="9144000" cy="830997"/>
          </a:xfrm>
          <a:prstGeom prst="rect">
            <a:avLst/>
          </a:prstGeom>
          <a:noFill/>
        </p:spPr>
        <p:txBody>
          <a:bodyPr wrap="square" rtlCol="0">
            <a:spAutoFit/>
          </a:bodyPr>
          <a:lstStyle/>
          <a:p>
            <a:r>
              <a:rPr lang="en-US" sz="1600" dirty="0"/>
              <a:t>Using the </a:t>
            </a:r>
            <a:r>
              <a:rPr lang="en-US" sz="1600" b="1" dirty="0"/>
              <a:t>subset of storms for which GOES best observed cumulus to cumulonimbus growth </a:t>
            </a:r>
            <a:r>
              <a:rPr lang="en-US" sz="1600" dirty="0"/>
              <a:t>during April – July 2017, the </a:t>
            </a:r>
            <a:r>
              <a:rPr lang="en-US" sz="1600" b="1" dirty="0">
                <a:solidFill>
                  <a:srgbClr val="FFFF00"/>
                </a:solidFill>
              </a:rPr>
              <a:t>GOES-16 ABI increases ProbSevere lead-time by 4 minutes in the median </a:t>
            </a:r>
            <a:r>
              <a:rPr lang="en-US" sz="1600" dirty="0"/>
              <a:t>(with nearly identical skill) </a:t>
            </a:r>
            <a:r>
              <a:rPr lang="en-US" sz="1600" b="1" dirty="0">
                <a:solidFill>
                  <a:srgbClr val="FFFF00"/>
                </a:solidFill>
              </a:rPr>
              <a:t>compared to using the heritage GOES-NOP series imager.</a:t>
            </a:r>
            <a:endParaRPr lang="en-US" sz="1600" dirty="0">
              <a:solidFill>
                <a:srgbClr val="FFFF00"/>
              </a:solidFill>
            </a:endParaRPr>
          </a:p>
        </p:txBody>
      </p:sp>
    </p:spTree>
    <p:custDataLst>
      <p:tags r:id="rId1"/>
    </p:custDataLst>
    <p:extLst>
      <p:ext uri="{BB962C8B-B14F-4D97-AF65-F5344CB8AC3E}">
        <p14:creationId xmlns:p14="http://schemas.microsoft.com/office/powerpoint/2010/main" val="354452538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F378691F-9CED-4134-BEF2-4424A0C8B72C}" type="slidenum">
              <a:rPr lang="en-US" smtClean="0"/>
              <a:pPr>
                <a:defRPr/>
              </a:pPr>
              <a:t>44</a:t>
            </a:fld>
            <a:endParaRPr lang="en-US"/>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15559"/>
            <a:ext cx="9144000" cy="4622678"/>
          </a:xfrm>
          <a:prstGeom prst="rect">
            <a:avLst/>
          </a:prstGeom>
        </p:spPr>
      </p:pic>
      <p:sp>
        <p:nvSpPr>
          <p:cNvPr id="3" name="TextBox 2"/>
          <p:cNvSpPr txBox="1"/>
          <p:nvPr/>
        </p:nvSpPr>
        <p:spPr>
          <a:xfrm>
            <a:off x="943437" y="211571"/>
            <a:ext cx="7401185" cy="584776"/>
          </a:xfrm>
          <a:prstGeom prst="rect">
            <a:avLst/>
          </a:prstGeom>
          <a:noFill/>
        </p:spPr>
        <p:txBody>
          <a:bodyPr wrap="none" rtlCol="0">
            <a:spAutoFit/>
          </a:bodyPr>
          <a:lstStyle/>
          <a:p>
            <a:r>
              <a:rPr lang="en-US" sz="3200" dirty="0"/>
              <a:t>13 April 2018: Iowa and southern Wisconsin</a:t>
            </a:r>
          </a:p>
        </p:txBody>
      </p:sp>
    </p:spTree>
    <p:extLst>
      <p:ext uri="{BB962C8B-B14F-4D97-AF65-F5344CB8AC3E}">
        <p14:creationId xmlns:p14="http://schemas.microsoft.com/office/powerpoint/2010/main" val="188140916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8262" y="2342444"/>
            <a:ext cx="8228538" cy="990600"/>
          </a:xfrm>
        </p:spPr>
        <p:txBody>
          <a:bodyPr/>
          <a:lstStyle/>
          <a:p>
            <a:r>
              <a:rPr lang="en-US" dirty="0"/>
              <a:t>AWIPS-II Display</a:t>
            </a:r>
          </a:p>
        </p:txBody>
      </p:sp>
      <p:sp>
        <p:nvSpPr>
          <p:cNvPr id="4" name="Slide Number Placeholder 3"/>
          <p:cNvSpPr>
            <a:spLocks noGrp="1"/>
          </p:cNvSpPr>
          <p:nvPr>
            <p:ph type="sldNum" sz="quarter" idx="10"/>
          </p:nvPr>
        </p:nvSpPr>
        <p:spPr/>
        <p:txBody>
          <a:bodyPr/>
          <a:lstStyle/>
          <a:p>
            <a:pPr>
              <a:defRPr/>
            </a:pPr>
            <a:fld id="{F378691F-9CED-4134-BEF2-4424A0C8B72C}" type="slidenum">
              <a:rPr lang="en-US" smtClean="0"/>
              <a:pPr>
                <a:defRPr/>
              </a:pPr>
              <a:t>5</a:t>
            </a:fld>
            <a:endParaRPr lang="en-US"/>
          </a:p>
        </p:txBody>
      </p:sp>
    </p:spTree>
    <p:extLst>
      <p:ext uri="{BB962C8B-B14F-4D97-AF65-F5344CB8AC3E}">
        <p14:creationId xmlns:p14="http://schemas.microsoft.com/office/powerpoint/2010/main" val="204567615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probsevere.png"/>
          <p:cNvPicPr>
            <a:picLocks noChangeAspect="1"/>
          </p:cNvPicPr>
          <p:nvPr/>
        </p:nvPicPr>
        <p:blipFill rotWithShape="1">
          <a:blip r:embed="rId3">
            <a:extLst>
              <a:ext uri="{28A0092B-C50C-407E-A947-70E740481C1C}">
                <a14:useLocalDpi xmlns:a14="http://schemas.microsoft.com/office/drawing/2010/main" val="0"/>
              </a:ext>
            </a:extLst>
          </a:blip>
          <a:srcRect l="20000"/>
          <a:stretch/>
        </p:blipFill>
        <p:spPr>
          <a:xfrm>
            <a:off x="3368430" y="802154"/>
            <a:ext cx="5775570" cy="5326115"/>
          </a:xfrm>
          <a:prstGeom prst="rect">
            <a:avLst/>
          </a:prstGeom>
        </p:spPr>
      </p:pic>
      <p:sp>
        <p:nvSpPr>
          <p:cNvPr id="4" name="Slide Number Placeholder 3"/>
          <p:cNvSpPr>
            <a:spLocks noGrp="1"/>
          </p:cNvSpPr>
          <p:nvPr>
            <p:ph type="sldNum" sz="quarter" idx="10"/>
          </p:nvPr>
        </p:nvSpPr>
        <p:spPr/>
        <p:txBody>
          <a:bodyPr/>
          <a:lstStyle/>
          <a:p>
            <a:pPr>
              <a:defRPr/>
            </a:pPr>
            <a:fld id="{F378691F-9CED-4134-BEF2-4424A0C8B72C}" type="slidenum">
              <a:rPr lang="en-US" smtClean="0"/>
              <a:pPr>
                <a:defRPr/>
              </a:pPr>
              <a:t>6</a:t>
            </a:fld>
            <a:endParaRPr lang="en-US"/>
          </a:p>
        </p:txBody>
      </p:sp>
      <p:sp>
        <p:nvSpPr>
          <p:cNvPr id="2" name="TextBox 1"/>
          <p:cNvSpPr txBox="1"/>
          <p:nvPr/>
        </p:nvSpPr>
        <p:spPr>
          <a:xfrm>
            <a:off x="1066800" y="0"/>
            <a:ext cx="7276351" cy="646331"/>
          </a:xfrm>
          <a:prstGeom prst="rect">
            <a:avLst/>
          </a:prstGeom>
          <a:noFill/>
        </p:spPr>
        <p:txBody>
          <a:bodyPr wrap="none" rtlCol="0">
            <a:spAutoFit/>
          </a:bodyPr>
          <a:lstStyle/>
          <a:p>
            <a:r>
              <a:rPr lang="en-US" sz="3600" b="1" u="sng" dirty="0"/>
              <a:t>ProbSevere Model AWIPS-II Display</a:t>
            </a:r>
          </a:p>
        </p:txBody>
      </p:sp>
      <p:sp>
        <p:nvSpPr>
          <p:cNvPr id="7" name="TextBox 6"/>
          <p:cNvSpPr txBox="1"/>
          <p:nvPr/>
        </p:nvSpPr>
        <p:spPr>
          <a:xfrm>
            <a:off x="0" y="2143978"/>
            <a:ext cx="3909906" cy="3139321"/>
          </a:xfrm>
          <a:prstGeom prst="rect">
            <a:avLst/>
          </a:prstGeom>
          <a:solidFill>
            <a:schemeClr val="bg1"/>
          </a:solidFill>
        </p:spPr>
        <p:txBody>
          <a:bodyPr wrap="square" rtlCol="0">
            <a:spAutoFit/>
          </a:bodyPr>
          <a:lstStyle/>
          <a:p>
            <a:r>
              <a:rPr lang="en-US" dirty="0">
                <a:solidFill>
                  <a:srgbClr val="08FFFC"/>
                </a:solidFill>
              </a:rPr>
              <a:t>Model output are shapefiles contoured around radar storm cells.</a:t>
            </a:r>
          </a:p>
          <a:p>
            <a:endParaRPr lang="en-US" dirty="0">
              <a:solidFill>
                <a:srgbClr val="08FFFC"/>
              </a:solidFill>
            </a:endParaRPr>
          </a:p>
          <a:p>
            <a:r>
              <a:rPr lang="en-US" dirty="0">
                <a:solidFill>
                  <a:srgbClr val="08FFFC"/>
                </a:solidFill>
              </a:rPr>
              <a:t>Enhancement designed for overlay atop radar reflectivity—but can be overlaid on any field (satellite, radar velocity, etc.).</a:t>
            </a:r>
          </a:p>
          <a:p>
            <a:endParaRPr lang="en-US" dirty="0">
              <a:solidFill>
                <a:srgbClr val="08FFFC"/>
              </a:solidFill>
            </a:endParaRPr>
          </a:p>
          <a:p>
            <a:r>
              <a:rPr lang="en-US" dirty="0">
                <a:solidFill>
                  <a:srgbClr val="08FFFC"/>
                </a:solidFill>
              </a:rPr>
              <a:t>Sampling offers readout of model probability as well as each model predictor.</a:t>
            </a:r>
          </a:p>
        </p:txBody>
      </p:sp>
      <p:sp>
        <p:nvSpPr>
          <p:cNvPr id="6" name="Rectangle 5"/>
          <p:cNvSpPr/>
          <p:nvPr/>
        </p:nvSpPr>
        <p:spPr>
          <a:xfrm>
            <a:off x="4327631" y="2307003"/>
            <a:ext cx="3274964" cy="137160"/>
          </a:xfrm>
          <a:prstGeom prst="rect">
            <a:avLst/>
          </a:prstGeom>
          <a:noFill/>
          <a:ln w="254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Box 4"/>
          <p:cNvSpPr txBox="1"/>
          <p:nvPr/>
        </p:nvSpPr>
        <p:spPr>
          <a:xfrm>
            <a:off x="4233047" y="1621197"/>
            <a:ext cx="3900956" cy="646331"/>
          </a:xfrm>
          <a:prstGeom prst="rect">
            <a:avLst/>
          </a:prstGeom>
          <a:solidFill>
            <a:schemeClr val="bg1"/>
          </a:solidFill>
        </p:spPr>
        <p:txBody>
          <a:bodyPr wrap="square" rtlCol="0">
            <a:spAutoFit/>
          </a:bodyPr>
          <a:lstStyle/>
          <a:p>
            <a:pPr algn="ctr"/>
            <a:r>
              <a:rPr lang="en-US" dirty="0">
                <a:solidFill>
                  <a:srgbClr val="FF0000"/>
                </a:solidFill>
              </a:rPr>
              <a:t>ProbSevere =</a:t>
            </a:r>
          </a:p>
          <a:p>
            <a:pPr algn="ctr"/>
            <a:r>
              <a:rPr lang="en-US" dirty="0">
                <a:solidFill>
                  <a:srgbClr val="FF0000"/>
                </a:solidFill>
              </a:rPr>
              <a:t> MAX(ProbHail, ProbWind, ProbTor)</a:t>
            </a:r>
          </a:p>
        </p:txBody>
      </p:sp>
    </p:spTree>
    <p:extLst>
      <p:ext uri="{BB962C8B-B14F-4D97-AF65-F5344CB8AC3E}">
        <p14:creationId xmlns:p14="http://schemas.microsoft.com/office/powerpoint/2010/main" val="2952673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5"/>
                                        </p:tgtEl>
                                        <p:attrNameLst>
                                          <p:attrName>style.visibility</p:attrName>
                                        </p:attrNameLst>
                                      </p:cBhvr>
                                      <p:to>
                                        <p:strVal val="visible"/>
                                      </p:to>
                                    </p:set>
                                  </p:childTnLst>
                                </p:cTn>
                              </p:par>
                              <p:par>
                                <p:cTn id="7" presetID="6" presetClass="emph" presetSubtype="0" fill="hold" grpId="1" nodeType="withEffect">
                                  <p:stCondLst>
                                    <p:cond delay="0"/>
                                  </p:stCondLst>
                                  <p:childTnLst>
                                    <p:animScale>
                                      <p:cBhvr>
                                        <p:cTn id="8" dur="2000" fill="hold"/>
                                        <p:tgtEl>
                                          <p:spTgt spid="5"/>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probhazards.png"/>
          <p:cNvPicPr>
            <a:picLocks noChangeAspect="1"/>
          </p:cNvPicPr>
          <p:nvPr/>
        </p:nvPicPr>
        <p:blipFill rotWithShape="1">
          <a:blip r:embed="rId3">
            <a:extLst>
              <a:ext uri="{28A0092B-C50C-407E-A947-70E740481C1C}">
                <a14:useLocalDpi xmlns:a14="http://schemas.microsoft.com/office/drawing/2010/main" val="0"/>
              </a:ext>
            </a:extLst>
          </a:blip>
          <a:srcRect l="20000" t="7380" b="-2262"/>
          <a:stretch/>
        </p:blipFill>
        <p:spPr>
          <a:xfrm>
            <a:off x="1336719" y="730636"/>
            <a:ext cx="6654359" cy="5822564"/>
          </a:xfrm>
          <a:prstGeom prst="rect">
            <a:avLst/>
          </a:prstGeom>
        </p:spPr>
      </p:pic>
      <p:sp>
        <p:nvSpPr>
          <p:cNvPr id="4" name="Slide Number Placeholder 3"/>
          <p:cNvSpPr>
            <a:spLocks noGrp="1"/>
          </p:cNvSpPr>
          <p:nvPr>
            <p:ph type="sldNum" sz="quarter" idx="10"/>
          </p:nvPr>
        </p:nvSpPr>
        <p:spPr/>
        <p:txBody>
          <a:bodyPr/>
          <a:lstStyle/>
          <a:p>
            <a:pPr>
              <a:defRPr/>
            </a:pPr>
            <a:fld id="{F378691F-9CED-4134-BEF2-4424A0C8B72C}" type="slidenum">
              <a:rPr lang="en-US" smtClean="0"/>
              <a:pPr>
                <a:defRPr/>
              </a:pPr>
              <a:t>7</a:t>
            </a:fld>
            <a:endParaRPr lang="en-US"/>
          </a:p>
        </p:txBody>
      </p:sp>
      <p:sp>
        <p:nvSpPr>
          <p:cNvPr id="2" name="TextBox 1"/>
          <p:cNvSpPr txBox="1"/>
          <p:nvPr/>
        </p:nvSpPr>
        <p:spPr>
          <a:xfrm>
            <a:off x="1066800" y="0"/>
            <a:ext cx="7276351" cy="646331"/>
          </a:xfrm>
          <a:prstGeom prst="rect">
            <a:avLst/>
          </a:prstGeom>
          <a:noFill/>
        </p:spPr>
        <p:txBody>
          <a:bodyPr wrap="none" rtlCol="0">
            <a:spAutoFit/>
          </a:bodyPr>
          <a:lstStyle/>
          <a:p>
            <a:r>
              <a:rPr lang="en-US" sz="3600" b="1" u="sng" dirty="0"/>
              <a:t>ProbSevere Model AWIPS-II Display</a:t>
            </a:r>
          </a:p>
        </p:txBody>
      </p:sp>
    </p:spTree>
    <p:extLst>
      <p:ext uri="{BB962C8B-B14F-4D97-AF65-F5344CB8AC3E}">
        <p14:creationId xmlns:p14="http://schemas.microsoft.com/office/powerpoint/2010/main" val="223035754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F378691F-9CED-4134-BEF2-4424A0C8B72C}" type="slidenum">
              <a:rPr lang="en-US" smtClean="0"/>
              <a:pPr>
                <a:defRPr/>
              </a:pPr>
              <a:t>8</a:t>
            </a:fld>
            <a:endParaRPr lang="en-US"/>
          </a:p>
        </p:txBody>
      </p:sp>
      <p:sp>
        <p:nvSpPr>
          <p:cNvPr id="2" name="TextBox 1"/>
          <p:cNvSpPr txBox="1"/>
          <p:nvPr/>
        </p:nvSpPr>
        <p:spPr>
          <a:xfrm>
            <a:off x="1066800" y="0"/>
            <a:ext cx="6918931" cy="646331"/>
          </a:xfrm>
          <a:prstGeom prst="rect">
            <a:avLst/>
          </a:prstGeom>
          <a:noFill/>
        </p:spPr>
        <p:txBody>
          <a:bodyPr wrap="none" rtlCol="0">
            <a:spAutoFit/>
          </a:bodyPr>
          <a:lstStyle/>
          <a:p>
            <a:r>
              <a:rPr lang="en-US" sz="3600" b="1" u="sng" dirty="0"/>
              <a:t>ProbHail Model AWIPS-II Readout</a:t>
            </a:r>
          </a:p>
        </p:txBody>
      </p:sp>
      <p:pic>
        <p:nvPicPr>
          <p:cNvPr id="5" name="Picture 4"/>
          <p:cNvPicPr>
            <a:picLocks noChangeAspect="1"/>
          </p:cNvPicPr>
          <p:nvPr/>
        </p:nvPicPr>
        <p:blipFill>
          <a:blip r:embed="rId3"/>
          <a:stretch>
            <a:fillRect/>
          </a:stretch>
        </p:blipFill>
        <p:spPr>
          <a:xfrm>
            <a:off x="0" y="1993900"/>
            <a:ext cx="9144000" cy="2867487"/>
          </a:xfrm>
          <a:prstGeom prst="rect">
            <a:avLst/>
          </a:prstGeom>
        </p:spPr>
      </p:pic>
    </p:spTree>
    <p:extLst>
      <p:ext uri="{BB962C8B-B14F-4D97-AF65-F5344CB8AC3E}">
        <p14:creationId xmlns:p14="http://schemas.microsoft.com/office/powerpoint/2010/main" val="53135611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F378691F-9CED-4134-BEF2-4424A0C8B72C}" type="slidenum">
              <a:rPr lang="en-US" smtClean="0"/>
              <a:pPr>
                <a:defRPr/>
              </a:pPr>
              <a:t>9</a:t>
            </a:fld>
            <a:endParaRPr lang="en-US"/>
          </a:p>
        </p:txBody>
      </p:sp>
      <p:sp>
        <p:nvSpPr>
          <p:cNvPr id="2" name="TextBox 1"/>
          <p:cNvSpPr txBox="1"/>
          <p:nvPr/>
        </p:nvSpPr>
        <p:spPr>
          <a:xfrm>
            <a:off x="1066800" y="0"/>
            <a:ext cx="7176138" cy="646331"/>
          </a:xfrm>
          <a:prstGeom prst="rect">
            <a:avLst/>
          </a:prstGeom>
          <a:noFill/>
        </p:spPr>
        <p:txBody>
          <a:bodyPr wrap="none" rtlCol="0">
            <a:spAutoFit/>
          </a:bodyPr>
          <a:lstStyle/>
          <a:p>
            <a:r>
              <a:rPr lang="en-US" sz="3600" b="1" u="sng" dirty="0"/>
              <a:t>ProbWind Model AWIPS-II Readout</a:t>
            </a:r>
          </a:p>
        </p:txBody>
      </p:sp>
      <p:pic>
        <p:nvPicPr>
          <p:cNvPr id="3" name="Picture 2"/>
          <p:cNvPicPr>
            <a:picLocks noChangeAspect="1"/>
          </p:cNvPicPr>
          <p:nvPr/>
        </p:nvPicPr>
        <p:blipFill>
          <a:blip r:embed="rId3"/>
          <a:stretch>
            <a:fillRect/>
          </a:stretch>
        </p:blipFill>
        <p:spPr>
          <a:xfrm>
            <a:off x="0" y="1066800"/>
            <a:ext cx="9144000" cy="4704697"/>
          </a:xfrm>
          <a:prstGeom prst="rect">
            <a:avLst/>
          </a:prstGeom>
        </p:spPr>
      </p:pic>
    </p:spTree>
    <p:extLst>
      <p:ext uri="{BB962C8B-B14F-4D97-AF65-F5344CB8AC3E}">
        <p14:creationId xmlns:p14="http://schemas.microsoft.com/office/powerpoint/2010/main" val="531356112"/>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GUID" val="44890b8f-4a48-41d5-88d9-416b57f23462"/>
  <p:tag name="AUDIO_ID" val="420"/>
  <p:tag name="ELAPSEDTIME" val="96.1"/>
  <p:tag name="ANNOTATION_TYPE_1" val="0"/>
  <p:tag name="ANNOTATION_START_1" val="10.8"/>
  <p:tag name="ANNOTATION_END_1" val="11.5"/>
  <p:tag name="ANNOTATION_TOP_1" val="49.4"/>
  <p:tag name="ANNOTATION_LEFT_1" val="266.4"/>
  <p:tag name="ANNOTATION_WIDTH_1" val="104.6"/>
  <p:tag name="ANNOTATION_HEIGHT_1" val="104.3"/>
  <p:tag name="ANNOTATION_ANIMATION_1" val="3"/>
  <p:tag name="ANNOTATION_ROTATION_1" val="270"/>
  <p:tag name="ANNOTATION_SUB_TYPE_1" val="2"/>
  <p:tag name="ANNOTATION_LOOP_COUNT_1" val="1"/>
  <p:tag name="ANNOTATION_BOX_RADIUS_1" val="0"/>
  <p:tag name="ANNOTATION_SCALE_1" val="125"/>
  <p:tag name="ANNOTATION_BORDER_ALPHA_1" val="100"/>
  <p:tag name="ANNOTATION_BORDER_COLOR_1" val="16777215"/>
  <p:tag name="ANNOTATION_FILL_COLOR_1" val="683492"/>
  <p:tag name="ANNOTATION_FILL_ALPHA_1" val="100"/>
  <p:tag name="ANNOTATION_BORDER_WIDTH_1" val="2"/>
  <p:tag name="ANNOTATION_TYPE_2" val="0"/>
  <p:tag name="ANNOTATION_START_2" val="11.5"/>
  <p:tag name="ANNOTATION_END_2" val="14.9"/>
  <p:tag name="ANNOTATION_TOP_2" val="49.4"/>
  <p:tag name="ANNOTATION_LEFT_2" val="266.4"/>
  <p:tag name="ANNOTATION_WIDTH_2" val="104.6"/>
  <p:tag name="ANNOTATION_HEIGHT_2" val="104.3"/>
  <p:tag name="ANNOTATION_ANIMATION_2" val="3"/>
  <p:tag name="ANNOTATION_ROTATION_2" val="270"/>
  <p:tag name="ANNOTATION_SUB_TYPE_2" val="2"/>
  <p:tag name="ANNOTATION_LOOP_COUNT_2" val="1"/>
  <p:tag name="ANNOTATION_BOX_RADIUS_2" val="0"/>
  <p:tag name="ANNOTATION_SCALE_2" val="125"/>
  <p:tag name="ANNOTATION_BORDER_ALPHA_2" val="100"/>
  <p:tag name="ANNOTATION_BORDER_COLOR_2" val="16777215"/>
  <p:tag name="ANNOTATION_FILL_COLOR_2" val="683492"/>
  <p:tag name="ANNOTATION_FILL_ALPHA_2" val="100"/>
  <p:tag name="ANNOTATION_BORDER_WIDTH_2" val="2"/>
  <p:tag name="ANNOTATION_TYPE_3" val="2"/>
  <p:tag name="ANNOTATION_START_3" val="32.5"/>
  <p:tag name="ANNOTATION_END_3" val="32.5"/>
  <p:tag name="ANNOTATION_TOP_3" val="-34.8"/>
  <p:tag name="ANNOTATION_LEFT_3" val="-34.9"/>
  <p:tag name="ANNOTATION_WIDTH_3" val="645.7"/>
  <p:tag name="ANNOTATION_HEIGHT_3" val="501.6"/>
  <p:tag name="ANNOTATION_ANIMATION_3" val="4"/>
  <p:tag name="ANNOTATION_ROTATION_3" val="0"/>
  <p:tag name="ANNOTATION_SUB_TYPE_3" val="11"/>
  <p:tag name="ANNOTATION_LOOP_COUNT_3" val="1"/>
  <p:tag name="ANNOTATION_BOX_RADIUS_3" val="0"/>
  <p:tag name="ANNOTATION_SCALE_3" val="0"/>
  <p:tag name="ANNOTATION_BORDER_ALPHA_3" val="100"/>
  <p:tag name="ANNOTATION_BORDER_COLOR_3" val="16777215"/>
  <p:tag name="ANNOTATION_FILL_COLOR_3" val="855309"/>
  <p:tag name="ANNOTATION_FILL_ALPHA_3" val="50"/>
  <p:tag name="ANNOTATION_BORDER_WIDTH_3" val="2"/>
  <p:tag name="ANNOTATION_TYPE_4" val="2"/>
  <p:tag name="ANNOTATION_START_4" val="32.5"/>
  <p:tag name="ANNOTATION_END_4" val="49.6"/>
  <p:tag name="ANNOTATION_TOP_4" val="82.1"/>
  <p:tag name="ANNOTATION_LEFT_4" val="79.5"/>
  <p:tag name="ANNOTATION_WIDTH_4" val="288.7"/>
  <p:tag name="ANNOTATION_HEIGHT_4" val="308.9"/>
  <p:tag name="ANNOTATION_ANIMATION_4" val="4"/>
  <p:tag name="ANNOTATION_ROTATION_4" val="0"/>
  <p:tag name="ANNOTATION_SUB_TYPE_4" val="11"/>
  <p:tag name="ANNOTATION_LOOP_COUNT_4" val="1"/>
  <p:tag name="ANNOTATION_BOX_RADIUS_4" val="5"/>
  <p:tag name="ANNOTATION_SCALE_4" val="0"/>
  <p:tag name="ANNOTATION_BORDER_ALPHA_4" val="100"/>
  <p:tag name="ANNOTATION_BORDER_COLOR_4" val="16777215"/>
  <p:tag name="ANNOTATION_FILL_COLOR_4" val="855309"/>
  <p:tag name="ANNOTATION_FILL_ALPHA_4" val="50"/>
  <p:tag name="ANNOTATION_BORDER_WIDTH_4" val="2"/>
  <p:tag name="ANNOTATION_TYPE_5" val="0"/>
  <p:tag name="ANNOTATION_START_5" val="49.6"/>
  <p:tag name="ANNOTATION_END_5" val="50.3"/>
  <p:tag name="ANNOTATION_TOP_5" val="196.2"/>
  <p:tag name="ANNOTATION_LEFT_5" val="132.5"/>
  <p:tag name="ANNOTATION_WIDTH_5" val="104.6"/>
  <p:tag name="ANNOTATION_HEIGHT_5" val="104.3"/>
  <p:tag name="ANNOTATION_ANIMATION_5" val="3"/>
  <p:tag name="ANNOTATION_ROTATION_5" val="270"/>
  <p:tag name="ANNOTATION_SUB_TYPE_5" val="2"/>
  <p:tag name="ANNOTATION_LOOP_COUNT_5" val="1"/>
  <p:tag name="ANNOTATION_BOX_RADIUS_5" val="0"/>
  <p:tag name="ANNOTATION_SCALE_5" val="125"/>
  <p:tag name="ANNOTATION_BORDER_ALPHA_5" val="100"/>
  <p:tag name="ANNOTATION_BORDER_COLOR_5" val="16777215"/>
  <p:tag name="ANNOTATION_FILL_COLOR_5" val="683492"/>
  <p:tag name="ANNOTATION_FILL_ALPHA_5" val="100"/>
  <p:tag name="ANNOTATION_BORDER_WIDTH_5" val="2"/>
  <p:tag name="ANNOTATION_TYPE_6" val="0"/>
  <p:tag name="ANNOTATION_START_6" val="50.3"/>
  <p:tag name="ANNOTATION_END_6" val="50.8"/>
  <p:tag name="ANNOTATION_TOP_6" val="196.2"/>
  <p:tag name="ANNOTATION_LEFT_6" val="132.5"/>
  <p:tag name="ANNOTATION_WIDTH_6" val="104.6"/>
  <p:tag name="ANNOTATION_HEIGHT_6" val="104.3"/>
  <p:tag name="ANNOTATION_ANIMATION_6" val="3"/>
  <p:tag name="ANNOTATION_ROTATION_6" val="270"/>
  <p:tag name="ANNOTATION_SUB_TYPE_6" val="2"/>
  <p:tag name="ANNOTATION_LOOP_COUNT_6" val="1"/>
  <p:tag name="ANNOTATION_BOX_RADIUS_6" val="0"/>
  <p:tag name="ANNOTATION_SCALE_6" val="125"/>
  <p:tag name="ANNOTATION_BORDER_ALPHA_6" val="100"/>
  <p:tag name="ANNOTATION_BORDER_COLOR_6" val="16777215"/>
  <p:tag name="ANNOTATION_FILL_COLOR_6" val="683492"/>
  <p:tag name="ANNOTATION_FILL_ALPHA_6" val="100"/>
  <p:tag name="ANNOTATION_BORDER_WIDTH_6" val="2"/>
  <p:tag name="ANNOTATION_TYPE_7" val="0"/>
  <p:tag name="ANNOTATION_START_7" val="50.8"/>
  <p:tag name="ANNOTATION_END_7" val="52.7"/>
  <p:tag name="ANNOTATION_TOP_7" val="196.2"/>
  <p:tag name="ANNOTATION_LEFT_7" val="132.5"/>
  <p:tag name="ANNOTATION_WIDTH_7" val="104.6"/>
  <p:tag name="ANNOTATION_HEIGHT_7" val="104.3"/>
  <p:tag name="ANNOTATION_ANIMATION_7" val="3"/>
  <p:tag name="ANNOTATION_ROTATION_7" val="270"/>
  <p:tag name="ANNOTATION_SUB_TYPE_7" val="2"/>
  <p:tag name="ANNOTATION_LOOP_COUNT_7" val="1"/>
  <p:tag name="ANNOTATION_BOX_RADIUS_7" val="0"/>
  <p:tag name="ANNOTATION_SCALE_7" val="125"/>
  <p:tag name="ANNOTATION_BORDER_ALPHA_7" val="100"/>
  <p:tag name="ANNOTATION_BORDER_COLOR_7" val="16777215"/>
  <p:tag name="ANNOTATION_FILL_COLOR_7" val="683492"/>
  <p:tag name="ANNOTATION_FILL_ALPHA_7" val="100"/>
  <p:tag name="ANNOTATION_BORDER_WIDTH_7" val="2"/>
  <p:tag name="ANNOTATION_TYPE_8" val="0"/>
  <p:tag name="ANNOTATION_START_8" val="52.7"/>
  <p:tag name="ANNOTATION_END_8" val="56.4"/>
  <p:tag name="ANNOTATION_TOP_8" val="171.1"/>
  <p:tag name="ANNOTATION_LEFT_8" val="163.9"/>
  <p:tag name="ANNOTATION_WIDTH_8" val="104.6"/>
  <p:tag name="ANNOTATION_HEIGHT_8" val="104.3"/>
  <p:tag name="ANNOTATION_ANIMATION_8" val="3"/>
  <p:tag name="ANNOTATION_ROTATION_8" val="270"/>
  <p:tag name="ANNOTATION_SUB_TYPE_8" val="2"/>
  <p:tag name="ANNOTATION_LOOP_COUNT_8" val="1"/>
  <p:tag name="ANNOTATION_BOX_RADIUS_8" val="0"/>
  <p:tag name="ANNOTATION_SCALE_8" val="125"/>
  <p:tag name="ANNOTATION_BORDER_ALPHA_8" val="100"/>
  <p:tag name="ANNOTATION_BORDER_COLOR_8" val="16777215"/>
  <p:tag name="ANNOTATION_FILL_COLOR_8" val="683492"/>
  <p:tag name="ANNOTATION_FILL_ALPHA_8" val="100"/>
  <p:tag name="ANNOTATION_BORDER_WIDTH_8" val="2"/>
  <p:tag name="ANNOTATION_TYPE_9" val="0"/>
  <p:tag name="ANNOTATION_START_9" val="56.4"/>
  <p:tag name="ANNOTATION_END_9" val="57.0"/>
  <p:tag name="ANNOTATION_TOP_9" val="242.1"/>
  <p:tag name="ANNOTATION_LEFT_9" val="221.8"/>
  <p:tag name="ANNOTATION_WIDTH_9" val="104.6"/>
  <p:tag name="ANNOTATION_HEIGHT_9" val="104.3"/>
  <p:tag name="ANNOTATION_ANIMATION_9" val="3"/>
  <p:tag name="ANNOTATION_ROTATION_9" val="270"/>
  <p:tag name="ANNOTATION_SUB_TYPE_9" val="2"/>
  <p:tag name="ANNOTATION_LOOP_COUNT_9" val="1"/>
  <p:tag name="ANNOTATION_BOX_RADIUS_9" val="0"/>
  <p:tag name="ANNOTATION_SCALE_9" val="125"/>
  <p:tag name="ANNOTATION_BORDER_ALPHA_9" val="100"/>
  <p:tag name="ANNOTATION_BORDER_COLOR_9" val="16777215"/>
  <p:tag name="ANNOTATION_FILL_COLOR_9" val="683492"/>
  <p:tag name="ANNOTATION_FILL_ALPHA_9" val="100"/>
  <p:tag name="ANNOTATION_BORDER_WIDTH_9" val="2"/>
  <p:tag name="ANNOTATION_TYPE_10" val="0"/>
  <p:tag name="ANNOTATION_START_10" val="57.0"/>
  <p:tag name="ANNOTATION_END_10" val="57.9"/>
  <p:tag name="ANNOTATION_TOP_10" val="242.1"/>
  <p:tag name="ANNOTATION_LEFT_10" val="221.8"/>
  <p:tag name="ANNOTATION_WIDTH_10" val="104.6"/>
  <p:tag name="ANNOTATION_HEIGHT_10" val="104.3"/>
  <p:tag name="ANNOTATION_ANIMATION_10" val="3"/>
  <p:tag name="ANNOTATION_ROTATION_10" val="270"/>
  <p:tag name="ANNOTATION_SUB_TYPE_10" val="2"/>
  <p:tag name="ANNOTATION_LOOP_COUNT_10" val="1"/>
  <p:tag name="ANNOTATION_BOX_RADIUS_10" val="0"/>
  <p:tag name="ANNOTATION_SCALE_10" val="125"/>
  <p:tag name="ANNOTATION_BORDER_ALPHA_10" val="100"/>
  <p:tag name="ANNOTATION_BORDER_COLOR_10" val="16777215"/>
  <p:tag name="ANNOTATION_FILL_COLOR_10" val="683492"/>
  <p:tag name="ANNOTATION_FILL_ALPHA_10" val="100"/>
  <p:tag name="ANNOTATION_BORDER_WIDTH_10" val="2"/>
  <p:tag name="ANNOTATION_TYPE_11" val="0"/>
  <p:tag name="ANNOTATION_START_11" val="57.9"/>
  <p:tag name="ANNOTATION_END_11" val="58.9"/>
  <p:tag name="ANNOTATION_TOP_11" val="242.1"/>
  <p:tag name="ANNOTATION_LEFT_11" val="221.8"/>
  <p:tag name="ANNOTATION_WIDTH_11" val="104.6"/>
  <p:tag name="ANNOTATION_HEIGHT_11" val="104.3"/>
  <p:tag name="ANNOTATION_ANIMATION_11" val="3"/>
  <p:tag name="ANNOTATION_ROTATION_11" val="270"/>
  <p:tag name="ANNOTATION_SUB_TYPE_11" val="2"/>
  <p:tag name="ANNOTATION_LOOP_COUNT_11" val="1"/>
  <p:tag name="ANNOTATION_BOX_RADIUS_11" val="0"/>
  <p:tag name="ANNOTATION_SCALE_11" val="125"/>
  <p:tag name="ANNOTATION_BORDER_ALPHA_11" val="100"/>
  <p:tag name="ANNOTATION_BORDER_COLOR_11" val="16777215"/>
  <p:tag name="ANNOTATION_FILL_COLOR_11" val="683492"/>
  <p:tag name="ANNOTATION_FILL_ALPHA_11" val="100"/>
  <p:tag name="ANNOTATION_BORDER_WIDTH_11" val="2"/>
  <p:tag name="ANNOTATION_TYPE_12" val="0"/>
  <p:tag name="ANNOTATION_START_12" val="58.9"/>
  <p:tag name="ANNOTATION_END_12" val="60.6"/>
  <p:tag name="ANNOTATION_TOP_12" val="242.1"/>
  <p:tag name="ANNOTATION_LEFT_12" val="221.8"/>
  <p:tag name="ANNOTATION_WIDTH_12" val="104.6"/>
  <p:tag name="ANNOTATION_HEIGHT_12" val="104.3"/>
  <p:tag name="ANNOTATION_ANIMATION_12" val="3"/>
  <p:tag name="ANNOTATION_ROTATION_12" val="270"/>
  <p:tag name="ANNOTATION_SUB_TYPE_12" val="2"/>
  <p:tag name="ANNOTATION_LOOP_COUNT_12" val="1"/>
  <p:tag name="ANNOTATION_BOX_RADIUS_12" val="0"/>
  <p:tag name="ANNOTATION_SCALE_12" val="125"/>
  <p:tag name="ANNOTATION_BORDER_ALPHA_12" val="100"/>
  <p:tag name="ANNOTATION_BORDER_COLOR_12" val="16777215"/>
  <p:tag name="ANNOTATION_FILL_COLOR_12" val="683492"/>
  <p:tag name="ANNOTATION_FILL_ALPHA_12" val="100"/>
  <p:tag name="ANNOTATION_BORDER_WIDTH_12" val="2"/>
  <p:tag name="ANNOTATION_TYPE_13" val="0"/>
  <p:tag name="ANNOTATION_START_13" val="60.6"/>
  <p:tag name="ANNOTATION_END_13" val="61.4"/>
  <p:tag name="ANNOTATION_TOP_13" val="269.2"/>
  <p:tag name="ANNOTATION_LEFT_13" val="249.6"/>
  <p:tag name="ANNOTATION_WIDTH_13" val="104.6"/>
  <p:tag name="ANNOTATION_HEIGHT_13" val="104.3"/>
  <p:tag name="ANNOTATION_ANIMATION_13" val="3"/>
  <p:tag name="ANNOTATION_ROTATION_13" val="270"/>
  <p:tag name="ANNOTATION_SUB_TYPE_13" val="2"/>
  <p:tag name="ANNOTATION_LOOP_COUNT_13" val="1"/>
  <p:tag name="ANNOTATION_BOX_RADIUS_13" val="0"/>
  <p:tag name="ANNOTATION_SCALE_13" val="125"/>
  <p:tag name="ANNOTATION_BORDER_ALPHA_13" val="100"/>
  <p:tag name="ANNOTATION_BORDER_COLOR_13" val="16777215"/>
  <p:tag name="ANNOTATION_FILL_COLOR_13" val="683492"/>
  <p:tag name="ANNOTATION_FILL_ALPHA_13" val="100"/>
  <p:tag name="ANNOTATION_BORDER_WIDTH_13" val="2"/>
  <p:tag name="ANNOTATION_TYPE_14" val="0"/>
  <p:tag name="ANNOTATION_START_14" val="61.4"/>
  <p:tag name="ANNOTATION_END_14" val="62.2"/>
  <p:tag name="ANNOTATION_TOP_14" val="269.2"/>
  <p:tag name="ANNOTATION_LEFT_14" val="249.6"/>
  <p:tag name="ANNOTATION_WIDTH_14" val="104.6"/>
  <p:tag name="ANNOTATION_HEIGHT_14" val="104.3"/>
  <p:tag name="ANNOTATION_ANIMATION_14" val="3"/>
  <p:tag name="ANNOTATION_ROTATION_14" val="270"/>
  <p:tag name="ANNOTATION_SUB_TYPE_14" val="2"/>
  <p:tag name="ANNOTATION_LOOP_COUNT_14" val="1"/>
  <p:tag name="ANNOTATION_BOX_RADIUS_14" val="0"/>
  <p:tag name="ANNOTATION_SCALE_14" val="125"/>
  <p:tag name="ANNOTATION_BORDER_ALPHA_14" val="100"/>
  <p:tag name="ANNOTATION_BORDER_COLOR_14" val="16777215"/>
  <p:tag name="ANNOTATION_FILL_COLOR_14" val="683492"/>
  <p:tag name="ANNOTATION_FILL_ALPHA_14" val="100"/>
  <p:tag name="ANNOTATION_BORDER_WIDTH_14" val="2"/>
  <p:tag name="ANNOTATION_TYPE_15" val="0"/>
  <p:tag name="ANNOTATION_START_15" val="62.2"/>
  <p:tag name="ANNOTATION_END_15" val="67.3"/>
  <p:tag name="ANNOTATION_TOP_15" val="269.2"/>
  <p:tag name="ANNOTATION_LEFT_15" val="249.6"/>
  <p:tag name="ANNOTATION_WIDTH_15" val="104.6"/>
  <p:tag name="ANNOTATION_HEIGHT_15" val="104.3"/>
  <p:tag name="ANNOTATION_ANIMATION_15" val="3"/>
  <p:tag name="ANNOTATION_ROTATION_15" val="270"/>
  <p:tag name="ANNOTATION_SUB_TYPE_15" val="2"/>
  <p:tag name="ANNOTATION_LOOP_COUNT_15" val="1"/>
  <p:tag name="ANNOTATION_BOX_RADIUS_15" val="0"/>
  <p:tag name="ANNOTATION_SCALE_15" val="125"/>
  <p:tag name="ANNOTATION_BORDER_ALPHA_15" val="100"/>
  <p:tag name="ANNOTATION_BORDER_COLOR_15" val="16777215"/>
  <p:tag name="ANNOTATION_FILL_COLOR_15" val="683492"/>
  <p:tag name="ANNOTATION_FILL_ALPHA_15" val="100"/>
  <p:tag name="ANNOTATION_BORDER_WIDTH_15" val="2"/>
  <p:tag name="ANNOTATION_TYPE_16" val="0"/>
  <p:tag name="ANNOTATION_START_16" val="67.3"/>
  <p:tag name="ANNOTATION_END_16" val="67.9"/>
  <p:tag name="ANNOTATION_TOP_16" val="260.2"/>
  <p:tag name="ANNOTATION_LEFT_16" val="306.8"/>
  <p:tag name="ANNOTATION_WIDTH_16" val="104.6"/>
  <p:tag name="ANNOTATION_HEIGHT_16" val="104.3"/>
  <p:tag name="ANNOTATION_ANIMATION_16" val="3"/>
  <p:tag name="ANNOTATION_ROTATION_16" val="270"/>
  <p:tag name="ANNOTATION_SUB_TYPE_16" val="2"/>
  <p:tag name="ANNOTATION_LOOP_COUNT_16" val="1"/>
  <p:tag name="ANNOTATION_BOX_RADIUS_16" val="0"/>
  <p:tag name="ANNOTATION_SCALE_16" val="125"/>
  <p:tag name="ANNOTATION_BORDER_ALPHA_16" val="100"/>
  <p:tag name="ANNOTATION_BORDER_COLOR_16" val="16777215"/>
  <p:tag name="ANNOTATION_FILL_COLOR_16" val="683492"/>
  <p:tag name="ANNOTATION_FILL_ALPHA_16" val="100"/>
  <p:tag name="ANNOTATION_BORDER_WIDTH_16" val="2"/>
  <p:tag name="ANNOTATION_TYPE_17" val="0"/>
  <p:tag name="ANNOTATION_START_17" val="67.9"/>
  <p:tag name="ANNOTATION_END_17" val="68.5"/>
  <p:tag name="ANNOTATION_TOP_17" val="260.2"/>
  <p:tag name="ANNOTATION_LEFT_17" val="306.8"/>
  <p:tag name="ANNOTATION_WIDTH_17" val="104.6"/>
  <p:tag name="ANNOTATION_HEIGHT_17" val="104.3"/>
  <p:tag name="ANNOTATION_ANIMATION_17" val="3"/>
  <p:tag name="ANNOTATION_ROTATION_17" val="270"/>
  <p:tag name="ANNOTATION_SUB_TYPE_17" val="2"/>
  <p:tag name="ANNOTATION_LOOP_COUNT_17" val="1"/>
  <p:tag name="ANNOTATION_BOX_RADIUS_17" val="0"/>
  <p:tag name="ANNOTATION_SCALE_17" val="125"/>
  <p:tag name="ANNOTATION_BORDER_ALPHA_17" val="100"/>
  <p:tag name="ANNOTATION_BORDER_COLOR_17" val="16777215"/>
  <p:tag name="ANNOTATION_FILL_COLOR_17" val="683492"/>
  <p:tag name="ANNOTATION_FILL_ALPHA_17" val="100"/>
  <p:tag name="ANNOTATION_BORDER_WIDTH_17" val="2"/>
  <p:tag name="ANNOTATION_TYPE_18" val="0"/>
  <p:tag name="ANNOTATION_START_18" val="68.5"/>
  <p:tag name="ANNOTATION_END_18" val="70.6"/>
  <p:tag name="ANNOTATION_TOP_18" val="260.2"/>
  <p:tag name="ANNOTATION_LEFT_18" val="306.8"/>
  <p:tag name="ANNOTATION_WIDTH_18" val="104.6"/>
  <p:tag name="ANNOTATION_HEIGHT_18" val="104.3"/>
  <p:tag name="ANNOTATION_ANIMATION_18" val="3"/>
  <p:tag name="ANNOTATION_ROTATION_18" val="270"/>
  <p:tag name="ANNOTATION_SUB_TYPE_18" val="2"/>
  <p:tag name="ANNOTATION_LOOP_COUNT_18" val="1"/>
  <p:tag name="ANNOTATION_BOX_RADIUS_18" val="0"/>
  <p:tag name="ANNOTATION_SCALE_18" val="125"/>
  <p:tag name="ANNOTATION_BORDER_ALPHA_18" val="100"/>
  <p:tag name="ANNOTATION_BORDER_COLOR_18" val="16777215"/>
  <p:tag name="ANNOTATION_FILL_COLOR_18" val="683492"/>
  <p:tag name="ANNOTATION_FILL_ALPHA_18" val="100"/>
  <p:tag name="ANNOTATION_BORDER_WIDTH_18" val="2"/>
  <p:tag name="ANNOTATION_TYPE_19" val="0"/>
  <p:tag name="ANNOTATION_START_19" val="70.6"/>
  <p:tag name="ANNOTATION_END_19" val="71.1"/>
  <p:tag name="ANNOTATION_TOP_19" val="233.7"/>
  <p:tag name="ANNOTATION_LEFT_19" val="340.3"/>
  <p:tag name="ANNOTATION_WIDTH_19" val="104.6"/>
  <p:tag name="ANNOTATION_HEIGHT_19" val="104.3"/>
  <p:tag name="ANNOTATION_ANIMATION_19" val="3"/>
  <p:tag name="ANNOTATION_ROTATION_19" val="270"/>
  <p:tag name="ANNOTATION_SUB_TYPE_19" val="2"/>
  <p:tag name="ANNOTATION_LOOP_COUNT_19" val="1"/>
  <p:tag name="ANNOTATION_BOX_RADIUS_19" val="0"/>
  <p:tag name="ANNOTATION_SCALE_19" val="125"/>
  <p:tag name="ANNOTATION_BORDER_ALPHA_19" val="100"/>
  <p:tag name="ANNOTATION_BORDER_COLOR_19" val="16777215"/>
  <p:tag name="ANNOTATION_FILL_COLOR_19" val="683492"/>
  <p:tag name="ANNOTATION_FILL_ALPHA_19" val="100"/>
  <p:tag name="ANNOTATION_BORDER_WIDTH_19" val="2"/>
  <p:tag name="ANNOTATION_TYPE_20" val="0"/>
  <p:tag name="ANNOTATION_START_20" val="71.1"/>
  <p:tag name="ANNOTATION_END_20" val="81.8"/>
  <p:tag name="ANNOTATION_TOP_20" val="233.7"/>
  <p:tag name="ANNOTATION_LEFT_20" val="340.3"/>
  <p:tag name="ANNOTATION_WIDTH_20" val="104.6"/>
  <p:tag name="ANNOTATION_HEIGHT_20" val="104.3"/>
  <p:tag name="ANNOTATION_ANIMATION_20" val="3"/>
  <p:tag name="ANNOTATION_ROTATION_20" val="270"/>
  <p:tag name="ANNOTATION_SUB_TYPE_20" val="2"/>
  <p:tag name="ANNOTATION_LOOP_COUNT_20" val="1"/>
  <p:tag name="ANNOTATION_BOX_RADIUS_20" val="0"/>
  <p:tag name="ANNOTATION_SCALE_20" val="125"/>
  <p:tag name="ANNOTATION_BORDER_ALPHA_20" val="100"/>
  <p:tag name="ANNOTATION_BORDER_COLOR_20" val="16777215"/>
  <p:tag name="ANNOTATION_FILL_COLOR_20" val="683492"/>
  <p:tag name="ANNOTATION_FILL_ALPHA_20" val="100"/>
  <p:tag name="ANNOTATION_BORDER_WIDTH_20" val="2"/>
  <p:tag name="ANNOTATION_TYPE_21" val="2"/>
  <p:tag name="ANNOTATION_START_21" val="81.8"/>
  <p:tag name="ANNOTATION_END_21" val="81.8"/>
  <p:tag name="ANNOTATION_TOP_21" val="-34.8"/>
  <p:tag name="ANNOTATION_LEFT_21" val="-34.9"/>
  <p:tag name="ANNOTATION_WIDTH_21" val="645.7"/>
  <p:tag name="ANNOTATION_HEIGHT_21" val="501.6"/>
  <p:tag name="ANNOTATION_ANIMATION_21" val="4"/>
  <p:tag name="ANNOTATION_ROTATION_21" val="0"/>
  <p:tag name="ANNOTATION_SUB_TYPE_21" val="11"/>
  <p:tag name="ANNOTATION_LOOP_COUNT_21" val="1"/>
  <p:tag name="ANNOTATION_BOX_RADIUS_21" val="0"/>
  <p:tag name="ANNOTATION_SCALE_21" val="0"/>
  <p:tag name="ANNOTATION_BORDER_ALPHA_21" val="100"/>
  <p:tag name="ANNOTATION_BORDER_COLOR_21" val="16777215"/>
  <p:tag name="ANNOTATION_FILL_COLOR_21" val="855309"/>
  <p:tag name="ANNOTATION_FILL_ALPHA_21" val="50"/>
  <p:tag name="ANNOTATION_BORDER_WIDTH_21" val="2"/>
  <p:tag name="ANNOTATION_TYPE_22" val="2"/>
  <p:tag name="ANNOTATION_START_22" val="81.8"/>
  <p:tag name="ANNOTATION_END_22" val="87.5"/>
  <p:tag name="ANNOTATION_TOP_22" val="93.2"/>
  <p:tag name="ANNOTATION_LEFT_22" val="363.3"/>
  <p:tag name="ANNOTATION_WIDTH_22" val="142.3"/>
  <p:tag name="ANNOTATION_HEIGHT_22" val="294.3"/>
  <p:tag name="ANNOTATION_ANIMATION_22" val="4"/>
  <p:tag name="ANNOTATION_ROTATION_22" val="0"/>
  <p:tag name="ANNOTATION_SUB_TYPE_22" val="11"/>
  <p:tag name="ANNOTATION_LOOP_COUNT_22" val="1"/>
  <p:tag name="ANNOTATION_BOX_RADIUS_22" val="5"/>
  <p:tag name="ANNOTATION_SCALE_22" val="0"/>
  <p:tag name="ANNOTATION_BORDER_ALPHA_22" val="100"/>
  <p:tag name="ANNOTATION_BORDER_COLOR_22" val="16777215"/>
  <p:tag name="ANNOTATION_FILL_COLOR_22" val="855309"/>
  <p:tag name="ANNOTATION_FILL_ALPHA_22" val="50"/>
  <p:tag name="ANNOTATION_BORDER_WIDTH_22" val="2"/>
  <p:tag name="ANNOTATION_TYPE_23" val="0"/>
  <p:tag name="ANNOTATION_START_23" val="87.5"/>
  <p:tag name="ANNOTATION_END_23" val="88.0"/>
  <p:tag name="ANNOTATION_TOP_23" val="177.4"/>
  <p:tag name="ANNOTATION_LEFT_23" val="396.8"/>
  <p:tag name="ANNOTATION_WIDTH_23" val="104.6"/>
  <p:tag name="ANNOTATION_HEIGHT_23" val="104.3"/>
  <p:tag name="ANNOTATION_ANIMATION_23" val="3"/>
  <p:tag name="ANNOTATION_ROTATION_23" val="270"/>
  <p:tag name="ANNOTATION_SUB_TYPE_23" val="2"/>
  <p:tag name="ANNOTATION_LOOP_COUNT_23" val="1"/>
  <p:tag name="ANNOTATION_BOX_RADIUS_23" val="0"/>
  <p:tag name="ANNOTATION_SCALE_23" val="125"/>
  <p:tag name="ANNOTATION_BORDER_ALPHA_23" val="100"/>
  <p:tag name="ANNOTATION_BORDER_COLOR_23" val="16777215"/>
  <p:tag name="ANNOTATION_FILL_COLOR_23" val="683492"/>
  <p:tag name="ANNOTATION_FILL_ALPHA_23" val="100"/>
  <p:tag name="ANNOTATION_BORDER_WIDTH_23" val="2"/>
  <p:tag name="ANNOTATION_TYPE_24" val="0"/>
  <p:tag name="ANNOTATION_START_24" val="88.0"/>
  <p:tag name="ANNOTATION_END_24" val="89.4"/>
  <p:tag name="ANNOTATION_TOP_24" val="177.4"/>
  <p:tag name="ANNOTATION_LEFT_24" val="396.8"/>
  <p:tag name="ANNOTATION_WIDTH_24" val="104.6"/>
  <p:tag name="ANNOTATION_HEIGHT_24" val="104.3"/>
  <p:tag name="ANNOTATION_ANIMATION_24" val="3"/>
  <p:tag name="ANNOTATION_ROTATION_24" val="270"/>
  <p:tag name="ANNOTATION_SUB_TYPE_24" val="2"/>
  <p:tag name="ANNOTATION_LOOP_COUNT_24" val="1"/>
  <p:tag name="ANNOTATION_BOX_RADIUS_24" val="0"/>
  <p:tag name="ANNOTATION_SCALE_24" val="125"/>
  <p:tag name="ANNOTATION_BORDER_ALPHA_24" val="100"/>
  <p:tag name="ANNOTATION_BORDER_COLOR_24" val="16777215"/>
  <p:tag name="ANNOTATION_FILL_COLOR_24" val="683492"/>
  <p:tag name="ANNOTATION_FILL_ALPHA_24" val="100"/>
  <p:tag name="ANNOTATION_BORDER_WIDTH_24" val="2"/>
  <p:tag name="ANNOTATION_TYPE_25" val="0"/>
  <p:tag name="ANNOTATION_START_25" val="89.4"/>
  <p:tag name="ANNOTATION_END_25" val="90.3"/>
  <p:tag name="ANNOTATION_TOP_25" val="255.3"/>
  <p:tag name="ANNOTATION_LEFT_25" val="428.9"/>
  <p:tag name="ANNOTATION_WIDTH_25" val="104.6"/>
  <p:tag name="ANNOTATION_HEIGHT_25" val="104.3"/>
  <p:tag name="ANNOTATION_ANIMATION_25" val="3"/>
  <p:tag name="ANNOTATION_ROTATION_25" val="270"/>
  <p:tag name="ANNOTATION_SUB_TYPE_25" val="2"/>
  <p:tag name="ANNOTATION_LOOP_COUNT_25" val="1"/>
  <p:tag name="ANNOTATION_BOX_RADIUS_25" val="0"/>
  <p:tag name="ANNOTATION_SCALE_25" val="125"/>
  <p:tag name="ANNOTATION_BORDER_ALPHA_25" val="100"/>
  <p:tag name="ANNOTATION_BORDER_COLOR_25" val="16777215"/>
  <p:tag name="ANNOTATION_FILL_COLOR_25" val="683492"/>
  <p:tag name="ANNOTATION_FILL_ALPHA_25" val="100"/>
  <p:tag name="ANNOTATION_BORDER_WIDTH_25" val="2"/>
  <p:tag name="ANNOTATION_TYPE_26" val="0"/>
  <p:tag name="ANNOTATION_START_26" val="90.3"/>
  <p:tag name="ANNOTATION_END_26" val="91.0"/>
  <p:tag name="ANNOTATION_TOP_26" val="255.3"/>
  <p:tag name="ANNOTATION_LEFT_26" val="428.9"/>
  <p:tag name="ANNOTATION_WIDTH_26" val="104.6"/>
  <p:tag name="ANNOTATION_HEIGHT_26" val="104.3"/>
  <p:tag name="ANNOTATION_ANIMATION_26" val="3"/>
  <p:tag name="ANNOTATION_ROTATION_26" val="270"/>
  <p:tag name="ANNOTATION_SUB_TYPE_26" val="2"/>
  <p:tag name="ANNOTATION_LOOP_COUNT_26" val="1"/>
  <p:tag name="ANNOTATION_BOX_RADIUS_26" val="0"/>
  <p:tag name="ANNOTATION_SCALE_26" val="125"/>
  <p:tag name="ANNOTATION_BORDER_ALPHA_26" val="100"/>
  <p:tag name="ANNOTATION_BORDER_COLOR_26" val="16777215"/>
  <p:tag name="ANNOTATION_FILL_COLOR_26" val="683492"/>
  <p:tag name="ANNOTATION_FILL_ALPHA_26" val="100"/>
  <p:tag name="ANNOTATION_BORDER_WIDTH_26" val="2"/>
  <p:tag name="ANNOTATION_TYPE_27" val="0"/>
  <p:tag name="ANNOTATION_START_27" val="91.0"/>
  <p:tag name="ANNOTATION_TOP_27" val="255.3"/>
  <p:tag name="ANNOTATION_LEFT_27" val="428.9"/>
  <p:tag name="ANNOTATION_WIDTH_27" val="104.6"/>
  <p:tag name="ANNOTATION_HEIGHT_27" val="104.3"/>
  <p:tag name="ANNOTATION_ANIMATION_27" val="3"/>
  <p:tag name="ANNOTATION_ROTATION_27" val="270"/>
  <p:tag name="ANNOTATION_SUB_TYPE_27" val="2"/>
  <p:tag name="ANNOTATION_LOOP_COUNT_27" val="1"/>
  <p:tag name="ANNOTATION_BOX_RADIUS_27" val="0"/>
  <p:tag name="ANNOTATION_SCALE_27" val="125"/>
  <p:tag name="ANNOTATION_BORDER_ALPHA_27" val="100"/>
  <p:tag name="ANNOTATION_BORDER_COLOR_27" val="16777215"/>
  <p:tag name="ANNOTATION_FILL_COLOR_27" val="683492"/>
  <p:tag name="ANNOTATION_FILL_ALPHA_27" val="100"/>
  <p:tag name="ANNOTATION_BORDER_WIDTH_27" val="2"/>
  <p:tag name="ANNOTATION_COUNT" val="27"/>
  <p:tag name="ARTICULATE_SLIDE_PAUSE" val="0"/>
  <p:tag name="ARTICULATE_NAV_LEVEL" val="1"/>
  <p:tag name="ARTICULATE_PLAYLIST_ID" val="-1"/>
  <p:tag name="ARTICULATE_LOCK_SLIDE" val="0"/>
  <p:tag name="ARTICULATE_SLIDE_NAV" val="85"/>
</p:tagLst>
</file>

<file path=ppt/tags/tag10.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MARGIN_1" val="0"/>
  <p:tag name="MARGIN_2" val="36"/>
  <p:tag name="MARGIN_3" val="72"/>
  <p:tag name="MARGIN_4" val="108"/>
  <p:tag name="MARGIN_5" val="144"/>
  <p:tag name="FONT_SIZE" val="12"/>
</p:tagLst>
</file>

<file path=ppt/tags/tag11.xml><?xml version="1.0" encoding="utf-8"?>
<p:tagLst xmlns:a="http://schemas.openxmlformats.org/drawingml/2006/main" xmlns:r="http://schemas.openxmlformats.org/officeDocument/2006/relationships" xmlns:p="http://schemas.openxmlformats.org/presentationml/2006/main">
  <p:tag name="ARTICULATE_SLIDE_GUID" val="44890b8f-4a48-41d5-88d9-416b57f23462"/>
  <p:tag name="AUDIO_ID" val="420"/>
  <p:tag name="ELAPSEDTIME" val="96.1"/>
  <p:tag name="ANNOTATION_TYPE_1" val="0"/>
  <p:tag name="ANNOTATION_START_1" val="10.8"/>
  <p:tag name="ANNOTATION_END_1" val="11.5"/>
  <p:tag name="ANNOTATION_TOP_1" val="49.4"/>
  <p:tag name="ANNOTATION_LEFT_1" val="266.4"/>
  <p:tag name="ANNOTATION_WIDTH_1" val="104.6"/>
  <p:tag name="ANNOTATION_HEIGHT_1" val="104.3"/>
  <p:tag name="ANNOTATION_ANIMATION_1" val="3"/>
  <p:tag name="ANNOTATION_ROTATION_1" val="270"/>
  <p:tag name="ANNOTATION_SUB_TYPE_1" val="2"/>
  <p:tag name="ANNOTATION_LOOP_COUNT_1" val="1"/>
  <p:tag name="ANNOTATION_BOX_RADIUS_1" val="0"/>
  <p:tag name="ANNOTATION_SCALE_1" val="125"/>
  <p:tag name="ANNOTATION_BORDER_ALPHA_1" val="100"/>
  <p:tag name="ANNOTATION_BORDER_COLOR_1" val="16777215"/>
  <p:tag name="ANNOTATION_FILL_COLOR_1" val="683492"/>
  <p:tag name="ANNOTATION_FILL_ALPHA_1" val="100"/>
  <p:tag name="ANNOTATION_BORDER_WIDTH_1" val="2"/>
  <p:tag name="ANNOTATION_TYPE_2" val="0"/>
  <p:tag name="ANNOTATION_START_2" val="11.5"/>
  <p:tag name="ANNOTATION_END_2" val="14.9"/>
  <p:tag name="ANNOTATION_TOP_2" val="49.4"/>
  <p:tag name="ANNOTATION_LEFT_2" val="266.4"/>
  <p:tag name="ANNOTATION_WIDTH_2" val="104.6"/>
  <p:tag name="ANNOTATION_HEIGHT_2" val="104.3"/>
  <p:tag name="ANNOTATION_ANIMATION_2" val="3"/>
  <p:tag name="ANNOTATION_ROTATION_2" val="270"/>
  <p:tag name="ANNOTATION_SUB_TYPE_2" val="2"/>
  <p:tag name="ANNOTATION_LOOP_COUNT_2" val="1"/>
  <p:tag name="ANNOTATION_BOX_RADIUS_2" val="0"/>
  <p:tag name="ANNOTATION_SCALE_2" val="125"/>
  <p:tag name="ANNOTATION_BORDER_ALPHA_2" val="100"/>
  <p:tag name="ANNOTATION_BORDER_COLOR_2" val="16777215"/>
  <p:tag name="ANNOTATION_FILL_COLOR_2" val="683492"/>
  <p:tag name="ANNOTATION_FILL_ALPHA_2" val="100"/>
  <p:tag name="ANNOTATION_BORDER_WIDTH_2" val="2"/>
  <p:tag name="ANNOTATION_TYPE_3" val="2"/>
  <p:tag name="ANNOTATION_START_3" val="32.5"/>
  <p:tag name="ANNOTATION_END_3" val="32.5"/>
  <p:tag name="ANNOTATION_TOP_3" val="-34.8"/>
  <p:tag name="ANNOTATION_LEFT_3" val="-34.9"/>
  <p:tag name="ANNOTATION_WIDTH_3" val="645.7"/>
  <p:tag name="ANNOTATION_HEIGHT_3" val="501.6"/>
  <p:tag name="ANNOTATION_ANIMATION_3" val="4"/>
  <p:tag name="ANNOTATION_ROTATION_3" val="0"/>
  <p:tag name="ANNOTATION_SUB_TYPE_3" val="11"/>
  <p:tag name="ANNOTATION_LOOP_COUNT_3" val="1"/>
  <p:tag name="ANNOTATION_BOX_RADIUS_3" val="0"/>
  <p:tag name="ANNOTATION_SCALE_3" val="0"/>
  <p:tag name="ANNOTATION_BORDER_ALPHA_3" val="100"/>
  <p:tag name="ANNOTATION_BORDER_COLOR_3" val="16777215"/>
  <p:tag name="ANNOTATION_FILL_COLOR_3" val="855309"/>
  <p:tag name="ANNOTATION_FILL_ALPHA_3" val="50"/>
  <p:tag name="ANNOTATION_BORDER_WIDTH_3" val="2"/>
  <p:tag name="ANNOTATION_TYPE_4" val="2"/>
  <p:tag name="ANNOTATION_START_4" val="32.5"/>
  <p:tag name="ANNOTATION_END_4" val="49.6"/>
  <p:tag name="ANNOTATION_TOP_4" val="82.1"/>
  <p:tag name="ANNOTATION_LEFT_4" val="79.5"/>
  <p:tag name="ANNOTATION_WIDTH_4" val="288.7"/>
  <p:tag name="ANNOTATION_HEIGHT_4" val="308.9"/>
  <p:tag name="ANNOTATION_ANIMATION_4" val="4"/>
  <p:tag name="ANNOTATION_ROTATION_4" val="0"/>
  <p:tag name="ANNOTATION_SUB_TYPE_4" val="11"/>
  <p:tag name="ANNOTATION_LOOP_COUNT_4" val="1"/>
  <p:tag name="ANNOTATION_BOX_RADIUS_4" val="5"/>
  <p:tag name="ANNOTATION_SCALE_4" val="0"/>
  <p:tag name="ANNOTATION_BORDER_ALPHA_4" val="100"/>
  <p:tag name="ANNOTATION_BORDER_COLOR_4" val="16777215"/>
  <p:tag name="ANNOTATION_FILL_COLOR_4" val="855309"/>
  <p:tag name="ANNOTATION_FILL_ALPHA_4" val="50"/>
  <p:tag name="ANNOTATION_BORDER_WIDTH_4" val="2"/>
  <p:tag name="ANNOTATION_TYPE_5" val="0"/>
  <p:tag name="ANNOTATION_START_5" val="49.6"/>
  <p:tag name="ANNOTATION_END_5" val="50.3"/>
  <p:tag name="ANNOTATION_TOP_5" val="196.2"/>
  <p:tag name="ANNOTATION_LEFT_5" val="132.5"/>
  <p:tag name="ANNOTATION_WIDTH_5" val="104.6"/>
  <p:tag name="ANNOTATION_HEIGHT_5" val="104.3"/>
  <p:tag name="ANNOTATION_ANIMATION_5" val="3"/>
  <p:tag name="ANNOTATION_ROTATION_5" val="270"/>
  <p:tag name="ANNOTATION_SUB_TYPE_5" val="2"/>
  <p:tag name="ANNOTATION_LOOP_COUNT_5" val="1"/>
  <p:tag name="ANNOTATION_BOX_RADIUS_5" val="0"/>
  <p:tag name="ANNOTATION_SCALE_5" val="125"/>
  <p:tag name="ANNOTATION_BORDER_ALPHA_5" val="100"/>
  <p:tag name="ANNOTATION_BORDER_COLOR_5" val="16777215"/>
  <p:tag name="ANNOTATION_FILL_COLOR_5" val="683492"/>
  <p:tag name="ANNOTATION_FILL_ALPHA_5" val="100"/>
  <p:tag name="ANNOTATION_BORDER_WIDTH_5" val="2"/>
  <p:tag name="ANNOTATION_TYPE_6" val="0"/>
  <p:tag name="ANNOTATION_START_6" val="50.3"/>
  <p:tag name="ANNOTATION_END_6" val="50.8"/>
  <p:tag name="ANNOTATION_TOP_6" val="196.2"/>
  <p:tag name="ANNOTATION_LEFT_6" val="132.5"/>
  <p:tag name="ANNOTATION_WIDTH_6" val="104.6"/>
  <p:tag name="ANNOTATION_HEIGHT_6" val="104.3"/>
  <p:tag name="ANNOTATION_ANIMATION_6" val="3"/>
  <p:tag name="ANNOTATION_ROTATION_6" val="270"/>
  <p:tag name="ANNOTATION_SUB_TYPE_6" val="2"/>
  <p:tag name="ANNOTATION_LOOP_COUNT_6" val="1"/>
  <p:tag name="ANNOTATION_BOX_RADIUS_6" val="0"/>
  <p:tag name="ANNOTATION_SCALE_6" val="125"/>
  <p:tag name="ANNOTATION_BORDER_ALPHA_6" val="100"/>
  <p:tag name="ANNOTATION_BORDER_COLOR_6" val="16777215"/>
  <p:tag name="ANNOTATION_FILL_COLOR_6" val="683492"/>
  <p:tag name="ANNOTATION_FILL_ALPHA_6" val="100"/>
  <p:tag name="ANNOTATION_BORDER_WIDTH_6" val="2"/>
  <p:tag name="ANNOTATION_TYPE_7" val="0"/>
  <p:tag name="ANNOTATION_START_7" val="50.8"/>
  <p:tag name="ANNOTATION_END_7" val="52.7"/>
  <p:tag name="ANNOTATION_TOP_7" val="196.2"/>
  <p:tag name="ANNOTATION_LEFT_7" val="132.5"/>
  <p:tag name="ANNOTATION_WIDTH_7" val="104.6"/>
  <p:tag name="ANNOTATION_HEIGHT_7" val="104.3"/>
  <p:tag name="ANNOTATION_ANIMATION_7" val="3"/>
  <p:tag name="ANNOTATION_ROTATION_7" val="270"/>
  <p:tag name="ANNOTATION_SUB_TYPE_7" val="2"/>
  <p:tag name="ANNOTATION_LOOP_COUNT_7" val="1"/>
  <p:tag name="ANNOTATION_BOX_RADIUS_7" val="0"/>
  <p:tag name="ANNOTATION_SCALE_7" val="125"/>
  <p:tag name="ANNOTATION_BORDER_ALPHA_7" val="100"/>
  <p:tag name="ANNOTATION_BORDER_COLOR_7" val="16777215"/>
  <p:tag name="ANNOTATION_FILL_COLOR_7" val="683492"/>
  <p:tag name="ANNOTATION_FILL_ALPHA_7" val="100"/>
  <p:tag name="ANNOTATION_BORDER_WIDTH_7" val="2"/>
  <p:tag name="ANNOTATION_TYPE_8" val="0"/>
  <p:tag name="ANNOTATION_START_8" val="52.7"/>
  <p:tag name="ANNOTATION_END_8" val="56.4"/>
  <p:tag name="ANNOTATION_TOP_8" val="171.1"/>
  <p:tag name="ANNOTATION_LEFT_8" val="163.9"/>
  <p:tag name="ANNOTATION_WIDTH_8" val="104.6"/>
  <p:tag name="ANNOTATION_HEIGHT_8" val="104.3"/>
  <p:tag name="ANNOTATION_ANIMATION_8" val="3"/>
  <p:tag name="ANNOTATION_ROTATION_8" val="270"/>
  <p:tag name="ANNOTATION_SUB_TYPE_8" val="2"/>
  <p:tag name="ANNOTATION_LOOP_COUNT_8" val="1"/>
  <p:tag name="ANNOTATION_BOX_RADIUS_8" val="0"/>
  <p:tag name="ANNOTATION_SCALE_8" val="125"/>
  <p:tag name="ANNOTATION_BORDER_ALPHA_8" val="100"/>
  <p:tag name="ANNOTATION_BORDER_COLOR_8" val="16777215"/>
  <p:tag name="ANNOTATION_FILL_COLOR_8" val="683492"/>
  <p:tag name="ANNOTATION_FILL_ALPHA_8" val="100"/>
  <p:tag name="ANNOTATION_BORDER_WIDTH_8" val="2"/>
  <p:tag name="ANNOTATION_TYPE_9" val="0"/>
  <p:tag name="ANNOTATION_START_9" val="56.4"/>
  <p:tag name="ANNOTATION_END_9" val="57.0"/>
  <p:tag name="ANNOTATION_TOP_9" val="242.1"/>
  <p:tag name="ANNOTATION_LEFT_9" val="221.8"/>
  <p:tag name="ANNOTATION_WIDTH_9" val="104.6"/>
  <p:tag name="ANNOTATION_HEIGHT_9" val="104.3"/>
  <p:tag name="ANNOTATION_ANIMATION_9" val="3"/>
  <p:tag name="ANNOTATION_ROTATION_9" val="270"/>
  <p:tag name="ANNOTATION_SUB_TYPE_9" val="2"/>
  <p:tag name="ANNOTATION_LOOP_COUNT_9" val="1"/>
  <p:tag name="ANNOTATION_BOX_RADIUS_9" val="0"/>
  <p:tag name="ANNOTATION_SCALE_9" val="125"/>
  <p:tag name="ANNOTATION_BORDER_ALPHA_9" val="100"/>
  <p:tag name="ANNOTATION_BORDER_COLOR_9" val="16777215"/>
  <p:tag name="ANNOTATION_FILL_COLOR_9" val="683492"/>
  <p:tag name="ANNOTATION_FILL_ALPHA_9" val="100"/>
  <p:tag name="ANNOTATION_BORDER_WIDTH_9" val="2"/>
  <p:tag name="ANNOTATION_TYPE_10" val="0"/>
  <p:tag name="ANNOTATION_START_10" val="57.0"/>
  <p:tag name="ANNOTATION_END_10" val="57.9"/>
  <p:tag name="ANNOTATION_TOP_10" val="242.1"/>
  <p:tag name="ANNOTATION_LEFT_10" val="221.8"/>
  <p:tag name="ANNOTATION_WIDTH_10" val="104.6"/>
  <p:tag name="ANNOTATION_HEIGHT_10" val="104.3"/>
  <p:tag name="ANNOTATION_ANIMATION_10" val="3"/>
  <p:tag name="ANNOTATION_ROTATION_10" val="270"/>
  <p:tag name="ANNOTATION_SUB_TYPE_10" val="2"/>
  <p:tag name="ANNOTATION_LOOP_COUNT_10" val="1"/>
  <p:tag name="ANNOTATION_BOX_RADIUS_10" val="0"/>
  <p:tag name="ANNOTATION_SCALE_10" val="125"/>
  <p:tag name="ANNOTATION_BORDER_ALPHA_10" val="100"/>
  <p:tag name="ANNOTATION_BORDER_COLOR_10" val="16777215"/>
  <p:tag name="ANNOTATION_FILL_COLOR_10" val="683492"/>
  <p:tag name="ANNOTATION_FILL_ALPHA_10" val="100"/>
  <p:tag name="ANNOTATION_BORDER_WIDTH_10" val="2"/>
  <p:tag name="ANNOTATION_TYPE_11" val="0"/>
  <p:tag name="ANNOTATION_START_11" val="57.9"/>
  <p:tag name="ANNOTATION_END_11" val="58.9"/>
  <p:tag name="ANNOTATION_TOP_11" val="242.1"/>
  <p:tag name="ANNOTATION_LEFT_11" val="221.8"/>
  <p:tag name="ANNOTATION_WIDTH_11" val="104.6"/>
  <p:tag name="ANNOTATION_HEIGHT_11" val="104.3"/>
  <p:tag name="ANNOTATION_ANIMATION_11" val="3"/>
  <p:tag name="ANNOTATION_ROTATION_11" val="270"/>
  <p:tag name="ANNOTATION_SUB_TYPE_11" val="2"/>
  <p:tag name="ANNOTATION_LOOP_COUNT_11" val="1"/>
  <p:tag name="ANNOTATION_BOX_RADIUS_11" val="0"/>
  <p:tag name="ANNOTATION_SCALE_11" val="125"/>
  <p:tag name="ANNOTATION_BORDER_ALPHA_11" val="100"/>
  <p:tag name="ANNOTATION_BORDER_COLOR_11" val="16777215"/>
  <p:tag name="ANNOTATION_FILL_COLOR_11" val="683492"/>
  <p:tag name="ANNOTATION_FILL_ALPHA_11" val="100"/>
  <p:tag name="ANNOTATION_BORDER_WIDTH_11" val="2"/>
  <p:tag name="ANNOTATION_TYPE_12" val="0"/>
  <p:tag name="ANNOTATION_START_12" val="58.9"/>
  <p:tag name="ANNOTATION_END_12" val="60.6"/>
  <p:tag name="ANNOTATION_TOP_12" val="242.1"/>
  <p:tag name="ANNOTATION_LEFT_12" val="221.8"/>
  <p:tag name="ANNOTATION_WIDTH_12" val="104.6"/>
  <p:tag name="ANNOTATION_HEIGHT_12" val="104.3"/>
  <p:tag name="ANNOTATION_ANIMATION_12" val="3"/>
  <p:tag name="ANNOTATION_ROTATION_12" val="270"/>
  <p:tag name="ANNOTATION_SUB_TYPE_12" val="2"/>
  <p:tag name="ANNOTATION_LOOP_COUNT_12" val="1"/>
  <p:tag name="ANNOTATION_BOX_RADIUS_12" val="0"/>
  <p:tag name="ANNOTATION_SCALE_12" val="125"/>
  <p:tag name="ANNOTATION_BORDER_ALPHA_12" val="100"/>
  <p:tag name="ANNOTATION_BORDER_COLOR_12" val="16777215"/>
  <p:tag name="ANNOTATION_FILL_COLOR_12" val="683492"/>
  <p:tag name="ANNOTATION_FILL_ALPHA_12" val="100"/>
  <p:tag name="ANNOTATION_BORDER_WIDTH_12" val="2"/>
  <p:tag name="ANNOTATION_TYPE_13" val="0"/>
  <p:tag name="ANNOTATION_START_13" val="60.6"/>
  <p:tag name="ANNOTATION_END_13" val="61.4"/>
  <p:tag name="ANNOTATION_TOP_13" val="269.2"/>
  <p:tag name="ANNOTATION_LEFT_13" val="249.6"/>
  <p:tag name="ANNOTATION_WIDTH_13" val="104.6"/>
  <p:tag name="ANNOTATION_HEIGHT_13" val="104.3"/>
  <p:tag name="ANNOTATION_ANIMATION_13" val="3"/>
  <p:tag name="ANNOTATION_ROTATION_13" val="270"/>
  <p:tag name="ANNOTATION_SUB_TYPE_13" val="2"/>
  <p:tag name="ANNOTATION_LOOP_COUNT_13" val="1"/>
  <p:tag name="ANNOTATION_BOX_RADIUS_13" val="0"/>
  <p:tag name="ANNOTATION_SCALE_13" val="125"/>
  <p:tag name="ANNOTATION_BORDER_ALPHA_13" val="100"/>
  <p:tag name="ANNOTATION_BORDER_COLOR_13" val="16777215"/>
  <p:tag name="ANNOTATION_FILL_COLOR_13" val="683492"/>
  <p:tag name="ANNOTATION_FILL_ALPHA_13" val="100"/>
  <p:tag name="ANNOTATION_BORDER_WIDTH_13" val="2"/>
  <p:tag name="ANNOTATION_TYPE_14" val="0"/>
  <p:tag name="ANNOTATION_START_14" val="61.4"/>
  <p:tag name="ANNOTATION_END_14" val="62.2"/>
  <p:tag name="ANNOTATION_TOP_14" val="269.2"/>
  <p:tag name="ANNOTATION_LEFT_14" val="249.6"/>
  <p:tag name="ANNOTATION_WIDTH_14" val="104.6"/>
  <p:tag name="ANNOTATION_HEIGHT_14" val="104.3"/>
  <p:tag name="ANNOTATION_ANIMATION_14" val="3"/>
  <p:tag name="ANNOTATION_ROTATION_14" val="270"/>
  <p:tag name="ANNOTATION_SUB_TYPE_14" val="2"/>
  <p:tag name="ANNOTATION_LOOP_COUNT_14" val="1"/>
  <p:tag name="ANNOTATION_BOX_RADIUS_14" val="0"/>
  <p:tag name="ANNOTATION_SCALE_14" val="125"/>
  <p:tag name="ANNOTATION_BORDER_ALPHA_14" val="100"/>
  <p:tag name="ANNOTATION_BORDER_COLOR_14" val="16777215"/>
  <p:tag name="ANNOTATION_FILL_COLOR_14" val="683492"/>
  <p:tag name="ANNOTATION_FILL_ALPHA_14" val="100"/>
  <p:tag name="ANNOTATION_BORDER_WIDTH_14" val="2"/>
  <p:tag name="ANNOTATION_TYPE_15" val="0"/>
  <p:tag name="ANNOTATION_START_15" val="62.2"/>
  <p:tag name="ANNOTATION_END_15" val="67.3"/>
  <p:tag name="ANNOTATION_TOP_15" val="269.2"/>
  <p:tag name="ANNOTATION_LEFT_15" val="249.6"/>
  <p:tag name="ANNOTATION_WIDTH_15" val="104.6"/>
  <p:tag name="ANNOTATION_HEIGHT_15" val="104.3"/>
  <p:tag name="ANNOTATION_ANIMATION_15" val="3"/>
  <p:tag name="ANNOTATION_ROTATION_15" val="270"/>
  <p:tag name="ANNOTATION_SUB_TYPE_15" val="2"/>
  <p:tag name="ANNOTATION_LOOP_COUNT_15" val="1"/>
  <p:tag name="ANNOTATION_BOX_RADIUS_15" val="0"/>
  <p:tag name="ANNOTATION_SCALE_15" val="125"/>
  <p:tag name="ANNOTATION_BORDER_ALPHA_15" val="100"/>
  <p:tag name="ANNOTATION_BORDER_COLOR_15" val="16777215"/>
  <p:tag name="ANNOTATION_FILL_COLOR_15" val="683492"/>
  <p:tag name="ANNOTATION_FILL_ALPHA_15" val="100"/>
  <p:tag name="ANNOTATION_BORDER_WIDTH_15" val="2"/>
  <p:tag name="ANNOTATION_TYPE_16" val="0"/>
  <p:tag name="ANNOTATION_START_16" val="67.3"/>
  <p:tag name="ANNOTATION_END_16" val="67.9"/>
  <p:tag name="ANNOTATION_TOP_16" val="260.2"/>
  <p:tag name="ANNOTATION_LEFT_16" val="306.8"/>
  <p:tag name="ANNOTATION_WIDTH_16" val="104.6"/>
  <p:tag name="ANNOTATION_HEIGHT_16" val="104.3"/>
  <p:tag name="ANNOTATION_ANIMATION_16" val="3"/>
  <p:tag name="ANNOTATION_ROTATION_16" val="270"/>
  <p:tag name="ANNOTATION_SUB_TYPE_16" val="2"/>
  <p:tag name="ANNOTATION_LOOP_COUNT_16" val="1"/>
  <p:tag name="ANNOTATION_BOX_RADIUS_16" val="0"/>
  <p:tag name="ANNOTATION_SCALE_16" val="125"/>
  <p:tag name="ANNOTATION_BORDER_ALPHA_16" val="100"/>
  <p:tag name="ANNOTATION_BORDER_COLOR_16" val="16777215"/>
  <p:tag name="ANNOTATION_FILL_COLOR_16" val="683492"/>
  <p:tag name="ANNOTATION_FILL_ALPHA_16" val="100"/>
  <p:tag name="ANNOTATION_BORDER_WIDTH_16" val="2"/>
  <p:tag name="ANNOTATION_TYPE_17" val="0"/>
  <p:tag name="ANNOTATION_START_17" val="67.9"/>
  <p:tag name="ANNOTATION_END_17" val="68.5"/>
  <p:tag name="ANNOTATION_TOP_17" val="260.2"/>
  <p:tag name="ANNOTATION_LEFT_17" val="306.8"/>
  <p:tag name="ANNOTATION_WIDTH_17" val="104.6"/>
  <p:tag name="ANNOTATION_HEIGHT_17" val="104.3"/>
  <p:tag name="ANNOTATION_ANIMATION_17" val="3"/>
  <p:tag name="ANNOTATION_ROTATION_17" val="270"/>
  <p:tag name="ANNOTATION_SUB_TYPE_17" val="2"/>
  <p:tag name="ANNOTATION_LOOP_COUNT_17" val="1"/>
  <p:tag name="ANNOTATION_BOX_RADIUS_17" val="0"/>
  <p:tag name="ANNOTATION_SCALE_17" val="125"/>
  <p:tag name="ANNOTATION_BORDER_ALPHA_17" val="100"/>
  <p:tag name="ANNOTATION_BORDER_COLOR_17" val="16777215"/>
  <p:tag name="ANNOTATION_FILL_COLOR_17" val="683492"/>
  <p:tag name="ANNOTATION_FILL_ALPHA_17" val="100"/>
  <p:tag name="ANNOTATION_BORDER_WIDTH_17" val="2"/>
  <p:tag name="ANNOTATION_TYPE_18" val="0"/>
  <p:tag name="ANNOTATION_START_18" val="68.5"/>
  <p:tag name="ANNOTATION_END_18" val="70.6"/>
  <p:tag name="ANNOTATION_TOP_18" val="260.2"/>
  <p:tag name="ANNOTATION_LEFT_18" val="306.8"/>
  <p:tag name="ANNOTATION_WIDTH_18" val="104.6"/>
  <p:tag name="ANNOTATION_HEIGHT_18" val="104.3"/>
  <p:tag name="ANNOTATION_ANIMATION_18" val="3"/>
  <p:tag name="ANNOTATION_ROTATION_18" val="270"/>
  <p:tag name="ANNOTATION_SUB_TYPE_18" val="2"/>
  <p:tag name="ANNOTATION_LOOP_COUNT_18" val="1"/>
  <p:tag name="ANNOTATION_BOX_RADIUS_18" val="0"/>
  <p:tag name="ANNOTATION_SCALE_18" val="125"/>
  <p:tag name="ANNOTATION_BORDER_ALPHA_18" val="100"/>
  <p:tag name="ANNOTATION_BORDER_COLOR_18" val="16777215"/>
  <p:tag name="ANNOTATION_FILL_COLOR_18" val="683492"/>
  <p:tag name="ANNOTATION_FILL_ALPHA_18" val="100"/>
  <p:tag name="ANNOTATION_BORDER_WIDTH_18" val="2"/>
  <p:tag name="ANNOTATION_TYPE_19" val="0"/>
  <p:tag name="ANNOTATION_START_19" val="70.6"/>
  <p:tag name="ANNOTATION_END_19" val="71.1"/>
  <p:tag name="ANNOTATION_TOP_19" val="233.7"/>
  <p:tag name="ANNOTATION_LEFT_19" val="340.3"/>
  <p:tag name="ANNOTATION_WIDTH_19" val="104.6"/>
  <p:tag name="ANNOTATION_HEIGHT_19" val="104.3"/>
  <p:tag name="ANNOTATION_ANIMATION_19" val="3"/>
  <p:tag name="ANNOTATION_ROTATION_19" val="270"/>
  <p:tag name="ANNOTATION_SUB_TYPE_19" val="2"/>
  <p:tag name="ANNOTATION_LOOP_COUNT_19" val="1"/>
  <p:tag name="ANNOTATION_BOX_RADIUS_19" val="0"/>
  <p:tag name="ANNOTATION_SCALE_19" val="125"/>
  <p:tag name="ANNOTATION_BORDER_ALPHA_19" val="100"/>
  <p:tag name="ANNOTATION_BORDER_COLOR_19" val="16777215"/>
  <p:tag name="ANNOTATION_FILL_COLOR_19" val="683492"/>
  <p:tag name="ANNOTATION_FILL_ALPHA_19" val="100"/>
  <p:tag name="ANNOTATION_BORDER_WIDTH_19" val="2"/>
  <p:tag name="ANNOTATION_TYPE_20" val="0"/>
  <p:tag name="ANNOTATION_START_20" val="71.1"/>
  <p:tag name="ANNOTATION_END_20" val="81.8"/>
  <p:tag name="ANNOTATION_TOP_20" val="233.7"/>
  <p:tag name="ANNOTATION_LEFT_20" val="340.3"/>
  <p:tag name="ANNOTATION_WIDTH_20" val="104.6"/>
  <p:tag name="ANNOTATION_HEIGHT_20" val="104.3"/>
  <p:tag name="ANNOTATION_ANIMATION_20" val="3"/>
  <p:tag name="ANNOTATION_ROTATION_20" val="270"/>
  <p:tag name="ANNOTATION_SUB_TYPE_20" val="2"/>
  <p:tag name="ANNOTATION_LOOP_COUNT_20" val="1"/>
  <p:tag name="ANNOTATION_BOX_RADIUS_20" val="0"/>
  <p:tag name="ANNOTATION_SCALE_20" val="125"/>
  <p:tag name="ANNOTATION_BORDER_ALPHA_20" val="100"/>
  <p:tag name="ANNOTATION_BORDER_COLOR_20" val="16777215"/>
  <p:tag name="ANNOTATION_FILL_COLOR_20" val="683492"/>
  <p:tag name="ANNOTATION_FILL_ALPHA_20" val="100"/>
  <p:tag name="ANNOTATION_BORDER_WIDTH_20" val="2"/>
  <p:tag name="ANNOTATION_TYPE_21" val="2"/>
  <p:tag name="ANNOTATION_START_21" val="81.8"/>
  <p:tag name="ANNOTATION_END_21" val="81.8"/>
  <p:tag name="ANNOTATION_TOP_21" val="-34.8"/>
  <p:tag name="ANNOTATION_LEFT_21" val="-34.9"/>
  <p:tag name="ANNOTATION_WIDTH_21" val="645.7"/>
  <p:tag name="ANNOTATION_HEIGHT_21" val="501.6"/>
  <p:tag name="ANNOTATION_ANIMATION_21" val="4"/>
  <p:tag name="ANNOTATION_ROTATION_21" val="0"/>
  <p:tag name="ANNOTATION_SUB_TYPE_21" val="11"/>
  <p:tag name="ANNOTATION_LOOP_COUNT_21" val="1"/>
  <p:tag name="ANNOTATION_BOX_RADIUS_21" val="0"/>
  <p:tag name="ANNOTATION_SCALE_21" val="0"/>
  <p:tag name="ANNOTATION_BORDER_ALPHA_21" val="100"/>
  <p:tag name="ANNOTATION_BORDER_COLOR_21" val="16777215"/>
  <p:tag name="ANNOTATION_FILL_COLOR_21" val="855309"/>
  <p:tag name="ANNOTATION_FILL_ALPHA_21" val="50"/>
  <p:tag name="ANNOTATION_BORDER_WIDTH_21" val="2"/>
  <p:tag name="ANNOTATION_TYPE_22" val="2"/>
  <p:tag name="ANNOTATION_START_22" val="81.8"/>
  <p:tag name="ANNOTATION_END_22" val="87.5"/>
  <p:tag name="ANNOTATION_TOP_22" val="93.2"/>
  <p:tag name="ANNOTATION_LEFT_22" val="363.3"/>
  <p:tag name="ANNOTATION_WIDTH_22" val="142.3"/>
  <p:tag name="ANNOTATION_HEIGHT_22" val="294.3"/>
  <p:tag name="ANNOTATION_ANIMATION_22" val="4"/>
  <p:tag name="ANNOTATION_ROTATION_22" val="0"/>
  <p:tag name="ANNOTATION_SUB_TYPE_22" val="11"/>
  <p:tag name="ANNOTATION_LOOP_COUNT_22" val="1"/>
  <p:tag name="ANNOTATION_BOX_RADIUS_22" val="5"/>
  <p:tag name="ANNOTATION_SCALE_22" val="0"/>
  <p:tag name="ANNOTATION_BORDER_ALPHA_22" val="100"/>
  <p:tag name="ANNOTATION_BORDER_COLOR_22" val="16777215"/>
  <p:tag name="ANNOTATION_FILL_COLOR_22" val="855309"/>
  <p:tag name="ANNOTATION_FILL_ALPHA_22" val="50"/>
  <p:tag name="ANNOTATION_BORDER_WIDTH_22" val="2"/>
  <p:tag name="ANNOTATION_TYPE_23" val="0"/>
  <p:tag name="ANNOTATION_START_23" val="87.5"/>
  <p:tag name="ANNOTATION_END_23" val="88.0"/>
  <p:tag name="ANNOTATION_TOP_23" val="177.4"/>
  <p:tag name="ANNOTATION_LEFT_23" val="396.8"/>
  <p:tag name="ANNOTATION_WIDTH_23" val="104.6"/>
  <p:tag name="ANNOTATION_HEIGHT_23" val="104.3"/>
  <p:tag name="ANNOTATION_ANIMATION_23" val="3"/>
  <p:tag name="ANNOTATION_ROTATION_23" val="270"/>
  <p:tag name="ANNOTATION_SUB_TYPE_23" val="2"/>
  <p:tag name="ANNOTATION_LOOP_COUNT_23" val="1"/>
  <p:tag name="ANNOTATION_BOX_RADIUS_23" val="0"/>
  <p:tag name="ANNOTATION_SCALE_23" val="125"/>
  <p:tag name="ANNOTATION_BORDER_ALPHA_23" val="100"/>
  <p:tag name="ANNOTATION_BORDER_COLOR_23" val="16777215"/>
  <p:tag name="ANNOTATION_FILL_COLOR_23" val="683492"/>
  <p:tag name="ANNOTATION_FILL_ALPHA_23" val="100"/>
  <p:tag name="ANNOTATION_BORDER_WIDTH_23" val="2"/>
  <p:tag name="ANNOTATION_TYPE_24" val="0"/>
  <p:tag name="ANNOTATION_START_24" val="88.0"/>
  <p:tag name="ANNOTATION_END_24" val="89.4"/>
  <p:tag name="ANNOTATION_TOP_24" val="177.4"/>
  <p:tag name="ANNOTATION_LEFT_24" val="396.8"/>
  <p:tag name="ANNOTATION_WIDTH_24" val="104.6"/>
  <p:tag name="ANNOTATION_HEIGHT_24" val="104.3"/>
  <p:tag name="ANNOTATION_ANIMATION_24" val="3"/>
  <p:tag name="ANNOTATION_ROTATION_24" val="270"/>
  <p:tag name="ANNOTATION_SUB_TYPE_24" val="2"/>
  <p:tag name="ANNOTATION_LOOP_COUNT_24" val="1"/>
  <p:tag name="ANNOTATION_BOX_RADIUS_24" val="0"/>
  <p:tag name="ANNOTATION_SCALE_24" val="125"/>
  <p:tag name="ANNOTATION_BORDER_ALPHA_24" val="100"/>
  <p:tag name="ANNOTATION_BORDER_COLOR_24" val="16777215"/>
  <p:tag name="ANNOTATION_FILL_COLOR_24" val="683492"/>
  <p:tag name="ANNOTATION_FILL_ALPHA_24" val="100"/>
  <p:tag name="ANNOTATION_BORDER_WIDTH_24" val="2"/>
  <p:tag name="ANNOTATION_TYPE_25" val="0"/>
  <p:tag name="ANNOTATION_START_25" val="89.4"/>
  <p:tag name="ANNOTATION_END_25" val="90.3"/>
  <p:tag name="ANNOTATION_TOP_25" val="255.3"/>
  <p:tag name="ANNOTATION_LEFT_25" val="428.9"/>
  <p:tag name="ANNOTATION_WIDTH_25" val="104.6"/>
  <p:tag name="ANNOTATION_HEIGHT_25" val="104.3"/>
  <p:tag name="ANNOTATION_ANIMATION_25" val="3"/>
  <p:tag name="ANNOTATION_ROTATION_25" val="270"/>
  <p:tag name="ANNOTATION_SUB_TYPE_25" val="2"/>
  <p:tag name="ANNOTATION_LOOP_COUNT_25" val="1"/>
  <p:tag name="ANNOTATION_BOX_RADIUS_25" val="0"/>
  <p:tag name="ANNOTATION_SCALE_25" val="125"/>
  <p:tag name="ANNOTATION_BORDER_ALPHA_25" val="100"/>
  <p:tag name="ANNOTATION_BORDER_COLOR_25" val="16777215"/>
  <p:tag name="ANNOTATION_FILL_COLOR_25" val="683492"/>
  <p:tag name="ANNOTATION_FILL_ALPHA_25" val="100"/>
  <p:tag name="ANNOTATION_BORDER_WIDTH_25" val="2"/>
  <p:tag name="ANNOTATION_TYPE_26" val="0"/>
  <p:tag name="ANNOTATION_START_26" val="90.3"/>
  <p:tag name="ANNOTATION_END_26" val="91.0"/>
  <p:tag name="ANNOTATION_TOP_26" val="255.3"/>
  <p:tag name="ANNOTATION_LEFT_26" val="428.9"/>
  <p:tag name="ANNOTATION_WIDTH_26" val="104.6"/>
  <p:tag name="ANNOTATION_HEIGHT_26" val="104.3"/>
  <p:tag name="ANNOTATION_ANIMATION_26" val="3"/>
  <p:tag name="ANNOTATION_ROTATION_26" val="270"/>
  <p:tag name="ANNOTATION_SUB_TYPE_26" val="2"/>
  <p:tag name="ANNOTATION_LOOP_COUNT_26" val="1"/>
  <p:tag name="ANNOTATION_BOX_RADIUS_26" val="0"/>
  <p:tag name="ANNOTATION_SCALE_26" val="125"/>
  <p:tag name="ANNOTATION_BORDER_ALPHA_26" val="100"/>
  <p:tag name="ANNOTATION_BORDER_COLOR_26" val="16777215"/>
  <p:tag name="ANNOTATION_FILL_COLOR_26" val="683492"/>
  <p:tag name="ANNOTATION_FILL_ALPHA_26" val="100"/>
  <p:tag name="ANNOTATION_BORDER_WIDTH_26" val="2"/>
  <p:tag name="ANNOTATION_TYPE_27" val="0"/>
  <p:tag name="ANNOTATION_START_27" val="91.0"/>
  <p:tag name="ANNOTATION_TOP_27" val="255.3"/>
  <p:tag name="ANNOTATION_LEFT_27" val="428.9"/>
  <p:tag name="ANNOTATION_WIDTH_27" val="104.6"/>
  <p:tag name="ANNOTATION_HEIGHT_27" val="104.3"/>
  <p:tag name="ANNOTATION_ANIMATION_27" val="3"/>
  <p:tag name="ANNOTATION_ROTATION_27" val="270"/>
  <p:tag name="ANNOTATION_SUB_TYPE_27" val="2"/>
  <p:tag name="ANNOTATION_LOOP_COUNT_27" val="1"/>
  <p:tag name="ANNOTATION_BOX_RADIUS_27" val="0"/>
  <p:tag name="ANNOTATION_SCALE_27" val="125"/>
  <p:tag name="ANNOTATION_BORDER_ALPHA_27" val="100"/>
  <p:tag name="ANNOTATION_BORDER_COLOR_27" val="16777215"/>
  <p:tag name="ANNOTATION_FILL_COLOR_27" val="683492"/>
  <p:tag name="ANNOTATION_FILL_ALPHA_27" val="100"/>
  <p:tag name="ANNOTATION_BORDER_WIDTH_27" val="2"/>
  <p:tag name="ANNOTATION_COUNT" val="27"/>
  <p:tag name="ARTICULATE_SLIDE_PAUSE" val="0"/>
  <p:tag name="ARTICULATE_NAV_LEVEL" val="1"/>
  <p:tag name="ARTICULATE_PLAYLIST_ID" val="-1"/>
  <p:tag name="ARTICULATE_LOCK_SLIDE" val="0"/>
  <p:tag name="ARTICULATE_SLIDE_NAV" val="85"/>
</p:tagLst>
</file>

<file path=ppt/tags/tag12.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MARGIN_1" val="0"/>
  <p:tag name="MARGIN_2" val="36"/>
  <p:tag name="MARGIN_3" val="72"/>
  <p:tag name="MARGIN_4" val="108"/>
  <p:tag name="MARGIN_5" val="144"/>
  <p:tag name="FONT_SIZE" val="12"/>
</p:tagLst>
</file>

<file path=ppt/tags/tag13.xml><?xml version="1.0" encoding="utf-8"?>
<p:tagLst xmlns:a="http://schemas.openxmlformats.org/drawingml/2006/main" xmlns:r="http://schemas.openxmlformats.org/officeDocument/2006/relationships" xmlns:p="http://schemas.openxmlformats.org/presentationml/2006/main">
  <p:tag name="ARTICULATE_SLIDE_GUID" val="44890b8f-4a48-41d5-88d9-416b57f23462"/>
  <p:tag name="AUDIO_ID" val="420"/>
  <p:tag name="ELAPSEDTIME" val="96.1"/>
  <p:tag name="ANNOTATION_TYPE_1" val="0"/>
  <p:tag name="ANNOTATION_START_1" val="10.8"/>
  <p:tag name="ANNOTATION_END_1" val="11.5"/>
  <p:tag name="ANNOTATION_TOP_1" val="49.4"/>
  <p:tag name="ANNOTATION_LEFT_1" val="266.4"/>
  <p:tag name="ANNOTATION_WIDTH_1" val="104.6"/>
  <p:tag name="ANNOTATION_HEIGHT_1" val="104.3"/>
  <p:tag name="ANNOTATION_ANIMATION_1" val="3"/>
  <p:tag name="ANNOTATION_ROTATION_1" val="270"/>
  <p:tag name="ANNOTATION_SUB_TYPE_1" val="2"/>
  <p:tag name="ANNOTATION_LOOP_COUNT_1" val="1"/>
  <p:tag name="ANNOTATION_BOX_RADIUS_1" val="0"/>
  <p:tag name="ANNOTATION_SCALE_1" val="125"/>
  <p:tag name="ANNOTATION_BORDER_ALPHA_1" val="100"/>
  <p:tag name="ANNOTATION_BORDER_COLOR_1" val="16777215"/>
  <p:tag name="ANNOTATION_FILL_COLOR_1" val="683492"/>
  <p:tag name="ANNOTATION_FILL_ALPHA_1" val="100"/>
  <p:tag name="ANNOTATION_BORDER_WIDTH_1" val="2"/>
  <p:tag name="ANNOTATION_TYPE_2" val="0"/>
  <p:tag name="ANNOTATION_START_2" val="11.5"/>
  <p:tag name="ANNOTATION_END_2" val="14.9"/>
  <p:tag name="ANNOTATION_TOP_2" val="49.4"/>
  <p:tag name="ANNOTATION_LEFT_2" val="266.4"/>
  <p:tag name="ANNOTATION_WIDTH_2" val="104.6"/>
  <p:tag name="ANNOTATION_HEIGHT_2" val="104.3"/>
  <p:tag name="ANNOTATION_ANIMATION_2" val="3"/>
  <p:tag name="ANNOTATION_ROTATION_2" val="270"/>
  <p:tag name="ANNOTATION_SUB_TYPE_2" val="2"/>
  <p:tag name="ANNOTATION_LOOP_COUNT_2" val="1"/>
  <p:tag name="ANNOTATION_BOX_RADIUS_2" val="0"/>
  <p:tag name="ANNOTATION_SCALE_2" val="125"/>
  <p:tag name="ANNOTATION_BORDER_ALPHA_2" val="100"/>
  <p:tag name="ANNOTATION_BORDER_COLOR_2" val="16777215"/>
  <p:tag name="ANNOTATION_FILL_COLOR_2" val="683492"/>
  <p:tag name="ANNOTATION_FILL_ALPHA_2" val="100"/>
  <p:tag name="ANNOTATION_BORDER_WIDTH_2" val="2"/>
  <p:tag name="ANNOTATION_TYPE_3" val="2"/>
  <p:tag name="ANNOTATION_START_3" val="32.5"/>
  <p:tag name="ANNOTATION_END_3" val="32.5"/>
  <p:tag name="ANNOTATION_TOP_3" val="-34.8"/>
  <p:tag name="ANNOTATION_LEFT_3" val="-34.9"/>
  <p:tag name="ANNOTATION_WIDTH_3" val="645.7"/>
  <p:tag name="ANNOTATION_HEIGHT_3" val="501.6"/>
  <p:tag name="ANNOTATION_ANIMATION_3" val="4"/>
  <p:tag name="ANNOTATION_ROTATION_3" val="0"/>
  <p:tag name="ANNOTATION_SUB_TYPE_3" val="11"/>
  <p:tag name="ANNOTATION_LOOP_COUNT_3" val="1"/>
  <p:tag name="ANNOTATION_BOX_RADIUS_3" val="0"/>
  <p:tag name="ANNOTATION_SCALE_3" val="0"/>
  <p:tag name="ANNOTATION_BORDER_ALPHA_3" val="100"/>
  <p:tag name="ANNOTATION_BORDER_COLOR_3" val="16777215"/>
  <p:tag name="ANNOTATION_FILL_COLOR_3" val="855309"/>
  <p:tag name="ANNOTATION_FILL_ALPHA_3" val="50"/>
  <p:tag name="ANNOTATION_BORDER_WIDTH_3" val="2"/>
  <p:tag name="ANNOTATION_TYPE_4" val="2"/>
  <p:tag name="ANNOTATION_START_4" val="32.5"/>
  <p:tag name="ANNOTATION_END_4" val="49.6"/>
  <p:tag name="ANNOTATION_TOP_4" val="82.1"/>
  <p:tag name="ANNOTATION_LEFT_4" val="79.5"/>
  <p:tag name="ANNOTATION_WIDTH_4" val="288.7"/>
  <p:tag name="ANNOTATION_HEIGHT_4" val="308.9"/>
  <p:tag name="ANNOTATION_ANIMATION_4" val="4"/>
  <p:tag name="ANNOTATION_ROTATION_4" val="0"/>
  <p:tag name="ANNOTATION_SUB_TYPE_4" val="11"/>
  <p:tag name="ANNOTATION_LOOP_COUNT_4" val="1"/>
  <p:tag name="ANNOTATION_BOX_RADIUS_4" val="5"/>
  <p:tag name="ANNOTATION_SCALE_4" val="0"/>
  <p:tag name="ANNOTATION_BORDER_ALPHA_4" val="100"/>
  <p:tag name="ANNOTATION_BORDER_COLOR_4" val="16777215"/>
  <p:tag name="ANNOTATION_FILL_COLOR_4" val="855309"/>
  <p:tag name="ANNOTATION_FILL_ALPHA_4" val="50"/>
  <p:tag name="ANNOTATION_BORDER_WIDTH_4" val="2"/>
  <p:tag name="ANNOTATION_TYPE_5" val="0"/>
  <p:tag name="ANNOTATION_START_5" val="49.6"/>
  <p:tag name="ANNOTATION_END_5" val="50.3"/>
  <p:tag name="ANNOTATION_TOP_5" val="196.2"/>
  <p:tag name="ANNOTATION_LEFT_5" val="132.5"/>
  <p:tag name="ANNOTATION_WIDTH_5" val="104.6"/>
  <p:tag name="ANNOTATION_HEIGHT_5" val="104.3"/>
  <p:tag name="ANNOTATION_ANIMATION_5" val="3"/>
  <p:tag name="ANNOTATION_ROTATION_5" val="270"/>
  <p:tag name="ANNOTATION_SUB_TYPE_5" val="2"/>
  <p:tag name="ANNOTATION_LOOP_COUNT_5" val="1"/>
  <p:tag name="ANNOTATION_BOX_RADIUS_5" val="0"/>
  <p:tag name="ANNOTATION_SCALE_5" val="125"/>
  <p:tag name="ANNOTATION_BORDER_ALPHA_5" val="100"/>
  <p:tag name="ANNOTATION_BORDER_COLOR_5" val="16777215"/>
  <p:tag name="ANNOTATION_FILL_COLOR_5" val="683492"/>
  <p:tag name="ANNOTATION_FILL_ALPHA_5" val="100"/>
  <p:tag name="ANNOTATION_BORDER_WIDTH_5" val="2"/>
  <p:tag name="ANNOTATION_TYPE_6" val="0"/>
  <p:tag name="ANNOTATION_START_6" val="50.3"/>
  <p:tag name="ANNOTATION_END_6" val="50.8"/>
  <p:tag name="ANNOTATION_TOP_6" val="196.2"/>
  <p:tag name="ANNOTATION_LEFT_6" val="132.5"/>
  <p:tag name="ANNOTATION_WIDTH_6" val="104.6"/>
  <p:tag name="ANNOTATION_HEIGHT_6" val="104.3"/>
  <p:tag name="ANNOTATION_ANIMATION_6" val="3"/>
  <p:tag name="ANNOTATION_ROTATION_6" val="270"/>
  <p:tag name="ANNOTATION_SUB_TYPE_6" val="2"/>
  <p:tag name="ANNOTATION_LOOP_COUNT_6" val="1"/>
  <p:tag name="ANNOTATION_BOX_RADIUS_6" val="0"/>
  <p:tag name="ANNOTATION_SCALE_6" val="125"/>
  <p:tag name="ANNOTATION_BORDER_ALPHA_6" val="100"/>
  <p:tag name="ANNOTATION_BORDER_COLOR_6" val="16777215"/>
  <p:tag name="ANNOTATION_FILL_COLOR_6" val="683492"/>
  <p:tag name="ANNOTATION_FILL_ALPHA_6" val="100"/>
  <p:tag name="ANNOTATION_BORDER_WIDTH_6" val="2"/>
  <p:tag name="ANNOTATION_TYPE_7" val="0"/>
  <p:tag name="ANNOTATION_START_7" val="50.8"/>
  <p:tag name="ANNOTATION_END_7" val="52.7"/>
  <p:tag name="ANNOTATION_TOP_7" val="196.2"/>
  <p:tag name="ANNOTATION_LEFT_7" val="132.5"/>
  <p:tag name="ANNOTATION_WIDTH_7" val="104.6"/>
  <p:tag name="ANNOTATION_HEIGHT_7" val="104.3"/>
  <p:tag name="ANNOTATION_ANIMATION_7" val="3"/>
  <p:tag name="ANNOTATION_ROTATION_7" val="270"/>
  <p:tag name="ANNOTATION_SUB_TYPE_7" val="2"/>
  <p:tag name="ANNOTATION_LOOP_COUNT_7" val="1"/>
  <p:tag name="ANNOTATION_BOX_RADIUS_7" val="0"/>
  <p:tag name="ANNOTATION_SCALE_7" val="125"/>
  <p:tag name="ANNOTATION_BORDER_ALPHA_7" val="100"/>
  <p:tag name="ANNOTATION_BORDER_COLOR_7" val="16777215"/>
  <p:tag name="ANNOTATION_FILL_COLOR_7" val="683492"/>
  <p:tag name="ANNOTATION_FILL_ALPHA_7" val="100"/>
  <p:tag name="ANNOTATION_BORDER_WIDTH_7" val="2"/>
  <p:tag name="ANNOTATION_TYPE_8" val="0"/>
  <p:tag name="ANNOTATION_START_8" val="52.7"/>
  <p:tag name="ANNOTATION_END_8" val="56.4"/>
  <p:tag name="ANNOTATION_TOP_8" val="171.1"/>
  <p:tag name="ANNOTATION_LEFT_8" val="163.9"/>
  <p:tag name="ANNOTATION_WIDTH_8" val="104.6"/>
  <p:tag name="ANNOTATION_HEIGHT_8" val="104.3"/>
  <p:tag name="ANNOTATION_ANIMATION_8" val="3"/>
  <p:tag name="ANNOTATION_ROTATION_8" val="270"/>
  <p:tag name="ANNOTATION_SUB_TYPE_8" val="2"/>
  <p:tag name="ANNOTATION_LOOP_COUNT_8" val="1"/>
  <p:tag name="ANNOTATION_BOX_RADIUS_8" val="0"/>
  <p:tag name="ANNOTATION_SCALE_8" val="125"/>
  <p:tag name="ANNOTATION_BORDER_ALPHA_8" val="100"/>
  <p:tag name="ANNOTATION_BORDER_COLOR_8" val="16777215"/>
  <p:tag name="ANNOTATION_FILL_COLOR_8" val="683492"/>
  <p:tag name="ANNOTATION_FILL_ALPHA_8" val="100"/>
  <p:tag name="ANNOTATION_BORDER_WIDTH_8" val="2"/>
  <p:tag name="ANNOTATION_TYPE_9" val="0"/>
  <p:tag name="ANNOTATION_START_9" val="56.4"/>
  <p:tag name="ANNOTATION_END_9" val="57.0"/>
  <p:tag name="ANNOTATION_TOP_9" val="242.1"/>
  <p:tag name="ANNOTATION_LEFT_9" val="221.8"/>
  <p:tag name="ANNOTATION_WIDTH_9" val="104.6"/>
  <p:tag name="ANNOTATION_HEIGHT_9" val="104.3"/>
  <p:tag name="ANNOTATION_ANIMATION_9" val="3"/>
  <p:tag name="ANNOTATION_ROTATION_9" val="270"/>
  <p:tag name="ANNOTATION_SUB_TYPE_9" val="2"/>
  <p:tag name="ANNOTATION_LOOP_COUNT_9" val="1"/>
  <p:tag name="ANNOTATION_BOX_RADIUS_9" val="0"/>
  <p:tag name="ANNOTATION_SCALE_9" val="125"/>
  <p:tag name="ANNOTATION_BORDER_ALPHA_9" val="100"/>
  <p:tag name="ANNOTATION_BORDER_COLOR_9" val="16777215"/>
  <p:tag name="ANNOTATION_FILL_COLOR_9" val="683492"/>
  <p:tag name="ANNOTATION_FILL_ALPHA_9" val="100"/>
  <p:tag name="ANNOTATION_BORDER_WIDTH_9" val="2"/>
  <p:tag name="ANNOTATION_TYPE_10" val="0"/>
  <p:tag name="ANNOTATION_START_10" val="57.0"/>
  <p:tag name="ANNOTATION_END_10" val="57.9"/>
  <p:tag name="ANNOTATION_TOP_10" val="242.1"/>
  <p:tag name="ANNOTATION_LEFT_10" val="221.8"/>
  <p:tag name="ANNOTATION_WIDTH_10" val="104.6"/>
  <p:tag name="ANNOTATION_HEIGHT_10" val="104.3"/>
  <p:tag name="ANNOTATION_ANIMATION_10" val="3"/>
  <p:tag name="ANNOTATION_ROTATION_10" val="270"/>
  <p:tag name="ANNOTATION_SUB_TYPE_10" val="2"/>
  <p:tag name="ANNOTATION_LOOP_COUNT_10" val="1"/>
  <p:tag name="ANNOTATION_BOX_RADIUS_10" val="0"/>
  <p:tag name="ANNOTATION_SCALE_10" val="125"/>
  <p:tag name="ANNOTATION_BORDER_ALPHA_10" val="100"/>
  <p:tag name="ANNOTATION_BORDER_COLOR_10" val="16777215"/>
  <p:tag name="ANNOTATION_FILL_COLOR_10" val="683492"/>
  <p:tag name="ANNOTATION_FILL_ALPHA_10" val="100"/>
  <p:tag name="ANNOTATION_BORDER_WIDTH_10" val="2"/>
  <p:tag name="ANNOTATION_TYPE_11" val="0"/>
  <p:tag name="ANNOTATION_START_11" val="57.9"/>
  <p:tag name="ANNOTATION_END_11" val="58.9"/>
  <p:tag name="ANNOTATION_TOP_11" val="242.1"/>
  <p:tag name="ANNOTATION_LEFT_11" val="221.8"/>
  <p:tag name="ANNOTATION_WIDTH_11" val="104.6"/>
  <p:tag name="ANNOTATION_HEIGHT_11" val="104.3"/>
  <p:tag name="ANNOTATION_ANIMATION_11" val="3"/>
  <p:tag name="ANNOTATION_ROTATION_11" val="270"/>
  <p:tag name="ANNOTATION_SUB_TYPE_11" val="2"/>
  <p:tag name="ANNOTATION_LOOP_COUNT_11" val="1"/>
  <p:tag name="ANNOTATION_BOX_RADIUS_11" val="0"/>
  <p:tag name="ANNOTATION_SCALE_11" val="125"/>
  <p:tag name="ANNOTATION_BORDER_ALPHA_11" val="100"/>
  <p:tag name="ANNOTATION_BORDER_COLOR_11" val="16777215"/>
  <p:tag name="ANNOTATION_FILL_COLOR_11" val="683492"/>
  <p:tag name="ANNOTATION_FILL_ALPHA_11" val="100"/>
  <p:tag name="ANNOTATION_BORDER_WIDTH_11" val="2"/>
  <p:tag name="ANNOTATION_TYPE_12" val="0"/>
  <p:tag name="ANNOTATION_START_12" val="58.9"/>
  <p:tag name="ANNOTATION_END_12" val="60.6"/>
  <p:tag name="ANNOTATION_TOP_12" val="242.1"/>
  <p:tag name="ANNOTATION_LEFT_12" val="221.8"/>
  <p:tag name="ANNOTATION_WIDTH_12" val="104.6"/>
  <p:tag name="ANNOTATION_HEIGHT_12" val="104.3"/>
  <p:tag name="ANNOTATION_ANIMATION_12" val="3"/>
  <p:tag name="ANNOTATION_ROTATION_12" val="270"/>
  <p:tag name="ANNOTATION_SUB_TYPE_12" val="2"/>
  <p:tag name="ANNOTATION_LOOP_COUNT_12" val="1"/>
  <p:tag name="ANNOTATION_BOX_RADIUS_12" val="0"/>
  <p:tag name="ANNOTATION_SCALE_12" val="125"/>
  <p:tag name="ANNOTATION_BORDER_ALPHA_12" val="100"/>
  <p:tag name="ANNOTATION_BORDER_COLOR_12" val="16777215"/>
  <p:tag name="ANNOTATION_FILL_COLOR_12" val="683492"/>
  <p:tag name="ANNOTATION_FILL_ALPHA_12" val="100"/>
  <p:tag name="ANNOTATION_BORDER_WIDTH_12" val="2"/>
  <p:tag name="ANNOTATION_TYPE_13" val="0"/>
  <p:tag name="ANNOTATION_START_13" val="60.6"/>
  <p:tag name="ANNOTATION_END_13" val="61.4"/>
  <p:tag name="ANNOTATION_TOP_13" val="269.2"/>
  <p:tag name="ANNOTATION_LEFT_13" val="249.6"/>
  <p:tag name="ANNOTATION_WIDTH_13" val="104.6"/>
  <p:tag name="ANNOTATION_HEIGHT_13" val="104.3"/>
  <p:tag name="ANNOTATION_ANIMATION_13" val="3"/>
  <p:tag name="ANNOTATION_ROTATION_13" val="270"/>
  <p:tag name="ANNOTATION_SUB_TYPE_13" val="2"/>
  <p:tag name="ANNOTATION_LOOP_COUNT_13" val="1"/>
  <p:tag name="ANNOTATION_BOX_RADIUS_13" val="0"/>
  <p:tag name="ANNOTATION_SCALE_13" val="125"/>
  <p:tag name="ANNOTATION_BORDER_ALPHA_13" val="100"/>
  <p:tag name="ANNOTATION_BORDER_COLOR_13" val="16777215"/>
  <p:tag name="ANNOTATION_FILL_COLOR_13" val="683492"/>
  <p:tag name="ANNOTATION_FILL_ALPHA_13" val="100"/>
  <p:tag name="ANNOTATION_BORDER_WIDTH_13" val="2"/>
  <p:tag name="ANNOTATION_TYPE_14" val="0"/>
  <p:tag name="ANNOTATION_START_14" val="61.4"/>
  <p:tag name="ANNOTATION_END_14" val="62.2"/>
  <p:tag name="ANNOTATION_TOP_14" val="269.2"/>
  <p:tag name="ANNOTATION_LEFT_14" val="249.6"/>
  <p:tag name="ANNOTATION_WIDTH_14" val="104.6"/>
  <p:tag name="ANNOTATION_HEIGHT_14" val="104.3"/>
  <p:tag name="ANNOTATION_ANIMATION_14" val="3"/>
  <p:tag name="ANNOTATION_ROTATION_14" val="270"/>
  <p:tag name="ANNOTATION_SUB_TYPE_14" val="2"/>
  <p:tag name="ANNOTATION_LOOP_COUNT_14" val="1"/>
  <p:tag name="ANNOTATION_BOX_RADIUS_14" val="0"/>
  <p:tag name="ANNOTATION_SCALE_14" val="125"/>
  <p:tag name="ANNOTATION_BORDER_ALPHA_14" val="100"/>
  <p:tag name="ANNOTATION_BORDER_COLOR_14" val="16777215"/>
  <p:tag name="ANNOTATION_FILL_COLOR_14" val="683492"/>
  <p:tag name="ANNOTATION_FILL_ALPHA_14" val="100"/>
  <p:tag name="ANNOTATION_BORDER_WIDTH_14" val="2"/>
  <p:tag name="ANNOTATION_TYPE_15" val="0"/>
  <p:tag name="ANNOTATION_START_15" val="62.2"/>
  <p:tag name="ANNOTATION_END_15" val="67.3"/>
  <p:tag name="ANNOTATION_TOP_15" val="269.2"/>
  <p:tag name="ANNOTATION_LEFT_15" val="249.6"/>
  <p:tag name="ANNOTATION_WIDTH_15" val="104.6"/>
  <p:tag name="ANNOTATION_HEIGHT_15" val="104.3"/>
  <p:tag name="ANNOTATION_ANIMATION_15" val="3"/>
  <p:tag name="ANNOTATION_ROTATION_15" val="270"/>
  <p:tag name="ANNOTATION_SUB_TYPE_15" val="2"/>
  <p:tag name="ANNOTATION_LOOP_COUNT_15" val="1"/>
  <p:tag name="ANNOTATION_BOX_RADIUS_15" val="0"/>
  <p:tag name="ANNOTATION_SCALE_15" val="125"/>
  <p:tag name="ANNOTATION_BORDER_ALPHA_15" val="100"/>
  <p:tag name="ANNOTATION_BORDER_COLOR_15" val="16777215"/>
  <p:tag name="ANNOTATION_FILL_COLOR_15" val="683492"/>
  <p:tag name="ANNOTATION_FILL_ALPHA_15" val="100"/>
  <p:tag name="ANNOTATION_BORDER_WIDTH_15" val="2"/>
  <p:tag name="ANNOTATION_TYPE_16" val="0"/>
  <p:tag name="ANNOTATION_START_16" val="67.3"/>
  <p:tag name="ANNOTATION_END_16" val="67.9"/>
  <p:tag name="ANNOTATION_TOP_16" val="260.2"/>
  <p:tag name="ANNOTATION_LEFT_16" val="306.8"/>
  <p:tag name="ANNOTATION_WIDTH_16" val="104.6"/>
  <p:tag name="ANNOTATION_HEIGHT_16" val="104.3"/>
  <p:tag name="ANNOTATION_ANIMATION_16" val="3"/>
  <p:tag name="ANNOTATION_ROTATION_16" val="270"/>
  <p:tag name="ANNOTATION_SUB_TYPE_16" val="2"/>
  <p:tag name="ANNOTATION_LOOP_COUNT_16" val="1"/>
  <p:tag name="ANNOTATION_BOX_RADIUS_16" val="0"/>
  <p:tag name="ANNOTATION_SCALE_16" val="125"/>
  <p:tag name="ANNOTATION_BORDER_ALPHA_16" val="100"/>
  <p:tag name="ANNOTATION_BORDER_COLOR_16" val="16777215"/>
  <p:tag name="ANNOTATION_FILL_COLOR_16" val="683492"/>
  <p:tag name="ANNOTATION_FILL_ALPHA_16" val="100"/>
  <p:tag name="ANNOTATION_BORDER_WIDTH_16" val="2"/>
  <p:tag name="ANNOTATION_TYPE_17" val="0"/>
  <p:tag name="ANNOTATION_START_17" val="67.9"/>
  <p:tag name="ANNOTATION_END_17" val="68.5"/>
  <p:tag name="ANNOTATION_TOP_17" val="260.2"/>
  <p:tag name="ANNOTATION_LEFT_17" val="306.8"/>
  <p:tag name="ANNOTATION_WIDTH_17" val="104.6"/>
  <p:tag name="ANNOTATION_HEIGHT_17" val="104.3"/>
  <p:tag name="ANNOTATION_ANIMATION_17" val="3"/>
  <p:tag name="ANNOTATION_ROTATION_17" val="270"/>
  <p:tag name="ANNOTATION_SUB_TYPE_17" val="2"/>
  <p:tag name="ANNOTATION_LOOP_COUNT_17" val="1"/>
  <p:tag name="ANNOTATION_BOX_RADIUS_17" val="0"/>
  <p:tag name="ANNOTATION_SCALE_17" val="125"/>
  <p:tag name="ANNOTATION_BORDER_ALPHA_17" val="100"/>
  <p:tag name="ANNOTATION_BORDER_COLOR_17" val="16777215"/>
  <p:tag name="ANNOTATION_FILL_COLOR_17" val="683492"/>
  <p:tag name="ANNOTATION_FILL_ALPHA_17" val="100"/>
  <p:tag name="ANNOTATION_BORDER_WIDTH_17" val="2"/>
  <p:tag name="ANNOTATION_TYPE_18" val="0"/>
  <p:tag name="ANNOTATION_START_18" val="68.5"/>
  <p:tag name="ANNOTATION_END_18" val="70.6"/>
  <p:tag name="ANNOTATION_TOP_18" val="260.2"/>
  <p:tag name="ANNOTATION_LEFT_18" val="306.8"/>
  <p:tag name="ANNOTATION_WIDTH_18" val="104.6"/>
  <p:tag name="ANNOTATION_HEIGHT_18" val="104.3"/>
  <p:tag name="ANNOTATION_ANIMATION_18" val="3"/>
  <p:tag name="ANNOTATION_ROTATION_18" val="270"/>
  <p:tag name="ANNOTATION_SUB_TYPE_18" val="2"/>
  <p:tag name="ANNOTATION_LOOP_COUNT_18" val="1"/>
  <p:tag name="ANNOTATION_BOX_RADIUS_18" val="0"/>
  <p:tag name="ANNOTATION_SCALE_18" val="125"/>
  <p:tag name="ANNOTATION_BORDER_ALPHA_18" val="100"/>
  <p:tag name="ANNOTATION_BORDER_COLOR_18" val="16777215"/>
  <p:tag name="ANNOTATION_FILL_COLOR_18" val="683492"/>
  <p:tag name="ANNOTATION_FILL_ALPHA_18" val="100"/>
  <p:tag name="ANNOTATION_BORDER_WIDTH_18" val="2"/>
  <p:tag name="ANNOTATION_TYPE_19" val="0"/>
  <p:tag name="ANNOTATION_START_19" val="70.6"/>
  <p:tag name="ANNOTATION_END_19" val="71.1"/>
  <p:tag name="ANNOTATION_TOP_19" val="233.7"/>
  <p:tag name="ANNOTATION_LEFT_19" val="340.3"/>
  <p:tag name="ANNOTATION_WIDTH_19" val="104.6"/>
  <p:tag name="ANNOTATION_HEIGHT_19" val="104.3"/>
  <p:tag name="ANNOTATION_ANIMATION_19" val="3"/>
  <p:tag name="ANNOTATION_ROTATION_19" val="270"/>
  <p:tag name="ANNOTATION_SUB_TYPE_19" val="2"/>
  <p:tag name="ANNOTATION_LOOP_COUNT_19" val="1"/>
  <p:tag name="ANNOTATION_BOX_RADIUS_19" val="0"/>
  <p:tag name="ANNOTATION_SCALE_19" val="125"/>
  <p:tag name="ANNOTATION_BORDER_ALPHA_19" val="100"/>
  <p:tag name="ANNOTATION_BORDER_COLOR_19" val="16777215"/>
  <p:tag name="ANNOTATION_FILL_COLOR_19" val="683492"/>
  <p:tag name="ANNOTATION_FILL_ALPHA_19" val="100"/>
  <p:tag name="ANNOTATION_BORDER_WIDTH_19" val="2"/>
  <p:tag name="ANNOTATION_TYPE_20" val="0"/>
  <p:tag name="ANNOTATION_START_20" val="71.1"/>
  <p:tag name="ANNOTATION_END_20" val="81.8"/>
  <p:tag name="ANNOTATION_TOP_20" val="233.7"/>
  <p:tag name="ANNOTATION_LEFT_20" val="340.3"/>
  <p:tag name="ANNOTATION_WIDTH_20" val="104.6"/>
  <p:tag name="ANNOTATION_HEIGHT_20" val="104.3"/>
  <p:tag name="ANNOTATION_ANIMATION_20" val="3"/>
  <p:tag name="ANNOTATION_ROTATION_20" val="270"/>
  <p:tag name="ANNOTATION_SUB_TYPE_20" val="2"/>
  <p:tag name="ANNOTATION_LOOP_COUNT_20" val="1"/>
  <p:tag name="ANNOTATION_BOX_RADIUS_20" val="0"/>
  <p:tag name="ANNOTATION_SCALE_20" val="125"/>
  <p:tag name="ANNOTATION_BORDER_ALPHA_20" val="100"/>
  <p:tag name="ANNOTATION_BORDER_COLOR_20" val="16777215"/>
  <p:tag name="ANNOTATION_FILL_COLOR_20" val="683492"/>
  <p:tag name="ANNOTATION_FILL_ALPHA_20" val="100"/>
  <p:tag name="ANNOTATION_BORDER_WIDTH_20" val="2"/>
  <p:tag name="ANNOTATION_TYPE_21" val="2"/>
  <p:tag name="ANNOTATION_START_21" val="81.8"/>
  <p:tag name="ANNOTATION_END_21" val="81.8"/>
  <p:tag name="ANNOTATION_TOP_21" val="-34.8"/>
  <p:tag name="ANNOTATION_LEFT_21" val="-34.9"/>
  <p:tag name="ANNOTATION_WIDTH_21" val="645.7"/>
  <p:tag name="ANNOTATION_HEIGHT_21" val="501.6"/>
  <p:tag name="ANNOTATION_ANIMATION_21" val="4"/>
  <p:tag name="ANNOTATION_ROTATION_21" val="0"/>
  <p:tag name="ANNOTATION_SUB_TYPE_21" val="11"/>
  <p:tag name="ANNOTATION_LOOP_COUNT_21" val="1"/>
  <p:tag name="ANNOTATION_BOX_RADIUS_21" val="0"/>
  <p:tag name="ANNOTATION_SCALE_21" val="0"/>
  <p:tag name="ANNOTATION_BORDER_ALPHA_21" val="100"/>
  <p:tag name="ANNOTATION_BORDER_COLOR_21" val="16777215"/>
  <p:tag name="ANNOTATION_FILL_COLOR_21" val="855309"/>
  <p:tag name="ANNOTATION_FILL_ALPHA_21" val="50"/>
  <p:tag name="ANNOTATION_BORDER_WIDTH_21" val="2"/>
  <p:tag name="ANNOTATION_TYPE_22" val="2"/>
  <p:tag name="ANNOTATION_START_22" val="81.8"/>
  <p:tag name="ANNOTATION_END_22" val="87.5"/>
  <p:tag name="ANNOTATION_TOP_22" val="93.2"/>
  <p:tag name="ANNOTATION_LEFT_22" val="363.3"/>
  <p:tag name="ANNOTATION_WIDTH_22" val="142.3"/>
  <p:tag name="ANNOTATION_HEIGHT_22" val="294.3"/>
  <p:tag name="ANNOTATION_ANIMATION_22" val="4"/>
  <p:tag name="ANNOTATION_ROTATION_22" val="0"/>
  <p:tag name="ANNOTATION_SUB_TYPE_22" val="11"/>
  <p:tag name="ANNOTATION_LOOP_COUNT_22" val="1"/>
  <p:tag name="ANNOTATION_BOX_RADIUS_22" val="5"/>
  <p:tag name="ANNOTATION_SCALE_22" val="0"/>
  <p:tag name="ANNOTATION_BORDER_ALPHA_22" val="100"/>
  <p:tag name="ANNOTATION_BORDER_COLOR_22" val="16777215"/>
  <p:tag name="ANNOTATION_FILL_COLOR_22" val="855309"/>
  <p:tag name="ANNOTATION_FILL_ALPHA_22" val="50"/>
  <p:tag name="ANNOTATION_BORDER_WIDTH_22" val="2"/>
  <p:tag name="ANNOTATION_TYPE_23" val="0"/>
  <p:tag name="ANNOTATION_START_23" val="87.5"/>
  <p:tag name="ANNOTATION_END_23" val="88.0"/>
  <p:tag name="ANNOTATION_TOP_23" val="177.4"/>
  <p:tag name="ANNOTATION_LEFT_23" val="396.8"/>
  <p:tag name="ANNOTATION_WIDTH_23" val="104.6"/>
  <p:tag name="ANNOTATION_HEIGHT_23" val="104.3"/>
  <p:tag name="ANNOTATION_ANIMATION_23" val="3"/>
  <p:tag name="ANNOTATION_ROTATION_23" val="270"/>
  <p:tag name="ANNOTATION_SUB_TYPE_23" val="2"/>
  <p:tag name="ANNOTATION_LOOP_COUNT_23" val="1"/>
  <p:tag name="ANNOTATION_BOX_RADIUS_23" val="0"/>
  <p:tag name="ANNOTATION_SCALE_23" val="125"/>
  <p:tag name="ANNOTATION_BORDER_ALPHA_23" val="100"/>
  <p:tag name="ANNOTATION_BORDER_COLOR_23" val="16777215"/>
  <p:tag name="ANNOTATION_FILL_COLOR_23" val="683492"/>
  <p:tag name="ANNOTATION_FILL_ALPHA_23" val="100"/>
  <p:tag name="ANNOTATION_BORDER_WIDTH_23" val="2"/>
  <p:tag name="ANNOTATION_TYPE_24" val="0"/>
  <p:tag name="ANNOTATION_START_24" val="88.0"/>
  <p:tag name="ANNOTATION_END_24" val="89.4"/>
  <p:tag name="ANNOTATION_TOP_24" val="177.4"/>
  <p:tag name="ANNOTATION_LEFT_24" val="396.8"/>
  <p:tag name="ANNOTATION_WIDTH_24" val="104.6"/>
  <p:tag name="ANNOTATION_HEIGHT_24" val="104.3"/>
  <p:tag name="ANNOTATION_ANIMATION_24" val="3"/>
  <p:tag name="ANNOTATION_ROTATION_24" val="270"/>
  <p:tag name="ANNOTATION_SUB_TYPE_24" val="2"/>
  <p:tag name="ANNOTATION_LOOP_COUNT_24" val="1"/>
  <p:tag name="ANNOTATION_BOX_RADIUS_24" val="0"/>
  <p:tag name="ANNOTATION_SCALE_24" val="125"/>
  <p:tag name="ANNOTATION_BORDER_ALPHA_24" val="100"/>
  <p:tag name="ANNOTATION_BORDER_COLOR_24" val="16777215"/>
  <p:tag name="ANNOTATION_FILL_COLOR_24" val="683492"/>
  <p:tag name="ANNOTATION_FILL_ALPHA_24" val="100"/>
  <p:tag name="ANNOTATION_BORDER_WIDTH_24" val="2"/>
  <p:tag name="ANNOTATION_TYPE_25" val="0"/>
  <p:tag name="ANNOTATION_START_25" val="89.4"/>
  <p:tag name="ANNOTATION_END_25" val="90.3"/>
  <p:tag name="ANNOTATION_TOP_25" val="255.3"/>
  <p:tag name="ANNOTATION_LEFT_25" val="428.9"/>
  <p:tag name="ANNOTATION_WIDTH_25" val="104.6"/>
  <p:tag name="ANNOTATION_HEIGHT_25" val="104.3"/>
  <p:tag name="ANNOTATION_ANIMATION_25" val="3"/>
  <p:tag name="ANNOTATION_ROTATION_25" val="270"/>
  <p:tag name="ANNOTATION_SUB_TYPE_25" val="2"/>
  <p:tag name="ANNOTATION_LOOP_COUNT_25" val="1"/>
  <p:tag name="ANNOTATION_BOX_RADIUS_25" val="0"/>
  <p:tag name="ANNOTATION_SCALE_25" val="125"/>
  <p:tag name="ANNOTATION_BORDER_ALPHA_25" val="100"/>
  <p:tag name="ANNOTATION_BORDER_COLOR_25" val="16777215"/>
  <p:tag name="ANNOTATION_FILL_COLOR_25" val="683492"/>
  <p:tag name="ANNOTATION_FILL_ALPHA_25" val="100"/>
  <p:tag name="ANNOTATION_BORDER_WIDTH_25" val="2"/>
  <p:tag name="ANNOTATION_TYPE_26" val="0"/>
  <p:tag name="ANNOTATION_START_26" val="90.3"/>
  <p:tag name="ANNOTATION_END_26" val="91.0"/>
  <p:tag name="ANNOTATION_TOP_26" val="255.3"/>
  <p:tag name="ANNOTATION_LEFT_26" val="428.9"/>
  <p:tag name="ANNOTATION_WIDTH_26" val="104.6"/>
  <p:tag name="ANNOTATION_HEIGHT_26" val="104.3"/>
  <p:tag name="ANNOTATION_ANIMATION_26" val="3"/>
  <p:tag name="ANNOTATION_ROTATION_26" val="270"/>
  <p:tag name="ANNOTATION_SUB_TYPE_26" val="2"/>
  <p:tag name="ANNOTATION_LOOP_COUNT_26" val="1"/>
  <p:tag name="ANNOTATION_BOX_RADIUS_26" val="0"/>
  <p:tag name="ANNOTATION_SCALE_26" val="125"/>
  <p:tag name="ANNOTATION_BORDER_ALPHA_26" val="100"/>
  <p:tag name="ANNOTATION_BORDER_COLOR_26" val="16777215"/>
  <p:tag name="ANNOTATION_FILL_COLOR_26" val="683492"/>
  <p:tag name="ANNOTATION_FILL_ALPHA_26" val="100"/>
  <p:tag name="ANNOTATION_BORDER_WIDTH_26" val="2"/>
  <p:tag name="ANNOTATION_TYPE_27" val="0"/>
  <p:tag name="ANNOTATION_START_27" val="91.0"/>
  <p:tag name="ANNOTATION_TOP_27" val="255.3"/>
  <p:tag name="ANNOTATION_LEFT_27" val="428.9"/>
  <p:tag name="ANNOTATION_WIDTH_27" val="104.6"/>
  <p:tag name="ANNOTATION_HEIGHT_27" val="104.3"/>
  <p:tag name="ANNOTATION_ANIMATION_27" val="3"/>
  <p:tag name="ANNOTATION_ROTATION_27" val="270"/>
  <p:tag name="ANNOTATION_SUB_TYPE_27" val="2"/>
  <p:tag name="ANNOTATION_LOOP_COUNT_27" val="1"/>
  <p:tag name="ANNOTATION_BOX_RADIUS_27" val="0"/>
  <p:tag name="ANNOTATION_SCALE_27" val="125"/>
  <p:tag name="ANNOTATION_BORDER_ALPHA_27" val="100"/>
  <p:tag name="ANNOTATION_BORDER_COLOR_27" val="16777215"/>
  <p:tag name="ANNOTATION_FILL_COLOR_27" val="683492"/>
  <p:tag name="ANNOTATION_FILL_ALPHA_27" val="100"/>
  <p:tag name="ANNOTATION_BORDER_WIDTH_27" val="2"/>
  <p:tag name="ANNOTATION_COUNT" val="27"/>
  <p:tag name="ARTICULATE_SLIDE_PAUSE" val="0"/>
  <p:tag name="ARTICULATE_NAV_LEVEL" val="1"/>
  <p:tag name="ARTICULATE_PLAYLIST_ID" val="-1"/>
  <p:tag name="ARTICULATE_LOCK_SLIDE" val="0"/>
  <p:tag name="ARTICULATE_SLIDE_NAV" val="85"/>
</p:tagLst>
</file>

<file path=ppt/tags/tag14.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MARGIN_1" val="0"/>
  <p:tag name="MARGIN_2" val="36"/>
  <p:tag name="MARGIN_3" val="72"/>
  <p:tag name="MARGIN_4" val="108"/>
  <p:tag name="MARGIN_5" val="144"/>
  <p:tag name="FONT_SIZE" val="12"/>
</p:tagLst>
</file>

<file path=ppt/tags/tag2.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MARGIN_1" val="0"/>
  <p:tag name="MARGIN_2" val="36"/>
  <p:tag name="MARGIN_3" val="72"/>
  <p:tag name="MARGIN_4" val="108"/>
  <p:tag name="MARGIN_5" val="144"/>
  <p:tag name="FONT_SIZE" val="12"/>
</p:tagLst>
</file>

<file path=ppt/tags/tag3.xml><?xml version="1.0" encoding="utf-8"?>
<p:tagLst xmlns:a="http://schemas.openxmlformats.org/drawingml/2006/main" xmlns:r="http://schemas.openxmlformats.org/officeDocument/2006/relationships" xmlns:p="http://schemas.openxmlformats.org/presentationml/2006/main">
  <p:tag name="ARTICULATE_SLIDE_GUID" val="44890b8f-4a48-41d5-88d9-416b57f23462"/>
  <p:tag name="AUDIO_ID" val="420"/>
  <p:tag name="ELAPSEDTIME" val="96.1"/>
  <p:tag name="ANNOTATION_TYPE_1" val="0"/>
  <p:tag name="ANNOTATION_START_1" val="10.8"/>
  <p:tag name="ANNOTATION_END_1" val="11.5"/>
  <p:tag name="ANNOTATION_TOP_1" val="49.4"/>
  <p:tag name="ANNOTATION_LEFT_1" val="266.4"/>
  <p:tag name="ANNOTATION_WIDTH_1" val="104.6"/>
  <p:tag name="ANNOTATION_HEIGHT_1" val="104.3"/>
  <p:tag name="ANNOTATION_ANIMATION_1" val="3"/>
  <p:tag name="ANNOTATION_ROTATION_1" val="270"/>
  <p:tag name="ANNOTATION_SUB_TYPE_1" val="2"/>
  <p:tag name="ANNOTATION_LOOP_COUNT_1" val="1"/>
  <p:tag name="ANNOTATION_BOX_RADIUS_1" val="0"/>
  <p:tag name="ANNOTATION_SCALE_1" val="125"/>
  <p:tag name="ANNOTATION_BORDER_ALPHA_1" val="100"/>
  <p:tag name="ANNOTATION_BORDER_COLOR_1" val="16777215"/>
  <p:tag name="ANNOTATION_FILL_COLOR_1" val="683492"/>
  <p:tag name="ANNOTATION_FILL_ALPHA_1" val="100"/>
  <p:tag name="ANNOTATION_BORDER_WIDTH_1" val="2"/>
  <p:tag name="ANNOTATION_TYPE_2" val="0"/>
  <p:tag name="ANNOTATION_START_2" val="11.5"/>
  <p:tag name="ANNOTATION_END_2" val="14.9"/>
  <p:tag name="ANNOTATION_TOP_2" val="49.4"/>
  <p:tag name="ANNOTATION_LEFT_2" val="266.4"/>
  <p:tag name="ANNOTATION_WIDTH_2" val="104.6"/>
  <p:tag name="ANNOTATION_HEIGHT_2" val="104.3"/>
  <p:tag name="ANNOTATION_ANIMATION_2" val="3"/>
  <p:tag name="ANNOTATION_ROTATION_2" val="270"/>
  <p:tag name="ANNOTATION_SUB_TYPE_2" val="2"/>
  <p:tag name="ANNOTATION_LOOP_COUNT_2" val="1"/>
  <p:tag name="ANNOTATION_BOX_RADIUS_2" val="0"/>
  <p:tag name="ANNOTATION_SCALE_2" val="125"/>
  <p:tag name="ANNOTATION_BORDER_ALPHA_2" val="100"/>
  <p:tag name="ANNOTATION_BORDER_COLOR_2" val="16777215"/>
  <p:tag name="ANNOTATION_FILL_COLOR_2" val="683492"/>
  <p:tag name="ANNOTATION_FILL_ALPHA_2" val="100"/>
  <p:tag name="ANNOTATION_BORDER_WIDTH_2" val="2"/>
  <p:tag name="ANNOTATION_TYPE_3" val="2"/>
  <p:tag name="ANNOTATION_START_3" val="32.5"/>
  <p:tag name="ANNOTATION_END_3" val="32.5"/>
  <p:tag name="ANNOTATION_TOP_3" val="-34.8"/>
  <p:tag name="ANNOTATION_LEFT_3" val="-34.9"/>
  <p:tag name="ANNOTATION_WIDTH_3" val="645.7"/>
  <p:tag name="ANNOTATION_HEIGHT_3" val="501.6"/>
  <p:tag name="ANNOTATION_ANIMATION_3" val="4"/>
  <p:tag name="ANNOTATION_ROTATION_3" val="0"/>
  <p:tag name="ANNOTATION_SUB_TYPE_3" val="11"/>
  <p:tag name="ANNOTATION_LOOP_COUNT_3" val="1"/>
  <p:tag name="ANNOTATION_BOX_RADIUS_3" val="0"/>
  <p:tag name="ANNOTATION_SCALE_3" val="0"/>
  <p:tag name="ANNOTATION_BORDER_ALPHA_3" val="100"/>
  <p:tag name="ANNOTATION_BORDER_COLOR_3" val="16777215"/>
  <p:tag name="ANNOTATION_FILL_COLOR_3" val="855309"/>
  <p:tag name="ANNOTATION_FILL_ALPHA_3" val="50"/>
  <p:tag name="ANNOTATION_BORDER_WIDTH_3" val="2"/>
  <p:tag name="ANNOTATION_TYPE_4" val="2"/>
  <p:tag name="ANNOTATION_START_4" val="32.5"/>
  <p:tag name="ANNOTATION_END_4" val="49.6"/>
  <p:tag name="ANNOTATION_TOP_4" val="82.1"/>
  <p:tag name="ANNOTATION_LEFT_4" val="79.5"/>
  <p:tag name="ANNOTATION_WIDTH_4" val="288.7"/>
  <p:tag name="ANNOTATION_HEIGHT_4" val="308.9"/>
  <p:tag name="ANNOTATION_ANIMATION_4" val="4"/>
  <p:tag name="ANNOTATION_ROTATION_4" val="0"/>
  <p:tag name="ANNOTATION_SUB_TYPE_4" val="11"/>
  <p:tag name="ANNOTATION_LOOP_COUNT_4" val="1"/>
  <p:tag name="ANNOTATION_BOX_RADIUS_4" val="5"/>
  <p:tag name="ANNOTATION_SCALE_4" val="0"/>
  <p:tag name="ANNOTATION_BORDER_ALPHA_4" val="100"/>
  <p:tag name="ANNOTATION_BORDER_COLOR_4" val="16777215"/>
  <p:tag name="ANNOTATION_FILL_COLOR_4" val="855309"/>
  <p:tag name="ANNOTATION_FILL_ALPHA_4" val="50"/>
  <p:tag name="ANNOTATION_BORDER_WIDTH_4" val="2"/>
  <p:tag name="ANNOTATION_TYPE_5" val="0"/>
  <p:tag name="ANNOTATION_START_5" val="49.6"/>
  <p:tag name="ANNOTATION_END_5" val="50.3"/>
  <p:tag name="ANNOTATION_TOP_5" val="196.2"/>
  <p:tag name="ANNOTATION_LEFT_5" val="132.5"/>
  <p:tag name="ANNOTATION_WIDTH_5" val="104.6"/>
  <p:tag name="ANNOTATION_HEIGHT_5" val="104.3"/>
  <p:tag name="ANNOTATION_ANIMATION_5" val="3"/>
  <p:tag name="ANNOTATION_ROTATION_5" val="270"/>
  <p:tag name="ANNOTATION_SUB_TYPE_5" val="2"/>
  <p:tag name="ANNOTATION_LOOP_COUNT_5" val="1"/>
  <p:tag name="ANNOTATION_BOX_RADIUS_5" val="0"/>
  <p:tag name="ANNOTATION_SCALE_5" val="125"/>
  <p:tag name="ANNOTATION_BORDER_ALPHA_5" val="100"/>
  <p:tag name="ANNOTATION_BORDER_COLOR_5" val="16777215"/>
  <p:tag name="ANNOTATION_FILL_COLOR_5" val="683492"/>
  <p:tag name="ANNOTATION_FILL_ALPHA_5" val="100"/>
  <p:tag name="ANNOTATION_BORDER_WIDTH_5" val="2"/>
  <p:tag name="ANNOTATION_TYPE_6" val="0"/>
  <p:tag name="ANNOTATION_START_6" val="50.3"/>
  <p:tag name="ANNOTATION_END_6" val="50.8"/>
  <p:tag name="ANNOTATION_TOP_6" val="196.2"/>
  <p:tag name="ANNOTATION_LEFT_6" val="132.5"/>
  <p:tag name="ANNOTATION_WIDTH_6" val="104.6"/>
  <p:tag name="ANNOTATION_HEIGHT_6" val="104.3"/>
  <p:tag name="ANNOTATION_ANIMATION_6" val="3"/>
  <p:tag name="ANNOTATION_ROTATION_6" val="270"/>
  <p:tag name="ANNOTATION_SUB_TYPE_6" val="2"/>
  <p:tag name="ANNOTATION_LOOP_COUNT_6" val="1"/>
  <p:tag name="ANNOTATION_BOX_RADIUS_6" val="0"/>
  <p:tag name="ANNOTATION_SCALE_6" val="125"/>
  <p:tag name="ANNOTATION_BORDER_ALPHA_6" val="100"/>
  <p:tag name="ANNOTATION_BORDER_COLOR_6" val="16777215"/>
  <p:tag name="ANNOTATION_FILL_COLOR_6" val="683492"/>
  <p:tag name="ANNOTATION_FILL_ALPHA_6" val="100"/>
  <p:tag name="ANNOTATION_BORDER_WIDTH_6" val="2"/>
  <p:tag name="ANNOTATION_TYPE_7" val="0"/>
  <p:tag name="ANNOTATION_START_7" val="50.8"/>
  <p:tag name="ANNOTATION_END_7" val="52.7"/>
  <p:tag name="ANNOTATION_TOP_7" val="196.2"/>
  <p:tag name="ANNOTATION_LEFT_7" val="132.5"/>
  <p:tag name="ANNOTATION_WIDTH_7" val="104.6"/>
  <p:tag name="ANNOTATION_HEIGHT_7" val="104.3"/>
  <p:tag name="ANNOTATION_ANIMATION_7" val="3"/>
  <p:tag name="ANNOTATION_ROTATION_7" val="270"/>
  <p:tag name="ANNOTATION_SUB_TYPE_7" val="2"/>
  <p:tag name="ANNOTATION_LOOP_COUNT_7" val="1"/>
  <p:tag name="ANNOTATION_BOX_RADIUS_7" val="0"/>
  <p:tag name="ANNOTATION_SCALE_7" val="125"/>
  <p:tag name="ANNOTATION_BORDER_ALPHA_7" val="100"/>
  <p:tag name="ANNOTATION_BORDER_COLOR_7" val="16777215"/>
  <p:tag name="ANNOTATION_FILL_COLOR_7" val="683492"/>
  <p:tag name="ANNOTATION_FILL_ALPHA_7" val="100"/>
  <p:tag name="ANNOTATION_BORDER_WIDTH_7" val="2"/>
  <p:tag name="ANNOTATION_TYPE_8" val="0"/>
  <p:tag name="ANNOTATION_START_8" val="52.7"/>
  <p:tag name="ANNOTATION_END_8" val="56.4"/>
  <p:tag name="ANNOTATION_TOP_8" val="171.1"/>
  <p:tag name="ANNOTATION_LEFT_8" val="163.9"/>
  <p:tag name="ANNOTATION_WIDTH_8" val="104.6"/>
  <p:tag name="ANNOTATION_HEIGHT_8" val="104.3"/>
  <p:tag name="ANNOTATION_ANIMATION_8" val="3"/>
  <p:tag name="ANNOTATION_ROTATION_8" val="270"/>
  <p:tag name="ANNOTATION_SUB_TYPE_8" val="2"/>
  <p:tag name="ANNOTATION_LOOP_COUNT_8" val="1"/>
  <p:tag name="ANNOTATION_BOX_RADIUS_8" val="0"/>
  <p:tag name="ANNOTATION_SCALE_8" val="125"/>
  <p:tag name="ANNOTATION_BORDER_ALPHA_8" val="100"/>
  <p:tag name="ANNOTATION_BORDER_COLOR_8" val="16777215"/>
  <p:tag name="ANNOTATION_FILL_COLOR_8" val="683492"/>
  <p:tag name="ANNOTATION_FILL_ALPHA_8" val="100"/>
  <p:tag name="ANNOTATION_BORDER_WIDTH_8" val="2"/>
  <p:tag name="ANNOTATION_TYPE_9" val="0"/>
  <p:tag name="ANNOTATION_START_9" val="56.4"/>
  <p:tag name="ANNOTATION_END_9" val="57.0"/>
  <p:tag name="ANNOTATION_TOP_9" val="242.1"/>
  <p:tag name="ANNOTATION_LEFT_9" val="221.8"/>
  <p:tag name="ANNOTATION_WIDTH_9" val="104.6"/>
  <p:tag name="ANNOTATION_HEIGHT_9" val="104.3"/>
  <p:tag name="ANNOTATION_ANIMATION_9" val="3"/>
  <p:tag name="ANNOTATION_ROTATION_9" val="270"/>
  <p:tag name="ANNOTATION_SUB_TYPE_9" val="2"/>
  <p:tag name="ANNOTATION_LOOP_COUNT_9" val="1"/>
  <p:tag name="ANNOTATION_BOX_RADIUS_9" val="0"/>
  <p:tag name="ANNOTATION_SCALE_9" val="125"/>
  <p:tag name="ANNOTATION_BORDER_ALPHA_9" val="100"/>
  <p:tag name="ANNOTATION_BORDER_COLOR_9" val="16777215"/>
  <p:tag name="ANNOTATION_FILL_COLOR_9" val="683492"/>
  <p:tag name="ANNOTATION_FILL_ALPHA_9" val="100"/>
  <p:tag name="ANNOTATION_BORDER_WIDTH_9" val="2"/>
  <p:tag name="ANNOTATION_TYPE_10" val="0"/>
  <p:tag name="ANNOTATION_START_10" val="57.0"/>
  <p:tag name="ANNOTATION_END_10" val="57.9"/>
  <p:tag name="ANNOTATION_TOP_10" val="242.1"/>
  <p:tag name="ANNOTATION_LEFT_10" val="221.8"/>
  <p:tag name="ANNOTATION_WIDTH_10" val="104.6"/>
  <p:tag name="ANNOTATION_HEIGHT_10" val="104.3"/>
  <p:tag name="ANNOTATION_ANIMATION_10" val="3"/>
  <p:tag name="ANNOTATION_ROTATION_10" val="270"/>
  <p:tag name="ANNOTATION_SUB_TYPE_10" val="2"/>
  <p:tag name="ANNOTATION_LOOP_COUNT_10" val="1"/>
  <p:tag name="ANNOTATION_BOX_RADIUS_10" val="0"/>
  <p:tag name="ANNOTATION_SCALE_10" val="125"/>
  <p:tag name="ANNOTATION_BORDER_ALPHA_10" val="100"/>
  <p:tag name="ANNOTATION_BORDER_COLOR_10" val="16777215"/>
  <p:tag name="ANNOTATION_FILL_COLOR_10" val="683492"/>
  <p:tag name="ANNOTATION_FILL_ALPHA_10" val="100"/>
  <p:tag name="ANNOTATION_BORDER_WIDTH_10" val="2"/>
  <p:tag name="ANNOTATION_TYPE_11" val="0"/>
  <p:tag name="ANNOTATION_START_11" val="57.9"/>
  <p:tag name="ANNOTATION_END_11" val="58.9"/>
  <p:tag name="ANNOTATION_TOP_11" val="242.1"/>
  <p:tag name="ANNOTATION_LEFT_11" val="221.8"/>
  <p:tag name="ANNOTATION_WIDTH_11" val="104.6"/>
  <p:tag name="ANNOTATION_HEIGHT_11" val="104.3"/>
  <p:tag name="ANNOTATION_ANIMATION_11" val="3"/>
  <p:tag name="ANNOTATION_ROTATION_11" val="270"/>
  <p:tag name="ANNOTATION_SUB_TYPE_11" val="2"/>
  <p:tag name="ANNOTATION_LOOP_COUNT_11" val="1"/>
  <p:tag name="ANNOTATION_BOX_RADIUS_11" val="0"/>
  <p:tag name="ANNOTATION_SCALE_11" val="125"/>
  <p:tag name="ANNOTATION_BORDER_ALPHA_11" val="100"/>
  <p:tag name="ANNOTATION_BORDER_COLOR_11" val="16777215"/>
  <p:tag name="ANNOTATION_FILL_COLOR_11" val="683492"/>
  <p:tag name="ANNOTATION_FILL_ALPHA_11" val="100"/>
  <p:tag name="ANNOTATION_BORDER_WIDTH_11" val="2"/>
  <p:tag name="ANNOTATION_TYPE_12" val="0"/>
  <p:tag name="ANNOTATION_START_12" val="58.9"/>
  <p:tag name="ANNOTATION_END_12" val="60.6"/>
  <p:tag name="ANNOTATION_TOP_12" val="242.1"/>
  <p:tag name="ANNOTATION_LEFT_12" val="221.8"/>
  <p:tag name="ANNOTATION_WIDTH_12" val="104.6"/>
  <p:tag name="ANNOTATION_HEIGHT_12" val="104.3"/>
  <p:tag name="ANNOTATION_ANIMATION_12" val="3"/>
  <p:tag name="ANNOTATION_ROTATION_12" val="270"/>
  <p:tag name="ANNOTATION_SUB_TYPE_12" val="2"/>
  <p:tag name="ANNOTATION_LOOP_COUNT_12" val="1"/>
  <p:tag name="ANNOTATION_BOX_RADIUS_12" val="0"/>
  <p:tag name="ANNOTATION_SCALE_12" val="125"/>
  <p:tag name="ANNOTATION_BORDER_ALPHA_12" val="100"/>
  <p:tag name="ANNOTATION_BORDER_COLOR_12" val="16777215"/>
  <p:tag name="ANNOTATION_FILL_COLOR_12" val="683492"/>
  <p:tag name="ANNOTATION_FILL_ALPHA_12" val="100"/>
  <p:tag name="ANNOTATION_BORDER_WIDTH_12" val="2"/>
  <p:tag name="ANNOTATION_TYPE_13" val="0"/>
  <p:tag name="ANNOTATION_START_13" val="60.6"/>
  <p:tag name="ANNOTATION_END_13" val="61.4"/>
  <p:tag name="ANNOTATION_TOP_13" val="269.2"/>
  <p:tag name="ANNOTATION_LEFT_13" val="249.6"/>
  <p:tag name="ANNOTATION_WIDTH_13" val="104.6"/>
  <p:tag name="ANNOTATION_HEIGHT_13" val="104.3"/>
  <p:tag name="ANNOTATION_ANIMATION_13" val="3"/>
  <p:tag name="ANNOTATION_ROTATION_13" val="270"/>
  <p:tag name="ANNOTATION_SUB_TYPE_13" val="2"/>
  <p:tag name="ANNOTATION_LOOP_COUNT_13" val="1"/>
  <p:tag name="ANNOTATION_BOX_RADIUS_13" val="0"/>
  <p:tag name="ANNOTATION_SCALE_13" val="125"/>
  <p:tag name="ANNOTATION_BORDER_ALPHA_13" val="100"/>
  <p:tag name="ANNOTATION_BORDER_COLOR_13" val="16777215"/>
  <p:tag name="ANNOTATION_FILL_COLOR_13" val="683492"/>
  <p:tag name="ANNOTATION_FILL_ALPHA_13" val="100"/>
  <p:tag name="ANNOTATION_BORDER_WIDTH_13" val="2"/>
  <p:tag name="ANNOTATION_TYPE_14" val="0"/>
  <p:tag name="ANNOTATION_START_14" val="61.4"/>
  <p:tag name="ANNOTATION_END_14" val="62.2"/>
  <p:tag name="ANNOTATION_TOP_14" val="269.2"/>
  <p:tag name="ANNOTATION_LEFT_14" val="249.6"/>
  <p:tag name="ANNOTATION_WIDTH_14" val="104.6"/>
  <p:tag name="ANNOTATION_HEIGHT_14" val="104.3"/>
  <p:tag name="ANNOTATION_ANIMATION_14" val="3"/>
  <p:tag name="ANNOTATION_ROTATION_14" val="270"/>
  <p:tag name="ANNOTATION_SUB_TYPE_14" val="2"/>
  <p:tag name="ANNOTATION_LOOP_COUNT_14" val="1"/>
  <p:tag name="ANNOTATION_BOX_RADIUS_14" val="0"/>
  <p:tag name="ANNOTATION_SCALE_14" val="125"/>
  <p:tag name="ANNOTATION_BORDER_ALPHA_14" val="100"/>
  <p:tag name="ANNOTATION_BORDER_COLOR_14" val="16777215"/>
  <p:tag name="ANNOTATION_FILL_COLOR_14" val="683492"/>
  <p:tag name="ANNOTATION_FILL_ALPHA_14" val="100"/>
  <p:tag name="ANNOTATION_BORDER_WIDTH_14" val="2"/>
  <p:tag name="ANNOTATION_TYPE_15" val="0"/>
  <p:tag name="ANNOTATION_START_15" val="62.2"/>
  <p:tag name="ANNOTATION_END_15" val="67.3"/>
  <p:tag name="ANNOTATION_TOP_15" val="269.2"/>
  <p:tag name="ANNOTATION_LEFT_15" val="249.6"/>
  <p:tag name="ANNOTATION_WIDTH_15" val="104.6"/>
  <p:tag name="ANNOTATION_HEIGHT_15" val="104.3"/>
  <p:tag name="ANNOTATION_ANIMATION_15" val="3"/>
  <p:tag name="ANNOTATION_ROTATION_15" val="270"/>
  <p:tag name="ANNOTATION_SUB_TYPE_15" val="2"/>
  <p:tag name="ANNOTATION_LOOP_COUNT_15" val="1"/>
  <p:tag name="ANNOTATION_BOX_RADIUS_15" val="0"/>
  <p:tag name="ANNOTATION_SCALE_15" val="125"/>
  <p:tag name="ANNOTATION_BORDER_ALPHA_15" val="100"/>
  <p:tag name="ANNOTATION_BORDER_COLOR_15" val="16777215"/>
  <p:tag name="ANNOTATION_FILL_COLOR_15" val="683492"/>
  <p:tag name="ANNOTATION_FILL_ALPHA_15" val="100"/>
  <p:tag name="ANNOTATION_BORDER_WIDTH_15" val="2"/>
  <p:tag name="ANNOTATION_TYPE_16" val="0"/>
  <p:tag name="ANNOTATION_START_16" val="67.3"/>
  <p:tag name="ANNOTATION_END_16" val="67.9"/>
  <p:tag name="ANNOTATION_TOP_16" val="260.2"/>
  <p:tag name="ANNOTATION_LEFT_16" val="306.8"/>
  <p:tag name="ANNOTATION_WIDTH_16" val="104.6"/>
  <p:tag name="ANNOTATION_HEIGHT_16" val="104.3"/>
  <p:tag name="ANNOTATION_ANIMATION_16" val="3"/>
  <p:tag name="ANNOTATION_ROTATION_16" val="270"/>
  <p:tag name="ANNOTATION_SUB_TYPE_16" val="2"/>
  <p:tag name="ANNOTATION_LOOP_COUNT_16" val="1"/>
  <p:tag name="ANNOTATION_BOX_RADIUS_16" val="0"/>
  <p:tag name="ANNOTATION_SCALE_16" val="125"/>
  <p:tag name="ANNOTATION_BORDER_ALPHA_16" val="100"/>
  <p:tag name="ANNOTATION_BORDER_COLOR_16" val="16777215"/>
  <p:tag name="ANNOTATION_FILL_COLOR_16" val="683492"/>
  <p:tag name="ANNOTATION_FILL_ALPHA_16" val="100"/>
  <p:tag name="ANNOTATION_BORDER_WIDTH_16" val="2"/>
  <p:tag name="ANNOTATION_TYPE_17" val="0"/>
  <p:tag name="ANNOTATION_START_17" val="67.9"/>
  <p:tag name="ANNOTATION_END_17" val="68.5"/>
  <p:tag name="ANNOTATION_TOP_17" val="260.2"/>
  <p:tag name="ANNOTATION_LEFT_17" val="306.8"/>
  <p:tag name="ANNOTATION_WIDTH_17" val="104.6"/>
  <p:tag name="ANNOTATION_HEIGHT_17" val="104.3"/>
  <p:tag name="ANNOTATION_ANIMATION_17" val="3"/>
  <p:tag name="ANNOTATION_ROTATION_17" val="270"/>
  <p:tag name="ANNOTATION_SUB_TYPE_17" val="2"/>
  <p:tag name="ANNOTATION_LOOP_COUNT_17" val="1"/>
  <p:tag name="ANNOTATION_BOX_RADIUS_17" val="0"/>
  <p:tag name="ANNOTATION_SCALE_17" val="125"/>
  <p:tag name="ANNOTATION_BORDER_ALPHA_17" val="100"/>
  <p:tag name="ANNOTATION_BORDER_COLOR_17" val="16777215"/>
  <p:tag name="ANNOTATION_FILL_COLOR_17" val="683492"/>
  <p:tag name="ANNOTATION_FILL_ALPHA_17" val="100"/>
  <p:tag name="ANNOTATION_BORDER_WIDTH_17" val="2"/>
  <p:tag name="ANNOTATION_TYPE_18" val="0"/>
  <p:tag name="ANNOTATION_START_18" val="68.5"/>
  <p:tag name="ANNOTATION_END_18" val="70.6"/>
  <p:tag name="ANNOTATION_TOP_18" val="260.2"/>
  <p:tag name="ANNOTATION_LEFT_18" val="306.8"/>
  <p:tag name="ANNOTATION_WIDTH_18" val="104.6"/>
  <p:tag name="ANNOTATION_HEIGHT_18" val="104.3"/>
  <p:tag name="ANNOTATION_ANIMATION_18" val="3"/>
  <p:tag name="ANNOTATION_ROTATION_18" val="270"/>
  <p:tag name="ANNOTATION_SUB_TYPE_18" val="2"/>
  <p:tag name="ANNOTATION_LOOP_COUNT_18" val="1"/>
  <p:tag name="ANNOTATION_BOX_RADIUS_18" val="0"/>
  <p:tag name="ANNOTATION_SCALE_18" val="125"/>
  <p:tag name="ANNOTATION_BORDER_ALPHA_18" val="100"/>
  <p:tag name="ANNOTATION_BORDER_COLOR_18" val="16777215"/>
  <p:tag name="ANNOTATION_FILL_COLOR_18" val="683492"/>
  <p:tag name="ANNOTATION_FILL_ALPHA_18" val="100"/>
  <p:tag name="ANNOTATION_BORDER_WIDTH_18" val="2"/>
  <p:tag name="ANNOTATION_TYPE_19" val="0"/>
  <p:tag name="ANNOTATION_START_19" val="70.6"/>
  <p:tag name="ANNOTATION_END_19" val="71.1"/>
  <p:tag name="ANNOTATION_TOP_19" val="233.7"/>
  <p:tag name="ANNOTATION_LEFT_19" val="340.3"/>
  <p:tag name="ANNOTATION_WIDTH_19" val="104.6"/>
  <p:tag name="ANNOTATION_HEIGHT_19" val="104.3"/>
  <p:tag name="ANNOTATION_ANIMATION_19" val="3"/>
  <p:tag name="ANNOTATION_ROTATION_19" val="270"/>
  <p:tag name="ANNOTATION_SUB_TYPE_19" val="2"/>
  <p:tag name="ANNOTATION_LOOP_COUNT_19" val="1"/>
  <p:tag name="ANNOTATION_BOX_RADIUS_19" val="0"/>
  <p:tag name="ANNOTATION_SCALE_19" val="125"/>
  <p:tag name="ANNOTATION_BORDER_ALPHA_19" val="100"/>
  <p:tag name="ANNOTATION_BORDER_COLOR_19" val="16777215"/>
  <p:tag name="ANNOTATION_FILL_COLOR_19" val="683492"/>
  <p:tag name="ANNOTATION_FILL_ALPHA_19" val="100"/>
  <p:tag name="ANNOTATION_BORDER_WIDTH_19" val="2"/>
  <p:tag name="ANNOTATION_TYPE_20" val="0"/>
  <p:tag name="ANNOTATION_START_20" val="71.1"/>
  <p:tag name="ANNOTATION_END_20" val="81.8"/>
  <p:tag name="ANNOTATION_TOP_20" val="233.7"/>
  <p:tag name="ANNOTATION_LEFT_20" val="340.3"/>
  <p:tag name="ANNOTATION_WIDTH_20" val="104.6"/>
  <p:tag name="ANNOTATION_HEIGHT_20" val="104.3"/>
  <p:tag name="ANNOTATION_ANIMATION_20" val="3"/>
  <p:tag name="ANNOTATION_ROTATION_20" val="270"/>
  <p:tag name="ANNOTATION_SUB_TYPE_20" val="2"/>
  <p:tag name="ANNOTATION_LOOP_COUNT_20" val="1"/>
  <p:tag name="ANNOTATION_BOX_RADIUS_20" val="0"/>
  <p:tag name="ANNOTATION_SCALE_20" val="125"/>
  <p:tag name="ANNOTATION_BORDER_ALPHA_20" val="100"/>
  <p:tag name="ANNOTATION_BORDER_COLOR_20" val="16777215"/>
  <p:tag name="ANNOTATION_FILL_COLOR_20" val="683492"/>
  <p:tag name="ANNOTATION_FILL_ALPHA_20" val="100"/>
  <p:tag name="ANNOTATION_BORDER_WIDTH_20" val="2"/>
  <p:tag name="ANNOTATION_TYPE_21" val="2"/>
  <p:tag name="ANNOTATION_START_21" val="81.8"/>
  <p:tag name="ANNOTATION_END_21" val="81.8"/>
  <p:tag name="ANNOTATION_TOP_21" val="-34.8"/>
  <p:tag name="ANNOTATION_LEFT_21" val="-34.9"/>
  <p:tag name="ANNOTATION_WIDTH_21" val="645.7"/>
  <p:tag name="ANNOTATION_HEIGHT_21" val="501.6"/>
  <p:tag name="ANNOTATION_ANIMATION_21" val="4"/>
  <p:tag name="ANNOTATION_ROTATION_21" val="0"/>
  <p:tag name="ANNOTATION_SUB_TYPE_21" val="11"/>
  <p:tag name="ANNOTATION_LOOP_COUNT_21" val="1"/>
  <p:tag name="ANNOTATION_BOX_RADIUS_21" val="0"/>
  <p:tag name="ANNOTATION_SCALE_21" val="0"/>
  <p:tag name="ANNOTATION_BORDER_ALPHA_21" val="100"/>
  <p:tag name="ANNOTATION_BORDER_COLOR_21" val="16777215"/>
  <p:tag name="ANNOTATION_FILL_COLOR_21" val="855309"/>
  <p:tag name="ANNOTATION_FILL_ALPHA_21" val="50"/>
  <p:tag name="ANNOTATION_BORDER_WIDTH_21" val="2"/>
  <p:tag name="ANNOTATION_TYPE_22" val="2"/>
  <p:tag name="ANNOTATION_START_22" val="81.8"/>
  <p:tag name="ANNOTATION_END_22" val="87.5"/>
  <p:tag name="ANNOTATION_TOP_22" val="93.2"/>
  <p:tag name="ANNOTATION_LEFT_22" val="363.3"/>
  <p:tag name="ANNOTATION_WIDTH_22" val="142.3"/>
  <p:tag name="ANNOTATION_HEIGHT_22" val="294.3"/>
  <p:tag name="ANNOTATION_ANIMATION_22" val="4"/>
  <p:tag name="ANNOTATION_ROTATION_22" val="0"/>
  <p:tag name="ANNOTATION_SUB_TYPE_22" val="11"/>
  <p:tag name="ANNOTATION_LOOP_COUNT_22" val="1"/>
  <p:tag name="ANNOTATION_BOX_RADIUS_22" val="5"/>
  <p:tag name="ANNOTATION_SCALE_22" val="0"/>
  <p:tag name="ANNOTATION_BORDER_ALPHA_22" val="100"/>
  <p:tag name="ANNOTATION_BORDER_COLOR_22" val="16777215"/>
  <p:tag name="ANNOTATION_FILL_COLOR_22" val="855309"/>
  <p:tag name="ANNOTATION_FILL_ALPHA_22" val="50"/>
  <p:tag name="ANNOTATION_BORDER_WIDTH_22" val="2"/>
  <p:tag name="ANNOTATION_TYPE_23" val="0"/>
  <p:tag name="ANNOTATION_START_23" val="87.5"/>
  <p:tag name="ANNOTATION_END_23" val="88.0"/>
  <p:tag name="ANNOTATION_TOP_23" val="177.4"/>
  <p:tag name="ANNOTATION_LEFT_23" val="396.8"/>
  <p:tag name="ANNOTATION_WIDTH_23" val="104.6"/>
  <p:tag name="ANNOTATION_HEIGHT_23" val="104.3"/>
  <p:tag name="ANNOTATION_ANIMATION_23" val="3"/>
  <p:tag name="ANNOTATION_ROTATION_23" val="270"/>
  <p:tag name="ANNOTATION_SUB_TYPE_23" val="2"/>
  <p:tag name="ANNOTATION_LOOP_COUNT_23" val="1"/>
  <p:tag name="ANNOTATION_BOX_RADIUS_23" val="0"/>
  <p:tag name="ANNOTATION_SCALE_23" val="125"/>
  <p:tag name="ANNOTATION_BORDER_ALPHA_23" val="100"/>
  <p:tag name="ANNOTATION_BORDER_COLOR_23" val="16777215"/>
  <p:tag name="ANNOTATION_FILL_COLOR_23" val="683492"/>
  <p:tag name="ANNOTATION_FILL_ALPHA_23" val="100"/>
  <p:tag name="ANNOTATION_BORDER_WIDTH_23" val="2"/>
  <p:tag name="ANNOTATION_TYPE_24" val="0"/>
  <p:tag name="ANNOTATION_START_24" val="88.0"/>
  <p:tag name="ANNOTATION_END_24" val="89.4"/>
  <p:tag name="ANNOTATION_TOP_24" val="177.4"/>
  <p:tag name="ANNOTATION_LEFT_24" val="396.8"/>
  <p:tag name="ANNOTATION_WIDTH_24" val="104.6"/>
  <p:tag name="ANNOTATION_HEIGHT_24" val="104.3"/>
  <p:tag name="ANNOTATION_ANIMATION_24" val="3"/>
  <p:tag name="ANNOTATION_ROTATION_24" val="270"/>
  <p:tag name="ANNOTATION_SUB_TYPE_24" val="2"/>
  <p:tag name="ANNOTATION_LOOP_COUNT_24" val="1"/>
  <p:tag name="ANNOTATION_BOX_RADIUS_24" val="0"/>
  <p:tag name="ANNOTATION_SCALE_24" val="125"/>
  <p:tag name="ANNOTATION_BORDER_ALPHA_24" val="100"/>
  <p:tag name="ANNOTATION_BORDER_COLOR_24" val="16777215"/>
  <p:tag name="ANNOTATION_FILL_COLOR_24" val="683492"/>
  <p:tag name="ANNOTATION_FILL_ALPHA_24" val="100"/>
  <p:tag name="ANNOTATION_BORDER_WIDTH_24" val="2"/>
  <p:tag name="ANNOTATION_TYPE_25" val="0"/>
  <p:tag name="ANNOTATION_START_25" val="89.4"/>
  <p:tag name="ANNOTATION_END_25" val="90.3"/>
  <p:tag name="ANNOTATION_TOP_25" val="255.3"/>
  <p:tag name="ANNOTATION_LEFT_25" val="428.9"/>
  <p:tag name="ANNOTATION_WIDTH_25" val="104.6"/>
  <p:tag name="ANNOTATION_HEIGHT_25" val="104.3"/>
  <p:tag name="ANNOTATION_ANIMATION_25" val="3"/>
  <p:tag name="ANNOTATION_ROTATION_25" val="270"/>
  <p:tag name="ANNOTATION_SUB_TYPE_25" val="2"/>
  <p:tag name="ANNOTATION_LOOP_COUNT_25" val="1"/>
  <p:tag name="ANNOTATION_BOX_RADIUS_25" val="0"/>
  <p:tag name="ANNOTATION_SCALE_25" val="125"/>
  <p:tag name="ANNOTATION_BORDER_ALPHA_25" val="100"/>
  <p:tag name="ANNOTATION_BORDER_COLOR_25" val="16777215"/>
  <p:tag name="ANNOTATION_FILL_COLOR_25" val="683492"/>
  <p:tag name="ANNOTATION_FILL_ALPHA_25" val="100"/>
  <p:tag name="ANNOTATION_BORDER_WIDTH_25" val="2"/>
  <p:tag name="ANNOTATION_TYPE_26" val="0"/>
  <p:tag name="ANNOTATION_START_26" val="90.3"/>
  <p:tag name="ANNOTATION_END_26" val="91.0"/>
  <p:tag name="ANNOTATION_TOP_26" val="255.3"/>
  <p:tag name="ANNOTATION_LEFT_26" val="428.9"/>
  <p:tag name="ANNOTATION_WIDTH_26" val="104.6"/>
  <p:tag name="ANNOTATION_HEIGHT_26" val="104.3"/>
  <p:tag name="ANNOTATION_ANIMATION_26" val="3"/>
  <p:tag name="ANNOTATION_ROTATION_26" val="270"/>
  <p:tag name="ANNOTATION_SUB_TYPE_26" val="2"/>
  <p:tag name="ANNOTATION_LOOP_COUNT_26" val="1"/>
  <p:tag name="ANNOTATION_BOX_RADIUS_26" val="0"/>
  <p:tag name="ANNOTATION_SCALE_26" val="125"/>
  <p:tag name="ANNOTATION_BORDER_ALPHA_26" val="100"/>
  <p:tag name="ANNOTATION_BORDER_COLOR_26" val="16777215"/>
  <p:tag name="ANNOTATION_FILL_COLOR_26" val="683492"/>
  <p:tag name="ANNOTATION_FILL_ALPHA_26" val="100"/>
  <p:tag name="ANNOTATION_BORDER_WIDTH_26" val="2"/>
  <p:tag name="ANNOTATION_TYPE_27" val="0"/>
  <p:tag name="ANNOTATION_START_27" val="91.0"/>
  <p:tag name="ANNOTATION_TOP_27" val="255.3"/>
  <p:tag name="ANNOTATION_LEFT_27" val="428.9"/>
  <p:tag name="ANNOTATION_WIDTH_27" val="104.6"/>
  <p:tag name="ANNOTATION_HEIGHT_27" val="104.3"/>
  <p:tag name="ANNOTATION_ANIMATION_27" val="3"/>
  <p:tag name="ANNOTATION_ROTATION_27" val="270"/>
  <p:tag name="ANNOTATION_SUB_TYPE_27" val="2"/>
  <p:tag name="ANNOTATION_LOOP_COUNT_27" val="1"/>
  <p:tag name="ANNOTATION_BOX_RADIUS_27" val="0"/>
  <p:tag name="ANNOTATION_SCALE_27" val="125"/>
  <p:tag name="ANNOTATION_BORDER_ALPHA_27" val="100"/>
  <p:tag name="ANNOTATION_BORDER_COLOR_27" val="16777215"/>
  <p:tag name="ANNOTATION_FILL_COLOR_27" val="683492"/>
  <p:tag name="ANNOTATION_FILL_ALPHA_27" val="100"/>
  <p:tag name="ANNOTATION_BORDER_WIDTH_27" val="2"/>
  <p:tag name="ANNOTATION_COUNT" val="27"/>
  <p:tag name="ARTICULATE_SLIDE_PAUSE" val="0"/>
  <p:tag name="ARTICULATE_NAV_LEVEL" val="1"/>
  <p:tag name="ARTICULATE_PLAYLIST_ID" val="-1"/>
  <p:tag name="ARTICULATE_LOCK_SLIDE" val="0"/>
  <p:tag name="ARTICULATE_SLIDE_NAV" val="85"/>
</p:tagLst>
</file>

<file path=ppt/tags/tag4.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MARGIN_1" val="0"/>
  <p:tag name="MARGIN_2" val="36"/>
  <p:tag name="MARGIN_3" val="72"/>
  <p:tag name="MARGIN_4" val="108"/>
  <p:tag name="MARGIN_5" val="144"/>
  <p:tag name="FONT_SIZE" val="12"/>
</p:tagLst>
</file>

<file path=ppt/tags/tag5.xml><?xml version="1.0" encoding="utf-8"?>
<p:tagLst xmlns:a="http://schemas.openxmlformats.org/drawingml/2006/main" xmlns:r="http://schemas.openxmlformats.org/officeDocument/2006/relationships" xmlns:p="http://schemas.openxmlformats.org/presentationml/2006/main">
  <p:tag name="ARTICULATE_SLIDE_GUID" val="44890b8f-4a48-41d5-88d9-416b57f23462"/>
  <p:tag name="AUDIO_ID" val="420"/>
  <p:tag name="ELAPSEDTIME" val="96.1"/>
  <p:tag name="ANNOTATION_TYPE_1" val="0"/>
  <p:tag name="ANNOTATION_START_1" val="10.8"/>
  <p:tag name="ANNOTATION_END_1" val="11.5"/>
  <p:tag name="ANNOTATION_TOP_1" val="49.4"/>
  <p:tag name="ANNOTATION_LEFT_1" val="266.4"/>
  <p:tag name="ANNOTATION_WIDTH_1" val="104.6"/>
  <p:tag name="ANNOTATION_HEIGHT_1" val="104.3"/>
  <p:tag name="ANNOTATION_ANIMATION_1" val="3"/>
  <p:tag name="ANNOTATION_ROTATION_1" val="270"/>
  <p:tag name="ANNOTATION_SUB_TYPE_1" val="2"/>
  <p:tag name="ANNOTATION_LOOP_COUNT_1" val="1"/>
  <p:tag name="ANNOTATION_BOX_RADIUS_1" val="0"/>
  <p:tag name="ANNOTATION_SCALE_1" val="125"/>
  <p:tag name="ANNOTATION_BORDER_ALPHA_1" val="100"/>
  <p:tag name="ANNOTATION_BORDER_COLOR_1" val="16777215"/>
  <p:tag name="ANNOTATION_FILL_COLOR_1" val="683492"/>
  <p:tag name="ANNOTATION_FILL_ALPHA_1" val="100"/>
  <p:tag name="ANNOTATION_BORDER_WIDTH_1" val="2"/>
  <p:tag name="ANNOTATION_TYPE_2" val="0"/>
  <p:tag name="ANNOTATION_START_2" val="11.5"/>
  <p:tag name="ANNOTATION_END_2" val="14.9"/>
  <p:tag name="ANNOTATION_TOP_2" val="49.4"/>
  <p:tag name="ANNOTATION_LEFT_2" val="266.4"/>
  <p:tag name="ANNOTATION_WIDTH_2" val="104.6"/>
  <p:tag name="ANNOTATION_HEIGHT_2" val="104.3"/>
  <p:tag name="ANNOTATION_ANIMATION_2" val="3"/>
  <p:tag name="ANNOTATION_ROTATION_2" val="270"/>
  <p:tag name="ANNOTATION_SUB_TYPE_2" val="2"/>
  <p:tag name="ANNOTATION_LOOP_COUNT_2" val="1"/>
  <p:tag name="ANNOTATION_BOX_RADIUS_2" val="0"/>
  <p:tag name="ANNOTATION_SCALE_2" val="125"/>
  <p:tag name="ANNOTATION_BORDER_ALPHA_2" val="100"/>
  <p:tag name="ANNOTATION_BORDER_COLOR_2" val="16777215"/>
  <p:tag name="ANNOTATION_FILL_COLOR_2" val="683492"/>
  <p:tag name="ANNOTATION_FILL_ALPHA_2" val="100"/>
  <p:tag name="ANNOTATION_BORDER_WIDTH_2" val="2"/>
  <p:tag name="ANNOTATION_TYPE_3" val="2"/>
  <p:tag name="ANNOTATION_START_3" val="32.5"/>
  <p:tag name="ANNOTATION_END_3" val="32.5"/>
  <p:tag name="ANNOTATION_TOP_3" val="-34.8"/>
  <p:tag name="ANNOTATION_LEFT_3" val="-34.9"/>
  <p:tag name="ANNOTATION_WIDTH_3" val="645.7"/>
  <p:tag name="ANNOTATION_HEIGHT_3" val="501.6"/>
  <p:tag name="ANNOTATION_ANIMATION_3" val="4"/>
  <p:tag name="ANNOTATION_ROTATION_3" val="0"/>
  <p:tag name="ANNOTATION_SUB_TYPE_3" val="11"/>
  <p:tag name="ANNOTATION_LOOP_COUNT_3" val="1"/>
  <p:tag name="ANNOTATION_BOX_RADIUS_3" val="0"/>
  <p:tag name="ANNOTATION_SCALE_3" val="0"/>
  <p:tag name="ANNOTATION_BORDER_ALPHA_3" val="100"/>
  <p:tag name="ANNOTATION_BORDER_COLOR_3" val="16777215"/>
  <p:tag name="ANNOTATION_FILL_COLOR_3" val="855309"/>
  <p:tag name="ANNOTATION_FILL_ALPHA_3" val="50"/>
  <p:tag name="ANNOTATION_BORDER_WIDTH_3" val="2"/>
  <p:tag name="ANNOTATION_TYPE_4" val="2"/>
  <p:tag name="ANNOTATION_START_4" val="32.5"/>
  <p:tag name="ANNOTATION_END_4" val="49.6"/>
  <p:tag name="ANNOTATION_TOP_4" val="82.1"/>
  <p:tag name="ANNOTATION_LEFT_4" val="79.5"/>
  <p:tag name="ANNOTATION_WIDTH_4" val="288.7"/>
  <p:tag name="ANNOTATION_HEIGHT_4" val="308.9"/>
  <p:tag name="ANNOTATION_ANIMATION_4" val="4"/>
  <p:tag name="ANNOTATION_ROTATION_4" val="0"/>
  <p:tag name="ANNOTATION_SUB_TYPE_4" val="11"/>
  <p:tag name="ANNOTATION_LOOP_COUNT_4" val="1"/>
  <p:tag name="ANNOTATION_BOX_RADIUS_4" val="5"/>
  <p:tag name="ANNOTATION_SCALE_4" val="0"/>
  <p:tag name="ANNOTATION_BORDER_ALPHA_4" val="100"/>
  <p:tag name="ANNOTATION_BORDER_COLOR_4" val="16777215"/>
  <p:tag name="ANNOTATION_FILL_COLOR_4" val="855309"/>
  <p:tag name="ANNOTATION_FILL_ALPHA_4" val="50"/>
  <p:tag name="ANNOTATION_BORDER_WIDTH_4" val="2"/>
  <p:tag name="ANNOTATION_TYPE_5" val="0"/>
  <p:tag name="ANNOTATION_START_5" val="49.6"/>
  <p:tag name="ANNOTATION_END_5" val="50.3"/>
  <p:tag name="ANNOTATION_TOP_5" val="196.2"/>
  <p:tag name="ANNOTATION_LEFT_5" val="132.5"/>
  <p:tag name="ANNOTATION_WIDTH_5" val="104.6"/>
  <p:tag name="ANNOTATION_HEIGHT_5" val="104.3"/>
  <p:tag name="ANNOTATION_ANIMATION_5" val="3"/>
  <p:tag name="ANNOTATION_ROTATION_5" val="270"/>
  <p:tag name="ANNOTATION_SUB_TYPE_5" val="2"/>
  <p:tag name="ANNOTATION_LOOP_COUNT_5" val="1"/>
  <p:tag name="ANNOTATION_BOX_RADIUS_5" val="0"/>
  <p:tag name="ANNOTATION_SCALE_5" val="125"/>
  <p:tag name="ANNOTATION_BORDER_ALPHA_5" val="100"/>
  <p:tag name="ANNOTATION_BORDER_COLOR_5" val="16777215"/>
  <p:tag name="ANNOTATION_FILL_COLOR_5" val="683492"/>
  <p:tag name="ANNOTATION_FILL_ALPHA_5" val="100"/>
  <p:tag name="ANNOTATION_BORDER_WIDTH_5" val="2"/>
  <p:tag name="ANNOTATION_TYPE_6" val="0"/>
  <p:tag name="ANNOTATION_START_6" val="50.3"/>
  <p:tag name="ANNOTATION_END_6" val="50.8"/>
  <p:tag name="ANNOTATION_TOP_6" val="196.2"/>
  <p:tag name="ANNOTATION_LEFT_6" val="132.5"/>
  <p:tag name="ANNOTATION_WIDTH_6" val="104.6"/>
  <p:tag name="ANNOTATION_HEIGHT_6" val="104.3"/>
  <p:tag name="ANNOTATION_ANIMATION_6" val="3"/>
  <p:tag name="ANNOTATION_ROTATION_6" val="270"/>
  <p:tag name="ANNOTATION_SUB_TYPE_6" val="2"/>
  <p:tag name="ANNOTATION_LOOP_COUNT_6" val="1"/>
  <p:tag name="ANNOTATION_BOX_RADIUS_6" val="0"/>
  <p:tag name="ANNOTATION_SCALE_6" val="125"/>
  <p:tag name="ANNOTATION_BORDER_ALPHA_6" val="100"/>
  <p:tag name="ANNOTATION_BORDER_COLOR_6" val="16777215"/>
  <p:tag name="ANNOTATION_FILL_COLOR_6" val="683492"/>
  <p:tag name="ANNOTATION_FILL_ALPHA_6" val="100"/>
  <p:tag name="ANNOTATION_BORDER_WIDTH_6" val="2"/>
  <p:tag name="ANNOTATION_TYPE_7" val="0"/>
  <p:tag name="ANNOTATION_START_7" val="50.8"/>
  <p:tag name="ANNOTATION_END_7" val="52.7"/>
  <p:tag name="ANNOTATION_TOP_7" val="196.2"/>
  <p:tag name="ANNOTATION_LEFT_7" val="132.5"/>
  <p:tag name="ANNOTATION_WIDTH_7" val="104.6"/>
  <p:tag name="ANNOTATION_HEIGHT_7" val="104.3"/>
  <p:tag name="ANNOTATION_ANIMATION_7" val="3"/>
  <p:tag name="ANNOTATION_ROTATION_7" val="270"/>
  <p:tag name="ANNOTATION_SUB_TYPE_7" val="2"/>
  <p:tag name="ANNOTATION_LOOP_COUNT_7" val="1"/>
  <p:tag name="ANNOTATION_BOX_RADIUS_7" val="0"/>
  <p:tag name="ANNOTATION_SCALE_7" val="125"/>
  <p:tag name="ANNOTATION_BORDER_ALPHA_7" val="100"/>
  <p:tag name="ANNOTATION_BORDER_COLOR_7" val="16777215"/>
  <p:tag name="ANNOTATION_FILL_COLOR_7" val="683492"/>
  <p:tag name="ANNOTATION_FILL_ALPHA_7" val="100"/>
  <p:tag name="ANNOTATION_BORDER_WIDTH_7" val="2"/>
  <p:tag name="ANNOTATION_TYPE_8" val="0"/>
  <p:tag name="ANNOTATION_START_8" val="52.7"/>
  <p:tag name="ANNOTATION_END_8" val="56.4"/>
  <p:tag name="ANNOTATION_TOP_8" val="171.1"/>
  <p:tag name="ANNOTATION_LEFT_8" val="163.9"/>
  <p:tag name="ANNOTATION_WIDTH_8" val="104.6"/>
  <p:tag name="ANNOTATION_HEIGHT_8" val="104.3"/>
  <p:tag name="ANNOTATION_ANIMATION_8" val="3"/>
  <p:tag name="ANNOTATION_ROTATION_8" val="270"/>
  <p:tag name="ANNOTATION_SUB_TYPE_8" val="2"/>
  <p:tag name="ANNOTATION_LOOP_COUNT_8" val="1"/>
  <p:tag name="ANNOTATION_BOX_RADIUS_8" val="0"/>
  <p:tag name="ANNOTATION_SCALE_8" val="125"/>
  <p:tag name="ANNOTATION_BORDER_ALPHA_8" val="100"/>
  <p:tag name="ANNOTATION_BORDER_COLOR_8" val="16777215"/>
  <p:tag name="ANNOTATION_FILL_COLOR_8" val="683492"/>
  <p:tag name="ANNOTATION_FILL_ALPHA_8" val="100"/>
  <p:tag name="ANNOTATION_BORDER_WIDTH_8" val="2"/>
  <p:tag name="ANNOTATION_TYPE_9" val="0"/>
  <p:tag name="ANNOTATION_START_9" val="56.4"/>
  <p:tag name="ANNOTATION_END_9" val="57.0"/>
  <p:tag name="ANNOTATION_TOP_9" val="242.1"/>
  <p:tag name="ANNOTATION_LEFT_9" val="221.8"/>
  <p:tag name="ANNOTATION_WIDTH_9" val="104.6"/>
  <p:tag name="ANNOTATION_HEIGHT_9" val="104.3"/>
  <p:tag name="ANNOTATION_ANIMATION_9" val="3"/>
  <p:tag name="ANNOTATION_ROTATION_9" val="270"/>
  <p:tag name="ANNOTATION_SUB_TYPE_9" val="2"/>
  <p:tag name="ANNOTATION_LOOP_COUNT_9" val="1"/>
  <p:tag name="ANNOTATION_BOX_RADIUS_9" val="0"/>
  <p:tag name="ANNOTATION_SCALE_9" val="125"/>
  <p:tag name="ANNOTATION_BORDER_ALPHA_9" val="100"/>
  <p:tag name="ANNOTATION_BORDER_COLOR_9" val="16777215"/>
  <p:tag name="ANNOTATION_FILL_COLOR_9" val="683492"/>
  <p:tag name="ANNOTATION_FILL_ALPHA_9" val="100"/>
  <p:tag name="ANNOTATION_BORDER_WIDTH_9" val="2"/>
  <p:tag name="ANNOTATION_TYPE_10" val="0"/>
  <p:tag name="ANNOTATION_START_10" val="57.0"/>
  <p:tag name="ANNOTATION_END_10" val="57.9"/>
  <p:tag name="ANNOTATION_TOP_10" val="242.1"/>
  <p:tag name="ANNOTATION_LEFT_10" val="221.8"/>
  <p:tag name="ANNOTATION_WIDTH_10" val="104.6"/>
  <p:tag name="ANNOTATION_HEIGHT_10" val="104.3"/>
  <p:tag name="ANNOTATION_ANIMATION_10" val="3"/>
  <p:tag name="ANNOTATION_ROTATION_10" val="270"/>
  <p:tag name="ANNOTATION_SUB_TYPE_10" val="2"/>
  <p:tag name="ANNOTATION_LOOP_COUNT_10" val="1"/>
  <p:tag name="ANNOTATION_BOX_RADIUS_10" val="0"/>
  <p:tag name="ANNOTATION_SCALE_10" val="125"/>
  <p:tag name="ANNOTATION_BORDER_ALPHA_10" val="100"/>
  <p:tag name="ANNOTATION_BORDER_COLOR_10" val="16777215"/>
  <p:tag name="ANNOTATION_FILL_COLOR_10" val="683492"/>
  <p:tag name="ANNOTATION_FILL_ALPHA_10" val="100"/>
  <p:tag name="ANNOTATION_BORDER_WIDTH_10" val="2"/>
  <p:tag name="ANNOTATION_TYPE_11" val="0"/>
  <p:tag name="ANNOTATION_START_11" val="57.9"/>
  <p:tag name="ANNOTATION_END_11" val="58.9"/>
  <p:tag name="ANNOTATION_TOP_11" val="242.1"/>
  <p:tag name="ANNOTATION_LEFT_11" val="221.8"/>
  <p:tag name="ANNOTATION_WIDTH_11" val="104.6"/>
  <p:tag name="ANNOTATION_HEIGHT_11" val="104.3"/>
  <p:tag name="ANNOTATION_ANIMATION_11" val="3"/>
  <p:tag name="ANNOTATION_ROTATION_11" val="270"/>
  <p:tag name="ANNOTATION_SUB_TYPE_11" val="2"/>
  <p:tag name="ANNOTATION_LOOP_COUNT_11" val="1"/>
  <p:tag name="ANNOTATION_BOX_RADIUS_11" val="0"/>
  <p:tag name="ANNOTATION_SCALE_11" val="125"/>
  <p:tag name="ANNOTATION_BORDER_ALPHA_11" val="100"/>
  <p:tag name="ANNOTATION_BORDER_COLOR_11" val="16777215"/>
  <p:tag name="ANNOTATION_FILL_COLOR_11" val="683492"/>
  <p:tag name="ANNOTATION_FILL_ALPHA_11" val="100"/>
  <p:tag name="ANNOTATION_BORDER_WIDTH_11" val="2"/>
  <p:tag name="ANNOTATION_TYPE_12" val="0"/>
  <p:tag name="ANNOTATION_START_12" val="58.9"/>
  <p:tag name="ANNOTATION_END_12" val="60.6"/>
  <p:tag name="ANNOTATION_TOP_12" val="242.1"/>
  <p:tag name="ANNOTATION_LEFT_12" val="221.8"/>
  <p:tag name="ANNOTATION_WIDTH_12" val="104.6"/>
  <p:tag name="ANNOTATION_HEIGHT_12" val="104.3"/>
  <p:tag name="ANNOTATION_ANIMATION_12" val="3"/>
  <p:tag name="ANNOTATION_ROTATION_12" val="270"/>
  <p:tag name="ANNOTATION_SUB_TYPE_12" val="2"/>
  <p:tag name="ANNOTATION_LOOP_COUNT_12" val="1"/>
  <p:tag name="ANNOTATION_BOX_RADIUS_12" val="0"/>
  <p:tag name="ANNOTATION_SCALE_12" val="125"/>
  <p:tag name="ANNOTATION_BORDER_ALPHA_12" val="100"/>
  <p:tag name="ANNOTATION_BORDER_COLOR_12" val="16777215"/>
  <p:tag name="ANNOTATION_FILL_COLOR_12" val="683492"/>
  <p:tag name="ANNOTATION_FILL_ALPHA_12" val="100"/>
  <p:tag name="ANNOTATION_BORDER_WIDTH_12" val="2"/>
  <p:tag name="ANNOTATION_TYPE_13" val="0"/>
  <p:tag name="ANNOTATION_START_13" val="60.6"/>
  <p:tag name="ANNOTATION_END_13" val="61.4"/>
  <p:tag name="ANNOTATION_TOP_13" val="269.2"/>
  <p:tag name="ANNOTATION_LEFT_13" val="249.6"/>
  <p:tag name="ANNOTATION_WIDTH_13" val="104.6"/>
  <p:tag name="ANNOTATION_HEIGHT_13" val="104.3"/>
  <p:tag name="ANNOTATION_ANIMATION_13" val="3"/>
  <p:tag name="ANNOTATION_ROTATION_13" val="270"/>
  <p:tag name="ANNOTATION_SUB_TYPE_13" val="2"/>
  <p:tag name="ANNOTATION_LOOP_COUNT_13" val="1"/>
  <p:tag name="ANNOTATION_BOX_RADIUS_13" val="0"/>
  <p:tag name="ANNOTATION_SCALE_13" val="125"/>
  <p:tag name="ANNOTATION_BORDER_ALPHA_13" val="100"/>
  <p:tag name="ANNOTATION_BORDER_COLOR_13" val="16777215"/>
  <p:tag name="ANNOTATION_FILL_COLOR_13" val="683492"/>
  <p:tag name="ANNOTATION_FILL_ALPHA_13" val="100"/>
  <p:tag name="ANNOTATION_BORDER_WIDTH_13" val="2"/>
  <p:tag name="ANNOTATION_TYPE_14" val="0"/>
  <p:tag name="ANNOTATION_START_14" val="61.4"/>
  <p:tag name="ANNOTATION_END_14" val="62.2"/>
  <p:tag name="ANNOTATION_TOP_14" val="269.2"/>
  <p:tag name="ANNOTATION_LEFT_14" val="249.6"/>
  <p:tag name="ANNOTATION_WIDTH_14" val="104.6"/>
  <p:tag name="ANNOTATION_HEIGHT_14" val="104.3"/>
  <p:tag name="ANNOTATION_ANIMATION_14" val="3"/>
  <p:tag name="ANNOTATION_ROTATION_14" val="270"/>
  <p:tag name="ANNOTATION_SUB_TYPE_14" val="2"/>
  <p:tag name="ANNOTATION_LOOP_COUNT_14" val="1"/>
  <p:tag name="ANNOTATION_BOX_RADIUS_14" val="0"/>
  <p:tag name="ANNOTATION_SCALE_14" val="125"/>
  <p:tag name="ANNOTATION_BORDER_ALPHA_14" val="100"/>
  <p:tag name="ANNOTATION_BORDER_COLOR_14" val="16777215"/>
  <p:tag name="ANNOTATION_FILL_COLOR_14" val="683492"/>
  <p:tag name="ANNOTATION_FILL_ALPHA_14" val="100"/>
  <p:tag name="ANNOTATION_BORDER_WIDTH_14" val="2"/>
  <p:tag name="ANNOTATION_TYPE_15" val="0"/>
  <p:tag name="ANNOTATION_START_15" val="62.2"/>
  <p:tag name="ANNOTATION_END_15" val="67.3"/>
  <p:tag name="ANNOTATION_TOP_15" val="269.2"/>
  <p:tag name="ANNOTATION_LEFT_15" val="249.6"/>
  <p:tag name="ANNOTATION_WIDTH_15" val="104.6"/>
  <p:tag name="ANNOTATION_HEIGHT_15" val="104.3"/>
  <p:tag name="ANNOTATION_ANIMATION_15" val="3"/>
  <p:tag name="ANNOTATION_ROTATION_15" val="270"/>
  <p:tag name="ANNOTATION_SUB_TYPE_15" val="2"/>
  <p:tag name="ANNOTATION_LOOP_COUNT_15" val="1"/>
  <p:tag name="ANNOTATION_BOX_RADIUS_15" val="0"/>
  <p:tag name="ANNOTATION_SCALE_15" val="125"/>
  <p:tag name="ANNOTATION_BORDER_ALPHA_15" val="100"/>
  <p:tag name="ANNOTATION_BORDER_COLOR_15" val="16777215"/>
  <p:tag name="ANNOTATION_FILL_COLOR_15" val="683492"/>
  <p:tag name="ANNOTATION_FILL_ALPHA_15" val="100"/>
  <p:tag name="ANNOTATION_BORDER_WIDTH_15" val="2"/>
  <p:tag name="ANNOTATION_TYPE_16" val="0"/>
  <p:tag name="ANNOTATION_START_16" val="67.3"/>
  <p:tag name="ANNOTATION_END_16" val="67.9"/>
  <p:tag name="ANNOTATION_TOP_16" val="260.2"/>
  <p:tag name="ANNOTATION_LEFT_16" val="306.8"/>
  <p:tag name="ANNOTATION_WIDTH_16" val="104.6"/>
  <p:tag name="ANNOTATION_HEIGHT_16" val="104.3"/>
  <p:tag name="ANNOTATION_ANIMATION_16" val="3"/>
  <p:tag name="ANNOTATION_ROTATION_16" val="270"/>
  <p:tag name="ANNOTATION_SUB_TYPE_16" val="2"/>
  <p:tag name="ANNOTATION_LOOP_COUNT_16" val="1"/>
  <p:tag name="ANNOTATION_BOX_RADIUS_16" val="0"/>
  <p:tag name="ANNOTATION_SCALE_16" val="125"/>
  <p:tag name="ANNOTATION_BORDER_ALPHA_16" val="100"/>
  <p:tag name="ANNOTATION_BORDER_COLOR_16" val="16777215"/>
  <p:tag name="ANNOTATION_FILL_COLOR_16" val="683492"/>
  <p:tag name="ANNOTATION_FILL_ALPHA_16" val="100"/>
  <p:tag name="ANNOTATION_BORDER_WIDTH_16" val="2"/>
  <p:tag name="ANNOTATION_TYPE_17" val="0"/>
  <p:tag name="ANNOTATION_START_17" val="67.9"/>
  <p:tag name="ANNOTATION_END_17" val="68.5"/>
  <p:tag name="ANNOTATION_TOP_17" val="260.2"/>
  <p:tag name="ANNOTATION_LEFT_17" val="306.8"/>
  <p:tag name="ANNOTATION_WIDTH_17" val="104.6"/>
  <p:tag name="ANNOTATION_HEIGHT_17" val="104.3"/>
  <p:tag name="ANNOTATION_ANIMATION_17" val="3"/>
  <p:tag name="ANNOTATION_ROTATION_17" val="270"/>
  <p:tag name="ANNOTATION_SUB_TYPE_17" val="2"/>
  <p:tag name="ANNOTATION_LOOP_COUNT_17" val="1"/>
  <p:tag name="ANNOTATION_BOX_RADIUS_17" val="0"/>
  <p:tag name="ANNOTATION_SCALE_17" val="125"/>
  <p:tag name="ANNOTATION_BORDER_ALPHA_17" val="100"/>
  <p:tag name="ANNOTATION_BORDER_COLOR_17" val="16777215"/>
  <p:tag name="ANNOTATION_FILL_COLOR_17" val="683492"/>
  <p:tag name="ANNOTATION_FILL_ALPHA_17" val="100"/>
  <p:tag name="ANNOTATION_BORDER_WIDTH_17" val="2"/>
  <p:tag name="ANNOTATION_TYPE_18" val="0"/>
  <p:tag name="ANNOTATION_START_18" val="68.5"/>
  <p:tag name="ANNOTATION_END_18" val="70.6"/>
  <p:tag name="ANNOTATION_TOP_18" val="260.2"/>
  <p:tag name="ANNOTATION_LEFT_18" val="306.8"/>
  <p:tag name="ANNOTATION_WIDTH_18" val="104.6"/>
  <p:tag name="ANNOTATION_HEIGHT_18" val="104.3"/>
  <p:tag name="ANNOTATION_ANIMATION_18" val="3"/>
  <p:tag name="ANNOTATION_ROTATION_18" val="270"/>
  <p:tag name="ANNOTATION_SUB_TYPE_18" val="2"/>
  <p:tag name="ANNOTATION_LOOP_COUNT_18" val="1"/>
  <p:tag name="ANNOTATION_BOX_RADIUS_18" val="0"/>
  <p:tag name="ANNOTATION_SCALE_18" val="125"/>
  <p:tag name="ANNOTATION_BORDER_ALPHA_18" val="100"/>
  <p:tag name="ANNOTATION_BORDER_COLOR_18" val="16777215"/>
  <p:tag name="ANNOTATION_FILL_COLOR_18" val="683492"/>
  <p:tag name="ANNOTATION_FILL_ALPHA_18" val="100"/>
  <p:tag name="ANNOTATION_BORDER_WIDTH_18" val="2"/>
  <p:tag name="ANNOTATION_TYPE_19" val="0"/>
  <p:tag name="ANNOTATION_START_19" val="70.6"/>
  <p:tag name="ANNOTATION_END_19" val="71.1"/>
  <p:tag name="ANNOTATION_TOP_19" val="233.7"/>
  <p:tag name="ANNOTATION_LEFT_19" val="340.3"/>
  <p:tag name="ANNOTATION_WIDTH_19" val="104.6"/>
  <p:tag name="ANNOTATION_HEIGHT_19" val="104.3"/>
  <p:tag name="ANNOTATION_ANIMATION_19" val="3"/>
  <p:tag name="ANNOTATION_ROTATION_19" val="270"/>
  <p:tag name="ANNOTATION_SUB_TYPE_19" val="2"/>
  <p:tag name="ANNOTATION_LOOP_COUNT_19" val="1"/>
  <p:tag name="ANNOTATION_BOX_RADIUS_19" val="0"/>
  <p:tag name="ANNOTATION_SCALE_19" val="125"/>
  <p:tag name="ANNOTATION_BORDER_ALPHA_19" val="100"/>
  <p:tag name="ANNOTATION_BORDER_COLOR_19" val="16777215"/>
  <p:tag name="ANNOTATION_FILL_COLOR_19" val="683492"/>
  <p:tag name="ANNOTATION_FILL_ALPHA_19" val="100"/>
  <p:tag name="ANNOTATION_BORDER_WIDTH_19" val="2"/>
  <p:tag name="ANNOTATION_TYPE_20" val="0"/>
  <p:tag name="ANNOTATION_START_20" val="71.1"/>
  <p:tag name="ANNOTATION_END_20" val="81.8"/>
  <p:tag name="ANNOTATION_TOP_20" val="233.7"/>
  <p:tag name="ANNOTATION_LEFT_20" val="340.3"/>
  <p:tag name="ANNOTATION_WIDTH_20" val="104.6"/>
  <p:tag name="ANNOTATION_HEIGHT_20" val="104.3"/>
  <p:tag name="ANNOTATION_ANIMATION_20" val="3"/>
  <p:tag name="ANNOTATION_ROTATION_20" val="270"/>
  <p:tag name="ANNOTATION_SUB_TYPE_20" val="2"/>
  <p:tag name="ANNOTATION_LOOP_COUNT_20" val="1"/>
  <p:tag name="ANNOTATION_BOX_RADIUS_20" val="0"/>
  <p:tag name="ANNOTATION_SCALE_20" val="125"/>
  <p:tag name="ANNOTATION_BORDER_ALPHA_20" val="100"/>
  <p:tag name="ANNOTATION_BORDER_COLOR_20" val="16777215"/>
  <p:tag name="ANNOTATION_FILL_COLOR_20" val="683492"/>
  <p:tag name="ANNOTATION_FILL_ALPHA_20" val="100"/>
  <p:tag name="ANNOTATION_BORDER_WIDTH_20" val="2"/>
  <p:tag name="ANNOTATION_TYPE_21" val="2"/>
  <p:tag name="ANNOTATION_START_21" val="81.8"/>
  <p:tag name="ANNOTATION_END_21" val="81.8"/>
  <p:tag name="ANNOTATION_TOP_21" val="-34.8"/>
  <p:tag name="ANNOTATION_LEFT_21" val="-34.9"/>
  <p:tag name="ANNOTATION_WIDTH_21" val="645.7"/>
  <p:tag name="ANNOTATION_HEIGHT_21" val="501.6"/>
  <p:tag name="ANNOTATION_ANIMATION_21" val="4"/>
  <p:tag name="ANNOTATION_ROTATION_21" val="0"/>
  <p:tag name="ANNOTATION_SUB_TYPE_21" val="11"/>
  <p:tag name="ANNOTATION_LOOP_COUNT_21" val="1"/>
  <p:tag name="ANNOTATION_BOX_RADIUS_21" val="0"/>
  <p:tag name="ANNOTATION_SCALE_21" val="0"/>
  <p:tag name="ANNOTATION_BORDER_ALPHA_21" val="100"/>
  <p:tag name="ANNOTATION_BORDER_COLOR_21" val="16777215"/>
  <p:tag name="ANNOTATION_FILL_COLOR_21" val="855309"/>
  <p:tag name="ANNOTATION_FILL_ALPHA_21" val="50"/>
  <p:tag name="ANNOTATION_BORDER_WIDTH_21" val="2"/>
  <p:tag name="ANNOTATION_TYPE_22" val="2"/>
  <p:tag name="ANNOTATION_START_22" val="81.8"/>
  <p:tag name="ANNOTATION_END_22" val="87.5"/>
  <p:tag name="ANNOTATION_TOP_22" val="93.2"/>
  <p:tag name="ANNOTATION_LEFT_22" val="363.3"/>
  <p:tag name="ANNOTATION_WIDTH_22" val="142.3"/>
  <p:tag name="ANNOTATION_HEIGHT_22" val="294.3"/>
  <p:tag name="ANNOTATION_ANIMATION_22" val="4"/>
  <p:tag name="ANNOTATION_ROTATION_22" val="0"/>
  <p:tag name="ANNOTATION_SUB_TYPE_22" val="11"/>
  <p:tag name="ANNOTATION_LOOP_COUNT_22" val="1"/>
  <p:tag name="ANNOTATION_BOX_RADIUS_22" val="5"/>
  <p:tag name="ANNOTATION_SCALE_22" val="0"/>
  <p:tag name="ANNOTATION_BORDER_ALPHA_22" val="100"/>
  <p:tag name="ANNOTATION_BORDER_COLOR_22" val="16777215"/>
  <p:tag name="ANNOTATION_FILL_COLOR_22" val="855309"/>
  <p:tag name="ANNOTATION_FILL_ALPHA_22" val="50"/>
  <p:tag name="ANNOTATION_BORDER_WIDTH_22" val="2"/>
  <p:tag name="ANNOTATION_TYPE_23" val="0"/>
  <p:tag name="ANNOTATION_START_23" val="87.5"/>
  <p:tag name="ANNOTATION_END_23" val="88.0"/>
  <p:tag name="ANNOTATION_TOP_23" val="177.4"/>
  <p:tag name="ANNOTATION_LEFT_23" val="396.8"/>
  <p:tag name="ANNOTATION_WIDTH_23" val="104.6"/>
  <p:tag name="ANNOTATION_HEIGHT_23" val="104.3"/>
  <p:tag name="ANNOTATION_ANIMATION_23" val="3"/>
  <p:tag name="ANNOTATION_ROTATION_23" val="270"/>
  <p:tag name="ANNOTATION_SUB_TYPE_23" val="2"/>
  <p:tag name="ANNOTATION_LOOP_COUNT_23" val="1"/>
  <p:tag name="ANNOTATION_BOX_RADIUS_23" val="0"/>
  <p:tag name="ANNOTATION_SCALE_23" val="125"/>
  <p:tag name="ANNOTATION_BORDER_ALPHA_23" val="100"/>
  <p:tag name="ANNOTATION_BORDER_COLOR_23" val="16777215"/>
  <p:tag name="ANNOTATION_FILL_COLOR_23" val="683492"/>
  <p:tag name="ANNOTATION_FILL_ALPHA_23" val="100"/>
  <p:tag name="ANNOTATION_BORDER_WIDTH_23" val="2"/>
  <p:tag name="ANNOTATION_TYPE_24" val="0"/>
  <p:tag name="ANNOTATION_START_24" val="88.0"/>
  <p:tag name="ANNOTATION_END_24" val="89.4"/>
  <p:tag name="ANNOTATION_TOP_24" val="177.4"/>
  <p:tag name="ANNOTATION_LEFT_24" val="396.8"/>
  <p:tag name="ANNOTATION_WIDTH_24" val="104.6"/>
  <p:tag name="ANNOTATION_HEIGHT_24" val="104.3"/>
  <p:tag name="ANNOTATION_ANIMATION_24" val="3"/>
  <p:tag name="ANNOTATION_ROTATION_24" val="270"/>
  <p:tag name="ANNOTATION_SUB_TYPE_24" val="2"/>
  <p:tag name="ANNOTATION_LOOP_COUNT_24" val="1"/>
  <p:tag name="ANNOTATION_BOX_RADIUS_24" val="0"/>
  <p:tag name="ANNOTATION_SCALE_24" val="125"/>
  <p:tag name="ANNOTATION_BORDER_ALPHA_24" val="100"/>
  <p:tag name="ANNOTATION_BORDER_COLOR_24" val="16777215"/>
  <p:tag name="ANNOTATION_FILL_COLOR_24" val="683492"/>
  <p:tag name="ANNOTATION_FILL_ALPHA_24" val="100"/>
  <p:tag name="ANNOTATION_BORDER_WIDTH_24" val="2"/>
  <p:tag name="ANNOTATION_TYPE_25" val="0"/>
  <p:tag name="ANNOTATION_START_25" val="89.4"/>
  <p:tag name="ANNOTATION_END_25" val="90.3"/>
  <p:tag name="ANNOTATION_TOP_25" val="255.3"/>
  <p:tag name="ANNOTATION_LEFT_25" val="428.9"/>
  <p:tag name="ANNOTATION_WIDTH_25" val="104.6"/>
  <p:tag name="ANNOTATION_HEIGHT_25" val="104.3"/>
  <p:tag name="ANNOTATION_ANIMATION_25" val="3"/>
  <p:tag name="ANNOTATION_ROTATION_25" val="270"/>
  <p:tag name="ANNOTATION_SUB_TYPE_25" val="2"/>
  <p:tag name="ANNOTATION_LOOP_COUNT_25" val="1"/>
  <p:tag name="ANNOTATION_BOX_RADIUS_25" val="0"/>
  <p:tag name="ANNOTATION_SCALE_25" val="125"/>
  <p:tag name="ANNOTATION_BORDER_ALPHA_25" val="100"/>
  <p:tag name="ANNOTATION_BORDER_COLOR_25" val="16777215"/>
  <p:tag name="ANNOTATION_FILL_COLOR_25" val="683492"/>
  <p:tag name="ANNOTATION_FILL_ALPHA_25" val="100"/>
  <p:tag name="ANNOTATION_BORDER_WIDTH_25" val="2"/>
  <p:tag name="ANNOTATION_TYPE_26" val="0"/>
  <p:tag name="ANNOTATION_START_26" val="90.3"/>
  <p:tag name="ANNOTATION_END_26" val="91.0"/>
  <p:tag name="ANNOTATION_TOP_26" val="255.3"/>
  <p:tag name="ANNOTATION_LEFT_26" val="428.9"/>
  <p:tag name="ANNOTATION_WIDTH_26" val="104.6"/>
  <p:tag name="ANNOTATION_HEIGHT_26" val="104.3"/>
  <p:tag name="ANNOTATION_ANIMATION_26" val="3"/>
  <p:tag name="ANNOTATION_ROTATION_26" val="270"/>
  <p:tag name="ANNOTATION_SUB_TYPE_26" val="2"/>
  <p:tag name="ANNOTATION_LOOP_COUNT_26" val="1"/>
  <p:tag name="ANNOTATION_BOX_RADIUS_26" val="0"/>
  <p:tag name="ANNOTATION_SCALE_26" val="125"/>
  <p:tag name="ANNOTATION_BORDER_ALPHA_26" val="100"/>
  <p:tag name="ANNOTATION_BORDER_COLOR_26" val="16777215"/>
  <p:tag name="ANNOTATION_FILL_COLOR_26" val="683492"/>
  <p:tag name="ANNOTATION_FILL_ALPHA_26" val="100"/>
  <p:tag name="ANNOTATION_BORDER_WIDTH_26" val="2"/>
  <p:tag name="ANNOTATION_TYPE_27" val="0"/>
  <p:tag name="ANNOTATION_START_27" val="91.0"/>
  <p:tag name="ANNOTATION_TOP_27" val="255.3"/>
  <p:tag name="ANNOTATION_LEFT_27" val="428.9"/>
  <p:tag name="ANNOTATION_WIDTH_27" val="104.6"/>
  <p:tag name="ANNOTATION_HEIGHT_27" val="104.3"/>
  <p:tag name="ANNOTATION_ANIMATION_27" val="3"/>
  <p:tag name="ANNOTATION_ROTATION_27" val="270"/>
  <p:tag name="ANNOTATION_SUB_TYPE_27" val="2"/>
  <p:tag name="ANNOTATION_LOOP_COUNT_27" val="1"/>
  <p:tag name="ANNOTATION_BOX_RADIUS_27" val="0"/>
  <p:tag name="ANNOTATION_SCALE_27" val="125"/>
  <p:tag name="ANNOTATION_BORDER_ALPHA_27" val="100"/>
  <p:tag name="ANNOTATION_BORDER_COLOR_27" val="16777215"/>
  <p:tag name="ANNOTATION_FILL_COLOR_27" val="683492"/>
  <p:tag name="ANNOTATION_FILL_ALPHA_27" val="100"/>
  <p:tag name="ANNOTATION_BORDER_WIDTH_27" val="2"/>
  <p:tag name="ANNOTATION_COUNT" val="27"/>
  <p:tag name="ARTICULATE_SLIDE_PAUSE" val="0"/>
  <p:tag name="ARTICULATE_NAV_LEVEL" val="1"/>
  <p:tag name="ARTICULATE_PLAYLIST_ID" val="-1"/>
  <p:tag name="ARTICULATE_LOCK_SLIDE" val="0"/>
  <p:tag name="ARTICULATE_SLIDE_NAV" val="85"/>
</p:tagLst>
</file>

<file path=ppt/tags/tag6.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MARGIN_1" val="0"/>
  <p:tag name="MARGIN_2" val="36"/>
  <p:tag name="MARGIN_3" val="72"/>
  <p:tag name="MARGIN_4" val="108"/>
  <p:tag name="MARGIN_5" val="144"/>
  <p:tag name="FONT_SIZE" val="12"/>
</p:tagLst>
</file>

<file path=ppt/tags/tag7.xml><?xml version="1.0" encoding="utf-8"?>
<p:tagLst xmlns:a="http://schemas.openxmlformats.org/drawingml/2006/main" xmlns:r="http://schemas.openxmlformats.org/officeDocument/2006/relationships" xmlns:p="http://schemas.openxmlformats.org/presentationml/2006/main">
  <p:tag name="ARTICULATE_SLIDE_GUID" val="44890b8f-4a48-41d5-88d9-416b57f23462"/>
  <p:tag name="AUDIO_ID" val="420"/>
  <p:tag name="ELAPSEDTIME" val="96.1"/>
  <p:tag name="ANNOTATION_TYPE_1" val="0"/>
  <p:tag name="ANNOTATION_START_1" val="10.8"/>
  <p:tag name="ANNOTATION_END_1" val="11.5"/>
  <p:tag name="ANNOTATION_TOP_1" val="49.4"/>
  <p:tag name="ANNOTATION_LEFT_1" val="266.4"/>
  <p:tag name="ANNOTATION_WIDTH_1" val="104.6"/>
  <p:tag name="ANNOTATION_HEIGHT_1" val="104.3"/>
  <p:tag name="ANNOTATION_ANIMATION_1" val="3"/>
  <p:tag name="ANNOTATION_ROTATION_1" val="270"/>
  <p:tag name="ANNOTATION_SUB_TYPE_1" val="2"/>
  <p:tag name="ANNOTATION_LOOP_COUNT_1" val="1"/>
  <p:tag name="ANNOTATION_BOX_RADIUS_1" val="0"/>
  <p:tag name="ANNOTATION_SCALE_1" val="125"/>
  <p:tag name="ANNOTATION_BORDER_ALPHA_1" val="100"/>
  <p:tag name="ANNOTATION_BORDER_COLOR_1" val="16777215"/>
  <p:tag name="ANNOTATION_FILL_COLOR_1" val="683492"/>
  <p:tag name="ANNOTATION_FILL_ALPHA_1" val="100"/>
  <p:tag name="ANNOTATION_BORDER_WIDTH_1" val="2"/>
  <p:tag name="ANNOTATION_TYPE_2" val="0"/>
  <p:tag name="ANNOTATION_START_2" val="11.5"/>
  <p:tag name="ANNOTATION_END_2" val="14.9"/>
  <p:tag name="ANNOTATION_TOP_2" val="49.4"/>
  <p:tag name="ANNOTATION_LEFT_2" val="266.4"/>
  <p:tag name="ANNOTATION_WIDTH_2" val="104.6"/>
  <p:tag name="ANNOTATION_HEIGHT_2" val="104.3"/>
  <p:tag name="ANNOTATION_ANIMATION_2" val="3"/>
  <p:tag name="ANNOTATION_ROTATION_2" val="270"/>
  <p:tag name="ANNOTATION_SUB_TYPE_2" val="2"/>
  <p:tag name="ANNOTATION_LOOP_COUNT_2" val="1"/>
  <p:tag name="ANNOTATION_BOX_RADIUS_2" val="0"/>
  <p:tag name="ANNOTATION_SCALE_2" val="125"/>
  <p:tag name="ANNOTATION_BORDER_ALPHA_2" val="100"/>
  <p:tag name="ANNOTATION_BORDER_COLOR_2" val="16777215"/>
  <p:tag name="ANNOTATION_FILL_COLOR_2" val="683492"/>
  <p:tag name="ANNOTATION_FILL_ALPHA_2" val="100"/>
  <p:tag name="ANNOTATION_BORDER_WIDTH_2" val="2"/>
  <p:tag name="ANNOTATION_TYPE_3" val="2"/>
  <p:tag name="ANNOTATION_START_3" val="32.5"/>
  <p:tag name="ANNOTATION_END_3" val="32.5"/>
  <p:tag name="ANNOTATION_TOP_3" val="-34.8"/>
  <p:tag name="ANNOTATION_LEFT_3" val="-34.9"/>
  <p:tag name="ANNOTATION_WIDTH_3" val="645.7"/>
  <p:tag name="ANNOTATION_HEIGHT_3" val="501.6"/>
  <p:tag name="ANNOTATION_ANIMATION_3" val="4"/>
  <p:tag name="ANNOTATION_ROTATION_3" val="0"/>
  <p:tag name="ANNOTATION_SUB_TYPE_3" val="11"/>
  <p:tag name="ANNOTATION_LOOP_COUNT_3" val="1"/>
  <p:tag name="ANNOTATION_BOX_RADIUS_3" val="0"/>
  <p:tag name="ANNOTATION_SCALE_3" val="0"/>
  <p:tag name="ANNOTATION_BORDER_ALPHA_3" val="100"/>
  <p:tag name="ANNOTATION_BORDER_COLOR_3" val="16777215"/>
  <p:tag name="ANNOTATION_FILL_COLOR_3" val="855309"/>
  <p:tag name="ANNOTATION_FILL_ALPHA_3" val="50"/>
  <p:tag name="ANNOTATION_BORDER_WIDTH_3" val="2"/>
  <p:tag name="ANNOTATION_TYPE_4" val="2"/>
  <p:tag name="ANNOTATION_START_4" val="32.5"/>
  <p:tag name="ANNOTATION_END_4" val="49.6"/>
  <p:tag name="ANNOTATION_TOP_4" val="82.1"/>
  <p:tag name="ANNOTATION_LEFT_4" val="79.5"/>
  <p:tag name="ANNOTATION_WIDTH_4" val="288.7"/>
  <p:tag name="ANNOTATION_HEIGHT_4" val="308.9"/>
  <p:tag name="ANNOTATION_ANIMATION_4" val="4"/>
  <p:tag name="ANNOTATION_ROTATION_4" val="0"/>
  <p:tag name="ANNOTATION_SUB_TYPE_4" val="11"/>
  <p:tag name="ANNOTATION_LOOP_COUNT_4" val="1"/>
  <p:tag name="ANNOTATION_BOX_RADIUS_4" val="5"/>
  <p:tag name="ANNOTATION_SCALE_4" val="0"/>
  <p:tag name="ANNOTATION_BORDER_ALPHA_4" val="100"/>
  <p:tag name="ANNOTATION_BORDER_COLOR_4" val="16777215"/>
  <p:tag name="ANNOTATION_FILL_COLOR_4" val="855309"/>
  <p:tag name="ANNOTATION_FILL_ALPHA_4" val="50"/>
  <p:tag name="ANNOTATION_BORDER_WIDTH_4" val="2"/>
  <p:tag name="ANNOTATION_TYPE_5" val="0"/>
  <p:tag name="ANNOTATION_START_5" val="49.6"/>
  <p:tag name="ANNOTATION_END_5" val="50.3"/>
  <p:tag name="ANNOTATION_TOP_5" val="196.2"/>
  <p:tag name="ANNOTATION_LEFT_5" val="132.5"/>
  <p:tag name="ANNOTATION_WIDTH_5" val="104.6"/>
  <p:tag name="ANNOTATION_HEIGHT_5" val="104.3"/>
  <p:tag name="ANNOTATION_ANIMATION_5" val="3"/>
  <p:tag name="ANNOTATION_ROTATION_5" val="270"/>
  <p:tag name="ANNOTATION_SUB_TYPE_5" val="2"/>
  <p:tag name="ANNOTATION_LOOP_COUNT_5" val="1"/>
  <p:tag name="ANNOTATION_BOX_RADIUS_5" val="0"/>
  <p:tag name="ANNOTATION_SCALE_5" val="125"/>
  <p:tag name="ANNOTATION_BORDER_ALPHA_5" val="100"/>
  <p:tag name="ANNOTATION_BORDER_COLOR_5" val="16777215"/>
  <p:tag name="ANNOTATION_FILL_COLOR_5" val="683492"/>
  <p:tag name="ANNOTATION_FILL_ALPHA_5" val="100"/>
  <p:tag name="ANNOTATION_BORDER_WIDTH_5" val="2"/>
  <p:tag name="ANNOTATION_TYPE_6" val="0"/>
  <p:tag name="ANNOTATION_START_6" val="50.3"/>
  <p:tag name="ANNOTATION_END_6" val="50.8"/>
  <p:tag name="ANNOTATION_TOP_6" val="196.2"/>
  <p:tag name="ANNOTATION_LEFT_6" val="132.5"/>
  <p:tag name="ANNOTATION_WIDTH_6" val="104.6"/>
  <p:tag name="ANNOTATION_HEIGHT_6" val="104.3"/>
  <p:tag name="ANNOTATION_ANIMATION_6" val="3"/>
  <p:tag name="ANNOTATION_ROTATION_6" val="270"/>
  <p:tag name="ANNOTATION_SUB_TYPE_6" val="2"/>
  <p:tag name="ANNOTATION_LOOP_COUNT_6" val="1"/>
  <p:tag name="ANNOTATION_BOX_RADIUS_6" val="0"/>
  <p:tag name="ANNOTATION_SCALE_6" val="125"/>
  <p:tag name="ANNOTATION_BORDER_ALPHA_6" val="100"/>
  <p:tag name="ANNOTATION_BORDER_COLOR_6" val="16777215"/>
  <p:tag name="ANNOTATION_FILL_COLOR_6" val="683492"/>
  <p:tag name="ANNOTATION_FILL_ALPHA_6" val="100"/>
  <p:tag name="ANNOTATION_BORDER_WIDTH_6" val="2"/>
  <p:tag name="ANNOTATION_TYPE_7" val="0"/>
  <p:tag name="ANNOTATION_START_7" val="50.8"/>
  <p:tag name="ANNOTATION_END_7" val="52.7"/>
  <p:tag name="ANNOTATION_TOP_7" val="196.2"/>
  <p:tag name="ANNOTATION_LEFT_7" val="132.5"/>
  <p:tag name="ANNOTATION_WIDTH_7" val="104.6"/>
  <p:tag name="ANNOTATION_HEIGHT_7" val="104.3"/>
  <p:tag name="ANNOTATION_ANIMATION_7" val="3"/>
  <p:tag name="ANNOTATION_ROTATION_7" val="270"/>
  <p:tag name="ANNOTATION_SUB_TYPE_7" val="2"/>
  <p:tag name="ANNOTATION_LOOP_COUNT_7" val="1"/>
  <p:tag name="ANNOTATION_BOX_RADIUS_7" val="0"/>
  <p:tag name="ANNOTATION_SCALE_7" val="125"/>
  <p:tag name="ANNOTATION_BORDER_ALPHA_7" val="100"/>
  <p:tag name="ANNOTATION_BORDER_COLOR_7" val="16777215"/>
  <p:tag name="ANNOTATION_FILL_COLOR_7" val="683492"/>
  <p:tag name="ANNOTATION_FILL_ALPHA_7" val="100"/>
  <p:tag name="ANNOTATION_BORDER_WIDTH_7" val="2"/>
  <p:tag name="ANNOTATION_TYPE_8" val="0"/>
  <p:tag name="ANNOTATION_START_8" val="52.7"/>
  <p:tag name="ANNOTATION_END_8" val="56.4"/>
  <p:tag name="ANNOTATION_TOP_8" val="171.1"/>
  <p:tag name="ANNOTATION_LEFT_8" val="163.9"/>
  <p:tag name="ANNOTATION_WIDTH_8" val="104.6"/>
  <p:tag name="ANNOTATION_HEIGHT_8" val="104.3"/>
  <p:tag name="ANNOTATION_ANIMATION_8" val="3"/>
  <p:tag name="ANNOTATION_ROTATION_8" val="270"/>
  <p:tag name="ANNOTATION_SUB_TYPE_8" val="2"/>
  <p:tag name="ANNOTATION_LOOP_COUNT_8" val="1"/>
  <p:tag name="ANNOTATION_BOX_RADIUS_8" val="0"/>
  <p:tag name="ANNOTATION_SCALE_8" val="125"/>
  <p:tag name="ANNOTATION_BORDER_ALPHA_8" val="100"/>
  <p:tag name="ANNOTATION_BORDER_COLOR_8" val="16777215"/>
  <p:tag name="ANNOTATION_FILL_COLOR_8" val="683492"/>
  <p:tag name="ANNOTATION_FILL_ALPHA_8" val="100"/>
  <p:tag name="ANNOTATION_BORDER_WIDTH_8" val="2"/>
  <p:tag name="ANNOTATION_TYPE_9" val="0"/>
  <p:tag name="ANNOTATION_START_9" val="56.4"/>
  <p:tag name="ANNOTATION_END_9" val="57.0"/>
  <p:tag name="ANNOTATION_TOP_9" val="242.1"/>
  <p:tag name="ANNOTATION_LEFT_9" val="221.8"/>
  <p:tag name="ANNOTATION_WIDTH_9" val="104.6"/>
  <p:tag name="ANNOTATION_HEIGHT_9" val="104.3"/>
  <p:tag name="ANNOTATION_ANIMATION_9" val="3"/>
  <p:tag name="ANNOTATION_ROTATION_9" val="270"/>
  <p:tag name="ANNOTATION_SUB_TYPE_9" val="2"/>
  <p:tag name="ANNOTATION_LOOP_COUNT_9" val="1"/>
  <p:tag name="ANNOTATION_BOX_RADIUS_9" val="0"/>
  <p:tag name="ANNOTATION_SCALE_9" val="125"/>
  <p:tag name="ANNOTATION_BORDER_ALPHA_9" val="100"/>
  <p:tag name="ANNOTATION_BORDER_COLOR_9" val="16777215"/>
  <p:tag name="ANNOTATION_FILL_COLOR_9" val="683492"/>
  <p:tag name="ANNOTATION_FILL_ALPHA_9" val="100"/>
  <p:tag name="ANNOTATION_BORDER_WIDTH_9" val="2"/>
  <p:tag name="ANNOTATION_TYPE_10" val="0"/>
  <p:tag name="ANNOTATION_START_10" val="57.0"/>
  <p:tag name="ANNOTATION_END_10" val="57.9"/>
  <p:tag name="ANNOTATION_TOP_10" val="242.1"/>
  <p:tag name="ANNOTATION_LEFT_10" val="221.8"/>
  <p:tag name="ANNOTATION_WIDTH_10" val="104.6"/>
  <p:tag name="ANNOTATION_HEIGHT_10" val="104.3"/>
  <p:tag name="ANNOTATION_ANIMATION_10" val="3"/>
  <p:tag name="ANNOTATION_ROTATION_10" val="270"/>
  <p:tag name="ANNOTATION_SUB_TYPE_10" val="2"/>
  <p:tag name="ANNOTATION_LOOP_COUNT_10" val="1"/>
  <p:tag name="ANNOTATION_BOX_RADIUS_10" val="0"/>
  <p:tag name="ANNOTATION_SCALE_10" val="125"/>
  <p:tag name="ANNOTATION_BORDER_ALPHA_10" val="100"/>
  <p:tag name="ANNOTATION_BORDER_COLOR_10" val="16777215"/>
  <p:tag name="ANNOTATION_FILL_COLOR_10" val="683492"/>
  <p:tag name="ANNOTATION_FILL_ALPHA_10" val="100"/>
  <p:tag name="ANNOTATION_BORDER_WIDTH_10" val="2"/>
  <p:tag name="ANNOTATION_TYPE_11" val="0"/>
  <p:tag name="ANNOTATION_START_11" val="57.9"/>
  <p:tag name="ANNOTATION_END_11" val="58.9"/>
  <p:tag name="ANNOTATION_TOP_11" val="242.1"/>
  <p:tag name="ANNOTATION_LEFT_11" val="221.8"/>
  <p:tag name="ANNOTATION_WIDTH_11" val="104.6"/>
  <p:tag name="ANNOTATION_HEIGHT_11" val="104.3"/>
  <p:tag name="ANNOTATION_ANIMATION_11" val="3"/>
  <p:tag name="ANNOTATION_ROTATION_11" val="270"/>
  <p:tag name="ANNOTATION_SUB_TYPE_11" val="2"/>
  <p:tag name="ANNOTATION_LOOP_COUNT_11" val="1"/>
  <p:tag name="ANNOTATION_BOX_RADIUS_11" val="0"/>
  <p:tag name="ANNOTATION_SCALE_11" val="125"/>
  <p:tag name="ANNOTATION_BORDER_ALPHA_11" val="100"/>
  <p:tag name="ANNOTATION_BORDER_COLOR_11" val="16777215"/>
  <p:tag name="ANNOTATION_FILL_COLOR_11" val="683492"/>
  <p:tag name="ANNOTATION_FILL_ALPHA_11" val="100"/>
  <p:tag name="ANNOTATION_BORDER_WIDTH_11" val="2"/>
  <p:tag name="ANNOTATION_TYPE_12" val="0"/>
  <p:tag name="ANNOTATION_START_12" val="58.9"/>
  <p:tag name="ANNOTATION_END_12" val="60.6"/>
  <p:tag name="ANNOTATION_TOP_12" val="242.1"/>
  <p:tag name="ANNOTATION_LEFT_12" val="221.8"/>
  <p:tag name="ANNOTATION_WIDTH_12" val="104.6"/>
  <p:tag name="ANNOTATION_HEIGHT_12" val="104.3"/>
  <p:tag name="ANNOTATION_ANIMATION_12" val="3"/>
  <p:tag name="ANNOTATION_ROTATION_12" val="270"/>
  <p:tag name="ANNOTATION_SUB_TYPE_12" val="2"/>
  <p:tag name="ANNOTATION_LOOP_COUNT_12" val="1"/>
  <p:tag name="ANNOTATION_BOX_RADIUS_12" val="0"/>
  <p:tag name="ANNOTATION_SCALE_12" val="125"/>
  <p:tag name="ANNOTATION_BORDER_ALPHA_12" val="100"/>
  <p:tag name="ANNOTATION_BORDER_COLOR_12" val="16777215"/>
  <p:tag name="ANNOTATION_FILL_COLOR_12" val="683492"/>
  <p:tag name="ANNOTATION_FILL_ALPHA_12" val="100"/>
  <p:tag name="ANNOTATION_BORDER_WIDTH_12" val="2"/>
  <p:tag name="ANNOTATION_TYPE_13" val="0"/>
  <p:tag name="ANNOTATION_START_13" val="60.6"/>
  <p:tag name="ANNOTATION_END_13" val="61.4"/>
  <p:tag name="ANNOTATION_TOP_13" val="269.2"/>
  <p:tag name="ANNOTATION_LEFT_13" val="249.6"/>
  <p:tag name="ANNOTATION_WIDTH_13" val="104.6"/>
  <p:tag name="ANNOTATION_HEIGHT_13" val="104.3"/>
  <p:tag name="ANNOTATION_ANIMATION_13" val="3"/>
  <p:tag name="ANNOTATION_ROTATION_13" val="270"/>
  <p:tag name="ANNOTATION_SUB_TYPE_13" val="2"/>
  <p:tag name="ANNOTATION_LOOP_COUNT_13" val="1"/>
  <p:tag name="ANNOTATION_BOX_RADIUS_13" val="0"/>
  <p:tag name="ANNOTATION_SCALE_13" val="125"/>
  <p:tag name="ANNOTATION_BORDER_ALPHA_13" val="100"/>
  <p:tag name="ANNOTATION_BORDER_COLOR_13" val="16777215"/>
  <p:tag name="ANNOTATION_FILL_COLOR_13" val="683492"/>
  <p:tag name="ANNOTATION_FILL_ALPHA_13" val="100"/>
  <p:tag name="ANNOTATION_BORDER_WIDTH_13" val="2"/>
  <p:tag name="ANNOTATION_TYPE_14" val="0"/>
  <p:tag name="ANNOTATION_START_14" val="61.4"/>
  <p:tag name="ANNOTATION_END_14" val="62.2"/>
  <p:tag name="ANNOTATION_TOP_14" val="269.2"/>
  <p:tag name="ANNOTATION_LEFT_14" val="249.6"/>
  <p:tag name="ANNOTATION_WIDTH_14" val="104.6"/>
  <p:tag name="ANNOTATION_HEIGHT_14" val="104.3"/>
  <p:tag name="ANNOTATION_ANIMATION_14" val="3"/>
  <p:tag name="ANNOTATION_ROTATION_14" val="270"/>
  <p:tag name="ANNOTATION_SUB_TYPE_14" val="2"/>
  <p:tag name="ANNOTATION_LOOP_COUNT_14" val="1"/>
  <p:tag name="ANNOTATION_BOX_RADIUS_14" val="0"/>
  <p:tag name="ANNOTATION_SCALE_14" val="125"/>
  <p:tag name="ANNOTATION_BORDER_ALPHA_14" val="100"/>
  <p:tag name="ANNOTATION_BORDER_COLOR_14" val="16777215"/>
  <p:tag name="ANNOTATION_FILL_COLOR_14" val="683492"/>
  <p:tag name="ANNOTATION_FILL_ALPHA_14" val="100"/>
  <p:tag name="ANNOTATION_BORDER_WIDTH_14" val="2"/>
  <p:tag name="ANNOTATION_TYPE_15" val="0"/>
  <p:tag name="ANNOTATION_START_15" val="62.2"/>
  <p:tag name="ANNOTATION_END_15" val="67.3"/>
  <p:tag name="ANNOTATION_TOP_15" val="269.2"/>
  <p:tag name="ANNOTATION_LEFT_15" val="249.6"/>
  <p:tag name="ANNOTATION_WIDTH_15" val="104.6"/>
  <p:tag name="ANNOTATION_HEIGHT_15" val="104.3"/>
  <p:tag name="ANNOTATION_ANIMATION_15" val="3"/>
  <p:tag name="ANNOTATION_ROTATION_15" val="270"/>
  <p:tag name="ANNOTATION_SUB_TYPE_15" val="2"/>
  <p:tag name="ANNOTATION_LOOP_COUNT_15" val="1"/>
  <p:tag name="ANNOTATION_BOX_RADIUS_15" val="0"/>
  <p:tag name="ANNOTATION_SCALE_15" val="125"/>
  <p:tag name="ANNOTATION_BORDER_ALPHA_15" val="100"/>
  <p:tag name="ANNOTATION_BORDER_COLOR_15" val="16777215"/>
  <p:tag name="ANNOTATION_FILL_COLOR_15" val="683492"/>
  <p:tag name="ANNOTATION_FILL_ALPHA_15" val="100"/>
  <p:tag name="ANNOTATION_BORDER_WIDTH_15" val="2"/>
  <p:tag name="ANNOTATION_TYPE_16" val="0"/>
  <p:tag name="ANNOTATION_START_16" val="67.3"/>
  <p:tag name="ANNOTATION_END_16" val="67.9"/>
  <p:tag name="ANNOTATION_TOP_16" val="260.2"/>
  <p:tag name="ANNOTATION_LEFT_16" val="306.8"/>
  <p:tag name="ANNOTATION_WIDTH_16" val="104.6"/>
  <p:tag name="ANNOTATION_HEIGHT_16" val="104.3"/>
  <p:tag name="ANNOTATION_ANIMATION_16" val="3"/>
  <p:tag name="ANNOTATION_ROTATION_16" val="270"/>
  <p:tag name="ANNOTATION_SUB_TYPE_16" val="2"/>
  <p:tag name="ANNOTATION_LOOP_COUNT_16" val="1"/>
  <p:tag name="ANNOTATION_BOX_RADIUS_16" val="0"/>
  <p:tag name="ANNOTATION_SCALE_16" val="125"/>
  <p:tag name="ANNOTATION_BORDER_ALPHA_16" val="100"/>
  <p:tag name="ANNOTATION_BORDER_COLOR_16" val="16777215"/>
  <p:tag name="ANNOTATION_FILL_COLOR_16" val="683492"/>
  <p:tag name="ANNOTATION_FILL_ALPHA_16" val="100"/>
  <p:tag name="ANNOTATION_BORDER_WIDTH_16" val="2"/>
  <p:tag name="ANNOTATION_TYPE_17" val="0"/>
  <p:tag name="ANNOTATION_START_17" val="67.9"/>
  <p:tag name="ANNOTATION_END_17" val="68.5"/>
  <p:tag name="ANNOTATION_TOP_17" val="260.2"/>
  <p:tag name="ANNOTATION_LEFT_17" val="306.8"/>
  <p:tag name="ANNOTATION_WIDTH_17" val="104.6"/>
  <p:tag name="ANNOTATION_HEIGHT_17" val="104.3"/>
  <p:tag name="ANNOTATION_ANIMATION_17" val="3"/>
  <p:tag name="ANNOTATION_ROTATION_17" val="270"/>
  <p:tag name="ANNOTATION_SUB_TYPE_17" val="2"/>
  <p:tag name="ANNOTATION_LOOP_COUNT_17" val="1"/>
  <p:tag name="ANNOTATION_BOX_RADIUS_17" val="0"/>
  <p:tag name="ANNOTATION_SCALE_17" val="125"/>
  <p:tag name="ANNOTATION_BORDER_ALPHA_17" val="100"/>
  <p:tag name="ANNOTATION_BORDER_COLOR_17" val="16777215"/>
  <p:tag name="ANNOTATION_FILL_COLOR_17" val="683492"/>
  <p:tag name="ANNOTATION_FILL_ALPHA_17" val="100"/>
  <p:tag name="ANNOTATION_BORDER_WIDTH_17" val="2"/>
  <p:tag name="ANNOTATION_TYPE_18" val="0"/>
  <p:tag name="ANNOTATION_START_18" val="68.5"/>
  <p:tag name="ANNOTATION_END_18" val="70.6"/>
  <p:tag name="ANNOTATION_TOP_18" val="260.2"/>
  <p:tag name="ANNOTATION_LEFT_18" val="306.8"/>
  <p:tag name="ANNOTATION_WIDTH_18" val="104.6"/>
  <p:tag name="ANNOTATION_HEIGHT_18" val="104.3"/>
  <p:tag name="ANNOTATION_ANIMATION_18" val="3"/>
  <p:tag name="ANNOTATION_ROTATION_18" val="270"/>
  <p:tag name="ANNOTATION_SUB_TYPE_18" val="2"/>
  <p:tag name="ANNOTATION_LOOP_COUNT_18" val="1"/>
  <p:tag name="ANNOTATION_BOX_RADIUS_18" val="0"/>
  <p:tag name="ANNOTATION_SCALE_18" val="125"/>
  <p:tag name="ANNOTATION_BORDER_ALPHA_18" val="100"/>
  <p:tag name="ANNOTATION_BORDER_COLOR_18" val="16777215"/>
  <p:tag name="ANNOTATION_FILL_COLOR_18" val="683492"/>
  <p:tag name="ANNOTATION_FILL_ALPHA_18" val="100"/>
  <p:tag name="ANNOTATION_BORDER_WIDTH_18" val="2"/>
  <p:tag name="ANNOTATION_TYPE_19" val="0"/>
  <p:tag name="ANNOTATION_START_19" val="70.6"/>
  <p:tag name="ANNOTATION_END_19" val="71.1"/>
  <p:tag name="ANNOTATION_TOP_19" val="233.7"/>
  <p:tag name="ANNOTATION_LEFT_19" val="340.3"/>
  <p:tag name="ANNOTATION_WIDTH_19" val="104.6"/>
  <p:tag name="ANNOTATION_HEIGHT_19" val="104.3"/>
  <p:tag name="ANNOTATION_ANIMATION_19" val="3"/>
  <p:tag name="ANNOTATION_ROTATION_19" val="270"/>
  <p:tag name="ANNOTATION_SUB_TYPE_19" val="2"/>
  <p:tag name="ANNOTATION_LOOP_COUNT_19" val="1"/>
  <p:tag name="ANNOTATION_BOX_RADIUS_19" val="0"/>
  <p:tag name="ANNOTATION_SCALE_19" val="125"/>
  <p:tag name="ANNOTATION_BORDER_ALPHA_19" val="100"/>
  <p:tag name="ANNOTATION_BORDER_COLOR_19" val="16777215"/>
  <p:tag name="ANNOTATION_FILL_COLOR_19" val="683492"/>
  <p:tag name="ANNOTATION_FILL_ALPHA_19" val="100"/>
  <p:tag name="ANNOTATION_BORDER_WIDTH_19" val="2"/>
  <p:tag name="ANNOTATION_TYPE_20" val="0"/>
  <p:tag name="ANNOTATION_START_20" val="71.1"/>
  <p:tag name="ANNOTATION_END_20" val="81.8"/>
  <p:tag name="ANNOTATION_TOP_20" val="233.7"/>
  <p:tag name="ANNOTATION_LEFT_20" val="340.3"/>
  <p:tag name="ANNOTATION_WIDTH_20" val="104.6"/>
  <p:tag name="ANNOTATION_HEIGHT_20" val="104.3"/>
  <p:tag name="ANNOTATION_ANIMATION_20" val="3"/>
  <p:tag name="ANNOTATION_ROTATION_20" val="270"/>
  <p:tag name="ANNOTATION_SUB_TYPE_20" val="2"/>
  <p:tag name="ANNOTATION_LOOP_COUNT_20" val="1"/>
  <p:tag name="ANNOTATION_BOX_RADIUS_20" val="0"/>
  <p:tag name="ANNOTATION_SCALE_20" val="125"/>
  <p:tag name="ANNOTATION_BORDER_ALPHA_20" val="100"/>
  <p:tag name="ANNOTATION_BORDER_COLOR_20" val="16777215"/>
  <p:tag name="ANNOTATION_FILL_COLOR_20" val="683492"/>
  <p:tag name="ANNOTATION_FILL_ALPHA_20" val="100"/>
  <p:tag name="ANNOTATION_BORDER_WIDTH_20" val="2"/>
  <p:tag name="ANNOTATION_TYPE_21" val="2"/>
  <p:tag name="ANNOTATION_START_21" val="81.8"/>
  <p:tag name="ANNOTATION_END_21" val="81.8"/>
  <p:tag name="ANNOTATION_TOP_21" val="-34.8"/>
  <p:tag name="ANNOTATION_LEFT_21" val="-34.9"/>
  <p:tag name="ANNOTATION_WIDTH_21" val="645.7"/>
  <p:tag name="ANNOTATION_HEIGHT_21" val="501.6"/>
  <p:tag name="ANNOTATION_ANIMATION_21" val="4"/>
  <p:tag name="ANNOTATION_ROTATION_21" val="0"/>
  <p:tag name="ANNOTATION_SUB_TYPE_21" val="11"/>
  <p:tag name="ANNOTATION_LOOP_COUNT_21" val="1"/>
  <p:tag name="ANNOTATION_BOX_RADIUS_21" val="0"/>
  <p:tag name="ANNOTATION_SCALE_21" val="0"/>
  <p:tag name="ANNOTATION_BORDER_ALPHA_21" val="100"/>
  <p:tag name="ANNOTATION_BORDER_COLOR_21" val="16777215"/>
  <p:tag name="ANNOTATION_FILL_COLOR_21" val="855309"/>
  <p:tag name="ANNOTATION_FILL_ALPHA_21" val="50"/>
  <p:tag name="ANNOTATION_BORDER_WIDTH_21" val="2"/>
  <p:tag name="ANNOTATION_TYPE_22" val="2"/>
  <p:tag name="ANNOTATION_START_22" val="81.8"/>
  <p:tag name="ANNOTATION_END_22" val="87.5"/>
  <p:tag name="ANNOTATION_TOP_22" val="93.2"/>
  <p:tag name="ANNOTATION_LEFT_22" val="363.3"/>
  <p:tag name="ANNOTATION_WIDTH_22" val="142.3"/>
  <p:tag name="ANNOTATION_HEIGHT_22" val="294.3"/>
  <p:tag name="ANNOTATION_ANIMATION_22" val="4"/>
  <p:tag name="ANNOTATION_ROTATION_22" val="0"/>
  <p:tag name="ANNOTATION_SUB_TYPE_22" val="11"/>
  <p:tag name="ANNOTATION_LOOP_COUNT_22" val="1"/>
  <p:tag name="ANNOTATION_BOX_RADIUS_22" val="5"/>
  <p:tag name="ANNOTATION_SCALE_22" val="0"/>
  <p:tag name="ANNOTATION_BORDER_ALPHA_22" val="100"/>
  <p:tag name="ANNOTATION_BORDER_COLOR_22" val="16777215"/>
  <p:tag name="ANNOTATION_FILL_COLOR_22" val="855309"/>
  <p:tag name="ANNOTATION_FILL_ALPHA_22" val="50"/>
  <p:tag name="ANNOTATION_BORDER_WIDTH_22" val="2"/>
  <p:tag name="ANNOTATION_TYPE_23" val="0"/>
  <p:tag name="ANNOTATION_START_23" val="87.5"/>
  <p:tag name="ANNOTATION_END_23" val="88.0"/>
  <p:tag name="ANNOTATION_TOP_23" val="177.4"/>
  <p:tag name="ANNOTATION_LEFT_23" val="396.8"/>
  <p:tag name="ANNOTATION_WIDTH_23" val="104.6"/>
  <p:tag name="ANNOTATION_HEIGHT_23" val="104.3"/>
  <p:tag name="ANNOTATION_ANIMATION_23" val="3"/>
  <p:tag name="ANNOTATION_ROTATION_23" val="270"/>
  <p:tag name="ANNOTATION_SUB_TYPE_23" val="2"/>
  <p:tag name="ANNOTATION_LOOP_COUNT_23" val="1"/>
  <p:tag name="ANNOTATION_BOX_RADIUS_23" val="0"/>
  <p:tag name="ANNOTATION_SCALE_23" val="125"/>
  <p:tag name="ANNOTATION_BORDER_ALPHA_23" val="100"/>
  <p:tag name="ANNOTATION_BORDER_COLOR_23" val="16777215"/>
  <p:tag name="ANNOTATION_FILL_COLOR_23" val="683492"/>
  <p:tag name="ANNOTATION_FILL_ALPHA_23" val="100"/>
  <p:tag name="ANNOTATION_BORDER_WIDTH_23" val="2"/>
  <p:tag name="ANNOTATION_TYPE_24" val="0"/>
  <p:tag name="ANNOTATION_START_24" val="88.0"/>
  <p:tag name="ANNOTATION_END_24" val="89.4"/>
  <p:tag name="ANNOTATION_TOP_24" val="177.4"/>
  <p:tag name="ANNOTATION_LEFT_24" val="396.8"/>
  <p:tag name="ANNOTATION_WIDTH_24" val="104.6"/>
  <p:tag name="ANNOTATION_HEIGHT_24" val="104.3"/>
  <p:tag name="ANNOTATION_ANIMATION_24" val="3"/>
  <p:tag name="ANNOTATION_ROTATION_24" val="270"/>
  <p:tag name="ANNOTATION_SUB_TYPE_24" val="2"/>
  <p:tag name="ANNOTATION_LOOP_COUNT_24" val="1"/>
  <p:tag name="ANNOTATION_BOX_RADIUS_24" val="0"/>
  <p:tag name="ANNOTATION_SCALE_24" val="125"/>
  <p:tag name="ANNOTATION_BORDER_ALPHA_24" val="100"/>
  <p:tag name="ANNOTATION_BORDER_COLOR_24" val="16777215"/>
  <p:tag name="ANNOTATION_FILL_COLOR_24" val="683492"/>
  <p:tag name="ANNOTATION_FILL_ALPHA_24" val="100"/>
  <p:tag name="ANNOTATION_BORDER_WIDTH_24" val="2"/>
  <p:tag name="ANNOTATION_TYPE_25" val="0"/>
  <p:tag name="ANNOTATION_START_25" val="89.4"/>
  <p:tag name="ANNOTATION_END_25" val="90.3"/>
  <p:tag name="ANNOTATION_TOP_25" val="255.3"/>
  <p:tag name="ANNOTATION_LEFT_25" val="428.9"/>
  <p:tag name="ANNOTATION_WIDTH_25" val="104.6"/>
  <p:tag name="ANNOTATION_HEIGHT_25" val="104.3"/>
  <p:tag name="ANNOTATION_ANIMATION_25" val="3"/>
  <p:tag name="ANNOTATION_ROTATION_25" val="270"/>
  <p:tag name="ANNOTATION_SUB_TYPE_25" val="2"/>
  <p:tag name="ANNOTATION_LOOP_COUNT_25" val="1"/>
  <p:tag name="ANNOTATION_BOX_RADIUS_25" val="0"/>
  <p:tag name="ANNOTATION_SCALE_25" val="125"/>
  <p:tag name="ANNOTATION_BORDER_ALPHA_25" val="100"/>
  <p:tag name="ANNOTATION_BORDER_COLOR_25" val="16777215"/>
  <p:tag name="ANNOTATION_FILL_COLOR_25" val="683492"/>
  <p:tag name="ANNOTATION_FILL_ALPHA_25" val="100"/>
  <p:tag name="ANNOTATION_BORDER_WIDTH_25" val="2"/>
  <p:tag name="ANNOTATION_TYPE_26" val="0"/>
  <p:tag name="ANNOTATION_START_26" val="90.3"/>
  <p:tag name="ANNOTATION_END_26" val="91.0"/>
  <p:tag name="ANNOTATION_TOP_26" val="255.3"/>
  <p:tag name="ANNOTATION_LEFT_26" val="428.9"/>
  <p:tag name="ANNOTATION_WIDTH_26" val="104.6"/>
  <p:tag name="ANNOTATION_HEIGHT_26" val="104.3"/>
  <p:tag name="ANNOTATION_ANIMATION_26" val="3"/>
  <p:tag name="ANNOTATION_ROTATION_26" val="270"/>
  <p:tag name="ANNOTATION_SUB_TYPE_26" val="2"/>
  <p:tag name="ANNOTATION_LOOP_COUNT_26" val="1"/>
  <p:tag name="ANNOTATION_BOX_RADIUS_26" val="0"/>
  <p:tag name="ANNOTATION_SCALE_26" val="125"/>
  <p:tag name="ANNOTATION_BORDER_ALPHA_26" val="100"/>
  <p:tag name="ANNOTATION_BORDER_COLOR_26" val="16777215"/>
  <p:tag name="ANNOTATION_FILL_COLOR_26" val="683492"/>
  <p:tag name="ANNOTATION_FILL_ALPHA_26" val="100"/>
  <p:tag name="ANNOTATION_BORDER_WIDTH_26" val="2"/>
  <p:tag name="ANNOTATION_TYPE_27" val="0"/>
  <p:tag name="ANNOTATION_START_27" val="91.0"/>
  <p:tag name="ANNOTATION_TOP_27" val="255.3"/>
  <p:tag name="ANNOTATION_LEFT_27" val="428.9"/>
  <p:tag name="ANNOTATION_WIDTH_27" val="104.6"/>
  <p:tag name="ANNOTATION_HEIGHT_27" val="104.3"/>
  <p:tag name="ANNOTATION_ANIMATION_27" val="3"/>
  <p:tag name="ANNOTATION_ROTATION_27" val="270"/>
  <p:tag name="ANNOTATION_SUB_TYPE_27" val="2"/>
  <p:tag name="ANNOTATION_LOOP_COUNT_27" val="1"/>
  <p:tag name="ANNOTATION_BOX_RADIUS_27" val="0"/>
  <p:tag name="ANNOTATION_SCALE_27" val="125"/>
  <p:tag name="ANNOTATION_BORDER_ALPHA_27" val="100"/>
  <p:tag name="ANNOTATION_BORDER_COLOR_27" val="16777215"/>
  <p:tag name="ANNOTATION_FILL_COLOR_27" val="683492"/>
  <p:tag name="ANNOTATION_FILL_ALPHA_27" val="100"/>
  <p:tag name="ANNOTATION_BORDER_WIDTH_27" val="2"/>
  <p:tag name="ANNOTATION_COUNT" val="27"/>
  <p:tag name="ARTICULATE_SLIDE_PAUSE" val="0"/>
  <p:tag name="ARTICULATE_NAV_LEVEL" val="1"/>
  <p:tag name="ARTICULATE_PLAYLIST_ID" val="-1"/>
  <p:tag name="ARTICULATE_LOCK_SLIDE" val="0"/>
  <p:tag name="ARTICULATE_SLIDE_NAV" val="85"/>
</p:tagLst>
</file>

<file path=ppt/tags/tag8.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MARGIN_1" val="0"/>
  <p:tag name="MARGIN_2" val="36"/>
  <p:tag name="MARGIN_3" val="72"/>
  <p:tag name="MARGIN_4" val="108"/>
  <p:tag name="MARGIN_5" val="144"/>
  <p:tag name="FONT_SIZE" val="12"/>
</p:tagLst>
</file>

<file path=ppt/tags/tag9.xml><?xml version="1.0" encoding="utf-8"?>
<p:tagLst xmlns:a="http://schemas.openxmlformats.org/drawingml/2006/main" xmlns:r="http://schemas.openxmlformats.org/officeDocument/2006/relationships" xmlns:p="http://schemas.openxmlformats.org/presentationml/2006/main">
  <p:tag name="ARTICULATE_SLIDE_GUID" val="44890b8f-4a48-41d5-88d9-416b57f23462"/>
  <p:tag name="AUDIO_ID" val="420"/>
  <p:tag name="ELAPSEDTIME" val="96.1"/>
  <p:tag name="ANNOTATION_TYPE_1" val="0"/>
  <p:tag name="ANNOTATION_START_1" val="10.8"/>
  <p:tag name="ANNOTATION_END_1" val="11.5"/>
  <p:tag name="ANNOTATION_TOP_1" val="49.4"/>
  <p:tag name="ANNOTATION_LEFT_1" val="266.4"/>
  <p:tag name="ANNOTATION_WIDTH_1" val="104.6"/>
  <p:tag name="ANNOTATION_HEIGHT_1" val="104.3"/>
  <p:tag name="ANNOTATION_ANIMATION_1" val="3"/>
  <p:tag name="ANNOTATION_ROTATION_1" val="270"/>
  <p:tag name="ANNOTATION_SUB_TYPE_1" val="2"/>
  <p:tag name="ANNOTATION_LOOP_COUNT_1" val="1"/>
  <p:tag name="ANNOTATION_BOX_RADIUS_1" val="0"/>
  <p:tag name="ANNOTATION_SCALE_1" val="125"/>
  <p:tag name="ANNOTATION_BORDER_ALPHA_1" val="100"/>
  <p:tag name="ANNOTATION_BORDER_COLOR_1" val="16777215"/>
  <p:tag name="ANNOTATION_FILL_COLOR_1" val="683492"/>
  <p:tag name="ANNOTATION_FILL_ALPHA_1" val="100"/>
  <p:tag name="ANNOTATION_BORDER_WIDTH_1" val="2"/>
  <p:tag name="ANNOTATION_TYPE_2" val="0"/>
  <p:tag name="ANNOTATION_START_2" val="11.5"/>
  <p:tag name="ANNOTATION_END_2" val="14.9"/>
  <p:tag name="ANNOTATION_TOP_2" val="49.4"/>
  <p:tag name="ANNOTATION_LEFT_2" val="266.4"/>
  <p:tag name="ANNOTATION_WIDTH_2" val="104.6"/>
  <p:tag name="ANNOTATION_HEIGHT_2" val="104.3"/>
  <p:tag name="ANNOTATION_ANIMATION_2" val="3"/>
  <p:tag name="ANNOTATION_ROTATION_2" val="270"/>
  <p:tag name="ANNOTATION_SUB_TYPE_2" val="2"/>
  <p:tag name="ANNOTATION_LOOP_COUNT_2" val="1"/>
  <p:tag name="ANNOTATION_BOX_RADIUS_2" val="0"/>
  <p:tag name="ANNOTATION_SCALE_2" val="125"/>
  <p:tag name="ANNOTATION_BORDER_ALPHA_2" val="100"/>
  <p:tag name="ANNOTATION_BORDER_COLOR_2" val="16777215"/>
  <p:tag name="ANNOTATION_FILL_COLOR_2" val="683492"/>
  <p:tag name="ANNOTATION_FILL_ALPHA_2" val="100"/>
  <p:tag name="ANNOTATION_BORDER_WIDTH_2" val="2"/>
  <p:tag name="ANNOTATION_TYPE_3" val="2"/>
  <p:tag name="ANNOTATION_START_3" val="32.5"/>
  <p:tag name="ANNOTATION_END_3" val="32.5"/>
  <p:tag name="ANNOTATION_TOP_3" val="-34.8"/>
  <p:tag name="ANNOTATION_LEFT_3" val="-34.9"/>
  <p:tag name="ANNOTATION_WIDTH_3" val="645.7"/>
  <p:tag name="ANNOTATION_HEIGHT_3" val="501.6"/>
  <p:tag name="ANNOTATION_ANIMATION_3" val="4"/>
  <p:tag name="ANNOTATION_ROTATION_3" val="0"/>
  <p:tag name="ANNOTATION_SUB_TYPE_3" val="11"/>
  <p:tag name="ANNOTATION_LOOP_COUNT_3" val="1"/>
  <p:tag name="ANNOTATION_BOX_RADIUS_3" val="0"/>
  <p:tag name="ANNOTATION_SCALE_3" val="0"/>
  <p:tag name="ANNOTATION_BORDER_ALPHA_3" val="100"/>
  <p:tag name="ANNOTATION_BORDER_COLOR_3" val="16777215"/>
  <p:tag name="ANNOTATION_FILL_COLOR_3" val="855309"/>
  <p:tag name="ANNOTATION_FILL_ALPHA_3" val="50"/>
  <p:tag name="ANNOTATION_BORDER_WIDTH_3" val="2"/>
  <p:tag name="ANNOTATION_TYPE_4" val="2"/>
  <p:tag name="ANNOTATION_START_4" val="32.5"/>
  <p:tag name="ANNOTATION_END_4" val="49.6"/>
  <p:tag name="ANNOTATION_TOP_4" val="82.1"/>
  <p:tag name="ANNOTATION_LEFT_4" val="79.5"/>
  <p:tag name="ANNOTATION_WIDTH_4" val="288.7"/>
  <p:tag name="ANNOTATION_HEIGHT_4" val="308.9"/>
  <p:tag name="ANNOTATION_ANIMATION_4" val="4"/>
  <p:tag name="ANNOTATION_ROTATION_4" val="0"/>
  <p:tag name="ANNOTATION_SUB_TYPE_4" val="11"/>
  <p:tag name="ANNOTATION_LOOP_COUNT_4" val="1"/>
  <p:tag name="ANNOTATION_BOX_RADIUS_4" val="5"/>
  <p:tag name="ANNOTATION_SCALE_4" val="0"/>
  <p:tag name="ANNOTATION_BORDER_ALPHA_4" val="100"/>
  <p:tag name="ANNOTATION_BORDER_COLOR_4" val="16777215"/>
  <p:tag name="ANNOTATION_FILL_COLOR_4" val="855309"/>
  <p:tag name="ANNOTATION_FILL_ALPHA_4" val="50"/>
  <p:tag name="ANNOTATION_BORDER_WIDTH_4" val="2"/>
  <p:tag name="ANNOTATION_TYPE_5" val="0"/>
  <p:tag name="ANNOTATION_START_5" val="49.6"/>
  <p:tag name="ANNOTATION_END_5" val="50.3"/>
  <p:tag name="ANNOTATION_TOP_5" val="196.2"/>
  <p:tag name="ANNOTATION_LEFT_5" val="132.5"/>
  <p:tag name="ANNOTATION_WIDTH_5" val="104.6"/>
  <p:tag name="ANNOTATION_HEIGHT_5" val="104.3"/>
  <p:tag name="ANNOTATION_ANIMATION_5" val="3"/>
  <p:tag name="ANNOTATION_ROTATION_5" val="270"/>
  <p:tag name="ANNOTATION_SUB_TYPE_5" val="2"/>
  <p:tag name="ANNOTATION_LOOP_COUNT_5" val="1"/>
  <p:tag name="ANNOTATION_BOX_RADIUS_5" val="0"/>
  <p:tag name="ANNOTATION_SCALE_5" val="125"/>
  <p:tag name="ANNOTATION_BORDER_ALPHA_5" val="100"/>
  <p:tag name="ANNOTATION_BORDER_COLOR_5" val="16777215"/>
  <p:tag name="ANNOTATION_FILL_COLOR_5" val="683492"/>
  <p:tag name="ANNOTATION_FILL_ALPHA_5" val="100"/>
  <p:tag name="ANNOTATION_BORDER_WIDTH_5" val="2"/>
  <p:tag name="ANNOTATION_TYPE_6" val="0"/>
  <p:tag name="ANNOTATION_START_6" val="50.3"/>
  <p:tag name="ANNOTATION_END_6" val="50.8"/>
  <p:tag name="ANNOTATION_TOP_6" val="196.2"/>
  <p:tag name="ANNOTATION_LEFT_6" val="132.5"/>
  <p:tag name="ANNOTATION_WIDTH_6" val="104.6"/>
  <p:tag name="ANNOTATION_HEIGHT_6" val="104.3"/>
  <p:tag name="ANNOTATION_ANIMATION_6" val="3"/>
  <p:tag name="ANNOTATION_ROTATION_6" val="270"/>
  <p:tag name="ANNOTATION_SUB_TYPE_6" val="2"/>
  <p:tag name="ANNOTATION_LOOP_COUNT_6" val="1"/>
  <p:tag name="ANNOTATION_BOX_RADIUS_6" val="0"/>
  <p:tag name="ANNOTATION_SCALE_6" val="125"/>
  <p:tag name="ANNOTATION_BORDER_ALPHA_6" val="100"/>
  <p:tag name="ANNOTATION_BORDER_COLOR_6" val="16777215"/>
  <p:tag name="ANNOTATION_FILL_COLOR_6" val="683492"/>
  <p:tag name="ANNOTATION_FILL_ALPHA_6" val="100"/>
  <p:tag name="ANNOTATION_BORDER_WIDTH_6" val="2"/>
  <p:tag name="ANNOTATION_TYPE_7" val="0"/>
  <p:tag name="ANNOTATION_START_7" val="50.8"/>
  <p:tag name="ANNOTATION_END_7" val="52.7"/>
  <p:tag name="ANNOTATION_TOP_7" val="196.2"/>
  <p:tag name="ANNOTATION_LEFT_7" val="132.5"/>
  <p:tag name="ANNOTATION_WIDTH_7" val="104.6"/>
  <p:tag name="ANNOTATION_HEIGHT_7" val="104.3"/>
  <p:tag name="ANNOTATION_ANIMATION_7" val="3"/>
  <p:tag name="ANNOTATION_ROTATION_7" val="270"/>
  <p:tag name="ANNOTATION_SUB_TYPE_7" val="2"/>
  <p:tag name="ANNOTATION_LOOP_COUNT_7" val="1"/>
  <p:tag name="ANNOTATION_BOX_RADIUS_7" val="0"/>
  <p:tag name="ANNOTATION_SCALE_7" val="125"/>
  <p:tag name="ANNOTATION_BORDER_ALPHA_7" val="100"/>
  <p:tag name="ANNOTATION_BORDER_COLOR_7" val="16777215"/>
  <p:tag name="ANNOTATION_FILL_COLOR_7" val="683492"/>
  <p:tag name="ANNOTATION_FILL_ALPHA_7" val="100"/>
  <p:tag name="ANNOTATION_BORDER_WIDTH_7" val="2"/>
  <p:tag name="ANNOTATION_TYPE_8" val="0"/>
  <p:tag name="ANNOTATION_START_8" val="52.7"/>
  <p:tag name="ANNOTATION_END_8" val="56.4"/>
  <p:tag name="ANNOTATION_TOP_8" val="171.1"/>
  <p:tag name="ANNOTATION_LEFT_8" val="163.9"/>
  <p:tag name="ANNOTATION_WIDTH_8" val="104.6"/>
  <p:tag name="ANNOTATION_HEIGHT_8" val="104.3"/>
  <p:tag name="ANNOTATION_ANIMATION_8" val="3"/>
  <p:tag name="ANNOTATION_ROTATION_8" val="270"/>
  <p:tag name="ANNOTATION_SUB_TYPE_8" val="2"/>
  <p:tag name="ANNOTATION_LOOP_COUNT_8" val="1"/>
  <p:tag name="ANNOTATION_BOX_RADIUS_8" val="0"/>
  <p:tag name="ANNOTATION_SCALE_8" val="125"/>
  <p:tag name="ANNOTATION_BORDER_ALPHA_8" val="100"/>
  <p:tag name="ANNOTATION_BORDER_COLOR_8" val="16777215"/>
  <p:tag name="ANNOTATION_FILL_COLOR_8" val="683492"/>
  <p:tag name="ANNOTATION_FILL_ALPHA_8" val="100"/>
  <p:tag name="ANNOTATION_BORDER_WIDTH_8" val="2"/>
  <p:tag name="ANNOTATION_TYPE_9" val="0"/>
  <p:tag name="ANNOTATION_START_9" val="56.4"/>
  <p:tag name="ANNOTATION_END_9" val="57.0"/>
  <p:tag name="ANNOTATION_TOP_9" val="242.1"/>
  <p:tag name="ANNOTATION_LEFT_9" val="221.8"/>
  <p:tag name="ANNOTATION_WIDTH_9" val="104.6"/>
  <p:tag name="ANNOTATION_HEIGHT_9" val="104.3"/>
  <p:tag name="ANNOTATION_ANIMATION_9" val="3"/>
  <p:tag name="ANNOTATION_ROTATION_9" val="270"/>
  <p:tag name="ANNOTATION_SUB_TYPE_9" val="2"/>
  <p:tag name="ANNOTATION_LOOP_COUNT_9" val="1"/>
  <p:tag name="ANNOTATION_BOX_RADIUS_9" val="0"/>
  <p:tag name="ANNOTATION_SCALE_9" val="125"/>
  <p:tag name="ANNOTATION_BORDER_ALPHA_9" val="100"/>
  <p:tag name="ANNOTATION_BORDER_COLOR_9" val="16777215"/>
  <p:tag name="ANNOTATION_FILL_COLOR_9" val="683492"/>
  <p:tag name="ANNOTATION_FILL_ALPHA_9" val="100"/>
  <p:tag name="ANNOTATION_BORDER_WIDTH_9" val="2"/>
  <p:tag name="ANNOTATION_TYPE_10" val="0"/>
  <p:tag name="ANNOTATION_START_10" val="57.0"/>
  <p:tag name="ANNOTATION_END_10" val="57.9"/>
  <p:tag name="ANNOTATION_TOP_10" val="242.1"/>
  <p:tag name="ANNOTATION_LEFT_10" val="221.8"/>
  <p:tag name="ANNOTATION_WIDTH_10" val="104.6"/>
  <p:tag name="ANNOTATION_HEIGHT_10" val="104.3"/>
  <p:tag name="ANNOTATION_ANIMATION_10" val="3"/>
  <p:tag name="ANNOTATION_ROTATION_10" val="270"/>
  <p:tag name="ANNOTATION_SUB_TYPE_10" val="2"/>
  <p:tag name="ANNOTATION_LOOP_COUNT_10" val="1"/>
  <p:tag name="ANNOTATION_BOX_RADIUS_10" val="0"/>
  <p:tag name="ANNOTATION_SCALE_10" val="125"/>
  <p:tag name="ANNOTATION_BORDER_ALPHA_10" val="100"/>
  <p:tag name="ANNOTATION_BORDER_COLOR_10" val="16777215"/>
  <p:tag name="ANNOTATION_FILL_COLOR_10" val="683492"/>
  <p:tag name="ANNOTATION_FILL_ALPHA_10" val="100"/>
  <p:tag name="ANNOTATION_BORDER_WIDTH_10" val="2"/>
  <p:tag name="ANNOTATION_TYPE_11" val="0"/>
  <p:tag name="ANNOTATION_START_11" val="57.9"/>
  <p:tag name="ANNOTATION_END_11" val="58.9"/>
  <p:tag name="ANNOTATION_TOP_11" val="242.1"/>
  <p:tag name="ANNOTATION_LEFT_11" val="221.8"/>
  <p:tag name="ANNOTATION_WIDTH_11" val="104.6"/>
  <p:tag name="ANNOTATION_HEIGHT_11" val="104.3"/>
  <p:tag name="ANNOTATION_ANIMATION_11" val="3"/>
  <p:tag name="ANNOTATION_ROTATION_11" val="270"/>
  <p:tag name="ANNOTATION_SUB_TYPE_11" val="2"/>
  <p:tag name="ANNOTATION_LOOP_COUNT_11" val="1"/>
  <p:tag name="ANNOTATION_BOX_RADIUS_11" val="0"/>
  <p:tag name="ANNOTATION_SCALE_11" val="125"/>
  <p:tag name="ANNOTATION_BORDER_ALPHA_11" val="100"/>
  <p:tag name="ANNOTATION_BORDER_COLOR_11" val="16777215"/>
  <p:tag name="ANNOTATION_FILL_COLOR_11" val="683492"/>
  <p:tag name="ANNOTATION_FILL_ALPHA_11" val="100"/>
  <p:tag name="ANNOTATION_BORDER_WIDTH_11" val="2"/>
  <p:tag name="ANNOTATION_TYPE_12" val="0"/>
  <p:tag name="ANNOTATION_START_12" val="58.9"/>
  <p:tag name="ANNOTATION_END_12" val="60.6"/>
  <p:tag name="ANNOTATION_TOP_12" val="242.1"/>
  <p:tag name="ANNOTATION_LEFT_12" val="221.8"/>
  <p:tag name="ANNOTATION_WIDTH_12" val="104.6"/>
  <p:tag name="ANNOTATION_HEIGHT_12" val="104.3"/>
  <p:tag name="ANNOTATION_ANIMATION_12" val="3"/>
  <p:tag name="ANNOTATION_ROTATION_12" val="270"/>
  <p:tag name="ANNOTATION_SUB_TYPE_12" val="2"/>
  <p:tag name="ANNOTATION_LOOP_COUNT_12" val="1"/>
  <p:tag name="ANNOTATION_BOX_RADIUS_12" val="0"/>
  <p:tag name="ANNOTATION_SCALE_12" val="125"/>
  <p:tag name="ANNOTATION_BORDER_ALPHA_12" val="100"/>
  <p:tag name="ANNOTATION_BORDER_COLOR_12" val="16777215"/>
  <p:tag name="ANNOTATION_FILL_COLOR_12" val="683492"/>
  <p:tag name="ANNOTATION_FILL_ALPHA_12" val="100"/>
  <p:tag name="ANNOTATION_BORDER_WIDTH_12" val="2"/>
  <p:tag name="ANNOTATION_TYPE_13" val="0"/>
  <p:tag name="ANNOTATION_START_13" val="60.6"/>
  <p:tag name="ANNOTATION_END_13" val="61.4"/>
  <p:tag name="ANNOTATION_TOP_13" val="269.2"/>
  <p:tag name="ANNOTATION_LEFT_13" val="249.6"/>
  <p:tag name="ANNOTATION_WIDTH_13" val="104.6"/>
  <p:tag name="ANNOTATION_HEIGHT_13" val="104.3"/>
  <p:tag name="ANNOTATION_ANIMATION_13" val="3"/>
  <p:tag name="ANNOTATION_ROTATION_13" val="270"/>
  <p:tag name="ANNOTATION_SUB_TYPE_13" val="2"/>
  <p:tag name="ANNOTATION_LOOP_COUNT_13" val="1"/>
  <p:tag name="ANNOTATION_BOX_RADIUS_13" val="0"/>
  <p:tag name="ANNOTATION_SCALE_13" val="125"/>
  <p:tag name="ANNOTATION_BORDER_ALPHA_13" val="100"/>
  <p:tag name="ANNOTATION_BORDER_COLOR_13" val="16777215"/>
  <p:tag name="ANNOTATION_FILL_COLOR_13" val="683492"/>
  <p:tag name="ANNOTATION_FILL_ALPHA_13" val="100"/>
  <p:tag name="ANNOTATION_BORDER_WIDTH_13" val="2"/>
  <p:tag name="ANNOTATION_TYPE_14" val="0"/>
  <p:tag name="ANNOTATION_START_14" val="61.4"/>
  <p:tag name="ANNOTATION_END_14" val="62.2"/>
  <p:tag name="ANNOTATION_TOP_14" val="269.2"/>
  <p:tag name="ANNOTATION_LEFT_14" val="249.6"/>
  <p:tag name="ANNOTATION_WIDTH_14" val="104.6"/>
  <p:tag name="ANNOTATION_HEIGHT_14" val="104.3"/>
  <p:tag name="ANNOTATION_ANIMATION_14" val="3"/>
  <p:tag name="ANNOTATION_ROTATION_14" val="270"/>
  <p:tag name="ANNOTATION_SUB_TYPE_14" val="2"/>
  <p:tag name="ANNOTATION_LOOP_COUNT_14" val="1"/>
  <p:tag name="ANNOTATION_BOX_RADIUS_14" val="0"/>
  <p:tag name="ANNOTATION_SCALE_14" val="125"/>
  <p:tag name="ANNOTATION_BORDER_ALPHA_14" val="100"/>
  <p:tag name="ANNOTATION_BORDER_COLOR_14" val="16777215"/>
  <p:tag name="ANNOTATION_FILL_COLOR_14" val="683492"/>
  <p:tag name="ANNOTATION_FILL_ALPHA_14" val="100"/>
  <p:tag name="ANNOTATION_BORDER_WIDTH_14" val="2"/>
  <p:tag name="ANNOTATION_TYPE_15" val="0"/>
  <p:tag name="ANNOTATION_START_15" val="62.2"/>
  <p:tag name="ANNOTATION_END_15" val="67.3"/>
  <p:tag name="ANNOTATION_TOP_15" val="269.2"/>
  <p:tag name="ANNOTATION_LEFT_15" val="249.6"/>
  <p:tag name="ANNOTATION_WIDTH_15" val="104.6"/>
  <p:tag name="ANNOTATION_HEIGHT_15" val="104.3"/>
  <p:tag name="ANNOTATION_ANIMATION_15" val="3"/>
  <p:tag name="ANNOTATION_ROTATION_15" val="270"/>
  <p:tag name="ANNOTATION_SUB_TYPE_15" val="2"/>
  <p:tag name="ANNOTATION_LOOP_COUNT_15" val="1"/>
  <p:tag name="ANNOTATION_BOX_RADIUS_15" val="0"/>
  <p:tag name="ANNOTATION_SCALE_15" val="125"/>
  <p:tag name="ANNOTATION_BORDER_ALPHA_15" val="100"/>
  <p:tag name="ANNOTATION_BORDER_COLOR_15" val="16777215"/>
  <p:tag name="ANNOTATION_FILL_COLOR_15" val="683492"/>
  <p:tag name="ANNOTATION_FILL_ALPHA_15" val="100"/>
  <p:tag name="ANNOTATION_BORDER_WIDTH_15" val="2"/>
  <p:tag name="ANNOTATION_TYPE_16" val="0"/>
  <p:tag name="ANNOTATION_START_16" val="67.3"/>
  <p:tag name="ANNOTATION_END_16" val="67.9"/>
  <p:tag name="ANNOTATION_TOP_16" val="260.2"/>
  <p:tag name="ANNOTATION_LEFT_16" val="306.8"/>
  <p:tag name="ANNOTATION_WIDTH_16" val="104.6"/>
  <p:tag name="ANNOTATION_HEIGHT_16" val="104.3"/>
  <p:tag name="ANNOTATION_ANIMATION_16" val="3"/>
  <p:tag name="ANNOTATION_ROTATION_16" val="270"/>
  <p:tag name="ANNOTATION_SUB_TYPE_16" val="2"/>
  <p:tag name="ANNOTATION_LOOP_COUNT_16" val="1"/>
  <p:tag name="ANNOTATION_BOX_RADIUS_16" val="0"/>
  <p:tag name="ANNOTATION_SCALE_16" val="125"/>
  <p:tag name="ANNOTATION_BORDER_ALPHA_16" val="100"/>
  <p:tag name="ANNOTATION_BORDER_COLOR_16" val="16777215"/>
  <p:tag name="ANNOTATION_FILL_COLOR_16" val="683492"/>
  <p:tag name="ANNOTATION_FILL_ALPHA_16" val="100"/>
  <p:tag name="ANNOTATION_BORDER_WIDTH_16" val="2"/>
  <p:tag name="ANNOTATION_TYPE_17" val="0"/>
  <p:tag name="ANNOTATION_START_17" val="67.9"/>
  <p:tag name="ANNOTATION_END_17" val="68.5"/>
  <p:tag name="ANNOTATION_TOP_17" val="260.2"/>
  <p:tag name="ANNOTATION_LEFT_17" val="306.8"/>
  <p:tag name="ANNOTATION_WIDTH_17" val="104.6"/>
  <p:tag name="ANNOTATION_HEIGHT_17" val="104.3"/>
  <p:tag name="ANNOTATION_ANIMATION_17" val="3"/>
  <p:tag name="ANNOTATION_ROTATION_17" val="270"/>
  <p:tag name="ANNOTATION_SUB_TYPE_17" val="2"/>
  <p:tag name="ANNOTATION_LOOP_COUNT_17" val="1"/>
  <p:tag name="ANNOTATION_BOX_RADIUS_17" val="0"/>
  <p:tag name="ANNOTATION_SCALE_17" val="125"/>
  <p:tag name="ANNOTATION_BORDER_ALPHA_17" val="100"/>
  <p:tag name="ANNOTATION_BORDER_COLOR_17" val="16777215"/>
  <p:tag name="ANNOTATION_FILL_COLOR_17" val="683492"/>
  <p:tag name="ANNOTATION_FILL_ALPHA_17" val="100"/>
  <p:tag name="ANNOTATION_BORDER_WIDTH_17" val="2"/>
  <p:tag name="ANNOTATION_TYPE_18" val="0"/>
  <p:tag name="ANNOTATION_START_18" val="68.5"/>
  <p:tag name="ANNOTATION_END_18" val="70.6"/>
  <p:tag name="ANNOTATION_TOP_18" val="260.2"/>
  <p:tag name="ANNOTATION_LEFT_18" val="306.8"/>
  <p:tag name="ANNOTATION_WIDTH_18" val="104.6"/>
  <p:tag name="ANNOTATION_HEIGHT_18" val="104.3"/>
  <p:tag name="ANNOTATION_ANIMATION_18" val="3"/>
  <p:tag name="ANNOTATION_ROTATION_18" val="270"/>
  <p:tag name="ANNOTATION_SUB_TYPE_18" val="2"/>
  <p:tag name="ANNOTATION_LOOP_COUNT_18" val="1"/>
  <p:tag name="ANNOTATION_BOX_RADIUS_18" val="0"/>
  <p:tag name="ANNOTATION_SCALE_18" val="125"/>
  <p:tag name="ANNOTATION_BORDER_ALPHA_18" val="100"/>
  <p:tag name="ANNOTATION_BORDER_COLOR_18" val="16777215"/>
  <p:tag name="ANNOTATION_FILL_COLOR_18" val="683492"/>
  <p:tag name="ANNOTATION_FILL_ALPHA_18" val="100"/>
  <p:tag name="ANNOTATION_BORDER_WIDTH_18" val="2"/>
  <p:tag name="ANNOTATION_TYPE_19" val="0"/>
  <p:tag name="ANNOTATION_START_19" val="70.6"/>
  <p:tag name="ANNOTATION_END_19" val="71.1"/>
  <p:tag name="ANNOTATION_TOP_19" val="233.7"/>
  <p:tag name="ANNOTATION_LEFT_19" val="340.3"/>
  <p:tag name="ANNOTATION_WIDTH_19" val="104.6"/>
  <p:tag name="ANNOTATION_HEIGHT_19" val="104.3"/>
  <p:tag name="ANNOTATION_ANIMATION_19" val="3"/>
  <p:tag name="ANNOTATION_ROTATION_19" val="270"/>
  <p:tag name="ANNOTATION_SUB_TYPE_19" val="2"/>
  <p:tag name="ANNOTATION_LOOP_COUNT_19" val="1"/>
  <p:tag name="ANNOTATION_BOX_RADIUS_19" val="0"/>
  <p:tag name="ANNOTATION_SCALE_19" val="125"/>
  <p:tag name="ANNOTATION_BORDER_ALPHA_19" val="100"/>
  <p:tag name="ANNOTATION_BORDER_COLOR_19" val="16777215"/>
  <p:tag name="ANNOTATION_FILL_COLOR_19" val="683492"/>
  <p:tag name="ANNOTATION_FILL_ALPHA_19" val="100"/>
  <p:tag name="ANNOTATION_BORDER_WIDTH_19" val="2"/>
  <p:tag name="ANNOTATION_TYPE_20" val="0"/>
  <p:tag name="ANNOTATION_START_20" val="71.1"/>
  <p:tag name="ANNOTATION_END_20" val="81.8"/>
  <p:tag name="ANNOTATION_TOP_20" val="233.7"/>
  <p:tag name="ANNOTATION_LEFT_20" val="340.3"/>
  <p:tag name="ANNOTATION_WIDTH_20" val="104.6"/>
  <p:tag name="ANNOTATION_HEIGHT_20" val="104.3"/>
  <p:tag name="ANNOTATION_ANIMATION_20" val="3"/>
  <p:tag name="ANNOTATION_ROTATION_20" val="270"/>
  <p:tag name="ANNOTATION_SUB_TYPE_20" val="2"/>
  <p:tag name="ANNOTATION_LOOP_COUNT_20" val="1"/>
  <p:tag name="ANNOTATION_BOX_RADIUS_20" val="0"/>
  <p:tag name="ANNOTATION_SCALE_20" val="125"/>
  <p:tag name="ANNOTATION_BORDER_ALPHA_20" val="100"/>
  <p:tag name="ANNOTATION_BORDER_COLOR_20" val="16777215"/>
  <p:tag name="ANNOTATION_FILL_COLOR_20" val="683492"/>
  <p:tag name="ANNOTATION_FILL_ALPHA_20" val="100"/>
  <p:tag name="ANNOTATION_BORDER_WIDTH_20" val="2"/>
  <p:tag name="ANNOTATION_TYPE_21" val="2"/>
  <p:tag name="ANNOTATION_START_21" val="81.8"/>
  <p:tag name="ANNOTATION_END_21" val="81.8"/>
  <p:tag name="ANNOTATION_TOP_21" val="-34.8"/>
  <p:tag name="ANNOTATION_LEFT_21" val="-34.9"/>
  <p:tag name="ANNOTATION_WIDTH_21" val="645.7"/>
  <p:tag name="ANNOTATION_HEIGHT_21" val="501.6"/>
  <p:tag name="ANNOTATION_ANIMATION_21" val="4"/>
  <p:tag name="ANNOTATION_ROTATION_21" val="0"/>
  <p:tag name="ANNOTATION_SUB_TYPE_21" val="11"/>
  <p:tag name="ANNOTATION_LOOP_COUNT_21" val="1"/>
  <p:tag name="ANNOTATION_BOX_RADIUS_21" val="0"/>
  <p:tag name="ANNOTATION_SCALE_21" val="0"/>
  <p:tag name="ANNOTATION_BORDER_ALPHA_21" val="100"/>
  <p:tag name="ANNOTATION_BORDER_COLOR_21" val="16777215"/>
  <p:tag name="ANNOTATION_FILL_COLOR_21" val="855309"/>
  <p:tag name="ANNOTATION_FILL_ALPHA_21" val="50"/>
  <p:tag name="ANNOTATION_BORDER_WIDTH_21" val="2"/>
  <p:tag name="ANNOTATION_TYPE_22" val="2"/>
  <p:tag name="ANNOTATION_START_22" val="81.8"/>
  <p:tag name="ANNOTATION_END_22" val="87.5"/>
  <p:tag name="ANNOTATION_TOP_22" val="93.2"/>
  <p:tag name="ANNOTATION_LEFT_22" val="363.3"/>
  <p:tag name="ANNOTATION_WIDTH_22" val="142.3"/>
  <p:tag name="ANNOTATION_HEIGHT_22" val="294.3"/>
  <p:tag name="ANNOTATION_ANIMATION_22" val="4"/>
  <p:tag name="ANNOTATION_ROTATION_22" val="0"/>
  <p:tag name="ANNOTATION_SUB_TYPE_22" val="11"/>
  <p:tag name="ANNOTATION_LOOP_COUNT_22" val="1"/>
  <p:tag name="ANNOTATION_BOX_RADIUS_22" val="5"/>
  <p:tag name="ANNOTATION_SCALE_22" val="0"/>
  <p:tag name="ANNOTATION_BORDER_ALPHA_22" val="100"/>
  <p:tag name="ANNOTATION_BORDER_COLOR_22" val="16777215"/>
  <p:tag name="ANNOTATION_FILL_COLOR_22" val="855309"/>
  <p:tag name="ANNOTATION_FILL_ALPHA_22" val="50"/>
  <p:tag name="ANNOTATION_BORDER_WIDTH_22" val="2"/>
  <p:tag name="ANNOTATION_TYPE_23" val="0"/>
  <p:tag name="ANNOTATION_START_23" val="87.5"/>
  <p:tag name="ANNOTATION_END_23" val="88.0"/>
  <p:tag name="ANNOTATION_TOP_23" val="177.4"/>
  <p:tag name="ANNOTATION_LEFT_23" val="396.8"/>
  <p:tag name="ANNOTATION_WIDTH_23" val="104.6"/>
  <p:tag name="ANNOTATION_HEIGHT_23" val="104.3"/>
  <p:tag name="ANNOTATION_ANIMATION_23" val="3"/>
  <p:tag name="ANNOTATION_ROTATION_23" val="270"/>
  <p:tag name="ANNOTATION_SUB_TYPE_23" val="2"/>
  <p:tag name="ANNOTATION_LOOP_COUNT_23" val="1"/>
  <p:tag name="ANNOTATION_BOX_RADIUS_23" val="0"/>
  <p:tag name="ANNOTATION_SCALE_23" val="125"/>
  <p:tag name="ANNOTATION_BORDER_ALPHA_23" val="100"/>
  <p:tag name="ANNOTATION_BORDER_COLOR_23" val="16777215"/>
  <p:tag name="ANNOTATION_FILL_COLOR_23" val="683492"/>
  <p:tag name="ANNOTATION_FILL_ALPHA_23" val="100"/>
  <p:tag name="ANNOTATION_BORDER_WIDTH_23" val="2"/>
  <p:tag name="ANNOTATION_TYPE_24" val="0"/>
  <p:tag name="ANNOTATION_START_24" val="88.0"/>
  <p:tag name="ANNOTATION_END_24" val="89.4"/>
  <p:tag name="ANNOTATION_TOP_24" val="177.4"/>
  <p:tag name="ANNOTATION_LEFT_24" val="396.8"/>
  <p:tag name="ANNOTATION_WIDTH_24" val="104.6"/>
  <p:tag name="ANNOTATION_HEIGHT_24" val="104.3"/>
  <p:tag name="ANNOTATION_ANIMATION_24" val="3"/>
  <p:tag name="ANNOTATION_ROTATION_24" val="270"/>
  <p:tag name="ANNOTATION_SUB_TYPE_24" val="2"/>
  <p:tag name="ANNOTATION_LOOP_COUNT_24" val="1"/>
  <p:tag name="ANNOTATION_BOX_RADIUS_24" val="0"/>
  <p:tag name="ANNOTATION_SCALE_24" val="125"/>
  <p:tag name="ANNOTATION_BORDER_ALPHA_24" val="100"/>
  <p:tag name="ANNOTATION_BORDER_COLOR_24" val="16777215"/>
  <p:tag name="ANNOTATION_FILL_COLOR_24" val="683492"/>
  <p:tag name="ANNOTATION_FILL_ALPHA_24" val="100"/>
  <p:tag name="ANNOTATION_BORDER_WIDTH_24" val="2"/>
  <p:tag name="ANNOTATION_TYPE_25" val="0"/>
  <p:tag name="ANNOTATION_START_25" val="89.4"/>
  <p:tag name="ANNOTATION_END_25" val="90.3"/>
  <p:tag name="ANNOTATION_TOP_25" val="255.3"/>
  <p:tag name="ANNOTATION_LEFT_25" val="428.9"/>
  <p:tag name="ANNOTATION_WIDTH_25" val="104.6"/>
  <p:tag name="ANNOTATION_HEIGHT_25" val="104.3"/>
  <p:tag name="ANNOTATION_ANIMATION_25" val="3"/>
  <p:tag name="ANNOTATION_ROTATION_25" val="270"/>
  <p:tag name="ANNOTATION_SUB_TYPE_25" val="2"/>
  <p:tag name="ANNOTATION_LOOP_COUNT_25" val="1"/>
  <p:tag name="ANNOTATION_BOX_RADIUS_25" val="0"/>
  <p:tag name="ANNOTATION_SCALE_25" val="125"/>
  <p:tag name="ANNOTATION_BORDER_ALPHA_25" val="100"/>
  <p:tag name="ANNOTATION_BORDER_COLOR_25" val="16777215"/>
  <p:tag name="ANNOTATION_FILL_COLOR_25" val="683492"/>
  <p:tag name="ANNOTATION_FILL_ALPHA_25" val="100"/>
  <p:tag name="ANNOTATION_BORDER_WIDTH_25" val="2"/>
  <p:tag name="ANNOTATION_TYPE_26" val="0"/>
  <p:tag name="ANNOTATION_START_26" val="90.3"/>
  <p:tag name="ANNOTATION_END_26" val="91.0"/>
  <p:tag name="ANNOTATION_TOP_26" val="255.3"/>
  <p:tag name="ANNOTATION_LEFT_26" val="428.9"/>
  <p:tag name="ANNOTATION_WIDTH_26" val="104.6"/>
  <p:tag name="ANNOTATION_HEIGHT_26" val="104.3"/>
  <p:tag name="ANNOTATION_ANIMATION_26" val="3"/>
  <p:tag name="ANNOTATION_ROTATION_26" val="270"/>
  <p:tag name="ANNOTATION_SUB_TYPE_26" val="2"/>
  <p:tag name="ANNOTATION_LOOP_COUNT_26" val="1"/>
  <p:tag name="ANNOTATION_BOX_RADIUS_26" val="0"/>
  <p:tag name="ANNOTATION_SCALE_26" val="125"/>
  <p:tag name="ANNOTATION_BORDER_ALPHA_26" val="100"/>
  <p:tag name="ANNOTATION_BORDER_COLOR_26" val="16777215"/>
  <p:tag name="ANNOTATION_FILL_COLOR_26" val="683492"/>
  <p:tag name="ANNOTATION_FILL_ALPHA_26" val="100"/>
  <p:tag name="ANNOTATION_BORDER_WIDTH_26" val="2"/>
  <p:tag name="ANNOTATION_TYPE_27" val="0"/>
  <p:tag name="ANNOTATION_START_27" val="91.0"/>
  <p:tag name="ANNOTATION_TOP_27" val="255.3"/>
  <p:tag name="ANNOTATION_LEFT_27" val="428.9"/>
  <p:tag name="ANNOTATION_WIDTH_27" val="104.6"/>
  <p:tag name="ANNOTATION_HEIGHT_27" val="104.3"/>
  <p:tag name="ANNOTATION_ANIMATION_27" val="3"/>
  <p:tag name="ANNOTATION_ROTATION_27" val="270"/>
  <p:tag name="ANNOTATION_SUB_TYPE_27" val="2"/>
  <p:tag name="ANNOTATION_LOOP_COUNT_27" val="1"/>
  <p:tag name="ANNOTATION_BOX_RADIUS_27" val="0"/>
  <p:tag name="ANNOTATION_SCALE_27" val="125"/>
  <p:tag name="ANNOTATION_BORDER_ALPHA_27" val="100"/>
  <p:tag name="ANNOTATION_BORDER_COLOR_27" val="16777215"/>
  <p:tag name="ANNOTATION_FILL_COLOR_27" val="683492"/>
  <p:tag name="ANNOTATION_FILL_ALPHA_27" val="100"/>
  <p:tag name="ANNOTATION_BORDER_WIDTH_27" val="2"/>
  <p:tag name="ANNOTATION_COUNT" val="27"/>
  <p:tag name="ARTICULATE_SLIDE_PAUSE" val="0"/>
  <p:tag name="ARTICULATE_NAV_LEVEL" val="1"/>
  <p:tag name="ARTICULATE_PLAYLIST_ID" val="-1"/>
  <p:tag name="ARTICULATE_LOCK_SLIDE" val="0"/>
  <p:tag name="ARTICULATE_SLIDE_NAV" val="85"/>
</p:tagLst>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CIMSS_Template_2013Logo">
  <a:themeElements>
    <a:clrScheme name="Metro">
      <a:dk1>
        <a:sysClr val="windowText" lastClr="000000"/>
      </a:dk1>
      <a:lt1>
        <a:sysClr val="window" lastClr="FFFFFF"/>
      </a:lt1>
      <a:dk2>
        <a:srgbClr val="4E5B6F"/>
      </a:dk2>
      <a:lt2>
        <a:srgbClr val="D6ECFF"/>
      </a:lt2>
      <a:accent1>
        <a:srgbClr val="7FD13B"/>
      </a:accent1>
      <a:accent2>
        <a:srgbClr val="EA157A"/>
      </a:accent2>
      <a:accent3>
        <a:srgbClr val="FEB80A"/>
      </a:accent3>
      <a:accent4>
        <a:srgbClr val="00ADDC"/>
      </a:accent4>
      <a:accent5>
        <a:srgbClr val="738AC8"/>
      </a:accent5>
      <a:accent6>
        <a:srgbClr val="1AB39F"/>
      </a:accent6>
      <a:hlink>
        <a:srgbClr val="EB8803"/>
      </a:hlink>
      <a:folHlink>
        <a:srgbClr val="5F7791"/>
      </a:folHlink>
    </a:clrScheme>
    <a:fontScheme name="Metro">
      <a:majorFont>
        <a:latin typeface="Consolas"/>
        <a:ea typeface=""/>
        <a:cs typeface=""/>
        <a:font script="Jpan" typeface="ヒラギノ丸ゴ Pro W4"/>
        <a:font script="Hang" typeface="HY중고딕"/>
        <a:font script="Hans" typeface="华文楷体"/>
        <a:font script="Hant" typeface="新細明體"/>
        <a:font script="Arab" typeface="Tahoma"/>
        <a:font script="Hebr" typeface="Levenim MT"/>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Corbel"/>
        <a:ea typeface=""/>
        <a:cs typeface=""/>
        <a:font script="Jpan" typeface="ＭＳ ゴシック"/>
        <a:font script="Hang" typeface="맑은 고딕"/>
        <a:font script="Hans" typeface="宋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tro">
      <a:fillStyleLst>
        <a:solidFill>
          <a:schemeClr val="phClr"/>
        </a:solidFill>
        <a:gradFill rotWithShape="1">
          <a:gsLst>
            <a:gs pos="0">
              <a:schemeClr val="phClr">
                <a:tint val="25000"/>
                <a:satMod val="125000"/>
              </a:schemeClr>
            </a:gs>
            <a:gs pos="40000">
              <a:schemeClr val="phClr">
                <a:tint val="55000"/>
                <a:satMod val="130000"/>
              </a:schemeClr>
            </a:gs>
            <a:gs pos="50000">
              <a:schemeClr val="phClr">
                <a:tint val="59000"/>
                <a:satMod val="130000"/>
              </a:schemeClr>
            </a:gs>
            <a:gs pos="65000">
              <a:schemeClr val="phClr">
                <a:tint val="55000"/>
                <a:satMod val="130000"/>
              </a:schemeClr>
            </a:gs>
            <a:gs pos="100000">
              <a:schemeClr val="phClr">
                <a:tint val="20000"/>
                <a:satMod val="125000"/>
              </a:schemeClr>
            </a:gs>
          </a:gsLst>
          <a:lin ang="5400000" scaled="0"/>
        </a:gradFill>
        <a:gradFill rotWithShape="1">
          <a:gsLst>
            <a:gs pos="0">
              <a:schemeClr val="phClr">
                <a:tint val="48000"/>
                <a:satMod val="138000"/>
              </a:schemeClr>
            </a:gs>
            <a:gs pos="25000">
              <a:schemeClr val="phClr">
                <a:tint val="85000"/>
              </a:schemeClr>
            </a:gs>
            <a:gs pos="40000">
              <a:schemeClr val="phClr">
                <a:tint val="92000"/>
              </a:schemeClr>
            </a:gs>
            <a:gs pos="50000">
              <a:schemeClr val="phClr">
                <a:tint val="93000"/>
              </a:schemeClr>
            </a:gs>
            <a:gs pos="60000">
              <a:schemeClr val="phClr">
                <a:tint val="92000"/>
              </a:schemeClr>
            </a:gs>
            <a:gs pos="75000">
              <a:schemeClr val="phClr">
                <a:tint val="83000"/>
                <a:satMod val="108000"/>
              </a:schemeClr>
            </a:gs>
            <a:gs pos="100000">
              <a:schemeClr val="phClr">
                <a:tint val="48000"/>
                <a:satMod val="150000"/>
              </a:schemeClr>
            </a:gs>
          </a:gsLst>
          <a:lin ang="5400000" scaled="0"/>
        </a:gradFill>
      </a:fillStyleLst>
      <a:lnStyleLst>
        <a:ln w="12000" cap="flat" cmpd="sng" algn="ctr">
          <a:solidFill>
            <a:schemeClr val="phClr"/>
          </a:solidFill>
          <a:prstDash val="solid"/>
        </a:ln>
        <a:ln w="19050" cap="flat" cmpd="sng" algn="ctr">
          <a:solidFill>
            <a:schemeClr val="phClr"/>
          </a:solidFill>
          <a:prstDash val="solid"/>
        </a:ln>
        <a:ln w="38100" cap="flat" cmpd="sng" algn="ctr">
          <a:solidFill>
            <a:schemeClr val="phClr"/>
          </a:solidFill>
          <a:prstDash val="solid"/>
        </a:ln>
      </a:lnStyleLst>
      <a:effectStyleLst>
        <a:effectStyle>
          <a:effectLst>
            <a:glow rad="63500">
              <a:schemeClr val="phClr">
                <a:alpha val="45000"/>
                <a:satMod val="120000"/>
              </a:schemeClr>
            </a:glow>
          </a:effectLst>
        </a:effectStyle>
        <a:effectStyle>
          <a:effectLst>
            <a:glow rad="63500">
              <a:schemeClr val="phClr">
                <a:alpha val="45000"/>
                <a:satMod val="120000"/>
              </a:schemeClr>
            </a:glow>
          </a:effectLst>
          <a:scene3d>
            <a:camera prst="orthographicFront" fov="0">
              <a:rot lat="0" lon="0" rev="0"/>
            </a:camera>
            <a:lightRig rig="brightRoom" dir="tl">
              <a:rot lat="0" lon="0" rev="8700000"/>
            </a:lightRig>
          </a:scene3d>
          <a:sp3d>
            <a:bevelT w="0" h="0"/>
            <a:contourClr>
              <a:schemeClr val="phClr">
                <a:tint val="70000"/>
              </a:schemeClr>
            </a:contourClr>
          </a:sp3d>
        </a:effectStyle>
        <a:effectStyle>
          <a:effectLst>
            <a:glow rad="101500">
              <a:schemeClr val="phClr">
                <a:alpha val="42000"/>
                <a:satMod val="120000"/>
              </a:schemeClr>
            </a:glow>
          </a:effectLst>
          <a:scene3d>
            <a:camera prst="orthographicFront" fov="0">
              <a:rot lat="0" lon="0" rev="0"/>
            </a:camera>
            <a:lightRig rig="glow" dir="t">
              <a:rot lat="0" lon="0" rev="4800000"/>
            </a:lightRig>
          </a:scene3d>
          <a:sp3d prstMaterial="powder">
            <a:bevelT w="50800" h="50800"/>
            <a:contourClr>
              <a:schemeClr val="phClr"/>
            </a:contourClr>
          </a:sp3d>
        </a:effectStyle>
      </a:effectStyleLst>
      <a:bgFillStyleLst>
        <a:solidFill>
          <a:schemeClr val="phClr"/>
        </a:solidFill>
        <a:gradFill rotWithShape="1">
          <a:gsLst>
            <a:gs pos="0">
              <a:schemeClr val="bg1">
                <a:shade val="100000"/>
                <a:satMod val="150000"/>
              </a:schemeClr>
            </a:gs>
            <a:gs pos="65000">
              <a:schemeClr val="bg1">
                <a:shade val="90000"/>
                <a:satMod val="375000"/>
              </a:schemeClr>
            </a:gs>
            <a:gs pos="100000">
              <a:schemeClr val="phClr">
                <a:tint val="88000"/>
                <a:satMod val="400000"/>
              </a:schemeClr>
            </a:gs>
          </a:gsLst>
          <a:lin ang="5400000" scaled="0"/>
        </a:gradFill>
        <a:blipFill>
          <a:blip xmlns:r="http://schemas.openxmlformats.org/officeDocument/2006/relationships" r:embed="rId1">
            <a:duotone>
              <a:schemeClr val="phClr">
                <a:shade val="40000"/>
                <a:satMod val="180000"/>
              </a:schemeClr>
              <a:schemeClr val="phClr">
                <a:tint val="90000"/>
                <a:satMod val="200000"/>
              </a:schemeClr>
            </a:duotone>
          </a:blip>
          <a:tile tx="0" ty="0" sx="80000" sy="80000" flip="none" algn="tl"/>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14548</TotalTime>
  <Words>3958</Words>
  <Application>Microsoft Macintosh PowerPoint</Application>
  <PresentationFormat>On-screen Show (4:3)</PresentationFormat>
  <Paragraphs>387</Paragraphs>
  <Slides>44</Slides>
  <Notes>33</Notes>
  <HiddenSlides>0</HiddenSlides>
  <MMClips>3</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44</vt:i4>
      </vt:variant>
    </vt:vector>
  </HeadingPairs>
  <TitlesOfParts>
    <vt:vector size="56" baseType="lpstr">
      <vt:lpstr>ＭＳ Ｐゴシック</vt:lpstr>
      <vt:lpstr>ＭＳ Ｐゴシック</vt:lpstr>
      <vt:lpstr>宋体</vt:lpstr>
      <vt:lpstr>Arial</vt:lpstr>
      <vt:lpstr>Arial Narrow</vt:lpstr>
      <vt:lpstr>Calibri</vt:lpstr>
      <vt:lpstr>Corbel</vt:lpstr>
      <vt:lpstr>Corbel (Body)</vt:lpstr>
      <vt:lpstr>Wingdings</vt:lpstr>
      <vt:lpstr>Wingdings 2</vt:lpstr>
      <vt:lpstr>Office Theme</vt:lpstr>
      <vt:lpstr>CIMSS_Template_2013Logo</vt:lpstr>
      <vt:lpstr>NOAA/CIMSS ProbSevere Model (version 2)</vt:lpstr>
      <vt:lpstr>PowerPoint Presentation</vt:lpstr>
      <vt:lpstr>PowerPoint Presentation</vt:lpstr>
      <vt:lpstr>NOAA/CIMSS ProbSevere Model</vt:lpstr>
      <vt:lpstr>AWIPS-II Display</vt:lpstr>
      <vt:lpstr>PowerPoint Presentation</vt:lpstr>
      <vt:lpstr>PowerPoint Presentation</vt:lpstr>
      <vt:lpstr>PowerPoint Presentation</vt:lpstr>
      <vt:lpstr>PowerPoint Presentation</vt:lpstr>
      <vt:lpstr>PowerPoint Presentation</vt:lpstr>
      <vt:lpstr>Examples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Validation</vt:lpstr>
      <vt:lpstr>ProbSevere Model Performance</vt:lpstr>
      <vt:lpstr>ProbSevere – Hail Improvement</vt:lpstr>
      <vt:lpstr>ProbHail Reliability</vt:lpstr>
      <vt:lpstr>ProbSevere – Wind Improvement</vt:lpstr>
      <vt:lpstr>ProbWind Reliability</vt:lpstr>
      <vt:lpstr>ProbTor Model Performance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Contact and References</vt:lpstr>
      <vt:lpstr>Additional Slides</vt:lpstr>
      <vt:lpstr>Impact of GOES-16 ABI on ProbSevere</vt:lpstr>
      <vt:lpstr>PowerPoint Presentation</vt:lpstr>
    </vt:vector>
  </TitlesOfParts>
  <Company>SSEC at the University of Wisconsin-Madison</Company>
  <LinksUpToDate>false</LinksUpToDate>
  <SharedDoc>false</SharedDoc>
  <HyperlinksChanged>false</HyperlinksChanged>
  <AppVersion>16.0015</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NOAA/CIMSS ProbTor Model</dc:title>
  <dc:creator>Justin Sieglaff</dc:creator>
  <cp:lastModifiedBy>JOHN L CINTINEO</cp:lastModifiedBy>
  <cp:revision>280</cp:revision>
  <dcterms:created xsi:type="dcterms:W3CDTF">2017-03-24T14:06:45Z</dcterms:created>
  <dcterms:modified xsi:type="dcterms:W3CDTF">2018-07-16T15:53:36Z</dcterms:modified>
</cp:coreProperties>
</file>