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4800" r:id="rId1"/>
  </p:sldMasterIdLst>
  <p:notesMasterIdLst>
    <p:notesMasterId r:id="rId36"/>
  </p:notesMasterIdLst>
  <p:sldIdLst>
    <p:sldId id="256" r:id="rId2"/>
    <p:sldId id="380" r:id="rId3"/>
    <p:sldId id="257" r:id="rId4"/>
    <p:sldId id="286" r:id="rId5"/>
    <p:sldId id="288" r:id="rId6"/>
    <p:sldId id="338" r:id="rId7"/>
    <p:sldId id="378" r:id="rId8"/>
    <p:sldId id="379" r:id="rId9"/>
    <p:sldId id="260" r:id="rId10"/>
    <p:sldId id="317" r:id="rId11"/>
    <p:sldId id="313" r:id="rId12"/>
    <p:sldId id="337" r:id="rId13"/>
    <p:sldId id="377" r:id="rId14"/>
    <p:sldId id="300" r:id="rId15"/>
    <p:sldId id="334" r:id="rId16"/>
    <p:sldId id="319" r:id="rId17"/>
    <p:sldId id="328" r:id="rId18"/>
    <p:sldId id="329" r:id="rId19"/>
    <p:sldId id="362" r:id="rId20"/>
    <p:sldId id="369" r:id="rId21"/>
    <p:sldId id="370" r:id="rId22"/>
    <p:sldId id="371" r:id="rId23"/>
    <p:sldId id="372" r:id="rId24"/>
    <p:sldId id="381" r:id="rId25"/>
    <p:sldId id="373" r:id="rId26"/>
    <p:sldId id="374" r:id="rId27"/>
    <p:sldId id="375" r:id="rId28"/>
    <p:sldId id="376" r:id="rId29"/>
    <p:sldId id="287" r:id="rId30"/>
    <p:sldId id="267" r:id="rId31"/>
    <p:sldId id="327" r:id="rId32"/>
    <p:sldId id="320" r:id="rId33"/>
    <p:sldId id="333" r:id="rId34"/>
    <p:sldId id="275" r:id="rId3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CE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08"/>
    <p:restoredTop sz="94574"/>
  </p:normalViewPr>
  <p:slideViewPr>
    <p:cSldViewPr snapToGrid="0" snapToObjects="1">
      <p:cViewPr varScale="1">
        <p:scale>
          <a:sx n="138" d="100"/>
          <a:sy n="138" d="100"/>
        </p:scale>
        <p:origin x="184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A5F978-D424-2E4E-8288-86E6B0F671E1}" type="datetimeFigureOut">
              <a:rPr lang="en-US" smtClean="0"/>
              <a:t>1/3/19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A40AA-D256-A948-B204-8C8206596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77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D38AD0-DDF4-3842-B34B-8F7299200B6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031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5ED65-0FFD-EF4C-BE40-2BD15500A6C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956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A860F-AB32-CB40-9344-B7D058D1283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5307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D38AD0-DDF4-3842-B34B-8F7299200B6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80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40AA-D256-A948-B204-8C8206596C5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8103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GOES-East location = 75.2W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40AA-D256-A948-B204-8C8206596C5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0389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A860F-AB32-CB40-9344-B7D058D1283B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29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40AA-D256-A948-B204-8C8206596C5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0460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40AA-D256-A948-B204-8C8206596C54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16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A40AA-D256-A948-B204-8C8206596C54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5416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40AA-D256-A948-B204-8C8206596C54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5986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E10F8A-6C56-0446-9C01-98AF444D4032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181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gradFill>
          <a:gsLst>
            <a:gs pos="68000">
              <a:schemeClr val="accent5"/>
            </a:gs>
            <a:gs pos="100000">
              <a:schemeClr val="accent1"/>
            </a:gs>
            <a:gs pos="0">
              <a:schemeClr val="accent1"/>
            </a:gs>
            <a:gs pos="35000">
              <a:schemeClr val="accent5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1" name="Picture 10" descr="CIMSS_logo_web_multicolor_PNG_550x400.png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23309" y="4012406"/>
            <a:ext cx="981242" cy="713629"/>
          </a:xfrm>
          <a:prstGeom prst="rect">
            <a:avLst/>
          </a:prstGeom>
        </p:spPr>
      </p:pic>
      <p:pic>
        <p:nvPicPr>
          <p:cNvPr id="12" name="Picture 11" descr="uwlogo_web_sm_ctr_wht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9906" y="4082859"/>
            <a:ext cx="876468" cy="58624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883949" y="4051253"/>
            <a:ext cx="878876" cy="646602"/>
          </a:xfrm>
          <a:prstGeom prst="rect">
            <a:avLst/>
          </a:prstGeom>
        </p:spPr>
      </p:pic>
      <p:pic>
        <p:nvPicPr>
          <p:cNvPr id="14" name="Picture 13" descr="goes_r_logo small.png"/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80260" y="4012406"/>
            <a:ext cx="1059965" cy="706643"/>
          </a:xfrm>
          <a:prstGeom prst="rect">
            <a:avLst/>
          </a:prstGeom>
        </p:spPr>
      </p:pic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1" y="1"/>
            <a:ext cx="6755135" cy="1034342"/>
          </a:xfrm>
          <a:prstGeom prst="rect">
            <a:avLst/>
          </a:prstGeom>
          <a:gradFill flip="none" rotWithShape="1">
            <a:gsLst>
              <a:gs pos="68000">
                <a:schemeClr val="accent5"/>
              </a:gs>
              <a:gs pos="100000">
                <a:schemeClr val="accent1"/>
              </a:gs>
              <a:gs pos="0">
                <a:schemeClr val="accent1"/>
              </a:gs>
              <a:gs pos="35000">
                <a:schemeClr val="accent5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038" y="2784"/>
            <a:ext cx="6610097" cy="103155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14350" indent="-171450">
              <a:buClr>
                <a:schemeClr val="accent1"/>
              </a:buClr>
              <a:buFont typeface=".HiraKakuInterface-W3" charset="-128"/>
              <a:buChar char="⇒"/>
              <a:defRPr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755135" y="-2649"/>
            <a:ext cx="2386235" cy="10369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9" name="Rectangle 8"/>
          <p:cNvSpPr/>
          <p:nvPr userDrawn="1"/>
        </p:nvSpPr>
        <p:spPr>
          <a:xfrm>
            <a:off x="1" y="4767265"/>
            <a:ext cx="9144000" cy="3809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240407" y="302610"/>
            <a:ext cx="619844" cy="425637"/>
          </a:xfrm>
          <a:prstGeom prst="rect">
            <a:avLst/>
          </a:prstGeom>
        </p:spPr>
      </p:pic>
      <p:pic>
        <p:nvPicPr>
          <p:cNvPr id="11" name="Picture 10" descr="CIMSS_logo_web_multicolor_PNG_550x400.png"/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61131" y="288434"/>
            <a:ext cx="709054" cy="4539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-3068"/>
            <a:ext cx="6755135" cy="1036991"/>
          </a:xfrm>
          <a:prstGeom prst="rect">
            <a:avLst/>
          </a:prstGeom>
          <a:gradFill flip="none" rotWithShape="1">
            <a:gsLst>
              <a:gs pos="68000">
                <a:schemeClr val="accent5"/>
              </a:gs>
              <a:gs pos="100000">
                <a:schemeClr val="accent1"/>
              </a:gs>
              <a:gs pos="0">
                <a:schemeClr val="accent1"/>
              </a:gs>
              <a:gs pos="35000">
                <a:schemeClr val="accent5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 userDrawn="1"/>
        </p:nvSpPr>
        <p:spPr>
          <a:xfrm>
            <a:off x="6755135" y="-2649"/>
            <a:ext cx="2386235" cy="10369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240407" y="302610"/>
            <a:ext cx="619844" cy="425637"/>
          </a:xfrm>
          <a:prstGeom prst="rect">
            <a:avLst/>
          </a:prstGeom>
        </p:spPr>
      </p:pic>
      <p:pic>
        <p:nvPicPr>
          <p:cNvPr id="11" name="Picture 10" descr="CIMSS_logo_web_multicolor_PNG_550x400.png"/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61131" y="288434"/>
            <a:ext cx="709054" cy="453988"/>
          </a:xfrm>
          <a:prstGeom prst="rect">
            <a:avLst/>
          </a:prstGeom>
        </p:spPr>
      </p:pic>
      <p:sp>
        <p:nvSpPr>
          <p:cNvPr id="12" name="Rectangle 11"/>
          <p:cNvSpPr/>
          <p:nvPr userDrawn="1"/>
        </p:nvSpPr>
        <p:spPr>
          <a:xfrm>
            <a:off x="1" y="4767265"/>
            <a:ext cx="9144000" cy="3809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45038" y="2784"/>
            <a:ext cx="6610097" cy="103155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5" y="-2650"/>
            <a:ext cx="4240529" cy="1545700"/>
          </a:xfrm>
          <a:prstGeom prst="rect">
            <a:avLst/>
          </a:prstGeom>
          <a:gradFill flip="none" rotWithShape="1">
            <a:gsLst>
              <a:gs pos="68000">
                <a:schemeClr val="accent5"/>
              </a:gs>
              <a:gs pos="100000">
                <a:schemeClr val="accent1"/>
              </a:gs>
              <a:gs pos="0">
                <a:schemeClr val="accent1"/>
              </a:gs>
              <a:gs pos="35000">
                <a:schemeClr val="accent5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9" name="Content Placeholder 2"/>
          <p:cNvSpPr>
            <a:spLocks noGrp="1"/>
          </p:cNvSpPr>
          <p:nvPr>
            <p:ph idx="10"/>
          </p:nvPr>
        </p:nvSpPr>
        <p:spPr>
          <a:xfrm>
            <a:off x="205740" y="1711522"/>
            <a:ext cx="3234690" cy="3263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9879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9879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9879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FADA0DB8-CBB3-7E41-97EF-647929A8D6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xtBox 14"/>
          <p:cNvSpPr txBox="1"/>
          <p:nvPr userDrawn="1"/>
        </p:nvSpPr>
        <p:spPr>
          <a:xfrm>
            <a:off x="1557633" y="49125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658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1" r:id="rId1"/>
    <p:sldLayoutId id="2147484802" r:id="rId2"/>
    <p:sldLayoutId id="2147484803" r:id="rId3"/>
    <p:sldLayoutId id="2147484804" r:id="rId4"/>
    <p:sldLayoutId id="2147484805" r:id="rId5"/>
    <p:sldLayoutId id="2147484806" r:id="rId6"/>
    <p:sldLayoutId id="2147484807" r:id="rId7"/>
    <p:sldLayoutId id="2147484808" r:id="rId8"/>
    <p:sldLayoutId id="2147484809" r:id="rId9"/>
    <p:sldLayoutId id="2147484810" r:id="rId10"/>
    <p:sldLayoutId id="2147484811" r:id="rId11"/>
    <p:sldLayoutId id="2147484796" r:id="rId12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imss.ssec.wisc.edu/csppgeo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es-r.gov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imss.ssec.wisc.edu/csppgeo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hyperlink" Target="mailto:csppgeo.issues@ssec.wisc.ed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571499" y="438624"/>
            <a:ext cx="8409769" cy="12784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Helvetica Light"/>
                <a:ea typeface="+mj-ea"/>
                <a:cs typeface="Helvetica Light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Recent Developments in CSPP Geo Software for Direct Broadcast </a:t>
            </a: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571499" y="1855410"/>
            <a:ext cx="8014576" cy="119591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  <a:defRPr sz="3200" b="0" i="0" kern="1200">
                <a:solidFill>
                  <a:schemeClr val="tx1"/>
                </a:solidFill>
                <a:latin typeface="Helvetica Light"/>
                <a:ea typeface="+mn-ea"/>
                <a:cs typeface="Helvetica Light"/>
              </a:defRPr>
            </a:lvl1pPr>
            <a:lvl2pPr marL="742950" indent="-28575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–"/>
              <a:defRPr sz="2800" b="0" i="0" kern="1200">
                <a:solidFill>
                  <a:schemeClr val="tx1"/>
                </a:solidFill>
                <a:latin typeface="Helvetica Light"/>
                <a:ea typeface="+mn-ea"/>
                <a:cs typeface="Helvetica Light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Helvetica Light"/>
                <a:ea typeface="+mn-ea"/>
                <a:cs typeface="Helvetica Light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–"/>
              <a:defRPr sz="2000" b="0" i="0" kern="1200">
                <a:solidFill>
                  <a:schemeClr val="tx1"/>
                </a:solidFill>
                <a:latin typeface="Helvetica Light"/>
                <a:ea typeface="+mn-ea"/>
                <a:cs typeface="Helvetica Light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»"/>
              <a:defRPr sz="2000" b="0" i="0" kern="1200">
                <a:solidFill>
                  <a:schemeClr val="tx1"/>
                </a:solidFill>
                <a:latin typeface="Helvetica Light"/>
                <a:ea typeface="+mn-ea"/>
                <a:cs typeface="Helvetica Light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Graeme Martin, Liam </a:t>
            </a:r>
            <a:r>
              <a:rPr lang="en-US" sz="1600" dirty="0" err="1">
                <a:solidFill>
                  <a:schemeClr val="bg1"/>
                </a:solidFill>
              </a:rPr>
              <a:t>Gumley</a:t>
            </a:r>
            <a:r>
              <a:rPr lang="en-US" sz="1600" dirty="0">
                <a:solidFill>
                  <a:schemeClr val="bg1"/>
                </a:solidFill>
              </a:rPr>
              <a:t>, Nick </a:t>
            </a:r>
            <a:r>
              <a:rPr lang="en-US" sz="1600" dirty="0" err="1">
                <a:solidFill>
                  <a:schemeClr val="bg1"/>
                </a:solidFill>
              </a:rPr>
              <a:t>Bearson</a:t>
            </a:r>
            <a:r>
              <a:rPr lang="en-US" sz="1600" dirty="0">
                <a:solidFill>
                  <a:schemeClr val="bg1"/>
                </a:solidFill>
              </a:rPr>
              <a:t>, Jessica Braun, Geoff Cureton, Alan De Smet, Ray Garcia, Tommy Jasmin, Scott </a:t>
            </a:r>
            <a:r>
              <a:rPr lang="en-US" sz="1600" dirty="0" err="1">
                <a:solidFill>
                  <a:schemeClr val="bg1"/>
                </a:solidFill>
              </a:rPr>
              <a:t>Mindock</a:t>
            </a:r>
            <a:r>
              <a:rPr lang="en-US" sz="1600" dirty="0">
                <a:solidFill>
                  <a:schemeClr val="bg1"/>
                </a:solidFill>
              </a:rPr>
              <a:t>, Eva Schiffer, Kathy </a:t>
            </a:r>
            <a:r>
              <a:rPr lang="en-US" sz="1600" dirty="0" err="1">
                <a:solidFill>
                  <a:schemeClr val="bg1"/>
                </a:solidFill>
              </a:rPr>
              <a:t>Strabala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solidFill>
                  <a:schemeClr val="bg1"/>
                </a:solidFill>
              </a:rPr>
              <a:t>University of Wisconsin – Madison, Space Science &amp; Engineering Center /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solidFill>
                  <a:schemeClr val="bg1"/>
                </a:solidFill>
              </a:rPr>
              <a:t>Cooperative Institute for Meteorological Satellite Studies</a:t>
            </a:r>
          </a:p>
          <a:p>
            <a:pPr>
              <a:lnSpc>
                <a:spcPct val="100000"/>
              </a:lnSpc>
            </a:pP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571499" y="3241914"/>
            <a:ext cx="8014576" cy="8985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400" dirty="0">
                <a:solidFill>
                  <a:schemeClr val="bg1"/>
                </a:solidFill>
                <a:latin typeface="Helvetica" charset="0"/>
                <a:ea typeface="Helvetica" charset="0"/>
                <a:cs typeface="Helvetica" charset="0"/>
              </a:rPr>
              <a:t>American Meteorological Society 99</a:t>
            </a:r>
            <a:r>
              <a:rPr lang="en-US" sz="1400" baseline="30000" dirty="0">
                <a:solidFill>
                  <a:schemeClr val="bg1"/>
                </a:solidFill>
                <a:latin typeface="Helvetica" charset="0"/>
                <a:ea typeface="Helvetica" charset="0"/>
                <a:cs typeface="Helvetica" charset="0"/>
              </a:rPr>
              <a:t>th</a:t>
            </a:r>
            <a:r>
              <a:rPr lang="en-US" sz="1400" dirty="0">
                <a:solidFill>
                  <a:schemeClr val="bg1"/>
                </a:solidFill>
                <a:latin typeface="Helvetica" charset="0"/>
                <a:ea typeface="Helvetica" charset="0"/>
                <a:cs typeface="Helvetica" charset="0"/>
              </a:rPr>
              <a:t> Annual Meeting</a:t>
            </a:r>
          </a:p>
          <a:p>
            <a:pPr algn="l"/>
            <a:r>
              <a:rPr lang="en-US" sz="1400" dirty="0">
                <a:solidFill>
                  <a:schemeClr val="bg1"/>
                </a:solidFill>
                <a:latin typeface="Helvetica" charset="0"/>
                <a:ea typeface="Helvetica" charset="0"/>
                <a:cs typeface="Helvetica" charset="0"/>
              </a:rPr>
              <a:t>7 Jan 2019, Phoenix, Arizona</a:t>
            </a: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677576" y="3146156"/>
            <a:ext cx="7730255" cy="93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524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24065-2463-7D46-ACE6-81A6C5A93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8CF1A-1AD3-2742-8CD7-C79891DE2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Project Overview</a:t>
            </a:r>
          </a:p>
          <a:p>
            <a:r>
              <a:rPr lang="en-US" dirty="0"/>
              <a:t>Users</a:t>
            </a:r>
          </a:p>
          <a:p>
            <a:r>
              <a:rPr lang="en-US" dirty="0"/>
              <a:t>Software Packages</a:t>
            </a:r>
          </a:p>
          <a:p>
            <a:r>
              <a:rPr lang="en-US" dirty="0"/>
              <a:t>Future Plans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B9948-4FB0-8840-99B4-71ED69E8F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BABF24-5225-E545-A86B-0E0EEE57F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0B1E4-150A-8446-ADA8-A7903294E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257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43161" y="1082650"/>
            <a:ext cx="2810090" cy="340033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CSPP Geo?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6863" y="1350147"/>
            <a:ext cx="5610659" cy="35540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CSPP Geo = “Community Satellite Processing Package for Geostationary Data”</a:t>
            </a:r>
          </a:p>
          <a:p>
            <a:r>
              <a:rPr lang="en-US" dirty="0"/>
              <a:t>The CSPP Geo project creates and distributes software allowing direct broadcast users to create products from geostationary satellite data</a:t>
            </a:r>
          </a:p>
          <a:p>
            <a:r>
              <a:rPr lang="en-US" dirty="0"/>
              <a:t>The project draws on experience creating software allowing direct broadcast users to process data from polar orbiters (CSPP and IMAPP projects)</a:t>
            </a:r>
          </a:p>
          <a:p>
            <a:r>
              <a:rPr lang="en-US" dirty="0"/>
              <a:t>Funded by the GOES-R Program Office</a:t>
            </a:r>
          </a:p>
          <a:p>
            <a:r>
              <a:rPr lang="en-US" dirty="0"/>
              <a:t>Supported missions: </a:t>
            </a:r>
            <a:r>
              <a:rPr lang="en-US" b="1" dirty="0"/>
              <a:t>GOES-16, GOES-17, Himawari-8, and GOES-15</a:t>
            </a:r>
          </a:p>
          <a:p>
            <a:r>
              <a:rPr lang="en-US" dirty="0"/>
              <a:t>Level 2 products are generated by algorithms that were developed for ABI under GOES-R AWG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3A7DD-48BA-B045-8FA8-1DE99E488A96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479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Software philosophy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CSPP Geo software is:</a:t>
            </a:r>
          </a:p>
          <a:p>
            <a:pPr lvl="1"/>
            <a:r>
              <a:rPr lang="en-US" dirty="0"/>
              <a:t>Publicly available and free of charge: </a:t>
            </a:r>
            <a:r>
              <a:rPr lang="en-US" dirty="0">
                <a:hlinkClick r:id="rId2"/>
              </a:rPr>
              <a:t>http://cimss.ssec.wisc.edu/csppgeo/</a:t>
            </a:r>
            <a:endParaRPr lang="en-US" dirty="0"/>
          </a:p>
          <a:p>
            <a:pPr lvl="1"/>
            <a:r>
              <a:rPr lang="en-US" dirty="0"/>
              <a:t>Distributed as binary packages for 64-bit CentOS6-compatible Linux</a:t>
            </a:r>
          </a:p>
          <a:p>
            <a:pPr lvl="1"/>
            <a:r>
              <a:rPr lang="en-US" dirty="0"/>
              <a:t>Distributed with all required 3</a:t>
            </a:r>
            <a:r>
              <a:rPr lang="en-US" baseline="30000" dirty="0"/>
              <a:t>rd</a:t>
            </a:r>
            <a:r>
              <a:rPr lang="en-US" dirty="0"/>
              <a:t> party software bundled</a:t>
            </a:r>
          </a:p>
          <a:p>
            <a:pPr lvl="1"/>
            <a:r>
              <a:rPr lang="en-US" dirty="0"/>
              <a:t>Easy to install and run</a:t>
            </a:r>
          </a:p>
          <a:p>
            <a:pPr lvl="1"/>
            <a:r>
              <a:rPr lang="en-US" dirty="0"/>
              <a:t>Released with an optional test data package</a:t>
            </a:r>
          </a:p>
          <a:p>
            <a:pPr lvl="1"/>
            <a:r>
              <a:rPr lang="en-US" dirty="0"/>
              <a:t>High level of user support</a:t>
            </a:r>
          </a:p>
          <a:p>
            <a:r>
              <a:rPr lang="en-US" dirty="0"/>
              <a:t>Software is intended to be run on rack-mounted commodity hardware</a:t>
            </a:r>
          </a:p>
          <a:p>
            <a:r>
              <a:rPr lang="en-US" dirty="0"/>
              <a:t>Recommended hardware specs for each software package are on the CSPP Geo website</a:t>
            </a:r>
          </a:p>
          <a:p>
            <a:r>
              <a:rPr lang="en-US" dirty="0"/>
              <a:t>Ancillary data is staged on servers at the U. of Wisconsin</a:t>
            </a:r>
          </a:p>
          <a:p>
            <a:r>
              <a:rPr lang="en-US" dirty="0"/>
              <a:t>Generally Level 2 software is developed in collaboration with scientists, while Level 1 software may be developed from scratch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21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personnel and collaborators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B0F0"/>
                </a:solidFill>
              </a:rPr>
              <a:t>The CSPP Geo team: </a:t>
            </a:r>
            <a:r>
              <a:rPr lang="en-US" dirty="0"/>
              <a:t>Liam Gumley (Principal Investigator), Graeme Martin (Project Manager), Nick Bearson, Jessica Braun, Geoff Cureton, Alan DeSmet, Ray Garcia, Tommy Jasmin, Scott Mindock, Eva Schiffer, Kathy Strabala</a:t>
            </a:r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B0F0"/>
                </a:solidFill>
              </a:rPr>
              <a:t>NOAA / AIT: </a:t>
            </a:r>
            <a:r>
              <a:rPr lang="en-US" dirty="0"/>
              <a:t>Walter Wolf, Shanna Sampson, Tom King and team</a:t>
            </a:r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B0F0"/>
                </a:solidFill>
              </a:rPr>
              <a:t>GEOCAT:</a:t>
            </a:r>
            <a:r>
              <a:rPr lang="en-US" dirty="0"/>
              <a:t> Mike Pavolonis</a:t>
            </a:r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B0F0"/>
                </a:solidFill>
              </a:rPr>
              <a:t>GOES-R Cloud team: </a:t>
            </a:r>
            <a:r>
              <a:rPr lang="en-US" dirty="0"/>
              <a:t>Andy Heidinger (lead), Denis Botambekov, Corey Calvert, Pat Heck, William Straka, Andy Walther, Steve Wanzong</a:t>
            </a:r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377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B0F0"/>
                </a:solidFill>
              </a:rPr>
              <a:t>Imagery:</a:t>
            </a:r>
            <a:r>
              <a:rPr lang="en-US" dirty="0"/>
              <a:t> Tim Schmit, Kaba Bah, Jordan Gerth, Mat Gunshor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07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4F301-418B-E141-8B38-50D6DE4A8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4BEE0-3A61-7F4F-BEB2-0698A9F84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22B61-E934-234C-BAD4-A770565D7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023E5D-31AF-2D49-8FF9-F4E78A90DA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"/>
            <a:ext cx="9144000" cy="4572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67FE162-F134-5D48-AEBE-BC3F5952D71B}"/>
              </a:ext>
            </a:extLst>
          </p:cNvPr>
          <p:cNvSpPr/>
          <p:nvPr/>
        </p:nvSpPr>
        <p:spPr>
          <a:xfrm>
            <a:off x="0" y="3943171"/>
            <a:ext cx="9144000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CSPP Geo software is used at half of all GRB receiving stations around the world (as of early 2018, per GRB User Group survey)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Users include NOAA / NWS, NASA, international meteorological agencies, receiving station vendors, data and weather service providers, and the university and research community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5AD85E9A-F2F7-EB44-8BAA-3C02E00A5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030" y="2020688"/>
            <a:ext cx="2412116" cy="1809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987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4F301-418B-E141-8B38-50D6DE4A8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4BEE0-3A61-7F4F-BEB2-0698A9F84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22B61-E934-234C-BAD4-A770565D7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023E5D-31AF-2D49-8FF9-F4E78A90DA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"/>
            <a:ext cx="9144000" cy="4572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67FE162-F134-5D48-AEBE-BC3F5952D71B}"/>
              </a:ext>
            </a:extLst>
          </p:cNvPr>
          <p:cNvSpPr/>
          <p:nvPr/>
        </p:nvSpPr>
        <p:spPr>
          <a:xfrm>
            <a:off x="0" y="3943171"/>
            <a:ext cx="9144000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CSPP Geo software is used at half of all GRB receiving stations around the world (as of early 2018, per GRB User Group survey)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Users include NOAA / NWS, NASA, international meteorological agencies, receiving station vendors, data and weather service providers, and the university and research community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5AD85E9A-F2F7-EB44-8BAA-3C02E00A5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020688"/>
            <a:ext cx="2412116" cy="180908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51BF5B-6CFF-AD40-B852-548275014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4150" y="218555"/>
            <a:ext cx="5408337" cy="366791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7031519-76C0-664B-BA9E-DFCAD6C11F16}"/>
              </a:ext>
            </a:extLst>
          </p:cNvPr>
          <p:cNvSpPr txBox="1"/>
          <p:nvPr/>
        </p:nvSpPr>
        <p:spPr>
          <a:xfrm>
            <a:off x="7486650" y="3538204"/>
            <a:ext cx="15038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Credit: Jim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McNitt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645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61722-E547-1842-8BF6-32A361CC842E}" type="slidenum">
              <a:rPr lang="en-US" smtClean="0"/>
              <a:t>8</a:t>
            </a:fld>
            <a:endParaRPr lang="en-US" dirty="0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145038" y="2784"/>
            <a:ext cx="6610097" cy="1031558"/>
          </a:xfrm>
        </p:spPr>
        <p:txBody>
          <a:bodyPr/>
          <a:lstStyle/>
          <a:p>
            <a:r>
              <a:rPr lang="en-US" dirty="0"/>
              <a:t>CSPP Geo Software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790998E-8BA5-C343-B922-0924DAE72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0313" y="1181926"/>
            <a:ext cx="4506337" cy="17397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35ED06-84EE-1F4A-9E39-EFB0F7F644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35" y="3008952"/>
            <a:ext cx="4121665" cy="1642257"/>
          </a:xfrm>
          <a:prstGeom prst="rect">
            <a:avLst/>
          </a:prstGeom>
        </p:spPr>
      </p:pic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B23B66A9-2D07-2340-88C7-F03A4C92FC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047705" y="3669161"/>
            <a:ext cx="3966597" cy="6611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57FC4C-7320-2548-AB8D-945C8676FE8B}"/>
              </a:ext>
            </a:extLst>
          </p:cNvPr>
          <p:cNvSpPr txBox="1"/>
          <p:nvPr/>
        </p:nvSpPr>
        <p:spPr>
          <a:xfrm>
            <a:off x="488197" y="2851688"/>
            <a:ext cx="1469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Himawari</a:t>
            </a:r>
            <a:r>
              <a:rPr lang="en-US" dirty="0"/>
              <a:t> AHI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D32DAE-8EFD-0646-86B2-EC01BEAAFBF3}"/>
              </a:ext>
            </a:extLst>
          </p:cNvPr>
          <p:cNvSpPr txBox="1"/>
          <p:nvPr/>
        </p:nvSpPr>
        <p:spPr>
          <a:xfrm>
            <a:off x="2611464" y="1270861"/>
            <a:ext cx="1325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GOES-16/17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3743CD-CDD1-3D43-B8CC-6AEE5B111FAB}"/>
              </a:ext>
            </a:extLst>
          </p:cNvPr>
          <p:cNvSpPr txBox="1"/>
          <p:nvPr/>
        </p:nvSpPr>
        <p:spPr>
          <a:xfrm>
            <a:off x="5881607" y="3244272"/>
            <a:ext cx="1002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GOES-15</a:t>
            </a:r>
          </a:p>
        </p:txBody>
      </p:sp>
    </p:spTree>
    <p:extLst>
      <p:ext uri="{BB962C8B-B14F-4D97-AF65-F5344CB8AC3E}">
        <p14:creationId xmlns:p14="http://schemas.microsoft.com/office/powerpoint/2010/main" val="3436640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2761" y="83318"/>
            <a:ext cx="5000864" cy="857251"/>
          </a:xfrm>
        </p:spPr>
        <p:txBody>
          <a:bodyPr>
            <a:normAutofit/>
          </a:bodyPr>
          <a:lstStyle/>
          <a:p>
            <a:r>
              <a:rPr lang="en-US" dirty="0"/>
              <a:t>GOES-16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8" y="1089660"/>
            <a:ext cx="5385306" cy="357693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GOES-16 is the first of a new generation of U.S. geostationary satellites</a:t>
            </a:r>
          </a:p>
          <a:p>
            <a:r>
              <a:rPr lang="en-US" dirty="0"/>
              <a:t>Launched in November 2016</a:t>
            </a:r>
          </a:p>
          <a:p>
            <a:r>
              <a:rPr lang="en-US" dirty="0"/>
              <a:t>GOES-16 is now the operational GOES-East satellite, located  at W 75.2° since Dec 2017</a:t>
            </a:r>
          </a:p>
          <a:p>
            <a:pPr lvl="1"/>
            <a:r>
              <a:rPr lang="en-US" dirty="0"/>
              <a:t>Location during checkout was W 89.5°</a:t>
            </a:r>
          </a:p>
          <a:p>
            <a:r>
              <a:rPr lang="en-US" dirty="0">
                <a:solidFill>
                  <a:srgbClr val="7030A0"/>
                </a:solidFill>
              </a:rPr>
              <a:t>GOES-16 has a direct broadcast stream called GOES Rebroadcast (GRB)</a:t>
            </a:r>
          </a:p>
          <a:p>
            <a:pPr lvl="1"/>
            <a:r>
              <a:rPr lang="en-US" dirty="0"/>
              <a:t>Includes data from </a:t>
            </a:r>
            <a:r>
              <a:rPr lang="en-US" b="1" i="1" dirty="0"/>
              <a:t>all</a:t>
            </a:r>
            <a:r>
              <a:rPr lang="en-US" dirty="0"/>
              <a:t> GOES-16 instruments</a:t>
            </a:r>
          </a:p>
          <a:p>
            <a:r>
              <a:rPr lang="en-US" dirty="0"/>
              <a:t>GRB receiving systems are currently available from vendors</a:t>
            </a:r>
          </a:p>
          <a:p>
            <a:r>
              <a:rPr lang="en-US" dirty="0"/>
              <a:t>NOAA provides information on GRB including a list of receiving station vendors at </a:t>
            </a:r>
            <a:r>
              <a:rPr lang="en-US" dirty="0">
                <a:hlinkClick r:id="rId3"/>
              </a:rPr>
              <a:t>http://www.goes-r.gov/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3A7DD-48BA-B045-8FA8-1DE99E488A96}" type="slidenum">
              <a:rPr lang="en-US" smtClean="0"/>
              <a:t>9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38" y="0"/>
            <a:ext cx="1101356" cy="901109"/>
          </a:xfrm>
          <a:prstGeom prst="rect">
            <a:avLst/>
          </a:prstGeom>
        </p:spPr>
      </p:pic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420496"/>
              </p:ext>
            </p:extLst>
          </p:nvPr>
        </p:nvGraphicFramePr>
        <p:xfrm>
          <a:off x="6063006" y="1682691"/>
          <a:ext cx="2835051" cy="2575236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28350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50355">
                <a:tc>
                  <a:txBody>
                    <a:bodyPr/>
                    <a:lstStyle/>
                    <a:p>
                      <a:r>
                        <a:rPr lang="en-US" sz="1500" dirty="0"/>
                        <a:t>Advanced Baseline Imager (ABI)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5422">
                <a:tc>
                  <a:txBody>
                    <a:bodyPr/>
                    <a:lstStyle/>
                    <a:p>
                      <a:r>
                        <a:rPr lang="en-US" sz="1500" dirty="0"/>
                        <a:t>Geostationary Lightning</a:t>
                      </a:r>
                      <a:r>
                        <a:rPr lang="en-US" sz="1500" baseline="0" dirty="0"/>
                        <a:t> Mapper (GLM)</a:t>
                      </a:r>
                      <a:endParaRPr lang="en-US" sz="15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0353">
                <a:tc>
                  <a:txBody>
                    <a:bodyPr/>
                    <a:lstStyle/>
                    <a:p>
                      <a:r>
                        <a:rPr lang="en-US" sz="1500" dirty="0"/>
                        <a:t>Solar Ultraviolet</a:t>
                      </a:r>
                      <a:r>
                        <a:rPr lang="en-US" sz="1500" baseline="0" dirty="0"/>
                        <a:t> Imager (SUVI)</a:t>
                      </a:r>
                      <a:endParaRPr lang="en-US" sz="15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5422">
                <a:tc>
                  <a:txBody>
                    <a:bodyPr/>
                    <a:lstStyle/>
                    <a:p>
                      <a:r>
                        <a:rPr lang="en-US" sz="1500" dirty="0"/>
                        <a:t>Space Environment In-Situ Suite (SEISS)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5422">
                <a:tc>
                  <a:txBody>
                    <a:bodyPr/>
                    <a:lstStyle/>
                    <a:p>
                      <a:r>
                        <a:rPr lang="en-US" sz="1500" dirty="0"/>
                        <a:t>Extreme Ultraviolet and X-ray Irradiance Sensors (EXIS)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674">
                <a:tc>
                  <a:txBody>
                    <a:bodyPr/>
                    <a:lstStyle/>
                    <a:p>
                      <a:r>
                        <a:rPr lang="en-US" sz="1500" dirty="0"/>
                        <a:t>Magnetometer (MAG)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6018163" y="1236907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GOES-16 instruments:</a:t>
            </a:r>
          </a:p>
        </p:txBody>
      </p:sp>
    </p:spTree>
    <p:extLst>
      <p:ext uri="{BB962C8B-B14F-4D97-AF65-F5344CB8AC3E}">
        <p14:creationId xmlns:p14="http://schemas.microsoft.com/office/powerpoint/2010/main" val="274992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GOES-16 L1B observed data volumes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250580"/>
              </p:ext>
            </p:extLst>
          </p:nvPr>
        </p:nvGraphicFramePr>
        <p:xfrm>
          <a:off x="628650" y="1457397"/>
          <a:ext cx="7886700" cy="1691640"/>
        </p:xfrm>
        <a:graphic>
          <a:graphicData uri="http://schemas.openxmlformats.org/drawingml/2006/table">
            <a:tbl>
              <a:tblPr bandRow="1">
                <a:tableStyleId>{F2DE63D5-997A-4646-A377-4702673A728D}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GOES 13/15 (GVAR)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GOES-16 (GRB)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Data rate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2.1 Mbps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31 Mbps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Raw data volume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21.5 GB/day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310 GB/day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Raw data volume (idle / null data removed)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14.24 GB/day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99 GB/day (Mode 3)</a:t>
                      </a:r>
                    </a:p>
                    <a:p>
                      <a:r>
                        <a:rPr lang="en-US" sz="1600" dirty="0"/>
                        <a:t>150 GB/day (Mode 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539353" y="3507566"/>
            <a:ext cx="33243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Based on representative samples of data volumes observed at </a:t>
            </a:r>
          </a:p>
          <a:p>
            <a:r>
              <a:rPr lang="en-US" sz="1600" dirty="0"/>
              <a:t>U. Wisconsin GRB receiving station during PLT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46969"/>
              </p:ext>
            </p:extLst>
          </p:nvPr>
        </p:nvGraphicFramePr>
        <p:xfrm>
          <a:off x="633156" y="3701381"/>
          <a:ext cx="4466096" cy="914400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4516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44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600" dirty="0"/>
                        <a:t>uncompressed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550GB/day (Mode 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compressed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135-140 GB/day (Mode 3)</a:t>
                      </a:r>
                    </a:p>
                    <a:p>
                      <a:r>
                        <a:rPr lang="en-US" sz="1600" dirty="0"/>
                        <a:t>215 GB/day (Mode 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542749" y="3332049"/>
            <a:ext cx="2739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ABI L1B Products (NetCDF):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2749" y="1068521"/>
            <a:ext cx="111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Raw data:</a:t>
            </a:r>
          </a:p>
        </p:txBody>
      </p:sp>
      <p:sp>
        <p:nvSpPr>
          <p:cNvPr id="3" name="Rectangle 2"/>
          <p:cNvSpPr/>
          <p:nvPr/>
        </p:nvSpPr>
        <p:spPr>
          <a:xfrm>
            <a:off x="628650" y="1813302"/>
            <a:ext cx="7886700" cy="387457"/>
          </a:xfrm>
          <a:prstGeom prst="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28650" y="4046175"/>
            <a:ext cx="4470602" cy="538609"/>
          </a:xfrm>
          <a:prstGeom prst="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401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GRB Software Package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745" y="1345455"/>
            <a:ext cx="3759355" cy="326350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Runs as a server, processing the raw GRB data stream</a:t>
            </a:r>
          </a:p>
          <a:p>
            <a:pPr lvl="1"/>
            <a:r>
              <a:rPr lang="en-US" dirty="0"/>
              <a:t>reads CADUs from two sockets</a:t>
            </a:r>
          </a:p>
          <a:p>
            <a:r>
              <a:rPr lang="en-US" dirty="0"/>
              <a:t>Ingestor component is a modified version of NASA RT-STPS</a:t>
            </a:r>
          </a:p>
          <a:p>
            <a:r>
              <a:rPr lang="en-US" dirty="0"/>
              <a:t>Extracts data payloads, decompresses, reconstructs datasets as they were created on the Ground Segment</a:t>
            </a:r>
          </a:p>
          <a:p>
            <a:r>
              <a:rPr lang="en-US" dirty="0"/>
              <a:t>Generates products from all GOES-R instruments</a:t>
            </a:r>
          </a:p>
          <a:p>
            <a:pPr lvl="1"/>
            <a:r>
              <a:rPr lang="en-US" dirty="0"/>
              <a:t>Level 1 ABI and space weather, Level 2 GLM</a:t>
            </a:r>
          </a:p>
          <a:p>
            <a:r>
              <a:rPr lang="en-US" dirty="0"/>
              <a:t>Requires multiple cores, hardware specs published on website</a:t>
            </a:r>
          </a:p>
          <a:p>
            <a:r>
              <a:rPr lang="en-US" dirty="0"/>
              <a:t>Includes an experimental tracking interface allowing data to be used as it arrives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2050" name="Picture 2" descr="https://lh3.googleusercontent.com/9Ww9XQefK8zrHqUdYxR6tn8DCi3cKNltFmjDX2loqr0zv7-srfNnx8YNL_3DteV_njtXoivMeN2RuF0RsJVr_k9bO3X8PF2_2V8zapstonqUZoExbgmCWyF8DS8aQA9kLpdNFugA">
            <a:extLst>
              <a:ext uri="{FF2B5EF4-FFF2-40B4-BE49-F238E27FC236}">
                <a16:creationId xmlns:a16="http://schemas.microsoft.com/office/drawing/2014/main" id="{716A390F-91B9-4341-90EB-844C3BAA84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7607" y="1694697"/>
            <a:ext cx="4024393" cy="231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033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9C031-7DE0-3442-8E78-54A23F523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GRB Software – Year in Review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96CB4-3D35-794A-AC6A-CAC78B7BD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3DFF3-D1F8-9A4D-89D8-0879EC6C0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BF911-147E-5245-854E-75B7DA8D3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6A86520-F693-F342-A97F-1A0448BA10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610504"/>
              </p:ext>
            </p:extLst>
          </p:nvPr>
        </p:nvGraphicFramePr>
        <p:xfrm>
          <a:off x="3365834" y="1148727"/>
          <a:ext cx="5642910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6125">
                  <a:extLst>
                    <a:ext uri="{9D8B030D-6E8A-4147-A177-3AD203B41FA5}">
                      <a16:colId xmlns:a16="http://schemas.microsoft.com/office/drawing/2014/main" val="3987088210"/>
                    </a:ext>
                  </a:extLst>
                </a:gridCol>
                <a:gridCol w="900856">
                  <a:extLst>
                    <a:ext uri="{9D8B030D-6E8A-4147-A177-3AD203B41FA5}">
                      <a16:colId xmlns:a16="http://schemas.microsoft.com/office/drawing/2014/main" val="1798668675"/>
                    </a:ext>
                  </a:extLst>
                </a:gridCol>
                <a:gridCol w="3925929">
                  <a:extLst>
                    <a:ext uri="{9D8B030D-6E8A-4147-A177-3AD203B41FA5}">
                      <a16:colId xmlns:a16="http://schemas.microsoft.com/office/drawing/2014/main" val="704641052"/>
                    </a:ext>
                  </a:extLst>
                </a:gridCol>
              </a:tblGrid>
              <a:tr h="485163">
                <a:tc>
                  <a:txBody>
                    <a:bodyPr/>
                    <a:lstStyle/>
                    <a:p>
                      <a:r>
                        <a:rPr lang="en-US" sz="1400" b="1" dirty="0"/>
                        <a:t>Release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Version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587821"/>
                  </a:ext>
                </a:extLst>
              </a:tr>
              <a:tr h="485163">
                <a:tc>
                  <a:txBody>
                    <a:bodyPr/>
                    <a:lstStyle/>
                    <a:p>
                      <a:r>
                        <a:rPr lang="en-US" sz="1400" dirty="0"/>
                        <a:t>June 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GRB v0.4.7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Changes for update to ground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726150"/>
                  </a:ext>
                </a:extLst>
              </a:tr>
              <a:tr h="884709">
                <a:tc>
                  <a:txBody>
                    <a:bodyPr/>
                    <a:lstStyle/>
                    <a:p>
                      <a:r>
                        <a:rPr lang="en-US" sz="1400" dirty="0"/>
                        <a:t>Aug 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u="none" strike="noStrike" dirty="0">
                          <a:effectLst/>
                        </a:rPr>
                        <a:t>GRB v1.0.14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initial V1.0 release of GRB package </a:t>
                      </a:r>
                      <a:r>
                        <a:rPr lang="en-US" sz="1400" u="none" strike="noStrike" dirty="0">
                          <a:effectLst/>
                        </a:rPr>
                        <a:t>including provisional support for G-17 and ABI Mode 6, UDP multicast support, robustness and performance improvements, logging and interface improvements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362482"/>
                  </a:ext>
                </a:extLst>
              </a:tr>
              <a:tr h="485163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u="none" strike="noStrike" dirty="0">
                          <a:effectLst/>
                        </a:rPr>
                        <a:t>Oct 2018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u="none" strike="noStrike" dirty="0">
                          <a:effectLst/>
                        </a:rPr>
                        <a:t>GRB v1.0.15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u="none" strike="noStrike" dirty="0">
                          <a:effectLst/>
                        </a:rPr>
                        <a:t>Changes for DO.07 update to ground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6343543"/>
                  </a:ext>
                </a:extLst>
              </a:tr>
              <a:tr h="485163">
                <a:tc>
                  <a:txBody>
                    <a:bodyPr/>
                    <a:lstStyle/>
                    <a:p>
                      <a:r>
                        <a:rPr lang="en-US" sz="1400" dirty="0"/>
                        <a:t>Dec 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GRB v1.0.18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Cumulative bug fixes, minor improvements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949479"/>
                  </a:ext>
                </a:extLst>
              </a:tr>
              <a:tr h="485163">
                <a:tc>
                  <a:txBody>
                    <a:bodyPr/>
                    <a:lstStyle/>
                    <a:p>
                      <a:r>
                        <a:rPr lang="en-US" sz="1400" dirty="0"/>
                        <a:t>Jan 2019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GRB v1.0.19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Changes for DO.07.01 update to ground system (planned live date is Jan 15, 2019)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887880"/>
                  </a:ext>
                </a:extLst>
              </a:tr>
            </a:tbl>
          </a:graphicData>
        </a:graphic>
      </p:graphicFrame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33BB56-B498-5048-9550-25098290D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48" y="1089660"/>
            <a:ext cx="2589412" cy="3576933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5 software releases </a:t>
            </a:r>
            <a:r>
              <a:rPr lang="en-US" dirty="0"/>
              <a:t>in the last year</a:t>
            </a:r>
          </a:p>
          <a:p>
            <a:r>
              <a:rPr lang="en-US" dirty="0"/>
              <a:t>3 releases to support changes to the GOES-R ground system</a:t>
            </a:r>
          </a:p>
          <a:p>
            <a:r>
              <a:rPr lang="en-US" dirty="0"/>
              <a:t>v1.0 milestone</a:t>
            </a:r>
          </a:p>
          <a:p>
            <a:r>
              <a:rPr lang="en-US" dirty="0"/>
              <a:t>Participated in GOES-17 PLT</a:t>
            </a:r>
          </a:p>
          <a:p>
            <a:r>
              <a:rPr lang="en-US" dirty="0"/>
              <a:t>Participated in GRB User Group and reported issues affecting GRB to program</a:t>
            </a:r>
          </a:p>
        </p:txBody>
      </p:sp>
    </p:spTree>
    <p:extLst>
      <p:ext uri="{BB962C8B-B14F-4D97-AF65-F5344CB8AC3E}">
        <p14:creationId xmlns:p14="http://schemas.microsoft.com/office/powerpoint/2010/main" val="31449474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233845" y="4751049"/>
            <a:ext cx="1166033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4144478" y="4751049"/>
            <a:ext cx="1166033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267246" y="218927"/>
            <a:ext cx="29204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CSPP Geo ABI quicklooks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16463" y="491556"/>
            <a:ext cx="1282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GOES-16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37EB55-F0C8-114C-A5C7-33929516B7E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74106" y="940490"/>
            <a:ext cx="5165184" cy="41321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8BDBA3-9FF9-894F-86D1-88A6C383BD8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1994" y="940490"/>
            <a:ext cx="5165183" cy="41321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7FA3605-F0C5-104D-BB70-52ADDF0012C2}"/>
              </a:ext>
            </a:extLst>
          </p:cNvPr>
          <p:cNvSpPr txBox="1"/>
          <p:nvPr/>
        </p:nvSpPr>
        <p:spPr>
          <a:xfrm>
            <a:off x="1527815" y="477945"/>
            <a:ext cx="1282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GOES-17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79B8E4-0EE3-C949-A116-035B1D2A2AB0}"/>
              </a:ext>
            </a:extLst>
          </p:cNvPr>
          <p:cNvSpPr txBox="1"/>
          <p:nvPr/>
        </p:nvSpPr>
        <p:spPr>
          <a:xfrm>
            <a:off x="456044" y="808777"/>
            <a:ext cx="3426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Preliminary, Non-Operational Data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498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746" y="49512"/>
            <a:ext cx="3706326" cy="994172"/>
          </a:xfrm>
        </p:spPr>
        <p:txBody>
          <a:bodyPr>
            <a:normAutofit fontScale="90000"/>
          </a:bodyPr>
          <a:lstStyle/>
          <a:p>
            <a:r>
              <a:rPr lang="en-US" dirty="0"/>
              <a:t>The AIT Framework Software Package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745" y="1162373"/>
            <a:ext cx="4086035" cy="363642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Further processes ABI L1B data to generate Level 2 products</a:t>
            </a:r>
          </a:p>
          <a:p>
            <a:r>
              <a:rPr lang="en-US" dirty="0"/>
              <a:t>Core processing software was developed by the Algorithm Integration Team at NOAA STAR as an integration point for research implementations of GOES-R Level 2 research algorithm</a:t>
            </a:r>
          </a:p>
          <a:p>
            <a:r>
              <a:rPr lang="en-US" dirty="0"/>
              <a:t>Software was developed at UW for Imagery generation, data conversion, quicklooks, ancillary download and infrastructure</a:t>
            </a:r>
          </a:p>
          <a:p>
            <a:r>
              <a:rPr lang="en-US" dirty="0"/>
              <a:t>Beta version was released 5 Jan, 2018</a:t>
            </a:r>
          </a:p>
          <a:p>
            <a:pPr lvl="1"/>
            <a:r>
              <a:rPr lang="en-US" dirty="0"/>
              <a:t>Generates a subset of the GOES-R Baseline products</a:t>
            </a:r>
          </a:p>
          <a:p>
            <a:pPr lvl="1"/>
            <a:r>
              <a:rPr lang="en-US" dirty="0"/>
              <a:t>Software, documentation and test data are available from the CSPP Geo website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61722-E547-1842-8BF6-32A361CC842E}" type="slidenum">
              <a:rPr lang="en-US" smtClean="0"/>
              <a:t>14</a:t>
            </a:fld>
            <a:endParaRPr lang="en-US" dirty="0"/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090494"/>
              </p:ext>
            </p:extLst>
          </p:nvPr>
        </p:nvGraphicFramePr>
        <p:xfrm>
          <a:off x="4796266" y="2338971"/>
          <a:ext cx="3969643" cy="2598442"/>
        </p:xfrm>
        <a:graphic>
          <a:graphicData uri="http://schemas.openxmlformats.org/drawingml/2006/table">
            <a:tbl>
              <a:tblPr bandRow="1">
                <a:tableStyleId>{C4B1156A-380E-4F78-BDF5-A606A8083BF9}</a:tableStyleId>
              </a:tblPr>
              <a:tblGrid>
                <a:gridCol w="3969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22577">
                <a:tc>
                  <a:txBody>
                    <a:bodyPr/>
                    <a:lstStyle/>
                    <a:p>
                      <a:r>
                        <a:rPr lang="en-US" sz="1100" kern="1200" dirty="0">
                          <a:effectLst/>
                        </a:rPr>
                        <a:t>Aerosol Detection: Smoke and Dust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kern="1200" dirty="0">
                          <a:effectLst/>
                        </a:rPr>
                        <a:t>Aerosol Optical Depth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Clear</a:t>
                      </a:r>
                      <a:r>
                        <a:rPr lang="en-US" sz="1100" baseline="0" dirty="0"/>
                        <a:t> Sky Masks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</a:t>
                      </a:r>
                      <a:r>
                        <a:rPr lang="en-US" sz="1100" baseline="0" dirty="0"/>
                        <a:t> and Moisture Imagery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dirty="0"/>
                        <a:t>Cloud Optical Depth (day/night)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dirty="0"/>
                        <a:t>Cloud Particle Size Distribution (day/night)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dirty="0"/>
                        <a:t>Cloud Top Height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dirty="0"/>
                        <a:t>Cloud Top Phase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dirty="0"/>
                        <a:t>Cloud Top</a:t>
                      </a:r>
                      <a:r>
                        <a:rPr lang="en-US" sz="1100" baseline="0" dirty="0"/>
                        <a:t> Pressure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dirty="0"/>
                        <a:t>Cloud Top Temperature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2577">
                <a:tc>
                  <a:txBody>
                    <a:bodyPr/>
                    <a:lstStyle/>
                    <a:p>
                      <a:r>
                        <a:rPr lang="en-US" sz="1100" kern="1200" dirty="0">
                          <a:effectLst/>
                        </a:rPr>
                        <a:t>Land Surface Temperature (Skin)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4703277" y="1974761"/>
            <a:ext cx="17790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Initial set of products: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186650"/>
            <a:ext cx="2514546" cy="1590081"/>
          </a:xfrm>
          <a:prstGeom prst="rect">
            <a:avLst/>
          </a:prstGeom>
          <a:ln w="15875">
            <a:solidFill>
              <a:schemeClr val="tx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8815078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FC1B-7855-5345-ABE0-39D56475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AIT Framework v1.0 and beyond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43998-B61B-6241-BA28-9A113E799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4174356" cy="2166216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V1.0 release is planned for early 2019</a:t>
            </a:r>
          </a:p>
          <a:p>
            <a:r>
              <a:rPr lang="en-US" dirty="0"/>
              <a:t>Version 1.0 changes will include</a:t>
            </a:r>
          </a:p>
          <a:p>
            <a:pPr lvl="1"/>
            <a:r>
              <a:rPr lang="en-US" dirty="0"/>
              <a:t>Updated product algorithms, LUTs and static ancillary data</a:t>
            </a:r>
          </a:p>
          <a:p>
            <a:pPr lvl="1"/>
            <a:r>
              <a:rPr lang="en-US" dirty="0"/>
              <a:t>Bug fixes</a:t>
            </a:r>
          </a:p>
          <a:p>
            <a:pPr lvl="1"/>
            <a:r>
              <a:rPr lang="en-US" dirty="0"/>
              <a:t>User interface improvements</a:t>
            </a:r>
          </a:p>
          <a:p>
            <a:pPr lvl="1"/>
            <a:r>
              <a:rPr lang="en-US" dirty="0"/>
              <a:t>Segmentation overlap</a:t>
            </a:r>
          </a:p>
          <a:p>
            <a:pPr lvl="1"/>
            <a:r>
              <a:rPr lang="en-US" dirty="0"/>
              <a:t>Parallelization tuned for target architecture</a:t>
            </a:r>
          </a:p>
          <a:p>
            <a:pPr lvl="1"/>
            <a:r>
              <a:rPr lang="en-US" dirty="0"/>
              <a:t>Logging improvements</a:t>
            </a:r>
          </a:p>
          <a:p>
            <a:pPr lvl="1"/>
            <a:r>
              <a:rPr lang="en-US" dirty="0"/>
              <a:t>Robustness and performance improvements</a:t>
            </a:r>
          </a:p>
          <a:p>
            <a:pPr lvl="1"/>
            <a:r>
              <a:rPr lang="en-US" dirty="0"/>
              <a:t>HTTPS ancillary data download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AEF1E-D783-0E4F-AFB7-1CB9A6E10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E6CB6-1A83-7543-AA9F-4F4F1313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BD92F-319B-5B4B-8D26-28DB8C303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026" name="Picture 2" descr="https://lh5.googleusercontent.com/esSC2g_hqLravXrZFWiw_yqUTIE5H8McnH3llSg568Dbj6Y8SEoIdR4j-VnJoS3PdgiHHXK17WlWdJ2FB02z-Guz9fXmat597PcwJVhA624mC-rXaVaaIP0S7fz249xo6MF8nc60">
            <a:extLst>
              <a:ext uri="{FF2B5EF4-FFF2-40B4-BE49-F238E27FC236}">
                <a16:creationId xmlns:a16="http://schemas.microsoft.com/office/drawing/2014/main" id="{865A2CD8-F0E7-C944-B040-1458C5901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5512" y="3418808"/>
            <a:ext cx="3838153" cy="103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70CD34-1E17-DC40-9980-E75FA1A7825C}"/>
              </a:ext>
            </a:extLst>
          </p:cNvPr>
          <p:cNvSpPr txBox="1">
            <a:spLocks/>
          </p:cNvSpPr>
          <p:nvPr/>
        </p:nvSpPr>
        <p:spPr>
          <a:xfrm>
            <a:off x="5120639" y="1369218"/>
            <a:ext cx="3493971" cy="3029527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Font typeface=".HiraKakuInterface-W3" charset="-128"/>
              <a:buChar char="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Post-V1.0: will add support for GOES-17, and additional products</a:t>
            </a:r>
          </a:p>
          <a:p>
            <a:r>
              <a:rPr lang="en-US" dirty="0"/>
              <a:t>Products have been identified as high priority to users and targeted for release </a:t>
            </a:r>
          </a:p>
          <a:p>
            <a:pPr lvl="1" fontAlgn="base"/>
            <a:r>
              <a:rPr lang="en-US" sz="2100" dirty="0"/>
              <a:t>Rainfall Rate / QPE</a:t>
            </a:r>
          </a:p>
          <a:p>
            <a:pPr lvl="1" fontAlgn="base"/>
            <a:r>
              <a:rPr lang="en-US" sz="2100" dirty="0"/>
              <a:t>Sea Surface Temperature (Skin)</a:t>
            </a:r>
          </a:p>
          <a:p>
            <a:pPr lvl="1" fontAlgn="base"/>
            <a:r>
              <a:rPr lang="en-US" sz="2100" dirty="0"/>
              <a:t>Low Cloud and Fog</a:t>
            </a:r>
          </a:p>
          <a:p>
            <a:pPr lvl="1" fontAlgn="base"/>
            <a:r>
              <a:rPr lang="en-US" sz="2100" dirty="0"/>
              <a:t>Cloud Cover Layers</a:t>
            </a:r>
          </a:p>
          <a:p>
            <a:pPr fontAlgn="base"/>
            <a:r>
              <a:rPr lang="en-US" dirty="0"/>
              <a:t>Release timeline will depend on availability of algorithms / GOES-17 support, targeting mid-late 2019.</a:t>
            </a:r>
          </a:p>
          <a:p>
            <a:pPr lvl="1" fontAlgn="base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504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AIT Framework Quicklooks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35B2F3-4389-8A46-9BA3-3996E2ED02E3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498" y="1198951"/>
            <a:ext cx="4323177" cy="34585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926E5E-0426-E04B-8797-0A5688114DB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1912" y="1448637"/>
            <a:ext cx="3870395" cy="309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2188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06AEB-4180-DA46-A1B5-B08DC87FA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Geo2Grid Software Package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FF9D0-DC1A-2F4D-A83C-DAE082E1A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4135855" cy="326350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Will generate high quality imagery from GOES-16 ABI and </a:t>
            </a:r>
            <a:r>
              <a:rPr lang="en-US" dirty="0" err="1"/>
              <a:t>Himawari</a:t>
            </a:r>
            <a:r>
              <a:rPr lang="en-US" dirty="0"/>
              <a:t> AHI data</a:t>
            </a:r>
          </a:p>
          <a:p>
            <a:pPr lvl="1"/>
            <a:r>
              <a:rPr lang="en-US" dirty="0"/>
              <a:t>”composite RGB” images (true color, natural color, airmass, ash, dust, fog, night microphysics)</a:t>
            </a:r>
          </a:p>
          <a:p>
            <a:pPr lvl="1"/>
            <a:r>
              <a:rPr lang="en-US" dirty="0"/>
              <a:t>per-band images</a:t>
            </a:r>
          </a:p>
          <a:p>
            <a:r>
              <a:rPr lang="en-US" dirty="0"/>
              <a:t>Formats: geo-tiff and PNG with coastlines</a:t>
            </a:r>
          </a:p>
          <a:p>
            <a:r>
              <a:rPr lang="en-US" dirty="0"/>
              <a:t>Uses open source “</a:t>
            </a:r>
            <a:r>
              <a:rPr lang="en-US" dirty="0" err="1"/>
              <a:t>satpy</a:t>
            </a:r>
            <a:r>
              <a:rPr lang="en-US" dirty="0"/>
              <a:t>” plotting library</a:t>
            </a:r>
          </a:p>
          <a:p>
            <a:r>
              <a:rPr lang="en-US" dirty="0"/>
              <a:t>Users can define grids (projections, resolutions and coverage)</a:t>
            </a:r>
          </a:p>
          <a:p>
            <a:r>
              <a:rPr lang="en-US" dirty="0"/>
              <a:t>Version 1.0 planned for early 2019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90EB6-389C-F448-9921-7913CFCA8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FD2D4-1BEF-0140-8EC9-8A46049A7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6A2361-BBFE-BD4A-9010-4D8D39CC4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90E727-FA5D-BB4A-B0A1-717968CCEE97}"/>
              </a:ext>
            </a:extLst>
          </p:cNvPr>
          <p:cNvSpPr txBox="1"/>
          <p:nvPr/>
        </p:nvSpPr>
        <p:spPr>
          <a:xfrm>
            <a:off x="145038" y="4404836"/>
            <a:ext cx="5533027" cy="738664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rgbClr val="FF0000"/>
                </a:solidFill>
              </a:rPr>
              <a:t>Presentation 6B.3: “Shouldn't This Be Easy? NOAA Open Source Software For Creating High Quality Satellite Images” </a:t>
            </a:r>
          </a:p>
          <a:p>
            <a:r>
              <a:rPr lang="en-US" sz="1400" i="1" dirty="0">
                <a:solidFill>
                  <a:srgbClr val="FF0000"/>
                </a:solidFill>
              </a:rPr>
              <a:t>David </a:t>
            </a:r>
            <a:r>
              <a:rPr lang="en-US" sz="1400" i="1" dirty="0" err="1">
                <a:solidFill>
                  <a:srgbClr val="FF0000"/>
                </a:solidFill>
              </a:rPr>
              <a:t>Hoese</a:t>
            </a:r>
            <a:r>
              <a:rPr lang="en-US" sz="1400" i="1" dirty="0">
                <a:solidFill>
                  <a:srgbClr val="FF0000"/>
                </a:solidFill>
              </a:rPr>
              <a:t>, Tuesday, January 08, 2019 , 3:30PM</a:t>
            </a:r>
            <a:r>
              <a:rPr lang="de-DE" sz="1400" i="1" dirty="0">
                <a:solidFill>
                  <a:srgbClr val="FF0000"/>
                </a:solidFill>
              </a:rPr>
              <a:t>, North 131C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2C9A69-5F63-BE4A-A09B-D5B087F3EF8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1767" y="561980"/>
            <a:ext cx="4283010" cy="428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127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68BF6-C3F3-5244-9FA9-A63EC30AC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pic>
        <p:nvPicPr>
          <p:cNvPr id="7" name="true_color_20180911_130021.240_frames">
            <a:hlinkClick r:id="" action="ppaction://media"/>
            <a:extLst>
              <a:ext uri="{FF2B5EF4-FFF2-40B4-BE49-F238E27FC236}">
                <a16:creationId xmlns:a16="http://schemas.microsoft.com/office/drawing/2014/main" id="{0590AA90-DE8C-0F43-A8AA-595683C49DC8}"/>
              </a:ext>
            </a:extLst>
          </p:cNvPr>
          <p:cNvPicPr>
            <a:picLocks noGrp="1" noChangeAspect="1"/>
          </p:cNvPicPr>
          <p:nvPr>
            <p:ph sz="half"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18972" y="-1487"/>
            <a:ext cx="5143500" cy="51435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2A36D-D838-D242-8A5C-072B6C8E58A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316038"/>
            <a:ext cx="3886200" cy="32639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Geo2Grid true color images include</a:t>
            </a:r>
          </a:p>
          <a:p>
            <a:pPr lvl="1"/>
            <a:r>
              <a:rPr lang="en-US" dirty="0"/>
              <a:t>Rayleigh correction</a:t>
            </a:r>
          </a:p>
          <a:p>
            <a:pPr lvl="1"/>
            <a:r>
              <a:rPr lang="en-US" dirty="0"/>
              <a:t>Artificial green band</a:t>
            </a:r>
          </a:p>
          <a:p>
            <a:pPr lvl="1"/>
            <a:r>
              <a:rPr lang="en-US" dirty="0"/>
              <a:t>Sharpening to 500m</a:t>
            </a:r>
          </a:p>
          <a:p>
            <a:pPr lvl="1"/>
            <a:r>
              <a:rPr lang="en-US" dirty="0"/>
              <a:t>Solar zenith angle correction</a:t>
            </a:r>
          </a:p>
          <a:p>
            <a:pPr lvl="1"/>
            <a:r>
              <a:rPr lang="en-US" dirty="0"/>
              <a:t>Enhancement (logarithmic stretching to bands)</a:t>
            </a:r>
          </a:p>
        </p:txBody>
      </p:sp>
    </p:spTree>
    <p:extLst>
      <p:ext uri="{BB962C8B-B14F-4D97-AF65-F5344CB8AC3E}">
        <p14:creationId xmlns:p14="http://schemas.microsoft.com/office/powerpoint/2010/main" val="410316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5349C92-AF77-0F47-8B32-57FDA84FB3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4856" y="0"/>
            <a:ext cx="5194289" cy="5143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8A7EE4-89E8-B54E-8AE8-AF7B9AB35610}"/>
              </a:ext>
            </a:extLst>
          </p:cNvPr>
          <p:cNvSpPr txBox="1"/>
          <p:nvPr/>
        </p:nvSpPr>
        <p:spPr>
          <a:xfrm>
            <a:off x="300577" y="1902336"/>
            <a:ext cx="995785" cy="13388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/>
              <a:t>Geo2Grid</a:t>
            </a:r>
          </a:p>
          <a:p>
            <a:r>
              <a:rPr lang="en-US" sz="1350" dirty="0"/>
              <a:t>Full Disk </a:t>
            </a:r>
          </a:p>
          <a:p>
            <a:r>
              <a:rPr lang="en-US" sz="1350" dirty="0"/>
              <a:t>True Color</a:t>
            </a:r>
          </a:p>
          <a:p>
            <a:endParaRPr lang="en-US" sz="1350" dirty="0"/>
          </a:p>
          <a:p>
            <a:r>
              <a:rPr lang="en-US" sz="1350" dirty="0"/>
              <a:t>2017-09-20</a:t>
            </a:r>
          </a:p>
          <a:p>
            <a:r>
              <a:rPr lang="en-US" sz="1350" dirty="0"/>
              <a:t>1730z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32E16A-3F40-094C-9D52-133D954B5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64E4BC-43C4-0D48-A0B0-13CC56E4B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C72CCF-8189-5948-B67C-068329A18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4716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D680B9-942D-684D-B7D0-A4A61A06535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3913"/>
            <a:ext cx="6858000" cy="5055675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B0927E-F8B3-904C-AF1A-20C025729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F56890-8451-7049-B777-52F625D7F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43CF60-21F3-8349-88B7-27CD1D936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8778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5A8564-A2F3-5F4A-9503-69A7FB2EBFB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5822"/>
            <a:ext cx="6858000" cy="5051856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0EAC56-7B61-A748-B345-6B724ECDD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9D2F75-73F5-EE47-9F14-6AC0669B1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23F350-BE6B-A643-A6DD-E338F820D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088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BF3902-4EDC-9948-8104-4AD4392762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3913"/>
            <a:ext cx="6858000" cy="5055675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ECC9AD-D363-7C42-A047-C96C486E2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0632B-5310-BC4E-B194-D23C5D64C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42A62-3EC5-1D42-8C96-54DDDF008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1563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7DF90A-5ABF-3F4F-8071-72F607FEB6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7731"/>
            <a:ext cx="6858000" cy="5048038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9F39D5-B841-5F4B-AF8D-371584C7B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845EB4-02EA-1C4E-8460-1403DB070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8EF889-3362-9842-9F1E-B71F83DD7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958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5349C92-AF77-0F47-8B32-57FDA84FB3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4856" y="0"/>
            <a:ext cx="5194289" cy="5143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8A7EE4-89E8-B54E-8AE8-AF7B9AB35610}"/>
              </a:ext>
            </a:extLst>
          </p:cNvPr>
          <p:cNvSpPr txBox="1"/>
          <p:nvPr/>
        </p:nvSpPr>
        <p:spPr>
          <a:xfrm>
            <a:off x="300577" y="1902336"/>
            <a:ext cx="995785" cy="13388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/>
              <a:t>Geo2Grid</a:t>
            </a:r>
          </a:p>
          <a:p>
            <a:r>
              <a:rPr lang="en-US" sz="1350" dirty="0"/>
              <a:t>Full Disk </a:t>
            </a:r>
          </a:p>
          <a:p>
            <a:r>
              <a:rPr lang="en-US" sz="1350" dirty="0"/>
              <a:t>True Color</a:t>
            </a:r>
          </a:p>
          <a:p>
            <a:endParaRPr lang="en-US" sz="1350" dirty="0"/>
          </a:p>
          <a:p>
            <a:r>
              <a:rPr lang="en-US" sz="1350" dirty="0"/>
              <a:t>2017-09-20</a:t>
            </a:r>
          </a:p>
          <a:p>
            <a:r>
              <a:rPr lang="en-US" sz="1350" dirty="0"/>
              <a:t>1730z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32E16A-3F40-094C-9D52-133D954B5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64E4BC-43C4-0D48-A0B0-13CC56E4B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C72CCF-8189-5948-B67C-068329A18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509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7C612DB-FB4D-A74C-A590-C39FC9309AB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5822"/>
            <a:ext cx="6858000" cy="5051856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A7DAB-08E4-3549-BCD1-4CBDD532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68431C-B224-8B42-81E3-ED91C1D5F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6E947C-1BCF-3745-87D5-0CB539F48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3327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5131DCE-B43A-0041-8F31-E809A61035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3411"/>
            <a:ext cx="6858000" cy="5056678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C6C311-D0FB-1547-8A54-4260B660D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CAD843-06C1-4043-BF51-36E43DC25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9D165B-187F-5E4A-959D-5AA4E062E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6120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4CF9A0B-2691-264C-BE76-A1771CA288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5822"/>
            <a:ext cx="6858000" cy="5051856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1DB6E2-C9DB-4748-A10F-30D074FF2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1B735-DA92-C54E-A75A-D836D56CB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AE49AC-B3A2-CB45-AB66-4A4BB3024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211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F7D8565-4783-2D43-8F08-2C5105CF099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44415"/>
            <a:ext cx="6858000" cy="5054671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470927-DA73-CB42-B954-D53BDAEB5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A37B41-8017-0547-B746-952362D29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5A6E21-23C6-BA4B-9291-18F6E9762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7355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CC51AC9-8114-904E-8E45-41474C91E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104" y="0"/>
            <a:ext cx="9148480" cy="577516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42139" y="4280766"/>
            <a:ext cx="7253994" cy="64633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GOES-16 “Natural Color” RGB image generated by CSPP Geo software.</a:t>
            </a:r>
          </a:p>
          <a:p>
            <a:r>
              <a:rPr lang="en-US" dirty="0"/>
              <a:t>Displayed in Real Earth: http://realearth.ssec.wisc.edu/</a:t>
            </a:r>
          </a:p>
        </p:txBody>
      </p:sp>
    </p:spTree>
    <p:extLst>
      <p:ext uri="{BB962C8B-B14F-4D97-AF65-F5344CB8AC3E}">
        <p14:creationId xmlns:p14="http://schemas.microsoft.com/office/powerpoint/2010/main" val="15129538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5484505" y="1141128"/>
            <a:ext cx="15488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Initial set of products: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45038" y="2784"/>
            <a:ext cx="6488237" cy="1031558"/>
          </a:xfrm>
        </p:spPr>
        <p:txBody>
          <a:bodyPr>
            <a:normAutofit/>
          </a:bodyPr>
          <a:lstStyle/>
          <a:p>
            <a:r>
              <a:rPr lang="en-US" dirty="0"/>
              <a:t>The GEOCAT Level 2 Software Package for AHI and GOES-15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2734091"/>
            <a:ext cx="5430523" cy="1884404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GEOCAT = “Geostationary Cloud Algorithm Testbed”</a:t>
            </a:r>
          </a:p>
          <a:p>
            <a:r>
              <a:rPr lang="en-US" dirty="0"/>
              <a:t>Originally developed by NOAA Scientist Mike Pavolonis for GOES-R algorithm development</a:t>
            </a:r>
          </a:p>
          <a:p>
            <a:r>
              <a:rPr lang="en-US" dirty="0"/>
              <a:t>Products are generated by research versions of GOES-R algorithms that have been updated and adapted for the Japanese ABI-class instrument “AHI” </a:t>
            </a:r>
          </a:p>
          <a:p>
            <a:r>
              <a:rPr lang="en-US" dirty="0"/>
              <a:t>CSPP Geo team integrated updated algorithms for AHI, developed “glue” code</a:t>
            </a:r>
          </a:p>
          <a:p>
            <a:r>
              <a:rPr lang="en-US" dirty="0"/>
              <a:t>Parallel processing is needed to keep up with the data rate</a:t>
            </a:r>
          </a:p>
          <a:p>
            <a:r>
              <a:rPr lang="en-US" dirty="0"/>
              <a:t>V1.0 beta was released in Fall 2016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3A7DD-48BA-B045-8FA8-1DE99E488A96}" type="slidenum">
              <a:rPr lang="en-US" smtClean="0"/>
              <a:t>30</a:t>
            </a:fld>
            <a:endParaRPr lang="en-US" dirty="0"/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597688"/>
              </p:ext>
            </p:extLst>
          </p:nvPr>
        </p:nvGraphicFramePr>
        <p:xfrm>
          <a:off x="5554870" y="1418127"/>
          <a:ext cx="3313124" cy="3058433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33131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532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</a:t>
                      </a:r>
                      <a:r>
                        <a:rPr lang="en-US" sz="1100" baseline="0" dirty="0"/>
                        <a:t> and Moisture Imagery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Clear</a:t>
                      </a:r>
                      <a:r>
                        <a:rPr lang="en-US" sz="1100" baseline="0" dirty="0"/>
                        <a:t> Sky Masks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 Phase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r>
                        <a:rPr lang="en-US" sz="1100" dirty="0"/>
                        <a:t>Cloud Type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 Top Height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r>
                        <a:rPr lang="en-US" sz="1100" dirty="0"/>
                        <a:t>Cloud Top</a:t>
                      </a:r>
                      <a:r>
                        <a:rPr lang="en-US" sz="1100" baseline="0" dirty="0"/>
                        <a:t> Pressure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r>
                        <a:rPr lang="en-US" sz="1100" dirty="0"/>
                        <a:t>Cloud Top Temperature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r>
                        <a:rPr lang="en-US" sz="1100" dirty="0"/>
                        <a:t>Cloud Optical Depth (day/night)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6915"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 Particle Size Distribution (day/night)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 Liquid Water Path (day/night)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8798"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Cloud Ice Water Path (day/night)</a:t>
                      </a:r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3272">
                <a:tc>
                  <a:txBody>
                    <a:bodyPr/>
                    <a:lstStyle/>
                    <a:p>
                      <a:r>
                        <a:rPr lang="en-US" sz="1100" kern="1200" dirty="0">
                          <a:effectLst/>
                        </a:rPr>
                        <a:t>Low Cloud and Fog</a:t>
                      </a:r>
                      <a:endParaRPr lang="en-US" sz="1100" dirty="0"/>
                    </a:p>
                  </a:txBody>
                  <a:tcPr marL="68580" marR="68580" marT="34291" marB="34291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21" name="Picture 20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107" y="1195986"/>
            <a:ext cx="1373994" cy="137399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77782" y="1195986"/>
            <a:ext cx="1373994" cy="1373994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0740" y="1195986"/>
            <a:ext cx="1376460" cy="137646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6164" y="1195986"/>
            <a:ext cx="1373994" cy="137399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593644" y="4549417"/>
            <a:ext cx="5533027" cy="52322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rgbClr val="FF0000"/>
                </a:solidFill>
              </a:rPr>
              <a:t>Poster 237: Himawari Support in the CSPP-GEO Direct Broadcast Package</a:t>
            </a:r>
          </a:p>
          <a:p>
            <a:r>
              <a:rPr lang="en-US" sz="1400" i="1" dirty="0">
                <a:solidFill>
                  <a:srgbClr val="FF0000"/>
                </a:solidFill>
              </a:rPr>
              <a:t>Geoff Cureton, Monday, January 07, 2019, 4PM - 6PM</a:t>
            </a:r>
            <a:r>
              <a:rPr lang="de-DE" sz="1400" i="1" dirty="0">
                <a:solidFill>
                  <a:srgbClr val="FF0000"/>
                </a:solidFill>
              </a:rPr>
              <a:t>, Hall 4</a:t>
            </a:r>
          </a:p>
        </p:txBody>
      </p:sp>
    </p:spTree>
    <p:extLst>
      <p:ext uri="{BB962C8B-B14F-4D97-AF65-F5344CB8AC3E}">
        <p14:creationId xmlns:p14="http://schemas.microsoft.com/office/powerpoint/2010/main" val="864601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software</a:t>
            </a:r>
          </a:p>
        </p:txBody>
      </p:sp>
      <p:sp>
        <p:nvSpPr>
          <p:cNvPr id="2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888238" y="2566764"/>
            <a:ext cx="2057400" cy="273844"/>
          </a:xfrm>
        </p:spPr>
        <p:txBody>
          <a:bodyPr/>
          <a:lstStyle/>
          <a:p>
            <a:fld id="{FADA0DB8-CBB3-7E41-97EF-647929A8D6FF}" type="slidenum">
              <a:rPr lang="en-US" smtClean="0"/>
              <a:t>31</a:t>
            </a:fld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145038" y="1175926"/>
            <a:ext cx="5013299" cy="17377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Ruth.Monarrez@jpl.nasa.gov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99038" y="1312983"/>
            <a:ext cx="292270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</a:rPr>
              <a:t>Himawari Ingest Library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51300" y="1811134"/>
            <a:ext cx="4501094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300" dirty="0"/>
              <a:t>Reads AHI data in HSD and HRIT formats, transparently handling datasets spanning multiple files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300" dirty="0"/>
              <a:t>Used in multiple programs maintained at U. of Wisconsin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300" dirty="0"/>
              <a:t>Open source gitlab repo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3596A09-211F-1C4C-8860-5B41C3624DC0}"/>
              </a:ext>
            </a:extLst>
          </p:cNvPr>
          <p:cNvSpPr/>
          <p:nvPr/>
        </p:nvSpPr>
        <p:spPr>
          <a:xfrm>
            <a:off x="145038" y="3064994"/>
            <a:ext cx="5013299" cy="155371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E9484EE-0D15-9C48-B3F2-EDE957882683}"/>
              </a:ext>
            </a:extLst>
          </p:cNvPr>
          <p:cNvSpPr txBox="1"/>
          <p:nvPr/>
        </p:nvSpPr>
        <p:spPr>
          <a:xfrm>
            <a:off x="351299" y="3133891"/>
            <a:ext cx="24866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</a:rPr>
              <a:t>AXI-Tools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99EAD3E-19B6-724A-9BA0-DAD5A56DEF74}"/>
              </a:ext>
            </a:extLst>
          </p:cNvPr>
          <p:cNvSpPr txBox="1"/>
          <p:nvPr/>
        </p:nvSpPr>
        <p:spPr>
          <a:xfrm>
            <a:off x="211014" y="3561451"/>
            <a:ext cx="48146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400" dirty="0"/>
              <a:t>Generates tiled / SCMI products from ABI and AHI radiances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/>
              <a:t>Creates ABI CMIP product in mission-standard format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/>
              <a:t>Open source Gitlab repo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/>
              <a:t>Used by NWS to load AHI data into AWIPS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7D65D35C-A832-E048-85EF-82E3AA973CE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4234" y="3108082"/>
            <a:ext cx="1140591" cy="138329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49CEBDFE-F0A8-AF4F-BA94-2616054C1975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4529" y="2951210"/>
            <a:ext cx="1140592" cy="138329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03748B23-5255-984C-8B44-836CDDC4DFE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8985" y="1312983"/>
            <a:ext cx="1145008" cy="720861"/>
          </a:xfrm>
          <a:prstGeom prst="rect">
            <a:avLst/>
          </a:prstGeom>
          <a:effectLst/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8C9E81AF-29ED-084C-A6D2-B24C3E26531A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90755" y="1545514"/>
            <a:ext cx="1145008" cy="715630"/>
          </a:xfrm>
          <a:prstGeom prst="rect">
            <a:avLst/>
          </a:prstGeom>
          <a:effectLst/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32ED140B-D763-5940-8099-0BC3E9FDDF78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0127" y="1782816"/>
            <a:ext cx="1145008" cy="715630"/>
          </a:xfrm>
          <a:prstGeom prst="rect">
            <a:avLst/>
          </a:prstGeom>
          <a:effectLst/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4ED06509-2F7D-8F43-A4EB-766BF814DE3A}"/>
              </a:ext>
            </a:extLst>
          </p:cNvPr>
          <p:cNvSpPr/>
          <p:nvPr/>
        </p:nvSpPr>
        <p:spPr>
          <a:xfrm>
            <a:off x="7695275" y="3164951"/>
            <a:ext cx="139196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rgbClr val="7030A0"/>
                </a:solidFill>
              </a:rPr>
              <a:t>GRB data converted to SCMI and displayed in AWIPS2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50B2B8A-79CC-DD4A-AAAF-37888A74648C}"/>
              </a:ext>
            </a:extLst>
          </p:cNvPr>
          <p:cNvSpPr/>
          <p:nvPr/>
        </p:nvSpPr>
        <p:spPr>
          <a:xfrm>
            <a:off x="7720521" y="1493277"/>
            <a:ext cx="1346225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rgbClr val="7030A0"/>
                </a:solidFill>
              </a:rPr>
              <a:t>AHI data converted with libHimawari and loaded in AWIPS2</a:t>
            </a:r>
          </a:p>
        </p:txBody>
      </p:sp>
    </p:spTree>
    <p:extLst>
      <p:ext uri="{BB962C8B-B14F-4D97-AF65-F5344CB8AC3E}">
        <p14:creationId xmlns:p14="http://schemas.microsoft.com/office/powerpoint/2010/main" val="8433090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69219"/>
            <a:ext cx="4505076" cy="326350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Plans for 2019</a:t>
            </a:r>
          </a:p>
          <a:p>
            <a:pPr lvl="1"/>
            <a:r>
              <a:rPr lang="en-US" dirty="0"/>
              <a:t>AIT Framework: V1 release, added products, GOES-17 support</a:t>
            </a:r>
          </a:p>
          <a:p>
            <a:pPr lvl="1"/>
            <a:r>
              <a:rPr lang="en-US" dirty="0"/>
              <a:t>Geo2Grid: V1 release</a:t>
            </a:r>
          </a:p>
          <a:p>
            <a:pPr lvl="1"/>
            <a:r>
              <a:rPr lang="en-US" dirty="0"/>
              <a:t>GEOCAT: V1 release</a:t>
            </a:r>
          </a:p>
          <a:p>
            <a:pPr lvl="1"/>
            <a:r>
              <a:rPr lang="en-US" dirty="0"/>
              <a:t>GRB package: continued maintenance</a:t>
            </a:r>
          </a:p>
          <a:p>
            <a:r>
              <a:rPr lang="en-US" dirty="0">
                <a:solidFill>
                  <a:srgbClr val="7030A0"/>
                </a:solidFill>
              </a:rPr>
              <a:t>New development is contingent on new funding:</a:t>
            </a:r>
          </a:p>
          <a:p>
            <a:pPr lvl="1"/>
            <a:r>
              <a:rPr lang="en-US" dirty="0"/>
              <a:t>Continued release of Level 2 products for ABI, AHI</a:t>
            </a:r>
          </a:p>
          <a:p>
            <a:pPr lvl="1"/>
            <a:r>
              <a:rPr lang="en-US" dirty="0"/>
              <a:t>Support for future missions and instruments</a:t>
            </a:r>
          </a:p>
          <a:p>
            <a:pPr lvl="1"/>
            <a:r>
              <a:rPr lang="en-US" dirty="0"/>
              <a:t>GLM and space weather visualization capabilities</a:t>
            </a:r>
          </a:p>
          <a:p>
            <a:pPr lvl="1"/>
            <a:r>
              <a:rPr lang="en-US" dirty="0"/>
              <a:t>Higher level GLM products</a:t>
            </a:r>
          </a:p>
          <a:p>
            <a:pPr lvl="1"/>
            <a:r>
              <a:rPr lang="en-US" dirty="0"/>
              <a:t>Monitoring tools</a:t>
            </a:r>
          </a:p>
          <a:p>
            <a:pPr lvl="1"/>
            <a:r>
              <a:rPr lang="en-US" dirty="0"/>
              <a:t>Data </a:t>
            </a:r>
            <a:r>
              <a:rPr lang="en-US" dirty="0" err="1"/>
              <a:t>subsetting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Support for low-latency streaming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8" name="Oval 7"/>
          <p:cNvSpPr>
            <a:spLocks noChangeAspect="1"/>
          </p:cNvSpPr>
          <p:nvPr/>
        </p:nvSpPr>
        <p:spPr>
          <a:xfrm>
            <a:off x="5133726" y="-426203"/>
            <a:ext cx="5830153" cy="5814398"/>
          </a:xfrm>
          <a:prstGeom prst="ellipse">
            <a:avLst/>
          </a:prstGeo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0099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CA74F-DD95-8E4B-BBDB-B7E75BA7F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40140-B584-004B-98B8-6A8DE4164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F805C-13C3-F844-BA3E-2E3486CEE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D4069-0EDC-5B44-9239-2CD8EE803C2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175"/>
            <a:ext cx="6610350" cy="1031875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F0F8B6-F69B-DC45-A4D4-4ED33EFF0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8524" y="-156165"/>
            <a:ext cx="4211409" cy="545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7109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5038" y="3775407"/>
            <a:ext cx="6536925" cy="923330"/>
          </a:xfrm>
          <a:prstGeom prst="rect">
            <a:avLst/>
          </a:prstGeom>
          <a:solidFill>
            <a:schemeClr val="bg1">
              <a:alpha val="8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Further information</a:t>
            </a:r>
          </a:p>
          <a:p>
            <a:pPr marL="342900" indent="-342900">
              <a:buFont typeface="Arial" charset="0"/>
              <a:buChar char="•"/>
            </a:pPr>
            <a:r>
              <a:rPr lang="en-US" dirty="0"/>
              <a:t>website: </a:t>
            </a:r>
            <a:r>
              <a:rPr lang="en-US" dirty="0">
                <a:hlinkClick r:id="rId3"/>
              </a:rPr>
              <a:t>http://cimss.ssec.wisc.edu/csppgeo/</a:t>
            </a:r>
            <a:endParaRPr lang="en-US" dirty="0"/>
          </a:p>
          <a:p>
            <a:pPr marL="342900" indent="-342900">
              <a:buFont typeface="Arial" charset="0"/>
              <a:buChar char="•"/>
            </a:pPr>
            <a:r>
              <a:rPr lang="en-US" dirty="0"/>
              <a:t>email: </a:t>
            </a:r>
            <a:r>
              <a:rPr lang="en-US" dirty="0">
                <a:hlinkClick r:id="rId4"/>
              </a:rPr>
              <a:t>csppgeo.issues@ssec.wisc.edu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 more information on CSPP Geo</a:t>
            </a:r>
            <a:r>
              <a:rPr lang="mr-IN" dirty="0"/>
              <a:t>…</a:t>
            </a:r>
            <a:endParaRPr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 Jan 2019</a:t>
            </a:r>
            <a:endParaRPr lang="en-US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CSPP Geo, AMS 2019</a:t>
            </a:r>
            <a:endParaRPr lang="en-US" dirty="0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DB8-CBB3-7E41-97EF-647929A8D6FF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46CF20AE-ABDB-8E46-B03F-F47174B8B7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1695" y="1484939"/>
            <a:ext cx="2521136" cy="2290468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343755B-C01A-3348-AF52-5D7C95C32D63}"/>
              </a:ext>
            </a:extLst>
          </p:cNvPr>
          <p:cNvSpPr txBox="1"/>
          <p:nvPr/>
        </p:nvSpPr>
        <p:spPr>
          <a:xfrm>
            <a:off x="145039" y="1190084"/>
            <a:ext cx="5970011" cy="2585323"/>
          </a:xfrm>
          <a:prstGeom prst="rect">
            <a:avLst/>
          </a:prstGeom>
          <a:solidFill>
            <a:schemeClr val="bg1">
              <a:alpha val="8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At AMS 2019</a:t>
            </a:r>
          </a:p>
          <a:p>
            <a:pPr marL="342900" indent="-342900">
              <a:buFont typeface="Arial" charset="0"/>
              <a:buChar char="•"/>
            </a:pPr>
            <a:r>
              <a:rPr lang="en-US" dirty="0">
                <a:solidFill>
                  <a:srgbClr val="7030A0"/>
                </a:solidFill>
              </a:rPr>
              <a:t>Booth 233: </a:t>
            </a:r>
            <a:r>
              <a:rPr lang="en-US" dirty="0"/>
              <a:t>SSEC / Univ. of Wisconsin</a:t>
            </a:r>
            <a:endParaRPr lang="en-US" dirty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</a:pPr>
            <a:r>
              <a:rPr lang="en-US" dirty="0">
                <a:solidFill>
                  <a:srgbClr val="7030A0"/>
                </a:solidFill>
              </a:rPr>
              <a:t>Presentation 6B.3</a:t>
            </a:r>
            <a:r>
              <a:rPr lang="en-US" dirty="0"/>
              <a:t>: “Shouldn't This Be Easy? NOAA Open Source Software For Creating High Quality Satellite Images” David </a:t>
            </a:r>
            <a:r>
              <a:rPr lang="en-US" dirty="0" err="1"/>
              <a:t>Hoese</a:t>
            </a:r>
            <a:r>
              <a:rPr lang="en-US" dirty="0"/>
              <a:t>, Tuesday, January 08, 2019 , 3:30PM, North 131C</a:t>
            </a:r>
          </a:p>
          <a:p>
            <a:pPr marL="342900" indent="-342900">
              <a:buFont typeface="Arial" charset="0"/>
              <a:buChar char="•"/>
            </a:pPr>
            <a:r>
              <a:rPr lang="en-US" dirty="0">
                <a:solidFill>
                  <a:srgbClr val="7030A0"/>
                </a:solidFill>
              </a:rPr>
              <a:t>Poster 237</a:t>
            </a:r>
            <a:r>
              <a:rPr lang="en-US" dirty="0"/>
              <a:t>: “</a:t>
            </a:r>
            <a:r>
              <a:rPr lang="en-US" dirty="0" err="1"/>
              <a:t>Himawari</a:t>
            </a:r>
            <a:r>
              <a:rPr lang="en-US" dirty="0"/>
              <a:t> Support in the CSPP-GEO Direct Broadcast Package”, Geoff Cureton, Monday, January 07, 2019, 4PM - 6PM, Hall 4</a:t>
            </a:r>
          </a:p>
        </p:txBody>
      </p:sp>
    </p:spTree>
    <p:extLst>
      <p:ext uri="{BB962C8B-B14F-4D97-AF65-F5344CB8AC3E}">
        <p14:creationId xmlns:p14="http://schemas.microsoft.com/office/powerpoint/2010/main" val="812557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28014</TotalTime>
  <Words>2151</Words>
  <Application>Microsoft Macintosh PowerPoint</Application>
  <PresentationFormat>On-screen Show (16:9)</PresentationFormat>
  <Paragraphs>358</Paragraphs>
  <Slides>34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.HiraKakuInterface-W3</vt:lpstr>
      <vt:lpstr>Arial</vt:lpstr>
      <vt:lpstr>Calibri</vt:lpstr>
      <vt:lpstr>Calibri Light</vt:lpstr>
      <vt:lpstr>Helvetica</vt:lpstr>
      <vt:lpstr>Helvetica Light</vt:lpstr>
      <vt:lpstr>Mangal</vt:lpstr>
      <vt:lpstr>Office Theme</vt:lpstr>
      <vt:lpstr>PowerPoint Presentation</vt:lpstr>
      <vt:lpstr>Outline</vt:lpstr>
      <vt:lpstr>What is CSPP Geo?</vt:lpstr>
      <vt:lpstr>Software philosophy</vt:lpstr>
      <vt:lpstr>Project personnel and collaborators</vt:lpstr>
      <vt:lpstr>PowerPoint Presentation</vt:lpstr>
      <vt:lpstr>PowerPoint Presentation</vt:lpstr>
      <vt:lpstr>CSPP Geo Software</vt:lpstr>
      <vt:lpstr>GOES-16</vt:lpstr>
      <vt:lpstr>GOES-16 L1B observed data volumes</vt:lpstr>
      <vt:lpstr>The GRB Software Package</vt:lpstr>
      <vt:lpstr>GRB Software – Year in Review</vt:lpstr>
      <vt:lpstr>PowerPoint Presentation</vt:lpstr>
      <vt:lpstr>The AIT Framework Software Package</vt:lpstr>
      <vt:lpstr>AIT Framework v1.0 and beyond</vt:lpstr>
      <vt:lpstr>AIT Framework Quicklooks</vt:lpstr>
      <vt:lpstr>Geo2Grid Software Package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GEOCAT Level 2 Software Package for AHI and GOES-15</vt:lpstr>
      <vt:lpstr>Other software</vt:lpstr>
      <vt:lpstr>Future</vt:lpstr>
      <vt:lpstr> </vt:lpstr>
      <vt:lpstr>For more information on CSPP Geo…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Graeme Martin</dc:creator>
  <cp:lastModifiedBy>GRAEME D MARTIN</cp:lastModifiedBy>
  <cp:revision>458</cp:revision>
  <cp:lastPrinted>2016-10-24T22:23:06Z</cp:lastPrinted>
  <dcterms:created xsi:type="dcterms:W3CDTF">2016-10-15T15:20:09Z</dcterms:created>
  <dcterms:modified xsi:type="dcterms:W3CDTF">2019-01-07T15:24:36Z</dcterms:modified>
</cp:coreProperties>
</file>