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19"/>
  </p:notesMasterIdLst>
  <p:sldIdLst>
    <p:sldId id="258" r:id="rId4"/>
    <p:sldId id="269" r:id="rId5"/>
    <p:sldId id="261" r:id="rId6"/>
    <p:sldId id="272" r:id="rId7"/>
    <p:sldId id="257" r:id="rId8"/>
    <p:sldId id="259" r:id="rId9"/>
    <p:sldId id="263" r:id="rId10"/>
    <p:sldId id="270" r:id="rId11"/>
    <p:sldId id="266" r:id="rId12"/>
    <p:sldId id="271" r:id="rId13"/>
    <p:sldId id="268" r:id="rId14"/>
    <p:sldId id="264" r:id="rId15"/>
    <p:sldId id="265" r:id="rId16"/>
    <p:sldId id="267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241" autoAdjust="0"/>
    <p:restoredTop sz="89319" autoAdjust="0"/>
  </p:normalViewPr>
  <p:slideViewPr>
    <p:cSldViewPr snapToGrid="0">
      <p:cViewPr>
        <p:scale>
          <a:sx n="98" d="100"/>
          <a:sy n="98" d="100"/>
        </p:scale>
        <p:origin x="545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4C47F-EBEF-4D77-84A8-B9AD4CD5A0DB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95128-236F-46B3-9955-2EAD6B748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76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qj.47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2010JAMC2441.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0665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https://www.nesdis.noaa.gov/s3/2022-03/TonyMcNally_20211206-noaa-virtual-infrared-sounder-workshop.pdf</a:t>
            </a:r>
          </a:p>
          <a:p>
            <a:r>
              <a:rPr lang="en-US" dirty="0" smtClean="0"/>
              <a:t>https://www.nesdis.noaa.gov/s3/2022-03/JohnEyre_20211206-noaa-virtual-infrared-sounder-workshop.pdf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4E9D-92EC-4A69-964F-C343CB2287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8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0dd115efb_2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US" dirty="0"/>
              <a:t>Farther from the zero line is more vertical resolution. More bands reduces the noise. </a:t>
            </a:r>
            <a:r>
              <a:rPr lang="en-US" sz="12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1976 US standard atmosphere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2" name="Google Shape;232;g140dd115efb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490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 axis is wavenumber. ABI and GOES Sounder</a:t>
            </a:r>
            <a:r>
              <a:rPr lang="en-US" baseline="0" dirty="0" smtClean="0"/>
              <a:t> bands within the GXS range are shown. Credit: UW/CIMSS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95128-236F-46B3-9955-2EAD6B748D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5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0dd115efb_2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- 3 </a:t>
            </a:r>
            <a:r>
              <a:rPr lang="en-US" dirty="0" smtClean="0"/>
              <a:t>hours is 13Z in the published IHOP case … This is an OSSE,</a:t>
            </a:r>
            <a:r>
              <a:rPr lang="en-US" baseline="0" dirty="0" smtClean="0"/>
              <a:t> so radar is simulated. Ovals added for reference. Images are grouped</a:t>
            </a:r>
            <a:r>
              <a:rPr lang="en-US" baseline="0" dirty="0" smtClean="0"/>
              <a:t>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en-US" baseline="0" dirty="0" smtClean="0"/>
              <a:t>1 hour is when the imager can be used, since the clouds have to have formed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en-US" baseline="0" dirty="0" smtClean="0"/>
              <a:t>The 0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is when there’s lightning and hence the LMX can see it.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Char char="-"/>
              <a:tabLst/>
              <a:defRPr/>
            </a:pPr>
            <a:r>
              <a:rPr lang="en-US" baseline="0" dirty="0" smtClean="0"/>
              <a:t>PS: ACX also useful for modeling convection: </a:t>
            </a:r>
            <a:r>
              <a:rPr lang="en-US" dirty="0" err="1" smtClean="0"/>
              <a:t>Ntelekos</a:t>
            </a:r>
            <a:r>
              <a:rPr lang="en-US" dirty="0" smtClean="0"/>
              <a:t>, A.A., Smith, J.A., Donner, L., Fast, J.D., Gustafson, W.I., Jr, Chapman, E.G. and </a:t>
            </a:r>
            <a:r>
              <a:rPr lang="en-US" dirty="0" err="1" smtClean="0"/>
              <a:t>Krajewski</a:t>
            </a:r>
            <a:r>
              <a:rPr lang="en-US" dirty="0" smtClean="0"/>
              <a:t>, W.F. (2009), The effects of aerosols on intense convective precipitation in the northeastern United States. Q.J.R. </a:t>
            </a:r>
            <a:r>
              <a:rPr lang="en-US" dirty="0" err="1" smtClean="0"/>
              <a:t>Meteorol</a:t>
            </a:r>
            <a:r>
              <a:rPr lang="en-US" dirty="0" smtClean="0"/>
              <a:t>. Soc., 135: 1367-1391. </a:t>
            </a:r>
            <a:r>
              <a:rPr lang="en-US" dirty="0" smtClean="0">
                <a:hlinkClick r:id="rId3"/>
              </a:rPr>
              <a:t>https://doi.org/10.1002/qj.476</a:t>
            </a:r>
            <a:endParaRPr lang="en-US" dirty="0" smtClean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dirty="0"/>
          </a:p>
        </p:txBody>
      </p:sp>
      <p:sp>
        <p:nvSpPr>
          <p:cNvPr id="232" name="Google Shape;232;g140dd115efb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0393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Relative humidity cross section at 2000 UTC 12 Jun 2002 from (a) true, (b) the geostationary advanced IR sounder, (c) ABI, and (d) RUC.</a:t>
            </a:r>
          </a:p>
          <a:p>
            <a:r>
              <a:rPr lang="en-US" dirty="0" smtClean="0"/>
              <a:t>Citation: Journal of Applied Meteorology and Climatology 50, 3; </a:t>
            </a:r>
            <a:r>
              <a:rPr lang="en-US" dirty="0" smtClean="0">
                <a:hlinkClick r:id="rId3"/>
              </a:rPr>
              <a:t>10.1175/2010JAMC2441.1</a:t>
            </a:r>
            <a:endParaRPr lang="en-US" dirty="0" smtClean="0"/>
          </a:p>
          <a:p>
            <a:r>
              <a:rPr lang="en-US" dirty="0" smtClean="0"/>
              <a:t>Image</a:t>
            </a:r>
            <a:r>
              <a:rPr lang="en-US" baseline="0" dirty="0" smtClean="0"/>
              <a:t> and labels are grouped.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95128-236F-46B3-9955-2EAD6B748D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5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https://www.eumetsat.int/IASI-PWLR</a:t>
            </a:r>
          </a:p>
          <a:p>
            <a:r>
              <a:rPr lang="en-US" dirty="0" smtClean="0"/>
              <a:t>Example of relative humidity fields generated from EARS-IASI L2 over Italy on 13 May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95128-236F-46B3-9955-2EAD6B748D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https://www.weather.gov/pah/2022Aug4-5_Flooding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95128-236F-46B3-9955-2EAD6B748D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95128-236F-46B3-9955-2EAD6B748D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2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https://journals.ametsoc.org/view/journals/atot/26/11/2009jtecha1248_1.xml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66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7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9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40dd115efb_2_9"/>
          <p:cNvSpPr txBox="1">
            <a:spLocks noGrp="1"/>
          </p:cNvSpPr>
          <p:nvPr>
            <p:ph type="title"/>
          </p:nvPr>
        </p:nvSpPr>
        <p:spPr>
          <a:xfrm>
            <a:off x="1584960" y="185739"/>
            <a:ext cx="7461504" cy="68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140dd115efb_2_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g140dd115efb_2_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140dd115efb_2_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140dd115efb_2_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71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0dd115efb_2_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40dd115efb_2_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g140dd115efb_2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140dd115efb_2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40dd115efb_2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21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0dd115efb_2_21"/>
          <p:cNvSpPr txBox="1">
            <a:spLocks noGrp="1"/>
          </p:cNvSpPr>
          <p:nvPr>
            <p:ph type="title"/>
          </p:nvPr>
        </p:nvSpPr>
        <p:spPr>
          <a:xfrm>
            <a:off x="1584960" y="185739"/>
            <a:ext cx="7461504" cy="68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40dd115efb_2_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g140dd115efb_2_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g140dd115efb_2_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140dd115efb_2_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140dd115efb_2_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37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40dd115efb_2_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140dd115efb_2_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g140dd115efb_2_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g140dd115efb_2_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g140dd115efb_2_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140dd115efb_2_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140dd115efb_2_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140dd115efb_2_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91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0dd115efb_2_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140dd115efb_2_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98" name="Google Shape;198;g140dd115efb_2_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9" name="Google Shape;199;g140dd115efb_2_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140dd115efb_2_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140dd115efb_2_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803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0dd115efb_2_44"/>
          <p:cNvSpPr txBox="1">
            <a:spLocks noGrp="1"/>
          </p:cNvSpPr>
          <p:nvPr>
            <p:ph type="title"/>
          </p:nvPr>
        </p:nvSpPr>
        <p:spPr>
          <a:xfrm>
            <a:off x="839788" y="180109"/>
            <a:ext cx="393223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140dd115efb_2_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g140dd115efb_2_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6" name="Google Shape;206;g140dd115efb_2_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140dd115efb_2_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140dd115efb_2_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953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OES-R MSR">
  <p:cSld name="GOES-R MS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40dd115efb_2_51"/>
          <p:cNvSpPr txBox="1">
            <a:spLocks noGrp="1"/>
          </p:cNvSpPr>
          <p:nvPr>
            <p:ph type="title"/>
          </p:nvPr>
        </p:nvSpPr>
        <p:spPr>
          <a:xfrm>
            <a:off x="914400" y="76571"/>
            <a:ext cx="10363200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140dd115efb_2_51"/>
          <p:cNvSpPr txBox="1"/>
          <p:nvPr/>
        </p:nvSpPr>
        <p:spPr>
          <a:xfrm>
            <a:off x="9329783" y="6506833"/>
            <a:ext cx="284480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40dd115efb_2_51"/>
          <p:cNvSpPr txBox="1"/>
          <p:nvPr/>
        </p:nvSpPr>
        <p:spPr>
          <a:xfrm>
            <a:off x="11559" y="6474619"/>
            <a:ext cx="38608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40dd115efb_2_51" descr="image0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01" y="1"/>
            <a:ext cx="1317499" cy="642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901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66C89-C104-463E-A194-2E43AD076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4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63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ctrTitle"/>
          </p:nvPr>
        </p:nvSpPr>
        <p:spPr>
          <a:xfrm>
            <a:off x="2389632" y="130524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ubTitle" idx="1"/>
          </p:nvPr>
        </p:nvSpPr>
        <p:spPr>
          <a:xfrm>
            <a:off x="2389632" y="378491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8"/>
          <p:cNvSpPr/>
          <p:nvPr/>
        </p:nvSpPr>
        <p:spPr>
          <a:xfrm>
            <a:off x="0" y="0"/>
            <a:ext cx="1743456" cy="17800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8"/>
          <p:cNvPicPr preferRelativeResize="0"/>
          <p:nvPr/>
        </p:nvPicPr>
        <p:blipFill rotWithShape="1">
          <a:blip r:embed="rId2">
            <a:alphaModFix/>
          </a:blip>
          <a:srcRect l="18357" t="10874" r="20444" b="10780"/>
          <a:stretch/>
        </p:blipFill>
        <p:spPr>
          <a:xfrm>
            <a:off x="0" y="-4525"/>
            <a:ext cx="2587500" cy="25593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88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67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1584960" y="185739"/>
            <a:ext cx="7461504" cy="68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480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382922" y="5896"/>
            <a:ext cx="8403336" cy="101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985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21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1584960" y="185739"/>
            <a:ext cx="7461504" cy="68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306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847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382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839788" y="180109"/>
            <a:ext cx="393223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339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OES-R MSR">
  <p:cSld name="GOES-R MS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914400" y="76571"/>
            <a:ext cx="10363200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/>
          <p:nvPr/>
        </p:nvSpPr>
        <p:spPr>
          <a:xfrm>
            <a:off x="9329783" y="6506833"/>
            <a:ext cx="284480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11559" y="6474619"/>
            <a:ext cx="38608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7" descr="image0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01" y="1"/>
            <a:ext cx="1317499" cy="642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86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0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6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2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6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7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3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A8DE2-E54A-4DFA-A05D-9A1326386AC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A7367-85A3-4F22-B2F1-F5F4C10D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3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40dd115efb_2_0"/>
          <p:cNvSpPr txBox="1">
            <a:spLocks noGrp="1"/>
          </p:cNvSpPr>
          <p:nvPr>
            <p:ph type="title"/>
          </p:nvPr>
        </p:nvSpPr>
        <p:spPr>
          <a:xfrm>
            <a:off x="1584960" y="185739"/>
            <a:ext cx="7461504" cy="68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g140dd115efb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g140dd115efb_2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g140dd115efb_2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g140dd115efb_2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4" name="Google Shape;164;g140dd115efb_2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53831" y="54121"/>
            <a:ext cx="962721" cy="76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40dd115efb_2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6552" y="9916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40dd115efb_2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9925"/>
            <a:ext cx="1841863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901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584960" y="185739"/>
            <a:ext cx="7461504" cy="68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53831" y="54121"/>
            <a:ext cx="962721" cy="76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16552" y="9916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9925"/>
            <a:ext cx="1841863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168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29/2018GL081052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"/>
          <p:cNvSpPr txBox="1">
            <a:spLocks noGrp="1"/>
          </p:cNvSpPr>
          <p:nvPr>
            <p:ph type="ctrTitle"/>
          </p:nvPr>
        </p:nvSpPr>
        <p:spPr>
          <a:xfrm>
            <a:off x="2195300" y="-633727"/>
            <a:ext cx="91440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alibri"/>
              <a:buNone/>
            </a:pPr>
            <a:r>
              <a:rPr lang="en-US" sz="4800" dirty="0">
                <a:solidFill>
                  <a:srgbClr val="2E75B5"/>
                </a:solidFill>
              </a:rPr>
              <a:t>Program </a:t>
            </a:r>
            <a:r>
              <a:rPr lang="en-US" sz="4800" b="1" dirty="0">
                <a:solidFill>
                  <a:srgbClr val="2E75B5"/>
                </a:solidFill>
              </a:rPr>
              <a:t>Scie</a:t>
            </a:r>
            <a:r>
              <a:rPr lang="en-US" sz="4800" dirty="0">
                <a:solidFill>
                  <a:srgbClr val="2E75B5"/>
                </a:solidFill>
              </a:rPr>
              <a:t>nce</a:t>
            </a:r>
            <a:br>
              <a:rPr lang="en-US" sz="4800" dirty="0">
                <a:solidFill>
                  <a:srgbClr val="2E75B5"/>
                </a:solidFill>
              </a:rPr>
            </a:br>
            <a:r>
              <a:rPr lang="en-US" sz="4800" dirty="0">
                <a:solidFill>
                  <a:srgbClr val="2E75B5"/>
                </a:solidFill>
              </a:rPr>
              <a:t/>
            </a:r>
            <a:br>
              <a:rPr lang="en-US" sz="4800" dirty="0">
                <a:solidFill>
                  <a:srgbClr val="2E75B5"/>
                </a:solidFill>
              </a:rPr>
            </a:br>
            <a:r>
              <a:rPr lang="en-US" sz="4400" dirty="0" smtClean="0">
                <a:solidFill>
                  <a:srgbClr val="2E75B5"/>
                </a:solidFill>
              </a:rPr>
              <a:t>More on the GXS to </a:t>
            </a:r>
            <a:r>
              <a:rPr lang="en-US" sz="4400" dirty="0" smtClean="0">
                <a:solidFill>
                  <a:srgbClr val="2E75B5"/>
                </a:solidFill>
              </a:rPr>
              <a:t>Predict </a:t>
            </a:r>
            <a:r>
              <a:rPr lang="en-US" sz="4400" dirty="0" smtClean="0">
                <a:solidFill>
                  <a:srgbClr val="2E75B5"/>
                </a:solidFill>
              </a:rPr>
              <a:t>Thunderstorms, etc.</a:t>
            </a:r>
            <a:endParaRPr sz="2800" b="1" dirty="0">
              <a:solidFill>
                <a:srgbClr val="2E75B5"/>
              </a:solidFill>
            </a:endParaRPr>
          </a:p>
        </p:txBody>
      </p:sp>
      <p:sp>
        <p:nvSpPr>
          <p:cNvPr id="219" name="Google Shape;219;p1"/>
          <p:cNvSpPr txBox="1">
            <a:spLocks noGrp="1"/>
          </p:cNvSpPr>
          <p:nvPr>
            <p:ph type="sldNum" idx="12"/>
          </p:nvPr>
        </p:nvSpPr>
        <p:spPr>
          <a:xfrm>
            <a:off x="8888896" y="65389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3.1-</a:t>
            </a: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0" name="Google Shape;220;p1"/>
          <p:cNvSpPr txBox="1">
            <a:spLocks noGrp="1"/>
          </p:cNvSpPr>
          <p:nvPr>
            <p:ph type="subTitle" idx="1"/>
          </p:nvPr>
        </p:nvSpPr>
        <p:spPr>
          <a:xfrm>
            <a:off x="3288349" y="2739055"/>
            <a:ext cx="7972127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</a:rPr>
              <a:t>GEO</a:t>
            </a:r>
            <a:r>
              <a:rPr lang="en-US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Senior Scientist:			</a:t>
            </a:r>
            <a:r>
              <a:rPr lang="en-US" sz="1800" b="1" dirty="0" smtClean="0">
                <a:solidFill>
                  <a:srgbClr val="000000"/>
                </a:solidFill>
              </a:rPr>
              <a:t>Andrew </a:t>
            </a:r>
            <a:r>
              <a:rPr lang="en-US" sz="1800" b="1" dirty="0">
                <a:solidFill>
                  <a:srgbClr val="000000"/>
                </a:solidFill>
              </a:rPr>
              <a:t>Heidinger</a:t>
            </a:r>
            <a:endParaRPr sz="18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GeoXO </a:t>
            </a:r>
            <a:r>
              <a:rPr lang="en-US" sz="1800" b="1" dirty="0">
                <a:solidFill>
                  <a:srgbClr val="000000"/>
                </a:solidFill>
              </a:rPr>
              <a:t>Program Science Support:		Steve Goodman</a:t>
            </a:r>
            <a:endParaRPr sz="18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</a:rPr>
              <a:t>GeoXO Science Working </a:t>
            </a:r>
            <a:r>
              <a:rPr lang="en-US" sz="1800" b="1" dirty="0" smtClean="0">
                <a:solidFill>
                  <a:srgbClr val="000000"/>
                </a:solidFill>
              </a:rPr>
              <a:t>Group for GXS	Tim Schmit, etc.</a:t>
            </a:r>
            <a:endParaRPr sz="18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</a:rPr>
              <a:t>		</a:t>
            </a:r>
            <a:endParaRPr sz="18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480" y="3737080"/>
            <a:ext cx="4038135" cy="3093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585" y="4993063"/>
            <a:ext cx="6475142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"For weather surveillance </a:t>
            </a:r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a geostationary hyperspectral infrared sounder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 would </a:t>
            </a:r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dramatically increase confidence in forecasts of hurricanes and other storms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 that originate over the ocean and head towards U.S. interests."  </a:t>
            </a:r>
            <a:endParaRPr lang="en-US" i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Ken Graham, NWS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Director (former NHC Director)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1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66C89-C104-463E-A194-2E43AD076CAD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3" name="Google Shape;235;g140dd115efb_2_56"/>
          <p:cNvSpPr txBox="1">
            <a:spLocks/>
          </p:cNvSpPr>
          <p:nvPr/>
        </p:nvSpPr>
        <p:spPr>
          <a:xfrm>
            <a:off x="2012792" y="323301"/>
            <a:ext cx="8419171" cy="8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3600" kern="0" dirty="0" smtClean="0"/>
              <a:t>Demonstration of Possible Hurricane Track Improvements with GXS</a:t>
            </a:r>
            <a:endParaRPr lang="en-US" sz="3600" kern="0" dirty="0"/>
          </a:p>
        </p:txBody>
      </p:sp>
      <p:sp>
        <p:nvSpPr>
          <p:cNvPr id="4" name="Rectangle 3"/>
          <p:cNvSpPr/>
          <p:nvPr/>
        </p:nvSpPr>
        <p:spPr>
          <a:xfrm>
            <a:off x="7951285" y="5156021"/>
            <a:ext cx="4061829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Hurricane Intensity improvements, similar to as seen with another geo advanced sounder. Also expected, but not included on this graphic, are hurricane intensity forecast improvements.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6" y="1354872"/>
            <a:ext cx="6472072" cy="54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10467" y="-39029"/>
            <a:ext cx="7179527" cy="1325563"/>
          </a:xfrm>
        </p:spPr>
        <p:txBody>
          <a:bodyPr>
            <a:normAutofit/>
          </a:bodyPr>
          <a:lstStyle/>
          <a:p>
            <a:r>
              <a:rPr lang="en-US" dirty="0"/>
              <a:t>Need for high spectral </a:t>
            </a:r>
            <a:r>
              <a:rPr lang="en-US" dirty="0" smtClean="0"/>
              <a:t>&amp; </a:t>
            </a:r>
            <a:r>
              <a:rPr lang="en-US" dirty="0"/>
              <a:t>temporal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2.1-</a:t>
            </a:r>
            <a:fld id="{14035BBC-6D4D-4499-ABE4-AFD1D306B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D34A2F-9B7E-6A47-9F84-1629794F6B9E}"/>
              </a:ext>
            </a:extLst>
          </p:cNvPr>
          <p:cNvSpPr txBox="1">
            <a:spLocks/>
          </p:cNvSpPr>
          <p:nvPr/>
        </p:nvSpPr>
        <p:spPr>
          <a:xfrm>
            <a:off x="612568" y="1154786"/>
            <a:ext cx="11693235" cy="5246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High-spectral-resolution observations provide much more information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Imagers average out important vertical information.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 has shown the many benefits, especially on the global scale, lacks time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Forecasting Applications – fill in critical gaps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vertical moisture, wind and temperature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Nowcasting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 weather prediction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especially on the regional/mesoscales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applications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High-spectral-resolution sounder observations would also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derived products with only advanced imager data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(and or with polar-orbiter and other data)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volcanic ash, cloud detection, cloud-top properties, atmospheric motion vectors, dust detection, land and sea surface temperatures.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areas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Moisture flux, capping inversion, surface emissivity, trace gases and climate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impacts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(“billions”…) More with the benefits of 4dvar analysis 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Component of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Constellation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3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2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381934" y="476049"/>
          <a:ext cx="7444240" cy="4880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hart" r:id="rId4" imgW="8877402" imgH="5819872" progId="Excel.Chart.8">
                  <p:embed/>
                </p:oleObj>
              </mc:Choice>
              <mc:Fallback>
                <p:oleObj name="Chart" r:id="rId4" imgW="8877402" imgH="5819872" progId="Excel.Chart.8">
                  <p:embed/>
                  <p:pic>
                    <p:nvPicPr>
                      <p:cNvPr id="4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934" y="476049"/>
                        <a:ext cx="7444240" cy="4880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DF26554-937E-4B6F-87C9-3BEBADDA101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Information Content</a:t>
            </a:r>
            <a:endParaRPr lang="en-US" altLang="en-US" sz="4000" dirty="0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818147" y="4635500"/>
            <a:ext cx="109567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The relative vertical number of independent pieces of information is shown. The </a:t>
            </a:r>
            <a:r>
              <a:rPr lang="en-US" altLang="en-US" sz="2400" i="1" dirty="0"/>
              <a:t>moisture</a:t>
            </a:r>
            <a:r>
              <a:rPr lang="en-US" altLang="en-US" sz="2400" dirty="0"/>
              <a:t> content is similar between the ABI and the </a:t>
            </a:r>
            <a:r>
              <a:rPr lang="en-US" altLang="en-US" sz="2400" dirty="0" smtClean="0"/>
              <a:t>legacy </a:t>
            </a:r>
            <a:r>
              <a:rPr lang="en-US" altLang="en-US" sz="2400" dirty="0"/>
              <a:t>GOES Sounder. The </a:t>
            </a:r>
            <a:r>
              <a:rPr lang="en-US" altLang="en-US" sz="2400" dirty="0" smtClean="0"/>
              <a:t>legacy GOES Sounder </a:t>
            </a:r>
            <a:r>
              <a:rPr lang="en-US" altLang="en-US" sz="2400" dirty="0"/>
              <a:t>does show more </a:t>
            </a:r>
            <a:r>
              <a:rPr lang="en-US" altLang="en-US" sz="2400" i="1" dirty="0"/>
              <a:t>temperature</a:t>
            </a:r>
            <a:r>
              <a:rPr lang="en-US" altLang="en-US" sz="2400" dirty="0"/>
              <a:t> information than the ABI. The ABI is not close to the information content of a high-spectral </a:t>
            </a:r>
            <a:r>
              <a:rPr lang="en-US" altLang="en-US" sz="2400" dirty="0" smtClean="0"/>
              <a:t>IR sensor</a:t>
            </a:r>
            <a:r>
              <a:rPr lang="en-US" altLang="en-US" sz="24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92437" y="42509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(GXS-like)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18061" y="422254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(legacy)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25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66" y="2353192"/>
            <a:ext cx="4935184" cy="44643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76400" y="-280988"/>
            <a:ext cx="10515600" cy="1325563"/>
          </a:xfrm>
        </p:spPr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722313"/>
            <a:ext cx="6159500" cy="3684587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7169150" y="631825"/>
            <a:ext cx="5022850" cy="3684588"/>
          </a:xfrm>
        </p:spPr>
        <p:txBody>
          <a:bodyPr/>
          <a:lstStyle/>
          <a:p>
            <a:r>
              <a:rPr lang="en-US" sz="2400" dirty="0" smtClean="0"/>
              <a:t>Computer simulation of 24-hr </a:t>
            </a:r>
            <a:r>
              <a:rPr lang="en-US" sz="2400" dirty="0"/>
              <a:t>Forecast Sensitivity Observation Impact ... for CONUS, for the four </a:t>
            </a:r>
            <a:r>
              <a:rPr lang="en-US" sz="2400" dirty="0" smtClean="0"/>
              <a:t>cycles (NASA GMAO):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012306" y="5229330"/>
            <a:ext cx="216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early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CrIS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implementation strategy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426" y="5594818"/>
            <a:ext cx="7457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Data Assimilation considerations for future</a:t>
            </a:r>
            <a:br>
              <a:rPr lang="en-US" sz="2000" dirty="0"/>
            </a:br>
            <a:r>
              <a:rPr lang="en-US" sz="2000" dirty="0"/>
              <a:t>infrared sounder deployment</a:t>
            </a:r>
            <a:br>
              <a:rPr lang="en-US" sz="2000" dirty="0"/>
            </a:br>
            <a:r>
              <a:rPr lang="en-US" sz="2000" dirty="0"/>
              <a:t>Tony </a:t>
            </a:r>
            <a:r>
              <a:rPr lang="en-US" sz="2000" dirty="0" smtClean="0"/>
              <a:t>McNally, Principal </a:t>
            </a:r>
            <a:r>
              <a:rPr lang="en-US" sz="2000" dirty="0"/>
              <a:t>Scientist, ECMWF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5" y="939360"/>
            <a:ext cx="7262882" cy="42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392" y="1148238"/>
            <a:ext cx="10225177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Leverage existing studies to showcase what GeoXO Instruments are needed to best Predict and Observe Thunderstorms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8979" y="3627914"/>
            <a:ext cx="9960635" cy="255722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Based in part on: </a:t>
            </a:r>
          </a:p>
          <a:p>
            <a:r>
              <a:rPr lang="en-US" i="1" dirty="0"/>
              <a:t>Li, J., </a:t>
            </a:r>
            <a:r>
              <a:rPr lang="en-US" i="1" dirty="0" err="1"/>
              <a:t>Jinlong</a:t>
            </a:r>
            <a:r>
              <a:rPr lang="en-US" i="1" dirty="0"/>
              <a:t>. Li, J. </a:t>
            </a:r>
            <a:r>
              <a:rPr lang="en-US" i="1" dirty="0" err="1"/>
              <a:t>Otkin</a:t>
            </a:r>
            <a:r>
              <a:rPr lang="en-US" i="1" dirty="0"/>
              <a:t>, T. J. Schmit, and C. Liu, 2011: Warning information in a </a:t>
            </a:r>
            <a:r>
              <a:rPr lang="en-US" i="1" dirty="0" err="1"/>
              <a:t>preconvection</a:t>
            </a:r>
            <a:r>
              <a:rPr lang="en-US" i="1" dirty="0"/>
              <a:t> environment from the geostationary advanced infrared sounding system – A simulation study using IHOP case, Journal of Applied Meteorology and Climatology, 50, 776 – 783</a:t>
            </a:r>
            <a:r>
              <a:rPr lang="en-US" i="1" dirty="0" smtClean="0"/>
              <a:t>.</a:t>
            </a:r>
          </a:p>
          <a:p>
            <a:r>
              <a:rPr lang="en-US" dirty="0" err="1" smtClean="0"/>
              <a:t>Cintineo</a:t>
            </a:r>
            <a:r>
              <a:rPr lang="en-US" dirty="0"/>
              <a:t>, J. L., Pavolonis, M. J., </a:t>
            </a:r>
            <a:r>
              <a:rPr lang="en-US" dirty="0" err="1"/>
              <a:t>Sieglaff</a:t>
            </a:r>
            <a:r>
              <a:rPr lang="en-US" dirty="0"/>
              <a:t>, J. M., </a:t>
            </a:r>
            <a:r>
              <a:rPr lang="en-US" dirty="0" err="1"/>
              <a:t>Cronce</a:t>
            </a:r>
            <a:r>
              <a:rPr lang="en-US" dirty="0"/>
              <a:t>, L., &amp; Brunner, J. (2020). NOAA </a:t>
            </a:r>
            <a:r>
              <a:rPr lang="en-US" dirty="0" err="1"/>
              <a:t>ProbSevere</a:t>
            </a:r>
            <a:r>
              <a:rPr lang="en-US" dirty="0"/>
              <a:t> v2.0—</a:t>
            </a:r>
            <a:r>
              <a:rPr lang="en-US" dirty="0" err="1"/>
              <a:t>ProbHail</a:t>
            </a:r>
            <a:r>
              <a:rPr lang="en-US" dirty="0"/>
              <a:t>, </a:t>
            </a:r>
            <a:r>
              <a:rPr lang="en-US" dirty="0" err="1"/>
              <a:t>ProbWind</a:t>
            </a:r>
            <a:r>
              <a:rPr lang="en-US" dirty="0"/>
              <a:t>, and </a:t>
            </a:r>
            <a:r>
              <a:rPr lang="en-US" dirty="0" err="1"/>
              <a:t>ProbTor</a:t>
            </a:r>
            <a:r>
              <a:rPr lang="en-US" dirty="0"/>
              <a:t>, </a:t>
            </a:r>
            <a:r>
              <a:rPr lang="en-US" i="1" dirty="0"/>
              <a:t>Weather and Forecasting</a:t>
            </a:r>
            <a:r>
              <a:rPr lang="en-US" dirty="0"/>
              <a:t>, </a:t>
            </a:r>
            <a:r>
              <a:rPr lang="en-US" i="1" dirty="0"/>
              <a:t>35</a:t>
            </a:r>
            <a:r>
              <a:rPr lang="en-US" dirty="0"/>
              <a:t>(4), 1523-1543. Retrieved Oct 12, 2022, from https://</a:t>
            </a:r>
            <a:r>
              <a:rPr lang="en-US" dirty="0" smtClean="0"/>
              <a:t>journals.ametsoc.org/view/journals/wefo/35/4/wafD190242.xml</a:t>
            </a:r>
          </a:p>
          <a:p>
            <a:r>
              <a:rPr lang="en-US" dirty="0" err="1"/>
              <a:t>Rudlosky</a:t>
            </a:r>
            <a:r>
              <a:rPr lang="en-US" dirty="0"/>
              <a:t>, S. D., Goodman, S. J., </a:t>
            </a:r>
            <a:r>
              <a:rPr lang="en-US" dirty="0" err="1"/>
              <a:t>Virts</a:t>
            </a:r>
            <a:r>
              <a:rPr lang="en-US" dirty="0"/>
              <a:t>, K. S., &amp; </a:t>
            </a:r>
            <a:r>
              <a:rPr lang="en-US" dirty="0" err="1"/>
              <a:t>Bruning</a:t>
            </a:r>
            <a:r>
              <a:rPr lang="en-US" dirty="0"/>
              <a:t>, E. C. (2019). Initial geostationary lightning mapper observations. </a:t>
            </a:r>
            <a:r>
              <a:rPr lang="en-US" i="1" dirty="0"/>
              <a:t>Geophysical Research Letters</a:t>
            </a:r>
            <a:r>
              <a:rPr lang="en-US" dirty="0"/>
              <a:t>, 46, 1097– 1104. </a:t>
            </a:r>
            <a:r>
              <a:rPr lang="en-US" dirty="0">
                <a:hlinkClick r:id="rId2"/>
              </a:rPr>
              <a:t>https://doi.org/10.1029/2018GL081052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140dd115efb_2_56"/>
          <p:cNvPicPr preferRelativeResize="0"/>
          <p:nvPr/>
        </p:nvPicPr>
        <p:blipFill rotWithShape="1">
          <a:blip r:embed="rId3">
            <a:alphaModFix/>
          </a:blip>
          <a:srcRect l="6122" r="7538"/>
          <a:stretch/>
        </p:blipFill>
        <p:spPr>
          <a:xfrm>
            <a:off x="2520779" y="1048335"/>
            <a:ext cx="9671221" cy="52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838200" y="515965"/>
            <a:ext cx="10515600" cy="8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GeoXO GXS Moisture Weighting Functions</a:t>
            </a:r>
            <a:endParaRPr/>
          </a:p>
        </p:txBody>
      </p:sp>
      <p:sp>
        <p:nvSpPr>
          <p:cNvPr id="237" name="Google Shape;237;g140dd115efb_2_56"/>
          <p:cNvSpPr txBox="1"/>
          <p:nvPr/>
        </p:nvSpPr>
        <p:spPr>
          <a:xfrm>
            <a:off x="10830884" y="6490755"/>
            <a:ext cx="34351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UW/CIMSS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140dd115efb_2_56"/>
          <p:cNvSpPr txBox="1"/>
          <p:nvPr/>
        </p:nvSpPr>
        <p:spPr>
          <a:xfrm>
            <a:off x="12" y="1210839"/>
            <a:ext cx="28362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GeoXO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IR-Sounder (GXS) Science Working Group has computed the Weighting functions for the nominal specifications of GXS.</a:t>
            </a:r>
            <a:endParaRPr dirty="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Weighting functions (aka Jacobians) show where in the atmosphere information comes from.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plots show the weighting functions for moisture. </a:t>
            </a:r>
            <a:endParaRPr dirty="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are also important for picking channels for data 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assimilation, although as many as possible should be used..</a:t>
            </a:r>
            <a:endParaRPr dirty="0"/>
          </a:p>
        </p:txBody>
      </p:sp>
      <p:sp>
        <p:nvSpPr>
          <p:cNvPr id="239" name="Google Shape;239;g140dd115efb_2_56"/>
          <p:cNvSpPr txBox="1"/>
          <p:nvPr/>
        </p:nvSpPr>
        <p:spPr>
          <a:xfrm>
            <a:off x="521672" y="6172509"/>
            <a:ext cx="10127743" cy="738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/>
              <a:t>They show how much more vertical information GXS will provide compared to </a:t>
            </a:r>
            <a:r>
              <a:rPr lang="en-US" sz="1800" b="1" i="1" dirty="0" smtClean="0"/>
              <a:t>ABI </a:t>
            </a:r>
            <a:r>
              <a:rPr lang="en-US" sz="1800" b="1" i="1" dirty="0"/>
              <a:t>or the previous GOES </a:t>
            </a:r>
            <a:r>
              <a:rPr lang="en-US" sz="1800" b="1" i="1" dirty="0" smtClean="0"/>
              <a:t>Sounders, this is in part to the many more overlapping spectral bands.</a:t>
            </a:r>
            <a:endParaRPr sz="1800" b="1" i="1" dirty="0"/>
          </a:p>
        </p:txBody>
      </p:sp>
    </p:spTree>
    <p:extLst>
      <p:ext uri="{BB962C8B-B14F-4D97-AF65-F5344CB8AC3E}">
        <p14:creationId xmlns:p14="http://schemas.microsoft.com/office/powerpoint/2010/main" val="31573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5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1787169" y="261965"/>
            <a:ext cx="8412480" cy="8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 dirty="0" smtClean="0"/>
              <a:t>More spectral bands means more vertical information for temperature and moisture</a:t>
            </a:r>
            <a:endParaRPr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182028" y="6352143"/>
            <a:ext cx="104932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IASI granule used to show the great improvement of the GXS over previous geostationary capabilities </a:t>
            </a:r>
            <a:endParaRPr lang="en-US" dirty="0"/>
          </a:p>
        </p:txBody>
      </p:sp>
      <p:pic>
        <p:nvPicPr>
          <p:cNvPr id="7" name="Picture 6" descr="GXS_Proposed1563Channels_Sample3DStack_FromIASI_07Dec2020_1756UTC_650to230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9"/>
          <a:stretch/>
        </p:blipFill>
        <p:spPr>
          <a:xfrm>
            <a:off x="1" y="1639232"/>
            <a:ext cx="3618570" cy="4209582"/>
          </a:xfrm>
          <a:prstGeom prst="rect">
            <a:avLst/>
          </a:prstGeom>
        </p:spPr>
      </p:pic>
      <p:pic>
        <p:nvPicPr>
          <p:cNvPr id="8" name="Picture 7" descr="ABI_IRChannels_Sample3DStack_FromIASI_07Dec2020_1756UTC_650to230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6"/>
          <a:stretch/>
        </p:blipFill>
        <p:spPr>
          <a:xfrm>
            <a:off x="4064599" y="1639232"/>
            <a:ext cx="3601864" cy="4209582"/>
          </a:xfrm>
          <a:prstGeom prst="rect">
            <a:avLst/>
          </a:prstGeom>
        </p:spPr>
      </p:pic>
      <p:pic>
        <p:nvPicPr>
          <p:cNvPr id="9" name="Picture 8" descr="LegacySounder_IRChannels_Sample3DStack_FromIASI_07Dec2020_1756UTC_650to230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5" y="1639232"/>
            <a:ext cx="4209582" cy="4209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418" y="1555595"/>
            <a:ext cx="1052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GXS				     ABI		      GOES Legacy Sounder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93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5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1787169" y="261965"/>
            <a:ext cx="8412480" cy="8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 dirty="0" smtClean="0"/>
              <a:t>More spectral bands means more vertical information for temperature and moisture</a:t>
            </a:r>
            <a:endParaRPr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329964" y="5061584"/>
            <a:ext cx="399213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IASI granule (</a:t>
            </a:r>
            <a:r>
              <a:rPr lang="en-US" i="1" dirty="0" smtClean="0"/>
              <a:t>movie</a:t>
            </a:r>
            <a:r>
              <a:rPr lang="en-US" dirty="0" smtClean="0"/>
              <a:t>) used to show how the GXS provides vertical information on both moisture and temperatures, keys to forecasting convection. </a:t>
            </a:r>
            <a:endParaRPr lang="en-US" dirty="0"/>
          </a:p>
        </p:txBody>
      </p:sp>
      <p:pic>
        <p:nvPicPr>
          <p:cNvPr id="3" name="GXS_Proposed1563Channels_Sampl3DStack_FromIASI_07Dec2020_1756UTC_650to2300_44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7169" y="1236353"/>
            <a:ext cx="5878512" cy="58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 descr="radar_TRUE_0612_2002_1500">
            <a:extLst>
              <a:ext uri="{FF2B5EF4-FFF2-40B4-BE49-F238E27FC236}">
                <a16:creationId xmlns:a16="http://schemas.microsoft.com/office/drawing/2014/main" id="{2950E444-7C9F-6243-B12F-80CE5AAAA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7" r="15152" b="14695"/>
          <a:stretch/>
        </p:blipFill>
        <p:spPr bwMode="auto">
          <a:xfrm>
            <a:off x="5786447" y="5250180"/>
            <a:ext cx="2793673" cy="166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radar_TRUE_0612_2002_1400">
            <a:extLst>
              <a:ext uri="{FF2B5EF4-FFF2-40B4-BE49-F238E27FC236}">
                <a16:creationId xmlns:a16="http://schemas.microsoft.com/office/drawing/2014/main" id="{9AB5E622-58AD-114F-B51E-0322C273F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5" r="14715" b="14078"/>
          <a:stretch/>
        </p:blipFill>
        <p:spPr bwMode="auto">
          <a:xfrm>
            <a:off x="2937393" y="5257800"/>
            <a:ext cx="2808087" cy="166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2255520" y="261965"/>
            <a:ext cx="8412480" cy="8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 dirty="0"/>
              <a:t>GeoXO GXS </a:t>
            </a:r>
            <a:r>
              <a:rPr lang="en-US" sz="3600" dirty="0" smtClean="0"/>
              <a:t>Can Monitor Conditions ripe for Thunderstorms; increasing lead times</a:t>
            </a:r>
            <a:endParaRPr sz="3600" dirty="0"/>
          </a:p>
        </p:txBody>
      </p:sp>
      <p:grpSp>
        <p:nvGrpSpPr>
          <p:cNvPr id="229" name="Group 228"/>
          <p:cNvGrpSpPr/>
          <p:nvPr/>
        </p:nvGrpSpPr>
        <p:grpSpPr>
          <a:xfrm>
            <a:off x="68439" y="3170980"/>
            <a:ext cx="11890804" cy="3709880"/>
            <a:chOff x="68439" y="3170980"/>
            <a:chExt cx="11890804" cy="3709880"/>
          </a:xfrm>
        </p:grpSpPr>
        <p:pic>
          <p:nvPicPr>
            <p:cNvPr id="28" name="Picture 14" descr="radar_TRUE_0612_2002_1600">
              <a:extLst>
                <a:ext uri="{FF2B5EF4-FFF2-40B4-BE49-F238E27FC236}">
                  <a16:creationId xmlns:a16="http://schemas.microsoft.com/office/drawing/2014/main" id="{8C7471F2-3C00-B244-A41C-B33B04482D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44" b="15930"/>
            <a:stretch/>
          </p:blipFill>
          <p:spPr bwMode="auto">
            <a:xfrm>
              <a:off x="8613716" y="5257800"/>
              <a:ext cx="3292590" cy="162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radar_TRUE_0612_2002_1300">
              <a:extLst>
                <a:ext uri="{FF2B5EF4-FFF2-40B4-BE49-F238E27FC236}">
                  <a16:creationId xmlns:a16="http://schemas.microsoft.com/office/drawing/2014/main" id="{9C89AA75-E06F-7746-B63D-DC85F07A31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28" r="13904" b="17164"/>
            <a:stretch/>
          </p:blipFill>
          <p:spPr bwMode="auto">
            <a:xfrm>
              <a:off x="68439" y="5242561"/>
              <a:ext cx="2834781" cy="160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liftx_HES_0612_2002_1600_ctmp">
              <a:extLst>
                <a:ext uri="{FF2B5EF4-FFF2-40B4-BE49-F238E27FC236}">
                  <a16:creationId xmlns:a16="http://schemas.microsoft.com/office/drawing/2014/main" id="{0D4B7A70-743A-3A4E-9097-42C2BA3DD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0" b="20294"/>
            <a:stretch/>
          </p:blipFill>
          <p:spPr bwMode="auto">
            <a:xfrm>
              <a:off x="8613716" y="3636914"/>
              <a:ext cx="3292590" cy="151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 descr="liftx_HES_0612_2002_1500_ctmp">
              <a:extLst>
                <a:ext uri="{FF2B5EF4-FFF2-40B4-BE49-F238E27FC236}">
                  <a16:creationId xmlns:a16="http://schemas.microsoft.com/office/drawing/2014/main" id="{F27CF7FC-6971-974A-99ED-5FE1DE83F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84" r="15384" b="20293"/>
            <a:stretch/>
          </p:blipFill>
          <p:spPr bwMode="auto">
            <a:xfrm>
              <a:off x="5786447" y="3621674"/>
              <a:ext cx="2786053" cy="153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iftx_HES_0612_2002_1300_ctmp">
              <a:extLst>
                <a:ext uri="{FF2B5EF4-FFF2-40B4-BE49-F238E27FC236}">
                  <a16:creationId xmlns:a16="http://schemas.microsoft.com/office/drawing/2014/main" id="{6400332E-6E75-6D41-A6BC-8A0D3D284F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1" r="14135" b="19368"/>
            <a:stretch/>
          </p:blipFill>
          <p:spPr bwMode="auto">
            <a:xfrm>
              <a:off x="68439" y="3636914"/>
              <a:ext cx="2827161" cy="153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liftx_HES_0612_2002_1400_ctmp">
              <a:extLst>
                <a:ext uri="{FF2B5EF4-FFF2-40B4-BE49-F238E27FC236}">
                  <a16:creationId xmlns:a16="http://schemas.microsoft.com/office/drawing/2014/main" id="{FBFE8F8E-F5C5-584E-9709-58E3A8CAFD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92" r="14483" b="19368"/>
            <a:stretch/>
          </p:blipFill>
          <p:spPr bwMode="auto">
            <a:xfrm>
              <a:off x="2937393" y="3629294"/>
              <a:ext cx="2815707" cy="154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66206" y="3303736"/>
              <a:ext cx="10071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- 3 hours before convection          - 2 hours                            - </a:t>
              </a:r>
              <a:r>
                <a:rPr lang="en-US" dirty="0"/>
                <a:t>1</a:t>
              </a:r>
              <a:r>
                <a:rPr lang="en-US" dirty="0" smtClean="0"/>
                <a:t> hour                             Convection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-791618" y="4233824"/>
              <a:ext cx="2080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GXS Atmospheric </a:t>
              </a:r>
              <a:r>
                <a:rPr lang="en-US" sz="1200" dirty="0" smtClean="0"/>
                <a:t>Instability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-59679" y="5819703"/>
              <a:ext cx="6014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Radar</a:t>
              </a:r>
              <a:endParaRPr lang="en-US" sz="12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452880" y="3317984"/>
              <a:ext cx="9779000" cy="152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1338560" y="3187104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time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0489969" y="5384800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0510289" y="3765422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645169" y="5400040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665489" y="3780662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795289" y="5374640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15609" y="3755262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930169" y="5384800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950489" y="3765422"/>
              <a:ext cx="437111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1455650" y="3173755"/>
              <a:ext cx="0" cy="151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254263" y="3170980"/>
              <a:ext cx="0" cy="151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055645" y="3175375"/>
              <a:ext cx="0" cy="151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9762820" y="3179290"/>
              <a:ext cx="0" cy="151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689411" y="1396892"/>
            <a:ext cx="954247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GXS </a:t>
            </a:r>
            <a:r>
              <a:rPr lang="en-US" dirty="0"/>
              <a:t>- sounder </a:t>
            </a:r>
            <a:r>
              <a:rPr lang="en-US" dirty="0" smtClean="0"/>
              <a:t>can provide hours more lead time of atmospheric instability compared to waiting for the radar echoes. The GXS does this via uniquely monitoring upper-level </a:t>
            </a:r>
            <a:r>
              <a:rPr lang="en-US" dirty="0"/>
              <a:t>drying; low-level moisture pooling; </a:t>
            </a:r>
            <a:r>
              <a:rPr lang="en-US" dirty="0" smtClean="0"/>
              <a:t>and atmospheric </a:t>
            </a:r>
            <a:r>
              <a:rPr lang="en-US" dirty="0"/>
              <a:t>flow before the clouds </a:t>
            </a:r>
            <a:r>
              <a:rPr lang="en-US" dirty="0" smtClean="0"/>
              <a:t>form. These are </a:t>
            </a:r>
            <a:r>
              <a:rPr lang="en-US" dirty="0" smtClean="0"/>
              <a:t>important </a:t>
            </a:r>
            <a:r>
              <a:rPr lang="en-US" dirty="0" smtClean="0"/>
              <a:t>vertical moisture </a:t>
            </a:r>
            <a:r>
              <a:rPr lang="en-US" dirty="0" smtClean="0"/>
              <a:t>changes; as they ar</a:t>
            </a:r>
            <a:r>
              <a:rPr lang="en-US" dirty="0"/>
              <a:t>e</a:t>
            </a:r>
            <a:r>
              <a:rPr lang="en-US" dirty="0" smtClean="0"/>
              <a:t> key to the prediction of convection. The GXI will not provide the detailed vertical moisture or temperature information (not shown).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3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78940" y="273538"/>
            <a:ext cx="8708644" cy="6584462"/>
            <a:chOff x="1678940" y="273538"/>
            <a:chExt cx="8708644" cy="658446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9"/>
            <a:stretch/>
          </p:blipFill>
          <p:spPr bwMode="auto">
            <a:xfrm>
              <a:off x="1678940" y="273538"/>
              <a:ext cx="8708644" cy="658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079745" y="508153"/>
              <a:ext cx="714683" cy="36933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Truth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98624" y="508153"/>
              <a:ext cx="1095172" cy="36933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GXS-like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79745" y="4100768"/>
              <a:ext cx="979755" cy="36933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ABI-like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6918" y="4100768"/>
              <a:ext cx="1768070" cy="36933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Regional NWP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94903" y="2172457"/>
            <a:ext cx="260139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GXS can monitor important vertical </a:t>
            </a:r>
            <a:r>
              <a:rPr lang="en-US" dirty="0" smtClean="0"/>
              <a:t>moisture changes; these are the key to the prediction of convection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9721" y="3209181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12-June-2002 20 UTC</a:t>
            </a:r>
          </a:p>
          <a:p>
            <a:r>
              <a:rPr lang="en-US" sz="1400" dirty="0" smtClean="0"/>
              <a:t>Relative Humidity [%]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2227385" y="3649785"/>
            <a:ext cx="7754815" cy="24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16965" y="5848892"/>
            <a:ext cx="232503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Imagers nor NWP capture the vertical moisture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1499839" y="261965"/>
            <a:ext cx="9168161" cy="8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 dirty="0"/>
              <a:t>GeoXO GXS </a:t>
            </a:r>
            <a:r>
              <a:rPr lang="en-US" sz="3600" dirty="0" smtClean="0"/>
              <a:t>is the only sensor to monitor vertical moisture on high time and space scales</a:t>
            </a:r>
            <a:endParaRPr sz="3600" dirty="0"/>
          </a:p>
        </p:txBody>
      </p:sp>
      <p:pic>
        <p:nvPicPr>
          <p:cNvPr id="2" name="img_science_op_algor_pwlr3_fig_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843" y="1550988"/>
            <a:ext cx="9796463" cy="5170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77815" y="2445026"/>
            <a:ext cx="277666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 (</a:t>
            </a:r>
            <a:r>
              <a:rPr lang="en-US" i="1" dirty="0" smtClean="0"/>
              <a:t>movie</a:t>
            </a:r>
            <a:r>
              <a:rPr lang="en-US" dirty="0" smtClean="0"/>
              <a:t>) note the elevated moisture plumes. </a:t>
            </a:r>
          </a:p>
          <a:p>
            <a:r>
              <a:rPr lang="en-US" dirty="0" smtClean="0"/>
              <a:t>GXS will add the important time component.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2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t="11992" r="24248" b="18894"/>
          <a:stretch/>
        </p:blipFill>
        <p:spPr bwMode="auto">
          <a:xfrm>
            <a:off x="289928" y="1377183"/>
            <a:ext cx="5954751" cy="5491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00439" y="4690150"/>
            <a:ext cx="5715000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KY flooding: 9-hour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forecasts of hourly accumulated precipitation for the period 01:00 to 02:00 CDT, on August 5, 2022.  The control forecast is obtained from the same model and conventional observations used for the ‘Satellite’ forecast but without the assimilation of the satellite moisture profile data.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Without the satellite profiles, the heavy rain was not forecast by the model. </a:t>
            </a:r>
            <a:endParaRPr lang="en-US" dirty="0"/>
          </a:p>
        </p:txBody>
      </p:sp>
      <p:sp>
        <p:nvSpPr>
          <p:cNvPr id="6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1499839" y="323301"/>
            <a:ext cx="9168161" cy="8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 dirty="0" smtClean="0"/>
              <a:t>Forecasts with high spectral and time resolution satellite data greatly improve precipitation forecasts</a:t>
            </a:r>
            <a:endParaRPr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21" y="1087243"/>
            <a:ext cx="2437936" cy="3250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53800" y="406082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NWS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24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6" y="0"/>
            <a:ext cx="12416444" cy="12416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1516" y="101065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“clippers”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3024" y="1368405"/>
            <a:ext cx="448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everywhere: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Pre-convection, stability, winds, moisture, high clouds, help AQ, etc.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4291" y="315600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“return flow”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688" y="1960528"/>
            <a:ext cx="191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“atmospheric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rivers”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3634" y="267090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“Nor-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easters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4868" y="3781114"/>
            <a:ext cx="335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EastPac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Tropical Cyclones”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4533" y="3337848"/>
            <a:ext cx="1319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“Atlantic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Cyclones”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0571" y="5291009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 winds for NWP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51" y="304274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Sub-tropical jet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2064" y="285557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dryline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5818" y="172021"/>
            <a:ext cx="57353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GeoXO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Sounder Uses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0336" y="5291009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 winds for NWP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2535" y="5291009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 winds for NWP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29688" y="540320"/>
            <a:ext cx="232235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GXS uses for both </a:t>
            </a:r>
            <a:r>
              <a:rPr lang="en-US" dirty="0" err="1" smtClean="0"/>
              <a:t>nowcasting</a:t>
            </a:r>
            <a:r>
              <a:rPr lang="en-US" dirty="0" smtClean="0"/>
              <a:t> and NWP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632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6963</TotalTime>
  <Words>1354</Words>
  <Application>Microsoft Office PowerPoint</Application>
  <PresentationFormat>Widescreen</PresentationFormat>
  <Paragraphs>122</Paragraphs>
  <Slides>15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2_Office Theme</vt:lpstr>
      <vt:lpstr>Chart</vt:lpstr>
      <vt:lpstr>Program Science  More on the GXS to Predict Thunderstorms, etc.</vt:lpstr>
      <vt:lpstr>GeoXO GXS Moisture Weighting Functions</vt:lpstr>
      <vt:lpstr>More spectral bands means more vertical information for temperature and moisture</vt:lpstr>
      <vt:lpstr>More spectral bands means more vertical information for temperature and moisture</vt:lpstr>
      <vt:lpstr>GeoXO GXS Can Monitor Conditions ripe for Thunderstorms; increasing lead times</vt:lpstr>
      <vt:lpstr>PowerPoint Presentation</vt:lpstr>
      <vt:lpstr>GeoXO GXS is the only sensor to monitor vertical moisture on high time and space scales</vt:lpstr>
      <vt:lpstr>Forecasts with high spectral and time resolution satellite data greatly improve precipitation forecasts</vt:lpstr>
      <vt:lpstr>PowerPoint Presentation</vt:lpstr>
      <vt:lpstr>PowerPoint Presentation</vt:lpstr>
      <vt:lpstr>Need for high spectral &amp; temporal observations</vt:lpstr>
      <vt:lpstr>Back-up</vt:lpstr>
      <vt:lpstr>Information Content</vt:lpstr>
      <vt:lpstr>Benefits</vt:lpstr>
      <vt:lpstr>Leverage existing studies to showcase what GeoXO Instruments are needed to best Predict and Observe Thunderstorms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Science  Needed Instruments to Predict and Observe Thunderstorms</dc:title>
  <dc:creator>Tim Schmit</dc:creator>
  <cp:lastModifiedBy>Tim Schmit</cp:lastModifiedBy>
  <cp:revision>43</cp:revision>
  <dcterms:created xsi:type="dcterms:W3CDTF">2022-10-12T19:18:17Z</dcterms:created>
  <dcterms:modified xsi:type="dcterms:W3CDTF">2022-10-17T17:54:57Z</dcterms:modified>
</cp:coreProperties>
</file>