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Layouts/slideLayout16.xml" ContentType="application/vnd.openxmlformats-officedocument.presentationml.slideLayout+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Layouts/slideLayout15.xml" ContentType="application/vnd.openxmlformats-officedocument.presentationml.slideLayout+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Layouts/slideLayout13.xml" ContentType="application/vnd.openxmlformats-officedocument.presentationml.slideLayout+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s/slide41.xml" ContentType="application/vnd.openxmlformats-officedocument.presentationml.slide+xml"/>
  <Override PartName="/ppt/slides/slide57.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slideLayouts/slideLayout12.xml" ContentType="application/vnd.openxmlformats-officedocument.presentationml.slideLayout+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Layouts/slideLayout17.xml" ContentType="application/vnd.openxmlformats-officedocument.presentationml.slideLayout+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compatMode="1" strictFirstAndLastChars="0" saveSubsetFonts="1" autoCompressPictures="0">
  <p:sldMasterIdLst>
    <p:sldMasterId id="2147483648" r:id="rId1"/>
    <p:sldMasterId id="2147483673" r:id="rId2"/>
  </p:sldMasterIdLst>
  <p:notesMasterIdLst>
    <p:notesMasterId r:id="rId67"/>
  </p:notesMasterIdLst>
  <p:sldIdLst>
    <p:sldId id="256" r:id="rId3"/>
    <p:sldId id="276" r:id="rId4"/>
    <p:sldId id="278" r:id="rId5"/>
    <p:sldId id="264" r:id="rId6"/>
    <p:sldId id="275" r:id="rId7"/>
    <p:sldId id="279" r:id="rId8"/>
    <p:sldId id="284" r:id="rId9"/>
    <p:sldId id="289" r:id="rId10"/>
    <p:sldId id="290" r:id="rId11"/>
    <p:sldId id="317" r:id="rId12"/>
    <p:sldId id="336" r:id="rId13"/>
    <p:sldId id="337" r:id="rId14"/>
    <p:sldId id="338" r:id="rId15"/>
    <p:sldId id="369" r:id="rId16"/>
    <p:sldId id="339" r:id="rId17"/>
    <p:sldId id="340" r:id="rId18"/>
    <p:sldId id="342" r:id="rId19"/>
    <p:sldId id="341" r:id="rId20"/>
    <p:sldId id="371" r:id="rId21"/>
    <p:sldId id="372" r:id="rId22"/>
    <p:sldId id="318" r:id="rId23"/>
    <p:sldId id="327" r:id="rId24"/>
    <p:sldId id="343" r:id="rId25"/>
    <p:sldId id="346" r:id="rId26"/>
    <p:sldId id="345" r:id="rId27"/>
    <p:sldId id="344" r:id="rId28"/>
    <p:sldId id="319" r:id="rId29"/>
    <p:sldId id="328" r:id="rId30"/>
    <p:sldId id="350" r:id="rId31"/>
    <p:sldId id="349" r:id="rId32"/>
    <p:sldId id="348" r:id="rId33"/>
    <p:sldId id="347" r:id="rId34"/>
    <p:sldId id="320" r:id="rId35"/>
    <p:sldId id="329" r:id="rId36"/>
    <p:sldId id="354" r:id="rId37"/>
    <p:sldId id="353" r:id="rId38"/>
    <p:sldId id="352" r:id="rId39"/>
    <p:sldId id="351" r:id="rId40"/>
    <p:sldId id="373" r:id="rId41"/>
    <p:sldId id="321" r:id="rId42"/>
    <p:sldId id="330" r:id="rId43"/>
    <p:sldId id="356" r:id="rId44"/>
    <p:sldId id="355" r:id="rId45"/>
    <p:sldId id="322" r:id="rId46"/>
    <p:sldId id="331" r:id="rId47"/>
    <p:sldId id="358" r:id="rId48"/>
    <p:sldId id="357" r:id="rId49"/>
    <p:sldId id="323" r:id="rId50"/>
    <p:sldId id="332" r:id="rId51"/>
    <p:sldId id="360" r:id="rId52"/>
    <p:sldId id="359" r:id="rId53"/>
    <p:sldId id="324" r:id="rId54"/>
    <p:sldId id="333" r:id="rId55"/>
    <p:sldId id="362" r:id="rId56"/>
    <p:sldId id="361" r:id="rId57"/>
    <p:sldId id="325" r:id="rId58"/>
    <p:sldId id="334" r:id="rId59"/>
    <p:sldId id="364" r:id="rId60"/>
    <p:sldId id="363" r:id="rId61"/>
    <p:sldId id="261" r:id="rId62"/>
    <p:sldId id="280" r:id="rId63"/>
    <p:sldId id="281" r:id="rId64"/>
    <p:sldId id="282" r:id="rId65"/>
    <p:sldId id="283" r:id="rId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FF"/>
    <a:srgbClr val="000000"/>
    <a:srgbClr val="008297"/>
    <a:srgbClr val="0099B1"/>
    <a:srgbClr val="40A19A"/>
    <a:srgbClr val="4198A1"/>
    <a:srgbClr val="FF00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150" d="100"/>
          <a:sy n="150" d="100"/>
        </p:scale>
        <p:origin x="-1152" y="-96"/>
      </p:cViewPr>
      <p:guideLst>
        <p:guide orient="horz" pos="2160"/>
        <p:guide pos="2880"/>
      </p:guideLst>
    </p:cSldViewPr>
  </p:slideViewPr>
  <p:outlineViewPr>
    <p:cViewPr>
      <p:scale>
        <a:sx n="33" d="100"/>
        <a:sy n="33" d="100"/>
      </p:scale>
      <p:origin x="0" y="3104"/>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69FFC014-E6C3-3244-B563-902374491502}"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97358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8254B2-A7DD-E743-AF11-7C5303F534E4}" type="slidenum">
              <a:rPr lang="en-US" sz="1200"/>
              <a:pPr/>
              <a:t>1</a:t>
            </a:fld>
            <a:endParaRPr lang="en-US" sz="1200"/>
          </a:p>
        </p:txBody>
      </p:sp>
      <p:sp>
        <p:nvSpPr>
          <p:cNvPr id="27650" name="Rectangle 1026"/>
          <p:cNvSpPr>
            <a:spLocks noGrp="1" noRot="1" noChangeAspect="1" noChangeArrowheads="1" noTextEdit="1"/>
          </p:cNvSpPr>
          <p:nvPr>
            <p:ph type="sldImg"/>
          </p:nvPr>
        </p:nvSpPr>
        <p:spPr>
          <a:ln/>
        </p:spPr>
      </p:sp>
      <p:sp>
        <p:nvSpPr>
          <p:cNvPr id="27651"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D5684C-141E-1440-AF76-51318CE57AD8}" type="slidenum">
              <a:rPr lang="en-US" sz="1200"/>
              <a:pPr/>
              <a:t>2</a:t>
            </a:fld>
            <a:endParaRPr lang="en-US" sz="1200"/>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A024B-2687-4F46-B06D-BBFD55516037}" type="slidenum">
              <a:rPr lang="en-US" sz="1200"/>
              <a:pPr/>
              <a:t>4</a:t>
            </a:fld>
            <a:endParaRPr lang="en-US" sz="1200"/>
          </a:p>
        </p:txBody>
      </p:sp>
      <p:sp>
        <p:nvSpPr>
          <p:cNvPr id="32770" name="Rectangle 1026"/>
          <p:cNvSpPr>
            <a:spLocks noGrp="1" noRot="1" noChangeAspect="1" noChangeArrowheads="1"/>
          </p:cNvSpPr>
          <p:nvPr>
            <p:ph type="sldImg"/>
          </p:nvPr>
        </p:nvSpPr>
        <p:spPr>
          <a:solidFill>
            <a:srgbClr val="FFFFFF"/>
          </a:solidFill>
          <a:ln/>
        </p:spPr>
      </p:sp>
      <p:sp>
        <p:nvSpPr>
          <p:cNvPr id="3277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9D8CE7-9A76-5B4B-8304-C1B30868C083}" type="slidenum">
              <a:rPr lang="en-US" sz="1200"/>
              <a:pPr/>
              <a:t>5</a:t>
            </a:fld>
            <a:endParaRPr lang="en-US" sz="1200"/>
          </a:p>
        </p:txBody>
      </p:sp>
      <p:sp>
        <p:nvSpPr>
          <p:cNvPr id="34818" name="Rectangle 1026"/>
          <p:cNvSpPr>
            <a:spLocks noGrp="1" noRot="1" noChangeAspect="1" noChangeArrowheads="1"/>
          </p:cNvSpPr>
          <p:nvPr>
            <p:ph type="sldImg"/>
          </p:nvPr>
        </p:nvSpPr>
        <p:spPr>
          <a:solidFill>
            <a:srgbClr val="FFFFFF"/>
          </a:solidFill>
          <a:ln/>
        </p:spPr>
      </p:sp>
      <p:sp>
        <p:nvSpPr>
          <p:cNvPr id="34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C5C239-4D57-3F4B-A44E-F0F0FE788E26}" type="slidenum">
              <a:rPr lang="en-US" sz="1200"/>
              <a:pPr/>
              <a:t>60</a:t>
            </a:fld>
            <a:endParaRPr lang="en-US" sz="1200"/>
          </a:p>
        </p:txBody>
      </p:sp>
      <p:sp>
        <p:nvSpPr>
          <p:cNvPr id="92162" name="Rectangle 2"/>
          <p:cNvSpPr>
            <a:spLocks noGrp="1" noRot="1" noChangeAspect="1" noChangeArrowheads="1"/>
          </p:cNvSpPr>
          <p:nvPr>
            <p:ph type="sldImg"/>
          </p:nvPr>
        </p:nvSpPr>
        <p:spPr>
          <a:solidFill>
            <a:srgbClr val="FFFFFF"/>
          </a:solidFill>
          <a:ln/>
        </p:spPr>
      </p:sp>
      <p:sp>
        <p:nvSpPr>
          <p:cNvPr id="92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BA28D4-3E62-ED44-AE1C-50182866945C}"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936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F5BD6D-D4FA-9646-874E-3523B3FEC0AB}"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531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DA5299-C8FC-A94B-B78D-A062A336CC5E}"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3639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A9343B1B-4C43-964D-BB8C-CCDEE79B8D5F}" type="datetime1">
              <a:rPr lang="en-US"/>
              <a:pPr>
                <a:defRPr/>
              </a:pPr>
              <a:t>6/22/11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&lt;Soundings&gt; AWG Annual</a:t>
            </a:r>
          </a:p>
        </p:txBody>
      </p:sp>
      <p:sp>
        <p:nvSpPr>
          <p:cNvPr id="6" name="Slide Number Placeholder 5"/>
          <p:cNvSpPr>
            <a:spLocks noGrp="1"/>
          </p:cNvSpPr>
          <p:nvPr>
            <p:ph type="sldNum" sz="quarter" idx="12"/>
          </p:nvPr>
        </p:nvSpPr>
        <p:spPr/>
        <p:txBody>
          <a:bodyPr/>
          <a:lstStyle>
            <a:lvl1pPr>
              <a:defRPr smtClean="0"/>
            </a:lvl1pPr>
          </a:lstStyle>
          <a:p>
            <a:pPr>
              <a:defRPr/>
            </a:pPr>
            <a:fld id="{88533B27-41F5-C44E-8786-215EA8B3E1B5}"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792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E444A211-3759-904D-ABA1-FD6B28D48DDE}" type="datetime1">
              <a:rPr lang="en-US"/>
              <a:pPr>
                <a:defRPr/>
              </a:pPr>
              <a:t>6/22/11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&lt;Soundings&gt; AWG Annual</a:t>
            </a:r>
          </a:p>
        </p:txBody>
      </p:sp>
      <p:sp>
        <p:nvSpPr>
          <p:cNvPr id="6" name="Slide Number Placeholder 5"/>
          <p:cNvSpPr>
            <a:spLocks noGrp="1"/>
          </p:cNvSpPr>
          <p:nvPr>
            <p:ph type="sldNum" sz="quarter" idx="12"/>
          </p:nvPr>
        </p:nvSpPr>
        <p:spPr/>
        <p:txBody>
          <a:bodyPr/>
          <a:lstStyle>
            <a:lvl1pPr>
              <a:defRPr smtClean="0"/>
            </a:lvl1pPr>
          </a:lstStyle>
          <a:p>
            <a:pPr>
              <a:defRPr/>
            </a:pPr>
            <a:fld id="{0DE02B60-DA1B-BC44-BEAF-5EDA173E7D4E}"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8815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0F114C7E-31DD-CD4A-A8C8-CFB90D781F68}" type="datetime1">
              <a:rPr lang="en-US"/>
              <a:pPr>
                <a:defRPr/>
              </a:pPr>
              <a:t>6/22/11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&lt;Soundings&gt; AWG Annual</a:t>
            </a:r>
          </a:p>
        </p:txBody>
      </p:sp>
      <p:sp>
        <p:nvSpPr>
          <p:cNvPr id="6" name="Slide Number Placeholder 5"/>
          <p:cNvSpPr>
            <a:spLocks noGrp="1"/>
          </p:cNvSpPr>
          <p:nvPr>
            <p:ph type="sldNum" sz="quarter" idx="12"/>
          </p:nvPr>
        </p:nvSpPr>
        <p:spPr/>
        <p:txBody>
          <a:bodyPr/>
          <a:lstStyle>
            <a:lvl1pPr>
              <a:defRPr smtClean="0"/>
            </a:lvl1pPr>
          </a:lstStyle>
          <a:p>
            <a:pPr>
              <a:defRPr/>
            </a:pPr>
            <a:fld id="{6C716733-05E2-374C-A579-2A27F2584F08}"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1104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E8102E6A-AD1F-DB42-A264-CB538DAD4774}" type="datetime1">
              <a:rPr lang="en-US"/>
              <a:pPr>
                <a:defRPr/>
              </a:pPr>
              <a:t>6/22/11</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&lt;Soundings&gt; AWG Annual</a:t>
            </a:r>
          </a:p>
        </p:txBody>
      </p:sp>
      <p:sp>
        <p:nvSpPr>
          <p:cNvPr id="7" name="Slide Number Placeholder 6"/>
          <p:cNvSpPr>
            <a:spLocks noGrp="1"/>
          </p:cNvSpPr>
          <p:nvPr>
            <p:ph type="sldNum" sz="quarter" idx="12"/>
          </p:nvPr>
        </p:nvSpPr>
        <p:spPr/>
        <p:txBody>
          <a:bodyPr/>
          <a:lstStyle>
            <a:lvl1pPr>
              <a:defRPr smtClean="0"/>
            </a:lvl1pPr>
          </a:lstStyle>
          <a:p>
            <a:pPr>
              <a:defRPr/>
            </a:pPr>
            <a:fld id="{CE5C7870-E506-6E46-9619-F410D9AAC43F}"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1217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49D1B2BF-BADD-C741-882A-E52D08A315B8}" type="datetime1">
              <a:rPr lang="en-US"/>
              <a:pPr>
                <a:defRPr/>
              </a:pPr>
              <a:t>6/22/11</a:t>
            </a:fld>
            <a:endParaRPr lang="en-US"/>
          </a:p>
        </p:txBody>
      </p:sp>
      <p:sp>
        <p:nvSpPr>
          <p:cNvPr id="8" name="Footer Placeholder 7"/>
          <p:cNvSpPr>
            <a:spLocks noGrp="1"/>
          </p:cNvSpPr>
          <p:nvPr>
            <p:ph type="ftr" sz="quarter" idx="11"/>
          </p:nvPr>
        </p:nvSpPr>
        <p:spPr/>
        <p:txBody>
          <a:bodyPr/>
          <a:lstStyle>
            <a:lvl1pPr>
              <a:defRPr/>
            </a:lvl1pPr>
          </a:lstStyle>
          <a:p>
            <a:pPr>
              <a:defRPr/>
            </a:pPr>
            <a:r>
              <a:rPr lang="en-US"/>
              <a:t>&lt;Soundings&gt; AWG Annual</a:t>
            </a:r>
          </a:p>
        </p:txBody>
      </p:sp>
      <p:sp>
        <p:nvSpPr>
          <p:cNvPr id="9" name="Slide Number Placeholder 8"/>
          <p:cNvSpPr>
            <a:spLocks noGrp="1"/>
          </p:cNvSpPr>
          <p:nvPr>
            <p:ph type="sldNum" sz="quarter" idx="12"/>
          </p:nvPr>
        </p:nvSpPr>
        <p:spPr/>
        <p:txBody>
          <a:bodyPr/>
          <a:lstStyle>
            <a:lvl1pPr>
              <a:defRPr smtClean="0"/>
            </a:lvl1pPr>
          </a:lstStyle>
          <a:p>
            <a:pPr>
              <a:defRPr/>
            </a:pPr>
            <a:fld id="{92D6D94F-DB5E-FB47-BE8F-0F7C0DB03A9E}"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7485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5CCCC6FF-1E1A-7C43-87AE-755B57C9C3C7}" type="datetime1">
              <a:rPr lang="en-US"/>
              <a:pPr>
                <a:defRPr/>
              </a:pPr>
              <a:t>6/22/11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&lt;Soundings&gt; AWG Annual</a:t>
            </a:r>
          </a:p>
        </p:txBody>
      </p:sp>
      <p:sp>
        <p:nvSpPr>
          <p:cNvPr id="5" name="Slide Number Placeholder 4"/>
          <p:cNvSpPr>
            <a:spLocks noGrp="1"/>
          </p:cNvSpPr>
          <p:nvPr>
            <p:ph type="sldNum" sz="quarter" idx="12"/>
          </p:nvPr>
        </p:nvSpPr>
        <p:spPr/>
        <p:txBody>
          <a:bodyPr/>
          <a:lstStyle>
            <a:lvl1pPr>
              <a:defRPr smtClean="0"/>
            </a:lvl1pPr>
          </a:lstStyle>
          <a:p>
            <a:pPr>
              <a:defRPr/>
            </a:pPr>
            <a:fld id="{B03E3D78-06DB-9E41-990C-29E1C5BF4FB0}"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0058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AE5B1226-EA19-E647-84BC-A2E456CB5688}" type="datetime1">
              <a:rPr lang="en-US"/>
              <a:pPr>
                <a:defRPr/>
              </a:pPr>
              <a:t>6/22/11</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&lt;Soundings&gt; AWG Annual</a:t>
            </a:r>
          </a:p>
        </p:txBody>
      </p:sp>
      <p:sp>
        <p:nvSpPr>
          <p:cNvPr id="4" name="Slide Number Placeholder 3"/>
          <p:cNvSpPr>
            <a:spLocks noGrp="1"/>
          </p:cNvSpPr>
          <p:nvPr>
            <p:ph type="sldNum" sz="quarter" idx="12"/>
          </p:nvPr>
        </p:nvSpPr>
        <p:spPr/>
        <p:txBody>
          <a:bodyPr/>
          <a:lstStyle>
            <a:lvl1pPr>
              <a:defRPr smtClean="0"/>
            </a:lvl1pPr>
          </a:lstStyle>
          <a:p>
            <a:pPr>
              <a:defRPr/>
            </a:pPr>
            <a:fld id="{1CB3B337-76F0-9D46-BA7B-3BAEA7DE193C}"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687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1AEAC2B8-5132-0A42-B0C0-C3098B8AB3F8}" type="datetime1">
              <a:rPr lang="en-US"/>
              <a:pPr>
                <a:defRPr/>
              </a:pPr>
              <a:t>6/22/11</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&lt;Soundings&gt; AWG Annual</a:t>
            </a:r>
          </a:p>
        </p:txBody>
      </p:sp>
      <p:sp>
        <p:nvSpPr>
          <p:cNvPr id="7" name="Slide Number Placeholder 6"/>
          <p:cNvSpPr>
            <a:spLocks noGrp="1"/>
          </p:cNvSpPr>
          <p:nvPr>
            <p:ph type="sldNum" sz="quarter" idx="12"/>
          </p:nvPr>
        </p:nvSpPr>
        <p:spPr/>
        <p:txBody>
          <a:bodyPr/>
          <a:lstStyle>
            <a:lvl1pPr>
              <a:defRPr smtClean="0"/>
            </a:lvl1pPr>
          </a:lstStyle>
          <a:p>
            <a:pPr>
              <a:defRPr/>
            </a:pPr>
            <a:fld id="{8544A41C-64AF-E547-A260-F4029E6CEB8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037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724B03-3E78-AC4D-9F7B-475268DB556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6189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2F93A3D3-8E1F-094E-ACEF-4CCED89CEF4B}" type="datetime1">
              <a:rPr lang="en-US"/>
              <a:pPr>
                <a:defRPr/>
              </a:pPr>
              <a:t>6/22/11</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&lt;Soundings&gt; AWG Annual</a:t>
            </a:r>
          </a:p>
        </p:txBody>
      </p:sp>
      <p:sp>
        <p:nvSpPr>
          <p:cNvPr id="7" name="Slide Number Placeholder 6"/>
          <p:cNvSpPr>
            <a:spLocks noGrp="1"/>
          </p:cNvSpPr>
          <p:nvPr>
            <p:ph type="sldNum" sz="quarter" idx="12"/>
          </p:nvPr>
        </p:nvSpPr>
        <p:spPr/>
        <p:txBody>
          <a:bodyPr/>
          <a:lstStyle>
            <a:lvl1pPr>
              <a:defRPr smtClean="0"/>
            </a:lvl1pPr>
          </a:lstStyle>
          <a:p>
            <a:pPr>
              <a:defRPr/>
            </a:pPr>
            <a:fld id="{34FCAC9B-4F5B-4B4D-A2A3-6759628FCABA}"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498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00A9C39E-1A05-E448-AA1E-490D9CB0978B}" type="datetime1">
              <a:rPr lang="en-US"/>
              <a:pPr>
                <a:defRPr/>
              </a:pPr>
              <a:t>6/22/11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&lt;Soundings&gt; AWG Annual</a:t>
            </a:r>
          </a:p>
        </p:txBody>
      </p:sp>
      <p:sp>
        <p:nvSpPr>
          <p:cNvPr id="6" name="Slide Number Placeholder 5"/>
          <p:cNvSpPr>
            <a:spLocks noGrp="1"/>
          </p:cNvSpPr>
          <p:nvPr>
            <p:ph type="sldNum" sz="quarter" idx="12"/>
          </p:nvPr>
        </p:nvSpPr>
        <p:spPr/>
        <p:txBody>
          <a:bodyPr/>
          <a:lstStyle>
            <a:lvl1pPr>
              <a:defRPr smtClean="0"/>
            </a:lvl1pPr>
          </a:lstStyle>
          <a:p>
            <a:pPr>
              <a:defRPr/>
            </a:pPr>
            <a:fld id="{A674AB51-8EDA-254C-B033-1E457B17E248}"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7403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Arial" charset="0"/>
                <a:ea typeface="ＭＳ Ｐゴシック" charset="0"/>
                <a:cs typeface="ＭＳ Ｐゴシック" charset="0"/>
              </a:defRPr>
            </a:lvl1pPr>
          </a:lstStyle>
          <a:p>
            <a:pPr>
              <a:defRPr/>
            </a:pPr>
            <a:fld id="{22DDCFB2-298A-AE46-9040-6517CB755F5F}" type="datetime1">
              <a:rPr lang="en-US"/>
              <a:pPr>
                <a:defRPr/>
              </a:pPr>
              <a:t>6/22/11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&lt;Soundings&gt; AWG Annual</a:t>
            </a:r>
          </a:p>
        </p:txBody>
      </p:sp>
      <p:sp>
        <p:nvSpPr>
          <p:cNvPr id="6" name="Slide Number Placeholder 5"/>
          <p:cNvSpPr>
            <a:spLocks noGrp="1"/>
          </p:cNvSpPr>
          <p:nvPr>
            <p:ph type="sldNum" sz="quarter" idx="12"/>
          </p:nvPr>
        </p:nvSpPr>
        <p:spPr/>
        <p:txBody>
          <a:bodyPr/>
          <a:lstStyle>
            <a:lvl1pPr>
              <a:defRPr smtClean="0"/>
            </a:lvl1pPr>
          </a:lstStyle>
          <a:p>
            <a:pPr>
              <a:defRPr/>
            </a:pPr>
            <a:fld id="{A40B02A9-572C-1B44-8597-DFD3588CCC3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661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4F2BA-B14E-DD4F-966C-C1E8674ABDC8}"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999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2EF96A-C5FC-D84A-94CF-B20784FD77D6}"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2940118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05687C-C2A0-F749-9136-8BCDC6C6D6EF}"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920498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58D9FE-BE04-C346-81A5-44104E23F430}"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437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490D77-F3E0-6847-BC89-3A2EACF33332}"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6567486"/>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24AA29-5671-1B4A-8450-57A79064CFB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70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D76DA1-CEFA-5644-B727-D440711E2C5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12131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2F8CCBB9-C39C-424B-9D33-C21B65D0A6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108" charset="0"/>
                <a:ea typeface="ＭＳ Ｐゴシック" pitchFamily="-108" charset="-128"/>
                <a:cs typeface="ＭＳ Ｐゴシック" pitchFamily="-108"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08" charset="0"/>
                <a:ea typeface="ＭＳ Ｐゴシック" pitchFamily="-108" charset="-128"/>
                <a:cs typeface="ＭＳ Ｐゴシック" pitchFamily="-108"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9A84FC16-0D63-944A-B188-4F649288E8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ChangeArrowheads="1"/>
          </p:cNvSpPr>
          <p:nvPr>
            <p:ph type="ctrTitle"/>
          </p:nvPr>
        </p:nvSpPr>
        <p:spPr>
          <a:xfrm>
            <a:off x="685800" y="2286000"/>
            <a:ext cx="7772400" cy="1143000"/>
          </a:xfrm>
        </p:spPr>
        <p:txBody>
          <a:bodyPr/>
          <a:lstStyle/>
          <a:p>
            <a:pPr eaLnBrk="1" hangingPunct="1"/>
            <a:r>
              <a:rPr lang="en-US" b="1">
                <a:latin typeface="Arial" charset="0"/>
                <a:ea typeface="ＭＳ Ｐゴシック" charset="0"/>
                <a:cs typeface="ＭＳ Ｐゴシック" charset="0"/>
              </a:rPr>
              <a:t>The GOES-R AWG Fog/Low Cloud Product</a:t>
            </a:r>
            <a:endParaRPr lang="en-US">
              <a:latin typeface="Arial" charset="0"/>
              <a:ea typeface="ＭＳ Ｐゴシック" charset="0"/>
              <a:cs typeface="ＭＳ Ｐゴシック" charset="0"/>
            </a:endParaRPr>
          </a:p>
        </p:txBody>
      </p:sp>
      <p:sp>
        <p:nvSpPr>
          <p:cNvPr id="26626" name="Rectangle 3"/>
          <p:cNvSpPr>
            <a:spLocks noGrp="1" noChangeArrowheads="1"/>
          </p:cNvSpPr>
          <p:nvPr>
            <p:ph type="subTitle" idx="1"/>
          </p:nvPr>
        </p:nvSpPr>
        <p:spPr/>
        <p:txBody>
          <a:bodyPr/>
          <a:lstStyle/>
          <a:p>
            <a:pPr eaLnBrk="1" hangingPunct="1"/>
            <a:r>
              <a:rPr lang="en-US" b="1">
                <a:latin typeface="Arial" charset="0"/>
                <a:ea typeface="ＭＳ Ｐゴシック" charset="0"/>
                <a:cs typeface="ＭＳ Ｐゴシック" charset="0"/>
              </a:rPr>
              <a:t>Mike Pavolonis (NOAA/NESDIS)</a:t>
            </a:r>
          </a:p>
          <a:p>
            <a:pPr eaLnBrk="1" hangingPunct="1"/>
            <a:r>
              <a:rPr lang="en-US" b="1">
                <a:latin typeface="Arial" charset="0"/>
                <a:ea typeface="ＭＳ Ｐゴシック" charset="0"/>
                <a:cs typeface="ＭＳ Ｐゴシック" charset="0"/>
              </a:rPr>
              <a:t>Corey Calvert (UW-CIMSS)</a:t>
            </a:r>
            <a:endParaRPr lang="en-US">
              <a:latin typeface="Arial" charset="0"/>
              <a:ea typeface="ＭＳ Ｐゴシック" charset="0"/>
              <a:cs typeface="ＭＳ Ｐゴシック" charset="0"/>
            </a:endParaRPr>
          </a:p>
        </p:txBody>
      </p:sp>
      <p:pic>
        <p:nvPicPr>
          <p:cNvPr id="26627" name="Picture 4" descr="AirportFog_wideweb__470x324,0"/>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52400"/>
            <a:ext cx="2541588" cy="17510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6628" name="Text Box 5"/>
          <p:cNvSpPr txBox="1">
            <a:spLocks noChangeArrowheads="1"/>
          </p:cNvSpPr>
          <p:nvPr/>
        </p:nvSpPr>
        <p:spPr bwMode="auto">
          <a:xfrm>
            <a:off x="152400" y="1858963"/>
            <a:ext cx="1066800" cy="2143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800"/>
              <a:t>Joe Armao</a:t>
            </a:r>
          </a:p>
        </p:txBody>
      </p:sp>
      <p:pic>
        <p:nvPicPr>
          <p:cNvPr id="26629" name="Picture 7" descr="noaacl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5334000"/>
            <a:ext cx="1600200" cy="1447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6630" name="Picture 8" descr="GOES-R_Color_hres"/>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0" y="5638800"/>
            <a:ext cx="1676400" cy="1117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6631" name="Picture 9" descr="cimss-logo-small-transp"/>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08863" y="5591175"/>
            <a:ext cx="1730375" cy="1266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6632" name="Picture 10" descr="IMG_038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114300"/>
            <a:ext cx="2514600" cy="18859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6633" name="Picture 9" descr="Ted_Stevens_alaska-plane-crash.jp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95600" y="152400"/>
            <a:ext cx="3240088" cy="1828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Text Box 12"/>
          <p:cNvSpPr txBox="1">
            <a:spLocks noChangeArrowheads="1"/>
          </p:cNvSpPr>
          <p:nvPr/>
        </p:nvSpPr>
        <p:spPr bwMode="auto">
          <a:xfrm>
            <a:off x="152400" y="2209800"/>
            <a:ext cx="8839200" cy="1784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dirty="0">
                <a:solidFill>
                  <a:srgbClr val="376092"/>
                </a:solidFill>
              </a:rPr>
              <a:t>Fog Products:</a:t>
            </a:r>
          </a:p>
          <a:p>
            <a:pPr algn="ctr">
              <a:spcBef>
                <a:spcPct val="50000"/>
              </a:spcBef>
            </a:pPr>
            <a:r>
              <a:rPr lang="en-US" sz="4400" b="1" dirty="0" smtClean="0">
                <a:solidFill>
                  <a:srgbClr val="376092"/>
                </a:solidFill>
              </a:rPr>
              <a:t>What I</a:t>
            </a:r>
            <a:r>
              <a:rPr lang="en-US" altLang="ja-JP" sz="4400" b="1" dirty="0" smtClean="0">
                <a:solidFill>
                  <a:srgbClr val="376092"/>
                </a:solidFill>
              </a:rPr>
              <a:t>s </a:t>
            </a:r>
            <a:r>
              <a:rPr lang="en-US" altLang="ja-JP" sz="4400" b="1" dirty="0">
                <a:solidFill>
                  <a:srgbClr val="376092"/>
                </a:solidFill>
              </a:rPr>
              <a:t>Currently Available</a:t>
            </a:r>
            <a:endParaRPr lang="en-US" sz="4400" b="1" dirty="0">
              <a:solidFill>
                <a:srgbClr val="37609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Text Box 12"/>
          <p:cNvSpPr txBox="1">
            <a:spLocks noChangeArrowheads="1"/>
          </p:cNvSpPr>
          <p:nvPr/>
        </p:nvSpPr>
        <p:spPr bwMode="auto">
          <a:xfrm>
            <a:off x="152400" y="152400"/>
            <a:ext cx="8839200" cy="7699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rgbClr val="376092"/>
                </a:solidFill>
              </a:rPr>
              <a:t>What Is Currently Available</a:t>
            </a:r>
          </a:p>
        </p:txBody>
      </p:sp>
      <p:sp>
        <p:nvSpPr>
          <p:cNvPr id="40962" name="TextBox 3"/>
          <p:cNvSpPr txBox="1">
            <a:spLocks noChangeArrowheads="1"/>
          </p:cNvSpPr>
          <p:nvPr/>
        </p:nvSpPr>
        <p:spPr bwMode="auto">
          <a:xfrm>
            <a:off x="457200" y="914400"/>
            <a:ext cx="8229600" cy="30622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803275" indent="-34607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smtClean="0"/>
              <a:t>Nighttime</a:t>
            </a:r>
          </a:p>
          <a:p>
            <a:pPr>
              <a:spcBef>
                <a:spcPts val="475"/>
              </a:spcBef>
              <a:buFont typeface="Arial" charset="0"/>
              <a:buChar char="•"/>
            </a:pPr>
            <a:r>
              <a:rPr lang="en-US" dirty="0" smtClean="0">
                <a:solidFill>
                  <a:srgbClr val="0000FF"/>
                </a:solidFill>
              </a:rPr>
              <a:t>Surface </a:t>
            </a:r>
            <a:r>
              <a:rPr lang="en-US" dirty="0">
                <a:solidFill>
                  <a:srgbClr val="0000FF"/>
                </a:solidFill>
              </a:rPr>
              <a:t>observations</a:t>
            </a:r>
          </a:p>
          <a:p>
            <a:pPr>
              <a:spcBef>
                <a:spcPts val="475"/>
              </a:spcBef>
              <a:buFont typeface="Arial" charset="0"/>
              <a:buChar char="•"/>
            </a:pPr>
            <a:r>
              <a:rPr lang="en-US" dirty="0">
                <a:solidFill>
                  <a:srgbClr val="0000FF"/>
                </a:solidFill>
              </a:rPr>
              <a:t>Infrared satellite imagery</a:t>
            </a:r>
          </a:p>
          <a:p>
            <a:pPr>
              <a:spcBef>
                <a:spcPts val="475"/>
              </a:spcBef>
              <a:buFont typeface="Arial" charset="0"/>
              <a:buChar char="•"/>
            </a:pPr>
            <a:r>
              <a:rPr lang="en-US" dirty="0">
                <a:solidFill>
                  <a:srgbClr val="0000FF"/>
                </a:solidFill>
              </a:rPr>
              <a:t>3.9–11 micron brightness temperature difference (BTD)</a:t>
            </a:r>
          </a:p>
          <a:p>
            <a:pPr lvl="1">
              <a:spcBef>
                <a:spcPts val="475"/>
              </a:spcBef>
              <a:buFont typeface="Arial" charset="0"/>
              <a:buChar char="•"/>
            </a:pPr>
            <a:r>
              <a:rPr lang="en-US" sz="1600" baseline="30000" dirty="0"/>
              <a:t>1</a:t>
            </a:r>
            <a:r>
              <a:rPr lang="en-US" sz="1600" dirty="0"/>
              <a:t>Ellrod (1995) determined that areas of fog/low stratus cloud coincided with 3.9-11 micron BTDs below -2 K</a:t>
            </a:r>
          </a:p>
          <a:p>
            <a:pPr>
              <a:spcBef>
                <a:spcPts val="475"/>
              </a:spcBef>
            </a:pPr>
            <a:endParaRPr lang="en-US" sz="1600" dirty="0"/>
          </a:p>
          <a:p>
            <a:pPr>
              <a:spcBef>
                <a:spcPts val="475"/>
              </a:spcBef>
              <a:buFont typeface="Arial" charset="0"/>
              <a:buChar char="•"/>
            </a:pPr>
            <a:endParaRPr lang="en-US" dirty="0"/>
          </a:p>
        </p:txBody>
      </p:sp>
      <p:sp>
        <p:nvSpPr>
          <p:cNvPr id="40963" name="TextBox 4"/>
          <p:cNvSpPr txBox="1">
            <a:spLocks noChangeArrowheads="1"/>
          </p:cNvSpPr>
          <p:nvPr/>
        </p:nvSpPr>
        <p:spPr bwMode="auto">
          <a:xfrm>
            <a:off x="477838" y="6319838"/>
            <a:ext cx="8285162" cy="4619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aseline="30000"/>
              <a:t>1</a:t>
            </a:r>
            <a:r>
              <a:rPr lang="en-US" sz="1200"/>
              <a:t>Ellrod, G. P., 1995: Advances in the detection and analysis of fog at night using GOES multispectral infrared imagery. </a:t>
            </a:r>
          </a:p>
          <a:p>
            <a:r>
              <a:rPr lang="en-US" sz="1200" i="1"/>
              <a:t>       Wea. Forecasting, </a:t>
            </a:r>
            <a:r>
              <a:rPr lang="en-US" sz="1200"/>
              <a:t>10, 6006-619.</a:t>
            </a:r>
            <a:endParaRPr lang="en-US" sz="1200" baseline="30000"/>
          </a:p>
        </p:txBody>
      </p:sp>
      <p:pic>
        <p:nvPicPr>
          <p:cNvPr id="40964" name="Picture 7" descr="Aqua-MODIS_AK_fog_modis_4panel_09-18-2010_1230_southAK.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50000"/>
          <a:stretch>
            <a:fillRect/>
          </a:stretch>
        </p:blipFill>
        <p:spPr bwMode="auto">
          <a:xfrm>
            <a:off x="990600" y="3181350"/>
            <a:ext cx="7162800" cy="3067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extBox 2"/>
          <p:cNvSpPr txBox="1">
            <a:spLocks noChangeArrowheads="1"/>
          </p:cNvSpPr>
          <p:nvPr/>
        </p:nvSpPr>
        <p:spPr bwMode="auto">
          <a:xfrm>
            <a:off x="3124200" y="3886200"/>
            <a:ext cx="1066800" cy="21544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Anchorage</a:t>
            </a:r>
            <a:endParaRPr lang="en-US" sz="800" b="1" dirty="0">
              <a:solidFill>
                <a:srgbClr val="FF00FF"/>
              </a:solidFill>
            </a:endParaRPr>
          </a:p>
        </p:txBody>
      </p:sp>
      <p:cxnSp>
        <p:nvCxnSpPr>
          <p:cNvPr id="7" name="Straight Arrow Connector 3"/>
          <p:cNvCxnSpPr>
            <a:cxnSpLocks noChangeShapeType="1"/>
          </p:cNvCxnSpPr>
          <p:nvPr/>
        </p:nvCxnSpPr>
        <p:spPr bwMode="auto">
          <a:xfrm flipH="1">
            <a:off x="2743200" y="4038600"/>
            <a:ext cx="457200" cy="762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5" name="Picture 2" descr="Aqua-MODIS_AK_fog_modis_4panel_09-18-2010_1230_southAK.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50000"/>
          <a:stretch>
            <a:fillRect/>
          </a:stretch>
        </p:blipFill>
        <p:spPr bwMode="auto">
          <a:xfrm>
            <a:off x="990600" y="971550"/>
            <a:ext cx="7162800" cy="3067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1986" name="Text Box 12"/>
          <p:cNvSpPr txBox="1">
            <a:spLocks noChangeArrowheads="1"/>
          </p:cNvSpPr>
          <p:nvPr/>
        </p:nvSpPr>
        <p:spPr bwMode="auto">
          <a:xfrm>
            <a:off x="152400" y="152400"/>
            <a:ext cx="8839200" cy="7699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rgbClr val="376092"/>
                </a:solidFill>
              </a:rPr>
              <a:t>What Is Currently Available</a:t>
            </a:r>
          </a:p>
        </p:txBody>
      </p:sp>
      <p:sp>
        <p:nvSpPr>
          <p:cNvPr id="41987" name="TextBox 4"/>
          <p:cNvSpPr txBox="1">
            <a:spLocks noChangeArrowheads="1"/>
          </p:cNvSpPr>
          <p:nvPr/>
        </p:nvSpPr>
        <p:spPr bwMode="auto">
          <a:xfrm>
            <a:off x="304800" y="4038600"/>
            <a:ext cx="8534400" cy="283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346075" indent="-3460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600"/>
              <a:t>All surface observations are color-coded to the aviation instrument flight rules category by measured ceiling height (see color bar under 11 μm BT image – left image)</a:t>
            </a:r>
          </a:p>
          <a:p>
            <a:pPr>
              <a:buFont typeface="Arial" charset="0"/>
              <a:buChar char="•"/>
            </a:pPr>
            <a:endParaRPr lang="en-US" sz="1600"/>
          </a:p>
          <a:p>
            <a:pPr>
              <a:buFont typeface="Arial" charset="0"/>
              <a:buChar char="•"/>
            </a:pPr>
            <a:r>
              <a:rPr lang="en-US" sz="1600"/>
              <a:t>Because fog is usually similar in temperature to the surrounding area, it is frequently hard to see using single channel infrared imagery alone (left image)</a:t>
            </a:r>
          </a:p>
          <a:p>
            <a:pPr>
              <a:buFont typeface="Arial" charset="0"/>
              <a:buChar char="•"/>
            </a:pPr>
            <a:endParaRPr lang="en-US" sz="1600"/>
          </a:p>
          <a:p>
            <a:pPr>
              <a:buFont typeface="Arial" charset="0"/>
              <a:buChar char="•"/>
            </a:pPr>
            <a:r>
              <a:rPr lang="en-US" sz="1600"/>
              <a:t>The standard -2 K BTD threshold does not always capture the entire area of fog/low stratus. In the right image image above, BTDs less than -2 K are colored in yellow to red. In order to capture all the fog the user would have to to tweak the threshold for each scene, which may then introduce a larger number of false alarms </a:t>
            </a:r>
          </a:p>
          <a:p>
            <a:pPr>
              <a:buFont typeface="Arial" charset="0"/>
              <a:buChar char="•"/>
            </a:pPr>
            <a:endParaRPr lang="en-US" sz="1800"/>
          </a:p>
        </p:txBody>
      </p:sp>
      <p:sp>
        <p:nvSpPr>
          <p:cNvPr id="5" name="TextBox 2"/>
          <p:cNvSpPr txBox="1">
            <a:spLocks noChangeArrowheads="1"/>
          </p:cNvSpPr>
          <p:nvPr/>
        </p:nvSpPr>
        <p:spPr bwMode="auto">
          <a:xfrm>
            <a:off x="3124200" y="1676400"/>
            <a:ext cx="1066800" cy="21544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Anchorage</a:t>
            </a:r>
            <a:endParaRPr lang="en-US" sz="800" b="1" dirty="0">
              <a:solidFill>
                <a:srgbClr val="FF00FF"/>
              </a:solidFill>
            </a:endParaRPr>
          </a:p>
        </p:txBody>
      </p:sp>
      <p:cxnSp>
        <p:nvCxnSpPr>
          <p:cNvPr id="6" name="Straight Arrow Connector 3"/>
          <p:cNvCxnSpPr>
            <a:cxnSpLocks noChangeShapeType="1"/>
          </p:cNvCxnSpPr>
          <p:nvPr/>
        </p:nvCxnSpPr>
        <p:spPr bwMode="auto">
          <a:xfrm flipH="1">
            <a:off x="2743200" y="1828800"/>
            <a:ext cx="457200" cy="762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Text Box 12"/>
          <p:cNvSpPr txBox="1">
            <a:spLocks noChangeArrowheads="1"/>
          </p:cNvSpPr>
          <p:nvPr/>
        </p:nvSpPr>
        <p:spPr bwMode="auto">
          <a:xfrm>
            <a:off x="152400" y="152400"/>
            <a:ext cx="8839200" cy="7699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rgbClr val="376092"/>
                </a:solidFill>
              </a:rPr>
              <a:t>What Is Currently Available</a:t>
            </a:r>
          </a:p>
        </p:txBody>
      </p:sp>
      <p:sp>
        <p:nvSpPr>
          <p:cNvPr id="43010" name="TextBox 3"/>
          <p:cNvSpPr txBox="1">
            <a:spLocks noChangeArrowheads="1"/>
          </p:cNvSpPr>
          <p:nvPr/>
        </p:nvSpPr>
        <p:spPr bwMode="auto">
          <a:xfrm>
            <a:off x="152400" y="1143000"/>
            <a:ext cx="8229600" cy="1762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346075" indent="-3460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ts val="475"/>
              </a:spcBef>
            </a:pPr>
            <a:r>
              <a:rPr lang="en-US" b="1" u="sng"/>
              <a:t>Daytime</a:t>
            </a:r>
            <a:endParaRPr lang="en-US">
              <a:solidFill>
                <a:srgbClr val="0000FF"/>
              </a:solidFill>
            </a:endParaRPr>
          </a:p>
          <a:p>
            <a:pPr>
              <a:spcBef>
                <a:spcPts val="475"/>
              </a:spcBef>
              <a:buFont typeface="Arial" charset="0"/>
              <a:buChar char="•"/>
            </a:pPr>
            <a:r>
              <a:rPr lang="en-US">
                <a:solidFill>
                  <a:srgbClr val="0000FF"/>
                </a:solidFill>
              </a:rPr>
              <a:t>Surface Observations</a:t>
            </a:r>
          </a:p>
          <a:p>
            <a:pPr>
              <a:spcBef>
                <a:spcPts val="475"/>
              </a:spcBef>
              <a:buFont typeface="Arial" charset="0"/>
              <a:buChar char="•"/>
            </a:pPr>
            <a:r>
              <a:rPr lang="en-US">
                <a:solidFill>
                  <a:srgbClr val="0000FF"/>
                </a:solidFill>
              </a:rPr>
              <a:t>Visible satellite imagery</a:t>
            </a:r>
            <a:endParaRPr lang="en-US"/>
          </a:p>
          <a:p>
            <a:pPr>
              <a:spcBef>
                <a:spcPts val="475"/>
              </a:spcBef>
              <a:buFont typeface="Arial" charset="0"/>
              <a:buChar char="•"/>
            </a:pPr>
            <a:endParaRPr lang="en-US"/>
          </a:p>
        </p:txBody>
      </p:sp>
      <p:sp>
        <p:nvSpPr>
          <p:cNvPr id="43011" name="TextBox 5"/>
          <p:cNvSpPr txBox="1">
            <a:spLocks noChangeArrowheads="1"/>
          </p:cNvSpPr>
          <p:nvPr/>
        </p:nvSpPr>
        <p:spPr bwMode="auto">
          <a:xfrm>
            <a:off x="838200" y="5334000"/>
            <a:ext cx="7543800" cy="10779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FF0000"/>
                </a:solidFill>
              </a:rPr>
              <a:t>There currently is no operational daytime fog/low stratus product available</a:t>
            </a:r>
          </a:p>
        </p:txBody>
      </p:sp>
      <p:sp>
        <p:nvSpPr>
          <p:cNvPr id="43012" name="TextBox 8"/>
          <p:cNvSpPr txBox="1">
            <a:spLocks noChangeArrowheads="1"/>
          </p:cNvSpPr>
          <p:nvPr/>
        </p:nvSpPr>
        <p:spPr bwMode="auto">
          <a:xfrm>
            <a:off x="76200" y="2538413"/>
            <a:ext cx="3886200" cy="30765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346075" indent="-3460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600"/>
              <a:t>All surface observations are color-coded to the aviation instrument flight rules category by measured ceiling height (see color bar under visible reflectance image)</a:t>
            </a:r>
          </a:p>
          <a:p>
            <a:pPr>
              <a:buFont typeface="Arial" charset="0"/>
              <a:buChar char="•"/>
            </a:pPr>
            <a:endParaRPr lang="en-US" sz="1600"/>
          </a:p>
          <a:p>
            <a:pPr>
              <a:buFont typeface="Arial" charset="0"/>
              <a:buChar char="•"/>
            </a:pPr>
            <a:r>
              <a:rPr lang="en-US" sz="1600"/>
              <a:t>The 3.9-11 micron BTD can not be used effectively during the day due to solar contamination in the 3.9 micron channel</a:t>
            </a:r>
          </a:p>
          <a:p>
            <a:pPr>
              <a:buFont typeface="Arial" charset="0"/>
              <a:buChar char="•"/>
            </a:pPr>
            <a:endParaRPr lang="en-US" sz="1600"/>
          </a:p>
          <a:p>
            <a:pPr>
              <a:buFont typeface="Arial" charset="0"/>
              <a:buChar char="•"/>
            </a:pPr>
            <a:endParaRPr lang="en-US" sz="1800"/>
          </a:p>
        </p:txBody>
      </p:sp>
      <p:pic>
        <p:nvPicPr>
          <p:cNvPr id="43013" name="Picture 6" descr="Terra-MODIS_AK_fog_modis_VIS_09-18-2010_215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73500" y="1066800"/>
            <a:ext cx="5068888" cy="4343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TextBox 2"/>
          <p:cNvSpPr txBox="1">
            <a:spLocks noChangeArrowheads="1"/>
          </p:cNvSpPr>
          <p:nvPr/>
        </p:nvSpPr>
        <p:spPr bwMode="auto">
          <a:xfrm>
            <a:off x="6858000" y="1752600"/>
            <a:ext cx="1066800" cy="21544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Anchorage</a:t>
            </a:r>
            <a:endParaRPr lang="en-US" sz="800" b="1" dirty="0">
              <a:solidFill>
                <a:srgbClr val="FF00FF"/>
              </a:solidFill>
            </a:endParaRPr>
          </a:p>
        </p:txBody>
      </p:sp>
      <p:cxnSp>
        <p:nvCxnSpPr>
          <p:cNvPr id="8" name="Straight Arrow Connector 3"/>
          <p:cNvCxnSpPr>
            <a:cxnSpLocks noChangeShapeType="1"/>
          </p:cNvCxnSpPr>
          <p:nvPr/>
        </p:nvCxnSpPr>
        <p:spPr bwMode="auto">
          <a:xfrm flipH="1">
            <a:off x="6248400" y="1905000"/>
            <a:ext cx="685800" cy="5334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Text Box 12"/>
          <p:cNvSpPr txBox="1">
            <a:spLocks noChangeArrowheads="1"/>
          </p:cNvSpPr>
          <p:nvPr/>
        </p:nvSpPr>
        <p:spPr bwMode="auto">
          <a:xfrm>
            <a:off x="152400" y="2209800"/>
            <a:ext cx="8839200" cy="2462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rgbClr val="376092"/>
                </a:solidFill>
              </a:rPr>
              <a:t>GOES-R Fog/Low Stratus Product:</a:t>
            </a:r>
          </a:p>
          <a:p>
            <a:pPr algn="ctr">
              <a:spcBef>
                <a:spcPct val="50000"/>
              </a:spcBef>
            </a:pPr>
            <a:r>
              <a:rPr lang="en-US" sz="4400" b="1">
                <a:solidFill>
                  <a:srgbClr val="376092"/>
                </a:solidFill>
              </a:rPr>
              <a:t>What is Provided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Text Box 12"/>
          <p:cNvSpPr txBox="1">
            <a:spLocks noChangeArrowheads="1"/>
          </p:cNvSpPr>
          <p:nvPr/>
        </p:nvSpPr>
        <p:spPr bwMode="auto">
          <a:xfrm>
            <a:off x="152400" y="152400"/>
            <a:ext cx="8839200" cy="708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0" b="1">
                <a:solidFill>
                  <a:srgbClr val="376092"/>
                </a:solidFill>
              </a:rPr>
              <a:t>GOES-R Fog/Low Stratus Product</a:t>
            </a:r>
          </a:p>
        </p:txBody>
      </p:sp>
      <p:sp>
        <p:nvSpPr>
          <p:cNvPr id="45058" name="Rectangle 3"/>
          <p:cNvSpPr txBox="1">
            <a:spLocks noChangeArrowheads="1"/>
          </p:cNvSpPr>
          <p:nvPr/>
        </p:nvSpPr>
        <p:spPr bwMode="auto">
          <a:xfrm>
            <a:off x="152400" y="990600"/>
            <a:ext cx="8839200" cy="1524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2000">
                <a:solidFill>
                  <a:srgbClr val="000000"/>
                </a:solidFill>
                <a:cs typeface="Arial" charset="0"/>
              </a:rPr>
              <a:t>The GOES-R product is not threshold-based like the 3.9-11 micron BTD, but a quantitative probability that fog/low stratus is present</a:t>
            </a:r>
          </a:p>
          <a:p>
            <a:pPr eaLnBrk="1" hangingPunct="1">
              <a:spcBef>
                <a:spcPct val="20000"/>
              </a:spcBef>
              <a:buFontTx/>
              <a:buChar char="•"/>
            </a:pPr>
            <a:endParaRPr lang="en-US" sz="2000">
              <a:solidFill>
                <a:srgbClr val="000000"/>
              </a:solidFill>
              <a:cs typeface="Arial" charset="0"/>
            </a:endParaRPr>
          </a:p>
          <a:p>
            <a:pPr eaLnBrk="1" hangingPunct="1">
              <a:spcBef>
                <a:spcPct val="20000"/>
              </a:spcBef>
              <a:buFontTx/>
              <a:buChar char="•"/>
            </a:pPr>
            <a:r>
              <a:rPr lang="en-US" sz="2000">
                <a:solidFill>
                  <a:srgbClr val="000000"/>
                </a:solidFill>
                <a:cs typeface="Arial" charset="0"/>
              </a:rPr>
              <a:t>Fog/low stratus detection is available both day and night </a:t>
            </a:r>
          </a:p>
        </p:txBody>
      </p:sp>
      <p:pic>
        <p:nvPicPr>
          <p:cNvPr id="45059" name="Picture 3" descr="Terra-MODIS_AK_fog_modis_fogprob_09-18-2010_08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971800"/>
            <a:ext cx="4268788" cy="3657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5060" name="Picture 4" descr="Terra-MODIS_AK_fog_modis_fogprob_09-18-2010_2155.tif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2971800"/>
            <a:ext cx="4292600" cy="36782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5061" name="TextBox 5"/>
          <p:cNvSpPr txBox="1">
            <a:spLocks noChangeArrowheads="1"/>
          </p:cNvSpPr>
          <p:nvPr/>
        </p:nvSpPr>
        <p:spPr bwMode="auto">
          <a:xfrm>
            <a:off x="1828800" y="2590800"/>
            <a:ext cx="1676400"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a:solidFill>
                  <a:srgbClr val="0000FF"/>
                </a:solidFill>
              </a:rPr>
              <a:t>Nighttime</a:t>
            </a:r>
          </a:p>
        </p:txBody>
      </p:sp>
      <p:sp>
        <p:nvSpPr>
          <p:cNvPr id="45062" name="TextBox 6"/>
          <p:cNvSpPr txBox="1">
            <a:spLocks noChangeArrowheads="1"/>
          </p:cNvSpPr>
          <p:nvPr/>
        </p:nvSpPr>
        <p:spPr bwMode="auto">
          <a:xfrm>
            <a:off x="6324600" y="2590800"/>
            <a:ext cx="1676400"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a:solidFill>
                  <a:srgbClr val="0000FF"/>
                </a:solidFill>
              </a:rPr>
              <a:t>Daytime</a:t>
            </a:r>
          </a:p>
        </p:txBody>
      </p:sp>
      <p:sp>
        <p:nvSpPr>
          <p:cNvPr id="8" name="TextBox 2"/>
          <p:cNvSpPr txBox="1">
            <a:spLocks noChangeArrowheads="1"/>
          </p:cNvSpPr>
          <p:nvPr/>
        </p:nvSpPr>
        <p:spPr bwMode="auto">
          <a:xfrm>
            <a:off x="7239000" y="3762375"/>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rgbClr val="FF00FF"/>
                </a:solidFill>
              </a:rPr>
              <a:t>Anchorage</a:t>
            </a:r>
          </a:p>
        </p:txBody>
      </p:sp>
      <p:cxnSp>
        <p:nvCxnSpPr>
          <p:cNvPr id="9" name="Straight Arrow Connector 3"/>
          <p:cNvCxnSpPr>
            <a:cxnSpLocks noChangeShapeType="1"/>
            <a:stCxn id="8" idx="1"/>
          </p:cNvCxnSpPr>
          <p:nvPr/>
        </p:nvCxnSpPr>
        <p:spPr bwMode="auto">
          <a:xfrm flipH="1">
            <a:off x="6705600" y="3900488"/>
            <a:ext cx="533400" cy="214312"/>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0" name="TextBox 2"/>
          <p:cNvSpPr txBox="1">
            <a:spLocks noChangeArrowheads="1"/>
          </p:cNvSpPr>
          <p:nvPr/>
        </p:nvSpPr>
        <p:spPr bwMode="auto">
          <a:xfrm>
            <a:off x="2819400" y="37338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rgbClr val="FF00FF"/>
                </a:solidFill>
              </a:rPr>
              <a:t>Anchorage</a:t>
            </a:r>
          </a:p>
        </p:txBody>
      </p:sp>
      <p:cxnSp>
        <p:nvCxnSpPr>
          <p:cNvPr id="11" name="Straight Arrow Connector 3"/>
          <p:cNvCxnSpPr>
            <a:cxnSpLocks noChangeShapeType="1"/>
            <a:stCxn id="10" idx="1"/>
          </p:cNvCxnSpPr>
          <p:nvPr/>
        </p:nvCxnSpPr>
        <p:spPr bwMode="auto">
          <a:xfrm flipH="1">
            <a:off x="2286000" y="3871913"/>
            <a:ext cx="533400" cy="242887"/>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2" name="TextBox 2"/>
          <p:cNvSpPr txBox="1">
            <a:spLocks noChangeArrowheads="1"/>
          </p:cNvSpPr>
          <p:nvPr/>
        </p:nvSpPr>
        <p:spPr bwMode="auto">
          <a:xfrm>
            <a:off x="1371600" y="5895975"/>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Kodiak Island</a:t>
            </a:r>
            <a:endParaRPr lang="en-US" sz="1200" b="1" dirty="0">
              <a:solidFill>
                <a:srgbClr val="FF00FF"/>
              </a:solidFill>
            </a:endParaRPr>
          </a:p>
        </p:txBody>
      </p:sp>
      <p:cxnSp>
        <p:nvCxnSpPr>
          <p:cNvPr id="13" name="Straight Arrow Connector 3"/>
          <p:cNvCxnSpPr>
            <a:cxnSpLocks noChangeShapeType="1"/>
            <a:stCxn id="12" idx="1"/>
          </p:cNvCxnSpPr>
          <p:nvPr/>
        </p:nvCxnSpPr>
        <p:spPr bwMode="auto">
          <a:xfrm flipH="1" flipV="1">
            <a:off x="914400" y="5943600"/>
            <a:ext cx="457200" cy="90488"/>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5" name="TextBox 2"/>
          <p:cNvSpPr txBox="1">
            <a:spLocks noChangeArrowheads="1"/>
          </p:cNvSpPr>
          <p:nvPr/>
        </p:nvSpPr>
        <p:spPr bwMode="auto">
          <a:xfrm>
            <a:off x="5791200" y="5895975"/>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Kodiak Island</a:t>
            </a:r>
            <a:endParaRPr lang="en-US" sz="1200" b="1" dirty="0">
              <a:solidFill>
                <a:srgbClr val="FF00FF"/>
              </a:solidFill>
            </a:endParaRPr>
          </a:p>
        </p:txBody>
      </p:sp>
      <p:cxnSp>
        <p:nvCxnSpPr>
          <p:cNvPr id="16" name="Straight Arrow Connector 3"/>
          <p:cNvCxnSpPr>
            <a:cxnSpLocks noChangeShapeType="1"/>
            <a:stCxn id="15" idx="1"/>
          </p:cNvCxnSpPr>
          <p:nvPr/>
        </p:nvCxnSpPr>
        <p:spPr bwMode="auto">
          <a:xfrm flipH="1" flipV="1">
            <a:off x="5334000" y="5943600"/>
            <a:ext cx="457200" cy="90488"/>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1" name="Picture 12" descr="Terra-MODIS_AK_fog_modis_ctype_09-18-2010_08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2133600"/>
            <a:ext cx="4457700" cy="3819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6082" name="Picture 11" descr="Terra-MODIS_AK_fog_modis_fogprob_09-18-2010_0830.tif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2133600"/>
            <a:ext cx="4483100" cy="38417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6083" name="Text Box 12"/>
          <p:cNvSpPr txBox="1">
            <a:spLocks noChangeArrowheads="1"/>
          </p:cNvSpPr>
          <p:nvPr/>
        </p:nvSpPr>
        <p:spPr bwMode="auto">
          <a:xfrm>
            <a:off x="152400" y="152400"/>
            <a:ext cx="8839200" cy="708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0" b="1">
                <a:solidFill>
                  <a:srgbClr val="376092"/>
                </a:solidFill>
              </a:rPr>
              <a:t>GOES-R Fog/Low Stratus Product</a:t>
            </a:r>
          </a:p>
        </p:txBody>
      </p:sp>
      <p:sp>
        <p:nvSpPr>
          <p:cNvPr id="46084" name="Rectangle 3"/>
          <p:cNvSpPr txBox="1">
            <a:spLocks noChangeArrowheads="1"/>
          </p:cNvSpPr>
          <p:nvPr/>
        </p:nvSpPr>
        <p:spPr bwMode="auto">
          <a:xfrm>
            <a:off x="152400" y="990600"/>
            <a:ext cx="8839200" cy="762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2000">
                <a:solidFill>
                  <a:srgbClr val="000000"/>
                </a:solidFill>
                <a:cs typeface="Arial" charset="0"/>
              </a:rPr>
              <a:t>The nighttime GOES-R fog product should always be viewed along with the GOES-R cloud type product. Why is that?</a:t>
            </a:r>
          </a:p>
        </p:txBody>
      </p:sp>
      <p:sp>
        <p:nvSpPr>
          <p:cNvPr id="46085" name="TextBox 7"/>
          <p:cNvSpPr txBox="1">
            <a:spLocks noChangeArrowheads="1"/>
          </p:cNvSpPr>
          <p:nvPr/>
        </p:nvSpPr>
        <p:spPr bwMode="auto">
          <a:xfrm>
            <a:off x="152400" y="1752600"/>
            <a:ext cx="8839200"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spcBef>
                <a:spcPct val="20000"/>
              </a:spcBef>
              <a:buFontTx/>
              <a:buChar char="•"/>
            </a:pPr>
            <a:r>
              <a:rPr lang="en-US" sz="1600">
                <a:solidFill>
                  <a:srgbClr val="0000FF"/>
                </a:solidFill>
                <a:cs typeface="Arial" charset="0"/>
              </a:rPr>
              <a:t>Nighttime fog probability will not be available where ice/overlaying clouds are detected</a:t>
            </a:r>
          </a:p>
        </p:txBody>
      </p:sp>
      <p:sp>
        <p:nvSpPr>
          <p:cNvPr id="46086" name="Oval 17"/>
          <p:cNvSpPr>
            <a:spLocks noChangeArrowheads="1"/>
          </p:cNvSpPr>
          <p:nvPr/>
        </p:nvSpPr>
        <p:spPr bwMode="auto">
          <a:xfrm>
            <a:off x="304800" y="2393950"/>
            <a:ext cx="2133600" cy="1371600"/>
          </a:xfrm>
          <a:prstGeom prst="ellipse">
            <a:avLst/>
          </a:prstGeom>
          <a:noFill/>
          <a:ln w="635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46087" name="Oval 18"/>
          <p:cNvSpPr>
            <a:spLocks noChangeArrowheads="1"/>
          </p:cNvSpPr>
          <p:nvPr/>
        </p:nvSpPr>
        <p:spPr bwMode="auto">
          <a:xfrm>
            <a:off x="4800600" y="2393950"/>
            <a:ext cx="2133600" cy="1371600"/>
          </a:xfrm>
          <a:prstGeom prst="ellipse">
            <a:avLst/>
          </a:prstGeom>
          <a:noFill/>
          <a:ln w="635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46088" name="Oval 19"/>
          <p:cNvSpPr>
            <a:spLocks noChangeArrowheads="1"/>
          </p:cNvSpPr>
          <p:nvPr/>
        </p:nvSpPr>
        <p:spPr bwMode="auto">
          <a:xfrm>
            <a:off x="0" y="4070350"/>
            <a:ext cx="1295400" cy="1447800"/>
          </a:xfrm>
          <a:prstGeom prst="ellipse">
            <a:avLst/>
          </a:prstGeom>
          <a:noFill/>
          <a:ln w="635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46089" name="Oval 20"/>
          <p:cNvSpPr>
            <a:spLocks noChangeArrowheads="1"/>
          </p:cNvSpPr>
          <p:nvPr/>
        </p:nvSpPr>
        <p:spPr bwMode="auto">
          <a:xfrm>
            <a:off x="4495800" y="4070350"/>
            <a:ext cx="1295400" cy="1447800"/>
          </a:xfrm>
          <a:prstGeom prst="ellipse">
            <a:avLst/>
          </a:prstGeom>
          <a:noFill/>
          <a:ln w="635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11" name="TextBox 10"/>
          <p:cNvSpPr txBox="1">
            <a:spLocks noChangeArrowheads="1"/>
          </p:cNvSpPr>
          <p:nvPr/>
        </p:nvSpPr>
        <p:spPr bwMode="auto">
          <a:xfrm>
            <a:off x="152400" y="6019800"/>
            <a:ext cx="8991600" cy="738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Note:  Without the availability of visible channels at night, the nighttime cloud mask sometimes has trouble detecting all areas of fog/low stratus. For this reason the nighttime fog algorithm is run on all pixels determined to be liquid water, supercooled (SC), mixed phase or clear sky by the GOES-R cloud mask and type algorithms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5" name="Picture 14" descr="Terra-MODIS_AK_fog_modis_ctype_09-19-2010_205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2362200"/>
            <a:ext cx="4457700" cy="3819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7106" name="Picture 13" descr="Terra-MODIS_AK_fog_modis_fogprob_09-19-2010_2055.tif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2362200"/>
            <a:ext cx="4457700" cy="3819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7107" name="Oval 15"/>
          <p:cNvSpPr>
            <a:spLocks noChangeArrowheads="1"/>
          </p:cNvSpPr>
          <p:nvPr/>
        </p:nvSpPr>
        <p:spPr bwMode="auto">
          <a:xfrm>
            <a:off x="2667000" y="2600325"/>
            <a:ext cx="1752600" cy="2276475"/>
          </a:xfrm>
          <a:prstGeom prst="ellipse">
            <a:avLst/>
          </a:prstGeom>
          <a:noFill/>
          <a:ln w="635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47108" name="Oval 16"/>
          <p:cNvSpPr>
            <a:spLocks noChangeArrowheads="1"/>
          </p:cNvSpPr>
          <p:nvPr/>
        </p:nvSpPr>
        <p:spPr bwMode="auto">
          <a:xfrm>
            <a:off x="7162800" y="2600325"/>
            <a:ext cx="1752600" cy="2276475"/>
          </a:xfrm>
          <a:prstGeom prst="ellipse">
            <a:avLst/>
          </a:prstGeom>
          <a:noFill/>
          <a:ln w="635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47109" name="Text Box 12"/>
          <p:cNvSpPr txBox="1">
            <a:spLocks noChangeArrowheads="1"/>
          </p:cNvSpPr>
          <p:nvPr/>
        </p:nvSpPr>
        <p:spPr bwMode="auto">
          <a:xfrm>
            <a:off x="152400" y="0"/>
            <a:ext cx="8839200" cy="6463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600" b="1" dirty="0">
                <a:solidFill>
                  <a:srgbClr val="376092"/>
                </a:solidFill>
              </a:rPr>
              <a:t>GOES-R Fog/Low Stratus Product</a:t>
            </a:r>
          </a:p>
        </p:txBody>
      </p:sp>
      <p:sp>
        <p:nvSpPr>
          <p:cNvPr id="47110" name="Rectangle 3"/>
          <p:cNvSpPr txBox="1">
            <a:spLocks noChangeArrowheads="1"/>
          </p:cNvSpPr>
          <p:nvPr/>
        </p:nvSpPr>
        <p:spPr bwMode="auto">
          <a:xfrm>
            <a:off x="152400" y="609600"/>
            <a:ext cx="8839200" cy="762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2000" dirty="0">
                <a:solidFill>
                  <a:srgbClr val="000000"/>
                </a:solidFill>
                <a:cs typeface="Arial" charset="0"/>
              </a:rPr>
              <a:t>The daytime GOES-R fog product should also always be viewed along with the GOES-R cloud type product. Why is that?</a:t>
            </a:r>
          </a:p>
        </p:txBody>
      </p:sp>
      <p:sp>
        <p:nvSpPr>
          <p:cNvPr id="47111" name="TextBox 8"/>
          <p:cNvSpPr txBox="1">
            <a:spLocks noChangeArrowheads="1"/>
          </p:cNvSpPr>
          <p:nvPr/>
        </p:nvSpPr>
        <p:spPr bwMode="auto">
          <a:xfrm>
            <a:off x="304800" y="1219200"/>
            <a:ext cx="8610600" cy="156966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spcBef>
                <a:spcPct val="20000"/>
              </a:spcBef>
              <a:buFontTx/>
              <a:buChar char="•"/>
            </a:pPr>
            <a:r>
              <a:rPr lang="en-US" sz="1600" dirty="0">
                <a:solidFill>
                  <a:srgbClr val="0000FF"/>
                </a:solidFill>
                <a:cs typeface="Arial" charset="0"/>
              </a:rPr>
              <a:t>Daytime fog probability is only available where liquid water, </a:t>
            </a:r>
            <a:r>
              <a:rPr lang="en-US" sz="1600" dirty="0" err="1">
                <a:solidFill>
                  <a:srgbClr val="0000FF"/>
                </a:solidFill>
                <a:cs typeface="Arial" charset="0"/>
              </a:rPr>
              <a:t>supercooled</a:t>
            </a:r>
            <a:r>
              <a:rPr lang="en-US" sz="1600" dirty="0">
                <a:solidFill>
                  <a:srgbClr val="0000FF"/>
                </a:solidFill>
                <a:cs typeface="Arial" charset="0"/>
              </a:rPr>
              <a:t> (SC) or mixed phase clouds are determined by the GOES-R cloud type product</a:t>
            </a:r>
            <a:r>
              <a:rPr lang="en-US" sz="1600" dirty="0" smtClean="0">
                <a:solidFill>
                  <a:srgbClr val="0000FF"/>
                </a:solidFill>
                <a:cs typeface="Arial" charset="0"/>
              </a:rPr>
              <a:t>.</a:t>
            </a:r>
          </a:p>
          <a:p>
            <a:pPr lvl="1" eaLnBrk="1" hangingPunct="1">
              <a:spcBef>
                <a:spcPct val="20000"/>
              </a:spcBef>
              <a:buFontTx/>
              <a:buChar char="•"/>
            </a:pPr>
            <a:r>
              <a:rPr lang="en-US" sz="1600" dirty="0" smtClean="0">
                <a:solidFill>
                  <a:srgbClr val="0000FF"/>
                </a:solidFill>
                <a:cs typeface="Arial" charset="0"/>
              </a:rPr>
              <a:t>Some fog layers may not fully consist of liquid water, but also contain ice nuclei. For this reason day/night fog probabilities are calculated for mixed-phase clouds.</a:t>
            </a:r>
            <a:endParaRPr lang="en-US" sz="2000" dirty="0">
              <a:solidFill>
                <a:srgbClr val="000000"/>
              </a:solidFill>
              <a:cs typeface="Arial" charset="0"/>
            </a:endParaRPr>
          </a:p>
          <a:p>
            <a:endParaRPr lang="en-US" dirty="0"/>
          </a:p>
        </p:txBody>
      </p:sp>
      <p:sp>
        <p:nvSpPr>
          <p:cNvPr id="22" name="Oval 21"/>
          <p:cNvSpPr>
            <a:spLocks noChangeArrowheads="1"/>
          </p:cNvSpPr>
          <p:nvPr/>
        </p:nvSpPr>
        <p:spPr bwMode="auto">
          <a:xfrm>
            <a:off x="4648200" y="4724400"/>
            <a:ext cx="4267200" cy="1143000"/>
          </a:xfrm>
          <a:prstGeom prst="ellipse">
            <a:avLst/>
          </a:prstGeom>
          <a:noFill/>
          <a:ln w="63500">
            <a:solidFill>
              <a:srgbClr val="0000FF"/>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23" name="Oval 22"/>
          <p:cNvSpPr>
            <a:spLocks noChangeArrowheads="1"/>
          </p:cNvSpPr>
          <p:nvPr/>
        </p:nvSpPr>
        <p:spPr bwMode="auto">
          <a:xfrm>
            <a:off x="152400" y="4724400"/>
            <a:ext cx="4267200" cy="1143000"/>
          </a:xfrm>
          <a:prstGeom prst="ellipse">
            <a:avLst/>
          </a:prstGeom>
          <a:noFill/>
          <a:ln w="63500">
            <a:solidFill>
              <a:srgbClr val="0000FF"/>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24" name="TextBox 23"/>
          <p:cNvSpPr txBox="1">
            <a:spLocks noChangeArrowheads="1"/>
          </p:cNvSpPr>
          <p:nvPr/>
        </p:nvSpPr>
        <p:spPr bwMode="auto">
          <a:xfrm>
            <a:off x="1219200" y="5186363"/>
            <a:ext cx="2057400" cy="4619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0000FF"/>
                </a:solidFill>
              </a:rPr>
              <a:t>CLEAR SKY</a:t>
            </a:r>
          </a:p>
        </p:txBody>
      </p:sp>
      <p:sp>
        <p:nvSpPr>
          <p:cNvPr id="47115" name="TextBox 24"/>
          <p:cNvSpPr txBox="1">
            <a:spLocks noChangeArrowheads="1"/>
          </p:cNvSpPr>
          <p:nvPr/>
        </p:nvSpPr>
        <p:spPr bwMode="auto">
          <a:xfrm>
            <a:off x="2819400" y="2905125"/>
            <a:ext cx="1447800" cy="8302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0000"/>
                </a:solidFill>
              </a:rPr>
              <a:t>ICE CLOUD</a:t>
            </a:r>
          </a:p>
        </p:txBody>
      </p:sp>
      <p:sp>
        <p:nvSpPr>
          <p:cNvPr id="13" name="TextBox 12"/>
          <p:cNvSpPr txBox="1">
            <a:spLocks noChangeArrowheads="1"/>
          </p:cNvSpPr>
          <p:nvPr/>
        </p:nvSpPr>
        <p:spPr bwMode="auto">
          <a:xfrm>
            <a:off x="304800" y="6119812"/>
            <a:ext cx="8610600" cy="738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FF0000"/>
                </a:solidFill>
              </a:rPr>
              <a:t>Note:  With the ability to use visible channels during the day, the daytime cloud mask does a good job of detecting areas of fog/low stratus. For this reason the daytime fog algorithm is not run on pixels determined to be clear sky by the GOES-R cloud mask algorithm </a:t>
            </a:r>
          </a:p>
        </p:txBody>
      </p:sp>
      <p:sp>
        <p:nvSpPr>
          <p:cNvPr id="14" name="Oval 13"/>
          <p:cNvSpPr>
            <a:spLocks noChangeArrowheads="1"/>
          </p:cNvSpPr>
          <p:nvPr/>
        </p:nvSpPr>
        <p:spPr bwMode="auto">
          <a:xfrm>
            <a:off x="4572000" y="3810000"/>
            <a:ext cx="2819400" cy="762000"/>
          </a:xfrm>
          <a:prstGeom prst="ellipse">
            <a:avLst/>
          </a:prstGeom>
          <a:noFill/>
          <a:ln w="63500">
            <a:solidFill>
              <a:srgbClr val="008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15" name="Oval 14"/>
          <p:cNvSpPr>
            <a:spLocks noChangeArrowheads="1"/>
          </p:cNvSpPr>
          <p:nvPr/>
        </p:nvSpPr>
        <p:spPr bwMode="auto">
          <a:xfrm>
            <a:off x="76200" y="3810000"/>
            <a:ext cx="2819400" cy="762000"/>
          </a:xfrm>
          <a:prstGeom prst="ellipse">
            <a:avLst/>
          </a:prstGeom>
          <a:noFill/>
          <a:ln w="63500">
            <a:solidFill>
              <a:srgbClr val="008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16" name="TextBox 15"/>
          <p:cNvSpPr txBox="1">
            <a:spLocks noChangeArrowheads="1"/>
          </p:cNvSpPr>
          <p:nvPr/>
        </p:nvSpPr>
        <p:spPr bwMode="auto">
          <a:xfrm>
            <a:off x="4876800" y="3852446"/>
            <a:ext cx="16002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smtClean="0">
                <a:solidFill>
                  <a:srgbClr val="008000"/>
                </a:solidFill>
              </a:rPr>
              <a:t>MIXED PHASE</a:t>
            </a:r>
            <a:endParaRPr lang="en-US" sz="1600"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13"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Text Box 12"/>
          <p:cNvSpPr txBox="1">
            <a:spLocks noChangeArrowheads="1"/>
          </p:cNvSpPr>
          <p:nvPr/>
        </p:nvSpPr>
        <p:spPr bwMode="auto">
          <a:xfrm>
            <a:off x="152400" y="152400"/>
            <a:ext cx="8839200" cy="584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b="1">
                <a:solidFill>
                  <a:srgbClr val="376092"/>
                </a:solidFill>
              </a:rPr>
              <a:t>GOES-R Fog/Low Stratus Depth Product</a:t>
            </a:r>
          </a:p>
        </p:txBody>
      </p:sp>
      <p:pic>
        <p:nvPicPr>
          <p:cNvPr id="48130" name="Picture 2" descr="Terra-MODIS_AK_fog_modis_fogdepth_09-18-2010_08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14800" y="2286000"/>
            <a:ext cx="4979988" cy="426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8131" name="Rectangle 3"/>
          <p:cNvSpPr txBox="1">
            <a:spLocks noChangeArrowheads="1"/>
          </p:cNvSpPr>
          <p:nvPr/>
        </p:nvSpPr>
        <p:spPr bwMode="auto">
          <a:xfrm>
            <a:off x="152400" y="990600"/>
            <a:ext cx="8839200" cy="1524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2000">
                <a:solidFill>
                  <a:srgbClr val="000000"/>
                </a:solidFill>
                <a:cs typeface="Arial" charset="0"/>
              </a:rPr>
              <a:t>The GOES-R fog/low stratus depth product is currently only available at night.</a:t>
            </a:r>
          </a:p>
          <a:p>
            <a:pPr lvl="1" eaLnBrk="1" hangingPunct="1">
              <a:spcBef>
                <a:spcPct val="20000"/>
              </a:spcBef>
              <a:buFontTx/>
              <a:buChar char="•"/>
            </a:pPr>
            <a:r>
              <a:rPr lang="en-US" sz="1600">
                <a:solidFill>
                  <a:srgbClr val="0000FF"/>
                </a:solidFill>
                <a:cs typeface="Arial" charset="0"/>
              </a:rPr>
              <a:t>Once the GOES-R cloud optical properties algorithm is available for MODIS daytime fog depth will also become available</a:t>
            </a:r>
          </a:p>
        </p:txBody>
      </p:sp>
      <p:sp>
        <p:nvSpPr>
          <p:cNvPr id="48132" name="TextBox 4"/>
          <p:cNvSpPr txBox="1">
            <a:spLocks noChangeArrowheads="1"/>
          </p:cNvSpPr>
          <p:nvPr/>
        </p:nvSpPr>
        <p:spPr bwMode="auto">
          <a:xfrm>
            <a:off x="152400" y="2514600"/>
            <a:ext cx="4114800" cy="2678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2000">
                <a:solidFill>
                  <a:srgbClr val="000000"/>
                </a:solidFill>
                <a:cs typeface="Arial" charset="0"/>
              </a:rPr>
              <a:t>Fog depth is calculated for every nighttime pixel that contains a valid fog probability</a:t>
            </a:r>
          </a:p>
          <a:p>
            <a:pPr eaLnBrk="1" hangingPunct="1">
              <a:spcBef>
                <a:spcPct val="20000"/>
              </a:spcBef>
              <a:buFontTx/>
              <a:buChar char="•"/>
            </a:pPr>
            <a:endParaRPr lang="en-US" sz="2000">
              <a:solidFill>
                <a:srgbClr val="000000"/>
              </a:solidFill>
              <a:cs typeface="Arial" charset="0"/>
            </a:endParaRPr>
          </a:p>
          <a:p>
            <a:pPr eaLnBrk="1" hangingPunct="1">
              <a:spcBef>
                <a:spcPct val="20000"/>
              </a:spcBef>
              <a:buFontTx/>
              <a:buChar char="•"/>
            </a:pPr>
            <a:r>
              <a:rPr lang="en-US" sz="2000">
                <a:solidFill>
                  <a:srgbClr val="000000"/>
                </a:solidFill>
                <a:cs typeface="Arial" charset="0"/>
              </a:rPr>
              <a:t>For imaging purposes fog depths are only shown when the fog probability is greater than 25%.</a:t>
            </a:r>
          </a:p>
        </p:txBody>
      </p:sp>
      <p:sp>
        <p:nvSpPr>
          <p:cNvPr id="6" name="TextBox 2"/>
          <p:cNvSpPr txBox="1">
            <a:spLocks noChangeArrowheads="1"/>
          </p:cNvSpPr>
          <p:nvPr/>
        </p:nvSpPr>
        <p:spPr bwMode="auto">
          <a:xfrm>
            <a:off x="7010400" y="3276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rgbClr val="FF00FF"/>
                </a:solidFill>
              </a:rPr>
              <a:t>Anchorage</a:t>
            </a:r>
          </a:p>
        </p:txBody>
      </p:sp>
      <p:cxnSp>
        <p:nvCxnSpPr>
          <p:cNvPr id="7" name="Straight Arrow Connector 3"/>
          <p:cNvCxnSpPr>
            <a:cxnSpLocks noChangeShapeType="1"/>
            <a:stCxn id="6" idx="1"/>
          </p:cNvCxnSpPr>
          <p:nvPr/>
        </p:nvCxnSpPr>
        <p:spPr bwMode="auto">
          <a:xfrm flipH="1">
            <a:off x="6477000" y="3414713"/>
            <a:ext cx="533400" cy="214312"/>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 name="TextBox 2"/>
          <p:cNvSpPr txBox="1">
            <a:spLocks noChangeArrowheads="1"/>
          </p:cNvSpPr>
          <p:nvPr/>
        </p:nvSpPr>
        <p:spPr bwMode="auto">
          <a:xfrm>
            <a:off x="5562600" y="5410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Kodiak Island</a:t>
            </a:r>
            <a:endParaRPr lang="en-US" sz="1200" b="1" dirty="0">
              <a:solidFill>
                <a:srgbClr val="FF00FF"/>
              </a:solidFill>
            </a:endParaRPr>
          </a:p>
        </p:txBody>
      </p:sp>
      <p:cxnSp>
        <p:nvCxnSpPr>
          <p:cNvPr id="9" name="Straight Arrow Connector 3"/>
          <p:cNvCxnSpPr>
            <a:cxnSpLocks noChangeShapeType="1"/>
            <a:stCxn id="8" idx="1"/>
          </p:cNvCxnSpPr>
          <p:nvPr/>
        </p:nvCxnSpPr>
        <p:spPr bwMode="auto">
          <a:xfrm flipH="1">
            <a:off x="4876800" y="5548313"/>
            <a:ext cx="685800" cy="242887"/>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Text Box 12"/>
          <p:cNvSpPr txBox="1">
            <a:spLocks noChangeArrowheads="1"/>
          </p:cNvSpPr>
          <p:nvPr/>
        </p:nvSpPr>
        <p:spPr bwMode="auto">
          <a:xfrm>
            <a:off x="152400" y="0"/>
            <a:ext cx="8839200" cy="584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b="1">
                <a:solidFill>
                  <a:srgbClr val="376092"/>
                </a:solidFill>
              </a:rPr>
              <a:t>GOES-R Fog/Low Stratus Product In AWIPS</a:t>
            </a:r>
          </a:p>
        </p:txBody>
      </p:sp>
      <p:sp>
        <p:nvSpPr>
          <p:cNvPr id="49154" name="Rectangle 3"/>
          <p:cNvSpPr txBox="1">
            <a:spLocks noChangeArrowheads="1"/>
          </p:cNvSpPr>
          <p:nvPr/>
        </p:nvSpPr>
        <p:spPr bwMode="auto">
          <a:xfrm>
            <a:off x="152400" y="609600"/>
            <a:ext cx="3733800" cy="6248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1800">
                <a:solidFill>
                  <a:srgbClr val="000000"/>
                </a:solidFill>
                <a:cs typeface="Arial" charset="0"/>
              </a:rPr>
              <a:t>The fog/low stratus probability and depth products are both available via AWIPS as shown in the image to the right.</a:t>
            </a:r>
          </a:p>
          <a:p>
            <a:pPr eaLnBrk="1" hangingPunct="1">
              <a:spcBef>
                <a:spcPct val="20000"/>
              </a:spcBef>
              <a:buFontTx/>
              <a:buChar char="•"/>
            </a:pPr>
            <a:endParaRPr lang="en-US" sz="1800">
              <a:solidFill>
                <a:srgbClr val="000000"/>
              </a:solidFill>
              <a:cs typeface="Arial" charset="0"/>
            </a:endParaRPr>
          </a:p>
          <a:p>
            <a:pPr eaLnBrk="1" hangingPunct="1">
              <a:spcBef>
                <a:spcPct val="20000"/>
              </a:spcBef>
              <a:buFontTx/>
              <a:buChar char="•"/>
            </a:pPr>
            <a:r>
              <a:rPr lang="en-US" sz="1800">
                <a:solidFill>
                  <a:srgbClr val="000000"/>
                </a:solidFill>
                <a:cs typeface="Arial" charset="0"/>
              </a:rPr>
              <a:t>However, our AWIPS at the Univ. of Wisc. is centered on Madison, WI so imaging Alaska cases sometimes results in oddly rotated images.</a:t>
            </a:r>
          </a:p>
          <a:p>
            <a:pPr eaLnBrk="1" hangingPunct="1">
              <a:spcBef>
                <a:spcPct val="20000"/>
              </a:spcBef>
              <a:buFontTx/>
              <a:buChar char="•"/>
            </a:pPr>
            <a:endParaRPr lang="en-US" sz="1800">
              <a:solidFill>
                <a:srgbClr val="000000"/>
              </a:solidFill>
              <a:cs typeface="Arial" charset="0"/>
            </a:endParaRPr>
          </a:p>
          <a:p>
            <a:pPr eaLnBrk="1" hangingPunct="1">
              <a:spcBef>
                <a:spcPct val="20000"/>
              </a:spcBef>
              <a:buFontTx/>
              <a:buChar char="•"/>
            </a:pPr>
            <a:r>
              <a:rPr lang="en-US" sz="1800">
                <a:solidFill>
                  <a:srgbClr val="000000"/>
                </a:solidFill>
                <a:cs typeface="Arial" charset="0"/>
              </a:rPr>
              <a:t>For convenience we will replicate what is seen in AWIPS using IDL to reduce confusion when viewing the examples.</a:t>
            </a:r>
          </a:p>
          <a:p>
            <a:pPr eaLnBrk="1" hangingPunct="1">
              <a:spcBef>
                <a:spcPct val="20000"/>
              </a:spcBef>
              <a:buFontTx/>
              <a:buChar char="•"/>
            </a:pPr>
            <a:endParaRPr lang="en-US" sz="1800">
              <a:solidFill>
                <a:srgbClr val="000000"/>
              </a:solidFill>
              <a:cs typeface="Arial" charset="0"/>
            </a:endParaRPr>
          </a:p>
          <a:p>
            <a:pPr eaLnBrk="1" hangingPunct="1">
              <a:spcBef>
                <a:spcPct val="20000"/>
              </a:spcBef>
              <a:buFontTx/>
              <a:buChar char="•"/>
            </a:pPr>
            <a:r>
              <a:rPr lang="en-US" sz="1800">
                <a:solidFill>
                  <a:srgbClr val="000000"/>
                </a:solidFill>
                <a:cs typeface="Arial" charset="0"/>
              </a:rPr>
              <a:t>Note that color bars shown in the IDL images are the same ones a forecaster will see when using AWIPS (see image).</a:t>
            </a:r>
          </a:p>
        </p:txBody>
      </p:sp>
      <p:pic>
        <p:nvPicPr>
          <p:cNvPr id="49155" name="Picture 5" descr="MODIS_AWIPS_example_small_20100918_0825.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62400" y="838200"/>
            <a:ext cx="4921250" cy="430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9156" name="TextBox 4"/>
          <p:cNvSpPr txBox="1">
            <a:spLocks noChangeArrowheads="1"/>
          </p:cNvSpPr>
          <p:nvPr/>
        </p:nvSpPr>
        <p:spPr bwMode="auto">
          <a:xfrm>
            <a:off x="4191000" y="5486400"/>
            <a:ext cx="4495800" cy="1200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0000FF"/>
                </a:solidFill>
              </a:rPr>
              <a:t>The next several slides will show 4-panel images followed by a series of the same, enlarged single images that can be toggled through for easy comparison</a:t>
            </a:r>
          </a:p>
        </p:txBody>
      </p:sp>
      <p:sp>
        <p:nvSpPr>
          <p:cNvPr id="49157" name="TextBox 5"/>
          <p:cNvSpPr txBox="1">
            <a:spLocks noChangeArrowheads="1"/>
          </p:cNvSpPr>
          <p:nvPr/>
        </p:nvSpPr>
        <p:spPr bwMode="auto">
          <a:xfrm>
            <a:off x="4724400" y="5164138"/>
            <a:ext cx="3352800" cy="2460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All GOES-R fog/low stratus products as seen in AWIPS</a:t>
            </a:r>
          </a:p>
        </p:txBody>
      </p:sp>
      <p:sp>
        <p:nvSpPr>
          <p:cNvPr id="7" name="TextBox 2"/>
          <p:cNvSpPr txBox="1">
            <a:spLocks noChangeArrowheads="1"/>
          </p:cNvSpPr>
          <p:nvPr/>
        </p:nvSpPr>
        <p:spPr bwMode="auto">
          <a:xfrm>
            <a:off x="8229600" y="1447800"/>
            <a:ext cx="762000" cy="18466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 b="1" dirty="0">
                <a:solidFill>
                  <a:srgbClr val="FF00FF"/>
                </a:solidFill>
              </a:rPr>
              <a:t>Anchorage</a:t>
            </a:r>
          </a:p>
        </p:txBody>
      </p:sp>
      <p:sp>
        <p:nvSpPr>
          <p:cNvPr id="16" name="TextBox 2"/>
          <p:cNvSpPr txBox="1">
            <a:spLocks noChangeArrowheads="1"/>
          </p:cNvSpPr>
          <p:nvPr/>
        </p:nvSpPr>
        <p:spPr bwMode="auto">
          <a:xfrm>
            <a:off x="8229600" y="3581400"/>
            <a:ext cx="762000" cy="18466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 b="1" dirty="0">
                <a:solidFill>
                  <a:srgbClr val="FF00FF"/>
                </a:solidFill>
              </a:rPr>
              <a:t>Anchorage</a:t>
            </a:r>
          </a:p>
        </p:txBody>
      </p:sp>
      <p:sp>
        <p:nvSpPr>
          <p:cNvPr id="17" name="TextBox 2"/>
          <p:cNvSpPr txBox="1">
            <a:spLocks noChangeArrowheads="1"/>
          </p:cNvSpPr>
          <p:nvPr/>
        </p:nvSpPr>
        <p:spPr bwMode="auto">
          <a:xfrm>
            <a:off x="5791200" y="1447800"/>
            <a:ext cx="762000" cy="18466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 b="1" dirty="0">
                <a:solidFill>
                  <a:srgbClr val="FF00FF"/>
                </a:solidFill>
              </a:rPr>
              <a:t>Anchorage</a:t>
            </a:r>
          </a:p>
        </p:txBody>
      </p:sp>
      <p:sp>
        <p:nvSpPr>
          <p:cNvPr id="18" name="TextBox 2"/>
          <p:cNvSpPr txBox="1">
            <a:spLocks noChangeArrowheads="1"/>
          </p:cNvSpPr>
          <p:nvPr/>
        </p:nvSpPr>
        <p:spPr bwMode="auto">
          <a:xfrm>
            <a:off x="5791200" y="3581400"/>
            <a:ext cx="762000" cy="18466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 b="1" dirty="0">
                <a:solidFill>
                  <a:srgbClr val="FF00FF"/>
                </a:solidFill>
              </a:rPr>
              <a:t>Anchorage</a:t>
            </a:r>
          </a:p>
        </p:txBody>
      </p:sp>
      <p:sp>
        <p:nvSpPr>
          <p:cNvPr id="19" name="TextBox 2"/>
          <p:cNvSpPr txBox="1">
            <a:spLocks noChangeArrowheads="1"/>
          </p:cNvSpPr>
          <p:nvPr/>
        </p:nvSpPr>
        <p:spPr bwMode="auto">
          <a:xfrm>
            <a:off x="4267200" y="1828800"/>
            <a:ext cx="457200" cy="276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 b="1" dirty="0" smtClean="0">
                <a:solidFill>
                  <a:srgbClr val="FF00FF"/>
                </a:solidFill>
              </a:rPr>
              <a:t>Kodiak Island</a:t>
            </a:r>
            <a:endParaRPr lang="en-US" sz="600" b="1" dirty="0">
              <a:solidFill>
                <a:srgbClr val="FF00FF"/>
              </a:solidFill>
            </a:endParaRPr>
          </a:p>
        </p:txBody>
      </p:sp>
      <p:sp>
        <p:nvSpPr>
          <p:cNvPr id="20" name="TextBox 2"/>
          <p:cNvSpPr txBox="1">
            <a:spLocks noChangeArrowheads="1"/>
          </p:cNvSpPr>
          <p:nvPr/>
        </p:nvSpPr>
        <p:spPr bwMode="auto">
          <a:xfrm>
            <a:off x="4267200" y="3990201"/>
            <a:ext cx="457200" cy="276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 b="1" dirty="0" smtClean="0">
                <a:solidFill>
                  <a:srgbClr val="FF00FF"/>
                </a:solidFill>
              </a:rPr>
              <a:t>Kodiak Island</a:t>
            </a:r>
            <a:endParaRPr lang="en-US" sz="600" b="1" dirty="0">
              <a:solidFill>
                <a:srgbClr val="FF00FF"/>
              </a:solidFill>
            </a:endParaRPr>
          </a:p>
        </p:txBody>
      </p:sp>
      <p:sp>
        <p:nvSpPr>
          <p:cNvPr id="21" name="TextBox 2"/>
          <p:cNvSpPr txBox="1">
            <a:spLocks noChangeArrowheads="1"/>
          </p:cNvSpPr>
          <p:nvPr/>
        </p:nvSpPr>
        <p:spPr bwMode="auto">
          <a:xfrm>
            <a:off x="6705600" y="1856601"/>
            <a:ext cx="457200" cy="276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 b="1" dirty="0" smtClean="0">
                <a:solidFill>
                  <a:srgbClr val="FF00FF"/>
                </a:solidFill>
              </a:rPr>
              <a:t>Kodiak Island</a:t>
            </a:r>
            <a:endParaRPr lang="en-US" sz="600" b="1" dirty="0">
              <a:solidFill>
                <a:srgbClr val="FF00FF"/>
              </a:solidFill>
            </a:endParaRPr>
          </a:p>
        </p:txBody>
      </p:sp>
      <p:sp>
        <p:nvSpPr>
          <p:cNvPr id="22" name="TextBox 2"/>
          <p:cNvSpPr txBox="1">
            <a:spLocks noChangeArrowheads="1"/>
          </p:cNvSpPr>
          <p:nvPr/>
        </p:nvSpPr>
        <p:spPr bwMode="auto">
          <a:xfrm>
            <a:off x="6705600" y="3990201"/>
            <a:ext cx="457200" cy="276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 b="1" dirty="0" smtClean="0">
                <a:solidFill>
                  <a:srgbClr val="FF00FF"/>
                </a:solidFill>
              </a:rPr>
              <a:t>Kodiak Island</a:t>
            </a:r>
            <a:endParaRPr lang="en-US" sz="600" b="1" dirty="0">
              <a:solidFill>
                <a:srgbClr val="FF00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685800" y="304800"/>
            <a:ext cx="7772400" cy="1143000"/>
          </a:xfrm>
        </p:spPr>
        <p:txBody>
          <a:bodyPr/>
          <a:lstStyle/>
          <a:p>
            <a:pPr eaLnBrk="1" hangingPunct="1"/>
            <a:r>
              <a:rPr lang="en-US" b="1">
                <a:solidFill>
                  <a:srgbClr val="376092"/>
                </a:solidFill>
                <a:latin typeface="Arial" charset="0"/>
                <a:ea typeface="ＭＳ Ｐゴシック" charset="0"/>
                <a:cs typeface="ＭＳ Ｐゴシック" charset="0"/>
              </a:rPr>
              <a:t>What You Should Know by the End of Training</a:t>
            </a:r>
            <a:endParaRPr lang="en-US">
              <a:solidFill>
                <a:srgbClr val="376092"/>
              </a:solidFill>
              <a:latin typeface="Arial" charset="0"/>
              <a:ea typeface="ＭＳ Ｐゴシック" charset="0"/>
              <a:cs typeface="ＭＳ Ｐゴシック" charset="0"/>
            </a:endParaRPr>
          </a:p>
        </p:txBody>
      </p:sp>
      <p:sp>
        <p:nvSpPr>
          <p:cNvPr id="28674" name="Rectangle 3"/>
          <p:cNvSpPr>
            <a:spLocks noGrp="1" noChangeArrowheads="1"/>
          </p:cNvSpPr>
          <p:nvPr>
            <p:ph type="body" idx="1"/>
          </p:nvPr>
        </p:nvSpPr>
        <p:spPr>
          <a:xfrm>
            <a:off x="533400" y="1752600"/>
            <a:ext cx="7772400" cy="4648200"/>
          </a:xfrm>
        </p:spPr>
        <p:txBody>
          <a:bodyPr/>
          <a:lstStyle/>
          <a:p>
            <a:pPr eaLnBrk="1" hangingPunct="1"/>
            <a:r>
              <a:rPr lang="en-US" sz="2400">
                <a:latin typeface="Arial" charset="0"/>
                <a:ea typeface="ＭＳ Ｐゴシック" charset="0"/>
                <a:cs typeface="ＭＳ Ｐゴシック" charset="0"/>
              </a:rPr>
              <a:t>Which GOES-R fog/low cloud algorithms are available within AWIPS</a:t>
            </a:r>
          </a:p>
          <a:p>
            <a:pPr eaLnBrk="1" hangingPunct="1"/>
            <a:r>
              <a:rPr lang="en-US" sz="2400">
                <a:latin typeface="Arial" charset="0"/>
                <a:ea typeface="ＭＳ Ｐゴシック" charset="0"/>
                <a:cs typeface="ＭＳ Ｐゴシック" charset="0"/>
              </a:rPr>
              <a:t>Product interpretation through examples of interest in Alaska</a:t>
            </a:r>
            <a:endParaRPr lang="en-US" sz="2000">
              <a:latin typeface="Arial" charset="0"/>
              <a:ea typeface="ＭＳ Ｐゴシック" charset="0"/>
              <a:cs typeface="ＭＳ Ｐゴシック" charset="0"/>
            </a:endParaRPr>
          </a:p>
          <a:p>
            <a:pPr eaLnBrk="1" hangingPunct="1"/>
            <a:r>
              <a:rPr lang="en-US" sz="2400">
                <a:latin typeface="Arial" charset="0"/>
                <a:ea typeface="ＭＳ Ｐゴシック" charset="0"/>
                <a:cs typeface="ＭＳ Ｐゴシック" charset="0"/>
              </a:rPr>
              <a:t>Strengths and limitations of the fog/low cloud product</a:t>
            </a:r>
          </a:p>
          <a:p>
            <a:pPr eaLnBrk="1" hangingPunct="1"/>
            <a:r>
              <a:rPr lang="en-US" sz="2400">
                <a:latin typeface="Arial" charset="0"/>
                <a:ea typeface="ＭＳ Ｐゴシック" charset="0"/>
                <a:cs typeface="ＭＳ Ｐゴシック" charset="0"/>
              </a:rPr>
              <a:t>Future improvements for the fog/low cloud algorithm</a:t>
            </a:r>
          </a:p>
        </p:txBody>
      </p:sp>
      <p:pic>
        <p:nvPicPr>
          <p:cNvPr id="28675" name="Picture 3" descr="CA350B.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09650" y="4624388"/>
            <a:ext cx="3105150" cy="20812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8676" name="Picture 4" descr="Fog Blanket, Santa Lucia Range, California.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4591050"/>
            <a:ext cx="2819400" cy="2114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Text Box 12"/>
          <p:cNvSpPr txBox="1">
            <a:spLocks noChangeArrowheads="1"/>
          </p:cNvSpPr>
          <p:nvPr/>
        </p:nvSpPr>
        <p:spPr bwMode="auto">
          <a:xfrm>
            <a:off x="152400" y="2209800"/>
            <a:ext cx="8839200" cy="2462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rgbClr val="376092"/>
                </a:solidFill>
              </a:rPr>
              <a:t>GOES-R Fog/Low Stratus Algorithm:</a:t>
            </a:r>
          </a:p>
          <a:p>
            <a:pPr algn="ctr">
              <a:spcBef>
                <a:spcPct val="50000"/>
              </a:spcBef>
            </a:pPr>
            <a:r>
              <a:rPr lang="en-US" sz="4400" b="1">
                <a:solidFill>
                  <a:srgbClr val="376092"/>
                </a:solidFill>
              </a:rPr>
              <a:t>Nighttime Examples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1" name="Picture 1" descr="Terra-MODIS_AK_fog_modis_4panel_09-18-2010_08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8325" y="0"/>
            <a:ext cx="800735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1202" name="TextBox 2"/>
          <p:cNvSpPr txBox="1">
            <a:spLocks noChangeArrowheads="1"/>
          </p:cNvSpPr>
          <p:nvPr/>
        </p:nvSpPr>
        <p:spPr bwMode="auto">
          <a:xfrm>
            <a:off x="838200" y="762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rgbClr val="FF00FF"/>
                </a:solidFill>
              </a:rPr>
              <a:t>Anchorage</a:t>
            </a:r>
          </a:p>
        </p:txBody>
      </p:sp>
      <p:cxnSp>
        <p:nvCxnSpPr>
          <p:cNvPr id="51203" name="Straight Arrow Connector 4"/>
          <p:cNvCxnSpPr>
            <a:cxnSpLocks noChangeShapeType="1"/>
          </p:cNvCxnSpPr>
          <p:nvPr/>
        </p:nvCxnSpPr>
        <p:spPr bwMode="auto">
          <a:xfrm>
            <a:off x="1752600" y="914400"/>
            <a:ext cx="685800" cy="1524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 name="TextBox 2"/>
          <p:cNvSpPr txBox="1">
            <a:spLocks noChangeArrowheads="1"/>
          </p:cNvSpPr>
          <p:nvPr/>
        </p:nvSpPr>
        <p:spPr bwMode="auto">
          <a:xfrm>
            <a:off x="1752600" y="2667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Kodiak Island</a:t>
            </a:r>
            <a:endParaRPr lang="en-US" sz="1200" b="1" dirty="0">
              <a:solidFill>
                <a:srgbClr val="FF00FF"/>
              </a:solidFill>
            </a:endParaRPr>
          </a:p>
        </p:txBody>
      </p:sp>
      <p:cxnSp>
        <p:nvCxnSpPr>
          <p:cNvPr id="6" name="Straight Arrow Connector 4"/>
          <p:cNvCxnSpPr>
            <a:cxnSpLocks noChangeShapeType="1"/>
            <a:stCxn id="5" idx="1"/>
          </p:cNvCxnSpPr>
          <p:nvPr/>
        </p:nvCxnSpPr>
        <p:spPr bwMode="auto">
          <a:xfrm flipH="1">
            <a:off x="1143000" y="2805113"/>
            <a:ext cx="609600" cy="14287"/>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5" name="Picture 12" descr="Terra-MODIS_AK_fog_modis_BT14_09-18-2010_08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2226" name="TextBox 2"/>
          <p:cNvSpPr txBox="1">
            <a:spLocks noChangeArrowheads="1"/>
          </p:cNvSpPr>
          <p:nvPr/>
        </p:nvSpPr>
        <p:spPr bwMode="auto">
          <a:xfrm>
            <a:off x="2743200" y="1752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52227" name="Straight Arrow Connector 3"/>
          <p:cNvCxnSpPr>
            <a:cxnSpLocks noChangeShapeType="1"/>
          </p:cNvCxnSpPr>
          <p:nvPr/>
        </p:nvCxnSpPr>
        <p:spPr bwMode="auto">
          <a:xfrm>
            <a:off x="3657600" y="1905000"/>
            <a:ext cx="6858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2228" name="TextBox 6"/>
          <p:cNvSpPr txBox="1">
            <a:spLocks noChangeArrowheads="1"/>
          </p:cNvSpPr>
          <p:nvPr/>
        </p:nvSpPr>
        <p:spPr bwMode="auto">
          <a:xfrm>
            <a:off x="3124200" y="4867275"/>
            <a:ext cx="3657600" cy="923925"/>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Using thermal imagery alone it is very difficult to find areas of fog/low stratus clouds accurately</a:t>
            </a:r>
          </a:p>
        </p:txBody>
      </p:sp>
      <p:sp>
        <p:nvSpPr>
          <p:cNvPr id="6" name="TextBox 2"/>
          <p:cNvSpPr txBox="1">
            <a:spLocks noChangeArrowheads="1"/>
          </p:cNvSpPr>
          <p:nvPr/>
        </p:nvSpPr>
        <p:spPr bwMode="auto">
          <a:xfrm>
            <a:off x="1676400" y="5376446"/>
            <a:ext cx="609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Kodiak Island</a:t>
            </a:r>
            <a:endParaRPr lang="en-US" sz="800" b="1" dirty="0">
              <a:solidFill>
                <a:srgbClr val="FF00FF"/>
              </a:solidFill>
            </a:endParaRPr>
          </a:p>
        </p:txBody>
      </p:sp>
      <p:sp>
        <p:nvSpPr>
          <p:cNvPr id="8" name="TextBox 2"/>
          <p:cNvSpPr txBox="1">
            <a:spLocks noChangeArrowheads="1"/>
          </p:cNvSpPr>
          <p:nvPr/>
        </p:nvSpPr>
        <p:spPr bwMode="auto">
          <a:xfrm>
            <a:off x="5791200" y="2514600"/>
            <a:ext cx="609600"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Prince William Sound</a:t>
            </a:r>
            <a:endParaRPr lang="en-US" sz="800" b="1" dirty="0">
              <a:solidFill>
                <a:srgbClr val="FF00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49" name="Picture 9" descr="Terra-MODIS_AK_fog_modis_fog_btd_09-18-2010_08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3250" name="TextBox 2"/>
          <p:cNvSpPr txBox="1">
            <a:spLocks noChangeArrowheads="1"/>
          </p:cNvSpPr>
          <p:nvPr/>
        </p:nvSpPr>
        <p:spPr bwMode="auto">
          <a:xfrm>
            <a:off x="2743200" y="1752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53251" name="Straight Arrow Connector 3"/>
          <p:cNvCxnSpPr>
            <a:cxnSpLocks noChangeShapeType="1"/>
          </p:cNvCxnSpPr>
          <p:nvPr/>
        </p:nvCxnSpPr>
        <p:spPr bwMode="auto">
          <a:xfrm>
            <a:off x="3657600" y="1905000"/>
            <a:ext cx="6858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3252" name="TextBox 5"/>
          <p:cNvSpPr txBox="1">
            <a:spLocks noChangeArrowheads="1"/>
          </p:cNvSpPr>
          <p:nvPr/>
        </p:nvSpPr>
        <p:spPr bwMode="auto">
          <a:xfrm>
            <a:off x="2743200" y="4114800"/>
            <a:ext cx="3657600" cy="1754188"/>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The GOES-R fog product is in general agreement with BTD threshold. Both show a low false alarm rate in absence of clouds and good agreement with surface observations</a:t>
            </a:r>
          </a:p>
        </p:txBody>
      </p:sp>
      <p:sp>
        <p:nvSpPr>
          <p:cNvPr id="6" name="TextBox 2"/>
          <p:cNvSpPr txBox="1">
            <a:spLocks noChangeArrowheads="1"/>
          </p:cNvSpPr>
          <p:nvPr/>
        </p:nvSpPr>
        <p:spPr bwMode="auto">
          <a:xfrm>
            <a:off x="1676400" y="5376446"/>
            <a:ext cx="609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Kodiak Island</a:t>
            </a:r>
            <a:endParaRPr lang="en-US" sz="800" b="1" dirty="0">
              <a:solidFill>
                <a:srgbClr val="FF00FF"/>
              </a:solidFill>
            </a:endParaRPr>
          </a:p>
        </p:txBody>
      </p:sp>
      <p:sp>
        <p:nvSpPr>
          <p:cNvPr id="7" name="TextBox 2"/>
          <p:cNvSpPr txBox="1">
            <a:spLocks noChangeArrowheads="1"/>
          </p:cNvSpPr>
          <p:nvPr/>
        </p:nvSpPr>
        <p:spPr bwMode="auto">
          <a:xfrm>
            <a:off x="5791200" y="2514600"/>
            <a:ext cx="609600"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Prince William Sound</a:t>
            </a:r>
            <a:endParaRPr lang="en-US" sz="800" b="1" dirty="0">
              <a:solidFill>
                <a:srgbClr val="FF00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3" name="Picture 10" descr="Terra-MODIS_AK_fog_modis_fogprob_09-18-2010_08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4274" name="TextBox 2"/>
          <p:cNvSpPr txBox="1">
            <a:spLocks noChangeArrowheads="1"/>
          </p:cNvSpPr>
          <p:nvPr/>
        </p:nvSpPr>
        <p:spPr bwMode="auto">
          <a:xfrm>
            <a:off x="2743200" y="1752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54275" name="Straight Arrow Connector 3"/>
          <p:cNvCxnSpPr>
            <a:cxnSpLocks noChangeShapeType="1"/>
          </p:cNvCxnSpPr>
          <p:nvPr/>
        </p:nvCxnSpPr>
        <p:spPr bwMode="auto">
          <a:xfrm>
            <a:off x="3657600" y="1905000"/>
            <a:ext cx="6858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4276" name="TextBox 6"/>
          <p:cNvSpPr txBox="1">
            <a:spLocks noChangeArrowheads="1"/>
          </p:cNvSpPr>
          <p:nvPr/>
        </p:nvSpPr>
        <p:spPr bwMode="auto">
          <a:xfrm>
            <a:off x="2743200" y="4114800"/>
            <a:ext cx="3657600" cy="1754188"/>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The GOES-R fog product is in general agreement with BTD threshold. Both show a low false alarm rate in absence of clouds and good agreement with surface observations</a:t>
            </a:r>
          </a:p>
        </p:txBody>
      </p:sp>
      <p:sp>
        <p:nvSpPr>
          <p:cNvPr id="6" name="TextBox 2"/>
          <p:cNvSpPr txBox="1">
            <a:spLocks noChangeArrowheads="1"/>
          </p:cNvSpPr>
          <p:nvPr/>
        </p:nvSpPr>
        <p:spPr bwMode="auto">
          <a:xfrm>
            <a:off x="1676400" y="5376446"/>
            <a:ext cx="609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Kodiak Island</a:t>
            </a:r>
            <a:endParaRPr lang="en-US" sz="800" b="1" dirty="0">
              <a:solidFill>
                <a:srgbClr val="FF00FF"/>
              </a:solidFill>
            </a:endParaRPr>
          </a:p>
        </p:txBody>
      </p:sp>
      <p:sp>
        <p:nvSpPr>
          <p:cNvPr id="7" name="TextBox 2"/>
          <p:cNvSpPr txBox="1">
            <a:spLocks noChangeArrowheads="1"/>
          </p:cNvSpPr>
          <p:nvPr/>
        </p:nvSpPr>
        <p:spPr bwMode="auto">
          <a:xfrm>
            <a:off x="5791200" y="2514600"/>
            <a:ext cx="609600"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Prince William Sound</a:t>
            </a:r>
            <a:endParaRPr lang="en-US" sz="800" b="1" dirty="0">
              <a:solidFill>
                <a:srgbClr val="FF00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7" name="Picture 11" descr="Terra-MODIS_AK_fog_modis_ctype_09-18-2010_08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5298" name="TextBox 2"/>
          <p:cNvSpPr txBox="1">
            <a:spLocks noChangeArrowheads="1"/>
          </p:cNvSpPr>
          <p:nvPr/>
        </p:nvSpPr>
        <p:spPr bwMode="auto">
          <a:xfrm>
            <a:off x="2743200" y="1752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55299" name="Straight Arrow Connector 3"/>
          <p:cNvCxnSpPr>
            <a:cxnSpLocks noChangeShapeType="1"/>
          </p:cNvCxnSpPr>
          <p:nvPr/>
        </p:nvCxnSpPr>
        <p:spPr bwMode="auto">
          <a:xfrm>
            <a:off x="3657600" y="1905000"/>
            <a:ext cx="6858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5300" name="TextBox 6"/>
          <p:cNvSpPr txBox="1">
            <a:spLocks noChangeArrowheads="1"/>
          </p:cNvSpPr>
          <p:nvPr/>
        </p:nvSpPr>
        <p:spPr bwMode="auto">
          <a:xfrm>
            <a:off x="2743200" y="4114800"/>
            <a:ext cx="3657600" cy="1754188"/>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The GOES-R fog product is in general agreement with BTD threshold. Both show a low false alarm rate in absence of clouds and good agreement with surface observations</a:t>
            </a:r>
          </a:p>
        </p:txBody>
      </p:sp>
      <p:sp>
        <p:nvSpPr>
          <p:cNvPr id="6" name="TextBox 2"/>
          <p:cNvSpPr txBox="1">
            <a:spLocks noChangeArrowheads="1"/>
          </p:cNvSpPr>
          <p:nvPr/>
        </p:nvSpPr>
        <p:spPr bwMode="auto">
          <a:xfrm>
            <a:off x="1676400" y="5376446"/>
            <a:ext cx="609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Kodiak Island</a:t>
            </a:r>
            <a:endParaRPr lang="en-US" sz="800" b="1" dirty="0">
              <a:solidFill>
                <a:srgbClr val="FF00FF"/>
              </a:solidFill>
            </a:endParaRPr>
          </a:p>
        </p:txBody>
      </p:sp>
      <p:sp>
        <p:nvSpPr>
          <p:cNvPr id="7" name="TextBox 2"/>
          <p:cNvSpPr txBox="1">
            <a:spLocks noChangeArrowheads="1"/>
          </p:cNvSpPr>
          <p:nvPr/>
        </p:nvSpPr>
        <p:spPr bwMode="auto">
          <a:xfrm>
            <a:off x="5791200" y="2514600"/>
            <a:ext cx="609600"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Prince William Sound</a:t>
            </a:r>
            <a:endParaRPr lang="en-US" sz="800" b="1" dirty="0">
              <a:solidFill>
                <a:srgbClr val="FF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1" name="Picture 13" descr="Terra-MODIS_AK_fog_modis_fogdepth_09-18-2010_08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6322" name="TextBox 2"/>
          <p:cNvSpPr txBox="1">
            <a:spLocks noChangeArrowheads="1"/>
          </p:cNvSpPr>
          <p:nvPr/>
        </p:nvSpPr>
        <p:spPr bwMode="auto">
          <a:xfrm>
            <a:off x="2743200" y="1752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56323" name="Straight Arrow Connector 3"/>
          <p:cNvCxnSpPr>
            <a:cxnSpLocks noChangeShapeType="1"/>
          </p:cNvCxnSpPr>
          <p:nvPr/>
        </p:nvCxnSpPr>
        <p:spPr bwMode="auto">
          <a:xfrm>
            <a:off x="3657600" y="1905000"/>
            <a:ext cx="6858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6324" name="TextBox 5"/>
          <p:cNvSpPr txBox="1">
            <a:spLocks noChangeArrowheads="1"/>
          </p:cNvSpPr>
          <p:nvPr/>
        </p:nvSpPr>
        <p:spPr bwMode="auto">
          <a:xfrm>
            <a:off x="3200400" y="4800600"/>
            <a:ext cx="3657600" cy="923925"/>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Once again, fog depth product only shown when the probability is greater than 25%</a:t>
            </a:r>
          </a:p>
        </p:txBody>
      </p:sp>
      <p:sp>
        <p:nvSpPr>
          <p:cNvPr id="6" name="TextBox 2"/>
          <p:cNvSpPr txBox="1">
            <a:spLocks noChangeArrowheads="1"/>
          </p:cNvSpPr>
          <p:nvPr/>
        </p:nvSpPr>
        <p:spPr bwMode="auto">
          <a:xfrm>
            <a:off x="1676400" y="5376446"/>
            <a:ext cx="609600" cy="3385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Kodiak Island</a:t>
            </a:r>
            <a:endParaRPr lang="en-US" sz="800" b="1" dirty="0">
              <a:solidFill>
                <a:srgbClr val="FF00FF"/>
              </a:solidFill>
            </a:endParaRPr>
          </a:p>
        </p:txBody>
      </p:sp>
      <p:sp>
        <p:nvSpPr>
          <p:cNvPr id="7" name="TextBox 2"/>
          <p:cNvSpPr txBox="1">
            <a:spLocks noChangeArrowheads="1"/>
          </p:cNvSpPr>
          <p:nvPr/>
        </p:nvSpPr>
        <p:spPr bwMode="auto">
          <a:xfrm>
            <a:off x="5791200" y="2514600"/>
            <a:ext cx="609600"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dirty="0" smtClean="0">
                <a:solidFill>
                  <a:srgbClr val="FF00FF"/>
                </a:solidFill>
              </a:rPr>
              <a:t>Prince William Sound</a:t>
            </a:r>
            <a:endParaRPr lang="en-US" sz="800" b="1" dirty="0">
              <a:solidFill>
                <a:srgbClr val="FF00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5" name="Picture 1" descr="Terra-MODIS_AK_fog_modis_4panel_09-18-2010_08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8325" y="0"/>
            <a:ext cx="800735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7346" name="TextBox 2"/>
          <p:cNvSpPr txBox="1">
            <a:spLocks noChangeArrowheads="1"/>
          </p:cNvSpPr>
          <p:nvPr/>
        </p:nvSpPr>
        <p:spPr bwMode="auto">
          <a:xfrm>
            <a:off x="2057400" y="2438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err="1">
                <a:solidFill>
                  <a:srgbClr val="FF00FF"/>
                </a:solidFill>
              </a:rPr>
              <a:t>Deadhorse</a:t>
            </a:r>
            <a:endParaRPr lang="en-US" sz="1200" b="1" dirty="0">
              <a:solidFill>
                <a:srgbClr val="FF00FF"/>
              </a:solidFill>
            </a:endParaRPr>
          </a:p>
        </p:txBody>
      </p:sp>
      <p:cxnSp>
        <p:nvCxnSpPr>
          <p:cNvPr id="57347" name="Straight Arrow Connector 3"/>
          <p:cNvCxnSpPr>
            <a:cxnSpLocks noChangeShapeType="1"/>
          </p:cNvCxnSpPr>
          <p:nvPr/>
        </p:nvCxnSpPr>
        <p:spPr bwMode="auto">
          <a:xfrm rot="5400000" flipH="1" flipV="1">
            <a:off x="2362200" y="2209800"/>
            <a:ext cx="457200" cy="1524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7348" name="Oval 6"/>
          <p:cNvSpPr>
            <a:spLocks noChangeArrowheads="1"/>
          </p:cNvSpPr>
          <p:nvPr/>
        </p:nvSpPr>
        <p:spPr bwMode="auto">
          <a:xfrm>
            <a:off x="4648200" y="685800"/>
            <a:ext cx="1143000" cy="13716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57349" name="Oval 7"/>
          <p:cNvSpPr>
            <a:spLocks noChangeArrowheads="1"/>
          </p:cNvSpPr>
          <p:nvPr/>
        </p:nvSpPr>
        <p:spPr bwMode="auto">
          <a:xfrm>
            <a:off x="685800" y="4114800"/>
            <a:ext cx="1143000" cy="13716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57350" name="TextBox 8"/>
          <p:cNvSpPr txBox="1">
            <a:spLocks noChangeArrowheads="1"/>
          </p:cNvSpPr>
          <p:nvPr/>
        </p:nvSpPr>
        <p:spPr bwMode="auto">
          <a:xfrm>
            <a:off x="762000" y="914400"/>
            <a:ext cx="2286000" cy="461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Area of interest</a:t>
            </a:r>
          </a:p>
        </p:txBody>
      </p:sp>
      <p:cxnSp>
        <p:nvCxnSpPr>
          <p:cNvPr id="57351" name="Straight Arrow Connector 10"/>
          <p:cNvCxnSpPr>
            <a:cxnSpLocks noChangeShapeType="1"/>
            <a:endCxn id="57348" idx="2"/>
          </p:cNvCxnSpPr>
          <p:nvPr/>
        </p:nvCxnSpPr>
        <p:spPr bwMode="auto">
          <a:xfrm>
            <a:off x="3048000" y="1143000"/>
            <a:ext cx="1600200" cy="2286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7352" name="Straight Arrow Connector 11"/>
          <p:cNvCxnSpPr>
            <a:cxnSpLocks noChangeShapeType="1"/>
            <a:stCxn id="57350" idx="2"/>
            <a:endCxn id="57349" idx="0"/>
          </p:cNvCxnSpPr>
          <p:nvPr/>
        </p:nvCxnSpPr>
        <p:spPr bwMode="auto">
          <a:xfrm rot="5400000">
            <a:off x="211931" y="2421732"/>
            <a:ext cx="2738437" cy="6477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0" name="TextBox 2"/>
          <p:cNvSpPr txBox="1">
            <a:spLocks noChangeArrowheads="1"/>
          </p:cNvSpPr>
          <p:nvPr/>
        </p:nvSpPr>
        <p:spPr bwMode="auto">
          <a:xfrm>
            <a:off x="685800" y="22098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Barrow</a:t>
            </a:r>
            <a:endParaRPr lang="en-US" sz="1200" b="1" dirty="0">
              <a:solidFill>
                <a:srgbClr val="FF00FF"/>
              </a:solidFill>
            </a:endParaRPr>
          </a:p>
        </p:txBody>
      </p:sp>
      <p:cxnSp>
        <p:nvCxnSpPr>
          <p:cNvPr id="11" name="Straight Arrow Connector 3"/>
          <p:cNvCxnSpPr>
            <a:cxnSpLocks noChangeShapeType="1"/>
          </p:cNvCxnSpPr>
          <p:nvPr/>
        </p:nvCxnSpPr>
        <p:spPr bwMode="auto">
          <a:xfrm flipV="1">
            <a:off x="1066800" y="1447800"/>
            <a:ext cx="76200" cy="8382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5" name="TextBox 2"/>
          <p:cNvSpPr txBox="1">
            <a:spLocks noChangeArrowheads="1"/>
          </p:cNvSpPr>
          <p:nvPr/>
        </p:nvSpPr>
        <p:spPr bwMode="auto">
          <a:xfrm>
            <a:off x="2133600" y="533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Arctic Ocean</a:t>
            </a:r>
            <a:endParaRPr lang="en-US" sz="1200" b="1" dirty="0">
              <a:solidFill>
                <a:srgbClr val="FF00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69" name="Picture 4" descr="Terra-MODIS_AK_fog_modis_BT14_09-18-2010_08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22860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8370" name="Oval 11"/>
          <p:cNvSpPr>
            <a:spLocks noChangeArrowheads="1"/>
          </p:cNvSpPr>
          <p:nvPr/>
        </p:nvSpPr>
        <p:spPr bwMode="auto">
          <a:xfrm>
            <a:off x="1066800" y="1524000"/>
            <a:ext cx="2133600" cy="25146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58371" name="TextBox 12"/>
          <p:cNvSpPr txBox="1">
            <a:spLocks noChangeArrowheads="1"/>
          </p:cNvSpPr>
          <p:nvPr/>
        </p:nvSpPr>
        <p:spPr bwMode="auto">
          <a:xfrm>
            <a:off x="990600" y="4267200"/>
            <a:ext cx="2819400" cy="1477963"/>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Surface observation at Barrow (in middle of apparent fog/low stratus deck) shows VFR conditions</a:t>
            </a:r>
          </a:p>
        </p:txBody>
      </p:sp>
      <p:sp>
        <p:nvSpPr>
          <p:cNvPr id="58372" name="TextBox 14"/>
          <p:cNvSpPr txBox="1">
            <a:spLocks noChangeArrowheads="1"/>
          </p:cNvSpPr>
          <p:nvPr/>
        </p:nvSpPr>
        <p:spPr bwMode="auto">
          <a:xfrm>
            <a:off x="4648200" y="4953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err="1">
                <a:solidFill>
                  <a:srgbClr val="FF00FF"/>
                </a:solidFill>
              </a:rPr>
              <a:t>Deadhorse</a:t>
            </a:r>
            <a:endParaRPr lang="en-US" sz="1200" b="1" dirty="0">
              <a:solidFill>
                <a:srgbClr val="FF00FF"/>
              </a:solidFill>
            </a:endParaRPr>
          </a:p>
        </p:txBody>
      </p:sp>
      <p:cxnSp>
        <p:nvCxnSpPr>
          <p:cNvPr id="58373" name="Straight Arrow Connector 15"/>
          <p:cNvCxnSpPr>
            <a:cxnSpLocks noChangeShapeType="1"/>
          </p:cNvCxnSpPr>
          <p:nvPr/>
        </p:nvCxnSpPr>
        <p:spPr bwMode="auto">
          <a:xfrm rot="16200000" flipV="1">
            <a:off x="4419600" y="4343400"/>
            <a:ext cx="990600" cy="3810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 name="TextBox 14"/>
          <p:cNvSpPr txBox="1">
            <a:spLocks noChangeArrowheads="1"/>
          </p:cNvSpPr>
          <p:nvPr/>
        </p:nvSpPr>
        <p:spPr bwMode="auto">
          <a:xfrm>
            <a:off x="1066800" y="2362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Barrow</a:t>
            </a:r>
            <a:endParaRPr lang="en-US" sz="1200" b="1" dirty="0">
              <a:solidFill>
                <a:srgbClr val="FF00FF"/>
              </a:solidFill>
            </a:endParaRPr>
          </a:p>
        </p:txBody>
      </p:sp>
      <p:cxnSp>
        <p:nvCxnSpPr>
          <p:cNvPr id="8" name="Straight Arrow Connector 15"/>
          <p:cNvCxnSpPr>
            <a:cxnSpLocks noChangeShapeType="1"/>
          </p:cNvCxnSpPr>
          <p:nvPr/>
        </p:nvCxnSpPr>
        <p:spPr bwMode="auto">
          <a:xfrm>
            <a:off x="1447800" y="2590800"/>
            <a:ext cx="3048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3" name="TextBox 14"/>
          <p:cNvSpPr txBox="1">
            <a:spLocks noChangeArrowheads="1"/>
          </p:cNvSpPr>
          <p:nvPr/>
        </p:nvSpPr>
        <p:spPr bwMode="auto">
          <a:xfrm>
            <a:off x="4572000" y="1933575"/>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Arctic Ocean</a:t>
            </a:r>
            <a:endParaRPr lang="en-US" sz="1200" b="1" dirty="0">
              <a:solidFill>
                <a:srgbClr val="FF00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3" name="Picture 1" descr="Terra-MODIS_AK_fog_modis_fog_btd_09-18-2010_08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9394" name="Oval 4"/>
          <p:cNvSpPr>
            <a:spLocks noChangeArrowheads="1"/>
          </p:cNvSpPr>
          <p:nvPr/>
        </p:nvSpPr>
        <p:spPr bwMode="auto">
          <a:xfrm>
            <a:off x="1066800" y="1524000"/>
            <a:ext cx="2133600" cy="25146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59395" name="TextBox 7"/>
          <p:cNvSpPr txBox="1">
            <a:spLocks noChangeArrowheads="1"/>
          </p:cNvSpPr>
          <p:nvPr/>
        </p:nvSpPr>
        <p:spPr bwMode="auto">
          <a:xfrm>
            <a:off x="990600" y="4267200"/>
            <a:ext cx="2819400" cy="1200150"/>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BTD fog product would indicate fog/low stratus clouds are present inside the circled area</a:t>
            </a:r>
          </a:p>
        </p:txBody>
      </p:sp>
      <p:sp>
        <p:nvSpPr>
          <p:cNvPr id="59396" name="TextBox 8"/>
          <p:cNvSpPr txBox="1">
            <a:spLocks noChangeArrowheads="1"/>
          </p:cNvSpPr>
          <p:nvPr/>
        </p:nvSpPr>
        <p:spPr bwMode="auto">
          <a:xfrm>
            <a:off x="4648200" y="4953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Deadhorse</a:t>
            </a:r>
          </a:p>
        </p:txBody>
      </p:sp>
      <p:cxnSp>
        <p:nvCxnSpPr>
          <p:cNvPr id="59397" name="Straight Arrow Connector 9"/>
          <p:cNvCxnSpPr>
            <a:cxnSpLocks noChangeShapeType="1"/>
          </p:cNvCxnSpPr>
          <p:nvPr/>
        </p:nvCxnSpPr>
        <p:spPr bwMode="auto">
          <a:xfrm rot="16200000" flipV="1">
            <a:off x="4419600" y="4343400"/>
            <a:ext cx="990600" cy="3810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 name="TextBox 14"/>
          <p:cNvSpPr txBox="1">
            <a:spLocks noChangeArrowheads="1"/>
          </p:cNvSpPr>
          <p:nvPr/>
        </p:nvSpPr>
        <p:spPr bwMode="auto">
          <a:xfrm>
            <a:off x="1066800" y="2362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Barrow</a:t>
            </a:r>
            <a:endParaRPr lang="en-US" sz="1200" b="1" dirty="0">
              <a:solidFill>
                <a:srgbClr val="FF00FF"/>
              </a:solidFill>
            </a:endParaRPr>
          </a:p>
        </p:txBody>
      </p:sp>
      <p:cxnSp>
        <p:nvCxnSpPr>
          <p:cNvPr id="8" name="Straight Arrow Connector 15"/>
          <p:cNvCxnSpPr>
            <a:cxnSpLocks noChangeShapeType="1"/>
          </p:cNvCxnSpPr>
          <p:nvPr/>
        </p:nvCxnSpPr>
        <p:spPr bwMode="auto">
          <a:xfrm>
            <a:off x="1447800" y="2590800"/>
            <a:ext cx="3048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76200"/>
            <a:ext cx="8229600" cy="1143000"/>
          </a:xfrm>
        </p:spPr>
        <p:txBody>
          <a:bodyPr/>
          <a:lstStyle/>
          <a:p>
            <a:r>
              <a:rPr lang="en-US" b="1">
                <a:solidFill>
                  <a:srgbClr val="376092"/>
                </a:solidFill>
                <a:latin typeface="Arial" charset="0"/>
                <a:ea typeface="ＭＳ Ｐゴシック" charset="0"/>
                <a:cs typeface="Arial" charset="0"/>
              </a:rPr>
              <a:t>Introduction</a:t>
            </a:r>
          </a:p>
        </p:txBody>
      </p:sp>
      <p:sp>
        <p:nvSpPr>
          <p:cNvPr id="30722" name="Rectangle 3"/>
          <p:cNvSpPr txBox="1">
            <a:spLocks noChangeArrowheads="1"/>
          </p:cNvSpPr>
          <p:nvPr/>
        </p:nvSpPr>
        <p:spPr bwMode="auto">
          <a:xfrm>
            <a:off x="304800" y="1447800"/>
            <a:ext cx="8534400" cy="5257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a:cs typeface="Arial" charset="0"/>
              </a:rPr>
              <a:t>End user products viewable in AWIPS</a:t>
            </a:r>
          </a:p>
          <a:p>
            <a:pPr lvl="1" eaLnBrk="1" hangingPunct="1">
              <a:spcBef>
                <a:spcPct val="20000"/>
              </a:spcBef>
              <a:buFontTx/>
              <a:buChar char="•"/>
            </a:pPr>
            <a:r>
              <a:rPr lang="en-US">
                <a:solidFill>
                  <a:srgbClr val="0000FF"/>
                </a:solidFill>
                <a:cs typeface="Arial" charset="0"/>
              </a:rPr>
              <a:t>Fog probability (%)</a:t>
            </a:r>
          </a:p>
          <a:p>
            <a:pPr lvl="1" eaLnBrk="1" hangingPunct="1">
              <a:spcBef>
                <a:spcPct val="20000"/>
              </a:spcBef>
              <a:buFontTx/>
              <a:buChar char="•"/>
            </a:pPr>
            <a:r>
              <a:rPr lang="en-US">
                <a:solidFill>
                  <a:srgbClr val="0000FF"/>
                </a:solidFill>
                <a:cs typeface="Arial" charset="0"/>
              </a:rPr>
              <a:t>Fog depth (m)</a:t>
            </a:r>
          </a:p>
          <a:p>
            <a:pPr lvl="1" eaLnBrk="1" hangingPunct="1">
              <a:spcBef>
                <a:spcPct val="20000"/>
              </a:spcBef>
              <a:buFontTx/>
              <a:buChar char="•"/>
            </a:pPr>
            <a:r>
              <a:rPr lang="en-US">
                <a:solidFill>
                  <a:srgbClr val="0000FF"/>
                </a:solidFill>
                <a:cs typeface="Arial" charset="0"/>
              </a:rPr>
              <a:t>Fog mask (yes/no)</a:t>
            </a:r>
          </a:p>
          <a:p>
            <a:pPr lvl="1" eaLnBrk="1" hangingPunct="1">
              <a:spcBef>
                <a:spcPct val="20000"/>
              </a:spcBef>
              <a:buFontTx/>
              <a:buChar char="•"/>
            </a:pPr>
            <a:endParaRPr lang="en-US">
              <a:cs typeface="Arial" charset="0"/>
            </a:endParaRPr>
          </a:p>
          <a:p>
            <a:pPr eaLnBrk="1" hangingPunct="1">
              <a:spcBef>
                <a:spcPct val="20000"/>
              </a:spcBef>
              <a:buFontTx/>
              <a:buChar char="•"/>
            </a:pPr>
            <a:r>
              <a:rPr lang="en-US">
                <a:cs typeface="Arial" charset="0"/>
              </a:rPr>
              <a:t>These products are retrieved using satellite imager observations at 0.65, 3.9 and 11 μm as well as surface temperature data from an NWP model such as the GFS</a:t>
            </a:r>
          </a:p>
          <a:p>
            <a:pPr eaLnBrk="1" hangingPunct="1">
              <a:spcBef>
                <a:spcPct val="20000"/>
              </a:spcBef>
              <a:buFontTx/>
              <a:buChar char="•"/>
            </a:pPr>
            <a:endParaRPr lang="en-US">
              <a:cs typeface="Arial" charset="0"/>
            </a:endParaRPr>
          </a:p>
          <a:p>
            <a:pPr eaLnBrk="1" hangingPunct="1">
              <a:spcBef>
                <a:spcPct val="20000"/>
              </a:spcBef>
              <a:buFontTx/>
              <a:buChar char="•"/>
            </a:pPr>
            <a:r>
              <a:rPr lang="en-US">
                <a:cs typeface="Arial" charset="0"/>
              </a:rPr>
              <a:t>The GOES-R products are being made available by using MODIS as a proxy data source for the GOES-R ABI (similar spectral channels)</a:t>
            </a:r>
          </a:p>
          <a:p>
            <a:pPr lvl="1" eaLnBrk="1" hangingPunct="1">
              <a:spcBef>
                <a:spcPct val="20000"/>
              </a:spcBef>
              <a:buFontTx/>
              <a:buChar char="•"/>
            </a:pPr>
            <a:endParaRPr lang="en-US">
              <a:latin typeface="Calibri" charset="0"/>
            </a:endParaRPr>
          </a:p>
        </p:txBody>
      </p:sp>
      <p:pic>
        <p:nvPicPr>
          <p:cNvPr id="30723" name="Picture 3" descr="05-21-valley-fog.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1447800"/>
            <a:ext cx="2819400" cy="2008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7" name="Picture 2" descr="Terra-MODIS_AK_fog_modis_fogprob_09-18-2010_08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0418" name="Oval 4"/>
          <p:cNvSpPr>
            <a:spLocks noChangeArrowheads="1"/>
          </p:cNvSpPr>
          <p:nvPr/>
        </p:nvSpPr>
        <p:spPr bwMode="auto">
          <a:xfrm>
            <a:off x="1066800" y="1524000"/>
            <a:ext cx="2133600" cy="25146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60419" name="TextBox 5"/>
          <p:cNvSpPr txBox="1">
            <a:spLocks noChangeArrowheads="1"/>
          </p:cNvSpPr>
          <p:nvPr/>
        </p:nvSpPr>
        <p:spPr bwMode="auto">
          <a:xfrm>
            <a:off x="990600" y="4191000"/>
            <a:ext cx="3581400" cy="1600200"/>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GOES-R fog product also picks up on fog/low stratus signal, however, the lower probability indicates less confidence that this area meets MVFR criteria. A forecaster looking for hazardous low stratus clouds could use this information to infer that only part, if any, of this area poses a hazard</a:t>
            </a:r>
          </a:p>
        </p:txBody>
      </p:sp>
      <p:sp>
        <p:nvSpPr>
          <p:cNvPr id="60420" name="TextBox 6"/>
          <p:cNvSpPr txBox="1">
            <a:spLocks noChangeArrowheads="1"/>
          </p:cNvSpPr>
          <p:nvPr/>
        </p:nvSpPr>
        <p:spPr bwMode="auto">
          <a:xfrm>
            <a:off x="4648200" y="4953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Deadhorse</a:t>
            </a:r>
          </a:p>
        </p:txBody>
      </p:sp>
      <p:cxnSp>
        <p:nvCxnSpPr>
          <p:cNvPr id="60421" name="Straight Arrow Connector 7"/>
          <p:cNvCxnSpPr>
            <a:cxnSpLocks noChangeShapeType="1"/>
          </p:cNvCxnSpPr>
          <p:nvPr/>
        </p:nvCxnSpPr>
        <p:spPr bwMode="auto">
          <a:xfrm rot="16200000" flipV="1">
            <a:off x="4419600" y="4343400"/>
            <a:ext cx="990600" cy="3810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 name="TextBox 14"/>
          <p:cNvSpPr txBox="1">
            <a:spLocks noChangeArrowheads="1"/>
          </p:cNvSpPr>
          <p:nvPr/>
        </p:nvSpPr>
        <p:spPr bwMode="auto">
          <a:xfrm>
            <a:off x="1066800" y="2362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Barrow</a:t>
            </a:r>
            <a:endParaRPr lang="en-US" sz="1200" b="1" dirty="0">
              <a:solidFill>
                <a:srgbClr val="FF00FF"/>
              </a:solidFill>
            </a:endParaRPr>
          </a:p>
        </p:txBody>
      </p:sp>
      <p:cxnSp>
        <p:nvCxnSpPr>
          <p:cNvPr id="8" name="Straight Arrow Connector 15"/>
          <p:cNvCxnSpPr>
            <a:cxnSpLocks noChangeShapeType="1"/>
          </p:cNvCxnSpPr>
          <p:nvPr/>
        </p:nvCxnSpPr>
        <p:spPr bwMode="auto">
          <a:xfrm>
            <a:off x="1447800" y="2590800"/>
            <a:ext cx="3048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1" name="Picture 3" descr="Terra-MODIS_AK_fog_modis_ctype_09-18-2010_08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1442" name="TextBox 6"/>
          <p:cNvSpPr txBox="1">
            <a:spLocks noChangeArrowheads="1"/>
          </p:cNvSpPr>
          <p:nvPr/>
        </p:nvSpPr>
        <p:spPr bwMode="auto">
          <a:xfrm>
            <a:off x="4648200" y="4953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Deadhorse</a:t>
            </a:r>
          </a:p>
        </p:txBody>
      </p:sp>
      <p:cxnSp>
        <p:nvCxnSpPr>
          <p:cNvPr id="61443" name="Straight Arrow Connector 7"/>
          <p:cNvCxnSpPr>
            <a:cxnSpLocks noChangeShapeType="1"/>
          </p:cNvCxnSpPr>
          <p:nvPr/>
        </p:nvCxnSpPr>
        <p:spPr bwMode="auto">
          <a:xfrm rot="16200000" flipV="1">
            <a:off x="4419600" y="4343400"/>
            <a:ext cx="990600" cy="3810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 name="TextBox 14"/>
          <p:cNvSpPr txBox="1">
            <a:spLocks noChangeArrowheads="1"/>
          </p:cNvSpPr>
          <p:nvPr/>
        </p:nvSpPr>
        <p:spPr bwMode="auto">
          <a:xfrm>
            <a:off x="1066800" y="2362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Barrow</a:t>
            </a:r>
            <a:endParaRPr lang="en-US" sz="1200" b="1" dirty="0">
              <a:solidFill>
                <a:srgbClr val="FF00FF"/>
              </a:solidFill>
            </a:endParaRPr>
          </a:p>
        </p:txBody>
      </p:sp>
      <p:cxnSp>
        <p:nvCxnSpPr>
          <p:cNvPr id="6" name="Straight Arrow Connector 15"/>
          <p:cNvCxnSpPr>
            <a:cxnSpLocks noChangeShapeType="1"/>
          </p:cNvCxnSpPr>
          <p:nvPr/>
        </p:nvCxnSpPr>
        <p:spPr bwMode="auto">
          <a:xfrm>
            <a:off x="1447800" y="2590800"/>
            <a:ext cx="3048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5" name="Picture 5" descr="Terra-MODIS_AK_fog_modis_fogdepth_09-18-2010_08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2466" name="TextBox 4"/>
          <p:cNvSpPr txBox="1">
            <a:spLocks noChangeArrowheads="1"/>
          </p:cNvSpPr>
          <p:nvPr/>
        </p:nvSpPr>
        <p:spPr bwMode="auto">
          <a:xfrm>
            <a:off x="4648200" y="4953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Deadhorse</a:t>
            </a:r>
          </a:p>
        </p:txBody>
      </p:sp>
      <p:cxnSp>
        <p:nvCxnSpPr>
          <p:cNvPr id="62467" name="Straight Arrow Connector 5"/>
          <p:cNvCxnSpPr>
            <a:cxnSpLocks noChangeShapeType="1"/>
          </p:cNvCxnSpPr>
          <p:nvPr/>
        </p:nvCxnSpPr>
        <p:spPr bwMode="auto">
          <a:xfrm rot="16200000" flipV="1">
            <a:off x="4419600" y="4343400"/>
            <a:ext cx="990600" cy="3810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 name="TextBox 14"/>
          <p:cNvSpPr txBox="1">
            <a:spLocks noChangeArrowheads="1"/>
          </p:cNvSpPr>
          <p:nvPr/>
        </p:nvSpPr>
        <p:spPr bwMode="auto">
          <a:xfrm>
            <a:off x="1066800" y="2362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Barrow</a:t>
            </a:r>
            <a:endParaRPr lang="en-US" sz="1200" b="1" dirty="0">
              <a:solidFill>
                <a:srgbClr val="FF00FF"/>
              </a:solidFill>
            </a:endParaRPr>
          </a:p>
        </p:txBody>
      </p:sp>
      <p:cxnSp>
        <p:nvCxnSpPr>
          <p:cNvPr id="6" name="Straight Arrow Connector 15"/>
          <p:cNvCxnSpPr>
            <a:cxnSpLocks noChangeShapeType="1"/>
          </p:cNvCxnSpPr>
          <p:nvPr/>
        </p:nvCxnSpPr>
        <p:spPr bwMode="auto">
          <a:xfrm>
            <a:off x="1447800" y="2590800"/>
            <a:ext cx="3048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89" name="Picture 1" descr="Terra-MODIS_AK_fog_modis_4panel_10-09-2010_084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8325" y="0"/>
            <a:ext cx="800735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3490" name="TextBox 2"/>
          <p:cNvSpPr txBox="1">
            <a:spLocks noChangeArrowheads="1"/>
          </p:cNvSpPr>
          <p:nvPr/>
        </p:nvSpPr>
        <p:spPr bwMode="auto">
          <a:xfrm>
            <a:off x="3124200" y="2362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rgbClr val="FF00FF"/>
                </a:solidFill>
              </a:rPr>
              <a:t>Anchorage</a:t>
            </a:r>
          </a:p>
        </p:txBody>
      </p:sp>
      <p:cxnSp>
        <p:nvCxnSpPr>
          <p:cNvPr id="63491" name="Straight Arrow Connector 3"/>
          <p:cNvCxnSpPr>
            <a:cxnSpLocks noChangeShapeType="1"/>
          </p:cNvCxnSpPr>
          <p:nvPr/>
        </p:nvCxnSpPr>
        <p:spPr bwMode="auto">
          <a:xfrm rot="16200000" flipH="1">
            <a:off x="3314700" y="2628900"/>
            <a:ext cx="3048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 name="TextBox 2"/>
          <p:cNvSpPr txBox="1">
            <a:spLocks noChangeArrowheads="1"/>
          </p:cNvSpPr>
          <p:nvPr/>
        </p:nvSpPr>
        <p:spPr bwMode="auto">
          <a:xfrm>
            <a:off x="3048000" y="457200"/>
            <a:ext cx="990600" cy="276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Fairbanks</a:t>
            </a:r>
            <a:endParaRPr lang="en-US" sz="1200" b="1" dirty="0">
              <a:solidFill>
                <a:srgbClr val="FF00FF"/>
              </a:solidFill>
            </a:endParaRPr>
          </a:p>
        </p:txBody>
      </p:sp>
      <p:cxnSp>
        <p:nvCxnSpPr>
          <p:cNvPr id="6" name="Straight Arrow Connector 3"/>
          <p:cNvCxnSpPr>
            <a:cxnSpLocks noChangeShapeType="1"/>
          </p:cNvCxnSpPr>
          <p:nvPr/>
        </p:nvCxnSpPr>
        <p:spPr bwMode="auto">
          <a:xfrm>
            <a:off x="3886200" y="609600"/>
            <a:ext cx="152400" cy="228604"/>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3" name="TextBox 2"/>
          <p:cNvSpPr txBox="1">
            <a:spLocks noChangeArrowheads="1"/>
          </p:cNvSpPr>
          <p:nvPr/>
        </p:nvSpPr>
        <p:spPr bwMode="auto">
          <a:xfrm>
            <a:off x="762000" y="457200"/>
            <a:ext cx="7620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Galena</a:t>
            </a:r>
            <a:endParaRPr lang="en-US" sz="1200" b="1" dirty="0">
              <a:solidFill>
                <a:srgbClr val="FF00FF"/>
              </a:solidFill>
            </a:endParaRPr>
          </a:p>
        </p:txBody>
      </p:sp>
      <p:cxnSp>
        <p:nvCxnSpPr>
          <p:cNvPr id="14" name="Straight Arrow Connector 3"/>
          <p:cNvCxnSpPr>
            <a:cxnSpLocks noChangeShapeType="1"/>
          </p:cNvCxnSpPr>
          <p:nvPr/>
        </p:nvCxnSpPr>
        <p:spPr bwMode="auto">
          <a:xfrm>
            <a:off x="1143000" y="685800"/>
            <a:ext cx="3048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3" name="Picture 4" descr="Terra-MODIS_AK_fog_modis_BT14_10-09-2010_084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4514" name="TextBox 2"/>
          <p:cNvSpPr txBox="1">
            <a:spLocks noChangeArrowheads="1"/>
          </p:cNvSpPr>
          <p:nvPr/>
        </p:nvSpPr>
        <p:spPr bwMode="auto">
          <a:xfrm>
            <a:off x="5791200" y="4800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64515" name="Straight Arrow Connector 3"/>
          <p:cNvCxnSpPr>
            <a:cxnSpLocks noChangeShapeType="1"/>
          </p:cNvCxnSpPr>
          <p:nvPr/>
        </p:nvCxnSpPr>
        <p:spPr bwMode="auto">
          <a:xfrm rot="16200000" flipH="1">
            <a:off x="5943600" y="5105400"/>
            <a:ext cx="609600" cy="4572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64516" name="TextBox 5"/>
          <p:cNvSpPr txBox="1">
            <a:spLocks noChangeArrowheads="1"/>
          </p:cNvSpPr>
          <p:nvPr/>
        </p:nvSpPr>
        <p:spPr bwMode="auto">
          <a:xfrm>
            <a:off x="1066800" y="4267200"/>
            <a:ext cx="4343400" cy="584200"/>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Surface observations are not always located in areas with fog/low stratus clouds</a:t>
            </a:r>
          </a:p>
        </p:txBody>
      </p:sp>
      <p:sp>
        <p:nvSpPr>
          <p:cNvPr id="6" name="TextBox 2"/>
          <p:cNvSpPr txBox="1">
            <a:spLocks noChangeArrowheads="1"/>
          </p:cNvSpPr>
          <p:nvPr/>
        </p:nvSpPr>
        <p:spPr bwMode="auto">
          <a:xfrm>
            <a:off x="6705600" y="1371600"/>
            <a:ext cx="990600" cy="276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Fairbanks</a:t>
            </a:r>
            <a:endParaRPr lang="en-US" sz="1200" b="1" dirty="0">
              <a:solidFill>
                <a:srgbClr val="FF00FF"/>
              </a:solidFill>
            </a:endParaRPr>
          </a:p>
        </p:txBody>
      </p:sp>
      <p:cxnSp>
        <p:nvCxnSpPr>
          <p:cNvPr id="7" name="Straight Arrow Connector 3"/>
          <p:cNvCxnSpPr>
            <a:cxnSpLocks noChangeShapeType="1"/>
          </p:cNvCxnSpPr>
          <p:nvPr/>
        </p:nvCxnSpPr>
        <p:spPr bwMode="auto">
          <a:xfrm>
            <a:off x="7162800" y="1600200"/>
            <a:ext cx="1524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 name="TextBox 2"/>
          <p:cNvSpPr txBox="1">
            <a:spLocks noChangeArrowheads="1"/>
          </p:cNvSpPr>
          <p:nvPr/>
        </p:nvSpPr>
        <p:spPr bwMode="auto">
          <a:xfrm>
            <a:off x="1676400" y="1447800"/>
            <a:ext cx="7620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Galena</a:t>
            </a:r>
            <a:endParaRPr lang="en-US" sz="1200" b="1" dirty="0">
              <a:solidFill>
                <a:srgbClr val="FF00FF"/>
              </a:solidFill>
            </a:endParaRPr>
          </a:p>
        </p:txBody>
      </p:sp>
      <p:cxnSp>
        <p:nvCxnSpPr>
          <p:cNvPr id="9" name="Straight Arrow Connector 3"/>
          <p:cNvCxnSpPr>
            <a:cxnSpLocks noChangeShapeType="1"/>
          </p:cNvCxnSpPr>
          <p:nvPr/>
        </p:nvCxnSpPr>
        <p:spPr bwMode="auto">
          <a:xfrm>
            <a:off x="2057400" y="1676400"/>
            <a:ext cx="3048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7" name="Picture 1" descr="Terra-MODIS_AK_fog_modis_fog_btd_10-09-2010_084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5538" name="TextBox 2"/>
          <p:cNvSpPr txBox="1">
            <a:spLocks noChangeArrowheads="1"/>
          </p:cNvSpPr>
          <p:nvPr/>
        </p:nvSpPr>
        <p:spPr bwMode="auto">
          <a:xfrm>
            <a:off x="5791200" y="4800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65539" name="Straight Arrow Connector 3"/>
          <p:cNvCxnSpPr>
            <a:cxnSpLocks noChangeShapeType="1"/>
          </p:cNvCxnSpPr>
          <p:nvPr/>
        </p:nvCxnSpPr>
        <p:spPr bwMode="auto">
          <a:xfrm rot="16200000" flipH="1">
            <a:off x="5943600" y="5105400"/>
            <a:ext cx="609600" cy="4572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65540" name="TextBox 4"/>
          <p:cNvSpPr txBox="1">
            <a:spLocks noChangeArrowheads="1"/>
          </p:cNvSpPr>
          <p:nvPr/>
        </p:nvSpPr>
        <p:spPr bwMode="auto">
          <a:xfrm>
            <a:off x="990600" y="4648200"/>
            <a:ext cx="3048000" cy="1169988"/>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In this case the BTD and GOES-R products are similar, but the GOES-R fog probability again provides a forecaster with a confidence level rather then just a threshold</a:t>
            </a:r>
          </a:p>
        </p:txBody>
      </p:sp>
      <p:sp>
        <p:nvSpPr>
          <p:cNvPr id="8" name="TextBox 2"/>
          <p:cNvSpPr txBox="1">
            <a:spLocks noChangeArrowheads="1"/>
          </p:cNvSpPr>
          <p:nvPr/>
        </p:nvSpPr>
        <p:spPr bwMode="auto">
          <a:xfrm>
            <a:off x="1676400" y="1447800"/>
            <a:ext cx="7620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Galena</a:t>
            </a:r>
            <a:endParaRPr lang="en-US" sz="1200" b="1" dirty="0">
              <a:solidFill>
                <a:srgbClr val="FF00FF"/>
              </a:solidFill>
            </a:endParaRPr>
          </a:p>
        </p:txBody>
      </p:sp>
      <p:cxnSp>
        <p:nvCxnSpPr>
          <p:cNvPr id="9" name="Straight Arrow Connector 3"/>
          <p:cNvCxnSpPr>
            <a:cxnSpLocks noChangeShapeType="1"/>
          </p:cNvCxnSpPr>
          <p:nvPr/>
        </p:nvCxnSpPr>
        <p:spPr bwMode="auto">
          <a:xfrm>
            <a:off x="2057400" y="1676400"/>
            <a:ext cx="3048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0" name="TextBox 2"/>
          <p:cNvSpPr txBox="1">
            <a:spLocks noChangeArrowheads="1"/>
          </p:cNvSpPr>
          <p:nvPr/>
        </p:nvSpPr>
        <p:spPr bwMode="auto">
          <a:xfrm>
            <a:off x="6705600" y="1371600"/>
            <a:ext cx="990600" cy="276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Fairbanks</a:t>
            </a:r>
            <a:endParaRPr lang="en-US" sz="1200" b="1" dirty="0">
              <a:solidFill>
                <a:srgbClr val="FF00FF"/>
              </a:solidFill>
            </a:endParaRPr>
          </a:p>
        </p:txBody>
      </p:sp>
      <p:cxnSp>
        <p:nvCxnSpPr>
          <p:cNvPr id="11" name="Straight Arrow Connector 3"/>
          <p:cNvCxnSpPr>
            <a:cxnSpLocks noChangeShapeType="1"/>
          </p:cNvCxnSpPr>
          <p:nvPr/>
        </p:nvCxnSpPr>
        <p:spPr bwMode="auto">
          <a:xfrm>
            <a:off x="7162800" y="1600200"/>
            <a:ext cx="1524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1" name="Picture 2" descr="Terra-MODIS_AK_fog_modis_fogprob_10-09-2010_084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6562" name="TextBox 2"/>
          <p:cNvSpPr txBox="1">
            <a:spLocks noChangeArrowheads="1"/>
          </p:cNvSpPr>
          <p:nvPr/>
        </p:nvSpPr>
        <p:spPr bwMode="auto">
          <a:xfrm>
            <a:off x="5791200" y="4800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66563" name="Straight Arrow Connector 3"/>
          <p:cNvCxnSpPr>
            <a:cxnSpLocks noChangeShapeType="1"/>
          </p:cNvCxnSpPr>
          <p:nvPr/>
        </p:nvCxnSpPr>
        <p:spPr bwMode="auto">
          <a:xfrm rot="16200000" flipH="1">
            <a:off x="5943600" y="5105400"/>
            <a:ext cx="609600" cy="4572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66564" name="TextBox 5"/>
          <p:cNvSpPr txBox="1">
            <a:spLocks noChangeArrowheads="1"/>
          </p:cNvSpPr>
          <p:nvPr/>
        </p:nvSpPr>
        <p:spPr bwMode="auto">
          <a:xfrm>
            <a:off x="990600" y="4648200"/>
            <a:ext cx="3048000" cy="1169988"/>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In this case the BTD and GOES-R products are similar, but the GOES-R fog probability again provides a forecaster with a confidence level rather then just a threshold</a:t>
            </a:r>
          </a:p>
        </p:txBody>
      </p:sp>
      <p:sp>
        <p:nvSpPr>
          <p:cNvPr id="8" name="TextBox 2"/>
          <p:cNvSpPr txBox="1">
            <a:spLocks noChangeArrowheads="1"/>
          </p:cNvSpPr>
          <p:nvPr/>
        </p:nvSpPr>
        <p:spPr bwMode="auto">
          <a:xfrm>
            <a:off x="1676400" y="1447800"/>
            <a:ext cx="7620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Galena</a:t>
            </a:r>
            <a:endParaRPr lang="en-US" sz="1200" b="1" dirty="0">
              <a:solidFill>
                <a:srgbClr val="FF00FF"/>
              </a:solidFill>
            </a:endParaRPr>
          </a:p>
        </p:txBody>
      </p:sp>
      <p:cxnSp>
        <p:nvCxnSpPr>
          <p:cNvPr id="9" name="Straight Arrow Connector 3"/>
          <p:cNvCxnSpPr>
            <a:cxnSpLocks noChangeShapeType="1"/>
          </p:cNvCxnSpPr>
          <p:nvPr/>
        </p:nvCxnSpPr>
        <p:spPr bwMode="auto">
          <a:xfrm>
            <a:off x="2057400" y="1676400"/>
            <a:ext cx="3048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0" name="TextBox 2"/>
          <p:cNvSpPr txBox="1">
            <a:spLocks noChangeArrowheads="1"/>
          </p:cNvSpPr>
          <p:nvPr/>
        </p:nvSpPr>
        <p:spPr bwMode="auto">
          <a:xfrm>
            <a:off x="6705600" y="1371600"/>
            <a:ext cx="990600" cy="276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Fairbanks</a:t>
            </a:r>
            <a:endParaRPr lang="en-US" sz="1200" b="1" dirty="0">
              <a:solidFill>
                <a:srgbClr val="FF00FF"/>
              </a:solidFill>
            </a:endParaRPr>
          </a:p>
        </p:txBody>
      </p:sp>
      <p:cxnSp>
        <p:nvCxnSpPr>
          <p:cNvPr id="11" name="Straight Arrow Connector 3"/>
          <p:cNvCxnSpPr>
            <a:cxnSpLocks noChangeShapeType="1"/>
          </p:cNvCxnSpPr>
          <p:nvPr/>
        </p:nvCxnSpPr>
        <p:spPr bwMode="auto">
          <a:xfrm>
            <a:off x="7162800" y="1600200"/>
            <a:ext cx="1524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5" name="Picture 3" descr="Terra-MODIS_AK_fog_modis_ctype_10-09-2010_084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7586" name="TextBox 2"/>
          <p:cNvSpPr txBox="1">
            <a:spLocks noChangeArrowheads="1"/>
          </p:cNvSpPr>
          <p:nvPr/>
        </p:nvSpPr>
        <p:spPr bwMode="auto">
          <a:xfrm>
            <a:off x="5791200" y="4800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67587" name="Straight Arrow Connector 3"/>
          <p:cNvCxnSpPr>
            <a:cxnSpLocks noChangeShapeType="1"/>
          </p:cNvCxnSpPr>
          <p:nvPr/>
        </p:nvCxnSpPr>
        <p:spPr bwMode="auto">
          <a:xfrm rot="16200000" flipH="1">
            <a:off x="5943600" y="5105400"/>
            <a:ext cx="609600" cy="4572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67588" name="TextBox 4"/>
          <p:cNvSpPr txBox="1">
            <a:spLocks noChangeArrowheads="1"/>
          </p:cNvSpPr>
          <p:nvPr/>
        </p:nvSpPr>
        <p:spPr bwMode="auto">
          <a:xfrm>
            <a:off x="990600" y="4467225"/>
            <a:ext cx="3581400" cy="1323975"/>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In this case the GOES-R cloud type algorithm indicates most of the clouds in the area consist of supercooled water, possibly indicating an icing hazard for aviation</a:t>
            </a:r>
          </a:p>
        </p:txBody>
      </p:sp>
      <p:sp>
        <p:nvSpPr>
          <p:cNvPr id="8" name="TextBox 2"/>
          <p:cNvSpPr txBox="1">
            <a:spLocks noChangeArrowheads="1"/>
          </p:cNvSpPr>
          <p:nvPr/>
        </p:nvSpPr>
        <p:spPr bwMode="auto">
          <a:xfrm>
            <a:off x="1676400" y="1447800"/>
            <a:ext cx="7620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Galena</a:t>
            </a:r>
            <a:endParaRPr lang="en-US" sz="1200" b="1" dirty="0">
              <a:solidFill>
                <a:srgbClr val="FF00FF"/>
              </a:solidFill>
            </a:endParaRPr>
          </a:p>
        </p:txBody>
      </p:sp>
      <p:cxnSp>
        <p:nvCxnSpPr>
          <p:cNvPr id="9" name="Straight Arrow Connector 3"/>
          <p:cNvCxnSpPr>
            <a:cxnSpLocks noChangeShapeType="1"/>
          </p:cNvCxnSpPr>
          <p:nvPr/>
        </p:nvCxnSpPr>
        <p:spPr bwMode="auto">
          <a:xfrm>
            <a:off x="2057400" y="1676400"/>
            <a:ext cx="3048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0" name="TextBox 2"/>
          <p:cNvSpPr txBox="1">
            <a:spLocks noChangeArrowheads="1"/>
          </p:cNvSpPr>
          <p:nvPr/>
        </p:nvSpPr>
        <p:spPr bwMode="auto">
          <a:xfrm>
            <a:off x="6705600" y="1371600"/>
            <a:ext cx="990600" cy="276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Fairbanks</a:t>
            </a:r>
            <a:endParaRPr lang="en-US" sz="1200" b="1" dirty="0">
              <a:solidFill>
                <a:srgbClr val="FF00FF"/>
              </a:solidFill>
            </a:endParaRPr>
          </a:p>
        </p:txBody>
      </p:sp>
      <p:cxnSp>
        <p:nvCxnSpPr>
          <p:cNvPr id="11" name="Straight Arrow Connector 3"/>
          <p:cNvCxnSpPr>
            <a:cxnSpLocks noChangeShapeType="1"/>
          </p:cNvCxnSpPr>
          <p:nvPr/>
        </p:nvCxnSpPr>
        <p:spPr bwMode="auto">
          <a:xfrm>
            <a:off x="7162800" y="1600200"/>
            <a:ext cx="1524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09" name="Picture 5" descr="Terra-MODIS_AK_fog_modis_fogdepth_10-09-2010_084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8610" name="TextBox 2"/>
          <p:cNvSpPr txBox="1">
            <a:spLocks noChangeArrowheads="1"/>
          </p:cNvSpPr>
          <p:nvPr/>
        </p:nvSpPr>
        <p:spPr bwMode="auto">
          <a:xfrm>
            <a:off x="5791200" y="4800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68611" name="Straight Arrow Connector 3"/>
          <p:cNvCxnSpPr>
            <a:cxnSpLocks noChangeShapeType="1"/>
          </p:cNvCxnSpPr>
          <p:nvPr/>
        </p:nvCxnSpPr>
        <p:spPr bwMode="auto">
          <a:xfrm rot="16200000" flipH="1">
            <a:off x="5943600" y="5105400"/>
            <a:ext cx="609600" cy="4572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 name="TextBox 2"/>
          <p:cNvSpPr txBox="1">
            <a:spLocks noChangeArrowheads="1"/>
          </p:cNvSpPr>
          <p:nvPr/>
        </p:nvSpPr>
        <p:spPr bwMode="auto">
          <a:xfrm>
            <a:off x="1676400" y="1447800"/>
            <a:ext cx="7620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Galena</a:t>
            </a:r>
            <a:endParaRPr lang="en-US" sz="1200" b="1" dirty="0">
              <a:solidFill>
                <a:srgbClr val="FF00FF"/>
              </a:solidFill>
            </a:endParaRPr>
          </a:p>
        </p:txBody>
      </p:sp>
      <p:cxnSp>
        <p:nvCxnSpPr>
          <p:cNvPr id="8" name="Straight Arrow Connector 3"/>
          <p:cNvCxnSpPr>
            <a:cxnSpLocks noChangeShapeType="1"/>
          </p:cNvCxnSpPr>
          <p:nvPr/>
        </p:nvCxnSpPr>
        <p:spPr bwMode="auto">
          <a:xfrm>
            <a:off x="2057400" y="1676400"/>
            <a:ext cx="3048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9" name="TextBox 2"/>
          <p:cNvSpPr txBox="1">
            <a:spLocks noChangeArrowheads="1"/>
          </p:cNvSpPr>
          <p:nvPr/>
        </p:nvSpPr>
        <p:spPr bwMode="auto">
          <a:xfrm>
            <a:off x="6705600" y="1371600"/>
            <a:ext cx="990600" cy="276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Fairbanks</a:t>
            </a:r>
            <a:endParaRPr lang="en-US" sz="1200" b="1" dirty="0">
              <a:solidFill>
                <a:srgbClr val="FF00FF"/>
              </a:solidFill>
            </a:endParaRPr>
          </a:p>
        </p:txBody>
      </p:sp>
      <p:cxnSp>
        <p:nvCxnSpPr>
          <p:cNvPr id="10" name="Straight Arrow Connector 3"/>
          <p:cNvCxnSpPr>
            <a:cxnSpLocks noChangeShapeType="1"/>
          </p:cNvCxnSpPr>
          <p:nvPr/>
        </p:nvCxnSpPr>
        <p:spPr bwMode="auto">
          <a:xfrm>
            <a:off x="7162800" y="1600200"/>
            <a:ext cx="1524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Text Box 12"/>
          <p:cNvSpPr txBox="1">
            <a:spLocks noChangeArrowheads="1"/>
          </p:cNvSpPr>
          <p:nvPr/>
        </p:nvSpPr>
        <p:spPr bwMode="auto">
          <a:xfrm>
            <a:off x="152400" y="2209800"/>
            <a:ext cx="8839200" cy="2462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rgbClr val="376092"/>
                </a:solidFill>
              </a:rPr>
              <a:t>GOES-R Fog/Low Stratus Algorithm:</a:t>
            </a:r>
          </a:p>
          <a:p>
            <a:pPr algn="ctr">
              <a:spcBef>
                <a:spcPct val="50000"/>
              </a:spcBef>
            </a:pPr>
            <a:r>
              <a:rPr lang="en-US" sz="4400" b="1">
                <a:solidFill>
                  <a:srgbClr val="376092"/>
                </a:solidFill>
              </a:rPr>
              <a:t>Daytime Examples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762000" y="76200"/>
            <a:ext cx="7543800" cy="838200"/>
          </a:xfrm>
        </p:spPr>
        <p:txBody>
          <a:bodyPr/>
          <a:lstStyle/>
          <a:p>
            <a:pPr eaLnBrk="1" hangingPunct="1">
              <a:defRPr/>
            </a:pPr>
            <a:r>
              <a:rPr lang="en-US" b="1" dirty="0" smtClean="0">
                <a:solidFill>
                  <a:schemeClr val="accent1">
                    <a:lumMod val="75000"/>
                  </a:schemeClr>
                </a:solidFill>
                <a:latin typeface="Arial"/>
                <a:cs typeface="Arial"/>
              </a:rPr>
              <a:t>What Is Fog?</a:t>
            </a:r>
          </a:p>
        </p:txBody>
      </p:sp>
      <p:sp>
        <p:nvSpPr>
          <p:cNvPr id="31746" name="Rectangle 3"/>
          <p:cNvSpPr>
            <a:spLocks noChangeArrowheads="1"/>
          </p:cNvSpPr>
          <p:nvPr/>
        </p:nvSpPr>
        <p:spPr bwMode="auto">
          <a:xfrm>
            <a:off x="152400" y="685800"/>
            <a:ext cx="88392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075" tIns="46038" rIns="92075" bIns="46038"/>
          <a:lstStyle/>
          <a:p>
            <a:pPr marL="742950" lvl="1" indent="-285750">
              <a:lnSpc>
                <a:spcPct val="90000"/>
              </a:lnSpc>
              <a:spcBef>
                <a:spcPct val="20000"/>
              </a:spcBef>
              <a:buClr>
                <a:schemeClr val="tx1"/>
              </a:buClr>
              <a:buSzPct val="100000"/>
            </a:pPr>
            <a:endParaRPr lang="en-US" sz="1600">
              <a:solidFill>
                <a:srgbClr val="F8F8F8"/>
              </a:solidFill>
            </a:endParaRPr>
          </a:p>
          <a:p>
            <a:pPr marL="742950" lvl="1" indent="-285750">
              <a:lnSpc>
                <a:spcPct val="90000"/>
              </a:lnSpc>
              <a:spcBef>
                <a:spcPct val="20000"/>
              </a:spcBef>
              <a:buClr>
                <a:schemeClr val="tx1"/>
              </a:buClr>
              <a:buSzPct val="100000"/>
            </a:pPr>
            <a:r>
              <a:rPr lang="en-US" sz="2800" b="1" u="sng"/>
              <a:t>Aviation-based fog/low stratus cloud definition</a:t>
            </a:r>
          </a:p>
          <a:p>
            <a:pPr marL="742950" lvl="1" indent="-285750">
              <a:lnSpc>
                <a:spcPct val="90000"/>
              </a:lnSpc>
              <a:spcBef>
                <a:spcPct val="20000"/>
              </a:spcBef>
              <a:buClr>
                <a:schemeClr val="tx1"/>
              </a:buClr>
              <a:buSzPct val="100000"/>
            </a:pPr>
            <a:endParaRPr lang="en-US" sz="1400" u="sng"/>
          </a:p>
          <a:p>
            <a:pPr marL="742950" lvl="1" indent="-285750">
              <a:lnSpc>
                <a:spcPct val="90000"/>
              </a:lnSpc>
              <a:spcBef>
                <a:spcPct val="20000"/>
              </a:spcBef>
              <a:buClr>
                <a:srgbClr val="17375E"/>
              </a:buClr>
              <a:buSzPct val="100000"/>
            </a:pPr>
            <a:endParaRPr lang="en-US" sz="2000">
              <a:solidFill>
                <a:srgbClr val="17375E"/>
              </a:solidFill>
            </a:endParaRPr>
          </a:p>
        </p:txBody>
      </p:sp>
      <p:sp>
        <p:nvSpPr>
          <p:cNvPr id="31747" name="Text Box 4"/>
          <p:cNvSpPr txBox="1">
            <a:spLocks noChangeArrowheads="1"/>
          </p:cNvSpPr>
          <p:nvPr/>
        </p:nvSpPr>
        <p:spPr bwMode="auto">
          <a:xfrm>
            <a:off x="381000" y="5768975"/>
            <a:ext cx="8534400" cy="708025"/>
          </a:xfrm>
          <a:prstGeom prst="rect">
            <a:avLst/>
          </a:prstGeom>
          <a:solidFill>
            <a:srgbClr val="FFFF00">
              <a:alpha val="90979"/>
            </a:srgb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b="1">
                <a:latin typeface="Helvetica" charset="0"/>
              </a:rPr>
              <a:t>Given the above definition, the goal is to identify clouds that have a ceiling below 3000 ft (MVFR conditions), which may impact aviation.</a:t>
            </a:r>
          </a:p>
        </p:txBody>
      </p:sp>
      <p:sp>
        <p:nvSpPr>
          <p:cNvPr id="31748" name="Rectangle 3"/>
          <p:cNvSpPr>
            <a:spLocks noChangeArrowheads="1"/>
          </p:cNvSpPr>
          <p:nvPr/>
        </p:nvSpPr>
        <p:spPr bwMode="auto">
          <a:xfrm>
            <a:off x="152400" y="3810000"/>
            <a:ext cx="8839200" cy="2209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075" tIns="46038" rIns="92075" bIns="46038"/>
          <a:lstStyle/>
          <a:p>
            <a:pPr marL="742950" lvl="1" indent="-285750">
              <a:lnSpc>
                <a:spcPct val="90000"/>
              </a:lnSpc>
              <a:spcBef>
                <a:spcPct val="20000"/>
              </a:spcBef>
              <a:buClr>
                <a:srgbClr val="00FFFF"/>
              </a:buClr>
              <a:buSzPct val="100000"/>
              <a:buFont typeface="Wingdings" charset="0"/>
              <a:buNone/>
            </a:pPr>
            <a:endParaRPr lang="en-US" sz="1600">
              <a:solidFill>
                <a:srgbClr val="F8F8F8"/>
              </a:solidFill>
            </a:endParaRPr>
          </a:p>
          <a:p>
            <a:pPr marL="228600" indent="-228600">
              <a:lnSpc>
                <a:spcPct val="90000"/>
              </a:lnSpc>
              <a:spcBef>
                <a:spcPct val="20000"/>
              </a:spcBef>
              <a:buSzPct val="100000"/>
              <a:buFont typeface="Arial" charset="0"/>
              <a:buChar char="•"/>
            </a:pPr>
            <a:r>
              <a:rPr lang="en-US">
                <a:solidFill>
                  <a:srgbClr val="FF0000"/>
                </a:solidFill>
              </a:rPr>
              <a:t>The aviation flight rules above also include a visibility requirement, however, surface visibility is difficult to infer from satellites. Therefore, cloud ceiling is solely used to define fog and low stratus clouds.</a:t>
            </a:r>
          </a:p>
        </p:txBody>
      </p:sp>
      <p:sp>
        <p:nvSpPr>
          <p:cNvPr id="31749" name="TextBox 5"/>
          <p:cNvSpPr txBox="1">
            <a:spLocks noChangeArrowheads="1"/>
          </p:cNvSpPr>
          <p:nvPr/>
        </p:nvSpPr>
        <p:spPr bwMode="auto">
          <a:xfrm>
            <a:off x="3048000" y="1576388"/>
            <a:ext cx="5486400" cy="28432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200150" indent="-28575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Clr>
                <a:srgbClr val="17375E"/>
              </a:buClr>
              <a:buSzPct val="100000"/>
              <a:buFont typeface="Times" charset="0"/>
              <a:buChar char="•"/>
            </a:pPr>
            <a:r>
              <a:rPr lang="en-US" sz="1800">
                <a:solidFill>
                  <a:srgbClr val="17375E"/>
                </a:solidFill>
              </a:rPr>
              <a:t>VFR - Visual flight rules</a:t>
            </a:r>
          </a:p>
          <a:p>
            <a:pPr lvl="2">
              <a:lnSpc>
                <a:spcPct val="90000"/>
              </a:lnSpc>
              <a:spcBef>
                <a:spcPct val="20000"/>
              </a:spcBef>
              <a:buClr>
                <a:srgbClr val="17375E"/>
              </a:buClr>
              <a:buSzPct val="100000"/>
            </a:pPr>
            <a:r>
              <a:rPr lang="en-US" sz="1800">
                <a:solidFill>
                  <a:srgbClr val="17375E"/>
                </a:solidFill>
              </a:rPr>
              <a:t>ceiling &gt; 3000 ft (914 m)</a:t>
            </a:r>
          </a:p>
          <a:p>
            <a:pPr>
              <a:lnSpc>
                <a:spcPct val="90000"/>
              </a:lnSpc>
              <a:spcBef>
                <a:spcPct val="20000"/>
              </a:spcBef>
              <a:buClr>
                <a:srgbClr val="17375E"/>
              </a:buClr>
              <a:buSzPct val="100000"/>
              <a:buFont typeface="Times" charset="0"/>
              <a:buChar char="•"/>
            </a:pPr>
            <a:r>
              <a:rPr lang="en-US" sz="1800">
                <a:solidFill>
                  <a:srgbClr val="17375E"/>
                </a:solidFill>
              </a:rPr>
              <a:t>MVFR - Marginal visual flight rules</a:t>
            </a:r>
          </a:p>
          <a:p>
            <a:pPr lvl="2">
              <a:lnSpc>
                <a:spcPct val="90000"/>
              </a:lnSpc>
              <a:spcBef>
                <a:spcPct val="20000"/>
              </a:spcBef>
              <a:buClr>
                <a:srgbClr val="17375E"/>
              </a:buClr>
              <a:buSzPct val="100000"/>
            </a:pPr>
            <a:r>
              <a:rPr lang="en-US" sz="1800">
                <a:solidFill>
                  <a:srgbClr val="17375E"/>
                </a:solidFill>
              </a:rPr>
              <a:t>1000 ft (305 m) &lt; ceiling &lt; 3000 ft (914 m)</a:t>
            </a:r>
          </a:p>
          <a:p>
            <a:pPr>
              <a:lnSpc>
                <a:spcPct val="90000"/>
              </a:lnSpc>
              <a:spcBef>
                <a:spcPct val="20000"/>
              </a:spcBef>
              <a:buClr>
                <a:srgbClr val="17375E"/>
              </a:buClr>
              <a:buSzPct val="100000"/>
              <a:buFont typeface="Times" charset="0"/>
              <a:buChar char="•"/>
            </a:pPr>
            <a:r>
              <a:rPr lang="en-US" sz="1800">
                <a:solidFill>
                  <a:srgbClr val="17375E"/>
                </a:solidFill>
              </a:rPr>
              <a:t>IFR - Instrument flight rules</a:t>
            </a:r>
          </a:p>
          <a:p>
            <a:pPr lvl="2">
              <a:lnSpc>
                <a:spcPct val="90000"/>
              </a:lnSpc>
              <a:spcBef>
                <a:spcPct val="20000"/>
              </a:spcBef>
              <a:buClr>
                <a:srgbClr val="17375E"/>
              </a:buClr>
              <a:buSzPct val="100000"/>
            </a:pPr>
            <a:r>
              <a:rPr lang="en-US" sz="1800">
                <a:solidFill>
                  <a:srgbClr val="17375E"/>
                </a:solidFill>
              </a:rPr>
              <a:t>500 ft (152 m) &lt; ceiling &lt; 1000 ft (305 m)</a:t>
            </a:r>
          </a:p>
          <a:p>
            <a:pPr>
              <a:lnSpc>
                <a:spcPct val="90000"/>
              </a:lnSpc>
              <a:spcBef>
                <a:spcPct val="20000"/>
              </a:spcBef>
              <a:buClr>
                <a:srgbClr val="17375E"/>
              </a:buClr>
              <a:buSzPct val="100000"/>
              <a:buFont typeface="Times" charset="0"/>
              <a:buChar char="•"/>
            </a:pPr>
            <a:r>
              <a:rPr lang="en-US" sz="1800">
                <a:solidFill>
                  <a:srgbClr val="17375E"/>
                </a:solidFill>
              </a:rPr>
              <a:t>LIFR - Low instrument flight rules</a:t>
            </a:r>
          </a:p>
          <a:p>
            <a:pPr lvl="2">
              <a:lnSpc>
                <a:spcPct val="90000"/>
              </a:lnSpc>
              <a:spcBef>
                <a:spcPct val="20000"/>
              </a:spcBef>
              <a:buClr>
                <a:srgbClr val="17375E"/>
              </a:buClr>
              <a:buSzPct val="100000"/>
            </a:pPr>
            <a:r>
              <a:rPr lang="en-US" sz="1800">
                <a:solidFill>
                  <a:srgbClr val="17375E"/>
                </a:solidFill>
              </a:rPr>
              <a:t>ceiling &lt; 500 ft (152 m)</a:t>
            </a:r>
          </a:p>
          <a:p>
            <a:endParaRPr lang="en-US"/>
          </a:p>
        </p:txBody>
      </p:sp>
      <p:pic>
        <p:nvPicPr>
          <p:cNvPr id="31750" name="Picture 7" descr="2998104558_c5f24e4b3f.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1809750"/>
            <a:ext cx="2667000" cy="2000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7" name="Picture 2" descr="Aqua-MODIS_AK_fog_modis_4panel_09-10-2010_212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8325" y="0"/>
            <a:ext cx="800735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0658" name="TextBox 2"/>
          <p:cNvSpPr txBox="1">
            <a:spLocks noChangeArrowheads="1"/>
          </p:cNvSpPr>
          <p:nvPr/>
        </p:nvSpPr>
        <p:spPr bwMode="auto">
          <a:xfrm>
            <a:off x="990600" y="2619375"/>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Nome</a:t>
            </a:r>
          </a:p>
        </p:txBody>
      </p:sp>
      <p:cxnSp>
        <p:nvCxnSpPr>
          <p:cNvPr id="70659" name="Straight Arrow Connector 3"/>
          <p:cNvCxnSpPr>
            <a:cxnSpLocks noChangeShapeType="1"/>
          </p:cNvCxnSpPr>
          <p:nvPr/>
        </p:nvCxnSpPr>
        <p:spPr bwMode="auto">
          <a:xfrm rot="5400000" flipH="1" flipV="1">
            <a:off x="1447800" y="2438400"/>
            <a:ext cx="3810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 name="TextBox 2"/>
          <p:cNvSpPr txBox="1">
            <a:spLocks noChangeArrowheads="1"/>
          </p:cNvSpPr>
          <p:nvPr/>
        </p:nvSpPr>
        <p:spPr bwMode="auto">
          <a:xfrm>
            <a:off x="1981200" y="381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Point Hope</a:t>
            </a:r>
            <a:endParaRPr lang="en-US" sz="1200" b="1" dirty="0">
              <a:solidFill>
                <a:srgbClr val="FF00FF"/>
              </a:solidFill>
            </a:endParaRPr>
          </a:p>
        </p:txBody>
      </p:sp>
      <p:cxnSp>
        <p:nvCxnSpPr>
          <p:cNvPr id="6" name="Straight Arrow Connector 3"/>
          <p:cNvCxnSpPr>
            <a:cxnSpLocks noChangeShapeType="1"/>
            <a:stCxn id="5" idx="1"/>
          </p:cNvCxnSpPr>
          <p:nvPr/>
        </p:nvCxnSpPr>
        <p:spPr bwMode="auto">
          <a:xfrm flipH="1">
            <a:off x="1676400" y="519113"/>
            <a:ext cx="304800" cy="14287"/>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 name="TextBox 2"/>
          <p:cNvSpPr txBox="1">
            <a:spLocks noChangeArrowheads="1"/>
          </p:cNvSpPr>
          <p:nvPr/>
        </p:nvSpPr>
        <p:spPr bwMode="auto">
          <a:xfrm>
            <a:off x="3429000" y="609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Ambler</a:t>
            </a:r>
            <a:endParaRPr lang="en-US" sz="1200" b="1" dirty="0">
              <a:solidFill>
                <a:srgbClr val="FF00FF"/>
              </a:solidFill>
            </a:endParaRPr>
          </a:p>
        </p:txBody>
      </p:sp>
      <p:cxnSp>
        <p:nvCxnSpPr>
          <p:cNvPr id="9" name="Straight Arrow Connector 3"/>
          <p:cNvCxnSpPr>
            <a:cxnSpLocks noChangeShapeType="1"/>
          </p:cNvCxnSpPr>
          <p:nvPr/>
        </p:nvCxnSpPr>
        <p:spPr bwMode="auto">
          <a:xfrm flipH="1">
            <a:off x="3505200" y="838200"/>
            <a:ext cx="3048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1" name="Picture 4" descr="Aqua-MODIS_AK_fog_modis_VIS_09-10-2010_212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1682" name="TextBox 2"/>
          <p:cNvSpPr txBox="1">
            <a:spLocks noChangeArrowheads="1"/>
          </p:cNvSpPr>
          <p:nvPr/>
        </p:nvSpPr>
        <p:spPr bwMode="auto">
          <a:xfrm>
            <a:off x="2286000" y="48768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Nome</a:t>
            </a:r>
          </a:p>
        </p:txBody>
      </p:sp>
      <p:cxnSp>
        <p:nvCxnSpPr>
          <p:cNvPr id="71683" name="Straight Arrow Connector 3"/>
          <p:cNvCxnSpPr>
            <a:cxnSpLocks noChangeShapeType="1"/>
          </p:cNvCxnSpPr>
          <p:nvPr/>
        </p:nvCxnSpPr>
        <p:spPr bwMode="auto">
          <a:xfrm rot="5400000" flipH="1" flipV="1">
            <a:off x="2743200" y="4695825"/>
            <a:ext cx="3810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1684" name="TextBox 5"/>
          <p:cNvSpPr txBox="1">
            <a:spLocks noChangeArrowheads="1"/>
          </p:cNvSpPr>
          <p:nvPr/>
        </p:nvSpPr>
        <p:spPr bwMode="auto">
          <a:xfrm>
            <a:off x="4419600" y="1066800"/>
            <a:ext cx="3657600" cy="830263"/>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Surface observations of LIFR conditions show areas of fog/low stratus cloud</a:t>
            </a:r>
          </a:p>
        </p:txBody>
      </p:sp>
      <p:sp>
        <p:nvSpPr>
          <p:cNvPr id="6" name="TextBox 2"/>
          <p:cNvSpPr txBox="1">
            <a:spLocks noChangeArrowheads="1"/>
          </p:cNvSpPr>
          <p:nvPr/>
        </p:nvSpPr>
        <p:spPr bwMode="auto">
          <a:xfrm>
            <a:off x="3124200" y="10668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Point Hope</a:t>
            </a:r>
            <a:endParaRPr lang="en-US" sz="1200" b="1" dirty="0">
              <a:solidFill>
                <a:srgbClr val="FF00FF"/>
              </a:solidFill>
            </a:endParaRPr>
          </a:p>
        </p:txBody>
      </p:sp>
      <p:cxnSp>
        <p:nvCxnSpPr>
          <p:cNvPr id="7" name="Straight Arrow Connector 3"/>
          <p:cNvCxnSpPr>
            <a:cxnSpLocks noChangeShapeType="1"/>
            <a:stCxn id="6" idx="1"/>
          </p:cNvCxnSpPr>
          <p:nvPr/>
        </p:nvCxnSpPr>
        <p:spPr bwMode="auto">
          <a:xfrm flipH="1">
            <a:off x="2819400" y="1204913"/>
            <a:ext cx="304800" cy="14287"/>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 name="TextBox 2"/>
          <p:cNvSpPr txBox="1">
            <a:spLocks noChangeArrowheads="1"/>
          </p:cNvSpPr>
          <p:nvPr/>
        </p:nvSpPr>
        <p:spPr bwMode="auto">
          <a:xfrm>
            <a:off x="6324600" y="2667000"/>
            <a:ext cx="914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Ambler</a:t>
            </a:r>
            <a:endParaRPr lang="en-US" sz="1200" b="1" dirty="0">
              <a:solidFill>
                <a:srgbClr val="FF00FF"/>
              </a:solidFill>
            </a:endParaRPr>
          </a:p>
        </p:txBody>
      </p:sp>
      <p:cxnSp>
        <p:nvCxnSpPr>
          <p:cNvPr id="9" name="Straight Arrow Connector 3"/>
          <p:cNvCxnSpPr>
            <a:cxnSpLocks noChangeShapeType="1"/>
          </p:cNvCxnSpPr>
          <p:nvPr/>
        </p:nvCxnSpPr>
        <p:spPr bwMode="auto">
          <a:xfrm flipH="1" flipV="1">
            <a:off x="6248400" y="2362200"/>
            <a:ext cx="4572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5" name="Picture 1" descr="Aqua-MODIS_AK_fog_modis_fogprob_09-10-2010_212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2706" name="TextBox 2"/>
          <p:cNvSpPr txBox="1">
            <a:spLocks noChangeArrowheads="1"/>
          </p:cNvSpPr>
          <p:nvPr/>
        </p:nvSpPr>
        <p:spPr bwMode="auto">
          <a:xfrm>
            <a:off x="2286000" y="48768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Nome</a:t>
            </a:r>
          </a:p>
        </p:txBody>
      </p:sp>
      <p:cxnSp>
        <p:nvCxnSpPr>
          <p:cNvPr id="72707" name="Straight Arrow Connector 3"/>
          <p:cNvCxnSpPr>
            <a:cxnSpLocks noChangeShapeType="1"/>
          </p:cNvCxnSpPr>
          <p:nvPr/>
        </p:nvCxnSpPr>
        <p:spPr bwMode="auto">
          <a:xfrm rot="5400000" flipH="1" flipV="1">
            <a:off x="2743200" y="4695825"/>
            <a:ext cx="3810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2708" name="TextBox 4"/>
          <p:cNvSpPr txBox="1">
            <a:spLocks noChangeArrowheads="1"/>
          </p:cNvSpPr>
          <p:nvPr/>
        </p:nvSpPr>
        <p:spPr bwMode="auto">
          <a:xfrm>
            <a:off x="4419600" y="1066800"/>
            <a:ext cx="3657600" cy="1323975"/>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GOES-R fog product accurately detects these areas providing a forecaster with high confidence that fog/low stratus is present and where the boundaries are located</a:t>
            </a:r>
          </a:p>
        </p:txBody>
      </p:sp>
      <p:sp>
        <p:nvSpPr>
          <p:cNvPr id="6" name="TextBox 2"/>
          <p:cNvSpPr txBox="1">
            <a:spLocks noChangeArrowheads="1"/>
          </p:cNvSpPr>
          <p:nvPr/>
        </p:nvSpPr>
        <p:spPr bwMode="auto">
          <a:xfrm>
            <a:off x="3124200" y="10668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Point Hope</a:t>
            </a:r>
            <a:endParaRPr lang="en-US" sz="1200" b="1" dirty="0">
              <a:solidFill>
                <a:srgbClr val="FF00FF"/>
              </a:solidFill>
            </a:endParaRPr>
          </a:p>
        </p:txBody>
      </p:sp>
      <p:cxnSp>
        <p:nvCxnSpPr>
          <p:cNvPr id="7" name="Straight Arrow Connector 3"/>
          <p:cNvCxnSpPr>
            <a:cxnSpLocks noChangeShapeType="1"/>
            <a:stCxn id="6" idx="1"/>
          </p:cNvCxnSpPr>
          <p:nvPr/>
        </p:nvCxnSpPr>
        <p:spPr bwMode="auto">
          <a:xfrm flipH="1">
            <a:off x="2819400" y="1204913"/>
            <a:ext cx="304800" cy="14287"/>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 name="TextBox 2"/>
          <p:cNvSpPr txBox="1">
            <a:spLocks noChangeArrowheads="1"/>
          </p:cNvSpPr>
          <p:nvPr/>
        </p:nvSpPr>
        <p:spPr bwMode="auto">
          <a:xfrm>
            <a:off x="6324600" y="2667000"/>
            <a:ext cx="914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Ambler</a:t>
            </a:r>
            <a:endParaRPr lang="en-US" sz="1200" b="1" dirty="0">
              <a:solidFill>
                <a:srgbClr val="FF00FF"/>
              </a:solidFill>
            </a:endParaRPr>
          </a:p>
        </p:txBody>
      </p:sp>
      <p:cxnSp>
        <p:nvCxnSpPr>
          <p:cNvPr id="9" name="Straight Arrow Connector 3"/>
          <p:cNvCxnSpPr>
            <a:cxnSpLocks noChangeShapeType="1"/>
          </p:cNvCxnSpPr>
          <p:nvPr/>
        </p:nvCxnSpPr>
        <p:spPr bwMode="auto">
          <a:xfrm flipH="1" flipV="1">
            <a:off x="6248400" y="2362200"/>
            <a:ext cx="4572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29" name="Picture 2" descr="Aqua-MODIS_AK_fog_modis_ctype_09-10-2010_212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3730" name="TextBox 2"/>
          <p:cNvSpPr txBox="1">
            <a:spLocks noChangeArrowheads="1"/>
          </p:cNvSpPr>
          <p:nvPr/>
        </p:nvSpPr>
        <p:spPr bwMode="auto">
          <a:xfrm>
            <a:off x="2286000" y="48768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Nome</a:t>
            </a:r>
          </a:p>
        </p:txBody>
      </p:sp>
      <p:cxnSp>
        <p:nvCxnSpPr>
          <p:cNvPr id="73731" name="Straight Arrow Connector 3"/>
          <p:cNvCxnSpPr>
            <a:cxnSpLocks noChangeShapeType="1"/>
          </p:cNvCxnSpPr>
          <p:nvPr/>
        </p:nvCxnSpPr>
        <p:spPr bwMode="auto">
          <a:xfrm rot="5400000" flipH="1" flipV="1">
            <a:off x="2743200" y="4695825"/>
            <a:ext cx="3810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3732" name="TextBox 4"/>
          <p:cNvSpPr txBox="1">
            <a:spLocks noChangeArrowheads="1"/>
          </p:cNvSpPr>
          <p:nvPr/>
        </p:nvSpPr>
        <p:spPr bwMode="auto">
          <a:xfrm>
            <a:off x="4419600" y="1066800"/>
            <a:ext cx="3657600" cy="1077913"/>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GOES-R cloud type algorithm indicates that the fog/low stratus clouds in this scene are composed of liquid water</a:t>
            </a:r>
          </a:p>
        </p:txBody>
      </p:sp>
      <p:sp>
        <p:nvSpPr>
          <p:cNvPr id="6" name="TextBox 2"/>
          <p:cNvSpPr txBox="1">
            <a:spLocks noChangeArrowheads="1"/>
          </p:cNvSpPr>
          <p:nvPr/>
        </p:nvSpPr>
        <p:spPr bwMode="auto">
          <a:xfrm>
            <a:off x="3124200" y="10668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Point Hope</a:t>
            </a:r>
            <a:endParaRPr lang="en-US" sz="1200" b="1" dirty="0">
              <a:solidFill>
                <a:srgbClr val="FF00FF"/>
              </a:solidFill>
            </a:endParaRPr>
          </a:p>
        </p:txBody>
      </p:sp>
      <p:cxnSp>
        <p:nvCxnSpPr>
          <p:cNvPr id="7" name="Straight Arrow Connector 3"/>
          <p:cNvCxnSpPr>
            <a:cxnSpLocks noChangeShapeType="1"/>
            <a:stCxn id="6" idx="1"/>
          </p:cNvCxnSpPr>
          <p:nvPr/>
        </p:nvCxnSpPr>
        <p:spPr bwMode="auto">
          <a:xfrm flipH="1">
            <a:off x="2819400" y="1204913"/>
            <a:ext cx="304800" cy="14287"/>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 name="TextBox 2"/>
          <p:cNvSpPr txBox="1">
            <a:spLocks noChangeArrowheads="1"/>
          </p:cNvSpPr>
          <p:nvPr/>
        </p:nvSpPr>
        <p:spPr bwMode="auto">
          <a:xfrm>
            <a:off x="6324600" y="2667000"/>
            <a:ext cx="914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Ambler</a:t>
            </a:r>
            <a:endParaRPr lang="en-US" sz="1200" b="1" dirty="0">
              <a:solidFill>
                <a:srgbClr val="FF00FF"/>
              </a:solidFill>
            </a:endParaRPr>
          </a:p>
        </p:txBody>
      </p:sp>
      <p:cxnSp>
        <p:nvCxnSpPr>
          <p:cNvPr id="9" name="Straight Arrow Connector 3"/>
          <p:cNvCxnSpPr>
            <a:cxnSpLocks noChangeShapeType="1"/>
          </p:cNvCxnSpPr>
          <p:nvPr/>
        </p:nvCxnSpPr>
        <p:spPr bwMode="auto">
          <a:xfrm flipH="1" flipV="1">
            <a:off x="6248400" y="2362200"/>
            <a:ext cx="4572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3" name="Picture 2" descr="Terra-MODIS_AK_fog_modis_4panel_09-18-2010_215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8325" y="0"/>
            <a:ext cx="800735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4754" name="TextBox 2"/>
          <p:cNvSpPr txBox="1">
            <a:spLocks noChangeArrowheads="1"/>
          </p:cNvSpPr>
          <p:nvPr/>
        </p:nvSpPr>
        <p:spPr bwMode="auto">
          <a:xfrm>
            <a:off x="685800" y="609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74755" name="Straight Arrow Connector 3"/>
          <p:cNvCxnSpPr>
            <a:cxnSpLocks noChangeShapeType="1"/>
          </p:cNvCxnSpPr>
          <p:nvPr/>
        </p:nvCxnSpPr>
        <p:spPr bwMode="auto">
          <a:xfrm>
            <a:off x="1600200" y="762000"/>
            <a:ext cx="838200" cy="304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7" name="Picture 4" descr="Terra-MODIS_AK_fog_modis_VIS_09-18-2010_215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5778" name="TextBox 2"/>
          <p:cNvSpPr txBox="1">
            <a:spLocks noChangeArrowheads="1"/>
          </p:cNvSpPr>
          <p:nvPr/>
        </p:nvSpPr>
        <p:spPr bwMode="auto">
          <a:xfrm>
            <a:off x="3124200" y="1143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75779" name="Straight Arrow Connector 3"/>
          <p:cNvCxnSpPr>
            <a:cxnSpLocks noChangeShapeType="1"/>
          </p:cNvCxnSpPr>
          <p:nvPr/>
        </p:nvCxnSpPr>
        <p:spPr bwMode="auto">
          <a:xfrm rot="16200000" flipH="1">
            <a:off x="3581400" y="1447800"/>
            <a:ext cx="838200" cy="685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5780" name="TextBox 8"/>
          <p:cNvSpPr txBox="1">
            <a:spLocks noChangeArrowheads="1"/>
          </p:cNvSpPr>
          <p:nvPr/>
        </p:nvSpPr>
        <p:spPr bwMode="auto">
          <a:xfrm>
            <a:off x="2895600" y="5283200"/>
            <a:ext cx="3657600" cy="584200"/>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Surface observations confirm this cloud deck is fog/low stratus</a:t>
            </a:r>
          </a:p>
        </p:txBody>
      </p:sp>
      <p:sp>
        <p:nvSpPr>
          <p:cNvPr id="75781" name="Oval 9"/>
          <p:cNvSpPr>
            <a:spLocks noChangeArrowheads="1"/>
          </p:cNvSpPr>
          <p:nvPr/>
        </p:nvSpPr>
        <p:spPr bwMode="auto">
          <a:xfrm>
            <a:off x="1524000" y="990600"/>
            <a:ext cx="1676400" cy="23622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75782" name="Oval 10"/>
          <p:cNvSpPr>
            <a:spLocks noChangeArrowheads="1"/>
          </p:cNvSpPr>
          <p:nvPr/>
        </p:nvSpPr>
        <p:spPr bwMode="auto">
          <a:xfrm rot="3492302">
            <a:off x="4469606" y="885032"/>
            <a:ext cx="1296987" cy="37084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75783" name="Oval 11"/>
          <p:cNvSpPr>
            <a:spLocks noChangeArrowheads="1"/>
          </p:cNvSpPr>
          <p:nvPr/>
        </p:nvSpPr>
        <p:spPr bwMode="auto">
          <a:xfrm>
            <a:off x="4495800" y="914400"/>
            <a:ext cx="1219200" cy="8382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75784" name="TextBox 12"/>
          <p:cNvSpPr txBox="1">
            <a:spLocks noChangeArrowheads="1"/>
          </p:cNvSpPr>
          <p:nvPr/>
        </p:nvSpPr>
        <p:spPr bwMode="auto">
          <a:xfrm>
            <a:off x="6019800" y="3962400"/>
            <a:ext cx="2362200" cy="1200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Circled areas contain snow with no clouds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1" name="Picture 5" descr="Terra-MODIS_AK_fog_modis_fogprob_09-18-2010_215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6802" name="TextBox 2"/>
          <p:cNvSpPr txBox="1">
            <a:spLocks noChangeArrowheads="1"/>
          </p:cNvSpPr>
          <p:nvPr/>
        </p:nvSpPr>
        <p:spPr bwMode="auto">
          <a:xfrm>
            <a:off x="3124200" y="1143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76803" name="Straight Arrow Connector 3"/>
          <p:cNvCxnSpPr>
            <a:cxnSpLocks noChangeShapeType="1"/>
          </p:cNvCxnSpPr>
          <p:nvPr/>
        </p:nvCxnSpPr>
        <p:spPr bwMode="auto">
          <a:xfrm rot="16200000" flipH="1">
            <a:off x="3581400" y="1447800"/>
            <a:ext cx="838200" cy="685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6804" name="TextBox 4"/>
          <p:cNvSpPr txBox="1">
            <a:spLocks noChangeArrowheads="1"/>
          </p:cNvSpPr>
          <p:nvPr/>
        </p:nvSpPr>
        <p:spPr bwMode="auto">
          <a:xfrm>
            <a:off x="5105400" y="4343400"/>
            <a:ext cx="3048000" cy="1570038"/>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GOES-R fog product accurately detects these areas with high confidence that fog/low stratus is present while minimizing false alarms in areas of snow or clear sky</a:t>
            </a:r>
          </a:p>
        </p:txBody>
      </p:sp>
      <p:sp>
        <p:nvSpPr>
          <p:cNvPr id="76805" name="Oval 7"/>
          <p:cNvSpPr>
            <a:spLocks noChangeArrowheads="1"/>
          </p:cNvSpPr>
          <p:nvPr/>
        </p:nvSpPr>
        <p:spPr bwMode="auto">
          <a:xfrm>
            <a:off x="1524000" y="990600"/>
            <a:ext cx="1676400" cy="23622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76806" name="Oval 8"/>
          <p:cNvSpPr>
            <a:spLocks noChangeArrowheads="1"/>
          </p:cNvSpPr>
          <p:nvPr/>
        </p:nvSpPr>
        <p:spPr bwMode="auto">
          <a:xfrm rot="3492302">
            <a:off x="4469606" y="885032"/>
            <a:ext cx="1296987" cy="37084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76807" name="Oval 9"/>
          <p:cNvSpPr>
            <a:spLocks noChangeArrowheads="1"/>
          </p:cNvSpPr>
          <p:nvPr/>
        </p:nvSpPr>
        <p:spPr bwMode="auto">
          <a:xfrm>
            <a:off x="4495800" y="914400"/>
            <a:ext cx="1219200" cy="8382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5" name="Picture 2" descr="Terra-MODIS_AK_fog_modis_ctype_09-18-2010_215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7826" name="TextBox 2"/>
          <p:cNvSpPr txBox="1">
            <a:spLocks noChangeArrowheads="1"/>
          </p:cNvSpPr>
          <p:nvPr/>
        </p:nvSpPr>
        <p:spPr bwMode="auto">
          <a:xfrm>
            <a:off x="3124200" y="1143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77827" name="Straight Arrow Connector 6"/>
          <p:cNvCxnSpPr>
            <a:cxnSpLocks noChangeShapeType="1"/>
          </p:cNvCxnSpPr>
          <p:nvPr/>
        </p:nvCxnSpPr>
        <p:spPr bwMode="auto">
          <a:xfrm rot="16200000" flipH="1">
            <a:off x="3581400" y="1447800"/>
            <a:ext cx="838200" cy="6858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7828" name="TextBox 7"/>
          <p:cNvSpPr txBox="1">
            <a:spLocks noChangeArrowheads="1"/>
          </p:cNvSpPr>
          <p:nvPr/>
        </p:nvSpPr>
        <p:spPr bwMode="auto">
          <a:xfrm>
            <a:off x="4572000" y="3962400"/>
            <a:ext cx="3581400" cy="1570038"/>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Where the GOES-R cloud mask algorithm (and therefore cloud type algorithm) detects clouds falsely, the GOES-R fog product returns low probabilities that tell a forecaster fog/low stratus is not likely present  </a:t>
            </a:r>
          </a:p>
        </p:txBody>
      </p:sp>
      <p:sp>
        <p:nvSpPr>
          <p:cNvPr id="77829" name="Oval 8"/>
          <p:cNvSpPr>
            <a:spLocks noChangeArrowheads="1"/>
          </p:cNvSpPr>
          <p:nvPr/>
        </p:nvSpPr>
        <p:spPr bwMode="auto">
          <a:xfrm>
            <a:off x="1524000" y="990600"/>
            <a:ext cx="1676400" cy="23622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77830" name="Oval 9"/>
          <p:cNvSpPr>
            <a:spLocks noChangeArrowheads="1"/>
          </p:cNvSpPr>
          <p:nvPr/>
        </p:nvSpPr>
        <p:spPr bwMode="auto">
          <a:xfrm rot="3492302">
            <a:off x="4469606" y="885032"/>
            <a:ext cx="1296987" cy="37084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77831" name="Oval 10"/>
          <p:cNvSpPr>
            <a:spLocks noChangeArrowheads="1"/>
          </p:cNvSpPr>
          <p:nvPr/>
        </p:nvSpPr>
        <p:spPr bwMode="auto">
          <a:xfrm>
            <a:off x="4495800" y="914400"/>
            <a:ext cx="1219200" cy="8382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49" name="Picture 2" descr="Terra-MODIS_AK_fog_modis_4panel_09-19-2010_205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8325" y="0"/>
            <a:ext cx="800735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8850" name="TextBox 2"/>
          <p:cNvSpPr txBox="1">
            <a:spLocks noChangeArrowheads="1"/>
          </p:cNvSpPr>
          <p:nvPr/>
        </p:nvSpPr>
        <p:spPr bwMode="auto">
          <a:xfrm>
            <a:off x="1143000" y="2286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Barrow</a:t>
            </a:r>
          </a:p>
        </p:txBody>
      </p:sp>
      <p:cxnSp>
        <p:nvCxnSpPr>
          <p:cNvPr id="78851" name="Straight Arrow Connector 3"/>
          <p:cNvCxnSpPr>
            <a:cxnSpLocks noChangeShapeType="1"/>
          </p:cNvCxnSpPr>
          <p:nvPr/>
        </p:nvCxnSpPr>
        <p:spPr bwMode="auto">
          <a:xfrm rot="5400000" flipH="1" flipV="1">
            <a:off x="1409700" y="1714500"/>
            <a:ext cx="762000" cy="5334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3" name="Picture 6" descr="Terra-MODIS_AK_fog_modis_VIS_09-19-2010_205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9874" name="TextBox 2"/>
          <p:cNvSpPr txBox="1">
            <a:spLocks noChangeArrowheads="1"/>
          </p:cNvSpPr>
          <p:nvPr/>
        </p:nvSpPr>
        <p:spPr bwMode="auto">
          <a:xfrm>
            <a:off x="2667000" y="4724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Barrow</a:t>
            </a:r>
          </a:p>
        </p:txBody>
      </p:sp>
      <p:cxnSp>
        <p:nvCxnSpPr>
          <p:cNvPr id="79875" name="Straight Arrow Connector 3"/>
          <p:cNvCxnSpPr>
            <a:cxnSpLocks noChangeShapeType="1"/>
          </p:cNvCxnSpPr>
          <p:nvPr/>
        </p:nvCxnSpPr>
        <p:spPr bwMode="auto">
          <a:xfrm rot="5400000" flipH="1" flipV="1">
            <a:off x="2552700" y="3695700"/>
            <a:ext cx="1600200" cy="609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9876" name="Oval 5"/>
          <p:cNvSpPr>
            <a:spLocks noChangeArrowheads="1"/>
          </p:cNvSpPr>
          <p:nvPr/>
        </p:nvSpPr>
        <p:spPr bwMode="auto">
          <a:xfrm>
            <a:off x="5334000" y="533400"/>
            <a:ext cx="3048000" cy="388620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79877" name="TextBox 8"/>
          <p:cNvSpPr txBox="1">
            <a:spLocks noChangeArrowheads="1"/>
          </p:cNvSpPr>
          <p:nvPr/>
        </p:nvSpPr>
        <p:spPr bwMode="auto">
          <a:xfrm>
            <a:off x="4114800" y="4543425"/>
            <a:ext cx="4038600" cy="1323975"/>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Large area of thin cirrus cloud appears over right side of this scene with fog/low stratus deck (indicated by surface observations) along the northern coast of Alaska</a:t>
            </a:r>
          </a:p>
        </p:txBody>
      </p:sp>
      <p:sp>
        <p:nvSpPr>
          <p:cNvPr id="79878" name="TextBox 9"/>
          <p:cNvSpPr txBox="1">
            <a:spLocks noChangeArrowheads="1"/>
          </p:cNvSpPr>
          <p:nvPr/>
        </p:nvSpPr>
        <p:spPr bwMode="auto">
          <a:xfrm>
            <a:off x="6858000" y="2128838"/>
            <a:ext cx="1066800" cy="4619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Cirrus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Text Box 12"/>
          <p:cNvSpPr txBox="1">
            <a:spLocks noChangeArrowheads="1"/>
          </p:cNvSpPr>
          <p:nvPr/>
        </p:nvSpPr>
        <p:spPr bwMode="auto">
          <a:xfrm>
            <a:off x="152400" y="166688"/>
            <a:ext cx="8839200" cy="7699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rgbClr val="376092"/>
                </a:solidFill>
              </a:rPr>
              <a:t>GOES-R Fog/Low Cloud Product</a:t>
            </a:r>
          </a:p>
        </p:txBody>
      </p:sp>
      <p:sp>
        <p:nvSpPr>
          <p:cNvPr id="33794" name="Text Box 13"/>
          <p:cNvSpPr txBox="1">
            <a:spLocks noChangeArrowheads="1"/>
          </p:cNvSpPr>
          <p:nvPr/>
        </p:nvSpPr>
        <p:spPr bwMode="auto">
          <a:xfrm>
            <a:off x="228600" y="1066800"/>
            <a:ext cx="8686800" cy="19383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346075" indent="-3460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ts val="25"/>
              </a:spcBef>
              <a:buFontTx/>
              <a:buChar char="•"/>
            </a:pPr>
            <a:r>
              <a:rPr lang="en-US" sz="2000"/>
              <a:t>The fog detection algorithm, developed by the GOES-R algorithm working group, uses spectral and textural information to determine fog probability during both day and night.</a:t>
            </a:r>
          </a:p>
          <a:p>
            <a:pPr>
              <a:spcBef>
                <a:spcPts val="25"/>
              </a:spcBef>
              <a:buFontTx/>
              <a:buChar char="•"/>
            </a:pPr>
            <a:endParaRPr lang="en-US" sz="2000"/>
          </a:p>
          <a:p>
            <a:pPr>
              <a:spcBef>
                <a:spcPts val="25"/>
              </a:spcBef>
              <a:buFontTx/>
              <a:buChar char="•"/>
            </a:pPr>
            <a:r>
              <a:rPr lang="en-US" sz="2000"/>
              <a:t>This is a quantitative approach that returns the probability that MVFR ceilings or lower (e.g., IFR or LIFR) are present.</a:t>
            </a:r>
          </a:p>
        </p:txBody>
      </p:sp>
      <p:pic>
        <p:nvPicPr>
          <p:cNvPr id="33795" name="Picture 4" descr="islands_terra.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3276600"/>
            <a:ext cx="4402138" cy="3276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3796" name="Picture 5" descr="10067120.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3276600"/>
            <a:ext cx="4191000" cy="3276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7" name="Picture 4" descr="Terra-MODIS_AK_fog_modis_fogprob_09-19-2010_205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0898" name="TextBox 2"/>
          <p:cNvSpPr txBox="1">
            <a:spLocks noChangeArrowheads="1"/>
          </p:cNvSpPr>
          <p:nvPr/>
        </p:nvSpPr>
        <p:spPr bwMode="auto">
          <a:xfrm>
            <a:off x="2667000" y="4724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Barrow</a:t>
            </a:r>
          </a:p>
        </p:txBody>
      </p:sp>
      <p:cxnSp>
        <p:nvCxnSpPr>
          <p:cNvPr id="80899" name="Straight Arrow Connector 3"/>
          <p:cNvCxnSpPr>
            <a:cxnSpLocks noChangeShapeType="1"/>
          </p:cNvCxnSpPr>
          <p:nvPr/>
        </p:nvCxnSpPr>
        <p:spPr bwMode="auto">
          <a:xfrm rot="5400000" flipH="1" flipV="1">
            <a:off x="2552700" y="3695700"/>
            <a:ext cx="1600200" cy="609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0900" name="TextBox 5"/>
          <p:cNvSpPr txBox="1">
            <a:spLocks noChangeArrowheads="1"/>
          </p:cNvSpPr>
          <p:nvPr/>
        </p:nvSpPr>
        <p:spPr bwMode="auto">
          <a:xfrm>
            <a:off x="4495800" y="4749800"/>
            <a:ext cx="3657600" cy="1076325"/>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GOES-R fog product accurately detects the fog/low stratus clouds with high confidence where cirrus clouds are not present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1" name="Picture 5" descr="Terra-MODIS_AK_fog_modis_ctype_09-19-2010_205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1922" name="TextBox 2"/>
          <p:cNvSpPr txBox="1">
            <a:spLocks noChangeArrowheads="1"/>
          </p:cNvSpPr>
          <p:nvPr/>
        </p:nvSpPr>
        <p:spPr bwMode="auto">
          <a:xfrm>
            <a:off x="2667000" y="4724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Barrow</a:t>
            </a:r>
          </a:p>
        </p:txBody>
      </p:sp>
      <p:cxnSp>
        <p:nvCxnSpPr>
          <p:cNvPr id="81923" name="Straight Arrow Connector 3"/>
          <p:cNvCxnSpPr>
            <a:cxnSpLocks noChangeShapeType="1"/>
          </p:cNvCxnSpPr>
          <p:nvPr/>
        </p:nvCxnSpPr>
        <p:spPr bwMode="auto">
          <a:xfrm rot="5400000" flipH="1" flipV="1">
            <a:off x="2552700" y="3695700"/>
            <a:ext cx="1600200" cy="609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1924" name="TextBox 5"/>
          <p:cNvSpPr txBox="1">
            <a:spLocks noChangeArrowheads="1"/>
          </p:cNvSpPr>
          <p:nvPr/>
        </p:nvSpPr>
        <p:spPr bwMode="auto">
          <a:xfrm>
            <a:off x="5562600" y="1066800"/>
            <a:ext cx="2590800" cy="1816100"/>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GOES-R cloud type algorithm indicates a large portion of the fog/low stratus deck detected consists of supercooled water which may pose an icing hazard</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5" name="Picture 2" descr="Aqua-MODIS_AK_fog_modis_4panel_10-09-2010_22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8325" y="0"/>
            <a:ext cx="800735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2946" name="TextBox 2"/>
          <p:cNvSpPr txBox="1">
            <a:spLocks noChangeArrowheads="1"/>
          </p:cNvSpPr>
          <p:nvPr/>
        </p:nvSpPr>
        <p:spPr bwMode="auto">
          <a:xfrm>
            <a:off x="3124200" y="22860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rgbClr val="FF00FF"/>
                </a:solidFill>
              </a:rPr>
              <a:t>Anchorage</a:t>
            </a:r>
          </a:p>
        </p:txBody>
      </p:sp>
      <p:cxnSp>
        <p:nvCxnSpPr>
          <p:cNvPr id="82947" name="Straight Arrow Connector 3"/>
          <p:cNvCxnSpPr>
            <a:cxnSpLocks noChangeShapeType="1"/>
          </p:cNvCxnSpPr>
          <p:nvPr/>
        </p:nvCxnSpPr>
        <p:spPr bwMode="auto">
          <a:xfrm rot="5400000">
            <a:off x="3390901" y="2705100"/>
            <a:ext cx="381000" cy="3175"/>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 name="TextBox 2"/>
          <p:cNvSpPr txBox="1">
            <a:spLocks noChangeArrowheads="1"/>
          </p:cNvSpPr>
          <p:nvPr/>
        </p:nvSpPr>
        <p:spPr bwMode="auto">
          <a:xfrm>
            <a:off x="1295400" y="1476375"/>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err="1" smtClean="0">
                <a:solidFill>
                  <a:srgbClr val="FF00FF"/>
                </a:solidFill>
              </a:rPr>
              <a:t>Tatalina</a:t>
            </a:r>
            <a:r>
              <a:rPr lang="en-US" sz="1200" b="1" dirty="0" smtClean="0">
                <a:solidFill>
                  <a:srgbClr val="FF00FF"/>
                </a:solidFill>
              </a:rPr>
              <a:t> AFS</a:t>
            </a:r>
            <a:endParaRPr lang="en-US" sz="1200" b="1" dirty="0">
              <a:solidFill>
                <a:srgbClr val="FF00FF"/>
              </a:solidFill>
            </a:endParaRPr>
          </a:p>
        </p:txBody>
      </p:sp>
      <p:cxnSp>
        <p:nvCxnSpPr>
          <p:cNvPr id="6" name="Straight Arrow Connector 3"/>
          <p:cNvCxnSpPr>
            <a:cxnSpLocks noChangeShapeType="1"/>
          </p:cNvCxnSpPr>
          <p:nvPr/>
        </p:nvCxnSpPr>
        <p:spPr bwMode="auto">
          <a:xfrm flipH="1">
            <a:off x="1676400" y="1752600"/>
            <a:ext cx="152400" cy="2286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3" name="TextBox 2"/>
          <p:cNvSpPr txBox="1">
            <a:spLocks noChangeArrowheads="1"/>
          </p:cNvSpPr>
          <p:nvPr/>
        </p:nvSpPr>
        <p:spPr bwMode="auto">
          <a:xfrm>
            <a:off x="2895600" y="866775"/>
            <a:ext cx="914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Fairbanks</a:t>
            </a:r>
            <a:endParaRPr lang="en-US" sz="1200" b="1" dirty="0">
              <a:solidFill>
                <a:srgbClr val="FF00FF"/>
              </a:solidFill>
            </a:endParaRPr>
          </a:p>
        </p:txBody>
      </p:sp>
      <p:cxnSp>
        <p:nvCxnSpPr>
          <p:cNvPr id="14" name="Straight Arrow Connector 3"/>
          <p:cNvCxnSpPr>
            <a:cxnSpLocks noChangeShapeType="1"/>
          </p:cNvCxnSpPr>
          <p:nvPr/>
        </p:nvCxnSpPr>
        <p:spPr bwMode="auto">
          <a:xfrm flipV="1">
            <a:off x="3733800" y="914400"/>
            <a:ext cx="301625" cy="762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69" name="Picture 4" descr="Aqua-MODIS_AK_fog_modis_VIS_10-09-2010_22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3970" name="TextBox 2"/>
          <p:cNvSpPr txBox="1">
            <a:spLocks noChangeArrowheads="1"/>
          </p:cNvSpPr>
          <p:nvPr/>
        </p:nvSpPr>
        <p:spPr bwMode="auto">
          <a:xfrm>
            <a:off x="5715000" y="4724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83971" name="Straight Arrow Connector 3"/>
          <p:cNvCxnSpPr>
            <a:cxnSpLocks noChangeShapeType="1"/>
          </p:cNvCxnSpPr>
          <p:nvPr/>
        </p:nvCxnSpPr>
        <p:spPr bwMode="auto">
          <a:xfrm rot="16200000" flipH="1">
            <a:off x="5983288" y="5145088"/>
            <a:ext cx="684212" cy="303212"/>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3972" name="TextBox 5"/>
          <p:cNvSpPr txBox="1">
            <a:spLocks noChangeArrowheads="1"/>
          </p:cNvSpPr>
          <p:nvPr/>
        </p:nvSpPr>
        <p:spPr bwMode="auto">
          <a:xfrm>
            <a:off x="3429000" y="1066800"/>
            <a:ext cx="4724400" cy="584200"/>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Large area of stratus clouds that, according to surface observations, contain MVFR conditions</a:t>
            </a:r>
          </a:p>
        </p:txBody>
      </p:sp>
      <p:sp>
        <p:nvSpPr>
          <p:cNvPr id="83973" name="Oval 6"/>
          <p:cNvSpPr>
            <a:spLocks noChangeArrowheads="1"/>
          </p:cNvSpPr>
          <p:nvPr/>
        </p:nvSpPr>
        <p:spPr bwMode="auto">
          <a:xfrm rot="3801723">
            <a:off x="3221038" y="161925"/>
            <a:ext cx="1806575" cy="7172325"/>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7" name="TextBox 2"/>
          <p:cNvSpPr txBox="1">
            <a:spLocks noChangeArrowheads="1"/>
          </p:cNvSpPr>
          <p:nvPr/>
        </p:nvSpPr>
        <p:spPr bwMode="auto">
          <a:xfrm>
            <a:off x="2362200" y="2819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err="1" smtClean="0">
                <a:solidFill>
                  <a:srgbClr val="FF00FF"/>
                </a:solidFill>
              </a:rPr>
              <a:t>Tatalina</a:t>
            </a:r>
            <a:r>
              <a:rPr lang="en-US" sz="1200" b="1" dirty="0" smtClean="0">
                <a:solidFill>
                  <a:srgbClr val="FF00FF"/>
                </a:solidFill>
              </a:rPr>
              <a:t> AFS</a:t>
            </a:r>
            <a:endParaRPr lang="en-US" sz="1200" b="1" dirty="0">
              <a:solidFill>
                <a:srgbClr val="FF00FF"/>
              </a:solidFill>
            </a:endParaRPr>
          </a:p>
        </p:txBody>
      </p:sp>
      <p:cxnSp>
        <p:nvCxnSpPr>
          <p:cNvPr id="8" name="Straight Arrow Connector 3"/>
          <p:cNvCxnSpPr>
            <a:cxnSpLocks noChangeShapeType="1"/>
          </p:cNvCxnSpPr>
          <p:nvPr/>
        </p:nvCxnSpPr>
        <p:spPr bwMode="auto">
          <a:xfrm flipH="1">
            <a:off x="2819400" y="3095625"/>
            <a:ext cx="76200" cy="790575"/>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3" name="TextBox 2"/>
          <p:cNvSpPr txBox="1">
            <a:spLocks noChangeArrowheads="1"/>
          </p:cNvSpPr>
          <p:nvPr/>
        </p:nvSpPr>
        <p:spPr bwMode="auto">
          <a:xfrm>
            <a:off x="5715000" y="1676400"/>
            <a:ext cx="914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Fairbanks</a:t>
            </a:r>
            <a:endParaRPr lang="en-US" sz="1200" b="1" dirty="0">
              <a:solidFill>
                <a:srgbClr val="FF00FF"/>
              </a:solidFill>
            </a:endParaRPr>
          </a:p>
        </p:txBody>
      </p:sp>
      <p:cxnSp>
        <p:nvCxnSpPr>
          <p:cNvPr id="14" name="Straight Arrow Connector 3"/>
          <p:cNvCxnSpPr>
            <a:cxnSpLocks noChangeShapeType="1"/>
          </p:cNvCxnSpPr>
          <p:nvPr/>
        </p:nvCxnSpPr>
        <p:spPr bwMode="auto">
          <a:xfrm>
            <a:off x="6553200" y="1800225"/>
            <a:ext cx="762000" cy="28575"/>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3" name="Picture 1" descr="Aqua-MODIS_AK_fog_modis_fogprob_10-09-2010_22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4994" name="TextBox 2"/>
          <p:cNvSpPr txBox="1">
            <a:spLocks noChangeArrowheads="1"/>
          </p:cNvSpPr>
          <p:nvPr/>
        </p:nvSpPr>
        <p:spPr bwMode="auto">
          <a:xfrm>
            <a:off x="5715000" y="4724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84995" name="Straight Arrow Connector 3"/>
          <p:cNvCxnSpPr>
            <a:cxnSpLocks noChangeShapeType="1"/>
          </p:cNvCxnSpPr>
          <p:nvPr/>
        </p:nvCxnSpPr>
        <p:spPr bwMode="auto">
          <a:xfrm rot="16200000" flipH="1">
            <a:off x="5983288" y="5145088"/>
            <a:ext cx="684212" cy="303212"/>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4996" name="TextBox 4"/>
          <p:cNvSpPr txBox="1">
            <a:spLocks noChangeArrowheads="1"/>
          </p:cNvSpPr>
          <p:nvPr/>
        </p:nvSpPr>
        <p:spPr bwMode="auto">
          <a:xfrm>
            <a:off x="4572000" y="4267200"/>
            <a:ext cx="3581400" cy="1570038"/>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GOES-R fog product detects the stratus deck where surface obs indicate MVFR or lower conditions while showing little to no confidence of there being fog/low stratus where surface obs indicate VFR conditions</a:t>
            </a:r>
          </a:p>
        </p:txBody>
      </p:sp>
      <p:sp>
        <p:nvSpPr>
          <p:cNvPr id="6" name="TextBox 2"/>
          <p:cNvSpPr txBox="1">
            <a:spLocks noChangeArrowheads="1"/>
          </p:cNvSpPr>
          <p:nvPr/>
        </p:nvSpPr>
        <p:spPr bwMode="auto">
          <a:xfrm>
            <a:off x="2362200" y="2819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err="1" smtClean="0">
                <a:solidFill>
                  <a:srgbClr val="FF00FF"/>
                </a:solidFill>
              </a:rPr>
              <a:t>Tatalina</a:t>
            </a:r>
            <a:r>
              <a:rPr lang="en-US" sz="1200" b="1" dirty="0" smtClean="0">
                <a:solidFill>
                  <a:srgbClr val="FF00FF"/>
                </a:solidFill>
              </a:rPr>
              <a:t> AFS</a:t>
            </a:r>
            <a:endParaRPr lang="en-US" sz="1200" b="1" dirty="0">
              <a:solidFill>
                <a:srgbClr val="FF00FF"/>
              </a:solidFill>
            </a:endParaRPr>
          </a:p>
        </p:txBody>
      </p:sp>
      <p:cxnSp>
        <p:nvCxnSpPr>
          <p:cNvPr id="7" name="Straight Arrow Connector 3"/>
          <p:cNvCxnSpPr>
            <a:cxnSpLocks noChangeShapeType="1"/>
          </p:cNvCxnSpPr>
          <p:nvPr/>
        </p:nvCxnSpPr>
        <p:spPr bwMode="auto">
          <a:xfrm flipH="1">
            <a:off x="2819400" y="3095625"/>
            <a:ext cx="76200" cy="790575"/>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 name="TextBox 2"/>
          <p:cNvSpPr txBox="1">
            <a:spLocks noChangeArrowheads="1"/>
          </p:cNvSpPr>
          <p:nvPr/>
        </p:nvSpPr>
        <p:spPr bwMode="auto">
          <a:xfrm>
            <a:off x="5715000" y="1676400"/>
            <a:ext cx="914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Fairbanks</a:t>
            </a:r>
            <a:endParaRPr lang="en-US" sz="1200" b="1" dirty="0">
              <a:solidFill>
                <a:srgbClr val="FF00FF"/>
              </a:solidFill>
            </a:endParaRPr>
          </a:p>
        </p:txBody>
      </p:sp>
      <p:cxnSp>
        <p:nvCxnSpPr>
          <p:cNvPr id="9" name="Straight Arrow Connector 3"/>
          <p:cNvCxnSpPr>
            <a:cxnSpLocks noChangeShapeType="1"/>
          </p:cNvCxnSpPr>
          <p:nvPr/>
        </p:nvCxnSpPr>
        <p:spPr bwMode="auto">
          <a:xfrm>
            <a:off x="6553200" y="1800225"/>
            <a:ext cx="762000" cy="28575"/>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7" name="Picture 2" descr="Aqua-MODIS_AK_fog_modis_ctype_10-09-2010_2225.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6018" name="TextBox 2"/>
          <p:cNvSpPr txBox="1">
            <a:spLocks noChangeArrowheads="1"/>
          </p:cNvSpPr>
          <p:nvPr/>
        </p:nvSpPr>
        <p:spPr bwMode="auto">
          <a:xfrm>
            <a:off x="5715000" y="4724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Anchorage</a:t>
            </a:r>
          </a:p>
        </p:txBody>
      </p:sp>
      <p:cxnSp>
        <p:nvCxnSpPr>
          <p:cNvPr id="86019" name="Straight Arrow Connector 3"/>
          <p:cNvCxnSpPr>
            <a:cxnSpLocks noChangeShapeType="1"/>
          </p:cNvCxnSpPr>
          <p:nvPr/>
        </p:nvCxnSpPr>
        <p:spPr bwMode="auto">
          <a:xfrm rot="16200000" flipH="1">
            <a:off x="5983288" y="5145088"/>
            <a:ext cx="684212" cy="303212"/>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6020" name="TextBox 5"/>
          <p:cNvSpPr txBox="1">
            <a:spLocks noChangeArrowheads="1"/>
          </p:cNvSpPr>
          <p:nvPr/>
        </p:nvSpPr>
        <p:spPr bwMode="auto">
          <a:xfrm>
            <a:off x="1066800" y="1143000"/>
            <a:ext cx="2590800" cy="1570038"/>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GOES-R cloud type algorithm indicates a large portion of the low stratus deck consists of supercooled water which may pose an icing hazard</a:t>
            </a:r>
          </a:p>
        </p:txBody>
      </p:sp>
      <p:sp>
        <p:nvSpPr>
          <p:cNvPr id="6" name="TextBox 2"/>
          <p:cNvSpPr txBox="1">
            <a:spLocks noChangeArrowheads="1"/>
          </p:cNvSpPr>
          <p:nvPr/>
        </p:nvSpPr>
        <p:spPr bwMode="auto">
          <a:xfrm>
            <a:off x="2362200" y="28194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err="1" smtClean="0">
                <a:solidFill>
                  <a:srgbClr val="FF00FF"/>
                </a:solidFill>
              </a:rPr>
              <a:t>Tatalina</a:t>
            </a:r>
            <a:r>
              <a:rPr lang="en-US" sz="1200" b="1" dirty="0" smtClean="0">
                <a:solidFill>
                  <a:srgbClr val="FF00FF"/>
                </a:solidFill>
              </a:rPr>
              <a:t> AFS</a:t>
            </a:r>
            <a:endParaRPr lang="en-US" sz="1200" b="1" dirty="0">
              <a:solidFill>
                <a:srgbClr val="FF00FF"/>
              </a:solidFill>
            </a:endParaRPr>
          </a:p>
        </p:txBody>
      </p:sp>
      <p:cxnSp>
        <p:nvCxnSpPr>
          <p:cNvPr id="7" name="Straight Arrow Connector 3"/>
          <p:cNvCxnSpPr>
            <a:cxnSpLocks noChangeShapeType="1"/>
          </p:cNvCxnSpPr>
          <p:nvPr/>
        </p:nvCxnSpPr>
        <p:spPr bwMode="auto">
          <a:xfrm flipH="1">
            <a:off x="2819400" y="3095625"/>
            <a:ext cx="76200" cy="790575"/>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 name="TextBox 2"/>
          <p:cNvSpPr txBox="1">
            <a:spLocks noChangeArrowheads="1"/>
          </p:cNvSpPr>
          <p:nvPr/>
        </p:nvSpPr>
        <p:spPr bwMode="auto">
          <a:xfrm>
            <a:off x="5715000" y="1676400"/>
            <a:ext cx="914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Fairbanks</a:t>
            </a:r>
            <a:endParaRPr lang="en-US" sz="1200" b="1" dirty="0">
              <a:solidFill>
                <a:srgbClr val="FF00FF"/>
              </a:solidFill>
            </a:endParaRPr>
          </a:p>
        </p:txBody>
      </p:sp>
      <p:cxnSp>
        <p:nvCxnSpPr>
          <p:cNvPr id="9" name="Straight Arrow Connector 3"/>
          <p:cNvCxnSpPr>
            <a:cxnSpLocks noChangeShapeType="1"/>
          </p:cNvCxnSpPr>
          <p:nvPr/>
        </p:nvCxnSpPr>
        <p:spPr bwMode="auto">
          <a:xfrm>
            <a:off x="6553200" y="1800225"/>
            <a:ext cx="762000" cy="28575"/>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1" name="Picture 2" descr="Terra-MODIS_AK_fog_modis_4panel_07-10-2010_22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0"/>
            <a:ext cx="800735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7042" name="TextBox 2"/>
          <p:cNvSpPr txBox="1">
            <a:spLocks noChangeArrowheads="1"/>
          </p:cNvSpPr>
          <p:nvPr/>
        </p:nvSpPr>
        <p:spPr bwMode="auto">
          <a:xfrm>
            <a:off x="2209800" y="25146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rgbClr val="FF00FF"/>
                </a:solidFill>
              </a:rPr>
              <a:t>Nome</a:t>
            </a:r>
          </a:p>
        </p:txBody>
      </p:sp>
      <p:cxnSp>
        <p:nvCxnSpPr>
          <p:cNvPr id="87043" name="Straight Arrow Connector 3"/>
          <p:cNvCxnSpPr>
            <a:cxnSpLocks noChangeShapeType="1"/>
          </p:cNvCxnSpPr>
          <p:nvPr/>
        </p:nvCxnSpPr>
        <p:spPr bwMode="auto">
          <a:xfrm>
            <a:off x="2514600" y="2743200"/>
            <a:ext cx="228600" cy="76200"/>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 name="TextBox 2"/>
          <p:cNvSpPr txBox="1">
            <a:spLocks noChangeArrowheads="1"/>
          </p:cNvSpPr>
          <p:nvPr/>
        </p:nvSpPr>
        <p:spPr bwMode="auto">
          <a:xfrm>
            <a:off x="762000" y="1981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Russia</a:t>
            </a:r>
            <a:endParaRPr lang="en-US" sz="1200" b="1" dirty="0">
              <a:solidFill>
                <a:srgbClr val="FF00FF"/>
              </a:solidFill>
            </a:endParaRPr>
          </a:p>
        </p:txBody>
      </p:sp>
      <p:sp>
        <p:nvSpPr>
          <p:cNvPr id="6" name="TextBox 2"/>
          <p:cNvSpPr txBox="1">
            <a:spLocks noChangeArrowheads="1"/>
          </p:cNvSpPr>
          <p:nvPr/>
        </p:nvSpPr>
        <p:spPr bwMode="auto">
          <a:xfrm>
            <a:off x="3352800" y="609600"/>
            <a:ext cx="685800"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Point Lay</a:t>
            </a:r>
            <a:endParaRPr lang="en-US" sz="1200" b="1" dirty="0">
              <a:solidFill>
                <a:srgbClr val="FF00FF"/>
              </a:solidFill>
            </a:endParaRPr>
          </a:p>
        </p:txBody>
      </p:sp>
      <p:cxnSp>
        <p:nvCxnSpPr>
          <p:cNvPr id="7" name="Straight Arrow Connector 3"/>
          <p:cNvCxnSpPr>
            <a:cxnSpLocks noChangeShapeType="1"/>
          </p:cNvCxnSpPr>
          <p:nvPr/>
        </p:nvCxnSpPr>
        <p:spPr bwMode="auto">
          <a:xfrm flipH="1" flipV="1">
            <a:off x="3200400" y="762001"/>
            <a:ext cx="228600" cy="76199"/>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5" name="Picture 4" descr="Terra-MODIS_AK_fog_modis_VIS_07-10-2010_22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8066" name="TextBox 2"/>
          <p:cNvSpPr txBox="1">
            <a:spLocks noChangeArrowheads="1"/>
          </p:cNvSpPr>
          <p:nvPr/>
        </p:nvSpPr>
        <p:spPr bwMode="auto">
          <a:xfrm>
            <a:off x="4114800" y="5410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Nome</a:t>
            </a:r>
            <a:endParaRPr lang="en-US" sz="1200" b="1" dirty="0">
              <a:solidFill>
                <a:srgbClr val="FF00FF"/>
              </a:solidFill>
            </a:endParaRPr>
          </a:p>
        </p:txBody>
      </p:sp>
      <p:cxnSp>
        <p:nvCxnSpPr>
          <p:cNvPr id="88067" name="Straight Arrow Connector 3"/>
          <p:cNvCxnSpPr>
            <a:cxnSpLocks noChangeShapeType="1"/>
          </p:cNvCxnSpPr>
          <p:nvPr/>
        </p:nvCxnSpPr>
        <p:spPr bwMode="auto">
          <a:xfrm>
            <a:off x="4648200" y="5562600"/>
            <a:ext cx="381000" cy="1588"/>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8068" name="Oval 9"/>
          <p:cNvSpPr>
            <a:spLocks noChangeArrowheads="1"/>
          </p:cNvSpPr>
          <p:nvPr/>
        </p:nvSpPr>
        <p:spPr bwMode="auto">
          <a:xfrm rot="2663587">
            <a:off x="4113213" y="269875"/>
            <a:ext cx="1122362" cy="480695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88069" name="TextBox 10"/>
          <p:cNvSpPr txBox="1">
            <a:spLocks noChangeArrowheads="1"/>
          </p:cNvSpPr>
          <p:nvPr/>
        </p:nvSpPr>
        <p:spPr bwMode="auto">
          <a:xfrm>
            <a:off x="1066800" y="1150938"/>
            <a:ext cx="2743200" cy="1600200"/>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This scene contains a large area of fog/low stratus with overlaying cirrus clouds. The GOES-R fog/low stratus product will only work when the fog/stratus clouds are the highest cloud layer. </a:t>
            </a:r>
          </a:p>
        </p:txBody>
      </p:sp>
      <p:sp>
        <p:nvSpPr>
          <p:cNvPr id="9" name="TextBox 2"/>
          <p:cNvSpPr txBox="1">
            <a:spLocks noChangeArrowheads="1"/>
          </p:cNvSpPr>
          <p:nvPr/>
        </p:nvSpPr>
        <p:spPr bwMode="auto">
          <a:xfrm>
            <a:off x="1981200" y="4371975"/>
            <a:ext cx="7620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Russia</a:t>
            </a:r>
            <a:endParaRPr lang="en-US" sz="1200" b="1" dirty="0">
              <a:solidFill>
                <a:srgbClr val="FF00FF"/>
              </a:solidFill>
            </a:endParaRPr>
          </a:p>
        </p:txBody>
      </p:sp>
      <p:sp>
        <p:nvSpPr>
          <p:cNvPr id="11" name="TextBox 2"/>
          <p:cNvSpPr txBox="1">
            <a:spLocks noChangeArrowheads="1"/>
          </p:cNvSpPr>
          <p:nvPr/>
        </p:nvSpPr>
        <p:spPr bwMode="auto">
          <a:xfrm>
            <a:off x="6172200" y="1676400"/>
            <a:ext cx="685800"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Point Lay</a:t>
            </a:r>
            <a:endParaRPr lang="en-US" sz="1200" b="1" dirty="0">
              <a:solidFill>
                <a:srgbClr val="FF00FF"/>
              </a:solidFill>
            </a:endParaRPr>
          </a:p>
        </p:txBody>
      </p:sp>
      <p:cxnSp>
        <p:nvCxnSpPr>
          <p:cNvPr id="12" name="Straight Arrow Connector 3"/>
          <p:cNvCxnSpPr>
            <a:cxnSpLocks noChangeShapeType="1"/>
          </p:cNvCxnSpPr>
          <p:nvPr/>
        </p:nvCxnSpPr>
        <p:spPr bwMode="auto">
          <a:xfrm flipH="1" flipV="1">
            <a:off x="5791200" y="1676400"/>
            <a:ext cx="457200" cy="228601"/>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89" name="Picture 1" descr="Terra-MODIS_AK_fog_modis_fogprob_07-10-2010_22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9090" name="TextBox 2"/>
          <p:cNvSpPr txBox="1">
            <a:spLocks noChangeArrowheads="1"/>
          </p:cNvSpPr>
          <p:nvPr/>
        </p:nvSpPr>
        <p:spPr bwMode="auto">
          <a:xfrm>
            <a:off x="4114800" y="5410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Nome</a:t>
            </a:r>
          </a:p>
        </p:txBody>
      </p:sp>
      <p:cxnSp>
        <p:nvCxnSpPr>
          <p:cNvPr id="89091" name="Straight Arrow Connector 3"/>
          <p:cNvCxnSpPr>
            <a:cxnSpLocks noChangeShapeType="1"/>
          </p:cNvCxnSpPr>
          <p:nvPr/>
        </p:nvCxnSpPr>
        <p:spPr bwMode="auto">
          <a:xfrm>
            <a:off x="4648200" y="5562600"/>
            <a:ext cx="381000" cy="1588"/>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89092" name="Oval 4"/>
          <p:cNvSpPr>
            <a:spLocks noChangeArrowheads="1"/>
          </p:cNvSpPr>
          <p:nvPr/>
        </p:nvSpPr>
        <p:spPr bwMode="auto">
          <a:xfrm rot="2663587">
            <a:off x="4113213" y="269875"/>
            <a:ext cx="1122362" cy="480695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89093" name="TextBox 5"/>
          <p:cNvSpPr txBox="1">
            <a:spLocks noChangeArrowheads="1"/>
          </p:cNvSpPr>
          <p:nvPr/>
        </p:nvSpPr>
        <p:spPr bwMode="auto">
          <a:xfrm>
            <a:off x="5715000" y="2327275"/>
            <a:ext cx="2438400" cy="3540125"/>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t>Although surface </a:t>
            </a:r>
            <a:r>
              <a:rPr lang="en-US" sz="1400" dirty="0" err="1"/>
              <a:t>obs</a:t>
            </a:r>
            <a:r>
              <a:rPr lang="en-US" sz="1400" dirty="0"/>
              <a:t> indicate that LIFR conditions are present the GOES-R fog/low stratus algorithm will not return a probability because the cloud type algorithm detected ice cloud. In this case it would be in a </a:t>
            </a:r>
            <a:r>
              <a:rPr lang="en-US" sz="1400" dirty="0" smtClean="0"/>
              <a:t>forecaster’</a:t>
            </a:r>
            <a:r>
              <a:rPr lang="en-US" altLang="ja-JP" sz="1400" dirty="0" smtClean="0"/>
              <a:t>s </a:t>
            </a:r>
            <a:r>
              <a:rPr lang="en-US" altLang="ja-JP" sz="1400" dirty="0"/>
              <a:t>better interest to look at the visible image and see that the fog is visible through the thin cirrus clouds and assume the fog probability under this cirrus layer is similar to the areas on either side </a:t>
            </a:r>
            <a:endParaRPr lang="en-US" sz="1400" dirty="0"/>
          </a:p>
        </p:txBody>
      </p:sp>
      <p:sp>
        <p:nvSpPr>
          <p:cNvPr id="10" name="TextBox 2"/>
          <p:cNvSpPr txBox="1">
            <a:spLocks noChangeArrowheads="1"/>
          </p:cNvSpPr>
          <p:nvPr/>
        </p:nvSpPr>
        <p:spPr bwMode="auto">
          <a:xfrm>
            <a:off x="1981200" y="4371975"/>
            <a:ext cx="7620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Russia</a:t>
            </a:r>
            <a:endParaRPr lang="en-US" sz="1200" b="1" dirty="0">
              <a:solidFill>
                <a:srgbClr val="FF00FF"/>
              </a:solidFill>
            </a:endParaRPr>
          </a:p>
        </p:txBody>
      </p:sp>
      <p:sp>
        <p:nvSpPr>
          <p:cNvPr id="11" name="TextBox 2"/>
          <p:cNvSpPr txBox="1">
            <a:spLocks noChangeArrowheads="1"/>
          </p:cNvSpPr>
          <p:nvPr/>
        </p:nvSpPr>
        <p:spPr bwMode="auto">
          <a:xfrm>
            <a:off x="6172200" y="1676400"/>
            <a:ext cx="685800"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Point Lay</a:t>
            </a:r>
            <a:endParaRPr lang="en-US" sz="1200" b="1" dirty="0">
              <a:solidFill>
                <a:srgbClr val="FF00FF"/>
              </a:solidFill>
            </a:endParaRPr>
          </a:p>
        </p:txBody>
      </p:sp>
      <p:cxnSp>
        <p:nvCxnSpPr>
          <p:cNvPr id="12" name="Straight Arrow Connector 3"/>
          <p:cNvCxnSpPr>
            <a:cxnSpLocks noChangeShapeType="1"/>
          </p:cNvCxnSpPr>
          <p:nvPr/>
        </p:nvCxnSpPr>
        <p:spPr bwMode="auto">
          <a:xfrm flipH="1" flipV="1">
            <a:off x="5791200" y="1676400"/>
            <a:ext cx="457200" cy="228601"/>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0113" name="Picture 3" descr="Terra-MODIS_AK_fog_modis_ctype_07-10-2010_2230.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96850"/>
            <a:ext cx="7543800" cy="646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0114" name="TextBox 2"/>
          <p:cNvSpPr txBox="1">
            <a:spLocks noChangeArrowheads="1"/>
          </p:cNvSpPr>
          <p:nvPr/>
        </p:nvSpPr>
        <p:spPr bwMode="auto">
          <a:xfrm>
            <a:off x="4114800" y="5410200"/>
            <a:ext cx="12954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FF"/>
                </a:solidFill>
              </a:rPr>
              <a:t>Nome</a:t>
            </a:r>
          </a:p>
        </p:txBody>
      </p:sp>
      <p:cxnSp>
        <p:nvCxnSpPr>
          <p:cNvPr id="90115" name="Straight Arrow Connector 3"/>
          <p:cNvCxnSpPr>
            <a:cxnSpLocks noChangeShapeType="1"/>
          </p:cNvCxnSpPr>
          <p:nvPr/>
        </p:nvCxnSpPr>
        <p:spPr bwMode="auto">
          <a:xfrm>
            <a:off x="4648200" y="5562600"/>
            <a:ext cx="381000" cy="1588"/>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90116" name="Oval 4"/>
          <p:cNvSpPr>
            <a:spLocks noChangeArrowheads="1"/>
          </p:cNvSpPr>
          <p:nvPr/>
        </p:nvSpPr>
        <p:spPr bwMode="auto">
          <a:xfrm rot="2663587">
            <a:off x="4113213" y="269875"/>
            <a:ext cx="1122362" cy="4806950"/>
          </a:xfrm>
          <a:prstGeom prst="ellipse">
            <a:avLst/>
          </a:prstGeom>
          <a:noFill/>
          <a:ln w="508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p>
        </p:txBody>
      </p:sp>
      <p:sp>
        <p:nvSpPr>
          <p:cNvPr id="90117" name="TextBox 5"/>
          <p:cNvSpPr txBox="1">
            <a:spLocks noChangeArrowheads="1"/>
          </p:cNvSpPr>
          <p:nvPr/>
        </p:nvSpPr>
        <p:spPr bwMode="auto">
          <a:xfrm>
            <a:off x="1066800" y="1219200"/>
            <a:ext cx="2743200" cy="1169988"/>
          </a:xfrm>
          <a:prstGeom prst="rect">
            <a:avLst/>
          </a:prstGeom>
          <a:solidFill>
            <a:schemeClr val="bg1">
              <a:alpha val="59999"/>
            </a:schemeClr>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The GOES-R cloud type algorithm shows the cirrus streak starting over Eastern Russia and running along the NW Alaska coastline</a:t>
            </a:r>
          </a:p>
        </p:txBody>
      </p:sp>
      <p:sp>
        <p:nvSpPr>
          <p:cNvPr id="7" name="TextBox 2"/>
          <p:cNvSpPr txBox="1">
            <a:spLocks noChangeArrowheads="1"/>
          </p:cNvSpPr>
          <p:nvPr/>
        </p:nvSpPr>
        <p:spPr bwMode="auto">
          <a:xfrm>
            <a:off x="1981200" y="4371975"/>
            <a:ext cx="7620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Russia</a:t>
            </a:r>
            <a:endParaRPr lang="en-US" sz="1200" b="1" dirty="0">
              <a:solidFill>
                <a:srgbClr val="FF00FF"/>
              </a:solidFill>
            </a:endParaRPr>
          </a:p>
        </p:txBody>
      </p:sp>
      <p:sp>
        <p:nvSpPr>
          <p:cNvPr id="8" name="TextBox 2"/>
          <p:cNvSpPr txBox="1">
            <a:spLocks noChangeArrowheads="1"/>
          </p:cNvSpPr>
          <p:nvPr/>
        </p:nvSpPr>
        <p:spPr bwMode="auto">
          <a:xfrm>
            <a:off x="6172200" y="1676400"/>
            <a:ext cx="685800"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solidFill>
                  <a:srgbClr val="FF00FF"/>
                </a:solidFill>
              </a:rPr>
              <a:t>Point Lay</a:t>
            </a:r>
            <a:endParaRPr lang="en-US" sz="1200" b="1" dirty="0">
              <a:solidFill>
                <a:srgbClr val="FF00FF"/>
              </a:solidFill>
            </a:endParaRPr>
          </a:p>
        </p:txBody>
      </p:sp>
      <p:cxnSp>
        <p:nvCxnSpPr>
          <p:cNvPr id="9" name="Straight Arrow Connector 3"/>
          <p:cNvCxnSpPr>
            <a:cxnSpLocks noChangeShapeType="1"/>
          </p:cNvCxnSpPr>
          <p:nvPr/>
        </p:nvCxnSpPr>
        <p:spPr bwMode="auto">
          <a:xfrm flipH="1" flipV="1">
            <a:off x="5791200" y="1676400"/>
            <a:ext cx="457200" cy="228601"/>
          </a:xfrm>
          <a:prstGeom prst="straightConnector1">
            <a:avLst/>
          </a:prstGeom>
          <a:noFill/>
          <a:ln w="9525">
            <a:solidFill>
              <a:srgbClr val="FF00FF"/>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Text Box 12"/>
          <p:cNvSpPr txBox="1">
            <a:spLocks noChangeArrowheads="1"/>
          </p:cNvSpPr>
          <p:nvPr/>
        </p:nvSpPr>
        <p:spPr bwMode="auto">
          <a:xfrm>
            <a:off x="152400" y="166688"/>
            <a:ext cx="8839200" cy="7699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rgbClr val="376092"/>
                </a:solidFill>
              </a:rPr>
              <a:t>Fog Detection Methodology</a:t>
            </a:r>
          </a:p>
        </p:txBody>
      </p:sp>
      <p:sp>
        <p:nvSpPr>
          <p:cNvPr id="35843" name="Rectangle 3"/>
          <p:cNvSpPr txBox="1">
            <a:spLocks noChangeArrowheads="1"/>
          </p:cNvSpPr>
          <p:nvPr/>
        </p:nvSpPr>
        <p:spPr bwMode="auto">
          <a:xfrm>
            <a:off x="152400" y="1066800"/>
            <a:ext cx="8610600" cy="5638800"/>
          </a:xfrm>
          <a:prstGeom prst="rect">
            <a:avLst/>
          </a:prstGeom>
          <a:noFill/>
          <a:ln w="9525">
            <a:noFill/>
            <a:miter lim="800000"/>
            <a:headEnd/>
            <a:tailEnd/>
          </a:ln>
        </p:spPr>
        <p:txBody>
          <a:bodyPr/>
          <a:lstStyle/>
          <a:p>
            <a:pPr marL="342900" indent="-342900" eaLnBrk="1" hangingPunct="1">
              <a:spcBef>
                <a:spcPct val="20000"/>
              </a:spcBef>
              <a:buFontTx/>
              <a:buChar char="•"/>
              <a:defRPr/>
            </a:pPr>
            <a:r>
              <a:rPr lang="en-US" dirty="0">
                <a:solidFill>
                  <a:srgbClr val="000000"/>
                </a:solidFill>
                <a:latin typeface="Arial" pitchFamily="-112" charset="0"/>
                <a:ea typeface="Arial" pitchFamily="-112" charset="0"/>
                <a:cs typeface="Arial" pitchFamily="-112" charset="0"/>
              </a:rPr>
              <a:t>What characteristics define fog or low stratus clouds?</a:t>
            </a:r>
          </a:p>
          <a:p>
            <a:pPr marL="2286000" lvl="4" indent="-457200" eaLnBrk="1" hangingPunct="1">
              <a:spcBef>
                <a:spcPct val="20000"/>
              </a:spcBef>
              <a:buFont typeface="+mj-lt"/>
              <a:buAutoNum type="arabicParenR"/>
              <a:defRPr/>
            </a:pPr>
            <a:r>
              <a:rPr lang="en-US" dirty="0">
                <a:solidFill>
                  <a:srgbClr val="000090"/>
                </a:solidFill>
                <a:latin typeface="Arial" pitchFamily="-112" charset="0"/>
                <a:ea typeface="Arial" pitchFamily="-112" charset="0"/>
                <a:cs typeface="Arial" pitchFamily="-112" charset="0"/>
              </a:rPr>
              <a:t>Fog/low stratus clouds are close to the surface so the difference between the cloud temperature and the surface temperature should be small</a:t>
            </a:r>
          </a:p>
          <a:p>
            <a:pPr marL="2286000" lvl="4" indent="-457200" eaLnBrk="1" hangingPunct="1">
              <a:spcBef>
                <a:spcPct val="20000"/>
              </a:spcBef>
              <a:buFont typeface="+mj-lt"/>
              <a:buAutoNum type="arabicParenR"/>
              <a:defRPr/>
            </a:pPr>
            <a:r>
              <a:rPr lang="en-US" dirty="0">
                <a:solidFill>
                  <a:srgbClr val="000090"/>
                </a:solidFill>
                <a:latin typeface="Arial" pitchFamily="-112" charset="0"/>
                <a:ea typeface="Arial" pitchFamily="-112" charset="0"/>
                <a:cs typeface="Arial" pitchFamily="-112" charset="0"/>
              </a:rPr>
              <a:t>From a satellite perspective these clouds are spatially uniform in both temperature and reflectivity</a:t>
            </a:r>
          </a:p>
          <a:p>
            <a:pPr marL="2286000" lvl="4" indent="-457200" eaLnBrk="1" hangingPunct="1">
              <a:spcBef>
                <a:spcPct val="20000"/>
              </a:spcBef>
              <a:buFont typeface="+mj-lt"/>
              <a:buAutoNum type="arabicParenR"/>
              <a:defRPr/>
            </a:pPr>
            <a:r>
              <a:rPr lang="en-US" dirty="0">
                <a:solidFill>
                  <a:srgbClr val="000090"/>
                </a:solidFill>
                <a:latin typeface="Arial" pitchFamily="-112" charset="0"/>
                <a:ea typeface="Arial" pitchFamily="-112" charset="0"/>
                <a:cs typeface="Arial" pitchFamily="-112" charset="0"/>
              </a:rPr>
              <a:t>These clouds are composed of small liquid water particles </a:t>
            </a:r>
          </a:p>
          <a:p>
            <a:pPr marL="2628900" lvl="5" indent="-342900">
              <a:spcBef>
                <a:spcPct val="20000"/>
              </a:spcBef>
              <a:buFontTx/>
              <a:buChar char="•"/>
              <a:defRPr/>
            </a:pPr>
            <a:r>
              <a:rPr lang="en-US" sz="2000" i="1" dirty="0">
                <a:solidFill>
                  <a:srgbClr val="FF6600"/>
                </a:solidFill>
                <a:latin typeface="Arial" pitchFamily="-112" charset="0"/>
                <a:ea typeface="Arial" pitchFamily="-112" charset="0"/>
                <a:cs typeface="Arial" pitchFamily="-112" charset="0"/>
              </a:rPr>
              <a:t>The GOES-R fog algorithm is currently not applied to pixels flagged as ice clouds by the GOES-R cloud type algorithm</a:t>
            </a:r>
            <a:endParaRPr lang="en-US" dirty="0">
              <a:solidFill>
                <a:srgbClr val="FF6600"/>
              </a:solidFill>
              <a:latin typeface="Arial" pitchFamily="-112" charset="0"/>
              <a:ea typeface="Arial" pitchFamily="-112" charset="0"/>
              <a:cs typeface="Arial" pitchFamily="-112" charset="0"/>
            </a:endParaRPr>
          </a:p>
          <a:p>
            <a:pPr marL="342900" indent="-342900" eaLnBrk="1" hangingPunct="1">
              <a:spcBef>
                <a:spcPct val="20000"/>
              </a:spcBef>
              <a:buFontTx/>
              <a:buChar char="•"/>
              <a:defRPr/>
            </a:pPr>
            <a:r>
              <a:rPr lang="en-US" dirty="0">
                <a:solidFill>
                  <a:srgbClr val="000000"/>
                </a:solidFill>
                <a:latin typeface="Arial" pitchFamily="-112" charset="0"/>
                <a:ea typeface="Arial" pitchFamily="-112" charset="0"/>
                <a:cs typeface="Arial" pitchFamily="-112" charset="0"/>
              </a:rPr>
              <a:t>The GOES-R fog/low stratus detection algorithm uses these characteristics to find areas of fog/low stratus clouds </a:t>
            </a:r>
          </a:p>
          <a:p>
            <a:pPr marL="800100" lvl="1" indent="-342900" eaLnBrk="1" hangingPunct="1">
              <a:spcBef>
                <a:spcPct val="20000"/>
              </a:spcBef>
              <a:buFontTx/>
              <a:buChar char="•"/>
              <a:defRPr/>
            </a:pPr>
            <a:endParaRPr lang="en-US" dirty="0">
              <a:solidFill>
                <a:srgbClr val="000000"/>
              </a:solidFill>
              <a:latin typeface="Arial" pitchFamily="-112" charset="0"/>
              <a:ea typeface="Arial" pitchFamily="-112" charset="0"/>
              <a:cs typeface="Arial" pitchFamily="-112" charset="0"/>
            </a:endParaRPr>
          </a:p>
        </p:txBody>
      </p:sp>
      <p:pic>
        <p:nvPicPr>
          <p:cNvPr id="2" name="Picture 3" descr="Valley_Fog_02.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600" y="1676400"/>
            <a:ext cx="1879600" cy="419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2362200" y="457200"/>
            <a:ext cx="4572000" cy="1371600"/>
          </a:xfrm>
        </p:spPr>
        <p:txBody>
          <a:bodyPr/>
          <a:lstStyle/>
          <a:p>
            <a:pPr eaLnBrk="1" hangingPunct="1"/>
            <a:r>
              <a:rPr lang="en-US" b="1">
                <a:solidFill>
                  <a:srgbClr val="376092"/>
                </a:solidFill>
                <a:latin typeface="Arial" charset="0"/>
                <a:ea typeface="ＭＳ Ｐゴシック" charset="0"/>
                <a:cs typeface="ＭＳ Ｐゴシック" charset="0"/>
              </a:rPr>
              <a:t>Primary</a:t>
            </a:r>
            <a:br>
              <a:rPr lang="en-US" b="1">
                <a:solidFill>
                  <a:srgbClr val="376092"/>
                </a:solidFill>
                <a:latin typeface="Arial" charset="0"/>
                <a:ea typeface="ＭＳ Ｐゴシック" charset="0"/>
                <a:cs typeface="ＭＳ Ｐゴシック" charset="0"/>
              </a:rPr>
            </a:br>
            <a:r>
              <a:rPr lang="en-US" b="1">
                <a:solidFill>
                  <a:srgbClr val="376092"/>
                </a:solidFill>
                <a:latin typeface="Arial" charset="0"/>
                <a:ea typeface="ＭＳ Ｐゴシック" charset="0"/>
                <a:cs typeface="ＭＳ Ｐゴシック" charset="0"/>
              </a:rPr>
              <a:t>Limitations</a:t>
            </a:r>
            <a:endParaRPr lang="en-US">
              <a:solidFill>
                <a:srgbClr val="376092"/>
              </a:solidFill>
              <a:latin typeface="Arial" charset="0"/>
              <a:ea typeface="ＭＳ Ｐゴシック" charset="0"/>
              <a:cs typeface="ＭＳ Ｐゴシック" charset="0"/>
            </a:endParaRPr>
          </a:p>
        </p:txBody>
      </p:sp>
      <p:sp>
        <p:nvSpPr>
          <p:cNvPr id="91138" name="Rectangle 3"/>
          <p:cNvSpPr>
            <a:spLocks noGrp="1" noChangeArrowheads="1"/>
          </p:cNvSpPr>
          <p:nvPr>
            <p:ph type="body" idx="1"/>
          </p:nvPr>
        </p:nvSpPr>
        <p:spPr>
          <a:xfrm>
            <a:off x="152400" y="2362200"/>
            <a:ext cx="8610600" cy="4267200"/>
          </a:xfrm>
        </p:spPr>
        <p:txBody>
          <a:bodyPr/>
          <a:lstStyle/>
          <a:p>
            <a:pPr eaLnBrk="1" hangingPunct="1"/>
            <a:r>
              <a:rPr lang="en-US" sz="2400">
                <a:solidFill>
                  <a:srgbClr val="000000"/>
                </a:solidFill>
                <a:latin typeface="Arial" charset="0"/>
                <a:ea typeface="ＭＳ Ｐゴシック" charset="0"/>
                <a:cs typeface="Arial" charset="0"/>
              </a:rPr>
              <a:t>The methodology used to detect fog in the day/night terminator is still under development.</a:t>
            </a:r>
          </a:p>
          <a:p>
            <a:pPr eaLnBrk="1" hangingPunct="1"/>
            <a:endParaRPr lang="en-US" sz="2400">
              <a:solidFill>
                <a:srgbClr val="000000"/>
              </a:solidFill>
              <a:latin typeface="Arial" charset="0"/>
              <a:ea typeface="ＭＳ Ｐゴシック" charset="0"/>
              <a:cs typeface="Arial" charset="0"/>
            </a:endParaRPr>
          </a:p>
          <a:p>
            <a:pPr eaLnBrk="1" hangingPunct="1"/>
            <a:r>
              <a:rPr lang="en-US" sz="2400">
                <a:solidFill>
                  <a:srgbClr val="000000"/>
                </a:solidFill>
                <a:latin typeface="Arial" charset="0"/>
                <a:ea typeface="ＭＳ Ｐゴシック" charset="0"/>
                <a:cs typeface="ＭＳ Ｐゴシック" charset="0"/>
              </a:rPr>
              <a:t>Passive sensor based algorithms can only detect fog when fog is the highest cloud layer.</a:t>
            </a:r>
          </a:p>
          <a:p>
            <a:pPr eaLnBrk="1" hangingPunct="1"/>
            <a:endParaRPr lang="en-US" sz="2400">
              <a:solidFill>
                <a:srgbClr val="000000"/>
              </a:solidFill>
              <a:latin typeface="Arial" charset="0"/>
              <a:ea typeface="ＭＳ Ｐゴシック" charset="0"/>
              <a:cs typeface="Arial" charset="0"/>
            </a:endParaRPr>
          </a:p>
          <a:p>
            <a:pPr eaLnBrk="1" hangingPunct="1"/>
            <a:r>
              <a:rPr lang="en-US" sz="2400">
                <a:solidFill>
                  <a:srgbClr val="000000"/>
                </a:solidFill>
                <a:latin typeface="Arial" charset="0"/>
                <a:ea typeface="ＭＳ Ｐゴシック" charset="0"/>
                <a:cs typeface="Arial" charset="0"/>
              </a:rPr>
              <a:t>Although there is a method for retrieving daytime fog depth that uses cloud liquid water path, daytime fog depth calculations for MODIS are currently not available due to the unavailability of MODIS daytime optical properties. </a:t>
            </a:r>
          </a:p>
        </p:txBody>
      </p:sp>
      <p:pic>
        <p:nvPicPr>
          <p:cNvPr id="91139" name="Picture 5" descr="journal_12294_img0360.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228600"/>
            <a:ext cx="2686050" cy="20145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1140" name="Picture 6" descr="Top_World_Hwy_fog.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24600" y="292100"/>
            <a:ext cx="2557463" cy="1917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Rectangle 2"/>
          <p:cNvSpPr txBox="1">
            <a:spLocks noChangeArrowheads="1"/>
          </p:cNvSpPr>
          <p:nvPr/>
        </p:nvSpPr>
        <p:spPr bwMode="auto">
          <a:xfrm>
            <a:off x="685800" y="381000"/>
            <a:ext cx="7772400" cy="1447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a:solidFill>
                  <a:srgbClr val="376092"/>
                </a:solidFill>
              </a:rPr>
              <a:t>Known</a:t>
            </a:r>
          </a:p>
          <a:p>
            <a:pPr algn="ctr" eaLnBrk="1" hangingPunct="1"/>
            <a:r>
              <a:rPr lang="en-US" sz="4400" b="1">
                <a:solidFill>
                  <a:srgbClr val="376092"/>
                </a:solidFill>
              </a:rPr>
              <a:t>Strengths</a:t>
            </a:r>
            <a:endParaRPr lang="en-US" sz="4400">
              <a:solidFill>
                <a:srgbClr val="376092"/>
              </a:solidFill>
            </a:endParaRPr>
          </a:p>
        </p:txBody>
      </p:sp>
      <p:sp>
        <p:nvSpPr>
          <p:cNvPr id="93186" name="Rectangle 3"/>
          <p:cNvSpPr txBox="1">
            <a:spLocks noChangeArrowheads="1"/>
          </p:cNvSpPr>
          <p:nvPr/>
        </p:nvSpPr>
        <p:spPr bwMode="auto">
          <a:xfrm>
            <a:off x="152400" y="2286000"/>
            <a:ext cx="8610600" cy="4648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a:solidFill>
                  <a:srgbClr val="000000"/>
                </a:solidFill>
                <a:cs typeface="Arial" charset="0"/>
              </a:rPr>
              <a:t>Replaces the commonly-used qualitative 3.9-11 μm brightness temperature difference method for detecting fog/low stratus that can only be used during the night. </a:t>
            </a:r>
          </a:p>
          <a:p>
            <a:pPr eaLnBrk="1" hangingPunct="1">
              <a:spcBef>
                <a:spcPct val="20000"/>
              </a:spcBef>
              <a:buFontTx/>
              <a:buChar char="•"/>
            </a:pPr>
            <a:r>
              <a:rPr lang="en-US">
                <a:solidFill>
                  <a:srgbClr val="000000"/>
                </a:solidFill>
                <a:cs typeface="Arial" charset="0"/>
              </a:rPr>
              <a:t>Provides a quantitative probability that each non-ice pixel contains fog/low stratus clouds (MVFR criteria of cloud ceiling &lt; 3000 ft)</a:t>
            </a:r>
          </a:p>
          <a:p>
            <a:pPr eaLnBrk="1" hangingPunct="1">
              <a:spcBef>
                <a:spcPct val="20000"/>
              </a:spcBef>
              <a:buFontTx/>
              <a:buChar char="•"/>
            </a:pPr>
            <a:r>
              <a:rPr lang="en-US">
                <a:solidFill>
                  <a:srgbClr val="000000"/>
                </a:solidFill>
                <a:cs typeface="Arial" charset="0"/>
              </a:rPr>
              <a:t>The GOES-R fog/low cloud algorithm is available during both day and night (except in the small terminator region where the day/night transition occurs)</a:t>
            </a:r>
          </a:p>
          <a:p>
            <a:pPr eaLnBrk="1" hangingPunct="1">
              <a:spcBef>
                <a:spcPct val="20000"/>
              </a:spcBef>
              <a:buFontTx/>
              <a:buChar char="•"/>
            </a:pPr>
            <a:r>
              <a:rPr lang="en-US">
                <a:solidFill>
                  <a:srgbClr val="000000"/>
                </a:solidFill>
                <a:cs typeface="Arial" charset="0"/>
              </a:rPr>
              <a:t>Products are generated within minutes of receiving satellite data</a:t>
            </a:r>
          </a:p>
        </p:txBody>
      </p:sp>
      <p:pic>
        <p:nvPicPr>
          <p:cNvPr id="93187" name="Picture 5" descr="IMAG0305.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3810"/>
          <a:stretch>
            <a:fillRect/>
          </a:stretch>
        </p:blipFill>
        <p:spPr bwMode="auto">
          <a:xfrm>
            <a:off x="304800" y="228600"/>
            <a:ext cx="2667000" cy="1924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3188" name="Picture 6" descr="IMG_9448.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0" y="228600"/>
            <a:ext cx="2770188" cy="1981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Rectangle 2"/>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a:solidFill>
                  <a:srgbClr val="376092"/>
                </a:solidFill>
              </a:rPr>
              <a:t>Near-Term Improvements</a:t>
            </a:r>
            <a:endParaRPr lang="en-US" sz="4400">
              <a:solidFill>
                <a:srgbClr val="376092"/>
              </a:solidFill>
            </a:endParaRPr>
          </a:p>
        </p:txBody>
      </p:sp>
      <p:sp>
        <p:nvSpPr>
          <p:cNvPr id="94210" name="Rectangle 3"/>
          <p:cNvSpPr txBox="1">
            <a:spLocks noChangeArrowheads="1"/>
          </p:cNvSpPr>
          <p:nvPr/>
        </p:nvSpPr>
        <p:spPr bwMode="auto">
          <a:xfrm>
            <a:off x="152400" y="1219200"/>
            <a:ext cx="8839200" cy="5638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a:solidFill>
                  <a:srgbClr val="000000"/>
                </a:solidFill>
                <a:cs typeface="Arial" charset="0"/>
              </a:rPr>
              <a:t>Currently a single fog probability is providing the probability that MVFR conditions (ceiling &lt; 3000 ft) are present for each pixel. A second fog probability will soon also be available that will give the probability that IFR (including LIFR) conditions (ceiling &lt; 1000 ft) are present. </a:t>
            </a:r>
          </a:p>
          <a:p>
            <a:pPr eaLnBrk="1" hangingPunct="1">
              <a:spcBef>
                <a:spcPct val="20000"/>
              </a:spcBef>
              <a:buFontTx/>
              <a:buChar char="•"/>
            </a:pPr>
            <a:r>
              <a:rPr lang="en-US">
                <a:solidFill>
                  <a:srgbClr val="000000"/>
                </a:solidFill>
                <a:cs typeface="Arial" charset="0"/>
              </a:rPr>
              <a:t>A high resolution (1 km) terrain map will be used to help detect areas where terrain rises into elevated liquid cloud layers thus creating localized MVFR/IFR conditions </a:t>
            </a:r>
          </a:p>
          <a:p>
            <a:pPr eaLnBrk="1" hangingPunct="1">
              <a:spcBef>
                <a:spcPct val="20000"/>
              </a:spcBef>
              <a:buFontTx/>
              <a:buChar char="•"/>
            </a:pPr>
            <a:r>
              <a:rPr lang="en-US">
                <a:solidFill>
                  <a:srgbClr val="000000"/>
                </a:solidFill>
                <a:cs typeface="Arial" charset="0"/>
              </a:rPr>
              <a:t>Once daytime cloud optical properties are available for MODIS the daytime fog depth product will also be incorporated</a:t>
            </a:r>
          </a:p>
          <a:p>
            <a:pPr eaLnBrk="1" hangingPunct="1">
              <a:spcBef>
                <a:spcPct val="20000"/>
              </a:spcBef>
              <a:buFontTx/>
              <a:buChar char="•"/>
            </a:pPr>
            <a:r>
              <a:rPr lang="en-US">
                <a:solidFill>
                  <a:srgbClr val="000000"/>
                </a:solidFill>
                <a:cs typeface="Arial" charset="0"/>
              </a:rPr>
              <a:t>End user feedback is essential and will be used to guide future improvements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Rectangle 2"/>
          <p:cNvSpPr txBox="1">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a:solidFill>
                  <a:srgbClr val="376092"/>
                </a:solidFill>
              </a:rPr>
              <a:t>What You Should Know by the End of Training</a:t>
            </a:r>
            <a:endParaRPr lang="en-US" sz="4400">
              <a:solidFill>
                <a:srgbClr val="376092"/>
              </a:solidFill>
            </a:endParaRPr>
          </a:p>
        </p:txBody>
      </p:sp>
      <p:sp>
        <p:nvSpPr>
          <p:cNvPr id="3" name="Rectangle 3"/>
          <p:cNvSpPr txBox="1">
            <a:spLocks noChangeArrowheads="1"/>
          </p:cNvSpPr>
          <p:nvPr/>
        </p:nvSpPr>
        <p:spPr bwMode="auto">
          <a:xfrm>
            <a:off x="4038600" y="1524000"/>
            <a:ext cx="4953000" cy="5105400"/>
          </a:xfrm>
          <a:prstGeom prst="rect">
            <a:avLst/>
          </a:prstGeom>
          <a:noFill/>
          <a:ln w="9525">
            <a:noFill/>
            <a:miter lim="800000"/>
            <a:headEnd/>
            <a:tailEnd/>
          </a:ln>
        </p:spPr>
        <p:txBody>
          <a:bodyPr/>
          <a:lstStyle/>
          <a:p>
            <a:pPr marL="342900" indent="-342900" eaLnBrk="1" hangingPunct="1">
              <a:spcBef>
                <a:spcPct val="20000"/>
              </a:spcBef>
              <a:buFontTx/>
              <a:buChar char="•"/>
              <a:defRPr/>
            </a:pPr>
            <a:r>
              <a:rPr lang="en-US" kern="0" dirty="0">
                <a:latin typeface="+mn-lt"/>
                <a:ea typeface="+mn-ea"/>
                <a:cs typeface="+mn-cs"/>
              </a:rPr>
              <a:t>Which GOES-R fog/low cloud algorithms are available within AWIPS</a:t>
            </a:r>
          </a:p>
          <a:p>
            <a:pPr marL="342900" indent="-342900" eaLnBrk="1" hangingPunct="1">
              <a:spcBef>
                <a:spcPct val="20000"/>
              </a:spcBef>
              <a:buFontTx/>
              <a:buChar char="•"/>
              <a:defRPr/>
            </a:pPr>
            <a:endParaRPr lang="en-US" kern="0" dirty="0">
              <a:latin typeface="+mn-lt"/>
              <a:ea typeface="+mn-ea"/>
              <a:cs typeface="+mn-cs"/>
            </a:endParaRPr>
          </a:p>
          <a:p>
            <a:pPr marL="342900" indent="-342900" eaLnBrk="1" hangingPunct="1">
              <a:spcBef>
                <a:spcPct val="20000"/>
              </a:spcBef>
              <a:buFontTx/>
              <a:buChar char="•"/>
              <a:defRPr/>
            </a:pPr>
            <a:r>
              <a:rPr lang="en-US" kern="0" dirty="0">
                <a:latin typeface="+mn-lt"/>
                <a:ea typeface="+mn-ea"/>
                <a:cs typeface="+mn-cs"/>
              </a:rPr>
              <a:t>Product interpretation through examples of interest in Alaska</a:t>
            </a:r>
            <a:endParaRPr lang="en-US" sz="2000" kern="0" dirty="0">
              <a:latin typeface="+mn-lt"/>
              <a:ea typeface="+mn-ea"/>
              <a:cs typeface="+mn-cs"/>
            </a:endParaRPr>
          </a:p>
          <a:p>
            <a:pPr marL="342900" indent="-342900" eaLnBrk="1" hangingPunct="1">
              <a:spcBef>
                <a:spcPct val="20000"/>
              </a:spcBef>
              <a:buFontTx/>
              <a:buChar char="•"/>
              <a:defRPr/>
            </a:pPr>
            <a:endParaRPr lang="en-US" sz="2000" kern="0" dirty="0">
              <a:latin typeface="+mn-lt"/>
              <a:ea typeface="+mn-ea"/>
              <a:cs typeface="+mn-cs"/>
            </a:endParaRPr>
          </a:p>
          <a:p>
            <a:pPr marL="342900" indent="-342900" eaLnBrk="1" hangingPunct="1">
              <a:spcBef>
                <a:spcPct val="20000"/>
              </a:spcBef>
              <a:buFontTx/>
              <a:buChar char="•"/>
              <a:defRPr/>
            </a:pPr>
            <a:r>
              <a:rPr lang="en-US" kern="0" dirty="0">
                <a:latin typeface="+mn-lt"/>
                <a:ea typeface="+mn-ea"/>
                <a:cs typeface="+mn-cs"/>
              </a:rPr>
              <a:t>Strengths and limitations of the fog/low cloud product</a:t>
            </a:r>
          </a:p>
          <a:p>
            <a:pPr marL="342900" indent="-342900" eaLnBrk="1" hangingPunct="1">
              <a:spcBef>
                <a:spcPct val="20000"/>
              </a:spcBef>
              <a:buFontTx/>
              <a:buChar char="•"/>
              <a:defRPr/>
            </a:pPr>
            <a:endParaRPr lang="en-US" kern="0" dirty="0">
              <a:latin typeface="+mn-lt"/>
              <a:ea typeface="+mn-ea"/>
              <a:cs typeface="+mn-cs"/>
            </a:endParaRPr>
          </a:p>
          <a:p>
            <a:pPr marL="342900" indent="-342900" eaLnBrk="1" hangingPunct="1">
              <a:spcBef>
                <a:spcPct val="20000"/>
              </a:spcBef>
              <a:buFontTx/>
              <a:buChar char="•"/>
              <a:defRPr/>
            </a:pPr>
            <a:r>
              <a:rPr lang="en-US" kern="0" dirty="0">
                <a:latin typeface="+mn-lt"/>
                <a:ea typeface="+mn-ea"/>
                <a:cs typeface="+mn-cs"/>
              </a:rPr>
              <a:t>Future improvements for the fog/low cloud algorithm</a:t>
            </a:r>
          </a:p>
        </p:txBody>
      </p:sp>
      <p:pic>
        <p:nvPicPr>
          <p:cNvPr id="95235" name="Picture 3" descr="hope-point-encroaching-fog.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524000"/>
            <a:ext cx="3733800" cy="5105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257" name="Picture 4" descr="Rhone_Valley_in_Fog_009.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6258" name="Rectangle 2"/>
          <p:cNvSpPr txBox="1">
            <a:spLocks noChangeArrowheads="1"/>
          </p:cNvSpPr>
          <p:nvPr/>
        </p:nvSpPr>
        <p:spPr bwMode="auto">
          <a:xfrm>
            <a:off x="685800" y="381000"/>
            <a:ext cx="7772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a:t>Contact</a:t>
            </a:r>
            <a:endParaRPr lang="en-US" sz="4400"/>
          </a:p>
        </p:txBody>
      </p:sp>
      <p:sp>
        <p:nvSpPr>
          <p:cNvPr id="96259" name="Rectangle 3"/>
          <p:cNvSpPr txBox="1">
            <a:spLocks noChangeArrowheads="1"/>
          </p:cNvSpPr>
          <p:nvPr/>
        </p:nvSpPr>
        <p:spPr bwMode="auto">
          <a:xfrm>
            <a:off x="152400" y="3733800"/>
            <a:ext cx="7772400" cy="2590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a:t>Questions? Suggestions?</a:t>
            </a:r>
          </a:p>
          <a:p>
            <a:pPr eaLnBrk="1" hangingPunct="1">
              <a:spcBef>
                <a:spcPct val="20000"/>
              </a:spcBef>
              <a:buFontTx/>
              <a:buChar char="•"/>
            </a:pPr>
            <a:r>
              <a:rPr lang="en-US"/>
              <a:t>Contact:</a:t>
            </a:r>
          </a:p>
          <a:p>
            <a:pPr lvl="1" eaLnBrk="1" hangingPunct="1">
              <a:spcBef>
                <a:spcPct val="20000"/>
              </a:spcBef>
              <a:buFontTx/>
              <a:buChar char="•"/>
            </a:pPr>
            <a:r>
              <a:rPr lang="en-US"/>
              <a:t>Michael Pavolonis (</a:t>
            </a:r>
            <a:r>
              <a:rPr lang="en-US" u="sng">
                <a:solidFill>
                  <a:srgbClr val="FF0000"/>
                </a:solidFill>
              </a:rPr>
              <a:t>Mike.Pavolonis@noaa.gov</a:t>
            </a:r>
            <a:r>
              <a:rPr lang="en-US"/>
              <a:t>)</a:t>
            </a:r>
          </a:p>
          <a:p>
            <a:pPr lvl="1" eaLnBrk="1" hangingPunct="1">
              <a:spcBef>
                <a:spcPct val="20000"/>
              </a:spcBef>
              <a:buFontTx/>
              <a:buChar char="•"/>
            </a:pPr>
            <a:r>
              <a:rPr lang="en-US"/>
              <a:t>Corey Calvert (</a:t>
            </a:r>
            <a:r>
              <a:rPr lang="en-US" u="sng">
                <a:solidFill>
                  <a:srgbClr val="FF0000"/>
                </a:solidFill>
              </a:rPr>
              <a:t>Corey.Calvert@ssec.wisc.edu</a:t>
            </a:r>
            <a:r>
              <a:rPr lang="en-US"/>
              <a:t>)</a:t>
            </a:r>
          </a:p>
          <a:p>
            <a:pPr eaLnBrk="1" hangingPunct="1">
              <a:spcBef>
                <a:spcPct val="20000"/>
              </a:spcBef>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Text Box 12"/>
          <p:cNvSpPr txBox="1">
            <a:spLocks noChangeArrowheads="1"/>
          </p:cNvSpPr>
          <p:nvPr/>
        </p:nvSpPr>
        <p:spPr bwMode="auto">
          <a:xfrm>
            <a:off x="152400" y="144463"/>
            <a:ext cx="8839200" cy="7699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solidFill>
                  <a:srgbClr val="376092"/>
                </a:solidFill>
              </a:rPr>
              <a:t>Fog Detection Methodology</a:t>
            </a:r>
          </a:p>
        </p:txBody>
      </p:sp>
      <p:sp>
        <p:nvSpPr>
          <p:cNvPr id="36866" name="Rectangle 3"/>
          <p:cNvSpPr txBox="1">
            <a:spLocks noChangeArrowheads="1"/>
          </p:cNvSpPr>
          <p:nvPr/>
        </p:nvSpPr>
        <p:spPr bwMode="auto">
          <a:xfrm>
            <a:off x="152400" y="990600"/>
            <a:ext cx="8610600" cy="4648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dirty="0">
                <a:solidFill>
                  <a:srgbClr val="000000"/>
                </a:solidFill>
                <a:cs typeface="Arial" charset="0"/>
              </a:rPr>
              <a:t>Fog probabilities come from </a:t>
            </a:r>
            <a:r>
              <a:rPr lang="en-US" dirty="0" smtClean="0">
                <a:solidFill>
                  <a:srgbClr val="000000"/>
                </a:solidFill>
                <a:cs typeface="Arial" charset="0"/>
              </a:rPr>
              <a:t>a Bayesian probability model </a:t>
            </a:r>
            <a:r>
              <a:rPr lang="en-US" altLang="ja-JP" dirty="0" smtClean="0">
                <a:solidFill>
                  <a:srgbClr val="000000"/>
                </a:solidFill>
                <a:cs typeface="Arial" charset="0"/>
              </a:rPr>
              <a:t>based </a:t>
            </a:r>
            <a:r>
              <a:rPr lang="en-US" altLang="ja-JP" dirty="0">
                <a:solidFill>
                  <a:srgbClr val="000000"/>
                </a:solidFill>
                <a:cs typeface="Arial" charset="0"/>
              </a:rPr>
              <a:t>on satellite comparisons with surface observations of cloud </a:t>
            </a:r>
            <a:r>
              <a:rPr lang="en-US" altLang="ja-JP" dirty="0" smtClean="0">
                <a:solidFill>
                  <a:srgbClr val="000000"/>
                </a:solidFill>
                <a:cs typeface="Arial" charset="0"/>
              </a:rPr>
              <a:t>ceiling along with modeled relative humidity (RH).</a:t>
            </a:r>
            <a:endParaRPr lang="en-US" altLang="ja-JP" dirty="0">
              <a:solidFill>
                <a:srgbClr val="000000"/>
              </a:solidFill>
              <a:cs typeface="Arial" charset="0"/>
            </a:endParaRPr>
          </a:p>
          <a:p>
            <a:pPr eaLnBrk="1" hangingPunct="1">
              <a:spcBef>
                <a:spcPct val="20000"/>
              </a:spcBef>
              <a:buFontTx/>
              <a:buChar char="•"/>
            </a:pPr>
            <a:r>
              <a:rPr lang="en-US" dirty="0">
                <a:solidFill>
                  <a:srgbClr val="000000"/>
                </a:solidFill>
                <a:cs typeface="Arial" charset="0"/>
              </a:rPr>
              <a:t>The variables used to determine fog probability during the daytime differ slightly from those used at night, since reflection of sunlight must also be accounted for during the </a:t>
            </a:r>
            <a:r>
              <a:rPr lang="en-US" dirty="0" smtClean="0">
                <a:solidFill>
                  <a:srgbClr val="000000"/>
                </a:solidFill>
                <a:cs typeface="Arial" charset="0"/>
              </a:rPr>
              <a:t>day.</a:t>
            </a:r>
            <a:endParaRPr lang="en-US" dirty="0">
              <a:solidFill>
                <a:srgbClr val="000000"/>
              </a:solidFill>
              <a:cs typeface="Arial" charset="0"/>
            </a:endParaRPr>
          </a:p>
          <a:p>
            <a:pPr lvl="1" eaLnBrk="1" hangingPunct="1">
              <a:spcBef>
                <a:spcPct val="20000"/>
              </a:spcBef>
              <a:buFontTx/>
              <a:buChar char="•"/>
            </a:pPr>
            <a:r>
              <a:rPr lang="en-US" sz="2000" dirty="0">
                <a:solidFill>
                  <a:srgbClr val="0000FF"/>
                </a:solidFill>
                <a:cs typeface="Arial" charset="0"/>
              </a:rPr>
              <a:t>Daytime fog probability is a function of the spatial uniformity of the 11 </a:t>
            </a:r>
            <a:r>
              <a:rPr lang="en-US" sz="2000" dirty="0" err="1">
                <a:solidFill>
                  <a:srgbClr val="0000FF"/>
                </a:solidFill>
                <a:cs typeface="Arial" charset="0"/>
              </a:rPr>
              <a:t>μm</a:t>
            </a:r>
            <a:r>
              <a:rPr lang="en-US" sz="2000" dirty="0">
                <a:solidFill>
                  <a:srgbClr val="0000FF"/>
                </a:solidFill>
                <a:cs typeface="Arial" charset="0"/>
              </a:rPr>
              <a:t> brightness temperature of the </a:t>
            </a:r>
            <a:r>
              <a:rPr lang="en-US" sz="2000" dirty="0" smtClean="0">
                <a:solidFill>
                  <a:srgbClr val="0000FF"/>
                </a:solidFill>
                <a:cs typeface="Arial" charset="0"/>
              </a:rPr>
              <a:t>clouds, the </a:t>
            </a:r>
            <a:r>
              <a:rPr lang="en-US" sz="2000" dirty="0">
                <a:solidFill>
                  <a:srgbClr val="0000FF"/>
                </a:solidFill>
                <a:cs typeface="Arial" charset="0"/>
              </a:rPr>
              <a:t>temperature difference between the cloud and the </a:t>
            </a:r>
            <a:r>
              <a:rPr lang="en-US" sz="2000" dirty="0" smtClean="0">
                <a:solidFill>
                  <a:srgbClr val="0000FF"/>
                </a:solidFill>
                <a:cs typeface="Arial" charset="0"/>
              </a:rPr>
              <a:t>surface and the modeled RH</a:t>
            </a:r>
            <a:endParaRPr lang="en-US" sz="2000" dirty="0">
              <a:solidFill>
                <a:srgbClr val="0000FF"/>
              </a:solidFill>
              <a:cs typeface="Arial" charset="0"/>
            </a:endParaRPr>
          </a:p>
          <a:p>
            <a:pPr lvl="1" eaLnBrk="1" hangingPunct="1">
              <a:spcBef>
                <a:spcPct val="20000"/>
              </a:spcBef>
              <a:buFontTx/>
              <a:buChar char="•"/>
            </a:pPr>
            <a:r>
              <a:rPr lang="en-US" sz="2000" dirty="0">
                <a:solidFill>
                  <a:srgbClr val="0000FF"/>
                </a:solidFill>
                <a:cs typeface="Arial" charset="0"/>
              </a:rPr>
              <a:t>Nighttime fog probability is a function of cloud emissivity at 3.9 </a:t>
            </a:r>
            <a:r>
              <a:rPr lang="en-US" sz="2000" dirty="0" err="1" smtClean="0">
                <a:solidFill>
                  <a:srgbClr val="0000FF"/>
                </a:solidFill>
                <a:cs typeface="Arial" charset="0"/>
              </a:rPr>
              <a:t>μm</a:t>
            </a:r>
            <a:r>
              <a:rPr lang="en-US" sz="2000" dirty="0" smtClean="0">
                <a:solidFill>
                  <a:srgbClr val="0000FF"/>
                </a:solidFill>
                <a:cs typeface="Arial" charset="0"/>
              </a:rPr>
              <a:t>, </a:t>
            </a:r>
            <a:r>
              <a:rPr lang="en-US" sz="2000" dirty="0">
                <a:solidFill>
                  <a:srgbClr val="0000FF"/>
                </a:solidFill>
                <a:cs typeface="Arial" charset="0"/>
              </a:rPr>
              <a:t>the temperature difference between the cloud and the </a:t>
            </a:r>
            <a:r>
              <a:rPr lang="en-US" sz="2000" dirty="0" smtClean="0">
                <a:solidFill>
                  <a:srgbClr val="0000FF"/>
                </a:solidFill>
                <a:cs typeface="Arial" charset="0"/>
              </a:rPr>
              <a:t>surface and the modeled RH</a:t>
            </a:r>
            <a:endParaRPr lang="en-US" sz="2000" dirty="0">
              <a:solidFill>
                <a:srgbClr val="0000FF"/>
              </a:solidFill>
              <a:cs typeface="Arial" charset="0"/>
            </a:endParaRPr>
          </a:p>
          <a:p>
            <a:pPr eaLnBrk="1" hangingPunct="1">
              <a:spcBef>
                <a:spcPct val="20000"/>
              </a:spcBef>
            </a:pPr>
            <a:r>
              <a:rPr lang="en-US" sz="2000" dirty="0">
                <a:solidFill>
                  <a:srgbClr val="3C8C93"/>
                </a:solidFill>
                <a:cs typeface="Arial" charset="0"/>
              </a:rPr>
              <a:t> </a:t>
            </a:r>
          </a:p>
        </p:txBody>
      </p:sp>
      <p:sp>
        <p:nvSpPr>
          <p:cNvPr id="36867" name="TextBox 3"/>
          <p:cNvSpPr txBox="1">
            <a:spLocks noChangeArrowheads="1"/>
          </p:cNvSpPr>
          <p:nvPr/>
        </p:nvSpPr>
        <p:spPr bwMode="auto">
          <a:xfrm>
            <a:off x="228600" y="5581650"/>
            <a:ext cx="8686800" cy="120032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3C8C93"/>
                </a:solidFill>
                <a:cs typeface="Arial" charset="0"/>
              </a:rPr>
              <a:t>For more information on the specifics of how the </a:t>
            </a:r>
            <a:r>
              <a:rPr lang="en-US" dirty="0" smtClean="0">
                <a:solidFill>
                  <a:srgbClr val="3C8C93"/>
                </a:solidFill>
                <a:cs typeface="Arial" charset="0"/>
              </a:rPr>
              <a:t>fog probabilities were calculated</a:t>
            </a:r>
            <a:r>
              <a:rPr lang="en-US" altLang="ja-JP" dirty="0" smtClean="0">
                <a:solidFill>
                  <a:srgbClr val="3C8C93"/>
                </a:solidFill>
                <a:cs typeface="Arial" charset="0"/>
              </a:rPr>
              <a:t> </a:t>
            </a:r>
            <a:r>
              <a:rPr lang="en-US" altLang="ja-JP" dirty="0">
                <a:solidFill>
                  <a:srgbClr val="3C8C93"/>
                </a:solidFill>
                <a:cs typeface="Arial" charset="0"/>
              </a:rPr>
              <a:t>consult the contacts listed at the end of this presentation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Text Box 12"/>
          <p:cNvSpPr txBox="1">
            <a:spLocks noChangeArrowheads="1"/>
          </p:cNvSpPr>
          <p:nvPr/>
        </p:nvSpPr>
        <p:spPr bwMode="auto">
          <a:xfrm>
            <a:off x="457200" y="457200"/>
            <a:ext cx="6477000" cy="7699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400" b="1">
                <a:solidFill>
                  <a:srgbClr val="376092"/>
                </a:solidFill>
              </a:rPr>
              <a:t>GOES-R Fog Mask</a:t>
            </a:r>
          </a:p>
        </p:txBody>
      </p:sp>
      <p:sp>
        <p:nvSpPr>
          <p:cNvPr id="37890" name="Rectangle 3"/>
          <p:cNvSpPr txBox="1">
            <a:spLocks noChangeArrowheads="1"/>
          </p:cNvSpPr>
          <p:nvPr/>
        </p:nvSpPr>
        <p:spPr bwMode="auto">
          <a:xfrm>
            <a:off x="152400" y="1676400"/>
            <a:ext cx="8610600" cy="3810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2000">
                <a:solidFill>
                  <a:srgbClr val="000000"/>
                </a:solidFill>
                <a:cs typeface="Arial" charset="0"/>
              </a:rPr>
              <a:t>The GOES-R fog mask (yes or no) product was</a:t>
            </a:r>
          </a:p>
          <a:p>
            <a:pPr eaLnBrk="1" hangingPunct="1">
              <a:spcBef>
                <a:spcPct val="20000"/>
              </a:spcBef>
            </a:pPr>
            <a:r>
              <a:rPr lang="en-US" sz="2000">
                <a:solidFill>
                  <a:srgbClr val="000000"/>
                </a:solidFill>
                <a:cs typeface="Arial" charset="0"/>
              </a:rPr>
              <a:t>created to satisfy a requirement for the GOES-R</a:t>
            </a:r>
          </a:p>
          <a:p>
            <a:pPr eaLnBrk="1" hangingPunct="1">
              <a:spcBef>
                <a:spcPct val="20000"/>
              </a:spcBef>
            </a:pPr>
            <a:r>
              <a:rPr lang="en-US" sz="2000">
                <a:solidFill>
                  <a:srgbClr val="000000"/>
                </a:solidFill>
                <a:cs typeface="Arial" charset="0"/>
              </a:rPr>
              <a:t>Algorithm Working Group</a:t>
            </a:r>
          </a:p>
          <a:p>
            <a:pPr eaLnBrk="1" hangingPunct="1">
              <a:spcBef>
                <a:spcPct val="20000"/>
              </a:spcBef>
            </a:pPr>
            <a:endParaRPr lang="en-US" sz="2000">
              <a:solidFill>
                <a:srgbClr val="000000"/>
              </a:solidFill>
              <a:cs typeface="Arial" charset="0"/>
            </a:endParaRPr>
          </a:p>
          <a:p>
            <a:pPr eaLnBrk="1" hangingPunct="1">
              <a:spcBef>
                <a:spcPts val="25"/>
              </a:spcBef>
              <a:buFontTx/>
              <a:buChar char="•"/>
            </a:pPr>
            <a:r>
              <a:rPr lang="en-US" sz="2000">
                <a:solidFill>
                  <a:srgbClr val="000000"/>
                </a:solidFill>
                <a:cs typeface="Arial" charset="0"/>
              </a:rPr>
              <a:t>The overall satellite-based fog probabilities should have more relevance for forecasters because:</a:t>
            </a:r>
          </a:p>
          <a:p>
            <a:pPr lvl="1" eaLnBrk="1" hangingPunct="1">
              <a:spcBef>
                <a:spcPts val="25"/>
              </a:spcBef>
              <a:buFontTx/>
              <a:buChar char="•"/>
            </a:pPr>
            <a:r>
              <a:rPr lang="en-US" sz="2000">
                <a:solidFill>
                  <a:srgbClr val="0000FF"/>
                </a:solidFill>
                <a:cs typeface="Arial" charset="0"/>
              </a:rPr>
              <a:t>Forecasters are not forced to believe a yes/no answer provided by the fog mask (fog probability gives information on uncertainty)</a:t>
            </a:r>
          </a:p>
          <a:p>
            <a:pPr lvl="1" eaLnBrk="1" hangingPunct="1">
              <a:spcBef>
                <a:spcPts val="25"/>
              </a:spcBef>
              <a:buFontTx/>
              <a:buChar char="•"/>
            </a:pPr>
            <a:endParaRPr lang="en-US" sz="2000">
              <a:solidFill>
                <a:srgbClr val="0000FF"/>
              </a:solidFill>
              <a:cs typeface="Arial" charset="0"/>
            </a:endParaRPr>
          </a:p>
          <a:p>
            <a:pPr lvl="1" eaLnBrk="1" hangingPunct="1">
              <a:spcBef>
                <a:spcPts val="25"/>
              </a:spcBef>
              <a:buFontTx/>
              <a:buChar char="•"/>
            </a:pPr>
            <a:r>
              <a:rPr lang="en-US" sz="2000">
                <a:solidFill>
                  <a:srgbClr val="0000FF"/>
                </a:solidFill>
                <a:cs typeface="Arial" charset="0"/>
              </a:rPr>
              <a:t>When combined with their experience and knowledge of the local environment, the fog probabilities should be more useful for helping the forecaster decide where fog/low stratus is likely located</a:t>
            </a:r>
          </a:p>
          <a:p>
            <a:pPr eaLnBrk="1" hangingPunct="1">
              <a:spcBef>
                <a:spcPct val="20000"/>
              </a:spcBef>
            </a:pPr>
            <a:endParaRPr lang="en-US" sz="2000">
              <a:solidFill>
                <a:srgbClr val="000000"/>
              </a:solidFill>
              <a:cs typeface="Arial" charset="0"/>
            </a:endParaRPr>
          </a:p>
          <a:p>
            <a:pPr eaLnBrk="1" hangingPunct="1">
              <a:spcBef>
                <a:spcPct val="20000"/>
              </a:spcBef>
              <a:buFontTx/>
              <a:buChar char="•"/>
            </a:pPr>
            <a:endParaRPr lang="en-US">
              <a:solidFill>
                <a:srgbClr val="000000"/>
              </a:solidFill>
              <a:cs typeface="Arial" charset="0"/>
            </a:endParaRPr>
          </a:p>
        </p:txBody>
      </p:sp>
      <p:pic>
        <p:nvPicPr>
          <p:cNvPr id="37891" name="Picture 3" descr="Story.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381000"/>
            <a:ext cx="2667000" cy="2667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TextBox 4"/>
          <p:cNvSpPr txBox="1">
            <a:spLocks noChangeArrowheads="1"/>
          </p:cNvSpPr>
          <p:nvPr/>
        </p:nvSpPr>
        <p:spPr bwMode="auto">
          <a:xfrm>
            <a:off x="304800" y="5646738"/>
            <a:ext cx="8610600" cy="8302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a:solidFill>
                  <a:srgbClr val="FF0000"/>
                </a:solidFill>
                <a:cs typeface="Arial" charset="0"/>
              </a:rPr>
              <a:t>Again, we feel the fog probability product provides more useful information for forecasters than the fog mask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Text Box 12"/>
          <p:cNvSpPr txBox="1">
            <a:spLocks noChangeArrowheads="1"/>
          </p:cNvSpPr>
          <p:nvPr/>
        </p:nvSpPr>
        <p:spPr bwMode="auto">
          <a:xfrm>
            <a:off x="152400" y="296863"/>
            <a:ext cx="5410200" cy="7699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400" b="1">
                <a:solidFill>
                  <a:srgbClr val="376092"/>
                </a:solidFill>
              </a:rPr>
              <a:t>GOES-R Fog Depth</a:t>
            </a:r>
          </a:p>
        </p:txBody>
      </p:sp>
      <p:sp>
        <p:nvSpPr>
          <p:cNvPr id="38914" name="Rectangle 3"/>
          <p:cNvSpPr txBox="1">
            <a:spLocks noChangeArrowheads="1"/>
          </p:cNvSpPr>
          <p:nvPr/>
        </p:nvSpPr>
        <p:spPr bwMode="auto">
          <a:xfrm>
            <a:off x="152400" y="1524000"/>
            <a:ext cx="8839200" cy="5181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2000">
                <a:solidFill>
                  <a:srgbClr val="000000"/>
                </a:solidFill>
                <a:cs typeface="Arial" charset="0"/>
              </a:rPr>
              <a:t>The GOES-R fog depth product was developed for both day and night, however, the daytime methodology requires the liquid water path (LWP) from the GOES-R optical properties code which is not currently available for MODIS</a:t>
            </a:r>
          </a:p>
          <a:p>
            <a:pPr lvl="1" eaLnBrk="1" hangingPunct="1">
              <a:spcBef>
                <a:spcPct val="20000"/>
              </a:spcBef>
              <a:buFontTx/>
              <a:buChar char="•"/>
            </a:pPr>
            <a:r>
              <a:rPr lang="en-US" sz="1800" i="1">
                <a:solidFill>
                  <a:srgbClr val="FF0000"/>
                </a:solidFill>
                <a:cs typeface="Arial" charset="0"/>
              </a:rPr>
              <a:t>Until the optical properties are made available to MODIS the fog depth will only be available during the night.</a:t>
            </a:r>
          </a:p>
          <a:p>
            <a:pPr lvl="1" eaLnBrk="1" hangingPunct="1">
              <a:spcBef>
                <a:spcPct val="20000"/>
              </a:spcBef>
              <a:buFontTx/>
              <a:buChar char="•"/>
            </a:pPr>
            <a:endParaRPr lang="en-US" sz="1800" i="1">
              <a:solidFill>
                <a:srgbClr val="FF0000"/>
              </a:solidFill>
              <a:cs typeface="Arial" charset="0"/>
            </a:endParaRPr>
          </a:p>
          <a:p>
            <a:pPr eaLnBrk="1" hangingPunct="1">
              <a:spcBef>
                <a:spcPct val="20000"/>
              </a:spcBef>
              <a:buFontTx/>
              <a:buChar char="•"/>
            </a:pPr>
            <a:r>
              <a:rPr lang="en-US" sz="2000">
                <a:solidFill>
                  <a:srgbClr val="000000"/>
                </a:solidFill>
                <a:cs typeface="Arial" charset="0"/>
              </a:rPr>
              <a:t>The nighttime GOES-R fog depth is determined using an empirical linear relationship between the satellite-derived 3.9 μm cloud emissivity and independent fog thickness measurements</a:t>
            </a:r>
            <a:endParaRPr lang="en-US" sz="1800">
              <a:solidFill>
                <a:srgbClr val="000000"/>
              </a:solidFill>
              <a:cs typeface="Arial" charset="0"/>
            </a:endParaRPr>
          </a:p>
          <a:p>
            <a:pPr lvl="1" eaLnBrk="1" hangingPunct="1">
              <a:spcBef>
                <a:spcPct val="20000"/>
              </a:spcBef>
              <a:buFontTx/>
              <a:buChar char="•"/>
            </a:pPr>
            <a:endParaRPr lang="en-US" sz="1800">
              <a:solidFill>
                <a:srgbClr val="000000"/>
              </a:solidFill>
              <a:cs typeface="Arial" charset="0"/>
            </a:endParaRPr>
          </a:p>
          <a:p>
            <a:pPr eaLnBrk="1" hangingPunct="1">
              <a:spcBef>
                <a:spcPct val="20000"/>
              </a:spcBef>
              <a:buFontTx/>
              <a:buChar char="•"/>
            </a:pPr>
            <a:r>
              <a:rPr lang="en-US" sz="2000">
                <a:solidFill>
                  <a:srgbClr val="000000"/>
                </a:solidFill>
                <a:cs typeface="Arial" charset="0"/>
              </a:rPr>
              <a:t>Generally, as the 3.9 μm emissivity decreases the fog thickness increases</a:t>
            </a:r>
          </a:p>
          <a:p>
            <a:pPr eaLnBrk="1" hangingPunct="1">
              <a:spcBef>
                <a:spcPct val="20000"/>
              </a:spcBef>
              <a:buFontTx/>
              <a:buChar char="•"/>
            </a:pPr>
            <a:endParaRPr lang="en-US" sz="2000">
              <a:solidFill>
                <a:srgbClr val="000000"/>
              </a:solidFill>
              <a:cs typeface="Arial" charset="0"/>
            </a:endParaRPr>
          </a:p>
          <a:p>
            <a:pPr eaLnBrk="1" hangingPunct="1">
              <a:spcBef>
                <a:spcPct val="20000"/>
              </a:spcBef>
              <a:buFontTx/>
              <a:buChar char="•"/>
            </a:pPr>
            <a:r>
              <a:rPr lang="en-US" sz="2000">
                <a:solidFill>
                  <a:srgbClr val="000000"/>
                </a:solidFill>
                <a:cs typeface="Arial" charset="0"/>
              </a:rPr>
              <a:t>As long as a valid 3.9 μm emissivity can be retrieved from the satellite a fog depth can be estimated</a:t>
            </a:r>
          </a:p>
        </p:txBody>
      </p:sp>
      <p:pic>
        <p:nvPicPr>
          <p:cNvPr id="38915" name="Picture 3" descr="fog_over_mountain.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228600"/>
            <a:ext cx="2971800" cy="1246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5798</TotalTime>
  <Words>3025</Words>
  <Application>Microsoft Macintosh PowerPoint</Application>
  <PresentationFormat>On-screen Show (4:3)</PresentationFormat>
  <Paragraphs>308</Paragraphs>
  <Slides>64</Slides>
  <Notes>5</Notes>
  <HiddenSlides>0</HiddenSlides>
  <MMClips>0</MMClips>
  <ScaleCrop>false</ScaleCrop>
  <HeadingPairs>
    <vt:vector size="4" baseType="variant">
      <vt:variant>
        <vt:lpstr>Design Template</vt:lpstr>
      </vt:variant>
      <vt:variant>
        <vt:i4>2</vt:i4>
      </vt:variant>
      <vt:variant>
        <vt:lpstr>Slide Titles</vt:lpstr>
      </vt:variant>
      <vt:variant>
        <vt:i4>64</vt:i4>
      </vt:variant>
    </vt:vector>
  </HeadingPairs>
  <TitlesOfParts>
    <vt:vector size="66" baseType="lpstr">
      <vt:lpstr>Blank Presentation</vt:lpstr>
      <vt:lpstr>Office Theme</vt:lpstr>
      <vt:lpstr>The GOES-R AWG Fog/Low Cloud Product</vt:lpstr>
      <vt:lpstr>What You Should Know by the End of Training</vt:lpstr>
      <vt:lpstr>Introduction</vt:lpstr>
      <vt:lpstr>What Is Fog?</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Primary Limitations</vt:lpstr>
      <vt:lpstr>Slide 61</vt:lpstr>
      <vt:lpstr>Slide 62</vt:lpstr>
      <vt:lpstr>Slide 63</vt:lpstr>
      <vt:lpstr>Slide 64</vt:lpstr>
    </vt:vector>
  </TitlesOfParts>
  <Company>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TC</dc:creator>
  <cp:lastModifiedBy>Joleen Feltz</cp:lastModifiedBy>
  <cp:revision>294</cp:revision>
  <dcterms:created xsi:type="dcterms:W3CDTF">2011-06-22T14:52:21Z</dcterms:created>
  <dcterms:modified xsi:type="dcterms:W3CDTF">2011-06-22T14:53:50Z</dcterms:modified>
</cp:coreProperties>
</file>