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BD7A7-D900-4FE4-851B-0F70A6AFFBA1}" type="datetimeFigureOut">
              <a:rPr lang="en-US" smtClean="0"/>
              <a:pPr/>
              <a:t>1/10/11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A31AF-627F-4978-9E6A-4C644ACD4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911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521BE54-C02E-4997-A63F-F4AD27956D04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276576-379A-4750-B488-CCB59203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262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7198EB-03E4-47B5-9D73-E9BBA387E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381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22A23-A807-4124-8E18-D68CB312F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94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B42CC8-DB72-4BAD-BBCB-E9D969CA5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6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D251F0-8A2B-4414-9F9F-674605DC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20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13097-755A-49E7-BEEE-270BD3E97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3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D3FAC-E003-496D-BDB4-1DFA9880E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03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07E31-C56F-4E65-A357-9A6D0A0E0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485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946C63-6249-44D9-A861-4A67BF58B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131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89C9D-03EC-44C1-9325-5AAA094B9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710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EA635-2159-4CB5-A313-B85F5B1FA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544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423DF-20EE-4799-BEB9-C63029E5A5D7}" type="slidenum">
              <a:rPr lang="en-US">
                <a:latin typeface="Arial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4460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charset="2"/>
        <a:buChar char="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charset="2"/>
        <a:buChar char="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charset="2"/>
        <a:buChar char="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charset="2"/>
        <a:buChar char="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charset="2"/>
        <a:buChar char="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mss.ssec.wisc.edu/snaap/convinit/quicklook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pc.ncep.noaa.gov/dailywxmap/index_20101231.html" TargetMode="Externa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532F981-356C-4332-AA1F-6C25B5F6180D}" type="slidenum">
              <a:rPr lang="en-US" sz="1000">
                <a:solidFill>
                  <a:srgbClr val="FFFFFF"/>
                </a:solidFill>
              </a:rPr>
              <a:pPr/>
              <a:t>1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35063" y="2286000"/>
            <a:ext cx="68199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CIMSS Participation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GOES-R Proving Ground Status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FF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135063" y="3486150"/>
            <a:ext cx="6819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47C"/>
                </a:solidFill>
                <a:latin typeface="Arial Unicode MS" pitchFamily="34" charset="-128"/>
              </a:rPr>
              <a:t>January 2011</a:t>
            </a:r>
            <a:endParaRPr lang="en-US" sz="3600" b="1" dirty="0">
              <a:solidFill>
                <a:srgbClr val="FFF47C"/>
              </a:solidFill>
              <a:latin typeface="Arial Unicode MS" pitchFamily="34" charset="-128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FFF47C"/>
              </a:solidFill>
              <a:latin typeface="Arial Unicode MS" pitchFamily="34" charset="-128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954963" y="6611938"/>
            <a:ext cx="884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  <a:latin typeface="Times New Roman" pitchFamily="18" charset="0"/>
              </a:rPr>
              <a:t>UW-Madison</a:t>
            </a:r>
            <a:endParaRPr lang="en-US" sz="8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318" name="Picture 7" descr="cimss_for_engraving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772150"/>
            <a:ext cx="12001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6705600" y="4876800"/>
            <a:ext cx="1066800" cy="1905000"/>
            <a:chOff x="4800" y="3016"/>
            <a:chExt cx="768" cy="1256"/>
          </a:xfrm>
        </p:grpSpPr>
        <p:pic>
          <p:nvPicPr>
            <p:cNvPr id="13323" name="Picture 9" descr="ssec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016"/>
              <a:ext cx="768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4992" y="4080"/>
              <a:ext cx="12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pic>
        <p:nvPicPr>
          <p:cNvPr id="13320" name="Picture 11" descr="WideBannerLe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4925"/>
            <a:ext cx="4953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GOES-R_logo_v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2"/>
          <p:cNvSpPr txBox="1">
            <a:spLocks noChangeArrowheads="1"/>
          </p:cNvSpPr>
          <p:nvPr/>
        </p:nvSpPr>
        <p:spPr bwMode="auto">
          <a:xfrm>
            <a:off x="76200" y="5562600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</a:rPr>
              <a:t>Contributors to this presentation: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Tim Schmit, Wayne Feltz, Jordan Gerth, Scott Bachmeier, Scott Lindstrom, Justin Sieglaff, Lee Cronce, Mike Pavolonis, Robert Aune, Gary Wade, Brad Pierce, Kaba Bah, Will Straka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5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CIMSS PG Overview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52400" y="1143000"/>
            <a:ext cx="937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 AWIPS Weather Event Simulator for the ABI </a:t>
            </a:r>
          </a:p>
          <a:p>
            <a:pPr lvl="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 final version being packaged</a:t>
            </a:r>
          </a:p>
          <a:p>
            <a:pPr lvl="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future versions would be in AWIPS II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 AWIPS I and II status 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Demonstration of GOES-R AWG applications at Local NWS Offices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Demonstration of GOES-R AWG applications at National Center </a:t>
            </a:r>
            <a:r>
              <a:rPr lang="en-US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Testbeds</a:t>
            </a: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69676D"/>
                </a:outerShdw>
              </a:effectLst>
            </a:endParaRP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Near real-time NWP simulated ABI radiances</a:t>
            </a:r>
          </a:p>
          <a:p>
            <a:pPr lvl="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 Moved to new machine</a:t>
            </a:r>
          </a:p>
          <a:p>
            <a:pPr lvl="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Faster (8X) NWP grid transfer</a:t>
            </a:r>
          </a:p>
          <a:p>
            <a:pPr marL="457200" lvl="1" indent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2"/>
              <a:buNone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46C63-6249-44D9-A861-4A67BF58BA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89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CIMSS PG Overview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52400" y="914400"/>
            <a:ext cx="937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VISIT / Training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GOES Sounder Derived Product Images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M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. Pavolonis visited the Centre for Australian Weather and Climate Research (CAWCR) at the Australian Bureau of Meteorology (BoM) Headquarters in Melbourne during the week of November 14, 2010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.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Forecast Products for the Pacific Region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Up coming AMS annual meeting participation </a:t>
            </a:r>
          </a:p>
          <a:p>
            <a:pPr lvl="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 Oral and posters at 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"First Conference on Transition of Research to Operations: Successes, Plans and Challenges“ and “Seventh Annual Symposium on Future Operational Environmental Satellite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Systems”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2"/>
              <a:buNone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charset="2"/>
              <a:buChar char="l"/>
              <a:defRPr/>
            </a:pP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46C63-6249-44D9-A861-4A67BF58BA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/>
        </p:nvSpPr>
        <p:spPr bwMode="auto">
          <a:xfrm>
            <a:off x="-533400" y="228600"/>
            <a:ext cx="10134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00"/>
                </a:solidFill>
                <a:latin typeface="Arial" charset="0"/>
                <a:ea typeface="MS PGothic" pitchFamily="34" charset="-128"/>
              </a:rPr>
              <a:t>UW-CIMSS PG Decision Support Summary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381000" y="1084263"/>
            <a:ext cx="8229600" cy="0"/>
          </a:xfrm>
          <a:prstGeom prst="line">
            <a:avLst/>
          </a:prstGeom>
          <a:noFill/>
          <a:ln w="50800" cmpd="dbl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866775" y="1219200"/>
            <a:ext cx="7410450" cy="53546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The following list of products offers opportunity for near-real time Warning Related utility.  </a:t>
            </a:r>
            <a:r>
              <a:rPr lang="en-US" dirty="0">
                <a:solidFill>
                  <a:srgbClr val="FF6600"/>
                </a:solidFill>
              </a:rPr>
              <a:t>Now Available – Orange</a:t>
            </a:r>
            <a:r>
              <a:rPr lang="en-US" dirty="0">
                <a:solidFill>
                  <a:srgbClr val="00FF00"/>
                </a:solidFill>
              </a:rPr>
              <a:t>, Near Future - Green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00"/>
                </a:solidFill>
              </a:rPr>
              <a:t>Baseline Products:</a:t>
            </a:r>
            <a:endParaRPr lang="en-US" dirty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6600"/>
                </a:solidFill>
              </a:rPr>
              <a:t>Volcanic Ash: detection &amp; Height -  Alaska, Pacific, and AWC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6600"/>
                </a:solidFill>
              </a:rPr>
              <a:t>Cloud and Moisture Imagery – All </a:t>
            </a:r>
            <a:r>
              <a:rPr lang="en-US" dirty="0" err="1">
                <a:solidFill>
                  <a:srgbClr val="FF6600"/>
                </a:solidFill>
              </a:rPr>
              <a:t>testbeds</a:t>
            </a:r>
            <a:endParaRPr lang="en-US" dirty="0">
              <a:solidFill>
                <a:srgbClr val="FF66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6600"/>
                </a:solidFill>
              </a:rPr>
              <a:t>Hurricane Intensity - NHC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Lightning Detection:  Events, Groups &amp; Flashes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Rainfall Rate / QPE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FF00"/>
                </a:solidFill>
              </a:rPr>
              <a:t>Total </a:t>
            </a:r>
            <a:r>
              <a:rPr lang="en-US" dirty="0" err="1">
                <a:solidFill>
                  <a:srgbClr val="00FF00"/>
                </a:solidFill>
              </a:rPr>
              <a:t>Precipitable</a:t>
            </a:r>
            <a:r>
              <a:rPr lang="en-US" dirty="0">
                <a:solidFill>
                  <a:srgbClr val="00FF00"/>
                </a:solidFill>
              </a:rPr>
              <a:t> Water - Pacific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6600"/>
                </a:solidFill>
              </a:rPr>
              <a:t>Fire/Hot Spot Characterization – HWT (Hydrologic and Fire)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00"/>
                </a:solidFill>
              </a:rPr>
              <a:t>Option 2 Products:</a:t>
            </a:r>
            <a:endParaRPr lang="en-US" dirty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</a:rPr>
              <a:t>Aircraft Icing Threat – NASA </a:t>
            </a:r>
            <a:r>
              <a:rPr lang="en-US" dirty="0" err="1">
                <a:solidFill>
                  <a:prstClr val="white"/>
                </a:solidFill>
              </a:rPr>
              <a:t>LaRC</a:t>
            </a:r>
            <a:r>
              <a:rPr lang="en-US" dirty="0">
                <a:solidFill>
                  <a:prstClr val="white"/>
                </a:solidFill>
              </a:rPr>
              <a:t>, Bill Smith </a:t>
            </a:r>
            <a:r>
              <a:rPr lang="en-US" dirty="0" err="1">
                <a:solidFill>
                  <a:prstClr val="white"/>
                </a:solidFill>
              </a:rPr>
              <a:t>Jr</a:t>
            </a:r>
            <a:endParaRPr lang="en-US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FF00"/>
                </a:solidFill>
              </a:rPr>
              <a:t>Turbulence - AWC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6600"/>
                </a:solidFill>
              </a:rPr>
              <a:t>Convective Initiation (UWCI used where SATCAST not  automated yet)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6600"/>
                </a:solidFill>
              </a:rPr>
              <a:t>Enhanced “V” / Overshooting Top Detection – HWT and HPC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FF00"/>
                </a:solidFill>
              </a:rPr>
              <a:t>Low Cloud and </a:t>
            </a:r>
            <a:r>
              <a:rPr lang="en-US" dirty="0" smtClean="0">
                <a:solidFill>
                  <a:srgbClr val="00FF00"/>
                </a:solidFill>
              </a:rPr>
              <a:t>Fog* </a:t>
            </a:r>
            <a:r>
              <a:rPr lang="en-US" dirty="0">
                <a:solidFill>
                  <a:srgbClr val="00FF00"/>
                </a:solidFill>
              </a:rPr>
              <a:t>– AWC and Alaska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FF00"/>
                </a:solidFill>
              </a:rPr>
              <a:t>SO</a:t>
            </a:r>
            <a:r>
              <a:rPr lang="en-US" baseline="-25000" dirty="0">
                <a:solidFill>
                  <a:srgbClr val="00FF00"/>
                </a:solidFill>
              </a:rPr>
              <a:t>2</a:t>
            </a:r>
            <a:r>
              <a:rPr lang="en-US" dirty="0">
                <a:solidFill>
                  <a:srgbClr val="00FF00"/>
                </a:solidFill>
              </a:rPr>
              <a:t> Detection – AWC and Alaska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42CC8-DB72-4BAD-BBCB-E9D969CA5F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6573838"/>
            <a:ext cx="4184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Uses cloud mask and cloud type as inputs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62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-1066800" y="152400"/>
            <a:ext cx="7620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47C"/>
                </a:solidFill>
                <a:latin typeface="Arial"/>
                <a:cs typeface="Arial"/>
              </a:rPr>
              <a:t>GOES-R PG HWT </a:t>
            </a:r>
            <a:r>
              <a:rPr lang="en-US" sz="3200" b="1" dirty="0" smtClean="0">
                <a:solidFill>
                  <a:srgbClr val="FFF47C"/>
                </a:solidFill>
                <a:latin typeface="Arial"/>
                <a:cs typeface="Arial"/>
              </a:rPr>
              <a:t>Testbed</a:t>
            </a:r>
            <a:endParaRPr lang="en-US" sz="3200" b="1" dirty="0">
              <a:solidFill>
                <a:srgbClr val="FFF47C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52400"/>
            <a:ext cx="8458200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0"/>
              </a:spcBef>
              <a:defRPr/>
            </a:pPr>
            <a:endParaRPr lang="en-US" sz="2400" dirty="0">
              <a:latin typeface="Arial"/>
              <a:cs typeface="Arial"/>
            </a:endParaRPr>
          </a:p>
          <a:p>
            <a:pPr marL="285750" indent="-285750">
              <a:spcBef>
                <a:spcPts val="1800"/>
              </a:spcBef>
              <a:buFont typeface="Arial"/>
              <a:buChar char="•"/>
              <a:defRPr/>
            </a:pPr>
            <a:r>
              <a:rPr lang="en-US" sz="2000" dirty="0">
                <a:latin typeface="Arial"/>
                <a:cs typeface="Arial"/>
              </a:rPr>
              <a:t>  UWCI and Overshooting-top now processed GOES-11 (West</a:t>
            </a:r>
            <a:r>
              <a:rPr lang="en-US" sz="2000" dirty="0" smtClean="0">
                <a:latin typeface="Arial"/>
                <a:cs typeface="Arial"/>
              </a:rPr>
              <a:t>), </a:t>
            </a:r>
            <a:r>
              <a:rPr lang="en-US" sz="2000" dirty="0" smtClean="0">
                <a:latin typeface="Arial"/>
                <a:cs typeface="Arial"/>
                <a:hlinkClick r:id="rId2"/>
              </a:rPr>
              <a:t>http://cimss.ssec.wisc.edu/snaap/convinit/quicklooks/</a:t>
            </a:r>
            <a:r>
              <a:rPr lang="en-US" sz="2000" dirty="0" smtClean="0">
                <a:latin typeface="Arial"/>
                <a:cs typeface="Arial"/>
              </a:rPr>
              <a:t> (select Hawaii or Western CONUS)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spcBef>
                <a:spcPts val="1800"/>
              </a:spcBef>
              <a:buFont typeface="Arial"/>
              <a:buChar char="•"/>
              <a:defRPr/>
            </a:pP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GOES </a:t>
            </a:r>
            <a:r>
              <a:rPr lang="en-US" sz="2000" dirty="0">
                <a:latin typeface="Arial"/>
                <a:cs typeface="Arial"/>
              </a:rPr>
              <a:t>Nearcasting output now available within </a:t>
            </a:r>
            <a:r>
              <a:rPr lang="en-US" sz="2000" dirty="0" smtClean="0">
                <a:latin typeface="Arial"/>
                <a:cs typeface="Arial"/>
              </a:rPr>
              <a:t>AWIPS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Improved NSSL WRF time step data set transfer speed from NSSL to CIMSS from 45 minutes to 5 minutes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  <a:defRPr/>
            </a:pPr>
            <a:r>
              <a:rPr lang="en-US" sz="2000" dirty="0" smtClean="0">
                <a:latin typeface="Arial"/>
                <a:cs typeface="Arial"/>
              </a:rPr>
              <a:t>GOES Sounder SFOV stability indices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spcBef>
                <a:spcPts val="3600"/>
              </a:spcBef>
              <a:buFont typeface="Arial"/>
              <a:buChar char="•"/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" y="3733800"/>
            <a:ext cx="7467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47C"/>
                </a:solidFill>
              </a:rPr>
              <a:t>GOES-R PG AWC Testbed Progress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3810000"/>
            <a:ext cx="8991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000" dirty="0"/>
              <a:t>  UWCI, OTTC, Nearcasting available for integration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000" dirty="0"/>
              <a:t>  Volcanic ash, low cloud/fog, and SO2 feeds are coming on-line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000" dirty="0"/>
              <a:t>  GOES Nearcasting output </a:t>
            </a:r>
            <a:r>
              <a:rPr lang="en-US" sz="2000" dirty="0" smtClean="0"/>
              <a:t>now </a:t>
            </a:r>
            <a:r>
              <a:rPr lang="en-US" sz="2000" dirty="0"/>
              <a:t>be available within AWIPS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000" dirty="0"/>
              <a:t>  Tests to occur </a:t>
            </a:r>
            <a:r>
              <a:rPr lang="en-US" sz="2000" dirty="0" smtClean="0"/>
              <a:t>January 2011– March </a:t>
            </a:r>
            <a:r>
              <a:rPr lang="en-US" sz="2000" dirty="0"/>
              <a:t>2011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000" dirty="0"/>
              <a:t>  Training 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17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-1524000" y="228600"/>
            <a:ext cx="10134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47C"/>
                </a:solidFill>
              </a:rPr>
              <a:t>GOES-R PG </a:t>
            </a:r>
            <a:r>
              <a:rPr lang="en-US" sz="3200" b="1" dirty="0" smtClean="0">
                <a:solidFill>
                  <a:srgbClr val="FFF47C"/>
                </a:solidFill>
              </a:rPr>
              <a:t>Alaska/AAWU </a:t>
            </a:r>
            <a:r>
              <a:rPr lang="en-US" sz="3200" b="1" dirty="0">
                <a:solidFill>
                  <a:srgbClr val="FFF47C"/>
                </a:solidFill>
              </a:rPr>
              <a:t>Testbed </a:t>
            </a: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152400" y="598944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3464">
              <a:spcBef>
                <a:spcPts val="1200"/>
              </a:spcBef>
              <a:buFont typeface="Arial" charset="0"/>
              <a:buChar char="•"/>
            </a:pPr>
            <a:endParaRPr lang="en-US" dirty="0"/>
          </a:p>
          <a:p>
            <a:pPr marL="283464">
              <a:spcBef>
                <a:spcPts val="1200"/>
              </a:spcBef>
              <a:buFont typeface="Arial" charset="0"/>
              <a:buChar char="•"/>
            </a:pPr>
            <a:r>
              <a:rPr lang="en-US" sz="2000" dirty="0"/>
              <a:t>MODIS Volcanic ash, SO2, low cloud/fog, cloud type/phase</a:t>
            </a:r>
          </a:p>
          <a:p>
            <a:pPr marL="283464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/>
              <a:t>All CIMSS related products (requested for testbed) </a:t>
            </a:r>
            <a:r>
              <a:rPr lang="en-US" sz="2000" dirty="0"/>
              <a:t>are available to </a:t>
            </a:r>
            <a:r>
              <a:rPr lang="en-US" sz="2000" dirty="0" smtClean="0"/>
              <a:t>AAWC</a:t>
            </a:r>
          </a:p>
          <a:p>
            <a:pPr marL="283464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/>
              <a:t>Planning a attending Alaska mid-July OCONUS meeting in July</a:t>
            </a:r>
          </a:p>
          <a:p>
            <a:pPr marL="283464">
              <a:spcBef>
                <a:spcPts val="1200"/>
              </a:spcBef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295400" y="3276600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47C"/>
                </a:solidFill>
                <a:effectLst/>
                <a:latin typeface="Arial"/>
                <a:ea typeface="+mj-ea"/>
                <a:cs typeface="Arial"/>
              </a:rPr>
              <a:t>GOES-R PG Pacific </a:t>
            </a:r>
            <a:r>
              <a:rPr lang="en-US" sz="3200" dirty="0" smtClean="0">
                <a:solidFill>
                  <a:srgbClr val="FFF47C"/>
                </a:solidFill>
                <a:effectLst/>
                <a:latin typeface="Arial"/>
                <a:ea typeface="+mj-ea"/>
                <a:cs typeface="Arial"/>
              </a:rPr>
              <a:t>Testbed</a:t>
            </a:r>
            <a:endParaRPr lang="en-US" sz="3200" dirty="0">
              <a:effectLst/>
              <a:latin typeface="Arial"/>
              <a:ea typeface="+mj-ea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307919"/>
            <a:ext cx="8305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UWCI now working in Hawaii domain, AWIPS integration ongoing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MODIS Volcanic </a:t>
            </a:r>
            <a:r>
              <a:rPr lang="en-US" sz="2000" dirty="0" smtClean="0">
                <a:latin typeface="Arial"/>
                <a:cs typeface="Arial"/>
              </a:rPr>
              <a:t>ash </a:t>
            </a:r>
            <a:r>
              <a:rPr lang="en-US" sz="2000" dirty="0">
                <a:latin typeface="Arial"/>
                <a:cs typeface="Arial"/>
              </a:rPr>
              <a:t>ready for </a:t>
            </a:r>
            <a:r>
              <a:rPr lang="en-US" sz="2000" dirty="0" smtClean="0">
                <a:latin typeface="Arial"/>
                <a:cs typeface="Arial"/>
              </a:rPr>
              <a:t>Alaska so Hawaii also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Working on GOES Sounder DPI for Hawaii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Direct broadcast antenna quote and tentative installation plan discussed, budget requested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7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52400" y="701675"/>
            <a:ext cx="8229600" cy="47085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Participated in planning </a:t>
            </a:r>
            <a:r>
              <a:rPr lang="en-US" sz="2000" dirty="0" err="1" smtClean="0">
                <a:latin typeface="Arial"/>
                <a:cs typeface="Arial"/>
              </a:rPr>
              <a:t>telcon</a:t>
            </a:r>
            <a:r>
              <a:rPr lang="en-US" sz="2000" dirty="0" smtClean="0">
                <a:latin typeface="Arial"/>
                <a:cs typeface="Arial"/>
              </a:rPr>
              <a:t> on Monday December 6</a:t>
            </a:r>
          </a:p>
          <a:p>
            <a:pPr eaLnBrk="1" hangingPunct="1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Simulated </a:t>
            </a:r>
            <a:r>
              <a:rPr lang="en-US" sz="2000" dirty="0">
                <a:latin typeface="Arial"/>
                <a:cs typeface="Arial"/>
              </a:rPr>
              <a:t>ABI Imagery (bands 8-16) over the CONUS</a:t>
            </a:r>
          </a:p>
          <a:p>
            <a:pPr eaLnBrk="1" hangingPunct="1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Hourly, using NSSL WRF</a:t>
            </a:r>
          </a:p>
          <a:p>
            <a:pPr eaLnBrk="1" hangingPunct="1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LDM feed is being coordinated, will follow SPC delivery method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2316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47C"/>
                </a:solidFill>
                <a:latin typeface="Arial"/>
                <a:cs typeface="Arial"/>
              </a:rPr>
              <a:t>GOES-R PG </a:t>
            </a:r>
            <a:r>
              <a:rPr lang="en-US" sz="3200" dirty="0" err="1" smtClean="0">
                <a:solidFill>
                  <a:srgbClr val="FFF47C"/>
                </a:solidFill>
                <a:latin typeface="Arial"/>
                <a:cs typeface="Arial"/>
              </a:rPr>
              <a:t>Hydromet</a:t>
            </a:r>
            <a:r>
              <a:rPr lang="en-US" sz="3200" dirty="0" smtClean="0">
                <a:solidFill>
                  <a:srgbClr val="FFF47C"/>
                </a:solidFill>
                <a:latin typeface="Arial"/>
                <a:cs typeface="Arial"/>
              </a:rPr>
              <a:t> Prediction Center Testbed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2514600"/>
            <a:ext cx="86619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47C"/>
                </a:solidFill>
                <a:latin typeface="Arial"/>
                <a:cs typeface="Arial"/>
              </a:rPr>
              <a:t>GOES-R PG </a:t>
            </a:r>
            <a:r>
              <a:rPr lang="en-US" sz="3200" dirty="0" smtClean="0">
                <a:solidFill>
                  <a:srgbClr val="FFF47C"/>
                </a:solidFill>
                <a:latin typeface="Arial"/>
                <a:cs typeface="Arial"/>
              </a:rPr>
              <a:t>Ocean Prediction Center </a:t>
            </a:r>
            <a:r>
              <a:rPr lang="en-US" sz="3200" dirty="0">
                <a:solidFill>
                  <a:srgbClr val="FFF47C"/>
                </a:solidFill>
                <a:latin typeface="Arial"/>
                <a:cs typeface="Arial"/>
              </a:rPr>
              <a:t>Testbed 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30480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Participated in planning </a:t>
            </a:r>
            <a:r>
              <a:rPr lang="en-US" sz="2000" dirty="0" err="1">
                <a:latin typeface="Arial"/>
                <a:cs typeface="Arial"/>
              </a:rPr>
              <a:t>telcon</a:t>
            </a:r>
            <a:r>
              <a:rPr lang="en-US" sz="2000" dirty="0">
                <a:latin typeface="Arial"/>
                <a:cs typeface="Arial"/>
              </a:rPr>
              <a:t> on Monday December </a:t>
            </a:r>
            <a:r>
              <a:rPr lang="en-US" sz="2000" dirty="0" smtClean="0">
                <a:latin typeface="Arial"/>
                <a:cs typeface="Arial"/>
              </a:rPr>
              <a:t>7</a:t>
            </a:r>
            <a:endParaRPr lang="en-US" sz="2000" dirty="0">
              <a:latin typeface="Arial"/>
              <a:cs typeface="Arial"/>
            </a:endParaRPr>
          </a:p>
          <a:p>
            <a:pPr eaLnBrk="1" hangingPunct="1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Simulated ABI Imagery (bands 8-16) over the CONUS, follow HPC/SPC methodology for delivery, N-AWIPS preferred, SAB wanted McIDAS formatted, sent ADDE server info to Jamie K.</a:t>
            </a:r>
          </a:p>
          <a:p>
            <a:pPr eaLnBrk="1" hangingPunct="1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Derived stability indexes (GOES Sounder SFOV)</a:t>
            </a:r>
          </a:p>
          <a:p>
            <a:pPr eaLnBrk="1" hangingPunct="1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UW-CIMSS will provide overshooting-top/enhanced-V data (same methods as SPC delivery), training now available via </a:t>
            </a:r>
            <a:r>
              <a:rPr lang="en-US" sz="2000" dirty="0" err="1" smtClean="0">
                <a:latin typeface="Arial"/>
                <a:cs typeface="Arial"/>
              </a:rPr>
              <a:t>Visitview</a:t>
            </a:r>
            <a:r>
              <a:rPr lang="en-US" sz="2000" dirty="0" smtClean="0">
                <a:latin typeface="Arial"/>
                <a:cs typeface="Arial"/>
              </a:rPr>
              <a:t> and available for GOES-W</a:t>
            </a:r>
          </a:p>
          <a:p>
            <a:pPr eaLnBrk="1" hangingPunct="1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Cloud pressure, height, and temperature not discussed but possible with GOES-R proxy algorithm  (Andy </a:t>
            </a:r>
            <a:r>
              <a:rPr lang="en-US" sz="2000" dirty="0" err="1" smtClean="0">
                <a:latin typeface="Arial"/>
                <a:cs typeface="Arial"/>
              </a:rPr>
              <a:t>Heidinger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2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Jackson, Mississippi around 23:20 UTC on </a:t>
            </a:r>
            <a:r>
              <a:rPr lang="en-US" dirty="0">
                <a:hlinkClick r:id="rId2"/>
              </a:rPr>
              <a:t>31 December 2010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429000" cy="4708525"/>
          </a:xfrm>
        </p:spPr>
        <p:txBody>
          <a:bodyPr/>
          <a:lstStyle/>
          <a:p>
            <a:r>
              <a:rPr lang="en-US" sz="1800" dirty="0" smtClean="0"/>
              <a:t>A comparison of the 1-km resolution POES AVHRR 10.8 µm IR image with the corresponding 4-km resolution GOES-13 IR image is a good demonstration of the problem of parallax error associated with viewing tall storm top features from geostationary satellites. Note how far northward the cloud features are displaced on the GOES-13 IR image.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42CC8-DB72-4BAD-BBCB-E9D969CA5F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1517822"/>
            <a:ext cx="5410200" cy="5106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564868"/>
            <a:ext cx="3884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http://cimss.ssec.wisc.edu/goes/blog/archives/7338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6122</TotalTime>
  <Words>850</Words>
  <Application>Microsoft Macintosh PowerPoint</Application>
  <PresentationFormat>On-screen Show (4:3)</PresentationFormat>
  <Paragraphs>87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Slide 1</vt:lpstr>
      <vt:lpstr>Slide 2</vt:lpstr>
      <vt:lpstr>Slide 3</vt:lpstr>
      <vt:lpstr>Slide 4</vt:lpstr>
      <vt:lpstr>Slide 5</vt:lpstr>
      <vt:lpstr>GOES-R PG Pacific Testbed</vt:lpstr>
      <vt:lpstr>Slide 7</vt:lpstr>
      <vt:lpstr>Jackson, Mississippi around 23:20 UTC on 31 December 2010 </vt:lpstr>
    </vt:vector>
  </TitlesOfParts>
  <Company>SSEC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Joleen Feltz</cp:lastModifiedBy>
  <cp:revision>10</cp:revision>
  <dcterms:created xsi:type="dcterms:W3CDTF">2011-01-10T18:08:18Z</dcterms:created>
  <dcterms:modified xsi:type="dcterms:W3CDTF">2011-01-10T18:13:44Z</dcterms:modified>
</cp:coreProperties>
</file>