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C3D9-93A9-4E7A-9116-B2B204DCB60F}" type="datetimeFigureOut">
              <a:rPr lang="en-US" smtClean="0"/>
              <a:pPr/>
              <a:t>11/29/10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B153-D7E7-40C9-A74E-BBA6CC985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C3D9-93A9-4E7A-9116-B2B204DCB60F}" type="datetimeFigureOut">
              <a:rPr lang="en-US" smtClean="0"/>
              <a:pPr/>
              <a:t>11/29/10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B153-D7E7-40C9-A74E-BBA6CC985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C3D9-93A9-4E7A-9116-B2B204DCB60F}" type="datetimeFigureOut">
              <a:rPr lang="en-US" smtClean="0"/>
              <a:pPr/>
              <a:t>11/29/10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B153-D7E7-40C9-A74E-BBA6CC985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C3D9-93A9-4E7A-9116-B2B204DCB60F}" type="datetimeFigureOut">
              <a:rPr lang="en-US" smtClean="0"/>
              <a:pPr/>
              <a:t>11/29/10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B153-D7E7-40C9-A74E-BBA6CC985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C3D9-93A9-4E7A-9116-B2B204DCB60F}" type="datetimeFigureOut">
              <a:rPr lang="en-US" smtClean="0"/>
              <a:pPr/>
              <a:t>11/29/10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B153-D7E7-40C9-A74E-BBA6CC985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C3D9-93A9-4E7A-9116-B2B204DCB60F}" type="datetimeFigureOut">
              <a:rPr lang="en-US" smtClean="0"/>
              <a:pPr/>
              <a:t>11/29/10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B153-D7E7-40C9-A74E-BBA6CC985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C3D9-93A9-4E7A-9116-B2B204DCB60F}" type="datetimeFigureOut">
              <a:rPr lang="en-US" smtClean="0"/>
              <a:pPr/>
              <a:t>11/29/10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B153-D7E7-40C9-A74E-BBA6CC985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C3D9-93A9-4E7A-9116-B2B204DCB60F}" type="datetimeFigureOut">
              <a:rPr lang="en-US" smtClean="0"/>
              <a:pPr/>
              <a:t>11/29/10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B153-D7E7-40C9-A74E-BBA6CC985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C3D9-93A9-4E7A-9116-B2B204DCB60F}" type="datetimeFigureOut">
              <a:rPr lang="en-US" smtClean="0"/>
              <a:pPr/>
              <a:t>11/29/10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B153-D7E7-40C9-A74E-BBA6CC985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C3D9-93A9-4E7A-9116-B2B204DCB60F}" type="datetimeFigureOut">
              <a:rPr lang="en-US" smtClean="0"/>
              <a:pPr/>
              <a:t>11/29/10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B153-D7E7-40C9-A74E-BBA6CC985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C3D9-93A9-4E7A-9116-B2B204DCB60F}" type="datetimeFigureOut">
              <a:rPr lang="en-US" smtClean="0"/>
              <a:pPr/>
              <a:t>11/29/10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B153-D7E7-40C9-A74E-BBA6CC985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DC3D9-93A9-4E7A-9116-B2B204DCB60F}" type="datetimeFigureOut">
              <a:rPr lang="en-US" smtClean="0"/>
              <a:pPr/>
              <a:t>11/29/10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2B153-D7E7-40C9-A74E-BBA6CC985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686800" cy="33528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000099"/>
                </a:solidFill>
              </a:rPr>
              <a:t>NOAA GOES-R</a:t>
            </a:r>
            <a:br>
              <a:rPr lang="en-US" sz="4900" b="1" dirty="0" smtClean="0">
                <a:solidFill>
                  <a:srgbClr val="000099"/>
                </a:solidFill>
              </a:rPr>
            </a:br>
            <a:r>
              <a:rPr lang="en-US" sz="4900" b="1" dirty="0" smtClean="0">
                <a:solidFill>
                  <a:srgbClr val="000099"/>
                </a:solidFill>
              </a:rPr>
              <a:t>Air </a:t>
            </a:r>
            <a:r>
              <a:rPr lang="en-US" sz="4900" b="1" dirty="0">
                <a:solidFill>
                  <a:srgbClr val="000099"/>
                </a:solidFill>
              </a:rPr>
              <a:t>Quality Proving Ground </a:t>
            </a:r>
            <a:r>
              <a:rPr lang="en-US" sz="4900" b="1" dirty="0" smtClean="0">
                <a:solidFill>
                  <a:srgbClr val="000099"/>
                </a:solidFill>
              </a:rPr>
              <a:t>(AQPG)</a:t>
            </a:r>
            <a:br>
              <a:rPr lang="en-US" sz="4900" b="1" dirty="0" smtClean="0">
                <a:solidFill>
                  <a:srgbClr val="000099"/>
                </a:solidFill>
              </a:rPr>
            </a:br>
            <a:r>
              <a:rPr lang="en-US" sz="4900" b="1" dirty="0" smtClean="0">
                <a:solidFill>
                  <a:srgbClr val="000099"/>
                </a:solidFill>
              </a:rPr>
              <a:t>Advisory </a:t>
            </a:r>
            <a:r>
              <a:rPr lang="en-US" sz="4900" b="1" dirty="0">
                <a:solidFill>
                  <a:srgbClr val="000099"/>
                </a:solidFill>
              </a:rPr>
              <a:t>Group </a:t>
            </a:r>
            <a:r>
              <a:rPr lang="en-US" sz="4900" b="1" dirty="0" smtClean="0">
                <a:solidFill>
                  <a:srgbClr val="000099"/>
                </a:solidFill>
              </a:rPr>
              <a:t>Workshop</a:t>
            </a:r>
            <a:r>
              <a:rPr lang="en-US" b="1" dirty="0" smtClean="0">
                <a:solidFill>
                  <a:srgbClr val="000099"/>
                </a:solidFill>
              </a:rPr>
              <a:t/>
            </a:r>
            <a:br>
              <a:rPr lang="en-US" b="1" dirty="0" smtClean="0">
                <a:solidFill>
                  <a:srgbClr val="000099"/>
                </a:solidFill>
              </a:rPr>
            </a:br>
            <a:r>
              <a:rPr lang="en-US" sz="3200" b="1" dirty="0">
                <a:solidFill>
                  <a:srgbClr val="000099"/>
                </a:solidFill>
              </a:rPr>
              <a:t/>
            </a:r>
            <a:br>
              <a:rPr lang="en-US" sz="3200" b="1" dirty="0">
                <a:solidFill>
                  <a:srgbClr val="000099"/>
                </a:solidFill>
              </a:rPr>
            </a:br>
            <a:r>
              <a:rPr lang="en-US" sz="3600" b="1" dirty="0" smtClean="0">
                <a:solidFill>
                  <a:srgbClr val="000099"/>
                </a:solidFill>
              </a:rPr>
              <a:t>September 14, 2010</a:t>
            </a:r>
            <a:br>
              <a:rPr lang="en-US" sz="3600" b="1" dirty="0" smtClean="0">
                <a:solidFill>
                  <a:srgbClr val="000099"/>
                </a:solidFill>
              </a:rPr>
            </a:br>
            <a:r>
              <a:rPr lang="en-US" sz="3600" b="1" dirty="0" smtClean="0">
                <a:solidFill>
                  <a:srgbClr val="000099"/>
                </a:solidFill>
              </a:rPr>
              <a:t>University of Maryland, Baltimore County (UMBC)</a:t>
            </a:r>
            <a:endParaRPr lang="en-US" sz="4900" dirty="0">
              <a:solidFill>
                <a:srgbClr val="0000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191000"/>
            <a:ext cx="8610600" cy="24384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Raymond M. Hoff, UMBC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Shobha Kondragunta, NOAA NESDIS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Sundar Christopher, University of Alabama - Huntsville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Amy K. Huff, Battelle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rgbClr val="000099"/>
                </a:solidFill>
              </a:rPr>
              <a:t>Next Steps for the GOES-R AQPG</a:t>
            </a:r>
            <a:endParaRPr lang="en-US" sz="3600" b="1" u="sng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We expect to hold at least one training on simulated ABI data for end users at a major conference (possibly the 2011 National Air Quality Conference).</a:t>
            </a:r>
          </a:p>
          <a:p>
            <a:r>
              <a:rPr lang="en-US" sz="2800" dirty="0" smtClean="0"/>
              <a:t>We will conduct the second annual AQPG Advisory Group workshop in September 2011, likely at UMBC, to discuss advances in the project.</a:t>
            </a:r>
          </a:p>
          <a:p>
            <a:r>
              <a:rPr lang="en-US" sz="2800" dirty="0" smtClean="0"/>
              <a:t>In summer 2011, we plan to have an AQPG </a:t>
            </a:r>
            <a:r>
              <a:rPr lang="en-US" sz="2800" dirty="0" err="1" smtClean="0"/>
              <a:t>testbed</a:t>
            </a:r>
            <a:r>
              <a:rPr lang="en-US" sz="2800" dirty="0" smtClean="0"/>
              <a:t> running for a 1-2 week intensive period.  The </a:t>
            </a:r>
            <a:r>
              <a:rPr lang="en-US" sz="2800" dirty="0" err="1" smtClean="0"/>
              <a:t>testbed</a:t>
            </a:r>
            <a:r>
              <a:rPr lang="en-US" sz="2800" dirty="0" smtClean="0"/>
              <a:t> will provide simulated ABI data in near real-time, which we will provide to select members of the Advisory Group for their feedback.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rgbClr val="000099"/>
                </a:solidFill>
              </a:rPr>
              <a:t>Acknowledgements</a:t>
            </a:r>
            <a:endParaRPr lang="en-US" sz="3600" b="1" u="sng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Steve Goodman</a:t>
            </a:r>
          </a:p>
          <a:p>
            <a:r>
              <a:rPr lang="en-US" sz="2800" dirty="0" smtClean="0"/>
              <a:t>Mitch Goldberg</a:t>
            </a:r>
          </a:p>
          <a:p>
            <a:r>
              <a:rPr lang="en-US" sz="2800" dirty="0" smtClean="0"/>
              <a:t>Brad Pierce</a:t>
            </a:r>
          </a:p>
          <a:p>
            <a:r>
              <a:rPr lang="en-US" sz="2800" dirty="0" smtClean="0"/>
              <a:t>Mark Ruminski and Matt Seybold</a:t>
            </a:r>
          </a:p>
          <a:p>
            <a:r>
              <a:rPr lang="en-US" sz="2800" dirty="0" smtClean="0"/>
              <a:t>Chuanyu Xu and Pubu Ciren</a:t>
            </a:r>
          </a:p>
          <a:p>
            <a:r>
              <a:rPr lang="en-US" sz="2800" dirty="0" smtClean="0"/>
              <a:t>Funding provided by NOAA grants:</a:t>
            </a:r>
          </a:p>
          <a:p>
            <a:pPr lvl="1"/>
            <a:r>
              <a:rPr lang="en-US" dirty="0" smtClean="0"/>
              <a:t>NA09NES4400022 (2009-2010)</a:t>
            </a:r>
          </a:p>
          <a:p>
            <a:pPr lvl="1"/>
            <a:r>
              <a:rPr lang="en-US" dirty="0" smtClean="0"/>
              <a:t>NA10NES4280016 (2010-2011)</a:t>
            </a: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rgbClr val="000099"/>
                </a:solidFill>
              </a:rPr>
              <a:t>Purpose of the Workshop</a:t>
            </a:r>
            <a:endParaRPr lang="en-US" sz="3600" b="1" u="sng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AQPG has assembled an </a:t>
            </a:r>
            <a:r>
              <a:rPr lang="en-US" dirty="0" smtClean="0">
                <a:solidFill>
                  <a:srgbClr val="000099"/>
                </a:solidFill>
              </a:rPr>
              <a:t>Advisory Group </a:t>
            </a:r>
            <a:r>
              <a:rPr lang="en-US" dirty="0" smtClean="0"/>
              <a:t>of air quality forecasters and analysts to provide input on GOES-R air quality products.</a:t>
            </a:r>
          </a:p>
          <a:p>
            <a:r>
              <a:rPr lang="en-US" dirty="0" smtClean="0"/>
              <a:t>The workshop was a forum for the AQPG technical team and Advisory Group to meet and discuss the latest work on the project.</a:t>
            </a:r>
          </a:p>
          <a:p>
            <a:r>
              <a:rPr lang="en-US" dirty="0" smtClean="0"/>
              <a:t>The Advisory Group also had the opportunity to review </a:t>
            </a:r>
            <a:r>
              <a:rPr lang="en-US" dirty="0" smtClean="0">
                <a:solidFill>
                  <a:srgbClr val="000099"/>
                </a:solidFill>
              </a:rPr>
              <a:t>AQPG case </a:t>
            </a:r>
            <a:r>
              <a:rPr lang="en-US" dirty="0">
                <a:solidFill>
                  <a:srgbClr val="000099"/>
                </a:solidFill>
              </a:rPr>
              <a:t>studies </a:t>
            </a:r>
            <a:r>
              <a:rPr lang="en-US" dirty="0"/>
              <a:t>and examples of </a:t>
            </a:r>
            <a:r>
              <a:rPr lang="en-US" dirty="0">
                <a:solidFill>
                  <a:srgbClr val="000099"/>
                </a:solidFill>
              </a:rPr>
              <a:t>simulated </a:t>
            </a:r>
            <a:r>
              <a:rPr lang="en-US" dirty="0" smtClean="0">
                <a:solidFill>
                  <a:srgbClr val="000099"/>
                </a:solidFill>
              </a:rPr>
              <a:t>GOES-R ABI data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Advisory Group provided feedback on simulated ABI data and discussed options for an </a:t>
            </a:r>
            <a:r>
              <a:rPr lang="en-US" dirty="0"/>
              <a:t>internet delivery system for GOES-R air quality </a:t>
            </a:r>
            <a:r>
              <a:rPr lang="en-US" dirty="0" smtClean="0"/>
              <a:t>products.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rgbClr val="000099"/>
                </a:solidFill>
              </a:rPr>
              <a:t>Workshop Participants</a:t>
            </a:r>
            <a:endParaRPr lang="en-US" sz="3600" b="1" u="sng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480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39 air quality experts participated in the workshop:</a:t>
            </a:r>
          </a:p>
          <a:p>
            <a:pPr lvl="1"/>
            <a:r>
              <a:rPr lang="en-US" sz="2600" dirty="0" smtClean="0"/>
              <a:t>15 state/local air quality forecasters from across the country</a:t>
            </a:r>
          </a:p>
          <a:p>
            <a:pPr lvl="1"/>
            <a:r>
              <a:rPr lang="en-US" sz="2600" dirty="0" smtClean="0"/>
              <a:t>2 air quality modelers</a:t>
            </a:r>
          </a:p>
          <a:p>
            <a:pPr lvl="1"/>
            <a:r>
              <a:rPr lang="en-US" sz="2600" dirty="0" smtClean="0"/>
              <a:t>3 EPA staff, representing OAQPS, Region 3, and the National Exposure Research Laboratory</a:t>
            </a:r>
          </a:p>
          <a:p>
            <a:pPr lvl="1"/>
            <a:r>
              <a:rPr lang="en-US" sz="2600" dirty="0" smtClean="0"/>
              <a:t>3 NOAA National Weather Service staff</a:t>
            </a:r>
          </a:p>
          <a:p>
            <a:pPr lvl="1"/>
            <a:r>
              <a:rPr lang="en-US" sz="2600" dirty="0" smtClean="0"/>
              <a:t>10 AQPG team members</a:t>
            </a:r>
          </a:p>
          <a:p>
            <a:pPr lvl="1"/>
            <a:r>
              <a:rPr lang="en-US" sz="2600" dirty="0" smtClean="0"/>
              <a:t>6 additional NOAA NESDIS staff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rgbClr val="000099"/>
                </a:solidFill>
              </a:rPr>
              <a:t>Morning: Overview of GOES-R and AQPG</a:t>
            </a:r>
            <a:endParaRPr lang="en-US" sz="3600" b="1" u="sng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077200" cy="548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 give the participants background on the AQPG project, the workshop opened with talks on the </a:t>
            </a:r>
            <a:br>
              <a:rPr lang="en-US" sz="2800" dirty="0" smtClean="0"/>
            </a:br>
            <a:r>
              <a:rPr lang="en-US" sz="2800" dirty="0" smtClean="0"/>
              <a:t>GOES-R satellite, ABI, and simulated ABI data: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NOAA’s GOES-R Proving Ground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(Steve Goodman, NOAA NESDIS)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Overview of the GOES-R Satellite and ABI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(Mitch Goldberg, NOAA NESDIS)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Air Quality Products from the ABI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(Shobha Kondragunta, NOAA NESDIS)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Development of Proxy ABI Data for the AQPG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(Brad Pierce, NOAA NESDIS)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Case Studies of Simulated ABI Data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(Ray Hoff, UMBC)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>
                <a:solidFill>
                  <a:srgbClr val="000099"/>
                </a:solidFill>
              </a:rPr>
              <a:t>Special Presentations by AQ Forecasters</a:t>
            </a:r>
            <a:endParaRPr lang="en-US" sz="3600" b="1" u="sng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715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To help the AQPG team understand user needs, air quality forecasters gave a series of presentations about air quality forecasting and analysis across the country.  The talks highlighted how satellite observations fit into the forecasting process: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Overview of Air Quality Forecasting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(Bill Ryan, Penn State University - Philadelphia, PA forecaster)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East Coast Forecasting Considerations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(Duc Nguyen, Maryland Department of the Environment)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Lake Michigan/Midwest Forecasting Issues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(Bill Adamski, Wisconsin Department of Natural Resources)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Satellite Data for Forecasting – a West Coast Perspective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(Kevin Durkee, South Coast Air Quality Management District)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A Recent PM</a:t>
            </a:r>
            <a:r>
              <a:rPr lang="en-US" sz="2400" baseline="-25000" dirty="0" smtClean="0">
                <a:solidFill>
                  <a:srgbClr val="000099"/>
                </a:solidFill>
              </a:rPr>
              <a:t>2.5</a:t>
            </a:r>
            <a:r>
              <a:rPr lang="en-US" sz="2400" dirty="0" smtClean="0">
                <a:solidFill>
                  <a:srgbClr val="000099"/>
                </a:solidFill>
              </a:rPr>
              <a:t> Episode over Georgia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(Bill Murphey, Georgia Department of Natural Resources)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bi_aod_clouds_movi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0574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09600"/>
          </a:xfrm>
        </p:spPr>
        <p:txBody>
          <a:bodyPr>
            <a:noAutofit/>
          </a:bodyPr>
          <a:lstStyle/>
          <a:p>
            <a:r>
              <a:rPr lang="en-US" sz="3600" b="1" u="sng" dirty="0" smtClean="0">
                <a:solidFill>
                  <a:srgbClr val="000099"/>
                </a:solidFill>
              </a:rPr>
              <a:t>Breakout Session: Review of Case Study Data</a:t>
            </a:r>
            <a:endParaRPr lang="en-US" sz="3600" b="1" u="sng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68680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Participants broke into groups of 2-3 and reviewed a Power Point file that contained simulated ABI AOD data and supplemental information about an air quality event on 8/24/06.</a:t>
            </a:r>
            <a:endParaRPr lang="en-US" sz="1200" dirty="0" smtClean="0"/>
          </a:p>
          <a:p>
            <a:r>
              <a:rPr lang="en-US" sz="2400" dirty="0" smtClean="0"/>
              <a:t>Participants answered </a:t>
            </a:r>
            <a:br>
              <a:rPr lang="en-US" sz="2400" dirty="0" smtClean="0"/>
            </a:br>
            <a:r>
              <a:rPr lang="en-US" sz="2400" dirty="0" smtClean="0"/>
              <a:t>questions on a </a:t>
            </a:r>
            <a:br>
              <a:rPr lang="en-US" sz="2400" dirty="0" smtClean="0"/>
            </a:br>
            <a:r>
              <a:rPr lang="en-US" sz="2400" dirty="0" smtClean="0"/>
              <a:t>worksheet about </a:t>
            </a:r>
            <a:br>
              <a:rPr lang="en-US" sz="2400" dirty="0" smtClean="0"/>
            </a:br>
            <a:r>
              <a:rPr lang="en-US" sz="2400" dirty="0" smtClean="0"/>
              <a:t>the temporal and </a:t>
            </a:r>
            <a:br>
              <a:rPr lang="en-US" sz="2400" dirty="0" smtClean="0"/>
            </a:br>
            <a:r>
              <a:rPr lang="en-US" sz="2400" dirty="0" smtClean="0"/>
              <a:t>spatial resolution, </a:t>
            </a:r>
            <a:br>
              <a:rPr lang="en-US" sz="2400" dirty="0" smtClean="0"/>
            </a:br>
            <a:r>
              <a:rPr lang="en-US" sz="2400" dirty="0" smtClean="0"/>
              <a:t>latency, geographic </a:t>
            </a:r>
            <a:br>
              <a:rPr lang="en-US" sz="2400" dirty="0" smtClean="0"/>
            </a:br>
            <a:r>
              <a:rPr lang="en-US" sz="2400" dirty="0" smtClean="0"/>
              <a:t>coverage, </a:t>
            </a:r>
            <a:br>
              <a:rPr lang="en-US" sz="2400" dirty="0" smtClean="0"/>
            </a:br>
            <a:r>
              <a:rPr lang="en-US" sz="2400" dirty="0" smtClean="0"/>
              <a:t>visualization, </a:t>
            </a:r>
            <a:br>
              <a:rPr lang="en-US" sz="2400" dirty="0" smtClean="0"/>
            </a:br>
            <a:r>
              <a:rPr lang="en-US" sz="2400" dirty="0" smtClean="0"/>
              <a:t>and formatting of </a:t>
            </a:r>
            <a:br>
              <a:rPr lang="en-US" sz="2400" dirty="0" smtClean="0"/>
            </a:br>
            <a:r>
              <a:rPr lang="en-US" sz="2400" dirty="0" smtClean="0"/>
              <a:t>ABI data.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rgbClr val="000099"/>
                </a:solidFill>
              </a:rPr>
              <a:t>Afternoon: Group Discussions</a:t>
            </a:r>
            <a:endParaRPr lang="en-US" sz="3600" b="1" u="sng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After participants reviewed simulated ABI data, the AQPG team led a group discussion about users’ needs and the ABI data.  User requests include: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15-30 min temporal resolution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2 km spatial resolution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30 min - 1 hr data latency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loops and still images of data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geographic coverage of the CONUS, Canada, Mexico and Central America; ability to zoom-in on areas of interest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access to ABI data validation information (accuracy, bias)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easy access to archived ABI data/images</a:t>
            </a:r>
            <a:endParaRPr lang="en-US" sz="24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rgbClr val="000099"/>
                </a:solidFill>
              </a:rPr>
              <a:t>Feedback from Workshop Participants</a:t>
            </a:r>
            <a:endParaRPr lang="en-US" sz="3600" b="1" u="sng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	The participants really enjoyed the workshop!  They praised the content, organization, and meeting facilities.</a:t>
            </a:r>
          </a:p>
          <a:p>
            <a:r>
              <a:rPr lang="en-US" sz="2800" i="1" dirty="0" smtClean="0">
                <a:solidFill>
                  <a:srgbClr val="000099"/>
                </a:solidFill>
              </a:rPr>
              <a:t>What was your favorite part of the workshop?</a:t>
            </a:r>
          </a:p>
          <a:p>
            <a:pPr lvl="1"/>
            <a:r>
              <a:rPr lang="en-US" sz="2400" dirty="0" smtClean="0"/>
              <a:t>NOAA and EPA participants thought that the presentations by the AQ forecasters were most useful.</a:t>
            </a:r>
          </a:p>
          <a:p>
            <a:pPr lvl="1"/>
            <a:r>
              <a:rPr lang="en-US" sz="2400" dirty="0" smtClean="0"/>
              <a:t>The AQ forecasters/modelers liked the review of simulated ABI data and the group discussions the best.</a:t>
            </a:r>
            <a:endParaRPr lang="en-US" sz="2800" dirty="0" smtClean="0"/>
          </a:p>
          <a:p>
            <a:r>
              <a:rPr lang="en-US" sz="2800" i="1" dirty="0" smtClean="0">
                <a:solidFill>
                  <a:srgbClr val="000099"/>
                </a:solidFill>
              </a:rPr>
              <a:t>What was your least favorite part of the workshop?</a:t>
            </a:r>
          </a:p>
          <a:p>
            <a:pPr lvl="1"/>
            <a:r>
              <a:rPr lang="en-US" sz="2400" dirty="0" smtClean="0"/>
              <a:t>Many participants had no “least favorite” part – they liked everything.</a:t>
            </a:r>
          </a:p>
          <a:p>
            <a:pPr lvl="1"/>
            <a:r>
              <a:rPr lang="en-US" sz="2400" dirty="0" smtClean="0"/>
              <a:t>Some participants felt the presentations on GOES-R and the ABI were too technical, while others thought they were too simplistic.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152400"/>
            <a:ext cx="8686800" cy="8683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Feedback from Workshop Participants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791200"/>
          </a:xfrm>
        </p:spPr>
        <p:txBody>
          <a:bodyPr>
            <a:normAutofit lnSpcReduction="10000"/>
          </a:bodyPr>
          <a:lstStyle/>
          <a:p>
            <a:r>
              <a:rPr lang="en-US" sz="2800" i="1" dirty="0" smtClean="0">
                <a:solidFill>
                  <a:srgbClr val="000099"/>
                </a:solidFill>
              </a:rPr>
              <a:t>Based on your experience at this year’s workshop, will you attend next year?</a:t>
            </a:r>
          </a:p>
          <a:p>
            <a:pPr lvl="1"/>
            <a:r>
              <a:rPr lang="en-US" sz="2400" dirty="0" smtClean="0"/>
              <a:t>Almost all of the participants indicated that they will attend the follow-up workshop in September 2011.  </a:t>
            </a:r>
          </a:p>
          <a:p>
            <a:pPr lvl="1"/>
            <a:r>
              <a:rPr lang="en-US" sz="2400" dirty="0" smtClean="0"/>
              <a:t>Participants stressed the importance of travel funding from NOAA – without funding, most could not attend the workshop.</a:t>
            </a:r>
          </a:p>
          <a:p>
            <a:r>
              <a:rPr lang="en-US" sz="2800" i="1" dirty="0" smtClean="0">
                <a:solidFill>
                  <a:srgbClr val="000099"/>
                </a:solidFill>
              </a:rPr>
              <a:t>Please list any suggestions for improving the workshop.</a:t>
            </a:r>
          </a:p>
          <a:p>
            <a:pPr lvl="1"/>
            <a:r>
              <a:rPr lang="en-US" sz="2400" dirty="0" smtClean="0"/>
              <a:t>The majority of participants had no suggestions.</a:t>
            </a:r>
          </a:p>
          <a:p>
            <a:pPr lvl="1"/>
            <a:r>
              <a:rPr lang="en-US" sz="2400" dirty="0" smtClean="0"/>
              <a:t>Several participants asked for more case studies of ABI data.</a:t>
            </a:r>
          </a:p>
          <a:p>
            <a:pPr lvl="1"/>
            <a:r>
              <a:rPr lang="en-US" sz="2400" dirty="0" smtClean="0"/>
              <a:t>One participant requested a presentation on IT considerations (data rates, gigabytes per day, storage requirements, archive requirements, file size).</a:t>
            </a:r>
          </a:p>
          <a:p>
            <a:pPr lvl="1"/>
            <a:r>
              <a:rPr lang="en-US" sz="2400" dirty="0" smtClean="0"/>
              <a:t>One participant requested more information about the technical principles of reflectance in each ABI band and the applications for each band.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1027</Words>
  <Application>Microsoft Macintosh PowerPoint</Application>
  <PresentationFormat>On-screen Show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NOAA GOES-R Air Quality Proving Ground (AQPG) Advisory Group Workshop  September 14, 2010 University of Maryland, Baltimore County (UMBC)</vt:lpstr>
      <vt:lpstr>Purpose of the Workshop</vt:lpstr>
      <vt:lpstr>Workshop Participants</vt:lpstr>
      <vt:lpstr>Morning: Overview of GOES-R and AQPG</vt:lpstr>
      <vt:lpstr>Special Presentations by AQ Forecasters</vt:lpstr>
      <vt:lpstr>Breakout Session: Review of Case Study Data</vt:lpstr>
      <vt:lpstr>Afternoon: Group Discussions</vt:lpstr>
      <vt:lpstr>Feedback from Workshop Participants</vt:lpstr>
      <vt:lpstr>Slide 9</vt:lpstr>
      <vt:lpstr>Next Steps for the GOES-R AQPG</vt:lpstr>
      <vt:lpstr>Acknowledgements</vt:lpstr>
    </vt:vector>
  </TitlesOfParts>
  <Company>Battelle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 Huff</dc:creator>
  <cp:lastModifiedBy>Joleen Feltz</cp:lastModifiedBy>
  <cp:revision>66</cp:revision>
  <dcterms:created xsi:type="dcterms:W3CDTF">2010-11-29T16:14:11Z</dcterms:created>
  <dcterms:modified xsi:type="dcterms:W3CDTF">2010-11-29T16:24:55Z</dcterms:modified>
</cp:coreProperties>
</file>