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-10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29ABA-227A-DC4B-B1F9-3E31F55E5795}" type="datetimeFigureOut">
              <a:rPr lang="en-US" smtClean="0"/>
              <a:t>2/25/11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01C88-B7D0-0B4F-924F-ABEBD34F13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29ABA-227A-DC4B-B1F9-3E31F55E5795}" type="datetimeFigureOut">
              <a:rPr lang="en-US" smtClean="0"/>
              <a:t>2/25/11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01C88-B7D0-0B4F-924F-ABEBD34F13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29ABA-227A-DC4B-B1F9-3E31F55E5795}" type="datetimeFigureOut">
              <a:rPr lang="en-US" smtClean="0"/>
              <a:t>2/25/11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01C88-B7D0-0B4F-924F-ABEBD34F13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29ABA-227A-DC4B-B1F9-3E31F55E5795}" type="datetimeFigureOut">
              <a:rPr lang="en-US" smtClean="0"/>
              <a:t>2/25/11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01C88-B7D0-0B4F-924F-ABEBD34F13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29ABA-227A-DC4B-B1F9-3E31F55E5795}" type="datetimeFigureOut">
              <a:rPr lang="en-US" smtClean="0"/>
              <a:t>2/25/11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01C88-B7D0-0B4F-924F-ABEBD34F13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29ABA-227A-DC4B-B1F9-3E31F55E5795}" type="datetimeFigureOut">
              <a:rPr lang="en-US" smtClean="0"/>
              <a:t>2/25/11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01C88-B7D0-0B4F-924F-ABEBD34F13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29ABA-227A-DC4B-B1F9-3E31F55E5795}" type="datetimeFigureOut">
              <a:rPr lang="en-US" smtClean="0"/>
              <a:t>2/25/11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01C88-B7D0-0B4F-924F-ABEBD34F13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29ABA-227A-DC4B-B1F9-3E31F55E5795}" type="datetimeFigureOut">
              <a:rPr lang="en-US" smtClean="0"/>
              <a:t>2/25/11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01C88-B7D0-0B4F-924F-ABEBD34F13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29ABA-227A-DC4B-B1F9-3E31F55E5795}" type="datetimeFigureOut">
              <a:rPr lang="en-US" smtClean="0"/>
              <a:t>2/25/11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01C88-B7D0-0B4F-924F-ABEBD34F13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29ABA-227A-DC4B-B1F9-3E31F55E5795}" type="datetimeFigureOut">
              <a:rPr lang="en-US" smtClean="0"/>
              <a:t>2/25/11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01C88-B7D0-0B4F-924F-ABEBD34F13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29ABA-227A-DC4B-B1F9-3E31F55E5795}" type="datetimeFigureOut">
              <a:rPr lang="en-US" smtClean="0"/>
              <a:t>2/25/11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01C88-B7D0-0B4F-924F-ABEBD34F13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C29ABA-227A-DC4B-B1F9-3E31F55E5795}" type="datetimeFigureOut">
              <a:rPr lang="en-US" smtClean="0"/>
              <a:t>2/25/11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01C88-B7D0-0B4F-924F-ABEBD34F130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79512" y="260648"/>
            <a:ext cx="8604250" cy="79208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Challenges and Opportunities for GOES-R</a:t>
            </a:r>
            <a:endParaRPr kumimoji="0" lang="nl-NL" sz="3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51520" y="1628800"/>
            <a:ext cx="7992888" cy="4536504"/>
          </a:xfrm>
          <a:prstGeom prst="rect">
            <a:avLst/>
          </a:prstGeom>
        </p:spPr>
        <p:txBody>
          <a:bodyPr/>
          <a:lstStyle/>
          <a:p>
            <a:pPr marL="685800" lvl="1" indent="-228600">
              <a:lnSpc>
                <a:spcPct val="15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1600" dirty="0" smtClean="0"/>
              <a:t>Major data assimilation issues for storm scale (1-5 inputs from Steve Lord):</a:t>
            </a:r>
            <a:br>
              <a:rPr lang="en-US" sz="1600" dirty="0" smtClean="0"/>
            </a:br>
            <a:r>
              <a:rPr lang="en-US" sz="1600" dirty="0" smtClean="0"/>
              <a:t>1) How to capture high time resolution data (such as from GOES)</a:t>
            </a:r>
            <a:br>
              <a:rPr lang="en-US" sz="1600" dirty="0" smtClean="0"/>
            </a:br>
            <a:r>
              <a:rPr lang="en-US" sz="1600" dirty="0" smtClean="0"/>
              <a:t>2) How to assimilate cloud information from imagery </a:t>
            </a:r>
            <a:br>
              <a:rPr lang="en-US" sz="1600" dirty="0" smtClean="0"/>
            </a:br>
            <a:r>
              <a:rPr lang="en-US" sz="1600" dirty="0" smtClean="0"/>
              <a:t>3) How to merge above information with complementary information from radar</a:t>
            </a:r>
            <a:br>
              <a:rPr lang="en-US" sz="1600" dirty="0" smtClean="0"/>
            </a:br>
            <a:r>
              <a:rPr lang="en-US" sz="1600" dirty="0" smtClean="0"/>
              <a:t>4) Development of model systems that simulate storm behavior at 1-2 km resolution</a:t>
            </a:r>
            <a:br>
              <a:rPr lang="en-US" sz="1600" dirty="0" smtClean="0"/>
            </a:br>
            <a:r>
              <a:rPr lang="en-US" sz="1600" dirty="0" smtClean="0"/>
              <a:t>5) Reanalysis of historical cases to calibrate skill and support forecaster use</a:t>
            </a:r>
          </a:p>
          <a:p>
            <a:pPr marL="685800" lvl="1" indent="-228600">
              <a:spcBef>
                <a:spcPct val="20000"/>
              </a:spcBef>
              <a:buFontTx/>
              <a:buChar char="•"/>
              <a:defRPr/>
            </a:pPr>
            <a:r>
              <a:rPr lang="en-US" sz="1600" dirty="0" smtClean="0"/>
              <a:t>JCSDA-HFIP Workshop Recommendations: </a:t>
            </a:r>
          </a:p>
          <a:p>
            <a:pPr marL="1257300" lvl="2" indent="-342900">
              <a:spcBef>
                <a:spcPct val="20000"/>
              </a:spcBef>
              <a:buFont typeface="Courier New" pitchFamily="49" charset="0"/>
              <a:buChar char="o"/>
              <a:defRPr/>
            </a:pPr>
            <a:r>
              <a:rPr lang="en-US" sz="1600" dirty="0" err="1" smtClean="0"/>
              <a:t>Hyperspectral</a:t>
            </a:r>
            <a:r>
              <a:rPr lang="en-US" sz="1600" dirty="0" smtClean="0"/>
              <a:t> IR sensors (e.g. AIRS, IASI) are underutilized, especially near hurricanes.</a:t>
            </a:r>
          </a:p>
          <a:p>
            <a:pPr marL="1257300" lvl="2" indent="-342900">
              <a:spcBef>
                <a:spcPct val="20000"/>
              </a:spcBef>
              <a:buFont typeface="Courier New" pitchFamily="49" charset="0"/>
              <a:buChar char="o"/>
              <a:defRPr/>
            </a:pPr>
            <a:r>
              <a:rPr lang="en-US" sz="1600" dirty="0" smtClean="0"/>
              <a:t>Satellite winds are generally underutilized; especially rapid-scan geostationary winds contain information about the circulation that is not currently exploited.</a:t>
            </a:r>
          </a:p>
          <a:p>
            <a:pPr marL="1600200" lvl="3" indent="-22860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1600" dirty="0" smtClean="0"/>
              <a:t>Learn from the Navy experience (super-</a:t>
            </a:r>
            <a:r>
              <a:rPr lang="en-US" sz="1600" dirty="0" err="1" smtClean="0"/>
              <a:t>obing</a:t>
            </a:r>
            <a:r>
              <a:rPr lang="en-US" sz="1600" dirty="0" smtClean="0"/>
              <a:t>, QC)</a:t>
            </a:r>
          </a:p>
          <a:p>
            <a:pPr lvl="3">
              <a:buFont typeface="Wingdings" pitchFamily="2" charset="2"/>
              <a:buChar char="Ø"/>
            </a:pPr>
            <a:r>
              <a:rPr lang="en-US" sz="1600" dirty="0" smtClean="0"/>
              <a:t>   Better height assignment</a:t>
            </a:r>
          </a:p>
          <a:p>
            <a:pPr lvl="3">
              <a:buFont typeface="Wingdings" pitchFamily="2" charset="2"/>
              <a:buChar char="Ø"/>
            </a:pPr>
            <a:r>
              <a:rPr lang="en-US" sz="1600" dirty="0" smtClean="0"/>
              <a:t>   Nested tracking winds</a:t>
            </a:r>
          </a:p>
          <a:p>
            <a:pPr marL="1257300" lvl="2" indent="-342900">
              <a:spcBef>
                <a:spcPct val="20000"/>
              </a:spcBef>
              <a:buFont typeface="Courier New" pitchFamily="49" charset="0"/>
              <a:buChar char="o"/>
              <a:defRPr/>
            </a:pPr>
            <a:endParaRPr lang="en-US" sz="1600" dirty="0" smtClean="0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381000" y="908720"/>
            <a:ext cx="8229600" cy="0"/>
          </a:xfrm>
          <a:prstGeom prst="line">
            <a:avLst/>
          </a:prstGeom>
          <a:noFill/>
          <a:ln w="50800" cmpd="dbl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202326" y="6550223"/>
            <a:ext cx="4941674" cy="307777"/>
          </a:xfrm>
          <a:prstGeom prst="rect">
            <a:avLst/>
          </a:prstGeom>
          <a:solidFill>
            <a:schemeClr val="accent5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/>
              <a:t>With input from Tim Schmit, Steve  Lord, Lars Peter Riishojgaard</a:t>
            </a:r>
            <a:endParaRPr lang="en-US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79512" y="260648"/>
            <a:ext cx="8604250" cy="79208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Challenges and Opportunities for GOES-R</a:t>
            </a:r>
            <a:endParaRPr kumimoji="0" lang="nl-NL" sz="3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23528" y="1628800"/>
            <a:ext cx="7920880" cy="4968552"/>
          </a:xfrm>
          <a:prstGeom prst="rect">
            <a:avLst/>
          </a:prstGeom>
        </p:spPr>
        <p:txBody>
          <a:bodyPr/>
          <a:lstStyle/>
          <a:p>
            <a:pPr marL="685800" lvl="1" indent="-228600">
              <a:spcBef>
                <a:spcPct val="20000"/>
              </a:spcBef>
              <a:buFontTx/>
              <a:buChar char="•"/>
              <a:defRPr/>
            </a:pPr>
            <a:r>
              <a:rPr lang="en-US" sz="1600" dirty="0" smtClean="0"/>
              <a:t>How do we truly exploit the high time resolution of GOES/GOES-R, </a:t>
            </a:r>
            <a:r>
              <a:rPr lang="en-US" sz="1600" dirty="0" err="1" smtClean="0"/>
              <a:t>EnKF</a:t>
            </a:r>
            <a:r>
              <a:rPr lang="en-US" sz="1600" dirty="0" smtClean="0"/>
              <a:t>, 4D-VAR? etc.</a:t>
            </a:r>
          </a:p>
          <a:p>
            <a:pPr marL="685800" lvl="1" indent="-228600">
              <a:spcBef>
                <a:spcPct val="20000"/>
              </a:spcBef>
              <a:buFontTx/>
              <a:buChar char="•"/>
              <a:defRPr/>
            </a:pPr>
            <a:r>
              <a:rPr lang="en-US" sz="1600" dirty="0" smtClean="0"/>
              <a:t> Research on direct assimilation of imagery data, building on and expanding the current experience with model-simulated satellite images</a:t>
            </a:r>
          </a:p>
          <a:p>
            <a:pPr marL="685800" lvl="1" indent="-228600">
              <a:spcBef>
                <a:spcPct val="20000"/>
              </a:spcBef>
              <a:buFontTx/>
              <a:buChar char="•"/>
              <a:defRPr/>
            </a:pPr>
            <a:r>
              <a:rPr lang="en-US" sz="1600" dirty="0" smtClean="0"/>
              <a:t> Research on data assimilation use of non-traditional data (e.g. lightning, precipitation)</a:t>
            </a:r>
          </a:p>
          <a:p>
            <a:pPr marL="685800" lvl="1" indent="-228600">
              <a:spcBef>
                <a:spcPct val="20000"/>
              </a:spcBef>
              <a:buFontTx/>
              <a:buChar char="•"/>
              <a:defRPr/>
            </a:pPr>
            <a:r>
              <a:rPr lang="en-US" sz="1600" dirty="0" smtClean="0"/>
              <a:t>How do we best use cloudy radiances?</a:t>
            </a:r>
          </a:p>
          <a:p>
            <a:pPr marL="685800" lvl="1" indent="-228600">
              <a:spcBef>
                <a:spcPct val="20000"/>
              </a:spcBef>
              <a:buFontTx/>
              <a:buChar char="•"/>
              <a:defRPr/>
            </a:pPr>
            <a:r>
              <a:rPr lang="en-US" sz="1600" dirty="0" smtClean="0"/>
              <a:t>How to assimilate GOES-R products and data into the Hybrid Variational ensemble model at 1 km and 10 km?</a:t>
            </a:r>
          </a:p>
          <a:p>
            <a:pPr marL="685800" lvl="1" indent="-228600">
              <a:spcBef>
                <a:spcPct val="20000"/>
              </a:spcBef>
              <a:buFontTx/>
              <a:buChar char="•"/>
              <a:defRPr/>
            </a:pPr>
            <a:r>
              <a:rPr lang="en-US" sz="1600" dirty="0" smtClean="0"/>
              <a:t>How do we best use GOES images/products to VALIDATE (or tune the models)?</a:t>
            </a:r>
          </a:p>
          <a:p>
            <a:pPr marL="685800" lvl="1" indent="-228600">
              <a:spcBef>
                <a:spcPct val="20000"/>
              </a:spcBef>
              <a:buFontTx/>
              <a:buChar char="•"/>
              <a:defRPr/>
            </a:pPr>
            <a:r>
              <a:rPr lang="en-US" sz="1600" dirty="0" smtClean="0"/>
              <a:t>What model impact studies are of highest priority to determine GOES- R benefit?</a:t>
            </a:r>
          </a:p>
          <a:p>
            <a:pPr marL="685800" lvl="1" indent="-228600">
              <a:spcBef>
                <a:spcPct val="20000"/>
              </a:spcBef>
              <a:buFontTx/>
              <a:buChar char="•"/>
              <a:defRPr/>
            </a:pPr>
            <a:r>
              <a:rPr lang="en-US" sz="1600" dirty="0" smtClean="0"/>
              <a:t>What metrics are most appropriate and useful ?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  <a:defRPr/>
            </a:pPr>
            <a:r>
              <a:rPr lang="en-US" sz="1600" dirty="0" smtClean="0"/>
              <a:t>Storm track and timing of intensity/severity</a:t>
            </a:r>
          </a:p>
          <a:p>
            <a:pPr marL="685800" lvl="1" indent="-228600">
              <a:spcBef>
                <a:spcPct val="20000"/>
              </a:spcBef>
              <a:buFontTx/>
              <a:buChar char="•"/>
              <a:defRPr/>
            </a:pPr>
            <a:r>
              <a:rPr lang="en-US" sz="1600" dirty="0" smtClean="0"/>
              <a:t>What verification methodologies are most appropriate and useful ?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  <a:defRPr/>
            </a:pPr>
            <a:r>
              <a:rPr lang="en-US" sz="1600" dirty="0" smtClean="0"/>
              <a:t>Refer to WMO Joint WWRP/WGNE Working Group on Forecast Verification Research </a:t>
            </a:r>
          </a:p>
          <a:p>
            <a:pPr marL="685800" lvl="1" indent="-228600">
              <a:spcBef>
                <a:spcPct val="20000"/>
              </a:spcBef>
              <a:buFontTx/>
              <a:buChar char="•"/>
              <a:defRPr/>
            </a:pPr>
            <a:r>
              <a:rPr lang="en-US" sz="1600" dirty="0" smtClean="0"/>
              <a:t>What are the attributes of a High Impact Weather OSSE for a geostationary sounder </a:t>
            </a:r>
            <a:endParaRPr lang="nl-NL" sz="1600" kern="0" dirty="0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381000" y="908720"/>
            <a:ext cx="8229600" cy="0"/>
          </a:xfrm>
          <a:prstGeom prst="line">
            <a:avLst/>
          </a:prstGeom>
          <a:noFill/>
          <a:ln w="50800" cmpd="dbl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358</Words>
  <Application>Microsoft Macintosh PowerPoint</Application>
  <PresentationFormat>On-screen Show (4:3)</PresentationFormat>
  <Paragraphs>22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</dc:creator>
  <cp:lastModifiedBy>Chris</cp:lastModifiedBy>
  <cp:revision>1</cp:revision>
  <dcterms:created xsi:type="dcterms:W3CDTF">2011-02-25T20:31:20Z</dcterms:created>
  <dcterms:modified xsi:type="dcterms:W3CDTF">2011-02-25T20:31:40Z</dcterms:modified>
</cp:coreProperties>
</file>