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Default Extension="gif" ContentType="image/gif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</p:sldMasterIdLst>
  <p:notesMasterIdLst>
    <p:notesMasterId r:id="rId16"/>
  </p:notesMasterIdLst>
  <p:handoutMasterIdLst>
    <p:handoutMasterId r:id="rId17"/>
  </p:handoutMasterIdLst>
  <p:sldIdLst>
    <p:sldId id="256" r:id="rId3"/>
    <p:sldId id="267" r:id="rId4"/>
    <p:sldId id="260" r:id="rId5"/>
    <p:sldId id="262" r:id="rId6"/>
    <p:sldId id="261" r:id="rId7"/>
    <p:sldId id="264" r:id="rId8"/>
    <p:sldId id="265" r:id="rId9"/>
    <p:sldId id="266" r:id="rId10"/>
    <p:sldId id="263" r:id="rId11"/>
    <p:sldId id="257" r:id="rId12"/>
    <p:sldId id="258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7D13E-8DA0-3D49-AF42-34F58BF26485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941E1-6973-F647-8DCF-926ED3CC7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9B0B1-EF43-1D45-B887-B30BF94BB435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AEBE-3759-3448-92A2-5FB42E6DB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D213B-BBC6-584E-85CD-A445F226119D}" type="slidenum">
              <a:rPr lang="en-US"/>
              <a:pPr/>
              <a:t>2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14C48-1E59-A04F-8F4F-CC2759A1610F}" type="slidenum">
              <a:rPr lang="en-US"/>
              <a:pPr/>
              <a:t>3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D213B-BBC6-584E-85CD-A445F226119D}" type="slidenum">
              <a:rPr lang="en-US"/>
              <a:pPr/>
              <a:t>4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25221-E7B1-A04C-8A4E-CBAD6F76ACFD}" type="slidenum">
              <a:rPr lang="en-US"/>
              <a:pPr/>
              <a:t>5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D213B-BBC6-584E-85CD-A445F226119D}" type="slidenum">
              <a:rPr lang="en-US"/>
              <a:pPr/>
              <a:t>9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3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B8E97A0-5671-BA43-A066-428A010D9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2FDF-6F30-6F47-BE00-6F8B6B999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156D7-2879-0A40-8517-EABC3E528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C210-252B-EE43-A1F6-E240E54A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0444-EE05-F246-BBB7-F35A78B71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6ACD-A7E2-544E-9406-4B56241F9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6BB0-269B-A746-88F1-770803526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90FE-ED00-AA49-9AB7-9EAD939A9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5326-E78D-2F4E-A8E3-D01D6E028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214313"/>
            <a:ext cx="19431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214313"/>
            <a:ext cx="5676900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B600-6A78-8B4A-920F-88178D5BE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86EF-DE51-ED43-AEA5-A9CF301BA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Tahoma" charset="0"/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31963" y="214313"/>
            <a:ext cx="74882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2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66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</a:defRPr>
            </a:lvl1pPr>
          </a:lstStyle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62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9F85C9C-76BC-CD42-B4BF-BED6B5AA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20" name="Picture 15" descr="JCSDA_new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19063" y="152400"/>
            <a:ext cx="148113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jcsda.noaa.gov/meetings_JCSDA-HFIPWorkshop2010.ph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iishojgaard/Activities/Molniya/Animations/2009_01_230000-240600_m9_rgb_05-06_08-09_05_loop.mpg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2057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JCSDA-HFIP and -ECMWF Workshop Recommendations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38100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Lars Peter Riishojgaard</a:t>
            </a:r>
          </a:p>
          <a:p>
            <a:pPr algn="ctr">
              <a:buNone/>
            </a:pPr>
            <a:r>
              <a:rPr lang="en-US" sz="1600" dirty="0" smtClean="0"/>
              <a:t>and</a:t>
            </a:r>
          </a:p>
          <a:p>
            <a:pPr algn="ctr">
              <a:buNone/>
            </a:pPr>
            <a:r>
              <a:rPr lang="en-US" sz="2400" dirty="0" smtClean="0"/>
              <a:t>Sid </a:t>
            </a:r>
            <a:r>
              <a:rPr lang="en-US" sz="2400" dirty="0" err="1" smtClean="0"/>
              <a:t>Boukabara</a:t>
            </a:r>
            <a:endParaRPr lang="en-US" sz="2400" dirty="0" smtClean="0"/>
          </a:p>
          <a:p>
            <a:pPr algn="ctr">
              <a:spcBef>
                <a:spcPts val="0"/>
              </a:spcBef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000" i="1" dirty="0" smtClean="0"/>
              <a:t>Joint Center for Satellite Data Assimilation 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CSDA-HFIP cropp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80" y="-76200"/>
            <a:ext cx="628904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4313"/>
            <a:ext cx="7488237" cy="146208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Key findings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2" y="1905000"/>
            <a:ext cx="8955088" cy="4114800"/>
          </a:xfrm>
        </p:spPr>
        <p:txBody>
          <a:bodyPr>
            <a:normAutofit fontScale="25000" lnSpcReduction="20000"/>
          </a:bodyPr>
          <a:lstStyle/>
          <a:p>
            <a:pPr lvl="2"/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6400" dirty="0" smtClean="0">
                <a:latin typeface="Arial"/>
                <a:cs typeface="Arial"/>
              </a:rPr>
              <a:t>Three</a:t>
            </a:r>
            <a:r>
              <a:rPr lang="en-US" sz="6400" dirty="0">
                <a:latin typeface="Arial"/>
                <a:cs typeface="Arial"/>
              </a:rPr>
              <a:t>-dimensional data assimilation methodology has come close to exhausting its potential for hurricane forecasting. </a:t>
            </a:r>
            <a:r>
              <a:rPr lang="en-US" sz="6400" b="1" dirty="0">
                <a:latin typeface="Arial"/>
                <a:cs typeface="Arial"/>
              </a:rPr>
              <a:t>4D-VAR or ensemble methods are needed</a:t>
            </a:r>
            <a:r>
              <a:rPr lang="en-US" sz="6400" dirty="0"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6400" b="1" dirty="0" err="1">
                <a:latin typeface="Arial"/>
                <a:cs typeface="Arial"/>
              </a:rPr>
              <a:t>Hyperspectral</a:t>
            </a:r>
            <a:r>
              <a:rPr lang="en-US" sz="6400" b="1" dirty="0">
                <a:latin typeface="Arial"/>
                <a:cs typeface="Arial"/>
              </a:rPr>
              <a:t> IR sensors (e.g. AIRS, IASI) are underutilized</a:t>
            </a:r>
            <a:r>
              <a:rPr lang="en-US" sz="6400" dirty="0">
                <a:latin typeface="Arial"/>
                <a:cs typeface="Arial"/>
              </a:rPr>
              <a:t>, especially near hurricanes.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6400" b="1" dirty="0">
                <a:latin typeface="Arial"/>
                <a:cs typeface="Arial"/>
              </a:rPr>
              <a:t>Satellite winds are generally underutilized</a:t>
            </a:r>
            <a:r>
              <a:rPr lang="en-US" sz="6400" dirty="0">
                <a:latin typeface="Arial"/>
                <a:cs typeface="Arial"/>
              </a:rPr>
              <a:t>; especially rapid-scan geostationary winds contain information about the circulation that is not currently exploited</a:t>
            </a:r>
            <a:r>
              <a:rPr lang="en-US" sz="6400" dirty="0" smtClean="0">
                <a:latin typeface="Arial"/>
                <a:cs typeface="Arial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6400" dirty="0" smtClean="0">
                <a:latin typeface="Arial"/>
                <a:cs typeface="Arial"/>
              </a:rPr>
              <a:t>Direct use (assimilation) of imagery data should also be pursued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6400" b="1" dirty="0">
                <a:latin typeface="Arial"/>
                <a:cs typeface="Arial"/>
              </a:rPr>
              <a:t>The microwave sensors are underutilized over cloudy and (especially) precipitating areas</a:t>
            </a:r>
            <a:r>
              <a:rPr lang="en-US" sz="6400" dirty="0"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6400" b="1" dirty="0">
                <a:latin typeface="Arial"/>
                <a:cs typeface="Arial"/>
              </a:rPr>
              <a:t>Ocean surface winds from </a:t>
            </a:r>
            <a:r>
              <a:rPr lang="en-US" sz="6400" b="1" dirty="0" err="1">
                <a:latin typeface="Arial"/>
                <a:cs typeface="Arial"/>
              </a:rPr>
              <a:t>scatterometers</a:t>
            </a:r>
            <a:r>
              <a:rPr lang="en-US" sz="6400" b="1" dirty="0">
                <a:latin typeface="Arial"/>
                <a:cs typeface="Arial"/>
              </a:rPr>
              <a:t> </a:t>
            </a:r>
            <a:r>
              <a:rPr lang="en-US" sz="6400" dirty="0">
                <a:latin typeface="Arial"/>
                <a:cs typeface="Arial"/>
              </a:rPr>
              <a:t>contain information about the hurricane circulation, and yet these data have had minimal impact on forecast skill in 3D-VAR systems.  This will change with the next generation of data assimilation systems, and new investigations into the use of these data are needed</a:t>
            </a:r>
            <a:r>
              <a:rPr lang="en-US" sz="6400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6400" dirty="0" smtClean="0">
                <a:latin typeface="Arial"/>
                <a:cs typeface="Arial"/>
              </a:rPr>
              <a:t>Full Workshop Report available at:</a:t>
            </a:r>
            <a:br>
              <a:rPr lang="en-US" sz="6400" dirty="0" smtClean="0">
                <a:latin typeface="Arial"/>
                <a:cs typeface="Arial"/>
              </a:rPr>
            </a:br>
            <a:r>
              <a:rPr lang="en-US" sz="6400" dirty="0" smtClean="0">
                <a:latin typeface="Arial"/>
                <a:cs typeface="Arial"/>
              </a:rPr>
              <a:t>	</a:t>
            </a:r>
            <a:r>
              <a:rPr lang="en-US" sz="6400" dirty="0" smtClean="0">
                <a:latin typeface="Arial"/>
                <a:cs typeface="Arial"/>
                <a:hlinkClick r:id="rId2"/>
              </a:rPr>
              <a:t>http://www.jcsda.noaa.gov/meetings_JCSDA-HFIPWorkshop2010.php</a:t>
            </a:r>
            <a:endParaRPr lang="en-US" sz="6400" dirty="0" smtClean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2FDF-6F30-6F47-BE00-6F8B6B999FC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2009_01_230000-240600_m9_rgb_05-06_08-09_05_loop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workshops have provided community guidance to JCSDA efforts on different, both closely related topics</a:t>
            </a:r>
          </a:p>
          <a:p>
            <a:pPr lvl="1"/>
            <a:r>
              <a:rPr lang="en-US" sz="2400" dirty="0" smtClean="0"/>
              <a:t>Clouds </a:t>
            </a:r>
            <a:r>
              <a:rPr lang="en-US" sz="2400" smtClean="0"/>
              <a:t>and </a:t>
            </a:r>
            <a:r>
              <a:rPr lang="en-US" sz="2400" smtClean="0"/>
              <a:t>precipitation</a:t>
            </a:r>
          </a:p>
          <a:p>
            <a:pPr lvl="1"/>
            <a:r>
              <a:rPr lang="en-US" sz="2400" dirty="0" smtClean="0"/>
              <a:t>Hurricane forecasting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 latter provided several implementable recommendations, and JCSDA is working with its partners on funding these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86EF-DE51-ED43-AEA5-A9CF301BAC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JCSDA Introduction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JCSDA-ECMWF Workshop on Clouds and Precipitation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JCSDA-HFIP Workshop on Satellite Data Assimilation and Hurricane Forecasting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Summary and Conclusions  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  <p:sp>
        <p:nvSpPr>
          <p:cNvPr id="145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High Impact Weather Workshop</a:t>
            </a:r>
            <a:endParaRPr lang="en-US" sz="1400"/>
          </a:p>
        </p:txBody>
      </p:sp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F72F-1B8A-BB43-8254-AAE330CA0A7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95A3C-ED96-CB4D-A99C-D23D2B9CFB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066800"/>
            <a:ext cx="8720138" cy="2312988"/>
            <a:chOff x="114" y="994"/>
            <a:chExt cx="5493" cy="1652"/>
          </a:xfrm>
        </p:grpSpPr>
        <p:pic>
          <p:nvPicPr>
            <p:cNvPr id="139273" name="Picture 5" descr="figures2_6-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" y="994"/>
              <a:ext cx="5493" cy="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274" name="Text Box 6"/>
            <p:cNvSpPr txBox="1">
              <a:spLocks noChangeArrowheads="1"/>
            </p:cNvSpPr>
            <p:nvPr/>
          </p:nvSpPr>
          <p:spPr bwMode="auto">
            <a:xfrm>
              <a:off x="400" y="1759"/>
              <a:ext cx="144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 b="1"/>
                <a:t>NASA/Earth Science Division</a:t>
              </a:r>
            </a:p>
          </p:txBody>
        </p:sp>
        <p:sp>
          <p:nvSpPr>
            <p:cNvPr id="139275" name="Text Box 7"/>
            <p:cNvSpPr txBox="1">
              <a:spLocks noChangeArrowheads="1"/>
            </p:cNvSpPr>
            <p:nvPr/>
          </p:nvSpPr>
          <p:spPr bwMode="auto">
            <a:xfrm>
              <a:off x="738" y="2245"/>
              <a:ext cx="152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 b="1"/>
                <a:t>US Navy/Oceanographer and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300" b="1"/>
                <a:t>Navigator of the Navy and NRL</a:t>
              </a:r>
            </a:p>
          </p:txBody>
        </p:sp>
        <p:sp>
          <p:nvSpPr>
            <p:cNvPr id="139276" name="Text Box 8"/>
            <p:cNvSpPr txBox="1">
              <a:spLocks noChangeArrowheads="1"/>
            </p:cNvSpPr>
            <p:nvPr/>
          </p:nvSpPr>
          <p:spPr bwMode="auto">
            <a:xfrm>
              <a:off x="1110" y="1228"/>
              <a:ext cx="72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 b="1"/>
                <a:t>NOAA/NESDIS</a:t>
              </a:r>
            </a:p>
          </p:txBody>
        </p:sp>
        <p:sp>
          <p:nvSpPr>
            <p:cNvPr id="139277" name="Text Box 9"/>
            <p:cNvSpPr txBox="1">
              <a:spLocks noChangeArrowheads="1"/>
            </p:cNvSpPr>
            <p:nvPr/>
          </p:nvSpPr>
          <p:spPr bwMode="auto">
            <a:xfrm>
              <a:off x="3920" y="1228"/>
              <a:ext cx="57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 b="1"/>
                <a:t>NOAA/NWS</a:t>
              </a:r>
            </a:p>
          </p:txBody>
        </p:sp>
        <p:sp>
          <p:nvSpPr>
            <p:cNvPr id="139278" name="Text Box 10"/>
            <p:cNvSpPr txBox="1">
              <a:spLocks noChangeArrowheads="1"/>
            </p:cNvSpPr>
            <p:nvPr/>
          </p:nvSpPr>
          <p:spPr bwMode="auto">
            <a:xfrm>
              <a:off x="4333" y="1759"/>
              <a:ext cx="5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 b="1"/>
                <a:t>NOAA/OAR</a:t>
              </a:r>
            </a:p>
          </p:txBody>
        </p:sp>
        <p:sp>
          <p:nvSpPr>
            <p:cNvPr id="139279" name="Text Box 11"/>
            <p:cNvSpPr txBox="1">
              <a:spLocks noChangeArrowheads="1"/>
            </p:cNvSpPr>
            <p:nvPr/>
          </p:nvSpPr>
          <p:spPr bwMode="auto">
            <a:xfrm>
              <a:off x="3398" y="2298"/>
              <a:ext cx="162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 b="1"/>
                <a:t>US Air Force/Director of Weather</a:t>
              </a:r>
            </a:p>
          </p:txBody>
        </p:sp>
      </p:grpSp>
      <p:sp>
        <p:nvSpPr>
          <p:cNvPr id="139268" name="Text Box 13"/>
          <p:cNvSpPr txBox="1">
            <a:spLocks noChangeArrowheads="1"/>
          </p:cNvSpPr>
          <p:nvPr/>
        </p:nvSpPr>
        <p:spPr bwMode="auto">
          <a:xfrm>
            <a:off x="1295400" y="3581400"/>
            <a:ext cx="4343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9269" name="Text Box 16"/>
          <p:cNvSpPr txBox="1">
            <a:spLocks noChangeArrowheads="1"/>
          </p:cNvSpPr>
          <p:nvPr/>
        </p:nvSpPr>
        <p:spPr bwMode="auto">
          <a:xfrm>
            <a:off x="685800" y="4953000"/>
            <a:ext cx="7848600" cy="13287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20202"/>
                </a:solidFill>
              </a:rPr>
              <a:t>Mission:</a:t>
            </a:r>
          </a:p>
          <a:p>
            <a:pPr>
              <a:spcBef>
                <a:spcPct val="50000"/>
              </a:spcBef>
            </a:pPr>
            <a:r>
              <a:rPr lang="en-US" sz="1600"/>
              <a:t>	</a:t>
            </a:r>
            <a:r>
              <a:rPr lang="en-US" sz="1800" i="1">
                <a:solidFill>
                  <a:srgbClr val="020202"/>
                </a:solidFill>
                <a:latin typeface="Times New Roman" charset="0"/>
              </a:rPr>
              <a:t>…to accelerate and improve the quantitative use of research and operational satellite data in weather, ocean, climate and environmental analysis and prediction models.</a:t>
            </a:r>
            <a:endParaRPr lang="en-US" sz="1600" i="1">
              <a:solidFill>
                <a:srgbClr val="020202"/>
              </a:solidFill>
              <a:latin typeface="Times New Roman" charset="0"/>
            </a:endParaRPr>
          </a:p>
        </p:txBody>
      </p:sp>
      <p:sp>
        <p:nvSpPr>
          <p:cNvPr id="139270" name="Text Box 17"/>
          <p:cNvSpPr txBox="1">
            <a:spLocks noChangeArrowheads="1"/>
          </p:cNvSpPr>
          <p:nvPr/>
        </p:nvSpPr>
        <p:spPr bwMode="auto">
          <a:xfrm>
            <a:off x="685800" y="3505200"/>
            <a:ext cx="7848600" cy="13287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20202"/>
                </a:solidFill>
              </a:rPr>
              <a:t>Vision:</a:t>
            </a:r>
          </a:p>
          <a:p>
            <a:pPr>
              <a:spcBef>
                <a:spcPct val="50000"/>
              </a:spcBef>
            </a:pPr>
            <a:r>
              <a:rPr lang="en-US" sz="1600"/>
              <a:t>	</a:t>
            </a:r>
            <a:r>
              <a:rPr lang="en-US" sz="1800" i="1">
                <a:solidFill>
                  <a:srgbClr val="020202"/>
                </a:solidFill>
                <a:latin typeface="Times New Roman" charset="0"/>
              </a:rPr>
              <a:t>An interagency partnership working to become a world leader in applying satellite data and research to operational goals in environmental analysis and prediction</a:t>
            </a:r>
            <a:endParaRPr lang="en-US" sz="1600" i="1">
              <a:solidFill>
                <a:srgbClr val="020202"/>
              </a:solidFill>
              <a:latin typeface="Times New Roman" charset="0"/>
            </a:endParaRPr>
          </a:p>
        </p:txBody>
      </p:sp>
      <p:sp>
        <p:nvSpPr>
          <p:cNvPr id="139271" name="Text Box 18"/>
          <p:cNvSpPr txBox="1">
            <a:spLocks noChangeArrowheads="1"/>
          </p:cNvSpPr>
          <p:nvPr/>
        </p:nvSpPr>
        <p:spPr bwMode="auto">
          <a:xfrm>
            <a:off x="762000" y="3810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JCSDA Partners, Vision, Mission</a:t>
            </a:r>
          </a:p>
        </p:txBody>
      </p:sp>
      <p:sp>
        <p:nvSpPr>
          <p:cNvPr id="139272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JCSDA Mode of operation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Directed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Carried out by the partners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Mixture of new and leveraged funding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JCSDA plays a coordinating </a:t>
            </a:r>
            <a:r>
              <a:rPr lang="en-US" sz="1800" dirty="0" smtClean="0"/>
              <a:t>role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External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Grants or contracts </a:t>
            </a:r>
            <a:r>
              <a:rPr lang="en-US" sz="1800" dirty="0"/>
              <a:t>awarded following proposals submitted </a:t>
            </a:r>
            <a:r>
              <a:rPr lang="en-US" sz="1800" dirty="0" smtClean="0"/>
              <a:t>to one of the </a:t>
            </a:r>
            <a:r>
              <a:rPr lang="en-US" sz="1800" dirty="0"/>
              <a:t>JCSDA </a:t>
            </a:r>
            <a:r>
              <a:rPr lang="en-US" sz="1800" dirty="0" smtClean="0"/>
              <a:t>partners (administrative responsibility rotates between agencies)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Funding typically pooled from more than one agency and/or program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Open </a:t>
            </a:r>
            <a:r>
              <a:rPr lang="en-US" sz="1800" dirty="0"/>
              <a:t>to the broader research community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Funding awarded competitively, peer review </a:t>
            </a:r>
            <a:r>
              <a:rPr lang="en-US" sz="1800" dirty="0" smtClean="0"/>
              <a:t>process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Visiting Scientist program</a:t>
            </a:r>
            <a:endParaRPr lang="en-US" sz="1600" dirty="0"/>
          </a:p>
          <a:p>
            <a:pPr lvl="2" eaLnBrk="1" hangingPunct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45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High Impact Weather Workshop</a:t>
            </a:r>
            <a:endParaRPr lang="en-US" sz="1400"/>
          </a:p>
        </p:txBody>
      </p:sp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F72F-1B8A-BB43-8254-AAE330CA0A7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558D0-8C4B-EA49-965E-7BDA11A420F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JCSDA Science Priorities 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895600"/>
            <a:ext cx="77724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Radiative Transfer Modeling (CRTM)</a:t>
            </a:r>
          </a:p>
          <a:p>
            <a:pPr>
              <a:lnSpc>
                <a:spcPct val="90000"/>
              </a:lnSpc>
            </a:pPr>
            <a:r>
              <a:rPr lang="en-US" sz="1800"/>
              <a:t>Preparation for assimilation of data from new instruments</a:t>
            </a:r>
          </a:p>
          <a:p>
            <a:pPr>
              <a:lnSpc>
                <a:spcPct val="90000"/>
              </a:lnSpc>
            </a:pPr>
            <a:r>
              <a:rPr lang="en-US" sz="1800"/>
              <a:t>Clouds and precipitation</a:t>
            </a:r>
          </a:p>
          <a:p>
            <a:pPr>
              <a:lnSpc>
                <a:spcPct val="90000"/>
              </a:lnSpc>
            </a:pPr>
            <a:r>
              <a:rPr lang="en-US" sz="1800"/>
              <a:t>Assimilation of land surface observations</a:t>
            </a:r>
          </a:p>
          <a:p>
            <a:pPr>
              <a:lnSpc>
                <a:spcPct val="90000"/>
              </a:lnSpc>
            </a:pPr>
            <a:r>
              <a:rPr lang="en-US" sz="1800"/>
              <a:t>Assimilation of ocean surface observations</a:t>
            </a:r>
          </a:p>
          <a:p>
            <a:pPr>
              <a:lnSpc>
                <a:spcPct val="90000"/>
              </a:lnSpc>
            </a:pPr>
            <a:r>
              <a:rPr lang="en-US" sz="1800"/>
              <a:t>Atmospheric composition; chemistry and aerosol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1800"/>
          </a:p>
        </p:txBody>
      </p:sp>
      <p:sp>
        <p:nvSpPr>
          <p:cNvPr id="141318" name="Text Box 4"/>
          <p:cNvSpPr txBox="1">
            <a:spLocks noChangeArrowheads="1"/>
          </p:cNvSpPr>
          <p:nvPr/>
        </p:nvSpPr>
        <p:spPr bwMode="auto">
          <a:xfrm>
            <a:off x="838200" y="5470525"/>
            <a:ext cx="73152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020202"/>
                </a:solidFill>
              </a:rPr>
              <a:t>Driving the activities of the Joint Center since 2001,</a:t>
            </a:r>
            <a:r>
              <a:rPr lang="en-US" sz="2000" i="1" dirty="0" smtClean="0">
                <a:solidFill>
                  <a:srgbClr val="020202"/>
                </a:solidFill>
              </a:rPr>
              <a:t> reviewed </a:t>
            </a:r>
            <a:r>
              <a:rPr lang="en-US" sz="2000" i="1" dirty="0">
                <a:solidFill>
                  <a:srgbClr val="020202"/>
                </a:solidFill>
              </a:rPr>
              <a:t>by the Science Steering Committee</a:t>
            </a:r>
            <a:endParaRPr lang="en-US" i="1" dirty="0">
              <a:solidFill>
                <a:srgbClr val="020202"/>
              </a:solidFill>
            </a:endParaRPr>
          </a:p>
        </p:txBody>
      </p:sp>
      <p:sp>
        <p:nvSpPr>
          <p:cNvPr id="141319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8001000" cy="990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000" i="1">
                <a:latin typeface="Tahoma" charset="0"/>
              </a:rPr>
              <a:t>Overarching goal: Help the operational services improve the quality of their prediction products via improved and accelerated use of satellite data and related research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ECMWF-JCSDA Workshop on Assimilating Satellite Observations of Clouds and Precipitation into NWP Models 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Workshop held at ECMWF in Reading (UK) June 15-17 2010</a:t>
            </a:r>
          </a:p>
          <a:p>
            <a:r>
              <a:rPr lang="en-US" sz="2400" dirty="0" smtClean="0"/>
              <a:t>Follow-on to JCSDA Workshop in 2006</a:t>
            </a:r>
          </a:p>
          <a:p>
            <a:r>
              <a:rPr lang="en-US" sz="2400" dirty="0" smtClean="0"/>
              <a:t>~60 participants (~20 from the US) representing a broad section of researchers active in these topics</a:t>
            </a:r>
          </a:p>
          <a:p>
            <a:r>
              <a:rPr lang="en-US" sz="2400" dirty="0" smtClean="0"/>
              <a:t>Why a workshop on clouds and </a:t>
            </a:r>
            <a:r>
              <a:rPr lang="en-US" sz="2400" dirty="0" err="1" smtClean="0"/>
              <a:t>precip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Important to NWP users</a:t>
            </a:r>
          </a:p>
          <a:p>
            <a:pPr lvl="1"/>
            <a:r>
              <a:rPr lang="en-US" sz="2400" dirty="0" smtClean="0"/>
              <a:t>Important to satellite data assimilation as either signal or noise</a:t>
            </a:r>
          </a:p>
          <a:p>
            <a:pPr lvl="1"/>
            <a:r>
              <a:rPr lang="en-US" sz="2400" dirty="0" smtClean="0"/>
              <a:t>Major scientific challenge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2FDF-6F30-6F47-BE00-6F8B6B999F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ECMWF-JCSDA Workshop; Major Issues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828800"/>
            <a:ext cx="7772400" cy="4114800"/>
          </a:xfrm>
        </p:spPr>
        <p:txBody>
          <a:bodyPr/>
          <a:lstStyle/>
          <a:p>
            <a:r>
              <a:rPr lang="en-US" sz="2000" dirty="0" smtClean="0"/>
              <a:t>Modeling</a:t>
            </a:r>
          </a:p>
          <a:p>
            <a:pPr lvl="1"/>
            <a:r>
              <a:rPr lang="en-US" sz="1600" dirty="0" smtClean="0"/>
              <a:t>Capabilities are lacking for variables involving hydrological cycle</a:t>
            </a:r>
          </a:p>
          <a:p>
            <a:pPr lvl="1"/>
            <a:r>
              <a:rPr lang="en-US" sz="1600" dirty="0" smtClean="0"/>
              <a:t>Model bias</a:t>
            </a:r>
          </a:p>
          <a:p>
            <a:r>
              <a:rPr lang="en-US" sz="2000" dirty="0" smtClean="0"/>
              <a:t>Data assimilation</a:t>
            </a:r>
          </a:p>
          <a:p>
            <a:pPr lvl="1"/>
            <a:r>
              <a:rPr lang="en-US" sz="1600" dirty="0" smtClean="0"/>
              <a:t>Non-linearity of physics poses a severe test of data assimilation algorithm </a:t>
            </a:r>
            <a:r>
              <a:rPr lang="en-US" sz="1600" i="1" dirty="0" smtClean="0"/>
              <a:t>(“what if an observation tells us that it rains over a given area if the background model does not even have clouds there ?”)</a:t>
            </a:r>
          </a:p>
          <a:p>
            <a:pPr lvl="1"/>
            <a:r>
              <a:rPr lang="en-US" sz="1600" dirty="0" smtClean="0"/>
              <a:t>The severity of this increases with more sophisticated model physics </a:t>
            </a:r>
          </a:p>
          <a:p>
            <a:pPr lvl="1"/>
            <a:r>
              <a:rPr lang="en-US" sz="1600" dirty="0" smtClean="0"/>
              <a:t>Poor retention of information ingested into analysis</a:t>
            </a:r>
          </a:p>
          <a:p>
            <a:r>
              <a:rPr lang="en-US" sz="2000" dirty="0" smtClean="0"/>
              <a:t>Verification</a:t>
            </a:r>
          </a:p>
          <a:p>
            <a:pPr lvl="1"/>
            <a:r>
              <a:rPr lang="en-US" sz="1600" dirty="0" smtClean="0"/>
              <a:t>Link from observational information to forecast skill is weak </a:t>
            </a:r>
          </a:p>
          <a:p>
            <a:pPr lvl="1"/>
            <a:r>
              <a:rPr lang="en-US" sz="1600" dirty="0" smtClean="0"/>
              <a:t>Both methodology and metrics better suited for dry dynamics than for clouds/</a:t>
            </a:r>
            <a:r>
              <a:rPr lang="en-US" sz="1600" dirty="0" err="1" smtClean="0"/>
              <a:t>precip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2FDF-6F30-6F47-BE00-6F8B6B999F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Selected recommendations from ECMWF-JCSDA Workshop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828800"/>
            <a:ext cx="7772400" cy="4114800"/>
          </a:xfrm>
        </p:spPr>
        <p:txBody>
          <a:bodyPr/>
          <a:lstStyle/>
          <a:p>
            <a:r>
              <a:rPr lang="en-US" sz="2000" dirty="0" smtClean="0"/>
              <a:t>(there were many, and many of them cannot be implemented by JCSDA alone!)</a:t>
            </a:r>
          </a:p>
          <a:p>
            <a:r>
              <a:rPr lang="en-US" sz="2000" dirty="0" smtClean="0"/>
              <a:t>Improve model parameterizations</a:t>
            </a:r>
          </a:p>
          <a:p>
            <a:r>
              <a:rPr lang="en-US" sz="2000" dirty="0" smtClean="0"/>
              <a:t>Transform control variables to obtain Gaussian statistics</a:t>
            </a:r>
          </a:p>
          <a:p>
            <a:r>
              <a:rPr lang="en-US" sz="2000" dirty="0" smtClean="0"/>
              <a:t>Smooth out background and observational data to allow use of linear analysis methods</a:t>
            </a:r>
          </a:p>
          <a:p>
            <a:r>
              <a:rPr lang="en-US" sz="2000" dirty="0" smtClean="0"/>
              <a:t>Experiment with non-linear analysis methods (e.g. particle filters)</a:t>
            </a:r>
          </a:p>
          <a:p>
            <a:r>
              <a:rPr lang="en-US" sz="2000" dirty="0" smtClean="0"/>
              <a:t>Adapt verification methods to hydrological cycle variables</a:t>
            </a:r>
          </a:p>
          <a:p>
            <a:endParaRPr lang="en-US" sz="2000" dirty="0" smtClean="0"/>
          </a:p>
          <a:p>
            <a:r>
              <a:rPr lang="en-US" sz="2000" b="1" dirty="0" smtClean="0"/>
              <a:t>This is not an easy problem; no quick fixes identified; no specific lack of observational data cited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Impact Weather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2FDF-6F30-6F47-BE00-6F8B6B999F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JCSDA-HFIP Workshop on Satellite Data Assimilation for Hurricane Forecasting</a:t>
            </a:r>
            <a:endParaRPr lang="en-US" sz="32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AOML, Miami, Dec 2-3 2010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53 Scientists representing various operational and research organizations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Three sessions, featuring presentations 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Current data assimilation systems used for hurricane prediction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Various types of satellite data used for hurricane prediction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Future directions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Plenty of discussion, both in plenary and in working groups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 2011</a:t>
            </a:r>
            <a:endParaRPr lang="en-US"/>
          </a:p>
        </p:txBody>
      </p:sp>
      <p:sp>
        <p:nvSpPr>
          <p:cNvPr id="145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High Impact Weather Workshop</a:t>
            </a:r>
            <a:endParaRPr lang="en-US" sz="1400"/>
          </a:p>
        </p:txBody>
      </p:sp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F72F-1B8A-BB43-8254-AAE330CA0A7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945</Words>
  <Application>Microsoft Macintosh PowerPoint</Application>
  <PresentationFormat>On-screen Show (4:3)</PresentationFormat>
  <Paragraphs>139</Paragraphs>
  <Slides>13</Slides>
  <Notes>5</Notes>
  <HiddenSlides>0</HiddenSlides>
  <MMClips>1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1_Blends</vt:lpstr>
      <vt:lpstr>JCSDA-HFIP and -ECMWF Workshop Recommendations </vt:lpstr>
      <vt:lpstr>Overview</vt:lpstr>
      <vt:lpstr>Slide 3</vt:lpstr>
      <vt:lpstr>JCSDA Mode of operation</vt:lpstr>
      <vt:lpstr>JCSDA Science Priorities </vt:lpstr>
      <vt:lpstr>ECMWF-JCSDA Workshop on Assimilating Satellite Observations of Clouds and Precipitation into NWP Models  </vt:lpstr>
      <vt:lpstr>ECMWF-JCSDA Workshop; Major Issues  </vt:lpstr>
      <vt:lpstr>Selected recommendations from ECMWF-JCSDA Workshop </vt:lpstr>
      <vt:lpstr>JCSDA-HFIP Workshop on Satellite Data Assimilation for Hurricane Forecasting</vt:lpstr>
      <vt:lpstr>Slide 10</vt:lpstr>
      <vt:lpstr>Key findings and recommendations</vt:lpstr>
      <vt:lpstr>Slide 12</vt:lpstr>
      <vt:lpstr>Summary and Conclusions</vt:lpstr>
    </vt:vector>
  </TitlesOfParts>
  <Company>UMBC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JCSDA-HFIP Workshop on Satellite Data Assimilation for Hurricane Forecasting, AOML, Dec 2-3 2010</dc:title>
  <dc:creator>Lars Peter Riishojgaard</dc:creator>
  <cp:lastModifiedBy>Lars Peter Riishojgaard</cp:lastModifiedBy>
  <cp:revision>53</cp:revision>
  <dcterms:created xsi:type="dcterms:W3CDTF">2011-02-24T14:31:48Z</dcterms:created>
  <dcterms:modified xsi:type="dcterms:W3CDTF">2011-02-24T14:36:50Z</dcterms:modified>
</cp:coreProperties>
</file>