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4" r:id="rId2"/>
    <p:sldId id="365" r:id="rId3"/>
    <p:sldId id="381" r:id="rId4"/>
    <p:sldId id="373" r:id="rId5"/>
    <p:sldId id="367" r:id="rId6"/>
    <p:sldId id="368" r:id="rId7"/>
    <p:sldId id="369" r:id="rId8"/>
    <p:sldId id="372" r:id="rId9"/>
    <p:sldId id="370" r:id="rId10"/>
    <p:sldId id="371" r:id="rId11"/>
    <p:sldId id="379" r:id="rId12"/>
    <p:sldId id="380" r:id="rId13"/>
    <p:sldId id="343" r:id="rId14"/>
    <p:sldId id="280" r:id="rId15"/>
    <p:sldId id="377" r:id="rId16"/>
    <p:sldId id="332" r:id="rId17"/>
    <p:sldId id="378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00"/>
    <a:srgbClr val="D60093"/>
    <a:srgbClr val="0099CC"/>
    <a:srgbClr val="FF0000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6" autoAdjust="0"/>
    <p:restoredTop sz="90253" autoAdjust="0"/>
  </p:normalViewPr>
  <p:slideViewPr>
    <p:cSldViewPr>
      <p:cViewPr varScale="1">
        <p:scale>
          <a:sx n="99" d="100"/>
          <a:sy n="99" d="100"/>
        </p:scale>
        <p:origin x="-5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153810A4-5174-4AD2-9F29-539688EBD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F8DC4-5765-4934-9306-DDDD7A7CEC5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0C369D4D-5DBD-4612-8306-2ADD24244B16}" type="slidenum">
              <a:rPr lang="en-US" sz="1200">
                <a:latin typeface="Calibri" pitchFamily="34" charset="0"/>
              </a:rPr>
              <a:pPr algn="r"/>
              <a:t>10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B1103A-87A0-455B-B735-6413DECD4358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F78897E-A873-4B92-BF05-D12684042382}" type="slidenum">
              <a:rPr lang="en-US" sz="1200"/>
              <a:pPr algn="r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A322E4-A84E-4C48-B586-11BD0835D3C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92BC20-A2B3-4EB4-9232-C8B909B8339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3BDC0D7B-B6D5-4AE2-9B39-3E2DE5468536}" type="slidenum">
              <a:rPr lang="en-US" sz="1200"/>
              <a:pPr algn="r" defTabSz="931863"/>
              <a:t>14</a:t>
            </a:fld>
            <a:endParaRPr lang="en-US" sz="1200"/>
          </a:p>
        </p:txBody>
      </p:sp>
      <p:sp>
        <p:nvSpPr>
          <p:cNvPr id="3379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6E1E6-EFF8-4F88-A0AD-59A0D1B783AA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1BDE5-3CED-4BD7-8A89-61D72579A19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26C4EF-593E-4CF3-9FEC-8F8A1E594C2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123507-1ECC-4C3A-A013-E745E4FF4A5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9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931863"/>
            <a:fld id="{F7BBE656-5CCF-42F1-9B8C-2D6DC916310E}" type="slidenum">
              <a:rPr lang="en-US" sz="1200">
                <a:latin typeface="Calibri" pitchFamily="34" charset="0"/>
              </a:rPr>
              <a:pPr algn="r" defTabSz="931863"/>
              <a:t>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8C3788-32E8-4109-A5ED-73CFFC462F1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5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45235433-56FB-41C8-B0E9-61DDA2DD3FF3}" type="slidenum">
              <a:rPr lang="en-US" sz="1200">
                <a:latin typeface="Calibri" pitchFamily="34" charset="0"/>
              </a:rPr>
              <a:pPr algn="r"/>
              <a:t>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47DAF-438A-4DAF-A64E-7FE1B0206F7D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28A2F-2DA4-466C-9C72-5CA237468A73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8B232ED0-CA40-4A88-912A-F142841B0ED7}" type="slidenum">
              <a:rPr lang="en-US" sz="1200">
                <a:latin typeface="Calibri" pitchFamily="34" charset="0"/>
              </a:rPr>
              <a:pPr algn="r"/>
              <a:t>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25D2C-1EA7-4E53-98FF-5F2A4A9C7B76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5E5E3-4D75-4028-97D7-1342B21C00FF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A9B04-E76A-4944-BA91-649440785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E820C-8759-431C-B597-37DF4BBAA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6302A-C0E5-46FD-8DB3-47D2D9518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A7BC5-A288-4581-BB64-14C8983AD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A4D56-6D56-4CEF-B813-7C6FBD33D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6FB4-9AA9-4D97-9686-C92E7E736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88EC5-5A3C-4FCB-90B7-CB0ABE57C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C338F-67A6-40CD-B863-73012BBAB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677B5-9371-49F3-A2AB-CD8B0D4D8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F7329-2CE1-4C05-B27E-9FD9E308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15023-7081-425B-A401-1204848F8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5A41089-B373-4236-91F3-6A6EA93F2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52400" y="1755775"/>
            <a:ext cx="8839200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itchFamily="18" charset="0"/>
              </a:rPr>
              <a:t>GOES-R Activities at CIRA </a:t>
            </a: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r>
              <a:rPr lang="en-US" sz="2000" b="1">
                <a:latin typeface="Times New Roman" pitchFamily="18" charset="0"/>
              </a:rPr>
              <a:t>Louie Grasso, </a:t>
            </a: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r>
              <a:rPr lang="en-US" sz="2000" b="1">
                <a:latin typeface="Times New Roman" pitchFamily="18" charset="0"/>
              </a:rPr>
              <a:t>Renate Brummer, and Robert DeMaria </a:t>
            </a:r>
            <a:r>
              <a:rPr lang="en-US" sz="2000" b="1" i="1">
                <a:latin typeface="Times New Roman" pitchFamily="18" charset="0"/>
              </a:rPr>
              <a:t>CIRA, Fort Collins, CO</a:t>
            </a:r>
            <a:endParaRPr lang="en-US" sz="2000" b="1">
              <a:latin typeface="Times New Roman" pitchFamily="18" charset="0"/>
            </a:endParaRPr>
          </a:p>
          <a:p>
            <a:pPr algn="ctr"/>
            <a:r>
              <a:rPr lang="en-US" sz="2000" b="1">
                <a:latin typeface="Times New Roman" pitchFamily="18" charset="0"/>
              </a:rPr>
              <a:t>Dan Lindsey, Don Hillger, </a:t>
            </a:r>
            <a:r>
              <a:rPr lang="en-US" sz="2000" b="1" i="1">
                <a:latin typeface="Times New Roman" pitchFamily="18" charset="0"/>
              </a:rPr>
              <a:t>NOAA/NESDIS/RAMMB, Fort Collins, CO</a:t>
            </a:r>
            <a:r>
              <a:rPr lang="en-US" sz="2000" b="1">
                <a:latin typeface="Times New Roman" pitchFamily="18" charset="0"/>
              </a:rPr>
              <a:t> </a:t>
            </a: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r>
              <a:rPr lang="en-US" sz="2000" b="1" i="1">
                <a:latin typeface="Times New Roman" pitchFamily="18" charset="0"/>
              </a:rPr>
              <a:t>High Impact Weather Workshop </a:t>
            </a:r>
          </a:p>
          <a:p>
            <a:pPr algn="ctr"/>
            <a:r>
              <a:rPr lang="en-US" sz="2000" b="1" i="1">
                <a:latin typeface="Times New Roman" pitchFamily="18" charset="0"/>
              </a:rPr>
              <a:t>24 February 2011, Norman, Oklahoma</a:t>
            </a: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endParaRPr lang="en-US" sz="2000" b="1">
              <a:latin typeface="Times New Roman" pitchFamily="18" charset="0"/>
            </a:endParaRPr>
          </a:p>
          <a:p>
            <a:pPr algn="ctr"/>
            <a:r>
              <a:rPr lang="en-US" sz="2000" b="1">
                <a:latin typeface="Times New Roman" pitchFamily="18" charset="0"/>
              </a:rPr>
              <a:t>grasso@cira.colostate.edu</a:t>
            </a:r>
          </a:p>
        </p:txBody>
      </p:sp>
      <p:sp>
        <p:nvSpPr>
          <p:cNvPr id="205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5A7E30-F75C-4F3B-9374-CF58F0085A55}" type="slidenum">
              <a:rPr lang="en-US" smtClean="0"/>
              <a:pPr/>
              <a:t>1</a:t>
            </a:fld>
            <a:endParaRPr lang="en-US" smtClean="0"/>
          </a:p>
        </p:txBody>
      </p:sp>
      <p:pic>
        <p:nvPicPr>
          <p:cNvPr id="2052" name="Picture 7" descr="cira_text_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57200"/>
            <a:ext cx="13716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981200" y="1295400"/>
            <a:ext cx="441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Six hour loop, images every five minutes</a:t>
            </a:r>
          </a:p>
        </p:txBody>
      </p:sp>
      <p:pic>
        <p:nvPicPr>
          <p:cNvPr id="11267" name="Picture 5" descr="Arkansas_animation_2008-11-05_GOES-R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3A55AB-4D7D-4EDF-9A89-B07636EE3ED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1524000" y="21447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1676400" y="381000"/>
            <a:ext cx="502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Synthetic Arkansas fire imagery for 5 November 2008</a:t>
            </a:r>
            <a:endParaRPr lang="en-US"/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2895600" y="64008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GOES-R ABI 2.25 </a:t>
            </a:r>
            <a:r>
              <a:rPr lang="el-GR">
                <a:cs typeface="Arial" charset="0"/>
              </a:rPr>
              <a:t>μ</a:t>
            </a:r>
            <a:r>
              <a:rPr lang="en-US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ECC17E-D4EE-4FD0-86E2-499AF1B7CC65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1229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5992813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143000" y="152400"/>
            <a:ext cx="65532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Synthetic GOES-R ABI true-color image of an idealized volcanic ash plume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76200"/>
            <a:ext cx="807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chemeClr val="bg1"/>
                </a:solidFill>
              </a:rPr>
              <a:t>Model Simulations – 27 June 2005</a:t>
            </a:r>
          </a:p>
        </p:txBody>
      </p:sp>
      <p:pic>
        <p:nvPicPr>
          <p:cNvPr id="13315" name="Picture 8" descr="1035m123_loop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685800"/>
            <a:ext cx="52578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667000" y="6259513"/>
            <a:ext cx="411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Synthetic Tb(1</a:t>
            </a:r>
            <a:r>
              <a:rPr lang="en-US">
                <a:latin typeface="Calibri" pitchFamily="34" charset="0"/>
              </a:rPr>
              <a:t>0.35 µm)  - Tb(12.3 µm).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B3123F-CF89-47D7-8D22-ADB824DA988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4339" name="Text Placeholder 6"/>
          <p:cNvSpPr>
            <a:spLocks/>
          </p:cNvSpPr>
          <p:nvPr/>
        </p:nvSpPr>
        <p:spPr bwMode="auto">
          <a:xfrm>
            <a:off x="228600" y="1447800"/>
            <a:ext cx="4343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4950" indent="-234950"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r>
              <a:rPr lang="en-US"/>
              <a:t>Daily forecasts from NSSL’s 4 km WRF-ARW used to simulate ABI imagery at 6.95, 7.34, 8.5, 10.35, and 12.3 µm.</a:t>
            </a:r>
          </a:p>
          <a:p>
            <a:pPr marL="234950" indent="-234950">
              <a:lnSpc>
                <a:spcPct val="80000"/>
              </a:lnSpc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endParaRPr lang="en-US"/>
          </a:p>
          <a:p>
            <a:pPr marL="234950" indent="-234950"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r>
              <a:rPr lang="en-US"/>
              <a:t>The bands are simulated hourly from the 12 hr to the 36 hr forecast.</a:t>
            </a:r>
          </a:p>
          <a:p>
            <a:pPr marL="234950" indent="-234950">
              <a:lnSpc>
                <a:spcPct val="80000"/>
              </a:lnSpc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endParaRPr lang="en-US"/>
          </a:p>
          <a:p>
            <a:pPr marL="234950" indent="-234950"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r>
              <a:rPr lang="en-US"/>
              <a:t>Output is provided to the Storm Prediction Center in NAWIPS format, as well as several NWS offices, including Boulder, Riverton and Pueblo in AWIPS format</a:t>
            </a:r>
          </a:p>
          <a:p>
            <a:pPr marL="234950" indent="-234950">
              <a:lnSpc>
                <a:spcPct val="80000"/>
              </a:lnSpc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endParaRPr lang="en-US"/>
          </a:p>
          <a:p>
            <a:pPr marL="234950" indent="-234950">
              <a:spcBef>
                <a:spcPct val="20000"/>
              </a:spcBef>
              <a:buClr>
                <a:srgbClr val="3333CC"/>
              </a:buClr>
              <a:buFontTx/>
              <a:buChar char="•"/>
            </a:pPr>
            <a:r>
              <a:rPr lang="en-US"/>
              <a:t>Channel differencing:  8.5 – 10.35,  8.5 – 12.3, and 10.35 – 12.3.</a:t>
            </a:r>
          </a:p>
          <a:p>
            <a:pPr marL="234950" indent="-234950">
              <a:lnSpc>
                <a:spcPct val="80000"/>
              </a:lnSpc>
              <a:spcBef>
                <a:spcPct val="20000"/>
              </a:spcBef>
              <a:buClr>
                <a:srgbClr val="3333CC"/>
              </a:buClr>
            </a:pPr>
            <a:endParaRPr lang="en-US"/>
          </a:p>
          <a:p>
            <a:pPr marL="234950" indent="-234950">
              <a:spcBef>
                <a:spcPct val="20000"/>
              </a:spcBef>
              <a:buClr>
                <a:srgbClr val="3333CC"/>
              </a:buClr>
            </a:pPr>
            <a:endParaRPr lang="en-US"/>
          </a:p>
        </p:txBody>
      </p:sp>
      <p:pic>
        <p:nvPicPr>
          <p:cNvPr id="14340" name="Picture 10" descr="TENNFLOODING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752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11"/>
          <p:cNvSpPr txBox="1">
            <a:spLocks noChangeArrowheads="1"/>
          </p:cNvSpPr>
          <p:nvPr/>
        </p:nvSpPr>
        <p:spPr bwMode="auto">
          <a:xfrm>
            <a:off x="4876800" y="5029200"/>
            <a:ext cx="4114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/>
              <a:t>Synthetic 10.35 µm band valid at 1800 UTC on 1 May 2010, based on an 18-hour forecast from NSSL’s WRF-ARW.  The active convection forecast in Tennessee produced devastating flash flooding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4876800" y="1763713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1066800" y="76200"/>
            <a:ext cx="6705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3333CC"/>
                </a:solidFill>
              </a:rPr>
              <a:t>Synthetic ABI Imagery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000" b="1">
                <a:solidFill>
                  <a:srgbClr val="3333CC"/>
                </a:solidFill>
              </a:rPr>
              <a:t/>
            </a:r>
            <a:br>
              <a:rPr lang="en-US" sz="2000" b="1">
                <a:solidFill>
                  <a:srgbClr val="3333CC"/>
                </a:solidFill>
              </a:rPr>
            </a:br>
            <a:r>
              <a:rPr lang="en-US" b="1">
                <a:solidFill>
                  <a:srgbClr val="000000"/>
                </a:solidFill>
              </a:rPr>
              <a:t>Synthetic ABI Imagery from NSSL 4 km WRF-ARW 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8A98F3-9A23-408B-9663-55AB66130DC8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228600" y="974725"/>
            <a:ext cx="33528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2238" indent="-122238" eaLnBrk="0" hangingPunct="0">
              <a:buClr>
                <a:srgbClr val="3333CC"/>
              </a:buClr>
              <a:buFontTx/>
              <a:buChar char="•"/>
            </a:pPr>
            <a:r>
              <a:rPr lang="en-US" sz="2000"/>
              <a:t>Synthetic (left) and GOES-13 observed (right) imagery for the 24 April 2010 tornado outbreak.  </a:t>
            </a:r>
          </a:p>
          <a:p>
            <a:pPr marL="122238" indent="-122238" eaLnBrk="0" hangingPunct="0">
              <a:buClr>
                <a:srgbClr val="3333CC"/>
              </a:buClr>
            </a:pPr>
            <a:endParaRPr lang="en-US" sz="2000"/>
          </a:p>
          <a:p>
            <a:pPr marL="122238" indent="-122238" eaLnBrk="0" hangingPunct="0">
              <a:buClr>
                <a:srgbClr val="3333CC"/>
              </a:buClr>
              <a:buFontTx/>
              <a:buChar char="•"/>
            </a:pPr>
            <a:r>
              <a:rPr lang="en-US" sz="2000"/>
              <a:t>With an upgraded cluster, we can now provide one WV and one IR band by 10 UTC every morning, in time for the NWS morning zone forecast packages</a:t>
            </a:r>
          </a:p>
          <a:p>
            <a:pPr marL="122238" indent="-122238" eaLnBrk="0" hangingPunct="0">
              <a:buClr>
                <a:srgbClr val="3333CC"/>
              </a:buClr>
              <a:buFontTx/>
              <a:buChar char="•"/>
            </a:pPr>
            <a:endParaRPr lang="en-US" sz="2000"/>
          </a:p>
          <a:p>
            <a:pPr marL="122238" indent="-122238" eaLnBrk="0" hangingPunct="0">
              <a:buClr>
                <a:srgbClr val="3333CC"/>
              </a:buClr>
              <a:buFontTx/>
              <a:buChar char="•"/>
            </a:pPr>
            <a:r>
              <a:rPr lang="en-US" sz="2000"/>
              <a:t>Synthetic imagery ideal for evaluating the timing of shortwaves in the model, and for low and high cloud forecasts</a:t>
            </a:r>
          </a:p>
        </p:txBody>
      </p:sp>
      <p:pic>
        <p:nvPicPr>
          <p:cNvPr id="15364" name="Picture 5" descr="imager_wrf_compare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074738"/>
            <a:ext cx="5243513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sounder_wrf_compar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005263"/>
            <a:ext cx="51816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4495800" y="3395663"/>
            <a:ext cx="99060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solidFill>
                  <a:srgbClr val="3333CC"/>
                </a:solidFill>
              </a:rPr>
              <a:t>6.95 µm  </a:t>
            </a:r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4495800" y="6291263"/>
            <a:ext cx="106680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i="1">
                <a:solidFill>
                  <a:srgbClr val="3333CC"/>
                </a:solidFill>
              </a:rPr>
              <a:t>7.34 µm </a:t>
            </a: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6248400" y="5573713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15369" name="TextBox 10"/>
          <p:cNvSpPr txBox="1">
            <a:spLocks noChangeArrowheads="1"/>
          </p:cNvSpPr>
          <p:nvPr/>
        </p:nvSpPr>
        <p:spPr bwMode="auto">
          <a:xfrm>
            <a:off x="7162800" y="3395663"/>
            <a:ext cx="838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solidFill>
                  <a:srgbClr val="3333CC"/>
                </a:solidFill>
              </a:rPr>
              <a:t>6.7 µm</a:t>
            </a:r>
            <a:endParaRPr lang="en-US" sz="1600"/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6705600" y="6291263"/>
            <a:ext cx="1676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>
                <a:solidFill>
                  <a:srgbClr val="3333CC"/>
                </a:solidFill>
              </a:rPr>
              <a:t>Sounder 7.5 µm</a:t>
            </a:r>
            <a:endParaRPr lang="en-US"/>
          </a:p>
        </p:txBody>
      </p:sp>
      <p:sp>
        <p:nvSpPr>
          <p:cNvPr id="15371" name="TextBox 13"/>
          <p:cNvSpPr txBox="1">
            <a:spLocks noChangeArrowheads="1"/>
          </p:cNvSpPr>
          <p:nvPr/>
        </p:nvSpPr>
        <p:spPr bwMode="auto">
          <a:xfrm>
            <a:off x="1219200" y="76200"/>
            <a:ext cx="7315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3333CC"/>
                </a:solidFill>
              </a:rPr>
              <a:t>Synthetic ABI Imagery</a:t>
            </a:r>
            <a:r>
              <a:rPr lang="en-US" sz="2800"/>
              <a:t> </a:t>
            </a:r>
            <a:r>
              <a:rPr lang="en-US" sz="2000" b="1">
                <a:solidFill>
                  <a:srgbClr val="3333CC"/>
                </a:solidFill>
              </a:rPr>
              <a:t/>
            </a:r>
            <a:br>
              <a:rPr lang="en-US" sz="2000" b="1">
                <a:solidFill>
                  <a:srgbClr val="3333CC"/>
                </a:solidFill>
              </a:rPr>
            </a:br>
            <a:r>
              <a:rPr lang="en-US" b="1"/>
              <a:t>Synthetic ABI Imagery from NSSL 4 km WRF-ARW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CB296C-DF1B-4984-AF2B-03D1B5C36B24}" type="slidenum">
              <a:rPr lang="en-US" smtClean="0"/>
              <a:pPr/>
              <a:t>15</a:t>
            </a:fld>
            <a:endParaRPr lang="en-US" smtClean="0"/>
          </a:p>
        </p:txBody>
      </p:sp>
      <p:pic>
        <p:nvPicPr>
          <p:cNvPr id="16387" name="Picture 5" descr="imager_wrf_compare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163" y="1682750"/>
            <a:ext cx="5938837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381000" y="24765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3333CC"/>
                </a:solidFill>
              </a:rPr>
              <a:t>Synthetic NSSL 4km WRF-ARW Imagery</a:t>
            </a:r>
            <a:r>
              <a:rPr lang="en-US" sz="3600" b="1"/>
              <a:t> </a:t>
            </a:r>
            <a:r>
              <a:rPr lang="en-US" sz="3600" b="1">
                <a:solidFill>
                  <a:srgbClr val="3333CC"/>
                </a:solidFill>
              </a:rPr>
              <a:t>on the Web</a:t>
            </a:r>
            <a:endParaRPr lang="en-US" sz="3600"/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457200" y="5526088"/>
            <a:ext cx="838200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b="1"/>
              <a:t>http://rammb.cira.colostate.edu/ramsdis/online/goes-r_proving_ground.asp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D6F6459-0D84-400E-A1EB-D004FEA9E27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3333CC"/>
                </a:solidFill>
              </a:rPr>
              <a:t>Dust Detection </a:t>
            </a:r>
            <a:r>
              <a:rPr lang="en-US" b="1" smtClean="0">
                <a:solidFill>
                  <a:srgbClr val="3333CC"/>
                </a:solidFill>
              </a:rPr>
              <a:t/>
            </a:r>
            <a:br>
              <a:rPr lang="en-US" b="1" smtClean="0">
                <a:solidFill>
                  <a:srgbClr val="3333CC"/>
                </a:solidFill>
              </a:rPr>
            </a:br>
            <a:r>
              <a:rPr lang="en-US" sz="2400" b="1" smtClean="0">
                <a:solidFill>
                  <a:schemeClr val="tx1"/>
                </a:solidFill>
              </a:rPr>
              <a:t>GOES Split-Window</a:t>
            </a:r>
            <a:endParaRPr lang="en-US" sz="1800" b="1" i="1" smtClean="0">
              <a:solidFill>
                <a:schemeClr val="tx1"/>
              </a:solidFill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5029200" y="1524000"/>
            <a:ext cx="38862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Clr>
                <a:srgbClr val="3333CC"/>
              </a:buClr>
              <a:buFontTx/>
              <a:buChar char="•"/>
            </a:pPr>
            <a:r>
              <a:rPr lang="en-US" sz="2000"/>
              <a:t>Uses the split-window (12.0-10.7 micron) brightness temperature difference (will not be available from U.S. geostationary again until ABI).</a:t>
            </a:r>
          </a:p>
          <a:p>
            <a:pPr marL="228600" indent="-228600">
              <a:buClr>
                <a:srgbClr val="3333CC"/>
              </a:buClr>
              <a:buFontTx/>
              <a:buChar char="•"/>
            </a:pPr>
            <a:endParaRPr lang="en-US" sz="2000"/>
          </a:p>
          <a:p>
            <a:pPr marL="228600" indent="-228600">
              <a:buClr>
                <a:srgbClr val="3333CC"/>
              </a:buClr>
              <a:buFontTx/>
              <a:buChar char="•"/>
            </a:pPr>
            <a:r>
              <a:rPr lang="en-US" sz="2000"/>
              <a:t>Scaling and progressive color enhancement tuned to dust.  </a:t>
            </a:r>
          </a:p>
          <a:p>
            <a:pPr marL="228600" indent="-228600">
              <a:buClr>
                <a:srgbClr val="3333CC"/>
              </a:buClr>
              <a:buFontTx/>
              <a:buChar char="•"/>
            </a:pPr>
            <a:endParaRPr lang="en-US" sz="2000"/>
          </a:p>
          <a:p>
            <a:pPr marL="228600" indent="-228600">
              <a:buClr>
                <a:srgbClr val="3333CC"/>
              </a:buClr>
              <a:buFontTx/>
              <a:buChar char="•"/>
            </a:pPr>
            <a:r>
              <a:rPr lang="en-US" sz="2000"/>
              <a:t>Day/night cloud mask applied, no non-satellite ancillary data.</a:t>
            </a:r>
          </a:p>
          <a:p>
            <a:pPr marL="228600" indent="-228600">
              <a:buFontTx/>
              <a:buChar char="•"/>
            </a:pPr>
            <a:endParaRPr lang="en-US" sz="2000"/>
          </a:p>
          <a:p>
            <a:pPr marL="228600" indent="-228600"/>
            <a:r>
              <a:rPr lang="en-US" sz="2000">
                <a:solidFill>
                  <a:srgbClr val="3333CC"/>
                </a:solidFill>
                <a:sym typeface="Wingdings" pitchFamily="2" charset="2"/>
              </a:rPr>
              <a:t></a:t>
            </a:r>
            <a:r>
              <a:rPr lang="en-US" sz="2000"/>
              <a:t>Useful in providing temporal context to the additional ABI capabilities for dust detection, demonstrated with MODIS.</a:t>
            </a:r>
          </a:p>
        </p:txBody>
      </p:sp>
      <p:pic>
        <p:nvPicPr>
          <p:cNvPr id="17413" name="Picture 3" descr="PG-GOES-dust_2010-05-11_Four-corner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201005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4876800"/>
            <a:ext cx="2363788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201005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876800"/>
            <a:ext cx="236220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Line 11"/>
          <p:cNvSpPr>
            <a:spLocks noChangeShapeType="1"/>
          </p:cNvSpPr>
          <p:nvPr/>
        </p:nvSpPr>
        <p:spPr bwMode="auto">
          <a:xfrm>
            <a:off x="1828800" y="2819400"/>
            <a:ext cx="838200" cy="1676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Line 12"/>
          <p:cNvSpPr>
            <a:spLocks noChangeShapeType="1"/>
          </p:cNvSpPr>
          <p:nvPr/>
        </p:nvSpPr>
        <p:spPr bwMode="auto">
          <a:xfrm>
            <a:off x="3886200" y="2819400"/>
            <a:ext cx="838200" cy="16764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8" name="Line 13"/>
          <p:cNvSpPr>
            <a:spLocks noChangeShapeType="1"/>
          </p:cNvSpPr>
          <p:nvPr/>
        </p:nvSpPr>
        <p:spPr bwMode="auto">
          <a:xfrm>
            <a:off x="1828800" y="2819400"/>
            <a:ext cx="2057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Line 14"/>
          <p:cNvSpPr>
            <a:spLocks noChangeShapeType="1"/>
          </p:cNvSpPr>
          <p:nvPr/>
        </p:nvSpPr>
        <p:spPr bwMode="auto">
          <a:xfrm>
            <a:off x="2667000" y="4495800"/>
            <a:ext cx="2057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0" name="Text Box 15"/>
          <p:cNvSpPr txBox="1">
            <a:spLocks noChangeArrowheads="1"/>
          </p:cNvSpPr>
          <p:nvPr/>
        </p:nvSpPr>
        <p:spPr bwMode="auto">
          <a:xfrm>
            <a:off x="165100" y="648970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Terra/MODIS 1850Z</a:t>
            </a:r>
          </a:p>
        </p:txBody>
      </p:sp>
      <p:sp>
        <p:nvSpPr>
          <p:cNvPr id="17421" name="Text Box 16"/>
          <p:cNvSpPr txBox="1">
            <a:spLocks noChangeArrowheads="1"/>
          </p:cNvSpPr>
          <p:nvPr/>
        </p:nvSpPr>
        <p:spPr bwMode="auto">
          <a:xfrm>
            <a:off x="2543175" y="6491288"/>
            <a:ext cx="2241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Aqua/MODIS 2030Z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D5AE7E-7E9B-4E7F-8388-057E8870097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429000" y="3048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Summary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86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GOES-R ABI 3.9 µm and 2.25 µm can be used for fire detection and retrieval. </a:t>
            </a:r>
          </a:p>
          <a:p>
            <a:pPr>
              <a:buFont typeface="Arial" charset="0"/>
              <a:buChar char="•"/>
            </a:pPr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CIRA is producing synthetic GOES-R ABI imagery from the 4 km WRF-ARW</a:t>
            </a:r>
          </a:p>
          <a:p>
            <a:r>
              <a:rPr lang="en-US"/>
              <a:t>   real-time runs at NSSL.</a:t>
            </a:r>
          </a:p>
          <a:p>
            <a:endParaRPr lang="en-US"/>
          </a:p>
          <a:p>
            <a:pPr>
              <a:buFont typeface="Arial" charset="0"/>
              <a:buChar char="•"/>
            </a:pPr>
            <a:r>
              <a:rPr lang="en-US"/>
              <a:t> Several Proving Ground products are being investigated at CIMSS/CIRA.</a:t>
            </a:r>
          </a:p>
          <a:p>
            <a:endParaRPr lang="en-US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3276600" y="31242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Collaboration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228600" y="3810000"/>
            <a:ext cx="868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 Collaborations are always welcome:</a:t>
            </a:r>
            <a:r>
              <a:rPr lang="en-US">
                <a:solidFill>
                  <a:srgbClr val="FF0000"/>
                </a:solidFill>
              </a:rPr>
              <a:t> grasso@cira.colostate.edu</a:t>
            </a:r>
            <a:r>
              <a:rPr lang="en-US"/>
              <a:t>                                 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4FAECE-7B3E-4AAB-96FD-6A7574404EDC}" type="slidenum">
              <a:rPr lang="en-US" smtClean="0"/>
              <a:pPr/>
              <a:t>2</a:t>
            </a:fld>
            <a:endParaRPr lang="en-US" smtClean="0"/>
          </a:p>
        </p:txBody>
      </p:sp>
      <p:graphicFrame>
        <p:nvGraphicFramePr>
          <p:cNvPr id="258272" name="Group 224"/>
          <p:cNvGraphicFramePr>
            <a:graphicFrameLocks noGrp="1"/>
          </p:cNvGraphicFramePr>
          <p:nvPr/>
        </p:nvGraphicFramePr>
        <p:xfrm>
          <a:off x="228600" y="304800"/>
          <a:ext cx="8686800" cy="6234114"/>
        </p:xfrm>
        <a:graphic>
          <a:graphicData uri="http://schemas.openxmlformats.org/drawingml/2006/table">
            <a:tbl>
              <a:tblPr/>
              <a:tblGrid>
                <a:gridCol w="4348163"/>
                <a:gridCol w="1978025"/>
                <a:gridCol w="1027112"/>
                <a:gridCol w="1333500"/>
              </a:tblGrid>
              <a:tr h="31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CIRA Proving Ground Product Name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      Satellite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Category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    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Status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GeoColor Imagery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GOES/MODIS/DMSP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True Color Imagery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Low-Cloud/Fog Imagery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Fall 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Cirrus Enhancement Imagery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Orographic Rain Index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GOES/Radar/GFS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Winter 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Marine Stratus Cloud Climatology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Blowing Dust Detection (split-window)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Fall 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Blowing Dust (blue-light-absorption)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Cloud/Snow Discriminator (binary)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Fall 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Cloud Layers &amp; Snow Cover (multi-layer)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Fall 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Cloud / Snow Discriminator (3-color)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Fall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12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Volcanic Ash (PCI)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Volcanic Ash (blue-light-absorption)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Land Surface Temperature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Vegetation (NDVI)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MODIS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SPC Hail Probability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GOES/RUC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Synthetic NSSL WRF Imagery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NSSL WRF-ARW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Spring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NHC Lightning-based TC Intensification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Grnd-based lightning network/ GFS/GOES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MSG-based Air Mass Product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MSG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MSG-based Dust Product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MSG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Super Rapid Scan Imagery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Arial" charset="0"/>
                        </a:rPr>
                        <a:t>Summer 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629400" y="6858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29400" y="9906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29400" y="125095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29400" y="15240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29400" y="20574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29400" y="178435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29400" y="6391275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29400" y="368935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629400" y="2643188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29400" y="236855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9400" y="2919413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29400" y="34290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29400" y="3208338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29400" y="5392738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29400" y="5095875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629400" y="4835525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29400" y="452755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29400" y="40132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29400" y="6130925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29400" y="5842000"/>
            <a:ext cx="228600" cy="1524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934200" y="4835525"/>
            <a:ext cx="2286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34200" y="1784350"/>
            <a:ext cx="2286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934200" y="685800"/>
            <a:ext cx="2286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34200" y="6130925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934200" y="5842000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34200" y="5392738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34200" y="1250950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34200" y="3429000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934200" y="2368550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934200" y="3689350"/>
            <a:ext cx="228600" cy="152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629400" y="4254500"/>
            <a:ext cx="228600" cy="1524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223" name="Group 55"/>
          <p:cNvGrpSpPr>
            <a:grpSpLocks/>
          </p:cNvGrpSpPr>
          <p:nvPr/>
        </p:nvGrpSpPr>
        <p:grpSpPr bwMode="auto">
          <a:xfrm>
            <a:off x="7239000" y="6130925"/>
            <a:ext cx="228600" cy="152400"/>
            <a:chOff x="457200" y="3352800"/>
            <a:chExt cx="228600" cy="152400"/>
          </a:xfrm>
        </p:grpSpPr>
        <p:sp>
          <p:nvSpPr>
            <p:cNvPr id="57" name="Rectangle 56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4" name="Group 58"/>
          <p:cNvGrpSpPr>
            <a:grpSpLocks/>
          </p:cNvGrpSpPr>
          <p:nvPr/>
        </p:nvGrpSpPr>
        <p:grpSpPr bwMode="auto">
          <a:xfrm>
            <a:off x="7239000" y="1250950"/>
            <a:ext cx="228600" cy="152400"/>
            <a:chOff x="457200" y="3352800"/>
            <a:chExt cx="228600" cy="152400"/>
          </a:xfrm>
        </p:grpSpPr>
        <p:sp>
          <p:nvSpPr>
            <p:cNvPr id="60" name="Rectangle 59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5" name="Group 61"/>
          <p:cNvGrpSpPr>
            <a:grpSpLocks/>
          </p:cNvGrpSpPr>
          <p:nvPr/>
        </p:nvGrpSpPr>
        <p:grpSpPr bwMode="auto">
          <a:xfrm>
            <a:off x="7239000" y="5392738"/>
            <a:ext cx="228600" cy="152400"/>
            <a:chOff x="457200" y="3352800"/>
            <a:chExt cx="228600" cy="152400"/>
          </a:xfrm>
        </p:grpSpPr>
        <p:sp>
          <p:nvSpPr>
            <p:cNvPr id="63" name="Rectangle 62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6" name="Group 64"/>
          <p:cNvGrpSpPr>
            <a:grpSpLocks/>
          </p:cNvGrpSpPr>
          <p:nvPr/>
        </p:nvGrpSpPr>
        <p:grpSpPr bwMode="auto">
          <a:xfrm>
            <a:off x="7239000" y="4835525"/>
            <a:ext cx="228600" cy="152400"/>
            <a:chOff x="457200" y="3352800"/>
            <a:chExt cx="228600" cy="152400"/>
          </a:xfrm>
        </p:grpSpPr>
        <p:sp>
          <p:nvSpPr>
            <p:cNvPr id="66" name="Rectangle 65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7" name="Group 67"/>
          <p:cNvGrpSpPr>
            <a:grpSpLocks/>
          </p:cNvGrpSpPr>
          <p:nvPr/>
        </p:nvGrpSpPr>
        <p:grpSpPr bwMode="auto">
          <a:xfrm>
            <a:off x="7239000" y="3429000"/>
            <a:ext cx="228600" cy="152400"/>
            <a:chOff x="457200" y="3352800"/>
            <a:chExt cx="228600" cy="152400"/>
          </a:xfrm>
        </p:grpSpPr>
        <p:sp>
          <p:nvSpPr>
            <p:cNvPr id="69" name="Rectangle 68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8" name="Group 70"/>
          <p:cNvGrpSpPr>
            <a:grpSpLocks/>
          </p:cNvGrpSpPr>
          <p:nvPr/>
        </p:nvGrpSpPr>
        <p:grpSpPr bwMode="auto">
          <a:xfrm>
            <a:off x="6934200" y="3208338"/>
            <a:ext cx="228600" cy="152400"/>
            <a:chOff x="457200" y="3352800"/>
            <a:chExt cx="228600" cy="152400"/>
          </a:xfrm>
        </p:grpSpPr>
        <p:sp>
          <p:nvSpPr>
            <p:cNvPr id="72" name="Rectangle 71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9" name="Group 73"/>
          <p:cNvGrpSpPr>
            <a:grpSpLocks/>
          </p:cNvGrpSpPr>
          <p:nvPr/>
        </p:nvGrpSpPr>
        <p:grpSpPr bwMode="auto">
          <a:xfrm>
            <a:off x="6934200" y="2919413"/>
            <a:ext cx="228600" cy="152400"/>
            <a:chOff x="457200" y="3352800"/>
            <a:chExt cx="228600" cy="152400"/>
          </a:xfrm>
        </p:grpSpPr>
        <p:sp>
          <p:nvSpPr>
            <p:cNvPr id="75" name="Rectangle 74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30" name="Group 76"/>
          <p:cNvGrpSpPr>
            <a:grpSpLocks/>
          </p:cNvGrpSpPr>
          <p:nvPr/>
        </p:nvGrpSpPr>
        <p:grpSpPr bwMode="auto">
          <a:xfrm>
            <a:off x="6934200" y="2660650"/>
            <a:ext cx="228600" cy="152400"/>
            <a:chOff x="457200" y="3352800"/>
            <a:chExt cx="228600" cy="152400"/>
          </a:xfrm>
        </p:grpSpPr>
        <p:sp>
          <p:nvSpPr>
            <p:cNvPr id="78" name="Rectangle 77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31" name="Group 79"/>
          <p:cNvGrpSpPr>
            <a:grpSpLocks/>
          </p:cNvGrpSpPr>
          <p:nvPr/>
        </p:nvGrpSpPr>
        <p:grpSpPr bwMode="auto">
          <a:xfrm>
            <a:off x="7239000" y="2368550"/>
            <a:ext cx="228600" cy="152400"/>
            <a:chOff x="457200" y="3352800"/>
            <a:chExt cx="228600" cy="152400"/>
          </a:xfrm>
        </p:grpSpPr>
        <p:sp>
          <p:nvSpPr>
            <p:cNvPr id="81" name="Rectangle 80"/>
            <p:cNvSpPr/>
            <p:nvPr/>
          </p:nvSpPr>
          <p:spPr>
            <a:xfrm>
              <a:off x="457200" y="3352800"/>
              <a:ext cx="228600" cy="15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10800000" flipV="1">
              <a:off x="457200" y="3352800"/>
              <a:ext cx="228600" cy="152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33"/>
          <p:cNvSpPr/>
          <p:nvPr/>
        </p:nvSpPr>
        <p:spPr>
          <a:xfrm>
            <a:off x="6927850" y="5597525"/>
            <a:ext cx="2286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33"/>
          <p:cNvSpPr/>
          <p:nvPr/>
        </p:nvSpPr>
        <p:spPr>
          <a:xfrm>
            <a:off x="6934200" y="990600"/>
            <a:ext cx="2286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234" name="Group 208"/>
          <p:cNvGrpSpPr>
            <a:grpSpLocks/>
          </p:cNvGrpSpPr>
          <p:nvPr/>
        </p:nvGrpSpPr>
        <p:grpSpPr bwMode="auto">
          <a:xfrm>
            <a:off x="7239000" y="3675063"/>
            <a:ext cx="228600" cy="152400"/>
            <a:chOff x="5232" y="1536"/>
            <a:chExt cx="144" cy="96"/>
          </a:xfrm>
        </p:grpSpPr>
        <p:sp>
          <p:nvSpPr>
            <p:cNvPr id="5" name="Rectangle 3"/>
            <p:cNvSpPr/>
            <p:nvPr/>
          </p:nvSpPr>
          <p:spPr>
            <a:xfrm>
              <a:off x="5232" y="1536"/>
              <a:ext cx="144" cy="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" name="Straight Connector 20"/>
            <p:cNvCxnSpPr/>
            <p:nvPr/>
          </p:nvCxnSpPr>
          <p:spPr>
            <a:xfrm rot="10800000" flipV="1">
              <a:off x="5232" y="1536"/>
              <a:ext cx="144" cy="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35" name="Group 211"/>
          <p:cNvGrpSpPr>
            <a:grpSpLocks/>
          </p:cNvGrpSpPr>
          <p:nvPr/>
        </p:nvGrpSpPr>
        <p:grpSpPr bwMode="auto">
          <a:xfrm>
            <a:off x="6934200" y="3997325"/>
            <a:ext cx="228600" cy="152400"/>
            <a:chOff x="5232" y="1536"/>
            <a:chExt cx="144" cy="96"/>
          </a:xfrm>
        </p:grpSpPr>
        <p:sp>
          <p:nvSpPr>
            <p:cNvPr id="4" name="Rectangle 3"/>
            <p:cNvSpPr/>
            <p:nvPr/>
          </p:nvSpPr>
          <p:spPr>
            <a:xfrm>
              <a:off x="5232" y="1536"/>
              <a:ext cx="144" cy="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" name="Straight Connector 20"/>
            <p:cNvCxnSpPr/>
            <p:nvPr/>
          </p:nvCxnSpPr>
          <p:spPr>
            <a:xfrm rot="10800000" flipV="1">
              <a:off x="5232" y="1536"/>
              <a:ext cx="144" cy="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1E58CFC-BAF7-4648-BDD0-EB1E1E88B69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099" name="Slide Number Placeholder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34CAA4C7-3B92-46F0-8BA7-F91CB2CFA884}" type="slidenum">
              <a:rPr lang="en-US" sz="1400"/>
              <a:pPr algn="r"/>
              <a:t>3</a:t>
            </a:fld>
            <a:endParaRPr lang="en-US" sz="1400"/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ea typeface="ＭＳ Ｐゴシック" pitchFamily="-65" charset="-128"/>
              </a:rPr>
              <a:t>GOES-R Fog Detection Algorithm (night) </a:t>
            </a:r>
            <a:r>
              <a:rPr lang="en-US" sz="3600" b="1" smtClean="0">
                <a:solidFill>
                  <a:srgbClr val="FF0000"/>
                </a:solidFill>
                <a:ea typeface="ＭＳ Ｐゴシック" pitchFamily="-65" charset="-128"/>
              </a:rPr>
              <a:t>CIMSS</a:t>
            </a:r>
            <a:endParaRPr lang="en-US" smtClean="0">
              <a:solidFill>
                <a:srgbClr val="FF0000"/>
              </a:solidFill>
              <a:ea typeface="ＭＳ Ｐゴシック" pitchFamily="-65" charset="-128"/>
            </a:endParaRPr>
          </a:p>
        </p:txBody>
      </p:sp>
      <p:pic>
        <p:nvPicPr>
          <p:cNvPr id="4101" name="Picture 5" descr="geoc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382905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geocat"/>
          <p:cNvPicPr>
            <a:picLocks noChangeAspect="1" noChangeArrowheads="1"/>
          </p:cNvPicPr>
          <p:nvPr/>
        </p:nvPicPr>
        <p:blipFill>
          <a:blip r:embed="rId4" cstate="print"/>
          <a:srcRect r="2487"/>
          <a:stretch>
            <a:fillRect/>
          </a:stretch>
        </p:blipFill>
        <p:spPr bwMode="auto">
          <a:xfrm>
            <a:off x="4876800" y="1905000"/>
            <a:ext cx="373380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533400" y="5562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920163" y="26876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z="4000" smtClean="0"/>
              <a:t>California 10/23/2007</a:t>
            </a:r>
            <a:br>
              <a:rPr lang="en-US" sz="4000" smtClean="0"/>
            </a:br>
            <a:r>
              <a:rPr lang="en-US" sz="4000" smtClean="0"/>
              <a:t>Canopy Wildfire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0DCA11-4937-4732-8B17-B8B9E98EC7D3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838200" y="5257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GOES-11 (GOES-west) Imager band-2 (3.9 </a:t>
            </a:r>
            <a:r>
              <a:rPr lang="el-GR">
                <a:cs typeface="Arial" charset="0"/>
              </a:rPr>
              <a:t>μ</a:t>
            </a:r>
            <a:r>
              <a:rPr lang="en-US"/>
              <a:t>m)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4876800" y="5302250"/>
            <a:ext cx="350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GOES-R (at GOES-west location) ABI band-7 (3.9 </a:t>
            </a:r>
            <a:r>
              <a:rPr lang="el-GR">
                <a:cs typeface="Arial" charset="0"/>
              </a:rPr>
              <a:t>μ</a:t>
            </a:r>
            <a:r>
              <a:rPr lang="en-US"/>
              <a:t>m)</a:t>
            </a: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1524000" y="381000"/>
            <a:ext cx="5257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Synthetic California fire imagery for 23 October 2007</a:t>
            </a:r>
          </a:p>
        </p:txBody>
      </p:sp>
      <p:pic>
        <p:nvPicPr>
          <p:cNvPr id="6149" name="Picture 6" descr="California_animation_2007-10-23_GOES-11_3.9-um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6764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7" descr="California_animation_2007-10-23_GOES-R_3.9-u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764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3225B4-5F23-43F7-8B59-23B9BDA2074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76200" y="1687513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6153" name="TextBox 8"/>
          <p:cNvSpPr txBox="1">
            <a:spLocks noChangeArrowheads="1"/>
          </p:cNvSpPr>
          <p:nvPr/>
        </p:nvSpPr>
        <p:spPr bwMode="auto">
          <a:xfrm>
            <a:off x="4648200" y="1676400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6154" name="TextBox 9"/>
          <p:cNvSpPr txBox="1">
            <a:spLocks noChangeArrowheads="1"/>
          </p:cNvSpPr>
          <p:nvPr/>
        </p:nvSpPr>
        <p:spPr bwMode="auto">
          <a:xfrm>
            <a:off x="1905000" y="1295400"/>
            <a:ext cx="480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Six hour loop, images every five minutes.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066800" y="52578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GOES-R ABI 10.35 </a:t>
            </a:r>
            <a:r>
              <a:rPr lang="el-GR">
                <a:cs typeface="Arial" charset="0"/>
              </a:rPr>
              <a:t>μ</a:t>
            </a:r>
            <a:r>
              <a:rPr lang="en-US"/>
              <a:t>m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5334000" y="5268913"/>
            <a:ext cx="3505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GOES-R ABI 11.2 </a:t>
            </a:r>
            <a:r>
              <a:rPr lang="el-GR">
                <a:cs typeface="Arial" charset="0"/>
              </a:rPr>
              <a:t>μ</a:t>
            </a:r>
            <a:r>
              <a:rPr lang="en-US"/>
              <a:t>m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1524000" y="381000"/>
            <a:ext cx="5257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Synthetic California fire imagery for 23 October 2007 </a:t>
            </a:r>
          </a:p>
        </p:txBody>
      </p:sp>
      <p:pic>
        <p:nvPicPr>
          <p:cNvPr id="7173" name="Picture 9" descr="California_animation_2007-10-23_GOES-R_10.35-um_vJan201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" descr="California_animation_2007-10-23_GOES-R_11.2-um_vJan201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CCD36-14FA-49D7-A806-1805E7631CB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2743200" y="20685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7239000" y="2068513"/>
            <a:ext cx="83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1905000" y="1295400"/>
            <a:ext cx="480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Six hour loop, images every five minutes.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Goesrnas1\goesr1\fires-simulated\DVD_V3_California_2007-10-23\GIF_Imagery\Animated_GIFs\2.25_um_Data\California_animation_2007-10-23_GOES-R_2.25-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7526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828800" y="1295400"/>
            <a:ext cx="480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Six hour loop, images every five minutes</a:t>
            </a:r>
          </a:p>
        </p:txBody>
      </p:sp>
      <p:sp>
        <p:nvSpPr>
          <p:cNvPr id="81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B11761-2AFD-4BAF-A6AB-1F714C3964D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295400" y="17526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1600200" y="381000"/>
            <a:ext cx="5105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Synthetic California fire imagery for 23 October 2007 </a:t>
            </a:r>
          </a:p>
          <a:p>
            <a:pPr algn="ctr"/>
            <a:endParaRPr lang="en-US"/>
          </a:p>
        </p:txBody>
      </p:sp>
      <p:sp>
        <p:nvSpPr>
          <p:cNvPr id="8199" name="TextBox 9"/>
          <p:cNvSpPr txBox="1">
            <a:spLocks noChangeArrowheads="1"/>
          </p:cNvSpPr>
          <p:nvPr/>
        </p:nvSpPr>
        <p:spPr bwMode="auto">
          <a:xfrm>
            <a:off x="2819400" y="6400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GOES-R ABI 2.25 </a:t>
            </a:r>
            <a:r>
              <a:rPr lang="el-GR">
                <a:cs typeface="Arial" charset="0"/>
              </a:rPr>
              <a:t>μ</a:t>
            </a:r>
            <a:r>
              <a:rPr lang="en-US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219200"/>
          </a:xfrm>
        </p:spPr>
        <p:txBody>
          <a:bodyPr/>
          <a:lstStyle/>
          <a:p>
            <a:pPr eaLnBrk="1" hangingPunct="1"/>
            <a:r>
              <a:rPr lang="en-US" sz="4000" smtClean="0"/>
              <a:t>Arkansas 11/05/2008</a:t>
            </a:r>
            <a:br>
              <a:rPr lang="en-US" sz="4000" smtClean="0"/>
            </a:br>
            <a:r>
              <a:rPr lang="en-US" sz="4000" smtClean="0"/>
              <a:t>Agricultural Burning</a:t>
            </a: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9BE413-7699-47FA-8061-1280FFBB3199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Goesrnas1\goesr1\fires-simulated\DVD_Arkansas_2008-11-05\GIF_Imagery\Animated_GIFs\3.9_um_Data\Arkansas_animation_2008-11-05_GOES-R_3.9-u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EE9DA1-C102-454E-9C33-0C699D4149E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524000" y="2144713"/>
            <a:ext cx="76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CIRA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1676400" y="381000"/>
            <a:ext cx="502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/>
              <a:t>Synthetic Arkansas fire imagery for 5 November 2008</a:t>
            </a:r>
          </a:p>
        </p:txBody>
      </p:sp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1981200" y="1295400"/>
            <a:ext cx="472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Six hour loop, images every five minutes</a:t>
            </a:r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2895600" y="6400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GOES-R ABI 3.9 </a:t>
            </a:r>
            <a:r>
              <a:rPr lang="el-GR">
                <a:cs typeface="Arial" charset="0"/>
              </a:rPr>
              <a:t>μ</a:t>
            </a:r>
            <a:r>
              <a:rPr lang="en-US"/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756</Words>
  <Application>Microsoft Office PowerPoint</Application>
  <PresentationFormat>On-screen Show (4:3)</PresentationFormat>
  <Paragraphs>190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ＭＳ Ｐゴシック</vt:lpstr>
      <vt:lpstr>Calibri</vt:lpstr>
      <vt:lpstr>Wingdings</vt:lpstr>
      <vt:lpstr>Default Design</vt:lpstr>
      <vt:lpstr>Slide 1</vt:lpstr>
      <vt:lpstr>Slide 2</vt:lpstr>
      <vt:lpstr>GOES-R Fog Detection Algorithm (night) CIMSS</vt:lpstr>
      <vt:lpstr>California 10/23/2007 Canopy Wildfire</vt:lpstr>
      <vt:lpstr>Slide 5</vt:lpstr>
      <vt:lpstr>Slide 6</vt:lpstr>
      <vt:lpstr>Slide 7</vt:lpstr>
      <vt:lpstr>Arkansas 11/05/2008 Agricultural Burning</vt:lpstr>
      <vt:lpstr>Slide 9</vt:lpstr>
      <vt:lpstr>Slide 10</vt:lpstr>
      <vt:lpstr>Slide 11</vt:lpstr>
      <vt:lpstr>Slide 12</vt:lpstr>
      <vt:lpstr>Slide 13</vt:lpstr>
      <vt:lpstr>Slide 14</vt:lpstr>
      <vt:lpstr>Slide 15</vt:lpstr>
      <vt:lpstr>Dust Detection  GOES Split-Window</vt:lpstr>
      <vt:lpstr>Slide 17</vt:lpstr>
    </vt:vector>
  </TitlesOfParts>
  <Company>National Weather Service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High_Impact-Wx_2011_CIRA_Louie_Grasso</dc:title>
  <dc:creator>Louie Grasso</dc:creator>
  <cp:lastModifiedBy>grasso</cp:lastModifiedBy>
  <cp:revision>124</cp:revision>
  <dcterms:created xsi:type="dcterms:W3CDTF">2010-03-03T19:29:25Z</dcterms:created>
  <dcterms:modified xsi:type="dcterms:W3CDTF">2011-02-09T20:13:05Z</dcterms:modified>
</cp:coreProperties>
</file>