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88" r:id="rId3"/>
    <p:sldId id="290" r:id="rId4"/>
    <p:sldId id="281" r:id="rId5"/>
    <p:sldId id="285" r:id="rId6"/>
    <p:sldId id="291" r:id="rId7"/>
    <p:sldId id="295" r:id="rId8"/>
    <p:sldId id="292" r:id="rId9"/>
    <p:sldId id="293" r:id="rId10"/>
    <p:sldId id="294" r:id="rId11"/>
    <p:sldId id="289" r:id="rId12"/>
    <p:sldId id="296" r:id="rId13"/>
    <p:sldId id="284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0929"/>
  </p:normalViewPr>
  <p:slideViewPr>
    <p:cSldViewPr>
      <p:cViewPr varScale="1">
        <p:scale>
          <a:sx n="90" d="100"/>
          <a:sy n="90" d="100"/>
        </p:scale>
        <p:origin x="-96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BE2236-3940-4ACE-933E-D18EFDD393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B8B4D-DA73-4A13-8AD1-688BE20F78F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9F200-87BC-46A9-9933-82D4BAB926A8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84E1CC-B6E9-4D62-976B-681CD8607218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5B561A-A224-4F71-A9E6-F99549A460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C573A6-8DFB-480B-9AA8-33D89731A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64D9C3-0C8B-4754-BEFE-72A97D363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B16FB8-49FB-48B0-82FE-EB98FF8D8F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E546C0-6F1E-4A47-A238-F4101EE783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AC5024-D923-4BDE-9CA1-9868DF2501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4F7C1B-BE5E-4708-B8F9-A2F7903F35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63D124-2659-4FB2-B808-5A87D90F77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DE4C1A-C2A4-4AAA-9E2D-7A985CCFB3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BB6441-88F6-4CB3-9532-4CC7AD6B27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47738B-13AC-47ED-979C-F339880CEF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r>
              <a:rPr lang="en-US"/>
              <a:t>11 June 2004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09280B-82A2-4106-B3E7-B6ADA9BD6F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hyperlink" Target="http://www.srh.noaa.gov/hun/images/may2003flood/0509_0201PM_RIVERLOOP_RD_RIVSTG2461FT.JPG" TargetMode="Externa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6.png"/><Relationship Id="rId34" Type="http://schemas.openxmlformats.org/officeDocument/2006/relationships/oleObject" Target="../embeddings/oleObject6.bin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jpe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64" y="609600"/>
            <a:ext cx="8458200" cy="1143000"/>
          </a:xfrm>
        </p:spPr>
        <p:txBody>
          <a:bodyPr/>
          <a:lstStyle/>
          <a:p>
            <a:r>
              <a:rPr lang="en-US" sz="4000" dirty="0" smtClean="0"/>
              <a:t>How can GOES-R Contribute to Weather Forecast Improvement?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2132856"/>
            <a:ext cx="4543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Contributions, Studies….</a:t>
            </a:r>
          </a:p>
          <a:p>
            <a:r>
              <a:rPr lang="en-US" sz="1600" b="1" dirty="0" smtClean="0"/>
              <a:t>.</a:t>
            </a:r>
          </a:p>
          <a:p>
            <a:r>
              <a:rPr lang="en-US" sz="1600" b="1" dirty="0" smtClean="0"/>
              <a:t>.</a:t>
            </a:r>
          </a:p>
          <a:p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1907704" y="3789040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/>
              <a:t>Steven Goodman</a:t>
            </a:r>
          </a:p>
          <a:p>
            <a:pPr algn="ctr" eaLnBrk="1" hangingPunct="1"/>
            <a:r>
              <a:rPr lang="en-US" b="1" dirty="0" smtClean="0"/>
              <a:t>GOES-R Program Senior Scientist</a:t>
            </a:r>
          </a:p>
          <a:p>
            <a:pPr algn="ctr" eaLnBrk="1" hangingPunct="1"/>
            <a:r>
              <a:rPr lang="en-US" b="1" dirty="0" smtClean="0"/>
              <a:t>NOAA/NESDIS</a:t>
            </a:r>
            <a:endParaRPr lang="en-US" dirty="0" smtClean="0"/>
          </a:p>
          <a:p>
            <a:pPr algn="ctr" eaLnBrk="1" hangingPunct="1"/>
            <a:r>
              <a:rPr lang="en-US" b="1" dirty="0" smtClean="0">
                <a:solidFill>
                  <a:srgbClr val="0070C0"/>
                </a:solidFill>
              </a:rPr>
              <a:t>http://www.goes-r.gov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5725705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NOAA High Impact Weather Workshop</a:t>
            </a:r>
            <a:endParaRPr lang="en-US" sz="2000" b="1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Norman, OK</a:t>
            </a:r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24 February, 2011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27875" y="6597650"/>
            <a:ext cx="1981200" cy="215900"/>
          </a:xfrm>
          <a:prstGeom prst="rect">
            <a:avLst/>
          </a:prstGeom>
        </p:spPr>
        <p:txBody>
          <a:bodyPr/>
          <a:lstStyle/>
          <a:p>
            <a:fld id="{E2A5D25B-F6FD-44F6-AB79-B75659966D71}" type="slidenum">
              <a:rPr lang="en-US" altLang="zh-TW"/>
              <a:pPr/>
              <a:t>10</a:t>
            </a:fld>
            <a:endParaRPr lang="en-US" altLang="zh-TW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0" y="980951"/>
            <a:ext cx="5106988" cy="5616575"/>
            <a:chOff x="-17" y="663"/>
            <a:chExt cx="3217" cy="3538"/>
          </a:xfrm>
        </p:grpSpPr>
        <p:pic>
          <p:nvPicPr>
            <p:cNvPr id="474115" name="Picture 3" descr="svwx_64km_20090306_0100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63"/>
              <a:ext cx="3200" cy="3538"/>
            </a:xfrm>
            <a:prstGeom prst="rect">
              <a:avLst/>
            </a:prstGeom>
            <a:noFill/>
          </p:spPr>
        </p:pic>
        <p:sp>
          <p:nvSpPr>
            <p:cNvPr id="474151" name="Text Box 39"/>
            <p:cNvSpPr txBox="1">
              <a:spLocks noChangeArrowheads="1"/>
            </p:cNvSpPr>
            <p:nvPr/>
          </p:nvSpPr>
          <p:spPr bwMode="auto">
            <a:xfrm>
              <a:off x="-17" y="3599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400" b="1">
                  <a:solidFill>
                    <a:srgbClr val="FC9F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Hail Hazard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391025" y="980728"/>
            <a:ext cx="4752975" cy="5616575"/>
            <a:chOff x="2766" y="663"/>
            <a:chExt cx="2994" cy="3538"/>
          </a:xfrm>
        </p:grpSpPr>
        <p:sp>
          <p:nvSpPr>
            <p:cNvPr id="474117" name="Text Box 7"/>
            <p:cNvSpPr txBox="1">
              <a:spLocks noChangeArrowheads="1"/>
            </p:cNvSpPr>
            <p:nvPr/>
          </p:nvSpPr>
          <p:spPr bwMode="auto">
            <a:xfrm>
              <a:off x="2766" y="663"/>
              <a:ext cx="2994" cy="3538"/>
            </a:xfrm>
            <a:prstGeom prst="rect">
              <a:avLst/>
            </a:prstGeom>
            <a:solidFill>
              <a:srgbClr val="C0C0C0"/>
            </a:solidFill>
            <a:ln w="57150" cmpd="thinThick">
              <a:solidFill>
                <a:srgbClr val="777777"/>
              </a:solidFill>
              <a:miter lim="800000"/>
              <a:headEnd/>
              <a:tailEnd/>
            </a:ln>
          </p:spPr>
          <p:txBody>
            <a:bodyPr lIns="0" rIns="0" bIns="0" anchorCtr="1"/>
            <a:lstStyle/>
            <a:p>
              <a:pPr>
                <a:spcBef>
                  <a:spcPct val="50000"/>
                </a:spcBef>
              </a:pPr>
              <a:r>
                <a:rPr lang="en-US" altLang="zh-TW" sz="2200" b="1" u="sng">
                  <a:solidFill>
                    <a:schemeClr val="bg1"/>
                  </a:solidFill>
                  <a:latin typeface="Arial" pitchFamily="34" charset="0"/>
                </a:rPr>
                <a:t>Legend</a:t>
              </a:r>
            </a:p>
          </p:txBody>
        </p:sp>
        <p:grpSp>
          <p:nvGrpSpPr>
            <p:cNvPr id="4" name="Group 36"/>
            <p:cNvGrpSpPr>
              <a:grpSpLocks/>
            </p:cNvGrpSpPr>
            <p:nvPr/>
          </p:nvGrpSpPr>
          <p:grpSpPr bwMode="auto">
            <a:xfrm>
              <a:off x="2851" y="981"/>
              <a:ext cx="2419" cy="212"/>
              <a:chOff x="198" y="935"/>
              <a:chExt cx="2419" cy="212"/>
            </a:xfrm>
          </p:grpSpPr>
          <p:sp>
            <p:nvSpPr>
              <p:cNvPr id="544777" name="Oval 9"/>
              <p:cNvSpPr>
                <a:spLocks noChangeArrowheads="1"/>
              </p:cNvSpPr>
              <p:nvPr/>
            </p:nvSpPr>
            <p:spPr bwMode="auto">
              <a:xfrm>
                <a:off x="198" y="941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57150">
                <a:solidFill>
                  <a:srgbClr val="FC9F2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20" name="Text Box 11"/>
              <p:cNvSpPr txBox="1">
                <a:spLocks noChangeArrowheads="1"/>
              </p:cNvSpPr>
              <p:nvPr/>
            </p:nvSpPr>
            <p:spPr bwMode="auto">
              <a:xfrm>
                <a:off x="757" y="935"/>
                <a:ext cx="1860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FC9F24"/>
                    </a:solidFill>
                    <a:latin typeface="Arial" pitchFamily="34" charset="0"/>
                  </a:rPr>
                  <a:t>area with hail potential</a:t>
                </a:r>
              </a:p>
            </p:txBody>
          </p:sp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851" y="1255"/>
              <a:ext cx="2903" cy="212"/>
              <a:chOff x="2741" y="2540"/>
              <a:chExt cx="2903" cy="212"/>
            </a:xfrm>
          </p:grpSpPr>
          <p:sp>
            <p:nvSpPr>
              <p:cNvPr id="544778" name="Oval 10"/>
              <p:cNvSpPr>
                <a:spLocks noChangeArrowheads="1"/>
              </p:cNvSpPr>
              <p:nvPr/>
            </p:nvSpPr>
            <p:spPr bwMode="auto">
              <a:xfrm>
                <a:off x="2741" y="2546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38100">
                <a:solidFill>
                  <a:srgbClr val="FC9F24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23" name="Text Box 12"/>
              <p:cNvSpPr txBox="1">
                <a:spLocks noChangeArrowheads="1"/>
              </p:cNvSpPr>
              <p:nvPr/>
            </p:nvSpPr>
            <p:spPr bwMode="auto">
              <a:xfrm>
                <a:off x="3308" y="2540"/>
                <a:ext cx="2336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FC9F24"/>
                    </a:solidFill>
                    <a:latin typeface="Arial" pitchFamily="34" charset="0"/>
                  </a:rPr>
                  <a:t>30-min forecast location of hail</a:t>
                </a:r>
              </a:p>
            </p:txBody>
          </p:sp>
        </p:grpSp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2851" y="1529"/>
              <a:ext cx="2418" cy="212"/>
              <a:chOff x="199" y="2815"/>
              <a:chExt cx="2418" cy="212"/>
            </a:xfrm>
          </p:grpSpPr>
          <p:sp>
            <p:nvSpPr>
              <p:cNvPr id="544782" name="Oval 14"/>
              <p:cNvSpPr>
                <a:spLocks noChangeArrowheads="1"/>
              </p:cNvSpPr>
              <p:nvPr/>
            </p:nvSpPr>
            <p:spPr bwMode="auto">
              <a:xfrm>
                <a:off x="199" y="2821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26" name="Text Box 16"/>
              <p:cNvSpPr txBox="1">
                <a:spLocks noChangeArrowheads="1"/>
              </p:cNvSpPr>
              <p:nvPr/>
            </p:nvSpPr>
            <p:spPr bwMode="auto">
              <a:xfrm>
                <a:off x="757" y="2815"/>
                <a:ext cx="1860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 dirty="0">
                    <a:solidFill>
                      <a:srgbClr val="FF0000"/>
                    </a:solidFill>
                    <a:latin typeface="Arial" pitchFamily="34" charset="0"/>
                  </a:rPr>
                  <a:t>area with severe gust potential</a:t>
                </a:r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2851" y="1803"/>
              <a:ext cx="2903" cy="212"/>
              <a:chOff x="2741" y="2815"/>
              <a:chExt cx="2903" cy="212"/>
            </a:xfrm>
          </p:grpSpPr>
          <p:sp>
            <p:nvSpPr>
              <p:cNvPr id="544783" name="Oval 15"/>
              <p:cNvSpPr>
                <a:spLocks noChangeArrowheads="1"/>
              </p:cNvSpPr>
              <p:nvPr/>
            </p:nvSpPr>
            <p:spPr bwMode="auto">
              <a:xfrm>
                <a:off x="2741" y="2821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29" name="Text Box 17"/>
              <p:cNvSpPr txBox="1">
                <a:spLocks noChangeArrowheads="1"/>
              </p:cNvSpPr>
              <p:nvPr/>
            </p:nvSpPr>
            <p:spPr bwMode="auto">
              <a:xfrm>
                <a:off x="3308" y="2815"/>
                <a:ext cx="2336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FF0000"/>
                    </a:solidFill>
                    <a:latin typeface="Arial" pitchFamily="34" charset="0"/>
                  </a:rPr>
                  <a:t>30-min forecast location of severe gust</a:t>
                </a:r>
              </a:p>
            </p:txBody>
          </p:sp>
        </p:grp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2851" y="2078"/>
              <a:ext cx="2418" cy="212"/>
              <a:chOff x="199" y="3091"/>
              <a:chExt cx="2418" cy="212"/>
            </a:xfrm>
          </p:grpSpPr>
          <p:sp>
            <p:nvSpPr>
              <p:cNvPr id="544787" name="Oval 19"/>
              <p:cNvSpPr>
                <a:spLocks noChangeArrowheads="1"/>
              </p:cNvSpPr>
              <p:nvPr/>
            </p:nvSpPr>
            <p:spPr bwMode="auto">
              <a:xfrm>
                <a:off x="199" y="3097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57150">
                <a:solidFill>
                  <a:srgbClr val="3D96E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32" name="Text Box 21"/>
              <p:cNvSpPr txBox="1">
                <a:spLocks noChangeArrowheads="1"/>
              </p:cNvSpPr>
              <p:nvPr/>
            </p:nvSpPr>
            <p:spPr bwMode="auto">
              <a:xfrm>
                <a:off x="757" y="3091"/>
                <a:ext cx="1860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3D96E7"/>
                    </a:solidFill>
                    <a:latin typeface="Arial" pitchFamily="34" charset="0"/>
                  </a:rPr>
                  <a:t>area with rainstorm potential</a:t>
                </a:r>
              </a:p>
            </p:txBody>
          </p:sp>
        </p:grp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2851" y="2352"/>
              <a:ext cx="2903" cy="212"/>
              <a:chOff x="2741" y="3091"/>
              <a:chExt cx="2903" cy="212"/>
            </a:xfrm>
          </p:grpSpPr>
          <p:sp>
            <p:nvSpPr>
              <p:cNvPr id="544788" name="Oval 20"/>
              <p:cNvSpPr>
                <a:spLocks noChangeArrowheads="1"/>
              </p:cNvSpPr>
              <p:nvPr/>
            </p:nvSpPr>
            <p:spPr bwMode="auto">
              <a:xfrm>
                <a:off x="2741" y="3097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38100">
                <a:solidFill>
                  <a:srgbClr val="3D96E7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35" name="Text Box 22"/>
              <p:cNvSpPr txBox="1">
                <a:spLocks noChangeArrowheads="1"/>
              </p:cNvSpPr>
              <p:nvPr/>
            </p:nvSpPr>
            <p:spPr bwMode="auto">
              <a:xfrm>
                <a:off x="3308" y="3091"/>
                <a:ext cx="2336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3D96E7"/>
                    </a:solidFill>
                    <a:latin typeface="Arial" pitchFamily="34" charset="0"/>
                  </a:rPr>
                  <a:t>30-min forecast location of rainstorm</a:t>
                </a:r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2851" y="2626"/>
              <a:ext cx="2418" cy="212"/>
              <a:chOff x="199" y="3367"/>
              <a:chExt cx="2418" cy="212"/>
            </a:xfrm>
          </p:grpSpPr>
          <p:sp>
            <p:nvSpPr>
              <p:cNvPr id="544792" name="Oval 24"/>
              <p:cNvSpPr>
                <a:spLocks noChangeArrowheads="1"/>
              </p:cNvSpPr>
              <p:nvPr/>
            </p:nvSpPr>
            <p:spPr bwMode="auto">
              <a:xfrm>
                <a:off x="199" y="3373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57150">
                <a:solidFill>
                  <a:srgbClr val="8D8F7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38" name="Text Box 26"/>
              <p:cNvSpPr txBox="1">
                <a:spLocks noChangeArrowheads="1"/>
              </p:cNvSpPr>
              <p:nvPr/>
            </p:nvSpPr>
            <p:spPr bwMode="auto">
              <a:xfrm>
                <a:off x="757" y="3367"/>
                <a:ext cx="1860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8D8F7F"/>
                    </a:solidFill>
                    <a:latin typeface="Arial" pitchFamily="34" charset="0"/>
                  </a:rPr>
                  <a:t>area with lightning potential</a:t>
                </a:r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2851" y="2901"/>
              <a:ext cx="2903" cy="212"/>
              <a:chOff x="2741" y="3367"/>
              <a:chExt cx="2903" cy="212"/>
            </a:xfrm>
          </p:grpSpPr>
          <p:sp>
            <p:nvSpPr>
              <p:cNvPr id="544793" name="Oval 25"/>
              <p:cNvSpPr>
                <a:spLocks noChangeArrowheads="1"/>
              </p:cNvSpPr>
              <p:nvPr/>
            </p:nvSpPr>
            <p:spPr bwMode="auto">
              <a:xfrm>
                <a:off x="2741" y="3373"/>
                <a:ext cx="544" cy="181"/>
              </a:xfrm>
              <a:prstGeom prst="ellipse">
                <a:avLst/>
              </a:prstGeom>
              <a:solidFill>
                <a:srgbClr val="C0C0C0"/>
              </a:solidFill>
              <a:ln w="38100">
                <a:solidFill>
                  <a:srgbClr val="8D8F7F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41" name="Text Box 27"/>
              <p:cNvSpPr txBox="1">
                <a:spLocks noChangeArrowheads="1"/>
              </p:cNvSpPr>
              <p:nvPr/>
            </p:nvSpPr>
            <p:spPr bwMode="auto">
              <a:xfrm>
                <a:off x="3308" y="3367"/>
                <a:ext cx="2336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8D8F7F"/>
                    </a:solidFill>
                    <a:latin typeface="Arial" pitchFamily="34" charset="0"/>
                  </a:rPr>
                  <a:t>30-min forecast location of lightning</a:t>
                </a:r>
              </a:p>
            </p:txBody>
          </p:sp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2964" y="3707"/>
              <a:ext cx="2569" cy="362"/>
              <a:chOff x="311" y="3616"/>
              <a:chExt cx="2569" cy="362"/>
            </a:xfrm>
          </p:grpSpPr>
          <p:sp>
            <p:nvSpPr>
              <p:cNvPr id="544797" name="Rectangle 29"/>
              <p:cNvSpPr>
                <a:spLocks noChangeArrowheads="1"/>
              </p:cNvSpPr>
              <p:nvPr/>
            </p:nvSpPr>
            <p:spPr bwMode="auto">
              <a:xfrm>
                <a:off x="311" y="3730"/>
                <a:ext cx="301" cy="248"/>
              </a:xfrm>
              <a:prstGeom prst="rect">
                <a:avLst/>
              </a:prstGeom>
              <a:solidFill>
                <a:srgbClr val="C0C0C0"/>
              </a:solidFill>
              <a:ln w="57150" algn="ctr">
                <a:solidFill>
                  <a:srgbClr val="FF646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DFKai-SB" pitchFamily="65" charset="-120"/>
                </a:endParaRPr>
              </a:p>
            </p:txBody>
          </p:sp>
          <p:sp>
            <p:nvSpPr>
              <p:cNvPr id="474144" name="Text Box 30"/>
              <p:cNvSpPr txBox="1">
                <a:spLocks noChangeArrowheads="1"/>
              </p:cNvSpPr>
              <p:nvPr/>
            </p:nvSpPr>
            <p:spPr bwMode="auto">
              <a:xfrm>
                <a:off x="757" y="3616"/>
                <a:ext cx="2123" cy="326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tIns="22680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FF6464"/>
                    </a:solidFill>
                    <a:latin typeface="Arial" pitchFamily="34" charset="0"/>
                  </a:rPr>
                  <a:t>Warning area</a:t>
                </a:r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2866" y="3088"/>
              <a:ext cx="2712" cy="510"/>
              <a:chOff x="222" y="3512"/>
              <a:chExt cx="2712" cy="510"/>
            </a:xfrm>
          </p:grpSpPr>
          <p:sp>
            <p:nvSpPr>
              <p:cNvPr id="474146" name="Text Box 32"/>
              <p:cNvSpPr txBox="1">
                <a:spLocks noChangeArrowheads="1"/>
              </p:cNvSpPr>
              <p:nvPr/>
            </p:nvSpPr>
            <p:spPr bwMode="auto">
              <a:xfrm>
                <a:off x="222" y="3512"/>
                <a:ext cx="49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TW" sz="3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=/+</a:t>
                </a:r>
              </a:p>
            </p:txBody>
          </p:sp>
          <p:sp>
            <p:nvSpPr>
              <p:cNvPr id="474147" name="Text Box 34"/>
              <p:cNvSpPr txBox="1">
                <a:spLocks noChangeArrowheads="1"/>
              </p:cNvSpPr>
              <p:nvPr/>
            </p:nvSpPr>
            <p:spPr bwMode="auto">
              <a:xfrm>
                <a:off x="757" y="3656"/>
                <a:ext cx="2177" cy="366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latin typeface="Arial" pitchFamily="34" charset="0"/>
                  </a:rPr>
                  <a:t>detected –ve</a:t>
                </a:r>
                <a:r>
                  <a:rPr lang="en-US" altLang="zh-HK" sz="1600">
                    <a:latin typeface="Arial" pitchFamily="34" charset="0"/>
                  </a:rPr>
                  <a:t>/+ve</a:t>
                </a:r>
                <a:r>
                  <a:rPr lang="en-US" altLang="zh-TW" sz="1600">
                    <a:latin typeface="Arial" pitchFamily="34" charset="0"/>
                  </a:rPr>
                  <a:t> CG lightning location</a:t>
                </a:r>
              </a:p>
            </p:txBody>
          </p:sp>
        </p:grpSp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2857" y="3365"/>
              <a:ext cx="2880" cy="498"/>
              <a:chOff x="2764" y="3503"/>
              <a:chExt cx="2880" cy="498"/>
            </a:xfrm>
          </p:grpSpPr>
          <p:sp>
            <p:nvSpPr>
              <p:cNvPr id="474149" name="Text Box 33"/>
              <p:cNvSpPr txBox="1">
                <a:spLocks noChangeArrowheads="1"/>
              </p:cNvSpPr>
              <p:nvPr/>
            </p:nvSpPr>
            <p:spPr bwMode="auto">
              <a:xfrm>
                <a:off x="2764" y="3503"/>
                <a:ext cx="498" cy="4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TW" sz="4400" b="1">
                    <a:solidFill>
                      <a:srgbClr val="FFFF00"/>
                    </a:solidFill>
                    <a:latin typeface="Courier New" pitchFamily="49" charset="0"/>
                  </a:rPr>
                  <a:t>o</a:t>
                </a:r>
              </a:p>
            </p:txBody>
          </p:sp>
          <p:sp>
            <p:nvSpPr>
              <p:cNvPr id="474150" name="Text Box 35"/>
              <p:cNvSpPr txBox="1">
                <a:spLocks noChangeArrowheads="1"/>
              </p:cNvSpPr>
              <p:nvPr/>
            </p:nvSpPr>
            <p:spPr bwMode="auto">
              <a:xfrm>
                <a:off x="3308" y="3656"/>
                <a:ext cx="2336" cy="21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>
                    <a:solidFill>
                      <a:srgbClr val="FFFF00"/>
                    </a:solidFill>
                    <a:latin typeface="Arial" pitchFamily="34" charset="0"/>
                  </a:rPr>
                  <a:t>detected CC lightning location</a:t>
                </a:r>
              </a:p>
            </p:txBody>
          </p:sp>
        </p:grpSp>
      </p:grpSp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008063"/>
          </a:xfrm>
          <a:noFill/>
          <a:ln/>
        </p:spPr>
        <p:txBody>
          <a:bodyPr anchor="ctr"/>
          <a:lstStyle/>
          <a:p>
            <a:r>
              <a:rPr lang="en-US" altLang="zh-HK" sz="3200"/>
              <a:t>SWIRLS2 severe weather forecast panel</a:t>
            </a:r>
            <a:endParaRPr lang="en-US" altLang="zh-TW" sz="3200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6876256" y="6597352"/>
            <a:ext cx="1918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Courtesy, </a:t>
            </a:r>
            <a:r>
              <a:rPr lang="en-US" sz="1400" dirty="0" smtClean="0"/>
              <a:t>Peter Li HKO</a:t>
            </a:r>
            <a:endParaRPr lang="en-US" sz="1400" dirty="0"/>
          </a:p>
        </p:txBody>
      </p: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457200" y="836712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260648"/>
            <a:ext cx="860425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 and Opportunities for GOES-R</a:t>
            </a:r>
            <a:endParaRPr kumimoji="0" lang="nl-NL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628800"/>
            <a:ext cx="7992888" cy="4536504"/>
          </a:xfrm>
          <a:prstGeom prst="rect">
            <a:avLst/>
          </a:prstGeom>
        </p:spPr>
        <p:txBody>
          <a:bodyPr/>
          <a:lstStyle/>
          <a:p>
            <a:pPr marL="685800" lvl="1" indent="-2286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Major data assimilation issues for storm scale (1-5 inputs from Steve Lord):</a:t>
            </a:r>
            <a:br>
              <a:rPr lang="en-US" sz="1600" dirty="0" smtClean="0"/>
            </a:br>
            <a:r>
              <a:rPr lang="en-US" sz="1600" dirty="0" smtClean="0"/>
              <a:t>1) How to capture high time resolution data (such as from GOES)</a:t>
            </a:r>
            <a:br>
              <a:rPr lang="en-US" sz="1600" dirty="0" smtClean="0"/>
            </a:br>
            <a:r>
              <a:rPr lang="en-US" sz="1600" dirty="0" smtClean="0"/>
              <a:t>2) How to assimilate cloud information from imagery </a:t>
            </a:r>
            <a:br>
              <a:rPr lang="en-US" sz="1600" dirty="0" smtClean="0"/>
            </a:br>
            <a:r>
              <a:rPr lang="en-US" sz="1600" dirty="0" smtClean="0"/>
              <a:t>3) How to merge above information with complementary information from radar</a:t>
            </a:r>
            <a:br>
              <a:rPr lang="en-US" sz="1600" dirty="0" smtClean="0"/>
            </a:br>
            <a:r>
              <a:rPr lang="en-US" sz="1600" dirty="0" smtClean="0"/>
              <a:t>4) Development of model systems that simulate storm behavior at 1-2 km resolution</a:t>
            </a:r>
            <a:br>
              <a:rPr lang="en-US" sz="1600" dirty="0" smtClean="0"/>
            </a:br>
            <a:r>
              <a:rPr lang="en-US" sz="1600" dirty="0" smtClean="0"/>
              <a:t>5) Reanalysis of historical cases to calibrate skill and support forecaster use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JCSDA-HFIP Workshop Recommendations: </a:t>
            </a:r>
          </a:p>
          <a:p>
            <a:pPr marL="1257300" lvl="2" indent="-3429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1600" dirty="0" err="1" smtClean="0"/>
              <a:t>Hyperspectral</a:t>
            </a:r>
            <a:r>
              <a:rPr lang="en-US" sz="1600" dirty="0" smtClean="0"/>
              <a:t> IR sensors (e.g. AIRS, IASI) are underutilized, especially near hurricanes.</a:t>
            </a:r>
          </a:p>
          <a:p>
            <a:pPr marL="1257300" lvl="2" indent="-3429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1600" dirty="0" smtClean="0"/>
              <a:t>Satellite winds are generally underutilized; especially rapid-scan geostationary winds contain information about the circulation that is not currently exploited</a:t>
            </a:r>
            <a:r>
              <a:rPr lang="en-US" sz="1600" dirty="0" smtClean="0"/>
              <a:t>.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/>
              <a:t>Learn from the Navy experience (super-</a:t>
            </a:r>
            <a:r>
              <a:rPr lang="en-US" sz="1600" dirty="0" err="1" smtClean="0"/>
              <a:t>obing</a:t>
            </a:r>
            <a:r>
              <a:rPr lang="en-US" sz="1600" dirty="0" smtClean="0"/>
              <a:t>, QC)</a:t>
            </a:r>
          </a:p>
          <a:p>
            <a:pPr lvl="3">
              <a:buFont typeface="Wingdings" pitchFamily="2" charset="2"/>
              <a:buChar char="Ø"/>
            </a:pPr>
            <a:r>
              <a:rPr lang="en-US" sz="1600" dirty="0" smtClean="0"/>
              <a:t>   </a:t>
            </a:r>
            <a:r>
              <a:rPr lang="en-US" sz="1600" dirty="0" smtClean="0"/>
              <a:t>Better </a:t>
            </a:r>
            <a:r>
              <a:rPr lang="en-US" sz="1600" dirty="0" smtClean="0"/>
              <a:t>height assignment</a:t>
            </a:r>
          </a:p>
          <a:p>
            <a:pPr lvl="3">
              <a:buFont typeface="Wingdings" pitchFamily="2" charset="2"/>
              <a:buChar char="Ø"/>
            </a:pPr>
            <a:r>
              <a:rPr lang="en-US" sz="1600" dirty="0" smtClean="0"/>
              <a:t>   </a:t>
            </a:r>
            <a:r>
              <a:rPr lang="en-US" sz="1600" dirty="0" smtClean="0"/>
              <a:t>Nested </a:t>
            </a:r>
            <a:r>
              <a:rPr lang="en-US" sz="1600" dirty="0" smtClean="0"/>
              <a:t>tracking winds</a:t>
            </a:r>
          </a:p>
          <a:p>
            <a:pPr marL="1257300" lvl="2" indent="-34290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en-US" sz="1600" dirty="0" smtClean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81000" y="90872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2326" y="6550223"/>
            <a:ext cx="494167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input from Tim Schmit, Steve  Lord, Lars Peter Riishojgaard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260648"/>
            <a:ext cx="860425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 and Opportunities for GOES-R</a:t>
            </a:r>
            <a:endParaRPr kumimoji="0" lang="nl-NL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1628800"/>
            <a:ext cx="7920880" cy="4968552"/>
          </a:xfrm>
          <a:prstGeom prst="rect">
            <a:avLst/>
          </a:prstGeom>
        </p:spPr>
        <p:txBody>
          <a:bodyPr/>
          <a:lstStyle/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How do we truly exploit the high time resolution of GOES/GOES-R, </a:t>
            </a:r>
            <a:r>
              <a:rPr lang="en-US" sz="1600" dirty="0" err="1" smtClean="0"/>
              <a:t>EnKF</a:t>
            </a:r>
            <a:r>
              <a:rPr lang="en-US" sz="1600" dirty="0" smtClean="0"/>
              <a:t>, 4D-VAR? etc.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 Research on direct assimilation of imagery data, building on and expanding the current experience with model-simulated satellite images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 Research on data assimilation use of non-traditional data (e.g. lightning, precipitation)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How do we best use cloudy radiances?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How to assimilate GOES-R products and data into the Hybrid Variational ensemble model at </a:t>
            </a:r>
            <a:r>
              <a:rPr lang="en-US" sz="1600" dirty="0" smtClean="0"/>
              <a:t>1 km </a:t>
            </a:r>
            <a:r>
              <a:rPr lang="en-US" sz="1600" dirty="0" smtClean="0"/>
              <a:t>and </a:t>
            </a:r>
            <a:r>
              <a:rPr lang="en-US" sz="1600" dirty="0" smtClean="0"/>
              <a:t>10 km</a:t>
            </a:r>
            <a:r>
              <a:rPr lang="en-US" sz="1600" dirty="0" smtClean="0"/>
              <a:t>?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How do we best use GOES images/products to VALIDATE (or tune the models)?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What model impact studies are of highest priority to determine GOES- R benefit?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What metrics are most appropriate and useful ?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Storm track and timing of intensity/severity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What verification methodologies are most appropriate and useful ?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Refer to WMO Joint WWRP/WGNE Working Group on Forecast Verification Research </a:t>
            </a:r>
          </a:p>
          <a:p>
            <a:pPr marL="685800" lvl="1" indent="-22860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/>
              <a:t>What are the attributes of a High Impact Weather OSSE for a geostationary sounder </a:t>
            </a:r>
            <a:endParaRPr lang="nl-NL" sz="1600" kern="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81000" y="90872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750" y="-27384"/>
            <a:ext cx="860425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3C3B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Forthcoming 2011 WMO Workshop on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C3B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Use of NWP in Support of Nowcasting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questions</a:t>
            </a:r>
            <a:endParaRPr kumimoji="0" lang="nl-NL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556792"/>
            <a:ext cx="8675688" cy="5472113"/>
          </a:xfrm>
          <a:prstGeom prst="rect">
            <a:avLst/>
          </a:prstGeom>
        </p:spPr>
        <p:txBody>
          <a:bodyPr/>
          <a:lstStyle/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use and potential of existing techniques and observation types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major physical processes that influence the forecast accuracy for the very short term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requirements from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mesoscale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NWP systems, in terms of products, quality, timeliness, etc. , from the perspective of several typical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applications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conversely, requirements from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mesoscale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models on observations, and typical problems and limitations experienced by them on this account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experiences to date in, and plans for, application of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mesoscale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NWP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in rapid update cycling systems: experiences so far, challenges, (comparison of) potential of various assimilation techniques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challenges for NWP posed by the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applications,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i.e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, different operational setups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and longer range, how to handle issues related to specific location and phenomenon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data types that have the most impact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purpose from both the typical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and NWP approaches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identification of topics where stronger interactions between the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and NWP communities should be fostered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ways to assess and evaluate the potential of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mesoscale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NWP models for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nowcasting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 purposes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0"/>
              </a:rPr>
              <a:t>discussion on possible follow-up actions and experiments</a:t>
            </a:r>
          </a:p>
          <a:p>
            <a:r>
              <a:rPr lang="en-US" sz="1600" dirty="0" smtClean="0"/>
              <a:t> 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652534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Keenan, Sun, </a:t>
            </a:r>
            <a:r>
              <a:rPr lang="en-US" sz="1800" dirty="0" err="1" smtClean="0"/>
              <a:t>Onvlee</a:t>
            </a:r>
            <a:endParaRPr lang="en-US" sz="1800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81000" y="1052736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7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934200" cy="5635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GOES Product Heritage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/>
              <a:t>(Yellow = current GOES and GOES-R, Blue = GOES-R only)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LIRD - </a:t>
            </a:r>
            <a:fld id="{2980247F-2C55-44AE-9C69-87E62FB91E1D}" type="slidenum">
              <a:rPr lang="en-US" smtClean="0"/>
              <a:pPr>
                <a:defRPr/>
              </a:pPr>
              <a:t>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32773" name="Picture 7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066800"/>
            <a:ext cx="8359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8359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534"/>
          <p:cNvSpPr txBox="1">
            <a:spLocks noChangeArrowheads="1"/>
          </p:cNvSpPr>
          <p:nvPr/>
        </p:nvSpPr>
        <p:spPr bwMode="auto">
          <a:xfrm>
            <a:off x="2267744" y="6381328"/>
            <a:ext cx="4536504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/>
              <a:t>+ indicates Option 2 </a:t>
            </a:r>
            <a:r>
              <a:rPr lang="en-US" sz="1200" b="1" dirty="0" smtClean="0"/>
              <a:t>products (option 1 refers to reduced latency)</a:t>
            </a:r>
            <a:endParaRPr lang="en-US" sz="1200" b="1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81000" y="99060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5" descr="imageM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980728"/>
            <a:ext cx="3203848" cy="22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04800"/>
            <a:ext cx="8509000" cy="563563"/>
          </a:xfrm>
        </p:spPr>
        <p:txBody>
          <a:bodyPr/>
          <a:lstStyle/>
          <a:p>
            <a:pPr eaLnBrk="1" hangingPunct="1"/>
            <a:r>
              <a:rPr lang="en-US" sz="3600" b="1" smtClean="0"/>
              <a:t>GOES-R Warning Product Set</a:t>
            </a:r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381000" y="91440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76200" y="1144588"/>
            <a:ext cx="3055640" cy="523220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The following </a:t>
            </a:r>
            <a:r>
              <a:rPr lang="en-US" sz="1800" dirty="0" smtClean="0"/>
              <a:t>products offer </a:t>
            </a:r>
            <a:r>
              <a:rPr lang="en-US" sz="1800" dirty="0"/>
              <a:t>opportunity for near-real time Warning Related utility.</a:t>
            </a:r>
          </a:p>
          <a:p>
            <a:r>
              <a:rPr lang="en-US" sz="1600" dirty="0"/>
              <a:t> </a:t>
            </a:r>
          </a:p>
          <a:p>
            <a:r>
              <a:rPr lang="en-US" b="1" u="sng" dirty="0"/>
              <a:t>Products</a:t>
            </a:r>
            <a:r>
              <a:rPr lang="en-US" b="1" u="sng" dirty="0" smtClean="0"/>
              <a:t>: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Cloud and Moisture Imagery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Hurricane Intensity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Lightning Detection:  Events, Groups &amp; Flashes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Rainfall Rate / QPE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Total </a:t>
            </a:r>
            <a:r>
              <a:rPr lang="en-US" sz="1600" dirty="0" err="1"/>
              <a:t>Precipitable</a:t>
            </a:r>
            <a:r>
              <a:rPr lang="en-US" sz="1600" dirty="0"/>
              <a:t> Water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Fire/Hot Spot Characterization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 Aircraft Icing </a:t>
            </a:r>
            <a:r>
              <a:rPr lang="en-US" sz="1600" dirty="0" smtClean="0"/>
              <a:t>Threat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Trop. Fold Turbulence Prediction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Volcanic Ash: detection &amp; Height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Convective Initiation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Enhanced “V” / Overshooting Top Detection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Low Cloud and Fog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SO</a:t>
            </a:r>
            <a:r>
              <a:rPr lang="en-US" sz="1600" baseline="-25000" dirty="0"/>
              <a:t>2</a:t>
            </a:r>
            <a:r>
              <a:rPr lang="en-US" sz="1600" dirty="0"/>
              <a:t> Detection</a:t>
            </a:r>
          </a:p>
        </p:txBody>
      </p:sp>
      <p:pic>
        <p:nvPicPr>
          <p:cNvPr id="15365" name="Picture 7" descr="Riverloop Road flood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950" y="3068960"/>
            <a:ext cx="281305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xeniaF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203848" y="1052736"/>
            <a:ext cx="2759524" cy="2425477"/>
          </a:xfrm>
        </p:spPr>
      </p:pic>
      <p:pic>
        <p:nvPicPr>
          <p:cNvPr id="15367" name="Picture 4" descr="Forest Fir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996952"/>
            <a:ext cx="19662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4181" y="4752528"/>
            <a:ext cx="2939819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5097856"/>
            <a:ext cx="2894972" cy="17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planinbadweather"/>
          <p:cNvPicPr>
            <a:picLocks noChangeAspect="1" noChangeArrowheads="1"/>
          </p:cNvPicPr>
          <p:nvPr/>
        </p:nvPicPr>
        <p:blipFill>
          <a:blip r:embed="rId10" cstate="print"/>
          <a:srcRect b="29825"/>
          <a:stretch>
            <a:fillRect/>
          </a:stretch>
        </p:blipFill>
        <p:spPr bwMode="auto">
          <a:xfrm rot="-526390">
            <a:off x="4944092" y="2885246"/>
            <a:ext cx="2028825" cy="220211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ja-JP" sz="3600" dirty="0" err="1">
                <a:ea typeface="ＭＳ Ｐゴシック" pitchFamily="50" charset="-128"/>
              </a:rPr>
              <a:t>Nowcasts</a:t>
            </a:r>
            <a:r>
              <a:rPr lang="en-US" altLang="ja-JP" sz="3600" dirty="0">
                <a:ea typeface="ＭＳ Ｐゴシック" pitchFamily="50" charset="-128"/>
              </a:rPr>
              <a:t> leads to a “call to action”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1143000" y="4267200"/>
            <a:ext cx="7086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Freeform 4"/>
          <p:cNvSpPr>
            <a:spLocks/>
          </p:cNvSpPr>
          <p:nvPr/>
        </p:nvSpPr>
        <p:spPr bwMode="auto">
          <a:xfrm>
            <a:off x="3124200" y="4610100"/>
            <a:ext cx="4114800" cy="1562100"/>
          </a:xfrm>
          <a:custGeom>
            <a:avLst/>
            <a:gdLst/>
            <a:ahLst/>
            <a:cxnLst>
              <a:cxn ang="0">
                <a:pos x="0" y="984"/>
              </a:cxn>
              <a:cxn ang="0">
                <a:pos x="288" y="936"/>
              </a:cxn>
              <a:cxn ang="0">
                <a:pos x="576" y="840"/>
              </a:cxn>
              <a:cxn ang="0">
                <a:pos x="816" y="648"/>
              </a:cxn>
              <a:cxn ang="0">
                <a:pos x="1248" y="312"/>
              </a:cxn>
              <a:cxn ang="0">
                <a:pos x="1728" y="24"/>
              </a:cxn>
              <a:cxn ang="0">
                <a:pos x="2112" y="456"/>
              </a:cxn>
              <a:cxn ang="0">
                <a:pos x="2352" y="888"/>
              </a:cxn>
              <a:cxn ang="0">
                <a:pos x="2592" y="984"/>
              </a:cxn>
            </a:cxnLst>
            <a:rect l="0" t="0" r="r" b="b"/>
            <a:pathLst>
              <a:path w="2592" h="984">
                <a:moveTo>
                  <a:pt x="0" y="984"/>
                </a:moveTo>
                <a:cubicBezTo>
                  <a:pt x="96" y="972"/>
                  <a:pt x="192" y="960"/>
                  <a:pt x="288" y="936"/>
                </a:cubicBezTo>
                <a:cubicBezTo>
                  <a:pt x="384" y="912"/>
                  <a:pt x="488" y="888"/>
                  <a:pt x="576" y="840"/>
                </a:cubicBezTo>
                <a:cubicBezTo>
                  <a:pt x="664" y="792"/>
                  <a:pt x="704" y="736"/>
                  <a:pt x="816" y="648"/>
                </a:cubicBezTo>
                <a:cubicBezTo>
                  <a:pt x="928" y="560"/>
                  <a:pt x="1096" y="416"/>
                  <a:pt x="1248" y="312"/>
                </a:cubicBezTo>
                <a:cubicBezTo>
                  <a:pt x="1400" y="208"/>
                  <a:pt x="1584" y="0"/>
                  <a:pt x="1728" y="24"/>
                </a:cubicBezTo>
                <a:cubicBezTo>
                  <a:pt x="1872" y="48"/>
                  <a:pt x="2008" y="312"/>
                  <a:pt x="2112" y="456"/>
                </a:cubicBezTo>
                <a:cubicBezTo>
                  <a:pt x="2216" y="600"/>
                  <a:pt x="2272" y="800"/>
                  <a:pt x="2352" y="888"/>
                </a:cubicBezTo>
                <a:cubicBezTo>
                  <a:pt x="2432" y="976"/>
                  <a:pt x="2552" y="968"/>
                  <a:pt x="2592" y="984"/>
                </a:cubicBezTo>
              </a:path>
            </a:pathLst>
          </a:custGeom>
          <a:solidFill>
            <a:srgbClr val="CCFFFF">
              <a:alpha val="50000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5105400" y="4572000"/>
            <a:ext cx="1676400" cy="1600200"/>
          </a:xfrm>
          <a:prstGeom prst="irregularSeal2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876800" y="49530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ea typeface="ＭＳ Ｐゴシック" pitchFamily="50" charset="-128"/>
              </a:rPr>
              <a:t>disaster </a:t>
            </a:r>
            <a:r>
              <a:rPr kumimoji="1" lang="en-US" altLang="ja-JP" sz="2000" b="1">
                <a:ea typeface="ＭＳ Ｐゴシック" pitchFamily="50" charset="-128"/>
              </a:rPr>
              <a:t>(Flood/Landslide)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5867400" y="43434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50292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35814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800600" y="44354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400" b="1">
                <a:ea typeface="ＭＳ Ｐゴシック" pitchFamily="50" charset="-128"/>
              </a:rPr>
              <a:t>1 hour before</a:t>
            </a:r>
            <a:endParaRPr kumimoji="1" lang="en-US" altLang="ja-JP" sz="1600">
              <a:ea typeface="ＭＳ Ｐゴシック" pitchFamily="50" charset="-128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276600" y="4435475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400" b="1">
                <a:ea typeface="ＭＳ Ｐゴシック" pitchFamily="50" charset="-128"/>
              </a:rPr>
              <a:t>3-6 hours before</a:t>
            </a:r>
            <a:endParaRPr kumimoji="1" lang="en-US" altLang="ja-JP" sz="1600">
              <a:ea typeface="ＭＳ Ｐゴシック" pitchFamily="50" charset="-128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029200" y="3679825"/>
            <a:ext cx="1371600" cy="4349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evacuation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724400" y="1447800"/>
            <a:ext cx="1447800" cy="1165225"/>
          </a:xfrm>
          <a:prstGeom prst="rect">
            <a:avLst/>
          </a:prstGeom>
          <a:solidFill>
            <a:srgbClr val="FF99C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>
                <a:ea typeface="ＭＳ Ｐゴシック" pitchFamily="50" charset="-128"/>
              </a:rPr>
              <a:t>Nowcast </a:t>
            </a:r>
            <a:r>
              <a:rPr kumimoji="1" lang="en-US" altLang="ja-JP" sz="2000">
                <a:ea typeface="ＭＳ Ｐゴシック" pitchFamily="50" charset="-128"/>
              </a:rPr>
              <a:t>(Anal)</a:t>
            </a:r>
            <a:r>
              <a:rPr kumimoji="1" lang="en-US" altLang="ja-JP">
                <a:ea typeface="ＭＳ Ｐゴシック" pitchFamily="50" charset="-128"/>
              </a:rPr>
              <a:t>    &gt;warning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048000" y="1447800"/>
            <a:ext cx="1600200" cy="1165225"/>
          </a:xfrm>
          <a:prstGeom prst="rect">
            <a:avLst/>
          </a:prstGeom>
          <a:solidFill>
            <a:srgbClr val="FFCC99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>
                <a:ea typeface="ＭＳ Ｐゴシック" pitchFamily="50" charset="-128"/>
              </a:rPr>
              <a:t>VSRF </a:t>
            </a:r>
            <a:r>
              <a:rPr kumimoji="1" lang="en-US" altLang="ja-JP" sz="2000">
                <a:ea typeface="ＭＳ Ｐゴシック" pitchFamily="50" charset="-128"/>
              </a:rPr>
              <a:t>(Anal+NWP)</a:t>
            </a:r>
            <a:r>
              <a:rPr kumimoji="1" lang="en-US" altLang="ja-JP">
                <a:ea typeface="ＭＳ Ｐゴシック" pitchFamily="50" charset="-128"/>
              </a:rPr>
              <a:t> &gt;caution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57200" y="1295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>
                <a:ea typeface="ＭＳ Ｐゴシック" pitchFamily="50" charset="-128"/>
              </a:rPr>
              <a:t>Met. Information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16002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1295400" y="4419600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400" b="1">
                <a:ea typeface="ＭＳ Ｐゴシック" pitchFamily="50" charset="-128"/>
              </a:rPr>
              <a:t>1-2 days before</a:t>
            </a:r>
            <a:endParaRPr kumimoji="1" lang="en-US" altLang="ja-JP" sz="1600">
              <a:ea typeface="ＭＳ Ｐゴシック" pitchFamily="50" charset="-128"/>
            </a:endParaRP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219200" y="1600200"/>
            <a:ext cx="1524000" cy="860425"/>
          </a:xfrm>
          <a:prstGeom prst="rect">
            <a:avLst/>
          </a:prstGeom>
          <a:solidFill>
            <a:srgbClr val="FFFF99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>
                <a:ea typeface="ＭＳ Ｐゴシック" pitchFamily="50" charset="-128"/>
              </a:rPr>
              <a:t>SRF</a:t>
            </a:r>
            <a:r>
              <a:rPr kumimoji="1" lang="en-US" altLang="ja-JP" sz="2000">
                <a:ea typeface="ＭＳ Ｐゴシック" pitchFamily="50" charset="-128"/>
              </a:rPr>
              <a:t>(NWP)</a:t>
            </a:r>
            <a:r>
              <a:rPr kumimoji="1" lang="en-US" altLang="ja-JP">
                <a:ea typeface="ＭＳ Ｐゴシック" pitchFamily="50" charset="-128"/>
              </a:rPr>
              <a:t> &gt;Outlook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457200" y="2590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>
                <a:ea typeface="ＭＳ Ｐゴシック" pitchFamily="50" charset="-128"/>
              </a:rPr>
              <a:t>Local Government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609600" y="35496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>
                <a:ea typeface="ＭＳ Ｐゴシック" pitchFamily="50" charset="-128"/>
              </a:rPr>
              <a:t>Citizen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1600200" y="2895600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>
                <a:ea typeface="ＭＳ Ｐゴシック" pitchFamily="50" charset="-128"/>
              </a:rPr>
              <a:t>Stand by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3352800" y="2743200"/>
            <a:ext cx="13716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Ready to take action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3505200" y="3708400"/>
            <a:ext cx="14478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preparation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1143000" y="6172200"/>
            <a:ext cx="7086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6705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6553200" y="2667000"/>
            <a:ext cx="15240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Action for recovery</a:t>
            </a: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6400800" y="1600200"/>
            <a:ext cx="1447800" cy="860425"/>
          </a:xfrm>
          <a:prstGeom prst="rect">
            <a:avLst/>
          </a:prstGeom>
          <a:solidFill>
            <a:srgbClr val="FFFF99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>
                <a:ea typeface="ＭＳ Ｐゴシック" pitchFamily="50" charset="-128"/>
              </a:rPr>
              <a:t>Cancel warning</a:t>
            </a:r>
          </a:p>
        </p:txBody>
      </p:sp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6705600" y="3429000"/>
            <a:ext cx="18288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Back to normal (recovery)</a:t>
            </a:r>
          </a:p>
        </p:txBody>
      </p:sp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4800600" y="2628900"/>
            <a:ext cx="1676400" cy="10445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Action for disaster prevention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42" name="Line 30"/>
          <p:cNvSpPr>
            <a:spLocks noChangeShapeType="1"/>
          </p:cNvSpPr>
          <p:nvPr/>
        </p:nvSpPr>
        <p:spPr bwMode="auto">
          <a:xfrm flipV="1">
            <a:off x="1295400" y="4876800"/>
            <a:ext cx="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381000" y="5105400"/>
            <a:ext cx="99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>
                <a:ea typeface="ＭＳ Ｐゴシック" pitchFamily="50" charset="-128"/>
              </a:rPr>
              <a:t>Precip. Intensity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1600200" y="35814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Keep in mind</a:t>
            </a:r>
            <a:endParaRPr kumimoji="1" lang="en-US" altLang="ja-JP">
              <a:ea typeface="ＭＳ Ｐゴシック" pitchFamily="50" charset="-128"/>
            </a:endParaRPr>
          </a:p>
        </p:txBody>
      </p:sp>
      <p:sp>
        <p:nvSpPr>
          <p:cNvPr id="38946" name="Text Box 34"/>
          <p:cNvSpPr txBox="1">
            <a:spLocks noChangeArrowheads="1"/>
          </p:cNvSpPr>
          <p:nvPr/>
        </p:nvSpPr>
        <p:spPr bwMode="auto">
          <a:xfrm>
            <a:off x="7010400" y="4784725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Is the skill of our forecast fulfilling their needs?</a:t>
            </a:r>
          </a:p>
        </p:txBody>
      </p:sp>
      <p:sp>
        <p:nvSpPr>
          <p:cNvPr id="38947" name="Text Box 35"/>
          <p:cNvSpPr txBox="1">
            <a:spLocks noChangeArrowheads="1"/>
          </p:cNvSpPr>
          <p:nvPr/>
        </p:nvSpPr>
        <p:spPr bwMode="auto">
          <a:xfrm>
            <a:off x="6372225" y="6381750"/>
            <a:ext cx="2459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Courtesy, Shingo Yamada JMA</a:t>
            </a:r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>
            <a:off x="381000" y="99060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1400894"/>
            <a:ext cx="911542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76200"/>
            <a:ext cx="828092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+mj-cs"/>
              </a:rPr>
              <a:t>Bridging</a:t>
            </a:r>
            <a:r>
              <a:rPr kumimoji="0" lang="en-US" altLang="ja-JP" sz="3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+mj-cs"/>
              </a:rPr>
              <a:t> (and Shrinking)</a:t>
            </a:r>
            <a:r>
              <a:rPr kumimoji="0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+mj-cs"/>
              </a:rPr>
              <a:t> the Gap</a:t>
            </a:r>
            <a:r>
              <a:rPr kumimoji="0" lang="en-US" altLang="ja-JP" sz="3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50" charset="-128"/>
                <a:cs typeface="+mj-cs"/>
              </a:rPr>
              <a:t> Between Extrapolation/Expert Systems and NWP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50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268760"/>
            <a:ext cx="7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(From the WSN09 WMO Nowcasting Symposium, Whistler, BC Canada)</a:t>
            </a:r>
            <a:endParaRPr lang="en-US" sz="20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81000" y="126876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6372225" y="6381750"/>
            <a:ext cx="22442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/>
              <a:t>Courtesy, Tom Keenan </a:t>
            </a:r>
            <a:r>
              <a:rPr lang="en-US" sz="1400" dirty="0" err="1" smtClean="0"/>
              <a:t>BoM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toe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"/>
            <a:ext cx="914400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960983"/>
            <a:ext cx="604867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(courtesy of Kris Bedka, Marianne Koenig and the EUMETSAT Convection WG)</a:t>
            </a:r>
            <a:endParaRPr lang="en-US" sz="1400" dirty="0"/>
          </a:p>
        </p:txBody>
      </p:sp>
      <p:sp>
        <p:nvSpPr>
          <p:cNvPr id="4" name="Down Arrow 3"/>
          <p:cNvSpPr/>
          <p:nvPr/>
        </p:nvSpPr>
        <p:spPr>
          <a:xfrm>
            <a:off x="1331640" y="2204864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331640" y="3429000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331640" y="4509120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331640" y="5949280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592" y="1052736"/>
            <a:ext cx="3672408" cy="343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645024"/>
            <a:ext cx="3240360" cy="24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116632"/>
            <a:ext cx="8206680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WMO SNOW-V10 Forecast Demonstration Project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Integrated Observations-NWP For the Vancouver Olympic Games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67544" y="980728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828600" y="4121696"/>
            <a:ext cx="4811407" cy="2736304"/>
            <a:chOff x="4080445" y="3850084"/>
            <a:chExt cx="5008493" cy="30353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5063" y="3850084"/>
              <a:ext cx="4333875" cy="303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080445" y="5602684"/>
              <a:ext cx="350520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1600" b="1" i="1">
                  <a:solidFill>
                    <a:srgbClr val="FFFF66"/>
                  </a:solidFill>
                  <a:latin typeface="Arial Black" pitchFamily="34" charset="0"/>
                </a:rPr>
                <a:t>KH(?) Waves</a:t>
              </a:r>
              <a:endParaRPr lang="en-US" sz="1600" b="1" i="1">
                <a:solidFill>
                  <a:srgbClr val="FFFF66"/>
                </a:solidFill>
                <a:latin typeface="Arial Black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5299645" y="5907484"/>
              <a:ext cx="457200" cy="0"/>
            </a:xfrm>
            <a:prstGeom prst="line">
              <a:avLst/>
            </a:prstGeom>
            <a:noFill/>
            <a:ln w="539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227376" y="1052736"/>
            <a:ext cx="3935280" cy="3024336"/>
          </a:xfrm>
          <a:prstGeom prst="rect">
            <a:avLst/>
          </a:prstGeom>
        </p:spPr>
      </p:pic>
      <p:pic>
        <p:nvPicPr>
          <p:cNvPr id="12" name="Picture 2" descr="pcp_type_plot_RND_mar_12_2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6437" y="4293096"/>
            <a:ext cx="3419371" cy="24208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79914" y="1772816"/>
            <a:ext cx="1577675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 March</a:t>
            </a:r>
          </a:p>
          <a:p>
            <a:pPr algn="ctr"/>
            <a:r>
              <a:rPr lang="en-US" dirty="0" smtClean="0"/>
              <a:t>21 cm</a:t>
            </a:r>
          </a:p>
          <a:p>
            <a:pPr algn="ctr"/>
            <a:r>
              <a:rPr lang="en-US" dirty="0" smtClean="0"/>
              <a:t>snow event</a:t>
            </a:r>
            <a:endParaRPr lang="en-US" dirty="0"/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6081009" y="6577607"/>
            <a:ext cx="30995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Courtesy, </a:t>
            </a:r>
            <a:r>
              <a:rPr lang="en-US" sz="1400" dirty="0" smtClean="0"/>
              <a:t> </a:t>
            </a:r>
            <a:r>
              <a:rPr lang="en-US" sz="1400" dirty="0" err="1" smtClean="0"/>
              <a:t>Env</a:t>
            </a:r>
            <a:r>
              <a:rPr lang="en-US" sz="1400" dirty="0" smtClean="0"/>
              <a:t> Canada and SNOW V-10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66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Vancouver Olympic Games Summary</a:t>
            </a:r>
            <a:br>
              <a:rPr lang="en-US" dirty="0" smtClean="0"/>
            </a:br>
            <a:r>
              <a:rPr lang="en-US" dirty="0" smtClean="0"/>
              <a:t>Geo Satellite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Verify models- primary use of the Geo data</a:t>
            </a:r>
          </a:p>
          <a:p>
            <a:r>
              <a:rPr lang="en-US" sz="2400" dirty="0" smtClean="0"/>
              <a:t>Change of precipitation type (e.g., rain-snow)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Winds- Can miss Low off-shore- rapidly developing front affects surface wind speeds</a:t>
            </a:r>
          </a:p>
          <a:p>
            <a:r>
              <a:rPr lang="en-US" sz="2400" dirty="0" smtClean="0"/>
              <a:t>Visibility- not too useful in winter months</a:t>
            </a:r>
          </a:p>
          <a:p>
            <a:r>
              <a:rPr lang="en-US" sz="2400" dirty="0" smtClean="0"/>
              <a:t>Parallax issues at high latitudes</a:t>
            </a:r>
          </a:p>
          <a:p>
            <a:r>
              <a:rPr lang="en-US" sz="2400" dirty="0" smtClean="0"/>
              <a:t>Need for higher spatial resolution (complex terrain, point forecasts at venues)</a:t>
            </a:r>
          </a:p>
          <a:p>
            <a:pPr lvl="1"/>
            <a:r>
              <a:rPr lang="en-US" sz="2400" dirty="0" smtClean="0"/>
              <a:t>GOES-R will have twice the spatial resolution of current GOES</a:t>
            </a:r>
          </a:p>
          <a:p>
            <a:pPr lvl="1"/>
            <a:r>
              <a:rPr lang="en-US" sz="2400" dirty="0" smtClean="0"/>
              <a:t>High resolution polar satellite products, blended GEO-LEO</a:t>
            </a:r>
          </a:p>
          <a:p>
            <a:pPr lvl="1"/>
            <a:endParaRPr lang="en-US" sz="24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7200" y="1447800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HK"/>
              <a:t>WGNR, 8-10 February</a:t>
            </a:r>
            <a:r>
              <a:rPr lang="en-US" altLang="zh-TW"/>
              <a:t> 2011</a:t>
            </a:r>
          </a:p>
        </p:txBody>
      </p:sp>
      <p:sp>
        <p:nvSpPr>
          <p:cNvPr id="8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27875" y="6597650"/>
            <a:ext cx="1981200" cy="215900"/>
          </a:xfrm>
          <a:prstGeom prst="rect">
            <a:avLst/>
          </a:prstGeom>
        </p:spPr>
        <p:txBody>
          <a:bodyPr/>
          <a:lstStyle/>
          <a:p>
            <a:fld id="{C5C2B66C-B957-4BF2-B2FB-A75088E4A881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394323" name="Rectangle 8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64600" cy="765175"/>
          </a:xfrm>
        </p:spPr>
        <p:txBody>
          <a:bodyPr/>
          <a:lstStyle/>
          <a:p>
            <a:r>
              <a:rPr lang="en-US" altLang="zh-HK" sz="3600" dirty="0"/>
              <a:t>SWIRLS &amp; RAPIDS </a:t>
            </a:r>
            <a:r>
              <a:rPr lang="en-US" altLang="zh-HK" sz="3600" dirty="0" smtClean="0"/>
              <a:t>Nowcasting Overview</a:t>
            </a:r>
            <a:endParaRPr lang="en-US" altLang="zh-CN" sz="3600" dirty="0"/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0" y="738188"/>
            <a:ext cx="9144000" cy="6119812"/>
            <a:chOff x="0" y="465"/>
            <a:chExt cx="5760" cy="3855"/>
          </a:xfrm>
        </p:grpSpPr>
        <p:sp>
          <p:nvSpPr>
            <p:cNvPr id="394244" name="Rectangle 18"/>
            <p:cNvSpPr>
              <a:spLocks noChangeArrowheads="1"/>
            </p:cNvSpPr>
            <p:nvPr/>
          </p:nvSpPr>
          <p:spPr bwMode="auto">
            <a:xfrm>
              <a:off x="4403" y="767"/>
              <a:ext cx="1357" cy="2447"/>
            </a:xfrm>
            <a:prstGeom prst="rect">
              <a:avLst/>
            </a:prstGeom>
            <a:solidFill>
              <a:srgbClr val="CCCCFF">
                <a:alpha val="4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94245" name="Rectangle 18"/>
            <p:cNvSpPr>
              <a:spLocks noChangeArrowheads="1"/>
            </p:cNvSpPr>
            <p:nvPr/>
          </p:nvSpPr>
          <p:spPr bwMode="auto">
            <a:xfrm>
              <a:off x="1063" y="3212"/>
              <a:ext cx="4694" cy="1108"/>
            </a:xfrm>
            <a:prstGeom prst="rect">
              <a:avLst/>
            </a:prstGeom>
            <a:solidFill>
              <a:srgbClr val="CCCCFF">
                <a:alpha val="4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94246" name="Rectangle 86"/>
            <p:cNvSpPr>
              <a:spLocks noChangeArrowheads="1"/>
            </p:cNvSpPr>
            <p:nvPr/>
          </p:nvSpPr>
          <p:spPr bwMode="auto">
            <a:xfrm>
              <a:off x="1054" y="767"/>
              <a:ext cx="3337" cy="24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1487" y="481"/>
              <a:ext cx="2204" cy="2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65306" tIns="32653" rIns="65306" bIns="32653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4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雷達追蹤</a:t>
              </a:r>
              <a:r>
                <a:rPr lang="zh-TW" altLang="en-US" sz="14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DFKai-SB" pitchFamily="65" charset="-120"/>
                  <a:cs typeface="華康中黑體" pitchFamily="49" charset="-120"/>
                </a:rPr>
                <a:t>、</a:t>
              </a:r>
              <a:r>
                <a:rPr lang="zh-TW" altLang="en-US" sz="14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分析及預測 </a:t>
              </a:r>
              <a:br>
                <a:rPr lang="zh-TW" altLang="en-US" sz="14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</a:br>
              <a:r>
                <a:rPr lang="en-US" altLang="zh-TW" sz="14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Radar Tracking, Analysis and Forecast</a:t>
              </a:r>
            </a:p>
          </p:txBody>
        </p:sp>
        <p:sp>
          <p:nvSpPr>
            <p:cNvPr id="394248" name="Rectangle 18"/>
            <p:cNvSpPr>
              <a:spLocks noChangeArrowheads="1"/>
            </p:cNvSpPr>
            <p:nvPr/>
          </p:nvSpPr>
          <p:spPr bwMode="auto">
            <a:xfrm>
              <a:off x="0" y="767"/>
              <a:ext cx="1034" cy="3553"/>
            </a:xfrm>
            <a:prstGeom prst="rect">
              <a:avLst/>
            </a:prstGeom>
            <a:solidFill>
              <a:srgbClr val="FFFFCC">
                <a:alpha val="94901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cxnSp>
          <p:nvCxnSpPr>
            <p:cNvPr id="394249" name="AutoShape 31"/>
            <p:cNvCxnSpPr>
              <a:cxnSpLocks noChangeShapeType="1"/>
              <a:stCxn id="394304" idx="4"/>
              <a:endCxn id="0" idx="0"/>
            </p:cNvCxnSpPr>
            <p:nvPr/>
          </p:nvCxnSpPr>
          <p:spPr bwMode="auto">
            <a:xfrm>
              <a:off x="2038" y="1577"/>
              <a:ext cx="443" cy="194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sp>
          <p:nvSpPr>
            <p:cNvPr id="394250" name="Text Box 33"/>
            <p:cNvSpPr txBox="1">
              <a:spLocks noChangeArrowheads="1"/>
            </p:cNvSpPr>
            <p:nvPr/>
          </p:nvSpPr>
          <p:spPr bwMode="auto">
            <a:xfrm>
              <a:off x="1778" y="1771"/>
              <a:ext cx="292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利用雷達自動追蹤及估計雨帶的移動路徑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Automatic tracking and prediction of rainband movement from radar</a:t>
              </a:r>
            </a:p>
          </p:txBody>
        </p:sp>
        <p:graphicFrame>
          <p:nvGraphicFramePr>
            <p:cNvPr id="394251" name="Object 35"/>
            <p:cNvGraphicFramePr>
              <a:graphicFrameLocks noChangeAspect="1"/>
            </p:cNvGraphicFramePr>
            <p:nvPr/>
          </p:nvGraphicFramePr>
          <p:xfrm>
            <a:off x="2184" y="1771"/>
            <a:ext cx="594" cy="648"/>
          </p:xfrm>
          <a:graphic>
            <a:graphicData uri="http://schemas.openxmlformats.org/presentationml/2006/ole">
              <p:oleObj spid="_x0000_s2050" name="Visio" r:id="rId4" imgW="2039493" imgH="2224634" progId="">
                <p:embed/>
              </p:oleObj>
            </a:graphicData>
          </a:graphic>
        </p:graphicFrame>
        <p:sp>
          <p:nvSpPr>
            <p:cNvPr id="394252" name="Text Box 36"/>
            <p:cNvSpPr txBox="1">
              <a:spLocks noChangeArrowheads="1"/>
            </p:cNvSpPr>
            <p:nvPr/>
          </p:nvSpPr>
          <p:spPr bwMode="auto">
            <a:xfrm>
              <a:off x="2783" y="1771"/>
              <a:ext cx="291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利用密集的雨量站數據，實時訂正雷達探測降雨率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Real-time calibration of radar-detected rainfall rate using the dense raingauge network</a:t>
              </a:r>
            </a:p>
          </p:txBody>
        </p:sp>
        <p:cxnSp>
          <p:nvCxnSpPr>
            <p:cNvPr id="394253" name="AutoShape 37"/>
            <p:cNvCxnSpPr>
              <a:cxnSpLocks noChangeShapeType="1"/>
              <a:stCxn id="394304" idx="3"/>
              <a:endCxn id="0" idx="0"/>
            </p:cNvCxnSpPr>
            <p:nvPr/>
          </p:nvCxnSpPr>
          <p:spPr bwMode="auto">
            <a:xfrm flipH="1">
              <a:off x="1440" y="1459"/>
              <a:ext cx="185" cy="312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cxnSp>
          <p:nvCxnSpPr>
            <p:cNvPr id="394254" name="AutoShape 42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4111" y="2549"/>
              <a:ext cx="421" cy="57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stealth" w="lg" len="lg"/>
            </a:ln>
          </p:spPr>
        </p:cxnSp>
        <p:sp>
          <p:nvSpPr>
            <p:cNvPr id="394255" name="Text Box 43"/>
            <p:cNvSpPr txBox="1">
              <a:spLocks noChangeArrowheads="1"/>
            </p:cNvSpPr>
            <p:nvPr/>
          </p:nvSpPr>
          <p:spPr bwMode="auto">
            <a:xfrm>
              <a:off x="1941" y="2711"/>
              <a:ext cx="10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電腦製作未來</a:t>
              </a:r>
              <a:r>
                <a:rPr lang="en-US" altLang="zh-TW" sz="600">
                  <a:latin typeface="Times New Roman" pitchFamily="18" charset="0"/>
                </a:rPr>
                <a:t>1</a:t>
              </a:r>
              <a:r>
                <a:rPr lang="zh-TW" altLang="en-US" sz="600">
                  <a:latin typeface="Times New Roman" pitchFamily="18" charset="0"/>
                </a:rPr>
                <a:t>至</a:t>
              </a:r>
              <a:r>
                <a:rPr lang="en-US" altLang="zh-TW" sz="600">
                  <a:latin typeface="Times New Roman" pitchFamily="18" charset="0"/>
                </a:rPr>
                <a:t>6</a:t>
              </a:r>
              <a:r>
                <a:rPr lang="zh-TW" altLang="en-US" sz="600">
                  <a:latin typeface="Times New Roman" pitchFamily="18" charset="0"/>
                </a:rPr>
                <a:t>小時的雷達降雨預測圖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Computer-generated forecast rainfall maps up to 6 hours ahead based on radar</a:t>
              </a:r>
            </a:p>
          </p:txBody>
        </p:sp>
        <p:cxnSp>
          <p:nvCxnSpPr>
            <p:cNvPr id="394256" name="AutoShape 46"/>
            <p:cNvCxnSpPr>
              <a:cxnSpLocks noChangeShapeType="1"/>
              <a:stCxn id="394271" idx="2"/>
              <a:endCxn id="0" idx="0"/>
            </p:cNvCxnSpPr>
            <p:nvPr/>
          </p:nvCxnSpPr>
          <p:spPr bwMode="auto">
            <a:xfrm>
              <a:off x="531" y="3035"/>
              <a:ext cx="0" cy="421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sp>
          <p:nvSpPr>
            <p:cNvPr id="394257" name="Text Box 47"/>
            <p:cNvSpPr txBox="1">
              <a:spLocks noChangeArrowheads="1"/>
            </p:cNvSpPr>
            <p:nvPr/>
          </p:nvSpPr>
          <p:spPr bwMode="auto">
            <a:xfrm>
              <a:off x="126" y="4050"/>
              <a:ext cx="894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kumimoji="0" lang="zh-TW" altLang="en-US" sz="600">
                  <a:latin typeface="Times New Roman" pitchFamily="18" charset="0"/>
                </a:rPr>
                <a:t>電腦製作未來</a:t>
              </a:r>
              <a:r>
                <a:rPr lang="en-US" altLang="zh-TW" sz="600">
                  <a:latin typeface="Times New Roman" pitchFamily="18" charset="0"/>
                </a:rPr>
                <a:t>15</a:t>
              </a:r>
              <a:r>
                <a:rPr lang="zh-TW" altLang="en-US" sz="600">
                  <a:latin typeface="Times New Roman" pitchFamily="18" charset="0"/>
                </a:rPr>
                <a:t>小時的模擬降雨預測圖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Computer-generated forecast rainfall maps for the next 15 hours based on simulation</a:t>
              </a:r>
            </a:p>
          </p:txBody>
        </p:sp>
        <p:graphicFrame>
          <p:nvGraphicFramePr>
            <p:cNvPr id="394258" name="Object 50"/>
            <p:cNvGraphicFramePr>
              <a:graphicFrameLocks noChangeAspect="1"/>
            </p:cNvGraphicFramePr>
            <p:nvPr/>
          </p:nvGraphicFramePr>
          <p:xfrm>
            <a:off x="1509" y="3679"/>
            <a:ext cx="151" cy="162"/>
          </p:xfrm>
          <a:graphic>
            <a:graphicData uri="http://schemas.openxmlformats.org/presentationml/2006/ole">
              <p:oleObj spid="_x0000_s2051" name="Visio" r:id="rId5" imgW="242036" imgH="439996" progId="">
                <p:embed/>
              </p:oleObj>
            </a:graphicData>
          </a:graphic>
        </p:graphicFrame>
        <p:cxnSp>
          <p:nvCxnSpPr>
            <p:cNvPr id="394259" name="AutoShape 51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887" y="3760"/>
              <a:ext cx="622" cy="0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cxnSp>
          <p:nvCxnSpPr>
            <p:cNvPr id="394260" name="AutoShape 52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1584" y="3190"/>
              <a:ext cx="0" cy="489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cxnSp>
          <p:nvCxnSpPr>
            <p:cNvPr id="394261" name="AutoShape 54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660" y="3760"/>
              <a:ext cx="281" cy="0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stealth" w="lg" len="lg"/>
            </a:ln>
          </p:spPr>
        </p:cxnSp>
        <p:cxnSp>
          <p:nvCxnSpPr>
            <p:cNvPr id="394262" name="AutoShape 57"/>
            <p:cNvCxnSpPr>
              <a:cxnSpLocks noChangeShapeType="1"/>
              <a:stCxn id="394255" idx="2"/>
              <a:endCxn id="394263" idx="1"/>
            </p:cNvCxnSpPr>
            <p:nvPr/>
          </p:nvCxnSpPr>
          <p:spPr bwMode="auto">
            <a:xfrm>
              <a:off x="2475" y="2905"/>
              <a:ext cx="1506" cy="474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stealth" w="lg" len="lg"/>
            </a:ln>
          </p:spPr>
        </p:cxnSp>
        <p:sp>
          <p:nvSpPr>
            <p:cNvPr id="394263" name="Text Box 58"/>
            <p:cNvSpPr txBox="1">
              <a:spLocks noChangeArrowheads="1"/>
            </p:cNvSpPr>
            <p:nvPr/>
          </p:nvSpPr>
          <p:spPr bwMode="auto">
            <a:xfrm>
              <a:off x="3981" y="3261"/>
              <a:ext cx="162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ct val="20000"/>
                </a:spcBef>
              </a:pPr>
              <a:r>
                <a:rPr kumimoji="0" lang="zh-TW" altLang="en-US" sz="700" b="1">
                  <a:latin typeface="Times New Roman" pitchFamily="18" charset="0"/>
                </a:rPr>
                <a:t>「珠三角」降雨臨近預測圖在天</a:t>
              </a:r>
              <a:r>
                <a:rPr lang="zh-TW" altLang="en-US" sz="700" b="1">
                  <a:latin typeface="Times New Roman" pitchFamily="18" charset="0"/>
                </a:rPr>
                <a:t>文台網站公開發放</a:t>
              </a:r>
            </a:p>
            <a:p>
              <a:pPr algn="just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700" b="1">
                  <a:latin typeface="Times New Roman" pitchFamily="18" charset="0"/>
                </a:rPr>
                <a:t>Public dissemination of nowcast rainfall maps for the Pearl River Delta region via HKO Internet website</a:t>
              </a:r>
            </a:p>
          </p:txBody>
        </p:sp>
        <p:sp>
          <p:nvSpPr>
            <p:cNvPr id="394264" name="Text Box 59"/>
            <p:cNvSpPr txBox="1">
              <a:spLocks noChangeArrowheads="1"/>
            </p:cNvSpPr>
            <p:nvPr/>
          </p:nvSpPr>
          <p:spPr bwMode="auto">
            <a:xfrm>
              <a:off x="1163" y="3909"/>
              <a:ext cx="745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融合雷達臨近預報及電腦模擬結果的未來</a:t>
              </a:r>
              <a:r>
                <a:rPr lang="en-US" altLang="zh-TW" sz="600">
                  <a:latin typeface="Times New Roman" pitchFamily="18" charset="0"/>
                </a:rPr>
                <a:t>1</a:t>
              </a:r>
              <a:r>
                <a:rPr lang="zh-TW" altLang="en-US" sz="600">
                  <a:latin typeface="Times New Roman" pitchFamily="18" charset="0"/>
                </a:rPr>
                <a:t>至</a:t>
              </a:r>
              <a:r>
                <a:rPr lang="en-US" altLang="zh-TW" sz="600">
                  <a:latin typeface="Times New Roman" pitchFamily="18" charset="0"/>
                </a:rPr>
                <a:t>6</a:t>
              </a:r>
              <a:r>
                <a:rPr lang="zh-TW" altLang="en-US" sz="600">
                  <a:latin typeface="Times New Roman" pitchFamily="18" charset="0"/>
                </a:rPr>
                <a:t>小時雨量預測圖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Forecast rainfall maps up to 6 hours ahead blended from radar nowcast and computer simulation results </a:t>
              </a:r>
            </a:p>
          </p:txBody>
        </p:sp>
        <p:sp>
          <p:nvSpPr>
            <p:cNvPr id="394265" name="Text Box 60"/>
            <p:cNvSpPr txBox="1">
              <a:spLocks noChangeArrowheads="1"/>
            </p:cNvSpPr>
            <p:nvPr/>
          </p:nvSpPr>
          <p:spPr bwMode="auto">
            <a:xfrm>
              <a:off x="1941" y="3261"/>
              <a:ext cx="145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kumimoji="0" lang="zh-TW" altLang="en-US" sz="700" b="1">
                  <a:latin typeface="Times New Roman" pitchFamily="18" charset="0"/>
                </a:rPr>
                <a:t>支援暴雨及相關警告系統</a:t>
              </a:r>
              <a:endParaRPr lang="zh-TW" altLang="en-US" sz="700" b="1">
                <a:latin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700" b="1">
                  <a:latin typeface="Times New Roman" pitchFamily="18" charset="0"/>
                </a:rPr>
                <a:t>In support of Rainstorm and Related Warning Systems</a:t>
              </a:r>
            </a:p>
          </p:txBody>
        </p:sp>
        <p:pic>
          <p:nvPicPr>
            <p:cNvPr id="394266" name="Picture 67" descr="warn09_rain_amber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53" y="3489"/>
              <a:ext cx="323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67" name="Picture 68" descr="warn11_rain_black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21" y="3877"/>
              <a:ext cx="324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68" name="Picture 69" descr="warn10_rain_red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7" y="3719"/>
              <a:ext cx="324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69" name="Picture 79" descr="radiation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6" y="2144"/>
              <a:ext cx="810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4270" name="Rectangle 83"/>
            <p:cNvSpPr>
              <a:spLocks noChangeArrowheads="1"/>
            </p:cNvSpPr>
            <p:nvPr/>
          </p:nvSpPr>
          <p:spPr bwMode="auto">
            <a:xfrm>
              <a:off x="969" y="1641"/>
              <a:ext cx="259" cy="52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94271" name="Text Box 84"/>
            <p:cNvSpPr txBox="1">
              <a:spLocks noChangeArrowheads="1"/>
            </p:cNvSpPr>
            <p:nvPr/>
          </p:nvSpPr>
          <p:spPr bwMode="auto">
            <a:xfrm>
              <a:off x="126" y="2743"/>
              <a:ext cx="810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just"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高分辨率風暴模式，直接模擬未來</a:t>
              </a:r>
              <a:r>
                <a:rPr lang="en-US" altLang="zh-TW" sz="600">
                  <a:latin typeface="Times New Roman" pitchFamily="18" charset="0"/>
                </a:rPr>
                <a:t>15</a:t>
              </a:r>
              <a:r>
                <a:rPr lang="zh-TW" altLang="en-US" sz="600">
                  <a:latin typeface="Times New Roman" pitchFamily="18" charset="0"/>
                </a:rPr>
                <a:t>小時雨雲的演變過程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High-resolution storm model to directly simulate the evolution of precipitating clouds up to 15 hours ahead</a:t>
              </a:r>
            </a:p>
          </p:txBody>
        </p:sp>
        <p:sp>
          <p:nvSpPr>
            <p:cNvPr id="394272" name="Text Box 85"/>
            <p:cNvSpPr txBox="1">
              <a:spLocks noChangeArrowheads="1"/>
            </p:cNvSpPr>
            <p:nvPr/>
          </p:nvSpPr>
          <p:spPr bwMode="auto">
            <a:xfrm>
              <a:off x="1195" y="1091"/>
              <a:ext cx="2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「小渦旋」</a:t>
              </a:r>
              <a:br>
                <a:rPr lang="zh-TW" altLang="en-US" sz="600">
                  <a:latin typeface="Times New Roman" pitchFamily="18" charset="0"/>
                </a:rPr>
              </a:br>
              <a:r>
                <a:rPr lang="zh-TW" altLang="en-US" sz="600">
                  <a:latin typeface="Times New Roman" pitchFamily="18" charset="0"/>
                </a:rPr>
                <a:t>臨近預報系統</a:t>
              </a:r>
            </a:p>
            <a:p>
              <a:pPr algn="ctr"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SWIRLS Nowcasting System</a:t>
              </a:r>
            </a:p>
          </p:txBody>
        </p:sp>
        <p:sp>
          <p:nvSpPr>
            <p:cNvPr id="4187" name="Text Box 91"/>
            <p:cNvSpPr txBox="1">
              <a:spLocks noChangeArrowheads="1"/>
            </p:cNvSpPr>
            <p:nvPr/>
          </p:nvSpPr>
          <p:spPr bwMode="auto">
            <a:xfrm>
              <a:off x="11" y="465"/>
              <a:ext cx="119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1000" b="1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電腦模擬大氣物理過程 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zh-TW" sz="1000" b="1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Computer Simulation of Physical Processes in the Atmosphere</a:t>
              </a:r>
            </a:p>
          </p:txBody>
        </p:sp>
        <p:sp>
          <p:nvSpPr>
            <p:cNvPr id="394274" name="Rectangle 102"/>
            <p:cNvSpPr>
              <a:spLocks noChangeArrowheads="1"/>
            </p:cNvSpPr>
            <p:nvPr/>
          </p:nvSpPr>
          <p:spPr bwMode="auto">
            <a:xfrm>
              <a:off x="29" y="831"/>
              <a:ext cx="486" cy="486"/>
            </a:xfrm>
            <a:prstGeom prst="rect">
              <a:avLst/>
            </a:prstGeom>
            <a:noFill/>
            <a:ln w="9525" cap="rnd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wrap="none" lIns="65306" tIns="32653" rIns="65306" bIns="32653" anchor="ctr"/>
            <a:lstStyle/>
            <a:p>
              <a:pPr defTabSz="652463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94275" name="Text Box 114"/>
            <p:cNvSpPr txBox="1">
              <a:spLocks noChangeArrowheads="1"/>
            </p:cNvSpPr>
            <p:nvPr/>
          </p:nvSpPr>
          <p:spPr bwMode="auto">
            <a:xfrm>
              <a:off x="4824" y="3618"/>
              <a:ext cx="77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降雨預測資料透過四維立體地圖展示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Forecast rainfall information visualized with 4-dimensional map of the globe</a:t>
              </a:r>
            </a:p>
          </p:txBody>
        </p:sp>
        <p:grpSp>
          <p:nvGrpSpPr>
            <p:cNvPr id="4" name="Group 83"/>
            <p:cNvGrpSpPr>
              <a:grpSpLocks/>
            </p:cNvGrpSpPr>
            <p:nvPr/>
          </p:nvGrpSpPr>
          <p:grpSpPr bwMode="auto">
            <a:xfrm>
              <a:off x="1941" y="3456"/>
              <a:ext cx="712" cy="608"/>
              <a:chOff x="4538" y="4717"/>
              <a:chExt cx="997" cy="852"/>
            </a:xfrm>
          </p:grpSpPr>
          <p:graphicFrame>
            <p:nvGraphicFramePr>
              <p:cNvPr id="394277" name="Object 53"/>
              <p:cNvGraphicFramePr>
                <a:graphicFrameLocks/>
              </p:cNvGraphicFramePr>
              <p:nvPr/>
            </p:nvGraphicFramePr>
            <p:xfrm>
              <a:off x="4538" y="4717"/>
              <a:ext cx="997" cy="852"/>
            </p:xfrm>
            <a:graphic>
              <a:graphicData uri="http://schemas.openxmlformats.org/presentationml/2006/ole">
                <p:oleObj spid="_x0000_s2055" name="Visio" r:id="rId10" imgW="1499832" imgH="1415717" progId="">
                  <p:embed/>
                </p:oleObj>
              </a:graphicData>
            </a:graphic>
          </p:graphicFrame>
          <p:pic>
            <p:nvPicPr>
              <p:cNvPr id="394278" name="Picture 82" descr="RAPIDS_200906040000_accum_03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33" y="4733"/>
                <a:ext cx="778" cy="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86"/>
            <p:cNvGrpSpPr>
              <a:grpSpLocks/>
            </p:cNvGrpSpPr>
            <p:nvPr/>
          </p:nvGrpSpPr>
          <p:grpSpPr bwMode="auto">
            <a:xfrm>
              <a:off x="174" y="3456"/>
              <a:ext cx="713" cy="608"/>
              <a:chOff x="3553" y="3477"/>
              <a:chExt cx="998" cy="852"/>
            </a:xfrm>
          </p:grpSpPr>
          <p:graphicFrame>
            <p:nvGraphicFramePr>
              <p:cNvPr id="394280" name="Object 45"/>
              <p:cNvGraphicFramePr>
                <a:graphicFrameLocks noChangeAspect="1"/>
              </p:cNvGraphicFramePr>
              <p:nvPr/>
            </p:nvGraphicFramePr>
            <p:xfrm>
              <a:off x="3553" y="3477"/>
              <a:ext cx="998" cy="852"/>
            </p:xfrm>
            <a:graphic>
              <a:graphicData uri="http://schemas.openxmlformats.org/presentationml/2006/ole">
                <p:oleObj spid="_x0000_s2054" name="Visio" r:id="rId12" imgW="1449705" imgH="1238301" progId="">
                  <p:embed/>
                </p:oleObj>
              </a:graphicData>
            </a:graphic>
          </p:graphicFrame>
          <p:pic>
            <p:nvPicPr>
              <p:cNvPr id="394281" name="Picture 84" descr="mslp+rainfall+sfcwnd_2009060314_05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803" y="3499"/>
                <a:ext cx="707" cy="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4282" name="Picture 42" descr="warn_13_northflood"/>
            <p:cNvPicPr preferRelativeResize="0"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9" y="3424"/>
              <a:ext cx="357" cy="356"/>
            </a:xfrm>
            <a:prstGeom prst="rect">
              <a:avLst/>
            </a:prstGeom>
            <a:noFill/>
          </p:spPr>
        </p:pic>
        <p:pic>
          <p:nvPicPr>
            <p:cNvPr id="394283" name="Picture 43" descr="warn_14_ls"/>
            <p:cNvPicPr preferRelativeResize="0"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236" y="3967"/>
              <a:ext cx="260" cy="259"/>
            </a:xfrm>
            <a:prstGeom prst="rect">
              <a:avLst/>
            </a:prstGeom>
            <a:noFill/>
          </p:spPr>
        </p:pic>
        <p:pic>
          <p:nvPicPr>
            <p:cNvPr id="394284" name="Picture 44" descr="warn_12_ts_1"/>
            <p:cNvPicPr preferRelativeResize="0">
              <a:picLocks noChangeAspect="1" noChangeArrowheads="1"/>
            </p:cNvPicPr>
            <p:nvPr/>
          </p:nvPicPr>
          <p:blipFill>
            <a:blip r:embed="rId16" cstate="print"/>
            <a:srcRect l="-15424"/>
            <a:stretch>
              <a:fillRect/>
            </a:stretch>
          </p:blipFill>
          <p:spPr bwMode="auto">
            <a:xfrm>
              <a:off x="4532" y="2402"/>
              <a:ext cx="487" cy="409"/>
            </a:xfrm>
            <a:prstGeom prst="rect">
              <a:avLst/>
            </a:prstGeom>
            <a:noFill/>
          </p:spPr>
        </p:pic>
        <p:pic>
          <p:nvPicPr>
            <p:cNvPr id="394285" name="Picture 45" descr="squalls"/>
            <p:cNvPicPr preferRelativeResize="0"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776895">
              <a:off x="5245" y="2499"/>
              <a:ext cx="259" cy="260"/>
            </a:xfrm>
            <a:prstGeom prst="rect">
              <a:avLst/>
            </a:prstGeom>
            <a:noFill/>
          </p:spPr>
        </p:pic>
        <p:pic>
          <p:nvPicPr>
            <p:cNvPr id="394286" name="Picture 46" descr="hail"/>
            <p:cNvPicPr preferRelativeResize="0"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-957985">
              <a:off x="5116" y="2824"/>
              <a:ext cx="210" cy="210"/>
            </a:xfrm>
            <a:prstGeom prst="rect">
              <a:avLst/>
            </a:prstGeom>
            <a:noFill/>
          </p:spPr>
        </p:pic>
        <p:cxnSp>
          <p:nvCxnSpPr>
            <p:cNvPr id="394287" name="AutoShape 46"/>
            <p:cNvCxnSpPr>
              <a:cxnSpLocks noChangeShapeType="1"/>
              <a:stCxn id="394297" idx="2"/>
              <a:endCxn id="0" idx="0"/>
            </p:cNvCxnSpPr>
            <p:nvPr/>
          </p:nvCxnSpPr>
          <p:spPr bwMode="auto">
            <a:xfrm flipH="1">
              <a:off x="531" y="1901"/>
              <a:ext cx="0" cy="243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pic>
          <p:nvPicPr>
            <p:cNvPr id="394288" name="Picture 48" descr="api_prd_20100519_1530-1630"/>
            <p:cNvPicPr>
              <a:picLocks noChangeAspect="1" noChangeArrowheads="1"/>
            </p:cNvPicPr>
            <p:nvPr/>
          </p:nvPicPr>
          <p:blipFill>
            <a:blip r:embed="rId19" cstate="print"/>
            <a:srcRect l="16681" t="21921" r="24564" b="10776"/>
            <a:stretch>
              <a:fillRect/>
            </a:stretch>
          </p:blipFill>
          <p:spPr bwMode="auto">
            <a:xfrm>
              <a:off x="4003" y="3521"/>
              <a:ext cx="757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89" name="Picture 49" descr="SvWxMap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63" y="2225"/>
              <a:ext cx="648" cy="648"/>
            </a:xfrm>
            <a:prstGeom prst="rect">
              <a:avLst/>
            </a:prstGeom>
            <a:noFill/>
          </p:spPr>
        </p:pic>
        <p:pic>
          <p:nvPicPr>
            <p:cNvPr id="394290" name="Picture 50" descr="downburst_conceptual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95" y="1489"/>
              <a:ext cx="584" cy="380"/>
            </a:xfrm>
            <a:prstGeom prst="rect">
              <a:avLst/>
            </a:prstGeom>
            <a:noFill/>
          </p:spPr>
        </p:pic>
        <p:pic>
          <p:nvPicPr>
            <p:cNvPr id="394291" name="Picture 51" descr="storm_identification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2" y="1026"/>
              <a:ext cx="680" cy="633"/>
            </a:xfrm>
            <a:prstGeom prst="rect">
              <a:avLst/>
            </a:prstGeom>
            <a:noFill/>
          </p:spPr>
        </p:pic>
        <p:pic>
          <p:nvPicPr>
            <p:cNvPr id="394292" name="Picture 52" descr="lightning_conceptual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624" y="1108"/>
              <a:ext cx="551" cy="340"/>
            </a:xfrm>
            <a:prstGeom prst="rect">
              <a:avLst/>
            </a:prstGeom>
            <a:noFill/>
          </p:spPr>
        </p:pic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4371" y="534"/>
              <a:ext cx="1357" cy="2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65306" tIns="32653" rIns="65306" bIns="32653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12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臨近預報產品及服務 </a:t>
              </a:r>
              <a:br>
                <a:rPr lang="zh-TW" altLang="en-US" sz="12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</a:br>
              <a:r>
                <a:rPr lang="en-US" altLang="zh-TW" sz="12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SimHei" pitchFamily="49" charset="-122"/>
                  <a:cs typeface="華康中黑體" pitchFamily="49" charset="-120"/>
                </a:rPr>
                <a:t>Nowcast Products &amp; Services</a:t>
              </a:r>
            </a:p>
          </p:txBody>
        </p:sp>
        <p:pic>
          <p:nvPicPr>
            <p:cNvPr id="394294" name="Picture 98"/>
            <p:cNvPicPr>
              <a:picLocks noChangeAspect="1" noChangeArrowheads="1"/>
            </p:cNvPicPr>
            <p:nvPr/>
          </p:nvPicPr>
          <p:blipFill>
            <a:blip r:embed="rId24" cstate="print"/>
            <a:srcRect l="-3058"/>
            <a:stretch>
              <a:fillRect/>
            </a:stretch>
          </p:blipFill>
          <p:spPr bwMode="auto">
            <a:xfrm>
              <a:off x="126" y="1188"/>
              <a:ext cx="77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95" name="Picture 9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6" y="1479"/>
              <a:ext cx="616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4296" name="Picture 101"/>
            <p:cNvPicPr>
              <a:picLocks noChangeAspect="1" noChangeArrowheads="1"/>
            </p:cNvPicPr>
            <p:nvPr/>
          </p:nvPicPr>
          <p:blipFill>
            <a:blip r:embed="rId26" cstate="print"/>
            <a:srcRect b="16728"/>
            <a:stretch>
              <a:fillRect/>
            </a:stretch>
          </p:blipFill>
          <p:spPr bwMode="auto">
            <a:xfrm>
              <a:off x="190" y="831"/>
              <a:ext cx="649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4297" name="Text Box 84"/>
            <p:cNvSpPr txBox="1">
              <a:spLocks noChangeArrowheads="1"/>
            </p:cNvSpPr>
            <p:nvPr/>
          </p:nvSpPr>
          <p:spPr bwMode="auto">
            <a:xfrm>
              <a:off x="207" y="1706"/>
              <a:ext cx="648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遙感及常規天氣觀測資料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Remote-sensing and conventional weather observation data</a:t>
              </a:r>
            </a:p>
          </p:txBody>
        </p:sp>
        <p:cxnSp>
          <p:nvCxnSpPr>
            <p:cNvPr id="394298" name="AutoShape 31"/>
            <p:cNvCxnSpPr>
              <a:cxnSpLocks noChangeShapeType="1"/>
              <a:stCxn id="394304" idx="7"/>
              <a:endCxn id="394310" idx="1"/>
            </p:cNvCxnSpPr>
            <p:nvPr/>
          </p:nvCxnSpPr>
          <p:spPr bwMode="auto">
            <a:xfrm>
              <a:off x="2450" y="886"/>
              <a:ext cx="2018" cy="1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stealth" w="lg" len="lg"/>
            </a:ln>
          </p:spPr>
        </p:cxnSp>
        <p:grpSp>
          <p:nvGrpSpPr>
            <p:cNvPr id="6" name="Group 59"/>
            <p:cNvGrpSpPr>
              <a:grpSpLocks/>
            </p:cNvGrpSpPr>
            <p:nvPr/>
          </p:nvGrpSpPr>
          <p:grpSpPr bwMode="auto">
            <a:xfrm>
              <a:off x="4515" y="1076"/>
              <a:ext cx="1166" cy="857"/>
              <a:chOff x="6321" y="1553"/>
              <a:chExt cx="1633" cy="1199"/>
            </a:xfrm>
          </p:grpSpPr>
          <p:pic>
            <p:nvPicPr>
              <p:cNvPr id="394300" name="Picture 60" descr="Commonwealthlogo"/>
              <p:cNvPicPr preferRelativeResize="0">
                <a:picLocks noChangeAspect="1"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116" y="1573"/>
                <a:ext cx="437" cy="589"/>
              </a:xfrm>
              <a:prstGeom prst="rect">
                <a:avLst/>
              </a:prstGeom>
              <a:noFill/>
            </p:spPr>
          </p:pic>
          <p:pic>
            <p:nvPicPr>
              <p:cNvPr id="394301" name="Picture 61" descr="emblem"/>
              <p:cNvPicPr preferRelativeResize="0">
                <a:picLocks noChangeAspect="1" noChangeArrowheads="1"/>
              </p:cNvPicPr>
              <p:nvPr/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16" y="2162"/>
                <a:ext cx="538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4302" name="Picture 16" descr="The Olympic Emblem"/>
              <p:cNvPicPr>
                <a:picLocks noChangeAspect="1" noChangeArrowheads="1"/>
              </p:cNvPicPr>
              <p:nvPr/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95" r="19527"/>
              <a:stretch>
                <a:fillRect/>
              </a:stretch>
            </p:blipFill>
            <p:spPr bwMode="auto">
              <a:xfrm>
                <a:off x="6321" y="1553"/>
                <a:ext cx="544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4303" name="Picture 63" descr="hh"/>
              <p:cNvPicPr>
                <a:picLocks noChangeAspect="1" noChangeArrowheads="1"/>
              </p:cNvPicPr>
              <p:nvPr/>
            </p:nvPicPr>
            <p:blipFill>
              <a:blip r:embed="rId3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099" t="5829" r="50946"/>
              <a:stretch>
                <a:fillRect/>
              </a:stretch>
            </p:blipFill>
            <p:spPr bwMode="auto">
              <a:xfrm>
                <a:off x="7370" y="2301"/>
                <a:ext cx="584" cy="426"/>
              </a:xfrm>
              <a:prstGeom prst="rect">
                <a:avLst/>
              </a:prstGeom>
              <a:noFill/>
            </p:spPr>
          </p:pic>
        </p:grpSp>
        <p:sp>
          <p:nvSpPr>
            <p:cNvPr id="394304" name="Oval 64"/>
            <p:cNvSpPr>
              <a:spLocks noChangeArrowheads="1"/>
            </p:cNvSpPr>
            <p:nvPr/>
          </p:nvSpPr>
          <p:spPr bwMode="auto">
            <a:xfrm>
              <a:off x="1454" y="767"/>
              <a:ext cx="1167" cy="810"/>
            </a:xfrm>
            <a:prstGeom prst="ellipse">
              <a:avLst/>
            </a:prstGeom>
            <a:noFill/>
            <a:ln w="3175" cap="rnd">
              <a:solidFill>
                <a:srgbClr val="DDDDD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4305" name="Picture 80" descr="SWIRLS-panel"/>
            <p:cNvPicPr>
              <a:picLocks noChangeAspect="1" noChangeArrowheads="1"/>
            </p:cNvPicPr>
            <p:nvPr/>
          </p:nvPicPr>
          <p:blipFill>
            <a:blip r:embed="rId31" cstate="print"/>
            <a:srcRect l="241" t="327" r="241" b="327"/>
            <a:stretch>
              <a:fillRect/>
            </a:stretch>
          </p:blipFill>
          <p:spPr bwMode="auto">
            <a:xfrm>
              <a:off x="1519" y="837"/>
              <a:ext cx="1037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6"/>
            <p:cNvGrpSpPr>
              <a:grpSpLocks noChangeAspect="1"/>
            </p:cNvGrpSpPr>
            <p:nvPr/>
          </p:nvGrpSpPr>
          <p:grpSpPr bwMode="auto">
            <a:xfrm>
              <a:off x="1131" y="1771"/>
              <a:ext cx="618" cy="648"/>
              <a:chOff x="1673" y="2480"/>
              <a:chExt cx="991" cy="998"/>
            </a:xfrm>
          </p:grpSpPr>
          <p:pic>
            <p:nvPicPr>
              <p:cNvPr id="394307" name="Picture 113" descr="200903051324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r="26744"/>
              <a:stretch>
                <a:fillRect/>
              </a:stretch>
            </p:blipFill>
            <p:spPr bwMode="auto">
              <a:xfrm>
                <a:off x="1673" y="2480"/>
                <a:ext cx="991" cy="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394308" name="Object 28"/>
              <p:cNvGraphicFramePr>
                <a:graphicFrameLocks noChangeAspect="1"/>
              </p:cNvGraphicFramePr>
              <p:nvPr/>
            </p:nvGraphicFramePr>
            <p:xfrm>
              <a:off x="2074" y="3035"/>
              <a:ext cx="588" cy="437"/>
            </p:xfrm>
            <a:graphic>
              <a:graphicData uri="http://schemas.openxmlformats.org/presentationml/2006/ole">
                <p:oleObj spid="_x0000_s2053" name="Visio" r:id="rId33" imgW="2082546" imgH="1445565" progId="">
                  <p:embed/>
                </p:oleObj>
              </a:graphicData>
            </a:graphic>
          </p:graphicFrame>
        </p:grpSp>
        <p:sp>
          <p:nvSpPr>
            <p:cNvPr id="394309" name="Text Box 60"/>
            <p:cNvSpPr txBox="1">
              <a:spLocks noChangeArrowheads="1"/>
            </p:cNvSpPr>
            <p:nvPr/>
          </p:nvSpPr>
          <p:spPr bwMode="auto">
            <a:xfrm>
              <a:off x="4468" y="2192"/>
              <a:ext cx="122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kumimoji="0" lang="zh-TW" altLang="en-US" sz="700" b="1">
                  <a:latin typeface="Times New Roman" pitchFamily="18" charset="0"/>
                </a:rPr>
                <a:t>支援雷暴警告系統</a:t>
              </a:r>
              <a:endParaRPr lang="zh-TW" altLang="en-US" sz="700" b="1">
                <a:latin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700" b="1">
                  <a:latin typeface="Times New Roman" pitchFamily="18" charset="0"/>
                </a:rPr>
                <a:t>In support of Thunderstorm Warning System</a:t>
              </a:r>
            </a:p>
          </p:txBody>
        </p:sp>
        <p:sp>
          <p:nvSpPr>
            <p:cNvPr id="394310" name="Text Box 60"/>
            <p:cNvSpPr txBox="1">
              <a:spLocks noChangeArrowheads="1"/>
            </p:cNvSpPr>
            <p:nvPr/>
          </p:nvSpPr>
          <p:spPr bwMode="auto">
            <a:xfrm>
              <a:off x="4468" y="799"/>
              <a:ext cx="122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kumimoji="0" lang="zh-TW" altLang="en-US" sz="700" b="1">
                  <a:latin typeface="Times New Roman" pitchFamily="18" charset="0"/>
                </a:rPr>
                <a:t>支援國際盛事</a:t>
              </a:r>
              <a:endParaRPr lang="zh-TW" altLang="en-US" sz="700" b="1">
                <a:latin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700" b="1">
                  <a:latin typeface="Times New Roman" pitchFamily="18" charset="0"/>
                </a:rPr>
                <a:t>In support of Important International Events</a:t>
              </a:r>
            </a:p>
          </p:txBody>
        </p:sp>
        <p:cxnSp>
          <p:nvCxnSpPr>
            <p:cNvPr id="394311" name="AutoShape 31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2556" y="1221"/>
              <a:ext cx="356" cy="121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cxnSp>
          <p:nvCxnSpPr>
            <p:cNvPr id="394312" name="AutoShape 31"/>
            <p:cNvCxnSpPr>
              <a:cxnSpLocks noChangeShapeType="1"/>
              <a:stCxn id="394313" idx="2"/>
              <a:endCxn id="0" idx="0"/>
            </p:cNvCxnSpPr>
            <p:nvPr/>
          </p:nvCxnSpPr>
          <p:spPr bwMode="auto">
            <a:xfrm>
              <a:off x="3787" y="2063"/>
              <a:ext cx="0" cy="162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sp>
          <p:nvSpPr>
            <p:cNvPr id="394313" name="Text Box 43"/>
            <p:cNvSpPr txBox="1">
              <a:spLocks noChangeArrowheads="1"/>
            </p:cNvSpPr>
            <p:nvPr/>
          </p:nvSpPr>
          <p:spPr bwMode="auto">
            <a:xfrm>
              <a:off x="3446" y="1869"/>
              <a:ext cx="6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強風暴單體識別及雷達特徵分析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Cell identification and radar signature analysis for severe storms</a:t>
              </a:r>
            </a:p>
          </p:txBody>
        </p:sp>
        <p:sp>
          <p:nvSpPr>
            <p:cNvPr id="394314" name="Text Box 43"/>
            <p:cNvSpPr txBox="1">
              <a:spLocks noChangeArrowheads="1"/>
            </p:cNvSpPr>
            <p:nvPr/>
          </p:nvSpPr>
          <p:spPr bwMode="auto">
            <a:xfrm>
              <a:off x="3366" y="2905"/>
              <a:ext cx="84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zh-TW" altLang="en-US" sz="600">
                  <a:latin typeface="Times New Roman" pitchFamily="18" charset="0"/>
                </a:rPr>
                <a:t>電腦製作狂風、閃電、冰雹及大雨預測圖</a:t>
              </a:r>
            </a:p>
            <a:p>
              <a:pPr>
                <a:lnSpc>
                  <a:spcPct val="90000"/>
                </a:lnSpc>
                <a:spcBef>
                  <a:spcPct val="10000"/>
                </a:spcBef>
              </a:pPr>
              <a:r>
                <a:rPr lang="en-US" altLang="zh-TW" sz="600">
                  <a:latin typeface="Times New Roman" pitchFamily="18" charset="0"/>
                </a:rPr>
                <a:t>Computer-generated forecast map of squalls, lightning, hail and heavy rain</a:t>
              </a:r>
            </a:p>
          </p:txBody>
        </p:sp>
        <p:cxnSp>
          <p:nvCxnSpPr>
            <p:cNvPr id="394315" name="AutoShape 31"/>
            <p:cNvCxnSpPr>
              <a:cxnSpLocks noChangeShapeType="1"/>
              <a:stCxn id="0" idx="2"/>
              <a:endCxn id="394319" idx="7"/>
            </p:cNvCxnSpPr>
            <p:nvPr/>
          </p:nvCxnSpPr>
          <p:spPr bwMode="auto">
            <a:xfrm flipH="1">
              <a:off x="1937" y="2419"/>
              <a:ext cx="544" cy="267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grpSp>
          <p:nvGrpSpPr>
            <p:cNvPr id="8" name="Group 81"/>
            <p:cNvGrpSpPr>
              <a:grpSpLocks/>
            </p:cNvGrpSpPr>
            <p:nvPr/>
          </p:nvGrpSpPr>
          <p:grpSpPr bwMode="auto">
            <a:xfrm>
              <a:off x="1228" y="2581"/>
              <a:ext cx="713" cy="609"/>
              <a:chOff x="6005" y="3499"/>
              <a:chExt cx="998" cy="852"/>
            </a:xfrm>
          </p:grpSpPr>
          <p:graphicFrame>
            <p:nvGraphicFramePr>
              <p:cNvPr id="394317" name="Object 39"/>
              <p:cNvGraphicFramePr>
                <a:graphicFrameLocks/>
              </p:cNvGraphicFramePr>
              <p:nvPr/>
            </p:nvGraphicFramePr>
            <p:xfrm>
              <a:off x="6005" y="3499"/>
              <a:ext cx="998" cy="852"/>
            </p:xfrm>
            <a:graphic>
              <a:graphicData uri="http://schemas.openxmlformats.org/presentationml/2006/ole">
                <p:oleObj spid="_x0000_s2052" name="Visio" r:id="rId34" imgW="1418844" imgH="1149299" progId="">
                  <p:embed/>
                </p:oleObj>
              </a:graphicData>
            </a:graphic>
          </p:graphicFrame>
          <p:pic>
            <p:nvPicPr>
              <p:cNvPr id="394318" name="Picture 80" descr="SWIRLS_200906040000_accum_03"/>
              <p:cNvPicPr>
                <a:picLocks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6233" y="3523"/>
                <a:ext cx="744" cy="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4319" name="Oval 79"/>
            <p:cNvSpPr>
              <a:spLocks noChangeArrowheads="1"/>
            </p:cNvSpPr>
            <p:nvPr/>
          </p:nvSpPr>
          <p:spPr bwMode="auto">
            <a:xfrm>
              <a:off x="1163" y="2581"/>
              <a:ext cx="907" cy="713"/>
            </a:xfrm>
            <a:prstGeom prst="ellipse">
              <a:avLst/>
            </a:prstGeom>
            <a:noFill/>
            <a:ln w="3175" cap="rnd">
              <a:solidFill>
                <a:srgbClr val="DDDDD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94320" name="AutoShape 31"/>
            <p:cNvCxnSpPr>
              <a:cxnSpLocks noChangeShapeType="1"/>
              <a:stCxn id="0" idx="2"/>
              <a:endCxn id="394319" idx="0"/>
            </p:cNvCxnSpPr>
            <p:nvPr/>
          </p:nvCxnSpPr>
          <p:spPr bwMode="auto">
            <a:xfrm>
              <a:off x="1440" y="2419"/>
              <a:ext cx="176" cy="162"/>
            </a:xfrm>
            <a:prstGeom prst="straightConnector1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 type="stealth" w="lg" len="lg"/>
            </a:ln>
          </p:spPr>
        </p:cxnSp>
        <p:sp>
          <p:nvSpPr>
            <p:cNvPr id="394321" name="Text Box 85"/>
            <p:cNvSpPr txBox="1">
              <a:spLocks noChangeArrowheads="1"/>
            </p:cNvSpPr>
            <p:nvPr/>
          </p:nvSpPr>
          <p:spPr bwMode="auto">
            <a:xfrm>
              <a:off x="3009" y="837"/>
              <a:ext cx="940" cy="97"/>
            </a:xfrm>
            <a:prstGeom prst="rect">
              <a:avLst/>
            </a:prstGeom>
            <a:solidFill>
              <a:srgbClr val="CCFF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65306" tIns="32653" rIns="65306" bIns="32653" anchor="ctr"/>
            <a:lstStyle/>
            <a:p>
              <a:pPr algn="ctr" defTabSz="652463"/>
              <a:r>
                <a:rPr lang="zh-TW" altLang="en-US" sz="600">
                  <a:latin typeface="Times New Roman" pitchFamily="18" charset="0"/>
                </a:rPr>
                <a:t>「小渦旋」特別版  </a:t>
              </a:r>
              <a:r>
                <a:rPr lang="en-US" altLang="zh-TW" sz="600">
                  <a:latin typeface="Times New Roman" pitchFamily="18" charset="0"/>
                </a:rPr>
                <a:t>Special Editions of SWIRLS  </a:t>
              </a:r>
            </a:p>
          </p:txBody>
        </p:sp>
      </p:grpSp>
      <p:sp>
        <p:nvSpPr>
          <p:cNvPr id="394326" name="Text Box 86"/>
          <p:cNvSpPr txBox="1">
            <a:spLocks noChangeArrowheads="1"/>
          </p:cNvSpPr>
          <p:nvPr/>
        </p:nvSpPr>
        <p:spPr bwMode="auto">
          <a:xfrm>
            <a:off x="519113" y="48847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HK"/>
              <a:t>NHM</a:t>
            </a:r>
            <a:endParaRPr lang="en-US" altLang="zh-TW"/>
          </a:p>
        </p:txBody>
      </p:sp>
      <p:sp>
        <p:nvSpPr>
          <p:cNvPr id="86" name="Text Box 35"/>
          <p:cNvSpPr txBox="1">
            <a:spLocks noChangeArrowheads="1"/>
          </p:cNvSpPr>
          <p:nvPr/>
        </p:nvSpPr>
        <p:spPr bwMode="auto">
          <a:xfrm>
            <a:off x="7020272" y="6597352"/>
            <a:ext cx="1918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Courtesy, </a:t>
            </a:r>
            <a:r>
              <a:rPr lang="en-US" sz="1400" dirty="0" smtClean="0"/>
              <a:t>Peter Li HKO</a:t>
            </a:r>
            <a:endParaRPr lang="en-US" sz="1400" dirty="0"/>
          </a:p>
        </p:txBody>
      </p:sp>
      <p:sp>
        <p:nvSpPr>
          <p:cNvPr id="87" name="Line 4"/>
          <p:cNvSpPr>
            <a:spLocks noChangeShapeType="1"/>
          </p:cNvSpPr>
          <p:nvPr/>
        </p:nvSpPr>
        <p:spPr bwMode="auto">
          <a:xfrm>
            <a:off x="457200" y="692696"/>
            <a:ext cx="8229600" cy="0"/>
          </a:xfrm>
          <a:prstGeom prst="line">
            <a:avLst/>
          </a:prstGeom>
          <a:noFill/>
          <a:ln w="50800" cmpd="dbl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1234</Words>
  <Application>Microsoft Office PowerPoint</Application>
  <PresentationFormat>On-screen Show (4:3)</PresentationFormat>
  <Paragraphs>172</Paragraphs>
  <Slides>13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Default Design</vt:lpstr>
      <vt:lpstr>Visio</vt:lpstr>
      <vt:lpstr>How can GOES-R Contribute to Weather Forecast Improvement?</vt:lpstr>
      <vt:lpstr>GOES Product Heritage (Yellow = current GOES and GOES-R, Blue = GOES-R only)</vt:lpstr>
      <vt:lpstr>GOES-R Warning Product Set</vt:lpstr>
      <vt:lpstr>Nowcasts leads to a “call to action”</vt:lpstr>
      <vt:lpstr>Slide 5</vt:lpstr>
      <vt:lpstr>Slide 6</vt:lpstr>
      <vt:lpstr>Slide 7</vt:lpstr>
      <vt:lpstr>Vancouver Olympic Games Summary Geo Satellite Applications</vt:lpstr>
      <vt:lpstr>SWIRLS &amp; RAPIDS Nowcasting Overview</vt:lpstr>
      <vt:lpstr>SWIRLS2 severe weather forecast panel</vt:lpstr>
      <vt:lpstr>Slide 11</vt:lpstr>
      <vt:lpstr>Slide 12</vt:lpstr>
      <vt:lpstr>Slide 13</vt:lpstr>
    </vt:vector>
  </TitlesOfParts>
  <Company>Bureau of Meteorology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High Impact Weather Workshop</dc:title>
  <dc:subject>GOES-R Intro</dc:subject>
  <dc:creator>Steve Goodman</dc:creator>
  <dc:description>NOAA High Impact Weather Workshop
Norman, OK
24 March 2011</dc:description>
  <cp:lastModifiedBy>Steve Goodman</cp:lastModifiedBy>
  <cp:revision>109</cp:revision>
  <dcterms:created xsi:type="dcterms:W3CDTF">2003-09-11T05:17:05Z</dcterms:created>
  <dcterms:modified xsi:type="dcterms:W3CDTF">2011-02-22T20:24:06Z</dcterms:modified>
</cp:coreProperties>
</file>