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02" r:id="rId3"/>
    <p:sldId id="304" r:id="rId4"/>
    <p:sldId id="259" r:id="rId5"/>
    <p:sldId id="299" r:id="rId6"/>
    <p:sldId id="298" r:id="rId7"/>
    <p:sldId id="300" r:id="rId8"/>
    <p:sldId id="301" r:id="rId9"/>
    <p:sldId id="291" r:id="rId10"/>
    <p:sldId id="292" r:id="rId11"/>
    <p:sldId id="260" r:id="rId12"/>
    <p:sldId id="261" r:id="rId13"/>
    <p:sldId id="262" r:id="rId14"/>
    <p:sldId id="263" r:id="rId15"/>
    <p:sldId id="264" r:id="rId16"/>
    <p:sldId id="267" r:id="rId17"/>
    <p:sldId id="268" r:id="rId18"/>
    <p:sldId id="269" r:id="rId19"/>
    <p:sldId id="270" r:id="rId20"/>
    <p:sldId id="305" r:id="rId21"/>
    <p:sldId id="306" r:id="rId22"/>
    <p:sldId id="294" r:id="rId23"/>
    <p:sldId id="296" r:id="rId24"/>
    <p:sldId id="274" r:id="rId25"/>
    <p:sldId id="275" r:id="rId26"/>
    <p:sldId id="287" r:id="rId27"/>
    <p:sldId id="307" r:id="rId28"/>
    <p:sldId id="308" r:id="rId29"/>
    <p:sldId id="311" r:id="rId30"/>
    <p:sldId id="282" r:id="rId31"/>
    <p:sldId id="283" r:id="rId32"/>
    <p:sldId id="284" r:id="rId33"/>
    <p:sldId id="285" r:id="rId34"/>
    <p:sldId id="293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CC00"/>
    <a:srgbClr val="FF33CC"/>
    <a:srgbClr val="FF99CC"/>
    <a:srgbClr val="FF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06BA3-E571-4E61-9D30-EFCC90628915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2A23F-28A0-425A-864C-7747979A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2700A80-626F-439E-A3FE-CD2A3AFE2AAB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3FA0CA2-9C16-4B1A-9192-FC89917A2335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B2BB674-A653-47F2-8527-7EAA70E11564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49B9852-C640-4B56-B963-6056F7A84A76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810E4B7-FC77-4235-AC1F-FEC1817FCA8E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A01508A-02A4-4886-90C8-1E178251166B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Track error (upper two panels) and sea level pressure (lower two panels) for 96 hour ensemble forecast.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66F9BE2-CA0F-4B85-9C1D-C4E431232206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E23B553-0972-4182-A1B4-94CE4D29EF9C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C355903-DE2B-42C3-9481-4C143FF9D2EC}" type="slidenum">
              <a:rPr lang="en-US" sz="1200">
                <a:latin typeface="Arial" pitchFamily="34" charset="0"/>
              </a:rPr>
              <a:pPr eaLnBrk="1" hangingPunct="1"/>
              <a:t>22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6"/>
            <a:ext cx="5029200" cy="27512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3A59-05E6-4965-BE29-B29A179899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385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3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4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2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8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6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F516-2850-411A-B41C-48177B8392AB}" type="datetimeFigureOut">
              <a:rPr lang="en-US" smtClean="0"/>
              <a:t>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www.goes-r.gov/images/GOES-R_Color_hres.jp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pie.org/x42479.xml?highlight=x2420&amp;ArticleID=x424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77FE2B7-88F1-4C75-98C3-35F5BEF4083A}" type="slidenum">
              <a:rPr lang="zh-CN" altLang="en-US"/>
              <a:pPr eaLnBrk="1" hangingPunct="1"/>
              <a:t>1</a:t>
            </a:fld>
            <a:endParaRPr lang="en-US" altLang="zh-CN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04800" y="1208782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High impact weather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nowcasting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and short-range forecasting with advanced IR soundings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0" y="2562225"/>
            <a:ext cx="91440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Jun </a:t>
            </a:r>
            <a:r>
              <a:rPr lang="en-US" sz="2000" b="1" dirty="0">
                <a:latin typeface="Times New Roman" pitchFamily="18" charset="0"/>
              </a:rPr>
              <a:t>Li</a:t>
            </a:r>
            <a:r>
              <a:rPr lang="en-US" sz="2000" b="1" baseline="30000" dirty="0" smtClean="0">
                <a:latin typeface="Times New Roman" pitchFamily="18" charset="0"/>
              </a:rPr>
              <a:t>@</a:t>
            </a:r>
            <a:r>
              <a:rPr lang="en-US" sz="2000" b="1" dirty="0" smtClean="0">
                <a:latin typeface="Times New Roman" pitchFamily="18" charset="0"/>
              </a:rPr>
              <a:t>, Tim </a:t>
            </a:r>
            <a:r>
              <a:rPr lang="en-US" sz="2000" b="1" dirty="0" err="1" smtClean="0">
                <a:latin typeface="Times New Roman" pitchFamily="18" charset="0"/>
              </a:rPr>
              <a:t>Schmit</a:t>
            </a:r>
            <a:r>
              <a:rPr lang="en-US" sz="2000" b="1" baseline="30000" dirty="0" smtClean="0">
                <a:latin typeface="Times New Roman" pitchFamily="18" charset="0"/>
              </a:rPr>
              <a:t>&amp;</a:t>
            </a:r>
            <a:r>
              <a:rPr lang="en-US" sz="2000" b="1" dirty="0" smtClean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Hui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Liu</a:t>
            </a:r>
            <a:r>
              <a:rPr lang="en-US" sz="2000" b="1" baseline="30000" dirty="0" smtClean="0">
                <a:latin typeface="Times New Roman" pitchFamily="18" charset="0"/>
              </a:rPr>
              <a:t>#</a:t>
            </a:r>
            <a:r>
              <a:rPr lang="en-US" sz="2000" b="1" dirty="0" smtClean="0">
                <a:latin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</a:rPr>
              <a:t>Jinlong</a:t>
            </a:r>
            <a:r>
              <a:rPr lang="en-US" sz="2000" b="1" dirty="0" smtClean="0">
                <a:latin typeface="Times New Roman" pitchFamily="18" charset="0"/>
              </a:rPr>
              <a:t> Li</a:t>
            </a:r>
            <a:r>
              <a:rPr lang="en-US" sz="2000" b="1" baseline="30000" dirty="0" smtClean="0">
                <a:latin typeface="Times New Roman" pitchFamily="18" charset="0"/>
              </a:rPr>
              <a:t>@</a:t>
            </a:r>
            <a:r>
              <a:rPr lang="en-US" sz="2000" b="1" dirty="0" smtClean="0">
                <a:latin typeface="Times New Roman" pitchFamily="18" charset="0"/>
              </a:rPr>
              <a:t>, Jing </a:t>
            </a:r>
            <a:r>
              <a:rPr lang="en-US" sz="2000" b="1" dirty="0" err="1" smtClean="0">
                <a:latin typeface="Times New Roman" pitchFamily="18" charset="0"/>
              </a:rPr>
              <a:t>Zheng</a:t>
            </a:r>
            <a:r>
              <a:rPr lang="en-US" sz="2000" b="1" baseline="30000" dirty="0" smtClean="0">
                <a:latin typeface="Times New Roman" pitchFamily="18" charset="0"/>
              </a:rPr>
              <a:t>@</a:t>
            </a:r>
            <a:r>
              <a:rPr lang="en-US" sz="2000" b="1" dirty="0" smtClean="0">
                <a:latin typeface="Times New Roman" pitchFamily="18" charset="0"/>
              </a:rPr>
              <a:t>, and Elisabeth </a:t>
            </a:r>
            <a:r>
              <a:rPr lang="en-US" sz="2000" b="1" dirty="0" err="1" smtClean="0">
                <a:latin typeface="Times New Roman" pitchFamily="18" charset="0"/>
              </a:rPr>
              <a:t>Weisz</a:t>
            </a:r>
            <a:r>
              <a:rPr lang="en-US" sz="2000" b="1" baseline="30000" dirty="0">
                <a:latin typeface="Times New Roman" pitchFamily="18" charset="0"/>
              </a:rPr>
              <a:t>@</a:t>
            </a:r>
          </a:p>
          <a:p>
            <a:pPr algn="ctr">
              <a:spcBef>
                <a:spcPct val="50000"/>
              </a:spcBef>
            </a:pPr>
            <a:endParaRPr lang="en-US" sz="16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&amp;</a:t>
            </a:r>
            <a:r>
              <a:rPr lang="en-US" sz="1600" b="1" dirty="0">
                <a:latin typeface="Times New Roman" pitchFamily="18" charset="0"/>
              </a:rPr>
              <a:t>Center for Satellite Applications and Research, NESDIS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@CIMSS/SSEC, University of </a:t>
            </a:r>
            <a:r>
              <a:rPr lang="en-US" sz="1600" b="1" dirty="0" smtClean="0">
                <a:latin typeface="Times New Roman" pitchFamily="18" charset="0"/>
              </a:rPr>
              <a:t>Wisconsin-Madison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#National Center for Atmospheric Research</a:t>
            </a:r>
            <a:endParaRPr lang="en-US" sz="16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6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High Impact Weather Workshop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Norman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</a:rPr>
              <a:t>Oklahoma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24 February 2011</a:t>
            </a:r>
          </a:p>
          <a:p>
            <a:pPr algn="ctr">
              <a:spcBef>
                <a:spcPct val="50000"/>
              </a:spcBef>
            </a:pPr>
            <a:endParaRPr lang="en-US" sz="16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</a:rPr>
              <a:t>Supported by GOES-R projects and JCSDA FFO</a:t>
            </a:r>
            <a:endParaRPr lang="en-US" sz="1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" name="Picture 5" descr="NOA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1524000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imss_for_engraving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1109"/>
            <a:ext cx="1524001" cy="10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ES-R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2133600" cy="14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ideBanner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85738"/>
            <a:ext cx="49530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16434" r="7809" b="20831"/>
          <a:stretch>
            <a:fillRect/>
          </a:stretch>
        </p:blipFill>
        <p:spPr bwMode="auto">
          <a:xfrm>
            <a:off x="965200" y="0"/>
            <a:ext cx="6235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16664" r="7115" b="20599"/>
          <a:stretch>
            <a:fillRect/>
          </a:stretch>
        </p:blipFill>
        <p:spPr bwMode="auto">
          <a:xfrm>
            <a:off x="1028700" y="3429000"/>
            <a:ext cx="62103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391400" y="28956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1840 UTC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07 August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2010</a:t>
            </a:r>
          </a:p>
          <a:p>
            <a:pPr eaLnBrk="1" hangingPunct="1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24400" y="53340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18288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6515100" y="-22225"/>
            <a:ext cx="7207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6553200" y="6488113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9225" name="TextBox 3"/>
          <p:cNvSpPr txBox="1">
            <a:spLocks noChangeArrowheads="1"/>
          </p:cNvSpPr>
          <p:nvPr/>
        </p:nvSpPr>
        <p:spPr bwMode="auto">
          <a:xfrm>
            <a:off x="6388100" y="33528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(g/kg)</a:t>
            </a:r>
          </a:p>
        </p:txBody>
      </p:sp>
      <p:sp>
        <p:nvSpPr>
          <p:cNvPr id="9226" name="TextBox 4"/>
          <p:cNvSpPr txBox="1">
            <a:spLocks noChangeArrowheads="1"/>
          </p:cNvSpPr>
          <p:nvPr/>
        </p:nvSpPr>
        <p:spPr bwMode="auto">
          <a:xfrm>
            <a:off x="7200900" y="1524000"/>
            <a:ext cx="1790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AIRS SFOV 500 </a:t>
            </a:r>
            <a:r>
              <a:rPr lang="en-US" dirty="0" err="1">
                <a:solidFill>
                  <a:srgbClr val="0000FF"/>
                </a:solidFill>
              </a:rPr>
              <a:t>hPa</a:t>
            </a:r>
            <a:r>
              <a:rPr lang="en-US" dirty="0">
                <a:solidFill>
                  <a:srgbClr val="0000FF"/>
                </a:solidFill>
              </a:rPr>
              <a:t> temperature (K)</a:t>
            </a: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0" y="3114675"/>
            <a:ext cx="149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2015 UTC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07 August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7200900" y="4257675"/>
            <a:ext cx="1790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AIRS SFOV 500 </a:t>
            </a:r>
            <a:r>
              <a:rPr lang="en-US" dirty="0" err="1">
                <a:solidFill>
                  <a:srgbClr val="0000FF"/>
                </a:solidFill>
              </a:rPr>
              <a:t>hPa</a:t>
            </a:r>
            <a:r>
              <a:rPr lang="en-US" dirty="0">
                <a:solidFill>
                  <a:srgbClr val="0000FF"/>
                </a:solidFill>
              </a:rPr>
              <a:t> water vapor mixing ratio (g/kg)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91100" y="849313"/>
            <a:ext cx="2857500" cy="124618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TextBox 9"/>
          <p:cNvSpPr txBox="1">
            <a:spLocks noChangeArrowheads="1"/>
          </p:cNvSpPr>
          <p:nvPr/>
        </p:nvSpPr>
        <p:spPr bwMode="auto">
          <a:xfrm>
            <a:off x="7772400" y="573087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Zhou </a:t>
            </a:r>
            <a:r>
              <a:rPr lang="en-US" dirty="0" err="1"/>
              <a:t>Qu</a:t>
            </a:r>
            <a:r>
              <a:rPr lang="en-US" dirty="0"/>
              <a:t> </a:t>
            </a:r>
            <a:r>
              <a:rPr lang="en-US" dirty="0" smtClean="0"/>
              <a:t>Storm</a:t>
            </a:r>
            <a:endParaRPr lang="en-US" dirty="0"/>
          </a:p>
        </p:txBody>
      </p:sp>
      <p:sp>
        <p:nvSpPr>
          <p:cNvPr id="9231" name="TextBox 1"/>
          <p:cNvSpPr txBox="1">
            <a:spLocks noChangeArrowheads="1"/>
          </p:cNvSpPr>
          <p:nvPr/>
        </p:nvSpPr>
        <p:spPr bwMode="auto">
          <a:xfrm>
            <a:off x="76200" y="13716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Warm and moist air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38200" y="1487488"/>
            <a:ext cx="1600200" cy="188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3276600" y="6350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Cold and dry air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62400" y="762000"/>
            <a:ext cx="1600200" cy="188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Up Arrow 2"/>
          <p:cNvSpPr/>
          <p:nvPr/>
        </p:nvSpPr>
        <p:spPr>
          <a:xfrm rot="3059487">
            <a:off x="3283540" y="4539048"/>
            <a:ext cx="268680" cy="1152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9866" y="5498068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Southwest wind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AC56673-1981-4D65-BF54-738944044AA3}" type="slidenum">
              <a:rPr lang="zh-CN" altLang="en-US"/>
              <a:pPr eaLnBrk="1" hangingPunct="1"/>
              <a:t>11</a:t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686800" cy="1524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Assimilating advanced IR soundings with WRF/DART – hurricane/typhoon forecast experiments</a:t>
            </a:r>
          </a:p>
        </p:txBody>
      </p:sp>
      <p:sp>
        <p:nvSpPr>
          <p:cNvPr id="819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~10 AIRS granules over the regional WRF domain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Full spatial resolution AIRS soundings (13.5 km at nadir) are derived using CIMSS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hyperspectral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infrared sounding retrieval (CHISR) algorithm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Clear sky only soundings are used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Ensemble assimilation of AIRS soundings followed by ensemble forecast (36 km resolution)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CTL run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Assimilate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radiosonde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satellite cloud winds,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QuikSCAT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winds, aircraft data, COSMIC GPS refractivity, ship, and land surface data.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AIRS run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Same as CTL run plus AIRS full spatial resolution T and Q soundings</a:t>
            </a:r>
          </a:p>
        </p:txBody>
      </p:sp>
    </p:spTree>
    <p:extLst>
      <p:ext uri="{BB962C8B-B14F-4D97-AF65-F5344CB8AC3E}">
        <p14:creationId xmlns:p14="http://schemas.microsoft.com/office/powerpoint/2010/main" val="38383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4990442-E514-4E17-9865-1151635F944B}" type="slidenum">
              <a:rPr lang="zh-CN" altLang="en-US"/>
              <a:pPr eaLnBrk="1" hangingPunct="1"/>
              <a:t>12</a:t>
            </a:fld>
            <a:endParaRPr lang="en-US" altLang="zh-CN"/>
          </a:p>
        </p:txBody>
      </p:sp>
      <p:pic>
        <p:nvPicPr>
          <p:cNvPr id="9219" name="Picture 2" descr="20080906_BT_771_T_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6944"/>
          <a:stretch>
            <a:fillRect/>
          </a:stretch>
        </p:blipFill>
        <p:spPr bwMode="auto">
          <a:xfrm>
            <a:off x="914400" y="13716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Hurricane Ike (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2008):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Retrieved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temperature 2008.09.06 –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assimilation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04800" y="6059488"/>
            <a:ext cx="861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Clear sky AIRS single field-of-view temperature retrievals at 500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on 06 September 2008, each pixel provides vertical temperature and moisture soundings.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162800" y="13096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31013" y="5486400"/>
            <a:ext cx="1093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400" b="1" i="1"/>
              <a:t>CIMSS/UW</a:t>
            </a:r>
          </a:p>
        </p:txBody>
      </p:sp>
    </p:spTree>
    <p:extLst>
      <p:ext uri="{BB962C8B-B14F-4D97-AF65-F5344CB8AC3E}">
        <p14:creationId xmlns:p14="http://schemas.microsoft.com/office/powerpoint/2010/main" val="33290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080907_BT_771_T_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838169"/>
            <a:ext cx="7314596" cy="54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054850" y="11572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831013" y="5638800"/>
            <a:ext cx="1093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400" b="1" i="1" dirty="0"/>
              <a:t>CIMSS/UW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04800" y="6059488"/>
            <a:ext cx="861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Clear sky AIRS single field-of-view temperature retrievals at 500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07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September 2008, each pixel provides vertical temperature and moisture soundings.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Hurricane Ike (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2008):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Retrieved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2008.09.07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assimilation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3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A0F9EB5-5E1B-42D8-A72F-BB5A70D8FC87}" type="slidenum">
              <a:rPr lang="zh-CN" altLang="en-US"/>
              <a:pPr eaLnBrk="1" hangingPunct="1"/>
              <a:t>14</a:t>
            </a:fld>
            <a:endParaRPr lang="en-US" altLang="zh-CN"/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0" y="242888"/>
            <a:ext cx="9091613" cy="6389687"/>
            <a:chOff x="0" y="153"/>
            <a:chExt cx="5727" cy="4025"/>
          </a:xfrm>
        </p:grpSpPr>
        <p:pic>
          <p:nvPicPr>
            <p:cNvPr id="11268" name="Picture 3" descr="track06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8" t="15042" r="7959" b="18950"/>
            <a:stretch>
              <a:fillRect/>
            </a:stretch>
          </p:blipFill>
          <p:spPr bwMode="auto">
            <a:xfrm>
              <a:off x="816" y="912"/>
              <a:ext cx="4464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Text Box 4"/>
            <p:cNvSpPr txBox="1">
              <a:spLocks noChangeArrowheads="1"/>
            </p:cNvSpPr>
            <p:nvPr/>
          </p:nvSpPr>
          <p:spPr bwMode="auto">
            <a:xfrm>
              <a:off x="0" y="153"/>
              <a:ext cx="57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Tracks of ensemble mean analysis on Hurricane IKE</a:t>
              </a:r>
            </a:p>
          </p:txBody>
        </p:sp>
        <p:sp>
          <p:nvSpPr>
            <p:cNvPr id="11270" name="Text Box 5"/>
            <p:cNvSpPr txBox="1">
              <a:spLocks noChangeArrowheads="1"/>
            </p:cNvSpPr>
            <p:nvPr/>
          </p:nvSpPr>
          <p:spPr bwMode="auto">
            <a:xfrm>
              <a:off x="1344" y="3945"/>
              <a:ext cx="3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Analysis from 06 UTC 6 to 00UTC 8 September 2008</a:t>
              </a: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2736" y="528"/>
              <a:ext cx="29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sz="1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CTL run:</a:t>
              </a:r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Assimilate </a:t>
              </a:r>
              <a:r>
                <a:rPr lang="en-US" sz="1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radiosonde</a:t>
              </a:r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satellite cloud winds, aircraft data, and surface data.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4807" y="1447"/>
              <a:ext cx="2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8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047EFB8-04A6-41CE-BF02-0207BED986D4}" type="slidenum">
              <a:rPr lang="zh-CN" altLang="en-US"/>
              <a:pPr eaLnBrk="1" hangingPunct="1"/>
              <a:t>15</a:t>
            </a:fld>
            <a:endParaRPr lang="en-US" altLang="zh-CN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80988" y="533400"/>
            <a:ext cx="8710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SLP of ensemble mean analysis on Hurricane IKE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286000" y="5791200"/>
            <a:ext cx="5205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Analysis from 06 UTC 6 to 00UTC 8 September 2008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381000" y="1219200"/>
            <a:ext cx="8229600" cy="4572000"/>
            <a:chOff x="240" y="768"/>
            <a:chExt cx="5184" cy="2880"/>
          </a:xfrm>
        </p:grpSpPr>
        <p:pic>
          <p:nvPicPr>
            <p:cNvPr id="12294" name="Picture 5" descr="int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68"/>
              <a:ext cx="518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4800" y="1132"/>
              <a:ext cx="2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41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0F6AAA8-96A5-4FBD-8EFE-F9ECE294E119}" type="slidenum">
              <a:rPr lang="zh-CN" altLang="en-US"/>
              <a:pPr eaLnBrk="1" hangingPunct="1"/>
              <a:t>16</a:t>
            </a:fld>
            <a:endParaRPr lang="en-US" altLang="zh-CN"/>
          </a:p>
        </p:txBody>
      </p:sp>
      <p:sp>
        <p:nvSpPr>
          <p:cNvPr id="1536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Forecast Experiments on Ike (2008) </a:t>
            </a:r>
          </a:p>
        </p:txBody>
      </p:sp>
      <p:sp>
        <p:nvSpPr>
          <p:cNvPr id="1536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4-day ensemble forecasts (16 members) from the analyses on 00UTC 8 September 2008. 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Track trajectory and hurricane surface central pressure are compared (every 6-hourly in the plots).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2400" y="228600"/>
            <a:ext cx="8839200" cy="6008688"/>
            <a:chOff x="96" y="144"/>
            <a:chExt cx="5568" cy="3785"/>
          </a:xfrm>
        </p:grpSpPr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177" y="144"/>
              <a:ext cx="54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Tracks of 96h forecasts on Hurricane IKE</a:t>
              </a: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420" y="3696"/>
              <a:ext cx="26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Forecasts start at 00 UTC 8 September 2008</a:t>
              </a:r>
            </a:p>
          </p:txBody>
        </p:sp>
        <p:sp>
          <p:nvSpPr>
            <p:cNvPr id="16389" name="Text Box 6"/>
            <p:cNvSpPr txBox="1">
              <a:spLocks noChangeArrowheads="1"/>
            </p:cNvSpPr>
            <p:nvPr/>
          </p:nvSpPr>
          <p:spPr bwMode="auto">
            <a:xfrm>
              <a:off x="2352" y="768"/>
              <a:ext cx="293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sz="1600" b="1" i="1">
                  <a:solidFill>
                    <a:srgbClr val="FF0000"/>
                  </a:solidFill>
                </a:rPr>
                <a:t>CTRL run:</a:t>
              </a:r>
              <a:r>
                <a:rPr lang="en-US" sz="1600" b="1">
                  <a:solidFill>
                    <a:srgbClr val="0000FF"/>
                  </a:solidFill>
                </a:rPr>
                <a:t> Assimilate radiosonde, satellite cloud winds, aircraft data, and surface data.</a:t>
              </a:r>
            </a:p>
          </p:txBody>
        </p:sp>
        <p:pic>
          <p:nvPicPr>
            <p:cNvPr id="16390" name="Picture 7" descr="ens_track_ct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7" t="13957" b="17805"/>
            <a:stretch>
              <a:fillRect/>
            </a:stretch>
          </p:blipFill>
          <p:spPr bwMode="auto">
            <a:xfrm>
              <a:off x="96" y="624"/>
              <a:ext cx="2928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8" descr="ens_track_ci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4" r="6779" b="18056"/>
            <a:stretch>
              <a:fillRect/>
            </a:stretch>
          </p:blipFill>
          <p:spPr bwMode="auto">
            <a:xfrm>
              <a:off x="2832" y="624"/>
              <a:ext cx="278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9"/>
            <p:cNvSpPr txBox="1">
              <a:spLocks noChangeArrowheads="1"/>
            </p:cNvSpPr>
            <p:nvPr/>
          </p:nvSpPr>
          <p:spPr bwMode="auto">
            <a:xfrm>
              <a:off x="1660" y="1401"/>
              <a:ext cx="6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No AIRS</a:t>
              </a:r>
            </a:p>
          </p:txBody>
        </p:sp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>
              <a:off x="4492" y="1392"/>
              <a:ext cx="7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With AIRS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4985" y="734"/>
              <a:ext cx="28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AIRS</a:t>
              </a:r>
            </a:p>
          </p:txBody>
        </p:sp>
        <p:sp>
          <p:nvSpPr>
            <p:cNvPr id="16395" name="Text Box 5"/>
            <p:cNvSpPr txBox="1">
              <a:spLocks noChangeArrowheads="1"/>
            </p:cNvSpPr>
            <p:nvPr/>
          </p:nvSpPr>
          <p:spPr bwMode="auto">
            <a:xfrm>
              <a:off x="1264" y="3136"/>
              <a:ext cx="29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Red is observation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green is forecast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6E08BE5-FD14-4B4D-8902-2BFF941F8D53}" type="slidenum">
              <a:rPr lang="zh-CN" altLang="en-US"/>
              <a:pPr eaLnBrk="1" hangingPunct="1"/>
              <a:t>18</a:t>
            </a:fld>
            <a:endParaRPr lang="en-US" altLang="zh-CN"/>
          </a:p>
        </p:txBody>
      </p:sp>
      <p:pic>
        <p:nvPicPr>
          <p:cNvPr id="17411" name="Picture 2" descr="Fig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50000" r="3700"/>
          <a:stretch>
            <a:fillRect/>
          </a:stretch>
        </p:blipFill>
        <p:spPr bwMode="auto">
          <a:xfrm>
            <a:off x="990600" y="2971800"/>
            <a:ext cx="73167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447800" y="6172200"/>
            <a:ext cx="6553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Track error (upper two panels) and sea level pressure from 96 hour forecasts (start at 00 UTC 8 September 2008)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86063" y="3516313"/>
            <a:ext cx="15573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Without AIRS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477000" y="3595688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 AIRS</a:t>
            </a:r>
          </a:p>
        </p:txBody>
      </p:sp>
      <p:pic>
        <p:nvPicPr>
          <p:cNvPr id="17415" name="Picture 5" descr="ike08_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4" r="48608" b="25142"/>
          <a:stretch>
            <a:fillRect/>
          </a:stretch>
        </p:blipFill>
        <p:spPr bwMode="auto">
          <a:xfrm>
            <a:off x="990600" y="101600"/>
            <a:ext cx="39497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 descr="ike08_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1" t="28465" r="1427" b="24449"/>
          <a:stretch>
            <a:fillRect/>
          </a:stretch>
        </p:blipFill>
        <p:spPr bwMode="auto">
          <a:xfrm>
            <a:off x="4940300" y="101600"/>
            <a:ext cx="3365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6248400" y="10668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 AIRS</a:t>
            </a:r>
          </a:p>
        </p:txBody>
      </p:sp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2405063" y="990600"/>
            <a:ext cx="15573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Without AIRS</a:t>
            </a:r>
          </a:p>
        </p:txBody>
      </p:sp>
    </p:spTree>
    <p:extLst>
      <p:ext uri="{BB962C8B-B14F-4D97-AF65-F5344CB8AC3E}">
        <p14:creationId xmlns:p14="http://schemas.microsoft.com/office/powerpoint/2010/main" val="1467117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BB9A4BA-EEF6-45E3-9DF1-1FF602AD46AA}" type="slidenum">
              <a:rPr lang="zh-CN" altLang="en-US"/>
              <a:pPr eaLnBrk="1" hangingPunct="1"/>
              <a:t>19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Typhoon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(2008) Fact </a:t>
            </a:r>
          </a:p>
        </p:txBody>
      </p:sp>
      <p:pic>
        <p:nvPicPr>
          <p:cNvPr id="18436" name="Picture 4" descr="200813sinlak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8006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200813sinla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4196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08125" y="5141913"/>
            <a:ext cx="1358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Path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953000" y="5294313"/>
            <a:ext cx="3692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rapid intensification observed</a:t>
            </a:r>
          </a:p>
        </p:txBody>
      </p:sp>
    </p:spTree>
    <p:extLst>
      <p:ext uri="{BB962C8B-B14F-4D97-AF65-F5344CB8AC3E}">
        <p14:creationId xmlns:p14="http://schemas.microsoft.com/office/powerpoint/2010/main" val="34704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High impact weather studies with soundings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combined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soundings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high spatial/temporal resolution ABI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profiles in pre-convection environment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high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impact weather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(severe storms over CONUS, tropical cyclones, etc.)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nowcasting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study the impact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combined LEO advanced IR soundings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profiles on high impact weather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short-rang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forecasts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data assimilation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JCSDA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FFO – Utilization of GOES-R data for hurricane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Collaborate with CIRA on using advanced IR soundings in operational equivalent system –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HWRF/GSI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hurricane study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0080909_Sinlaku_BT_771_W_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3275" y="6153090"/>
            <a:ext cx="80359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700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hPa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water vapor mixing ratio (g/kg)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in clear skies (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Sinlaku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–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09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September 2008)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46850" y="1004887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(g/kg)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29400" y="57292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(K)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Typhoon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2008):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Retrieved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water vapor mixing ratio 2008.09.09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assimilation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20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20080910_Sinlaku_BT_771_W_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3275" y="6172200"/>
            <a:ext cx="77311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700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hPa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water vapor mixing ratio (g/kg)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in clear skies (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Sinlaku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– 10 September 2008)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46850" y="1004887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(g/kg)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29400" y="57292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(K)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Typhoon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2008):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Retrieved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water vapor mixing ratio 2008.09.10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assimilation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07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5883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effectLst/>
                <a:ea typeface="PMingLiU" pitchFamily="18" charset="-120"/>
              </a:rPr>
              <a:t>Track and Intensity Analyses for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ea typeface="PMingLiU" pitchFamily="18" charset="-120"/>
              </a:rPr>
              <a:t>Sinlaku</a:t>
            </a:r>
            <a:r>
              <a:rPr lang="en-US" sz="2800" b="1" dirty="0" smtClean="0">
                <a:solidFill>
                  <a:srgbClr val="000000"/>
                </a:solidFill>
                <a:effectLst/>
                <a:ea typeface="PMingLiU" pitchFamily="18" charset="-120"/>
              </a:rPr>
              <a:t> (2008)</a:t>
            </a:r>
            <a:endParaRPr lang="en-US" sz="2800" dirty="0" smtClean="0">
              <a:solidFill>
                <a:srgbClr val="000000"/>
              </a:solidFill>
              <a:effectLst/>
              <a:ea typeface="PMingLiU" pitchFamily="18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 algn="just"/>
            <a:endParaRPr lang="en-US" sz="2800" smtClean="0">
              <a:solidFill>
                <a:srgbClr val="0000FF"/>
              </a:solidFill>
              <a:sym typeface="Symbol" pitchFamily="18" charset="2"/>
            </a:endParaRPr>
          </a:p>
        </p:txBody>
      </p:sp>
      <p:pic>
        <p:nvPicPr>
          <p:cNvPr id="37892" name="Picture 4" descr="CIMSS-T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9144000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172200" y="2724329"/>
            <a:ext cx="1066800" cy="2685871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53200" y="1524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Rapid intensification from 9 – 10 September 2011 – water vapor soundings are important!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39371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CC00"/>
                </a:solidFill>
              </a:rPr>
              <a:t>CIMSS-T:    AIRS SFOV temperature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CIMSS-Q:   AIRS SFOV water vapor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CIMSS-TQ: AIRS SFOV temperature and water vapor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Verify forecast/analysis with geostationary IR images</a:t>
            </a:r>
          </a:p>
        </p:txBody>
      </p:sp>
      <p:pic>
        <p:nvPicPr>
          <p:cNvPr id="15363" name="Content Placeholder 4" descr="mtsat_obs_vs_simu_ncep_test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6" b="2622"/>
          <a:stretch/>
        </p:blipFill>
        <p:spPr>
          <a:xfrm>
            <a:off x="641195" y="914400"/>
            <a:ext cx="3778405" cy="5943600"/>
          </a:xfrm>
        </p:spPr>
      </p:pic>
      <p:pic>
        <p:nvPicPr>
          <p:cNvPr id="5" name="Content Placeholder 4" descr="mtsat_obs_vs_simu_ncep_test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7" b="4494"/>
          <a:stretch/>
        </p:blipFill>
        <p:spPr>
          <a:xfrm>
            <a:off x="4497049" y="952465"/>
            <a:ext cx="3503951" cy="5829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369047">
            <a:off x="2052022" y="2363566"/>
            <a:ext cx="4715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 MTSAT IR Images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369047">
            <a:off x="1983511" y="5248576"/>
            <a:ext cx="4786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Simulated MTSAT IR Images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635828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10.8 </a:t>
            </a:r>
            <a:r>
              <a:rPr lang="el-GR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690256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6.75 </a:t>
            </a:r>
            <a:r>
              <a:rPr lang="el-GR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4075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Assimilating advanced IR soundings with WRF/3DVAR - Hurricane forecast experiments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152400" y="1752600"/>
            <a:ext cx="8839199" cy="464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2008090606_WRF/3DVAR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run: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NCEP 6-hour final operational global analysis (1.0 x 1.0 degree grids; http://dss.ucar.edu/datasets/ds083.2/),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including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radiosondes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satellite winds, pilot report, GPS, ship, profiler, surface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observations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., starting at 06 UTC 06 September 2008</a:t>
            </a:r>
          </a:p>
          <a:p>
            <a:pPr eaLnBrk="1" hangingPunct="1"/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AIRS (Control + AIRS) run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use clear-skies from granules g066/067/068, but only assimilate 13 levels of AIRS SFOV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temperature profiles between 500 and 800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Comparisons of Hurricane track for the next 48 hour forecast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F10D4E0-FC54-48FB-9A96-5CF7E9BBCB4F}" type="slidenum">
              <a:rPr lang="zh-CN" altLang="en-US"/>
              <a:pPr eaLnBrk="1" hangingPunct="1"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88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0000CC"/>
                </a:solidFill>
              </a:rPr>
              <a:t>AIRS 2008090606_g066, g067, g068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>
            <a:fillRect/>
          </a:stretch>
        </p:blipFill>
        <p:spPr>
          <a:xfrm>
            <a:off x="0" y="1484313"/>
            <a:ext cx="9144000" cy="4864100"/>
          </a:xfrm>
          <a:noFill/>
        </p:spPr>
      </p:pic>
    </p:spTree>
    <p:extLst>
      <p:ext uri="{BB962C8B-B14F-4D97-AF65-F5344CB8AC3E}">
        <p14:creationId xmlns:p14="http://schemas.microsoft.com/office/powerpoint/2010/main" val="30253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1" name="Picture 11" descr="match_airs_wrf_scat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5257" r="9116" b="7074"/>
          <a:stretch>
            <a:fillRect/>
          </a:stretch>
        </p:blipFill>
        <p:spPr>
          <a:xfrm>
            <a:off x="0" y="0"/>
            <a:ext cx="47164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3" name="Picture 13" descr="match_airs_wrf_scatter_d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28203" r="5779" b="22801"/>
          <a:stretch>
            <a:fillRect/>
          </a:stretch>
        </p:blipFill>
        <p:spPr>
          <a:xfrm>
            <a:off x="4643438" y="3422650"/>
            <a:ext cx="4500562" cy="335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105400" y="685800"/>
            <a:ext cx="3886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AIRS 700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temperature (upper left), WRF 700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background temperature (lower left panel), and the temperature difference between the AIRS and WRF background (lower right panel) at 06 UTC 0n 06 September 2008.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487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AIRS 2008090606_g066, g067, g068</a:t>
            </a:r>
          </a:p>
        </p:txBody>
      </p:sp>
    </p:spTree>
    <p:extLst>
      <p:ext uri="{BB962C8B-B14F-4D97-AF65-F5344CB8AC3E}">
        <p14:creationId xmlns:p14="http://schemas.microsoft.com/office/powerpoint/2010/main" val="42600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381290"/>
            <a:ext cx="6947647" cy="3119718"/>
          </a:xfrm>
          <a:prstGeom prst="rect">
            <a:avLst/>
          </a:prstGeom>
          <a:noFill/>
          <a:ln/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3702623"/>
            <a:ext cx="6947647" cy="3110753"/>
          </a:xfrm>
          <a:prstGeom prst="rect">
            <a:avLst/>
          </a:prstGeom>
          <a:noFill/>
          <a:ln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63688" y="1976353"/>
            <a:ext cx="6048672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b="1" dirty="0" err="1">
                <a:latin typeface="Times New Roman" pitchFamily="18" charset="0"/>
              </a:rPr>
              <a:t>Exp</a:t>
            </a:r>
            <a:r>
              <a:rPr lang="en-US" altLang="zh-CN" b="1" dirty="0">
                <a:latin typeface="Times New Roman" pitchFamily="18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latin typeface="Times New Roman" pitchFamily="18" charset="0"/>
              </a:rPr>
              <a:t>CTRL </a:t>
            </a:r>
            <a:r>
              <a:rPr lang="en-US" altLang="zh-CN" b="1" dirty="0">
                <a:latin typeface="Times New Roman" pitchFamily="18" charset="0"/>
              </a:rPr>
              <a:t>vs. </a:t>
            </a:r>
            <a:r>
              <a:rPr lang="en-US" altLang="zh-CN" b="1" dirty="0">
                <a:solidFill>
                  <a:srgbClr val="FF3300"/>
                </a:solidFill>
                <a:latin typeface="Times New Roman" pitchFamily="18" charset="0"/>
              </a:rPr>
              <a:t>OBS</a:t>
            </a:r>
            <a:r>
              <a:rPr lang="en-US" altLang="zh-CN" b="1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latin typeface="Times New Roman" pitchFamily="18" charset="0"/>
              </a:rPr>
              <a:t>Control run with </a:t>
            </a:r>
            <a:r>
              <a:rPr lang="en-US" altLang="zh-CN" sz="1800" dirty="0" smtClean="0">
                <a:latin typeface="Times New Roman" pitchFamily="18" charset="0"/>
              </a:rPr>
              <a:t>NCEP</a:t>
            </a:r>
            <a:r>
              <a:rPr lang="en-US" altLang="zh-CN" sz="1800" dirty="0">
                <a:latin typeface="Times New Roman" pitchFamily="18" charset="0"/>
              </a:rPr>
              <a:t>, </a:t>
            </a:r>
            <a:r>
              <a:rPr lang="en-US" altLang="zh-CN" sz="1800" dirty="0" smtClean="0">
                <a:latin typeface="Times New Roman" pitchFamily="18" charset="0"/>
              </a:rPr>
              <a:t>including </a:t>
            </a:r>
            <a:r>
              <a:rPr lang="en-US" altLang="zh-CN" sz="1800" dirty="0" err="1" smtClean="0">
                <a:latin typeface="Times New Roman" pitchFamily="18" charset="0"/>
              </a:rPr>
              <a:t>radiosondes</a:t>
            </a:r>
            <a:r>
              <a:rPr lang="en-US" altLang="zh-CN" sz="1800" dirty="0">
                <a:latin typeface="Times New Roman" pitchFamily="18" charset="0"/>
              </a:rPr>
              <a:t>, s</a:t>
            </a:r>
            <a:r>
              <a:rPr lang="en-US" altLang="zh-CN" sz="1800" dirty="0" smtClean="0">
                <a:latin typeface="Times New Roman" pitchFamily="18" charset="0"/>
              </a:rPr>
              <a:t>atellite winds</a:t>
            </a:r>
            <a:r>
              <a:rPr lang="en-US" altLang="zh-CN" sz="1800" dirty="0">
                <a:latin typeface="Times New Roman" pitchFamily="18" charset="0"/>
              </a:rPr>
              <a:t>, pilot report, GPS, </a:t>
            </a:r>
            <a:r>
              <a:rPr lang="en-US" altLang="zh-CN" sz="1800" dirty="0" smtClean="0">
                <a:latin typeface="Times New Roman" pitchFamily="18" charset="0"/>
              </a:rPr>
              <a:t>ship</a:t>
            </a:r>
            <a:r>
              <a:rPr lang="en-US" altLang="zh-CN" sz="1800" dirty="0">
                <a:latin typeface="Times New Roman" pitchFamily="18" charset="0"/>
              </a:rPr>
              <a:t>, profiler, surface observation, etc.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35696" y="5227166"/>
            <a:ext cx="6048672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b="1" dirty="0" err="1">
                <a:latin typeface="Times New Roman" pitchFamily="18" charset="0"/>
              </a:rPr>
              <a:t>Exp</a:t>
            </a:r>
            <a:r>
              <a:rPr lang="en-US" altLang="zh-CN" b="1" dirty="0">
                <a:latin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/>
                </a:solidFill>
                <a:latin typeface="Times New Roman" pitchFamily="18" charset="0"/>
              </a:rPr>
              <a:t>AIRS </a:t>
            </a:r>
            <a:r>
              <a:rPr lang="en-US" altLang="zh-CN" b="1" dirty="0">
                <a:latin typeface="Times New Roman" pitchFamily="18" charset="0"/>
              </a:rPr>
              <a:t>vs. </a:t>
            </a:r>
            <a:r>
              <a:rPr lang="en-US" altLang="zh-CN" b="1" dirty="0">
                <a:solidFill>
                  <a:srgbClr val="FF3300"/>
                </a:solidFill>
                <a:latin typeface="Times New Roman" pitchFamily="18" charset="0"/>
              </a:rPr>
              <a:t>OBS</a:t>
            </a:r>
            <a:r>
              <a:rPr lang="en-US" altLang="zh-CN" b="1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latin typeface="Times New Roman" pitchFamily="18" charset="0"/>
              </a:rPr>
              <a:t>Control </a:t>
            </a:r>
            <a:r>
              <a:rPr lang="en-US" altLang="zh-CN" sz="1800" dirty="0" smtClean="0">
                <a:latin typeface="Times New Roman" pitchFamily="18" charset="0"/>
              </a:rPr>
              <a:t>+ assimilating 13 levels of AIRS single FOV </a:t>
            </a:r>
            <a:r>
              <a:rPr lang="en-US" altLang="zh-CN" sz="1800" dirty="0" smtClean="0">
                <a:solidFill>
                  <a:srgbClr val="FF0066"/>
                </a:solidFill>
                <a:latin typeface="Times New Roman" pitchFamily="18" charset="0"/>
              </a:rPr>
              <a:t>temperature profiles between 500 and 800 </a:t>
            </a:r>
            <a:r>
              <a:rPr lang="en-US" altLang="zh-CN" sz="1800" dirty="0" err="1" smtClean="0">
                <a:solidFill>
                  <a:srgbClr val="FF0066"/>
                </a:solidFill>
                <a:latin typeface="Times New Roman" pitchFamily="18" charset="0"/>
              </a:rPr>
              <a:t>hPa</a:t>
            </a:r>
            <a:r>
              <a:rPr lang="en-US" altLang="zh-CN" sz="18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endParaRPr lang="en-US" altLang="zh-CN" sz="18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764704"/>
            <a:ext cx="501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3CC"/>
                </a:solidFill>
              </a:rPr>
              <a:t>48 hour forecast starting at 06 UTC 06 September 2008</a:t>
            </a:r>
            <a:endParaRPr lang="en-US" sz="16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track_dis_zj2011comb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8029" r="8530" b="22818"/>
          <a:stretch>
            <a:fillRect/>
          </a:stretch>
        </p:blipFill>
        <p:spPr bwMode="auto">
          <a:xfrm>
            <a:off x="611560" y="116632"/>
            <a:ext cx="7416824" cy="33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7544" y="3212976"/>
            <a:ext cx="7560840" cy="3546475"/>
            <a:chOff x="4787900" y="3311525"/>
            <a:chExt cx="4356100" cy="3546475"/>
          </a:xfrm>
        </p:grpSpPr>
        <p:pic>
          <p:nvPicPr>
            <p:cNvPr id="95237" name="Picture 5" descr="track_slp_zj2011comb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" t="28029" r="8530" b="22639"/>
            <a:stretch>
              <a:fillRect/>
            </a:stretch>
          </p:blipFill>
          <p:spPr bwMode="auto">
            <a:xfrm>
              <a:off x="4787900" y="3311525"/>
              <a:ext cx="4356100" cy="354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40" name="Oval 8"/>
            <p:cNvSpPr>
              <a:spLocks noChangeArrowheads="1"/>
            </p:cNvSpPr>
            <p:nvPr/>
          </p:nvSpPr>
          <p:spPr bwMode="auto">
            <a:xfrm>
              <a:off x="8243888" y="4581525"/>
              <a:ext cx="900112" cy="792163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8208963" y="5805488"/>
              <a:ext cx="900112" cy="792162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>
              <a:off x="8459788" y="5084763"/>
              <a:ext cx="0" cy="1223962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prstDash val="lg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7235825" y="5229225"/>
              <a:ext cx="1368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strongest</a:t>
              </a:r>
            </a:p>
          </p:txBody>
        </p:sp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03648" y="404664"/>
            <a:ext cx="41764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000" dirty="0" smtClean="0">
                <a:solidFill>
                  <a:srgbClr val="0000CC"/>
                </a:solidFill>
                <a:cs typeface="Times New Roman" pitchFamily="18" charset="0"/>
              </a:rPr>
              <a:t>48 hour forecast track bias </a:t>
            </a:r>
          </a:p>
          <a:p>
            <a:r>
              <a:rPr lang="en-US" altLang="zh-CN" sz="2000" dirty="0" smtClean="0">
                <a:solidFill>
                  <a:srgbClr val="FF3300"/>
                </a:solidFill>
              </a:rPr>
              <a:t>(assimilate 500 – 800 </a:t>
            </a:r>
            <a:r>
              <a:rPr lang="en-US" altLang="zh-CN" sz="2000" dirty="0" err="1" smtClean="0">
                <a:solidFill>
                  <a:srgbClr val="FF3300"/>
                </a:solidFill>
              </a:rPr>
              <a:t>hPa</a:t>
            </a:r>
            <a:r>
              <a:rPr lang="en-US" altLang="zh-CN" sz="2000" dirty="0" smtClean="0">
                <a:solidFill>
                  <a:srgbClr val="FF3300"/>
                </a:solidFill>
              </a:rPr>
              <a:t> </a:t>
            </a:r>
            <a:r>
              <a:rPr lang="en-US" altLang="zh-CN" sz="2000" dirty="0">
                <a:solidFill>
                  <a:srgbClr val="FF3300"/>
                </a:solidFill>
              </a:rPr>
              <a:t>AIRS_T)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475656" y="4293096"/>
            <a:ext cx="4032448" cy="6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000" dirty="0" smtClean="0">
                <a:solidFill>
                  <a:srgbClr val="0000CC"/>
                </a:solidFill>
                <a:cs typeface="Times New Roman" pitchFamily="18" charset="0"/>
              </a:rPr>
              <a:t>48 hour forecast SLP </a:t>
            </a:r>
          </a:p>
          <a:p>
            <a:r>
              <a:rPr lang="en-US" altLang="zh-CN" sz="2000" dirty="0" smtClean="0">
                <a:solidFill>
                  <a:srgbClr val="FF3300"/>
                </a:solidFill>
              </a:rPr>
              <a:t>(assimilate 500-800 </a:t>
            </a:r>
            <a:r>
              <a:rPr lang="en-US" altLang="zh-CN" sz="2000" dirty="0" err="1" smtClean="0">
                <a:solidFill>
                  <a:srgbClr val="FF3300"/>
                </a:solidFill>
              </a:rPr>
              <a:t>hPa</a:t>
            </a:r>
            <a:r>
              <a:rPr lang="en-US" altLang="zh-CN" sz="2000" dirty="0" smtClean="0">
                <a:solidFill>
                  <a:srgbClr val="FF3300"/>
                </a:solidFill>
              </a:rPr>
              <a:t> </a:t>
            </a:r>
            <a:r>
              <a:rPr lang="en-US" altLang="zh-CN" sz="2000" dirty="0">
                <a:solidFill>
                  <a:srgbClr val="FF3300"/>
                </a:solidFill>
              </a:rPr>
              <a:t>AIRS_T)</a:t>
            </a:r>
          </a:p>
        </p:txBody>
      </p:sp>
    </p:spTree>
    <p:extLst>
      <p:ext uri="{BB962C8B-B14F-4D97-AF65-F5344CB8AC3E}">
        <p14:creationId xmlns:p14="http://schemas.microsoft.com/office/powerpoint/2010/main" val="2466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5" y="902979"/>
            <a:ext cx="3995738" cy="2932112"/>
          </a:xfrm>
          <a:noFill/>
          <a:ln/>
        </p:spPr>
      </p:pic>
      <p:pic>
        <p:nvPicPr>
          <p:cNvPr id="88078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6" y="3821956"/>
            <a:ext cx="3995737" cy="2919412"/>
          </a:xfrm>
          <a:noFill/>
          <a:ln/>
        </p:spPr>
      </p:pic>
      <p:pic>
        <p:nvPicPr>
          <p:cNvPr id="14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3883" y="899661"/>
            <a:ext cx="3995738" cy="2932112"/>
          </a:xfrm>
          <a:noFill/>
          <a:ln/>
        </p:spPr>
      </p:pic>
      <p:pic>
        <p:nvPicPr>
          <p:cNvPr id="15" name="Picture 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3556" y="3815606"/>
            <a:ext cx="3995737" cy="2925762"/>
          </a:xfrm>
          <a:noFill/>
          <a:ln>
            <a:solidFill>
              <a:srgbClr val="FF33CC"/>
            </a:solidFill>
          </a:ln>
        </p:spPr>
      </p:pic>
      <p:sp>
        <p:nvSpPr>
          <p:cNvPr id="16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15888"/>
            <a:ext cx="7772400" cy="731837"/>
          </a:xfrm>
          <a:noFill/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Spatial Pattern: wind &amp; </a:t>
            </a:r>
            <a:r>
              <a:rPr lang="en-US" altLang="zh-CN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wind speed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1275" y="1844824"/>
            <a:ext cx="1441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accent2"/>
                </a:solidFill>
                <a:latin typeface="Times New Roman" pitchFamily="18" charset="0"/>
              </a:rPr>
              <a:t>CTRL</a:t>
            </a:r>
            <a:endParaRPr lang="en-US" altLang="zh-CN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851275" y="4700588"/>
            <a:ext cx="1370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accent2"/>
                </a:solidFill>
                <a:latin typeface="Times New Roman" pitchFamily="18" charset="0"/>
              </a:rPr>
              <a:t>AIRS</a:t>
            </a:r>
            <a:endParaRPr lang="en-US" altLang="zh-CN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62125" y="76517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</a:rPr>
              <a:t>t=0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516688" y="765175"/>
            <a:ext cx="1370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accent2"/>
                </a:solidFill>
                <a:latin typeface="Times New Roman" pitchFamily="18" charset="0"/>
              </a:rPr>
              <a:t>t=48 </a:t>
            </a:r>
            <a:r>
              <a:rPr lang="en-US" altLang="zh-CN" sz="2400" b="1" dirty="0" err="1" smtClean="0">
                <a:solidFill>
                  <a:schemeClr val="accent2"/>
                </a:solidFill>
                <a:latin typeface="Times New Roman" pitchFamily="18" charset="0"/>
              </a:rPr>
              <a:t>hr</a:t>
            </a:r>
            <a:endParaRPr lang="en-US" altLang="zh-CN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763688" y="3835896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</a:rPr>
              <a:t>t=0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518251" y="3835896"/>
            <a:ext cx="1370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accent2"/>
                </a:solidFill>
                <a:latin typeface="Times New Roman" pitchFamily="18" charset="0"/>
              </a:rPr>
              <a:t>t=48 </a:t>
            </a:r>
            <a:r>
              <a:rPr lang="en-US" altLang="zh-CN" sz="2400" b="1" dirty="0" err="1" smtClean="0">
                <a:solidFill>
                  <a:schemeClr val="accent2"/>
                </a:solidFill>
                <a:latin typeface="Times New Roman" pitchFamily="18" charset="0"/>
              </a:rPr>
              <a:t>hr</a:t>
            </a:r>
            <a:endParaRPr lang="en-US" altLang="zh-CN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211960" y="2348880"/>
            <a:ext cx="648072" cy="3406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211960" y="5176616"/>
            <a:ext cx="648072" cy="3406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40152" y="2348880"/>
            <a:ext cx="936104" cy="840346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3600" y="5266540"/>
            <a:ext cx="936104" cy="840346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Methodologies/technical approaches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 application of LEO advanced IR soundings and high spatial/temporal resolution ABI profiles in the pre-convection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environment for storm warning 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Assimilating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LEO advanced IR soundings and high spatial/temporal resolution ABI profiles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regional NWP for improving the instability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(LI, CAPE, KI, SI etc.)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pre-convection environment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storm warning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Assimilating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LEO advanced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IR soundings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high spatial/temporal resolution ABI profiles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improving short-range forecasts (hurricane track, intensity, storm precipitation, location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8" y="0"/>
            <a:ext cx="8675687" cy="6875463"/>
          </a:xfrm>
        </p:spPr>
      </p:pic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971550" y="3789363"/>
            <a:ext cx="7777163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971550" y="4797425"/>
            <a:ext cx="7777163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Assimilating advanced IR soundings with GRAPES/4DVAR – Storm precipitation forecast experiment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NWP and assimilation system: GRAPES/4DVAR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Assimilation time window: 18 UTC 21 July 2009, one AIRS granule is used, full spatial resolution water vapor soundings are used in the initial experiment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Forecast period: 18 UTC 21 – 00 UTC 23 July 2009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Comparisons: 24-hour precipitation (00 UTC 22 – 00 UTC 23 July 2009), the forecasts versus ground observations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AC9C10E-EB63-4340-AF40-443A3B0C45F4}" type="slidenum">
              <a:rPr lang="zh-CN" altLang="en-US"/>
              <a:pPr eaLnBrk="1" hangingPunct="1"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69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2556"/>
          <a:stretch>
            <a:fillRect/>
          </a:stretch>
        </p:blipFill>
        <p:spPr bwMode="auto">
          <a:xfrm>
            <a:off x="2674938" y="3390900"/>
            <a:ext cx="3422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2918" b="50000"/>
          <a:stretch>
            <a:fillRect/>
          </a:stretch>
        </p:blipFill>
        <p:spPr bwMode="auto">
          <a:xfrm>
            <a:off x="2706688" y="38100"/>
            <a:ext cx="61325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56032" r="67264"/>
          <a:stretch>
            <a:fillRect/>
          </a:stretch>
        </p:blipFill>
        <p:spPr bwMode="auto">
          <a:xfrm>
            <a:off x="6265863" y="4103688"/>
            <a:ext cx="209867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81000" y="4191000"/>
            <a:ext cx="2362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24 hour precipitation forecast is improved when the AIRS single field-of-view water vapor profiles are 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assimilated.</a:t>
            </a:r>
            <a:endParaRPr lang="en-US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5105400"/>
            <a:ext cx="2141538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6256338" y="347662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400"/>
              <a:t>AIRS overpass time: 18:23 – 18:29 UTC 21 July 2009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1" y="381000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out of 2 X 4 AIRS FOVs is selected, only 1/8 clear sky pixels are used in the assimilation. AIRS overpass time: 18:23 – 18:29 UTC 21 July 2009. CTRL run uses the NCEP analysis as initial.  The regional NWP model is GRAPES_Meso2.0.  </a:t>
            </a:r>
          </a:p>
        </p:txBody>
      </p:sp>
    </p:spTree>
    <p:extLst>
      <p:ext uri="{BB962C8B-B14F-4D97-AF65-F5344CB8AC3E}">
        <p14:creationId xmlns:p14="http://schemas.microsoft.com/office/powerpoint/2010/main" val="14579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E6FB49D-78C3-4A48-93C3-2F5886F1899E}" type="slidenum">
              <a:rPr lang="zh-CN" altLang="en-US"/>
              <a:pPr eaLnBrk="1" hangingPunct="1"/>
              <a:t>33</a:t>
            </a:fld>
            <a:endParaRPr lang="en-US" altLang="zh-CN"/>
          </a:p>
        </p:txBody>
      </p:sp>
      <p:sp>
        <p:nvSpPr>
          <p:cNvPr id="3379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 </a:t>
            </a:r>
          </a:p>
        </p:txBody>
      </p:sp>
      <p:sp>
        <p:nvSpPr>
          <p:cNvPr id="3379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24000"/>
            <a:ext cx="854075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advanced IR soundings provide useful warning information in pre-convection environment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AIRS SFOV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 and water vapor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soundings improve both the track and intensity forecast for Hurricane Ike (2008) and Typhoon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(2008) with both WRF/DART and WRF/3DVAR simulation and forecast systems.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AIRS SFOV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moisture soundings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significantly improve the definition of the typhoon vortex in the analysis and the forecast of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intensification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Typhoon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AIRS SFOV water vapor soundings improve 24 hour precipitation forecast with GRAPES/4DVAR</a:t>
            </a:r>
          </a:p>
        </p:txBody>
      </p:sp>
    </p:spTree>
    <p:extLst>
      <p:ext uri="{BB962C8B-B14F-4D97-AF65-F5344CB8AC3E}">
        <p14:creationId xmlns:p14="http://schemas.microsoft.com/office/powerpoint/2010/main" val="30980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Plans on 2011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Study </a:t>
            </a:r>
            <a:r>
              <a:rPr lang="en-US" dirty="0"/>
              <a:t>the value-added full spatial resolution advanced IR sounding data from polar-orbiting satellites for GOES-R in high impact weather </a:t>
            </a:r>
            <a:r>
              <a:rPr lang="en-US" dirty="0" err="1"/>
              <a:t>nowcasting</a:t>
            </a:r>
            <a:r>
              <a:rPr lang="en-US" dirty="0"/>
              <a:t> and short-range forecasting. </a:t>
            </a:r>
          </a:p>
          <a:p>
            <a:pPr lvl="1"/>
            <a:r>
              <a:rPr lang="en-US" dirty="0" smtClean="0"/>
              <a:t>GOES-R ABI water vapor</a:t>
            </a:r>
          </a:p>
          <a:p>
            <a:pPr lvl="1"/>
            <a:r>
              <a:rPr lang="en-US" dirty="0" smtClean="0"/>
              <a:t>GOES-R ABI water vapor + AIRS/IASI</a:t>
            </a:r>
          </a:p>
          <a:p>
            <a:r>
              <a:rPr lang="en-US" dirty="0"/>
              <a:t>Continue to study the unique applications of </a:t>
            </a:r>
            <a:r>
              <a:rPr lang="en-US" dirty="0" smtClean="0"/>
              <a:t>advanced </a:t>
            </a:r>
            <a:r>
              <a:rPr lang="en-US" dirty="0"/>
              <a:t>IR sounder data for severe storm warning in the pre-convection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Extracting  and application of warning information in pre-convection environment from advanced IR soundings and GOES-R profiles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Improving warning information by assimilating advanced IR soundings in regional NWP model</a:t>
            </a:r>
          </a:p>
          <a:p>
            <a:r>
              <a:rPr lang="en-US" dirty="0" smtClean="0"/>
              <a:t>Study </a:t>
            </a:r>
            <a:r>
              <a:rPr lang="en-US" dirty="0"/>
              <a:t>the impact of full spatial </a:t>
            </a:r>
            <a:r>
              <a:rPr lang="en-US" dirty="0" smtClean="0"/>
              <a:t>resolution </a:t>
            </a:r>
            <a:r>
              <a:rPr lang="en-US" dirty="0"/>
              <a:t>advanced IR </a:t>
            </a:r>
            <a:r>
              <a:rPr lang="en-US" dirty="0" smtClean="0"/>
              <a:t>soundings on HIW forecasts </a:t>
            </a:r>
            <a:r>
              <a:rPr lang="en-US" dirty="0"/>
              <a:t>through data assimilation </a:t>
            </a:r>
            <a:r>
              <a:rPr lang="en-US" dirty="0" smtClean="0"/>
              <a:t>techniques</a:t>
            </a:r>
            <a:r>
              <a:rPr lang="en-US" dirty="0"/>
              <a:t> </a:t>
            </a:r>
            <a:r>
              <a:rPr lang="en-US" dirty="0" smtClean="0"/>
              <a:t>(DART, 3DVAR, </a:t>
            </a:r>
            <a:r>
              <a:rPr lang="en-US" dirty="0" smtClean="0">
                <a:solidFill>
                  <a:srgbClr val="0000CC"/>
                </a:solidFill>
              </a:rPr>
              <a:t>4DVAR, GSI</a:t>
            </a:r>
            <a:r>
              <a:rPr lang="en-US" dirty="0" smtClean="0"/>
              <a:t>). </a:t>
            </a:r>
          </a:p>
          <a:p>
            <a:r>
              <a:rPr lang="en-US" dirty="0"/>
              <a:t>Collaborate with ESRL on the better use of the advanced IR sounding data in the </a:t>
            </a:r>
            <a:r>
              <a:rPr lang="en-US" dirty="0" smtClean="0"/>
              <a:t>Rapid  Refresh </a:t>
            </a:r>
            <a:r>
              <a:rPr lang="en-US" dirty="0"/>
              <a:t>model. </a:t>
            </a:r>
            <a:endParaRPr lang="en-US" dirty="0" smtClean="0"/>
          </a:p>
          <a:p>
            <a:r>
              <a:rPr lang="en-US" dirty="0" smtClean="0">
                <a:solidFill>
                  <a:srgbClr val="0000CC"/>
                </a:solidFill>
              </a:rPr>
              <a:t>Full spatial resolution advanced IR sounding algorithm update/improvement.</a:t>
            </a:r>
            <a:endParaRPr lang="en-US" dirty="0">
              <a:solidFill>
                <a:srgbClr val="0000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90E39B4-5A64-4F60-ADB9-F6166A0B999B}" type="slidenum">
              <a:rPr lang="zh-CN" altLang="en-US"/>
              <a:pPr eaLnBrk="1" hangingPunct="1"/>
              <a:t>35</a:t>
            </a:fld>
            <a:endParaRPr lang="en-US" altLang="zh-CN"/>
          </a:p>
        </p:txBody>
      </p:sp>
      <p:sp>
        <p:nvSpPr>
          <p:cNvPr id="3481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482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752600"/>
            <a:ext cx="8689975" cy="4648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Li, J., H. Liu, 2009: Improved hurricane track and intensity forecast using single field-of-view advanced IR sounding measurements,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Geophysical Research Letters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36, L11813, doi:10.1029/2009GL038285.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Liu, H., and J. Li, 2010: An improvement in forecast of rapid intensification of typhoon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(2008) using clear sky full spatial resolution advanced IR soundings,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Journal of Applied Meteorology and Climate,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49, 821 – 827.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Li, J., H. Liu, and T.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Schmit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2010: Advanced infrared water vapor measurements improve hurricane forecasts. SPIE, 012337/FAE9473B/000053.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http://spie.org/x42479.xml?highlight=x2420&amp;ArticleID=x42479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Wang, B., J. Liu, S. Wang, W. Cheng, J. Liu, C. Liu, Q. Xiao,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2010: An Economical Approach to Four-dimensional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Variational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Data Assimilation. Adv. Atmos. Sci.,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715 - 727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111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Progress on HIW studies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Analysis of warning information from advanced IR soundings in pre-convection environment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 advanced IR soundings (AIRS, next IASI and in future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in hurricane forecast through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WRF/DART (implemented at CIMSS)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forecast/assimilation system.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2-day assimilation followed by 4-day forecast 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Hurricane 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(2008)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1-day assimilation followed by 2-day forecast 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Typhoon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(2008)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 advanced IR soundings in hurricane forecast through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WRF/3DVAR (implemented at CIMSS)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forecast/assimilation system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48 hour forecast 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Hurricane 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(2008)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Assimilating advanced IR soundings in regional NWP models for storm forecast through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GRAPES/4DVAR (collaboration with IAP/CAS)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24 hour precipitation forecast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63B63BD-AFFD-4604-8DF4-74A853E3181C}" type="slidenum">
              <a:rPr lang="zh-CN" altLang="en-US"/>
              <a:pPr eaLnBrk="1" hangingPunct="1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872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DBB6F46-2FB1-44AA-9FB5-534F0C22FEF9}" type="slidenum">
              <a:rPr lang="zh-CN" altLang="en-US" smtClean="0"/>
              <a:pPr eaLnBrk="1" hangingPunct="1"/>
              <a:t>5</a:t>
            </a:fld>
            <a:endParaRPr lang="en-US" altLang="zh-CN" smtClean="0"/>
          </a:p>
        </p:txBody>
      </p:sp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LEO advanced IR sounder spatial coverage (e.g., AIRS)</a:t>
            </a:r>
          </a:p>
        </p:txBody>
      </p:sp>
      <p:pic>
        <p:nvPicPr>
          <p:cNvPr id="9220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613" y="1752600"/>
            <a:ext cx="5692775" cy="4270375"/>
          </a:xfrm>
        </p:spPr>
      </p:pic>
    </p:spTree>
    <p:extLst>
      <p:ext uri="{BB962C8B-B14F-4D97-AF65-F5344CB8AC3E}">
        <p14:creationId xmlns:p14="http://schemas.microsoft.com/office/powerpoint/2010/main" val="3743735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Comparing Current GOES to High Spectral Measurements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C1194388-04AE-40F5-8C2D-9432B7866414}" type="slidenum">
              <a:rPr lang="en-US" sz="1400"/>
              <a:pPr/>
              <a:t>6</a:t>
            </a:fld>
            <a:endParaRPr lang="en-US" sz="1400"/>
          </a:p>
        </p:txBody>
      </p:sp>
      <p:pic>
        <p:nvPicPr>
          <p:cNvPr id="32772" name="Picture 21" descr="goes12_ban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300788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0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D78BD03C-E79A-4D41-985D-4B9826D09D72}" type="slidenum">
              <a:rPr lang="zh-CN" altLang="en-US" smtClean="0"/>
              <a:pPr eaLnBrk="1" hangingPunct="1"/>
              <a:t>7</a:t>
            </a:fld>
            <a:endParaRPr lang="en-US" altLang="zh-CN" smtClean="0"/>
          </a:p>
        </p:txBody>
      </p:sp>
      <p:grpSp>
        <p:nvGrpSpPr>
          <p:cNvPr id="87043" name="Group 2"/>
          <p:cNvGrpSpPr>
            <a:grpSpLocks/>
          </p:cNvGrpSpPr>
          <p:nvPr/>
        </p:nvGrpSpPr>
        <p:grpSpPr bwMode="auto">
          <a:xfrm>
            <a:off x="15875" y="15875"/>
            <a:ext cx="9142413" cy="6856413"/>
            <a:chOff x="10" y="10"/>
            <a:chExt cx="5759" cy="4319"/>
          </a:xfrm>
        </p:grpSpPr>
        <p:pic>
          <p:nvPicPr>
            <p:cNvPr id="87044" name="Picture 3" descr="AIRS_GOES_SFOV_comparis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10"/>
              <a:ext cx="5759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5" name="AutoShape 4"/>
            <p:cNvSpPr>
              <a:spLocks noChangeArrowheads="1"/>
            </p:cNvSpPr>
            <p:nvPr/>
          </p:nvSpPr>
          <p:spPr bwMode="auto">
            <a:xfrm>
              <a:off x="3178" y="3226"/>
              <a:ext cx="1431" cy="144"/>
            </a:xfrm>
            <a:prstGeom prst="rightArrow">
              <a:avLst>
                <a:gd name="adj1" fmla="val 50000"/>
                <a:gd name="adj2" fmla="val 2484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6" name="Rectangle 5"/>
            <p:cNvSpPr>
              <a:spLocks noChangeArrowheads="1"/>
            </p:cNvSpPr>
            <p:nvPr/>
          </p:nvSpPr>
          <p:spPr bwMode="auto">
            <a:xfrm>
              <a:off x="5214" y="584"/>
              <a:ext cx="392" cy="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79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Dean_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65125"/>
            <a:ext cx="8043862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AIRS measurements overlay on GOES IR image (Hurricane </a:t>
            </a:r>
            <a:r>
              <a:rPr lang="en-US" sz="2000" b="1" dirty="0" smtClean="0">
                <a:solidFill>
                  <a:schemeClr val="tx2"/>
                </a:solidFill>
              </a:rPr>
              <a:t>Dean 2007) </a:t>
            </a:r>
            <a:r>
              <a:rPr lang="en-US" sz="2000" b="1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76200" y="1143000"/>
            <a:ext cx="2438400" cy="3477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LEO </a:t>
            </a:r>
            <a:r>
              <a:rPr lang="en-US" sz="2000" dirty="0" smtClean="0">
                <a:solidFill>
                  <a:srgbClr val="0000FF"/>
                </a:solidFill>
              </a:rPr>
              <a:t>advanced IR sounder data </a:t>
            </a:r>
            <a:r>
              <a:rPr lang="en-US" sz="2000" dirty="0">
                <a:solidFill>
                  <a:srgbClr val="0000FF"/>
                </a:solidFill>
              </a:rPr>
              <a:t>have limitation </a:t>
            </a:r>
            <a:r>
              <a:rPr lang="en-US" sz="2000" dirty="0" smtClean="0">
                <a:solidFill>
                  <a:srgbClr val="0000FF"/>
                </a:solidFill>
              </a:rPr>
              <a:t>on coverage due </a:t>
            </a:r>
            <a:r>
              <a:rPr lang="en-US" sz="2000" dirty="0">
                <a:solidFill>
                  <a:srgbClr val="0000FF"/>
                </a:solidFill>
              </a:rPr>
              <a:t>to orbital gap and low temporal resolution.  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High </a:t>
            </a:r>
            <a:r>
              <a:rPr lang="en-US" sz="2000" dirty="0" smtClean="0">
                <a:solidFill>
                  <a:srgbClr val="0000FF"/>
                </a:solidFill>
              </a:rPr>
              <a:t>temporal/spatial </a:t>
            </a:r>
            <a:r>
              <a:rPr lang="en-US" sz="2000" dirty="0">
                <a:solidFill>
                  <a:srgbClr val="0000FF"/>
                </a:solidFill>
              </a:rPr>
              <a:t>resolution is unique aspect of </a:t>
            </a:r>
            <a:r>
              <a:rPr lang="en-US" sz="2000" dirty="0" smtClean="0">
                <a:solidFill>
                  <a:srgbClr val="0000FF"/>
                </a:solidFill>
              </a:rPr>
              <a:t>GOES-R ABI measurements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76200" y="6140450"/>
            <a:ext cx="8991600" cy="6413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 geostationary </a:t>
            </a:r>
            <a:r>
              <a:rPr lang="en-US" b="1" dirty="0" err="1">
                <a:solidFill>
                  <a:schemeClr val="tx2"/>
                </a:solidFill>
              </a:rPr>
              <a:t>hyperspectral</a:t>
            </a:r>
            <a:r>
              <a:rPr lang="en-US" b="1" dirty="0">
                <a:solidFill>
                  <a:schemeClr val="tx2"/>
                </a:solidFill>
              </a:rPr>
              <a:t> sounder could provide full hourly disk coverage rather than the partial coverage available with polar orbiting sounders.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4211638" y="1341438"/>
            <a:ext cx="44211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Combination of GEO/LEO measurements for high impact weather applications</a:t>
            </a:r>
            <a:endParaRPr lang="en-US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14809" r="7983" b="19678"/>
          <a:stretch>
            <a:fillRect/>
          </a:stretch>
        </p:blipFill>
        <p:spPr bwMode="auto">
          <a:xfrm>
            <a:off x="1130300" y="1728788"/>
            <a:ext cx="80899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38200" y="6411913"/>
            <a:ext cx="743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0635UTC on 07 August 2010 (</a:t>
            </a:r>
            <a:r>
              <a:rPr lang="en-US">
                <a:solidFill>
                  <a:srgbClr val="FF0000"/>
                </a:solidFill>
              </a:rPr>
              <a:t>storm starts 12 UTC on 07 August 2010</a:t>
            </a:r>
            <a:r>
              <a:rPr lang="en-US"/>
              <a:t>)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0" y="0"/>
            <a:ext cx="4257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i="1"/>
              <a:t>        LI = T500 – Taa</a:t>
            </a:r>
          </a:p>
          <a:p>
            <a:pPr lvl="1" eaLnBrk="1" hangingPunct="1"/>
            <a:r>
              <a:rPr lang="en-US" altLang="zh-CN" b="1">
                <a:solidFill>
                  <a:srgbClr val="FFFF00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0&lt; LI       </a:t>
            </a:r>
            <a:r>
              <a:rPr lang="en-US" altLang="zh-CN" b="1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zh-CN" b="1">
                <a:solidFill>
                  <a:srgbClr val="0000FF"/>
                </a:solidFill>
              </a:rPr>
              <a:t> stable                     </a:t>
            </a:r>
          </a:p>
          <a:p>
            <a:pPr lvl="1" eaLnBrk="1" hangingPunct="1"/>
            <a:r>
              <a:rPr lang="en-US" altLang="zh-CN" b="1">
                <a:solidFill>
                  <a:srgbClr val="0000FF"/>
                </a:solidFill>
              </a:rPr>
              <a:t>-3&lt; LI &lt;0  </a:t>
            </a:r>
            <a:r>
              <a:rPr lang="en-US" altLang="zh-CN" b="1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zh-CN" b="1">
                <a:solidFill>
                  <a:srgbClr val="0000FF"/>
                </a:solidFill>
              </a:rPr>
              <a:t>marginally unstable</a:t>
            </a:r>
          </a:p>
          <a:p>
            <a:pPr lvl="1" eaLnBrk="1" hangingPunct="1"/>
            <a:r>
              <a:rPr lang="en-US" altLang="zh-CN" b="1">
                <a:solidFill>
                  <a:srgbClr val="0000FF"/>
                </a:solidFill>
              </a:rPr>
              <a:t>-6&lt; LI &lt;-3 </a:t>
            </a:r>
            <a:r>
              <a:rPr lang="en-US" altLang="zh-CN" b="1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zh-CN" b="1">
                <a:solidFill>
                  <a:srgbClr val="0000FF"/>
                </a:solidFill>
              </a:rPr>
              <a:t> moderately unstable</a:t>
            </a:r>
          </a:p>
          <a:p>
            <a:pPr lvl="1" eaLnBrk="1" hangingPunct="1"/>
            <a:r>
              <a:rPr lang="en-US" altLang="zh-CN" b="1">
                <a:solidFill>
                  <a:srgbClr val="0000FF"/>
                </a:solidFill>
              </a:rPr>
              <a:t>-9&lt; LI &lt;-6 </a:t>
            </a:r>
            <a:r>
              <a:rPr lang="en-US" altLang="zh-CN" b="1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zh-CN" b="1">
                <a:solidFill>
                  <a:srgbClr val="0000FF"/>
                </a:solidFill>
              </a:rPr>
              <a:t> very unstable</a:t>
            </a:r>
          </a:p>
          <a:p>
            <a:pPr lvl="1" eaLnBrk="1" hangingPunct="1"/>
            <a:r>
              <a:rPr lang="en-US" altLang="zh-CN" b="1">
                <a:solidFill>
                  <a:srgbClr val="0000FF"/>
                </a:solidFill>
              </a:rPr>
              <a:t>       LI &lt;-9 </a:t>
            </a:r>
            <a:r>
              <a:rPr lang="en-US" altLang="zh-CN" b="1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zh-CN" b="1">
                <a:solidFill>
                  <a:srgbClr val="0000FF"/>
                </a:solidFill>
              </a:rPr>
              <a:t> extreme instability</a:t>
            </a:r>
            <a:endParaRPr lang="en-US" b="1">
              <a:solidFill>
                <a:srgbClr val="0000FF"/>
              </a:solidFill>
            </a:endParaRPr>
          </a:p>
          <a:p>
            <a:pPr eaLnBrk="1" hangingPunct="1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34100" y="4165600"/>
            <a:ext cx="533400" cy="533400"/>
          </a:xfrm>
          <a:prstGeom prst="ellipse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819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5" t="5714" r="6071"/>
          <a:stretch>
            <a:fillRect/>
          </a:stretch>
        </p:blipFill>
        <p:spPr bwMode="auto">
          <a:xfrm>
            <a:off x="76200" y="2590800"/>
            <a:ext cx="200342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152400" y="2971800"/>
            <a:ext cx="177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200"/>
              <a:t>Lat=34.19; Lon=104.41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600200" y="4141788"/>
            <a:ext cx="4419600" cy="290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175250" y="228600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AIRS (SFOV soundings) detected atmospheric instability for Zhou Qu storm 5.5 hours pre-convection</a:t>
            </a:r>
          </a:p>
        </p:txBody>
      </p:sp>
    </p:spTree>
    <p:extLst>
      <p:ext uri="{BB962C8B-B14F-4D97-AF65-F5344CB8AC3E}">
        <p14:creationId xmlns:p14="http://schemas.microsoft.com/office/powerpoint/2010/main" val="42828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1945</Words>
  <Application>Microsoft Office PowerPoint</Application>
  <PresentationFormat>On-screen Show (4:3)</PresentationFormat>
  <Paragraphs>215</Paragraphs>
  <Slides>35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Objective</vt:lpstr>
      <vt:lpstr>Methodologies/technical approaches</vt:lpstr>
      <vt:lpstr>Progress on HIW studies</vt:lpstr>
      <vt:lpstr>LEO advanced IR sounder spatial coverage (e.g., AIRS)</vt:lpstr>
      <vt:lpstr>Comparing Current GOES to High Spectral Measurements</vt:lpstr>
      <vt:lpstr>PowerPoint Presentation</vt:lpstr>
      <vt:lpstr>PowerPoint Presentation</vt:lpstr>
      <vt:lpstr>PowerPoint Presentation</vt:lpstr>
      <vt:lpstr>PowerPoint Presentation</vt:lpstr>
      <vt:lpstr>Assimilating advanced IR soundings with WRF/DART – hurricane/typhoon forecast experiments</vt:lpstr>
      <vt:lpstr>PowerPoint Presentation</vt:lpstr>
      <vt:lpstr>PowerPoint Presentation</vt:lpstr>
      <vt:lpstr>PowerPoint Presentation</vt:lpstr>
      <vt:lpstr>PowerPoint Presentation</vt:lpstr>
      <vt:lpstr>Forecast Experiments on Ike (2008) </vt:lpstr>
      <vt:lpstr>PowerPoint Presentation</vt:lpstr>
      <vt:lpstr>PowerPoint Presentation</vt:lpstr>
      <vt:lpstr>Typhoon Sinlaku (2008) Fact </vt:lpstr>
      <vt:lpstr>PowerPoint Presentation</vt:lpstr>
      <vt:lpstr>PowerPoint Presentation</vt:lpstr>
      <vt:lpstr>Track and Intensity Analyses for Sinlaku (2008)</vt:lpstr>
      <vt:lpstr>Verify forecast/analysis with geostationary IR images</vt:lpstr>
      <vt:lpstr>Assimilating advanced IR soundings with WRF/3DVAR - Hurricane forecast experiments</vt:lpstr>
      <vt:lpstr>AIRS 2008090606_g066, g067, g068</vt:lpstr>
      <vt:lpstr>AIRS 2008090606_g066, g067, g068</vt:lpstr>
      <vt:lpstr>PowerPoint Presentation</vt:lpstr>
      <vt:lpstr>PowerPoint Presentation</vt:lpstr>
      <vt:lpstr>700 hPa Spatial Pattern: wind &amp; wind speed</vt:lpstr>
      <vt:lpstr>PowerPoint Presentation</vt:lpstr>
      <vt:lpstr>Assimilating advanced IR soundings with GRAPES/4DVAR – Storm precipitation forecast experiment</vt:lpstr>
      <vt:lpstr>PowerPoint Presentation</vt:lpstr>
      <vt:lpstr>Summary </vt:lpstr>
      <vt:lpstr>Plans on 2011</vt:lpstr>
      <vt:lpstr>References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Jun Li</dc:creator>
  <cp:lastModifiedBy>Jun Li</cp:lastModifiedBy>
  <cp:revision>64</cp:revision>
  <dcterms:created xsi:type="dcterms:W3CDTF">2011-01-18T04:08:49Z</dcterms:created>
  <dcterms:modified xsi:type="dcterms:W3CDTF">2011-02-19T18:43:34Z</dcterms:modified>
</cp:coreProperties>
</file>