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41"/>
  </p:notesMasterIdLst>
  <p:handoutMasterIdLst>
    <p:handoutMasterId r:id="rId42"/>
  </p:handoutMasterIdLst>
  <p:sldIdLst>
    <p:sldId id="312" r:id="rId3"/>
    <p:sldId id="358" r:id="rId4"/>
    <p:sldId id="354" r:id="rId5"/>
    <p:sldId id="385" r:id="rId6"/>
    <p:sldId id="375" r:id="rId7"/>
    <p:sldId id="376" r:id="rId8"/>
    <p:sldId id="363" r:id="rId9"/>
    <p:sldId id="379" r:id="rId10"/>
    <p:sldId id="364" r:id="rId11"/>
    <p:sldId id="316" r:id="rId12"/>
    <p:sldId id="333" r:id="rId13"/>
    <p:sldId id="321" r:id="rId14"/>
    <p:sldId id="315" r:id="rId15"/>
    <p:sldId id="314" r:id="rId16"/>
    <p:sldId id="359" r:id="rId17"/>
    <p:sldId id="270" r:id="rId18"/>
    <p:sldId id="386" r:id="rId19"/>
    <p:sldId id="387" r:id="rId20"/>
    <p:sldId id="276" r:id="rId21"/>
    <p:sldId id="286" r:id="rId22"/>
    <p:sldId id="287" r:id="rId23"/>
    <p:sldId id="288" r:id="rId24"/>
    <p:sldId id="374" r:id="rId25"/>
    <p:sldId id="307" r:id="rId26"/>
    <p:sldId id="308" r:id="rId27"/>
    <p:sldId id="309" r:id="rId28"/>
    <p:sldId id="310" r:id="rId29"/>
    <p:sldId id="311" r:id="rId30"/>
    <p:sldId id="390" r:id="rId31"/>
    <p:sldId id="271" r:id="rId32"/>
    <p:sldId id="381" r:id="rId33"/>
    <p:sldId id="382" r:id="rId34"/>
    <p:sldId id="384" r:id="rId35"/>
    <p:sldId id="282" r:id="rId36"/>
    <p:sldId id="284" r:id="rId37"/>
    <p:sldId id="372" r:id="rId38"/>
    <p:sldId id="373" r:id="rId39"/>
    <p:sldId id="340" r:id="rId40"/>
  </p:sldIdLst>
  <p:sldSz cx="9144000" cy="6858000" type="screen4x3"/>
  <p:notesSz cx="6996113" cy="92821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Mecikalski"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66"/>
    <a:srgbClr val="FF6699"/>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7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562" y="-114"/>
      </p:cViewPr>
      <p:guideLst>
        <p:guide orient="horz" pos="2923"/>
        <p:guide pos="22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13" tIns="46506" rIns="93013" bIns="4650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62400" y="0"/>
            <a:ext cx="3032125" cy="463550"/>
          </a:xfrm>
          <a:prstGeom prst="rect">
            <a:avLst/>
          </a:prstGeom>
        </p:spPr>
        <p:txBody>
          <a:bodyPr vert="horz" lIns="93013" tIns="46506" rIns="93013" bIns="46506" rtlCol="0"/>
          <a:lstStyle>
            <a:lvl1pPr algn="r" fontAlgn="auto">
              <a:spcBef>
                <a:spcPts val="0"/>
              </a:spcBef>
              <a:spcAft>
                <a:spcPts val="0"/>
              </a:spcAft>
              <a:defRPr sz="1200">
                <a:latin typeface="+mn-lt"/>
                <a:cs typeface="+mn-cs"/>
              </a:defRPr>
            </a:lvl1pPr>
          </a:lstStyle>
          <a:p>
            <a:pPr>
              <a:defRPr/>
            </a:pPr>
            <a:fld id="{DB70DA31-AF9C-42B3-A016-570A108E605D}" type="datetimeFigureOut">
              <a:rPr lang="en-US"/>
              <a:pPr>
                <a:defRPr/>
              </a:pPr>
              <a:t>2/22/2011</a:t>
            </a:fld>
            <a:endParaRPr lang="en-US"/>
          </a:p>
        </p:txBody>
      </p:sp>
      <p:sp>
        <p:nvSpPr>
          <p:cNvPr id="4" name="Footer Placeholder 3"/>
          <p:cNvSpPr>
            <a:spLocks noGrp="1"/>
          </p:cNvSpPr>
          <p:nvPr>
            <p:ph type="ftr" sz="quarter" idx="2"/>
          </p:nvPr>
        </p:nvSpPr>
        <p:spPr>
          <a:xfrm>
            <a:off x="0" y="8816975"/>
            <a:ext cx="3032125" cy="463550"/>
          </a:xfrm>
          <a:prstGeom prst="rect">
            <a:avLst/>
          </a:prstGeom>
        </p:spPr>
        <p:txBody>
          <a:bodyPr vert="horz" lIns="93013" tIns="46506" rIns="93013" bIns="4650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62400" y="8816975"/>
            <a:ext cx="3032125" cy="463550"/>
          </a:xfrm>
          <a:prstGeom prst="rect">
            <a:avLst/>
          </a:prstGeom>
        </p:spPr>
        <p:txBody>
          <a:bodyPr vert="horz" lIns="93013" tIns="46506" rIns="93013" bIns="46506" rtlCol="0" anchor="b"/>
          <a:lstStyle>
            <a:lvl1pPr algn="r" fontAlgn="auto">
              <a:spcBef>
                <a:spcPts val="0"/>
              </a:spcBef>
              <a:spcAft>
                <a:spcPts val="0"/>
              </a:spcAft>
              <a:defRPr sz="1200">
                <a:latin typeface="+mn-lt"/>
                <a:cs typeface="+mn-cs"/>
              </a:defRPr>
            </a:lvl1pPr>
          </a:lstStyle>
          <a:p>
            <a:pPr>
              <a:defRPr/>
            </a:pPr>
            <a:fld id="{D39EF759-2575-4881-89F1-04AD154EBE3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13" tIns="46506" rIns="93013" bIns="4650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2400" y="0"/>
            <a:ext cx="3032125" cy="463550"/>
          </a:xfrm>
          <a:prstGeom prst="rect">
            <a:avLst/>
          </a:prstGeom>
        </p:spPr>
        <p:txBody>
          <a:bodyPr vert="horz" lIns="93013" tIns="46506" rIns="93013" bIns="46506" rtlCol="0"/>
          <a:lstStyle>
            <a:lvl1pPr algn="r" fontAlgn="auto">
              <a:spcBef>
                <a:spcPts val="0"/>
              </a:spcBef>
              <a:spcAft>
                <a:spcPts val="0"/>
              </a:spcAft>
              <a:defRPr sz="1200">
                <a:latin typeface="+mn-lt"/>
                <a:cs typeface="+mn-cs"/>
              </a:defRPr>
            </a:lvl1pPr>
          </a:lstStyle>
          <a:p>
            <a:pPr>
              <a:defRPr/>
            </a:pPr>
            <a:fld id="{49E3EAE0-FCFB-44E8-B0F9-D6000707EB9D}" type="datetimeFigureOut">
              <a:rPr lang="en-US"/>
              <a:pPr>
                <a:defRPr/>
              </a:pPr>
              <a:t>2/22/2011</a:t>
            </a:fld>
            <a:endParaRPr lang="en-US"/>
          </a:p>
        </p:txBody>
      </p:sp>
      <p:sp>
        <p:nvSpPr>
          <p:cNvPr id="4" name="Slide Image Placeholder 3"/>
          <p:cNvSpPr>
            <a:spLocks noGrp="1" noRot="1" noChangeAspect="1"/>
          </p:cNvSpPr>
          <p:nvPr>
            <p:ph type="sldImg" idx="2"/>
          </p:nvPr>
        </p:nvSpPr>
        <p:spPr>
          <a:xfrm>
            <a:off x="1179513" y="696913"/>
            <a:ext cx="4638675" cy="3479800"/>
          </a:xfrm>
          <a:prstGeom prst="rect">
            <a:avLst/>
          </a:prstGeom>
          <a:noFill/>
          <a:ln w="12700">
            <a:solidFill>
              <a:prstClr val="black"/>
            </a:solidFill>
          </a:ln>
        </p:spPr>
        <p:txBody>
          <a:bodyPr vert="horz" lIns="93013" tIns="46506" rIns="93013" bIns="46506" rtlCol="0" anchor="ctr"/>
          <a:lstStyle/>
          <a:p>
            <a:pPr lvl="0"/>
            <a:endParaRPr lang="en-US" noProof="0"/>
          </a:p>
        </p:txBody>
      </p:sp>
      <p:sp>
        <p:nvSpPr>
          <p:cNvPr id="5" name="Notes Placeholder 4"/>
          <p:cNvSpPr>
            <a:spLocks noGrp="1"/>
          </p:cNvSpPr>
          <p:nvPr>
            <p:ph type="body" sz="quarter" idx="3"/>
          </p:nvPr>
        </p:nvSpPr>
        <p:spPr>
          <a:xfrm>
            <a:off x="700088" y="4408488"/>
            <a:ext cx="5595937" cy="4176712"/>
          </a:xfrm>
          <a:prstGeom prst="rect">
            <a:avLst/>
          </a:prstGeom>
        </p:spPr>
        <p:txBody>
          <a:bodyPr vert="horz" lIns="93013" tIns="46506" rIns="93013" bIns="4650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6975"/>
            <a:ext cx="3032125" cy="463550"/>
          </a:xfrm>
          <a:prstGeom prst="rect">
            <a:avLst/>
          </a:prstGeom>
        </p:spPr>
        <p:txBody>
          <a:bodyPr vert="horz" lIns="93013" tIns="46506" rIns="93013" bIns="4650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2400" y="8816975"/>
            <a:ext cx="3032125" cy="463550"/>
          </a:xfrm>
          <a:prstGeom prst="rect">
            <a:avLst/>
          </a:prstGeom>
        </p:spPr>
        <p:txBody>
          <a:bodyPr vert="horz" lIns="93013" tIns="46506" rIns="93013" bIns="46506" rtlCol="0" anchor="b"/>
          <a:lstStyle>
            <a:lvl1pPr algn="r" fontAlgn="auto">
              <a:spcBef>
                <a:spcPts val="0"/>
              </a:spcBef>
              <a:spcAft>
                <a:spcPts val="0"/>
              </a:spcAft>
              <a:defRPr sz="1200">
                <a:latin typeface="+mn-lt"/>
                <a:cs typeface="+mn-cs"/>
              </a:defRPr>
            </a:lvl1pPr>
          </a:lstStyle>
          <a:p>
            <a:pPr>
              <a:defRPr/>
            </a:pPr>
            <a:fld id="{B409EE37-739C-4B87-981A-3EBF2F2271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2CC2F9B2-1C88-4900-A9FD-C7487EEE0C4E}" type="slidenum">
              <a:rPr lang="en-US" smtClean="0">
                <a:latin typeface="Arial" pitchFamily="34" charset="0"/>
                <a:ea typeface="ＭＳ Ｐゴシック" pitchFamily="34" charset="-128"/>
              </a:rPr>
              <a:pPr/>
              <a:t>2</a:t>
            </a:fld>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
        <p:nvSpPr>
          <p:cNvPr id="25604" name="Slide Number Placeholder 3"/>
          <p:cNvSpPr>
            <a:spLocks noGrp="1"/>
          </p:cNvSpPr>
          <p:nvPr>
            <p:ph type="sldNum" sz="quarter" idx="5"/>
          </p:nvPr>
        </p:nvSpPr>
        <p:spPr>
          <a:noFill/>
        </p:spPr>
        <p:txBody>
          <a:bodyPr/>
          <a:lstStyle/>
          <a:p>
            <a:fld id="{A36D0737-32EE-418A-B04D-5813A7AA2844}" type="slidenum">
              <a:rPr lang="en-US" smtClean="0"/>
              <a:pPr/>
              <a:t>37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79513" y="693738"/>
            <a:ext cx="4641850" cy="3482975"/>
          </a:xfrm>
          <a:ln/>
        </p:spPr>
      </p:sp>
      <p:sp>
        <p:nvSpPr>
          <p:cNvPr id="62467" name="Rectangle 3"/>
          <p:cNvSpPr>
            <a:spLocks noGrp="1" noChangeArrowheads="1"/>
          </p:cNvSpPr>
          <p:nvPr>
            <p:ph type="body" idx="1"/>
          </p:nvPr>
        </p:nvSpPr>
        <p:spPr>
          <a:xfrm>
            <a:off x="700245" y="4411223"/>
            <a:ext cx="5595623" cy="4176633"/>
          </a:xfrm>
          <a:noFill/>
          <a:ln/>
        </p:spPr>
        <p:txBody>
          <a:bodyPr lIns="92241" tIns="46122" rIns="92241" bIns="46122"/>
          <a:lstStyle/>
          <a:p>
            <a:endParaRPr lang="en-US" smtClean="0">
              <a:latin typeface="Arial" charset="0"/>
              <a:ea typeface="ＭＳ Ｐゴシック" pitchFamily="-6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dirty="0" smtClean="0"/>
              <a:t>The Geostationary Lighting </a:t>
            </a:r>
            <a:r>
              <a:rPr lang="en-US" dirty="0" err="1" smtClean="0"/>
              <a:t>Mapper</a:t>
            </a:r>
            <a:r>
              <a:rPr lang="en-US" dirty="0" smtClean="0"/>
              <a:t> (GLM) will map total lightning activity (in-cloud and cloud-to-ground lighting flashes) continuously day and night with near-uniform spatial resolution of 8 km with a product refresh rate of less than 20 sec over the Americas and adjacent oceanic regions. </a:t>
            </a:r>
          </a:p>
          <a:p>
            <a:endParaRPr lang="en-US" dirty="0" smtClean="0"/>
          </a:p>
          <a:p>
            <a:r>
              <a:rPr lang="en-US" dirty="0" smtClean="0"/>
              <a:t>This will aid in forecasting severe storms and tornado activity, and convective weather impacts on aviation safety and efficiency. </a:t>
            </a:r>
          </a:p>
          <a:p>
            <a:endParaRPr lang="en-US" dirty="0" smtClean="0"/>
          </a:p>
          <a:p>
            <a:r>
              <a:rPr lang="en-US" dirty="0" smtClean="0"/>
              <a:t>n parallel with the instrument development (a prototype and 4 flight models), a GOES-R Risk Reduction Team and Algorithm Working Group Lightning Applications Team have begun to develop the Level 2 algorithms, cal/</a:t>
            </a:r>
            <a:r>
              <a:rPr lang="en-US" dirty="0" err="1" smtClean="0"/>
              <a:t>val</a:t>
            </a:r>
            <a:r>
              <a:rPr lang="en-US" dirty="0" smtClean="0"/>
              <a:t> performance monitoring tools, and new applications. </a:t>
            </a:r>
          </a:p>
          <a:p>
            <a:endParaRPr lang="en-US" dirty="0" smtClean="0"/>
          </a:p>
          <a:p>
            <a:r>
              <a:rPr lang="en-US" dirty="0" smtClean="0"/>
              <a:t>Proxy total lightning data from the NASA Lightning Imaging Sensor on the Tropical Rainfall Measuring Mission (TRMM) satellite and regional test beds are being used to develop the pre-launch algorithms and applications, and also improve our knowledge of thunderstorm initiation and evolution.</a:t>
            </a:r>
            <a:endParaRPr lang="en-US" dirty="0" smtClean="0">
              <a:latin typeface="Arial" charset="0"/>
              <a:ea typeface="ＭＳ Ｐゴシック" pitchFamily="-64"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D371347E-218C-4640-B0C6-5D8DC4DBAF76}" type="slidenum">
              <a:rPr lang="en-US" smtClean="0">
                <a:solidFill>
                  <a:prstClr val="black"/>
                </a:solidFill>
                <a:ea typeface="ＭＳ Ｐゴシック" pitchFamily="-64" charset="-128"/>
              </a:rPr>
              <a:pPr/>
              <a:t>3</a:t>
            </a:fld>
            <a:endParaRPr lang="en-US" smtClean="0">
              <a:solidFill>
                <a:prstClr val="black"/>
              </a:solidFill>
              <a:ea typeface="ＭＳ Ｐゴシック" pitchFamily="-6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FF75B81D-A317-4058-811C-4D099F7F784F}" type="datetime1">
              <a:rPr lang="en-US" smtClean="0"/>
              <a:pPr>
                <a:defRPr/>
              </a:pPr>
              <a:t>2/22/2011</a:t>
            </a:fld>
            <a:endParaRPr lang="en-US"/>
          </a:p>
        </p:txBody>
      </p:sp>
      <p:sp>
        <p:nvSpPr>
          <p:cNvPr id="5" name="Slide Number Placeholder 4"/>
          <p:cNvSpPr>
            <a:spLocks noGrp="1"/>
          </p:cNvSpPr>
          <p:nvPr>
            <p:ph type="sldNum" sz="quarter" idx="11"/>
          </p:nvPr>
        </p:nvSpPr>
        <p:spPr/>
        <p:txBody>
          <a:bodyPr/>
          <a:lstStyle/>
          <a:p>
            <a:pPr>
              <a:defRPr/>
            </a:pPr>
            <a:fld id="{9128E5D8-64D5-432A-8940-535102DAC6B5}"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AC4190F-A146-4500-A8E0-D05A18B8B090}" type="datetime1">
              <a:rPr lang="en-US" smtClean="0">
                <a:solidFill>
                  <a:srgbClr val="000000"/>
                </a:solidFill>
              </a:rPr>
              <a:pPr>
                <a:defRPr/>
              </a:pPr>
              <a:t>2/22/2011</a:t>
            </a:fld>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7103BA5-A62A-4272-870A-1E50A3F11EAF}" type="slidenum">
              <a:rPr lang="en-US" smtClean="0">
                <a:solidFill>
                  <a:srgbClr val="000000"/>
                </a:solidFill>
              </a:rPr>
              <a:pPr>
                <a:defRPr/>
              </a:pPr>
              <a:t>7</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52DF1-032D-4CE2-854A-EFA2070578BE}" type="slidenum">
              <a:rPr lang="en-US"/>
              <a:pPr/>
              <a:t>10</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latin typeface="Arial" charset="0"/>
              <a:ea typeface="ＭＳ Ｐゴシック" pitchFamily="-6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5BC58A60-99D3-4988-BD3B-1E8F7147D256}" type="slidenum">
              <a:rPr lang="en-US" smtClean="0"/>
              <a:pPr/>
              <a:t>36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F34BE7-0A1E-4E81-B750-3141ADEA8F0E}" type="datetime1">
              <a:rPr lang="en-US"/>
              <a:pPr>
                <a:defRPr/>
              </a:pPr>
              <a:t>2/22/2011</a:t>
            </a:fld>
            <a:endParaRPr lang="en-US"/>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pPr>
              <a:defRPr/>
            </a:pPr>
            <a:fld id="{4C5A18AC-482F-427F-A6B5-F9C1039DF8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AA669-6A61-4912-908F-DE16C2E4E7F0}" type="datetime1">
              <a:rPr lang="en-US"/>
              <a:pPr>
                <a:defRPr/>
              </a:pPr>
              <a:t>2/22/2011</a:t>
            </a:fld>
            <a:endParaRPr lang="en-US"/>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pPr>
              <a:defRPr/>
            </a:pPr>
            <a:fld id="{A3244C52-3092-4C2E-A703-2F098DED02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70C98-67CC-46BD-B464-0414D25F4E98}" type="datetime1">
              <a:rPr lang="en-US"/>
              <a:pPr>
                <a:defRPr/>
              </a:pPr>
              <a:t>2/22/2011</a:t>
            </a:fld>
            <a:endParaRPr lang="en-US"/>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pPr>
              <a:defRPr/>
            </a:pPr>
            <a:fld id="{14C7AD34-1ACF-43E1-A625-A339DD0A8A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16BE5EC-E639-4F8E-8A18-5DB4A33D6C1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D0DB91F4-1E11-4BAA-AC3A-6791CCB3B3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F509F-C875-483E-A8E6-D8BD83E354BA}" type="datetime1">
              <a:rPr lang="en-US"/>
              <a:pPr>
                <a:defRPr/>
              </a:pPr>
              <a:t>2/22/2011</a:t>
            </a:fld>
            <a:endParaRPr lang="en-US"/>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pPr>
              <a:defRPr/>
            </a:pPr>
            <a:fld id="{5D1CBF7D-FD54-4256-9BF9-BD472EDD0E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2FCC29-79F5-4B97-83C4-FF448E4E37F8}" type="datetime1">
              <a:rPr lang="en-US"/>
              <a:pPr>
                <a:defRPr/>
              </a:pPr>
              <a:t>2/22/2011</a:t>
            </a:fld>
            <a:endParaRPr lang="en-US"/>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pPr>
              <a:defRPr/>
            </a:pPr>
            <a:fld id="{BEDDFB2B-AB69-48B3-A976-6400593DE0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E93BAE-6811-4119-82E4-3CDA928772CE}" type="datetime1">
              <a:rPr lang="en-US"/>
              <a:pPr>
                <a:defRPr/>
              </a:pPr>
              <a:t>2/22/2011</a:t>
            </a:fld>
            <a:endParaRPr lang="en-US"/>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pPr>
              <a:defRPr/>
            </a:pPr>
            <a:fld id="{13CA7A7E-EFAD-446F-9EB1-2677FF3D45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DECD03-FFDF-447C-B926-F724B9E84EAD}" type="datetime1">
              <a:rPr lang="en-US"/>
              <a:pPr>
                <a:defRPr/>
              </a:pPr>
              <a:t>2/22/2011</a:t>
            </a:fld>
            <a:endParaRPr lang="en-US"/>
          </a:p>
        </p:txBody>
      </p:sp>
      <p:sp>
        <p:nvSpPr>
          <p:cNvPr id="8" name="Footer Placeholder 4"/>
          <p:cNvSpPr>
            <a:spLocks noGrp="1"/>
          </p:cNvSpPr>
          <p:nvPr>
            <p:ph type="ftr" sz="quarter" idx="11"/>
          </p:nvPr>
        </p:nvSpPr>
        <p:spPr/>
        <p:txBody>
          <a:bodyPr/>
          <a:lstStyle>
            <a:lvl1pPr>
              <a:defRPr/>
            </a:lvl1pPr>
          </a:lstStyle>
          <a:p>
            <a:endParaRPr lang="pt-BR"/>
          </a:p>
        </p:txBody>
      </p:sp>
      <p:sp>
        <p:nvSpPr>
          <p:cNvPr id="9" name="Slide Number Placeholder 5"/>
          <p:cNvSpPr>
            <a:spLocks noGrp="1"/>
          </p:cNvSpPr>
          <p:nvPr>
            <p:ph type="sldNum" sz="quarter" idx="12"/>
          </p:nvPr>
        </p:nvSpPr>
        <p:spPr/>
        <p:txBody>
          <a:bodyPr/>
          <a:lstStyle>
            <a:lvl1pPr>
              <a:defRPr/>
            </a:lvl1pPr>
          </a:lstStyle>
          <a:p>
            <a:pPr>
              <a:defRPr/>
            </a:pPr>
            <a:fld id="{74F1AB88-027B-4A3F-ACD4-170C6E3F3E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D6C515-DCF8-44F3-A5DE-920F1D2E2F99}" type="datetime1">
              <a:rPr lang="en-US"/>
              <a:pPr>
                <a:defRPr/>
              </a:pPr>
              <a:t>2/22/2011</a:t>
            </a:fld>
            <a:endParaRPr lang="en-US"/>
          </a:p>
        </p:txBody>
      </p:sp>
      <p:sp>
        <p:nvSpPr>
          <p:cNvPr id="4" name="Footer Placeholder 4"/>
          <p:cNvSpPr>
            <a:spLocks noGrp="1"/>
          </p:cNvSpPr>
          <p:nvPr>
            <p:ph type="ftr" sz="quarter" idx="11"/>
          </p:nvPr>
        </p:nvSpPr>
        <p:spPr/>
        <p:txBody>
          <a:bodyPr/>
          <a:lstStyle>
            <a:lvl1pPr>
              <a:defRPr/>
            </a:lvl1pPr>
          </a:lstStyle>
          <a:p>
            <a:endParaRPr lang="pt-BR"/>
          </a:p>
        </p:txBody>
      </p:sp>
      <p:sp>
        <p:nvSpPr>
          <p:cNvPr id="5" name="Slide Number Placeholder 5"/>
          <p:cNvSpPr>
            <a:spLocks noGrp="1"/>
          </p:cNvSpPr>
          <p:nvPr>
            <p:ph type="sldNum" sz="quarter" idx="12"/>
          </p:nvPr>
        </p:nvSpPr>
        <p:spPr/>
        <p:txBody>
          <a:bodyPr/>
          <a:lstStyle>
            <a:lvl1pPr>
              <a:defRPr/>
            </a:lvl1pPr>
          </a:lstStyle>
          <a:p>
            <a:pPr>
              <a:defRPr/>
            </a:pPr>
            <a:fld id="{D92A2597-6CDB-4DC3-BB1D-B945BF90A2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EB792C-7043-4B86-8380-F7EE41B3CF9A}" type="datetime1">
              <a:rPr lang="en-US"/>
              <a:pPr>
                <a:defRPr/>
              </a:pPr>
              <a:t>2/22/2011</a:t>
            </a:fld>
            <a:endParaRPr lang="en-US"/>
          </a:p>
        </p:txBody>
      </p:sp>
      <p:sp>
        <p:nvSpPr>
          <p:cNvPr id="3" name="Footer Placeholder 4"/>
          <p:cNvSpPr>
            <a:spLocks noGrp="1"/>
          </p:cNvSpPr>
          <p:nvPr>
            <p:ph type="ftr" sz="quarter" idx="11"/>
          </p:nvPr>
        </p:nvSpPr>
        <p:spPr/>
        <p:txBody>
          <a:bodyPr/>
          <a:lstStyle>
            <a:lvl1pPr>
              <a:defRPr/>
            </a:lvl1pPr>
          </a:lstStyle>
          <a:p>
            <a:endParaRPr lang="pt-BR"/>
          </a:p>
        </p:txBody>
      </p:sp>
      <p:sp>
        <p:nvSpPr>
          <p:cNvPr id="4" name="Slide Number Placeholder 5"/>
          <p:cNvSpPr>
            <a:spLocks noGrp="1"/>
          </p:cNvSpPr>
          <p:nvPr>
            <p:ph type="sldNum" sz="quarter" idx="12"/>
          </p:nvPr>
        </p:nvSpPr>
        <p:spPr/>
        <p:txBody>
          <a:bodyPr/>
          <a:lstStyle>
            <a:lvl1pPr>
              <a:defRPr/>
            </a:lvl1pPr>
          </a:lstStyle>
          <a:p>
            <a:pPr>
              <a:defRPr/>
            </a:pPr>
            <a:fld id="{2679EC68-8FFB-4005-B428-3ECB6032B0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B6F9B-3200-4A30-A571-53EC16D030B1}" type="datetime1">
              <a:rPr lang="en-US"/>
              <a:pPr>
                <a:defRPr/>
              </a:pPr>
              <a:t>2/22/2011</a:t>
            </a:fld>
            <a:endParaRPr lang="en-US"/>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pPr>
              <a:defRPr/>
            </a:pPr>
            <a:fld id="{674E1D83-1C06-45DA-AFAB-CA7B169C5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B358F0-9D66-45D7-8732-3409BBD4AA56}" type="datetime1">
              <a:rPr lang="en-US"/>
              <a:pPr>
                <a:defRPr/>
              </a:pPr>
              <a:t>2/22/2011</a:t>
            </a:fld>
            <a:endParaRPr lang="en-US"/>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pPr>
              <a:defRPr/>
            </a:pPr>
            <a:fld id="{FCC4AC22-6193-4A4D-9ADD-2674F5BF2C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D06423-17D6-48A1-8BBB-0706BCB95D86}" type="datetime1">
              <a:rPr lang="en-US"/>
              <a:pPr>
                <a:defRPr/>
              </a:pPr>
              <a:t>2/22/2011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105754-0E26-43BE-B672-171A273C53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fld id="{5B764D81-4EF8-4EA9-A408-DA1E6D839A97}" type="datetime1">
              <a:rPr lang="en-US"/>
              <a:pPr/>
              <a:t>2/22/2011</a:t>
            </a:fld>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a:defRPr/>
            </a:pPr>
            <a:fld id="{44C4C281-A83D-42B1-A8AB-77B97A321DE5}" type="slidenum">
              <a:rPr lang="en-US"/>
              <a:pPr>
                <a:defRPr/>
              </a:pPr>
              <a:t>‹#›</a:t>
            </a:fld>
            <a:endParaRPr lang="en-US"/>
          </a:p>
        </p:txBody>
      </p:sp>
      <p:sp>
        <p:nvSpPr>
          <p:cNvPr id="1033" name="Rectangle 9"/>
          <p:cNvSpPr>
            <a:spLocks noChangeArrowheads="1"/>
          </p:cNvSpPr>
          <p:nvPr/>
        </p:nvSpPr>
        <p:spPr bwMode="auto">
          <a:xfrm>
            <a:off x="685800" y="6248400"/>
            <a:ext cx="1905000" cy="457200"/>
          </a:xfrm>
          <a:prstGeom prst="rect">
            <a:avLst/>
          </a:prstGeom>
          <a:noFill/>
          <a:ln w="9525">
            <a:noFill/>
            <a:miter lim="800000"/>
            <a:headEnd/>
            <a:tailEnd/>
          </a:ln>
          <a:effectLst/>
        </p:spPr>
        <p:txBody>
          <a:bodyPr/>
          <a:lstStyle/>
          <a:p>
            <a:pPr>
              <a:defRPr/>
            </a:pPr>
            <a:endParaRPr lang="en-US" sz="1400">
              <a:solidFill>
                <a:srgbClr val="000000"/>
              </a:solidFill>
              <a:latin typeface="+mn-lt"/>
              <a:cs typeface="+mn-cs"/>
            </a:endParaRPr>
          </a:p>
        </p:txBody>
      </p:sp>
      <p:sp>
        <p:nvSpPr>
          <p:cNvPr id="1034" name="Rectangle 10"/>
          <p:cNvSpPr>
            <a:spLocks noChangeArrowheads="1"/>
          </p:cNvSpPr>
          <p:nvPr/>
        </p:nvSpPr>
        <p:spPr bwMode="auto">
          <a:xfrm>
            <a:off x="3124200" y="6248400"/>
            <a:ext cx="2895600" cy="457200"/>
          </a:xfrm>
          <a:prstGeom prst="rect">
            <a:avLst/>
          </a:prstGeom>
          <a:noFill/>
          <a:ln w="9525">
            <a:noFill/>
            <a:miter lim="800000"/>
            <a:headEnd/>
            <a:tailEnd/>
          </a:ln>
          <a:effectLst/>
        </p:spPr>
        <p:txBody>
          <a:bodyPr/>
          <a:lstStyle/>
          <a:p>
            <a:pPr algn="ctr">
              <a:defRPr/>
            </a:pPr>
            <a:endParaRPr lang="en-US" sz="1400">
              <a:solidFill>
                <a:srgbClr val="000000"/>
              </a:solidFill>
              <a:latin typeface="+mn-lt"/>
              <a:cs typeface="+mn-cs"/>
            </a:endParaRPr>
          </a:p>
        </p:txBody>
      </p:sp>
      <p:sp>
        <p:nvSpPr>
          <p:cNvPr id="1035" name="Rectangle 11"/>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1ECBC000-FC69-4311-AE96-98F7DAF90E27}" type="slidenum">
              <a:rPr lang="en-US" sz="1400">
                <a:solidFill>
                  <a:srgbClr val="000000"/>
                </a:solidFill>
                <a:latin typeface="+mn-lt"/>
                <a:cs typeface="+mn-cs"/>
              </a:rPr>
              <a:pPr algn="r">
                <a:defRPr/>
              </a:pPr>
              <a:t>‹#›</a:t>
            </a:fld>
            <a:endParaRPr lang="en-US" sz="1400">
              <a:solidFill>
                <a:srgbClr val="000000"/>
              </a:solidFill>
              <a:latin typeface="+mn-lt"/>
              <a:cs typeface="+mn-cs"/>
            </a:endParaRPr>
          </a:p>
        </p:txBody>
      </p:sp>
      <p:sp>
        <p:nvSpPr>
          <p:cNvPr id="1036" name="Rectangle 12"/>
          <p:cNvSpPr>
            <a:spLocks noChangeArrowheads="1"/>
          </p:cNvSpPr>
          <p:nvPr userDrawn="1"/>
        </p:nvSpPr>
        <p:spPr bwMode="auto">
          <a:xfrm>
            <a:off x="685800" y="6248400"/>
            <a:ext cx="1905000" cy="457200"/>
          </a:xfrm>
          <a:prstGeom prst="rect">
            <a:avLst/>
          </a:prstGeom>
          <a:noFill/>
          <a:ln w="9525">
            <a:noFill/>
            <a:miter lim="800000"/>
            <a:headEnd/>
            <a:tailEnd/>
          </a:ln>
          <a:effectLst/>
        </p:spPr>
        <p:txBody>
          <a:bodyPr/>
          <a:lstStyle/>
          <a:p>
            <a:pPr>
              <a:defRPr/>
            </a:pPr>
            <a:endParaRPr lang="en-US" sz="1400">
              <a:solidFill>
                <a:srgbClr val="000000"/>
              </a:solidFill>
              <a:latin typeface="+mn-lt"/>
              <a:cs typeface="+mn-cs"/>
            </a:endParaRPr>
          </a:p>
        </p:txBody>
      </p:sp>
      <p:sp>
        <p:nvSpPr>
          <p:cNvPr id="1037" name="Rectangle 13"/>
          <p:cNvSpPr>
            <a:spLocks noChangeArrowheads="1"/>
          </p:cNvSpPr>
          <p:nvPr userDrawn="1"/>
        </p:nvSpPr>
        <p:spPr bwMode="auto">
          <a:xfrm>
            <a:off x="3124200" y="6248400"/>
            <a:ext cx="2895600" cy="457200"/>
          </a:xfrm>
          <a:prstGeom prst="rect">
            <a:avLst/>
          </a:prstGeom>
          <a:noFill/>
          <a:ln w="9525">
            <a:noFill/>
            <a:miter lim="800000"/>
            <a:headEnd/>
            <a:tailEnd/>
          </a:ln>
          <a:effectLst/>
        </p:spPr>
        <p:txBody>
          <a:bodyPr/>
          <a:lstStyle/>
          <a:p>
            <a:pPr algn="ctr">
              <a:defRPr/>
            </a:pPr>
            <a:endParaRPr lang="en-US" sz="1400">
              <a:solidFill>
                <a:srgbClr val="000000"/>
              </a:solidFill>
              <a:latin typeface="+mn-lt"/>
              <a:cs typeface="+mn-cs"/>
            </a:endParaRPr>
          </a:p>
        </p:txBody>
      </p:sp>
      <p:sp>
        <p:nvSpPr>
          <p:cNvPr id="1038" name="Rectangle 14"/>
          <p:cNvSpPr>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defRPr/>
            </a:pPr>
            <a:fld id="{DF6D6098-40CC-4215-938F-1B95D706316B}" type="slidenum">
              <a:rPr lang="en-US" sz="1400">
                <a:solidFill>
                  <a:srgbClr val="000000"/>
                </a:solidFill>
                <a:latin typeface="+mn-lt"/>
                <a:cs typeface="+mn-cs"/>
              </a:rPr>
              <a:pPr algn="r">
                <a:defRPr/>
              </a:pPr>
              <a:t>‹#›</a:t>
            </a:fld>
            <a:endParaRPr lang="en-US" sz="1400">
              <a:solidFill>
                <a:srgbClr val="000000"/>
              </a:solidFill>
              <a:latin typeface="+mn-lt"/>
              <a:cs typeface="+mn-cs"/>
            </a:endParaRPr>
          </a:p>
        </p:txBody>
      </p:sp>
      <p:sp>
        <p:nvSpPr>
          <p:cNvPr id="1040" name="Rectangle 16"/>
          <p:cNvSpPr>
            <a:spLocks noChangeArrowheads="1"/>
          </p:cNvSpPr>
          <p:nvPr userDrawn="1"/>
        </p:nvSpPr>
        <p:spPr bwMode="auto">
          <a:xfrm>
            <a:off x="685800" y="6248400"/>
            <a:ext cx="1905000" cy="457200"/>
          </a:xfrm>
          <a:prstGeom prst="rect">
            <a:avLst/>
          </a:prstGeom>
          <a:noFill/>
          <a:ln w="9525">
            <a:noFill/>
            <a:miter lim="800000"/>
            <a:headEnd/>
            <a:tailEnd/>
          </a:ln>
          <a:effectLst/>
        </p:spPr>
        <p:txBody>
          <a:bodyPr/>
          <a:lstStyle/>
          <a:p>
            <a:pPr>
              <a:defRPr/>
            </a:pPr>
            <a:endParaRPr lang="en-US" sz="1400">
              <a:solidFill>
                <a:srgbClr val="000000"/>
              </a:solidFill>
              <a:latin typeface="+mn-lt"/>
              <a:cs typeface="+mn-cs"/>
            </a:endParaRPr>
          </a:p>
        </p:txBody>
      </p:sp>
      <p:sp>
        <p:nvSpPr>
          <p:cNvPr id="1041" name="Rectangle 17"/>
          <p:cNvSpPr>
            <a:spLocks noChangeArrowheads="1"/>
          </p:cNvSpPr>
          <p:nvPr userDrawn="1"/>
        </p:nvSpPr>
        <p:spPr bwMode="auto">
          <a:xfrm>
            <a:off x="3124200" y="6248400"/>
            <a:ext cx="2895600" cy="457200"/>
          </a:xfrm>
          <a:prstGeom prst="rect">
            <a:avLst/>
          </a:prstGeom>
          <a:noFill/>
          <a:ln w="9525">
            <a:noFill/>
            <a:miter lim="800000"/>
            <a:headEnd/>
            <a:tailEnd/>
          </a:ln>
          <a:effectLst/>
        </p:spPr>
        <p:txBody>
          <a:bodyPr/>
          <a:lstStyle/>
          <a:p>
            <a:pPr algn="ctr">
              <a:defRPr/>
            </a:pPr>
            <a:endParaRPr lang="en-US" sz="1400">
              <a:solidFill>
                <a:srgbClr val="000000"/>
              </a:solidFill>
              <a:latin typeface="+mn-lt"/>
              <a:cs typeface="+mn-cs"/>
            </a:endParaRPr>
          </a:p>
        </p:txBody>
      </p:sp>
      <p:sp>
        <p:nvSpPr>
          <p:cNvPr id="1042" name="Rectangle 18"/>
          <p:cNvSpPr>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defRPr/>
            </a:pPr>
            <a:fld id="{E91C21DE-D54B-4CAF-BBA3-C70C5500091A}" type="slidenum">
              <a:rPr lang="en-US" sz="1400">
                <a:solidFill>
                  <a:srgbClr val="FFFFFF"/>
                </a:solidFill>
                <a:latin typeface="+mn-lt"/>
                <a:cs typeface="+mn-cs"/>
              </a:rPr>
              <a:pPr algn="r">
                <a:defRPr/>
              </a:pPr>
              <a:t>‹#›</a:t>
            </a:fld>
            <a:endParaRPr lang="en-US" sz="1400">
              <a:solidFill>
                <a:srgbClr val="000000"/>
              </a:solidFill>
              <a:latin typeface="+mn-lt"/>
              <a:cs typeface="+mn-cs"/>
            </a:endParaRPr>
          </a:p>
        </p:txBody>
      </p:sp>
      <p:sp>
        <p:nvSpPr>
          <p:cNvPr id="1046" name="Rectangle 22"/>
          <p:cNvSpPr>
            <a:spLocks noChangeArrowheads="1"/>
          </p:cNvSpPr>
          <p:nvPr userDrawn="1"/>
        </p:nvSpPr>
        <p:spPr bwMode="auto">
          <a:xfrm>
            <a:off x="514350" y="296863"/>
            <a:ext cx="69850" cy="76200"/>
          </a:xfrm>
          <a:prstGeom prst="rect">
            <a:avLst/>
          </a:prstGeom>
          <a:noFill/>
          <a:ln w="9525">
            <a:noFill/>
            <a:miter lim="800000"/>
            <a:headEnd/>
            <a:tailEnd/>
          </a:ln>
        </p:spPr>
        <p:txBody>
          <a:bodyPr wrap="none" lIns="0" tIns="0" rIns="0" bIns="0">
            <a:spAutoFit/>
          </a:bodyPr>
          <a:lstStyle/>
          <a:p>
            <a:pPr algn="ctr" eaLnBrk="0" hangingPunct="0">
              <a:defRPr/>
            </a:pPr>
            <a:r>
              <a:rPr lang="en-US" sz="500" b="1">
                <a:solidFill>
                  <a:srgbClr val="C0C0C0"/>
                </a:solidFill>
                <a:latin typeface="Arial" charset="0"/>
                <a:cs typeface="+mn-cs"/>
              </a:rPr>
              <a:t>    </a:t>
            </a:r>
            <a:endParaRPr lang="en-US" sz="2400">
              <a:solidFill>
                <a:srgbClr val="000000"/>
              </a:solidFill>
              <a:latin typeface="+mn-lt"/>
              <a:cs typeface="+mn-cs"/>
            </a:endParaRPr>
          </a:p>
        </p:txBody>
      </p:sp>
      <p:sp>
        <p:nvSpPr>
          <p:cNvPr id="1047" name="Rectangle 23"/>
          <p:cNvSpPr>
            <a:spLocks noChangeArrowheads="1"/>
          </p:cNvSpPr>
          <p:nvPr userDrawn="1"/>
        </p:nvSpPr>
        <p:spPr bwMode="auto">
          <a:xfrm>
            <a:off x="512763" y="295275"/>
            <a:ext cx="69850" cy="76200"/>
          </a:xfrm>
          <a:prstGeom prst="rect">
            <a:avLst/>
          </a:prstGeom>
          <a:noFill/>
          <a:ln w="9525">
            <a:noFill/>
            <a:miter lim="800000"/>
            <a:headEnd/>
            <a:tailEnd/>
          </a:ln>
        </p:spPr>
        <p:txBody>
          <a:bodyPr wrap="none" lIns="0" tIns="0" rIns="0" bIns="0">
            <a:spAutoFit/>
          </a:bodyPr>
          <a:lstStyle/>
          <a:p>
            <a:pPr algn="ctr" eaLnBrk="0" hangingPunct="0">
              <a:defRPr/>
            </a:pPr>
            <a:r>
              <a:rPr lang="en-US" sz="500" b="1">
                <a:solidFill>
                  <a:srgbClr val="3333CC"/>
                </a:solidFill>
                <a:latin typeface="Arial" charset="0"/>
                <a:cs typeface="+mn-cs"/>
              </a:rPr>
              <a:t>    </a:t>
            </a:r>
            <a:endParaRPr lang="en-US" sz="2400">
              <a:solidFill>
                <a:srgbClr val="000000"/>
              </a:solidFill>
              <a:latin typeface="+mn-lt"/>
              <a:cs typeface="+mn-cs"/>
            </a:endParaRPr>
          </a:p>
        </p:txBody>
      </p:sp>
      <p:sp>
        <p:nvSpPr>
          <p:cNvPr id="1049" name="Rectangle 25"/>
          <p:cNvSpPr>
            <a:spLocks noChangeArrowheads="1"/>
          </p:cNvSpPr>
          <p:nvPr userDrawn="1"/>
        </p:nvSpPr>
        <p:spPr bwMode="auto">
          <a:xfrm>
            <a:off x="1439863" y="282575"/>
            <a:ext cx="0" cy="365125"/>
          </a:xfrm>
          <a:prstGeom prst="rect">
            <a:avLst/>
          </a:prstGeom>
          <a:noFill/>
          <a:ln w="9525">
            <a:noFill/>
            <a:miter lim="800000"/>
            <a:headEnd/>
            <a:tailEnd/>
          </a:ln>
        </p:spPr>
        <p:txBody>
          <a:bodyPr wrap="none" lIns="0" tIns="0" rIns="0" bIns="0">
            <a:spAutoFit/>
          </a:bodyPr>
          <a:lstStyle/>
          <a:p>
            <a:pPr algn="ctr" eaLnBrk="0" hangingPunct="0">
              <a:defRPr/>
            </a:pPr>
            <a:endParaRPr lang="en-US" sz="2400">
              <a:solidFill>
                <a:srgbClr val="000000"/>
              </a:solidFill>
              <a:latin typeface="+mn-lt"/>
              <a:cs typeface="+mn-cs"/>
            </a:endParaRPr>
          </a:p>
        </p:txBody>
      </p:sp>
      <p:sp>
        <p:nvSpPr>
          <p:cNvPr id="1060" name="Text Box 36"/>
          <p:cNvSpPr txBox="1">
            <a:spLocks noChangeArrowheads="1"/>
          </p:cNvSpPr>
          <p:nvPr userDrawn="1"/>
        </p:nvSpPr>
        <p:spPr bwMode="auto">
          <a:xfrm>
            <a:off x="6877050" y="6583363"/>
            <a:ext cx="2089150" cy="274637"/>
          </a:xfrm>
          <a:prstGeom prst="rect">
            <a:avLst/>
          </a:prstGeom>
          <a:noFill/>
          <a:ln w="9525">
            <a:noFill/>
            <a:miter lim="800000"/>
            <a:headEnd/>
            <a:tailEnd/>
          </a:ln>
          <a:effectLst/>
        </p:spPr>
        <p:txBody>
          <a:bodyPr wrap="none">
            <a:spAutoFit/>
          </a:bodyPr>
          <a:lstStyle/>
          <a:p>
            <a:pPr>
              <a:defRPr/>
            </a:pPr>
            <a:r>
              <a:rPr lang="en-US" sz="1200" b="1">
                <a:solidFill>
                  <a:srgbClr val="808080"/>
                </a:solidFill>
                <a:latin typeface="Arial" charset="0"/>
                <a:cs typeface="+mn-cs"/>
              </a:rPr>
              <a:t>Workshop OUN, Mar 2010 </a:t>
            </a:r>
          </a:p>
        </p:txBody>
      </p:sp>
      <p:grpSp>
        <p:nvGrpSpPr>
          <p:cNvPr id="5138" name="Group 37"/>
          <p:cNvGrpSpPr>
            <a:grpSpLocks/>
          </p:cNvGrpSpPr>
          <p:nvPr userDrawn="1"/>
        </p:nvGrpSpPr>
        <p:grpSpPr bwMode="auto">
          <a:xfrm>
            <a:off x="12700" y="12700"/>
            <a:ext cx="2884488" cy="439738"/>
            <a:chOff x="8" y="8"/>
            <a:chExt cx="1817" cy="277"/>
          </a:xfrm>
        </p:grpSpPr>
        <p:pic>
          <p:nvPicPr>
            <p:cNvPr id="5139" name="Picture 38" descr="MeatballW"/>
            <p:cNvPicPr>
              <a:picLocks noChangeAspect="1" noChangeArrowheads="1" noCrop="1"/>
            </p:cNvPicPr>
            <p:nvPr userDrawn="1"/>
          </p:nvPicPr>
          <p:blipFill>
            <a:blip r:embed="rId2" cstate="print"/>
            <a:srcRect/>
            <a:stretch>
              <a:fillRect/>
            </a:stretch>
          </p:blipFill>
          <p:spPr bwMode="auto">
            <a:xfrm>
              <a:off x="8" y="8"/>
              <a:ext cx="336" cy="277"/>
            </a:xfrm>
            <a:prstGeom prst="rect">
              <a:avLst/>
            </a:prstGeom>
            <a:noFill/>
            <a:ln w="9525">
              <a:noFill/>
              <a:miter lim="800000"/>
              <a:headEnd/>
              <a:tailEnd/>
            </a:ln>
          </p:spPr>
        </p:pic>
        <p:sp>
          <p:nvSpPr>
            <p:cNvPr id="1063" name="Rectangle 39"/>
            <p:cNvSpPr>
              <a:spLocks noChangeArrowheads="1"/>
            </p:cNvSpPr>
            <p:nvPr userDrawn="1"/>
          </p:nvSpPr>
          <p:spPr bwMode="auto">
            <a:xfrm>
              <a:off x="357" y="54"/>
              <a:ext cx="1431" cy="134"/>
            </a:xfrm>
            <a:prstGeom prst="rect">
              <a:avLst/>
            </a:prstGeom>
            <a:noFill/>
            <a:ln w="9525">
              <a:noFill/>
              <a:miter lim="800000"/>
              <a:headEnd/>
              <a:tailEnd/>
            </a:ln>
          </p:spPr>
          <p:txBody>
            <a:bodyPr wrap="none" lIns="0" tIns="0" rIns="0" bIns="0">
              <a:spAutoFit/>
            </a:bodyPr>
            <a:lstStyle/>
            <a:p>
              <a:pPr algn="ctr" eaLnBrk="0" hangingPunct="0">
                <a:defRPr/>
              </a:pPr>
              <a:r>
                <a:rPr lang="en-US" sz="1400" b="1">
                  <a:solidFill>
                    <a:srgbClr val="C0C0C0"/>
                  </a:solidFill>
                  <a:latin typeface="Arial" charset="0"/>
                  <a:cs typeface="+mn-cs"/>
                </a:rPr>
                <a:t>Earth-Sun System Division</a:t>
              </a:r>
            </a:p>
          </p:txBody>
        </p:sp>
        <p:sp>
          <p:nvSpPr>
            <p:cNvPr id="1064" name="Rectangle 40"/>
            <p:cNvSpPr>
              <a:spLocks noChangeArrowheads="1"/>
            </p:cNvSpPr>
            <p:nvPr userDrawn="1"/>
          </p:nvSpPr>
          <p:spPr bwMode="auto">
            <a:xfrm>
              <a:off x="360" y="194"/>
              <a:ext cx="1465" cy="77"/>
            </a:xfrm>
            <a:prstGeom prst="rect">
              <a:avLst/>
            </a:prstGeom>
            <a:noFill/>
            <a:ln w="9525">
              <a:noFill/>
              <a:miter lim="800000"/>
              <a:headEnd/>
              <a:tailEnd/>
            </a:ln>
          </p:spPr>
          <p:txBody>
            <a:bodyPr lIns="0" tIns="0" rIns="0" bIns="0">
              <a:spAutoFit/>
            </a:bodyPr>
            <a:lstStyle/>
            <a:p>
              <a:pPr algn="ctr" eaLnBrk="0" hangingPunct="0">
                <a:defRPr/>
              </a:pPr>
              <a:r>
                <a:rPr lang="en-US" sz="800" b="1">
                  <a:solidFill>
                    <a:srgbClr val="FFFF00"/>
                  </a:solidFill>
                  <a:latin typeface="Arial" charset="0"/>
                  <a:cs typeface="+mn-cs"/>
                </a:rPr>
                <a:t>National Aeronautics and Space Administration</a:t>
              </a:r>
              <a:endParaRPr lang="en-US" sz="800" b="1">
                <a:solidFill>
                  <a:srgbClr val="FFFF00"/>
                </a:solidFill>
                <a:latin typeface="+mn-lt"/>
                <a:cs typeface="+mn-cs"/>
              </a:endParaRPr>
            </a:p>
          </p:txBody>
        </p:sp>
      </p:gr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es-r.gov/"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goesrhwt.blogspot.com/2010/05/ewp-ready-to-go-5192010.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wp.nssl.noaa.gov/"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goesrhwt.blogspot.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hyperlink" Target="http://www.nssl.noaa.gov/research/forewarn/lt_worksho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8.pn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file:///C:\Users\sjgoodma\Documents\GOES-R%20Program%20Chief%20Scientist\High%20Impact%20WG%20Workshop%202010\Presentations\stroud_combined2.avi"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1.bin"/><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79EC68-8FFB-4005-B428-3ECB6032B0AB}" type="slidenum">
              <a:rPr lang="en-US" smtClean="0"/>
              <a:pPr>
                <a:defRPr/>
              </a:pPr>
              <a:t>1</a:t>
            </a:fld>
            <a:endParaRPr lang="en-US"/>
          </a:p>
        </p:txBody>
      </p:sp>
      <p:sp>
        <p:nvSpPr>
          <p:cNvPr id="3" name="Rectangle 4"/>
          <p:cNvSpPr txBox="1">
            <a:spLocks noChangeArrowheads="1"/>
          </p:cNvSpPr>
          <p:nvPr/>
        </p:nvSpPr>
        <p:spPr>
          <a:xfrm>
            <a:off x="0" y="2819400"/>
            <a:ext cx="8806249" cy="1752600"/>
          </a:xfrm>
          <a:prstGeom prst="rect">
            <a:avLst/>
          </a:prstGeom>
        </p:spPr>
        <p:txBody>
          <a:bodyPr>
            <a:no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33CC"/>
                </a:solidFill>
                <a:effectLst/>
                <a:uLnTx/>
                <a:uFillTx/>
                <a:latin typeface="+mj-lt"/>
                <a:ea typeface="+mn-ea"/>
                <a:cs typeface="+mn-cs"/>
              </a:rPr>
              <a:t>Steven Goodman</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33CC"/>
                </a:solidFill>
                <a:effectLst/>
                <a:uLnTx/>
                <a:uFillTx/>
                <a:latin typeface="+mj-lt"/>
                <a:ea typeface="+mn-ea"/>
                <a:cs typeface="+mn-cs"/>
              </a:rPr>
              <a:t>GOES-R Program Senior Scientist</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33CC"/>
                </a:solidFill>
                <a:effectLst/>
                <a:uLnTx/>
                <a:uFillTx/>
                <a:latin typeface="+mj-lt"/>
                <a:ea typeface="+mn-ea"/>
                <a:cs typeface="+mn-cs"/>
              </a:rPr>
              <a:t>NOAA/NESDIS</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33CC"/>
                </a:solidFill>
                <a:effectLst/>
                <a:uLnTx/>
                <a:uFillTx/>
                <a:latin typeface="+mj-lt"/>
                <a:ea typeface="+mn-ea"/>
                <a:cs typeface="+mn-cs"/>
                <a:hlinkClick r:id="rId2"/>
              </a:rPr>
              <a:t>http://www.goes-r.gov</a:t>
            </a:r>
            <a:endParaRPr kumimoji="0" lang="en-US" sz="2400" b="1"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r>
              <a:rPr lang="en-US" sz="2400" b="1" dirty="0" smtClean="0">
                <a:solidFill>
                  <a:srgbClr val="0033CC"/>
                </a:solidFill>
                <a:latin typeface="+mj-lt"/>
                <a:cs typeface="+mn-cs"/>
              </a:rPr>
              <a:t>(with contributions from our many partners)</a:t>
            </a: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2400" b="1"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2400" b="0"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ts val="1000"/>
              </a:spcBef>
              <a:spcAft>
                <a:spcPct val="0"/>
              </a:spcAft>
              <a:buClrTx/>
              <a:buSzTx/>
              <a:tabLst/>
              <a:defRPr/>
            </a:pPr>
            <a:endParaRPr kumimoji="0" lang="en-US" sz="2400" b="0"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ts val="1000"/>
              </a:spcBef>
              <a:spcAft>
                <a:spcPct val="0"/>
              </a:spcAft>
              <a:buClrTx/>
              <a:buSzTx/>
              <a:tabLst/>
              <a:defRPr/>
            </a:pPr>
            <a:endParaRPr kumimoji="0" lang="en-US" sz="2400" b="0"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ts val="1000"/>
              </a:spcBef>
              <a:spcAft>
                <a:spcPct val="0"/>
              </a:spcAft>
              <a:buClrTx/>
              <a:buSzTx/>
              <a:tabLst/>
              <a:defRPr/>
            </a:pPr>
            <a:endParaRPr kumimoji="0" lang="en-US" sz="2400" b="0"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ts val="1000"/>
              </a:spcBef>
              <a:spcAft>
                <a:spcPct val="0"/>
              </a:spcAft>
              <a:buClrTx/>
              <a:buSzTx/>
              <a:tabLst/>
              <a:defRPr/>
            </a:pPr>
            <a:endParaRPr kumimoji="0" lang="en-US" sz="2400" b="0"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ts val="1000"/>
              </a:spcBef>
              <a:spcAft>
                <a:spcPct val="0"/>
              </a:spcAft>
              <a:buClrTx/>
              <a:buSzTx/>
              <a:tabLst/>
              <a:defRPr/>
            </a:pPr>
            <a:endParaRPr kumimoji="0" lang="en-US" sz="2400" b="0"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100000"/>
              </a:lnSpc>
              <a:spcBef>
                <a:spcPts val="1000"/>
              </a:spcBef>
              <a:spcAft>
                <a:spcPct val="0"/>
              </a:spcAft>
              <a:buClrTx/>
              <a:buSzTx/>
              <a:tabLst/>
              <a:defRPr/>
            </a:pPr>
            <a:endParaRPr kumimoji="0" lang="en-US" sz="2400" b="0" i="0" u="none" strike="noStrike" kern="1200" cap="none" spc="0" normalizeH="0" baseline="0" noProof="0" dirty="0" smtClean="0">
              <a:ln>
                <a:noFill/>
              </a:ln>
              <a:solidFill>
                <a:srgbClr val="0033CC"/>
              </a:solidFill>
              <a:effectLst/>
              <a:uLnTx/>
              <a:uFillTx/>
              <a:latin typeface="+mj-lt"/>
              <a:ea typeface="+mn-ea"/>
              <a:cs typeface="+mn-cs"/>
            </a:endParaRPr>
          </a:p>
          <a:p>
            <a:pPr marL="342900" marR="0" lvl="0" indent="-342900" algn="ctr" defTabSz="914400" rtl="0" eaLnBrk="0" fontAlgn="base" latinLnBrk="0" hangingPunct="0">
              <a:lnSpc>
                <a:spcPct val="90000"/>
              </a:lnSpc>
              <a:spcBef>
                <a:spcPct val="20000"/>
              </a:spcBef>
              <a:spcAft>
                <a:spcPct val="0"/>
              </a:spcAft>
              <a:buClrTx/>
              <a:buSzTx/>
              <a:tabLst/>
              <a:defRPr/>
            </a:pPr>
            <a:endParaRPr kumimoji="0" lang="en-US" sz="2400" b="1" i="0" u="none" strike="noStrike" kern="1200" cap="none" spc="0" normalizeH="0" baseline="0" noProof="0" dirty="0" smtClean="0">
              <a:ln>
                <a:noFill/>
              </a:ln>
              <a:solidFill>
                <a:srgbClr val="0033CC"/>
              </a:solidFill>
              <a:effectLst/>
              <a:uLnTx/>
              <a:uFillTx/>
              <a:latin typeface="+mj-lt"/>
              <a:ea typeface="+mn-ea"/>
              <a:cs typeface="+mn-cs"/>
            </a:endParaRPr>
          </a:p>
        </p:txBody>
      </p:sp>
      <p:pic>
        <p:nvPicPr>
          <p:cNvPr id="4" name="Picture 13" descr="GOES-R_Color_L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
            <a:ext cx="2254678" cy="1503948"/>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rot="5400000">
            <a:off x="7667625" y="19050"/>
            <a:ext cx="1495425" cy="1457325"/>
          </a:xfrm>
          <a:prstGeom prst="rect">
            <a:avLst/>
          </a:prstGeom>
          <a:noFill/>
          <a:ln w="9525">
            <a:noFill/>
            <a:miter lim="800000"/>
            <a:headEnd/>
            <a:tailEnd/>
          </a:ln>
        </p:spPr>
      </p:pic>
      <p:sp>
        <p:nvSpPr>
          <p:cNvPr id="6" name="TextBox 5"/>
          <p:cNvSpPr txBox="1"/>
          <p:nvPr/>
        </p:nvSpPr>
        <p:spPr>
          <a:xfrm>
            <a:off x="685800" y="5232737"/>
            <a:ext cx="7848600" cy="1015663"/>
          </a:xfrm>
          <a:prstGeom prst="rect">
            <a:avLst/>
          </a:prstGeom>
          <a:noFill/>
        </p:spPr>
        <p:txBody>
          <a:bodyPr wrap="square" rtlCol="0">
            <a:spAutoFit/>
          </a:bodyPr>
          <a:lstStyle/>
          <a:p>
            <a:pPr algn="ctr"/>
            <a:r>
              <a:rPr lang="en-US" sz="2000" dirty="0" smtClean="0"/>
              <a:t>NOAA </a:t>
            </a:r>
            <a:r>
              <a:rPr lang="en-US" sz="2000" dirty="0" err="1" smtClean="0"/>
              <a:t>igh</a:t>
            </a:r>
            <a:r>
              <a:rPr lang="en-US" sz="2000" dirty="0" smtClean="0"/>
              <a:t> Impact Weather Workshop</a:t>
            </a:r>
          </a:p>
          <a:p>
            <a:pPr algn="ctr"/>
            <a:r>
              <a:rPr lang="en-US" sz="2000" dirty="0" smtClean="0"/>
              <a:t>Norman, OK</a:t>
            </a:r>
          </a:p>
          <a:p>
            <a:pPr algn="ctr"/>
            <a:r>
              <a:rPr lang="en-US" sz="2000" dirty="0" smtClean="0"/>
              <a:t>24 February, 2011</a:t>
            </a:r>
            <a:endParaRPr lang="en-US" sz="2000" dirty="0" smtClean="0"/>
          </a:p>
        </p:txBody>
      </p:sp>
      <p:sp>
        <p:nvSpPr>
          <p:cNvPr id="7" name="TextBox 6"/>
          <p:cNvSpPr txBox="1"/>
          <p:nvPr/>
        </p:nvSpPr>
        <p:spPr>
          <a:xfrm>
            <a:off x="0" y="1905000"/>
            <a:ext cx="9144001" cy="646331"/>
          </a:xfrm>
          <a:prstGeom prst="rect">
            <a:avLst/>
          </a:prstGeom>
          <a:noFill/>
        </p:spPr>
        <p:txBody>
          <a:bodyPr wrap="square" rtlCol="0">
            <a:spAutoFit/>
          </a:bodyPr>
          <a:lstStyle/>
          <a:p>
            <a:pPr algn="ctr"/>
            <a:r>
              <a:rPr lang="en-US" sz="3600" b="1" dirty="0" smtClean="0">
                <a:latin typeface="+mj-lt"/>
              </a:rPr>
              <a:t>Geostationary Lightning </a:t>
            </a:r>
            <a:r>
              <a:rPr lang="en-US" sz="3600" b="1" dirty="0" err="1" smtClean="0">
                <a:latin typeface="+mj-lt"/>
              </a:rPr>
              <a:t>Mapper</a:t>
            </a:r>
            <a:r>
              <a:rPr lang="en-US" sz="3600" b="1" dirty="0" smtClean="0">
                <a:latin typeface="+mj-lt"/>
              </a:rPr>
              <a:t> (GLM)</a:t>
            </a:r>
            <a:endParaRPr lang="en-US" sz="3600" b="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7"/>
          <p:cNvGrpSpPr/>
          <p:nvPr/>
        </p:nvGrpSpPr>
        <p:grpSpPr>
          <a:xfrm>
            <a:off x="0" y="323850"/>
            <a:ext cx="9144000" cy="6424613"/>
            <a:chOff x="0" y="323850"/>
            <a:chExt cx="9144000" cy="6424613"/>
          </a:xfrm>
        </p:grpSpPr>
        <p:pic>
          <p:nvPicPr>
            <p:cNvPr id="666626" name="Picture 2"/>
            <p:cNvPicPr>
              <a:picLocks noChangeAspect="1" noChangeArrowheads="1"/>
            </p:cNvPicPr>
            <p:nvPr/>
          </p:nvPicPr>
          <p:blipFill>
            <a:blip r:embed="rId3" cstate="print"/>
            <a:srcRect/>
            <a:stretch>
              <a:fillRect/>
            </a:stretch>
          </p:blipFill>
          <p:spPr bwMode="auto">
            <a:xfrm>
              <a:off x="3911600" y="3760788"/>
              <a:ext cx="887413" cy="890587"/>
            </a:xfrm>
            <a:prstGeom prst="rect">
              <a:avLst/>
            </a:prstGeom>
            <a:noFill/>
            <a:ln w="9525">
              <a:noFill/>
              <a:miter lim="800000"/>
              <a:headEnd/>
              <a:tailEnd/>
            </a:ln>
            <a:effectLst/>
          </p:spPr>
        </p:pic>
        <p:sp>
          <p:nvSpPr>
            <p:cNvPr id="666627" name="Oval 3"/>
            <p:cNvSpPr>
              <a:spLocks noChangeArrowheads="1"/>
            </p:cNvSpPr>
            <p:nvPr/>
          </p:nvSpPr>
          <p:spPr bwMode="auto">
            <a:xfrm>
              <a:off x="2870200" y="2949575"/>
              <a:ext cx="1719263" cy="1709738"/>
            </a:xfrm>
            <a:prstGeom prst="ellipse">
              <a:avLst/>
            </a:prstGeom>
            <a:solidFill>
              <a:srgbClr val="66FF33">
                <a:alpha val="49001"/>
              </a:srgbClr>
            </a:solidFill>
            <a:ln w="9525">
              <a:noFill/>
              <a:round/>
              <a:headEnd/>
              <a:tailEnd/>
            </a:ln>
            <a:effectLst/>
          </p:spPr>
          <p:txBody>
            <a:bodyPr wrap="none" anchor="ctr"/>
            <a:lstStyle/>
            <a:p>
              <a:endParaRPr lang="en-US"/>
            </a:p>
          </p:txBody>
        </p:sp>
        <p:sp>
          <p:nvSpPr>
            <p:cNvPr id="666628" name="Oval 4"/>
            <p:cNvSpPr>
              <a:spLocks noChangeArrowheads="1"/>
            </p:cNvSpPr>
            <p:nvPr/>
          </p:nvSpPr>
          <p:spPr bwMode="auto">
            <a:xfrm>
              <a:off x="4133850" y="2946400"/>
              <a:ext cx="1719263" cy="1709738"/>
            </a:xfrm>
            <a:prstGeom prst="ellipse">
              <a:avLst/>
            </a:prstGeom>
            <a:solidFill>
              <a:srgbClr val="8BCACF">
                <a:alpha val="49001"/>
              </a:srgbClr>
            </a:solidFill>
            <a:ln w="9525">
              <a:noFill/>
              <a:round/>
              <a:headEnd/>
              <a:tailEnd/>
            </a:ln>
            <a:effectLst/>
          </p:spPr>
          <p:txBody>
            <a:bodyPr wrap="none" anchor="ctr"/>
            <a:lstStyle/>
            <a:p>
              <a:endParaRPr lang="en-US"/>
            </a:p>
          </p:txBody>
        </p:sp>
        <p:sp>
          <p:nvSpPr>
            <p:cNvPr id="666629" name="Oval 5"/>
            <p:cNvSpPr>
              <a:spLocks noChangeArrowheads="1"/>
            </p:cNvSpPr>
            <p:nvPr/>
          </p:nvSpPr>
          <p:spPr bwMode="auto">
            <a:xfrm>
              <a:off x="3514725" y="4035425"/>
              <a:ext cx="1719263" cy="1709738"/>
            </a:xfrm>
            <a:prstGeom prst="ellipse">
              <a:avLst/>
            </a:prstGeom>
            <a:solidFill>
              <a:srgbClr val="F0AEAE">
                <a:alpha val="49001"/>
              </a:srgbClr>
            </a:solidFill>
            <a:ln w="9525">
              <a:noFill/>
              <a:round/>
              <a:headEnd/>
              <a:tailEnd/>
            </a:ln>
            <a:effectLst/>
          </p:spPr>
          <p:txBody>
            <a:bodyPr wrap="none" anchor="ctr"/>
            <a:lstStyle/>
            <a:p>
              <a:endParaRPr lang="en-US"/>
            </a:p>
          </p:txBody>
        </p:sp>
        <p:pic>
          <p:nvPicPr>
            <p:cNvPr id="666630" name="Picture 6" descr="hwt_panorama_800"/>
            <p:cNvPicPr>
              <a:picLocks noChangeAspect="1" noChangeArrowheads="1"/>
            </p:cNvPicPr>
            <p:nvPr/>
          </p:nvPicPr>
          <p:blipFill>
            <a:blip r:embed="rId4" cstate="print"/>
            <a:srcRect/>
            <a:stretch>
              <a:fillRect/>
            </a:stretch>
          </p:blipFill>
          <p:spPr bwMode="auto">
            <a:xfrm>
              <a:off x="161925" y="1465263"/>
              <a:ext cx="8839200" cy="1247775"/>
            </a:xfrm>
            <a:prstGeom prst="rect">
              <a:avLst/>
            </a:prstGeom>
            <a:noFill/>
          </p:spPr>
        </p:pic>
        <p:sp>
          <p:nvSpPr>
            <p:cNvPr id="666631" name="Text Box 7"/>
            <p:cNvSpPr txBox="1">
              <a:spLocks noChangeArrowheads="1"/>
            </p:cNvSpPr>
            <p:nvPr/>
          </p:nvSpPr>
          <p:spPr bwMode="auto">
            <a:xfrm>
              <a:off x="3360738" y="3586163"/>
              <a:ext cx="698500" cy="396875"/>
            </a:xfrm>
            <a:prstGeom prst="rect">
              <a:avLst/>
            </a:prstGeom>
            <a:noFill/>
            <a:ln w="9525">
              <a:noFill/>
              <a:miter lim="800000"/>
              <a:headEnd/>
              <a:tailEnd/>
            </a:ln>
            <a:effectLst/>
          </p:spPr>
          <p:txBody>
            <a:bodyPr>
              <a:spAutoFit/>
            </a:bodyPr>
            <a:lstStyle/>
            <a:p>
              <a:pPr algn="ctr">
                <a:spcBef>
                  <a:spcPct val="50000"/>
                </a:spcBef>
              </a:pPr>
              <a:r>
                <a:rPr lang="en-US" sz="2000">
                  <a:latin typeface="Calibri" pitchFamily="34" charset="0"/>
                </a:rPr>
                <a:t>EFP</a:t>
              </a:r>
            </a:p>
          </p:txBody>
        </p:sp>
        <p:sp>
          <p:nvSpPr>
            <p:cNvPr id="666632" name="Text Box 8"/>
            <p:cNvSpPr txBox="1">
              <a:spLocks noChangeArrowheads="1"/>
            </p:cNvSpPr>
            <p:nvPr/>
          </p:nvSpPr>
          <p:spPr bwMode="auto">
            <a:xfrm>
              <a:off x="4624388" y="3586163"/>
              <a:ext cx="776287" cy="396875"/>
            </a:xfrm>
            <a:prstGeom prst="rect">
              <a:avLst/>
            </a:prstGeom>
            <a:noFill/>
            <a:ln w="9525">
              <a:noFill/>
              <a:miter lim="800000"/>
              <a:headEnd/>
              <a:tailEnd/>
            </a:ln>
            <a:effectLst/>
          </p:spPr>
          <p:txBody>
            <a:bodyPr>
              <a:spAutoFit/>
            </a:bodyPr>
            <a:lstStyle/>
            <a:p>
              <a:pPr algn="ctr">
                <a:spcBef>
                  <a:spcPct val="50000"/>
                </a:spcBef>
              </a:pPr>
              <a:r>
                <a:rPr lang="en-US" sz="2000">
                  <a:latin typeface="Calibri" pitchFamily="34" charset="0"/>
                </a:rPr>
                <a:t>EWP</a:t>
              </a:r>
            </a:p>
          </p:txBody>
        </p:sp>
        <p:sp>
          <p:nvSpPr>
            <p:cNvPr id="666633" name="Text Box 9"/>
            <p:cNvSpPr txBox="1">
              <a:spLocks noChangeArrowheads="1"/>
            </p:cNvSpPr>
            <p:nvPr/>
          </p:nvSpPr>
          <p:spPr bwMode="auto">
            <a:xfrm>
              <a:off x="3594100" y="4727575"/>
              <a:ext cx="1552575" cy="396875"/>
            </a:xfrm>
            <a:prstGeom prst="rect">
              <a:avLst/>
            </a:prstGeom>
            <a:noFill/>
            <a:ln w="9525">
              <a:noFill/>
              <a:miter lim="800000"/>
              <a:headEnd/>
              <a:tailEnd/>
            </a:ln>
            <a:effectLst/>
          </p:spPr>
          <p:txBody>
            <a:bodyPr>
              <a:spAutoFit/>
            </a:bodyPr>
            <a:lstStyle/>
            <a:p>
              <a:pPr algn="ctr">
                <a:spcBef>
                  <a:spcPct val="50000"/>
                </a:spcBef>
              </a:pPr>
              <a:r>
                <a:rPr lang="en-US" sz="2000">
                  <a:latin typeface="Calibri" pitchFamily="34" charset="0"/>
                </a:rPr>
                <a:t>GOES-R PG</a:t>
              </a:r>
            </a:p>
          </p:txBody>
        </p:sp>
        <p:pic>
          <p:nvPicPr>
            <p:cNvPr id="666634" name="Picture 10" descr="nssllogo"/>
            <p:cNvPicPr>
              <a:picLocks noChangeAspect="1" noChangeArrowheads="1"/>
            </p:cNvPicPr>
            <p:nvPr/>
          </p:nvPicPr>
          <p:blipFill>
            <a:blip r:embed="rId5" cstate="print"/>
            <a:srcRect/>
            <a:stretch>
              <a:fillRect/>
            </a:stretch>
          </p:blipFill>
          <p:spPr bwMode="auto">
            <a:xfrm>
              <a:off x="5872163" y="2774950"/>
              <a:ext cx="908050" cy="904875"/>
            </a:xfrm>
            <a:prstGeom prst="rect">
              <a:avLst/>
            </a:prstGeom>
            <a:noFill/>
            <a:ln w="9525">
              <a:noFill/>
              <a:miter lim="800000"/>
              <a:headEnd/>
              <a:tailEnd/>
            </a:ln>
          </p:spPr>
        </p:pic>
        <p:pic>
          <p:nvPicPr>
            <p:cNvPr id="666635" name="Picture 13" descr="GOES-R_Color_L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63950" y="5768975"/>
              <a:ext cx="1468438" cy="979488"/>
            </a:xfrm>
            <a:prstGeom prst="rect">
              <a:avLst/>
            </a:prstGeom>
            <a:noFill/>
            <a:ln w="9525">
              <a:noFill/>
              <a:miter lim="800000"/>
              <a:headEnd/>
              <a:tailEnd/>
            </a:ln>
          </p:spPr>
        </p:pic>
        <p:pic>
          <p:nvPicPr>
            <p:cNvPr id="666636" name="Picture 12"/>
            <p:cNvPicPr>
              <a:picLocks noChangeAspect="1" noChangeArrowheads="1"/>
            </p:cNvPicPr>
            <p:nvPr/>
          </p:nvPicPr>
          <p:blipFill>
            <a:blip r:embed="rId7" cstate="print"/>
            <a:srcRect/>
            <a:stretch>
              <a:fillRect/>
            </a:stretch>
          </p:blipFill>
          <p:spPr bwMode="auto">
            <a:xfrm>
              <a:off x="1487488" y="2813050"/>
              <a:ext cx="1352550" cy="782638"/>
            </a:xfrm>
            <a:prstGeom prst="rect">
              <a:avLst/>
            </a:prstGeom>
            <a:noFill/>
            <a:ln w="9525">
              <a:noFill/>
              <a:miter lim="800000"/>
              <a:headEnd/>
              <a:tailEnd/>
            </a:ln>
            <a:effectLst/>
          </p:spPr>
        </p:pic>
        <p:sp>
          <p:nvSpPr>
            <p:cNvPr id="666637" name="Text Box 13"/>
            <p:cNvSpPr txBox="1">
              <a:spLocks noChangeArrowheads="1"/>
            </p:cNvSpPr>
            <p:nvPr/>
          </p:nvSpPr>
          <p:spPr bwMode="auto">
            <a:xfrm>
              <a:off x="754063" y="3867150"/>
              <a:ext cx="1987550" cy="1004888"/>
            </a:xfrm>
            <a:prstGeom prst="rect">
              <a:avLst/>
            </a:prstGeom>
            <a:noFill/>
            <a:ln w="9525">
              <a:noFill/>
              <a:miter lim="800000"/>
              <a:headEnd/>
              <a:tailEnd/>
            </a:ln>
            <a:effectLst/>
          </p:spPr>
          <p:txBody>
            <a:bodyPr>
              <a:spAutoFit/>
            </a:bodyPr>
            <a:lstStyle/>
            <a:p>
              <a:pPr>
                <a:lnSpc>
                  <a:spcPct val="50000"/>
                </a:lnSpc>
                <a:spcBef>
                  <a:spcPct val="50000"/>
                </a:spcBef>
              </a:pPr>
              <a:r>
                <a:rPr lang="en-US" sz="2400" b="1">
                  <a:solidFill>
                    <a:srgbClr val="990000"/>
                  </a:solidFill>
                  <a:latin typeface="Calibri" pitchFamily="34" charset="0"/>
                </a:rPr>
                <a:t>E</a:t>
              </a:r>
              <a:r>
                <a:rPr lang="en-US" sz="2400">
                  <a:latin typeface="Calibri" pitchFamily="34" charset="0"/>
                </a:rPr>
                <a:t>xperimental</a:t>
              </a:r>
            </a:p>
            <a:p>
              <a:pPr>
                <a:lnSpc>
                  <a:spcPct val="50000"/>
                </a:lnSpc>
                <a:spcBef>
                  <a:spcPct val="50000"/>
                </a:spcBef>
              </a:pPr>
              <a:r>
                <a:rPr lang="en-US" sz="2400" b="1">
                  <a:solidFill>
                    <a:srgbClr val="990000"/>
                  </a:solidFill>
                  <a:latin typeface="Calibri" pitchFamily="34" charset="0"/>
                </a:rPr>
                <a:t>F</a:t>
              </a:r>
              <a:r>
                <a:rPr lang="en-US" sz="2400">
                  <a:latin typeface="Calibri" pitchFamily="34" charset="0"/>
                </a:rPr>
                <a:t>orecast</a:t>
              </a:r>
            </a:p>
            <a:p>
              <a:pPr>
                <a:lnSpc>
                  <a:spcPct val="50000"/>
                </a:lnSpc>
                <a:spcBef>
                  <a:spcPct val="50000"/>
                </a:spcBef>
              </a:pPr>
              <a:r>
                <a:rPr lang="en-US" sz="2400" b="1">
                  <a:solidFill>
                    <a:srgbClr val="990000"/>
                  </a:solidFill>
                  <a:latin typeface="Calibri" pitchFamily="34" charset="0"/>
                </a:rPr>
                <a:t>P</a:t>
              </a:r>
              <a:r>
                <a:rPr lang="en-US" sz="2400">
                  <a:latin typeface="Calibri" pitchFamily="34" charset="0"/>
                </a:rPr>
                <a:t>rogram</a:t>
              </a:r>
            </a:p>
          </p:txBody>
        </p:sp>
        <p:sp>
          <p:nvSpPr>
            <p:cNvPr id="666638" name="Text Box 14"/>
            <p:cNvSpPr txBox="1">
              <a:spLocks noChangeArrowheads="1"/>
            </p:cNvSpPr>
            <p:nvPr/>
          </p:nvSpPr>
          <p:spPr bwMode="auto">
            <a:xfrm>
              <a:off x="6119813" y="3890963"/>
              <a:ext cx="1957387" cy="1004887"/>
            </a:xfrm>
            <a:prstGeom prst="rect">
              <a:avLst/>
            </a:prstGeom>
            <a:noFill/>
            <a:ln w="9525">
              <a:noFill/>
              <a:miter lim="800000"/>
              <a:headEnd/>
              <a:tailEnd/>
            </a:ln>
            <a:effectLst/>
          </p:spPr>
          <p:txBody>
            <a:bodyPr>
              <a:spAutoFit/>
            </a:bodyPr>
            <a:lstStyle/>
            <a:p>
              <a:pPr>
                <a:lnSpc>
                  <a:spcPct val="50000"/>
                </a:lnSpc>
                <a:spcBef>
                  <a:spcPct val="50000"/>
                </a:spcBef>
              </a:pPr>
              <a:r>
                <a:rPr lang="en-US" sz="2400" b="1">
                  <a:solidFill>
                    <a:srgbClr val="990000"/>
                  </a:solidFill>
                  <a:latin typeface="Calibri" pitchFamily="34" charset="0"/>
                </a:rPr>
                <a:t>E</a:t>
              </a:r>
              <a:r>
                <a:rPr lang="en-US" sz="2400">
                  <a:latin typeface="Calibri" pitchFamily="34" charset="0"/>
                </a:rPr>
                <a:t>xperimental</a:t>
              </a:r>
            </a:p>
            <a:p>
              <a:pPr>
                <a:lnSpc>
                  <a:spcPct val="50000"/>
                </a:lnSpc>
                <a:spcBef>
                  <a:spcPct val="50000"/>
                </a:spcBef>
              </a:pPr>
              <a:r>
                <a:rPr lang="en-US" sz="2400" b="1">
                  <a:solidFill>
                    <a:srgbClr val="990000"/>
                  </a:solidFill>
                  <a:latin typeface="Calibri" pitchFamily="34" charset="0"/>
                </a:rPr>
                <a:t>W</a:t>
              </a:r>
              <a:r>
                <a:rPr lang="en-US" sz="2400">
                  <a:latin typeface="Calibri" pitchFamily="34" charset="0"/>
                </a:rPr>
                <a:t>arning</a:t>
              </a:r>
            </a:p>
            <a:p>
              <a:pPr>
                <a:lnSpc>
                  <a:spcPct val="50000"/>
                </a:lnSpc>
                <a:spcBef>
                  <a:spcPct val="50000"/>
                </a:spcBef>
              </a:pPr>
              <a:r>
                <a:rPr lang="en-US" sz="2400" b="1">
                  <a:solidFill>
                    <a:srgbClr val="990000"/>
                  </a:solidFill>
                  <a:latin typeface="Calibri" pitchFamily="34" charset="0"/>
                </a:rPr>
                <a:t>P</a:t>
              </a:r>
              <a:r>
                <a:rPr lang="en-US" sz="2400">
                  <a:latin typeface="Calibri" pitchFamily="34" charset="0"/>
                </a:rPr>
                <a:t>rogram</a:t>
              </a:r>
            </a:p>
          </p:txBody>
        </p:sp>
        <p:sp>
          <p:nvSpPr>
            <p:cNvPr id="666639" name="Text Box 15"/>
            <p:cNvSpPr txBox="1">
              <a:spLocks noChangeArrowheads="1"/>
            </p:cNvSpPr>
            <p:nvPr/>
          </p:nvSpPr>
          <p:spPr bwMode="auto">
            <a:xfrm>
              <a:off x="196850" y="5084763"/>
              <a:ext cx="3313113" cy="915987"/>
            </a:xfrm>
            <a:prstGeom prst="rect">
              <a:avLst/>
            </a:prstGeom>
            <a:noFill/>
            <a:ln w="9525">
              <a:noFill/>
              <a:miter lim="800000"/>
              <a:headEnd/>
              <a:tailEnd/>
            </a:ln>
            <a:effectLst/>
          </p:spPr>
          <p:txBody>
            <a:bodyPr>
              <a:spAutoFit/>
            </a:bodyPr>
            <a:lstStyle/>
            <a:p>
              <a:pPr>
                <a:spcBef>
                  <a:spcPct val="50000"/>
                </a:spcBef>
              </a:pPr>
              <a:r>
                <a:rPr lang="en-US" i="1">
                  <a:latin typeface="Calibri" pitchFamily="34" charset="0"/>
                </a:rPr>
                <a:t>Prediction of hazardous weather events from </a:t>
              </a:r>
              <a:r>
                <a:rPr lang="en-US" b="1" i="1">
                  <a:latin typeface="Calibri" pitchFamily="34" charset="0"/>
                </a:rPr>
                <a:t>a few hours to a week in advance</a:t>
              </a:r>
            </a:p>
          </p:txBody>
        </p:sp>
        <p:sp>
          <p:nvSpPr>
            <p:cNvPr id="666640" name="Text Box 16"/>
            <p:cNvSpPr txBox="1">
              <a:spLocks noChangeArrowheads="1"/>
            </p:cNvSpPr>
            <p:nvPr/>
          </p:nvSpPr>
          <p:spPr bwMode="auto">
            <a:xfrm>
              <a:off x="5427663" y="5114925"/>
              <a:ext cx="3509962" cy="915988"/>
            </a:xfrm>
            <a:prstGeom prst="rect">
              <a:avLst/>
            </a:prstGeom>
            <a:noFill/>
            <a:ln w="9525">
              <a:noFill/>
              <a:miter lim="800000"/>
              <a:headEnd/>
              <a:tailEnd/>
            </a:ln>
            <a:effectLst/>
          </p:spPr>
          <p:txBody>
            <a:bodyPr>
              <a:spAutoFit/>
            </a:bodyPr>
            <a:lstStyle/>
            <a:p>
              <a:pPr>
                <a:spcBef>
                  <a:spcPct val="50000"/>
                </a:spcBef>
              </a:pPr>
              <a:r>
                <a:rPr lang="en-US" i="1">
                  <a:latin typeface="Calibri" pitchFamily="34" charset="0"/>
                </a:rPr>
                <a:t>Detection and prediction of hazardous weather events </a:t>
              </a:r>
              <a:r>
                <a:rPr lang="en-US" b="1" i="1">
                  <a:latin typeface="Calibri" pitchFamily="34" charset="0"/>
                </a:rPr>
                <a:t>up to several hours in advance</a:t>
              </a:r>
              <a:endParaRPr lang="en-US">
                <a:latin typeface="Calibri" pitchFamily="34" charset="0"/>
              </a:endParaRPr>
            </a:p>
          </p:txBody>
        </p:sp>
        <p:sp>
          <p:nvSpPr>
            <p:cNvPr id="666641" name="Text Box 17"/>
            <p:cNvSpPr txBox="1">
              <a:spLocks noChangeArrowheads="1"/>
            </p:cNvSpPr>
            <p:nvPr/>
          </p:nvSpPr>
          <p:spPr bwMode="auto">
            <a:xfrm>
              <a:off x="0" y="32385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latin typeface="Calibri" pitchFamily="34" charset="0"/>
                </a:rPr>
                <a:t>NOAA’s Hazardous Weather </a:t>
              </a:r>
              <a:r>
                <a:rPr lang="en-US" sz="4400" b="1" dirty="0" err="1">
                  <a:latin typeface="Calibri" pitchFamily="34" charset="0"/>
                </a:rPr>
                <a:t>Testbed</a:t>
              </a:r>
              <a:endParaRPr lang="en-US" sz="4400" b="1" dirty="0">
                <a:latin typeface="Calibri" pitchFamily="34" charset="0"/>
              </a:endParaRPr>
            </a:p>
          </p:txBody>
        </p:sp>
      </p:grpSp>
      <p:sp>
        <p:nvSpPr>
          <p:cNvPr id="19" name="Line 4"/>
          <p:cNvSpPr>
            <a:spLocks noChangeShapeType="1"/>
          </p:cNvSpPr>
          <p:nvPr/>
        </p:nvSpPr>
        <p:spPr bwMode="auto">
          <a:xfrm>
            <a:off x="457200" y="12192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7500" y="347663"/>
            <a:ext cx="8509000" cy="563562"/>
          </a:xfrm>
        </p:spPr>
        <p:txBody>
          <a:bodyPr/>
          <a:lstStyle/>
          <a:p>
            <a:r>
              <a:rPr lang="en-US" sz="3600" b="1" dirty="0" smtClean="0"/>
              <a:t>GOES-R Proving Ground</a:t>
            </a:r>
          </a:p>
        </p:txBody>
      </p:sp>
      <p:sp>
        <p:nvSpPr>
          <p:cNvPr id="9219" name="Rectangle 3"/>
          <p:cNvSpPr>
            <a:spLocks noGrp="1" noChangeArrowheads="1"/>
          </p:cNvSpPr>
          <p:nvPr>
            <p:ph type="body" idx="1"/>
          </p:nvPr>
        </p:nvSpPr>
        <p:spPr>
          <a:xfrm>
            <a:off x="457200" y="1270000"/>
            <a:ext cx="8229600" cy="5588000"/>
          </a:xfrm>
        </p:spPr>
        <p:txBody>
          <a:bodyPr/>
          <a:lstStyle/>
          <a:p>
            <a:pPr lvl="1"/>
            <a:r>
              <a:rPr lang="en-US" sz="2400" dirty="0" smtClean="0">
                <a:latin typeface="Times New Roman" pitchFamily="18" charset="0"/>
                <a:sym typeface="WP Greek Century" pitchFamily="2" charset="2"/>
              </a:rPr>
              <a:t>What is the GOES-R Proving Ground?</a:t>
            </a:r>
          </a:p>
          <a:p>
            <a:pPr lvl="1">
              <a:buFontTx/>
              <a:buNone/>
            </a:pPr>
            <a:endParaRPr lang="en-US" sz="2400" dirty="0" smtClean="0">
              <a:latin typeface="Times New Roman" pitchFamily="18" charset="0"/>
              <a:sym typeface="WP Greek Century" pitchFamily="2" charset="2"/>
            </a:endParaRPr>
          </a:p>
          <a:p>
            <a:pPr lvl="2"/>
            <a:r>
              <a:rPr lang="en-US" sz="2200" dirty="0" smtClean="0">
                <a:latin typeface="Times New Roman" pitchFamily="18" charset="0"/>
                <a:sym typeface="WP Greek Century" pitchFamily="2" charset="2"/>
              </a:rPr>
              <a:t>Collaborative effort between the GOES-R Program Office, selected NOAA Cooperative Institutes, NASA SPoRT, NWS forecast offices, NCEP National Centers, JCSDA, and NOAA </a:t>
            </a:r>
            <a:r>
              <a:rPr lang="en-US" sz="2200" dirty="0" err="1" smtClean="0">
                <a:latin typeface="Times New Roman" pitchFamily="18" charset="0"/>
                <a:sym typeface="WP Greek Century" pitchFamily="2" charset="2"/>
              </a:rPr>
              <a:t>Testbeds</a:t>
            </a:r>
            <a:r>
              <a:rPr lang="en-US" sz="2200" dirty="0" smtClean="0">
                <a:latin typeface="Times New Roman" pitchFamily="18" charset="0"/>
                <a:sym typeface="WP Greek Century" pitchFamily="2" charset="2"/>
              </a:rPr>
              <a:t>.</a:t>
            </a:r>
          </a:p>
          <a:p>
            <a:pPr lvl="2">
              <a:buFontTx/>
              <a:buNone/>
            </a:pPr>
            <a:endParaRPr lang="en-US" sz="2200" dirty="0" smtClean="0">
              <a:latin typeface="Times New Roman" pitchFamily="18" charset="0"/>
              <a:sym typeface="WP Greek Century" pitchFamily="2" charset="2"/>
            </a:endParaRPr>
          </a:p>
          <a:p>
            <a:pPr lvl="2"/>
            <a:r>
              <a:rPr lang="en-US" sz="2200" dirty="0" smtClean="0">
                <a:latin typeface="Times New Roman" pitchFamily="18" charset="0"/>
                <a:sym typeface="WP Greek Century" pitchFamily="2" charset="2"/>
              </a:rPr>
              <a:t>Where proxy and simulated GOES-R products are tested, evaluated and integrated into operations before the GOES-R launch</a:t>
            </a:r>
          </a:p>
          <a:p>
            <a:pPr lvl="2"/>
            <a:endParaRPr lang="en-US" sz="2200" dirty="0" smtClean="0">
              <a:latin typeface="Times New Roman" pitchFamily="18" charset="0"/>
              <a:sym typeface="WP Greek Century" pitchFamily="2" charset="2"/>
            </a:endParaRPr>
          </a:p>
          <a:p>
            <a:pPr lvl="2"/>
            <a:r>
              <a:rPr lang="en-US" sz="2200" dirty="0" smtClean="0">
                <a:latin typeface="Times New Roman" pitchFamily="18" charset="0"/>
                <a:sym typeface="WP Greek Century" pitchFamily="2" charset="2"/>
              </a:rPr>
              <a:t>A key element of GOES-R User Readiness (Risk Mitigation)</a:t>
            </a:r>
          </a:p>
        </p:txBody>
      </p:sp>
      <p:sp>
        <p:nvSpPr>
          <p:cNvPr id="9220"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pic>
        <p:nvPicPr>
          <p:cNvPr id="5" name="Picture 13" descr="GOES-R_Color_L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
            <a:ext cx="1524000" cy="1016561"/>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rot="5400000">
            <a:off x="8140450" y="12950"/>
            <a:ext cx="1016497" cy="99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457200" y="0"/>
            <a:ext cx="8229600" cy="1143000"/>
          </a:xfrm>
        </p:spPr>
        <p:txBody>
          <a:bodyPr/>
          <a:lstStyle/>
          <a:p>
            <a:r>
              <a:rPr lang="en-US" b="1" dirty="0"/>
              <a:t>Total Lightning Detection</a:t>
            </a:r>
          </a:p>
        </p:txBody>
      </p:sp>
      <p:sp>
        <p:nvSpPr>
          <p:cNvPr id="700419" name="Rectangle 3"/>
          <p:cNvSpPr>
            <a:spLocks noGrp="1" noChangeArrowheads="1"/>
          </p:cNvSpPr>
          <p:nvPr>
            <p:ph type="body" idx="1"/>
          </p:nvPr>
        </p:nvSpPr>
        <p:spPr>
          <a:xfrm>
            <a:off x="457200" y="1208088"/>
            <a:ext cx="4754563" cy="4556125"/>
          </a:xfrm>
        </p:spPr>
        <p:txBody>
          <a:bodyPr/>
          <a:lstStyle/>
          <a:p>
            <a:pPr>
              <a:lnSpc>
                <a:spcPct val="90000"/>
              </a:lnSpc>
            </a:pPr>
            <a:r>
              <a:rPr lang="en-US" sz="2400">
                <a:solidFill>
                  <a:srgbClr val="800000"/>
                </a:solidFill>
              </a:rPr>
              <a:t>Pseudo-GLM</a:t>
            </a:r>
          </a:p>
          <a:p>
            <a:pPr lvl="1">
              <a:lnSpc>
                <a:spcPct val="90000"/>
              </a:lnSpc>
            </a:pPr>
            <a:r>
              <a:rPr lang="en-US" sz="2000"/>
              <a:t>Data from ground-based total lightning detection networks</a:t>
            </a:r>
          </a:p>
          <a:p>
            <a:pPr lvl="2">
              <a:lnSpc>
                <a:spcPct val="90000"/>
              </a:lnSpc>
            </a:pPr>
            <a:r>
              <a:rPr lang="en-US" sz="1800"/>
              <a:t>Huntsville, AL; Washington, DC; Melbourne, FL; and Norman, OK</a:t>
            </a:r>
          </a:p>
          <a:p>
            <a:pPr lvl="1">
              <a:lnSpc>
                <a:spcPct val="90000"/>
              </a:lnSpc>
            </a:pPr>
            <a:r>
              <a:rPr lang="en-US" sz="2000"/>
              <a:t>Raw data sorted into flashes and interpolated to an 8km grid</a:t>
            </a:r>
          </a:p>
          <a:p>
            <a:pPr lvl="1">
              <a:lnSpc>
                <a:spcPct val="90000"/>
              </a:lnSpc>
            </a:pPr>
            <a:r>
              <a:rPr lang="en-US" sz="2000"/>
              <a:t>Running 2-minute average</a:t>
            </a:r>
          </a:p>
          <a:p>
            <a:pPr>
              <a:lnSpc>
                <a:spcPct val="90000"/>
              </a:lnSpc>
            </a:pPr>
            <a:r>
              <a:rPr lang="en-US" sz="2400">
                <a:solidFill>
                  <a:srgbClr val="800000"/>
                </a:solidFill>
              </a:rPr>
              <a:t>Simulated lightning threat</a:t>
            </a:r>
          </a:p>
          <a:p>
            <a:pPr lvl="1">
              <a:lnSpc>
                <a:spcPct val="90000"/>
              </a:lnSpc>
            </a:pPr>
            <a:r>
              <a:rPr lang="en-US" sz="2000"/>
              <a:t>Based on NSSL-WRF 0Z 4km data</a:t>
            </a:r>
          </a:p>
          <a:p>
            <a:pPr lvl="1">
              <a:lnSpc>
                <a:spcPct val="90000"/>
              </a:lnSpc>
            </a:pPr>
            <a:r>
              <a:rPr lang="en-US" sz="2000"/>
              <a:t>Estimates total lightning from vertical ice content and flux within cloud objects (see McCaul et al., 2009)</a:t>
            </a:r>
          </a:p>
        </p:txBody>
      </p:sp>
      <p:pic>
        <p:nvPicPr>
          <p:cNvPr id="700420" name="Picture 13"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89038" y="5772150"/>
            <a:ext cx="1439862" cy="960438"/>
          </a:xfrm>
          <a:prstGeom prst="rect">
            <a:avLst/>
          </a:prstGeom>
          <a:noFill/>
          <a:ln w="9525">
            <a:noFill/>
            <a:miter lim="800000"/>
            <a:headEnd/>
            <a:tailEnd/>
          </a:ln>
        </p:spPr>
      </p:pic>
      <p:pic>
        <p:nvPicPr>
          <p:cNvPr id="700421" name="Picture 5" descr="nssllogo"/>
          <p:cNvPicPr>
            <a:picLocks noChangeAspect="1" noChangeArrowheads="1"/>
          </p:cNvPicPr>
          <p:nvPr/>
        </p:nvPicPr>
        <p:blipFill>
          <a:blip r:embed="rId3" cstate="print"/>
          <a:srcRect/>
          <a:stretch>
            <a:fillRect/>
          </a:stretch>
        </p:blipFill>
        <p:spPr bwMode="auto">
          <a:xfrm>
            <a:off x="6646863" y="5927725"/>
            <a:ext cx="819150" cy="815975"/>
          </a:xfrm>
          <a:prstGeom prst="rect">
            <a:avLst/>
          </a:prstGeom>
          <a:noFill/>
          <a:ln w="9525">
            <a:noFill/>
            <a:miter lim="800000"/>
            <a:headEnd/>
            <a:tailEnd/>
          </a:ln>
        </p:spPr>
      </p:pic>
      <p:pic>
        <p:nvPicPr>
          <p:cNvPr id="700422" name="Picture 6" descr="20100609_pGLMandIR"/>
          <p:cNvPicPr>
            <a:picLocks noChangeAspect="1" noChangeArrowheads="1"/>
          </p:cNvPicPr>
          <p:nvPr/>
        </p:nvPicPr>
        <p:blipFill>
          <a:blip r:embed="rId4" cstate="print"/>
          <a:srcRect/>
          <a:stretch>
            <a:fillRect/>
          </a:stretch>
        </p:blipFill>
        <p:spPr bwMode="auto">
          <a:xfrm>
            <a:off x="5327650" y="1211263"/>
            <a:ext cx="3498850" cy="2579687"/>
          </a:xfrm>
          <a:prstGeom prst="rect">
            <a:avLst/>
          </a:prstGeom>
          <a:noFill/>
        </p:spPr>
      </p:pic>
      <p:pic>
        <p:nvPicPr>
          <p:cNvPr id="700424" name="Picture 8" descr="20100609_2100_ltgthreat"/>
          <p:cNvPicPr>
            <a:picLocks noChangeAspect="1" noChangeArrowheads="1"/>
          </p:cNvPicPr>
          <p:nvPr/>
        </p:nvPicPr>
        <p:blipFill>
          <a:blip r:embed="rId5" cstate="print"/>
          <a:srcRect/>
          <a:stretch>
            <a:fillRect/>
          </a:stretch>
        </p:blipFill>
        <p:spPr bwMode="auto">
          <a:xfrm>
            <a:off x="5680075" y="3829050"/>
            <a:ext cx="2874963" cy="2078038"/>
          </a:xfrm>
          <a:prstGeom prst="rect">
            <a:avLst/>
          </a:prstGeom>
          <a:noFill/>
        </p:spPr>
      </p:pic>
      <p:sp>
        <p:nvSpPr>
          <p:cNvPr id="8" name="Line 4"/>
          <p:cNvSpPr>
            <a:spLocks noChangeShapeType="1"/>
          </p:cNvSpPr>
          <p:nvPr/>
        </p:nvSpPr>
        <p:spPr bwMode="auto">
          <a:xfrm>
            <a:off x="457200" y="9906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79EC68-8FFB-4005-B428-3ECB6032B0AB}" type="slidenum">
              <a:rPr lang="en-US" smtClean="0"/>
              <a:pPr>
                <a:defRPr/>
              </a:pPr>
              <a:t>13</a:t>
            </a:fld>
            <a:endParaRPr lang="en-US"/>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cstate="print"/>
          <a:srcRect/>
          <a:stretch>
            <a:fillRect/>
          </a:stretch>
        </p:blipFill>
        <p:spPr bwMode="auto">
          <a:xfrm>
            <a:off x="3457575" y="1447800"/>
            <a:ext cx="5229225" cy="4457700"/>
          </a:xfrm>
          <a:prstGeom prst="rect">
            <a:avLst/>
          </a:prstGeom>
          <a:noFill/>
        </p:spPr>
      </p:pic>
      <p:sp>
        <p:nvSpPr>
          <p:cNvPr id="4099" name="Rectangle 3"/>
          <p:cNvSpPr>
            <a:spLocks noChangeArrowheads="1"/>
          </p:cNvSpPr>
          <p:nvPr/>
        </p:nvSpPr>
        <p:spPr bwMode="auto">
          <a:xfrm>
            <a:off x="3457575" y="5890736"/>
            <a:ext cx="5181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Forecaster AWIPS display of PGLM flash extent density product and IR image over Central Tennessee and Northern Alabama at 2215 UTC on 9 June 2010.  The overlay of PGLM on IR allowed the forecaster to focus on the most active convective cores.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1"/>
          <p:cNvSpPr txBox="1">
            <a:spLocks/>
          </p:cNvSpPr>
          <p:nvPr/>
        </p:nvSpPr>
        <p:spPr>
          <a:xfrm>
            <a:off x="457200" y="76200"/>
            <a:ext cx="8229600" cy="1143000"/>
          </a:xfrm>
          <a:prstGeom prst="rect">
            <a:avLst/>
          </a:prstGeom>
        </p:spPr>
        <p:txBody>
          <a:bodyPr/>
          <a:lstStyle/>
          <a:p>
            <a:pPr lvl="0" algn="ctr" eaLnBrk="0" hangingPunct="0"/>
            <a:r>
              <a:rPr lang="en-US" sz="3600" b="1" dirty="0" smtClean="0"/>
              <a:t>Pseudo-Geostationary Lightning </a:t>
            </a:r>
            <a:r>
              <a:rPr lang="en-US" sz="3600" b="1" dirty="0" err="1" smtClean="0"/>
              <a:t>Mapper</a:t>
            </a:r>
            <a:r>
              <a:rPr lang="en-US" sz="3600" b="1" dirty="0" smtClean="0"/>
              <a:t> (PGLM)</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Line 4"/>
          <p:cNvSpPr>
            <a:spLocks noChangeShapeType="1"/>
          </p:cNvSpPr>
          <p:nvPr/>
        </p:nvSpPr>
        <p:spPr bwMode="auto">
          <a:xfrm>
            <a:off x="381000" y="1322169"/>
            <a:ext cx="8229600" cy="0"/>
          </a:xfrm>
          <a:prstGeom prst="line">
            <a:avLst/>
          </a:prstGeom>
          <a:noFill/>
          <a:ln w="50800" cmpd="dbl">
            <a:solidFill>
              <a:srgbClr val="003399"/>
            </a:solidFill>
            <a:round/>
            <a:headEnd/>
            <a:tailEnd/>
          </a:ln>
        </p:spPr>
        <p:txBody>
          <a:bodyPr/>
          <a:lstStyle/>
          <a:p>
            <a:endParaRPr lang="en-US"/>
          </a:p>
        </p:txBody>
      </p:sp>
      <p:sp>
        <p:nvSpPr>
          <p:cNvPr id="11" name="TextBox 10"/>
          <p:cNvSpPr txBox="1"/>
          <p:nvPr/>
        </p:nvSpPr>
        <p:spPr>
          <a:xfrm>
            <a:off x="152400" y="1442621"/>
            <a:ext cx="3200400" cy="5262979"/>
          </a:xfrm>
          <a:prstGeom prst="rect">
            <a:avLst/>
          </a:prstGeom>
          <a:solidFill>
            <a:srgbClr val="FFFF00"/>
          </a:solidFill>
          <a:ln>
            <a:solidFill>
              <a:schemeClr val="tx1"/>
            </a:solidFill>
          </a:ln>
        </p:spPr>
        <p:txBody>
          <a:bodyPr wrap="square" rtlCol="0">
            <a:spAutoFit/>
          </a:bodyPr>
          <a:lstStyle/>
          <a:p>
            <a:r>
              <a:rPr lang="en-US" sz="1200" dirty="0" smtClean="0"/>
              <a:t>The real-time lightning data was available in 1 or 2-minute intervals and sorted into flashes using algorithms available through Warning Decision Support System – Integrated Information (WDSS-II).  Following flash sorting, a Flash Extent Density product was created at 8-km resolution to match that expected by the GOES-R GLM. </a:t>
            </a:r>
          </a:p>
          <a:p>
            <a:endParaRPr lang="en-US" sz="1200" dirty="0" smtClean="0"/>
          </a:p>
          <a:p>
            <a:r>
              <a:rPr lang="en-US" sz="1200" dirty="0" smtClean="0"/>
              <a:t>NWS forecasters evaluated the PGLM product during both real-time operations and for an archive event.  The PGLM product was available as a running 2-minute average at 1-minute updates within AWIPS.</a:t>
            </a:r>
          </a:p>
          <a:p>
            <a:endParaRPr lang="en-US" sz="1200" dirty="0" smtClean="0"/>
          </a:p>
          <a:p>
            <a:r>
              <a:rPr lang="en-US" sz="1200" dirty="0" smtClean="0"/>
              <a:t>The PGLM products provided a strong support tool for the forecasters and helped increase forecaster confidence to warn or not warn on a storm.  The lightning data was often noted as perhaps being more important with pulse storms or near-severe situations where lightning would be more clearly indicative of important updraft fluctuations.   Forecasters viewed future GLM data as a “great tool” or a possible “mainstream product” for “situational awareness” in “making sure no dangerous cells are being missed.”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79EC68-8FFB-4005-B428-3ECB6032B0AB}" type="slidenum">
              <a:rPr lang="en-US" smtClean="0"/>
              <a:pPr>
                <a:defRPr/>
              </a:pPr>
              <a:t>14</a:t>
            </a:fld>
            <a:endParaRPr lang="en-US"/>
          </a:p>
        </p:txBody>
      </p:sp>
      <p:pic>
        <p:nvPicPr>
          <p:cNvPr id="2051" name="Picture 3" descr="C:\Users\sjgoodma\Documents\WMO WGNR\Geneva Kick-off\Comparison_25Apr2010_0300utc.png"/>
          <p:cNvPicPr>
            <a:picLocks noChangeAspect="1" noChangeArrowheads="1"/>
          </p:cNvPicPr>
          <p:nvPr/>
        </p:nvPicPr>
        <p:blipFill>
          <a:blip r:embed="rId2" cstate="print"/>
          <a:srcRect/>
          <a:stretch>
            <a:fillRect/>
          </a:stretch>
        </p:blipFill>
        <p:spPr bwMode="auto">
          <a:xfrm>
            <a:off x="1600200" y="1219200"/>
            <a:ext cx="5486400" cy="4623371"/>
          </a:xfrm>
          <a:prstGeom prst="rect">
            <a:avLst/>
          </a:prstGeom>
          <a:noFill/>
        </p:spPr>
      </p:pic>
      <p:sp>
        <p:nvSpPr>
          <p:cNvPr id="5" name="Rectangle 1026"/>
          <p:cNvSpPr>
            <a:spLocks noChangeArrowheads="1"/>
          </p:cNvSpPr>
          <p:nvPr/>
        </p:nvSpPr>
        <p:spPr bwMode="auto">
          <a:xfrm>
            <a:off x="152400" y="76200"/>
            <a:ext cx="8669337" cy="1066800"/>
          </a:xfrm>
          <a:prstGeom prst="rect">
            <a:avLst/>
          </a:prstGeom>
          <a:noFill/>
          <a:ln w="9525">
            <a:noFill/>
            <a:miter lim="800000"/>
            <a:headEnd/>
            <a:tailEnd/>
          </a:ln>
          <a:effectLst/>
        </p:spPr>
        <p:txBody>
          <a:bodyPr anchor="ctr"/>
          <a:lstStyle/>
          <a:p>
            <a:pPr algn="ctr" eaLnBrk="0" hangingPunct="0"/>
            <a:r>
              <a:rPr lang="en-US" sz="3600" b="1" dirty="0" smtClean="0">
                <a:latin typeface="Calibri" pitchFamily="34" charset="0"/>
              </a:rPr>
              <a:t>WRF Lightning Threat Comparison with NEXRAD and LMA Observations</a:t>
            </a:r>
            <a:endParaRPr lang="en-US" sz="3600" dirty="0">
              <a:latin typeface="Calibri" pitchFamily="34" charset="0"/>
            </a:endParaRPr>
          </a:p>
        </p:txBody>
      </p:sp>
      <p:sp>
        <p:nvSpPr>
          <p:cNvPr id="6" name="Line 4"/>
          <p:cNvSpPr>
            <a:spLocks noChangeShapeType="1"/>
          </p:cNvSpPr>
          <p:nvPr/>
        </p:nvSpPr>
        <p:spPr bwMode="auto">
          <a:xfrm>
            <a:off x="533400" y="1143000"/>
            <a:ext cx="8229600" cy="0"/>
          </a:xfrm>
          <a:prstGeom prst="line">
            <a:avLst/>
          </a:prstGeom>
          <a:noFill/>
          <a:ln w="50800" cmpd="dbl">
            <a:solidFill>
              <a:srgbClr val="003399"/>
            </a:solidFill>
            <a:round/>
            <a:headEnd/>
            <a:tailEnd/>
          </a:ln>
        </p:spPr>
        <p:txBody>
          <a:bodyPr/>
          <a:lstStyle/>
          <a:p>
            <a:endParaRPr lang="en-US"/>
          </a:p>
        </p:txBody>
      </p:sp>
      <p:sp>
        <p:nvSpPr>
          <p:cNvPr id="7" name="TextBox 6"/>
          <p:cNvSpPr txBox="1"/>
          <p:nvPr/>
        </p:nvSpPr>
        <p:spPr>
          <a:xfrm>
            <a:off x="304800" y="5867400"/>
            <a:ext cx="8458200" cy="830997"/>
          </a:xfrm>
          <a:prstGeom prst="rect">
            <a:avLst/>
          </a:prstGeom>
          <a:noFill/>
        </p:spPr>
        <p:txBody>
          <a:bodyPr wrap="square" rtlCol="0">
            <a:spAutoFit/>
          </a:bodyPr>
          <a:lstStyle/>
          <a:p>
            <a:r>
              <a:rPr lang="en-US" sz="1200" dirty="0" smtClean="0"/>
              <a:t>Direct comparison of the NSSL WRF 27 h forecast at 03Z on 25 April 2010 with the 0300 UTC radar and Lightning Mapping Array (LMA, top row) and model composite reflectivity and max-hourly LFA flash extensity density (bottom row).  The LFA in the lower-right shows the tracks of storms in the previous forecast hour. The radar data are a merged composite of HTX,OHX,GWX,BMX and FFC, with the plotted values being the largest of the 5 radars at each pixel. </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79EC68-8FFB-4005-B428-3ECB6032B0AB}" type="slidenum">
              <a:rPr lang="en-US" smtClean="0"/>
              <a:pPr>
                <a:defRPr/>
              </a:pPr>
              <a:t>15</a:t>
            </a:fld>
            <a:endParaRPr lang="en-US"/>
          </a:p>
        </p:txBody>
      </p:sp>
      <p:pic>
        <p:nvPicPr>
          <p:cNvPr id="73730" name="Picture 2"/>
          <p:cNvPicPr>
            <a:picLocks noChangeAspect="1" noChangeArrowheads="1"/>
          </p:cNvPicPr>
          <p:nvPr/>
        </p:nvPicPr>
        <p:blipFill>
          <a:blip r:embed="rId2" cstate="print"/>
          <a:srcRect/>
          <a:stretch>
            <a:fillRect/>
          </a:stretch>
        </p:blipFill>
        <p:spPr bwMode="auto">
          <a:xfrm>
            <a:off x="0" y="0"/>
            <a:ext cx="9144000" cy="641022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Total Lightning Increases with Storm Growth and Updraft Intensification</a:t>
            </a:r>
            <a:endParaRPr lang="en-US" b="1" dirty="0"/>
          </a:p>
        </p:txBody>
      </p:sp>
      <p:sp>
        <p:nvSpPr>
          <p:cNvPr id="3" name="Slide Number Placeholder 2"/>
          <p:cNvSpPr>
            <a:spLocks noGrp="1"/>
          </p:cNvSpPr>
          <p:nvPr>
            <p:ph type="sldNum" sz="quarter" idx="12"/>
          </p:nvPr>
        </p:nvSpPr>
        <p:spPr/>
        <p:txBody>
          <a:bodyPr/>
          <a:lstStyle/>
          <a:p>
            <a:fld id="{B340B619-EB6A-4188-BD82-77F8D1BE01C2}" type="slidenum">
              <a:rPr lang="en-US" smtClean="0"/>
              <a:pPr/>
              <a:t>16</a:t>
            </a:fld>
            <a:endParaRPr lang="en-US"/>
          </a:p>
        </p:txBody>
      </p:sp>
      <p:sp>
        <p:nvSpPr>
          <p:cNvPr id="9" name="Line 4"/>
          <p:cNvSpPr>
            <a:spLocks noChangeShapeType="1"/>
          </p:cNvSpPr>
          <p:nvPr/>
        </p:nvSpPr>
        <p:spPr bwMode="auto">
          <a:xfrm>
            <a:off x="381000" y="1295400"/>
            <a:ext cx="8229600" cy="0"/>
          </a:xfrm>
          <a:prstGeom prst="line">
            <a:avLst/>
          </a:prstGeom>
          <a:noFill/>
          <a:ln w="50800" cmpd="dbl">
            <a:solidFill>
              <a:srgbClr val="003399"/>
            </a:solidFill>
            <a:round/>
            <a:headEnd/>
            <a:tailEnd/>
          </a:ln>
        </p:spPr>
        <p:txBody>
          <a:bodyPr/>
          <a:lstStyle/>
          <a:p>
            <a:endParaRPr lang="en-US"/>
          </a:p>
        </p:txBody>
      </p:sp>
      <p:sp>
        <p:nvSpPr>
          <p:cNvPr id="13" name="TextBox 12"/>
          <p:cNvSpPr txBox="1"/>
          <p:nvPr/>
        </p:nvSpPr>
        <p:spPr>
          <a:xfrm>
            <a:off x="762000" y="6096000"/>
            <a:ext cx="914400" cy="914400"/>
          </a:xfrm>
          <a:prstGeom prst="rect">
            <a:avLst/>
          </a:prstGeom>
          <a:ln/>
        </p:spPr>
        <p:txBody>
          <a:bodyPr vert="horz" wrap="none" lIns="91440" tIns="45720" rIns="91440" bIns="45720" rtlCol="0">
            <a:noAutofit/>
          </a:bodyPr>
          <a:lstStyle/>
          <a:p>
            <a:pPr marL="607197" marR="0" indent="-285750" defTabSz="914400" rtl="0" eaLnBrk="1" fontAlgn="auto" latinLnBrk="0" hangingPunct="1">
              <a:lnSpc>
                <a:spcPct val="106000"/>
              </a:lnSpc>
              <a:spcBef>
                <a:spcPct val="20000"/>
              </a:spcBef>
              <a:spcAft>
                <a:spcPts val="0"/>
              </a:spcAft>
              <a:buClrTx/>
              <a:buSzPct val="99000"/>
              <a:tabLst>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Lst>
            </a:pPr>
            <a:endParaRPr kumimoji="0" lang="en-US" sz="1600" b="0"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114690" name="Picture 2" descr="C:\Documents and Settings\sjgoodma\My Documents\Southern Thunder\ST09\ST09 Wrap up\BAMS\combined_lightning_surge.PNG"/>
          <p:cNvPicPr>
            <a:picLocks noChangeAspect="1" noChangeArrowheads="1"/>
          </p:cNvPicPr>
          <p:nvPr/>
        </p:nvPicPr>
        <p:blipFill>
          <a:blip r:embed="rId2" cstate="print"/>
          <a:srcRect/>
          <a:stretch>
            <a:fillRect/>
          </a:stretch>
        </p:blipFill>
        <p:spPr bwMode="auto">
          <a:xfrm>
            <a:off x="1295400" y="1524000"/>
            <a:ext cx="6467475" cy="48196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04"/>
          <p:cNvSpPr>
            <a:spLocks noChangeShapeType="1"/>
          </p:cNvSpPr>
          <p:nvPr/>
        </p:nvSpPr>
        <p:spPr bwMode="auto">
          <a:xfrm>
            <a:off x="3505200" y="3200400"/>
            <a:ext cx="838200" cy="2209800"/>
          </a:xfrm>
          <a:prstGeom prst="line">
            <a:avLst/>
          </a:prstGeom>
          <a:noFill/>
          <a:ln w="57150">
            <a:solidFill>
              <a:srgbClr val="FF0000"/>
            </a:solidFill>
            <a:round/>
            <a:headEnd/>
            <a:tailEnd type="triangle" w="med" len="med"/>
          </a:ln>
        </p:spPr>
        <p:txBody>
          <a:bodyPr/>
          <a:lstStyle/>
          <a:p>
            <a:endParaRPr lang="en-US"/>
          </a:p>
        </p:txBody>
      </p:sp>
      <p:sp>
        <p:nvSpPr>
          <p:cNvPr id="8195" name="Rectangle 4"/>
          <p:cNvSpPr>
            <a:spLocks noGrp="1" noChangeArrowheads="1"/>
          </p:cNvSpPr>
          <p:nvPr>
            <p:ph type="title"/>
          </p:nvPr>
        </p:nvSpPr>
        <p:spPr>
          <a:xfrm>
            <a:off x="152400" y="76200"/>
            <a:ext cx="5638800" cy="1143000"/>
          </a:xfrm>
        </p:spPr>
        <p:txBody>
          <a:bodyPr lIns="0" tIns="0" rIns="0" bIns="0"/>
          <a:lstStyle/>
          <a:p>
            <a:pPr eaLnBrk="1" hangingPunct="1">
              <a:lnSpc>
                <a:spcPts val="1500"/>
              </a:lnSpc>
            </a:pPr>
            <a:r>
              <a:rPr lang="en-US" sz="3200" b="1" dirty="0" smtClean="0">
                <a:solidFill>
                  <a:srgbClr val="FF0000"/>
                </a:solidFill>
              </a:rPr>
              <a:t>Lightning Jump Algorithm Status</a:t>
            </a:r>
            <a:endParaRPr lang="en-US" sz="3200" b="1" dirty="0" smtClean="0">
              <a:solidFill>
                <a:srgbClr val="FF0000"/>
              </a:solidFill>
            </a:endParaRPr>
          </a:p>
        </p:txBody>
      </p:sp>
      <p:graphicFrame>
        <p:nvGraphicFramePr>
          <p:cNvPr id="2148" name="Group 100"/>
          <p:cNvGraphicFramePr>
            <a:graphicFrameLocks noGrp="1"/>
          </p:cNvGraphicFramePr>
          <p:nvPr>
            <p:ph sz="quarter" idx="1"/>
          </p:nvPr>
        </p:nvGraphicFramePr>
        <p:xfrm>
          <a:off x="4343400" y="4114800"/>
          <a:ext cx="4724400" cy="2655570"/>
        </p:xfrm>
        <a:graphic>
          <a:graphicData uri="http://schemas.openxmlformats.org/drawingml/2006/table">
            <a:tbl>
              <a:tblPr/>
              <a:tblGrid>
                <a:gridCol w="1676400"/>
                <a:gridCol w="762000"/>
                <a:gridCol w="762000"/>
                <a:gridCol w="762000"/>
                <a:gridCol w="762000"/>
              </a:tblGrid>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Algorithm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POD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FAR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HSS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Gatlin and Goodman</a:t>
                      </a:r>
                      <a:endParaRPr kumimoji="0" lang="en-US" sz="16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0.49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Gatlin 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0.52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a:t>
                      </a:r>
                      <a:r>
                        <a:rPr kumimoji="0" lang="el-GR" sz="1600" b="1" i="0" u="none" strike="noStrike" cap="none" normalizeH="0" baseline="0" dirty="0" smtClean="0">
                          <a:ln>
                            <a:noFill/>
                          </a:ln>
                          <a:solidFill>
                            <a:schemeClr val="tx1"/>
                          </a:solidFill>
                          <a:effectLst/>
                          <a:latin typeface="Arial" charset="0"/>
                          <a:cs typeface="Arial" charset="0"/>
                        </a:rPr>
                        <a:t>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r>
                        <a:rPr kumimoji="0" lang="el-GR" sz="1600" b="1" i="0" u="none" strike="noStrike" cap="none" normalizeH="0" baseline="0" smtClean="0">
                          <a:ln>
                            <a:noFill/>
                          </a:ln>
                          <a:solidFill>
                            <a:schemeClr val="tx1"/>
                          </a:solidFill>
                          <a:effectLst/>
                          <a:latin typeface="Arial" charset="0"/>
                          <a:cs typeface="Arial" charset="0"/>
                        </a:rPr>
                        <a:t>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0.65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Threshold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0.66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Threshold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6" name="Rectangle 7"/>
          <p:cNvSpPr>
            <a:spLocks noGrp="1" noChangeArrowheads="1"/>
          </p:cNvSpPr>
          <p:nvPr>
            <p:ph type="body" sz="half" idx="3"/>
          </p:nvPr>
        </p:nvSpPr>
        <p:spPr>
          <a:xfrm>
            <a:off x="0" y="1143000"/>
            <a:ext cx="4191000" cy="5715000"/>
          </a:xfrm>
        </p:spPr>
        <p:txBody>
          <a:bodyPr/>
          <a:lstStyle/>
          <a:p>
            <a:pPr eaLnBrk="1" hangingPunct="1">
              <a:lnSpc>
                <a:spcPct val="80000"/>
              </a:lnSpc>
            </a:pPr>
            <a:r>
              <a:rPr lang="en-US" sz="2000" dirty="0" smtClean="0"/>
              <a:t>Six separate lightning jump configurations tested</a:t>
            </a:r>
          </a:p>
          <a:p>
            <a:pPr eaLnBrk="1" hangingPunct="1">
              <a:lnSpc>
                <a:spcPct val="80000"/>
              </a:lnSpc>
            </a:pPr>
            <a:r>
              <a:rPr lang="en-US" sz="2000" dirty="0" smtClean="0"/>
              <a:t>Case study expansion:</a:t>
            </a:r>
          </a:p>
          <a:p>
            <a:pPr lvl="1" eaLnBrk="1" hangingPunct="1">
              <a:lnSpc>
                <a:spcPct val="80000"/>
              </a:lnSpc>
            </a:pPr>
            <a:r>
              <a:rPr lang="en-US" sz="1800" dirty="0" smtClean="0"/>
              <a:t>107 T-storms analyzed</a:t>
            </a:r>
          </a:p>
          <a:p>
            <a:pPr marL="976313" lvl="2" eaLnBrk="1" hangingPunct="1">
              <a:lnSpc>
                <a:spcPct val="80000"/>
              </a:lnSpc>
            </a:pPr>
            <a:r>
              <a:rPr lang="en-US" sz="1800" dirty="0" smtClean="0"/>
              <a:t>38 severe</a:t>
            </a:r>
          </a:p>
          <a:p>
            <a:pPr marL="976313" lvl="2" eaLnBrk="1" hangingPunct="1">
              <a:lnSpc>
                <a:spcPct val="80000"/>
              </a:lnSpc>
            </a:pPr>
            <a:r>
              <a:rPr lang="en-US" sz="1800" dirty="0" smtClean="0"/>
              <a:t>69 non-severe</a:t>
            </a:r>
          </a:p>
          <a:p>
            <a:pPr eaLnBrk="1" hangingPunct="1">
              <a:lnSpc>
                <a:spcPct val="80000"/>
              </a:lnSpc>
            </a:pPr>
            <a:r>
              <a:rPr lang="en-US" sz="2000" dirty="0" smtClean="0"/>
              <a:t>The “2</a:t>
            </a:r>
            <a:r>
              <a:rPr lang="el-GR" sz="2000" dirty="0" smtClean="0">
                <a:cs typeface="Arial" charset="0"/>
              </a:rPr>
              <a:t>σ</a:t>
            </a:r>
            <a:r>
              <a:rPr lang="en-US" sz="2000" dirty="0" smtClean="0">
                <a:cs typeface="Arial" charset="0"/>
              </a:rPr>
              <a:t>” configuration yielded best results  </a:t>
            </a:r>
          </a:p>
          <a:p>
            <a:pPr lvl="1" eaLnBrk="1" hangingPunct="1">
              <a:lnSpc>
                <a:spcPct val="80000"/>
              </a:lnSpc>
            </a:pPr>
            <a:r>
              <a:rPr lang="en-US" sz="1800" dirty="0" smtClean="0">
                <a:cs typeface="Arial" charset="0"/>
              </a:rPr>
              <a:t>POD beats NWS performance statistics (80-90%); </a:t>
            </a:r>
          </a:p>
          <a:p>
            <a:pPr lvl="1" eaLnBrk="1" hangingPunct="1">
              <a:lnSpc>
                <a:spcPct val="80000"/>
              </a:lnSpc>
            </a:pPr>
            <a:r>
              <a:rPr lang="en-US" sz="1800" dirty="0" smtClean="0">
                <a:cs typeface="Arial" charset="0"/>
              </a:rPr>
              <a:t>FAR even better i.e.,15% lower (Barnes et al. 2007)</a:t>
            </a:r>
          </a:p>
          <a:p>
            <a:pPr marL="976313" lvl="2" eaLnBrk="1" hangingPunct="1">
              <a:lnSpc>
                <a:spcPct val="80000"/>
              </a:lnSpc>
            </a:pPr>
            <a:r>
              <a:rPr lang="en-US" sz="1800" dirty="0" smtClean="0">
                <a:cs typeface="Arial" charset="0"/>
              </a:rPr>
              <a:t>Caveat:  Large difference in sample sizes, more cases are needed to finalize result.</a:t>
            </a:r>
          </a:p>
          <a:p>
            <a:pPr eaLnBrk="1" hangingPunct="1">
              <a:lnSpc>
                <a:spcPct val="80000"/>
              </a:lnSpc>
            </a:pPr>
            <a:r>
              <a:rPr lang="en-US" sz="2000" dirty="0" smtClean="0">
                <a:cs typeface="Arial" charset="0"/>
              </a:rPr>
              <a:t>M.S. Thesis completed and study accepted to JAMC (Schultz, Petersen, Carey 2009); forms the conceptual basis of the lightning jump ATBD </a:t>
            </a:r>
          </a:p>
        </p:txBody>
      </p:sp>
      <p:pic>
        <p:nvPicPr>
          <p:cNvPr id="8247" name="Picture 2" descr="walt_2.png"/>
          <p:cNvPicPr>
            <a:picLocks noChangeAspect="1"/>
          </p:cNvPicPr>
          <p:nvPr/>
        </p:nvPicPr>
        <p:blipFill>
          <a:blip r:embed="rId2" cstate="print"/>
          <a:srcRect t="6329" r="60759" b="17722"/>
          <a:stretch>
            <a:fillRect/>
          </a:stretch>
        </p:blipFill>
        <p:spPr bwMode="auto">
          <a:xfrm>
            <a:off x="6172200" y="0"/>
            <a:ext cx="2971800" cy="4026310"/>
          </a:xfrm>
          <a:prstGeom prst="rect">
            <a:avLst/>
          </a:prstGeom>
          <a:noFill/>
          <a:ln w="9525">
            <a:noFill/>
            <a:miter lim="800000"/>
            <a:headEnd/>
            <a:tailEnd/>
          </a:ln>
        </p:spPr>
      </p:pic>
      <p:grpSp>
        <p:nvGrpSpPr>
          <p:cNvPr id="2" name="Group 61"/>
          <p:cNvGrpSpPr>
            <a:grpSpLocks/>
          </p:cNvGrpSpPr>
          <p:nvPr/>
        </p:nvGrpSpPr>
        <p:grpSpPr bwMode="auto">
          <a:xfrm>
            <a:off x="3200400" y="1371600"/>
            <a:ext cx="2819400" cy="1447800"/>
            <a:chOff x="3200400" y="1447800"/>
            <a:chExt cx="2819400" cy="1447800"/>
          </a:xfrm>
        </p:grpSpPr>
        <p:sp>
          <p:nvSpPr>
            <p:cNvPr id="8250" name="Rectangle 103"/>
            <p:cNvSpPr>
              <a:spLocks noChangeArrowheads="1"/>
            </p:cNvSpPr>
            <p:nvPr/>
          </p:nvSpPr>
          <p:spPr bwMode="auto">
            <a:xfrm>
              <a:off x="3810000" y="1447800"/>
              <a:ext cx="2133600" cy="1447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8251" name="Text Box 101"/>
            <p:cNvSpPr txBox="1">
              <a:spLocks noChangeArrowheads="1"/>
            </p:cNvSpPr>
            <p:nvPr/>
          </p:nvSpPr>
          <p:spPr bwMode="auto">
            <a:xfrm>
              <a:off x="3810000" y="1447800"/>
              <a:ext cx="2209800" cy="1373188"/>
            </a:xfrm>
            <a:prstGeom prst="rect">
              <a:avLst/>
            </a:prstGeom>
            <a:noFill/>
            <a:ln w="9525">
              <a:noFill/>
              <a:miter lim="800000"/>
              <a:headEnd/>
              <a:tailEnd/>
            </a:ln>
          </p:spPr>
          <p:txBody>
            <a:bodyPr>
              <a:spAutoFit/>
            </a:bodyPr>
            <a:lstStyle/>
            <a:p>
              <a:pPr>
                <a:spcBef>
                  <a:spcPct val="50000"/>
                </a:spcBef>
              </a:pPr>
              <a:r>
                <a:rPr lang="en-US" sz="1200" b="1"/>
                <a:t>Thunderstorm breakdown:</a:t>
              </a:r>
            </a:p>
            <a:p>
              <a:pPr>
                <a:spcBef>
                  <a:spcPct val="50000"/>
                </a:spcBef>
              </a:pPr>
              <a:r>
                <a:rPr lang="en-US" sz="1200" b="1"/>
                <a:t>North Alabama – 83 storms</a:t>
              </a:r>
            </a:p>
            <a:p>
              <a:pPr>
                <a:spcBef>
                  <a:spcPct val="50000"/>
                </a:spcBef>
              </a:pPr>
              <a:r>
                <a:rPr lang="en-US" sz="1200" b="1"/>
                <a:t>Washington D.C. – 2 storms</a:t>
              </a:r>
            </a:p>
            <a:p>
              <a:pPr>
                <a:spcBef>
                  <a:spcPct val="50000"/>
                </a:spcBef>
              </a:pPr>
              <a:r>
                <a:rPr lang="en-US" sz="1200" b="1"/>
                <a:t>Houston TX – 13 storms</a:t>
              </a:r>
            </a:p>
            <a:p>
              <a:pPr>
                <a:spcBef>
                  <a:spcPct val="50000"/>
                </a:spcBef>
              </a:pPr>
              <a:r>
                <a:rPr lang="en-US" sz="1200" b="1"/>
                <a:t>Dallas – 9 storms</a:t>
              </a:r>
            </a:p>
          </p:txBody>
        </p:sp>
        <p:sp>
          <p:nvSpPr>
            <p:cNvPr id="8252" name="Line 104"/>
            <p:cNvSpPr>
              <a:spLocks noChangeShapeType="1"/>
            </p:cNvSpPr>
            <p:nvPr/>
          </p:nvSpPr>
          <p:spPr bwMode="auto">
            <a:xfrm>
              <a:off x="3200400" y="1981200"/>
              <a:ext cx="609600" cy="0"/>
            </a:xfrm>
            <a:prstGeom prst="line">
              <a:avLst/>
            </a:prstGeom>
            <a:noFill/>
            <a:ln w="57150">
              <a:solidFill>
                <a:schemeClr val="tx1"/>
              </a:solidFill>
              <a:round/>
              <a:headEnd/>
              <a:tailEnd type="triangle" w="med" len="med"/>
            </a:ln>
          </p:spPr>
          <p:txBody>
            <a:bodyPr/>
            <a:lstStyle/>
            <a:p>
              <a:endParaRPr lang="en-US"/>
            </a:p>
          </p:txBody>
        </p:sp>
      </p:grpSp>
      <p:sp>
        <p:nvSpPr>
          <p:cNvPr id="8249" name="Line 104"/>
          <p:cNvSpPr>
            <a:spLocks noChangeShapeType="1"/>
          </p:cNvSpPr>
          <p:nvPr/>
        </p:nvSpPr>
        <p:spPr bwMode="auto">
          <a:xfrm>
            <a:off x="2971800" y="3200400"/>
            <a:ext cx="609600" cy="0"/>
          </a:xfrm>
          <a:prstGeom prst="line">
            <a:avLst/>
          </a:prstGeom>
          <a:noFill/>
          <a:ln w="57150">
            <a:solidFill>
              <a:srgbClr val="FF0000"/>
            </a:solidFill>
            <a:round/>
            <a:headEnd/>
            <a:tailEnd type="triangle" w="med" len="med"/>
          </a:ln>
        </p:spPr>
        <p:txBody>
          <a:bodyPr/>
          <a:lstStyle/>
          <a:p>
            <a:endParaRPr lang="en-US"/>
          </a:p>
        </p:txBody>
      </p:sp>
      <p:sp>
        <p:nvSpPr>
          <p:cNvPr id="12" name="Line 4"/>
          <p:cNvSpPr>
            <a:spLocks noChangeShapeType="1"/>
          </p:cNvSpPr>
          <p:nvPr/>
        </p:nvSpPr>
        <p:spPr bwMode="auto">
          <a:xfrm>
            <a:off x="228600" y="914400"/>
            <a:ext cx="54864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LJA Case </a:t>
            </a:r>
            <a:r>
              <a:rPr lang="en-US" b="1" dirty="0" smtClean="0"/>
              <a:t>Expansion</a:t>
            </a:r>
          </a:p>
        </p:txBody>
      </p:sp>
      <p:sp>
        <p:nvSpPr>
          <p:cNvPr id="9219" name="Rectangle 3"/>
          <p:cNvSpPr>
            <a:spLocks noGrp="1" noChangeArrowheads="1"/>
          </p:cNvSpPr>
          <p:nvPr>
            <p:ph idx="1"/>
          </p:nvPr>
        </p:nvSpPr>
        <p:spPr>
          <a:xfrm>
            <a:off x="457200" y="1447800"/>
            <a:ext cx="8229600" cy="4678363"/>
          </a:xfrm>
        </p:spPr>
        <p:txBody>
          <a:bodyPr/>
          <a:lstStyle/>
          <a:p>
            <a:pPr eaLnBrk="1" hangingPunct="1">
              <a:lnSpc>
                <a:spcPct val="90000"/>
              </a:lnSpc>
            </a:pPr>
            <a:r>
              <a:rPr lang="en-US" dirty="0" smtClean="0"/>
              <a:t>Since, we’ve expanded to 638 thunderstorms</a:t>
            </a:r>
          </a:p>
          <a:p>
            <a:pPr lvl="1" eaLnBrk="1" hangingPunct="1">
              <a:lnSpc>
                <a:spcPct val="90000"/>
              </a:lnSpc>
            </a:pPr>
            <a:r>
              <a:rPr lang="en-US" dirty="0" smtClean="0"/>
              <a:t>Primarily from N. Alabama (537)</a:t>
            </a:r>
          </a:p>
          <a:p>
            <a:pPr lvl="1" eaLnBrk="1" hangingPunct="1">
              <a:lnSpc>
                <a:spcPct val="90000"/>
              </a:lnSpc>
            </a:pPr>
            <a:r>
              <a:rPr lang="en-US" dirty="0" smtClean="0"/>
              <a:t>Also included</a:t>
            </a:r>
          </a:p>
          <a:p>
            <a:pPr lvl="2" eaLnBrk="1" hangingPunct="1">
              <a:lnSpc>
                <a:spcPct val="90000"/>
              </a:lnSpc>
            </a:pPr>
            <a:r>
              <a:rPr lang="en-US" dirty="0" smtClean="0"/>
              <a:t>Washington D.C. (49 and counting)</a:t>
            </a:r>
          </a:p>
          <a:p>
            <a:pPr lvl="2" eaLnBrk="1" hangingPunct="1">
              <a:lnSpc>
                <a:spcPct val="90000"/>
              </a:lnSpc>
            </a:pPr>
            <a:r>
              <a:rPr lang="en-US" dirty="0" smtClean="0"/>
              <a:t>Oklahoma (30 and counting)</a:t>
            </a:r>
          </a:p>
          <a:p>
            <a:pPr lvl="2" eaLnBrk="1" hangingPunct="1">
              <a:lnSpc>
                <a:spcPct val="90000"/>
              </a:lnSpc>
            </a:pPr>
            <a:r>
              <a:rPr lang="en-US" dirty="0" smtClean="0"/>
              <a:t>STEPS (22)</a:t>
            </a:r>
          </a:p>
          <a:p>
            <a:pPr lvl="2" eaLnBrk="1" hangingPunct="1">
              <a:lnSpc>
                <a:spcPct val="90000"/>
              </a:lnSpc>
              <a:buFont typeface="Arial" charset="0"/>
              <a:buNone/>
            </a:pPr>
            <a:endParaRPr lang="en-US" dirty="0" smtClean="0"/>
          </a:p>
          <a:p>
            <a:pPr eaLnBrk="1" hangingPunct="1">
              <a:lnSpc>
                <a:spcPct val="90000"/>
              </a:lnSpc>
            </a:pPr>
            <a:r>
              <a:rPr lang="en-US" dirty="0" smtClean="0"/>
              <a:t>Regional expansion has proven robust</a:t>
            </a:r>
          </a:p>
          <a:p>
            <a:pPr lvl="1" eaLnBrk="1" hangingPunct="1">
              <a:lnSpc>
                <a:spcPct val="90000"/>
              </a:lnSpc>
            </a:pPr>
            <a:r>
              <a:rPr lang="en-US" dirty="0" smtClean="0">
                <a:cs typeface="Arial" charset="0"/>
              </a:rPr>
              <a:t>POD: 82%, FAR 35%, avg. lead time: 22 </a:t>
            </a:r>
            <a:r>
              <a:rPr lang="en-US" dirty="0" err="1" smtClean="0">
                <a:cs typeface="Arial" charset="0"/>
              </a:rPr>
              <a:t>mins</a:t>
            </a:r>
            <a:r>
              <a:rPr lang="en-US" dirty="0" smtClean="0">
                <a:cs typeface="Arial" charset="0"/>
              </a:rPr>
              <a:t>.</a:t>
            </a:r>
            <a:endParaRPr lang="el-GR" dirty="0" smtClean="0">
              <a:cs typeface="Arial" charset="0"/>
            </a:endParaRPr>
          </a:p>
          <a:p>
            <a:pPr lvl="2" eaLnBrk="1" hangingPunct="1">
              <a:lnSpc>
                <a:spcPct val="90000"/>
              </a:lnSpc>
            </a:pPr>
            <a:endParaRPr lang="en-US" dirty="0" smtClean="0"/>
          </a:p>
        </p:txBody>
      </p:sp>
      <p:sp>
        <p:nvSpPr>
          <p:cNvPr id="4" name="TextBox 3"/>
          <p:cNvSpPr txBox="1"/>
          <p:nvPr/>
        </p:nvSpPr>
        <p:spPr>
          <a:xfrm>
            <a:off x="6019800" y="6477000"/>
            <a:ext cx="3147015" cy="369332"/>
          </a:xfrm>
          <a:prstGeom prst="rect">
            <a:avLst/>
          </a:prstGeom>
          <a:noFill/>
        </p:spPr>
        <p:txBody>
          <a:bodyPr wrap="none" rtlCol="0">
            <a:spAutoFit/>
          </a:bodyPr>
          <a:lstStyle/>
          <a:p>
            <a:r>
              <a:rPr lang="en-US" dirty="0" smtClean="0"/>
              <a:t>Courtesy Chris Schultz, UAH</a:t>
            </a:r>
            <a:endParaRPr lang="en-US" dirty="0"/>
          </a:p>
        </p:txBody>
      </p:sp>
      <p:sp>
        <p:nvSpPr>
          <p:cNvPr id="5" name="Line 4"/>
          <p:cNvSpPr>
            <a:spLocks noChangeShapeType="1"/>
          </p:cNvSpPr>
          <p:nvPr/>
        </p:nvSpPr>
        <p:spPr bwMode="auto">
          <a:xfrm>
            <a:off x="381000" y="12192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HWT Blog</a:t>
            </a:r>
            <a:endParaRPr lang="en-US" b="1" dirty="0"/>
          </a:p>
        </p:txBody>
      </p:sp>
      <p:sp>
        <p:nvSpPr>
          <p:cNvPr id="3" name="Slide Number Placeholder 2"/>
          <p:cNvSpPr>
            <a:spLocks noGrp="1"/>
          </p:cNvSpPr>
          <p:nvPr>
            <p:ph type="sldNum" sz="quarter" idx="12"/>
          </p:nvPr>
        </p:nvSpPr>
        <p:spPr/>
        <p:txBody>
          <a:bodyPr/>
          <a:lstStyle/>
          <a:p>
            <a:fld id="{B340B619-EB6A-4188-BD82-77F8D1BE01C2}" type="slidenum">
              <a:rPr lang="en-US" smtClean="0"/>
              <a:pPr/>
              <a:t>19</a:t>
            </a:fld>
            <a:endParaRPr lang="en-US"/>
          </a:p>
        </p:txBody>
      </p:sp>
      <p:sp>
        <p:nvSpPr>
          <p:cNvPr id="9"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
        <p:nvSpPr>
          <p:cNvPr id="13" name="TextBox 12"/>
          <p:cNvSpPr txBox="1"/>
          <p:nvPr/>
        </p:nvSpPr>
        <p:spPr>
          <a:xfrm>
            <a:off x="762000" y="6096000"/>
            <a:ext cx="914400" cy="914400"/>
          </a:xfrm>
          <a:prstGeom prst="rect">
            <a:avLst/>
          </a:prstGeom>
          <a:ln/>
        </p:spPr>
        <p:txBody>
          <a:bodyPr vert="horz" wrap="none" lIns="91440" tIns="45720" rIns="91440" bIns="45720" rtlCol="0">
            <a:noAutofit/>
          </a:bodyPr>
          <a:lstStyle/>
          <a:p>
            <a:pPr marL="607197" marR="0" indent="-285750" defTabSz="914400" rtl="0" eaLnBrk="1" fontAlgn="auto" latinLnBrk="0" hangingPunct="1">
              <a:lnSpc>
                <a:spcPct val="106000"/>
              </a:lnSpc>
              <a:spcBef>
                <a:spcPct val="20000"/>
              </a:spcBef>
              <a:spcAft>
                <a:spcPts val="0"/>
              </a:spcAft>
              <a:buClrTx/>
              <a:buSzPct val="99000"/>
              <a:tabLst>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Lst>
            </a:pPr>
            <a:endParaRPr kumimoji="0" lang="en-US" sz="16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2" name="Rectangle 3"/>
          <p:cNvSpPr txBox="1">
            <a:spLocks noChangeArrowheads="1"/>
          </p:cNvSpPr>
          <p:nvPr/>
        </p:nvSpPr>
        <p:spPr>
          <a:xfrm>
            <a:off x="304800" y="1219200"/>
            <a:ext cx="8502312" cy="5791200"/>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solidFill>
                  <a:srgbClr val="0070C0"/>
                </a:solidFill>
                <a:effectLst/>
                <a:uLnTx/>
                <a:uFillTx/>
                <a:latin typeface="+mn-lt"/>
                <a:ea typeface="+mn-ea"/>
                <a:cs typeface="+mn-cs"/>
                <a:hlinkClick r:id="rId2"/>
              </a:rPr>
              <a:t>EWP ready to go... 5/19/2010</a:t>
            </a:r>
            <a:r>
              <a:rPr kumimoji="0" lang="en-US" sz="2400" b="1" i="0" u="none" strike="noStrike" kern="1200" cap="none" spc="0" normalizeH="0" baseline="0" noProof="0" dirty="0" smtClean="0">
                <a:ln>
                  <a:noFill/>
                </a:ln>
                <a:solidFill>
                  <a:srgbClr val="0070C0"/>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1" u="none" strike="noStrike" kern="1200" cap="none" spc="0" normalizeH="0" baseline="0" noProof="0" dirty="0" smtClean="0">
                <a:ln>
                  <a:noFill/>
                </a:ln>
                <a:solidFill>
                  <a:schemeClr val="tx1"/>
                </a:solidFill>
                <a:effectLst/>
                <a:uLnTx/>
                <a:uFillTx/>
                <a:latin typeface="+mn-lt"/>
                <a:ea typeface="+mn-ea"/>
                <a:cs typeface="+mn-cs"/>
              </a:rPr>
              <a:t>Some notes from the briefing...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NSSL-WRF lightning threat forecast was shown to the forecasters for this evening and it helped us identify which storms may have stronger updrafts because of their increased lightning output, which we couldn't necessarily determine from the synthetic satellite or radar output.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solidFill>
                  <a:srgbClr val="0033CC"/>
                </a:solidFill>
                <a:effectLst/>
                <a:uLnTx/>
                <a:uFillTx/>
                <a:latin typeface="+mn-lt"/>
                <a:ea typeface="+mn-ea"/>
                <a:cs typeface="+mn-cs"/>
              </a:rPr>
              <a:t>Thursday, May 20, 2010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1:30 PM, the North Alabama Lightning Mapping Array (NALMA) showed lightning activity along the northern Mississippi-Alabama border. The 00Z 20 May NSSL-WRF run in support of the NSSL/SPC EFP shows continued evolution of this convection toward central Alabama by 00-02Z this evening.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lightning threat field in the NSSL-WRF using 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McCaul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blended vertically integrated ice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graupel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flux method shows lightning activity extending north-south through Alabama at 1Z. The predicted flash rates are somewhat less over the far northern part of the domain.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Times New Roman" pitchFamily="18" charset="0"/>
              <a:sym typeface="WP Greek Century" pitchFamily="2"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3962400" y="1752600"/>
            <a:ext cx="5029200" cy="4421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02" name="Picture 52" descr="sattranstest.png"/>
          <p:cNvPicPr>
            <a:picLocks noChangeAspect="1"/>
          </p:cNvPicPr>
          <p:nvPr/>
        </p:nvPicPr>
        <p:blipFill>
          <a:blip r:embed="rId3" cstate="print"/>
          <a:srcRect/>
          <a:stretch>
            <a:fillRect/>
          </a:stretch>
        </p:blipFill>
        <p:spPr bwMode="auto">
          <a:xfrm>
            <a:off x="5181600" y="1752600"/>
            <a:ext cx="3200400" cy="3200400"/>
          </a:xfrm>
          <a:prstGeom prst="rect">
            <a:avLst/>
          </a:prstGeom>
          <a:noFill/>
          <a:ln w="9525">
            <a:noFill/>
            <a:miter lim="800000"/>
            <a:headEnd/>
            <a:tailEnd/>
          </a:ln>
        </p:spPr>
      </p:pic>
      <p:sp>
        <p:nvSpPr>
          <p:cNvPr id="9218" name="Title 1"/>
          <p:cNvSpPr>
            <a:spLocks noGrp="1"/>
          </p:cNvSpPr>
          <p:nvPr>
            <p:ph type="title"/>
          </p:nvPr>
        </p:nvSpPr>
        <p:spPr>
          <a:xfrm>
            <a:off x="457200" y="0"/>
            <a:ext cx="8229600" cy="1447800"/>
          </a:xfrm>
        </p:spPr>
        <p:txBody>
          <a:bodyPr/>
          <a:lstStyle/>
          <a:p>
            <a:pPr eaLnBrk="1" hangingPunct="1">
              <a:defRPr/>
            </a:pPr>
            <a:r>
              <a:rPr lang="en-US" sz="4000" b="1" dirty="0" smtClean="0"/>
              <a:t>GOES-R Spacecraft</a:t>
            </a:r>
          </a:p>
        </p:txBody>
      </p:sp>
      <p:sp>
        <p:nvSpPr>
          <p:cNvPr id="16387" name="TextBox 9"/>
          <p:cNvSpPr txBox="1">
            <a:spLocks noChangeArrowheads="1"/>
          </p:cNvSpPr>
          <p:nvPr/>
        </p:nvSpPr>
        <p:spPr bwMode="auto">
          <a:xfrm>
            <a:off x="163513" y="1614488"/>
            <a:ext cx="3743325" cy="2292935"/>
          </a:xfrm>
          <a:prstGeom prst="rect">
            <a:avLst/>
          </a:prstGeom>
          <a:noFill/>
          <a:ln w="9525">
            <a:noFill/>
            <a:miter lim="800000"/>
            <a:headEnd/>
            <a:tailEnd/>
          </a:ln>
        </p:spPr>
        <p:txBody>
          <a:bodyPr>
            <a:spAutoFit/>
          </a:bodyPr>
          <a:lstStyle/>
          <a:p>
            <a:r>
              <a:rPr lang="en-US" sz="1600" b="1" dirty="0">
                <a:latin typeface="Calibri" pitchFamily="34" charset="0"/>
              </a:rPr>
              <a:t>Specifications</a:t>
            </a:r>
          </a:p>
          <a:p>
            <a:endParaRPr lang="en-US" sz="800" dirty="0">
              <a:latin typeface="Calibri" pitchFamily="34" charset="0"/>
            </a:endParaRPr>
          </a:p>
          <a:p>
            <a:pPr>
              <a:spcAft>
                <a:spcPts val="600"/>
              </a:spcAft>
            </a:pPr>
            <a:r>
              <a:rPr lang="en-US" sz="1300" b="1" dirty="0" smtClean="0">
                <a:latin typeface="Calibri" pitchFamily="34" charset="0"/>
              </a:rPr>
              <a:t>Size </a:t>
            </a:r>
            <a:r>
              <a:rPr lang="en-US" sz="1300" dirty="0">
                <a:latin typeface="Calibri" pitchFamily="34" charset="0"/>
              </a:rPr>
              <a:t>~5.5 meters (from launch vehicle interface to top of ABI)</a:t>
            </a:r>
          </a:p>
          <a:p>
            <a:pPr>
              <a:spcAft>
                <a:spcPts val="600"/>
              </a:spcAft>
            </a:pPr>
            <a:r>
              <a:rPr lang="en-US" sz="1300" b="1" dirty="0" smtClean="0">
                <a:latin typeface="Calibri" pitchFamily="34" charset="0"/>
              </a:rPr>
              <a:t>Mass </a:t>
            </a:r>
            <a:r>
              <a:rPr lang="en-US" sz="1300" dirty="0">
                <a:latin typeface="Calibri" pitchFamily="34" charset="0"/>
              </a:rPr>
              <a:t>Satellite (spacecraft and payloads) dry mass &lt;2800kg</a:t>
            </a:r>
          </a:p>
          <a:p>
            <a:pPr>
              <a:spcAft>
                <a:spcPts val="600"/>
              </a:spcAft>
            </a:pPr>
            <a:r>
              <a:rPr lang="en-US" sz="1300" b="1" dirty="0">
                <a:latin typeface="Calibri" pitchFamily="34" charset="0"/>
              </a:rPr>
              <a:t>Power </a:t>
            </a:r>
            <a:r>
              <a:rPr lang="en-US" sz="1300" b="1" dirty="0" smtClean="0">
                <a:latin typeface="Calibri" pitchFamily="34" charset="0"/>
              </a:rPr>
              <a:t>Capacity </a:t>
            </a:r>
            <a:r>
              <a:rPr lang="en-US" sz="1300" dirty="0">
                <a:latin typeface="Calibri" pitchFamily="34" charset="0"/>
              </a:rPr>
              <a:t>&gt;4000W at end-of-life (includes accounting for limited array degradation</a:t>
            </a:r>
            <a:r>
              <a:rPr lang="en-US" sz="1300" dirty="0" smtClean="0">
                <a:latin typeface="Calibri" pitchFamily="34" charset="0"/>
              </a:rPr>
              <a:t>)</a:t>
            </a:r>
          </a:p>
          <a:p>
            <a:pPr>
              <a:spcAft>
                <a:spcPts val="600"/>
              </a:spcAft>
            </a:pPr>
            <a:r>
              <a:rPr lang="en-US" sz="1100" dirty="0" smtClean="0">
                <a:latin typeface="+mj-lt"/>
              </a:rPr>
              <a:t>Lockheed-Martin Space Systems Co (LMSSC) of Newtown, PA is primary contractor</a:t>
            </a:r>
            <a:endParaRPr lang="en-US" sz="1100" dirty="0">
              <a:latin typeface="+mj-lt"/>
            </a:endParaRPr>
          </a:p>
        </p:txBody>
      </p:sp>
      <p:cxnSp>
        <p:nvCxnSpPr>
          <p:cNvPr id="8" name="Shape 21"/>
          <p:cNvCxnSpPr/>
          <p:nvPr/>
        </p:nvCxnSpPr>
        <p:spPr>
          <a:xfrm>
            <a:off x="4724400" y="2743200"/>
            <a:ext cx="1752600" cy="8382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hape 23"/>
          <p:cNvCxnSpPr/>
          <p:nvPr/>
        </p:nvCxnSpPr>
        <p:spPr>
          <a:xfrm rot="10800000" flipV="1">
            <a:off x="6858000" y="4495800"/>
            <a:ext cx="685800" cy="2286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25"/>
          <p:cNvCxnSpPr/>
          <p:nvPr/>
        </p:nvCxnSpPr>
        <p:spPr>
          <a:xfrm>
            <a:off x="5715000" y="3733800"/>
            <a:ext cx="990600" cy="215900"/>
          </a:xfrm>
          <a:prstGeom prst="curvedConnector3">
            <a:avLst>
              <a:gd name="adj1" fmla="val 50000"/>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3800" y="4114800"/>
            <a:ext cx="1530350" cy="646331"/>
          </a:xfrm>
          <a:prstGeom prst="rect">
            <a:avLst/>
          </a:prstGeom>
          <a:noFill/>
        </p:spPr>
        <p:txBody>
          <a:bodyPr>
            <a:spAutoFit/>
          </a:bodyPr>
          <a:lstStyle/>
          <a:p>
            <a:pPr fontAlgn="auto">
              <a:spcBef>
                <a:spcPts val="0"/>
              </a:spcBef>
              <a:spcAft>
                <a:spcPts val="0"/>
              </a:spcAft>
              <a:defRPr/>
            </a:pPr>
            <a:r>
              <a:rPr lang="en-US" sz="1200" b="1" dirty="0">
                <a:latin typeface="+mn-lt"/>
              </a:rPr>
              <a:t>Advanced Baseline Imager (ABI)</a:t>
            </a:r>
          </a:p>
        </p:txBody>
      </p:sp>
      <p:sp>
        <p:nvSpPr>
          <p:cNvPr id="13" name="TextBox 12"/>
          <p:cNvSpPr txBox="1"/>
          <p:nvPr/>
        </p:nvSpPr>
        <p:spPr>
          <a:xfrm>
            <a:off x="4113213" y="4038600"/>
            <a:ext cx="2209800" cy="461665"/>
          </a:xfrm>
          <a:prstGeom prst="rect">
            <a:avLst/>
          </a:prstGeom>
          <a:noFill/>
        </p:spPr>
        <p:txBody>
          <a:bodyPr>
            <a:spAutoFit/>
          </a:bodyPr>
          <a:lstStyle/>
          <a:p>
            <a:pPr fontAlgn="auto">
              <a:spcBef>
                <a:spcPts val="0"/>
              </a:spcBef>
              <a:spcAft>
                <a:spcPts val="0"/>
              </a:spcAft>
              <a:defRPr/>
            </a:pPr>
            <a:r>
              <a:rPr lang="en-US" sz="1200" b="1" dirty="0">
                <a:latin typeface="+mn-lt"/>
              </a:rPr>
              <a:t>Geostationary Lightning </a:t>
            </a:r>
            <a:r>
              <a:rPr lang="en-US" sz="1200" b="1" dirty="0" err="1">
                <a:latin typeface="+mn-lt"/>
              </a:rPr>
              <a:t>Mapper</a:t>
            </a:r>
            <a:r>
              <a:rPr lang="en-US" sz="1200" b="1" dirty="0">
                <a:latin typeface="+mn-lt"/>
              </a:rPr>
              <a:t> (GLM)</a:t>
            </a:r>
          </a:p>
        </p:txBody>
      </p:sp>
      <p:sp>
        <p:nvSpPr>
          <p:cNvPr id="14" name="TextBox 13"/>
          <p:cNvSpPr txBox="1"/>
          <p:nvPr/>
        </p:nvSpPr>
        <p:spPr>
          <a:xfrm>
            <a:off x="4113213" y="2433935"/>
            <a:ext cx="1447800" cy="461665"/>
          </a:xfrm>
          <a:prstGeom prst="rect">
            <a:avLst/>
          </a:prstGeom>
          <a:noFill/>
        </p:spPr>
        <p:txBody>
          <a:bodyPr>
            <a:spAutoFit/>
          </a:bodyPr>
          <a:lstStyle/>
          <a:p>
            <a:pPr fontAlgn="auto">
              <a:spcBef>
                <a:spcPts val="0"/>
              </a:spcBef>
              <a:spcAft>
                <a:spcPts val="0"/>
              </a:spcAft>
              <a:defRPr/>
            </a:pPr>
            <a:r>
              <a:rPr lang="en-US" sz="1200" b="1" dirty="0">
                <a:latin typeface="+mn-lt"/>
              </a:rPr>
              <a:t>Solar UV Imager (SUVI)</a:t>
            </a:r>
          </a:p>
        </p:txBody>
      </p:sp>
      <p:sp>
        <p:nvSpPr>
          <p:cNvPr id="15" name="TextBox 14"/>
          <p:cNvSpPr txBox="1"/>
          <p:nvPr/>
        </p:nvSpPr>
        <p:spPr>
          <a:xfrm>
            <a:off x="7467600" y="2819400"/>
            <a:ext cx="1524000" cy="276999"/>
          </a:xfrm>
          <a:prstGeom prst="rect">
            <a:avLst/>
          </a:prstGeom>
          <a:noFill/>
        </p:spPr>
        <p:txBody>
          <a:bodyPr>
            <a:spAutoFit/>
          </a:bodyPr>
          <a:lstStyle/>
          <a:p>
            <a:pPr fontAlgn="auto">
              <a:spcBef>
                <a:spcPts val="0"/>
              </a:spcBef>
              <a:spcAft>
                <a:spcPts val="0"/>
              </a:spcAft>
              <a:defRPr/>
            </a:pPr>
            <a:r>
              <a:rPr lang="en-US" sz="1200" b="1" dirty="0">
                <a:latin typeface="+mn-lt"/>
              </a:rPr>
              <a:t>Magnetometer</a:t>
            </a:r>
          </a:p>
        </p:txBody>
      </p:sp>
      <p:sp>
        <p:nvSpPr>
          <p:cNvPr id="16" name="TextBox 15"/>
          <p:cNvSpPr txBox="1"/>
          <p:nvPr/>
        </p:nvSpPr>
        <p:spPr>
          <a:xfrm>
            <a:off x="4113213" y="3346450"/>
            <a:ext cx="1905000" cy="461665"/>
          </a:xfrm>
          <a:prstGeom prst="rect">
            <a:avLst/>
          </a:prstGeom>
          <a:noFill/>
        </p:spPr>
        <p:txBody>
          <a:bodyPr>
            <a:spAutoFit/>
          </a:bodyPr>
          <a:lstStyle/>
          <a:p>
            <a:pPr fontAlgn="auto">
              <a:spcBef>
                <a:spcPts val="0"/>
              </a:spcBef>
              <a:spcAft>
                <a:spcPts val="0"/>
              </a:spcAft>
              <a:defRPr/>
            </a:pPr>
            <a:r>
              <a:rPr lang="en-US" sz="1200" b="1" dirty="0">
                <a:latin typeface="+mn-lt"/>
              </a:rPr>
              <a:t>Space Environment</a:t>
            </a:r>
            <a:br>
              <a:rPr lang="en-US" sz="1200" b="1" dirty="0">
                <a:latin typeface="+mn-lt"/>
              </a:rPr>
            </a:br>
            <a:r>
              <a:rPr lang="en-US" sz="1200" b="1" dirty="0">
                <a:latin typeface="+mn-lt"/>
              </a:rPr>
              <a:t>In-situ Suite (SEISS)</a:t>
            </a:r>
          </a:p>
        </p:txBody>
      </p:sp>
      <p:sp>
        <p:nvSpPr>
          <p:cNvPr id="17" name="TextBox 16"/>
          <p:cNvSpPr txBox="1"/>
          <p:nvPr/>
        </p:nvSpPr>
        <p:spPr>
          <a:xfrm>
            <a:off x="6553200" y="2052935"/>
            <a:ext cx="1981200" cy="461665"/>
          </a:xfrm>
          <a:prstGeom prst="rect">
            <a:avLst/>
          </a:prstGeom>
          <a:noFill/>
        </p:spPr>
        <p:txBody>
          <a:bodyPr>
            <a:spAutoFit/>
          </a:bodyPr>
          <a:lstStyle/>
          <a:p>
            <a:pPr fontAlgn="auto">
              <a:spcBef>
                <a:spcPts val="0"/>
              </a:spcBef>
              <a:spcAft>
                <a:spcPts val="0"/>
              </a:spcAft>
              <a:defRPr/>
            </a:pPr>
            <a:r>
              <a:rPr lang="en-US" sz="1200" b="1" dirty="0">
                <a:latin typeface="+mn-lt"/>
              </a:rPr>
              <a:t>Extreme UV/X-ray Irradiance Sensor (EXIS)</a:t>
            </a:r>
          </a:p>
        </p:txBody>
      </p:sp>
      <p:cxnSp>
        <p:nvCxnSpPr>
          <p:cNvPr id="18" name="Shape 31"/>
          <p:cNvCxnSpPr/>
          <p:nvPr/>
        </p:nvCxnSpPr>
        <p:spPr>
          <a:xfrm rot="5400000">
            <a:off x="6591300" y="2705100"/>
            <a:ext cx="990600" cy="6096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hape 33"/>
          <p:cNvCxnSpPr>
            <a:stCxn id="15" idx="2"/>
          </p:cNvCxnSpPr>
          <p:nvPr/>
        </p:nvCxnSpPr>
        <p:spPr>
          <a:xfrm rot="5400000">
            <a:off x="7758500" y="3262699"/>
            <a:ext cx="637401" cy="3048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5638800" y="4343400"/>
            <a:ext cx="762000" cy="182563"/>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38600" y="4800600"/>
            <a:ext cx="4953000" cy="1200329"/>
          </a:xfrm>
          <a:prstGeom prst="rect">
            <a:avLst/>
          </a:prstGeom>
        </p:spPr>
        <p:txBody>
          <a:bodyPr wrap="square">
            <a:spAutoFit/>
          </a:bodyPr>
          <a:lstStyle/>
          <a:p>
            <a:pPr>
              <a:defRPr/>
            </a:pPr>
            <a:r>
              <a:rPr lang="en-US" sz="1200" b="1" dirty="0">
                <a:latin typeface="+mj-lt"/>
              </a:rPr>
              <a:t>Unique Payload Services:</a:t>
            </a:r>
          </a:p>
          <a:p>
            <a:pPr>
              <a:buSzPct val="78000"/>
              <a:buFont typeface="Arial" pitchFamily="34" charset="0"/>
              <a:buChar char="•"/>
              <a:defRPr/>
            </a:pPr>
            <a:r>
              <a:rPr lang="en-US" sz="1200" dirty="0">
                <a:latin typeface="+mj-lt"/>
              </a:rPr>
              <a:t>  High Rate Information Transmission/Emergency Managers Weather </a:t>
            </a:r>
            <a:br>
              <a:rPr lang="en-US" sz="1200" dirty="0">
                <a:latin typeface="+mj-lt"/>
              </a:rPr>
            </a:br>
            <a:r>
              <a:rPr lang="en-US" sz="1200" dirty="0">
                <a:latin typeface="+mj-lt"/>
              </a:rPr>
              <a:t>    Information Network (HRIT/EMWIN)</a:t>
            </a:r>
          </a:p>
          <a:p>
            <a:pPr>
              <a:buSzPct val="78000"/>
              <a:buFont typeface="Arial" pitchFamily="34" charset="0"/>
              <a:buChar char="•"/>
              <a:defRPr/>
            </a:pPr>
            <a:r>
              <a:rPr lang="en-US" sz="1200" dirty="0">
                <a:latin typeface="+mj-lt"/>
              </a:rPr>
              <a:t>  Data Collection System (DCS)</a:t>
            </a:r>
          </a:p>
          <a:p>
            <a:pPr>
              <a:buSzPct val="78000"/>
              <a:buFont typeface="Arial" pitchFamily="34" charset="0"/>
              <a:buChar char="•"/>
              <a:defRPr/>
            </a:pPr>
            <a:r>
              <a:rPr lang="en-US" sz="1200" dirty="0">
                <a:latin typeface="+mj-lt"/>
              </a:rPr>
              <a:t>  Search and Rescue </a:t>
            </a:r>
            <a:r>
              <a:rPr lang="en-US" sz="1200" dirty="0" smtClean="0">
                <a:latin typeface="+mj-lt"/>
              </a:rPr>
              <a:t>Satellite-aided </a:t>
            </a:r>
            <a:r>
              <a:rPr lang="en-US" sz="1200" dirty="0">
                <a:latin typeface="+mj-lt"/>
              </a:rPr>
              <a:t>Tracking (SARSAT) Repeater</a:t>
            </a:r>
          </a:p>
          <a:p>
            <a:pPr>
              <a:buSzPct val="78000"/>
              <a:buFont typeface="Arial" pitchFamily="34" charset="0"/>
              <a:buChar char="•"/>
              <a:defRPr/>
            </a:pPr>
            <a:r>
              <a:rPr lang="en-US" sz="1200" dirty="0">
                <a:latin typeface="+mj-lt"/>
              </a:rPr>
              <a:t>  GOES-R </a:t>
            </a:r>
            <a:r>
              <a:rPr lang="en-US" sz="1200" dirty="0" smtClean="0">
                <a:latin typeface="+mj-lt"/>
              </a:rPr>
              <a:t>Rebroadcast </a:t>
            </a:r>
            <a:r>
              <a:rPr lang="en-US" sz="1200" dirty="0">
                <a:latin typeface="+mj-lt"/>
              </a:rPr>
              <a:t>(GRB)</a:t>
            </a:r>
          </a:p>
        </p:txBody>
      </p:sp>
      <p:sp>
        <p:nvSpPr>
          <p:cNvPr id="22" name="TextBox 21"/>
          <p:cNvSpPr txBox="1"/>
          <p:nvPr/>
        </p:nvSpPr>
        <p:spPr>
          <a:xfrm>
            <a:off x="149225" y="4156264"/>
            <a:ext cx="3805238" cy="1908215"/>
          </a:xfrm>
          <a:prstGeom prst="rect">
            <a:avLst/>
          </a:prstGeom>
          <a:noFill/>
        </p:spPr>
        <p:txBody>
          <a:bodyPr>
            <a:spAutoFit/>
          </a:bodyPr>
          <a:lstStyle/>
          <a:p>
            <a:pPr>
              <a:defRPr/>
            </a:pPr>
            <a:r>
              <a:rPr lang="en-US" sz="1600" b="1" dirty="0">
                <a:latin typeface="Calibri" pitchFamily="34" charset="0"/>
              </a:rPr>
              <a:t>Current Status</a:t>
            </a:r>
          </a:p>
          <a:p>
            <a:pPr>
              <a:defRPr/>
            </a:pPr>
            <a:endParaRPr lang="en-US" sz="800" dirty="0">
              <a:latin typeface="Calibri" pitchFamily="34" charset="0"/>
            </a:endParaRPr>
          </a:p>
          <a:p>
            <a:pPr>
              <a:spcAft>
                <a:spcPts val="600"/>
              </a:spcAft>
              <a:buFont typeface="Arial" pitchFamily="34" charset="0"/>
              <a:buChar char="•"/>
              <a:defRPr/>
            </a:pPr>
            <a:r>
              <a:rPr lang="en-US" sz="1400" dirty="0">
                <a:latin typeface="Calibri" pitchFamily="34" charset="0"/>
              </a:rPr>
              <a:t>  </a:t>
            </a:r>
            <a:r>
              <a:rPr lang="en-US" sz="1300" dirty="0" smtClean="0">
                <a:latin typeface="Calibri" pitchFamily="34" charset="0"/>
              </a:rPr>
              <a:t>Design activities progressing well</a:t>
            </a:r>
            <a:endParaRPr lang="en-US" sz="1300" dirty="0">
              <a:latin typeface="+mj-lt"/>
            </a:endParaRPr>
          </a:p>
          <a:p>
            <a:pPr>
              <a:spcAft>
                <a:spcPts val="600"/>
              </a:spcAft>
              <a:buFont typeface="Arial" pitchFamily="34" charset="0"/>
              <a:buChar char="•"/>
              <a:defRPr/>
            </a:pPr>
            <a:r>
              <a:rPr lang="en-US" sz="1300" dirty="0">
                <a:latin typeface="+mj-lt"/>
              </a:rPr>
              <a:t>  Spacecraft System Definition Review (SDR) </a:t>
            </a:r>
            <a:r>
              <a:rPr lang="en-US" sz="1300" dirty="0" smtClean="0">
                <a:latin typeface="+mj-lt"/>
              </a:rPr>
              <a:t> </a:t>
            </a:r>
            <a:br>
              <a:rPr lang="en-US" sz="1300" dirty="0" smtClean="0">
                <a:latin typeface="+mj-lt"/>
              </a:rPr>
            </a:br>
            <a:r>
              <a:rPr lang="en-US" sz="1300" dirty="0" smtClean="0">
                <a:latin typeface="+mj-lt"/>
              </a:rPr>
              <a:t>   completed </a:t>
            </a:r>
            <a:r>
              <a:rPr lang="en-US" sz="1300" dirty="0">
                <a:latin typeface="+mj-lt"/>
              </a:rPr>
              <a:t>March 9-10, </a:t>
            </a:r>
            <a:r>
              <a:rPr lang="en-US" sz="1300" dirty="0" smtClean="0">
                <a:latin typeface="+mj-lt"/>
              </a:rPr>
              <a:t>2010 </a:t>
            </a:r>
            <a:endParaRPr lang="en-US" sz="1300" dirty="0">
              <a:latin typeface="+mj-lt"/>
            </a:endParaRPr>
          </a:p>
          <a:p>
            <a:pPr>
              <a:spcAft>
                <a:spcPts val="600"/>
              </a:spcAft>
              <a:buFont typeface="Arial" pitchFamily="34" charset="0"/>
              <a:buChar char="•"/>
              <a:defRPr/>
            </a:pPr>
            <a:r>
              <a:rPr lang="en-US" sz="1300" dirty="0">
                <a:latin typeface="+mj-lt"/>
              </a:rPr>
              <a:t>  </a:t>
            </a:r>
            <a:r>
              <a:rPr lang="en-US" sz="1300" kern="0" dirty="0">
                <a:latin typeface="+mj-lt"/>
                <a:cs typeface="Arial" pitchFamily="34" charset="0"/>
              </a:rPr>
              <a:t>Spacecraft baseline established in April </a:t>
            </a:r>
            <a:r>
              <a:rPr lang="en-US" sz="1300" kern="0" dirty="0" smtClean="0">
                <a:latin typeface="+mj-lt"/>
                <a:cs typeface="Arial" pitchFamily="34" charset="0"/>
              </a:rPr>
              <a:t>2010</a:t>
            </a:r>
            <a:endParaRPr lang="en-US" sz="1300" kern="0" dirty="0">
              <a:latin typeface="+mj-lt"/>
              <a:cs typeface="Arial" pitchFamily="34" charset="0"/>
            </a:endParaRPr>
          </a:p>
          <a:p>
            <a:pPr>
              <a:spcAft>
                <a:spcPts val="600"/>
              </a:spcAft>
              <a:buFont typeface="Arial" pitchFamily="34" charset="0"/>
              <a:buChar char="•"/>
              <a:defRPr/>
            </a:pPr>
            <a:r>
              <a:rPr lang="en-US" sz="1300" dirty="0" smtClean="0">
                <a:latin typeface="+mj-lt"/>
              </a:rPr>
              <a:t>  Preliminary </a:t>
            </a:r>
            <a:r>
              <a:rPr lang="en-US" sz="1300" dirty="0">
                <a:latin typeface="+mj-lt"/>
              </a:rPr>
              <a:t>Design Review (PDR) </a:t>
            </a:r>
            <a:r>
              <a:rPr lang="en-US" sz="1300" dirty="0" smtClean="0">
                <a:latin typeface="+mj-lt"/>
              </a:rPr>
              <a:t>held</a:t>
            </a:r>
            <a:br>
              <a:rPr lang="en-US" sz="1300" dirty="0" smtClean="0">
                <a:latin typeface="+mj-lt"/>
              </a:rPr>
            </a:br>
            <a:r>
              <a:rPr lang="en-US" sz="1300" dirty="0" smtClean="0">
                <a:latin typeface="+mj-lt"/>
              </a:rPr>
              <a:t>   January 18-20, 2011</a:t>
            </a:r>
            <a:endParaRPr lang="en-US" sz="1300" dirty="0">
              <a:latin typeface="Arial" charset="0"/>
            </a:endParaRPr>
          </a:p>
        </p:txBody>
      </p:sp>
      <p:sp>
        <p:nvSpPr>
          <p:cNvPr id="25" name="Slide Number Placeholder 5"/>
          <p:cNvSpPr>
            <a:spLocks noGrp="1"/>
          </p:cNvSpPr>
          <p:nvPr>
            <p:ph type="sldNum" sz="quarter" idx="10"/>
          </p:nvPr>
        </p:nvSpPr>
        <p:spPr bwMode="auto">
          <a:xfrm>
            <a:off x="7010400" y="6492875"/>
            <a:ext cx="2133600" cy="365125"/>
          </a:xfrm>
          <a:noFill/>
          <a:ln>
            <a:miter lim="800000"/>
            <a:headEnd/>
            <a:tailEnd/>
          </a:ln>
        </p:spPr>
        <p:txBody>
          <a:bodyPr/>
          <a:lstStyle/>
          <a:p>
            <a:pPr algn="r"/>
            <a:fld id="{7790473E-9684-415A-9275-D891DF7EAA9A}" type="slidenum">
              <a:rPr lang="en-US" smtClean="0">
                <a:latin typeface="Calibri" pitchFamily="34" charset="0"/>
                <a:ea typeface="ＭＳ Ｐゴシック" pitchFamily="34" charset="-128"/>
              </a:rPr>
              <a:pPr algn="r"/>
              <a:t>2</a:t>
            </a:fld>
            <a:endParaRPr lang="en-US" dirty="0" smtClean="0">
              <a:latin typeface="Calibri" pitchFamily="34" charset="0"/>
              <a:ea typeface="ＭＳ Ｐゴシック" pitchFamily="34" charset="-128"/>
            </a:endParaRPr>
          </a:p>
        </p:txBody>
      </p:sp>
      <p:sp>
        <p:nvSpPr>
          <p:cNvPr id="23" name="Line 4"/>
          <p:cNvSpPr>
            <a:spLocks noChangeShapeType="1"/>
          </p:cNvSpPr>
          <p:nvPr/>
        </p:nvSpPr>
        <p:spPr bwMode="auto">
          <a:xfrm>
            <a:off x="457200" y="12192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40484"/>
            <a:ext cx="8302625" cy="788894"/>
          </a:xfrm>
        </p:spPr>
        <p:txBody>
          <a:bodyPr>
            <a:normAutofit fontScale="90000"/>
          </a:bodyPr>
          <a:lstStyle/>
          <a:p>
            <a:r>
              <a:rPr lang="en-US" b="1" dirty="0" smtClean="0"/>
              <a:t>HWT: Forecaster Feedback from 2010</a:t>
            </a:r>
            <a:endParaRPr lang="en-US" b="1" dirty="0"/>
          </a:p>
        </p:txBody>
      </p:sp>
      <p:sp>
        <p:nvSpPr>
          <p:cNvPr id="3" name="Content Placeholder 2"/>
          <p:cNvSpPr>
            <a:spLocks noGrp="1"/>
          </p:cNvSpPr>
          <p:nvPr>
            <p:ph idx="1"/>
          </p:nvPr>
        </p:nvSpPr>
        <p:spPr>
          <a:xfrm>
            <a:off x="5152093" y="1617573"/>
            <a:ext cx="3844859" cy="4692729"/>
          </a:xfrm>
        </p:spPr>
        <p:txBody>
          <a:bodyPr>
            <a:normAutofit/>
          </a:bodyPr>
          <a:lstStyle/>
          <a:p>
            <a:r>
              <a:rPr lang="en-US" sz="1800" dirty="0" smtClean="0"/>
              <a:t>“We saw several instances where the total lightning was picking up on storms before the AWIPS lightning </a:t>
            </a:r>
            <a:r>
              <a:rPr lang="en-US" sz="1800" dirty="0" smtClean="0">
                <a:solidFill>
                  <a:schemeClr val="tx1">
                    <a:lumMod val="75000"/>
                  </a:schemeClr>
                </a:solidFill>
              </a:rPr>
              <a:t>[NLDN] </a:t>
            </a:r>
            <a:r>
              <a:rPr lang="en-US" sz="1800" dirty="0" smtClean="0"/>
              <a:t>program picked up on them. One could see the utility of this in the future, bringing with it a potential for lighting statements and potentially lightning based warnings.” </a:t>
            </a:r>
          </a:p>
          <a:p>
            <a:pPr lvl="1">
              <a:buNone/>
            </a:pPr>
            <a:r>
              <a:rPr lang="en-US" sz="1600" dirty="0" smtClean="0"/>
              <a:t> -Pat </a:t>
            </a:r>
            <a:r>
              <a:rPr lang="en-US" sz="1600" dirty="0" err="1" smtClean="0"/>
              <a:t>Spoden</a:t>
            </a:r>
            <a:r>
              <a:rPr lang="en-US" sz="1600" dirty="0" smtClean="0"/>
              <a:t> (SOO, NWSFO Paducah, KY)</a:t>
            </a:r>
          </a:p>
          <a:p>
            <a:endParaRPr lang="en-US" sz="2000" dirty="0" smtClean="0"/>
          </a:p>
          <a:p>
            <a:endParaRPr lang="en-US" sz="2000" dirty="0" smtClean="0"/>
          </a:p>
          <a:p>
            <a:endParaRPr lang="en-US" sz="2000" dirty="0" smtClean="0"/>
          </a:p>
          <a:p>
            <a:endParaRPr lang="en-US" sz="2000" dirty="0"/>
          </a:p>
        </p:txBody>
      </p:sp>
      <p:pic>
        <p:nvPicPr>
          <p:cNvPr id="4" name="Picture 3" descr="DSC_1310.jpg"/>
          <p:cNvPicPr>
            <a:picLocks noChangeAspect="1"/>
          </p:cNvPicPr>
          <p:nvPr/>
        </p:nvPicPr>
        <p:blipFill>
          <a:blip r:embed="rId2" cstate="print"/>
          <a:srcRect l="8322" t="36323" r="26437"/>
          <a:stretch>
            <a:fillRect/>
          </a:stretch>
        </p:blipFill>
        <p:spPr>
          <a:xfrm>
            <a:off x="237713" y="1697781"/>
            <a:ext cx="5090583" cy="3306112"/>
          </a:xfrm>
          <a:prstGeom prst="rect">
            <a:avLst/>
          </a:prstGeom>
        </p:spPr>
      </p:pic>
      <p:sp>
        <p:nvSpPr>
          <p:cNvPr id="5" name="Content Placeholder 2"/>
          <p:cNvSpPr txBox="1">
            <a:spLocks/>
          </p:cNvSpPr>
          <p:nvPr/>
        </p:nvSpPr>
        <p:spPr>
          <a:xfrm>
            <a:off x="2363797" y="5314927"/>
            <a:ext cx="5484200" cy="138954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3"/>
              </a:rPr>
              <a:t>http://ewp.nssl.noaa.gov/</a:t>
            </a:r>
            <a:endParaRPr lang="en-US" sz="2000" dirty="0" smtClean="0"/>
          </a:p>
          <a:p>
            <a:pPr marL="342900" indent="-342900" defTabSz="914400">
              <a:spcBef>
                <a:spcPts val="2200"/>
              </a:spcBef>
              <a:buClr>
                <a:schemeClr val="bg2"/>
              </a:buClr>
              <a:buSzPct val="90000"/>
              <a:buFont typeface="Wingdings 2" pitchFamily="18" charset="2"/>
              <a:buChar char="Ü"/>
            </a:pPr>
            <a:r>
              <a:rPr lang="en-US" sz="2000" dirty="0" smtClean="0">
                <a:hlinkClick r:id="rId4"/>
              </a:rPr>
              <a:t>http://goesrhwt.blogspot.com/</a:t>
            </a:r>
            <a:endParaRPr lang="en-US" sz="2000" dirty="0" smtClean="0"/>
          </a:p>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Line 3"/>
          <p:cNvSpPr>
            <a:spLocks noChangeShapeType="1"/>
          </p:cNvSpPr>
          <p:nvPr/>
        </p:nvSpPr>
        <p:spPr bwMode="auto">
          <a:xfrm>
            <a:off x="457200" y="1295400"/>
            <a:ext cx="8229600" cy="0"/>
          </a:xfrm>
          <a:prstGeom prst="line">
            <a:avLst/>
          </a:prstGeom>
          <a:noFill/>
          <a:ln w="50800" cmpd="dbl">
            <a:solidFill>
              <a:srgbClr val="003399"/>
            </a:solidFill>
            <a:round/>
            <a:headEnd/>
            <a:tailEnd/>
          </a:ln>
        </p:spPr>
        <p:txBody>
          <a:bodyPr/>
          <a:lstStyle/>
          <a:p>
            <a:endParaRPr lang="en-US"/>
          </a:p>
        </p:txBody>
      </p:sp>
      <p:sp>
        <p:nvSpPr>
          <p:cNvPr id="7" name="TextBox 6"/>
          <p:cNvSpPr txBox="1"/>
          <p:nvPr/>
        </p:nvSpPr>
        <p:spPr>
          <a:xfrm>
            <a:off x="152400" y="6488668"/>
            <a:ext cx="1377300" cy="369332"/>
          </a:xfrm>
          <a:prstGeom prst="rect">
            <a:avLst/>
          </a:prstGeom>
          <a:noFill/>
        </p:spPr>
        <p:txBody>
          <a:bodyPr wrap="none" rtlCol="0">
            <a:spAutoFit/>
          </a:bodyPr>
          <a:lstStyle/>
          <a:p>
            <a:r>
              <a:rPr lang="en-US" dirty="0" smtClean="0"/>
              <a:t>K. Kuhlman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49687"/>
            <a:ext cx="7918450" cy="788894"/>
          </a:xfrm>
        </p:spPr>
        <p:txBody>
          <a:bodyPr>
            <a:normAutofit fontScale="90000"/>
          </a:bodyPr>
          <a:lstStyle/>
          <a:p>
            <a:r>
              <a:rPr lang="en-US" dirty="0" smtClean="0"/>
              <a:t>HWT: Forecaster Feedback from 2010</a:t>
            </a:r>
            <a:endParaRPr lang="en-US" dirty="0"/>
          </a:p>
        </p:txBody>
      </p:sp>
      <p:sp>
        <p:nvSpPr>
          <p:cNvPr id="3" name="Content Placeholder 2"/>
          <p:cNvSpPr>
            <a:spLocks noGrp="1"/>
          </p:cNvSpPr>
          <p:nvPr>
            <p:ph idx="1"/>
          </p:nvPr>
        </p:nvSpPr>
        <p:spPr>
          <a:xfrm>
            <a:off x="424181" y="3538499"/>
            <a:ext cx="4089674" cy="3075870"/>
          </a:xfrm>
        </p:spPr>
        <p:txBody>
          <a:bodyPr>
            <a:normAutofit/>
          </a:bodyPr>
          <a:lstStyle/>
          <a:p>
            <a:r>
              <a:rPr lang="en-US" sz="1800" dirty="0" smtClean="0"/>
              <a:t>“[GLM] will also prove very beneficial as we get more into decision support services, especially to support the safety of responders to incidents who are exposed to lightning hazards.”</a:t>
            </a:r>
          </a:p>
          <a:p>
            <a:pPr lvl="1">
              <a:buNone/>
            </a:pPr>
            <a:r>
              <a:rPr lang="en-US" sz="1600" dirty="0" smtClean="0"/>
              <a:t>-- Frank </a:t>
            </a:r>
            <a:r>
              <a:rPr lang="en-US" sz="1600" dirty="0" err="1" smtClean="0"/>
              <a:t>Alsheimer</a:t>
            </a:r>
            <a:r>
              <a:rPr lang="en-US" sz="1600" dirty="0" smtClean="0"/>
              <a:t> (SOO, NWSFO Charleston, SC)</a:t>
            </a:r>
          </a:p>
        </p:txBody>
      </p:sp>
      <p:pic>
        <p:nvPicPr>
          <p:cNvPr id="4" name="Picture 25" descr="dsc_0134"/>
          <p:cNvPicPr>
            <a:picLocks noChangeAspect="1" noChangeArrowheads="1"/>
          </p:cNvPicPr>
          <p:nvPr/>
        </p:nvPicPr>
        <p:blipFill>
          <a:blip r:embed="rId2" cstate="print"/>
          <a:srcRect r="4800"/>
          <a:stretch>
            <a:fillRect/>
          </a:stretch>
        </p:blipFill>
        <p:spPr bwMode="auto">
          <a:xfrm>
            <a:off x="4513854" y="3403346"/>
            <a:ext cx="4362350" cy="3075870"/>
          </a:xfrm>
          <a:prstGeom prst="rect">
            <a:avLst/>
          </a:prstGeom>
          <a:noFill/>
        </p:spPr>
      </p:pic>
      <p:sp>
        <p:nvSpPr>
          <p:cNvPr id="5" name="Content Placeholder 2"/>
          <p:cNvSpPr txBox="1">
            <a:spLocks/>
          </p:cNvSpPr>
          <p:nvPr/>
        </p:nvSpPr>
        <p:spPr>
          <a:xfrm>
            <a:off x="424181" y="1566713"/>
            <a:ext cx="8452023" cy="22432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“lightning data provide a reassurance that I can see leading me to make a warning decision a little earlier due to having more confidence in imminent severe weather.”</a:t>
            </a:r>
          </a:p>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“would be of great benefit to aviation forecasting in those situations where there is a developing shower or embedded thunderstorms in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stratiform</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rain.”</a:t>
            </a:r>
          </a:p>
          <a:p>
            <a:pPr marL="342900" marR="0" lvl="0" indent="-342900" algn="l" defTabSz="914400" rtl="0" eaLnBrk="1" fontAlgn="auto" latinLnBrk="0" hangingPunct="1">
              <a:lnSpc>
                <a:spcPct val="100000"/>
              </a:lnSpc>
              <a:spcBef>
                <a:spcPts val="2200"/>
              </a:spcBef>
              <a:spcAft>
                <a:spcPts val="0"/>
              </a:spcAft>
              <a:buClr>
                <a:schemeClr val="bg2"/>
              </a:buClr>
              <a:buSzPct val="90000"/>
              <a:buFont typeface="Wingdings 2" pitchFamily="18" charset="2"/>
              <a:buChar char="Ü"/>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Line 3"/>
          <p:cNvSpPr>
            <a:spLocks noChangeShapeType="1"/>
          </p:cNvSpPr>
          <p:nvPr/>
        </p:nvSpPr>
        <p:spPr bwMode="auto">
          <a:xfrm>
            <a:off x="457200" y="1295400"/>
            <a:ext cx="8229600" cy="0"/>
          </a:xfrm>
          <a:prstGeom prst="line">
            <a:avLst/>
          </a:prstGeom>
          <a:noFill/>
          <a:ln w="50800" cmpd="dbl">
            <a:solidFill>
              <a:srgbClr val="003399"/>
            </a:solidFill>
            <a:round/>
            <a:headEnd/>
            <a:tailEnd/>
          </a:ln>
        </p:spPr>
        <p:txBody>
          <a:bodyPr/>
          <a:lstStyle/>
          <a:p>
            <a:endParaRPr lang="en-US"/>
          </a:p>
        </p:txBody>
      </p:sp>
      <p:sp>
        <p:nvSpPr>
          <p:cNvPr id="7" name="TextBox 6"/>
          <p:cNvSpPr txBox="1"/>
          <p:nvPr/>
        </p:nvSpPr>
        <p:spPr>
          <a:xfrm>
            <a:off x="152400" y="6488668"/>
            <a:ext cx="1377300" cy="369332"/>
          </a:xfrm>
          <a:prstGeom prst="rect">
            <a:avLst/>
          </a:prstGeom>
          <a:noFill/>
        </p:spPr>
        <p:txBody>
          <a:bodyPr wrap="none" rtlCol="0">
            <a:spAutoFit/>
          </a:bodyPr>
          <a:lstStyle/>
          <a:p>
            <a:r>
              <a:rPr lang="en-US" dirty="0" smtClean="0"/>
              <a:t>K. Kuhlman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39" y="193248"/>
            <a:ext cx="5918450" cy="1095072"/>
          </a:xfrm>
        </p:spPr>
        <p:txBody>
          <a:bodyPr>
            <a:noAutofit/>
          </a:bodyPr>
          <a:lstStyle/>
          <a:p>
            <a:r>
              <a:rPr lang="en-US" sz="3200" dirty="0" smtClean="0"/>
              <a:t>Suggestions for Future Testing:</a:t>
            </a:r>
            <a:endParaRPr lang="en-US" sz="3200" dirty="0"/>
          </a:p>
        </p:txBody>
      </p:sp>
      <p:sp>
        <p:nvSpPr>
          <p:cNvPr id="3" name="Content Placeholder 2"/>
          <p:cNvSpPr>
            <a:spLocks noGrp="1"/>
          </p:cNvSpPr>
          <p:nvPr>
            <p:ph idx="1"/>
          </p:nvPr>
        </p:nvSpPr>
        <p:spPr>
          <a:xfrm>
            <a:off x="428723" y="1288320"/>
            <a:ext cx="5157296" cy="5162479"/>
          </a:xfrm>
          <a:solidFill>
            <a:schemeClr val="bg1"/>
          </a:solidFill>
        </p:spPr>
        <p:txBody>
          <a:bodyPr>
            <a:normAutofit fontScale="70000" lnSpcReduction="20000"/>
          </a:bodyPr>
          <a:lstStyle/>
          <a:p>
            <a:r>
              <a:rPr lang="en-US" dirty="0" smtClean="0">
                <a:solidFill>
                  <a:srgbClr val="FF0000"/>
                </a:solidFill>
              </a:rPr>
              <a:t>Additional Products:</a:t>
            </a:r>
          </a:p>
          <a:p>
            <a:pPr lvl="1"/>
            <a:r>
              <a:rPr lang="en-US" dirty="0" smtClean="0"/>
              <a:t>Rate of change of flash rate (as a gridded product, not a line graph)</a:t>
            </a:r>
          </a:p>
          <a:p>
            <a:pPr lvl="1"/>
            <a:endParaRPr lang="en-US" dirty="0" smtClean="0"/>
          </a:p>
          <a:p>
            <a:r>
              <a:rPr lang="en-US" dirty="0" smtClean="0">
                <a:solidFill>
                  <a:srgbClr val="FF0000"/>
                </a:solidFill>
              </a:rPr>
              <a:t>More Events:</a:t>
            </a:r>
          </a:p>
          <a:p>
            <a:pPr lvl="1"/>
            <a:r>
              <a:rPr lang="en-US" dirty="0" smtClean="0"/>
              <a:t>Winter Weather (convective snow bands)</a:t>
            </a:r>
          </a:p>
          <a:p>
            <a:pPr lvl="1"/>
            <a:r>
              <a:rPr lang="en-US" dirty="0" err="1" smtClean="0"/>
              <a:t>Landfalling</a:t>
            </a:r>
            <a:r>
              <a:rPr lang="en-US" dirty="0" smtClean="0"/>
              <a:t> tropical cyclones</a:t>
            </a:r>
          </a:p>
          <a:p>
            <a:pPr lvl="1"/>
            <a:r>
              <a:rPr lang="en-US" dirty="0" smtClean="0"/>
              <a:t>Fire &amp; Aviation Applications</a:t>
            </a:r>
          </a:p>
          <a:p>
            <a:pPr lvl="1"/>
            <a:endParaRPr lang="en-US" dirty="0" smtClean="0"/>
          </a:p>
          <a:p>
            <a:r>
              <a:rPr lang="en-US" dirty="0" smtClean="0">
                <a:solidFill>
                  <a:srgbClr val="FF0000"/>
                </a:solidFill>
              </a:rPr>
              <a:t>Increased guidance from research</a:t>
            </a:r>
          </a:p>
          <a:p>
            <a:pPr lvl="1"/>
            <a:r>
              <a:rPr lang="en-US" dirty="0" smtClean="0"/>
              <a:t>Flash rates expected with different convective modes and associated severe weather occurrence</a:t>
            </a:r>
          </a:p>
          <a:p>
            <a:pPr lvl="1"/>
            <a:r>
              <a:rPr lang="en-US" dirty="0" smtClean="0"/>
              <a:t>Relationship of flash density with radar signatures typical of severe weather</a:t>
            </a:r>
            <a:endParaRPr lang="en-US" dirty="0"/>
          </a:p>
        </p:txBody>
      </p:sp>
      <p:pic>
        <p:nvPicPr>
          <p:cNvPr id="4" name="Picture 3" descr="120mintrack_Hun_cropped1.png"/>
          <p:cNvPicPr>
            <a:picLocks noChangeAspect="1"/>
          </p:cNvPicPr>
          <p:nvPr/>
        </p:nvPicPr>
        <p:blipFill>
          <a:blip r:embed="rId2" cstate="print"/>
          <a:stretch>
            <a:fillRect/>
          </a:stretch>
        </p:blipFill>
        <p:spPr>
          <a:xfrm>
            <a:off x="6178362" y="3516038"/>
            <a:ext cx="2802022" cy="3259829"/>
          </a:xfrm>
          <a:prstGeom prst="rect">
            <a:avLst/>
          </a:prstGeom>
        </p:spPr>
      </p:pic>
      <p:pic>
        <p:nvPicPr>
          <p:cNvPr id="5" name="Picture 4" descr="120mintrack_Hun_cropped2.png"/>
          <p:cNvPicPr>
            <a:picLocks noChangeAspect="1"/>
          </p:cNvPicPr>
          <p:nvPr/>
        </p:nvPicPr>
        <p:blipFill>
          <a:blip r:embed="rId3" cstate="print"/>
          <a:srcRect l="2010"/>
          <a:stretch>
            <a:fillRect/>
          </a:stretch>
        </p:blipFill>
        <p:spPr>
          <a:xfrm>
            <a:off x="6157719" y="65042"/>
            <a:ext cx="2808622" cy="3319123"/>
          </a:xfrm>
          <a:prstGeom prst="rect">
            <a:avLst/>
          </a:prstGeom>
        </p:spPr>
      </p:pic>
      <p:sp>
        <p:nvSpPr>
          <p:cNvPr id="7" name="Line 3"/>
          <p:cNvSpPr>
            <a:spLocks noChangeShapeType="1"/>
          </p:cNvSpPr>
          <p:nvPr/>
        </p:nvSpPr>
        <p:spPr bwMode="auto">
          <a:xfrm>
            <a:off x="457200" y="1143000"/>
            <a:ext cx="5105400" cy="0"/>
          </a:xfrm>
          <a:prstGeom prst="line">
            <a:avLst/>
          </a:prstGeom>
          <a:noFill/>
          <a:ln w="50800" cmpd="dbl">
            <a:solidFill>
              <a:srgbClr val="003399"/>
            </a:solidFill>
            <a:round/>
            <a:headEnd/>
            <a:tailEnd/>
          </a:ln>
        </p:spPr>
        <p:txBody>
          <a:bodyPr/>
          <a:lstStyle/>
          <a:p>
            <a:endParaRPr lang="en-US"/>
          </a:p>
        </p:txBody>
      </p:sp>
      <p:sp>
        <p:nvSpPr>
          <p:cNvPr id="8" name="TextBox 7"/>
          <p:cNvSpPr txBox="1"/>
          <p:nvPr/>
        </p:nvSpPr>
        <p:spPr>
          <a:xfrm>
            <a:off x="152400" y="6488668"/>
            <a:ext cx="1377300" cy="369332"/>
          </a:xfrm>
          <a:prstGeom prst="rect">
            <a:avLst/>
          </a:prstGeom>
          <a:noFill/>
        </p:spPr>
        <p:txBody>
          <a:bodyPr wrap="none" rtlCol="0">
            <a:spAutoFit/>
          </a:bodyPr>
          <a:lstStyle/>
          <a:p>
            <a:r>
              <a:rPr lang="en-US" dirty="0" smtClean="0"/>
              <a:t>K. Kuhlman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76200"/>
            <a:ext cx="8229600" cy="762000"/>
          </a:xfrm>
        </p:spPr>
        <p:txBody>
          <a:bodyPr/>
          <a:lstStyle/>
          <a:p>
            <a:pPr eaLnBrk="1" hangingPunct="1"/>
            <a:r>
              <a:rPr lang="en-US" sz="4000" dirty="0" smtClean="0"/>
              <a:t>Aviation-Convective Weather Hazards</a:t>
            </a:r>
          </a:p>
        </p:txBody>
      </p:sp>
      <p:sp>
        <p:nvSpPr>
          <p:cNvPr id="5" name="Content Placeholder 4"/>
          <p:cNvSpPr>
            <a:spLocks noGrp="1"/>
          </p:cNvSpPr>
          <p:nvPr>
            <p:ph idx="1"/>
          </p:nvPr>
        </p:nvSpPr>
        <p:spPr>
          <a:xfrm>
            <a:off x="152400" y="1447800"/>
            <a:ext cx="8839200" cy="4267200"/>
          </a:xfrm>
        </p:spPr>
        <p:txBody>
          <a:bodyPr rtlCol="0">
            <a:normAutofit/>
          </a:bodyPr>
          <a:lstStyle/>
          <a:p>
            <a:pPr marL="0" eaLnBrk="1" fontAlgn="auto" hangingPunct="1">
              <a:spcAft>
                <a:spcPts val="0"/>
              </a:spcAft>
              <a:defRPr/>
            </a:pPr>
            <a:r>
              <a:rPr lang="en-US" sz="2400" dirty="0"/>
              <a:t>Since there are few surface-based radar and/or other meteorological observations covering most of the oceans, convective intensity and associated aviation hazard potential (i.e., turbulence, icing, </a:t>
            </a:r>
            <a:r>
              <a:rPr lang="en-US" sz="2400" dirty="0" smtClean="0"/>
              <a:t>lightning, volcanic ash) </a:t>
            </a:r>
            <a:r>
              <a:rPr lang="en-US" sz="2400" dirty="0"/>
              <a:t>are </a:t>
            </a:r>
            <a:r>
              <a:rPr lang="en-US" sz="2400" dirty="0" smtClean="0"/>
              <a:t>evaluated </a:t>
            </a:r>
            <a:r>
              <a:rPr lang="en-US" sz="2400" dirty="0"/>
              <a:t>using </a:t>
            </a:r>
            <a:r>
              <a:rPr lang="en-US" sz="2400" dirty="0" smtClean="0"/>
              <a:t>satellites</a:t>
            </a:r>
          </a:p>
          <a:p>
            <a:pPr marL="0" eaLnBrk="1" fontAlgn="auto" hangingPunct="1">
              <a:spcAft>
                <a:spcPts val="0"/>
              </a:spcAft>
              <a:defRPr/>
            </a:pPr>
            <a:endParaRPr lang="en-US" sz="2400" dirty="0" smtClean="0"/>
          </a:p>
          <a:p>
            <a:pPr marL="0" eaLnBrk="1" fontAlgn="auto" hangingPunct="1">
              <a:spcAft>
                <a:spcPts val="0"/>
              </a:spcAft>
              <a:defRPr/>
            </a:pPr>
            <a:r>
              <a:rPr lang="en-US" sz="2400" dirty="0"/>
              <a:t>Ultimately, the goal is a combined GOES-R GLM/ABI algorithm for the detection of aviation hazards associated with convection.  Such an algorithm should improve aviation routing and safety in the vicinity of thunderstorms, thus reducing the number of related incident reports </a:t>
            </a:r>
            <a:r>
              <a:rPr lang="en-US" sz="2400" dirty="0" smtClean="0"/>
              <a:t>and </a:t>
            </a:r>
            <a:r>
              <a:rPr lang="en-US" sz="2400" dirty="0"/>
              <a:t>suspected storm-related </a:t>
            </a:r>
            <a:r>
              <a:rPr lang="en-US" sz="2400" dirty="0" smtClean="0"/>
              <a:t>accidents</a:t>
            </a:r>
          </a:p>
        </p:txBody>
      </p:sp>
      <p:sp>
        <p:nvSpPr>
          <p:cNvPr id="4"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76200"/>
            <a:ext cx="8229600" cy="762000"/>
          </a:xfrm>
        </p:spPr>
        <p:txBody>
          <a:bodyPr/>
          <a:lstStyle/>
          <a:p>
            <a:pPr eaLnBrk="1" hangingPunct="1"/>
            <a:r>
              <a:rPr lang="en-US" sz="3200" b="1" dirty="0" smtClean="0"/>
              <a:t>GLM Proxy </a:t>
            </a:r>
            <a:r>
              <a:rPr lang="en-US" sz="4000" b="1" dirty="0" smtClean="0"/>
              <a:t>over</a:t>
            </a:r>
            <a:r>
              <a:rPr lang="en-US" sz="3200" b="1" dirty="0" smtClean="0"/>
              <a:t> Remote Regions</a:t>
            </a:r>
          </a:p>
        </p:txBody>
      </p:sp>
      <p:sp>
        <p:nvSpPr>
          <p:cNvPr id="14339" name="Content Placeholder 2"/>
          <p:cNvSpPr>
            <a:spLocks noGrp="1"/>
          </p:cNvSpPr>
          <p:nvPr>
            <p:ph idx="1"/>
          </p:nvPr>
        </p:nvSpPr>
        <p:spPr>
          <a:xfrm>
            <a:off x="304800" y="1265237"/>
            <a:ext cx="8534400" cy="5211763"/>
          </a:xfrm>
        </p:spPr>
        <p:txBody>
          <a:bodyPr/>
          <a:lstStyle/>
          <a:p>
            <a:pPr eaLnBrk="1" hangingPunct="1"/>
            <a:r>
              <a:rPr lang="en-US" sz="2400" dirty="0" smtClean="0"/>
              <a:t>Within the lightning science and applications community, there is a need for lightning data over the oceans and other remote regions (i.e., global).</a:t>
            </a:r>
          </a:p>
          <a:p>
            <a:pPr lvl="1" eaLnBrk="1" hangingPunct="1"/>
            <a:r>
              <a:rPr lang="en-US" sz="1800" dirty="0" smtClean="0"/>
              <a:t>E.g., </a:t>
            </a:r>
            <a:r>
              <a:rPr lang="en-US" sz="1800" dirty="0" err="1" smtClean="0"/>
              <a:t>enroute</a:t>
            </a:r>
            <a:r>
              <a:rPr lang="en-US" sz="1800" dirty="0" smtClean="0"/>
              <a:t> aviation applications, hurricane studies, GLM proxy</a:t>
            </a:r>
          </a:p>
          <a:p>
            <a:pPr eaLnBrk="1" hangingPunct="1"/>
            <a:r>
              <a:rPr lang="en-US" sz="2400" dirty="0" smtClean="0"/>
              <a:t>LIS (OTD) is an ideal proxy for GLM but there is no temporal continuity (snapshots).</a:t>
            </a:r>
          </a:p>
          <a:p>
            <a:pPr eaLnBrk="1" hangingPunct="1"/>
            <a:r>
              <a:rPr lang="en-US" sz="2400" dirty="0" smtClean="0"/>
              <a:t>What are the potential options for global (or very large remote region)?</a:t>
            </a:r>
          </a:p>
          <a:p>
            <a:pPr lvl="1" eaLnBrk="1" hangingPunct="1"/>
            <a:r>
              <a:rPr lang="en-US" sz="1800" dirty="0" smtClean="0"/>
              <a:t>World Wide Lightning Location Network (WWLLN)</a:t>
            </a:r>
          </a:p>
          <a:p>
            <a:pPr lvl="1" eaLnBrk="1" hangingPunct="1"/>
            <a:r>
              <a:rPr lang="en-US" sz="1800" dirty="0" err="1" smtClean="0"/>
              <a:t>Vaisala</a:t>
            </a:r>
            <a:r>
              <a:rPr lang="en-US" sz="1800" dirty="0" smtClean="0"/>
              <a:t> Global Lightning Dataset (GLD360)</a:t>
            </a:r>
          </a:p>
          <a:p>
            <a:pPr lvl="1" eaLnBrk="1" hangingPunct="1"/>
            <a:r>
              <a:rPr lang="en-US" sz="1800" dirty="0" smtClean="0"/>
              <a:t>Earth Networks (AWS) </a:t>
            </a:r>
            <a:r>
              <a:rPr lang="en-US" sz="1800" dirty="0" err="1" smtClean="0"/>
              <a:t>WeatherBug</a:t>
            </a:r>
            <a:r>
              <a:rPr lang="en-US" sz="1800" dirty="0" smtClean="0"/>
              <a:t>  (WTLN)</a:t>
            </a:r>
          </a:p>
          <a:p>
            <a:pPr lvl="1" eaLnBrk="1" hangingPunct="1"/>
            <a:r>
              <a:rPr lang="en-US" sz="1800" dirty="0" smtClean="0"/>
              <a:t>Other ground-based VLF-based long-range networks (WSI TOA, UK </a:t>
            </a:r>
            <a:r>
              <a:rPr lang="en-US" sz="1800" dirty="0" err="1" smtClean="0"/>
              <a:t>ATDnet</a:t>
            </a:r>
            <a:r>
              <a:rPr lang="en-US" sz="1800" dirty="0" smtClean="0"/>
              <a:t>)</a:t>
            </a:r>
          </a:p>
          <a:p>
            <a:pPr eaLnBrk="1" hangingPunct="1"/>
            <a:r>
              <a:rPr lang="en-US" sz="2200" dirty="0" smtClean="0"/>
              <a:t>WWLLN is more mature and better characterized</a:t>
            </a:r>
          </a:p>
          <a:p>
            <a:pPr lvl="1" eaLnBrk="1" hangingPunct="1"/>
            <a:r>
              <a:rPr lang="en-US" sz="1800" dirty="0" smtClean="0"/>
              <a:t>30% cloud-to-ground (CG) flash detection efficiency (DE) for peak current &gt; 30 kA</a:t>
            </a:r>
          </a:p>
          <a:p>
            <a:pPr lvl="1" eaLnBrk="1" hangingPunct="1"/>
            <a:r>
              <a:rPr lang="en-US" sz="1800" dirty="0" smtClean="0"/>
              <a:t>CG Flash Location Accuracy (LA) ~ 15 – 30 km </a:t>
            </a:r>
          </a:p>
        </p:txBody>
      </p:sp>
      <p:sp>
        <p:nvSpPr>
          <p:cNvPr id="4"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ndln-stroke-count_overlap-gld360-nldn-wtln.1.png"/>
          <p:cNvPicPr>
            <a:picLocks noChangeAspect="1"/>
          </p:cNvPicPr>
          <p:nvPr/>
        </p:nvPicPr>
        <p:blipFill>
          <a:blip r:embed="rId2" cstate="print"/>
          <a:srcRect/>
          <a:stretch>
            <a:fillRect/>
          </a:stretch>
        </p:blipFill>
        <p:spPr bwMode="auto">
          <a:xfrm>
            <a:off x="285750" y="571500"/>
            <a:ext cx="8572500" cy="5715000"/>
          </a:xfrm>
          <a:prstGeom prst="rect">
            <a:avLst/>
          </a:prstGeom>
          <a:noFill/>
          <a:ln w="9525">
            <a:noFill/>
            <a:miter lim="800000"/>
            <a:headEnd/>
            <a:tailEnd/>
          </a:ln>
        </p:spPr>
      </p:pic>
      <p:sp>
        <p:nvSpPr>
          <p:cNvPr id="19459" name="TextBox 4"/>
          <p:cNvSpPr txBox="1">
            <a:spLocks noChangeArrowheads="1"/>
          </p:cNvSpPr>
          <p:nvPr/>
        </p:nvSpPr>
        <p:spPr bwMode="auto">
          <a:xfrm>
            <a:off x="152400" y="6400800"/>
            <a:ext cx="8847138" cy="338138"/>
          </a:xfrm>
          <a:prstGeom prst="rect">
            <a:avLst/>
          </a:prstGeom>
          <a:noFill/>
          <a:ln w="9525">
            <a:noFill/>
            <a:miter lim="800000"/>
            <a:headEnd/>
            <a:tailEnd/>
          </a:ln>
        </p:spPr>
        <p:txBody>
          <a:bodyPr wrap="none">
            <a:spAutoFit/>
          </a:bodyPr>
          <a:lstStyle/>
          <a:p>
            <a:r>
              <a:rPr lang="en-US" sz="1600">
                <a:latin typeface="Calibri" pitchFamily="34" charset="0"/>
              </a:rPr>
              <a:t>* Overlap days:  8/17/2010, 8/24/2010 – 9/15/2010, 9/21/2010 – 10/5/2010, 10/12/2010 – 10/31/2010 </a:t>
            </a:r>
          </a:p>
        </p:txBody>
      </p:sp>
      <p:sp>
        <p:nvSpPr>
          <p:cNvPr id="4" name="TextBox 4"/>
          <p:cNvSpPr txBox="1">
            <a:spLocks noChangeArrowheads="1"/>
          </p:cNvSpPr>
          <p:nvPr/>
        </p:nvSpPr>
        <p:spPr bwMode="auto">
          <a:xfrm>
            <a:off x="914400" y="76200"/>
            <a:ext cx="6585521" cy="461665"/>
          </a:xfrm>
          <a:prstGeom prst="rect">
            <a:avLst/>
          </a:prstGeom>
          <a:noFill/>
          <a:ln w="9525">
            <a:noFill/>
            <a:miter lim="800000"/>
            <a:headEnd/>
            <a:tailEnd/>
          </a:ln>
        </p:spPr>
        <p:txBody>
          <a:bodyPr wrap="none">
            <a:spAutoFit/>
          </a:bodyPr>
          <a:lstStyle/>
          <a:p>
            <a:r>
              <a:rPr lang="en-US" sz="2400" b="1" dirty="0" smtClean="0">
                <a:solidFill>
                  <a:srgbClr val="002060"/>
                </a:solidFill>
                <a:latin typeface="Calibri" pitchFamily="34" charset="0"/>
              </a:rPr>
              <a:t>NLDN Lightning:  August-September-October 2010</a:t>
            </a:r>
            <a:endParaRPr lang="en-US" sz="2400" b="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wtln-stroke-count_overlap-gld360-nldn-wtln.1.png"/>
          <p:cNvPicPr>
            <a:picLocks noChangeAspect="1"/>
          </p:cNvPicPr>
          <p:nvPr/>
        </p:nvPicPr>
        <p:blipFill>
          <a:blip r:embed="rId2" cstate="print"/>
          <a:srcRect/>
          <a:stretch>
            <a:fillRect/>
          </a:stretch>
        </p:blipFill>
        <p:spPr bwMode="auto">
          <a:xfrm>
            <a:off x="285750" y="571500"/>
            <a:ext cx="8572500" cy="5715000"/>
          </a:xfrm>
          <a:prstGeom prst="rect">
            <a:avLst/>
          </a:prstGeom>
          <a:noFill/>
          <a:ln w="9525">
            <a:noFill/>
            <a:miter lim="800000"/>
            <a:headEnd/>
            <a:tailEnd/>
          </a:ln>
        </p:spPr>
      </p:pic>
      <p:sp>
        <p:nvSpPr>
          <p:cNvPr id="20483" name="TextBox 5"/>
          <p:cNvSpPr txBox="1">
            <a:spLocks noChangeArrowheads="1"/>
          </p:cNvSpPr>
          <p:nvPr/>
        </p:nvSpPr>
        <p:spPr bwMode="auto">
          <a:xfrm>
            <a:off x="152400" y="6400800"/>
            <a:ext cx="8847138" cy="338138"/>
          </a:xfrm>
          <a:prstGeom prst="rect">
            <a:avLst/>
          </a:prstGeom>
          <a:noFill/>
          <a:ln w="9525">
            <a:noFill/>
            <a:miter lim="800000"/>
            <a:headEnd/>
            <a:tailEnd/>
          </a:ln>
        </p:spPr>
        <p:txBody>
          <a:bodyPr wrap="none">
            <a:spAutoFit/>
          </a:bodyPr>
          <a:lstStyle/>
          <a:p>
            <a:r>
              <a:rPr lang="en-US" sz="1600">
                <a:latin typeface="Calibri" pitchFamily="34" charset="0"/>
              </a:rPr>
              <a:t>* Overlap days:  8/17/2010, 8/24/2010 – 9/15/2010, 9/21/2010 – 10/5/2010, 10/12/2010 – 10/31/2010 </a:t>
            </a:r>
          </a:p>
        </p:txBody>
      </p:sp>
      <p:sp>
        <p:nvSpPr>
          <p:cNvPr id="4" name="TextBox 4"/>
          <p:cNvSpPr txBox="1">
            <a:spLocks noChangeArrowheads="1"/>
          </p:cNvSpPr>
          <p:nvPr/>
        </p:nvSpPr>
        <p:spPr bwMode="auto">
          <a:xfrm>
            <a:off x="914400" y="76200"/>
            <a:ext cx="6620787" cy="461665"/>
          </a:xfrm>
          <a:prstGeom prst="rect">
            <a:avLst/>
          </a:prstGeom>
          <a:noFill/>
          <a:ln w="9525">
            <a:noFill/>
            <a:miter lim="800000"/>
            <a:headEnd/>
            <a:tailEnd/>
          </a:ln>
        </p:spPr>
        <p:txBody>
          <a:bodyPr wrap="none">
            <a:spAutoFit/>
          </a:bodyPr>
          <a:lstStyle/>
          <a:p>
            <a:r>
              <a:rPr lang="en-US" sz="2400" b="1" dirty="0" smtClean="0">
                <a:solidFill>
                  <a:srgbClr val="002060"/>
                </a:solidFill>
                <a:latin typeface="Calibri" pitchFamily="34" charset="0"/>
              </a:rPr>
              <a:t>WTLN Lightning:  August-September-October 2010</a:t>
            </a:r>
            <a:endParaRPr lang="en-US" sz="2400" b="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gld360-stroke-count_overlap-gld360-nldn-wtln.1.png"/>
          <p:cNvPicPr>
            <a:picLocks noChangeAspect="1"/>
          </p:cNvPicPr>
          <p:nvPr/>
        </p:nvPicPr>
        <p:blipFill>
          <a:blip r:embed="rId2" cstate="print"/>
          <a:srcRect/>
          <a:stretch>
            <a:fillRect/>
          </a:stretch>
        </p:blipFill>
        <p:spPr bwMode="auto">
          <a:xfrm>
            <a:off x="285750" y="571500"/>
            <a:ext cx="8572500" cy="5715000"/>
          </a:xfrm>
          <a:prstGeom prst="rect">
            <a:avLst/>
          </a:prstGeom>
          <a:noFill/>
          <a:ln w="9525">
            <a:noFill/>
            <a:miter lim="800000"/>
            <a:headEnd/>
            <a:tailEnd/>
          </a:ln>
        </p:spPr>
      </p:pic>
      <p:sp>
        <p:nvSpPr>
          <p:cNvPr id="21507" name="TextBox 4"/>
          <p:cNvSpPr txBox="1">
            <a:spLocks noChangeArrowheads="1"/>
          </p:cNvSpPr>
          <p:nvPr/>
        </p:nvSpPr>
        <p:spPr bwMode="auto">
          <a:xfrm>
            <a:off x="152400" y="6400800"/>
            <a:ext cx="8847138" cy="338138"/>
          </a:xfrm>
          <a:prstGeom prst="rect">
            <a:avLst/>
          </a:prstGeom>
          <a:noFill/>
          <a:ln w="9525">
            <a:noFill/>
            <a:miter lim="800000"/>
            <a:headEnd/>
            <a:tailEnd/>
          </a:ln>
        </p:spPr>
        <p:txBody>
          <a:bodyPr wrap="none">
            <a:spAutoFit/>
          </a:bodyPr>
          <a:lstStyle/>
          <a:p>
            <a:r>
              <a:rPr lang="en-US" sz="1600">
                <a:latin typeface="Calibri" pitchFamily="34" charset="0"/>
              </a:rPr>
              <a:t>* Overlap days:  8/17/2010, 8/24/2010 – 9/15/2010, 9/21/2010 – 10/5/2010, 10/12/2010 – 10/31/2010 </a:t>
            </a:r>
          </a:p>
        </p:txBody>
      </p:sp>
      <p:sp>
        <p:nvSpPr>
          <p:cNvPr id="4" name="TextBox 4"/>
          <p:cNvSpPr txBox="1">
            <a:spLocks noChangeArrowheads="1"/>
          </p:cNvSpPr>
          <p:nvPr/>
        </p:nvSpPr>
        <p:spPr bwMode="auto">
          <a:xfrm>
            <a:off x="914400" y="76200"/>
            <a:ext cx="6843605" cy="461665"/>
          </a:xfrm>
          <a:prstGeom prst="rect">
            <a:avLst/>
          </a:prstGeom>
          <a:noFill/>
          <a:ln w="9525">
            <a:noFill/>
            <a:miter lim="800000"/>
            <a:headEnd/>
            <a:tailEnd/>
          </a:ln>
        </p:spPr>
        <p:txBody>
          <a:bodyPr wrap="none">
            <a:spAutoFit/>
          </a:bodyPr>
          <a:lstStyle/>
          <a:p>
            <a:r>
              <a:rPr lang="en-US" sz="2400" b="1" dirty="0" smtClean="0">
                <a:solidFill>
                  <a:srgbClr val="002060"/>
                </a:solidFill>
                <a:latin typeface="Calibri" pitchFamily="34" charset="0"/>
              </a:rPr>
              <a:t>GLD360 Lightning:  August-September-October 2010</a:t>
            </a:r>
            <a:endParaRPr lang="en-US" sz="2400" b="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09_ASO.png"/>
          <p:cNvPicPr>
            <a:picLocks noChangeAspect="1"/>
          </p:cNvPicPr>
          <p:nvPr/>
        </p:nvPicPr>
        <p:blipFill>
          <a:blip r:embed="rId2" cstate="print"/>
          <a:srcRect/>
          <a:stretch>
            <a:fillRect/>
          </a:stretch>
        </p:blipFill>
        <p:spPr bwMode="auto">
          <a:xfrm>
            <a:off x="285750" y="457200"/>
            <a:ext cx="8572500" cy="5715000"/>
          </a:xfrm>
          <a:prstGeom prst="rect">
            <a:avLst/>
          </a:prstGeom>
          <a:noFill/>
          <a:ln w="9525">
            <a:noFill/>
            <a:miter lim="800000"/>
            <a:headEnd/>
            <a:tailEnd/>
          </a:ln>
        </p:spPr>
      </p:pic>
      <p:sp>
        <p:nvSpPr>
          <p:cNvPr id="22531" name="TextBox 4"/>
          <p:cNvSpPr txBox="1">
            <a:spLocks noChangeArrowheads="1"/>
          </p:cNvSpPr>
          <p:nvPr/>
        </p:nvSpPr>
        <p:spPr bwMode="auto">
          <a:xfrm>
            <a:off x="381000" y="76200"/>
            <a:ext cx="8408007" cy="461665"/>
          </a:xfrm>
          <a:prstGeom prst="rect">
            <a:avLst/>
          </a:prstGeom>
          <a:noFill/>
          <a:ln w="9525">
            <a:noFill/>
            <a:miter lim="800000"/>
            <a:headEnd/>
            <a:tailEnd/>
          </a:ln>
        </p:spPr>
        <p:txBody>
          <a:bodyPr wrap="none">
            <a:spAutoFit/>
          </a:bodyPr>
          <a:lstStyle/>
          <a:p>
            <a:r>
              <a:rPr lang="en-US" sz="2400" b="1" dirty="0" smtClean="0">
                <a:solidFill>
                  <a:srgbClr val="002060"/>
                </a:solidFill>
                <a:latin typeface="Calibri" pitchFamily="34" charset="0"/>
              </a:rPr>
              <a:t>LIS/OTD Total </a:t>
            </a:r>
            <a:r>
              <a:rPr lang="en-US" sz="2400" b="1" dirty="0">
                <a:solidFill>
                  <a:srgbClr val="002060"/>
                </a:solidFill>
                <a:latin typeface="Calibri" pitchFamily="34" charset="0"/>
              </a:rPr>
              <a:t>Lightning Climatology:  August-September-October</a:t>
            </a:r>
          </a:p>
        </p:txBody>
      </p:sp>
      <p:sp>
        <p:nvSpPr>
          <p:cNvPr id="4" name="TextBox 3"/>
          <p:cNvSpPr txBox="1"/>
          <p:nvPr/>
        </p:nvSpPr>
        <p:spPr>
          <a:xfrm>
            <a:off x="762000" y="5943600"/>
            <a:ext cx="7924800" cy="830997"/>
          </a:xfrm>
          <a:prstGeom prst="rect">
            <a:avLst/>
          </a:prstGeom>
          <a:solidFill>
            <a:srgbClr val="FFFF00"/>
          </a:solidFill>
          <a:ln>
            <a:solidFill>
              <a:schemeClr val="tx1"/>
            </a:solidFill>
          </a:ln>
        </p:spPr>
        <p:txBody>
          <a:bodyPr wrap="square" rtlCol="0">
            <a:spAutoFit/>
          </a:bodyPr>
          <a:lstStyle/>
          <a:p>
            <a:r>
              <a:rPr lang="en-US" sz="1600" dirty="0" smtClean="0"/>
              <a:t>Of critical importance- need to understand commercial ground-based lightning detection systems for 1) GLM proxy data set development, and 3) potential use in GLM on-orbit cal/</a:t>
            </a:r>
            <a:r>
              <a:rPr lang="en-US" sz="1600" dirty="0" err="1" smtClean="0"/>
              <a:t>val</a:t>
            </a:r>
            <a:r>
              <a:rPr lang="en-US" sz="1600" dirty="0" smtClean="0"/>
              <a:t>, and 3) potential applications using integrated observing systems</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79EC68-8FFB-4005-B428-3ECB6032B0AB}" type="slidenum">
              <a:rPr lang="en-US" smtClean="0"/>
              <a:pPr>
                <a:defRPr/>
              </a:pPr>
              <a:t>29</a:t>
            </a:fld>
            <a:endParaRPr lang="en-US"/>
          </a:p>
        </p:txBody>
      </p:sp>
      <p:pic>
        <p:nvPicPr>
          <p:cNvPr id="95234" name="Picture 2" descr="image001"/>
          <p:cNvPicPr>
            <a:picLocks noChangeAspect="1" noChangeArrowheads="1"/>
          </p:cNvPicPr>
          <p:nvPr/>
        </p:nvPicPr>
        <p:blipFill>
          <a:blip r:embed="rId2" cstate="print"/>
          <a:srcRect/>
          <a:stretch>
            <a:fillRect/>
          </a:stretch>
        </p:blipFill>
        <p:spPr bwMode="auto">
          <a:xfrm>
            <a:off x="457200" y="381000"/>
            <a:ext cx="8301004" cy="6325264"/>
          </a:xfrm>
          <a:prstGeom prst="rect">
            <a:avLst/>
          </a:prstGeom>
          <a:noFill/>
          <a:ln w="9525">
            <a:noFill/>
            <a:miter lim="800000"/>
            <a:headEnd/>
            <a:tailEnd/>
          </a:ln>
        </p:spPr>
      </p:pic>
      <p:sp>
        <p:nvSpPr>
          <p:cNvPr id="4" name="TextBox 3"/>
          <p:cNvSpPr txBox="1"/>
          <p:nvPr/>
        </p:nvSpPr>
        <p:spPr>
          <a:xfrm>
            <a:off x="152400" y="6324600"/>
            <a:ext cx="2719527" cy="369332"/>
          </a:xfrm>
          <a:prstGeom prst="rect">
            <a:avLst/>
          </a:prstGeom>
          <a:noFill/>
        </p:spPr>
        <p:txBody>
          <a:bodyPr wrap="none" rtlCol="0">
            <a:spAutoFit/>
          </a:bodyPr>
          <a:lstStyle/>
          <a:p>
            <a:r>
              <a:rPr lang="en-US" dirty="0" smtClean="0"/>
              <a:t>Courtesy, Nikki </a:t>
            </a:r>
            <a:r>
              <a:rPr lang="en-US" dirty="0" err="1" smtClean="0"/>
              <a:t>Hembury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1"/>
            <a:ext cx="7620000" cy="1447801"/>
          </a:xfrm>
        </p:spPr>
        <p:txBody>
          <a:bodyPr/>
          <a:lstStyle/>
          <a:p>
            <a:pPr eaLnBrk="1" hangingPunct="1">
              <a:defRPr/>
            </a:pPr>
            <a:r>
              <a:rPr lang="en-US" sz="3600" b="1" dirty="0" smtClean="0"/>
              <a:t>Geostationary Lightning </a:t>
            </a:r>
            <a:r>
              <a:rPr lang="en-US" sz="3600" b="1" dirty="0" err="1" smtClean="0"/>
              <a:t>Mapper</a:t>
            </a:r>
            <a:r>
              <a:rPr lang="en-US" sz="3600" b="1" dirty="0" smtClean="0"/>
              <a:t> (GLM)</a:t>
            </a:r>
          </a:p>
        </p:txBody>
      </p:sp>
      <p:sp>
        <p:nvSpPr>
          <p:cNvPr id="29699" name="Slide Number Placeholder 36"/>
          <p:cNvSpPr>
            <a:spLocks noGrp="1"/>
          </p:cNvSpPr>
          <p:nvPr>
            <p:ph type="sldNum" sz="quarter" idx="12"/>
          </p:nvPr>
        </p:nvSpPr>
        <p:spPr bwMode="auto">
          <a:xfrm>
            <a:off x="7010400" y="6569075"/>
            <a:ext cx="2133600" cy="365125"/>
          </a:xfrm>
          <a:noFill/>
          <a:ln>
            <a:miter lim="800000"/>
            <a:headEnd/>
            <a:tailEnd/>
          </a:ln>
        </p:spPr>
        <p:txBody>
          <a:bodyPr/>
          <a:lstStyle/>
          <a:p>
            <a:fld id="{D3CE14DF-4145-4B1B-A653-59EE7B7053C8}" type="slidenum">
              <a:rPr lang="en-US" smtClean="0">
                <a:latin typeface="Calibri" pitchFamily="34" charset="0"/>
                <a:ea typeface="ＭＳ Ｐゴシック" pitchFamily="-64" charset="-128"/>
              </a:rPr>
              <a:pPr/>
              <a:t>3</a:t>
            </a:fld>
            <a:endParaRPr lang="en-US" smtClean="0">
              <a:latin typeface="Calibri" pitchFamily="34" charset="0"/>
              <a:ea typeface="ＭＳ Ｐゴシック" pitchFamily="-64" charset="-128"/>
            </a:endParaRPr>
          </a:p>
        </p:txBody>
      </p:sp>
      <p:pic>
        <p:nvPicPr>
          <p:cNvPr id="29700" name="Picture 15"/>
          <p:cNvPicPr>
            <a:picLocks noChangeAspect="1" noChangeArrowheads="1"/>
          </p:cNvPicPr>
          <p:nvPr/>
        </p:nvPicPr>
        <p:blipFill>
          <a:blip r:embed="rId3" cstate="print"/>
          <a:srcRect/>
          <a:stretch>
            <a:fillRect/>
          </a:stretch>
        </p:blipFill>
        <p:spPr bwMode="auto">
          <a:xfrm>
            <a:off x="4424363" y="1708150"/>
            <a:ext cx="4489450" cy="2311400"/>
          </a:xfrm>
          <a:prstGeom prst="rect">
            <a:avLst/>
          </a:prstGeom>
          <a:noFill/>
          <a:ln w="9525">
            <a:noFill/>
            <a:miter lim="800000"/>
            <a:headEnd/>
            <a:tailEnd/>
          </a:ln>
        </p:spPr>
      </p:pic>
      <p:sp>
        <p:nvSpPr>
          <p:cNvPr id="17" name="TextBox 16"/>
          <p:cNvSpPr txBox="1"/>
          <p:nvPr/>
        </p:nvSpPr>
        <p:spPr>
          <a:xfrm>
            <a:off x="6629400" y="5874603"/>
            <a:ext cx="2344911" cy="830997"/>
          </a:xfrm>
          <a:prstGeom prst="rect">
            <a:avLst/>
          </a:prstGeom>
          <a:solidFill>
            <a:srgbClr val="FFFF00"/>
          </a:solidFill>
        </p:spPr>
        <p:txBody>
          <a:bodyPr wrap="square">
            <a:spAutoFit/>
          </a:bodyPr>
          <a:lstStyle/>
          <a:p>
            <a:pPr>
              <a:defRPr/>
            </a:pPr>
            <a:r>
              <a:rPr lang="en-US" sz="1600" dirty="0" smtClean="0">
                <a:solidFill>
                  <a:prstClr val="black"/>
                </a:solidFill>
                <a:latin typeface="Calibri"/>
                <a:ea typeface="ＭＳ Ｐゴシック" pitchFamily="34" charset="-128"/>
              </a:rPr>
              <a:t>Lightning with Hurricane Katrina and </a:t>
            </a:r>
            <a:r>
              <a:rPr lang="en-US" sz="1600" dirty="0" err="1" smtClean="0">
                <a:solidFill>
                  <a:prstClr val="black"/>
                </a:solidFill>
                <a:latin typeface="Calibri"/>
                <a:ea typeface="ＭＳ Ｐゴシック" pitchFamily="34" charset="-128"/>
              </a:rPr>
              <a:t>Tornadic</a:t>
            </a:r>
            <a:r>
              <a:rPr lang="en-US" sz="1600" dirty="0" smtClean="0">
                <a:solidFill>
                  <a:prstClr val="black"/>
                </a:solidFill>
                <a:latin typeface="Calibri"/>
                <a:ea typeface="ＭＳ Ｐゴシック" pitchFamily="34" charset="-128"/>
              </a:rPr>
              <a:t> Storms over Oklahoma</a:t>
            </a:r>
            <a:endParaRPr lang="en-US" sz="1600" dirty="0">
              <a:solidFill>
                <a:prstClr val="black"/>
              </a:solidFill>
              <a:latin typeface="Calibri"/>
              <a:ea typeface="ＭＳ Ｐゴシック" pitchFamily="34" charset="-128"/>
            </a:endParaRPr>
          </a:p>
        </p:txBody>
      </p:sp>
      <p:sp>
        <p:nvSpPr>
          <p:cNvPr id="18" name="TextBox 17"/>
          <p:cNvSpPr txBox="1"/>
          <p:nvPr/>
        </p:nvSpPr>
        <p:spPr>
          <a:xfrm>
            <a:off x="7427913" y="966788"/>
            <a:ext cx="1447800" cy="277812"/>
          </a:xfrm>
          <a:prstGeom prst="rect">
            <a:avLst/>
          </a:prstGeom>
          <a:noFill/>
        </p:spPr>
        <p:txBody>
          <a:bodyPr>
            <a:spAutoFit/>
          </a:bodyPr>
          <a:lstStyle/>
          <a:p>
            <a:pPr>
              <a:defRPr/>
            </a:pPr>
            <a:r>
              <a:rPr lang="en-US" sz="1200" b="1" dirty="0">
                <a:solidFill>
                  <a:srgbClr val="FF0000"/>
                </a:solidFill>
                <a:latin typeface="Calibri"/>
                <a:ea typeface="ＭＳ Ｐゴシック" pitchFamily="34" charset="-128"/>
              </a:rPr>
              <a:t>Optical Assembly</a:t>
            </a:r>
          </a:p>
        </p:txBody>
      </p:sp>
      <p:cxnSp>
        <p:nvCxnSpPr>
          <p:cNvPr id="19" name="Straight Arrow Connector 18"/>
          <p:cNvCxnSpPr>
            <a:stCxn id="20" idx="2"/>
          </p:cNvCxnSpPr>
          <p:nvPr/>
        </p:nvCxnSpPr>
        <p:spPr>
          <a:xfrm rot="16200000" flipH="1">
            <a:off x="4973638" y="1584325"/>
            <a:ext cx="904875" cy="6762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4038" y="823913"/>
            <a:ext cx="1447800" cy="646112"/>
          </a:xfrm>
          <a:prstGeom prst="rect">
            <a:avLst/>
          </a:prstGeom>
          <a:noFill/>
        </p:spPr>
        <p:txBody>
          <a:bodyPr>
            <a:spAutoFit/>
          </a:bodyPr>
          <a:lstStyle/>
          <a:p>
            <a:pPr>
              <a:defRPr/>
            </a:pPr>
            <a:r>
              <a:rPr lang="en-US" sz="1200" b="1" dirty="0">
                <a:solidFill>
                  <a:srgbClr val="FF0000"/>
                </a:solidFill>
                <a:latin typeface="Calibri"/>
                <a:ea typeface="ＭＳ Ｐゴシック" pitchFamily="34" charset="-128"/>
              </a:rPr>
              <a:t>Sensor Unit Mechanical Support Structure</a:t>
            </a:r>
          </a:p>
        </p:txBody>
      </p:sp>
      <p:cxnSp>
        <p:nvCxnSpPr>
          <p:cNvPr id="21" name="Straight Arrow Connector 20"/>
          <p:cNvCxnSpPr/>
          <p:nvPr/>
        </p:nvCxnSpPr>
        <p:spPr>
          <a:xfrm rot="5400000">
            <a:off x="6842919" y="1194594"/>
            <a:ext cx="1368425" cy="14684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57888" y="809625"/>
            <a:ext cx="1181100" cy="277813"/>
          </a:xfrm>
          <a:prstGeom prst="rect">
            <a:avLst/>
          </a:prstGeom>
          <a:noFill/>
        </p:spPr>
        <p:txBody>
          <a:bodyPr>
            <a:spAutoFit/>
          </a:bodyPr>
          <a:lstStyle/>
          <a:p>
            <a:pPr>
              <a:defRPr/>
            </a:pPr>
            <a:r>
              <a:rPr lang="en-US" sz="1200" b="1" dirty="0">
                <a:solidFill>
                  <a:srgbClr val="FF0000"/>
                </a:solidFill>
                <a:latin typeface="Calibri"/>
                <a:ea typeface="ＭＳ Ｐゴシック" pitchFamily="34" charset="-128"/>
              </a:rPr>
              <a:t>Metering tube</a:t>
            </a:r>
          </a:p>
        </p:txBody>
      </p:sp>
      <p:cxnSp>
        <p:nvCxnSpPr>
          <p:cNvPr id="23" name="Straight Arrow Connector 22"/>
          <p:cNvCxnSpPr/>
          <p:nvPr/>
        </p:nvCxnSpPr>
        <p:spPr>
          <a:xfrm rot="5400000">
            <a:off x="5629276" y="1890712"/>
            <a:ext cx="1579562" cy="7461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8" name="Content Placeholder 2"/>
          <p:cNvSpPr>
            <a:spLocks noGrp="1"/>
          </p:cNvSpPr>
          <p:nvPr>
            <p:ph idx="1"/>
          </p:nvPr>
        </p:nvSpPr>
        <p:spPr>
          <a:xfrm>
            <a:off x="0" y="1490663"/>
            <a:ext cx="4365625" cy="2819400"/>
          </a:xfrm>
        </p:spPr>
        <p:txBody>
          <a:bodyPr/>
          <a:lstStyle/>
          <a:p>
            <a:pPr eaLnBrk="1" hangingPunct="1"/>
            <a:r>
              <a:rPr lang="en-US" sz="1600" b="1" dirty="0" smtClean="0">
                <a:ea typeface="ＭＳ Ｐゴシック" pitchFamily="-64" charset="-128"/>
              </a:rPr>
              <a:t>Detects total lightning</a:t>
            </a:r>
            <a:r>
              <a:rPr lang="en-US" sz="1600" dirty="0" smtClean="0">
                <a:ea typeface="ＭＳ Ｐゴシック" pitchFamily="-64" charset="-128"/>
              </a:rPr>
              <a:t>: in cloud, cloud to cloud, and cloud to ground</a:t>
            </a:r>
          </a:p>
          <a:p>
            <a:pPr lvl="1" eaLnBrk="1" hangingPunct="1"/>
            <a:r>
              <a:rPr lang="en-US" sz="1600" dirty="0" smtClean="0">
                <a:ea typeface="ＭＳ Ｐゴシック" pitchFamily="-64" charset="-128"/>
              </a:rPr>
              <a:t>Aids in forecasting severe storms and tornado activity, and convective weather impacts on aviation safety and efficiency.</a:t>
            </a:r>
          </a:p>
          <a:p>
            <a:pPr lvl="1" eaLnBrk="1" hangingPunct="1"/>
            <a:r>
              <a:rPr lang="en-US" sz="1600" dirty="0" smtClean="0">
                <a:ea typeface="ＭＳ Ｐゴシック" pitchFamily="-64" charset="-128"/>
              </a:rPr>
              <a:t>Currently no ocean coverage, and limited land coverage in dead zones </a:t>
            </a:r>
          </a:p>
        </p:txBody>
      </p:sp>
      <p:pic>
        <p:nvPicPr>
          <p:cNvPr id="16" name="Picture 7" descr="katrina_lis_050826_2150"/>
          <p:cNvPicPr>
            <a:picLocks noChangeAspect="1" noChangeArrowheads="1"/>
          </p:cNvPicPr>
          <p:nvPr/>
        </p:nvPicPr>
        <p:blipFill>
          <a:blip r:embed="rId4" cstate="print"/>
          <a:srcRect/>
          <a:stretch>
            <a:fillRect/>
          </a:stretch>
        </p:blipFill>
        <p:spPr bwMode="auto">
          <a:xfrm>
            <a:off x="4071498" y="4322690"/>
            <a:ext cx="2441786" cy="2001910"/>
          </a:xfrm>
          <a:prstGeom prst="rect">
            <a:avLst/>
          </a:prstGeom>
          <a:ln>
            <a:noFill/>
            <a:headEnd/>
            <a:tailEnd/>
          </a:ln>
          <a:effectLst>
            <a:glow rad="101600">
              <a:schemeClr val="bg2">
                <a:lumMod val="50000"/>
                <a:alpha val="6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pic>
      <p:pic>
        <p:nvPicPr>
          <p:cNvPr id="28" name="Picture 44"/>
          <p:cNvPicPr>
            <a:picLocks noChangeAspect="1" noChangeArrowheads="1"/>
          </p:cNvPicPr>
          <p:nvPr/>
        </p:nvPicPr>
        <p:blipFill>
          <a:blip r:embed="rId5" cstate="print"/>
          <a:srcRect/>
          <a:stretch>
            <a:fillRect/>
          </a:stretch>
        </p:blipFill>
        <p:spPr bwMode="auto">
          <a:xfrm>
            <a:off x="6656383" y="4267200"/>
            <a:ext cx="2329772" cy="1447800"/>
          </a:xfrm>
          <a:prstGeom prst="rect">
            <a:avLst/>
          </a:prstGeom>
          <a:noFill/>
          <a:ln w="9525">
            <a:noFill/>
            <a:miter lim="800000"/>
            <a:headEnd/>
            <a:tailEnd/>
          </a:ln>
        </p:spPr>
      </p:pic>
      <p:sp>
        <p:nvSpPr>
          <p:cNvPr id="24" name="Line 4"/>
          <p:cNvSpPr>
            <a:spLocks noChangeShapeType="1"/>
          </p:cNvSpPr>
          <p:nvPr/>
        </p:nvSpPr>
        <p:spPr bwMode="auto">
          <a:xfrm>
            <a:off x="457200" y="762000"/>
            <a:ext cx="8229600" cy="0"/>
          </a:xfrm>
          <a:prstGeom prst="line">
            <a:avLst/>
          </a:prstGeom>
          <a:noFill/>
          <a:ln w="50800" cmpd="dbl">
            <a:solidFill>
              <a:srgbClr val="003399"/>
            </a:solidFill>
            <a:round/>
            <a:headEnd/>
            <a:tailEnd/>
          </a:ln>
        </p:spPr>
        <p:txBody>
          <a:bodyPr/>
          <a:lstStyle/>
          <a:p>
            <a:endParaRPr lang="en-US"/>
          </a:p>
        </p:txBody>
      </p:sp>
      <p:pic>
        <p:nvPicPr>
          <p:cNvPr id="27" name="Picture 4"/>
          <p:cNvPicPr>
            <a:picLocks noChangeAspect="1" noChangeArrowheads="1"/>
          </p:cNvPicPr>
          <p:nvPr/>
        </p:nvPicPr>
        <p:blipFill>
          <a:blip r:embed="rId6" cstate="print"/>
          <a:srcRect/>
          <a:stretch>
            <a:fillRect/>
          </a:stretch>
        </p:blipFill>
        <p:spPr bwMode="auto">
          <a:xfrm>
            <a:off x="304800" y="3581400"/>
            <a:ext cx="3657600" cy="3015731"/>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body" idx="1"/>
          </p:nvPr>
        </p:nvSpPr>
        <p:spPr>
          <a:xfrm>
            <a:off x="228600" y="1295400"/>
            <a:ext cx="8610600" cy="5105400"/>
          </a:xfrm>
          <a:ln/>
        </p:spPr>
        <p:txBody>
          <a:bodyPr>
            <a:normAutofit fontScale="92500"/>
          </a:bodyPr>
          <a:lstStyle/>
          <a:p>
            <a:pPr>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800" dirty="0"/>
              <a:t>Previous lightning data assimilation work: </a:t>
            </a:r>
          </a:p>
          <a:p>
            <a:pPr marL="607197" lvl="1">
              <a:lnSpc>
                <a:spcPct val="106000"/>
              </a:lnSpc>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400" dirty="0"/>
              <a:t>Alexander et al</a:t>
            </a:r>
            <a:r>
              <a:rPr lang="en-US" sz="2400" dirty="0" smtClean="0"/>
              <a:t>., </a:t>
            </a:r>
            <a:r>
              <a:rPr lang="en-US" sz="2400" dirty="0"/>
              <a:t>1999; Chang et al. </a:t>
            </a:r>
            <a:r>
              <a:rPr lang="en-US" sz="2400" dirty="0" smtClean="0"/>
              <a:t>2001 </a:t>
            </a:r>
            <a:r>
              <a:rPr lang="en-US" sz="2400" dirty="0"/>
              <a:t>(latent heating)</a:t>
            </a:r>
          </a:p>
          <a:p>
            <a:pPr marL="607197" lvl="1">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400" dirty="0"/>
              <a:t>Papadopoulos et al</a:t>
            </a:r>
            <a:r>
              <a:rPr lang="en-US" sz="2400" dirty="0" smtClean="0"/>
              <a:t>., 2005 (moisture </a:t>
            </a:r>
            <a:r>
              <a:rPr lang="en-US" sz="2400" dirty="0"/>
              <a:t>profiles)</a:t>
            </a:r>
          </a:p>
          <a:p>
            <a:pPr marL="607197" lvl="1">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400" dirty="0" err="1"/>
              <a:t>Mansell</a:t>
            </a:r>
            <a:r>
              <a:rPr lang="en-US" sz="2400" dirty="0"/>
              <a:t> et al</a:t>
            </a:r>
            <a:r>
              <a:rPr lang="en-US" sz="2400" dirty="0" smtClean="0"/>
              <a:t>., 2006, 2007 </a:t>
            </a:r>
            <a:r>
              <a:rPr lang="en-US" sz="2400" dirty="0"/>
              <a:t>(BL moisture and updraft </a:t>
            </a:r>
            <a:r>
              <a:rPr lang="en-US" sz="2400" dirty="0" smtClean="0"/>
              <a:t>speed; NLDN/LMA convective trigger switch for </a:t>
            </a:r>
            <a:r>
              <a:rPr lang="en-US" sz="2400" dirty="0" err="1" smtClean="0"/>
              <a:t>Kain</a:t>
            </a:r>
            <a:r>
              <a:rPr lang="en-US" sz="2400" dirty="0" smtClean="0"/>
              <a:t>-Fritsch)</a:t>
            </a:r>
            <a:endParaRPr lang="en-US" sz="2400" dirty="0"/>
          </a:p>
          <a:p>
            <a:pPr marL="607197" lvl="1">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400" dirty="0" err="1" smtClean="0"/>
              <a:t>Weygandt</a:t>
            </a:r>
            <a:r>
              <a:rPr lang="en-US" sz="2400" dirty="0" smtClean="0"/>
              <a:t> </a:t>
            </a:r>
            <a:r>
              <a:rPr lang="en-US" sz="2400" dirty="0"/>
              <a:t>et al</a:t>
            </a:r>
            <a:r>
              <a:rPr lang="en-US" sz="2400" dirty="0" smtClean="0"/>
              <a:t>., 2006, 2008 (cloud and moisture fields-lightning-reflectivity relationship to create a latent heating-based temperature tendency field, applied to RUC /HRRR during a pre-forecast </a:t>
            </a:r>
            <a:r>
              <a:rPr lang="en-US" sz="2400" dirty="0" err="1" smtClean="0"/>
              <a:t>diabatic</a:t>
            </a:r>
            <a:r>
              <a:rPr lang="en-US" sz="2400" dirty="0" smtClean="0"/>
              <a:t> digital filter initialization)</a:t>
            </a:r>
          </a:p>
          <a:p>
            <a:pPr marL="607197" lvl="1">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400" dirty="0" err="1" smtClean="0"/>
              <a:t>Pessi</a:t>
            </a:r>
            <a:r>
              <a:rPr lang="en-US" sz="2400" dirty="0" smtClean="0"/>
              <a:t> and </a:t>
            </a:r>
            <a:r>
              <a:rPr lang="en-US" sz="2400" dirty="0" err="1" smtClean="0"/>
              <a:t>Businger</a:t>
            </a:r>
            <a:r>
              <a:rPr lang="en-US" sz="2400" dirty="0" smtClean="0"/>
              <a:t>, 2009 (</a:t>
            </a:r>
            <a:r>
              <a:rPr lang="en-US" sz="2400" dirty="0" err="1" smtClean="0"/>
              <a:t>Vaisala</a:t>
            </a:r>
            <a:r>
              <a:rPr lang="en-US" sz="2400" dirty="0" smtClean="0"/>
              <a:t> </a:t>
            </a:r>
            <a:r>
              <a:rPr lang="en-US" sz="2400" dirty="0" err="1" smtClean="0"/>
              <a:t>Pacnet</a:t>
            </a:r>
            <a:r>
              <a:rPr lang="en-US" sz="2400" dirty="0" smtClean="0"/>
              <a:t> long-range </a:t>
            </a:r>
            <a:r>
              <a:rPr lang="en-US" sz="2400" dirty="0"/>
              <a:t>lightning data over the open </a:t>
            </a:r>
            <a:r>
              <a:rPr lang="en-US" sz="2400" dirty="0" smtClean="0"/>
              <a:t>ocean- tropical cyclones, oceanic storms)</a:t>
            </a:r>
          </a:p>
          <a:p>
            <a:pPr marL="207147">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600" dirty="0" smtClean="0"/>
              <a:t>Workshop on Lightning Modeling and Data Assimilation (2010)</a:t>
            </a:r>
          </a:p>
          <a:p>
            <a:pPr marL="607197" lvl="1">
              <a:tabLst>
                <a:tab pos="373918" algn="l"/>
                <a:tab pos="945397" algn="l"/>
                <a:tab pos="1859541" algn="l"/>
                <a:tab pos="2773686" algn="l"/>
                <a:tab pos="3687830" algn="l"/>
                <a:tab pos="4601974" algn="l"/>
                <a:tab pos="5517235" algn="l"/>
                <a:tab pos="6431379" algn="l"/>
                <a:tab pos="7345523"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 pos="5027235" algn="l"/>
                <a:tab pos="5946960" algn="l"/>
                <a:tab pos="6857756" algn="l"/>
                <a:tab pos="7768552" algn="l"/>
                <a:tab pos="1223324" algn="l"/>
                <a:tab pos="1375123" algn="l"/>
                <a:tab pos="2285919" algn="l"/>
                <a:tab pos="3196714" algn="l"/>
                <a:tab pos="4116440" algn="l"/>
              </a:tabLst>
            </a:pPr>
            <a:r>
              <a:rPr lang="en-US" sz="2200" dirty="0" smtClean="0">
                <a:hlinkClick r:id="rId2"/>
              </a:rPr>
              <a:t>http://www.nssl.noaa.gov/research/forewarn/lt_workshop/</a:t>
            </a:r>
            <a:endParaRPr lang="en-US" sz="2200" dirty="0"/>
          </a:p>
        </p:txBody>
      </p:sp>
      <p:sp>
        <p:nvSpPr>
          <p:cNvPr id="73730" name="Rectangle 2"/>
          <p:cNvSpPr>
            <a:spLocks noGrp="1" noChangeArrowheads="1"/>
          </p:cNvSpPr>
          <p:nvPr>
            <p:ph type="title"/>
          </p:nvPr>
        </p:nvSpPr>
        <p:spPr>
          <a:xfrm>
            <a:off x="76200" y="26789"/>
            <a:ext cx="8991600" cy="1268611"/>
          </a:xfrm>
          <a:ln/>
        </p:spPr>
        <p:txBody>
          <a:bodyPr>
            <a:normAutofit/>
          </a:bodyPr>
          <a:lstStyle/>
          <a:p>
            <a:pPr>
              <a:tabLst>
                <a:tab pos="0" algn="l"/>
                <a:tab pos="910796" algn="l"/>
                <a:tab pos="1830521" algn="l"/>
                <a:tab pos="2741317" algn="l"/>
                <a:tab pos="3661042" algn="l"/>
                <a:tab pos="4571837" algn="l"/>
                <a:tab pos="5482633" algn="l"/>
                <a:tab pos="6402358" algn="l"/>
                <a:tab pos="7313154" algn="l"/>
              </a:tabLst>
            </a:pPr>
            <a:r>
              <a:rPr lang="en-US" sz="3600" b="1" dirty="0"/>
              <a:t>Lightning Data Assimilation into NWP Models</a:t>
            </a:r>
          </a:p>
        </p:txBody>
      </p:sp>
      <p:sp>
        <p:nvSpPr>
          <p:cNvPr id="4" name="Line 4"/>
          <p:cNvSpPr>
            <a:spLocks noChangeShapeType="1"/>
          </p:cNvSpPr>
          <p:nvPr/>
        </p:nvSpPr>
        <p:spPr bwMode="auto">
          <a:xfrm>
            <a:off x="457200" y="1017588"/>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63F4AED5-F3B0-4BB2-BD1D-1FD5EF8C60D3}" type="slidenum">
              <a:rPr lang="en-US"/>
              <a:pPr/>
              <a:t>31</a:t>
            </a:fld>
            <a:endParaRPr lang="en-US"/>
          </a:p>
        </p:txBody>
      </p:sp>
      <p:sp>
        <p:nvSpPr>
          <p:cNvPr id="2356226" name="Rectangle 2"/>
          <p:cNvSpPr>
            <a:spLocks noChangeArrowheads="1"/>
          </p:cNvSpPr>
          <p:nvPr/>
        </p:nvSpPr>
        <p:spPr bwMode="auto">
          <a:xfrm>
            <a:off x="4048125" y="2065338"/>
            <a:ext cx="0" cy="365125"/>
          </a:xfrm>
          <a:prstGeom prst="rect">
            <a:avLst/>
          </a:prstGeom>
          <a:noFill/>
          <a:ln w="9525">
            <a:noFill/>
            <a:miter lim="800000"/>
            <a:headEnd/>
            <a:tailEnd/>
          </a:ln>
        </p:spPr>
        <p:txBody>
          <a:bodyPr wrap="none" lIns="0" tIns="0" rIns="0" bIns="0">
            <a:spAutoFit/>
          </a:bodyPr>
          <a:lstStyle/>
          <a:p>
            <a:pPr eaLnBrk="1" hangingPunct="1"/>
            <a:endParaRPr lang="en-US" sz="2400">
              <a:latin typeface="Times New Roman" pitchFamily="18" charset="0"/>
            </a:endParaRPr>
          </a:p>
        </p:txBody>
      </p:sp>
      <p:sp>
        <p:nvSpPr>
          <p:cNvPr id="2356227" name="Rectangle 3"/>
          <p:cNvSpPr>
            <a:spLocks noChangeArrowheads="1"/>
          </p:cNvSpPr>
          <p:nvPr/>
        </p:nvSpPr>
        <p:spPr bwMode="auto">
          <a:xfrm>
            <a:off x="631825" y="1295400"/>
            <a:ext cx="7880350" cy="365125"/>
          </a:xfrm>
          <a:prstGeom prst="rect">
            <a:avLst/>
          </a:prstGeom>
          <a:noFill/>
          <a:ln w="9525">
            <a:noFill/>
            <a:miter lim="800000"/>
            <a:headEnd/>
            <a:tailEnd/>
          </a:ln>
        </p:spPr>
        <p:txBody>
          <a:bodyPr wrap="none" lIns="0" tIns="0" rIns="0" bIns="0">
            <a:spAutoFit/>
          </a:bodyPr>
          <a:lstStyle/>
          <a:p>
            <a:pPr eaLnBrk="1" hangingPunct="1"/>
            <a:r>
              <a:rPr lang="en-US" sz="2400">
                <a:solidFill>
                  <a:srgbClr val="CC0000"/>
                </a:solidFill>
                <a:latin typeface="Helvetica" pitchFamily="34" charset="0"/>
              </a:rPr>
              <a:t>March 13, 1993 Superstorm (Alexander et al., 1999 MWR)</a:t>
            </a:r>
          </a:p>
        </p:txBody>
      </p:sp>
      <p:grpSp>
        <p:nvGrpSpPr>
          <p:cNvPr id="2" name="Group 4"/>
          <p:cNvGrpSpPr>
            <a:grpSpLocks/>
          </p:cNvGrpSpPr>
          <p:nvPr/>
        </p:nvGrpSpPr>
        <p:grpSpPr bwMode="auto">
          <a:xfrm>
            <a:off x="1524000" y="1600200"/>
            <a:ext cx="6015037" cy="4656138"/>
            <a:chOff x="986" y="1077"/>
            <a:chExt cx="3789" cy="2933"/>
          </a:xfrm>
        </p:grpSpPr>
        <p:pic>
          <p:nvPicPr>
            <p:cNvPr id="2356229" name="Picture 5"/>
            <p:cNvPicPr>
              <a:picLocks noChangeAspect="1" noChangeArrowheads="1"/>
            </p:cNvPicPr>
            <p:nvPr/>
          </p:nvPicPr>
          <p:blipFill>
            <a:blip r:embed="rId3" cstate="print"/>
            <a:srcRect/>
            <a:stretch>
              <a:fillRect/>
            </a:stretch>
          </p:blipFill>
          <p:spPr bwMode="auto">
            <a:xfrm>
              <a:off x="986" y="1077"/>
              <a:ext cx="3789" cy="2933"/>
            </a:xfrm>
            <a:prstGeom prst="rect">
              <a:avLst/>
            </a:prstGeom>
            <a:noFill/>
            <a:ln w="9525">
              <a:noFill/>
              <a:miter lim="800000"/>
              <a:headEnd/>
              <a:tailEnd/>
            </a:ln>
          </p:spPr>
        </p:pic>
        <p:pic>
          <p:nvPicPr>
            <p:cNvPr id="2356230" name="Picture 6"/>
            <p:cNvPicPr>
              <a:picLocks noChangeAspect="1" noChangeArrowheads="1"/>
            </p:cNvPicPr>
            <p:nvPr/>
          </p:nvPicPr>
          <p:blipFill>
            <a:blip r:embed="rId4" cstate="print"/>
            <a:srcRect/>
            <a:stretch>
              <a:fillRect/>
            </a:stretch>
          </p:blipFill>
          <p:spPr bwMode="auto">
            <a:xfrm>
              <a:off x="1609" y="1271"/>
              <a:ext cx="1127" cy="793"/>
            </a:xfrm>
            <a:prstGeom prst="rect">
              <a:avLst/>
            </a:prstGeom>
            <a:noFill/>
            <a:ln w="9525">
              <a:noFill/>
              <a:miter lim="800000"/>
              <a:headEnd/>
              <a:tailEnd/>
            </a:ln>
          </p:spPr>
        </p:pic>
      </p:grpSp>
      <p:sp>
        <p:nvSpPr>
          <p:cNvPr id="2356231" name="Rectangle 7"/>
          <p:cNvSpPr>
            <a:spLocks noGrp="1" noChangeArrowheads="1"/>
          </p:cNvSpPr>
          <p:nvPr>
            <p:ph type="title"/>
          </p:nvPr>
        </p:nvSpPr>
        <p:spPr>
          <a:xfrm>
            <a:off x="914400" y="76200"/>
            <a:ext cx="8001000" cy="1066800"/>
          </a:xfrm>
          <a:noFill/>
          <a:ln/>
        </p:spPr>
        <p:txBody>
          <a:bodyPr>
            <a:normAutofit fontScale="90000"/>
          </a:bodyPr>
          <a:lstStyle/>
          <a:p>
            <a:r>
              <a:rPr lang="en-US" b="1" dirty="0" smtClean="0"/>
              <a:t>Lightning </a:t>
            </a:r>
            <a:r>
              <a:rPr lang="en-US" b="1" dirty="0"/>
              <a:t>Data Assimilation:</a:t>
            </a:r>
            <a:br>
              <a:rPr lang="en-US" b="1" dirty="0"/>
            </a:br>
            <a:r>
              <a:rPr lang="en-US" b="1" dirty="0"/>
              <a:t> Reduces Forecast Error</a:t>
            </a:r>
          </a:p>
        </p:txBody>
      </p:sp>
      <p:sp>
        <p:nvSpPr>
          <p:cNvPr id="9" name="Line 16"/>
          <p:cNvSpPr>
            <a:spLocks noChangeShapeType="1"/>
          </p:cNvSpPr>
          <p:nvPr/>
        </p:nvSpPr>
        <p:spPr bwMode="auto">
          <a:xfrm>
            <a:off x="381000" y="1219200"/>
            <a:ext cx="8229600" cy="0"/>
          </a:xfrm>
          <a:prstGeom prst="line">
            <a:avLst/>
          </a:prstGeom>
          <a:noFill/>
          <a:ln w="50800" cmpd="dbl">
            <a:solidFill>
              <a:srgbClr val="003399"/>
            </a:solidFill>
            <a:round/>
            <a:headEnd/>
            <a:tailEnd/>
          </a:ln>
          <a:effectLst/>
        </p:spPr>
        <p:txBody>
          <a:bodyPr/>
          <a:lstStyle/>
          <a:p>
            <a:endParaRPr lang="en-US"/>
          </a:p>
        </p:txBody>
      </p:sp>
      <p:sp>
        <p:nvSpPr>
          <p:cNvPr id="10" name="TextBox 9"/>
          <p:cNvSpPr txBox="1"/>
          <p:nvPr/>
        </p:nvSpPr>
        <p:spPr>
          <a:xfrm>
            <a:off x="1143000" y="6324600"/>
            <a:ext cx="7276351" cy="369332"/>
          </a:xfrm>
          <a:prstGeom prst="rect">
            <a:avLst/>
          </a:prstGeom>
          <a:noFill/>
        </p:spPr>
        <p:txBody>
          <a:bodyPr wrap="none" rtlCol="0">
            <a:spAutoFit/>
          </a:bodyPr>
          <a:lstStyle/>
          <a:p>
            <a:r>
              <a:rPr lang="en-US" dirty="0" smtClean="0"/>
              <a:t>Lightning assimilated via latent heat transfer functional relationship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2" name="Picture 6" descr="i1520-0493-129-08-1809-f06"/>
          <p:cNvPicPr>
            <a:picLocks noChangeAspect="1" noChangeArrowheads="1"/>
          </p:cNvPicPr>
          <p:nvPr/>
        </p:nvPicPr>
        <p:blipFill>
          <a:blip r:embed="rId2" cstate="print"/>
          <a:srcRect/>
          <a:stretch>
            <a:fillRect/>
          </a:stretch>
        </p:blipFill>
        <p:spPr bwMode="auto">
          <a:xfrm>
            <a:off x="1320800" y="709613"/>
            <a:ext cx="6191250" cy="5438775"/>
          </a:xfrm>
          <a:prstGeom prst="rect">
            <a:avLst/>
          </a:prstGeom>
          <a:noFill/>
        </p:spPr>
      </p:pic>
      <p:pic>
        <p:nvPicPr>
          <p:cNvPr id="147464" name="Picture 8" descr="i1520-0493-129-08-1809-f05"/>
          <p:cNvPicPr>
            <a:picLocks noGrp="1" noChangeAspect="1" noChangeArrowheads="1"/>
          </p:cNvPicPr>
          <p:nvPr>
            <p:ph/>
          </p:nvPr>
        </p:nvPicPr>
        <p:blipFill>
          <a:blip r:embed="rId3" cstate="print"/>
          <a:srcRect/>
          <a:stretch>
            <a:fillRect/>
          </a:stretch>
        </p:blipFill>
        <p:spPr bwMode="auto">
          <a:xfrm>
            <a:off x="4572000" y="3657600"/>
            <a:ext cx="2895600" cy="2360613"/>
          </a:xfrm>
          <a:noFill/>
          <a:ln>
            <a:miter lim="800000"/>
            <a:headEnd/>
            <a:tailEnd/>
          </a:ln>
        </p:spPr>
      </p:pic>
      <p:sp>
        <p:nvSpPr>
          <p:cNvPr id="147466" name="Text Box 10"/>
          <p:cNvSpPr txBox="1">
            <a:spLocks noChangeArrowheads="1"/>
          </p:cNvSpPr>
          <p:nvPr/>
        </p:nvSpPr>
        <p:spPr bwMode="auto">
          <a:xfrm>
            <a:off x="4899025" y="3824288"/>
            <a:ext cx="2446338" cy="304800"/>
          </a:xfrm>
          <a:prstGeom prst="rect">
            <a:avLst/>
          </a:prstGeom>
          <a:noFill/>
          <a:ln w="9525">
            <a:noFill/>
            <a:miter lim="800000"/>
            <a:headEnd/>
            <a:tailEnd/>
          </a:ln>
          <a:effectLst/>
        </p:spPr>
        <p:txBody>
          <a:bodyPr wrap="none">
            <a:spAutoFit/>
          </a:bodyPr>
          <a:lstStyle/>
          <a:p>
            <a:r>
              <a:rPr lang="en-US" sz="1400"/>
              <a:t>Rain rate transfer function</a:t>
            </a:r>
          </a:p>
        </p:txBody>
      </p:sp>
      <p:sp>
        <p:nvSpPr>
          <p:cNvPr id="147467" name="Rectangle 11"/>
          <p:cNvSpPr>
            <a:spLocks noChangeArrowheads="1"/>
          </p:cNvSpPr>
          <p:nvPr/>
        </p:nvSpPr>
        <p:spPr bwMode="auto">
          <a:xfrm>
            <a:off x="228600" y="76200"/>
            <a:ext cx="8763000" cy="665163"/>
          </a:xfrm>
          <a:prstGeom prst="rect">
            <a:avLst/>
          </a:prstGeom>
          <a:solidFill>
            <a:schemeClr val="bg1"/>
          </a:solidFill>
          <a:ln w="9525">
            <a:noFill/>
            <a:miter lim="800000"/>
            <a:headEnd/>
            <a:tailEnd/>
          </a:ln>
          <a:effectLst/>
        </p:spPr>
        <p:txBody>
          <a:bodyPr/>
          <a:lstStyle/>
          <a:p>
            <a:pPr algn="ctr"/>
            <a:r>
              <a:rPr lang="en-US" sz="3200" b="1" dirty="0">
                <a:latin typeface="+mj-lt"/>
              </a:rPr>
              <a:t>Establish a Lightning – Rain Rate Transfer Function</a:t>
            </a:r>
            <a:endParaRPr lang="en-US" sz="3200" dirty="0">
              <a:latin typeface="+mj-lt"/>
            </a:endParaRPr>
          </a:p>
        </p:txBody>
      </p:sp>
      <p:sp>
        <p:nvSpPr>
          <p:cNvPr id="147468" name="Text Box 12"/>
          <p:cNvSpPr txBox="1">
            <a:spLocks noChangeArrowheads="1"/>
          </p:cNvSpPr>
          <p:nvPr/>
        </p:nvSpPr>
        <p:spPr bwMode="auto">
          <a:xfrm>
            <a:off x="0" y="914400"/>
            <a:ext cx="1752600" cy="1373188"/>
          </a:xfrm>
          <a:prstGeom prst="rect">
            <a:avLst/>
          </a:prstGeom>
          <a:noFill/>
          <a:ln w="9525">
            <a:noFill/>
            <a:miter lim="800000"/>
            <a:headEnd/>
            <a:tailEnd/>
          </a:ln>
          <a:effectLst/>
        </p:spPr>
        <p:txBody>
          <a:bodyPr wrap="none">
            <a:spAutoFit/>
          </a:bodyPr>
          <a:lstStyle/>
          <a:p>
            <a:r>
              <a:rPr lang="en-US" sz="2800"/>
              <a:t>TMI</a:t>
            </a:r>
          </a:p>
          <a:p>
            <a:r>
              <a:rPr lang="en-US" sz="2800"/>
              <a:t>GPROF</a:t>
            </a:r>
          </a:p>
          <a:p>
            <a:r>
              <a:rPr lang="en-US" sz="2800"/>
              <a:t>Rain Rate</a:t>
            </a:r>
          </a:p>
        </p:txBody>
      </p:sp>
      <p:sp>
        <p:nvSpPr>
          <p:cNvPr id="147469" name="Text Box 13"/>
          <p:cNvSpPr txBox="1">
            <a:spLocks noChangeArrowheads="1"/>
          </p:cNvSpPr>
          <p:nvPr/>
        </p:nvSpPr>
        <p:spPr bwMode="auto">
          <a:xfrm>
            <a:off x="7467600" y="914400"/>
            <a:ext cx="1752600" cy="946150"/>
          </a:xfrm>
          <a:prstGeom prst="rect">
            <a:avLst/>
          </a:prstGeom>
          <a:noFill/>
          <a:ln w="9525">
            <a:noFill/>
            <a:miter lim="800000"/>
            <a:headEnd/>
            <a:tailEnd/>
          </a:ln>
          <a:effectLst/>
        </p:spPr>
        <p:txBody>
          <a:bodyPr wrap="none">
            <a:spAutoFit/>
          </a:bodyPr>
          <a:lstStyle/>
          <a:p>
            <a:r>
              <a:rPr lang="en-US" sz="2800" dirty="0" err="1"/>
              <a:t>Sferics</a:t>
            </a:r>
            <a:endParaRPr lang="en-US" sz="2800" dirty="0"/>
          </a:p>
          <a:p>
            <a:r>
              <a:rPr lang="en-US" sz="2800" dirty="0"/>
              <a:t>Rain Rate</a:t>
            </a:r>
          </a:p>
        </p:txBody>
      </p:sp>
      <p:sp>
        <p:nvSpPr>
          <p:cNvPr id="8" name="TextBox 7"/>
          <p:cNvSpPr txBox="1"/>
          <p:nvPr/>
        </p:nvSpPr>
        <p:spPr>
          <a:xfrm>
            <a:off x="990600" y="6248400"/>
            <a:ext cx="7086600" cy="369332"/>
          </a:xfrm>
          <a:prstGeom prst="rect">
            <a:avLst/>
          </a:prstGeom>
          <a:noFill/>
        </p:spPr>
        <p:txBody>
          <a:bodyPr wrap="square" rtlCol="0">
            <a:spAutoFit/>
          </a:bodyPr>
          <a:lstStyle/>
          <a:p>
            <a:r>
              <a:rPr lang="en-US" dirty="0" smtClean="0"/>
              <a:t>LTG-RR converted into parabolic Latent Heat profile centered at 500 </a:t>
            </a:r>
            <a:r>
              <a:rPr lang="en-US" dirty="0" err="1" smtClean="0"/>
              <a:t>mb</a:t>
            </a:r>
            <a:endParaRPr lang="en-US" dirty="0"/>
          </a:p>
        </p:txBody>
      </p:sp>
      <p:sp>
        <p:nvSpPr>
          <p:cNvPr id="9" name="Line 4"/>
          <p:cNvSpPr>
            <a:spLocks noChangeShapeType="1"/>
          </p:cNvSpPr>
          <p:nvPr/>
        </p:nvSpPr>
        <p:spPr bwMode="auto">
          <a:xfrm>
            <a:off x="457200" y="6096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5105400" y="2133451"/>
            <a:ext cx="3780532" cy="2116336"/>
          </a:xfrm>
          <a:prstGeom prst="rect">
            <a:avLst/>
          </a:prstGeom>
          <a:noFill/>
          <a:ln w="12700" cap="flat">
            <a:noFill/>
            <a:miter lim="800000"/>
            <a:headEnd type="none" w="med" len="med"/>
            <a:tailEnd type="none" w="med" len="med"/>
          </a:ln>
        </p:spPr>
        <p:txBody>
          <a:bodyPr lIns="0" tIns="0" rIns="0" bIns="0"/>
          <a:lstStyle/>
          <a:p>
            <a:pPr>
              <a:spcBef>
                <a:spcPts val="536"/>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Lst>
            </a:pPr>
            <a:r>
              <a:rPr lang="en-US" sz="2100" dirty="0">
                <a:solidFill>
                  <a:srgbClr val="000533"/>
                </a:solidFill>
                <a:latin typeface="Arial" charset="0"/>
                <a:cs typeface="Arial" charset="0"/>
                <a:sym typeface="Arial" charset="0"/>
              </a:rPr>
              <a:t>The log-normal relationship between lightning rate and rainfall intensity derived from TRMM and </a:t>
            </a:r>
            <a:r>
              <a:rPr lang="en-US" sz="2100" dirty="0" err="1">
                <a:solidFill>
                  <a:srgbClr val="000533"/>
                </a:solidFill>
                <a:latin typeface="Arial" charset="0"/>
                <a:cs typeface="Arial" charset="0"/>
                <a:sym typeface="Arial" charset="0"/>
              </a:rPr>
              <a:t>PacNet</a:t>
            </a:r>
            <a:r>
              <a:rPr lang="en-US" sz="2100" dirty="0">
                <a:solidFill>
                  <a:srgbClr val="000533"/>
                </a:solidFill>
                <a:latin typeface="Arial" charset="0"/>
                <a:cs typeface="Arial" charset="0"/>
                <a:sym typeface="Arial" charset="0"/>
              </a:rPr>
              <a:t> data is the key to use of lightning data in numerical weather prediction </a:t>
            </a:r>
            <a:r>
              <a:rPr lang="en-US" sz="2100" dirty="0" smtClean="0">
                <a:solidFill>
                  <a:srgbClr val="000533"/>
                </a:solidFill>
                <a:latin typeface="Arial" charset="0"/>
                <a:cs typeface="Arial" charset="0"/>
                <a:sym typeface="Arial" charset="0"/>
              </a:rPr>
              <a:t>models (</a:t>
            </a:r>
            <a:r>
              <a:rPr lang="en-US" sz="2100" dirty="0" err="1" smtClean="0">
                <a:solidFill>
                  <a:srgbClr val="000533"/>
                </a:solidFill>
                <a:latin typeface="Arial" charset="0"/>
                <a:cs typeface="Arial" charset="0"/>
                <a:sym typeface="Arial" charset="0"/>
              </a:rPr>
              <a:t>Pessi</a:t>
            </a:r>
            <a:r>
              <a:rPr lang="en-US" sz="2100" dirty="0" smtClean="0">
                <a:solidFill>
                  <a:srgbClr val="000533"/>
                </a:solidFill>
                <a:latin typeface="Arial" charset="0"/>
                <a:cs typeface="Arial" charset="0"/>
                <a:sym typeface="Arial" charset="0"/>
              </a:rPr>
              <a:t> and </a:t>
            </a:r>
            <a:r>
              <a:rPr lang="en-US" sz="2100" dirty="0" err="1" smtClean="0">
                <a:solidFill>
                  <a:srgbClr val="000533"/>
                </a:solidFill>
                <a:latin typeface="Arial" charset="0"/>
                <a:cs typeface="Arial" charset="0"/>
                <a:sym typeface="Arial" charset="0"/>
              </a:rPr>
              <a:t>Businger</a:t>
            </a:r>
            <a:r>
              <a:rPr lang="en-US" sz="2100" dirty="0" smtClean="0">
                <a:solidFill>
                  <a:srgbClr val="000533"/>
                </a:solidFill>
                <a:latin typeface="Arial" charset="0"/>
                <a:cs typeface="Arial" charset="0"/>
                <a:sym typeface="Arial" charset="0"/>
              </a:rPr>
              <a:t>).</a:t>
            </a:r>
            <a:endParaRPr lang="en-US" sz="2100" dirty="0">
              <a:solidFill>
                <a:srgbClr val="000533"/>
              </a:solidFill>
              <a:latin typeface="Arial" charset="0"/>
              <a:cs typeface="Arial" charset="0"/>
              <a:sym typeface="Arial" charset="0"/>
            </a:endParaRPr>
          </a:p>
        </p:txBody>
      </p:sp>
      <p:pic>
        <p:nvPicPr>
          <p:cNvPr id="52226" name="Picture 2"/>
          <p:cNvPicPr>
            <a:picLocks noChangeArrowheads="1"/>
          </p:cNvPicPr>
          <p:nvPr/>
        </p:nvPicPr>
        <p:blipFill>
          <a:blip r:embed="rId2" cstate="print"/>
          <a:srcRect/>
          <a:stretch>
            <a:fillRect/>
          </a:stretch>
        </p:blipFill>
        <p:spPr bwMode="auto">
          <a:xfrm>
            <a:off x="398488" y="1447800"/>
            <a:ext cx="4570883" cy="3633267"/>
          </a:xfrm>
          <a:prstGeom prst="rect">
            <a:avLst/>
          </a:prstGeom>
          <a:noFill/>
          <a:ln w="9525" cap="flat">
            <a:noFill/>
            <a:miter lim="800000"/>
            <a:headEnd/>
            <a:tailEnd/>
          </a:ln>
        </p:spPr>
      </p:pic>
      <p:sp>
        <p:nvSpPr>
          <p:cNvPr id="52227" name="Rectangle 3"/>
          <p:cNvSpPr>
            <a:spLocks noGrp="1" noChangeArrowheads="1"/>
          </p:cNvSpPr>
          <p:nvPr>
            <p:ph type="title"/>
          </p:nvPr>
        </p:nvSpPr>
        <p:spPr>
          <a:xfrm>
            <a:off x="457200" y="274638"/>
            <a:ext cx="8229600" cy="868362"/>
          </a:xfrm>
          <a:ln/>
        </p:spPr>
        <p:txBody>
          <a:bodyPr/>
          <a:lstStyle/>
          <a:p>
            <a:pPr>
              <a:tabLst>
                <a:tab pos="0" algn="l"/>
                <a:tab pos="910796" algn="l"/>
                <a:tab pos="1830521" algn="l"/>
                <a:tab pos="2741317" algn="l"/>
                <a:tab pos="3661042" algn="l"/>
                <a:tab pos="4571837" algn="l"/>
                <a:tab pos="5482633" algn="l"/>
                <a:tab pos="6402358" algn="l"/>
                <a:tab pos="7313154" algn="l"/>
              </a:tabLst>
            </a:pPr>
            <a:r>
              <a:rPr lang="en-US" dirty="0"/>
              <a:t>Lightning vs. </a:t>
            </a:r>
            <a:r>
              <a:rPr lang="en-US" dirty="0" smtClean="0"/>
              <a:t>Convective Rainfall</a:t>
            </a:r>
            <a:endParaRPr lang="en-US" dirty="0"/>
          </a:p>
        </p:txBody>
      </p:sp>
      <p:sp>
        <p:nvSpPr>
          <p:cNvPr id="5" name="Line 4"/>
          <p:cNvSpPr>
            <a:spLocks noChangeShapeType="1"/>
          </p:cNvSpPr>
          <p:nvPr/>
        </p:nvSpPr>
        <p:spPr bwMode="auto">
          <a:xfrm>
            <a:off x="457200" y="1017588"/>
            <a:ext cx="8229600" cy="0"/>
          </a:xfrm>
          <a:prstGeom prst="line">
            <a:avLst/>
          </a:prstGeom>
          <a:noFill/>
          <a:ln w="50800" cmpd="dbl">
            <a:solidFill>
              <a:srgbClr val="003399"/>
            </a:solidFill>
            <a:round/>
            <a:headEnd/>
            <a:tailEnd/>
          </a:ln>
        </p:spPr>
        <p:txBody>
          <a:bodyPr/>
          <a:lstStyle/>
          <a:p>
            <a:endParaRPr lang="en-US"/>
          </a:p>
        </p:txBody>
      </p:sp>
      <p:sp>
        <p:nvSpPr>
          <p:cNvPr id="6" name="Rectangle 2"/>
          <p:cNvSpPr txBox="1">
            <a:spLocks noChangeArrowheads="1"/>
          </p:cNvSpPr>
          <p:nvPr/>
        </p:nvSpPr>
        <p:spPr>
          <a:xfrm>
            <a:off x="1295400" y="5506641"/>
            <a:ext cx="6477000" cy="1198959"/>
          </a:xfrm>
          <a:prstGeom prst="rect">
            <a:avLst/>
          </a:prstGeom>
          <a:ln w="3175">
            <a:solidFill>
              <a:schemeClr val="tx1"/>
            </a:solidFill>
          </a:ln>
        </p:spPr>
        <p:txBody>
          <a:bodyPr vert="horz" lIns="91440" tIns="45720" rIns="91440" bIns="45720" rtlCol="0">
            <a:noAutofit/>
          </a:bodyPr>
          <a:lstStyle/>
          <a:p>
            <a:pPr marL="607197" marR="0" lvl="1" indent="-285750" algn="l" defTabSz="914400" rtl="0" eaLnBrk="1" fontAlgn="auto" latinLnBrk="0" hangingPunct="1">
              <a:lnSpc>
                <a:spcPct val="106000"/>
              </a:lnSpc>
              <a:spcBef>
                <a:spcPct val="20000"/>
              </a:spcBef>
              <a:spcAft>
                <a:spcPts val="0"/>
              </a:spcAft>
              <a:buClrTx/>
              <a:buSzPct val="99000"/>
              <a:buFont typeface="Arial" charset="0"/>
              <a:buAutoNum type="arabicPeriod"/>
              <a:tabLst>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Lst>
              <a:defRPr/>
            </a:pPr>
            <a:r>
              <a:rPr kumimoji="0" lang="en-US" sz="1400" b="0" i="0" u="none" strike="noStrike" kern="1200" cap="none" spc="0" normalizeH="0" baseline="0" noProof="0" smtClean="0">
                <a:ln>
                  <a:noFill/>
                </a:ln>
                <a:solidFill>
                  <a:srgbClr val="FF0000"/>
                </a:solidFill>
                <a:effectLst/>
                <a:uLnTx/>
                <a:uFillTx/>
                <a:latin typeface="+mn-lt"/>
                <a:ea typeface="+mn-ea"/>
                <a:cs typeface="+mn-cs"/>
              </a:rPr>
              <a:t>Pessi, A. T. et al., 2008: J. Atmos. and Ocean. Tech., 26, 145–166.</a:t>
            </a:r>
          </a:p>
          <a:p>
            <a:pPr marL="607197" marR="0" lvl="1" indent="-285750" algn="l" defTabSz="914400" rtl="0" eaLnBrk="1" fontAlgn="auto" latinLnBrk="0" hangingPunct="1">
              <a:lnSpc>
                <a:spcPct val="100000"/>
              </a:lnSpc>
              <a:spcBef>
                <a:spcPct val="20000"/>
              </a:spcBef>
              <a:spcAft>
                <a:spcPts val="0"/>
              </a:spcAft>
              <a:buClrTx/>
              <a:buSzPct val="99000"/>
              <a:buFont typeface="Arial" charset="0"/>
              <a:buAutoNum type="arabicPeriod"/>
              <a:tabLst>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Lst>
              <a:defRPr/>
            </a:pPr>
            <a:r>
              <a:rPr kumimoji="0" lang="en-US" sz="1400" b="0" i="0" u="none" strike="noStrike" kern="1200" cap="none" spc="0" normalizeH="0" baseline="0" noProof="0" smtClean="0">
                <a:ln>
                  <a:noFill/>
                </a:ln>
                <a:solidFill>
                  <a:srgbClr val="FF0000"/>
                </a:solidFill>
                <a:effectLst/>
                <a:uLnTx/>
                <a:uFillTx/>
                <a:latin typeface="+mn-lt"/>
                <a:ea typeface="+mn-ea"/>
                <a:cs typeface="+mn-cs"/>
              </a:rPr>
              <a:t>Pessi, A. T., and S. Businger, 2009: J. Appl. Meteor., 48, 833–848.</a:t>
            </a:r>
          </a:p>
          <a:p>
            <a:pPr marL="607197" marR="0" lvl="1" indent="-285750" algn="l" defTabSz="914400" rtl="0" eaLnBrk="1" fontAlgn="auto" latinLnBrk="0" hangingPunct="1">
              <a:lnSpc>
                <a:spcPct val="100000"/>
              </a:lnSpc>
              <a:spcBef>
                <a:spcPct val="20000"/>
              </a:spcBef>
              <a:spcAft>
                <a:spcPts val="0"/>
              </a:spcAft>
              <a:buClrTx/>
              <a:buSzPct val="99000"/>
              <a:buFont typeface="Arial" charset="0"/>
              <a:buAutoNum type="arabicPeriod"/>
              <a:tabLst>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Lst>
              <a:defRPr/>
            </a:pPr>
            <a:r>
              <a:rPr kumimoji="0" lang="en-US" sz="1400" b="0" i="0" u="none" strike="noStrike" kern="1200" cap="none" spc="0" normalizeH="0" baseline="0" noProof="0" smtClean="0">
                <a:ln>
                  <a:noFill/>
                </a:ln>
                <a:solidFill>
                  <a:srgbClr val="FF0000"/>
                </a:solidFill>
                <a:effectLst/>
                <a:uLnTx/>
                <a:uFillTx/>
                <a:latin typeface="+mn-lt"/>
                <a:ea typeface="+mn-ea"/>
                <a:cs typeface="+mn-cs"/>
              </a:rPr>
              <a:t>Squires, K. and S. Businger, 2008: Mon. Wea. Rev., 136, 1706–172. </a:t>
            </a:r>
          </a:p>
          <a:p>
            <a:pPr marL="607197" marR="0" lvl="1" indent="-285750" algn="l" defTabSz="914400" rtl="0" eaLnBrk="1" fontAlgn="auto" latinLnBrk="0" hangingPunct="1">
              <a:lnSpc>
                <a:spcPct val="100000"/>
              </a:lnSpc>
              <a:spcBef>
                <a:spcPct val="20000"/>
              </a:spcBef>
              <a:spcAft>
                <a:spcPts val="0"/>
              </a:spcAft>
              <a:buClrTx/>
              <a:buSzPct val="99000"/>
              <a:buFont typeface="Arial" charset="0"/>
              <a:buAutoNum type="arabicPeriod"/>
              <a:tabLst>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 pos="4601974" algn="l"/>
                <a:tab pos="5517235" algn="l"/>
                <a:tab pos="6431379" algn="l"/>
                <a:tab pos="7345523" algn="l"/>
                <a:tab pos="373918" algn="l"/>
                <a:tab pos="945397" algn="l"/>
                <a:tab pos="1859541" algn="l"/>
                <a:tab pos="2773686" algn="l"/>
                <a:tab pos="3687830" algn="l"/>
              </a:tabLst>
              <a:defRPr/>
            </a:pPr>
            <a:r>
              <a:rPr kumimoji="0" lang="en-US" sz="1400" b="0" i="0" u="none" strike="noStrike" kern="1200" cap="none" spc="0" normalizeH="0" baseline="0" noProof="0" smtClean="0">
                <a:ln>
                  <a:noFill/>
                </a:ln>
                <a:solidFill>
                  <a:srgbClr val="FF0000"/>
                </a:solidFill>
                <a:effectLst/>
                <a:uLnTx/>
                <a:uFillTx/>
                <a:latin typeface="+mn-lt"/>
                <a:ea typeface="+mn-ea"/>
                <a:cs typeface="+mn-cs"/>
              </a:rPr>
              <a:t>Pessi, A. T., and S. Businger, 2009: Mon. Wea. Rev., 137, 3177-3195.</a:t>
            </a:r>
            <a:endParaRPr kumimoji="0" lang="en-US" sz="14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rrowheads="1"/>
          </p:cNvPicPr>
          <p:nvPr/>
        </p:nvPicPr>
        <p:blipFill>
          <a:blip r:embed="rId2" cstate="print"/>
          <a:srcRect/>
          <a:stretch>
            <a:fillRect/>
          </a:stretch>
        </p:blipFill>
        <p:spPr bwMode="auto">
          <a:xfrm>
            <a:off x="4116586" y="250032"/>
            <a:ext cx="3889995" cy="6455048"/>
          </a:xfrm>
          <a:prstGeom prst="rect">
            <a:avLst/>
          </a:prstGeom>
          <a:noFill/>
          <a:ln w="12700" cap="flat">
            <a:noFill/>
            <a:miter lim="800000"/>
            <a:headEnd/>
            <a:tailEnd/>
          </a:ln>
        </p:spPr>
      </p:pic>
      <p:pic>
        <p:nvPicPr>
          <p:cNvPr id="77826" name="Picture 2"/>
          <p:cNvPicPr>
            <a:picLocks noChangeArrowheads="1"/>
          </p:cNvPicPr>
          <p:nvPr/>
        </p:nvPicPr>
        <p:blipFill>
          <a:blip r:embed="rId3" cstate="print"/>
          <a:srcRect/>
          <a:stretch>
            <a:fillRect/>
          </a:stretch>
        </p:blipFill>
        <p:spPr bwMode="auto">
          <a:xfrm>
            <a:off x="375047" y="2125266"/>
            <a:ext cx="3491508" cy="3230314"/>
          </a:xfrm>
          <a:prstGeom prst="rect">
            <a:avLst/>
          </a:prstGeom>
          <a:noFill/>
          <a:ln w="12700" cap="flat">
            <a:noFill/>
            <a:miter lim="800000"/>
            <a:headEnd/>
            <a:tailEnd/>
          </a:ln>
        </p:spPr>
      </p:pic>
      <p:sp>
        <p:nvSpPr>
          <p:cNvPr id="77827" name="Rectangle 3"/>
          <p:cNvSpPr>
            <a:spLocks/>
          </p:cNvSpPr>
          <p:nvPr/>
        </p:nvSpPr>
        <p:spPr bwMode="auto">
          <a:xfrm>
            <a:off x="8117086" y="812602"/>
            <a:ext cx="538609" cy="200055"/>
          </a:xfrm>
          <a:prstGeom prst="rect">
            <a:avLst/>
          </a:prstGeom>
          <a:noFill/>
          <a:ln w="12700" cap="flat">
            <a:noFill/>
            <a:miter lim="800000"/>
            <a:headEnd type="none" w="med" len="med"/>
            <a:tailEnd type="none" w="med" len="med"/>
          </a:ln>
        </p:spPr>
        <p:txBody>
          <a:bodyPr wrap="none" lIns="0" tIns="0" rIns="0" bIns="0">
            <a:spAutoFit/>
          </a:bodyPr>
          <a:lstStyle/>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Lst>
            </a:pPr>
            <a:r>
              <a:rPr lang="en-US" sz="1300" dirty="0">
                <a:latin typeface="Arial" charset="0"/>
                <a:cs typeface="Arial" charset="0"/>
                <a:sym typeface="Arial" charset="0"/>
              </a:rPr>
              <a:t>Control</a:t>
            </a:r>
          </a:p>
        </p:txBody>
      </p:sp>
      <p:sp>
        <p:nvSpPr>
          <p:cNvPr id="77828" name="Rectangle 4"/>
          <p:cNvSpPr>
            <a:spLocks/>
          </p:cNvSpPr>
          <p:nvPr/>
        </p:nvSpPr>
        <p:spPr bwMode="auto">
          <a:xfrm>
            <a:off x="8112621" y="4134445"/>
            <a:ext cx="982266" cy="437555"/>
          </a:xfrm>
          <a:prstGeom prst="rect">
            <a:avLst/>
          </a:prstGeom>
          <a:noFill/>
          <a:ln w="12700" cap="flat">
            <a:noFill/>
            <a:miter lim="800000"/>
            <a:headEnd type="none" w="med" len="med"/>
            <a:tailEnd type="none" w="med" len="med"/>
          </a:ln>
        </p:spPr>
        <p:txBody>
          <a:bodyPr lIns="0" tIns="0" rIns="0" bIns="0"/>
          <a:lstStyle/>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Lst>
            </a:pPr>
            <a:r>
              <a:rPr lang="en-US" sz="1300" dirty="0">
                <a:latin typeface="Arial" charset="0"/>
                <a:cs typeface="Arial" charset="0"/>
                <a:sym typeface="Arial" charset="0"/>
              </a:rPr>
              <a:t>Lightning</a:t>
            </a:r>
          </a:p>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Lst>
            </a:pPr>
            <a:r>
              <a:rPr lang="en-US" sz="1300" dirty="0">
                <a:latin typeface="Arial" charset="0"/>
                <a:cs typeface="Arial" charset="0"/>
                <a:sym typeface="Arial" charset="0"/>
              </a:rPr>
              <a:t>Assimilation</a:t>
            </a:r>
          </a:p>
        </p:txBody>
      </p:sp>
      <p:sp>
        <p:nvSpPr>
          <p:cNvPr id="77829" name="Rectangle 5"/>
          <p:cNvSpPr>
            <a:spLocks/>
          </p:cNvSpPr>
          <p:nvPr/>
        </p:nvSpPr>
        <p:spPr bwMode="auto">
          <a:xfrm>
            <a:off x="1196578" y="5491758"/>
            <a:ext cx="1859483" cy="784830"/>
          </a:xfrm>
          <a:prstGeom prst="rect">
            <a:avLst/>
          </a:prstGeom>
          <a:noFill/>
          <a:ln w="12700" cap="flat">
            <a:noFill/>
            <a:miter lim="800000"/>
            <a:headEnd type="none" w="med" len="med"/>
            <a:tailEnd type="none" w="med" len="med"/>
          </a:ln>
        </p:spPr>
        <p:txBody>
          <a:bodyPr wrap="none" lIns="0" tIns="0" rIns="0" bIns="0">
            <a:spAutoFit/>
          </a:bodyPr>
          <a:lstStyle/>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700" dirty="0">
                <a:solidFill>
                  <a:srgbClr val="000426"/>
                </a:solidFill>
                <a:latin typeface="Arial" charset="0"/>
                <a:cs typeface="Arial" charset="0"/>
                <a:sym typeface="Arial" charset="0"/>
              </a:rPr>
              <a:t>Surface analysis</a:t>
            </a:r>
          </a:p>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700" dirty="0">
                <a:solidFill>
                  <a:srgbClr val="000426"/>
                </a:solidFill>
                <a:latin typeface="Arial" charset="0"/>
                <a:cs typeface="Arial" charset="0"/>
                <a:sym typeface="Arial" charset="0"/>
              </a:rPr>
              <a:t>Valid 1200 UTC</a:t>
            </a:r>
          </a:p>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700" dirty="0">
                <a:solidFill>
                  <a:srgbClr val="000426"/>
                </a:solidFill>
                <a:latin typeface="Arial" charset="0"/>
                <a:cs typeface="Arial" charset="0"/>
                <a:sym typeface="Arial" charset="0"/>
              </a:rPr>
              <a:t>19 December 2002</a:t>
            </a:r>
          </a:p>
        </p:txBody>
      </p:sp>
      <p:sp>
        <p:nvSpPr>
          <p:cNvPr id="77830" name="Rectangle 6"/>
          <p:cNvSpPr>
            <a:spLocks/>
          </p:cNvSpPr>
          <p:nvPr/>
        </p:nvSpPr>
        <p:spPr bwMode="auto">
          <a:xfrm>
            <a:off x="6194971" y="1348383"/>
            <a:ext cx="145874" cy="261610"/>
          </a:xfrm>
          <a:prstGeom prst="rect">
            <a:avLst/>
          </a:prstGeom>
          <a:noFill/>
          <a:ln w="12700" cap="flat">
            <a:noFill/>
            <a:miter lim="800000"/>
            <a:headEnd type="none" w="med" len="med"/>
            <a:tailEnd type="none" w="med" len="med"/>
          </a:ln>
        </p:spPr>
        <p:txBody>
          <a:bodyPr wrap="none" lIns="0" tIns="0" rIns="0" bIns="0">
            <a:spAutoFit/>
          </a:bodyPr>
          <a:lstStyle/>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Lst>
            </a:pPr>
            <a:r>
              <a:rPr lang="en-US" sz="1700" b="1" dirty="0">
                <a:solidFill>
                  <a:srgbClr val="FF0000"/>
                </a:solidFill>
                <a:latin typeface="Times New Roman" charset="0"/>
                <a:cs typeface="Times New Roman" charset="0"/>
                <a:sym typeface="Times New Roman" charset="0"/>
              </a:rPr>
              <a:t>L</a:t>
            </a:r>
          </a:p>
        </p:txBody>
      </p:sp>
      <p:sp>
        <p:nvSpPr>
          <p:cNvPr id="77831" name="Rectangle 7"/>
          <p:cNvSpPr>
            <a:spLocks noGrp="1" noChangeArrowheads="1"/>
          </p:cNvSpPr>
          <p:nvPr>
            <p:ph type="title"/>
          </p:nvPr>
        </p:nvSpPr>
        <p:spPr>
          <a:xfrm>
            <a:off x="410766" y="312539"/>
            <a:ext cx="3420070" cy="1678781"/>
          </a:xfrm>
          <a:ln/>
        </p:spPr>
        <p:txBody>
          <a:bodyPr/>
          <a:lstStyle/>
          <a:p>
            <a:pPr>
              <a:lnSpc>
                <a:spcPct val="107000"/>
              </a:lnSpc>
              <a:tabLst>
                <a:tab pos="0" algn="l"/>
                <a:tab pos="910796" algn="l"/>
                <a:tab pos="1830521" algn="l"/>
                <a:tab pos="2741317" algn="l"/>
                <a:tab pos="3661042" algn="l"/>
                <a:tab pos="4571837" algn="l"/>
                <a:tab pos="5482633" algn="l"/>
                <a:tab pos="6402358" algn="l"/>
                <a:tab pos="7313154" algn="l"/>
              </a:tabLst>
            </a:pPr>
            <a:r>
              <a:rPr lang="en-US" sz="2900" b="1" dirty="0"/>
              <a:t>12-Hour Forecast of Sea-Level Pressure and 3-h Rainfall </a:t>
            </a:r>
          </a:p>
        </p:txBody>
      </p:sp>
      <p:sp>
        <p:nvSpPr>
          <p:cNvPr id="77832" name="Rectangle 8"/>
          <p:cNvSpPr>
            <a:spLocks/>
          </p:cNvSpPr>
          <p:nvPr/>
        </p:nvSpPr>
        <p:spPr bwMode="auto">
          <a:xfrm>
            <a:off x="6436072" y="4286250"/>
            <a:ext cx="200376" cy="261610"/>
          </a:xfrm>
          <a:prstGeom prst="rect">
            <a:avLst/>
          </a:prstGeom>
          <a:noFill/>
          <a:ln w="12700" cap="flat">
            <a:noFill/>
            <a:miter lim="800000"/>
            <a:headEnd type="none" w="med" len="med"/>
            <a:tailEnd type="none" w="med" len="med"/>
          </a:ln>
        </p:spPr>
        <p:txBody>
          <a:bodyPr wrap="none" lIns="0" tIns="0" rIns="0" bIns="0">
            <a:spAutoFit/>
          </a:bodyPr>
          <a:lstStyle/>
          <a:p>
            <a:pPr>
              <a:tabLst>
                <a:tab pos="357175" algn="l"/>
                <a:tab pos="714350" algn="l"/>
                <a:tab pos="1062595" algn="l"/>
                <a:tab pos="1419770" algn="l"/>
                <a:tab pos="1794803" algn="l"/>
                <a:tab pos="2134119" algn="l"/>
                <a:tab pos="2491294" algn="l"/>
                <a:tab pos="2848469" algn="l"/>
                <a:tab pos="3196714" algn="l"/>
                <a:tab pos="3553889" algn="l"/>
                <a:tab pos="3911064" algn="l"/>
                <a:tab pos="4250380" algn="l"/>
              </a:tabLst>
            </a:pPr>
            <a:r>
              <a:rPr lang="en-US" sz="1700" b="1" dirty="0">
                <a:solidFill>
                  <a:srgbClr val="FF0000"/>
                </a:solidFill>
                <a:latin typeface="Times New Roman" charset="0"/>
                <a:cs typeface="Times New Roman" charset="0"/>
                <a:sym typeface="Times New Roman" charset="0"/>
              </a:rPr>
              <a:t>L</a:t>
            </a:r>
            <a:r>
              <a:rPr lang="en-US" sz="1700" dirty="0">
                <a:solidFill>
                  <a:srgbClr val="FF0000"/>
                </a:solidFill>
                <a:latin typeface="Times New Roman" charset="0"/>
                <a:cs typeface="Times New Roman" charset="0"/>
                <a:sym typeface="Times New Roman" charset="0"/>
              </a:rPr>
              <a:t> </a:t>
            </a:r>
          </a:p>
        </p:txBody>
      </p:sp>
      <p:sp>
        <p:nvSpPr>
          <p:cNvPr id="77833" name="Rectangle 9"/>
          <p:cNvSpPr>
            <a:spLocks/>
          </p:cNvSpPr>
          <p:nvPr/>
        </p:nvSpPr>
        <p:spPr bwMode="auto">
          <a:xfrm>
            <a:off x="6690569" y="4491633"/>
            <a:ext cx="298159" cy="215444"/>
          </a:xfrm>
          <a:prstGeom prst="rect">
            <a:avLst/>
          </a:prstGeom>
          <a:solidFill>
            <a:srgbClr val="000000"/>
          </a:solidFill>
          <a:ln w="12700" cap="flat">
            <a:noFill/>
            <a:miter lim="800000"/>
            <a:headEnd type="none" w="med" len="med"/>
            <a:tailEnd type="none" w="med" len="med"/>
          </a:ln>
        </p:spPr>
        <p:txBody>
          <a:bodyPr wrap="none" lIns="0" tIns="0" rIns="0" bIns="0">
            <a:spAutoFit/>
          </a:bodyPr>
          <a:lstStyle/>
          <a:p>
            <a:pPr>
              <a:tabLst>
                <a:tab pos="250022" algn="l"/>
                <a:tab pos="500045" algn="l"/>
                <a:tab pos="750067" algn="l"/>
                <a:tab pos="1000089" algn="l"/>
                <a:tab pos="1259041" algn="l"/>
                <a:tab pos="1500134" algn="l"/>
                <a:tab pos="1750157" algn="l"/>
                <a:tab pos="2000179" algn="l"/>
                <a:tab pos="2250201" algn="l"/>
                <a:tab pos="2500224" algn="l"/>
                <a:tab pos="2750246" algn="l"/>
                <a:tab pos="2991339" algn="l"/>
                <a:tab pos="3160997" algn="l"/>
              </a:tabLst>
            </a:pPr>
            <a:r>
              <a:rPr lang="en-US" sz="1400" b="1" dirty="0">
                <a:solidFill>
                  <a:srgbClr val="FFFFFF"/>
                </a:solidFill>
                <a:latin typeface="Arial" charset="0"/>
                <a:cs typeface="Arial" charset="0"/>
                <a:sym typeface="Arial" charset="0"/>
              </a:rPr>
              <a:t>972</a:t>
            </a:r>
          </a:p>
        </p:txBody>
      </p:sp>
      <p:sp>
        <p:nvSpPr>
          <p:cNvPr id="77834" name="Rectangle 10"/>
          <p:cNvSpPr>
            <a:spLocks/>
          </p:cNvSpPr>
          <p:nvPr/>
        </p:nvSpPr>
        <p:spPr bwMode="auto">
          <a:xfrm>
            <a:off x="6428259" y="1275830"/>
            <a:ext cx="298159" cy="215444"/>
          </a:xfrm>
          <a:prstGeom prst="rect">
            <a:avLst/>
          </a:prstGeom>
          <a:solidFill>
            <a:srgbClr val="000000"/>
          </a:solidFill>
          <a:ln w="12700" cap="flat">
            <a:noFill/>
            <a:miter lim="800000"/>
            <a:headEnd type="none" w="med" len="med"/>
            <a:tailEnd type="none" w="med" len="med"/>
          </a:ln>
        </p:spPr>
        <p:txBody>
          <a:bodyPr wrap="none" lIns="0" tIns="0" rIns="0" bIns="0">
            <a:spAutoFit/>
          </a:bodyPr>
          <a:lstStyle/>
          <a:p>
            <a:pPr>
              <a:tabLst>
                <a:tab pos="250022" algn="l"/>
                <a:tab pos="500045" algn="l"/>
                <a:tab pos="750067" algn="l"/>
                <a:tab pos="1000089" algn="l"/>
                <a:tab pos="1259041" algn="l"/>
                <a:tab pos="1500134" algn="l"/>
                <a:tab pos="1750157" algn="l"/>
                <a:tab pos="2000179" algn="l"/>
                <a:tab pos="2250201" algn="l"/>
                <a:tab pos="2500224" algn="l"/>
                <a:tab pos="2750246" algn="l"/>
                <a:tab pos="2991339" algn="l"/>
                <a:tab pos="3160997" algn="l"/>
              </a:tabLst>
            </a:pPr>
            <a:r>
              <a:rPr lang="en-US" sz="1400" b="1" dirty="0">
                <a:solidFill>
                  <a:srgbClr val="FFFFFF"/>
                </a:solidFill>
                <a:latin typeface="Arial" charset="0"/>
                <a:cs typeface="Arial" charset="0"/>
                <a:sym typeface="Arial" charset="0"/>
              </a:rPr>
              <a:t>982</a:t>
            </a:r>
          </a:p>
        </p:txBody>
      </p:sp>
      <p:sp>
        <p:nvSpPr>
          <p:cNvPr id="12" name="TextBox 11"/>
          <p:cNvSpPr txBox="1"/>
          <p:nvPr/>
        </p:nvSpPr>
        <p:spPr>
          <a:xfrm>
            <a:off x="152400" y="6488668"/>
            <a:ext cx="1399742" cy="307777"/>
          </a:xfrm>
          <a:prstGeom prst="rect">
            <a:avLst/>
          </a:prstGeom>
          <a:noFill/>
        </p:spPr>
        <p:txBody>
          <a:bodyPr wrap="none" rtlCol="0">
            <a:spAutoFit/>
          </a:bodyPr>
          <a:lstStyle/>
          <a:p>
            <a:r>
              <a:rPr lang="en-US" sz="1400" dirty="0" smtClean="0"/>
              <a:t>Steve Businger</a:t>
            </a:r>
            <a:endParaRPr lang="en-US" sz="14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151805" y="241102"/>
            <a:ext cx="4661297" cy="1080492"/>
          </a:xfrm>
          <a:ln/>
        </p:spPr>
        <p:txBody>
          <a:bodyPr>
            <a:normAutofit fontScale="90000"/>
          </a:bodyPr>
          <a:lstStyle/>
          <a:p>
            <a:pPr>
              <a:lnSpc>
                <a:spcPct val="106000"/>
              </a:lnSpc>
              <a:tabLst>
                <a:tab pos="0" algn="l"/>
                <a:tab pos="910796" algn="l"/>
                <a:tab pos="1830521" algn="l"/>
                <a:tab pos="2741317" algn="l"/>
                <a:tab pos="3661042" algn="l"/>
                <a:tab pos="4571837" algn="l"/>
                <a:tab pos="5482633" algn="l"/>
                <a:tab pos="6402358" algn="l"/>
                <a:tab pos="7313154" algn="l"/>
              </a:tabLst>
            </a:pPr>
            <a:r>
              <a:rPr lang="en-US" sz="3200" b="1" dirty="0"/>
              <a:t>Advection of High Theta-e Air into the Storm Center</a:t>
            </a:r>
          </a:p>
        </p:txBody>
      </p:sp>
      <p:sp>
        <p:nvSpPr>
          <p:cNvPr id="79874" name="Rectangle 2"/>
          <p:cNvSpPr>
            <a:spLocks/>
          </p:cNvSpPr>
          <p:nvPr/>
        </p:nvSpPr>
        <p:spPr bwMode="auto">
          <a:xfrm>
            <a:off x="383977" y="1405310"/>
            <a:ext cx="4188023" cy="4768453"/>
          </a:xfrm>
          <a:prstGeom prst="rect">
            <a:avLst/>
          </a:prstGeom>
          <a:noFill/>
          <a:ln w="12700" cap="flat">
            <a:noFill/>
            <a:miter lim="800000"/>
            <a:headEnd type="none" w="med" len="med"/>
            <a:tailEnd type="none" w="med" len="med"/>
          </a:ln>
        </p:spPr>
        <p:txBody>
          <a:bodyPr lIns="0" tIns="0" rIns="0" bIns="0"/>
          <a:lstStyle/>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u="sng" dirty="0">
                <a:latin typeface="Arial" charset="0"/>
                <a:cs typeface="Arial" charset="0"/>
                <a:sym typeface="Arial" charset="0"/>
              </a:rPr>
              <a:t>Upper figure:</a:t>
            </a:r>
            <a:r>
              <a:rPr lang="en-US" sz="1500" dirty="0">
                <a:latin typeface="Arial" charset="0"/>
                <a:cs typeface="Arial" charset="0"/>
                <a:sym typeface="Arial" charset="0"/>
              </a:rPr>
              <a:t> </a:t>
            </a:r>
          </a:p>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dirty="0">
                <a:latin typeface="Arial" charset="0"/>
                <a:cs typeface="Arial" charset="0"/>
                <a:sym typeface="Arial" charset="0"/>
              </a:rPr>
              <a:t>(a) CTRL, (b) LDA</a:t>
            </a:r>
          </a:p>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dirty="0">
                <a:latin typeface="Arial" charset="0"/>
                <a:cs typeface="Arial" charset="0"/>
                <a:sym typeface="Arial" charset="0"/>
              </a:rPr>
              <a:t>Wind speed at 400 </a:t>
            </a:r>
            <a:r>
              <a:rPr lang="en-US" sz="1500" dirty="0" err="1">
                <a:latin typeface="Arial" charset="0"/>
                <a:cs typeface="Arial" charset="0"/>
                <a:sym typeface="Arial" charset="0"/>
              </a:rPr>
              <a:t>hPa</a:t>
            </a:r>
            <a:r>
              <a:rPr lang="en-US" sz="1500" dirty="0">
                <a:latin typeface="Arial" charset="0"/>
                <a:cs typeface="Arial" charset="0"/>
                <a:sym typeface="Arial" charset="0"/>
              </a:rPr>
              <a:t> (m/s, shaded)</a:t>
            </a:r>
          </a:p>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dirty="0">
                <a:latin typeface="Arial" charset="0"/>
                <a:cs typeface="Arial" charset="0"/>
                <a:sym typeface="Arial" charset="0"/>
              </a:rPr>
              <a:t>Temperature at 400 </a:t>
            </a:r>
            <a:r>
              <a:rPr lang="en-US" sz="1500" dirty="0" err="1">
                <a:latin typeface="Arial" charset="0"/>
                <a:cs typeface="Arial" charset="0"/>
                <a:sym typeface="Arial" charset="0"/>
              </a:rPr>
              <a:t>hPa</a:t>
            </a:r>
            <a:r>
              <a:rPr lang="en-US" sz="1500" dirty="0">
                <a:latin typeface="Arial" charset="0"/>
                <a:cs typeface="Arial" charset="0"/>
                <a:sym typeface="Arial" charset="0"/>
              </a:rPr>
              <a:t> (K, contours)</a:t>
            </a:r>
            <a:endParaRPr lang="en-US" dirty="0">
              <a:latin typeface="Arial" charset="0"/>
              <a:cs typeface="Arial" charset="0"/>
              <a:sym typeface="Arial" charset="0"/>
            </a:endParaRPr>
          </a:p>
          <a:p>
            <a:pPr>
              <a:spcBef>
                <a:spcPts val="984"/>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b="1" dirty="0">
                <a:latin typeface="Arial" charset="0"/>
                <a:ea typeface="Lucida Grande" charset="0"/>
                <a:cs typeface="Lucida Grande" charset="0"/>
                <a:sym typeface="Arial" charset="0"/>
              </a:rPr>
              <a:t>Latent heating, as informed by the high lightning rates, increased temperature and ∇T across the front. </a:t>
            </a:r>
            <a:r>
              <a:rPr lang="en-US" sz="1500" b="1" dirty="0">
                <a:latin typeface="Arial" charset="0"/>
                <a:cs typeface="Arial" charset="0"/>
                <a:sym typeface="Arial" charset="0"/>
              </a:rPr>
              <a:t>This resulted in increased along-front winds, consistent with thermal wind balance. </a:t>
            </a:r>
            <a:r>
              <a:rPr lang="en-US" sz="1500" dirty="0">
                <a:latin typeface="Arial" charset="0"/>
                <a:cs typeface="Arial" charset="0"/>
                <a:sym typeface="Arial" charset="0"/>
              </a:rPr>
              <a:t> </a:t>
            </a:r>
          </a:p>
          <a:p>
            <a:pPr>
              <a:spcBef>
                <a:spcPts val="984"/>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endParaRPr lang="en-US" dirty="0">
              <a:latin typeface="Arial" charset="0"/>
              <a:cs typeface="Arial" charset="0"/>
              <a:sym typeface="Arial" charset="0"/>
            </a:endParaRPr>
          </a:p>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u="sng" dirty="0">
                <a:latin typeface="Arial" charset="0"/>
                <a:cs typeface="Arial" charset="0"/>
                <a:sym typeface="Arial" charset="0"/>
              </a:rPr>
              <a:t>Lower figure:</a:t>
            </a:r>
          </a:p>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dirty="0">
                <a:latin typeface="Arial" charset="0"/>
                <a:cs typeface="Arial" charset="0"/>
                <a:sym typeface="Arial" charset="0"/>
              </a:rPr>
              <a:t>Difference between LDA and CTRL in:</a:t>
            </a:r>
          </a:p>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dirty="0">
                <a:latin typeface="Arial" charset="0"/>
                <a:cs typeface="Arial" charset="0"/>
                <a:sym typeface="Arial" charset="0"/>
              </a:rPr>
              <a:t>Virtual temperature (K, shaded)</a:t>
            </a:r>
          </a:p>
          <a:p>
            <a:pPr>
              <a:spcBef>
                <a:spcPts val="562"/>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dirty="0" err="1">
                <a:latin typeface="Arial" charset="0"/>
                <a:cs typeface="Arial" charset="0"/>
                <a:sym typeface="Arial" charset="0"/>
              </a:rPr>
              <a:t>Geopotential</a:t>
            </a:r>
            <a:r>
              <a:rPr lang="en-US" sz="1500" dirty="0">
                <a:latin typeface="Arial" charset="0"/>
                <a:cs typeface="Arial" charset="0"/>
                <a:sym typeface="Arial" charset="0"/>
              </a:rPr>
              <a:t> height (m, contours)</a:t>
            </a:r>
          </a:p>
          <a:p>
            <a:pPr>
              <a:spcBef>
                <a:spcPts val="1195"/>
              </a:spcBef>
              <a:tabLst>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 pos="3196714" algn="l"/>
                <a:tab pos="3553889" algn="l"/>
                <a:tab pos="3911064" algn="l"/>
                <a:tab pos="4250380" algn="l"/>
                <a:tab pos="357175" algn="l"/>
                <a:tab pos="714350" algn="l"/>
                <a:tab pos="1062595" algn="l"/>
                <a:tab pos="1419770" algn="l"/>
                <a:tab pos="1794803" algn="l"/>
                <a:tab pos="2134119" algn="l"/>
                <a:tab pos="2491294" algn="l"/>
                <a:tab pos="2848469" algn="l"/>
              </a:tabLst>
            </a:pPr>
            <a:r>
              <a:rPr lang="en-US" sz="1500" b="1" dirty="0">
                <a:latin typeface="Arial" charset="0"/>
                <a:cs typeface="Arial" charset="0"/>
                <a:sym typeface="Arial" charset="0"/>
              </a:rPr>
              <a:t>Enhanced advection of warm air over the storm center dropped the surface pressure hydrostatically. </a:t>
            </a:r>
          </a:p>
        </p:txBody>
      </p:sp>
      <p:pic>
        <p:nvPicPr>
          <p:cNvPr id="79875" name="Picture 3"/>
          <p:cNvPicPr>
            <a:picLocks noChangeArrowheads="1"/>
          </p:cNvPicPr>
          <p:nvPr/>
        </p:nvPicPr>
        <p:blipFill>
          <a:blip r:embed="rId2" cstate="print"/>
          <a:srcRect/>
          <a:stretch>
            <a:fillRect/>
          </a:stretch>
        </p:blipFill>
        <p:spPr bwMode="auto">
          <a:xfrm>
            <a:off x="4875610" y="80367"/>
            <a:ext cx="4188023" cy="2925589"/>
          </a:xfrm>
          <a:prstGeom prst="rect">
            <a:avLst/>
          </a:prstGeom>
          <a:noFill/>
          <a:ln w="12700" cap="flat">
            <a:noFill/>
            <a:miter lim="800000"/>
            <a:headEnd/>
            <a:tailEnd/>
          </a:ln>
        </p:spPr>
      </p:pic>
      <p:pic>
        <p:nvPicPr>
          <p:cNvPr id="79876" name="Picture 4"/>
          <p:cNvPicPr>
            <a:picLocks noChangeArrowheads="1"/>
          </p:cNvPicPr>
          <p:nvPr/>
        </p:nvPicPr>
        <p:blipFill>
          <a:blip r:embed="rId3" cstate="print"/>
          <a:srcRect/>
          <a:stretch>
            <a:fillRect/>
          </a:stretch>
        </p:blipFill>
        <p:spPr bwMode="auto">
          <a:xfrm>
            <a:off x="4875609" y="3277196"/>
            <a:ext cx="4179094" cy="3473648"/>
          </a:xfrm>
          <a:prstGeom prst="rect">
            <a:avLst/>
          </a:prstGeom>
          <a:noFill/>
          <a:ln w="12700" cap="flat">
            <a:noFill/>
            <a:miter lim="800000"/>
            <a:headEnd/>
            <a:tailEnd/>
          </a:ln>
        </p:spPr>
      </p:pic>
      <p:sp>
        <p:nvSpPr>
          <p:cNvPr id="6" name="TextBox 5"/>
          <p:cNvSpPr txBox="1"/>
          <p:nvPr/>
        </p:nvSpPr>
        <p:spPr>
          <a:xfrm>
            <a:off x="152400" y="6488668"/>
            <a:ext cx="1399742" cy="307777"/>
          </a:xfrm>
          <a:prstGeom prst="rect">
            <a:avLst/>
          </a:prstGeom>
          <a:noFill/>
        </p:spPr>
        <p:txBody>
          <a:bodyPr wrap="none" rtlCol="0">
            <a:spAutoFit/>
          </a:bodyPr>
          <a:lstStyle/>
          <a:p>
            <a:r>
              <a:rPr lang="en-US" sz="1400" dirty="0" smtClean="0"/>
              <a:t>Steve Businger</a:t>
            </a:r>
            <a:endParaRPr lang="en-US" sz="1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533400" y="1295400"/>
            <a:ext cx="8229600" cy="2316162"/>
          </a:xfrm>
        </p:spPr>
        <p:txBody>
          <a:bodyPr/>
          <a:lstStyle/>
          <a:p>
            <a:r>
              <a:rPr lang="en-US" sz="2400" b="1" dirty="0" smtClean="0"/>
              <a:t>Field Campaign</a:t>
            </a:r>
          </a:p>
          <a:p>
            <a:pPr lvl="1"/>
            <a:r>
              <a:rPr lang="en-US" sz="1800" dirty="0" smtClean="0"/>
              <a:t>Leverage observing assets associated with CHUVA with U.S. supplied portable LMA network (and European supplied LINET) to generate proxy data sets for GLM and ABI that include total lightning (LIS and ground-based) and SEVIRI.</a:t>
            </a:r>
          </a:p>
          <a:p>
            <a:pPr lvl="1"/>
            <a:r>
              <a:rPr lang="en-US" sz="1800" dirty="0" smtClean="0"/>
              <a:t>Allow GLM and Combined AWG/Science  teams to better address and assess several areas of on-going research</a:t>
            </a:r>
          </a:p>
        </p:txBody>
      </p:sp>
      <p:sp>
        <p:nvSpPr>
          <p:cNvPr id="8196" name="Slide Number Placeholder 5"/>
          <p:cNvSpPr>
            <a:spLocks noGrp="1"/>
          </p:cNvSpPr>
          <p:nvPr>
            <p:ph type="sldNum" sz="quarter" idx="12"/>
          </p:nvPr>
        </p:nvSpPr>
        <p:spPr>
          <a:noFill/>
        </p:spPr>
        <p:txBody>
          <a:bodyPr/>
          <a:lstStyle/>
          <a:p>
            <a:fld id="{D269BFDD-9EE3-4363-8A66-BAFF8D6E44CC}" type="slidenum">
              <a:rPr lang="en-US" smtClean="0"/>
              <a:pPr/>
              <a:t>36</a:t>
            </a:fld>
            <a:endParaRPr lang="en-US" smtClean="0"/>
          </a:p>
        </p:txBody>
      </p:sp>
      <p:pic>
        <p:nvPicPr>
          <p:cNvPr id="8197" name="Picture 14"/>
          <p:cNvPicPr>
            <a:picLocks noChangeAspect="1" noChangeArrowheads="1"/>
          </p:cNvPicPr>
          <p:nvPr/>
        </p:nvPicPr>
        <p:blipFill>
          <a:blip r:embed="rId3" cstate="print"/>
          <a:srcRect/>
          <a:stretch>
            <a:fillRect/>
          </a:stretch>
        </p:blipFill>
        <p:spPr bwMode="auto">
          <a:xfrm>
            <a:off x="4764665" y="3048000"/>
            <a:ext cx="4348162" cy="2438400"/>
          </a:xfrm>
          <a:prstGeom prst="rect">
            <a:avLst/>
          </a:prstGeom>
          <a:noFill/>
          <a:ln w="9525">
            <a:noFill/>
            <a:miter lim="800000"/>
            <a:headEnd/>
            <a:tailEnd/>
          </a:ln>
        </p:spPr>
      </p:pic>
      <p:sp>
        <p:nvSpPr>
          <p:cNvPr id="8198" name="Text Box 5"/>
          <p:cNvSpPr txBox="1">
            <a:spLocks noChangeArrowheads="1"/>
          </p:cNvSpPr>
          <p:nvPr/>
        </p:nvSpPr>
        <p:spPr bwMode="auto">
          <a:xfrm>
            <a:off x="234950" y="3255963"/>
            <a:ext cx="4800600" cy="3540125"/>
          </a:xfrm>
          <a:prstGeom prst="rect">
            <a:avLst/>
          </a:prstGeom>
          <a:noFill/>
          <a:ln w="9525">
            <a:noFill/>
            <a:miter lim="800000"/>
            <a:headEnd/>
            <a:tailEnd/>
          </a:ln>
        </p:spPr>
        <p:txBody>
          <a:bodyPr>
            <a:spAutoFit/>
          </a:bodyPr>
          <a:lstStyle/>
          <a:p>
            <a:pPr marL="512763" indent="-277813">
              <a:buFont typeface="Arial" charset="0"/>
              <a:buChar char="•"/>
              <a:tabLst>
                <a:tab pos="687388" algn="l"/>
              </a:tabLst>
            </a:pPr>
            <a:r>
              <a:rPr lang="en-US" sz="1600" b="1" dirty="0"/>
              <a:t>Science Objectives</a:t>
            </a:r>
            <a:r>
              <a:rPr lang="en-US" sz="1600" dirty="0"/>
              <a:t>:</a:t>
            </a:r>
          </a:p>
          <a:p>
            <a:pPr marL="966788" lvl="2" indent="-277813">
              <a:buFont typeface="Courier New" pitchFamily="49" charset="0"/>
              <a:buChar char="o"/>
              <a:tabLst>
                <a:tab pos="687388" algn="l"/>
              </a:tabLst>
            </a:pPr>
            <a:r>
              <a:rPr lang="en-US" sz="1600" dirty="0"/>
              <a:t>Algorithm and Proxy Data Validation</a:t>
            </a:r>
          </a:p>
          <a:p>
            <a:pPr marL="966788" lvl="2" indent="-277813">
              <a:buFont typeface="Courier New" pitchFamily="49" charset="0"/>
              <a:buChar char="o"/>
              <a:tabLst>
                <a:tab pos="687388" algn="l"/>
              </a:tabLst>
            </a:pPr>
            <a:r>
              <a:rPr lang="en-US" sz="1600" dirty="0"/>
              <a:t>Validation Systems Performance Assessment</a:t>
            </a:r>
          </a:p>
          <a:p>
            <a:pPr marL="966788" lvl="2" indent="-277813">
              <a:buFont typeface="Courier New" pitchFamily="49" charset="0"/>
              <a:buChar char="o"/>
              <a:tabLst>
                <a:tab pos="687388" algn="l"/>
              </a:tabLst>
            </a:pPr>
            <a:r>
              <a:rPr lang="en-US" sz="1600" dirty="0"/>
              <a:t>Storm Electrification/Physics</a:t>
            </a:r>
          </a:p>
          <a:p>
            <a:pPr marL="966788" lvl="2" indent="-277813">
              <a:buFont typeface="Courier New" pitchFamily="49" charset="0"/>
              <a:buChar char="o"/>
              <a:tabLst>
                <a:tab pos="687388" algn="l"/>
              </a:tabLst>
            </a:pPr>
            <a:r>
              <a:rPr lang="en-US" sz="1600" dirty="0"/>
              <a:t>Applications for GLM+ABI+…</a:t>
            </a:r>
          </a:p>
          <a:p>
            <a:pPr marL="509588" lvl="1" indent="-277813">
              <a:tabLst>
                <a:tab pos="687388" algn="l"/>
              </a:tabLst>
            </a:pPr>
            <a:endParaRPr lang="en-US" sz="1600" dirty="0"/>
          </a:p>
          <a:p>
            <a:pPr marL="509588" lvl="1" indent="-277813">
              <a:buFont typeface="Arial" charset="0"/>
              <a:buChar char="•"/>
              <a:tabLst>
                <a:tab pos="687388" algn="l"/>
              </a:tabLst>
            </a:pPr>
            <a:r>
              <a:rPr lang="en-US" sz="1600" b="1" dirty="0"/>
              <a:t>Key scientific </a:t>
            </a:r>
            <a:r>
              <a:rPr lang="en-US" sz="1600" b="1" dirty="0" smtClean="0"/>
              <a:t>measurements:  </a:t>
            </a:r>
            <a:r>
              <a:rPr lang="en-US" sz="1600" dirty="0"/>
              <a:t>VHF 3-D Lightning Mapping Array (LMA), LINET, TRMM/LIS, MSG SEVERI (ABI proxy data), high speed digital video, VLF lightning networks, dual-</a:t>
            </a:r>
            <a:r>
              <a:rPr lang="en-US" sz="1600" dirty="0" err="1"/>
              <a:t>pol</a:t>
            </a:r>
            <a:r>
              <a:rPr lang="en-US" sz="1600" dirty="0"/>
              <a:t> radar, electric field change, airplane in-situ microphysics, and ancillary meteorological data</a:t>
            </a:r>
          </a:p>
        </p:txBody>
      </p:sp>
      <p:sp>
        <p:nvSpPr>
          <p:cNvPr id="7" name="Rectangle 2"/>
          <p:cNvSpPr txBox="1">
            <a:spLocks/>
          </p:cNvSpPr>
          <p:nvPr/>
        </p:nvSpPr>
        <p:spPr bwMode="auto">
          <a:xfrm>
            <a:off x="1371600" y="-27296"/>
            <a:ext cx="5295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CHUVA Ground Validation IOP</a:t>
            </a:r>
            <a:br>
              <a:rPr kumimoji="0" lang="en-US" sz="3200" b="1" i="0" u="none" strike="noStrike" kern="1200" cap="none" spc="0" normalizeH="0" baseline="0" noProof="0" dirty="0" smtClean="0">
                <a:ln>
                  <a:noFill/>
                </a:ln>
                <a:solidFill>
                  <a:schemeClr val="tx1"/>
                </a:solidFill>
                <a:effectLst/>
                <a:uLnTx/>
                <a:uFillTx/>
                <a:latin typeface="+mj-lt"/>
                <a:ea typeface="+mj-ea"/>
                <a:cs typeface="+mj-cs"/>
              </a:rPr>
            </a:br>
            <a:r>
              <a:rPr kumimoji="0" lang="en-US" sz="3200" b="1" i="0" u="none" strike="noStrike" kern="1200" cap="none" spc="0" normalizeH="0" baseline="0" noProof="0" dirty="0" smtClean="0">
                <a:ln>
                  <a:noFill/>
                </a:ln>
                <a:solidFill>
                  <a:schemeClr val="tx1"/>
                </a:solidFill>
                <a:effectLst/>
                <a:uLnTx/>
                <a:uFillTx/>
                <a:latin typeface="+mj-lt"/>
                <a:ea typeface="+mj-ea"/>
                <a:cs typeface="+mj-cs"/>
              </a:rPr>
              <a:t>Sao Paulo, Brazil 2011-2012</a:t>
            </a:r>
          </a:p>
        </p:txBody>
      </p:sp>
      <p:pic>
        <p:nvPicPr>
          <p:cNvPr id="8" name="Picture 23" descr="uzutrmm"/>
          <p:cNvPicPr>
            <a:picLocks noChangeAspect="1" noChangeArrowheads="1"/>
          </p:cNvPicPr>
          <p:nvPr/>
        </p:nvPicPr>
        <p:blipFill>
          <a:blip r:embed="rId4" cstate="print"/>
          <a:srcRect/>
          <a:stretch>
            <a:fillRect/>
          </a:stretch>
        </p:blipFill>
        <p:spPr bwMode="auto">
          <a:xfrm>
            <a:off x="6572921" y="-1"/>
            <a:ext cx="1437598" cy="1163101"/>
          </a:xfrm>
          <a:prstGeom prst="rect">
            <a:avLst/>
          </a:prstGeom>
          <a:noFill/>
          <a:ln w="9525">
            <a:noFill/>
            <a:miter lim="800000"/>
            <a:headEnd/>
            <a:tailEnd/>
          </a:ln>
        </p:spPr>
      </p:pic>
      <p:pic>
        <p:nvPicPr>
          <p:cNvPr id="9" name="Picture 26" descr="rgb_fulldisk"/>
          <p:cNvPicPr>
            <a:picLocks noChangeAspect="1" noChangeArrowheads="1"/>
          </p:cNvPicPr>
          <p:nvPr/>
        </p:nvPicPr>
        <p:blipFill>
          <a:blip r:embed="rId5" cstate="print"/>
          <a:srcRect/>
          <a:stretch>
            <a:fillRect/>
          </a:stretch>
        </p:blipFill>
        <p:spPr bwMode="auto">
          <a:xfrm>
            <a:off x="7915446" y="0"/>
            <a:ext cx="1231605" cy="1295400"/>
          </a:xfrm>
          <a:prstGeom prst="rect">
            <a:avLst/>
          </a:prstGeom>
          <a:noFill/>
          <a:ln w="9525">
            <a:noFill/>
            <a:miter lim="800000"/>
            <a:headEnd/>
            <a:tailEnd/>
          </a:ln>
        </p:spPr>
      </p:pic>
      <p:pic>
        <p:nvPicPr>
          <p:cNvPr id="10" name="Picture 13" descr="GOES-R_Color_L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1508228" cy="1005840"/>
          </a:xfrm>
          <a:prstGeom prst="rect">
            <a:avLst/>
          </a:prstGeom>
          <a:noFill/>
          <a:ln w="9525">
            <a:noFill/>
            <a:miter lim="800000"/>
            <a:headEnd/>
            <a:tailEnd/>
          </a:ln>
        </p:spPr>
      </p:pic>
      <p:sp>
        <p:nvSpPr>
          <p:cNvPr id="11" name="TextBox 10"/>
          <p:cNvSpPr txBox="1"/>
          <p:nvPr/>
        </p:nvSpPr>
        <p:spPr>
          <a:xfrm>
            <a:off x="6781800" y="0"/>
            <a:ext cx="862737" cy="276999"/>
          </a:xfrm>
          <a:prstGeom prst="rect">
            <a:avLst/>
          </a:prstGeom>
          <a:noFill/>
        </p:spPr>
        <p:txBody>
          <a:bodyPr wrap="none" rtlCol="0">
            <a:spAutoFit/>
          </a:bodyPr>
          <a:lstStyle/>
          <a:p>
            <a:r>
              <a:rPr lang="en-US" sz="1200" b="1" dirty="0" smtClean="0"/>
              <a:t>TRMM/LIS</a:t>
            </a:r>
            <a:endParaRPr lang="en-US" sz="1200" b="1" dirty="0"/>
          </a:p>
        </p:txBody>
      </p:sp>
      <p:sp>
        <p:nvSpPr>
          <p:cNvPr id="12" name="TextBox 11"/>
          <p:cNvSpPr txBox="1"/>
          <p:nvPr/>
        </p:nvSpPr>
        <p:spPr>
          <a:xfrm>
            <a:off x="8001000" y="0"/>
            <a:ext cx="997389" cy="276999"/>
          </a:xfrm>
          <a:prstGeom prst="rect">
            <a:avLst/>
          </a:prstGeom>
          <a:noFill/>
        </p:spPr>
        <p:txBody>
          <a:bodyPr wrap="none" rtlCol="0">
            <a:spAutoFit/>
          </a:bodyPr>
          <a:lstStyle/>
          <a:p>
            <a:r>
              <a:rPr lang="en-US" sz="1200" b="1" dirty="0" smtClean="0">
                <a:solidFill>
                  <a:schemeClr val="bg1"/>
                </a:solidFill>
              </a:rPr>
              <a:t>MSG/SEVERI</a:t>
            </a:r>
            <a:endParaRPr lang="en-US" sz="1200" b="1" dirty="0">
              <a:solidFill>
                <a:schemeClr val="bg1"/>
              </a:solidFill>
            </a:endParaRPr>
          </a:p>
        </p:txBody>
      </p:sp>
      <p:sp>
        <p:nvSpPr>
          <p:cNvPr id="15" name="Line 4"/>
          <p:cNvSpPr>
            <a:spLocks noChangeShapeType="1"/>
          </p:cNvSpPr>
          <p:nvPr/>
        </p:nvSpPr>
        <p:spPr bwMode="auto">
          <a:xfrm>
            <a:off x="457200" y="123444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1143000"/>
          </a:xfrm>
        </p:spPr>
        <p:txBody>
          <a:bodyPr/>
          <a:lstStyle/>
          <a:p>
            <a:pPr eaLnBrk="1" hangingPunct="1"/>
            <a:r>
              <a:rPr lang="en-US" dirty="0" smtClean="0"/>
              <a:t>Partners and Collaborators</a:t>
            </a:r>
          </a:p>
        </p:txBody>
      </p:sp>
      <p:sp>
        <p:nvSpPr>
          <p:cNvPr id="9219" name="Content Placeholder 2"/>
          <p:cNvSpPr>
            <a:spLocks noGrp="1"/>
          </p:cNvSpPr>
          <p:nvPr>
            <p:ph idx="1"/>
          </p:nvPr>
        </p:nvSpPr>
        <p:spPr>
          <a:xfrm>
            <a:off x="457200" y="1189038"/>
            <a:ext cx="8534400" cy="5211762"/>
          </a:xfrm>
        </p:spPr>
        <p:txBody>
          <a:bodyPr/>
          <a:lstStyle/>
          <a:p>
            <a:pPr eaLnBrk="1" hangingPunct="1">
              <a:spcBef>
                <a:spcPct val="0"/>
              </a:spcBef>
              <a:buFontTx/>
              <a:buNone/>
            </a:pPr>
            <a:r>
              <a:rPr lang="en-US" sz="2400" b="1" i="1" dirty="0" smtClean="0">
                <a:solidFill>
                  <a:srgbClr val="0066FF"/>
                </a:solidFill>
              </a:rPr>
              <a:t>GLM Science Team</a:t>
            </a:r>
            <a:endParaRPr lang="en-US" sz="2400" dirty="0" smtClean="0"/>
          </a:p>
          <a:p>
            <a:pPr lvl="1" eaLnBrk="1" hangingPunct="1">
              <a:spcBef>
                <a:spcPct val="0"/>
              </a:spcBef>
              <a:buFontTx/>
              <a:buNone/>
            </a:pPr>
            <a:r>
              <a:rPr lang="en-US" sz="2000" dirty="0" smtClean="0"/>
              <a:t>Richard Blakeslee, NASA (LMA lead)</a:t>
            </a:r>
          </a:p>
          <a:p>
            <a:pPr lvl="1" eaLnBrk="1" hangingPunct="1">
              <a:spcBef>
                <a:spcPct val="0"/>
              </a:spcBef>
              <a:buFontTx/>
              <a:buNone/>
            </a:pPr>
            <a:r>
              <a:rPr lang="en-US" sz="2000" dirty="0" smtClean="0"/>
              <a:t>Larry Carey, </a:t>
            </a:r>
            <a:r>
              <a:rPr lang="en-US" sz="2000" dirty="0" smtClean="0">
                <a:solidFill>
                  <a:srgbClr val="6600CC"/>
                </a:solidFill>
              </a:rPr>
              <a:t>Jeff Bailey</a:t>
            </a:r>
            <a:r>
              <a:rPr lang="en-US" sz="2000" dirty="0" smtClean="0"/>
              <a:t>, UAH (NOAA funded to deploy LMA)</a:t>
            </a:r>
          </a:p>
          <a:p>
            <a:pPr lvl="1" eaLnBrk="1" hangingPunct="1">
              <a:spcBef>
                <a:spcPct val="0"/>
              </a:spcBef>
              <a:buFontTx/>
              <a:buNone/>
            </a:pPr>
            <a:r>
              <a:rPr lang="en-US" sz="2000" dirty="0" smtClean="0"/>
              <a:t>John Hall, UAH (Web support for real time network operations)</a:t>
            </a:r>
          </a:p>
          <a:p>
            <a:pPr lvl="1" eaLnBrk="1" hangingPunct="1">
              <a:spcBef>
                <a:spcPct val="0"/>
              </a:spcBef>
              <a:buFontTx/>
              <a:buNone/>
            </a:pPr>
            <a:r>
              <a:rPr lang="en-US" sz="2000" dirty="0" smtClean="0"/>
              <a:t>Monte Bateman, USRA (proxy data, other analyses)</a:t>
            </a:r>
          </a:p>
          <a:p>
            <a:pPr lvl="1" eaLnBrk="1" hangingPunct="1">
              <a:spcBef>
                <a:spcPct val="0"/>
              </a:spcBef>
              <a:buFontTx/>
              <a:buNone/>
            </a:pPr>
            <a:r>
              <a:rPr lang="en-US" sz="2000" dirty="0" smtClean="0"/>
              <a:t>Many others (and other GOES-R teams) (algorithm and proxy </a:t>
            </a:r>
            <a:r>
              <a:rPr lang="en-US" sz="2000" dirty="0" err="1" smtClean="0"/>
              <a:t>val</a:t>
            </a:r>
            <a:r>
              <a:rPr lang="en-US" sz="2000" dirty="0" smtClean="0"/>
              <a:t>)</a:t>
            </a:r>
          </a:p>
          <a:p>
            <a:pPr eaLnBrk="1" hangingPunct="1">
              <a:spcBef>
                <a:spcPts val="900"/>
              </a:spcBef>
              <a:buFontTx/>
              <a:buNone/>
            </a:pPr>
            <a:r>
              <a:rPr lang="en-US" sz="2400" b="1" i="1" dirty="0" err="1" smtClean="0">
                <a:solidFill>
                  <a:srgbClr val="0066FF"/>
                </a:solidFill>
              </a:rPr>
              <a:t>InPE</a:t>
            </a:r>
            <a:r>
              <a:rPr lang="en-US" sz="2400" b="1" i="1" dirty="0" smtClean="0">
                <a:solidFill>
                  <a:srgbClr val="0066FF"/>
                </a:solidFill>
              </a:rPr>
              <a:t> (CPTEC, ELAT) and USP</a:t>
            </a:r>
          </a:p>
          <a:p>
            <a:pPr lvl="1" eaLnBrk="1" hangingPunct="1">
              <a:spcBef>
                <a:spcPct val="0"/>
              </a:spcBef>
              <a:buFontTx/>
              <a:buNone/>
            </a:pPr>
            <a:r>
              <a:rPr lang="en-US" sz="2000" dirty="0" smtClean="0"/>
              <a:t>Luiz Machado, </a:t>
            </a:r>
            <a:r>
              <a:rPr lang="en-US" sz="2000" dirty="0" err="1" smtClean="0"/>
              <a:t>InPE</a:t>
            </a:r>
            <a:r>
              <a:rPr lang="en-US" sz="2000" dirty="0" smtClean="0"/>
              <a:t>/CPTEC (overall CHUVA lead)</a:t>
            </a:r>
          </a:p>
          <a:p>
            <a:pPr lvl="1" eaLnBrk="1" hangingPunct="1">
              <a:spcBef>
                <a:spcPct val="0"/>
              </a:spcBef>
              <a:buFontTx/>
              <a:buNone/>
            </a:pPr>
            <a:r>
              <a:rPr lang="en-US" sz="2000" dirty="0" smtClean="0">
                <a:solidFill>
                  <a:srgbClr val="6600CC"/>
                </a:solidFill>
              </a:rPr>
              <a:t>Rachel Albrecht</a:t>
            </a:r>
            <a:r>
              <a:rPr lang="en-US" sz="2000" dirty="0" smtClean="0"/>
              <a:t>, </a:t>
            </a:r>
            <a:r>
              <a:rPr lang="en-US" sz="2000" dirty="0" err="1" smtClean="0"/>
              <a:t>InPE</a:t>
            </a:r>
            <a:r>
              <a:rPr lang="en-US" sz="2000" dirty="0" smtClean="0"/>
              <a:t>/CPTEC</a:t>
            </a:r>
          </a:p>
          <a:p>
            <a:pPr lvl="1" eaLnBrk="1" hangingPunct="1">
              <a:spcBef>
                <a:spcPct val="0"/>
              </a:spcBef>
              <a:buFontTx/>
              <a:buNone/>
            </a:pPr>
            <a:r>
              <a:rPr lang="en-US" sz="2000" dirty="0" smtClean="0">
                <a:solidFill>
                  <a:srgbClr val="6600CC"/>
                </a:solidFill>
              </a:rPr>
              <a:t>Carlos Morales</a:t>
            </a:r>
            <a:r>
              <a:rPr lang="en-US" sz="2000" dirty="0" smtClean="0"/>
              <a:t>, USP (Electrification processes lead)</a:t>
            </a:r>
          </a:p>
          <a:p>
            <a:pPr lvl="1" eaLnBrk="1" hangingPunct="1">
              <a:spcBef>
                <a:spcPct val="0"/>
              </a:spcBef>
              <a:buFontTx/>
              <a:buNone/>
            </a:pPr>
            <a:r>
              <a:rPr lang="en-US" sz="2000" dirty="0" smtClean="0">
                <a:solidFill>
                  <a:srgbClr val="6600CC"/>
                </a:solidFill>
              </a:rPr>
              <a:t>Osmar Pinto Jr.</a:t>
            </a:r>
            <a:r>
              <a:rPr lang="en-US" sz="2000" dirty="0" smtClean="0"/>
              <a:t>, </a:t>
            </a:r>
            <a:r>
              <a:rPr lang="en-US" sz="2000" dirty="0" err="1" smtClean="0"/>
              <a:t>InPE</a:t>
            </a:r>
            <a:r>
              <a:rPr lang="en-US" sz="2000" dirty="0" smtClean="0"/>
              <a:t>/ELAT Research Group</a:t>
            </a:r>
          </a:p>
          <a:p>
            <a:pPr eaLnBrk="1" hangingPunct="1">
              <a:spcBef>
                <a:spcPts val="900"/>
              </a:spcBef>
              <a:buFontTx/>
              <a:buNone/>
            </a:pPr>
            <a:r>
              <a:rPr lang="en-US" sz="2400" b="1" i="1" dirty="0" smtClean="0">
                <a:solidFill>
                  <a:srgbClr val="0066FF"/>
                </a:solidFill>
              </a:rPr>
              <a:t>EUMETSAT MTG Lighting Imager Science Team</a:t>
            </a:r>
          </a:p>
          <a:p>
            <a:pPr lvl="1" eaLnBrk="1" hangingPunct="1">
              <a:spcBef>
                <a:spcPct val="0"/>
              </a:spcBef>
              <a:buFontTx/>
              <a:buNone/>
            </a:pPr>
            <a:r>
              <a:rPr lang="en-US" sz="2000" dirty="0" smtClean="0"/>
              <a:t>Hartmut Hoeller, DLR (LINET lead)    (Collaborator)</a:t>
            </a:r>
          </a:p>
          <a:p>
            <a:pPr eaLnBrk="1" hangingPunct="1">
              <a:spcBef>
                <a:spcPts val="900"/>
              </a:spcBef>
              <a:buFontTx/>
              <a:buNone/>
            </a:pPr>
            <a:r>
              <a:rPr lang="en-US" sz="2400" b="1" i="1" dirty="0" smtClean="0">
                <a:solidFill>
                  <a:srgbClr val="0066FF"/>
                </a:solidFill>
              </a:rPr>
              <a:t>Commercial Data Providers</a:t>
            </a:r>
          </a:p>
          <a:p>
            <a:pPr lvl="1" eaLnBrk="1" hangingPunct="1">
              <a:spcBef>
                <a:spcPct val="0"/>
              </a:spcBef>
              <a:buFontTx/>
              <a:buNone/>
            </a:pPr>
            <a:r>
              <a:rPr lang="en-US" sz="2000" dirty="0" err="1" smtClean="0"/>
              <a:t>Vaisala</a:t>
            </a:r>
            <a:r>
              <a:rPr lang="en-US" sz="2000" dirty="0" smtClean="0"/>
              <a:t> LS8000, </a:t>
            </a:r>
            <a:r>
              <a:rPr lang="en-US" sz="2000" dirty="0" err="1" smtClean="0"/>
              <a:t>WeatherBug</a:t>
            </a:r>
            <a:r>
              <a:rPr lang="en-US" sz="2000" dirty="0" smtClean="0"/>
              <a:t> WTLN    (Collaborator)</a:t>
            </a:r>
          </a:p>
          <a:p>
            <a:pPr lvl="1" eaLnBrk="1" hangingPunct="1">
              <a:spcBef>
                <a:spcPct val="0"/>
              </a:spcBef>
              <a:buFontTx/>
              <a:buNone/>
            </a:pPr>
            <a:endParaRPr lang="en-US" sz="2000" dirty="0" smtClean="0"/>
          </a:p>
          <a:p>
            <a:pPr lvl="1" eaLnBrk="1" hangingPunct="1">
              <a:spcBef>
                <a:spcPct val="0"/>
              </a:spcBef>
              <a:buFontTx/>
              <a:buNone/>
            </a:pPr>
            <a:endParaRPr lang="en-US" sz="2000" dirty="0" smtClean="0"/>
          </a:p>
        </p:txBody>
      </p:sp>
      <p:sp>
        <p:nvSpPr>
          <p:cNvPr id="9222" name="Slide Number Placeholder 5"/>
          <p:cNvSpPr>
            <a:spLocks noGrp="1"/>
          </p:cNvSpPr>
          <p:nvPr>
            <p:ph type="sldNum" sz="quarter" idx="12"/>
          </p:nvPr>
        </p:nvSpPr>
        <p:spPr>
          <a:noFill/>
        </p:spPr>
        <p:txBody>
          <a:bodyPr/>
          <a:lstStyle/>
          <a:p>
            <a:fld id="{B4E57182-9962-4978-B647-374B64AFD46B}" type="slidenum">
              <a:rPr lang="en-US" smtClean="0"/>
              <a:pPr/>
              <a:t>37</a:t>
            </a:fld>
            <a:endParaRPr lang="en-US" smtClean="0"/>
          </a:p>
        </p:txBody>
      </p:sp>
      <p:sp>
        <p:nvSpPr>
          <p:cNvPr id="7" name="Line 4"/>
          <p:cNvSpPr>
            <a:spLocks noChangeShapeType="1"/>
          </p:cNvSpPr>
          <p:nvPr/>
        </p:nvSpPr>
        <p:spPr bwMode="auto">
          <a:xfrm>
            <a:off x="457200" y="10668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17500" y="347663"/>
            <a:ext cx="8509000" cy="563562"/>
          </a:xfrm>
        </p:spPr>
        <p:txBody>
          <a:bodyPr/>
          <a:lstStyle/>
          <a:p>
            <a:pPr eaLnBrk="1" hangingPunct="1"/>
            <a:r>
              <a:rPr lang="en-US" sz="4000" b="1" dirty="0" smtClean="0"/>
              <a:t>Summary</a:t>
            </a:r>
          </a:p>
        </p:txBody>
      </p:sp>
      <p:sp>
        <p:nvSpPr>
          <p:cNvPr id="37891" name="Rectangle 3"/>
          <p:cNvSpPr>
            <a:spLocks noGrp="1" noChangeArrowheads="1"/>
          </p:cNvSpPr>
          <p:nvPr>
            <p:ph type="body" idx="4294967295"/>
          </p:nvPr>
        </p:nvSpPr>
        <p:spPr>
          <a:xfrm>
            <a:off x="0" y="1270000"/>
            <a:ext cx="9144000" cy="5588000"/>
          </a:xfrm>
        </p:spPr>
        <p:txBody>
          <a:bodyPr/>
          <a:lstStyle/>
          <a:p>
            <a:r>
              <a:rPr lang="en-US" sz="2800" dirty="0" smtClean="0"/>
              <a:t>The GOES-R GLM offers information on high impact weather phenomena-storm growth, decay and intensity</a:t>
            </a:r>
          </a:p>
          <a:p>
            <a:r>
              <a:rPr lang="en-US" sz="2800" dirty="0" smtClean="0"/>
              <a:t>The GOES-R </a:t>
            </a:r>
            <a:r>
              <a:rPr lang="en-US" sz="2800" dirty="0" smtClean="0"/>
              <a:t>Proving </a:t>
            </a:r>
            <a:r>
              <a:rPr lang="en-US" sz="2800" dirty="0" smtClean="0"/>
              <a:t>Ground provides mechanism to:</a:t>
            </a:r>
          </a:p>
          <a:p>
            <a:pPr lvl="1"/>
            <a:r>
              <a:rPr lang="en-US" sz="2400" dirty="0" smtClean="0"/>
              <a:t>Involve CIs, AWG, National Centers, NOAA </a:t>
            </a:r>
            <a:r>
              <a:rPr lang="en-US" sz="2400" dirty="0" err="1" smtClean="0"/>
              <a:t>Testbeds</a:t>
            </a:r>
            <a:r>
              <a:rPr lang="en-US" sz="2400" dirty="0" smtClean="0"/>
              <a:t> and WFOs in user readiness</a:t>
            </a:r>
          </a:p>
          <a:p>
            <a:pPr lvl="1"/>
            <a:r>
              <a:rPr lang="en-US" sz="2400" dirty="0" smtClean="0"/>
              <a:t>Get prototype GOES-R products in  hands of  forecasters</a:t>
            </a:r>
          </a:p>
          <a:p>
            <a:pPr lvl="1"/>
            <a:r>
              <a:rPr lang="en-US" sz="2400" dirty="0" smtClean="0"/>
              <a:t>Keep lines of communication open between developers and forecasters</a:t>
            </a:r>
          </a:p>
          <a:p>
            <a:pPr lvl="1"/>
            <a:r>
              <a:rPr lang="en-US" sz="2400" dirty="0" smtClean="0"/>
              <a:t>Allow end user to have say in final product, how it is displayed and integrated into operations</a:t>
            </a:r>
          </a:p>
          <a:p>
            <a:r>
              <a:rPr lang="en-US" sz="2600" dirty="0" smtClean="0"/>
              <a:t>Opportunities </a:t>
            </a:r>
            <a:r>
              <a:rPr lang="en-US" sz="2600" dirty="0" smtClean="0"/>
              <a:t>for FDP/RDP demonstrations of experimental satellite and lightning products</a:t>
            </a:r>
            <a:endParaRPr lang="en-US" sz="2400" dirty="0" smtClean="0"/>
          </a:p>
          <a:p>
            <a:pPr lvl="2" eaLnBrk="1" hangingPunct="1"/>
            <a:endParaRPr lang="en-US" dirty="0" smtClean="0">
              <a:solidFill>
                <a:srgbClr val="0033CC"/>
              </a:solidFill>
              <a:latin typeface="Times New Roman" pitchFamily="18" charset="0"/>
              <a:sym typeface="WP Greek Century" pitchFamily="2" charset="2"/>
            </a:endParaRPr>
          </a:p>
        </p:txBody>
      </p:sp>
      <p:sp>
        <p:nvSpPr>
          <p:cNvPr id="37892"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9543"/>
            <a:ext cx="5791200" cy="563562"/>
          </a:xfrm>
        </p:spPr>
        <p:txBody>
          <a:bodyPr/>
          <a:lstStyle/>
          <a:p>
            <a:r>
              <a:rPr lang="en-US" sz="3600" dirty="0" smtClean="0">
                <a:solidFill>
                  <a:srgbClr val="002060"/>
                </a:solidFill>
              </a:rPr>
              <a:t>GOES-R GLM Coverage</a:t>
            </a:r>
            <a:endParaRPr lang="en-US" sz="3600" dirty="0">
              <a:solidFill>
                <a:srgbClr val="002060"/>
              </a:solidFill>
            </a:endParaRPr>
          </a:p>
        </p:txBody>
      </p:sp>
      <p:sp>
        <p:nvSpPr>
          <p:cNvPr id="4" name="Line 4"/>
          <p:cNvSpPr>
            <a:spLocks noChangeShapeType="1"/>
          </p:cNvSpPr>
          <p:nvPr/>
        </p:nvSpPr>
        <p:spPr bwMode="auto">
          <a:xfrm>
            <a:off x="457200" y="653963"/>
            <a:ext cx="8229600" cy="0"/>
          </a:xfrm>
          <a:prstGeom prst="line">
            <a:avLst/>
          </a:prstGeom>
          <a:noFill/>
          <a:ln w="50800" cmpd="dbl">
            <a:solidFill>
              <a:srgbClr val="003399"/>
            </a:solidFill>
            <a:round/>
            <a:headEnd/>
            <a:tailEnd/>
          </a:ln>
        </p:spPr>
        <p:txBody>
          <a:bodyPr/>
          <a:lstStyle/>
          <a:p>
            <a:endParaRPr lang="en-US"/>
          </a:p>
        </p:txBody>
      </p:sp>
      <p:pic>
        <p:nvPicPr>
          <p:cNvPr id="5" name="Picture 3" descr="GOES_E_W_GLM fov combined"/>
          <p:cNvPicPr>
            <a:picLocks noChangeAspect="1" noChangeArrowheads="1"/>
          </p:cNvPicPr>
          <p:nvPr/>
        </p:nvPicPr>
        <p:blipFill>
          <a:blip r:embed="rId4" cstate="print"/>
          <a:srcRect/>
          <a:stretch>
            <a:fillRect/>
          </a:stretch>
        </p:blipFill>
        <p:spPr>
          <a:xfrm>
            <a:off x="4495800" y="1038224"/>
            <a:ext cx="4191000" cy="2619376"/>
          </a:xfrm>
          <a:prstGeom prst="rect">
            <a:avLst/>
          </a:prstGeom>
          <a:noFill/>
          <a:ln/>
        </p:spPr>
      </p:pic>
      <p:sp>
        <p:nvSpPr>
          <p:cNvPr id="6" name="Text Box 4"/>
          <p:cNvSpPr txBox="1">
            <a:spLocks noChangeArrowheads="1"/>
          </p:cNvSpPr>
          <p:nvPr/>
        </p:nvSpPr>
        <p:spPr bwMode="auto">
          <a:xfrm>
            <a:off x="4343400" y="709855"/>
            <a:ext cx="4572000" cy="369332"/>
          </a:xfrm>
          <a:prstGeom prst="rect">
            <a:avLst/>
          </a:prstGeom>
          <a:noFill/>
          <a:ln w="12700">
            <a:noFill/>
            <a:miter lim="800000"/>
            <a:headEnd/>
            <a:tailEnd/>
          </a:ln>
          <a:effectLst/>
        </p:spPr>
        <p:txBody>
          <a:bodyPr wrap="square">
            <a:spAutoFit/>
          </a:bodyPr>
          <a:lstStyle/>
          <a:p>
            <a:pPr algn="ctr"/>
            <a:r>
              <a:rPr lang="en-US" b="1" dirty="0"/>
              <a:t>LIS/OTD Combined Lightning 1997-2005</a:t>
            </a:r>
          </a:p>
        </p:txBody>
      </p:sp>
      <p:sp>
        <p:nvSpPr>
          <p:cNvPr id="7" name="Text Box 7"/>
          <p:cNvSpPr txBox="1">
            <a:spLocks noChangeArrowheads="1"/>
          </p:cNvSpPr>
          <p:nvPr/>
        </p:nvSpPr>
        <p:spPr bwMode="auto">
          <a:xfrm>
            <a:off x="336884" y="964096"/>
            <a:ext cx="4066674" cy="4339650"/>
          </a:xfrm>
          <a:prstGeom prst="rect">
            <a:avLst/>
          </a:prstGeom>
          <a:noFill/>
          <a:ln w="12700">
            <a:noFill/>
            <a:miter lim="800000"/>
            <a:headEnd/>
            <a:tailEnd/>
          </a:ln>
          <a:effectLst/>
        </p:spPr>
        <p:txBody>
          <a:bodyPr wrap="square">
            <a:spAutoFit/>
          </a:bodyPr>
          <a:lstStyle/>
          <a:p>
            <a:pPr>
              <a:spcBef>
                <a:spcPct val="20000"/>
              </a:spcBef>
            </a:pPr>
            <a:r>
              <a:rPr lang="en-US" sz="2000" b="1" dirty="0"/>
              <a:t> </a:t>
            </a:r>
            <a:r>
              <a:rPr lang="en-US" sz="2000" b="1" u="sng" dirty="0"/>
              <a:t>GLM Characteristics</a:t>
            </a:r>
          </a:p>
          <a:p>
            <a:pPr>
              <a:spcBef>
                <a:spcPct val="20000"/>
              </a:spcBef>
              <a:buFontTx/>
              <a:buChar char="•"/>
            </a:pPr>
            <a:r>
              <a:rPr lang="en-US" sz="2000" dirty="0"/>
              <a:t>Staring CCD imager (1372x1300 pixels)</a:t>
            </a:r>
          </a:p>
          <a:p>
            <a:pPr>
              <a:spcBef>
                <a:spcPct val="20000"/>
              </a:spcBef>
              <a:buFontTx/>
              <a:buChar char="•"/>
            </a:pPr>
            <a:r>
              <a:rPr lang="en-US" sz="2000" dirty="0"/>
              <a:t>Near uniform spatial </a:t>
            </a:r>
            <a:r>
              <a:rPr lang="en-US" sz="2000" dirty="0" smtClean="0"/>
              <a:t>resolution/ coverage up to 52 deg lat</a:t>
            </a:r>
            <a:endParaRPr lang="en-US" sz="2000" dirty="0"/>
          </a:p>
          <a:p>
            <a:pPr lvl="1">
              <a:spcBef>
                <a:spcPct val="20000"/>
              </a:spcBef>
            </a:pPr>
            <a:r>
              <a:rPr lang="en-US" sz="2000" dirty="0"/>
              <a:t>- 8 km nadir</a:t>
            </a:r>
          </a:p>
          <a:p>
            <a:pPr lvl="1">
              <a:spcBef>
                <a:spcPct val="20000"/>
              </a:spcBef>
              <a:buFontTx/>
              <a:buChar char="-"/>
            </a:pPr>
            <a:r>
              <a:rPr lang="en-US" sz="2000" dirty="0" smtClean="0"/>
              <a:t>14 </a:t>
            </a:r>
            <a:r>
              <a:rPr lang="en-US" sz="2000" dirty="0"/>
              <a:t>km edge </a:t>
            </a:r>
            <a:r>
              <a:rPr lang="en-US" sz="2000" dirty="0" err="1" smtClean="0"/>
              <a:t>fov</a:t>
            </a:r>
            <a:endParaRPr lang="en-US" sz="2000" dirty="0" smtClean="0"/>
          </a:p>
          <a:p>
            <a:pPr>
              <a:spcBef>
                <a:spcPct val="20000"/>
              </a:spcBef>
              <a:buFont typeface="Arial" pitchFamily="34" charset="0"/>
              <a:buChar char="•"/>
            </a:pPr>
            <a:r>
              <a:rPr lang="en-US" sz="2000" dirty="0" smtClean="0"/>
              <a:t> 70-90% flash detection</a:t>
            </a:r>
            <a:endParaRPr lang="en-US" sz="2000" dirty="0"/>
          </a:p>
          <a:p>
            <a:pPr>
              <a:spcBef>
                <a:spcPct val="20000"/>
              </a:spcBef>
              <a:buFontTx/>
              <a:buChar char="•"/>
            </a:pPr>
            <a:r>
              <a:rPr lang="en-US" sz="2000" dirty="0"/>
              <a:t> Single band 777.4 nm</a:t>
            </a:r>
          </a:p>
          <a:p>
            <a:pPr>
              <a:spcBef>
                <a:spcPct val="20000"/>
              </a:spcBef>
              <a:buFontTx/>
              <a:buChar char="•"/>
            </a:pPr>
            <a:r>
              <a:rPr lang="en-US" sz="2000" dirty="0" smtClean="0"/>
              <a:t> 2 </a:t>
            </a:r>
            <a:r>
              <a:rPr lang="en-US" sz="2000" dirty="0"/>
              <a:t>ms frame rate</a:t>
            </a:r>
          </a:p>
          <a:p>
            <a:pPr>
              <a:spcBef>
                <a:spcPct val="20000"/>
              </a:spcBef>
              <a:buFontTx/>
              <a:buChar char="•"/>
            </a:pPr>
            <a:r>
              <a:rPr lang="en-US" sz="2000" dirty="0"/>
              <a:t> </a:t>
            </a:r>
            <a:r>
              <a:rPr lang="en-US" sz="2000" dirty="0" smtClean="0"/>
              <a:t>7.7 </a:t>
            </a:r>
            <a:r>
              <a:rPr lang="en-US" sz="2000" dirty="0"/>
              <a:t>Mbps downlink data rate</a:t>
            </a:r>
          </a:p>
          <a:p>
            <a:pPr>
              <a:spcBef>
                <a:spcPct val="20000"/>
              </a:spcBef>
              <a:buFontTx/>
              <a:buChar char="•"/>
            </a:pPr>
            <a:r>
              <a:rPr lang="en-US" sz="2000" dirty="0"/>
              <a:t> </a:t>
            </a:r>
            <a:r>
              <a:rPr lang="en-US" sz="2000" dirty="0" smtClean="0"/>
              <a:t>&lt; 20 </a:t>
            </a:r>
            <a:r>
              <a:rPr lang="en-US" sz="2000" dirty="0"/>
              <a:t>sec product latency</a:t>
            </a:r>
          </a:p>
        </p:txBody>
      </p:sp>
      <p:sp>
        <p:nvSpPr>
          <p:cNvPr id="9" name="TextBox 8"/>
          <p:cNvSpPr txBox="1"/>
          <p:nvPr/>
        </p:nvSpPr>
        <p:spPr>
          <a:xfrm>
            <a:off x="4565074" y="6519446"/>
            <a:ext cx="4190571" cy="338554"/>
          </a:xfrm>
          <a:prstGeom prst="rect">
            <a:avLst/>
          </a:prstGeom>
          <a:noFill/>
        </p:spPr>
        <p:txBody>
          <a:bodyPr wrap="none" rtlCol="0">
            <a:spAutoFit/>
          </a:bodyPr>
          <a:lstStyle/>
          <a:p>
            <a:r>
              <a:rPr lang="en-US" sz="1600" b="1" dirty="0" smtClean="0"/>
              <a:t>1-minute of observations from TRMM/LIS</a:t>
            </a:r>
            <a:endParaRPr lang="en-US" sz="1600" b="1" dirty="0"/>
          </a:p>
        </p:txBody>
      </p:sp>
      <p:pic>
        <p:nvPicPr>
          <p:cNvPr id="11" name="stroud_combined2.avi">
            <a:hlinkClick r:id="" action="ppaction://media"/>
          </p:cNvPr>
          <p:cNvPicPr>
            <a:picLocks noRot="1" noChangeAspect="1"/>
          </p:cNvPicPr>
          <p:nvPr>
            <a:videoFile r:link="rId1"/>
          </p:nvPr>
        </p:nvPicPr>
        <p:blipFill>
          <a:blip r:embed="rId5" cstate="print"/>
          <a:stretch>
            <a:fillRect/>
          </a:stretch>
        </p:blipFill>
        <p:spPr>
          <a:xfrm>
            <a:off x="4775096" y="3732256"/>
            <a:ext cx="3759304" cy="2820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2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381000" y="0"/>
            <a:ext cx="8382000" cy="884635"/>
          </a:xfrm>
        </p:spPr>
        <p:txBody>
          <a:bodyPr/>
          <a:lstStyle/>
          <a:p>
            <a:pPr eaLnBrk="1" hangingPunct="1"/>
            <a:r>
              <a:rPr lang="en-US" sz="3200" b="1" dirty="0" smtClean="0"/>
              <a:t>Volcanic Lightning: Eruption of Redoubt Volcano</a:t>
            </a:r>
          </a:p>
        </p:txBody>
      </p:sp>
      <p:pic>
        <p:nvPicPr>
          <p:cNvPr id="30723" name="Picture 2"/>
          <p:cNvPicPr>
            <a:picLocks noChangeAspect="1" noChangeArrowheads="1"/>
          </p:cNvPicPr>
          <p:nvPr/>
        </p:nvPicPr>
        <p:blipFill>
          <a:blip r:embed="rId2" cstate="print"/>
          <a:srcRect/>
          <a:stretch>
            <a:fillRect/>
          </a:stretch>
        </p:blipFill>
        <p:spPr bwMode="auto">
          <a:xfrm>
            <a:off x="1570509" y="964406"/>
            <a:ext cx="6397005" cy="5938242"/>
          </a:xfrm>
          <a:prstGeom prst="rect">
            <a:avLst/>
          </a:prstGeom>
          <a:noFill/>
          <a:ln w="12700">
            <a:noFill/>
            <a:miter lim="800000"/>
            <a:headEnd/>
            <a:tailEnd/>
          </a:ln>
        </p:spPr>
      </p:pic>
      <p:sp>
        <p:nvSpPr>
          <p:cNvPr id="4" name="TextBox 3"/>
          <p:cNvSpPr txBox="1"/>
          <p:nvPr/>
        </p:nvSpPr>
        <p:spPr>
          <a:xfrm>
            <a:off x="7696200" y="6488668"/>
            <a:ext cx="1091068" cy="369332"/>
          </a:xfrm>
          <a:prstGeom prst="rect">
            <a:avLst/>
          </a:prstGeom>
          <a:noFill/>
        </p:spPr>
        <p:txBody>
          <a:bodyPr wrap="none" rtlCol="0">
            <a:spAutoFit/>
          </a:bodyPr>
          <a:lstStyle/>
          <a:p>
            <a:r>
              <a:rPr lang="en-US" dirty="0" smtClean="0"/>
              <a:t>NM Tech</a:t>
            </a:r>
            <a:endParaRPr lang="en-US" dirty="0"/>
          </a:p>
        </p:txBody>
      </p:sp>
      <p:sp>
        <p:nvSpPr>
          <p:cNvPr id="6" name="Line 3"/>
          <p:cNvSpPr>
            <a:spLocks noChangeShapeType="1"/>
          </p:cNvSpPr>
          <p:nvPr/>
        </p:nvSpPr>
        <p:spPr bwMode="auto">
          <a:xfrm>
            <a:off x="457200" y="8382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762000" y="303609"/>
            <a:ext cx="7875984" cy="991791"/>
          </a:xfrm>
        </p:spPr>
        <p:txBody>
          <a:bodyPr/>
          <a:lstStyle/>
          <a:p>
            <a:pPr eaLnBrk="1" hangingPunct="1">
              <a:spcBef>
                <a:spcPts val="1055"/>
              </a:spcBef>
            </a:pPr>
            <a:r>
              <a:rPr lang="en-US" sz="3600" b="1" dirty="0" smtClean="0">
                <a:ea typeface="Verdana" charset="0"/>
                <a:cs typeface="Verdana" charset="0"/>
                <a:sym typeface="Verdana" charset="0"/>
              </a:rPr>
              <a:t>Volcanic Lightning: </a:t>
            </a:r>
            <a:br>
              <a:rPr lang="en-US" sz="3600" b="1" dirty="0" smtClean="0">
                <a:ea typeface="Verdana" charset="0"/>
                <a:cs typeface="Verdana" charset="0"/>
                <a:sym typeface="Verdana" charset="0"/>
              </a:rPr>
            </a:br>
            <a:r>
              <a:rPr lang="en-US" sz="3600" b="1" dirty="0" err="1" smtClean="0">
                <a:ea typeface="Verdana" charset="0"/>
                <a:cs typeface="Verdana" charset="0"/>
                <a:sym typeface="Verdana" charset="0"/>
              </a:rPr>
              <a:t>Eyjafjallajökull</a:t>
            </a:r>
            <a:r>
              <a:rPr lang="en-US" sz="3600" b="1" dirty="0" smtClean="0">
                <a:ea typeface="Verdana" charset="0"/>
                <a:cs typeface="Verdana" charset="0"/>
                <a:sym typeface="Verdana" charset="0"/>
              </a:rPr>
              <a:t> Eruption, </a:t>
            </a:r>
            <a:r>
              <a:rPr lang="en-US" sz="3600" b="1" dirty="0" smtClean="0"/>
              <a:t>Iceland 2010</a:t>
            </a:r>
            <a:br>
              <a:rPr lang="en-US" sz="3600" b="1" dirty="0" smtClean="0"/>
            </a:br>
            <a:endParaRPr lang="en-US" sz="3600" b="1" dirty="0" smtClean="0"/>
          </a:p>
        </p:txBody>
      </p:sp>
      <p:sp>
        <p:nvSpPr>
          <p:cNvPr id="35842" name="Rectangle 2"/>
          <p:cNvSpPr>
            <a:spLocks/>
          </p:cNvSpPr>
          <p:nvPr/>
        </p:nvSpPr>
        <p:spPr bwMode="auto">
          <a:xfrm>
            <a:off x="1937742" y="1169789"/>
            <a:ext cx="5464969" cy="5697141"/>
          </a:xfrm>
          <a:prstGeom prst="rect">
            <a:avLst/>
          </a:prstGeom>
          <a:solidFill>
            <a:schemeClr val="accent1"/>
          </a:solidFill>
          <a:ln w="12700" cap="flat">
            <a:noFill/>
            <a:miter lim="800000"/>
            <a:headEnd type="none" w="med" len="med"/>
            <a:tailEnd type="none" w="med" len="med"/>
          </a:ln>
          <a:effectLst>
            <a:outerShdw algn="ctr" rotWithShape="0">
              <a:schemeClr val="bg2">
                <a:alpha val="79999"/>
              </a:schemeClr>
            </a:outerShdw>
          </a:effectLst>
        </p:spPr>
        <p:txBody>
          <a:bodyPr lIns="0" tIns="0" rIns="0" bIns="0"/>
          <a:lstStyle/>
          <a:p>
            <a:pPr>
              <a:defRPr/>
            </a:pPr>
            <a:endParaRPr lang="en-US"/>
          </a:p>
        </p:txBody>
      </p:sp>
      <p:sp>
        <p:nvSpPr>
          <p:cNvPr id="32772" name="Rectangle 3"/>
          <p:cNvSpPr>
            <a:spLocks/>
          </p:cNvSpPr>
          <p:nvPr/>
        </p:nvSpPr>
        <p:spPr bwMode="auto">
          <a:xfrm>
            <a:off x="2725787" y="5097527"/>
            <a:ext cx="932948" cy="261610"/>
          </a:xfrm>
          <a:prstGeom prst="rect">
            <a:avLst/>
          </a:prstGeom>
          <a:noFill/>
          <a:ln w="12700">
            <a:noFill/>
            <a:miter lim="800000"/>
            <a:headEnd/>
            <a:tailEnd/>
          </a:ln>
        </p:spPr>
        <p:txBody>
          <a:bodyPr wrap="none" lIns="0" tIns="0" rIns="0" bIns="0" anchor="ctr">
            <a:spAutoFit/>
          </a:bodyPr>
          <a:lstStyle/>
          <a:p>
            <a:r>
              <a:rPr lang="en-US" sz="1700" dirty="0">
                <a:ea typeface="Gill Sans" charset="0"/>
                <a:cs typeface="Gill Sans" charset="0"/>
              </a:rPr>
              <a:t>Reykjavik</a:t>
            </a:r>
          </a:p>
        </p:txBody>
      </p:sp>
      <p:sp>
        <p:nvSpPr>
          <p:cNvPr id="32773" name="Line 4"/>
          <p:cNvSpPr>
            <a:spLocks noChangeShapeType="1"/>
          </p:cNvSpPr>
          <p:nvPr/>
        </p:nvSpPr>
        <p:spPr bwMode="auto">
          <a:xfrm>
            <a:off x="3097486" y="4657949"/>
            <a:ext cx="62508" cy="43309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32774" name="Line 5"/>
          <p:cNvSpPr>
            <a:spLocks noChangeShapeType="1"/>
          </p:cNvSpPr>
          <p:nvPr/>
        </p:nvSpPr>
        <p:spPr bwMode="auto">
          <a:xfrm flipH="1">
            <a:off x="3604246" y="5360045"/>
            <a:ext cx="330398" cy="350490"/>
          </a:xfrm>
          <a:prstGeom prst="line">
            <a:avLst/>
          </a:prstGeom>
          <a:noFill/>
          <a:ln w="25400">
            <a:solidFill>
              <a:schemeClr val="tx1"/>
            </a:solidFill>
            <a:miter lim="800000"/>
            <a:headEnd type="stealth" w="med" len="med"/>
            <a:tailEnd/>
          </a:ln>
        </p:spPr>
        <p:txBody>
          <a:bodyPr lIns="0" tIns="0" rIns="0" bIns="0"/>
          <a:lstStyle/>
          <a:p>
            <a:endParaRPr lang="en-US"/>
          </a:p>
        </p:txBody>
      </p:sp>
      <p:pic>
        <p:nvPicPr>
          <p:cNvPr id="32775" name="Picture 6"/>
          <p:cNvPicPr>
            <a:picLocks noChangeAspect="1" noChangeArrowheads="1"/>
          </p:cNvPicPr>
          <p:nvPr/>
        </p:nvPicPr>
        <p:blipFill>
          <a:blip r:embed="rId2" cstate="print"/>
          <a:srcRect/>
          <a:stretch>
            <a:fillRect/>
          </a:stretch>
        </p:blipFill>
        <p:spPr bwMode="auto">
          <a:xfrm>
            <a:off x="1839516" y="90487"/>
            <a:ext cx="5464969" cy="7072313"/>
          </a:xfrm>
          <a:prstGeom prst="rect">
            <a:avLst/>
          </a:prstGeom>
          <a:noFill/>
          <a:ln w="12700">
            <a:noFill/>
            <a:miter lim="800000"/>
            <a:headEnd/>
            <a:tailEnd/>
          </a:ln>
        </p:spPr>
      </p:pic>
      <p:sp>
        <p:nvSpPr>
          <p:cNvPr id="8" name="Line 4"/>
          <p:cNvSpPr>
            <a:spLocks noChangeShapeType="1"/>
          </p:cNvSpPr>
          <p:nvPr/>
        </p:nvSpPr>
        <p:spPr bwMode="auto">
          <a:xfrm>
            <a:off x="457200" y="1087120"/>
            <a:ext cx="8229600" cy="0"/>
          </a:xfrm>
          <a:prstGeom prst="line">
            <a:avLst/>
          </a:prstGeom>
          <a:noFill/>
          <a:ln w="50800" cmpd="dbl">
            <a:solidFill>
              <a:srgbClr val="003399"/>
            </a:solidFill>
            <a:round/>
            <a:headEnd/>
            <a:tailEnd/>
          </a:ln>
        </p:spPr>
        <p:txBody>
          <a:bodyPr/>
          <a:lstStyle/>
          <a:p>
            <a:endParaRPr lang="en-US"/>
          </a:p>
        </p:txBody>
      </p:sp>
      <p:sp>
        <p:nvSpPr>
          <p:cNvPr id="9" name="TextBox 8"/>
          <p:cNvSpPr txBox="1"/>
          <p:nvPr/>
        </p:nvSpPr>
        <p:spPr>
          <a:xfrm>
            <a:off x="7696200" y="6488668"/>
            <a:ext cx="1091068" cy="369332"/>
          </a:xfrm>
          <a:prstGeom prst="rect">
            <a:avLst/>
          </a:prstGeom>
          <a:noFill/>
        </p:spPr>
        <p:txBody>
          <a:bodyPr wrap="none" rtlCol="0">
            <a:spAutoFit/>
          </a:bodyPr>
          <a:lstStyle/>
          <a:p>
            <a:r>
              <a:rPr lang="en-US" dirty="0" smtClean="0"/>
              <a:t>NM Tech</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304800" y="304800"/>
            <a:ext cx="4876800" cy="2650233"/>
          </a:xfrm>
          <a:prstGeom prst="rect">
            <a:avLst/>
          </a:prstGeom>
          <a:noFill/>
          <a:ln w="9525">
            <a:noFill/>
            <a:miter lim="800000"/>
            <a:headEnd/>
            <a:tailEnd/>
          </a:ln>
          <a:effectLst/>
        </p:spPr>
        <p:txBody>
          <a:bodyPr lIns="64282" tIns="32141" rIns="64282" bIns="32141">
            <a:spAutoFit/>
          </a:bodyPr>
          <a:lstStyle/>
          <a:p>
            <a:pPr defTabSz="642938" eaLnBrk="0" fontAlgn="base" hangingPunct="0">
              <a:spcBef>
                <a:spcPct val="50000"/>
              </a:spcBef>
              <a:spcAft>
                <a:spcPct val="0"/>
              </a:spcAft>
            </a:pPr>
            <a:r>
              <a:rPr lang="en-US" sz="2800" b="1" dirty="0" smtClean="0">
                <a:latin typeface="Arial" charset="0"/>
              </a:rPr>
              <a:t>Physical Basis:</a:t>
            </a:r>
          </a:p>
          <a:p>
            <a:pPr defTabSz="642938" eaLnBrk="0" fontAlgn="base" hangingPunct="0">
              <a:spcBef>
                <a:spcPct val="50000"/>
              </a:spcBef>
              <a:spcAft>
                <a:spcPct val="0"/>
              </a:spcAft>
            </a:pPr>
            <a:r>
              <a:rPr lang="en-US" sz="2800" b="1" dirty="0" smtClean="0">
                <a:latin typeface="Arial" charset="0"/>
              </a:rPr>
              <a:t>Lightning </a:t>
            </a:r>
            <a:r>
              <a:rPr lang="en-US" sz="2800" b="1" dirty="0">
                <a:latin typeface="Arial" charset="0"/>
              </a:rPr>
              <a:t>Connection to Thunderstorm Updraft, Storm Growth and </a:t>
            </a:r>
            <a:r>
              <a:rPr lang="en-US" sz="2800" b="1" dirty="0" smtClean="0">
                <a:latin typeface="Arial" charset="0"/>
              </a:rPr>
              <a:t>Decay</a:t>
            </a:r>
          </a:p>
          <a:p>
            <a:pPr defTabSz="642938" eaLnBrk="0" fontAlgn="base" hangingPunct="0">
              <a:spcBef>
                <a:spcPct val="50000"/>
              </a:spcBef>
              <a:spcAft>
                <a:spcPct val="0"/>
              </a:spcAft>
            </a:pPr>
            <a:endParaRPr lang="en-US" sz="2800" b="1" dirty="0">
              <a:latin typeface="Arial" charset="0"/>
            </a:endParaRPr>
          </a:p>
        </p:txBody>
      </p:sp>
      <p:pic>
        <p:nvPicPr>
          <p:cNvPr id="99332" name="Picture 4"/>
          <p:cNvPicPr>
            <a:picLocks noChangeAspect="1" noChangeArrowheads="1"/>
          </p:cNvPicPr>
          <p:nvPr/>
        </p:nvPicPr>
        <p:blipFill>
          <a:blip r:embed="rId3" cstate="print"/>
          <a:srcRect/>
          <a:stretch>
            <a:fillRect/>
          </a:stretch>
        </p:blipFill>
        <p:spPr bwMode="auto">
          <a:xfrm>
            <a:off x="5562599" y="32167"/>
            <a:ext cx="3478213" cy="6604280"/>
          </a:xfrm>
          <a:prstGeom prst="rect">
            <a:avLst/>
          </a:prstGeom>
          <a:noFill/>
        </p:spPr>
      </p:pic>
      <p:sp>
        <p:nvSpPr>
          <p:cNvPr id="99331" name="Text Box 3"/>
          <p:cNvSpPr txBox="1">
            <a:spLocks noChangeArrowheads="1"/>
          </p:cNvSpPr>
          <p:nvPr/>
        </p:nvSpPr>
        <p:spPr bwMode="auto">
          <a:xfrm>
            <a:off x="304800" y="2368785"/>
            <a:ext cx="4943475" cy="4139595"/>
          </a:xfrm>
          <a:prstGeom prst="rect">
            <a:avLst/>
          </a:prstGeom>
          <a:noFill/>
          <a:ln w="9525">
            <a:noFill/>
            <a:miter lim="800000"/>
            <a:headEnd/>
            <a:tailEnd/>
          </a:ln>
          <a:effectLst/>
        </p:spPr>
        <p:txBody>
          <a:bodyPr>
            <a:spAutoFit/>
          </a:bodyPr>
          <a:lstStyle/>
          <a:p>
            <a:pPr marL="177800" indent="-177800" fontAlgn="base">
              <a:lnSpc>
                <a:spcPct val="85000"/>
              </a:lnSpc>
              <a:spcBef>
                <a:spcPct val="0"/>
              </a:spcBef>
              <a:spcAft>
                <a:spcPct val="70000"/>
              </a:spcAft>
              <a:buClr>
                <a:srgbClr val="FFFF00"/>
              </a:buClr>
              <a:buFontTx/>
              <a:buChar char="•"/>
            </a:pPr>
            <a:r>
              <a:rPr lang="en-US" sz="2000" dirty="0">
                <a:latin typeface="Arial" charset="0"/>
              </a:rPr>
              <a:t>Total Lightning —responds to updraft velocity and concentration, phase, type of hydrometeors, integrated flux of particles </a:t>
            </a:r>
          </a:p>
          <a:p>
            <a:pPr marL="177800" indent="-177800" fontAlgn="base">
              <a:lnSpc>
                <a:spcPct val="85000"/>
              </a:lnSpc>
              <a:spcBef>
                <a:spcPct val="0"/>
              </a:spcBef>
              <a:spcAft>
                <a:spcPct val="70000"/>
              </a:spcAft>
              <a:buClr>
                <a:srgbClr val="FFFF00"/>
              </a:buClr>
              <a:buFontTx/>
              <a:buChar char="•"/>
            </a:pPr>
            <a:r>
              <a:rPr lang="en-US" sz="2000" dirty="0">
                <a:latin typeface="Arial" charset="0"/>
              </a:rPr>
              <a:t>WX Radar — responds to concentration, size, phase, and type of hydrometeors- integrated over small volumes</a:t>
            </a:r>
          </a:p>
          <a:p>
            <a:pPr marL="177800" indent="-177800" fontAlgn="base">
              <a:lnSpc>
                <a:spcPct val="85000"/>
              </a:lnSpc>
              <a:spcBef>
                <a:spcPct val="0"/>
              </a:spcBef>
              <a:spcAft>
                <a:spcPct val="70000"/>
              </a:spcAft>
              <a:buClr>
                <a:srgbClr val="FFFF00"/>
              </a:buClr>
              <a:buFontTx/>
              <a:buChar char="•"/>
            </a:pPr>
            <a:r>
              <a:rPr lang="en-US" sz="2000" dirty="0">
                <a:latin typeface="Arial" charset="0"/>
              </a:rPr>
              <a:t>Microwave Radiometer — responds to concentration, size, phase, and type of hydrometeors — integrated over depth of storm (85 GHz ice scattering)</a:t>
            </a:r>
          </a:p>
          <a:p>
            <a:pPr marL="177800" indent="-177800" fontAlgn="base">
              <a:lnSpc>
                <a:spcPct val="85000"/>
              </a:lnSpc>
              <a:spcBef>
                <a:spcPct val="0"/>
              </a:spcBef>
              <a:spcAft>
                <a:spcPct val="70000"/>
              </a:spcAft>
              <a:buClr>
                <a:srgbClr val="FFFF00"/>
              </a:buClr>
              <a:buFontTx/>
              <a:buChar char="•"/>
            </a:pPr>
            <a:r>
              <a:rPr lang="en-US" sz="2000" dirty="0">
                <a:latin typeface="Arial" charset="0"/>
              </a:rPr>
              <a:t>VIS / IR — cloud top height/temperature, texture, optical depth</a:t>
            </a:r>
          </a:p>
        </p:txBody>
      </p:sp>
      <p:sp>
        <p:nvSpPr>
          <p:cNvPr id="5" name="TextBox 4"/>
          <p:cNvSpPr txBox="1"/>
          <p:nvPr/>
        </p:nvSpPr>
        <p:spPr>
          <a:xfrm>
            <a:off x="5919537" y="914400"/>
            <a:ext cx="1059906" cy="400110"/>
          </a:xfrm>
          <a:prstGeom prst="rect">
            <a:avLst/>
          </a:prstGeom>
          <a:noFill/>
        </p:spPr>
        <p:txBody>
          <a:bodyPr wrap="none" rtlCol="0">
            <a:spAutoFit/>
          </a:bodyPr>
          <a:lstStyle/>
          <a:p>
            <a:pPr fontAlgn="base">
              <a:spcBef>
                <a:spcPct val="0"/>
              </a:spcBef>
              <a:spcAft>
                <a:spcPct val="0"/>
              </a:spcAft>
            </a:pPr>
            <a:r>
              <a:rPr lang="en-US" sz="1000" dirty="0" smtClean="0">
                <a:latin typeface="Arial" charset="0"/>
              </a:rPr>
              <a:t>Air Mass Storm</a:t>
            </a:r>
          </a:p>
          <a:p>
            <a:pPr fontAlgn="base">
              <a:spcBef>
                <a:spcPct val="0"/>
              </a:spcBef>
              <a:spcAft>
                <a:spcPct val="0"/>
              </a:spcAft>
            </a:pPr>
            <a:r>
              <a:rPr lang="en-US" sz="1000" dirty="0" smtClean="0">
                <a:latin typeface="Arial" charset="0"/>
              </a:rPr>
              <a:t>20 July 1986</a:t>
            </a:r>
            <a:endParaRPr lang="en-US" sz="1000" dirty="0">
              <a:latin typeface="Arial" charset="0"/>
            </a:endParaRPr>
          </a:p>
        </p:txBody>
      </p:sp>
      <p:sp>
        <p:nvSpPr>
          <p:cNvPr id="6" name="Line 9"/>
          <p:cNvSpPr>
            <a:spLocks noChangeShapeType="1"/>
          </p:cNvSpPr>
          <p:nvPr/>
        </p:nvSpPr>
        <p:spPr bwMode="auto">
          <a:xfrm flipV="1">
            <a:off x="381000" y="914400"/>
            <a:ext cx="4114800" cy="21516"/>
          </a:xfrm>
          <a:prstGeom prst="line">
            <a:avLst/>
          </a:prstGeom>
          <a:noFill/>
          <a:ln w="50800" cmpd="dbl">
            <a:solidFill>
              <a:schemeClr val="bg1"/>
            </a:solidFill>
            <a:round/>
            <a:headEnd/>
            <a:tailEnd/>
          </a:ln>
          <a:effectLst/>
        </p:spPr>
        <p:txBody>
          <a:bodyPr/>
          <a:lstStyle/>
          <a:p>
            <a:pPr fontAlgn="base">
              <a:spcBef>
                <a:spcPct val="0"/>
              </a:spcBef>
              <a:spcAft>
                <a:spcPct val="0"/>
              </a:spcAft>
            </a:pPr>
            <a:endParaRPr lang="en-US" sz="2400">
              <a:latin typeface="Arial" charset="0"/>
            </a:endParaRPr>
          </a:p>
        </p:txBody>
      </p:sp>
      <p:sp>
        <p:nvSpPr>
          <p:cNvPr id="7" name="Slide Number Placeholder 6"/>
          <p:cNvSpPr>
            <a:spLocks noGrp="1"/>
          </p:cNvSpPr>
          <p:nvPr>
            <p:ph type="sldNum" sz="quarter" idx="12"/>
          </p:nvPr>
        </p:nvSpPr>
        <p:spPr/>
        <p:txBody>
          <a:bodyPr/>
          <a:lstStyle/>
          <a:p>
            <a:fld id="{2D18BB37-A9F6-49DC-B71F-CAFAC9715316}" type="slidenum">
              <a:rPr lang="en-US" smtClean="0">
                <a:solidFill>
                  <a:schemeClr val="tx1"/>
                </a:solidFill>
              </a:rPr>
              <a:pPr/>
              <a:t>7</a:t>
            </a:fld>
            <a:endParaRPr lang="en-US">
              <a:solidFill>
                <a:schemeClr val="tx1"/>
              </a:solidFill>
            </a:endParaRPr>
          </a:p>
        </p:txBody>
      </p:sp>
      <p:sp>
        <p:nvSpPr>
          <p:cNvPr id="8" name="TextBox 7"/>
          <p:cNvSpPr txBox="1"/>
          <p:nvPr/>
        </p:nvSpPr>
        <p:spPr>
          <a:xfrm>
            <a:off x="381000" y="6581001"/>
            <a:ext cx="8389541" cy="276999"/>
          </a:xfrm>
          <a:prstGeom prst="rect">
            <a:avLst/>
          </a:prstGeom>
          <a:noFill/>
        </p:spPr>
        <p:txBody>
          <a:bodyPr wrap="none" rtlCol="0">
            <a:spAutoFit/>
          </a:bodyPr>
          <a:lstStyle/>
          <a:p>
            <a:pPr fontAlgn="base">
              <a:spcBef>
                <a:spcPct val="0"/>
              </a:spcBef>
              <a:spcAft>
                <a:spcPct val="0"/>
              </a:spcAft>
            </a:pPr>
            <a:r>
              <a:rPr lang="en-US" sz="1200" dirty="0" smtClean="0">
                <a:latin typeface="Arial" charset="0"/>
              </a:rPr>
              <a:t> Figure from Gatlin and Goodman, JTECH, Jan. 2010- adapted from Goodman et al, 1988; </a:t>
            </a:r>
            <a:r>
              <a:rPr lang="en-US" sz="1200" dirty="0" err="1" smtClean="0">
                <a:latin typeface="Arial" charset="0"/>
              </a:rPr>
              <a:t>Kingsmill</a:t>
            </a:r>
            <a:r>
              <a:rPr lang="en-US" sz="1200" dirty="0" smtClean="0">
                <a:latin typeface="Arial" charset="0"/>
              </a:rPr>
              <a:t> and </a:t>
            </a:r>
            <a:r>
              <a:rPr lang="en-US" sz="1200" dirty="0" err="1" smtClean="0">
                <a:latin typeface="Arial" charset="0"/>
              </a:rPr>
              <a:t>Wakimoto</a:t>
            </a:r>
            <a:r>
              <a:rPr lang="en-US" sz="1200" dirty="0" smtClean="0">
                <a:latin typeface="Arial" charset="0"/>
              </a:rPr>
              <a:t>, 1991</a:t>
            </a:r>
            <a:endParaRPr lang="en-US" sz="1200" dirty="0">
              <a:latin typeface="Arial" charset="0"/>
            </a:endParaRPr>
          </a:p>
        </p:txBody>
      </p:sp>
      <p:sp>
        <p:nvSpPr>
          <p:cNvPr id="9" name="Line 4"/>
          <p:cNvSpPr>
            <a:spLocks noChangeShapeType="1"/>
          </p:cNvSpPr>
          <p:nvPr/>
        </p:nvSpPr>
        <p:spPr bwMode="auto">
          <a:xfrm>
            <a:off x="381000" y="2286000"/>
            <a:ext cx="4343400" cy="0"/>
          </a:xfrm>
          <a:prstGeom prst="line">
            <a:avLst/>
          </a:prstGeom>
          <a:noFill/>
          <a:ln w="50800" cmpd="dbl">
            <a:solidFill>
              <a:srgbClr val="003399"/>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676400" y="1328738"/>
            <a:ext cx="5791200" cy="5529262"/>
            <a:chOff x="1056" y="501"/>
            <a:chExt cx="3648" cy="3483"/>
          </a:xfrm>
        </p:grpSpPr>
        <p:pic>
          <p:nvPicPr>
            <p:cNvPr id="641030" name="Picture 6"/>
            <p:cNvPicPr>
              <a:picLocks noChangeAspect="1" noChangeArrowheads="1"/>
            </p:cNvPicPr>
            <p:nvPr/>
          </p:nvPicPr>
          <p:blipFill>
            <a:blip r:embed="rId2" cstate="print"/>
            <a:srcRect/>
            <a:stretch>
              <a:fillRect/>
            </a:stretch>
          </p:blipFill>
          <p:spPr bwMode="auto">
            <a:xfrm>
              <a:off x="1056" y="501"/>
              <a:ext cx="3648" cy="3416"/>
            </a:xfrm>
            <a:prstGeom prst="rect">
              <a:avLst/>
            </a:prstGeom>
            <a:noFill/>
          </p:spPr>
        </p:pic>
        <p:sp>
          <p:nvSpPr>
            <p:cNvPr id="641031" name="Text Box 7"/>
            <p:cNvSpPr txBox="1">
              <a:spLocks noChangeArrowheads="1"/>
            </p:cNvSpPr>
            <p:nvPr/>
          </p:nvSpPr>
          <p:spPr bwMode="auto">
            <a:xfrm>
              <a:off x="1056" y="3407"/>
              <a:ext cx="3648" cy="577"/>
            </a:xfrm>
            <a:prstGeom prst="rect">
              <a:avLst/>
            </a:prstGeom>
            <a:noFill/>
            <a:ln w="9525">
              <a:noFill/>
              <a:miter lim="800000"/>
              <a:headEnd/>
              <a:tailEnd/>
            </a:ln>
            <a:effectLst/>
          </p:spPr>
          <p:txBody>
            <a:bodyPr>
              <a:spAutoFit/>
            </a:bodyPr>
            <a:lstStyle/>
            <a:p>
              <a:r>
                <a:rPr lang="en-US" sz="1800" dirty="0"/>
                <a:t>Laboratory charging results for temperature as a function of cloud water content (Takahashi et al., 1978)</a:t>
              </a:r>
            </a:p>
            <a:p>
              <a:endParaRPr lang="en-US" sz="1800" dirty="0"/>
            </a:p>
          </p:txBody>
        </p:sp>
      </p:grpSp>
      <p:sp>
        <p:nvSpPr>
          <p:cNvPr id="641033" name="Text Box 9"/>
          <p:cNvSpPr txBox="1">
            <a:spLocks noChangeArrowheads="1"/>
          </p:cNvSpPr>
          <p:nvPr/>
        </p:nvSpPr>
        <p:spPr bwMode="auto">
          <a:xfrm>
            <a:off x="1209675" y="381000"/>
            <a:ext cx="6724650" cy="641350"/>
          </a:xfrm>
          <a:prstGeom prst="rect">
            <a:avLst/>
          </a:prstGeom>
          <a:noFill/>
          <a:ln w="9525">
            <a:noFill/>
            <a:miter lim="800000"/>
            <a:headEnd/>
            <a:tailEnd/>
          </a:ln>
          <a:effectLst/>
        </p:spPr>
        <p:txBody>
          <a:bodyPr wrap="none">
            <a:spAutoFit/>
          </a:bodyPr>
          <a:lstStyle/>
          <a:p>
            <a:r>
              <a:rPr lang="en-US" sz="3600" b="1" dirty="0">
                <a:latin typeface="+mj-lt"/>
              </a:rPr>
              <a:t>Laboratory Cloud Charging Results</a:t>
            </a:r>
          </a:p>
        </p:txBody>
      </p:sp>
      <p:sp>
        <p:nvSpPr>
          <p:cNvPr id="641034" name="Text Box 10"/>
          <p:cNvSpPr txBox="1">
            <a:spLocks noChangeArrowheads="1"/>
          </p:cNvSpPr>
          <p:nvPr/>
        </p:nvSpPr>
        <p:spPr bwMode="auto">
          <a:xfrm>
            <a:off x="6781800" y="3108325"/>
            <a:ext cx="2362200" cy="701675"/>
          </a:xfrm>
          <a:prstGeom prst="rect">
            <a:avLst/>
          </a:prstGeom>
          <a:solidFill>
            <a:schemeClr val="bg1"/>
          </a:solidFill>
          <a:ln w="9525">
            <a:noFill/>
            <a:miter lim="800000"/>
            <a:headEnd/>
            <a:tailEnd/>
          </a:ln>
          <a:effectLst/>
        </p:spPr>
        <p:txBody>
          <a:bodyPr>
            <a:spAutoFit/>
          </a:bodyPr>
          <a:lstStyle/>
          <a:p>
            <a:r>
              <a:rPr lang="en-US" sz="2000">
                <a:solidFill>
                  <a:srgbClr val="CC0000"/>
                </a:solidFill>
              </a:rPr>
              <a:t>Large ice particles charge negatively</a:t>
            </a:r>
          </a:p>
        </p:txBody>
      </p:sp>
      <p:sp>
        <p:nvSpPr>
          <p:cNvPr id="7" name="Line 6"/>
          <p:cNvSpPr>
            <a:spLocks noChangeShapeType="1"/>
          </p:cNvSpPr>
          <p:nvPr/>
        </p:nvSpPr>
        <p:spPr bwMode="auto">
          <a:xfrm>
            <a:off x="381000" y="990600"/>
            <a:ext cx="8229600" cy="0"/>
          </a:xfrm>
          <a:prstGeom prst="line">
            <a:avLst/>
          </a:prstGeom>
          <a:noFill/>
          <a:ln w="50800" cmpd="dbl">
            <a:solidFill>
              <a:srgbClr val="003399"/>
            </a:solidFill>
            <a:round/>
            <a:headEnd/>
            <a:tailEnd/>
          </a:ln>
          <a:effectLst/>
        </p:spPr>
        <p:txBody>
          <a:bodyPr/>
          <a:lstStyle/>
          <a:p>
            <a:pPr fontAlgn="base">
              <a:spcBef>
                <a:spcPct val="0"/>
              </a:spcBef>
              <a:spcAft>
                <a:spcPct val="0"/>
              </a:spcAft>
            </a:pPr>
            <a:endParaRPr lang="en-US">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549275" y="4083050"/>
            <a:ext cx="65" cy="123111"/>
          </a:xfrm>
          <a:prstGeom prst="rect">
            <a:avLst/>
          </a:prstGeom>
          <a:noFill/>
          <a:ln w="9525">
            <a:noFill/>
            <a:miter lim="800000"/>
            <a:headEnd/>
            <a:tailEnd/>
          </a:ln>
        </p:spPr>
        <p:txBody>
          <a:bodyPr wrap="none" lIns="0" tIns="0" rIns="0" bIns="0">
            <a:spAutoFit/>
          </a:bodyPr>
          <a:lstStyle/>
          <a:p>
            <a:pPr defTabSz="642938"/>
            <a:endParaRPr lang="en-US" sz="800">
              <a:latin typeface="Hoefler Text"/>
            </a:endParaRPr>
          </a:p>
        </p:txBody>
      </p:sp>
      <p:grpSp>
        <p:nvGrpSpPr>
          <p:cNvPr id="2" name="Group 3"/>
          <p:cNvGrpSpPr>
            <a:grpSpLocks noChangeAspect="1"/>
          </p:cNvGrpSpPr>
          <p:nvPr/>
        </p:nvGrpSpPr>
        <p:grpSpPr bwMode="auto">
          <a:xfrm>
            <a:off x="98425" y="1697038"/>
            <a:ext cx="4702175" cy="3768725"/>
            <a:chOff x="979" y="1104"/>
            <a:chExt cx="3801" cy="2884"/>
          </a:xfrm>
        </p:grpSpPr>
        <p:pic>
          <p:nvPicPr>
            <p:cNvPr id="1039" name="Picture 4"/>
            <p:cNvPicPr>
              <a:picLocks noChangeAspect="1" noChangeArrowheads="1"/>
            </p:cNvPicPr>
            <p:nvPr/>
          </p:nvPicPr>
          <p:blipFill>
            <a:blip r:embed="rId4" cstate="print"/>
            <a:srcRect/>
            <a:stretch>
              <a:fillRect/>
            </a:stretch>
          </p:blipFill>
          <p:spPr bwMode="auto">
            <a:xfrm>
              <a:off x="979" y="1104"/>
              <a:ext cx="3801" cy="2884"/>
            </a:xfrm>
            <a:prstGeom prst="rect">
              <a:avLst/>
            </a:prstGeom>
            <a:noFill/>
            <a:ln w="25400">
              <a:noFill/>
              <a:miter lim="800000"/>
              <a:headEnd/>
              <a:tailEnd/>
            </a:ln>
          </p:spPr>
        </p:pic>
        <p:grpSp>
          <p:nvGrpSpPr>
            <p:cNvPr id="3" name="Group 5"/>
            <p:cNvGrpSpPr>
              <a:grpSpLocks/>
            </p:cNvGrpSpPr>
            <p:nvPr/>
          </p:nvGrpSpPr>
          <p:grpSpPr bwMode="auto">
            <a:xfrm>
              <a:off x="1260" y="2901"/>
              <a:ext cx="2689" cy="344"/>
              <a:chOff x="1565" y="3610"/>
              <a:chExt cx="3824" cy="488"/>
            </a:xfrm>
          </p:grpSpPr>
          <p:sp>
            <p:nvSpPr>
              <p:cNvPr id="1041" name="Line 6"/>
              <p:cNvSpPr>
                <a:spLocks noChangeShapeType="1"/>
              </p:cNvSpPr>
              <p:nvPr/>
            </p:nvSpPr>
            <p:spPr bwMode="auto">
              <a:xfrm>
                <a:off x="2029" y="3672"/>
                <a:ext cx="3360" cy="8"/>
              </a:xfrm>
              <a:prstGeom prst="line">
                <a:avLst/>
              </a:prstGeom>
              <a:noFill/>
              <a:ln w="50800">
                <a:solidFill>
                  <a:srgbClr val="009900"/>
                </a:solidFill>
                <a:prstDash val="lgDashDotDot"/>
                <a:round/>
                <a:headEnd/>
                <a:tailEnd/>
              </a:ln>
            </p:spPr>
            <p:txBody>
              <a:bodyPr/>
              <a:lstStyle/>
              <a:p>
                <a:endParaRPr lang="en-US"/>
              </a:p>
            </p:txBody>
          </p:sp>
          <p:sp>
            <p:nvSpPr>
              <p:cNvPr id="1042" name="Text Box 7"/>
              <p:cNvSpPr txBox="1">
                <a:spLocks noChangeArrowheads="1"/>
              </p:cNvSpPr>
              <p:nvPr/>
            </p:nvSpPr>
            <p:spPr bwMode="auto">
              <a:xfrm>
                <a:off x="1565" y="3610"/>
                <a:ext cx="465" cy="488"/>
              </a:xfrm>
              <a:prstGeom prst="rect">
                <a:avLst/>
              </a:prstGeom>
              <a:noFill/>
              <a:ln w="9525">
                <a:noFill/>
                <a:miter lim="800000"/>
                <a:headEnd/>
                <a:tailEnd/>
              </a:ln>
            </p:spPr>
            <p:txBody>
              <a:bodyPr wrap="none" lIns="0" tIns="0" rIns="0" bIns="0">
                <a:spAutoFit/>
              </a:bodyPr>
              <a:lstStyle/>
              <a:p>
                <a:pPr marL="19050" algn="ctr" defTabSz="642938">
                  <a:lnSpc>
                    <a:spcPts val="1400"/>
                  </a:lnSpc>
                  <a:spcAft>
                    <a:spcPts val="563"/>
                  </a:spcAft>
                  <a:tabLst>
                    <a:tab pos="63500" algn="l"/>
                  </a:tabLst>
                </a:pPr>
                <a:r>
                  <a:rPr lang="en-US" sz="1400" b="1"/>
                  <a:t>0 </a:t>
                </a:r>
                <a:r>
                  <a:rPr lang="en-US" sz="2100" b="1" baseline="30000">
                    <a:latin typeface="Helvetica" pitchFamily="34" charset="0"/>
                  </a:rPr>
                  <a:t>o</a:t>
                </a:r>
                <a:r>
                  <a:rPr lang="en-US" sz="1400" b="1">
                    <a:latin typeface="Helvetica" pitchFamily="34" charset="0"/>
                  </a:rPr>
                  <a:t>C</a:t>
                </a:r>
                <a:endParaRPr lang="en-US" sz="1400" b="1"/>
              </a:p>
              <a:p>
                <a:pPr marL="19050" algn="ctr" defTabSz="642938">
                  <a:lnSpc>
                    <a:spcPts val="1400"/>
                  </a:lnSpc>
                  <a:spcAft>
                    <a:spcPts val="563"/>
                  </a:spcAft>
                  <a:tabLst>
                    <a:tab pos="63500" algn="l"/>
                  </a:tabLst>
                </a:pPr>
                <a:endParaRPr lang="en-US" sz="1400" b="1"/>
              </a:p>
            </p:txBody>
          </p:sp>
        </p:grpSp>
      </p:grpSp>
      <p:sp>
        <p:nvSpPr>
          <p:cNvPr id="1029" name="Rectangle 8"/>
          <p:cNvSpPr>
            <a:spLocks noChangeArrowheads="1"/>
          </p:cNvSpPr>
          <p:nvPr/>
        </p:nvSpPr>
        <p:spPr bwMode="auto">
          <a:xfrm>
            <a:off x="236538" y="76200"/>
            <a:ext cx="8669337" cy="762000"/>
          </a:xfrm>
          <a:prstGeom prst="rect">
            <a:avLst/>
          </a:prstGeom>
          <a:noFill/>
          <a:ln w="9525">
            <a:noFill/>
            <a:miter lim="800000"/>
            <a:headEnd/>
            <a:tailEnd/>
          </a:ln>
        </p:spPr>
        <p:txBody>
          <a:bodyPr anchor="ctr"/>
          <a:lstStyle/>
          <a:p>
            <a:pPr algn="ctr"/>
            <a:r>
              <a:rPr lang="en-US" sz="2800" b="1"/>
              <a:t>Physical Basis: Flash Rate Coupled to Mass in the Mixed Phase Region</a:t>
            </a:r>
          </a:p>
        </p:txBody>
      </p:sp>
      <p:sp>
        <p:nvSpPr>
          <p:cNvPr id="1030" name="Line 9"/>
          <p:cNvSpPr>
            <a:spLocks noChangeShapeType="1"/>
          </p:cNvSpPr>
          <p:nvPr/>
        </p:nvSpPr>
        <p:spPr bwMode="auto">
          <a:xfrm>
            <a:off x="381000" y="936625"/>
            <a:ext cx="8229600" cy="0"/>
          </a:xfrm>
          <a:prstGeom prst="line">
            <a:avLst/>
          </a:prstGeom>
          <a:noFill/>
          <a:ln w="50800" cmpd="dbl">
            <a:solidFill>
              <a:schemeClr val="bg1"/>
            </a:solidFill>
            <a:round/>
            <a:headEnd/>
            <a:tailEnd/>
          </a:ln>
        </p:spPr>
        <p:txBody>
          <a:bodyPr/>
          <a:lstStyle/>
          <a:p>
            <a:endParaRPr lang="en-US"/>
          </a:p>
        </p:txBody>
      </p:sp>
      <p:sp>
        <p:nvSpPr>
          <p:cNvPr id="1031" name="TextBox 9"/>
          <p:cNvSpPr txBox="1">
            <a:spLocks noChangeArrowheads="1"/>
          </p:cNvSpPr>
          <p:nvPr/>
        </p:nvSpPr>
        <p:spPr bwMode="auto">
          <a:xfrm>
            <a:off x="1143000" y="1287463"/>
            <a:ext cx="2954338" cy="307975"/>
          </a:xfrm>
          <a:prstGeom prst="rect">
            <a:avLst/>
          </a:prstGeom>
          <a:noFill/>
          <a:ln w="9525">
            <a:noFill/>
            <a:miter lim="800000"/>
            <a:headEnd/>
            <a:tailEnd/>
          </a:ln>
        </p:spPr>
        <p:txBody>
          <a:bodyPr wrap="none">
            <a:spAutoFit/>
          </a:bodyPr>
          <a:lstStyle/>
          <a:p>
            <a:r>
              <a:rPr lang="en-US" sz="1400"/>
              <a:t>(Cecil et al., Mon. Wea. Rev. 2005)</a:t>
            </a:r>
          </a:p>
        </p:txBody>
      </p:sp>
      <p:graphicFrame>
        <p:nvGraphicFramePr>
          <p:cNvPr id="1026" name="Object 4"/>
          <p:cNvGraphicFramePr>
            <a:graphicFrameLocks/>
          </p:cNvGraphicFramePr>
          <p:nvPr/>
        </p:nvGraphicFramePr>
        <p:xfrm>
          <a:off x="5265738" y="1408113"/>
          <a:ext cx="2933700" cy="1314450"/>
        </p:xfrm>
        <a:graphic>
          <a:graphicData uri="http://schemas.openxmlformats.org/presentationml/2006/ole">
            <p:oleObj spid="_x0000_s76802" name="Bitmap Image" r:id="rId5" imgW="3666667" imgH="1314286" progId="PBrush">
              <p:embed/>
            </p:oleObj>
          </a:graphicData>
        </a:graphic>
      </p:graphicFrame>
      <p:sp>
        <p:nvSpPr>
          <p:cNvPr id="1032" name="Rectangle 6"/>
          <p:cNvSpPr>
            <a:spLocks noChangeArrowheads="1"/>
          </p:cNvSpPr>
          <p:nvPr/>
        </p:nvSpPr>
        <p:spPr bwMode="auto">
          <a:xfrm>
            <a:off x="5029200" y="998538"/>
            <a:ext cx="3576638" cy="400050"/>
          </a:xfrm>
          <a:prstGeom prst="rect">
            <a:avLst/>
          </a:prstGeom>
          <a:noFill/>
          <a:ln w="9525">
            <a:noFill/>
            <a:miter lim="800000"/>
            <a:headEnd/>
            <a:tailEnd/>
          </a:ln>
        </p:spPr>
        <p:txBody>
          <a:bodyPr>
            <a:spAutoFit/>
          </a:bodyPr>
          <a:lstStyle/>
          <a:p>
            <a:pPr marL="342900" indent="-342900" eaLnBrk="0" hangingPunct="0">
              <a:spcBef>
                <a:spcPct val="50000"/>
              </a:spcBef>
            </a:pPr>
            <a:r>
              <a:rPr lang="en-US" sz="2000"/>
              <a:t>Process physics understood</a:t>
            </a:r>
          </a:p>
        </p:txBody>
      </p:sp>
      <p:sp>
        <p:nvSpPr>
          <p:cNvPr id="13" name="Text Box 17"/>
          <p:cNvSpPr txBox="1">
            <a:spLocks noChangeArrowheads="1"/>
          </p:cNvSpPr>
          <p:nvPr/>
        </p:nvSpPr>
        <p:spPr bwMode="auto">
          <a:xfrm>
            <a:off x="4897438" y="2695575"/>
            <a:ext cx="3994150" cy="584200"/>
          </a:xfrm>
          <a:prstGeom prst="rect">
            <a:avLst/>
          </a:prstGeom>
          <a:noFill/>
          <a:ln w="9525">
            <a:noFill/>
            <a:miter lim="800000"/>
            <a:headEnd/>
            <a:tailEnd/>
          </a:ln>
          <a:effectLst/>
        </p:spPr>
        <p:txBody>
          <a:bodyPr>
            <a:spAutoFit/>
          </a:bodyPr>
          <a:lstStyle/>
          <a:p>
            <a:pPr algn="ctr" eaLnBrk="0" hangingPunct="0">
              <a:defRPr/>
            </a:pPr>
            <a:r>
              <a:rPr lang="en-US" sz="1600" dirty="0">
                <a:effectLst>
                  <a:outerShdw blurRad="38100" dist="38100" dir="2700000" algn="tl">
                    <a:srgbClr val="C0C0C0"/>
                  </a:outerShdw>
                </a:effectLst>
              </a:rPr>
              <a:t>Storm-scale model with explicit microphysics and electrification (</a:t>
            </a:r>
            <a:r>
              <a:rPr lang="en-US" sz="1600" dirty="0" err="1">
                <a:effectLst>
                  <a:outerShdw blurRad="38100" dist="38100" dir="2700000" algn="tl">
                    <a:srgbClr val="C0C0C0"/>
                  </a:outerShdw>
                </a:effectLst>
              </a:rPr>
              <a:t>Mansell</a:t>
            </a:r>
            <a:r>
              <a:rPr lang="en-US" sz="1600" dirty="0">
                <a:effectLst>
                  <a:outerShdw blurRad="38100" dist="38100" dir="2700000" algn="tl">
                    <a:srgbClr val="C0C0C0"/>
                  </a:outerShdw>
                </a:effectLst>
              </a:rPr>
              <a:t>)</a:t>
            </a:r>
          </a:p>
        </p:txBody>
      </p:sp>
      <p:pic>
        <p:nvPicPr>
          <p:cNvPr id="1034" name="Picture 5" descr="Fig_F07"/>
          <p:cNvPicPr>
            <a:picLocks noChangeAspect="1" noChangeArrowheads="1"/>
          </p:cNvPicPr>
          <p:nvPr/>
        </p:nvPicPr>
        <p:blipFill>
          <a:blip r:embed="rId6" cstate="print"/>
          <a:srcRect/>
          <a:stretch>
            <a:fillRect/>
          </a:stretch>
        </p:blipFill>
        <p:spPr bwMode="auto">
          <a:xfrm>
            <a:off x="5257800" y="4114800"/>
            <a:ext cx="3074988" cy="2246313"/>
          </a:xfrm>
          <a:prstGeom prst="rect">
            <a:avLst/>
          </a:prstGeom>
          <a:noFill/>
          <a:ln w="9525">
            <a:noFill/>
            <a:miter lim="800000"/>
            <a:headEnd/>
            <a:tailEnd/>
          </a:ln>
        </p:spPr>
      </p:pic>
      <p:sp>
        <p:nvSpPr>
          <p:cNvPr id="1035" name="Rectangle 12"/>
          <p:cNvSpPr>
            <a:spLocks noChangeArrowheads="1"/>
          </p:cNvSpPr>
          <p:nvPr/>
        </p:nvSpPr>
        <p:spPr bwMode="auto">
          <a:xfrm>
            <a:off x="5181600" y="3524250"/>
            <a:ext cx="3352800" cy="400050"/>
          </a:xfrm>
          <a:prstGeom prst="rect">
            <a:avLst/>
          </a:prstGeom>
          <a:noFill/>
          <a:ln w="9525">
            <a:noFill/>
            <a:miter lim="800000"/>
            <a:headEnd/>
            <a:tailEnd/>
          </a:ln>
        </p:spPr>
        <p:txBody>
          <a:bodyPr>
            <a:spAutoFit/>
          </a:bodyPr>
          <a:lstStyle/>
          <a:p>
            <a:pPr marL="342900" indent="-342900" algn="ctr" eaLnBrk="0" hangingPunct="0">
              <a:spcBef>
                <a:spcPct val="50000"/>
              </a:spcBef>
            </a:pPr>
            <a:r>
              <a:rPr lang="en-US" sz="2000"/>
              <a:t>Ice flux drives lightning</a:t>
            </a:r>
          </a:p>
        </p:txBody>
      </p:sp>
      <p:sp>
        <p:nvSpPr>
          <p:cNvPr id="16" name="Text Box 18"/>
          <p:cNvSpPr txBox="1">
            <a:spLocks noChangeArrowheads="1"/>
          </p:cNvSpPr>
          <p:nvPr/>
        </p:nvSpPr>
        <p:spPr bwMode="auto">
          <a:xfrm>
            <a:off x="4953000" y="3810000"/>
            <a:ext cx="4043363" cy="338138"/>
          </a:xfrm>
          <a:prstGeom prst="rect">
            <a:avLst/>
          </a:prstGeom>
          <a:noFill/>
          <a:ln w="9525">
            <a:noFill/>
            <a:miter lim="800000"/>
            <a:headEnd/>
            <a:tailEnd/>
          </a:ln>
          <a:effectLst/>
        </p:spPr>
        <p:txBody>
          <a:bodyPr>
            <a:spAutoFit/>
          </a:bodyPr>
          <a:lstStyle/>
          <a:p>
            <a:pPr algn="ctr" eaLnBrk="0" hangingPunct="0">
              <a:defRPr/>
            </a:pPr>
            <a:r>
              <a:rPr lang="en-US" sz="1600" dirty="0">
                <a:effectLst>
                  <a:outerShdw blurRad="38100" dist="38100" dir="2700000" algn="tl">
                    <a:srgbClr val="C0C0C0"/>
                  </a:outerShdw>
                </a:effectLst>
              </a:rPr>
              <a:t>Physical basis for improved forecasts</a:t>
            </a:r>
          </a:p>
        </p:txBody>
      </p:sp>
      <p:sp>
        <p:nvSpPr>
          <p:cNvPr id="1037" name="Rectangle 19"/>
          <p:cNvSpPr>
            <a:spLocks noChangeArrowheads="1"/>
          </p:cNvSpPr>
          <p:nvPr/>
        </p:nvSpPr>
        <p:spPr bwMode="auto">
          <a:xfrm>
            <a:off x="5105400" y="6399213"/>
            <a:ext cx="3276600" cy="458787"/>
          </a:xfrm>
          <a:prstGeom prst="rect">
            <a:avLst/>
          </a:prstGeom>
          <a:noFill/>
          <a:ln w="9525">
            <a:noFill/>
            <a:miter lim="800000"/>
            <a:headEnd/>
            <a:tailEnd/>
          </a:ln>
        </p:spPr>
        <p:txBody>
          <a:bodyPr>
            <a:spAutoFit/>
          </a:bodyPr>
          <a:lstStyle/>
          <a:p>
            <a:pPr eaLnBrk="0" hangingPunct="0">
              <a:lnSpc>
                <a:spcPct val="85000"/>
              </a:lnSpc>
              <a:spcAft>
                <a:spcPct val="40000"/>
              </a:spcAft>
              <a:buClr>
                <a:srgbClr val="FAFD00"/>
              </a:buClr>
            </a:pPr>
            <a:r>
              <a:rPr lang="en-US" sz="1400"/>
              <a:t>IC flash rate controlled by graupel (ice mass) production (and vertical velocity)</a:t>
            </a:r>
          </a:p>
        </p:txBody>
      </p:sp>
      <p:sp>
        <p:nvSpPr>
          <p:cNvPr id="1038" name="Rectangle 6"/>
          <p:cNvSpPr>
            <a:spLocks noChangeArrowheads="1"/>
          </p:cNvSpPr>
          <p:nvPr/>
        </p:nvSpPr>
        <p:spPr bwMode="auto">
          <a:xfrm>
            <a:off x="750888" y="958850"/>
            <a:ext cx="3352800" cy="396875"/>
          </a:xfrm>
          <a:prstGeom prst="rect">
            <a:avLst/>
          </a:prstGeom>
          <a:noFill/>
          <a:ln w="9525">
            <a:noFill/>
            <a:miter lim="800000"/>
            <a:headEnd/>
            <a:tailEnd/>
          </a:ln>
        </p:spPr>
        <p:txBody>
          <a:bodyPr>
            <a:spAutoFit/>
          </a:bodyPr>
          <a:lstStyle/>
          <a:p>
            <a:pPr marL="342900" indent="-342900" algn="ctr" eaLnBrk="0" hangingPunct="0">
              <a:spcBef>
                <a:spcPct val="50000"/>
              </a:spcBef>
            </a:pPr>
            <a:r>
              <a:rPr lang="en-US" sz="2000"/>
              <a:t>TRMM PR and LIS</a:t>
            </a:r>
          </a:p>
        </p:txBody>
      </p:sp>
      <p:sp>
        <p:nvSpPr>
          <p:cNvPr id="19" name="Line 4"/>
          <p:cNvSpPr>
            <a:spLocks noChangeShapeType="1"/>
          </p:cNvSpPr>
          <p:nvPr/>
        </p:nvSpPr>
        <p:spPr bwMode="auto">
          <a:xfrm>
            <a:off x="381000" y="9144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3571</TotalTime>
  <Words>2864</Words>
  <Application>Microsoft Office PowerPoint</Application>
  <PresentationFormat>On-screen Show (4:3)</PresentationFormat>
  <Paragraphs>364</Paragraphs>
  <Slides>38</Slides>
  <Notes>11</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5_Default Design</vt:lpstr>
      <vt:lpstr>Bitmap Image</vt:lpstr>
      <vt:lpstr>Slide 1</vt:lpstr>
      <vt:lpstr>GOES-R Spacecraft</vt:lpstr>
      <vt:lpstr>Geostationary Lightning Mapper (GLM)</vt:lpstr>
      <vt:lpstr>GOES-R GLM Coverage</vt:lpstr>
      <vt:lpstr>Volcanic Lightning: Eruption of Redoubt Volcano</vt:lpstr>
      <vt:lpstr>Volcanic Lightning:  Eyjafjallajökull Eruption, Iceland 2010 </vt:lpstr>
      <vt:lpstr>Slide 7</vt:lpstr>
      <vt:lpstr>Slide 8</vt:lpstr>
      <vt:lpstr>Slide 9</vt:lpstr>
      <vt:lpstr>Slide 10</vt:lpstr>
      <vt:lpstr>GOES-R Proving Ground</vt:lpstr>
      <vt:lpstr>Total Lightning Detection</vt:lpstr>
      <vt:lpstr>Slide 13</vt:lpstr>
      <vt:lpstr>Slide 14</vt:lpstr>
      <vt:lpstr>Slide 15</vt:lpstr>
      <vt:lpstr>Total Lightning Increases with Storm Growth and Updraft Intensification</vt:lpstr>
      <vt:lpstr>Lightning Jump Algorithm Status</vt:lpstr>
      <vt:lpstr>LJA Case Expansion</vt:lpstr>
      <vt:lpstr>HWT Blog</vt:lpstr>
      <vt:lpstr>HWT: Forecaster Feedback from 2010</vt:lpstr>
      <vt:lpstr>HWT: Forecaster Feedback from 2010</vt:lpstr>
      <vt:lpstr>Suggestions for Future Testing:</vt:lpstr>
      <vt:lpstr>Aviation-Convective Weather Hazards</vt:lpstr>
      <vt:lpstr>GLM Proxy over Remote Regions</vt:lpstr>
      <vt:lpstr>Slide 25</vt:lpstr>
      <vt:lpstr>Slide 26</vt:lpstr>
      <vt:lpstr>Slide 27</vt:lpstr>
      <vt:lpstr>Slide 28</vt:lpstr>
      <vt:lpstr>Slide 29</vt:lpstr>
      <vt:lpstr>Lightning Data Assimilation into NWP Models</vt:lpstr>
      <vt:lpstr>Lightning Data Assimilation:  Reduces Forecast Error</vt:lpstr>
      <vt:lpstr>Slide 32</vt:lpstr>
      <vt:lpstr>Lightning vs. Convective Rainfall</vt:lpstr>
      <vt:lpstr>12-Hour Forecast of Sea-Level Pressure and 3-h Rainfall </vt:lpstr>
      <vt:lpstr>Advection of High Theta-e Air into the Storm Center</vt:lpstr>
      <vt:lpstr>Slide 36</vt:lpstr>
      <vt:lpstr>Partners and Collaborators</vt:lpstr>
      <vt:lpstr>Summary</vt:lpstr>
    </vt:vector>
  </TitlesOfParts>
  <Company>NASA Goddard Space Flight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Geostationary Lightning Mapper (GLM) Status Report</dc:title>
  <dc:subject>NOAA High Impact WX Workshop</dc:subject>
  <dc:creator>Steve Goodman</dc:creator>
  <dc:description>GLM Overview
NOAA High Impact Weather Workshop
Norman, OK
24 Feb 2011</dc:description>
  <cp:lastModifiedBy>Steve Goodman</cp:lastModifiedBy>
  <cp:revision>153</cp:revision>
  <dcterms:created xsi:type="dcterms:W3CDTF">2010-01-13T18:46:26Z</dcterms:created>
  <dcterms:modified xsi:type="dcterms:W3CDTF">2011-02-22T15:27:15Z</dcterms:modified>
</cp:coreProperties>
</file>