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63" r:id="rId4"/>
    <p:sldId id="264" r:id="rId5"/>
    <p:sldId id="271" r:id="rId6"/>
    <p:sldId id="265" r:id="rId7"/>
    <p:sldId id="272" r:id="rId8"/>
    <p:sldId id="257" r:id="rId9"/>
    <p:sldId id="258" r:id="rId10"/>
    <p:sldId id="259" r:id="rId11"/>
    <p:sldId id="260" r:id="rId12"/>
    <p:sldId id="269" r:id="rId13"/>
    <p:sldId id="268" r:id="rId14"/>
    <p:sldId id="270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F93A6-C8A4-4FC2-933C-F51FE4AA8D5E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4AE71-67E1-4821-9A71-E2CA686B0A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775ECD-7762-4599-AE02-293110094A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DED7F2-3A18-40B8-962C-3A9FB0C98E7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259FD8-C2D1-4F10-A26A-86E96A01AE0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6B7D-9035-4EE0-97E0-4FAA8BA53D1E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AC6D-A926-48E7-8357-9A83D0090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6B7D-9035-4EE0-97E0-4FAA8BA53D1E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AC6D-A926-48E7-8357-9A83D0090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6B7D-9035-4EE0-97E0-4FAA8BA53D1E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AC6D-A926-48E7-8357-9A83D0090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6B7D-9035-4EE0-97E0-4FAA8BA53D1E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AC6D-A926-48E7-8357-9A83D0090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6B7D-9035-4EE0-97E0-4FAA8BA53D1E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AC6D-A926-48E7-8357-9A83D0090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6B7D-9035-4EE0-97E0-4FAA8BA53D1E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AC6D-A926-48E7-8357-9A83D0090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6B7D-9035-4EE0-97E0-4FAA8BA53D1E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AC6D-A926-48E7-8357-9A83D0090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6B7D-9035-4EE0-97E0-4FAA8BA53D1E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AC6D-A926-48E7-8357-9A83D0090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6B7D-9035-4EE0-97E0-4FAA8BA53D1E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AC6D-A926-48E7-8357-9A83D0090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6B7D-9035-4EE0-97E0-4FAA8BA53D1E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AC6D-A926-48E7-8357-9A83D0090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6B7D-9035-4EE0-97E0-4FAA8BA53D1E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AC6D-A926-48E7-8357-9A83D0090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56B7D-9035-4EE0-97E0-4FAA8BA53D1E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1AC6D-A926-48E7-8357-9A83D0090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ina.alaska.edu/page.xml?group=groundstation&amp;page=home" TargetMode="External"/><Relationship Id="rId13" Type="http://schemas.openxmlformats.org/officeDocument/2006/relationships/hyperlink" Target="http://www.gina.alaska.edu/page.xml?group=info&amp;page=sitesearch" TargetMode="External"/><Relationship Id="rId18" Type="http://schemas.openxmlformats.org/officeDocument/2006/relationships/image" Target="../media/image17.png"/><Relationship Id="rId3" Type="http://schemas.openxmlformats.org/officeDocument/2006/relationships/hyperlink" Target="http://www.gina.alaska.edu/index.xml" TargetMode="External"/><Relationship Id="rId21" Type="http://schemas.openxmlformats.org/officeDocument/2006/relationships/hyperlink" Target="http://www.gina.alaska.edu/page.xml?group=info&amp;page=partnersandsponsors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openxmlformats.org/officeDocument/2006/relationships/hyperlink" Target="http://www.gina.alaska.edu/page.xml?group=learning&amp;page=home" TargetMode="External"/><Relationship Id="rId2" Type="http://schemas.openxmlformats.org/officeDocument/2006/relationships/image" Target="../media/image8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ina.alaska.edu/page.xml?group=data&amp;page=home" TargetMode="External"/><Relationship Id="rId11" Type="http://schemas.openxmlformats.org/officeDocument/2006/relationships/image" Target="../media/image13.png"/><Relationship Id="rId24" Type="http://schemas.openxmlformats.org/officeDocument/2006/relationships/image" Target="../media/image20.jpeg"/><Relationship Id="rId5" Type="http://schemas.openxmlformats.org/officeDocument/2006/relationships/image" Target="../media/image10.png"/><Relationship Id="rId15" Type="http://schemas.openxmlformats.org/officeDocument/2006/relationships/hyperlink" Target="http://www.gina.alaska.edu/page.xml?group=data&amp;page=internetmapserver" TargetMode="External"/><Relationship Id="rId23" Type="http://schemas.openxmlformats.org/officeDocument/2006/relationships/hyperlink" Target="http://www.fcdas.noaa.gov/" TargetMode="External"/><Relationship Id="rId10" Type="http://schemas.openxmlformats.org/officeDocument/2006/relationships/hyperlink" Target="http://www.gina.alaska.edu/page.xml?group=projects&amp;page=home" TargetMode="External"/><Relationship Id="rId19" Type="http://schemas.openxmlformats.org/officeDocument/2006/relationships/hyperlink" Target="http://www.gina.alaska.edu/page.xml?group=data&amp;page=metadatacatalog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Relationship Id="rId2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Alaska Satellite Activities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Dr Gary </a:t>
            </a:r>
            <a:r>
              <a:rPr lang="en-US" b="1" dirty="0" err="1" smtClean="0"/>
              <a:t>Hufford</a:t>
            </a:r>
            <a:endParaRPr lang="en-US" b="1" dirty="0"/>
          </a:p>
        </p:txBody>
      </p:sp>
      <p:pic>
        <p:nvPicPr>
          <p:cNvPr id="4" name="Picture 34" descr="NOA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609600"/>
            <a:ext cx="1125538" cy="1125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401763" y="228600"/>
            <a:ext cx="64944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>
                <a:solidFill>
                  <a:schemeClr val="accent2"/>
                </a:solidFill>
                <a:latin typeface="Calibri" pitchFamily="34" charset="0"/>
              </a:rPr>
              <a:t>Alaska’s Landscape is Changing</a:t>
            </a: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4724400" y="3276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0" y="19050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3581400" y="3505200"/>
            <a:ext cx="1066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5126" name="Picture 10" descr="sinkhole - Fairban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492625"/>
            <a:ext cx="25146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1" descr="2005_permafrost_railroad track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19200"/>
            <a:ext cx="33337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3" descr="RO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295400"/>
            <a:ext cx="28765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4" descr="pipelin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4349750"/>
            <a:ext cx="35814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7951" name="Text Box 15"/>
          <p:cNvSpPr txBox="1">
            <a:spLocks noChangeArrowheads="1"/>
          </p:cNvSpPr>
          <p:nvPr/>
        </p:nvSpPr>
        <p:spPr bwMode="auto">
          <a:xfrm>
            <a:off x="3581400" y="3581400"/>
            <a:ext cx="25003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Infrastructure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PERMAFROST THAW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1752600"/>
            <a:ext cx="91376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2133600" y="5562600"/>
            <a:ext cx="480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90,000 PEOPLE IN ALASKA LIVE ON PERMAFROST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572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6825"/>
            <a:ext cx="91440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810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533400"/>
            <a:ext cx="52863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rrowheads="1"/>
          </p:cNvPicPr>
          <p:nvPr/>
        </p:nvPicPr>
        <p:blipFill>
          <a:blip r:embed="rId2"/>
          <a:srcRect l="12680" t="3220" r="11749" b="3880"/>
          <a:stretch>
            <a:fillRect/>
          </a:stretch>
        </p:blipFill>
        <p:spPr bwMode="auto">
          <a:xfrm>
            <a:off x="838200" y="533400"/>
            <a:ext cx="7086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2514600" y="5486400"/>
            <a:ext cx="571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pitchFamily="34" charset="0"/>
              </a:rPr>
              <a:t>REACT OR PLAN?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0" y="2743200"/>
            <a:ext cx="8991600" cy="1052513"/>
          </a:xfrm>
          <a:prstGeom prst="roundRect">
            <a:avLst>
              <a:gd name="adj" fmla="val 106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NATIONAL WEATHER</a:t>
            </a:r>
          </a:p>
          <a:p>
            <a:pPr algn="ctr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SERVICE</a:t>
            </a:r>
          </a:p>
          <a:p>
            <a:pPr algn="ctr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ALASKA REGION</a:t>
            </a: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182563" y="1581150"/>
            <a:ext cx="2028825" cy="704850"/>
          </a:xfrm>
          <a:prstGeom prst="roundRect">
            <a:avLst>
              <a:gd name="adj" fmla="val 181"/>
            </a:avLst>
          </a:prstGeom>
          <a:solidFill>
            <a:srgbClr val="3DEB3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RADARSAT</a:t>
            </a:r>
          </a:p>
          <a:p>
            <a:pPr algn="ctr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SAR</a:t>
            </a:r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2608263" y="1800225"/>
            <a:ext cx="1220787" cy="357188"/>
          </a:xfrm>
          <a:prstGeom prst="roundRect">
            <a:avLst>
              <a:gd name="adj" fmla="val 194"/>
            </a:avLst>
          </a:prstGeom>
          <a:solidFill>
            <a:srgbClr val="3DEB3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DMSP</a:t>
            </a: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4152900" y="1644650"/>
            <a:ext cx="1419225" cy="704850"/>
          </a:xfrm>
          <a:prstGeom prst="roundRect">
            <a:avLst>
              <a:gd name="adj" fmla="val 194"/>
            </a:avLst>
          </a:prstGeom>
          <a:solidFill>
            <a:srgbClr val="3DEB3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NOAA</a:t>
            </a:r>
          </a:p>
          <a:p>
            <a:pPr algn="ctr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POES</a:t>
            </a:r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5943600" y="1579563"/>
            <a:ext cx="1366838" cy="706437"/>
          </a:xfrm>
          <a:prstGeom prst="roundRect">
            <a:avLst>
              <a:gd name="adj" fmla="val 204"/>
            </a:avLst>
          </a:prstGeom>
          <a:solidFill>
            <a:srgbClr val="3DEB3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FENG</a:t>
            </a:r>
          </a:p>
          <a:p>
            <a:pPr algn="ctr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YUN</a:t>
            </a:r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7567613" y="1809750"/>
            <a:ext cx="1400175" cy="357188"/>
          </a:xfrm>
          <a:prstGeom prst="roundRect">
            <a:avLst>
              <a:gd name="adj" fmla="val 199"/>
            </a:avLst>
          </a:prstGeom>
          <a:solidFill>
            <a:srgbClr val="3DEB3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MODIS</a:t>
            </a: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476375" y="919163"/>
            <a:ext cx="2335213" cy="357187"/>
          </a:xfrm>
          <a:prstGeom prst="roundRect">
            <a:avLst>
              <a:gd name="adj" fmla="val 324"/>
            </a:avLst>
          </a:prstGeom>
          <a:solidFill>
            <a:srgbClr val="3DEB3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QUICK SCAT</a:t>
            </a:r>
          </a:p>
        </p:txBody>
      </p:sp>
      <p:sp>
        <p:nvSpPr>
          <p:cNvPr id="35" name="AutoShape 11"/>
          <p:cNvSpPr>
            <a:spLocks noChangeArrowheads="1"/>
          </p:cNvSpPr>
          <p:nvPr/>
        </p:nvSpPr>
        <p:spPr bwMode="auto">
          <a:xfrm>
            <a:off x="4908550" y="955675"/>
            <a:ext cx="1616075" cy="357188"/>
          </a:xfrm>
          <a:prstGeom prst="roundRect">
            <a:avLst>
              <a:gd name="adj" fmla="val 324"/>
            </a:avLst>
          </a:prstGeom>
          <a:solidFill>
            <a:srgbClr val="3DEB3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METOPS</a:t>
            </a:r>
          </a:p>
        </p:txBody>
      </p:sp>
      <p:sp>
        <p:nvSpPr>
          <p:cNvPr id="36" name="AutoShape 12"/>
          <p:cNvSpPr>
            <a:spLocks noChangeArrowheads="1"/>
          </p:cNvSpPr>
          <p:nvPr/>
        </p:nvSpPr>
        <p:spPr bwMode="auto">
          <a:xfrm>
            <a:off x="936625" y="227013"/>
            <a:ext cx="7080250" cy="357187"/>
          </a:xfrm>
          <a:prstGeom prst="roundRect">
            <a:avLst>
              <a:gd name="adj" fmla="val 338"/>
            </a:avLst>
          </a:prstGeom>
          <a:solidFill>
            <a:srgbClr val="FF33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POLAR ORBITING SATELLITES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0" y="4418013"/>
            <a:ext cx="2011363" cy="992187"/>
          </a:xfrm>
          <a:prstGeom prst="ellipse">
            <a:avLst/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SEA ICE/SST</a:t>
            </a:r>
          </a:p>
        </p:txBody>
      </p:sp>
      <p:sp>
        <p:nvSpPr>
          <p:cNvPr id="38" name="Oval 14"/>
          <p:cNvSpPr>
            <a:spLocks noChangeArrowheads="1"/>
          </p:cNvSpPr>
          <p:nvPr/>
        </p:nvSpPr>
        <p:spPr bwMode="auto">
          <a:xfrm>
            <a:off x="404813" y="5788025"/>
            <a:ext cx="2486025" cy="992188"/>
          </a:xfrm>
          <a:prstGeom prst="ellipse">
            <a:avLst/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AVIATION</a:t>
            </a:r>
          </a:p>
          <a:p>
            <a:pPr algn="ctr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PROGRAM</a:t>
            </a:r>
          </a:p>
        </p:txBody>
      </p:sp>
      <p:sp>
        <p:nvSpPr>
          <p:cNvPr id="39" name="Oval 15"/>
          <p:cNvSpPr>
            <a:spLocks noChangeArrowheads="1"/>
          </p:cNvSpPr>
          <p:nvPr/>
        </p:nvSpPr>
        <p:spPr bwMode="auto">
          <a:xfrm>
            <a:off x="3124200" y="5789613"/>
            <a:ext cx="2767013" cy="992187"/>
          </a:xfrm>
          <a:prstGeom prst="ellipse">
            <a:avLst/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HYDROLOGY</a:t>
            </a:r>
          </a:p>
          <a:p>
            <a:pPr algn="ctr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PROGRAM</a:t>
            </a:r>
          </a:p>
        </p:txBody>
      </p:sp>
      <p:sp>
        <p:nvSpPr>
          <p:cNvPr id="40" name="Oval 16"/>
          <p:cNvSpPr>
            <a:spLocks noChangeArrowheads="1"/>
          </p:cNvSpPr>
          <p:nvPr/>
        </p:nvSpPr>
        <p:spPr bwMode="auto">
          <a:xfrm>
            <a:off x="2133600" y="4570413"/>
            <a:ext cx="2246313" cy="992187"/>
          </a:xfrm>
          <a:prstGeom prst="ellipse">
            <a:avLst/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FIRE</a:t>
            </a:r>
          </a:p>
          <a:p>
            <a:pPr algn="ctr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WEATHER</a:t>
            </a:r>
          </a:p>
        </p:txBody>
      </p:sp>
      <p:sp>
        <p:nvSpPr>
          <p:cNvPr id="41" name="Oval 17"/>
          <p:cNvSpPr>
            <a:spLocks noChangeArrowheads="1"/>
          </p:cNvSpPr>
          <p:nvPr/>
        </p:nvSpPr>
        <p:spPr bwMode="auto">
          <a:xfrm>
            <a:off x="4479925" y="4570413"/>
            <a:ext cx="2225675" cy="992187"/>
          </a:xfrm>
          <a:prstGeom prst="ellipse">
            <a:avLst/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PUBLIC</a:t>
            </a:r>
          </a:p>
          <a:p>
            <a:pPr algn="ctr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PROGRAM</a:t>
            </a:r>
          </a:p>
        </p:txBody>
      </p:sp>
      <p:sp>
        <p:nvSpPr>
          <p:cNvPr id="42" name="Oval 18"/>
          <p:cNvSpPr>
            <a:spLocks noChangeArrowheads="1"/>
          </p:cNvSpPr>
          <p:nvPr/>
        </p:nvSpPr>
        <p:spPr bwMode="auto">
          <a:xfrm>
            <a:off x="6781800" y="4494213"/>
            <a:ext cx="2346325" cy="992187"/>
          </a:xfrm>
          <a:prstGeom prst="ellipse">
            <a:avLst/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MARINE</a:t>
            </a:r>
          </a:p>
          <a:p>
            <a:pPr algn="ctr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PROGRAM</a:t>
            </a:r>
          </a:p>
        </p:txBody>
      </p:sp>
      <p:sp>
        <p:nvSpPr>
          <p:cNvPr id="43" name="Oval 19"/>
          <p:cNvSpPr>
            <a:spLocks noChangeArrowheads="1"/>
          </p:cNvSpPr>
          <p:nvPr/>
        </p:nvSpPr>
        <p:spPr bwMode="auto">
          <a:xfrm>
            <a:off x="6019800" y="5638800"/>
            <a:ext cx="2897188" cy="992188"/>
          </a:xfrm>
          <a:prstGeom prst="ellipse">
            <a:avLst/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CLIMATE</a:t>
            </a:r>
          </a:p>
          <a:p>
            <a:pPr algn="ctr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MONITORING</a:t>
            </a:r>
          </a:p>
        </p:txBody>
      </p:sp>
      <p:sp>
        <p:nvSpPr>
          <p:cNvPr id="44" name="Line 20"/>
          <p:cNvSpPr>
            <a:spLocks noChangeShapeType="1"/>
          </p:cNvSpPr>
          <p:nvPr/>
        </p:nvSpPr>
        <p:spPr bwMode="auto">
          <a:xfrm>
            <a:off x="990600" y="22860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" name="Line 21"/>
          <p:cNvSpPr>
            <a:spLocks noChangeShapeType="1"/>
          </p:cNvSpPr>
          <p:nvPr/>
        </p:nvSpPr>
        <p:spPr bwMode="auto">
          <a:xfrm>
            <a:off x="2427288" y="1339850"/>
            <a:ext cx="11112" cy="140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22"/>
          <p:cNvSpPr>
            <a:spLocks noChangeShapeType="1"/>
          </p:cNvSpPr>
          <p:nvPr/>
        </p:nvSpPr>
        <p:spPr bwMode="auto">
          <a:xfrm>
            <a:off x="3276600" y="2133600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23"/>
          <p:cNvSpPr>
            <a:spLocks noChangeShapeType="1"/>
          </p:cNvSpPr>
          <p:nvPr/>
        </p:nvSpPr>
        <p:spPr bwMode="auto">
          <a:xfrm flipH="1">
            <a:off x="4800600" y="2362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" name="Line 24"/>
          <p:cNvSpPr>
            <a:spLocks noChangeShapeType="1"/>
          </p:cNvSpPr>
          <p:nvPr/>
        </p:nvSpPr>
        <p:spPr bwMode="auto">
          <a:xfrm>
            <a:off x="5768975" y="1376363"/>
            <a:ext cx="22225" cy="1366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" name="Line 25"/>
          <p:cNvSpPr>
            <a:spLocks noChangeShapeType="1"/>
          </p:cNvSpPr>
          <p:nvPr/>
        </p:nvSpPr>
        <p:spPr bwMode="auto">
          <a:xfrm flipH="1">
            <a:off x="6705600" y="22860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8153400" y="2209800"/>
            <a:ext cx="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" name="Line 27"/>
          <p:cNvSpPr>
            <a:spLocks noChangeShapeType="1"/>
          </p:cNvSpPr>
          <p:nvPr/>
        </p:nvSpPr>
        <p:spPr bwMode="auto">
          <a:xfrm>
            <a:off x="914400" y="38100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" name="Line 28"/>
          <p:cNvSpPr>
            <a:spLocks noChangeShapeType="1"/>
          </p:cNvSpPr>
          <p:nvPr/>
        </p:nvSpPr>
        <p:spPr bwMode="auto">
          <a:xfrm>
            <a:off x="2057400" y="3810000"/>
            <a:ext cx="23813" cy="2055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" name="Line 29"/>
          <p:cNvSpPr>
            <a:spLocks noChangeShapeType="1"/>
          </p:cNvSpPr>
          <p:nvPr/>
        </p:nvSpPr>
        <p:spPr bwMode="auto">
          <a:xfrm flipH="1">
            <a:off x="3560763" y="3810000"/>
            <a:ext cx="20637" cy="765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" name="Line 30"/>
          <p:cNvSpPr>
            <a:spLocks noChangeShapeType="1"/>
          </p:cNvSpPr>
          <p:nvPr/>
        </p:nvSpPr>
        <p:spPr bwMode="auto">
          <a:xfrm>
            <a:off x="4419600" y="3810000"/>
            <a:ext cx="0" cy="1981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" name="Line 31"/>
          <p:cNvSpPr>
            <a:spLocks noChangeShapeType="1"/>
          </p:cNvSpPr>
          <p:nvPr/>
        </p:nvSpPr>
        <p:spPr bwMode="auto">
          <a:xfrm>
            <a:off x="5867400" y="3810000"/>
            <a:ext cx="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" name="Line 32"/>
          <p:cNvSpPr>
            <a:spLocks noChangeShapeType="1"/>
          </p:cNvSpPr>
          <p:nvPr/>
        </p:nvSpPr>
        <p:spPr bwMode="auto">
          <a:xfrm>
            <a:off x="6705600" y="3810000"/>
            <a:ext cx="25400" cy="1905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>
            <a:off x="8215313" y="3810000"/>
            <a:ext cx="14287" cy="730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58" name="Picture 34" descr="NOA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609600"/>
            <a:ext cx="1125538" cy="1125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CDAS_13m-1"/>
          <p:cNvPicPr>
            <a:picLocks noChangeAspect="1" noChangeArrowheads="1"/>
          </p:cNvPicPr>
          <p:nvPr/>
        </p:nvPicPr>
        <p:blipFill>
          <a:blip r:embed="rId2" cstate="print"/>
          <a:srcRect l="17412" t="19032" r="11800" b="23503"/>
          <a:stretch>
            <a:fillRect/>
          </a:stretch>
        </p:blipFill>
        <p:spPr bwMode="auto">
          <a:xfrm>
            <a:off x="5578475" y="3957638"/>
            <a:ext cx="2063750" cy="2233612"/>
          </a:xfrm>
          <a:prstGeom prst="rect">
            <a:avLst/>
          </a:prstGeom>
          <a:noFill/>
        </p:spPr>
      </p:pic>
      <p:pic>
        <p:nvPicPr>
          <p:cNvPr id="3" name="Picture 5" descr="NWS GI 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5" y="4027488"/>
            <a:ext cx="2898775" cy="2174875"/>
          </a:xfrm>
          <a:prstGeom prst="rect">
            <a:avLst/>
          </a:prstGeom>
          <a:noFill/>
        </p:spPr>
      </p:pic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614738" y="4645025"/>
            <a:ext cx="1639887" cy="754063"/>
          </a:xfrm>
          <a:prstGeom prst="rightArrow">
            <a:avLst>
              <a:gd name="adj1" fmla="val 50000"/>
              <a:gd name="adj2" fmla="val 54368"/>
            </a:avLst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Current NWS ARH Global Imaging System is not a preferred long term </a:t>
            </a:r>
            <a:r>
              <a:rPr lang="en-US" dirty="0" smtClean="0"/>
              <a:t>solution</a:t>
            </a:r>
          </a:p>
          <a:p>
            <a:endParaRPr lang="en-US" dirty="0"/>
          </a:p>
          <a:p>
            <a:r>
              <a:rPr lang="en-US" dirty="0"/>
              <a:t>NWS ARH desires to centralize their satellite downlink capabilities at NOAA NESDIS Fairbanks Command and Data Acquisitions Site (FCDAS)</a:t>
            </a:r>
            <a:r>
              <a:rPr lang="en-US" sz="2000" dirty="0" smtClean="0"/>
              <a:t> </a:t>
            </a:r>
          </a:p>
          <a:p>
            <a:endParaRPr lang="en-US" dirty="0"/>
          </a:p>
          <a:p>
            <a:pPr lvl="1"/>
            <a:r>
              <a:rPr lang="en-US" dirty="0" smtClean="0"/>
              <a:t>∙</a:t>
            </a:r>
            <a:r>
              <a:rPr lang="en-US" sz="2000" dirty="0" smtClean="0"/>
              <a:t> FCDAS able to allocate available downlink time on two 13m tracking    antennas – redundant capability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∙ The capability also exists to use their northern site at Barrow to distribute the load and receive additional passes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324600" y="6324600"/>
            <a:ext cx="789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FCDAS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6324600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Global Imaging</a:t>
            </a:r>
            <a:endParaRPr lang="en-US" dirty="0"/>
          </a:p>
        </p:txBody>
      </p:sp>
      <p:pic>
        <p:nvPicPr>
          <p:cNvPr id="8" name="Picture 34" descr="NOA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42262" y="855662"/>
            <a:ext cx="1125538" cy="1125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CDAS_A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" y="1498600"/>
            <a:ext cx="4229100" cy="2819400"/>
          </a:xfrm>
          <a:prstGeom prst="rect">
            <a:avLst/>
          </a:prstGeom>
          <a:noFill/>
        </p:spPr>
      </p:pic>
      <p:pic>
        <p:nvPicPr>
          <p:cNvPr id="3" name="Picture 6" descr="Barro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6938" y="3235325"/>
            <a:ext cx="4111625" cy="2990850"/>
          </a:xfrm>
          <a:prstGeom prst="rect">
            <a:avLst/>
          </a:prstGeom>
          <a:noFill/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93675" y="4424363"/>
            <a:ext cx="43973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Fairbanks Command and Data Acquisition Site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575175" y="2887663"/>
            <a:ext cx="43973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Barrow Downlink Site</a:t>
            </a:r>
          </a:p>
        </p:txBody>
      </p:sp>
      <p:pic>
        <p:nvPicPr>
          <p:cNvPr id="6" name="Picture 34" descr="NOA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609600"/>
            <a:ext cx="1125538" cy="1125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-moz-fixed"/>
              </a:rPr>
              <a:t>attachment </a:t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-moz-fixed"/>
              </a:rPr>
            </a:b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AutoShape 4" descr="imap://ray%2Emoore@borealis.arh.nwsar.gov:993/fetch%3EUID%3E/INBOX%3E8401?part=1.2&amp;type=image/jpeg&amp;filename=080706_ak_science.jpg"/>
          <p:cNvSpPr>
            <a:spLocks noChangeAspect="1" noChangeArrowheads="1"/>
          </p:cNvSpPr>
          <p:nvPr/>
        </p:nvSpPr>
        <p:spPr bwMode="auto">
          <a:xfrm>
            <a:off x="1555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080706_ak_sci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 flipH="1">
            <a:off x="5224463" y="4000500"/>
            <a:ext cx="431800" cy="1052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7793038" y="4311650"/>
            <a:ext cx="1587" cy="252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3"/>
          <p:cNvSpPr txBox="1">
            <a:spLocks noChangeArrowheads="1"/>
          </p:cNvSpPr>
          <p:nvPr/>
        </p:nvSpPr>
        <p:spPr>
          <a:xfrm>
            <a:off x="206375" y="3702050"/>
            <a:ext cx="4121150" cy="23733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600">
                <a:latin typeface="+mn-lt"/>
              </a:rPr>
              <a:t>The long term solution will optimize the communication path between sites and provide secure, supportable, reliable transfer of data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600">
                <a:latin typeface="+mn-lt"/>
              </a:rPr>
              <a:t>NWS ARH indicates an intent to pursue this type of connectivity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600">
                <a:latin typeface="+mn-lt"/>
              </a:rPr>
              <a:t>The .mil connectivity should consider a dedicated solution to provide data during elevated INFOCON</a:t>
            </a:r>
          </a:p>
        </p:txBody>
      </p:sp>
      <p:pic>
        <p:nvPicPr>
          <p:cNvPr id="5" name="Picture 5" descr="5D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5" y="1365250"/>
            <a:ext cx="7223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157288" y="1538288"/>
            <a:ext cx="774700" cy="1250950"/>
            <a:chOff x="1480" y="1612"/>
            <a:chExt cx="488" cy="788"/>
          </a:xfrm>
        </p:grpSpPr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1674" y="2112"/>
              <a:ext cx="29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rc 8"/>
            <p:cNvSpPr>
              <a:spLocks/>
            </p:cNvSpPr>
            <p:nvPr/>
          </p:nvSpPr>
          <p:spPr bwMode="auto">
            <a:xfrm rot="4076804">
              <a:off x="1424" y="1668"/>
              <a:ext cx="576" cy="463"/>
            </a:xfrm>
            <a:custGeom>
              <a:avLst/>
              <a:gdLst>
                <a:gd name="T0" fmla="*/ 9 w 21600"/>
                <a:gd name="T1" fmla="*/ 0 h 17348"/>
                <a:gd name="T2" fmla="*/ 15 w 21600"/>
                <a:gd name="T3" fmla="*/ 12 h 17348"/>
                <a:gd name="T4" fmla="*/ 0 w 21600"/>
                <a:gd name="T5" fmla="*/ 12 h 1734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348"/>
                <a:gd name="T11" fmla="*/ 21600 w 21600"/>
                <a:gd name="T12" fmla="*/ 17348 h 17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348" fill="none" extrusionOk="0">
                  <a:moveTo>
                    <a:pt x="12868" y="0"/>
                  </a:moveTo>
                  <a:cubicBezTo>
                    <a:pt x="18361" y="4074"/>
                    <a:pt x="21600" y="10509"/>
                    <a:pt x="21600" y="17348"/>
                  </a:cubicBezTo>
                </a:path>
                <a:path w="21600" h="17348" stroke="0" extrusionOk="0">
                  <a:moveTo>
                    <a:pt x="12868" y="0"/>
                  </a:moveTo>
                  <a:cubicBezTo>
                    <a:pt x="18361" y="4074"/>
                    <a:pt x="21600" y="10509"/>
                    <a:pt x="21600" y="17348"/>
                  </a:cubicBezTo>
                  <a:lnTo>
                    <a:pt x="0" y="1734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1735" y="2042"/>
              <a:ext cx="96" cy="96"/>
              <a:chOff x="1728" y="2016"/>
              <a:chExt cx="96" cy="96"/>
            </a:xfrm>
          </p:grpSpPr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 flipH="1" flipV="1">
                <a:off x="1728" y="2016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 flipH="1" flipV="1">
                <a:off x="1728" y="2016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211263" y="2828925"/>
            <a:ext cx="1190625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FAIR CDA</a:t>
            </a:r>
          </a:p>
          <a:p>
            <a:r>
              <a:rPr lang="en-US" b="1"/>
              <a:t>And Barrow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854075" y="1744663"/>
            <a:ext cx="665163" cy="4540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060450" y="1689100"/>
            <a:ext cx="5492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RTD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7143750" y="3595688"/>
            <a:ext cx="1358900" cy="7429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NWS</a:t>
            </a:r>
          </a:p>
          <a:p>
            <a:pPr algn="ctr"/>
            <a:r>
              <a:rPr lang="en-US" sz="1400"/>
              <a:t>Alaska Regional HQ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7162800" y="4572000"/>
            <a:ext cx="1358900" cy="530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NWS</a:t>
            </a:r>
          </a:p>
          <a:p>
            <a:pPr algn="ctr"/>
            <a:r>
              <a:rPr lang="en-US" sz="1400"/>
              <a:t>Alaska WFOs</a:t>
            </a: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 flipH="1">
            <a:off x="2962275" y="2362200"/>
            <a:ext cx="351472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5594350" y="4432300"/>
            <a:ext cx="1358900" cy="530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11OWS</a:t>
            </a:r>
          </a:p>
          <a:p>
            <a:pPr algn="ctr"/>
            <a:r>
              <a:rPr lang="en-US" sz="1400"/>
              <a:t>LEADS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4964113" y="3465513"/>
            <a:ext cx="1358900" cy="530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DISA</a:t>
            </a:r>
          </a:p>
          <a:p>
            <a:pPr algn="ctr"/>
            <a:r>
              <a:rPr lang="en-US" sz="1400"/>
              <a:t>.mil Demarc</a:t>
            </a: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1898650" y="2209800"/>
            <a:ext cx="1055688" cy="409575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DMSP RTD Processing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7920038" y="2028825"/>
            <a:ext cx="977900" cy="530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U of A Fairbanks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4584700" y="5064125"/>
            <a:ext cx="1358900" cy="530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17OWS</a:t>
            </a:r>
          </a:p>
          <a:p>
            <a:pPr algn="ctr"/>
            <a:r>
              <a:rPr lang="en-US" sz="1400"/>
              <a:t>LEADS</a:t>
            </a:r>
          </a:p>
        </p:txBody>
      </p:sp>
      <p:sp>
        <p:nvSpPr>
          <p:cNvPr id="23" name="Oval 29"/>
          <p:cNvSpPr>
            <a:spLocks noChangeArrowheads="1"/>
          </p:cNvSpPr>
          <p:nvPr/>
        </p:nvSpPr>
        <p:spPr bwMode="auto">
          <a:xfrm>
            <a:off x="6502400" y="2133600"/>
            <a:ext cx="420688" cy="4206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30"/>
          <p:cNvSpPr>
            <a:spLocks noChangeShapeType="1"/>
          </p:cNvSpPr>
          <p:nvPr/>
        </p:nvSpPr>
        <p:spPr bwMode="auto">
          <a:xfrm flipH="1">
            <a:off x="6902450" y="2339975"/>
            <a:ext cx="1011238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31"/>
          <p:cNvSpPr>
            <a:spLocks noChangeShapeType="1"/>
          </p:cNvSpPr>
          <p:nvPr/>
        </p:nvSpPr>
        <p:spPr bwMode="auto">
          <a:xfrm flipH="1">
            <a:off x="5654675" y="2514600"/>
            <a:ext cx="917575" cy="930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32"/>
          <p:cNvSpPr>
            <a:spLocks noChangeShapeType="1"/>
          </p:cNvSpPr>
          <p:nvPr/>
        </p:nvSpPr>
        <p:spPr bwMode="auto">
          <a:xfrm>
            <a:off x="6810375" y="2551113"/>
            <a:ext cx="984250" cy="1001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35"/>
          <p:cNvSpPr>
            <a:spLocks noChangeShapeType="1"/>
          </p:cNvSpPr>
          <p:nvPr/>
        </p:nvSpPr>
        <p:spPr bwMode="auto">
          <a:xfrm>
            <a:off x="5765800" y="4008438"/>
            <a:ext cx="523875" cy="400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Box 36"/>
          <p:cNvSpPr txBox="1">
            <a:spLocks noChangeArrowheads="1"/>
          </p:cNvSpPr>
          <p:nvPr/>
        </p:nvSpPr>
        <p:spPr bwMode="auto">
          <a:xfrm>
            <a:off x="5429250" y="2803525"/>
            <a:ext cx="7524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Dedicated</a:t>
            </a:r>
          </a:p>
          <a:p>
            <a:r>
              <a:rPr lang="en-US" sz="1000"/>
              <a:t>Comm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NA page hea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7143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GINA Hom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066800"/>
            <a:ext cx="971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|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500" y="11430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Get Data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28950" y="1066800"/>
            <a:ext cx="704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|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11430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Ground Station Ops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62400" y="1066800"/>
            <a:ext cx="1628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 descr="|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1900" y="11430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1" descr="Projects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5000" y="1066800"/>
            <a:ext cx="65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2" descr="|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0" y="11430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3" descr="|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86100" y="1371600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4" descr="Site Search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0" y="1371600"/>
            <a:ext cx="7239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5" descr="|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47900" y="1371600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6" descr="Map Server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362200" y="1371600"/>
            <a:ext cx="7429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7" descr="|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91400" y="1371600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8" descr="Learning Resources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200400" y="1371600"/>
            <a:ext cx="12477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9" descr="|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95800" y="1371600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20" descr="Metadata Catalog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587875" y="1371600"/>
            <a:ext cx="1431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21" descr="|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19800" y="1371600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2" descr="Partners and Sponsors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180138" y="1371600"/>
            <a:ext cx="1211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3" descr="|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95400" y="1371600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4" descr="|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-274638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6" descr="|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11430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35" descr="http://www.gina.alaska.edu/images/FCDASGilmoreValley-small.jpg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438400" y="1676400"/>
            <a:ext cx="38862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3" name="Rectangle 24"/>
          <p:cNvSpPr>
            <a:spLocks noChangeArrowheads="1"/>
          </p:cNvSpPr>
          <p:nvPr/>
        </p:nvSpPr>
        <p:spPr bwMode="auto">
          <a:xfrm>
            <a:off x="2133600" y="4724400"/>
            <a:ext cx="457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Alaska Environmental Satellite Workshop</a:t>
            </a:r>
            <a:br>
              <a:rPr lang="en-US" b="1">
                <a:latin typeface="Calibri" pitchFamily="34" charset="0"/>
              </a:rPr>
            </a:br>
            <a:r>
              <a:rPr lang="en-US" b="1">
                <a:latin typeface="Calibri" pitchFamily="34" charset="0"/>
              </a:rPr>
              <a:t/>
            </a:r>
            <a:br>
              <a:rPr lang="en-US" b="1">
                <a:latin typeface="Calibri" pitchFamily="34" charset="0"/>
              </a:rPr>
            </a:br>
            <a:r>
              <a:rPr lang="en-US" b="1">
                <a:latin typeface="Calibri" pitchFamily="34" charset="0"/>
              </a:rPr>
              <a:t>                           July 29-31, 2008</a:t>
            </a:r>
            <a:br>
              <a:rPr lang="en-US" b="1">
                <a:latin typeface="Calibri" pitchFamily="34" charset="0"/>
              </a:rPr>
            </a:br>
            <a:r>
              <a:rPr lang="en-US" b="1">
                <a:latin typeface="Calibri" pitchFamily="34" charset="0"/>
              </a:rPr>
              <a:t/>
            </a:r>
            <a:br>
              <a:rPr lang="en-US" b="1">
                <a:latin typeface="Calibri" pitchFamily="34" charset="0"/>
              </a:rPr>
            </a:br>
            <a:r>
              <a:rPr lang="en-US" b="1">
                <a:latin typeface="Calibri" pitchFamily="34" charset="0"/>
              </a:rPr>
              <a:t>                          Fairbanks, Alaska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401763" y="334963"/>
            <a:ext cx="64944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>
                <a:solidFill>
                  <a:schemeClr val="accent2"/>
                </a:solidFill>
                <a:latin typeface="Calibri" pitchFamily="34" charset="0"/>
              </a:rPr>
              <a:t>Alaska’s Landscape is Changing</a:t>
            </a: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4724400" y="3276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19050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3581400" y="3505200"/>
            <a:ext cx="1066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03847" name="Text Box 7"/>
          <p:cNvSpPr txBox="1">
            <a:spLocks noChangeArrowheads="1"/>
          </p:cNvSpPr>
          <p:nvPr/>
        </p:nvSpPr>
        <p:spPr bwMode="auto">
          <a:xfrm>
            <a:off x="609600" y="4891088"/>
            <a:ext cx="14716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Forests</a:t>
            </a:r>
          </a:p>
        </p:txBody>
      </p:sp>
      <p:pic>
        <p:nvPicPr>
          <p:cNvPr id="3079" name="Picture 8" descr="Healthy_white_spru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76400"/>
            <a:ext cx="18510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9" descr="dyingforestA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581400"/>
            <a:ext cx="17891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0" descr="Denali - new growt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8862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3851" name="Text Box 11"/>
          <p:cNvSpPr txBox="1">
            <a:spLocks noChangeArrowheads="1"/>
          </p:cNvSpPr>
          <p:nvPr/>
        </p:nvSpPr>
        <p:spPr bwMode="auto">
          <a:xfrm>
            <a:off x="6118225" y="6186488"/>
            <a:ext cx="22637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Ecosystems</a:t>
            </a:r>
          </a:p>
        </p:txBody>
      </p:sp>
      <p:pic>
        <p:nvPicPr>
          <p:cNvPr id="3083" name="Picture 12" descr="polar_bears48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1185863"/>
            <a:ext cx="25146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3352800" y="2057400"/>
            <a:ext cx="14478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Wildlife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401763" y="228600"/>
            <a:ext cx="64944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>
                <a:solidFill>
                  <a:schemeClr val="accent2"/>
                </a:solidFill>
                <a:latin typeface="Calibri" pitchFamily="34" charset="0"/>
              </a:rPr>
              <a:t>Alaska’s Landscape is Changing</a:t>
            </a: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4724400" y="3276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19050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3581400" y="3505200"/>
            <a:ext cx="1066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102" name="Picture 11" descr="PortageGl2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600575"/>
            <a:ext cx="33528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Portage19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219200"/>
            <a:ext cx="32766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0" descr="PortageGl19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2819400"/>
            <a:ext cx="35052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1806" name="Text Box 14"/>
          <p:cNvSpPr txBox="1">
            <a:spLocks noChangeArrowheads="1"/>
          </p:cNvSpPr>
          <p:nvPr/>
        </p:nvSpPr>
        <p:spPr bwMode="auto">
          <a:xfrm>
            <a:off x="6553200" y="1817688"/>
            <a:ext cx="15890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Glaciers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235</Words>
  <Application>Microsoft Office PowerPoint</Application>
  <PresentationFormat>On-screen Show (4:3)</PresentationFormat>
  <Paragraphs>77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Alaska Satellite Activities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PERMAFROST THAW</vt:lpstr>
      <vt:lpstr>Slide 12</vt:lpstr>
      <vt:lpstr>Slide 13</vt:lpstr>
      <vt:lpstr>Slide 14</vt:lpstr>
      <vt:lpstr>Slide 15</vt:lpstr>
    </vt:vector>
  </TitlesOfParts>
  <Company>Alaska Region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Ray.Moore</dc:creator>
  <cp:lastModifiedBy>Ray.Moore</cp:lastModifiedBy>
  <cp:revision>26</cp:revision>
  <dcterms:created xsi:type="dcterms:W3CDTF">2009-04-30T20:35:31Z</dcterms:created>
  <dcterms:modified xsi:type="dcterms:W3CDTF">2009-04-30T21:47:41Z</dcterms:modified>
</cp:coreProperties>
</file>