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1"/>
  </p:notesMasterIdLst>
  <p:handoutMasterIdLst>
    <p:handoutMasterId r:id="rId52"/>
  </p:handoutMasterIdLst>
  <p:sldIdLst>
    <p:sldId id="408" r:id="rId2"/>
    <p:sldId id="483" r:id="rId3"/>
    <p:sldId id="485" r:id="rId4"/>
    <p:sldId id="560" r:id="rId5"/>
    <p:sldId id="564" r:id="rId6"/>
    <p:sldId id="531" r:id="rId7"/>
    <p:sldId id="533" r:id="rId8"/>
    <p:sldId id="493" r:id="rId9"/>
    <p:sldId id="492" r:id="rId10"/>
    <p:sldId id="478" r:id="rId11"/>
    <p:sldId id="537" r:id="rId12"/>
    <p:sldId id="498" r:id="rId13"/>
    <p:sldId id="497" r:id="rId14"/>
    <p:sldId id="500" r:id="rId15"/>
    <p:sldId id="502" r:id="rId16"/>
    <p:sldId id="495" r:id="rId17"/>
    <p:sldId id="494" r:id="rId18"/>
    <p:sldId id="496" r:id="rId19"/>
    <p:sldId id="523" r:id="rId20"/>
    <p:sldId id="562" r:id="rId21"/>
    <p:sldId id="525" r:id="rId22"/>
    <p:sldId id="417" r:id="rId23"/>
    <p:sldId id="468" r:id="rId24"/>
    <p:sldId id="419" r:id="rId25"/>
    <p:sldId id="503" r:id="rId26"/>
    <p:sldId id="529" r:id="rId27"/>
    <p:sldId id="559" r:id="rId28"/>
    <p:sldId id="538" r:id="rId29"/>
    <p:sldId id="540" r:id="rId30"/>
    <p:sldId id="539" r:id="rId31"/>
    <p:sldId id="536" r:id="rId32"/>
    <p:sldId id="545" r:id="rId33"/>
    <p:sldId id="546" r:id="rId34"/>
    <p:sldId id="547" r:id="rId35"/>
    <p:sldId id="541" r:id="rId36"/>
    <p:sldId id="567" r:id="rId37"/>
    <p:sldId id="543" r:id="rId38"/>
    <p:sldId id="566" r:id="rId39"/>
    <p:sldId id="542" r:id="rId40"/>
    <p:sldId id="548" r:id="rId41"/>
    <p:sldId id="549" r:id="rId42"/>
    <p:sldId id="551" r:id="rId43"/>
    <p:sldId id="552" r:id="rId44"/>
    <p:sldId id="553" r:id="rId45"/>
    <p:sldId id="554" r:id="rId46"/>
    <p:sldId id="555" r:id="rId47"/>
    <p:sldId id="556" r:id="rId48"/>
    <p:sldId id="568" r:id="rId49"/>
    <p:sldId id="535" r:id="rId50"/>
  </p:sldIdLst>
  <p:sldSz cx="9144000" cy="6858000" type="screen4x3"/>
  <p:notesSz cx="6996113" cy="92821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FF"/>
    <a:srgbClr val="6600CC"/>
    <a:srgbClr val="33CC33"/>
    <a:srgbClr val="FFFF00"/>
    <a:srgbClr val="0066FF"/>
    <a:srgbClr val="00FF00"/>
    <a:srgbClr val="99FF66"/>
    <a:srgbClr val="FF6600"/>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01" autoAdjust="0"/>
    <p:restoredTop sz="89901" autoAdjust="0"/>
  </p:normalViewPr>
  <p:slideViewPr>
    <p:cSldViewPr snapToGrid="0" showGuides="1">
      <p:cViewPr varScale="1">
        <p:scale>
          <a:sx n="79" d="100"/>
          <a:sy n="79" d="100"/>
        </p:scale>
        <p:origin x="-1590" y="-90"/>
      </p:cViewPr>
      <p:guideLst>
        <p:guide orient="horz" pos="2191"/>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64" d="100"/>
          <a:sy n="64" d="100"/>
        </p:scale>
        <p:origin x="-2724" y="-102"/>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032125" cy="465138"/>
          </a:xfrm>
          <a:prstGeom prst="rect">
            <a:avLst/>
          </a:prstGeom>
          <a:noFill/>
          <a:ln w="9525">
            <a:noFill/>
            <a:miter lim="800000"/>
            <a:headEnd/>
            <a:tailEnd/>
          </a:ln>
        </p:spPr>
        <p:txBody>
          <a:bodyPr vert="horz" wrap="square" lIns="92261" tIns="46132" rIns="92261" bIns="46132" numCol="1" anchor="t" anchorCtr="0" compatLnSpc="1">
            <a:prstTxWarp prst="textNoShape">
              <a:avLst/>
            </a:prstTxWarp>
          </a:bodyPr>
          <a:lstStyle>
            <a:lvl1pPr defTabSz="922338">
              <a:defRPr sz="1300" smtClean="0"/>
            </a:lvl1pPr>
          </a:lstStyle>
          <a:p>
            <a:pPr>
              <a:defRPr/>
            </a:pPr>
            <a:endParaRPr lang="en-US"/>
          </a:p>
        </p:txBody>
      </p:sp>
      <p:sp>
        <p:nvSpPr>
          <p:cNvPr id="41987" name="Rectangle 3"/>
          <p:cNvSpPr>
            <a:spLocks noGrp="1" noChangeArrowheads="1"/>
          </p:cNvSpPr>
          <p:nvPr>
            <p:ph type="dt" sz="quarter" idx="1"/>
          </p:nvPr>
        </p:nvSpPr>
        <p:spPr bwMode="auto">
          <a:xfrm>
            <a:off x="3962400" y="0"/>
            <a:ext cx="3032125" cy="465138"/>
          </a:xfrm>
          <a:prstGeom prst="rect">
            <a:avLst/>
          </a:prstGeom>
          <a:noFill/>
          <a:ln w="9525">
            <a:noFill/>
            <a:miter lim="800000"/>
            <a:headEnd/>
            <a:tailEnd/>
          </a:ln>
        </p:spPr>
        <p:txBody>
          <a:bodyPr vert="horz" wrap="square" lIns="92261" tIns="46132" rIns="92261" bIns="46132" numCol="1" anchor="t" anchorCtr="0" compatLnSpc="1">
            <a:prstTxWarp prst="textNoShape">
              <a:avLst/>
            </a:prstTxWarp>
          </a:bodyPr>
          <a:lstStyle>
            <a:lvl1pPr algn="r" defTabSz="922338">
              <a:defRPr sz="1300" smtClean="0"/>
            </a:lvl1pPr>
          </a:lstStyle>
          <a:p>
            <a:pPr>
              <a:defRPr/>
            </a:pPr>
            <a:fld id="{C24CFDDB-ADD9-4311-828B-EA50E147A30A}" type="datetimeFigureOut">
              <a:rPr lang="en-US"/>
              <a:pPr>
                <a:defRPr/>
              </a:pPr>
              <a:t>9/23/2009</a:t>
            </a:fld>
            <a:endParaRPr lang="en-US"/>
          </a:p>
        </p:txBody>
      </p:sp>
      <p:sp>
        <p:nvSpPr>
          <p:cNvPr id="41988" name="Rectangle 4"/>
          <p:cNvSpPr>
            <a:spLocks noGrp="1" noChangeArrowheads="1"/>
          </p:cNvSpPr>
          <p:nvPr>
            <p:ph type="ftr" sz="quarter" idx="2"/>
          </p:nvPr>
        </p:nvSpPr>
        <p:spPr bwMode="auto">
          <a:xfrm>
            <a:off x="0" y="8815388"/>
            <a:ext cx="3032125" cy="465137"/>
          </a:xfrm>
          <a:prstGeom prst="rect">
            <a:avLst/>
          </a:prstGeom>
          <a:noFill/>
          <a:ln w="9525">
            <a:noFill/>
            <a:miter lim="800000"/>
            <a:headEnd/>
            <a:tailEnd/>
          </a:ln>
        </p:spPr>
        <p:txBody>
          <a:bodyPr vert="horz" wrap="square" lIns="92261" tIns="46132" rIns="92261" bIns="46132" numCol="1" anchor="b" anchorCtr="0" compatLnSpc="1">
            <a:prstTxWarp prst="textNoShape">
              <a:avLst/>
            </a:prstTxWarp>
          </a:bodyPr>
          <a:lstStyle>
            <a:lvl1pPr defTabSz="922338">
              <a:defRPr sz="1300" smtClean="0"/>
            </a:lvl1pPr>
          </a:lstStyle>
          <a:p>
            <a:pPr>
              <a:defRPr/>
            </a:pPr>
            <a:endParaRPr lang="en-US"/>
          </a:p>
        </p:txBody>
      </p:sp>
      <p:sp>
        <p:nvSpPr>
          <p:cNvPr id="41989" name="Rectangle 5"/>
          <p:cNvSpPr>
            <a:spLocks noGrp="1" noChangeArrowheads="1"/>
          </p:cNvSpPr>
          <p:nvPr>
            <p:ph type="sldNum" sz="quarter" idx="3"/>
          </p:nvPr>
        </p:nvSpPr>
        <p:spPr bwMode="auto">
          <a:xfrm>
            <a:off x="3962400" y="8815388"/>
            <a:ext cx="3032125" cy="465137"/>
          </a:xfrm>
          <a:prstGeom prst="rect">
            <a:avLst/>
          </a:prstGeom>
          <a:noFill/>
          <a:ln w="9525">
            <a:noFill/>
            <a:miter lim="800000"/>
            <a:headEnd/>
            <a:tailEnd/>
          </a:ln>
        </p:spPr>
        <p:txBody>
          <a:bodyPr vert="horz" wrap="square" lIns="92261" tIns="46132" rIns="92261" bIns="46132" numCol="1" anchor="b" anchorCtr="0" compatLnSpc="1">
            <a:prstTxWarp prst="textNoShape">
              <a:avLst/>
            </a:prstTxWarp>
          </a:bodyPr>
          <a:lstStyle>
            <a:lvl1pPr algn="r" defTabSz="922338">
              <a:defRPr sz="1300" smtClean="0"/>
            </a:lvl1pPr>
          </a:lstStyle>
          <a:p>
            <a:pPr>
              <a:defRPr/>
            </a:pPr>
            <a:fld id="{4A011D9D-7FFB-4F5E-B8A1-2F67A5B72AB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5138"/>
          </a:xfrm>
          <a:prstGeom prst="rect">
            <a:avLst/>
          </a:prstGeom>
          <a:noFill/>
          <a:ln w="9525">
            <a:noFill/>
            <a:miter lim="800000"/>
            <a:headEnd/>
            <a:tailEnd/>
          </a:ln>
        </p:spPr>
        <p:txBody>
          <a:bodyPr vert="horz" wrap="square" lIns="92261" tIns="46132" rIns="92261" bIns="46132" numCol="1" anchor="t" anchorCtr="0" compatLnSpc="1">
            <a:prstTxWarp prst="textNoShape">
              <a:avLst/>
            </a:prstTxWarp>
          </a:bodyPr>
          <a:lstStyle>
            <a:lvl1pPr defTabSz="922338">
              <a:defRPr sz="1300" smtClean="0"/>
            </a:lvl1pPr>
          </a:lstStyle>
          <a:p>
            <a:pPr>
              <a:defRPr/>
            </a:pPr>
            <a:endParaRPr lang="en-US"/>
          </a:p>
        </p:txBody>
      </p:sp>
      <p:sp>
        <p:nvSpPr>
          <p:cNvPr id="4099" name="Rectangle 3"/>
          <p:cNvSpPr>
            <a:spLocks noGrp="1" noChangeArrowheads="1"/>
          </p:cNvSpPr>
          <p:nvPr>
            <p:ph type="dt" idx="1"/>
          </p:nvPr>
        </p:nvSpPr>
        <p:spPr bwMode="auto">
          <a:xfrm>
            <a:off x="3962400" y="0"/>
            <a:ext cx="3032125" cy="465138"/>
          </a:xfrm>
          <a:prstGeom prst="rect">
            <a:avLst/>
          </a:prstGeom>
          <a:noFill/>
          <a:ln w="9525">
            <a:noFill/>
            <a:miter lim="800000"/>
            <a:headEnd/>
            <a:tailEnd/>
          </a:ln>
        </p:spPr>
        <p:txBody>
          <a:bodyPr vert="horz" wrap="square" lIns="92261" tIns="46132" rIns="92261" bIns="46132" numCol="1" anchor="t" anchorCtr="0" compatLnSpc="1">
            <a:prstTxWarp prst="textNoShape">
              <a:avLst/>
            </a:prstTxWarp>
          </a:bodyPr>
          <a:lstStyle>
            <a:lvl1pPr algn="r" defTabSz="922338">
              <a:defRPr sz="1300" smtClean="0"/>
            </a:lvl1pPr>
          </a:lstStyle>
          <a:p>
            <a:pPr>
              <a:defRPr/>
            </a:pPr>
            <a:fld id="{74822DFF-015D-49DE-99DA-D77175ED6E75}" type="datetimeFigureOut">
              <a:rPr lang="en-US"/>
              <a:pPr>
                <a:defRPr/>
              </a:pPr>
              <a:t>9/23/2009</a:t>
            </a:fld>
            <a:endParaRPr lang="en-US"/>
          </a:p>
        </p:txBody>
      </p:sp>
      <p:sp>
        <p:nvSpPr>
          <p:cNvPr id="26628" name="Rectangle 4"/>
          <p:cNvSpPr>
            <a:spLocks noGrp="1" noRot="1" noChangeAspect="1" noChangeArrowheads="1" noTextEdit="1"/>
          </p:cNvSpPr>
          <p:nvPr>
            <p:ph type="sldImg" idx="2"/>
          </p:nvPr>
        </p:nvSpPr>
        <p:spPr bwMode="auto">
          <a:xfrm>
            <a:off x="1179513" y="695325"/>
            <a:ext cx="4641850" cy="34813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0088" y="4410075"/>
            <a:ext cx="5595937" cy="4176713"/>
          </a:xfrm>
          <a:prstGeom prst="rect">
            <a:avLst/>
          </a:prstGeom>
          <a:noFill/>
          <a:ln w="9525">
            <a:noFill/>
            <a:miter lim="800000"/>
            <a:headEnd/>
            <a:tailEnd/>
          </a:ln>
        </p:spPr>
        <p:txBody>
          <a:bodyPr vert="horz" wrap="square" lIns="92261" tIns="46132" rIns="92261" bIns="461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15388"/>
            <a:ext cx="3032125" cy="465137"/>
          </a:xfrm>
          <a:prstGeom prst="rect">
            <a:avLst/>
          </a:prstGeom>
          <a:noFill/>
          <a:ln w="9525">
            <a:noFill/>
            <a:miter lim="800000"/>
            <a:headEnd/>
            <a:tailEnd/>
          </a:ln>
        </p:spPr>
        <p:txBody>
          <a:bodyPr vert="horz" wrap="square" lIns="92261" tIns="46132" rIns="92261" bIns="46132" numCol="1" anchor="b" anchorCtr="0" compatLnSpc="1">
            <a:prstTxWarp prst="textNoShape">
              <a:avLst/>
            </a:prstTxWarp>
          </a:bodyPr>
          <a:lstStyle>
            <a:lvl1pPr defTabSz="922338">
              <a:defRPr sz="1300" smtClean="0"/>
            </a:lvl1pPr>
          </a:lstStyle>
          <a:p>
            <a:pPr>
              <a:defRPr/>
            </a:pPr>
            <a:endParaRPr lang="en-US"/>
          </a:p>
        </p:txBody>
      </p:sp>
      <p:sp>
        <p:nvSpPr>
          <p:cNvPr id="4103" name="Rectangle 7"/>
          <p:cNvSpPr>
            <a:spLocks noGrp="1" noChangeArrowheads="1"/>
          </p:cNvSpPr>
          <p:nvPr>
            <p:ph type="sldNum" sz="quarter" idx="5"/>
          </p:nvPr>
        </p:nvSpPr>
        <p:spPr bwMode="auto">
          <a:xfrm>
            <a:off x="3962400" y="8815388"/>
            <a:ext cx="3032125" cy="465137"/>
          </a:xfrm>
          <a:prstGeom prst="rect">
            <a:avLst/>
          </a:prstGeom>
          <a:noFill/>
          <a:ln w="9525">
            <a:noFill/>
            <a:miter lim="800000"/>
            <a:headEnd/>
            <a:tailEnd/>
          </a:ln>
        </p:spPr>
        <p:txBody>
          <a:bodyPr vert="horz" wrap="square" lIns="92261" tIns="46132" rIns="92261" bIns="46132" numCol="1" anchor="b" anchorCtr="0" compatLnSpc="1">
            <a:prstTxWarp prst="textNoShape">
              <a:avLst/>
            </a:prstTxWarp>
          </a:bodyPr>
          <a:lstStyle>
            <a:lvl1pPr algn="r" defTabSz="922338">
              <a:defRPr sz="1300" smtClean="0"/>
            </a:lvl1pPr>
          </a:lstStyle>
          <a:p>
            <a:pPr>
              <a:defRPr/>
            </a:pPr>
            <a:fld id="{77103BA5-A62A-4272-870A-1E50A3F11EAF}"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79513" y="696913"/>
            <a:ext cx="4638675" cy="3479800"/>
          </a:xfrm>
          <a:ln/>
        </p:spPr>
      </p:sp>
      <p:sp>
        <p:nvSpPr>
          <p:cNvPr id="38915" name="Rectangle 3"/>
          <p:cNvSpPr>
            <a:spLocks noGrp="1" noChangeArrowheads="1"/>
          </p:cNvSpPr>
          <p:nvPr>
            <p:ph type="body" idx="1"/>
          </p:nvPr>
        </p:nvSpPr>
        <p:spPr>
          <a:xfrm>
            <a:off x="700088" y="4408488"/>
            <a:ext cx="5595937" cy="4176712"/>
          </a:xfrm>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7EED4042-E28A-423F-A6E9-1FE18D24137C}"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C5271017-0996-4FFB-A915-72E6F5B66FDA}"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413298C8-1CB5-4E98-B283-18D223C4CC26}"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602A96C-3E89-4225-B68E-498BBBA0C884}"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82CBF5FA-B218-4342-8467-FC650BD99C96}"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1D2EFDF7-FA34-43EA-B12B-AB084EB2456C}"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D364A18C-258B-4C8E-9B0D-2ADF72C02FC1}"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179513" y="696913"/>
            <a:ext cx="4638675" cy="3479800"/>
          </a:xfrm>
          <a:ln/>
        </p:spPr>
      </p:sp>
      <p:sp>
        <p:nvSpPr>
          <p:cNvPr id="29699" name="Rectangle 3"/>
          <p:cNvSpPr>
            <a:spLocks noGrp="1" noChangeArrowheads="1"/>
          </p:cNvSpPr>
          <p:nvPr>
            <p:ph type="body" idx="1"/>
          </p:nvPr>
        </p:nvSpPr>
        <p:spPr>
          <a:xfrm>
            <a:off x="933450" y="4408488"/>
            <a:ext cx="5129213" cy="4176712"/>
          </a:xfrm>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186" name="Rectangle 2"/>
          <p:cNvSpPr>
            <a:spLocks noGrp="1" noRot="1" noChangeAspect="1" noChangeArrowheads="1" noTextEdit="1"/>
          </p:cNvSpPr>
          <p:nvPr>
            <p:ph type="sldImg"/>
          </p:nvPr>
        </p:nvSpPr>
        <p:spPr>
          <a:ln/>
        </p:spPr>
      </p:sp>
      <p:sp>
        <p:nvSpPr>
          <p:cNvPr id="2525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A822CE-7E4F-4EA7-82FB-BA9E624CB1E1}" type="slidenum">
              <a:rPr lang="en-US"/>
              <a:pPr/>
              <a:t>25</a:t>
            </a:fld>
            <a:endParaRPr lang="en-US"/>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xfrm>
            <a:off x="932815" y="4409004"/>
            <a:ext cx="5130483" cy="4176951"/>
          </a:xfrm>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020E4C38-707B-44EA-A7DF-8BBFAD6A9EA1}"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3DA47DB5-6863-422F-B1A6-BDCDEAE34CD3}"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020E4C38-707B-44EA-A7DF-8BBFAD6A9EA1}"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020E4C38-707B-44EA-A7DF-8BBFAD6A9EA1}"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p:txBody>
          <a:bodyPr/>
          <a:lstStyle/>
          <a:p>
            <a:pPr marL="172616" indent="-172616"/>
            <a:endParaRPr lang="en-US" dirty="0"/>
          </a:p>
          <a:p>
            <a:pPr marL="172616" indent="-172616"/>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w="9525"/>
        </p:spPr>
        <p:txBody>
          <a:bodyPr/>
          <a:lstStyle/>
          <a:p>
            <a:r>
              <a:rPr lang="en-US" smtClean="0"/>
              <a:t>The movie loops show WRF-CMAQ simulations for one day beginning at 00z.  This was a regional-scale industrial haze/pollution episode.  Top left panel shows 24-hr forecast without assimilation and the bottom left panel shows 24-hr forecast with GOES AOD (aerosol optical depth) assimilation.  AOD can be viewed as a proxy to particulate matter (PM2.5) pollution.  PM2.5 stands for particulate matter in ug/m3 for particles smaller than 2.5 microns.  These particles are the most harmful because they can make it through your respiratory system and cause health problems.  As evident by the scatterplot of predicted PM2.5 concentrations and observed concentrations, simulations with assimilation correlate better with observations than the forecast runs without assimilation.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2114" name="Rectangle 2"/>
          <p:cNvSpPr>
            <a:spLocks noGrp="1" noRot="1" noChangeAspect="1" noChangeArrowheads="1" noTextEdit="1"/>
          </p:cNvSpPr>
          <p:nvPr>
            <p:ph type="sldImg"/>
          </p:nvPr>
        </p:nvSpPr>
        <p:spPr>
          <a:ln/>
        </p:spPr>
      </p:sp>
      <p:sp>
        <p:nvSpPr>
          <p:cNvPr id="2522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3AC4190F-A146-4500-A8E0-D05A18B8B090}" type="datetime1">
              <a:rPr lang="en-US" smtClean="0"/>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028637-3BEF-48E5-8F3F-F4BC894E73F0}"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E963B4E-3E8E-4B36-8119-D5C89CD4B4E4}" type="slidenum">
              <a:rPr lang="en-US"/>
              <a:pPr/>
              <a:t>41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smtClean="0"/>
              <a:t>Note the many operational uses of today’s sounder, even with its limited spatial and spectral attributes.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smtClean="0"/>
          </a:p>
        </p:txBody>
      </p:sp>
      <p:sp>
        <p:nvSpPr>
          <p:cNvPr id="57348" name="Slide Number Placeholder 3"/>
          <p:cNvSpPr>
            <a:spLocks noGrp="1"/>
          </p:cNvSpPr>
          <p:nvPr>
            <p:ph type="sldNum" sz="quarter" idx="5"/>
          </p:nvPr>
        </p:nvSpPr>
        <p:spPr>
          <a:noFill/>
        </p:spPr>
        <p:txBody>
          <a:bodyPr/>
          <a:lstStyle/>
          <a:p>
            <a:fld id="{B6395FF5-ACBB-44B7-8066-FBE68A971330}" type="slidenum">
              <a:rPr lang="en-US"/>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00082A3-2A9B-4543-B99E-202D69FFF083}" type="slidenum">
              <a:rPr lang="en-US"/>
              <a:pPr/>
              <a:t>43</a:t>
            </a:fld>
            <a:endParaRPr lang="en-US"/>
          </a:p>
        </p:txBody>
      </p:sp>
      <p:sp>
        <p:nvSpPr>
          <p:cNvPr id="58371" name="Rectangle 2"/>
          <p:cNvSpPr>
            <a:spLocks noGrp="1" noRot="1" noChangeAspect="1" noChangeArrowheads="1" noTextEdit="1"/>
          </p:cNvSpPr>
          <p:nvPr>
            <p:ph type="sldImg"/>
          </p:nvPr>
        </p:nvSpPr>
        <p:spPr>
          <a:xfrm>
            <a:off x="1163638" y="685800"/>
            <a:ext cx="4681537" cy="3509963"/>
          </a:xfrm>
          <a:ln/>
        </p:spPr>
      </p:sp>
      <p:sp>
        <p:nvSpPr>
          <p:cNvPr id="58372" name="Rectangle 3"/>
          <p:cNvSpPr>
            <a:spLocks noGrp="1" noChangeArrowheads="1"/>
          </p:cNvSpPr>
          <p:nvPr>
            <p:ph type="body" idx="1"/>
          </p:nvPr>
        </p:nvSpPr>
        <p:spPr>
          <a:xfrm>
            <a:off x="915002" y="4425118"/>
            <a:ext cx="5179067" cy="4196289"/>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86E3ED54-32E5-420D-A757-7053AA720F0E}" type="slidenum">
              <a:rPr lang="en-US"/>
              <a:pPr/>
              <a:t>44</a:t>
            </a:fld>
            <a:endParaRPr lang="en-US"/>
          </a:p>
        </p:txBody>
      </p:sp>
      <p:sp>
        <p:nvSpPr>
          <p:cNvPr id="59395" name="Rectangle 2"/>
          <p:cNvSpPr>
            <a:spLocks noGrp="1" noRot="1" noChangeAspect="1" noChangeArrowheads="1" noTextEdit="1"/>
          </p:cNvSpPr>
          <p:nvPr>
            <p:ph type="sldImg"/>
          </p:nvPr>
        </p:nvSpPr>
        <p:spPr>
          <a:xfrm>
            <a:off x="1163638" y="685800"/>
            <a:ext cx="4681537" cy="3509963"/>
          </a:xfrm>
          <a:ln/>
        </p:spPr>
      </p:sp>
      <p:sp>
        <p:nvSpPr>
          <p:cNvPr id="59396" name="Rectangle 3"/>
          <p:cNvSpPr>
            <a:spLocks noGrp="1" noChangeArrowheads="1"/>
          </p:cNvSpPr>
          <p:nvPr>
            <p:ph type="body" idx="1"/>
          </p:nvPr>
        </p:nvSpPr>
        <p:spPr>
          <a:xfrm>
            <a:off x="915002" y="4425118"/>
            <a:ext cx="5179067" cy="4196289"/>
          </a:xfrm>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FBEC6F0-01CE-4F0A-A4A8-C04692237D17}" type="slidenum">
              <a:rPr lang="en-US"/>
              <a:pPr/>
              <a:t>45</a:t>
            </a:fld>
            <a:endParaRPr lang="en-US"/>
          </a:p>
        </p:txBody>
      </p:sp>
      <p:sp>
        <p:nvSpPr>
          <p:cNvPr id="60419" name="Rectangle 2"/>
          <p:cNvSpPr>
            <a:spLocks noGrp="1" noRot="1" noChangeAspect="1" noChangeArrowheads="1" noTextEdit="1"/>
          </p:cNvSpPr>
          <p:nvPr>
            <p:ph type="sldImg"/>
          </p:nvPr>
        </p:nvSpPr>
        <p:spPr>
          <a:xfrm>
            <a:off x="1163638" y="685800"/>
            <a:ext cx="4681537" cy="3509963"/>
          </a:xfrm>
          <a:ln/>
        </p:spPr>
      </p:sp>
      <p:sp>
        <p:nvSpPr>
          <p:cNvPr id="60420" name="Rectangle 3"/>
          <p:cNvSpPr>
            <a:spLocks noGrp="1" noChangeArrowheads="1"/>
          </p:cNvSpPr>
          <p:nvPr>
            <p:ph type="body" idx="1"/>
          </p:nvPr>
        </p:nvSpPr>
        <p:spPr>
          <a:xfrm>
            <a:off x="915002" y="4425118"/>
            <a:ext cx="5179067" cy="4196289"/>
          </a:xfrm>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endParaRPr lang="en-US" dirty="0" smtClean="0"/>
          </a:p>
        </p:txBody>
      </p:sp>
      <p:sp>
        <p:nvSpPr>
          <p:cNvPr id="68612" name="Slide Number Placeholder 3"/>
          <p:cNvSpPr>
            <a:spLocks noGrp="1"/>
          </p:cNvSpPr>
          <p:nvPr>
            <p:ph type="sldNum" sz="quarter" idx="5"/>
          </p:nvPr>
        </p:nvSpPr>
        <p:spPr>
          <a:noFill/>
        </p:spPr>
        <p:txBody>
          <a:bodyPr/>
          <a:lstStyle/>
          <a:p>
            <a:fld id="{AF4FEC46-2F21-452E-A598-325B0D689589}" type="slidenum">
              <a:rPr lang="en-US"/>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dirty="0" smtClean="0"/>
          </a:p>
        </p:txBody>
      </p:sp>
      <p:sp>
        <p:nvSpPr>
          <p:cNvPr id="69636" name="Slide Number Placeholder 3"/>
          <p:cNvSpPr>
            <a:spLocks noGrp="1"/>
          </p:cNvSpPr>
          <p:nvPr>
            <p:ph type="sldNum" sz="quarter" idx="5"/>
          </p:nvPr>
        </p:nvSpPr>
        <p:spPr>
          <a:noFill/>
        </p:spPr>
        <p:txBody>
          <a:bodyPr/>
          <a:lstStyle/>
          <a:p>
            <a:fld id="{5BB24EBB-C27D-4650-B88E-04F631A6DD36}" type="slidenum">
              <a:rPr lang="en-US"/>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endParaRPr lang="en-US" dirty="0" smtClean="0"/>
          </a:p>
        </p:txBody>
      </p:sp>
      <p:sp>
        <p:nvSpPr>
          <p:cNvPr id="70660" name="Slide Number Placeholder 3"/>
          <p:cNvSpPr>
            <a:spLocks noGrp="1"/>
          </p:cNvSpPr>
          <p:nvPr>
            <p:ph type="sldNum" sz="quarter" idx="5"/>
          </p:nvPr>
        </p:nvSpPr>
        <p:spPr>
          <a:noFill/>
        </p:spPr>
        <p:txBody>
          <a:bodyPr/>
          <a:lstStyle/>
          <a:p>
            <a:fld id="{F082D024-F902-46EE-B9FF-9BE11E906CFF}" type="slidenum">
              <a:rPr lang="en-US"/>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77925" y="696913"/>
            <a:ext cx="4641850" cy="3481387"/>
          </a:xfrm>
          <a:ln/>
        </p:spPr>
      </p:sp>
      <p:sp>
        <p:nvSpPr>
          <p:cNvPr id="50179" name="Rectangle 3"/>
          <p:cNvSpPr>
            <a:spLocks noGrp="1" noChangeArrowheads="1"/>
          </p:cNvSpPr>
          <p:nvPr>
            <p:ph type="body" idx="1"/>
          </p:nvPr>
        </p:nvSpPr>
        <p:spPr>
          <a:xfrm>
            <a:off x="700088" y="4410075"/>
            <a:ext cx="5595937" cy="4175125"/>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FF75B81D-A317-4058-811C-4D099F7F784F}"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9128E5D8-64D5-432A-8940-535102DAC6B5}"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962542" y="8817689"/>
            <a:ext cx="3031970" cy="462829"/>
          </a:xfrm>
          <a:prstGeom prst="rect">
            <a:avLst/>
          </a:prstGeom>
          <a:noFill/>
          <a:ln w="9525">
            <a:noFill/>
            <a:miter lim="800000"/>
            <a:headEnd/>
            <a:tailEnd/>
          </a:ln>
        </p:spPr>
        <p:txBody>
          <a:bodyPr lIns="92937" tIns="46468" rIns="92937" bIns="46468" anchor="b"/>
          <a:lstStyle/>
          <a:p>
            <a:pPr algn="r" defTabSz="928610"/>
            <a:fld id="{F139DDA9-F6FF-4025-8E9A-65898925F7BC}" type="slidenum">
              <a:rPr lang="en-US" sz="1200"/>
              <a:pPr algn="r" defTabSz="928610"/>
              <a:t>6</a:t>
            </a:fld>
            <a:endParaRPr lang="en-US" sz="1200" dirty="0"/>
          </a:p>
        </p:txBody>
      </p:sp>
      <p:sp>
        <p:nvSpPr>
          <p:cNvPr id="26627" name="Rectangle 2"/>
          <p:cNvSpPr>
            <a:spLocks noGrp="1" noRot="1" noChangeAspect="1" noChangeArrowheads="1" noTextEdit="1"/>
          </p:cNvSpPr>
          <p:nvPr>
            <p:ph type="sldImg"/>
          </p:nvPr>
        </p:nvSpPr>
        <p:spPr>
          <a:xfrm>
            <a:off x="1176338" y="696913"/>
            <a:ext cx="4643437" cy="3481387"/>
          </a:xfrm>
          <a:ln/>
        </p:spPr>
      </p:sp>
      <p:sp>
        <p:nvSpPr>
          <p:cNvPr id="26628" name="Rectangle 3"/>
          <p:cNvSpPr>
            <a:spLocks noGrp="1" noChangeArrowheads="1"/>
          </p:cNvSpPr>
          <p:nvPr>
            <p:ph type="body" idx="1"/>
          </p:nvPr>
        </p:nvSpPr>
        <p:spPr>
          <a:xfrm>
            <a:off x="699933" y="4409642"/>
            <a:ext cx="5596250" cy="4175036"/>
          </a:xfrm>
          <a:noFill/>
          <a:ln/>
        </p:spPr>
        <p:txBody>
          <a:bodyPr lIns="92937" tIns="46468" rIns="92937" bIns="46468"/>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1438EEE6-0DB8-4C56-A88F-A9C224C85EEC}"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25793BBD-A95F-4513-9201-992EF224317B}" type="datetime1">
              <a:rPr lang="en-US" smtClean="0"/>
              <a:pPr>
                <a:defRPr/>
              </a:pPr>
              <a:t>9/23/2009</a:t>
            </a:fld>
            <a:endParaRPr lang="en-US"/>
          </a:p>
        </p:txBody>
      </p:sp>
      <p:sp>
        <p:nvSpPr>
          <p:cNvPr id="5" name="Slide Number Placeholder 4"/>
          <p:cNvSpPr>
            <a:spLocks noGrp="1"/>
          </p:cNvSpPr>
          <p:nvPr>
            <p:ph type="sldNum" sz="quarter" idx="11"/>
          </p:nvPr>
        </p:nvSpPr>
        <p:spPr/>
        <p:txBody>
          <a:bodyPr/>
          <a:lstStyle/>
          <a:p>
            <a:pPr>
              <a:defRPr/>
            </a:pPr>
            <a:fld id="{77103BA5-A62A-4272-870A-1E50A3F11EAF}"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smtClean="0"/>
              <a:t>IGARSS 2009</a:t>
            </a:r>
          </a:p>
          <a:p>
            <a:pPr>
              <a:defRPr/>
            </a:pPr>
            <a:r>
              <a:rPr lang="en-US" dirty="0" smtClean="0"/>
              <a:t>Cape Town, RSA</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BEC6BF5-F6B9-46D7-88ED-13F70F78FF1B}"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r>
              <a:rPr lang="en-US" dirty="0" smtClean="0"/>
              <a:t>13-17 July 2009</a:t>
            </a:r>
            <a:endParaRPr lang="en-US" dirty="0"/>
          </a:p>
        </p:txBody>
      </p:sp>
      <p:pic>
        <p:nvPicPr>
          <p:cNvPr id="7" name="Picture 13" descr="GOES-R_Color_L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0" y="0"/>
            <a:ext cx="1658679" cy="1106396"/>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BA7E03F-227D-43B3-8365-E5DAF1868355}"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50F9535C-A0CF-4D68-8BD6-2DC75DAAFBC2}" type="datetime1">
              <a:rPr lang="en-US"/>
              <a:pPr>
                <a:defRPr/>
              </a:pPr>
              <a:t>9/23/2009</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C33E82D-CDC0-4652-A210-B06AF2B0A913}"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3242794E-FBB9-4339-AEC7-FE7FBC82924D}" type="datetime1">
              <a:rPr lang="en-US"/>
              <a:pPr>
                <a:defRPr/>
              </a:pPr>
              <a:t>9/23/2009</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11107D2-7CF2-42E9-A0B3-1DB3119A9F47}"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81DE8EA3-50AA-4757-A3DF-7178479A0441}" type="datetime1">
              <a:rPr lang="en-US"/>
              <a:pPr>
                <a:defRPr/>
              </a:pPr>
              <a:t>9/23/2009</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078729DC-E8A6-49FF-8D98-620DC67C280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848600" cy="381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762000"/>
            <a:ext cx="41529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762000"/>
            <a:ext cx="41529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505200"/>
            <a:ext cx="41529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9E27E022-7438-4E9C-B260-5E29F71468BB}" type="slidenum">
              <a:rPr lang="en-US"/>
              <a:pPr/>
              <a:t>‹#›</a:t>
            </a:fld>
            <a:endParaRPr lang="en-US"/>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848600" cy="381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762000"/>
            <a:ext cx="41529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762000"/>
            <a:ext cx="41529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248400"/>
            <a:ext cx="2133600" cy="476250"/>
          </a:xfrm>
        </p:spPr>
        <p:txBody>
          <a:bodyPr/>
          <a:lstStyle>
            <a:lvl1pPr>
              <a:defRPr/>
            </a:lvl1pPr>
          </a:lstStyle>
          <a:p>
            <a:fld id="{9B360B4A-2379-4446-B0E6-68E9005CC52D}" type="slidenum">
              <a:rPr lang="en-US"/>
              <a:pPr/>
              <a:t>‹#›</a:t>
            </a:fld>
            <a:endParaRPr lang="en-US"/>
          </a:p>
        </p:txBody>
      </p:sp>
      <p:sp>
        <p:nvSpPr>
          <p:cNvPr id="6" name="Date Placeholder 5"/>
          <p:cNvSpPr>
            <a:spLocks noGrp="1"/>
          </p:cNvSpPr>
          <p:nvPr>
            <p:ph type="dt" sz="half" idx="11"/>
          </p:nvPr>
        </p:nvSpPr>
        <p:spPr>
          <a:xfrm>
            <a:off x="3581400" y="6248400"/>
            <a:ext cx="2133600" cy="476250"/>
          </a:xfrm>
        </p:spPr>
        <p:txBody>
          <a:bodyPr/>
          <a:lstStyle>
            <a:lvl1pPr>
              <a:defRPr/>
            </a:lvl1pPr>
          </a:lstStyle>
          <a:p>
            <a:endParaRPr lang="en-US"/>
          </a:p>
        </p:txBody>
      </p:sp>
      <p:sp>
        <p:nvSpPr>
          <p:cNvPr id="7" name="Footer Placeholder 6"/>
          <p:cNvSpPr>
            <a:spLocks noGrp="1"/>
          </p:cNvSpPr>
          <p:nvPr>
            <p:ph type="ftr" sz="quarter" idx="12"/>
          </p:nvPr>
        </p:nvSpPr>
        <p:spPr>
          <a:xfrm>
            <a:off x="304800" y="6400800"/>
            <a:ext cx="1600200" cy="320675"/>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8B8AB70-731B-450C-A7FF-CF31F24EBD9C}"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9FFD2D35-DE5D-483C-B68A-3D0D3866DCE2}" type="datetime1">
              <a:rPr lang="en-US"/>
              <a:pPr>
                <a:defRPr/>
              </a:pPr>
              <a:t>9/23/2009</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9D5A758-6B31-4675-82D7-A5B6B0DC5B1D}"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7CA23832-6578-44AC-ADAC-4AC0F738A5DB}" type="datetime1">
              <a:rPr lang="en-US"/>
              <a:pPr>
                <a:defRPr/>
              </a:pPr>
              <a:t>9/23/2009</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493FD5C-9020-46F8-B037-78F2C3532E50}"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3ED1BDC9-7DCC-487D-AD72-7269CB5E1F37}" type="datetime1">
              <a:rPr lang="en-US"/>
              <a:pPr>
                <a:defRPr/>
              </a:pPr>
              <a:t>9/23/2009</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0912BE7A-7399-4C0D-BDCD-F094A7565337}" type="slidenum">
              <a:rPr lang="en-US"/>
              <a:pPr>
                <a:defRPr/>
              </a:pPr>
              <a:t>‹#›</a:t>
            </a:fld>
            <a:endParaRPr lang="en-US"/>
          </a:p>
        </p:txBody>
      </p:sp>
      <p:sp>
        <p:nvSpPr>
          <p:cNvPr id="9" name="Rectangle 10"/>
          <p:cNvSpPr>
            <a:spLocks noGrp="1" noChangeArrowheads="1"/>
          </p:cNvSpPr>
          <p:nvPr>
            <p:ph type="dt" sz="half" idx="12"/>
          </p:nvPr>
        </p:nvSpPr>
        <p:spPr>
          <a:ln/>
        </p:spPr>
        <p:txBody>
          <a:bodyPr/>
          <a:lstStyle>
            <a:lvl1pPr>
              <a:defRPr/>
            </a:lvl1pPr>
          </a:lstStyle>
          <a:p>
            <a:pPr>
              <a:defRPr/>
            </a:pPr>
            <a:fld id="{34F4728E-CCFD-4791-814F-71C0100D14A9}" type="datetime1">
              <a:rPr lang="en-US"/>
              <a:pPr>
                <a:defRPr/>
              </a:pPr>
              <a:t>9/23/2009</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CB408E71-80BA-41CB-AE7D-3F650682A175}" type="slidenum">
              <a:rPr lang="en-US"/>
              <a:pPr>
                <a:defRPr/>
              </a:pPr>
              <a:t>‹#›</a:t>
            </a:fld>
            <a:endParaRPr lang="en-US"/>
          </a:p>
        </p:txBody>
      </p:sp>
      <p:sp>
        <p:nvSpPr>
          <p:cNvPr id="5" name="Rectangle 10"/>
          <p:cNvSpPr>
            <a:spLocks noGrp="1" noChangeArrowheads="1"/>
          </p:cNvSpPr>
          <p:nvPr>
            <p:ph type="dt" sz="half" idx="12"/>
          </p:nvPr>
        </p:nvSpPr>
        <p:spPr>
          <a:ln/>
        </p:spPr>
        <p:txBody>
          <a:bodyPr/>
          <a:lstStyle>
            <a:lvl1pPr>
              <a:defRPr/>
            </a:lvl1pPr>
          </a:lstStyle>
          <a:p>
            <a:pPr>
              <a:defRPr/>
            </a:pPr>
            <a:fld id="{E5609436-29F6-4AE3-AF71-8253694D9B89}" type="datetime1">
              <a:rPr lang="en-US"/>
              <a:pPr>
                <a:defRPr/>
              </a:pPr>
              <a:t>9/23/2009</a:t>
            </a:fld>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62FEEFF7-E5F5-4FDE-AD9E-BCD8552F4DF5}" type="slidenum">
              <a:rPr lang="en-US"/>
              <a:pPr>
                <a:defRPr/>
              </a:pPr>
              <a:t>‹#›</a:t>
            </a:fld>
            <a:endParaRPr lang="en-US"/>
          </a:p>
        </p:txBody>
      </p:sp>
      <p:sp>
        <p:nvSpPr>
          <p:cNvPr id="4" name="Rectangle 10"/>
          <p:cNvSpPr>
            <a:spLocks noGrp="1" noChangeArrowheads="1"/>
          </p:cNvSpPr>
          <p:nvPr>
            <p:ph type="dt" sz="half" idx="12"/>
          </p:nvPr>
        </p:nvSpPr>
        <p:spPr>
          <a:ln/>
        </p:spPr>
        <p:txBody>
          <a:bodyPr/>
          <a:lstStyle>
            <a:lvl1pPr>
              <a:defRPr/>
            </a:lvl1pPr>
          </a:lstStyle>
          <a:p>
            <a:pPr>
              <a:defRPr/>
            </a:pPr>
            <a:fld id="{35AC88B0-399E-46B4-8259-4964D9B7FA8E}" type="datetime1">
              <a:rPr lang="en-US"/>
              <a:pPr>
                <a:defRPr/>
              </a:pPr>
              <a:t>9/23/2009</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36D3EEC7-1234-4A07-80C0-037721349B54}"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4B308C6B-DA34-48A2-86A2-E59D6BD84F2A}" type="datetime1">
              <a:rPr lang="en-US"/>
              <a:pPr>
                <a:defRPr/>
              </a:pPr>
              <a:t>9/23/2009</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2FC2FA4-F390-452E-A949-4FFAD7BEB2B5}"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16503547-1ED3-4779-9693-DD89309F527B}" type="datetime1">
              <a:rPr lang="en-US"/>
              <a:pPr>
                <a:defRPr/>
              </a:pPr>
              <a:t>9/23/2009</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smtClean="0"/>
            </a:lvl1pPr>
          </a:lstStyle>
          <a:p>
            <a:pPr>
              <a:defRPr/>
            </a:pPr>
            <a:r>
              <a:rPr lang="en-US"/>
              <a:t>NOAA Testbed USWRP Workshop, April 28-29, 2009</a:t>
            </a:r>
          </a:p>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9B77362-3CFE-488E-AEC7-707B13DB7DCF}" type="slidenum">
              <a:rPr lang="en-US"/>
              <a:pPr>
                <a:defRPr/>
              </a:pPr>
              <a:t>‹#›</a:t>
            </a:fld>
            <a:endParaRPr lang="en-US"/>
          </a:p>
        </p:txBody>
      </p:sp>
      <p:pic>
        <p:nvPicPr>
          <p:cNvPr id="1030" name="Picture 7" descr="NOAA logo"/>
          <p:cNvPicPr>
            <a:picLocks noChangeAspect="1" noChangeArrowheads="1"/>
          </p:cNvPicPr>
          <p:nvPr/>
        </p:nvPicPr>
        <p:blipFill>
          <a:blip r:embed="rId17" cstate="print"/>
          <a:srcRect/>
          <a:stretch>
            <a:fillRect/>
          </a:stretch>
        </p:blipFill>
        <p:spPr bwMode="auto">
          <a:xfrm>
            <a:off x="8004175" y="41275"/>
            <a:ext cx="9144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fld id="{61C99C56-E8E9-47DC-B373-FDFB2C3C6F80}" type="datetime1">
              <a:rPr lang="en-US"/>
              <a:pPr>
                <a:defRPr/>
              </a:pPr>
              <a:t>9/23/2009</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hdr="0"/>
  <p:txStyles>
    <p:titleStyle>
      <a:lvl1pPr algn="ctr" rtl="0" eaLnBrk="0" fontAlgn="base" hangingPunct="0">
        <a:spcBef>
          <a:spcPct val="0"/>
        </a:spcBef>
        <a:spcAft>
          <a:spcPct val="0"/>
        </a:spcAft>
        <a:defRPr sz="3200" b="1">
          <a:solidFill>
            <a:srgbClr val="0033CC"/>
          </a:solidFill>
          <a:latin typeface="Book Antiqua" pitchFamily="18" charset="0"/>
          <a:ea typeface="+mj-ea"/>
          <a:cs typeface="+mj-cs"/>
        </a:defRPr>
      </a:lvl1pPr>
      <a:lvl2pPr algn="ctr" rtl="0" eaLnBrk="0" fontAlgn="base" hangingPunct="0">
        <a:spcBef>
          <a:spcPct val="0"/>
        </a:spcBef>
        <a:spcAft>
          <a:spcPct val="0"/>
        </a:spcAft>
        <a:defRPr sz="3200" b="1">
          <a:solidFill>
            <a:srgbClr val="0033CC"/>
          </a:solidFill>
          <a:latin typeface="Book Antiqua" pitchFamily="18" charset="0"/>
        </a:defRPr>
      </a:lvl2pPr>
      <a:lvl3pPr algn="ctr" rtl="0" eaLnBrk="0" fontAlgn="base" hangingPunct="0">
        <a:spcBef>
          <a:spcPct val="0"/>
        </a:spcBef>
        <a:spcAft>
          <a:spcPct val="0"/>
        </a:spcAft>
        <a:defRPr sz="3200" b="1">
          <a:solidFill>
            <a:srgbClr val="0033CC"/>
          </a:solidFill>
          <a:latin typeface="Book Antiqua" pitchFamily="18" charset="0"/>
        </a:defRPr>
      </a:lvl3pPr>
      <a:lvl4pPr algn="ctr" rtl="0" eaLnBrk="0" fontAlgn="base" hangingPunct="0">
        <a:spcBef>
          <a:spcPct val="0"/>
        </a:spcBef>
        <a:spcAft>
          <a:spcPct val="0"/>
        </a:spcAft>
        <a:defRPr sz="3200" b="1">
          <a:solidFill>
            <a:srgbClr val="0033CC"/>
          </a:solidFill>
          <a:latin typeface="Book Antiqua" pitchFamily="18" charset="0"/>
        </a:defRPr>
      </a:lvl4pPr>
      <a:lvl5pPr algn="ctr" rtl="0" eaLnBrk="0" fontAlgn="base" hangingPunct="0">
        <a:spcBef>
          <a:spcPct val="0"/>
        </a:spcBef>
        <a:spcAft>
          <a:spcPct val="0"/>
        </a:spcAft>
        <a:defRPr sz="3200" b="1">
          <a:solidFill>
            <a:srgbClr val="0033CC"/>
          </a:solidFill>
          <a:latin typeface="Book Antiqua" pitchFamily="18"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7.png"/><Relationship Id="rId5" Type="http://schemas.openxmlformats.org/officeDocument/2006/relationships/oleObject" Target="../embeddings/oleObject1.bin"/><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file:///C:\Documents%20and%20Settings\sjgoodma\My%20Documents\GOES-R%20Proving%20Ground\Alaska%20PG\stroud_OK%20combined.avi"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6"/>
          <p:cNvSpPr>
            <a:spLocks noGrp="1" noChangeArrowheads="1"/>
          </p:cNvSpPr>
          <p:nvPr>
            <p:ph type="sldNum" sz="quarter" idx="11"/>
          </p:nvPr>
        </p:nvSpPr>
        <p:spPr>
          <a:noFill/>
        </p:spPr>
        <p:txBody>
          <a:bodyPr/>
          <a:lstStyle/>
          <a:p>
            <a:fld id="{FFAF946E-CB6F-4C4A-A9C1-85EAEC2667D2}" type="slidenum">
              <a:rPr lang="en-US" smtClean="0"/>
              <a:pPr/>
              <a:t>1</a:t>
            </a:fld>
            <a:endParaRPr lang="en-US" dirty="0" smtClean="0"/>
          </a:p>
        </p:txBody>
      </p:sp>
      <p:sp>
        <p:nvSpPr>
          <p:cNvPr id="2052" name="Rectangle 4"/>
          <p:cNvSpPr>
            <a:spLocks noGrp="1" noChangeArrowheads="1"/>
          </p:cNvSpPr>
          <p:nvPr>
            <p:ph type="subTitle" idx="1"/>
          </p:nvPr>
        </p:nvSpPr>
        <p:spPr>
          <a:xfrm>
            <a:off x="147386" y="2803342"/>
            <a:ext cx="8849227" cy="2523273"/>
          </a:xfrm>
        </p:spPr>
        <p:txBody>
          <a:bodyPr/>
          <a:lstStyle/>
          <a:p>
            <a:r>
              <a:rPr lang="en-US" sz="2400" b="1" dirty="0" smtClean="0">
                <a:solidFill>
                  <a:srgbClr val="0033CC"/>
                </a:solidFill>
              </a:rPr>
              <a:t>Steven Goodman</a:t>
            </a:r>
          </a:p>
          <a:p>
            <a:r>
              <a:rPr lang="en-US" sz="1800" dirty="0" smtClean="0">
                <a:solidFill>
                  <a:srgbClr val="0033CC"/>
                </a:solidFill>
              </a:rPr>
              <a:t>GOES-R Program Senior Scientist</a:t>
            </a:r>
          </a:p>
          <a:p>
            <a:r>
              <a:rPr lang="en-US" sz="1600" dirty="0" smtClean="0">
                <a:solidFill>
                  <a:srgbClr val="0033CC"/>
                </a:solidFill>
              </a:rPr>
              <a:t>NOAA/NESDIS/GOES-R Program Office</a:t>
            </a:r>
          </a:p>
          <a:p>
            <a:r>
              <a:rPr lang="en-US" sz="1600" dirty="0" smtClean="0">
                <a:solidFill>
                  <a:srgbClr val="0033CC"/>
                </a:solidFill>
              </a:rPr>
              <a:t>Greenbelt, MD 20771 USA</a:t>
            </a:r>
          </a:p>
          <a:p>
            <a:r>
              <a:rPr lang="en-US" sz="1600" b="1" dirty="0" smtClean="0">
                <a:solidFill>
                  <a:srgbClr val="0033CC"/>
                </a:solidFill>
              </a:rPr>
              <a:t>(steve.goodman@noaa.gov) </a:t>
            </a:r>
            <a:endParaRPr lang="en-US" sz="1600" dirty="0" smtClean="0">
              <a:solidFill>
                <a:srgbClr val="0033CC"/>
              </a:solidFill>
            </a:endParaRPr>
          </a:p>
          <a:p>
            <a:pPr>
              <a:spcBef>
                <a:spcPts val="1000"/>
              </a:spcBef>
            </a:pPr>
            <a:r>
              <a:rPr lang="en-US" sz="2000" dirty="0" smtClean="0">
                <a:solidFill>
                  <a:srgbClr val="0033CC"/>
                </a:solidFill>
              </a:rPr>
              <a:t> </a:t>
            </a:r>
            <a:r>
              <a:rPr lang="en-US" sz="1600" dirty="0" smtClean="0">
                <a:solidFill>
                  <a:srgbClr val="0033CC"/>
                </a:solidFill>
              </a:rPr>
              <a:t>Fuzhong Weng, Shobha Kondragunta, Jun Li, James Gurka, Timothy Schmit, Mark DeMaria, Daniel Lindsey, Wayne Feltz, Scott Bachmeier, Kris Bedka, Wayne Feltz,  Steven Miller, Eric Bruning, Gary Jedlovec, Richard Blakeslee, Russell Schneider, Chris Siewert, Robert Rabin</a:t>
            </a:r>
          </a:p>
          <a:p>
            <a:pPr>
              <a:spcBef>
                <a:spcPts val="1000"/>
              </a:spcBef>
            </a:pPr>
            <a:endParaRPr lang="en-US" sz="1600" dirty="0" smtClean="0">
              <a:solidFill>
                <a:srgbClr val="0033CC"/>
              </a:solidFill>
            </a:endParaRPr>
          </a:p>
          <a:p>
            <a:pPr>
              <a:spcBef>
                <a:spcPts val="1000"/>
              </a:spcBef>
            </a:pPr>
            <a:endParaRPr lang="en-US" sz="1600" dirty="0" smtClean="0">
              <a:solidFill>
                <a:srgbClr val="0033CC"/>
              </a:solidFill>
            </a:endParaRPr>
          </a:p>
          <a:p>
            <a:pPr>
              <a:spcBef>
                <a:spcPts val="1000"/>
              </a:spcBef>
            </a:pPr>
            <a:endParaRPr lang="en-US" sz="1600" dirty="0" smtClean="0">
              <a:solidFill>
                <a:srgbClr val="0033CC"/>
              </a:solidFill>
            </a:endParaRPr>
          </a:p>
          <a:p>
            <a:pPr>
              <a:spcBef>
                <a:spcPts val="1000"/>
              </a:spcBef>
            </a:pPr>
            <a:endParaRPr lang="en-US" sz="1600" dirty="0" smtClean="0">
              <a:solidFill>
                <a:srgbClr val="0033CC"/>
              </a:solidFill>
            </a:endParaRPr>
          </a:p>
          <a:p>
            <a:pPr>
              <a:spcBef>
                <a:spcPts val="1000"/>
              </a:spcBef>
            </a:pPr>
            <a:endParaRPr lang="en-US" sz="1600" dirty="0" smtClean="0">
              <a:solidFill>
                <a:srgbClr val="0033CC"/>
              </a:solidFill>
            </a:endParaRPr>
          </a:p>
          <a:p>
            <a:pPr>
              <a:lnSpc>
                <a:spcPct val="90000"/>
              </a:lnSpc>
            </a:pPr>
            <a:endParaRPr lang="en-US" sz="2400" b="1" dirty="0" smtClean="0">
              <a:solidFill>
                <a:srgbClr val="0033CC"/>
              </a:solidFill>
            </a:endParaRPr>
          </a:p>
        </p:txBody>
      </p:sp>
      <p:pic>
        <p:nvPicPr>
          <p:cNvPr id="6" name="Picture 13" descr="GOES-R_Color_L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1"/>
            <a:ext cx="2254678" cy="1503948"/>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rot="5400000">
            <a:off x="7667625" y="19050"/>
            <a:ext cx="1495425" cy="1457325"/>
          </a:xfrm>
          <a:prstGeom prst="rect">
            <a:avLst/>
          </a:prstGeom>
          <a:noFill/>
          <a:ln w="9525">
            <a:noFill/>
            <a:miter lim="800000"/>
            <a:headEnd/>
            <a:tailEnd/>
          </a:ln>
        </p:spPr>
      </p:pic>
      <p:sp>
        <p:nvSpPr>
          <p:cNvPr id="8" name="TextBox 7"/>
          <p:cNvSpPr txBox="1"/>
          <p:nvPr/>
        </p:nvSpPr>
        <p:spPr>
          <a:xfrm>
            <a:off x="1937788" y="5740771"/>
            <a:ext cx="5268424" cy="840230"/>
          </a:xfrm>
          <a:prstGeom prst="rect">
            <a:avLst/>
          </a:prstGeom>
          <a:noFill/>
        </p:spPr>
        <p:txBody>
          <a:bodyPr wrap="square" rtlCol="0">
            <a:spAutoFit/>
          </a:bodyPr>
          <a:lstStyle/>
          <a:p>
            <a:pPr algn="ctr">
              <a:lnSpc>
                <a:spcPct val="90000"/>
              </a:lnSpc>
            </a:pPr>
            <a:r>
              <a:rPr lang="en-US" dirty="0" smtClean="0"/>
              <a:t>ECMWF Seminar</a:t>
            </a:r>
          </a:p>
          <a:p>
            <a:pPr algn="ctr">
              <a:lnSpc>
                <a:spcPct val="90000"/>
              </a:lnSpc>
            </a:pPr>
            <a:r>
              <a:rPr lang="en-US" dirty="0" smtClean="0"/>
              <a:t>Reading, UK</a:t>
            </a:r>
          </a:p>
          <a:p>
            <a:pPr algn="ctr">
              <a:lnSpc>
                <a:spcPct val="90000"/>
              </a:lnSpc>
            </a:pPr>
            <a:r>
              <a:rPr lang="en-US" dirty="0" smtClean="0"/>
              <a:t>24 September 2009</a:t>
            </a:r>
            <a:endParaRPr lang="en-US" dirty="0">
              <a:solidFill>
                <a:srgbClr val="0033CC"/>
              </a:solidFill>
            </a:endParaRPr>
          </a:p>
        </p:txBody>
      </p:sp>
      <p:sp>
        <p:nvSpPr>
          <p:cNvPr id="9" name="TextBox 8"/>
          <p:cNvSpPr txBox="1"/>
          <p:nvPr/>
        </p:nvSpPr>
        <p:spPr>
          <a:xfrm>
            <a:off x="1280073" y="1804736"/>
            <a:ext cx="6511719" cy="769441"/>
          </a:xfrm>
          <a:prstGeom prst="rect">
            <a:avLst/>
          </a:prstGeom>
          <a:noFill/>
        </p:spPr>
        <p:txBody>
          <a:bodyPr wrap="none" rtlCol="0">
            <a:spAutoFit/>
          </a:bodyPr>
          <a:lstStyle/>
          <a:p>
            <a:r>
              <a:rPr lang="en-US" sz="4400" b="1" dirty="0" smtClean="0">
                <a:solidFill>
                  <a:srgbClr val="6600CC"/>
                </a:solidFill>
                <a:latin typeface="Book Antiqua" pitchFamily="18" charset="0"/>
              </a:rPr>
              <a:t>GOES-R User Readiness</a:t>
            </a:r>
            <a:endParaRPr lang="en-US" sz="4400" b="1" dirty="0">
              <a:solidFill>
                <a:srgbClr val="6600CC"/>
              </a:solidFill>
              <a:latin typeface="Book Antiqu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USA Flat"/>
          <p:cNvPicPr>
            <a:picLocks noChangeAspect="1" noChangeArrowheads="1"/>
          </p:cNvPicPr>
          <p:nvPr/>
        </p:nvPicPr>
        <p:blipFill>
          <a:blip r:embed="rId3" cstate="print"/>
          <a:srcRect/>
          <a:stretch>
            <a:fillRect/>
          </a:stretch>
        </p:blipFill>
        <p:spPr bwMode="auto">
          <a:xfrm>
            <a:off x="1792288" y="1916113"/>
            <a:ext cx="5557837" cy="4078287"/>
          </a:xfrm>
          <a:prstGeom prst="rect">
            <a:avLst/>
          </a:prstGeom>
          <a:noFill/>
          <a:ln w="9525">
            <a:noFill/>
            <a:miter lim="800000"/>
            <a:headEnd/>
            <a:tailEnd/>
          </a:ln>
        </p:spPr>
      </p:pic>
      <p:sp>
        <p:nvSpPr>
          <p:cNvPr id="515075" name="Rectangle 7"/>
          <p:cNvSpPr>
            <a:spLocks noChangeArrowheads="1"/>
          </p:cNvSpPr>
          <p:nvPr/>
        </p:nvSpPr>
        <p:spPr bwMode="auto">
          <a:xfrm>
            <a:off x="1344613" y="4403725"/>
            <a:ext cx="987425" cy="446088"/>
          </a:xfrm>
          <a:prstGeom prst="rect">
            <a:avLst/>
          </a:prstGeom>
          <a:noFill/>
          <a:ln w="9525" algn="ctr">
            <a:noFill/>
            <a:miter lim="800000"/>
            <a:headEnd/>
            <a:tailEnd/>
          </a:ln>
          <a:effectLst>
            <a:outerShdw dist="12700" algn="ctr" rotWithShape="0">
              <a:srgbClr val="000000"/>
            </a:outerShdw>
          </a:effectLst>
        </p:spPr>
        <p:txBody>
          <a:bodyPr wrap="none" lIns="84216" tIns="42108" rIns="84216" bIns="42108" anchor="ctr"/>
          <a:lstStyle/>
          <a:p>
            <a:pPr algn="r" defTabSz="841375">
              <a:lnSpc>
                <a:spcPct val="80000"/>
              </a:lnSpc>
              <a:spcBef>
                <a:spcPct val="20000"/>
              </a:spcBef>
              <a:defRPr/>
            </a:pPr>
            <a:r>
              <a:rPr lang="en-US" sz="1000" b="1">
                <a:cs typeface="Times New Roman" pitchFamily="18" charset="0"/>
              </a:rPr>
              <a:t>NWS Alaska Region</a:t>
            </a:r>
          </a:p>
          <a:p>
            <a:pPr algn="r" defTabSz="841375">
              <a:lnSpc>
                <a:spcPct val="80000"/>
              </a:lnSpc>
              <a:spcBef>
                <a:spcPct val="20000"/>
              </a:spcBef>
              <a:defRPr/>
            </a:pPr>
            <a:r>
              <a:rPr lang="en-US" sz="800" b="1">
                <a:cs typeface="Times New Roman" pitchFamily="18" charset="0"/>
              </a:rPr>
              <a:t>Anchorage, Alaska</a:t>
            </a:r>
          </a:p>
        </p:txBody>
      </p:sp>
      <p:sp>
        <p:nvSpPr>
          <p:cNvPr id="13316" name="Rectangle 21"/>
          <p:cNvSpPr>
            <a:spLocks noChangeAspect="1" noChangeArrowheads="1"/>
          </p:cNvSpPr>
          <p:nvPr/>
        </p:nvSpPr>
        <p:spPr bwMode="auto">
          <a:xfrm>
            <a:off x="7292975" y="2655888"/>
            <a:ext cx="1588" cy="1587"/>
          </a:xfrm>
          <a:prstGeom prst="rect">
            <a:avLst/>
          </a:prstGeom>
          <a:noFill/>
          <a:ln w="9525" algn="ctr">
            <a:noFill/>
            <a:miter lim="800000"/>
            <a:headEnd/>
            <a:tailEnd/>
          </a:ln>
        </p:spPr>
        <p:txBody>
          <a:bodyPr wrap="none" lIns="0" tIns="0" rIns="0" bIns="0"/>
          <a:lstStyle/>
          <a:p>
            <a:pPr defTabSz="841375"/>
            <a:endParaRPr lang="en-US" sz="1000">
              <a:cs typeface="Times New Roman" pitchFamily="18" charset="0"/>
            </a:endParaRPr>
          </a:p>
        </p:txBody>
      </p:sp>
      <p:sp>
        <p:nvSpPr>
          <p:cNvPr id="13317" name="Rectangle 25"/>
          <p:cNvSpPr>
            <a:spLocks noChangeArrowheads="1"/>
          </p:cNvSpPr>
          <p:nvPr/>
        </p:nvSpPr>
        <p:spPr bwMode="auto">
          <a:xfrm>
            <a:off x="7543800" y="1495425"/>
            <a:ext cx="917575" cy="487363"/>
          </a:xfrm>
          <a:prstGeom prst="rect">
            <a:avLst/>
          </a:prstGeom>
          <a:noFill/>
          <a:ln w="9525" algn="ctr">
            <a:noFill/>
            <a:miter lim="800000"/>
            <a:headEnd/>
            <a:tailEnd/>
          </a:ln>
        </p:spPr>
        <p:txBody>
          <a:bodyPr wrap="none" lIns="84216" tIns="42108" rIns="84216" bIns="42108" anchor="ctr"/>
          <a:lstStyle/>
          <a:p>
            <a:pPr algn="ctr" defTabSz="841375"/>
            <a:endParaRPr lang="en-US" sz="1000">
              <a:cs typeface="Times New Roman" pitchFamily="18" charset="0"/>
            </a:endParaRPr>
          </a:p>
        </p:txBody>
      </p:sp>
      <p:sp>
        <p:nvSpPr>
          <p:cNvPr id="13318" name="AutoShape 29"/>
          <p:cNvSpPr>
            <a:spLocks noChangeArrowheads="1"/>
          </p:cNvSpPr>
          <p:nvPr/>
        </p:nvSpPr>
        <p:spPr bwMode="auto">
          <a:xfrm>
            <a:off x="2906713" y="5275263"/>
            <a:ext cx="109537" cy="106362"/>
          </a:xfrm>
          <a:custGeom>
            <a:avLst/>
            <a:gdLst>
              <a:gd name="T0" fmla="*/ 54769 w 109538"/>
              <a:gd name="T1" fmla="*/ 0 h 106363"/>
              <a:gd name="T2" fmla="*/ 0 w 109538"/>
              <a:gd name="T3" fmla="*/ 40627 h 106363"/>
              <a:gd name="T4" fmla="*/ 20920 w 109538"/>
              <a:gd name="T5" fmla="*/ 106362 h 106363"/>
              <a:gd name="T6" fmla="*/ 88617 w 109538"/>
              <a:gd name="T7" fmla="*/ 106362 h 106363"/>
              <a:gd name="T8" fmla="*/ 109537 w 109538"/>
              <a:gd name="T9" fmla="*/ 40627 h 106363"/>
              <a:gd name="T10" fmla="*/ 17694720 60000 65536"/>
              <a:gd name="T11" fmla="*/ 11796480 60000 65536"/>
              <a:gd name="T12" fmla="*/ 5898240 60000 65536"/>
              <a:gd name="T13" fmla="*/ 5898240 60000 65536"/>
              <a:gd name="T14" fmla="*/ 0 60000 65536"/>
              <a:gd name="T15" fmla="*/ 33849 w 109538"/>
              <a:gd name="T16" fmla="*/ 40627 h 106363"/>
              <a:gd name="T17" fmla="*/ 75689 w 109538"/>
              <a:gd name="T18" fmla="*/ 81254 h 106363"/>
            </a:gdLst>
            <a:ahLst/>
            <a:cxnLst>
              <a:cxn ang="T10">
                <a:pos x="T0" y="T1"/>
              </a:cxn>
              <a:cxn ang="T11">
                <a:pos x="T2" y="T3"/>
              </a:cxn>
              <a:cxn ang="T12">
                <a:pos x="T4" y="T5"/>
              </a:cxn>
              <a:cxn ang="T13">
                <a:pos x="T6" y="T7"/>
              </a:cxn>
              <a:cxn ang="T14">
                <a:pos x="T8" y="T9"/>
              </a:cxn>
            </a:cxnLst>
            <a:rect l="T15" t="T16" r="T17" b="T18"/>
            <a:pathLst>
              <a:path w="109538" h="106363">
                <a:moveTo>
                  <a:pt x="0" y="40627"/>
                </a:moveTo>
                <a:lnTo>
                  <a:pt x="41840" y="40627"/>
                </a:lnTo>
                <a:lnTo>
                  <a:pt x="54769" y="0"/>
                </a:lnTo>
                <a:lnTo>
                  <a:pt x="67698" y="40627"/>
                </a:lnTo>
                <a:lnTo>
                  <a:pt x="109538" y="40627"/>
                </a:lnTo>
                <a:lnTo>
                  <a:pt x="75689" y="65736"/>
                </a:lnTo>
                <a:lnTo>
                  <a:pt x="88618" y="106363"/>
                </a:lnTo>
                <a:lnTo>
                  <a:pt x="54769" y="81254"/>
                </a:lnTo>
                <a:lnTo>
                  <a:pt x="20920" y="106363"/>
                </a:lnTo>
                <a:lnTo>
                  <a:pt x="33849"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19" name="AutoShape 31"/>
          <p:cNvSpPr>
            <a:spLocks noChangeArrowheads="1"/>
          </p:cNvSpPr>
          <p:nvPr/>
        </p:nvSpPr>
        <p:spPr bwMode="auto">
          <a:xfrm>
            <a:off x="3852863" y="3248025"/>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20" name="AutoShape 32"/>
          <p:cNvSpPr>
            <a:spLocks noChangeArrowheads="1"/>
          </p:cNvSpPr>
          <p:nvPr/>
        </p:nvSpPr>
        <p:spPr bwMode="auto">
          <a:xfrm>
            <a:off x="5378450" y="2936875"/>
            <a:ext cx="112713" cy="106363"/>
          </a:xfrm>
          <a:custGeom>
            <a:avLst/>
            <a:gdLst>
              <a:gd name="T0" fmla="*/ 56357 w 112713"/>
              <a:gd name="T1" fmla="*/ 0 h 106363"/>
              <a:gd name="T2" fmla="*/ 0 w 112713"/>
              <a:gd name="T3" fmla="*/ 40627 h 106363"/>
              <a:gd name="T4" fmla="*/ 21526 w 112713"/>
              <a:gd name="T5" fmla="*/ 106363 h 106363"/>
              <a:gd name="T6" fmla="*/ 91187 w 112713"/>
              <a:gd name="T7" fmla="*/ 106363 h 106363"/>
              <a:gd name="T8" fmla="*/ 112713 w 112713"/>
              <a:gd name="T9" fmla="*/ 40627 h 106363"/>
              <a:gd name="T10" fmla="*/ 17694720 60000 65536"/>
              <a:gd name="T11" fmla="*/ 11796480 60000 65536"/>
              <a:gd name="T12" fmla="*/ 5898240 60000 65536"/>
              <a:gd name="T13" fmla="*/ 5898240 60000 65536"/>
              <a:gd name="T14" fmla="*/ 0 60000 65536"/>
              <a:gd name="T15" fmla="*/ 34831 w 112713"/>
              <a:gd name="T16" fmla="*/ 40627 h 106363"/>
              <a:gd name="T17" fmla="*/ 77882 w 112713"/>
              <a:gd name="T18" fmla="*/ 81254 h 106363"/>
            </a:gdLst>
            <a:ahLst/>
            <a:cxnLst>
              <a:cxn ang="T10">
                <a:pos x="T0" y="T1"/>
              </a:cxn>
              <a:cxn ang="T11">
                <a:pos x="T2" y="T3"/>
              </a:cxn>
              <a:cxn ang="T12">
                <a:pos x="T4" y="T5"/>
              </a:cxn>
              <a:cxn ang="T13">
                <a:pos x="T6" y="T7"/>
              </a:cxn>
              <a:cxn ang="T14">
                <a:pos x="T8" y="T9"/>
              </a:cxn>
            </a:cxnLst>
            <a:rect l="T15" t="T16" r="T17" b="T18"/>
            <a:pathLst>
              <a:path w="112713" h="106363">
                <a:moveTo>
                  <a:pt x="0" y="40627"/>
                </a:moveTo>
                <a:lnTo>
                  <a:pt x="43053" y="40627"/>
                </a:lnTo>
                <a:lnTo>
                  <a:pt x="56357" y="0"/>
                </a:lnTo>
                <a:lnTo>
                  <a:pt x="69660" y="40627"/>
                </a:lnTo>
                <a:lnTo>
                  <a:pt x="112713" y="40627"/>
                </a:lnTo>
                <a:lnTo>
                  <a:pt x="77882" y="65736"/>
                </a:lnTo>
                <a:lnTo>
                  <a:pt x="91187" y="106363"/>
                </a:lnTo>
                <a:lnTo>
                  <a:pt x="56357" y="81254"/>
                </a:lnTo>
                <a:lnTo>
                  <a:pt x="21526" y="106363"/>
                </a:lnTo>
                <a:lnTo>
                  <a:pt x="34831"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21" name="AutoShape 33"/>
          <p:cNvSpPr>
            <a:spLocks noChangeArrowheads="1"/>
          </p:cNvSpPr>
          <p:nvPr/>
        </p:nvSpPr>
        <p:spPr bwMode="auto">
          <a:xfrm>
            <a:off x="6611938" y="3275013"/>
            <a:ext cx="112712" cy="109537"/>
          </a:xfrm>
          <a:custGeom>
            <a:avLst/>
            <a:gdLst>
              <a:gd name="T0" fmla="*/ 56356 w 112712"/>
              <a:gd name="T1" fmla="*/ 0 h 109537"/>
              <a:gd name="T2" fmla="*/ 0 w 112712"/>
              <a:gd name="T3" fmla="*/ 41839 h 109537"/>
              <a:gd name="T4" fmla="*/ 21526 w 112712"/>
              <a:gd name="T5" fmla="*/ 109537 h 109537"/>
              <a:gd name="T6" fmla="*/ 91186 w 112712"/>
              <a:gd name="T7" fmla="*/ 109537 h 109537"/>
              <a:gd name="T8" fmla="*/ 112712 w 112712"/>
              <a:gd name="T9" fmla="*/ 41839 h 109537"/>
              <a:gd name="T10" fmla="*/ 17694720 60000 65536"/>
              <a:gd name="T11" fmla="*/ 11796480 60000 65536"/>
              <a:gd name="T12" fmla="*/ 5898240 60000 65536"/>
              <a:gd name="T13" fmla="*/ 5898240 60000 65536"/>
              <a:gd name="T14" fmla="*/ 0 60000 65536"/>
              <a:gd name="T15" fmla="*/ 34830 w 112712"/>
              <a:gd name="T16" fmla="*/ 41840 h 109537"/>
              <a:gd name="T17" fmla="*/ 77882 w 112712"/>
              <a:gd name="T18" fmla="*/ 83678 h 109537"/>
            </a:gdLst>
            <a:ahLst/>
            <a:cxnLst>
              <a:cxn ang="T10">
                <a:pos x="T0" y="T1"/>
              </a:cxn>
              <a:cxn ang="T11">
                <a:pos x="T2" y="T3"/>
              </a:cxn>
              <a:cxn ang="T12">
                <a:pos x="T4" y="T5"/>
              </a:cxn>
              <a:cxn ang="T13">
                <a:pos x="T6" y="T7"/>
              </a:cxn>
              <a:cxn ang="T14">
                <a:pos x="T8" y="T9"/>
              </a:cxn>
            </a:cxnLst>
            <a:rect l="T15" t="T16" r="T17" b="T18"/>
            <a:pathLst>
              <a:path w="112712" h="109537">
                <a:moveTo>
                  <a:pt x="0" y="41839"/>
                </a:moveTo>
                <a:lnTo>
                  <a:pt x="43052" y="41840"/>
                </a:lnTo>
                <a:lnTo>
                  <a:pt x="56356" y="0"/>
                </a:lnTo>
                <a:lnTo>
                  <a:pt x="69660" y="41840"/>
                </a:lnTo>
                <a:lnTo>
                  <a:pt x="112712" y="41839"/>
                </a:lnTo>
                <a:lnTo>
                  <a:pt x="77882" y="67697"/>
                </a:lnTo>
                <a:lnTo>
                  <a:pt x="91186" y="109537"/>
                </a:lnTo>
                <a:lnTo>
                  <a:pt x="56356" y="83678"/>
                </a:lnTo>
                <a:lnTo>
                  <a:pt x="21526" y="109537"/>
                </a:lnTo>
                <a:lnTo>
                  <a:pt x="34830" y="67697"/>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82" name="Rectangle 42"/>
          <p:cNvSpPr>
            <a:spLocks noChangeArrowheads="1"/>
          </p:cNvSpPr>
          <p:nvPr/>
        </p:nvSpPr>
        <p:spPr bwMode="auto">
          <a:xfrm>
            <a:off x="1743075" y="1274763"/>
            <a:ext cx="2673350" cy="458787"/>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Cooperative Institute for Meteorological Satellite Studies</a:t>
            </a:r>
          </a:p>
          <a:p>
            <a:pPr algn="r">
              <a:lnSpc>
                <a:spcPct val="80000"/>
              </a:lnSpc>
              <a:spcBef>
                <a:spcPct val="20000"/>
              </a:spcBef>
              <a:defRPr/>
            </a:pPr>
            <a:r>
              <a:rPr lang="en-US" sz="800" b="1">
                <a:cs typeface="Times New Roman" pitchFamily="18" charset="0"/>
              </a:rPr>
              <a:t>Madison, Wisconsin</a:t>
            </a:r>
          </a:p>
        </p:txBody>
      </p:sp>
      <p:sp>
        <p:nvSpPr>
          <p:cNvPr id="515083" name="Rectangle 43"/>
          <p:cNvSpPr>
            <a:spLocks noChangeArrowheads="1"/>
          </p:cNvSpPr>
          <p:nvPr/>
        </p:nvSpPr>
        <p:spPr bwMode="auto">
          <a:xfrm>
            <a:off x="11113" y="1795463"/>
            <a:ext cx="2130425" cy="458787"/>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Cooperative Institute for </a:t>
            </a:r>
            <a:br>
              <a:rPr lang="en-US" sz="1000" b="1">
                <a:cs typeface="Times New Roman" pitchFamily="18" charset="0"/>
              </a:rPr>
            </a:br>
            <a:r>
              <a:rPr lang="en-US" sz="1000" b="1">
                <a:cs typeface="Times New Roman" pitchFamily="18" charset="0"/>
              </a:rPr>
              <a:t>Research in the Atmosphere</a:t>
            </a:r>
            <a:r>
              <a:rPr lang="en-US" sz="900" b="1">
                <a:cs typeface="Times New Roman" pitchFamily="18" charset="0"/>
              </a:rPr>
              <a:t>  </a:t>
            </a:r>
          </a:p>
          <a:p>
            <a:pPr algn="r">
              <a:lnSpc>
                <a:spcPct val="80000"/>
              </a:lnSpc>
              <a:spcBef>
                <a:spcPct val="20000"/>
              </a:spcBef>
              <a:defRPr/>
            </a:pPr>
            <a:r>
              <a:rPr lang="en-US" sz="800" b="1">
                <a:cs typeface="Times New Roman" pitchFamily="18" charset="0"/>
              </a:rPr>
              <a:t>Fort Collins, Colorado</a:t>
            </a:r>
          </a:p>
        </p:txBody>
      </p:sp>
      <p:sp>
        <p:nvSpPr>
          <p:cNvPr id="13324" name="AutoShape 30"/>
          <p:cNvSpPr>
            <a:spLocks noChangeArrowheads="1"/>
          </p:cNvSpPr>
          <p:nvPr/>
        </p:nvSpPr>
        <p:spPr bwMode="auto">
          <a:xfrm>
            <a:off x="4641850" y="3924300"/>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85" name="Rectangle 42"/>
          <p:cNvSpPr>
            <a:spLocks noChangeArrowheads="1"/>
          </p:cNvSpPr>
          <p:nvPr/>
        </p:nvSpPr>
        <p:spPr bwMode="auto">
          <a:xfrm>
            <a:off x="3157538" y="5492750"/>
            <a:ext cx="2890837" cy="1289050"/>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NCEP Storm Prediction Center;</a:t>
            </a:r>
          </a:p>
          <a:p>
            <a:pPr algn="r">
              <a:lnSpc>
                <a:spcPct val="80000"/>
              </a:lnSpc>
              <a:spcBef>
                <a:spcPct val="20000"/>
              </a:spcBef>
              <a:defRPr/>
            </a:pPr>
            <a:r>
              <a:rPr lang="en-US" sz="1000" b="1">
                <a:cs typeface="Times New Roman" pitchFamily="18" charset="0"/>
              </a:rPr>
              <a:t>Norman, OK WFO;</a:t>
            </a:r>
          </a:p>
          <a:p>
            <a:pPr algn="r">
              <a:lnSpc>
                <a:spcPct val="80000"/>
              </a:lnSpc>
              <a:spcBef>
                <a:spcPct val="20000"/>
              </a:spcBef>
              <a:defRPr/>
            </a:pPr>
            <a:r>
              <a:rPr lang="en-US" sz="1000" b="1">
                <a:cs typeface="Times New Roman" pitchFamily="18" charset="0"/>
              </a:rPr>
              <a:t>National Severe Storms Laboratory;</a:t>
            </a:r>
          </a:p>
          <a:p>
            <a:pPr algn="r">
              <a:lnSpc>
                <a:spcPct val="80000"/>
              </a:lnSpc>
              <a:spcBef>
                <a:spcPct val="20000"/>
              </a:spcBef>
              <a:defRPr/>
            </a:pPr>
            <a:r>
              <a:rPr lang="en-US" sz="1000" b="1">
                <a:cs typeface="Times New Roman" pitchFamily="18" charset="0"/>
              </a:rPr>
              <a:t>University of Oklahoma;</a:t>
            </a:r>
          </a:p>
          <a:p>
            <a:pPr algn="r">
              <a:lnSpc>
                <a:spcPct val="80000"/>
              </a:lnSpc>
              <a:spcBef>
                <a:spcPct val="20000"/>
              </a:spcBef>
              <a:defRPr/>
            </a:pPr>
            <a:r>
              <a:rPr lang="en-US" sz="1000" b="1">
                <a:cs typeface="Times New Roman" pitchFamily="18" charset="0"/>
              </a:rPr>
              <a:t>Cooperative Institute for Mesoscale Meteorological Studies</a:t>
            </a:r>
          </a:p>
          <a:p>
            <a:pPr algn="r">
              <a:lnSpc>
                <a:spcPct val="80000"/>
              </a:lnSpc>
              <a:spcBef>
                <a:spcPct val="20000"/>
              </a:spcBef>
              <a:defRPr/>
            </a:pPr>
            <a:r>
              <a:rPr lang="en-US" sz="800" b="1">
                <a:cs typeface="Times New Roman" pitchFamily="18" charset="0"/>
              </a:rPr>
              <a:t>Norman, Oklahoma</a:t>
            </a:r>
          </a:p>
          <a:p>
            <a:pPr algn="r">
              <a:lnSpc>
                <a:spcPct val="80000"/>
              </a:lnSpc>
              <a:spcBef>
                <a:spcPct val="20000"/>
              </a:spcBef>
              <a:defRPr/>
            </a:pPr>
            <a:r>
              <a:rPr lang="en-US" sz="800" b="1">
                <a:cs typeface="Times New Roman" pitchFamily="18" charset="0"/>
              </a:rPr>
              <a:t>Hazardous Weather Testbed- Experimental Forecast and Warning Programs</a:t>
            </a:r>
          </a:p>
        </p:txBody>
      </p:sp>
      <p:sp>
        <p:nvSpPr>
          <p:cNvPr id="13326" name="AutoShape 30"/>
          <p:cNvSpPr>
            <a:spLocks noChangeArrowheads="1"/>
          </p:cNvSpPr>
          <p:nvPr/>
        </p:nvSpPr>
        <p:spPr bwMode="auto">
          <a:xfrm>
            <a:off x="6561138" y="5021263"/>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87" name="Rectangle 42"/>
          <p:cNvSpPr>
            <a:spLocks noChangeArrowheads="1"/>
          </p:cNvSpPr>
          <p:nvPr/>
        </p:nvSpPr>
        <p:spPr bwMode="auto">
          <a:xfrm>
            <a:off x="6983413" y="4668838"/>
            <a:ext cx="2117725" cy="458787"/>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NCEP Tropical Prediction Center Joint Hurricane Testbed</a:t>
            </a:r>
          </a:p>
          <a:p>
            <a:pPr>
              <a:lnSpc>
                <a:spcPct val="80000"/>
              </a:lnSpc>
              <a:spcBef>
                <a:spcPct val="20000"/>
              </a:spcBef>
              <a:defRPr/>
            </a:pPr>
            <a:r>
              <a:rPr lang="en-US" sz="800" b="1">
                <a:cs typeface="Times New Roman" pitchFamily="18" charset="0"/>
              </a:rPr>
              <a:t>Miami, Florida (Planned for FY2010)</a:t>
            </a:r>
          </a:p>
        </p:txBody>
      </p:sp>
      <p:sp>
        <p:nvSpPr>
          <p:cNvPr id="13328" name="AutoShape 32"/>
          <p:cNvSpPr>
            <a:spLocks noChangeArrowheads="1"/>
          </p:cNvSpPr>
          <p:nvPr/>
        </p:nvSpPr>
        <p:spPr bwMode="auto">
          <a:xfrm>
            <a:off x="5467350" y="2746375"/>
            <a:ext cx="112713" cy="106363"/>
          </a:xfrm>
          <a:custGeom>
            <a:avLst/>
            <a:gdLst>
              <a:gd name="T0" fmla="*/ 56357 w 112713"/>
              <a:gd name="T1" fmla="*/ 0 h 106363"/>
              <a:gd name="T2" fmla="*/ 0 w 112713"/>
              <a:gd name="T3" fmla="*/ 40627 h 106363"/>
              <a:gd name="T4" fmla="*/ 21526 w 112713"/>
              <a:gd name="T5" fmla="*/ 106363 h 106363"/>
              <a:gd name="T6" fmla="*/ 91187 w 112713"/>
              <a:gd name="T7" fmla="*/ 106363 h 106363"/>
              <a:gd name="T8" fmla="*/ 112713 w 112713"/>
              <a:gd name="T9" fmla="*/ 40627 h 106363"/>
              <a:gd name="T10" fmla="*/ 17694720 60000 65536"/>
              <a:gd name="T11" fmla="*/ 11796480 60000 65536"/>
              <a:gd name="T12" fmla="*/ 5898240 60000 65536"/>
              <a:gd name="T13" fmla="*/ 5898240 60000 65536"/>
              <a:gd name="T14" fmla="*/ 0 60000 65536"/>
              <a:gd name="T15" fmla="*/ 34831 w 112713"/>
              <a:gd name="T16" fmla="*/ 40627 h 106363"/>
              <a:gd name="T17" fmla="*/ 77882 w 112713"/>
              <a:gd name="T18" fmla="*/ 81254 h 106363"/>
            </a:gdLst>
            <a:ahLst/>
            <a:cxnLst>
              <a:cxn ang="T10">
                <a:pos x="T0" y="T1"/>
              </a:cxn>
              <a:cxn ang="T11">
                <a:pos x="T2" y="T3"/>
              </a:cxn>
              <a:cxn ang="T12">
                <a:pos x="T4" y="T5"/>
              </a:cxn>
              <a:cxn ang="T13">
                <a:pos x="T6" y="T7"/>
              </a:cxn>
              <a:cxn ang="T14">
                <a:pos x="T8" y="T9"/>
              </a:cxn>
            </a:cxnLst>
            <a:rect l="T15" t="T16" r="T17" b="T18"/>
            <a:pathLst>
              <a:path w="112713" h="106363">
                <a:moveTo>
                  <a:pt x="0" y="40627"/>
                </a:moveTo>
                <a:lnTo>
                  <a:pt x="43053" y="40627"/>
                </a:lnTo>
                <a:lnTo>
                  <a:pt x="56357" y="0"/>
                </a:lnTo>
                <a:lnTo>
                  <a:pt x="69660" y="40627"/>
                </a:lnTo>
                <a:lnTo>
                  <a:pt x="112713" y="40627"/>
                </a:lnTo>
                <a:lnTo>
                  <a:pt x="77882" y="65736"/>
                </a:lnTo>
                <a:lnTo>
                  <a:pt x="91187" y="106363"/>
                </a:lnTo>
                <a:lnTo>
                  <a:pt x="56357" y="81254"/>
                </a:lnTo>
                <a:lnTo>
                  <a:pt x="21526" y="106363"/>
                </a:lnTo>
                <a:lnTo>
                  <a:pt x="34831"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89" name="Rectangle 42"/>
          <p:cNvSpPr>
            <a:spLocks noChangeArrowheads="1"/>
          </p:cNvSpPr>
          <p:nvPr/>
        </p:nvSpPr>
        <p:spPr bwMode="auto">
          <a:xfrm>
            <a:off x="2478088" y="841375"/>
            <a:ext cx="1981200" cy="214313"/>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Green Bay, WI WFO</a:t>
            </a:r>
          </a:p>
        </p:txBody>
      </p:sp>
      <p:sp>
        <p:nvSpPr>
          <p:cNvPr id="515090" name="Rectangle 42"/>
          <p:cNvSpPr>
            <a:spLocks noChangeArrowheads="1"/>
          </p:cNvSpPr>
          <p:nvPr/>
        </p:nvSpPr>
        <p:spPr bwMode="auto">
          <a:xfrm>
            <a:off x="2478088" y="1073150"/>
            <a:ext cx="1981200" cy="214313"/>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Sullivan, WI WFO</a:t>
            </a:r>
          </a:p>
        </p:txBody>
      </p:sp>
      <p:sp>
        <p:nvSpPr>
          <p:cNvPr id="515091" name="Rectangle 42"/>
          <p:cNvSpPr>
            <a:spLocks noChangeArrowheads="1"/>
          </p:cNvSpPr>
          <p:nvPr/>
        </p:nvSpPr>
        <p:spPr bwMode="auto">
          <a:xfrm>
            <a:off x="2759075" y="1836738"/>
            <a:ext cx="1700213" cy="214312"/>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La Crosse, WI WFO</a:t>
            </a:r>
          </a:p>
        </p:txBody>
      </p:sp>
      <p:sp>
        <p:nvSpPr>
          <p:cNvPr id="13332" name="AutoShape 30"/>
          <p:cNvSpPr>
            <a:spLocks noChangeArrowheads="1"/>
          </p:cNvSpPr>
          <p:nvPr/>
        </p:nvSpPr>
        <p:spPr bwMode="auto">
          <a:xfrm>
            <a:off x="5708650" y="4005263"/>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93" name="Rectangle 42"/>
          <p:cNvSpPr>
            <a:spLocks noChangeArrowheads="1"/>
          </p:cNvSpPr>
          <p:nvPr/>
        </p:nvSpPr>
        <p:spPr bwMode="auto">
          <a:xfrm>
            <a:off x="6745288" y="5492750"/>
            <a:ext cx="2297112" cy="763588"/>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Huntsville, AL WFO</a:t>
            </a:r>
          </a:p>
          <a:p>
            <a:pPr>
              <a:lnSpc>
                <a:spcPct val="80000"/>
              </a:lnSpc>
              <a:spcBef>
                <a:spcPct val="20000"/>
              </a:spcBef>
              <a:defRPr/>
            </a:pPr>
            <a:r>
              <a:rPr lang="en-US" sz="1000" b="1">
                <a:cs typeface="Times New Roman" pitchFamily="18" charset="0"/>
              </a:rPr>
              <a:t>University of Alabama Huntsville</a:t>
            </a:r>
          </a:p>
          <a:p>
            <a:pPr>
              <a:lnSpc>
                <a:spcPct val="80000"/>
              </a:lnSpc>
              <a:spcBef>
                <a:spcPct val="20000"/>
              </a:spcBef>
              <a:defRPr/>
            </a:pPr>
            <a:r>
              <a:rPr lang="en-US" sz="1000" b="1">
                <a:cs typeface="Times New Roman" pitchFamily="18" charset="0"/>
              </a:rPr>
              <a:t>NASA Short-term Prediction Research and Transition Center</a:t>
            </a:r>
          </a:p>
          <a:p>
            <a:pPr>
              <a:lnSpc>
                <a:spcPct val="80000"/>
              </a:lnSpc>
              <a:spcBef>
                <a:spcPct val="20000"/>
              </a:spcBef>
              <a:defRPr/>
            </a:pPr>
            <a:r>
              <a:rPr lang="en-US" sz="800" b="1">
                <a:cs typeface="Times New Roman" pitchFamily="18" charset="0"/>
              </a:rPr>
              <a:t>Huntsville, AL</a:t>
            </a:r>
          </a:p>
        </p:txBody>
      </p:sp>
      <p:sp>
        <p:nvSpPr>
          <p:cNvPr id="13334" name="AutoShape 30"/>
          <p:cNvSpPr>
            <a:spLocks noChangeArrowheads="1"/>
          </p:cNvSpPr>
          <p:nvPr/>
        </p:nvSpPr>
        <p:spPr bwMode="auto">
          <a:xfrm>
            <a:off x="6477000" y="4721225"/>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95" name="Rectangle 42"/>
          <p:cNvSpPr>
            <a:spLocks noChangeArrowheads="1"/>
          </p:cNvSpPr>
          <p:nvPr/>
        </p:nvSpPr>
        <p:spPr bwMode="auto">
          <a:xfrm>
            <a:off x="6975475" y="4329113"/>
            <a:ext cx="2168525" cy="366712"/>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Melbourne, FL WFO</a:t>
            </a:r>
          </a:p>
          <a:p>
            <a:pPr>
              <a:lnSpc>
                <a:spcPct val="80000"/>
              </a:lnSpc>
              <a:spcBef>
                <a:spcPct val="20000"/>
              </a:spcBef>
              <a:defRPr/>
            </a:pPr>
            <a:r>
              <a:rPr lang="en-US" sz="1000" b="1">
                <a:cs typeface="Times New Roman" pitchFamily="18" charset="0"/>
              </a:rPr>
              <a:t>NASA Kennedy Space Center</a:t>
            </a:r>
            <a:endParaRPr lang="en-US" sz="900" b="1">
              <a:cs typeface="Times New Roman" pitchFamily="18" charset="0"/>
            </a:endParaRPr>
          </a:p>
        </p:txBody>
      </p:sp>
      <p:sp>
        <p:nvSpPr>
          <p:cNvPr id="13336" name="AutoShape 30"/>
          <p:cNvSpPr>
            <a:spLocks noChangeArrowheads="1"/>
          </p:cNvSpPr>
          <p:nvPr/>
        </p:nvSpPr>
        <p:spPr bwMode="auto">
          <a:xfrm>
            <a:off x="6510338" y="3354388"/>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97" name="Rectangle 42"/>
          <p:cNvSpPr>
            <a:spLocks noChangeArrowheads="1"/>
          </p:cNvSpPr>
          <p:nvPr/>
        </p:nvSpPr>
        <p:spPr bwMode="auto">
          <a:xfrm>
            <a:off x="6224588" y="1300163"/>
            <a:ext cx="1528762" cy="214312"/>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Sterling, VA WFO</a:t>
            </a:r>
          </a:p>
        </p:txBody>
      </p:sp>
      <p:sp>
        <p:nvSpPr>
          <p:cNvPr id="13338" name="AutoShape 31"/>
          <p:cNvSpPr>
            <a:spLocks noChangeArrowheads="1"/>
          </p:cNvSpPr>
          <p:nvPr/>
        </p:nvSpPr>
        <p:spPr bwMode="auto">
          <a:xfrm>
            <a:off x="3849688" y="3348038"/>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099" name="Rectangle 42"/>
          <p:cNvSpPr>
            <a:spLocks noChangeArrowheads="1"/>
          </p:cNvSpPr>
          <p:nvPr/>
        </p:nvSpPr>
        <p:spPr bwMode="auto">
          <a:xfrm>
            <a:off x="176213" y="2335213"/>
            <a:ext cx="1438275" cy="214312"/>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Boulder, CO WFO</a:t>
            </a:r>
            <a:endParaRPr lang="en-US" sz="900" b="1">
              <a:cs typeface="Times New Roman" pitchFamily="18" charset="0"/>
            </a:endParaRPr>
          </a:p>
        </p:txBody>
      </p:sp>
      <p:sp>
        <p:nvSpPr>
          <p:cNvPr id="13340" name="AutoShape 31"/>
          <p:cNvSpPr>
            <a:spLocks noChangeArrowheads="1"/>
          </p:cNvSpPr>
          <p:nvPr/>
        </p:nvSpPr>
        <p:spPr bwMode="auto">
          <a:xfrm>
            <a:off x="3879850" y="3149600"/>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101" name="Rectangle 42"/>
          <p:cNvSpPr>
            <a:spLocks noChangeArrowheads="1"/>
          </p:cNvSpPr>
          <p:nvPr/>
        </p:nvSpPr>
        <p:spPr bwMode="auto">
          <a:xfrm>
            <a:off x="190500" y="1563688"/>
            <a:ext cx="1881188" cy="214312"/>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Cheyenne, WY WFO</a:t>
            </a:r>
            <a:endParaRPr lang="en-US" sz="900" b="1">
              <a:cs typeface="Times New Roman" pitchFamily="18" charset="0"/>
            </a:endParaRPr>
          </a:p>
        </p:txBody>
      </p:sp>
      <p:sp>
        <p:nvSpPr>
          <p:cNvPr id="13342" name="AutoShape 31"/>
          <p:cNvSpPr>
            <a:spLocks noChangeArrowheads="1"/>
          </p:cNvSpPr>
          <p:nvPr/>
        </p:nvSpPr>
        <p:spPr bwMode="auto">
          <a:xfrm>
            <a:off x="2124075" y="2862263"/>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103" name="Rectangle 42"/>
          <p:cNvSpPr>
            <a:spLocks noChangeArrowheads="1"/>
          </p:cNvSpPr>
          <p:nvPr/>
        </p:nvSpPr>
        <p:spPr bwMode="auto">
          <a:xfrm>
            <a:off x="169863" y="2811463"/>
            <a:ext cx="1444625" cy="214312"/>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Eureka, CA WFO</a:t>
            </a:r>
            <a:endParaRPr lang="en-US" sz="900" b="1">
              <a:cs typeface="Times New Roman" pitchFamily="18" charset="0"/>
            </a:endParaRPr>
          </a:p>
        </p:txBody>
      </p:sp>
      <p:sp>
        <p:nvSpPr>
          <p:cNvPr id="13344" name="AutoShape 31"/>
          <p:cNvSpPr>
            <a:spLocks noChangeArrowheads="1"/>
          </p:cNvSpPr>
          <p:nvPr/>
        </p:nvSpPr>
        <p:spPr bwMode="auto">
          <a:xfrm>
            <a:off x="4860925" y="3375025"/>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515105" name="Rectangle 42"/>
          <p:cNvSpPr>
            <a:spLocks noChangeArrowheads="1"/>
          </p:cNvSpPr>
          <p:nvPr/>
        </p:nvSpPr>
        <p:spPr bwMode="auto">
          <a:xfrm>
            <a:off x="331788" y="3970338"/>
            <a:ext cx="1665287" cy="336550"/>
          </a:xfrm>
          <a:prstGeom prst="rect">
            <a:avLst/>
          </a:prstGeom>
          <a:noFill/>
          <a:ln w="9525">
            <a:noFill/>
            <a:miter lim="800000"/>
            <a:headEnd/>
            <a:tailEnd/>
          </a:ln>
          <a:effectLst>
            <a:outerShdw dist="12700" algn="ctr" rotWithShape="0">
              <a:srgbClr val="000000"/>
            </a:outerShdw>
          </a:effectLst>
        </p:spPr>
        <p:txBody>
          <a:bodyPr>
            <a:spAutoFit/>
          </a:bodyPr>
          <a:lstStyle/>
          <a:p>
            <a:pPr algn="r">
              <a:lnSpc>
                <a:spcPct val="80000"/>
              </a:lnSpc>
              <a:spcBef>
                <a:spcPct val="20000"/>
              </a:spcBef>
              <a:defRPr/>
            </a:pPr>
            <a:r>
              <a:rPr lang="en-US" sz="1000" b="1">
                <a:cs typeface="Times New Roman" pitchFamily="18" charset="0"/>
              </a:rPr>
              <a:t>NWS Central Region</a:t>
            </a:r>
          </a:p>
          <a:p>
            <a:pPr algn="r">
              <a:lnSpc>
                <a:spcPct val="80000"/>
              </a:lnSpc>
              <a:spcBef>
                <a:spcPct val="20000"/>
              </a:spcBef>
              <a:defRPr/>
            </a:pPr>
            <a:r>
              <a:rPr lang="en-US" sz="800" b="1">
                <a:cs typeface="Times New Roman" pitchFamily="18" charset="0"/>
              </a:rPr>
              <a:t>Kansas City, MO</a:t>
            </a:r>
          </a:p>
        </p:txBody>
      </p:sp>
      <p:sp>
        <p:nvSpPr>
          <p:cNvPr id="515106" name="Rectangle 42"/>
          <p:cNvSpPr>
            <a:spLocks noChangeArrowheads="1"/>
          </p:cNvSpPr>
          <p:nvPr/>
        </p:nvSpPr>
        <p:spPr bwMode="auto">
          <a:xfrm>
            <a:off x="6524625" y="1585913"/>
            <a:ext cx="2476500" cy="458787"/>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Cooperative Remote Sensing Science and Technology Center</a:t>
            </a:r>
          </a:p>
          <a:p>
            <a:pPr>
              <a:lnSpc>
                <a:spcPct val="80000"/>
              </a:lnSpc>
              <a:spcBef>
                <a:spcPct val="20000"/>
              </a:spcBef>
              <a:defRPr/>
            </a:pPr>
            <a:r>
              <a:rPr lang="en-US" sz="800" b="1">
                <a:cs typeface="Times New Roman" pitchFamily="18" charset="0"/>
              </a:rPr>
              <a:t>New York, NY</a:t>
            </a:r>
          </a:p>
        </p:txBody>
      </p:sp>
      <p:sp>
        <p:nvSpPr>
          <p:cNvPr id="13347" name="Line 35"/>
          <p:cNvSpPr>
            <a:spLocks noChangeShapeType="1"/>
          </p:cNvSpPr>
          <p:nvPr/>
        </p:nvSpPr>
        <p:spPr bwMode="auto">
          <a:xfrm>
            <a:off x="1560513" y="2914650"/>
            <a:ext cx="511175" cy="0"/>
          </a:xfrm>
          <a:prstGeom prst="line">
            <a:avLst/>
          </a:prstGeom>
          <a:noFill/>
          <a:ln w="19050">
            <a:solidFill>
              <a:srgbClr val="FF6600"/>
            </a:solidFill>
            <a:round/>
            <a:headEnd/>
            <a:tailEnd/>
          </a:ln>
        </p:spPr>
        <p:txBody>
          <a:bodyPr/>
          <a:lstStyle/>
          <a:p>
            <a:endParaRPr lang="en-US"/>
          </a:p>
        </p:txBody>
      </p:sp>
      <p:sp>
        <p:nvSpPr>
          <p:cNvPr id="13348" name="Freeform 36"/>
          <p:cNvSpPr>
            <a:spLocks/>
          </p:cNvSpPr>
          <p:nvPr/>
        </p:nvSpPr>
        <p:spPr bwMode="auto">
          <a:xfrm>
            <a:off x="1574800" y="2438400"/>
            <a:ext cx="2276475" cy="974725"/>
          </a:xfrm>
          <a:custGeom>
            <a:avLst/>
            <a:gdLst>
              <a:gd name="T0" fmla="*/ 0 w 1434"/>
              <a:gd name="T1" fmla="*/ 0 h 614"/>
              <a:gd name="T2" fmla="*/ 264 w 1434"/>
              <a:gd name="T3" fmla="*/ 0 h 614"/>
              <a:gd name="T4" fmla="*/ 1434 w 1434"/>
              <a:gd name="T5" fmla="*/ 614 h 614"/>
              <a:gd name="T6" fmla="*/ 0 60000 65536"/>
              <a:gd name="T7" fmla="*/ 0 60000 65536"/>
              <a:gd name="T8" fmla="*/ 0 60000 65536"/>
              <a:gd name="T9" fmla="*/ 0 w 1434"/>
              <a:gd name="T10" fmla="*/ 0 h 614"/>
              <a:gd name="T11" fmla="*/ 1434 w 1434"/>
              <a:gd name="T12" fmla="*/ 614 h 614"/>
            </a:gdLst>
            <a:ahLst/>
            <a:cxnLst>
              <a:cxn ang="T6">
                <a:pos x="T0" y="T1"/>
              </a:cxn>
              <a:cxn ang="T7">
                <a:pos x="T2" y="T3"/>
              </a:cxn>
              <a:cxn ang="T8">
                <a:pos x="T4" y="T5"/>
              </a:cxn>
            </a:cxnLst>
            <a:rect l="T9" t="T10" r="T11" b="T12"/>
            <a:pathLst>
              <a:path w="1434" h="614">
                <a:moveTo>
                  <a:pt x="0" y="0"/>
                </a:moveTo>
                <a:lnTo>
                  <a:pt x="264" y="0"/>
                </a:lnTo>
                <a:lnTo>
                  <a:pt x="1434" y="614"/>
                </a:lnTo>
              </a:path>
            </a:pathLst>
          </a:custGeom>
          <a:noFill/>
          <a:ln w="19050" cmpd="sng">
            <a:solidFill>
              <a:srgbClr val="FF6600"/>
            </a:solidFill>
            <a:round/>
            <a:headEnd/>
            <a:tailEnd/>
          </a:ln>
        </p:spPr>
        <p:txBody>
          <a:bodyPr/>
          <a:lstStyle/>
          <a:p>
            <a:endParaRPr lang="en-US"/>
          </a:p>
        </p:txBody>
      </p:sp>
      <p:sp>
        <p:nvSpPr>
          <p:cNvPr id="13349" name="Freeform 37"/>
          <p:cNvSpPr>
            <a:spLocks/>
          </p:cNvSpPr>
          <p:nvPr/>
        </p:nvSpPr>
        <p:spPr bwMode="auto">
          <a:xfrm>
            <a:off x="2098675" y="2030413"/>
            <a:ext cx="1752600" cy="1243012"/>
          </a:xfrm>
          <a:custGeom>
            <a:avLst/>
            <a:gdLst>
              <a:gd name="T0" fmla="*/ 0 w 976"/>
              <a:gd name="T1" fmla="*/ 0 h 851"/>
              <a:gd name="T2" fmla="*/ 86 w 976"/>
              <a:gd name="T3" fmla="*/ 1 h 851"/>
              <a:gd name="T4" fmla="*/ 976 w 976"/>
              <a:gd name="T5" fmla="*/ 851 h 851"/>
              <a:gd name="T6" fmla="*/ 0 60000 65536"/>
              <a:gd name="T7" fmla="*/ 0 60000 65536"/>
              <a:gd name="T8" fmla="*/ 0 60000 65536"/>
              <a:gd name="T9" fmla="*/ 0 w 976"/>
              <a:gd name="T10" fmla="*/ 0 h 851"/>
              <a:gd name="T11" fmla="*/ 976 w 976"/>
              <a:gd name="T12" fmla="*/ 851 h 851"/>
            </a:gdLst>
            <a:ahLst/>
            <a:cxnLst>
              <a:cxn ang="T6">
                <a:pos x="T0" y="T1"/>
              </a:cxn>
              <a:cxn ang="T7">
                <a:pos x="T2" y="T3"/>
              </a:cxn>
              <a:cxn ang="T8">
                <a:pos x="T4" y="T5"/>
              </a:cxn>
            </a:cxnLst>
            <a:rect l="T9" t="T10" r="T11" b="T12"/>
            <a:pathLst>
              <a:path w="976" h="851">
                <a:moveTo>
                  <a:pt x="0" y="0"/>
                </a:moveTo>
                <a:lnTo>
                  <a:pt x="86" y="1"/>
                </a:lnTo>
                <a:lnTo>
                  <a:pt x="976" y="851"/>
                </a:lnTo>
              </a:path>
            </a:pathLst>
          </a:custGeom>
          <a:noFill/>
          <a:ln w="19050" cmpd="sng">
            <a:solidFill>
              <a:srgbClr val="FF6600"/>
            </a:solidFill>
            <a:round/>
            <a:headEnd/>
            <a:tailEnd/>
          </a:ln>
        </p:spPr>
        <p:txBody>
          <a:bodyPr/>
          <a:lstStyle/>
          <a:p>
            <a:endParaRPr lang="en-US"/>
          </a:p>
        </p:txBody>
      </p:sp>
      <p:sp>
        <p:nvSpPr>
          <p:cNvPr id="13350" name="Freeform 38"/>
          <p:cNvSpPr>
            <a:spLocks/>
          </p:cNvSpPr>
          <p:nvPr/>
        </p:nvSpPr>
        <p:spPr bwMode="auto">
          <a:xfrm>
            <a:off x="2032000" y="1663700"/>
            <a:ext cx="1855788" cy="1498600"/>
          </a:xfrm>
          <a:custGeom>
            <a:avLst/>
            <a:gdLst>
              <a:gd name="T0" fmla="*/ 0 w 1113"/>
              <a:gd name="T1" fmla="*/ 0 h 1120"/>
              <a:gd name="T2" fmla="*/ 86 w 1113"/>
              <a:gd name="T3" fmla="*/ 0 h 1120"/>
              <a:gd name="T4" fmla="*/ 1113 w 1113"/>
              <a:gd name="T5" fmla="*/ 1120 h 1120"/>
              <a:gd name="T6" fmla="*/ 0 60000 65536"/>
              <a:gd name="T7" fmla="*/ 0 60000 65536"/>
              <a:gd name="T8" fmla="*/ 0 60000 65536"/>
              <a:gd name="T9" fmla="*/ 0 w 1113"/>
              <a:gd name="T10" fmla="*/ 0 h 1120"/>
              <a:gd name="T11" fmla="*/ 1113 w 1113"/>
              <a:gd name="T12" fmla="*/ 1120 h 1120"/>
            </a:gdLst>
            <a:ahLst/>
            <a:cxnLst>
              <a:cxn ang="T6">
                <a:pos x="T0" y="T1"/>
              </a:cxn>
              <a:cxn ang="T7">
                <a:pos x="T2" y="T3"/>
              </a:cxn>
              <a:cxn ang="T8">
                <a:pos x="T4" y="T5"/>
              </a:cxn>
            </a:cxnLst>
            <a:rect l="T9" t="T10" r="T11" b="T12"/>
            <a:pathLst>
              <a:path w="1113" h="1120">
                <a:moveTo>
                  <a:pt x="0" y="0"/>
                </a:moveTo>
                <a:lnTo>
                  <a:pt x="86" y="0"/>
                </a:lnTo>
                <a:lnTo>
                  <a:pt x="1113" y="1120"/>
                </a:lnTo>
              </a:path>
            </a:pathLst>
          </a:custGeom>
          <a:noFill/>
          <a:ln w="19050" cmpd="sng">
            <a:solidFill>
              <a:srgbClr val="FF6600"/>
            </a:solidFill>
            <a:round/>
            <a:headEnd/>
            <a:tailEnd/>
          </a:ln>
        </p:spPr>
        <p:txBody>
          <a:bodyPr/>
          <a:lstStyle/>
          <a:p>
            <a:endParaRPr lang="en-US"/>
          </a:p>
        </p:txBody>
      </p:sp>
      <p:sp>
        <p:nvSpPr>
          <p:cNvPr id="13351" name="Freeform 39"/>
          <p:cNvSpPr>
            <a:spLocks/>
          </p:cNvSpPr>
          <p:nvPr/>
        </p:nvSpPr>
        <p:spPr bwMode="auto">
          <a:xfrm>
            <a:off x="4433888" y="946150"/>
            <a:ext cx="1041400" cy="180975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52" name="AutoShape 32"/>
          <p:cNvSpPr>
            <a:spLocks noChangeArrowheads="1"/>
          </p:cNvSpPr>
          <p:nvPr/>
        </p:nvSpPr>
        <p:spPr bwMode="auto">
          <a:xfrm>
            <a:off x="5461000" y="2911475"/>
            <a:ext cx="112713" cy="106363"/>
          </a:xfrm>
          <a:custGeom>
            <a:avLst/>
            <a:gdLst>
              <a:gd name="T0" fmla="*/ 56357 w 112713"/>
              <a:gd name="T1" fmla="*/ 0 h 106363"/>
              <a:gd name="T2" fmla="*/ 0 w 112713"/>
              <a:gd name="T3" fmla="*/ 40627 h 106363"/>
              <a:gd name="T4" fmla="*/ 21526 w 112713"/>
              <a:gd name="T5" fmla="*/ 106363 h 106363"/>
              <a:gd name="T6" fmla="*/ 91187 w 112713"/>
              <a:gd name="T7" fmla="*/ 106363 h 106363"/>
              <a:gd name="T8" fmla="*/ 112713 w 112713"/>
              <a:gd name="T9" fmla="*/ 40627 h 106363"/>
              <a:gd name="T10" fmla="*/ 17694720 60000 65536"/>
              <a:gd name="T11" fmla="*/ 11796480 60000 65536"/>
              <a:gd name="T12" fmla="*/ 5898240 60000 65536"/>
              <a:gd name="T13" fmla="*/ 5898240 60000 65536"/>
              <a:gd name="T14" fmla="*/ 0 60000 65536"/>
              <a:gd name="T15" fmla="*/ 34831 w 112713"/>
              <a:gd name="T16" fmla="*/ 40627 h 106363"/>
              <a:gd name="T17" fmla="*/ 77882 w 112713"/>
              <a:gd name="T18" fmla="*/ 81254 h 106363"/>
            </a:gdLst>
            <a:ahLst/>
            <a:cxnLst>
              <a:cxn ang="T10">
                <a:pos x="T0" y="T1"/>
              </a:cxn>
              <a:cxn ang="T11">
                <a:pos x="T2" y="T3"/>
              </a:cxn>
              <a:cxn ang="T12">
                <a:pos x="T4" y="T5"/>
              </a:cxn>
              <a:cxn ang="T13">
                <a:pos x="T6" y="T7"/>
              </a:cxn>
              <a:cxn ang="T14">
                <a:pos x="T8" y="T9"/>
              </a:cxn>
            </a:cxnLst>
            <a:rect l="T15" t="T16" r="T17" b="T18"/>
            <a:pathLst>
              <a:path w="112713" h="106363">
                <a:moveTo>
                  <a:pt x="0" y="40627"/>
                </a:moveTo>
                <a:lnTo>
                  <a:pt x="43053" y="40627"/>
                </a:lnTo>
                <a:lnTo>
                  <a:pt x="56357" y="0"/>
                </a:lnTo>
                <a:lnTo>
                  <a:pt x="69660" y="40627"/>
                </a:lnTo>
                <a:lnTo>
                  <a:pt x="112713" y="40627"/>
                </a:lnTo>
                <a:lnTo>
                  <a:pt x="77882" y="65736"/>
                </a:lnTo>
                <a:lnTo>
                  <a:pt x="91187" y="106363"/>
                </a:lnTo>
                <a:lnTo>
                  <a:pt x="56357" y="81254"/>
                </a:lnTo>
                <a:lnTo>
                  <a:pt x="21526" y="106363"/>
                </a:lnTo>
                <a:lnTo>
                  <a:pt x="34831"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53" name="Freeform 41"/>
          <p:cNvSpPr>
            <a:spLocks/>
          </p:cNvSpPr>
          <p:nvPr/>
        </p:nvSpPr>
        <p:spPr bwMode="auto">
          <a:xfrm>
            <a:off x="4446588" y="1174750"/>
            <a:ext cx="1041400" cy="176530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54" name="AutoShape 32"/>
          <p:cNvSpPr>
            <a:spLocks noChangeArrowheads="1"/>
          </p:cNvSpPr>
          <p:nvPr/>
        </p:nvSpPr>
        <p:spPr bwMode="auto">
          <a:xfrm>
            <a:off x="5187950" y="2835275"/>
            <a:ext cx="112713" cy="106363"/>
          </a:xfrm>
          <a:custGeom>
            <a:avLst/>
            <a:gdLst>
              <a:gd name="T0" fmla="*/ 56357 w 112713"/>
              <a:gd name="T1" fmla="*/ 0 h 106363"/>
              <a:gd name="T2" fmla="*/ 0 w 112713"/>
              <a:gd name="T3" fmla="*/ 40627 h 106363"/>
              <a:gd name="T4" fmla="*/ 21526 w 112713"/>
              <a:gd name="T5" fmla="*/ 106363 h 106363"/>
              <a:gd name="T6" fmla="*/ 91187 w 112713"/>
              <a:gd name="T7" fmla="*/ 106363 h 106363"/>
              <a:gd name="T8" fmla="*/ 112713 w 112713"/>
              <a:gd name="T9" fmla="*/ 40627 h 106363"/>
              <a:gd name="T10" fmla="*/ 17694720 60000 65536"/>
              <a:gd name="T11" fmla="*/ 11796480 60000 65536"/>
              <a:gd name="T12" fmla="*/ 5898240 60000 65536"/>
              <a:gd name="T13" fmla="*/ 5898240 60000 65536"/>
              <a:gd name="T14" fmla="*/ 0 60000 65536"/>
              <a:gd name="T15" fmla="*/ 34831 w 112713"/>
              <a:gd name="T16" fmla="*/ 40627 h 106363"/>
              <a:gd name="T17" fmla="*/ 77882 w 112713"/>
              <a:gd name="T18" fmla="*/ 81254 h 106363"/>
            </a:gdLst>
            <a:ahLst/>
            <a:cxnLst>
              <a:cxn ang="T10">
                <a:pos x="T0" y="T1"/>
              </a:cxn>
              <a:cxn ang="T11">
                <a:pos x="T2" y="T3"/>
              </a:cxn>
              <a:cxn ang="T12">
                <a:pos x="T4" y="T5"/>
              </a:cxn>
              <a:cxn ang="T13">
                <a:pos x="T6" y="T7"/>
              </a:cxn>
              <a:cxn ang="T14">
                <a:pos x="T8" y="T9"/>
              </a:cxn>
            </a:cxnLst>
            <a:rect l="T15" t="T16" r="T17" b="T18"/>
            <a:pathLst>
              <a:path w="112713" h="106363">
                <a:moveTo>
                  <a:pt x="0" y="40627"/>
                </a:moveTo>
                <a:lnTo>
                  <a:pt x="43053" y="40627"/>
                </a:lnTo>
                <a:lnTo>
                  <a:pt x="56357" y="0"/>
                </a:lnTo>
                <a:lnTo>
                  <a:pt x="69660" y="40627"/>
                </a:lnTo>
                <a:lnTo>
                  <a:pt x="112713" y="40627"/>
                </a:lnTo>
                <a:lnTo>
                  <a:pt x="77882" y="65736"/>
                </a:lnTo>
                <a:lnTo>
                  <a:pt x="91187" y="106363"/>
                </a:lnTo>
                <a:lnTo>
                  <a:pt x="56357" y="81254"/>
                </a:lnTo>
                <a:lnTo>
                  <a:pt x="21526" y="106363"/>
                </a:lnTo>
                <a:lnTo>
                  <a:pt x="34831"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55" name="Freeform 43"/>
          <p:cNvSpPr>
            <a:spLocks/>
          </p:cNvSpPr>
          <p:nvPr/>
        </p:nvSpPr>
        <p:spPr bwMode="auto">
          <a:xfrm>
            <a:off x="4427538" y="1916113"/>
            <a:ext cx="793750" cy="935037"/>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56" name="Freeform 44"/>
          <p:cNvSpPr>
            <a:spLocks/>
          </p:cNvSpPr>
          <p:nvPr/>
        </p:nvSpPr>
        <p:spPr bwMode="auto">
          <a:xfrm>
            <a:off x="4408488" y="1524000"/>
            <a:ext cx="1009650" cy="144780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57" name="Freeform 45"/>
          <p:cNvSpPr>
            <a:spLocks/>
          </p:cNvSpPr>
          <p:nvPr/>
        </p:nvSpPr>
        <p:spPr bwMode="auto">
          <a:xfrm>
            <a:off x="1968500" y="3438525"/>
            <a:ext cx="2898775" cy="722313"/>
          </a:xfrm>
          <a:custGeom>
            <a:avLst/>
            <a:gdLst>
              <a:gd name="T0" fmla="*/ 0 w 1826"/>
              <a:gd name="T1" fmla="*/ 294 h 294"/>
              <a:gd name="T2" fmla="*/ 244 w 1826"/>
              <a:gd name="T3" fmla="*/ 294 h 294"/>
              <a:gd name="T4" fmla="*/ 1826 w 1826"/>
              <a:gd name="T5" fmla="*/ 0 h 294"/>
              <a:gd name="T6" fmla="*/ 0 60000 65536"/>
              <a:gd name="T7" fmla="*/ 0 60000 65536"/>
              <a:gd name="T8" fmla="*/ 0 60000 65536"/>
              <a:gd name="T9" fmla="*/ 0 w 1826"/>
              <a:gd name="T10" fmla="*/ 0 h 294"/>
              <a:gd name="T11" fmla="*/ 1826 w 1826"/>
              <a:gd name="T12" fmla="*/ 294 h 294"/>
            </a:gdLst>
            <a:ahLst/>
            <a:cxnLst>
              <a:cxn ang="T6">
                <a:pos x="T0" y="T1"/>
              </a:cxn>
              <a:cxn ang="T7">
                <a:pos x="T2" y="T3"/>
              </a:cxn>
              <a:cxn ang="T8">
                <a:pos x="T4" y="T5"/>
              </a:cxn>
            </a:cxnLst>
            <a:rect l="T9" t="T10" r="T11" b="T12"/>
            <a:pathLst>
              <a:path w="1826" h="294">
                <a:moveTo>
                  <a:pt x="0" y="294"/>
                </a:moveTo>
                <a:lnTo>
                  <a:pt x="244" y="294"/>
                </a:lnTo>
                <a:lnTo>
                  <a:pt x="1826" y="0"/>
                </a:lnTo>
              </a:path>
            </a:pathLst>
          </a:custGeom>
          <a:noFill/>
          <a:ln w="19050" cmpd="sng">
            <a:solidFill>
              <a:srgbClr val="FF6600"/>
            </a:solidFill>
            <a:round/>
            <a:headEnd/>
            <a:tailEnd/>
          </a:ln>
        </p:spPr>
        <p:txBody>
          <a:bodyPr/>
          <a:lstStyle/>
          <a:p>
            <a:endParaRPr lang="en-US"/>
          </a:p>
        </p:txBody>
      </p:sp>
      <p:sp>
        <p:nvSpPr>
          <p:cNvPr id="13358" name="Freeform 46"/>
          <p:cNvSpPr>
            <a:spLocks/>
          </p:cNvSpPr>
          <p:nvPr/>
        </p:nvSpPr>
        <p:spPr bwMode="auto">
          <a:xfrm>
            <a:off x="4737100" y="4025900"/>
            <a:ext cx="1490663" cy="1690688"/>
          </a:xfrm>
          <a:custGeom>
            <a:avLst/>
            <a:gdLst>
              <a:gd name="T0" fmla="*/ 794 w 939"/>
              <a:gd name="T1" fmla="*/ 1065 h 1065"/>
              <a:gd name="T2" fmla="*/ 939 w 939"/>
              <a:gd name="T3" fmla="*/ 1065 h 1065"/>
              <a:gd name="T4" fmla="*/ 0 w 939"/>
              <a:gd name="T5" fmla="*/ 0 h 1065"/>
              <a:gd name="T6" fmla="*/ 0 60000 65536"/>
              <a:gd name="T7" fmla="*/ 0 60000 65536"/>
              <a:gd name="T8" fmla="*/ 0 60000 65536"/>
              <a:gd name="T9" fmla="*/ 0 w 939"/>
              <a:gd name="T10" fmla="*/ 0 h 1065"/>
              <a:gd name="T11" fmla="*/ 939 w 939"/>
              <a:gd name="T12" fmla="*/ 1065 h 1065"/>
            </a:gdLst>
            <a:ahLst/>
            <a:cxnLst>
              <a:cxn ang="T6">
                <a:pos x="T0" y="T1"/>
              </a:cxn>
              <a:cxn ang="T7">
                <a:pos x="T2" y="T3"/>
              </a:cxn>
              <a:cxn ang="T8">
                <a:pos x="T4" y="T5"/>
              </a:cxn>
            </a:cxnLst>
            <a:rect l="T9" t="T10" r="T11" b="T12"/>
            <a:pathLst>
              <a:path w="939" h="1065">
                <a:moveTo>
                  <a:pt x="794" y="1065"/>
                </a:moveTo>
                <a:lnTo>
                  <a:pt x="939" y="1065"/>
                </a:lnTo>
                <a:lnTo>
                  <a:pt x="0" y="0"/>
                </a:lnTo>
              </a:path>
            </a:pathLst>
          </a:custGeom>
          <a:noFill/>
          <a:ln w="19050" cmpd="sng">
            <a:solidFill>
              <a:srgbClr val="FF6600"/>
            </a:solidFill>
            <a:round/>
            <a:headEnd/>
            <a:tailEnd/>
          </a:ln>
        </p:spPr>
        <p:txBody>
          <a:bodyPr/>
          <a:lstStyle/>
          <a:p>
            <a:endParaRPr lang="en-US"/>
          </a:p>
        </p:txBody>
      </p:sp>
      <p:sp>
        <p:nvSpPr>
          <p:cNvPr id="13359" name="Text Box 47"/>
          <p:cNvSpPr txBox="1">
            <a:spLocks noChangeArrowheads="1"/>
          </p:cNvSpPr>
          <p:nvPr/>
        </p:nvSpPr>
        <p:spPr bwMode="auto">
          <a:xfrm>
            <a:off x="101600" y="5268913"/>
            <a:ext cx="2101850" cy="866775"/>
          </a:xfrm>
          <a:prstGeom prst="rect">
            <a:avLst/>
          </a:prstGeom>
          <a:solidFill>
            <a:srgbClr val="FFFFFF">
              <a:alpha val="79999"/>
            </a:srgbClr>
          </a:solidFill>
          <a:ln w="12700">
            <a:solidFill>
              <a:srgbClr val="000066"/>
            </a:solidFill>
            <a:miter lim="800000"/>
            <a:headEnd/>
            <a:tailEnd/>
          </a:ln>
        </p:spPr>
        <p:txBody>
          <a:bodyPr>
            <a:spAutoFit/>
          </a:bodyPr>
          <a:lstStyle/>
          <a:p>
            <a:pPr>
              <a:spcBef>
                <a:spcPct val="50000"/>
              </a:spcBef>
            </a:pPr>
            <a:r>
              <a:rPr lang="en-US" sz="1000" b="1">
                <a:solidFill>
                  <a:schemeClr val="bg2"/>
                </a:solidFill>
              </a:rPr>
              <a:t>NCEP</a:t>
            </a:r>
            <a:r>
              <a:rPr lang="en-US" sz="1000">
                <a:solidFill>
                  <a:schemeClr val="bg2"/>
                </a:solidFill>
              </a:rPr>
              <a:t>: National Centers for Environmental Prediction</a:t>
            </a:r>
          </a:p>
          <a:p>
            <a:pPr>
              <a:spcBef>
                <a:spcPct val="50000"/>
              </a:spcBef>
            </a:pPr>
            <a:r>
              <a:rPr lang="en-US" sz="1000" b="1">
                <a:solidFill>
                  <a:schemeClr val="bg2"/>
                </a:solidFill>
              </a:rPr>
              <a:t>NWS</a:t>
            </a:r>
            <a:r>
              <a:rPr lang="en-US" sz="1000">
                <a:solidFill>
                  <a:schemeClr val="bg2"/>
                </a:solidFill>
              </a:rPr>
              <a:t>: National Weather Service</a:t>
            </a:r>
          </a:p>
          <a:p>
            <a:pPr>
              <a:spcBef>
                <a:spcPct val="50000"/>
              </a:spcBef>
            </a:pPr>
            <a:r>
              <a:rPr lang="en-US" sz="1000" b="1">
                <a:solidFill>
                  <a:schemeClr val="bg2"/>
                </a:solidFill>
              </a:rPr>
              <a:t>WFO</a:t>
            </a:r>
            <a:r>
              <a:rPr lang="en-US" sz="1000">
                <a:solidFill>
                  <a:schemeClr val="bg2"/>
                </a:solidFill>
              </a:rPr>
              <a:t>: Weather Forecast Office</a:t>
            </a:r>
          </a:p>
        </p:txBody>
      </p:sp>
      <p:sp>
        <p:nvSpPr>
          <p:cNvPr id="13360" name="Freeform 48"/>
          <p:cNvSpPr>
            <a:spLocks/>
          </p:cNvSpPr>
          <p:nvPr/>
        </p:nvSpPr>
        <p:spPr bwMode="auto">
          <a:xfrm>
            <a:off x="5619750" y="1409700"/>
            <a:ext cx="914400" cy="1962150"/>
          </a:xfrm>
          <a:custGeom>
            <a:avLst/>
            <a:gdLst>
              <a:gd name="T0" fmla="*/ 400 w 576"/>
              <a:gd name="T1" fmla="*/ 0 h 1236"/>
              <a:gd name="T2" fmla="*/ 0 w 576"/>
              <a:gd name="T3" fmla="*/ 0 h 1236"/>
              <a:gd name="T4" fmla="*/ 576 w 576"/>
              <a:gd name="T5" fmla="*/ 1236 h 1236"/>
              <a:gd name="T6" fmla="*/ 0 60000 65536"/>
              <a:gd name="T7" fmla="*/ 0 60000 65536"/>
              <a:gd name="T8" fmla="*/ 0 60000 65536"/>
              <a:gd name="T9" fmla="*/ 0 w 576"/>
              <a:gd name="T10" fmla="*/ 0 h 1236"/>
              <a:gd name="T11" fmla="*/ 576 w 576"/>
              <a:gd name="T12" fmla="*/ 1236 h 1236"/>
            </a:gdLst>
            <a:ahLst/>
            <a:cxnLst>
              <a:cxn ang="T6">
                <a:pos x="T0" y="T1"/>
              </a:cxn>
              <a:cxn ang="T7">
                <a:pos x="T2" y="T3"/>
              </a:cxn>
              <a:cxn ang="T8">
                <a:pos x="T4" y="T5"/>
              </a:cxn>
            </a:cxnLst>
            <a:rect l="T9" t="T10" r="T11" b="T12"/>
            <a:pathLst>
              <a:path w="576" h="1236">
                <a:moveTo>
                  <a:pt x="400" y="0"/>
                </a:moveTo>
                <a:lnTo>
                  <a:pt x="0" y="0"/>
                </a:lnTo>
                <a:lnTo>
                  <a:pt x="576" y="1236"/>
                </a:lnTo>
              </a:path>
            </a:pathLst>
          </a:custGeom>
          <a:noFill/>
          <a:ln w="19050" cmpd="sng">
            <a:solidFill>
              <a:srgbClr val="FF6600"/>
            </a:solidFill>
            <a:round/>
            <a:headEnd/>
            <a:tailEnd/>
          </a:ln>
        </p:spPr>
        <p:txBody>
          <a:bodyPr/>
          <a:lstStyle/>
          <a:p>
            <a:endParaRPr lang="en-US"/>
          </a:p>
        </p:txBody>
      </p:sp>
      <p:sp>
        <p:nvSpPr>
          <p:cNvPr id="13361" name="AutoShape 30"/>
          <p:cNvSpPr>
            <a:spLocks noChangeArrowheads="1"/>
          </p:cNvSpPr>
          <p:nvPr/>
        </p:nvSpPr>
        <p:spPr bwMode="auto">
          <a:xfrm>
            <a:off x="6902450" y="2995613"/>
            <a:ext cx="111125" cy="106362"/>
          </a:xfrm>
          <a:custGeom>
            <a:avLst/>
            <a:gdLst>
              <a:gd name="T0" fmla="*/ 55563 w 111125"/>
              <a:gd name="T1" fmla="*/ 0 h 106363"/>
              <a:gd name="T2" fmla="*/ 0 w 111125"/>
              <a:gd name="T3" fmla="*/ 40627 h 106363"/>
              <a:gd name="T4" fmla="*/ 21223 w 111125"/>
              <a:gd name="T5" fmla="*/ 106362 h 106363"/>
              <a:gd name="T6" fmla="*/ 89902 w 111125"/>
              <a:gd name="T7" fmla="*/ 106362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62" name="Freeform 50"/>
          <p:cNvSpPr>
            <a:spLocks/>
          </p:cNvSpPr>
          <p:nvPr/>
        </p:nvSpPr>
        <p:spPr bwMode="auto">
          <a:xfrm>
            <a:off x="6345238" y="1744663"/>
            <a:ext cx="569912" cy="1271587"/>
          </a:xfrm>
          <a:custGeom>
            <a:avLst/>
            <a:gdLst>
              <a:gd name="T0" fmla="*/ 135 w 359"/>
              <a:gd name="T1" fmla="*/ 0 h 844"/>
              <a:gd name="T2" fmla="*/ 0 w 359"/>
              <a:gd name="T3" fmla="*/ 0 h 844"/>
              <a:gd name="T4" fmla="*/ 359 w 359"/>
              <a:gd name="T5" fmla="*/ 844 h 844"/>
              <a:gd name="T6" fmla="*/ 0 60000 65536"/>
              <a:gd name="T7" fmla="*/ 0 60000 65536"/>
              <a:gd name="T8" fmla="*/ 0 60000 65536"/>
              <a:gd name="T9" fmla="*/ 0 w 359"/>
              <a:gd name="T10" fmla="*/ 0 h 844"/>
              <a:gd name="T11" fmla="*/ 359 w 359"/>
              <a:gd name="T12" fmla="*/ 844 h 844"/>
            </a:gdLst>
            <a:ahLst/>
            <a:cxnLst>
              <a:cxn ang="T6">
                <a:pos x="T0" y="T1"/>
              </a:cxn>
              <a:cxn ang="T7">
                <a:pos x="T2" y="T3"/>
              </a:cxn>
              <a:cxn ang="T8">
                <a:pos x="T4" y="T5"/>
              </a:cxn>
            </a:cxnLst>
            <a:rect l="T9" t="T10" r="T11" b="T12"/>
            <a:pathLst>
              <a:path w="359" h="844">
                <a:moveTo>
                  <a:pt x="135" y="0"/>
                </a:moveTo>
                <a:lnTo>
                  <a:pt x="0" y="0"/>
                </a:lnTo>
                <a:lnTo>
                  <a:pt x="359" y="844"/>
                </a:lnTo>
              </a:path>
            </a:pathLst>
          </a:custGeom>
          <a:noFill/>
          <a:ln w="19050" cmpd="sng">
            <a:solidFill>
              <a:srgbClr val="FF6600"/>
            </a:solidFill>
            <a:round/>
            <a:headEnd/>
            <a:tailEnd/>
          </a:ln>
        </p:spPr>
        <p:txBody>
          <a:bodyPr/>
          <a:lstStyle/>
          <a:p>
            <a:endParaRPr lang="en-US"/>
          </a:p>
        </p:txBody>
      </p:sp>
      <p:sp>
        <p:nvSpPr>
          <p:cNvPr id="515123" name="Rectangle 51"/>
          <p:cNvSpPr>
            <a:spLocks noChangeArrowheads="1"/>
          </p:cNvSpPr>
          <p:nvPr/>
        </p:nvSpPr>
        <p:spPr bwMode="auto">
          <a:xfrm>
            <a:off x="7254875" y="2165350"/>
            <a:ext cx="1978025" cy="1738313"/>
          </a:xfrm>
          <a:prstGeom prst="rect">
            <a:avLst/>
          </a:prstGeom>
          <a:noFill/>
          <a:ln w="9525">
            <a:noFill/>
            <a:miter lim="800000"/>
            <a:headEnd/>
            <a:tailEnd/>
          </a:ln>
          <a:effectLst>
            <a:outerShdw dist="12700" algn="ctr" rotWithShape="0">
              <a:srgbClr val="000000"/>
            </a:outerShdw>
          </a:effectLst>
        </p:spPr>
        <p:txBody>
          <a:bodyPr>
            <a:spAutoFit/>
          </a:bodyPr>
          <a:lstStyle/>
          <a:p>
            <a:pPr>
              <a:defRPr/>
            </a:pPr>
            <a:r>
              <a:rPr lang="en-US" sz="1000" b="1"/>
              <a:t>NWS Headquarters;</a:t>
            </a:r>
            <a:br>
              <a:rPr lang="en-US" sz="1000" b="1"/>
            </a:br>
            <a:r>
              <a:rPr lang="en-US" sz="1000" b="1"/>
              <a:t>Cooperative Institute for </a:t>
            </a:r>
            <a:br>
              <a:rPr lang="en-US" sz="1000" b="1"/>
            </a:br>
            <a:r>
              <a:rPr lang="en-US" sz="1000" b="1"/>
              <a:t>Satellite Climate Studies; </a:t>
            </a:r>
            <a:br>
              <a:rPr lang="en-US" sz="1000" b="1"/>
            </a:br>
            <a:r>
              <a:rPr lang="en-US" sz="1000" b="1"/>
              <a:t>Center for Satellite </a:t>
            </a:r>
            <a:br>
              <a:rPr lang="en-US" sz="1000" b="1"/>
            </a:br>
            <a:r>
              <a:rPr lang="en-US" sz="1000" b="1"/>
              <a:t>Applications and Research; </a:t>
            </a:r>
            <a:br>
              <a:rPr lang="en-US" sz="1000" b="1"/>
            </a:br>
            <a:r>
              <a:rPr lang="en-US" sz="1000" b="1"/>
              <a:t>Office of Satellite Data </a:t>
            </a:r>
            <a:br>
              <a:rPr lang="en-US" sz="1000" b="1"/>
            </a:br>
            <a:r>
              <a:rPr lang="en-US" sz="1000" b="1"/>
              <a:t>Processing and Distribution;</a:t>
            </a:r>
            <a:br>
              <a:rPr lang="en-US" sz="1000" b="1"/>
            </a:br>
            <a:r>
              <a:rPr lang="en-US" sz="1000" b="1"/>
              <a:t>GOES-R Program Office;</a:t>
            </a:r>
          </a:p>
          <a:p>
            <a:pPr>
              <a:defRPr/>
            </a:pPr>
            <a:r>
              <a:rPr lang="en-US" sz="1000" b="1"/>
              <a:t>University of Maryland </a:t>
            </a:r>
            <a:br>
              <a:rPr lang="en-US" sz="1000" b="1"/>
            </a:br>
            <a:r>
              <a:rPr lang="en-US" sz="1000" b="1"/>
              <a:t>Baltimore County</a:t>
            </a:r>
          </a:p>
          <a:p>
            <a:pPr>
              <a:defRPr/>
            </a:pPr>
            <a:r>
              <a:rPr lang="en-US" sz="800" b="1"/>
              <a:t>Maryland</a:t>
            </a:r>
          </a:p>
        </p:txBody>
      </p:sp>
      <p:sp>
        <p:nvSpPr>
          <p:cNvPr id="13364" name="Line 52"/>
          <p:cNvSpPr>
            <a:spLocks noChangeShapeType="1"/>
          </p:cNvSpPr>
          <p:nvPr/>
        </p:nvSpPr>
        <p:spPr bwMode="auto">
          <a:xfrm flipV="1">
            <a:off x="6731000" y="3249613"/>
            <a:ext cx="484188" cy="76200"/>
          </a:xfrm>
          <a:prstGeom prst="line">
            <a:avLst/>
          </a:prstGeom>
          <a:noFill/>
          <a:ln w="19050">
            <a:solidFill>
              <a:srgbClr val="FF6600"/>
            </a:solidFill>
            <a:round/>
            <a:headEnd/>
            <a:tailEnd/>
          </a:ln>
        </p:spPr>
        <p:txBody>
          <a:bodyPr/>
          <a:lstStyle/>
          <a:p>
            <a:endParaRPr lang="en-US"/>
          </a:p>
        </p:txBody>
      </p:sp>
      <p:sp>
        <p:nvSpPr>
          <p:cNvPr id="13365" name="Freeform 53"/>
          <p:cNvSpPr>
            <a:spLocks/>
          </p:cNvSpPr>
          <p:nvPr/>
        </p:nvSpPr>
        <p:spPr bwMode="auto">
          <a:xfrm>
            <a:off x="5768975" y="4108450"/>
            <a:ext cx="1031875" cy="1606550"/>
          </a:xfrm>
          <a:custGeom>
            <a:avLst/>
            <a:gdLst>
              <a:gd name="T0" fmla="*/ 650 w 650"/>
              <a:gd name="T1" fmla="*/ 1012 h 1012"/>
              <a:gd name="T2" fmla="*/ 552 w 650"/>
              <a:gd name="T3" fmla="*/ 1011 h 1012"/>
              <a:gd name="T4" fmla="*/ 0 w 650"/>
              <a:gd name="T5" fmla="*/ 0 h 1012"/>
              <a:gd name="T6" fmla="*/ 0 60000 65536"/>
              <a:gd name="T7" fmla="*/ 0 60000 65536"/>
              <a:gd name="T8" fmla="*/ 0 60000 65536"/>
              <a:gd name="T9" fmla="*/ 0 w 650"/>
              <a:gd name="T10" fmla="*/ 0 h 1012"/>
              <a:gd name="T11" fmla="*/ 650 w 650"/>
              <a:gd name="T12" fmla="*/ 1012 h 1012"/>
            </a:gdLst>
            <a:ahLst/>
            <a:cxnLst>
              <a:cxn ang="T6">
                <a:pos x="T0" y="T1"/>
              </a:cxn>
              <a:cxn ang="T7">
                <a:pos x="T2" y="T3"/>
              </a:cxn>
              <a:cxn ang="T8">
                <a:pos x="T4" y="T5"/>
              </a:cxn>
            </a:cxnLst>
            <a:rect l="T9" t="T10" r="T11" b="T12"/>
            <a:pathLst>
              <a:path w="650" h="1012">
                <a:moveTo>
                  <a:pt x="650" y="1012"/>
                </a:moveTo>
                <a:lnTo>
                  <a:pt x="552" y="1011"/>
                </a:lnTo>
                <a:lnTo>
                  <a:pt x="0" y="0"/>
                </a:lnTo>
              </a:path>
            </a:pathLst>
          </a:custGeom>
          <a:noFill/>
          <a:ln w="19050" cmpd="sng">
            <a:solidFill>
              <a:srgbClr val="FF6600"/>
            </a:solidFill>
            <a:round/>
            <a:headEnd/>
            <a:tailEnd/>
          </a:ln>
        </p:spPr>
        <p:txBody>
          <a:bodyPr/>
          <a:lstStyle/>
          <a:p>
            <a:endParaRPr lang="en-US"/>
          </a:p>
        </p:txBody>
      </p:sp>
      <p:sp>
        <p:nvSpPr>
          <p:cNvPr id="13366" name="Freeform 54"/>
          <p:cNvSpPr>
            <a:spLocks/>
          </p:cNvSpPr>
          <p:nvPr/>
        </p:nvSpPr>
        <p:spPr bwMode="auto">
          <a:xfrm flipH="1">
            <a:off x="6569075" y="4449763"/>
            <a:ext cx="438150" cy="277812"/>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67" name="Freeform 55"/>
          <p:cNvSpPr>
            <a:spLocks/>
          </p:cNvSpPr>
          <p:nvPr/>
        </p:nvSpPr>
        <p:spPr bwMode="auto">
          <a:xfrm flipH="1">
            <a:off x="6656388" y="4833938"/>
            <a:ext cx="376237" cy="20320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
        <p:nvSpPr>
          <p:cNvPr id="13368" name="Freeform 56"/>
          <p:cNvSpPr>
            <a:spLocks/>
          </p:cNvSpPr>
          <p:nvPr/>
        </p:nvSpPr>
        <p:spPr bwMode="auto">
          <a:xfrm>
            <a:off x="2308225" y="4605338"/>
            <a:ext cx="615950" cy="685800"/>
          </a:xfrm>
          <a:custGeom>
            <a:avLst/>
            <a:gdLst>
              <a:gd name="T0" fmla="*/ 0 w 976"/>
              <a:gd name="T1" fmla="*/ 0 h 851"/>
              <a:gd name="T2" fmla="*/ 86 w 976"/>
              <a:gd name="T3" fmla="*/ 1 h 851"/>
              <a:gd name="T4" fmla="*/ 976 w 976"/>
              <a:gd name="T5" fmla="*/ 851 h 851"/>
              <a:gd name="T6" fmla="*/ 0 60000 65536"/>
              <a:gd name="T7" fmla="*/ 0 60000 65536"/>
              <a:gd name="T8" fmla="*/ 0 60000 65536"/>
              <a:gd name="T9" fmla="*/ 0 w 976"/>
              <a:gd name="T10" fmla="*/ 0 h 851"/>
              <a:gd name="T11" fmla="*/ 976 w 976"/>
              <a:gd name="T12" fmla="*/ 851 h 851"/>
            </a:gdLst>
            <a:ahLst/>
            <a:cxnLst>
              <a:cxn ang="T6">
                <a:pos x="T0" y="T1"/>
              </a:cxn>
              <a:cxn ang="T7">
                <a:pos x="T2" y="T3"/>
              </a:cxn>
              <a:cxn ang="T8">
                <a:pos x="T4" y="T5"/>
              </a:cxn>
            </a:cxnLst>
            <a:rect l="T9" t="T10" r="T11" b="T12"/>
            <a:pathLst>
              <a:path w="976" h="851">
                <a:moveTo>
                  <a:pt x="0" y="0"/>
                </a:moveTo>
                <a:lnTo>
                  <a:pt x="86" y="1"/>
                </a:lnTo>
                <a:lnTo>
                  <a:pt x="976" y="851"/>
                </a:lnTo>
              </a:path>
            </a:pathLst>
          </a:custGeom>
          <a:noFill/>
          <a:ln w="19050" cmpd="sng">
            <a:solidFill>
              <a:srgbClr val="FF6600"/>
            </a:solidFill>
            <a:round/>
            <a:headEnd/>
            <a:tailEnd/>
          </a:ln>
        </p:spPr>
        <p:txBody>
          <a:bodyPr/>
          <a:lstStyle/>
          <a:p>
            <a:endParaRPr lang="en-US"/>
          </a:p>
        </p:txBody>
      </p:sp>
      <p:sp>
        <p:nvSpPr>
          <p:cNvPr id="13369" name="Rectangle 57"/>
          <p:cNvSpPr>
            <a:spLocks noGrp="1" noChangeArrowheads="1"/>
          </p:cNvSpPr>
          <p:nvPr>
            <p:ph type="title"/>
          </p:nvPr>
        </p:nvSpPr>
        <p:spPr>
          <a:xfrm>
            <a:off x="457200" y="0"/>
            <a:ext cx="8229600" cy="685800"/>
          </a:xfrm>
          <a:noFill/>
        </p:spPr>
        <p:txBody>
          <a:bodyPr/>
          <a:lstStyle/>
          <a:p>
            <a:r>
              <a:rPr lang="en-US" sz="3600" dirty="0" smtClean="0">
                <a:solidFill>
                  <a:srgbClr val="6600CC"/>
                </a:solidFill>
              </a:rPr>
              <a:t>GOES-R Proving Ground Partners</a:t>
            </a:r>
          </a:p>
        </p:txBody>
      </p:sp>
      <p:sp>
        <p:nvSpPr>
          <p:cNvPr id="515130" name="Rectangle 7"/>
          <p:cNvSpPr>
            <a:spLocks noChangeArrowheads="1"/>
          </p:cNvSpPr>
          <p:nvPr/>
        </p:nvSpPr>
        <p:spPr bwMode="auto">
          <a:xfrm>
            <a:off x="3322638" y="4471988"/>
            <a:ext cx="987425" cy="446087"/>
          </a:xfrm>
          <a:prstGeom prst="rect">
            <a:avLst/>
          </a:prstGeom>
          <a:noFill/>
          <a:ln w="9525" algn="ctr">
            <a:noFill/>
            <a:miter lim="800000"/>
            <a:headEnd/>
            <a:tailEnd/>
          </a:ln>
          <a:effectLst>
            <a:outerShdw dist="12700" algn="ctr" rotWithShape="0">
              <a:srgbClr val="000000"/>
            </a:outerShdw>
          </a:effectLst>
        </p:spPr>
        <p:txBody>
          <a:bodyPr wrap="none" lIns="84216" tIns="42108" rIns="84216" bIns="42108" anchor="ctr"/>
          <a:lstStyle/>
          <a:p>
            <a:pPr algn="r" defTabSz="841375">
              <a:lnSpc>
                <a:spcPct val="80000"/>
              </a:lnSpc>
              <a:spcBef>
                <a:spcPct val="20000"/>
              </a:spcBef>
              <a:defRPr/>
            </a:pPr>
            <a:r>
              <a:rPr lang="en-US" sz="1000" b="1">
                <a:cs typeface="Times New Roman" pitchFamily="18" charset="0"/>
              </a:rPr>
              <a:t>NWS Pacific Region</a:t>
            </a:r>
          </a:p>
          <a:p>
            <a:pPr algn="r" defTabSz="841375">
              <a:lnSpc>
                <a:spcPct val="80000"/>
              </a:lnSpc>
              <a:spcBef>
                <a:spcPct val="20000"/>
              </a:spcBef>
              <a:defRPr/>
            </a:pPr>
            <a:r>
              <a:rPr lang="en-US" sz="800" b="1">
                <a:cs typeface="Times New Roman" pitchFamily="18" charset="0"/>
              </a:rPr>
              <a:t>Honolulu, Hawaii</a:t>
            </a:r>
          </a:p>
        </p:txBody>
      </p:sp>
      <p:sp>
        <p:nvSpPr>
          <p:cNvPr id="13371" name="AutoShape 29"/>
          <p:cNvSpPr>
            <a:spLocks noChangeArrowheads="1"/>
          </p:cNvSpPr>
          <p:nvPr/>
        </p:nvSpPr>
        <p:spPr bwMode="auto">
          <a:xfrm>
            <a:off x="3897313" y="4973638"/>
            <a:ext cx="109537" cy="106362"/>
          </a:xfrm>
          <a:custGeom>
            <a:avLst/>
            <a:gdLst>
              <a:gd name="T0" fmla="*/ 54769 w 109538"/>
              <a:gd name="T1" fmla="*/ 0 h 106363"/>
              <a:gd name="T2" fmla="*/ 0 w 109538"/>
              <a:gd name="T3" fmla="*/ 40627 h 106363"/>
              <a:gd name="T4" fmla="*/ 20920 w 109538"/>
              <a:gd name="T5" fmla="*/ 106362 h 106363"/>
              <a:gd name="T6" fmla="*/ 88617 w 109538"/>
              <a:gd name="T7" fmla="*/ 106362 h 106363"/>
              <a:gd name="T8" fmla="*/ 109537 w 109538"/>
              <a:gd name="T9" fmla="*/ 40627 h 106363"/>
              <a:gd name="T10" fmla="*/ 17694720 60000 65536"/>
              <a:gd name="T11" fmla="*/ 11796480 60000 65536"/>
              <a:gd name="T12" fmla="*/ 5898240 60000 65536"/>
              <a:gd name="T13" fmla="*/ 5898240 60000 65536"/>
              <a:gd name="T14" fmla="*/ 0 60000 65536"/>
              <a:gd name="T15" fmla="*/ 33849 w 109538"/>
              <a:gd name="T16" fmla="*/ 40627 h 106363"/>
              <a:gd name="T17" fmla="*/ 75689 w 109538"/>
              <a:gd name="T18" fmla="*/ 81254 h 106363"/>
            </a:gdLst>
            <a:ahLst/>
            <a:cxnLst>
              <a:cxn ang="T10">
                <a:pos x="T0" y="T1"/>
              </a:cxn>
              <a:cxn ang="T11">
                <a:pos x="T2" y="T3"/>
              </a:cxn>
              <a:cxn ang="T12">
                <a:pos x="T4" y="T5"/>
              </a:cxn>
              <a:cxn ang="T13">
                <a:pos x="T6" y="T7"/>
              </a:cxn>
              <a:cxn ang="T14">
                <a:pos x="T8" y="T9"/>
              </a:cxn>
            </a:cxnLst>
            <a:rect l="T15" t="T16" r="T17" b="T18"/>
            <a:pathLst>
              <a:path w="109538" h="106363">
                <a:moveTo>
                  <a:pt x="0" y="40627"/>
                </a:moveTo>
                <a:lnTo>
                  <a:pt x="41840" y="40627"/>
                </a:lnTo>
                <a:lnTo>
                  <a:pt x="54769" y="0"/>
                </a:lnTo>
                <a:lnTo>
                  <a:pt x="67698" y="40627"/>
                </a:lnTo>
                <a:lnTo>
                  <a:pt x="109538" y="40627"/>
                </a:lnTo>
                <a:lnTo>
                  <a:pt x="75689" y="65736"/>
                </a:lnTo>
                <a:lnTo>
                  <a:pt x="88618" y="106363"/>
                </a:lnTo>
                <a:lnTo>
                  <a:pt x="54769" y="81254"/>
                </a:lnTo>
                <a:lnTo>
                  <a:pt x="20920" y="106363"/>
                </a:lnTo>
                <a:lnTo>
                  <a:pt x="33849" y="65736"/>
                </a:lnTo>
                <a:close/>
              </a:path>
            </a:pathLst>
          </a:custGeom>
          <a:solidFill>
            <a:srgbClr val="00CC00"/>
          </a:solidFill>
          <a:ln w="3175">
            <a:solidFill>
              <a:srgbClr val="000000"/>
            </a:solidFill>
            <a:miter lim="800000"/>
            <a:headEnd/>
            <a:tailEnd/>
          </a:ln>
        </p:spPr>
        <p:txBody>
          <a:bodyPr wrap="none" anchor="ctr"/>
          <a:lstStyle/>
          <a:p>
            <a:endParaRPr lang="en-US"/>
          </a:p>
        </p:txBody>
      </p:sp>
      <p:grpSp>
        <p:nvGrpSpPr>
          <p:cNvPr id="13372" name="Group 66"/>
          <p:cNvGrpSpPr>
            <a:grpSpLocks/>
          </p:cNvGrpSpPr>
          <p:nvPr/>
        </p:nvGrpSpPr>
        <p:grpSpPr bwMode="auto">
          <a:xfrm>
            <a:off x="4029075" y="4695825"/>
            <a:ext cx="419100" cy="309563"/>
            <a:chOff x="2556" y="2946"/>
            <a:chExt cx="246" cy="180"/>
          </a:xfrm>
        </p:grpSpPr>
        <p:sp>
          <p:nvSpPr>
            <p:cNvPr id="13377" name="Line 64"/>
            <p:cNvSpPr>
              <a:spLocks noChangeShapeType="1"/>
            </p:cNvSpPr>
            <p:nvPr/>
          </p:nvSpPr>
          <p:spPr bwMode="auto">
            <a:xfrm flipV="1">
              <a:off x="2706" y="2952"/>
              <a:ext cx="96" cy="6"/>
            </a:xfrm>
            <a:prstGeom prst="line">
              <a:avLst/>
            </a:prstGeom>
            <a:noFill/>
            <a:ln w="19050">
              <a:solidFill>
                <a:srgbClr val="FF6600"/>
              </a:solidFill>
              <a:round/>
              <a:headEnd/>
              <a:tailEnd/>
            </a:ln>
          </p:spPr>
          <p:txBody>
            <a:bodyPr/>
            <a:lstStyle/>
            <a:p>
              <a:endParaRPr lang="en-US"/>
            </a:p>
          </p:txBody>
        </p:sp>
        <p:sp>
          <p:nvSpPr>
            <p:cNvPr id="13378" name="Line 65"/>
            <p:cNvSpPr>
              <a:spLocks noChangeShapeType="1"/>
            </p:cNvSpPr>
            <p:nvPr/>
          </p:nvSpPr>
          <p:spPr bwMode="auto">
            <a:xfrm flipH="1">
              <a:off x="2556" y="2946"/>
              <a:ext cx="246" cy="180"/>
            </a:xfrm>
            <a:prstGeom prst="line">
              <a:avLst/>
            </a:prstGeom>
            <a:noFill/>
            <a:ln w="19050">
              <a:solidFill>
                <a:srgbClr val="FF6600"/>
              </a:solidFill>
              <a:round/>
              <a:headEnd/>
              <a:tailEnd/>
            </a:ln>
          </p:spPr>
          <p:txBody>
            <a:bodyPr/>
            <a:lstStyle/>
            <a:p>
              <a:endParaRPr lang="en-US"/>
            </a:p>
          </p:txBody>
        </p:sp>
      </p:grpSp>
      <p:sp>
        <p:nvSpPr>
          <p:cNvPr id="13373" name="Line 67"/>
          <p:cNvSpPr>
            <a:spLocks noChangeShapeType="1"/>
          </p:cNvSpPr>
          <p:nvPr/>
        </p:nvSpPr>
        <p:spPr bwMode="auto">
          <a:xfrm>
            <a:off x="457200" y="749300"/>
            <a:ext cx="8229600" cy="0"/>
          </a:xfrm>
          <a:prstGeom prst="line">
            <a:avLst/>
          </a:prstGeom>
          <a:noFill/>
          <a:ln w="50800" cmpd="dbl">
            <a:solidFill>
              <a:srgbClr val="003399"/>
            </a:solidFill>
            <a:round/>
            <a:headEnd/>
            <a:tailEnd/>
          </a:ln>
        </p:spPr>
        <p:txBody>
          <a:bodyPr/>
          <a:lstStyle/>
          <a:p>
            <a:endParaRPr lang="en-US"/>
          </a:p>
        </p:txBody>
      </p:sp>
      <p:sp>
        <p:nvSpPr>
          <p:cNvPr id="515140" name="Rectangle 42"/>
          <p:cNvSpPr>
            <a:spLocks noChangeArrowheads="1"/>
          </p:cNvSpPr>
          <p:nvPr/>
        </p:nvSpPr>
        <p:spPr bwMode="auto">
          <a:xfrm>
            <a:off x="6975475" y="3897313"/>
            <a:ext cx="2168525" cy="366712"/>
          </a:xfrm>
          <a:prstGeom prst="rect">
            <a:avLst/>
          </a:prstGeom>
          <a:noFill/>
          <a:ln w="9525">
            <a:noFill/>
            <a:miter lim="800000"/>
            <a:headEnd/>
            <a:tailEnd/>
          </a:ln>
          <a:effectLst>
            <a:outerShdw dist="12700" algn="ctr" rotWithShape="0">
              <a:srgbClr val="000000"/>
            </a:outerShdw>
          </a:effectLst>
        </p:spPr>
        <p:txBody>
          <a:bodyPr>
            <a:spAutoFit/>
          </a:bodyPr>
          <a:lstStyle/>
          <a:p>
            <a:pPr>
              <a:lnSpc>
                <a:spcPct val="80000"/>
              </a:lnSpc>
              <a:spcBef>
                <a:spcPct val="20000"/>
              </a:spcBef>
              <a:defRPr/>
            </a:pPr>
            <a:r>
              <a:rPr lang="en-US" sz="1000" b="1">
                <a:cs typeface="Times New Roman" pitchFamily="18" charset="0"/>
              </a:rPr>
              <a:t>EPA</a:t>
            </a:r>
          </a:p>
          <a:p>
            <a:pPr>
              <a:lnSpc>
                <a:spcPct val="80000"/>
              </a:lnSpc>
              <a:spcBef>
                <a:spcPct val="20000"/>
              </a:spcBef>
              <a:defRPr/>
            </a:pPr>
            <a:r>
              <a:rPr lang="en-US" sz="1000" b="1">
                <a:cs typeface="Times New Roman" pitchFamily="18" charset="0"/>
              </a:rPr>
              <a:t>Research Triangle Park, NC</a:t>
            </a:r>
            <a:endParaRPr lang="en-US" sz="900" b="1">
              <a:cs typeface="Times New Roman" pitchFamily="18" charset="0"/>
            </a:endParaRPr>
          </a:p>
        </p:txBody>
      </p:sp>
      <p:sp>
        <p:nvSpPr>
          <p:cNvPr id="13375" name="AutoShape 30"/>
          <p:cNvSpPr>
            <a:spLocks noChangeArrowheads="1"/>
          </p:cNvSpPr>
          <p:nvPr/>
        </p:nvSpPr>
        <p:spPr bwMode="auto">
          <a:xfrm>
            <a:off x="6540500" y="3717925"/>
            <a:ext cx="111125" cy="106363"/>
          </a:xfrm>
          <a:custGeom>
            <a:avLst/>
            <a:gdLst>
              <a:gd name="T0" fmla="*/ 55563 w 111125"/>
              <a:gd name="T1" fmla="*/ 0 h 106363"/>
              <a:gd name="T2" fmla="*/ 0 w 111125"/>
              <a:gd name="T3" fmla="*/ 40627 h 106363"/>
              <a:gd name="T4" fmla="*/ 21223 w 111125"/>
              <a:gd name="T5" fmla="*/ 106363 h 106363"/>
              <a:gd name="T6" fmla="*/ 89902 w 111125"/>
              <a:gd name="T7" fmla="*/ 106363 h 106363"/>
              <a:gd name="T8" fmla="*/ 111125 w 111125"/>
              <a:gd name="T9" fmla="*/ 40627 h 106363"/>
              <a:gd name="T10" fmla="*/ 17694720 60000 65536"/>
              <a:gd name="T11" fmla="*/ 11796480 60000 65536"/>
              <a:gd name="T12" fmla="*/ 5898240 60000 65536"/>
              <a:gd name="T13" fmla="*/ 5898240 60000 65536"/>
              <a:gd name="T14" fmla="*/ 0 60000 65536"/>
              <a:gd name="T15" fmla="*/ 34340 w 111125"/>
              <a:gd name="T16" fmla="*/ 40627 h 106363"/>
              <a:gd name="T17" fmla="*/ 76785 w 111125"/>
              <a:gd name="T18" fmla="*/ 81254 h 106363"/>
            </a:gdLst>
            <a:ahLst/>
            <a:cxnLst>
              <a:cxn ang="T10">
                <a:pos x="T0" y="T1"/>
              </a:cxn>
              <a:cxn ang="T11">
                <a:pos x="T2" y="T3"/>
              </a:cxn>
              <a:cxn ang="T12">
                <a:pos x="T4" y="T5"/>
              </a:cxn>
              <a:cxn ang="T13">
                <a:pos x="T6" y="T7"/>
              </a:cxn>
              <a:cxn ang="T14">
                <a:pos x="T8" y="T9"/>
              </a:cxn>
            </a:cxnLst>
            <a:rect l="T15" t="T16" r="T17" b="T18"/>
            <a:pathLst>
              <a:path w="111125" h="106363">
                <a:moveTo>
                  <a:pt x="0" y="40627"/>
                </a:moveTo>
                <a:lnTo>
                  <a:pt x="42446" y="40627"/>
                </a:lnTo>
                <a:lnTo>
                  <a:pt x="55563" y="0"/>
                </a:lnTo>
                <a:lnTo>
                  <a:pt x="68679" y="40627"/>
                </a:lnTo>
                <a:lnTo>
                  <a:pt x="111125" y="40627"/>
                </a:lnTo>
                <a:lnTo>
                  <a:pt x="76785" y="65736"/>
                </a:lnTo>
                <a:lnTo>
                  <a:pt x="89902" y="106363"/>
                </a:lnTo>
                <a:lnTo>
                  <a:pt x="55563" y="81254"/>
                </a:lnTo>
                <a:lnTo>
                  <a:pt x="21223" y="106363"/>
                </a:lnTo>
                <a:lnTo>
                  <a:pt x="34340" y="65736"/>
                </a:lnTo>
                <a:close/>
              </a:path>
            </a:pathLst>
          </a:custGeom>
          <a:solidFill>
            <a:srgbClr val="00CC00"/>
          </a:solidFill>
          <a:ln w="3175">
            <a:solidFill>
              <a:srgbClr val="000000"/>
            </a:solidFill>
            <a:miter lim="800000"/>
            <a:headEnd/>
            <a:tailEnd/>
          </a:ln>
        </p:spPr>
        <p:txBody>
          <a:bodyPr wrap="none" anchor="ctr"/>
          <a:lstStyle/>
          <a:p>
            <a:endParaRPr lang="en-US"/>
          </a:p>
        </p:txBody>
      </p:sp>
      <p:sp>
        <p:nvSpPr>
          <p:cNvPr id="13376" name="Freeform 70"/>
          <p:cNvSpPr>
            <a:spLocks/>
          </p:cNvSpPr>
          <p:nvPr/>
        </p:nvSpPr>
        <p:spPr bwMode="auto">
          <a:xfrm flipH="1" flipV="1">
            <a:off x="6656388" y="3795713"/>
            <a:ext cx="363537" cy="203200"/>
          </a:xfrm>
          <a:custGeom>
            <a:avLst/>
            <a:gdLst>
              <a:gd name="T0" fmla="*/ 0 w 656"/>
              <a:gd name="T1" fmla="*/ 1 h 868"/>
              <a:gd name="T2" fmla="*/ 142 w 656"/>
              <a:gd name="T3" fmla="*/ 0 h 868"/>
              <a:gd name="T4" fmla="*/ 656 w 656"/>
              <a:gd name="T5" fmla="*/ 868 h 868"/>
              <a:gd name="T6" fmla="*/ 0 60000 65536"/>
              <a:gd name="T7" fmla="*/ 0 60000 65536"/>
              <a:gd name="T8" fmla="*/ 0 60000 65536"/>
              <a:gd name="T9" fmla="*/ 0 w 656"/>
              <a:gd name="T10" fmla="*/ 0 h 868"/>
              <a:gd name="T11" fmla="*/ 656 w 656"/>
              <a:gd name="T12" fmla="*/ 868 h 868"/>
            </a:gdLst>
            <a:ahLst/>
            <a:cxnLst>
              <a:cxn ang="T6">
                <a:pos x="T0" y="T1"/>
              </a:cxn>
              <a:cxn ang="T7">
                <a:pos x="T2" y="T3"/>
              </a:cxn>
              <a:cxn ang="T8">
                <a:pos x="T4" y="T5"/>
              </a:cxn>
            </a:cxnLst>
            <a:rect l="T9" t="T10" r="T11" b="T12"/>
            <a:pathLst>
              <a:path w="656" h="868">
                <a:moveTo>
                  <a:pt x="0" y="1"/>
                </a:moveTo>
                <a:lnTo>
                  <a:pt x="142" y="0"/>
                </a:lnTo>
                <a:lnTo>
                  <a:pt x="656" y="868"/>
                </a:lnTo>
              </a:path>
            </a:pathLst>
          </a:custGeom>
          <a:noFill/>
          <a:ln w="19050" cmpd="sng">
            <a:solidFill>
              <a:srgbClr val="FF66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88575"/>
            <a:ext cx="8064500" cy="563562"/>
          </a:xfrm>
        </p:spPr>
        <p:txBody>
          <a:bodyPr/>
          <a:lstStyle/>
          <a:p>
            <a:r>
              <a:rPr lang="en-US" sz="3600" dirty="0" smtClean="0">
                <a:solidFill>
                  <a:srgbClr val="6600CC"/>
                </a:solidFill>
              </a:rPr>
              <a:t>GOES-R User Readiness</a:t>
            </a:r>
            <a:endParaRPr lang="en-US" sz="3600" dirty="0">
              <a:solidFill>
                <a:srgbClr val="6600CC"/>
              </a:solidFill>
            </a:endParaRPr>
          </a:p>
        </p:txBody>
      </p:sp>
      <p:sp>
        <p:nvSpPr>
          <p:cNvPr id="4" name="Line 5"/>
          <p:cNvSpPr>
            <a:spLocks noChangeShapeType="1"/>
          </p:cNvSpPr>
          <p:nvPr/>
        </p:nvSpPr>
        <p:spPr bwMode="auto">
          <a:xfrm>
            <a:off x="457200" y="933112"/>
            <a:ext cx="8229600" cy="0"/>
          </a:xfrm>
          <a:prstGeom prst="line">
            <a:avLst/>
          </a:prstGeom>
          <a:noFill/>
          <a:ln w="50800" cmpd="dbl">
            <a:solidFill>
              <a:srgbClr val="003399"/>
            </a:solidFill>
            <a:round/>
            <a:headEnd/>
            <a:tailEnd/>
          </a:ln>
          <a:effectLst/>
        </p:spPr>
        <p:txBody>
          <a:bodyPr/>
          <a:lstStyle/>
          <a:p>
            <a:endParaRPr lang="en-US"/>
          </a:p>
        </p:txBody>
      </p:sp>
      <p:sp>
        <p:nvSpPr>
          <p:cNvPr id="7" name="Rectangle 6"/>
          <p:cNvSpPr/>
          <p:nvPr/>
        </p:nvSpPr>
        <p:spPr>
          <a:xfrm>
            <a:off x="0" y="5481935"/>
            <a:ext cx="91440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Proving Ground Examples</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Picture 33" descr="GOES-R_Color_L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66900" y="1636713"/>
            <a:ext cx="5410200" cy="360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0" y="-69693"/>
            <a:ext cx="9144000" cy="1066800"/>
          </a:xfrm>
        </p:spPr>
        <p:txBody>
          <a:bodyPr/>
          <a:lstStyle/>
          <a:p>
            <a:r>
              <a:rPr lang="en-US" sz="3600" dirty="0">
                <a:solidFill>
                  <a:srgbClr val="6600CC"/>
                </a:solidFill>
              </a:rPr>
              <a:t>NOAA Hazardous Weather </a:t>
            </a:r>
            <a:r>
              <a:rPr lang="en-US" sz="3600" dirty="0" err="1">
                <a:solidFill>
                  <a:srgbClr val="6600CC"/>
                </a:solidFill>
              </a:rPr>
              <a:t>Testbed</a:t>
            </a:r>
            <a:endParaRPr lang="en-US" sz="3600" dirty="0">
              <a:solidFill>
                <a:srgbClr val="6600CC"/>
              </a:solidFill>
            </a:endParaRPr>
          </a:p>
        </p:txBody>
      </p:sp>
      <p:grpSp>
        <p:nvGrpSpPr>
          <p:cNvPr id="2" name="Group 3"/>
          <p:cNvGrpSpPr>
            <a:grpSpLocks/>
          </p:cNvGrpSpPr>
          <p:nvPr/>
        </p:nvGrpSpPr>
        <p:grpSpPr bwMode="auto">
          <a:xfrm>
            <a:off x="428625" y="1971675"/>
            <a:ext cx="8305800" cy="3644900"/>
            <a:chOff x="288" y="1584"/>
            <a:chExt cx="5232" cy="2296"/>
          </a:xfrm>
        </p:grpSpPr>
        <p:sp>
          <p:nvSpPr>
            <p:cNvPr id="543748" name="Text Box 4"/>
            <p:cNvSpPr txBox="1">
              <a:spLocks noChangeArrowheads="1"/>
            </p:cNvSpPr>
            <p:nvPr/>
          </p:nvSpPr>
          <p:spPr bwMode="auto">
            <a:xfrm>
              <a:off x="1632" y="1584"/>
              <a:ext cx="2256" cy="250"/>
            </a:xfrm>
            <a:prstGeom prst="rect">
              <a:avLst/>
            </a:prstGeom>
            <a:noFill/>
            <a:ln w="9525">
              <a:noFill/>
              <a:miter lim="800000"/>
              <a:headEnd/>
              <a:tailEnd/>
            </a:ln>
            <a:effectLst/>
          </p:spPr>
          <p:txBody>
            <a:bodyPr>
              <a:spAutoFit/>
            </a:bodyPr>
            <a:lstStyle/>
            <a:p>
              <a:pPr eaLnBrk="0" hangingPunct="0">
                <a:spcBef>
                  <a:spcPct val="50000"/>
                </a:spcBef>
              </a:pPr>
              <a:r>
                <a:rPr lang="en-US" sz="2000">
                  <a:solidFill>
                    <a:srgbClr val="3333FF"/>
                  </a:solidFill>
                </a:rPr>
                <a:t>Two Main Program Areas…</a:t>
              </a:r>
            </a:p>
          </p:txBody>
        </p:sp>
        <p:sp>
          <p:nvSpPr>
            <p:cNvPr id="543749" name="_s1029"/>
            <p:cNvSpPr>
              <a:spLocks noChangeArrowheads="1"/>
            </p:cNvSpPr>
            <p:nvPr/>
          </p:nvSpPr>
          <p:spPr bwMode="auto">
            <a:xfrm>
              <a:off x="3790" y="2448"/>
              <a:ext cx="1069" cy="768"/>
            </a:xfrm>
            <a:prstGeom prst="rect">
              <a:avLst/>
            </a:prstGeom>
            <a:noFill/>
            <a:ln w="9525">
              <a:noFill/>
              <a:miter lim="800000"/>
              <a:headEnd/>
              <a:tailEnd/>
            </a:ln>
          </p:spPr>
          <p:txBody>
            <a:bodyPr wrap="none" lIns="0" tIns="0" rIns="0" bIns="0" anchor="ctr"/>
            <a:lstStyle/>
            <a:p>
              <a:pPr algn="ctr"/>
              <a:r>
                <a:rPr lang="en-US" sz="2400" b="1" dirty="0">
                  <a:solidFill>
                    <a:srgbClr val="3333FF"/>
                  </a:solidFill>
                </a:rPr>
                <a:t>E</a:t>
              </a:r>
              <a:r>
                <a:rPr lang="en-US" sz="2000" dirty="0"/>
                <a:t>xperimental</a:t>
              </a:r>
            </a:p>
            <a:p>
              <a:pPr algn="ctr"/>
              <a:r>
                <a:rPr lang="en-US" sz="2400" b="1" dirty="0">
                  <a:solidFill>
                    <a:srgbClr val="3333FF"/>
                  </a:solidFill>
                </a:rPr>
                <a:t>W</a:t>
              </a:r>
              <a:r>
                <a:rPr lang="en-US" sz="2000" dirty="0"/>
                <a:t>arning</a:t>
              </a:r>
            </a:p>
            <a:p>
              <a:pPr algn="ctr"/>
              <a:r>
                <a:rPr lang="en-US" sz="2400" b="1" dirty="0">
                  <a:solidFill>
                    <a:srgbClr val="3333FF"/>
                  </a:solidFill>
                </a:rPr>
                <a:t>P</a:t>
              </a:r>
              <a:r>
                <a:rPr lang="en-US" sz="2000" dirty="0"/>
                <a:t>rogram</a:t>
              </a:r>
            </a:p>
          </p:txBody>
        </p:sp>
        <p:sp>
          <p:nvSpPr>
            <p:cNvPr id="543750" name="_s1031"/>
            <p:cNvSpPr>
              <a:spLocks noChangeArrowheads="1"/>
            </p:cNvSpPr>
            <p:nvPr/>
          </p:nvSpPr>
          <p:spPr bwMode="auto">
            <a:xfrm>
              <a:off x="624" y="2400"/>
              <a:ext cx="1069" cy="864"/>
            </a:xfrm>
            <a:prstGeom prst="rect">
              <a:avLst/>
            </a:prstGeom>
            <a:noFill/>
            <a:ln w="9525">
              <a:noFill/>
              <a:miter lim="800000"/>
              <a:headEnd/>
              <a:tailEnd/>
            </a:ln>
          </p:spPr>
          <p:txBody>
            <a:bodyPr wrap="none" lIns="0" tIns="0" rIns="0" bIns="0" anchor="ctr"/>
            <a:lstStyle/>
            <a:p>
              <a:pPr algn="ctr"/>
              <a:r>
                <a:rPr lang="en-US" sz="2400" b="1">
                  <a:solidFill>
                    <a:srgbClr val="3333FF"/>
                  </a:solidFill>
                </a:rPr>
                <a:t>E</a:t>
              </a:r>
              <a:r>
                <a:rPr lang="en-US" sz="2000"/>
                <a:t>xperimental</a:t>
              </a:r>
            </a:p>
            <a:p>
              <a:pPr algn="ctr"/>
              <a:r>
                <a:rPr lang="en-US" sz="2400" b="1">
                  <a:solidFill>
                    <a:srgbClr val="3333FF"/>
                  </a:solidFill>
                </a:rPr>
                <a:t>F</a:t>
              </a:r>
              <a:r>
                <a:rPr lang="en-US" sz="2000"/>
                <a:t>orecast</a:t>
              </a:r>
            </a:p>
            <a:p>
              <a:pPr algn="ctr"/>
              <a:r>
                <a:rPr lang="en-US" sz="2400" b="1">
                  <a:solidFill>
                    <a:srgbClr val="3333FF"/>
                  </a:solidFill>
                </a:rPr>
                <a:t>P</a:t>
              </a:r>
              <a:r>
                <a:rPr lang="en-US" sz="2000"/>
                <a:t>rogram</a:t>
              </a:r>
            </a:p>
          </p:txBody>
        </p:sp>
        <p:grpSp>
          <p:nvGrpSpPr>
            <p:cNvPr id="3" name="Group 7"/>
            <p:cNvGrpSpPr>
              <a:grpSpLocks/>
            </p:cNvGrpSpPr>
            <p:nvPr/>
          </p:nvGrpSpPr>
          <p:grpSpPr bwMode="auto">
            <a:xfrm>
              <a:off x="624" y="2304"/>
              <a:ext cx="4189" cy="1069"/>
              <a:chOff x="624" y="912"/>
              <a:chExt cx="4189" cy="1069"/>
            </a:xfrm>
          </p:grpSpPr>
          <p:sp>
            <p:nvSpPr>
              <p:cNvPr id="543752" name="_s1028"/>
              <p:cNvSpPr>
                <a:spLocks noChangeArrowheads="1" noTextEdit="1"/>
              </p:cNvSpPr>
              <p:nvPr/>
            </p:nvSpPr>
            <p:spPr bwMode="auto">
              <a:xfrm>
                <a:off x="2593" y="912"/>
                <a:ext cx="1069" cy="1069"/>
              </a:xfrm>
              <a:prstGeom prst="ellipse">
                <a:avLst/>
              </a:prstGeom>
              <a:solidFill>
                <a:srgbClr val="00CCFF">
                  <a:alpha val="71001"/>
                </a:srgbClr>
              </a:solidFill>
              <a:ln w="4670">
                <a:solidFill>
                  <a:schemeClr val="hlink"/>
                </a:solidFill>
                <a:round/>
                <a:headEnd/>
                <a:tailEnd/>
              </a:ln>
            </p:spPr>
            <p:txBody>
              <a:bodyPr lIns="0" tIns="0" rIns="0" bIns="0" anchor="ctr"/>
              <a:lstStyle/>
              <a:p>
                <a:endParaRPr lang="en-US"/>
              </a:p>
            </p:txBody>
          </p:sp>
          <p:sp>
            <p:nvSpPr>
              <p:cNvPr id="543753" name="_s1030"/>
              <p:cNvSpPr>
                <a:spLocks noChangeArrowheads="1" noTextEdit="1"/>
              </p:cNvSpPr>
              <p:nvPr/>
            </p:nvSpPr>
            <p:spPr bwMode="auto">
              <a:xfrm>
                <a:off x="1778" y="912"/>
                <a:ext cx="1069" cy="1069"/>
              </a:xfrm>
              <a:prstGeom prst="ellipse">
                <a:avLst/>
              </a:prstGeom>
              <a:solidFill>
                <a:srgbClr val="00FF00">
                  <a:alpha val="70000"/>
                </a:srgbClr>
              </a:solidFill>
              <a:ln w="4670">
                <a:solidFill>
                  <a:schemeClr val="folHlink"/>
                </a:solidFill>
                <a:round/>
                <a:headEnd/>
                <a:tailEnd/>
              </a:ln>
            </p:spPr>
            <p:txBody>
              <a:bodyPr lIns="0" tIns="0" rIns="0" bIns="0" anchor="ctr"/>
              <a:lstStyle/>
              <a:p>
                <a:endParaRPr lang="en-US"/>
              </a:p>
            </p:txBody>
          </p:sp>
          <p:sp>
            <p:nvSpPr>
              <p:cNvPr id="543754" name="_s1029"/>
              <p:cNvSpPr>
                <a:spLocks noChangeArrowheads="1"/>
              </p:cNvSpPr>
              <p:nvPr/>
            </p:nvSpPr>
            <p:spPr bwMode="auto">
              <a:xfrm>
                <a:off x="3744" y="1344"/>
                <a:ext cx="1069" cy="267"/>
              </a:xfrm>
              <a:prstGeom prst="rect">
                <a:avLst/>
              </a:prstGeom>
              <a:noFill/>
              <a:ln w="9525">
                <a:noFill/>
                <a:miter lim="800000"/>
                <a:headEnd/>
                <a:tailEnd/>
              </a:ln>
            </p:spPr>
            <p:txBody>
              <a:bodyPr wrap="none" lIns="0" tIns="0" rIns="0" bIns="0" anchor="ctr"/>
              <a:lstStyle/>
              <a:p>
                <a:pPr algn="ctr"/>
                <a:endParaRPr lang="en-US" sz="2000"/>
              </a:p>
            </p:txBody>
          </p:sp>
          <p:sp>
            <p:nvSpPr>
              <p:cNvPr id="543755" name="Text Box 11"/>
              <p:cNvSpPr txBox="1">
                <a:spLocks noChangeArrowheads="1"/>
              </p:cNvSpPr>
              <p:nvPr/>
            </p:nvSpPr>
            <p:spPr bwMode="auto">
              <a:xfrm>
                <a:off x="2016" y="1344"/>
                <a:ext cx="576" cy="231"/>
              </a:xfrm>
              <a:prstGeom prst="rect">
                <a:avLst/>
              </a:prstGeom>
              <a:noFill/>
              <a:ln w="9525">
                <a:noFill/>
                <a:miter lim="800000"/>
                <a:headEnd/>
                <a:tailEnd/>
              </a:ln>
              <a:effectLst/>
            </p:spPr>
            <p:txBody>
              <a:bodyPr>
                <a:spAutoFit/>
              </a:bodyPr>
              <a:lstStyle/>
              <a:p>
                <a:pPr algn="ctr" eaLnBrk="0" hangingPunct="0">
                  <a:spcBef>
                    <a:spcPct val="50000"/>
                  </a:spcBef>
                </a:pPr>
                <a:r>
                  <a:rPr lang="en-US"/>
                  <a:t>EFP</a:t>
                </a:r>
              </a:p>
            </p:txBody>
          </p:sp>
          <p:sp>
            <p:nvSpPr>
              <p:cNvPr id="543756" name="Text Box 12"/>
              <p:cNvSpPr txBox="1">
                <a:spLocks noChangeArrowheads="1"/>
              </p:cNvSpPr>
              <p:nvPr/>
            </p:nvSpPr>
            <p:spPr bwMode="auto">
              <a:xfrm>
                <a:off x="2832" y="1344"/>
                <a:ext cx="576" cy="231"/>
              </a:xfrm>
              <a:prstGeom prst="rect">
                <a:avLst/>
              </a:prstGeom>
              <a:noFill/>
              <a:ln w="9525">
                <a:noFill/>
                <a:miter lim="800000"/>
                <a:headEnd/>
                <a:tailEnd/>
              </a:ln>
              <a:effectLst/>
            </p:spPr>
            <p:txBody>
              <a:bodyPr>
                <a:spAutoFit/>
              </a:bodyPr>
              <a:lstStyle/>
              <a:p>
                <a:pPr algn="ctr" eaLnBrk="0" hangingPunct="0">
                  <a:spcBef>
                    <a:spcPct val="50000"/>
                  </a:spcBef>
                </a:pPr>
                <a:r>
                  <a:rPr lang="en-US"/>
                  <a:t>EWP</a:t>
                </a:r>
              </a:p>
            </p:txBody>
          </p:sp>
          <p:sp>
            <p:nvSpPr>
              <p:cNvPr id="543757" name="_s1029"/>
              <p:cNvSpPr>
                <a:spLocks noChangeArrowheads="1"/>
              </p:cNvSpPr>
              <p:nvPr/>
            </p:nvSpPr>
            <p:spPr bwMode="auto">
              <a:xfrm>
                <a:off x="624" y="1344"/>
                <a:ext cx="1069" cy="267"/>
              </a:xfrm>
              <a:prstGeom prst="rect">
                <a:avLst/>
              </a:prstGeom>
              <a:noFill/>
              <a:ln w="9525">
                <a:noFill/>
                <a:miter lim="800000"/>
                <a:headEnd/>
                <a:tailEnd/>
              </a:ln>
            </p:spPr>
            <p:txBody>
              <a:bodyPr wrap="none" lIns="0" tIns="0" rIns="0" bIns="0" anchor="ctr"/>
              <a:lstStyle/>
              <a:p>
                <a:pPr algn="ctr"/>
                <a:endParaRPr lang="en-US" sz="2000"/>
              </a:p>
            </p:txBody>
          </p:sp>
        </p:grpSp>
        <p:sp>
          <p:nvSpPr>
            <p:cNvPr id="543758" name="Text Box 14"/>
            <p:cNvSpPr txBox="1">
              <a:spLocks noChangeArrowheads="1"/>
            </p:cNvSpPr>
            <p:nvPr/>
          </p:nvSpPr>
          <p:spPr bwMode="auto">
            <a:xfrm>
              <a:off x="288" y="3360"/>
              <a:ext cx="2160" cy="520"/>
            </a:xfrm>
            <a:prstGeom prst="rect">
              <a:avLst/>
            </a:prstGeom>
            <a:noFill/>
            <a:ln w="9525">
              <a:noFill/>
              <a:miter lim="800000"/>
              <a:headEnd/>
              <a:tailEnd/>
            </a:ln>
            <a:effectLst/>
          </p:spPr>
          <p:txBody>
            <a:bodyPr>
              <a:spAutoFit/>
            </a:bodyPr>
            <a:lstStyle/>
            <a:p>
              <a:pPr>
                <a:spcBef>
                  <a:spcPct val="50000"/>
                </a:spcBef>
              </a:pPr>
              <a:r>
                <a:rPr lang="en-US" sz="1600" i="1"/>
                <a:t>Prediction of hazardous weather events from </a:t>
              </a:r>
              <a:r>
                <a:rPr lang="en-US" sz="1600" b="1" i="1"/>
                <a:t>a few hours to a week in advance</a:t>
              </a:r>
              <a:endParaRPr lang="en-US" sz="1200">
                <a:latin typeface="Times New Roman" pitchFamily="18" charset="0"/>
              </a:endParaRPr>
            </a:p>
          </p:txBody>
        </p:sp>
        <p:sp>
          <p:nvSpPr>
            <p:cNvPr id="543759" name="Text Box 15"/>
            <p:cNvSpPr txBox="1">
              <a:spLocks noChangeArrowheads="1"/>
            </p:cNvSpPr>
            <p:nvPr/>
          </p:nvSpPr>
          <p:spPr bwMode="auto">
            <a:xfrm>
              <a:off x="3120" y="3360"/>
              <a:ext cx="2400" cy="520"/>
            </a:xfrm>
            <a:prstGeom prst="rect">
              <a:avLst/>
            </a:prstGeom>
            <a:noFill/>
            <a:ln w="9525">
              <a:noFill/>
              <a:miter lim="800000"/>
              <a:headEnd/>
              <a:tailEnd/>
            </a:ln>
            <a:effectLst/>
          </p:spPr>
          <p:txBody>
            <a:bodyPr>
              <a:spAutoFit/>
            </a:bodyPr>
            <a:lstStyle/>
            <a:p>
              <a:pPr>
                <a:spcBef>
                  <a:spcPct val="50000"/>
                </a:spcBef>
              </a:pPr>
              <a:r>
                <a:rPr lang="en-US" sz="1600" i="1"/>
                <a:t>Detection and prediction of hazardous weather events </a:t>
              </a:r>
              <a:r>
                <a:rPr lang="en-US" sz="1600" b="1" i="1"/>
                <a:t>up to several hours in advance</a:t>
              </a:r>
              <a:endParaRPr lang="en-US" sz="1600">
                <a:latin typeface="Times New Roman" pitchFamily="18" charset="0"/>
              </a:endParaRPr>
            </a:p>
          </p:txBody>
        </p:sp>
      </p:grpSp>
      <p:pic>
        <p:nvPicPr>
          <p:cNvPr id="543762" name="Picture 18" descr="hwt_panorama_800"/>
          <p:cNvPicPr>
            <a:picLocks noChangeAspect="1" noChangeArrowheads="1"/>
          </p:cNvPicPr>
          <p:nvPr/>
        </p:nvPicPr>
        <p:blipFill>
          <a:blip r:embed="rId3" cstate="print"/>
          <a:srcRect/>
          <a:stretch>
            <a:fillRect/>
          </a:stretch>
        </p:blipFill>
        <p:spPr bwMode="auto">
          <a:xfrm>
            <a:off x="161925" y="1524000"/>
            <a:ext cx="8839200" cy="1247775"/>
          </a:xfrm>
          <a:prstGeom prst="rect">
            <a:avLst/>
          </a:prstGeom>
          <a:noFill/>
        </p:spPr>
      </p:pic>
      <p:pic>
        <p:nvPicPr>
          <p:cNvPr id="543763" name="Picture 19" descr="nssllogo"/>
          <p:cNvPicPr>
            <a:picLocks noChangeAspect="1" noChangeArrowheads="1"/>
          </p:cNvPicPr>
          <p:nvPr/>
        </p:nvPicPr>
        <p:blipFill>
          <a:blip r:embed="rId4" cstate="print"/>
          <a:srcRect/>
          <a:stretch>
            <a:fillRect/>
          </a:stretch>
        </p:blipFill>
        <p:spPr bwMode="auto">
          <a:xfrm>
            <a:off x="4037013" y="5810250"/>
            <a:ext cx="925512" cy="922338"/>
          </a:xfrm>
          <a:prstGeom prst="rect">
            <a:avLst/>
          </a:prstGeom>
          <a:noFill/>
          <a:ln w="9525">
            <a:noFill/>
            <a:miter lim="800000"/>
            <a:headEnd/>
            <a:tailEnd/>
          </a:ln>
        </p:spPr>
      </p:pic>
      <p:sp>
        <p:nvSpPr>
          <p:cNvPr id="18" name="Line 67"/>
          <p:cNvSpPr>
            <a:spLocks noChangeShapeType="1"/>
          </p:cNvSpPr>
          <p:nvPr/>
        </p:nvSpPr>
        <p:spPr bwMode="auto">
          <a:xfrm>
            <a:off x="457200" y="7493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a:xfrm>
            <a:off x="156411" y="302215"/>
            <a:ext cx="8758989" cy="563562"/>
          </a:xfrm>
        </p:spPr>
        <p:txBody>
          <a:bodyPr/>
          <a:lstStyle/>
          <a:p>
            <a:r>
              <a:rPr lang="en-US" dirty="0" smtClean="0">
                <a:solidFill>
                  <a:srgbClr val="6600CC"/>
                </a:solidFill>
              </a:rPr>
              <a:t>During Product Demonstration Always Be Mindful of Forecaster </a:t>
            </a:r>
            <a:r>
              <a:rPr lang="en-US" dirty="0">
                <a:solidFill>
                  <a:srgbClr val="6600CC"/>
                </a:solidFill>
              </a:rPr>
              <a:t>Needs</a:t>
            </a:r>
          </a:p>
        </p:txBody>
      </p:sp>
      <p:sp>
        <p:nvSpPr>
          <p:cNvPr id="591875" name="Rectangle 3"/>
          <p:cNvSpPr>
            <a:spLocks noGrp="1" noChangeArrowheads="1"/>
          </p:cNvSpPr>
          <p:nvPr>
            <p:ph type="body" idx="1"/>
          </p:nvPr>
        </p:nvSpPr>
        <p:spPr/>
        <p:txBody>
          <a:bodyPr/>
          <a:lstStyle/>
          <a:p>
            <a:pPr>
              <a:buNone/>
            </a:pPr>
            <a:r>
              <a:rPr lang="en-US" sz="2800" dirty="0">
                <a:solidFill>
                  <a:srgbClr val="7030A0"/>
                </a:solidFill>
              </a:rPr>
              <a:t>Incorporating new products into a forecaster’s routine difficult</a:t>
            </a:r>
          </a:p>
          <a:p>
            <a:pPr lvl="1">
              <a:lnSpc>
                <a:spcPct val="150000"/>
              </a:lnSpc>
              <a:spcAft>
                <a:spcPts val="200"/>
              </a:spcAft>
              <a:buFont typeface="Arial" pitchFamily="34" charset="0"/>
              <a:buChar char="•"/>
            </a:pPr>
            <a:r>
              <a:rPr lang="en-US" sz="2400" dirty="0"/>
              <a:t>Must use constantly to gain comfort</a:t>
            </a:r>
          </a:p>
          <a:p>
            <a:pPr lvl="1">
              <a:spcAft>
                <a:spcPts val="200"/>
              </a:spcAft>
              <a:buFont typeface="Arial" pitchFamily="34" charset="0"/>
              <a:buChar char="•"/>
            </a:pPr>
            <a:r>
              <a:rPr lang="en-US" sz="2400" dirty="0" smtClean="0"/>
              <a:t>Must address problem, aid decision-making</a:t>
            </a:r>
          </a:p>
          <a:p>
            <a:pPr lvl="1">
              <a:spcAft>
                <a:spcPts val="200"/>
              </a:spcAft>
              <a:buFont typeface="Arial" pitchFamily="34" charset="0"/>
              <a:buChar char="•"/>
            </a:pPr>
            <a:r>
              <a:rPr lang="en-US" sz="2400" dirty="0" smtClean="0"/>
              <a:t>May even </a:t>
            </a:r>
            <a:r>
              <a:rPr lang="en-US" sz="2400" dirty="0"/>
              <a:t>replace something currently used that they already have confidence </a:t>
            </a:r>
            <a:r>
              <a:rPr lang="en-US" sz="2400" dirty="0" smtClean="0"/>
              <a:t>in</a:t>
            </a:r>
          </a:p>
          <a:p>
            <a:pPr lvl="1">
              <a:spcAft>
                <a:spcPts val="200"/>
              </a:spcAft>
              <a:buFont typeface="Arial" pitchFamily="34" charset="0"/>
              <a:buChar char="•"/>
            </a:pPr>
            <a:r>
              <a:rPr lang="en-US" sz="2400" dirty="0" smtClean="0"/>
              <a:t>Must </a:t>
            </a:r>
            <a:r>
              <a:rPr lang="en-US" sz="2400" dirty="0"/>
              <a:t>have knowledge on product </a:t>
            </a:r>
            <a:r>
              <a:rPr lang="en-US" sz="2400" dirty="0" smtClean="0"/>
              <a:t>limitations</a:t>
            </a:r>
            <a:endParaRPr lang="en-US" sz="2400" dirty="0"/>
          </a:p>
          <a:p>
            <a:pPr lvl="1">
              <a:spcAft>
                <a:spcPts val="200"/>
              </a:spcAft>
              <a:buFont typeface="Arial" pitchFamily="34" charset="0"/>
              <a:buChar char="•"/>
            </a:pPr>
            <a:r>
              <a:rPr lang="en-US" sz="2400" dirty="0"/>
              <a:t>Products must provide information already not available</a:t>
            </a:r>
          </a:p>
          <a:p>
            <a:endParaRPr lang="en-US" sz="2400" dirty="0"/>
          </a:p>
        </p:txBody>
      </p:sp>
      <p:sp>
        <p:nvSpPr>
          <p:cNvPr id="4" name="Line 67"/>
          <p:cNvSpPr>
            <a:spLocks noChangeShapeType="1"/>
          </p:cNvSpPr>
          <p:nvPr/>
        </p:nvSpPr>
        <p:spPr bwMode="auto">
          <a:xfrm>
            <a:off x="457200" y="1122279"/>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0" y="144384"/>
            <a:ext cx="9144000" cy="1143000"/>
          </a:xfrm>
        </p:spPr>
        <p:txBody>
          <a:bodyPr/>
          <a:lstStyle/>
          <a:p>
            <a:r>
              <a:rPr lang="en-US" sz="3600" dirty="0">
                <a:solidFill>
                  <a:srgbClr val="6600CC"/>
                </a:solidFill>
              </a:rPr>
              <a:t>GOES-R Proving Ground Spring Experiment Activities</a:t>
            </a:r>
          </a:p>
        </p:txBody>
      </p:sp>
      <p:sp>
        <p:nvSpPr>
          <p:cNvPr id="568323" name="Rectangle 3"/>
          <p:cNvSpPr>
            <a:spLocks noGrp="1" noChangeArrowheads="1"/>
          </p:cNvSpPr>
          <p:nvPr>
            <p:ph type="body" idx="1"/>
          </p:nvPr>
        </p:nvSpPr>
        <p:spPr>
          <a:xfrm>
            <a:off x="457200" y="1558090"/>
            <a:ext cx="8229600" cy="4278313"/>
          </a:xfrm>
        </p:spPr>
        <p:txBody>
          <a:bodyPr/>
          <a:lstStyle/>
          <a:p>
            <a:pPr>
              <a:buNone/>
            </a:pPr>
            <a:r>
              <a:rPr lang="en-US" sz="2800" dirty="0">
                <a:solidFill>
                  <a:srgbClr val="7030A0"/>
                </a:solidFill>
              </a:rPr>
              <a:t>In concert with EWP, EFP and VORTEX-II during April-June 2009 severe weather </a:t>
            </a:r>
            <a:r>
              <a:rPr lang="en-US" sz="2800" dirty="0" smtClean="0">
                <a:solidFill>
                  <a:srgbClr val="7030A0"/>
                </a:solidFill>
              </a:rPr>
              <a:t>season</a:t>
            </a:r>
            <a:endParaRPr lang="en-US" sz="2800" dirty="0">
              <a:solidFill>
                <a:srgbClr val="7030A0"/>
              </a:solidFill>
            </a:endParaRPr>
          </a:p>
          <a:p>
            <a:pPr>
              <a:lnSpc>
                <a:spcPct val="150000"/>
              </a:lnSpc>
            </a:pPr>
            <a:r>
              <a:rPr lang="en-US" dirty="0">
                <a:solidFill>
                  <a:srgbClr val="990000"/>
                </a:solidFill>
              </a:rPr>
              <a:t>2-3 visitors per day</a:t>
            </a:r>
          </a:p>
          <a:p>
            <a:r>
              <a:rPr lang="en-US" dirty="0" smtClean="0">
                <a:solidFill>
                  <a:srgbClr val="990000"/>
                </a:solidFill>
              </a:rPr>
              <a:t>Interaction </a:t>
            </a:r>
            <a:r>
              <a:rPr lang="en-US" dirty="0">
                <a:solidFill>
                  <a:srgbClr val="990000"/>
                </a:solidFill>
              </a:rPr>
              <a:t>with EWP/EFP/VORTEX-II forecasters on a constant basis</a:t>
            </a:r>
          </a:p>
          <a:p>
            <a:pPr lvl="1"/>
            <a:r>
              <a:rPr lang="en-US" sz="2000" dirty="0"/>
              <a:t>Provide local expertise on satellite products/techniques</a:t>
            </a:r>
          </a:p>
          <a:p>
            <a:pPr lvl="1"/>
            <a:r>
              <a:rPr lang="en-US" sz="2000" dirty="0"/>
              <a:t>Expose non-satellite community to satellite capabilities</a:t>
            </a:r>
          </a:p>
          <a:p>
            <a:r>
              <a:rPr lang="en-US" dirty="0">
                <a:solidFill>
                  <a:srgbClr val="990000"/>
                </a:solidFill>
              </a:rPr>
              <a:t>Hourly convective forecast activities during convectively active periods</a:t>
            </a:r>
          </a:p>
          <a:p>
            <a:pPr lvl="1"/>
            <a:r>
              <a:rPr lang="en-US" sz="2000" dirty="0"/>
              <a:t>Constant interaction with products in real-time forecast environment </a:t>
            </a:r>
          </a:p>
          <a:p>
            <a:r>
              <a:rPr lang="en-US" dirty="0">
                <a:solidFill>
                  <a:srgbClr val="990000"/>
                </a:solidFill>
              </a:rPr>
              <a:t>Daily morning post-mortem analysis of product performance</a:t>
            </a:r>
          </a:p>
          <a:p>
            <a:endParaRPr lang="en-US" dirty="0">
              <a:solidFill>
                <a:srgbClr val="990000"/>
              </a:solidFill>
            </a:endParaRPr>
          </a:p>
        </p:txBody>
      </p:sp>
      <p:sp>
        <p:nvSpPr>
          <p:cNvPr id="4" name="Line 67"/>
          <p:cNvSpPr>
            <a:spLocks noChangeShapeType="1"/>
          </p:cNvSpPr>
          <p:nvPr/>
        </p:nvSpPr>
        <p:spPr bwMode="auto">
          <a:xfrm>
            <a:off x="457200" y="1386975"/>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1407688" y="362368"/>
            <a:ext cx="6276474" cy="563562"/>
          </a:xfrm>
        </p:spPr>
        <p:txBody>
          <a:bodyPr/>
          <a:lstStyle/>
          <a:p>
            <a:r>
              <a:rPr lang="en-US" sz="3600" dirty="0">
                <a:solidFill>
                  <a:srgbClr val="6600CC"/>
                </a:solidFill>
              </a:rPr>
              <a:t>Initial Products &amp; Examples</a:t>
            </a:r>
          </a:p>
        </p:txBody>
      </p:sp>
      <p:sp>
        <p:nvSpPr>
          <p:cNvPr id="585731" name="Rectangle 3"/>
          <p:cNvSpPr>
            <a:spLocks noGrp="1" noChangeArrowheads="1"/>
          </p:cNvSpPr>
          <p:nvPr>
            <p:ph type="body" idx="1"/>
          </p:nvPr>
        </p:nvSpPr>
        <p:spPr>
          <a:xfrm>
            <a:off x="348919" y="1333500"/>
            <a:ext cx="8415087" cy="4525963"/>
          </a:xfrm>
        </p:spPr>
        <p:txBody>
          <a:bodyPr/>
          <a:lstStyle/>
          <a:p>
            <a:pPr marL="0">
              <a:lnSpc>
                <a:spcPct val="80000"/>
              </a:lnSpc>
              <a:buNone/>
            </a:pPr>
            <a:r>
              <a:rPr lang="en-US" sz="2400" dirty="0">
                <a:solidFill>
                  <a:srgbClr val="7030A0"/>
                </a:solidFill>
              </a:rPr>
              <a:t>Four GOES-R Proving Ground products available at the SPC for 2009 Spring Experiment</a:t>
            </a:r>
          </a:p>
          <a:p>
            <a:pPr lvl="1">
              <a:lnSpc>
                <a:spcPct val="150000"/>
              </a:lnSpc>
              <a:spcAft>
                <a:spcPts val="200"/>
              </a:spcAft>
              <a:buFont typeface="Arial" pitchFamily="34" charset="0"/>
              <a:buChar char="•"/>
            </a:pPr>
            <a:r>
              <a:rPr lang="en-US" sz="2400" dirty="0"/>
              <a:t>15-minute Cloud-top Cooling (CTC) </a:t>
            </a:r>
            <a:r>
              <a:rPr lang="en-US" sz="2400" dirty="0" smtClean="0"/>
              <a:t>Rate (UW-CIMSS)</a:t>
            </a:r>
            <a:endParaRPr lang="en-US" sz="2400" dirty="0"/>
          </a:p>
          <a:p>
            <a:pPr lvl="2">
              <a:lnSpc>
                <a:spcPct val="80000"/>
              </a:lnSpc>
              <a:spcAft>
                <a:spcPts val="200"/>
              </a:spcAft>
              <a:buFont typeface="Arial" pitchFamily="34" charset="0"/>
              <a:buChar char="–"/>
            </a:pPr>
            <a:r>
              <a:rPr lang="en-US" sz="2000" dirty="0"/>
              <a:t>Monitors cloud-top IR brightness temperature based on an operational cloud mask using a box-averaging method</a:t>
            </a:r>
          </a:p>
          <a:p>
            <a:pPr lvl="1">
              <a:lnSpc>
                <a:spcPct val="80000"/>
              </a:lnSpc>
              <a:spcAft>
                <a:spcPts val="200"/>
              </a:spcAft>
              <a:buFont typeface="Arial" pitchFamily="34" charset="0"/>
              <a:buChar char="•"/>
            </a:pPr>
            <a:r>
              <a:rPr lang="en-US" sz="2400" dirty="0"/>
              <a:t>Convective Initiation (CI) </a:t>
            </a:r>
            <a:r>
              <a:rPr lang="en-US" sz="2400" dirty="0" err="1"/>
              <a:t>Nowcast</a:t>
            </a:r>
            <a:r>
              <a:rPr lang="en-US" sz="2400" dirty="0"/>
              <a:t> (UW-CIMSS)</a:t>
            </a:r>
          </a:p>
          <a:p>
            <a:pPr lvl="2">
              <a:lnSpc>
                <a:spcPct val="80000"/>
              </a:lnSpc>
              <a:spcAft>
                <a:spcPts val="200"/>
              </a:spcAft>
              <a:buFont typeface="Arial" pitchFamily="34" charset="0"/>
              <a:buChar char="–"/>
            </a:pPr>
            <a:r>
              <a:rPr lang="en-US" sz="2000" dirty="0"/>
              <a:t>Based on CTC product with more stringent requirements for cloud-top microphysical properties</a:t>
            </a:r>
          </a:p>
          <a:p>
            <a:pPr lvl="1">
              <a:lnSpc>
                <a:spcPct val="80000"/>
              </a:lnSpc>
              <a:spcAft>
                <a:spcPts val="200"/>
              </a:spcAft>
              <a:buFont typeface="Arial" pitchFamily="34" charset="0"/>
              <a:buChar char="•"/>
            </a:pPr>
            <a:r>
              <a:rPr lang="en-US" sz="2400" dirty="0"/>
              <a:t>10-km </a:t>
            </a:r>
            <a:r>
              <a:rPr lang="en-US" sz="2400"/>
              <a:t>Total </a:t>
            </a:r>
            <a:r>
              <a:rPr lang="en-US" sz="2400" smtClean="0"/>
              <a:t>Lightning </a:t>
            </a:r>
            <a:r>
              <a:rPr lang="en-US" sz="2400" dirty="0"/>
              <a:t>Source Density (</a:t>
            </a:r>
            <a:r>
              <a:rPr lang="en-US" sz="2400" dirty="0" err="1"/>
              <a:t>SPoRT</a:t>
            </a:r>
            <a:r>
              <a:rPr lang="en-US" sz="2400" dirty="0"/>
              <a:t>/NSSL)</a:t>
            </a:r>
          </a:p>
          <a:p>
            <a:pPr lvl="2">
              <a:lnSpc>
                <a:spcPct val="80000"/>
              </a:lnSpc>
              <a:spcAft>
                <a:spcPts val="200"/>
              </a:spcAft>
              <a:buFont typeface="Arial" pitchFamily="34" charset="0"/>
              <a:buChar char="–"/>
            </a:pPr>
            <a:r>
              <a:rPr lang="en-US" sz="2000" dirty="0"/>
              <a:t>Re-sampled from three LMA networks (Huntsville, AL, Washington DC and Norman, OK)</a:t>
            </a:r>
          </a:p>
          <a:p>
            <a:pPr lvl="1">
              <a:lnSpc>
                <a:spcPct val="80000"/>
              </a:lnSpc>
              <a:spcAft>
                <a:spcPts val="200"/>
              </a:spcAft>
              <a:buFont typeface="Arial" pitchFamily="34" charset="0"/>
              <a:buChar char="•"/>
            </a:pPr>
            <a:r>
              <a:rPr lang="en-US" sz="2400" dirty="0"/>
              <a:t>0-1 Hour Probability of Severe Hail (CIRA</a:t>
            </a:r>
            <a:r>
              <a:rPr lang="en-US" sz="2400" dirty="0" smtClean="0"/>
              <a:t>)</a:t>
            </a:r>
            <a:endParaRPr lang="en-US" sz="2400" dirty="0"/>
          </a:p>
          <a:p>
            <a:pPr lvl="2">
              <a:lnSpc>
                <a:spcPct val="80000"/>
              </a:lnSpc>
              <a:spcAft>
                <a:spcPts val="200"/>
              </a:spcAft>
              <a:buFont typeface="Arial" pitchFamily="34" charset="0"/>
              <a:buChar char="–"/>
            </a:pPr>
            <a:r>
              <a:rPr lang="en-US" sz="2000" dirty="0"/>
              <a:t>Based on RUC objective analysis fields and cloud-top </a:t>
            </a:r>
            <a:r>
              <a:rPr lang="en-US" sz="2000" dirty="0" smtClean="0"/>
              <a:t>temperature</a:t>
            </a:r>
            <a:endParaRPr lang="en-US" sz="2000" dirty="0"/>
          </a:p>
        </p:txBody>
      </p:sp>
      <p:sp>
        <p:nvSpPr>
          <p:cNvPr id="4" name="Line 67"/>
          <p:cNvSpPr>
            <a:spLocks noChangeShapeType="1"/>
          </p:cNvSpPr>
          <p:nvPr/>
        </p:nvSpPr>
        <p:spPr bwMode="auto">
          <a:xfrm>
            <a:off x="457200" y="1122279"/>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1" name="Picture 3" descr="20090506_1903_rada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49890" name="Picture 2" descr="20090506_1902_vis"/>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993105" y="3478213"/>
            <a:ext cx="3940830" cy="1754326"/>
          </a:xfrm>
          <a:prstGeom prst="rect">
            <a:avLst/>
          </a:prstGeom>
          <a:solidFill>
            <a:srgbClr val="FFFF00"/>
          </a:solidFill>
          <a:ln>
            <a:solidFill>
              <a:schemeClr val="tx1"/>
            </a:solidFill>
          </a:ln>
        </p:spPr>
        <p:txBody>
          <a:bodyPr wrap="square" rtlCol="0">
            <a:spAutoFit/>
          </a:bodyPr>
          <a:lstStyle/>
          <a:p>
            <a:r>
              <a:rPr lang="en-US" dirty="0" smtClean="0"/>
              <a:t>Convective Initiation (CI) Product:</a:t>
            </a:r>
          </a:p>
          <a:p>
            <a:pPr>
              <a:buFont typeface="Arial" pitchFamily="34" charset="0"/>
              <a:buChar char="•"/>
            </a:pPr>
            <a:r>
              <a:rPr lang="en-US" dirty="0"/>
              <a:t> </a:t>
            </a:r>
            <a:r>
              <a:rPr lang="en-US" dirty="0" smtClean="0"/>
              <a:t>Identifies regions of new/rapidly intensifying convection</a:t>
            </a:r>
          </a:p>
          <a:p>
            <a:pPr>
              <a:buFont typeface="Arial" pitchFamily="34" charset="0"/>
              <a:buChar char="•"/>
            </a:pPr>
            <a:r>
              <a:rPr lang="en-US" dirty="0" smtClean="0"/>
              <a:t> 2 components</a:t>
            </a:r>
          </a:p>
          <a:p>
            <a:pPr lvl="1">
              <a:buFont typeface="Arial" pitchFamily="34" charset="0"/>
              <a:buChar char="•"/>
            </a:pPr>
            <a:r>
              <a:rPr lang="en-US" dirty="0" smtClean="0"/>
              <a:t> cloud typing</a:t>
            </a:r>
          </a:p>
          <a:p>
            <a:pPr lvl="1">
              <a:buFont typeface="Arial" pitchFamily="34" charset="0"/>
              <a:buChar char="•"/>
            </a:pPr>
            <a:r>
              <a:rPr lang="en-US" dirty="0" smtClean="0"/>
              <a:t> cloud top cooling rate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49890"/>
                                        </p:tgtEl>
                                      </p:cBhvr>
                                    </p:animEffect>
                                    <p:set>
                                      <p:cBhvr>
                                        <p:cTn id="7" dur="1" fill="hold">
                                          <p:stCondLst>
                                            <p:cond delay="1999"/>
                                          </p:stCondLst>
                                        </p:cTn>
                                        <p:tgtEl>
                                          <p:spTgt spid="549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21" name="Picture 5" descr="20090526_2215_ctc"/>
          <p:cNvPicPr>
            <a:picLocks noChangeAspect="1" noChangeArrowheads="1"/>
          </p:cNvPicPr>
          <p:nvPr/>
        </p:nvPicPr>
        <p:blipFill>
          <a:blip r:embed="rId3" cstate="print"/>
          <a:srcRect/>
          <a:stretch>
            <a:fillRect/>
          </a:stretch>
        </p:blipFill>
        <p:spPr bwMode="auto">
          <a:xfrm>
            <a:off x="0" y="3478213"/>
            <a:ext cx="4641850" cy="3440112"/>
          </a:xfrm>
          <a:prstGeom prst="rect">
            <a:avLst/>
          </a:prstGeom>
          <a:noFill/>
        </p:spPr>
      </p:pic>
      <p:sp>
        <p:nvSpPr>
          <p:cNvPr id="598024" name="Rectangle 8"/>
          <p:cNvSpPr>
            <a:spLocks noChangeArrowheads="1"/>
          </p:cNvSpPr>
          <p:nvPr/>
        </p:nvSpPr>
        <p:spPr bwMode="auto">
          <a:xfrm>
            <a:off x="0" y="-533400"/>
            <a:ext cx="9144000" cy="0"/>
          </a:xfrm>
          <a:prstGeom prst="rect">
            <a:avLst/>
          </a:prstGeom>
          <a:noFill/>
          <a:ln w="9525">
            <a:noFill/>
            <a:miter lim="800000"/>
            <a:headEnd/>
            <a:tailEnd/>
          </a:ln>
          <a:effectLst/>
        </p:spPr>
        <p:txBody>
          <a:bodyPr wrap="none" anchor="ctr">
            <a:spAutoFit/>
          </a:bodyPr>
          <a:lstStyle/>
          <a:p>
            <a:endParaRPr lang="en-US"/>
          </a:p>
        </p:txBody>
      </p:sp>
      <p:grpSp>
        <p:nvGrpSpPr>
          <p:cNvPr id="15" name="Group 14"/>
          <p:cNvGrpSpPr/>
          <p:nvPr/>
        </p:nvGrpSpPr>
        <p:grpSpPr>
          <a:xfrm>
            <a:off x="0" y="60325"/>
            <a:ext cx="9144000" cy="6797675"/>
            <a:chOff x="0" y="60325"/>
            <a:chExt cx="9144000" cy="6797675"/>
          </a:xfrm>
        </p:grpSpPr>
        <p:pic>
          <p:nvPicPr>
            <p:cNvPr id="598023" name="Picture 7" descr="20090526_2145_ctc"/>
            <p:cNvPicPr>
              <a:picLocks noChangeAspect="1" noChangeArrowheads="1"/>
            </p:cNvPicPr>
            <p:nvPr/>
          </p:nvPicPr>
          <p:blipFill>
            <a:blip r:embed="rId4" cstate="print"/>
            <a:srcRect/>
            <a:stretch>
              <a:fillRect/>
            </a:stretch>
          </p:blipFill>
          <p:spPr bwMode="auto">
            <a:xfrm>
              <a:off x="0" y="60325"/>
              <a:ext cx="4608513" cy="3416300"/>
            </a:xfrm>
            <a:prstGeom prst="rect">
              <a:avLst/>
            </a:prstGeom>
            <a:noFill/>
          </p:spPr>
        </p:pic>
        <p:pic>
          <p:nvPicPr>
            <p:cNvPr id="598022" name="Picture 6" descr="20090526_2202_ctc"/>
            <p:cNvPicPr>
              <a:picLocks noChangeAspect="1" noChangeArrowheads="1"/>
            </p:cNvPicPr>
            <p:nvPr/>
          </p:nvPicPr>
          <p:blipFill>
            <a:blip r:embed="rId5" cstate="print"/>
            <a:srcRect/>
            <a:stretch>
              <a:fillRect/>
            </a:stretch>
          </p:blipFill>
          <p:spPr bwMode="auto">
            <a:xfrm>
              <a:off x="4530725" y="60325"/>
              <a:ext cx="4613275" cy="3409950"/>
            </a:xfrm>
            <a:prstGeom prst="rect">
              <a:avLst/>
            </a:prstGeom>
            <a:noFill/>
          </p:spPr>
        </p:pic>
        <p:pic>
          <p:nvPicPr>
            <p:cNvPr id="598020" name="Picture 4" descr="20090526_2232_ctc"/>
            <p:cNvPicPr>
              <a:picLocks noChangeAspect="1" noChangeArrowheads="1"/>
            </p:cNvPicPr>
            <p:nvPr/>
          </p:nvPicPr>
          <p:blipFill>
            <a:blip r:embed="rId6" cstate="print"/>
            <a:srcRect/>
            <a:stretch>
              <a:fillRect/>
            </a:stretch>
          </p:blipFill>
          <p:spPr bwMode="auto">
            <a:xfrm>
              <a:off x="4552950" y="3409950"/>
              <a:ext cx="4591050" cy="3448050"/>
            </a:xfrm>
            <a:prstGeom prst="rect">
              <a:avLst/>
            </a:prstGeom>
            <a:noFill/>
          </p:spPr>
        </p:pic>
        <p:sp>
          <p:nvSpPr>
            <p:cNvPr id="598025" name="Oval 9"/>
            <p:cNvSpPr>
              <a:spLocks noChangeArrowheads="1"/>
            </p:cNvSpPr>
            <p:nvPr/>
          </p:nvSpPr>
          <p:spPr bwMode="auto">
            <a:xfrm>
              <a:off x="2238375" y="1257300"/>
              <a:ext cx="571500" cy="561975"/>
            </a:xfrm>
            <a:prstGeom prst="ellipse">
              <a:avLst/>
            </a:prstGeom>
            <a:noFill/>
            <a:ln w="38100">
              <a:solidFill>
                <a:srgbClr val="FFFF00"/>
              </a:solidFill>
              <a:round/>
              <a:headEnd/>
              <a:tailEnd/>
            </a:ln>
            <a:effectLst/>
          </p:spPr>
          <p:txBody>
            <a:bodyPr wrap="none" anchor="ctr"/>
            <a:lstStyle/>
            <a:p>
              <a:endParaRPr lang="en-US"/>
            </a:p>
          </p:txBody>
        </p:sp>
        <p:sp>
          <p:nvSpPr>
            <p:cNvPr id="598029" name="Oval 13"/>
            <p:cNvSpPr>
              <a:spLocks noChangeArrowheads="1"/>
            </p:cNvSpPr>
            <p:nvPr/>
          </p:nvSpPr>
          <p:spPr bwMode="auto">
            <a:xfrm>
              <a:off x="6821488" y="1300163"/>
              <a:ext cx="571500" cy="561975"/>
            </a:xfrm>
            <a:prstGeom prst="ellipse">
              <a:avLst/>
            </a:prstGeom>
            <a:noFill/>
            <a:ln w="38100">
              <a:solidFill>
                <a:srgbClr val="FFFF00"/>
              </a:solidFill>
              <a:round/>
              <a:headEnd/>
              <a:tailEnd/>
            </a:ln>
            <a:effectLst/>
          </p:spPr>
          <p:txBody>
            <a:bodyPr wrap="none" anchor="ctr"/>
            <a:lstStyle/>
            <a:p>
              <a:endParaRPr lang="en-US"/>
            </a:p>
          </p:txBody>
        </p:sp>
        <p:sp>
          <p:nvSpPr>
            <p:cNvPr id="598030" name="Oval 14"/>
            <p:cNvSpPr>
              <a:spLocks noChangeArrowheads="1"/>
            </p:cNvSpPr>
            <p:nvPr/>
          </p:nvSpPr>
          <p:spPr bwMode="auto">
            <a:xfrm>
              <a:off x="2325688" y="4621213"/>
              <a:ext cx="571500" cy="561975"/>
            </a:xfrm>
            <a:prstGeom prst="ellipse">
              <a:avLst/>
            </a:prstGeom>
            <a:noFill/>
            <a:ln w="38100">
              <a:solidFill>
                <a:srgbClr val="FFFF00"/>
              </a:solidFill>
              <a:round/>
              <a:headEnd/>
              <a:tailEnd/>
            </a:ln>
            <a:effectLst/>
          </p:spPr>
          <p:txBody>
            <a:bodyPr wrap="none" anchor="ctr"/>
            <a:lstStyle/>
            <a:p>
              <a:endParaRPr lang="en-US"/>
            </a:p>
          </p:txBody>
        </p:sp>
        <p:sp>
          <p:nvSpPr>
            <p:cNvPr id="598031" name="Oval 15"/>
            <p:cNvSpPr>
              <a:spLocks noChangeArrowheads="1"/>
            </p:cNvSpPr>
            <p:nvPr/>
          </p:nvSpPr>
          <p:spPr bwMode="auto">
            <a:xfrm>
              <a:off x="6907213" y="4611688"/>
              <a:ext cx="571500" cy="561975"/>
            </a:xfrm>
            <a:prstGeom prst="ellipse">
              <a:avLst/>
            </a:prstGeom>
            <a:noFill/>
            <a:ln w="38100">
              <a:solidFill>
                <a:srgbClr val="FFFF00"/>
              </a:solidFill>
              <a:round/>
              <a:headEnd/>
              <a:tailEnd/>
            </a:ln>
            <a:effectLst/>
          </p:spPr>
          <p:txBody>
            <a:bodyPr wrap="none" anchor="ctr"/>
            <a:lstStyle/>
            <a:p>
              <a:endParaRPr lang="en-US"/>
            </a:p>
          </p:txBody>
        </p:sp>
        <p:sp>
          <p:nvSpPr>
            <p:cNvPr id="598032" name="Text Box 16"/>
            <p:cNvSpPr txBox="1">
              <a:spLocks noChangeArrowheads="1"/>
            </p:cNvSpPr>
            <p:nvPr/>
          </p:nvSpPr>
          <p:spPr bwMode="auto">
            <a:xfrm>
              <a:off x="152400" y="2838450"/>
              <a:ext cx="971550" cy="366713"/>
            </a:xfrm>
            <a:prstGeom prst="rect">
              <a:avLst/>
            </a:prstGeom>
            <a:noFill/>
            <a:ln w="9525">
              <a:noFill/>
              <a:miter lim="800000"/>
              <a:headEnd/>
              <a:tailEnd/>
            </a:ln>
            <a:effectLst/>
          </p:spPr>
          <p:txBody>
            <a:bodyPr>
              <a:spAutoFit/>
            </a:bodyPr>
            <a:lstStyle/>
            <a:p>
              <a:pPr>
                <a:spcBef>
                  <a:spcPct val="50000"/>
                </a:spcBef>
              </a:pPr>
              <a:r>
                <a:rPr lang="en-US" dirty="0">
                  <a:solidFill>
                    <a:srgbClr val="66FF33"/>
                  </a:solidFill>
                </a:rPr>
                <a:t>2145</a:t>
              </a:r>
            </a:p>
          </p:txBody>
        </p:sp>
        <p:sp>
          <p:nvSpPr>
            <p:cNvPr id="598033" name="Text Box 17"/>
            <p:cNvSpPr txBox="1">
              <a:spLocks noChangeArrowheads="1"/>
            </p:cNvSpPr>
            <p:nvPr/>
          </p:nvSpPr>
          <p:spPr bwMode="auto">
            <a:xfrm>
              <a:off x="4697413" y="2909888"/>
              <a:ext cx="971550" cy="366712"/>
            </a:xfrm>
            <a:prstGeom prst="rect">
              <a:avLst/>
            </a:prstGeom>
            <a:noFill/>
            <a:ln w="9525">
              <a:noFill/>
              <a:miter lim="800000"/>
              <a:headEnd/>
              <a:tailEnd/>
            </a:ln>
            <a:effectLst/>
          </p:spPr>
          <p:txBody>
            <a:bodyPr>
              <a:spAutoFit/>
            </a:bodyPr>
            <a:lstStyle/>
            <a:p>
              <a:pPr>
                <a:spcBef>
                  <a:spcPct val="50000"/>
                </a:spcBef>
              </a:pPr>
              <a:r>
                <a:rPr lang="en-US">
                  <a:solidFill>
                    <a:srgbClr val="66FF33"/>
                  </a:solidFill>
                </a:rPr>
                <a:t>2202</a:t>
              </a:r>
            </a:p>
          </p:txBody>
        </p:sp>
        <p:sp>
          <p:nvSpPr>
            <p:cNvPr id="598034" name="Text Box 18"/>
            <p:cNvSpPr txBox="1">
              <a:spLocks noChangeArrowheads="1"/>
            </p:cNvSpPr>
            <p:nvPr/>
          </p:nvSpPr>
          <p:spPr bwMode="auto">
            <a:xfrm>
              <a:off x="173038" y="6278563"/>
              <a:ext cx="971550" cy="366712"/>
            </a:xfrm>
            <a:prstGeom prst="rect">
              <a:avLst/>
            </a:prstGeom>
            <a:noFill/>
            <a:ln w="9525">
              <a:noFill/>
              <a:miter lim="800000"/>
              <a:headEnd/>
              <a:tailEnd/>
            </a:ln>
            <a:effectLst/>
          </p:spPr>
          <p:txBody>
            <a:bodyPr>
              <a:spAutoFit/>
            </a:bodyPr>
            <a:lstStyle/>
            <a:p>
              <a:pPr>
                <a:spcBef>
                  <a:spcPct val="50000"/>
                </a:spcBef>
              </a:pPr>
              <a:r>
                <a:rPr lang="en-US">
                  <a:solidFill>
                    <a:srgbClr val="66FF33"/>
                  </a:solidFill>
                </a:rPr>
                <a:t>2215</a:t>
              </a:r>
            </a:p>
          </p:txBody>
        </p:sp>
        <p:sp>
          <p:nvSpPr>
            <p:cNvPr id="598035" name="Text Box 19"/>
            <p:cNvSpPr txBox="1">
              <a:spLocks noChangeArrowheads="1"/>
            </p:cNvSpPr>
            <p:nvPr/>
          </p:nvSpPr>
          <p:spPr bwMode="auto">
            <a:xfrm>
              <a:off x="4705350" y="6267450"/>
              <a:ext cx="971550" cy="366713"/>
            </a:xfrm>
            <a:prstGeom prst="rect">
              <a:avLst/>
            </a:prstGeom>
            <a:noFill/>
            <a:ln w="9525">
              <a:noFill/>
              <a:miter lim="800000"/>
              <a:headEnd/>
              <a:tailEnd/>
            </a:ln>
            <a:effectLst/>
          </p:spPr>
          <p:txBody>
            <a:bodyPr>
              <a:spAutoFit/>
            </a:bodyPr>
            <a:lstStyle/>
            <a:p>
              <a:pPr>
                <a:spcBef>
                  <a:spcPct val="50000"/>
                </a:spcBef>
              </a:pPr>
              <a:r>
                <a:rPr lang="en-US">
                  <a:solidFill>
                    <a:srgbClr val="66FF33"/>
                  </a:solidFill>
                </a:rPr>
                <a:t>2232</a:t>
              </a:r>
            </a:p>
          </p:txBody>
        </p:sp>
      </p:grpSp>
      <p:sp>
        <p:nvSpPr>
          <p:cNvPr id="16" name="TextBox 15"/>
          <p:cNvSpPr txBox="1"/>
          <p:nvPr/>
        </p:nvSpPr>
        <p:spPr>
          <a:xfrm>
            <a:off x="0" y="12032"/>
            <a:ext cx="9143999" cy="461665"/>
          </a:xfrm>
          <a:prstGeom prst="rect">
            <a:avLst/>
          </a:prstGeom>
          <a:solidFill>
            <a:schemeClr val="tx1"/>
          </a:solidFill>
        </p:spPr>
        <p:txBody>
          <a:bodyPr wrap="square" rtlCol="0">
            <a:spAutoFit/>
          </a:bodyPr>
          <a:lstStyle/>
          <a:p>
            <a:pPr algn="ctr"/>
            <a:r>
              <a:rPr lang="en-US" sz="2400" dirty="0" smtClean="0">
                <a:solidFill>
                  <a:schemeClr val="bg1"/>
                </a:solidFill>
              </a:rPr>
              <a:t>CI: Cloud Top Growth During Successive 15 min  observations</a:t>
            </a:r>
            <a:endParaRPr lang="en-US" sz="2400" dirty="0">
              <a:solidFill>
                <a:schemeClr val="bg1"/>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5" name="Picture 5" descr="20090520_2002_ctc"/>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88806" name="Text Box 6"/>
          <p:cNvSpPr txBox="1">
            <a:spLocks noChangeArrowheads="1"/>
          </p:cNvSpPr>
          <p:nvPr/>
        </p:nvSpPr>
        <p:spPr bwMode="auto">
          <a:xfrm>
            <a:off x="4562475" y="762000"/>
            <a:ext cx="2686050" cy="366713"/>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Expanding Cloud Edges</a:t>
            </a:r>
          </a:p>
        </p:txBody>
      </p:sp>
      <p:sp>
        <p:nvSpPr>
          <p:cNvPr id="588807" name="Text Box 7"/>
          <p:cNvSpPr txBox="1">
            <a:spLocks noChangeArrowheads="1"/>
          </p:cNvSpPr>
          <p:nvPr/>
        </p:nvSpPr>
        <p:spPr bwMode="auto">
          <a:xfrm>
            <a:off x="4743450" y="4867275"/>
            <a:ext cx="2676525" cy="366713"/>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Thin Cirrus</a:t>
            </a:r>
          </a:p>
        </p:txBody>
      </p:sp>
      <p:sp>
        <p:nvSpPr>
          <p:cNvPr id="588808" name="Line 8"/>
          <p:cNvSpPr>
            <a:spLocks noChangeShapeType="1"/>
          </p:cNvSpPr>
          <p:nvPr/>
        </p:nvSpPr>
        <p:spPr bwMode="auto">
          <a:xfrm flipH="1">
            <a:off x="4171950" y="1171575"/>
            <a:ext cx="466725" cy="571500"/>
          </a:xfrm>
          <a:prstGeom prst="line">
            <a:avLst/>
          </a:prstGeom>
          <a:noFill/>
          <a:ln w="38100">
            <a:solidFill>
              <a:srgbClr val="FFFF00"/>
            </a:solidFill>
            <a:round/>
            <a:headEnd/>
            <a:tailEnd type="triangle" w="med" len="med"/>
          </a:ln>
          <a:effectLst/>
        </p:spPr>
        <p:txBody>
          <a:bodyPr/>
          <a:lstStyle/>
          <a:p>
            <a:endParaRPr lang="en-US"/>
          </a:p>
        </p:txBody>
      </p:sp>
      <p:sp>
        <p:nvSpPr>
          <p:cNvPr id="588809" name="Line 9"/>
          <p:cNvSpPr>
            <a:spLocks noChangeShapeType="1"/>
          </p:cNvSpPr>
          <p:nvPr/>
        </p:nvSpPr>
        <p:spPr bwMode="auto">
          <a:xfrm flipH="1">
            <a:off x="2954338" y="944563"/>
            <a:ext cx="1543050" cy="247650"/>
          </a:xfrm>
          <a:prstGeom prst="line">
            <a:avLst/>
          </a:prstGeom>
          <a:noFill/>
          <a:ln w="38100">
            <a:solidFill>
              <a:srgbClr val="FFFF00"/>
            </a:solidFill>
            <a:round/>
            <a:headEnd/>
            <a:tailEnd type="triangle" w="med" len="med"/>
          </a:ln>
          <a:effectLst/>
        </p:spPr>
        <p:txBody>
          <a:bodyPr/>
          <a:lstStyle/>
          <a:p>
            <a:endParaRPr lang="en-US"/>
          </a:p>
        </p:txBody>
      </p:sp>
      <p:sp>
        <p:nvSpPr>
          <p:cNvPr id="588810" name="Line 10"/>
          <p:cNvSpPr>
            <a:spLocks noChangeShapeType="1"/>
          </p:cNvSpPr>
          <p:nvPr/>
        </p:nvSpPr>
        <p:spPr bwMode="auto">
          <a:xfrm flipH="1">
            <a:off x="3848100" y="5038725"/>
            <a:ext cx="866775" cy="38100"/>
          </a:xfrm>
          <a:prstGeom prst="line">
            <a:avLst/>
          </a:prstGeom>
          <a:noFill/>
          <a:ln w="38100">
            <a:solidFill>
              <a:srgbClr val="FFFF00"/>
            </a:solidFill>
            <a:round/>
            <a:headEnd/>
            <a:tailEnd type="triangle" w="med" len="med"/>
          </a:ln>
          <a:effectLst/>
        </p:spPr>
        <p:txBody>
          <a:bodyPr/>
          <a:lstStyle/>
          <a:p>
            <a:endParaRPr lang="en-US"/>
          </a:p>
        </p:txBody>
      </p:sp>
      <p:sp>
        <p:nvSpPr>
          <p:cNvPr id="588811" name="Line 11"/>
          <p:cNvSpPr>
            <a:spLocks noChangeShapeType="1"/>
          </p:cNvSpPr>
          <p:nvPr/>
        </p:nvSpPr>
        <p:spPr bwMode="auto">
          <a:xfrm flipH="1" flipV="1">
            <a:off x="3324225" y="4191000"/>
            <a:ext cx="1428750" cy="666750"/>
          </a:xfrm>
          <a:prstGeom prst="line">
            <a:avLst/>
          </a:prstGeom>
          <a:noFill/>
          <a:ln w="38100">
            <a:solidFill>
              <a:srgbClr val="FFFF00"/>
            </a:solidFill>
            <a:round/>
            <a:headEnd/>
            <a:tailEnd type="triangle" w="med" len="med"/>
          </a:ln>
          <a:effectLst/>
        </p:spPr>
        <p:txBody>
          <a:bodyPr/>
          <a:lstStyle/>
          <a:p>
            <a:endParaRPr lang="en-US"/>
          </a:p>
        </p:txBody>
      </p:sp>
      <p:sp>
        <p:nvSpPr>
          <p:cNvPr id="588812" name="Line 12"/>
          <p:cNvSpPr>
            <a:spLocks noChangeShapeType="1"/>
          </p:cNvSpPr>
          <p:nvPr/>
        </p:nvSpPr>
        <p:spPr bwMode="auto">
          <a:xfrm flipV="1">
            <a:off x="5743575" y="3524250"/>
            <a:ext cx="323850" cy="1295400"/>
          </a:xfrm>
          <a:prstGeom prst="line">
            <a:avLst/>
          </a:prstGeom>
          <a:noFill/>
          <a:ln w="38100">
            <a:solidFill>
              <a:srgbClr val="FFFF00"/>
            </a:solidFill>
            <a:round/>
            <a:headEnd/>
            <a:tailEnd type="triangle" w="med" len="med"/>
          </a:ln>
          <a:effectLst/>
        </p:spPr>
        <p:txBody>
          <a:bodyPr/>
          <a:lstStyle/>
          <a:p>
            <a:endParaRPr lang="en-US"/>
          </a:p>
        </p:txBody>
      </p:sp>
      <p:sp>
        <p:nvSpPr>
          <p:cNvPr id="588813" name="Line 13"/>
          <p:cNvSpPr>
            <a:spLocks noChangeShapeType="1"/>
          </p:cNvSpPr>
          <p:nvPr/>
        </p:nvSpPr>
        <p:spPr bwMode="auto">
          <a:xfrm flipV="1">
            <a:off x="5886450" y="4543425"/>
            <a:ext cx="219075" cy="323850"/>
          </a:xfrm>
          <a:prstGeom prst="line">
            <a:avLst/>
          </a:prstGeom>
          <a:noFill/>
          <a:ln w="38100">
            <a:solidFill>
              <a:srgbClr val="FFFF00"/>
            </a:solidFill>
            <a:round/>
            <a:headEnd/>
            <a:tailEnd type="triangle" w="med" len="med"/>
          </a:ln>
          <a:effectLst/>
        </p:spPr>
        <p:txBody>
          <a:bodyPr/>
          <a:lstStyle/>
          <a:p>
            <a:endParaRPr lang="en-US"/>
          </a:p>
        </p:txBody>
      </p:sp>
      <p:sp>
        <p:nvSpPr>
          <p:cNvPr id="11" name="TextBox 10"/>
          <p:cNvSpPr txBox="1"/>
          <p:nvPr/>
        </p:nvSpPr>
        <p:spPr>
          <a:xfrm>
            <a:off x="0" y="12032"/>
            <a:ext cx="9143999" cy="400110"/>
          </a:xfrm>
          <a:prstGeom prst="rect">
            <a:avLst/>
          </a:prstGeom>
          <a:solidFill>
            <a:schemeClr val="tx1"/>
          </a:solidFill>
        </p:spPr>
        <p:txBody>
          <a:bodyPr wrap="square" rtlCol="0">
            <a:spAutoFit/>
          </a:bodyPr>
          <a:lstStyle/>
          <a:p>
            <a:pPr algn="ctr"/>
            <a:r>
              <a:rPr lang="en-US" sz="2000" dirty="0" smtClean="0">
                <a:solidFill>
                  <a:schemeClr val="bg1"/>
                </a:solidFill>
              </a:rPr>
              <a:t>CI: False Cooling Rates Due to Anvil Expansion and Overriding Cirrus</a:t>
            </a:r>
            <a:endParaRPr lang="en-US" sz="2000" dirty="0">
              <a:solidFill>
                <a:schemeClr val="bg1"/>
              </a:solidFill>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644320" y="169863"/>
            <a:ext cx="5791200" cy="563562"/>
          </a:xfrm>
        </p:spPr>
        <p:txBody>
          <a:bodyPr/>
          <a:lstStyle/>
          <a:p>
            <a:r>
              <a:rPr lang="en-US" sz="3600" dirty="0" smtClean="0">
                <a:solidFill>
                  <a:srgbClr val="7030A0"/>
                </a:solidFill>
              </a:rPr>
              <a:t>Lessons Learned at SPC</a:t>
            </a:r>
          </a:p>
        </p:txBody>
      </p:sp>
      <p:sp>
        <p:nvSpPr>
          <p:cNvPr id="23555" name="Rectangle 3"/>
          <p:cNvSpPr>
            <a:spLocks noGrp="1" noChangeArrowheads="1"/>
          </p:cNvSpPr>
          <p:nvPr>
            <p:ph type="body" idx="1"/>
          </p:nvPr>
        </p:nvSpPr>
        <p:spPr>
          <a:xfrm>
            <a:off x="457200" y="1333500"/>
            <a:ext cx="8229600" cy="4525963"/>
          </a:xfrm>
        </p:spPr>
        <p:txBody>
          <a:bodyPr/>
          <a:lstStyle/>
          <a:p>
            <a:pPr>
              <a:lnSpc>
                <a:spcPct val="80000"/>
              </a:lnSpc>
              <a:buNone/>
            </a:pPr>
            <a:r>
              <a:rPr lang="en-US" sz="2800" dirty="0" smtClean="0">
                <a:solidFill>
                  <a:srgbClr val="7030A0"/>
                </a:solidFill>
              </a:rPr>
              <a:t>Convective Initiation/Cloud Top Cooling (CI/CTC)</a:t>
            </a:r>
          </a:p>
          <a:p>
            <a:pPr lvl="1"/>
            <a:r>
              <a:rPr lang="en-US" dirty="0" smtClean="0">
                <a:solidFill>
                  <a:srgbClr val="000000"/>
                </a:solidFill>
              </a:rPr>
              <a:t>CTC is valuable product in itself- forecaster wants to see intermediate products- no black box</a:t>
            </a:r>
          </a:p>
          <a:p>
            <a:pPr lvl="1"/>
            <a:r>
              <a:rPr lang="en-US" dirty="0" smtClean="0"/>
              <a:t>Poor over SE warm sector environments</a:t>
            </a:r>
          </a:p>
          <a:p>
            <a:pPr lvl="1"/>
            <a:r>
              <a:rPr lang="en-US" dirty="0" smtClean="0"/>
              <a:t>Masked where thick cirrus present</a:t>
            </a:r>
          </a:p>
          <a:p>
            <a:pPr lvl="1"/>
            <a:r>
              <a:rPr lang="en-US" dirty="0" smtClean="0"/>
              <a:t>Thin cirrus over land/water/water clouds and expanding edge false alarms</a:t>
            </a:r>
          </a:p>
          <a:p>
            <a:pPr lvl="1"/>
            <a:r>
              <a:rPr lang="en-US" dirty="0" smtClean="0"/>
              <a:t>Avg. lead time ~15 minutes over radar (for successful </a:t>
            </a:r>
            <a:r>
              <a:rPr lang="en-US" dirty="0" err="1" smtClean="0"/>
              <a:t>nowcasts</a:t>
            </a:r>
            <a:r>
              <a:rPr lang="en-US" dirty="0" smtClean="0"/>
              <a:t>)</a:t>
            </a:r>
          </a:p>
          <a:p>
            <a:pPr lvl="1"/>
            <a:r>
              <a:rPr lang="en-US" dirty="0" smtClean="0"/>
              <a:t>Full disk 30 min. scan limitations (false alarms/missed </a:t>
            </a:r>
            <a:r>
              <a:rPr lang="en-US" dirty="0" err="1" smtClean="0"/>
              <a:t>nowcasts</a:t>
            </a:r>
            <a:r>
              <a:rPr lang="en-US" dirty="0" smtClean="0"/>
              <a:t>)</a:t>
            </a:r>
          </a:p>
          <a:p>
            <a:pPr lvl="1"/>
            <a:r>
              <a:rPr lang="en-US" dirty="0" smtClean="0"/>
              <a:t>Cloud detection limitations due to poor spatial/spectral resolution</a:t>
            </a:r>
          </a:p>
          <a:p>
            <a:pPr lvl="1"/>
            <a:r>
              <a:rPr lang="en-US" dirty="0" smtClean="0"/>
              <a:t>Instantaneous fields more useful to forecasters than accumulated fields</a:t>
            </a:r>
          </a:p>
          <a:p>
            <a:pPr lvl="1"/>
            <a:r>
              <a:rPr lang="en-US" dirty="0" smtClean="0"/>
              <a:t>Overlay on visible/IR essential to forecasters</a:t>
            </a:r>
          </a:p>
          <a:p>
            <a:pPr lvl="1"/>
            <a:r>
              <a:rPr lang="en-US" dirty="0" smtClean="0"/>
              <a:t>Continue CTC after CI occurs (storm severity) interest from forecasters</a:t>
            </a:r>
          </a:p>
          <a:p>
            <a:pPr lvl="1"/>
            <a:r>
              <a:rPr lang="en-US" dirty="0" smtClean="0"/>
              <a:t>Effective for terrain/</a:t>
            </a:r>
            <a:r>
              <a:rPr lang="en-US" dirty="0" err="1" smtClean="0"/>
              <a:t>dryline</a:t>
            </a:r>
            <a:r>
              <a:rPr lang="en-US" dirty="0" smtClean="0"/>
              <a:t> convection</a:t>
            </a:r>
          </a:p>
          <a:p>
            <a:pPr lvl="1"/>
            <a:r>
              <a:rPr lang="en-US" dirty="0" smtClean="0"/>
              <a:t>CI misses some CTC signals</a:t>
            </a:r>
          </a:p>
          <a:p>
            <a:pPr lvl="1"/>
            <a:r>
              <a:rPr lang="en-US" dirty="0" smtClean="0"/>
              <a:t>Works well in rapid scan operations</a:t>
            </a:r>
          </a:p>
        </p:txBody>
      </p:sp>
      <p:sp>
        <p:nvSpPr>
          <p:cNvPr id="4" name="Line 5"/>
          <p:cNvSpPr>
            <a:spLocks noChangeShapeType="1"/>
          </p:cNvSpPr>
          <p:nvPr/>
        </p:nvSpPr>
        <p:spPr bwMode="auto">
          <a:xfrm>
            <a:off x="457200" y="10414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1"/>
          </p:nvPr>
        </p:nvSpPr>
        <p:spPr>
          <a:noFill/>
        </p:spPr>
        <p:txBody>
          <a:bodyPr/>
          <a:lstStyle/>
          <a:p>
            <a:fld id="{AF48F293-5776-4BEE-8AF1-7ACAB4987293}" type="slidenum">
              <a:rPr lang="en-US" smtClean="0"/>
              <a:pPr/>
              <a:t>2</a:t>
            </a:fld>
            <a:endParaRPr lang="en-US" smtClean="0"/>
          </a:p>
        </p:txBody>
      </p:sp>
      <p:sp>
        <p:nvSpPr>
          <p:cNvPr id="4099" name="Rectangle 2"/>
          <p:cNvSpPr>
            <a:spLocks noGrp="1" noChangeArrowheads="1"/>
          </p:cNvSpPr>
          <p:nvPr>
            <p:ph type="title"/>
          </p:nvPr>
        </p:nvSpPr>
        <p:spPr>
          <a:xfrm>
            <a:off x="1676400" y="181890"/>
            <a:ext cx="5791200" cy="563562"/>
          </a:xfrm>
        </p:spPr>
        <p:txBody>
          <a:bodyPr/>
          <a:lstStyle/>
          <a:p>
            <a:r>
              <a:rPr lang="en-US" sz="4400" dirty="0" smtClean="0">
                <a:solidFill>
                  <a:srgbClr val="6600CC"/>
                </a:solidFill>
              </a:rPr>
              <a:t>Outline</a:t>
            </a:r>
          </a:p>
        </p:txBody>
      </p:sp>
      <p:sp>
        <p:nvSpPr>
          <p:cNvPr id="4100" name="Rectangle 3"/>
          <p:cNvSpPr>
            <a:spLocks noGrp="1" noChangeArrowheads="1"/>
          </p:cNvSpPr>
          <p:nvPr>
            <p:ph type="body" idx="1"/>
          </p:nvPr>
        </p:nvSpPr>
        <p:spPr>
          <a:xfrm>
            <a:off x="457202" y="914425"/>
            <a:ext cx="8229595" cy="5137443"/>
          </a:xfrm>
        </p:spPr>
        <p:txBody>
          <a:bodyPr/>
          <a:lstStyle/>
          <a:p>
            <a:pPr>
              <a:spcBef>
                <a:spcPts val="200"/>
              </a:spcBef>
            </a:pPr>
            <a:r>
              <a:rPr lang="en-US" sz="2800" b="1" dirty="0" smtClean="0">
                <a:solidFill>
                  <a:srgbClr val="6600CC"/>
                </a:solidFill>
                <a:latin typeface="Arial" pitchFamily="34" charset="0"/>
                <a:cs typeface="Arial" pitchFamily="34" charset="0"/>
              </a:rPr>
              <a:t>GOES-R Proving Ground</a:t>
            </a:r>
          </a:p>
          <a:p>
            <a:pPr lvl="1">
              <a:spcBef>
                <a:spcPts val="200"/>
              </a:spcBef>
            </a:pPr>
            <a:r>
              <a:rPr lang="en-US" sz="2400" b="1" dirty="0" smtClean="0">
                <a:solidFill>
                  <a:srgbClr val="6600CC"/>
                </a:solidFill>
                <a:latin typeface="Arial" pitchFamily="34" charset="0"/>
                <a:cs typeface="Arial" pitchFamily="34" charset="0"/>
              </a:rPr>
              <a:t>Purpose, Goals, and Components</a:t>
            </a:r>
          </a:p>
          <a:p>
            <a:pPr lvl="1">
              <a:spcBef>
                <a:spcPts val="200"/>
              </a:spcBef>
            </a:pPr>
            <a:r>
              <a:rPr lang="en-US" sz="2400" b="1" dirty="0" smtClean="0">
                <a:solidFill>
                  <a:srgbClr val="6600CC"/>
                </a:solidFill>
                <a:latin typeface="Arial" pitchFamily="34" charset="0"/>
                <a:cs typeface="Arial" pitchFamily="34" charset="0"/>
              </a:rPr>
              <a:t>Examples from the HWT Spring Experiment</a:t>
            </a:r>
          </a:p>
          <a:p>
            <a:pPr lvl="2">
              <a:spcBef>
                <a:spcPts val="200"/>
              </a:spcBef>
            </a:pPr>
            <a:r>
              <a:rPr lang="en-US" sz="2000" b="1" dirty="0" smtClean="0">
                <a:solidFill>
                  <a:srgbClr val="6600CC"/>
                </a:solidFill>
                <a:latin typeface="Arial" pitchFamily="34" charset="0"/>
                <a:cs typeface="Arial" pitchFamily="34" charset="0"/>
              </a:rPr>
              <a:t>Convective Initiation</a:t>
            </a:r>
          </a:p>
          <a:p>
            <a:pPr lvl="2">
              <a:spcBef>
                <a:spcPts val="200"/>
              </a:spcBef>
            </a:pPr>
            <a:r>
              <a:rPr lang="en-US" sz="2000" b="1" dirty="0" smtClean="0">
                <a:solidFill>
                  <a:srgbClr val="6600CC"/>
                </a:solidFill>
                <a:latin typeface="Arial" pitchFamily="34" charset="0"/>
                <a:cs typeface="Arial" pitchFamily="34" charset="0"/>
              </a:rPr>
              <a:t>Lightning Detection, Trending</a:t>
            </a:r>
          </a:p>
          <a:p>
            <a:pPr lvl="2">
              <a:spcBef>
                <a:spcPts val="200"/>
              </a:spcBef>
            </a:pPr>
            <a:r>
              <a:rPr lang="en-US" sz="2000" b="1" dirty="0" smtClean="0">
                <a:solidFill>
                  <a:srgbClr val="6600CC"/>
                </a:solidFill>
                <a:latin typeface="Arial" pitchFamily="34" charset="0"/>
                <a:cs typeface="Arial" pitchFamily="34" charset="0"/>
              </a:rPr>
              <a:t>Future Plans</a:t>
            </a:r>
          </a:p>
          <a:p>
            <a:pPr>
              <a:spcBef>
                <a:spcPts val="200"/>
              </a:spcBef>
            </a:pPr>
            <a:r>
              <a:rPr lang="en-US" sz="2800" b="1" dirty="0" smtClean="0">
                <a:solidFill>
                  <a:srgbClr val="6600CC"/>
                </a:solidFill>
                <a:latin typeface="Arial" pitchFamily="34" charset="0"/>
                <a:cs typeface="Arial" pitchFamily="34" charset="0"/>
              </a:rPr>
              <a:t>GOES-R Risk Reduction</a:t>
            </a:r>
          </a:p>
          <a:p>
            <a:pPr lvl="1">
              <a:spcBef>
                <a:spcPts val="200"/>
              </a:spcBef>
            </a:pPr>
            <a:r>
              <a:rPr lang="en-US" sz="2400" b="1" dirty="0" smtClean="0">
                <a:solidFill>
                  <a:srgbClr val="6600CC"/>
                </a:solidFill>
              </a:rPr>
              <a:t>Innovative Ideas for Multi-instrument Blended Satellite Products</a:t>
            </a:r>
          </a:p>
          <a:p>
            <a:pPr lvl="1">
              <a:spcBef>
                <a:spcPts val="200"/>
              </a:spcBef>
            </a:pPr>
            <a:r>
              <a:rPr lang="en-US" sz="2400" b="1" dirty="0" smtClean="0">
                <a:solidFill>
                  <a:srgbClr val="6600CC"/>
                </a:solidFill>
                <a:latin typeface="Arial" pitchFamily="34" charset="0"/>
                <a:cs typeface="Arial" pitchFamily="34" charset="0"/>
              </a:rPr>
              <a:t>Visiting Scientist Program</a:t>
            </a:r>
          </a:p>
          <a:p>
            <a:pPr lvl="1">
              <a:spcBef>
                <a:spcPts val="200"/>
              </a:spcBef>
            </a:pPr>
            <a:r>
              <a:rPr lang="en-US" sz="2400" b="1" dirty="0" smtClean="0">
                <a:solidFill>
                  <a:srgbClr val="6600CC"/>
                </a:solidFill>
                <a:latin typeface="Arial" pitchFamily="34" charset="0"/>
                <a:cs typeface="Arial" pitchFamily="34" charset="0"/>
              </a:rPr>
              <a:t>JCSDA 2010 Data Assimilation Initiative</a:t>
            </a:r>
          </a:p>
          <a:p>
            <a:pPr lvl="1">
              <a:spcBef>
                <a:spcPts val="200"/>
              </a:spcBef>
            </a:pPr>
            <a:r>
              <a:rPr lang="en-US" sz="2400" b="1" dirty="0" smtClean="0">
                <a:solidFill>
                  <a:srgbClr val="6600CC"/>
                </a:solidFill>
                <a:latin typeface="Arial" pitchFamily="34" charset="0"/>
                <a:cs typeface="Arial" pitchFamily="34" charset="0"/>
              </a:rPr>
              <a:t>Recent Results</a:t>
            </a:r>
          </a:p>
          <a:p>
            <a:pPr>
              <a:spcBef>
                <a:spcPts val="200"/>
              </a:spcBef>
            </a:pPr>
            <a:r>
              <a:rPr lang="en-US" sz="2800" b="1" dirty="0" smtClean="0">
                <a:solidFill>
                  <a:srgbClr val="6600CC"/>
                </a:solidFill>
                <a:latin typeface="Arial" pitchFamily="34" charset="0"/>
                <a:cs typeface="Arial" pitchFamily="34" charset="0"/>
              </a:rPr>
              <a:t>Summary</a:t>
            </a:r>
          </a:p>
          <a:p>
            <a:pPr>
              <a:spcBef>
                <a:spcPts val="200"/>
              </a:spcBef>
              <a:buFontTx/>
              <a:buNone/>
            </a:pPr>
            <a:endParaRPr lang="en-US" sz="2800" b="1" dirty="0" smtClean="0">
              <a:solidFill>
                <a:srgbClr val="6600CC"/>
              </a:solidFill>
              <a:latin typeface="Arial" pitchFamily="34" charset="0"/>
              <a:cs typeface="Arial" pitchFamily="34" charset="0"/>
            </a:endParaRPr>
          </a:p>
        </p:txBody>
      </p:sp>
      <p:sp>
        <p:nvSpPr>
          <p:cNvPr id="4101" name="Line 4"/>
          <p:cNvSpPr>
            <a:spLocks noChangeShapeType="1"/>
          </p:cNvSpPr>
          <p:nvPr/>
        </p:nvSpPr>
        <p:spPr bwMode="auto">
          <a:xfrm>
            <a:off x="457200" y="825490"/>
            <a:ext cx="8229600" cy="0"/>
          </a:xfrm>
          <a:prstGeom prst="line">
            <a:avLst/>
          </a:prstGeom>
          <a:noFill/>
          <a:ln w="50800" cmpd="dbl">
            <a:solidFill>
              <a:srgbClr val="003399"/>
            </a:solidFill>
            <a:round/>
            <a:headEnd/>
            <a:tailEnd/>
          </a:ln>
        </p:spPr>
        <p:txBody>
          <a:bodyPr/>
          <a:lstStyle/>
          <a:p>
            <a:endParaRPr lang="en-US"/>
          </a:p>
        </p:txBody>
      </p:sp>
      <p:sp>
        <p:nvSpPr>
          <p:cNvPr id="7" name="Text Box 7"/>
          <p:cNvSpPr txBox="1">
            <a:spLocks noChangeArrowheads="1"/>
          </p:cNvSpPr>
          <p:nvPr/>
        </p:nvSpPr>
        <p:spPr bwMode="auto">
          <a:xfrm>
            <a:off x="179387" y="6144057"/>
            <a:ext cx="8785225" cy="646331"/>
          </a:xfrm>
          <a:prstGeom prst="rect">
            <a:avLst/>
          </a:prstGeom>
          <a:solidFill>
            <a:schemeClr val="tx1"/>
          </a:solidFill>
          <a:ln w="9525">
            <a:solidFill>
              <a:schemeClr val="tx1"/>
            </a:solidFill>
            <a:miter lim="800000"/>
            <a:headEnd/>
            <a:tailEnd/>
          </a:ln>
        </p:spPr>
        <p:txBody>
          <a:bodyPr>
            <a:spAutoFit/>
          </a:bodyPr>
          <a:lstStyle/>
          <a:p>
            <a:pPr algn="ctr">
              <a:lnSpc>
                <a:spcPct val="90000"/>
              </a:lnSpc>
              <a:buNone/>
            </a:pPr>
            <a:r>
              <a:rPr lang="en-US" sz="2000" b="1" dirty="0" smtClean="0">
                <a:solidFill>
                  <a:schemeClr val="bg1"/>
                </a:solidFill>
              </a:rPr>
              <a:t>http://www.goes-r.gov</a:t>
            </a:r>
            <a:endParaRPr lang="en-US" sz="2000" i="1" dirty="0" smtClean="0">
              <a:solidFill>
                <a:schemeClr val="bg1"/>
              </a:solidFill>
            </a:endParaRPr>
          </a:p>
          <a:p>
            <a:pPr algn="ctr">
              <a:lnSpc>
                <a:spcPct val="90000"/>
              </a:lnSpc>
              <a:buNone/>
            </a:pPr>
            <a:r>
              <a:rPr lang="en-US" sz="2000" b="1" i="1" dirty="0" smtClean="0">
                <a:solidFill>
                  <a:schemeClr val="bg1"/>
                </a:solidFill>
              </a:rPr>
              <a:t>http://cimss.ssec.wisc.edu/goes_r/proving-ground.html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 y="76200"/>
            <a:ext cx="8554452" cy="1163053"/>
          </a:xfrm>
        </p:spPr>
        <p:txBody>
          <a:bodyPr/>
          <a:lstStyle/>
          <a:p>
            <a:r>
              <a:rPr lang="en-US" sz="3600" dirty="0" smtClean="0">
                <a:solidFill>
                  <a:srgbClr val="7030A0"/>
                </a:solidFill>
              </a:rPr>
              <a:t>Regional Operational and Research VHF Total Lightning Networks in USA</a:t>
            </a:r>
          </a:p>
        </p:txBody>
      </p:sp>
      <p:sp>
        <p:nvSpPr>
          <p:cNvPr id="21508" name="Line 6"/>
          <p:cNvSpPr>
            <a:spLocks noChangeShapeType="1"/>
          </p:cNvSpPr>
          <p:nvPr/>
        </p:nvSpPr>
        <p:spPr bwMode="auto">
          <a:xfrm>
            <a:off x="381000" y="1348205"/>
            <a:ext cx="8229600" cy="0"/>
          </a:xfrm>
          <a:prstGeom prst="line">
            <a:avLst/>
          </a:prstGeom>
          <a:noFill/>
          <a:ln w="50800" cmpd="dbl">
            <a:solidFill>
              <a:srgbClr val="003399"/>
            </a:solidFill>
            <a:round/>
            <a:headEnd/>
            <a:tailEnd/>
          </a:ln>
        </p:spPr>
        <p:txBody>
          <a:bodyPr/>
          <a:lstStyle/>
          <a:p>
            <a:endParaRPr lang="en-US"/>
          </a:p>
        </p:txBody>
      </p:sp>
      <p:pic>
        <p:nvPicPr>
          <p:cNvPr id="22530" name="Picture 2"/>
          <p:cNvPicPr>
            <a:picLocks noChangeAspect="1" noChangeArrowheads="1"/>
          </p:cNvPicPr>
          <p:nvPr/>
        </p:nvPicPr>
        <p:blipFill>
          <a:blip r:embed="rId3" cstate="print"/>
          <a:srcRect/>
          <a:stretch>
            <a:fillRect/>
          </a:stretch>
        </p:blipFill>
        <p:spPr bwMode="auto">
          <a:xfrm>
            <a:off x="1183604" y="1540042"/>
            <a:ext cx="6776792" cy="51364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FEB2C0F2-95FF-4A08-89F3-C86A622F9F5B}" type="slidenum">
              <a:rPr lang="en-US"/>
              <a:pPr/>
              <a:t>21</a:t>
            </a:fld>
            <a:endParaRPr lang="en-US"/>
          </a:p>
        </p:txBody>
      </p:sp>
      <p:sp>
        <p:nvSpPr>
          <p:cNvPr id="2521090" name="Rectangle 2"/>
          <p:cNvSpPr>
            <a:spLocks noGrp="1" noChangeArrowheads="1"/>
          </p:cNvSpPr>
          <p:nvPr>
            <p:ph type="title"/>
          </p:nvPr>
        </p:nvSpPr>
        <p:spPr>
          <a:xfrm>
            <a:off x="292100" y="101600"/>
            <a:ext cx="8559800" cy="762000"/>
          </a:xfrm>
          <a:noFill/>
          <a:ln/>
        </p:spPr>
        <p:txBody>
          <a:bodyPr/>
          <a:lstStyle/>
          <a:p>
            <a:r>
              <a:rPr lang="en-US" sz="3200" dirty="0">
                <a:solidFill>
                  <a:srgbClr val="6600CC"/>
                </a:solidFill>
              </a:rPr>
              <a:t>DCLMA Area Lightning </a:t>
            </a:r>
            <a:r>
              <a:rPr lang="en-US" sz="3200" dirty="0" smtClean="0">
                <a:solidFill>
                  <a:srgbClr val="6600CC"/>
                </a:solidFill>
              </a:rPr>
              <a:t>Discharge</a:t>
            </a:r>
            <a:endParaRPr lang="en-US" sz="3200" dirty="0">
              <a:solidFill>
                <a:srgbClr val="6600CC"/>
              </a:solidFill>
            </a:endParaRPr>
          </a:p>
        </p:txBody>
      </p:sp>
      <p:sp>
        <p:nvSpPr>
          <p:cNvPr id="2521091" name="Text Box 3"/>
          <p:cNvSpPr txBox="1">
            <a:spLocks noChangeArrowheads="1"/>
          </p:cNvSpPr>
          <p:nvPr/>
        </p:nvSpPr>
        <p:spPr bwMode="auto">
          <a:xfrm>
            <a:off x="213645" y="1322637"/>
            <a:ext cx="2528887" cy="1616075"/>
          </a:xfrm>
          <a:prstGeom prst="rect">
            <a:avLst/>
          </a:prstGeom>
          <a:solidFill>
            <a:schemeClr val="tx1"/>
          </a:solidFill>
          <a:ln w="9525">
            <a:noFill/>
            <a:miter lim="800000"/>
            <a:headEnd/>
            <a:tailEnd/>
          </a:ln>
          <a:effectLst/>
        </p:spPr>
        <p:txBody>
          <a:bodyPr wrap="none">
            <a:spAutoFit/>
          </a:bodyPr>
          <a:lstStyle/>
          <a:p>
            <a:pPr eaLnBrk="1" hangingPunct="1">
              <a:buFontTx/>
              <a:buChar char="•"/>
            </a:pPr>
            <a:r>
              <a:rPr lang="en-US" sz="2000" b="0" dirty="0">
                <a:solidFill>
                  <a:schemeClr val="bg1"/>
                </a:solidFill>
              </a:rPr>
              <a:t> 2.2 sec hybrid flash</a:t>
            </a:r>
          </a:p>
          <a:p>
            <a:pPr eaLnBrk="1" hangingPunct="1">
              <a:buFontTx/>
              <a:buChar char="•"/>
            </a:pPr>
            <a:r>
              <a:rPr lang="en-US" sz="2000" b="0" dirty="0">
                <a:solidFill>
                  <a:schemeClr val="bg1"/>
                </a:solidFill>
              </a:rPr>
              <a:t> 50 km </a:t>
            </a:r>
            <a:r>
              <a:rPr lang="en-US" sz="2000" b="0" dirty="0" err="1">
                <a:solidFill>
                  <a:schemeClr val="bg1"/>
                </a:solidFill>
              </a:rPr>
              <a:t>horiz</a:t>
            </a:r>
            <a:r>
              <a:rPr lang="en-US" sz="2000" b="0" dirty="0">
                <a:solidFill>
                  <a:schemeClr val="bg1"/>
                </a:solidFill>
              </a:rPr>
              <a:t> extent</a:t>
            </a:r>
          </a:p>
          <a:p>
            <a:pPr eaLnBrk="1" hangingPunct="1">
              <a:buFontTx/>
              <a:buChar char="•"/>
            </a:pPr>
            <a:r>
              <a:rPr lang="en-US" sz="2000" b="0" dirty="0">
                <a:solidFill>
                  <a:schemeClr val="bg1"/>
                </a:solidFill>
              </a:rPr>
              <a:t> Initiation at 5.2 km</a:t>
            </a:r>
          </a:p>
          <a:p>
            <a:pPr eaLnBrk="1" hangingPunct="1">
              <a:buFontTx/>
              <a:buChar char="•"/>
            </a:pPr>
            <a:r>
              <a:rPr lang="en-US" sz="2000" b="0" dirty="0">
                <a:solidFill>
                  <a:schemeClr val="bg1"/>
                </a:solidFill>
              </a:rPr>
              <a:t> VHF Sources 2187</a:t>
            </a:r>
          </a:p>
          <a:p>
            <a:pPr eaLnBrk="1" hangingPunct="1">
              <a:buFontTx/>
              <a:buChar char="•"/>
            </a:pPr>
            <a:r>
              <a:rPr lang="en-US" sz="2000" b="0" dirty="0">
                <a:solidFill>
                  <a:schemeClr val="bg1"/>
                </a:solidFill>
              </a:rPr>
              <a:t> CG strike at 2 s</a:t>
            </a:r>
          </a:p>
        </p:txBody>
      </p:sp>
      <p:pic>
        <p:nvPicPr>
          <p:cNvPr id="2521092" name="Picture 4" descr="DCLMA Animated Flash2"/>
          <p:cNvPicPr>
            <a:picLocks noGrp="1" noChangeAspect="1" noChangeArrowheads="1" noCrop="1"/>
          </p:cNvPicPr>
          <p:nvPr>
            <p:ph idx="1"/>
          </p:nvPr>
        </p:nvPicPr>
        <p:blipFill>
          <a:blip r:embed="rId3" cstate="print"/>
          <a:srcRect/>
          <a:stretch>
            <a:fillRect/>
          </a:stretch>
        </p:blipFill>
        <p:spPr>
          <a:xfrm>
            <a:off x="2895600" y="1295400"/>
            <a:ext cx="5181600" cy="5181600"/>
          </a:xfrm>
        </p:spPr>
      </p:pic>
      <p:sp>
        <p:nvSpPr>
          <p:cNvPr id="2521093" name="Text Box 5"/>
          <p:cNvSpPr txBox="1">
            <a:spLocks noChangeArrowheads="1"/>
          </p:cNvSpPr>
          <p:nvPr/>
        </p:nvSpPr>
        <p:spPr bwMode="auto">
          <a:xfrm>
            <a:off x="7923212" y="6527800"/>
            <a:ext cx="1169988" cy="304800"/>
          </a:xfrm>
          <a:prstGeom prst="rect">
            <a:avLst/>
          </a:prstGeom>
          <a:noFill/>
          <a:ln w="9525">
            <a:noFill/>
            <a:miter lim="800000"/>
            <a:headEnd/>
            <a:tailEnd/>
          </a:ln>
          <a:effectLst/>
        </p:spPr>
        <p:txBody>
          <a:bodyPr wrap="none">
            <a:spAutoFit/>
          </a:bodyPr>
          <a:lstStyle/>
          <a:p>
            <a:pPr eaLnBrk="1" hangingPunct="1"/>
            <a:r>
              <a:rPr lang="en-US" sz="1400" b="0" dirty="0"/>
              <a:t>Animated gif</a:t>
            </a:r>
          </a:p>
        </p:txBody>
      </p:sp>
      <p:sp>
        <p:nvSpPr>
          <p:cNvPr id="2521094" name="Line 6"/>
          <p:cNvSpPr>
            <a:spLocks noChangeShapeType="1"/>
          </p:cNvSpPr>
          <p:nvPr/>
        </p:nvSpPr>
        <p:spPr bwMode="auto">
          <a:xfrm>
            <a:off x="381000" y="990600"/>
            <a:ext cx="8229600" cy="0"/>
          </a:xfrm>
          <a:prstGeom prst="line">
            <a:avLst/>
          </a:prstGeom>
          <a:noFill/>
          <a:ln w="50800" cmpd="dbl">
            <a:solidFill>
              <a:srgbClr val="003399"/>
            </a:solidFill>
            <a:round/>
            <a:headEnd/>
            <a:tailEnd/>
          </a:ln>
          <a:effectLst/>
        </p:spPr>
        <p:txBody>
          <a:bodyPr/>
          <a:lstStyle/>
          <a:p>
            <a:endParaRPr lang="en-US"/>
          </a:p>
        </p:txBody>
      </p:sp>
      <p:sp>
        <p:nvSpPr>
          <p:cNvPr id="10" name="TextBox 9"/>
          <p:cNvSpPr txBox="1"/>
          <p:nvPr/>
        </p:nvSpPr>
        <p:spPr>
          <a:xfrm>
            <a:off x="180475" y="3478213"/>
            <a:ext cx="2574758" cy="2308324"/>
          </a:xfrm>
          <a:prstGeom prst="rect">
            <a:avLst/>
          </a:prstGeom>
          <a:noFill/>
        </p:spPr>
        <p:txBody>
          <a:bodyPr wrap="square" rtlCol="0">
            <a:spAutoFit/>
          </a:bodyPr>
          <a:lstStyle/>
          <a:p>
            <a:r>
              <a:rPr lang="en-US" dirty="0" smtClean="0"/>
              <a:t>GLM will map initiation and propagation of each flash, detect in-cloud and CG lightning, but unable to distinguish between them based on the optical properties alone</a:t>
            </a:r>
          </a:p>
        </p:txBody>
      </p:sp>
      <p:sp>
        <p:nvSpPr>
          <p:cNvPr id="9" name="TextBox 8"/>
          <p:cNvSpPr txBox="1"/>
          <p:nvPr/>
        </p:nvSpPr>
        <p:spPr>
          <a:xfrm>
            <a:off x="2152107" y="6488668"/>
            <a:ext cx="4839786" cy="369332"/>
          </a:xfrm>
          <a:prstGeom prst="rect">
            <a:avLst/>
          </a:prstGeom>
          <a:noFill/>
        </p:spPr>
        <p:txBody>
          <a:bodyPr wrap="none" rtlCol="0">
            <a:spAutoFit/>
          </a:bodyPr>
          <a:lstStyle/>
          <a:p>
            <a:r>
              <a:rPr lang="en-US" dirty="0" smtClean="0"/>
              <a:t>http://branch.nsstc.nasa.gov/PUBLIC/DCLMA</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 y="559468"/>
            <a:ext cx="8915400" cy="609600"/>
          </a:xfrm>
          <a:noFill/>
        </p:spPr>
        <p:txBody>
          <a:bodyPr/>
          <a:lstStyle/>
          <a:p>
            <a:r>
              <a:rPr lang="en-US" sz="3600" dirty="0" smtClean="0">
                <a:solidFill>
                  <a:srgbClr val="6600CC"/>
                </a:solidFill>
              </a:rPr>
              <a:t>GLM Proxy Data: Sterling WFO</a:t>
            </a:r>
            <a:r>
              <a:rPr lang="en-US" sz="2800" dirty="0" smtClean="0">
                <a:solidFill>
                  <a:srgbClr val="7030A0"/>
                </a:solidFill>
              </a:rPr>
              <a:t/>
            </a:r>
            <a:br>
              <a:rPr lang="en-US" sz="2800" dirty="0" smtClean="0">
                <a:solidFill>
                  <a:srgbClr val="7030A0"/>
                </a:solidFill>
              </a:rPr>
            </a:br>
            <a:r>
              <a:rPr lang="en-US" sz="2400" dirty="0" smtClean="0">
                <a:solidFill>
                  <a:srgbClr val="7030A0"/>
                </a:solidFill>
              </a:rPr>
              <a:t>DC Regional Storms November 16, 2006</a:t>
            </a:r>
            <a:br>
              <a:rPr lang="en-US" sz="2400" dirty="0" smtClean="0">
                <a:solidFill>
                  <a:srgbClr val="7030A0"/>
                </a:solidFill>
              </a:rPr>
            </a:br>
            <a:r>
              <a:rPr lang="en-US" sz="2400" dirty="0" err="1" smtClean="0">
                <a:solidFill>
                  <a:srgbClr val="7030A0"/>
                </a:solidFill>
              </a:rPr>
              <a:t>Resampled</a:t>
            </a:r>
            <a:r>
              <a:rPr lang="en-US" sz="2400" dirty="0" smtClean="0">
                <a:solidFill>
                  <a:srgbClr val="7030A0"/>
                </a:solidFill>
              </a:rPr>
              <a:t> 5-min source density at 1 km and 10 km </a:t>
            </a:r>
          </a:p>
        </p:txBody>
      </p:sp>
      <p:pic>
        <p:nvPicPr>
          <p:cNvPr id="20483" name="Picture 3" descr="2006-11-16_1km_5min"/>
          <p:cNvPicPr>
            <a:picLocks noGrp="1" noChangeAspect="1" noChangeArrowheads="1"/>
          </p:cNvPicPr>
          <p:nvPr>
            <p:ph sz="half" idx="1"/>
          </p:nvPr>
        </p:nvPicPr>
        <p:blipFill>
          <a:blip r:embed="rId3" cstate="print"/>
          <a:srcRect/>
          <a:stretch>
            <a:fillRect/>
          </a:stretch>
        </p:blipFill>
        <p:spPr>
          <a:xfrm>
            <a:off x="457200" y="1843088"/>
            <a:ext cx="4038600" cy="4038600"/>
          </a:xfrm>
        </p:spPr>
      </p:pic>
      <p:pic>
        <p:nvPicPr>
          <p:cNvPr id="20484" name="Picture 4" descr="2006-11-16_10km_5min"/>
          <p:cNvPicPr>
            <a:picLocks noGrp="1" noChangeAspect="1" noChangeArrowheads="1"/>
          </p:cNvPicPr>
          <p:nvPr>
            <p:ph sz="half" idx="2"/>
          </p:nvPr>
        </p:nvPicPr>
        <p:blipFill>
          <a:blip r:embed="rId4" cstate="print"/>
          <a:srcRect/>
          <a:stretch>
            <a:fillRect/>
          </a:stretch>
        </p:blipFill>
        <p:spPr>
          <a:xfrm>
            <a:off x="4648200" y="1843088"/>
            <a:ext cx="4038600" cy="4038600"/>
          </a:xfrm>
        </p:spPr>
      </p:pic>
      <p:sp>
        <p:nvSpPr>
          <p:cNvPr id="20485" name="Text Box 5"/>
          <p:cNvSpPr txBox="1">
            <a:spLocks noChangeArrowheads="1"/>
          </p:cNvSpPr>
          <p:nvPr/>
        </p:nvSpPr>
        <p:spPr bwMode="auto">
          <a:xfrm>
            <a:off x="1219200" y="5954713"/>
            <a:ext cx="2679700" cy="396875"/>
          </a:xfrm>
          <a:prstGeom prst="rect">
            <a:avLst/>
          </a:prstGeom>
          <a:noFill/>
          <a:ln w="9525">
            <a:noFill/>
            <a:miter lim="800000"/>
            <a:headEnd/>
            <a:tailEnd/>
          </a:ln>
        </p:spPr>
        <p:txBody>
          <a:bodyPr wrap="none">
            <a:spAutoFit/>
          </a:bodyPr>
          <a:lstStyle/>
          <a:p>
            <a:r>
              <a:rPr lang="en-US" sz="2000" b="1">
                <a:solidFill>
                  <a:srgbClr val="000099"/>
                </a:solidFill>
              </a:rPr>
              <a:t>LMA 1 km resolution</a:t>
            </a:r>
          </a:p>
        </p:txBody>
      </p:sp>
      <p:sp>
        <p:nvSpPr>
          <p:cNvPr id="20486" name="Text Box 6"/>
          <p:cNvSpPr txBox="1">
            <a:spLocks noChangeArrowheads="1"/>
          </p:cNvSpPr>
          <p:nvPr/>
        </p:nvSpPr>
        <p:spPr bwMode="auto">
          <a:xfrm>
            <a:off x="4867275" y="5994400"/>
            <a:ext cx="3771900" cy="396875"/>
          </a:xfrm>
          <a:prstGeom prst="rect">
            <a:avLst/>
          </a:prstGeom>
          <a:noFill/>
          <a:ln w="9525">
            <a:noFill/>
            <a:miter lim="800000"/>
            <a:headEnd/>
            <a:tailEnd/>
          </a:ln>
        </p:spPr>
        <p:txBody>
          <a:bodyPr wrap="none">
            <a:spAutoFit/>
          </a:bodyPr>
          <a:lstStyle/>
          <a:p>
            <a:r>
              <a:rPr lang="en-US" sz="2000" b="1">
                <a:solidFill>
                  <a:srgbClr val="000099"/>
                </a:solidFill>
              </a:rPr>
              <a:t>LMA @ GLM 10 km resolution</a:t>
            </a:r>
          </a:p>
        </p:txBody>
      </p:sp>
      <p:sp>
        <p:nvSpPr>
          <p:cNvPr id="20487" name="Line 7"/>
          <p:cNvSpPr>
            <a:spLocks noChangeShapeType="1"/>
          </p:cNvSpPr>
          <p:nvPr/>
        </p:nvSpPr>
        <p:spPr bwMode="auto">
          <a:xfrm>
            <a:off x="381000" y="1625600"/>
            <a:ext cx="8229600" cy="0"/>
          </a:xfrm>
          <a:prstGeom prst="line">
            <a:avLst/>
          </a:prstGeom>
          <a:noFill/>
          <a:ln w="50800" cmpd="dbl">
            <a:solidFill>
              <a:srgbClr val="003399"/>
            </a:solidFill>
            <a:round/>
            <a:headEnd/>
            <a:tailEnd/>
          </a:ln>
        </p:spPr>
        <p:txBody>
          <a:bodyPr/>
          <a:lstStyle/>
          <a:p>
            <a:endParaRPr lang="en-US"/>
          </a:p>
        </p:txBody>
      </p:sp>
      <p:sp>
        <p:nvSpPr>
          <p:cNvPr id="20488" name="Text Box 8"/>
          <p:cNvSpPr txBox="1">
            <a:spLocks noChangeArrowheads="1"/>
          </p:cNvSpPr>
          <p:nvPr/>
        </p:nvSpPr>
        <p:spPr bwMode="auto">
          <a:xfrm>
            <a:off x="1012825" y="6407064"/>
            <a:ext cx="7118350" cy="366712"/>
          </a:xfrm>
          <a:prstGeom prst="rect">
            <a:avLst/>
          </a:prstGeom>
          <a:solidFill>
            <a:schemeClr val="tx1"/>
          </a:solidFill>
          <a:ln w="9525">
            <a:noFill/>
            <a:miter lim="800000"/>
            <a:headEnd/>
            <a:tailEnd/>
          </a:ln>
        </p:spPr>
        <p:txBody>
          <a:bodyPr wrap="none">
            <a:spAutoFit/>
          </a:bodyPr>
          <a:lstStyle/>
          <a:p>
            <a:r>
              <a:rPr lang="en-US" dirty="0">
                <a:solidFill>
                  <a:schemeClr val="bg1"/>
                </a:solidFill>
              </a:rPr>
              <a:t>GLM </a:t>
            </a:r>
            <a:r>
              <a:rPr lang="en-US" dirty="0" err="1">
                <a:solidFill>
                  <a:schemeClr val="bg1"/>
                </a:solidFill>
              </a:rPr>
              <a:t>Testbeds</a:t>
            </a:r>
            <a:r>
              <a:rPr lang="en-US" dirty="0">
                <a:solidFill>
                  <a:schemeClr val="bg1"/>
                </a:solidFill>
              </a:rPr>
              <a:t> at Huntsville, AL; Norman, OK; Sterling, VA; KSC, FL</a:t>
            </a:r>
          </a:p>
        </p:txBody>
      </p:sp>
      <p:sp>
        <p:nvSpPr>
          <p:cNvPr id="9" name="Line 67"/>
          <p:cNvSpPr>
            <a:spLocks noChangeShapeType="1"/>
          </p:cNvSpPr>
          <p:nvPr/>
        </p:nvSpPr>
        <p:spPr bwMode="auto">
          <a:xfrm>
            <a:off x="457200" y="80946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47750" y="76200"/>
            <a:ext cx="7048500" cy="563563"/>
          </a:xfrm>
        </p:spPr>
        <p:txBody>
          <a:bodyPr/>
          <a:lstStyle/>
          <a:p>
            <a:r>
              <a:rPr lang="en-US" sz="3600" dirty="0" smtClean="0">
                <a:solidFill>
                  <a:srgbClr val="6600CC"/>
                </a:solidFill>
              </a:rPr>
              <a:t>GLM Proxy Data from OKLMA</a:t>
            </a:r>
          </a:p>
        </p:txBody>
      </p:sp>
      <p:pic>
        <p:nvPicPr>
          <p:cNvPr id="21507" name="Picture 5" descr="anim_TOTC_081209_OK"/>
          <p:cNvPicPr>
            <a:picLocks noChangeAspect="1" noChangeArrowheads="1" noCrop="1"/>
          </p:cNvPicPr>
          <p:nvPr/>
        </p:nvPicPr>
        <p:blipFill>
          <a:blip r:embed="rId3" cstate="print"/>
          <a:srcRect/>
          <a:stretch>
            <a:fillRect/>
          </a:stretch>
        </p:blipFill>
        <p:spPr bwMode="auto">
          <a:xfrm>
            <a:off x="1428750" y="812800"/>
            <a:ext cx="6286500" cy="5715000"/>
          </a:xfrm>
          <a:prstGeom prst="rect">
            <a:avLst/>
          </a:prstGeom>
          <a:noFill/>
          <a:ln w="9525">
            <a:noFill/>
            <a:miter lim="800000"/>
            <a:headEnd/>
            <a:tailEnd/>
          </a:ln>
        </p:spPr>
      </p:pic>
      <p:sp>
        <p:nvSpPr>
          <p:cNvPr id="21508" name="Line 6"/>
          <p:cNvSpPr>
            <a:spLocks noChangeShapeType="1"/>
          </p:cNvSpPr>
          <p:nvPr/>
        </p:nvSpPr>
        <p:spPr bwMode="auto">
          <a:xfrm>
            <a:off x="381000" y="6985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cell_jul04"/>
          <p:cNvPicPr>
            <a:picLocks noChangeAspect="1" noChangeArrowheads="1"/>
          </p:cNvPicPr>
          <p:nvPr/>
        </p:nvPicPr>
        <p:blipFill>
          <a:blip r:embed="rId3" cstate="print"/>
          <a:srcRect/>
          <a:stretch>
            <a:fillRect/>
          </a:stretch>
        </p:blipFill>
        <p:spPr bwMode="auto">
          <a:xfrm>
            <a:off x="152400" y="826168"/>
            <a:ext cx="8763000" cy="6019800"/>
          </a:xfrm>
          <a:prstGeom prst="rect">
            <a:avLst/>
          </a:prstGeom>
          <a:noFill/>
          <a:ln w="9525">
            <a:noFill/>
            <a:miter lim="800000"/>
            <a:headEnd/>
            <a:tailEnd/>
          </a:ln>
        </p:spPr>
      </p:pic>
      <p:grpSp>
        <p:nvGrpSpPr>
          <p:cNvPr id="22531" name="Group 3"/>
          <p:cNvGrpSpPr>
            <a:grpSpLocks/>
          </p:cNvGrpSpPr>
          <p:nvPr/>
        </p:nvGrpSpPr>
        <p:grpSpPr bwMode="auto">
          <a:xfrm>
            <a:off x="228600" y="1435768"/>
            <a:ext cx="8051800" cy="5162550"/>
            <a:chOff x="144" y="816"/>
            <a:chExt cx="5072" cy="3252"/>
          </a:xfrm>
        </p:grpSpPr>
        <p:grpSp>
          <p:nvGrpSpPr>
            <p:cNvPr id="22537" name="Group 4"/>
            <p:cNvGrpSpPr>
              <a:grpSpLocks/>
            </p:cNvGrpSpPr>
            <p:nvPr/>
          </p:nvGrpSpPr>
          <p:grpSpPr bwMode="auto">
            <a:xfrm>
              <a:off x="3120" y="1680"/>
              <a:ext cx="2096" cy="1509"/>
              <a:chOff x="3120" y="1680"/>
              <a:chExt cx="2096" cy="1509"/>
            </a:xfrm>
          </p:grpSpPr>
          <p:sp>
            <p:nvSpPr>
              <p:cNvPr id="22545" name="Text Box 5"/>
              <p:cNvSpPr txBox="1">
                <a:spLocks noChangeArrowheads="1"/>
              </p:cNvSpPr>
              <p:nvPr/>
            </p:nvSpPr>
            <p:spPr bwMode="auto">
              <a:xfrm>
                <a:off x="4018" y="2448"/>
                <a:ext cx="633" cy="250"/>
              </a:xfrm>
              <a:prstGeom prst="rect">
                <a:avLst/>
              </a:prstGeom>
              <a:noFill/>
              <a:ln w="9525">
                <a:noFill/>
                <a:miter lim="800000"/>
                <a:headEnd/>
                <a:tailEnd/>
              </a:ln>
            </p:spPr>
            <p:txBody>
              <a:bodyPr wrap="none">
                <a:spAutoFit/>
              </a:bodyPr>
              <a:lstStyle/>
              <a:p>
                <a:r>
                  <a:rPr lang="en-US" sz="2000">
                    <a:solidFill>
                      <a:srgbClr val="FFFFFF"/>
                    </a:solidFill>
                  </a:rPr>
                  <a:t>Cell S1</a:t>
                </a:r>
              </a:p>
            </p:txBody>
          </p:sp>
          <p:sp>
            <p:nvSpPr>
              <p:cNvPr id="22546" name="Line 6"/>
              <p:cNvSpPr>
                <a:spLocks noChangeShapeType="1"/>
              </p:cNvSpPr>
              <p:nvPr/>
            </p:nvSpPr>
            <p:spPr bwMode="auto">
              <a:xfrm flipH="1" flipV="1">
                <a:off x="3168" y="2304"/>
                <a:ext cx="48" cy="672"/>
              </a:xfrm>
              <a:prstGeom prst="line">
                <a:avLst/>
              </a:prstGeom>
              <a:noFill/>
              <a:ln w="38100">
                <a:solidFill>
                  <a:srgbClr val="FFFFFF"/>
                </a:solidFill>
                <a:round/>
                <a:headEnd/>
                <a:tailEnd type="triangle" w="med" len="med"/>
              </a:ln>
            </p:spPr>
            <p:txBody>
              <a:bodyPr/>
              <a:lstStyle/>
              <a:p>
                <a:endParaRPr lang="en-US"/>
              </a:p>
            </p:txBody>
          </p:sp>
          <p:sp>
            <p:nvSpPr>
              <p:cNvPr id="22547" name="Text Box 7"/>
              <p:cNvSpPr txBox="1">
                <a:spLocks noChangeArrowheads="1"/>
              </p:cNvSpPr>
              <p:nvPr/>
            </p:nvSpPr>
            <p:spPr bwMode="auto">
              <a:xfrm>
                <a:off x="3120" y="2939"/>
                <a:ext cx="1708" cy="250"/>
              </a:xfrm>
              <a:prstGeom prst="rect">
                <a:avLst/>
              </a:prstGeom>
              <a:noFill/>
              <a:ln w="9525">
                <a:noFill/>
                <a:miter lim="800000"/>
                <a:headEnd/>
                <a:tailEnd/>
              </a:ln>
            </p:spPr>
            <p:txBody>
              <a:bodyPr wrap="none">
                <a:spAutoFit/>
              </a:bodyPr>
              <a:lstStyle/>
              <a:p>
                <a:r>
                  <a:rPr lang="en-US" sz="2000">
                    <a:solidFill>
                      <a:srgbClr val="FFFFFF"/>
                    </a:solidFill>
                  </a:rPr>
                  <a:t>DC LMA total lightning</a:t>
                </a:r>
              </a:p>
            </p:txBody>
          </p:sp>
          <p:sp>
            <p:nvSpPr>
              <p:cNvPr id="22548" name="Line 8"/>
              <p:cNvSpPr>
                <a:spLocks noChangeShapeType="1"/>
              </p:cNvSpPr>
              <p:nvPr/>
            </p:nvSpPr>
            <p:spPr bwMode="auto">
              <a:xfrm flipH="1" flipV="1">
                <a:off x="3264" y="2256"/>
                <a:ext cx="720" cy="336"/>
              </a:xfrm>
              <a:prstGeom prst="line">
                <a:avLst/>
              </a:prstGeom>
              <a:noFill/>
              <a:ln w="38100">
                <a:solidFill>
                  <a:srgbClr val="FFFFFF"/>
                </a:solidFill>
                <a:round/>
                <a:headEnd/>
                <a:tailEnd type="triangle" w="med" len="med"/>
              </a:ln>
            </p:spPr>
            <p:txBody>
              <a:bodyPr/>
              <a:lstStyle/>
              <a:p>
                <a:endParaRPr lang="en-US"/>
              </a:p>
            </p:txBody>
          </p:sp>
          <p:sp>
            <p:nvSpPr>
              <p:cNvPr id="22549" name="Text Box 9"/>
              <p:cNvSpPr txBox="1">
                <a:spLocks noChangeArrowheads="1"/>
              </p:cNvSpPr>
              <p:nvPr/>
            </p:nvSpPr>
            <p:spPr bwMode="auto">
              <a:xfrm>
                <a:off x="3888" y="2064"/>
                <a:ext cx="1328" cy="250"/>
              </a:xfrm>
              <a:prstGeom prst="rect">
                <a:avLst/>
              </a:prstGeom>
              <a:noFill/>
              <a:ln w="9525">
                <a:noFill/>
                <a:miter lim="800000"/>
                <a:headEnd/>
                <a:tailEnd/>
              </a:ln>
            </p:spPr>
            <p:txBody>
              <a:bodyPr wrap="none">
                <a:spAutoFit/>
              </a:bodyPr>
              <a:lstStyle/>
              <a:p>
                <a:r>
                  <a:rPr lang="en-US" sz="2000" dirty="0">
                    <a:solidFill>
                      <a:srgbClr val="FFFFFF"/>
                    </a:solidFill>
                  </a:rPr>
                  <a:t>SCAN Cell Table</a:t>
                </a:r>
              </a:p>
            </p:txBody>
          </p:sp>
          <p:sp>
            <p:nvSpPr>
              <p:cNvPr id="22550" name="Line 10"/>
              <p:cNvSpPr>
                <a:spLocks noChangeShapeType="1"/>
              </p:cNvSpPr>
              <p:nvPr/>
            </p:nvSpPr>
            <p:spPr bwMode="auto">
              <a:xfrm flipV="1">
                <a:off x="4032" y="1680"/>
                <a:ext cx="96" cy="432"/>
              </a:xfrm>
              <a:prstGeom prst="line">
                <a:avLst/>
              </a:prstGeom>
              <a:noFill/>
              <a:ln w="38100">
                <a:solidFill>
                  <a:srgbClr val="FFFFFF"/>
                </a:solidFill>
                <a:round/>
                <a:headEnd/>
                <a:tailEnd type="triangle" w="med" len="med"/>
              </a:ln>
            </p:spPr>
            <p:txBody>
              <a:bodyPr/>
              <a:lstStyle/>
              <a:p>
                <a:endParaRPr lang="en-US"/>
              </a:p>
            </p:txBody>
          </p:sp>
        </p:grpSp>
        <p:grpSp>
          <p:nvGrpSpPr>
            <p:cNvPr id="22538" name="Group 11"/>
            <p:cNvGrpSpPr>
              <a:grpSpLocks/>
            </p:cNvGrpSpPr>
            <p:nvPr/>
          </p:nvGrpSpPr>
          <p:grpSpPr bwMode="auto">
            <a:xfrm>
              <a:off x="144" y="816"/>
              <a:ext cx="1776" cy="3252"/>
              <a:chOff x="144" y="816"/>
              <a:chExt cx="1776" cy="3252"/>
            </a:xfrm>
          </p:grpSpPr>
          <p:pic>
            <p:nvPicPr>
              <p:cNvPr id="22539" name="Picture 12" descr="s1cg"/>
              <p:cNvPicPr>
                <a:picLocks noChangeAspect="1" noChangeArrowheads="1"/>
              </p:cNvPicPr>
              <p:nvPr/>
            </p:nvPicPr>
            <p:blipFill>
              <a:blip r:embed="rId4" cstate="print"/>
              <a:srcRect/>
              <a:stretch>
                <a:fillRect/>
              </a:stretch>
            </p:blipFill>
            <p:spPr bwMode="auto">
              <a:xfrm>
                <a:off x="192" y="2976"/>
                <a:ext cx="1572" cy="1092"/>
              </a:xfrm>
              <a:prstGeom prst="rect">
                <a:avLst/>
              </a:prstGeom>
              <a:noFill/>
              <a:ln w="9525">
                <a:noFill/>
                <a:miter lim="800000"/>
                <a:headEnd/>
                <a:tailEnd/>
              </a:ln>
            </p:spPr>
          </p:pic>
          <p:sp>
            <p:nvSpPr>
              <p:cNvPr id="22540" name="Text Box 13"/>
              <p:cNvSpPr txBox="1">
                <a:spLocks noChangeArrowheads="1"/>
              </p:cNvSpPr>
              <p:nvPr/>
            </p:nvSpPr>
            <p:spPr bwMode="auto">
              <a:xfrm>
                <a:off x="405" y="3134"/>
                <a:ext cx="699" cy="326"/>
              </a:xfrm>
              <a:prstGeom prst="rect">
                <a:avLst/>
              </a:prstGeom>
              <a:noFill/>
              <a:ln w="9525">
                <a:noFill/>
                <a:miter lim="800000"/>
                <a:headEnd/>
                <a:tailEnd/>
              </a:ln>
            </p:spPr>
            <p:txBody>
              <a:bodyPr wrap="none">
                <a:spAutoFit/>
              </a:bodyPr>
              <a:lstStyle/>
              <a:p>
                <a:r>
                  <a:rPr lang="en-US" sz="1400" b="1">
                    <a:solidFill>
                      <a:schemeClr val="bg1"/>
                    </a:solidFill>
                  </a:rPr>
                  <a:t>Red &gt; 6</a:t>
                </a:r>
              </a:p>
              <a:p>
                <a:r>
                  <a:rPr lang="en-US" sz="1400" b="1">
                    <a:solidFill>
                      <a:schemeClr val="bg1"/>
                    </a:solidFill>
                  </a:rPr>
                  <a:t>Yellow: 2-6</a:t>
                </a:r>
              </a:p>
            </p:txBody>
          </p:sp>
          <p:pic>
            <p:nvPicPr>
              <p:cNvPr id="22541" name="Picture 14" descr="s1dbz"/>
              <p:cNvPicPr>
                <a:picLocks noChangeAspect="1" noChangeArrowheads="1"/>
              </p:cNvPicPr>
              <p:nvPr/>
            </p:nvPicPr>
            <p:blipFill>
              <a:blip r:embed="rId5" cstate="print"/>
              <a:srcRect/>
              <a:stretch>
                <a:fillRect/>
              </a:stretch>
            </p:blipFill>
            <p:spPr bwMode="auto">
              <a:xfrm>
                <a:off x="192" y="816"/>
                <a:ext cx="1572" cy="1092"/>
              </a:xfrm>
              <a:prstGeom prst="rect">
                <a:avLst/>
              </a:prstGeom>
              <a:noFill/>
              <a:ln w="9525">
                <a:noFill/>
                <a:miter lim="800000"/>
                <a:headEnd/>
                <a:tailEnd/>
              </a:ln>
            </p:spPr>
          </p:pic>
          <p:sp>
            <p:nvSpPr>
              <p:cNvPr id="22542" name="Text Box 15"/>
              <p:cNvSpPr txBox="1">
                <a:spLocks noChangeArrowheads="1"/>
              </p:cNvSpPr>
              <p:nvPr/>
            </p:nvSpPr>
            <p:spPr bwMode="auto">
              <a:xfrm>
                <a:off x="432" y="1152"/>
                <a:ext cx="578" cy="192"/>
              </a:xfrm>
              <a:prstGeom prst="rect">
                <a:avLst/>
              </a:prstGeom>
              <a:noFill/>
              <a:ln w="9525">
                <a:noFill/>
                <a:miter lim="800000"/>
                <a:headEnd/>
                <a:tailEnd/>
              </a:ln>
            </p:spPr>
            <p:txBody>
              <a:bodyPr wrap="none">
                <a:spAutoFit/>
              </a:bodyPr>
              <a:lstStyle/>
              <a:p>
                <a:r>
                  <a:rPr lang="en-US" sz="1400" b="1">
                    <a:solidFill>
                      <a:schemeClr val="bg1"/>
                    </a:solidFill>
                  </a:rPr>
                  <a:t>Red &gt; 60</a:t>
                </a:r>
              </a:p>
            </p:txBody>
          </p:sp>
          <p:pic>
            <p:nvPicPr>
              <p:cNvPr id="22543" name="Picture 16" descr="s1rfdiijj"/>
              <p:cNvPicPr>
                <a:picLocks noChangeAspect="1" noChangeArrowheads="1"/>
              </p:cNvPicPr>
              <p:nvPr/>
            </p:nvPicPr>
            <p:blipFill>
              <a:blip r:embed="rId6" cstate="print"/>
              <a:srcRect/>
              <a:stretch>
                <a:fillRect/>
              </a:stretch>
            </p:blipFill>
            <p:spPr bwMode="auto">
              <a:xfrm>
                <a:off x="144" y="1872"/>
                <a:ext cx="1632" cy="1075"/>
              </a:xfrm>
              <a:prstGeom prst="rect">
                <a:avLst/>
              </a:prstGeom>
              <a:noFill/>
              <a:ln w="9525">
                <a:noFill/>
                <a:miter lim="800000"/>
                <a:headEnd/>
                <a:tailEnd/>
              </a:ln>
            </p:spPr>
          </p:pic>
          <p:sp>
            <p:nvSpPr>
              <p:cNvPr id="22544" name="Text Box 17"/>
              <p:cNvSpPr txBox="1">
                <a:spLocks noChangeArrowheads="1"/>
              </p:cNvSpPr>
              <p:nvPr/>
            </p:nvSpPr>
            <p:spPr bwMode="auto">
              <a:xfrm>
                <a:off x="384" y="2064"/>
                <a:ext cx="1536" cy="594"/>
              </a:xfrm>
              <a:prstGeom prst="rect">
                <a:avLst/>
              </a:prstGeom>
              <a:noFill/>
              <a:ln w="9525">
                <a:noFill/>
                <a:miter lim="800000"/>
                <a:headEnd/>
                <a:tailEnd/>
              </a:ln>
            </p:spPr>
            <p:txBody>
              <a:bodyPr>
                <a:spAutoFit/>
              </a:bodyPr>
              <a:lstStyle/>
              <a:p>
                <a:r>
                  <a:rPr lang="en-US" sz="1400" b="1">
                    <a:solidFill>
                      <a:schemeClr val="bg1"/>
                    </a:solidFill>
                  </a:rPr>
                  <a:t>Red &gt; 6</a:t>
                </a:r>
              </a:p>
              <a:p>
                <a:r>
                  <a:rPr lang="en-US" sz="1400" b="1">
                    <a:solidFill>
                      <a:schemeClr val="bg1"/>
                    </a:solidFill>
                  </a:rPr>
                  <a:t>Yellow: 2-6</a:t>
                </a:r>
              </a:p>
              <a:p>
                <a:r>
                  <a:rPr lang="en-US" sz="1400" b="1">
                    <a:solidFill>
                      <a:schemeClr val="bg1"/>
                    </a:solidFill>
                  </a:rPr>
                  <a:t>White : 1-2</a:t>
                </a:r>
              </a:p>
              <a:p>
                <a:r>
                  <a:rPr lang="en-US" sz="1400" b="1">
                    <a:solidFill>
                      <a:schemeClr val="bg1"/>
                    </a:solidFill>
                  </a:rPr>
                  <a:t>Gray &lt; 1</a:t>
                </a:r>
              </a:p>
            </p:txBody>
          </p:sp>
        </p:grpSp>
      </p:grpSp>
      <p:pic>
        <p:nvPicPr>
          <p:cNvPr id="22532" name="Picture 18" descr="scantable"/>
          <p:cNvPicPr>
            <a:picLocks noChangeAspect="1" noChangeArrowheads="1"/>
          </p:cNvPicPr>
          <p:nvPr/>
        </p:nvPicPr>
        <p:blipFill>
          <a:blip r:embed="rId7" cstate="print"/>
          <a:srcRect/>
          <a:stretch>
            <a:fillRect/>
          </a:stretch>
        </p:blipFill>
        <p:spPr bwMode="auto">
          <a:xfrm>
            <a:off x="2819400" y="1435768"/>
            <a:ext cx="5715000" cy="1331913"/>
          </a:xfrm>
          <a:prstGeom prst="rect">
            <a:avLst/>
          </a:prstGeom>
          <a:noFill/>
          <a:ln w="9525">
            <a:noFill/>
            <a:miter lim="800000"/>
            <a:headEnd/>
            <a:tailEnd/>
          </a:ln>
        </p:spPr>
      </p:pic>
      <p:sp>
        <p:nvSpPr>
          <p:cNvPr id="22533" name="Rectangle 19"/>
          <p:cNvSpPr>
            <a:spLocks noChangeArrowheads="1"/>
          </p:cNvSpPr>
          <p:nvPr/>
        </p:nvSpPr>
        <p:spPr bwMode="auto">
          <a:xfrm>
            <a:off x="317500" y="79375"/>
            <a:ext cx="8458200" cy="685800"/>
          </a:xfrm>
          <a:prstGeom prst="rect">
            <a:avLst/>
          </a:prstGeom>
          <a:noFill/>
          <a:ln w="12700">
            <a:noFill/>
            <a:miter lim="800000"/>
            <a:headEnd/>
            <a:tailEnd/>
          </a:ln>
        </p:spPr>
        <p:txBody>
          <a:bodyPr anchor="ctr"/>
          <a:lstStyle/>
          <a:p>
            <a:pPr algn="ctr" eaLnBrk="0" hangingPunct="0">
              <a:lnSpc>
                <a:spcPct val="90000"/>
              </a:lnSpc>
            </a:pPr>
            <a:r>
              <a:rPr lang="en-US" sz="2400" b="1" dirty="0">
                <a:solidFill>
                  <a:srgbClr val="6600CC"/>
                </a:solidFill>
                <a:latin typeface="Book Antiqua" pitchFamily="18" charset="0"/>
              </a:rPr>
              <a:t>GLM Lightning Jump </a:t>
            </a:r>
            <a:r>
              <a:rPr lang="en-US" sz="2400" b="1" dirty="0" smtClean="0">
                <a:solidFill>
                  <a:srgbClr val="6600CC"/>
                </a:solidFill>
                <a:latin typeface="Book Antiqua" pitchFamily="18" charset="0"/>
              </a:rPr>
              <a:t>Algorithm:</a:t>
            </a:r>
          </a:p>
          <a:p>
            <a:pPr algn="ctr" eaLnBrk="0" hangingPunct="0">
              <a:lnSpc>
                <a:spcPct val="90000"/>
              </a:lnSpc>
              <a:spcBef>
                <a:spcPts val="500"/>
              </a:spcBef>
            </a:pPr>
            <a:r>
              <a:rPr lang="en-US" sz="1600" b="1" dirty="0" smtClean="0">
                <a:solidFill>
                  <a:srgbClr val="0070C0"/>
                </a:solidFill>
                <a:latin typeface="Book Antiqua" pitchFamily="18" charset="0"/>
              </a:rPr>
              <a:t>(Gatlin and Goodman, JTECH, 2009; Schultz et al., JAMC, 2009) </a:t>
            </a:r>
            <a:r>
              <a:rPr lang="en-US" sz="2400" b="1" dirty="0">
                <a:solidFill>
                  <a:srgbClr val="7030A0"/>
                </a:solidFill>
                <a:latin typeface="Book Antiqua" pitchFamily="18" charset="0"/>
              </a:rPr>
              <a:t/>
            </a:r>
            <a:br>
              <a:rPr lang="en-US" sz="2400" b="1" dirty="0">
                <a:solidFill>
                  <a:srgbClr val="7030A0"/>
                </a:solidFill>
                <a:latin typeface="Book Antiqua" pitchFamily="18" charset="0"/>
              </a:rPr>
            </a:br>
            <a:r>
              <a:rPr lang="en-US" sz="2000" b="1" dirty="0">
                <a:solidFill>
                  <a:srgbClr val="7030A0"/>
                </a:solidFill>
                <a:latin typeface="Book Antiqua" pitchFamily="18" charset="0"/>
              </a:rPr>
              <a:t>Experimental Trending Implementation in AWIPS/SCAN</a:t>
            </a:r>
          </a:p>
        </p:txBody>
      </p:sp>
      <p:sp>
        <p:nvSpPr>
          <p:cNvPr id="22535" name="Rectangle 21"/>
          <p:cNvSpPr>
            <a:spLocks noChangeArrowheads="1"/>
          </p:cNvSpPr>
          <p:nvPr/>
        </p:nvSpPr>
        <p:spPr bwMode="auto">
          <a:xfrm>
            <a:off x="3008313" y="6283993"/>
            <a:ext cx="3087687" cy="396875"/>
          </a:xfrm>
          <a:prstGeom prst="rect">
            <a:avLst/>
          </a:prstGeom>
          <a:noFill/>
          <a:ln w="12700">
            <a:noFill/>
            <a:miter lim="800000"/>
            <a:headEnd/>
            <a:tailEnd/>
          </a:ln>
        </p:spPr>
        <p:txBody>
          <a:bodyPr wrap="none">
            <a:spAutoFit/>
          </a:bodyPr>
          <a:lstStyle/>
          <a:p>
            <a:pPr eaLnBrk="0" hangingPunct="0"/>
            <a:r>
              <a:rPr lang="en-US" sz="2000" b="1">
                <a:solidFill>
                  <a:srgbClr val="FFFFFF"/>
                </a:solidFill>
              </a:rPr>
              <a:t>(July 04, 2007 at 21:36Z)</a:t>
            </a:r>
          </a:p>
        </p:txBody>
      </p:sp>
      <p:sp>
        <p:nvSpPr>
          <p:cNvPr id="22536" name="Text Box 22"/>
          <p:cNvSpPr txBox="1">
            <a:spLocks noChangeArrowheads="1"/>
          </p:cNvSpPr>
          <p:nvPr/>
        </p:nvSpPr>
        <p:spPr bwMode="auto">
          <a:xfrm>
            <a:off x="5410200" y="6647531"/>
            <a:ext cx="1822450" cy="274637"/>
          </a:xfrm>
          <a:prstGeom prst="rect">
            <a:avLst/>
          </a:prstGeom>
          <a:noFill/>
          <a:ln w="12700">
            <a:noFill/>
            <a:miter lim="800000"/>
            <a:headEnd/>
            <a:tailEnd/>
          </a:ln>
        </p:spPr>
        <p:txBody>
          <a:bodyPr wrap="none">
            <a:spAutoFit/>
          </a:bodyPr>
          <a:lstStyle/>
          <a:p>
            <a:pPr eaLnBrk="0" hangingPunct="0"/>
            <a:r>
              <a:rPr lang="en-US" sz="1200"/>
              <a:t>Courtesy Momoudou Ba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a:xfrm>
            <a:off x="457200" y="0"/>
            <a:ext cx="8229600" cy="1143000"/>
          </a:xfrm>
        </p:spPr>
        <p:txBody>
          <a:bodyPr/>
          <a:lstStyle/>
          <a:p>
            <a:r>
              <a:rPr lang="en-US" sz="3600" dirty="0" smtClean="0">
                <a:solidFill>
                  <a:srgbClr val="6600CC"/>
                </a:solidFill>
              </a:rPr>
              <a:t>2010 PG Plans and Opportunities</a:t>
            </a:r>
            <a:endParaRPr lang="en-US" sz="3600" dirty="0">
              <a:solidFill>
                <a:srgbClr val="6600CC"/>
              </a:solidFill>
            </a:endParaRPr>
          </a:p>
        </p:txBody>
      </p:sp>
      <p:sp>
        <p:nvSpPr>
          <p:cNvPr id="558083" name="Rectangle 3"/>
          <p:cNvSpPr>
            <a:spLocks noGrp="1" noChangeArrowheads="1"/>
          </p:cNvSpPr>
          <p:nvPr>
            <p:ph type="body" idx="1"/>
          </p:nvPr>
        </p:nvSpPr>
        <p:spPr>
          <a:xfrm>
            <a:off x="336885" y="943968"/>
            <a:ext cx="8470230" cy="5400675"/>
          </a:xfrm>
        </p:spPr>
        <p:txBody>
          <a:bodyPr/>
          <a:lstStyle/>
          <a:p>
            <a:pPr lvl="1" eaLnBrk="0" hangingPunct="0">
              <a:lnSpc>
                <a:spcPct val="150000"/>
              </a:lnSpc>
              <a:spcBef>
                <a:spcPct val="0"/>
              </a:spcBef>
            </a:pPr>
            <a:r>
              <a:rPr lang="en-US" sz="2000" dirty="0" smtClean="0"/>
              <a:t>Provide </a:t>
            </a:r>
            <a:r>
              <a:rPr lang="en-US" sz="2000" dirty="0"/>
              <a:t>select products for real-time testing within SPC operations</a:t>
            </a:r>
          </a:p>
          <a:p>
            <a:pPr lvl="1" eaLnBrk="0" hangingPunct="0">
              <a:spcBef>
                <a:spcPct val="0"/>
              </a:spcBef>
            </a:pPr>
            <a:endParaRPr lang="en-US" sz="2000" dirty="0" smtClean="0"/>
          </a:p>
          <a:p>
            <a:pPr lvl="1" eaLnBrk="0" hangingPunct="0">
              <a:spcBef>
                <a:spcPct val="0"/>
              </a:spcBef>
            </a:pPr>
            <a:r>
              <a:rPr lang="en-US" sz="2000" dirty="0" smtClean="0"/>
              <a:t>Invitations </a:t>
            </a:r>
            <a:r>
              <a:rPr lang="en-US" sz="2000" dirty="0"/>
              <a:t>and announcements for 2010 Spring Experiment in January/February… experiment likely begins in late April</a:t>
            </a:r>
          </a:p>
          <a:p>
            <a:pPr lvl="1" eaLnBrk="0" hangingPunct="0">
              <a:lnSpc>
                <a:spcPct val="200000"/>
              </a:lnSpc>
              <a:spcBef>
                <a:spcPct val="0"/>
              </a:spcBef>
            </a:pPr>
            <a:r>
              <a:rPr lang="en-US" sz="2000" dirty="0"/>
              <a:t>Expanded product suite possibilities</a:t>
            </a:r>
          </a:p>
          <a:p>
            <a:pPr lvl="2" eaLnBrk="0" hangingPunct="0">
              <a:spcBef>
                <a:spcPct val="0"/>
              </a:spcBef>
            </a:pPr>
            <a:r>
              <a:rPr lang="en-US" sz="1800" dirty="0"/>
              <a:t>TPW/LI/CAPE</a:t>
            </a:r>
          </a:p>
          <a:p>
            <a:pPr lvl="2" eaLnBrk="0" hangingPunct="0">
              <a:spcBef>
                <a:spcPct val="0"/>
              </a:spcBef>
            </a:pPr>
            <a:r>
              <a:rPr lang="en-US" sz="1800" dirty="0"/>
              <a:t>Continuous CTC</a:t>
            </a:r>
          </a:p>
          <a:p>
            <a:pPr lvl="2" eaLnBrk="0" hangingPunct="0">
              <a:spcBef>
                <a:spcPct val="0"/>
              </a:spcBef>
            </a:pPr>
            <a:r>
              <a:rPr lang="en-US" sz="1800" dirty="0"/>
              <a:t>Enhanced-V/overshooting tops</a:t>
            </a:r>
          </a:p>
          <a:p>
            <a:pPr lvl="2" eaLnBrk="0" hangingPunct="0">
              <a:spcBef>
                <a:spcPct val="0"/>
              </a:spcBef>
            </a:pPr>
            <a:r>
              <a:rPr lang="en-US" sz="1800" dirty="0" smtClean="0"/>
              <a:t>GLM proxy-LMA </a:t>
            </a:r>
            <a:r>
              <a:rPr lang="en-US" sz="1800" dirty="0"/>
              <a:t>10-km </a:t>
            </a:r>
            <a:r>
              <a:rPr lang="en-US" sz="1800" dirty="0" smtClean="0"/>
              <a:t>flashes, </a:t>
            </a:r>
            <a:r>
              <a:rPr lang="en-US" sz="1800" dirty="0"/>
              <a:t>density and pixel-based trends</a:t>
            </a:r>
          </a:p>
          <a:p>
            <a:pPr lvl="2" eaLnBrk="0" hangingPunct="0">
              <a:spcBef>
                <a:spcPct val="0"/>
              </a:spcBef>
            </a:pPr>
            <a:r>
              <a:rPr lang="en-US" sz="1800" dirty="0"/>
              <a:t>Ingest LMA data from Cape Canaveral network</a:t>
            </a:r>
          </a:p>
          <a:p>
            <a:pPr lvl="2" eaLnBrk="0" hangingPunct="0">
              <a:spcBef>
                <a:spcPct val="0"/>
              </a:spcBef>
            </a:pPr>
            <a:r>
              <a:rPr lang="en-US" sz="1800" dirty="0"/>
              <a:t>0-6 hour severe hail, wind and tornado forecast</a:t>
            </a:r>
          </a:p>
          <a:p>
            <a:pPr lvl="2" eaLnBrk="0" hangingPunct="0">
              <a:spcBef>
                <a:spcPct val="0"/>
              </a:spcBef>
            </a:pPr>
            <a:r>
              <a:rPr lang="en-US" sz="1800" dirty="0"/>
              <a:t>Others…</a:t>
            </a:r>
          </a:p>
          <a:p>
            <a:pPr lvl="1" eaLnBrk="0" hangingPunct="0">
              <a:lnSpc>
                <a:spcPct val="200000"/>
              </a:lnSpc>
              <a:spcBef>
                <a:spcPct val="0"/>
              </a:spcBef>
            </a:pPr>
            <a:r>
              <a:rPr lang="en-US" sz="2000" dirty="0"/>
              <a:t>Additional </a:t>
            </a:r>
            <a:r>
              <a:rPr lang="en-US" sz="2000" dirty="0" smtClean="0"/>
              <a:t>Experiments (spread out during the year)</a:t>
            </a:r>
            <a:endParaRPr lang="en-US" sz="2000" dirty="0"/>
          </a:p>
          <a:p>
            <a:pPr lvl="2" eaLnBrk="0" hangingPunct="0">
              <a:lnSpc>
                <a:spcPct val="90000"/>
              </a:lnSpc>
              <a:spcBef>
                <a:spcPct val="0"/>
              </a:spcBef>
            </a:pPr>
            <a:r>
              <a:rPr lang="en-US" sz="1800" dirty="0"/>
              <a:t>Fire weather/heavy rain experiment (August)</a:t>
            </a:r>
          </a:p>
          <a:p>
            <a:pPr lvl="2" eaLnBrk="0" hangingPunct="0">
              <a:lnSpc>
                <a:spcPct val="90000"/>
              </a:lnSpc>
              <a:spcBef>
                <a:spcPct val="0"/>
              </a:spcBef>
            </a:pPr>
            <a:r>
              <a:rPr lang="en-US" sz="1800" dirty="0"/>
              <a:t>Winter weather experiment (December/January</a:t>
            </a:r>
            <a:r>
              <a:rPr lang="en-US" sz="1800" dirty="0" smtClean="0"/>
              <a:t>)</a:t>
            </a:r>
          </a:p>
          <a:p>
            <a:pPr lvl="2" eaLnBrk="0" hangingPunct="0">
              <a:lnSpc>
                <a:spcPct val="90000"/>
              </a:lnSpc>
              <a:spcBef>
                <a:spcPct val="0"/>
              </a:spcBef>
            </a:pPr>
            <a:endParaRPr lang="en-US" sz="1800" dirty="0" smtClean="0"/>
          </a:p>
          <a:p>
            <a:pPr lvl="1">
              <a:lnSpc>
                <a:spcPct val="90000"/>
              </a:lnSpc>
              <a:spcBef>
                <a:spcPct val="0"/>
              </a:spcBef>
            </a:pPr>
            <a:r>
              <a:rPr lang="en-US" sz="2000" dirty="0" smtClean="0"/>
              <a:t>NWP- Short-Range Ensemble Forecasts (warn on forecast)</a:t>
            </a:r>
            <a:endParaRPr lang="en-US" sz="2000" dirty="0"/>
          </a:p>
        </p:txBody>
      </p:sp>
      <p:sp>
        <p:nvSpPr>
          <p:cNvPr id="4" name="Line 67"/>
          <p:cNvSpPr>
            <a:spLocks noChangeShapeType="1"/>
          </p:cNvSpPr>
          <p:nvPr/>
        </p:nvSpPr>
        <p:spPr bwMode="auto">
          <a:xfrm>
            <a:off x="457200" y="893679"/>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17500" y="347663"/>
            <a:ext cx="8509000" cy="563562"/>
          </a:xfrm>
        </p:spPr>
        <p:txBody>
          <a:bodyPr/>
          <a:lstStyle/>
          <a:p>
            <a:r>
              <a:rPr lang="en-US" sz="4000" dirty="0" smtClean="0">
                <a:solidFill>
                  <a:srgbClr val="6600CC"/>
                </a:solidFill>
              </a:rPr>
              <a:t>Capacity Building and Outreach</a:t>
            </a:r>
          </a:p>
        </p:txBody>
      </p:sp>
      <p:sp>
        <p:nvSpPr>
          <p:cNvPr id="22531" name="Rectangle 3"/>
          <p:cNvSpPr>
            <a:spLocks noGrp="1" noChangeArrowheads="1"/>
          </p:cNvSpPr>
          <p:nvPr>
            <p:ph type="body" idx="1"/>
          </p:nvPr>
        </p:nvSpPr>
        <p:spPr>
          <a:xfrm>
            <a:off x="0" y="1270000"/>
            <a:ext cx="9144000" cy="5588000"/>
          </a:xfrm>
        </p:spPr>
        <p:txBody>
          <a:bodyPr/>
          <a:lstStyle/>
          <a:p>
            <a:pPr lvl="2"/>
            <a:r>
              <a:rPr lang="en-US" sz="2400" dirty="0" smtClean="0">
                <a:latin typeface="Times New Roman" pitchFamily="-65" charset="0"/>
                <a:sym typeface="WP Greek Century" pitchFamily="2" charset="2"/>
              </a:rPr>
              <a:t>GOES Users Conferences, Meetings, Symposia</a:t>
            </a:r>
          </a:p>
          <a:p>
            <a:pPr lvl="2"/>
            <a:r>
              <a:rPr lang="en-US" sz="2400" dirty="0" smtClean="0">
                <a:latin typeface="Times New Roman" pitchFamily="-65" charset="0"/>
                <a:sym typeface="WP Greek Century" pitchFamily="2" charset="2"/>
              </a:rPr>
              <a:t>Training modules (COMET, </a:t>
            </a:r>
            <a:r>
              <a:rPr lang="en-US" sz="2400" dirty="0" err="1" smtClean="0">
                <a:latin typeface="Times New Roman" pitchFamily="-65" charset="0"/>
                <a:sym typeface="WP Greek Century" pitchFamily="2" charset="2"/>
              </a:rPr>
              <a:t>VISITView</a:t>
            </a:r>
            <a:r>
              <a:rPr lang="en-US" sz="2400" dirty="0" smtClean="0">
                <a:latin typeface="Times New Roman" pitchFamily="-65" charset="0"/>
                <a:sym typeface="WP Greek Century" pitchFamily="2" charset="2"/>
              </a:rPr>
              <a:t>)</a:t>
            </a:r>
          </a:p>
          <a:p>
            <a:pPr lvl="2"/>
            <a:r>
              <a:rPr lang="en-US" sz="2400" dirty="0" smtClean="0">
                <a:latin typeface="Times New Roman" pitchFamily="-65" charset="0"/>
                <a:sym typeface="WP Greek Century" pitchFamily="2" charset="2"/>
              </a:rPr>
              <a:t>2 staff at NWS HQS to support Proving Ground planning and implementation</a:t>
            </a:r>
          </a:p>
          <a:p>
            <a:pPr lvl="2"/>
            <a:r>
              <a:rPr lang="en-US" sz="2400" dirty="0" smtClean="0">
                <a:latin typeface="Times New Roman" pitchFamily="-65" charset="0"/>
                <a:sym typeface="WP Greek Century" pitchFamily="2" charset="2"/>
              </a:rPr>
              <a:t>1 satellite champion at the NOAA Hazardous Weather </a:t>
            </a:r>
            <a:r>
              <a:rPr lang="en-US" sz="2400" dirty="0" err="1" smtClean="0">
                <a:latin typeface="Times New Roman" pitchFamily="-65" charset="0"/>
                <a:sym typeface="WP Greek Century" pitchFamily="2" charset="2"/>
              </a:rPr>
              <a:t>Testbed</a:t>
            </a:r>
            <a:r>
              <a:rPr lang="en-US" sz="2400" dirty="0" smtClean="0">
                <a:latin typeface="Times New Roman" pitchFamily="-65" charset="0"/>
                <a:sym typeface="WP Greek Century" pitchFamily="2" charset="2"/>
              </a:rPr>
              <a:t> in Norman, OK</a:t>
            </a:r>
          </a:p>
          <a:p>
            <a:pPr lvl="2"/>
            <a:r>
              <a:rPr lang="en-US" sz="2400" dirty="0" smtClean="0">
                <a:latin typeface="Times New Roman" pitchFamily="-65" charset="0"/>
                <a:sym typeface="WP Greek Century" pitchFamily="2" charset="2"/>
              </a:rPr>
              <a:t>1 Data Assimilation scientist at GSD/ESRL in Boulder, CO</a:t>
            </a:r>
          </a:p>
          <a:p>
            <a:pPr lvl="2"/>
            <a:r>
              <a:rPr lang="en-US" sz="2400" dirty="0" smtClean="0">
                <a:latin typeface="Times New Roman" pitchFamily="-65" charset="0"/>
                <a:sym typeface="WP Greek Century" pitchFamily="2" charset="2"/>
              </a:rPr>
              <a:t>3 Data Assimilation scientists at EMC to develop 4D-VAR/</a:t>
            </a:r>
            <a:r>
              <a:rPr lang="en-US" sz="2400" dirty="0" err="1" smtClean="0">
                <a:latin typeface="Times New Roman" pitchFamily="-65" charset="0"/>
                <a:sym typeface="WP Greek Century" pitchFamily="2" charset="2"/>
              </a:rPr>
              <a:t>EnKF</a:t>
            </a:r>
            <a:r>
              <a:rPr lang="en-US" sz="2400" dirty="0" smtClean="0">
                <a:latin typeface="Times New Roman" pitchFamily="-65" charset="0"/>
                <a:sym typeface="WP Greek Century" pitchFamily="2" charset="2"/>
              </a:rPr>
              <a:t> capability</a:t>
            </a:r>
          </a:p>
          <a:p>
            <a:pPr lvl="2">
              <a:buNone/>
            </a:pPr>
            <a:endParaRPr lang="en-US" sz="2400" dirty="0" smtClean="0">
              <a:latin typeface="Times New Roman" pitchFamily="-65" charset="0"/>
              <a:sym typeface="WP Greek Century" pitchFamily="2" charset="2"/>
            </a:endParaRPr>
          </a:p>
          <a:p>
            <a:pPr lvl="2"/>
            <a:endParaRPr lang="en-US" sz="2400" dirty="0" smtClean="0">
              <a:latin typeface="Times New Roman" pitchFamily="-65" charset="0"/>
              <a:sym typeface="WP Greek Century" pitchFamily="2" charset="2"/>
            </a:endParaRPr>
          </a:p>
        </p:txBody>
      </p:sp>
      <p:sp>
        <p:nvSpPr>
          <p:cNvPr id="22532"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17500" y="347663"/>
            <a:ext cx="8509000" cy="563562"/>
          </a:xfrm>
        </p:spPr>
        <p:txBody>
          <a:bodyPr/>
          <a:lstStyle/>
          <a:p>
            <a:r>
              <a:rPr lang="en-US" sz="4000" dirty="0" smtClean="0">
                <a:solidFill>
                  <a:srgbClr val="6600CC"/>
                </a:solidFill>
              </a:rPr>
              <a:t>Proving Ground Summary</a:t>
            </a:r>
          </a:p>
        </p:txBody>
      </p:sp>
      <p:sp>
        <p:nvSpPr>
          <p:cNvPr id="22531" name="Rectangle 3"/>
          <p:cNvSpPr>
            <a:spLocks noGrp="1" noChangeArrowheads="1"/>
          </p:cNvSpPr>
          <p:nvPr>
            <p:ph type="body" idx="1"/>
          </p:nvPr>
        </p:nvSpPr>
        <p:spPr>
          <a:xfrm>
            <a:off x="0" y="1270000"/>
            <a:ext cx="9144000" cy="5588000"/>
          </a:xfrm>
        </p:spPr>
        <p:txBody>
          <a:bodyPr/>
          <a:lstStyle/>
          <a:p>
            <a:pPr lvl="2"/>
            <a:r>
              <a:rPr lang="en-US" sz="2400" dirty="0" smtClean="0">
                <a:latin typeface="Times New Roman" pitchFamily="-65" charset="0"/>
                <a:sym typeface="WP Greek Century" pitchFamily="2" charset="2"/>
              </a:rPr>
              <a:t>Proving Ground Program Plan under development</a:t>
            </a:r>
          </a:p>
          <a:p>
            <a:pPr lvl="2"/>
            <a:r>
              <a:rPr lang="en-US" sz="2400" dirty="0" smtClean="0">
                <a:latin typeface="Times New Roman" pitchFamily="-65" charset="0"/>
                <a:sym typeface="WP Greek Century" pitchFamily="2" charset="2"/>
              </a:rPr>
              <a:t>Phase I spin-up at CIMSS, CIRA (2008)</a:t>
            </a:r>
          </a:p>
          <a:p>
            <a:pPr lvl="2"/>
            <a:r>
              <a:rPr lang="en-US" sz="2400" dirty="0" smtClean="0">
                <a:latin typeface="Times New Roman" pitchFamily="-65" charset="0"/>
                <a:sym typeface="WP Greek Century" pitchFamily="2" charset="2"/>
              </a:rPr>
              <a:t>Phase II added </a:t>
            </a:r>
            <a:r>
              <a:rPr lang="en-US" sz="2400" dirty="0" err="1" smtClean="0">
                <a:latin typeface="Times New Roman" pitchFamily="-65" charset="0"/>
                <a:sym typeface="WP Greek Century" pitchFamily="2" charset="2"/>
              </a:rPr>
              <a:t>SPoRT</a:t>
            </a:r>
            <a:r>
              <a:rPr lang="en-US" sz="2400" dirty="0" smtClean="0">
                <a:latin typeface="Times New Roman" pitchFamily="-65" charset="0"/>
                <a:sym typeface="WP Greek Century" pitchFamily="2" charset="2"/>
              </a:rPr>
              <a:t>, AQ, Alaska, Pacific</a:t>
            </a:r>
          </a:p>
          <a:p>
            <a:pPr lvl="3"/>
            <a:r>
              <a:rPr lang="en-US" sz="2000" dirty="0" smtClean="0">
                <a:latin typeface="Times New Roman" pitchFamily="-65" charset="0"/>
                <a:sym typeface="WP Greek Century" pitchFamily="2" charset="2"/>
              </a:rPr>
              <a:t>HWT IOP with VORTEX-2 (2009, 2010)</a:t>
            </a:r>
          </a:p>
          <a:p>
            <a:pPr lvl="3"/>
            <a:r>
              <a:rPr lang="en-US" sz="2000" dirty="0" smtClean="0">
                <a:latin typeface="Times New Roman" pitchFamily="-65" charset="0"/>
                <a:sym typeface="WP Greek Century" pitchFamily="2" charset="2"/>
              </a:rPr>
              <a:t>JHT IOP with GRIP (NASA), PREDICT (NSF) 2010</a:t>
            </a:r>
          </a:p>
          <a:p>
            <a:pPr lvl="2"/>
            <a:r>
              <a:rPr lang="en-US" sz="2400" dirty="0" smtClean="0">
                <a:latin typeface="Times New Roman" pitchFamily="-65" charset="0"/>
                <a:sym typeface="WP Greek Century" pitchFamily="2" charset="2"/>
              </a:rPr>
              <a:t>Need real time and archived events (AWIPS2, WES)</a:t>
            </a:r>
          </a:p>
          <a:p>
            <a:pPr lvl="2"/>
            <a:r>
              <a:rPr lang="en-US" sz="2400" dirty="0" smtClean="0">
                <a:latin typeface="Times New Roman" pitchFamily="-65" charset="0"/>
                <a:sym typeface="WP Greek Century" pitchFamily="2" charset="2"/>
              </a:rPr>
              <a:t>PG is the ultimate tool for user interaction</a:t>
            </a:r>
          </a:p>
          <a:p>
            <a:pPr lvl="2"/>
            <a:r>
              <a:rPr lang="en-US" sz="2400" dirty="0" smtClean="0">
                <a:latin typeface="Times New Roman" pitchFamily="-65" charset="0"/>
                <a:sym typeface="WP Greek Century" pitchFamily="2" charset="2"/>
              </a:rPr>
              <a:t>Must maintain focus on clear path to operations</a:t>
            </a:r>
          </a:p>
          <a:p>
            <a:pPr lvl="2"/>
            <a:r>
              <a:rPr lang="en-US" sz="2400" dirty="0" smtClean="0">
                <a:latin typeface="Times New Roman" pitchFamily="-65" charset="0"/>
                <a:sym typeface="WP Greek Century" pitchFamily="2" charset="2"/>
              </a:rPr>
              <a:t>Ensuring pathway into operations by developing GOES-R proxy products for the AWIPS2 environment</a:t>
            </a:r>
          </a:p>
          <a:p>
            <a:pPr lvl="2"/>
            <a:r>
              <a:rPr lang="en-US" sz="2400" dirty="0" smtClean="0">
                <a:latin typeface="Times New Roman" pitchFamily="-65" charset="0"/>
                <a:sym typeface="WP Greek Century" pitchFamily="2" charset="2"/>
              </a:rPr>
              <a:t>Existing and Planned collaborations with NOAA </a:t>
            </a:r>
            <a:r>
              <a:rPr lang="en-US" sz="2400" dirty="0" err="1" smtClean="0">
                <a:latin typeface="Times New Roman" pitchFamily="-65" charset="0"/>
                <a:sym typeface="WP Greek Century" pitchFamily="2" charset="2"/>
              </a:rPr>
              <a:t>Testbeds</a:t>
            </a:r>
            <a:r>
              <a:rPr lang="en-US" sz="2400" dirty="0" smtClean="0">
                <a:latin typeface="Times New Roman" pitchFamily="-65" charset="0"/>
                <a:sym typeface="WP Greek Century" pitchFamily="2" charset="2"/>
              </a:rPr>
              <a:t>- HWT, JHT, DTC, HMT, JCSDA, others (Aviation </a:t>
            </a:r>
            <a:r>
              <a:rPr lang="en-US" sz="2400" dirty="0" err="1" smtClean="0">
                <a:latin typeface="Times New Roman" pitchFamily="-65" charset="0"/>
                <a:sym typeface="WP Greek Century" pitchFamily="2" charset="2"/>
              </a:rPr>
              <a:t>Testbed</a:t>
            </a:r>
            <a:r>
              <a:rPr lang="en-US" sz="2400" dirty="0" smtClean="0">
                <a:latin typeface="Times New Roman" pitchFamily="-65" charset="0"/>
                <a:sym typeface="WP Greek Century" pitchFamily="2" charset="2"/>
              </a:rPr>
              <a:t>)</a:t>
            </a:r>
          </a:p>
        </p:txBody>
      </p:sp>
      <p:sp>
        <p:nvSpPr>
          <p:cNvPr id="22532"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88575"/>
            <a:ext cx="8064500" cy="563562"/>
          </a:xfrm>
        </p:spPr>
        <p:txBody>
          <a:bodyPr/>
          <a:lstStyle/>
          <a:p>
            <a:r>
              <a:rPr lang="en-US" sz="3600" dirty="0" smtClean="0">
                <a:solidFill>
                  <a:srgbClr val="6600CC"/>
                </a:solidFill>
              </a:rPr>
              <a:t>GOES-R User Readiness</a:t>
            </a:r>
            <a:endParaRPr lang="en-US" sz="3600" dirty="0">
              <a:solidFill>
                <a:srgbClr val="6600CC"/>
              </a:solidFill>
            </a:endParaRPr>
          </a:p>
        </p:txBody>
      </p:sp>
      <p:sp>
        <p:nvSpPr>
          <p:cNvPr id="4" name="Line 5"/>
          <p:cNvSpPr>
            <a:spLocks noChangeShapeType="1"/>
          </p:cNvSpPr>
          <p:nvPr/>
        </p:nvSpPr>
        <p:spPr bwMode="auto">
          <a:xfrm>
            <a:off x="457200" y="933112"/>
            <a:ext cx="8229600" cy="0"/>
          </a:xfrm>
          <a:prstGeom prst="line">
            <a:avLst/>
          </a:prstGeom>
          <a:noFill/>
          <a:ln w="50800" cmpd="dbl">
            <a:solidFill>
              <a:srgbClr val="003399"/>
            </a:solidFill>
            <a:round/>
            <a:headEnd/>
            <a:tailEnd/>
          </a:ln>
          <a:effectLst/>
        </p:spPr>
        <p:txBody>
          <a:bodyPr/>
          <a:lstStyle/>
          <a:p>
            <a:endParaRPr lang="en-US"/>
          </a:p>
        </p:txBody>
      </p:sp>
      <p:sp>
        <p:nvSpPr>
          <p:cNvPr id="7" name="Rectangle 6"/>
          <p:cNvSpPr/>
          <p:nvPr/>
        </p:nvSpPr>
        <p:spPr>
          <a:xfrm>
            <a:off x="0" y="5481935"/>
            <a:ext cx="91440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Risk Reduction (Mitigation)</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Picture 33" descr="GOES-R_Color_L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66900" y="1636713"/>
            <a:ext cx="5410200" cy="360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08288"/>
            <a:ext cx="8229600" cy="782053"/>
          </a:xfrm>
        </p:spPr>
        <p:txBody>
          <a:bodyPr/>
          <a:lstStyle/>
          <a:p>
            <a:pPr>
              <a:lnSpc>
                <a:spcPct val="90000"/>
              </a:lnSpc>
            </a:pPr>
            <a:r>
              <a:rPr lang="en-US" dirty="0" smtClean="0"/>
              <a:t>Innovative Ideas for Multi-instrument Blended Satellite Products</a:t>
            </a:r>
            <a:endParaRPr lang="en-US" dirty="0"/>
          </a:p>
        </p:txBody>
      </p:sp>
      <p:sp>
        <p:nvSpPr>
          <p:cNvPr id="5" name="Line 67"/>
          <p:cNvSpPr>
            <a:spLocks noChangeShapeType="1"/>
          </p:cNvSpPr>
          <p:nvPr/>
        </p:nvSpPr>
        <p:spPr bwMode="auto">
          <a:xfrm>
            <a:off x="457200" y="953844"/>
            <a:ext cx="8229600" cy="0"/>
          </a:xfrm>
          <a:prstGeom prst="line">
            <a:avLst/>
          </a:prstGeom>
          <a:noFill/>
          <a:ln w="50800" cmpd="dbl">
            <a:solidFill>
              <a:srgbClr val="003399"/>
            </a:solidFill>
            <a:round/>
            <a:headEnd/>
            <a:tailEnd/>
          </a:ln>
        </p:spPr>
        <p:txBody>
          <a:bodyPr/>
          <a:lstStyle/>
          <a:p>
            <a:endParaRPr lang="en-US"/>
          </a:p>
        </p:txBody>
      </p:sp>
      <p:sp>
        <p:nvSpPr>
          <p:cNvPr id="7" name="Content Placeholder 6"/>
          <p:cNvSpPr>
            <a:spLocks noGrp="1"/>
          </p:cNvSpPr>
          <p:nvPr>
            <p:ph idx="1"/>
          </p:nvPr>
        </p:nvSpPr>
        <p:spPr>
          <a:xfrm>
            <a:off x="457200" y="1588168"/>
            <a:ext cx="8229600" cy="4525963"/>
          </a:xfrm>
        </p:spPr>
        <p:txBody>
          <a:bodyPr/>
          <a:lstStyle/>
          <a:p>
            <a:r>
              <a:rPr lang="en-US" dirty="0" smtClean="0"/>
              <a:t>New topical areas (</a:t>
            </a:r>
            <a:r>
              <a:rPr lang="en-US" dirty="0" err="1" smtClean="0"/>
              <a:t>phenology</a:t>
            </a:r>
            <a:r>
              <a:rPr lang="en-US" dirty="0" smtClean="0"/>
              <a:t>, energy applications) </a:t>
            </a:r>
          </a:p>
          <a:p>
            <a:r>
              <a:rPr lang="en-US" dirty="0" smtClean="0"/>
              <a:t>New investigators/team members are encouraged</a:t>
            </a:r>
          </a:p>
          <a:p>
            <a:r>
              <a:rPr lang="en-US" dirty="0" smtClean="0"/>
              <a:t>Projects that “bridge the gap” between current single-instrument or single-satellite projects (such as making connections between currently funded SSMIS and GLM projects focused on precipitation)  </a:t>
            </a:r>
          </a:p>
          <a:p>
            <a:r>
              <a:rPr lang="en-US" dirty="0" smtClean="0"/>
              <a:t>Projects that result in portable applications with software following industry coding standards are encouraged</a:t>
            </a:r>
          </a:p>
          <a:p>
            <a:r>
              <a:rPr lang="en-US" dirty="0" smtClean="0"/>
              <a:t>Selections include:</a:t>
            </a:r>
          </a:p>
          <a:p>
            <a:pPr lvl="1"/>
            <a:r>
              <a:rPr lang="en-US" dirty="0" smtClean="0"/>
              <a:t>Combining GOES-R (ABI+GLM) and GPM to improve GOES-R </a:t>
            </a:r>
            <a:r>
              <a:rPr lang="en-US" dirty="0" err="1" smtClean="0"/>
              <a:t>rainrate</a:t>
            </a:r>
            <a:r>
              <a:rPr lang="en-US" dirty="0" smtClean="0"/>
              <a:t> product </a:t>
            </a:r>
          </a:p>
          <a:p>
            <a:pPr lvl="1"/>
            <a:r>
              <a:rPr lang="en-US" dirty="0" smtClean="0"/>
              <a:t>Using </a:t>
            </a:r>
            <a:r>
              <a:rPr lang="en-US" dirty="0" err="1" smtClean="0"/>
              <a:t>Hyperspectral</a:t>
            </a:r>
            <a:r>
              <a:rPr lang="en-US" dirty="0" smtClean="0"/>
              <a:t> POES Products to Improve GOES-R ABI Temperature/Moisture Profiles</a:t>
            </a:r>
          </a:p>
          <a:p>
            <a:pPr lvl="1"/>
            <a:r>
              <a:rPr lang="en-US" dirty="0" smtClean="0"/>
              <a:t>Combined Geo/Leo High Latitude Atmospheric Motion Vectors (to fill gap between 60 and 70 deg latitude)</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1342" y="276728"/>
            <a:ext cx="8121316" cy="563562"/>
          </a:xfrm>
        </p:spPr>
        <p:txBody>
          <a:bodyPr/>
          <a:lstStyle/>
          <a:p>
            <a:r>
              <a:rPr lang="en-US" dirty="0" smtClean="0">
                <a:solidFill>
                  <a:srgbClr val="6600CC"/>
                </a:solidFill>
              </a:rPr>
              <a:t>GOES-R Improvements </a:t>
            </a:r>
            <a:r>
              <a:rPr lang="en-US" dirty="0" err="1" smtClean="0">
                <a:solidFill>
                  <a:srgbClr val="6600CC"/>
                </a:solidFill>
              </a:rPr>
              <a:t>vs</a:t>
            </a:r>
            <a:r>
              <a:rPr lang="en-US" dirty="0" smtClean="0">
                <a:solidFill>
                  <a:srgbClr val="6600CC"/>
                </a:solidFill>
              </a:rPr>
              <a:t> Current GOES</a:t>
            </a:r>
            <a:endParaRPr lang="en-US" dirty="0">
              <a:solidFill>
                <a:srgbClr val="6600CC"/>
              </a:solidFill>
            </a:endParaRPr>
          </a:p>
        </p:txBody>
      </p:sp>
      <p:sp>
        <p:nvSpPr>
          <p:cNvPr id="4" name="Slide Number Placeholder 3"/>
          <p:cNvSpPr>
            <a:spLocks noGrp="1"/>
          </p:cNvSpPr>
          <p:nvPr>
            <p:ph type="sldNum" sz="quarter" idx="11"/>
          </p:nvPr>
        </p:nvSpPr>
        <p:spPr/>
        <p:txBody>
          <a:bodyPr/>
          <a:lstStyle/>
          <a:p>
            <a:pPr>
              <a:defRPr/>
            </a:pPr>
            <a:fld id="{CB408E71-80BA-41CB-AE7D-3F650682A175}" type="slidenum">
              <a:rPr lang="en-US" smtClean="0"/>
              <a:pPr>
                <a:defRPr/>
              </a:pPr>
              <a:t>3</a:t>
            </a:fld>
            <a:endParaRPr lang="en-US"/>
          </a:p>
        </p:txBody>
      </p:sp>
      <p:graphicFrame>
        <p:nvGraphicFramePr>
          <p:cNvPr id="6" name="Table 5"/>
          <p:cNvGraphicFramePr>
            <a:graphicFrameLocks noGrp="1"/>
          </p:cNvGraphicFramePr>
          <p:nvPr/>
        </p:nvGraphicFramePr>
        <p:xfrm>
          <a:off x="1118936" y="1395678"/>
          <a:ext cx="7014410" cy="4990764"/>
        </p:xfrm>
        <a:graphic>
          <a:graphicData uri="http://schemas.openxmlformats.org/drawingml/2006/table">
            <a:tbl>
              <a:tblPr/>
              <a:tblGrid>
                <a:gridCol w="2306107"/>
                <a:gridCol w="1620240"/>
                <a:gridCol w="1696447"/>
                <a:gridCol w="1391616"/>
              </a:tblGrid>
              <a:tr h="292517">
                <a:tc>
                  <a:txBody>
                    <a:bodyPr/>
                    <a:lstStyle/>
                    <a:p>
                      <a:pPr algn="ctr" fontAlgn="ctr"/>
                      <a:r>
                        <a:rPr lang="en-US" sz="1300" b="1" i="0" u="none" strike="noStrike" dirty="0">
                          <a:solidFill>
                            <a:srgbClr val="FFFFFF"/>
                          </a:solidFill>
                          <a:latin typeface="Arial"/>
                        </a:rPr>
                        <a:t>Performance Capability</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80"/>
                    </a:solidFill>
                  </a:tcPr>
                </a:tc>
                <a:tc>
                  <a:txBody>
                    <a:bodyPr/>
                    <a:lstStyle/>
                    <a:p>
                      <a:pPr algn="ctr" fontAlgn="ctr"/>
                      <a:r>
                        <a:rPr lang="en-US" sz="1300" b="1" i="0" u="none" strike="noStrike">
                          <a:solidFill>
                            <a:srgbClr val="FFFFFF"/>
                          </a:solidFill>
                          <a:latin typeface="Arial"/>
                        </a:rPr>
                        <a:t>GOES I-M</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80"/>
                    </a:solidFill>
                  </a:tcPr>
                </a:tc>
                <a:tc>
                  <a:txBody>
                    <a:bodyPr/>
                    <a:lstStyle/>
                    <a:p>
                      <a:pPr algn="ctr" fontAlgn="ctr"/>
                      <a:r>
                        <a:rPr lang="en-US" sz="1300" b="1" i="0" u="none" strike="noStrike">
                          <a:solidFill>
                            <a:srgbClr val="FFFFFF"/>
                          </a:solidFill>
                          <a:latin typeface="Arial"/>
                        </a:rPr>
                        <a:t>GOES N-P</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80"/>
                    </a:solidFill>
                  </a:tcPr>
                </a:tc>
                <a:tc>
                  <a:txBody>
                    <a:bodyPr/>
                    <a:lstStyle/>
                    <a:p>
                      <a:pPr algn="ctr" fontAlgn="ctr"/>
                      <a:r>
                        <a:rPr lang="en-US" sz="1300" b="1" i="0" u="none" strike="noStrike">
                          <a:solidFill>
                            <a:srgbClr val="FFFFFF"/>
                          </a:solidFill>
                          <a:latin typeface="Arial"/>
                        </a:rPr>
                        <a:t>GOES R</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80"/>
                    </a:solidFill>
                  </a:tcPr>
                </a:tc>
              </a:tr>
              <a:tr h="292517">
                <a:tc>
                  <a:txBody>
                    <a:bodyPr/>
                    <a:lstStyle/>
                    <a:p>
                      <a:pPr algn="ctr" fontAlgn="ctr"/>
                      <a:r>
                        <a:rPr lang="en-US" sz="1300" b="0" i="0" u="none" strike="noStrike">
                          <a:latin typeface="Arial"/>
                        </a:rPr>
                        <a:t>Imaging</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 </a:t>
                      </a:r>
                    </a:p>
                  </a:txBody>
                  <a:tcPr marL="8643" marR="8643" marT="86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 </a:t>
                      </a:r>
                    </a:p>
                  </a:txBody>
                  <a:tcPr marL="8643" marR="8643" marT="86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 </a:t>
                      </a:r>
                    </a:p>
                  </a:txBody>
                  <a:tcPr marL="8643" marR="8643" marT="8643"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2517">
                <a:tc>
                  <a:txBody>
                    <a:bodyPr/>
                    <a:lstStyle/>
                    <a:p>
                      <a:pPr algn="ctr" fontAlgn="ctr"/>
                      <a:r>
                        <a:rPr lang="en-US" sz="1300" b="0" i="0" u="none" strike="noStrike">
                          <a:latin typeface="Arial"/>
                        </a:rPr>
                        <a:t>    Visible Resolution</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1 km</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1 km</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solidFill>
                            <a:srgbClr val="FF0000"/>
                          </a:solidFill>
                          <a:latin typeface="Arial"/>
                        </a:rPr>
                        <a:t>0.5 km</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585036">
                <a:tc>
                  <a:txBody>
                    <a:bodyPr/>
                    <a:lstStyle/>
                    <a:p>
                      <a:pPr algn="ctr" fontAlgn="ctr"/>
                      <a:r>
                        <a:rPr lang="en-US" sz="1300" b="0" i="0" u="none" strike="noStrike" dirty="0">
                          <a:latin typeface="Arial"/>
                        </a:rPr>
                        <a:t>    IR Resolution</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4-8 km</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300" b="0" i="0" u="none" strike="noStrike">
                          <a:latin typeface="Arial"/>
                        </a:rPr>
                        <a:t>4-8 km N</a:t>
                      </a:r>
                      <a:br>
                        <a:rPr lang="pt-BR" sz="1300" b="0" i="0" u="none" strike="noStrike">
                          <a:latin typeface="Arial"/>
                        </a:rPr>
                      </a:br>
                      <a:r>
                        <a:rPr lang="pt-BR" sz="1300" b="0" i="0" u="none" strike="noStrike">
                          <a:latin typeface="Arial"/>
                        </a:rPr>
                        <a:t>4 km O/P</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solidFill>
                            <a:srgbClr val="FF0000"/>
                          </a:solidFill>
                          <a:latin typeface="Arial"/>
                        </a:rPr>
                        <a:t>1-2 km</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585036">
                <a:tc>
                  <a:txBody>
                    <a:bodyPr/>
                    <a:lstStyle/>
                    <a:p>
                      <a:pPr algn="ctr" fontAlgn="ctr"/>
                      <a:r>
                        <a:rPr lang="en-US" sz="1300" b="0" i="0" u="none" strike="noStrike">
                          <a:latin typeface="Arial"/>
                        </a:rPr>
                        <a:t>    Full Disk Coverage Rate</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30 min</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30 min</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solidFill>
                            <a:srgbClr val="FF0000"/>
                          </a:solidFill>
                          <a:latin typeface="Arial"/>
                        </a:rPr>
                        <a:t>5 min</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585036">
                <a:tc>
                  <a:txBody>
                    <a:bodyPr/>
                    <a:lstStyle/>
                    <a:p>
                      <a:pPr algn="ctr" fontAlgn="ctr"/>
                      <a:r>
                        <a:rPr lang="en-US" sz="1300" b="0" i="0" u="none" strike="noStrike" dirty="0">
                          <a:latin typeface="Arial"/>
                        </a:rPr>
                        <a:t>Rapid Scan Imaging Mode</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7.5 min</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7.5 min</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solidFill>
                            <a:srgbClr val="FF0000"/>
                          </a:solidFill>
                          <a:latin typeface="Arial"/>
                        </a:rPr>
                        <a:t>30 sec</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92517">
                <a:tc>
                  <a:txBody>
                    <a:bodyPr/>
                    <a:lstStyle/>
                    <a:p>
                      <a:pPr algn="ctr" fontAlgn="ctr"/>
                      <a:r>
                        <a:rPr lang="en-US" sz="1300" b="0" i="0" u="none" strike="noStrike">
                          <a:latin typeface="Arial"/>
                        </a:rPr>
                        <a:t>    # of Channels</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5</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5</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solidFill>
                            <a:srgbClr val="FF0000"/>
                          </a:solidFill>
                          <a:latin typeface="Arial"/>
                        </a:rPr>
                        <a:t>16</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92517">
                <a:tc>
                  <a:txBody>
                    <a:bodyPr/>
                    <a:lstStyle/>
                    <a:p>
                      <a:pPr algn="ctr" fontAlgn="ctr"/>
                      <a:r>
                        <a:rPr lang="en-US" sz="1300" b="0" i="0" u="none" strike="noStrike">
                          <a:latin typeface="Arial"/>
                        </a:rPr>
                        <a:t>Solar Monitoring</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GOES-M only</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Yes</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latin typeface="Arial"/>
                        </a:rPr>
                        <a:t>Yes</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92517">
                <a:tc>
                  <a:txBody>
                    <a:bodyPr/>
                    <a:lstStyle/>
                    <a:p>
                      <a:pPr algn="ctr" fontAlgn="ctr"/>
                      <a:r>
                        <a:rPr lang="en-US" sz="1300" b="0" i="0" u="none" strike="noStrike">
                          <a:latin typeface="Arial"/>
                        </a:rPr>
                        <a:t>Lightning Detection</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No</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No</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solidFill>
                            <a:srgbClr val="FF0000"/>
                          </a:solidFill>
                          <a:latin typeface="Arial"/>
                        </a:rPr>
                        <a:t>Yes </a:t>
                      </a:r>
                      <a:endParaRPr lang="en-US" sz="1300" b="0" i="0" u="none" strike="noStrike" dirty="0" smtClean="0">
                        <a:solidFill>
                          <a:srgbClr val="FF0000"/>
                        </a:solidFill>
                        <a:latin typeface="Arial"/>
                      </a:endParaRPr>
                    </a:p>
                    <a:p>
                      <a:pPr algn="ctr" fontAlgn="ctr"/>
                      <a:r>
                        <a:rPr lang="en-US" sz="1300" b="0" i="0" u="none" strike="noStrike" dirty="0" smtClean="0">
                          <a:solidFill>
                            <a:srgbClr val="FF0000"/>
                          </a:solidFill>
                          <a:latin typeface="Arial"/>
                        </a:rPr>
                        <a:t>8km</a:t>
                      </a:r>
                    </a:p>
                    <a:p>
                      <a:pPr algn="ctr" fontAlgn="ctr"/>
                      <a:r>
                        <a:rPr lang="en-US" sz="1300" b="0" i="0" u="none" strike="noStrike" dirty="0" smtClean="0">
                          <a:solidFill>
                            <a:srgbClr val="FF0000"/>
                          </a:solidFill>
                          <a:latin typeface="Arial"/>
                        </a:rPr>
                        <a:t>&lt;20 sec latency</a:t>
                      </a:r>
                      <a:endParaRPr lang="en-US" sz="1300" b="0" i="0" u="none" strike="noStrike" dirty="0">
                        <a:solidFill>
                          <a:srgbClr val="FF0000"/>
                        </a:solidFill>
                        <a:latin typeface="Arial"/>
                      </a:endParaRP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92517">
                <a:tc>
                  <a:txBody>
                    <a:bodyPr/>
                    <a:lstStyle/>
                    <a:p>
                      <a:pPr algn="ctr" fontAlgn="ctr"/>
                      <a:r>
                        <a:rPr lang="en-US" sz="1300" b="0" i="0" u="none" strike="noStrike">
                          <a:latin typeface="Arial"/>
                        </a:rPr>
                        <a:t>Operate through Eclipse</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No</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Yes</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latin typeface="Arial"/>
                        </a:rPr>
                        <a:t>Yes</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92517">
                <a:tc>
                  <a:txBody>
                    <a:bodyPr/>
                    <a:lstStyle/>
                    <a:p>
                      <a:pPr algn="ctr" fontAlgn="ctr"/>
                      <a:r>
                        <a:rPr lang="en-US" sz="1300" b="0" i="0" u="none" strike="noStrike">
                          <a:latin typeface="Arial"/>
                        </a:rPr>
                        <a:t>Ground System Backup</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Limited</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Limited</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latin typeface="Arial"/>
                        </a:rPr>
                        <a:t>Limited</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92517">
                <a:tc>
                  <a:txBody>
                    <a:bodyPr/>
                    <a:lstStyle/>
                    <a:p>
                      <a:pPr algn="ctr" fontAlgn="ctr"/>
                      <a:r>
                        <a:rPr lang="en-US" sz="1300" b="0" i="0" u="none" strike="noStrike">
                          <a:latin typeface="Arial"/>
                        </a:rPr>
                        <a:t>Archive and Access</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Limited</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Limited</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latin typeface="Arial"/>
                        </a:rPr>
                        <a:t>Yes</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92517">
                <a:tc>
                  <a:txBody>
                    <a:bodyPr/>
                    <a:lstStyle/>
                    <a:p>
                      <a:pPr algn="ctr" fontAlgn="ctr"/>
                      <a:r>
                        <a:rPr lang="en-US" sz="1300" b="0" i="0" u="none" strike="noStrike" dirty="0">
                          <a:latin typeface="Arial"/>
                        </a:rPr>
                        <a:t>S/C Raw Data Volume</a:t>
                      </a:r>
                    </a:p>
                  </a:txBody>
                  <a:tcPr marL="8643" marR="8643" marT="864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latin typeface="Arial"/>
                        </a:rPr>
                        <a:t>2.6 Mbps</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a:latin typeface="Arial"/>
                        </a:rPr>
                        <a:t>2.6 Mbps</a:t>
                      </a:r>
                    </a:p>
                  </a:txBody>
                  <a:tcPr marL="8643" marR="8643" marT="86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300" b="0" i="0" u="none" strike="noStrike" dirty="0">
                          <a:latin typeface="Arial"/>
                        </a:rPr>
                        <a:t>75 Mbps</a:t>
                      </a:r>
                    </a:p>
                  </a:txBody>
                  <a:tcPr marL="8643" marR="8643" marT="864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7"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0474"/>
            <a:ext cx="8229600" cy="782053"/>
          </a:xfrm>
        </p:spPr>
        <p:txBody>
          <a:bodyPr/>
          <a:lstStyle/>
          <a:p>
            <a:pPr>
              <a:lnSpc>
                <a:spcPct val="90000"/>
              </a:lnSpc>
            </a:pPr>
            <a:r>
              <a:rPr lang="en-US" dirty="0" smtClean="0"/>
              <a:t>Visiting Scientist Program Initiative</a:t>
            </a:r>
            <a:endParaRPr lang="en-US" dirty="0"/>
          </a:p>
        </p:txBody>
      </p:sp>
      <p:sp>
        <p:nvSpPr>
          <p:cNvPr id="7" name="Content Placeholder 6"/>
          <p:cNvSpPr>
            <a:spLocks noGrp="1"/>
          </p:cNvSpPr>
          <p:nvPr>
            <p:ph idx="1"/>
          </p:nvPr>
        </p:nvSpPr>
        <p:spPr>
          <a:xfrm>
            <a:off x="457200" y="1215231"/>
            <a:ext cx="8229600" cy="4525963"/>
          </a:xfrm>
        </p:spPr>
        <p:txBody>
          <a:bodyPr/>
          <a:lstStyle/>
          <a:p>
            <a:r>
              <a:rPr lang="en-US" dirty="0" smtClean="0"/>
              <a:t>To exchange ideas and formulate cross-cutting proposals to explore innovative multi-sensor blended satellite products that will be possible in the GOES-R era</a:t>
            </a:r>
          </a:p>
          <a:p>
            <a:r>
              <a:rPr lang="en-US" dirty="0" smtClean="0"/>
              <a:t>Ideas can be explored in detail during visits of 1-4 weeks duration.</a:t>
            </a:r>
          </a:p>
          <a:p>
            <a:r>
              <a:rPr lang="en-US" dirty="0" smtClean="0"/>
              <a:t>10 proposals selected for 2010 including:</a:t>
            </a:r>
          </a:p>
          <a:p>
            <a:pPr lvl="1"/>
            <a:r>
              <a:rPr lang="en-US" dirty="0" smtClean="0"/>
              <a:t>5 researcher visits of 1-2 weeks to Hazardous Weather </a:t>
            </a:r>
            <a:r>
              <a:rPr lang="en-US" dirty="0" err="1" smtClean="0"/>
              <a:t>Testbed</a:t>
            </a:r>
            <a:r>
              <a:rPr lang="en-US" dirty="0" smtClean="0"/>
              <a:t>/NCEP Storm Prediction Center (Aviation, Fire Weather, NWP)</a:t>
            </a:r>
          </a:p>
          <a:p>
            <a:pPr lvl="1"/>
            <a:r>
              <a:rPr lang="en-US" dirty="0" err="1" smtClean="0"/>
              <a:t>CalNEX</a:t>
            </a:r>
            <a:r>
              <a:rPr lang="en-US" dirty="0" smtClean="0"/>
              <a:t> Air Quality/Trace Gas Field Validation Campaign participation</a:t>
            </a:r>
          </a:p>
          <a:p>
            <a:pPr lvl="1"/>
            <a:r>
              <a:rPr lang="en-US" dirty="0" smtClean="0"/>
              <a:t>River flood product collaboration with NWS Office of Hydrology</a:t>
            </a:r>
          </a:p>
          <a:p>
            <a:pPr lvl="1"/>
            <a:r>
              <a:rPr lang="en-US" dirty="0" smtClean="0"/>
              <a:t>ABI+GLM advanced products for aviation weather hazards (oceanic)</a:t>
            </a:r>
          </a:p>
          <a:p>
            <a:pPr lvl="1">
              <a:lnSpc>
                <a:spcPct val="200000"/>
              </a:lnSpc>
            </a:pPr>
            <a:r>
              <a:rPr lang="en-US" dirty="0" smtClean="0"/>
              <a:t>Martin </a:t>
            </a:r>
            <a:r>
              <a:rPr lang="en-US" dirty="0" err="1" smtClean="0"/>
              <a:t>Setvak</a:t>
            </a:r>
            <a:r>
              <a:rPr lang="en-US" dirty="0" smtClean="0"/>
              <a:t> (CMHI, NC-SAF) visit to CIRA- severe convection/clouds</a:t>
            </a:r>
          </a:p>
          <a:p>
            <a:pPr lvl="1"/>
            <a:r>
              <a:rPr lang="en-US" dirty="0" smtClean="0"/>
              <a:t>Attendance at Nowcasting SAF 2010 User’s Workshop</a:t>
            </a:r>
          </a:p>
          <a:p>
            <a:pPr lvl="1"/>
            <a:r>
              <a:rPr lang="en-US" dirty="0" smtClean="0"/>
              <a:t>Cloud Algorithm Collaboration with NC-SAF, Swedish Hydrological and Meteorological Institute (SMHI) and CM-SAF Royal Dutch Meteorological Institute (KNMI)</a:t>
            </a:r>
          </a:p>
          <a:p>
            <a:pPr lvl="1"/>
            <a:endParaRPr lang="en-US" dirty="0" smtClean="0"/>
          </a:p>
          <a:p>
            <a:endParaRPr lang="en-US" dirty="0"/>
          </a:p>
        </p:txBody>
      </p:sp>
      <p:sp>
        <p:nvSpPr>
          <p:cNvPr id="8" name="Line 67"/>
          <p:cNvSpPr>
            <a:spLocks noChangeShapeType="1"/>
          </p:cNvSpPr>
          <p:nvPr/>
        </p:nvSpPr>
        <p:spPr bwMode="auto">
          <a:xfrm>
            <a:off x="457200" y="953844"/>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782053"/>
          </a:xfrm>
        </p:spPr>
        <p:txBody>
          <a:bodyPr/>
          <a:lstStyle/>
          <a:p>
            <a:pPr>
              <a:lnSpc>
                <a:spcPct val="90000"/>
              </a:lnSpc>
            </a:pPr>
            <a:r>
              <a:rPr lang="en-US" dirty="0" smtClean="0"/>
              <a:t>JCSDA 2010 Data Assimilation Initiative</a:t>
            </a:r>
            <a:endParaRPr lang="en-US" dirty="0"/>
          </a:p>
        </p:txBody>
      </p:sp>
      <p:sp>
        <p:nvSpPr>
          <p:cNvPr id="3075" name="Rectangle 3"/>
          <p:cNvSpPr>
            <a:spLocks noGrp="1" noChangeArrowheads="1"/>
          </p:cNvSpPr>
          <p:nvPr>
            <p:ph type="body" idx="1"/>
          </p:nvPr>
        </p:nvSpPr>
        <p:spPr>
          <a:xfrm>
            <a:off x="806116" y="6027807"/>
            <a:ext cx="7531768" cy="842210"/>
          </a:xfrm>
          <a:ln>
            <a:noFill/>
          </a:ln>
        </p:spPr>
        <p:txBody>
          <a:bodyPr/>
          <a:lstStyle/>
          <a:p>
            <a:pPr>
              <a:lnSpc>
                <a:spcPct val="90000"/>
              </a:lnSpc>
              <a:spcAft>
                <a:spcPts val="400"/>
              </a:spcAft>
            </a:pPr>
            <a:r>
              <a:rPr lang="en-US" sz="1400" dirty="0" smtClean="0"/>
              <a:t>Full announcement at </a:t>
            </a:r>
            <a:r>
              <a:rPr lang="en-US" sz="1400" dirty="0"/>
              <a:t>JCSDA web </a:t>
            </a:r>
            <a:r>
              <a:rPr lang="en-US" sz="1400" dirty="0" err="1"/>
              <a:t>site:http</a:t>
            </a:r>
            <a:r>
              <a:rPr lang="en-US" sz="1400" dirty="0"/>
              <a:t>://</a:t>
            </a:r>
            <a:r>
              <a:rPr lang="en-US" sz="1400" dirty="0" err="1"/>
              <a:t>www.jcsda.noaa.gov</a:t>
            </a:r>
            <a:r>
              <a:rPr lang="en-US" sz="1400" dirty="0"/>
              <a:t>/ or through </a:t>
            </a:r>
            <a:r>
              <a:rPr lang="en-US" sz="1400" dirty="0" smtClean="0"/>
              <a:t>Grants-On-Line  (www.grants.gov</a:t>
            </a:r>
            <a:r>
              <a:rPr lang="en-US" sz="1400" dirty="0"/>
              <a:t>)</a:t>
            </a:r>
          </a:p>
          <a:p>
            <a:pPr>
              <a:lnSpc>
                <a:spcPct val="90000"/>
              </a:lnSpc>
              <a:spcAft>
                <a:spcPts val="400"/>
              </a:spcAft>
            </a:pPr>
            <a:r>
              <a:rPr lang="en-US" sz="1400" dirty="0" smtClean="0"/>
              <a:t>Please </a:t>
            </a:r>
            <a:r>
              <a:rPr lang="en-US" sz="1400" dirty="0"/>
              <a:t>contact Sid-Ahmed Boukabara with any questions (sid.boukabara@noaa.gov).</a:t>
            </a:r>
          </a:p>
        </p:txBody>
      </p:sp>
      <p:sp>
        <p:nvSpPr>
          <p:cNvPr id="4" name="TextBox 3"/>
          <p:cNvSpPr txBox="1"/>
          <p:nvPr/>
        </p:nvSpPr>
        <p:spPr>
          <a:xfrm>
            <a:off x="385010" y="794456"/>
            <a:ext cx="8373979" cy="5514330"/>
          </a:xfrm>
          <a:prstGeom prst="rect">
            <a:avLst/>
          </a:prstGeom>
          <a:noFill/>
        </p:spPr>
        <p:txBody>
          <a:bodyPr wrap="square" rtlCol="0">
            <a:spAutoFit/>
          </a:bodyPr>
          <a:lstStyle/>
          <a:p>
            <a:r>
              <a:rPr lang="en-US" sz="1600" dirty="0" smtClean="0">
                <a:solidFill>
                  <a:srgbClr val="7030A0"/>
                </a:solidFill>
              </a:rPr>
              <a:t>Funding Opportunity Title: Research in Satellite Data Assimilation for Numerical Weather, Climate and Environmental Forecast Systems</a:t>
            </a:r>
          </a:p>
          <a:p>
            <a:endParaRPr lang="en-US" sz="1600" dirty="0" smtClean="0">
              <a:solidFill>
                <a:srgbClr val="7030A0"/>
              </a:solidFill>
            </a:endParaRPr>
          </a:p>
          <a:p>
            <a:r>
              <a:rPr lang="en-US" sz="1600" dirty="0" smtClean="0">
                <a:solidFill>
                  <a:srgbClr val="7030A0"/>
                </a:solidFill>
              </a:rPr>
              <a:t>Funding Opportunity: NOAA-NESDIS-NESDISPO-2010-2001902 (Proposals Due October 13, 2009)</a:t>
            </a:r>
          </a:p>
          <a:p>
            <a:endParaRPr lang="en-US" sz="1600" dirty="0" smtClean="0">
              <a:solidFill>
                <a:srgbClr val="7030A0"/>
              </a:solidFill>
            </a:endParaRPr>
          </a:p>
          <a:p>
            <a:r>
              <a:rPr lang="en-US" sz="1600" dirty="0" smtClean="0">
                <a:solidFill>
                  <a:srgbClr val="7030A0"/>
                </a:solidFill>
              </a:rPr>
              <a:t>The JCSDA’s goal is to accelerate the abilities of NOAA, DOD, and NASA to ingest and effectively use large volumes of data from current and future satellite-based instruments (over the next 10 years). Maximizing the impact of these observations on numerical weather prediction and data assimilation systems is a high priority of the JCSDA.</a:t>
            </a:r>
          </a:p>
          <a:p>
            <a:endParaRPr lang="en-US" sz="1600" dirty="0" smtClean="0">
              <a:solidFill>
                <a:srgbClr val="7030A0"/>
              </a:solidFill>
            </a:endParaRPr>
          </a:p>
          <a:p>
            <a:pPr>
              <a:spcBef>
                <a:spcPts val="1000"/>
              </a:spcBef>
            </a:pPr>
            <a:r>
              <a:rPr lang="en-US" b="1" dirty="0" smtClean="0">
                <a:solidFill>
                  <a:srgbClr val="FF0000"/>
                </a:solidFill>
              </a:rPr>
              <a:t>New for 2010:</a:t>
            </a:r>
          </a:p>
          <a:p>
            <a:r>
              <a:rPr lang="en-US" dirty="0" smtClean="0"/>
              <a:t>Advanced Instruments (e.g. IASI, ASCAT, SSMIS, Jason-2/3, SMOS, Aquarius, ADM, </a:t>
            </a:r>
            <a:r>
              <a:rPr lang="en-US" dirty="0" err="1" smtClean="0"/>
              <a:t>CrIS</a:t>
            </a:r>
            <a:r>
              <a:rPr lang="en-US" dirty="0" smtClean="0"/>
              <a:t>, ATMS, </a:t>
            </a:r>
            <a:r>
              <a:rPr lang="en-US" b="1" dirty="0" smtClean="0">
                <a:solidFill>
                  <a:srgbClr val="FF0000"/>
                </a:solidFill>
              </a:rPr>
              <a:t>ABI, GLM</a:t>
            </a:r>
            <a:r>
              <a:rPr lang="en-US" dirty="0" smtClean="0"/>
              <a:t>, GPM, and other planned research missions) are or will become available over the course of the next decade.</a:t>
            </a:r>
          </a:p>
          <a:p>
            <a:endParaRPr lang="en-US" b="1" dirty="0" smtClean="0">
              <a:solidFill>
                <a:srgbClr val="FF0000"/>
              </a:solidFill>
            </a:endParaRPr>
          </a:p>
          <a:p>
            <a:r>
              <a:rPr lang="en-US" sz="2000" b="1" dirty="0" smtClean="0">
                <a:solidFill>
                  <a:srgbClr val="FF0000"/>
                </a:solidFill>
              </a:rPr>
              <a:t>- Impact studies of assimilating future instruments data and products on the forecast of severe weather events (hurricanes, flash flooding, etc) at both global and regional scales.</a:t>
            </a:r>
          </a:p>
          <a:p>
            <a:endParaRPr lang="en-US" b="1" dirty="0">
              <a:solidFill>
                <a:srgbClr val="FF0000"/>
              </a:solidFill>
            </a:endParaRPr>
          </a:p>
        </p:txBody>
      </p:sp>
      <p:sp>
        <p:nvSpPr>
          <p:cNvPr id="5" name="Line 67"/>
          <p:cNvSpPr>
            <a:spLocks noChangeShapeType="1"/>
          </p:cNvSpPr>
          <p:nvPr/>
        </p:nvSpPr>
        <p:spPr bwMode="auto">
          <a:xfrm>
            <a:off x="457200" y="749300"/>
            <a:ext cx="8229600" cy="0"/>
          </a:xfrm>
          <a:prstGeom prst="line">
            <a:avLst/>
          </a:prstGeom>
          <a:noFill/>
          <a:ln w="50800" cmpd="dbl">
            <a:solidFill>
              <a:srgbClr val="003399"/>
            </a:solidFill>
            <a:round/>
            <a:headEnd/>
            <a:tailEnd/>
          </a:ln>
        </p:spPr>
        <p:txBody>
          <a:bodyPr/>
          <a:lstStyle/>
          <a:p>
            <a:endParaRPr lang="en-US"/>
          </a:p>
        </p:txBody>
      </p:sp>
      <p:sp>
        <p:nvSpPr>
          <p:cNvPr id="6" name="Line 6"/>
          <p:cNvSpPr>
            <a:spLocks noChangeShapeType="1"/>
          </p:cNvSpPr>
          <p:nvPr/>
        </p:nvSpPr>
        <p:spPr bwMode="auto">
          <a:xfrm>
            <a:off x="457200" y="3478213"/>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00872F7-B922-47E8-9286-DD40ADEF11A2}" type="slidenum">
              <a:rPr lang="en-US"/>
              <a:pPr/>
              <a:t>32</a:t>
            </a:fld>
            <a:endParaRPr lang="en-US"/>
          </a:p>
        </p:txBody>
      </p:sp>
      <p:sp>
        <p:nvSpPr>
          <p:cNvPr id="513026" name="Rectangle 2"/>
          <p:cNvSpPr>
            <a:spLocks noGrp="1" noChangeArrowheads="1"/>
          </p:cNvSpPr>
          <p:nvPr>
            <p:ph type="title"/>
          </p:nvPr>
        </p:nvSpPr>
        <p:spPr>
          <a:xfrm>
            <a:off x="1676400" y="169863"/>
            <a:ext cx="5791200" cy="563562"/>
          </a:xfrm>
        </p:spPr>
        <p:txBody>
          <a:bodyPr/>
          <a:lstStyle/>
          <a:p>
            <a:r>
              <a:rPr lang="en-US" dirty="0" smtClean="0"/>
              <a:t>Motivation/Justification</a:t>
            </a:r>
            <a:endParaRPr lang="en-US" dirty="0"/>
          </a:p>
        </p:txBody>
      </p:sp>
      <p:sp>
        <p:nvSpPr>
          <p:cNvPr id="513030" name="Rectangle 6"/>
          <p:cNvSpPr>
            <a:spLocks noGrp="1" noChangeArrowheads="1"/>
          </p:cNvSpPr>
          <p:nvPr>
            <p:ph type="body" idx="1"/>
          </p:nvPr>
        </p:nvSpPr>
        <p:spPr>
          <a:xfrm>
            <a:off x="342900" y="1295400"/>
            <a:ext cx="8458200" cy="5334000"/>
          </a:xfrm>
        </p:spPr>
        <p:txBody>
          <a:bodyPr/>
          <a:lstStyle/>
          <a:p>
            <a:pPr marL="838200" lvl="1" indent="-381000">
              <a:buFontTx/>
              <a:buAutoNum type="arabicPeriod"/>
            </a:pPr>
            <a:r>
              <a:rPr lang="en-US" dirty="0"/>
              <a:t>Operational data assimilation systems have not been able to take advantage of GOES high temporal </a:t>
            </a:r>
            <a:r>
              <a:rPr lang="en-US" dirty="0" smtClean="0"/>
              <a:t>refresh and high resolution spatial data </a:t>
            </a:r>
            <a:r>
              <a:rPr lang="en-US" dirty="0"/>
              <a:t>because of a lack of advanced data assimilation capability </a:t>
            </a:r>
            <a:r>
              <a:rPr lang="en-US" dirty="0" smtClean="0"/>
              <a:t> (4D-VAR, </a:t>
            </a:r>
            <a:r>
              <a:rPr lang="en-US" dirty="0" err="1" smtClean="0"/>
              <a:t>EnKF</a:t>
            </a:r>
            <a:r>
              <a:rPr lang="en-US" dirty="0" smtClean="0"/>
              <a:t>)</a:t>
            </a:r>
            <a:endParaRPr lang="en-US" dirty="0"/>
          </a:p>
          <a:p>
            <a:pPr marL="838200" lvl="1" indent="-381000">
              <a:buFontTx/>
              <a:buAutoNum type="arabicPeriod"/>
            </a:pPr>
            <a:endParaRPr lang="en-US" dirty="0"/>
          </a:p>
          <a:p>
            <a:pPr marL="838200" lvl="1" indent="-381000">
              <a:buFontTx/>
              <a:buAutoNum type="arabicPeriod"/>
            </a:pPr>
            <a:r>
              <a:rPr lang="en-US" dirty="0"/>
              <a:t>For GOES-R ABI simulation and assimilation, JCSDA Community Radiative Transfer Model (CRTM) needs more accurate components such as BRDF and IR emissivity models, accurate and fast gaseous, aerosol and cloud optical models  </a:t>
            </a:r>
          </a:p>
          <a:p>
            <a:pPr marL="838200" lvl="1" indent="-381000">
              <a:buFontTx/>
              <a:buAutoNum type="arabicPeriod"/>
            </a:pPr>
            <a:endParaRPr lang="en-US" dirty="0"/>
          </a:p>
          <a:p>
            <a:pPr marL="457200" indent="-457200">
              <a:buFont typeface="Symbol" pitchFamily="18" charset="2"/>
              <a:buAutoNum type="arabicPeriod"/>
            </a:pPr>
            <a:endParaRPr lang="en-US" dirty="0"/>
          </a:p>
          <a:p>
            <a:pPr marL="457200" indent="-457200"/>
            <a:endParaRPr lang="en-US" dirty="0"/>
          </a:p>
        </p:txBody>
      </p:sp>
      <p:sp>
        <p:nvSpPr>
          <p:cNvPr id="5" name="Line 67"/>
          <p:cNvSpPr>
            <a:spLocks noChangeShapeType="1"/>
          </p:cNvSpPr>
          <p:nvPr/>
        </p:nvSpPr>
        <p:spPr bwMode="auto">
          <a:xfrm>
            <a:off x="457200" y="7493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5"/>
          <p:cNvSpPr>
            <a:spLocks noGrp="1"/>
          </p:cNvSpPr>
          <p:nvPr>
            <p:ph type="sldNum" sz="quarter" idx="10"/>
          </p:nvPr>
        </p:nvSpPr>
        <p:spPr/>
        <p:txBody>
          <a:bodyPr/>
          <a:lstStyle/>
          <a:p>
            <a:fld id="{25F4F911-1E3F-414A-A3B5-34607F865673}" type="slidenum">
              <a:rPr lang="en-US"/>
              <a:pPr/>
              <a:t>33</a:t>
            </a:fld>
            <a:endParaRPr lang="en-US"/>
          </a:p>
        </p:txBody>
      </p:sp>
      <p:sp>
        <p:nvSpPr>
          <p:cNvPr id="592898" name="Rectangle 2"/>
          <p:cNvSpPr>
            <a:spLocks noGrp="1" noChangeArrowheads="1"/>
          </p:cNvSpPr>
          <p:nvPr>
            <p:ph type="title"/>
          </p:nvPr>
        </p:nvSpPr>
        <p:spPr>
          <a:xfrm>
            <a:off x="216568" y="0"/>
            <a:ext cx="8710863" cy="838200"/>
          </a:xfrm>
        </p:spPr>
        <p:txBody>
          <a:bodyPr/>
          <a:lstStyle/>
          <a:p>
            <a:r>
              <a:rPr lang="en-US" sz="2800" dirty="0"/>
              <a:t>Improvement </a:t>
            </a:r>
            <a:r>
              <a:rPr lang="en-US" sz="2800" dirty="0" smtClean="0"/>
              <a:t>Using New </a:t>
            </a:r>
            <a:r>
              <a:rPr lang="en-US" sz="2800" dirty="0"/>
              <a:t>IR </a:t>
            </a:r>
            <a:r>
              <a:rPr lang="en-US" sz="2800" dirty="0" smtClean="0"/>
              <a:t>Emissivity </a:t>
            </a:r>
            <a:r>
              <a:rPr lang="en-US" sz="2800" dirty="0"/>
              <a:t>in CRTM</a:t>
            </a:r>
          </a:p>
        </p:txBody>
      </p:sp>
      <p:pic>
        <p:nvPicPr>
          <p:cNvPr id="592899" name="Picture 3" descr="jpl_emis_bias_ch2"/>
          <p:cNvPicPr>
            <a:picLocks noGrp="1" noChangeAspect="1" noChangeArrowheads="1"/>
          </p:cNvPicPr>
          <p:nvPr>
            <p:ph sz="half" idx="1"/>
          </p:nvPr>
        </p:nvPicPr>
        <p:blipFill>
          <a:blip r:embed="rId3" cstate="print"/>
          <a:srcRect/>
          <a:stretch>
            <a:fillRect/>
          </a:stretch>
        </p:blipFill>
        <p:spPr>
          <a:xfrm>
            <a:off x="609600" y="1503111"/>
            <a:ext cx="6019800" cy="2792413"/>
          </a:xfrm>
          <a:noFill/>
          <a:ln/>
        </p:spPr>
      </p:pic>
      <p:pic>
        <p:nvPicPr>
          <p:cNvPr id="592900" name="Picture 4" descr="jpl_emis_bias_ch4"/>
          <p:cNvPicPr>
            <a:picLocks noGrp="1" noChangeAspect="1" noChangeArrowheads="1"/>
          </p:cNvPicPr>
          <p:nvPr>
            <p:ph sz="quarter" idx="2"/>
          </p:nvPr>
        </p:nvPicPr>
        <p:blipFill>
          <a:blip r:embed="rId4" cstate="print"/>
          <a:srcRect/>
          <a:stretch>
            <a:fillRect/>
          </a:stretch>
        </p:blipFill>
        <p:spPr>
          <a:xfrm>
            <a:off x="609600" y="4071018"/>
            <a:ext cx="6019800" cy="2774950"/>
          </a:xfrm>
          <a:noFill/>
          <a:ln/>
        </p:spPr>
      </p:pic>
      <p:sp>
        <p:nvSpPr>
          <p:cNvPr id="592901" name="Text Box 5"/>
          <p:cNvSpPr txBox="1">
            <a:spLocks noChangeArrowheads="1"/>
          </p:cNvSpPr>
          <p:nvPr/>
        </p:nvSpPr>
        <p:spPr bwMode="auto">
          <a:xfrm>
            <a:off x="6934200" y="1600200"/>
            <a:ext cx="2209800" cy="1311275"/>
          </a:xfrm>
          <a:prstGeom prst="rect">
            <a:avLst/>
          </a:prstGeom>
          <a:noFill/>
          <a:ln w="9525">
            <a:noFill/>
            <a:miter lim="800000"/>
            <a:headEnd/>
            <a:tailEnd/>
          </a:ln>
          <a:effectLst/>
        </p:spPr>
        <p:txBody>
          <a:bodyPr>
            <a:spAutoFit/>
          </a:bodyPr>
          <a:lstStyle/>
          <a:p>
            <a:pPr eaLnBrk="1" hangingPunct="1"/>
            <a:r>
              <a:rPr lang="en-US" sz="2000" b="1"/>
              <a:t>New emissivity</a:t>
            </a:r>
          </a:p>
          <a:p>
            <a:pPr eaLnBrk="1" hangingPunct="1"/>
            <a:r>
              <a:rPr lang="en-US" sz="2000" b="1"/>
              <a:t>shows improved</a:t>
            </a:r>
          </a:p>
          <a:p>
            <a:pPr eaLnBrk="1" hangingPunct="1"/>
            <a:r>
              <a:rPr lang="en-US" sz="2000" b="1"/>
              <a:t>bias across seasons</a:t>
            </a:r>
          </a:p>
        </p:txBody>
      </p:sp>
      <p:sp>
        <p:nvSpPr>
          <p:cNvPr id="592902" name="Text Box 6"/>
          <p:cNvSpPr txBox="1">
            <a:spLocks noChangeArrowheads="1"/>
          </p:cNvSpPr>
          <p:nvPr/>
        </p:nvSpPr>
        <p:spPr bwMode="auto">
          <a:xfrm>
            <a:off x="6553200" y="3549650"/>
            <a:ext cx="1631950" cy="366713"/>
          </a:xfrm>
          <a:prstGeom prst="rect">
            <a:avLst/>
          </a:prstGeom>
          <a:noFill/>
          <a:ln w="9525">
            <a:noFill/>
            <a:miter lim="800000"/>
            <a:headEnd/>
            <a:tailEnd/>
          </a:ln>
          <a:effectLst/>
        </p:spPr>
        <p:txBody>
          <a:bodyPr wrap="none">
            <a:spAutoFit/>
          </a:bodyPr>
          <a:lstStyle/>
          <a:p>
            <a:pPr eaLnBrk="1" hangingPunct="1"/>
            <a:r>
              <a:rPr lang="en-US" sz="1800" b="1"/>
              <a:t>GOES 3.9 um</a:t>
            </a:r>
          </a:p>
        </p:txBody>
      </p:sp>
      <p:sp>
        <p:nvSpPr>
          <p:cNvPr id="592903" name="Text Box 7"/>
          <p:cNvSpPr txBox="1">
            <a:spLocks noChangeArrowheads="1"/>
          </p:cNvSpPr>
          <p:nvPr/>
        </p:nvSpPr>
        <p:spPr bwMode="auto">
          <a:xfrm>
            <a:off x="6553200" y="6248400"/>
            <a:ext cx="1758950" cy="366713"/>
          </a:xfrm>
          <a:prstGeom prst="rect">
            <a:avLst/>
          </a:prstGeom>
          <a:noFill/>
          <a:ln w="9525">
            <a:noFill/>
            <a:miter lim="800000"/>
            <a:headEnd/>
            <a:tailEnd/>
          </a:ln>
          <a:effectLst/>
        </p:spPr>
        <p:txBody>
          <a:bodyPr wrap="none">
            <a:spAutoFit/>
          </a:bodyPr>
          <a:lstStyle/>
          <a:p>
            <a:pPr eaLnBrk="1" hangingPunct="1"/>
            <a:r>
              <a:rPr lang="en-US" sz="1800" b="1"/>
              <a:t>GOES 10.7 um</a:t>
            </a:r>
          </a:p>
        </p:txBody>
      </p:sp>
      <p:sp>
        <p:nvSpPr>
          <p:cNvPr id="9" name="Line 67"/>
          <p:cNvSpPr>
            <a:spLocks noChangeShapeType="1"/>
          </p:cNvSpPr>
          <p:nvPr/>
        </p:nvSpPr>
        <p:spPr bwMode="auto">
          <a:xfrm>
            <a:off x="457200" y="749300"/>
            <a:ext cx="8229600" cy="0"/>
          </a:xfrm>
          <a:prstGeom prst="line">
            <a:avLst/>
          </a:prstGeom>
          <a:noFill/>
          <a:ln w="50800" cmpd="dbl">
            <a:solidFill>
              <a:srgbClr val="003399"/>
            </a:solidFill>
            <a:round/>
            <a:headEnd/>
            <a:tailEnd/>
          </a:ln>
        </p:spPr>
        <p:txBody>
          <a:bodyPr/>
          <a:lstStyle/>
          <a:p>
            <a:endParaRPr lang="en-US"/>
          </a:p>
        </p:txBody>
      </p:sp>
      <p:sp>
        <p:nvSpPr>
          <p:cNvPr id="10" name="TextBox 9"/>
          <p:cNvSpPr txBox="1"/>
          <p:nvPr/>
        </p:nvSpPr>
        <p:spPr>
          <a:xfrm>
            <a:off x="8073204" y="6512732"/>
            <a:ext cx="1026948" cy="369332"/>
          </a:xfrm>
          <a:prstGeom prst="rect">
            <a:avLst/>
          </a:prstGeom>
          <a:noFill/>
        </p:spPr>
        <p:txBody>
          <a:bodyPr wrap="none" rtlCol="0">
            <a:spAutoFit/>
          </a:bodyPr>
          <a:lstStyle/>
          <a:p>
            <a:r>
              <a:rPr lang="en-US" dirty="0" smtClean="0"/>
              <a:t>F. Weng</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10574B91-4C83-40EB-885B-698897F7E878}" type="slidenum">
              <a:rPr lang="en-US"/>
              <a:pPr/>
              <a:t>34</a:t>
            </a:fld>
            <a:endParaRPr lang="en-US"/>
          </a:p>
        </p:txBody>
      </p:sp>
      <p:sp>
        <p:nvSpPr>
          <p:cNvPr id="601090" name="Rectangle 2"/>
          <p:cNvSpPr>
            <a:spLocks noGrp="1" noChangeArrowheads="1"/>
          </p:cNvSpPr>
          <p:nvPr>
            <p:ph type="title"/>
          </p:nvPr>
        </p:nvSpPr>
        <p:spPr>
          <a:xfrm>
            <a:off x="647700" y="120320"/>
            <a:ext cx="7848600" cy="465221"/>
          </a:xfrm>
        </p:spPr>
        <p:txBody>
          <a:bodyPr/>
          <a:lstStyle/>
          <a:p>
            <a:r>
              <a:rPr lang="en-US" dirty="0"/>
              <a:t>Tests </a:t>
            </a:r>
            <a:r>
              <a:rPr lang="en-US" dirty="0" smtClean="0"/>
              <a:t>SEVIRI-  </a:t>
            </a:r>
            <a:r>
              <a:rPr lang="en-US" dirty="0"/>
              <a:t>Clear Sky Radiance </a:t>
            </a:r>
            <a:r>
              <a:rPr lang="en-US" dirty="0" smtClean="0"/>
              <a:t>Data</a:t>
            </a:r>
            <a:endParaRPr lang="en-US" dirty="0"/>
          </a:p>
        </p:txBody>
      </p:sp>
      <p:sp>
        <p:nvSpPr>
          <p:cNvPr id="601091" name="Rectangle 3"/>
          <p:cNvSpPr>
            <a:spLocks noGrp="1" noChangeArrowheads="1"/>
          </p:cNvSpPr>
          <p:nvPr>
            <p:ph type="body" sz="half" idx="1"/>
          </p:nvPr>
        </p:nvSpPr>
        <p:spPr>
          <a:xfrm>
            <a:off x="228600" y="3962400"/>
            <a:ext cx="8534400" cy="2697163"/>
          </a:xfrm>
        </p:spPr>
        <p:txBody>
          <a:bodyPr/>
          <a:lstStyle/>
          <a:p>
            <a:pPr>
              <a:lnSpc>
                <a:spcPct val="80000"/>
              </a:lnSpc>
            </a:pPr>
            <a:r>
              <a:rPr lang="en-US" sz="1600" dirty="0"/>
              <a:t>Hourly SEVIRI Clear sky Radiances (CSR) and All Sky Radiances (ASR) data for May 22-28, and November 22-28, 2008. The data has been converted to NCEP BUFR data format.</a:t>
            </a:r>
          </a:p>
          <a:p>
            <a:pPr>
              <a:lnSpc>
                <a:spcPct val="80000"/>
              </a:lnSpc>
            </a:pPr>
            <a:endParaRPr lang="en-US" sz="1600" dirty="0"/>
          </a:p>
          <a:p>
            <a:pPr>
              <a:lnSpc>
                <a:spcPct val="80000"/>
              </a:lnSpc>
            </a:pPr>
            <a:endParaRPr lang="en-US" sz="1600" dirty="0"/>
          </a:p>
          <a:p>
            <a:pPr>
              <a:lnSpc>
                <a:spcPct val="80000"/>
              </a:lnSpc>
            </a:pPr>
            <a:r>
              <a:rPr lang="en-US" sz="1600" dirty="0"/>
              <a:t>We have developed new GSI subroutines for reading ASR/CSR data and modified many old subroutines and parameters to ingest this new sensor into GSI system. </a:t>
            </a:r>
          </a:p>
          <a:p>
            <a:pPr>
              <a:lnSpc>
                <a:spcPct val="80000"/>
              </a:lnSpc>
            </a:pPr>
            <a:endParaRPr lang="en-US" sz="1600" dirty="0"/>
          </a:p>
          <a:p>
            <a:pPr>
              <a:lnSpc>
                <a:spcPct val="80000"/>
              </a:lnSpc>
            </a:pPr>
            <a:endParaRPr lang="en-US" sz="1600" dirty="0"/>
          </a:p>
          <a:p>
            <a:pPr>
              <a:lnSpc>
                <a:spcPct val="80000"/>
              </a:lnSpc>
            </a:pPr>
            <a:r>
              <a:rPr lang="en-US" sz="1600" dirty="0"/>
              <a:t>We are working on bias correction for the simulated radiance in GSI, and develop QC scheme for SEVIRI observations</a:t>
            </a:r>
            <a:r>
              <a:rPr lang="en-US" sz="1400" dirty="0"/>
              <a:t>. </a:t>
            </a:r>
          </a:p>
        </p:txBody>
      </p:sp>
      <p:pic>
        <p:nvPicPr>
          <p:cNvPr id="601092" name="Picture 4" descr="csr"/>
          <p:cNvPicPr>
            <a:picLocks noChangeAspect="1" noChangeArrowheads="1"/>
          </p:cNvPicPr>
          <p:nvPr/>
        </p:nvPicPr>
        <p:blipFill>
          <a:blip r:embed="rId3" cstate="print"/>
          <a:srcRect l="9152" t="18791" r="25424" b="5527"/>
          <a:stretch>
            <a:fillRect/>
          </a:stretch>
        </p:blipFill>
        <p:spPr bwMode="auto">
          <a:xfrm>
            <a:off x="4648200" y="990600"/>
            <a:ext cx="2576513" cy="2743200"/>
          </a:xfrm>
          <a:prstGeom prst="rect">
            <a:avLst/>
          </a:prstGeom>
          <a:noFill/>
        </p:spPr>
      </p:pic>
      <p:pic>
        <p:nvPicPr>
          <p:cNvPr id="601093" name="Picture 5" descr="csr"/>
          <p:cNvPicPr>
            <a:picLocks noChangeAspect="1" noChangeArrowheads="1"/>
          </p:cNvPicPr>
          <p:nvPr/>
        </p:nvPicPr>
        <p:blipFill>
          <a:blip r:embed="rId4" cstate="print"/>
          <a:srcRect l="9152" t="18791" r="25424" b="5527"/>
          <a:stretch>
            <a:fillRect/>
          </a:stretch>
        </p:blipFill>
        <p:spPr bwMode="auto">
          <a:xfrm>
            <a:off x="2133600" y="990600"/>
            <a:ext cx="2578100" cy="2743200"/>
          </a:xfrm>
          <a:prstGeom prst="rect">
            <a:avLst/>
          </a:prstGeom>
          <a:noFill/>
        </p:spPr>
      </p:pic>
      <p:sp>
        <p:nvSpPr>
          <p:cNvPr id="601094" name="Text Box 6"/>
          <p:cNvSpPr txBox="1">
            <a:spLocks noChangeArrowheads="1"/>
          </p:cNvSpPr>
          <p:nvPr/>
        </p:nvSpPr>
        <p:spPr bwMode="auto">
          <a:xfrm>
            <a:off x="381000" y="1447800"/>
            <a:ext cx="1828800" cy="730250"/>
          </a:xfrm>
          <a:prstGeom prst="rect">
            <a:avLst/>
          </a:prstGeom>
          <a:noFill/>
          <a:ln w="9525">
            <a:noFill/>
            <a:miter lim="800000"/>
            <a:headEnd/>
            <a:tailEnd/>
          </a:ln>
          <a:effectLst/>
        </p:spPr>
        <p:txBody>
          <a:bodyPr>
            <a:spAutoFit/>
          </a:bodyPr>
          <a:lstStyle/>
          <a:p>
            <a:pPr eaLnBrk="1" hangingPunct="1"/>
            <a:r>
              <a:rPr lang="en-US" sz="1400" b="1"/>
              <a:t>CSR Ch-5 6.25 </a:t>
            </a:r>
            <a:r>
              <a:rPr lang="en-US" sz="1400" b="1">
                <a:cs typeface="Arial" charset="0"/>
              </a:rPr>
              <a:t>µm</a:t>
            </a:r>
            <a:r>
              <a:rPr lang="en-US" sz="1400" b="1"/>
              <a:t> 11:45 UTC 05/22/ 2008</a:t>
            </a:r>
          </a:p>
        </p:txBody>
      </p:sp>
      <p:sp>
        <p:nvSpPr>
          <p:cNvPr id="601095" name="Text Box 7"/>
          <p:cNvSpPr txBox="1">
            <a:spLocks noChangeArrowheads="1"/>
          </p:cNvSpPr>
          <p:nvPr/>
        </p:nvSpPr>
        <p:spPr bwMode="auto">
          <a:xfrm>
            <a:off x="7162800" y="1371600"/>
            <a:ext cx="1828800" cy="730250"/>
          </a:xfrm>
          <a:prstGeom prst="rect">
            <a:avLst/>
          </a:prstGeom>
          <a:noFill/>
          <a:ln w="9525">
            <a:noFill/>
            <a:miter lim="800000"/>
            <a:headEnd/>
            <a:tailEnd/>
          </a:ln>
          <a:effectLst/>
        </p:spPr>
        <p:txBody>
          <a:bodyPr>
            <a:spAutoFit/>
          </a:bodyPr>
          <a:lstStyle/>
          <a:p>
            <a:pPr eaLnBrk="1" hangingPunct="1"/>
            <a:r>
              <a:rPr lang="en-US" sz="1400" b="1"/>
              <a:t>CSR Ch-6 7.35 </a:t>
            </a:r>
            <a:r>
              <a:rPr lang="en-US" sz="1400" b="1">
                <a:cs typeface="Arial" charset="0"/>
              </a:rPr>
              <a:t>µm</a:t>
            </a:r>
            <a:r>
              <a:rPr lang="en-US" sz="1400" b="1"/>
              <a:t> 11:45 UTC 05/22/ 2008</a:t>
            </a:r>
          </a:p>
        </p:txBody>
      </p:sp>
      <p:sp>
        <p:nvSpPr>
          <p:cNvPr id="9" name="Line 67"/>
          <p:cNvSpPr>
            <a:spLocks noChangeShapeType="1"/>
          </p:cNvSpPr>
          <p:nvPr/>
        </p:nvSpPr>
        <p:spPr bwMode="auto">
          <a:xfrm>
            <a:off x="457200" y="749300"/>
            <a:ext cx="8229600" cy="0"/>
          </a:xfrm>
          <a:prstGeom prst="line">
            <a:avLst/>
          </a:prstGeom>
          <a:noFill/>
          <a:ln w="50800" cmpd="dbl">
            <a:solidFill>
              <a:srgbClr val="003399"/>
            </a:solidFill>
            <a:round/>
            <a:headEnd/>
            <a:tailEnd/>
          </a:ln>
        </p:spPr>
        <p:txBody>
          <a:bodyPr/>
          <a:lstStyle/>
          <a:p>
            <a:endParaRPr lang="en-US"/>
          </a:p>
        </p:txBody>
      </p:sp>
      <p:sp>
        <p:nvSpPr>
          <p:cNvPr id="11" name="TextBox 10"/>
          <p:cNvSpPr txBox="1"/>
          <p:nvPr/>
        </p:nvSpPr>
        <p:spPr>
          <a:xfrm>
            <a:off x="8073204" y="6512732"/>
            <a:ext cx="1026948" cy="369332"/>
          </a:xfrm>
          <a:prstGeom prst="rect">
            <a:avLst/>
          </a:prstGeom>
          <a:noFill/>
        </p:spPr>
        <p:txBody>
          <a:bodyPr wrap="none" rtlCol="0">
            <a:spAutoFit/>
          </a:bodyPr>
          <a:lstStyle/>
          <a:p>
            <a:r>
              <a:rPr lang="en-US" dirty="0" smtClean="0"/>
              <a:t>F. Weng</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0"/>
          </p:nvPr>
        </p:nvSpPr>
        <p:spPr>
          <a:noFill/>
        </p:spPr>
        <p:txBody>
          <a:bodyPr/>
          <a:lstStyle/>
          <a:p>
            <a:fld id="{96114B66-7042-43AD-99D9-A7F204AD804B}" type="slidenum">
              <a:rPr lang="en-US"/>
              <a:pPr/>
              <a:t>35</a:t>
            </a:fld>
            <a:endParaRPr lang="en-US"/>
          </a:p>
        </p:txBody>
      </p:sp>
      <p:sp>
        <p:nvSpPr>
          <p:cNvPr id="2051" name="Rectangle 2"/>
          <p:cNvSpPr>
            <a:spLocks noGrp="1" noChangeArrowheads="1"/>
          </p:cNvSpPr>
          <p:nvPr>
            <p:ph type="title"/>
          </p:nvPr>
        </p:nvSpPr>
        <p:spPr>
          <a:xfrm>
            <a:off x="533400" y="228600"/>
            <a:ext cx="7848600" cy="685800"/>
          </a:xfrm>
        </p:spPr>
        <p:txBody>
          <a:bodyPr/>
          <a:lstStyle/>
          <a:p>
            <a:r>
              <a:rPr lang="en-US" sz="3200" dirty="0" smtClean="0"/>
              <a:t>Improved Aerosol Predictions with Satellite Data Assimilation</a:t>
            </a:r>
          </a:p>
        </p:txBody>
      </p:sp>
      <p:pic>
        <p:nvPicPr>
          <p:cNvPr id="2052" name="Picture 3" descr="cmaq_assimilationmovieloop"/>
          <p:cNvPicPr>
            <a:picLocks noGrp="1" noChangeAspect="1" noChangeArrowheads="1" noCrop="1"/>
          </p:cNvPicPr>
          <p:nvPr>
            <p:ph sz="quarter" idx="1"/>
          </p:nvPr>
        </p:nvPicPr>
        <p:blipFill>
          <a:blip r:embed="rId3" cstate="print"/>
          <a:srcRect/>
          <a:stretch>
            <a:fillRect/>
          </a:stretch>
        </p:blipFill>
        <p:spPr>
          <a:xfrm>
            <a:off x="209550" y="990600"/>
            <a:ext cx="4362450" cy="5410200"/>
          </a:xfrm>
        </p:spPr>
      </p:pic>
      <p:sp>
        <p:nvSpPr>
          <p:cNvPr id="2053" name="Rectangle 4"/>
          <p:cNvSpPr>
            <a:spLocks noGrp="1" noChangeArrowheads="1"/>
          </p:cNvSpPr>
          <p:nvPr>
            <p:ph type="body" sz="half" idx="3"/>
          </p:nvPr>
        </p:nvSpPr>
        <p:spPr/>
        <p:txBody>
          <a:bodyPr/>
          <a:lstStyle/>
          <a:p>
            <a:r>
              <a:rPr lang="en-US" sz="1400" b="1" smtClean="0"/>
              <a:t>Assimilation (</a:t>
            </a:r>
            <a:r>
              <a:rPr lang="en-US" sz="1400" b="1" smtClean="0">
                <a:solidFill>
                  <a:schemeClr val="hlink"/>
                </a:solidFill>
              </a:rPr>
              <a:t>Cressman analysis</a:t>
            </a:r>
            <a:r>
              <a:rPr lang="en-US" sz="1400" b="1" smtClean="0"/>
              <a:t>) of GOES Aerosol Optical Depth (AOD) in a NOAA-EPA Weather and Research (WRF)/Community Multiscale Air Quality (CMAQ) model shows improved aerosol predictions for an east coast pollution episode</a:t>
            </a:r>
            <a:endParaRPr lang="en-US" sz="2000" smtClean="0"/>
          </a:p>
        </p:txBody>
      </p:sp>
      <p:sp>
        <p:nvSpPr>
          <p:cNvPr id="2054" name="Text Box 5"/>
          <p:cNvSpPr txBox="1">
            <a:spLocks noChangeArrowheads="1"/>
          </p:cNvSpPr>
          <p:nvPr/>
        </p:nvSpPr>
        <p:spPr bwMode="auto">
          <a:xfrm>
            <a:off x="1981200" y="6461125"/>
            <a:ext cx="685800" cy="336550"/>
          </a:xfrm>
          <a:prstGeom prst="rect">
            <a:avLst/>
          </a:prstGeom>
          <a:noFill/>
          <a:ln w="12700">
            <a:noFill/>
            <a:miter lim="800000"/>
            <a:headEnd/>
            <a:tailEnd/>
          </a:ln>
        </p:spPr>
        <p:txBody>
          <a:bodyPr>
            <a:spAutoFit/>
          </a:bodyPr>
          <a:lstStyle/>
          <a:p>
            <a:pPr>
              <a:spcBef>
                <a:spcPct val="50000"/>
              </a:spcBef>
            </a:pPr>
            <a:r>
              <a:rPr lang="en-US" sz="1600" b="1"/>
              <a:t>AOD</a:t>
            </a:r>
          </a:p>
        </p:txBody>
      </p:sp>
      <p:grpSp>
        <p:nvGrpSpPr>
          <p:cNvPr id="2" name="Group 11"/>
          <p:cNvGrpSpPr>
            <a:grpSpLocks/>
          </p:cNvGrpSpPr>
          <p:nvPr/>
        </p:nvGrpSpPr>
        <p:grpSpPr bwMode="auto">
          <a:xfrm>
            <a:off x="4572000" y="3429000"/>
            <a:ext cx="4419600" cy="3024188"/>
            <a:chOff x="2880" y="2160"/>
            <a:chExt cx="2784" cy="1905"/>
          </a:xfrm>
        </p:grpSpPr>
        <p:pic>
          <p:nvPicPr>
            <p:cNvPr id="2057" name="Picture 7" descr="eastern_cyc8_pm"/>
            <p:cNvPicPr>
              <a:picLocks noChangeAspect="1" noChangeArrowheads="1"/>
            </p:cNvPicPr>
            <p:nvPr/>
          </p:nvPicPr>
          <p:blipFill>
            <a:blip r:embed="rId4" cstate="print"/>
            <a:srcRect/>
            <a:stretch>
              <a:fillRect/>
            </a:stretch>
          </p:blipFill>
          <p:spPr bwMode="auto">
            <a:xfrm>
              <a:off x="2880" y="2160"/>
              <a:ext cx="2784" cy="1905"/>
            </a:xfrm>
            <a:prstGeom prst="rect">
              <a:avLst/>
            </a:prstGeom>
            <a:noFill/>
            <a:ln w="9525">
              <a:noFill/>
              <a:miter lim="800000"/>
              <a:headEnd/>
              <a:tailEnd/>
            </a:ln>
          </p:spPr>
        </p:pic>
        <p:sp>
          <p:nvSpPr>
            <p:cNvPr id="2058" name="Text Box 8"/>
            <p:cNvSpPr txBox="1">
              <a:spLocks noChangeArrowheads="1"/>
            </p:cNvSpPr>
            <p:nvPr/>
          </p:nvSpPr>
          <p:spPr bwMode="auto">
            <a:xfrm>
              <a:off x="4464" y="2640"/>
              <a:ext cx="864" cy="192"/>
            </a:xfrm>
            <a:prstGeom prst="rect">
              <a:avLst/>
            </a:prstGeom>
            <a:noFill/>
            <a:ln w="12700">
              <a:noFill/>
              <a:miter lim="800000"/>
              <a:headEnd/>
              <a:tailEnd/>
            </a:ln>
          </p:spPr>
          <p:txBody>
            <a:bodyPr>
              <a:spAutoFit/>
            </a:bodyPr>
            <a:lstStyle/>
            <a:p>
              <a:pPr>
                <a:spcBef>
                  <a:spcPct val="50000"/>
                </a:spcBef>
              </a:pPr>
              <a:r>
                <a:rPr lang="en-US" sz="1400" b="1">
                  <a:solidFill>
                    <a:schemeClr val="bg1"/>
                  </a:solidFill>
                </a:rPr>
                <a:t>Assimilation</a:t>
              </a:r>
            </a:p>
          </p:txBody>
        </p:sp>
        <p:sp>
          <p:nvSpPr>
            <p:cNvPr id="2059" name="Text Box 9"/>
            <p:cNvSpPr txBox="1">
              <a:spLocks noChangeArrowheads="1"/>
            </p:cNvSpPr>
            <p:nvPr/>
          </p:nvSpPr>
          <p:spPr bwMode="auto">
            <a:xfrm>
              <a:off x="4464" y="3456"/>
              <a:ext cx="1008" cy="192"/>
            </a:xfrm>
            <a:prstGeom prst="rect">
              <a:avLst/>
            </a:prstGeom>
            <a:noFill/>
            <a:ln w="12700">
              <a:noFill/>
              <a:miter lim="800000"/>
              <a:headEnd/>
              <a:tailEnd/>
            </a:ln>
          </p:spPr>
          <p:txBody>
            <a:bodyPr>
              <a:spAutoFit/>
            </a:bodyPr>
            <a:lstStyle/>
            <a:p>
              <a:pPr>
                <a:spcBef>
                  <a:spcPct val="50000"/>
                </a:spcBef>
              </a:pPr>
              <a:r>
                <a:rPr lang="en-US" sz="1400" b="1">
                  <a:solidFill>
                    <a:schemeClr val="hlink"/>
                  </a:solidFill>
                </a:rPr>
                <a:t>No Assimilation</a:t>
              </a:r>
            </a:p>
          </p:txBody>
        </p:sp>
      </p:grpSp>
      <p:sp>
        <p:nvSpPr>
          <p:cNvPr id="2056" name="Text Box 10"/>
          <p:cNvSpPr txBox="1">
            <a:spLocks noChangeArrowheads="1"/>
          </p:cNvSpPr>
          <p:nvPr/>
        </p:nvSpPr>
        <p:spPr bwMode="auto">
          <a:xfrm>
            <a:off x="5105400" y="2651125"/>
            <a:ext cx="3886200" cy="701675"/>
          </a:xfrm>
          <a:prstGeom prst="rect">
            <a:avLst/>
          </a:prstGeom>
          <a:solidFill>
            <a:srgbClr val="FFFFFF"/>
          </a:solidFill>
          <a:ln w="12700">
            <a:noFill/>
            <a:miter lim="800000"/>
            <a:headEnd/>
            <a:tailEnd/>
          </a:ln>
        </p:spPr>
        <p:txBody>
          <a:bodyPr>
            <a:spAutoFit/>
          </a:bodyPr>
          <a:lstStyle/>
          <a:p>
            <a:pPr>
              <a:spcBef>
                <a:spcPct val="50000"/>
              </a:spcBef>
            </a:pPr>
            <a:r>
              <a:rPr lang="en-US" sz="2000"/>
              <a:t>Observed vs Predicted Surface PM2.5 (</a:t>
            </a:r>
            <a:r>
              <a:rPr lang="en-US" sz="2000">
                <a:cs typeface="Arial" charset="0"/>
              </a:rPr>
              <a:t>µ</a:t>
            </a:r>
            <a:r>
              <a:rPr lang="en-US" sz="2000"/>
              <a:t>g/m</a:t>
            </a:r>
            <a:r>
              <a:rPr lang="en-US" sz="2000" baseline="30000"/>
              <a:t>3</a:t>
            </a:r>
            <a:r>
              <a:rPr lang="en-US" sz="2000"/>
              <a:t>) Concentrations</a:t>
            </a:r>
          </a:p>
        </p:txBody>
      </p:sp>
      <p:sp>
        <p:nvSpPr>
          <p:cNvPr id="12" name="TextBox 11"/>
          <p:cNvSpPr txBox="1"/>
          <p:nvPr/>
        </p:nvSpPr>
        <p:spPr>
          <a:xfrm>
            <a:off x="7356331" y="6488668"/>
            <a:ext cx="1787669" cy="369332"/>
          </a:xfrm>
          <a:prstGeom prst="rect">
            <a:avLst/>
          </a:prstGeom>
          <a:noFill/>
        </p:spPr>
        <p:txBody>
          <a:bodyPr wrap="none" rtlCol="0">
            <a:spAutoFit/>
          </a:bodyPr>
          <a:lstStyle/>
          <a:p>
            <a:r>
              <a:rPr lang="en-US" dirty="0" smtClean="0"/>
              <a:t>S. Kondragunta</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a:spLocks noGrp="1"/>
          </p:cNvSpPr>
          <p:nvPr>
            <p:ph type="sldNum" sz="quarter" idx="10"/>
          </p:nvPr>
        </p:nvSpPr>
        <p:spPr/>
        <p:txBody>
          <a:bodyPr/>
          <a:lstStyle/>
          <a:p>
            <a:fld id="{7491B014-9521-4608-976F-ECA5542C54BC}" type="slidenum">
              <a:rPr lang="en-US"/>
              <a:pPr/>
              <a:t>36</a:t>
            </a:fld>
            <a:endParaRPr lang="en-US"/>
          </a:p>
        </p:txBody>
      </p:sp>
      <p:pic>
        <p:nvPicPr>
          <p:cNvPr id="2251778" name="Picture 2" descr="Global Lightning Topography Cambridge Press"/>
          <p:cNvPicPr>
            <a:picLocks noChangeAspect="1" noChangeArrowheads="1"/>
          </p:cNvPicPr>
          <p:nvPr/>
        </p:nvPicPr>
        <p:blipFill>
          <a:blip r:embed="rId3" cstate="print"/>
          <a:srcRect/>
          <a:stretch>
            <a:fillRect/>
          </a:stretch>
        </p:blipFill>
        <p:spPr bwMode="auto">
          <a:xfrm>
            <a:off x="0" y="754063"/>
            <a:ext cx="9140825" cy="5189537"/>
          </a:xfrm>
          <a:prstGeom prst="rect">
            <a:avLst/>
          </a:prstGeom>
          <a:noFill/>
        </p:spPr>
      </p:pic>
      <p:sp>
        <p:nvSpPr>
          <p:cNvPr id="2251779" name="Rectangle 3"/>
          <p:cNvSpPr>
            <a:spLocks noChangeArrowheads="1"/>
          </p:cNvSpPr>
          <p:nvPr/>
        </p:nvSpPr>
        <p:spPr bwMode="auto">
          <a:xfrm>
            <a:off x="0" y="5942013"/>
            <a:ext cx="9144000" cy="915987"/>
          </a:xfrm>
          <a:prstGeom prst="rect">
            <a:avLst/>
          </a:prstGeom>
          <a:noFill/>
          <a:ln w="9525">
            <a:noFill/>
            <a:miter lim="800000"/>
            <a:headEnd/>
            <a:tailEnd/>
          </a:ln>
          <a:effectLst/>
        </p:spPr>
        <p:txBody>
          <a:bodyPr>
            <a:spAutoFit/>
          </a:bodyPr>
          <a:lstStyle/>
          <a:p>
            <a:pPr eaLnBrk="1" hangingPunct="1"/>
            <a:r>
              <a:rPr lang="en-US" sz="1800">
                <a:solidFill>
                  <a:schemeClr val="accent2"/>
                </a:solidFill>
              </a:rPr>
              <a:t>Mean annual global lightning flash rate (flashes km</a:t>
            </a:r>
            <a:r>
              <a:rPr lang="en-US" sz="1800" baseline="30000">
                <a:solidFill>
                  <a:schemeClr val="accent2"/>
                </a:solidFill>
              </a:rPr>
              <a:t>-2</a:t>
            </a:r>
            <a:r>
              <a:rPr lang="en-US" sz="1800">
                <a:solidFill>
                  <a:schemeClr val="accent2"/>
                </a:solidFill>
              </a:rPr>
              <a:t> yr</a:t>
            </a:r>
            <a:r>
              <a:rPr lang="en-US" sz="1800" baseline="30000">
                <a:solidFill>
                  <a:schemeClr val="accent2"/>
                </a:solidFill>
              </a:rPr>
              <a:t>-1</a:t>
            </a:r>
            <a:r>
              <a:rPr lang="en-US" sz="1800">
                <a:solidFill>
                  <a:schemeClr val="accent2"/>
                </a:solidFill>
              </a:rPr>
              <a:t>) derived from a combined 8 years from April 1995 to February 2003. (Data from the NASA OTD instrument on the OrbView-1 satellite and the LIS instrument on the TRMM satellite.)</a:t>
            </a:r>
          </a:p>
        </p:txBody>
      </p:sp>
      <p:sp>
        <p:nvSpPr>
          <p:cNvPr id="2251780" name="Text Box 4"/>
          <p:cNvSpPr txBox="1">
            <a:spLocks noChangeArrowheads="1"/>
          </p:cNvSpPr>
          <p:nvPr/>
        </p:nvSpPr>
        <p:spPr bwMode="auto">
          <a:xfrm>
            <a:off x="5105400" y="5486400"/>
            <a:ext cx="4038600" cy="457200"/>
          </a:xfrm>
          <a:prstGeom prst="rect">
            <a:avLst/>
          </a:prstGeom>
          <a:noFill/>
          <a:ln w="9525">
            <a:noFill/>
            <a:miter lim="800000"/>
            <a:headEnd/>
            <a:tailEnd/>
          </a:ln>
          <a:effectLst/>
        </p:spPr>
        <p:txBody>
          <a:bodyPr>
            <a:spAutoFit/>
          </a:bodyPr>
          <a:lstStyle/>
          <a:p>
            <a:pPr eaLnBrk="1" hangingPunct="1"/>
            <a:r>
              <a:rPr lang="en-US" sz="1200"/>
              <a:t>Goodman et al., 2007. Our Changing Planet: The View from Space, M. King, ed., Cambridge University Press</a:t>
            </a:r>
          </a:p>
        </p:txBody>
      </p:sp>
      <p:sp>
        <p:nvSpPr>
          <p:cNvPr id="2251781" name="Text Box 5"/>
          <p:cNvSpPr txBox="1">
            <a:spLocks noChangeArrowheads="1"/>
          </p:cNvSpPr>
          <p:nvPr/>
        </p:nvSpPr>
        <p:spPr bwMode="auto">
          <a:xfrm>
            <a:off x="0" y="76200"/>
            <a:ext cx="9144000" cy="641350"/>
          </a:xfrm>
          <a:prstGeom prst="rect">
            <a:avLst/>
          </a:prstGeom>
          <a:noFill/>
          <a:ln w="9525">
            <a:noFill/>
            <a:miter lim="800000"/>
            <a:headEnd/>
            <a:tailEnd/>
          </a:ln>
          <a:effectLst/>
        </p:spPr>
        <p:txBody>
          <a:bodyPr>
            <a:spAutoFit/>
          </a:bodyPr>
          <a:lstStyle/>
          <a:p>
            <a:pPr eaLnBrk="1" hangingPunct="1"/>
            <a:r>
              <a:rPr lang="en-US" sz="3600" b="1" dirty="0">
                <a:solidFill>
                  <a:srgbClr val="0033CC"/>
                </a:solidFill>
                <a:latin typeface="Book Antiqua" pitchFamily="18" charset="0"/>
              </a:rPr>
              <a:t>Global Distribution of Lightning Activity</a:t>
            </a:r>
          </a:p>
        </p:txBody>
      </p:sp>
      <p:sp>
        <p:nvSpPr>
          <p:cNvPr id="7" name="Line 67"/>
          <p:cNvSpPr>
            <a:spLocks noChangeShapeType="1"/>
          </p:cNvSpPr>
          <p:nvPr/>
        </p:nvSpPr>
        <p:spPr bwMode="auto">
          <a:xfrm>
            <a:off x="457200" y="7493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0" name="Text Box 2"/>
          <p:cNvSpPr txBox="1">
            <a:spLocks noChangeArrowheads="1"/>
          </p:cNvSpPr>
          <p:nvPr/>
        </p:nvSpPr>
        <p:spPr bwMode="auto">
          <a:xfrm>
            <a:off x="549275" y="4083050"/>
            <a:ext cx="0" cy="122238"/>
          </a:xfrm>
          <a:prstGeom prst="rect">
            <a:avLst/>
          </a:prstGeom>
          <a:noFill/>
          <a:ln w="9525">
            <a:noFill/>
            <a:miter lim="800000"/>
            <a:headEnd/>
            <a:tailEnd/>
          </a:ln>
          <a:effectLst/>
        </p:spPr>
        <p:txBody>
          <a:bodyPr wrap="none" lIns="0" tIns="0" rIns="0" bIns="0">
            <a:spAutoFit/>
          </a:bodyPr>
          <a:lstStyle/>
          <a:p>
            <a:pPr defTabSz="642938" eaLnBrk="1" hangingPunct="1"/>
            <a:endParaRPr lang="en-US" sz="800">
              <a:latin typeface="Hoefler Text" pitchFamily="18" charset="0"/>
            </a:endParaRPr>
          </a:p>
        </p:txBody>
      </p:sp>
      <p:grpSp>
        <p:nvGrpSpPr>
          <p:cNvPr id="2" name="Group 3"/>
          <p:cNvGrpSpPr>
            <a:grpSpLocks noChangeAspect="1"/>
          </p:cNvGrpSpPr>
          <p:nvPr/>
        </p:nvGrpSpPr>
        <p:grpSpPr bwMode="auto">
          <a:xfrm>
            <a:off x="98464" y="1697533"/>
            <a:ext cx="4564038" cy="3657600"/>
            <a:chOff x="979" y="1104"/>
            <a:chExt cx="3801" cy="2884"/>
          </a:xfrm>
        </p:grpSpPr>
        <p:pic>
          <p:nvPicPr>
            <p:cNvPr id="2326532" name="Picture 4"/>
            <p:cNvPicPr>
              <a:picLocks noChangeAspect="1" noChangeArrowheads="1"/>
            </p:cNvPicPr>
            <p:nvPr/>
          </p:nvPicPr>
          <p:blipFill>
            <a:blip r:embed="rId4" cstate="print"/>
            <a:srcRect/>
            <a:stretch>
              <a:fillRect/>
            </a:stretch>
          </p:blipFill>
          <p:spPr bwMode="auto">
            <a:xfrm>
              <a:off x="979" y="1104"/>
              <a:ext cx="3801" cy="2884"/>
            </a:xfrm>
            <a:prstGeom prst="rect">
              <a:avLst/>
            </a:prstGeom>
            <a:noFill/>
            <a:ln w="25400">
              <a:noFill/>
              <a:miter lim="800000"/>
              <a:headEnd/>
              <a:tailEnd/>
            </a:ln>
            <a:effectLst/>
          </p:spPr>
        </p:pic>
        <p:grpSp>
          <p:nvGrpSpPr>
            <p:cNvPr id="3" name="Group 5"/>
            <p:cNvGrpSpPr>
              <a:grpSpLocks/>
            </p:cNvGrpSpPr>
            <p:nvPr/>
          </p:nvGrpSpPr>
          <p:grpSpPr bwMode="auto">
            <a:xfrm>
              <a:off x="1308" y="2901"/>
              <a:ext cx="2641" cy="282"/>
              <a:chOff x="1633" y="3610"/>
              <a:chExt cx="3756" cy="400"/>
            </a:xfrm>
          </p:grpSpPr>
          <p:sp>
            <p:nvSpPr>
              <p:cNvPr id="2326534" name="Line 6"/>
              <p:cNvSpPr>
                <a:spLocks noChangeShapeType="1"/>
              </p:cNvSpPr>
              <p:nvPr/>
            </p:nvSpPr>
            <p:spPr bwMode="auto">
              <a:xfrm>
                <a:off x="2029" y="3672"/>
                <a:ext cx="3360" cy="8"/>
              </a:xfrm>
              <a:prstGeom prst="line">
                <a:avLst/>
              </a:prstGeom>
              <a:noFill/>
              <a:ln w="50800">
                <a:solidFill>
                  <a:srgbClr val="009900"/>
                </a:solidFill>
                <a:prstDash val="lgDashDotDot"/>
                <a:round/>
                <a:headEnd/>
                <a:tailEnd/>
              </a:ln>
              <a:effectLst/>
            </p:spPr>
            <p:txBody>
              <a:bodyPr/>
              <a:lstStyle/>
              <a:p>
                <a:endParaRPr lang="en-US"/>
              </a:p>
            </p:txBody>
          </p:sp>
          <p:sp>
            <p:nvSpPr>
              <p:cNvPr id="2326535" name="Text Box 7"/>
              <p:cNvSpPr txBox="1">
                <a:spLocks noChangeArrowheads="1"/>
              </p:cNvSpPr>
              <p:nvPr/>
            </p:nvSpPr>
            <p:spPr bwMode="auto">
              <a:xfrm>
                <a:off x="1633" y="3610"/>
                <a:ext cx="330" cy="400"/>
              </a:xfrm>
              <a:prstGeom prst="rect">
                <a:avLst/>
              </a:prstGeom>
              <a:noFill/>
              <a:ln w="9525">
                <a:noFill/>
                <a:miter lim="800000"/>
                <a:headEnd/>
                <a:tailEnd/>
              </a:ln>
              <a:effectLst/>
            </p:spPr>
            <p:txBody>
              <a:bodyPr wrap="none" lIns="0" tIns="0" rIns="0" bIns="0">
                <a:spAutoFit/>
              </a:bodyPr>
              <a:lstStyle/>
              <a:p>
                <a:pPr marL="19050" algn="ctr" defTabSz="642938" eaLnBrk="1" hangingPunct="1">
                  <a:lnSpc>
                    <a:spcPts val="1400"/>
                  </a:lnSpc>
                  <a:spcAft>
                    <a:spcPts val="563"/>
                  </a:spcAft>
                  <a:tabLst>
                    <a:tab pos="63500" algn="l"/>
                  </a:tabLst>
                </a:pPr>
                <a:r>
                  <a:rPr lang="en-US" sz="1400" b="1">
                    <a:latin typeface="Times New Roman" pitchFamily="18" charset="0"/>
                  </a:rPr>
                  <a:t>0 </a:t>
                </a:r>
                <a:r>
                  <a:rPr lang="en-US" sz="2100" b="1" baseline="30000">
                    <a:latin typeface="Helvetica" pitchFamily="34" charset="0"/>
                  </a:rPr>
                  <a:t>o</a:t>
                </a:r>
                <a:r>
                  <a:rPr lang="en-US" sz="1400" b="1">
                    <a:latin typeface="Helvetica" pitchFamily="34" charset="0"/>
                  </a:rPr>
                  <a:t>C</a:t>
                </a:r>
                <a:endParaRPr lang="en-US" sz="1400" b="1">
                  <a:latin typeface="Times New Roman" pitchFamily="18" charset="0"/>
                </a:endParaRPr>
              </a:p>
              <a:p>
                <a:pPr marL="19050" algn="ctr" defTabSz="642938" eaLnBrk="1" hangingPunct="1">
                  <a:lnSpc>
                    <a:spcPts val="1400"/>
                  </a:lnSpc>
                  <a:spcAft>
                    <a:spcPts val="563"/>
                  </a:spcAft>
                  <a:tabLst>
                    <a:tab pos="63500" algn="l"/>
                  </a:tabLst>
                </a:pPr>
                <a:endParaRPr lang="en-US" sz="1400" b="1">
                  <a:latin typeface="Times New Roman" pitchFamily="18" charset="0"/>
                </a:endParaRPr>
              </a:p>
            </p:txBody>
          </p:sp>
        </p:grpSp>
      </p:grpSp>
      <p:sp>
        <p:nvSpPr>
          <p:cNvPr id="2326536" name="Rectangle 8"/>
          <p:cNvSpPr>
            <a:spLocks noChangeArrowheads="1"/>
          </p:cNvSpPr>
          <p:nvPr/>
        </p:nvSpPr>
        <p:spPr bwMode="auto">
          <a:xfrm>
            <a:off x="236538" y="76200"/>
            <a:ext cx="8669337" cy="762000"/>
          </a:xfrm>
          <a:prstGeom prst="rect">
            <a:avLst/>
          </a:prstGeom>
          <a:noFill/>
          <a:ln w="9525">
            <a:noFill/>
            <a:miter lim="800000"/>
            <a:headEnd/>
            <a:tailEnd/>
          </a:ln>
          <a:effectLst/>
        </p:spPr>
        <p:txBody>
          <a:bodyPr anchor="ctr"/>
          <a:lstStyle/>
          <a:p>
            <a:pPr algn="ctr"/>
            <a:r>
              <a:rPr lang="en-US" sz="2800" b="1" dirty="0">
                <a:solidFill>
                  <a:srgbClr val="6600CC"/>
                </a:solidFill>
                <a:latin typeface="Times New Roman" pitchFamily="18" charset="0"/>
              </a:rPr>
              <a:t>Flash Rate Coupled to Mass in the Mixed Phase </a:t>
            </a:r>
            <a:r>
              <a:rPr lang="en-US" sz="2800" b="1" dirty="0" smtClean="0">
                <a:solidFill>
                  <a:srgbClr val="6600CC"/>
                </a:solidFill>
                <a:latin typeface="Times New Roman" pitchFamily="18" charset="0"/>
              </a:rPr>
              <a:t>Region</a:t>
            </a:r>
            <a:endParaRPr lang="en-US" sz="2800" b="1" dirty="0">
              <a:solidFill>
                <a:srgbClr val="6600CC"/>
              </a:solidFill>
              <a:latin typeface="Times New Roman" pitchFamily="18" charset="0"/>
            </a:endParaRPr>
          </a:p>
        </p:txBody>
      </p:sp>
      <p:sp>
        <p:nvSpPr>
          <p:cNvPr id="2326537" name="Line 9"/>
          <p:cNvSpPr>
            <a:spLocks noChangeShapeType="1"/>
          </p:cNvSpPr>
          <p:nvPr/>
        </p:nvSpPr>
        <p:spPr bwMode="auto">
          <a:xfrm>
            <a:off x="381000" y="838200"/>
            <a:ext cx="8229600" cy="0"/>
          </a:xfrm>
          <a:prstGeom prst="line">
            <a:avLst/>
          </a:prstGeom>
          <a:noFill/>
          <a:ln w="50800" cmpd="dbl">
            <a:solidFill>
              <a:srgbClr val="003399"/>
            </a:solidFill>
            <a:round/>
            <a:headEnd/>
            <a:tailEnd/>
          </a:ln>
          <a:effectLst/>
        </p:spPr>
        <p:txBody>
          <a:bodyPr/>
          <a:lstStyle/>
          <a:p>
            <a:endParaRPr lang="en-US"/>
          </a:p>
        </p:txBody>
      </p:sp>
      <p:sp>
        <p:nvSpPr>
          <p:cNvPr id="10" name="TextBox 9"/>
          <p:cNvSpPr txBox="1"/>
          <p:nvPr/>
        </p:nvSpPr>
        <p:spPr>
          <a:xfrm>
            <a:off x="1143000" y="1288204"/>
            <a:ext cx="2726580" cy="307777"/>
          </a:xfrm>
          <a:prstGeom prst="rect">
            <a:avLst/>
          </a:prstGeom>
          <a:noFill/>
        </p:spPr>
        <p:txBody>
          <a:bodyPr wrap="none" rtlCol="0">
            <a:spAutoFit/>
          </a:bodyPr>
          <a:lstStyle/>
          <a:p>
            <a:r>
              <a:rPr lang="en-US" sz="1400" dirty="0" smtClean="0">
                <a:latin typeface="Times New Roman" pitchFamily="18" charset="0"/>
              </a:rPr>
              <a:t>(Cecil </a:t>
            </a:r>
            <a:r>
              <a:rPr lang="en-US" sz="1400" dirty="0" smtClean="0">
                <a:latin typeface="Times New Roman" pitchFamily="18" charset="0"/>
              </a:rPr>
              <a:t>et al., Mon. </a:t>
            </a:r>
            <a:r>
              <a:rPr lang="en-US" sz="1400" dirty="0" err="1" smtClean="0">
                <a:latin typeface="Times New Roman" pitchFamily="18" charset="0"/>
              </a:rPr>
              <a:t>Wea</a:t>
            </a:r>
            <a:r>
              <a:rPr lang="en-US" sz="1400" dirty="0" smtClean="0">
                <a:latin typeface="Times New Roman" pitchFamily="18" charset="0"/>
              </a:rPr>
              <a:t>. Rev. </a:t>
            </a:r>
            <a:r>
              <a:rPr lang="en-US" sz="1400" dirty="0" smtClean="0">
                <a:latin typeface="Times New Roman" pitchFamily="18" charset="0"/>
              </a:rPr>
              <a:t>2005)</a:t>
            </a:r>
            <a:endParaRPr lang="en-US" sz="1400" dirty="0" smtClean="0">
              <a:latin typeface="Times New Roman" pitchFamily="18" charset="0"/>
            </a:endParaRPr>
          </a:p>
        </p:txBody>
      </p:sp>
      <p:graphicFrame>
        <p:nvGraphicFramePr>
          <p:cNvPr id="11" name="Object 4"/>
          <p:cNvGraphicFramePr>
            <a:graphicFrameLocks/>
          </p:cNvGraphicFramePr>
          <p:nvPr/>
        </p:nvGraphicFramePr>
        <p:xfrm>
          <a:off x="5266000" y="1408678"/>
          <a:ext cx="2933700" cy="1314450"/>
        </p:xfrm>
        <a:graphic>
          <a:graphicData uri="http://schemas.openxmlformats.org/presentationml/2006/ole">
            <p:oleObj spid="_x0000_s51202" name="Bitmap Image" r:id="rId5" imgW="3666667" imgH="1314286" progId="Paint.Picture">
              <p:embed/>
            </p:oleObj>
          </a:graphicData>
        </a:graphic>
      </p:graphicFrame>
      <p:sp>
        <p:nvSpPr>
          <p:cNvPr id="12" name="Rectangle 6"/>
          <p:cNvSpPr>
            <a:spLocks noChangeArrowheads="1"/>
          </p:cNvSpPr>
          <p:nvPr/>
        </p:nvSpPr>
        <p:spPr bwMode="auto">
          <a:xfrm>
            <a:off x="5109584" y="998773"/>
            <a:ext cx="3352800" cy="396875"/>
          </a:xfrm>
          <a:prstGeom prst="rect">
            <a:avLst/>
          </a:prstGeom>
          <a:noFill/>
          <a:ln w="9525">
            <a:noFill/>
            <a:miter lim="800000"/>
            <a:headEnd/>
            <a:tailEnd/>
          </a:ln>
          <a:effectLst/>
        </p:spPr>
        <p:txBody>
          <a:bodyPr>
            <a:spAutoFit/>
          </a:bodyPr>
          <a:lstStyle/>
          <a:p>
            <a:pPr marL="342900" indent="-342900" eaLnBrk="0" hangingPunct="0">
              <a:spcBef>
                <a:spcPct val="50000"/>
              </a:spcBef>
            </a:pPr>
            <a:r>
              <a:rPr lang="en-US" sz="2000" dirty="0">
                <a:solidFill>
                  <a:srgbClr val="006600"/>
                </a:solidFill>
                <a:effectLst>
                  <a:outerShdw blurRad="38100" dist="38100" dir="2700000" algn="tl">
                    <a:srgbClr val="C0C0C0"/>
                  </a:outerShdw>
                </a:effectLst>
                <a:latin typeface="Times New Roman" pitchFamily="18" charset="0"/>
              </a:rPr>
              <a:t>Process physics understood</a:t>
            </a:r>
          </a:p>
        </p:txBody>
      </p:sp>
      <p:sp>
        <p:nvSpPr>
          <p:cNvPr id="13" name="Text Box 17"/>
          <p:cNvSpPr txBox="1">
            <a:spLocks noChangeArrowheads="1"/>
          </p:cNvSpPr>
          <p:nvPr/>
        </p:nvSpPr>
        <p:spPr bwMode="auto">
          <a:xfrm>
            <a:off x="4896853" y="2695056"/>
            <a:ext cx="3994483" cy="584775"/>
          </a:xfrm>
          <a:prstGeom prst="rect">
            <a:avLst/>
          </a:prstGeom>
          <a:noFill/>
          <a:ln w="9525">
            <a:noFill/>
            <a:miter lim="800000"/>
            <a:headEnd/>
            <a:tailEnd/>
          </a:ln>
          <a:effectLst/>
        </p:spPr>
        <p:txBody>
          <a:bodyPr wrap="square">
            <a:spAutoFit/>
          </a:bodyPr>
          <a:lstStyle/>
          <a:p>
            <a:pPr algn="ctr" eaLnBrk="0" hangingPunct="0"/>
            <a:r>
              <a:rPr lang="en-US" sz="1600" dirty="0">
                <a:solidFill>
                  <a:srgbClr val="006600"/>
                </a:solidFill>
                <a:effectLst>
                  <a:outerShdw blurRad="38100" dist="38100" dir="2700000" algn="tl">
                    <a:srgbClr val="C0C0C0"/>
                  </a:outerShdw>
                </a:effectLst>
                <a:latin typeface="Times New Roman" pitchFamily="18" charset="0"/>
              </a:rPr>
              <a:t>Storm-scale model </a:t>
            </a:r>
            <a:r>
              <a:rPr lang="en-US" sz="1600" dirty="0" smtClean="0">
                <a:solidFill>
                  <a:srgbClr val="006600"/>
                </a:solidFill>
                <a:effectLst>
                  <a:outerShdw blurRad="38100" dist="38100" dir="2700000" algn="tl">
                    <a:srgbClr val="C0C0C0"/>
                  </a:outerShdw>
                </a:effectLst>
                <a:latin typeface="Times New Roman" pitchFamily="18" charset="0"/>
              </a:rPr>
              <a:t>with explicit microphysics and electrification (</a:t>
            </a:r>
            <a:r>
              <a:rPr lang="en-US" sz="1600" dirty="0" err="1" smtClean="0">
                <a:solidFill>
                  <a:srgbClr val="006600"/>
                </a:solidFill>
                <a:effectLst>
                  <a:outerShdw blurRad="38100" dist="38100" dir="2700000" algn="tl">
                    <a:srgbClr val="C0C0C0"/>
                  </a:outerShdw>
                </a:effectLst>
                <a:latin typeface="Times New Roman" pitchFamily="18" charset="0"/>
              </a:rPr>
              <a:t>Mansel</a:t>
            </a:r>
            <a:r>
              <a:rPr lang="en-US" sz="1600" dirty="0" smtClean="0">
                <a:solidFill>
                  <a:srgbClr val="006600"/>
                </a:solidFill>
                <a:effectLst>
                  <a:outerShdw blurRad="38100" dist="38100" dir="2700000" algn="tl">
                    <a:srgbClr val="C0C0C0"/>
                  </a:outerShdw>
                </a:effectLst>
                <a:latin typeface="Times New Roman" pitchFamily="18" charset="0"/>
              </a:rPr>
              <a:t>)</a:t>
            </a:r>
            <a:endParaRPr lang="en-US" sz="1600" dirty="0">
              <a:solidFill>
                <a:srgbClr val="006600"/>
              </a:solidFill>
              <a:effectLst>
                <a:outerShdw blurRad="38100" dist="38100" dir="2700000" algn="tl">
                  <a:srgbClr val="C0C0C0"/>
                </a:outerShdw>
              </a:effectLst>
              <a:latin typeface="Times New Roman" pitchFamily="18" charset="0"/>
            </a:endParaRPr>
          </a:p>
        </p:txBody>
      </p:sp>
      <p:pic>
        <p:nvPicPr>
          <p:cNvPr id="14" name="Picture 5" descr="Fig_F07"/>
          <p:cNvPicPr>
            <a:picLocks noChangeAspect="1" noChangeArrowheads="1"/>
          </p:cNvPicPr>
          <p:nvPr/>
        </p:nvPicPr>
        <p:blipFill>
          <a:blip r:embed="rId6" cstate="print"/>
          <a:srcRect/>
          <a:stretch>
            <a:fillRect/>
          </a:stretch>
        </p:blipFill>
        <p:spPr bwMode="auto">
          <a:xfrm>
            <a:off x="5530747" y="4187470"/>
            <a:ext cx="2767012" cy="2020887"/>
          </a:xfrm>
          <a:prstGeom prst="rect">
            <a:avLst/>
          </a:prstGeom>
          <a:noFill/>
          <a:ln w="9525">
            <a:noFill/>
            <a:miter lim="800000"/>
            <a:headEnd/>
            <a:tailEnd/>
          </a:ln>
          <a:effectLst/>
        </p:spPr>
      </p:pic>
      <p:sp>
        <p:nvSpPr>
          <p:cNvPr id="15" name="Rectangle 12"/>
          <p:cNvSpPr>
            <a:spLocks noChangeArrowheads="1"/>
          </p:cNvSpPr>
          <p:nvPr/>
        </p:nvSpPr>
        <p:spPr bwMode="auto">
          <a:xfrm>
            <a:off x="5594664" y="3561589"/>
            <a:ext cx="2667000" cy="396875"/>
          </a:xfrm>
          <a:prstGeom prst="rect">
            <a:avLst/>
          </a:prstGeom>
          <a:noFill/>
          <a:ln w="9525">
            <a:noFill/>
            <a:miter lim="800000"/>
            <a:headEnd/>
            <a:tailEnd/>
          </a:ln>
          <a:effectLst/>
        </p:spPr>
        <p:txBody>
          <a:bodyPr>
            <a:spAutoFit/>
          </a:bodyPr>
          <a:lstStyle/>
          <a:p>
            <a:pPr marL="342900" indent="-342900" eaLnBrk="0" hangingPunct="0">
              <a:spcBef>
                <a:spcPct val="50000"/>
              </a:spcBef>
            </a:pPr>
            <a:r>
              <a:rPr lang="en-US" sz="2000" dirty="0">
                <a:solidFill>
                  <a:srgbClr val="006600"/>
                </a:solidFill>
                <a:effectLst>
                  <a:outerShdw blurRad="38100" dist="38100" dir="2700000" algn="tl">
                    <a:srgbClr val="C0C0C0"/>
                  </a:outerShdw>
                </a:effectLst>
                <a:latin typeface="Times New Roman" pitchFamily="18" charset="0"/>
              </a:rPr>
              <a:t>Ice flux drives lightning</a:t>
            </a:r>
          </a:p>
        </p:txBody>
      </p:sp>
      <p:sp>
        <p:nvSpPr>
          <p:cNvPr id="16" name="Text Box 18"/>
          <p:cNvSpPr txBox="1">
            <a:spLocks noChangeArrowheads="1"/>
          </p:cNvSpPr>
          <p:nvPr/>
        </p:nvSpPr>
        <p:spPr bwMode="auto">
          <a:xfrm>
            <a:off x="4944979" y="3882262"/>
            <a:ext cx="4042610" cy="338554"/>
          </a:xfrm>
          <a:prstGeom prst="rect">
            <a:avLst/>
          </a:prstGeom>
          <a:noFill/>
          <a:ln w="9525">
            <a:noFill/>
            <a:miter lim="800000"/>
            <a:headEnd/>
            <a:tailEnd/>
          </a:ln>
          <a:effectLst/>
        </p:spPr>
        <p:txBody>
          <a:bodyPr wrap="square">
            <a:spAutoFit/>
          </a:bodyPr>
          <a:lstStyle/>
          <a:p>
            <a:pPr algn="ctr" eaLnBrk="0" hangingPunct="0"/>
            <a:r>
              <a:rPr lang="en-US" sz="1600" dirty="0">
                <a:solidFill>
                  <a:srgbClr val="006600"/>
                </a:solidFill>
                <a:effectLst>
                  <a:outerShdw blurRad="38100" dist="38100" dir="2700000" algn="tl">
                    <a:srgbClr val="C0C0C0"/>
                  </a:outerShdw>
                </a:effectLst>
                <a:latin typeface="Times New Roman" pitchFamily="18" charset="0"/>
              </a:rPr>
              <a:t>Physical basis for improved forecasts</a:t>
            </a:r>
          </a:p>
        </p:txBody>
      </p:sp>
      <p:sp>
        <p:nvSpPr>
          <p:cNvPr id="17" name="Rectangle 19"/>
          <p:cNvSpPr>
            <a:spLocks noChangeArrowheads="1"/>
          </p:cNvSpPr>
          <p:nvPr/>
        </p:nvSpPr>
        <p:spPr bwMode="auto">
          <a:xfrm>
            <a:off x="5366064" y="6271700"/>
            <a:ext cx="3276600" cy="458587"/>
          </a:xfrm>
          <a:prstGeom prst="rect">
            <a:avLst/>
          </a:prstGeom>
          <a:noFill/>
          <a:ln w="9525">
            <a:noFill/>
            <a:miter lim="800000"/>
            <a:headEnd/>
            <a:tailEnd/>
          </a:ln>
          <a:effectLst/>
        </p:spPr>
        <p:txBody>
          <a:bodyPr>
            <a:spAutoFit/>
          </a:bodyPr>
          <a:lstStyle/>
          <a:p>
            <a:pPr eaLnBrk="0" hangingPunct="0">
              <a:lnSpc>
                <a:spcPct val="85000"/>
              </a:lnSpc>
              <a:spcAft>
                <a:spcPct val="40000"/>
              </a:spcAft>
              <a:buClr>
                <a:srgbClr val="FAFD00"/>
              </a:buClr>
            </a:pPr>
            <a:r>
              <a:rPr lang="en-US" sz="1400" dirty="0"/>
              <a:t>IC flash rate controlled by </a:t>
            </a:r>
            <a:r>
              <a:rPr lang="en-US" sz="1400" dirty="0" err="1"/>
              <a:t>graupel</a:t>
            </a:r>
            <a:r>
              <a:rPr lang="en-US" sz="1400" dirty="0"/>
              <a:t> (ice mass) production (and vertical velocity)</a:t>
            </a:r>
          </a:p>
        </p:txBody>
      </p:sp>
      <p:sp>
        <p:nvSpPr>
          <p:cNvPr id="18" name="Rectangle 6"/>
          <p:cNvSpPr>
            <a:spLocks noChangeArrowheads="1"/>
          </p:cNvSpPr>
          <p:nvPr/>
        </p:nvSpPr>
        <p:spPr bwMode="auto">
          <a:xfrm>
            <a:off x="750142" y="958669"/>
            <a:ext cx="3352800" cy="396875"/>
          </a:xfrm>
          <a:prstGeom prst="rect">
            <a:avLst/>
          </a:prstGeom>
          <a:noFill/>
          <a:ln w="9525">
            <a:noFill/>
            <a:miter lim="800000"/>
            <a:headEnd/>
            <a:tailEnd/>
          </a:ln>
          <a:effectLst/>
        </p:spPr>
        <p:txBody>
          <a:bodyPr>
            <a:spAutoFit/>
          </a:bodyPr>
          <a:lstStyle/>
          <a:p>
            <a:pPr marL="342900" indent="-342900" algn="ctr" eaLnBrk="0" hangingPunct="0">
              <a:spcBef>
                <a:spcPct val="50000"/>
              </a:spcBef>
            </a:pPr>
            <a:r>
              <a:rPr lang="en-US" sz="2000" dirty="0" smtClean="0">
                <a:latin typeface="Times New Roman" pitchFamily="18" charset="0"/>
              </a:rPr>
              <a:t>TRMM PR and LIS</a:t>
            </a:r>
            <a:endParaRPr lang="en-US" sz="20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304800" y="778040"/>
            <a:ext cx="4876800" cy="1344613"/>
          </a:xfrm>
          <a:prstGeom prst="rect">
            <a:avLst/>
          </a:prstGeom>
          <a:noFill/>
          <a:ln w="9525">
            <a:noFill/>
            <a:miter lim="800000"/>
            <a:headEnd/>
            <a:tailEnd/>
          </a:ln>
          <a:effectLst/>
        </p:spPr>
        <p:txBody>
          <a:bodyPr lIns="64282" tIns="32141" rIns="64282" bIns="32141">
            <a:spAutoFit/>
          </a:bodyPr>
          <a:lstStyle/>
          <a:p>
            <a:pPr defTabSz="642938" eaLnBrk="0" hangingPunct="0">
              <a:spcBef>
                <a:spcPct val="50000"/>
              </a:spcBef>
            </a:pPr>
            <a:r>
              <a:rPr lang="en-US" sz="2800" b="1" dirty="0">
                <a:solidFill>
                  <a:srgbClr val="000099"/>
                </a:solidFill>
                <a:effectLst>
                  <a:outerShdw blurRad="38100" dist="38100" dir="2700000" algn="tl">
                    <a:srgbClr val="C0C0C0"/>
                  </a:outerShdw>
                </a:effectLst>
              </a:rPr>
              <a:t>Lightning Connection to Thunderstorm Updraft, Storm Growth and Decay</a:t>
            </a:r>
          </a:p>
        </p:txBody>
      </p:sp>
      <p:pic>
        <p:nvPicPr>
          <p:cNvPr id="99332" name="Picture 4"/>
          <p:cNvPicPr>
            <a:picLocks noChangeAspect="1" noChangeArrowheads="1"/>
          </p:cNvPicPr>
          <p:nvPr/>
        </p:nvPicPr>
        <p:blipFill>
          <a:blip r:embed="rId3" cstate="print"/>
          <a:srcRect/>
          <a:stretch>
            <a:fillRect/>
          </a:stretch>
        </p:blipFill>
        <p:spPr bwMode="auto">
          <a:xfrm>
            <a:off x="5465763" y="32167"/>
            <a:ext cx="3575050" cy="6788150"/>
          </a:xfrm>
          <a:prstGeom prst="rect">
            <a:avLst/>
          </a:prstGeom>
          <a:noFill/>
        </p:spPr>
      </p:pic>
      <p:sp>
        <p:nvSpPr>
          <p:cNvPr id="99331" name="Text Box 3"/>
          <p:cNvSpPr txBox="1">
            <a:spLocks noChangeArrowheads="1"/>
          </p:cNvSpPr>
          <p:nvPr/>
        </p:nvSpPr>
        <p:spPr bwMode="auto">
          <a:xfrm>
            <a:off x="304800" y="2230438"/>
            <a:ext cx="4943475" cy="4094162"/>
          </a:xfrm>
          <a:prstGeom prst="rect">
            <a:avLst/>
          </a:prstGeom>
          <a:noFill/>
          <a:ln w="9525">
            <a:noFill/>
            <a:miter lim="800000"/>
            <a:headEnd/>
            <a:tailEnd/>
          </a:ln>
          <a:effectLst/>
        </p:spPr>
        <p:txBody>
          <a:bodyPr>
            <a:spAutoFit/>
          </a:bodyPr>
          <a:lstStyle/>
          <a:p>
            <a:pPr marL="177800" indent="-177800">
              <a:lnSpc>
                <a:spcPct val="85000"/>
              </a:lnSpc>
              <a:spcAft>
                <a:spcPct val="70000"/>
              </a:spcAft>
              <a:buClr>
                <a:schemeClr val="tx2"/>
              </a:buClr>
              <a:buFontTx/>
              <a:buChar char="•"/>
            </a:pPr>
            <a:r>
              <a:rPr lang="en-US" sz="2000">
                <a:solidFill>
                  <a:srgbClr val="CC0000"/>
                </a:solidFill>
              </a:rPr>
              <a:t>Total Lightning —responds to updraft velocity and concentration, phase, type of hydrometeors, integrated flux of particles </a:t>
            </a:r>
          </a:p>
          <a:p>
            <a:pPr marL="177800" indent="-177800">
              <a:lnSpc>
                <a:spcPct val="85000"/>
              </a:lnSpc>
              <a:spcAft>
                <a:spcPct val="70000"/>
              </a:spcAft>
              <a:buClr>
                <a:schemeClr val="tx2"/>
              </a:buClr>
              <a:buFontTx/>
              <a:buChar char="•"/>
            </a:pPr>
            <a:r>
              <a:rPr lang="en-US" sz="2000">
                <a:solidFill>
                  <a:srgbClr val="CC0000"/>
                </a:solidFill>
              </a:rPr>
              <a:t>WX Radar — responds to concentration, size, phase, and type of hydrometeors- integrated over small volumes</a:t>
            </a:r>
          </a:p>
          <a:p>
            <a:pPr marL="177800" indent="-177800">
              <a:lnSpc>
                <a:spcPct val="85000"/>
              </a:lnSpc>
              <a:spcAft>
                <a:spcPct val="70000"/>
              </a:spcAft>
              <a:buClr>
                <a:schemeClr val="tx2"/>
              </a:buClr>
              <a:buFontTx/>
              <a:buChar char="•"/>
            </a:pPr>
            <a:r>
              <a:rPr lang="en-US" sz="2000">
                <a:solidFill>
                  <a:srgbClr val="CC0000"/>
                </a:solidFill>
              </a:rPr>
              <a:t>Microwave Radiometer — responds to concentration, size, phase, and type of hydrometeors — integrated over depth of storm (85 GHz ice scattering)</a:t>
            </a:r>
          </a:p>
          <a:p>
            <a:pPr marL="177800" indent="-177800">
              <a:lnSpc>
                <a:spcPct val="85000"/>
              </a:lnSpc>
              <a:spcAft>
                <a:spcPct val="70000"/>
              </a:spcAft>
              <a:buClr>
                <a:schemeClr val="tx2"/>
              </a:buClr>
              <a:buFontTx/>
              <a:buChar char="•"/>
            </a:pPr>
            <a:r>
              <a:rPr lang="en-US" sz="2000">
                <a:solidFill>
                  <a:srgbClr val="CC0000"/>
                </a:solidFill>
              </a:rPr>
              <a:t>VIS / IR — cloud top height/temperature, texture, optical depth</a:t>
            </a:r>
          </a:p>
        </p:txBody>
      </p:sp>
      <p:sp>
        <p:nvSpPr>
          <p:cNvPr id="5" name="TextBox 4"/>
          <p:cNvSpPr txBox="1"/>
          <p:nvPr/>
        </p:nvSpPr>
        <p:spPr>
          <a:xfrm>
            <a:off x="5919537" y="914400"/>
            <a:ext cx="1059906" cy="400110"/>
          </a:xfrm>
          <a:prstGeom prst="rect">
            <a:avLst/>
          </a:prstGeom>
          <a:noFill/>
        </p:spPr>
        <p:txBody>
          <a:bodyPr wrap="none" rtlCol="0">
            <a:spAutoFit/>
          </a:bodyPr>
          <a:lstStyle/>
          <a:p>
            <a:r>
              <a:rPr lang="en-US" sz="1000" dirty="0" smtClean="0">
                <a:solidFill>
                  <a:schemeClr val="bg1"/>
                </a:solidFill>
              </a:rPr>
              <a:t>Air Mass Storm</a:t>
            </a:r>
          </a:p>
          <a:p>
            <a:r>
              <a:rPr lang="en-US" sz="1000" dirty="0" smtClean="0">
                <a:solidFill>
                  <a:schemeClr val="bg1"/>
                </a:solidFill>
              </a:rPr>
              <a:t>20 July 1986</a:t>
            </a:r>
            <a:endParaRPr lang="en-US" sz="1000" dirty="0">
              <a:solidFill>
                <a:schemeClr val="bg1"/>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p:txBody>
          <a:bodyPr/>
          <a:lstStyle/>
          <a:p>
            <a:fld id="{63F4AED5-F3B0-4BB2-BD1D-1FD5EF8C60D3}" type="slidenum">
              <a:rPr lang="en-US"/>
              <a:pPr/>
              <a:t>39</a:t>
            </a:fld>
            <a:endParaRPr lang="en-US"/>
          </a:p>
        </p:txBody>
      </p:sp>
      <p:sp>
        <p:nvSpPr>
          <p:cNvPr id="2356226" name="Rectangle 2"/>
          <p:cNvSpPr>
            <a:spLocks noChangeArrowheads="1"/>
          </p:cNvSpPr>
          <p:nvPr/>
        </p:nvSpPr>
        <p:spPr bwMode="auto">
          <a:xfrm>
            <a:off x="4048125" y="2065338"/>
            <a:ext cx="0" cy="365125"/>
          </a:xfrm>
          <a:prstGeom prst="rect">
            <a:avLst/>
          </a:prstGeom>
          <a:noFill/>
          <a:ln w="9525">
            <a:noFill/>
            <a:miter lim="800000"/>
            <a:headEnd/>
            <a:tailEnd/>
          </a:ln>
        </p:spPr>
        <p:txBody>
          <a:bodyPr wrap="none" lIns="0" tIns="0" rIns="0" bIns="0">
            <a:spAutoFit/>
          </a:bodyPr>
          <a:lstStyle/>
          <a:p>
            <a:pPr eaLnBrk="1" hangingPunct="1"/>
            <a:endParaRPr lang="en-US" sz="2400">
              <a:latin typeface="Times New Roman" pitchFamily="18" charset="0"/>
            </a:endParaRPr>
          </a:p>
        </p:txBody>
      </p:sp>
      <p:sp>
        <p:nvSpPr>
          <p:cNvPr id="2356227" name="Rectangle 3"/>
          <p:cNvSpPr>
            <a:spLocks noChangeArrowheads="1"/>
          </p:cNvSpPr>
          <p:nvPr/>
        </p:nvSpPr>
        <p:spPr bwMode="auto">
          <a:xfrm>
            <a:off x="631825" y="1295400"/>
            <a:ext cx="7880350" cy="365125"/>
          </a:xfrm>
          <a:prstGeom prst="rect">
            <a:avLst/>
          </a:prstGeom>
          <a:noFill/>
          <a:ln w="9525">
            <a:noFill/>
            <a:miter lim="800000"/>
            <a:headEnd/>
            <a:tailEnd/>
          </a:ln>
        </p:spPr>
        <p:txBody>
          <a:bodyPr wrap="none" lIns="0" tIns="0" rIns="0" bIns="0">
            <a:spAutoFit/>
          </a:bodyPr>
          <a:lstStyle/>
          <a:p>
            <a:pPr eaLnBrk="1" hangingPunct="1"/>
            <a:r>
              <a:rPr lang="en-US" sz="2400">
                <a:solidFill>
                  <a:srgbClr val="CC0000"/>
                </a:solidFill>
                <a:latin typeface="Helvetica" pitchFamily="34" charset="0"/>
              </a:rPr>
              <a:t>March 13, 1993 Superstorm (Alexander et al., 1999 MWR)</a:t>
            </a:r>
          </a:p>
        </p:txBody>
      </p:sp>
      <p:grpSp>
        <p:nvGrpSpPr>
          <p:cNvPr id="2" name="Group 4"/>
          <p:cNvGrpSpPr>
            <a:grpSpLocks/>
          </p:cNvGrpSpPr>
          <p:nvPr/>
        </p:nvGrpSpPr>
        <p:grpSpPr bwMode="auto">
          <a:xfrm>
            <a:off x="1563688" y="1600200"/>
            <a:ext cx="6015037" cy="4656138"/>
            <a:chOff x="986" y="1077"/>
            <a:chExt cx="3789" cy="2933"/>
          </a:xfrm>
        </p:grpSpPr>
        <p:pic>
          <p:nvPicPr>
            <p:cNvPr id="2356229" name="Picture 5"/>
            <p:cNvPicPr>
              <a:picLocks noChangeAspect="1" noChangeArrowheads="1"/>
            </p:cNvPicPr>
            <p:nvPr/>
          </p:nvPicPr>
          <p:blipFill>
            <a:blip r:embed="rId3" cstate="print"/>
            <a:srcRect/>
            <a:stretch>
              <a:fillRect/>
            </a:stretch>
          </p:blipFill>
          <p:spPr bwMode="auto">
            <a:xfrm>
              <a:off x="986" y="1077"/>
              <a:ext cx="3789" cy="2933"/>
            </a:xfrm>
            <a:prstGeom prst="rect">
              <a:avLst/>
            </a:prstGeom>
            <a:noFill/>
            <a:ln w="9525">
              <a:noFill/>
              <a:miter lim="800000"/>
              <a:headEnd/>
              <a:tailEnd/>
            </a:ln>
          </p:spPr>
        </p:pic>
        <p:pic>
          <p:nvPicPr>
            <p:cNvPr id="2356230" name="Picture 6"/>
            <p:cNvPicPr>
              <a:picLocks noChangeAspect="1" noChangeArrowheads="1"/>
            </p:cNvPicPr>
            <p:nvPr/>
          </p:nvPicPr>
          <p:blipFill>
            <a:blip r:embed="rId4" cstate="print"/>
            <a:srcRect/>
            <a:stretch>
              <a:fillRect/>
            </a:stretch>
          </p:blipFill>
          <p:spPr bwMode="auto">
            <a:xfrm>
              <a:off x="1609" y="1271"/>
              <a:ext cx="1127" cy="793"/>
            </a:xfrm>
            <a:prstGeom prst="rect">
              <a:avLst/>
            </a:prstGeom>
            <a:noFill/>
            <a:ln w="9525">
              <a:noFill/>
              <a:miter lim="800000"/>
              <a:headEnd/>
              <a:tailEnd/>
            </a:ln>
          </p:spPr>
        </p:pic>
      </p:grpSp>
      <p:sp>
        <p:nvSpPr>
          <p:cNvPr id="2356231" name="Rectangle 7"/>
          <p:cNvSpPr>
            <a:spLocks noGrp="1" noChangeArrowheads="1"/>
          </p:cNvSpPr>
          <p:nvPr>
            <p:ph type="title"/>
          </p:nvPr>
        </p:nvSpPr>
        <p:spPr>
          <a:xfrm>
            <a:off x="914400" y="0"/>
            <a:ext cx="8001000" cy="1066800"/>
          </a:xfrm>
          <a:noFill/>
          <a:ln/>
        </p:spPr>
        <p:txBody>
          <a:bodyPr/>
          <a:lstStyle/>
          <a:p>
            <a:r>
              <a:rPr lang="en-US" dirty="0" smtClean="0">
                <a:solidFill>
                  <a:srgbClr val="6600CC"/>
                </a:solidFill>
              </a:rPr>
              <a:t>Lightning </a:t>
            </a:r>
            <a:r>
              <a:rPr lang="en-US" dirty="0">
                <a:solidFill>
                  <a:srgbClr val="6600CC"/>
                </a:solidFill>
              </a:rPr>
              <a:t>Data Assimilation:</a:t>
            </a:r>
            <a:br>
              <a:rPr lang="en-US" dirty="0">
                <a:solidFill>
                  <a:srgbClr val="6600CC"/>
                </a:solidFill>
              </a:rPr>
            </a:br>
            <a:r>
              <a:rPr lang="en-US" dirty="0">
                <a:solidFill>
                  <a:srgbClr val="6600CC"/>
                </a:solidFill>
              </a:rPr>
              <a:t> Reduces Forecast Error</a:t>
            </a:r>
          </a:p>
        </p:txBody>
      </p:sp>
      <p:sp>
        <p:nvSpPr>
          <p:cNvPr id="9" name="Line 16"/>
          <p:cNvSpPr>
            <a:spLocks noChangeShapeType="1"/>
          </p:cNvSpPr>
          <p:nvPr/>
        </p:nvSpPr>
        <p:spPr bwMode="auto">
          <a:xfrm>
            <a:off x="381000" y="990600"/>
            <a:ext cx="8229600" cy="0"/>
          </a:xfrm>
          <a:prstGeom prst="line">
            <a:avLst/>
          </a:prstGeom>
          <a:noFill/>
          <a:ln w="50800" cmpd="dbl">
            <a:solidFill>
              <a:srgbClr val="003399"/>
            </a:solidFill>
            <a:round/>
            <a:headEnd/>
            <a:tailEnd/>
          </a:ln>
          <a:effectLst/>
        </p:spPr>
        <p:txBody>
          <a:bodyPr/>
          <a:lstStyle/>
          <a:p>
            <a:endParaRPr lang="en-US"/>
          </a:p>
        </p:txBody>
      </p:sp>
      <p:sp>
        <p:nvSpPr>
          <p:cNvPr id="10" name="TextBox 9"/>
          <p:cNvSpPr txBox="1"/>
          <p:nvPr/>
        </p:nvSpPr>
        <p:spPr>
          <a:xfrm>
            <a:off x="913193" y="6488668"/>
            <a:ext cx="7276351" cy="369332"/>
          </a:xfrm>
          <a:prstGeom prst="rect">
            <a:avLst/>
          </a:prstGeom>
          <a:noFill/>
        </p:spPr>
        <p:txBody>
          <a:bodyPr wrap="none" rtlCol="0">
            <a:spAutoFit/>
          </a:bodyPr>
          <a:lstStyle/>
          <a:p>
            <a:r>
              <a:rPr lang="en-US" dirty="0" smtClean="0"/>
              <a:t>Lightning assimilated via latent heat transfer functional relationship </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69863"/>
            <a:ext cx="5791200" cy="563562"/>
          </a:xfrm>
        </p:spPr>
        <p:txBody>
          <a:bodyPr/>
          <a:lstStyle/>
          <a:p>
            <a:r>
              <a:rPr lang="en-US" sz="3600" dirty="0" smtClean="0">
                <a:solidFill>
                  <a:srgbClr val="002060"/>
                </a:solidFill>
              </a:rPr>
              <a:t>GOES-R Imager Coverage</a:t>
            </a:r>
            <a:endParaRPr lang="en-US" sz="3600" dirty="0">
              <a:solidFill>
                <a:srgbClr val="002060"/>
              </a:solidFill>
            </a:endParaRPr>
          </a:p>
        </p:txBody>
      </p:sp>
      <p:graphicFrame>
        <p:nvGraphicFramePr>
          <p:cNvPr id="75778" name="Object 2"/>
          <p:cNvGraphicFramePr>
            <a:graphicFrameLocks noChangeAspect="1"/>
          </p:cNvGraphicFramePr>
          <p:nvPr/>
        </p:nvGraphicFramePr>
        <p:xfrm>
          <a:off x="539400" y="1425863"/>
          <a:ext cx="9434660" cy="4373358"/>
        </p:xfrm>
        <a:graphic>
          <a:graphicData uri="http://schemas.openxmlformats.org/presentationml/2006/ole">
            <p:oleObj spid="_x0000_s25602" name="Document" r:id="rId4" imgW="5483860" imgH="2544883" progId="Word.Document.8">
              <p:embed/>
            </p:oleObj>
          </a:graphicData>
        </a:graphic>
      </p:graphicFrame>
      <p:sp>
        <p:nvSpPr>
          <p:cNvPr id="4" name="Line 4"/>
          <p:cNvSpPr>
            <a:spLocks noChangeShapeType="1"/>
          </p:cNvSpPr>
          <p:nvPr/>
        </p:nvSpPr>
        <p:spPr bwMode="auto">
          <a:xfrm>
            <a:off x="457200" y="9667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Slide Number Placeholder 7"/>
          <p:cNvSpPr>
            <a:spLocks noGrp="1"/>
          </p:cNvSpPr>
          <p:nvPr>
            <p:ph type="sldNum" sz="quarter" idx="12"/>
          </p:nvPr>
        </p:nvSpPr>
        <p:spPr>
          <a:noFill/>
        </p:spPr>
        <p:txBody>
          <a:bodyPr/>
          <a:lstStyle/>
          <a:p>
            <a:fld id="{130F0F3E-0A18-44A1-8037-DB01CF5BDFE6}" type="slidenum">
              <a:rPr lang="zh-CN" altLang="en-US"/>
              <a:pPr/>
              <a:t>40</a:t>
            </a:fld>
            <a:endParaRPr lang="en-US" altLang="zh-CN" dirty="0"/>
          </a:p>
        </p:txBody>
      </p:sp>
      <p:sp>
        <p:nvSpPr>
          <p:cNvPr id="5123" name="Rectangle 2"/>
          <p:cNvSpPr>
            <a:spLocks noGrp="1" noRot="1" noChangeArrowheads="1"/>
          </p:cNvSpPr>
          <p:nvPr>
            <p:ph type="title"/>
          </p:nvPr>
        </p:nvSpPr>
        <p:spPr>
          <a:xfrm>
            <a:off x="457200" y="76200"/>
            <a:ext cx="8229600" cy="914400"/>
          </a:xfrm>
        </p:spPr>
        <p:txBody>
          <a:bodyPr/>
          <a:lstStyle/>
          <a:p>
            <a:pPr eaLnBrk="1" hangingPunct="1"/>
            <a:r>
              <a:rPr lang="en-US" altLang="zh-CN" sz="3200" dirty="0" smtClean="0"/>
              <a:t>Background on the Current GOES Sounder</a:t>
            </a:r>
          </a:p>
        </p:txBody>
      </p:sp>
      <p:sp>
        <p:nvSpPr>
          <p:cNvPr id="5124" name="Rectangle 3"/>
          <p:cNvSpPr>
            <a:spLocks noGrp="1" noRot="1" noChangeArrowheads="1"/>
          </p:cNvSpPr>
          <p:nvPr>
            <p:ph type="body" sz="half" idx="3"/>
          </p:nvPr>
        </p:nvSpPr>
        <p:spPr>
          <a:xfrm>
            <a:off x="304800" y="1143000"/>
            <a:ext cx="8458200" cy="1905000"/>
          </a:xfrm>
        </p:spPr>
        <p:txBody>
          <a:bodyPr/>
          <a:lstStyle/>
          <a:p>
            <a:pPr eaLnBrk="1" hangingPunct="1">
              <a:lnSpc>
                <a:spcPct val="80000"/>
              </a:lnSpc>
            </a:pPr>
            <a:r>
              <a:rPr lang="en-US" altLang="zh-CN" sz="2000" dirty="0" smtClean="0">
                <a:solidFill>
                  <a:srgbClr val="0000CC"/>
                </a:solidFill>
              </a:rPr>
              <a:t>19 channels (18 Infrared; 1 Visible)</a:t>
            </a:r>
          </a:p>
          <a:p>
            <a:pPr eaLnBrk="1" hangingPunct="1">
              <a:lnSpc>
                <a:spcPct val="80000"/>
              </a:lnSpc>
            </a:pPr>
            <a:r>
              <a:rPr lang="en-US" altLang="zh-CN" sz="2000" dirty="0" smtClean="0">
                <a:solidFill>
                  <a:srgbClr val="0000CC"/>
                </a:solidFill>
              </a:rPr>
              <a:t>Spatial resolution: ~ 10km</a:t>
            </a:r>
          </a:p>
          <a:p>
            <a:pPr eaLnBrk="1" hangingPunct="1">
              <a:lnSpc>
                <a:spcPct val="80000"/>
              </a:lnSpc>
            </a:pPr>
            <a:r>
              <a:rPr lang="en-US" altLang="zh-CN" sz="2000" dirty="0" smtClean="0">
                <a:solidFill>
                  <a:srgbClr val="0000CC"/>
                </a:solidFill>
              </a:rPr>
              <a:t>Hourly scanning over CONUS and adjacent waters</a:t>
            </a:r>
          </a:p>
          <a:p>
            <a:pPr eaLnBrk="1" hangingPunct="1">
              <a:lnSpc>
                <a:spcPct val="80000"/>
              </a:lnSpc>
            </a:pPr>
            <a:r>
              <a:rPr lang="en-US" altLang="zh-CN" sz="2000" dirty="0" smtClean="0">
                <a:solidFill>
                  <a:srgbClr val="0000CC"/>
                </a:solidFill>
              </a:rPr>
              <a:t>Products include standard imagery and derived, Level-2 products</a:t>
            </a:r>
          </a:p>
        </p:txBody>
      </p:sp>
      <p:pic>
        <p:nvPicPr>
          <p:cNvPr id="5125" name="Picture 4" descr="sounder_jan_beta"/>
          <p:cNvPicPr>
            <a:picLocks noGrp="1" noChangeAspect="1" noChangeArrowheads="1"/>
          </p:cNvPicPr>
          <p:nvPr>
            <p:ph sz="quarter" idx="1"/>
          </p:nvPr>
        </p:nvPicPr>
        <p:blipFill>
          <a:blip r:embed="rId3" cstate="print"/>
          <a:srcRect/>
          <a:stretch>
            <a:fillRect/>
          </a:stretch>
        </p:blipFill>
        <p:spPr>
          <a:xfrm>
            <a:off x="4643438" y="2492375"/>
            <a:ext cx="4343400" cy="3429000"/>
          </a:xfrm>
          <a:noFill/>
        </p:spPr>
      </p:pic>
      <p:pic>
        <p:nvPicPr>
          <p:cNvPr id="5126" name="Picture 5"/>
          <p:cNvPicPr>
            <a:picLocks noGrp="1" noChangeAspect="1" noChangeArrowheads="1"/>
          </p:cNvPicPr>
          <p:nvPr>
            <p:ph sz="quarter" idx="2"/>
          </p:nvPr>
        </p:nvPicPr>
        <p:blipFill>
          <a:blip r:embed="rId4" cstate="print"/>
          <a:srcRect/>
          <a:stretch>
            <a:fillRect/>
          </a:stretch>
        </p:blipFill>
        <p:spPr>
          <a:xfrm>
            <a:off x="107950" y="2841625"/>
            <a:ext cx="4464050" cy="2674938"/>
          </a:xfrm>
          <a:noFill/>
        </p:spPr>
      </p:pic>
      <p:sp>
        <p:nvSpPr>
          <p:cNvPr id="7" name="Line 16"/>
          <p:cNvSpPr>
            <a:spLocks noChangeShapeType="1"/>
          </p:cNvSpPr>
          <p:nvPr/>
        </p:nvSpPr>
        <p:spPr bwMode="auto">
          <a:xfrm>
            <a:off x="381000" y="9906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CAC29122-F11D-433B-A1D7-4F420966BE6D}" type="slidenum">
              <a:rPr lang="zh-CN" altLang="en-US"/>
              <a:pPr/>
              <a:t>41</a:t>
            </a:fld>
            <a:endParaRPr lang="en-US" altLang="zh-CN"/>
          </a:p>
        </p:txBody>
      </p:sp>
      <p:sp>
        <p:nvSpPr>
          <p:cNvPr id="6147" name="Rectangle 2"/>
          <p:cNvSpPr>
            <a:spLocks noGrp="1" noRot="1" noChangeArrowheads="1"/>
          </p:cNvSpPr>
          <p:nvPr>
            <p:ph type="title"/>
          </p:nvPr>
        </p:nvSpPr>
        <p:spPr>
          <a:xfrm>
            <a:off x="457200" y="-76200"/>
            <a:ext cx="8229600" cy="1143000"/>
          </a:xfrm>
        </p:spPr>
        <p:txBody>
          <a:bodyPr/>
          <a:lstStyle/>
          <a:p>
            <a:pPr eaLnBrk="1" hangingPunct="1"/>
            <a:r>
              <a:rPr lang="en-US" sz="3600" dirty="0" smtClean="0"/>
              <a:t>Current Sounder Operational Uses</a:t>
            </a:r>
          </a:p>
        </p:txBody>
      </p:sp>
      <p:graphicFrame>
        <p:nvGraphicFramePr>
          <p:cNvPr id="459779" name="Group 3"/>
          <p:cNvGraphicFramePr>
            <a:graphicFrameLocks noGrp="1"/>
          </p:cNvGraphicFramePr>
          <p:nvPr>
            <p:ph idx="1"/>
          </p:nvPr>
        </p:nvGraphicFramePr>
        <p:xfrm>
          <a:off x="457200" y="1010642"/>
          <a:ext cx="8229600" cy="5260658"/>
        </p:xfrm>
        <a:graphic>
          <a:graphicData uri="http://schemas.openxmlformats.org/drawingml/2006/table">
            <a:tbl>
              <a:tblPr/>
              <a:tblGrid>
                <a:gridCol w="3265488"/>
                <a:gridCol w="4964112"/>
              </a:tblGrid>
              <a:tr h="258763">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1" u="none" strike="noStrike" cap="none" normalizeH="0" baseline="0" dirty="0" smtClean="0">
                          <a:ln>
                            <a:noFill/>
                          </a:ln>
                          <a:solidFill>
                            <a:srgbClr val="000099"/>
                          </a:solidFill>
                          <a:effectLst/>
                          <a:latin typeface="Times New Roman" pitchFamily="18" charset="0"/>
                          <a:ea typeface="Gulim" pitchFamily="34" charset="-127"/>
                          <a:cs typeface="Arial" charset="0"/>
                        </a:rPr>
                        <a:t>GOES Sounder Product</a:t>
                      </a:r>
                      <a:endParaRPr kumimoji="0" lang="en-GB" altLang="ko-KR" sz="1400" b="0" i="0" u="none" strike="noStrike" cap="none" normalizeH="0" baseline="0" dirty="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1" u="none" strike="noStrike" cap="none" normalizeH="0" baseline="0" smtClean="0">
                          <a:ln>
                            <a:noFill/>
                          </a:ln>
                          <a:solidFill>
                            <a:srgbClr val="000099"/>
                          </a:solidFill>
                          <a:effectLst/>
                          <a:latin typeface="Times New Roman" pitchFamily="18" charset="0"/>
                          <a:ea typeface="Gulim" pitchFamily="34" charset="-127"/>
                          <a:cs typeface="Arial" charset="0"/>
                        </a:rPr>
                        <a:t>Operational  Use within the NWS</a:t>
                      </a:r>
                      <a:endParaRPr kumimoji="0" lang="en-GB" altLang="ko-KR" sz="1400" b="0"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US" altLang="ko-KR" sz="1600" b="1" i="0" u="none" strike="noStrike" cap="none" normalizeH="0" baseline="0" dirty="0" smtClean="0">
                          <a:ln>
                            <a:noFill/>
                          </a:ln>
                          <a:solidFill>
                            <a:srgbClr val="3366FF"/>
                          </a:solidFill>
                          <a:effectLst/>
                          <a:latin typeface="Times New Roman" pitchFamily="18" charset="0"/>
                          <a:ea typeface="Gulim" pitchFamily="34" charset="-127"/>
                          <a:cs typeface="Arial Unicode MS" pitchFamily="34" charset="-128"/>
                        </a:rPr>
                        <a:t>Clear-sky Radiances</a:t>
                      </a:r>
                      <a:endParaRPr kumimoji="0" lang="en-US" altLang="ko-KR" sz="1600" b="1" i="0" u="none" strike="noStrike" cap="none" normalizeH="0" baseline="0" dirty="0" smtClean="0">
                        <a:ln>
                          <a:noFill/>
                        </a:ln>
                        <a:solidFill>
                          <a:schemeClr val="tx1"/>
                        </a:solidFill>
                        <a:effectLst/>
                        <a:latin typeface="Arial" charset="0"/>
                        <a:ea typeface="Gulim" pitchFamily="34" charset="-127"/>
                        <a:cs typeface="Arial Unicode MS"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NCEP operational regional &amp; global NWP models over water</a:t>
                      </a:r>
                      <a:endParaRPr kumimoji="0" lang="en-GB" altLang="ko-KR" sz="1400" b="0"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600" b="1" i="0" u="none" strike="noStrike" cap="none" normalizeH="0" baseline="0" smtClean="0">
                          <a:ln>
                            <a:noFill/>
                          </a:ln>
                          <a:solidFill>
                            <a:srgbClr val="3366FF"/>
                          </a:solidFill>
                          <a:effectLst/>
                          <a:latin typeface="Times New Roman" pitchFamily="18" charset="0"/>
                          <a:ea typeface="Gulim" pitchFamily="34" charset="-127"/>
                          <a:cs typeface="Arial" charset="0"/>
                        </a:rPr>
                        <a:t>Layer &amp; Total Precipitable Water</a:t>
                      </a:r>
                      <a:endParaRPr kumimoji="0" lang="en-GB" altLang="ko-KR" sz="1600" b="1"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NCEP operational regional &amp; global NWP models; </a:t>
                      </a: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NWS AWIPS for use by forecasters at NWS WFOs &amp; National Centers in forecasting precipitation and severe weather</a:t>
                      </a:r>
                      <a:endParaRPr kumimoji="0" lang="en-GB" altLang="ko-KR" sz="1400" b="0"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600" b="1" i="0" u="none" strike="noStrike" cap="none" normalizeH="0" baseline="0" smtClean="0">
                          <a:ln>
                            <a:noFill/>
                          </a:ln>
                          <a:solidFill>
                            <a:srgbClr val="3366FF"/>
                          </a:solidFill>
                          <a:effectLst/>
                          <a:latin typeface="Times New Roman" pitchFamily="18" charset="0"/>
                          <a:ea typeface="Gulim" pitchFamily="34" charset="-127"/>
                          <a:cs typeface="Arial" charset="0"/>
                        </a:rPr>
                        <a:t>Cloud-top retrievals (pressure, temperature, cloud amount)</a:t>
                      </a:r>
                      <a:endParaRPr kumimoji="0" lang="en-GB" altLang="ko-KR" sz="1600" b="1"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NCEP operational regional NWP models; </a:t>
                      </a: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NWS AWIPS for use by forecasters at NWS WFOs; </a:t>
                      </a: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supplement to</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NWS/ASOS cloud measurements for generation of total cloud cover product at NWS/ASOS sites</a:t>
                      </a:r>
                      <a:endParaRPr kumimoji="0" lang="en-GB" altLang="ko-KR" sz="1400" b="0"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600" b="1" i="0" u="none" strike="noStrike" cap="none" normalizeH="0" baseline="0" smtClean="0">
                          <a:ln>
                            <a:noFill/>
                          </a:ln>
                          <a:solidFill>
                            <a:srgbClr val="3366FF"/>
                          </a:solidFill>
                          <a:effectLst/>
                          <a:latin typeface="Times New Roman" pitchFamily="18" charset="0"/>
                          <a:ea typeface="Gulim" pitchFamily="34" charset="-127"/>
                          <a:cs typeface="Arial" charset="0"/>
                        </a:rPr>
                        <a:t>Surface skin temperature</a:t>
                      </a:r>
                      <a:endParaRPr kumimoji="0" lang="en-GB" altLang="ko-KR" sz="1600" b="1"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NWS AWIPS for use by forecasters at NWS WFOs</a:t>
                      </a:r>
                      <a:endParaRPr kumimoji="0" lang="en-GB" altLang="ko-KR" sz="1400" b="0"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738">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600" b="1" i="0" u="none" strike="noStrike" cap="none" normalizeH="0" baseline="0" smtClean="0">
                          <a:ln>
                            <a:noFill/>
                          </a:ln>
                          <a:solidFill>
                            <a:srgbClr val="3366FF"/>
                          </a:solidFill>
                          <a:effectLst/>
                          <a:latin typeface="Times New Roman" pitchFamily="18" charset="0"/>
                          <a:ea typeface="Gulim" pitchFamily="34" charset="-127"/>
                          <a:cs typeface="Arial" charset="0"/>
                        </a:rPr>
                        <a:t>Profiles of temperature &amp; moisture</a:t>
                      </a:r>
                      <a:endParaRPr kumimoji="0" lang="en-GB" altLang="ko-KR" sz="1600" b="1"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Display (SKEW-Ts) within</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NWS AWIPS for use by forecasters at NWS WFOs in forecasting precipitation and severe weather</a:t>
                      </a:r>
                      <a:endParaRPr kumimoji="0" lang="en-GB" altLang="ko-KR" sz="1400" b="0"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7850">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600" b="1" i="0" u="none" strike="noStrike" cap="none" normalizeH="0" baseline="0" smtClean="0">
                          <a:ln>
                            <a:noFill/>
                          </a:ln>
                          <a:solidFill>
                            <a:srgbClr val="3366FF"/>
                          </a:solidFill>
                          <a:effectLst/>
                          <a:latin typeface="Times New Roman" pitchFamily="18" charset="0"/>
                          <a:ea typeface="Gulim" pitchFamily="34" charset="-127"/>
                          <a:cs typeface="Arial" charset="0"/>
                        </a:rPr>
                        <a:t>Atmospheric stability indices</a:t>
                      </a:r>
                      <a:endParaRPr kumimoji="0" lang="en-GB" altLang="ko-KR" sz="1600" b="1"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0" u="none" strike="noStrike" cap="none" normalizeH="0" baseline="0" smtClean="0">
                          <a:ln>
                            <a:noFill/>
                          </a:ln>
                          <a:solidFill>
                            <a:srgbClr val="FF3300"/>
                          </a:solidFill>
                          <a:effectLst/>
                          <a:latin typeface="Times New Roman" pitchFamily="18" charset="0"/>
                          <a:ea typeface="Gulim" pitchFamily="34" charset="-127"/>
                          <a:cs typeface="Arial"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Gulim" pitchFamily="34" charset="-127"/>
                          <a:cs typeface="Arial" charset="0"/>
                        </a:rPr>
                        <a:t> NWS AWIPS for use by forecasters at NWS WFOs in forecasting precipitation and severe weather</a:t>
                      </a:r>
                      <a:endParaRPr kumimoji="0" lang="en-GB" altLang="ko-KR" sz="1400" b="0" i="0" u="none" strike="noStrike" cap="none" normalizeH="0" baseline="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88">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600" b="1" i="0" u="none" strike="noStrike" cap="none" normalizeH="0" baseline="0" dirty="0" smtClean="0">
                          <a:ln>
                            <a:noFill/>
                          </a:ln>
                          <a:solidFill>
                            <a:srgbClr val="3366FF"/>
                          </a:solidFill>
                          <a:effectLst/>
                          <a:latin typeface="Times New Roman" pitchFamily="18" charset="0"/>
                          <a:ea typeface="Gulim" pitchFamily="34" charset="-127"/>
                          <a:cs typeface="Arial" charset="0"/>
                        </a:rPr>
                        <a:t>Water </a:t>
                      </a:r>
                      <a:r>
                        <a:rPr kumimoji="0" lang="en-GB" altLang="ko-KR" sz="1600" b="1" i="0" u="none" strike="noStrike" cap="none" normalizeH="0" baseline="0" dirty="0" err="1" smtClean="0">
                          <a:ln>
                            <a:noFill/>
                          </a:ln>
                          <a:solidFill>
                            <a:srgbClr val="3366FF"/>
                          </a:solidFill>
                          <a:effectLst/>
                          <a:latin typeface="Times New Roman" pitchFamily="18" charset="0"/>
                          <a:ea typeface="Gulim" pitchFamily="34" charset="-127"/>
                          <a:cs typeface="Arial" charset="0"/>
                        </a:rPr>
                        <a:t>Vapor</a:t>
                      </a:r>
                      <a:r>
                        <a:rPr kumimoji="0" lang="en-GB" altLang="ko-KR" sz="1600" b="1" i="0" u="none" strike="noStrike" cap="none" normalizeH="0" baseline="0" dirty="0" smtClean="0">
                          <a:ln>
                            <a:noFill/>
                          </a:ln>
                          <a:solidFill>
                            <a:srgbClr val="3366FF"/>
                          </a:solidFill>
                          <a:effectLst/>
                          <a:latin typeface="Times New Roman" pitchFamily="18" charset="0"/>
                          <a:ea typeface="Gulim" pitchFamily="34" charset="-127"/>
                          <a:cs typeface="Arial" charset="0"/>
                        </a:rPr>
                        <a:t> Winds</a:t>
                      </a:r>
                      <a:endParaRPr kumimoji="0" lang="en-GB" altLang="ko-KR" sz="1600" b="1" i="0" u="none" strike="noStrike" cap="none" normalizeH="0" baseline="0" dirty="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0" lang="en-GB" altLang="ko-KR" sz="1400" b="1" i="0" u="none" strike="noStrike" cap="none" normalizeH="0" baseline="0" dirty="0" smtClean="0">
                          <a:ln>
                            <a:noFill/>
                          </a:ln>
                          <a:solidFill>
                            <a:srgbClr val="FF3300"/>
                          </a:solidFill>
                          <a:effectLst/>
                          <a:latin typeface="Times New Roman" pitchFamily="18" charset="0"/>
                          <a:ea typeface="Gulim" pitchFamily="34" charset="-127"/>
                          <a:cs typeface="Arial" charset="0"/>
                        </a:rPr>
                        <a:t>Image display and animation within</a:t>
                      </a:r>
                      <a:r>
                        <a:rPr kumimoji="0" lang="en-GB" altLang="ko-KR" sz="1400" b="0" i="0" u="none" strike="noStrike" cap="none" normalizeH="0" baseline="0" dirty="0" smtClean="0">
                          <a:ln>
                            <a:noFill/>
                          </a:ln>
                          <a:solidFill>
                            <a:schemeClr val="tx1"/>
                          </a:solidFill>
                          <a:effectLst/>
                          <a:latin typeface="Times New Roman" pitchFamily="18" charset="0"/>
                          <a:ea typeface="Gulim" pitchFamily="34" charset="-127"/>
                          <a:cs typeface="Arial" charset="0"/>
                        </a:rPr>
                        <a:t> NWS AWIPS for use by forecasters at NWS WFOs</a:t>
                      </a:r>
                      <a:endParaRPr kumimoji="0" lang="en-GB" altLang="ko-KR" sz="1400" b="0" i="0" u="none" strike="noStrike" cap="none" normalizeH="0" baseline="0" dirty="0" smtClean="0">
                        <a:ln>
                          <a:noFill/>
                        </a:ln>
                        <a:solidFill>
                          <a:schemeClr val="tx1"/>
                        </a:solidFill>
                        <a:effectLst/>
                        <a:latin typeface="Arial" charset="0"/>
                        <a:ea typeface="Gulim" pitchFamily="34" charset="-127"/>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Line 16"/>
          <p:cNvSpPr>
            <a:spLocks noChangeShapeType="1"/>
          </p:cNvSpPr>
          <p:nvPr/>
        </p:nvSpPr>
        <p:spPr bwMode="auto">
          <a:xfrm>
            <a:off x="381000" y="882312"/>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p:spPr>
        <p:txBody>
          <a:bodyPr/>
          <a:lstStyle/>
          <a:p>
            <a:fld id="{E1978923-F084-4271-9040-A98605CD9E8E}" type="slidenum">
              <a:rPr lang="zh-CN" altLang="en-US"/>
              <a:pPr/>
              <a:t>42</a:t>
            </a:fld>
            <a:endParaRPr lang="en-US" altLang="zh-CN"/>
          </a:p>
        </p:txBody>
      </p:sp>
      <p:pic>
        <p:nvPicPr>
          <p:cNvPr id="19459" name="Picture 2" descr="20080906_BT_771_T_76"/>
          <p:cNvPicPr>
            <a:picLocks noChangeAspect="1" noChangeArrowheads="1"/>
          </p:cNvPicPr>
          <p:nvPr/>
        </p:nvPicPr>
        <p:blipFill>
          <a:blip r:embed="rId3" cstate="print"/>
          <a:srcRect/>
          <a:stretch>
            <a:fillRect/>
          </a:stretch>
        </p:blipFill>
        <p:spPr bwMode="auto">
          <a:xfrm>
            <a:off x="914400" y="685800"/>
            <a:ext cx="7315200" cy="5486400"/>
          </a:xfrm>
          <a:prstGeom prst="rect">
            <a:avLst/>
          </a:prstGeom>
          <a:noFill/>
          <a:ln w="9525">
            <a:noFill/>
            <a:miter lim="800000"/>
            <a:headEnd/>
            <a:tailEnd/>
          </a:ln>
        </p:spPr>
      </p:pic>
      <p:sp>
        <p:nvSpPr>
          <p:cNvPr id="19460" name="Rectangle 3"/>
          <p:cNvSpPr>
            <a:spLocks noChangeArrowheads="1"/>
          </p:cNvSpPr>
          <p:nvPr/>
        </p:nvSpPr>
        <p:spPr bwMode="auto">
          <a:xfrm>
            <a:off x="152400" y="76200"/>
            <a:ext cx="8991600" cy="1143000"/>
          </a:xfrm>
          <a:prstGeom prst="rect">
            <a:avLst/>
          </a:prstGeom>
          <a:noFill/>
          <a:ln w="9525">
            <a:noFill/>
            <a:miter lim="800000"/>
            <a:headEnd/>
            <a:tailEnd/>
          </a:ln>
        </p:spPr>
        <p:txBody>
          <a:bodyPr anchor="ctr"/>
          <a:lstStyle/>
          <a:p>
            <a:pPr algn="ctr"/>
            <a:r>
              <a:rPr lang="en-US" sz="3200" b="1" dirty="0" smtClean="0">
                <a:solidFill>
                  <a:srgbClr val="0033CC"/>
                </a:solidFill>
                <a:latin typeface="Book Antiqua" pitchFamily="18" charset="0"/>
              </a:rPr>
              <a:t>Hurricane IKE- Retrieved 500 </a:t>
            </a:r>
            <a:r>
              <a:rPr lang="en-US" sz="3200" b="1" dirty="0" err="1" smtClean="0">
                <a:solidFill>
                  <a:srgbClr val="0033CC"/>
                </a:solidFill>
                <a:latin typeface="Book Antiqua" pitchFamily="18" charset="0"/>
              </a:rPr>
              <a:t>mb</a:t>
            </a:r>
            <a:r>
              <a:rPr lang="en-US" sz="3200" b="1" dirty="0" smtClean="0">
                <a:solidFill>
                  <a:srgbClr val="0033CC"/>
                </a:solidFill>
                <a:latin typeface="Book Antiqua" pitchFamily="18" charset="0"/>
              </a:rPr>
              <a:t> Temperature</a:t>
            </a:r>
            <a:r>
              <a:rPr lang="en-US" sz="3200" dirty="0">
                <a:solidFill>
                  <a:srgbClr val="0033CC"/>
                </a:solidFill>
              </a:rPr>
              <a:t/>
            </a:r>
            <a:br>
              <a:rPr lang="en-US" sz="3200" dirty="0">
                <a:solidFill>
                  <a:srgbClr val="0033CC"/>
                </a:solidFill>
              </a:rPr>
            </a:br>
            <a:r>
              <a:rPr lang="en-US" sz="3200" dirty="0">
                <a:solidFill>
                  <a:srgbClr val="0033CC"/>
                </a:solidFill>
              </a:rPr>
              <a:t>(2008.09.06 – Used in assimilation)</a:t>
            </a:r>
          </a:p>
        </p:txBody>
      </p:sp>
      <p:sp>
        <p:nvSpPr>
          <p:cNvPr id="19461" name="Text Box 4"/>
          <p:cNvSpPr txBox="1">
            <a:spLocks noChangeArrowheads="1"/>
          </p:cNvSpPr>
          <p:nvPr/>
        </p:nvSpPr>
        <p:spPr bwMode="auto">
          <a:xfrm>
            <a:off x="609600" y="5706976"/>
            <a:ext cx="7981950" cy="641350"/>
          </a:xfrm>
          <a:prstGeom prst="rect">
            <a:avLst/>
          </a:prstGeom>
          <a:noFill/>
          <a:ln w="9525">
            <a:noFill/>
            <a:miter lim="800000"/>
            <a:headEnd/>
            <a:tailEnd/>
          </a:ln>
        </p:spPr>
        <p:txBody>
          <a:bodyPr>
            <a:spAutoFit/>
          </a:bodyPr>
          <a:lstStyle/>
          <a:p>
            <a:r>
              <a:rPr lang="en-US" dirty="0">
                <a:solidFill>
                  <a:srgbClr val="0000FF"/>
                </a:solidFill>
              </a:rPr>
              <a:t>Clear sky AIRS SFOV temperature retrievals at 500 </a:t>
            </a:r>
            <a:r>
              <a:rPr lang="en-US" dirty="0" err="1">
                <a:solidFill>
                  <a:srgbClr val="0000FF"/>
                </a:solidFill>
              </a:rPr>
              <a:t>hPa</a:t>
            </a:r>
            <a:r>
              <a:rPr lang="en-US" dirty="0">
                <a:solidFill>
                  <a:srgbClr val="0000FF"/>
                </a:solidFill>
              </a:rPr>
              <a:t> on 06 September 2008, each pixel provides vertical temperature and moisture soundings.</a:t>
            </a:r>
          </a:p>
        </p:txBody>
      </p:sp>
      <p:sp>
        <p:nvSpPr>
          <p:cNvPr id="19462" name="Text Box 5"/>
          <p:cNvSpPr txBox="1">
            <a:spLocks noChangeArrowheads="1"/>
          </p:cNvSpPr>
          <p:nvPr/>
        </p:nvSpPr>
        <p:spPr bwMode="auto">
          <a:xfrm>
            <a:off x="7146925" y="5065713"/>
            <a:ext cx="488950" cy="366712"/>
          </a:xfrm>
          <a:prstGeom prst="rect">
            <a:avLst/>
          </a:prstGeom>
          <a:noFill/>
          <a:ln w="9525">
            <a:noFill/>
            <a:miter lim="800000"/>
            <a:headEnd/>
            <a:tailEnd/>
          </a:ln>
        </p:spPr>
        <p:txBody>
          <a:bodyPr wrap="none">
            <a:spAutoFit/>
          </a:bodyPr>
          <a:lstStyle/>
          <a:p>
            <a:r>
              <a:rPr lang="en-US"/>
              <a:t>(K)</a:t>
            </a:r>
          </a:p>
        </p:txBody>
      </p:sp>
      <p:sp>
        <p:nvSpPr>
          <p:cNvPr id="19463" name="Text Box 6"/>
          <p:cNvSpPr txBox="1">
            <a:spLocks noChangeArrowheads="1"/>
          </p:cNvSpPr>
          <p:nvPr/>
        </p:nvSpPr>
        <p:spPr bwMode="auto">
          <a:xfrm>
            <a:off x="7162800" y="1219200"/>
            <a:ext cx="488950" cy="366713"/>
          </a:xfrm>
          <a:prstGeom prst="rect">
            <a:avLst/>
          </a:prstGeom>
          <a:noFill/>
          <a:ln w="9525">
            <a:noFill/>
            <a:miter lim="800000"/>
            <a:headEnd/>
            <a:tailEnd/>
          </a:ln>
        </p:spPr>
        <p:txBody>
          <a:bodyPr wrap="none">
            <a:spAutoFit/>
          </a:bodyPr>
          <a:lstStyle/>
          <a:p>
            <a:r>
              <a:rPr lang="en-US"/>
              <a:t>(K)</a:t>
            </a:r>
          </a:p>
        </p:txBody>
      </p:sp>
      <p:sp>
        <p:nvSpPr>
          <p:cNvPr id="19464" name="Text Box 7"/>
          <p:cNvSpPr txBox="1">
            <a:spLocks noChangeArrowheads="1"/>
          </p:cNvSpPr>
          <p:nvPr/>
        </p:nvSpPr>
        <p:spPr bwMode="auto">
          <a:xfrm>
            <a:off x="6831013" y="5486400"/>
            <a:ext cx="1093787" cy="304800"/>
          </a:xfrm>
          <a:prstGeom prst="rect">
            <a:avLst/>
          </a:prstGeom>
          <a:noFill/>
          <a:ln w="9525">
            <a:noFill/>
            <a:miter lim="800000"/>
            <a:headEnd/>
            <a:tailEnd/>
          </a:ln>
        </p:spPr>
        <p:txBody>
          <a:bodyPr wrap="none">
            <a:spAutoFit/>
          </a:bodyPr>
          <a:lstStyle/>
          <a:p>
            <a:r>
              <a:rPr lang="en-US" sz="1400" b="1" i="1"/>
              <a:t>CIMSS/UW</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noFill/>
        </p:spPr>
        <p:txBody>
          <a:bodyPr/>
          <a:lstStyle/>
          <a:p>
            <a:fld id="{1FFC8AE6-1F39-4F3C-BC37-9FCA594B4D71}" type="slidenum">
              <a:rPr lang="zh-CN" altLang="en-US"/>
              <a:pPr/>
              <a:t>43</a:t>
            </a:fld>
            <a:endParaRPr lang="en-US" altLang="zh-CN"/>
          </a:p>
        </p:txBody>
      </p:sp>
      <p:grpSp>
        <p:nvGrpSpPr>
          <p:cNvPr id="2" name="Group 2"/>
          <p:cNvGrpSpPr>
            <a:grpSpLocks/>
          </p:cNvGrpSpPr>
          <p:nvPr/>
        </p:nvGrpSpPr>
        <p:grpSpPr bwMode="auto">
          <a:xfrm>
            <a:off x="0" y="242888"/>
            <a:ext cx="9091613" cy="6386512"/>
            <a:chOff x="0" y="153"/>
            <a:chExt cx="5727" cy="4023"/>
          </a:xfrm>
        </p:grpSpPr>
        <p:pic>
          <p:nvPicPr>
            <p:cNvPr id="20484" name="Picture 3" descr="track0600"/>
            <p:cNvPicPr>
              <a:picLocks noChangeAspect="1" noChangeArrowheads="1"/>
            </p:cNvPicPr>
            <p:nvPr/>
          </p:nvPicPr>
          <p:blipFill>
            <a:blip r:embed="rId3" cstate="print"/>
            <a:srcRect l="11288" t="15042" r="7959" b="18950"/>
            <a:stretch>
              <a:fillRect/>
            </a:stretch>
          </p:blipFill>
          <p:spPr bwMode="auto">
            <a:xfrm>
              <a:off x="816" y="912"/>
              <a:ext cx="4464" cy="2736"/>
            </a:xfrm>
            <a:prstGeom prst="rect">
              <a:avLst/>
            </a:prstGeom>
            <a:noFill/>
            <a:ln w="9525">
              <a:noFill/>
              <a:miter lim="800000"/>
              <a:headEnd/>
              <a:tailEnd/>
            </a:ln>
          </p:spPr>
        </p:pic>
        <p:sp>
          <p:nvSpPr>
            <p:cNvPr id="20485" name="Text Box 4"/>
            <p:cNvSpPr txBox="1">
              <a:spLocks noChangeArrowheads="1"/>
            </p:cNvSpPr>
            <p:nvPr/>
          </p:nvSpPr>
          <p:spPr bwMode="auto">
            <a:xfrm>
              <a:off x="0" y="153"/>
              <a:ext cx="5727" cy="327"/>
            </a:xfrm>
            <a:prstGeom prst="rect">
              <a:avLst/>
            </a:prstGeom>
            <a:noFill/>
            <a:ln w="34925">
              <a:noFill/>
              <a:miter lim="800000"/>
              <a:headEnd/>
              <a:tailEnd/>
            </a:ln>
          </p:spPr>
          <p:txBody>
            <a:bodyPr anchor="ctr">
              <a:spAutoFit/>
            </a:bodyPr>
            <a:lstStyle/>
            <a:p>
              <a:pPr algn="ctr">
                <a:spcBef>
                  <a:spcPct val="50000"/>
                </a:spcBef>
              </a:pPr>
              <a:r>
                <a:rPr lang="en-US" sz="2800" b="1" dirty="0">
                  <a:solidFill>
                    <a:srgbClr val="0033CC"/>
                  </a:solidFill>
                  <a:latin typeface="Book Antiqua" pitchFamily="18" charset="0"/>
                </a:rPr>
                <a:t>Tracks of </a:t>
              </a:r>
              <a:r>
                <a:rPr lang="en-US" sz="2800" b="1" dirty="0" smtClean="0">
                  <a:solidFill>
                    <a:srgbClr val="0033CC"/>
                  </a:solidFill>
                  <a:latin typeface="Book Antiqua" pitchFamily="18" charset="0"/>
                </a:rPr>
                <a:t>Ensemble Mean Analysis - </a:t>
              </a:r>
              <a:r>
                <a:rPr lang="en-US" sz="2800" b="1" dirty="0">
                  <a:solidFill>
                    <a:srgbClr val="0033CC"/>
                  </a:solidFill>
                  <a:latin typeface="Book Antiqua" pitchFamily="18" charset="0"/>
                </a:rPr>
                <a:t>Hurricane IKE</a:t>
              </a:r>
            </a:p>
          </p:txBody>
        </p:sp>
        <p:sp>
          <p:nvSpPr>
            <p:cNvPr id="20486" name="Text Box 5"/>
            <p:cNvSpPr txBox="1">
              <a:spLocks noChangeArrowheads="1"/>
            </p:cNvSpPr>
            <p:nvPr/>
          </p:nvSpPr>
          <p:spPr bwMode="auto">
            <a:xfrm>
              <a:off x="1344" y="3945"/>
              <a:ext cx="3516" cy="231"/>
            </a:xfrm>
            <a:prstGeom prst="rect">
              <a:avLst/>
            </a:prstGeom>
            <a:noFill/>
            <a:ln w="9525">
              <a:noFill/>
              <a:miter lim="800000"/>
              <a:headEnd/>
              <a:tailEnd/>
            </a:ln>
          </p:spPr>
          <p:txBody>
            <a:bodyPr wrap="none">
              <a:spAutoFit/>
            </a:bodyPr>
            <a:lstStyle/>
            <a:p>
              <a:r>
                <a:rPr lang="en-US">
                  <a:solidFill>
                    <a:srgbClr val="0000FF"/>
                  </a:solidFill>
                </a:rPr>
                <a:t>Analysis from 06 UTC 6 to 00UTC 8 September 2008</a:t>
              </a:r>
            </a:p>
          </p:txBody>
        </p:sp>
        <p:sp>
          <p:nvSpPr>
            <p:cNvPr id="20487" name="Text Box 6"/>
            <p:cNvSpPr txBox="1">
              <a:spLocks noChangeArrowheads="1"/>
            </p:cNvSpPr>
            <p:nvPr/>
          </p:nvSpPr>
          <p:spPr bwMode="auto">
            <a:xfrm>
              <a:off x="2016" y="3408"/>
              <a:ext cx="1293" cy="192"/>
            </a:xfrm>
            <a:prstGeom prst="rect">
              <a:avLst/>
            </a:prstGeom>
            <a:noFill/>
            <a:ln w="9525">
              <a:noFill/>
              <a:miter lim="800000"/>
              <a:headEnd/>
              <a:tailEnd/>
            </a:ln>
          </p:spPr>
          <p:txBody>
            <a:bodyPr wrap="none">
              <a:spAutoFit/>
            </a:bodyPr>
            <a:lstStyle/>
            <a:p>
              <a:r>
                <a:rPr lang="en-US" sz="1400" b="1"/>
                <a:t>Li and Liu 2009 (GRL) </a:t>
              </a:r>
            </a:p>
          </p:txBody>
        </p:sp>
        <p:sp>
          <p:nvSpPr>
            <p:cNvPr id="20488" name="Text Box 7"/>
            <p:cNvSpPr txBox="1">
              <a:spLocks noChangeArrowheads="1"/>
            </p:cNvSpPr>
            <p:nvPr/>
          </p:nvSpPr>
          <p:spPr bwMode="auto">
            <a:xfrm>
              <a:off x="2736" y="528"/>
              <a:ext cx="2928" cy="366"/>
            </a:xfrm>
            <a:prstGeom prst="rect">
              <a:avLst/>
            </a:prstGeom>
            <a:noFill/>
            <a:ln w="9525">
              <a:noFill/>
              <a:miter lim="800000"/>
              <a:headEnd/>
              <a:tailEnd/>
            </a:ln>
          </p:spPr>
          <p:txBody>
            <a:bodyPr>
              <a:spAutoFit/>
            </a:bodyPr>
            <a:lstStyle/>
            <a:p>
              <a:r>
                <a:rPr lang="en-US" sz="1600" b="1" i="1">
                  <a:solidFill>
                    <a:srgbClr val="0000FF"/>
                  </a:solidFill>
                </a:rPr>
                <a:t>CTL Run</a:t>
              </a:r>
              <a:r>
                <a:rPr lang="en-US" sz="1600" b="1">
                  <a:solidFill>
                    <a:srgbClr val="0000FF"/>
                  </a:solidFill>
                </a:rPr>
                <a:t>: Assimilate radiosonde, satellite cloud winds, aircraft data, and surface data.</a:t>
              </a:r>
            </a:p>
          </p:txBody>
        </p:sp>
        <p:sp>
          <p:nvSpPr>
            <p:cNvPr id="20489" name="Rectangle 8"/>
            <p:cNvSpPr>
              <a:spLocks noChangeArrowheads="1"/>
            </p:cNvSpPr>
            <p:nvPr/>
          </p:nvSpPr>
          <p:spPr bwMode="auto">
            <a:xfrm>
              <a:off x="4807" y="1447"/>
              <a:ext cx="288" cy="96"/>
            </a:xfrm>
            <a:prstGeom prst="rect">
              <a:avLst/>
            </a:prstGeom>
            <a:solidFill>
              <a:schemeClr val="bg1"/>
            </a:solidFill>
            <a:ln w="9525">
              <a:noFill/>
              <a:miter lim="800000"/>
              <a:headEnd/>
              <a:tailEnd/>
            </a:ln>
          </p:spPr>
          <p:txBody>
            <a:bodyPr wrap="none" anchor="ctr"/>
            <a:lstStyle/>
            <a:p>
              <a:pPr algn="ctr"/>
              <a:r>
                <a:rPr lang="en-US" sz="1400" b="1"/>
                <a:t>AIRS</a:t>
              </a:r>
            </a:p>
          </p:txBody>
        </p:sp>
      </p:grpSp>
      <p:sp>
        <p:nvSpPr>
          <p:cNvPr id="10" name="Line 9"/>
          <p:cNvSpPr>
            <a:spLocks noChangeShapeType="1"/>
          </p:cNvSpPr>
          <p:nvPr/>
        </p:nvSpPr>
        <p:spPr bwMode="auto">
          <a:xfrm>
            <a:off x="381000" y="838200"/>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p:spPr>
        <p:txBody>
          <a:bodyPr/>
          <a:lstStyle/>
          <a:p>
            <a:fld id="{93E0D259-E71F-4FD5-BD18-A6EC828C6E3D}" type="slidenum">
              <a:rPr lang="zh-CN" altLang="en-US"/>
              <a:pPr/>
              <a:t>44</a:t>
            </a:fld>
            <a:endParaRPr lang="en-US" altLang="zh-CN"/>
          </a:p>
        </p:txBody>
      </p:sp>
      <p:grpSp>
        <p:nvGrpSpPr>
          <p:cNvPr id="2" name="Group 2"/>
          <p:cNvGrpSpPr>
            <a:grpSpLocks/>
          </p:cNvGrpSpPr>
          <p:nvPr/>
        </p:nvGrpSpPr>
        <p:grpSpPr bwMode="auto">
          <a:xfrm>
            <a:off x="0" y="225426"/>
            <a:ext cx="9144000" cy="5932488"/>
            <a:chOff x="0" y="142"/>
            <a:chExt cx="5760" cy="3737"/>
          </a:xfrm>
        </p:grpSpPr>
        <p:sp>
          <p:nvSpPr>
            <p:cNvPr id="21508" name="Text Box 3"/>
            <p:cNvSpPr txBox="1">
              <a:spLocks noChangeArrowheads="1"/>
            </p:cNvSpPr>
            <p:nvPr/>
          </p:nvSpPr>
          <p:spPr bwMode="auto">
            <a:xfrm>
              <a:off x="0" y="142"/>
              <a:ext cx="5760" cy="368"/>
            </a:xfrm>
            <a:prstGeom prst="rect">
              <a:avLst/>
            </a:prstGeom>
            <a:noFill/>
            <a:ln w="34925">
              <a:noFill/>
              <a:miter lim="800000"/>
              <a:headEnd/>
              <a:tailEnd/>
            </a:ln>
          </p:spPr>
          <p:txBody>
            <a:bodyPr anchor="ctr">
              <a:spAutoFit/>
            </a:bodyPr>
            <a:lstStyle/>
            <a:p>
              <a:pPr algn="ctr">
                <a:spcBef>
                  <a:spcPct val="50000"/>
                </a:spcBef>
              </a:pPr>
              <a:r>
                <a:rPr lang="en-US" sz="3200" b="1" dirty="0">
                  <a:solidFill>
                    <a:srgbClr val="0033CC"/>
                  </a:solidFill>
                  <a:latin typeface="Book Antiqua" pitchFamily="18" charset="0"/>
                </a:rPr>
                <a:t>Track </a:t>
              </a:r>
              <a:r>
                <a:rPr lang="en-US" sz="3200" b="1" dirty="0" smtClean="0">
                  <a:solidFill>
                    <a:srgbClr val="0033CC"/>
                  </a:solidFill>
                  <a:latin typeface="Book Antiqua" pitchFamily="18" charset="0"/>
                </a:rPr>
                <a:t>Errors - Hurricane </a:t>
              </a:r>
              <a:r>
                <a:rPr lang="en-US" sz="3200" b="1" dirty="0">
                  <a:solidFill>
                    <a:srgbClr val="0033CC"/>
                  </a:solidFill>
                  <a:latin typeface="Book Antiqua" pitchFamily="18" charset="0"/>
                </a:rPr>
                <a:t>IKE</a:t>
              </a:r>
            </a:p>
          </p:txBody>
        </p:sp>
        <p:sp>
          <p:nvSpPr>
            <p:cNvPr id="21509" name="Text Box 4"/>
            <p:cNvSpPr txBox="1">
              <a:spLocks noChangeArrowheads="1"/>
            </p:cNvSpPr>
            <p:nvPr/>
          </p:nvSpPr>
          <p:spPr bwMode="auto">
            <a:xfrm>
              <a:off x="1248" y="3648"/>
              <a:ext cx="3516" cy="231"/>
            </a:xfrm>
            <a:prstGeom prst="rect">
              <a:avLst/>
            </a:prstGeom>
            <a:noFill/>
            <a:ln w="9525">
              <a:noFill/>
              <a:miter lim="800000"/>
              <a:headEnd/>
              <a:tailEnd/>
            </a:ln>
          </p:spPr>
          <p:txBody>
            <a:bodyPr wrap="none">
              <a:spAutoFit/>
            </a:bodyPr>
            <a:lstStyle/>
            <a:p>
              <a:r>
                <a:rPr lang="en-US">
                  <a:solidFill>
                    <a:srgbClr val="0000FF"/>
                  </a:solidFill>
                </a:rPr>
                <a:t>Analysis from 06 UTC 6 to 00UTC 8 September 2008</a:t>
              </a:r>
            </a:p>
          </p:txBody>
        </p:sp>
        <p:pic>
          <p:nvPicPr>
            <p:cNvPr id="21510" name="Picture 5" descr="rms06"/>
            <p:cNvPicPr>
              <a:picLocks noChangeAspect="1" noChangeArrowheads="1"/>
            </p:cNvPicPr>
            <p:nvPr/>
          </p:nvPicPr>
          <p:blipFill>
            <a:blip r:embed="rId3" cstate="print"/>
            <a:srcRect l="3641" t="3937" r="8078" b="22394"/>
            <a:stretch>
              <a:fillRect/>
            </a:stretch>
          </p:blipFill>
          <p:spPr bwMode="auto">
            <a:xfrm>
              <a:off x="624" y="528"/>
              <a:ext cx="4656" cy="3072"/>
            </a:xfrm>
            <a:prstGeom prst="rect">
              <a:avLst/>
            </a:prstGeom>
            <a:noFill/>
            <a:ln w="9525">
              <a:noFill/>
              <a:miter lim="800000"/>
              <a:headEnd/>
              <a:tailEnd/>
            </a:ln>
          </p:spPr>
        </p:pic>
        <p:sp>
          <p:nvSpPr>
            <p:cNvPr id="21511" name="Text Box 6"/>
            <p:cNvSpPr txBox="1">
              <a:spLocks noChangeArrowheads="1"/>
            </p:cNvSpPr>
            <p:nvPr/>
          </p:nvSpPr>
          <p:spPr bwMode="auto">
            <a:xfrm>
              <a:off x="1728" y="3024"/>
              <a:ext cx="2150" cy="192"/>
            </a:xfrm>
            <a:prstGeom prst="rect">
              <a:avLst/>
            </a:prstGeom>
            <a:noFill/>
            <a:ln w="9525">
              <a:noFill/>
              <a:miter lim="800000"/>
              <a:headEnd/>
              <a:tailEnd/>
            </a:ln>
          </p:spPr>
          <p:txBody>
            <a:bodyPr>
              <a:spAutoFit/>
            </a:bodyPr>
            <a:lstStyle/>
            <a:p>
              <a:r>
                <a:rPr lang="en-US" sz="1400" b="1"/>
                <a:t>Li and Liu 2009 (GRL)</a:t>
              </a:r>
            </a:p>
          </p:txBody>
        </p:sp>
        <p:sp>
          <p:nvSpPr>
            <p:cNvPr id="21512" name="Text Box 7"/>
            <p:cNvSpPr txBox="1">
              <a:spLocks noChangeArrowheads="1"/>
            </p:cNvSpPr>
            <p:nvPr/>
          </p:nvSpPr>
          <p:spPr bwMode="auto">
            <a:xfrm>
              <a:off x="1285" y="747"/>
              <a:ext cx="345" cy="173"/>
            </a:xfrm>
            <a:prstGeom prst="rect">
              <a:avLst/>
            </a:prstGeom>
            <a:solidFill>
              <a:schemeClr val="bg1"/>
            </a:solidFill>
            <a:ln w="9525">
              <a:noFill/>
              <a:miter lim="800000"/>
              <a:headEnd/>
              <a:tailEnd/>
            </a:ln>
          </p:spPr>
          <p:txBody>
            <a:bodyPr wrap="none">
              <a:spAutoFit/>
            </a:bodyPr>
            <a:lstStyle/>
            <a:p>
              <a:r>
                <a:rPr lang="en-US" sz="1200" b="1"/>
                <a:t>AIRS</a:t>
              </a:r>
            </a:p>
          </p:txBody>
        </p:sp>
      </p:grpSp>
      <p:sp>
        <p:nvSpPr>
          <p:cNvPr id="9" name="Line 16"/>
          <p:cNvSpPr>
            <a:spLocks noChangeShapeType="1"/>
          </p:cNvSpPr>
          <p:nvPr/>
        </p:nvSpPr>
        <p:spPr bwMode="auto">
          <a:xfrm>
            <a:off x="457200" y="774032"/>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p:spPr>
        <p:txBody>
          <a:bodyPr/>
          <a:lstStyle/>
          <a:p>
            <a:fld id="{8BF41C9D-35C4-4DB2-B11E-A1274C59063B}" type="slidenum">
              <a:rPr lang="zh-CN" altLang="en-US"/>
              <a:pPr/>
              <a:t>45</a:t>
            </a:fld>
            <a:endParaRPr lang="en-US" altLang="zh-CN"/>
          </a:p>
        </p:txBody>
      </p:sp>
      <p:grpSp>
        <p:nvGrpSpPr>
          <p:cNvPr id="2" name="Group 2"/>
          <p:cNvGrpSpPr>
            <a:grpSpLocks/>
          </p:cNvGrpSpPr>
          <p:nvPr/>
        </p:nvGrpSpPr>
        <p:grpSpPr bwMode="auto">
          <a:xfrm>
            <a:off x="280988" y="258763"/>
            <a:ext cx="8710612" cy="5837237"/>
            <a:chOff x="177" y="163"/>
            <a:chExt cx="5487" cy="3677"/>
          </a:xfrm>
        </p:grpSpPr>
        <p:sp>
          <p:nvSpPr>
            <p:cNvPr id="22532" name="Text Box 3"/>
            <p:cNvSpPr txBox="1">
              <a:spLocks noChangeArrowheads="1"/>
            </p:cNvSpPr>
            <p:nvPr/>
          </p:nvSpPr>
          <p:spPr bwMode="auto">
            <a:xfrm>
              <a:off x="177" y="163"/>
              <a:ext cx="5487" cy="327"/>
            </a:xfrm>
            <a:prstGeom prst="rect">
              <a:avLst/>
            </a:prstGeom>
            <a:noFill/>
            <a:ln w="34925">
              <a:noFill/>
              <a:miter lim="800000"/>
              <a:headEnd/>
              <a:tailEnd/>
            </a:ln>
          </p:spPr>
          <p:txBody>
            <a:bodyPr anchor="ctr">
              <a:spAutoFit/>
            </a:bodyPr>
            <a:lstStyle/>
            <a:p>
              <a:pPr algn="ctr">
                <a:spcBef>
                  <a:spcPct val="50000"/>
                </a:spcBef>
              </a:pPr>
              <a:r>
                <a:rPr lang="en-US" sz="2800" b="1" dirty="0">
                  <a:solidFill>
                    <a:srgbClr val="0033CC"/>
                  </a:solidFill>
                  <a:latin typeface="Book Antiqua" pitchFamily="18" charset="0"/>
                </a:rPr>
                <a:t>Sea </a:t>
              </a:r>
              <a:r>
                <a:rPr lang="en-US" sz="2800" b="1" dirty="0" smtClean="0">
                  <a:solidFill>
                    <a:srgbClr val="0033CC"/>
                  </a:solidFill>
                  <a:latin typeface="Book Antiqua" pitchFamily="18" charset="0"/>
                </a:rPr>
                <a:t>Level Pressure </a:t>
              </a:r>
              <a:r>
                <a:rPr lang="en-US" sz="2800" b="1" dirty="0">
                  <a:solidFill>
                    <a:srgbClr val="0033CC"/>
                  </a:solidFill>
                  <a:latin typeface="Book Antiqua" pitchFamily="18" charset="0"/>
                </a:rPr>
                <a:t>(SLP) </a:t>
              </a:r>
              <a:r>
                <a:rPr lang="en-US" sz="2800" b="1" dirty="0" smtClean="0">
                  <a:solidFill>
                    <a:srgbClr val="0033CC"/>
                  </a:solidFill>
                  <a:latin typeface="Book Antiqua" pitchFamily="18" charset="0"/>
                </a:rPr>
                <a:t>Intensity - </a:t>
              </a:r>
              <a:r>
                <a:rPr lang="en-US" sz="2800" b="1" dirty="0">
                  <a:solidFill>
                    <a:srgbClr val="0033CC"/>
                  </a:solidFill>
                  <a:latin typeface="Book Antiqua" pitchFamily="18" charset="0"/>
                </a:rPr>
                <a:t>Hurricane IKE</a:t>
              </a:r>
            </a:p>
          </p:txBody>
        </p:sp>
        <p:sp>
          <p:nvSpPr>
            <p:cNvPr id="22533" name="Text Box 4"/>
            <p:cNvSpPr txBox="1">
              <a:spLocks noChangeArrowheads="1"/>
            </p:cNvSpPr>
            <p:nvPr/>
          </p:nvSpPr>
          <p:spPr bwMode="auto">
            <a:xfrm>
              <a:off x="1344" y="3609"/>
              <a:ext cx="3516" cy="231"/>
            </a:xfrm>
            <a:prstGeom prst="rect">
              <a:avLst/>
            </a:prstGeom>
            <a:noFill/>
            <a:ln w="9525">
              <a:noFill/>
              <a:miter lim="800000"/>
              <a:headEnd/>
              <a:tailEnd/>
            </a:ln>
          </p:spPr>
          <p:txBody>
            <a:bodyPr wrap="none">
              <a:spAutoFit/>
            </a:bodyPr>
            <a:lstStyle/>
            <a:p>
              <a:r>
                <a:rPr lang="en-US">
                  <a:solidFill>
                    <a:srgbClr val="0000FF"/>
                  </a:solidFill>
                </a:rPr>
                <a:t>Analysis from 06 UTC 6 to 00UTC 8 September 2008</a:t>
              </a:r>
            </a:p>
          </p:txBody>
        </p:sp>
        <p:pic>
          <p:nvPicPr>
            <p:cNvPr id="22534" name="Picture 5" descr="int06"/>
            <p:cNvPicPr>
              <a:picLocks noChangeAspect="1" noChangeArrowheads="1"/>
            </p:cNvPicPr>
            <p:nvPr/>
          </p:nvPicPr>
          <p:blipFill>
            <a:blip r:embed="rId3" cstate="print"/>
            <a:srcRect l="2634" t="3075" r="3416" b="1602"/>
            <a:stretch>
              <a:fillRect/>
            </a:stretch>
          </p:blipFill>
          <p:spPr bwMode="auto">
            <a:xfrm>
              <a:off x="288" y="576"/>
              <a:ext cx="5280" cy="2976"/>
            </a:xfrm>
            <a:prstGeom prst="rect">
              <a:avLst/>
            </a:prstGeom>
            <a:noFill/>
            <a:ln w="9525">
              <a:noFill/>
              <a:miter lim="800000"/>
              <a:headEnd/>
              <a:tailEnd/>
            </a:ln>
          </p:spPr>
        </p:pic>
        <p:sp>
          <p:nvSpPr>
            <p:cNvPr id="22535" name="Text Box 6"/>
            <p:cNvSpPr txBox="1">
              <a:spLocks noChangeArrowheads="1"/>
            </p:cNvSpPr>
            <p:nvPr/>
          </p:nvSpPr>
          <p:spPr bwMode="auto">
            <a:xfrm>
              <a:off x="2064" y="3041"/>
              <a:ext cx="1262" cy="192"/>
            </a:xfrm>
            <a:prstGeom prst="rect">
              <a:avLst/>
            </a:prstGeom>
            <a:noFill/>
            <a:ln w="9525">
              <a:noFill/>
              <a:miter lim="800000"/>
              <a:headEnd/>
              <a:tailEnd/>
            </a:ln>
          </p:spPr>
          <p:txBody>
            <a:bodyPr wrap="none">
              <a:spAutoFit/>
            </a:bodyPr>
            <a:lstStyle/>
            <a:p>
              <a:r>
                <a:rPr lang="en-US" sz="1400" b="1"/>
                <a:t>Li and Liu 2009 (GRL)</a:t>
              </a:r>
            </a:p>
          </p:txBody>
        </p:sp>
        <p:sp>
          <p:nvSpPr>
            <p:cNvPr id="22536" name="Rectangle 7"/>
            <p:cNvSpPr>
              <a:spLocks noChangeArrowheads="1"/>
            </p:cNvSpPr>
            <p:nvPr/>
          </p:nvSpPr>
          <p:spPr bwMode="auto">
            <a:xfrm>
              <a:off x="5040" y="912"/>
              <a:ext cx="384" cy="69"/>
            </a:xfrm>
            <a:prstGeom prst="rect">
              <a:avLst/>
            </a:prstGeom>
            <a:solidFill>
              <a:schemeClr val="bg1"/>
            </a:solidFill>
            <a:ln w="9525">
              <a:noFill/>
              <a:miter lim="800000"/>
              <a:headEnd/>
              <a:tailEnd/>
            </a:ln>
          </p:spPr>
          <p:txBody>
            <a:bodyPr wrap="none" anchor="ctr"/>
            <a:lstStyle/>
            <a:p>
              <a:pPr algn="ctr"/>
              <a:r>
                <a:rPr lang="en-US" sz="1200" b="1"/>
                <a:t>AIRS</a:t>
              </a:r>
            </a:p>
          </p:txBody>
        </p:sp>
      </p:grpSp>
      <p:sp>
        <p:nvSpPr>
          <p:cNvPr id="9" name="Line 16"/>
          <p:cNvSpPr>
            <a:spLocks noChangeShapeType="1"/>
          </p:cNvSpPr>
          <p:nvPr/>
        </p:nvSpPr>
        <p:spPr bwMode="auto">
          <a:xfrm>
            <a:off x="457200" y="810126"/>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p>
            <a:fld id="{1712D42C-54DF-49C4-A5E8-94941810656D}" type="slidenum">
              <a:rPr lang="zh-CN" altLang="en-US"/>
              <a:pPr/>
              <a:t>46</a:t>
            </a:fld>
            <a:endParaRPr lang="en-US" altLang="zh-CN" dirty="0"/>
          </a:p>
        </p:txBody>
      </p:sp>
      <p:sp>
        <p:nvSpPr>
          <p:cNvPr id="30723" name="Rectangle 2"/>
          <p:cNvSpPr>
            <a:spLocks noGrp="1" noRot="1" noChangeArrowheads="1"/>
          </p:cNvSpPr>
          <p:nvPr>
            <p:ph type="title"/>
          </p:nvPr>
        </p:nvSpPr>
        <p:spPr>
          <a:xfrm>
            <a:off x="300789" y="264695"/>
            <a:ext cx="8542421" cy="1094373"/>
          </a:xfrm>
        </p:spPr>
        <p:txBody>
          <a:bodyPr/>
          <a:lstStyle/>
          <a:p>
            <a:pPr eaLnBrk="1" hangingPunct="1"/>
            <a:r>
              <a:rPr lang="en-US" dirty="0" smtClean="0"/>
              <a:t>GEO Advanced Sounder Simulation</a:t>
            </a:r>
            <a:br>
              <a:rPr lang="en-US" dirty="0" smtClean="0"/>
            </a:br>
            <a:r>
              <a:rPr lang="en-US" dirty="0" smtClean="0"/>
              <a:t>Application </a:t>
            </a:r>
            <a:r>
              <a:rPr lang="en-US" dirty="0" smtClean="0"/>
              <a:t>to severe storm warning</a:t>
            </a:r>
          </a:p>
        </p:txBody>
      </p:sp>
      <p:sp>
        <p:nvSpPr>
          <p:cNvPr id="30724" name="Rectangle 3"/>
          <p:cNvSpPr>
            <a:spLocks noGrp="1" noRot="1" noChangeArrowheads="1"/>
          </p:cNvSpPr>
          <p:nvPr>
            <p:ph type="body" idx="1"/>
          </p:nvPr>
        </p:nvSpPr>
        <p:spPr>
          <a:xfrm>
            <a:off x="301625" y="1451313"/>
            <a:ext cx="8540750" cy="5358564"/>
          </a:xfrm>
        </p:spPr>
        <p:txBody>
          <a:bodyPr/>
          <a:lstStyle/>
          <a:p>
            <a:pPr eaLnBrk="1" hangingPunct="1"/>
            <a:r>
              <a:rPr lang="en-US" dirty="0" smtClean="0"/>
              <a:t>IHOP </a:t>
            </a:r>
            <a:r>
              <a:rPr lang="en-US" dirty="0" smtClean="0"/>
              <a:t>(12 June 2002</a:t>
            </a:r>
            <a:r>
              <a:rPr lang="en-US" dirty="0" smtClean="0"/>
              <a:t>) case has been used to simulate the GEO advanced IR sounding system as well as radar observations.  </a:t>
            </a:r>
          </a:p>
          <a:p>
            <a:pPr eaLnBrk="1" hangingPunct="1"/>
            <a:endParaRPr lang="en-US" dirty="0" smtClean="0"/>
          </a:p>
          <a:p>
            <a:pPr eaLnBrk="1" hangingPunct="1"/>
            <a:r>
              <a:rPr lang="en-US" dirty="0" smtClean="0"/>
              <a:t>High spatial and temporal resolution </a:t>
            </a:r>
            <a:r>
              <a:rPr lang="en-US" dirty="0" smtClean="0"/>
              <a:t>3-km WRF </a:t>
            </a:r>
            <a:r>
              <a:rPr lang="en-US" dirty="0" smtClean="0"/>
              <a:t>model output is used as truth in the simulation.  </a:t>
            </a:r>
          </a:p>
          <a:p>
            <a:pPr eaLnBrk="1" hangingPunct="1"/>
            <a:endParaRPr lang="en-US" dirty="0" smtClean="0"/>
          </a:p>
          <a:p>
            <a:pPr eaLnBrk="1" hangingPunct="1">
              <a:lnSpc>
                <a:spcPct val="90000"/>
              </a:lnSpc>
            </a:pPr>
            <a:r>
              <a:rPr lang="en-US" dirty="0" smtClean="0"/>
              <a:t>Retrieval method is applied to convert the radiances into temperature and moisture profiles</a:t>
            </a:r>
          </a:p>
          <a:p>
            <a:pPr eaLnBrk="1" hangingPunct="1">
              <a:lnSpc>
                <a:spcPct val="90000"/>
              </a:lnSpc>
            </a:pPr>
            <a:endParaRPr lang="en-US" dirty="0" smtClean="0"/>
          </a:p>
          <a:p>
            <a:pPr eaLnBrk="1" hangingPunct="1">
              <a:lnSpc>
                <a:spcPct val="90000"/>
              </a:lnSpc>
            </a:pPr>
            <a:r>
              <a:rPr lang="en-US" dirty="0" smtClean="0"/>
              <a:t>Derived product (e.g., Lifted Index) from true (WRF) and </a:t>
            </a:r>
            <a:r>
              <a:rPr lang="en-US" dirty="0" smtClean="0"/>
              <a:t>Advanced GEO Sounder are </a:t>
            </a:r>
            <a:r>
              <a:rPr lang="en-US" dirty="0" smtClean="0"/>
              <a:t>demonstrated along with the simulated Radar imagery</a:t>
            </a:r>
          </a:p>
          <a:p>
            <a:pPr eaLnBrk="1" hangingPunct="1"/>
            <a:endParaRPr lang="en-US" dirty="0" smtClean="0"/>
          </a:p>
          <a:p>
            <a:pPr eaLnBrk="1" hangingPunct="1"/>
            <a:r>
              <a:rPr lang="en-US" dirty="0" smtClean="0"/>
              <a:t>The GEO advanced IR sounder represents a dramatic new capability for earlier warnings of severe weather, 4 – 8 hours earlier than the radar observation or the regional forecast model</a:t>
            </a:r>
          </a:p>
        </p:txBody>
      </p:sp>
      <p:sp>
        <p:nvSpPr>
          <p:cNvPr id="5" name="Line 16"/>
          <p:cNvSpPr>
            <a:spLocks noChangeShapeType="1"/>
          </p:cNvSpPr>
          <p:nvPr/>
        </p:nvSpPr>
        <p:spPr bwMode="auto">
          <a:xfrm>
            <a:off x="457200" y="810126"/>
            <a:ext cx="8229600" cy="0"/>
          </a:xfrm>
          <a:prstGeom prst="line">
            <a:avLst/>
          </a:prstGeom>
          <a:noFill/>
          <a:ln w="50800" cmpd="dbl">
            <a:solidFill>
              <a:srgbClr val="003399"/>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p>
            <a:fld id="{CAA623ED-1320-457A-9ED5-27B85DA1E974}" type="slidenum">
              <a:rPr lang="zh-CN" altLang="en-US"/>
              <a:pPr/>
              <a:t>47</a:t>
            </a:fld>
            <a:endParaRPr lang="en-US" altLang="zh-CN"/>
          </a:p>
        </p:txBody>
      </p:sp>
      <p:pic>
        <p:nvPicPr>
          <p:cNvPr id="31747" name="Picture 2" descr="liftx_RUC_0612_2002_1300_ctmp"/>
          <p:cNvPicPr>
            <a:picLocks noChangeAspect="1" noChangeArrowheads="1"/>
          </p:cNvPicPr>
          <p:nvPr/>
        </p:nvPicPr>
        <p:blipFill>
          <a:blip r:embed="rId3" cstate="print"/>
          <a:srcRect/>
          <a:stretch>
            <a:fillRect/>
          </a:stretch>
        </p:blipFill>
        <p:spPr bwMode="auto">
          <a:xfrm>
            <a:off x="4570413" y="3016250"/>
            <a:ext cx="4387850" cy="3290888"/>
          </a:xfrm>
          <a:prstGeom prst="rect">
            <a:avLst/>
          </a:prstGeom>
          <a:noFill/>
          <a:ln w="9525">
            <a:noFill/>
            <a:miter lim="800000"/>
            <a:headEnd/>
            <a:tailEnd/>
          </a:ln>
        </p:spPr>
      </p:pic>
      <p:pic>
        <p:nvPicPr>
          <p:cNvPr id="31748" name="Picture 3" descr="liftx_TRUE_0612_2002_1300_ctmp"/>
          <p:cNvPicPr>
            <a:picLocks noChangeAspect="1" noChangeArrowheads="1"/>
          </p:cNvPicPr>
          <p:nvPr/>
        </p:nvPicPr>
        <p:blipFill>
          <a:blip r:embed="rId4" cstate="print"/>
          <a:srcRect/>
          <a:stretch>
            <a:fillRect/>
          </a:stretch>
        </p:blipFill>
        <p:spPr bwMode="auto">
          <a:xfrm>
            <a:off x="455613" y="455613"/>
            <a:ext cx="4387850" cy="3290887"/>
          </a:xfrm>
          <a:prstGeom prst="rect">
            <a:avLst/>
          </a:prstGeom>
          <a:noFill/>
          <a:ln w="9525">
            <a:noFill/>
            <a:miter lim="800000"/>
            <a:headEnd/>
            <a:tailEnd/>
          </a:ln>
        </p:spPr>
      </p:pic>
      <p:pic>
        <p:nvPicPr>
          <p:cNvPr id="31749" name="Picture 4" descr="liftx_HES_0612_2002_1300_ctmp"/>
          <p:cNvPicPr>
            <a:picLocks noChangeAspect="1" noChangeArrowheads="1"/>
          </p:cNvPicPr>
          <p:nvPr/>
        </p:nvPicPr>
        <p:blipFill>
          <a:blip r:embed="rId5" cstate="print"/>
          <a:srcRect/>
          <a:stretch>
            <a:fillRect/>
          </a:stretch>
        </p:blipFill>
        <p:spPr bwMode="auto">
          <a:xfrm>
            <a:off x="4570413" y="455613"/>
            <a:ext cx="4387850" cy="3290887"/>
          </a:xfrm>
          <a:prstGeom prst="rect">
            <a:avLst/>
          </a:prstGeom>
          <a:noFill/>
          <a:ln w="9525">
            <a:noFill/>
            <a:miter lim="800000"/>
            <a:headEnd/>
            <a:tailEnd/>
          </a:ln>
        </p:spPr>
      </p:pic>
      <p:pic>
        <p:nvPicPr>
          <p:cNvPr id="31750" name="Picture 5" descr="radar_TRUE_0612_2002_1300"/>
          <p:cNvPicPr>
            <a:picLocks noChangeAspect="1" noChangeArrowheads="1"/>
          </p:cNvPicPr>
          <p:nvPr/>
        </p:nvPicPr>
        <p:blipFill>
          <a:blip r:embed="rId6" cstate="print"/>
          <a:srcRect/>
          <a:stretch>
            <a:fillRect/>
          </a:stretch>
        </p:blipFill>
        <p:spPr bwMode="auto">
          <a:xfrm>
            <a:off x="455613" y="3016250"/>
            <a:ext cx="4387850" cy="3290888"/>
          </a:xfrm>
          <a:prstGeom prst="rect">
            <a:avLst/>
          </a:prstGeom>
          <a:noFill/>
          <a:ln w="9525">
            <a:noFill/>
            <a:miter lim="800000"/>
            <a:headEnd/>
            <a:tailEnd/>
          </a:ln>
        </p:spPr>
      </p:pic>
      <p:sp>
        <p:nvSpPr>
          <p:cNvPr id="31751" name="Text Box 6"/>
          <p:cNvSpPr txBox="1">
            <a:spLocks noChangeArrowheads="1"/>
          </p:cNvSpPr>
          <p:nvPr/>
        </p:nvSpPr>
        <p:spPr bwMode="auto">
          <a:xfrm>
            <a:off x="1618581" y="476751"/>
            <a:ext cx="1710725" cy="369332"/>
          </a:xfrm>
          <a:prstGeom prst="rect">
            <a:avLst/>
          </a:prstGeom>
          <a:noFill/>
          <a:ln w="9525">
            <a:noFill/>
            <a:miter lim="800000"/>
            <a:headEnd/>
            <a:tailEnd/>
          </a:ln>
        </p:spPr>
        <p:txBody>
          <a:bodyPr wrap="none">
            <a:spAutoFit/>
          </a:bodyPr>
          <a:lstStyle/>
          <a:p>
            <a:r>
              <a:rPr lang="en-US" b="1" dirty="0" smtClean="0"/>
              <a:t>WRF Model LI</a:t>
            </a:r>
            <a:endParaRPr lang="en-US" b="1" dirty="0"/>
          </a:p>
        </p:txBody>
      </p:sp>
      <p:sp>
        <p:nvSpPr>
          <p:cNvPr id="31752" name="Text Box 7"/>
          <p:cNvSpPr txBox="1">
            <a:spLocks noChangeArrowheads="1"/>
          </p:cNvSpPr>
          <p:nvPr/>
        </p:nvSpPr>
        <p:spPr bwMode="auto">
          <a:xfrm>
            <a:off x="4998815" y="452689"/>
            <a:ext cx="4048929" cy="369332"/>
          </a:xfrm>
          <a:prstGeom prst="rect">
            <a:avLst/>
          </a:prstGeom>
          <a:noFill/>
          <a:ln w="9525">
            <a:noFill/>
            <a:miter lim="800000"/>
            <a:headEnd/>
            <a:tailEnd/>
          </a:ln>
        </p:spPr>
        <p:txBody>
          <a:bodyPr wrap="none">
            <a:spAutoFit/>
          </a:bodyPr>
          <a:lstStyle/>
          <a:p>
            <a:r>
              <a:rPr lang="en-US" b="1" dirty="0"/>
              <a:t>GEO Advanced </a:t>
            </a:r>
            <a:r>
              <a:rPr lang="en-US" b="1" dirty="0" smtClean="0"/>
              <a:t>Sounder-Derived LI</a:t>
            </a:r>
            <a:endParaRPr lang="en-US" b="1" dirty="0"/>
          </a:p>
        </p:txBody>
      </p:sp>
      <p:sp>
        <p:nvSpPr>
          <p:cNvPr id="31753" name="Text Box 8"/>
          <p:cNvSpPr txBox="1">
            <a:spLocks noChangeArrowheads="1"/>
          </p:cNvSpPr>
          <p:nvPr/>
        </p:nvSpPr>
        <p:spPr bwMode="auto">
          <a:xfrm>
            <a:off x="1670050" y="5624513"/>
            <a:ext cx="1987550" cy="366712"/>
          </a:xfrm>
          <a:prstGeom prst="rect">
            <a:avLst/>
          </a:prstGeom>
          <a:noFill/>
          <a:ln w="9525">
            <a:noFill/>
            <a:miter lim="800000"/>
            <a:headEnd/>
            <a:tailEnd/>
          </a:ln>
        </p:spPr>
        <p:txBody>
          <a:bodyPr wrap="none">
            <a:spAutoFit/>
          </a:bodyPr>
          <a:lstStyle/>
          <a:p>
            <a:r>
              <a:rPr lang="en-US" b="1"/>
              <a:t>Simulated Radar</a:t>
            </a:r>
          </a:p>
        </p:txBody>
      </p:sp>
      <p:sp>
        <p:nvSpPr>
          <p:cNvPr id="31754" name="Text Box 9"/>
          <p:cNvSpPr txBox="1">
            <a:spLocks noChangeArrowheads="1"/>
          </p:cNvSpPr>
          <p:nvPr/>
        </p:nvSpPr>
        <p:spPr bwMode="auto">
          <a:xfrm>
            <a:off x="3870325" y="6213475"/>
            <a:ext cx="1479550" cy="457200"/>
          </a:xfrm>
          <a:prstGeom prst="rect">
            <a:avLst/>
          </a:prstGeom>
          <a:noFill/>
          <a:ln w="12700">
            <a:noFill/>
            <a:miter lim="800000"/>
            <a:headEnd/>
            <a:tailEnd/>
          </a:ln>
        </p:spPr>
        <p:txBody>
          <a:bodyPr wrap="none">
            <a:spAutoFit/>
          </a:bodyPr>
          <a:lstStyle/>
          <a:p>
            <a:pPr eaLnBrk="0" hangingPunct="0"/>
            <a:r>
              <a:rPr lang="en-US" sz="2400" b="1" i="1">
                <a:solidFill>
                  <a:srgbClr val="0000FF"/>
                </a:solidFill>
                <a:latin typeface="Times New Roman" pitchFamily="18" charset="0"/>
              </a:rPr>
              <a:t>1300 UTC</a:t>
            </a:r>
          </a:p>
        </p:txBody>
      </p:sp>
      <p:sp>
        <p:nvSpPr>
          <p:cNvPr id="31755" name="Text Box 10"/>
          <p:cNvSpPr txBox="1">
            <a:spLocks noChangeArrowheads="1"/>
          </p:cNvSpPr>
          <p:nvPr/>
        </p:nvSpPr>
        <p:spPr bwMode="auto">
          <a:xfrm>
            <a:off x="4922838" y="2928938"/>
            <a:ext cx="3784600" cy="457200"/>
          </a:xfrm>
          <a:prstGeom prst="rect">
            <a:avLst/>
          </a:prstGeom>
          <a:noFill/>
          <a:ln w="12700">
            <a:noFill/>
            <a:miter lim="800000"/>
            <a:headEnd/>
            <a:tailEnd/>
          </a:ln>
        </p:spPr>
        <p:txBody>
          <a:bodyPr wrap="none">
            <a:spAutoFit/>
          </a:bodyPr>
          <a:lstStyle/>
          <a:p>
            <a:pPr eaLnBrk="0" hangingPunct="0"/>
            <a:r>
              <a:rPr lang="en-US" sz="2400" b="1" i="1">
                <a:solidFill>
                  <a:srgbClr val="FF0000"/>
                </a:solidFill>
                <a:latin typeface="Times New Roman" pitchFamily="18" charset="0"/>
              </a:rPr>
              <a:t>Extreme instability indicated</a:t>
            </a:r>
          </a:p>
        </p:txBody>
      </p:sp>
      <p:sp>
        <p:nvSpPr>
          <p:cNvPr id="31756" name="Text Box 11"/>
          <p:cNvSpPr txBox="1">
            <a:spLocks noChangeArrowheads="1"/>
          </p:cNvSpPr>
          <p:nvPr/>
        </p:nvSpPr>
        <p:spPr bwMode="auto">
          <a:xfrm>
            <a:off x="5632450" y="5638800"/>
            <a:ext cx="1695450" cy="366713"/>
          </a:xfrm>
          <a:prstGeom prst="rect">
            <a:avLst/>
          </a:prstGeom>
          <a:noFill/>
          <a:ln w="9525">
            <a:noFill/>
            <a:miter lim="800000"/>
            <a:headEnd/>
            <a:tailEnd/>
          </a:ln>
        </p:spPr>
        <p:txBody>
          <a:bodyPr wrap="none">
            <a:spAutoFit/>
          </a:bodyPr>
          <a:lstStyle/>
          <a:p>
            <a:r>
              <a:rPr lang="en-US" b="1"/>
              <a:t>RUC Forecast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p>
            <a:fld id="{EE27688D-054E-4036-8548-1124325B7EFC}" type="slidenum">
              <a:rPr lang="zh-CN" altLang="en-US"/>
              <a:pPr/>
              <a:t>48</a:t>
            </a:fld>
            <a:endParaRPr lang="en-US" altLang="zh-CN"/>
          </a:p>
        </p:txBody>
      </p:sp>
      <p:pic>
        <p:nvPicPr>
          <p:cNvPr id="32771" name="Picture 2" descr="liftx_TRUE_0612_2002_2100_ctmp"/>
          <p:cNvPicPr>
            <a:picLocks noChangeAspect="1" noChangeArrowheads="1"/>
          </p:cNvPicPr>
          <p:nvPr/>
        </p:nvPicPr>
        <p:blipFill>
          <a:blip r:embed="rId3" cstate="print"/>
          <a:srcRect/>
          <a:stretch>
            <a:fillRect/>
          </a:stretch>
        </p:blipFill>
        <p:spPr bwMode="auto">
          <a:xfrm>
            <a:off x="455613" y="455613"/>
            <a:ext cx="4387850" cy="3290887"/>
          </a:xfrm>
          <a:prstGeom prst="rect">
            <a:avLst/>
          </a:prstGeom>
          <a:noFill/>
          <a:ln w="9525">
            <a:noFill/>
            <a:miter lim="800000"/>
            <a:headEnd/>
            <a:tailEnd/>
          </a:ln>
        </p:spPr>
      </p:pic>
      <p:pic>
        <p:nvPicPr>
          <p:cNvPr id="32772" name="Picture 3" descr="liftx_HES_0612_2002_2100_ctmp"/>
          <p:cNvPicPr>
            <a:picLocks noChangeAspect="1" noChangeArrowheads="1"/>
          </p:cNvPicPr>
          <p:nvPr/>
        </p:nvPicPr>
        <p:blipFill>
          <a:blip r:embed="rId4" cstate="print"/>
          <a:srcRect/>
          <a:stretch>
            <a:fillRect/>
          </a:stretch>
        </p:blipFill>
        <p:spPr bwMode="auto">
          <a:xfrm>
            <a:off x="4570413" y="455613"/>
            <a:ext cx="4387850" cy="3290887"/>
          </a:xfrm>
          <a:prstGeom prst="rect">
            <a:avLst/>
          </a:prstGeom>
          <a:noFill/>
          <a:ln w="9525">
            <a:noFill/>
            <a:miter lim="800000"/>
            <a:headEnd/>
            <a:tailEnd/>
          </a:ln>
        </p:spPr>
      </p:pic>
      <p:pic>
        <p:nvPicPr>
          <p:cNvPr id="32773" name="Picture 4" descr="radar_TRUE_0612_2002_2100"/>
          <p:cNvPicPr>
            <a:picLocks noChangeAspect="1" noChangeArrowheads="1"/>
          </p:cNvPicPr>
          <p:nvPr/>
        </p:nvPicPr>
        <p:blipFill>
          <a:blip r:embed="rId5" cstate="print"/>
          <a:srcRect/>
          <a:stretch>
            <a:fillRect/>
          </a:stretch>
        </p:blipFill>
        <p:spPr bwMode="auto">
          <a:xfrm>
            <a:off x="455613" y="3016250"/>
            <a:ext cx="4387850" cy="3290888"/>
          </a:xfrm>
          <a:prstGeom prst="rect">
            <a:avLst/>
          </a:prstGeom>
          <a:noFill/>
          <a:ln w="9525">
            <a:noFill/>
            <a:miter lim="800000"/>
            <a:headEnd/>
            <a:tailEnd/>
          </a:ln>
        </p:spPr>
      </p:pic>
      <p:sp>
        <p:nvSpPr>
          <p:cNvPr id="32776" name="Text Box 7"/>
          <p:cNvSpPr txBox="1">
            <a:spLocks noChangeArrowheads="1"/>
          </p:cNvSpPr>
          <p:nvPr/>
        </p:nvSpPr>
        <p:spPr bwMode="auto">
          <a:xfrm>
            <a:off x="1670050" y="5624513"/>
            <a:ext cx="1987550" cy="366712"/>
          </a:xfrm>
          <a:prstGeom prst="rect">
            <a:avLst/>
          </a:prstGeom>
          <a:noFill/>
          <a:ln w="9525">
            <a:noFill/>
            <a:miter lim="800000"/>
            <a:headEnd/>
            <a:tailEnd/>
          </a:ln>
        </p:spPr>
        <p:txBody>
          <a:bodyPr wrap="none">
            <a:spAutoFit/>
          </a:bodyPr>
          <a:lstStyle/>
          <a:p>
            <a:r>
              <a:rPr lang="en-US" b="1"/>
              <a:t>Simulated Radar</a:t>
            </a:r>
          </a:p>
        </p:txBody>
      </p:sp>
      <p:sp>
        <p:nvSpPr>
          <p:cNvPr id="32777" name="Text Box 8"/>
          <p:cNvSpPr txBox="1">
            <a:spLocks noChangeArrowheads="1"/>
          </p:cNvSpPr>
          <p:nvPr/>
        </p:nvSpPr>
        <p:spPr bwMode="auto">
          <a:xfrm>
            <a:off x="3870325" y="6213475"/>
            <a:ext cx="1479550" cy="457200"/>
          </a:xfrm>
          <a:prstGeom prst="rect">
            <a:avLst/>
          </a:prstGeom>
          <a:noFill/>
          <a:ln w="12700">
            <a:noFill/>
            <a:miter lim="800000"/>
            <a:headEnd/>
            <a:tailEnd/>
          </a:ln>
        </p:spPr>
        <p:txBody>
          <a:bodyPr wrap="none">
            <a:spAutoFit/>
          </a:bodyPr>
          <a:lstStyle/>
          <a:p>
            <a:pPr eaLnBrk="0" hangingPunct="0"/>
            <a:r>
              <a:rPr lang="en-US" sz="2400" b="1" i="1">
                <a:solidFill>
                  <a:srgbClr val="0000FF"/>
                </a:solidFill>
                <a:latin typeface="Times New Roman" pitchFamily="18" charset="0"/>
              </a:rPr>
              <a:t>2100 UTC</a:t>
            </a:r>
          </a:p>
        </p:txBody>
      </p:sp>
      <p:sp>
        <p:nvSpPr>
          <p:cNvPr id="32778" name="Text Box 9"/>
          <p:cNvSpPr txBox="1">
            <a:spLocks noChangeArrowheads="1"/>
          </p:cNvSpPr>
          <p:nvPr/>
        </p:nvSpPr>
        <p:spPr bwMode="auto">
          <a:xfrm>
            <a:off x="762000" y="5867400"/>
            <a:ext cx="2565400" cy="822325"/>
          </a:xfrm>
          <a:prstGeom prst="rect">
            <a:avLst/>
          </a:prstGeom>
          <a:noFill/>
          <a:ln w="12700">
            <a:noFill/>
            <a:miter lim="800000"/>
            <a:headEnd/>
            <a:tailEnd/>
          </a:ln>
        </p:spPr>
        <p:txBody>
          <a:bodyPr wrap="none">
            <a:spAutoFit/>
          </a:bodyPr>
          <a:lstStyle/>
          <a:p>
            <a:pPr algn="ctr" eaLnBrk="0" hangingPunct="0"/>
            <a:r>
              <a:rPr lang="en-US" sz="2400" b="1" i="1">
                <a:solidFill>
                  <a:srgbClr val="FF0000"/>
                </a:solidFill>
                <a:latin typeface="Times New Roman" pitchFamily="18" charset="0"/>
              </a:rPr>
              <a:t>Rain line shows in</a:t>
            </a:r>
            <a:br>
              <a:rPr lang="en-US" sz="2400" b="1" i="1">
                <a:solidFill>
                  <a:srgbClr val="FF0000"/>
                </a:solidFill>
                <a:latin typeface="Times New Roman" pitchFamily="18" charset="0"/>
              </a:rPr>
            </a:br>
            <a:r>
              <a:rPr lang="en-US" sz="2400" b="1" i="1">
                <a:solidFill>
                  <a:srgbClr val="FF0000"/>
                </a:solidFill>
                <a:latin typeface="Times New Roman" pitchFamily="18" charset="0"/>
              </a:rPr>
              <a:t>radar 8 hours later</a:t>
            </a:r>
          </a:p>
        </p:txBody>
      </p:sp>
      <p:pic>
        <p:nvPicPr>
          <p:cNvPr id="32779" name="Picture 10" descr="liftx_RUC_0612_2002_2100_ctmp"/>
          <p:cNvPicPr>
            <a:picLocks noChangeAspect="1" noChangeArrowheads="1"/>
          </p:cNvPicPr>
          <p:nvPr/>
        </p:nvPicPr>
        <p:blipFill>
          <a:blip r:embed="rId6" cstate="print"/>
          <a:srcRect/>
          <a:stretch>
            <a:fillRect/>
          </a:stretch>
        </p:blipFill>
        <p:spPr bwMode="auto">
          <a:xfrm>
            <a:off x="4570413" y="3016250"/>
            <a:ext cx="4387850" cy="3290888"/>
          </a:xfrm>
          <a:prstGeom prst="rect">
            <a:avLst/>
          </a:prstGeom>
          <a:noFill/>
          <a:ln w="9525">
            <a:noFill/>
            <a:miter lim="800000"/>
            <a:headEnd/>
            <a:tailEnd/>
          </a:ln>
        </p:spPr>
      </p:pic>
      <p:sp>
        <p:nvSpPr>
          <p:cNvPr id="32780" name="Text Box 11"/>
          <p:cNvSpPr txBox="1">
            <a:spLocks noChangeArrowheads="1"/>
          </p:cNvSpPr>
          <p:nvPr/>
        </p:nvSpPr>
        <p:spPr bwMode="auto">
          <a:xfrm>
            <a:off x="5632450" y="5638800"/>
            <a:ext cx="1695450" cy="366713"/>
          </a:xfrm>
          <a:prstGeom prst="rect">
            <a:avLst/>
          </a:prstGeom>
          <a:noFill/>
          <a:ln w="9525">
            <a:noFill/>
            <a:miter lim="800000"/>
            <a:headEnd/>
            <a:tailEnd/>
          </a:ln>
        </p:spPr>
        <p:txBody>
          <a:bodyPr wrap="none">
            <a:spAutoFit/>
          </a:bodyPr>
          <a:lstStyle/>
          <a:p>
            <a:r>
              <a:rPr lang="en-US" b="1"/>
              <a:t>RUC Forecast</a:t>
            </a:r>
          </a:p>
        </p:txBody>
      </p:sp>
      <p:sp>
        <p:nvSpPr>
          <p:cNvPr id="13" name="Text Box 6"/>
          <p:cNvSpPr txBox="1">
            <a:spLocks noChangeArrowheads="1"/>
          </p:cNvSpPr>
          <p:nvPr/>
        </p:nvSpPr>
        <p:spPr bwMode="auto">
          <a:xfrm>
            <a:off x="1618581" y="476751"/>
            <a:ext cx="1710725" cy="369332"/>
          </a:xfrm>
          <a:prstGeom prst="rect">
            <a:avLst/>
          </a:prstGeom>
          <a:noFill/>
          <a:ln w="9525">
            <a:noFill/>
            <a:miter lim="800000"/>
            <a:headEnd/>
            <a:tailEnd/>
          </a:ln>
        </p:spPr>
        <p:txBody>
          <a:bodyPr wrap="none">
            <a:spAutoFit/>
          </a:bodyPr>
          <a:lstStyle/>
          <a:p>
            <a:r>
              <a:rPr lang="en-US" b="1" dirty="0" smtClean="0"/>
              <a:t>WRF Model LI</a:t>
            </a:r>
            <a:endParaRPr lang="en-US" b="1" dirty="0"/>
          </a:p>
        </p:txBody>
      </p:sp>
      <p:sp>
        <p:nvSpPr>
          <p:cNvPr id="14" name="Text Box 7"/>
          <p:cNvSpPr txBox="1">
            <a:spLocks noChangeArrowheads="1"/>
          </p:cNvSpPr>
          <p:nvPr/>
        </p:nvSpPr>
        <p:spPr bwMode="auto">
          <a:xfrm>
            <a:off x="4998815" y="452689"/>
            <a:ext cx="4048929" cy="369332"/>
          </a:xfrm>
          <a:prstGeom prst="rect">
            <a:avLst/>
          </a:prstGeom>
          <a:noFill/>
          <a:ln w="9525">
            <a:noFill/>
            <a:miter lim="800000"/>
            <a:headEnd/>
            <a:tailEnd/>
          </a:ln>
        </p:spPr>
        <p:txBody>
          <a:bodyPr wrap="none">
            <a:spAutoFit/>
          </a:bodyPr>
          <a:lstStyle/>
          <a:p>
            <a:r>
              <a:rPr lang="en-US" b="1" dirty="0"/>
              <a:t>GEO Advanced </a:t>
            </a:r>
            <a:r>
              <a:rPr lang="en-US" b="1" dirty="0" smtClean="0"/>
              <a:t>Sounder-Derived LI</a:t>
            </a:r>
            <a:endParaRPr lang="en-US"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NASA Logo"/>
          <p:cNvPicPr>
            <a:picLocks noChangeAspect="1" noChangeArrowheads="1"/>
          </p:cNvPicPr>
          <p:nvPr/>
        </p:nvPicPr>
        <p:blipFill>
          <a:blip r:embed="rId3" cstate="print"/>
          <a:srcRect/>
          <a:stretch>
            <a:fillRect/>
          </a:stretch>
        </p:blipFill>
        <p:spPr bwMode="auto">
          <a:xfrm>
            <a:off x="8239125" y="4224338"/>
            <a:ext cx="609600" cy="508000"/>
          </a:xfrm>
          <a:prstGeom prst="rect">
            <a:avLst/>
          </a:prstGeom>
          <a:noFill/>
          <a:ln w="9525">
            <a:noFill/>
            <a:miter lim="800000"/>
            <a:headEnd/>
            <a:tailEnd/>
          </a:ln>
        </p:spPr>
      </p:pic>
      <p:pic>
        <p:nvPicPr>
          <p:cNvPr id="25603" name="Picture 3" descr="NOAA_bp copy"/>
          <p:cNvPicPr>
            <a:picLocks noChangeAspect="1" noChangeArrowheads="1"/>
          </p:cNvPicPr>
          <p:nvPr/>
        </p:nvPicPr>
        <p:blipFill>
          <a:blip r:embed="rId4" cstate="print"/>
          <a:srcRect/>
          <a:stretch>
            <a:fillRect/>
          </a:stretch>
        </p:blipFill>
        <p:spPr bwMode="auto">
          <a:xfrm>
            <a:off x="8256588" y="3505200"/>
            <a:ext cx="563562" cy="565150"/>
          </a:xfrm>
          <a:prstGeom prst="rect">
            <a:avLst/>
          </a:prstGeom>
          <a:noFill/>
          <a:ln w="9525">
            <a:noFill/>
            <a:miter lim="800000"/>
            <a:headEnd/>
            <a:tailEnd/>
          </a:ln>
        </p:spPr>
      </p:pic>
      <p:sp>
        <p:nvSpPr>
          <p:cNvPr id="482308" name="Text Box 4"/>
          <p:cNvSpPr txBox="1">
            <a:spLocks noChangeArrowheads="1"/>
          </p:cNvSpPr>
          <p:nvPr/>
        </p:nvSpPr>
        <p:spPr bwMode="auto">
          <a:xfrm>
            <a:off x="1619258" y="233363"/>
            <a:ext cx="8229600" cy="579437"/>
          </a:xfrm>
          <a:prstGeom prst="rect">
            <a:avLst/>
          </a:prstGeom>
          <a:noFill/>
          <a:ln w="9525">
            <a:noFill/>
            <a:miter lim="800000"/>
            <a:headEnd/>
            <a:tailEnd/>
          </a:ln>
          <a:effectLst/>
        </p:spPr>
        <p:txBody>
          <a:bodyPr>
            <a:spAutoFit/>
          </a:bodyPr>
          <a:lstStyle/>
          <a:p>
            <a:pPr>
              <a:spcBef>
                <a:spcPct val="50000"/>
              </a:spcBef>
              <a:defRPr/>
            </a:pPr>
            <a:r>
              <a:rPr lang="en-US" sz="3200" b="1" dirty="0">
                <a:solidFill>
                  <a:srgbClr val="0033CC"/>
                </a:solidFill>
                <a:effectLst>
                  <a:outerShdw blurRad="38100" dist="38100" dir="2700000" algn="tl">
                    <a:srgbClr val="C0C0C0"/>
                  </a:outerShdw>
                </a:effectLst>
                <a:latin typeface="Book Antiqua" pitchFamily="18" charset="0"/>
              </a:rPr>
              <a:t>6</a:t>
            </a:r>
            <a:r>
              <a:rPr lang="en-US" sz="3200" b="1" baseline="30000" dirty="0">
                <a:solidFill>
                  <a:srgbClr val="0033CC"/>
                </a:solidFill>
                <a:effectLst>
                  <a:outerShdw blurRad="38100" dist="38100" dir="2700000" algn="tl">
                    <a:srgbClr val="C0C0C0"/>
                  </a:outerShdw>
                </a:effectLst>
                <a:latin typeface="Book Antiqua" pitchFamily="18" charset="0"/>
              </a:rPr>
              <a:t>th</a:t>
            </a:r>
            <a:r>
              <a:rPr lang="en-US" sz="3200" b="1" dirty="0">
                <a:solidFill>
                  <a:srgbClr val="0033CC"/>
                </a:solidFill>
                <a:effectLst>
                  <a:outerShdw blurRad="38100" dist="38100" dir="2700000" algn="tl">
                    <a:srgbClr val="C0C0C0"/>
                  </a:outerShdw>
                </a:effectLst>
                <a:latin typeface="Book Antiqua" pitchFamily="18" charset="0"/>
              </a:rPr>
              <a:t> GOES Users’</a:t>
            </a:r>
            <a:r>
              <a:rPr lang="en-US" sz="3200" b="1" dirty="0">
                <a:solidFill>
                  <a:srgbClr val="0033CC"/>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Book Antiqua" pitchFamily="18" charset="0"/>
              </a:rPr>
              <a:t> </a:t>
            </a:r>
            <a:r>
              <a:rPr lang="en-US" sz="3200" b="1" dirty="0">
                <a:solidFill>
                  <a:srgbClr val="0033CC"/>
                </a:solidFill>
                <a:effectLst>
                  <a:outerShdw blurRad="38100" dist="38100" dir="2700000" algn="tl">
                    <a:srgbClr val="C0C0C0"/>
                  </a:outerShdw>
                </a:effectLst>
                <a:latin typeface="Book Antiqua" pitchFamily="18" charset="0"/>
              </a:rPr>
              <a:t>Conference</a:t>
            </a:r>
          </a:p>
        </p:txBody>
      </p:sp>
      <p:sp>
        <p:nvSpPr>
          <p:cNvPr id="482309" name="Text Box 5"/>
          <p:cNvSpPr txBox="1">
            <a:spLocks noChangeArrowheads="1"/>
          </p:cNvSpPr>
          <p:nvPr/>
        </p:nvSpPr>
        <p:spPr bwMode="auto">
          <a:xfrm>
            <a:off x="0" y="5802313"/>
            <a:ext cx="9144000" cy="396875"/>
          </a:xfrm>
          <a:prstGeom prst="rect">
            <a:avLst/>
          </a:prstGeom>
          <a:noFill/>
          <a:ln w="9525">
            <a:noFill/>
            <a:miter lim="800000"/>
            <a:headEnd/>
            <a:tailEnd/>
          </a:ln>
          <a:effectLst/>
        </p:spPr>
        <p:txBody>
          <a:bodyPr>
            <a:spAutoFit/>
          </a:bodyPr>
          <a:lstStyle/>
          <a:p>
            <a:pPr algn="ctr">
              <a:spcBef>
                <a:spcPct val="50000"/>
              </a:spcBef>
              <a:defRPr/>
            </a:pPr>
            <a:r>
              <a:rPr lang="en-US" sz="2000" b="1" u="sng">
                <a:solidFill>
                  <a:srgbClr val="FF0000"/>
                </a:solidFill>
                <a:effectLst>
                  <a:outerShdw blurRad="38100" dist="38100" dir="2700000" algn="tl">
                    <a:srgbClr val="C0C0C0"/>
                  </a:outerShdw>
                </a:effectLst>
                <a:latin typeface="Maiandra GD" pitchFamily="34" charset="0"/>
              </a:rPr>
              <a:t>G</a:t>
            </a:r>
            <a:r>
              <a:rPr lang="en-US" sz="2000" b="1">
                <a:solidFill>
                  <a:srgbClr val="FF0000"/>
                </a:solidFill>
                <a:effectLst>
                  <a:outerShdw blurRad="38100" dist="38100" dir="2700000" algn="tl">
                    <a:srgbClr val="C0C0C0"/>
                  </a:outerShdw>
                </a:effectLst>
                <a:latin typeface="Maiandra GD" pitchFamily="34" charset="0"/>
              </a:rPr>
              <a:t>eostationary </a:t>
            </a:r>
            <a:r>
              <a:rPr lang="en-US" sz="2000" b="1" u="sng">
                <a:solidFill>
                  <a:srgbClr val="FF0000"/>
                </a:solidFill>
                <a:effectLst>
                  <a:outerShdw blurRad="38100" dist="38100" dir="2700000" algn="tl">
                    <a:srgbClr val="C0C0C0"/>
                  </a:outerShdw>
                </a:effectLst>
                <a:latin typeface="Maiandra GD" pitchFamily="34" charset="0"/>
              </a:rPr>
              <a:t>O</a:t>
            </a:r>
            <a:r>
              <a:rPr lang="en-US" sz="2000" b="1">
                <a:solidFill>
                  <a:srgbClr val="FF0000"/>
                </a:solidFill>
                <a:effectLst>
                  <a:outerShdw blurRad="38100" dist="38100" dir="2700000" algn="tl">
                    <a:srgbClr val="C0C0C0"/>
                  </a:outerShdw>
                </a:effectLst>
                <a:latin typeface="Maiandra GD" pitchFamily="34" charset="0"/>
              </a:rPr>
              <a:t>perational </a:t>
            </a:r>
            <a:r>
              <a:rPr lang="en-US" sz="2000" b="1" u="sng">
                <a:solidFill>
                  <a:srgbClr val="FF0000"/>
                </a:solidFill>
                <a:effectLst>
                  <a:outerShdw blurRad="38100" dist="38100" dir="2700000" algn="tl">
                    <a:srgbClr val="C0C0C0"/>
                  </a:outerShdw>
                </a:effectLst>
                <a:latin typeface="Maiandra GD" pitchFamily="34" charset="0"/>
              </a:rPr>
              <a:t>E</a:t>
            </a:r>
            <a:r>
              <a:rPr lang="en-US" sz="2000" b="1">
                <a:solidFill>
                  <a:srgbClr val="FF0000"/>
                </a:solidFill>
                <a:effectLst>
                  <a:outerShdw blurRad="38100" dist="38100" dir="2700000" algn="tl">
                    <a:srgbClr val="C0C0C0"/>
                  </a:outerShdw>
                </a:effectLst>
                <a:latin typeface="Maiandra GD" pitchFamily="34" charset="0"/>
              </a:rPr>
              <a:t>nvironmental </a:t>
            </a:r>
            <a:r>
              <a:rPr lang="en-US" sz="2000" b="1" u="sng">
                <a:solidFill>
                  <a:srgbClr val="FF0000"/>
                </a:solidFill>
                <a:effectLst>
                  <a:outerShdw blurRad="38100" dist="38100" dir="2700000" algn="tl">
                    <a:srgbClr val="C0C0C0"/>
                  </a:outerShdw>
                </a:effectLst>
                <a:latin typeface="Maiandra GD" pitchFamily="34" charset="0"/>
              </a:rPr>
              <a:t>S</a:t>
            </a:r>
            <a:r>
              <a:rPr lang="en-US" sz="2000" b="1">
                <a:solidFill>
                  <a:srgbClr val="FF0000"/>
                </a:solidFill>
                <a:effectLst>
                  <a:outerShdw blurRad="38100" dist="38100" dir="2700000" algn="tl">
                    <a:srgbClr val="C0C0C0"/>
                  </a:outerShdw>
                </a:effectLst>
                <a:latin typeface="Maiandra GD" pitchFamily="34" charset="0"/>
              </a:rPr>
              <a:t>atellites: http://www.goes-r.gov</a:t>
            </a:r>
            <a:endParaRPr lang="en-US" sz="1500" b="1">
              <a:solidFill>
                <a:srgbClr val="FF0000"/>
              </a:solidFill>
              <a:effectLst>
                <a:outerShdw blurRad="38100" dist="38100" dir="2700000" algn="tl">
                  <a:srgbClr val="C0C0C0"/>
                </a:outerShdw>
              </a:effectLst>
              <a:latin typeface="Maiandra GD" pitchFamily="34" charset="0"/>
            </a:endParaRPr>
          </a:p>
        </p:txBody>
      </p:sp>
      <p:sp>
        <p:nvSpPr>
          <p:cNvPr id="482310" name="Text Box 6"/>
          <p:cNvSpPr txBox="1">
            <a:spLocks noChangeArrowheads="1"/>
          </p:cNvSpPr>
          <p:nvPr/>
        </p:nvSpPr>
        <p:spPr bwMode="auto">
          <a:xfrm>
            <a:off x="0" y="6521450"/>
            <a:ext cx="9144000" cy="336550"/>
          </a:xfrm>
          <a:prstGeom prst="rect">
            <a:avLst/>
          </a:prstGeom>
          <a:solidFill>
            <a:srgbClr val="000099"/>
          </a:solidFill>
          <a:ln w="9525">
            <a:noFill/>
            <a:miter lim="800000"/>
            <a:headEnd/>
            <a:tailEnd/>
          </a:ln>
          <a:effectLst/>
        </p:spPr>
        <p:txBody>
          <a:bodyPr>
            <a:spAutoFit/>
          </a:bodyPr>
          <a:lstStyle/>
          <a:p>
            <a:pPr algn="ctr">
              <a:defRPr/>
            </a:pPr>
            <a:r>
              <a:rPr lang="en-US" sz="1600" b="1">
                <a:solidFill>
                  <a:srgbClr val="FFCC00"/>
                </a:solidFill>
                <a:effectLst>
                  <a:outerShdw blurRad="38100" dist="38100" dir="2700000" algn="tl">
                    <a:srgbClr val="000000"/>
                  </a:outerShdw>
                </a:effectLst>
                <a:latin typeface="Maiandra GD" pitchFamily="34" charset="0"/>
              </a:rPr>
              <a:t>Special Event on 2 November:  50th Anniversary of the 1st Meteorological Satellite Experiment</a:t>
            </a:r>
          </a:p>
        </p:txBody>
      </p:sp>
      <p:pic>
        <p:nvPicPr>
          <p:cNvPr id="25607" name="Picture 7" descr="SSEC_logo"/>
          <p:cNvPicPr>
            <a:picLocks noChangeAspect="1" noChangeArrowheads="1"/>
          </p:cNvPicPr>
          <p:nvPr/>
        </p:nvPicPr>
        <p:blipFill>
          <a:blip r:embed="rId5" cstate="print"/>
          <a:srcRect/>
          <a:stretch>
            <a:fillRect/>
          </a:stretch>
        </p:blipFill>
        <p:spPr bwMode="auto">
          <a:xfrm>
            <a:off x="8248650" y="4953000"/>
            <a:ext cx="609600" cy="431800"/>
          </a:xfrm>
          <a:prstGeom prst="rect">
            <a:avLst/>
          </a:prstGeom>
          <a:noFill/>
          <a:ln w="9525">
            <a:noFill/>
            <a:miter lim="800000"/>
            <a:headEnd/>
            <a:tailEnd/>
          </a:ln>
        </p:spPr>
      </p:pic>
      <p:pic>
        <p:nvPicPr>
          <p:cNvPr id="25608" name="Picture 8" descr="kat_abi_simulated"/>
          <p:cNvPicPr>
            <a:picLocks noChangeAspect="1" noChangeArrowheads="1"/>
          </p:cNvPicPr>
          <p:nvPr/>
        </p:nvPicPr>
        <p:blipFill>
          <a:blip r:embed="rId6" cstate="print"/>
          <a:srcRect/>
          <a:stretch>
            <a:fillRect/>
          </a:stretch>
        </p:blipFill>
        <p:spPr bwMode="auto">
          <a:xfrm>
            <a:off x="381000" y="1524000"/>
            <a:ext cx="1069975" cy="1295400"/>
          </a:xfrm>
          <a:prstGeom prst="rect">
            <a:avLst/>
          </a:prstGeom>
          <a:noFill/>
          <a:ln w="12700">
            <a:solidFill>
              <a:schemeClr val="tx1"/>
            </a:solidFill>
            <a:miter lim="800000"/>
            <a:headEnd/>
            <a:tailEnd/>
          </a:ln>
        </p:spPr>
      </p:pic>
      <p:grpSp>
        <p:nvGrpSpPr>
          <p:cNvPr id="2" name="Group 9"/>
          <p:cNvGrpSpPr>
            <a:grpSpLocks/>
          </p:cNvGrpSpPr>
          <p:nvPr/>
        </p:nvGrpSpPr>
        <p:grpSpPr bwMode="auto">
          <a:xfrm>
            <a:off x="228600" y="4238625"/>
            <a:ext cx="1295400" cy="1295400"/>
            <a:chOff x="4704" y="2688"/>
            <a:chExt cx="816" cy="816"/>
          </a:xfrm>
        </p:grpSpPr>
        <p:pic>
          <p:nvPicPr>
            <p:cNvPr id="482314" name="Picture 10" descr="Sun3512"/>
            <p:cNvPicPr>
              <a:picLocks noChangeAspect="1" noChangeArrowheads="1"/>
            </p:cNvPicPr>
            <p:nvPr/>
          </p:nvPicPr>
          <p:blipFill>
            <a:blip r:embed="rId7" cstate="print"/>
            <a:srcRect t="2724" b="4684"/>
            <a:stretch>
              <a:fillRect/>
            </a:stretch>
          </p:blipFill>
          <p:spPr bwMode="auto">
            <a:xfrm>
              <a:off x="4782" y="2736"/>
              <a:ext cx="707" cy="690"/>
            </a:xfrm>
            <a:prstGeom prst="rect">
              <a:avLst/>
            </a:prstGeom>
            <a:noFill/>
            <a:ln w="9525">
              <a:solidFill>
                <a:srgbClr val="000000"/>
              </a:solidFill>
              <a:miter lim="800000"/>
              <a:headEnd/>
              <a:tailEnd/>
            </a:ln>
            <a:effectLst>
              <a:outerShdw blurRad="63500" dist="107763" dir="8100000" algn="ctr" rotWithShape="0">
                <a:srgbClr val="000000">
                  <a:alpha val="50000"/>
                </a:srgbClr>
              </a:outerShdw>
            </a:effectLst>
          </p:spPr>
        </p:pic>
        <p:sp>
          <p:nvSpPr>
            <p:cNvPr id="25617" name="Rectangle 11"/>
            <p:cNvSpPr>
              <a:spLocks noChangeArrowheads="1"/>
            </p:cNvSpPr>
            <p:nvPr/>
          </p:nvSpPr>
          <p:spPr bwMode="auto">
            <a:xfrm>
              <a:off x="4704" y="2688"/>
              <a:ext cx="78" cy="816"/>
            </a:xfrm>
            <a:prstGeom prst="rect">
              <a:avLst/>
            </a:prstGeom>
            <a:solidFill>
              <a:schemeClr val="bg1"/>
            </a:solidFill>
            <a:ln w="9525">
              <a:noFill/>
              <a:miter lim="800000"/>
              <a:headEnd/>
              <a:tailEnd/>
            </a:ln>
          </p:spPr>
          <p:txBody>
            <a:bodyPr wrap="none" anchor="ctr"/>
            <a:lstStyle/>
            <a:p>
              <a:endParaRPr lang="en-US"/>
            </a:p>
          </p:txBody>
        </p:sp>
        <p:sp>
          <p:nvSpPr>
            <p:cNvPr id="25618" name="Rectangle 12"/>
            <p:cNvSpPr>
              <a:spLocks noChangeArrowheads="1"/>
            </p:cNvSpPr>
            <p:nvPr/>
          </p:nvSpPr>
          <p:spPr bwMode="auto">
            <a:xfrm>
              <a:off x="4760" y="3432"/>
              <a:ext cx="760" cy="72"/>
            </a:xfrm>
            <a:prstGeom prst="rect">
              <a:avLst/>
            </a:prstGeom>
            <a:solidFill>
              <a:schemeClr val="bg1"/>
            </a:solidFill>
            <a:ln w="9525">
              <a:noFill/>
              <a:miter lim="800000"/>
              <a:headEnd/>
              <a:tailEnd/>
            </a:ln>
          </p:spPr>
          <p:txBody>
            <a:bodyPr wrap="none" anchor="ctr"/>
            <a:lstStyle/>
            <a:p>
              <a:endParaRPr lang="en-US"/>
            </a:p>
          </p:txBody>
        </p:sp>
      </p:grpSp>
      <p:grpSp>
        <p:nvGrpSpPr>
          <p:cNvPr id="3" name="Group 13"/>
          <p:cNvGrpSpPr>
            <a:grpSpLocks/>
          </p:cNvGrpSpPr>
          <p:nvPr/>
        </p:nvGrpSpPr>
        <p:grpSpPr bwMode="auto">
          <a:xfrm>
            <a:off x="2033588" y="1508125"/>
            <a:ext cx="5815012" cy="3902075"/>
            <a:chOff x="1091" y="1008"/>
            <a:chExt cx="3576" cy="2448"/>
          </a:xfrm>
        </p:grpSpPr>
        <p:pic>
          <p:nvPicPr>
            <p:cNvPr id="25614" name="Picture 14" descr="Monona Terrace_Lake Front"/>
            <p:cNvPicPr>
              <a:picLocks noChangeAspect="1" noChangeArrowheads="1"/>
            </p:cNvPicPr>
            <p:nvPr/>
          </p:nvPicPr>
          <p:blipFill>
            <a:blip r:embed="rId8" cstate="print"/>
            <a:srcRect b="12534"/>
            <a:stretch>
              <a:fillRect/>
            </a:stretch>
          </p:blipFill>
          <p:spPr bwMode="auto">
            <a:xfrm>
              <a:off x="1091" y="1032"/>
              <a:ext cx="3576" cy="2424"/>
            </a:xfrm>
            <a:prstGeom prst="rect">
              <a:avLst/>
            </a:prstGeom>
            <a:noFill/>
            <a:ln w="38100">
              <a:solidFill>
                <a:srgbClr val="333399"/>
              </a:solidFill>
              <a:miter lim="800000"/>
              <a:headEnd/>
              <a:tailEnd/>
            </a:ln>
          </p:spPr>
        </p:pic>
        <p:sp>
          <p:nvSpPr>
            <p:cNvPr id="482319" name="Text Box 15"/>
            <p:cNvSpPr txBox="1">
              <a:spLocks noChangeArrowheads="1"/>
            </p:cNvSpPr>
            <p:nvPr/>
          </p:nvSpPr>
          <p:spPr bwMode="auto">
            <a:xfrm>
              <a:off x="1911" y="1008"/>
              <a:ext cx="2756" cy="707"/>
            </a:xfrm>
            <a:prstGeom prst="rect">
              <a:avLst/>
            </a:prstGeom>
            <a:noFill/>
            <a:ln w="9525">
              <a:noFill/>
              <a:miter lim="800000"/>
              <a:headEnd/>
              <a:tailEnd/>
            </a:ln>
            <a:effectLst/>
          </p:spPr>
          <p:txBody>
            <a:bodyPr>
              <a:spAutoFit/>
            </a:bodyPr>
            <a:lstStyle/>
            <a:p>
              <a:pPr algn="r">
                <a:spcBef>
                  <a:spcPct val="20000"/>
                </a:spcBef>
                <a:defRPr/>
              </a:pPr>
              <a:r>
                <a:rPr lang="en-US" sz="2000" b="1">
                  <a:solidFill>
                    <a:srgbClr val="333399"/>
                  </a:solidFill>
                  <a:effectLst>
                    <a:outerShdw blurRad="38100" dist="38100" dir="2700000" algn="tl">
                      <a:srgbClr val="C0C0C0"/>
                    </a:outerShdw>
                  </a:effectLst>
                  <a:latin typeface="Maiandra GD" pitchFamily="34" charset="0"/>
                </a:rPr>
                <a:t>3-5 November 2009</a:t>
              </a:r>
            </a:p>
            <a:p>
              <a:pPr algn="r">
                <a:spcBef>
                  <a:spcPct val="20000"/>
                </a:spcBef>
                <a:defRPr/>
              </a:pPr>
              <a:r>
                <a:rPr lang="en-US" sz="2000" b="1">
                  <a:solidFill>
                    <a:srgbClr val="333399"/>
                  </a:solidFill>
                  <a:effectLst>
                    <a:outerShdw blurRad="38100" dist="38100" dir="2700000" algn="tl">
                      <a:srgbClr val="C0C0C0"/>
                    </a:outerShdw>
                  </a:effectLst>
                  <a:latin typeface="Maiandra GD" pitchFamily="34" charset="0"/>
                </a:rPr>
                <a:t>Monona Terrace Convention Center</a:t>
              </a:r>
            </a:p>
            <a:p>
              <a:pPr algn="r">
                <a:spcBef>
                  <a:spcPct val="20000"/>
                </a:spcBef>
                <a:defRPr/>
              </a:pPr>
              <a:r>
                <a:rPr lang="en-US" sz="2000" b="1">
                  <a:solidFill>
                    <a:srgbClr val="333399"/>
                  </a:solidFill>
                  <a:effectLst>
                    <a:outerShdw blurRad="38100" dist="38100" dir="2700000" algn="tl">
                      <a:srgbClr val="C0C0C0"/>
                    </a:outerShdw>
                  </a:effectLst>
                  <a:latin typeface="Maiandra GD" pitchFamily="34" charset="0"/>
                </a:rPr>
                <a:t>Madison, Wisconsin</a:t>
              </a:r>
            </a:p>
          </p:txBody>
        </p:sp>
      </p:grpSp>
      <p:sp>
        <p:nvSpPr>
          <p:cNvPr id="25611" name="Text Box 16"/>
          <p:cNvSpPr txBox="1">
            <a:spLocks noChangeArrowheads="1"/>
          </p:cNvSpPr>
          <p:nvPr/>
        </p:nvSpPr>
        <p:spPr bwMode="auto">
          <a:xfrm>
            <a:off x="1916113" y="1066800"/>
            <a:ext cx="6019800" cy="366713"/>
          </a:xfrm>
          <a:prstGeom prst="rect">
            <a:avLst/>
          </a:prstGeom>
          <a:noFill/>
          <a:ln w="9525">
            <a:noFill/>
            <a:miter lim="800000"/>
            <a:headEnd/>
            <a:tailEnd/>
          </a:ln>
        </p:spPr>
        <p:txBody>
          <a:bodyPr>
            <a:spAutoFit/>
          </a:bodyPr>
          <a:lstStyle/>
          <a:p>
            <a:pPr algn="ctr">
              <a:spcBef>
                <a:spcPct val="50000"/>
              </a:spcBef>
            </a:pPr>
            <a:r>
              <a:rPr lang="en-US" b="1">
                <a:solidFill>
                  <a:srgbClr val="000099"/>
                </a:solidFill>
                <a:latin typeface="Maiandra GD" pitchFamily="34" charset="0"/>
              </a:rPr>
              <a:t>http://cimss.ssec.wisc.edu/goes_r/meetings/guc2009/</a:t>
            </a:r>
          </a:p>
        </p:txBody>
      </p:sp>
      <p:pic>
        <p:nvPicPr>
          <p:cNvPr id="25612" name="Picture 17" descr="GOES_E_W_no_cor"/>
          <p:cNvPicPr>
            <a:picLocks noChangeAspect="1" noChangeArrowheads="1"/>
          </p:cNvPicPr>
          <p:nvPr/>
        </p:nvPicPr>
        <p:blipFill>
          <a:blip r:embed="rId9" cstate="print"/>
          <a:srcRect/>
          <a:stretch>
            <a:fillRect/>
          </a:stretch>
        </p:blipFill>
        <p:spPr bwMode="auto">
          <a:xfrm>
            <a:off x="185738" y="3125788"/>
            <a:ext cx="1462087" cy="912812"/>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9543"/>
            <a:ext cx="5791200" cy="563562"/>
          </a:xfrm>
        </p:spPr>
        <p:txBody>
          <a:bodyPr/>
          <a:lstStyle/>
          <a:p>
            <a:r>
              <a:rPr lang="en-US" sz="3600" dirty="0" smtClean="0">
                <a:solidFill>
                  <a:srgbClr val="002060"/>
                </a:solidFill>
              </a:rPr>
              <a:t>GOES-R GLM Coverage</a:t>
            </a:r>
            <a:endParaRPr lang="en-US" sz="3600" dirty="0">
              <a:solidFill>
                <a:srgbClr val="002060"/>
              </a:solidFill>
            </a:endParaRPr>
          </a:p>
        </p:txBody>
      </p:sp>
      <p:sp>
        <p:nvSpPr>
          <p:cNvPr id="4" name="Line 4"/>
          <p:cNvSpPr>
            <a:spLocks noChangeShapeType="1"/>
          </p:cNvSpPr>
          <p:nvPr/>
        </p:nvSpPr>
        <p:spPr bwMode="auto">
          <a:xfrm>
            <a:off x="457200" y="653963"/>
            <a:ext cx="8229600" cy="0"/>
          </a:xfrm>
          <a:prstGeom prst="line">
            <a:avLst/>
          </a:prstGeom>
          <a:noFill/>
          <a:ln w="50800" cmpd="dbl">
            <a:solidFill>
              <a:srgbClr val="003399"/>
            </a:solidFill>
            <a:round/>
            <a:headEnd/>
            <a:tailEnd/>
          </a:ln>
        </p:spPr>
        <p:txBody>
          <a:bodyPr/>
          <a:lstStyle/>
          <a:p>
            <a:endParaRPr lang="en-US"/>
          </a:p>
        </p:txBody>
      </p:sp>
      <p:pic>
        <p:nvPicPr>
          <p:cNvPr id="5" name="Picture 3" descr="GOES_E_W_GLM fov combined"/>
          <p:cNvPicPr>
            <a:picLocks noChangeAspect="1" noChangeArrowheads="1"/>
          </p:cNvPicPr>
          <p:nvPr/>
        </p:nvPicPr>
        <p:blipFill>
          <a:blip r:embed="rId4" cstate="print"/>
          <a:srcRect/>
          <a:stretch>
            <a:fillRect/>
          </a:stretch>
        </p:blipFill>
        <p:spPr>
          <a:xfrm>
            <a:off x="5173579" y="982071"/>
            <a:ext cx="3910261" cy="2443914"/>
          </a:xfrm>
          <a:prstGeom prst="rect">
            <a:avLst/>
          </a:prstGeom>
          <a:noFill/>
          <a:ln/>
        </p:spPr>
      </p:pic>
      <p:sp>
        <p:nvSpPr>
          <p:cNvPr id="6" name="Text Box 4"/>
          <p:cNvSpPr txBox="1">
            <a:spLocks noChangeArrowheads="1"/>
          </p:cNvSpPr>
          <p:nvPr/>
        </p:nvSpPr>
        <p:spPr bwMode="auto">
          <a:xfrm>
            <a:off x="5209675" y="709855"/>
            <a:ext cx="3826042" cy="307777"/>
          </a:xfrm>
          <a:prstGeom prst="rect">
            <a:avLst/>
          </a:prstGeom>
          <a:noFill/>
          <a:ln w="12700">
            <a:noFill/>
            <a:miter lim="800000"/>
            <a:headEnd/>
            <a:tailEnd/>
          </a:ln>
          <a:effectLst/>
        </p:spPr>
        <p:txBody>
          <a:bodyPr wrap="square">
            <a:spAutoFit/>
          </a:bodyPr>
          <a:lstStyle/>
          <a:p>
            <a:pPr algn="ctr"/>
            <a:r>
              <a:rPr lang="en-US" sz="1400" b="1" dirty="0"/>
              <a:t>LIS/OTD Combined Lightning 1997-2005</a:t>
            </a:r>
          </a:p>
        </p:txBody>
      </p:sp>
      <p:sp>
        <p:nvSpPr>
          <p:cNvPr id="7" name="Text Box 7"/>
          <p:cNvSpPr txBox="1">
            <a:spLocks noChangeArrowheads="1"/>
          </p:cNvSpPr>
          <p:nvPr/>
        </p:nvSpPr>
        <p:spPr bwMode="auto">
          <a:xfrm>
            <a:off x="336884" y="964096"/>
            <a:ext cx="4066674" cy="3970318"/>
          </a:xfrm>
          <a:prstGeom prst="rect">
            <a:avLst/>
          </a:prstGeom>
          <a:noFill/>
          <a:ln w="12700">
            <a:noFill/>
            <a:miter lim="800000"/>
            <a:headEnd/>
            <a:tailEnd/>
          </a:ln>
          <a:effectLst/>
        </p:spPr>
        <p:txBody>
          <a:bodyPr wrap="square">
            <a:spAutoFit/>
          </a:bodyPr>
          <a:lstStyle/>
          <a:p>
            <a:pPr>
              <a:spcBef>
                <a:spcPct val="20000"/>
              </a:spcBef>
            </a:pPr>
            <a:r>
              <a:rPr lang="en-US" sz="2000" b="1" dirty="0"/>
              <a:t> </a:t>
            </a:r>
            <a:r>
              <a:rPr lang="en-US" sz="2000" b="1" u="sng" dirty="0"/>
              <a:t>GLM Characteristics</a:t>
            </a:r>
          </a:p>
          <a:p>
            <a:pPr>
              <a:spcBef>
                <a:spcPct val="20000"/>
              </a:spcBef>
              <a:buFontTx/>
              <a:buChar char="•"/>
            </a:pPr>
            <a:r>
              <a:rPr lang="en-US" sz="2000" dirty="0"/>
              <a:t>Staring CCD imager (1372x1300 pixels)</a:t>
            </a:r>
          </a:p>
          <a:p>
            <a:pPr>
              <a:spcBef>
                <a:spcPct val="20000"/>
              </a:spcBef>
              <a:buFontTx/>
              <a:buChar char="•"/>
            </a:pPr>
            <a:r>
              <a:rPr lang="en-US" sz="2000" dirty="0"/>
              <a:t>Near uniform spatial </a:t>
            </a:r>
            <a:r>
              <a:rPr lang="en-US" sz="2000" dirty="0" smtClean="0"/>
              <a:t>resolution up to 52 deg lat</a:t>
            </a:r>
            <a:endParaRPr lang="en-US" sz="2000" dirty="0"/>
          </a:p>
          <a:p>
            <a:pPr lvl="1">
              <a:spcBef>
                <a:spcPct val="20000"/>
              </a:spcBef>
            </a:pPr>
            <a:r>
              <a:rPr lang="en-US" sz="2000" dirty="0"/>
              <a:t>- 8 km nadir</a:t>
            </a:r>
          </a:p>
          <a:p>
            <a:pPr lvl="1">
              <a:spcBef>
                <a:spcPct val="20000"/>
              </a:spcBef>
            </a:pPr>
            <a:r>
              <a:rPr lang="en-US" sz="2000" dirty="0"/>
              <a:t>- 12 km edge </a:t>
            </a:r>
            <a:r>
              <a:rPr lang="en-US" sz="2000" dirty="0" err="1"/>
              <a:t>fov</a:t>
            </a:r>
            <a:endParaRPr lang="en-US" sz="2000" dirty="0"/>
          </a:p>
          <a:p>
            <a:pPr>
              <a:spcBef>
                <a:spcPct val="20000"/>
              </a:spcBef>
              <a:buFontTx/>
              <a:buChar char="•"/>
            </a:pPr>
            <a:r>
              <a:rPr lang="en-US" sz="2000" dirty="0"/>
              <a:t> Single band 777.4 nm</a:t>
            </a:r>
          </a:p>
          <a:p>
            <a:pPr>
              <a:spcBef>
                <a:spcPct val="20000"/>
              </a:spcBef>
              <a:buFontTx/>
              <a:buChar char="•"/>
            </a:pPr>
            <a:r>
              <a:rPr lang="en-US" sz="2000" dirty="0" smtClean="0"/>
              <a:t> 2 </a:t>
            </a:r>
            <a:r>
              <a:rPr lang="en-US" sz="2000" dirty="0"/>
              <a:t>ms frame rate</a:t>
            </a:r>
          </a:p>
          <a:p>
            <a:pPr>
              <a:spcBef>
                <a:spcPct val="20000"/>
              </a:spcBef>
              <a:buFontTx/>
              <a:buChar char="•"/>
            </a:pPr>
            <a:r>
              <a:rPr lang="en-US" sz="2000" dirty="0"/>
              <a:t> </a:t>
            </a:r>
            <a:r>
              <a:rPr lang="en-US" sz="2000" dirty="0" smtClean="0"/>
              <a:t>7.7 </a:t>
            </a:r>
            <a:r>
              <a:rPr lang="en-US" sz="2000" dirty="0"/>
              <a:t>Mbps downlink data rate</a:t>
            </a:r>
          </a:p>
          <a:p>
            <a:pPr>
              <a:spcBef>
                <a:spcPct val="20000"/>
              </a:spcBef>
              <a:buFontTx/>
              <a:buChar char="•"/>
            </a:pPr>
            <a:r>
              <a:rPr lang="en-US" sz="2000" dirty="0"/>
              <a:t> </a:t>
            </a:r>
            <a:r>
              <a:rPr lang="en-US" sz="2000" dirty="0" smtClean="0"/>
              <a:t>&lt; 20 </a:t>
            </a:r>
            <a:r>
              <a:rPr lang="en-US" sz="2000" dirty="0"/>
              <a:t>sec product latency</a:t>
            </a:r>
          </a:p>
        </p:txBody>
      </p:sp>
      <p:pic>
        <p:nvPicPr>
          <p:cNvPr id="8" name="stroud_OK combined.avi">
            <a:hlinkClick r:id="" action="ppaction://media"/>
          </p:cNvPr>
          <p:cNvPicPr>
            <a:picLocks noRot="1" noChangeAspect="1"/>
          </p:cNvPicPr>
          <p:nvPr>
            <a:videoFile r:link="rId1"/>
          </p:nvPr>
        </p:nvPicPr>
        <p:blipFill>
          <a:blip r:embed="rId5" cstate="print"/>
          <a:stretch>
            <a:fillRect/>
          </a:stretch>
        </p:blipFill>
        <p:spPr>
          <a:xfrm>
            <a:off x="5185611" y="3609458"/>
            <a:ext cx="3886197" cy="2916165"/>
          </a:xfrm>
          <a:prstGeom prst="rect">
            <a:avLst/>
          </a:prstGeom>
          <a:ln>
            <a:solidFill>
              <a:schemeClr val="tx1"/>
            </a:solidFill>
          </a:ln>
        </p:spPr>
      </p:pic>
      <p:sp>
        <p:nvSpPr>
          <p:cNvPr id="9" name="TextBox 8"/>
          <p:cNvSpPr txBox="1"/>
          <p:nvPr/>
        </p:nvSpPr>
        <p:spPr>
          <a:xfrm>
            <a:off x="5074867" y="6519446"/>
            <a:ext cx="4190571" cy="338554"/>
          </a:xfrm>
          <a:prstGeom prst="rect">
            <a:avLst/>
          </a:prstGeom>
          <a:noFill/>
        </p:spPr>
        <p:txBody>
          <a:bodyPr wrap="none" rtlCol="0">
            <a:spAutoFit/>
          </a:bodyPr>
          <a:lstStyle/>
          <a:p>
            <a:r>
              <a:rPr lang="en-US" sz="1600" b="1" dirty="0" smtClean="0"/>
              <a:t>1-minute of observations from TRMM/LIS</a:t>
            </a: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ftr" sz="quarter" idx="10"/>
          </p:nvPr>
        </p:nvSpPr>
        <p:spPr>
          <a:noFill/>
        </p:spPr>
        <p:txBody>
          <a:bodyPr/>
          <a:lstStyle/>
          <a:p>
            <a:endParaRPr lang="en-US"/>
          </a:p>
          <a:p>
            <a:endParaRPr lang="en-US"/>
          </a:p>
        </p:txBody>
      </p:sp>
      <p:sp>
        <p:nvSpPr>
          <p:cNvPr id="7171" name="Rectangle 6"/>
          <p:cNvSpPr>
            <a:spLocks noGrp="1" noChangeArrowheads="1"/>
          </p:cNvSpPr>
          <p:nvPr>
            <p:ph type="sldNum" sz="quarter" idx="11"/>
          </p:nvPr>
        </p:nvSpPr>
        <p:spPr>
          <a:noFill/>
        </p:spPr>
        <p:txBody>
          <a:bodyPr/>
          <a:lstStyle/>
          <a:p>
            <a:fld id="{D5237EE0-F7B3-47B1-9766-B0231770DC47}" type="slidenum">
              <a:rPr lang="en-US" smtClean="0"/>
              <a:pPr/>
              <a:t>6</a:t>
            </a:fld>
            <a:endParaRPr lang="en-US" smtClean="0"/>
          </a:p>
        </p:txBody>
      </p:sp>
      <p:sp>
        <p:nvSpPr>
          <p:cNvPr id="7172" name="Date Placeholder 3"/>
          <p:cNvSpPr txBox="1">
            <a:spLocks noGrp="1"/>
          </p:cNvSpPr>
          <p:nvPr/>
        </p:nvSpPr>
        <p:spPr bwMode="auto">
          <a:xfrm>
            <a:off x="0" y="6381750"/>
            <a:ext cx="2133600" cy="476250"/>
          </a:xfrm>
          <a:prstGeom prst="rect">
            <a:avLst/>
          </a:prstGeom>
          <a:noFill/>
          <a:ln w="9525">
            <a:noFill/>
            <a:miter lim="800000"/>
            <a:headEnd/>
            <a:tailEnd/>
          </a:ln>
        </p:spPr>
        <p:txBody>
          <a:bodyPr anchor="b"/>
          <a:lstStyle/>
          <a:p>
            <a:r>
              <a:rPr lang="en-US" sz="1200"/>
              <a:t> </a:t>
            </a:r>
          </a:p>
        </p:txBody>
      </p:sp>
      <p:sp>
        <p:nvSpPr>
          <p:cNvPr id="7173" name="Slide Number Placeholder 5"/>
          <p:cNvSpPr txBox="1">
            <a:spLocks noGrp="1"/>
          </p:cNvSpPr>
          <p:nvPr/>
        </p:nvSpPr>
        <p:spPr bwMode="auto">
          <a:xfrm>
            <a:off x="7010400" y="6372225"/>
            <a:ext cx="2133600" cy="476250"/>
          </a:xfrm>
          <a:prstGeom prst="rect">
            <a:avLst/>
          </a:prstGeom>
          <a:noFill/>
          <a:ln w="9525">
            <a:noFill/>
            <a:miter lim="800000"/>
            <a:headEnd/>
            <a:tailEnd/>
          </a:ln>
        </p:spPr>
        <p:txBody>
          <a:bodyPr anchor="b"/>
          <a:lstStyle/>
          <a:p>
            <a:pPr algn="r"/>
            <a:fld id="{01244EA1-F332-4E5D-946B-3C12668D34A0}" type="slidenum">
              <a:rPr lang="en-US" sz="1200" b="1"/>
              <a:pPr algn="r"/>
              <a:t>6</a:t>
            </a:fld>
            <a:endParaRPr lang="en-US" sz="1200" b="1"/>
          </a:p>
        </p:txBody>
      </p:sp>
      <p:sp>
        <p:nvSpPr>
          <p:cNvPr id="7174" name="Rectangle 2"/>
          <p:cNvSpPr>
            <a:spLocks noGrp="1" noChangeArrowheads="1"/>
          </p:cNvSpPr>
          <p:nvPr>
            <p:ph type="title" idx="4294967295"/>
          </p:nvPr>
        </p:nvSpPr>
        <p:spPr>
          <a:xfrm>
            <a:off x="276723" y="169863"/>
            <a:ext cx="8566484" cy="563562"/>
          </a:xfrm>
        </p:spPr>
        <p:txBody>
          <a:bodyPr/>
          <a:lstStyle/>
          <a:p>
            <a:pPr eaLnBrk="1" hangingPunct="1"/>
            <a:r>
              <a:rPr lang="en-US" dirty="0" smtClean="0">
                <a:solidFill>
                  <a:srgbClr val="6600CC"/>
                </a:solidFill>
              </a:rPr>
              <a:t>GOES-R  Algorithm/Product Readiness</a:t>
            </a:r>
          </a:p>
        </p:txBody>
      </p:sp>
      <p:sp>
        <p:nvSpPr>
          <p:cNvPr id="7175" name="Text Box 16"/>
          <p:cNvSpPr txBox="1">
            <a:spLocks noChangeArrowheads="1"/>
          </p:cNvSpPr>
          <p:nvPr/>
        </p:nvSpPr>
        <p:spPr bwMode="auto">
          <a:xfrm>
            <a:off x="2209800" y="5029200"/>
            <a:ext cx="5029200" cy="336550"/>
          </a:xfrm>
          <a:prstGeom prst="rect">
            <a:avLst/>
          </a:prstGeom>
          <a:noFill/>
          <a:ln w="9525" algn="ctr">
            <a:noFill/>
            <a:miter lim="800000"/>
            <a:headEnd/>
            <a:tailEnd/>
          </a:ln>
        </p:spPr>
        <p:txBody>
          <a:bodyPr>
            <a:spAutoFit/>
          </a:bodyPr>
          <a:lstStyle/>
          <a:p>
            <a:pPr>
              <a:spcBef>
                <a:spcPct val="50000"/>
              </a:spcBef>
            </a:pPr>
            <a:endParaRPr lang="en-US" sz="1600"/>
          </a:p>
        </p:txBody>
      </p:sp>
      <p:graphicFrame>
        <p:nvGraphicFramePr>
          <p:cNvPr id="435206" name="Group 6"/>
          <p:cNvGraphicFramePr>
            <a:graphicFrameLocks noGrp="1"/>
          </p:cNvGraphicFramePr>
          <p:nvPr/>
        </p:nvGraphicFramePr>
        <p:xfrm>
          <a:off x="223837" y="1389856"/>
          <a:ext cx="8696325" cy="4176713"/>
        </p:xfrm>
        <a:graphic>
          <a:graphicData uri="http://schemas.openxmlformats.org/drawingml/2006/table">
            <a:tbl>
              <a:tblPr/>
              <a:tblGrid>
                <a:gridCol w="1676400"/>
                <a:gridCol w="1676400"/>
                <a:gridCol w="1981200"/>
                <a:gridCol w="1906588"/>
                <a:gridCol w="1455737"/>
              </a:tblGrid>
              <a:tr h="4176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Underpinning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Research &amp;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Development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(new applications &amp; Day 2 Products)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Risk Reduction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Pre &amp; Post Launch Sensor Calibration and validation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Calibration Working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Operational Algorithm Readiness Development  and Transition to Operations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Algorithm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Working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Sustained Post Launch Validation and Reactive Science Maintenance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Algorithm Working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User Readiness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Proving  Ground,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Risk Reduction,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Training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9" name="Line 4"/>
          <p:cNvSpPr>
            <a:spLocks noChangeShapeType="1"/>
          </p:cNvSpPr>
          <p:nvPr/>
        </p:nvSpPr>
        <p:spPr bwMode="auto">
          <a:xfrm>
            <a:off x="457200" y="873626"/>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ftr" sz="quarter" idx="10"/>
          </p:nvPr>
        </p:nvSpPr>
        <p:spPr>
          <a:noFill/>
        </p:spPr>
        <p:txBody>
          <a:bodyPr/>
          <a:lstStyle/>
          <a:p>
            <a:endParaRPr lang="en-US"/>
          </a:p>
          <a:p>
            <a:endParaRPr lang="en-US"/>
          </a:p>
        </p:txBody>
      </p:sp>
      <p:sp>
        <p:nvSpPr>
          <p:cNvPr id="13315" name="Rectangle 6"/>
          <p:cNvSpPr>
            <a:spLocks noGrp="1" noChangeArrowheads="1"/>
          </p:cNvSpPr>
          <p:nvPr>
            <p:ph type="sldNum" sz="quarter" idx="11"/>
          </p:nvPr>
        </p:nvSpPr>
        <p:spPr>
          <a:noFill/>
        </p:spPr>
        <p:txBody>
          <a:bodyPr/>
          <a:lstStyle/>
          <a:p>
            <a:fld id="{CCCD79B6-856A-49FE-8BE9-6DF94DF73869}" type="slidenum">
              <a:rPr lang="en-US" smtClean="0"/>
              <a:pPr/>
              <a:t>7</a:t>
            </a:fld>
            <a:endParaRPr lang="en-US" smtClean="0"/>
          </a:p>
        </p:txBody>
      </p:sp>
      <p:sp>
        <p:nvSpPr>
          <p:cNvPr id="13316" name="Rectangle 4"/>
          <p:cNvSpPr>
            <a:spLocks noGrp="1" noChangeArrowheads="1"/>
          </p:cNvSpPr>
          <p:nvPr>
            <p:ph type="title"/>
          </p:nvPr>
        </p:nvSpPr>
        <p:spPr>
          <a:xfrm>
            <a:off x="324856" y="133767"/>
            <a:ext cx="8446168" cy="563562"/>
          </a:xfrm>
        </p:spPr>
        <p:txBody>
          <a:bodyPr/>
          <a:lstStyle/>
          <a:p>
            <a:r>
              <a:rPr lang="en-US" dirty="0" smtClean="0">
                <a:solidFill>
                  <a:srgbClr val="6600CC"/>
                </a:solidFill>
              </a:rPr>
              <a:t>GOES-R OPERATIONAL PRODUCTS</a:t>
            </a:r>
          </a:p>
        </p:txBody>
      </p:sp>
      <p:sp>
        <p:nvSpPr>
          <p:cNvPr id="13317" name="Rectangle 5"/>
          <p:cNvSpPr>
            <a:spLocks noGrp="1" noChangeArrowheads="1"/>
          </p:cNvSpPr>
          <p:nvPr>
            <p:ph type="body" sz="half" idx="1"/>
          </p:nvPr>
        </p:nvSpPr>
        <p:spPr/>
        <p:txBody>
          <a:bodyPr/>
          <a:lstStyle/>
          <a:p>
            <a:pPr>
              <a:lnSpc>
                <a:spcPct val="80000"/>
              </a:lnSpc>
            </a:pPr>
            <a:r>
              <a:rPr lang="en-US" sz="1600" smtClean="0"/>
              <a:t>Clouds and Moisture Imagery</a:t>
            </a:r>
          </a:p>
          <a:p>
            <a:pPr>
              <a:lnSpc>
                <a:spcPct val="80000"/>
              </a:lnSpc>
            </a:pPr>
            <a:r>
              <a:rPr lang="en-US" sz="1600" smtClean="0"/>
              <a:t>Clear Sky Masks</a:t>
            </a:r>
          </a:p>
          <a:p>
            <a:pPr>
              <a:lnSpc>
                <a:spcPct val="80000"/>
              </a:lnSpc>
            </a:pPr>
            <a:r>
              <a:rPr lang="en-US" sz="1600" smtClean="0"/>
              <a:t>Temperature and Moisture Profiles</a:t>
            </a:r>
          </a:p>
          <a:p>
            <a:pPr>
              <a:lnSpc>
                <a:spcPct val="80000"/>
              </a:lnSpc>
            </a:pPr>
            <a:r>
              <a:rPr lang="en-US" sz="1600" smtClean="0"/>
              <a:t>Total Precipitable Water</a:t>
            </a:r>
          </a:p>
          <a:p>
            <a:pPr>
              <a:lnSpc>
                <a:spcPct val="80000"/>
              </a:lnSpc>
            </a:pPr>
            <a:r>
              <a:rPr lang="en-US" sz="1600" smtClean="0"/>
              <a:t>Stability Parameters (Lifted Index)</a:t>
            </a:r>
          </a:p>
          <a:p>
            <a:pPr>
              <a:lnSpc>
                <a:spcPct val="80000"/>
              </a:lnSpc>
            </a:pPr>
            <a:r>
              <a:rPr lang="en-US" sz="1600" smtClean="0"/>
              <a:t>Cloud Top Pressure and Height</a:t>
            </a:r>
          </a:p>
          <a:p>
            <a:pPr>
              <a:lnSpc>
                <a:spcPct val="80000"/>
              </a:lnSpc>
            </a:pPr>
            <a:r>
              <a:rPr lang="en-US" sz="1600" smtClean="0"/>
              <a:t>Cloud Top Phase</a:t>
            </a:r>
          </a:p>
          <a:p>
            <a:pPr>
              <a:lnSpc>
                <a:spcPct val="80000"/>
              </a:lnSpc>
            </a:pPr>
            <a:r>
              <a:rPr lang="en-US" sz="1600" smtClean="0"/>
              <a:t>Cloud Particle Size Distribution</a:t>
            </a:r>
          </a:p>
          <a:p>
            <a:pPr>
              <a:lnSpc>
                <a:spcPct val="80000"/>
              </a:lnSpc>
            </a:pPr>
            <a:r>
              <a:rPr lang="en-US" sz="1600" smtClean="0"/>
              <a:t>Cloud Optical Path</a:t>
            </a:r>
          </a:p>
          <a:p>
            <a:pPr>
              <a:lnSpc>
                <a:spcPct val="80000"/>
              </a:lnSpc>
            </a:pPr>
            <a:r>
              <a:rPr lang="en-US" sz="1600" smtClean="0"/>
              <a:t>Rainfall Rate</a:t>
            </a:r>
          </a:p>
          <a:p>
            <a:pPr>
              <a:lnSpc>
                <a:spcPct val="80000"/>
              </a:lnSpc>
            </a:pPr>
            <a:r>
              <a:rPr lang="en-US" sz="1600" smtClean="0"/>
              <a:t>Aerosols Optical Depth</a:t>
            </a:r>
          </a:p>
          <a:p>
            <a:pPr>
              <a:lnSpc>
                <a:spcPct val="80000"/>
              </a:lnSpc>
            </a:pPr>
            <a:r>
              <a:rPr lang="en-US" sz="1600" smtClean="0"/>
              <a:t>Atmospheric Motion Vectors (AMVs)</a:t>
            </a:r>
          </a:p>
          <a:p>
            <a:pPr>
              <a:lnSpc>
                <a:spcPct val="80000"/>
              </a:lnSpc>
            </a:pPr>
            <a:r>
              <a:rPr lang="en-US" sz="1600" smtClean="0"/>
              <a:t>Hurricane Intensity</a:t>
            </a:r>
          </a:p>
          <a:p>
            <a:pPr>
              <a:lnSpc>
                <a:spcPct val="80000"/>
              </a:lnSpc>
            </a:pPr>
            <a:r>
              <a:rPr lang="en-US" sz="1600" smtClean="0"/>
              <a:t>Volcanic Ash</a:t>
            </a:r>
          </a:p>
          <a:p>
            <a:pPr>
              <a:lnSpc>
                <a:spcPct val="80000"/>
              </a:lnSpc>
            </a:pPr>
            <a:r>
              <a:rPr lang="en-US" sz="1600" smtClean="0"/>
              <a:t>Fire/Hot Spot Characterization</a:t>
            </a:r>
          </a:p>
          <a:p>
            <a:pPr>
              <a:lnSpc>
                <a:spcPct val="80000"/>
              </a:lnSpc>
            </a:pPr>
            <a:r>
              <a:rPr lang="en-US" sz="1600" smtClean="0"/>
              <a:t>Land and Sea Surface Temperature</a:t>
            </a:r>
          </a:p>
          <a:p>
            <a:pPr>
              <a:lnSpc>
                <a:spcPct val="80000"/>
              </a:lnSpc>
            </a:pPr>
            <a:r>
              <a:rPr lang="en-US" sz="1600" smtClean="0"/>
              <a:t>Snow Cover</a:t>
            </a:r>
          </a:p>
          <a:p>
            <a:pPr>
              <a:lnSpc>
                <a:spcPct val="80000"/>
              </a:lnSpc>
            </a:pPr>
            <a:r>
              <a:rPr lang="en-US" sz="1600" smtClean="0"/>
              <a:t>Downward Surface Insolation</a:t>
            </a:r>
          </a:p>
          <a:p>
            <a:pPr>
              <a:lnSpc>
                <a:spcPct val="80000"/>
              </a:lnSpc>
            </a:pPr>
            <a:r>
              <a:rPr lang="en-US" sz="1600" smtClean="0"/>
              <a:t>Lightning Detection</a:t>
            </a:r>
          </a:p>
          <a:p>
            <a:pPr>
              <a:lnSpc>
                <a:spcPct val="80000"/>
              </a:lnSpc>
            </a:pPr>
            <a:endParaRPr lang="en-US" sz="1600" smtClean="0"/>
          </a:p>
        </p:txBody>
      </p:sp>
      <p:sp>
        <p:nvSpPr>
          <p:cNvPr id="13318" name="Rectangle 6"/>
          <p:cNvSpPr>
            <a:spLocks noGrp="1" noChangeArrowheads="1"/>
          </p:cNvSpPr>
          <p:nvPr>
            <p:ph type="body" sz="half" idx="2"/>
          </p:nvPr>
        </p:nvSpPr>
        <p:spPr>
          <a:xfrm>
            <a:off x="4572000" y="1165225"/>
            <a:ext cx="4038600" cy="4525963"/>
          </a:xfrm>
        </p:spPr>
        <p:txBody>
          <a:bodyPr/>
          <a:lstStyle/>
          <a:p>
            <a:pPr>
              <a:lnSpc>
                <a:spcPct val="80000"/>
              </a:lnSpc>
            </a:pPr>
            <a:r>
              <a:rPr lang="en-US" sz="1400" smtClean="0"/>
              <a:t>Cloud Layer/Heights</a:t>
            </a:r>
          </a:p>
          <a:p>
            <a:pPr>
              <a:lnSpc>
                <a:spcPct val="80000"/>
              </a:lnSpc>
            </a:pPr>
            <a:r>
              <a:rPr lang="en-US" sz="1400" smtClean="0"/>
              <a:t>Cloud Ice Water Path</a:t>
            </a:r>
          </a:p>
          <a:p>
            <a:pPr>
              <a:lnSpc>
                <a:spcPct val="80000"/>
              </a:lnSpc>
            </a:pPr>
            <a:r>
              <a:rPr lang="en-US" sz="1400" smtClean="0"/>
              <a:t>Cloud Liquid Water</a:t>
            </a:r>
          </a:p>
          <a:p>
            <a:pPr>
              <a:lnSpc>
                <a:spcPct val="80000"/>
              </a:lnSpc>
            </a:pPr>
            <a:r>
              <a:rPr lang="en-US" sz="1400" smtClean="0"/>
              <a:t>Cloud Type</a:t>
            </a:r>
          </a:p>
          <a:p>
            <a:pPr>
              <a:lnSpc>
                <a:spcPct val="80000"/>
              </a:lnSpc>
            </a:pPr>
            <a:r>
              <a:rPr lang="en-US" sz="1400" smtClean="0"/>
              <a:t>Convective Initiation</a:t>
            </a:r>
          </a:p>
          <a:p>
            <a:pPr>
              <a:lnSpc>
                <a:spcPct val="80000"/>
              </a:lnSpc>
            </a:pPr>
            <a:r>
              <a:rPr lang="en-US" sz="1400" smtClean="0"/>
              <a:t>Turbulence</a:t>
            </a:r>
          </a:p>
          <a:p>
            <a:pPr>
              <a:lnSpc>
                <a:spcPct val="80000"/>
              </a:lnSpc>
            </a:pPr>
            <a:r>
              <a:rPr lang="en-US" sz="1400" smtClean="0"/>
              <a:t>Low Cloud and Fog</a:t>
            </a:r>
          </a:p>
          <a:p>
            <a:pPr>
              <a:lnSpc>
                <a:spcPct val="80000"/>
              </a:lnSpc>
            </a:pPr>
            <a:r>
              <a:rPr lang="en-US" sz="1400" smtClean="0"/>
              <a:t>Visibility</a:t>
            </a:r>
          </a:p>
          <a:p>
            <a:pPr>
              <a:lnSpc>
                <a:spcPct val="80000"/>
              </a:lnSpc>
            </a:pPr>
            <a:r>
              <a:rPr lang="en-US" sz="1400" smtClean="0"/>
              <a:t>Surface Albedo</a:t>
            </a:r>
          </a:p>
          <a:p>
            <a:pPr>
              <a:lnSpc>
                <a:spcPct val="80000"/>
              </a:lnSpc>
            </a:pPr>
            <a:r>
              <a:rPr lang="en-US" sz="1400" smtClean="0"/>
              <a:t>Upward and Downward Longwave Radiation</a:t>
            </a:r>
          </a:p>
          <a:p>
            <a:pPr>
              <a:lnSpc>
                <a:spcPct val="80000"/>
              </a:lnSpc>
            </a:pPr>
            <a:r>
              <a:rPr lang="en-US" sz="1400" smtClean="0"/>
              <a:t>Upward and Absorbed Shortwave Radiation</a:t>
            </a:r>
          </a:p>
          <a:p>
            <a:pPr>
              <a:lnSpc>
                <a:spcPct val="80000"/>
              </a:lnSpc>
            </a:pPr>
            <a:r>
              <a:rPr lang="en-US" sz="1400" smtClean="0"/>
              <a:t>Total Ozone</a:t>
            </a:r>
          </a:p>
          <a:p>
            <a:pPr>
              <a:lnSpc>
                <a:spcPct val="80000"/>
              </a:lnSpc>
            </a:pPr>
            <a:r>
              <a:rPr lang="en-US" sz="1400" smtClean="0"/>
              <a:t>SO2 Detections (Volcanoes)</a:t>
            </a:r>
          </a:p>
          <a:p>
            <a:pPr>
              <a:lnSpc>
                <a:spcPct val="80000"/>
              </a:lnSpc>
            </a:pPr>
            <a:r>
              <a:rPr lang="en-US" sz="1400" smtClean="0"/>
              <a:t>Surface Emissivity</a:t>
            </a:r>
          </a:p>
          <a:p>
            <a:pPr>
              <a:lnSpc>
                <a:spcPct val="80000"/>
              </a:lnSpc>
            </a:pPr>
            <a:r>
              <a:rPr lang="en-US" sz="1400" smtClean="0"/>
              <a:t>Aerosol Particle Size</a:t>
            </a:r>
          </a:p>
          <a:p>
            <a:pPr>
              <a:lnSpc>
                <a:spcPct val="80000"/>
              </a:lnSpc>
            </a:pPr>
            <a:r>
              <a:rPr lang="en-US" sz="1400" smtClean="0"/>
              <a:t>Vegetation Index</a:t>
            </a:r>
          </a:p>
          <a:p>
            <a:pPr>
              <a:lnSpc>
                <a:spcPct val="80000"/>
              </a:lnSpc>
            </a:pPr>
            <a:r>
              <a:rPr lang="en-US" sz="1400" smtClean="0"/>
              <a:t>Vegetation Fraction</a:t>
            </a:r>
          </a:p>
          <a:p>
            <a:pPr>
              <a:lnSpc>
                <a:spcPct val="80000"/>
              </a:lnSpc>
            </a:pPr>
            <a:r>
              <a:rPr lang="en-US" sz="1400" smtClean="0"/>
              <a:t>Snow Depth</a:t>
            </a:r>
          </a:p>
          <a:p>
            <a:pPr>
              <a:lnSpc>
                <a:spcPct val="80000"/>
              </a:lnSpc>
            </a:pPr>
            <a:r>
              <a:rPr lang="en-US" sz="1400" smtClean="0"/>
              <a:t>Flood Standing Water</a:t>
            </a:r>
          </a:p>
          <a:p>
            <a:pPr>
              <a:lnSpc>
                <a:spcPct val="80000"/>
              </a:lnSpc>
            </a:pPr>
            <a:r>
              <a:rPr lang="en-US" sz="1400" smtClean="0"/>
              <a:t>Rainfall probability and potential</a:t>
            </a:r>
          </a:p>
          <a:p>
            <a:pPr>
              <a:lnSpc>
                <a:spcPct val="80000"/>
              </a:lnSpc>
            </a:pPr>
            <a:r>
              <a:rPr lang="en-US" sz="1400" smtClean="0"/>
              <a:t>Enhanced “V”/Overshooting Top</a:t>
            </a:r>
          </a:p>
          <a:p>
            <a:pPr>
              <a:lnSpc>
                <a:spcPct val="80000"/>
              </a:lnSpc>
            </a:pPr>
            <a:r>
              <a:rPr lang="en-US" sz="1400" smtClean="0"/>
              <a:t>Aircraft Icing Threat</a:t>
            </a:r>
          </a:p>
          <a:p>
            <a:pPr>
              <a:lnSpc>
                <a:spcPct val="80000"/>
              </a:lnSpc>
            </a:pPr>
            <a:r>
              <a:rPr lang="en-US" sz="1400" smtClean="0"/>
              <a:t>Ice Cover</a:t>
            </a:r>
          </a:p>
          <a:p>
            <a:pPr>
              <a:lnSpc>
                <a:spcPct val="80000"/>
              </a:lnSpc>
            </a:pPr>
            <a:r>
              <a:rPr lang="en-US" sz="1400" smtClean="0"/>
              <a:t>Sea &amp; Lake Ice Concentration, Age, Extent, Motion</a:t>
            </a:r>
          </a:p>
          <a:p>
            <a:pPr>
              <a:lnSpc>
                <a:spcPct val="80000"/>
              </a:lnSpc>
            </a:pPr>
            <a:r>
              <a:rPr lang="en-US" sz="1400" smtClean="0"/>
              <a:t>Ocean Currents.</a:t>
            </a:r>
          </a:p>
          <a:p>
            <a:pPr>
              <a:lnSpc>
                <a:spcPct val="80000"/>
              </a:lnSpc>
            </a:pPr>
            <a:endParaRPr lang="en-US" sz="1400" smtClean="0"/>
          </a:p>
        </p:txBody>
      </p:sp>
      <p:sp>
        <p:nvSpPr>
          <p:cNvPr id="13319" name="Text Box 7"/>
          <p:cNvSpPr txBox="1">
            <a:spLocks noChangeArrowheads="1"/>
          </p:cNvSpPr>
          <p:nvPr/>
        </p:nvSpPr>
        <p:spPr bwMode="auto">
          <a:xfrm>
            <a:off x="1122363" y="1144588"/>
            <a:ext cx="2557110" cy="369332"/>
          </a:xfrm>
          <a:prstGeom prst="rect">
            <a:avLst/>
          </a:prstGeom>
          <a:noFill/>
          <a:ln w="9525">
            <a:noFill/>
            <a:miter lim="800000"/>
            <a:headEnd/>
            <a:tailEnd/>
          </a:ln>
        </p:spPr>
        <p:txBody>
          <a:bodyPr wrap="none">
            <a:spAutoFit/>
          </a:bodyPr>
          <a:lstStyle/>
          <a:p>
            <a:r>
              <a:rPr lang="en-US" u="sng" dirty="0" smtClean="0"/>
              <a:t>BASELINE (Continuity)</a:t>
            </a:r>
            <a:endParaRPr lang="en-US" u="sng" dirty="0"/>
          </a:p>
        </p:txBody>
      </p:sp>
      <p:sp>
        <p:nvSpPr>
          <p:cNvPr id="13320" name="Text Box 9"/>
          <p:cNvSpPr txBox="1">
            <a:spLocks noChangeArrowheads="1"/>
          </p:cNvSpPr>
          <p:nvPr/>
        </p:nvSpPr>
        <p:spPr bwMode="auto">
          <a:xfrm>
            <a:off x="5042989" y="764172"/>
            <a:ext cx="3595856" cy="369332"/>
          </a:xfrm>
          <a:prstGeom prst="rect">
            <a:avLst/>
          </a:prstGeom>
          <a:noFill/>
          <a:ln w="9525">
            <a:noFill/>
            <a:miter lim="800000"/>
            <a:headEnd/>
            <a:tailEnd/>
          </a:ln>
        </p:spPr>
        <p:txBody>
          <a:bodyPr wrap="none">
            <a:spAutoFit/>
          </a:bodyPr>
          <a:lstStyle/>
          <a:p>
            <a:r>
              <a:rPr lang="en-US" u="sng" dirty="0"/>
              <a:t>OPTION </a:t>
            </a:r>
            <a:r>
              <a:rPr lang="en-US" u="sng" dirty="0" smtClean="0"/>
              <a:t>2 (Enhanced Capability)</a:t>
            </a:r>
            <a:endParaRPr lang="en-US" u="sng" dirty="0"/>
          </a:p>
        </p:txBody>
      </p:sp>
      <p:sp>
        <p:nvSpPr>
          <p:cNvPr id="9" name="Line 4"/>
          <p:cNvSpPr>
            <a:spLocks noChangeShapeType="1"/>
          </p:cNvSpPr>
          <p:nvPr/>
        </p:nvSpPr>
        <p:spPr bwMode="auto">
          <a:xfrm>
            <a:off x="457200" y="65705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3689" y="240632"/>
            <a:ext cx="7856621" cy="769520"/>
          </a:xfrm>
        </p:spPr>
        <p:txBody>
          <a:bodyPr/>
          <a:lstStyle/>
          <a:p>
            <a:r>
              <a:rPr lang="en-US" sz="3600" dirty="0" smtClean="0">
                <a:solidFill>
                  <a:srgbClr val="6600CC"/>
                </a:solidFill>
              </a:rPr>
              <a:t>Proving Ground/ </a:t>
            </a:r>
            <a:r>
              <a:rPr lang="en-US" sz="3600" dirty="0" err="1" smtClean="0">
                <a:solidFill>
                  <a:srgbClr val="6600CC"/>
                </a:solidFill>
              </a:rPr>
              <a:t>Testbed</a:t>
            </a:r>
            <a:r>
              <a:rPr lang="en-US" sz="3600" dirty="0" smtClean="0">
                <a:solidFill>
                  <a:srgbClr val="6600CC"/>
                </a:solidFill>
              </a:rPr>
              <a:t> Concept</a:t>
            </a:r>
            <a:endParaRPr lang="en-US" sz="3600" dirty="0">
              <a:solidFill>
                <a:srgbClr val="6600CC"/>
              </a:solidFill>
            </a:endParaRPr>
          </a:p>
        </p:txBody>
      </p:sp>
      <p:sp>
        <p:nvSpPr>
          <p:cNvPr id="3" name="Slide Number Placeholder 2"/>
          <p:cNvSpPr>
            <a:spLocks noGrp="1"/>
          </p:cNvSpPr>
          <p:nvPr>
            <p:ph type="sldNum" sz="quarter" idx="11"/>
          </p:nvPr>
        </p:nvSpPr>
        <p:spPr/>
        <p:txBody>
          <a:bodyPr/>
          <a:lstStyle/>
          <a:p>
            <a:pPr>
              <a:defRPr/>
            </a:pPr>
            <a:fld id="{CB408E71-80BA-41CB-AE7D-3F650682A175}" type="slidenum">
              <a:rPr lang="en-US" smtClean="0"/>
              <a:pPr>
                <a:defRPr/>
              </a:pPr>
              <a:t>8</a:t>
            </a:fld>
            <a:endParaRPr lang="en-US"/>
          </a:p>
        </p:txBody>
      </p:sp>
      <p:sp>
        <p:nvSpPr>
          <p:cNvPr id="4" name="Date Placeholder 3"/>
          <p:cNvSpPr>
            <a:spLocks noGrp="1"/>
          </p:cNvSpPr>
          <p:nvPr>
            <p:ph type="dt" sz="half" idx="12"/>
          </p:nvPr>
        </p:nvSpPr>
        <p:spPr/>
        <p:txBody>
          <a:bodyPr/>
          <a:lstStyle/>
          <a:p>
            <a:pPr>
              <a:defRPr/>
            </a:pPr>
            <a:fld id="{E5609436-29F6-4AE3-AF71-8253694D9B89}" type="datetime1">
              <a:rPr lang="en-US" smtClean="0"/>
              <a:pPr>
                <a:defRPr/>
              </a:pPr>
              <a:t>9/23/2009</a:t>
            </a:fld>
            <a:endParaRPr lang="en-US" dirty="0"/>
          </a:p>
        </p:txBody>
      </p:sp>
      <p:sp>
        <p:nvSpPr>
          <p:cNvPr id="5" name="Footer Placeholder 4"/>
          <p:cNvSpPr>
            <a:spLocks noGrp="1"/>
          </p:cNvSpPr>
          <p:nvPr>
            <p:ph type="ftr" sz="quarter" idx="10"/>
          </p:nvPr>
        </p:nvSpPr>
        <p:spPr/>
        <p:txBody>
          <a:bodyPr/>
          <a:lstStyle/>
          <a:p>
            <a:pPr>
              <a:defRPr/>
            </a:pPr>
            <a:endParaRPr lang="en-US" dirty="0"/>
          </a:p>
        </p:txBody>
      </p:sp>
      <p:sp>
        <p:nvSpPr>
          <p:cNvPr id="6" name="Rectangle 5"/>
          <p:cNvSpPr/>
          <p:nvPr/>
        </p:nvSpPr>
        <p:spPr>
          <a:xfrm>
            <a:off x="745958" y="1106673"/>
            <a:ext cx="7652084" cy="4970591"/>
          </a:xfrm>
          <a:prstGeom prst="rect">
            <a:avLst/>
          </a:prstGeom>
        </p:spPr>
        <p:txBody>
          <a:bodyPr wrap="square">
            <a:spAutoFit/>
          </a:bodyPr>
          <a:lstStyle/>
          <a:p>
            <a:r>
              <a:rPr lang="en-US" sz="2400" dirty="0" smtClean="0">
                <a:solidFill>
                  <a:srgbClr val="0033CC"/>
                </a:solidFill>
              </a:rPr>
              <a:t>• </a:t>
            </a:r>
            <a:r>
              <a:rPr lang="en-US" sz="2400" b="1" dirty="0">
                <a:solidFill>
                  <a:srgbClr val="0033CC"/>
                </a:solidFill>
              </a:rPr>
              <a:t>Proving Ground is </a:t>
            </a:r>
            <a:r>
              <a:rPr lang="en-US" sz="2400" b="1" dirty="0" smtClean="0">
                <a:solidFill>
                  <a:srgbClr val="0033CC"/>
                </a:solidFill>
              </a:rPr>
              <a:t>a valuable tool </a:t>
            </a:r>
            <a:r>
              <a:rPr lang="en-US" sz="2400" b="1" dirty="0">
                <a:solidFill>
                  <a:srgbClr val="0033CC"/>
                </a:solidFill>
              </a:rPr>
              <a:t>to ensure user</a:t>
            </a:r>
          </a:p>
          <a:p>
            <a:r>
              <a:rPr lang="en-US" sz="2400" b="1" dirty="0" smtClean="0">
                <a:solidFill>
                  <a:srgbClr val="0033CC"/>
                </a:solidFill>
              </a:rPr>
              <a:t>readiness for GOES-R products on Day-1</a:t>
            </a:r>
            <a:endParaRPr lang="en-US" sz="2400" b="1" dirty="0">
              <a:solidFill>
                <a:srgbClr val="0033CC"/>
              </a:solidFill>
            </a:endParaRPr>
          </a:p>
          <a:p>
            <a:pPr>
              <a:buFont typeface="Arial" pitchFamily="34" charset="0"/>
              <a:buChar char="•"/>
            </a:pPr>
            <a:endParaRPr lang="en-US" sz="2400" b="1" dirty="0" smtClean="0">
              <a:solidFill>
                <a:srgbClr val="0033CC"/>
              </a:solidFill>
            </a:endParaRPr>
          </a:p>
          <a:p>
            <a:pPr>
              <a:buFont typeface="Arial" pitchFamily="34" charset="0"/>
              <a:buChar char="•"/>
            </a:pPr>
            <a:r>
              <a:rPr lang="en-US" sz="2400" b="1" dirty="0" smtClean="0">
                <a:solidFill>
                  <a:srgbClr val="0033CC"/>
                </a:solidFill>
              </a:rPr>
              <a:t>Use </a:t>
            </a:r>
            <a:r>
              <a:rPr lang="en-US" sz="2400" b="1" dirty="0">
                <a:solidFill>
                  <a:srgbClr val="0033CC"/>
                </a:solidFill>
              </a:rPr>
              <a:t>proxy and simulated data sets </a:t>
            </a:r>
            <a:r>
              <a:rPr lang="en-US" sz="2400" b="1" dirty="0" smtClean="0">
                <a:solidFill>
                  <a:srgbClr val="0033CC"/>
                </a:solidFill>
              </a:rPr>
              <a:t>to:</a:t>
            </a:r>
            <a:endParaRPr lang="en-US" sz="2400" b="1" dirty="0">
              <a:solidFill>
                <a:srgbClr val="0033CC"/>
              </a:solidFill>
            </a:endParaRPr>
          </a:p>
          <a:p>
            <a:pPr lvl="1">
              <a:lnSpc>
                <a:spcPct val="150000"/>
              </a:lnSpc>
              <a:buFont typeface="Wingdings" pitchFamily="2" charset="2"/>
              <a:buChar char="Ø"/>
            </a:pPr>
            <a:r>
              <a:rPr lang="en-US" sz="2200" dirty="0" smtClean="0">
                <a:solidFill>
                  <a:srgbClr val="0033CC"/>
                </a:solidFill>
              </a:rPr>
              <a:t> </a:t>
            </a:r>
            <a:r>
              <a:rPr lang="en-US" sz="2000" dirty="0" smtClean="0">
                <a:solidFill>
                  <a:srgbClr val="0033CC"/>
                </a:solidFill>
              </a:rPr>
              <a:t>Validate </a:t>
            </a:r>
            <a:r>
              <a:rPr lang="en-US" sz="2000" dirty="0">
                <a:solidFill>
                  <a:srgbClr val="0033CC"/>
                </a:solidFill>
              </a:rPr>
              <a:t>new or improved </a:t>
            </a:r>
            <a:r>
              <a:rPr lang="en-US" sz="2000" dirty="0" smtClean="0">
                <a:solidFill>
                  <a:srgbClr val="0033CC"/>
                </a:solidFill>
              </a:rPr>
              <a:t>products</a:t>
            </a:r>
          </a:p>
          <a:p>
            <a:pPr lvl="1">
              <a:lnSpc>
                <a:spcPct val="150000"/>
              </a:lnSpc>
              <a:buFont typeface="Wingdings" pitchFamily="2" charset="2"/>
              <a:buChar char="Ø"/>
            </a:pPr>
            <a:r>
              <a:rPr lang="en-US" sz="2000" dirty="0" smtClean="0">
                <a:solidFill>
                  <a:srgbClr val="0033CC"/>
                </a:solidFill>
              </a:rPr>
              <a:t> Test and validate processing and distribution systems</a:t>
            </a:r>
            <a:endParaRPr lang="en-US" sz="2000" dirty="0">
              <a:solidFill>
                <a:srgbClr val="0033CC"/>
              </a:solidFill>
            </a:endParaRPr>
          </a:p>
          <a:p>
            <a:pPr lvl="1">
              <a:lnSpc>
                <a:spcPct val="150000"/>
              </a:lnSpc>
              <a:buFont typeface="Wingdings" pitchFamily="2" charset="2"/>
              <a:buChar char="Ø"/>
            </a:pPr>
            <a:r>
              <a:rPr lang="en-US" sz="2000" dirty="0" smtClean="0">
                <a:solidFill>
                  <a:srgbClr val="0033CC"/>
                </a:solidFill>
              </a:rPr>
              <a:t> Validate</a:t>
            </a:r>
            <a:r>
              <a:rPr lang="en-US" sz="2000" dirty="0">
                <a:solidFill>
                  <a:srgbClr val="0033CC"/>
                </a:solidFill>
              </a:rPr>
              <a:t>/ optimize decision aids</a:t>
            </a:r>
          </a:p>
          <a:p>
            <a:pPr lvl="1">
              <a:lnSpc>
                <a:spcPct val="150000"/>
              </a:lnSpc>
              <a:buFont typeface="Wingdings" pitchFamily="2" charset="2"/>
              <a:buChar char="Ø"/>
            </a:pPr>
            <a:r>
              <a:rPr lang="en-US" sz="2000" dirty="0" smtClean="0">
                <a:solidFill>
                  <a:srgbClr val="0033CC"/>
                </a:solidFill>
              </a:rPr>
              <a:t> Optimize </a:t>
            </a:r>
            <a:r>
              <a:rPr lang="en-US" sz="2000" dirty="0">
                <a:solidFill>
                  <a:srgbClr val="0033CC"/>
                </a:solidFill>
              </a:rPr>
              <a:t>product display techniques</a:t>
            </a:r>
          </a:p>
          <a:p>
            <a:pPr lvl="1">
              <a:lnSpc>
                <a:spcPct val="150000"/>
              </a:lnSpc>
              <a:buFont typeface="Wingdings" pitchFamily="2" charset="2"/>
              <a:buChar char="Ø"/>
            </a:pPr>
            <a:r>
              <a:rPr lang="en-US" sz="2000" dirty="0" smtClean="0">
                <a:solidFill>
                  <a:srgbClr val="0033CC"/>
                </a:solidFill>
              </a:rPr>
              <a:t> Develop content for training</a:t>
            </a:r>
          </a:p>
          <a:p>
            <a:pPr lvl="1">
              <a:buFont typeface="Wingdings" pitchFamily="2" charset="2"/>
              <a:buChar char="Ø"/>
            </a:pPr>
            <a:endParaRPr lang="en-US" sz="2000" b="1" dirty="0">
              <a:solidFill>
                <a:srgbClr val="0033CC"/>
              </a:solidFill>
            </a:endParaRPr>
          </a:p>
          <a:p>
            <a:r>
              <a:rPr lang="en-US" sz="2400" dirty="0">
                <a:solidFill>
                  <a:srgbClr val="0033CC"/>
                </a:solidFill>
              </a:rPr>
              <a:t>• </a:t>
            </a:r>
            <a:r>
              <a:rPr lang="en-US" sz="2400" b="1" dirty="0">
                <a:solidFill>
                  <a:srgbClr val="0033CC"/>
                </a:solidFill>
              </a:rPr>
              <a:t>Venue for direct user input</a:t>
            </a:r>
          </a:p>
          <a:p>
            <a:r>
              <a:rPr lang="en-US" sz="2400" dirty="0">
                <a:solidFill>
                  <a:srgbClr val="0033CC"/>
                </a:solidFill>
              </a:rPr>
              <a:t>• </a:t>
            </a:r>
            <a:r>
              <a:rPr lang="en-US" sz="2400" b="1" dirty="0">
                <a:solidFill>
                  <a:srgbClr val="0033CC"/>
                </a:solidFill>
              </a:rPr>
              <a:t>Proven successful in NEXRAD program</a:t>
            </a:r>
            <a:endParaRPr lang="en-US" sz="2400" dirty="0">
              <a:solidFill>
                <a:srgbClr val="0033CC"/>
              </a:solidFill>
            </a:endParaRPr>
          </a:p>
        </p:txBody>
      </p:sp>
      <p:sp>
        <p:nvSpPr>
          <p:cNvPr id="7"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
        <p:nvSpPr>
          <p:cNvPr id="8" name="Text Box 7"/>
          <p:cNvSpPr txBox="1">
            <a:spLocks noChangeArrowheads="1"/>
          </p:cNvSpPr>
          <p:nvPr/>
        </p:nvSpPr>
        <p:spPr bwMode="auto">
          <a:xfrm>
            <a:off x="187325" y="6132018"/>
            <a:ext cx="8785225" cy="650875"/>
          </a:xfrm>
          <a:prstGeom prst="rect">
            <a:avLst/>
          </a:prstGeom>
          <a:solidFill>
            <a:schemeClr val="tx1"/>
          </a:solidFill>
          <a:ln w="9525">
            <a:solidFill>
              <a:schemeClr val="tx1"/>
            </a:solidFill>
            <a:miter lim="800000"/>
            <a:headEnd/>
            <a:tailEnd/>
          </a:ln>
        </p:spPr>
        <p:txBody>
          <a:bodyPr>
            <a:spAutoFit/>
          </a:bodyPr>
          <a:lstStyle/>
          <a:p>
            <a:r>
              <a:rPr lang="en-US" dirty="0">
                <a:solidFill>
                  <a:schemeClr val="bg1"/>
                </a:solidFill>
                <a:sym typeface="WP Greek Century" pitchFamily="2" charset="2"/>
              </a:rPr>
              <a:t>Intended outcomes are Day-1 readiness and maximum utilization for both the developers and users of GOES-R products, and an effective transition to operations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6600CC"/>
                </a:solidFill>
              </a:rPr>
              <a:t>Proxy Data for GOES-R</a:t>
            </a:r>
            <a:endParaRPr lang="en-US" sz="4000" dirty="0">
              <a:solidFill>
                <a:srgbClr val="6600CC"/>
              </a:solidFill>
            </a:endParaRPr>
          </a:p>
        </p:txBody>
      </p:sp>
      <p:sp>
        <p:nvSpPr>
          <p:cNvPr id="3" name="Slide Number Placeholder 2"/>
          <p:cNvSpPr>
            <a:spLocks noGrp="1"/>
          </p:cNvSpPr>
          <p:nvPr>
            <p:ph type="sldNum" sz="quarter" idx="11"/>
          </p:nvPr>
        </p:nvSpPr>
        <p:spPr/>
        <p:txBody>
          <a:bodyPr/>
          <a:lstStyle/>
          <a:p>
            <a:pPr>
              <a:defRPr/>
            </a:pPr>
            <a:fld id="{CB408E71-80BA-41CB-AE7D-3F650682A175}" type="slidenum">
              <a:rPr lang="en-US" smtClean="0"/>
              <a:pPr>
                <a:defRPr/>
              </a:pPr>
              <a:t>9</a:t>
            </a:fld>
            <a:endParaRPr lang="en-US"/>
          </a:p>
        </p:txBody>
      </p:sp>
      <p:sp>
        <p:nvSpPr>
          <p:cNvPr id="5" name="Footer Placeholder 4"/>
          <p:cNvSpPr>
            <a:spLocks noGrp="1"/>
          </p:cNvSpPr>
          <p:nvPr>
            <p:ph type="ftr" sz="quarter" idx="10"/>
          </p:nvPr>
        </p:nvSpPr>
        <p:spPr/>
        <p:txBody>
          <a:bodyPr/>
          <a:lstStyle/>
          <a:p>
            <a:pPr>
              <a:defRPr/>
            </a:pPr>
            <a:endParaRPr lang="en-US" dirty="0"/>
          </a:p>
        </p:txBody>
      </p:sp>
      <p:sp>
        <p:nvSpPr>
          <p:cNvPr id="6" name="Rectangle 5"/>
          <p:cNvSpPr/>
          <p:nvPr/>
        </p:nvSpPr>
        <p:spPr>
          <a:xfrm>
            <a:off x="661737" y="1453040"/>
            <a:ext cx="7940842" cy="4893647"/>
          </a:xfrm>
          <a:prstGeom prst="rect">
            <a:avLst/>
          </a:prstGeom>
        </p:spPr>
        <p:txBody>
          <a:bodyPr wrap="square">
            <a:spAutoFit/>
          </a:bodyPr>
          <a:lstStyle/>
          <a:p>
            <a:r>
              <a:rPr lang="en-US" sz="2400" b="1" dirty="0" smtClean="0">
                <a:solidFill>
                  <a:srgbClr val="0066FF"/>
                </a:solidFill>
              </a:rPr>
              <a:t>Use </a:t>
            </a:r>
            <a:r>
              <a:rPr lang="en-US" sz="2400" b="1" dirty="0">
                <a:solidFill>
                  <a:srgbClr val="0066FF"/>
                </a:solidFill>
              </a:rPr>
              <a:t>proxy and simulated data sets to </a:t>
            </a:r>
            <a:r>
              <a:rPr lang="en-US" sz="2400" b="1" dirty="0" smtClean="0">
                <a:solidFill>
                  <a:srgbClr val="0066FF"/>
                </a:solidFill>
              </a:rPr>
              <a:t>develop, test </a:t>
            </a:r>
            <a:r>
              <a:rPr lang="en-US" sz="2400" b="1" dirty="0">
                <a:solidFill>
                  <a:srgbClr val="0066FF"/>
                </a:solidFill>
              </a:rPr>
              <a:t>and </a:t>
            </a:r>
            <a:r>
              <a:rPr lang="en-US" sz="2400" b="1" dirty="0" smtClean="0">
                <a:solidFill>
                  <a:srgbClr val="0066FF"/>
                </a:solidFill>
              </a:rPr>
              <a:t>validate products, decision aids, data </a:t>
            </a:r>
            <a:r>
              <a:rPr lang="en-US" sz="2400" b="1" dirty="0">
                <a:solidFill>
                  <a:srgbClr val="0066FF"/>
                </a:solidFill>
              </a:rPr>
              <a:t>processing and distribution </a:t>
            </a:r>
            <a:r>
              <a:rPr lang="en-US" sz="2400" b="1" dirty="0" smtClean="0">
                <a:solidFill>
                  <a:srgbClr val="0066FF"/>
                </a:solidFill>
              </a:rPr>
              <a:t>systems</a:t>
            </a:r>
          </a:p>
          <a:p>
            <a:endParaRPr lang="en-US" sz="2400" b="1" dirty="0"/>
          </a:p>
          <a:p>
            <a:r>
              <a:rPr lang="en-US" sz="2400" dirty="0"/>
              <a:t>• MODIS</a:t>
            </a:r>
          </a:p>
          <a:p>
            <a:r>
              <a:rPr lang="en-US" sz="2400" dirty="0"/>
              <a:t>• AIRS</a:t>
            </a:r>
          </a:p>
          <a:p>
            <a:r>
              <a:rPr lang="en-US" sz="2400" dirty="0"/>
              <a:t>• IASI</a:t>
            </a:r>
          </a:p>
          <a:p>
            <a:r>
              <a:rPr lang="en-US" sz="2400" dirty="0"/>
              <a:t>• SEVIRI</a:t>
            </a:r>
          </a:p>
          <a:p>
            <a:r>
              <a:rPr lang="en-US" sz="2400" dirty="0"/>
              <a:t>• </a:t>
            </a:r>
            <a:r>
              <a:rPr lang="en-US" sz="2400" dirty="0" smtClean="0"/>
              <a:t>NAST-I (airborne simulator)</a:t>
            </a:r>
          </a:p>
          <a:p>
            <a:pPr>
              <a:buFont typeface="Arial" pitchFamily="34" charset="0"/>
              <a:buChar char="•"/>
            </a:pPr>
            <a:r>
              <a:rPr lang="en-US" sz="2400" dirty="0" smtClean="0"/>
              <a:t> Unmanned Aircraft Systems-Global Hawk</a:t>
            </a:r>
            <a:endParaRPr lang="en-US" sz="2400" dirty="0"/>
          </a:p>
          <a:p>
            <a:r>
              <a:rPr lang="en-US" sz="2400" dirty="0"/>
              <a:t>• NPP/ VIIRS/ </a:t>
            </a:r>
            <a:r>
              <a:rPr lang="en-US" sz="2400" dirty="0" err="1" smtClean="0"/>
              <a:t>CrIS</a:t>
            </a:r>
            <a:endParaRPr lang="en-US" sz="2400" dirty="0"/>
          </a:p>
          <a:p>
            <a:pPr>
              <a:buFont typeface="Arial" pitchFamily="34" charset="0"/>
              <a:buChar char="•"/>
            </a:pPr>
            <a:r>
              <a:rPr lang="en-US" sz="2400" dirty="0" smtClean="0"/>
              <a:t> Ground-based Total Lightning Networks</a:t>
            </a:r>
            <a:endParaRPr lang="en-US" sz="2400" dirty="0"/>
          </a:p>
          <a:p>
            <a:r>
              <a:rPr lang="en-US" sz="2400" dirty="0"/>
              <a:t>• Computer Simulated </a:t>
            </a:r>
            <a:r>
              <a:rPr lang="en-US" sz="2400" dirty="0" smtClean="0"/>
              <a:t>Atmospheres- WRF radiances</a:t>
            </a:r>
            <a:endParaRPr lang="en-US" sz="2400" dirty="0"/>
          </a:p>
        </p:txBody>
      </p:sp>
      <p:sp>
        <p:nvSpPr>
          <p:cNvPr id="7" name="TextBox 6"/>
          <p:cNvSpPr txBox="1"/>
          <p:nvPr/>
        </p:nvSpPr>
        <p:spPr>
          <a:xfrm>
            <a:off x="48128" y="1046751"/>
            <a:ext cx="8999621" cy="369332"/>
          </a:xfrm>
          <a:prstGeom prst="rect">
            <a:avLst/>
          </a:prstGeom>
          <a:solidFill>
            <a:schemeClr val="tx1"/>
          </a:solidFill>
        </p:spPr>
        <p:txBody>
          <a:bodyPr wrap="square" rtlCol="0">
            <a:spAutoFit/>
          </a:bodyPr>
          <a:lstStyle/>
          <a:p>
            <a:r>
              <a:rPr lang="en-US" dirty="0" smtClean="0">
                <a:solidFill>
                  <a:schemeClr val="bg1"/>
                </a:solidFill>
              </a:rPr>
              <a:t>No current GEO satellite has the spatial, spectral and temporal resolution of GOES-R</a:t>
            </a:r>
            <a:endParaRPr lang="en-US" dirty="0">
              <a:solidFill>
                <a:schemeClr val="bg1"/>
              </a:solidFill>
            </a:endParaRPr>
          </a:p>
        </p:txBody>
      </p:sp>
      <p:sp>
        <p:nvSpPr>
          <p:cNvPr id="8" name="Line 4"/>
          <p:cNvSpPr>
            <a:spLocks noChangeShapeType="1"/>
          </p:cNvSpPr>
          <p:nvPr/>
        </p:nvSpPr>
        <p:spPr bwMode="auto">
          <a:xfrm>
            <a:off x="457200" y="921751"/>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13612</TotalTime>
  <Words>3463</Words>
  <Application>Microsoft Office PowerPoint</Application>
  <PresentationFormat>On-screen Show (4:3)</PresentationFormat>
  <Paragraphs>614</Paragraphs>
  <Slides>49</Slides>
  <Notes>49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2" baseType="lpstr">
      <vt:lpstr>1_Default Design</vt:lpstr>
      <vt:lpstr>Document</vt:lpstr>
      <vt:lpstr>Bitmap Image</vt:lpstr>
      <vt:lpstr>Slide 1</vt:lpstr>
      <vt:lpstr>Outline</vt:lpstr>
      <vt:lpstr>GOES-R Improvements vs Current GOES</vt:lpstr>
      <vt:lpstr>GOES-R Imager Coverage</vt:lpstr>
      <vt:lpstr>GOES-R GLM Coverage</vt:lpstr>
      <vt:lpstr>GOES-R  Algorithm/Product Readiness</vt:lpstr>
      <vt:lpstr>GOES-R OPERATIONAL PRODUCTS</vt:lpstr>
      <vt:lpstr>Proving Ground/ Testbed Concept</vt:lpstr>
      <vt:lpstr>Proxy Data for GOES-R</vt:lpstr>
      <vt:lpstr>GOES-R Proving Ground Partners</vt:lpstr>
      <vt:lpstr>GOES-R User Readiness</vt:lpstr>
      <vt:lpstr>NOAA Hazardous Weather Testbed</vt:lpstr>
      <vt:lpstr>During Product Demonstration Always Be Mindful of Forecaster Needs</vt:lpstr>
      <vt:lpstr>GOES-R Proving Ground Spring Experiment Activities</vt:lpstr>
      <vt:lpstr>Initial Products &amp; Examples</vt:lpstr>
      <vt:lpstr>Slide 16</vt:lpstr>
      <vt:lpstr>Slide 17</vt:lpstr>
      <vt:lpstr>Slide 18</vt:lpstr>
      <vt:lpstr>Lessons Learned at SPC</vt:lpstr>
      <vt:lpstr>Regional Operational and Research VHF Total Lightning Networks in USA</vt:lpstr>
      <vt:lpstr>DCLMA Area Lightning Discharge</vt:lpstr>
      <vt:lpstr>GLM Proxy Data: Sterling WFO DC Regional Storms November 16, 2006 Resampled 5-min source density at 1 km and 10 km </vt:lpstr>
      <vt:lpstr>GLM Proxy Data from OKLMA</vt:lpstr>
      <vt:lpstr>Slide 24</vt:lpstr>
      <vt:lpstr>2010 PG Plans and Opportunities</vt:lpstr>
      <vt:lpstr>Capacity Building and Outreach</vt:lpstr>
      <vt:lpstr>Proving Ground Summary</vt:lpstr>
      <vt:lpstr>GOES-R User Readiness</vt:lpstr>
      <vt:lpstr>Innovative Ideas for Multi-instrument Blended Satellite Products</vt:lpstr>
      <vt:lpstr>Visiting Scientist Program Initiative</vt:lpstr>
      <vt:lpstr>JCSDA 2010 Data Assimilation Initiative</vt:lpstr>
      <vt:lpstr>Motivation/Justification</vt:lpstr>
      <vt:lpstr>Improvement Using New IR Emissivity in CRTM</vt:lpstr>
      <vt:lpstr>Tests SEVIRI-  Clear Sky Radiance Data</vt:lpstr>
      <vt:lpstr>Improved Aerosol Predictions with Satellite Data Assimilation</vt:lpstr>
      <vt:lpstr>Slide 36</vt:lpstr>
      <vt:lpstr>Slide 37</vt:lpstr>
      <vt:lpstr>Slide 38</vt:lpstr>
      <vt:lpstr>Lightning Data Assimilation:  Reduces Forecast Error</vt:lpstr>
      <vt:lpstr>Background on the Current GOES Sounder</vt:lpstr>
      <vt:lpstr>Current Sounder Operational Uses</vt:lpstr>
      <vt:lpstr>Slide 42</vt:lpstr>
      <vt:lpstr>Slide 43</vt:lpstr>
      <vt:lpstr>Slide 44</vt:lpstr>
      <vt:lpstr>Slide 45</vt:lpstr>
      <vt:lpstr>GEO Advanced Sounder Simulation Application to severe storm warning</vt:lpstr>
      <vt:lpstr>Slide 47</vt:lpstr>
      <vt:lpstr>Slide 48</vt:lpstr>
      <vt:lpstr>Slide 49</vt:lpstr>
    </vt:vector>
  </TitlesOfParts>
  <Company>NESDIS GOES-R Program Office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Nowcasting Applications at the GOES-R Proving Ground</dc:title>
  <dc:subject>NOAA USWRP Testbed Workshop</dc:subject>
  <dc:creator>Steve Goodman</dc:creator>
  <dc:description>NOAA USWRP Testbed Workshop April 28-29, 2009 Boulder, CO</dc:description>
  <cp:lastModifiedBy>sjgoodma</cp:lastModifiedBy>
  <cp:revision>382</cp:revision>
  <dcterms:created xsi:type="dcterms:W3CDTF">2006-10-26T08:51:43Z</dcterms:created>
  <dcterms:modified xsi:type="dcterms:W3CDTF">2009-09-23T07:11:21Z</dcterms:modified>
</cp:coreProperties>
</file>