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25"/>
  </p:notesMasterIdLst>
  <p:handoutMasterIdLst>
    <p:handoutMasterId r:id="rId26"/>
  </p:handoutMasterIdLst>
  <p:sldIdLst>
    <p:sldId id="408" r:id="rId2"/>
    <p:sldId id="474" r:id="rId3"/>
    <p:sldId id="483" r:id="rId4"/>
    <p:sldId id="493" r:id="rId5"/>
    <p:sldId id="462" r:id="rId6"/>
    <p:sldId id="426" r:id="rId7"/>
    <p:sldId id="478" r:id="rId8"/>
    <p:sldId id="485" r:id="rId9"/>
    <p:sldId id="476" r:id="rId10"/>
    <p:sldId id="492" r:id="rId11"/>
    <p:sldId id="482" r:id="rId12"/>
    <p:sldId id="437" r:id="rId13"/>
    <p:sldId id="463" r:id="rId14"/>
    <p:sldId id="465" r:id="rId15"/>
    <p:sldId id="495" r:id="rId16"/>
    <p:sldId id="494" r:id="rId17"/>
    <p:sldId id="496" r:id="rId18"/>
    <p:sldId id="468" r:id="rId19"/>
    <p:sldId id="417" r:id="rId20"/>
    <p:sldId id="419" r:id="rId21"/>
    <p:sldId id="491" r:id="rId22"/>
    <p:sldId id="487" r:id="rId23"/>
    <p:sldId id="467" r:id="rId24"/>
  </p:sldIdLst>
  <p:sldSz cx="9144000" cy="6858000" type="screen4x3"/>
  <p:notesSz cx="6996113" cy="9282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CC"/>
    <a:srgbClr val="33CC33"/>
    <a:srgbClr val="FFFF00"/>
    <a:srgbClr val="0066FF"/>
    <a:srgbClr val="00FF00"/>
    <a:srgbClr val="99FF66"/>
    <a:srgbClr val="FF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6901" autoAdjust="0"/>
    <p:restoredTop sz="89901" autoAdjust="0"/>
  </p:normalViewPr>
  <p:slideViewPr>
    <p:cSldViewPr snapToGrid="0" showGuides="1">
      <p:cViewPr varScale="1">
        <p:scale>
          <a:sx n="148" d="100"/>
          <a:sy n="148" d="100"/>
        </p:scale>
        <p:origin x="-1896" y="0"/>
      </p:cViewPr>
      <p:guideLst>
        <p:guide orient="horz" pos="219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4" d="100"/>
          <a:sy n="64" d="100"/>
        </p:scale>
        <p:origin x="-2724" y="-10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2125" cy="465138"/>
          </a:xfrm>
          <a:prstGeom prst="rect">
            <a:avLst/>
          </a:prstGeom>
          <a:noFill/>
          <a:ln w="9525">
            <a:noFill/>
            <a:miter lim="800000"/>
            <a:headEnd/>
            <a:tailEnd/>
          </a:ln>
        </p:spPr>
        <p:txBody>
          <a:bodyPr vert="horz" wrap="square" lIns="92261" tIns="46132" rIns="92261" bIns="46132" numCol="1" anchor="t" anchorCtr="0" compatLnSpc="1">
            <a:prstTxWarp prst="textNoShape">
              <a:avLst/>
            </a:prstTxWarp>
          </a:bodyPr>
          <a:lstStyle>
            <a:lvl1pPr defTabSz="922338">
              <a:defRPr sz="1300" smtClean="0"/>
            </a:lvl1pPr>
          </a:lstStyle>
          <a:p>
            <a:pPr>
              <a:defRPr/>
            </a:pPr>
            <a:endParaRPr lang="en-US"/>
          </a:p>
        </p:txBody>
      </p:sp>
      <p:sp>
        <p:nvSpPr>
          <p:cNvPr id="41987" name="Rectangle 3"/>
          <p:cNvSpPr>
            <a:spLocks noGrp="1" noChangeArrowheads="1"/>
          </p:cNvSpPr>
          <p:nvPr>
            <p:ph type="dt" sz="quarter" idx="1"/>
          </p:nvPr>
        </p:nvSpPr>
        <p:spPr bwMode="auto">
          <a:xfrm>
            <a:off x="3962400" y="0"/>
            <a:ext cx="3032125" cy="465138"/>
          </a:xfrm>
          <a:prstGeom prst="rect">
            <a:avLst/>
          </a:prstGeom>
          <a:noFill/>
          <a:ln w="9525">
            <a:noFill/>
            <a:miter lim="800000"/>
            <a:headEnd/>
            <a:tailEnd/>
          </a:ln>
        </p:spPr>
        <p:txBody>
          <a:bodyPr vert="horz" wrap="square" lIns="92261" tIns="46132" rIns="92261" bIns="46132" numCol="1" anchor="t" anchorCtr="0" compatLnSpc="1">
            <a:prstTxWarp prst="textNoShape">
              <a:avLst/>
            </a:prstTxWarp>
          </a:bodyPr>
          <a:lstStyle>
            <a:lvl1pPr algn="r" defTabSz="922338">
              <a:defRPr sz="1300" smtClean="0"/>
            </a:lvl1pPr>
          </a:lstStyle>
          <a:p>
            <a:pPr>
              <a:defRPr/>
            </a:pPr>
            <a:fld id="{C24CFDDB-ADD9-4311-828B-EA50E147A30A}" type="datetimeFigureOut">
              <a:rPr lang="en-US"/>
              <a:pPr>
                <a:defRPr/>
              </a:pPr>
              <a:t>11/12/09</a:t>
            </a:fld>
            <a:endParaRPr lang="en-US"/>
          </a:p>
        </p:txBody>
      </p:sp>
      <p:sp>
        <p:nvSpPr>
          <p:cNvPr id="41988" name="Rectangle 4"/>
          <p:cNvSpPr>
            <a:spLocks noGrp="1" noChangeArrowheads="1"/>
          </p:cNvSpPr>
          <p:nvPr>
            <p:ph type="ftr" sz="quarter" idx="2"/>
          </p:nvPr>
        </p:nvSpPr>
        <p:spPr bwMode="auto">
          <a:xfrm>
            <a:off x="0" y="8815388"/>
            <a:ext cx="3032125" cy="465137"/>
          </a:xfrm>
          <a:prstGeom prst="rect">
            <a:avLst/>
          </a:prstGeom>
          <a:noFill/>
          <a:ln w="9525">
            <a:noFill/>
            <a:miter lim="800000"/>
            <a:headEnd/>
            <a:tailEnd/>
          </a:ln>
        </p:spPr>
        <p:txBody>
          <a:bodyPr vert="horz" wrap="square" lIns="92261" tIns="46132" rIns="92261" bIns="46132" numCol="1" anchor="b" anchorCtr="0" compatLnSpc="1">
            <a:prstTxWarp prst="textNoShape">
              <a:avLst/>
            </a:prstTxWarp>
          </a:bodyPr>
          <a:lstStyle>
            <a:lvl1pPr defTabSz="922338">
              <a:defRPr sz="1300" smtClean="0"/>
            </a:lvl1pPr>
          </a:lstStyle>
          <a:p>
            <a:pPr>
              <a:defRPr/>
            </a:pPr>
            <a:endParaRPr lang="en-US"/>
          </a:p>
        </p:txBody>
      </p:sp>
      <p:sp>
        <p:nvSpPr>
          <p:cNvPr id="41989" name="Rectangle 5"/>
          <p:cNvSpPr>
            <a:spLocks noGrp="1" noChangeArrowheads="1"/>
          </p:cNvSpPr>
          <p:nvPr>
            <p:ph type="sldNum" sz="quarter" idx="3"/>
          </p:nvPr>
        </p:nvSpPr>
        <p:spPr bwMode="auto">
          <a:xfrm>
            <a:off x="3962400" y="8815388"/>
            <a:ext cx="3032125" cy="465137"/>
          </a:xfrm>
          <a:prstGeom prst="rect">
            <a:avLst/>
          </a:prstGeom>
          <a:noFill/>
          <a:ln w="9525">
            <a:noFill/>
            <a:miter lim="800000"/>
            <a:headEnd/>
            <a:tailEnd/>
          </a:ln>
        </p:spPr>
        <p:txBody>
          <a:bodyPr vert="horz" wrap="square" lIns="92261" tIns="46132" rIns="92261" bIns="46132" numCol="1" anchor="b" anchorCtr="0" compatLnSpc="1">
            <a:prstTxWarp prst="textNoShape">
              <a:avLst/>
            </a:prstTxWarp>
          </a:bodyPr>
          <a:lstStyle>
            <a:lvl1pPr algn="r" defTabSz="922338">
              <a:defRPr sz="1300" smtClean="0"/>
            </a:lvl1pPr>
          </a:lstStyle>
          <a:p>
            <a:pPr>
              <a:defRPr/>
            </a:pPr>
            <a:fld id="{4A011D9D-7FFB-4F5E-B8A1-2F67A5B72A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5138"/>
          </a:xfrm>
          <a:prstGeom prst="rect">
            <a:avLst/>
          </a:prstGeom>
          <a:noFill/>
          <a:ln w="9525">
            <a:noFill/>
            <a:miter lim="800000"/>
            <a:headEnd/>
            <a:tailEnd/>
          </a:ln>
        </p:spPr>
        <p:txBody>
          <a:bodyPr vert="horz" wrap="square" lIns="92261" tIns="46132" rIns="92261" bIns="46132" numCol="1" anchor="t" anchorCtr="0" compatLnSpc="1">
            <a:prstTxWarp prst="textNoShape">
              <a:avLst/>
            </a:prstTxWarp>
          </a:bodyPr>
          <a:lstStyle>
            <a:lvl1pPr defTabSz="922338">
              <a:defRPr sz="1300" smtClean="0"/>
            </a:lvl1pPr>
          </a:lstStyle>
          <a:p>
            <a:pPr>
              <a:defRPr/>
            </a:pPr>
            <a:endParaRPr lang="en-US"/>
          </a:p>
        </p:txBody>
      </p:sp>
      <p:sp>
        <p:nvSpPr>
          <p:cNvPr id="4099" name="Rectangle 3"/>
          <p:cNvSpPr>
            <a:spLocks noGrp="1" noChangeArrowheads="1"/>
          </p:cNvSpPr>
          <p:nvPr>
            <p:ph type="dt" idx="1"/>
          </p:nvPr>
        </p:nvSpPr>
        <p:spPr bwMode="auto">
          <a:xfrm>
            <a:off x="3962400" y="0"/>
            <a:ext cx="3032125" cy="465138"/>
          </a:xfrm>
          <a:prstGeom prst="rect">
            <a:avLst/>
          </a:prstGeom>
          <a:noFill/>
          <a:ln w="9525">
            <a:noFill/>
            <a:miter lim="800000"/>
            <a:headEnd/>
            <a:tailEnd/>
          </a:ln>
        </p:spPr>
        <p:txBody>
          <a:bodyPr vert="horz" wrap="square" lIns="92261" tIns="46132" rIns="92261" bIns="46132" numCol="1" anchor="t" anchorCtr="0" compatLnSpc="1">
            <a:prstTxWarp prst="textNoShape">
              <a:avLst/>
            </a:prstTxWarp>
          </a:bodyPr>
          <a:lstStyle>
            <a:lvl1pPr algn="r" defTabSz="922338">
              <a:defRPr sz="1300" smtClean="0"/>
            </a:lvl1pPr>
          </a:lstStyle>
          <a:p>
            <a:pPr>
              <a:defRPr/>
            </a:pPr>
            <a:fld id="{74822DFF-015D-49DE-99DA-D77175ED6E75}" type="datetimeFigureOut">
              <a:rPr lang="en-US"/>
              <a:pPr>
                <a:defRPr/>
              </a:pPr>
              <a:t>11/12/09</a:t>
            </a:fld>
            <a:endParaRPr lang="en-US"/>
          </a:p>
        </p:txBody>
      </p:sp>
      <p:sp>
        <p:nvSpPr>
          <p:cNvPr id="26628" name="Rectangle 4"/>
          <p:cNvSpPr>
            <a:spLocks noGrp="1" noRot="1" noChangeAspect="1" noChangeArrowheads="1" noTextEdit="1"/>
          </p:cNvSpPr>
          <p:nvPr>
            <p:ph type="sldImg" idx="2"/>
          </p:nvPr>
        </p:nvSpPr>
        <p:spPr bwMode="auto">
          <a:xfrm>
            <a:off x="1179513"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10075"/>
            <a:ext cx="5595937" cy="4176713"/>
          </a:xfrm>
          <a:prstGeom prst="rect">
            <a:avLst/>
          </a:prstGeom>
          <a:noFill/>
          <a:ln w="9525">
            <a:noFill/>
            <a:miter lim="800000"/>
            <a:headEnd/>
            <a:tailEnd/>
          </a:ln>
        </p:spPr>
        <p:txBody>
          <a:bodyPr vert="horz" wrap="square" lIns="92261" tIns="46132" rIns="92261" bIns="461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5388"/>
            <a:ext cx="3032125" cy="465137"/>
          </a:xfrm>
          <a:prstGeom prst="rect">
            <a:avLst/>
          </a:prstGeom>
          <a:noFill/>
          <a:ln w="9525">
            <a:noFill/>
            <a:miter lim="800000"/>
            <a:headEnd/>
            <a:tailEnd/>
          </a:ln>
        </p:spPr>
        <p:txBody>
          <a:bodyPr vert="horz" wrap="square" lIns="92261" tIns="46132" rIns="92261" bIns="46132" numCol="1" anchor="b" anchorCtr="0" compatLnSpc="1">
            <a:prstTxWarp prst="textNoShape">
              <a:avLst/>
            </a:prstTxWarp>
          </a:bodyPr>
          <a:lstStyle>
            <a:lvl1pPr defTabSz="922338">
              <a:defRPr sz="1300" smtClean="0"/>
            </a:lvl1pPr>
          </a:lstStyle>
          <a:p>
            <a:pPr>
              <a:defRPr/>
            </a:pPr>
            <a:endParaRPr lang="en-US"/>
          </a:p>
        </p:txBody>
      </p:sp>
      <p:sp>
        <p:nvSpPr>
          <p:cNvPr id="4103" name="Rectangle 7"/>
          <p:cNvSpPr>
            <a:spLocks noGrp="1" noChangeArrowheads="1"/>
          </p:cNvSpPr>
          <p:nvPr>
            <p:ph type="sldNum" sz="quarter" idx="5"/>
          </p:nvPr>
        </p:nvSpPr>
        <p:spPr bwMode="auto">
          <a:xfrm>
            <a:off x="3962400" y="8815388"/>
            <a:ext cx="3032125" cy="465137"/>
          </a:xfrm>
          <a:prstGeom prst="rect">
            <a:avLst/>
          </a:prstGeom>
          <a:noFill/>
          <a:ln w="9525">
            <a:noFill/>
            <a:miter lim="800000"/>
            <a:headEnd/>
            <a:tailEnd/>
          </a:ln>
        </p:spPr>
        <p:txBody>
          <a:bodyPr vert="horz" wrap="square" lIns="92261" tIns="46132" rIns="92261" bIns="46132" numCol="1" anchor="b" anchorCtr="0" compatLnSpc="1">
            <a:prstTxWarp prst="textNoShape">
              <a:avLst/>
            </a:prstTxWarp>
          </a:bodyPr>
          <a:lstStyle>
            <a:lvl1pPr algn="r" defTabSz="922338">
              <a:defRPr sz="1300" smtClean="0"/>
            </a:lvl1pPr>
          </a:lstStyle>
          <a:p>
            <a:pPr>
              <a:defRPr/>
            </a:pPr>
            <a:fld id="{77103BA5-A62A-4272-870A-1E50A3F11EAF}"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25793BBD-A95F-4513-9201-992EF224317B}" type="datetime1">
              <a:rPr lang="en-US" smtClean="0"/>
              <a:pPr>
                <a:defRPr/>
              </a:pPr>
              <a:t>11/12/09</a:t>
            </a:fld>
            <a:endParaRPr lang="en-US"/>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79513" y="696913"/>
            <a:ext cx="4638675" cy="3479800"/>
          </a:xfrm>
          <a:ln/>
        </p:spPr>
      </p:sp>
      <p:sp>
        <p:nvSpPr>
          <p:cNvPr id="43011" name="Rectangle 3"/>
          <p:cNvSpPr>
            <a:spLocks noGrp="1" noChangeArrowheads="1"/>
          </p:cNvSpPr>
          <p:nvPr>
            <p:ph type="body" idx="1"/>
          </p:nvPr>
        </p:nvSpPr>
        <p:spPr>
          <a:xfrm>
            <a:off x="700088" y="4408488"/>
            <a:ext cx="5595937" cy="4176712"/>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77925" y="696913"/>
            <a:ext cx="4641850" cy="3481387"/>
          </a:xfrm>
          <a:ln/>
        </p:spPr>
      </p:sp>
      <p:sp>
        <p:nvSpPr>
          <p:cNvPr id="40963" name="Rectangle 3"/>
          <p:cNvSpPr>
            <a:spLocks noGrp="1" noChangeArrowheads="1"/>
          </p:cNvSpPr>
          <p:nvPr>
            <p:ph type="body" idx="1"/>
          </p:nvPr>
        </p:nvSpPr>
        <p:spPr>
          <a:xfrm>
            <a:off x="700088" y="4410075"/>
            <a:ext cx="5595937" cy="4175125"/>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77925" y="696913"/>
            <a:ext cx="4641850" cy="3481387"/>
          </a:xfrm>
          <a:ln/>
        </p:spPr>
      </p:sp>
      <p:sp>
        <p:nvSpPr>
          <p:cNvPr id="44035" name="Rectangle 3"/>
          <p:cNvSpPr>
            <a:spLocks noGrp="1" noChangeArrowheads="1"/>
          </p:cNvSpPr>
          <p:nvPr>
            <p:ph type="body" idx="1"/>
          </p:nvPr>
        </p:nvSpPr>
        <p:spPr>
          <a:xfrm>
            <a:off x="700088" y="4410075"/>
            <a:ext cx="5595937" cy="4175125"/>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2CBF5FA-B218-4342-8467-FC650BD99C96}" type="datetime1">
              <a:rPr lang="en-US" smtClean="0"/>
              <a:pPr>
                <a:defRPr/>
              </a:pPr>
              <a:t>11/12/09</a:t>
            </a:fld>
            <a:endParaRPr lang="en-US"/>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D2EFDF7-FA34-43EA-B12B-AB084EB2456C}" type="datetime1">
              <a:rPr lang="en-US" smtClean="0"/>
              <a:pPr>
                <a:defRPr/>
              </a:pPr>
              <a:t>11/12/09</a:t>
            </a:fld>
            <a:endParaRPr lang="en-US"/>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D364A18C-258B-4C8E-9B0D-2ADF72C02FC1}" type="datetime1">
              <a:rPr lang="en-US" smtClean="0"/>
              <a:pPr>
                <a:defRPr/>
              </a:pPr>
              <a:t>11/12/09</a:t>
            </a:fld>
            <a:endParaRPr lang="en-US"/>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79513" y="696913"/>
            <a:ext cx="4638675" cy="3479800"/>
          </a:xfrm>
          <a:ln/>
        </p:spPr>
      </p:sp>
      <p:sp>
        <p:nvSpPr>
          <p:cNvPr id="17411" name="Rectangle 3"/>
          <p:cNvSpPr>
            <a:spLocks noGrp="1" noChangeArrowheads="1"/>
          </p:cNvSpPr>
          <p:nvPr>
            <p:ph type="body" idx="1"/>
          </p:nvPr>
        </p:nvSpPr>
        <p:spPr>
          <a:xfrm>
            <a:off x="933450" y="4408488"/>
            <a:ext cx="5129213" cy="4176712"/>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77925" y="696913"/>
            <a:ext cx="4641850" cy="3481387"/>
          </a:xfrm>
          <a:ln/>
        </p:spPr>
      </p:sp>
      <p:sp>
        <p:nvSpPr>
          <p:cNvPr id="51203" name="Rectangle 3"/>
          <p:cNvSpPr>
            <a:spLocks noGrp="1" noChangeArrowheads="1"/>
          </p:cNvSpPr>
          <p:nvPr>
            <p:ph type="body" idx="1"/>
          </p:nvPr>
        </p:nvSpPr>
        <p:spPr>
          <a:xfrm>
            <a:off x="700088" y="4410075"/>
            <a:ext cx="5595937" cy="4175125"/>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9513" y="696913"/>
            <a:ext cx="4638675" cy="3479800"/>
          </a:xfrm>
          <a:ln/>
        </p:spPr>
      </p:sp>
      <p:sp>
        <p:nvSpPr>
          <p:cNvPr id="29699" name="Rectangle 3"/>
          <p:cNvSpPr>
            <a:spLocks noGrp="1" noChangeArrowheads="1"/>
          </p:cNvSpPr>
          <p:nvPr>
            <p:ph type="body" idx="1"/>
          </p:nvPr>
        </p:nvSpPr>
        <p:spPr>
          <a:xfrm>
            <a:off x="933450" y="4408488"/>
            <a:ext cx="5129213" cy="4176712"/>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438EEE6-0DB8-4C56-A88F-A9C224C85EEC}" type="datetime1">
              <a:rPr lang="en-US" smtClean="0"/>
              <a:pPr>
                <a:defRPr/>
              </a:pPr>
              <a:t>11/12/09</a:t>
            </a:fld>
            <a:endParaRPr lang="en-US"/>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9513" y="696913"/>
            <a:ext cx="4638675" cy="3479800"/>
          </a:xfrm>
          <a:ln/>
        </p:spPr>
      </p:sp>
      <p:sp>
        <p:nvSpPr>
          <p:cNvPr id="38915" name="Rectangle 3"/>
          <p:cNvSpPr>
            <a:spLocks noGrp="1" noChangeArrowheads="1"/>
          </p:cNvSpPr>
          <p:nvPr>
            <p:ph type="body" idx="1"/>
          </p:nvPr>
        </p:nvSpPr>
        <p:spPr>
          <a:xfrm>
            <a:off x="700088" y="4408488"/>
            <a:ext cx="5595937" cy="4176712"/>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A47DB5-6863-422F-B1A6-BDCDEAE34CD3}" type="datetime1">
              <a:rPr lang="en-US" smtClean="0"/>
              <a:pPr>
                <a:defRPr/>
              </a:pPr>
              <a:t>11/12/09</a:t>
            </a:fld>
            <a:endParaRPr lang="en-US"/>
          </a:p>
        </p:txBody>
      </p:sp>
      <p:sp>
        <p:nvSpPr>
          <p:cNvPr id="5" name="Slide Number Placeholder 4"/>
          <p:cNvSpPr>
            <a:spLocks noGrp="1"/>
          </p:cNvSpPr>
          <p:nvPr>
            <p:ph type="sldNum" sz="quarter" idx="11"/>
          </p:nvPr>
        </p:nvSpPr>
        <p:spPr/>
        <p:txBody>
          <a:bodyPr/>
          <a:lstStyle/>
          <a:p>
            <a:pPr>
              <a:defRPr/>
            </a:pPr>
            <a:fld id="{77103BA5-A62A-4272-870A-1E50A3F11EA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IGARSS 2009</a:t>
            </a:r>
          </a:p>
          <a:p>
            <a:pPr>
              <a:defRPr/>
            </a:pPr>
            <a:r>
              <a:rPr lang="en-US" dirty="0" smtClean="0"/>
              <a:t>Cape Town, RSA</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EBEC6BF5-F6B9-46D7-88ED-13F70F78FF1B}"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r>
              <a:rPr lang="en-US" dirty="0" smtClean="0"/>
              <a:t>13-17 July 2009</a:t>
            </a:r>
            <a:endParaRPr lang="en-US" dirty="0"/>
          </a:p>
        </p:txBody>
      </p:sp>
      <p:pic>
        <p:nvPicPr>
          <p:cNvPr id="7" name="Picture 13" descr="GOES-R_Color_L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0"/>
            <a:ext cx="1658679" cy="110639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BA7E03F-227D-43B3-8365-E5DAF1868355}"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50F9535C-A0CF-4D68-8BD6-2DC75DAAFBC2}" type="datetime1">
              <a:rPr lang="en-US"/>
              <a:pPr>
                <a:defRPr/>
              </a:pPr>
              <a:t>11/12/09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C33E82D-CDC0-4652-A210-B06AF2B0A913}"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3242794E-FBB9-4339-AEC7-FE7FBC82924D}" type="datetime1">
              <a:rPr lang="en-US"/>
              <a:pPr>
                <a:defRPr/>
              </a:pPr>
              <a:t>11/12/09</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79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11107D2-7CF2-42E9-A0B3-1DB3119A9F47}"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81DE8EA3-50AA-4757-A3DF-7178479A0441}" type="datetime1">
              <a:rPr lang="en-US"/>
              <a:pPr>
                <a:defRPr/>
              </a:pPr>
              <a:t>11/12/09</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8B8AB70-731B-450C-A7FF-CF31F24EBD9C}"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9FFD2D35-DE5D-483C-B68A-3D0D3866DCE2}" type="datetime1">
              <a:rPr lang="en-US"/>
              <a:pPr>
                <a:defRPr/>
              </a:pPr>
              <a:t>11/12/09</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9D5A758-6B31-4675-82D7-A5B6B0DC5B1D}"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7CA23832-6578-44AC-ADAC-4AC0F738A5DB}" type="datetime1">
              <a:rPr lang="en-US"/>
              <a:pPr>
                <a:defRPr/>
              </a:pPr>
              <a:t>11/12/09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493FD5C-9020-46F8-B037-78F2C3532E50}"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3ED1BDC9-7DCC-487D-AD72-7269CB5E1F37}" type="datetime1">
              <a:rPr lang="en-US"/>
              <a:pPr>
                <a:defRPr/>
              </a:pPr>
              <a:t>11/12/09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912BE7A-7399-4C0D-BDCD-F094A7565337}" type="slidenum">
              <a:rPr lang="en-US"/>
              <a:pPr>
                <a:defRPr/>
              </a:pPr>
              <a:t>‹#›</a:t>
            </a:fld>
            <a:endParaRPr lang="en-US"/>
          </a:p>
        </p:txBody>
      </p:sp>
      <p:sp>
        <p:nvSpPr>
          <p:cNvPr id="9" name="Rectangle 10"/>
          <p:cNvSpPr>
            <a:spLocks noGrp="1" noChangeArrowheads="1"/>
          </p:cNvSpPr>
          <p:nvPr>
            <p:ph type="dt" sz="half" idx="12"/>
          </p:nvPr>
        </p:nvSpPr>
        <p:spPr>
          <a:ln/>
        </p:spPr>
        <p:txBody>
          <a:bodyPr/>
          <a:lstStyle>
            <a:lvl1pPr>
              <a:defRPr/>
            </a:lvl1pPr>
          </a:lstStyle>
          <a:p>
            <a:pPr>
              <a:defRPr/>
            </a:pPr>
            <a:fld id="{34F4728E-CCFD-4791-814F-71C0100D14A9}" type="datetime1">
              <a:rPr lang="en-US"/>
              <a:pPr>
                <a:defRPr/>
              </a:pPr>
              <a:t>11/12/09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B408E71-80BA-41CB-AE7D-3F650682A175}" type="slidenum">
              <a:rPr lang="en-US"/>
              <a:pPr>
                <a:defRPr/>
              </a:pPr>
              <a:t>‹#›</a:t>
            </a:fld>
            <a:endParaRPr lang="en-US"/>
          </a:p>
        </p:txBody>
      </p:sp>
      <p:sp>
        <p:nvSpPr>
          <p:cNvPr id="5" name="Rectangle 10"/>
          <p:cNvSpPr>
            <a:spLocks noGrp="1" noChangeArrowheads="1"/>
          </p:cNvSpPr>
          <p:nvPr>
            <p:ph type="dt" sz="half" idx="12"/>
          </p:nvPr>
        </p:nvSpPr>
        <p:spPr>
          <a:ln/>
        </p:spPr>
        <p:txBody>
          <a:bodyPr/>
          <a:lstStyle>
            <a:lvl1pPr>
              <a:defRPr/>
            </a:lvl1pPr>
          </a:lstStyle>
          <a:p>
            <a:pPr>
              <a:defRPr/>
            </a:pPr>
            <a:fld id="{E5609436-29F6-4AE3-AF71-8253694D9B89}" type="datetime1">
              <a:rPr lang="en-US"/>
              <a:pPr>
                <a:defRPr/>
              </a:pPr>
              <a:t>11/12/09</a:t>
            </a:fld>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62FEEFF7-E5F5-4FDE-AD9E-BCD8552F4DF5}" type="slidenum">
              <a:rPr lang="en-US"/>
              <a:pPr>
                <a:defRPr/>
              </a:pPr>
              <a:t>‹#›</a:t>
            </a:fld>
            <a:endParaRPr lang="en-US"/>
          </a:p>
        </p:txBody>
      </p:sp>
      <p:sp>
        <p:nvSpPr>
          <p:cNvPr id="4" name="Rectangle 10"/>
          <p:cNvSpPr>
            <a:spLocks noGrp="1" noChangeArrowheads="1"/>
          </p:cNvSpPr>
          <p:nvPr>
            <p:ph type="dt" sz="half" idx="12"/>
          </p:nvPr>
        </p:nvSpPr>
        <p:spPr>
          <a:ln/>
        </p:spPr>
        <p:txBody>
          <a:bodyPr/>
          <a:lstStyle>
            <a:lvl1pPr>
              <a:defRPr/>
            </a:lvl1pPr>
          </a:lstStyle>
          <a:p>
            <a:pPr>
              <a:defRPr/>
            </a:pPr>
            <a:fld id="{35AC88B0-399E-46B4-8259-4964D9B7FA8E}" type="datetime1">
              <a:rPr lang="en-US"/>
              <a:pPr>
                <a:defRPr/>
              </a:pPr>
              <a:t>11/12/09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6D3EEC7-1234-4A07-80C0-037721349B54}"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4B308C6B-DA34-48A2-86A2-E59D6BD84F2A}" type="datetime1">
              <a:rPr lang="en-US"/>
              <a:pPr>
                <a:defRPr/>
              </a:pPr>
              <a:t>11/12/09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NOAA Testbed USWRP Workshop, April 28-29, 2009</a:t>
            </a:r>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2FC2FA4-F390-452E-A949-4FFAD7BEB2B5}"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16503547-1ED3-4779-9693-DD89309F527B}" type="datetime1">
              <a:rPr lang="en-US"/>
              <a:pPr>
                <a:defRPr/>
              </a:pPr>
              <a:t>11/12/09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69863"/>
            <a:ext cx="5791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ftr" sz="quarter" idx="3"/>
          </p:nvPr>
        </p:nvSpPr>
        <p:spPr bwMode="auto">
          <a:xfrm>
            <a:off x="2560638" y="6221413"/>
            <a:ext cx="4024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lvl1pPr>
          </a:lstStyle>
          <a:p>
            <a:pPr>
              <a:defRPr/>
            </a:pPr>
            <a:r>
              <a:rPr lang="en-US"/>
              <a:t>NOAA Testbed USWRP Workshop, April 28-29, 2009</a:t>
            </a:r>
          </a:p>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9B77362-3CFE-488E-AEC7-707B13DB7DCF}" type="slidenum">
              <a:rPr lang="en-US"/>
              <a:pPr>
                <a:defRPr/>
              </a:pPr>
              <a:t>‹#›</a:t>
            </a:fld>
            <a:endParaRPr lang="en-US"/>
          </a:p>
        </p:txBody>
      </p:sp>
      <p:pic>
        <p:nvPicPr>
          <p:cNvPr id="1030" name="Picture 7" descr="NOAA logo"/>
          <p:cNvPicPr>
            <a:picLocks noChangeAspect="1" noChangeArrowheads="1"/>
          </p:cNvPicPr>
          <p:nvPr/>
        </p:nvPicPr>
        <p:blipFill>
          <a:blip r:embed="rId14" cstate="print"/>
          <a:srcRect/>
          <a:stretch>
            <a:fillRect/>
          </a:stretch>
        </p:blipFill>
        <p:spPr bwMode="auto">
          <a:xfrm>
            <a:off x="8004175" y="41275"/>
            <a:ext cx="914400" cy="914400"/>
          </a:xfrm>
          <a:prstGeom prst="rect">
            <a:avLst/>
          </a:prstGeom>
          <a:noFill/>
          <a:ln w="9525">
            <a:noFill/>
            <a:miter lim="800000"/>
            <a:headEnd/>
            <a:tailEnd/>
          </a:ln>
        </p:spPr>
      </p:pic>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61C99C56-E8E9-47DC-B373-FDFB2C3C6F80}" type="datetime1">
              <a:rPr lang="en-US"/>
              <a:pPr>
                <a:defRPr/>
              </a:pPr>
              <a:t>11/12/09</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p:txStyles>
    <p:titleStyle>
      <a:lvl1pPr algn="ctr" rtl="0" eaLnBrk="0" fontAlgn="base" hangingPunct="0">
        <a:spcBef>
          <a:spcPct val="0"/>
        </a:spcBef>
        <a:spcAft>
          <a:spcPct val="0"/>
        </a:spcAft>
        <a:defRPr sz="3200" b="1">
          <a:solidFill>
            <a:srgbClr val="0033CC"/>
          </a:solidFill>
          <a:latin typeface="Book Antiqua" pitchFamily="18" charset="0"/>
          <a:ea typeface="+mj-ea"/>
          <a:cs typeface="+mj-cs"/>
        </a:defRPr>
      </a:lvl1pPr>
      <a:lvl2pPr algn="ctr" rtl="0" eaLnBrk="0" fontAlgn="base" hangingPunct="0">
        <a:spcBef>
          <a:spcPct val="0"/>
        </a:spcBef>
        <a:spcAft>
          <a:spcPct val="0"/>
        </a:spcAft>
        <a:defRPr sz="3200" b="1">
          <a:solidFill>
            <a:srgbClr val="0033CC"/>
          </a:solidFill>
          <a:latin typeface="Book Antiqua" pitchFamily="18" charset="0"/>
        </a:defRPr>
      </a:lvl2pPr>
      <a:lvl3pPr algn="ctr" rtl="0" eaLnBrk="0" fontAlgn="base" hangingPunct="0">
        <a:spcBef>
          <a:spcPct val="0"/>
        </a:spcBef>
        <a:spcAft>
          <a:spcPct val="0"/>
        </a:spcAft>
        <a:defRPr sz="3200" b="1">
          <a:solidFill>
            <a:srgbClr val="0033CC"/>
          </a:solidFill>
          <a:latin typeface="Book Antiqua" pitchFamily="18" charset="0"/>
        </a:defRPr>
      </a:lvl3pPr>
      <a:lvl4pPr algn="ctr" rtl="0" eaLnBrk="0" fontAlgn="base" hangingPunct="0">
        <a:spcBef>
          <a:spcPct val="0"/>
        </a:spcBef>
        <a:spcAft>
          <a:spcPct val="0"/>
        </a:spcAft>
        <a:defRPr sz="3200" b="1">
          <a:solidFill>
            <a:srgbClr val="0033CC"/>
          </a:solidFill>
          <a:latin typeface="Book Antiqua" pitchFamily="18" charset="0"/>
        </a:defRPr>
      </a:lvl4pPr>
      <a:lvl5pPr algn="ctr" rtl="0" eaLnBrk="0" fontAlgn="base" hangingPunct="0">
        <a:spcBef>
          <a:spcPct val="0"/>
        </a:spcBef>
        <a:spcAft>
          <a:spcPct val="0"/>
        </a:spcAft>
        <a:defRPr sz="3200" b="1">
          <a:solidFill>
            <a:srgbClr val="0033CC"/>
          </a:solidFill>
          <a:latin typeface="Book Antiqua" pitchFamily="18"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es-r.gov/" TargetMode="External"/><Relationship Id="rId4" Type="http://schemas.openxmlformats.org/officeDocument/2006/relationships/hyperlink" Target="http://cimss.ssec.wisc.edu/goes_r/proving-ground.html" TargetMode="Externa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cimss.ssec.wisc.edu/goes/blog/archives/2228"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png"/><Relationship Id="rId10"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1"/>
          </p:nvPr>
        </p:nvSpPr>
        <p:spPr>
          <a:noFill/>
        </p:spPr>
        <p:txBody>
          <a:bodyPr/>
          <a:lstStyle/>
          <a:p>
            <a:fld id="{FFAF946E-CB6F-4C4A-A9C1-85EAEC2667D2}" type="slidenum">
              <a:rPr lang="en-US" smtClean="0"/>
              <a:pPr/>
              <a:t>1</a:t>
            </a:fld>
            <a:endParaRPr lang="en-US" dirty="0" smtClean="0"/>
          </a:p>
        </p:txBody>
      </p:sp>
      <p:sp>
        <p:nvSpPr>
          <p:cNvPr id="2051" name="Rectangle 2"/>
          <p:cNvSpPr>
            <a:spLocks noGrp="1" noChangeArrowheads="1"/>
          </p:cNvSpPr>
          <p:nvPr>
            <p:ph type="ctrTitle"/>
          </p:nvPr>
        </p:nvSpPr>
        <p:spPr>
          <a:xfrm>
            <a:off x="523373" y="1398846"/>
            <a:ext cx="8097253" cy="1470025"/>
          </a:xfrm>
        </p:spPr>
        <p:txBody>
          <a:bodyPr/>
          <a:lstStyle/>
          <a:p>
            <a:r>
              <a:rPr lang="en-US" sz="4400" dirty="0" smtClean="0">
                <a:solidFill>
                  <a:srgbClr val="002060"/>
                </a:solidFill>
              </a:rPr>
              <a:t>The GOES-R Proving Ground and User Readiness</a:t>
            </a:r>
          </a:p>
        </p:txBody>
      </p:sp>
      <p:sp>
        <p:nvSpPr>
          <p:cNvPr id="2052" name="Rectangle 4"/>
          <p:cNvSpPr>
            <a:spLocks noGrp="1" noChangeArrowheads="1"/>
          </p:cNvSpPr>
          <p:nvPr>
            <p:ph type="subTitle" idx="1"/>
          </p:nvPr>
        </p:nvSpPr>
        <p:spPr>
          <a:xfrm>
            <a:off x="294773" y="3074480"/>
            <a:ext cx="8554453" cy="3035300"/>
          </a:xfrm>
        </p:spPr>
        <p:txBody>
          <a:bodyPr/>
          <a:lstStyle/>
          <a:p>
            <a:r>
              <a:rPr lang="en-US" sz="2000" b="1" dirty="0" smtClean="0">
                <a:solidFill>
                  <a:srgbClr val="0033CC"/>
                </a:solidFill>
              </a:rPr>
              <a:t>Steven Goodman</a:t>
            </a:r>
            <a:r>
              <a:rPr lang="en-US" sz="2000" b="1" baseline="30000" dirty="0" smtClean="0">
                <a:solidFill>
                  <a:srgbClr val="0033CC"/>
                </a:solidFill>
              </a:rPr>
              <a:t>1</a:t>
            </a:r>
            <a:r>
              <a:rPr lang="en-US" sz="2000" b="1" dirty="0" smtClean="0">
                <a:solidFill>
                  <a:srgbClr val="0033CC"/>
                </a:solidFill>
              </a:rPr>
              <a:t>, James Gurka</a:t>
            </a:r>
            <a:r>
              <a:rPr lang="en-US" sz="2000" b="1" baseline="30000" dirty="0" smtClean="0">
                <a:solidFill>
                  <a:srgbClr val="0033CC"/>
                </a:solidFill>
              </a:rPr>
              <a:t>1</a:t>
            </a:r>
            <a:r>
              <a:rPr lang="en-US" sz="2000" b="1" dirty="0" smtClean="0">
                <a:solidFill>
                  <a:srgbClr val="0033CC"/>
                </a:solidFill>
              </a:rPr>
              <a:t>, Timothy Schmit</a:t>
            </a:r>
            <a:r>
              <a:rPr lang="en-US" sz="2000" b="1" baseline="30000" dirty="0" smtClean="0">
                <a:solidFill>
                  <a:srgbClr val="0033CC"/>
                </a:solidFill>
              </a:rPr>
              <a:t>2</a:t>
            </a:r>
            <a:r>
              <a:rPr lang="en-US" sz="2000" b="1" dirty="0" smtClean="0">
                <a:solidFill>
                  <a:srgbClr val="0033CC"/>
                </a:solidFill>
              </a:rPr>
              <a:t>, Mark DeMaria</a:t>
            </a:r>
            <a:r>
              <a:rPr lang="en-US" sz="2000" b="1" baseline="30000" dirty="0" smtClean="0">
                <a:solidFill>
                  <a:srgbClr val="0033CC"/>
                </a:solidFill>
              </a:rPr>
              <a:t>3</a:t>
            </a:r>
            <a:endParaRPr lang="en-US" sz="2000" b="1" dirty="0" smtClean="0">
              <a:solidFill>
                <a:srgbClr val="0033CC"/>
              </a:solidFill>
            </a:endParaRPr>
          </a:p>
          <a:p>
            <a:endParaRPr lang="en-US" sz="1800" b="1" dirty="0" smtClean="0">
              <a:solidFill>
                <a:srgbClr val="0033CC"/>
              </a:solidFill>
            </a:endParaRPr>
          </a:p>
          <a:p>
            <a:r>
              <a:rPr lang="en-US" sz="1600" b="1" baseline="30000" dirty="0" smtClean="0">
                <a:solidFill>
                  <a:srgbClr val="0033CC"/>
                </a:solidFill>
              </a:rPr>
              <a:t>1</a:t>
            </a:r>
            <a:r>
              <a:rPr lang="en-US" sz="1600" b="1" dirty="0" smtClean="0">
                <a:solidFill>
                  <a:srgbClr val="0033CC"/>
                </a:solidFill>
              </a:rPr>
              <a:t>NOAA/NESDIS/GOES-R Program Office, Greenbelt, MD 20771 USA </a:t>
            </a:r>
          </a:p>
          <a:p>
            <a:r>
              <a:rPr lang="en-US" sz="1600" b="1" baseline="30000" dirty="0" smtClean="0">
                <a:solidFill>
                  <a:srgbClr val="0033CC"/>
                </a:solidFill>
              </a:rPr>
              <a:t>2</a:t>
            </a:r>
            <a:r>
              <a:rPr lang="en-US" sz="1600" b="1" dirty="0" smtClean="0">
                <a:solidFill>
                  <a:srgbClr val="0033CC"/>
                </a:solidFill>
              </a:rPr>
              <a:t>NOAA/NESDIS/Center for Satellite Applications and Research, Madison, WI</a:t>
            </a:r>
          </a:p>
          <a:p>
            <a:r>
              <a:rPr lang="en-US" sz="1600" b="1" dirty="0" smtClean="0">
                <a:solidFill>
                  <a:srgbClr val="0033CC"/>
                </a:solidFill>
              </a:rPr>
              <a:t> </a:t>
            </a:r>
            <a:r>
              <a:rPr lang="en-US" sz="1600" b="1" baseline="30000" dirty="0" smtClean="0">
                <a:solidFill>
                  <a:srgbClr val="0033CC"/>
                </a:solidFill>
              </a:rPr>
              <a:t>3</a:t>
            </a:r>
            <a:r>
              <a:rPr lang="en-US" sz="1600" b="1" dirty="0" smtClean="0">
                <a:solidFill>
                  <a:srgbClr val="0033CC"/>
                </a:solidFill>
              </a:rPr>
              <a:t>NOAA/NESDIS/Center for Satellite Applications and Research, Fort Collins, CO</a:t>
            </a:r>
          </a:p>
          <a:p>
            <a:pPr>
              <a:lnSpc>
                <a:spcPct val="90000"/>
              </a:lnSpc>
            </a:pPr>
            <a:endParaRPr lang="en-US" sz="2400" b="1" dirty="0" smtClean="0">
              <a:solidFill>
                <a:srgbClr val="0033CC"/>
              </a:solidFill>
            </a:endParaRPr>
          </a:p>
          <a:p>
            <a:pPr>
              <a:lnSpc>
                <a:spcPct val="90000"/>
              </a:lnSpc>
            </a:pPr>
            <a:r>
              <a:rPr lang="en-US" sz="2400" b="1" dirty="0" smtClean="0">
                <a:solidFill>
                  <a:srgbClr val="0033CC"/>
                </a:solidFill>
                <a:hlinkClick r:id="rId3"/>
              </a:rPr>
              <a:t>http://www.goes-r.gov</a:t>
            </a:r>
            <a:endParaRPr lang="en-US" sz="2400" b="1" dirty="0" smtClean="0">
              <a:solidFill>
                <a:srgbClr val="0033CC"/>
              </a:solidFill>
            </a:endParaRPr>
          </a:p>
          <a:p>
            <a:pPr>
              <a:lnSpc>
                <a:spcPct val="90000"/>
              </a:lnSpc>
            </a:pPr>
            <a:r>
              <a:rPr lang="en-US" sz="2400" b="1" i="1" dirty="0" smtClean="0">
                <a:solidFill>
                  <a:srgbClr val="0033CC"/>
                </a:solidFill>
                <a:hlinkClick r:id="rId4"/>
              </a:rPr>
              <a:t>http://cimss</a:t>
            </a:r>
            <a:r>
              <a:rPr lang="en-US" sz="2400" i="1" dirty="0" smtClean="0">
                <a:solidFill>
                  <a:srgbClr val="0033CC"/>
                </a:solidFill>
                <a:hlinkClick r:id="rId4"/>
              </a:rPr>
              <a:t>.ssec.wisc.edu/</a:t>
            </a:r>
            <a:r>
              <a:rPr lang="en-US" sz="2400" b="1" i="1" dirty="0" smtClean="0">
                <a:solidFill>
                  <a:srgbClr val="0033CC"/>
                </a:solidFill>
                <a:hlinkClick r:id="rId4"/>
              </a:rPr>
              <a:t>goes</a:t>
            </a:r>
            <a:r>
              <a:rPr lang="en-US" sz="2400" i="1" dirty="0" smtClean="0">
                <a:solidFill>
                  <a:srgbClr val="0033CC"/>
                </a:solidFill>
                <a:hlinkClick r:id="rId4"/>
              </a:rPr>
              <a:t>_</a:t>
            </a:r>
            <a:r>
              <a:rPr lang="en-US" sz="2400" b="1" i="1" dirty="0" smtClean="0">
                <a:solidFill>
                  <a:srgbClr val="0033CC"/>
                </a:solidFill>
                <a:hlinkClick r:id="rId4"/>
              </a:rPr>
              <a:t>r</a:t>
            </a:r>
            <a:r>
              <a:rPr lang="en-US" sz="2400" i="1" dirty="0" smtClean="0">
                <a:solidFill>
                  <a:srgbClr val="0033CC"/>
                </a:solidFill>
                <a:hlinkClick r:id="rId4"/>
              </a:rPr>
              <a:t>/</a:t>
            </a:r>
            <a:r>
              <a:rPr lang="en-US" sz="2400" b="1" i="1" dirty="0" smtClean="0">
                <a:solidFill>
                  <a:srgbClr val="0033CC"/>
                </a:solidFill>
                <a:hlinkClick r:id="rId4"/>
              </a:rPr>
              <a:t>proving</a:t>
            </a:r>
            <a:r>
              <a:rPr lang="en-US" sz="2400" i="1" dirty="0" smtClean="0">
                <a:solidFill>
                  <a:srgbClr val="0033CC"/>
                </a:solidFill>
                <a:hlinkClick r:id="rId4"/>
              </a:rPr>
              <a:t>-</a:t>
            </a:r>
            <a:r>
              <a:rPr lang="en-US" sz="2400" b="1" i="1" dirty="0" smtClean="0">
                <a:solidFill>
                  <a:srgbClr val="0033CC"/>
                </a:solidFill>
                <a:hlinkClick r:id="rId4"/>
              </a:rPr>
              <a:t>ground</a:t>
            </a:r>
            <a:r>
              <a:rPr lang="en-US" sz="2400" i="1" dirty="0" smtClean="0">
                <a:solidFill>
                  <a:srgbClr val="0033CC"/>
                </a:solidFill>
                <a:hlinkClick r:id="rId4"/>
              </a:rPr>
              <a:t>.html</a:t>
            </a:r>
            <a:endParaRPr lang="en-US" sz="2400" i="1" dirty="0" smtClean="0">
              <a:solidFill>
                <a:srgbClr val="0033CC"/>
              </a:solidFill>
            </a:endParaRPr>
          </a:p>
          <a:p>
            <a:pPr>
              <a:lnSpc>
                <a:spcPct val="90000"/>
              </a:lnSpc>
            </a:pPr>
            <a:endParaRPr lang="en-US" sz="2400" b="1" dirty="0" smtClean="0">
              <a:solidFill>
                <a:srgbClr val="0033CC"/>
              </a:solidFill>
            </a:endParaRPr>
          </a:p>
        </p:txBody>
      </p:sp>
      <p:pic>
        <p:nvPicPr>
          <p:cNvPr id="6" name="Picture 13" descr="GOES-R_Color_L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1"/>
            <a:ext cx="1911966" cy="1275347"/>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rot="5400000">
            <a:off x="7667625" y="19050"/>
            <a:ext cx="1495425" cy="1457325"/>
          </a:xfrm>
          <a:prstGeom prst="rect">
            <a:avLst/>
          </a:prstGeom>
          <a:noFill/>
          <a:ln w="9525">
            <a:noFill/>
            <a:miter lim="800000"/>
            <a:headEnd/>
            <a:tailEnd/>
          </a:ln>
        </p:spPr>
      </p:pic>
      <p:sp>
        <p:nvSpPr>
          <p:cNvPr id="8" name="TextBox 7"/>
          <p:cNvSpPr txBox="1"/>
          <p:nvPr/>
        </p:nvSpPr>
        <p:spPr>
          <a:xfrm>
            <a:off x="2668671" y="5990070"/>
            <a:ext cx="3789242" cy="1126462"/>
          </a:xfrm>
          <a:prstGeom prst="rect">
            <a:avLst/>
          </a:prstGeom>
          <a:noFill/>
        </p:spPr>
        <p:txBody>
          <a:bodyPr wrap="none" rtlCol="0">
            <a:spAutoFit/>
          </a:bodyPr>
          <a:lstStyle/>
          <a:p>
            <a:pPr algn="ctr">
              <a:lnSpc>
                <a:spcPct val="90000"/>
              </a:lnSpc>
            </a:pPr>
            <a:r>
              <a:rPr lang="en-US" sz="2400" b="1" dirty="0" smtClean="0">
                <a:solidFill>
                  <a:srgbClr val="0033CC"/>
                </a:solidFill>
              </a:rPr>
              <a:t>IGARSS 2009</a:t>
            </a:r>
          </a:p>
          <a:p>
            <a:pPr algn="ctr">
              <a:lnSpc>
                <a:spcPct val="90000"/>
              </a:lnSpc>
            </a:pPr>
            <a:r>
              <a:rPr lang="en-US" sz="2400" b="1" dirty="0" smtClean="0">
                <a:solidFill>
                  <a:srgbClr val="0033CC"/>
                </a:solidFill>
              </a:rPr>
              <a:t>Cape Town, South Africa</a:t>
            </a:r>
          </a:p>
          <a:p>
            <a:pPr algn="ct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2060"/>
                </a:solidFill>
              </a:rPr>
              <a:t>Proxy Data for GOES-R</a:t>
            </a:r>
            <a:endParaRPr lang="en-US" sz="4000" dirty="0">
              <a:solidFill>
                <a:srgbClr val="002060"/>
              </a:solidFill>
            </a:endParaRPr>
          </a:p>
        </p:txBody>
      </p:sp>
      <p:sp>
        <p:nvSpPr>
          <p:cNvPr id="3" name="Slide Number Placeholder 2"/>
          <p:cNvSpPr>
            <a:spLocks noGrp="1"/>
          </p:cNvSpPr>
          <p:nvPr>
            <p:ph type="sldNum" sz="quarter" idx="11"/>
          </p:nvPr>
        </p:nvSpPr>
        <p:spPr/>
        <p:txBody>
          <a:bodyPr/>
          <a:lstStyle/>
          <a:p>
            <a:pPr>
              <a:defRPr/>
            </a:pPr>
            <a:fld id="{CB408E71-80BA-41CB-AE7D-3F650682A175}" type="slidenum">
              <a:rPr lang="en-US" smtClean="0"/>
              <a:pPr>
                <a:defRPr/>
              </a:pPr>
              <a:t>10</a:t>
            </a:fld>
            <a:endParaRPr lang="en-US"/>
          </a:p>
        </p:txBody>
      </p:sp>
      <p:sp>
        <p:nvSpPr>
          <p:cNvPr id="4" name="Date Placeholder 3"/>
          <p:cNvSpPr>
            <a:spLocks noGrp="1"/>
          </p:cNvSpPr>
          <p:nvPr>
            <p:ph type="dt" sz="half" idx="12"/>
          </p:nvPr>
        </p:nvSpPr>
        <p:spPr/>
        <p:txBody>
          <a:bodyPr/>
          <a:lstStyle/>
          <a:p>
            <a:pPr>
              <a:defRPr/>
            </a:pPr>
            <a:fld id="{E5609436-29F6-4AE3-AF71-8253694D9B89}" type="datetime1">
              <a:rPr lang="en-US" smtClean="0"/>
              <a:pPr>
                <a:defRPr/>
              </a:pPr>
              <a:t>11/12/09</a:t>
            </a:fld>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Rectangle 5"/>
          <p:cNvSpPr/>
          <p:nvPr/>
        </p:nvSpPr>
        <p:spPr>
          <a:xfrm>
            <a:off x="908384" y="1428976"/>
            <a:ext cx="7327232" cy="4893647"/>
          </a:xfrm>
          <a:prstGeom prst="rect">
            <a:avLst/>
          </a:prstGeom>
        </p:spPr>
        <p:txBody>
          <a:bodyPr wrap="square">
            <a:spAutoFit/>
          </a:bodyPr>
          <a:lstStyle/>
          <a:p>
            <a:r>
              <a:rPr lang="en-US" sz="2400" b="1" dirty="0" smtClean="0">
                <a:solidFill>
                  <a:srgbClr val="0066FF"/>
                </a:solidFill>
              </a:rPr>
              <a:t>Use </a:t>
            </a:r>
            <a:r>
              <a:rPr lang="en-US" sz="2400" b="1" dirty="0">
                <a:solidFill>
                  <a:srgbClr val="0066FF"/>
                </a:solidFill>
              </a:rPr>
              <a:t>proxy and simulated data sets to </a:t>
            </a:r>
            <a:r>
              <a:rPr lang="en-US" sz="2400" b="1" dirty="0" smtClean="0">
                <a:solidFill>
                  <a:srgbClr val="0066FF"/>
                </a:solidFill>
              </a:rPr>
              <a:t>develop, test </a:t>
            </a:r>
            <a:r>
              <a:rPr lang="en-US" sz="2400" b="1" dirty="0">
                <a:solidFill>
                  <a:srgbClr val="0066FF"/>
                </a:solidFill>
              </a:rPr>
              <a:t>and </a:t>
            </a:r>
            <a:r>
              <a:rPr lang="en-US" sz="2400" b="1" dirty="0" smtClean="0">
                <a:solidFill>
                  <a:srgbClr val="0066FF"/>
                </a:solidFill>
              </a:rPr>
              <a:t>validate products, decision aids, data </a:t>
            </a:r>
            <a:r>
              <a:rPr lang="en-US" sz="2400" b="1" dirty="0">
                <a:solidFill>
                  <a:srgbClr val="0066FF"/>
                </a:solidFill>
              </a:rPr>
              <a:t>processing and distribution </a:t>
            </a:r>
            <a:r>
              <a:rPr lang="en-US" sz="2400" b="1" dirty="0" smtClean="0">
                <a:solidFill>
                  <a:srgbClr val="0066FF"/>
                </a:solidFill>
              </a:rPr>
              <a:t>systems</a:t>
            </a:r>
          </a:p>
          <a:p>
            <a:endParaRPr lang="en-US" sz="2400" b="1" dirty="0"/>
          </a:p>
          <a:p>
            <a:r>
              <a:rPr lang="en-US" sz="2400" dirty="0"/>
              <a:t>• MODIS</a:t>
            </a:r>
          </a:p>
          <a:p>
            <a:r>
              <a:rPr lang="en-US" sz="2400" dirty="0"/>
              <a:t>• AIRS</a:t>
            </a:r>
          </a:p>
          <a:p>
            <a:r>
              <a:rPr lang="en-US" sz="2400" dirty="0"/>
              <a:t>• IASI</a:t>
            </a:r>
          </a:p>
          <a:p>
            <a:r>
              <a:rPr lang="en-US" sz="2400" dirty="0"/>
              <a:t>• SEVIRI</a:t>
            </a:r>
          </a:p>
          <a:p>
            <a:r>
              <a:rPr lang="en-US" sz="2400" dirty="0"/>
              <a:t>• </a:t>
            </a:r>
            <a:r>
              <a:rPr lang="en-US" sz="2400" dirty="0" smtClean="0"/>
              <a:t>NAST-I (airborne simulator)</a:t>
            </a:r>
          </a:p>
          <a:p>
            <a:pPr>
              <a:buFont typeface="Arial" pitchFamily="34" charset="0"/>
              <a:buChar char="•"/>
            </a:pPr>
            <a:r>
              <a:rPr lang="en-US" sz="2400" dirty="0" smtClean="0"/>
              <a:t> Unmanned Aircraft Systems-Global Hawk</a:t>
            </a:r>
            <a:endParaRPr lang="en-US" sz="2400" dirty="0"/>
          </a:p>
          <a:p>
            <a:r>
              <a:rPr lang="en-US" sz="2400" dirty="0"/>
              <a:t>• NPP/ VIIRS/ </a:t>
            </a:r>
            <a:r>
              <a:rPr lang="en-US" sz="2400" dirty="0" err="1" smtClean="0"/>
              <a:t>CrIS</a:t>
            </a:r>
            <a:endParaRPr lang="en-US" sz="2400" dirty="0"/>
          </a:p>
          <a:p>
            <a:pPr>
              <a:buFont typeface="Arial" pitchFamily="34" charset="0"/>
              <a:buChar char="•"/>
            </a:pPr>
            <a:r>
              <a:rPr lang="en-US" sz="2400" dirty="0" smtClean="0"/>
              <a:t> Ground-based Total Lightning Networks</a:t>
            </a:r>
            <a:endParaRPr lang="en-US" sz="2400" dirty="0"/>
          </a:p>
          <a:p>
            <a:r>
              <a:rPr lang="en-US" sz="2400" dirty="0"/>
              <a:t>• Computer Simulated </a:t>
            </a:r>
            <a:r>
              <a:rPr lang="en-US" sz="2400" dirty="0" smtClean="0"/>
              <a:t>Atmospheres- WRF radiances</a:t>
            </a:r>
            <a:endParaRPr lang="en-US" sz="2400" dirty="0"/>
          </a:p>
        </p:txBody>
      </p:sp>
      <p:sp>
        <p:nvSpPr>
          <p:cNvPr id="7" name="TextBox 6"/>
          <p:cNvSpPr txBox="1"/>
          <p:nvPr/>
        </p:nvSpPr>
        <p:spPr>
          <a:xfrm>
            <a:off x="132323" y="938463"/>
            <a:ext cx="8879354" cy="369332"/>
          </a:xfrm>
          <a:prstGeom prst="rect">
            <a:avLst/>
          </a:prstGeom>
          <a:noFill/>
        </p:spPr>
        <p:txBody>
          <a:bodyPr wrap="none" rtlCol="0">
            <a:spAutoFit/>
          </a:bodyPr>
          <a:lstStyle/>
          <a:p>
            <a:r>
              <a:rPr lang="en-US" dirty="0" smtClean="0">
                <a:solidFill>
                  <a:srgbClr val="FF0000"/>
                </a:solidFill>
              </a:rPr>
              <a:t>No current GEO satellite has the spatial, spectral and temporal resolution of GOES-R</a:t>
            </a:r>
            <a:endParaRPr lang="en-US" dirty="0">
              <a:solidFill>
                <a:srgbClr val="FF0000"/>
              </a:solidFill>
            </a:endParaRPr>
          </a:p>
        </p:txBody>
      </p:sp>
      <p:sp>
        <p:nvSpPr>
          <p:cNvPr id="8" name="Line 4"/>
          <p:cNvSpPr>
            <a:spLocks noChangeShapeType="1"/>
          </p:cNvSpPr>
          <p:nvPr/>
        </p:nvSpPr>
        <p:spPr bwMode="auto">
          <a:xfrm>
            <a:off x="457200" y="921751"/>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7410" name="Picture 9"/>
          <p:cNvPicPr>
            <a:picLocks noChangeAspect="1" noChangeArrowheads="1"/>
          </p:cNvPicPr>
          <p:nvPr/>
        </p:nvPicPr>
        <p:blipFill>
          <a:blip r:embed="rId3" cstate="print"/>
          <a:srcRect/>
          <a:stretch>
            <a:fillRect/>
          </a:stretch>
        </p:blipFill>
        <p:spPr bwMode="auto">
          <a:xfrm>
            <a:off x="5838825" y="992188"/>
            <a:ext cx="1963738" cy="1946275"/>
          </a:xfrm>
          <a:prstGeom prst="rect">
            <a:avLst/>
          </a:prstGeom>
          <a:noFill/>
          <a:ln w="9525">
            <a:noFill/>
            <a:miter lim="800000"/>
            <a:headEnd/>
            <a:tailEnd/>
          </a:ln>
        </p:spPr>
      </p:pic>
      <p:sp>
        <p:nvSpPr>
          <p:cNvPr id="17411" name="Rectangle 2"/>
          <p:cNvSpPr>
            <a:spLocks noGrp="1" noChangeArrowheads="1"/>
          </p:cNvSpPr>
          <p:nvPr>
            <p:ph type="title"/>
          </p:nvPr>
        </p:nvSpPr>
        <p:spPr>
          <a:xfrm>
            <a:off x="-93663" y="-80963"/>
            <a:ext cx="8912226" cy="760413"/>
          </a:xfrm>
        </p:spPr>
        <p:txBody>
          <a:bodyPr rIns="35715" anchor="b"/>
          <a:lstStyle/>
          <a:p>
            <a:r>
              <a:rPr lang="en-US" dirty="0" smtClean="0">
                <a:solidFill>
                  <a:srgbClr val="002060"/>
                </a:solidFill>
              </a:rPr>
              <a:t>Examples of Proving Ground Products</a:t>
            </a:r>
          </a:p>
        </p:txBody>
      </p:sp>
      <p:sp>
        <p:nvSpPr>
          <p:cNvPr id="17412" name="Rectangle 3"/>
          <p:cNvSpPr>
            <a:spLocks noGrp="1" noChangeArrowheads="1"/>
          </p:cNvSpPr>
          <p:nvPr>
            <p:ph type="body" idx="1"/>
          </p:nvPr>
        </p:nvSpPr>
        <p:spPr>
          <a:xfrm>
            <a:off x="246063" y="5656263"/>
            <a:ext cx="5567362" cy="947737"/>
          </a:xfrm>
        </p:spPr>
        <p:txBody>
          <a:bodyPr rIns="35715"/>
          <a:lstStyle/>
          <a:p>
            <a:pPr>
              <a:buFontTx/>
              <a:buNone/>
            </a:pPr>
            <a:r>
              <a:rPr lang="en-US" sz="1600" smtClean="0">
                <a:solidFill>
                  <a:srgbClr val="0033CC"/>
                </a:solidFill>
              </a:rPr>
              <a:t>False-color RGB image along with 3 other volcanic retrieval products:  Ash loading,  Ash height,  and Ash effective radius.  </a:t>
            </a:r>
            <a:r>
              <a:rPr lang="en-US" sz="1600" i="1" smtClean="0">
                <a:solidFill>
                  <a:srgbClr val="0033CC"/>
                </a:solidFill>
              </a:rPr>
              <a:t>(produced by Mike Pavolonis, CIMSS/ASPB)</a:t>
            </a:r>
          </a:p>
        </p:txBody>
      </p:sp>
      <p:pic>
        <p:nvPicPr>
          <p:cNvPr id="17413" name="Picture 4"/>
          <p:cNvPicPr>
            <a:picLocks noChangeAspect="1" noChangeArrowheads="1"/>
          </p:cNvPicPr>
          <p:nvPr/>
        </p:nvPicPr>
        <p:blipFill>
          <a:blip r:embed="rId4" cstate="print"/>
          <a:srcRect/>
          <a:stretch>
            <a:fillRect/>
          </a:stretch>
        </p:blipFill>
        <p:spPr bwMode="auto">
          <a:xfrm>
            <a:off x="455613" y="873125"/>
            <a:ext cx="5305425" cy="4676775"/>
          </a:xfrm>
          <a:prstGeom prst="rect">
            <a:avLst/>
          </a:prstGeom>
          <a:noFill/>
          <a:ln w="12700">
            <a:noFill/>
            <a:miter lim="800000"/>
            <a:headEnd/>
            <a:tailEnd/>
          </a:ln>
        </p:spPr>
      </p:pic>
      <p:sp>
        <p:nvSpPr>
          <p:cNvPr id="17414" name="Text Box 5"/>
          <p:cNvSpPr txBox="1">
            <a:spLocks noChangeArrowheads="1"/>
          </p:cNvSpPr>
          <p:nvPr/>
        </p:nvSpPr>
        <p:spPr bwMode="auto">
          <a:xfrm>
            <a:off x="5965825" y="3932238"/>
            <a:ext cx="3127375" cy="2292350"/>
          </a:xfrm>
          <a:prstGeom prst="rect">
            <a:avLst/>
          </a:prstGeom>
          <a:noFill/>
          <a:ln w="9525">
            <a:solidFill>
              <a:schemeClr val="tx1"/>
            </a:solidFill>
            <a:miter lim="800000"/>
            <a:headEnd/>
            <a:tailEnd/>
          </a:ln>
        </p:spPr>
        <p:txBody>
          <a:bodyPr>
            <a:spAutoFit/>
          </a:bodyPr>
          <a:lstStyle/>
          <a:p>
            <a:r>
              <a:rPr lang="en-US" sz="1200"/>
              <a:t>Mt. Redoubt has had more than 20 major eruptions since Sunday morning March 22, 2009.  The eruptions have created a continuous major ash plume that has disrupted aviation across the State of Alaska. Rapid scan products of GOES imagery provided new insight on the eruptive activity of the mountain. NWS forecasters were able to use this insight to provide better information for warnings and advisories issued to the public and aviation communities. </a:t>
            </a:r>
          </a:p>
        </p:txBody>
      </p:sp>
      <p:sp>
        <p:nvSpPr>
          <p:cNvPr id="17415" name="Line 6"/>
          <p:cNvSpPr>
            <a:spLocks noChangeShapeType="1"/>
          </p:cNvSpPr>
          <p:nvPr/>
        </p:nvSpPr>
        <p:spPr bwMode="auto">
          <a:xfrm>
            <a:off x="381000" y="685800"/>
            <a:ext cx="8229600" cy="0"/>
          </a:xfrm>
          <a:prstGeom prst="line">
            <a:avLst/>
          </a:prstGeom>
          <a:noFill/>
          <a:ln w="50800" cmpd="dbl">
            <a:solidFill>
              <a:srgbClr val="003399"/>
            </a:solidFill>
            <a:round/>
            <a:headEnd/>
            <a:tailEnd/>
          </a:ln>
        </p:spPr>
        <p:txBody>
          <a:bodyPr/>
          <a:lstStyle/>
          <a:p>
            <a:endParaRPr lang="en-US"/>
          </a:p>
        </p:txBody>
      </p:sp>
      <p:pic>
        <p:nvPicPr>
          <p:cNvPr id="17416" name="Picture 7" descr="Redoubt Volcano 090326_mtsat_vis_anim"/>
          <p:cNvPicPr>
            <a:picLocks noChangeAspect="1" noChangeArrowheads="1" noCrop="1"/>
          </p:cNvPicPr>
          <p:nvPr/>
        </p:nvPicPr>
        <p:blipFill>
          <a:blip r:embed="rId5" cstate="print"/>
          <a:srcRect/>
          <a:stretch>
            <a:fillRect/>
          </a:stretch>
        </p:blipFill>
        <p:spPr bwMode="auto">
          <a:xfrm>
            <a:off x="6972300" y="2214563"/>
            <a:ext cx="2159000" cy="1619250"/>
          </a:xfrm>
          <a:prstGeom prst="rect">
            <a:avLst/>
          </a:prstGeom>
          <a:noFill/>
          <a:ln w="9525">
            <a:noFill/>
            <a:miter lim="800000"/>
            <a:headEnd/>
            <a:tailEnd/>
          </a:ln>
        </p:spPr>
      </p:pic>
      <p:sp>
        <p:nvSpPr>
          <p:cNvPr id="17417" name="Text Box 8"/>
          <p:cNvSpPr txBox="1">
            <a:spLocks noChangeArrowheads="1"/>
          </p:cNvSpPr>
          <p:nvPr/>
        </p:nvSpPr>
        <p:spPr bwMode="auto">
          <a:xfrm>
            <a:off x="1825625" y="6450013"/>
            <a:ext cx="5429250" cy="366712"/>
          </a:xfrm>
          <a:prstGeom prst="rect">
            <a:avLst/>
          </a:prstGeom>
          <a:noFill/>
          <a:ln w="9525">
            <a:noFill/>
            <a:miter lim="800000"/>
            <a:headEnd/>
            <a:tailEnd/>
          </a:ln>
        </p:spPr>
        <p:txBody>
          <a:bodyPr wrap="none">
            <a:spAutoFit/>
          </a:bodyPr>
          <a:lstStyle/>
          <a:p>
            <a:r>
              <a:rPr lang="en-US">
                <a:hlinkClick r:id="rId6"/>
              </a:rPr>
              <a:t>http://cimss.ssec.wisc.edu/goes/blog/archives/2228</a:t>
            </a:r>
            <a:r>
              <a:rPr lang="en-US"/>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57150" y="1216025"/>
            <a:ext cx="9144000" cy="5545138"/>
            <a:chOff x="0" y="610"/>
            <a:chExt cx="5760" cy="3493"/>
          </a:xfrm>
        </p:grpSpPr>
        <p:pic>
          <p:nvPicPr>
            <p:cNvPr id="14358" name="Picture 3" descr="ABI_16panel_France_11Apr2004_newvis_53p"/>
            <p:cNvPicPr>
              <a:picLocks noChangeAspect="1" noChangeArrowheads="1"/>
            </p:cNvPicPr>
            <p:nvPr/>
          </p:nvPicPr>
          <p:blipFill>
            <a:blip r:embed="rId3" cstate="print"/>
            <a:srcRect/>
            <a:stretch>
              <a:fillRect/>
            </a:stretch>
          </p:blipFill>
          <p:spPr bwMode="auto">
            <a:xfrm>
              <a:off x="0" y="624"/>
              <a:ext cx="5760" cy="3479"/>
            </a:xfrm>
            <a:prstGeom prst="rect">
              <a:avLst/>
            </a:prstGeom>
            <a:noFill/>
            <a:ln w="9525">
              <a:noFill/>
              <a:miter lim="800000"/>
              <a:headEnd/>
              <a:tailEnd/>
            </a:ln>
          </p:spPr>
        </p:pic>
        <p:sp>
          <p:nvSpPr>
            <p:cNvPr id="14359" name="Line 4"/>
            <p:cNvSpPr>
              <a:spLocks noChangeShapeType="1"/>
            </p:cNvSpPr>
            <p:nvPr/>
          </p:nvSpPr>
          <p:spPr bwMode="auto">
            <a:xfrm flipH="1">
              <a:off x="1321" y="617"/>
              <a:ext cx="7" cy="3264"/>
            </a:xfrm>
            <a:prstGeom prst="line">
              <a:avLst/>
            </a:prstGeom>
            <a:noFill/>
            <a:ln w="38100">
              <a:solidFill>
                <a:schemeClr val="tx1"/>
              </a:solidFill>
              <a:round/>
              <a:headEnd/>
              <a:tailEnd/>
            </a:ln>
          </p:spPr>
          <p:txBody>
            <a:bodyPr/>
            <a:lstStyle/>
            <a:p>
              <a:endParaRPr lang="en-US"/>
            </a:p>
          </p:txBody>
        </p:sp>
        <p:sp>
          <p:nvSpPr>
            <p:cNvPr id="14360" name="Line 5"/>
            <p:cNvSpPr>
              <a:spLocks noChangeShapeType="1"/>
            </p:cNvSpPr>
            <p:nvPr/>
          </p:nvSpPr>
          <p:spPr bwMode="auto">
            <a:xfrm>
              <a:off x="2651" y="610"/>
              <a:ext cx="8" cy="3264"/>
            </a:xfrm>
            <a:prstGeom prst="line">
              <a:avLst/>
            </a:prstGeom>
            <a:noFill/>
            <a:ln w="38100">
              <a:solidFill>
                <a:schemeClr val="tx1"/>
              </a:solidFill>
              <a:round/>
              <a:headEnd/>
              <a:tailEnd/>
            </a:ln>
          </p:spPr>
          <p:txBody>
            <a:bodyPr/>
            <a:lstStyle/>
            <a:p>
              <a:endParaRPr lang="en-US"/>
            </a:p>
          </p:txBody>
        </p:sp>
        <p:sp>
          <p:nvSpPr>
            <p:cNvPr id="14361" name="Line 6"/>
            <p:cNvSpPr>
              <a:spLocks noChangeShapeType="1"/>
            </p:cNvSpPr>
            <p:nvPr/>
          </p:nvSpPr>
          <p:spPr bwMode="auto">
            <a:xfrm flipH="1">
              <a:off x="3976" y="610"/>
              <a:ext cx="7" cy="3264"/>
            </a:xfrm>
            <a:prstGeom prst="line">
              <a:avLst/>
            </a:prstGeom>
            <a:noFill/>
            <a:ln w="38100">
              <a:solidFill>
                <a:schemeClr val="tx1"/>
              </a:solidFill>
              <a:round/>
              <a:headEnd/>
              <a:tailEnd/>
            </a:ln>
          </p:spPr>
          <p:txBody>
            <a:bodyPr/>
            <a:lstStyle/>
            <a:p>
              <a:endParaRPr lang="en-US"/>
            </a:p>
          </p:txBody>
        </p:sp>
        <p:sp>
          <p:nvSpPr>
            <p:cNvPr id="14362" name="Line 7"/>
            <p:cNvSpPr>
              <a:spLocks noChangeShapeType="1"/>
            </p:cNvSpPr>
            <p:nvPr/>
          </p:nvSpPr>
          <p:spPr bwMode="auto">
            <a:xfrm flipH="1">
              <a:off x="5302" y="630"/>
              <a:ext cx="7" cy="3264"/>
            </a:xfrm>
            <a:prstGeom prst="line">
              <a:avLst/>
            </a:prstGeom>
            <a:noFill/>
            <a:ln w="38100">
              <a:solidFill>
                <a:schemeClr val="tx1"/>
              </a:solidFill>
              <a:round/>
              <a:headEnd/>
              <a:tailEnd/>
            </a:ln>
          </p:spPr>
          <p:txBody>
            <a:bodyPr/>
            <a:lstStyle/>
            <a:p>
              <a:endParaRPr lang="en-US"/>
            </a:p>
          </p:txBody>
        </p:sp>
      </p:grpSp>
      <p:sp>
        <p:nvSpPr>
          <p:cNvPr id="14339" name="Rectangle 8"/>
          <p:cNvSpPr>
            <a:spLocks noGrp="1" noChangeArrowheads="1"/>
          </p:cNvSpPr>
          <p:nvPr>
            <p:ph type="title"/>
          </p:nvPr>
        </p:nvSpPr>
        <p:spPr>
          <a:xfrm>
            <a:off x="0" y="0"/>
            <a:ext cx="9144000" cy="1143000"/>
          </a:xfrm>
        </p:spPr>
        <p:txBody>
          <a:bodyPr/>
          <a:lstStyle/>
          <a:p>
            <a:r>
              <a:rPr lang="en-US" sz="3600" dirty="0" smtClean="0">
                <a:solidFill>
                  <a:srgbClr val="002060"/>
                </a:solidFill>
              </a:rPr>
              <a:t>“ABI” Proxy Data from Current Satellites</a:t>
            </a:r>
          </a:p>
        </p:txBody>
      </p:sp>
      <p:sp>
        <p:nvSpPr>
          <p:cNvPr id="14340" name="Rectangle 9"/>
          <p:cNvSpPr>
            <a:spLocks noGrp="1" noChangeArrowheads="1"/>
          </p:cNvSpPr>
          <p:nvPr>
            <p:ph type="body" idx="1"/>
          </p:nvPr>
        </p:nvSpPr>
        <p:spPr>
          <a:xfrm>
            <a:off x="169863" y="1344613"/>
            <a:ext cx="8677275" cy="5513387"/>
          </a:xfrm>
        </p:spPr>
        <p:txBody>
          <a:bodyPr/>
          <a:lstStyle/>
          <a:p>
            <a:endParaRPr lang="en-US" sz="2200" smtClean="0"/>
          </a:p>
        </p:txBody>
      </p:sp>
      <p:sp>
        <p:nvSpPr>
          <p:cNvPr id="421898" name="Text Box 10"/>
          <p:cNvSpPr txBox="1">
            <a:spLocks noChangeArrowheads="1"/>
          </p:cNvSpPr>
          <p:nvPr/>
        </p:nvSpPr>
        <p:spPr bwMode="auto">
          <a:xfrm>
            <a:off x="365125" y="1657350"/>
            <a:ext cx="1301750" cy="457200"/>
          </a:xfrm>
          <a:prstGeom prst="rect">
            <a:avLst/>
          </a:prstGeom>
          <a:noFill/>
          <a:ln w="9525">
            <a:noFill/>
            <a:miter lim="800000"/>
            <a:headEnd/>
            <a:tailEnd/>
          </a:ln>
          <a:effectLst/>
        </p:spPr>
        <p:txBody>
          <a:bodyPr wrap="none">
            <a:spAutoFit/>
          </a:bodyPr>
          <a:lstStyle/>
          <a:p>
            <a:pPr>
              <a:defRPr/>
            </a:pPr>
            <a:r>
              <a:rPr lang="en-US" sz="2400" b="1">
                <a:solidFill>
                  <a:srgbClr val="FFFF00"/>
                </a:solidFill>
                <a:effectLst>
                  <a:outerShdw blurRad="38100" dist="38100" dir="2700000" algn="tl">
                    <a:srgbClr val="C0C0C0"/>
                  </a:outerShdw>
                </a:effectLst>
                <a:latin typeface="Times New Roman" pitchFamily="18" charset="0"/>
              </a:rPr>
              <a:t>Aerosols</a:t>
            </a:r>
          </a:p>
        </p:txBody>
      </p:sp>
      <p:sp>
        <p:nvSpPr>
          <p:cNvPr id="421899" name="Text Box 11"/>
          <p:cNvSpPr txBox="1">
            <a:spLocks noChangeArrowheads="1"/>
          </p:cNvSpPr>
          <p:nvPr/>
        </p:nvSpPr>
        <p:spPr bwMode="auto">
          <a:xfrm>
            <a:off x="4784725" y="1657350"/>
            <a:ext cx="1589088" cy="457200"/>
          </a:xfrm>
          <a:prstGeom prst="rect">
            <a:avLst/>
          </a:prstGeom>
          <a:noFill/>
          <a:ln w="9525">
            <a:noFill/>
            <a:miter lim="800000"/>
            <a:headEnd/>
            <a:tailEnd/>
          </a:ln>
          <a:effectLst/>
        </p:spPr>
        <p:txBody>
          <a:bodyPr wrap="none">
            <a:spAutoFit/>
          </a:bodyPr>
          <a:lstStyle/>
          <a:p>
            <a:pPr>
              <a:defRPr/>
            </a:pPr>
            <a:r>
              <a:rPr lang="en-US" sz="2400" b="1">
                <a:solidFill>
                  <a:srgbClr val="FFFF00"/>
                </a:solidFill>
                <a:effectLst>
                  <a:outerShdw blurRad="38100" dist="38100" dir="2700000" algn="tl">
                    <a:srgbClr val="C0C0C0"/>
                  </a:outerShdw>
                </a:effectLst>
                <a:latin typeface="Times New Roman" pitchFamily="18" charset="0"/>
              </a:rPr>
              <a:t>Vegetation</a:t>
            </a:r>
          </a:p>
        </p:txBody>
      </p:sp>
      <p:sp>
        <p:nvSpPr>
          <p:cNvPr id="14343" name="Text Box 12"/>
          <p:cNvSpPr txBox="1">
            <a:spLocks noChangeArrowheads="1"/>
          </p:cNvSpPr>
          <p:nvPr/>
        </p:nvSpPr>
        <p:spPr bwMode="auto">
          <a:xfrm>
            <a:off x="6738938" y="1371600"/>
            <a:ext cx="1123950" cy="822325"/>
          </a:xfrm>
          <a:prstGeom prst="rect">
            <a:avLst/>
          </a:prstGeom>
          <a:noFill/>
          <a:ln w="9525">
            <a:noFill/>
            <a:miter lim="800000"/>
            <a:headEnd/>
            <a:tailEnd/>
          </a:ln>
        </p:spPr>
        <p:txBody>
          <a:bodyPr wrap="none">
            <a:spAutoFit/>
          </a:bodyPr>
          <a:lstStyle/>
          <a:p>
            <a:r>
              <a:rPr lang="en-US" sz="2400" b="1">
                <a:solidFill>
                  <a:schemeClr val="bg1"/>
                </a:solidFill>
                <a:latin typeface="Times New Roman" pitchFamily="18" charset="0"/>
              </a:rPr>
              <a:t>Cirrus </a:t>
            </a:r>
          </a:p>
          <a:p>
            <a:r>
              <a:rPr lang="en-US" sz="2400" b="1">
                <a:solidFill>
                  <a:schemeClr val="bg1"/>
                </a:solidFill>
                <a:latin typeface="Times New Roman" pitchFamily="18" charset="0"/>
              </a:rPr>
              <a:t>Clouds</a:t>
            </a:r>
          </a:p>
        </p:txBody>
      </p:sp>
      <p:sp>
        <p:nvSpPr>
          <p:cNvPr id="421901" name="Text Box 13"/>
          <p:cNvSpPr txBox="1">
            <a:spLocks noChangeArrowheads="1"/>
          </p:cNvSpPr>
          <p:nvPr/>
        </p:nvSpPr>
        <p:spPr bwMode="auto">
          <a:xfrm>
            <a:off x="669925" y="2590800"/>
            <a:ext cx="1235075"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C0C0C0"/>
                  </a:outerShdw>
                </a:effectLst>
                <a:latin typeface="Times New Roman" pitchFamily="18" charset="0"/>
              </a:rPr>
              <a:t>Snow, Cloud phase</a:t>
            </a:r>
          </a:p>
        </p:txBody>
      </p:sp>
      <p:sp>
        <p:nvSpPr>
          <p:cNvPr id="421902" name="Text Box 14"/>
          <p:cNvSpPr txBox="1">
            <a:spLocks noChangeArrowheads="1"/>
          </p:cNvSpPr>
          <p:nvPr/>
        </p:nvSpPr>
        <p:spPr bwMode="auto">
          <a:xfrm>
            <a:off x="2422525" y="3063875"/>
            <a:ext cx="1746250" cy="457200"/>
          </a:xfrm>
          <a:prstGeom prst="rect">
            <a:avLst/>
          </a:prstGeom>
          <a:noFill/>
          <a:ln w="9525">
            <a:noFill/>
            <a:miter lim="800000"/>
            <a:headEnd/>
            <a:tailEnd/>
          </a:ln>
          <a:effectLst/>
        </p:spPr>
        <p:txBody>
          <a:bodyPr wrap="none">
            <a:spAutoFit/>
          </a:bodyPr>
          <a:lstStyle/>
          <a:p>
            <a:pPr>
              <a:defRPr/>
            </a:pPr>
            <a:r>
              <a:rPr lang="en-US" sz="2400" b="1">
                <a:solidFill>
                  <a:srgbClr val="FFFF00"/>
                </a:solidFill>
                <a:effectLst>
                  <a:outerShdw blurRad="38100" dist="38100" dir="2700000" algn="tl">
                    <a:srgbClr val="C0C0C0"/>
                  </a:outerShdw>
                </a:effectLst>
                <a:latin typeface="Times New Roman" pitchFamily="18" charset="0"/>
              </a:rPr>
              <a:t>Particle size</a:t>
            </a:r>
          </a:p>
        </p:txBody>
      </p:sp>
      <p:sp>
        <p:nvSpPr>
          <p:cNvPr id="14346" name="Text Box 15"/>
          <p:cNvSpPr txBox="1">
            <a:spLocks noChangeArrowheads="1"/>
          </p:cNvSpPr>
          <p:nvPr/>
        </p:nvSpPr>
        <p:spPr bwMode="auto">
          <a:xfrm>
            <a:off x="76200" y="4308475"/>
            <a:ext cx="1919288" cy="457200"/>
          </a:xfrm>
          <a:prstGeom prst="rect">
            <a:avLst/>
          </a:prstGeom>
          <a:noFill/>
          <a:ln w="9525">
            <a:noFill/>
            <a:miter lim="800000"/>
            <a:headEnd/>
            <a:tailEnd/>
          </a:ln>
        </p:spPr>
        <p:txBody>
          <a:bodyPr wrap="none">
            <a:spAutoFit/>
          </a:bodyPr>
          <a:lstStyle/>
          <a:p>
            <a:r>
              <a:rPr lang="en-US" sz="2400" b="1">
                <a:latin typeface="Times New Roman" pitchFamily="18" charset="0"/>
              </a:rPr>
              <a:t>Water Vapor</a:t>
            </a:r>
          </a:p>
        </p:txBody>
      </p:sp>
      <p:sp>
        <p:nvSpPr>
          <p:cNvPr id="14347" name="Text Box 16"/>
          <p:cNvSpPr txBox="1">
            <a:spLocks noChangeArrowheads="1"/>
          </p:cNvSpPr>
          <p:nvPr/>
        </p:nvSpPr>
        <p:spPr bwMode="auto">
          <a:xfrm>
            <a:off x="2020888" y="4038600"/>
            <a:ext cx="2246312" cy="822325"/>
          </a:xfrm>
          <a:prstGeom prst="rect">
            <a:avLst/>
          </a:prstGeom>
          <a:noFill/>
          <a:ln w="9525">
            <a:noFill/>
            <a:miter lim="800000"/>
            <a:headEnd/>
            <a:tailEnd/>
          </a:ln>
        </p:spPr>
        <p:txBody>
          <a:bodyPr>
            <a:spAutoFit/>
          </a:bodyPr>
          <a:lstStyle/>
          <a:p>
            <a:pPr algn="ctr"/>
            <a:r>
              <a:rPr lang="en-US" sz="2400" b="1">
                <a:latin typeface="Times New Roman" pitchFamily="18" charset="0"/>
              </a:rPr>
              <a:t>WV, Upper-level SO2</a:t>
            </a:r>
          </a:p>
        </p:txBody>
      </p:sp>
      <p:sp>
        <p:nvSpPr>
          <p:cNvPr id="14348" name="Text Box 17"/>
          <p:cNvSpPr txBox="1">
            <a:spLocks noChangeArrowheads="1"/>
          </p:cNvSpPr>
          <p:nvPr/>
        </p:nvSpPr>
        <p:spPr bwMode="auto">
          <a:xfrm>
            <a:off x="4572000" y="4038600"/>
            <a:ext cx="1803400" cy="822325"/>
          </a:xfrm>
          <a:prstGeom prst="rect">
            <a:avLst/>
          </a:prstGeom>
          <a:noFill/>
          <a:ln w="9525">
            <a:noFill/>
            <a:miter lim="800000"/>
            <a:headEnd/>
            <a:tailEnd/>
          </a:ln>
        </p:spPr>
        <p:txBody>
          <a:bodyPr wrap="none">
            <a:spAutoFit/>
          </a:bodyPr>
          <a:lstStyle/>
          <a:p>
            <a:r>
              <a:rPr lang="en-US" sz="2400" b="1">
                <a:latin typeface="Times New Roman" pitchFamily="18" charset="0"/>
              </a:rPr>
              <a:t>Vol. Ash, </a:t>
            </a:r>
          </a:p>
          <a:p>
            <a:r>
              <a:rPr lang="en-US" sz="2400" b="1">
                <a:latin typeface="Times New Roman" pitchFamily="18" charset="0"/>
              </a:rPr>
              <a:t>Cloud phase</a:t>
            </a:r>
          </a:p>
        </p:txBody>
      </p:sp>
      <p:sp>
        <p:nvSpPr>
          <p:cNvPr id="14349" name="Text Box 18"/>
          <p:cNvSpPr txBox="1">
            <a:spLocks noChangeArrowheads="1"/>
          </p:cNvSpPr>
          <p:nvPr/>
        </p:nvSpPr>
        <p:spPr bwMode="auto">
          <a:xfrm>
            <a:off x="6491288" y="4419600"/>
            <a:ext cx="1782762" cy="457200"/>
          </a:xfrm>
          <a:prstGeom prst="rect">
            <a:avLst/>
          </a:prstGeom>
          <a:noFill/>
          <a:ln w="9525">
            <a:noFill/>
            <a:miter lim="800000"/>
            <a:headEnd/>
            <a:tailEnd/>
          </a:ln>
        </p:spPr>
        <p:txBody>
          <a:bodyPr wrap="none">
            <a:spAutoFit/>
          </a:bodyPr>
          <a:lstStyle/>
          <a:p>
            <a:r>
              <a:rPr lang="en-US" sz="2400" b="1">
                <a:latin typeface="Times New Roman" pitchFamily="18" charset="0"/>
              </a:rPr>
              <a:t>Total Ozone</a:t>
            </a:r>
          </a:p>
        </p:txBody>
      </p:sp>
      <p:sp>
        <p:nvSpPr>
          <p:cNvPr id="14350" name="Text Box 19"/>
          <p:cNvSpPr txBox="1">
            <a:spLocks noChangeArrowheads="1"/>
          </p:cNvSpPr>
          <p:nvPr/>
        </p:nvSpPr>
        <p:spPr bwMode="auto">
          <a:xfrm>
            <a:off x="4703763" y="5410200"/>
            <a:ext cx="1452562" cy="822325"/>
          </a:xfrm>
          <a:prstGeom prst="rect">
            <a:avLst/>
          </a:prstGeom>
          <a:noFill/>
          <a:ln w="9525">
            <a:noFill/>
            <a:miter lim="800000"/>
            <a:headEnd/>
            <a:tailEnd/>
          </a:ln>
        </p:spPr>
        <p:txBody>
          <a:bodyPr wrap="none">
            <a:spAutoFit/>
          </a:bodyPr>
          <a:lstStyle/>
          <a:p>
            <a:pPr algn="ctr"/>
            <a:r>
              <a:rPr lang="en-US" sz="2400" b="1">
                <a:latin typeface="Times New Roman" pitchFamily="18" charset="0"/>
              </a:rPr>
              <a:t>Low-level</a:t>
            </a:r>
          </a:p>
          <a:p>
            <a:pPr algn="ctr"/>
            <a:r>
              <a:rPr lang="en-US" sz="2400" b="1">
                <a:latin typeface="Times New Roman" pitchFamily="18" charset="0"/>
              </a:rPr>
              <a:t>Moisture</a:t>
            </a:r>
          </a:p>
        </p:txBody>
      </p:sp>
      <p:sp>
        <p:nvSpPr>
          <p:cNvPr id="14351" name="Text Box 20"/>
          <p:cNvSpPr txBox="1">
            <a:spLocks noChangeArrowheads="1"/>
          </p:cNvSpPr>
          <p:nvPr/>
        </p:nvSpPr>
        <p:spPr bwMode="auto">
          <a:xfrm>
            <a:off x="-82550" y="5445125"/>
            <a:ext cx="2292350" cy="822325"/>
          </a:xfrm>
          <a:prstGeom prst="rect">
            <a:avLst/>
          </a:prstGeom>
          <a:noFill/>
          <a:ln w="9525">
            <a:noFill/>
            <a:miter lim="800000"/>
            <a:headEnd/>
            <a:tailEnd/>
          </a:ln>
        </p:spPr>
        <p:txBody>
          <a:bodyPr wrap="none">
            <a:spAutoFit/>
          </a:bodyPr>
          <a:lstStyle/>
          <a:p>
            <a:pPr algn="ctr"/>
            <a:r>
              <a:rPr lang="en-US" sz="2400" b="1">
                <a:latin typeface="Times New Roman" pitchFamily="18" charset="0"/>
              </a:rPr>
              <a:t>Surface</a:t>
            </a:r>
          </a:p>
          <a:p>
            <a:pPr algn="ctr"/>
            <a:r>
              <a:rPr lang="en-US" sz="2400" b="1">
                <a:latin typeface="Times New Roman" pitchFamily="18" charset="0"/>
              </a:rPr>
              <a:t> features, clouds</a:t>
            </a:r>
          </a:p>
        </p:txBody>
      </p:sp>
      <p:sp>
        <p:nvSpPr>
          <p:cNvPr id="14352" name="Text Box 21"/>
          <p:cNvSpPr txBox="1">
            <a:spLocks noChangeArrowheads="1"/>
          </p:cNvSpPr>
          <p:nvPr/>
        </p:nvSpPr>
        <p:spPr bwMode="auto">
          <a:xfrm>
            <a:off x="2359025" y="5445125"/>
            <a:ext cx="1538288" cy="822325"/>
          </a:xfrm>
          <a:prstGeom prst="rect">
            <a:avLst/>
          </a:prstGeom>
          <a:noFill/>
          <a:ln w="9525">
            <a:noFill/>
            <a:miter lim="800000"/>
            <a:headEnd/>
            <a:tailEnd/>
          </a:ln>
        </p:spPr>
        <p:txBody>
          <a:bodyPr wrap="none">
            <a:spAutoFit/>
          </a:bodyPr>
          <a:lstStyle/>
          <a:p>
            <a:pPr algn="ctr"/>
            <a:r>
              <a:rPr lang="en-US" sz="2400" b="1">
                <a:latin typeface="Times New Roman" pitchFamily="18" charset="0"/>
              </a:rPr>
              <a:t>Heritage, </a:t>
            </a:r>
          </a:p>
          <a:p>
            <a:pPr algn="ctr"/>
            <a:r>
              <a:rPr lang="en-US" sz="2400" b="1">
                <a:latin typeface="Times New Roman" pitchFamily="18" charset="0"/>
              </a:rPr>
              <a:t>clouds, etc</a:t>
            </a:r>
          </a:p>
        </p:txBody>
      </p:sp>
      <p:sp>
        <p:nvSpPr>
          <p:cNvPr id="14353" name="Text Box 22"/>
          <p:cNvSpPr txBox="1">
            <a:spLocks noChangeArrowheads="1"/>
          </p:cNvSpPr>
          <p:nvPr/>
        </p:nvSpPr>
        <p:spPr bwMode="auto">
          <a:xfrm>
            <a:off x="4699000" y="2835275"/>
            <a:ext cx="1714500" cy="822325"/>
          </a:xfrm>
          <a:prstGeom prst="rect">
            <a:avLst/>
          </a:prstGeom>
          <a:noFill/>
          <a:ln w="9525">
            <a:noFill/>
            <a:miter lim="800000"/>
            <a:headEnd/>
            <a:tailEnd/>
          </a:ln>
        </p:spPr>
        <p:txBody>
          <a:bodyPr wrap="none">
            <a:spAutoFit/>
          </a:bodyPr>
          <a:lstStyle/>
          <a:p>
            <a:pPr algn="ctr"/>
            <a:r>
              <a:rPr lang="en-US" sz="2400" b="1">
                <a:latin typeface="Times New Roman" pitchFamily="18" charset="0"/>
              </a:rPr>
              <a:t>Fog, Fires,  </a:t>
            </a:r>
          </a:p>
          <a:p>
            <a:pPr algn="ctr"/>
            <a:r>
              <a:rPr lang="en-US" sz="2400" b="1">
                <a:latin typeface="Times New Roman" pitchFamily="18" charset="0"/>
              </a:rPr>
              <a:t>clouds, etc</a:t>
            </a:r>
          </a:p>
        </p:txBody>
      </p:sp>
      <p:sp>
        <p:nvSpPr>
          <p:cNvPr id="14354" name="Text Box 23"/>
          <p:cNvSpPr txBox="1">
            <a:spLocks noChangeArrowheads="1"/>
          </p:cNvSpPr>
          <p:nvPr/>
        </p:nvSpPr>
        <p:spPr bwMode="auto">
          <a:xfrm>
            <a:off x="6400800" y="2971800"/>
            <a:ext cx="1919288" cy="457200"/>
          </a:xfrm>
          <a:prstGeom prst="rect">
            <a:avLst/>
          </a:prstGeom>
          <a:noFill/>
          <a:ln w="9525">
            <a:noFill/>
            <a:miter lim="800000"/>
            <a:headEnd/>
            <a:tailEnd/>
          </a:ln>
        </p:spPr>
        <p:txBody>
          <a:bodyPr wrap="none">
            <a:spAutoFit/>
          </a:bodyPr>
          <a:lstStyle/>
          <a:p>
            <a:r>
              <a:rPr lang="en-US" sz="2400" b="1">
                <a:latin typeface="Times New Roman" pitchFamily="18" charset="0"/>
              </a:rPr>
              <a:t>Water Vapor</a:t>
            </a:r>
          </a:p>
        </p:txBody>
      </p:sp>
      <p:sp>
        <p:nvSpPr>
          <p:cNvPr id="14355" name="Text Box 24"/>
          <p:cNvSpPr txBox="1">
            <a:spLocks noChangeArrowheads="1"/>
          </p:cNvSpPr>
          <p:nvPr/>
        </p:nvSpPr>
        <p:spPr bwMode="auto">
          <a:xfrm>
            <a:off x="6762750" y="5638800"/>
            <a:ext cx="1100138" cy="457200"/>
          </a:xfrm>
          <a:prstGeom prst="rect">
            <a:avLst/>
          </a:prstGeom>
          <a:noFill/>
          <a:ln w="9525">
            <a:noFill/>
            <a:miter lim="800000"/>
            <a:headEnd/>
            <a:tailEnd/>
          </a:ln>
        </p:spPr>
        <p:txBody>
          <a:bodyPr wrap="none">
            <a:spAutoFit/>
          </a:bodyPr>
          <a:lstStyle/>
          <a:p>
            <a:r>
              <a:rPr lang="en-US" sz="2400" b="1">
                <a:latin typeface="Times New Roman" pitchFamily="18" charset="0"/>
              </a:rPr>
              <a:t>Clouds</a:t>
            </a:r>
          </a:p>
        </p:txBody>
      </p:sp>
      <p:sp>
        <p:nvSpPr>
          <p:cNvPr id="14356" name="Text Box 25"/>
          <p:cNvSpPr txBox="1">
            <a:spLocks noChangeArrowheads="1"/>
          </p:cNvSpPr>
          <p:nvPr/>
        </p:nvSpPr>
        <p:spPr bwMode="auto">
          <a:xfrm>
            <a:off x="2438400" y="1403350"/>
            <a:ext cx="1538288" cy="822325"/>
          </a:xfrm>
          <a:prstGeom prst="rect">
            <a:avLst/>
          </a:prstGeom>
          <a:noFill/>
          <a:ln w="9525">
            <a:noFill/>
            <a:miter lim="800000"/>
            <a:headEnd/>
            <a:tailEnd/>
          </a:ln>
        </p:spPr>
        <p:txBody>
          <a:bodyPr wrap="none">
            <a:spAutoFit/>
          </a:bodyPr>
          <a:lstStyle/>
          <a:p>
            <a:pPr algn="ctr"/>
            <a:r>
              <a:rPr lang="en-US" sz="2400" b="1">
                <a:solidFill>
                  <a:schemeClr val="bg1"/>
                </a:solidFill>
                <a:latin typeface="Times New Roman" pitchFamily="18" charset="0"/>
              </a:rPr>
              <a:t>Heritage, </a:t>
            </a:r>
          </a:p>
          <a:p>
            <a:pPr algn="ctr"/>
            <a:r>
              <a:rPr lang="en-US" sz="2400" b="1">
                <a:solidFill>
                  <a:schemeClr val="bg1"/>
                </a:solidFill>
                <a:latin typeface="Times New Roman" pitchFamily="18" charset="0"/>
              </a:rPr>
              <a:t>clouds, etc</a:t>
            </a:r>
          </a:p>
        </p:txBody>
      </p:sp>
      <p:sp>
        <p:nvSpPr>
          <p:cNvPr id="14357" name="Line 26"/>
          <p:cNvSpPr>
            <a:spLocks noChangeShapeType="1"/>
          </p:cNvSpPr>
          <p:nvPr/>
        </p:nvSpPr>
        <p:spPr bwMode="auto">
          <a:xfrm>
            <a:off x="381000" y="10033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2" descr="080817_modis_sst"/>
          <p:cNvPicPr>
            <a:picLocks noChangeAspect="1" noChangeArrowheads="1"/>
          </p:cNvPicPr>
          <p:nvPr/>
        </p:nvPicPr>
        <p:blipFill>
          <a:blip r:embed="rId3" cstate="print"/>
          <a:srcRect/>
          <a:stretch>
            <a:fillRect/>
          </a:stretch>
        </p:blipFill>
        <p:spPr bwMode="auto">
          <a:xfrm>
            <a:off x="1509713" y="6350"/>
            <a:ext cx="7329487" cy="6910388"/>
          </a:xfrm>
          <a:prstGeom prst="rect">
            <a:avLst/>
          </a:prstGeom>
          <a:noFill/>
          <a:ln w="9525">
            <a:noFill/>
            <a:miter lim="800000"/>
            <a:headEnd/>
            <a:tailEnd/>
          </a:ln>
        </p:spPr>
      </p:pic>
      <p:sp>
        <p:nvSpPr>
          <p:cNvPr id="474115" name="Text Box 3"/>
          <p:cNvSpPr txBox="1">
            <a:spLocks noChangeArrowheads="1"/>
          </p:cNvSpPr>
          <p:nvPr/>
        </p:nvSpPr>
        <p:spPr bwMode="auto">
          <a:xfrm>
            <a:off x="457200" y="838200"/>
            <a:ext cx="5273675" cy="3387725"/>
          </a:xfrm>
          <a:prstGeom prst="rect">
            <a:avLst/>
          </a:prstGeom>
          <a:solidFill>
            <a:schemeClr val="accent1"/>
          </a:solidFill>
          <a:ln w="9525">
            <a:noFill/>
            <a:miter lim="800000"/>
            <a:headEnd/>
            <a:tailEnd/>
          </a:ln>
        </p:spPr>
        <p:txBody>
          <a:bodyPr>
            <a:spAutoFit/>
          </a:bodyPr>
          <a:lstStyle/>
          <a:p>
            <a:r>
              <a:rPr lang="en-US"/>
              <a:t>AREA FORECAST DISCUSSION </a:t>
            </a:r>
            <a:br>
              <a:rPr lang="en-US"/>
            </a:br>
            <a:r>
              <a:rPr lang="en-US"/>
              <a:t>NATIONAL WEATHER SERVICE MILWAUKEE/SULLIVAN WI </a:t>
            </a:r>
            <a:br>
              <a:rPr lang="en-US"/>
            </a:br>
            <a:r>
              <a:rPr lang="en-US"/>
              <a:t>159 PM CDT SUN AUG 17 2008 </a:t>
            </a:r>
            <a:br>
              <a:rPr lang="en-US"/>
            </a:br>
            <a:r>
              <a:rPr lang="en-US"/>
              <a:t/>
            </a:r>
            <a:br>
              <a:rPr lang="en-US"/>
            </a:br>
            <a:r>
              <a:rPr lang="en-US"/>
              <a:t>EVEN WITH THE WEST SURFACE WINDS 1622Z MODIS SHOWS WARM UPPER 60 DEGREE LAKE MICHIGAN TEMPS NEAR SHORE...WITH NO COOLER UPWELLING SEEN. WOULD HAVE THOUGHT TEMPS WOULD HAVE BEEN COOLER...BUT WINDS ARE WEAK.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8434" name="Picture 4" descr="band-loop01"/>
          <p:cNvPicPr>
            <a:picLocks noChangeAspect="1" noChangeArrowheads="1" noCrop="1"/>
          </p:cNvPicPr>
          <p:nvPr/>
        </p:nvPicPr>
        <p:blipFill>
          <a:blip r:embed="rId3" cstate="print"/>
          <a:srcRect/>
          <a:stretch>
            <a:fillRect/>
          </a:stretch>
        </p:blipFill>
        <p:spPr bwMode="auto">
          <a:xfrm>
            <a:off x="969963" y="815975"/>
            <a:ext cx="7204075" cy="5749925"/>
          </a:xfrm>
          <a:prstGeom prst="rect">
            <a:avLst/>
          </a:prstGeom>
          <a:noFill/>
          <a:ln w="9525">
            <a:noFill/>
            <a:miter lim="800000"/>
            <a:headEnd/>
            <a:tailEnd/>
          </a:ln>
        </p:spPr>
      </p:pic>
      <p:sp>
        <p:nvSpPr>
          <p:cNvPr id="18435" name="Text Box 5"/>
          <p:cNvSpPr txBox="1">
            <a:spLocks noChangeArrowheads="1"/>
          </p:cNvSpPr>
          <p:nvPr/>
        </p:nvSpPr>
        <p:spPr bwMode="auto">
          <a:xfrm>
            <a:off x="117475" y="185738"/>
            <a:ext cx="8909050" cy="457200"/>
          </a:xfrm>
          <a:prstGeom prst="rect">
            <a:avLst/>
          </a:prstGeom>
          <a:noFill/>
          <a:ln w="9525">
            <a:noFill/>
            <a:miter lim="800000"/>
            <a:headEnd/>
            <a:tailEnd/>
          </a:ln>
        </p:spPr>
        <p:txBody>
          <a:bodyPr wrap="none">
            <a:spAutoFit/>
          </a:bodyPr>
          <a:lstStyle/>
          <a:p>
            <a:r>
              <a:rPr lang="en-US" sz="2400" b="1" dirty="0">
                <a:solidFill>
                  <a:srgbClr val="002060"/>
                </a:solidFill>
                <a:latin typeface="Book Antiqua" pitchFamily="18" charset="0"/>
              </a:rPr>
              <a:t>Animation of sample ABI visible and near-IR bands in AWIPS</a:t>
            </a:r>
          </a:p>
        </p:txBody>
      </p:sp>
      <p:sp>
        <p:nvSpPr>
          <p:cNvPr id="18436" name="Line 6"/>
          <p:cNvSpPr>
            <a:spLocks noChangeShapeType="1"/>
          </p:cNvSpPr>
          <p:nvPr/>
        </p:nvSpPr>
        <p:spPr bwMode="auto">
          <a:xfrm>
            <a:off x="381000" y="7366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9891" name="Picture 3" descr="20090506_1903_rada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49890" name="Picture 2" descr="20090506_1902_vis"/>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993105" y="3478213"/>
            <a:ext cx="3940830" cy="1754326"/>
          </a:xfrm>
          <a:prstGeom prst="rect">
            <a:avLst/>
          </a:prstGeom>
          <a:solidFill>
            <a:srgbClr val="FFFF00"/>
          </a:solidFill>
          <a:ln>
            <a:solidFill>
              <a:schemeClr val="tx1"/>
            </a:solidFill>
          </a:ln>
        </p:spPr>
        <p:txBody>
          <a:bodyPr wrap="square" rtlCol="0">
            <a:spAutoFit/>
          </a:bodyPr>
          <a:lstStyle/>
          <a:p>
            <a:r>
              <a:rPr lang="en-US" dirty="0" smtClean="0"/>
              <a:t>Convective Initiation (CI) Product:</a:t>
            </a:r>
          </a:p>
          <a:p>
            <a:pPr>
              <a:buFont typeface="Arial" pitchFamily="34" charset="0"/>
              <a:buChar char="•"/>
            </a:pPr>
            <a:r>
              <a:rPr lang="en-US" dirty="0"/>
              <a:t> </a:t>
            </a:r>
            <a:r>
              <a:rPr lang="en-US" dirty="0" smtClean="0"/>
              <a:t>Identifies regions of new/rapidly intensifying convection</a:t>
            </a:r>
          </a:p>
          <a:p>
            <a:pPr>
              <a:buFont typeface="Arial" pitchFamily="34" charset="0"/>
              <a:buChar char="•"/>
            </a:pPr>
            <a:r>
              <a:rPr lang="en-US" dirty="0" smtClean="0"/>
              <a:t> 2 components</a:t>
            </a:r>
          </a:p>
          <a:p>
            <a:pPr lvl="1">
              <a:buFont typeface="Arial" pitchFamily="34" charset="0"/>
              <a:buChar char="•"/>
            </a:pPr>
            <a:r>
              <a:rPr lang="en-US" dirty="0" smtClean="0"/>
              <a:t> cloud typing</a:t>
            </a:r>
          </a:p>
          <a:p>
            <a:pPr lvl="1">
              <a:buFont typeface="Arial" pitchFamily="34" charset="0"/>
              <a:buChar char="•"/>
            </a:pPr>
            <a:r>
              <a:rPr lang="en-US" dirty="0" smtClean="0"/>
              <a:t> cloud top cooling 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49890"/>
                                        </p:tgtEl>
                                      </p:cBhvr>
                                    </p:animEffect>
                                    <p:set>
                                      <p:cBhvr>
                                        <p:cTn id="7" dur="1" fill="hold">
                                          <p:stCondLst>
                                            <p:cond delay="1999"/>
                                          </p:stCondLst>
                                        </p:cTn>
                                        <p:tgtEl>
                                          <p:spTgt spid="5498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8021" name="Picture 5" descr="20090526_2215_ctc"/>
          <p:cNvPicPr>
            <a:picLocks noChangeAspect="1" noChangeArrowheads="1"/>
          </p:cNvPicPr>
          <p:nvPr/>
        </p:nvPicPr>
        <p:blipFill>
          <a:blip r:embed="rId3" cstate="print"/>
          <a:srcRect/>
          <a:stretch>
            <a:fillRect/>
          </a:stretch>
        </p:blipFill>
        <p:spPr bwMode="auto">
          <a:xfrm>
            <a:off x="0" y="3478213"/>
            <a:ext cx="4641850" cy="3440112"/>
          </a:xfrm>
          <a:prstGeom prst="rect">
            <a:avLst/>
          </a:prstGeom>
          <a:noFill/>
        </p:spPr>
      </p:pic>
      <p:sp>
        <p:nvSpPr>
          <p:cNvPr id="598024" name="Rectangle 8"/>
          <p:cNvSpPr>
            <a:spLocks noChangeArrowheads="1"/>
          </p:cNvSpPr>
          <p:nvPr/>
        </p:nvSpPr>
        <p:spPr bwMode="auto">
          <a:xfrm>
            <a:off x="0" y="-533400"/>
            <a:ext cx="9144000" cy="0"/>
          </a:xfrm>
          <a:prstGeom prst="rect">
            <a:avLst/>
          </a:prstGeom>
          <a:noFill/>
          <a:ln w="9525">
            <a:noFill/>
            <a:miter lim="800000"/>
            <a:headEnd/>
            <a:tailEnd/>
          </a:ln>
          <a:effectLst/>
        </p:spPr>
        <p:txBody>
          <a:bodyPr wrap="none" anchor="ctr">
            <a:spAutoFit/>
          </a:bodyPr>
          <a:lstStyle/>
          <a:p>
            <a:endParaRPr lang="en-US"/>
          </a:p>
        </p:txBody>
      </p:sp>
      <p:grpSp>
        <p:nvGrpSpPr>
          <p:cNvPr id="15" name="Group 14"/>
          <p:cNvGrpSpPr/>
          <p:nvPr/>
        </p:nvGrpSpPr>
        <p:grpSpPr>
          <a:xfrm>
            <a:off x="0" y="60325"/>
            <a:ext cx="9144000" cy="6797675"/>
            <a:chOff x="0" y="60325"/>
            <a:chExt cx="9144000" cy="6797675"/>
          </a:xfrm>
        </p:grpSpPr>
        <p:pic>
          <p:nvPicPr>
            <p:cNvPr id="598023" name="Picture 7" descr="20090526_2145_ctc"/>
            <p:cNvPicPr>
              <a:picLocks noChangeAspect="1" noChangeArrowheads="1"/>
            </p:cNvPicPr>
            <p:nvPr/>
          </p:nvPicPr>
          <p:blipFill>
            <a:blip r:embed="rId4" cstate="print"/>
            <a:srcRect/>
            <a:stretch>
              <a:fillRect/>
            </a:stretch>
          </p:blipFill>
          <p:spPr bwMode="auto">
            <a:xfrm>
              <a:off x="0" y="60325"/>
              <a:ext cx="4608513" cy="3416300"/>
            </a:xfrm>
            <a:prstGeom prst="rect">
              <a:avLst/>
            </a:prstGeom>
            <a:noFill/>
          </p:spPr>
        </p:pic>
        <p:pic>
          <p:nvPicPr>
            <p:cNvPr id="598022" name="Picture 6" descr="20090526_2202_ctc"/>
            <p:cNvPicPr>
              <a:picLocks noChangeAspect="1" noChangeArrowheads="1"/>
            </p:cNvPicPr>
            <p:nvPr/>
          </p:nvPicPr>
          <p:blipFill>
            <a:blip r:embed="rId5" cstate="print"/>
            <a:srcRect/>
            <a:stretch>
              <a:fillRect/>
            </a:stretch>
          </p:blipFill>
          <p:spPr bwMode="auto">
            <a:xfrm>
              <a:off x="4530725" y="60325"/>
              <a:ext cx="4613275" cy="3409950"/>
            </a:xfrm>
            <a:prstGeom prst="rect">
              <a:avLst/>
            </a:prstGeom>
            <a:noFill/>
          </p:spPr>
        </p:pic>
        <p:pic>
          <p:nvPicPr>
            <p:cNvPr id="598020" name="Picture 4" descr="20090526_2232_ctc"/>
            <p:cNvPicPr>
              <a:picLocks noChangeAspect="1" noChangeArrowheads="1"/>
            </p:cNvPicPr>
            <p:nvPr/>
          </p:nvPicPr>
          <p:blipFill>
            <a:blip r:embed="rId6" cstate="print"/>
            <a:srcRect/>
            <a:stretch>
              <a:fillRect/>
            </a:stretch>
          </p:blipFill>
          <p:spPr bwMode="auto">
            <a:xfrm>
              <a:off x="4552950" y="3409950"/>
              <a:ext cx="4591050" cy="3448050"/>
            </a:xfrm>
            <a:prstGeom prst="rect">
              <a:avLst/>
            </a:prstGeom>
            <a:noFill/>
          </p:spPr>
        </p:pic>
        <p:sp>
          <p:nvSpPr>
            <p:cNvPr id="598025" name="Oval 9"/>
            <p:cNvSpPr>
              <a:spLocks noChangeArrowheads="1"/>
            </p:cNvSpPr>
            <p:nvPr/>
          </p:nvSpPr>
          <p:spPr bwMode="auto">
            <a:xfrm>
              <a:off x="2238375" y="1257300"/>
              <a:ext cx="571500" cy="561975"/>
            </a:xfrm>
            <a:prstGeom prst="ellipse">
              <a:avLst/>
            </a:prstGeom>
            <a:noFill/>
            <a:ln w="38100">
              <a:solidFill>
                <a:srgbClr val="FFFF00"/>
              </a:solidFill>
              <a:round/>
              <a:headEnd/>
              <a:tailEnd/>
            </a:ln>
            <a:effectLst/>
          </p:spPr>
          <p:txBody>
            <a:bodyPr wrap="none" anchor="ctr"/>
            <a:lstStyle/>
            <a:p>
              <a:endParaRPr lang="en-US"/>
            </a:p>
          </p:txBody>
        </p:sp>
        <p:sp>
          <p:nvSpPr>
            <p:cNvPr id="598029" name="Oval 13"/>
            <p:cNvSpPr>
              <a:spLocks noChangeArrowheads="1"/>
            </p:cNvSpPr>
            <p:nvPr/>
          </p:nvSpPr>
          <p:spPr bwMode="auto">
            <a:xfrm>
              <a:off x="6821488" y="1300163"/>
              <a:ext cx="571500" cy="561975"/>
            </a:xfrm>
            <a:prstGeom prst="ellipse">
              <a:avLst/>
            </a:prstGeom>
            <a:noFill/>
            <a:ln w="38100">
              <a:solidFill>
                <a:srgbClr val="FFFF00"/>
              </a:solidFill>
              <a:round/>
              <a:headEnd/>
              <a:tailEnd/>
            </a:ln>
            <a:effectLst/>
          </p:spPr>
          <p:txBody>
            <a:bodyPr wrap="none" anchor="ctr"/>
            <a:lstStyle/>
            <a:p>
              <a:endParaRPr lang="en-US"/>
            </a:p>
          </p:txBody>
        </p:sp>
        <p:sp>
          <p:nvSpPr>
            <p:cNvPr id="598030" name="Oval 14"/>
            <p:cNvSpPr>
              <a:spLocks noChangeArrowheads="1"/>
            </p:cNvSpPr>
            <p:nvPr/>
          </p:nvSpPr>
          <p:spPr bwMode="auto">
            <a:xfrm>
              <a:off x="2325688" y="4621213"/>
              <a:ext cx="571500" cy="561975"/>
            </a:xfrm>
            <a:prstGeom prst="ellipse">
              <a:avLst/>
            </a:prstGeom>
            <a:noFill/>
            <a:ln w="38100">
              <a:solidFill>
                <a:srgbClr val="FFFF00"/>
              </a:solidFill>
              <a:round/>
              <a:headEnd/>
              <a:tailEnd/>
            </a:ln>
            <a:effectLst/>
          </p:spPr>
          <p:txBody>
            <a:bodyPr wrap="none" anchor="ctr"/>
            <a:lstStyle/>
            <a:p>
              <a:endParaRPr lang="en-US"/>
            </a:p>
          </p:txBody>
        </p:sp>
        <p:sp>
          <p:nvSpPr>
            <p:cNvPr id="598031" name="Oval 15"/>
            <p:cNvSpPr>
              <a:spLocks noChangeArrowheads="1"/>
            </p:cNvSpPr>
            <p:nvPr/>
          </p:nvSpPr>
          <p:spPr bwMode="auto">
            <a:xfrm>
              <a:off x="6907213" y="4611688"/>
              <a:ext cx="571500" cy="561975"/>
            </a:xfrm>
            <a:prstGeom prst="ellipse">
              <a:avLst/>
            </a:prstGeom>
            <a:noFill/>
            <a:ln w="38100">
              <a:solidFill>
                <a:srgbClr val="FFFF00"/>
              </a:solidFill>
              <a:round/>
              <a:headEnd/>
              <a:tailEnd/>
            </a:ln>
            <a:effectLst/>
          </p:spPr>
          <p:txBody>
            <a:bodyPr wrap="none" anchor="ctr"/>
            <a:lstStyle/>
            <a:p>
              <a:endParaRPr lang="en-US"/>
            </a:p>
          </p:txBody>
        </p:sp>
        <p:sp>
          <p:nvSpPr>
            <p:cNvPr id="598032" name="Text Box 16"/>
            <p:cNvSpPr txBox="1">
              <a:spLocks noChangeArrowheads="1"/>
            </p:cNvSpPr>
            <p:nvPr/>
          </p:nvSpPr>
          <p:spPr bwMode="auto">
            <a:xfrm>
              <a:off x="152400" y="2838450"/>
              <a:ext cx="971550" cy="366713"/>
            </a:xfrm>
            <a:prstGeom prst="rect">
              <a:avLst/>
            </a:prstGeom>
            <a:noFill/>
            <a:ln w="9525">
              <a:noFill/>
              <a:miter lim="800000"/>
              <a:headEnd/>
              <a:tailEnd/>
            </a:ln>
            <a:effectLst/>
          </p:spPr>
          <p:txBody>
            <a:bodyPr>
              <a:spAutoFit/>
            </a:bodyPr>
            <a:lstStyle/>
            <a:p>
              <a:pPr>
                <a:spcBef>
                  <a:spcPct val="50000"/>
                </a:spcBef>
              </a:pPr>
              <a:r>
                <a:rPr lang="en-US" dirty="0">
                  <a:solidFill>
                    <a:srgbClr val="66FF33"/>
                  </a:solidFill>
                </a:rPr>
                <a:t>2145</a:t>
              </a:r>
            </a:p>
          </p:txBody>
        </p:sp>
        <p:sp>
          <p:nvSpPr>
            <p:cNvPr id="598033" name="Text Box 17"/>
            <p:cNvSpPr txBox="1">
              <a:spLocks noChangeArrowheads="1"/>
            </p:cNvSpPr>
            <p:nvPr/>
          </p:nvSpPr>
          <p:spPr bwMode="auto">
            <a:xfrm>
              <a:off x="4697413" y="2909888"/>
              <a:ext cx="971550" cy="366712"/>
            </a:xfrm>
            <a:prstGeom prst="rect">
              <a:avLst/>
            </a:prstGeom>
            <a:noFill/>
            <a:ln w="9525">
              <a:noFill/>
              <a:miter lim="800000"/>
              <a:headEnd/>
              <a:tailEnd/>
            </a:ln>
            <a:effectLst/>
          </p:spPr>
          <p:txBody>
            <a:bodyPr>
              <a:spAutoFit/>
            </a:bodyPr>
            <a:lstStyle/>
            <a:p>
              <a:pPr>
                <a:spcBef>
                  <a:spcPct val="50000"/>
                </a:spcBef>
              </a:pPr>
              <a:r>
                <a:rPr lang="en-US">
                  <a:solidFill>
                    <a:srgbClr val="66FF33"/>
                  </a:solidFill>
                </a:rPr>
                <a:t>2202</a:t>
              </a:r>
            </a:p>
          </p:txBody>
        </p:sp>
        <p:sp>
          <p:nvSpPr>
            <p:cNvPr id="598034" name="Text Box 18"/>
            <p:cNvSpPr txBox="1">
              <a:spLocks noChangeArrowheads="1"/>
            </p:cNvSpPr>
            <p:nvPr/>
          </p:nvSpPr>
          <p:spPr bwMode="auto">
            <a:xfrm>
              <a:off x="173038" y="6278563"/>
              <a:ext cx="971550" cy="366712"/>
            </a:xfrm>
            <a:prstGeom prst="rect">
              <a:avLst/>
            </a:prstGeom>
            <a:noFill/>
            <a:ln w="9525">
              <a:noFill/>
              <a:miter lim="800000"/>
              <a:headEnd/>
              <a:tailEnd/>
            </a:ln>
            <a:effectLst/>
          </p:spPr>
          <p:txBody>
            <a:bodyPr>
              <a:spAutoFit/>
            </a:bodyPr>
            <a:lstStyle/>
            <a:p>
              <a:pPr>
                <a:spcBef>
                  <a:spcPct val="50000"/>
                </a:spcBef>
              </a:pPr>
              <a:r>
                <a:rPr lang="en-US">
                  <a:solidFill>
                    <a:srgbClr val="66FF33"/>
                  </a:solidFill>
                </a:rPr>
                <a:t>2215</a:t>
              </a:r>
            </a:p>
          </p:txBody>
        </p:sp>
        <p:sp>
          <p:nvSpPr>
            <p:cNvPr id="598035" name="Text Box 19"/>
            <p:cNvSpPr txBox="1">
              <a:spLocks noChangeArrowheads="1"/>
            </p:cNvSpPr>
            <p:nvPr/>
          </p:nvSpPr>
          <p:spPr bwMode="auto">
            <a:xfrm>
              <a:off x="4705350" y="6267450"/>
              <a:ext cx="971550" cy="366713"/>
            </a:xfrm>
            <a:prstGeom prst="rect">
              <a:avLst/>
            </a:prstGeom>
            <a:noFill/>
            <a:ln w="9525">
              <a:noFill/>
              <a:miter lim="800000"/>
              <a:headEnd/>
              <a:tailEnd/>
            </a:ln>
            <a:effectLst/>
          </p:spPr>
          <p:txBody>
            <a:bodyPr>
              <a:spAutoFit/>
            </a:bodyPr>
            <a:lstStyle/>
            <a:p>
              <a:pPr>
                <a:spcBef>
                  <a:spcPct val="50000"/>
                </a:spcBef>
              </a:pPr>
              <a:r>
                <a:rPr lang="en-US">
                  <a:solidFill>
                    <a:srgbClr val="66FF33"/>
                  </a:solidFill>
                </a:rPr>
                <a:t>2232</a:t>
              </a:r>
            </a:p>
          </p:txBody>
        </p:sp>
      </p:grpSp>
      <p:sp>
        <p:nvSpPr>
          <p:cNvPr id="16" name="TextBox 15"/>
          <p:cNvSpPr txBox="1"/>
          <p:nvPr/>
        </p:nvSpPr>
        <p:spPr>
          <a:xfrm>
            <a:off x="0" y="12032"/>
            <a:ext cx="9143999" cy="461665"/>
          </a:xfrm>
          <a:prstGeom prst="rect">
            <a:avLst/>
          </a:prstGeom>
          <a:solidFill>
            <a:srgbClr val="33CC33"/>
          </a:solidFill>
        </p:spPr>
        <p:txBody>
          <a:bodyPr wrap="square" rtlCol="0">
            <a:spAutoFit/>
          </a:bodyPr>
          <a:lstStyle/>
          <a:p>
            <a:pPr algn="ctr"/>
            <a:r>
              <a:rPr lang="en-US" sz="2400" dirty="0" smtClean="0">
                <a:solidFill>
                  <a:srgbClr val="002060"/>
                </a:solidFill>
              </a:rPr>
              <a:t>CI: Cloud Top Growth During Successive 15 min  observations</a:t>
            </a:r>
            <a:endParaRPr lang="en-US" sz="2400" dirty="0">
              <a:solidFill>
                <a:srgbClr val="002060"/>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8805" name="Picture 5" descr="20090520_2002_ctc"/>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88806" name="Text Box 6"/>
          <p:cNvSpPr txBox="1">
            <a:spLocks noChangeArrowheads="1"/>
          </p:cNvSpPr>
          <p:nvPr/>
        </p:nvSpPr>
        <p:spPr bwMode="auto">
          <a:xfrm>
            <a:off x="4562475" y="762000"/>
            <a:ext cx="2686050" cy="366713"/>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Expanding Cloud Edges</a:t>
            </a:r>
          </a:p>
        </p:txBody>
      </p:sp>
      <p:sp>
        <p:nvSpPr>
          <p:cNvPr id="588807" name="Text Box 7"/>
          <p:cNvSpPr txBox="1">
            <a:spLocks noChangeArrowheads="1"/>
          </p:cNvSpPr>
          <p:nvPr/>
        </p:nvSpPr>
        <p:spPr bwMode="auto">
          <a:xfrm>
            <a:off x="4743450" y="4867275"/>
            <a:ext cx="2676525" cy="366713"/>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Thin Cirrus</a:t>
            </a:r>
          </a:p>
        </p:txBody>
      </p:sp>
      <p:sp>
        <p:nvSpPr>
          <p:cNvPr id="588808" name="Line 8"/>
          <p:cNvSpPr>
            <a:spLocks noChangeShapeType="1"/>
          </p:cNvSpPr>
          <p:nvPr/>
        </p:nvSpPr>
        <p:spPr bwMode="auto">
          <a:xfrm flipH="1">
            <a:off x="4171950" y="1171575"/>
            <a:ext cx="466725" cy="571500"/>
          </a:xfrm>
          <a:prstGeom prst="line">
            <a:avLst/>
          </a:prstGeom>
          <a:noFill/>
          <a:ln w="38100">
            <a:solidFill>
              <a:srgbClr val="FFFF00"/>
            </a:solidFill>
            <a:round/>
            <a:headEnd/>
            <a:tailEnd type="triangle" w="med" len="med"/>
          </a:ln>
          <a:effectLst/>
        </p:spPr>
        <p:txBody>
          <a:bodyPr/>
          <a:lstStyle/>
          <a:p>
            <a:endParaRPr lang="en-US"/>
          </a:p>
        </p:txBody>
      </p:sp>
      <p:sp>
        <p:nvSpPr>
          <p:cNvPr id="588809" name="Line 9"/>
          <p:cNvSpPr>
            <a:spLocks noChangeShapeType="1"/>
          </p:cNvSpPr>
          <p:nvPr/>
        </p:nvSpPr>
        <p:spPr bwMode="auto">
          <a:xfrm flipH="1">
            <a:off x="2954338" y="944563"/>
            <a:ext cx="1543050" cy="247650"/>
          </a:xfrm>
          <a:prstGeom prst="line">
            <a:avLst/>
          </a:prstGeom>
          <a:noFill/>
          <a:ln w="38100">
            <a:solidFill>
              <a:srgbClr val="FFFF00"/>
            </a:solidFill>
            <a:round/>
            <a:headEnd/>
            <a:tailEnd type="triangle" w="med" len="med"/>
          </a:ln>
          <a:effectLst/>
        </p:spPr>
        <p:txBody>
          <a:bodyPr/>
          <a:lstStyle/>
          <a:p>
            <a:endParaRPr lang="en-US"/>
          </a:p>
        </p:txBody>
      </p:sp>
      <p:sp>
        <p:nvSpPr>
          <p:cNvPr id="588810" name="Line 10"/>
          <p:cNvSpPr>
            <a:spLocks noChangeShapeType="1"/>
          </p:cNvSpPr>
          <p:nvPr/>
        </p:nvSpPr>
        <p:spPr bwMode="auto">
          <a:xfrm flipH="1">
            <a:off x="3848100" y="5038725"/>
            <a:ext cx="866775" cy="38100"/>
          </a:xfrm>
          <a:prstGeom prst="line">
            <a:avLst/>
          </a:prstGeom>
          <a:noFill/>
          <a:ln w="38100">
            <a:solidFill>
              <a:srgbClr val="FFFF00"/>
            </a:solidFill>
            <a:round/>
            <a:headEnd/>
            <a:tailEnd type="triangle" w="med" len="med"/>
          </a:ln>
          <a:effectLst/>
        </p:spPr>
        <p:txBody>
          <a:bodyPr/>
          <a:lstStyle/>
          <a:p>
            <a:endParaRPr lang="en-US"/>
          </a:p>
        </p:txBody>
      </p:sp>
      <p:sp>
        <p:nvSpPr>
          <p:cNvPr id="588811" name="Line 11"/>
          <p:cNvSpPr>
            <a:spLocks noChangeShapeType="1"/>
          </p:cNvSpPr>
          <p:nvPr/>
        </p:nvSpPr>
        <p:spPr bwMode="auto">
          <a:xfrm flipH="1" flipV="1">
            <a:off x="3324225" y="4191000"/>
            <a:ext cx="1428750" cy="666750"/>
          </a:xfrm>
          <a:prstGeom prst="line">
            <a:avLst/>
          </a:prstGeom>
          <a:noFill/>
          <a:ln w="38100">
            <a:solidFill>
              <a:srgbClr val="FFFF00"/>
            </a:solidFill>
            <a:round/>
            <a:headEnd/>
            <a:tailEnd type="triangle" w="med" len="med"/>
          </a:ln>
          <a:effectLst/>
        </p:spPr>
        <p:txBody>
          <a:bodyPr/>
          <a:lstStyle/>
          <a:p>
            <a:endParaRPr lang="en-US"/>
          </a:p>
        </p:txBody>
      </p:sp>
      <p:sp>
        <p:nvSpPr>
          <p:cNvPr id="588812" name="Line 12"/>
          <p:cNvSpPr>
            <a:spLocks noChangeShapeType="1"/>
          </p:cNvSpPr>
          <p:nvPr/>
        </p:nvSpPr>
        <p:spPr bwMode="auto">
          <a:xfrm flipV="1">
            <a:off x="5743575" y="3524250"/>
            <a:ext cx="323850" cy="1295400"/>
          </a:xfrm>
          <a:prstGeom prst="line">
            <a:avLst/>
          </a:prstGeom>
          <a:noFill/>
          <a:ln w="38100">
            <a:solidFill>
              <a:srgbClr val="FFFF00"/>
            </a:solidFill>
            <a:round/>
            <a:headEnd/>
            <a:tailEnd type="triangle" w="med" len="med"/>
          </a:ln>
          <a:effectLst/>
        </p:spPr>
        <p:txBody>
          <a:bodyPr/>
          <a:lstStyle/>
          <a:p>
            <a:endParaRPr lang="en-US"/>
          </a:p>
        </p:txBody>
      </p:sp>
      <p:sp>
        <p:nvSpPr>
          <p:cNvPr id="588813" name="Line 13"/>
          <p:cNvSpPr>
            <a:spLocks noChangeShapeType="1"/>
          </p:cNvSpPr>
          <p:nvPr/>
        </p:nvSpPr>
        <p:spPr bwMode="auto">
          <a:xfrm flipV="1">
            <a:off x="5886450" y="4543425"/>
            <a:ext cx="219075" cy="323850"/>
          </a:xfrm>
          <a:prstGeom prst="line">
            <a:avLst/>
          </a:prstGeom>
          <a:noFill/>
          <a:ln w="38100">
            <a:solidFill>
              <a:srgbClr val="FFFF00"/>
            </a:solidFill>
            <a:round/>
            <a:headEnd/>
            <a:tailEnd type="triangle" w="med" len="med"/>
          </a:ln>
          <a:effectLst/>
        </p:spPr>
        <p:txBody>
          <a:bodyPr/>
          <a:lstStyle/>
          <a:p>
            <a:endParaRPr lang="en-US"/>
          </a:p>
        </p:txBody>
      </p:sp>
      <p:sp>
        <p:nvSpPr>
          <p:cNvPr id="11" name="TextBox 10"/>
          <p:cNvSpPr txBox="1"/>
          <p:nvPr/>
        </p:nvSpPr>
        <p:spPr>
          <a:xfrm>
            <a:off x="0" y="12032"/>
            <a:ext cx="9143999" cy="400110"/>
          </a:xfrm>
          <a:prstGeom prst="rect">
            <a:avLst/>
          </a:prstGeom>
          <a:solidFill>
            <a:srgbClr val="33CC33"/>
          </a:solidFill>
        </p:spPr>
        <p:txBody>
          <a:bodyPr wrap="square" rtlCol="0">
            <a:spAutoFit/>
          </a:bodyPr>
          <a:lstStyle/>
          <a:p>
            <a:pPr algn="ctr"/>
            <a:r>
              <a:rPr lang="en-US" sz="2000" dirty="0" smtClean="0">
                <a:solidFill>
                  <a:srgbClr val="002060"/>
                </a:solidFill>
              </a:rPr>
              <a:t>CI: False Cooling Rates Due to Anvil Expansion and Overriding Cirrus</a:t>
            </a:r>
            <a:endParaRPr lang="en-US" sz="2000" dirty="0">
              <a:solidFill>
                <a:srgbClr val="002060"/>
              </a:solidFill>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7750" y="76200"/>
            <a:ext cx="7048500" cy="563563"/>
          </a:xfrm>
        </p:spPr>
        <p:txBody>
          <a:bodyPr/>
          <a:lstStyle/>
          <a:p>
            <a:r>
              <a:rPr lang="en-US" sz="3600" dirty="0" smtClean="0">
                <a:solidFill>
                  <a:srgbClr val="002060"/>
                </a:solidFill>
              </a:rPr>
              <a:t>GLM Proxy Data from OKLMA</a:t>
            </a:r>
          </a:p>
        </p:txBody>
      </p:sp>
      <p:pic>
        <p:nvPicPr>
          <p:cNvPr id="21507" name="Picture 5" descr="anim_TOTC_081209_OK"/>
          <p:cNvPicPr>
            <a:picLocks noChangeAspect="1" noChangeArrowheads="1" noCrop="1"/>
          </p:cNvPicPr>
          <p:nvPr/>
        </p:nvPicPr>
        <p:blipFill>
          <a:blip r:embed="rId3" cstate="print"/>
          <a:srcRect/>
          <a:stretch>
            <a:fillRect/>
          </a:stretch>
        </p:blipFill>
        <p:spPr bwMode="auto">
          <a:xfrm>
            <a:off x="1428750" y="812800"/>
            <a:ext cx="6286500" cy="5715000"/>
          </a:xfrm>
          <a:prstGeom prst="rect">
            <a:avLst/>
          </a:prstGeom>
          <a:noFill/>
          <a:ln w="9525">
            <a:noFill/>
            <a:miter lim="800000"/>
            <a:headEnd/>
            <a:tailEnd/>
          </a:ln>
        </p:spPr>
      </p:pic>
      <p:sp>
        <p:nvSpPr>
          <p:cNvPr id="21508" name="Line 6"/>
          <p:cNvSpPr>
            <a:spLocks noChangeShapeType="1"/>
          </p:cNvSpPr>
          <p:nvPr/>
        </p:nvSpPr>
        <p:spPr bwMode="auto">
          <a:xfrm>
            <a:off x="381000" y="6985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571500"/>
            <a:ext cx="8915400" cy="609600"/>
          </a:xfrm>
          <a:noFill/>
        </p:spPr>
        <p:txBody>
          <a:bodyPr/>
          <a:lstStyle/>
          <a:p>
            <a:r>
              <a:rPr lang="en-US" sz="3600" dirty="0" smtClean="0">
                <a:solidFill>
                  <a:srgbClr val="002060"/>
                </a:solidFill>
              </a:rPr>
              <a:t>GLM Proxy Data</a:t>
            </a:r>
            <a:r>
              <a:rPr lang="en-US" sz="2800" dirty="0" smtClean="0"/>
              <a:t/>
            </a:r>
            <a:br>
              <a:rPr lang="en-US" sz="2800" dirty="0" smtClean="0"/>
            </a:br>
            <a:r>
              <a:rPr lang="en-US" sz="2800" dirty="0" smtClean="0"/>
              <a:t>DC Regional Storms November 16, 2006</a:t>
            </a:r>
            <a:br>
              <a:rPr lang="en-US" sz="2800" dirty="0" smtClean="0"/>
            </a:br>
            <a:r>
              <a:rPr lang="en-US" sz="2800" dirty="0" err="1" smtClean="0"/>
              <a:t>Resampled</a:t>
            </a:r>
            <a:r>
              <a:rPr lang="en-US" sz="2800" dirty="0" smtClean="0"/>
              <a:t> 5-min source density at 1 km and 10 km </a:t>
            </a:r>
          </a:p>
        </p:txBody>
      </p:sp>
      <p:pic>
        <p:nvPicPr>
          <p:cNvPr id="20483" name="Picture 3" descr="2006-11-16_1km_5min"/>
          <p:cNvPicPr>
            <a:picLocks noGrp="1" noChangeAspect="1" noChangeArrowheads="1"/>
          </p:cNvPicPr>
          <p:nvPr>
            <p:ph sz="half" idx="1"/>
          </p:nvPr>
        </p:nvPicPr>
        <p:blipFill>
          <a:blip r:embed="rId3" cstate="print"/>
          <a:srcRect/>
          <a:stretch>
            <a:fillRect/>
          </a:stretch>
        </p:blipFill>
        <p:spPr>
          <a:xfrm>
            <a:off x="457200" y="1843088"/>
            <a:ext cx="4038600" cy="4038600"/>
          </a:xfrm>
        </p:spPr>
      </p:pic>
      <p:pic>
        <p:nvPicPr>
          <p:cNvPr id="20484" name="Picture 4" descr="2006-11-16_10km_5min"/>
          <p:cNvPicPr>
            <a:picLocks noGrp="1" noChangeAspect="1" noChangeArrowheads="1"/>
          </p:cNvPicPr>
          <p:nvPr>
            <p:ph sz="half" idx="2"/>
          </p:nvPr>
        </p:nvPicPr>
        <p:blipFill>
          <a:blip r:embed="rId4" cstate="print"/>
          <a:srcRect/>
          <a:stretch>
            <a:fillRect/>
          </a:stretch>
        </p:blipFill>
        <p:spPr>
          <a:xfrm>
            <a:off x="4648200" y="1843088"/>
            <a:ext cx="4038600" cy="4038600"/>
          </a:xfrm>
        </p:spPr>
      </p:pic>
      <p:sp>
        <p:nvSpPr>
          <p:cNvPr id="20485" name="Text Box 5"/>
          <p:cNvSpPr txBox="1">
            <a:spLocks noChangeArrowheads="1"/>
          </p:cNvSpPr>
          <p:nvPr/>
        </p:nvSpPr>
        <p:spPr bwMode="auto">
          <a:xfrm>
            <a:off x="1219200" y="5954713"/>
            <a:ext cx="2679700" cy="396875"/>
          </a:xfrm>
          <a:prstGeom prst="rect">
            <a:avLst/>
          </a:prstGeom>
          <a:noFill/>
          <a:ln w="9525">
            <a:noFill/>
            <a:miter lim="800000"/>
            <a:headEnd/>
            <a:tailEnd/>
          </a:ln>
        </p:spPr>
        <p:txBody>
          <a:bodyPr wrap="none">
            <a:spAutoFit/>
          </a:bodyPr>
          <a:lstStyle/>
          <a:p>
            <a:r>
              <a:rPr lang="en-US" sz="2000" b="1">
                <a:solidFill>
                  <a:srgbClr val="000099"/>
                </a:solidFill>
              </a:rPr>
              <a:t>LMA 1 km resolution</a:t>
            </a:r>
          </a:p>
        </p:txBody>
      </p:sp>
      <p:sp>
        <p:nvSpPr>
          <p:cNvPr id="20486" name="Text Box 6"/>
          <p:cNvSpPr txBox="1">
            <a:spLocks noChangeArrowheads="1"/>
          </p:cNvSpPr>
          <p:nvPr/>
        </p:nvSpPr>
        <p:spPr bwMode="auto">
          <a:xfrm>
            <a:off x="4867275" y="5994400"/>
            <a:ext cx="3771900" cy="396875"/>
          </a:xfrm>
          <a:prstGeom prst="rect">
            <a:avLst/>
          </a:prstGeom>
          <a:noFill/>
          <a:ln w="9525">
            <a:noFill/>
            <a:miter lim="800000"/>
            <a:headEnd/>
            <a:tailEnd/>
          </a:ln>
        </p:spPr>
        <p:txBody>
          <a:bodyPr wrap="none">
            <a:spAutoFit/>
          </a:bodyPr>
          <a:lstStyle/>
          <a:p>
            <a:r>
              <a:rPr lang="en-US" sz="2000" b="1">
                <a:solidFill>
                  <a:srgbClr val="000099"/>
                </a:solidFill>
              </a:rPr>
              <a:t>LMA @ GLM 10 km resolution</a:t>
            </a:r>
          </a:p>
        </p:txBody>
      </p:sp>
      <p:sp>
        <p:nvSpPr>
          <p:cNvPr id="20487" name="Line 7"/>
          <p:cNvSpPr>
            <a:spLocks noChangeShapeType="1"/>
          </p:cNvSpPr>
          <p:nvPr/>
        </p:nvSpPr>
        <p:spPr bwMode="auto">
          <a:xfrm>
            <a:off x="381000" y="1625600"/>
            <a:ext cx="8229600" cy="0"/>
          </a:xfrm>
          <a:prstGeom prst="line">
            <a:avLst/>
          </a:prstGeom>
          <a:noFill/>
          <a:ln w="50800" cmpd="dbl">
            <a:solidFill>
              <a:srgbClr val="003399"/>
            </a:solidFill>
            <a:round/>
            <a:headEnd/>
            <a:tailEnd/>
          </a:ln>
        </p:spPr>
        <p:txBody>
          <a:bodyPr/>
          <a:lstStyle/>
          <a:p>
            <a:endParaRPr lang="en-US"/>
          </a:p>
        </p:txBody>
      </p:sp>
      <p:sp>
        <p:nvSpPr>
          <p:cNvPr id="20488" name="Text Box 8"/>
          <p:cNvSpPr txBox="1">
            <a:spLocks noChangeArrowheads="1"/>
          </p:cNvSpPr>
          <p:nvPr/>
        </p:nvSpPr>
        <p:spPr bwMode="auto">
          <a:xfrm>
            <a:off x="1012825" y="6491288"/>
            <a:ext cx="7118350" cy="366712"/>
          </a:xfrm>
          <a:prstGeom prst="rect">
            <a:avLst/>
          </a:prstGeom>
          <a:noFill/>
          <a:ln w="9525">
            <a:noFill/>
            <a:miter lim="800000"/>
            <a:headEnd/>
            <a:tailEnd/>
          </a:ln>
        </p:spPr>
        <p:txBody>
          <a:bodyPr wrap="none">
            <a:spAutoFit/>
          </a:bodyPr>
          <a:lstStyle/>
          <a:p>
            <a:r>
              <a:rPr lang="en-US">
                <a:solidFill>
                  <a:srgbClr val="0033CC"/>
                </a:solidFill>
              </a:rPr>
              <a:t>GLM Testbeds at Huntsville, AL; Norman, OK; Sterling, VA; KSC, FL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1"/>
          </p:nvPr>
        </p:nvSpPr>
        <p:spPr>
          <a:noFill/>
        </p:spPr>
        <p:txBody>
          <a:bodyPr/>
          <a:lstStyle/>
          <a:p>
            <a:fld id="{A613D5D0-65F8-4FF7-8A85-11F7D46EDC6B}" type="slidenum">
              <a:rPr lang="en-US" smtClean="0"/>
              <a:pPr/>
              <a:t>2</a:t>
            </a:fld>
            <a:endParaRPr lang="en-US" smtClean="0"/>
          </a:p>
        </p:txBody>
      </p:sp>
      <p:sp>
        <p:nvSpPr>
          <p:cNvPr id="3075" name="Rectangle 2"/>
          <p:cNvSpPr>
            <a:spLocks noGrp="1" noChangeArrowheads="1"/>
          </p:cNvSpPr>
          <p:nvPr>
            <p:ph type="ctrTitle"/>
          </p:nvPr>
        </p:nvSpPr>
        <p:spPr>
          <a:xfrm>
            <a:off x="685800" y="0"/>
            <a:ext cx="7772400" cy="1068388"/>
          </a:xfrm>
        </p:spPr>
        <p:txBody>
          <a:bodyPr/>
          <a:lstStyle/>
          <a:p>
            <a:r>
              <a:rPr lang="en-US" sz="4400" dirty="0" smtClean="0">
                <a:solidFill>
                  <a:srgbClr val="002060"/>
                </a:solidFill>
              </a:rPr>
              <a:t>Contributors </a:t>
            </a:r>
          </a:p>
        </p:txBody>
      </p:sp>
      <p:sp>
        <p:nvSpPr>
          <p:cNvPr id="3076" name="Rectangle 3"/>
          <p:cNvSpPr>
            <a:spLocks noGrp="1" noChangeArrowheads="1"/>
          </p:cNvSpPr>
          <p:nvPr>
            <p:ph type="subTitle" idx="1"/>
          </p:nvPr>
        </p:nvSpPr>
        <p:spPr>
          <a:xfrm>
            <a:off x="420687" y="1328738"/>
            <a:ext cx="8302625" cy="5194300"/>
          </a:xfrm>
        </p:spPr>
        <p:txBody>
          <a:bodyPr/>
          <a:lstStyle/>
          <a:p>
            <a:pPr>
              <a:lnSpc>
                <a:spcPct val="80000"/>
              </a:lnSpc>
            </a:pPr>
            <a:r>
              <a:rPr lang="en-US" sz="1400" b="1" dirty="0" smtClean="0"/>
              <a:t>Daniel Lindsey</a:t>
            </a:r>
          </a:p>
          <a:p>
            <a:pPr>
              <a:lnSpc>
                <a:spcPct val="80000"/>
              </a:lnSpc>
            </a:pPr>
            <a:r>
              <a:rPr lang="en-US" sz="1400" dirty="0" smtClean="0"/>
              <a:t>NOAA/NESDIS/Center for Satellite Applications and Research, Fort Collins, CO</a:t>
            </a:r>
          </a:p>
          <a:p>
            <a:pPr>
              <a:lnSpc>
                <a:spcPct val="80000"/>
              </a:lnSpc>
            </a:pPr>
            <a:endParaRPr lang="en-US" sz="1400" dirty="0" smtClean="0"/>
          </a:p>
          <a:p>
            <a:pPr>
              <a:lnSpc>
                <a:spcPct val="80000"/>
              </a:lnSpc>
            </a:pPr>
            <a:r>
              <a:rPr lang="en-US" sz="1400" b="1" dirty="0" smtClean="0"/>
              <a:t>Wayne Feltz, Scott Bachmeier and Kris Bedka</a:t>
            </a:r>
          </a:p>
          <a:p>
            <a:pPr>
              <a:lnSpc>
                <a:spcPct val="80000"/>
              </a:lnSpc>
            </a:pPr>
            <a:r>
              <a:rPr lang="en-US" sz="1400" dirty="0" smtClean="0"/>
              <a:t>Cooperative Institute for Meteorological Satellite Studies, University of Wisconsin, Madison, WI</a:t>
            </a:r>
          </a:p>
          <a:p>
            <a:pPr>
              <a:lnSpc>
                <a:spcPct val="80000"/>
              </a:lnSpc>
            </a:pPr>
            <a:endParaRPr lang="en-US" sz="1400" dirty="0" smtClean="0"/>
          </a:p>
          <a:p>
            <a:pPr>
              <a:lnSpc>
                <a:spcPct val="80000"/>
              </a:lnSpc>
            </a:pPr>
            <a:r>
              <a:rPr lang="en-US" sz="1400" b="1" dirty="0" smtClean="0"/>
              <a:t>Steven Miller</a:t>
            </a:r>
          </a:p>
          <a:p>
            <a:pPr>
              <a:lnSpc>
                <a:spcPct val="80000"/>
              </a:lnSpc>
            </a:pPr>
            <a:r>
              <a:rPr lang="en-US" sz="1400" dirty="0" smtClean="0"/>
              <a:t>Cooperative Institute for Research in the Atmosphere, Colorado State University, Fort Collins, CO</a:t>
            </a:r>
          </a:p>
          <a:p>
            <a:pPr>
              <a:lnSpc>
                <a:spcPct val="80000"/>
              </a:lnSpc>
            </a:pPr>
            <a:endParaRPr lang="en-US" sz="1400" dirty="0" smtClean="0"/>
          </a:p>
          <a:p>
            <a:pPr>
              <a:lnSpc>
                <a:spcPct val="80000"/>
              </a:lnSpc>
            </a:pPr>
            <a:r>
              <a:rPr lang="en-US" sz="1400" b="1" dirty="0" smtClean="0"/>
              <a:t>Eric Bruning</a:t>
            </a:r>
          </a:p>
          <a:p>
            <a:pPr>
              <a:lnSpc>
                <a:spcPct val="80000"/>
              </a:lnSpc>
            </a:pPr>
            <a:r>
              <a:rPr lang="en-US" sz="1400" dirty="0" smtClean="0"/>
              <a:t>Cooperative Institute for Satellite Climate Studies, University of Maryland, College Park, MD</a:t>
            </a:r>
          </a:p>
          <a:p>
            <a:pPr>
              <a:lnSpc>
                <a:spcPct val="80000"/>
              </a:lnSpc>
            </a:pPr>
            <a:r>
              <a:rPr lang="en-US" sz="1400" dirty="0" smtClean="0"/>
              <a:t> </a:t>
            </a:r>
          </a:p>
          <a:p>
            <a:pPr>
              <a:lnSpc>
                <a:spcPct val="80000"/>
              </a:lnSpc>
            </a:pPr>
            <a:r>
              <a:rPr lang="en-US" sz="1400" b="1" dirty="0" smtClean="0"/>
              <a:t>Gary Jedlovec and Richard Blakeslee</a:t>
            </a:r>
          </a:p>
          <a:p>
            <a:pPr>
              <a:lnSpc>
                <a:spcPct val="80000"/>
              </a:lnSpc>
            </a:pPr>
            <a:r>
              <a:rPr lang="en-US" sz="1400" dirty="0" smtClean="0"/>
              <a:t>NASA Short-term Prediction Research and Transition (</a:t>
            </a:r>
            <a:r>
              <a:rPr lang="en-US" sz="1400" dirty="0" err="1" smtClean="0"/>
              <a:t>SPoRT</a:t>
            </a:r>
            <a:r>
              <a:rPr lang="en-US" sz="1400" dirty="0" smtClean="0"/>
              <a:t>) Center, Huntsville, AL</a:t>
            </a:r>
          </a:p>
          <a:p>
            <a:pPr>
              <a:lnSpc>
                <a:spcPct val="80000"/>
              </a:lnSpc>
            </a:pPr>
            <a:endParaRPr lang="en-US" sz="1400" dirty="0" smtClean="0"/>
          </a:p>
          <a:p>
            <a:pPr>
              <a:lnSpc>
                <a:spcPct val="80000"/>
              </a:lnSpc>
            </a:pPr>
            <a:r>
              <a:rPr lang="en-US" sz="1400" b="1" dirty="0" smtClean="0"/>
              <a:t>Russell Schneider and Chris Siewert</a:t>
            </a:r>
          </a:p>
          <a:p>
            <a:pPr>
              <a:lnSpc>
                <a:spcPct val="80000"/>
              </a:lnSpc>
            </a:pPr>
            <a:r>
              <a:rPr lang="en-US" sz="1400" dirty="0" smtClean="0"/>
              <a:t>Cooperative Institute for Mesoscale Meteorological Studies, NOAA/NWS/Storm Prediction Center, Norman, OK</a:t>
            </a:r>
          </a:p>
          <a:p>
            <a:pPr>
              <a:lnSpc>
                <a:spcPct val="80000"/>
              </a:lnSpc>
            </a:pPr>
            <a:endParaRPr lang="en-US" sz="1400" dirty="0" smtClean="0"/>
          </a:p>
          <a:p>
            <a:pPr>
              <a:lnSpc>
                <a:spcPct val="80000"/>
              </a:lnSpc>
            </a:pPr>
            <a:r>
              <a:rPr lang="en-US" sz="1400" b="1" dirty="0" smtClean="0"/>
              <a:t>Robert Rabin</a:t>
            </a:r>
          </a:p>
          <a:p>
            <a:pPr>
              <a:lnSpc>
                <a:spcPct val="80000"/>
              </a:lnSpc>
            </a:pPr>
            <a:r>
              <a:rPr lang="en-US" sz="1400" dirty="0" smtClean="0"/>
              <a:t>NOAA/National Severe Storms Laboratory</a:t>
            </a:r>
          </a:p>
        </p:txBody>
      </p:sp>
      <p:sp>
        <p:nvSpPr>
          <p:cNvPr id="3077" name="Line 4"/>
          <p:cNvSpPr>
            <a:spLocks noChangeShapeType="1"/>
          </p:cNvSpPr>
          <p:nvPr/>
        </p:nvSpPr>
        <p:spPr bwMode="auto">
          <a:xfrm>
            <a:off x="457200" y="1017588"/>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2530" name="Picture 2" descr="cell_jul04"/>
          <p:cNvPicPr>
            <a:picLocks noChangeAspect="1" noChangeArrowheads="1"/>
          </p:cNvPicPr>
          <p:nvPr/>
        </p:nvPicPr>
        <p:blipFill>
          <a:blip r:embed="rId3" cstate="print"/>
          <a:srcRect/>
          <a:stretch>
            <a:fillRect/>
          </a:stretch>
        </p:blipFill>
        <p:spPr bwMode="auto">
          <a:xfrm>
            <a:off x="152400" y="838200"/>
            <a:ext cx="8763000" cy="6019800"/>
          </a:xfrm>
          <a:prstGeom prst="rect">
            <a:avLst/>
          </a:prstGeom>
          <a:noFill/>
          <a:ln w="9525">
            <a:noFill/>
            <a:miter lim="800000"/>
            <a:headEnd/>
            <a:tailEnd/>
          </a:ln>
        </p:spPr>
      </p:pic>
      <p:grpSp>
        <p:nvGrpSpPr>
          <p:cNvPr id="22531" name="Group 3"/>
          <p:cNvGrpSpPr>
            <a:grpSpLocks/>
          </p:cNvGrpSpPr>
          <p:nvPr/>
        </p:nvGrpSpPr>
        <p:grpSpPr bwMode="auto">
          <a:xfrm>
            <a:off x="228600" y="1447800"/>
            <a:ext cx="8051800" cy="5162550"/>
            <a:chOff x="144" y="816"/>
            <a:chExt cx="5072" cy="3252"/>
          </a:xfrm>
        </p:grpSpPr>
        <p:grpSp>
          <p:nvGrpSpPr>
            <p:cNvPr id="22537" name="Group 4"/>
            <p:cNvGrpSpPr>
              <a:grpSpLocks/>
            </p:cNvGrpSpPr>
            <p:nvPr/>
          </p:nvGrpSpPr>
          <p:grpSpPr bwMode="auto">
            <a:xfrm>
              <a:off x="3120" y="1680"/>
              <a:ext cx="2096" cy="1509"/>
              <a:chOff x="3120" y="1680"/>
              <a:chExt cx="2096" cy="1509"/>
            </a:xfrm>
          </p:grpSpPr>
          <p:sp>
            <p:nvSpPr>
              <p:cNvPr id="22545" name="Text Box 5"/>
              <p:cNvSpPr txBox="1">
                <a:spLocks noChangeArrowheads="1"/>
              </p:cNvSpPr>
              <p:nvPr/>
            </p:nvSpPr>
            <p:spPr bwMode="auto">
              <a:xfrm>
                <a:off x="4018" y="2448"/>
                <a:ext cx="633" cy="250"/>
              </a:xfrm>
              <a:prstGeom prst="rect">
                <a:avLst/>
              </a:prstGeom>
              <a:noFill/>
              <a:ln w="9525">
                <a:noFill/>
                <a:miter lim="800000"/>
                <a:headEnd/>
                <a:tailEnd/>
              </a:ln>
            </p:spPr>
            <p:txBody>
              <a:bodyPr wrap="none">
                <a:spAutoFit/>
              </a:bodyPr>
              <a:lstStyle/>
              <a:p>
                <a:r>
                  <a:rPr lang="en-US" sz="2000">
                    <a:solidFill>
                      <a:srgbClr val="FFFFFF"/>
                    </a:solidFill>
                  </a:rPr>
                  <a:t>Cell S1</a:t>
                </a:r>
              </a:p>
            </p:txBody>
          </p:sp>
          <p:sp>
            <p:nvSpPr>
              <p:cNvPr id="22546" name="Line 6"/>
              <p:cNvSpPr>
                <a:spLocks noChangeShapeType="1"/>
              </p:cNvSpPr>
              <p:nvPr/>
            </p:nvSpPr>
            <p:spPr bwMode="auto">
              <a:xfrm flipH="1" flipV="1">
                <a:off x="3168" y="2304"/>
                <a:ext cx="48" cy="672"/>
              </a:xfrm>
              <a:prstGeom prst="line">
                <a:avLst/>
              </a:prstGeom>
              <a:noFill/>
              <a:ln w="38100">
                <a:solidFill>
                  <a:srgbClr val="FFFFFF"/>
                </a:solidFill>
                <a:round/>
                <a:headEnd/>
                <a:tailEnd type="triangle" w="med" len="med"/>
              </a:ln>
            </p:spPr>
            <p:txBody>
              <a:bodyPr/>
              <a:lstStyle/>
              <a:p>
                <a:endParaRPr lang="en-US"/>
              </a:p>
            </p:txBody>
          </p:sp>
          <p:sp>
            <p:nvSpPr>
              <p:cNvPr id="22547" name="Text Box 7"/>
              <p:cNvSpPr txBox="1">
                <a:spLocks noChangeArrowheads="1"/>
              </p:cNvSpPr>
              <p:nvPr/>
            </p:nvSpPr>
            <p:spPr bwMode="auto">
              <a:xfrm>
                <a:off x="3120" y="2939"/>
                <a:ext cx="1708" cy="250"/>
              </a:xfrm>
              <a:prstGeom prst="rect">
                <a:avLst/>
              </a:prstGeom>
              <a:noFill/>
              <a:ln w="9525">
                <a:noFill/>
                <a:miter lim="800000"/>
                <a:headEnd/>
                <a:tailEnd/>
              </a:ln>
            </p:spPr>
            <p:txBody>
              <a:bodyPr wrap="none">
                <a:spAutoFit/>
              </a:bodyPr>
              <a:lstStyle/>
              <a:p>
                <a:r>
                  <a:rPr lang="en-US" sz="2000">
                    <a:solidFill>
                      <a:srgbClr val="FFFFFF"/>
                    </a:solidFill>
                  </a:rPr>
                  <a:t>DC LMA total lightning</a:t>
                </a:r>
              </a:p>
            </p:txBody>
          </p:sp>
          <p:sp>
            <p:nvSpPr>
              <p:cNvPr id="22548" name="Line 8"/>
              <p:cNvSpPr>
                <a:spLocks noChangeShapeType="1"/>
              </p:cNvSpPr>
              <p:nvPr/>
            </p:nvSpPr>
            <p:spPr bwMode="auto">
              <a:xfrm flipH="1" flipV="1">
                <a:off x="3264" y="2256"/>
                <a:ext cx="720" cy="336"/>
              </a:xfrm>
              <a:prstGeom prst="line">
                <a:avLst/>
              </a:prstGeom>
              <a:noFill/>
              <a:ln w="38100">
                <a:solidFill>
                  <a:srgbClr val="FFFFFF"/>
                </a:solidFill>
                <a:round/>
                <a:headEnd/>
                <a:tailEnd type="triangle" w="med" len="med"/>
              </a:ln>
            </p:spPr>
            <p:txBody>
              <a:bodyPr/>
              <a:lstStyle/>
              <a:p>
                <a:endParaRPr lang="en-US"/>
              </a:p>
            </p:txBody>
          </p:sp>
          <p:sp>
            <p:nvSpPr>
              <p:cNvPr id="22549" name="Text Box 9"/>
              <p:cNvSpPr txBox="1">
                <a:spLocks noChangeArrowheads="1"/>
              </p:cNvSpPr>
              <p:nvPr/>
            </p:nvSpPr>
            <p:spPr bwMode="auto">
              <a:xfrm>
                <a:off x="3888" y="2064"/>
                <a:ext cx="1328" cy="250"/>
              </a:xfrm>
              <a:prstGeom prst="rect">
                <a:avLst/>
              </a:prstGeom>
              <a:noFill/>
              <a:ln w="9525">
                <a:noFill/>
                <a:miter lim="800000"/>
                <a:headEnd/>
                <a:tailEnd/>
              </a:ln>
            </p:spPr>
            <p:txBody>
              <a:bodyPr wrap="none">
                <a:spAutoFit/>
              </a:bodyPr>
              <a:lstStyle/>
              <a:p>
                <a:r>
                  <a:rPr lang="en-US" sz="2000">
                    <a:solidFill>
                      <a:srgbClr val="FFFFFF"/>
                    </a:solidFill>
                  </a:rPr>
                  <a:t>SCAN Cell Table</a:t>
                </a:r>
              </a:p>
            </p:txBody>
          </p:sp>
          <p:sp>
            <p:nvSpPr>
              <p:cNvPr id="22550" name="Line 10"/>
              <p:cNvSpPr>
                <a:spLocks noChangeShapeType="1"/>
              </p:cNvSpPr>
              <p:nvPr/>
            </p:nvSpPr>
            <p:spPr bwMode="auto">
              <a:xfrm flipV="1">
                <a:off x="4032" y="1680"/>
                <a:ext cx="96" cy="432"/>
              </a:xfrm>
              <a:prstGeom prst="line">
                <a:avLst/>
              </a:prstGeom>
              <a:noFill/>
              <a:ln w="38100">
                <a:solidFill>
                  <a:srgbClr val="FFFFFF"/>
                </a:solidFill>
                <a:round/>
                <a:headEnd/>
                <a:tailEnd type="triangle" w="med" len="med"/>
              </a:ln>
            </p:spPr>
            <p:txBody>
              <a:bodyPr/>
              <a:lstStyle/>
              <a:p>
                <a:endParaRPr lang="en-US"/>
              </a:p>
            </p:txBody>
          </p:sp>
        </p:grpSp>
        <p:grpSp>
          <p:nvGrpSpPr>
            <p:cNvPr id="22538" name="Group 11"/>
            <p:cNvGrpSpPr>
              <a:grpSpLocks/>
            </p:cNvGrpSpPr>
            <p:nvPr/>
          </p:nvGrpSpPr>
          <p:grpSpPr bwMode="auto">
            <a:xfrm>
              <a:off x="144" y="816"/>
              <a:ext cx="1776" cy="3252"/>
              <a:chOff x="144" y="816"/>
              <a:chExt cx="1776" cy="3252"/>
            </a:xfrm>
          </p:grpSpPr>
          <p:pic>
            <p:nvPicPr>
              <p:cNvPr id="22539" name="Picture 12" descr="s1cg"/>
              <p:cNvPicPr>
                <a:picLocks noChangeAspect="1" noChangeArrowheads="1"/>
              </p:cNvPicPr>
              <p:nvPr/>
            </p:nvPicPr>
            <p:blipFill>
              <a:blip r:embed="rId4" cstate="print"/>
              <a:srcRect/>
              <a:stretch>
                <a:fillRect/>
              </a:stretch>
            </p:blipFill>
            <p:spPr bwMode="auto">
              <a:xfrm>
                <a:off x="192" y="2976"/>
                <a:ext cx="1572" cy="1092"/>
              </a:xfrm>
              <a:prstGeom prst="rect">
                <a:avLst/>
              </a:prstGeom>
              <a:noFill/>
              <a:ln w="9525">
                <a:noFill/>
                <a:miter lim="800000"/>
                <a:headEnd/>
                <a:tailEnd/>
              </a:ln>
            </p:spPr>
          </p:pic>
          <p:sp>
            <p:nvSpPr>
              <p:cNvPr id="22540" name="Text Box 13"/>
              <p:cNvSpPr txBox="1">
                <a:spLocks noChangeArrowheads="1"/>
              </p:cNvSpPr>
              <p:nvPr/>
            </p:nvSpPr>
            <p:spPr bwMode="auto">
              <a:xfrm>
                <a:off x="405" y="3134"/>
                <a:ext cx="699" cy="326"/>
              </a:xfrm>
              <a:prstGeom prst="rect">
                <a:avLst/>
              </a:prstGeom>
              <a:noFill/>
              <a:ln w="9525">
                <a:noFill/>
                <a:miter lim="800000"/>
                <a:headEnd/>
                <a:tailEnd/>
              </a:ln>
            </p:spPr>
            <p:txBody>
              <a:bodyPr wrap="none">
                <a:spAutoFit/>
              </a:bodyPr>
              <a:lstStyle/>
              <a:p>
                <a:r>
                  <a:rPr lang="en-US" sz="1400" b="1">
                    <a:solidFill>
                      <a:schemeClr val="bg1"/>
                    </a:solidFill>
                  </a:rPr>
                  <a:t>Red &gt; 6</a:t>
                </a:r>
              </a:p>
              <a:p>
                <a:r>
                  <a:rPr lang="en-US" sz="1400" b="1">
                    <a:solidFill>
                      <a:schemeClr val="bg1"/>
                    </a:solidFill>
                  </a:rPr>
                  <a:t>Yellow: 2-6</a:t>
                </a:r>
              </a:p>
            </p:txBody>
          </p:sp>
          <p:pic>
            <p:nvPicPr>
              <p:cNvPr id="22541" name="Picture 14" descr="s1dbz"/>
              <p:cNvPicPr>
                <a:picLocks noChangeAspect="1" noChangeArrowheads="1"/>
              </p:cNvPicPr>
              <p:nvPr/>
            </p:nvPicPr>
            <p:blipFill>
              <a:blip r:embed="rId5" cstate="print"/>
              <a:srcRect/>
              <a:stretch>
                <a:fillRect/>
              </a:stretch>
            </p:blipFill>
            <p:spPr bwMode="auto">
              <a:xfrm>
                <a:off x="192" y="816"/>
                <a:ext cx="1572" cy="1092"/>
              </a:xfrm>
              <a:prstGeom prst="rect">
                <a:avLst/>
              </a:prstGeom>
              <a:noFill/>
              <a:ln w="9525">
                <a:noFill/>
                <a:miter lim="800000"/>
                <a:headEnd/>
                <a:tailEnd/>
              </a:ln>
            </p:spPr>
          </p:pic>
          <p:sp>
            <p:nvSpPr>
              <p:cNvPr id="22542" name="Text Box 15"/>
              <p:cNvSpPr txBox="1">
                <a:spLocks noChangeArrowheads="1"/>
              </p:cNvSpPr>
              <p:nvPr/>
            </p:nvSpPr>
            <p:spPr bwMode="auto">
              <a:xfrm>
                <a:off x="432" y="1152"/>
                <a:ext cx="578" cy="192"/>
              </a:xfrm>
              <a:prstGeom prst="rect">
                <a:avLst/>
              </a:prstGeom>
              <a:noFill/>
              <a:ln w="9525">
                <a:noFill/>
                <a:miter lim="800000"/>
                <a:headEnd/>
                <a:tailEnd/>
              </a:ln>
            </p:spPr>
            <p:txBody>
              <a:bodyPr wrap="none">
                <a:spAutoFit/>
              </a:bodyPr>
              <a:lstStyle/>
              <a:p>
                <a:r>
                  <a:rPr lang="en-US" sz="1400" b="1">
                    <a:solidFill>
                      <a:schemeClr val="bg1"/>
                    </a:solidFill>
                  </a:rPr>
                  <a:t>Red &gt; 60</a:t>
                </a:r>
              </a:p>
            </p:txBody>
          </p:sp>
          <p:pic>
            <p:nvPicPr>
              <p:cNvPr id="22543" name="Picture 16" descr="s1rfdiijj"/>
              <p:cNvPicPr>
                <a:picLocks noChangeAspect="1" noChangeArrowheads="1"/>
              </p:cNvPicPr>
              <p:nvPr/>
            </p:nvPicPr>
            <p:blipFill>
              <a:blip r:embed="rId6" cstate="print"/>
              <a:srcRect/>
              <a:stretch>
                <a:fillRect/>
              </a:stretch>
            </p:blipFill>
            <p:spPr bwMode="auto">
              <a:xfrm>
                <a:off x="144" y="1872"/>
                <a:ext cx="1632" cy="1075"/>
              </a:xfrm>
              <a:prstGeom prst="rect">
                <a:avLst/>
              </a:prstGeom>
              <a:noFill/>
              <a:ln w="9525">
                <a:noFill/>
                <a:miter lim="800000"/>
                <a:headEnd/>
                <a:tailEnd/>
              </a:ln>
            </p:spPr>
          </p:pic>
          <p:sp>
            <p:nvSpPr>
              <p:cNvPr id="22544" name="Text Box 17"/>
              <p:cNvSpPr txBox="1">
                <a:spLocks noChangeArrowheads="1"/>
              </p:cNvSpPr>
              <p:nvPr/>
            </p:nvSpPr>
            <p:spPr bwMode="auto">
              <a:xfrm>
                <a:off x="384" y="2064"/>
                <a:ext cx="1536" cy="594"/>
              </a:xfrm>
              <a:prstGeom prst="rect">
                <a:avLst/>
              </a:prstGeom>
              <a:noFill/>
              <a:ln w="9525">
                <a:noFill/>
                <a:miter lim="800000"/>
                <a:headEnd/>
                <a:tailEnd/>
              </a:ln>
            </p:spPr>
            <p:txBody>
              <a:bodyPr>
                <a:spAutoFit/>
              </a:bodyPr>
              <a:lstStyle/>
              <a:p>
                <a:r>
                  <a:rPr lang="en-US" sz="1400" b="1">
                    <a:solidFill>
                      <a:schemeClr val="bg1"/>
                    </a:solidFill>
                  </a:rPr>
                  <a:t>Red &gt; 6</a:t>
                </a:r>
              </a:p>
              <a:p>
                <a:r>
                  <a:rPr lang="en-US" sz="1400" b="1">
                    <a:solidFill>
                      <a:schemeClr val="bg1"/>
                    </a:solidFill>
                  </a:rPr>
                  <a:t>Yellow: 2-6</a:t>
                </a:r>
              </a:p>
              <a:p>
                <a:r>
                  <a:rPr lang="en-US" sz="1400" b="1">
                    <a:solidFill>
                      <a:schemeClr val="bg1"/>
                    </a:solidFill>
                  </a:rPr>
                  <a:t>White : 1-2</a:t>
                </a:r>
              </a:p>
              <a:p>
                <a:r>
                  <a:rPr lang="en-US" sz="1400" b="1">
                    <a:solidFill>
                      <a:schemeClr val="bg1"/>
                    </a:solidFill>
                  </a:rPr>
                  <a:t>Gray &lt; 1</a:t>
                </a:r>
              </a:p>
            </p:txBody>
          </p:sp>
        </p:grpSp>
      </p:grpSp>
      <p:pic>
        <p:nvPicPr>
          <p:cNvPr id="22532" name="Picture 18" descr="scantable"/>
          <p:cNvPicPr>
            <a:picLocks noChangeAspect="1" noChangeArrowheads="1"/>
          </p:cNvPicPr>
          <p:nvPr/>
        </p:nvPicPr>
        <p:blipFill>
          <a:blip r:embed="rId7" cstate="print"/>
          <a:srcRect/>
          <a:stretch>
            <a:fillRect/>
          </a:stretch>
        </p:blipFill>
        <p:spPr bwMode="auto">
          <a:xfrm>
            <a:off x="2819400" y="1447800"/>
            <a:ext cx="5715000" cy="1331913"/>
          </a:xfrm>
          <a:prstGeom prst="rect">
            <a:avLst/>
          </a:prstGeom>
          <a:noFill/>
          <a:ln w="9525">
            <a:noFill/>
            <a:miter lim="800000"/>
            <a:headEnd/>
            <a:tailEnd/>
          </a:ln>
        </p:spPr>
      </p:pic>
      <p:sp>
        <p:nvSpPr>
          <p:cNvPr id="22533" name="Rectangle 19"/>
          <p:cNvSpPr>
            <a:spLocks noChangeArrowheads="1"/>
          </p:cNvSpPr>
          <p:nvPr/>
        </p:nvSpPr>
        <p:spPr bwMode="auto">
          <a:xfrm>
            <a:off x="317500" y="79375"/>
            <a:ext cx="8458200" cy="685800"/>
          </a:xfrm>
          <a:prstGeom prst="rect">
            <a:avLst/>
          </a:prstGeom>
          <a:noFill/>
          <a:ln w="12700">
            <a:noFill/>
            <a:miter lim="800000"/>
            <a:headEnd/>
            <a:tailEnd/>
          </a:ln>
        </p:spPr>
        <p:txBody>
          <a:bodyPr anchor="ctr"/>
          <a:lstStyle/>
          <a:p>
            <a:pPr algn="ctr" eaLnBrk="0" hangingPunct="0">
              <a:lnSpc>
                <a:spcPct val="90000"/>
              </a:lnSpc>
            </a:pPr>
            <a:r>
              <a:rPr lang="en-US" sz="2400" b="1" dirty="0">
                <a:solidFill>
                  <a:srgbClr val="002060"/>
                </a:solidFill>
                <a:latin typeface="Book Antiqua" pitchFamily="18" charset="0"/>
              </a:rPr>
              <a:t>GLM Lightning Jump Algorithm: </a:t>
            </a:r>
            <a:r>
              <a:rPr lang="en-US" sz="2400" b="1" dirty="0">
                <a:solidFill>
                  <a:srgbClr val="7030A0"/>
                </a:solidFill>
                <a:latin typeface="Book Antiqua" pitchFamily="18" charset="0"/>
              </a:rPr>
              <a:t/>
            </a:r>
            <a:br>
              <a:rPr lang="en-US" sz="2400" b="1" dirty="0">
                <a:solidFill>
                  <a:srgbClr val="7030A0"/>
                </a:solidFill>
                <a:latin typeface="Book Antiqua" pitchFamily="18" charset="0"/>
              </a:rPr>
            </a:br>
            <a:r>
              <a:rPr lang="en-US" sz="2400" b="1" dirty="0">
                <a:solidFill>
                  <a:srgbClr val="7030A0"/>
                </a:solidFill>
                <a:latin typeface="Book Antiqua" pitchFamily="18" charset="0"/>
              </a:rPr>
              <a:t>Experimental Trending Implementation in AWIPS/SCAN</a:t>
            </a:r>
          </a:p>
        </p:txBody>
      </p:sp>
      <p:sp>
        <p:nvSpPr>
          <p:cNvPr id="22534" name="Line 20"/>
          <p:cNvSpPr>
            <a:spLocks noChangeShapeType="1"/>
          </p:cNvSpPr>
          <p:nvPr/>
        </p:nvSpPr>
        <p:spPr bwMode="auto">
          <a:xfrm>
            <a:off x="381000" y="806450"/>
            <a:ext cx="8229600" cy="0"/>
          </a:xfrm>
          <a:prstGeom prst="line">
            <a:avLst/>
          </a:prstGeom>
          <a:noFill/>
          <a:ln w="50800" cmpd="dbl">
            <a:solidFill>
              <a:srgbClr val="003399"/>
            </a:solidFill>
            <a:round/>
            <a:headEnd/>
            <a:tailEnd/>
          </a:ln>
        </p:spPr>
        <p:txBody>
          <a:bodyPr/>
          <a:lstStyle/>
          <a:p>
            <a:endParaRPr lang="en-US"/>
          </a:p>
        </p:txBody>
      </p:sp>
      <p:sp>
        <p:nvSpPr>
          <p:cNvPr id="22535" name="Rectangle 21"/>
          <p:cNvSpPr>
            <a:spLocks noChangeArrowheads="1"/>
          </p:cNvSpPr>
          <p:nvPr/>
        </p:nvSpPr>
        <p:spPr bwMode="auto">
          <a:xfrm>
            <a:off x="3008313" y="6296025"/>
            <a:ext cx="3087687" cy="396875"/>
          </a:xfrm>
          <a:prstGeom prst="rect">
            <a:avLst/>
          </a:prstGeom>
          <a:noFill/>
          <a:ln w="12700">
            <a:noFill/>
            <a:miter lim="800000"/>
            <a:headEnd/>
            <a:tailEnd/>
          </a:ln>
        </p:spPr>
        <p:txBody>
          <a:bodyPr wrap="none">
            <a:spAutoFit/>
          </a:bodyPr>
          <a:lstStyle/>
          <a:p>
            <a:pPr eaLnBrk="0" hangingPunct="0"/>
            <a:r>
              <a:rPr lang="en-US" sz="2000" b="1">
                <a:solidFill>
                  <a:srgbClr val="FFFFFF"/>
                </a:solidFill>
              </a:rPr>
              <a:t>(July 04, 2007 at 21:36Z)</a:t>
            </a:r>
          </a:p>
        </p:txBody>
      </p:sp>
      <p:sp>
        <p:nvSpPr>
          <p:cNvPr id="22536" name="Text Box 22"/>
          <p:cNvSpPr txBox="1">
            <a:spLocks noChangeArrowheads="1"/>
          </p:cNvSpPr>
          <p:nvPr/>
        </p:nvSpPr>
        <p:spPr bwMode="auto">
          <a:xfrm>
            <a:off x="5410200" y="6659563"/>
            <a:ext cx="1822450" cy="274637"/>
          </a:xfrm>
          <a:prstGeom prst="rect">
            <a:avLst/>
          </a:prstGeom>
          <a:noFill/>
          <a:ln w="12700">
            <a:noFill/>
            <a:miter lim="800000"/>
            <a:headEnd/>
            <a:tailEnd/>
          </a:ln>
        </p:spPr>
        <p:txBody>
          <a:bodyPr wrap="none">
            <a:spAutoFit/>
          </a:bodyPr>
          <a:lstStyle/>
          <a:p>
            <a:pPr eaLnBrk="0" hangingPunct="0"/>
            <a:r>
              <a:rPr lang="en-US" sz="1200"/>
              <a:t>Courtesy Momoudou Ba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7500" y="347663"/>
            <a:ext cx="8509000" cy="563562"/>
          </a:xfrm>
        </p:spPr>
        <p:txBody>
          <a:bodyPr/>
          <a:lstStyle/>
          <a:p>
            <a:r>
              <a:rPr lang="en-US" sz="3600" dirty="0" smtClean="0">
                <a:solidFill>
                  <a:srgbClr val="002060"/>
                </a:solidFill>
              </a:rPr>
              <a:t>Proving Ground Summary</a:t>
            </a:r>
          </a:p>
        </p:txBody>
      </p:sp>
      <p:sp>
        <p:nvSpPr>
          <p:cNvPr id="10243" name="Rectangle 3"/>
          <p:cNvSpPr>
            <a:spLocks noGrp="1" noChangeArrowheads="1"/>
          </p:cNvSpPr>
          <p:nvPr>
            <p:ph type="body" idx="1"/>
          </p:nvPr>
        </p:nvSpPr>
        <p:spPr>
          <a:xfrm>
            <a:off x="0" y="1534695"/>
            <a:ext cx="8614611" cy="4216400"/>
          </a:xfrm>
        </p:spPr>
        <p:txBody>
          <a:bodyPr/>
          <a:lstStyle/>
          <a:p>
            <a:pPr lvl="2"/>
            <a:r>
              <a:rPr lang="en-US" sz="2400" dirty="0" smtClean="0">
                <a:solidFill>
                  <a:srgbClr val="0033CC"/>
                </a:solidFill>
                <a:latin typeface="Times New Roman" pitchFamily="18" charset="0"/>
                <a:sym typeface="WP Greek Century" pitchFamily="2" charset="2"/>
              </a:rPr>
              <a:t>Must be able to test individual and integrated components with independence from developers</a:t>
            </a:r>
          </a:p>
          <a:p>
            <a:pPr lvl="2"/>
            <a:r>
              <a:rPr lang="en-US" sz="2400" dirty="0" smtClean="0">
                <a:solidFill>
                  <a:srgbClr val="0033CC"/>
                </a:solidFill>
                <a:latin typeface="Times New Roman" pitchFamily="18" charset="0"/>
                <a:sym typeface="WP Greek Century" pitchFamily="2" charset="2"/>
              </a:rPr>
              <a:t>Need pathway for user assessment and feedback to have impact on algorithm refinement</a:t>
            </a:r>
          </a:p>
          <a:p>
            <a:pPr lvl="2"/>
            <a:r>
              <a:rPr lang="en-US" sz="2400" dirty="0" smtClean="0">
                <a:solidFill>
                  <a:srgbClr val="0033CC"/>
                </a:solidFill>
                <a:latin typeface="Times New Roman" pitchFamily="18" charset="0"/>
                <a:sym typeface="WP Greek Century" pitchFamily="2" charset="2"/>
              </a:rPr>
              <a:t>Ensuring pathway into operations by developing GOES-R proxy products for the AWIPS2 environment</a:t>
            </a:r>
          </a:p>
          <a:p>
            <a:pPr lvl="2"/>
            <a:r>
              <a:rPr lang="en-US" sz="2400" dirty="0" smtClean="0">
                <a:solidFill>
                  <a:srgbClr val="0033CC"/>
                </a:solidFill>
                <a:latin typeface="Times New Roman" pitchFamily="18" charset="0"/>
                <a:sym typeface="WP Greek Century" pitchFamily="2" charset="2"/>
              </a:rPr>
              <a:t>Need real time and archived events (AWIPS2, WES)</a:t>
            </a:r>
          </a:p>
          <a:p>
            <a:pPr lvl="2"/>
            <a:r>
              <a:rPr lang="en-US" sz="2400" dirty="0" smtClean="0">
                <a:solidFill>
                  <a:srgbClr val="0033CC"/>
                </a:solidFill>
                <a:latin typeface="Times New Roman" pitchFamily="18" charset="0"/>
                <a:sym typeface="WP Greek Century" pitchFamily="2" charset="2"/>
              </a:rPr>
              <a:t>Must maintain focus on clear path to operations</a:t>
            </a:r>
          </a:p>
          <a:p>
            <a:pPr lvl="2"/>
            <a:endParaRPr lang="en-US" sz="2400" dirty="0" smtClean="0">
              <a:solidFill>
                <a:srgbClr val="0033CC"/>
              </a:solidFill>
              <a:latin typeface="Times New Roman" pitchFamily="18" charset="0"/>
              <a:sym typeface="WP Greek Century" pitchFamily="2" charset="2"/>
            </a:endParaRPr>
          </a:p>
        </p:txBody>
      </p:sp>
      <p:sp>
        <p:nvSpPr>
          <p:cNvPr id="10244"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1"/>
          </p:nvPr>
        </p:nvSpPr>
        <p:spPr>
          <a:noFill/>
        </p:spPr>
        <p:txBody>
          <a:bodyPr/>
          <a:lstStyle/>
          <a:p>
            <a:fld id="{E584BC8A-3AAD-4529-B7DB-30348E0C1B9E}" type="slidenum">
              <a:rPr lang="en-US" smtClean="0"/>
              <a:pPr/>
              <a:t>22</a:t>
            </a:fld>
            <a:endParaRPr lang="en-US" smtClean="0"/>
          </a:p>
        </p:txBody>
      </p:sp>
      <p:sp>
        <p:nvSpPr>
          <p:cNvPr id="4099" name="Rectangle 2"/>
          <p:cNvSpPr>
            <a:spLocks noGrp="1" noChangeArrowheads="1"/>
          </p:cNvSpPr>
          <p:nvPr>
            <p:ph type="title"/>
          </p:nvPr>
        </p:nvSpPr>
        <p:spPr>
          <a:xfrm>
            <a:off x="138363" y="386434"/>
            <a:ext cx="8867274" cy="563562"/>
          </a:xfrm>
        </p:spPr>
        <p:txBody>
          <a:bodyPr/>
          <a:lstStyle/>
          <a:p>
            <a:r>
              <a:rPr lang="en-US" sz="3600" dirty="0" smtClean="0">
                <a:solidFill>
                  <a:srgbClr val="002060"/>
                </a:solidFill>
              </a:rPr>
              <a:t>Pathways to User Readiness for GOES-R</a:t>
            </a:r>
          </a:p>
        </p:txBody>
      </p:sp>
      <p:sp>
        <p:nvSpPr>
          <p:cNvPr id="4100" name="Rectangle 3"/>
          <p:cNvSpPr>
            <a:spLocks noGrp="1" noChangeArrowheads="1"/>
          </p:cNvSpPr>
          <p:nvPr>
            <p:ph type="body" idx="1"/>
          </p:nvPr>
        </p:nvSpPr>
        <p:spPr>
          <a:xfrm>
            <a:off x="457200" y="1395663"/>
            <a:ext cx="8229600" cy="5197641"/>
          </a:xfrm>
        </p:spPr>
        <p:txBody>
          <a:bodyPr/>
          <a:lstStyle/>
          <a:p>
            <a:pPr>
              <a:lnSpc>
                <a:spcPct val="90000"/>
              </a:lnSpc>
            </a:pPr>
            <a:r>
              <a:rPr lang="en-US" sz="2400" dirty="0" smtClean="0">
                <a:solidFill>
                  <a:srgbClr val="0033CC"/>
                </a:solidFill>
              </a:rPr>
              <a:t>GOES-R Proving Ground</a:t>
            </a:r>
          </a:p>
          <a:p>
            <a:pPr lvl="1">
              <a:lnSpc>
                <a:spcPct val="90000"/>
              </a:lnSpc>
            </a:pPr>
            <a:endParaRPr lang="en-US" sz="2400" dirty="0" smtClean="0">
              <a:solidFill>
                <a:srgbClr val="0033CC"/>
              </a:solidFill>
            </a:endParaRPr>
          </a:p>
          <a:p>
            <a:pPr>
              <a:lnSpc>
                <a:spcPct val="90000"/>
              </a:lnSpc>
            </a:pPr>
            <a:r>
              <a:rPr lang="en-US" sz="2400" dirty="0" smtClean="0">
                <a:solidFill>
                  <a:srgbClr val="0033CC"/>
                </a:solidFill>
              </a:rPr>
              <a:t>User Education and Outreach</a:t>
            </a:r>
          </a:p>
          <a:p>
            <a:pPr lvl="1">
              <a:lnSpc>
                <a:spcPct val="90000"/>
              </a:lnSpc>
            </a:pPr>
            <a:r>
              <a:rPr lang="en-US" sz="2400" dirty="0" smtClean="0">
                <a:solidFill>
                  <a:srgbClr val="0033CC"/>
                </a:solidFill>
              </a:rPr>
              <a:t>COMET modules; VISIT; </a:t>
            </a:r>
            <a:r>
              <a:rPr lang="en-US" sz="2400" dirty="0" err="1" smtClean="0">
                <a:solidFill>
                  <a:srgbClr val="0033CC"/>
                </a:solidFill>
              </a:rPr>
              <a:t>SHyMet</a:t>
            </a:r>
            <a:r>
              <a:rPr lang="en-US" sz="2400" dirty="0" smtClean="0">
                <a:solidFill>
                  <a:srgbClr val="0033CC"/>
                </a:solidFill>
              </a:rPr>
              <a:t>; ESRC</a:t>
            </a:r>
          </a:p>
          <a:p>
            <a:pPr lvl="1">
              <a:lnSpc>
                <a:spcPct val="90000"/>
              </a:lnSpc>
            </a:pPr>
            <a:r>
              <a:rPr lang="en-US" sz="2400" dirty="0" smtClean="0">
                <a:solidFill>
                  <a:srgbClr val="0033CC"/>
                </a:solidFill>
              </a:rPr>
              <a:t>GOES-R Web Page, Fact Sheets, Social Media</a:t>
            </a:r>
          </a:p>
          <a:p>
            <a:pPr lvl="1">
              <a:lnSpc>
                <a:spcPct val="90000"/>
              </a:lnSpc>
            </a:pPr>
            <a:r>
              <a:rPr lang="en-US" sz="2400" dirty="0" smtClean="0">
                <a:solidFill>
                  <a:srgbClr val="0033CC"/>
                </a:solidFill>
              </a:rPr>
              <a:t>GOES Users Conferences</a:t>
            </a:r>
          </a:p>
          <a:p>
            <a:pPr lvl="1">
              <a:lnSpc>
                <a:spcPct val="90000"/>
              </a:lnSpc>
            </a:pPr>
            <a:r>
              <a:rPr lang="en-US" sz="2400" dirty="0" smtClean="0">
                <a:solidFill>
                  <a:srgbClr val="0033CC"/>
                </a:solidFill>
              </a:rPr>
              <a:t>Special Sessions at AMS (GOES/POES, IIPS, Satellite Conferences)</a:t>
            </a:r>
          </a:p>
          <a:p>
            <a:pPr lvl="1">
              <a:lnSpc>
                <a:spcPct val="90000"/>
              </a:lnSpc>
            </a:pPr>
            <a:r>
              <a:rPr lang="en-US" sz="2400" dirty="0" smtClean="0">
                <a:solidFill>
                  <a:srgbClr val="0033CC"/>
                </a:solidFill>
              </a:rPr>
              <a:t>NOAA Direct Readout Conferences</a:t>
            </a:r>
          </a:p>
          <a:p>
            <a:pPr>
              <a:lnSpc>
                <a:spcPct val="90000"/>
              </a:lnSpc>
              <a:buNone/>
            </a:pPr>
            <a:endParaRPr lang="en-US" sz="2400" dirty="0" smtClean="0">
              <a:solidFill>
                <a:srgbClr val="0033CC"/>
              </a:solidFill>
            </a:endParaRPr>
          </a:p>
          <a:p>
            <a:pPr>
              <a:lnSpc>
                <a:spcPct val="90000"/>
              </a:lnSpc>
            </a:pPr>
            <a:r>
              <a:rPr lang="en-US" sz="2400" dirty="0" smtClean="0">
                <a:solidFill>
                  <a:srgbClr val="0033CC"/>
                </a:solidFill>
              </a:rPr>
              <a:t>User Readiness Plan</a:t>
            </a:r>
          </a:p>
          <a:p>
            <a:pPr lvl="1">
              <a:lnSpc>
                <a:spcPct val="90000"/>
              </a:lnSpc>
              <a:buFontTx/>
              <a:buNone/>
            </a:pPr>
            <a:r>
              <a:rPr lang="en-US" sz="2400" dirty="0" smtClean="0">
                <a:solidFill>
                  <a:srgbClr val="0033CC"/>
                </a:solidFill>
              </a:rPr>
              <a:t>	</a:t>
            </a:r>
          </a:p>
          <a:p>
            <a:pPr>
              <a:lnSpc>
                <a:spcPct val="90000"/>
              </a:lnSpc>
              <a:buFontTx/>
              <a:buNone/>
            </a:pPr>
            <a:endParaRPr lang="en-US" sz="2400" dirty="0" smtClean="0">
              <a:solidFill>
                <a:srgbClr val="0033CC"/>
              </a:solidFill>
            </a:endParaRPr>
          </a:p>
        </p:txBody>
      </p:sp>
      <p:sp>
        <p:nvSpPr>
          <p:cNvPr id="4101" name="Line 4"/>
          <p:cNvSpPr>
            <a:spLocks noChangeShapeType="1"/>
          </p:cNvSpPr>
          <p:nvPr/>
        </p:nvSpPr>
        <p:spPr bwMode="auto">
          <a:xfrm>
            <a:off x="381000" y="1150356"/>
            <a:ext cx="8229600" cy="0"/>
          </a:xfrm>
          <a:prstGeom prst="line">
            <a:avLst/>
          </a:prstGeom>
          <a:noFill/>
          <a:ln w="50800" cmpd="dbl">
            <a:solidFill>
              <a:srgbClr val="003399"/>
            </a:solidFill>
            <a:round/>
            <a:headEnd/>
            <a:tailEnd/>
          </a:ln>
        </p:spPr>
        <p:txBody>
          <a:bodyPr/>
          <a:lstStyle/>
          <a:p>
            <a:endParaRPr lang="en-US">
              <a:ln>
                <a:solidFill>
                  <a:srgbClr val="002060"/>
                </a:solidFill>
              </a:l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5602" name="Picture 2" descr="NASA Logo"/>
          <p:cNvPicPr>
            <a:picLocks noChangeAspect="1" noChangeArrowheads="1"/>
          </p:cNvPicPr>
          <p:nvPr/>
        </p:nvPicPr>
        <p:blipFill>
          <a:blip r:embed="rId3" cstate="print"/>
          <a:srcRect/>
          <a:stretch>
            <a:fillRect/>
          </a:stretch>
        </p:blipFill>
        <p:spPr bwMode="auto">
          <a:xfrm>
            <a:off x="8239125" y="3177554"/>
            <a:ext cx="609600" cy="508000"/>
          </a:xfrm>
          <a:prstGeom prst="rect">
            <a:avLst/>
          </a:prstGeom>
          <a:noFill/>
          <a:ln w="9525">
            <a:noFill/>
            <a:miter lim="800000"/>
            <a:headEnd/>
            <a:tailEnd/>
          </a:ln>
        </p:spPr>
      </p:pic>
      <p:pic>
        <p:nvPicPr>
          <p:cNvPr id="25603" name="Picture 3" descr="NOAA_bp copy"/>
          <p:cNvPicPr>
            <a:picLocks noChangeAspect="1" noChangeArrowheads="1"/>
          </p:cNvPicPr>
          <p:nvPr/>
        </p:nvPicPr>
        <p:blipFill>
          <a:blip r:embed="rId4" cstate="print"/>
          <a:srcRect/>
          <a:stretch>
            <a:fillRect/>
          </a:stretch>
        </p:blipFill>
        <p:spPr bwMode="auto">
          <a:xfrm>
            <a:off x="8256588" y="2458416"/>
            <a:ext cx="563562" cy="565150"/>
          </a:xfrm>
          <a:prstGeom prst="rect">
            <a:avLst/>
          </a:prstGeom>
          <a:noFill/>
          <a:ln w="9525">
            <a:noFill/>
            <a:miter lim="800000"/>
            <a:headEnd/>
            <a:tailEnd/>
          </a:ln>
        </p:spPr>
      </p:pic>
      <p:sp>
        <p:nvSpPr>
          <p:cNvPr id="482308" name="Text Box 4"/>
          <p:cNvSpPr txBox="1">
            <a:spLocks noChangeArrowheads="1"/>
          </p:cNvSpPr>
          <p:nvPr/>
        </p:nvSpPr>
        <p:spPr bwMode="auto">
          <a:xfrm>
            <a:off x="1390650" y="233363"/>
            <a:ext cx="8229600" cy="579437"/>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002060"/>
                </a:solidFill>
                <a:effectLst>
                  <a:outerShdw blurRad="38100" dist="38100" dir="2700000" algn="tl">
                    <a:srgbClr val="C0C0C0"/>
                  </a:outerShdw>
                </a:effectLst>
                <a:latin typeface="Felix Titling" pitchFamily="82" charset="0"/>
              </a:rPr>
              <a:t>6</a:t>
            </a:r>
            <a:r>
              <a:rPr lang="en-US" sz="3200" b="1" baseline="30000" dirty="0">
                <a:solidFill>
                  <a:srgbClr val="002060"/>
                </a:solidFill>
                <a:effectLst>
                  <a:outerShdw blurRad="38100" dist="38100" dir="2700000" algn="tl">
                    <a:srgbClr val="C0C0C0"/>
                  </a:outerShdw>
                </a:effectLst>
                <a:latin typeface="Felix Titling" pitchFamily="82" charset="0"/>
              </a:rPr>
              <a:t>th</a:t>
            </a:r>
            <a:r>
              <a:rPr lang="en-US" sz="3200" b="1" dirty="0">
                <a:solidFill>
                  <a:srgbClr val="002060"/>
                </a:solidFill>
                <a:effectLst>
                  <a:outerShdw blurRad="38100" dist="38100" dir="2700000" algn="tl">
                    <a:srgbClr val="C0C0C0"/>
                  </a:outerShdw>
                </a:effectLst>
                <a:latin typeface="Felix Titling" pitchFamily="82" charset="0"/>
              </a:rPr>
              <a:t> GOES Users’</a:t>
            </a:r>
            <a:r>
              <a:rPr lang="en-US" sz="3200" b="1" dirty="0">
                <a:solidFill>
                  <a:srgbClr val="00206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elix Titling" pitchFamily="82" charset="0"/>
              </a:rPr>
              <a:t> </a:t>
            </a:r>
            <a:r>
              <a:rPr lang="en-US" sz="3200" b="1" dirty="0">
                <a:solidFill>
                  <a:srgbClr val="002060"/>
                </a:solidFill>
                <a:effectLst>
                  <a:outerShdw blurRad="38100" dist="38100" dir="2700000" algn="tl">
                    <a:srgbClr val="C0C0C0"/>
                  </a:outerShdw>
                </a:effectLst>
                <a:latin typeface="Felix Titling" pitchFamily="82" charset="0"/>
              </a:rPr>
              <a:t>Conference</a:t>
            </a:r>
          </a:p>
        </p:txBody>
      </p:sp>
      <p:sp>
        <p:nvSpPr>
          <p:cNvPr id="482309" name="Text Box 5"/>
          <p:cNvSpPr txBox="1">
            <a:spLocks noChangeArrowheads="1"/>
          </p:cNvSpPr>
          <p:nvPr/>
        </p:nvSpPr>
        <p:spPr bwMode="auto">
          <a:xfrm>
            <a:off x="0" y="5802313"/>
            <a:ext cx="9144000" cy="396875"/>
          </a:xfrm>
          <a:prstGeom prst="rect">
            <a:avLst/>
          </a:prstGeom>
          <a:noFill/>
          <a:ln w="9525">
            <a:noFill/>
            <a:miter lim="800000"/>
            <a:headEnd/>
            <a:tailEnd/>
          </a:ln>
          <a:effectLst/>
        </p:spPr>
        <p:txBody>
          <a:bodyPr>
            <a:spAutoFit/>
          </a:bodyPr>
          <a:lstStyle/>
          <a:p>
            <a:pPr algn="ctr">
              <a:spcBef>
                <a:spcPct val="50000"/>
              </a:spcBef>
              <a:defRPr/>
            </a:pPr>
            <a:r>
              <a:rPr lang="en-US" sz="2000" b="1" u="sng">
                <a:solidFill>
                  <a:srgbClr val="FF0000"/>
                </a:solidFill>
                <a:effectLst>
                  <a:outerShdw blurRad="38100" dist="38100" dir="2700000" algn="tl">
                    <a:srgbClr val="C0C0C0"/>
                  </a:outerShdw>
                </a:effectLst>
                <a:latin typeface="Maiandra GD" pitchFamily="34" charset="0"/>
              </a:rPr>
              <a:t>G</a:t>
            </a:r>
            <a:r>
              <a:rPr lang="en-US" sz="2000" b="1">
                <a:solidFill>
                  <a:srgbClr val="FF0000"/>
                </a:solidFill>
                <a:effectLst>
                  <a:outerShdw blurRad="38100" dist="38100" dir="2700000" algn="tl">
                    <a:srgbClr val="C0C0C0"/>
                  </a:outerShdw>
                </a:effectLst>
                <a:latin typeface="Maiandra GD" pitchFamily="34" charset="0"/>
              </a:rPr>
              <a:t>eostationary </a:t>
            </a:r>
            <a:r>
              <a:rPr lang="en-US" sz="2000" b="1" u="sng">
                <a:solidFill>
                  <a:srgbClr val="FF0000"/>
                </a:solidFill>
                <a:effectLst>
                  <a:outerShdw blurRad="38100" dist="38100" dir="2700000" algn="tl">
                    <a:srgbClr val="C0C0C0"/>
                  </a:outerShdw>
                </a:effectLst>
                <a:latin typeface="Maiandra GD" pitchFamily="34" charset="0"/>
              </a:rPr>
              <a:t>O</a:t>
            </a:r>
            <a:r>
              <a:rPr lang="en-US" sz="2000" b="1">
                <a:solidFill>
                  <a:srgbClr val="FF0000"/>
                </a:solidFill>
                <a:effectLst>
                  <a:outerShdw blurRad="38100" dist="38100" dir="2700000" algn="tl">
                    <a:srgbClr val="C0C0C0"/>
                  </a:outerShdw>
                </a:effectLst>
                <a:latin typeface="Maiandra GD" pitchFamily="34" charset="0"/>
              </a:rPr>
              <a:t>perational </a:t>
            </a:r>
            <a:r>
              <a:rPr lang="en-US" sz="2000" b="1" u="sng">
                <a:solidFill>
                  <a:srgbClr val="FF0000"/>
                </a:solidFill>
                <a:effectLst>
                  <a:outerShdw blurRad="38100" dist="38100" dir="2700000" algn="tl">
                    <a:srgbClr val="C0C0C0"/>
                  </a:outerShdw>
                </a:effectLst>
                <a:latin typeface="Maiandra GD" pitchFamily="34" charset="0"/>
              </a:rPr>
              <a:t>E</a:t>
            </a:r>
            <a:r>
              <a:rPr lang="en-US" sz="2000" b="1">
                <a:solidFill>
                  <a:srgbClr val="FF0000"/>
                </a:solidFill>
                <a:effectLst>
                  <a:outerShdw blurRad="38100" dist="38100" dir="2700000" algn="tl">
                    <a:srgbClr val="C0C0C0"/>
                  </a:outerShdw>
                </a:effectLst>
                <a:latin typeface="Maiandra GD" pitchFamily="34" charset="0"/>
              </a:rPr>
              <a:t>nvironmental </a:t>
            </a:r>
            <a:r>
              <a:rPr lang="en-US" sz="2000" b="1" u="sng">
                <a:solidFill>
                  <a:srgbClr val="FF0000"/>
                </a:solidFill>
                <a:effectLst>
                  <a:outerShdw blurRad="38100" dist="38100" dir="2700000" algn="tl">
                    <a:srgbClr val="C0C0C0"/>
                  </a:outerShdw>
                </a:effectLst>
                <a:latin typeface="Maiandra GD" pitchFamily="34" charset="0"/>
              </a:rPr>
              <a:t>S</a:t>
            </a:r>
            <a:r>
              <a:rPr lang="en-US" sz="2000" b="1">
                <a:solidFill>
                  <a:srgbClr val="FF0000"/>
                </a:solidFill>
                <a:effectLst>
                  <a:outerShdw blurRad="38100" dist="38100" dir="2700000" algn="tl">
                    <a:srgbClr val="C0C0C0"/>
                  </a:outerShdw>
                </a:effectLst>
                <a:latin typeface="Maiandra GD" pitchFamily="34" charset="0"/>
              </a:rPr>
              <a:t>atellites: http://www.goes-r.gov</a:t>
            </a:r>
            <a:endParaRPr lang="en-US" sz="1500" b="1">
              <a:solidFill>
                <a:srgbClr val="FF0000"/>
              </a:solidFill>
              <a:effectLst>
                <a:outerShdw blurRad="38100" dist="38100" dir="2700000" algn="tl">
                  <a:srgbClr val="C0C0C0"/>
                </a:outerShdw>
              </a:effectLst>
              <a:latin typeface="Maiandra GD" pitchFamily="34" charset="0"/>
            </a:endParaRPr>
          </a:p>
        </p:txBody>
      </p:sp>
      <p:sp>
        <p:nvSpPr>
          <p:cNvPr id="482310" name="Text Box 6"/>
          <p:cNvSpPr txBox="1">
            <a:spLocks noChangeArrowheads="1"/>
          </p:cNvSpPr>
          <p:nvPr/>
        </p:nvSpPr>
        <p:spPr bwMode="auto">
          <a:xfrm>
            <a:off x="0" y="6521450"/>
            <a:ext cx="9144000" cy="336550"/>
          </a:xfrm>
          <a:prstGeom prst="rect">
            <a:avLst/>
          </a:prstGeom>
          <a:solidFill>
            <a:srgbClr val="000099"/>
          </a:solidFill>
          <a:ln w="9525">
            <a:noFill/>
            <a:miter lim="800000"/>
            <a:headEnd/>
            <a:tailEnd/>
          </a:ln>
          <a:effectLst/>
        </p:spPr>
        <p:txBody>
          <a:bodyPr>
            <a:spAutoFit/>
          </a:bodyPr>
          <a:lstStyle/>
          <a:p>
            <a:pPr algn="ctr">
              <a:defRPr/>
            </a:pPr>
            <a:r>
              <a:rPr lang="en-US" sz="1600" b="1">
                <a:solidFill>
                  <a:srgbClr val="FFCC00"/>
                </a:solidFill>
                <a:effectLst>
                  <a:outerShdw blurRad="38100" dist="38100" dir="2700000" algn="tl">
                    <a:srgbClr val="000000"/>
                  </a:outerShdw>
                </a:effectLst>
                <a:latin typeface="Maiandra GD" pitchFamily="34" charset="0"/>
              </a:rPr>
              <a:t>Special Event on 2 November:  50th Anniversary of the 1st Meteorological Satellite Experiment</a:t>
            </a:r>
          </a:p>
        </p:txBody>
      </p:sp>
      <p:pic>
        <p:nvPicPr>
          <p:cNvPr id="25607" name="Picture 7" descr="SSEC_logo"/>
          <p:cNvPicPr>
            <a:picLocks noChangeAspect="1" noChangeArrowheads="1"/>
          </p:cNvPicPr>
          <p:nvPr/>
        </p:nvPicPr>
        <p:blipFill>
          <a:blip r:embed="rId5" cstate="print"/>
          <a:srcRect/>
          <a:stretch>
            <a:fillRect/>
          </a:stretch>
        </p:blipFill>
        <p:spPr bwMode="auto">
          <a:xfrm>
            <a:off x="8248650" y="3906216"/>
            <a:ext cx="609600" cy="431800"/>
          </a:xfrm>
          <a:prstGeom prst="rect">
            <a:avLst/>
          </a:prstGeom>
          <a:noFill/>
          <a:ln w="9525">
            <a:noFill/>
            <a:miter lim="800000"/>
            <a:headEnd/>
            <a:tailEnd/>
          </a:ln>
        </p:spPr>
      </p:pic>
      <p:pic>
        <p:nvPicPr>
          <p:cNvPr id="25608" name="Picture 8" descr="kat_abi_simulated"/>
          <p:cNvPicPr>
            <a:picLocks noChangeAspect="1" noChangeArrowheads="1"/>
          </p:cNvPicPr>
          <p:nvPr/>
        </p:nvPicPr>
        <p:blipFill>
          <a:blip r:embed="rId6" cstate="print"/>
          <a:srcRect/>
          <a:stretch>
            <a:fillRect/>
          </a:stretch>
        </p:blipFill>
        <p:spPr bwMode="auto">
          <a:xfrm>
            <a:off x="381000" y="1524000"/>
            <a:ext cx="1069975" cy="1295400"/>
          </a:xfrm>
          <a:prstGeom prst="rect">
            <a:avLst/>
          </a:prstGeom>
          <a:noFill/>
          <a:ln w="12700">
            <a:solidFill>
              <a:schemeClr val="tx1"/>
            </a:solidFill>
            <a:miter lim="800000"/>
            <a:headEnd/>
            <a:tailEnd/>
          </a:ln>
        </p:spPr>
      </p:pic>
      <p:grpSp>
        <p:nvGrpSpPr>
          <p:cNvPr id="25609" name="Group 9"/>
          <p:cNvGrpSpPr>
            <a:grpSpLocks/>
          </p:cNvGrpSpPr>
          <p:nvPr/>
        </p:nvGrpSpPr>
        <p:grpSpPr bwMode="auto">
          <a:xfrm>
            <a:off x="228600" y="4238625"/>
            <a:ext cx="1295400" cy="1295400"/>
            <a:chOff x="4704" y="2688"/>
            <a:chExt cx="816" cy="816"/>
          </a:xfrm>
        </p:grpSpPr>
        <p:pic>
          <p:nvPicPr>
            <p:cNvPr id="482314" name="Picture 10" descr="Sun3512"/>
            <p:cNvPicPr>
              <a:picLocks noChangeAspect="1" noChangeArrowheads="1"/>
            </p:cNvPicPr>
            <p:nvPr/>
          </p:nvPicPr>
          <p:blipFill>
            <a:blip r:embed="rId7" cstate="print"/>
            <a:srcRect t="2724" b="4684"/>
            <a:stretch>
              <a:fillRect/>
            </a:stretch>
          </p:blipFill>
          <p:spPr bwMode="auto">
            <a:xfrm>
              <a:off x="4782" y="2736"/>
              <a:ext cx="707" cy="690"/>
            </a:xfrm>
            <a:prstGeom prst="rect">
              <a:avLst/>
            </a:prstGeom>
            <a:noFill/>
            <a:ln w="9525">
              <a:solidFill>
                <a:srgbClr val="000000"/>
              </a:solidFill>
              <a:miter lim="800000"/>
              <a:headEnd/>
              <a:tailEnd/>
            </a:ln>
            <a:effectLst>
              <a:outerShdw dist="107763" dir="8100000" algn="ctr" rotWithShape="0">
                <a:srgbClr val="808080">
                  <a:alpha val="50000"/>
                </a:srgbClr>
              </a:outerShdw>
            </a:effectLst>
          </p:spPr>
        </p:pic>
        <p:sp>
          <p:nvSpPr>
            <p:cNvPr id="25617" name="Rectangle 11"/>
            <p:cNvSpPr>
              <a:spLocks noChangeArrowheads="1"/>
            </p:cNvSpPr>
            <p:nvPr/>
          </p:nvSpPr>
          <p:spPr bwMode="auto">
            <a:xfrm>
              <a:off x="4704" y="2688"/>
              <a:ext cx="78" cy="816"/>
            </a:xfrm>
            <a:prstGeom prst="rect">
              <a:avLst/>
            </a:prstGeom>
            <a:solidFill>
              <a:schemeClr val="bg1"/>
            </a:solidFill>
            <a:ln w="9525">
              <a:noFill/>
              <a:miter lim="800000"/>
              <a:headEnd/>
              <a:tailEnd/>
            </a:ln>
          </p:spPr>
          <p:txBody>
            <a:bodyPr wrap="none" anchor="ctr"/>
            <a:lstStyle/>
            <a:p>
              <a:endParaRPr lang="en-US"/>
            </a:p>
          </p:txBody>
        </p:sp>
        <p:sp>
          <p:nvSpPr>
            <p:cNvPr id="25618" name="Rectangle 12"/>
            <p:cNvSpPr>
              <a:spLocks noChangeArrowheads="1"/>
            </p:cNvSpPr>
            <p:nvPr/>
          </p:nvSpPr>
          <p:spPr bwMode="auto">
            <a:xfrm>
              <a:off x="4760" y="3432"/>
              <a:ext cx="760" cy="72"/>
            </a:xfrm>
            <a:prstGeom prst="rect">
              <a:avLst/>
            </a:prstGeom>
            <a:solidFill>
              <a:schemeClr val="bg1"/>
            </a:solidFill>
            <a:ln w="9525">
              <a:noFill/>
              <a:miter lim="800000"/>
              <a:headEnd/>
              <a:tailEnd/>
            </a:ln>
          </p:spPr>
          <p:txBody>
            <a:bodyPr wrap="none" anchor="ctr"/>
            <a:lstStyle/>
            <a:p>
              <a:endParaRPr lang="en-US"/>
            </a:p>
          </p:txBody>
        </p:sp>
      </p:grpSp>
      <p:grpSp>
        <p:nvGrpSpPr>
          <p:cNvPr id="25610" name="Group 13"/>
          <p:cNvGrpSpPr>
            <a:grpSpLocks/>
          </p:cNvGrpSpPr>
          <p:nvPr/>
        </p:nvGrpSpPr>
        <p:grpSpPr bwMode="auto">
          <a:xfrm>
            <a:off x="2033588" y="1508125"/>
            <a:ext cx="5815012" cy="3902075"/>
            <a:chOff x="1091" y="1008"/>
            <a:chExt cx="3576" cy="2448"/>
          </a:xfrm>
        </p:grpSpPr>
        <p:pic>
          <p:nvPicPr>
            <p:cNvPr id="25614" name="Picture 14" descr="Monona Terrace_Lake Front"/>
            <p:cNvPicPr>
              <a:picLocks noChangeAspect="1" noChangeArrowheads="1"/>
            </p:cNvPicPr>
            <p:nvPr/>
          </p:nvPicPr>
          <p:blipFill>
            <a:blip r:embed="rId8" cstate="print"/>
            <a:srcRect b="12534"/>
            <a:stretch>
              <a:fillRect/>
            </a:stretch>
          </p:blipFill>
          <p:spPr bwMode="auto">
            <a:xfrm>
              <a:off x="1091" y="1032"/>
              <a:ext cx="3576" cy="2424"/>
            </a:xfrm>
            <a:prstGeom prst="rect">
              <a:avLst/>
            </a:prstGeom>
            <a:noFill/>
            <a:ln w="38100">
              <a:solidFill>
                <a:srgbClr val="333399"/>
              </a:solidFill>
              <a:miter lim="800000"/>
              <a:headEnd/>
              <a:tailEnd/>
            </a:ln>
          </p:spPr>
        </p:pic>
        <p:sp>
          <p:nvSpPr>
            <p:cNvPr id="482319" name="Text Box 15"/>
            <p:cNvSpPr txBox="1">
              <a:spLocks noChangeArrowheads="1"/>
            </p:cNvSpPr>
            <p:nvPr/>
          </p:nvSpPr>
          <p:spPr bwMode="auto">
            <a:xfrm>
              <a:off x="1911" y="1008"/>
              <a:ext cx="2756" cy="707"/>
            </a:xfrm>
            <a:prstGeom prst="rect">
              <a:avLst/>
            </a:prstGeom>
            <a:noFill/>
            <a:ln w="9525">
              <a:noFill/>
              <a:miter lim="800000"/>
              <a:headEnd/>
              <a:tailEnd/>
            </a:ln>
            <a:effectLst/>
          </p:spPr>
          <p:txBody>
            <a:bodyPr>
              <a:spAutoFit/>
            </a:bodyPr>
            <a:lstStyle/>
            <a:p>
              <a:pPr algn="r">
                <a:spcBef>
                  <a:spcPct val="20000"/>
                </a:spcBef>
                <a:defRPr/>
              </a:pPr>
              <a:r>
                <a:rPr lang="en-US" sz="2000" b="1">
                  <a:solidFill>
                    <a:srgbClr val="333399"/>
                  </a:solidFill>
                  <a:effectLst>
                    <a:outerShdw blurRad="38100" dist="38100" dir="2700000" algn="tl">
                      <a:srgbClr val="C0C0C0"/>
                    </a:outerShdw>
                  </a:effectLst>
                  <a:latin typeface="Maiandra GD" pitchFamily="34" charset="0"/>
                </a:rPr>
                <a:t>3-5 November 2009</a:t>
              </a:r>
            </a:p>
            <a:p>
              <a:pPr algn="r">
                <a:spcBef>
                  <a:spcPct val="20000"/>
                </a:spcBef>
                <a:defRPr/>
              </a:pPr>
              <a:r>
                <a:rPr lang="en-US" sz="2000" b="1">
                  <a:solidFill>
                    <a:srgbClr val="333399"/>
                  </a:solidFill>
                  <a:effectLst>
                    <a:outerShdw blurRad="38100" dist="38100" dir="2700000" algn="tl">
                      <a:srgbClr val="C0C0C0"/>
                    </a:outerShdw>
                  </a:effectLst>
                  <a:latin typeface="Maiandra GD" pitchFamily="34" charset="0"/>
                </a:rPr>
                <a:t>Monona Terrace Convention Center</a:t>
              </a:r>
            </a:p>
            <a:p>
              <a:pPr algn="r">
                <a:spcBef>
                  <a:spcPct val="20000"/>
                </a:spcBef>
                <a:defRPr/>
              </a:pPr>
              <a:r>
                <a:rPr lang="en-US" sz="2000" b="1">
                  <a:solidFill>
                    <a:srgbClr val="333399"/>
                  </a:solidFill>
                  <a:effectLst>
                    <a:outerShdw blurRad="38100" dist="38100" dir="2700000" algn="tl">
                      <a:srgbClr val="C0C0C0"/>
                    </a:outerShdw>
                  </a:effectLst>
                  <a:latin typeface="Maiandra GD" pitchFamily="34" charset="0"/>
                </a:rPr>
                <a:t>Madison, Wisconsin</a:t>
              </a:r>
            </a:p>
          </p:txBody>
        </p:sp>
      </p:grpSp>
      <p:sp>
        <p:nvSpPr>
          <p:cNvPr id="25611" name="Text Box 16"/>
          <p:cNvSpPr txBox="1">
            <a:spLocks noChangeArrowheads="1"/>
          </p:cNvSpPr>
          <p:nvPr/>
        </p:nvSpPr>
        <p:spPr bwMode="auto">
          <a:xfrm>
            <a:off x="1916113" y="1066800"/>
            <a:ext cx="6019800" cy="366713"/>
          </a:xfrm>
          <a:prstGeom prst="rect">
            <a:avLst/>
          </a:prstGeom>
          <a:noFill/>
          <a:ln w="9525">
            <a:noFill/>
            <a:miter lim="800000"/>
            <a:headEnd/>
            <a:tailEnd/>
          </a:ln>
        </p:spPr>
        <p:txBody>
          <a:bodyPr>
            <a:spAutoFit/>
          </a:bodyPr>
          <a:lstStyle/>
          <a:p>
            <a:pPr algn="ctr">
              <a:spcBef>
                <a:spcPct val="50000"/>
              </a:spcBef>
            </a:pPr>
            <a:r>
              <a:rPr lang="en-US" b="1">
                <a:solidFill>
                  <a:srgbClr val="000099"/>
                </a:solidFill>
                <a:latin typeface="Maiandra GD" pitchFamily="34" charset="0"/>
              </a:rPr>
              <a:t>http://cimss.ssec.wisc.edu/goes_r/meetings/guc2009/</a:t>
            </a:r>
          </a:p>
        </p:txBody>
      </p:sp>
      <p:pic>
        <p:nvPicPr>
          <p:cNvPr id="25612" name="Picture 17" descr="GOES_E_W_no_cor"/>
          <p:cNvPicPr>
            <a:picLocks noChangeAspect="1" noChangeArrowheads="1"/>
          </p:cNvPicPr>
          <p:nvPr/>
        </p:nvPicPr>
        <p:blipFill>
          <a:blip r:embed="rId9" cstate="print"/>
          <a:srcRect/>
          <a:stretch>
            <a:fillRect/>
          </a:stretch>
        </p:blipFill>
        <p:spPr bwMode="auto">
          <a:xfrm>
            <a:off x="185738" y="3125788"/>
            <a:ext cx="1462087" cy="912812"/>
          </a:xfrm>
          <a:prstGeom prst="rect">
            <a:avLst/>
          </a:prstGeom>
          <a:noFill/>
          <a:ln w="12700">
            <a:solidFill>
              <a:schemeClr val="tx1"/>
            </a:solidFill>
            <a:miter lim="800000"/>
            <a:headEnd/>
            <a:tailEnd/>
          </a:ln>
        </p:spPr>
      </p:pic>
      <p:pic>
        <p:nvPicPr>
          <p:cNvPr id="25613" name="Picture 13" descr="GOES-R_Color_L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431800"/>
            <a:ext cx="12954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1"/>
          </p:nvPr>
        </p:nvSpPr>
        <p:spPr>
          <a:noFill/>
        </p:spPr>
        <p:txBody>
          <a:bodyPr/>
          <a:lstStyle/>
          <a:p>
            <a:fld id="{AF48F293-5776-4BEE-8AF1-7ACAB4987293}" type="slidenum">
              <a:rPr lang="en-US" smtClean="0"/>
              <a:pPr/>
              <a:t>3</a:t>
            </a:fld>
            <a:endParaRPr lang="en-US" smtClean="0"/>
          </a:p>
        </p:txBody>
      </p:sp>
      <p:sp>
        <p:nvSpPr>
          <p:cNvPr id="4099" name="Rectangle 2"/>
          <p:cNvSpPr>
            <a:spLocks noGrp="1" noChangeArrowheads="1"/>
          </p:cNvSpPr>
          <p:nvPr>
            <p:ph type="title"/>
          </p:nvPr>
        </p:nvSpPr>
        <p:spPr>
          <a:xfrm>
            <a:off x="1676400" y="169863"/>
            <a:ext cx="5791200" cy="563562"/>
          </a:xfrm>
        </p:spPr>
        <p:txBody>
          <a:bodyPr/>
          <a:lstStyle/>
          <a:p>
            <a:r>
              <a:rPr lang="en-US" sz="4400" dirty="0" smtClean="0">
                <a:solidFill>
                  <a:srgbClr val="002060"/>
                </a:solidFill>
              </a:rPr>
              <a:t>Outline</a:t>
            </a:r>
          </a:p>
        </p:txBody>
      </p:sp>
      <p:sp>
        <p:nvSpPr>
          <p:cNvPr id="4100" name="Rectangle 3"/>
          <p:cNvSpPr>
            <a:spLocks noGrp="1" noChangeArrowheads="1"/>
          </p:cNvSpPr>
          <p:nvPr>
            <p:ph type="body" idx="1"/>
          </p:nvPr>
        </p:nvSpPr>
        <p:spPr/>
        <p:txBody>
          <a:bodyPr/>
          <a:lstStyle/>
          <a:p>
            <a:pPr>
              <a:lnSpc>
                <a:spcPct val="90000"/>
              </a:lnSpc>
            </a:pPr>
            <a:r>
              <a:rPr lang="en-US" sz="2800" b="1" dirty="0" smtClean="0">
                <a:solidFill>
                  <a:srgbClr val="0033CC"/>
                </a:solidFill>
              </a:rPr>
              <a:t>GOES-R Proving Ground Overview</a:t>
            </a:r>
          </a:p>
          <a:p>
            <a:pPr lvl="1">
              <a:lnSpc>
                <a:spcPct val="90000"/>
              </a:lnSpc>
            </a:pPr>
            <a:r>
              <a:rPr lang="en-US" sz="2400" b="1" dirty="0" smtClean="0">
                <a:solidFill>
                  <a:srgbClr val="0033CC"/>
                </a:solidFill>
              </a:rPr>
              <a:t>Mission, Components, Framework, Partners</a:t>
            </a:r>
          </a:p>
          <a:p>
            <a:pPr lvl="1">
              <a:lnSpc>
                <a:spcPct val="90000"/>
              </a:lnSpc>
            </a:pPr>
            <a:endParaRPr lang="en-US" sz="2800" b="1" dirty="0" smtClean="0">
              <a:solidFill>
                <a:srgbClr val="0033CC"/>
              </a:solidFill>
            </a:endParaRPr>
          </a:p>
          <a:p>
            <a:pPr>
              <a:lnSpc>
                <a:spcPct val="90000"/>
              </a:lnSpc>
            </a:pPr>
            <a:r>
              <a:rPr lang="en-US" sz="2800" b="1" dirty="0" smtClean="0">
                <a:solidFill>
                  <a:srgbClr val="0033CC"/>
                </a:solidFill>
              </a:rPr>
              <a:t>Progress and Status</a:t>
            </a:r>
          </a:p>
          <a:p>
            <a:pPr>
              <a:lnSpc>
                <a:spcPct val="90000"/>
              </a:lnSpc>
            </a:pPr>
            <a:endParaRPr lang="en-US" sz="2800" b="1" dirty="0" smtClean="0">
              <a:solidFill>
                <a:srgbClr val="0033CC"/>
              </a:solidFill>
            </a:endParaRPr>
          </a:p>
          <a:p>
            <a:pPr>
              <a:lnSpc>
                <a:spcPct val="90000"/>
              </a:lnSpc>
            </a:pPr>
            <a:r>
              <a:rPr lang="en-US" sz="2800" b="1" dirty="0" smtClean="0">
                <a:solidFill>
                  <a:srgbClr val="0033CC"/>
                </a:solidFill>
              </a:rPr>
              <a:t>Some Examples</a:t>
            </a:r>
          </a:p>
          <a:p>
            <a:pPr lvl="1">
              <a:lnSpc>
                <a:spcPct val="90000"/>
              </a:lnSpc>
            </a:pPr>
            <a:r>
              <a:rPr lang="en-US" sz="2600" b="1" dirty="0" smtClean="0">
                <a:solidFill>
                  <a:srgbClr val="0033CC"/>
                </a:solidFill>
              </a:rPr>
              <a:t>Advanced Baseline Imager</a:t>
            </a:r>
          </a:p>
          <a:p>
            <a:pPr lvl="1">
              <a:lnSpc>
                <a:spcPct val="90000"/>
              </a:lnSpc>
            </a:pPr>
            <a:r>
              <a:rPr lang="en-US" sz="2600" b="1" dirty="0" smtClean="0">
                <a:solidFill>
                  <a:srgbClr val="0033CC"/>
                </a:solidFill>
              </a:rPr>
              <a:t>Geostationary Lightning </a:t>
            </a:r>
            <a:r>
              <a:rPr lang="en-US" sz="2600" b="1" dirty="0" err="1" smtClean="0">
                <a:solidFill>
                  <a:srgbClr val="0033CC"/>
                </a:solidFill>
              </a:rPr>
              <a:t>Mapper</a:t>
            </a:r>
            <a:endParaRPr lang="en-US" sz="2600" b="1" dirty="0" smtClean="0">
              <a:solidFill>
                <a:srgbClr val="0033CC"/>
              </a:solidFill>
            </a:endParaRPr>
          </a:p>
          <a:p>
            <a:pPr>
              <a:lnSpc>
                <a:spcPct val="90000"/>
              </a:lnSpc>
            </a:pPr>
            <a:endParaRPr lang="en-US" sz="2800" b="1" dirty="0" smtClean="0">
              <a:solidFill>
                <a:srgbClr val="0033CC"/>
              </a:solidFill>
            </a:endParaRPr>
          </a:p>
          <a:p>
            <a:pPr>
              <a:lnSpc>
                <a:spcPct val="90000"/>
              </a:lnSpc>
            </a:pPr>
            <a:r>
              <a:rPr lang="en-US" sz="2800" b="1" dirty="0" smtClean="0">
                <a:solidFill>
                  <a:srgbClr val="0033CC"/>
                </a:solidFill>
              </a:rPr>
              <a:t>Summary</a:t>
            </a:r>
          </a:p>
          <a:p>
            <a:pPr>
              <a:lnSpc>
                <a:spcPct val="90000"/>
              </a:lnSpc>
            </a:pPr>
            <a:endParaRPr lang="en-US" sz="2800" b="1" dirty="0" smtClean="0">
              <a:solidFill>
                <a:srgbClr val="0033CC"/>
              </a:solidFill>
            </a:endParaRPr>
          </a:p>
          <a:p>
            <a:pPr>
              <a:lnSpc>
                <a:spcPct val="90000"/>
              </a:lnSpc>
              <a:buFontTx/>
              <a:buNone/>
            </a:pPr>
            <a:endParaRPr lang="en-US" sz="2800" b="1" dirty="0" smtClean="0">
              <a:solidFill>
                <a:srgbClr val="0033CC"/>
              </a:solidFill>
            </a:endParaRPr>
          </a:p>
        </p:txBody>
      </p:sp>
      <p:sp>
        <p:nvSpPr>
          <p:cNvPr id="4101"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3689" y="240632"/>
            <a:ext cx="7856621" cy="769520"/>
          </a:xfrm>
        </p:spPr>
        <p:txBody>
          <a:bodyPr/>
          <a:lstStyle/>
          <a:p>
            <a:r>
              <a:rPr lang="en-US" sz="3600" dirty="0" smtClean="0">
                <a:solidFill>
                  <a:srgbClr val="002060"/>
                </a:solidFill>
              </a:rPr>
              <a:t>Proving Ground/ </a:t>
            </a:r>
            <a:r>
              <a:rPr lang="en-US" sz="3600" dirty="0" err="1" smtClean="0">
                <a:solidFill>
                  <a:srgbClr val="002060"/>
                </a:solidFill>
              </a:rPr>
              <a:t>Testbed</a:t>
            </a:r>
            <a:r>
              <a:rPr lang="en-US" sz="3600" dirty="0" smtClean="0">
                <a:solidFill>
                  <a:srgbClr val="002060"/>
                </a:solidFill>
              </a:rPr>
              <a:t> Concept</a:t>
            </a:r>
            <a:endParaRPr lang="en-US" sz="3600" dirty="0">
              <a:solidFill>
                <a:srgbClr val="002060"/>
              </a:solidFill>
            </a:endParaRPr>
          </a:p>
        </p:txBody>
      </p:sp>
      <p:sp>
        <p:nvSpPr>
          <p:cNvPr id="3" name="Slide Number Placeholder 2"/>
          <p:cNvSpPr>
            <a:spLocks noGrp="1"/>
          </p:cNvSpPr>
          <p:nvPr>
            <p:ph type="sldNum" sz="quarter" idx="11"/>
          </p:nvPr>
        </p:nvSpPr>
        <p:spPr/>
        <p:txBody>
          <a:bodyPr/>
          <a:lstStyle/>
          <a:p>
            <a:pPr>
              <a:defRPr/>
            </a:pPr>
            <a:fld id="{CB408E71-80BA-41CB-AE7D-3F650682A175}" type="slidenum">
              <a:rPr lang="en-US" smtClean="0"/>
              <a:pPr>
                <a:defRPr/>
              </a:pPr>
              <a:t>4</a:t>
            </a:fld>
            <a:endParaRPr lang="en-US"/>
          </a:p>
        </p:txBody>
      </p:sp>
      <p:sp>
        <p:nvSpPr>
          <p:cNvPr id="4" name="Date Placeholder 3"/>
          <p:cNvSpPr>
            <a:spLocks noGrp="1"/>
          </p:cNvSpPr>
          <p:nvPr>
            <p:ph type="dt" sz="half" idx="12"/>
          </p:nvPr>
        </p:nvSpPr>
        <p:spPr/>
        <p:txBody>
          <a:bodyPr/>
          <a:lstStyle/>
          <a:p>
            <a:pPr>
              <a:defRPr/>
            </a:pPr>
            <a:fld id="{E5609436-29F6-4AE3-AF71-8253694D9B89}" type="datetime1">
              <a:rPr lang="en-US" smtClean="0"/>
              <a:pPr>
                <a:defRPr/>
              </a:pPr>
              <a:t>11/12/09</a:t>
            </a:fld>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Rectangle 5"/>
          <p:cNvSpPr/>
          <p:nvPr/>
        </p:nvSpPr>
        <p:spPr>
          <a:xfrm>
            <a:off x="745958" y="1443569"/>
            <a:ext cx="7652084" cy="4154984"/>
          </a:xfrm>
          <a:prstGeom prst="rect">
            <a:avLst/>
          </a:prstGeom>
        </p:spPr>
        <p:txBody>
          <a:bodyPr wrap="square">
            <a:spAutoFit/>
          </a:bodyPr>
          <a:lstStyle/>
          <a:p>
            <a:r>
              <a:rPr lang="en-US" sz="2400" dirty="0" smtClean="0">
                <a:solidFill>
                  <a:srgbClr val="0033CC"/>
                </a:solidFill>
              </a:rPr>
              <a:t>• </a:t>
            </a:r>
            <a:r>
              <a:rPr lang="en-US" sz="2400" b="1" dirty="0">
                <a:solidFill>
                  <a:srgbClr val="0033CC"/>
                </a:solidFill>
              </a:rPr>
              <a:t>Proving Ground is </a:t>
            </a:r>
            <a:r>
              <a:rPr lang="en-US" sz="2400" b="1" dirty="0" smtClean="0">
                <a:solidFill>
                  <a:srgbClr val="0033CC"/>
                </a:solidFill>
              </a:rPr>
              <a:t>a valuable tool </a:t>
            </a:r>
            <a:r>
              <a:rPr lang="en-US" sz="2400" b="1" dirty="0">
                <a:solidFill>
                  <a:srgbClr val="0033CC"/>
                </a:solidFill>
              </a:rPr>
              <a:t>to ensure user</a:t>
            </a:r>
          </a:p>
          <a:p>
            <a:r>
              <a:rPr lang="en-US" sz="2400" b="1" dirty="0" smtClean="0">
                <a:solidFill>
                  <a:srgbClr val="0033CC"/>
                </a:solidFill>
              </a:rPr>
              <a:t>readiness on Day-1</a:t>
            </a:r>
            <a:endParaRPr lang="en-US" sz="2400" b="1" dirty="0">
              <a:solidFill>
                <a:srgbClr val="0033CC"/>
              </a:solidFill>
            </a:endParaRPr>
          </a:p>
          <a:p>
            <a:pPr>
              <a:buFont typeface="Arial" pitchFamily="34" charset="0"/>
              <a:buChar char="•"/>
            </a:pPr>
            <a:r>
              <a:rPr lang="en-US" sz="2400" b="1" dirty="0" smtClean="0">
                <a:solidFill>
                  <a:srgbClr val="0033CC"/>
                </a:solidFill>
              </a:rPr>
              <a:t> Use </a:t>
            </a:r>
            <a:r>
              <a:rPr lang="en-US" sz="2400" b="1" dirty="0">
                <a:solidFill>
                  <a:srgbClr val="0033CC"/>
                </a:solidFill>
              </a:rPr>
              <a:t>proxy and simulated data sets </a:t>
            </a:r>
            <a:r>
              <a:rPr lang="en-US" sz="2400" b="1" dirty="0" smtClean="0">
                <a:solidFill>
                  <a:srgbClr val="0033CC"/>
                </a:solidFill>
              </a:rPr>
              <a:t>to:</a:t>
            </a:r>
            <a:endParaRPr lang="en-US" sz="2400" b="1" dirty="0">
              <a:solidFill>
                <a:srgbClr val="0033CC"/>
              </a:solidFill>
            </a:endParaRPr>
          </a:p>
          <a:p>
            <a:pPr lvl="1">
              <a:buFont typeface="Wingdings" pitchFamily="2" charset="2"/>
              <a:buChar char="Ø"/>
            </a:pPr>
            <a:r>
              <a:rPr lang="en-US" sz="2400" dirty="0" smtClean="0">
                <a:solidFill>
                  <a:srgbClr val="0033CC"/>
                </a:solidFill>
              </a:rPr>
              <a:t> Validate </a:t>
            </a:r>
            <a:r>
              <a:rPr lang="en-US" sz="2400" dirty="0">
                <a:solidFill>
                  <a:srgbClr val="0033CC"/>
                </a:solidFill>
              </a:rPr>
              <a:t>new or improved </a:t>
            </a:r>
            <a:r>
              <a:rPr lang="en-US" sz="2400" dirty="0" smtClean="0">
                <a:solidFill>
                  <a:srgbClr val="0033CC"/>
                </a:solidFill>
              </a:rPr>
              <a:t>products</a:t>
            </a:r>
          </a:p>
          <a:p>
            <a:pPr lvl="1">
              <a:buFont typeface="Wingdings" pitchFamily="2" charset="2"/>
              <a:buChar char="Ø"/>
            </a:pPr>
            <a:r>
              <a:rPr lang="en-US" sz="2400" dirty="0" smtClean="0">
                <a:solidFill>
                  <a:srgbClr val="0033CC"/>
                </a:solidFill>
              </a:rPr>
              <a:t> Test and validate processing and distribution systems</a:t>
            </a:r>
            <a:endParaRPr lang="en-US" sz="2400" dirty="0">
              <a:solidFill>
                <a:srgbClr val="0033CC"/>
              </a:solidFill>
            </a:endParaRPr>
          </a:p>
          <a:p>
            <a:pPr lvl="1">
              <a:buFont typeface="Wingdings" pitchFamily="2" charset="2"/>
              <a:buChar char="Ø"/>
            </a:pPr>
            <a:r>
              <a:rPr lang="en-US" sz="2400" dirty="0" smtClean="0">
                <a:solidFill>
                  <a:srgbClr val="0033CC"/>
                </a:solidFill>
              </a:rPr>
              <a:t> 	Validate</a:t>
            </a:r>
            <a:r>
              <a:rPr lang="en-US" sz="2400" dirty="0">
                <a:solidFill>
                  <a:srgbClr val="0033CC"/>
                </a:solidFill>
              </a:rPr>
              <a:t>/ optimize decision aids</a:t>
            </a:r>
          </a:p>
          <a:p>
            <a:pPr lvl="1">
              <a:buFont typeface="Wingdings" pitchFamily="2" charset="2"/>
              <a:buChar char="Ø"/>
            </a:pPr>
            <a:r>
              <a:rPr lang="en-US" sz="2400" dirty="0" smtClean="0">
                <a:solidFill>
                  <a:srgbClr val="0033CC"/>
                </a:solidFill>
              </a:rPr>
              <a:t> 	Optimize </a:t>
            </a:r>
            <a:r>
              <a:rPr lang="en-US" sz="2400" dirty="0">
                <a:solidFill>
                  <a:srgbClr val="0033CC"/>
                </a:solidFill>
              </a:rPr>
              <a:t>product display techniques</a:t>
            </a:r>
          </a:p>
          <a:p>
            <a:pPr lvl="1">
              <a:buFont typeface="Wingdings" pitchFamily="2" charset="2"/>
              <a:buChar char="Ø"/>
            </a:pPr>
            <a:r>
              <a:rPr lang="en-US" sz="2400" dirty="0" smtClean="0">
                <a:solidFill>
                  <a:srgbClr val="0033CC"/>
                </a:solidFill>
              </a:rPr>
              <a:t> 	Develop content for training</a:t>
            </a:r>
            <a:endParaRPr lang="en-US" sz="2400" b="1" dirty="0">
              <a:solidFill>
                <a:srgbClr val="0033CC"/>
              </a:solidFill>
            </a:endParaRPr>
          </a:p>
          <a:p>
            <a:r>
              <a:rPr lang="en-US" sz="2400" dirty="0">
                <a:solidFill>
                  <a:srgbClr val="0033CC"/>
                </a:solidFill>
              </a:rPr>
              <a:t>• </a:t>
            </a:r>
            <a:r>
              <a:rPr lang="en-US" sz="2400" b="1" dirty="0">
                <a:solidFill>
                  <a:srgbClr val="0033CC"/>
                </a:solidFill>
              </a:rPr>
              <a:t>Venue for direct user input</a:t>
            </a:r>
          </a:p>
          <a:p>
            <a:r>
              <a:rPr lang="en-US" sz="2400" dirty="0">
                <a:solidFill>
                  <a:srgbClr val="0033CC"/>
                </a:solidFill>
              </a:rPr>
              <a:t>• </a:t>
            </a:r>
            <a:r>
              <a:rPr lang="en-US" sz="2400" b="1" dirty="0">
                <a:solidFill>
                  <a:srgbClr val="0033CC"/>
                </a:solidFill>
              </a:rPr>
              <a:t>Proven successful in NEXRAD program</a:t>
            </a:r>
            <a:endParaRPr lang="en-US" sz="2400" dirty="0">
              <a:solidFill>
                <a:srgbClr val="0033CC"/>
              </a:solidFill>
            </a:endParaRPr>
          </a:p>
        </p:txBody>
      </p:sp>
      <p:sp>
        <p:nvSpPr>
          <p:cNvPr id="7"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
        <p:nvSpPr>
          <p:cNvPr id="8" name="Text Box 7"/>
          <p:cNvSpPr txBox="1">
            <a:spLocks noChangeArrowheads="1"/>
          </p:cNvSpPr>
          <p:nvPr/>
        </p:nvSpPr>
        <p:spPr bwMode="auto">
          <a:xfrm>
            <a:off x="187325" y="5951538"/>
            <a:ext cx="8785225" cy="650875"/>
          </a:xfrm>
          <a:prstGeom prst="rect">
            <a:avLst/>
          </a:prstGeom>
          <a:solidFill>
            <a:srgbClr val="33CC33"/>
          </a:solidFill>
          <a:ln w="9525">
            <a:solidFill>
              <a:schemeClr val="tx1"/>
            </a:solidFill>
            <a:miter lim="800000"/>
            <a:headEnd/>
            <a:tailEnd/>
          </a:ln>
        </p:spPr>
        <p:txBody>
          <a:bodyPr>
            <a:spAutoFit/>
          </a:bodyPr>
          <a:lstStyle/>
          <a:p>
            <a:r>
              <a:rPr lang="en-US" dirty="0">
                <a:sym typeface="WP Greek Century" pitchFamily="2" charset="2"/>
              </a:rPr>
              <a:t>Intended outcomes are Day-1 readiness and maximum utilization for both the developers and users of GOES-R products, and an effective transition to operations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347663"/>
            <a:ext cx="8509000" cy="563562"/>
          </a:xfrm>
        </p:spPr>
        <p:txBody>
          <a:bodyPr/>
          <a:lstStyle/>
          <a:p>
            <a:r>
              <a:rPr lang="en-US" sz="3600" dirty="0" smtClean="0">
                <a:solidFill>
                  <a:srgbClr val="002060"/>
                </a:solidFill>
              </a:rPr>
              <a:t>Proving Ground Framework</a:t>
            </a:r>
          </a:p>
        </p:txBody>
      </p:sp>
      <p:sp>
        <p:nvSpPr>
          <p:cNvPr id="6147" name="Rectangle 3"/>
          <p:cNvSpPr>
            <a:spLocks noGrp="1" noChangeArrowheads="1"/>
          </p:cNvSpPr>
          <p:nvPr>
            <p:ph type="body" idx="1"/>
          </p:nvPr>
        </p:nvSpPr>
        <p:spPr>
          <a:xfrm>
            <a:off x="457200" y="1270000"/>
            <a:ext cx="8229600" cy="5588000"/>
          </a:xfrm>
        </p:spPr>
        <p:txBody>
          <a:bodyPr/>
          <a:lstStyle/>
          <a:p>
            <a:pPr lvl="1"/>
            <a:r>
              <a:rPr lang="en-US" sz="2400" dirty="0" smtClean="0">
                <a:solidFill>
                  <a:srgbClr val="0033CC"/>
                </a:solidFill>
                <a:latin typeface="Times New Roman" pitchFamily="18" charset="0"/>
                <a:sym typeface="WP Greek Century" pitchFamily="2" charset="2"/>
              </a:rPr>
              <a:t>Place where technologies and ideas are tested and proven before being fielded in operations</a:t>
            </a:r>
          </a:p>
          <a:p>
            <a:pPr lvl="1"/>
            <a:r>
              <a:rPr lang="en-US" sz="2400" dirty="0" smtClean="0">
                <a:solidFill>
                  <a:srgbClr val="0033CC"/>
                </a:solidFill>
                <a:latin typeface="Times New Roman" pitchFamily="18" charset="0"/>
                <a:sym typeface="WP Greek Century" pitchFamily="2" charset="2"/>
              </a:rPr>
              <a:t>Evaluates how infusion of technology or process in forecast environment impacts operations</a:t>
            </a:r>
          </a:p>
          <a:p>
            <a:pPr lvl="1"/>
            <a:r>
              <a:rPr lang="en-US" sz="2400" dirty="0" smtClean="0">
                <a:solidFill>
                  <a:srgbClr val="0033CC"/>
                </a:solidFill>
                <a:latin typeface="Times New Roman" pitchFamily="18" charset="0"/>
                <a:sym typeface="WP Greek Century" pitchFamily="2" charset="2"/>
              </a:rPr>
              <a:t>Integrates technology or process with other available tools</a:t>
            </a:r>
          </a:p>
          <a:p>
            <a:pPr lvl="1"/>
            <a:r>
              <a:rPr lang="en-US" sz="2400" dirty="0" smtClean="0">
                <a:solidFill>
                  <a:srgbClr val="0033CC"/>
                </a:solidFill>
                <a:latin typeface="Times New Roman" pitchFamily="18" charset="0"/>
                <a:sym typeface="WP Greek Century" pitchFamily="2" charset="2"/>
              </a:rPr>
              <a:t>User readiness risk mitigation</a:t>
            </a:r>
          </a:p>
          <a:p>
            <a:pPr lvl="1"/>
            <a:r>
              <a:rPr lang="en-US" sz="2400" dirty="0" smtClean="0">
                <a:solidFill>
                  <a:srgbClr val="0033CC"/>
                </a:solidFill>
                <a:latin typeface="Times New Roman" pitchFamily="18" charset="0"/>
                <a:sym typeface="WP Greek Century" pitchFamily="2" charset="2"/>
              </a:rPr>
              <a:t>Key component: operational testing by those independent of the development process</a:t>
            </a:r>
          </a:p>
          <a:p>
            <a:pPr lvl="1"/>
            <a:r>
              <a:rPr lang="en-US" sz="2400" dirty="0" smtClean="0">
                <a:solidFill>
                  <a:srgbClr val="0033CC"/>
                </a:solidFill>
                <a:latin typeface="Times New Roman" pitchFamily="18" charset="0"/>
                <a:sym typeface="WP Greek Century" pitchFamily="2" charset="2"/>
              </a:rPr>
              <a:t>Key Benefit: users more accepting of fielded technology</a:t>
            </a:r>
          </a:p>
          <a:p>
            <a:pPr lvl="2"/>
            <a:r>
              <a:rPr lang="en-US" sz="2400" dirty="0" smtClean="0">
                <a:solidFill>
                  <a:srgbClr val="0033CC"/>
                </a:solidFill>
                <a:latin typeface="Times New Roman" pitchFamily="18" charset="0"/>
                <a:sym typeface="WP Greek Century" pitchFamily="2" charset="2"/>
              </a:rPr>
              <a:t>They have had a say in the design</a:t>
            </a:r>
          </a:p>
          <a:p>
            <a:pPr lvl="2"/>
            <a:r>
              <a:rPr lang="en-US" sz="2400" dirty="0" smtClean="0">
                <a:solidFill>
                  <a:srgbClr val="0033CC"/>
                </a:solidFill>
                <a:latin typeface="Times New Roman" pitchFamily="18" charset="0"/>
                <a:sym typeface="WP Greek Century" pitchFamily="2" charset="2"/>
              </a:rPr>
              <a:t>Design better fits an identified need</a:t>
            </a:r>
          </a:p>
        </p:txBody>
      </p:sp>
      <p:sp>
        <p:nvSpPr>
          <p:cNvPr id="6148"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0500" y="347663"/>
            <a:ext cx="8826500" cy="563562"/>
          </a:xfrm>
        </p:spPr>
        <p:txBody>
          <a:bodyPr/>
          <a:lstStyle/>
          <a:p>
            <a:r>
              <a:rPr lang="en-US" sz="3600" dirty="0" smtClean="0">
                <a:solidFill>
                  <a:srgbClr val="002060"/>
                </a:solidFill>
              </a:rPr>
              <a:t>Key Components of Proving Ground</a:t>
            </a:r>
          </a:p>
        </p:txBody>
      </p:sp>
      <p:sp>
        <p:nvSpPr>
          <p:cNvPr id="7171" name="Rectangle 3"/>
          <p:cNvSpPr>
            <a:spLocks noGrp="1" noChangeArrowheads="1"/>
          </p:cNvSpPr>
          <p:nvPr>
            <p:ph type="body" idx="1"/>
          </p:nvPr>
        </p:nvSpPr>
        <p:spPr>
          <a:xfrm>
            <a:off x="457200" y="1270000"/>
            <a:ext cx="8229600" cy="5588000"/>
          </a:xfrm>
        </p:spPr>
        <p:txBody>
          <a:bodyPr/>
          <a:lstStyle/>
          <a:p>
            <a:pPr lvl="1"/>
            <a:r>
              <a:rPr lang="en-US" sz="2400" dirty="0" smtClean="0">
                <a:solidFill>
                  <a:srgbClr val="0033CC"/>
                </a:solidFill>
                <a:latin typeface="Times New Roman" pitchFamily="18" charset="0"/>
                <a:sym typeface="WP Greek Century" pitchFamily="2" charset="2"/>
              </a:rPr>
              <a:t>Ability to fully test individual components</a:t>
            </a:r>
          </a:p>
          <a:p>
            <a:pPr lvl="1"/>
            <a:r>
              <a:rPr lang="en-US" sz="2400" dirty="0" smtClean="0">
                <a:solidFill>
                  <a:srgbClr val="0033CC"/>
                </a:solidFill>
                <a:latin typeface="Times New Roman" pitchFamily="18" charset="0"/>
                <a:sym typeface="WP Greek Century" pitchFamily="2" charset="2"/>
              </a:rPr>
              <a:t>Ability to fully test integrated components</a:t>
            </a:r>
          </a:p>
          <a:p>
            <a:pPr lvl="1"/>
            <a:r>
              <a:rPr lang="en-US" sz="2400" dirty="0" smtClean="0">
                <a:solidFill>
                  <a:srgbClr val="0033CC"/>
                </a:solidFill>
                <a:latin typeface="Times New Roman" pitchFamily="18" charset="0"/>
                <a:sym typeface="WP Greek Century" pitchFamily="2" charset="2"/>
              </a:rPr>
              <a:t>Testing which simulates routine low-end events</a:t>
            </a:r>
          </a:p>
          <a:p>
            <a:pPr lvl="1"/>
            <a:r>
              <a:rPr lang="en-US" sz="2400" dirty="0" smtClean="0">
                <a:solidFill>
                  <a:srgbClr val="0033CC"/>
                </a:solidFill>
                <a:latin typeface="Times New Roman" pitchFamily="18" charset="0"/>
                <a:sym typeface="WP Greek Century" pitchFamily="2" charset="2"/>
              </a:rPr>
              <a:t>Testing which simulates high-end non-routine events</a:t>
            </a:r>
          </a:p>
          <a:p>
            <a:pPr lvl="1"/>
            <a:r>
              <a:rPr lang="en-US" sz="2400" dirty="0" smtClean="0">
                <a:solidFill>
                  <a:srgbClr val="0033CC"/>
                </a:solidFill>
                <a:latin typeface="Times New Roman" pitchFamily="18" charset="0"/>
                <a:sym typeface="WP Greek Century" pitchFamily="2" charset="2"/>
              </a:rPr>
              <a:t>Testing using archived events and simulation</a:t>
            </a:r>
          </a:p>
          <a:p>
            <a:pPr lvl="1"/>
            <a:r>
              <a:rPr lang="en-US" sz="2400" dirty="0" smtClean="0">
                <a:solidFill>
                  <a:srgbClr val="0033CC"/>
                </a:solidFill>
                <a:latin typeface="Times New Roman" pitchFamily="18" charset="0"/>
                <a:sym typeface="WP Greek Century" pitchFamily="2" charset="2"/>
              </a:rPr>
              <a:t>Testing using live events</a:t>
            </a:r>
          </a:p>
          <a:p>
            <a:pPr lvl="1"/>
            <a:r>
              <a:rPr lang="en-US" sz="2400" dirty="0" smtClean="0">
                <a:solidFill>
                  <a:srgbClr val="0033CC"/>
                </a:solidFill>
                <a:latin typeface="Times New Roman" pitchFamily="18" charset="0"/>
                <a:sym typeface="WP Greek Century" pitchFamily="2" charset="2"/>
              </a:rPr>
              <a:t>Test team independence</a:t>
            </a:r>
          </a:p>
          <a:p>
            <a:pPr lvl="1"/>
            <a:r>
              <a:rPr lang="en-US" sz="2400" dirty="0" smtClean="0">
                <a:solidFill>
                  <a:srgbClr val="0033CC"/>
                </a:solidFill>
                <a:latin typeface="Times New Roman" pitchFamily="18" charset="0"/>
                <a:sym typeface="WP Greek Century" pitchFamily="2" charset="2"/>
              </a:rPr>
              <a:t>Test team membership made up of test experts, trainers, and operational users</a:t>
            </a:r>
          </a:p>
          <a:p>
            <a:pPr lvl="1"/>
            <a:r>
              <a:rPr lang="en-US" sz="2400" dirty="0" smtClean="0">
                <a:solidFill>
                  <a:srgbClr val="0033CC"/>
                </a:solidFill>
                <a:latin typeface="Times New Roman" pitchFamily="18" charset="0"/>
                <a:sym typeface="WP Greek Century" pitchFamily="2" charset="2"/>
              </a:rPr>
              <a:t>Ability to make recommendations to the decision maker based on impacts noted in test findings</a:t>
            </a:r>
          </a:p>
        </p:txBody>
      </p:sp>
      <p:sp>
        <p:nvSpPr>
          <p:cNvPr id="7172" name="Line 4"/>
          <p:cNvSpPr>
            <a:spLocks noChangeShapeType="1"/>
          </p:cNvSpPr>
          <p:nvPr/>
        </p:nvSpPr>
        <p:spPr bwMode="auto">
          <a:xfrm>
            <a:off x="381000" y="1054100"/>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3314" name="Picture 2" descr="USA Flat"/>
          <p:cNvPicPr>
            <a:picLocks noChangeAspect="1" noChangeArrowheads="1"/>
          </p:cNvPicPr>
          <p:nvPr/>
        </p:nvPicPr>
        <p:blipFill>
          <a:blip r:embed="rId3" cstate="print"/>
          <a:srcRect/>
          <a:stretch>
            <a:fillRect/>
          </a:stretch>
        </p:blipFill>
        <p:spPr bwMode="auto">
          <a:xfrm>
            <a:off x="1792288" y="1916113"/>
            <a:ext cx="5557837" cy="4078287"/>
          </a:xfrm>
          <a:prstGeom prst="rect">
            <a:avLst/>
          </a:prstGeom>
          <a:noFill/>
          <a:ln w="9525">
            <a:noFill/>
            <a:miter lim="800000"/>
            <a:headEnd/>
            <a:tailEnd/>
          </a:ln>
        </p:spPr>
      </p:pic>
      <p:sp>
        <p:nvSpPr>
          <p:cNvPr id="515075" name="Rectangle 7"/>
          <p:cNvSpPr>
            <a:spLocks noChangeArrowheads="1"/>
          </p:cNvSpPr>
          <p:nvPr/>
        </p:nvSpPr>
        <p:spPr bwMode="auto">
          <a:xfrm>
            <a:off x="1344613" y="4403725"/>
            <a:ext cx="987425" cy="446088"/>
          </a:xfrm>
          <a:prstGeom prst="rect">
            <a:avLst/>
          </a:prstGeom>
          <a:noFill/>
          <a:ln w="9525" algn="ctr">
            <a:noFill/>
            <a:miter lim="800000"/>
            <a:headEnd/>
            <a:tailEnd/>
          </a:ln>
          <a:effectLst>
            <a:outerShdw dist="12700" algn="ctr" rotWithShape="0">
              <a:srgbClr val="000000"/>
            </a:outerShdw>
          </a:effectLst>
        </p:spPr>
        <p:txBody>
          <a:bodyPr wrap="none" lIns="84216" tIns="42108" rIns="84216" bIns="42108" anchor="ctr"/>
          <a:lstStyle/>
          <a:p>
            <a:pPr algn="r" defTabSz="841375">
              <a:lnSpc>
                <a:spcPct val="80000"/>
              </a:lnSpc>
              <a:spcBef>
                <a:spcPct val="20000"/>
              </a:spcBef>
              <a:defRPr/>
            </a:pPr>
            <a:r>
              <a:rPr lang="en-US" sz="1000" b="1">
                <a:cs typeface="Times New Roman" pitchFamily="18" charset="0"/>
              </a:rPr>
              <a:t>NWS Alaska Region</a:t>
            </a:r>
          </a:p>
          <a:p>
            <a:pPr algn="r" defTabSz="841375">
              <a:lnSpc>
                <a:spcPct val="80000"/>
              </a:lnSpc>
              <a:spcBef>
                <a:spcPct val="20000"/>
              </a:spcBef>
              <a:defRPr/>
            </a:pPr>
            <a:r>
              <a:rPr lang="en-US" sz="800" b="1">
                <a:cs typeface="Times New Roman" pitchFamily="18" charset="0"/>
              </a:rPr>
              <a:t>Anchorage, Alaska</a:t>
            </a:r>
          </a:p>
        </p:txBody>
      </p:sp>
      <p:sp>
        <p:nvSpPr>
          <p:cNvPr id="13316" name="Rectangle 21"/>
          <p:cNvSpPr>
            <a:spLocks noChangeAspect="1" noChangeArrowheads="1"/>
          </p:cNvSpPr>
          <p:nvPr/>
        </p:nvSpPr>
        <p:spPr bwMode="auto">
          <a:xfrm>
            <a:off x="7292975" y="2655888"/>
            <a:ext cx="1588" cy="1587"/>
          </a:xfrm>
          <a:prstGeom prst="rect">
            <a:avLst/>
          </a:prstGeom>
          <a:noFill/>
          <a:ln w="9525" algn="ctr">
            <a:noFill/>
            <a:miter lim="800000"/>
            <a:headEnd/>
            <a:tailEnd/>
          </a:ln>
        </p:spPr>
        <p:txBody>
          <a:bodyPr wrap="none" lIns="0" tIns="0" rIns="0" bIns="0"/>
          <a:lstStyle/>
          <a:p>
            <a:pPr defTabSz="841375"/>
            <a:endParaRPr lang="en-US" sz="1000">
              <a:cs typeface="Times New Roman" pitchFamily="18" charset="0"/>
            </a:endParaRPr>
          </a:p>
        </p:txBody>
      </p:sp>
      <p:sp>
        <p:nvSpPr>
          <p:cNvPr id="13317" name="Rectangle 25"/>
          <p:cNvSpPr>
            <a:spLocks noChangeArrowheads="1"/>
          </p:cNvSpPr>
          <p:nvPr/>
        </p:nvSpPr>
        <p:spPr bwMode="auto">
          <a:xfrm>
            <a:off x="7543800" y="1495425"/>
            <a:ext cx="917575" cy="487363"/>
          </a:xfrm>
          <a:prstGeom prst="rect">
            <a:avLst/>
          </a:prstGeom>
          <a:noFill/>
          <a:ln w="9525" algn="ctr">
            <a:noFill/>
            <a:miter lim="800000"/>
            <a:headEnd/>
            <a:tailEnd/>
          </a:ln>
        </p:spPr>
        <p:txBody>
          <a:bodyPr wrap="none" lIns="84216" tIns="42108" rIns="84216" bIns="42108" anchor="ctr"/>
          <a:lstStyle/>
          <a:p>
            <a:pPr algn="ctr" defTabSz="841375"/>
            <a:endParaRPr lang="en-US" sz="1000">
              <a:cs typeface="Times New Roman" pitchFamily="18" charset="0"/>
            </a:endParaRPr>
          </a:p>
        </p:txBody>
      </p:sp>
      <p:sp>
        <p:nvSpPr>
          <p:cNvPr id="13318" name="AutoShape 29"/>
          <p:cNvSpPr>
            <a:spLocks noChangeArrowheads="1"/>
          </p:cNvSpPr>
          <p:nvPr/>
        </p:nvSpPr>
        <p:spPr bwMode="auto">
          <a:xfrm>
            <a:off x="2906713" y="5275263"/>
            <a:ext cx="109537" cy="106362"/>
          </a:xfrm>
          <a:custGeom>
            <a:avLst/>
            <a:gdLst>
              <a:gd name="T0" fmla="*/ 54769 w 109538"/>
              <a:gd name="T1" fmla="*/ 0 h 106363"/>
              <a:gd name="T2" fmla="*/ 0 w 109538"/>
              <a:gd name="T3" fmla="*/ 40627 h 106363"/>
              <a:gd name="T4" fmla="*/ 20920 w 109538"/>
              <a:gd name="T5" fmla="*/ 106362 h 106363"/>
              <a:gd name="T6" fmla="*/ 88617 w 109538"/>
              <a:gd name="T7" fmla="*/ 106362 h 106363"/>
              <a:gd name="T8" fmla="*/ 109537 w 109538"/>
              <a:gd name="T9" fmla="*/ 40627 h 106363"/>
              <a:gd name="T10" fmla="*/ 17694720 60000 65536"/>
              <a:gd name="T11" fmla="*/ 11796480 60000 65536"/>
              <a:gd name="T12" fmla="*/ 5898240 60000 65536"/>
              <a:gd name="T13" fmla="*/ 5898240 60000 65536"/>
              <a:gd name="T14" fmla="*/ 0 60000 65536"/>
              <a:gd name="T15" fmla="*/ 33849 w 109538"/>
              <a:gd name="T16" fmla="*/ 40627 h 106363"/>
              <a:gd name="T17" fmla="*/ 75689 w 109538"/>
              <a:gd name="T18" fmla="*/ 81254 h 106363"/>
            </a:gdLst>
            <a:ahLst/>
            <a:cxnLst>
              <a:cxn ang="T10">
                <a:pos x="T0" y="T1"/>
              </a:cxn>
              <a:cxn ang="T11">
                <a:pos x="T2" y="T3"/>
              </a:cxn>
              <a:cxn ang="T12">
                <a:pos x="T4" y="T5"/>
              </a:cxn>
              <a:cxn ang="T13">
                <a:pos x="T6" y="T7"/>
              </a:cxn>
              <a:cxn ang="T14">
                <a:pos x="T8" y="T9"/>
              </a:cxn>
            </a:cxnLst>
            <a:rect l="T15" t="T16" r="T17" b="T18"/>
            <a:pathLst>
              <a:path w="109538" h="106363">
                <a:moveTo>
                  <a:pt x="0" y="40627"/>
                </a:moveTo>
                <a:lnTo>
                  <a:pt x="41840" y="40627"/>
                </a:lnTo>
                <a:lnTo>
                  <a:pt x="54769" y="0"/>
                </a:lnTo>
                <a:lnTo>
                  <a:pt x="67698" y="40627"/>
                </a:lnTo>
                <a:lnTo>
                  <a:pt x="109538" y="40627"/>
                </a:lnTo>
                <a:lnTo>
                  <a:pt x="75689" y="65736"/>
                </a:lnTo>
                <a:lnTo>
                  <a:pt x="88618" y="106363"/>
                </a:lnTo>
                <a:lnTo>
                  <a:pt x="54769" y="81254"/>
                </a:lnTo>
                <a:lnTo>
                  <a:pt x="20920" y="106363"/>
                </a:lnTo>
                <a:lnTo>
                  <a:pt x="33849"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19" name="AutoShape 31"/>
          <p:cNvSpPr>
            <a:spLocks noChangeArrowheads="1"/>
          </p:cNvSpPr>
          <p:nvPr/>
        </p:nvSpPr>
        <p:spPr bwMode="auto">
          <a:xfrm>
            <a:off x="3852863" y="3248025"/>
            <a:ext cx="111125" cy="106363"/>
          </a:xfrm>
          <a:custGeom>
            <a:avLst/>
            <a:gdLst>
              <a:gd name="T0" fmla="*/ 55563 w 111125"/>
              <a:gd name="T1" fmla="*/ 0 h 106363"/>
              <a:gd name="T2" fmla="*/ 0 w 111125"/>
              <a:gd name="T3" fmla="*/ 40627 h 106363"/>
              <a:gd name="T4" fmla="*/ 21223 w 111125"/>
              <a:gd name="T5" fmla="*/ 106363 h 106363"/>
              <a:gd name="T6" fmla="*/ 89902 w 111125"/>
              <a:gd name="T7" fmla="*/ 106363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20" name="AutoShape 32"/>
          <p:cNvSpPr>
            <a:spLocks noChangeArrowheads="1"/>
          </p:cNvSpPr>
          <p:nvPr/>
        </p:nvSpPr>
        <p:spPr bwMode="auto">
          <a:xfrm>
            <a:off x="5378450" y="2936875"/>
            <a:ext cx="112713" cy="106363"/>
          </a:xfrm>
          <a:custGeom>
            <a:avLst/>
            <a:gdLst>
              <a:gd name="T0" fmla="*/ 56357 w 112713"/>
              <a:gd name="T1" fmla="*/ 0 h 106363"/>
              <a:gd name="T2" fmla="*/ 0 w 112713"/>
              <a:gd name="T3" fmla="*/ 40627 h 106363"/>
              <a:gd name="T4" fmla="*/ 21526 w 112713"/>
              <a:gd name="T5" fmla="*/ 106363 h 106363"/>
              <a:gd name="T6" fmla="*/ 91187 w 112713"/>
              <a:gd name="T7" fmla="*/ 106363 h 106363"/>
              <a:gd name="T8" fmla="*/ 112713 w 112713"/>
              <a:gd name="T9" fmla="*/ 40627 h 106363"/>
              <a:gd name="T10" fmla="*/ 17694720 60000 65536"/>
              <a:gd name="T11" fmla="*/ 11796480 60000 65536"/>
              <a:gd name="T12" fmla="*/ 5898240 60000 65536"/>
              <a:gd name="T13" fmla="*/ 5898240 60000 65536"/>
              <a:gd name="T14" fmla="*/ 0 60000 65536"/>
              <a:gd name="T15" fmla="*/ 34831 w 112713"/>
              <a:gd name="T16" fmla="*/ 40627 h 106363"/>
              <a:gd name="T17" fmla="*/ 77882 w 112713"/>
              <a:gd name="T18" fmla="*/ 81254 h 106363"/>
            </a:gdLst>
            <a:ahLst/>
            <a:cxnLst>
              <a:cxn ang="T10">
                <a:pos x="T0" y="T1"/>
              </a:cxn>
              <a:cxn ang="T11">
                <a:pos x="T2" y="T3"/>
              </a:cxn>
              <a:cxn ang="T12">
                <a:pos x="T4" y="T5"/>
              </a:cxn>
              <a:cxn ang="T13">
                <a:pos x="T6" y="T7"/>
              </a:cxn>
              <a:cxn ang="T14">
                <a:pos x="T8" y="T9"/>
              </a:cxn>
            </a:cxnLst>
            <a:rect l="T15" t="T16" r="T17" b="T18"/>
            <a:pathLst>
              <a:path w="112713" h="106363">
                <a:moveTo>
                  <a:pt x="0" y="40627"/>
                </a:moveTo>
                <a:lnTo>
                  <a:pt x="43053" y="40627"/>
                </a:lnTo>
                <a:lnTo>
                  <a:pt x="56357" y="0"/>
                </a:lnTo>
                <a:lnTo>
                  <a:pt x="69660" y="40627"/>
                </a:lnTo>
                <a:lnTo>
                  <a:pt x="112713" y="40627"/>
                </a:lnTo>
                <a:lnTo>
                  <a:pt x="77882" y="65736"/>
                </a:lnTo>
                <a:lnTo>
                  <a:pt x="91187" y="106363"/>
                </a:lnTo>
                <a:lnTo>
                  <a:pt x="56357" y="81254"/>
                </a:lnTo>
                <a:lnTo>
                  <a:pt x="21526" y="106363"/>
                </a:lnTo>
                <a:lnTo>
                  <a:pt x="34831"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21" name="AutoShape 33"/>
          <p:cNvSpPr>
            <a:spLocks noChangeArrowheads="1"/>
          </p:cNvSpPr>
          <p:nvPr/>
        </p:nvSpPr>
        <p:spPr bwMode="auto">
          <a:xfrm>
            <a:off x="6611938" y="3275013"/>
            <a:ext cx="112712" cy="109537"/>
          </a:xfrm>
          <a:custGeom>
            <a:avLst/>
            <a:gdLst>
              <a:gd name="T0" fmla="*/ 56356 w 112712"/>
              <a:gd name="T1" fmla="*/ 0 h 109537"/>
              <a:gd name="T2" fmla="*/ 0 w 112712"/>
              <a:gd name="T3" fmla="*/ 41839 h 109537"/>
              <a:gd name="T4" fmla="*/ 21526 w 112712"/>
              <a:gd name="T5" fmla="*/ 109537 h 109537"/>
              <a:gd name="T6" fmla="*/ 91186 w 112712"/>
              <a:gd name="T7" fmla="*/ 109537 h 109537"/>
              <a:gd name="T8" fmla="*/ 112712 w 112712"/>
              <a:gd name="T9" fmla="*/ 41839 h 109537"/>
              <a:gd name="T10" fmla="*/ 17694720 60000 65536"/>
              <a:gd name="T11" fmla="*/ 11796480 60000 65536"/>
              <a:gd name="T12" fmla="*/ 5898240 60000 65536"/>
              <a:gd name="T13" fmla="*/ 5898240 60000 65536"/>
              <a:gd name="T14" fmla="*/ 0 60000 65536"/>
              <a:gd name="T15" fmla="*/ 34830 w 112712"/>
              <a:gd name="T16" fmla="*/ 41840 h 109537"/>
              <a:gd name="T17" fmla="*/ 77882 w 112712"/>
              <a:gd name="T18" fmla="*/ 83678 h 109537"/>
            </a:gdLst>
            <a:ahLst/>
            <a:cxnLst>
              <a:cxn ang="T10">
                <a:pos x="T0" y="T1"/>
              </a:cxn>
              <a:cxn ang="T11">
                <a:pos x="T2" y="T3"/>
              </a:cxn>
              <a:cxn ang="T12">
                <a:pos x="T4" y="T5"/>
              </a:cxn>
              <a:cxn ang="T13">
                <a:pos x="T6" y="T7"/>
              </a:cxn>
              <a:cxn ang="T14">
                <a:pos x="T8" y="T9"/>
              </a:cxn>
            </a:cxnLst>
            <a:rect l="T15" t="T16" r="T17" b="T18"/>
            <a:pathLst>
              <a:path w="112712" h="109537">
                <a:moveTo>
                  <a:pt x="0" y="41839"/>
                </a:moveTo>
                <a:lnTo>
                  <a:pt x="43052" y="41840"/>
                </a:lnTo>
                <a:lnTo>
                  <a:pt x="56356" y="0"/>
                </a:lnTo>
                <a:lnTo>
                  <a:pt x="69660" y="41840"/>
                </a:lnTo>
                <a:lnTo>
                  <a:pt x="112712" y="41839"/>
                </a:lnTo>
                <a:lnTo>
                  <a:pt x="77882" y="67697"/>
                </a:lnTo>
                <a:lnTo>
                  <a:pt x="91186" y="109537"/>
                </a:lnTo>
                <a:lnTo>
                  <a:pt x="56356" y="83678"/>
                </a:lnTo>
                <a:lnTo>
                  <a:pt x="21526" y="109537"/>
                </a:lnTo>
                <a:lnTo>
                  <a:pt x="34830" y="67697"/>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82" name="Rectangle 42"/>
          <p:cNvSpPr>
            <a:spLocks noChangeArrowheads="1"/>
          </p:cNvSpPr>
          <p:nvPr/>
        </p:nvSpPr>
        <p:spPr bwMode="auto">
          <a:xfrm>
            <a:off x="1743075" y="1274763"/>
            <a:ext cx="2673350" cy="458787"/>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Cooperative Institute for Meteorological Satellite Studies</a:t>
            </a:r>
          </a:p>
          <a:p>
            <a:pPr algn="r">
              <a:lnSpc>
                <a:spcPct val="80000"/>
              </a:lnSpc>
              <a:spcBef>
                <a:spcPct val="20000"/>
              </a:spcBef>
              <a:defRPr/>
            </a:pPr>
            <a:r>
              <a:rPr lang="en-US" sz="800" b="1">
                <a:cs typeface="Times New Roman" pitchFamily="18" charset="0"/>
              </a:rPr>
              <a:t>Madison, Wisconsin</a:t>
            </a:r>
          </a:p>
        </p:txBody>
      </p:sp>
      <p:sp>
        <p:nvSpPr>
          <p:cNvPr id="515083" name="Rectangle 43"/>
          <p:cNvSpPr>
            <a:spLocks noChangeArrowheads="1"/>
          </p:cNvSpPr>
          <p:nvPr/>
        </p:nvSpPr>
        <p:spPr bwMode="auto">
          <a:xfrm>
            <a:off x="11113" y="1795463"/>
            <a:ext cx="2130425" cy="458787"/>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Cooperative Institute for </a:t>
            </a:r>
            <a:br>
              <a:rPr lang="en-US" sz="1000" b="1">
                <a:cs typeface="Times New Roman" pitchFamily="18" charset="0"/>
              </a:rPr>
            </a:br>
            <a:r>
              <a:rPr lang="en-US" sz="1000" b="1">
                <a:cs typeface="Times New Roman" pitchFamily="18" charset="0"/>
              </a:rPr>
              <a:t>Research in the Atmosphere</a:t>
            </a:r>
            <a:r>
              <a:rPr lang="en-US" sz="900" b="1">
                <a:cs typeface="Times New Roman" pitchFamily="18" charset="0"/>
              </a:rPr>
              <a:t>  </a:t>
            </a:r>
          </a:p>
          <a:p>
            <a:pPr algn="r">
              <a:lnSpc>
                <a:spcPct val="80000"/>
              </a:lnSpc>
              <a:spcBef>
                <a:spcPct val="20000"/>
              </a:spcBef>
              <a:defRPr/>
            </a:pPr>
            <a:r>
              <a:rPr lang="en-US" sz="800" b="1">
                <a:cs typeface="Times New Roman" pitchFamily="18" charset="0"/>
              </a:rPr>
              <a:t>Fort Collins, Colorado</a:t>
            </a:r>
          </a:p>
        </p:txBody>
      </p:sp>
      <p:sp>
        <p:nvSpPr>
          <p:cNvPr id="13324" name="AutoShape 30"/>
          <p:cNvSpPr>
            <a:spLocks noChangeArrowheads="1"/>
          </p:cNvSpPr>
          <p:nvPr/>
        </p:nvSpPr>
        <p:spPr bwMode="auto">
          <a:xfrm>
            <a:off x="4641850" y="3924300"/>
            <a:ext cx="111125" cy="106363"/>
          </a:xfrm>
          <a:custGeom>
            <a:avLst/>
            <a:gdLst>
              <a:gd name="T0" fmla="*/ 55563 w 111125"/>
              <a:gd name="T1" fmla="*/ 0 h 106363"/>
              <a:gd name="T2" fmla="*/ 0 w 111125"/>
              <a:gd name="T3" fmla="*/ 40627 h 106363"/>
              <a:gd name="T4" fmla="*/ 21223 w 111125"/>
              <a:gd name="T5" fmla="*/ 106363 h 106363"/>
              <a:gd name="T6" fmla="*/ 89902 w 111125"/>
              <a:gd name="T7" fmla="*/ 106363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85" name="Rectangle 42"/>
          <p:cNvSpPr>
            <a:spLocks noChangeArrowheads="1"/>
          </p:cNvSpPr>
          <p:nvPr/>
        </p:nvSpPr>
        <p:spPr bwMode="auto">
          <a:xfrm>
            <a:off x="3157538" y="5492750"/>
            <a:ext cx="2890837" cy="1289050"/>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NCEP Storm Prediction Center;</a:t>
            </a:r>
          </a:p>
          <a:p>
            <a:pPr algn="r">
              <a:lnSpc>
                <a:spcPct val="80000"/>
              </a:lnSpc>
              <a:spcBef>
                <a:spcPct val="20000"/>
              </a:spcBef>
              <a:defRPr/>
            </a:pPr>
            <a:r>
              <a:rPr lang="en-US" sz="1000" b="1">
                <a:cs typeface="Times New Roman" pitchFamily="18" charset="0"/>
              </a:rPr>
              <a:t>Norman, OK WFO;</a:t>
            </a:r>
          </a:p>
          <a:p>
            <a:pPr algn="r">
              <a:lnSpc>
                <a:spcPct val="80000"/>
              </a:lnSpc>
              <a:spcBef>
                <a:spcPct val="20000"/>
              </a:spcBef>
              <a:defRPr/>
            </a:pPr>
            <a:r>
              <a:rPr lang="en-US" sz="1000" b="1">
                <a:cs typeface="Times New Roman" pitchFamily="18" charset="0"/>
              </a:rPr>
              <a:t>National Severe Storms Laboratory;</a:t>
            </a:r>
          </a:p>
          <a:p>
            <a:pPr algn="r">
              <a:lnSpc>
                <a:spcPct val="80000"/>
              </a:lnSpc>
              <a:spcBef>
                <a:spcPct val="20000"/>
              </a:spcBef>
              <a:defRPr/>
            </a:pPr>
            <a:r>
              <a:rPr lang="en-US" sz="1000" b="1">
                <a:cs typeface="Times New Roman" pitchFamily="18" charset="0"/>
              </a:rPr>
              <a:t>University of Oklahoma;</a:t>
            </a:r>
          </a:p>
          <a:p>
            <a:pPr algn="r">
              <a:lnSpc>
                <a:spcPct val="80000"/>
              </a:lnSpc>
              <a:spcBef>
                <a:spcPct val="20000"/>
              </a:spcBef>
              <a:defRPr/>
            </a:pPr>
            <a:r>
              <a:rPr lang="en-US" sz="1000" b="1">
                <a:cs typeface="Times New Roman" pitchFamily="18" charset="0"/>
              </a:rPr>
              <a:t>Cooperative Institute for Mesoscale Meteorological Studies</a:t>
            </a:r>
          </a:p>
          <a:p>
            <a:pPr algn="r">
              <a:lnSpc>
                <a:spcPct val="80000"/>
              </a:lnSpc>
              <a:spcBef>
                <a:spcPct val="20000"/>
              </a:spcBef>
              <a:defRPr/>
            </a:pPr>
            <a:r>
              <a:rPr lang="en-US" sz="800" b="1">
                <a:cs typeface="Times New Roman" pitchFamily="18" charset="0"/>
              </a:rPr>
              <a:t>Norman, Oklahoma</a:t>
            </a:r>
          </a:p>
          <a:p>
            <a:pPr algn="r">
              <a:lnSpc>
                <a:spcPct val="80000"/>
              </a:lnSpc>
              <a:spcBef>
                <a:spcPct val="20000"/>
              </a:spcBef>
              <a:defRPr/>
            </a:pPr>
            <a:r>
              <a:rPr lang="en-US" sz="800" b="1">
                <a:cs typeface="Times New Roman" pitchFamily="18" charset="0"/>
              </a:rPr>
              <a:t>Hazardous Weather Testbed- Experimental Forecast and Warning Programs</a:t>
            </a:r>
          </a:p>
        </p:txBody>
      </p:sp>
      <p:sp>
        <p:nvSpPr>
          <p:cNvPr id="13326" name="AutoShape 30"/>
          <p:cNvSpPr>
            <a:spLocks noChangeArrowheads="1"/>
          </p:cNvSpPr>
          <p:nvPr/>
        </p:nvSpPr>
        <p:spPr bwMode="auto">
          <a:xfrm>
            <a:off x="6561138" y="5021263"/>
            <a:ext cx="111125" cy="106362"/>
          </a:xfrm>
          <a:custGeom>
            <a:avLst/>
            <a:gdLst>
              <a:gd name="T0" fmla="*/ 55563 w 111125"/>
              <a:gd name="T1" fmla="*/ 0 h 106363"/>
              <a:gd name="T2" fmla="*/ 0 w 111125"/>
              <a:gd name="T3" fmla="*/ 40627 h 106363"/>
              <a:gd name="T4" fmla="*/ 21223 w 111125"/>
              <a:gd name="T5" fmla="*/ 106362 h 106363"/>
              <a:gd name="T6" fmla="*/ 89902 w 111125"/>
              <a:gd name="T7" fmla="*/ 106362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87" name="Rectangle 42"/>
          <p:cNvSpPr>
            <a:spLocks noChangeArrowheads="1"/>
          </p:cNvSpPr>
          <p:nvPr/>
        </p:nvSpPr>
        <p:spPr bwMode="auto">
          <a:xfrm>
            <a:off x="6983413" y="4668838"/>
            <a:ext cx="2117725" cy="458787"/>
          </a:xfrm>
          <a:prstGeom prst="rect">
            <a:avLst/>
          </a:prstGeom>
          <a:noFill/>
          <a:ln w="9525">
            <a:noFill/>
            <a:miter lim="800000"/>
            <a:headEnd/>
            <a:tailEnd/>
          </a:ln>
          <a:effectLst>
            <a:outerShdw dist="12700" algn="ctr" rotWithShape="0">
              <a:srgbClr val="000000"/>
            </a:outerShdw>
          </a:effectLst>
        </p:spPr>
        <p:txBody>
          <a:bodyPr>
            <a:spAutoFit/>
          </a:bodyPr>
          <a:lstStyle/>
          <a:p>
            <a:pPr>
              <a:lnSpc>
                <a:spcPct val="80000"/>
              </a:lnSpc>
              <a:spcBef>
                <a:spcPct val="20000"/>
              </a:spcBef>
              <a:defRPr/>
            </a:pPr>
            <a:r>
              <a:rPr lang="en-US" sz="1000" b="1">
                <a:cs typeface="Times New Roman" pitchFamily="18" charset="0"/>
              </a:rPr>
              <a:t>NCEP Tropical Prediction Center Joint Hurricane Testbed</a:t>
            </a:r>
          </a:p>
          <a:p>
            <a:pPr>
              <a:lnSpc>
                <a:spcPct val="80000"/>
              </a:lnSpc>
              <a:spcBef>
                <a:spcPct val="20000"/>
              </a:spcBef>
              <a:defRPr/>
            </a:pPr>
            <a:r>
              <a:rPr lang="en-US" sz="800" b="1">
                <a:cs typeface="Times New Roman" pitchFamily="18" charset="0"/>
              </a:rPr>
              <a:t>Miami, Florida (Planned for FY2010)</a:t>
            </a:r>
          </a:p>
        </p:txBody>
      </p:sp>
      <p:sp>
        <p:nvSpPr>
          <p:cNvPr id="13328" name="AutoShape 32"/>
          <p:cNvSpPr>
            <a:spLocks noChangeArrowheads="1"/>
          </p:cNvSpPr>
          <p:nvPr/>
        </p:nvSpPr>
        <p:spPr bwMode="auto">
          <a:xfrm>
            <a:off x="5467350" y="2746375"/>
            <a:ext cx="112713" cy="106363"/>
          </a:xfrm>
          <a:custGeom>
            <a:avLst/>
            <a:gdLst>
              <a:gd name="T0" fmla="*/ 56357 w 112713"/>
              <a:gd name="T1" fmla="*/ 0 h 106363"/>
              <a:gd name="T2" fmla="*/ 0 w 112713"/>
              <a:gd name="T3" fmla="*/ 40627 h 106363"/>
              <a:gd name="T4" fmla="*/ 21526 w 112713"/>
              <a:gd name="T5" fmla="*/ 106363 h 106363"/>
              <a:gd name="T6" fmla="*/ 91187 w 112713"/>
              <a:gd name="T7" fmla="*/ 106363 h 106363"/>
              <a:gd name="T8" fmla="*/ 112713 w 112713"/>
              <a:gd name="T9" fmla="*/ 40627 h 106363"/>
              <a:gd name="T10" fmla="*/ 17694720 60000 65536"/>
              <a:gd name="T11" fmla="*/ 11796480 60000 65536"/>
              <a:gd name="T12" fmla="*/ 5898240 60000 65536"/>
              <a:gd name="T13" fmla="*/ 5898240 60000 65536"/>
              <a:gd name="T14" fmla="*/ 0 60000 65536"/>
              <a:gd name="T15" fmla="*/ 34831 w 112713"/>
              <a:gd name="T16" fmla="*/ 40627 h 106363"/>
              <a:gd name="T17" fmla="*/ 77882 w 112713"/>
              <a:gd name="T18" fmla="*/ 81254 h 106363"/>
            </a:gdLst>
            <a:ahLst/>
            <a:cxnLst>
              <a:cxn ang="T10">
                <a:pos x="T0" y="T1"/>
              </a:cxn>
              <a:cxn ang="T11">
                <a:pos x="T2" y="T3"/>
              </a:cxn>
              <a:cxn ang="T12">
                <a:pos x="T4" y="T5"/>
              </a:cxn>
              <a:cxn ang="T13">
                <a:pos x="T6" y="T7"/>
              </a:cxn>
              <a:cxn ang="T14">
                <a:pos x="T8" y="T9"/>
              </a:cxn>
            </a:cxnLst>
            <a:rect l="T15" t="T16" r="T17" b="T18"/>
            <a:pathLst>
              <a:path w="112713" h="106363">
                <a:moveTo>
                  <a:pt x="0" y="40627"/>
                </a:moveTo>
                <a:lnTo>
                  <a:pt x="43053" y="40627"/>
                </a:lnTo>
                <a:lnTo>
                  <a:pt x="56357" y="0"/>
                </a:lnTo>
                <a:lnTo>
                  <a:pt x="69660" y="40627"/>
                </a:lnTo>
                <a:lnTo>
                  <a:pt x="112713" y="40627"/>
                </a:lnTo>
                <a:lnTo>
                  <a:pt x="77882" y="65736"/>
                </a:lnTo>
                <a:lnTo>
                  <a:pt x="91187" y="106363"/>
                </a:lnTo>
                <a:lnTo>
                  <a:pt x="56357" y="81254"/>
                </a:lnTo>
                <a:lnTo>
                  <a:pt x="21526" y="106363"/>
                </a:lnTo>
                <a:lnTo>
                  <a:pt x="34831"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89" name="Rectangle 42"/>
          <p:cNvSpPr>
            <a:spLocks noChangeArrowheads="1"/>
          </p:cNvSpPr>
          <p:nvPr/>
        </p:nvSpPr>
        <p:spPr bwMode="auto">
          <a:xfrm>
            <a:off x="2478088" y="841375"/>
            <a:ext cx="1981200" cy="214313"/>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Green Bay, WI WFO</a:t>
            </a:r>
          </a:p>
        </p:txBody>
      </p:sp>
      <p:sp>
        <p:nvSpPr>
          <p:cNvPr id="515090" name="Rectangle 42"/>
          <p:cNvSpPr>
            <a:spLocks noChangeArrowheads="1"/>
          </p:cNvSpPr>
          <p:nvPr/>
        </p:nvSpPr>
        <p:spPr bwMode="auto">
          <a:xfrm>
            <a:off x="2478088" y="1073150"/>
            <a:ext cx="1981200" cy="214313"/>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Sullivan, WI WFO</a:t>
            </a:r>
          </a:p>
        </p:txBody>
      </p:sp>
      <p:sp>
        <p:nvSpPr>
          <p:cNvPr id="515091" name="Rectangle 42"/>
          <p:cNvSpPr>
            <a:spLocks noChangeArrowheads="1"/>
          </p:cNvSpPr>
          <p:nvPr/>
        </p:nvSpPr>
        <p:spPr bwMode="auto">
          <a:xfrm>
            <a:off x="2759075" y="1836738"/>
            <a:ext cx="1700213" cy="214312"/>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La Crosse, WI WFO</a:t>
            </a:r>
          </a:p>
        </p:txBody>
      </p:sp>
      <p:sp>
        <p:nvSpPr>
          <p:cNvPr id="13332" name="AutoShape 30"/>
          <p:cNvSpPr>
            <a:spLocks noChangeArrowheads="1"/>
          </p:cNvSpPr>
          <p:nvPr/>
        </p:nvSpPr>
        <p:spPr bwMode="auto">
          <a:xfrm>
            <a:off x="5708650" y="4005263"/>
            <a:ext cx="111125" cy="106362"/>
          </a:xfrm>
          <a:custGeom>
            <a:avLst/>
            <a:gdLst>
              <a:gd name="T0" fmla="*/ 55563 w 111125"/>
              <a:gd name="T1" fmla="*/ 0 h 106363"/>
              <a:gd name="T2" fmla="*/ 0 w 111125"/>
              <a:gd name="T3" fmla="*/ 40627 h 106363"/>
              <a:gd name="T4" fmla="*/ 21223 w 111125"/>
              <a:gd name="T5" fmla="*/ 106362 h 106363"/>
              <a:gd name="T6" fmla="*/ 89902 w 111125"/>
              <a:gd name="T7" fmla="*/ 106362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93" name="Rectangle 42"/>
          <p:cNvSpPr>
            <a:spLocks noChangeArrowheads="1"/>
          </p:cNvSpPr>
          <p:nvPr/>
        </p:nvSpPr>
        <p:spPr bwMode="auto">
          <a:xfrm>
            <a:off x="6745288" y="5492750"/>
            <a:ext cx="2297112" cy="763588"/>
          </a:xfrm>
          <a:prstGeom prst="rect">
            <a:avLst/>
          </a:prstGeom>
          <a:noFill/>
          <a:ln w="9525">
            <a:noFill/>
            <a:miter lim="800000"/>
            <a:headEnd/>
            <a:tailEnd/>
          </a:ln>
          <a:effectLst>
            <a:outerShdw dist="12700" algn="ctr" rotWithShape="0">
              <a:srgbClr val="000000"/>
            </a:outerShdw>
          </a:effectLst>
        </p:spPr>
        <p:txBody>
          <a:bodyPr>
            <a:spAutoFit/>
          </a:bodyPr>
          <a:lstStyle/>
          <a:p>
            <a:pPr>
              <a:lnSpc>
                <a:spcPct val="80000"/>
              </a:lnSpc>
              <a:spcBef>
                <a:spcPct val="20000"/>
              </a:spcBef>
              <a:defRPr/>
            </a:pPr>
            <a:r>
              <a:rPr lang="en-US" sz="1000" b="1">
                <a:cs typeface="Times New Roman" pitchFamily="18" charset="0"/>
              </a:rPr>
              <a:t>Huntsville, AL WFO</a:t>
            </a:r>
          </a:p>
          <a:p>
            <a:pPr>
              <a:lnSpc>
                <a:spcPct val="80000"/>
              </a:lnSpc>
              <a:spcBef>
                <a:spcPct val="20000"/>
              </a:spcBef>
              <a:defRPr/>
            </a:pPr>
            <a:r>
              <a:rPr lang="en-US" sz="1000" b="1">
                <a:cs typeface="Times New Roman" pitchFamily="18" charset="0"/>
              </a:rPr>
              <a:t>University of Alabama Huntsville</a:t>
            </a:r>
          </a:p>
          <a:p>
            <a:pPr>
              <a:lnSpc>
                <a:spcPct val="80000"/>
              </a:lnSpc>
              <a:spcBef>
                <a:spcPct val="20000"/>
              </a:spcBef>
              <a:defRPr/>
            </a:pPr>
            <a:r>
              <a:rPr lang="en-US" sz="1000" b="1">
                <a:cs typeface="Times New Roman" pitchFamily="18" charset="0"/>
              </a:rPr>
              <a:t>NASA Short-term Prediction Research and Transition Center</a:t>
            </a:r>
          </a:p>
          <a:p>
            <a:pPr>
              <a:lnSpc>
                <a:spcPct val="80000"/>
              </a:lnSpc>
              <a:spcBef>
                <a:spcPct val="20000"/>
              </a:spcBef>
              <a:defRPr/>
            </a:pPr>
            <a:r>
              <a:rPr lang="en-US" sz="800" b="1">
                <a:cs typeface="Times New Roman" pitchFamily="18" charset="0"/>
              </a:rPr>
              <a:t>Huntsville, AL</a:t>
            </a:r>
          </a:p>
        </p:txBody>
      </p:sp>
      <p:sp>
        <p:nvSpPr>
          <p:cNvPr id="13334" name="AutoShape 30"/>
          <p:cNvSpPr>
            <a:spLocks noChangeArrowheads="1"/>
          </p:cNvSpPr>
          <p:nvPr/>
        </p:nvSpPr>
        <p:spPr bwMode="auto">
          <a:xfrm>
            <a:off x="6477000" y="4721225"/>
            <a:ext cx="111125" cy="106363"/>
          </a:xfrm>
          <a:custGeom>
            <a:avLst/>
            <a:gdLst>
              <a:gd name="T0" fmla="*/ 55563 w 111125"/>
              <a:gd name="T1" fmla="*/ 0 h 106363"/>
              <a:gd name="T2" fmla="*/ 0 w 111125"/>
              <a:gd name="T3" fmla="*/ 40627 h 106363"/>
              <a:gd name="T4" fmla="*/ 21223 w 111125"/>
              <a:gd name="T5" fmla="*/ 106363 h 106363"/>
              <a:gd name="T6" fmla="*/ 89902 w 111125"/>
              <a:gd name="T7" fmla="*/ 106363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95" name="Rectangle 42"/>
          <p:cNvSpPr>
            <a:spLocks noChangeArrowheads="1"/>
          </p:cNvSpPr>
          <p:nvPr/>
        </p:nvSpPr>
        <p:spPr bwMode="auto">
          <a:xfrm>
            <a:off x="6975475" y="4329113"/>
            <a:ext cx="2168525" cy="366712"/>
          </a:xfrm>
          <a:prstGeom prst="rect">
            <a:avLst/>
          </a:prstGeom>
          <a:noFill/>
          <a:ln w="9525">
            <a:noFill/>
            <a:miter lim="800000"/>
            <a:headEnd/>
            <a:tailEnd/>
          </a:ln>
          <a:effectLst>
            <a:outerShdw dist="12700" algn="ctr" rotWithShape="0">
              <a:srgbClr val="000000"/>
            </a:outerShdw>
          </a:effectLst>
        </p:spPr>
        <p:txBody>
          <a:bodyPr>
            <a:spAutoFit/>
          </a:bodyPr>
          <a:lstStyle/>
          <a:p>
            <a:pPr>
              <a:lnSpc>
                <a:spcPct val="80000"/>
              </a:lnSpc>
              <a:spcBef>
                <a:spcPct val="20000"/>
              </a:spcBef>
              <a:defRPr/>
            </a:pPr>
            <a:r>
              <a:rPr lang="en-US" sz="1000" b="1">
                <a:cs typeface="Times New Roman" pitchFamily="18" charset="0"/>
              </a:rPr>
              <a:t>Melbourne, FL WFO</a:t>
            </a:r>
          </a:p>
          <a:p>
            <a:pPr>
              <a:lnSpc>
                <a:spcPct val="80000"/>
              </a:lnSpc>
              <a:spcBef>
                <a:spcPct val="20000"/>
              </a:spcBef>
              <a:defRPr/>
            </a:pPr>
            <a:r>
              <a:rPr lang="en-US" sz="1000" b="1">
                <a:cs typeface="Times New Roman" pitchFamily="18" charset="0"/>
              </a:rPr>
              <a:t>NASA Kennedy Space Center</a:t>
            </a:r>
            <a:endParaRPr lang="en-US" sz="900" b="1">
              <a:cs typeface="Times New Roman" pitchFamily="18" charset="0"/>
            </a:endParaRPr>
          </a:p>
        </p:txBody>
      </p:sp>
      <p:sp>
        <p:nvSpPr>
          <p:cNvPr id="13336" name="AutoShape 30"/>
          <p:cNvSpPr>
            <a:spLocks noChangeArrowheads="1"/>
          </p:cNvSpPr>
          <p:nvPr/>
        </p:nvSpPr>
        <p:spPr bwMode="auto">
          <a:xfrm>
            <a:off x="6510338" y="3354388"/>
            <a:ext cx="111125" cy="106362"/>
          </a:xfrm>
          <a:custGeom>
            <a:avLst/>
            <a:gdLst>
              <a:gd name="T0" fmla="*/ 55563 w 111125"/>
              <a:gd name="T1" fmla="*/ 0 h 106363"/>
              <a:gd name="T2" fmla="*/ 0 w 111125"/>
              <a:gd name="T3" fmla="*/ 40627 h 106363"/>
              <a:gd name="T4" fmla="*/ 21223 w 111125"/>
              <a:gd name="T5" fmla="*/ 106362 h 106363"/>
              <a:gd name="T6" fmla="*/ 89902 w 111125"/>
              <a:gd name="T7" fmla="*/ 106362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97" name="Rectangle 42"/>
          <p:cNvSpPr>
            <a:spLocks noChangeArrowheads="1"/>
          </p:cNvSpPr>
          <p:nvPr/>
        </p:nvSpPr>
        <p:spPr bwMode="auto">
          <a:xfrm>
            <a:off x="6224588" y="1300163"/>
            <a:ext cx="1528762" cy="214312"/>
          </a:xfrm>
          <a:prstGeom prst="rect">
            <a:avLst/>
          </a:prstGeom>
          <a:noFill/>
          <a:ln w="9525">
            <a:noFill/>
            <a:miter lim="800000"/>
            <a:headEnd/>
            <a:tailEnd/>
          </a:ln>
          <a:effectLst>
            <a:outerShdw dist="12700" algn="ctr" rotWithShape="0">
              <a:srgbClr val="000000"/>
            </a:outerShdw>
          </a:effectLst>
        </p:spPr>
        <p:txBody>
          <a:bodyPr>
            <a:spAutoFit/>
          </a:bodyPr>
          <a:lstStyle/>
          <a:p>
            <a:pPr>
              <a:lnSpc>
                <a:spcPct val="80000"/>
              </a:lnSpc>
              <a:spcBef>
                <a:spcPct val="20000"/>
              </a:spcBef>
              <a:defRPr/>
            </a:pPr>
            <a:r>
              <a:rPr lang="en-US" sz="1000" b="1">
                <a:cs typeface="Times New Roman" pitchFamily="18" charset="0"/>
              </a:rPr>
              <a:t>Sterling, VA WFO</a:t>
            </a:r>
          </a:p>
        </p:txBody>
      </p:sp>
      <p:sp>
        <p:nvSpPr>
          <p:cNvPr id="13338" name="AutoShape 31"/>
          <p:cNvSpPr>
            <a:spLocks noChangeArrowheads="1"/>
          </p:cNvSpPr>
          <p:nvPr/>
        </p:nvSpPr>
        <p:spPr bwMode="auto">
          <a:xfrm>
            <a:off x="3849688" y="3348038"/>
            <a:ext cx="111125" cy="106362"/>
          </a:xfrm>
          <a:custGeom>
            <a:avLst/>
            <a:gdLst>
              <a:gd name="T0" fmla="*/ 55563 w 111125"/>
              <a:gd name="T1" fmla="*/ 0 h 106363"/>
              <a:gd name="T2" fmla="*/ 0 w 111125"/>
              <a:gd name="T3" fmla="*/ 40627 h 106363"/>
              <a:gd name="T4" fmla="*/ 21223 w 111125"/>
              <a:gd name="T5" fmla="*/ 106362 h 106363"/>
              <a:gd name="T6" fmla="*/ 89902 w 111125"/>
              <a:gd name="T7" fmla="*/ 106362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099" name="Rectangle 42"/>
          <p:cNvSpPr>
            <a:spLocks noChangeArrowheads="1"/>
          </p:cNvSpPr>
          <p:nvPr/>
        </p:nvSpPr>
        <p:spPr bwMode="auto">
          <a:xfrm>
            <a:off x="176213" y="2335213"/>
            <a:ext cx="1438275" cy="214312"/>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Boulder, CO WFO</a:t>
            </a:r>
            <a:endParaRPr lang="en-US" sz="900" b="1">
              <a:cs typeface="Times New Roman" pitchFamily="18" charset="0"/>
            </a:endParaRPr>
          </a:p>
        </p:txBody>
      </p:sp>
      <p:sp>
        <p:nvSpPr>
          <p:cNvPr id="13340" name="AutoShape 31"/>
          <p:cNvSpPr>
            <a:spLocks noChangeArrowheads="1"/>
          </p:cNvSpPr>
          <p:nvPr/>
        </p:nvSpPr>
        <p:spPr bwMode="auto">
          <a:xfrm>
            <a:off x="3879850" y="3149600"/>
            <a:ext cx="111125" cy="106363"/>
          </a:xfrm>
          <a:custGeom>
            <a:avLst/>
            <a:gdLst>
              <a:gd name="T0" fmla="*/ 55563 w 111125"/>
              <a:gd name="T1" fmla="*/ 0 h 106363"/>
              <a:gd name="T2" fmla="*/ 0 w 111125"/>
              <a:gd name="T3" fmla="*/ 40627 h 106363"/>
              <a:gd name="T4" fmla="*/ 21223 w 111125"/>
              <a:gd name="T5" fmla="*/ 106363 h 106363"/>
              <a:gd name="T6" fmla="*/ 89902 w 111125"/>
              <a:gd name="T7" fmla="*/ 106363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101" name="Rectangle 42"/>
          <p:cNvSpPr>
            <a:spLocks noChangeArrowheads="1"/>
          </p:cNvSpPr>
          <p:nvPr/>
        </p:nvSpPr>
        <p:spPr bwMode="auto">
          <a:xfrm>
            <a:off x="190500" y="1563688"/>
            <a:ext cx="1881188" cy="214312"/>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Cheyenne, WY WFO</a:t>
            </a:r>
            <a:endParaRPr lang="en-US" sz="900" b="1">
              <a:cs typeface="Times New Roman" pitchFamily="18" charset="0"/>
            </a:endParaRPr>
          </a:p>
        </p:txBody>
      </p:sp>
      <p:sp>
        <p:nvSpPr>
          <p:cNvPr id="13342" name="AutoShape 31"/>
          <p:cNvSpPr>
            <a:spLocks noChangeArrowheads="1"/>
          </p:cNvSpPr>
          <p:nvPr/>
        </p:nvSpPr>
        <p:spPr bwMode="auto">
          <a:xfrm>
            <a:off x="2124075" y="2862263"/>
            <a:ext cx="111125" cy="106362"/>
          </a:xfrm>
          <a:custGeom>
            <a:avLst/>
            <a:gdLst>
              <a:gd name="T0" fmla="*/ 55563 w 111125"/>
              <a:gd name="T1" fmla="*/ 0 h 106363"/>
              <a:gd name="T2" fmla="*/ 0 w 111125"/>
              <a:gd name="T3" fmla="*/ 40627 h 106363"/>
              <a:gd name="T4" fmla="*/ 21223 w 111125"/>
              <a:gd name="T5" fmla="*/ 106362 h 106363"/>
              <a:gd name="T6" fmla="*/ 89902 w 111125"/>
              <a:gd name="T7" fmla="*/ 106362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103" name="Rectangle 42"/>
          <p:cNvSpPr>
            <a:spLocks noChangeArrowheads="1"/>
          </p:cNvSpPr>
          <p:nvPr/>
        </p:nvSpPr>
        <p:spPr bwMode="auto">
          <a:xfrm>
            <a:off x="169863" y="2811463"/>
            <a:ext cx="1444625" cy="214312"/>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Eureka, CA WFO</a:t>
            </a:r>
            <a:endParaRPr lang="en-US" sz="900" b="1">
              <a:cs typeface="Times New Roman" pitchFamily="18" charset="0"/>
            </a:endParaRPr>
          </a:p>
        </p:txBody>
      </p:sp>
      <p:sp>
        <p:nvSpPr>
          <p:cNvPr id="13344" name="AutoShape 31"/>
          <p:cNvSpPr>
            <a:spLocks noChangeArrowheads="1"/>
          </p:cNvSpPr>
          <p:nvPr/>
        </p:nvSpPr>
        <p:spPr bwMode="auto">
          <a:xfrm>
            <a:off x="4860925" y="3375025"/>
            <a:ext cx="111125" cy="106363"/>
          </a:xfrm>
          <a:custGeom>
            <a:avLst/>
            <a:gdLst>
              <a:gd name="T0" fmla="*/ 55563 w 111125"/>
              <a:gd name="T1" fmla="*/ 0 h 106363"/>
              <a:gd name="T2" fmla="*/ 0 w 111125"/>
              <a:gd name="T3" fmla="*/ 40627 h 106363"/>
              <a:gd name="T4" fmla="*/ 21223 w 111125"/>
              <a:gd name="T5" fmla="*/ 106363 h 106363"/>
              <a:gd name="T6" fmla="*/ 89902 w 111125"/>
              <a:gd name="T7" fmla="*/ 106363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515105" name="Rectangle 42"/>
          <p:cNvSpPr>
            <a:spLocks noChangeArrowheads="1"/>
          </p:cNvSpPr>
          <p:nvPr/>
        </p:nvSpPr>
        <p:spPr bwMode="auto">
          <a:xfrm>
            <a:off x="331788" y="3970338"/>
            <a:ext cx="1665287" cy="336550"/>
          </a:xfrm>
          <a:prstGeom prst="rect">
            <a:avLst/>
          </a:prstGeom>
          <a:noFill/>
          <a:ln w="9525">
            <a:noFill/>
            <a:miter lim="800000"/>
            <a:headEnd/>
            <a:tailEnd/>
          </a:ln>
          <a:effectLst>
            <a:outerShdw dist="12700" algn="ctr" rotWithShape="0">
              <a:srgbClr val="000000"/>
            </a:outerShdw>
          </a:effectLst>
        </p:spPr>
        <p:txBody>
          <a:bodyPr>
            <a:spAutoFit/>
          </a:bodyPr>
          <a:lstStyle/>
          <a:p>
            <a:pPr algn="r">
              <a:lnSpc>
                <a:spcPct val="80000"/>
              </a:lnSpc>
              <a:spcBef>
                <a:spcPct val="20000"/>
              </a:spcBef>
              <a:defRPr/>
            </a:pPr>
            <a:r>
              <a:rPr lang="en-US" sz="1000" b="1">
                <a:cs typeface="Times New Roman" pitchFamily="18" charset="0"/>
              </a:rPr>
              <a:t>NWS Central Region</a:t>
            </a:r>
          </a:p>
          <a:p>
            <a:pPr algn="r">
              <a:lnSpc>
                <a:spcPct val="80000"/>
              </a:lnSpc>
              <a:spcBef>
                <a:spcPct val="20000"/>
              </a:spcBef>
              <a:defRPr/>
            </a:pPr>
            <a:r>
              <a:rPr lang="en-US" sz="800" b="1">
                <a:cs typeface="Times New Roman" pitchFamily="18" charset="0"/>
              </a:rPr>
              <a:t>Kansas City, MO</a:t>
            </a:r>
          </a:p>
        </p:txBody>
      </p:sp>
      <p:sp>
        <p:nvSpPr>
          <p:cNvPr id="515106" name="Rectangle 42"/>
          <p:cNvSpPr>
            <a:spLocks noChangeArrowheads="1"/>
          </p:cNvSpPr>
          <p:nvPr/>
        </p:nvSpPr>
        <p:spPr bwMode="auto">
          <a:xfrm>
            <a:off x="6524625" y="1585913"/>
            <a:ext cx="2476500" cy="458787"/>
          </a:xfrm>
          <a:prstGeom prst="rect">
            <a:avLst/>
          </a:prstGeom>
          <a:noFill/>
          <a:ln w="9525">
            <a:noFill/>
            <a:miter lim="800000"/>
            <a:headEnd/>
            <a:tailEnd/>
          </a:ln>
          <a:effectLst>
            <a:outerShdw dist="12700" algn="ctr" rotWithShape="0">
              <a:srgbClr val="000000"/>
            </a:outerShdw>
          </a:effectLst>
        </p:spPr>
        <p:txBody>
          <a:bodyPr>
            <a:spAutoFit/>
          </a:bodyPr>
          <a:lstStyle/>
          <a:p>
            <a:pPr>
              <a:lnSpc>
                <a:spcPct val="80000"/>
              </a:lnSpc>
              <a:spcBef>
                <a:spcPct val="20000"/>
              </a:spcBef>
              <a:defRPr/>
            </a:pPr>
            <a:r>
              <a:rPr lang="en-US" sz="1000" b="1">
                <a:cs typeface="Times New Roman" pitchFamily="18" charset="0"/>
              </a:rPr>
              <a:t>Cooperative Remote Sensing Science and Technology Center</a:t>
            </a:r>
          </a:p>
          <a:p>
            <a:pPr>
              <a:lnSpc>
                <a:spcPct val="80000"/>
              </a:lnSpc>
              <a:spcBef>
                <a:spcPct val="20000"/>
              </a:spcBef>
              <a:defRPr/>
            </a:pPr>
            <a:r>
              <a:rPr lang="en-US" sz="800" b="1">
                <a:cs typeface="Times New Roman" pitchFamily="18" charset="0"/>
              </a:rPr>
              <a:t>New York, NY</a:t>
            </a:r>
          </a:p>
        </p:txBody>
      </p:sp>
      <p:sp>
        <p:nvSpPr>
          <p:cNvPr id="13347" name="Line 35"/>
          <p:cNvSpPr>
            <a:spLocks noChangeShapeType="1"/>
          </p:cNvSpPr>
          <p:nvPr/>
        </p:nvSpPr>
        <p:spPr bwMode="auto">
          <a:xfrm>
            <a:off x="1560513" y="2914650"/>
            <a:ext cx="511175" cy="0"/>
          </a:xfrm>
          <a:prstGeom prst="line">
            <a:avLst/>
          </a:prstGeom>
          <a:noFill/>
          <a:ln w="19050">
            <a:solidFill>
              <a:srgbClr val="FF6600"/>
            </a:solidFill>
            <a:round/>
            <a:headEnd/>
            <a:tailEnd/>
          </a:ln>
        </p:spPr>
        <p:txBody>
          <a:bodyPr/>
          <a:lstStyle/>
          <a:p>
            <a:endParaRPr lang="en-US"/>
          </a:p>
        </p:txBody>
      </p:sp>
      <p:sp>
        <p:nvSpPr>
          <p:cNvPr id="13348" name="Freeform 36"/>
          <p:cNvSpPr>
            <a:spLocks/>
          </p:cNvSpPr>
          <p:nvPr/>
        </p:nvSpPr>
        <p:spPr bwMode="auto">
          <a:xfrm>
            <a:off x="1574800" y="2438400"/>
            <a:ext cx="2276475" cy="974725"/>
          </a:xfrm>
          <a:custGeom>
            <a:avLst/>
            <a:gdLst>
              <a:gd name="T0" fmla="*/ 0 w 1434"/>
              <a:gd name="T1" fmla="*/ 0 h 614"/>
              <a:gd name="T2" fmla="*/ 264 w 1434"/>
              <a:gd name="T3" fmla="*/ 0 h 614"/>
              <a:gd name="T4" fmla="*/ 1434 w 1434"/>
              <a:gd name="T5" fmla="*/ 614 h 614"/>
              <a:gd name="T6" fmla="*/ 0 60000 65536"/>
              <a:gd name="T7" fmla="*/ 0 60000 65536"/>
              <a:gd name="T8" fmla="*/ 0 60000 65536"/>
              <a:gd name="T9" fmla="*/ 0 w 1434"/>
              <a:gd name="T10" fmla="*/ 0 h 614"/>
              <a:gd name="T11" fmla="*/ 1434 w 1434"/>
              <a:gd name="T12" fmla="*/ 614 h 614"/>
            </a:gdLst>
            <a:ahLst/>
            <a:cxnLst>
              <a:cxn ang="T6">
                <a:pos x="T0" y="T1"/>
              </a:cxn>
              <a:cxn ang="T7">
                <a:pos x="T2" y="T3"/>
              </a:cxn>
              <a:cxn ang="T8">
                <a:pos x="T4" y="T5"/>
              </a:cxn>
            </a:cxnLst>
            <a:rect l="T9" t="T10" r="T11" b="T12"/>
            <a:pathLst>
              <a:path w="1434" h="614">
                <a:moveTo>
                  <a:pt x="0" y="0"/>
                </a:moveTo>
                <a:lnTo>
                  <a:pt x="264" y="0"/>
                </a:lnTo>
                <a:lnTo>
                  <a:pt x="1434" y="614"/>
                </a:lnTo>
              </a:path>
            </a:pathLst>
          </a:custGeom>
          <a:noFill/>
          <a:ln w="19050" cmpd="sng">
            <a:solidFill>
              <a:srgbClr val="FF6600"/>
            </a:solidFill>
            <a:round/>
            <a:headEnd/>
            <a:tailEnd/>
          </a:ln>
        </p:spPr>
        <p:txBody>
          <a:bodyPr/>
          <a:lstStyle/>
          <a:p>
            <a:endParaRPr lang="en-US"/>
          </a:p>
        </p:txBody>
      </p:sp>
      <p:sp>
        <p:nvSpPr>
          <p:cNvPr id="13349" name="Freeform 37"/>
          <p:cNvSpPr>
            <a:spLocks/>
          </p:cNvSpPr>
          <p:nvPr/>
        </p:nvSpPr>
        <p:spPr bwMode="auto">
          <a:xfrm>
            <a:off x="2098675" y="2030413"/>
            <a:ext cx="1752600" cy="1243012"/>
          </a:xfrm>
          <a:custGeom>
            <a:avLst/>
            <a:gdLst>
              <a:gd name="T0" fmla="*/ 0 w 976"/>
              <a:gd name="T1" fmla="*/ 0 h 851"/>
              <a:gd name="T2" fmla="*/ 86 w 976"/>
              <a:gd name="T3" fmla="*/ 1 h 851"/>
              <a:gd name="T4" fmla="*/ 976 w 976"/>
              <a:gd name="T5" fmla="*/ 851 h 851"/>
              <a:gd name="T6" fmla="*/ 0 60000 65536"/>
              <a:gd name="T7" fmla="*/ 0 60000 65536"/>
              <a:gd name="T8" fmla="*/ 0 60000 65536"/>
              <a:gd name="T9" fmla="*/ 0 w 976"/>
              <a:gd name="T10" fmla="*/ 0 h 851"/>
              <a:gd name="T11" fmla="*/ 976 w 976"/>
              <a:gd name="T12" fmla="*/ 851 h 851"/>
            </a:gdLst>
            <a:ahLst/>
            <a:cxnLst>
              <a:cxn ang="T6">
                <a:pos x="T0" y="T1"/>
              </a:cxn>
              <a:cxn ang="T7">
                <a:pos x="T2" y="T3"/>
              </a:cxn>
              <a:cxn ang="T8">
                <a:pos x="T4" y="T5"/>
              </a:cxn>
            </a:cxnLst>
            <a:rect l="T9" t="T10" r="T11" b="T12"/>
            <a:pathLst>
              <a:path w="976" h="851">
                <a:moveTo>
                  <a:pt x="0" y="0"/>
                </a:moveTo>
                <a:lnTo>
                  <a:pt x="86" y="1"/>
                </a:lnTo>
                <a:lnTo>
                  <a:pt x="976" y="851"/>
                </a:lnTo>
              </a:path>
            </a:pathLst>
          </a:custGeom>
          <a:noFill/>
          <a:ln w="19050" cmpd="sng">
            <a:solidFill>
              <a:srgbClr val="FF6600"/>
            </a:solidFill>
            <a:round/>
            <a:headEnd/>
            <a:tailEnd/>
          </a:ln>
        </p:spPr>
        <p:txBody>
          <a:bodyPr/>
          <a:lstStyle/>
          <a:p>
            <a:endParaRPr lang="en-US"/>
          </a:p>
        </p:txBody>
      </p:sp>
      <p:sp>
        <p:nvSpPr>
          <p:cNvPr id="13350" name="Freeform 38"/>
          <p:cNvSpPr>
            <a:spLocks/>
          </p:cNvSpPr>
          <p:nvPr/>
        </p:nvSpPr>
        <p:spPr bwMode="auto">
          <a:xfrm>
            <a:off x="2032000" y="1663700"/>
            <a:ext cx="1855788" cy="1498600"/>
          </a:xfrm>
          <a:custGeom>
            <a:avLst/>
            <a:gdLst>
              <a:gd name="T0" fmla="*/ 0 w 1113"/>
              <a:gd name="T1" fmla="*/ 0 h 1120"/>
              <a:gd name="T2" fmla="*/ 86 w 1113"/>
              <a:gd name="T3" fmla="*/ 0 h 1120"/>
              <a:gd name="T4" fmla="*/ 1113 w 1113"/>
              <a:gd name="T5" fmla="*/ 1120 h 1120"/>
              <a:gd name="T6" fmla="*/ 0 60000 65536"/>
              <a:gd name="T7" fmla="*/ 0 60000 65536"/>
              <a:gd name="T8" fmla="*/ 0 60000 65536"/>
              <a:gd name="T9" fmla="*/ 0 w 1113"/>
              <a:gd name="T10" fmla="*/ 0 h 1120"/>
              <a:gd name="T11" fmla="*/ 1113 w 1113"/>
              <a:gd name="T12" fmla="*/ 1120 h 1120"/>
            </a:gdLst>
            <a:ahLst/>
            <a:cxnLst>
              <a:cxn ang="T6">
                <a:pos x="T0" y="T1"/>
              </a:cxn>
              <a:cxn ang="T7">
                <a:pos x="T2" y="T3"/>
              </a:cxn>
              <a:cxn ang="T8">
                <a:pos x="T4" y="T5"/>
              </a:cxn>
            </a:cxnLst>
            <a:rect l="T9" t="T10" r="T11" b="T12"/>
            <a:pathLst>
              <a:path w="1113" h="1120">
                <a:moveTo>
                  <a:pt x="0" y="0"/>
                </a:moveTo>
                <a:lnTo>
                  <a:pt x="86" y="0"/>
                </a:lnTo>
                <a:lnTo>
                  <a:pt x="1113" y="1120"/>
                </a:lnTo>
              </a:path>
            </a:pathLst>
          </a:custGeom>
          <a:noFill/>
          <a:ln w="19050" cmpd="sng">
            <a:solidFill>
              <a:srgbClr val="FF6600"/>
            </a:solidFill>
            <a:round/>
            <a:headEnd/>
            <a:tailEnd/>
          </a:ln>
        </p:spPr>
        <p:txBody>
          <a:bodyPr/>
          <a:lstStyle/>
          <a:p>
            <a:endParaRPr lang="en-US"/>
          </a:p>
        </p:txBody>
      </p:sp>
      <p:sp>
        <p:nvSpPr>
          <p:cNvPr id="13351" name="Freeform 39"/>
          <p:cNvSpPr>
            <a:spLocks/>
          </p:cNvSpPr>
          <p:nvPr/>
        </p:nvSpPr>
        <p:spPr bwMode="auto">
          <a:xfrm>
            <a:off x="4433888" y="946150"/>
            <a:ext cx="1041400" cy="1809750"/>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
        <p:nvSpPr>
          <p:cNvPr id="13352" name="AutoShape 32"/>
          <p:cNvSpPr>
            <a:spLocks noChangeArrowheads="1"/>
          </p:cNvSpPr>
          <p:nvPr/>
        </p:nvSpPr>
        <p:spPr bwMode="auto">
          <a:xfrm>
            <a:off x="5461000" y="2911475"/>
            <a:ext cx="112713" cy="106363"/>
          </a:xfrm>
          <a:custGeom>
            <a:avLst/>
            <a:gdLst>
              <a:gd name="T0" fmla="*/ 56357 w 112713"/>
              <a:gd name="T1" fmla="*/ 0 h 106363"/>
              <a:gd name="T2" fmla="*/ 0 w 112713"/>
              <a:gd name="T3" fmla="*/ 40627 h 106363"/>
              <a:gd name="T4" fmla="*/ 21526 w 112713"/>
              <a:gd name="T5" fmla="*/ 106363 h 106363"/>
              <a:gd name="T6" fmla="*/ 91187 w 112713"/>
              <a:gd name="T7" fmla="*/ 106363 h 106363"/>
              <a:gd name="T8" fmla="*/ 112713 w 112713"/>
              <a:gd name="T9" fmla="*/ 40627 h 106363"/>
              <a:gd name="T10" fmla="*/ 17694720 60000 65536"/>
              <a:gd name="T11" fmla="*/ 11796480 60000 65536"/>
              <a:gd name="T12" fmla="*/ 5898240 60000 65536"/>
              <a:gd name="T13" fmla="*/ 5898240 60000 65536"/>
              <a:gd name="T14" fmla="*/ 0 60000 65536"/>
              <a:gd name="T15" fmla="*/ 34831 w 112713"/>
              <a:gd name="T16" fmla="*/ 40627 h 106363"/>
              <a:gd name="T17" fmla="*/ 77882 w 112713"/>
              <a:gd name="T18" fmla="*/ 81254 h 106363"/>
            </a:gdLst>
            <a:ahLst/>
            <a:cxnLst>
              <a:cxn ang="T10">
                <a:pos x="T0" y="T1"/>
              </a:cxn>
              <a:cxn ang="T11">
                <a:pos x="T2" y="T3"/>
              </a:cxn>
              <a:cxn ang="T12">
                <a:pos x="T4" y="T5"/>
              </a:cxn>
              <a:cxn ang="T13">
                <a:pos x="T6" y="T7"/>
              </a:cxn>
              <a:cxn ang="T14">
                <a:pos x="T8" y="T9"/>
              </a:cxn>
            </a:cxnLst>
            <a:rect l="T15" t="T16" r="T17" b="T18"/>
            <a:pathLst>
              <a:path w="112713" h="106363">
                <a:moveTo>
                  <a:pt x="0" y="40627"/>
                </a:moveTo>
                <a:lnTo>
                  <a:pt x="43053" y="40627"/>
                </a:lnTo>
                <a:lnTo>
                  <a:pt x="56357" y="0"/>
                </a:lnTo>
                <a:lnTo>
                  <a:pt x="69660" y="40627"/>
                </a:lnTo>
                <a:lnTo>
                  <a:pt x="112713" y="40627"/>
                </a:lnTo>
                <a:lnTo>
                  <a:pt x="77882" y="65736"/>
                </a:lnTo>
                <a:lnTo>
                  <a:pt x="91187" y="106363"/>
                </a:lnTo>
                <a:lnTo>
                  <a:pt x="56357" y="81254"/>
                </a:lnTo>
                <a:lnTo>
                  <a:pt x="21526" y="106363"/>
                </a:lnTo>
                <a:lnTo>
                  <a:pt x="34831"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53" name="Freeform 41"/>
          <p:cNvSpPr>
            <a:spLocks/>
          </p:cNvSpPr>
          <p:nvPr/>
        </p:nvSpPr>
        <p:spPr bwMode="auto">
          <a:xfrm>
            <a:off x="4446588" y="1174750"/>
            <a:ext cx="1041400" cy="1765300"/>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
        <p:nvSpPr>
          <p:cNvPr id="13354" name="AutoShape 32"/>
          <p:cNvSpPr>
            <a:spLocks noChangeArrowheads="1"/>
          </p:cNvSpPr>
          <p:nvPr/>
        </p:nvSpPr>
        <p:spPr bwMode="auto">
          <a:xfrm>
            <a:off x="5187950" y="2835275"/>
            <a:ext cx="112713" cy="106363"/>
          </a:xfrm>
          <a:custGeom>
            <a:avLst/>
            <a:gdLst>
              <a:gd name="T0" fmla="*/ 56357 w 112713"/>
              <a:gd name="T1" fmla="*/ 0 h 106363"/>
              <a:gd name="T2" fmla="*/ 0 w 112713"/>
              <a:gd name="T3" fmla="*/ 40627 h 106363"/>
              <a:gd name="T4" fmla="*/ 21526 w 112713"/>
              <a:gd name="T5" fmla="*/ 106363 h 106363"/>
              <a:gd name="T6" fmla="*/ 91187 w 112713"/>
              <a:gd name="T7" fmla="*/ 106363 h 106363"/>
              <a:gd name="T8" fmla="*/ 112713 w 112713"/>
              <a:gd name="T9" fmla="*/ 40627 h 106363"/>
              <a:gd name="T10" fmla="*/ 17694720 60000 65536"/>
              <a:gd name="T11" fmla="*/ 11796480 60000 65536"/>
              <a:gd name="T12" fmla="*/ 5898240 60000 65536"/>
              <a:gd name="T13" fmla="*/ 5898240 60000 65536"/>
              <a:gd name="T14" fmla="*/ 0 60000 65536"/>
              <a:gd name="T15" fmla="*/ 34831 w 112713"/>
              <a:gd name="T16" fmla="*/ 40627 h 106363"/>
              <a:gd name="T17" fmla="*/ 77882 w 112713"/>
              <a:gd name="T18" fmla="*/ 81254 h 106363"/>
            </a:gdLst>
            <a:ahLst/>
            <a:cxnLst>
              <a:cxn ang="T10">
                <a:pos x="T0" y="T1"/>
              </a:cxn>
              <a:cxn ang="T11">
                <a:pos x="T2" y="T3"/>
              </a:cxn>
              <a:cxn ang="T12">
                <a:pos x="T4" y="T5"/>
              </a:cxn>
              <a:cxn ang="T13">
                <a:pos x="T6" y="T7"/>
              </a:cxn>
              <a:cxn ang="T14">
                <a:pos x="T8" y="T9"/>
              </a:cxn>
            </a:cxnLst>
            <a:rect l="T15" t="T16" r="T17" b="T18"/>
            <a:pathLst>
              <a:path w="112713" h="106363">
                <a:moveTo>
                  <a:pt x="0" y="40627"/>
                </a:moveTo>
                <a:lnTo>
                  <a:pt x="43053" y="40627"/>
                </a:lnTo>
                <a:lnTo>
                  <a:pt x="56357" y="0"/>
                </a:lnTo>
                <a:lnTo>
                  <a:pt x="69660" y="40627"/>
                </a:lnTo>
                <a:lnTo>
                  <a:pt x="112713" y="40627"/>
                </a:lnTo>
                <a:lnTo>
                  <a:pt x="77882" y="65736"/>
                </a:lnTo>
                <a:lnTo>
                  <a:pt x="91187" y="106363"/>
                </a:lnTo>
                <a:lnTo>
                  <a:pt x="56357" y="81254"/>
                </a:lnTo>
                <a:lnTo>
                  <a:pt x="21526" y="106363"/>
                </a:lnTo>
                <a:lnTo>
                  <a:pt x="34831"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55" name="Freeform 43"/>
          <p:cNvSpPr>
            <a:spLocks/>
          </p:cNvSpPr>
          <p:nvPr/>
        </p:nvSpPr>
        <p:spPr bwMode="auto">
          <a:xfrm>
            <a:off x="4427538" y="1916113"/>
            <a:ext cx="793750" cy="935037"/>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
        <p:nvSpPr>
          <p:cNvPr id="13356" name="Freeform 44"/>
          <p:cNvSpPr>
            <a:spLocks/>
          </p:cNvSpPr>
          <p:nvPr/>
        </p:nvSpPr>
        <p:spPr bwMode="auto">
          <a:xfrm>
            <a:off x="4408488" y="1524000"/>
            <a:ext cx="1009650" cy="1447800"/>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
        <p:nvSpPr>
          <p:cNvPr id="13357" name="Freeform 45"/>
          <p:cNvSpPr>
            <a:spLocks/>
          </p:cNvSpPr>
          <p:nvPr/>
        </p:nvSpPr>
        <p:spPr bwMode="auto">
          <a:xfrm>
            <a:off x="1968500" y="3438525"/>
            <a:ext cx="2898775" cy="722313"/>
          </a:xfrm>
          <a:custGeom>
            <a:avLst/>
            <a:gdLst>
              <a:gd name="T0" fmla="*/ 0 w 1826"/>
              <a:gd name="T1" fmla="*/ 294 h 294"/>
              <a:gd name="T2" fmla="*/ 244 w 1826"/>
              <a:gd name="T3" fmla="*/ 294 h 294"/>
              <a:gd name="T4" fmla="*/ 1826 w 1826"/>
              <a:gd name="T5" fmla="*/ 0 h 294"/>
              <a:gd name="T6" fmla="*/ 0 60000 65536"/>
              <a:gd name="T7" fmla="*/ 0 60000 65536"/>
              <a:gd name="T8" fmla="*/ 0 60000 65536"/>
              <a:gd name="T9" fmla="*/ 0 w 1826"/>
              <a:gd name="T10" fmla="*/ 0 h 294"/>
              <a:gd name="T11" fmla="*/ 1826 w 1826"/>
              <a:gd name="T12" fmla="*/ 294 h 294"/>
            </a:gdLst>
            <a:ahLst/>
            <a:cxnLst>
              <a:cxn ang="T6">
                <a:pos x="T0" y="T1"/>
              </a:cxn>
              <a:cxn ang="T7">
                <a:pos x="T2" y="T3"/>
              </a:cxn>
              <a:cxn ang="T8">
                <a:pos x="T4" y="T5"/>
              </a:cxn>
            </a:cxnLst>
            <a:rect l="T9" t="T10" r="T11" b="T12"/>
            <a:pathLst>
              <a:path w="1826" h="294">
                <a:moveTo>
                  <a:pt x="0" y="294"/>
                </a:moveTo>
                <a:lnTo>
                  <a:pt x="244" y="294"/>
                </a:lnTo>
                <a:lnTo>
                  <a:pt x="1826" y="0"/>
                </a:lnTo>
              </a:path>
            </a:pathLst>
          </a:custGeom>
          <a:noFill/>
          <a:ln w="19050" cmpd="sng">
            <a:solidFill>
              <a:srgbClr val="FF6600"/>
            </a:solidFill>
            <a:round/>
            <a:headEnd/>
            <a:tailEnd/>
          </a:ln>
        </p:spPr>
        <p:txBody>
          <a:bodyPr/>
          <a:lstStyle/>
          <a:p>
            <a:endParaRPr lang="en-US"/>
          </a:p>
        </p:txBody>
      </p:sp>
      <p:sp>
        <p:nvSpPr>
          <p:cNvPr id="13358" name="Freeform 46"/>
          <p:cNvSpPr>
            <a:spLocks/>
          </p:cNvSpPr>
          <p:nvPr/>
        </p:nvSpPr>
        <p:spPr bwMode="auto">
          <a:xfrm>
            <a:off x="4737100" y="4025900"/>
            <a:ext cx="1490663" cy="1690688"/>
          </a:xfrm>
          <a:custGeom>
            <a:avLst/>
            <a:gdLst>
              <a:gd name="T0" fmla="*/ 794 w 939"/>
              <a:gd name="T1" fmla="*/ 1065 h 1065"/>
              <a:gd name="T2" fmla="*/ 939 w 939"/>
              <a:gd name="T3" fmla="*/ 1065 h 1065"/>
              <a:gd name="T4" fmla="*/ 0 w 939"/>
              <a:gd name="T5" fmla="*/ 0 h 1065"/>
              <a:gd name="T6" fmla="*/ 0 60000 65536"/>
              <a:gd name="T7" fmla="*/ 0 60000 65536"/>
              <a:gd name="T8" fmla="*/ 0 60000 65536"/>
              <a:gd name="T9" fmla="*/ 0 w 939"/>
              <a:gd name="T10" fmla="*/ 0 h 1065"/>
              <a:gd name="T11" fmla="*/ 939 w 939"/>
              <a:gd name="T12" fmla="*/ 1065 h 1065"/>
            </a:gdLst>
            <a:ahLst/>
            <a:cxnLst>
              <a:cxn ang="T6">
                <a:pos x="T0" y="T1"/>
              </a:cxn>
              <a:cxn ang="T7">
                <a:pos x="T2" y="T3"/>
              </a:cxn>
              <a:cxn ang="T8">
                <a:pos x="T4" y="T5"/>
              </a:cxn>
            </a:cxnLst>
            <a:rect l="T9" t="T10" r="T11" b="T12"/>
            <a:pathLst>
              <a:path w="939" h="1065">
                <a:moveTo>
                  <a:pt x="794" y="1065"/>
                </a:moveTo>
                <a:lnTo>
                  <a:pt x="939" y="1065"/>
                </a:lnTo>
                <a:lnTo>
                  <a:pt x="0" y="0"/>
                </a:lnTo>
              </a:path>
            </a:pathLst>
          </a:custGeom>
          <a:noFill/>
          <a:ln w="19050" cmpd="sng">
            <a:solidFill>
              <a:srgbClr val="FF6600"/>
            </a:solidFill>
            <a:round/>
            <a:headEnd/>
            <a:tailEnd/>
          </a:ln>
        </p:spPr>
        <p:txBody>
          <a:bodyPr/>
          <a:lstStyle/>
          <a:p>
            <a:endParaRPr lang="en-US"/>
          </a:p>
        </p:txBody>
      </p:sp>
      <p:sp>
        <p:nvSpPr>
          <p:cNvPr id="13359" name="Text Box 47"/>
          <p:cNvSpPr txBox="1">
            <a:spLocks noChangeArrowheads="1"/>
          </p:cNvSpPr>
          <p:nvPr/>
        </p:nvSpPr>
        <p:spPr bwMode="auto">
          <a:xfrm>
            <a:off x="101600" y="5268913"/>
            <a:ext cx="2101850" cy="866775"/>
          </a:xfrm>
          <a:prstGeom prst="rect">
            <a:avLst/>
          </a:prstGeom>
          <a:solidFill>
            <a:srgbClr val="FFFFFF">
              <a:alpha val="79999"/>
            </a:srgbClr>
          </a:solidFill>
          <a:ln w="12700">
            <a:solidFill>
              <a:srgbClr val="000066"/>
            </a:solidFill>
            <a:miter lim="800000"/>
            <a:headEnd/>
            <a:tailEnd/>
          </a:ln>
        </p:spPr>
        <p:txBody>
          <a:bodyPr>
            <a:spAutoFit/>
          </a:bodyPr>
          <a:lstStyle/>
          <a:p>
            <a:pPr>
              <a:spcBef>
                <a:spcPct val="50000"/>
              </a:spcBef>
            </a:pPr>
            <a:r>
              <a:rPr lang="en-US" sz="1000" b="1">
                <a:solidFill>
                  <a:schemeClr val="bg2"/>
                </a:solidFill>
              </a:rPr>
              <a:t>NCEP</a:t>
            </a:r>
            <a:r>
              <a:rPr lang="en-US" sz="1000">
                <a:solidFill>
                  <a:schemeClr val="bg2"/>
                </a:solidFill>
              </a:rPr>
              <a:t>: National Centers for Environmental Prediction</a:t>
            </a:r>
          </a:p>
          <a:p>
            <a:pPr>
              <a:spcBef>
                <a:spcPct val="50000"/>
              </a:spcBef>
            </a:pPr>
            <a:r>
              <a:rPr lang="en-US" sz="1000" b="1">
                <a:solidFill>
                  <a:schemeClr val="bg2"/>
                </a:solidFill>
              </a:rPr>
              <a:t>NWS</a:t>
            </a:r>
            <a:r>
              <a:rPr lang="en-US" sz="1000">
                <a:solidFill>
                  <a:schemeClr val="bg2"/>
                </a:solidFill>
              </a:rPr>
              <a:t>: National Weather Service</a:t>
            </a:r>
          </a:p>
          <a:p>
            <a:pPr>
              <a:spcBef>
                <a:spcPct val="50000"/>
              </a:spcBef>
            </a:pPr>
            <a:r>
              <a:rPr lang="en-US" sz="1000" b="1">
                <a:solidFill>
                  <a:schemeClr val="bg2"/>
                </a:solidFill>
              </a:rPr>
              <a:t>WFO</a:t>
            </a:r>
            <a:r>
              <a:rPr lang="en-US" sz="1000">
                <a:solidFill>
                  <a:schemeClr val="bg2"/>
                </a:solidFill>
              </a:rPr>
              <a:t>: Weather Forecast Office</a:t>
            </a:r>
          </a:p>
        </p:txBody>
      </p:sp>
      <p:sp>
        <p:nvSpPr>
          <p:cNvPr id="13360" name="Freeform 48"/>
          <p:cNvSpPr>
            <a:spLocks/>
          </p:cNvSpPr>
          <p:nvPr/>
        </p:nvSpPr>
        <p:spPr bwMode="auto">
          <a:xfrm>
            <a:off x="5619750" y="1409700"/>
            <a:ext cx="914400" cy="1962150"/>
          </a:xfrm>
          <a:custGeom>
            <a:avLst/>
            <a:gdLst>
              <a:gd name="T0" fmla="*/ 400 w 576"/>
              <a:gd name="T1" fmla="*/ 0 h 1236"/>
              <a:gd name="T2" fmla="*/ 0 w 576"/>
              <a:gd name="T3" fmla="*/ 0 h 1236"/>
              <a:gd name="T4" fmla="*/ 576 w 576"/>
              <a:gd name="T5" fmla="*/ 1236 h 1236"/>
              <a:gd name="T6" fmla="*/ 0 60000 65536"/>
              <a:gd name="T7" fmla="*/ 0 60000 65536"/>
              <a:gd name="T8" fmla="*/ 0 60000 65536"/>
              <a:gd name="T9" fmla="*/ 0 w 576"/>
              <a:gd name="T10" fmla="*/ 0 h 1236"/>
              <a:gd name="T11" fmla="*/ 576 w 576"/>
              <a:gd name="T12" fmla="*/ 1236 h 1236"/>
            </a:gdLst>
            <a:ahLst/>
            <a:cxnLst>
              <a:cxn ang="T6">
                <a:pos x="T0" y="T1"/>
              </a:cxn>
              <a:cxn ang="T7">
                <a:pos x="T2" y="T3"/>
              </a:cxn>
              <a:cxn ang="T8">
                <a:pos x="T4" y="T5"/>
              </a:cxn>
            </a:cxnLst>
            <a:rect l="T9" t="T10" r="T11" b="T12"/>
            <a:pathLst>
              <a:path w="576" h="1236">
                <a:moveTo>
                  <a:pt x="400" y="0"/>
                </a:moveTo>
                <a:lnTo>
                  <a:pt x="0" y="0"/>
                </a:lnTo>
                <a:lnTo>
                  <a:pt x="576" y="1236"/>
                </a:lnTo>
              </a:path>
            </a:pathLst>
          </a:custGeom>
          <a:noFill/>
          <a:ln w="19050" cmpd="sng">
            <a:solidFill>
              <a:srgbClr val="FF6600"/>
            </a:solidFill>
            <a:round/>
            <a:headEnd/>
            <a:tailEnd/>
          </a:ln>
        </p:spPr>
        <p:txBody>
          <a:bodyPr/>
          <a:lstStyle/>
          <a:p>
            <a:endParaRPr lang="en-US"/>
          </a:p>
        </p:txBody>
      </p:sp>
      <p:sp>
        <p:nvSpPr>
          <p:cNvPr id="13361" name="AutoShape 30"/>
          <p:cNvSpPr>
            <a:spLocks noChangeArrowheads="1"/>
          </p:cNvSpPr>
          <p:nvPr/>
        </p:nvSpPr>
        <p:spPr bwMode="auto">
          <a:xfrm>
            <a:off x="6902450" y="2995613"/>
            <a:ext cx="111125" cy="106362"/>
          </a:xfrm>
          <a:custGeom>
            <a:avLst/>
            <a:gdLst>
              <a:gd name="T0" fmla="*/ 55563 w 111125"/>
              <a:gd name="T1" fmla="*/ 0 h 106363"/>
              <a:gd name="T2" fmla="*/ 0 w 111125"/>
              <a:gd name="T3" fmla="*/ 40627 h 106363"/>
              <a:gd name="T4" fmla="*/ 21223 w 111125"/>
              <a:gd name="T5" fmla="*/ 106362 h 106363"/>
              <a:gd name="T6" fmla="*/ 89902 w 111125"/>
              <a:gd name="T7" fmla="*/ 106362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62" name="Freeform 50"/>
          <p:cNvSpPr>
            <a:spLocks/>
          </p:cNvSpPr>
          <p:nvPr/>
        </p:nvSpPr>
        <p:spPr bwMode="auto">
          <a:xfrm>
            <a:off x="6345238" y="1744663"/>
            <a:ext cx="569912" cy="1271587"/>
          </a:xfrm>
          <a:custGeom>
            <a:avLst/>
            <a:gdLst>
              <a:gd name="T0" fmla="*/ 135 w 359"/>
              <a:gd name="T1" fmla="*/ 0 h 844"/>
              <a:gd name="T2" fmla="*/ 0 w 359"/>
              <a:gd name="T3" fmla="*/ 0 h 844"/>
              <a:gd name="T4" fmla="*/ 359 w 359"/>
              <a:gd name="T5" fmla="*/ 844 h 844"/>
              <a:gd name="T6" fmla="*/ 0 60000 65536"/>
              <a:gd name="T7" fmla="*/ 0 60000 65536"/>
              <a:gd name="T8" fmla="*/ 0 60000 65536"/>
              <a:gd name="T9" fmla="*/ 0 w 359"/>
              <a:gd name="T10" fmla="*/ 0 h 844"/>
              <a:gd name="T11" fmla="*/ 359 w 359"/>
              <a:gd name="T12" fmla="*/ 844 h 844"/>
            </a:gdLst>
            <a:ahLst/>
            <a:cxnLst>
              <a:cxn ang="T6">
                <a:pos x="T0" y="T1"/>
              </a:cxn>
              <a:cxn ang="T7">
                <a:pos x="T2" y="T3"/>
              </a:cxn>
              <a:cxn ang="T8">
                <a:pos x="T4" y="T5"/>
              </a:cxn>
            </a:cxnLst>
            <a:rect l="T9" t="T10" r="T11" b="T12"/>
            <a:pathLst>
              <a:path w="359" h="844">
                <a:moveTo>
                  <a:pt x="135" y="0"/>
                </a:moveTo>
                <a:lnTo>
                  <a:pt x="0" y="0"/>
                </a:lnTo>
                <a:lnTo>
                  <a:pt x="359" y="844"/>
                </a:lnTo>
              </a:path>
            </a:pathLst>
          </a:custGeom>
          <a:noFill/>
          <a:ln w="19050" cmpd="sng">
            <a:solidFill>
              <a:srgbClr val="FF6600"/>
            </a:solidFill>
            <a:round/>
            <a:headEnd/>
            <a:tailEnd/>
          </a:ln>
        </p:spPr>
        <p:txBody>
          <a:bodyPr/>
          <a:lstStyle/>
          <a:p>
            <a:endParaRPr lang="en-US"/>
          </a:p>
        </p:txBody>
      </p:sp>
      <p:sp>
        <p:nvSpPr>
          <p:cNvPr id="515123" name="Rectangle 51"/>
          <p:cNvSpPr>
            <a:spLocks noChangeArrowheads="1"/>
          </p:cNvSpPr>
          <p:nvPr/>
        </p:nvSpPr>
        <p:spPr bwMode="auto">
          <a:xfrm>
            <a:off x="7254875" y="2165350"/>
            <a:ext cx="1978025" cy="1738313"/>
          </a:xfrm>
          <a:prstGeom prst="rect">
            <a:avLst/>
          </a:prstGeom>
          <a:noFill/>
          <a:ln w="9525">
            <a:noFill/>
            <a:miter lim="800000"/>
            <a:headEnd/>
            <a:tailEnd/>
          </a:ln>
          <a:effectLst>
            <a:outerShdw dist="12700" algn="ctr" rotWithShape="0">
              <a:srgbClr val="000000"/>
            </a:outerShdw>
          </a:effectLst>
        </p:spPr>
        <p:txBody>
          <a:bodyPr>
            <a:spAutoFit/>
          </a:bodyPr>
          <a:lstStyle/>
          <a:p>
            <a:pPr>
              <a:defRPr/>
            </a:pPr>
            <a:r>
              <a:rPr lang="en-US" sz="1000" b="1"/>
              <a:t>NWS Headquarters;</a:t>
            </a:r>
            <a:br>
              <a:rPr lang="en-US" sz="1000" b="1"/>
            </a:br>
            <a:r>
              <a:rPr lang="en-US" sz="1000" b="1"/>
              <a:t>Cooperative Institute for </a:t>
            </a:r>
            <a:br>
              <a:rPr lang="en-US" sz="1000" b="1"/>
            </a:br>
            <a:r>
              <a:rPr lang="en-US" sz="1000" b="1"/>
              <a:t>Satellite Climate Studies; </a:t>
            </a:r>
            <a:br>
              <a:rPr lang="en-US" sz="1000" b="1"/>
            </a:br>
            <a:r>
              <a:rPr lang="en-US" sz="1000" b="1"/>
              <a:t>Center for Satellite </a:t>
            </a:r>
            <a:br>
              <a:rPr lang="en-US" sz="1000" b="1"/>
            </a:br>
            <a:r>
              <a:rPr lang="en-US" sz="1000" b="1"/>
              <a:t>Applications and Research; </a:t>
            </a:r>
            <a:br>
              <a:rPr lang="en-US" sz="1000" b="1"/>
            </a:br>
            <a:r>
              <a:rPr lang="en-US" sz="1000" b="1"/>
              <a:t>Office of Satellite Data </a:t>
            </a:r>
            <a:br>
              <a:rPr lang="en-US" sz="1000" b="1"/>
            </a:br>
            <a:r>
              <a:rPr lang="en-US" sz="1000" b="1"/>
              <a:t>Processing and Distribution;</a:t>
            </a:r>
            <a:br>
              <a:rPr lang="en-US" sz="1000" b="1"/>
            </a:br>
            <a:r>
              <a:rPr lang="en-US" sz="1000" b="1"/>
              <a:t>GOES-R Program Office;</a:t>
            </a:r>
          </a:p>
          <a:p>
            <a:pPr>
              <a:defRPr/>
            </a:pPr>
            <a:r>
              <a:rPr lang="en-US" sz="1000" b="1"/>
              <a:t>University of Maryland </a:t>
            </a:r>
            <a:br>
              <a:rPr lang="en-US" sz="1000" b="1"/>
            </a:br>
            <a:r>
              <a:rPr lang="en-US" sz="1000" b="1"/>
              <a:t>Baltimore County</a:t>
            </a:r>
          </a:p>
          <a:p>
            <a:pPr>
              <a:defRPr/>
            </a:pPr>
            <a:r>
              <a:rPr lang="en-US" sz="800" b="1"/>
              <a:t>Maryland</a:t>
            </a:r>
          </a:p>
        </p:txBody>
      </p:sp>
      <p:sp>
        <p:nvSpPr>
          <p:cNvPr id="13364" name="Line 52"/>
          <p:cNvSpPr>
            <a:spLocks noChangeShapeType="1"/>
          </p:cNvSpPr>
          <p:nvPr/>
        </p:nvSpPr>
        <p:spPr bwMode="auto">
          <a:xfrm flipV="1">
            <a:off x="6731000" y="3249613"/>
            <a:ext cx="484188" cy="76200"/>
          </a:xfrm>
          <a:prstGeom prst="line">
            <a:avLst/>
          </a:prstGeom>
          <a:noFill/>
          <a:ln w="19050">
            <a:solidFill>
              <a:srgbClr val="FF6600"/>
            </a:solidFill>
            <a:round/>
            <a:headEnd/>
            <a:tailEnd/>
          </a:ln>
        </p:spPr>
        <p:txBody>
          <a:bodyPr/>
          <a:lstStyle/>
          <a:p>
            <a:endParaRPr lang="en-US"/>
          </a:p>
        </p:txBody>
      </p:sp>
      <p:sp>
        <p:nvSpPr>
          <p:cNvPr id="13365" name="Freeform 53"/>
          <p:cNvSpPr>
            <a:spLocks/>
          </p:cNvSpPr>
          <p:nvPr/>
        </p:nvSpPr>
        <p:spPr bwMode="auto">
          <a:xfrm>
            <a:off x="5768975" y="4108450"/>
            <a:ext cx="1031875" cy="1606550"/>
          </a:xfrm>
          <a:custGeom>
            <a:avLst/>
            <a:gdLst>
              <a:gd name="T0" fmla="*/ 650 w 650"/>
              <a:gd name="T1" fmla="*/ 1012 h 1012"/>
              <a:gd name="T2" fmla="*/ 552 w 650"/>
              <a:gd name="T3" fmla="*/ 1011 h 1012"/>
              <a:gd name="T4" fmla="*/ 0 w 650"/>
              <a:gd name="T5" fmla="*/ 0 h 1012"/>
              <a:gd name="T6" fmla="*/ 0 60000 65536"/>
              <a:gd name="T7" fmla="*/ 0 60000 65536"/>
              <a:gd name="T8" fmla="*/ 0 60000 65536"/>
              <a:gd name="T9" fmla="*/ 0 w 650"/>
              <a:gd name="T10" fmla="*/ 0 h 1012"/>
              <a:gd name="T11" fmla="*/ 650 w 650"/>
              <a:gd name="T12" fmla="*/ 1012 h 1012"/>
            </a:gdLst>
            <a:ahLst/>
            <a:cxnLst>
              <a:cxn ang="T6">
                <a:pos x="T0" y="T1"/>
              </a:cxn>
              <a:cxn ang="T7">
                <a:pos x="T2" y="T3"/>
              </a:cxn>
              <a:cxn ang="T8">
                <a:pos x="T4" y="T5"/>
              </a:cxn>
            </a:cxnLst>
            <a:rect l="T9" t="T10" r="T11" b="T12"/>
            <a:pathLst>
              <a:path w="650" h="1012">
                <a:moveTo>
                  <a:pt x="650" y="1012"/>
                </a:moveTo>
                <a:lnTo>
                  <a:pt x="552" y="1011"/>
                </a:lnTo>
                <a:lnTo>
                  <a:pt x="0" y="0"/>
                </a:lnTo>
              </a:path>
            </a:pathLst>
          </a:custGeom>
          <a:noFill/>
          <a:ln w="19050" cmpd="sng">
            <a:solidFill>
              <a:srgbClr val="FF6600"/>
            </a:solidFill>
            <a:round/>
            <a:headEnd/>
            <a:tailEnd/>
          </a:ln>
        </p:spPr>
        <p:txBody>
          <a:bodyPr/>
          <a:lstStyle/>
          <a:p>
            <a:endParaRPr lang="en-US"/>
          </a:p>
        </p:txBody>
      </p:sp>
      <p:sp>
        <p:nvSpPr>
          <p:cNvPr id="13366" name="Freeform 54"/>
          <p:cNvSpPr>
            <a:spLocks/>
          </p:cNvSpPr>
          <p:nvPr/>
        </p:nvSpPr>
        <p:spPr bwMode="auto">
          <a:xfrm flipH="1">
            <a:off x="6569075" y="4449763"/>
            <a:ext cx="438150" cy="277812"/>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
        <p:nvSpPr>
          <p:cNvPr id="13367" name="Freeform 55"/>
          <p:cNvSpPr>
            <a:spLocks/>
          </p:cNvSpPr>
          <p:nvPr/>
        </p:nvSpPr>
        <p:spPr bwMode="auto">
          <a:xfrm flipH="1">
            <a:off x="6656388" y="4833938"/>
            <a:ext cx="376237" cy="203200"/>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
        <p:nvSpPr>
          <p:cNvPr id="13368" name="Freeform 56"/>
          <p:cNvSpPr>
            <a:spLocks/>
          </p:cNvSpPr>
          <p:nvPr/>
        </p:nvSpPr>
        <p:spPr bwMode="auto">
          <a:xfrm>
            <a:off x="2308225" y="4605338"/>
            <a:ext cx="615950" cy="685800"/>
          </a:xfrm>
          <a:custGeom>
            <a:avLst/>
            <a:gdLst>
              <a:gd name="T0" fmla="*/ 0 w 976"/>
              <a:gd name="T1" fmla="*/ 0 h 851"/>
              <a:gd name="T2" fmla="*/ 86 w 976"/>
              <a:gd name="T3" fmla="*/ 1 h 851"/>
              <a:gd name="T4" fmla="*/ 976 w 976"/>
              <a:gd name="T5" fmla="*/ 851 h 851"/>
              <a:gd name="T6" fmla="*/ 0 60000 65536"/>
              <a:gd name="T7" fmla="*/ 0 60000 65536"/>
              <a:gd name="T8" fmla="*/ 0 60000 65536"/>
              <a:gd name="T9" fmla="*/ 0 w 976"/>
              <a:gd name="T10" fmla="*/ 0 h 851"/>
              <a:gd name="T11" fmla="*/ 976 w 976"/>
              <a:gd name="T12" fmla="*/ 851 h 851"/>
            </a:gdLst>
            <a:ahLst/>
            <a:cxnLst>
              <a:cxn ang="T6">
                <a:pos x="T0" y="T1"/>
              </a:cxn>
              <a:cxn ang="T7">
                <a:pos x="T2" y="T3"/>
              </a:cxn>
              <a:cxn ang="T8">
                <a:pos x="T4" y="T5"/>
              </a:cxn>
            </a:cxnLst>
            <a:rect l="T9" t="T10" r="T11" b="T12"/>
            <a:pathLst>
              <a:path w="976" h="851">
                <a:moveTo>
                  <a:pt x="0" y="0"/>
                </a:moveTo>
                <a:lnTo>
                  <a:pt x="86" y="1"/>
                </a:lnTo>
                <a:lnTo>
                  <a:pt x="976" y="851"/>
                </a:lnTo>
              </a:path>
            </a:pathLst>
          </a:custGeom>
          <a:noFill/>
          <a:ln w="19050" cmpd="sng">
            <a:solidFill>
              <a:srgbClr val="FF6600"/>
            </a:solidFill>
            <a:round/>
            <a:headEnd/>
            <a:tailEnd/>
          </a:ln>
        </p:spPr>
        <p:txBody>
          <a:bodyPr/>
          <a:lstStyle/>
          <a:p>
            <a:endParaRPr lang="en-US"/>
          </a:p>
        </p:txBody>
      </p:sp>
      <p:sp>
        <p:nvSpPr>
          <p:cNvPr id="13369" name="Rectangle 57"/>
          <p:cNvSpPr>
            <a:spLocks noGrp="1" noChangeArrowheads="1"/>
          </p:cNvSpPr>
          <p:nvPr>
            <p:ph type="title"/>
          </p:nvPr>
        </p:nvSpPr>
        <p:spPr>
          <a:xfrm>
            <a:off x="457200" y="0"/>
            <a:ext cx="8229600" cy="685800"/>
          </a:xfrm>
          <a:noFill/>
        </p:spPr>
        <p:txBody>
          <a:bodyPr/>
          <a:lstStyle/>
          <a:p>
            <a:r>
              <a:rPr lang="en-US" sz="4000" dirty="0" smtClean="0">
                <a:solidFill>
                  <a:srgbClr val="002060"/>
                </a:solidFill>
              </a:rPr>
              <a:t>GOES-R Proving Ground Partners</a:t>
            </a:r>
          </a:p>
        </p:txBody>
      </p:sp>
      <p:sp>
        <p:nvSpPr>
          <p:cNvPr id="515130" name="Rectangle 7"/>
          <p:cNvSpPr>
            <a:spLocks noChangeArrowheads="1"/>
          </p:cNvSpPr>
          <p:nvPr/>
        </p:nvSpPr>
        <p:spPr bwMode="auto">
          <a:xfrm>
            <a:off x="3322638" y="4471988"/>
            <a:ext cx="987425" cy="446087"/>
          </a:xfrm>
          <a:prstGeom prst="rect">
            <a:avLst/>
          </a:prstGeom>
          <a:noFill/>
          <a:ln w="9525" algn="ctr">
            <a:noFill/>
            <a:miter lim="800000"/>
            <a:headEnd/>
            <a:tailEnd/>
          </a:ln>
          <a:effectLst>
            <a:outerShdw dist="12700" algn="ctr" rotWithShape="0">
              <a:srgbClr val="000000"/>
            </a:outerShdw>
          </a:effectLst>
        </p:spPr>
        <p:txBody>
          <a:bodyPr wrap="none" lIns="84216" tIns="42108" rIns="84216" bIns="42108" anchor="ctr"/>
          <a:lstStyle/>
          <a:p>
            <a:pPr algn="r" defTabSz="841375">
              <a:lnSpc>
                <a:spcPct val="80000"/>
              </a:lnSpc>
              <a:spcBef>
                <a:spcPct val="20000"/>
              </a:spcBef>
              <a:defRPr/>
            </a:pPr>
            <a:r>
              <a:rPr lang="en-US" sz="1000" b="1">
                <a:cs typeface="Times New Roman" pitchFamily="18" charset="0"/>
              </a:rPr>
              <a:t>NWS Pacific Region</a:t>
            </a:r>
          </a:p>
          <a:p>
            <a:pPr algn="r" defTabSz="841375">
              <a:lnSpc>
                <a:spcPct val="80000"/>
              </a:lnSpc>
              <a:spcBef>
                <a:spcPct val="20000"/>
              </a:spcBef>
              <a:defRPr/>
            </a:pPr>
            <a:r>
              <a:rPr lang="en-US" sz="800" b="1">
                <a:cs typeface="Times New Roman" pitchFamily="18" charset="0"/>
              </a:rPr>
              <a:t>Honolulu, Hawaii</a:t>
            </a:r>
          </a:p>
        </p:txBody>
      </p:sp>
      <p:sp>
        <p:nvSpPr>
          <p:cNvPr id="13371" name="AutoShape 29"/>
          <p:cNvSpPr>
            <a:spLocks noChangeArrowheads="1"/>
          </p:cNvSpPr>
          <p:nvPr/>
        </p:nvSpPr>
        <p:spPr bwMode="auto">
          <a:xfrm>
            <a:off x="3897313" y="4973638"/>
            <a:ext cx="109537" cy="106362"/>
          </a:xfrm>
          <a:custGeom>
            <a:avLst/>
            <a:gdLst>
              <a:gd name="T0" fmla="*/ 54769 w 109538"/>
              <a:gd name="T1" fmla="*/ 0 h 106363"/>
              <a:gd name="T2" fmla="*/ 0 w 109538"/>
              <a:gd name="T3" fmla="*/ 40627 h 106363"/>
              <a:gd name="T4" fmla="*/ 20920 w 109538"/>
              <a:gd name="T5" fmla="*/ 106362 h 106363"/>
              <a:gd name="T6" fmla="*/ 88617 w 109538"/>
              <a:gd name="T7" fmla="*/ 106362 h 106363"/>
              <a:gd name="T8" fmla="*/ 109537 w 109538"/>
              <a:gd name="T9" fmla="*/ 40627 h 106363"/>
              <a:gd name="T10" fmla="*/ 17694720 60000 65536"/>
              <a:gd name="T11" fmla="*/ 11796480 60000 65536"/>
              <a:gd name="T12" fmla="*/ 5898240 60000 65536"/>
              <a:gd name="T13" fmla="*/ 5898240 60000 65536"/>
              <a:gd name="T14" fmla="*/ 0 60000 65536"/>
              <a:gd name="T15" fmla="*/ 33849 w 109538"/>
              <a:gd name="T16" fmla="*/ 40627 h 106363"/>
              <a:gd name="T17" fmla="*/ 75689 w 109538"/>
              <a:gd name="T18" fmla="*/ 81254 h 106363"/>
            </a:gdLst>
            <a:ahLst/>
            <a:cxnLst>
              <a:cxn ang="T10">
                <a:pos x="T0" y="T1"/>
              </a:cxn>
              <a:cxn ang="T11">
                <a:pos x="T2" y="T3"/>
              </a:cxn>
              <a:cxn ang="T12">
                <a:pos x="T4" y="T5"/>
              </a:cxn>
              <a:cxn ang="T13">
                <a:pos x="T6" y="T7"/>
              </a:cxn>
              <a:cxn ang="T14">
                <a:pos x="T8" y="T9"/>
              </a:cxn>
            </a:cxnLst>
            <a:rect l="T15" t="T16" r="T17" b="T18"/>
            <a:pathLst>
              <a:path w="109538" h="106363">
                <a:moveTo>
                  <a:pt x="0" y="40627"/>
                </a:moveTo>
                <a:lnTo>
                  <a:pt x="41840" y="40627"/>
                </a:lnTo>
                <a:lnTo>
                  <a:pt x="54769" y="0"/>
                </a:lnTo>
                <a:lnTo>
                  <a:pt x="67698" y="40627"/>
                </a:lnTo>
                <a:lnTo>
                  <a:pt x="109538" y="40627"/>
                </a:lnTo>
                <a:lnTo>
                  <a:pt x="75689" y="65736"/>
                </a:lnTo>
                <a:lnTo>
                  <a:pt x="88618" y="106363"/>
                </a:lnTo>
                <a:lnTo>
                  <a:pt x="54769" y="81254"/>
                </a:lnTo>
                <a:lnTo>
                  <a:pt x="20920" y="106363"/>
                </a:lnTo>
                <a:lnTo>
                  <a:pt x="33849" y="65736"/>
                </a:lnTo>
                <a:close/>
              </a:path>
            </a:pathLst>
          </a:custGeom>
          <a:solidFill>
            <a:srgbClr val="00CC00"/>
          </a:solidFill>
          <a:ln w="3175">
            <a:solidFill>
              <a:srgbClr val="000000"/>
            </a:solidFill>
            <a:miter lim="800000"/>
            <a:headEnd/>
            <a:tailEnd/>
          </a:ln>
        </p:spPr>
        <p:txBody>
          <a:bodyPr wrap="none" anchor="ctr"/>
          <a:lstStyle/>
          <a:p>
            <a:endParaRPr lang="en-US"/>
          </a:p>
        </p:txBody>
      </p:sp>
      <p:grpSp>
        <p:nvGrpSpPr>
          <p:cNvPr id="13372" name="Group 66"/>
          <p:cNvGrpSpPr>
            <a:grpSpLocks/>
          </p:cNvGrpSpPr>
          <p:nvPr/>
        </p:nvGrpSpPr>
        <p:grpSpPr bwMode="auto">
          <a:xfrm>
            <a:off x="4029075" y="4695825"/>
            <a:ext cx="419100" cy="309563"/>
            <a:chOff x="2556" y="2946"/>
            <a:chExt cx="246" cy="180"/>
          </a:xfrm>
        </p:grpSpPr>
        <p:sp>
          <p:nvSpPr>
            <p:cNvPr id="13377" name="Line 64"/>
            <p:cNvSpPr>
              <a:spLocks noChangeShapeType="1"/>
            </p:cNvSpPr>
            <p:nvPr/>
          </p:nvSpPr>
          <p:spPr bwMode="auto">
            <a:xfrm flipV="1">
              <a:off x="2706" y="2952"/>
              <a:ext cx="96" cy="6"/>
            </a:xfrm>
            <a:prstGeom prst="line">
              <a:avLst/>
            </a:prstGeom>
            <a:noFill/>
            <a:ln w="19050">
              <a:solidFill>
                <a:srgbClr val="FF6600"/>
              </a:solidFill>
              <a:round/>
              <a:headEnd/>
              <a:tailEnd/>
            </a:ln>
          </p:spPr>
          <p:txBody>
            <a:bodyPr/>
            <a:lstStyle/>
            <a:p>
              <a:endParaRPr lang="en-US"/>
            </a:p>
          </p:txBody>
        </p:sp>
        <p:sp>
          <p:nvSpPr>
            <p:cNvPr id="13378" name="Line 65"/>
            <p:cNvSpPr>
              <a:spLocks noChangeShapeType="1"/>
            </p:cNvSpPr>
            <p:nvPr/>
          </p:nvSpPr>
          <p:spPr bwMode="auto">
            <a:xfrm flipH="1">
              <a:off x="2556" y="2946"/>
              <a:ext cx="246" cy="180"/>
            </a:xfrm>
            <a:prstGeom prst="line">
              <a:avLst/>
            </a:prstGeom>
            <a:noFill/>
            <a:ln w="19050">
              <a:solidFill>
                <a:srgbClr val="FF6600"/>
              </a:solidFill>
              <a:round/>
              <a:headEnd/>
              <a:tailEnd/>
            </a:ln>
          </p:spPr>
          <p:txBody>
            <a:bodyPr/>
            <a:lstStyle/>
            <a:p>
              <a:endParaRPr lang="en-US"/>
            </a:p>
          </p:txBody>
        </p:sp>
      </p:grpSp>
      <p:sp>
        <p:nvSpPr>
          <p:cNvPr id="13373" name="Line 67"/>
          <p:cNvSpPr>
            <a:spLocks noChangeShapeType="1"/>
          </p:cNvSpPr>
          <p:nvPr/>
        </p:nvSpPr>
        <p:spPr bwMode="auto">
          <a:xfrm>
            <a:off x="457200" y="749300"/>
            <a:ext cx="8229600" cy="0"/>
          </a:xfrm>
          <a:prstGeom prst="line">
            <a:avLst/>
          </a:prstGeom>
          <a:noFill/>
          <a:ln w="50800" cmpd="dbl">
            <a:solidFill>
              <a:srgbClr val="003399"/>
            </a:solidFill>
            <a:round/>
            <a:headEnd/>
            <a:tailEnd/>
          </a:ln>
        </p:spPr>
        <p:txBody>
          <a:bodyPr/>
          <a:lstStyle/>
          <a:p>
            <a:endParaRPr lang="en-US"/>
          </a:p>
        </p:txBody>
      </p:sp>
      <p:sp>
        <p:nvSpPr>
          <p:cNvPr id="515140" name="Rectangle 42"/>
          <p:cNvSpPr>
            <a:spLocks noChangeArrowheads="1"/>
          </p:cNvSpPr>
          <p:nvPr/>
        </p:nvSpPr>
        <p:spPr bwMode="auto">
          <a:xfrm>
            <a:off x="6975475" y="3897313"/>
            <a:ext cx="2168525" cy="366712"/>
          </a:xfrm>
          <a:prstGeom prst="rect">
            <a:avLst/>
          </a:prstGeom>
          <a:noFill/>
          <a:ln w="9525">
            <a:noFill/>
            <a:miter lim="800000"/>
            <a:headEnd/>
            <a:tailEnd/>
          </a:ln>
          <a:effectLst>
            <a:outerShdw dist="12700" algn="ctr" rotWithShape="0">
              <a:srgbClr val="000000"/>
            </a:outerShdw>
          </a:effectLst>
        </p:spPr>
        <p:txBody>
          <a:bodyPr>
            <a:spAutoFit/>
          </a:bodyPr>
          <a:lstStyle/>
          <a:p>
            <a:pPr>
              <a:lnSpc>
                <a:spcPct val="80000"/>
              </a:lnSpc>
              <a:spcBef>
                <a:spcPct val="20000"/>
              </a:spcBef>
              <a:defRPr/>
            </a:pPr>
            <a:r>
              <a:rPr lang="en-US" sz="1000" b="1">
                <a:cs typeface="Times New Roman" pitchFamily="18" charset="0"/>
              </a:rPr>
              <a:t>EPA</a:t>
            </a:r>
          </a:p>
          <a:p>
            <a:pPr>
              <a:lnSpc>
                <a:spcPct val="80000"/>
              </a:lnSpc>
              <a:spcBef>
                <a:spcPct val="20000"/>
              </a:spcBef>
              <a:defRPr/>
            </a:pPr>
            <a:r>
              <a:rPr lang="en-US" sz="1000" b="1">
                <a:cs typeface="Times New Roman" pitchFamily="18" charset="0"/>
              </a:rPr>
              <a:t>Research Triangle Park, NC</a:t>
            </a:r>
            <a:endParaRPr lang="en-US" sz="900" b="1">
              <a:cs typeface="Times New Roman" pitchFamily="18" charset="0"/>
            </a:endParaRPr>
          </a:p>
        </p:txBody>
      </p:sp>
      <p:sp>
        <p:nvSpPr>
          <p:cNvPr id="13375" name="AutoShape 30"/>
          <p:cNvSpPr>
            <a:spLocks noChangeArrowheads="1"/>
          </p:cNvSpPr>
          <p:nvPr/>
        </p:nvSpPr>
        <p:spPr bwMode="auto">
          <a:xfrm>
            <a:off x="6540500" y="3717925"/>
            <a:ext cx="111125" cy="106363"/>
          </a:xfrm>
          <a:custGeom>
            <a:avLst/>
            <a:gdLst>
              <a:gd name="T0" fmla="*/ 55563 w 111125"/>
              <a:gd name="T1" fmla="*/ 0 h 106363"/>
              <a:gd name="T2" fmla="*/ 0 w 111125"/>
              <a:gd name="T3" fmla="*/ 40627 h 106363"/>
              <a:gd name="T4" fmla="*/ 21223 w 111125"/>
              <a:gd name="T5" fmla="*/ 106363 h 106363"/>
              <a:gd name="T6" fmla="*/ 89902 w 111125"/>
              <a:gd name="T7" fmla="*/ 106363 h 106363"/>
              <a:gd name="T8" fmla="*/ 111125 w 111125"/>
              <a:gd name="T9" fmla="*/ 40627 h 106363"/>
              <a:gd name="T10" fmla="*/ 17694720 60000 65536"/>
              <a:gd name="T11" fmla="*/ 11796480 60000 65536"/>
              <a:gd name="T12" fmla="*/ 5898240 60000 65536"/>
              <a:gd name="T13" fmla="*/ 5898240 60000 65536"/>
              <a:gd name="T14" fmla="*/ 0 60000 65536"/>
              <a:gd name="T15" fmla="*/ 34340 w 111125"/>
              <a:gd name="T16" fmla="*/ 40627 h 106363"/>
              <a:gd name="T17" fmla="*/ 76785 w 111125"/>
              <a:gd name="T18" fmla="*/ 81254 h 106363"/>
            </a:gdLst>
            <a:ahLst/>
            <a:cxnLst>
              <a:cxn ang="T10">
                <a:pos x="T0" y="T1"/>
              </a:cxn>
              <a:cxn ang="T11">
                <a:pos x="T2" y="T3"/>
              </a:cxn>
              <a:cxn ang="T12">
                <a:pos x="T4" y="T5"/>
              </a:cxn>
              <a:cxn ang="T13">
                <a:pos x="T6" y="T7"/>
              </a:cxn>
              <a:cxn ang="T14">
                <a:pos x="T8" y="T9"/>
              </a:cxn>
            </a:cxnLst>
            <a:rect l="T15" t="T16" r="T17" b="T18"/>
            <a:pathLst>
              <a:path w="111125" h="106363">
                <a:moveTo>
                  <a:pt x="0" y="40627"/>
                </a:moveTo>
                <a:lnTo>
                  <a:pt x="42446" y="40627"/>
                </a:lnTo>
                <a:lnTo>
                  <a:pt x="55563" y="0"/>
                </a:lnTo>
                <a:lnTo>
                  <a:pt x="68679" y="40627"/>
                </a:lnTo>
                <a:lnTo>
                  <a:pt x="111125" y="40627"/>
                </a:lnTo>
                <a:lnTo>
                  <a:pt x="76785" y="65736"/>
                </a:lnTo>
                <a:lnTo>
                  <a:pt x="89902" y="106363"/>
                </a:lnTo>
                <a:lnTo>
                  <a:pt x="55563" y="81254"/>
                </a:lnTo>
                <a:lnTo>
                  <a:pt x="21223" y="106363"/>
                </a:lnTo>
                <a:lnTo>
                  <a:pt x="34340" y="65736"/>
                </a:lnTo>
                <a:close/>
              </a:path>
            </a:pathLst>
          </a:custGeom>
          <a:solidFill>
            <a:srgbClr val="00CC00"/>
          </a:solidFill>
          <a:ln w="3175">
            <a:solidFill>
              <a:srgbClr val="000000"/>
            </a:solidFill>
            <a:miter lim="800000"/>
            <a:headEnd/>
            <a:tailEnd/>
          </a:ln>
        </p:spPr>
        <p:txBody>
          <a:bodyPr wrap="none" anchor="ctr"/>
          <a:lstStyle/>
          <a:p>
            <a:endParaRPr lang="en-US"/>
          </a:p>
        </p:txBody>
      </p:sp>
      <p:sp>
        <p:nvSpPr>
          <p:cNvPr id="13376" name="Freeform 70"/>
          <p:cNvSpPr>
            <a:spLocks/>
          </p:cNvSpPr>
          <p:nvPr/>
        </p:nvSpPr>
        <p:spPr bwMode="auto">
          <a:xfrm flipH="1" flipV="1">
            <a:off x="6656388" y="3795713"/>
            <a:ext cx="363537" cy="203200"/>
          </a:xfrm>
          <a:custGeom>
            <a:avLst/>
            <a:gdLst>
              <a:gd name="T0" fmla="*/ 0 w 656"/>
              <a:gd name="T1" fmla="*/ 1 h 868"/>
              <a:gd name="T2" fmla="*/ 142 w 656"/>
              <a:gd name="T3" fmla="*/ 0 h 868"/>
              <a:gd name="T4" fmla="*/ 656 w 656"/>
              <a:gd name="T5" fmla="*/ 868 h 868"/>
              <a:gd name="T6" fmla="*/ 0 60000 65536"/>
              <a:gd name="T7" fmla="*/ 0 60000 65536"/>
              <a:gd name="T8" fmla="*/ 0 60000 65536"/>
              <a:gd name="T9" fmla="*/ 0 w 656"/>
              <a:gd name="T10" fmla="*/ 0 h 868"/>
              <a:gd name="T11" fmla="*/ 656 w 656"/>
              <a:gd name="T12" fmla="*/ 868 h 868"/>
            </a:gdLst>
            <a:ahLst/>
            <a:cxnLst>
              <a:cxn ang="T6">
                <a:pos x="T0" y="T1"/>
              </a:cxn>
              <a:cxn ang="T7">
                <a:pos x="T2" y="T3"/>
              </a:cxn>
              <a:cxn ang="T8">
                <a:pos x="T4" y="T5"/>
              </a:cxn>
            </a:cxnLst>
            <a:rect l="T9" t="T10" r="T11" b="T12"/>
            <a:pathLst>
              <a:path w="656" h="868">
                <a:moveTo>
                  <a:pt x="0" y="1"/>
                </a:moveTo>
                <a:lnTo>
                  <a:pt x="142" y="0"/>
                </a:lnTo>
                <a:lnTo>
                  <a:pt x="656" y="868"/>
                </a:lnTo>
              </a:path>
            </a:pathLst>
          </a:custGeom>
          <a:noFill/>
          <a:ln w="19050" cmpd="sng">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1342" y="276728"/>
            <a:ext cx="8121316" cy="563562"/>
          </a:xfrm>
        </p:spPr>
        <p:txBody>
          <a:bodyPr/>
          <a:lstStyle/>
          <a:p>
            <a:r>
              <a:rPr lang="en-US" dirty="0" smtClean="0">
                <a:solidFill>
                  <a:srgbClr val="002060"/>
                </a:solidFill>
              </a:rPr>
              <a:t>GOES-R Improvements </a:t>
            </a:r>
            <a:r>
              <a:rPr lang="en-US" dirty="0" err="1" smtClean="0">
                <a:solidFill>
                  <a:srgbClr val="002060"/>
                </a:solidFill>
              </a:rPr>
              <a:t>vs</a:t>
            </a:r>
            <a:r>
              <a:rPr lang="en-US" dirty="0" smtClean="0">
                <a:solidFill>
                  <a:srgbClr val="002060"/>
                </a:solidFill>
              </a:rPr>
              <a:t> Current GOES</a:t>
            </a:r>
            <a:endParaRPr lang="en-US" dirty="0">
              <a:solidFill>
                <a:srgbClr val="002060"/>
              </a:solidFill>
            </a:endParaRPr>
          </a:p>
        </p:txBody>
      </p:sp>
      <p:sp>
        <p:nvSpPr>
          <p:cNvPr id="4" name="Slide Number Placeholder 3"/>
          <p:cNvSpPr>
            <a:spLocks noGrp="1"/>
          </p:cNvSpPr>
          <p:nvPr>
            <p:ph type="sldNum" sz="quarter" idx="11"/>
          </p:nvPr>
        </p:nvSpPr>
        <p:spPr/>
        <p:txBody>
          <a:bodyPr/>
          <a:lstStyle/>
          <a:p>
            <a:pPr>
              <a:defRPr/>
            </a:pPr>
            <a:fld id="{CB408E71-80BA-41CB-AE7D-3F650682A175}" type="slidenum">
              <a:rPr lang="en-US" smtClean="0"/>
              <a:pPr>
                <a:defRPr/>
              </a:pPr>
              <a:t>8</a:t>
            </a:fld>
            <a:endParaRPr lang="en-US"/>
          </a:p>
        </p:txBody>
      </p:sp>
      <p:graphicFrame>
        <p:nvGraphicFramePr>
          <p:cNvPr id="6" name="Table 5"/>
          <p:cNvGraphicFramePr>
            <a:graphicFrameLocks noGrp="1"/>
          </p:cNvGraphicFramePr>
          <p:nvPr/>
        </p:nvGraphicFramePr>
        <p:xfrm>
          <a:off x="1118936" y="1395678"/>
          <a:ext cx="7014410" cy="4680278"/>
        </p:xfrm>
        <a:graphic>
          <a:graphicData uri="http://schemas.openxmlformats.org/drawingml/2006/table">
            <a:tbl>
              <a:tblPr/>
              <a:tblGrid>
                <a:gridCol w="2306107"/>
                <a:gridCol w="1620240"/>
                <a:gridCol w="1696447"/>
                <a:gridCol w="1391616"/>
              </a:tblGrid>
              <a:tr h="292517">
                <a:tc>
                  <a:txBody>
                    <a:bodyPr/>
                    <a:lstStyle/>
                    <a:p>
                      <a:pPr algn="ctr" fontAlgn="ctr"/>
                      <a:r>
                        <a:rPr lang="en-US" sz="1300" b="1" i="0" u="none" strike="noStrike" dirty="0">
                          <a:solidFill>
                            <a:srgbClr val="FFFFFF"/>
                          </a:solidFill>
                          <a:latin typeface="Arial"/>
                        </a:rPr>
                        <a:t>Performance Capability</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fontAlgn="ctr"/>
                      <a:r>
                        <a:rPr lang="en-US" sz="1300" b="1" i="0" u="none" strike="noStrike">
                          <a:solidFill>
                            <a:srgbClr val="FFFFFF"/>
                          </a:solidFill>
                          <a:latin typeface="Arial"/>
                        </a:rPr>
                        <a:t>GOES I-M</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fontAlgn="ctr"/>
                      <a:r>
                        <a:rPr lang="en-US" sz="1300" b="1" i="0" u="none" strike="noStrike">
                          <a:solidFill>
                            <a:srgbClr val="FFFFFF"/>
                          </a:solidFill>
                          <a:latin typeface="Arial"/>
                        </a:rPr>
                        <a:t>GOES N-P</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fontAlgn="ctr"/>
                      <a:r>
                        <a:rPr lang="en-US" sz="1300" b="1" i="0" u="none" strike="noStrike">
                          <a:solidFill>
                            <a:srgbClr val="FFFFFF"/>
                          </a:solidFill>
                          <a:latin typeface="Arial"/>
                        </a:rPr>
                        <a:t>GOES R</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r>
              <a:tr h="292517">
                <a:tc>
                  <a:txBody>
                    <a:bodyPr/>
                    <a:lstStyle/>
                    <a:p>
                      <a:pPr algn="ctr" fontAlgn="ctr"/>
                      <a:r>
                        <a:rPr lang="en-US" sz="1300" b="0" i="0" u="none" strike="noStrike">
                          <a:latin typeface="Arial"/>
                        </a:rPr>
                        <a:t>Imaging</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 </a:t>
                      </a:r>
                    </a:p>
                  </a:txBody>
                  <a:tcPr marL="8643" marR="8643" marT="86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 </a:t>
                      </a:r>
                    </a:p>
                  </a:txBody>
                  <a:tcPr marL="8643" marR="8643" marT="86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 </a:t>
                      </a:r>
                    </a:p>
                  </a:txBody>
                  <a:tcPr marL="8643" marR="8643" marT="864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2517">
                <a:tc>
                  <a:txBody>
                    <a:bodyPr/>
                    <a:lstStyle/>
                    <a:p>
                      <a:pPr algn="ctr" fontAlgn="ctr"/>
                      <a:r>
                        <a:rPr lang="en-US" sz="1300" b="0" i="0" u="none" strike="noStrike">
                          <a:latin typeface="Arial"/>
                        </a:rPr>
                        <a:t>    Visible Resolution</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1 km</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1 km</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FF0000"/>
                          </a:solidFill>
                          <a:latin typeface="Arial"/>
                        </a:rPr>
                        <a:t>0.5 km</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85036">
                <a:tc>
                  <a:txBody>
                    <a:bodyPr/>
                    <a:lstStyle/>
                    <a:p>
                      <a:pPr algn="ctr" fontAlgn="ctr"/>
                      <a:r>
                        <a:rPr lang="en-US" sz="1300" b="0" i="0" u="none" strike="noStrike" dirty="0">
                          <a:latin typeface="Arial"/>
                        </a:rPr>
                        <a:t>    IR Resolution</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4-8 km</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300" b="0" i="0" u="none" strike="noStrike">
                          <a:latin typeface="Arial"/>
                        </a:rPr>
                        <a:t>4-8 km N</a:t>
                      </a:r>
                      <a:br>
                        <a:rPr lang="pt-BR" sz="1300" b="0" i="0" u="none" strike="noStrike">
                          <a:latin typeface="Arial"/>
                        </a:rPr>
                      </a:br>
                      <a:r>
                        <a:rPr lang="pt-BR" sz="1300" b="0" i="0" u="none" strike="noStrike">
                          <a:latin typeface="Arial"/>
                        </a:rPr>
                        <a:t>4 km O/P</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FF0000"/>
                          </a:solidFill>
                          <a:latin typeface="Arial"/>
                        </a:rPr>
                        <a:t>1-2 km</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85036">
                <a:tc>
                  <a:txBody>
                    <a:bodyPr/>
                    <a:lstStyle/>
                    <a:p>
                      <a:pPr algn="ctr" fontAlgn="ctr"/>
                      <a:r>
                        <a:rPr lang="en-US" sz="1300" b="0" i="0" u="none" strike="noStrike">
                          <a:latin typeface="Arial"/>
                        </a:rPr>
                        <a:t>    Full Disk Coverage Rate</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30 min</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30 min</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FF0000"/>
                          </a:solidFill>
                          <a:latin typeface="Arial"/>
                        </a:rPr>
                        <a:t>5 min</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85036">
                <a:tc>
                  <a:txBody>
                    <a:bodyPr/>
                    <a:lstStyle/>
                    <a:p>
                      <a:pPr algn="ctr" fontAlgn="ctr"/>
                      <a:r>
                        <a:rPr lang="en-US" sz="1300" b="0" i="0" u="none" strike="noStrike" dirty="0">
                          <a:latin typeface="Arial"/>
                        </a:rPr>
                        <a:t>Rapid Scan Imaging Mode</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7.5 min</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7.5 min</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FF0000"/>
                          </a:solidFill>
                          <a:latin typeface="Arial"/>
                        </a:rPr>
                        <a:t>30 sec</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a:latin typeface="Arial"/>
                        </a:rPr>
                        <a:t>    # of Channels</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5</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FF0000"/>
                          </a:solidFill>
                          <a:latin typeface="Arial"/>
                        </a:rPr>
                        <a:t>16</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a:latin typeface="Arial"/>
                        </a:rPr>
                        <a:t>Solar Monitoring</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GOES-M only</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Yes</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latin typeface="Arial"/>
                        </a:rPr>
                        <a:t>Yes</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a:latin typeface="Arial"/>
                        </a:rPr>
                        <a:t>Lightning Detection</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No</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No</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FF0000"/>
                          </a:solidFill>
                          <a:latin typeface="Arial"/>
                        </a:rPr>
                        <a:t>Yes (8km)</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a:latin typeface="Arial"/>
                        </a:rPr>
                        <a:t>Operate through Eclipse</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No</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Yes</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latin typeface="Arial"/>
                        </a:rPr>
                        <a:t>Yes</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a:latin typeface="Arial"/>
                        </a:rPr>
                        <a:t>Ground System Backup</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Limited</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Limited</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latin typeface="Arial"/>
                        </a:rPr>
                        <a:t>Limited</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a:latin typeface="Arial"/>
                        </a:rPr>
                        <a:t>Archive and Access</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Limited</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Limited</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latin typeface="Arial"/>
                        </a:rPr>
                        <a:t>Yes</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2517">
                <a:tc>
                  <a:txBody>
                    <a:bodyPr/>
                    <a:lstStyle/>
                    <a:p>
                      <a:pPr algn="ctr" fontAlgn="ctr"/>
                      <a:r>
                        <a:rPr lang="en-US" sz="1300" b="0" i="0" u="none" strike="noStrike" dirty="0">
                          <a:latin typeface="Arial"/>
                        </a:rPr>
                        <a:t>S/C Raw Data Volume</a:t>
                      </a:r>
                    </a:p>
                  </a:txBody>
                  <a:tcPr marL="8643" marR="8643" marT="86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latin typeface="Arial"/>
                        </a:rPr>
                        <a:t>2.6 Mbps</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latin typeface="Arial"/>
                        </a:rPr>
                        <a:t>2.6 Mbps</a:t>
                      </a:r>
                    </a:p>
                  </a:txBody>
                  <a:tcPr marL="8643" marR="8643" marT="8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dirty="0">
                          <a:latin typeface="Arial"/>
                        </a:rPr>
                        <a:t>75 Mbps</a:t>
                      </a:r>
                    </a:p>
                  </a:txBody>
                  <a:tcPr marL="8643" marR="8643" marT="86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Line 4"/>
          <p:cNvSpPr>
            <a:spLocks noChangeShapeType="1"/>
          </p:cNvSpPr>
          <p:nvPr/>
        </p:nvSpPr>
        <p:spPr bwMode="auto">
          <a:xfrm>
            <a:off x="457200" y="1017588"/>
            <a:ext cx="8229600" cy="0"/>
          </a:xfrm>
          <a:prstGeom prst="line">
            <a:avLst/>
          </a:prstGeom>
          <a:noFill/>
          <a:ln w="50800" cmpd="dbl">
            <a:solidFill>
              <a:srgbClr val="003399"/>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1"/>
          </p:nvPr>
        </p:nvSpPr>
        <p:spPr>
          <a:noFill/>
        </p:spPr>
        <p:txBody>
          <a:bodyPr/>
          <a:lstStyle/>
          <a:p>
            <a:fld id="{7E57A6F6-EDDC-4D26-B791-427387A57130}" type="slidenum">
              <a:rPr lang="en-US" smtClean="0"/>
              <a:pPr/>
              <a:t>9</a:t>
            </a:fld>
            <a:endParaRPr lang="en-US" smtClean="0"/>
          </a:p>
        </p:txBody>
      </p:sp>
      <p:grpSp>
        <p:nvGrpSpPr>
          <p:cNvPr id="12291" name="Group 161"/>
          <p:cNvGrpSpPr>
            <a:grpSpLocks/>
          </p:cNvGrpSpPr>
          <p:nvPr/>
        </p:nvGrpSpPr>
        <p:grpSpPr bwMode="auto">
          <a:xfrm>
            <a:off x="-36512" y="57150"/>
            <a:ext cx="8875712" cy="6743700"/>
            <a:chOff x="-23" y="36"/>
            <a:chExt cx="5591" cy="4248"/>
          </a:xfrm>
        </p:grpSpPr>
        <p:sp>
          <p:nvSpPr>
            <p:cNvPr id="12292" name="Rectangle 3"/>
            <p:cNvSpPr>
              <a:spLocks noChangeArrowheads="1"/>
            </p:cNvSpPr>
            <p:nvPr/>
          </p:nvSpPr>
          <p:spPr bwMode="auto">
            <a:xfrm>
              <a:off x="3136" y="3897"/>
              <a:ext cx="2432" cy="107"/>
            </a:xfrm>
            <a:prstGeom prst="rect">
              <a:avLst/>
            </a:prstGeom>
            <a:solidFill>
              <a:schemeClr val="bg1"/>
            </a:solidFill>
            <a:ln w="9525" algn="ctr">
              <a:noFill/>
              <a:miter lim="800000"/>
              <a:headEnd/>
              <a:tailEnd/>
            </a:ln>
          </p:spPr>
          <p:txBody>
            <a:bodyPr anchor="ctr"/>
            <a:lstStyle/>
            <a:p>
              <a:pPr algn="ctr" eaLnBrk="0" hangingPunct="0"/>
              <a:r>
                <a:rPr lang="en-US" sz="600"/>
                <a:t>Sea &amp; Lake Ice: Motion</a:t>
              </a:r>
            </a:p>
          </p:txBody>
        </p:sp>
        <p:sp>
          <p:nvSpPr>
            <p:cNvPr id="12293" name="Rectangle 4"/>
            <p:cNvSpPr>
              <a:spLocks noChangeArrowheads="1"/>
            </p:cNvSpPr>
            <p:nvPr/>
          </p:nvSpPr>
          <p:spPr bwMode="auto">
            <a:xfrm>
              <a:off x="3136" y="3771"/>
              <a:ext cx="2432" cy="126"/>
            </a:xfrm>
            <a:prstGeom prst="rect">
              <a:avLst/>
            </a:prstGeom>
            <a:solidFill>
              <a:schemeClr val="bg1"/>
            </a:solidFill>
            <a:ln w="9525" algn="ctr">
              <a:noFill/>
              <a:miter lim="800000"/>
              <a:headEnd/>
              <a:tailEnd/>
            </a:ln>
          </p:spPr>
          <p:txBody>
            <a:bodyPr anchor="ctr"/>
            <a:lstStyle/>
            <a:p>
              <a:pPr algn="ctr" eaLnBrk="0" hangingPunct="0"/>
              <a:r>
                <a:rPr lang="en-US" sz="600"/>
                <a:t>Sea &amp; Lake Ice: Extent</a:t>
              </a:r>
            </a:p>
          </p:txBody>
        </p:sp>
        <p:sp>
          <p:nvSpPr>
            <p:cNvPr id="12294" name="Rectangle 5"/>
            <p:cNvSpPr>
              <a:spLocks noChangeArrowheads="1"/>
            </p:cNvSpPr>
            <p:nvPr/>
          </p:nvSpPr>
          <p:spPr bwMode="auto">
            <a:xfrm>
              <a:off x="3136" y="3644"/>
              <a:ext cx="2432" cy="127"/>
            </a:xfrm>
            <a:prstGeom prst="rect">
              <a:avLst/>
            </a:prstGeom>
            <a:solidFill>
              <a:schemeClr val="bg1"/>
            </a:solidFill>
            <a:ln w="9525" algn="ctr">
              <a:noFill/>
              <a:miter lim="800000"/>
              <a:headEnd/>
              <a:tailEnd/>
            </a:ln>
          </p:spPr>
          <p:txBody>
            <a:bodyPr anchor="ctr"/>
            <a:lstStyle/>
            <a:p>
              <a:pPr algn="ctr" eaLnBrk="0" hangingPunct="0"/>
              <a:r>
                <a:rPr lang="en-US" sz="600"/>
                <a:t>Sea &amp; Lake Ice: Concentration</a:t>
              </a:r>
            </a:p>
          </p:txBody>
        </p:sp>
        <p:sp>
          <p:nvSpPr>
            <p:cNvPr id="12295" name="Rectangle 6"/>
            <p:cNvSpPr>
              <a:spLocks noChangeArrowheads="1"/>
            </p:cNvSpPr>
            <p:nvPr/>
          </p:nvSpPr>
          <p:spPr bwMode="auto">
            <a:xfrm>
              <a:off x="3136" y="3537"/>
              <a:ext cx="2432" cy="107"/>
            </a:xfrm>
            <a:prstGeom prst="rect">
              <a:avLst/>
            </a:prstGeom>
            <a:solidFill>
              <a:schemeClr val="bg1"/>
            </a:solidFill>
            <a:ln w="9525" algn="ctr">
              <a:noFill/>
              <a:miter lim="800000"/>
              <a:headEnd/>
              <a:tailEnd/>
            </a:ln>
          </p:spPr>
          <p:txBody>
            <a:bodyPr anchor="ctr"/>
            <a:lstStyle/>
            <a:p>
              <a:pPr algn="ctr" eaLnBrk="0" hangingPunct="0"/>
              <a:r>
                <a:rPr lang="en-US" sz="600"/>
                <a:t>Sea &amp; Lake Ice: Age</a:t>
              </a:r>
            </a:p>
          </p:txBody>
        </p:sp>
        <p:sp>
          <p:nvSpPr>
            <p:cNvPr id="12296" name="Rectangle 7"/>
            <p:cNvSpPr>
              <a:spLocks noChangeArrowheads="1"/>
            </p:cNvSpPr>
            <p:nvPr/>
          </p:nvSpPr>
          <p:spPr bwMode="auto">
            <a:xfrm>
              <a:off x="3136" y="3411"/>
              <a:ext cx="2432" cy="126"/>
            </a:xfrm>
            <a:prstGeom prst="rect">
              <a:avLst/>
            </a:prstGeom>
            <a:solidFill>
              <a:schemeClr val="bg1"/>
            </a:solidFill>
            <a:ln w="9525" algn="ctr">
              <a:noFill/>
              <a:miter lim="800000"/>
              <a:headEnd/>
              <a:tailEnd/>
            </a:ln>
          </p:spPr>
          <p:txBody>
            <a:bodyPr anchor="ctr"/>
            <a:lstStyle/>
            <a:p>
              <a:pPr algn="ctr" eaLnBrk="0" hangingPunct="0"/>
              <a:r>
                <a:rPr lang="en-US" sz="600"/>
                <a:t>Currents: Offshore</a:t>
              </a:r>
            </a:p>
          </p:txBody>
        </p:sp>
        <p:sp>
          <p:nvSpPr>
            <p:cNvPr id="12297" name="Rectangle 8"/>
            <p:cNvSpPr>
              <a:spLocks noChangeArrowheads="1"/>
            </p:cNvSpPr>
            <p:nvPr/>
          </p:nvSpPr>
          <p:spPr bwMode="auto">
            <a:xfrm>
              <a:off x="3136" y="3303"/>
              <a:ext cx="2432" cy="108"/>
            </a:xfrm>
            <a:prstGeom prst="rect">
              <a:avLst/>
            </a:prstGeom>
            <a:solidFill>
              <a:schemeClr val="bg1"/>
            </a:solidFill>
            <a:ln w="9525" algn="ctr">
              <a:noFill/>
              <a:miter lim="800000"/>
              <a:headEnd/>
              <a:tailEnd/>
            </a:ln>
          </p:spPr>
          <p:txBody>
            <a:bodyPr anchor="ctr"/>
            <a:lstStyle/>
            <a:p>
              <a:pPr algn="ctr" eaLnBrk="0" hangingPunct="0"/>
              <a:r>
                <a:rPr lang="en-US" sz="600"/>
                <a:t>Currents</a:t>
              </a:r>
            </a:p>
          </p:txBody>
        </p:sp>
        <p:sp>
          <p:nvSpPr>
            <p:cNvPr id="12298" name="Rectangle 9"/>
            <p:cNvSpPr>
              <a:spLocks noChangeArrowheads="1"/>
            </p:cNvSpPr>
            <p:nvPr/>
          </p:nvSpPr>
          <p:spPr bwMode="auto">
            <a:xfrm>
              <a:off x="3136" y="3177"/>
              <a:ext cx="2432" cy="126"/>
            </a:xfrm>
            <a:prstGeom prst="rect">
              <a:avLst/>
            </a:prstGeom>
            <a:solidFill>
              <a:schemeClr val="bg1"/>
            </a:solidFill>
            <a:ln w="9525" algn="ctr">
              <a:noFill/>
              <a:miter lim="800000"/>
              <a:headEnd/>
              <a:tailEnd/>
            </a:ln>
          </p:spPr>
          <p:txBody>
            <a:bodyPr anchor="ctr"/>
            <a:lstStyle/>
            <a:p>
              <a:pPr algn="ctr" eaLnBrk="0" hangingPunct="0"/>
              <a:r>
                <a:rPr lang="en-US" sz="600"/>
                <a:t>Vegetation Index</a:t>
              </a:r>
            </a:p>
          </p:txBody>
        </p:sp>
        <p:sp>
          <p:nvSpPr>
            <p:cNvPr id="12299" name="Rectangle 10"/>
            <p:cNvSpPr>
              <a:spLocks noChangeArrowheads="1"/>
            </p:cNvSpPr>
            <p:nvPr/>
          </p:nvSpPr>
          <p:spPr bwMode="auto">
            <a:xfrm>
              <a:off x="3136" y="3051"/>
              <a:ext cx="2432" cy="126"/>
            </a:xfrm>
            <a:prstGeom prst="rect">
              <a:avLst/>
            </a:prstGeom>
            <a:solidFill>
              <a:schemeClr val="bg1"/>
            </a:solidFill>
            <a:ln w="9525" algn="ctr">
              <a:noFill/>
              <a:miter lim="800000"/>
              <a:headEnd/>
              <a:tailEnd/>
            </a:ln>
          </p:spPr>
          <p:txBody>
            <a:bodyPr anchor="ctr"/>
            <a:lstStyle/>
            <a:p>
              <a:pPr algn="ctr" eaLnBrk="0" hangingPunct="0"/>
              <a:r>
                <a:rPr lang="en-US" sz="600"/>
                <a:t>Vegetation Fraction: Green</a:t>
              </a:r>
            </a:p>
          </p:txBody>
        </p:sp>
        <p:sp>
          <p:nvSpPr>
            <p:cNvPr id="12300" name="Rectangle 11"/>
            <p:cNvSpPr>
              <a:spLocks noChangeArrowheads="1"/>
            </p:cNvSpPr>
            <p:nvPr/>
          </p:nvSpPr>
          <p:spPr bwMode="auto">
            <a:xfrm>
              <a:off x="3136" y="2925"/>
              <a:ext cx="2432" cy="126"/>
            </a:xfrm>
            <a:prstGeom prst="rect">
              <a:avLst/>
            </a:prstGeom>
            <a:solidFill>
              <a:schemeClr val="bg1"/>
            </a:solidFill>
            <a:ln w="9525" algn="ctr">
              <a:noFill/>
              <a:miter lim="800000"/>
              <a:headEnd/>
              <a:tailEnd/>
            </a:ln>
          </p:spPr>
          <p:txBody>
            <a:bodyPr anchor="ctr"/>
            <a:lstStyle/>
            <a:p>
              <a:pPr algn="ctr" eaLnBrk="0" hangingPunct="0"/>
              <a:r>
                <a:rPr lang="en-US" sz="600"/>
                <a:t>Surface Emissivity</a:t>
              </a:r>
            </a:p>
          </p:txBody>
        </p:sp>
        <p:sp>
          <p:nvSpPr>
            <p:cNvPr id="12301" name="Rectangle 12"/>
            <p:cNvSpPr>
              <a:spLocks noChangeArrowheads="1"/>
            </p:cNvSpPr>
            <p:nvPr/>
          </p:nvSpPr>
          <p:spPr bwMode="auto">
            <a:xfrm>
              <a:off x="3136" y="2799"/>
              <a:ext cx="2432" cy="126"/>
            </a:xfrm>
            <a:prstGeom prst="rect">
              <a:avLst/>
            </a:prstGeom>
            <a:solidFill>
              <a:schemeClr val="bg1"/>
            </a:solidFill>
            <a:ln w="9525" algn="ctr">
              <a:noFill/>
              <a:miter lim="800000"/>
              <a:headEnd/>
              <a:tailEnd/>
            </a:ln>
          </p:spPr>
          <p:txBody>
            <a:bodyPr anchor="ctr"/>
            <a:lstStyle/>
            <a:p>
              <a:pPr algn="ctr" eaLnBrk="0" hangingPunct="0"/>
              <a:r>
                <a:rPr lang="en-US" sz="600"/>
                <a:t>Surface Albedo</a:t>
              </a:r>
            </a:p>
          </p:txBody>
        </p:sp>
        <p:sp>
          <p:nvSpPr>
            <p:cNvPr id="12302" name="Rectangle 13"/>
            <p:cNvSpPr>
              <a:spLocks noChangeArrowheads="1"/>
            </p:cNvSpPr>
            <p:nvPr/>
          </p:nvSpPr>
          <p:spPr bwMode="auto">
            <a:xfrm>
              <a:off x="3136" y="2691"/>
              <a:ext cx="2432" cy="108"/>
            </a:xfrm>
            <a:prstGeom prst="rect">
              <a:avLst/>
            </a:prstGeom>
            <a:solidFill>
              <a:schemeClr val="bg1"/>
            </a:solidFill>
            <a:ln w="9525" algn="ctr">
              <a:noFill/>
              <a:miter lim="800000"/>
              <a:headEnd/>
              <a:tailEnd/>
            </a:ln>
          </p:spPr>
          <p:txBody>
            <a:bodyPr anchor="ctr"/>
            <a:lstStyle/>
            <a:p>
              <a:pPr algn="ctr" eaLnBrk="0" hangingPunct="0"/>
              <a:r>
                <a:rPr lang="en-US" sz="600"/>
                <a:t>Snow Depth</a:t>
              </a:r>
            </a:p>
          </p:txBody>
        </p:sp>
        <p:sp>
          <p:nvSpPr>
            <p:cNvPr id="12303" name="Rectangle 14"/>
            <p:cNvSpPr>
              <a:spLocks noChangeArrowheads="1"/>
            </p:cNvSpPr>
            <p:nvPr/>
          </p:nvSpPr>
          <p:spPr bwMode="auto">
            <a:xfrm>
              <a:off x="3136" y="2565"/>
              <a:ext cx="2432" cy="126"/>
            </a:xfrm>
            <a:prstGeom prst="rect">
              <a:avLst/>
            </a:prstGeom>
            <a:solidFill>
              <a:schemeClr val="bg1"/>
            </a:solidFill>
            <a:ln w="9525" algn="ctr">
              <a:noFill/>
              <a:miter lim="800000"/>
              <a:headEnd/>
              <a:tailEnd/>
            </a:ln>
          </p:spPr>
          <p:txBody>
            <a:bodyPr anchor="ctr"/>
            <a:lstStyle/>
            <a:p>
              <a:pPr algn="ctr" eaLnBrk="0" hangingPunct="0"/>
              <a:r>
                <a:rPr lang="en-US" sz="600"/>
                <a:t>Ice Cover/Landlocked</a:t>
              </a:r>
            </a:p>
          </p:txBody>
        </p:sp>
        <p:sp>
          <p:nvSpPr>
            <p:cNvPr id="12304" name="Rectangle 15"/>
            <p:cNvSpPr>
              <a:spLocks noChangeArrowheads="1"/>
            </p:cNvSpPr>
            <p:nvPr/>
          </p:nvSpPr>
          <p:spPr bwMode="auto">
            <a:xfrm>
              <a:off x="3136" y="2439"/>
              <a:ext cx="2432" cy="126"/>
            </a:xfrm>
            <a:prstGeom prst="rect">
              <a:avLst/>
            </a:prstGeom>
            <a:solidFill>
              <a:schemeClr val="bg1"/>
            </a:solidFill>
            <a:ln w="9525" algn="ctr">
              <a:noFill/>
              <a:miter lim="800000"/>
              <a:headEnd/>
              <a:tailEnd/>
            </a:ln>
          </p:spPr>
          <p:txBody>
            <a:bodyPr anchor="ctr"/>
            <a:lstStyle/>
            <a:p>
              <a:pPr algn="ctr" eaLnBrk="0" hangingPunct="0"/>
              <a:r>
                <a:rPr lang="en-US" sz="600"/>
                <a:t>Flood/Standing Water</a:t>
              </a:r>
            </a:p>
          </p:txBody>
        </p:sp>
        <p:sp>
          <p:nvSpPr>
            <p:cNvPr id="12305" name="Rectangle 16"/>
            <p:cNvSpPr>
              <a:spLocks noChangeArrowheads="1"/>
            </p:cNvSpPr>
            <p:nvPr/>
          </p:nvSpPr>
          <p:spPr bwMode="auto">
            <a:xfrm>
              <a:off x="3136" y="2332"/>
              <a:ext cx="2432" cy="107"/>
            </a:xfrm>
            <a:prstGeom prst="rect">
              <a:avLst/>
            </a:prstGeom>
            <a:solidFill>
              <a:schemeClr val="bg1"/>
            </a:solidFill>
            <a:ln w="9525" algn="ctr">
              <a:noFill/>
              <a:miter lim="800000"/>
              <a:headEnd/>
              <a:tailEnd/>
            </a:ln>
          </p:spPr>
          <p:txBody>
            <a:bodyPr anchor="ctr"/>
            <a:lstStyle/>
            <a:p>
              <a:pPr algn="ctr" eaLnBrk="0" hangingPunct="0"/>
              <a:r>
                <a:rPr lang="en-US" sz="600"/>
                <a:t>SO2 Detection</a:t>
              </a:r>
            </a:p>
          </p:txBody>
        </p:sp>
        <p:sp>
          <p:nvSpPr>
            <p:cNvPr id="12306" name="Rectangle 17"/>
            <p:cNvSpPr>
              <a:spLocks noChangeArrowheads="1"/>
            </p:cNvSpPr>
            <p:nvPr/>
          </p:nvSpPr>
          <p:spPr bwMode="auto">
            <a:xfrm>
              <a:off x="3136" y="2225"/>
              <a:ext cx="2432" cy="107"/>
            </a:xfrm>
            <a:prstGeom prst="rect">
              <a:avLst/>
            </a:prstGeom>
            <a:solidFill>
              <a:schemeClr val="bg1"/>
            </a:solidFill>
            <a:ln w="9525" algn="ctr">
              <a:noFill/>
              <a:miter lim="800000"/>
              <a:headEnd/>
              <a:tailEnd/>
            </a:ln>
          </p:spPr>
          <p:txBody>
            <a:bodyPr anchor="ctr"/>
            <a:lstStyle/>
            <a:p>
              <a:pPr algn="ctr" eaLnBrk="0" hangingPunct="0"/>
              <a:r>
                <a:rPr lang="en-US" sz="600"/>
                <a:t>Ozone Total</a:t>
              </a:r>
            </a:p>
          </p:txBody>
        </p:sp>
        <p:sp>
          <p:nvSpPr>
            <p:cNvPr id="12307" name="Rectangle 18"/>
            <p:cNvSpPr>
              <a:spLocks noChangeArrowheads="1"/>
            </p:cNvSpPr>
            <p:nvPr/>
          </p:nvSpPr>
          <p:spPr bwMode="auto">
            <a:xfrm>
              <a:off x="3136" y="2118"/>
              <a:ext cx="2432" cy="107"/>
            </a:xfrm>
            <a:prstGeom prst="rect">
              <a:avLst/>
            </a:prstGeom>
            <a:solidFill>
              <a:schemeClr val="bg1"/>
            </a:solidFill>
            <a:ln w="9525" algn="ctr">
              <a:noFill/>
              <a:miter lim="800000"/>
              <a:headEnd/>
              <a:tailEnd/>
            </a:ln>
          </p:spPr>
          <p:txBody>
            <a:bodyPr anchor="ctr"/>
            <a:lstStyle/>
            <a:p>
              <a:pPr algn="ctr" eaLnBrk="0" hangingPunct="0"/>
              <a:r>
                <a:rPr lang="en-US" sz="600"/>
                <a:t>Upward Longwave Radiation: TOA</a:t>
              </a:r>
            </a:p>
          </p:txBody>
        </p:sp>
        <p:sp>
          <p:nvSpPr>
            <p:cNvPr id="12308" name="Rectangle 19"/>
            <p:cNvSpPr>
              <a:spLocks noChangeArrowheads="1"/>
            </p:cNvSpPr>
            <p:nvPr/>
          </p:nvSpPr>
          <p:spPr bwMode="auto">
            <a:xfrm>
              <a:off x="3136" y="2010"/>
              <a:ext cx="2432" cy="108"/>
            </a:xfrm>
            <a:prstGeom prst="rect">
              <a:avLst/>
            </a:prstGeom>
            <a:solidFill>
              <a:schemeClr val="bg1"/>
            </a:solidFill>
            <a:ln w="9525" algn="ctr">
              <a:noFill/>
              <a:miter lim="800000"/>
              <a:headEnd/>
              <a:tailEnd/>
            </a:ln>
          </p:spPr>
          <p:txBody>
            <a:bodyPr anchor="ctr"/>
            <a:lstStyle/>
            <a:p>
              <a:pPr algn="ctr" eaLnBrk="0" hangingPunct="0"/>
              <a:r>
                <a:rPr lang="en-US" sz="600"/>
                <a:t>Upward Longwave Radiation: Surface</a:t>
              </a:r>
            </a:p>
          </p:txBody>
        </p:sp>
        <p:sp>
          <p:nvSpPr>
            <p:cNvPr id="12309" name="Rectangle 20"/>
            <p:cNvSpPr>
              <a:spLocks noChangeArrowheads="1"/>
            </p:cNvSpPr>
            <p:nvPr/>
          </p:nvSpPr>
          <p:spPr bwMode="auto">
            <a:xfrm>
              <a:off x="3136" y="1903"/>
              <a:ext cx="2432" cy="107"/>
            </a:xfrm>
            <a:prstGeom prst="rect">
              <a:avLst/>
            </a:prstGeom>
            <a:solidFill>
              <a:schemeClr val="bg1"/>
            </a:solidFill>
            <a:ln w="9525" algn="ctr">
              <a:noFill/>
              <a:miter lim="800000"/>
              <a:headEnd/>
              <a:tailEnd/>
            </a:ln>
          </p:spPr>
          <p:txBody>
            <a:bodyPr anchor="ctr"/>
            <a:lstStyle/>
            <a:p>
              <a:pPr algn="ctr" eaLnBrk="0" hangingPunct="0"/>
              <a:r>
                <a:rPr lang="en-US" sz="600"/>
                <a:t>Downward Longwave Radiation: Surface</a:t>
              </a:r>
            </a:p>
          </p:txBody>
        </p:sp>
        <p:sp>
          <p:nvSpPr>
            <p:cNvPr id="12310" name="Rectangle 21"/>
            <p:cNvSpPr>
              <a:spLocks noChangeArrowheads="1"/>
            </p:cNvSpPr>
            <p:nvPr/>
          </p:nvSpPr>
          <p:spPr bwMode="auto">
            <a:xfrm>
              <a:off x="3136" y="1796"/>
              <a:ext cx="2432" cy="107"/>
            </a:xfrm>
            <a:prstGeom prst="rect">
              <a:avLst/>
            </a:prstGeom>
            <a:solidFill>
              <a:schemeClr val="bg1"/>
            </a:solidFill>
            <a:ln w="9525" algn="ctr">
              <a:noFill/>
              <a:miter lim="800000"/>
              <a:headEnd/>
              <a:tailEnd/>
            </a:ln>
          </p:spPr>
          <p:txBody>
            <a:bodyPr anchor="ctr"/>
            <a:lstStyle/>
            <a:p>
              <a:pPr algn="ctr" eaLnBrk="0" hangingPunct="0"/>
              <a:r>
                <a:rPr lang="en-US" sz="600"/>
                <a:t>Absorbed Shortwave Radiation: Surface</a:t>
              </a:r>
            </a:p>
          </p:txBody>
        </p:sp>
        <p:sp>
          <p:nvSpPr>
            <p:cNvPr id="12311" name="Rectangle 22"/>
            <p:cNvSpPr>
              <a:spLocks noChangeArrowheads="1"/>
            </p:cNvSpPr>
            <p:nvPr/>
          </p:nvSpPr>
          <p:spPr bwMode="auto">
            <a:xfrm>
              <a:off x="3136" y="1688"/>
              <a:ext cx="2432" cy="108"/>
            </a:xfrm>
            <a:prstGeom prst="rect">
              <a:avLst/>
            </a:prstGeom>
            <a:solidFill>
              <a:schemeClr val="bg1"/>
            </a:solidFill>
            <a:ln w="9525" algn="ctr">
              <a:noFill/>
              <a:miter lim="800000"/>
              <a:headEnd/>
              <a:tailEnd/>
            </a:ln>
          </p:spPr>
          <p:txBody>
            <a:bodyPr anchor="ctr"/>
            <a:lstStyle/>
            <a:p>
              <a:pPr algn="ctr" eaLnBrk="0" hangingPunct="0"/>
              <a:r>
                <a:rPr lang="en-US" sz="600"/>
                <a:t>Total Water Content</a:t>
              </a:r>
            </a:p>
          </p:txBody>
        </p:sp>
        <p:sp>
          <p:nvSpPr>
            <p:cNvPr id="12312" name="Rectangle 23"/>
            <p:cNvSpPr>
              <a:spLocks noChangeArrowheads="1"/>
            </p:cNvSpPr>
            <p:nvPr/>
          </p:nvSpPr>
          <p:spPr bwMode="auto">
            <a:xfrm>
              <a:off x="3136" y="1581"/>
              <a:ext cx="2432" cy="107"/>
            </a:xfrm>
            <a:prstGeom prst="rect">
              <a:avLst/>
            </a:prstGeom>
            <a:solidFill>
              <a:schemeClr val="bg1"/>
            </a:solidFill>
            <a:ln w="9525" algn="ctr">
              <a:noFill/>
              <a:miter lim="800000"/>
              <a:headEnd/>
              <a:tailEnd/>
            </a:ln>
          </p:spPr>
          <p:txBody>
            <a:bodyPr anchor="ctr"/>
            <a:lstStyle/>
            <a:p>
              <a:pPr algn="ctr" eaLnBrk="0" hangingPunct="0"/>
              <a:r>
                <a:rPr lang="en-US" sz="600"/>
                <a:t>Rainfall Potential</a:t>
              </a:r>
            </a:p>
          </p:txBody>
        </p:sp>
        <p:sp>
          <p:nvSpPr>
            <p:cNvPr id="12313" name="Rectangle 24"/>
            <p:cNvSpPr>
              <a:spLocks noChangeArrowheads="1"/>
            </p:cNvSpPr>
            <p:nvPr/>
          </p:nvSpPr>
          <p:spPr bwMode="auto">
            <a:xfrm>
              <a:off x="3136" y="1472"/>
              <a:ext cx="2432" cy="109"/>
            </a:xfrm>
            <a:prstGeom prst="rect">
              <a:avLst/>
            </a:prstGeom>
            <a:solidFill>
              <a:schemeClr val="bg1"/>
            </a:solidFill>
            <a:ln w="9525" algn="ctr">
              <a:noFill/>
              <a:miter lim="800000"/>
              <a:headEnd/>
              <a:tailEnd/>
            </a:ln>
          </p:spPr>
          <p:txBody>
            <a:bodyPr anchor="ctr"/>
            <a:lstStyle/>
            <a:p>
              <a:pPr algn="ctr" eaLnBrk="0" hangingPunct="0"/>
              <a:r>
                <a:rPr lang="en-US" sz="600"/>
                <a:t>Probability of Rainfall</a:t>
              </a:r>
            </a:p>
          </p:txBody>
        </p:sp>
        <p:sp>
          <p:nvSpPr>
            <p:cNvPr id="12314" name="Rectangle 25"/>
            <p:cNvSpPr>
              <a:spLocks noChangeArrowheads="1"/>
            </p:cNvSpPr>
            <p:nvPr/>
          </p:nvSpPr>
          <p:spPr bwMode="auto">
            <a:xfrm>
              <a:off x="3136" y="1365"/>
              <a:ext cx="2432" cy="107"/>
            </a:xfrm>
            <a:prstGeom prst="rect">
              <a:avLst/>
            </a:prstGeom>
            <a:solidFill>
              <a:schemeClr val="bg1"/>
            </a:solidFill>
            <a:ln w="9525" algn="ctr">
              <a:noFill/>
              <a:miter lim="800000"/>
              <a:headEnd/>
              <a:tailEnd/>
            </a:ln>
          </p:spPr>
          <p:txBody>
            <a:bodyPr anchor="ctr"/>
            <a:lstStyle/>
            <a:p>
              <a:pPr algn="ctr" eaLnBrk="0" hangingPunct="0"/>
              <a:r>
                <a:rPr lang="en-US" sz="600"/>
                <a:t>Visibility</a:t>
              </a:r>
            </a:p>
          </p:txBody>
        </p:sp>
        <p:sp>
          <p:nvSpPr>
            <p:cNvPr id="12315" name="Rectangle 26"/>
            <p:cNvSpPr>
              <a:spLocks noChangeArrowheads="1"/>
            </p:cNvSpPr>
            <p:nvPr/>
          </p:nvSpPr>
          <p:spPr bwMode="auto">
            <a:xfrm>
              <a:off x="3136" y="1258"/>
              <a:ext cx="2432" cy="107"/>
            </a:xfrm>
            <a:prstGeom prst="rect">
              <a:avLst/>
            </a:prstGeom>
            <a:solidFill>
              <a:schemeClr val="bg1"/>
            </a:solidFill>
            <a:ln w="9525" algn="ctr">
              <a:noFill/>
              <a:miter lim="800000"/>
              <a:headEnd/>
              <a:tailEnd/>
            </a:ln>
          </p:spPr>
          <p:txBody>
            <a:bodyPr anchor="ctr"/>
            <a:lstStyle/>
            <a:p>
              <a:pPr algn="ctr" eaLnBrk="0" hangingPunct="0"/>
              <a:r>
                <a:rPr lang="en-US" sz="600"/>
                <a:t>Turbulence</a:t>
              </a:r>
            </a:p>
          </p:txBody>
        </p:sp>
        <p:sp>
          <p:nvSpPr>
            <p:cNvPr id="12316" name="Rectangle 27"/>
            <p:cNvSpPr>
              <a:spLocks noChangeArrowheads="1"/>
            </p:cNvSpPr>
            <p:nvPr/>
          </p:nvSpPr>
          <p:spPr bwMode="auto">
            <a:xfrm>
              <a:off x="3136" y="1151"/>
              <a:ext cx="2432" cy="107"/>
            </a:xfrm>
            <a:prstGeom prst="rect">
              <a:avLst/>
            </a:prstGeom>
            <a:solidFill>
              <a:schemeClr val="bg1"/>
            </a:solidFill>
            <a:ln w="9525" algn="ctr">
              <a:noFill/>
              <a:miter lim="800000"/>
              <a:headEnd/>
              <a:tailEnd/>
            </a:ln>
          </p:spPr>
          <p:txBody>
            <a:bodyPr anchor="ctr"/>
            <a:lstStyle/>
            <a:p>
              <a:pPr algn="ctr" eaLnBrk="0" hangingPunct="0"/>
              <a:r>
                <a:rPr lang="en-US" sz="600"/>
                <a:t>Low Cloud and Fog</a:t>
              </a:r>
            </a:p>
          </p:txBody>
        </p:sp>
        <p:sp>
          <p:nvSpPr>
            <p:cNvPr id="12317" name="Rectangle 28"/>
            <p:cNvSpPr>
              <a:spLocks noChangeArrowheads="1"/>
            </p:cNvSpPr>
            <p:nvPr/>
          </p:nvSpPr>
          <p:spPr bwMode="auto">
            <a:xfrm>
              <a:off x="3136" y="1043"/>
              <a:ext cx="2432" cy="108"/>
            </a:xfrm>
            <a:prstGeom prst="rect">
              <a:avLst/>
            </a:prstGeom>
            <a:solidFill>
              <a:schemeClr val="bg1"/>
            </a:solidFill>
            <a:ln w="9525" algn="ctr">
              <a:noFill/>
              <a:miter lim="800000"/>
              <a:headEnd/>
              <a:tailEnd/>
            </a:ln>
          </p:spPr>
          <p:txBody>
            <a:bodyPr anchor="ctr"/>
            <a:lstStyle/>
            <a:p>
              <a:pPr algn="ctr" eaLnBrk="0" hangingPunct="0"/>
              <a:r>
                <a:rPr lang="en-US" sz="600"/>
                <a:t>Enhanced “V” / Overshooting Top Detection</a:t>
              </a:r>
            </a:p>
          </p:txBody>
        </p:sp>
        <p:sp>
          <p:nvSpPr>
            <p:cNvPr id="12318" name="Rectangle 29"/>
            <p:cNvSpPr>
              <a:spLocks noChangeArrowheads="1"/>
            </p:cNvSpPr>
            <p:nvPr/>
          </p:nvSpPr>
          <p:spPr bwMode="auto">
            <a:xfrm>
              <a:off x="3136" y="936"/>
              <a:ext cx="2432" cy="107"/>
            </a:xfrm>
            <a:prstGeom prst="rect">
              <a:avLst/>
            </a:prstGeom>
            <a:solidFill>
              <a:schemeClr val="bg1"/>
            </a:solidFill>
            <a:ln w="9525" algn="ctr">
              <a:noFill/>
              <a:miter lim="800000"/>
              <a:headEnd/>
              <a:tailEnd/>
            </a:ln>
          </p:spPr>
          <p:txBody>
            <a:bodyPr anchor="ctr"/>
            <a:lstStyle/>
            <a:p>
              <a:pPr algn="ctr" eaLnBrk="0" hangingPunct="0"/>
              <a:r>
                <a:rPr lang="en-US" sz="600"/>
                <a:t>Convective Initiation</a:t>
              </a:r>
            </a:p>
          </p:txBody>
        </p:sp>
        <p:sp>
          <p:nvSpPr>
            <p:cNvPr id="12319" name="Rectangle 30"/>
            <p:cNvSpPr>
              <a:spLocks noChangeArrowheads="1"/>
            </p:cNvSpPr>
            <p:nvPr/>
          </p:nvSpPr>
          <p:spPr bwMode="auto">
            <a:xfrm>
              <a:off x="3136" y="827"/>
              <a:ext cx="2432" cy="109"/>
            </a:xfrm>
            <a:prstGeom prst="rect">
              <a:avLst/>
            </a:prstGeom>
            <a:solidFill>
              <a:schemeClr val="bg1"/>
            </a:solidFill>
            <a:ln w="9525" algn="ctr">
              <a:noFill/>
              <a:miter lim="800000"/>
              <a:headEnd/>
              <a:tailEnd/>
            </a:ln>
          </p:spPr>
          <p:txBody>
            <a:bodyPr anchor="ctr"/>
            <a:lstStyle/>
            <a:p>
              <a:pPr algn="ctr" eaLnBrk="0" hangingPunct="0"/>
              <a:r>
                <a:rPr lang="en-US" sz="600"/>
                <a:t>Cloud Type</a:t>
              </a:r>
            </a:p>
          </p:txBody>
        </p:sp>
        <p:sp>
          <p:nvSpPr>
            <p:cNvPr id="12320" name="Rectangle 31"/>
            <p:cNvSpPr>
              <a:spLocks noChangeArrowheads="1"/>
            </p:cNvSpPr>
            <p:nvPr/>
          </p:nvSpPr>
          <p:spPr bwMode="auto">
            <a:xfrm>
              <a:off x="3136" y="719"/>
              <a:ext cx="2432" cy="108"/>
            </a:xfrm>
            <a:prstGeom prst="rect">
              <a:avLst/>
            </a:prstGeom>
            <a:solidFill>
              <a:schemeClr val="bg1"/>
            </a:solidFill>
            <a:ln w="9525" algn="ctr">
              <a:noFill/>
              <a:miter lim="800000"/>
              <a:headEnd/>
              <a:tailEnd/>
            </a:ln>
          </p:spPr>
          <p:txBody>
            <a:bodyPr anchor="ctr"/>
            <a:lstStyle/>
            <a:p>
              <a:pPr algn="ctr" eaLnBrk="0" hangingPunct="0"/>
              <a:r>
                <a:rPr lang="en-US" sz="600"/>
                <a:t>Cloud Liquid Water</a:t>
              </a:r>
            </a:p>
          </p:txBody>
        </p:sp>
        <p:sp>
          <p:nvSpPr>
            <p:cNvPr id="12321" name="Rectangle 32"/>
            <p:cNvSpPr>
              <a:spLocks noChangeArrowheads="1"/>
            </p:cNvSpPr>
            <p:nvPr/>
          </p:nvSpPr>
          <p:spPr bwMode="auto">
            <a:xfrm>
              <a:off x="3136" y="612"/>
              <a:ext cx="2432" cy="107"/>
            </a:xfrm>
            <a:prstGeom prst="rect">
              <a:avLst/>
            </a:prstGeom>
            <a:solidFill>
              <a:schemeClr val="bg1"/>
            </a:solidFill>
            <a:ln w="9525" algn="ctr">
              <a:noFill/>
              <a:miter lim="800000"/>
              <a:headEnd/>
              <a:tailEnd/>
            </a:ln>
          </p:spPr>
          <p:txBody>
            <a:bodyPr anchor="ctr"/>
            <a:lstStyle/>
            <a:p>
              <a:pPr algn="ctr" eaLnBrk="0" hangingPunct="0"/>
              <a:r>
                <a:rPr lang="en-US" sz="600"/>
                <a:t>Cloud Layers / Heights and Thickness</a:t>
              </a:r>
            </a:p>
          </p:txBody>
        </p:sp>
        <p:sp>
          <p:nvSpPr>
            <p:cNvPr id="12322" name="Rectangle 33"/>
            <p:cNvSpPr>
              <a:spLocks noChangeArrowheads="1"/>
            </p:cNvSpPr>
            <p:nvPr/>
          </p:nvSpPr>
          <p:spPr bwMode="auto">
            <a:xfrm>
              <a:off x="3136" y="505"/>
              <a:ext cx="2432" cy="107"/>
            </a:xfrm>
            <a:prstGeom prst="rect">
              <a:avLst/>
            </a:prstGeom>
            <a:solidFill>
              <a:schemeClr val="bg1"/>
            </a:solidFill>
            <a:ln w="9525" algn="ctr">
              <a:noFill/>
              <a:miter lim="800000"/>
              <a:headEnd/>
              <a:tailEnd/>
            </a:ln>
          </p:spPr>
          <p:txBody>
            <a:bodyPr anchor="ctr"/>
            <a:lstStyle/>
            <a:p>
              <a:pPr algn="ctr" eaLnBrk="0" hangingPunct="0"/>
              <a:r>
                <a:rPr lang="en-US" sz="600"/>
                <a:t>Cloud Imagery: Coastal</a:t>
              </a:r>
            </a:p>
          </p:txBody>
        </p:sp>
        <p:sp>
          <p:nvSpPr>
            <p:cNvPr id="12323" name="Rectangle 34"/>
            <p:cNvSpPr>
              <a:spLocks noChangeArrowheads="1"/>
            </p:cNvSpPr>
            <p:nvPr/>
          </p:nvSpPr>
          <p:spPr bwMode="auto">
            <a:xfrm>
              <a:off x="3136" y="397"/>
              <a:ext cx="2432" cy="108"/>
            </a:xfrm>
            <a:prstGeom prst="rect">
              <a:avLst/>
            </a:prstGeom>
            <a:solidFill>
              <a:schemeClr val="bg1"/>
            </a:solidFill>
            <a:ln w="9525" algn="ctr">
              <a:noFill/>
              <a:miter lim="800000"/>
              <a:headEnd/>
              <a:tailEnd/>
            </a:ln>
          </p:spPr>
          <p:txBody>
            <a:bodyPr anchor="ctr"/>
            <a:lstStyle/>
            <a:p>
              <a:pPr algn="ctr" eaLnBrk="0" hangingPunct="0"/>
              <a:r>
                <a:rPr lang="en-US" sz="600"/>
                <a:t>Cloud Ice Water Path</a:t>
              </a:r>
            </a:p>
          </p:txBody>
        </p:sp>
        <p:sp>
          <p:nvSpPr>
            <p:cNvPr id="12324" name="Rectangle 35"/>
            <p:cNvSpPr>
              <a:spLocks noChangeArrowheads="1"/>
            </p:cNvSpPr>
            <p:nvPr/>
          </p:nvSpPr>
          <p:spPr bwMode="auto">
            <a:xfrm>
              <a:off x="3136" y="289"/>
              <a:ext cx="2432" cy="108"/>
            </a:xfrm>
            <a:prstGeom prst="rect">
              <a:avLst/>
            </a:prstGeom>
            <a:solidFill>
              <a:schemeClr val="bg1"/>
            </a:solidFill>
            <a:ln w="9525" algn="ctr">
              <a:noFill/>
              <a:miter lim="800000"/>
              <a:headEnd/>
              <a:tailEnd/>
            </a:ln>
          </p:spPr>
          <p:txBody>
            <a:bodyPr anchor="ctr"/>
            <a:lstStyle/>
            <a:p>
              <a:pPr algn="ctr" eaLnBrk="0" hangingPunct="0"/>
              <a:r>
                <a:rPr lang="en-US" sz="600"/>
                <a:t>Aircraft Icing Threat</a:t>
              </a:r>
            </a:p>
          </p:txBody>
        </p:sp>
        <p:sp>
          <p:nvSpPr>
            <p:cNvPr id="12325" name="Rectangle 36"/>
            <p:cNvSpPr>
              <a:spLocks noChangeArrowheads="1"/>
            </p:cNvSpPr>
            <p:nvPr/>
          </p:nvSpPr>
          <p:spPr bwMode="auto">
            <a:xfrm>
              <a:off x="3136" y="180"/>
              <a:ext cx="2432" cy="109"/>
            </a:xfrm>
            <a:prstGeom prst="rect">
              <a:avLst/>
            </a:prstGeom>
            <a:solidFill>
              <a:schemeClr val="bg1"/>
            </a:solidFill>
            <a:ln w="9525" algn="ctr">
              <a:noFill/>
              <a:miter lim="800000"/>
              <a:headEnd/>
              <a:tailEnd/>
            </a:ln>
          </p:spPr>
          <p:txBody>
            <a:bodyPr anchor="ctr"/>
            <a:lstStyle/>
            <a:p>
              <a:pPr algn="ctr" eaLnBrk="0" hangingPunct="0"/>
              <a:r>
                <a:rPr lang="en-US" sz="600"/>
                <a:t>Aerosol Particle Size</a:t>
              </a:r>
            </a:p>
          </p:txBody>
        </p:sp>
        <p:sp>
          <p:nvSpPr>
            <p:cNvPr id="12326" name="Rectangle 37"/>
            <p:cNvSpPr>
              <a:spLocks noChangeArrowheads="1"/>
            </p:cNvSpPr>
            <p:nvPr/>
          </p:nvSpPr>
          <p:spPr bwMode="auto">
            <a:xfrm>
              <a:off x="3136" y="36"/>
              <a:ext cx="2432" cy="144"/>
            </a:xfrm>
            <a:prstGeom prst="rect">
              <a:avLst/>
            </a:prstGeom>
            <a:solidFill>
              <a:schemeClr val="accent2"/>
            </a:solidFill>
            <a:ln w="9525" algn="ctr">
              <a:noFill/>
              <a:miter lim="800000"/>
              <a:headEnd/>
              <a:tailEnd/>
            </a:ln>
          </p:spPr>
          <p:txBody>
            <a:bodyPr anchor="ctr"/>
            <a:lstStyle/>
            <a:p>
              <a:pPr algn="ctr" eaLnBrk="0" hangingPunct="0"/>
              <a:r>
                <a:rPr lang="en-US" sz="900">
                  <a:solidFill>
                    <a:schemeClr val="bg1"/>
                  </a:solidFill>
                </a:rPr>
                <a:t>GOES-R 34 Additional Products (Option 2)</a:t>
              </a:r>
            </a:p>
          </p:txBody>
        </p:sp>
        <p:sp>
          <p:nvSpPr>
            <p:cNvPr id="12327" name="Line 38"/>
            <p:cNvSpPr>
              <a:spLocks noChangeShapeType="1"/>
            </p:cNvSpPr>
            <p:nvPr/>
          </p:nvSpPr>
          <p:spPr bwMode="auto">
            <a:xfrm>
              <a:off x="3136" y="36"/>
              <a:ext cx="2432" cy="0"/>
            </a:xfrm>
            <a:prstGeom prst="line">
              <a:avLst/>
            </a:prstGeom>
            <a:noFill/>
            <a:ln w="12700" cap="sq">
              <a:solidFill>
                <a:schemeClr val="tx1"/>
              </a:solidFill>
              <a:round/>
              <a:headEnd/>
              <a:tailEnd/>
            </a:ln>
          </p:spPr>
          <p:txBody>
            <a:bodyPr anchor="ctr"/>
            <a:lstStyle/>
            <a:p>
              <a:endParaRPr lang="en-US"/>
            </a:p>
          </p:txBody>
        </p:sp>
        <p:sp>
          <p:nvSpPr>
            <p:cNvPr id="12328" name="Line 39"/>
            <p:cNvSpPr>
              <a:spLocks noChangeShapeType="1"/>
            </p:cNvSpPr>
            <p:nvPr/>
          </p:nvSpPr>
          <p:spPr bwMode="auto">
            <a:xfrm>
              <a:off x="3136" y="180"/>
              <a:ext cx="2432" cy="0"/>
            </a:xfrm>
            <a:prstGeom prst="line">
              <a:avLst/>
            </a:prstGeom>
            <a:noFill/>
            <a:ln w="12700">
              <a:solidFill>
                <a:schemeClr val="tx1"/>
              </a:solidFill>
              <a:round/>
              <a:headEnd/>
              <a:tailEnd/>
            </a:ln>
          </p:spPr>
          <p:txBody>
            <a:bodyPr anchor="ctr"/>
            <a:lstStyle/>
            <a:p>
              <a:endParaRPr lang="en-US"/>
            </a:p>
          </p:txBody>
        </p:sp>
        <p:sp>
          <p:nvSpPr>
            <p:cNvPr id="12329" name="Line 40"/>
            <p:cNvSpPr>
              <a:spLocks noChangeShapeType="1"/>
            </p:cNvSpPr>
            <p:nvPr/>
          </p:nvSpPr>
          <p:spPr bwMode="auto">
            <a:xfrm>
              <a:off x="3136" y="289"/>
              <a:ext cx="2432" cy="0"/>
            </a:xfrm>
            <a:prstGeom prst="line">
              <a:avLst/>
            </a:prstGeom>
            <a:noFill/>
            <a:ln w="12700">
              <a:solidFill>
                <a:schemeClr val="tx1"/>
              </a:solidFill>
              <a:round/>
              <a:headEnd/>
              <a:tailEnd/>
            </a:ln>
          </p:spPr>
          <p:txBody>
            <a:bodyPr anchor="ctr"/>
            <a:lstStyle/>
            <a:p>
              <a:endParaRPr lang="en-US"/>
            </a:p>
          </p:txBody>
        </p:sp>
        <p:sp>
          <p:nvSpPr>
            <p:cNvPr id="12330" name="Line 41"/>
            <p:cNvSpPr>
              <a:spLocks noChangeShapeType="1"/>
            </p:cNvSpPr>
            <p:nvPr/>
          </p:nvSpPr>
          <p:spPr bwMode="auto">
            <a:xfrm>
              <a:off x="3136" y="397"/>
              <a:ext cx="2432" cy="0"/>
            </a:xfrm>
            <a:prstGeom prst="line">
              <a:avLst/>
            </a:prstGeom>
            <a:noFill/>
            <a:ln w="12700">
              <a:solidFill>
                <a:schemeClr val="tx1"/>
              </a:solidFill>
              <a:round/>
              <a:headEnd/>
              <a:tailEnd/>
            </a:ln>
          </p:spPr>
          <p:txBody>
            <a:bodyPr anchor="ctr"/>
            <a:lstStyle/>
            <a:p>
              <a:endParaRPr lang="en-US"/>
            </a:p>
          </p:txBody>
        </p:sp>
        <p:sp>
          <p:nvSpPr>
            <p:cNvPr id="12331" name="Line 42"/>
            <p:cNvSpPr>
              <a:spLocks noChangeShapeType="1"/>
            </p:cNvSpPr>
            <p:nvPr/>
          </p:nvSpPr>
          <p:spPr bwMode="auto">
            <a:xfrm>
              <a:off x="3136" y="505"/>
              <a:ext cx="2432" cy="0"/>
            </a:xfrm>
            <a:prstGeom prst="line">
              <a:avLst/>
            </a:prstGeom>
            <a:noFill/>
            <a:ln w="12700">
              <a:solidFill>
                <a:schemeClr val="tx1"/>
              </a:solidFill>
              <a:round/>
              <a:headEnd/>
              <a:tailEnd/>
            </a:ln>
          </p:spPr>
          <p:txBody>
            <a:bodyPr anchor="ctr"/>
            <a:lstStyle/>
            <a:p>
              <a:endParaRPr lang="en-US"/>
            </a:p>
          </p:txBody>
        </p:sp>
        <p:sp>
          <p:nvSpPr>
            <p:cNvPr id="12332" name="Line 43"/>
            <p:cNvSpPr>
              <a:spLocks noChangeShapeType="1"/>
            </p:cNvSpPr>
            <p:nvPr/>
          </p:nvSpPr>
          <p:spPr bwMode="auto">
            <a:xfrm>
              <a:off x="3136" y="612"/>
              <a:ext cx="2432" cy="0"/>
            </a:xfrm>
            <a:prstGeom prst="line">
              <a:avLst/>
            </a:prstGeom>
            <a:noFill/>
            <a:ln w="12700">
              <a:solidFill>
                <a:schemeClr val="tx1"/>
              </a:solidFill>
              <a:round/>
              <a:headEnd/>
              <a:tailEnd/>
            </a:ln>
          </p:spPr>
          <p:txBody>
            <a:bodyPr anchor="ctr"/>
            <a:lstStyle/>
            <a:p>
              <a:endParaRPr lang="en-US"/>
            </a:p>
          </p:txBody>
        </p:sp>
        <p:sp>
          <p:nvSpPr>
            <p:cNvPr id="12333" name="Line 44"/>
            <p:cNvSpPr>
              <a:spLocks noChangeShapeType="1"/>
            </p:cNvSpPr>
            <p:nvPr/>
          </p:nvSpPr>
          <p:spPr bwMode="auto">
            <a:xfrm>
              <a:off x="3136" y="719"/>
              <a:ext cx="2432" cy="0"/>
            </a:xfrm>
            <a:prstGeom prst="line">
              <a:avLst/>
            </a:prstGeom>
            <a:noFill/>
            <a:ln w="12700">
              <a:solidFill>
                <a:schemeClr val="tx1"/>
              </a:solidFill>
              <a:round/>
              <a:headEnd/>
              <a:tailEnd/>
            </a:ln>
          </p:spPr>
          <p:txBody>
            <a:bodyPr anchor="ctr"/>
            <a:lstStyle/>
            <a:p>
              <a:endParaRPr lang="en-US"/>
            </a:p>
          </p:txBody>
        </p:sp>
        <p:sp>
          <p:nvSpPr>
            <p:cNvPr id="12334" name="Line 45"/>
            <p:cNvSpPr>
              <a:spLocks noChangeShapeType="1"/>
            </p:cNvSpPr>
            <p:nvPr/>
          </p:nvSpPr>
          <p:spPr bwMode="auto">
            <a:xfrm>
              <a:off x="3136" y="827"/>
              <a:ext cx="2432" cy="0"/>
            </a:xfrm>
            <a:prstGeom prst="line">
              <a:avLst/>
            </a:prstGeom>
            <a:noFill/>
            <a:ln w="12700">
              <a:solidFill>
                <a:schemeClr val="tx1"/>
              </a:solidFill>
              <a:round/>
              <a:headEnd/>
              <a:tailEnd/>
            </a:ln>
          </p:spPr>
          <p:txBody>
            <a:bodyPr anchor="ctr"/>
            <a:lstStyle/>
            <a:p>
              <a:endParaRPr lang="en-US"/>
            </a:p>
          </p:txBody>
        </p:sp>
        <p:sp>
          <p:nvSpPr>
            <p:cNvPr id="12335" name="Line 46"/>
            <p:cNvSpPr>
              <a:spLocks noChangeShapeType="1"/>
            </p:cNvSpPr>
            <p:nvPr/>
          </p:nvSpPr>
          <p:spPr bwMode="auto">
            <a:xfrm>
              <a:off x="3136" y="936"/>
              <a:ext cx="2432" cy="0"/>
            </a:xfrm>
            <a:prstGeom prst="line">
              <a:avLst/>
            </a:prstGeom>
            <a:noFill/>
            <a:ln w="12700">
              <a:solidFill>
                <a:schemeClr val="tx1"/>
              </a:solidFill>
              <a:round/>
              <a:headEnd/>
              <a:tailEnd/>
            </a:ln>
          </p:spPr>
          <p:txBody>
            <a:bodyPr anchor="ctr"/>
            <a:lstStyle/>
            <a:p>
              <a:endParaRPr lang="en-US"/>
            </a:p>
          </p:txBody>
        </p:sp>
        <p:sp>
          <p:nvSpPr>
            <p:cNvPr id="12336" name="Line 47"/>
            <p:cNvSpPr>
              <a:spLocks noChangeShapeType="1"/>
            </p:cNvSpPr>
            <p:nvPr/>
          </p:nvSpPr>
          <p:spPr bwMode="auto">
            <a:xfrm>
              <a:off x="3136" y="1043"/>
              <a:ext cx="2432" cy="0"/>
            </a:xfrm>
            <a:prstGeom prst="line">
              <a:avLst/>
            </a:prstGeom>
            <a:noFill/>
            <a:ln w="12700">
              <a:solidFill>
                <a:schemeClr val="tx1"/>
              </a:solidFill>
              <a:round/>
              <a:headEnd/>
              <a:tailEnd/>
            </a:ln>
          </p:spPr>
          <p:txBody>
            <a:bodyPr anchor="ctr"/>
            <a:lstStyle/>
            <a:p>
              <a:endParaRPr lang="en-US"/>
            </a:p>
          </p:txBody>
        </p:sp>
        <p:sp>
          <p:nvSpPr>
            <p:cNvPr id="12337" name="Line 48"/>
            <p:cNvSpPr>
              <a:spLocks noChangeShapeType="1"/>
            </p:cNvSpPr>
            <p:nvPr/>
          </p:nvSpPr>
          <p:spPr bwMode="auto">
            <a:xfrm>
              <a:off x="3136" y="1151"/>
              <a:ext cx="2432" cy="0"/>
            </a:xfrm>
            <a:prstGeom prst="line">
              <a:avLst/>
            </a:prstGeom>
            <a:noFill/>
            <a:ln w="12700">
              <a:solidFill>
                <a:schemeClr val="tx1"/>
              </a:solidFill>
              <a:round/>
              <a:headEnd/>
              <a:tailEnd/>
            </a:ln>
          </p:spPr>
          <p:txBody>
            <a:bodyPr anchor="ctr"/>
            <a:lstStyle/>
            <a:p>
              <a:endParaRPr lang="en-US"/>
            </a:p>
          </p:txBody>
        </p:sp>
        <p:sp>
          <p:nvSpPr>
            <p:cNvPr id="12338" name="Line 49"/>
            <p:cNvSpPr>
              <a:spLocks noChangeShapeType="1"/>
            </p:cNvSpPr>
            <p:nvPr/>
          </p:nvSpPr>
          <p:spPr bwMode="auto">
            <a:xfrm>
              <a:off x="3136" y="1258"/>
              <a:ext cx="2432" cy="0"/>
            </a:xfrm>
            <a:prstGeom prst="line">
              <a:avLst/>
            </a:prstGeom>
            <a:noFill/>
            <a:ln w="12700">
              <a:solidFill>
                <a:schemeClr val="tx1"/>
              </a:solidFill>
              <a:round/>
              <a:headEnd/>
              <a:tailEnd/>
            </a:ln>
          </p:spPr>
          <p:txBody>
            <a:bodyPr anchor="ctr"/>
            <a:lstStyle/>
            <a:p>
              <a:endParaRPr lang="en-US"/>
            </a:p>
          </p:txBody>
        </p:sp>
        <p:sp>
          <p:nvSpPr>
            <p:cNvPr id="12339" name="Line 50"/>
            <p:cNvSpPr>
              <a:spLocks noChangeShapeType="1"/>
            </p:cNvSpPr>
            <p:nvPr/>
          </p:nvSpPr>
          <p:spPr bwMode="auto">
            <a:xfrm>
              <a:off x="3136" y="1365"/>
              <a:ext cx="2432" cy="0"/>
            </a:xfrm>
            <a:prstGeom prst="line">
              <a:avLst/>
            </a:prstGeom>
            <a:noFill/>
            <a:ln w="12700">
              <a:solidFill>
                <a:schemeClr val="tx1"/>
              </a:solidFill>
              <a:round/>
              <a:headEnd/>
              <a:tailEnd/>
            </a:ln>
          </p:spPr>
          <p:txBody>
            <a:bodyPr anchor="ctr"/>
            <a:lstStyle/>
            <a:p>
              <a:endParaRPr lang="en-US"/>
            </a:p>
          </p:txBody>
        </p:sp>
        <p:sp>
          <p:nvSpPr>
            <p:cNvPr id="12340" name="Line 51"/>
            <p:cNvSpPr>
              <a:spLocks noChangeShapeType="1"/>
            </p:cNvSpPr>
            <p:nvPr/>
          </p:nvSpPr>
          <p:spPr bwMode="auto">
            <a:xfrm>
              <a:off x="3136" y="1472"/>
              <a:ext cx="2432" cy="0"/>
            </a:xfrm>
            <a:prstGeom prst="line">
              <a:avLst/>
            </a:prstGeom>
            <a:noFill/>
            <a:ln w="12700">
              <a:solidFill>
                <a:schemeClr val="tx1"/>
              </a:solidFill>
              <a:round/>
              <a:headEnd/>
              <a:tailEnd/>
            </a:ln>
          </p:spPr>
          <p:txBody>
            <a:bodyPr anchor="ctr"/>
            <a:lstStyle/>
            <a:p>
              <a:endParaRPr lang="en-US"/>
            </a:p>
          </p:txBody>
        </p:sp>
        <p:sp>
          <p:nvSpPr>
            <p:cNvPr id="12341" name="Line 52"/>
            <p:cNvSpPr>
              <a:spLocks noChangeShapeType="1"/>
            </p:cNvSpPr>
            <p:nvPr/>
          </p:nvSpPr>
          <p:spPr bwMode="auto">
            <a:xfrm>
              <a:off x="3136" y="1581"/>
              <a:ext cx="2432" cy="0"/>
            </a:xfrm>
            <a:prstGeom prst="line">
              <a:avLst/>
            </a:prstGeom>
            <a:noFill/>
            <a:ln w="12700">
              <a:solidFill>
                <a:schemeClr val="tx1"/>
              </a:solidFill>
              <a:round/>
              <a:headEnd/>
              <a:tailEnd/>
            </a:ln>
          </p:spPr>
          <p:txBody>
            <a:bodyPr anchor="ctr"/>
            <a:lstStyle/>
            <a:p>
              <a:endParaRPr lang="en-US"/>
            </a:p>
          </p:txBody>
        </p:sp>
        <p:sp>
          <p:nvSpPr>
            <p:cNvPr id="12342" name="Line 53"/>
            <p:cNvSpPr>
              <a:spLocks noChangeShapeType="1"/>
            </p:cNvSpPr>
            <p:nvPr/>
          </p:nvSpPr>
          <p:spPr bwMode="auto">
            <a:xfrm>
              <a:off x="3136" y="1688"/>
              <a:ext cx="2432" cy="0"/>
            </a:xfrm>
            <a:prstGeom prst="line">
              <a:avLst/>
            </a:prstGeom>
            <a:noFill/>
            <a:ln w="12700">
              <a:solidFill>
                <a:schemeClr val="tx1"/>
              </a:solidFill>
              <a:round/>
              <a:headEnd/>
              <a:tailEnd/>
            </a:ln>
          </p:spPr>
          <p:txBody>
            <a:bodyPr anchor="ctr"/>
            <a:lstStyle/>
            <a:p>
              <a:endParaRPr lang="en-US"/>
            </a:p>
          </p:txBody>
        </p:sp>
        <p:sp>
          <p:nvSpPr>
            <p:cNvPr id="12343" name="Line 54"/>
            <p:cNvSpPr>
              <a:spLocks noChangeShapeType="1"/>
            </p:cNvSpPr>
            <p:nvPr/>
          </p:nvSpPr>
          <p:spPr bwMode="auto">
            <a:xfrm>
              <a:off x="3136" y="1796"/>
              <a:ext cx="2432" cy="0"/>
            </a:xfrm>
            <a:prstGeom prst="line">
              <a:avLst/>
            </a:prstGeom>
            <a:noFill/>
            <a:ln w="12700">
              <a:solidFill>
                <a:schemeClr val="tx1"/>
              </a:solidFill>
              <a:round/>
              <a:headEnd/>
              <a:tailEnd/>
            </a:ln>
          </p:spPr>
          <p:txBody>
            <a:bodyPr anchor="ctr"/>
            <a:lstStyle/>
            <a:p>
              <a:endParaRPr lang="en-US"/>
            </a:p>
          </p:txBody>
        </p:sp>
        <p:sp>
          <p:nvSpPr>
            <p:cNvPr id="12344" name="Line 55"/>
            <p:cNvSpPr>
              <a:spLocks noChangeShapeType="1"/>
            </p:cNvSpPr>
            <p:nvPr/>
          </p:nvSpPr>
          <p:spPr bwMode="auto">
            <a:xfrm>
              <a:off x="3136" y="1903"/>
              <a:ext cx="2432" cy="0"/>
            </a:xfrm>
            <a:prstGeom prst="line">
              <a:avLst/>
            </a:prstGeom>
            <a:noFill/>
            <a:ln w="12700">
              <a:solidFill>
                <a:schemeClr val="tx1"/>
              </a:solidFill>
              <a:round/>
              <a:headEnd/>
              <a:tailEnd/>
            </a:ln>
          </p:spPr>
          <p:txBody>
            <a:bodyPr anchor="ctr"/>
            <a:lstStyle/>
            <a:p>
              <a:endParaRPr lang="en-US"/>
            </a:p>
          </p:txBody>
        </p:sp>
        <p:sp>
          <p:nvSpPr>
            <p:cNvPr id="12345" name="Line 56"/>
            <p:cNvSpPr>
              <a:spLocks noChangeShapeType="1"/>
            </p:cNvSpPr>
            <p:nvPr/>
          </p:nvSpPr>
          <p:spPr bwMode="auto">
            <a:xfrm>
              <a:off x="3136" y="2010"/>
              <a:ext cx="2432" cy="0"/>
            </a:xfrm>
            <a:prstGeom prst="line">
              <a:avLst/>
            </a:prstGeom>
            <a:noFill/>
            <a:ln w="12700">
              <a:solidFill>
                <a:schemeClr val="tx1"/>
              </a:solidFill>
              <a:round/>
              <a:headEnd/>
              <a:tailEnd/>
            </a:ln>
          </p:spPr>
          <p:txBody>
            <a:bodyPr anchor="ctr"/>
            <a:lstStyle/>
            <a:p>
              <a:endParaRPr lang="en-US"/>
            </a:p>
          </p:txBody>
        </p:sp>
        <p:sp>
          <p:nvSpPr>
            <p:cNvPr id="12346" name="Line 57"/>
            <p:cNvSpPr>
              <a:spLocks noChangeShapeType="1"/>
            </p:cNvSpPr>
            <p:nvPr/>
          </p:nvSpPr>
          <p:spPr bwMode="auto">
            <a:xfrm>
              <a:off x="3136" y="2118"/>
              <a:ext cx="2432" cy="0"/>
            </a:xfrm>
            <a:prstGeom prst="line">
              <a:avLst/>
            </a:prstGeom>
            <a:noFill/>
            <a:ln w="12700">
              <a:solidFill>
                <a:schemeClr val="tx1"/>
              </a:solidFill>
              <a:round/>
              <a:headEnd/>
              <a:tailEnd/>
            </a:ln>
          </p:spPr>
          <p:txBody>
            <a:bodyPr anchor="ctr"/>
            <a:lstStyle/>
            <a:p>
              <a:endParaRPr lang="en-US"/>
            </a:p>
          </p:txBody>
        </p:sp>
        <p:sp>
          <p:nvSpPr>
            <p:cNvPr id="12347" name="Line 58"/>
            <p:cNvSpPr>
              <a:spLocks noChangeShapeType="1"/>
            </p:cNvSpPr>
            <p:nvPr/>
          </p:nvSpPr>
          <p:spPr bwMode="auto">
            <a:xfrm>
              <a:off x="3136" y="2225"/>
              <a:ext cx="2432" cy="0"/>
            </a:xfrm>
            <a:prstGeom prst="line">
              <a:avLst/>
            </a:prstGeom>
            <a:noFill/>
            <a:ln w="12700">
              <a:solidFill>
                <a:schemeClr val="tx1"/>
              </a:solidFill>
              <a:round/>
              <a:headEnd/>
              <a:tailEnd/>
            </a:ln>
          </p:spPr>
          <p:txBody>
            <a:bodyPr anchor="ctr"/>
            <a:lstStyle/>
            <a:p>
              <a:endParaRPr lang="en-US"/>
            </a:p>
          </p:txBody>
        </p:sp>
        <p:sp>
          <p:nvSpPr>
            <p:cNvPr id="12348" name="Line 59"/>
            <p:cNvSpPr>
              <a:spLocks noChangeShapeType="1"/>
            </p:cNvSpPr>
            <p:nvPr/>
          </p:nvSpPr>
          <p:spPr bwMode="auto">
            <a:xfrm>
              <a:off x="3136" y="2332"/>
              <a:ext cx="2432" cy="0"/>
            </a:xfrm>
            <a:prstGeom prst="line">
              <a:avLst/>
            </a:prstGeom>
            <a:noFill/>
            <a:ln w="12700">
              <a:solidFill>
                <a:schemeClr val="tx1"/>
              </a:solidFill>
              <a:round/>
              <a:headEnd/>
              <a:tailEnd/>
            </a:ln>
          </p:spPr>
          <p:txBody>
            <a:bodyPr anchor="ctr"/>
            <a:lstStyle/>
            <a:p>
              <a:endParaRPr lang="en-US"/>
            </a:p>
          </p:txBody>
        </p:sp>
        <p:sp>
          <p:nvSpPr>
            <p:cNvPr id="12349" name="Line 60"/>
            <p:cNvSpPr>
              <a:spLocks noChangeShapeType="1"/>
            </p:cNvSpPr>
            <p:nvPr/>
          </p:nvSpPr>
          <p:spPr bwMode="auto">
            <a:xfrm>
              <a:off x="3136" y="2439"/>
              <a:ext cx="2432" cy="0"/>
            </a:xfrm>
            <a:prstGeom prst="line">
              <a:avLst/>
            </a:prstGeom>
            <a:noFill/>
            <a:ln w="12700">
              <a:solidFill>
                <a:schemeClr val="tx1"/>
              </a:solidFill>
              <a:round/>
              <a:headEnd/>
              <a:tailEnd/>
            </a:ln>
          </p:spPr>
          <p:txBody>
            <a:bodyPr anchor="ctr"/>
            <a:lstStyle/>
            <a:p>
              <a:endParaRPr lang="en-US"/>
            </a:p>
          </p:txBody>
        </p:sp>
        <p:sp>
          <p:nvSpPr>
            <p:cNvPr id="12350" name="Line 61"/>
            <p:cNvSpPr>
              <a:spLocks noChangeShapeType="1"/>
            </p:cNvSpPr>
            <p:nvPr/>
          </p:nvSpPr>
          <p:spPr bwMode="auto">
            <a:xfrm>
              <a:off x="3136" y="2565"/>
              <a:ext cx="2432" cy="0"/>
            </a:xfrm>
            <a:prstGeom prst="line">
              <a:avLst/>
            </a:prstGeom>
            <a:noFill/>
            <a:ln w="12700">
              <a:solidFill>
                <a:schemeClr val="tx1"/>
              </a:solidFill>
              <a:round/>
              <a:headEnd/>
              <a:tailEnd/>
            </a:ln>
          </p:spPr>
          <p:txBody>
            <a:bodyPr anchor="ctr"/>
            <a:lstStyle/>
            <a:p>
              <a:endParaRPr lang="en-US"/>
            </a:p>
          </p:txBody>
        </p:sp>
        <p:sp>
          <p:nvSpPr>
            <p:cNvPr id="12351" name="Line 62"/>
            <p:cNvSpPr>
              <a:spLocks noChangeShapeType="1"/>
            </p:cNvSpPr>
            <p:nvPr/>
          </p:nvSpPr>
          <p:spPr bwMode="auto">
            <a:xfrm>
              <a:off x="3136" y="2691"/>
              <a:ext cx="2432" cy="0"/>
            </a:xfrm>
            <a:prstGeom prst="line">
              <a:avLst/>
            </a:prstGeom>
            <a:noFill/>
            <a:ln w="12700">
              <a:solidFill>
                <a:schemeClr val="tx1"/>
              </a:solidFill>
              <a:round/>
              <a:headEnd/>
              <a:tailEnd/>
            </a:ln>
          </p:spPr>
          <p:txBody>
            <a:bodyPr anchor="ctr"/>
            <a:lstStyle/>
            <a:p>
              <a:endParaRPr lang="en-US"/>
            </a:p>
          </p:txBody>
        </p:sp>
        <p:sp>
          <p:nvSpPr>
            <p:cNvPr id="12352" name="Line 63"/>
            <p:cNvSpPr>
              <a:spLocks noChangeShapeType="1"/>
            </p:cNvSpPr>
            <p:nvPr/>
          </p:nvSpPr>
          <p:spPr bwMode="auto">
            <a:xfrm>
              <a:off x="3136" y="2799"/>
              <a:ext cx="2432" cy="0"/>
            </a:xfrm>
            <a:prstGeom prst="line">
              <a:avLst/>
            </a:prstGeom>
            <a:noFill/>
            <a:ln w="12700">
              <a:solidFill>
                <a:schemeClr val="tx1"/>
              </a:solidFill>
              <a:round/>
              <a:headEnd/>
              <a:tailEnd/>
            </a:ln>
          </p:spPr>
          <p:txBody>
            <a:bodyPr anchor="ctr"/>
            <a:lstStyle/>
            <a:p>
              <a:endParaRPr lang="en-US"/>
            </a:p>
          </p:txBody>
        </p:sp>
        <p:sp>
          <p:nvSpPr>
            <p:cNvPr id="12353" name="Line 64"/>
            <p:cNvSpPr>
              <a:spLocks noChangeShapeType="1"/>
            </p:cNvSpPr>
            <p:nvPr/>
          </p:nvSpPr>
          <p:spPr bwMode="auto">
            <a:xfrm>
              <a:off x="3136" y="2925"/>
              <a:ext cx="2432" cy="0"/>
            </a:xfrm>
            <a:prstGeom prst="line">
              <a:avLst/>
            </a:prstGeom>
            <a:noFill/>
            <a:ln w="12700">
              <a:solidFill>
                <a:schemeClr val="tx1"/>
              </a:solidFill>
              <a:round/>
              <a:headEnd/>
              <a:tailEnd/>
            </a:ln>
          </p:spPr>
          <p:txBody>
            <a:bodyPr anchor="ctr"/>
            <a:lstStyle/>
            <a:p>
              <a:endParaRPr lang="en-US"/>
            </a:p>
          </p:txBody>
        </p:sp>
        <p:sp>
          <p:nvSpPr>
            <p:cNvPr id="12354" name="Line 65"/>
            <p:cNvSpPr>
              <a:spLocks noChangeShapeType="1"/>
            </p:cNvSpPr>
            <p:nvPr/>
          </p:nvSpPr>
          <p:spPr bwMode="auto">
            <a:xfrm>
              <a:off x="3136" y="3051"/>
              <a:ext cx="2432" cy="0"/>
            </a:xfrm>
            <a:prstGeom prst="line">
              <a:avLst/>
            </a:prstGeom>
            <a:noFill/>
            <a:ln w="12700">
              <a:solidFill>
                <a:schemeClr val="tx1"/>
              </a:solidFill>
              <a:round/>
              <a:headEnd/>
              <a:tailEnd/>
            </a:ln>
          </p:spPr>
          <p:txBody>
            <a:bodyPr anchor="ctr"/>
            <a:lstStyle/>
            <a:p>
              <a:endParaRPr lang="en-US"/>
            </a:p>
          </p:txBody>
        </p:sp>
        <p:sp>
          <p:nvSpPr>
            <p:cNvPr id="12355" name="Line 66"/>
            <p:cNvSpPr>
              <a:spLocks noChangeShapeType="1"/>
            </p:cNvSpPr>
            <p:nvPr/>
          </p:nvSpPr>
          <p:spPr bwMode="auto">
            <a:xfrm>
              <a:off x="3136" y="3177"/>
              <a:ext cx="2432" cy="0"/>
            </a:xfrm>
            <a:prstGeom prst="line">
              <a:avLst/>
            </a:prstGeom>
            <a:noFill/>
            <a:ln w="12700">
              <a:solidFill>
                <a:schemeClr val="tx1"/>
              </a:solidFill>
              <a:round/>
              <a:headEnd/>
              <a:tailEnd/>
            </a:ln>
          </p:spPr>
          <p:txBody>
            <a:bodyPr anchor="ctr"/>
            <a:lstStyle/>
            <a:p>
              <a:endParaRPr lang="en-US"/>
            </a:p>
          </p:txBody>
        </p:sp>
        <p:sp>
          <p:nvSpPr>
            <p:cNvPr id="12356" name="Line 67"/>
            <p:cNvSpPr>
              <a:spLocks noChangeShapeType="1"/>
            </p:cNvSpPr>
            <p:nvPr/>
          </p:nvSpPr>
          <p:spPr bwMode="auto">
            <a:xfrm>
              <a:off x="3136" y="3303"/>
              <a:ext cx="2432" cy="0"/>
            </a:xfrm>
            <a:prstGeom prst="line">
              <a:avLst/>
            </a:prstGeom>
            <a:noFill/>
            <a:ln w="12700">
              <a:solidFill>
                <a:schemeClr val="tx1"/>
              </a:solidFill>
              <a:round/>
              <a:headEnd/>
              <a:tailEnd/>
            </a:ln>
          </p:spPr>
          <p:txBody>
            <a:bodyPr anchor="ctr"/>
            <a:lstStyle/>
            <a:p>
              <a:endParaRPr lang="en-US"/>
            </a:p>
          </p:txBody>
        </p:sp>
        <p:sp>
          <p:nvSpPr>
            <p:cNvPr id="12357" name="Line 68"/>
            <p:cNvSpPr>
              <a:spLocks noChangeShapeType="1"/>
            </p:cNvSpPr>
            <p:nvPr/>
          </p:nvSpPr>
          <p:spPr bwMode="auto">
            <a:xfrm>
              <a:off x="3136" y="3411"/>
              <a:ext cx="2432" cy="0"/>
            </a:xfrm>
            <a:prstGeom prst="line">
              <a:avLst/>
            </a:prstGeom>
            <a:noFill/>
            <a:ln w="12700">
              <a:solidFill>
                <a:schemeClr val="tx1"/>
              </a:solidFill>
              <a:round/>
              <a:headEnd/>
              <a:tailEnd/>
            </a:ln>
          </p:spPr>
          <p:txBody>
            <a:bodyPr anchor="ctr"/>
            <a:lstStyle/>
            <a:p>
              <a:endParaRPr lang="en-US"/>
            </a:p>
          </p:txBody>
        </p:sp>
        <p:sp>
          <p:nvSpPr>
            <p:cNvPr id="12358" name="Line 69"/>
            <p:cNvSpPr>
              <a:spLocks noChangeShapeType="1"/>
            </p:cNvSpPr>
            <p:nvPr/>
          </p:nvSpPr>
          <p:spPr bwMode="auto">
            <a:xfrm>
              <a:off x="3136" y="3537"/>
              <a:ext cx="2432" cy="0"/>
            </a:xfrm>
            <a:prstGeom prst="line">
              <a:avLst/>
            </a:prstGeom>
            <a:noFill/>
            <a:ln w="12700">
              <a:solidFill>
                <a:schemeClr val="tx1"/>
              </a:solidFill>
              <a:round/>
              <a:headEnd/>
              <a:tailEnd/>
            </a:ln>
          </p:spPr>
          <p:txBody>
            <a:bodyPr anchor="ctr"/>
            <a:lstStyle/>
            <a:p>
              <a:endParaRPr lang="en-US"/>
            </a:p>
          </p:txBody>
        </p:sp>
        <p:sp>
          <p:nvSpPr>
            <p:cNvPr id="12359" name="Line 70"/>
            <p:cNvSpPr>
              <a:spLocks noChangeShapeType="1"/>
            </p:cNvSpPr>
            <p:nvPr/>
          </p:nvSpPr>
          <p:spPr bwMode="auto">
            <a:xfrm>
              <a:off x="3136" y="3644"/>
              <a:ext cx="2432" cy="0"/>
            </a:xfrm>
            <a:prstGeom prst="line">
              <a:avLst/>
            </a:prstGeom>
            <a:noFill/>
            <a:ln w="12700">
              <a:solidFill>
                <a:schemeClr val="tx1"/>
              </a:solidFill>
              <a:round/>
              <a:headEnd/>
              <a:tailEnd/>
            </a:ln>
          </p:spPr>
          <p:txBody>
            <a:bodyPr anchor="ctr"/>
            <a:lstStyle/>
            <a:p>
              <a:endParaRPr lang="en-US"/>
            </a:p>
          </p:txBody>
        </p:sp>
        <p:sp>
          <p:nvSpPr>
            <p:cNvPr id="12360" name="Line 71"/>
            <p:cNvSpPr>
              <a:spLocks noChangeShapeType="1"/>
            </p:cNvSpPr>
            <p:nvPr/>
          </p:nvSpPr>
          <p:spPr bwMode="auto">
            <a:xfrm>
              <a:off x="3136" y="3771"/>
              <a:ext cx="2432" cy="0"/>
            </a:xfrm>
            <a:prstGeom prst="line">
              <a:avLst/>
            </a:prstGeom>
            <a:noFill/>
            <a:ln w="12700">
              <a:solidFill>
                <a:schemeClr val="tx1"/>
              </a:solidFill>
              <a:round/>
              <a:headEnd/>
              <a:tailEnd/>
            </a:ln>
          </p:spPr>
          <p:txBody>
            <a:bodyPr anchor="ctr"/>
            <a:lstStyle/>
            <a:p>
              <a:endParaRPr lang="en-US"/>
            </a:p>
          </p:txBody>
        </p:sp>
        <p:sp>
          <p:nvSpPr>
            <p:cNvPr id="12361" name="Line 72"/>
            <p:cNvSpPr>
              <a:spLocks noChangeShapeType="1"/>
            </p:cNvSpPr>
            <p:nvPr/>
          </p:nvSpPr>
          <p:spPr bwMode="auto">
            <a:xfrm>
              <a:off x="3136" y="3897"/>
              <a:ext cx="2432" cy="0"/>
            </a:xfrm>
            <a:prstGeom prst="line">
              <a:avLst/>
            </a:prstGeom>
            <a:noFill/>
            <a:ln w="12700">
              <a:solidFill>
                <a:schemeClr val="tx1"/>
              </a:solidFill>
              <a:round/>
              <a:headEnd/>
              <a:tailEnd/>
            </a:ln>
          </p:spPr>
          <p:txBody>
            <a:bodyPr anchor="ctr"/>
            <a:lstStyle/>
            <a:p>
              <a:endParaRPr lang="en-US"/>
            </a:p>
          </p:txBody>
        </p:sp>
        <p:sp>
          <p:nvSpPr>
            <p:cNvPr id="12362" name="Line 73"/>
            <p:cNvSpPr>
              <a:spLocks noChangeShapeType="1"/>
            </p:cNvSpPr>
            <p:nvPr/>
          </p:nvSpPr>
          <p:spPr bwMode="auto">
            <a:xfrm>
              <a:off x="3136" y="4004"/>
              <a:ext cx="2432" cy="0"/>
            </a:xfrm>
            <a:prstGeom prst="line">
              <a:avLst/>
            </a:prstGeom>
            <a:noFill/>
            <a:ln w="12700" cap="sq">
              <a:solidFill>
                <a:schemeClr val="tx1"/>
              </a:solidFill>
              <a:round/>
              <a:headEnd/>
              <a:tailEnd/>
            </a:ln>
          </p:spPr>
          <p:txBody>
            <a:bodyPr anchor="ctr"/>
            <a:lstStyle/>
            <a:p>
              <a:endParaRPr lang="en-US"/>
            </a:p>
          </p:txBody>
        </p:sp>
        <p:sp>
          <p:nvSpPr>
            <p:cNvPr id="12363" name="Line 74"/>
            <p:cNvSpPr>
              <a:spLocks noChangeShapeType="1"/>
            </p:cNvSpPr>
            <p:nvPr/>
          </p:nvSpPr>
          <p:spPr bwMode="auto">
            <a:xfrm>
              <a:off x="3136" y="36"/>
              <a:ext cx="0" cy="3968"/>
            </a:xfrm>
            <a:prstGeom prst="line">
              <a:avLst/>
            </a:prstGeom>
            <a:noFill/>
            <a:ln w="12700" cap="sq">
              <a:solidFill>
                <a:schemeClr val="tx1"/>
              </a:solidFill>
              <a:round/>
              <a:headEnd/>
              <a:tailEnd/>
            </a:ln>
          </p:spPr>
          <p:txBody>
            <a:bodyPr anchor="ctr"/>
            <a:lstStyle/>
            <a:p>
              <a:endParaRPr lang="en-US"/>
            </a:p>
          </p:txBody>
        </p:sp>
        <p:sp>
          <p:nvSpPr>
            <p:cNvPr id="12364" name="Line 75"/>
            <p:cNvSpPr>
              <a:spLocks noChangeShapeType="1"/>
            </p:cNvSpPr>
            <p:nvPr/>
          </p:nvSpPr>
          <p:spPr bwMode="auto">
            <a:xfrm>
              <a:off x="5568" y="36"/>
              <a:ext cx="0" cy="3968"/>
            </a:xfrm>
            <a:prstGeom prst="line">
              <a:avLst/>
            </a:prstGeom>
            <a:noFill/>
            <a:ln w="12700" cap="sq">
              <a:solidFill>
                <a:schemeClr val="tx1"/>
              </a:solidFill>
              <a:round/>
              <a:headEnd/>
              <a:tailEnd/>
            </a:ln>
          </p:spPr>
          <p:txBody>
            <a:bodyPr anchor="ctr"/>
            <a:lstStyle/>
            <a:p>
              <a:endParaRPr lang="en-US"/>
            </a:p>
          </p:txBody>
        </p:sp>
        <p:sp>
          <p:nvSpPr>
            <p:cNvPr id="12365" name="Rectangle 77"/>
            <p:cNvSpPr>
              <a:spLocks noChangeArrowheads="1"/>
            </p:cNvSpPr>
            <p:nvPr/>
          </p:nvSpPr>
          <p:spPr bwMode="auto">
            <a:xfrm>
              <a:off x="320" y="36"/>
              <a:ext cx="2688" cy="146"/>
            </a:xfrm>
            <a:prstGeom prst="rect">
              <a:avLst/>
            </a:prstGeom>
            <a:solidFill>
              <a:schemeClr val="accent2"/>
            </a:solidFill>
            <a:ln w="9525">
              <a:noFill/>
              <a:miter lim="800000"/>
              <a:headEnd/>
              <a:tailEnd/>
            </a:ln>
          </p:spPr>
          <p:txBody>
            <a:bodyPr lIns="0" tIns="0" rIns="0" bIns="0" anchor="ctr"/>
            <a:lstStyle/>
            <a:p>
              <a:pPr algn="ctr" defTabSz="4387850" eaLnBrk="0" hangingPunct="0"/>
              <a:r>
                <a:rPr lang="en-US" sz="900">
                  <a:solidFill>
                    <a:schemeClr val="bg1"/>
                  </a:solidFill>
                </a:rPr>
                <a:t>GOES-R 34 Baseline Products</a:t>
              </a:r>
            </a:p>
          </p:txBody>
        </p:sp>
        <p:sp>
          <p:nvSpPr>
            <p:cNvPr id="12366" name="Rectangle 78"/>
            <p:cNvSpPr>
              <a:spLocks noChangeArrowheads="1"/>
            </p:cNvSpPr>
            <p:nvPr/>
          </p:nvSpPr>
          <p:spPr bwMode="auto">
            <a:xfrm>
              <a:off x="320" y="182"/>
              <a:ext cx="2688" cy="9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Aerosol Detection (incl Smoke &amp; Dust)</a:t>
              </a:r>
            </a:p>
          </p:txBody>
        </p:sp>
        <p:sp>
          <p:nvSpPr>
            <p:cNvPr id="12367" name="Rectangle 79"/>
            <p:cNvSpPr>
              <a:spLocks noChangeArrowheads="1"/>
            </p:cNvSpPr>
            <p:nvPr/>
          </p:nvSpPr>
          <p:spPr bwMode="auto">
            <a:xfrm>
              <a:off x="320" y="278"/>
              <a:ext cx="2688" cy="9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Suspended Matter / Optical Depth</a:t>
              </a:r>
            </a:p>
          </p:txBody>
        </p:sp>
        <p:sp>
          <p:nvSpPr>
            <p:cNvPr id="12368" name="Rectangle 80"/>
            <p:cNvSpPr>
              <a:spLocks noChangeArrowheads="1"/>
            </p:cNvSpPr>
            <p:nvPr/>
          </p:nvSpPr>
          <p:spPr bwMode="auto">
            <a:xfrm>
              <a:off x="320" y="373"/>
              <a:ext cx="2688" cy="9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Volcanic Ash: Detection &amp; Height</a:t>
              </a:r>
            </a:p>
          </p:txBody>
        </p:sp>
        <p:sp>
          <p:nvSpPr>
            <p:cNvPr id="12369" name="Rectangle 81"/>
            <p:cNvSpPr>
              <a:spLocks noChangeArrowheads="1"/>
            </p:cNvSpPr>
            <p:nvPr/>
          </p:nvSpPr>
          <p:spPr bwMode="auto">
            <a:xfrm>
              <a:off x="320" y="468"/>
              <a:ext cx="2688" cy="9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&amp; Moisture Imagery</a:t>
              </a:r>
            </a:p>
          </p:txBody>
        </p:sp>
        <p:sp>
          <p:nvSpPr>
            <p:cNvPr id="12370" name="Rectangle 82"/>
            <p:cNvSpPr>
              <a:spLocks noChangeArrowheads="1"/>
            </p:cNvSpPr>
            <p:nvPr/>
          </p:nvSpPr>
          <p:spPr bwMode="auto">
            <a:xfrm>
              <a:off x="320" y="564"/>
              <a:ext cx="2688" cy="9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Optical Depth</a:t>
              </a:r>
            </a:p>
          </p:txBody>
        </p:sp>
        <p:sp>
          <p:nvSpPr>
            <p:cNvPr id="12371" name="Rectangle 83"/>
            <p:cNvSpPr>
              <a:spLocks noChangeArrowheads="1"/>
            </p:cNvSpPr>
            <p:nvPr/>
          </p:nvSpPr>
          <p:spPr bwMode="auto">
            <a:xfrm>
              <a:off x="320" y="660"/>
              <a:ext cx="2688" cy="9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Particle Size Distribution</a:t>
              </a:r>
            </a:p>
          </p:txBody>
        </p:sp>
        <p:sp>
          <p:nvSpPr>
            <p:cNvPr id="12372" name="Rectangle 84"/>
            <p:cNvSpPr>
              <a:spLocks noChangeArrowheads="1"/>
            </p:cNvSpPr>
            <p:nvPr/>
          </p:nvSpPr>
          <p:spPr bwMode="auto">
            <a:xfrm>
              <a:off x="320" y="755"/>
              <a:ext cx="2688" cy="120"/>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Top Phase</a:t>
              </a:r>
            </a:p>
          </p:txBody>
        </p:sp>
        <p:sp>
          <p:nvSpPr>
            <p:cNvPr id="12373" name="Rectangle 85"/>
            <p:cNvSpPr>
              <a:spLocks noChangeArrowheads="1"/>
            </p:cNvSpPr>
            <p:nvPr/>
          </p:nvSpPr>
          <p:spPr bwMode="auto">
            <a:xfrm>
              <a:off x="320" y="875"/>
              <a:ext cx="2688" cy="12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Top Height</a:t>
              </a:r>
            </a:p>
          </p:txBody>
        </p:sp>
        <p:sp>
          <p:nvSpPr>
            <p:cNvPr id="12374" name="Rectangle 86"/>
            <p:cNvSpPr>
              <a:spLocks noChangeArrowheads="1"/>
            </p:cNvSpPr>
            <p:nvPr/>
          </p:nvSpPr>
          <p:spPr bwMode="auto">
            <a:xfrm>
              <a:off x="320" y="1001"/>
              <a:ext cx="2688" cy="127"/>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Top Pressure</a:t>
              </a:r>
            </a:p>
          </p:txBody>
        </p:sp>
        <p:sp>
          <p:nvSpPr>
            <p:cNvPr id="12375" name="Rectangle 87"/>
            <p:cNvSpPr>
              <a:spLocks noChangeArrowheads="1"/>
            </p:cNvSpPr>
            <p:nvPr/>
          </p:nvSpPr>
          <p:spPr bwMode="auto">
            <a:xfrm>
              <a:off x="320" y="1128"/>
              <a:ext cx="2688" cy="127"/>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Cloud Top Temperature</a:t>
              </a:r>
            </a:p>
          </p:txBody>
        </p:sp>
        <p:sp>
          <p:nvSpPr>
            <p:cNvPr id="12376" name="Rectangle 88"/>
            <p:cNvSpPr>
              <a:spLocks noChangeArrowheads="1"/>
            </p:cNvSpPr>
            <p:nvPr/>
          </p:nvSpPr>
          <p:spPr bwMode="auto">
            <a:xfrm>
              <a:off x="320" y="1255"/>
              <a:ext cx="2688" cy="128"/>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Hurricane Intensity</a:t>
              </a:r>
            </a:p>
          </p:txBody>
        </p:sp>
        <p:sp>
          <p:nvSpPr>
            <p:cNvPr id="12377" name="Rectangle 89"/>
            <p:cNvSpPr>
              <a:spLocks noChangeArrowheads="1"/>
            </p:cNvSpPr>
            <p:nvPr/>
          </p:nvSpPr>
          <p:spPr bwMode="auto">
            <a:xfrm>
              <a:off x="320" y="1383"/>
              <a:ext cx="2688" cy="106"/>
            </a:xfrm>
            <a:prstGeom prst="rect">
              <a:avLst/>
            </a:prstGeom>
            <a:solidFill>
              <a:srgbClr val="FFFF69"/>
            </a:solidFill>
            <a:ln w="9525">
              <a:noFill/>
              <a:miter lim="800000"/>
              <a:headEnd/>
              <a:tailEnd/>
            </a:ln>
          </p:spPr>
          <p:txBody>
            <a:bodyPr lIns="0" tIns="0" rIns="0" bIns="0" anchor="ctr"/>
            <a:lstStyle/>
            <a:p>
              <a:pPr algn="ctr" defTabSz="4387850" eaLnBrk="0" hangingPunct="0"/>
              <a:r>
                <a:rPr lang="en-US" sz="600"/>
                <a:t>Lightning Detection: Events, Groups &amp; Flashes</a:t>
              </a:r>
            </a:p>
          </p:txBody>
        </p:sp>
        <p:sp>
          <p:nvSpPr>
            <p:cNvPr id="12378" name="Rectangle 90"/>
            <p:cNvSpPr>
              <a:spLocks noChangeArrowheads="1"/>
            </p:cNvSpPr>
            <p:nvPr/>
          </p:nvSpPr>
          <p:spPr bwMode="auto">
            <a:xfrm>
              <a:off x="320" y="1489"/>
              <a:ext cx="2688" cy="9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Rainfall Rate / QPE</a:t>
              </a:r>
            </a:p>
          </p:txBody>
        </p:sp>
        <p:sp>
          <p:nvSpPr>
            <p:cNvPr id="12379" name="Rectangle 91"/>
            <p:cNvSpPr>
              <a:spLocks noChangeArrowheads="1"/>
            </p:cNvSpPr>
            <p:nvPr/>
          </p:nvSpPr>
          <p:spPr bwMode="auto">
            <a:xfrm>
              <a:off x="320" y="1585"/>
              <a:ext cx="2688" cy="109"/>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Legacy Vertical Moisture Profile</a:t>
              </a:r>
            </a:p>
          </p:txBody>
        </p:sp>
        <p:sp>
          <p:nvSpPr>
            <p:cNvPr id="12380" name="Rectangle 92"/>
            <p:cNvSpPr>
              <a:spLocks noChangeArrowheads="1"/>
            </p:cNvSpPr>
            <p:nvPr/>
          </p:nvSpPr>
          <p:spPr bwMode="auto">
            <a:xfrm>
              <a:off x="320" y="1694"/>
              <a:ext cx="2688" cy="9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Legacy Vertical Temperature Profile</a:t>
              </a:r>
            </a:p>
          </p:txBody>
        </p:sp>
        <p:sp>
          <p:nvSpPr>
            <p:cNvPr id="12381" name="Rectangle 93"/>
            <p:cNvSpPr>
              <a:spLocks noChangeArrowheads="1"/>
            </p:cNvSpPr>
            <p:nvPr/>
          </p:nvSpPr>
          <p:spPr bwMode="auto">
            <a:xfrm>
              <a:off x="320" y="1790"/>
              <a:ext cx="2688" cy="9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Derived Stability Indices</a:t>
              </a:r>
            </a:p>
          </p:txBody>
        </p:sp>
        <p:sp>
          <p:nvSpPr>
            <p:cNvPr id="12382" name="Rectangle 94"/>
            <p:cNvSpPr>
              <a:spLocks noChangeArrowheads="1"/>
            </p:cNvSpPr>
            <p:nvPr/>
          </p:nvSpPr>
          <p:spPr bwMode="auto">
            <a:xfrm>
              <a:off x="320" y="1885"/>
              <a:ext cx="2688" cy="12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Total Precipitable Water</a:t>
              </a:r>
            </a:p>
          </p:txBody>
        </p:sp>
        <p:sp>
          <p:nvSpPr>
            <p:cNvPr id="12383" name="Rectangle 95"/>
            <p:cNvSpPr>
              <a:spLocks noChangeArrowheads="1"/>
            </p:cNvSpPr>
            <p:nvPr/>
          </p:nvSpPr>
          <p:spPr bwMode="auto">
            <a:xfrm>
              <a:off x="320" y="2010"/>
              <a:ext cx="2688" cy="127"/>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Clear Sky Masks</a:t>
              </a:r>
            </a:p>
          </p:txBody>
        </p:sp>
        <p:sp>
          <p:nvSpPr>
            <p:cNvPr id="12384" name="Rectangle 96"/>
            <p:cNvSpPr>
              <a:spLocks noChangeArrowheads="1"/>
            </p:cNvSpPr>
            <p:nvPr/>
          </p:nvSpPr>
          <p:spPr bwMode="auto">
            <a:xfrm>
              <a:off x="320" y="2137"/>
              <a:ext cx="2688" cy="129"/>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Radiances</a:t>
              </a:r>
            </a:p>
          </p:txBody>
        </p:sp>
        <p:sp>
          <p:nvSpPr>
            <p:cNvPr id="12385" name="Rectangle 97"/>
            <p:cNvSpPr>
              <a:spLocks noChangeArrowheads="1"/>
            </p:cNvSpPr>
            <p:nvPr/>
          </p:nvSpPr>
          <p:spPr bwMode="auto">
            <a:xfrm>
              <a:off x="320" y="2266"/>
              <a:ext cx="2688" cy="9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Downward Solar Insolation: Surface</a:t>
              </a:r>
            </a:p>
          </p:txBody>
        </p:sp>
        <p:sp>
          <p:nvSpPr>
            <p:cNvPr id="12386" name="Rectangle 98"/>
            <p:cNvSpPr>
              <a:spLocks noChangeArrowheads="1"/>
            </p:cNvSpPr>
            <p:nvPr/>
          </p:nvSpPr>
          <p:spPr bwMode="auto">
            <a:xfrm>
              <a:off x="320" y="2361"/>
              <a:ext cx="2688" cy="9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Reflected Solar Insolation: TOA</a:t>
              </a:r>
            </a:p>
          </p:txBody>
        </p:sp>
        <p:sp>
          <p:nvSpPr>
            <p:cNvPr id="12387" name="Rectangle 99"/>
            <p:cNvSpPr>
              <a:spLocks noChangeArrowheads="1"/>
            </p:cNvSpPr>
            <p:nvPr/>
          </p:nvSpPr>
          <p:spPr bwMode="auto">
            <a:xfrm>
              <a:off x="320" y="2456"/>
              <a:ext cx="2688" cy="125"/>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Derived Motion Winds</a:t>
              </a:r>
            </a:p>
          </p:txBody>
        </p:sp>
        <p:sp>
          <p:nvSpPr>
            <p:cNvPr id="12388" name="Rectangle 100"/>
            <p:cNvSpPr>
              <a:spLocks noChangeArrowheads="1"/>
            </p:cNvSpPr>
            <p:nvPr/>
          </p:nvSpPr>
          <p:spPr bwMode="auto">
            <a:xfrm>
              <a:off x="320" y="2581"/>
              <a:ext cx="2688" cy="128"/>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Fire / Hot Spot Characterization</a:t>
              </a:r>
            </a:p>
          </p:txBody>
        </p:sp>
        <p:sp>
          <p:nvSpPr>
            <p:cNvPr id="12389" name="Rectangle 101"/>
            <p:cNvSpPr>
              <a:spLocks noChangeArrowheads="1"/>
            </p:cNvSpPr>
            <p:nvPr/>
          </p:nvSpPr>
          <p:spPr bwMode="auto">
            <a:xfrm>
              <a:off x="320" y="2709"/>
              <a:ext cx="2688" cy="96"/>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Land Surface (Skin) Temperature</a:t>
              </a:r>
            </a:p>
          </p:txBody>
        </p:sp>
        <p:sp>
          <p:nvSpPr>
            <p:cNvPr id="12390" name="Rectangle 102"/>
            <p:cNvSpPr>
              <a:spLocks noChangeArrowheads="1"/>
            </p:cNvSpPr>
            <p:nvPr/>
          </p:nvSpPr>
          <p:spPr bwMode="auto">
            <a:xfrm>
              <a:off x="320" y="2805"/>
              <a:ext cx="2688" cy="94"/>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Snow Cover</a:t>
              </a:r>
            </a:p>
          </p:txBody>
        </p:sp>
        <p:sp>
          <p:nvSpPr>
            <p:cNvPr id="12391" name="Rectangle 103"/>
            <p:cNvSpPr>
              <a:spLocks noChangeArrowheads="1"/>
            </p:cNvSpPr>
            <p:nvPr/>
          </p:nvSpPr>
          <p:spPr bwMode="auto">
            <a:xfrm>
              <a:off x="320" y="2899"/>
              <a:ext cx="2688" cy="87"/>
            </a:xfrm>
            <a:prstGeom prst="rect">
              <a:avLst/>
            </a:prstGeom>
            <a:solidFill>
              <a:schemeClr val="bg1"/>
            </a:solidFill>
            <a:ln w="9525">
              <a:noFill/>
              <a:miter lim="800000"/>
              <a:headEnd/>
              <a:tailEnd/>
            </a:ln>
          </p:spPr>
          <p:txBody>
            <a:bodyPr lIns="0" tIns="0" rIns="0" bIns="0" anchor="ctr"/>
            <a:lstStyle/>
            <a:p>
              <a:pPr algn="ctr" defTabSz="4387850" eaLnBrk="0" hangingPunct="0"/>
              <a:r>
                <a:rPr lang="en-US" sz="600"/>
                <a:t>Sea Surface Temperature</a:t>
              </a:r>
            </a:p>
          </p:txBody>
        </p:sp>
        <p:sp>
          <p:nvSpPr>
            <p:cNvPr id="12392" name="Rectangle 104"/>
            <p:cNvSpPr>
              <a:spLocks noChangeArrowheads="1"/>
            </p:cNvSpPr>
            <p:nvPr/>
          </p:nvSpPr>
          <p:spPr bwMode="auto">
            <a:xfrm>
              <a:off x="320" y="2986"/>
              <a:ext cx="2688" cy="128"/>
            </a:xfrm>
            <a:prstGeom prst="rect">
              <a:avLst/>
            </a:prstGeom>
            <a:solidFill>
              <a:srgbClr val="64C73D"/>
            </a:solidFill>
            <a:ln w="9525">
              <a:noFill/>
              <a:miter lim="800000"/>
              <a:headEnd/>
              <a:tailEnd/>
            </a:ln>
          </p:spPr>
          <p:txBody>
            <a:bodyPr lIns="0" tIns="0" rIns="0" bIns="0" anchor="ctr"/>
            <a:lstStyle/>
            <a:p>
              <a:pPr algn="ctr" defTabSz="4387850" eaLnBrk="0" hangingPunct="0"/>
              <a:r>
                <a:rPr lang="en-US" sz="600"/>
                <a:t>Energetic Heavy Ions</a:t>
              </a:r>
            </a:p>
          </p:txBody>
        </p:sp>
        <p:sp>
          <p:nvSpPr>
            <p:cNvPr id="12393" name="Rectangle 105"/>
            <p:cNvSpPr>
              <a:spLocks noChangeArrowheads="1"/>
            </p:cNvSpPr>
            <p:nvPr/>
          </p:nvSpPr>
          <p:spPr bwMode="auto">
            <a:xfrm>
              <a:off x="320" y="3114"/>
              <a:ext cx="2688" cy="109"/>
            </a:xfrm>
            <a:prstGeom prst="rect">
              <a:avLst/>
            </a:prstGeom>
            <a:solidFill>
              <a:srgbClr val="64C73D"/>
            </a:solidFill>
            <a:ln w="9525">
              <a:noFill/>
              <a:miter lim="800000"/>
              <a:headEnd/>
              <a:tailEnd/>
            </a:ln>
          </p:spPr>
          <p:txBody>
            <a:bodyPr lIns="0" tIns="0" rIns="0" bIns="0" anchor="ctr"/>
            <a:lstStyle/>
            <a:p>
              <a:pPr algn="ctr" defTabSz="4387850" eaLnBrk="0" hangingPunct="0"/>
              <a:r>
                <a:rPr lang="en-US" sz="600"/>
                <a:t>Magnetospheric Electrons and Protons: Low Energy</a:t>
              </a:r>
            </a:p>
          </p:txBody>
        </p:sp>
        <p:sp>
          <p:nvSpPr>
            <p:cNvPr id="12394" name="Rectangle 106"/>
            <p:cNvSpPr>
              <a:spLocks noChangeArrowheads="1"/>
            </p:cNvSpPr>
            <p:nvPr/>
          </p:nvSpPr>
          <p:spPr bwMode="auto">
            <a:xfrm>
              <a:off x="320" y="3223"/>
              <a:ext cx="2688" cy="169"/>
            </a:xfrm>
            <a:prstGeom prst="rect">
              <a:avLst/>
            </a:prstGeom>
            <a:solidFill>
              <a:srgbClr val="64C73D"/>
            </a:solidFill>
            <a:ln w="9525">
              <a:noFill/>
              <a:miter lim="800000"/>
              <a:headEnd/>
              <a:tailEnd/>
            </a:ln>
          </p:spPr>
          <p:txBody>
            <a:bodyPr lIns="0" tIns="0" rIns="0" bIns="0" anchor="ctr"/>
            <a:lstStyle/>
            <a:p>
              <a:pPr algn="ctr" defTabSz="4387850" eaLnBrk="0" hangingPunct="0"/>
              <a:r>
                <a:rPr lang="en-US" sz="600"/>
                <a:t>Magnetospheric Electrons and Protons: Medium &amp; High Energy</a:t>
              </a:r>
            </a:p>
          </p:txBody>
        </p:sp>
        <p:sp>
          <p:nvSpPr>
            <p:cNvPr id="12395" name="Rectangle 107"/>
            <p:cNvSpPr>
              <a:spLocks noChangeArrowheads="1"/>
            </p:cNvSpPr>
            <p:nvPr/>
          </p:nvSpPr>
          <p:spPr bwMode="auto">
            <a:xfrm>
              <a:off x="320" y="3392"/>
              <a:ext cx="2688" cy="114"/>
            </a:xfrm>
            <a:prstGeom prst="rect">
              <a:avLst/>
            </a:prstGeom>
            <a:solidFill>
              <a:srgbClr val="64C73D"/>
            </a:solidFill>
            <a:ln w="9525">
              <a:noFill/>
              <a:miter lim="800000"/>
              <a:headEnd/>
              <a:tailEnd/>
            </a:ln>
          </p:spPr>
          <p:txBody>
            <a:bodyPr lIns="0" tIns="0" rIns="0" bIns="0" anchor="ctr"/>
            <a:lstStyle/>
            <a:p>
              <a:pPr algn="ctr" defTabSz="4387850" eaLnBrk="0" hangingPunct="0"/>
              <a:r>
                <a:rPr lang="en-US" sz="600"/>
                <a:t>Solar and Galactic Protons</a:t>
              </a:r>
            </a:p>
          </p:txBody>
        </p:sp>
        <p:sp>
          <p:nvSpPr>
            <p:cNvPr id="12396" name="Rectangle 108"/>
            <p:cNvSpPr>
              <a:spLocks noChangeArrowheads="1"/>
            </p:cNvSpPr>
            <p:nvPr/>
          </p:nvSpPr>
          <p:spPr bwMode="auto">
            <a:xfrm>
              <a:off x="320" y="3506"/>
              <a:ext cx="2688" cy="108"/>
            </a:xfrm>
            <a:prstGeom prst="rect">
              <a:avLst/>
            </a:prstGeom>
            <a:solidFill>
              <a:srgbClr val="F995C2"/>
            </a:solidFill>
            <a:ln w="9525">
              <a:noFill/>
              <a:miter lim="800000"/>
              <a:headEnd/>
              <a:tailEnd/>
            </a:ln>
          </p:spPr>
          <p:txBody>
            <a:bodyPr lIns="0" tIns="0" rIns="0" bIns="0" anchor="ctr"/>
            <a:lstStyle/>
            <a:p>
              <a:pPr algn="ctr" defTabSz="4387850" eaLnBrk="0" hangingPunct="0"/>
              <a:r>
                <a:rPr lang="en-US" sz="600"/>
                <a:t>Geomagnetic Field</a:t>
              </a:r>
            </a:p>
          </p:txBody>
        </p:sp>
        <p:sp>
          <p:nvSpPr>
            <p:cNvPr id="12397" name="Rectangle 109"/>
            <p:cNvSpPr>
              <a:spLocks noChangeArrowheads="1"/>
            </p:cNvSpPr>
            <p:nvPr/>
          </p:nvSpPr>
          <p:spPr bwMode="auto">
            <a:xfrm>
              <a:off x="320" y="3614"/>
              <a:ext cx="2688" cy="128"/>
            </a:xfrm>
            <a:prstGeom prst="rect">
              <a:avLst/>
            </a:prstGeom>
            <a:solidFill>
              <a:srgbClr val="FFCC00"/>
            </a:solidFill>
            <a:ln w="9525">
              <a:noFill/>
              <a:miter lim="800000"/>
              <a:headEnd/>
              <a:tailEnd/>
            </a:ln>
          </p:spPr>
          <p:txBody>
            <a:bodyPr lIns="0" tIns="0" rIns="0" bIns="0" anchor="ctr"/>
            <a:lstStyle/>
            <a:p>
              <a:pPr algn="ctr" defTabSz="4387850" eaLnBrk="0" hangingPunct="0"/>
              <a:r>
                <a:rPr lang="en-US" sz="600"/>
                <a:t>Solar Flux: EUV</a:t>
              </a:r>
            </a:p>
          </p:txBody>
        </p:sp>
        <p:sp>
          <p:nvSpPr>
            <p:cNvPr id="12398" name="Rectangle 110"/>
            <p:cNvSpPr>
              <a:spLocks noChangeArrowheads="1"/>
            </p:cNvSpPr>
            <p:nvPr/>
          </p:nvSpPr>
          <p:spPr bwMode="auto">
            <a:xfrm>
              <a:off x="320" y="3742"/>
              <a:ext cx="2688" cy="126"/>
            </a:xfrm>
            <a:prstGeom prst="rect">
              <a:avLst/>
            </a:prstGeom>
            <a:solidFill>
              <a:srgbClr val="FFCC00"/>
            </a:solidFill>
            <a:ln w="9525">
              <a:noFill/>
              <a:miter lim="800000"/>
              <a:headEnd/>
              <a:tailEnd/>
            </a:ln>
          </p:spPr>
          <p:txBody>
            <a:bodyPr lIns="0" tIns="0" rIns="0" bIns="0" anchor="ctr"/>
            <a:lstStyle/>
            <a:p>
              <a:pPr algn="ctr" defTabSz="4387850" eaLnBrk="0" hangingPunct="0"/>
              <a:r>
                <a:rPr lang="en-US" sz="600"/>
                <a:t>Solar Flux: X-Ray</a:t>
              </a:r>
            </a:p>
          </p:txBody>
        </p:sp>
        <p:sp>
          <p:nvSpPr>
            <p:cNvPr id="12399" name="Rectangle 111"/>
            <p:cNvSpPr>
              <a:spLocks noChangeArrowheads="1"/>
            </p:cNvSpPr>
            <p:nvPr/>
          </p:nvSpPr>
          <p:spPr bwMode="auto">
            <a:xfrm>
              <a:off x="320" y="3868"/>
              <a:ext cx="2688" cy="128"/>
            </a:xfrm>
            <a:prstGeom prst="rect">
              <a:avLst/>
            </a:prstGeom>
            <a:solidFill>
              <a:schemeClr val="accent1"/>
            </a:solidFill>
            <a:ln w="9525">
              <a:noFill/>
              <a:miter lim="800000"/>
              <a:headEnd/>
              <a:tailEnd/>
            </a:ln>
          </p:spPr>
          <p:txBody>
            <a:bodyPr lIns="0" tIns="0" rIns="0" bIns="0" anchor="ctr"/>
            <a:lstStyle/>
            <a:p>
              <a:pPr algn="ctr" defTabSz="4387850" eaLnBrk="0" hangingPunct="0"/>
              <a:r>
                <a:rPr lang="en-US" sz="600"/>
                <a:t>Solar Imagery: X-Ray</a:t>
              </a:r>
            </a:p>
          </p:txBody>
        </p:sp>
        <p:sp>
          <p:nvSpPr>
            <p:cNvPr id="12400" name="Line 112"/>
            <p:cNvSpPr>
              <a:spLocks noChangeShapeType="1"/>
            </p:cNvSpPr>
            <p:nvPr/>
          </p:nvSpPr>
          <p:spPr bwMode="auto">
            <a:xfrm>
              <a:off x="320" y="182"/>
              <a:ext cx="2688" cy="0"/>
            </a:xfrm>
            <a:prstGeom prst="line">
              <a:avLst/>
            </a:prstGeom>
            <a:noFill/>
            <a:ln w="12700" algn="ctr">
              <a:solidFill>
                <a:schemeClr val="tx1"/>
              </a:solidFill>
              <a:round/>
              <a:headEnd/>
              <a:tailEnd/>
            </a:ln>
          </p:spPr>
          <p:txBody>
            <a:bodyPr/>
            <a:lstStyle/>
            <a:p>
              <a:endParaRPr lang="en-US"/>
            </a:p>
          </p:txBody>
        </p:sp>
        <p:sp>
          <p:nvSpPr>
            <p:cNvPr id="12401" name="Line 113"/>
            <p:cNvSpPr>
              <a:spLocks noChangeShapeType="1"/>
            </p:cNvSpPr>
            <p:nvPr/>
          </p:nvSpPr>
          <p:spPr bwMode="auto">
            <a:xfrm>
              <a:off x="320" y="278"/>
              <a:ext cx="2688" cy="0"/>
            </a:xfrm>
            <a:prstGeom prst="line">
              <a:avLst/>
            </a:prstGeom>
            <a:noFill/>
            <a:ln w="12700" algn="ctr">
              <a:solidFill>
                <a:schemeClr val="tx1"/>
              </a:solidFill>
              <a:round/>
              <a:headEnd/>
              <a:tailEnd/>
            </a:ln>
          </p:spPr>
          <p:txBody>
            <a:bodyPr/>
            <a:lstStyle/>
            <a:p>
              <a:endParaRPr lang="en-US"/>
            </a:p>
          </p:txBody>
        </p:sp>
        <p:sp>
          <p:nvSpPr>
            <p:cNvPr id="12402" name="Line 114"/>
            <p:cNvSpPr>
              <a:spLocks noChangeShapeType="1"/>
            </p:cNvSpPr>
            <p:nvPr/>
          </p:nvSpPr>
          <p:spPr bwMode="auto">
            <a:xfrm>
              <a:off x="320" y="373"/>
              <a:ext cx="2688" cy="0"/>
            </a:xfrm>
            <a:prstGeom prst="line">
              <a:avLst/>
            </a:prstGeom>
            <a:noFill/>
            <a:ln w="12700" algn="ctr">
              <a:solidFill>
                <a:schemeClr val="tx1"/>
              </a:solidFill>
              <a:round/>
              <a:headEnd/>
              <a:tailEnd/>
            </a:ln>
          </p:spPr>
          <p:txBody>
            <a:bodyPr/>
            <a:lstStyle/>
            <a:p>
              <a:endParaRPr lang="en-US"/>
            </a:p>
          </p:txBody>
        </p:sp>
        <p:sp>
          <p:nvSpPr>
            <p:cNvPr id="12403" name="Line 115"/>
            <p:cNvSpPr>
              <a:spLocks noChangeShapeType="1"/>
            </p:cNvSpPr>
            <p:nvPr/>
          </p:nvSpPr>
          <p:spPr bwMode="auto">
            <a:xfrm>
              <a:off x="320" y="468"/>
              <a:ext cx="2688" cy="0"/>
            </a:xfrm>
            <a:prstGeom prst="line">
              <a:avLst/>
            </a:prstGeom>
            <a:noFill/>
            <a:ln w="12700" algn="ctr">
              <a:solidFill>
                <a:schemeClr val="tx1"/>
              </a:solidFill>
              <a:round/>
              <a:headEnd/>
              <a:tailEnd/>
            </a:ln>
          </p:spPr>
          <p:txBody>
            <a:bodyPr/>
            <a:lstStyle/>
            <a:p>
              <a:endParaRPr lang="en-US"/>
            </a:p>
          </p:txBody>
        </p:sp>
        <p:sp>
          <p:nvSpPr>
            <p:cNvPr id="12404" name="Line 116"/>
            <p:cNvSpPr>
              <a:spLocks noChangeShapeType="1"/>
            </p:cNvSpPr>
            <p:nvPr/>
          </p:nvSpPr>
          <p:spPr bwMode="auto">
            <a:xfrm>
              <a:off x="320" y="564"/>
              <a:ext cx="2688" cy="0"/>
            </a:xfrm>
            <a:prstGeom prst="line">
              <a:avLst/>
            </a:prstGeom>
            <a:noFill/>
            <a:ln w="12700" algn="ctr">
              <a:solidFill>
                <a:schemeClr val="tx1"/>
              </a:solidFill>
              <a:round/>
              <a:headEnd/>
              <a:tailEnd/>
            </a:ln>
          </p:spPr>
          <p:txBody>
            <a:bodyPr/>
            <a:lstStyle/>
            <a:p>
              <a:endParaRPr lang="en-US"/>
            </a:p>
          </p:txBody>
        </p:sp>
        <p:sp>
          <p:nvSpPr>
            <p:cNvPr id="12405" name="Line 117"/>
            <p:cNvSpPr>
              <a:spLocks noChangeShapeType="1"/>
            </p:cNvSpPr>
            <p:nvPr/>
          </p:nvSpPr>
          <p:spPr bwMode="auto">
            <a:xfrm>
              <a:off x="320" y="660"/>
              <a:ext cx="2688" cy="0"/>
            </a:xfrm>
            <a:prstGeom prst="line">
              <a:avLst/>
            </a:prstGeom>
            <a:noFill/>
            <a:ln w="12700" algn="ctr">
              <a:solidFill>
                <a:schemeClr val="tx1"/>
              </a:solidFill>
              <a:round/>
              <a:headEnd/>
              <a:tailEnd/>
            </a:ln>
          </p:spPr>
          <p:txBody>
            <a:bodyPr/>
            <a:lstStyle/>
            <a:p>
              <a:endParaRPr lang="en-US"/>
            </a:p>
          </p:txBody>
        </p:sp>
        <p:sp>
          <p:nvSpPr>
            <p:cNvPr id="12406" name="Line 118"/>
            <p:cNvSpPr>
              <a:spLocks noChangeShapeType="1"/>
            </p:cNvSpPr>
            <p:nvPr/>
          </p:nvSpPr>
          <p:spPr bwMode="auto">
            <a:xfrm>
              <a:off x="320" y="755"/>
              <a:ext cx="2688" cy="0"/>
            </a:xfrm>
            <a:prstGeom prst="line">
              <a:avLst/>
            </a:prstGeom>
            <a:noFill/>
            <a:ln w="12700" algn="ctr">
              <a:solidFill>
                <a:schemeClr val="tx1"/>
              </a:solidFill>
              <a:round/>
              <a:headEnd/>
              <a:tailEnd/>
            </a:ln>
          </p:spPr>
          <p:txBody>
            <a:bodyPr/>
            <a:lstStyle/>
            <a:p>
              <a:endParaRPr lang="en-US"/>
            </a:p>
          </p:txBody>
        </p:sp>
        <p:sp>
          <p:nvSpPr>
            <p:cNvPr id="12407" name="Line 119"/>
            <p:cNvSpPr>
              <a:spLocks noChangeShapeType="1"/>
            </p:cNvSpPr>
            <p:nvPr/>
          </p:nvSpPr>
          <p:spPr bwMode="auto">
            <a:xfrm>
              <a:off x="320" y="875"/>
              <a:ext cx="2688" cy="0"/>
            </a:xfrm>
            <a:prstGeom prst="line">
              <a:avLst/>
            </a:prstGeom>
            <a:noFill/>
            <a:ln w="12700" algn="ctr">
              <a:solidFill>
                <a:schemeClr val="tx1"/>
              </a:solidFill>
              <a:round/>
              <a:headEnd/>
              <a:tailEnd/>
            </a:ln>
          </p:spPr>
          <p:txBody>
            <a:bodyPr/>
            <a:lstStyle/>
            <a:p>
              <a:endParaRPr lang="en-US"/>
            </a:p>
          </p:txBody>
        </p:sp>
        <p:sp>
          <p:nvSpPr>
            <p:cNvPr id="12408" name="Line 120"/>
            <p:cNvSpPr>
              <a:spLocks noChangeShapeType="1"/>
            </p:cNvSpPr>
            <p:nvPr/>
          </p:nvSpPr>
          <p:spPr bwMode="auto">
            <a:xfrm>
              <a:off x="320" y="1001"/>
              <a:ext cx="2688" cy="0"/>
            </a:xfrm>
            <a:prstGeom prst="line">
              <a:avLst/>
            </a:prstGeom>
            <a:noFill/>
            <a:ln w="12700" algn="ctr">
              <a:solidFill>
                <a:schemeClr val="tx1"/>
              </a:solidFill>
              <a:round/>
              <a:headEnd/>
              <a:tailEnd/>
            </a:ln>
          </p:spPr>
          <p:txBody>
            <a:bodyPr/>
            <a:lstStyle/>
            <a:p>
              <a:endParaRPr lang="en-US"/>
            </a:p>
          </p:txBody>
        </p:sp>
        <p:sp>
          <p:nvSpPr>
            <p:cNvPr id="12409" name="Line 121"/>
            <p:cNvSpPr>
              <a:spLocks noChangeShapeType="1"/>
            </p:cNvSpPr>
            <p:nvPr/>
          </p:nvSpPr>
          <p:spPr bwMode="auto">
            <a:xfrm>
              <a:off x="320" y="1128"/>
              <a:ext cx="2688" cy="0"/>
            </a:xfrm>
            <a:prstGeom prst="line">
              <a:avLst/>
            </a:prstGeom>
            <a:noFill/>
            <a:ln w="12700" algn="ctr">
              <a:solidFill>
                <a:schemeClr val="tx1"/>
              </a:solidFill>
              <a:round/>
              <a:headEnd/>
              <a:tailEnd/>
            </a:ln>
          </p:spPr>
          <p:txBody>
            <a:bodyPr/>
            <a:lstStyle/>
            <a:p>
              <a:endParaRPr lang="en-US"/>
            </a:p>
          </p:txBody>
        </p:sp>
        <p:sp>
          <p:nvSpPr>
            <p:cNvPr id="12410" name="Line 122"/>
            <p:cNvSpPr>
              <a:spLocks noChangeShapeType="1"/>
            </p:cNvSpPr>
            <p:nvPr/>
          </p:nvSpPr>
          <p:spPr bwMode="auto">
            <a:xfrm>
              <a:off x="320" y="1255"/>
              <a:ext cx="2688" cy="0"/>
            </a:xfrm>
            <a:prstGeom prst="line">
              <a:avLst/>
            </a:prstGeom>
            <a:noFill/>
            <a:ln w="12700" algn="ctr">
              <a:solidFill>
                <a:schemeClr val="tx1"/>
              </a:solidFill>
              <a:round/>
              <a:headEnd/>
              <a:tailEnd/>
            </a:ln>
          </p:spPr>
          <p:txBody>
            <a:bodyPr/>
            <a:lstStyle/>
            <a:p>
              <a:endParaRPr lang="en-US"/>
            </a:p>
          </p:txBody>
        </p:sp>
        <p:sp>
          <p:nvSpPr>
            <p:cNvPr id="12411" name="Line 123"/>
            <p:cNvSpPr>
              <a:spLocks noChangeShapeType="1"/>
            </p:cNvSpPr>
            <p:nvPr/>
          </p:nvSpPr>
          <p:spPr bwMode="auto">
            <a:xfrm>
              <a:off x="320" y="1383"/>
              <a:ext cx="2688" cy="0"/>
            </a:xfrm>
            <a:prstGeom prst="line">
              <a:avLst/>
            </a:prstGeom>
            <a:noFill/>
            <a:ln w="12700" algn="ctr">
              <a:solidFill>
                <a:schemeClr val="tx1"/>
              </a:solidFill>
              <a:round/>
              <a:headEnd/>
              <a:tailEnd/>
            </a:ln>
          </p:spPr>
          <p:txBody>
            <a:bodyPr/>
            <a:lstStyle/>
            <a:p>
              <a:endParaRPr lang="en-US"/>
            </a:p>
          </p:txBody>
        </p:sp>
        <p:sp>
          <p:nvSpPr>
            <p:cNvPr id="12412" name="Line 124"/>
            <p:cNvSpPr>
              <a:spLocks noChangeShapeType="1"/>
            </p:cNvSpPr>
            <p:nvPr/>
          </p:nvSpPr>
          <p:spPr bwMode="auto">
            <a:xfrm>
              <a:off x="320" y="1489"/>
              <a:ext cx="2688" cy="0"/>
            </a:xfrm>
            <a:prstGeom prst="line">
              <a:avLst/>
            </a:prstGeom>
            <a:noFill/>
            <a:ln w="12700" algn="ctr">
              <a:solidFill>
                <a:schemeClr val="tx1"/>
              </a:solidFill>
              <a:round/>
              <a:headEnd/>
              <a:tailEnd/>
            </a:ln>
          </p:spPr>
          <p:txBody>
            <a:bodyPr/>
            <a:lstStyle/>
            <a:p>
              <a:endParaRPr lang="en-US"/>
            </a:p>
          </p:txBody>
        </p:sp>
        <p:sp>
          <p:nvSpPr>
            <p:cNvPr id="12413" name="Line 125"/>
            <p:cNvSpPr>
              <a:spLocks noChangeShapeType="1"/>
            </p:cNvSpPr>
            <p:nvPr/>
          </p:nvSpPr>
          <p:spPr bwMode="auto">
            <a:xfrm>
              <a:off x="320" y="1585"/>
              <a:ext cx="2688" cy="0"/>
            </a:xfrm>
            <a:prstGeom prst="line">
              <a:avLst/>
            </a:prstGeom>
            <a:noFill/>
            <a:ln w="12700" algn="ctr">
              <a:solidFill>
                <a:schemeClr val="tx1"/>
              </a:solidFill>
              <a:round/>
              <a:headEnd/>
              <a:tailEnd/>
            </a:ln>
          </p:spPr>
          <p:txBody>
            <a:bodyPr/>
            <a:lstStyle/>
            <a:p>
              <a:endParaRPr lang="en-US"/>
            </a:p>
          </p:txBody>
        </p:sp>
        <p:sp>
          <p:nvSpPr>
            <p:cNvPr id="12414" name="Line 126"/>
            <p:cNvSpPr>
              <a:spLocks noChangeShapeType="1"/>
            </p:cNvSpPr>
            <p:nvPr/>
          </p:nvSpPr>
          <p:spPr bwMode="auto">
            <a:xfrm>
              <a:off x="320" y="1694"/>
              <a:ext cx="2688" cy="0"/>
            </a:xfrm>
            <a:prstGeom prst="line">
              <a:avLst/>
            </a:prstGeom>
            <a:noFill/>
            <a:ln w="12700" algn="ctr">
              <a:solidFill>
                <a:schemeClr val="tx1"/>
              </a:solidFill>
              <a:round/>
              <a:headEnd/>
              <a:tailEnd/>
            </a:ln>
          </p:spPr>
          <p:txBody>
            <a:bodyPr/>
            <a:lstStyle/>
            <a:p>
              <a:endParaRPr lang="en-US"/>
            </a:p>
          </p:txBody>
        </p:sp>
        <p:sp>
          <p:nvSpPr>
            <p:cNvPr id="12415" name="Line 127"/>
            <p:cNvSpPr>
              <a:spLocks noChangeShapeType="1"/>
            </p:cNvSpPr>
            <p:nvPr/>
          </p:nvSpPr>
          <p:spPr bwMode="auto">
            <a:xfrm>
              <a:off x="320" y="1790"/>
              <a:ext cx="2688" cy="0"/>
            </a:xfrm>
            <a:prstGeom prst="line">
              <a:avLst/>
            </a:prstGeom>
            <a:noFill/>
            <a:ln w="12700" algn="ctr">
              <a:solidFill>
                <a:schemeClr val="tx1"/>
              </a:solidFill>
              <a:round/>
              <a:headEnd/>
              <a:tailEnd/>
            </a:ln>
          </p:spPr>
          <p:txBody>
            <a:bodyPr/>
            <a:lstStyle/>
            <a:p>
              <a:endParaRPr lang="en-US"/>
            </a:p>
          </p:txBody>
        </p:sp>
        <p:sp>
          <p:nvSpPr>
            <p:cNvPr id="12416" name="Line 128"/>
            <p:cNvSpPr>
              <a:spLocks noChangeShapeType="1"/>
            </p:cNvSpPr>
            <p:nvPr/>
          </p:nvSpPr>
          <p:spPr bwMode="auto">
            <a:xfrm>
              <a:off x="320" y="1885"/>
              <a:ext cx="2688" cy="0"/>
            </a:xfrm>
            <a:prstGeom prst="line">
              <a:avLst/>
            </a:prstGeom>
            <a:noFill/>
            <a:ln w="12700" algn="ctr">
              <a:solidFill>
                <a:schemeClr val="tx1"/>
              </a:solidFill>
              <a:round/>
              <a:headEnd/>
              <a:tailEnd/>
            </a:ln>
          </p:spPr>
          <p:txBody>
            <a:bodyPr/>
            <a:lstStyle/>
            <a:p>
              <a:endParaRPr lang="en-US"/>
            </a:p>
          </p:txBody>
        </p:sp>
        <p:sp>
          <p:nvSpPr>
            <p:cNvPr id="12417" name="Line 129"/>
            <p:cNvSpPr>
              <a:spLocks noChangeShapeType="1"/>
            </p:cNvSpPr>
            <p:nvPr/>
          </p:nvSpPr>
          <p:spPr bwMode="auto">
            <a:xfrm>
              <a:off x="320" y="2010"/>
              <a:ext cx="2688" cy="0"/>
            </a:xfrm>
            <a:prstGeom prst="line">
              <a:avLst/>
            </a:prstGeom>
            <a:noFill/>
            <a:ln w="12700" algn="ctr">
              <a:solidFill>
                <a:schemeClr val="tx1"/>
              </a:solidFill>
              <a:round/>
              <a:headEnd/>
              <a:tailEnd/>
            </a:ln>
          </p:spPr>
          <p:txBody>
            <a:bodyPr/>
            <a:lstStyle/>
            <a:p>
              <a:endParaRPr lang="en-US"/>
            </a:p>
          </p:txBody>
        </p:sp>
        <p:sp>
          <p:nvSpPr>
            <p:cNvPr id="12418" name="Line 130"/>
            <p:cNvSpPr>
              <a:spLocks noChangeShapeType="1"/>
            </p:cNvSpPr>
            <p:nvPr/>
          </p:nvSpPr>
          <p:spPr bwMode="auto">
            <a:xfrm>
              <a:off x="320" y="2137"/>
              <a:ext cx="2688" cy="0"/>
            </a:xfrm>
            <a:prstGeom prst="line">
              <a:avLst/>
            </a:prstGeom>
            <a:noFill/>
            <a:ln w="12700" algn="ctr">
              <a:solidFill>
                <a:schemeClr val="tx1"/>
              </a:solidFill>
              <a:round/>
              <a:headEnd/>
              <a:tailEnd/>
            </a:ln>
          </p:spPr>
          <p:txBody>
            <a:bodyPr/>
            <a:lstStyle/>
            <a:p>
              <a:endParaRPr lang="en-US"/>
            </a:p>
          </p:txBody>
        </p:sp>
        <p:sp>
          <p:nvSpPr>
            <p:cNvPr id="12419" name="Line 131"/>
            <p:cNvSpPr>
              <a:spLocks noChangeShapeType="1"/>
            </p:cNvSpPr>
            <p:nvPr/>
          </p:nvSpPr>
          <p:spPr bwMode="auto">
            <a:xfrm>
              <a:off x="320" y="2266"/>
              <a:ext cx="2688" cy="0"/>
            </a:xfrm>
            <a:prstGeom prst="line">
              <a:avLst/>
            </a:prstGeom>
            <a:noFill/>
            <a:ln w="12700" algn="ctr">
              <a:solidFill>
                <a:schemeClr val="tx1"/>
              </a:solidFill>
              <a:round/>
              <a:headEnd/>
              <a:tailEnd/>
            </a:ln>
          </p:spPr>
          <p:txBody>
            <a:bodyPr/>
            <a:lstStyle/>
            <a:p>
              <a:endParaRPr lang="en-US"/>
            </a:p>
          </p:txBody>
        </p:sp>
        <p:sp>
          <p:nvSpPr>
            <p:cNvPr id="12420" name="Line 132"/>
            <p:cNvSpPr>
              <a:spLocks noChangeShapeType="1"/>
            </p:cNvSpPr>
            <p:nvPr/>
          </p:nvSpPr>
          <p:spPr bwMode="auto">
            <a:xfrm>
              <a:off x="320" y="2361"/>
              <a:ext cx="2688" cy="0"/>
            </a:xfrm>
            <a:prstGeom prst="line">
              <a:avLst/>
            </a:prstGeom>
            <a:noFill/>
            <a:ln w="12700" algn="ctr">
              <a:solidFill>
                <a:schemeClr val="tx1"/>
              </a:solidFill>
              <a:round/>
              <a:headEnd/>
              <a:tailEnd/>
            </a:ln>
          </p:spPr>
          <p:txBody>
            <a:bodyPr/>
            <a:lstStyle/>
            <a:p>
              <a:endParaRPr lang="en-US"/>
            </a:p>
          </p:txBody>
        </p:sp>
        <p:sp>
          <p:nvSpPr>
            <p:cNvPr id="12421" name="Line 133"/>
            <p:cNvSpPr>
              <a:spLocks noChangeShapeType="1"/>
            </p:cNvSpPr>
            <p:nvPr/>
          </p:nvSpPr>
          <p:spPr bwMode="auto">
            <a:xfrm>
              <a:off x="320" y="2456"/>
              <a:ext cx="2688" cy="0"/>
            </a:xfrm>
            <a:prstGeom prst="line">
              <a:avLst/>
            </a:prstGeom>
            <a:noFill/>
            <a:ln w="12700" algn="ctr">
              <a:solidFill>
                <a:schemeClr val="tx1"/>
              </a:solidFill>
              <a:round/>
              <a:headEnd/>
              <a:tailEnd/>
            </a:ln>
          </p:spPr>
          <p:txBody>
            <a:bodyPr/>
            <a:lstStyle/>
            <a:p>
              <a:endParaRPr lang="en-US"/>
            </a:p>
          </p:txBody>
        </p:sp>
        <p:sp>
          <p:nvSpPr>
            <p:cNvPr id="12422" name="Line 134"/>
            <p:cNvSpPr>
              <a:spLocks noChangeShapeType="1"/>
            </p:cNvSpPr>
            <p:nvPr/>
          </p:nvSpPr>
          <p:spPr bwMode="auto">
            <a:xfrm>
              <a:off x="320" y="2581"/>
              <a:ext cx="2688" cy="0"/>
            </a:xfrm>
            <a:prstGeom prst="line">
              <a:avLst/>
            </a:prstGeom>
            <a:noFill/>
            <a:ln w="12700" algn="ctr">
              <a:solidFill>
                <a:schemeClr val="tx1"/>
              </a:solidFill>
              <a:round/>
              <a:headEnd/>
              <a:tailEnd/>
            </a:ln>
          </p:spPr>
          <p:txBody>
            <a:bodyPr/>
            <a:lstStyle/>
            <a:p>
              <a:endParaRPr lang="en-US"/>
            </a:p>
          </p:txBody>
        </p:sp>
        <p:sp>
          <p:nvSpPr>
            <p:cNvPr id="12423" name="Line 135"/>
            <p:cNvSpPr>
              <a:spLocks noChangeShapeType="1"/>
            </p:cNvSpPr>
            <p:nvPr/>
          </p:nvSpPr>
          <p:spPr bwMode="auto">
            <a:xfrm>
              <a:off x="320" y="2709"/>
              <a:ext cx="2688" cy="0"/>
            </a:xfrm>
            <a:prstGeom prst="line">
              <a:avLst/>
            </a:prstGeom>
            <a:noFill/>
            <a:ln w="12700" algn="ctr">
              <a:solidFill>
                <a:schemeClr val="tx1"/>
              </a:solidFill>
              <a:round/>
              <a:headEnd/>
              <a:tailEnd/>
            </a:ln>
          </p:spPr>
          <p:txBody>
            <a:bodyPr/>
            <a:lstStyle/>
            <a:p>
              <a:endParaRPr lang="en-US"/>
            </a:p>
          </p:txBody>
        </p:sp>
        <p:sp>
          <p:nvSpPr>
            <p:cNvPr id="12424" name="Line 136"/>
            <p:cNvSpPr>
              <a:spLocks noChangeShapeType="1"/>
            </p:cNvSpPr>
            <p:nvPr/>
          </p:nvSpPr>
          <p:spPr bwMode="auto">
            <a:xfrm>
              <a:off x="320" y="2805"/>
              <a:ext cx="2688" cy="0"/>
            </a:xfrm>
            <a:prstGeom prst="line">
              <a:avLst/>
            </a:prstGeom>
            <a:noFill/>
            <a:ln w="12700" algn="ctr">
              <a:solidFill>
                <a:schemeClr val="tx1"/>
              </a:solidFill>
              <a:round/>
              <a:headEnd/>
              <a:tailEnd/>
            </a:ln>
          </p:spPr>
          <p:txBody>
            <a:bodyPr/>
            <a:lstStyle/>
            <a:p>
              <a:endParaRPr lang="en-US"/>
            </a:p>
          </p:txBody>
        </p:sp>
        <p:sp>
          <p:nvSpPr>
            <p:cNvPr id="12425" name="Line 137"/>
            <p:cNvSpPr>
              <a:spLocks noChangeShapeType="1"/>
            </p:cNvSpPr>
            <p:nvPr/>
          </p:nvSpPr>
          <p:spPr bwMode="auto">
            <a:xfrm>
              <a:off x="320" y="2899"/>
              <a:ext cx="2688" cy="0"/>
            </a:xfrm>
            <a:prstGeom prst="line">
              <a:avLst/>
            </a:prstGeom>
            <a:noFill/>
            <a:ln w="12700" algn="ctr">
              <a:solidFill>
                <a:schemeClr val="tx1"/>
              </a:solidFill>
              <a:round/>
              <a:headEnd/>
              <a:tailEnd/>
            </a:ln>
          </p:spPr>
          <p:txBody>
            <a:bodyPr/>
            <a:lstStyle/>
            <a:p>
              <a:endParaRPr lang="en-US"/>
            </a:p>
          </p:txBody>
        </p:sp>
        <p:sp>
          <p:nvSpPr>
            <p:cNvPr id="12426" name="Line 138"/>
            <p:cNvSpPr>
              <a:spLocks noChangeShapeType="1"/>
            </p:cNvSpPr>
            <p:nvPr/>
          </p:nvSpPr>
          <p:spPr bwMode="auto">
            <a:xfrm>
              <a:off x="320" y="2986"/>
              <a:ext cx="2688" cy="0"/>
            </a:xfrm>
            <a:prstGeom prst="line">
              <a:avLst/>
            </a:prstGeom>
            <a:noFill/>
            <a:ln w="12700" algn="ctr">
              <a:solidFill>
                <a:schemeClr val="tx1"/>
              </a:solidFill>
              <a:round/>
              <a:headEnd/>
              <a:tailEnd/>
            </a:ln>
          </p:spPr>
          <p:txBody>
            <a:bodyPr/>
            <a:lstStyle/>
            <a:p>
              <a:endParaRPr lang="en-US"/>
            </a:p>
          </p:txBody>
        </p:sp>
        <p:sp>
          <p:nvSpPr>
            <p:cNvPr id="12427" name="Line 139"/>
            <p:cNvSpPr>
              <a:spLocks noChangeShapeType="1"/>
            </p:cNvSpPr>
            <p:nvPr/>
          </p:nvSpPr>
          <p:spPr bwMode="auto">
            <a:xfrm>
              <a:off x="320" y="3114"/>
              <a:ext cx="2688" cy="0"/>
            </a:xfrm>
            <a:prstGeom prst="line">
              <a:avLst/>
            </a:prstGeom>
            <a:noFill/>
            <a:ln w="12700" algn="ctr">
              <a:solidFill>
                <a:schemeClr val="tx1"/>
              </a:solidFill>
              <a:round/>
              <a:headEnd/>
              <a:tailEnd/>
            </a:ln>
          </p:spPr>
          <p:txBody>
            <a:bodyPr/>
            <a:lstStyle/>
            <a:p>
              <a:endParaRPr lang="en-US"/>
            </a:p>
          </p:txBody>
        </p:sp>
        <p:sp>
          <p:nvSpPr>
            <p:cNvPr id="12428" name="Line 140"/>
            <p:cNvSpPr>
              <a:spLocks noChangeShapeType="1"/>
            </p:cNvSpPr>
            <p:nvPr/>
          </p:nvSpPr>
          <p:spPr bwMode="auto">
            <a:xfrm>
              <a:off x="320" y="3223"/>
              <a:ext cx="2688" cy="0"/>
            </a:xfrm>
            <a:prstGeom prst="line">
              <a:avLst/>
            </a:prstGeom>
            <a:noFill/>
            <a:ln w="12700" algn="ctr">
              <a:solidFill>
                <a:schemeClr val="tx1"/>
              </a:solidFill>
              <a:round/>
              <a:headEnd/>
              <a:tailEnd/>
            </a:ln>
          </p:spPr>
          <p:txBody>
            <a:bodyPr/>
            <a:lstStyle/>
            <a:p>
              <a:endParaRPr lang="en-US"/>
            </a:p>
          </p:txBody>
        </p:sp>
        <p:sp>
          <p:nvSpPr>
            <p:cNvPr id="12429" name="Line 141"/>
            <p:cNvSpPr>
              <a:spLocks noChangeShapeType="1"/>
            </p:cNvSpPr>
            <p:nvPr/>
          </p:nvSpPr>
          <p:spPr bwMode="auto">
            <a:xfrm>
              <a:off x="320" y="3392"/>
              <a:ext cx="2688" cy="0"/>
            </a:xfrm>
            <a:prstGeom prst="line">
              <a:avLst/>
            </a:prstGeom>
            <a:noFill/>
            <a:ln w="12700" algn="ctr">
              <a:solidFill>
                <a:schemeClr val="tx1"/>
              </a:solidFill>
              <a:round/>
              <a:headEnd/>
              <a:tailEnd/>
            </a:ln>
          </p:spPr>
          <p:txBody>
            <a:bodyPr/>
            <a:lstStyle/>
            <a:p>
              <a:endParaRPr lang="en-US"/>
            </a:p>
          </p:txBody>
        </p:sp>
        <p:sp>
          <p:nvSpPr>
            <p:cNvPr id="12430" name="Line 142"/>
            <p:cNvSpPr>
              <a:spLocks noChangeShapeType="1"/>
            </p:cNvSpPr>
            <p:nvPr/>
          </p:nvSpPr>
          <p:spPr bwMode="auto">
            <a:xfrm>
              <a:off x="320" y="3506"/>
              <a:ext cx="2688" cy="0"/>
            </a:xfrm>
            <a:prstGeom prst="line">
              <a:avLst/>
            </a:prstGeom>
            <a:noFill/>
            <a:ln w="12700" algn="ctr">
              <a:solidFill>
                <a:schemeClr val="tx1"/>
              </a:solidFill>
              <a:round/>
              <a:headEnd/>
              <a:tailEnd/>
            </a:ln>
          </p:spPr>
          <p:txBody>
            <a:bodyPr/>
            <a:lstStyle/>
            <a:p>
              <a:endParaRPr lang="en-US"/>
            </a:p>
          </p:txBody>
        </p:sp>
        <p:sp>
          <p:nvSpPr>
            <p:cNvPr id="12431" name="Line 143"/>
            <p:cNvSpPr>
              <a:spLocks noChangeShapeType="1"/>
            </p:cNvSpPr>
            <p:nvPr/>
          </p:nvSpPr>
          <p:spPr bwMode="auto">
            <a:xfrm>
              <a:off x="320" y="3614"/>
              <a:ext cx="2688" cy="0"/>
            </a:xfrm>
            <a:prstGeom prst="line">
              <a:avLst/>
            </a:prstGeom>
            <a:noFill/>
            <a:ln w="12700" algn="ctr">
              <a:solidFill>
                <a:schemeClr val="tx1"/>
              </a:solidFill>
              <a:round/>
              <a:headEnd/>
              <a:tailEnd/>
            </a:ln>
          </p:spPr>
          <p:txBody>
            <a:bodyPr/>
            <a:lstStyle/>
            <a:p>
              <a:endParaRPr lang="en-US"/>
            </a:p>
          </p:txBody>
        </p:sp>
        <p:sp>
          <p:nvSpPr>
            <p:cNvPr id="12432" name="Line 144"/>
            <p:cNvSpPr>
              <a:spLocks noChangeShapeType="1"/>
            </p:cNvSpPr>
            <p:nvPr/>
          </p:nvSpPr>
          <p:spPr bwMode="auto">
            <a:xfrm>
              <a:off x="320" y="3742"/>
              <a:ext cx="2688" cy="0"/>
            </a:xfrm>
            <a:prstGeom prst="line">
              <a:avLst/>
            </a:prstGeom>
            <a:noFill/>
            <a:ln w="12700" algn="ctr">
              <a:solidFill>
                <a:schemeClr val="tx1"/>
              </a:solidFill>
              <a:round/>
              <a:headEnd/>
              <a:tailEnd/>
            </a:ln>
          </p:spPr>
          <p:txBody>
            <a:bodyPr/>
            <a:lstStyle/>
            <a:p>
              <a:endParaRPr lang="en-US"/>
            </a:p>
          </p:txBody>
        </p:sp>
        <p:sp>
          <p:nvSpPr>
            <p:cNvPr id="12433" name="Line 145"/>
            <p:cNvSpPr>
              <a:spLocks noChangeShapeType="1"/>
            </p:cNvSpPr>
            <p:nvPr/>
          </p:nvSpPr>
          <p:spPr bwMode="auto">
            <a:xfrm>
              <a:off x="320" y="3868"/>
              <a:ext cx="2688" cy="0"/>
            </a:xfrm>
            <a:prstGeom prst="line">
              <a:avLst/>
            </a:prstGeom>
            <a:noFill/>
            <a:ln w="12700" algn="ctr">
              <a:solidFill>
                <a:schemeClr val="tx1"/>
              </a:solidFill>
              <a:round/>
              <a:headEnd/>
              <a:tailEnd/>
            </a:ln>
          </p:spPr>
          <p:txBody>
            <a:bodyPr/>
            <a:lstStyle/>
            <a:p>
              <a:endParaRPr lang="en-US"/>
            </a:p>
          </p:txBody>
        </p:sp>
        <p:sp>
          <p:nvSpPr>
            <p:cNvPr id="12434" name="Line 146"/>
            <p:cNvSpPr>
              <a:spLocks noChangeShapeType="1"/>
            </p:cNvSpPr>
            <p:nvPr/>
          </p:nvSpPr>
          <p:spPr bwMode="auto">
            <a:xfrm>
              <a:off x="320" y="36"/>
              <a:ext cx="2688" cy="0"/>
            </a:xfrm>
            <a:prstGeom prst="line">
              <a:avLst/>
            </a:prstGeom>
            <a:noFill/>
            <a:ln w="12700" cap="sq" algn="ctr">
              <a:solidFill>
                <a:schemeClr val="tx1"/>
              </a:solidFill>
              <a:round/>
              <a:headEnd/>
              <a:tailEnd/>
            </a:ln>
          </p:spPr>
          <p:txBody>
            <a:bodyPr/>
            <a:lstStyle/>
            <a:p>
              <a:endParaRPr lang="en-US"/>
            </a:p>
          </p:txBody>
        </p:sp>
        <p:sp>
          <p:nvSpPr>
            <p:cNvPr id="12435" name="Line 147"/>
            <p:cNvSpPr>
              <a:spLocks noChangeShapeType="1"/>
            </p:cNvSpPr>
            <p:nvPr/>
          </p:nvSpPr>
          <p:spPr bwMode="auto">
            <a:xfrm>
              <a:off x="320" y="3996"/>
              <a:ext cx="2688" cy="0"/>
            </a:xfrm>
            <a:prstGeom prst="line">
              <a:avLst/>
            </a:prstGeom>
            <a:noFill/>
            <a:ln w="12700" cap="sq" algn="ctr">
              <a:solidFill>
                <a:schemeClr val="tx1"/>
              </a:solidFill>
              <a:round/>
              <a:headEnd/>
              <a:tailEnd/>
            </a:ln>
          </p:spPr>
          <p:txBody>
            <a:bodyPr/>
            <a:lstStyle/>
            <a:p>
              <a:endParaRPr lang="en-US"/>
            </a:p>
          </p:txBody>
        </p:sp>
        <p:sp>
          <p:nvSpPr>
            <p:cNvPr id="12436" name="Line 148"/>
            <p:cNvSpPr>
              <a:spLocks noChangeShapeType="1"/>
            </p:cNvSpPr>
            <p:nvPr/>
          </p:nvSpPr>
          <p:spPr bwMode="auto">
            <a:xfrm>
              <a:off x="320" y="36"/>
              <a:ext cx="0" cy="3960"/>
            </a:xfrm>
            <a:prstGeom prst="line">
              <a:avLst/>
            </a:prstGeom>
            <a:noFill/>
            <a:ln w="12700" cap="sq" algn="ctr">
              <a:solidFill>
                <a:schemeClr val="tx1"/>
              </a:solidFill>
              <a:round/>
              <a:headEnd/>
              <a:tailEnd/>
            </a:ln>
          </p:spPr>
          <p:txBody>
            <a:bodyPr/>
            <a:lstStyle/>
            <a:p>
              <a:endParaRPr lang="en-US"/>
            </a:p>
          </p:txBody>
        </p:sp>
        <p:sp>
          <p:nvSpPr>
            <p:cNvPr id="12437" name="Line 149"/>
            <p:cNvSpPr>
              <a:spLocks noChangeShapeType="1"/>
            </p:cNvSpPr>
            <p:nvPr/>
          </p:nvSpPr>
          <p:spPr bwMode="auto">
            <a:xfrm>
              <a:off x="3008" y="36"/>
              <a:ext cx="0" cy="3960"/>
            </a:xfrm>
            <a:prstGeom prst="line">
              <a:avLst/>
            </a:prstGeom>
            <a:noFill/>
            <a:ln w="12700" cap="sq" algn="ctr">
              <a:solidFill>
                <a:schemeClr val="tx1"/>
              </a:solidFill>
              <a:round/>
              <a:headEnd/>
              <a:tailEnd/>
            </a:ln>
          </p:spPr>
          <p:txBody>
            <a:bodyPr/>
            <a:lstStyle/>
            <a:p>
              <a:endParaRPr lang="en-US"/>
            </a:p>
          </p:txBody>
        </p:sp>
        <p:grpSp>
          <p:nvGrpSpPr>
            <p:cNvPr id="12438" name="Group 150"/>
            <p:cNvGrpSpPr>
              <a:grpSpLocks/>
            </p:cNvGrpSpPr>
            <p:nvPr/>
          </p:nvGrpSpPr>
          <p:grpSpPr bwMode="auto">
            <a:xfrm>
              <a:off x="192" y="4068"/>
              <a:ext cx="5376" cy="216"/>
              <a:chOff x="144" y="5424"/>
              <a:chExt cx="4032" cy="288"/>
            </a:xfrm>
          </p:grpSpPr>
          <p:sp>
            <p:nvSpPr>
              <p:cNvPr id="12440" name="Rectangle 151"/>
              <p:cNvSpPr>
                <a:spLocks noChangeArrowheads="1"/>
              </p:cNvSpPr>
              <p:nvPr/>
            </p:nvSpPr>
            <p:spPr bwMode="auto">
              <a:xfrm>
                <a:off x="2832" y="5568"/>
                <a:ext cx="1344" cy="144"/>
              </a:xfrm>
              <a:prstGeom prst="rect">
                <a:avLst/>
              </a:prstGeom>
              <a:solidFill>
                <a:srgbClr val="F995C2"/>
              </a:solidFill>
              <a:ln w="9525" algn="ctr">
                <a:solidFill>
                  <a:schemeClr val="tx1"/>
                </a:solidFill>
                <a:miter lim="800000"/>
                <a:headEnd/>
                <a:tailEnd/>
              </a:ln>
            </p:spPr>
            <p:txBody>
              <a:bodyPr anchor="ctr" anchorCtr="1"/>
              <a:lstStyle/>
              <a:p>
                <a:pPr algn="ctr" eaLnBrk="0" hangingPunct="0">
                  <a:spcBef>
                    <a:spcPct val="20000"/>
                  </a:spcBef>
                </a:pPr>
                <a:r>
                  <a:rPr lang="en-US" sz="900"/>
                  <a:t>Magnetometer</a:t>
                </a:r>
              </a:p>
            </p:txBody>
          </p:sp>
          <p:sp>
            <p:nvSpPr>
              <p:cNvPr id="12441" name="Rectangle 152"/>
              <p:cNvSpPr>
                <a:spLocks noChangeArrowheads="1"/>
              </p:cNvSpPr>
              <p:nvPr/>
            </p:nvSpPr>
            <p:spPr bwMode="auto">
              <a:xfrm>
                <a:off x="1488" y="5568"/>
                <a:ext cx="1344" cy="144"/>
              </a:xfrm>
              <a:prstGeom prst="rect">
                <a:avLst/>
              </a:prstGeom>
              <a:solidFill>
                <a:srgbClr val="33CC33"/>
              </a:solidFill>
              <a:ln w="9525" algn="ctr">
                <a:solidFill>
                  <a:schemeClr val="tx1"/>
                </a:solidFill>
                <a:miter lim="800000"/>
                <a:headEnd/>
                <a:tailEnd/>
              </a:ln>
            </p:spPr>
            <p:txBody>
              <a:bodyPr anchor="ctr" anchorCtr="1"/>
              <a:lstStyle/>
              <a:p>
                <a:pPr algn="ctr" eaLnBrk="0" hangingPunct="0">
                  <a:spcBef>
                    <a:spcPct val="20000"/>
                  </a:spcBef>
                </a:pPr>
                <a:r>
                  <a:rPr lang="en-US" sz="900"/>
                  <a:t>SEISS</a:t>
                </a:r>
              </a:p>
            </p:txBody>
          </p:sp>
          <p:sp>
            <p:nvSpPr>
              <p:cNvPr id="12442" name="Rectangle 153"/>
              <p:cNvSpPr>
                <a:spLocks noChangeArrowheads="1"/>
              </p:cNvSpPr>
              <p:nvPr/>
            </p:nvSpPr>
            <p:spPr bwMode="auto">
              <a:xfrm>
                <a:off x="1488" y="5424"/>
                <a:ext cx="1344" cy="144"/>
              </a:xfrm>
              <a:prstGeom prst="rect">
                <a:avLst/>
              </a:prstGeom>
              <a:solidFill>
                <a:schemeClr val="accent1"/>
              </a:solidFill>
              <a:ln w="9525" algn="ctr">
                <a:solidFill>
                  <a:schemeClr val="tx1"/>
                </a:solidFill>
                <a:miter lim="800000"/>
                <a:headEnd/>
                <a:tailEnd/>
              </a:ln>
            </p:spPr>
            <p:txBody>
              <a:bodyPr anchor="ctr" anchorCtr="1"/>
              <a:lstStyle/>
              <a:p>
                <a:pPr algn="ctr" eaLnBrk="0" hangingPunct="0">
                  <a:spcBef>
                    <a:spcPct val="20000"/>
                  </a:spcBef>
                </a:pPr>
                <a:r>
                  <a:rPr lang="en-US" sz="900"/>
                  <a:t>SUVI</a:t>
                </a:r>
              </a:p>
            </p:txBody>
          </p:sp>
          <p:sp>
            <p:nvSpPr>
              <p:cNvPr id="12443" name="Rectangle 154"/>
              <p:cNvSpPr>
                <a:spLocks noChangeArrowheads="1"/>
              </p:cNvSpPr>
              <p:nvPr/>
            </p:nvSpPr>
            <p:spPr bwMode="auto">
              <a:xfrm>
                <a:off x="144" y="5568"/>
                <a:ext cx="1344" cy="144"/>
              </a:xfrm>
              <a:prstGeom prst="rect">
                <a:avLst/>
              </a:prstGeom>
              <a:solidFill>
                <a:srgbClr val="FFFF69"/>
              </a:solidFill>
              <a:ln w="9525" algn="ctr">
                <a:solidFill>
                  <a:schemeClr val="tx1"/>
                </a:solidFill>
                <a:miter lim="800000"/>
                <a:headEnd/>
                <a:tailEnd/>
              </a:ln>
            </p:spPr>
            <p:txBody>
              <a:bodyPr anchor="ctr" anchorCtr="1"/>
              <a:lstStyle/>
              <a:p>
                <a:pPr algn="ctr" eaLnBrk="0" hangingPunct="0">
                  <a:spcBef>
                    <a:spcPct val="20000"/>
                  </a:spcBef>
                </a:pPr>
                <a:r>
                  <a:rPr lang="en-US" sz="900"/>
                  <a:t>GLM</a:t>
                </a:r>
              </a:p>
            </p:txBody>
          </p:sp>
          <p:sp>
            <p:nvSpPr>
              <p:cNvPr id="12444" name="Rectangle 155"/>
              <p:cNvSpPr>
                <a:spLocks noChangeArrowheads="1"/>
              </p:cNvSpPr>
              <p:nvPr/>
            </p:nvSpPr>
            <p:spPr bwMode="auto">
              <a:xfrm>
                <a:off x="144" y="5424"/>
                <a:ext cx="1344" cy="144"/>
              </a:xfrm>
              <a:prstGeom prst="rect">
                <a:avLst/>
              </a:prstGeom>
              <a:solidFill>
                <a:schemeClr val="bg1"/>
              </a:solidFill>
              <a:ln w="9525" algn="ctr">
                <a:solidFill>
                  <a:schemeClr val="tx1"/>
                </a:solidFill>
                <a:miter lim="800000"/>
                <a:headEnd/>
                <a:tailEnd/>
              </a:ln>
            </p:spPr>
            <p:txBody>
              <a:bodyPr anchor="ctr" anchorCtr="1"/>
              <a:lstStyle/>
              <a:p>
                <a:pPr algn="ctr" eaLnBrk="0" hangingPunct="0">
                  <a:spcBef>
                    <a:spcPct val="20000"/>
                  </a:spcBef>
                </a:pPr>
                <a:r>
                  <a:rPr lang="en-US" sz="900"/>
                  <a:t>ABI</a:t>
                </a:r>
              </a:p>
            </p:txBody>
          </p:sp>
          <p:sp>
            <p:nvSpPr>
              <p:cNvPr id="12445" name="Rectangle 156"/>
              <p:cNvSpPr>
                <a:spLocks noChangeArrowheads="1"/>
              </p:cNvSpPr>
              <p:nvPr/>
            </p:nvSpPr>
            <p:spPr bwMode="auto">
              <a:xfrm>
                <a:off x="2832" y="5424"/>
                <a:ext cx="1344" cy="144"/>
              </a:xfrm>
              <a:prstGeom prst="rect">
                <a:avLst/>
              </a:prstGeom>
              <a:solidFill>
                <a:srgbClr val="FFCC00"/>
              </a:solidFill>
              <a:ln w="9525" algn="ctr">
                <a:solidFill>
                  <a:schemeClr val="tx1"/>
                </a:solidFill>
                <a:miter lim="800000"/>
                <a:headEnd/>
                <a:tailEnd/>
              </a:ln>
            </p:spPr>
            <p:txBody>
              <a:bodyPr anchor="ctr" anchorCtr="1"/>
              <a:lstStyle/>
              <a:p>
                <a:pPr algn="ctr" eaLnBrk="0" hangingPunct="0">
                  <a:spcBef>
                    <a:spcPct val="20000"/>
                  </a:spcBef>
                </a:pPr>
                <a:r>
                  <a:rPr lang="en-US" sz="900"/>
                  <a:t>EXIS</a:t>
                </a:r>
              </a:p>
            </p:txBody>
          </p:sp>
        </p:grpSp>
        <p:sp>
          <p:nvSpPr>
            <p:cNvPr id="12439" name="Text Box 157"/>
            <p:cNvSpPr txBox="1">
              <a:spLocks noChangeArrowheads="1"/>
            </p:cNvSpPr>
            <p:nvPr/>
          </p:nvSpPr>
          <p:spPr bwMode="auto">
            <a:xfrm rot="16200000">
              <a:off x="-1353" y="2006"/>
              <a:ext cx="3027" cy="368"/>
            </a:xfrm>
            <a:prstGeom prst="rect">
              <a:avLst/>
            </a:prstGeom>
            <a:noFill/>
            <a:ln w="9525">
              <a:noFill/>
              <a:miter lim="800000"/>
              <a:headEnd/>
              <a:tailEnd/>
            </a:ln>
          </p:spPr>
          <p:txBody>
            <a:bodyPr wrap="none">
              <a:spAutoFit/>
            </a:bodyPr>
            <a:lstStyle/>
            <a:p>
              <a:r>
                <a:rPr lang="en-US" sz="3200" b="1" dirty="0">
                  <a:latin typeface="Book Antiqua" pitchFamily="18" charset="0"/>
                </a:rPr>
                <a:t>GOES-R Product Set- 68 </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13024</TotalTime>
  <Words>1891</Words>
  <Application>Microsoft Macintosh PowerPoint</Application>
  <PresentationFormat>On-screen Show (4:3)</PresentationFormat>
  <Paragraphs>368</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1_Default Design</vt:lpstr>
      <vt:lpstr>The GOES-R Proving Ground and User Readiness</vt:lpstr>
      <vt:lpstr>Contributors </vt:lpstr>
      <vt:lpstr>Outline</vt:lpstr>
      <vt:lpstr>Proving Ground/ Testbed Concept</vt:lpstr>
      <vt:lpstr>Proving Ground Framework</vt:lpstr>
      <vt:lpstr>Key Components of Proving Ground</vt:lpstr>
      <vt:lpstr>GOES-R Proving Ground Partners</vt:lpstr>
      <vt:lpstr>GOES-R Improvements vs Current GOES</vt:lpstr>
      <vt:lpstr>Slide 9</vt:lpstr>
      <vt:lpstr>Proxy Data for GOES-R</vt:lpstr>
      <vt:lpstr>Examples of Proving Ground Products</vt:lpstr>
      <vt:lpstr>“ABI” Proxy Data from Current Satellites</vt:lpstr>
      <vt:lpstr>Slide 13</vt:lpstr>
      <vt:lpstr>Slide 14</vt:lpstr>
      <vt:lpstr>Slide 15</vt:lpstr>
      <vt:lpstr>Slide 16</vt:lpstr>
      <vt:lpstr>Slide 17</vt:lpstr>
      <vt:lpstr>GLM Proxy Data from OKLMA</vt:lpstr>
      <vt:lpstr>GLM Proxy Data DC Regional Storms November 16, 2006 Resampled 5-min source density at 1 km and 10 km </vt:lpstr>
      <vt:lpstr>Slide 20</vt:lpstr>
      <vt:lpstr>Proving Ground Summary</vt:lpstr>
      <vt:lpstr>Pathways to User Readiness for GOES-R</vt:lpstr>
      <vt:lpstr>Slide 23</vt:lpstr>
    </vt:vector>
  </TitlesOfParts>
  <Company>NESDIS GOES-R Program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Nowcasting Applications at the GOES-R Proving Ground</dc:title>
  <dc:subject>NOAA USWRP Testbed Workshop</dc:subject>
  <dc:creator>Steve Goodman</dc:creator>
  <dc:description>NOAA USWRP Testbed Workshop April 28-29, 2009 Boulder, CO</dc:description>
  <cp:lastModifiedBy>Joleen Feltz</cp:lastModifiedBy>
  <cp:revision>335</cp:revision>
  <dcterms:created xsi:type="dcterms:W3CDTF">2009-11-12T16:55:11Z</dcterms:created>
  <dcterms:modified xsi:type="dcterms:W3CDTF">2009-11-12T16:56:45Z</dcterms:modified>
</cp:coreProperties>
</file>