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81" d="100"/>
          <a:sy n="81" d="100"/>
        </p:scale>
        <p:origin x="120"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58F51D-B7DF-4B69-B96A-9BC9C266523B}"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79D4A-B5F5-4D85-8CF9-39A191FDF188}" type="slidenum">
              <a:rPr lang="en-US" smtClean="0"/>
              <a:t>‹#›</a:t>
            </a:fld>
            <a:endParaRPr lang="en-US"/>
          </a:p>
        </p:txBody>
      </p:sp>
    </p:spTree>
    <p:extLst>
      <p:ext uri="{BB962C8B-B14F-4D97-AF65-F5344CB8AC3E}">
        <p14:creationId xmlns:p14="http://schemas.microsoft.com/office/powerpoint/2010/main" val="720627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58F51D-B7DF-4B69-B96A-9BC9C266523B}"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79D4A-B5F5-4D85-8CF9-39A191FDF188}" type="slidenum">
              <a:rPr lang="en-US" smtClean="0"/>
              <a:t>‹#›</a:t>
            </a:fld>
            <a:endParaRPr lang="en-US"/>
          </a:p>
        </p:txBody>
      </p:sp>
    </p:spTree>
    <p:extLst>
      <p:ext uri="{BB962C8B-B14F-4D97-AF65-F5344CB8AC3E}">
        <p14:creationId xmlns:p14="http://schemas.microsoft.com/office/powerpoint/2010/main" val="1852677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58F51D-B7DF-4B69-B96A-9BC9C266523B}"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79D4A-B5F5-4D85-8CF9-39A191FDF188}" type="slidenum">
              <a:rPr lang="en-US" smtClean="0"/>
              <a:t>‹#›</a:t>
            </a:fld>
            <a:endParaRPr lang="en-US"/>
          </a:p>
        </p:txBody>
      </p:sp>
    </p:spTree>
    <p:extLst>
      <p:ext uri="{BB962C8B-B14F-4D97-AF65-F5344CB8AC3E}">
        <p14:creationId xmlns:p14="http://schemas.microsoft.com/office/powerpoint/2010/main" val="27791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58F51D-B7DF-4B69-B96A-9BC9C266523B}"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79D4A-B5F5-4D85-8CF9-39A191FDF188}" type="slidenum">
              <a:rPr lang="en-US" smtClean="0"/>
              <a:t>‹#›</a:t>
            </a:fld>
            <a:endParaRPr lang="en-US"/>
          </a:p>
        </p:txBody>
      </p:sp>
    </p:spTree>
    <p:extLst>
      <p:ext uri="{BB962C8B-B14F-4D97-AF65-F5344CB8AC3E}">
        <p14:creationId xmlns:p14="http://schemas.microsoft.com/office/powerpoint/2010/main" val="125622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58F51D-B7DF-4B69-B96A-9BC9C266523B}"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79D4A-B5F5-4D85-8CF9-39A191FDF188}" type="slidenum">
              <a:rPr lang="en-US" smtClean="0"/>
              <a:t>‹#›</a:t>
            </a:fld>
            <a:endParaRPr lang="en-US"/>
          </a:p>
        </p:txBody>
      </p:sp>
    </p:spTree>
    <p:extLst>
      <p:ext uri="{BB962C8B-B14F-4D97-AF65-F5344CB8AC3E}">
        <p14:creationId xmlns:p14="http://schemas.microsoft.com/office/powerpoint/2010/main" val="177069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58F51D-B7DF-4B69-B96A-9BC9C266523B}"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79D4A-B5F5-4D85-8CF9-39A191FDF188}" type="slidenum">
              <a:rPr lang="en-US" smtClean="0"/>
              <a:t>‹#›</a:t>
            </a:fld>
            <a:endParaRPr lang="en-US"/>
          </a:p>
        </p:txBody>
      </p:sp>
    </p:spTree>
    <p:extLst>
      <p:ext uri="{BB962C8B-B14F-4D97-AF65-F5344CB8AC3E}">
        <p14:creationId xmlns:p14="http://schemas.microsoft.com/office/powerpoint/2010/main" val="2267850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58F51D-B7DF-4B69-B96A-9BC9C266523B}"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A79D4A-B5F5-4D85-8CF9-39A191FDF188}" type="slidenum">
              <a:rPr lang="en-US" smtClean="0"/>
              <a:t>‹#›</a:t>
            </a:fld>
            <a:endParaRPr lang="en-US"/>
          </a:p>
        </p:txBody>
      </p:sp>
    </p:spTree>
    <p:extLst>
      <p:ext uri="{BB962C8B-B14F-4D97-AF65-F5344CB8AC3E}">
        <p14:creationId xmlns:p14="http://schemas.microsoft.com/office/powerpoint/2010/main" val="113597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58F51D-B7DF-4B69-B96A-9BC9C266523B}"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A79D4A-B5F5-4D85-8CF9-39A191FDF188}" type="slidenum">
              <a:rPr lang="en-US" smtClean="0"/>
              <a:t>‹#›</a:t>
            </a:fld>
            <a:endParaRPr lang="en-US"/>
          </a:p>
        </p:txBody>
      </p:sp>
    </p:spTree>
    <p:extLst>
      <p:ext uri="{BB962C8B-B14F-4D97-AF65-F5344CB8AC3E}">
        <p14:creationId xmlns:p14="http://schemas.microsoft.com/office/powerpoint/2010/main" val="2489738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F51D-B7DF-4B69-B96A-9BC9C266523B}"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A79D4A-B5F5-4D85-8CF9-39A191FDF188}" type="slidenum">
              <a:rPr lang="en-US" smtClean="0"/>
              <a:t>‹#›</a:t>
            </a:fld>
            <a:endParaRPr lang="en-US"/>
          </a:p>
        </p:txBody>
      </p:sp>
    </p:spTree>
    <p:extLst>
      <p:ext uri="{BB962C8B-B14F-4D97-AF65-F5344CB8AC3E}">
        <p14:creationId xmlns:p14="http://schemas.microsoft.com/office/powerpoint/2010/main" val="196950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58F51D-B7DF-4B69-B96A-9BC9C266523B}"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79D4A-B5F5-4D85-8CF9-39A191FDF188}" type="slidenum">
              <a:rPr lang="en-US" smtClean="0"/>
              <a:t>‹#›</a:t>
            </a:fld>
            <a:endParaRPr lang="en-US"/>
          </a:p>
        </p:txBody>
      </p:sp>
    </p:spTree>
    <p:extLst>
      <p:ext uri="{BB962C8B-B14F-4D97-AF65-F5344CB8AC3E}">
        <p14:creationId xmlns:p14="http://schemas.microsoft.com/office/powerpoint/2010/main" val="80783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58F51D-B7DF-4B69-B96A-9BC9C266523B}"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79D4A-B5F5-4D85-8CF9-39A191FDF188}" type="slidenum">
              <a:rPr lang="en-US" smtClean="0"/>
              <a:t>‹#›</a:t>
            </a:fld>
            <a:endParaRPr lang="en-US"/>
          </a:p>
        </p:txBody>
      </p:sp>
    </p:spTree>
    <p:extLst>
      <p:ext uri="{BB962C8B-B14F-4D97-AF65-F5344CB8AC3E}">
        <p14:creationId xmlns:p14="http://schemas.microsoft.com/office/powerpoint/2010/main" val="1012285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8F51D-B7DF-4B69-B96A-9BC9C266523B}"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79D4A-B5F5-4D85-8CF9-39A191FDF188}" type="slidenum">
              <a:rPr lang="en-US" smtClean="0"/>
              <a:t>‹#›</a:t>
            </a:fld>
            <a:endParaRPr lang="en-US"/>
          </a:p>
        </p:txBody>
      </p:sp>
    </p:spTree>
    <p:extLst>
      <p:ext uri="{BB962C8B-B14F-4D97-AF65-F5344CB8AC3E}">
        <p14:creationId xmlns:p14="http://schemas.microsoft.com/office/powerpoint/2010/main" val="317915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media0.giphy.com/media/iLFXGjZS51DO/giphy.gif" TargetMode="External"/><Relationship Id="rId13" Type="http://schemas.openxmlformats.org/officeDocument/2006/relationships/hyperlink" Target="https://medium.com/imeshup/blender-pros-cons-quirks-and-links-3a9bf803826f" TargetMode="External"/><Relationship Id="rId3" Type="http://schemas.openxmlformats.org/officeDocument/2006/relationships/image" Target="../media/image2.gif"/><Relationship Id="rId7" Type="http://schemas.openxmlformats.org/officeDocument/2006/relationships/hyperlink" Target="http://giphygifs.s3.amazonaws.com/media/EVf8tbnlr77Es/giphy.gif" TargetMode="External"/><Relationship Id="rId12" Type="http://schemas.openxmlformats.org/officeDocument/2006/relationships/hyperlink" Target="https://plusgroups.com/the-advantages-of-3d-design/" TargetMode="External"/><Relationship Id="rId17" Type="http://schemas.openxmlformats.org/officeDocument/2006/relationships/image" Target="../media/image5.gif"/><Relationship Id="rId2" Type="http://schemas.openxmlformats.org/officeDocument/2006/relationships/image" Target="../media/image1.gif"/><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hyperlink" Target="https://img.itch.zone/aW1nLzY2NjgwNS5naWY=/500x/7nf85o.gif" TargetMode="External"/><Relationship Id="rId11" Type="http://schemas.openxmlformats.org/officeDocument/2006/relationships/hyperlink" Target="https://nasa3d.arc.nasa.gov/detail/GOES" TargetMode="External"/><Relationship Id="rId5" Type="http://schemas.openxmlformats.org/officeDocument/2006/relationships/hyperlink" Target="https://nasa3d.arc.nasa.gov/shared_assets/models/GOES/goes-428x321.gif" TargetMode="External"/><Relationship Id="rId15" Type="http://schemas.openxmlformats.org/officeDocument/2006/relationships/image" Target="../media/image3.gif"/><Relationship Id="rId10" Type="http://schemas.openxmlformats.org/officeDocument/2006/relationships/hyperlink" Target="https://en.m.wikipedia.org/wiki/3D_computer_graphics" TargetMode="External"/><Relationship Id="rId4" Type="http://schemas.openxmlformats.org/officeDocument/2006/relationships/hyperlink" Target="https://1.bp.blogspot.com/-VSO59eFLVeU/WSiwgUXY6UI/AAAAAAAA8j8/8m4UjmdtSDwcHXyebM5X6vytxzm-BOS2ACLcB/s1600/nicer.gif" TargetMode="External"/><Relationship Id="rId9" Type="http://schemas.openxmlformats.org/officeDocument/2006/relationships/hyperlink" Target="https://www.google.com/search" TargetMode="External"/><Relationship Id="rId14" Type="http://schemas.openxmlformats.org/officeDocument/2006/relationships/hyperlink" Target="https://www.google.com/search?q=different+3d+computer+graphics+software&amp;oq=different+3d+computer+gr&amp;aqs=chrome.2.69i57j33l5.13343j1j7&amp;sourceid=chrome&amp;ie=UTF-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30" y="0"/>
            <a:ext cx="12209930" cy="578224"/>
          </a:xfrm>
        </p:spPr>
        <p:txBody>
          <a:bodyPr>
            <a:normAutofit/>
          </a:bodyPr>
          <a:lstStyle/>
          <a:p>
            <a:r>
              <a:rPr lang="en-US" sz="3200" b="1" u="sng" dirty="0" smtClean="0"/>
              <a:t>The Importance of 3D Computer </a:t>
            </a:r>
            <a:r>
              <a:rPr lang="en-US" sz="3200" b="1" u="sng" dirty="0"/>
              <a:t>G</a:t>
            </a:r>
            <a:r>
              <a:rPr lang="en-US" sz="3200" b="1" u="sng" dirty="0" smtClean="0"/>
              <a:t>raphics </a:t>
            </a:r>
            <a:r>
              <a:rPr lang="en-US" sz="3200" b="1" u="sng" dirty="0"/>
              <a:t>S</a:t>
            </a:r>
            <a:r>
              <a:rPr lang="en-US" sz="3200" b="1" u="sng" dirty="0" smtClean="0"/>
              <a:t>oftware in the STEM field</a:t>
            </a:r>
            <a:endParaRPr lang="en-US" sz="3200" b="1" u="sng" dirty="0"/>
          </a:p>
        </p:txBody>
      </p:sp>
      <p:sp>
        <p:nvSpPr>
          <p:cNvPr id="5" name="TextBox 4"/>
          <p:cNvSpPr txBox="1"/>
          <p:nvPr/>
        </p:nvSpPr>
        <p:spPr>
          <a:xfrm>
            <a:off x="0" y="578224"/>
            <a:ext cx="5580529" cy="369332"/>
          </a:xfrm>
          <a:prstGeom prst="rect">
            <a:avLst/>
          </a:prstGeom>
          <a:noFill/>
        </p:spPr>
        <p:txBody>
          <a:bodyPr wrap="square" rtlCol="0">
            <a:spAutoFit/>
          </a:bodyPr>
          <a:lstStyle/>
          <a:p>
            <a:r>
              <a:rPr lang="en-US" dirty="0" smtClean="0"/>
              <a:t>Andres Perez	James Madison Memorial High School</a:t>
            </a:r>
            <a:endParaRPr lang="en-US" dirty="0"/>
          </a:p>
        </p:txBody>
      </p:sp>
      <p:sp>
        <p:nvSpPr>
          <p:cNvPr id="7" name="TextBox 6"/>
          <p:cNvSpPr txBox="1"/>
          <p:nvPr/>
        </p:nvSpPr>
        <p:spPr>
          <a:xfrm>
            <a:off x="-1" y="906099"/>
            <a:ext cx="5396753" cy="338554"/>
          </a:xfrm>
          <a:prstGeom prst="rect">
            <a:avLst/>
          </a:prstGeom>
          <a:noFill/>
        </p:spPr>
        <p:txBody>
          <a:bodyPr wrap="square" rtlCol="0">
            <a:spAutoFit/>
          </a:bodyPr>
          <a:lstStyle/>
          <a:p>
            <a:r>
              <a:rPr lang="en-US" sz="1600" b="1" u="sng" dirty="0" smtClean="0"/>
              <a:t>What are 3D Computer Graphics Softwares?</a:t>
            </a:r>
            <a:endParaRPr lang="en-US" sz="1600" b="1" u="sng" dirty="0"/>
          </a:p>
        </p:txBody>
      </p:sp>
      <p:sp>
        <p:nvSpPr>
          <p:cNvPr id="8" name="TextBox 7"/>
          <p:cNvSpPr txBox="1"/>
          <p:nvPr/>
        </p:nvSpPr>
        <p:spPr>
          <a:xfrm>
            <a:off x="-1" y="1228155"/>
            <a:ext cx="5513294" cy="938719"/>
          </a:xfrm>
          <a:prstGeom prst="rect">
            <a:avLst/>
          </a:prstGeom>
          <a:noFill/>
        </p:spPr>
        <p:txBody>
          <a:bodyPr wrap="square" rtlCol="0">
            <a:spAutoFit/>
          </a:bodyPr>
          <a:lstStyle/>
          <a:p>
            <a:r>
              <a:rPr lang="en-US" sz="1100" b="1" dirty="0" smtClean="0"/>
              <a:t>3D Computer Graphics Software refers to, a or multiple, programs that uses a three-dimensional representation of geometric data. This data, later stored into the device, can be used to perform calculations, rendering of 2D images, and animations. Not only that, but these images, calculations, and animations can be viewed later or displayed in real-time once saved. All IN A COMPUTER!!!</a:t>
            </a:r>
          </a:p>
        </p:txBody>
      </p:sp>
      <p:sp>
        <p:nvSpPr>
          <p:cNvPr id="9" name="TextBox 8"/>
          <p:cNvSpPr txBox="1"/>
          <p:nvPr/>
        </p:nvSpPr>
        <p:spPr>
          <a:xfrm>
            <a:off x="0" y="2166794"/>
            <a:ext cx="5396753" cy="338554"/>
          </a:xfrm>
          <a:prstGeom prst="rect">
            <a:avLst/>
          </a:prstGeom>
          <a:noFill/>
        </p:spPr>
        <p:txBody>
          <a:bodyPr wrap="square" rtlCol="0">
            <a:spAutoFit/>
          </a:bodyPr>
          <a:lstStyle/>
          <a:p>
            <a:r>
              <a:rPr lang="en-US" sz="1600" b="1" u="sng" dirty="0" smtClean="0"/>
              <a:t>History of 3D Computer Graphics:</a:t>
            </a:r>
            <a:endParaRPr lang="en-US" sz="1600" b="1" u="sng" dirty="0"/>
          </a:p>
        </p:txBody>
      </p:sp>
      <p:sp>
        <p:nvSpPr>
          <p:cNvPr id="10" name="TextBox 9"/>
          <p:cNvSpPr txBox="1"/>
          <p:nvPr/>
        </p:nvSpPr>
        <p:spPr>
          <a:xfrm>
            <a:off x="-17933" y="2505348"/>
            <a:ext cx="5513294" cy="430887"/>
          </a:xfrm>
          <a:prstGeom prst="rect">
            <a:avLst/>
          </a:prstGeom>
          <a:noFill/>
        </p:spPr>
        <p:txBody>
          <a:bodyPr wrap="square" rtlCol="0">
            <a:spAutoFit/>
          </a:bodyPr>
          <a:lstStyle/>
          <a:p>
            <a:r>
              <a:rPr lang="en-US" sz="1100" b="1" dirty="0" smtClean="0"/>
              <a:t>3D Computer Graphics Softwares began appearing around the late 1970s for home computers. Which then later began evolving and developing over the years go by.</a:t>
            </a:r>
          </a:p>
        </p:txBody>
      </p:sp>
      <p:sp>
        <p:nvSpPr>
          <p:cNvPr id="12" name="TextBox 11"/>
          <p:cNvSpPr txBox="1"/>
          <p:nvPr/>
        </p:nvSpPr>
        <p:spPr>
          <a:xfrm>
            <a:off x="0" y="2917363"/>
            <a:ext cx="5396753" cy="338554"/>
          </a:xfrm>
          <a:prstGeom prst="rect">
            <a:avLst/>
          </a:prstGeom>
          <a:noFill/>
        </p:spPr>
        <p:txBody>
          <a:bodyPr wrap="square" rtlCol="0">
            <a:spAutoFit/>
          </a:bodyPr>
          <a:lstStyle/>
          <a:p>
            <a:r>
              <a:rPr lang="en-US" sz="1600" b="1" u="sng" dirty="0" smtClean="0"/>
              <a:t>Advantages of 3D Computer Graphics Softwares:</a:t>
            </a:r>
            <a:endParaRPr lang="en-US" sz="1600" b="1" u="sng" dirty="0"/>
          </a:p>
        </p:txBody>
      </p:sp>
      <p:sp>
        <p:nvSpPr>
          <p:cNvPr id="14" name="TextBox 13"/>
          <p:cNvSpPr txBox="1"/>
          <p:nvPr/>
        </p:nvSpPr>
        <p:spPr>
          <a:xfrm>
            <a:off x="0" y="3294693"/>
            <a:ext cx="5513294" cy="938719"/>
          </a:xfrm>
          <a:prstGeom prst="rect">
            <a:avLst/>
          </a:prstGeom>
          <a:noFill/>
        </p:spPr>
        <p:txBody>
          <a:bodyPr wrap="square" rtlCol="0">
            <a:spAutoFit/>
          </a:bodyPr>
          <a:lstStyle/>
          <a:p>
            <a:pPr marL="285750" indent="-285750">
              <a:buFont typeface="Arial" panose="020B0604020202020204" pitchFamily="34" charset="0"/>
              <a:buChar char="•"/>
            </a:pPr>
            <a:r>
              <a:rPr lang="en-US" sz="1100" b="1" dirty="0" smtClean="0"/>
              <a:t>Helps designers and engineers to visualize space requirements</a:t>
            </a:r>
          </a:p>
          <a:p>
            <a:pPr marL="285750" indent="-285750">
              <a:buFont typeface="Arial" panose="020B0604020202020204" pitchFamily="34" charset="0"/>
              <a:buChar char="•"/>
            </a:pPr>
            <a:r>
              <a:rPr lang="en-US" sz="1100" b="1" dirty="0" smtClean="0"/>
              <a:t>Improves drawing efficiency and accuracy</a:t>
            </a:r>
          </a:p>
          <a:p>
            <a:pPr marL="285750" indent="-285750">
              <a:buFont typeface="Arial" panose="020B0604020202020204" pitchFamily="34" charset="0"/>
              <a:buChar char="•"/>
            </a:pPr>
            <a:r>
              <a:rPr lang="en-US" sz="1100" b="1" dirty="0" smtClean="0"/>
              <a:t>Allows designers and engineers to physically see the object to scale with all its details</a:t>
            </a:r>
          </a:p>
          <a:p>
            <a:pPr marL="285750" indent="-285750">
              <a:buFont typeface="Arial" panose="020B0604020202020204" pitchFamily="34" charset="0"/>
              <a:buChar char="•"/>
            </a:pPr>
            <a:r>
              <a:rPr lang="en-US" sz="1100" b="1" dirty="0" smtClean="0"/>
              <a:t>Time Saver</a:t>
            </a:r>
          </a:p>
          <a:p>
            <a:pPr marL="285750" indent="-285750">
              <a:buFont typeface="Arial" panose="020B0604020202020204" pitchFamily="34" charset="0"/>
              <a:buChar char="•"/>
            </a:pPr>
            <a:r>
              <a:rPr lang="en-US" sz="1100" b="1" dirty="0" smtClean="0"/>
              <a:t>So Much More…</a:t>
            </a:r>
          </a:p>
        </p:txBody>
      </p:sp>
      <p:pic>
        <p:nvPicPr>
          <p:cNvPr id="1030" name="Picture 6" descr="Geostationary Operational Environmental Satell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6826" y="947557"/>
            <a:ext cx="1999008" cy="149925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686825" y="578224"/>
            <a:ext cx="5396753" cy="338554"/>
          </a:xfrm>
          <a:prstGeom prst="rect">
            <a:avLst/>
          </a:prstGeom>
          <a:noFill/>
        </p:spPr>
        <p:txBody>
          <a:bodyPr wrap="square" rtlCol="0">
            <a:spAutoFit/>
          </a:bodyPr>
          <a:lstStyle/>
          <a:p>
            <a:r>
              <a:rPr lang="en-US" sz="1600" b="1" u="sng" dirty="0" smtClean="0"/>
              <a:t>Wonders of 3D Computer Graphics Software:</a:t>
            </a:r>
            <a:endParaRPr lang="en-US" sz="1600" b="1" u="sng" dirty="0"/>
          </a:p>
        </p:txBody>
      </p:sp>
      <p:pic>
        <p:nvPicPr>
          <p:cNvPr id="1042" name="Picture 18" descr="https://1.bp.blogspot.com/-VSO59eFLVeU/WSiwgUXY6UI/AAAAAAAA8j8/8m4UjmdtSDwcHXyebM5X6vytxzm-BOS2ACLcB/s1600/nice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85834" y="948890"/>
            <a:ext cx="2665343" cy="149792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 y="4233412"/>
            <a:ext cx="5396753" cy="338554"/>
          </a:xfrm>
          <a:prstGeom prst="rect">
            <a:avLst/>
          </a:prstGeom>
          <a:noFill/>
        </p:spPr>
        <p:txBody>
          <a:bodyPr wrap="square" rtlCol="0">
            <a:spAutoFit/>
          </a:bodyPr>
          <a:lstStyle/>
          <a:p>
            <a:r>
              <a:rPr lang="en-US" sz="1600" b="1" u="sng" dirty="0" smtClean="0"/>
              <a:t>Disadvantages of 3D Computer Graphics Softwares:</a:t>
            </a:r>
            <a:endParaRPr lang="en-US" sz="1600" b="1" u="sng" dirty="0"/>
          </a:p>
        </p:txBody>
      </p:sp>
      <p:sp>
        <p:nvSpPr>
          <p:cNvPr id="26" name="TextBox 25"/>
          <p:cNvSpPr txBox="1"/>
          <p:nvPr/>
        </p:nvSpPr>
        <p:spPr>
          <a:xfrm>
            <a:off x="17931" y="4611289"/>
            <a:ext cx="5513294" cy="769441"/>
          </a:xfrm>
          <a:prstGeom prst="rect">
            <a:avLst/>
          </a:prstGeom>
          <a:noFill/>
        </p:spPr>
        <p:txBody>
          <a:bodyPr wrap="square" rtlCol="0">
            <a:spAutoFit/>
          </a:bodyPr>
          <a:lstStyle/>
          <a:p>
            <a:pPr marL="285750" indent="-285750">
              <a:buFont typeface="Arial" panose="020B0604020202020204" pitchFamily="34" charset="0"/>
              <a:buChar char="•"/>
            </a:pPr>
            <a:r>
              <a:rPr lang="en-US" sz="1100" b="1" dirty="0" smtClean="0"/>
              <a:t>Top tier Softwares cost $$$$</a:t>
            </a:r>
          </a:p>
          <a:p>
            <a:pPr marL="285750" indent="-285750">
              <a:buFont typeface="Arial" panose="020B0604020202020204" pitchFamily="34" charset="0"/>
              <a:buChar char="•"/>
            </a:pPr>
            <a:r>
              <a:rPr lang="en-US" sz="1100" b="1" dirty="0" smtClean="0"/>
              <a:t>Storage Consumption (that’s to be expected)</a:t>
            </a:r>
          </a:p>
          <a:p>
            <a:pPr marL="285750" indent="-285750">
              <a:buFont typeface="Arial" panose="020B0604020202020204" pitchFamily="34" charset="0"/>
              <a:buChar char="•"/>
            </a:pPr>
            <a:r>
              <a:rPr lang="en-US" sz="1100" b="1" dirty="0" smtClean="0"/>
              <a:t>The first couple of tries can be overwhelming (but practice make perfection)</a:t>
            </a:r>
          </a:p>
          <a:p>
            <a:pPr marL="285750" indent="-285750">
              <a:buFont typeface="Arial" panose="020B0604020202020204" pitchFamily="34" charset="0"/>
              <a:buChar char="•"/>
            </a:pPr>
            <a:r>
              <a:rPr lang="en-US" sz="1100" b="1" dirty="0" smtClean="0"/>
              <a:t>You tell me….</a:t>
            </a:r>
          </a:p>
        </p:txBody>
      </p:sp>
      <p:sp>
        <p:nvSpPr>
          <p:cNvPr id="27" name="TextBox 26"/>
          <p:cNvSpPr txBox="1"/>
          <p:nvPr/>
        </p:nvSpPr>
        <p:spPr>
          <a:xfrm>
            <a:off x="-17933" y="5361231"/>
            <a:ext cx="5396753" cy="338554"/>
          </a:xfrm>
          <a:prstGeom prst="rect">
            <a:avLst/>
          </a:prstGeom>
          <a:noFill/>
        </p:spPr>
        <p:txBody>
          <a:bodyPr wrap="square" rtlCol="0">
            <a:spAutoFit/>
          </a:bodyPr>
          <a:lstStyle/>
          <a:p>
            <a:r>
              <a:rPr lang="en-US" sz="1600" b="1" u="sng" dirty="0" smtClean="0"/>
              <a:t>Some 3D Computer Graphics Softwares:</a:t>
            </a:r>
            <a:endParaRPr lang="en-US" sz="1600" b="1" u="sng" dirty="0"/>
          </a:p>
        </p:txBody>
      </p:sp>
      <p:sp>
        <p:nvSpPr>
          <p:cNvPr id="28" name="TextBox 27"/>
          <p:cNvSpPr txBox="1"/>
          <p:nvPr/>
        </p:nvSpPr>
        <p:spPr>
          <a:xfrm>
            <a:off x="-17933" y="5730563"/>
            <a:ext cx="5513294" cy="1107996"/>
          </a:xfrm>
          <a:prstGeom prst="rect">
            <a:avLst/>
          </a:prstGeom>
          <a:noFill/>
        </p:spPr>
        <p:txBody>
          <a:bodyPr wrap="square" rtlCol="0">
            <a:spAutoFit/>
          </a:bodyPr>
          <a:lstStyle/>
          <a:p>
            <a:pPr marL="285750" indent="-285750">
              <a:buFont typeface="Arial" panose="020B0604020202020204" pitchFamily="34" charset="0"/>
              <a:buChar char="•"/>
            </a:pPr>
            <a:r>
              <a:rPr lang="en-US" sz="1100" b="1" dirty="0" smtClean="0"/>
              <a:t>Blender</a:t>
            </a:r>
          </a:p>
          <a:p>
            <a:pPr marL="285750" indent="-285750">
              <a:buFont typeface="Arial" panose="020B0604020202020204" pitchFamily="34" charset="0"/>
              <a:buChar char="•"/>
            </a:pPr>
            <a:r>
              <a:rPr lang="en-US" sz="1100" b="1" dirty="0" smtClean="0"/>
              <a:t>Autodesk Maya</a:t>
            </a:r>
          </a:p>
          <a:p>
            <a:pPr marL="285750" indent="-285750">
              <a:buFont typeface="Arial" panose="020B0604020202020204" pitchFamily="34" charset="0"/>
              <a:buChar char="•"/>
            </a:pPr>
            <a:r>
              <a:rPr lang="en-US" sz="1100" b="1" dirty="0" smtClean="0"/>
              <a:t>Cinema 4D</a:t>
            </a:r>
          </a:p>
          <a:p>
            <a:pPr marL="285750" indent="-285750">
              <a:buFont typeface="Arial" panose="020B0604020202020204" pitchFamily="34" charset="0"/>
              <a:buChar char="•"/>
            </a:pPr>
            <a:r>
              <a:rPr lang="en-US" sz="1100" b="1" dirty="0" smtClean="0"/>
              <a:t>Autodesk 3ds Max</a:t>
            </a:r>
          </a:p>
          <a:p>
            <a:pPr marL="285750" indent="-285750">
              <a:buFont typeface="Arial" panose="020B0604020202020204" pitchFamily="34" charset="0"/>
              <a:buChar char="•"/>
            </a:pPr>
            <a:r>
              <a:rPr lang="en-US" sz="1100" b="1" dirty="0" smtClean="0"/>
              <a:t>LightWave 3D</a:t>
            </a:r>
          </a:p>
          <a:p>
            <a:pPr marL="285750" indent="-285750">
              <a:buFont typeface="Arial" panose="020B0604020202020204" pitchFamily="34" charset="0"/>
              <a:buChar char="•"/>
            </a:pPr>
            <a:r>
              <a:rPr lang="en-US" sz="1100" b="1" dirty="0" smtClean="0"/>
              <a:t>etc…</a:t>
            </a:r>
          </a:p>
        </p:txBody>
      </p:sp>
      <p:sp>
        <p:nvSpPr>
          <p:cNvPr id="15" name="AutoShape 20" descr="Image result for blender 3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TextBox 75"/>
          <p:cNvSpPr txBox="1"/>
          <p:nvPr/>
        </p:nvSpPr>
        <p:spPr>
          <a:xfrm>
            <a:off x="5686825" y="4106519"/>
            <a:ext cx="6505175" cy="338554"/>
          </a:xfrm>
          <a:prstGeom prst="rect">
            <a:avLst/>
          </a:prstGeom>
          <a:noFill/>
        </p:spPr>
        <p:txBody>
          <a:bodyPr wrap="square" rtlCol="0">
            <a:spAutoFit/>
          </a:bodyPr>
          <a:lstStyle/>
          <a:p>
            <a:pPr algn="ctr"/>
            <a:r>
              <a:rPr lang="en-US" sz="1600" b="1" u="sng" dirty="0" smtClean="0"/>
              <a:t>In Conclusion:</a:t>
            </a:r>
            <a:endParaRPr lang="en-US" sz="1600" b="1" u="sng" dirty="0"/>
          </a:p>
        </p:txBody>
      </p:sp>
      <p:sp>
        <p:nvSpPr>
          <p:cNvPr id="77" name="TextBox 76"/>
          <p:cNvSpPr txBox="1"/>
          <p:nvPr/>
        </p:nvSpPr>
        <p:spPr>
          <a:xfrm>
            <a:off x="5686825" y="4484396"/>
            <a:ext cx="6505176" cy="430887"/>
          </a:xfrm>
          <a:prstGeom prst="rect">
            <a:avLst/>
          </a:prstGeom>
          <a:noFill/>
        </p:spPr>
        <p:txBody>
          <a:bodyPr wrap="square" rtlCol="0">
            <a:spAutoFit/>
          </a:bodyPr>
          <a:lstStyle/>
          <a:p>
            <a:r>
              <a:rPr lang="en-US" sz="1100" b="1" dirty="0" smtClean="0"/>
              <a:t>There’s just no words to really explain how such-of-a-tool 3D Computer Graphics Software has become to everyday life in the STEM field. But not only for STEM but for home projects as well.</a:t>
            </a:r>
          </a:p>
        </p:txBody>
      </p:sp>
      <p:sp>
        <p:nvSpPr>
          <p:cNvPr id="78" name="TextBox 77"/>
          <p:cNvSpPr txBox="1"/>
          <p:nvPr/>
        </p:nvSpPr>
        <p:spPr>
          <a:xfrm>
            <a:off x="5531225" y="4889372"/>
            <a:ext cx="5396753" cy="338554"/>
          </a:xfrm>
          <a:prstGeom prst="rect">
            <a:avLst/>
          </a:prstGeom>
          <a:noFill/>
        </p:spPr>
        <p:txBody>
          <a:bodyPr wrap="square" rtlCol="0">
            <a:spAutoFit/>
          </a:bodyPr>
          <a:lstStyle/>
          <a:p>
            <a:r>
              <a:rPr lang="en-US" sz="1600" b="1" u="sng" dirty="0" smtClean="0"/>
              <a:t>Sources:</a:t>
            </a:r>
            <a:endParaRPr lang="en-US" sz="1600" b="1" u="sng" dirty="0"/>
          </a:p>
        </p:txBody>
      </p:sp>
      <p:sp>
        <p:nvSpPr>
          <p:cNvPr id="79" name="TextBox 78"/>
          <p:cNvSpPr txBox="1"/>
          <p:nvPr/>
        </p:nvSpPr>
        <p:spPr>
          <a:xfrm>
            <a:off x="5531225" y="5193366"/>
            <a:ext cx="6505176" cy="1785104"/>
          </a:xfrm>
          <a:prstGeom prst="rect">
            <a:avLst/>
          </a:prstGeom>
          <a:noFill/>
        </p:spPr>
        <p:txBody>
          <a:bodyPr wrap="square" rtlCol="0">
            <a:spAutoFit/>
          </a:bodyPr>
          <a:lstStyle/>
          <a:p>
            <a:r>
              <a:rPr lang="en-US" sz="1100" b="1" dirty="0" smtClean="0"/>
              <a:t>Images:</a:t>
            </a:r>
          </a:p>
          <a:p>
            <a:r>
              <a:rPr lang="en-US" sz="1100" b="1" dirty="0" smtClean="0">
                <a:hlinkClick r:id="rId4"/>
              </a:rPr>
              <a:t>Animated ISS.gif</a:t>
            </a:r>
            <a:r>
              <a:rPr lang="en-US" sz="1100" b="1" dirty="0" smtClean="0"/>
              <a:t> 	</a:t>
            </a:r>
            <a:r>
              <a:rPr lang="en-US" sz="1100" b="1" dirty="0" smtClean="0">
                <a:hlinkClick r:id="rId5"/>
              </a:rPr>
              <a:t>GOES Satellite NASA.gif</a:t>
            </a:r>
            <a:r>
              <a:rPr lang="en-US" sz="1100" b="1" dirty="0" smtClean="0"/>
              <a:t>	</a:t>
            </a:r>
            <a:r>
              <a:rPr lang="en-US" sz="1100" b="1" dirty="0" smtClean="0">
                <a:hlinkClick r:id="rId6"/>
              </a:rPr>
              <a:t>Tile house.gif</a:t>
            </a:r>
            <a:r>
              <a:rPr lang="en-US" sz="1100" b="1" dirty="0" smtClean="0"/>
              <a:t> </a:t>
            </a:r>
          </a:p>
          <a:p>
            <a:r>
              <a:rPr lang="en-US" sz="1100" b="1" dirty="0" smtClean="0">
                <a:hlinkClick r:id="rId7"/>
              </a:rPr>
              <a:t>Lightning tornado.gif</a:t>
            </a:r>
            <a:r>
              <a:rPr lang="en-US" sz="1100" b="1" dirty="0"/>
              <a:t>	</a:t>
            </a:r>
            <a:r>
              <a:rPr lang="en-US" sz="1100" b="1" dirty="0" smtClean="0">
                <a:hlinkClick r:id="rId8"/>
              </a:rPr>
              <a:t>hSuperCellThunderStorm.gif</a:t>
            </a:r>
            <a:r>
              <a:rPr lang="en-US" sz="1100" b="1" dirty="0" smtClean="0"/>
              <a:t> </a:t>
            </a:r>
            <a:endParaRPr lang="en-US" sz="1100" b="1" dirty="0"/>
          </a:p>
          <a:p>
            <a:r>
              <a:rPr lang="en-US" sz="1100" b="1" dirty="0" smtClean="0"/>
              <a:t>Websites:</a:t>
            </a:r>
          </a:p>
          <a:p>
            <a:r>
              <a:rPr lang="en-US" sz="1100" dirty="0" smtClean="0">
                <a:hlinkClick r:id="rId9"/>
              </a:rPr>
              <a:t>https://www.google.com/search</a:t>
            </a:r>
            <a:r>
              <a:rPr lang="en-US" sz="1100" dirty="0" smtClean="0"/>
              <a:t> Blender	</a:t>
            </a:r>
            <a:r>
              <a:rPr lang="en-US" sz="1100" dirty="0" smtClean="0">
                <a:hlinkClick r:id="rId10"/>
              </a:rPr>
              <a:t>https://en.m.wikipedia.org/wiki/3D_computer_graphics</a:t>
            </a:r>
            <a:endParaRPr lang="en-US" sz="1100" dirty="0" smtClean="0"/>
          </a:p>
          <a:p>
            <a:r>
              <a:rPr lang="en-US" sz="1100" dirty="0" smtClean="0">
                <a:hlinkClick r:id="rId11"/>
              </a:rPr>
              <a:t>https://nasa3d.arc.nasa.gov/detail/GOES</a:t>
            </a:r>
            <a:r>
              <a:rPr lang="en-US" sz="1100" dirty="0" smtClean="0"/>
              <a:t>	</a:t>
            </a:r>
            <a:r>
              <a:rPr lang="en-US" sz="1100" dirty="0" smtClean="0">
                <a:hlinkClick r:id="rId12"/>
              </a:rPr>
              <a:t>https://plusgroups.com/the-advantages-of-3d-design/</a:t>
            </a:r>
            <a:endParaRPr lang="en-US" sz="1100" dirty="0" smtClean="0"/>
          </a:p>
          <a:p>
            <a:r>
              <a:rPr lang="en-US" sz="1100" dirty="0" smtClean="0">
                <a:hlinkClick r:id="rId13"/>
              </a:rPr>
              <a:t>https://medium.com/imeshup/blender-pros-cons-quirks-and-links-3a9bf803826f</a:t>
            </a:r>
            <a:r>
              <a:rPr lang="en-US" sz="1100" dirty="0" smtClean="0"/>
              <a:t> </a:t>
            </a:r>
          </a:p>
          <a:p>
            <a:r>
              <a:rPr lang="en-US" sz="1100" dirty="0" smtClean="0">
                <a:hlinkClick r:id="rId14"/>
              </a:rPr>
              <a:t>https://www.google.com/search?q=different+3d+computer+graphics+software&amp;oq=different+3d+computer+gr&amp;aqs=chrome.2.69i57j33l5.13343j1j7&amp;sourceid=chrome&amp;ie=UTF-8</a:t>
            </a:r>
            <a:endParaRPr lang="en-US" sz="1100" b="1" dirty="0" smtClean="0"/>
          </a:p>
          <a:p>
            <a:r>
              <a:rPr lang="en-US" sz="1100" b="1" dirty="0" smtClean="0"/>
              <a:t> </a:t>
            </a:r>
          </a:p>
        </p:txBody>
      </p:sp>
      <p:pic>
        <p:nvPicPr>
          <p:cNvPr id="1138" name="Picture 114" descr="Image result for blender animation house gifs"/>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68892" y="2446813"/>
            <a:ext cx="2032760" cy="1731611"/>
          </a:xfrm>
          <a:prstGeom prst="rect">
            <a:avLst/>
          </a:prstGeom>
          <a:noFill/>
          <a:extLst>
            <a:ext uri="{909E8E84-426E-40DD-AFC4-6F175D3DCCD1}">
              <a14:hiddenFill xmlns:a14="http://schemas.microsoft.com/office/drawing/2010/main">
                <a:solidFill>
                  <a:srgbClr val="FFFFFF"/>
                </a:solidFill>
              </a14:hiddenFill>
            </a:ext>
          </a:extLst>
        </p:spPr>
      </p:pic>
      <p:pic>
        <p:nvPicPr>
          <p:cNvPr id="1142" name="Picture 118" descr="Image result for blender animation supercell thunders 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10351175" y="946013"/>
            <a:ext cx="1853613" cy="2699711"/>
          </a:xfrm>
          <a:prstGeom prst="rect">
            <a:avLst/>
          </a:prstGeom>
          <a:noFill/>
          <a:extLst>
            <a:ext uri="{909E8E84-426E-40DD-AFC4-6F175D3DCCD1}">
              <a14:hiddenFill xmlns:a14="http://schemas.microsoft.com/office/drawing/2010/main">
                <a:solidFill>
                  <a:srgbClr val="FFFFFF"/>
                </a:solidFill>
              </a14:hiddenFill>
            </a:ext>
          </a:extLst>
        </p:spPr>
      </p:pic>
      <p:pic>
        <p:nvPicPr>
          <p:cNvPr id="1144" name="Picture 120" descr="Image result for blender animation supercell thunders gif"/>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7719585" y="2454724"/>
            <a:ext cx="2647407" cy="1612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360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274</Words>
  <Application>Microsoft Office PowerPoint</Application>
  <PresentationFormat>Widescreen</PresentationFormat>
  <Paragraphs>37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The Importance of 3D Computer Graphics Software in the STEM field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3D Computer Graphics Software in the STEM field</dc:title>
  <dc:creator>techcamp</dc:creator>
  <cp:lastModifiedBy>techcamp</cp:lastModifiedBy>
  <cp:revision>13</cp:revision>
  <dcterms:created xsi:type="dcterms:W3CDTF">2019-08-09T14:42:57Z</dcterms:created>
  <dcterms:modified xsi:type="dcterms:W3CDTF">2019-08-09T17:23:51Z</dcterms:modified>
</cp:coreProperties>
</file>