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9144000" cy="6858000" type="screen4x3"/>
  <p:notesSz cx="6858000" cy="91440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66"/>
  </p:normalViewPr>
  <p:slideViewPr>
    <p:cSldViewPr>
      <p:cViewPr varScale="1">
        <p:scale>
          <a:sx n="80" d="100"/>
          <a:sy n="80" d="100"/>
        </p:scale>
        <p:origin x="1051"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22AE7-5CD2-48A1-9B1A-18ABB3778834}" type="datetimeFigureOut">
              <a:rPr lang="en-US" smtClean="0"/>
              <a:t>8/12/2019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5D478-FCE6-4165-9F8B-81CFF3956EA1}" type="slidenum">
              <a:rPr lang="en-US" smtClean="0"/>
              <a:t>‹#›</a:t>
            </a:fld>
            <a:endParaRPr lang="en-US"/>
          </a:p>
        </p:txBody>
      </p:sp>
    </p:spTree>
    <p:extLst>
      <p:ext uri="{BB962C8B-B14F-4D97-AF65-F5344CB8AC3E}">
        <p14:creationId xmlns:p14="http://schemas.microsoft.com/office/powerpoint/2010/main" val="5256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Major Result to go in lower left side: Figures should not be too complex or busy – this example is probably the limit of acceptable complexity.</a:t>
            </a:r>
          </a:p>
        </p:txBody>
      </p:sp>
      <p:sp>
        <p:nvSpPr>
          <p:cNvPr id="15364" name="Slide Number Placeholder 3"/>
          <p:cNvSpPr>
            <a:spLocks noGrp="1"/>
          </p:cNvSpPr>
          <p:nvPr>
            <p:ph type="sldNum" sz="quarter" idx="5"/>
          </p:nvPr>
        </p:nvSpPr>
        <p:spPr bwMode="auto">
          <a:noFill/>
          <a:ln>
            <a:miter lim="800000"/>
            <a:headEnd/>
            <a:tailEnd/>
          </a:ln>
        </p:spPr>
        <p:txBody>
          <a:bodyPr/>
          <a:lstStyle/>
          <a:p>
            <a:fld id="{094D0471-CF94-FE49-B597-45E74275C633}" type="slidenum">
              <a:rPr lang="en-US">
                <a:latin typeface="Arial" pitchFamily="-112" charset="0"/>
              </a:rPr>
              <a:pPr/>
              <a:t>1</a:t>
            </a:fld>
            <a:endParaRPr lang="en-US">
              <a:latin typeface="Arial"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Major Result to go in lower left side: Figures should not be too complex or busy – this example is probably the limit of acceptable complexity.</a:t>
            </a:r>
          </a:p>
        </p:txBody>
      </p:sp>
      <p:sp>
        <p:nvSpPr>
          <p:cNvPr id="15364" name="Slide Number Placeholder 3"/>
          <p:cNvSpPr>
            <a:spLocks noGrp="1"/>
          </p:cNvSpPr>
          <p:nvPr>
            <p:ph type="sldNum" sz="quarter" idx="5"/>
          </p:nvPr>
        </p:nvSpPr>
        <p:spPr bwMode="auto">
          <a:noFill/>
          <a:ln>
            <a:miter lim="800000"/>
            <a:headEnd/>
            <a:tailEnd/>
          </a:ln>
        </p:spPr>
        <p:txBody>
          <a:bodyPr/>
          <a:lstStyle/>
          <a:p>
            <a:fld id="{094D0471-CF94-FE49-B597-45E74275C633}" type="slidenum">
              <a:rPr lang="en-US">
                <a:latin typeface="Arial" pitchFamily="-112" charset="0"/>
              </a:rPr>
              <a:pPr/>
              <a:t>2</a:t>
            </a:fld>
            <a:endParaRPr lang="en-US">
              <a:latin typeface="Arial" pitchFamily="-112" charset="0"/>
            </a:endParaRPr>
          </a:p>
        </p:txBody>
      </p:sp>
    </p:spTree>
    <p:extLst>
      <p:ext uri="{BB962C8B-B14F-4D97-AF65-F5344CB8AC3E}">
        <p14:creationId xmlns:p14="http://schemas.microsoft.com/office/powerpoint/2010/main" val="378657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8B3240-59E2-4A28-B8D8-01EE7E2DD292}"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421129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3240-59E2-4A28-B8D8-01EE7E2DD292}"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312683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3240-59E2-4A28-B8D8-01EE7E2DD292}"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4205914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Line 28"/>
          <p:cNvSpPr>
            <a:spLocks noChangeShapeType="1"/>
          </p:cNvSpPr>
          <p:nvPr userDrawn="1"/>
        </p:nvSpPr>
        <p:spPr bwMode="auto">
          <a:xfrm>
            <a:off x="274320" y="914400"/>
            <a:ext cx="8595360" cy="0"/>
          </a:xfrm>
          <a:prstGeom prst="line">
            <a:avLst/>
          </a:prstGeom>
          <a:noFill/>
          <a:ln w="28575">
            <a:solidFill>
              <a:srgbClr val="173D85"/>
            </a:solidFill>
            <a:round/>
            <a:headEnd/>
            <a:tailEnd/>
          </a:ln>
          <a:effectLst/>
        </p:spPr>
        <p:txBody>
          <a:bodyPr wrap="none" anchor="ctr"/>
          <a:lstStyle/>
          <a:p>
            <a:pPr>
              <a:defRPr/>
            </a:pPr>
            <a:endParaRPr lang="en-US">
              <a:latin typeface="Arial" charset="0"/>
            </a:endParaRPr>
          </a:p>
        </p:txBody>
      </p:sp>
      <p:sp>
        <p:nvSpPr>
          <p:cNvPr id="3" name="Line 5"/>
          <p:cNvSpPr>
            <a:spLocks noChangeShapeType="1"/>
          </p:cNvSpPr>
          <p:nvPr/>
        </p:nvSpPr>
        <p:spPr bwMode="auto">
          <a:xfrm>
            <a:off x="228600" y="3657600"/>
            <a:ext cx="8686800" cy="0"/>
          </a:xfrm>
          <a:prstGeom prst="line">
            <a:avLst/>
          </a:prstGeom>
          <a:noFill/>
          <a:ln w="9525">
            <a:solidFill>
              <a:schemeClr val="bg2"/>
            </a:solidFill>
            <a:round/>
            <a:headEnd/>
            <a:tailEnd/>
          </a:ln>
          <a:effectLst/>
        </p:spPr>
        <p:txBody>
          <a:bodyPr wrap="none" anchor="ctr"/>
          <a:lstStyle/>
          <a:p>
            <a:pPr>
              <a:defRPr/>
            </a:pPr>
            <a:endParaRPr lang="en-US">
              <a:latin typeface="Arial" charset="0"/>
            </a:endParaRPr>
          </a:p>
        </p:txBody>
      </p:sp>
      <p:sp>
        <p:nvSpPr>
          <p:cNvPr id="4" name="Line 20"/>
          <p:cNvSpPr>
            <a:spLocks noChangeShapeType="1"/>
          </p:cNvSpPr>
          <p:nvPr/>
        </p:nvSpPr>
        <p:spPr bwMode="auto">
          <a:xfrm flipH="1">
            <a:off x="4572000" y="1005840"/>
            <a:ext cx="0" cy="5120640"/>
          </a:xfrm>
          <a:prstGeom prst="line">
            <a:avLst/>
          </a:prstGeom>
          <a:noFill/>
          <a:ln w="9525">
            <a:solidFill>
              <a:schemeClr val="bg2"/>
            </a:solidFill>
            <a:round/>
            <a:headEnd/>
            <a:tailEnd/>
          </a:ln>
        </p:spPr>
        <p:txBody>
          <a:bodyPr wrap="none" anchor="ctr">
            <a:prstTxWarp prst="textNoShape">
              <a:avLst/>
            </a:prstTxWarp>
          </a:bodyPr>
          <a:lstStyle/>
          <a:p>
            <a:pPr>
              <a:defRPr/>
            </a:pPr>
            <a:endParaRPr lang="en-US">
              <a:latin typeface="Arial" charset="0"/>
            </a:endParaRPr>
          </a:p>
        </p:txBody>
      </p:sp>
      <p:pic>
        <p:nvPicPr>
          <p:cNvPr id="5" name="Picture 37" descr="Uw-madison-logo.png">
            <a:extLst>
              <a:ext uri="{FF2B5EF4-FFF2-40B4-BE49-F238E27FC236}">
                <a16:creationId xmlns:a16="http://schemas.microsoft.com/office/drawing/2014/main" id="{2B543117-74F2-1642-9A1F-94D47E02D0EB}"/>
              </a:ext>
            </a:extLst>
          </p:cNvPr>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657600" y="6217920"/>
            <a:ext cx="1828800" cy="579559"/>
          </a:xfrm>
          <a:prstGeom prst="rect">
            <a:avLst/>
          </a:prstGeom>
          <a:noFill/>
          <a:ln w="9525">
            <a:noFill/>
            <a:miter lim="800000"/>
            <a:headEnd/>
            <a:tailEnd/>
          </a:ln>
        </p:spPr>
      </p:pic>
      <p:pic>
        <p:nvPicPr>
          <p:cNvPr id="6" name="Picture 5">
            <a:extLst>
              <a:ext uri="{FF2B5EF4-FFF2-40B4-BE49-F238E27FC236}">
                <a16:creationId xmlns:a16="http://schemas.microsoft.com/office/drawing/2014/main" id="{4FDDF5AE-88BA-2649-9F60-6DB8E226F1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72400" y="91440"/>
            <a:ext cx="1036037" cy="731520"/>
          </a:xfrm>
          <a:prstGeom prst="rect">
            <a:avLst/>
          </a:prstGeom>
        </p:spPr>
      </p:pic>
      <p:pic>
        <p:nvPicPr>
          <p:cNvPr id="7" name="Picture 3" descr="C:\PaulMenzel\acronyms &amp; logos &amp; addresses\new_cimss_logo.png">
            <a:extLst>
              <a:ext uri="{FF2B5EF4-FFF2-40B4-BE49-F238E27FC236}">
                <a16:creationId xmlns:a16="http://schemas.microsoft.com/office/drawing/2014/main" id="{CF07BA12-2510-AE43-8C7F-2CC30DE6E8ED}"/>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16061" y="91440"/>
            <a:ext cx="975120" cy="731520"/>
          </a:xfrm>
          <a:prstGeom prst="rect">
            <a:avLst/>
          </a:prstGeom>
          <a:noFill/>
          <a:extLst>
            <a:ext uri="{909E8E84-426E-40DD-AFC4-6F175D3DCCD1}">
              <a14:hiddenFill xmlns:a14="http://schemas.microsoft.com/office/drawing/2010/main">
                <a:solidFill>
                  <a:srgbClr val="FFFFFF"/>
                </a:solidFill>
              </a14:hiddenFill>
            </a:ext>
          </a:extLst>
        </p:spPr>
      </p:pic>
      <p:sp>
        <p:nvSpPr>
          <p:cNvPr id="8" name="Line 28">
            <a:extLst>
              <a:ext uri="{FF2B5EF4-FFF2-40B4-BE49-F238E27FC236}">
                <a16:creationId xmlns:a16="http://schemas.microsoft.com/office/drawing/2014/main" id="{DE12F8D6-3E1E-4E4E-A4EC-F026A8BD752A}"/>
              </a:ext>
            </a:extLst>
          </p:cNvPr>
          <p:cNvSpPr>
            <a:spLocks noChangeShapeType="1"/>
          </p:cNvSpPr>
          <p:nvPr userDrawn="1"/>
        </p:nvSpPr>
        <p:spPr bwMode="auto">
          <a:xfrm>
            <a:off x="274320" y="6181060"/>
            <a:ext cx="8595360" cy="0"/>
          </a:xfrm>
          <a:prstGeom prst="line">
            <a:avLst/>
          </a:prstGeom>
          <a:noFill/>
          <a:ln w="28575">
            <a:solidFill>
              <a:srgbClr val="FF0000"/>
            </a:solidFill>
            <a:round/>
            <a:headEnd/>
            <a:tailEnd/>
          </a:ln>
          <a:effectLst/>
        </p:spPr>
        <p:txBody>
          <a:bodyPr wrap="none" anchor="ctr"/>
          <a:lstStyle/>
          <a:p>
            <a:pPr>
              <a:defRPr/>
            </a:pPr>
            <a:endParaRPr lang="en-US">
              <a:latin typeface="Arial" charset="0"/>
            </a:endParaRPr>
          </a:p>
        </p:txBody>
      </p:sp>
    </p:spTree>
    <p:extLst>
      <p:ext uri="{BB962C8B-B14F-4D97-AF65-F5344CB8AC3E}">
        <p14:creationId xmlns:p14="http://schemas.microsoft.com/office/powerpoint/2010/main" val="265976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3240-59E2-4A28-B8D8-01EE7E2DD292}"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145369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8B3240-59E2-4A28-B8D8-01EE7E2DD292}" type="datetimeFigureOut">
              <a:rPr lang="en-US" smtClean="0"/>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115157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8B3240-59E2-4A28-B8D8-01EE7E2DD292}"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22781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8B3240-59E2-4A28-B8D8-01EE7E2DD292}" type="datetimeFigureOut">
              <a:rPr lang="en-US" smtClean="0"/>
              <a:t>8/12/2019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138020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8B3240-59E2-4A28-B8D8-01EE7E2DD292}" type="datetimeFigureOut">
              <a:rPr lang="en-US" smtClean="0"/>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3163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3240-59E2-4A28-B8D8-01EE7E2DD292}" type="datetimeFigureOut">
              <a:rPr lang="en-US" smtClean="0"/>
              <a:t>8/12/2019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137068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8B3240-59E2-4A28-B8D8-01EE7E2DD292}"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365395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8B3240-59E2-4A28-B8D8-01EE7E2DD292}" type="datetimeFigureOut">
              <a:rPr lang="en-US" smtClean="0"/>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369D3-A080-4E1A-AAAF-81940671CDEE}" type="slidenum">
              <a:rPr lang="en-US" smtClean="0"/>
              <a:t>‹#›</a:t>
            </a:fld>
            <a:endParaRPr lang="en-US"/>
          </a:p>
        </p:txBody>
      </p:sp>
    </p:spTree>
    <p:extLst>
      <p:ext uri="{BB962C8B-B14F-4D97-AF65-F5344CB8AC3E}">
        <p14:creationId xmlns:p14="http://schemas.microsoft.com/office/powerpoint/2010/main" val="54949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B3240-59E2-4A28-B8D8-01EE7E2DD292}" type="datetimeFigureOut">
              <a:rPr lang="en-US" smtClean="0"/>
              <a:t>8/12/2019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69D3-A080-4E1A-AAAF-81940671CDEE}" type="slidenum">
              <a:rPr lang="en-US" smtClean="0"/>
              <a:t>‹#›</a:t>
            </a:fld>
            <a:endParaRPr lang="en-US"/>
          </a:p>
        </p:txBody>
      </p:sp>
    </p:spTree>
    <p:extLst>
      <p:ext uri="{BB962C8B-B14F-4D97-AF65-F5344CB8AC3E}">
        <p14:creationId xmlns:p14="http://schemas.microsoft.com/office/powerpoint/2010/main" val="551736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1066800" y="182880"/>
            <a:ext cx="6857999" cy="584775"/>
          </a:xfrm>
          <a:prstGeom prst="rect">
            <a:avLst/>
          </a:prstGeom>
          <a:noFill/>
          <a:ln w="9525">
            <a:noFill/>
            <a:miter lim="800000"/>
            <a:headEnd/>
            <a:tailEnd/>
          </a:ln>
        </p:spPr>
        <p:txBody>
          <a:bodyPr wrap="square">
            <a:prstTxWarp prst="textNoShape">
              <a:avLst/>
            </a:prstTxWarp>
            <a:spAutoFit/>
          </a:bodyPr>
          <a:lstStyle/>
          <a:p>
            <a:pPr algn="ctr"/>
            <a:r>
              <a:rPr lang="en-US" b="1" dirty="0"/>
              <a:t>Web-based Tool for Rapid Burn Intensity Estimates Using VIIRS NDVI</a:t>
            </a:r>
            <a:br>
              <a:rPr lang="en-US" b="1" dirty="0"/>
            </a:br>
            <a:r>
              <a:rPr lang="en-US" sz="1400" b="1" dirty="0">
                <a:solidFill>
                  <a:srgbClr val="C00000"/>
                </a:solidFill>
              </a:rPr>
              <a:t>PI:  Sam Batzli</a:t>
            </a:r>
            <a:endParaRPr lang="en-US" sz="1400" b="1" dirty="0">
              <a:solidFill>
                <a:srgbClr val="C00000"/>
              </a:solidFill>
              <a:latin typeface="Helvetica" pitchFamily="2" charset="0"/>
            </a:endParaRPr>
          </a:p>
        </p:txBody>
      </p:sp>
      <p:sp>
        <p:nvSpPr>
          <p:cNvPr id="18" name="Text Box 16"/>
          <p:cNvSpPr txBox="1">
            <a:spLocks noChangeArrowheads="1"/>
          </p:cNvSpPr>
          <p:nvPr/>
        </p:nvSpPr>
        <p:spPr bwMode="auto">
          <a:xfrm>
            <a:off x="4655996" y="5371631"/>
            <a:ext cx="4376243" cy="762446"/>
          </a:xfrm>
          <a:prstGeom prst="rect">
            <a:avLst/>
          </a:prstGeom>
          <a:noFill/>
          <a:ln w="9525">
            <a:noFill/>
            <a:miter lim="800000"/>
            <a:headEnd/>
            <a:tailEnd/>
          </a:ln>
        </p:spPr>
        <p:txBody>
          <a:bodyPr wrap="square">
            <a:prstTxWarp prst="textNoShape">
              <a:avLst/>
            </a:prstTxWarp>
            <a:spAutoFit/>
          </a:bodyPr>
          <a:lstStyle/>
          <a:p>
            <a:pPr algn="ctr">
              <a:spcAft>
                <a:spcPts val="300"/>
              </a:spcAft>
            </a:pPr>
            <a:r>
              <a:rPr lang="en-US" sz="1600" b="1" dirty="0"/>
              <a:t>Highlights and Outcomes</a:t>
            </a:r>
            <a:endParaRPr lang="en-US" sz="1600" dirty="0">
              <a:solidFill>
                <a:schemeClr val="accent2"/>
              </a:solidFill>
            </a:endParaRPr>
          </a:p>
          <a:p>
            <a:pPr algn="just">
              <a:buSzPct val="70000"/>
              <a:buFont typeface="Wingdings" charset="2"/>
              <a:buChar char="q"/>
            </a:pPr>
            <a:r>
              <a:rPr lang="en-US" sz="1600" dirty="0">
                <a:cs typeface="Arial Narrow"/>
              </a:rPr>
              <a:t>  </a:t>
            </a:r>
            <a:r>
              <a:rPr lang="en-US" sz="1400" b="1" dirty="0">
                <a:solidFill>
                  <a:srgbClr val="C00000"/>
                </a:solidFill>
                <a:latin typeface="Arial" panose="020B0604020202020204" pitchFamily="34" charset="0"/>
                <a:cs typeface="Arial" panose="020B0604020202020204" pitchFamily="34" charset="0"/>
              </a:rPr>
              <a:t>Initial workflow testing and web interface development is underway.</a:t>
            </a:r>
            <a:endParaRPr lang="en-US" sz="1400" b="1" dirty="0">
              <a:solidFill>
                <a:srgbClr val="C00000"/>
              </a:solidFill>
              <a:latin typeface="Arial" panose="020B0604020202020204" pitchFamily="34" charset="0"/>
              <a:ea typeface="Arial Narrow" pitchFamily="-112" charset="0"/>
              <a:cs typeface="Arial" panose="020B0604020202020204" pitchFamily="34" charset="0"/>
            </a:endParaRPr>
          </a:p>
        </p:txBody>
      </p:sp>
      <p:sp>
        <p:nvSpPr>
          <p:cNvPr id="19" name="Text Box 11"/>
          <p:cNvSpPr txBox="1">
            <a:spLocks noChangeArrowheads="1"/>
          </p:cNvSpPr>
          <p:nvPr/>
        </p:nvSpPr>
        <p:spPr bwMode="auto">
          <a:xfrm>
            <a:off x="132080" y="1093885"/>
            <a:ext cx="4419600" cy="3395801"/>
          </a:xfrm>
          <a:prstGeom prst="rect">
            <a:avLst/>
          </a:prstGeom>
          <a:noFill/>
          <a:ln w="9525">
            <a:noFill/>
            <a:miter lim="800000"/>
            <a:headEnd/>
            <a:tailEnd/>
          </a:ln>
        </p:spPr>
        <p:txBody>
          <a:bodyPr wrap="square">
            <a:prstTxWarp prst="textNoShape">
              <a:avLst/>
            </a:prstTxWarp>
            <a:spAutoFit/>
          </a:bodyPr>
          <a:lstStyle/>
          <a:p>
            <a:pPr marL="457200" indent="-457200" algn="just">
              <a:spcAft>
                <a:spcPts val="800"/>
              </a:spcAft>
            </a:pPr>
            <a:r>
              <a:rPr lang="en-US" sz="1600" b="1" dirty="0">
                <a:latin typeface="Arial" panose="020B0604020202020204" pitchFamily="34" charset="0"/>
                <a:cs typeface="Arial" panose="020B0604020202020204" pitchFamily="34" charset="0"/>
              </a:rPr>
              <a:t>Motivation:</a:t>
            </a:r>
            <a:r>
              <a:rPr lang="en-US" sz="1600" dirty="0">
                <a:latin typeface="Arial" panose="020B0604020202020204" pitchFamily="34" charset="0"/>
                <a:cs typeface="Arial" panose="020B0604020202020204" pitchFamily="34" charset="0"/>
              </a:rPr>
              <a:t> Wildfires destabilize the soil by converting trees and vegetation to ash and debris. In areas with hilly or mountainous terrain, ensuing rainstorms can generate flash floods, debris flows, and mudslides. Current sources of burn intensity estimates often arrive too late to help.  VIIRS can accelerate the process.</a:t>
            </a:r>
            <a:endParaRPr lang="en-US" sz="800" b="1" dirty="0">
              <a:latin typeface="Arial" panose="020B0604020202020204" pitchFamily="34" charset="0"/>
              <a:cs typeface="Arial" panose="020B0604020202020204" pitchFamily="34" charset="0"/>
            </a:endParaRPr>
          </a:p>
          <a:p>
            <a:pPr marL="457200" indent="-457200" algn="just">
              <a:spcAft>
                <a:spcPts val="800"/>
              </a:spcAft>
            </a:pPr>
            <a:r>
              <a:rPr lang="en-US" sz="1600" b="1" dirty="0">
                <a:latin typeface="Arial" panose="020B0604020202020204" pitchFamily="34" charset="0"/>
                <a:cs typeface="Arial" panose="020B0604020202020204" pitchFamily="34" charset="0"/>
              </a:rPr>
              <a:t>Objectives:  </a:t>
            </a:r>
            <a:r>
              <a:rPr lang="en-US" sz="1600" dirty="0">
                <a:latin typeface="Arial" panose="020B0604020202020204" pitchFamily="34" charset="0"/>
                <a:cs typeface="Arial" panose="020B0604020202020204" pitchFamily="34" charset="0"/>
              </a:rPr>
              <a:t>To provide wildfire burn intensity estimates to the NWS-WFOs as a rapid preliminary input for forecasting and issuing warnings for life-threatening post-fire debris and mud flows.</a:t>
            </a:r>
            <a:endParaRPr lang="en-US" sz="1600" b="1" dirty="0">
              <a:latin typeface="Arial" panose="020B0604020202020204" pitchFamily="34" charset="0"/>
              <a:cs typeface="Arial" panose="020B0604020202020204" pitchFamily="34" charset="0"/>
            </a:endParaRPr>
          </a:p>
        </p:txBody>
      </p:sp>
      <p:sp>
        <p:nvSpPr>
          <p:cNvPr id="22" name="Text Box 11">
            <a:extLst>
              <a:ext uri="{FF2B5EF4-FFF2-40B4-BE49-F238E27FC236}">
                <a16:creationId xmlns:a16="http://schemas.microsoft.com/office/drawing/2014/main" id="{AB59E5D5-B272-E840-B01A-1DD31881C375}"/>
              </a:ext>
            </a:extLst>
          </p:cNvPr>
          <p:cNvSpPr txBox="1">
            <a:spLocks noChangeArrowheads="1"/>
          </p:cNvSpPr>
          <p:nvPr/>
        </p:nvSpPr>
        <p:spPr bwMode="auto">
          <a:xfrm>
            <a:off x="132078" y="4468505"/>
            <a:ext cx="4419602" cy="784830"/>
          </a:xfrm>
          <a:prstGeom prst="rect">
            <a:avLst/>
          </a:prstGeom>
          <a:noFill/>
          <a:ln w="9525">
            <a:noFill/>
            <a:miter lim="800000"/>
            <a:headEnd/>
            <a:tailEnd/>
          </a:ln>
        </p:spPr>
        <p:txBody>
          <a:bodyPr wrap="square">
            <a:prstTxWarp prst="textNoShape">
              <a:avLst/>
            </a:prstTxWarp>
            <a:spAutoFit/>
          </a:bodyPr>
          <a:lstStyle/>
          <a:p>
            <a:pPr marL="457200" indent="-457200" algn="just">
              <a:spcAft>
                <a:spcPts val="800"/>
              </a:spcAft>
            </a:pPr>
            <a:r>
              <a:rPr lang="en-US" sz="1500" b="1" dirty="0">
                <a:latin typeface="Helvetica" pitchFamily="2" charset="0"/>
              </a:rPr>
              <a:t>Approach:</a:t>
            </a:r>
            <a:r>
              <a:rPr lang="en-US" sz="1500" dirty="0">
                <a:latin typeface="Helvetica" pitchFamily="2" charset="0"/>
              </a:rPr>
              <a:t> To semi-automate production of VIIRS delta NDVI BRIDGE (Burn Intensity Delta Greenness Estimate) maps to cut latency.</a:t>
            </a:r>
          </a:p>
        </p:txBody>
      </p:sp>
      <p:sp>
        <p:nvSpPr>
          <p:cNvPr id="25" name="TextBox 24">
            <a:extLst>
              <a:ext uri="{FF2B5EF4-FFF2-40B4-BE49-F238E27FC236}">
                <a16:creationId xmlns:a16="http://schemas.microsoft.com/office/drawing/2014/main" id="{B3C49ED9-9A77-2F48-B98D-6E506CDF2DC3}"/>
              </a:ext>
            </a:extLst>
          </p:cNvPr>
          <p:cNvSpPr txBox="1"/>
          <p:nvPr/>
        </p:nvSpPr>
        <p:spPr>
          <a:xfrm>
            <a:off x="7539720" y="6319959"/>
            <a:ext cx="1090363" cy="338554"/>
          </a:xfrm>
          <a:prstGeom prst="rect">
            <a:avLst/>
          </a:prstGeom>
          <a:noFill/>
        </p:spPr>
        <p:txBody>
          <a:bodyPr wrap="none" rtlCol="0">
            <a:spAutoFit/>
          </a:bodyPr>
          <a:lstStyle/>
          <a:p>
            <a:r>
              <a:rPr lang="en-US" sz="1600" dirty="0"/>
              <a:t>April, 2019</a:t>
            </a:r>
          </a:p>
        </p:txBody>
      </p:sp>
      <p:sp>
        <p:nvSpPr>
          <p:cNvPr id="26" name="Text Box 11">
            <a:extLst>
              <a:ext uri="{FF2B5EF4-FFF2-40B4-BE49-F238E27FC236}">
                <a16:creationId xmlns:a16="http://schemas.microsoft.com/office/drawing/2014/main" id="{BD060C8D-BAB3-BF48-94CD-D28D0861FF3F}"/>
              </a:ext>
            </a:extLst>
          </p:cNvPr>
          <p:cNvSpPr txBox="1">
            <a:spLocks noChangeArrowheads="1"/>
          </p:cNvSpPr>
          <p:nvPr/>
        </p:nvSpPr>
        <p:spPr bwMode="auto">
          <a:xfrm>
            <a:off x="132078" y="5682070"/>
            <a:ext cx="4419602" cy="825867"/>
          </a:xfrm>
          <a:prstGeom prst="rect">
            <a:avLst/>
          </a:prstGeom>
          <a:noFill/>
          <a:ln w="9525">
            <a:noFill/>
            <a:miter lim="800000"/>
            <a:headEnd/>
            <a:tailEnd/>
          </a:ln>
        </p:spPr>
        <p:txBody>
          <a:bodyPr wrap="square">
            <a:prstTxWarp prst="textNoShape">
              <a:avLst/>
            </a:prstTxWarp>
            <a:spAutoFit/>
          </a:bodyPr>
          <a:lstStyle/>
          <a:p>
            <a:pPr marL="457200" indent="-457200" algn="just">
              <a:spcAft>
                <a:spcPts val="800"/>
              </a:spcAft>
            </a:pPr>
            <a:r>
              <a:rPr lang="en-US" sz="1300" b="1" dirty="0">
                <a:latin typeface="Arial" panose="020B0604020202020204" pitchFamily="34" charset="0"/>
                <a:cs typeface="Arial" panose="020B0604020202020204" pitchFamily="34" charset="0"/>
              </a:rPr>
              <a:t>Co-I’s: Katherine Rowden (NWS/Spokane-WFO), Ivan </a:t>
            </a:r>
            <a:r>
              <a:rPr lang="en-US" sz="1300" b="1" dirty="0" err="1">
                <a:latin typeface="Arial" panose="020B0604020202020204" pitchFamily="34" charset="0"/>
                <a:cs typeface="Arial" panose="020B0604020202020204" pitchFamily="34" charset="0"/>
              </a:rPr>
              <a:t>Csiszar</a:t>
            </a:r>
            <a:r>
              <a:rPr lang="en-US" sz="1300" b="1" dirty="0">
                <a:latin typeface="Arial" panose="020B0604020202020204" pitchFamily="34" charset="0"/>
                <a:cs typeface="Arial" panose="020B0604020202020204" pitchFamily="34" charset="0"/>
              </a:rPr>
              <a:t> (NOAA/NESDIS-STAR)</a:t>
            </a:r>
            <a:endParaRPr lang="en-US" sz="1300" dirty="0">
              <a:latin typeface="Arial" panose="020B0604020202020204" pitchFamily="34" charset="0"/>
              <a:cs typeface="Arial" panose="020B0604020202020204" pitchFamily="34" charset="0"/>
            </a:endParaRPr>
          </a:p>
          <a:p>
            <a:pPr marL="457200" indent="-457200" algn="just">
              <a:spcAft>
                <a:spcPts val="800"/>
              </a:spcAft>
            </a:pPr>
            <a:endParaRPr lang="en-US" sz="1500" dirty="0">
              <a:latin typeface="Helvetica" pitchFamily="2" charset="0"/>
            </a:endParaRPr>
          </a:p>
        </p:txBody>
      </p:sp>
      <p:sp>
        <p:nvSpPr>
          <p:cNvPr id="2" name="TextBox 1"/>
          <p:cNvSpPr txBox="1"/>
          <p:nvPr/>
        </p:nvSpPr>
        <p:spPr>
          <a:xfrm>
            <a:off x="132079" y="5410200"/>
            <a:ext cx="3065519"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Project funding source: NOAA JPSS</a:t>
            </a:r>
          </a:p>
        </p:txBody>
      </p:sp>
      <p:pic>
        <p:nvPicPr>
          <p:cNvPr id="3" name="Picture 2">
            <a:extLst>
              <a:ext uri="{FF2B5EF4-FFF2-40B4-BE49-F238E27FC236}">
                <a16:creationId xmlns:a16="http://schemas.microsoft.com/office/drawing/2014/main" id="{79F1CACC-5D84-4E4C-95D7-7417D15E57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55996" y="2442345"/>
            <a:ext cx="4376242" cy="2646855"/>
          </a:xfrm>
          <a:prstGeom prst="rect">
            <a:avLst/>
          </a:prstGeom>
        </p:spPr>
      </p:pic>
      <p:pic>
        <p:nvPicPr>
          <p:cNvPr id="27" name="Picture 26">
            <a:extLst>
              <a:ext uri="{FF2B5EF4-FFF2-40B4-BE49-F238E27FC236}">
                <a16:creationId xmlns:a16="http://schemas.microsoft.com/office/drawing/2014/main" id="{06DDE26E-1941-8943-821A-7408A547F1FA}"/>
              </a:ext>
            </a:extLst>
          </p:cNvPr>
          <p:cNvPicPr/>
          <p:nvPr/>
        </p:nvPicPr>
        <p:blipFill>
          <a:blip r:embed="rId4"/>
          <a:stretch>
            <a:fillRect/>
          </a:stretch>
        </p:blipFill>
        <p:spPr>
          <a:xfrm>
            <a:off x="4655995" y="1066800"/>
            <a:ext cx="4376243" cy="1307950"/>
          </a:xfrm>
          <a:prstGeom prst="rect">
            <a:avLst/>
          </a:prstGeom>
          <a:ln w="9525">
            <a:solidFill>
              <a:schemeClr val="tx1"/>
            </a:solidFill>
          </a:ln>
        </p:spPr>
      </p:pic>
      <p:sp>
        <p:nvSpPr>
          <p:cNvPr id="4" name="Down Arrow 3">
            <a:extLst>
              <a:ext uri="{FF2B5EF4-FFF2-40B4-BE49-F238E27FC236}">
                <a16:creationId xmlns:a16="http://schemas.microsoft.com/office/drawing/2014/main" id="{4DBEF665-5FFC-C447-893D-15E38FB1758A}"/>
              </a:ext>
            </a:extLst>
          </p:cNvPr>
          <p:cNvSpPr/>
          <p:nvPr/>
        </p:nvSpPr>
        <p:spPr>
          <a:xfrm>
            <a:off x="8362517" y="2117400"/>
            <a:ext cx="400483" cy="9906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9B135B4-4300-5D40-A0E0-56F3C3C6F1A5}"/>
              </a:ext>
            </a:extLst>
          </p:cNvPr>
          <p:cNvSpPr txBox="1"/>
          <p:nvPr/>
        </p:nvSpPr>
        <p:spPr>
          <a:xfrm>
            <a:off x="7391400" y="3090692"/>
            <a:ext cx="1631857" cy="710964"/>
          </a:xfrm>
          <a:prstGeom prst="rect">
            <a:avLst/>
          </a:prstGeom>
          <a:noFill/>
        </p:spPr>
        <p:txBody>
          <a:bodyPr wrap="none" rtlCol="0">
            <a:spAutoFit/>
          </a:bodyPr>
          <a:lstStyle/>
          <a:p>
            <a:pPr algn="ctr"/>
            <a:r>
              <a:rPr lang="en-US" dirty="0">
                <a:solidFill>
                  <a:schemeClr val="bg1"/>
                </a:solidFill>
              </a:rPr>
              <a:t>Burn Scar Input</a:t>
            </a:r>
            <a:br>
              <a:rPr lang="en-US" dirty="0">
                <a:solidFill>
                  <a:schemeClr val="bg1"/>
                </a:solidFill>
              </a:rPr>
            </a:br>
            <a:r>
              <a:rPr lang="en-US" dirty="0">
                <a:solidFill>
                  <a:schemeClr val="bg1"/>
                </a:solidFill>
              </a:rPr>
              <a:t>“BRIDGE” Map</a:t>
            </a:r>
          </a:p>
        </p:txBody>
      </p:sp>
      <p:sp>
        <p:nvSpPr>
          <p:cNvPr id="29" name="TextBox 28">
            <a:extLst>
              <a:ext uri="{FF2B5EF4-FFF2-40B4-BE49-F238E27FC236}">
                <a16:creationId xmlns:a16="http://schemas.microsoft.com/office/drawing/2014/main" id="{BD5652A9-142D-044B-AD95-3EE35A6A10B9}"/>
              </a:ext>
            </a:extLst>
          </p:cNvPr>
          <p:cNvSpPr txBox="1"/>
          <p:nvPr/>
        </p:nvSpPr>
        <p:spPr>
          <a:xfrm>
            <a:off x="6324600" y="4719868"/>
            <a:ext cx="1889876" cy="369332"/>
          </a:xfrm>
          <a:prstGeom prst="rect">
            <a:avLst/>
          </a:prstGeom>
          <a:noFill/>
        </p:spPr>
        <p:txBody>
          <a:bodyPr wrap="none" rtlCol="0">
            <a:spAutoFit/>
          </a:bodyPr>
          <a:lstStyle/>
          <a:p>
            <a:r>
              <a:rPr lang="en-US" dirty="0">
                <a:solidFill>
                  <a:schemeClr val="bg1"/>
                </a:solidFill>
              </a:rPr>
              <a:t>Evacuation Orders</a:t>
            </a:r>
          </a:p>
        </p:txBody>
      </p:sp>
      <p:sp>
        <p:nvSpPr>
          <p:cNvPr id="6" name="Up Arrow 5">
            <a:extLst>
              <a:ext uri="{FF2B5EF4-FFF2-40B4-BE49-F238E27FC236}">
                <a16:creationId xmlns:a16="http://schemas.microsoft.com/office/drawing/2014/main" id="{C98FEDA2-0F43-6943-A4E0-3624FB795F18}"/>
              </a:ext>
            </a:extLst>
          </p:cNvPr>
          <p:cNvSpPr/>
          <p:nvPr/>
        </p:nvSpPr>
        <p:spPr>
          <a:xfrm rot="18013424">
            <a:off x="6705600" y="4421111"/>
            <a:ext cx="304800" cy="458995"/>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68161F-00E6-8F44-B592-AC6D0EC0FCCA}"/>
              </a:ext>
            </a:extLst>
          </p:cNvPr>
          <p:cNvSpPr txBox="1"/>
          <p:nvPr/>
        </p:nvSpPr>
        <p:spPr>
          <a:xfrm>
            <a:off x="4572000" y="5047387"/>
            <a:ext cx="4460238" cy="400110"/>
          </a:xfrm>
          <a:prstGeom prst="rect">
            <a:avLst/>
          </a:prstGeom>
          <a:noFill/>
        </p:spPr>
        <p:txBody>
          <a:bodyPr wrap="square" rtlCol="0">
            <a:spAutoFit/>
          </a:bodyPr>
          <a:lstStyle/>
          <a:p>
            <a:r>
              <a:rPr lang="en-US" sz="1000" i="1" dirty="0"/>
              <a:t>Example evacuation order map from 5 March 2019.  Source: County of Santa Barbara, Emergency Operation Center and Santa Barbara County Sheriff</a:t>
            </a:r>
          </a:p>
        </p:txBody>
      </p:sp>
    </p:spTree>
    <p:extLst>
      <p:ext uri="{BB962C8B-B14F-4D97-AF65-F5344CB8AC3E}">
        <p14:creationId xmlns:p14="http://schemas.microsoft.com/office/powerpoint/2010/main" val="1606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1066800" y="182880"/>
            <a:ext cx="6857999" cy="584775"/>
          </a:xfrm>
          <a:prstGeom prst="rect">
            <a:avLst/>
          </a:prstGeom>
          <a:noFill/>
          <a:ln w="9525">
            <a:noFill/>
            <a:miter lim="800000"/>
            <a:headEnd/>
            <a:tailEnd/>
          </a:ln>
        </p:spPr>
        <p:txBody>
          <a:bodyPr wrap="square">
            <a:prstTxWarp prst="textNoShape">
              <a:avLst/>
            </a:prstTxWarp>
            <a:spAutoFit/>
          </a:bodyPr>
          <a:lstStyle/>
          <a:p>
            <a:pPr algn="ctr"/>
            <a:r>
              <a:rPr lang="en-US" b="1" dirty="0"/>
              <a:t>Web-based Tool for Rapid Burn Intensity Estimates Using VIIRS NDVI</a:t>
            </a:r>
            <a:br>
              <a:rPr lang="en-US" b="1" dirty="0"/>
            </a:br>
            <a:r>
              <a:rPr lang="en-US" sz="1400" b="1" dirty="0">
                <a:solidFill>
                  <a:srgbClr val="C00000"/>
                </a:solidFill>
              </a:rPr>
              <a:t>PI:  Sam Batzli</a:t>
            </a:r>
            <a:endParaRPr lang="en-US" sz="1400" b="1" dirty="0">
              <a:solidFill>
                <a:srgbClr val="C00000"/>
              </a:solidFill>
              <a:latin typeface="Helvetica" pitchFamily="2" charset="0"/>
            </a:endParaRPr>
          </a:p>
        </p:txBody>
      </p:sp>
      <p:sp>
        <p:nvSpPr>
          <p:cNvPr id="25" name="TextBox 24">
            <a:extLst>
              <a:ext uri="{FF2B5EF4-FFF2-40B4-BE49-F238E27FC236}">
                <a16:creationId xmlns:a16="http://schemas.microsoft.com/office/drawing/2014/main" id="{B3C49ED9-9A77-2F48-B98D-6E506CDF2DC3}"/>
              </a:ext>
            </a:extLst>
          </p:cNvPr>
          <p:cNvSpPr txBox="1"/>
          <p:nvPr/>
        </p:nvSpPr>
        <p:spPr>
          <a:xfrm>
            <a:off x="7539720" y="6319959"/>
            <a:ext cx="1090363" cy="338554"/>
          </a:xfrm>
          <a:prstGeom prst="rect">
            <a:avLst/>
          </a:prstGeom>
          <a:noFill/>
        </p:spPr>
        <p:txBody>
          <a:bodyPr wrap="none" rtlCol="0">
            <a:spAutoFit/>
          </a:bodyPr>
          <a:lstStyle/>
          <a:p>
            <a:r>
              <a:rPr lang="en-US" sz="1600" dirty="0"/>
              <a:t>April, 2019</a:t>
            </a:r>
          </a:p>
        </p:txBody>
      </p:sp>
      <p:sp>
        <p:nvSpPr>
          <p:cNvPr id="5" name="TextBox 4">
            <a:extLst>
              <a:ext uri="{FF2B5EF4-FFF2-40B4-BE49-F238E27FC236}">
                <a16:creationId xmlns:a16="http://schemas.microsoft.com/office/drawing/2014/main" id="{39B135B4-4300-5D40-A0E0-56F3C3C6F1A5}"/>
              </a:ext>
            </a:extLst>
          </p:cNvPr>
          <p:cNvSpPr txBox="1"/>
          <p:nvPr/>
        </p:nvSpPr>
        <p:spPr>
          <a:xfrm>
            <a:off x="7391400" y="3090692"/>
            <a:ext cx="1631857" cy="710964"/>
          </a:xfrm>
          <a:prstGeom prst="rect">
            <a:avLst/>
          </a:prstGeom>
          <a:noFill/>
        </p:spPr>
        <p:txBody>
          <a:bodyPr wrap="none" rtlCol="0">
            <a:spAutoFit/>
          </a:bodyPr>
          <a:lstStyle/>
          <a:p>
            <a:pPr algn="ctr"/>
            <a:r>
              <a:rPr lang="en-US" dirty="0">
                <a:solidFill>
                  <a:schemeClr val="bg1"/>
                </a:solidFill>
              </a:rPr>
              <a:t>Burn Scar Input</a:t>
            </a:r>
            <a:br>
              <a:rPr lang="en-US" dirty="0">
                <a:solidFill>
                  <a:schemeClr val="bg1"/>
                </a:solidFill>
              </a:rPr>
            </a:br>
            <a:r>
              <a:rPr lang="en-US" dirty="0">
                <a:solidFill>
                  <a:schemeClr val="bg1"/>
                </a:solidFill>
              </a:rPr>
              <a:t>“BRIDGE” Map</a:t>
            </a:r>
          </a:p>
        </p:txBody>
      </p:sp>
      <p:sp>
        <p:nvSpPr>
          <p:cNvPr id="29" name="TextBox 28">
            <a:extLst>
              <a:ext uri="{FF2B5EF4-FFF2-40B4-BE49-F238E27FC236}">
                <a16:creationId xmlns:a16="http://schemas.microsoft.com/office/drawing/2014/main" id="{BD5652A9-142D-044B-AD95-3EE35A6A10B9}"/>
              </a:ext>
            </a:extLst>
          </p:cNvPr>
          <p:cNvSpPr txBox="1"/>
          <p:nvPr/>
        </p:nvSpPr>
        <p:spPr>
          <a:xfrm>
            <a:off x="6324600" y="4719868"/>
            <a:ext cx="1889876" cy="369332"/>
          </a:xfrm>
          <a:prstGeom prst="rect">
            <a:avLst/>
          </a:prstGeom>
          <a:noFill/>
        </p:spPr>
        <p:txBody>
          <a:bodyPr wrap="none" rtlCol="0">
            <a:spAutoFit/>
          </a:bodyPr>
          <a:lstStyle/>
          <a:p>
            <a:r>
              <a:rPr lang="en-US" dirty="0">
                <a:solidFill>
                  <a:schemeClr val="bg1"/>
                </a:solidFill>
              </a:rPr>
              <a:t>Evacuation Orders</a:t>
            </a:r>
          </a:p>
        </p:txBody>
      </p:sp>
      <p:sp>
        <p:nvSpPr>
          <p:cNvPr id="7" name="TextBox 6">
            <a:extLst>
              <a:ext uri="{FF2B5EF4-FFF2-40B4-BE49-F238E27FC236}">
                <a16:creationId xmlns:a16="http://schemas.microsoft.com/office/drawing/2014/main" id="{E168161F-00E6-8F44-B592-AC6D0EC0FCCA}"/>
              </a:ext>
            </a:extLst>
          </p:cNvPr>
          <p:cNvSpPr txBox="1"/>
          <p:nvPr/>
        </p:nvSpPr>
        <p:spPr>
          <a:xfrm>
            <a:off x="838200" y="5717722"/>
            <a:ext cx="7376276" cy="400110"/>
          </a:xfrm>
          <a:prstGeom prst="rect">
            <a:avLst/>
          </a:prstGeom>
          <a:noFill/>
        </p:spPr>
        <p:txBody>
          <a:bodyPr wrap="square" rtlCol="0">
            <a:spAutoFit/>
          </a:bodyPr>
          <a:lstStyle/>
          <a:p>
            <a:r>
              <a:rPr lang="en-US" sz="1000" i="1" dirty="0"/>
              <a:t>Prototype BRIDGE Map dashboard in development, showing S-NPP (yellow) and NOAA-20 (red) satellite tracks with UTC times, coincident with a Red Flag Warning.  Future elements will include before and after NDVI visualization with BRIDGE Map generation tools.</a:t>
            </a:r>
          </a:p>
        </p:txBody>
      </p:sp>
      <p:pic>
        <p:nvPicPr>
          <p:cNvPr id="8" name="Picture 7">
            <a:extLst>
              <a:ext uri="{FF2B5EF4-FFF2-40B4-BE49-F238E27FC236}">
                <a16:creationId xmlns:a16="http://schemas.microsoft.com/office/drawing/2014/main" id="{647CFC1F-89AE-964F-A6F5-FA35F70DA683}"/>
              </a:ext>
            </a:extLst>
          </p:cNvPr>
          <p:cNvPicPr>
            <a:picLocks noChangeAspect="1"/>
          </p:cNvPicPr>
          <p:nvPr/>
        </p:nvPicPr>
        <p:blipFill>
          <a:blip r:embed="rId3"/>
          <a:stretch>
            <a:fillRect/>
          </a:stretch>
        </p:blipFill>
        <p:spPr>
          <a:xfrm>
            <a:off x="838200" y="1174626"/>
            <a:ext cx="7467600" cy="4543096"/>
          </a:xfrm>
          <a:prstGeom prst="rect">
            <a:avLst/>
          </a:prstGeom>
        </p:spPr>
      </p:pic>
      <p:sp>
        <p:nvSpPr>
          <p:cNvPr id="9" name="TextBox 8">
            <a:extLst>
              <a:ext uri="{FF2B5EF4-FFF2-40B4-BE49-F238E27FC236}">
                <a16:creationId xmlns:a16="http://schemas.microsoft.com/office/drawing/2014/main" id="{1120EDCE-8495-EC40-B946-F45ED90A9ECB}"/>
              </a:ext>
            </a:extLst>
          </p:cNvPr>
          <p:cNvSpPr txBox="1"/>
          <p:nvPr/>
        </p:nvSpPr>
        <p:spPr>
          <a:xfrm>
            <a:off x="914400" y="3981271"/>
            <a:ext cx="2057400" cy="1200329"/>
          </a:xfrm>
          <a:prstGeom prst="rect">
            <a:avLst/>
          </a:prstGeom>
          <a:noFill/>
        </p:spPr>
        <p:txBody>
          <a:bodyPr wrap="square" rtlCol="0">
            <a:spAutoFit/>
          </a:bodyPr>
          <a:lstStyle/>
          <a:p>
            <a:pPr algn="ctr"/>
            <a:r>
              <a:rPr lang="en-US" i="1" dirty="0">
                <a:solidFill>
                  <a:schemeClr val="bg1">
                    <a:lumMod val="65000"/>
                  </a:schemeClr>
                </a:solidFill>
              </a:rPr>
              <a:t>[BRIDGE Map generation upload/download tools will go here]</a:t>
            </a:r>
          </a:p>
        </p:txBody>
      </p:sp>
    </p:spTree>
    <p:extLst>
      <p:ext uri="{BB962C8B-B14F-4D97-AF65-F5344CB8AC3E}">
        <p14:creationId xmlns:p14="http://schemas.microsoft.com/office/powerpoint/2010/main" val="1930869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TotalTime>
  <Words>312</Words>
  <Application>Microsoft Office PowerPoint</Application>
  <PresentationFormat>On-screen Show (4:3)</PresentationFormat>
  <Paragraphs>22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Narrow</vt:lpstr>
      <vt:lpstr>Calibri</vt:lpstr>
      <vt:lpstr>Helvetica</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Velden</dc:creator>
  <cp:lastModifiedBy>Scott Lindstrom</cp:lastModifiedBy>
  <cp:revision>9</cp:revision>
  <dcterms:created xsi:type="dcterms:W3CDTF">2019-04-04T16:07:25Z</dcterms:created>
  <dcterms:modified xsi:type="dcterms:W3CDTF">2019-08-12T16:05:14Z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EEAA058F-CEDA-485C-9278-1EE2F1FF9232</vt:lpwstr>
  </property>
  <property fmtid="{D5CDD505-2E9C-101B-9397-08002B2CF9AE}" pid="3" name="ArticulatePath">
    <vt:lpwstr>CA_slide_batzli</vt:lpwstr>
  </property>
</Properties>
</file>