
<file path=[Content_Types].xml><?xml version="1.0" encoding="utf-8"?>
<Types xmlns="http://schemas.openxmlformats.org/package/2006/content-types">
  <Default Extension="png" ContentType="image/png"/>
  <Default Extension="mpeg" ContentType="vide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268" r:id="rId3"/>
    <p:sldId id="290" r:id="rId4"/>
    <p:sldId id="278" r:id="rId5"/>
    <p:sldId id="287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271" r:id="rId15"/>
    <p:sldId id="288" r:id="rId16"/>
    <p:sldId id="289" r:id="rId17"/>
    <p:sldId id="267" r:id="rId18"/>
    <p:sldId id="291" r:id="rId19"/>
    <p:sldId id="300" r:id="rId20"/>
    <p:sldId id="301" r:id="rId21"/>
    <p:sldId id="302" r:id="rId22"/>
    <p:sldId id="303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44" d="100"/>
          <a:sy n="144" d="100"/>
        </p:scale>
        <p:origin x="-624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ED9975-B115-4944-BFE8-B31422E79F03}" type="datetimeFigureOut">
              <a:rPr lang="en-US" smtClean="0"/>
              <a:t>12/13/2013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D1F3A5-66D3-4802-A21B-47559E3CD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81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1097C35-4C2F-4316-8043-4B14081389CC}" type="slidenum">
              <a:rPr lang="en-US">
                <a:solidFill>
                  <a:prstClr val="black"/>
                </a:solidFill>
              </a:rPr>
              <a:pPr eaLnBrk="1" hangingPunct="1"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http://www.goes-r.gov/spacesegment/abi.html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1F3A5-66D3-4802-A21B-47559E3CD6A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430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mpeg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1F3A5-66D3-4802-A21B-47559E3CD6A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4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mpeg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1F3A5-66D3-4802-A21B-47559E3CD6A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75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mpeg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1F3A5-66D3-4802-A21B-47559E3CD6A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56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mpeg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1F3A5-66D3-4802-A21B-47559E3CD6A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52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C4717A-8810-45BF-BAC0-876F5836F1D0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</p:spPr>
        <p:txBody>
          <a:bodyPr/>
          <a:lstStyle/>
          <a:p>
            <a:r>
              <a:rPr lang="en-US"/>
              <a:t>Approx. size of CONUS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038A95-408F-47ED-AADE-D088C40A47A2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</p:spPr>
        <p:txBody>
          <a:bodyPr/>
          <a:lstStyle/>
          <a:p>
            <a:r>
              <a:rPr lang="en-US"/>
              <a:t>Approx. size of CONUS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9DAB93-50B9-4B61-8FCF-26F0BA163705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</p:spPr>
        <p:txBody>
          <a:bodyPr/>
          <a:lstStyle/>
          <a:p>
            <a:r>
              <a:rPr lang="en-US"/>
              <a:t>Approx. size of meso-scale showing “Franklin”.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E0BA4-E8C6-434C-ADA0-1A91C0D5DE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757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BCAD9-4E8E-4F59-9824-E3DD4333FD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12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574A5-5032-4E19-B7A0-EA932453A7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894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06917-834C-4792-AAAF-FFE8748302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9896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1FCB4-B20D-44A1-A55E-58DD90C490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150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472FF-57B5-4206-AA59-7354F91BDF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485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31225-F751-460F-B51C-E16DD62499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022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BA35E-14B8-4C3A-9772-DEB291AF5C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4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219E9-3919-4D64-8FD9-D68C67D104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81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FAA2E-2DCD-4576-B58B-C5DD3B30C9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479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CD224-1A74-47C7-937F-D2AF1EDE56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408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15A57-D5F5-4DAB-8065-3CD09C494B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203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3F6D5-C7DE-4F28-927C-A4A3578C5C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012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D2343B-4B55-410A-A059-59D128AC094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93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hyperlink" Target="http://cimss.ssec.wisc.edu/goes/srsor2013/900x900_GOES_B1_NV_MODE3_animated_2013231_140000_182_2013231_210000_182_X.mp4" TargetMode="Externa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eg"/><Relationship Id="rId1" Type="http://schemas.microsoft.com/office/2007/relationships/media" Target="../media/media6.mpe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hyperlink" Target="http://cimss.ssec.wisc.edu/goes/srsor2013/900x900_GOES_B1_NV_MODE325_animated_2013231_140000_182_2013231_204500_182_X.mp4" TargetMode="Externa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eg"/><Relationship Id="rId1" Type="http://schemas.microsoft.com/office/2007/relationships/media" Target="../media/media8.mpe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p8SgXJSMOfc&amp;feature=player_embedded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hyperlink" Target="http://cimss.ssec.wisc.edu/goes/srsor2013/900x900_GOES_B1_WI_MODE3_animated_2013233_170000_182_2013233_230000_182_X.mp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eg"/><Relationship Id="rId1" Type="http://schemas.microsoft.com/office/2007/relationships/media" Target="../media/media2.m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.png"/><Relationship Id="rId4" Type="http://schemas.openxmlformats.org/officeDocument/2006/relationships/hyperlink" Target="http://cimss.ssec.wisc.edu/goes/srsor2013/900x900_GOES_B1_WI_MODE325_animated_2013233_170000_182_2013233_224500_182_X.mp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eg"/><Relationship Id="rId1" Type="http://schemas.microsoft.com/office/2007/relationships/media" Target="../media/media4.mpe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76200" y="1066800"/>
            <a:ext cx="89916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smtClean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Considering alternatives for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smtClean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GOES-R ABI scan modes: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i="1" dirty="0" smtClean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“Continuous FD”, “Flex”, and “Hybrid”</a:t>
            </a:r>
            <a:endParaRPr lang="en-US" sz="4000" i="1" dirty="0">
              <a:solidFill>
                <a:srgbClr val="FFFF00"/>
              </a:solidFill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39849" y="3657600"/>
            <a:ext cx="8839200" cy="272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lvl="1" indent="0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Timothy J. 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Schmit  (</a:t>
            </a:r>
            <a:r>
              <a:rPr lang="en-US" dirty="0" smtClean="0">
                <a:solidFill>
                  <a:srgbClr val="FFFFFF"/>
                </a:solidFill>
              </a:rPr>
              <a:t>tim.j.schmit@noaa.gov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)</a:t>
            </a:r>
            <a:endParaRPr lang="en-US" sz="2000" b="1" dirty="0">
              <a:solidFill>
                <a:srgbClr val="FFFFFF"/>
              </a:solidFill>
              <a:latin typeface="Arial Unicode MS" pitchFamily="34" charset="-128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0000"/>
                </a:solidFill>
                <a:latin typeface="Arial Unicode MS" pitchFamily="34" charset="-128"/>
              </a:rPr>
              <a:t>NOAA/NESDIS/Satellite Applications and Research</a:t>
            </a:r>
          </a:p>
          <a:p>
            <a:pPr algn="ctr" fontAlgn="base">
              <a:spcAft>
                <a:spcPct val="0"/>
              </a:spcAft>
            </a:pPr>
            <a:r>
              <a:rPr lang="en-US" sz="1600" b="1" dirty="0">
                <a:solidFill>
                  <a:srgbClr val="FF0000"/>
                </a:solidFill>
                <a:latin typeface="Arial Unicode MS" pitchFamily="34" charset="-128"/>
              </a:rPr>
              <a:t>  Advanced Satellite Products Branch (ASPB</a:t>
            </a:r>
            <a:r>
              <a:rPr lang="en-US" sz="1600" b="1" dirty="0" smtClean="0">
                <a:solidFill>
                  <a:srgbClr val="FF0000"/>
                </a:solidFill>
                <a:latin typeface="Arial Unicode MS" pitchFamily="34" charset="-128"/>
              </a:rPr>
              <a:t>)</a:t>
            </a:r>
          </a:p>
          <a:p>
            <a:pPr lvl="0"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800" b="1" dirty="0" smtClean="0">
              <a:solidFill>
                <a:srgbClr val="FFFFFF"/>
              </a:solidFill>
              <a:latin typeface="Arial Unicode MS" pitchFamily="34" charset="-128"/>
            </a:endParaRPr>
          </a:p>
          <a:p>
            <a:pPr lvl="0"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Chris </a:t>
            </a:r>
            <a:r>
              <a:rPr lang="en-US" sz="2000" b="1" dirty="0" err="1" smtClean="0">
                <a:solidFill>
                  <a:srgbClr val="FFFFFF"/>
                </a:solidFill>
                <a:latin typeface="Arial Unicode MS" pitchFamily="34" charset="-128"/>
              </a:rPr>
              <a:t>Velden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   (ChrisV@ssec.wisc.edu) </a:t>
            </a:r>
          </a:p>
          <a:p>
            <a:pPr lvl="0" algn="ctr" eaLnBrk="1" fontAlgn="base" hangingPunct="1">
              <a:spcBef>
                <a:spcPts val="600"/>
              </a:spcBef>
              <a:spcAft>
                <a:spcPct val="0"/>
              </a:spcAft>
            </a:pPr>
            <a:r>
              <a:rPr lang="en-US" sz="1600" b="1" dirty="0" err="1" smtClean="0">
                <a:solidFill>
                  <a:srgbClr val="FF0000"/>
                </a:solidFill>
                <a:latin typeface="Arial Unicode MS" pitchFamily="34" charset="-128"/>
              </a:rPr>
              <a:t>UWisc</a:t>
            </a:r>
            <a:r>
              <a:rPr lang="en-US" sz="1600" b="1" dirty="0" smtClean="0">
                <a:solidFill>
                  <a:srgbClr val="FF0000"/>
                </a:solidFill>
                <a:latin typeface="Arial Unicode MS" pitchFamily="34" charset="-128"/>
              </a:rPr>
              <a:t>. - CIMSS</a:t>
            </a:r>
            <a:endParaRPr lang="en-US" sz="1600" b="1" dirty="0">
              <a:solidFill>
                <a:srgbClr val="FF0000"/>
              </a:solidFill>
              <a:latin typeface="Arial Unicode MS" pitchFamily="34" charset="-128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 b="1" dirty="0" smtClean="0">
              <a:solidFill>
                <a:srgbClr val="FFFF00"/>
              </a:solidFill>
              <a:latin typeface="Arial Unicode MS" pitchFamily="34" charset="-128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FF00"/>
                </a:solidFill>
                <a:latin typeface="Arial Unicode MS" pitchFamily="34" charset="-128"/>
              </a:rPr>
              <a:t>Madison, WI</a:t>
            </a:r>
          </a:p>
        </p:txBody>
      </p:sp>
      <p:pic>
        <p:nvPicPr>
          <p:cNvPr id="7177" name="Picture 11" descr="WideBannerLef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6259"/>
            <a:ext cx="2514600" cy="49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1150" y="63759"/>
            <a:ext cx="1041699" cy="6952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50" y="6927"/>
            <a:ext cx="13144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7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itle 6"/>
          <p:cNvSpPr txBox="1">
            <a:spLocks/>
          </p:cNvSpPr>
          <p:nvPr/>
        </p:nvSpPr>
        <p:spPr>
          <a:xfrm>
            <a:off x="0" y="0"/>
            <a:ext cx="5645150" cy="53657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kern="0" dirty="0" smtClean="0">
                <a:solidFill>
                  <a:srgbClr val="FFFF00"/>
                </a:solidFill>
                <a:latin typeface="Arial Black"/>
              </a:rPr>
              <a:t>~ mode </a:t>
            </a:r>
            <a:r>
              <a:rPr lang="en-US" sz="2000" i="1" kern="0" dirty="0" smtClean="0">
                <a:solidFill>
                  <a:srgbClr val="FFFF00"/>
                </a:solidFill>
                <a:latin typeface="Arial Black"/>
              </a:rPr>
              <a:t>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kern="0" dirty="0" smtClean="0">
                <a:solidFill>
                  <a:srgbClr val="FFFF00"/>
                </a:solidFill>
                <a:latin typeface="Arial Black"/>
              </a:rPr>
              <a:t>(mp4)</a:t>
            </a:r>
            <a:endParaRPr lang="en-US" sz="2000" i="1" kern="0" dirty="0">
              <a:solidFill>
                <a:srgbClr val="FFFF00"/>
              </a:solidFill>
              <a:latin typeface="Arial Black"/>
            </a:endParaRPr>
          </a:p>
        </p:txBody>
      </p:sp>
      <p:pic>
        <p:nvPicPr>
          <p:cNvPr id="5" name="900x900_GOES_B1_NV_MODE3_animated_2013231_140000_182_2013231_210000_182_X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" y="0"/>
            <a:ext cx="6629400" cy="6629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6611779"/>
            <a:ext cx="82509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hlinkClick r:id="rId5"/>
              </a:rPr>
              <a:t>http://cimss.ssec.wisc.edu/goes/srsor2013/900x900_GOES_B1_NV_MODE3_animated_2013231_140000_182_2013231_210000_182_X.mp4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4765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itle 6"/>
          <p:cNvSpPr txBox="1">
            <a:spLocks/>
          </p:cNvSpPr>
          <p:nvPr/>
        </p:nvSpPr>
        <p:spPr>
          <a:xfrm>
            <a:off x="6350" y="27708"/>
            <a:ext cx="5645150" cy="53657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kern="0" dirty="0" smtClean="0">
                <a:solidFill>
                  <a:srgbClr val="FFFF00"/>
                </a:solidFill>
                <a:latin typeface="Arial Black"/>
              </a:rPr>
              <a:t>~ mode </a:t>
            </a:r>
            <a:r>
              <a:rPr lang="en-US" sz="2000" i="1" kern="0" dirty="0" smtClean="0">
                <a:solidFill>
                  <a:srgbClr val="FFFF00"/>
                </a:solidFill>
                <a:latin typeface="Arial Black"/>
              </a:rPr>
              <a:t>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kern="0" dirty="0" smtClean="0">
                <a:solidFill>
                  <a:srgbClr val="FFFF00"/>
                </a:solidFill>
                <a:latin typeface="Arial Black"/>
              </a:rPr>
              <a:t>(mpeg)</a:t>
            </a:r>
            <a:endParaRPr lang="en-US" sz="2000" i="1" kern="0" dirty="0">
              <a:solidFill>
                <a:srgbClr val="FFFF00"/>
              </a:solidFill>
              <a:latin typeface="Arial Black"/>
            </a:endParaRPr>
          </a:p>
        </p:txBody>
      </p:sp>
      <p:pic>
        <p:nvPicPr>
          <p:cNvPr id="4" name="900x900_GOES_B1_NV_MODE3_animated_2013231_140000_182_2013231_210000_182_X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7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itle 6"/>
          <p:cNvSpPr txBox="1">
            <a:spLocks/>
          </p:cNvSpPr>
          <p:nvPr/>
        </p:nvSpPr>
        <p:spPr>
          <a:xfrm>
            <a:off x="0" y="0"/>
            <a:ext cx="5645150" cy="53657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kern="0" dirty="0" smtClean="0">
                <a:solidFill>
                  <a:srgbClr val="FFFF00"/>
                </a:solidFill>
                <a:latin typeface="Arial Black"/>
              </a:rPr>
              <a:t>~ mode </a:t>
            </a:r>
            <a:r>
              <a:rPr lang="en-US" sz="2000" i="1" kern="0" dirty="0" smtClean="0">
                <a:solidFill>
                  <a:srgbClr val="FFFF00"/>
                </a:solidFill>
                <a:latin typeface="Arial Black"/>
              </a:rPr>
              <a:t>3.25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kern="0" dirty="0" smtClean="0">
                <a:solidFill>
                  <a:srgbClr val="FFFF00"/>
                </a:solidFill>
                <a:latin typeface="Arial Black"/>
              </a:rPr>
              <a:t>(mp4)</a:t>
            </a:r>
            <a:endParaRPr lang="en-US" sz="2000" i="1" kern="0" dirty="0">
              <a:solidFill>
                <a:srgbClr val="FFFF00"/>
              </a:solidFill>
              <a:latin typeface="Arial Black"/>
            </a:endParaRPr>
          </a:p>
        </p:txBody>
      </p:sp>
      <p:pic>
        <p:nvPicPr>
          <p:cNvPr id="4" name="900x900_GOES_B1_NV_MODE325_animated_2013231_140000_182_2013231_204500_182_X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7400" y="0"/>
            <a:ext cx="6553200" cy="655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6553200"/>
            <a:ext cx="83920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hlinkClick r:id="rId5"/>
              </a:rPr>
              <a:t>http://cimss.ssec.wisc.edu/goes/srsor2013/900x900_GOES_B1_NV_MODE325_animated_2013231_140000_182_2013231_204500_182_X.mp4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6402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itle 6"/>
          <p:cNvSpPr txBox="1">
            <a:spLocks/>
          </p:cNvSpPr>
          <p:nvPr/>
        </p:nvSpPr>
        <p:spPr>
          <a:xfrm>
            <a:off x="0" y="0"/>
            <a:ext cx="5645150" cy="53657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kern="0" dirty="0" smtClean="0">
                <a:solidFill>
                  <a:srgbClr val="FFFF00"/>
                </a:solidFill>
                <a:latin typeface="Arial Black"/>
              </a:rPr>
              <a:t>~ mode </a:t>
            </a:r>
            <a:r>
              <a:rPr lang="en-US" sz="2000" i="1" kern="0" dirty="0" smtClean="0">
                <a:solidFill>
                  <a:srgbClr val="FFFF00"/>
                </a:solidFill>
                <a:latin typeface="Arial Black"/>
              </a:rPr>
              <a:t>3.25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kern="0" dirty="0" smtClean="0">
                <a:solidFill>
                  <a:srgbClr val="FFFF00"/>
                </a:solidFill>
                <a:latin typeface="Arial Black"/>
              </a:rPr>
              <a:t>(mpeg)</a:t>
            </a:r>
            <a:endParaRPr lang="en-US" sz="2000" i="1" kern="0" dirty="0">
              <a:solidFill>
                <a:srgbClr val="FFFF00"/>
              </a:solidFill>
              <a:latin typeface="Arial Black"/>
            </a:endParaRPr>
          </a:p>
        </p:txBody>
      </p:sp>
      <p:pic>
        <p:nvPicPr>
          <p:cNvPr id="4" name="900x900_GOES_B1_NV_MODE325_animated_2013231_140000_182_2013231_204500_182_X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12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7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9916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</a:rPr>
              <a:t>“Continuous FD” Mode of Operations</a:t>
            </a:r>
            <a:br>
              <a:rPr lang="en-US" sz="4000" dirty="0" smtClean="0">
                <a:solidFill>
                  <a:srgbClr val="FFFF00"/>
                </a:solidFill>
              </a:rPr>
            </a:br>
            <a:r>
              <a:rPr lang="en-US" sz="4000" u="sng" dirty="0" smtClean="0">
                <a:solidFill>
                  <a:srgbClr val="FFFF00"/>
                </a:solidFill>
              </a:rPr>
              <a:t>Pros</a:t>
            </a:r>
            <a:r>
              <a:rPr lang="en-US" sz="4000" dirty="0" smtClean="0">
                <a:solidFill>
                  <a:srgbClr val="FFFF00"/>
                </a:solidFill>
              </a:rPr>
              <a:t>                     </a:t>
            </a:r>
            <a:r>
              <a:rPr lang="en-US" sz="4000" u="sng" dirty="0" smtClean="0">
                <a:solidFill>
                  <a:srgbClr val="FFFF00"/>
                </a:solidFill>
              </a:rPr>
              <a:t>Cons</a:t>
            </a:r>
            <a:endParaRPr lang="en-US" sz="4000" u="sng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</a:rPr>
              <a:t>Uninterrupted scans of the entire ABI viewing footprint at 5-min. intervals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Improved operational cloud-tracked winds vs. 15-min sampling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No need for NWS to request special scanning operations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</a:rPr>
              <a:t>Give up the </a:t>
            </a:r>
            <a:r>
              <a:rPr lang="en-US" sz="2800" dirty="0" err="1" smtClean="0">
                <a:solidFill>
                  <a:schemeClr val="bg1"/>
                </a:solidFill>
              </a:rPr>
              <a:t>mesoscale</a:t>
            </a:r>
            <a:r>
              <a:rPr lang="en-US" sz="2800" dirty="0" smtClean="0">
                <a:solidFill>
                  <a:schemeClr val="bg1"/>
                </a:solidFill>
              </a:rPr>
              <a:t> sampling  and products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Will miss rapidly changing/evolving events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No ‘targeted’ observations, e.g. event-driven scanning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1FCB4-B20D-44A1-A55E-58DD90C490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</a:rPr>
              <a:t>“Flex” Mode of Operations</a:t>
            </a:r>
            <a:br>
              <a:rPr lang="en-US" sz="4000" dirty="0" smtClean="0">
                <a:solidFill>
                  <a:srgbClr val="FFFF00"/>
                </a:solidFill>
              </a:rPr>
            </a:br>
            <a:r>
              <a:rPr lang="en-US" sz="4000" u="sng" dirty="0" smtClean="0">
                <a:solidFill>
                  <a:srgbClr val="FFFF00"/>
                </a:solidFill>
              </a:rPr>
              <a:t>Pros</a:t>
            </a:r>
            <a:r>
              <a:rPr lang="en-US" sz="4000" dirty="0" smtClean="0">
                <a:solidFill>
                  <a:srgbClr val="FFFF00"/>
                </a:solidFill>
              </a:rPr>
              <a:t>                     </a:t>
            </a:r>
            <a:r>
              <a:rPr lang="en-US" sz="4000" u="sng" dirty="0" smtClean="0">
                <a:solidFill>
                  <a:srgbClr val="FFFF00"/>
                </a:solidFill>
              </a:rPr>
              <a:t>Cons</a:t>
            </a:r>
            <a:endParaRPr lang="en-US" sz="4000" u="sng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71600"/>
            <a:ext cx="4267200" cy="4525963"/>
          </a:xfr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</a:rPr>
              <a:t>Syncs FD sampling (15-min) with other future geo satellites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Provides for 5-min scans over western US, southern Alaska and northeast Pacific  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Allows for selectable and uninterrupted </a:t>
            </a:r>
            <a:r>
              <a:rPr lang="en-US" sz="2800" dirty="0" err="1" smtClean="0">
                <a:solidFill>
                  <a:schemeClr val="bg1"/>
                </a:solidFill>
              </a:rPr>
              <a:t>mesoscale</a:t>
            </a:r>
            <a:r>
              <a:rPr lang="en-US" sz="2800" dirty="0" smtClean="0">
                <a:solidFill>
                  <a:schemeClr val="bg1"/>
                </a:solidFill>
              </a:rPr>
              <a:t> sampling (e.g. Hawaii and rapidly changing events, etc.)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525963"/>
          </a:xfr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</a:rPr>
              <a:t>Operational cloud-tracked winds (outside of “PACUS” domain) limited to 15-min. imagery (sub-optimal)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Other cloud products less frequently available for aviation and global NWP applications outside of the “PACUS”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1FCB4-B20D-44A1-A55E-58DD90C490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57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9916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</a:rPr>
              <a:t>“Hybrid” Mode of Operations</a:t>
            </a:r>
            <a:br>
              <a:rPr lang="en-US" sz="4000" dirty="0" smtClean="0">
                <a:solidFill>
                  <a:srgbClr val="FFFF00"/>
                </a:solidFill>
              </a:rPr>
            </a:br>
            <a:r>
              <a:rPr lang="en-US" sz="4000" u="sng" dirty="0" smtClean="0">
                <a:solidFill>
                  <a:srgbClr val="FFFF00"/>
                </a:solidFill>
              </a:rPr>
              <a:t>Pros</a:t>
            </a:r>
            <a:r>
              <a:rPr lang="en-US" sz="4000" dirty="0" smtClean="0">
                <a:solidFill>
                  <a:srgbClr val="FFFF00"/>
                </a:solidFill>
              </a:rPr>
              <a:t>                     </a:t>
            </a:r>
            <a:r>
              <a:rPr lang="en-US" sz="4000" u="sng" dirty="0" smtClean="0">
                <a:solidFill>
                  <a:srgbClr val="FFFF00"/>
                </a:solidFill>
              </a:rPr>
              <a:t>Cons</a:t>
            </a:r>
            <a:endParaRPr lang="en-US" sz="4000" u="sng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38600" cy="4525963"/>
          </a:xfr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</a:rPr>
              <a:t>All of Flex mode pros, except the </a:t>
            </a:r>
            <a:r>
              <a:rPr lang="en-US" sz="2800" dirty="0" err="1" smtClean="0">
                <a:solidFill>
                  <a:schemeClr val="bg1"/>
                </a:solidFill>
              </a:rPr>
              <a:t>mesoscale</a:t>
            </a:r>
            <a:r>
              <a:rPr lang="en-US" sz="2800" dirty="0" smtClean="0">
                <a:solidFill>
                  <a:schemeClr val="bg1"/>
                </a:solidFill>
              </a:rPr>
              <a:t> views will be interrupted for one-fourth of the hour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Allows FD cloud-tracked winds to be produced from 5-min. images once per hour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267200" cy="4525963"/>
          </a:xfr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</a:rPr>
              <a:t>1-min. or 30-sec </a:t>
            </a:r>
            <a:r>
              <a:rPr lang="en-US" sz="2800" dirty="0" err="1" smtClean="0">
                <a:solidFill>
                  <a:schemeClr val="bg1"/>
                </a:solidFill>
              </a:rPr>
              <a:t>mesoscale</a:t>
            </a:r>
            <a:r>
              <a:rPr lang="en-US" sz="2800" dirty="0" smtClean="0">
                <a:solidFill>
                  <a:schemeClr val="bg1"/>
                </a:solidFill>
              </a:rPr>
              <a:t> sampling will be interrupted every hour (replaced by 5-min. scans for a duration of 15 min.) 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Introduces a </a:t>
            </a:r>
            <a:r>
              <a:rPr lang="en-US" sz="2800" dirty="0" smtClean="0">
                <a:solidFill>
                  <a:schemeClr val="bg1"/>
                </a:solidFill>
              </a:rPr>
              <a:t>discontinuity </a:t>
            </a:r>
            <a:r>
              <a:rPr lang="en-US" sz="2800" dirty="0" smtClean="0">
                <a:solidFill>
                  <a:schemeClr val="bg1"/>
                </a:solidFill>
              </a:rPr>
              <a:t>in the animations once per </a:t>
            </a:r>
            <a:r>
              <a:rPr lang="en-US" sz="2800" dirty="0" smtClean="0">
                <a:solidFill>
                  <a:schemeClr val="bg1"/>
                </a:solidFill>
              </a:rPr>
              <a:t>hour (for 15 min).</a:t>
            </a:r>
            <a:endParaRPr lang="en-US" sz="2800" dirty="0" smtClean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1FCB4-B20D-44A1-A55E-58DD90C490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40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FFFF00"/>
                </a:solidFill>
              </a:rPr>
              <a:t>Summary of ABI Operational Scan Mode Alternatives  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762000"/>
            <a:ext cx="8686800" cy="4462462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    </a:t>
            </a:r>
            <a:r>
              <a:rPr lang="en-US" sz="2800" u="sng" dirty="0" smtClean="0">
                <a:solidFill>
                  <a:schemeClr val="bg1"/>
                </a:solidFill>
              </a:rPr>
              <a:t>Continuous FD</a:t>
            </a:r>
            <a:r>
              <a:rPr lang="en-US" sz="2800" dirty="0" smtClean="0">
                <a:solidFill>
                  <a:schemeClr val="bg1"/>
                </a:solidFill>
              </a:rPr>
              <a:t> mode of operations would be great for large-scale animations and improved cloud-track wind derivation, but no ‘super-rapid-scan’ (SRS) imaging for </a:t>
            </a:r>
            <a:r>
              <a:rPr lang="en-US" sz="2800" dirty="0" err="1" smtClean="0">
                <a:solidFill>
                  <a:schemeClr val="bg1"/>
                </a:solidFill>
              </a:rPr>
              <a:t>mesoscale</a:t>
            </a:r>
            <a:r>
              <a:rPr lang="en-US" sz="2800" dirty="0" smtClean="0">
                <a:solidFill>
                  <a:schemeClr val="bg1"/>
                </a:solidFill>
              </a:rPr>
              <a:t> events.</a:t>
            </a:r>
          </a:p>
          <a:p>
            <a:pPr marL="0" indent="0" eaLnBrk="1" hangingPunct="1">
              <a:buNone/>
              <a:defRPr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     </a:t>
            </a:r>
            <a:r>
              <a:rPr lang="en-US" sz="2800" u="sng" dirty="0" smtClean="0">
                <a:solidFill>
                  <a:schemeClr val="bg1"/>
                </a:solidFill>
              </a:rPr>
              <a:t>Flex</a:t>
            </a:r>
            <a:r>
              <a:rPr lang="en-US" sz="2800" dirty="0" smtClean="0">
                <a:solidFill>
                  <a:schemeClr val="bg1"/>
                </a:solidFill>
              </a:rPr>
              <a:t> mode of operations would provide unique opportunities for </a:t>
            </a:r>
            <a:r>
              <a:rPr lang="en-US" sz="2800" dirty="0" err="1" smtClean="0">
                <a:solidFill>
                  <a:schemeClr val="bg1"/>
                </a:solidFill>
              </a:rPr>
              <a:t>mesoscale</a:t>
            </a:r>
            <a:r>
              <a:rPr lang="en-US" sz="2800" dirty="0" smtClean="0">
                <a:solidFill>
                  <a:schemeClr val="bg1"/>
                </a:solidFill>
              </a:rPr>
              <a:t> imaging (SRS), but would be sub-optimal for cloud-tracked winds over most of the viewing region (important for global NWP).</a:t>
            </a:r>
          </a:p>
          <a:p>
            <a:pPr marL="0" indent="0" eaLnBrk="1" hangingPunct="1">
              <a:buNone/>
              <a:defRPr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     </a:t>
            </a:r>
            <a:r>
              <a:rPr lang="en-US" sz="2800" u="sng" dirty="0" smtClean="0">
                <a:solidFill>
                  <a:schemeClr val="bg1"/>
                </a:solidFill>
              </a:rPr>
              <a:t>Hybrid</a:t>
            </a:r>
            <a:r>
              <a:rPr lang="en-US" sz="2800" dirty="0" smtClean="0">
                <a:solidFill>
                  <a:schemeClr val="bg1"/>
                </a:solidFill>
              </a:rPr>
              <a:t> mode of operations would allow improved cloud-tracked winds and </a:t>
            </a:r>
            <a:r>
              <a:rPr lang="en-US" sz="2800" dirty="0" err="1" smtClean="0">
                <a:solidFill>
                  <a:schemeClr val="bg1"/>
                </a:solidFill>
              </a:rPr>
              <a:t>mesoscale</a:t>
            </a:r>
            <a:r>
              <a:rPr lang="en-US" sz="2800" dirty="0" smtClean="0">
                <a:solidFill>
                  <a:schemeClr val="bg1"/>
                </a:solidFill>
              </a:rPr>
              <a:t> sampling, but with small interruptions to the SRS animations (and any derived products)</a:t>
            </a:r>
          </a:p>
        </p:txBody>
      </p:sp>
      <p:sp>
        <p:nvSpPr>
          <p:cNvPr id="8192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9DB4AF0-9137-4E66-BBEB-EA2B82F149F3}" type="slidenum">
              <a:rPr lang="en-US" smtClean="0">
                <a:solidFill>
                  <a:srgbClr val="000000"/>
                </a:solidFill>
              </a:rPr>
              <a:pPr eaLnBrk="1" hangingPunct="1"/>
              <a:t>17</a:t>
            </a:fld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89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References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47738"/>
            <a:ext cx="8534400" cy="4462462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2400" dirty="0">
                <a:solidFill>
                  <a:schemeClr val="bg1"/>
                </a:solidFill>
              </a:rPr>
              <a:t>Schmit, T. J., and co-authors, 2013: GOES-14 Super Rapid Scan Operations to Prepare for GOES-R, Accepted to </a:t>
            </a:r>
            <a:r>
              <a:rPr lang="en-US" sz="2400" i="1" dirty="0">
                <a:solidFill>
                  <a:schemeClr val="bg1"/>
                </a:solidFill>
              </a:rPr>
              <a:t>J. Applied Remote Sensing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  <a:p>
            <a:pPr marL="0" indent="0" eaLnBrk="1" hangingPunct="1">
              <a:buNone/>
              <a:defRPr/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or 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400" dirty="0">
                <a:solidFill>
                  <a:schemeClr val="bg1"/>
                </a:solidFill>
              </a:rPr>
              <a:t>Rapid Refresh Information of Significant Events: Preparing users for the next generation of geostationary operational </a:t>
            </a:r>
            <a:r>
              <a:rPr lang="en-US" sz="2400" dirty="0" smtClean="0">
                <a:solidFill>
                  <a:schemeClr val="bg1"/>
                </a:solidFill>
              </a:rPr>
              <a:t>satellites, </a:t>
            </a:r>
            <a:r>
              <a:rPr lang="en-US" sz="2400" dirty="0" err="1" smtClean="0">
                <a:solidFill>
                  <a:schemeClr val="bg1"/>
                </a:solidFill>
              </a:rPr>
              <a:t>submited</a:t>
            </a:r>
            <a:r>
              <a:rPr lang="en-US" sz="2400" dirty="0" smtClean="0">
                <a:solidFill>
                  <a:schemeClr val="bg1"/>
                </a:solidFill>
              </a:rPr>
              <a:t> to JARS.</a:t>
            </a:r>
            <a:endParaRPr lang="en-US" sz="2400" dirty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8192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9DB4AF0-9137-4E66-BBEB-EA2B82F149F3}" type="slidenum">
              <a:rPr lang="en-US" smtClean="0">
                <a:solidFill>
                  <a:srgbClr val="000000"/>
                </a:solidFill>
              </a:rPr>
              <a:pPr eaLnBrk="1" hangingPunct="1"/>
              <a:t>18</a:t>
            </a:fld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5276" y="6012599"/>
            <a:ext cx="1152524" cy="76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2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3DAE-4A9A-4B8A-9272-4EF5FD248072}" type="slidenum">
              <a:rPr lang="en-US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1750" y="5775325"/>
            <a:ext cx="9906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/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Anticipated 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scan 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mode 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for the ABI:</a:t>
            </a:r>
          </a:p>
          <a:p>
            <a:pPr eaLnBrk="0" hangingPunct="0"/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- Full disk images every 15 minutes + 5 min CONUS images + </a:t>
            </a:r>
            <a:r>
              <a:rPr lang="en-US" sz="2000" b="1" dirty="0" err="1">
                <a:solidFill>
                  <a:srgbClr val="FFFFFF"/>
                </a:solidFill>
                <a:latin typeface="Arial Unicode MS" pitchFamily="34" charset="-128"/>
              </a:rPr>
              <a:t>mesoscale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. </a:t>
            </a: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7543800" y="215900"/>
            <a:ext cx="1447800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>
                <a:solidFill>
                  <a:srgbClr val="FFFF00"/>
                </a:solidFill>
                <a:latin typeface="Arial Unicode MS" pitchFamily="34" charset="-128"/>
              </a:rPr>
              <a:t>ABI scans about 5 times faster</a:t>
            </a:r>
          </a:p>
          <a:p>
            <a:r>
              <a:rPr lang="en-US" sz="2400">
                <a:solidFill>
                  <a:srgbClr val="FFFF00"/>
                </a:solidFill>
                <a:latin typeface="Arial Unicode MS" pitchFamily="34" charset="-128"/>
              </a:rPr>
              <a:t>than the current GOES imager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" y="0"/>
            <a:ext cx="7258050" cy="580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3455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"/>
            <a:ext cx="82296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</a:rPr>
              <a:t>Possible ABI </a:t>
            </a:r>
            <a:r>
              <a:rPr lang="en-US" sz="4000" dirty="0">
                <a:solidFill>
                  <a:srgbClr val="FFFF00"/>
                </a:solidFill>
              </a:rPr>
              <a:t>Modes of </a:t>
            </a:r>
            <a:r>
              <a:rPr lang="en-US" sz="4000" dirty="0" smtClean="0">
                <a:solidFill>
                  <a:srgbClr val="FFFF00"/>
                </a:solidFill>
              </a:rPr>
              <a:t>Operation</a:t>
            </a:r>
            <a:br>
              <a:rPr lang="en-US" sz="4000" dirty="0" smtClean="0">
                <a:solidFill>
                  <a:srgbClr val="FFFF00"/>
                </a:solidFill>
              </a:rPr>
            </a:br>
            <a:r>
              <a:rPr lang="en-US" sz="2800" dirty="0" smtClean="0">
                <a:solidFill>
                  <a:srgbClr val="FFFF00"/>
                </a:solidFill>
              </a:rPr>
              <a:t>(assuming GOES-West positioning)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763000" cy="4525963"/>
          </a:xfrm>
        </p:spPr>
        <p:txBody>
          <a:bodyPr/>
          <a:lstStyle/>
          <a:p>
            <a:r>
              <a:rPr lang="en-US" sz="1800" b="1" u="sng" dirty="0">
                <a:solidFill>
                  <a:schemeClr val="bg1"/>
                </a:solidFill>
              </a:rPr>
              <a:t>Continuous Full </a:t>
            </a:r>
            <a:r>
              <a:rPr lang="en-US" sz="1800" b="1" u="sng" dirty="0" smtClean="0">
                <a:solidFill>
                  <a:schemeClr val="bg1"/>
                </a:solidFill>
              </a:rPr>
              <a:t>Disk </a:t>
            </a:r>
            <a:r>
              <a:rPr lang="en-US" sz="1800" dirty="0" smtClean="0">
                <a:solidFill>
                  <a:schemeClr val="bg1"/>
                </a:solidFill>
              </a:rPr>
              <a:t>: Provides </a:t>
            </a:r>
            <a:r>
              <a:rPr lang="en-US" sz="1800" dirty="0">
                <a:solidFill>
                  <a:schemeClr val="bg1"/>
                </a:solidFill>
              </a:rPr>
              <a:t>uninterrupted scans of the full disk every 5 minutes.</a:t>
            </a:r>
          </a:p>
          <a:p>
            <a:endParaRPr lang="en-US" sz="1200" b="1" dirty="0" smtClean="0">
              <a:solidFill>
                <a:schemeClr val="bg1"/>
              </a:solidFill>
            </a:endParaRPr>
          </a:p>
          <a:p>
            <a:r>
              <a:rPr lang="en-US" sz="1800" b="1" u="sng" dirty="0" smtClean="0">
                <a:solidFill>
                  <a:schemeClr val="bg1"/>
                </a:solidFill>
              </a:rPr>
              <a:t>Flex </a:t>
            </a:r>
            <a:r>
              <a:rPr lang="en-US" sz="1800" dirty="0" smtClean="0">
                <a:solidFill>
                  <a:schemeClr val="bg1"/>
                </a:solidFill>
              </a:rPr>
              <a:t>: Provides </a:t>
            </a:r>
            <a:r>
              <a:rPr lang="en-US" sz="1800" dirty="0">
                <a:solidFill>
                  <a:schemeClr val="bg1"/>
                </a:solidFill>
              </a:rPr>
              <a:t>a FD scan every 15 minutes, a </a:t>
            </a:r>
            <a:r>
              <a:rPr lang="en-US" sz="1800" dirty="0" smtClean="0">
                <a:solidFill>
                  <a:schemeClr val="bg1"/>
                </a:solidFill>
              </a:rPr>
              <a:t>CONUS </a:t>
            </a:r>
            <a:r>
              <a:rPr lang="en-US" sz="1800" dirty="0">
                <a:solidFill>
                  <a:schemeClr val="bg1"/>
                </a:solidFill>
              </a:rPr>
              <a:t>every 5 minutes, and a Mesoscale every 30 </a:t>
            </a:r>
            <a:r>
              <a:rPr lang="en-US" sz="1800" dirty="0" smtClean="0">
                <a:solidFill>
                  <a:schemeClr val="bg1"/>
                </a:solidFill>
              </a:rPr>
              <a:t>seconds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(or two Mesoscale areas with 1-min. scans)</a:t>
            </a: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200" b="1" dirty="0" smtClean="0">
                <a:solidFill>
                  <a:schemeClr val="bg1"/>
                </a:solidFill>
              </a:rPr>
              <a:t>                         </a:t>
            </a:r>
            <a:r>
              <a:rPr lang="en-US" sz="1600" b="1" dirty="0" err="1" smtClean="0">
                <a:solidFill>
                  <a:schemeClr val="bg1"/>
                </a:solidFill>
              </a:rPr>
              <a:t>Mesoscale</a:t>
            </a:r>
            <a:r>
              <a:rPr lang="en-US" sz="1600" dirty="0">
                <a:solidFill>
                  <a:schemeClr val="bg1"/>
                </a:solidFill>
              </a:rPr>
              <a:t>: Provides coverage over a selectable 1000x1000km box with a </a:t>
            </a:r>
            <a:endParaRPr lang="en-US" sz="1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                                      temporal </a:t>
            </a:r>
            <a:r>
              <a:rPr lang="en-US" sz="1600" dirty="0">
                <a:solidFill>
                  <a:schemeClr val="bg1"/>
                </a:solidFill>
              </a:rPr>
              <a:t>resolution of </a:t>
            </a:r>
            <a:r>
              <a:rPr lang="en-US" sz="1600" dirty="0" smtClean="0">
                <a:solidFill>
                  <a:schemeClr val="bg1"/>
                </a:solidFill>
              </a:rPr>
              <a:t>30 seconds</a:t>
            </a:r>
            <a:r>
              <a:rPr lang="en-US" sz="1600" dirty="0">
                <a:solidFill>
                  <a:schemeClr val="bg1"/>
                </a:solidFill>
              </a:rPr>
              <a:t>. Option: Two </a:t>
            </a:r>
            <a:r>
              <a:rPr lang="en-US" sz="1600" dirty="0" err="1">
                <a:solidFill>
                  <a:schemeClr val="bg1"/>
                </a:solidFill>
              </a:rPr>
              <a:t>Meso</a:t>
            </a:r>
            <a:r>
              <a:rPr lang="en-US" sz="1600" dirty="0">
                <a:solidFill>
                  <a:schemeClr val="bg1"/>
                </a:solidFill>
              </a:rPr>
              <a:t> areas with </a:t>
            </a:r>
            <a:r>
              <a:rPr lang="en-US" sz="1600" dirty="0" smtClean="0">
                <a:solidFill>
                  <a:schemeClr val="bg1"/>
                </a:solidFill>
              </a:rPr>
              <a:t>           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                                     1-min</a:t>
            </a:r>
            <a:r>
              <a:rPr lang="en-US" sz="1600" dirty="0">
                <a:solidFill>
                  <a:schemeClr val="bg1"/>
                </a:solidFill>
              </a:rPr>
              <a:t>. </a:t>
            </a:r>
            <a:r>
              <a:rPr lang="en-US" sz="1600" dirty="0" smtClean="0">
                <a:solidFill>
                  <a:schemeClr val="bg1"/>
                </a:solidFill>
              </a:rPr>
              <a:t>scans, with </a:t>
            </a:r>
            <a:r>
              <a:rPr lang="en-US" sz="1600" dirty="0">
                <a:solidFill>
                  <a:schemeClr val="bg1"/>
                </a:solidFill>
              </a:rPr>
              <a:t>one “fixed” over Hawaii.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  	 </a:t>
            </a:r>
            <a:r>
              <a:rPr lang="en-US" sz="1600" b="1" dirty="0" smtClean="0">
                <a:solidFill>
                  <a:schemeClr val="bg1"/>
                </a:solidFill>
              </a:rPr>
              <a:t>  CONUS</a:t>
            </a:r>
            <a:r>
              <a:rPr lang="en-US" sz="1600" dirty="0" smtClean="0">
                <a:solidFill>
                  <a:schemeClr val="bg1"/>
                </a:solidFill>
              </a:rPr>
              <a:t>: </a:t>
            </a:r>
            <a:r>
              <a:rPr lang="en-US" sz="1600" dirty="0">
                <a:solidFill>
                  <a:schemeClr val="bg1"/>
                </a:solidFill>
              </a:rPr>
              <a:t>Provides coverage that includes southern Alaska, the western </a:t>
            </a:r>
            <a:endParaRPr lang="en-US" sz="1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                                      continental </a:t>
            </a:r>
            <a:r>
              <a:rPr lang="en-US" sz="1600" dirty="0">
                <a:solidFill>
                  <a:schemeClr val="bg1"/>
                </a:solidFill>
              </a:rPr>
              <a:t>US, and northeastern Pacific Ocean regions (but not </a:t>
            </a:r>
            <a:endParaRPr lang="en-US" sz="1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                                      Hawaii</a:t>
            </a:r>
            <a:r>
              <a:rPr lang="en-US" sz="1600" dirty="0">
                <a:solidFill>
                  <a:schemeClr val="bg1"/>
                </a:solidFill>
              </a:rPr>
              <a:t>) every 5 minutes. </a:t>
            </a:r>
            <a:r>
              <a:rPr lang="en-US" sz="1600" dirty="0" smtClean="0">
                <a:solidFill>
                  <a:schemeClr val="bg1"/>
                </a:solidFill>
              </a:rPr>
              <a:t>Referred to as “PACUS” (note quotes)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800" b="1" u="sng" dirty="0" smtClean="0">
                <a:solidFill>
                  <a:schemeClr val="bg1"/>
                </a:solidFill>
              </a:rPr>
              <a:t>Hybrid </a:t>
            </a:r>
            <a:r>
              <a:rPr lang="en-US" sz="1800" dirty="0" smtClean="0">
                <a:solidFill>
                  <a:schemeClr val="bg1"/>
                </a:solidFill>
              </a:rPr>
              <a:t>: Provides “PACUS” coverage every 5 minutes, a FD scan every 15 minutes (accept every 5 minutes near the top of every hour), and Mesoscale coverage every 30 seconds (except for a 15-min. period near the top of every hour, when it becomes 5-min.)</a:t>
            </a:r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  	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1472FF-57B5-4206-AA59-7354F91BDF2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1600" y="6536788"/>
            <a:ext cx="6933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hlinkClick r:id="rId3"/>
              </a:rPr>
              <a:t>ITT scan mode video: http://www.youtube.com/watch?v=p8SgXJSMOfc&amp;feature=player_embedded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1106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5B524-A867-4578-919E-E2D8606E1324}" type="slidenum">
              <a:rPr lang="en-US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0" y="5789612"/>
            <a:ext cx="9144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Arial Unicode MS" pitchFamily="34" charset="-128"/>
              </a:rPr>
              <a:t>ABI can offer Continental US images every 5 minutes for routine monitoring of a wide range of events (storms, dust, clouds, fires, winds, </a:t>
            </a:r>
            <a:r>
              <a:rPr lang="en-US" b="1" dirty="0" err="1">
                <a:solidFill>
                  <a:srgbClr val="FFFFFF"/>
                </a:solidFill>
                <a:latin typeface="Arial Unicode MS" pitchFamily="34" charset="-128"/>
              </a:rPr>
              <a:t>etc</a:t>
            </a:r>
            <a:r>
              <a:rPr lang="en-US" b="1" dirty="0">
                <a:solidFill>
                  <a:srgbClr val="FFFFFF"/>
                </a:solidFill>
                <a:latin typeface="Arial Unicode MS" pitchFamily="34" charset="-128"/>
              </a:rPr>
              <a:t>).</a:t>
            </a:r>
          </a:p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Arial Unicode MS" pitchFamily="34" charset="-128"/>
              </a:rPr>
              <a:t>This is every 15 or 30 minutes with the current GOES in routine mode.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" y="0"/>
            <a:ext cx="7258050" cy="580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894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" y="0"/>
            <a:ext cx="7258050" cy="5806440"/>
          </a:xfrm>
          <a:prstGeom prst="rect">
            <a:avLst/>
          </a:prstGeom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D25D-4AA5-4793-82D4-F0225D4758FD}" type="slidenum">
              <a:rPr lang="en-US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9635" name="AutoShape 3"/>
          <p:cNvSpPr>
            <a:spLocks noChangeArrowheads="1"/>
          </p:cNvSpPr>
          <p:nvPr/>
        </p:nvSpPr>
        <p:spPr bwMode="auto">
          <a:xfrm rot="5400000">
            <a:off x="4861983" y="243416"/>
            <a:ext cx="1515534" cy="25527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0C0C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481" b="12839"/>
          <a:stretch/>
        </p:blipFill>
        <p:spPr>
          <a:xfrm>
            <a:off x="419100" y="2277533"/>
            <a:ext cx="8572500" cy="450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4277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" y="0"/>
            <a:ext cx="7258050" cy="5806440"/>
          </a:xfrm>
          <a:prstGeom prst="rect">
            <a:avLst/>
          </a:prstGeom>
        </p:spPr>
      </p:pic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34ABC-2602-4383-88AA-23EE467F0D9D}" type="slidenum">
              <a:rPr lang="en-US">
                <a:solidFill>
                  <a:srgbClr val="000000"/>
                </a:solidFill>
              </a:rPr>
              <a:pPr/>
              <a:t>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1683" name="AutoShape 3"/>
          <p:cNvSpPr>
            <a:spLocks noChangeArrowheads="1"/>
          </p:cNvSpPr>
          <p:nvPr/>
        </p:nvSpPr>
        <p:spPr bwMode="auto">
          <a:xfrm rot="5400000">
            <a:off x="4362450" y="361950"/>
            <a:ext cx="1295400" cy="25527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0C0C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2453640"/>
            <a:ext cx="5505450" cy="4404360"/>
          </a:xfrm>
          <a:prstGeom prst="rect">
            <a:avLst/>
          </a:prstGeom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76200" y="5921514"/>
            <a:ext cx="9067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hangingPunct="0"/>
            <a:r>
              <a:rPr lang="en-US" sz="2000" b="1" dirty="0" err="1">
                <a:solidFill>
                  <a:srgbClr val="FFFFFF"/>
                </a:solidFill>
                <a:latin typeface="Arial Unicode MS" pitchFamily="34" charset="-128"/>
              </a:rPr>
              <a:t>Mesoscale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 images every 30 seconds for rapidly changing 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phenomena</a:t>
            </a:r>
          </a:p>
          <a:p>
            <a:pPr algn="ctr" eaLnBrk="0" hangingPunct="0"/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(thunderstorms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, hurricanes, fires, </a:t>
            </a:r>
            <a:r>
              <a:rPr lang="en-US" sz="2000" b="1" dirty="0" err="1">
                <a:solidFill>
                  <a:srgbClr val="FFFFFF"/>
                </a:solidFill>
                <a:latin typeface="Arial Unicode MS" pitchFamily="34" charset="-128"/>
              </a:rPr>
              <a:t>etc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). 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Or two regions every 60 seconds.</a:t>
            </a:r>
            <a:endParaRPr lang="en-US" sz="2000" b="1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603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AABD5C-EFDC-411D-8BE1-522868F33A1D}" type="datetime5">
              <a:rPr lang="en-US" smtClean="0">
                <a:solidFill>
                  <a:srgbClr val="000000"/>
                </a:solidFill>
              </a:rPr>
              <a:pPr>
                <a:defRPr/>
              </a:pPr>
              <a:t>13-Dec-13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9278" y="3733800"/>
            <a:ext cx="3332136" cy="267765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Current GOES Imager scans: 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</a:rPr>
              <a:t>GOES-W PACUS (upper) and GOES-E CONUS (right). Note 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that PACUS is one-third 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</a:rPr>
              <a:t>larger. 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These regions are sub-selected for AWIPS.</a:t>
            </a:r>
          </a:p>
        </p:txBody>
      </p:sp>
    </p:spTree>
    <p:extLst>
      <p:ext uri="{BB962C8B-B14F-4D97-AF65-F5344CB8AC3E}">
        <p14:creationId xmlns:p14="http://schemas.microsoft.com/office/powerpoint/2010/main" val="190270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-3678" y="5551797"/>
            <a:ext cx="9147678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/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Possible </a:t>
            </a:r>
            <a:r>
              <a:rPr lang="en-US" sz="2000" b="1" dirty="0">
                <a:solidFill>
                  <a:srgbClr val="FFFF00"/>
                </a:solidFill>
                <a:latin typeface="Arial Unicode MS" pitchFamily="34" charset="-128"/>
              </a:rPr>
              <a:t>scan </a:t>
            </a: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modes for </a:t>
            </a:r>
            <a:r>
              <a:rPr lang="en-US" sz="2000" b="1" dirty="0">
                <a:solidFill>
                  <a:srgbClr val="FFFF00"/>
                </a:solidFill>
                <a:latin typeface="Arial Unicode MS" pitchFamily="34" charset="-128"/>
              </a:rPr>
              <a:t>the </a:t>
            </a: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west ABI (per hour):</a:t>
            </a:r>
            <a:endParaRPr lang="en-US" sz="2000" b="1" dirty="0">
              <a:solidFill>
                <a:srgbClr val="FFFF00"/>
              </a:solidFill>
              <a:latin typeface="Arial Unicode MS" pitchFamily="34" charset="-128"/>
            </a:endParaRPr>
          </a:p>
          <a:p>
            <a:pPr eaLnBrk="0" hangingPunct="0"/>
            <a:r>
              <a:rPr lang="en-US" b="1" u="sng" dirty="0" smtClean="0">
                <a:solidFill>
                  <a:srgbClr val="FFFFFF"/>
                </a:solidFill>
                <a:latin typeface="Arial Unicode MS" pitchFamily="34" charset="-128"/>
              </a:rPr>
              <a:t>Continuous FD</a:t>
            </a:r>
            <a:r>
              <a:rPr lang="en-US" b="1" dirty="0" smtClean="0">
                <a:solidFill>
                  <a:srgbClr val="FFFFFF"/>
                </a:solidFill>
                <a:latin typeface="Arial Unicode MS" pitchFamily="34" charset="-128"/>
              </a:rPr>
              <a:t>--Full disk scan every 5 minutes,  </a:t>
            </a: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OR</a:t>
            </a:r>
          </a:p>
          <a:p>
            <a:pPr marL="0" indent="0" eaLnBrk="0" hangingPunct="0"/>
            <a:r>
              <a:rPr lang="en-US" b="1" u="sng" dirty="0" smtClean="0">
                <a:solidFill>
                  <a:srgbClr val="FFFFFF"/>
                </a:solidFill>
                <a:latin typeface="Arial Unicode MS" pitchFamily="34" charset="-128"/>
              </a:rPr>
              <a:t>FLEX</a:t>
            </a:r>
            <a:r>
              <a:rPr lang="en-US" b="1" dirty="0" smtClean="0">
                <a:solidFill>
                  <a:srgbClr val="FFFFFF"/>
                </a:solidFill>
                <a:latin typeface="Arial Unicode MS" pitchFamily="34" charset="-128"/>
              </a:rPr>
              <a:t>--Full </a:t>
            </a:r>
            <a:r>
              <a:rPr lang="en-US" b="1" dirty="0">
                <a:solidFill>
                  <a:srgbClr val="FFFFFF"/>
                </a:solidFill>
                <a:latin typeface="Arial Unicode MS" pitchFamily="34" charset="-128"/>
              </a:rPr>
              <a:t>disk </a:t>
            </a:r>
            <a:r>
              <a:rPr lang="en-US" b="1" dirty="0" smtClean="0">
                <a:solidFill>
                  <a:srgbClr val="FFFFFF"/>
                </a:solidFill>
                <a:latin typeface="Arial Unicode MS" pitchFamily="34" charset="-128"/>
              </a:rPr>
              <a:t>scan </a:t>
            </a:r>
            <a:r>
              <a:rPr lang="en-US" b="1" dirty="0">
                <a:solidFill>
                  <a:srgbClr val="FFFFFF"/>
                </a:solidFill>
                <a:latin typeface="Arial Unicode MS" pitchFamily="34" charset="-128"/>
              </a:rPr>
              <a:t>every 15 </a:t>
            </a:r>
            <a:r>
              <a:rPr lang="en-US" b="1" dirty="0" err="1" smtClean="0">
                <a:solidFill>
                  <a:srgbClr val="FFFFFF"/>
                </a:solidFill>
                <a:latin typeface="Arial Unicode MS" pitchFamily="34" charset="-128"/>
              </a:rPr>
              <a:t>mins</a:t>
            </a:r>
            <a:r>
              <a:rPr lang="en-US" b="1" dirty="0" smtClean="0">
                <a:solidFill>
                  <a:srgbClr val="FFFFFF"/>
                </a:solidFill>
                <a:latin typeface="Arial Unicode MS" pitchFamily="34" charset="-128"/>
              </a:rPr>
              <a:t> </a:t>
            </a:r>
            <a:r>
              <a:rPr lang="en-US" b="1" dirty="0">
                <a:solidFill>
                  <a:srgbClr val="FFFFFF"/>
                </a:solidFill>
                <a:latin typeface="Arial Unicode MS" pitchFamily="34" charset="-128"/>
              </a:rPr>
              <a:t>+ </a:t>
            </a:r>
            <a:r>
              <a:rPr lang="en-US" b="1" dirty="0" smtClean="0">
                <a:solidFill>
                  <a:srgbClr val="FFFFFF"/>
                </a:solidFill>
                <a:latin typeface="Arial Unicode MS" pitchFamily="34" charset="-128"/>
              </a:rPr>
              <a:t>continuous 5-min “PACUS” </a:t>
            </a:r>
            <a:r>
              <a:rPr lang="en-US" b="1" dirty="0">
                <a:solidFill>
                  <a:srgbClr val="FFFFFF"/>
                </a:solidFill>
                <a:latin typeface="Arial Unicode MS" pitchFamily="34" charset="-128"/>
              </a:rPr>
              <a:t>images + </a:t>
            </a:r>
            <a:r>
              <a:rPr lang="en-US" b="1" dirty="0" smtClean="0">
                <a:solidFill>
                  <a:srgbClr val="FFFFFF"/>
                </a:solidFill>
                <a:latin typeface="Arial Unicode MS" pitchFamily="34" charset="-128"/>
              </a:rPr>
              <a:t>two  </a:t>
            </a:r>
          </a:p>
          <a:p>
            <a:pPr marL="0" indent="0" eaLnBrk="0" hangingPunct="0"/>
            <a:r>
              <a:rPr lang="en-US" b="1" dirty="0">
                <a:solidFill>
                  <a:srgbClr val="FFFFFF"/>
                </a:solidFill>
                <a:latin typeface="Arial Unicode MS" pitchFamily="34" charset="-128"/>
              </a:rPr>
              <a:t> </a:t>
            </a:r>
            <a:r>
              <a:rPr lang="en-US" b="1" dirty="0" smtClean="0">
                <a:solidFill>
                  <a:srgbClr val="FFFFFF"/>
                </a:solidFill>
                <a:latin typeface="Arial Unicode MS" pitchFamily="34" charset="-128"/>
              </a:rPr>
              <a:t>           selectable </a:t>
            </a:r>
            <a:r>
              <a:rPr lang="en-US" b="1" dirty="0" err="1" smtClean="0">
                <a:solidFill>
                  <a:srgbClr val="FFFFFF"/>
                </a:solidFill>
                <a:latin typeface="Arial Unicode MS" pitchFamily="34" charset="-128"/>
              </a:rPr>
              <a:t>Mesoscale</a:t>
            </a:r>
            <a:r>
              <a:rPr lang="en-US" b="1" dirty="0" smtClean="0">
                <a:solidFill>
                  <a:srgbClr val="FFFFFF"/>
                </a:solidFill>
                <a:latin typeface="Arial Unicode MS" pitchFamily="34" charset="-128"/>
              </a:rPr>
              <a:t> areas with continuous 1-min scans,   </a:t>
            </a: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OR…</a:t>
            </a:r>
            <a:endParaRPr lang="en-US" sz="2000" b="1" dirty="0">
              <a:solidFill>
                <a:srgbClr val="FFFF00"/>
              </a:solidFill>
              <a:latin typeface="Arial Unicode MS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0" y="76200"/>
            <a:ext cx="4972050" cy="3733800"/>
          </a:xfrm>
          <a:prstGeom prst="rect">
            <a:avLst/>
          </a:prstGeom>
        </p:spPr>
      </p:pic>
      <p:sp>
        <p:nvSpPr>
          <p:cNvPr id="7" name="Trapezoid 6"/>
          <p:cNvSpPr/>
          <p:nvPr/>
        </p:nvSpPr>
        <p:spPr bwMode="auto">
          <a:xfrm rot="10800000">
            <a:off x="4813936" y="942009"/>
            <a:ext cx="2519171" cy="1623391"/>
          </a:xfrm>
          <a:prstGeom prst="trapezoid">
            <a:avLst>
              <a:gd name="adj" fmla="val 46434"/>
            </a:avLst>
          </a:prstGeom>
          <a:noFill/>
          <a:ln w="603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79157" y="609600"/>
            <a:ext cx="15704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“5 min PACUS”</a:t>
            </a:r>
          </a:p>
        </p:txBody>
      </p:sp>
      <p:pic>
        <p:nvPicPr>
          <p:cNvPr id="3" name="Picture 3" descr="138W_FUL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2" t="6504" r="20046" b="6412"/>
          <a:stretch/>
        </p:blipFill>
        <p:spPr bwMode="auto">
          <a:xfrm>
            <a:off x="10471" y="920012"/>
            <a:ext cx="4485330" cy="449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5" t="7296" r="14682" b="9491"/>
          <a:stretch/>
        </p:blipFill>
        <p:spPr>
          <a:xfrm>
            <a:off x="5791200" y="3200400"/>
            <a:ext cx="3200400" cy="2743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848446" y="2472070"/>
            <a:ext cx="457200" cy="45720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72200" y="1828800"/>
            <a:ext cx="457200" cy="45720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6800" y="2861846"/>
            <a:ext cx="686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333399">
                    <a:lumMod val="60000"/>
                    <a:lumOff val="40000"/>
                  </a:srgbClr>
                </a:solidFill>
              </a:rPr>
              <a:t>meso</a:t>
            </a:r>
            <a:endParaRPr lang="en-US" sz="1600" dirty="0">
              <a:solidFill>
                <a:srgbClr val="33339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87842" y="228600"/>
            <a:ext cx="19010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 Unicode MS" pitchFamily="34" charset="-128"/>
              </a:rPr>
              <a:t>GOES-West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842" y="99060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Full Disk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43800" y="5534561"/>
            <a:ext cx="1164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FF00"/>
                </a:solidFill>
              </a:rPr>
              <a:t>Mesoscale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09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8842" y="5534561"/>
            <a:ext cx="899895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/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Possible </a:t>
            </a:r>
            <a:r>
              <a:rPr lang="en-US" sz="2000" b="1" dirty="0">
                <a:solidFill>
                  <a:srgbClr val="FFFF00"/>
                </a:solidFill>
                <a:latin typeface="Arial Unicode MS" pitchFamily="34" charset="-128"/>
              </a:rPr>
              <a:t>scan </a:t>
            </a: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modes for </a:t>
            </a:r>
            <a:r>
              <a:rPr lang="en-US" sz="2000" b="1" dirty="0">
                <a:solidFill>
                  <a:srgbClr val="FFFF00"/>
                </a:solidFill>
                <a:latin typeface="Arial Unicode MS" pitchFamily="34" charset="-128"/>
              </a:rPr>
              <a:t>the </a:t>
            </a: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west ABI (per hour):</a:t>
            </a:r>
            <a:endParaRPr lang="en-US" sz="2000" b="1" dirty="0">
              <a:solidFill>
                <a:srgbClr val="FFFF00"/>
              </a:solidFill>
              <a:latin typeface="Arial Unicode MS" pitchFamily="34" charset="-128"/>
            </a:endParaRPr>
          </a:p>
          <a:p>
            <a:pPr eaLnBrk="0" hangingPunct="0"/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Hybrid - For ¾ of the hour: FLEX mode (</a:t>
            </a:r>
            <a:r>
              <a:rPr lang="en-US" b="1" dirty="0" smtClean="0">
                <a:solidFill>
                  <a:srgbClr val="FFFFFF"/>
                </a:solidFill>
                <a:latin typeface="Arial Unicode MS" pitchFamily="34" charset="-128"/>
              </a:rPr>
              <a:t>Full </a:t>
            </a:r>
            <a:r>
              <a:rPr lang="en-US" b="1" dirty="0">
                <a:solidFill>
                  <a:srgbClr val="FFFFFF"/>
                </a:solidFill>
                <a:latin typeface="Arial Unicode MS" pitchFamily="34" charset="-128"/>
              </a:rPr>
              <a:t>disk </a:t>
            </a:r>
            <a:r>
              <a:rPr lang="en-US" b="1" dirty="0" smtClean="0">
                <a:solidFill>
                  <a:srgbClr val="FFFFFF"/>
                </a:solidFill>
                <a:latin typeface="Arial Unicode MS" pitchFamily="34" charset="-128"/>
              </a:rPr>
              <a:t>scan </a:t>
            </a:r>
            <a:r>
              <a:rPr lang="en-US" b="1" dirty="0">
                <a:solidFill>
                  <a:srgbClr val="FFFFFF"/>
                </a:solidFill>
                <a:latin typeface="Arial Unicode MS" pitchFamily="34" charset="-128"/>
              </a:rPr>
              <a:t>every 15 </a:t>
            </a:r>
            <a:r>
              <a:rPr lang="en-US" b="1" dirty="0" err="1" smtClean="0">
                <a:solidFill>
                  <a:srgbClr val="FFFFFF"/>
                </a:solidFill>
                <a:latin typeface="Arial Unicode MS" pitchFamily="34" charset="-128"/>
              </a:rPr>
              <a:t>mins</a:t>
            </a:r>
            <a:r>
              <a:rPr lang="en-US" b="1" dirty="0" smtClean="0">
                <a:solidFill>
                  <a:srgbClr val="FFFFFF"/>
                </a:solidFill>
                <a:latin typeface="Arial Unicode MS" pitchFamily="34" charset="-128"/>
              </a:rPr>
              <a:t> </a:t>
            </a:r>
            <a:r>
              <a:rPr lang="en-US" b="1" dirty="0">
                <a:solidFill>
                  <a:srgbClr val="FFFFFF"/>
                </a:solidFill>
                <a:latin typeface="Arial Unicode MS" pitchFamily="34" charset="-128"/>
              </a:rPr>
              <a:t>+ 5 min </a:t>
            </a:r>
            <a:r>
              <a:rPr lang="en-US" b="1" dirty="0" smtClean="0">
                <a:solidFill>
                  <a:srgbClr val="FFFFFF"/>
                </a:solidFill>
                <a:latin typeface="Arial Unicode MS" pitchFamily="34" charset="-128"/>
              </a:rPr>
              <a:t>   </a:t>
            </a:r>
          </a:p>
          <a:p>
            <a:pPr eaLnBrk="0" hangingPunct="0"/>
            <a:r>
              <a:rPr lang="en-US" b="1" dirty="0">
                <a:solidFill>
                  <a:srgbClr val="FFFFFF"/>
                </a:solidFill>
                <a:latin typeface="Arial Unicode MS" pitchFamily="34" charset="-128"/>
              </a:rPr>
              <a:t> </a:t>
            </a:r>
            <a:r>
              <a:rPr lang="en-US" b="1" dirty="0" smtClean="0">
                <a:solidFill>
                  <a:srgbClr val="FFFFFF"/>
                </a:solidFill>
                <a:latin typeface="Arial Unicode MS" pitchFamily="34" charset="-128"/>
              </a:rPr>
              <a:t>             “PACUS” </a:t>
            </a:r>
            <a:r>
              <a:rPr lang="en-US" b="1" dirty="0">
                <a:solidFill>
                  <a:srgbClr val="FFFFFF"/>
                </a:solidFill>
                <a:latin typeface="Arial Unicode MS" pitchFamily="34" charset="-128"/>
              </a:rPr>
              <a:t>images + </a:t>
            </a:r>
            <a:r>
              <a:rPr lang="en-US" b="1" dirty="0" smtClean="0">
                <a:solidFill>
                  <a:srgbClr val="FFFFFF"/>
                </a:solidFill>
                <a:latin typeface="Arial Unicode MS" pitchFamily="34" charset="-128"/>
              </a:rPr>
              <a:t>two 1-min. </a:t>
            </a:r>
            <a:r>
              <a:rPr lang="en-US" b="1" dirty="0" err="1" smtClean="0">
                <a:solidFill>
                  <a:srgbClr val="FFFFFF"/>
                </a:solidFill>
                <a:latin typeface="Arial Unicode MS" pitchFamily="34" charset="-128"/>
              </a:rPr>
              <a:t>mesoscales</a:t>
            </a:r>
            <a:r>
              <a:rPr lang="en-US" b="1" dirty="0" smtClean="0">
                <a:solidFill>
                  <a:srgbClr val="FFFFFF"/>
                </a:solidFill>
                <a:latin typeface="Arial Unicode MS" pitchFamily="34" charset="-128"/>
              </a:rPr>
              <a:t>); 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for ¼ of the hour: FD mode    </a:t>
            </a:r>
          </a:p>
          <a:p>
            <a:pPr eaLnBrk="0" hangingPunct="0"/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 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            </a:t>
            </a:r>
            <a:r>
              <a:rPr lang="en-US" b="1" dirty="0" smtClean="0">
                <a:solidFill>
                  <a:srgbClr val="FFFFFF"/>
                </a:solidFill>
                <a:latin typeface="Arial Unicode MS" pitchFamily="34" charset="-128"/>
              </a:rPr>
              <a:t>(5-min. FD scans for AMV production)</a:t>
            </a:r>
            <a:endParaRPr lang="en-US" sz="2000" b="1" dirty="0">
              <a:solidFill>
                <a:srgbClr val="FFFF00"/>
              </a:solidFill>
              <a:latin typeface="Arial Unicode MS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0" y="76200"/>
            <a:ext cx="4972050" cy="3733800"/>
          </a:xfrm>
          <a:prstGeom prst="rect">
            <a:avLst/>
          </a:prstGeom>
        </p:spPr>
      </p:pic>
      <p:sp>
        <p:nvSpPr>
          <p:cNvPr id="7" name="Trapezoid 6"/>
          <p:cNvSpPr/>
          <p:nvPr/>
        </p:nvSpPr>
        <p:spPr bwMode="auto">
          <a:xfrm rot="10800000">
            <a:off x="4813936" y="942009"/>
            <a:ext cx="2519171" cy="1623391"/>
          </a:xfrm>
          <a:prstGeom prst="trapezoid">
            <a:avLst>
              <a:gd name="adj" fmla="val 46434"/>
            </a:avLst>
          </a:prstGeom>
          <a:noFill/>
          <a:ln w="603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79157" y="609600"/>
            <a:ext cx="15704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“5 min PACUS”</a:t>
            </a:r>
          </a:p>
        </p:txBody>
      </p:sp>
      <p:pic>
        <p:nvPicPr>
          <p:cNvPr id="3" name="Picture 3" descr="138W_FUL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2" t="6504" r="20046" b="6412"/>
          <a:stretch/>
        </p:blipFill>
        <p:spPr bwMode="auto">
          <a:xfrm>
            <a:off x="10471" y="920012"/>
            <a:ext cx="4485330" cy="449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5" t="7296" r="14682" b="9491"/>
          <a:stretch/>
        </p:blipFill>
        <p:spPr>
          <a:xfrm>
            <a:off x="5791200" y="3200400"/>
            <a:ext cx="3200400" cy="2743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848446" y="2472070"/>
            <a:ext cx="457200" cy="45720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72200" y="1828800"/>
            <a:ext cx="457200" cy="45720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6800" y="2861846"/>
            <a:ext cx="686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333399">
                    <a:lumMod val="60000"/>
                    <a:lumOff val="40000"/>
                  </a:srgbClr>
                </a:solidFill>
              </a:rPr>
              <a:t>meso</a:t>
            </a:r>
            <a:endParaRPr lang="en-US" sz="1600" dirty="0">
              <a:solidFill>
                <a:srgbClr val="33339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87842" y="228600"/>
            <a:ext cx="19010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Arial Unicode MS" pitchFamily="34" charset="-128"/>
              </a:rPr>
              <a:t>GOES-West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842" y="99060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Full Disk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43800" y="5534561"/>
            <a:ext cx="1164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FF00"/>
                </a:solidFill>
              </a:rPr>
              <a:t>Mesoscale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11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itle 6"/>
          <p:cNvSpPr txBox="1">
            <a:spLocks/>
          </p:cNvSpPr>
          <p:nvPr/>
        </p:nvSpPr>
        <p:spPr>
          <a:xfrm>
            <a:off x="6350" y="27708"/>
            <a:ext cx="5645150" cy="53657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kern="0" dirty="0" smtClean="0">
                <a:solidFill>
                  <a:srgbClr val="FFFF00"/>
                </a:solidFill>
                <a:latin typeface="Arial Black"/>
              </a:rPr>
              <a:t>~ mode </a:t>
            </a:r>
            <a:r>
              <a:rPr lang="en-US" sz="2000" i="1" kern="0" dirty="0" smtClean="0">
                <a:solidFill>
                  <a:srgbClr val="FFFF00"/>
                </a:solidFill>
                <a:latin typeface="Arial Black"/>
              </a:rPr>
              <a:t>3</a:t>
            </a:r>
            <a:br>
              <a:rPr lang="en-US" sz="2000" i="1" kern="0" dirty="0" smtClean="0">
                <a:solidFill>
                  <a:srgbClr val="FFFF00"/>
                </a:solidFill>
                <a:latin typeface="Arial Black"/>
              </a:rPr>
            </a:br>
            <a:r>
              <a:rPr lang="en-US" sz="2000" i="1" kern="0" dirty="0" smtClean="0">
                <a:solidFill>
                  <a:srgbClr val="FFFF00"/>
                </a:solidFill>
                <a:latin typeface="Arial Black"/>
              </a:rPr>
              <a:t>(mp4)</a:t>
            </a:r>
            <a:endParaRPr lang="en-US" sz="2000" i="1" kern="0" dirty="0">
              <a:solidFill>
                <a:srgbClr val="FFFF00"/>
              </a:solidFill>
              <a:latin typeface="Arial Blac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6553200"/>
            <a:ext cx="82301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hlinkClick r:id="rId4"/>
              </a:rPr>
              <a:t>http://cimss.ssec.wisc.edu/goes/srsor2013/900x900_GOES_B1_WI_MODE3_animated_2013233_170000_182_2013233_230000_182_X.mp4</a:t>
            </a:r>
            <a:endParaRPr lang="en-US" sz="1000" dirty="0"/>
          </a:p>
        </p:txBody>
      </p:sp>
      <p:pic>
        <p:nvPicPr>
          <p:cNvPr id="8" name="900x900_GOES_B1_WI_MODE3_animated_2013233_170000_182_2013233_230000_182_X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76200"/>
            <a:ext cx="63246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82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8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itle 6"/>
          <p:cNvSpPr txBox="1">
            <a:spLocks/>
          </p:cNvSpPr>
          <p:nvPr/>
        </p:nvSpPr>
        <p:spPr>
          <a:xfrm>
            <a:off x="6350" y="27708"/>
            <a:ext cx="5645150" cy="53657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kern="0" dirty="0" smtClean="0">
                <a:solidFill>
                  <a:srgbClr val="FFFF00"/>
                </a:solidFill>
                <a:latin typeface="Arial Black"/>
              </a:rPr>
              <a:t>~ mode </a:t>
            </a:r>
            <a:r>
              <a:rPr lang="en-US" sz="2000" i="1" kern="0" dirty="0" smtClean="0">
                <a:solidFill>
                  <a:srgbClr val="FFFF00"/>
                </a:solidFill>
                <a:latin typeface="Arial Black"/>
              </a:rPr>
              <a:t>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kern="0" dirty="0" smtClean="0">
                <a:solidFill>
                  <a:srgbClr val="FFFF00"/>
                </a:solidFill>
                <a:latin typeface="Arial Black"/>
              </a:rPr>
              <a:t>(mpeg)</a:t>
            </a:r>
            <a:endParaRPr lang="en-US" sz="2000" i="1" kern="0" dirty="0">
              <a:solidFill>
                <a:srgbClr val="FFFF00"/>
              </a:solidFill>
              <a:latin typeface="Arial Black"/>
            </a:endParaRPr>
          </a:p>
        </p:txBody>
      </p:sp>
      <p:pic>
        <p:nvPicPr>
          <p:cNvPr id="4" name="900x900_GOES_B1_WI_MODE3_animated_2013233_170000_182_2013233_230000_182_X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itle 6"/>
          <p:cNvSpPr txBox="1">
            <a:spLocks/>
          </p:cNvSpPr>
          <p:nvPr/>
        </p:nvSpPr>
        <p:spPr>
          <a:xfrm>
            <a:off x="0" y="0"/>
            <a:ext cx="5645150" cy="53657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kern="0" dirty="0" smtClean="0">
                <a:solidFill>
                  <a:srgbClr val="FFFF00"/>
                </a:solidFill>
                <a:latin typeface="Arial Black"/>
              </a:rPr>
              <a:t>~ mode </a:t>
            </a:r>
            <a:r>
              <a:rPr lang="en-US" sz="2000" i="1" kern="0" dirty="0" smtClean="0">
                <a:solidFill>
                  <a:srgbClr val="FFFF00"/>
                </a:solidFill>
                <a:latin typeface="Arial Black"/>
              </a:rPr>
              <a:t>3.25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kern="0" dirty="0" smtClean="0">
                <a:solidFill>
                  <a:srgbClr val="FFFF00"/>
                </a:solidFill>
                <a:latin typeface="Arial Black"/>
              </a:rPr>
              <a:t>(mp4)</a:t>
            </a:r>
            <a:endParaRPr lang="en-US" sz="2000" i="1" kern="0" dirty="0">
              <a:solidFill>
                <a:srgbClr val="FFFF00"/>
              </a:solidFill>
              <a:latin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6629400"/>
            <a:ext cx="86885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http</a:t>
            </a:r>
            <a:r>
              <a:rPr lang="en-US" sz="1000" dirty="0"/>
              <a:t>://</a:t>
            </a:r>
            <a:r>
              <a:rPr lang="en-US" sz="1000" dirty="0">
                <a:hlinkClick r:id="rId4"/>
              </a:rPr>
              <a:t>cimss.ssec.wisc.edu/goes/srsor2013/900x900_GOES_B1_WI_MODE325_animated_2013233_170000_182_2013233_224500_182_X.mp4</a:t>
            </a:r>
            <a:endParaRPr lang="en-US" sz="1000" dirty="0"/>
          </a:p>
        </p:txBody>
      </p:sp>
      <p:pic>
        <p:nvPicPr>
          <p:cNvPr id="6" name="900x900_GOES_B1_WI_MODE325_animated_2013233_170000_182_2013233_224500_182_X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7400" y="0"/>
            <a:ext cx="65532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0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itle 6"/>
          <p:cNvSpPr txBox="1">
            <a:spLocks/>
          </p:cNvSpPr>
          <p:nvPr/>
        </p:nvSpPr>
        <p:spPr>
          <a:xfrm>
            <a:off x="0" y="0"/>
            <a:ext cx="5645150" cy="53657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kern="0" dirty="0" smtClean="0">
                <a:solidFill>
                  <a:srgbClr val="FFFF00"/>
                </a:solidFill>
                <a:latin typeface="Arial Black"/>
              </a:rPr>
              <a:t>~ mode </a:t>
            </a:r>
            <a:r>
              <a:rPr lang="en-US" sz="2000" i="1" kern="0" dirty="0" smtClean="0">
                <a:solidFill>
                  <a:srgbClr val="FFFF00"/>
                </a:solidFill>
                <a:latin typeface="Arial Black"/>
              </a:rPr>
              <a:t>3.25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 kern="0" dirty="0" smtClean="0">
                <a:solidFill>
                  <a:srgbClr val="FFFF00"/>
                </a:solidFill>
                <a:latin typeface="Arial Black"/>
              </a:rPr>
              <a:t>(mpeg)</a:t>
            </a:r>
            <a:endParaRPr lang="en-US" sz="2000" i="1" kern="0" dirty="0">
              <a:solidFill>
                <a:srgbClr val="FFFF00"/>
              </a:solidFill>
              <a:latin typeface="Arial Black"/>
            </a:endParaRPr>
          </a:p>
        </p:txBody>
      </p:sp>
      <p:pic>
        <p:nvPicPr>
          <p:cNvPr id="5" name="900x900_GOES_B1_WI_MODE325_animated_2013233_170000_182_2013233_224500_182_X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5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5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899</Words>
  <Application>Microsoft Office PowerPoint</Application>
  <PresentationFormat>On-screen Show (4:3)</PresentationFormat>
  <Paragraphs>141</Paragraphs>
  <Slides>22</Slides>
  <Notes>9</Notes>
  <HiddenSlides>4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1_Default Design</vt:lpstr>
      <vt:lpstr>PowerPoint Presentation</vt:lpstr>
      <vt:lpstr>Possible ABI Modes of Operation (assuming GOES-West positioning)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“Continuous FD” Mode of Operations Pros                     Cons</vt:lpstr>
      <vt:lpstr>“Flex” Mode of Operations Pros                     Cons</vt:lpstr>
      <vt:lpstr>“Hybrid” Mode of Operations Pros                     Cons</vt:lpstr>
      <vt:lpstr>Summary of ABI Operational Scan Mode Alternatives  </vt:lpstr>
      <vt:lpstr>References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Schmit</dc:creator>
  <cp:lastModifiedBy>Tim Schmit</cp:lastModifiedBy>
  <cp:revision>52</cp:revision>
  <dcterms:created xsi:type="dcterms:W3CDTF">2013-12-11T19:23:16Z</dcterms:created>
  <dcterms:modified xsi:type="dcterms:W3CDTF">2013-12-13T19:58:27Z</dcterms:modified>
</cp:coreProperties>
</file>