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gif" ContentType="image/gif"/>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0" r:id="rId1"/>
  </p:sldMasterIdLst>
  <p:notesMasterIdLst>
    <p:notesMasterId r:id="rId33"/>
  </p:notesMasterIdLst>
  <p:handoutMasterIdLst>
    <p:handoutMasterId r:id="rId34"/>
  </p:handoutMasterIdLst>
  <p:sldIdLst>
    <p:sldId id="256" r:id="rId2"/>
    <p:sldId id="387" r:id="rId3"/>
    <p:sldId id="311" r:id="rId4"/>
    <p:sldId id="389" r:id="rId5"/>
    <p:sldId id="393" r:id="rId6"/>
    <p:sldId id="429" r:id="rId7"/>
    <p:sldId id="436" r:id="rId8"/>
    <p:sldId id="437" r:id="rId9"/>
    <p:sldId id="431" r:id="rId10"/>
    <p:sldId id="430" r:id="rId11"/>
    <p:sldId id="433" r:id="rId12"/>
    <p:sldId id="440" r:id="rId13"/>
    <p:sldId id="442" r:id="rId14"/>
    <p:sldId id="445" r:id="rId15"/>
    <p:sldId id="444" r:id="rId16"/>
    <p:sldId id="446" r:id="rId17"/>
    <p:sldId id="447" r:id="rId18"/>
    <p:sldId id="461" r:id="rId19"/>
    <p:sldId id="449" r:id="rId20"/>
    <p:sldId id="441" r:id="rId21"/>
    <p:sldId id="367" r:id="rId22"/>
    <p:sldId id="418" r:id="rId23"/>
    <p:sldId id="451" r:id="rId24"/>
    <p:sldId id="453" r:id="rId25"/>
    <p:sldId id="457" r:id="rId26"/>
    <p:sldId id="450" r:id="rId27"/>
    <p:sldId id="426" r:id="rId28"/>
    <p:sldId id="455" r:id="rId29"/>
    <p:sldId id="460" r:id="rId30"/>
    <p:sldId id="459" r:id="rId31"/>
    <p:sldId id="362" r:id="rId32"/>
  </p:sldIdLst>
  <p:sldSz cx="9144000" cy="6858000" type="screen4x3"/>
  <p:notesSz cx="7315200" cy="9601200"/>
  <p:embeddedFontLst>
    <p:embeddedFont>
      <p:font typeface="Calibri" panose="020F0502020204030204" pitchFamily="34" charset="0"/>
      <p:regular r:id="rId35"/>
      <p:bold r:id="rId36"/>
      <p:italic r:id="rId37"/>
      <p:boldItalic r:id="rId38"/>
    </p:embeddedFont>
    <p:embeddedFont>
      <p:font typeface="Trebuchet MS" panose="020B0603020202020204" pitchFamily="34" charset="0"/>
      <p:regular r:id="rId39"/>
      <p:bold r:id="rId40"/>
      <p:italic r:id="rId41"/>
      <p:boldItalic r:id="rId42"/>
    </p:embeddedFont>
  </p:embeddedFontLst>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FF"/>
    <a:srgbClr val="008000"/>
    <a:srgbClr val="9900FF"/>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0651C3A-4460-11DB-9652-00E08161165F}">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599" autoAdjust="0"/>
    <p:restoredTop sz="93642" autoAdjust="0"/>
  </p:normalViewPr>
  <p:slideViewPr>
    <p:cSldViewPr showGuides="1">
      <p:cViewPr varScale="1">
        <p:scale>
          <a:sx n="120" d="100"/>
          <a:sy n="120" d="100"/>
        </p:scale>
        <p:origin x="1500" y="96"/>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42"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4.fntdata"/><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8.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8.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169810" cy="479733"/>
          </a:xfrm>
          <a:prstGeom prst="rect">
            <a:avLst/>
          </a:prstGeom>
        </p:spPr>
        <p:txBody>
          <a:bodyPr vert="horz" lIns="94699" tIns="47350" rIns="94699" bIns="47350" rtlCol="0"/>
          <a:lstStyle>
            <a:lvl1pPr algn="l">
              <a:defRPr sz="1200"/>
            </a:lvl1pPr>
          </a:lstStyle>
          <a:p>
            <a:endParaRPr lang="en-US"/>
          </a:p>
        </p:txBody>
      </p:sp>
      <p:sp>
        <p:nvSpPr>
          <p:cNvPr id="3" name="Date Placeholder 2"/>
          <p:cNvSpPr>
            <a:spLocks noGrp="1"/>
          </p:cNvSpPr>
          <p:nvPr>
            <p:ph type="dt" sz="quarter" idx="1"/>
          </p:nvPr>
        </p:nvSpPr>
        <p:spPr>
          <a:xfrm>
            <a:off x="4143737" y="0"/>
            <a:ext cx="3169810" cy="479733"/>
          </a:xfrm>
          <a:prstGeom prst="rect">
            <a:avLst/>
          </a:prstGeom>
        </p:spPr>
        <p:txBody>
          <a:bodyPr vert="horz" lIns="94699" tIns="47350" rIns="94699" bIns="47350" rtlCol="0"/>
          <a:lstStyle>
            <a:lvl1pPr algn="r">
              <a:defRPr sz="1200"/>
            </a:lvl1pPr>
          </a:lstStyle>
          <a:p>
            <a:fld id="{71676913-E7FA-4CB9-8F55-B6F47CABC78B}" type="datetimeFigureOut">
              <a:rPr lang="en-US" smtClean="0"/>
              <a:t>1/18/2017</a:t>
            </a:fld>
            <a:endParaRPr lang="en-US"/>
          </a:p>
        </p:txBody>
      </p:sp>
      <p:sp>
        <p:nvSpPr>
          <p:cNvPr id="4" name="Footer Placeholder 3"/>
          <p:cNvSpPr>
            <a:spLocks noGrp="1"/>
          </p:cNvSpPr>
          <p:nvPr>
            <p:ph type="ftr" sz="quarter" idx="2"/>
          </p:nvPr>
        </p:nvSpPr>
        <p:spPr>
          <a:xfrm>
            <a:off x="1" y="9119831"/>
            <a:ext cx="3169810" cy="479733"/>
          </a:xfrm>
          <a:prstGeom prst="rect">
            <a:avLst/>
          </a:prstGeom>
        </p:spPr>
        <p:txBody>
          <a:bodyPr vert="horz" lIns="94699" tIns="47350" rIns="94699" bIns="47350" rtlCol="0" anchor="b"/>
          <a:lstStyle>
            <a:lvl1pPr algn="l">
              <a:defRPr sz="1200"/>
            </a:lvl1pPr>
          </a:lstStyle>
          <a:p>
            <a:endParaRPr lang="en-US"/>
          </a:p>
        </p:txBody>
      </p:sp>
      <p:sp>
        <p:nvSpPr>
          <p:cNvPr id="5" name="Slide Number Placeholder 4"/>
          <p:cNvSpPr>
            <a:spLocks noGrp="1"/>
          </p:cNvSpPr>
          <p:nvPr>
            <p:ph type="sldNum" sz="quarter" idx="3"/>
          </p:nvPr>
        </p:nvSpPr>
        <p:spPr>
          <a:xfrm>
            <a:off x="4143737" y="9119831"/>
            <a:ext cx="3169810" cy="479733"/>
          </a:xfrm>
          <a:prstGeom prst="rect">
            <a:avLst/>
          </a:prstGeom>
        </p:spPr>
        <p:txBody>
          <a:bodyPr vert="horz" lIns="94699" tIns="47350" rIns="94699" bIns="47350" rtlCol="0" anchor="b"/>
          <a:lstStyle>
            <a:lvl1pPr algn="r">
              <a:defRPr sz="1200"/>
            </a:lvl1pPr>
          </a:lstStyle>
          <a:p>
            <a:fld id="{4A6994DC-D389-4C3B-AACE-AF8D86A89B89}" type="slidenum">
              <a:rPr lang="en-US" smtClean="0"/>
              <a:t>‹#›</a:t>
            </a:fld>
            <a:endParaRPr lang="en-US"/>
          </a:p>
        </p:txBody>
      </p:sp>
    </p:spTree>
    <p:extLst>
      <p:ext uri="{BB962C8B-B14F-4D97-AF65-F5344CB8AC3E}">
        <p14:creationId xmlns:p14="http://schemas.microsoft.com/office/powerpoint/2010/main" val="38461983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
        <p:cNvGrpSpPr/>
        <p:nvPr/>
      </p:nvGrpSpPr>
      <p:grpSpPr>
        <a:xfrm>
          <a:off x="0" y="0"/>
          <a:ext cx="0" cy="0"/>
          <a:chOff x="0" y="0"/>
          <a:chExt cx="0" cy="0"/>
        </a:xfrm>
      </p:grpSpPr>
      <p:sp>
        <p:nvSpPr>
          <p:cNvPr id="2" name="Shape 2"/>
          <p:cNvSpPr txBox="1">
            <a:spLocks noGrp="1"/>
          </p:cNvSpPr>
          <p:nvPr>
            <p:ph type="hdr" idx="2"/>
          </p:nvPr>
        </p:nvSpPr>
        <p:spPr>
          <a:xfrm>
            <a:off x="5" y="0"/>
            <a:ext cx="3170474" cy="479403"/>
          </a:xfrm>
          <a:prstGeom prst="rect">
            <a:avLst/>
          </a:prstGeom>
          <a:noFill/>
          <a:ln>
            <a:noFill/>
          </a:ln>
        </p:spPr>
        <p:txBody>
          <a:bodyPr lIns="95007" tIns="95007" rIns="95007" bIns="95007" anchor="t" anchorCtr="0"/>
          <a:lstStyle>
            <a:lvl1pPr marL="0" marR="0" indent="0" algn="l" rtl="0">
              <a:lnSpc>
                <a:spcPct val="100000"/>
              </a:lnSpc>
              <a:spcBef>
                <a:spcPts val="0"/>
              </a:spcBef>
              <a:spcAft>
                <a:spcPts val="0"/>
              </a:spcAft>
              <a:buClr>
                <a:srgbClr val="000000"/>
              </a:buClr>
              <a:buFont typeface="Arial"/>
              <a:buNone/>
              <a:defRPr sz="1500" b="0" i="0" u="none" strike="noStrike" cap="none" baseline="0">
                <a:solidFill>
                  <a:srgbClr val="000000"/>
                </a:solidFill>
                <a:latin typeface="Arial"/>
                <a:ea typeface="Arial"/>
                <a:cs typeface="Arial"/>
                <a:sym typeface="Arial"/>
                <a:rtl val="0"/>
              </a:defRPr>
            </a:lvl1pPr>
            <a:lvl2pPr marL="475098" marR="0" indent="0" algn="l" rtl="0">
              <a:lnSpc>
                <a:spcPct val="100000"/>
              </a:lnSpc>
              <a:spcBef>
                <a:spcPts val="0"/>
              </a:spcBef>
              <a:spcAft>
                <a:spcPts val="0"/>
              </a:spcAft>
              <a:buClr>
                <a:srgbClr val="000000"/>
              </a:buClr>
              <a:buFont typeface="Arial"/>
              <a:buNone/>
              <a:defRPr sz="1500" b="0" i="0" u="none" strike="noStrike" cap="none" baseline="0">
                <a:solidFill>
                  <a:srgbClr val="000000"/>
                </a:solidFill>
                <a:latin typeface="Arial"/>
                <a:ea typeface="Arial"/>
                <a:cs typeface="Arial"/>
                <a:sym typeface="Arial"/>
                <a:rtl val="0"/>
              </a:defRPr>
            </a:lvl2pPr>
            <a:lvl3pPr marL="950198" marR="0" indent="0" algn="l" rtl="0">
              <a:lnSpc>
                <a:spcPct val="100000"/>
              </a:lnSpc>
              <a:spcBef>
                <a:spcPts val="0"/>
              </a:spcBef>
              <a:spcAft>
                <a:spcPts val="0"/>
              </a:spcAft>
              <a:buClr>
                <a:srgbClr val="000000"/>
              </a:buClr>
              <a:buFont typeface="Arial"/>
              <a:buNone/>
              <a:defRPr sz="1500" b="0" i="0" u="none" strike="noStrike" cap="none" baseline="0">
                <a:solidFill>
                  <a:srgbClr val="000000"/>
                </a:solidFill>
                <a:latin typeface="Arial"/>
                <a:ea typeface="Arial"/>
                <a:cs typeface="Arial"/>
                <a:sym typeface="Arial"/>
                <a:rtl val="0"/>
              </a:defRPr>
            </a:lvl3pPr>
            <a:lvl4pPr marL="1425295" marR="0" indent="0" algn="l" rtl="0">
              <a:lnSpc>
                <a:spcPct val="100000"/>
              </a:lnSpc>
              <a:spcBef>
                <a:spcPts val="0"/>
              </a:spcBef>
              <a:spcAft>
                <a:spcPts val="0"/>
              </a:spcAft>
              <a:buClr>
                <a:srgbClr val="000000"/>
              </a:buClr>
              <a:buFont typeface="Arial"/>
              <a:buNone/>
              <a:defRPr sz="1500" b="0" i="0" u="none" strike="noStrike" cap="none" baseline="0">
                <a:solidFill>
                  <a:srgbClr val="000000"/>
                </a:solidFill>
                <a:latin typeface="Arial"/>
                <a:ea typeface="Arial"/>
                <a:cs typeface="Arial"/>
                <a:sym typeface="Arial"/>
                <a:rtl val="0"/>
              </a:defRPr>
            </a:lvl4pPr>
            <a:lvl5pPr marL="1900396" marR="0" indent="0" algn="l" rtl="0">
              <a:lnSpc>
                <a:spcPct val="100000"/>
              </a:lnSpc>
              <a:spcBef>
                <a:spcPts val="0"/>
              </a:spcBef>
              <a:spcAft>
                <a:spcPts val="0"/>
              </a:spcAft>
              <a:buClr>
                <a:srgbClr val="000000"/>
              </a:buClr>
              <a:buFont typeface="Arial"/>
              <a:buNone/>
              <a:defRPr sz="1500" b="0" i="0" u="none" strike="noStrike" cap="none" baseline="0">
                <a:solidFill>
                  <a:srgbClr val="000000"/>
                </a:solidFill>
                <a:latin typeface="Arial"/>
                <a:ea typeface="Arial"/>
                <a:cs typeface="Arial"/>
                <a:sym typeface="Arial"/>
                <a:rtl val="0"/>
              </a:defRPr>
            </a:lvl5pPr>
            <a:lvl6pPr marL="2375495" marR="0" indent="0" algn="l" rtl="0">
              <a:lnSpc>
                <a:spcPct val="100000"/>
              </a:lnSpc>
              <a:spcBef>
                <a:spcPts val="0"/>
              </a:spcBef>
              <a:spcAft>
                <a:spcPts val="0"/>
              </a:spcAft>
              <a:buClr>
                <a:srgbClr val="000000"/>
              </a:buClr>
              <a:buFont typeface="Arial"/>
              <a:buNone/>
              <a:defRPr sz="1500" b="0" i="0" u="none" strike="noStrike" cap="none" baseline="0">
                <a:solidFill>
                  <a:srgbClr val="000000"/>
                </a:solidFill>
                <a:latin typeface="Arial"/>
                <a:ea typeface="Arial"/>
                <a:cs typeface="Arial"/>
                <a:sym typeface="Arial"/>
                <a:rtl val="0"/>
              </a:defRPr>
            </a:lvl6pPr>
            <a:lvl7pPr marL="3325692" marR="0" indent="0" algn="l" rtl="0">
              <a:lnSpc>
                <a:spcPct val="100000"/>
              </a:lnSpc>
              <a:spcBef>
                <a:spcPts val="0"/>
              </a:spcBef>
              <a:spcAft>
                <a:spcPts val="0"/>
              </a:spcAft>
              <a:buClr>
                <a:srgbClr val="000000"/>
              </a:buClr>
              <a:buFont typeface="Arial"/>
              <a:buNone/>
              <a:defRPr sz="1500" b="0" i="0" u="none" strike="noStrike" cap="none" baseline="0">
                <a:solidFill>
                  <a:srgbClr val="000000"/>
                </a:solidFill>
                <a:latin typeface="Arial"/>
                <a:ea typeface="Arial"/>
                <a:cs typeface="Arial"/>
                <a:sym typeface="Arial"/>
                <a:rtl val="0"/>
              </a:defRPr>
            </a:lvl7pPr>
            <a:lvl8pPr marL="4750991" marR="0" indent="0" algn="l" rtl="0">
              <a:lnSpc>
                <a:spcPct val="100000"/>
              </a:lnSpc>
              <a:spcBef>
                <a:spcPts val="0"/>
              </a:spcBef>
              <a:spcAft>
                <a:spcPts val="0"/>
              </a:spcAft>
              <a:buClr>
                <a:srgbClr val="000000"/>
              </a:buClr>
              <a:buFont typeface="Arial"/>
              <a:buNone/>
              <a:defRPr sz="1500" b="0" i="0" u="none" strike="noStrike" cap="none" baseline="0">
                <a:solidFill>
                  <a:srgbClr val="000000"/>
                </a:solidFill>
                <a:latin typeface="Arial"/>
                <a:ea typeface="Arial"/>
                <a:cs typeface="Arial"/>
                <a:sym typeface="Arial"/>
                <a:rtl val="0"/>
              </a:defRPr>
            </a:lvl8pPr>
            <a:lvl9pPr marL="6651383" marR="0" indent="0" algn="l" rtl="0">
              <a:lnSpc>
                <a:spcPct val="100000"/>
              </a:lnSpc>
              <a:spcBef>
                <a:spcPts val="0"/>
              </a:spcBef>
              <a:spcAft>
                <a:spcPts val="0"/>
              </a:spcAft>
              <a:buClr>
                <a:srgbClr val="000000"/>
              </a:buClr>
              <a:buFont typeface="Arial"/>
              <a:buNone/>
              <a:defRPr sz="1500" b="0" i="0" u="none" strike="noStrike" cap="none" baseline="0">
                <a:solidFill>
                  <a:srgbClr val="000000"/>
                </a:solidFill>
                <a:latin typeface="Arial"/>
                <a:ea typeface="Arial"/>
                <a:cs typeface="Arial"/>
                <a:sym typeface="Arial"/>
                <a:rtl val="0"/>
              </a:defRPr>
            </a:lvl9pPr>
          </a:lstStyle>
          <a:p>
            <a:endParaRPr/>
          </a:p>
        </p:txBody>
      </p:sp>
      <p:sp>
        <p:nvSpPr>
          <p:cNvPr id="3" name="Shape 3"/>
          <p:cNvSpPr txBox="1">
            <a:spLocks noGrp="1"/>
          </p:cNvSpPr>
          <p:nvPr>
            <p:ph type="dt" idx="10"/>
          </p:nvPr>
        </p:nvSpPr>
        <p:spPr>
          <a:xfrm>
            <a:off x="4143068" y="0"/>
            <a:ext cx="3170474" cy="479403"/>
          </a:xfrm>
          <a:prstGeom prst="rect">
            <a:avLst/>
          </a:prstGeom>
          <a:noFill/>
          <a:ln>
            <a:noFill/>
          </a:ln>
        </p:spPr>
        <p:txBody>
          <a:bodyPr lIns="95007" tIns="95007" rIns="95007" bIns="95007" anchor="t" anchorCtr="0"/>
          <a:lstStyle>
            <a:lvl1pPr marL="0" marR="0" indent="0" algn="r" rtl="0">
              <a:lnSpc>
                <a:spcPct val="100000"/>
              </a:lnSpc>
              <a:spcBef>
                <a:spcPts val="0"/>
              </a:spcBef>
              <a:spcAft>
                <a:spcPts val="0"/>
              </a:spcAft>
              <a:buClr>
                <a:srgbClr val="000000"/>
              </a:buClr>
              <a:buFont typeface="Arial"/>
              <a:buNone/>
              <a:defRPr sz="1500" b="0" i="0" u="none" strike="noStrike" cap="none" baseline="0">
                <a:solidFill>
                  <a:srgbClr val="000000"/>
                </a:solidFill>
                <a:latin typeface="Arial"/>
                <a:ea typeface="Arial"/>
                <a:cs typeface="Arial"/>
                <a:sym typeface="Arial"/>
                <a:rtl val="0"/>
              </a:defRPr>
            </a:lvl1pPr>
            <a:lvl2pPr marL="475098" marR="0" indent="0" algn="l" rtl="0">
              <a:lnSpc>
                <a:spcPct val="100000"/>
              </a:lnSpc>
              <a:spcBef>
                <a:spcPts val="0"/>
              </a:spcBef>
              <a:spcAft>
                <a:spcPts val="0"/>
              </a:spcAft>
              <a:buClr>
                <a:srgbClr val="000000"/>
              </a:buClr>
              <a:buFont typeface="Arial"/>
              <a:buNone/>
              <a:defRPr sz="1500" b="0" i="0" u="none" strike="noStrike" cap="none" baseline="0">
                <a:solidFill>
                  <a:srgbClr val="000000"/>
                </a:solidFill>
                <a:latin typeface="Arial"/>
                <a:ea typeface="Arial"/>
                <a:cs typeface="Arial"/>
                <a:sym typeface="Arial"/>
                <a:rtl val="0"/>
              </a:defRPr>
            </a:lvl2pPr>
            <a:lvl3pPr marL="950198" marR="0" indent="0" algn="l" rtl="0">
              <a:lnSpc>
                <a:spcPct val="100000"/>
              </a:lnSpc>
              <a:spcBef>
                <a:spcPts val="0"/>
              </a:spcBef>
              <a:spcAft>
                <a:spcPts val="0"/>
              </a:spcAft>
              <a:buClr>
                <a:srgbClr val="000000"/>
              </a:buClr>
              <a:buFont typeface="Arial"/>
              <a:buNone/>
              <a:defRPr sz="1500" b="0" i="0" u="none" strike="noStrike" cap="none" baseline="0">
                <a:solidFill>
                  <a:srgbClr val="000000"/>
                </a:solidFill>
                <a:latin typeface="Arial"/>
                <a:ea typeface="Arial"/>
                <a:cs typeface="Arial"/>
                <a:sym typeface="Arial"/>
                <a:rtl val="0"/>
              </a:defRPr>
            </a:lvl3pPr>
            <a:lvl4pPr marL="1425295" marR="0" indent="0" algn="l" rtl="0">
              <a:lnSpc>
                <a:spcPct val="100000"/>
              </a:lnSpc>
              <a:spcBef>
                <a:spcPts val="0"/>
              </a:spcBef>
              <a:spcAft>
                <a:spcPts val="0"/>
              </a:spcAft>
              <a:buClr>
                <a:srgbClr val="000000"/>
              </a:buClr>
              <a:buFont typeface="Arial"/>
              <a:buNone/>
              <a:defRPr sz="1500" b="0" i="0" u="none" strike="noStrike" cap="none" baseline="0">
                <a:solidFill>
                  <a:srgbClr val="000000"/>
                </a:solidFill>
                <a:latin typeface="Arial"/>
                <a:ea typeface="Arial"/>
                <a:cs typeface="Arial"/>
                <a:sym typeface="Arial"/>
                <a:rtl val="0"/>
              </a:defRPr>
            </a:lvl4pPr>
            <a:lvl5pPr marL="1900396" marR="0" indent="0" algn="l" rtl="0">
              <a:lnSpc>
                <a:spcPct val="100000"/>
              </a:lnSpc>
              <a:spcBef>
                <a:spcPts val="0"/>
              </a:spcBef>
              <a:spcAft>
                <a:spcPts val="0"/>
              </a:spcAft>
              <a:buClr>
                <a:srgbClr val="000000"/>
              </a:buClr>
              <a:buFont typeface="Arial"/>
              <a:buNone/>
              <a:defRPr sz="1500" b="0" i="0" u="none" strike="noStrike" cap="none" baseline="0">
                <a:solidFill>
                  <a:srgbClr val="000000"/>
                </a:solidFill>
                <a:latin typeface="Arial"/>
                <a:ea typeface="Arial"/>
                <a:cs typeface="Arial"/>
                <a:sym typeface="Arial"/>
                <a:rtl val="0"/>
              </a:defRPr>
            </a:lvl5pPr>
            <a:lvl6pPr marL="2375495" marR="0" indent="0" algn="l" rtl="0">
              <a:lnSpc>
                <a:spcPct val="100000"/>
              </a:lnSpc>
              <a:spcBef>
                <a:spcPts val="0"/>
              </a:spcBef>
              <a:spcAft>
                <a:spcPts val="0"/>
              </a:spcAft>
              <a:buClr>
                <a:srgbClr val="000000"/>
              </a:buClr>
              <a:buFont typeface="Arial"/>
              <a:buNone/>
              <a:defRPr sz="1500" b="0" i="0" u="none" strike="noStrike" cap="none" baseline="0">
                <a:solidFill>
                  <a:srgbClr val="000000"/>
                </a:solidFill>
                <a:latin typeface="Arial"/>
                <a:ea typeface="Arial"/>
                <a:cs typeface="Arial"/>
                <a:sym typeface="Arial"/>
                <a:rtl val="0"/>
              </a:defRPr>
            </a:lvl6pPr>
            <a:lvl7pPr marL="3325692" marR="0" indent="0" algn="l" rtl="0">
              <a:lnSpc>
                <a:spcPct val="100000"/>
              </a:lnSpc>
              <a:spcBef>
                <a:spcPts val="0"/>
              </a:spcBef>
              <a:spcAft>
                <a:spcPts val="0"/>
              </a:spcAft>
              <a:buClr>
                <a:srgbClr val="000000"/>
              </a:buClr>
              <a:buFont typeface="Arial"/>
              <a:buNone/>
              <a:defRPr sz="1500" b="0" i="0" u="none" strike="noStrike" cap="none" baseline="0">
                <a:solidFill>
                  <a:srgbClr val="000000"/>
                </a:solidFill>
                <a:latin typeface="Arial"/>
                <a:ea typeface="Arial"/>
                <a:cs typeface="Arial"/>
                <a:sym typeface="Arial"/>
                <a:rtl val="0"/>
              </a:defRPr>
            </a:lvl7pPr>
            <a:lvl8pPr marL="4750991" marR="0" indent="0" algn="l" rtl="0">
              <a:lnSpc>
                <a:spcPct val="100000"/>
              </a:lnSpc>
              <a:spcBef>
                <a:spcPts val="0"/>
              </a:spcBef>
              <a:spcAft>
                <a:spcPts val="0"/>
              </a:spcAft>
              <a:buClr>
                <a:srgbClr val="000000"/>
              </a:buClr>
              <a:buFont typeface="Arial"/>
              <a:buNone/>
              <a:defRPr sz="1500" b="0" i="0" u="none" strike="noStrike" cap="none" baseline="0">
                <a:solidFill>
                  <a:srgbClr val="000000"/>
                </a:solidFill>
                <a:latin typeface="Arial"/>
                <a:ea typeface="Arial"/>
                <a:cs typeface="Arial"/>
                <a:sym typeface="Arial"/>
                <a:rtl val="0"/>
              </a:defRPr>
            </a:lvl8pPr>
            <a:lvl9pPr marL="6651383" marR="0" indent="0" algn="l" rtl="0">
              <a:lnSpc>
                <a:spcPct val="100000"/>
              </a:lnSpc>
              <a:spcBef>
                <a:spcPts val="0"/>
              </a:spcBef>
              <a:spcAft>
                <a:spcPts val="0"/>
              </a:spcAft>
              <a:buClr>
                <a:srgbClr val="000000"/>
              </a:buClr>
              <a:buFont typeface="Arial"/>
              <a:buNone/>
              <a:defRPr sz="1500" b="0" i="0" u="none" strike="noStrike" cap="none" baseline="0">
                <a:solidFill>
                  <a:srgbClr val="000000"/>
                </a:solidFill>
                <a:latin typeface="Arial"/>
                <a:ea typeface="Arial"/>
                <a:cs typeface="Arial"/>
                <a:sym typeface="Arial"/>
                <a:rtl val="0"/>
              </a:defRPr>
            </a:lvl9pPr>
          </a:lstStyle>
          <a:p>
            <a:endParaRPr/>
          </a:p>
        </p:txBody>
      </p:sp>
      <p:sp>
        <p:nvSpPr>
          <p:cNvPr id="4" name="Shape 4"/>
          <p:cNvSpPr>
            <a:spLocks noGrp="1" noRot="1" noChangeAspect="1"/>
          </p:cNvSpPr>
          <p:nvPr>
            <p:ph type="sldImg" idx="3"/>
          </p:nvPr>
        </p:nvSpPr>
        <p:spPr>
          <a:xfrm>
            <a:off x="1257300" y="717550"/>
            <a:ext cx="4800600" cy="36004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a:headEnd type="none" w="med" len="med"/>
            <a:tailEnd type="none" w="med" len="med"/>
          </a:ln>
        </p:spPr>
      </p:sp>
      <p:sp>
        <p:nvSpPr>
          <p:cNvPr id="5" name="Shape 5"/>
          <p:cNvSpPr txBox="1">
            <a:spLocks noGrp="1"/>
          </p:cNvSpPr>
          <p:nvPr>
            <p:ph type="body" idx="1"/>
          </p:nvPr>
        </p:nvSpPr>
        <p:spPr>
          <a:xfrm>
            <a:off x="731520" y="4560904"/>
            <a:ext cx="5852160" cy="4319552"/>
          </a:xfrm>
          <a:prstGeom prst="rect">
            <a:avLst/>
          </a:prstGeom>
          <a:noFill/>
          <a:ln>
            <a:noFill/>
          </a:ln>
        </p:spPr>
        <p:txBody>
          <a:bodyPr lIns="95007" tIns="95007" rIns="95007" bIns="95007" anchor="ctr" anchorCtr="0"/>
          <a:lstStyle>
            <a:lvl1pPr marL="0" marR="0" indent="0" algn="l" rtl="0">
              <a:spcBef>
                <a:spcPts val="0"/>
              </a:spcBef>
              <a:defRPr sz="1800" b="0" i="0" u="none" strike="noStrike" cap="none" baseline="0"/>
            </a:lvl1pPr>
            <a:lvl2pPr marL="0" marR="0" indent="0" algn="l" rtl="0">
              <a:spcBef>
                <a:spcPts val="0"/>
              </a:spcBef>
              <a:defRPr sz="1800" b="0" i="0" u="none" strike="noStrike" cap="none" baseline="0"/>
            </a:lvl2pPr>
            <a:lvl3pPr marL="0" marR="0" indent="0" algn="l" rtl="0">
              <a:spcBef>
                <a:spcPts val="0"/>
              </a:spcBef>
              <a:defRPr sz="1800" b="0" i="0" u="none" strike="noStrike" cap="none" baseline="0"/>
            </a:lvl3pPr>
            <a:lvl4pPr marL="0" marR="0" indent="0" algn="l" rtl="0">
              <a:spcBef>
                <a:spcPts val="0"/>
              </a:spcBef>
              <a:defRPr sz="1800" b="0" i="0" u="none" strike="noStrike" cap="none" baseline="0"/>
            </a:lvl4pPr>
            <a:lvl5pPr marL="0" marR="0" indent="0" algn="l" rtl="0">
              <a:spcBef>
                <a:spcPts val="0"/>
              </a:spcBef>
              <a:defRPr sz="1800" b="0" i="0" u="none" strike="noStrike" cap="none" baseline="0"/>
            </a:lvl5pPr>
            <a:lvl6pPr marL="0" marR="0" indent="0" algn="l" rtl="0">
              <a:spcBef>
                <a:spcPts val="0"/>
              </a:spcBef>
              <a:defRPr sz="1800" b="0" i="0" u="none" strike="noStrike" cap="none" baseline="0"/>
            </a:lvl6pPr>
            <a:lvl7pPr marL="0" marR="0" indent="0" algn="l" rtl="0">
              <a:spcBef>
                <a:spcPts val="0"/>
              </a:spcBef>
              <a:defRPr sz="1800" b="0" i="0" u="none" strike="noStrike" cap="none" baseline="0"/>
            </a:lvl7pPr>
            <a:lvl8pPr marL="0" marR="0" indent="0" algn="l" rtl="0">
              <a:spcBef>
                <a:spcPts val="0"/>
              </a:spcBef>
              <a:defRPr sz="1800" b="0" i="0" u="none" strike="noStrike" cap="none" baseline="0"/>
            </a:lvl8pPr>
            <a:lvl9pPr marL="0" marR="0" indent="0" algn="l" rtl="0">
              <a:spcBef>
                <a:spcPts val="0"/>
              </a:spcBef>
              <a:defRPr sz="1800" b="0" i="0" u="none" strike="noStrike" cap="none" baseline="0"/>
            </a:lvl9pPr>
          </a:lstStyle>
          <a:p>
            <a:endParaRPr/>
          </a:p>
        </p:txBody>
      </p:sp>
      <p:sp>
        <p:nvSpPr>
          <p:cNvPr id="6" name="Shape 6"/>
          <p:cNvSpPr txBox="1">
            <a:spLocks noGrp="1"/>
          </p:cNvSpPr>
          <p:nvPr>
            <p:ph type="ftr" idx="11"/>
          </p:nvPr>
        </p:nvSpPr>
        <p:spPr>
          <a:xfrm>
            <a:off x="5" y="9120153"/>
            <a:ext cx="3170474" cy="479403"/>
          </a:xfrm>
          <a:prstGeom prst="rect">
            <a:avLst/>
          </a:prstGeom>
          <a:noFill/>
          <a:ln>
            <a:noFill/>
          </a:ln>
        </p:spPr>
        <p:txBody>
          <a:bodyPr lIns="95007" tIns="95007" rIns="95007" bIns="95007" anchor="b" anchorCtr="0"/>
          <a:lstStyle>
            <a:lvl1pPr marL="0" marR="0" indent="0" algn="l" rtl="0">
              <a:lnSpc>
                <a:spcPct val="100000"/>
              </a:lnSpc>
              <a:spcBef>
                <a:spcPts val="0"/>
              </a:spcBef>
              <a:spcAft>
                <a:spcPts val="0"/>
              </a:spcAft>
              <a:buClr>
                <a:srgbClr val="000000"/>
              </a:buClr>
              <a:buFont typeface="Arial"/>
              <a:buNone/>
              <a:defRPr sz="1500" b="0" i="0" u="none" strike="noStrike" cap="none" baseline="0">
                <a:solidFill>
                  <a:srgbClr val="000000"/>
                </a:solidFill>
                <a:latin typeface="Arial"/>
                <a:ea typeface="Arial"/>
                <a:cs typeface="Arial"/>
                <a:sym typeface="Arial"/>
                <a:rtl val="0"/>
              </a:defRPr>
            </a:lvl1pPr>
            <a:lvl2pPr marL="475098" marR="0" indent="0" algn="l" rtl="0">
              <a:lnSpc>
                <a:spcPct val="100000"/>
              </a:lnSpc>
              <a:spcBef>
                <a:spcPts val="0"/>
              </a:spcBef>
              <a:spcAft>
                <a:spcPts val="0"/>
              </a:spcAft>
              <a:buClr>
                <a:srgbClr val="000000"/>
              </a:buClr>
              <a:buFont typeface="Arial"/>
              <a:buNone/>
              <a:defRPr sz="1500" b="0" i="0" u="none" strike="noStrike" cap="none" baseline="0">
                <a:solidFill>
                  <a:srgbClr val="000000"/>
                </a:solidFill>
                <a:latin typeface="Arial"/>
                <a:ea typeface="Arial"/>
                <a:cs typeface="Arial"/>
                <a:sym typeface="Arial"/>
                <a:rtl val="0"/>
              </a:defRPr>
            </a:lvl2pPr>
            <a:lvl3pPr marL="950198" marR="0" indent="0" algn="l" rtl="0">
              <a:lnSpc>
                <a:spcPct val="100000"/>
              </a:lnSpc>
              <a:spcBef>
                <a:spcPts val="0"/>
              </a:spcBef>
              <a:spcAft>
                <a:spcPts val="0"/>
              </a:spcAft>
              <a:buClr>
                <a:srgbClr val="000000"/>
              </a:buClr>
              <a:buFont typeface="Arial"/>
              <a:buNone/>
              <a:defRPr sz="1500" b="0" i="0" u="none" strike="noStrike" cap="none" baseline="0">
                <a:solidFill>
                  <a:srgbClr val="000000"/>
                </a:solidFill>
                <a:latin typeface="Arial"/>
                <a:ea typeface="Arial"/>
                <a:cs typeface="Arial"/>
                <a:sym typeface="Arial"/>
                <a:rtl val="0"/>
              </a:defRPr>
            </a:lvl3pPr>
            <a:lvl4pPr marL="1425295" marR="0" indent="0" algn="l" rtl="0">
              <a:lnSpc>
                <a:spcPct val="100000"/>
              </a:lnSpc>
              <a:spcBef>
                <a:spcPts val="0"/>
              </a:spcBef>
              <a:spcAft>
                <a:spcPts val="0"/>
              </a:spcAft>
              <a:buClr>
                <a:srgbClr val="000000"/>
              </a:buClr>
              <a:buFont typeface="Arial"/>
              <a:buNone/>
              <a:defRPr sz="1500" b="0" i="0" u="none" strike="noStrike" cap="none" baseline="0">
                <a:solidFill>
                  <a:srgbClr val="000000"/>
                </a:solidFill>
                <a:latin typeface="Arial"/>
                <a:ea typeface="Arial"/>
                <a:cs typeface="Arial"/>
                <a:sym typeface="Arial"/>
                <a:rtl val="0"/>
              </a:defRPr>
            </a:lvl4pPr>
            <a:lvl5pPr marL="1900396" marR="0" indent="0" algn="l" rtl="0">
              <a:lnSpc>
                <a:spcPct val="100000"/>
              </a:lnSpc>
              <a:spcBef>
                <a:spcPts val="0"/>
              </a:spcBef>
              <a:spcAft>
                <a:spcPts val="0"/>
              </a:spcAft>
              <a:buClr>
                <a:srgbClr val="000000"/>
              </a:buClr>
              <a:buFont typeface="Arial"/>
              <a:buNone/>
              <a:defRPr sz="1500" b="0" i="0" u="none" strike="noStrike" cap="none" baseline="0">
                <a:solidFill>
                  <a:srgbClr val="000000"/>
                </a:solidFill>
                <a:latin typeface="Arial"/>
                <a:ea typeface="Arial"/>
                <a:cs typeface="Arial"/>
                <a:sym typeface="Arial"/>
                <a:rtl val="0"/>
              </a:defRPr>
            </a:lvl5pPr>
            <a:lvl6pPr marL="2375495" marR="0" indent="0" algn="l" rtl="0">
              <a:lnSpc>
                <a:spcPct val="100000"/>
              </a:lnSpc>
              <a:spcBef>
                <a:spcPts val="0"/>
              </a:spcBef>
              <a:spcAft>
                <a:spcPts val="0"/>
              </a:spcAft>
              <a:buClr>
                <a:srgbClr val="000000"/>
              </a:buClr>
              <a:buFont typeface="Arial"/>
              <a:buNone/>
              <a:defRPr sz="1500" b="0" i="0" u="none" strike="noStrike" cap="none" baseline="0">
                <a:solidFill>
                  <a:srgbClr val="000000"/>
                </a:solidFill>
                <a:latin typeface="Arial"/>
                <a:ea typeface="Arial"/>
                <a:cs typeface="Arial"/>
                <a:sym typeface="Arial"/>
                <a:rtl val="0"/>
              </a:defRPr>
            </a:lvl6pPr>
            <a:lvl7pPr marL="3325692" marR="0" indent="0" algn="l" rtl="0">
              <a:lnSpc>
                <a:spcPct val="100000"/>
              </a:lnSpc>
              <a:spcBef>
                <a:spcPts val="0"/>
              </a:spcBef>
              <a:spcAft>
                <a:spcPts val="0"/>
              </a:spcAft>
              <a:buClr>
                <a:srgbClr val="000000"/>
              </a:buClr>
              <a:buFont typeface="Arial"/>
              <a:buNone/>
              <a:defRPr sz="1500" b="0" i="0" u="none" strike="noStrike" cap="none" baseline="0">
                <a:solidFill>
                  <a:srgbClr val="000000"/>
                </a:solidFill>
                <a:latin typeface="Arial"/>
                <a:ea typeface="Arial"/>
                <a:cs typeface="Arial"/>
                <a:sym typeface="Arial"/>
                <a:rtl val="0"/>
              </a:defRPr>
            </a:lvl7pPr>
            <a:lvl8pPr marL="4750991" marR="0" indent="0" algn="l" rtl="0">
              <a:lnSpc>
                <a:spcPct val="100000"/>
              </a:lnSpc>
              <a:spcBef>
                <a:spcPts val="0"/>
              </a:spcBef>
              <a:spcAft>
                <a:spcPts val="0"/>
              </a:spcAft>
              <a:buClr>
                <a:srgbClr val="000000"/>
              </a:buClr>
              <a:buFont typeface="Arial"/>
              <a:buNone/>
              <a:defRPr sz="1500" b="0" i="0" u="none" strike="noStrike" cap="none" baseline="0">
                <a:solidFill>
                  <a:srgbClr val="000000"/>
                </a:solidFill>
                <a:latin typeface="Arial"/>
                <a:ea typeface="Arial"/>
                <a:cs typeface="Arial"/>
                <a:sym typeface="Arial"/>
                <a:rtl val="0"/>
              </a:defRPr>
            </a:lvl8pPr>
            <a:lvl9pPr marL="6651383" marR="0" indent="0" algn="l" rtl="0">
              <a:lnSpc>
                <a:spcPct val="100000"/>
              </a:lnSpc>
              <a:spcBef>
                <a:spcPts val="0"/>
              </a:spcBef>
              <a:spcAft>
                <a:spcPts val="0"/>
              </a:spcAft>
              <a:buClr>
                <a:srgbClr val="000000"/>
              </a:buClr>
              <a:buFont typeface="Arial"/>
              <a:buNone/>
              <a:defRPr sz="1500" b="0" i="0" u="none" strike="noStrike" cap="none" baseline="0">
                <a:solidFill>
                  <a:srgbClr val="000000"/>
                </a:solidFill>
                <a:latin typeface="Arial"/>
                <a:ea typeface="Arial"/>
                <a:cs typeface="Arial"/>
                <a:sym typeface="Arial"/>
                <a:rtl val="0"/>
              </a:defRPr>
            </a:lvl9pPr>
          </a:lstStyle>
          <a:p>
            <a:endParaRPr/>
          </a:p>
        </p:txBody>
      </p:sp>
      <p:sp>
        <p:nvSpPr>
          <p:cNvPr id="7" name="Shape 7"/>
          <p:cNvSpPr txBox="1">
            <a:spLocks noGrp="1"/>
          </p:cNvSpPr>
          <p:nvPr>
            <p:ph type="sldNum" idx="12"/>
          </p:nvPr>
        </p:nvSpPr>
        <p:spPr>
          <a:xfrm>
            <a:off x="4143068" y="9120153"/>
            <a:ext cx="3170474" cy="479403"/>
          </a:xfrm>
          <a:prstGeom prst="rect">
            <a:avLst/>
          </a:prstGeom>
          <a:noFill/>
          <a:ln>
            <a:noFill/>
          </a:ln>
        </p:spPr>
        <p:txBody>
          <a:bodyPr lIns="96591" tIns="48294" rIns="96591" bIns="48294" anchor="b" anchorCtr="0">
            <a:noAutofit/>
          </a:bodyPr>
          <a:lstStyle/>
          <a:p>
            <a:pPr algn="r">
              <a:buClr>
                <a:srgbClr val="000000"/>
              </a:buClr>
              <a:buSzPct val="25000"/>
            </a:pPr>
            <a:fld id="{00000000-1234-1234-1234-123412341234}" type="slidenum">
              <a:rPr lang="en-US" sz="1200" smtClean="0">
                <a:latin typeface="Calibri"/>
                <a:ea typeface="Calibri"/>
                <a:cs typeface="Calibri"/>
                <a:sym typeface="Calibri"/>
              </a:rPr>
              <a:pPr algn="r">
                <a:buClr>
                  <a:srgbClr val="000000"/>
                </a:buClr>
                <a:buSzPct val="25000"/>
              </a:pPr>
              <a:t>‹#›</a:t>
            </a:fld>
            <a:endParaRPr lang="en-US" sz="1200">
              <a:latin typeface="Calibri"/>
              <a:ea typeface="Calibri"/>
              <a:cs typeface="Calibri"/>
              <a:sym typeface="Calibri"/>
            </a:endParaRPr>
          </a:p>
        </p:txBody>
      </p:sp>
    </p:spTree>
    <p:extLst>
      <p:ext uri="{BB962C8B-B14F-4D97-AF65-F5344CB8AC3E}">
        <p14:creationId xmlns:p14="http://schemas.microsoft.com/office/powerpoint/2010/main" val="836018605"/>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
        <p:cNvGrpSpPr/>
        <p:nvPr/>
      </p:nvGrpSpPr>
      <p:grpSpPr>
        <a:xfrm>
          <a:off x="0" y="0"/>
          <a:ext cx="0" cy="0"/>
          <a:chOff x="0" y="0"/>
          <a:chExt cx="0" cy="0"/>
        </a:xfrm>
      </p:grpSpPr>
      <p:sp>
        <p:nvSpPr>
          <p:cNvPr id="34" name="Shape 34"/>
          <p:cNvSpPr>
            <a:spLocks noGrp="1" noRot="1" noChangeAspect="1"/>
          </p:cNvSpPr>
          <p:nvPr>
            <p:ph type="sldImg" idx="2"/>
          </p:nvPr>
        </p:nvSpPr>
        <p:spPr>
          <a:xfrm>
            <a:off x="1257300" y="717550"/>
            <a:ext cx="4800600" cy="36004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35" name="Shape 35"/>
          <p:cNvSpPr txBox="1">
            <a:spLocks noGrp="1"/>
          </p:cNvSpPr>
          <p:nvPr>
            <p:ph type="body" idx="1"/>
          </p:nvPr>
        </p:nvSpPr>
        <p:spPr>
          <a:xfrm>
            <a:off x="731520" y="4560904"/>
            <a:ext cx="5852160" cy="4319552"/>
          </a:xfrm>
          <a:prstGeom prst="rect">
            <a:avLst/>
          </a:prstGeom>
          <a:noFill/>
          <a:ln>
            <a:noFill/>
          </a:ln>
        </p:spPr>
        <p:txBody>
          <a:bodyPr lIns="96591" tIns="48294" rIns="96591" bIns="48294" anchor="t" anchorCtr="0">
            <a:noAutofit/>
          </a:bodyPr>
          <a:lstStyle/>
          <a:p>
            <a:endParaRPr/>
          </a:p>
        </p:txBody>
      </p:sp>
      <p:sp>
        <p:nvSpPr>
          <p:cNvPr id="36" name="Shape 36"/>
          <p:cNvSpPr txBox="1"/>
          <p:nvPr/>
        </p:nvSpPr>
        <p:spPr>
          <a:xfrm>
            <a:off x="4143068" y="9120153"/>
            <a:ext cx="3170474" cy="479403"/>
          </a:xfrm>
          <a:prstGeom prst="rect">
            <a:avLst/>
          </a:prstGeom>
          <a:noFill/>
          <a:ln>
            <a:noFill/>
          </a:ln>
        </p:spPr>
        <p:txBody>
          <a:bodyPr lIns="96591" tIns="48294" rIns="96591" bIns="48294" anchor="b" anchorCtr="0">
            <a:noAutofit/>
          </a:bodyPr>
          <a:lstStyle/>
          <a:p>
            <a:pPr algn="r">
              <a:buClr>
                <a:srgbClr val="000000"/>
              </a:buClr>
              <a:buSzPct val="25000"/>
            </a:pPr>
            <a:fld id="{00000000-1234-1234-1234-123412341234}" type="slidenum">
              <a:rPr lang="en-US" sz="1200">
                <a:latin typeface="Calibri"/>
                <a:ea typeface="Calibri"/>
                <a:cs typeface="Calibri"/>
                <a:sym typeface="Calibri"/>
              </a:rPr>
              <a:pPr algn="r">
                <a:buClr>
                  <a:srgbClr val="000000"/>
                </a:buClr>
                <a:buSzPct val="25000"/>
              </a:pPr>
              <a:t>1</a:t>
            </a:fld>
            <a:endParaRPr lang="en-US" sz="1200">
              <a:latin typeface="Calibri"/>
              <a:ea typeface="Calibri"/>
              <a:cs typeface="Calibri"/>
              <a:sym typeface="Calibri"/>
            </a:endParaRPr>
          </a:p>
        </p:txBody>
      </p:sp>
    </p:spTree>
    <p:extLst>
      <p:ext uri="{BB962C8B-B14F-4D97-AF65-F5344CB8AC3E}">
        <p14:creationId xmlns:p14="http://schemas.microsoft.com/office/powerpoint/2010/main" val="42878591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dirty="0" smtClean="0"/>
              <a:t>https://www.youtube.com/watch?v=C7XYSRhlfNM</a:t>
            </a:r>
          </a:p>
          <a:p>
            <a:endParaRPr lang="en-US" dirty="0"/>
          </a:p>
        </p:txBody>
      </p:sp>
      <p:sp>
        <p:nvSpPr>
          <p:cNvPr id="4" name="Slide Number Placeholder 3"/>
          <p:cNvSpPr>
            <a:spLocks noGrp="1"/>
          </p:cNvSpPr>
          <p:nvPr>
            <p:ph type="sldNum" idx="10"/>
          </p:nvPr>
        </p:nvSpPr>
        <p:spPr/>
        <p:txBody>
          <a:bodyPr/>
          <a:lstStyle/>
          <a:p>
            <a:pPr algn="r">
              <a:buClr>
                <a:srgbClr val="000000"/>
              </a:buClr>
              <a:buSzPct val="25000"/>
            </a:pPr>
            <a:fld id="{00000000-1234-1234-1234-123412341234}" type="slidenum">
              <a:rPr lang="en-US" sz="1200">
                <a:latin typeface="Calibri"/>
                <a:ea typeface="Calibri"/>
                <a:cs typeface="Calibri"/>
                <a:sym typeface="Calibri"/>
              </a:rPr>
              <a:pPr algn="r">
                <a:buClr>
                  <a:srgbClr val="000000"/>
                </a:buClr>
                <a:buSzPct val="25000"/>
              </a:pPr>
              <a:t>26</a:t>
            </a:fld>
            <a:endParaRPr lang="en-US" sz="1200">
              <a:latin typeface="Calibri"/>
              <a:ea typeface="Calibri"/>
              <a:cs typeface="Calibri"/>
              <a:sym typeface="Calibri"/>
            </a:endParaRPr>
          </a:p>
        </p:txBody>
      </p:sp>
    </p:spTree>
    <p:extLst>
      <p:ext uri="{BB962C8B-B14F-4D97-AF65-F5344CB8AC3E}">
        <p14:creationId xmlns:p14="http://schemas.microsoft.com/office/powerpoint/2010/main" val="17527061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buClr>
                <a:srgbClr val="000000"/>
              </a:buClr>
              <a:buSzPct val="25000"/>
            </a:pPr>
            <a:fld id="{00000000-1234-1234-1234-123412341234}" type="slidenum">
              <a:rPr lang="en-US" sz="1200">
                <a:latin typeface="Calibri"/>
                <a:ea typeface="Calibri"/>
                <a:cs typeface="Calibri"/>
                <a:sym typeface="Calibri"/>
              </a:rPr>
              <a:pPr algn="r">
                <a:buClr>
                  <a:srgbClr val="000000"/>
                </a:buClr>
                <a:buSzPct val="25000"/>
              </a:pPr>
              <a:t>27</a:t>
            </a:fld>
            <a:endParaRPr lang="en-US" sz="1200">
              <a:latin typeface="Calibri"/>
              <a:ea typeface="Calibri"/>
              <a:cs typeface="Calibri"/>
              <a:sym typeface="Calibri"/>
            </a:endParaRPr>
          </a:p>
        </p:txBody>
      </p:sp>
    </p:spTree>
    <p:extLst>
      <p:ext uri="{BB962C8B-B14F-4D97-AF65-F5344CB8AC3E}">
        <p14:creationId xmlns:p14="http://schemas.microsoft.com/office/powerpoint/2010/main" val="37102046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buClr>
                <a:srgbClr val="000000"/>
              </a:buClr>
              <a:buSzPct val="25000"/>
            </a:pPr>
            <a:fld id="{00000000-1234-1234-1234-123412341234}" type="slidenum">
              <a:rPr lang="en-US" sz="1200">
                <a:latin typeface="Calibri"/>
                <a:ea typeface="Calibri"/>
                <a:cs typeface="Calibri"/>
                <a:sym typeface="Calibri"/>
              </a:rPr>
              <a:pPr algn="r">
                <a:buClr>
                  <a:srgbClr val="000000"/>
                </a:buClr>
                <a:buSzPct val="25000"/>
              </a:pPr>
              <a:t>28</a:t>
            </a:fld>
            <a:endParaRPr lang="en-US" sz="1200">
              <a:latin typeface="Calibri"/>
              <a:ea typeface="Calibri"/>
              <a:cs typeface="Calibri"/>
              <a:sym typeface="Calibri"/>
            </a:endParaRPr>
          </a:p>
        </p:txBody>
      </p:sp>
    </p:spTree>
    <p:extLst>
      <p:ext uri="{BB962C8B-B14F-4D97-AF65-F5344CB8AC3E}">
        <p14:creationId xmlns:p14="http://schemas.microsoft.com/office/powerpoint/2010/main" val="5980487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Shape 71"/>
          <p:cNvSpPr txBox="1">
            <a:spLocks noGrp="1"/>
          </p:cNvSpPr>
          <p:nvPr>
            <p:ph type="body" idx="1"/>
          </p:nvPr>
        </p:nvSpPr>
        <p:spPr>
          <a:xfrm>
            <a:off x="731526" y="4560901"/>
            <a:ext cx="5852263" cy="4319436"/>
          </a:xfrm>
          <a:prstGeom prst="rect">
            <a:avLst/>
          </a:prstGeom>
          <a:noFill/>
          <a:ln>
            <a:noFill/>
          </a:ln>
        </p:spPr>
        <p:txBody>
          <a:bodyPr lIns="94999" tIns="94999" rIns="94999" bIns="94999" anchor="ctr" anchorCtr="0">
            <a:noAutofit/>
          </a:bodyPr>
          <a:lstStyle/>
          <a:p>
            <a:endParaRPr dirty="0"/>
          </a:p>
        </p:txBody>
      </p:sp>
      <p:sp>
        <p:nvSpPr>
          <p:cNvPr id="72" name="Shape 72"/>
          <p:cNvSpPr>
            <a:spLocks noGrp="1" noRot="1" noChangeAspect="1"/>
          </p:cNvSpPr>
          <p:nvPr>
            <p:ph type="sldImg" idx="2"/>
          </p:nvPr>
        </p:nvSpPr>
        <p:spPr>
          <a:xfrm>
            <a:off x="1257300" y="717550"/>
            <a:ext cx="4800600" cy="36004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7488264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http://www.swsc-journal.org/articles/swsc/pdf/2013/01/swsc130015.pdf</a:t>
            </a:r>
            <a:endParaRPr lang="en-US" dirty="0"/>
          </a:p>
        </p:txBody>
      </p:sp>
      <p:sp>
        <p:nvSpPr>
          <p:cNvPr id="4" name="Slide Number Placeholder 3"/>
          <p:cNvSpPr>
            <a:spLocks noGrp="1"/>
          </p:cNvSpPr>
          <p:nvPr>
            <p:ph type="sldNum" idx="10"/>
          </p:nvPr>
        </p:nvSpPr>
        <p:spPr/>
        <p:txBody>
          <a:bodyPr/>
          <a:lstStyle/>
          <a:p>
            <a:pPr algn="r">
              <a:buClr>
                <a:srgbClr val="000000"/>
              </a:buClr>
              <a:buSzPct val="25000"/>
            </a:pPr>
            <a:fld id="{00000000-1234-1234-1234-123412341234}" type="slidenum">
              <a:rPr lang="en-US" sz="1200">
                <a:latin typeface="Calibri"/>
                <a:ea typeface="Calibri"/>
                <a:cs typeface="Calibri"/>
                <a:sym typeface="Calibri"/>
              </a:rPr>
              <a:pPr algn="r">
                <a:buClr>
                  <a:srgbClr val="000000"/>
                </a:buClr>
                <a:buSzPct val="25000"/>
              </a:pPr>
              <a:t>8</a:t>
            </a:fld>
            <a:endParaRPr lang="en-US" sz="1200">
              <a:latin typeface="Calibri"/>
              <a:ea typeface="Calibri"/>
              <a:cs typeface="Calibri"/>
              <a:sym typeface="Calibri"/>
            </a:endParaRPr>
          </a:p>
        </p:txBody>
      </p:sp>
    </p:spTree>
    <p:extLst>
      <p:ext uri="{BB962C8B-B14F-4D97-AF65-F5344CB8AC3E}">
        <p14:creationId xmlns:p14="http://schemas.microsoft.com/office/powerpoint/2010/main" val="13469363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buClr>
                <a:srgbClr val="000000"/>
              </a:buClr>
              <a:buSzPct val="25000"/>
            </a:pPr>
            <a:fld id="{00000000-1234-1234-1234-123412341234}" type="slidenum">
              <a:rPr lang="en-US" sz="1200">
                <a:latin typeface="Calibri"/>
                <a:ea typeface="Calibri"/>
                <a:cs typeface="Calibri"/>
                <a:sym typeface="Calibri"/>
              </a:rPr>
              <a:pPr algn="r">
                <a:buClr>
                  <a:srgbClr val="000000"/>
                </a:buClr>
                <a:buSzPct val="25000"/>
              </a:pPr>
              <a:t>11</a:t>
            </a:fld>
            <a:endParaRPr lang="en-US" sz="1200">
              <a:latin typeface="Calibri"/>
              <a:ea typeface="Calibri"/>
              <a:cs typeface="Calibri"/>
              <a:sym typeface="Calibri"/>
            </a:endParaRPr>
          </a:p>
        </p:txBody>
      </p:sp>
    </p:spTree>
    <p:extLst>
      <p:ext uri="{BB962C8B-B14F-4D97-AF65-F5344CB8AC3E}">
        <p14:creationId xmlns:p14="http://schemas.microsoft.com/office/powerpoint/2010/main" val="8827975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http://www.mps.mpg.de/4117745/standard_sans_both-1441639298.jpg</a:t>
            </a:r>
            <a:endParaRPr lang="en-US" dirty="0"/>
          </a:p>
        </p:txBody>
      </p:sp>
      <p:sp>
        <p:nvSpPr>
          <p:cNvPr id="4" name="Slide Number Placeholder 3"/>
          <p:cNvSpPr>
            <a:spLocks noGrp="1"/>
          </p:cNvSpPr>
          <p:nvPr>
            <p:ph type="sldNum" idx="10"/>
          </p:nvPr>
        </p:nvSpPr>
        <p:spPr/>
        <p:txBody>
          <a:bodyPr/>
          <a:lstStyle/>
          <a:p>
            <a:pPr algn="r">
              <a:buClr>
                <a:srgbClr val="000000"/>
              </a:buClr>
              <a:buSzPct val="25000"/>
            </a:pPr>
            <a:fld id="{00000000-1234-1234-1234-123412341234}" type="slidenum">
              <a:rPr lang="en-US" sz="1200">
                <a:latin typeface="Calibri"/>
                <a:ea typeface="Calibri"/>
                <a:cs typeface="Calibri"/>
                <a:sym typeface="Calibri"/>
              </a:rPr>
              <a:pPr algn="r">
                <a:buClr>
                  <a:srgbClr val="000000"/>
                </a:buClr>
                <a:buSzPct val="25000"/>
              </a:pPr>
              <a:t>14</a:t>
            </a:fld>
            <a:endParaRPr lang="en-US" sz="1200">
              <a:latin typeface="Calibri"/>
              <a:ea typeface="Calibri"/>
              <a:cs typeface="Calibri"/>
              <a:sym typeface="Calibri"/>
            </a:endParaRPr>
          </a:p>
        </p:txBody>
      </p:sp>
    </p:spTree>
    <p:extLst>
      <p:ext uri="{BB962C8B-B14F-4D97-AF65-F5344CB8AC3E}">
        <p14:creationId xmlns:p14="http://schemas.microsoft.com/office/powerpoint/2010/main" val="16393413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buClr>
                <a:srgbClr val="000000"/>
              </a:buClr>
              <a:buSzPct val="25000"/>
            </a:pPr>
            <a:fld id="{00000000-1234-1234-1234-123412341234}" type="slidenum">
              <a:rPr lang="en-US" sz="1200">
                <a:latin typeface="Calibri"/>
                <a:ea typeface="Calibri"/>
                <a:cs typeface="Calibri"/>
                <a:sym typeface="Calibri"/>
              </a:rPr>
              <a:pPr algn="r">
                <a:buClr>
                  <a:srgbClr val="000000"/>
                </a:buClr>
                <a:buSzPct val="25000"/>
              </a:pPr>
              <a:t>16</a:t>
            </a:fld>
            <a:endParaRPr lang="en-US" sz="1200">
              <a:latin typeface="Calibri"/>
              <a:ea typeface="Calibri"/>
              <a:cs typeface="Calibri"/>
              <a:sym typeface="Calibri"/>
            </a:endParaRPr>
          </a:p>
        </p:txBody>
      </p:sp>
    </p:spTree>
    <p:extLst>
      <p:ext uri="{BB962C8B-B14F-4D97-AF65-F5344CB8AC3E}">
        <p14:creationId xmlns:p14="http://schemas.microsoft.com/office/powerpoint/2010/main" val="33768776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SDO – Solar</a:t>
            </a:r>
            <a:r>
              <a:rPr lang="en-US" baseline="0" dirty="0" smtClean="0"/>
              <a:t> Dynamics Observatory “http://sdo.gsfc.nasa.gov/”</a:t>
            </a:r>
          </a:p>
          <a:p>
            <a:r>
              <a:rPr lang="en-US" baseline="0" dirty="0" smtClean="0"/>
              <a:t>AIA - </a:t>
            </a:r>
            <a:r>
              <a:rPr lang="en-US" dirty="0" smtClean="0"/>
              <a:t>Atmospheric Imaging Assembly “http://aia.lmsal.com/”</a:t>
            </a:r>
            <a:endParaRPr lang="en-US" baseline="0" dirty="0" smtClean="0"/>
          </a:p>
          <a:p>
            <a:r>
              <a:rPr lang="en-US" baseline="0" dirty="0" smtClean="0"/>
              <a:t>SOHO – </a:t>
            </a:r>
            <a:r>
              <a:rPr lang="en-US" dirty="0" smtClean="0"/>
              <a:t>Solar &amp; </a:t>
            </a:r>
            <a:r>
              <a:rPr lang="en-US" dirty="0" err="1" smtClean="0"/>
              <a:t>Heliospheric</a:t>
            </a:r>
            <a:r>
              <a:rPr lang="en-US" dirty="0" smtClean="0"/>
              <a:t> Observatory “https://www.nasa.gov/</a:t>
            </a:r>
            <a:r>
              <a:rPr lang="en-US" dirty="0" err="1" smtClean="0"/>
              <a:t>mission_pages</a:t>
            </a:r>
            <a:r>
              <a:rPr lang="en-US" dirty="0" smtClean="0"/>
              <a:t>/</a:t>
            </a:r>
            <a:r>
              <a:rPr lang="en-US" dirty="0" err="1" smtClean="0"/>
              <a:t>soho</a:t>
            </a:r>
            <a:r>
              <a:rPr lang="en-US" dirty="0" smtClean="0"/>
              <a:t>/index.html”</a:t>
            </a:r>
          </a:p>
          <a:p>
            <a:r>
              <a:rPr lang="en-US" dirty="0" smtClean="0"/>
              <a:t>EIT - Extreme ultraviolet Imaging Telescope “http://umbra.nascom.nasa.gov/</a:t>
            </a:r>
            <a:r>
              <a:rPr lang="en-US" dirty="0" err="1" smtClean="0"/>
              <a:t>eit</a:t>
            </a:r>
            <a:r>
              <a:rPr lang="en-US" dirty="0" smtClean="0"/>
              <a:t>/’</a:t>
            </a:r>
          </a:p>
          <a:p>
            <a:r>
              <a:rPr lang="en-US" dirty="0" smtClean="0"/>
              <a:t>Fe – Iron</a:t>
            </a:r>
          </a:p>
          <a:p>
            <a:r>
              <a:rPr lang="en-US" dirty="0" smtClean="0"/>
              <a:t>A – Angstrom</a:t>
            </a:r>
          </a:p>
          <a:p>
            <a:r>
              <a:rPr lang="en-US" dirty="0" smtClean="0"/>
              <a:t>He - Helium</a:t>
            </a:r>
            <a:endParaRPr lang="en-US" dirty="0"/>
          </a:p>
        </p:txBody>
      </p:sp>
      <p:sp>
        <p:nvSpPr>
          <p:cNvPr id="4" name="Slide Number Placeholder 3"/>
          <p:cNvSpPr>
            <a:spLocks noGrp="1"/>
          </p:cNvSpPr>
          <p:nvPr>
            <p:ph type="sldNum" idx="10"/>
          </p:nvPr>
        </p:nvSpPr>
        <p:spPr/>
        <p:txBody>
          <a:bodyPr/>
          <a:lstStyle/>
          <a:p>
            <a:pPr algn="r">
              <a:buClr>
                <a:srgbClr val="000000"/>
              </a:buClr>
              <a:buSzPct val="25000"/>
            </a:pPr>
            <a:fld id="{00000000-1234-1234-1234-123412341234}" type="slidenum">
              <a:rPr lang="en-US" sz="1200">
                <a:latin typeface="Calibri"/>
                <a:ea typeface="Calibri"/>
                <a:cs typeface="Calibri"/>
                <a:sym typeface="Calibri"/>
              </a:rPr>
              <a:pPr algn="r">
                <a:buClr>
                  <a:srgbClr val="000000"/>
                </a:buClr>
                <a:buSzPct val="25000"/>
              </a:pPr>
              <a:t>21</a:t>
            </a:fld>
            <a:endParaRPr lang="en-US" sz="1200">
              <a:latin typeface="Calibri"/>
              <a:ea typeface="Calibri"/>
              <a:cs typeface="Calibri"/>
              <a:sym typeface="Calibri"/>
            </a:endParaRPr>
          </a:p>
        </p:txBody>
      </p:sp>
    </p:spTree>
    <p:extLst>
      <p:ext uri="{BB962C8B-B14F-4D97-AF65-F5344CB8AC3E}">
        <p14:creationId xmlns:p14="http://schemas.microsoft.com/office/powerpoint/2010/main" val="35361788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https://www.nasa.gov/image-feature/goddard/coronal-hole-front-and-center</a:t>
            </a:r>
            <a:endParaRPr lang="en-US" dirty="0"/>
          </a:p>
        </p:txBody>
      </p:sp>
      <p:sp>
        <p:nvSpPr>
          <p:cNvPr id="4" name="Slide Number Placeholder 3"/>
          <p:cNvSpPr>
            <a:spLocks noGrp="1"/>
          </p:cNvSpPr>
          <p:nvPr>
            <p:ph type="sldNum" idx="10"/>
          </p:nvPr>
        </p:nvSpPr>
        <p:spPr/>
        <p:txBody>
          <a:bodyPr/>
          <a:lstStyle/>
          <a:p>
            <a:pPr algn="r">
              <a:buClr>
                <a:srgbClr val="000000"/>
              </a:buClr>
              <a:buSzPct val="25000"/>
            </a:pPr>
            <a:fld id="{00000000-1234-1234-1234-123412341234}" type="slidenum">
              <a:rPr lang="en-US" sz="1200">
                <a:latin typeface="Calibri"/>
                <a:ea typeface="Calibri"/>
                <a:cs typeface="Calibri"/>
                <a:sym typeface="Calibri"/>
              </a:rPr>
              <a:pPr algn="r">
                <a:buClr>
                  <a:srgbClr val="000000"/>
                </a:buClr>
                <a:buSzPct val="25000"/>
              </a:pPr>
              <a:t>24</a:t>
            </a:fld>
            <a:endParaRPr lang="en-US" sz="1200">
              <a:latin typeface="Calibri"/>
              <a:ea typeface="Calibri"/>
              <a:cs typeface="Calibri"/>
              <a:sym typeface="Calibri"/>
            </a:endParaRPr>
          </a:p>
        </p:txBody>
      </p:sp>
    </p:spTree>
    <p:extLst>
      <p:ext uri="{BB962C8B-B14F-4D97-AF65-F5344CB8AC3E}">
        <p14:creationId xmlns:p14="http://schemas.microsoft.com/office/powerpoint/2010/main" val="29599712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https://www.nasa.gov/image-feature/goddard/coronal-hole-front-and-center</a:t>
            </a:r>
            <a:endParaRPr lang="en-US" dirty="0"/>
          </a:p>
        </p:txBody>
      </p:sp>
      <p:sp>
        <p:nvSpPr>
          <p:cNvPr id="4" name="Slide Number Placeholder 3"/>
          <p:cNvSpPr>
            <a:spLocks noGrp="1"/>
          </p:cNvSpPr>
          <p:nvPr>
            <p:ph type="sldNum" idx="10"/>
          </p:nvPr>
        </p:nvSpPr>
        <p:spPr/>
        <p:txBody>
          <a:bodyPr/>
          <a:lstStyle/>
          <a:p>
            <a:pPr algn="r">
              <a:buClr>
                <a:srgbClr val="000000"/>
              </a:buClr>
              <a:buSzPct val="25000"/>
            </a:pPr>
            <a:fld id="{00000000-1234-1234-1234-123412341234}" type="slidenum">
              <a:rPr lang="en-US" sz="1200">
                <a:latin typeface="Calibri"/>
                <a:ea typeface="Calibri"/>
                <a:cs typeface="Calibri"/>
                <a:sym typeface="Calibri"/>
              </a:rPr>
              <a:pPr algn="r">
                <a:buClr>
                  <a:srgbClr val="000000"/>
                </a:buClr>
                <a:buSzPct val="25000"/>
              </a:pPr>
              <a:t>25</a:t>
            </a:fld>
            <a:endParaRPr lang="en-US" sz="1200">
              <a:latin typeface="Calibri"/>
              <a:ea typeface="Calibri"/>
              <a:cs typeface="Calibri"/>
              <a:sym typeface="Calibri"/>
            </a:endParaRPr>
          </a:p>
        </p:txBody>
      </p:sp>
    </p:spTree>
    <p:extLst>
      <p:ext uri="{BB962C8B-B14F-4D97-AF65-F5344CB8AC3E}">
        <p14:creationId xmlns:p14="http://schemas.microsoft.com/office/powerpoint/2010/main" val="40426852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Shape 23"/>
        <p:cNvGrpSpPr/>
        <p:nvPr/>
      </p:nvGrpSpPr>
      <p:grpSpPr>
        <a:xfrm>
          <a:off x="0" y="0"/>
          <a:ext cx="0" cy="0"/>
          <a:chOff x="0" y="0"/>
          <a:chExt cx="0" cy="0"/>
        </a:xfrm>
      </p:grpSpPr>
      <p:sp>
        <p:nvSpPr>
          <p:cNvPr id="24" name="Shape 24"/>
          <p:cNvSpPr txBox="1">
            <a:spLocks noGrp="1"/>
          </p:cNvSpPr>
          <p:nvPr>
            <p:ph type="ctrTitle"/>
          </p:nvPr>
        </p:nvSpPr>
        <p:spPr>
          <a:xfrm>
            <a:off x="685800" y="2130425"/>
            <a:ext cx="7772400" cy="1470023"/>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1pPr>
            <a:lvl2pPr marL="0" marR="0" indent="0" algn="ctr" rtl="0">
              <a:spcBef>
                <a:spcPts val="0"/>
              </a:spcBef>
              <a:spcAft>
                <a:spcPts val="0"/>
              </a:spcAft>
              <a:defRPr sz="1800" b="0" i="0" u="none" strike="noStrike" cap="none" baseline="0"/>
            </a:lvl2pPr>
            <a:lvl3pPr marL="0" marR="0" indent="0" algn="ctr" rtl="0">
              <a:spcBef>
                <a:spcPts val="0"/>
              </a:spcBef>
              <a:spcAft>
                <a:spcPts val="0"/>
              </a:spcAft>
              <a:defRPr sz="1800" b="0" i="0" u="none" strike="noStrike" cap="none" baseline="0"/>
            </a:lvl3pPr>
            <a:lvl4pPr marL="0" marR="0" indent="0" algn="ctr" rtl="0">
              <a:spcBef>
                <a:spcPts val="0"/>
              </a:spcBef>
              <a:spcAft>
                <a:spcPts val="0"/>
              </a:spcAft>
              <a:defRPr sz="1800" b="0" i="0" u="none" strike="noStrike" cap="none" baseline="0"/>
            </a:lvl4pPr>
            <a:lvl5pPr marL="0" marR="0" indent="0" algn="ctr" rtl="0">
              <a:spcBef>
                <a:spcPts val="0"/>
              </a:spcBef>
              <a:spcAft>
                <a:spcPts val="0"/>
              </a:spcAft>
              <a:defRPr sz="1800" b="0" i="0" u="none" strike="noStrike" cap="none" baseline="0"/>
            </a:lvl5pPr>
            <a:lvl6pPr marL="457200" marR="0" indent="0" algn="ctr" rtl="0">
              <a:spcBef>
                <a:spcPts val="0"/>
              </a:spcBef>
              <a:spcAft>
                <a:spcPts val="0"/>
              </a:spcAft>
              <a:defRPr sz="1800" b="0" i="0" u="none" strike="noStrike" cap="none" baseline="0"/>
            </a:lvl6pPr>
            <a:lvl7pPr marL="914400" marR="0" indent="0" algn="ctr" rtl="0">
              <a:spcBef>
                <a:spcPts val="0"/>
              </a:spcBef>
              <a:spcAft>
                <a:spcPts val="0"/>
              </a:spcAft>
              <a:defRPr sz="1800" b="0" i="0" u="none" strike="noStrike" cap="none" baseline="0"/>
            </a:lvl7pPr>
            <a:lvl8pPr marL="1371600" marR="0" indent="0" algn="ctr" rtl="0">
              <a:spcBef>
                <a:spcPts val="0"/>
              </a:spcBef>
              <a:spcAft>
                <a:spcPts val="0"/>
              </a:spcAft>
              <a:defRPr sz="1800" b="0" i="0" u="none" strike="noStrike" cap="none" baseline="0"/>
            </a:lvl8pPr>
            <a:lvl9pPr marL="1828800" marR="0" indent="0" algn="ctr" rtl="0">
              <a:spcBef>
                <a:spcPts val="0"/>
              </a:spcBef>
              <a:spcAft>
                <a:spcPts val="0"/>
              </a:spcAft>
              <a:defRPr sz="1800" b="0" i="0" u="none" strike="noStrike" cap="none" baseline="0"/>
            </a:lvl9pPr>
          </a:lstStyle>
          <a:p>
            <a:endParaRPr/>
          </a:p>
        </p:txBody>
      </p:sp>
      <p:sp>
        <p:nvSpPr>
          <p:cNvPr id="25" name="Shape 25"/>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indent="0" algn="ctr" rtl="0">
              <a:lnSpc>
                <a:spcPct val="100000"/>
              </a:lnSpc>
              <a:spcBef>
                <a:spcPts val="0"/>
              </a:spcBef>
              <a:spcAft>
                <a:spcPts val="0"/>
              </a:spcAft>
              <a:buClr>
                <a:schemeClr val="dk2"/>
              </a:buClr>
              <a:buFont typeface="Noto Symbol"/>
              <a:buNone/>
              <a:defRPr sz="1400" b="0" i="0" u="none" strike="noStrike" cap="none" baseline="0">
                <a:solidFill>
                  <a:srgbClr val="000000"/>
                </a:solidFill>
                <a:latin typeface="Arial"/>
                <a:ea typeface="Arial"/>
                <a:cs typeface="Arial"/>
                <a:sym typeface="Arial"/>
                <a:rtl val="0"/>
              </a:defRPr>
            </a:lvl1pPr>
            <a:lvl2pPr marL="457200" marR="0" indent="0" algn="ctr" rtl="0">
              <a:lnSpc>
                <a:spcPct val="100000"/>
              </a:lnSpc>
              <a:spcBef>
                <a:spcPts val="0"/>
              </a:spcBef>
              <a:spcAft>
                <a:spcPts val="0"/>
              </a:spcAft>
              <a:buClr>
                <a:schemeClr val="dk2"/>
              </a:buClr>
              <a:buFont typeface="Noto Symbol"/>
              <a:buNone/>
              <a:defRPr sz="1400" b="0" i="0" u="none" strike="noStrike" cap="none" baseline="0">
                <a:solidFill>
                  <a:srgbClr val="000000"/>
                </a:solidFill>
                <a:latin typeface="Arial"/>
                <a:ea typeface="Arial"/>
                <a:cs typeface="Arial"/>
                <a:sym typeface="Arial"/>
                <a:rtl val="0"/>
              </a:defRPr>
            </a:lvl2pPr>
            <a:lvl3pPr marL="914400" marR="0" indent="0" algn="ctr" rtl="0">
              <a:lnSpc>
                <a:spcPct val="100000"/>
              </a:lnSpc>
              <a:spcBef>
                <a:spcPts val="0"/>
              </a:spcBef>
              <a:spcAft>
                <a:spcPts val="0"/>
              </a:spcAft>
              <a:buClr>
                <a:schemeClr val="dk2"/>
              </a:buClr>
              <a:buFont typeface="Noto Symbol"/>
              <a:buNone/>
              <a:defRPr sz="1400" b="0" i="0" u="none" strike="noStrike" cap="none" baseline="0">
                <a:solidFill>
                  <a:srgbClr val="000000"/>
                </a:solidFill>
                <a:latin typeface="Arial"/>
                <a:ea typeface="Arial"/>
                <a:cs typeface="Arial"/>
                <a:sym typeface="Arial"/>
                <a:rtl val="0"/>
              </a:defRPr>
            </a:lvl3pPr>
            <a:lvl4pPr marL="1371600" marR="0" indent="0" algn="ctr" rtl="0">
              <a:lnSpc>
                <a:spcPct val="100000"/>
              </a:lnSpc>
              <a:spcBef>
                <a:spcPts val="0"/>
              </a:spcBef>
              <a:spcAft>
                <a:spcPts val="0"/>
              </a:spcAft>
              <a:buClr>
                <a:schemeClr val="dk2"/>
              </a:buClr>
              <a:buFont typeface="Noto Symbol"/>
              <a:buNone/>
              <a:defRPr sz="1400" b="0" i="0" u="none" strike="noStrike" cap="none" baseline="0">
                <a:solidFill>
                  <a:srgbClr val="000000"/>
                </a:solidFill>
                <a:latin typeface="Arial"/>
                <a:ea typeface="Arial"/>
                <a:cs typeface="Arial"/>
                <a:sym typeface="Arial"/>
                <a:rtl val="0"/>
              </a:defRPr>
            </a:lvl4pPr>
            <a:lvl5pPr marL="1828800" marR="0" indent="0" algn="ctr" rtl="0">
              <a:lnSpc>
                <a:spcPct val="100000"/>
              </a:lnSpc>
              <a:spcBef>
                <a:spcPts val="0"/>
              </a:spcBef>
              <a:spcAft>
                <a:spcPts val="0"/>
              </a:spcAft>
              <a:buClr>
                <a:schemeClr val="dk2"/>
              </a:buClr>
              <a:buFont typeface="Noto Symbol"/>
              <a:buNone/>
              <a:defRPr sz="1400" b="0" i="0" u="none" strike="noStrike" cap="none" baseline="0">
                <a:solidFill>
                  <a:srgbClr val="000000"/>
                </a:solidFill>
                <a:latin typeface="Arial"/>
                <a:ea typeface="Arial"/>
                <a:cs typeface="Arial"/>
                <a:sym typeface="Arial"/>
                <a:rtl val="0"/>
              </a:defRPr>
            </a:lvl5pPr>
            <a:lvl6pPr marL="2286000" marR="0" indent="0" algn="ctr" rtl="0">
              <a:lnSpc>
                <a:spcPct val="100000"/>
              </a:lnSpc>
              <a:spcBef>
                <a:spcPts val="400"/>
              </a:spcBef>
              <a:spcAft>
                <a:spcPts val="0"/>
              </a:spcAft>
              <a:buClr>
                <a:schemeClr val="dk1"/>
              </a:buClr>
              <a:buFont typeface="Arial"/>
              <a:buNone/>
              <a:defRPr sz="1400" b="0" i="0" u="none" strike="noStrike" cap="none" baseline="0">
                <a:solidFill>
                  <a:srgbClr val="000000"/>
                </a:solidFill>
                <a:latin typeface="Arial"/>
                <a:ea typeface="Arial"/>
                <a:cs typeface="Arial"/>
                <a:sym typeface="Arial"/>
                <a:rtl val="0"/>
              </a:defRPr>
            </a:lvl6pPr>
            <a:lvl7pPr marL="2743200" marR="0" indent="0" algn="ctr" rtl="0">
              <a:lnSpc>
                <a:spcPct val="100000"/>
              </a:lnSpc>
              <a:spcBef>
                <a:spcPts val="400"/>
              </a:spcBef>
              <a:spcAft>
                <a:spcPts val="0"/>
              </a:spcAft>
              <a:buClr>
                <a:schemeClr val="dk1"/>
              </a:buClr>
              <a:buFont typeface="Arial"/>
              <a:buNone/>
              <a:defRPr sz="1400" b="0" i="0" u="none" strike="noStrike" cap="none" baseline="0">
                <a:solidFill>
                  <a:srgbClr val="000000"/>
                </a:solidFill>
                <a:latin typeface="Arial"/>
                <a:ea typeface="Arial"/>
                <a:cs typeface="Arial"/>
                <a:sym typeface="Arial"/>
                <a:rtl val="0"/>
              </a:defRPr>
            </a:lvl7pPr>
            <a:lvl8pPr marL="3200400" marR="0" indent="0" algn="ctr" rtl="0">
              <a:lnSpc>
                <a:spcPct val="100000"/>
              </a:lnSpc>
              <a:spcBef>
                <a:spcPts val="400"/>
              </a:spcBef>
              <a:spcAft>
                <a:spcPts val="0"/>
              </a:spcAft>
              <a:buClr>
                <a:schemeClr val="dk1"/>
              </a:buClr>
              <a:buFont typeface="Arial"/>
              <a:buNone/>
              <a:defRPr sz="1400" b="0" i="0" u="none" strike="noStrike" cap="none" baseline="0">
                <a:solidFill>
                  <a:srgbClr val="000000"/>
                </a:solidFill>
                <a:latin typeface="Arial"/>
                <a:ea typeface="Arial"/>
                <a:cs typeface="Arial"/>
                <a:sym typeface="Arial"/>
                <a:rtl val="0"/>
              </a:defRPr>
            </a:lvl8pPr>
            <a:lvl9pPr marL="3657600" marR="0" indent="0" algn="ctr" rtl="0">
              <a:lnSpc>
                <a:spcPct val="100000"/>
              </a:lnSpc>
              <a:spcBef>
                <a:spcPts val="400"/>
              </a:spcBef>
              <a:spcAft>
                <a:spcPts val="0"/>
              </a:spcAft>
              <a:buClr>
                <a:schemeClr val="dk1"/>
              </a:buClr>
              <a:buFont typeface="Arial"/>
              <a:buNone/>
              <a:defRPr sz="1400" b="0" i="0" u="none" strike="noStrike" cap="none" baseline="0">
                <a:solidFill>
                  <a:srgbClr val="000000"/>
                </a:solidFill>
                <a:latin typeface="Arial"/>
                <a:ea typeface="Arial"/>
                <a:cs typeface="Arial"/>
                <a:sym typeface="Arial"/>
                <a:rtl val="0"/>
              </a:defRPr>
            </a:lvl9pPr>
          </a:lstStyle>
          <a:p>
            <a:endParaRPr/>
          </a:p>
        </p:txBody>
      </p:sp>
    </p:spTree>
  </p:cSld>
  <p:clrMapOvr>
    <a:masterClrMapping/>
  </p:clrMapOvr>
  <p:transition spd="slow">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Shape 57"/>
        <p:cNvGrpSpPr/>
        <p:nvPr/>
      </p:nvGrpSpPr>
      <p:grpSpPr>
        <a:xfrm>
          <a:off x="0" y="0"/>
          <a:ext cx="0" cy="0"/>
          <a:chOff x="0" y="0"/>
          <a:chExt cx="0" cy="0"/>
        </a:xfrm>
      </p:grpSpPr>
      <p:sp>
        <p:nvSpPr>
          <p:cNvPr id="61" name="Shape 61"/>
          <p:cNvSpPr txBox="1">
            <a:spLocks noGrp="1"/>
          </p:cNvSpPr>
          <p:nvPr>
            <p:ph type="body" idx="1"/>
          </p:nvPr>
        </p:nvSpPr>
        <p:spPr>
          <a:xfrm>
            <a:off x="402275" y="1362975"/>
            <a:ext cx="8229600" cy="4908599"/>
          </a:xfrm>
          <a:prstGeom prst="rect">
            <a:avLst/>
          </a:prstGeom>
          <a:noFill/>
          <a:ln>
            <a:noFill/>
          </a:ln>
        </p:spPr>
        <p:txBody>
          <a:bodyPr lIns="91425" tIns="91425" rIns="91425" bIns="91425" anchor="t" anchorCtr="0"/>
          <a:lstStyle>
            <a:lvl1pPr marL="342900" marR="0" indent="50800" algn="l" rtl="0">
              <a:lnSpc>
                <a:spcPct val="100000"/>
              </a:lnSpc>
              <a:spcBef>
                <a:spcPts val="0"/>
              </a:spcBef>
              <a:spcAft>
                <a:spcPts val="0"/>
              </a:spcAft>
              <a:buClr>
                <a:schemeClr val="dk2"/>
              </a:buClr>
              <a:buSzPct val="100000"/>
              <a:buFont typeface="Calibri"/>
              <a:buChar char="❖"/>
              <a:defRPr sz="2600" b="0" i="0" u="none" strike="noStrike" cap="none" baseline="0">
                <a:solidFill>
                  <a:srgbClr val="000000"/>
                </a:solidFill>
                <a:latin typeface="Calibri"/>
                <a:ea typeface="Calibri"/>
                <a:cs typeface="Calibri"/>
                <a:sym typeface="Calibri"/>
              </a:defRPr>
            </a:lvl1pPr>
            <a:lvl2pPr marL="742950" marR="0" indent="82550" algn="l" rtl="0">
              <a:lnSpc>
                <a:spcPct val="100000"/>
              </a:lnSpc>
              <a:spcBef>
                <a:spcPts val="0"/>
              </a:spcBef>
              <a:spcAft>
                <a:spcPts val="0"/>
              </a:spcAft>
              <a:buClr>
                <a:schemeClr val="dk2"/>
              </a:buClr>
              <a:buSzPct val="100000"/>
              <a:buFont typeface="Calibri"/>
              <a:buChar char="➢"/>
              <a:defRPr sz="2200" b="0" i="0" u="none" strike="noStrike" cap="none" baseline="0">
                <a:solidFill>
                  <a:schemeClr val="dk2"/>
                </a:solidFill>
                <a:latin typeface="Calibri"/>
                <a:ea typeface="Calibri"/>
                <a:cs typeface="Calibri"/>
                <a:sym typeface="Calibri"/>
              </a:defRPr>
            </a:lvl2pPr>
            <a:lvl3pPr marL="1143000" marR="0" indent="139700" algn="l" rtl="0">
              <a:lnSpc>
                <a:spcPct val="100000"/>
              </a:lnSpc>
              <a:spcBef>
                <a:spcPts val="0"/>
              </a:spcBef>
              <a:spcAft>
                <a:spcPts val="0"/>
              </a:spcAft>
              <a:buClr>
                <a:schemeClr val="accent2"/>
              </a:buClr>
              <a:buSzPct val="100000"/>
              <a:buFont typeface="Calibri"/>
              <a:buChar char="■"/>
              <a:defRPr sz="1800" b="0" i="0" u="none" strike="noStrike" cap="none" baseline="0">
                <a:solidFill>
                  <a:schemeClr val="accent2"/>
                </a:solidFill>
                <a:latin typeface="Calibri"/>
                <a:ea typeface="Calibri"/>
                <a:cs typeface="Calibri"/>
                <a:sym typeface="Calibri"/>
              </a:defRPr>
            </a:lvl3pPr>
            <a:lvl4pPr marL="1600200" marR="0" indent="139700" algn="l" rtl="0">
              <a:lnSpc>
                <a:spcPct val="100000"/>
              </a:lnSpc>
              <a:spcBef>
                <a:spcPts val="0"/>
              </a:spcBef>
              <a:spcAft>
                <a:spcPts val="0"/>
              </a:spcAft>
              <a:buClr>
                <a:schemeClr val="accent3"/>
              </a:buClr>
              <a:buSzPct val="100000"/>
              <a:buFont typeface="Calibri"/>
              <a:buChar char="●"/>
              <a:defRPr sz="1600" b="0" i="0" u="none" strike="noStrike" cap="none" baseline="0">
                <a:solidFill>
                  <a:schemeClr val="accent3"/>
                </a:solidFill>
                <a:latin typeface="Calibri"/>
                <a:ea typeface="Calibri"/>
                <a:cs typeface="Calibri"/>
                <a:sym typeface="Calibri"/>
              </a:defRPr>
            </a:lvl4pPr>
            <a:lvl5pPr marL="2057400" marR="0" indent="139700" algn="l" rtl="0">
              <a:lnSpc>
                <a:spcPct val="100000"/>
              </a:lnSpc>
              <a:spcBef>
                <a:spcPts val="0"/>
              </a:spcBef>
              <a:spcAft>
                <a:spcPts val="0"/>
              </a:spcAft>
              <a:buClr>
                <a:schemeClr val="dk2"/>
              </a:buClr>
              <a:buSzPct val="100000"/>
              <a:buFont typeface="Calibri"/>
              <a:buChar char="◆"/>
              <a:defRPr sz="1200" b="0" i="0" u="none" strike="noStrike" cap="none" baseline="0">
                <a:solidFill>
                  <a:srgbClr val="000000"/>
                </a:solidFill>
                <a:latin typeface="Calibri"/>
                <a:ea typeface="Calibri"/>
                <a:cs typeface="Calibri"/>
                <a:sym typeface="Calibri"/>
              </a:defRPr>
            </a:lvl5pPr>
            <a:lvl6pPr marL="2514600" marR="0" indent="139700" algn="l" rtl="0">
              <a:lnSpc>
                <a:spcPct val="100000"/>
              </a:lnSpc>
              <a:spcBef>
                <a:spcPts val="400"/>
              </a:spcBef>
              <a:spcAft>
                <a:spcPts val="0"/>
              </a:spcAft>
              <a:buClr>
                <a:schemeClr val="dk1"/>
              </a:buClr>
              <a:buSzPct val="100000"/>
              <a:buFont typeface="Calibri"/>
              <a:buChar char="➢"/>
              <a:defRPr sz="1200" b="0" i="0" u="none" strike="noStrike" cap="none" baseline="0">
                <a:solidFill>
                  <a:srgbClr val="000000"/>
                </a:solidFill>
                <a:latin typeface="Calibri"/>
                <a:ea typeface="Calibri"/>
                <a:cs typeface="Calibri"/>
                <a:sym typeface="Calibri"/>
              </a:defRPr>
            </a:lvl6pPr>
            <a:lvl7pPr marL="2971800" marR="0" indent="139700" algn="l" rtl="0">
              <a:lnSpc>
                <a:spcPct val="100000"/>
              </a:lnSpc>
              <a:spcBef>
                <a:spcPts val="400"/>
              </a:spcBef>
              <a:spcAft>
                <a:spcPts val="0"/>
              </a:spcAft>
              <a:buClr>
                <a:schemeClr val="dk1"/>
              </a:buClr>
              <a:buSzPct val="100000"/>
              <a:buFont typeface="Calibri"/>
              <a:buChar char="■"/>
              <a:defRPr sz="1200" b="0" i="0" u="none" strike="noStrike" cap="none" baseline="0">
                <a:solidFill>
                  <a:srgbClr val="000000"/>
                </a:solidFill>
                <a:latin typeface="Calibri"/>
                <a:ea typeface="Calibri"/>
                <a:cs typeface="Calibri"/>
                <a:sym typeface="Calibri"/>
              </a:defRPr>
            </a:lvl7pPr>
            <a:lvl8pPr marL="3429000" marR="0" indent="139700" algn="l" rtl="0">
              <a:lnSpc>
                <a:spcPct val="100000"/>
              </a:lnSpc>
              <a:spcBef>
                <a:spcPts val="400"/>
              </a:spcBef>
              <a:spcAft>
                <a:spcPts val="0"/>
              </a:spcAft>
              <a:buClr>
                <a:schemeClr val="dk1"/>
              </a:buClr>
              <a:buSzPct val="100000"/>
              <a:buFont typeface="Calibri"/>
              <a:buChar char="●"/>
              <a:defRPr sz="1200" b="0" i="0" u="none" strike="noStrike" cap="none" baseline="0">
                <a:solidFill>
                  <a:srgbClr val="000000"/>
                </a:solidFill>
                <a:latin typeface="Calibri"/>
                <a:ea typeface="Calibri"/>
                <a:cs typeface="Calibri"/>
                <a:sym typeface="Calibri"/>
              </a:defRPr>
            </a:lvl8pPr>
            <a:lvl9pPr marL="3886200" marR="0" indent="139700" algn="l" rtl="0">
              <a:lnSpc>
                <a:spcPct val="100000"/>
              </a:lnSpc>
              <a:spcBef>
                <a:spcPts val="400"/>
              </a:spcBef>
              <a:spcAft>
                <a:spcPts val="0"/>
              </a:spcAft>
              <a:buClr>
                <a:schemeClr val="dk1"/>
              </a:buClr>
              <a:buSzPct val="100000"/>
              <a:buFont typeface="Calibri"/>
              <a:buChar char="◆"/>
              <a:defRPr sz="1200" b="0" i="0" u="none" strike="noStrike" cap="none" baseline="0">
                <a:solidFill>
                  <a:srgbClr val="000000"/>
                </a:solidFill>
                <a:latin typeface="Calibri"/>
                <a:ea typeface="Calibri"/>
                <a:cs typeface="Calibri"/>
                <a:sym typeface="Calibri"/>
              </a:defRPr>
            </a:lvl9pPr>
          </a:lstStyle>
          <a:p>
            <a:endParaRPr dirty="0"/>
          </a:p>
        </p:txBody>
      </p:sp>
    </p:spTree>
    <p:extLst>
      <p:ext uri="{BB962C8B-B14F-4D97-AF65-F5344CB8AC3E}">
        <p14:creationId xmlns:p14="http://schemas.microsoft.com/office/powerpoint/2010/main" val="71956107"/>
      </p:ext>
    </p:extLst>
  </p:cSld>
  <p:clrMapOvr>
    <a:masterClrMapping/>
  </p:clrMapOvr>
  <p:transition spd="slow">
    <p:pull/>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
        <p:cNvGrpSpPr/>
        <p:nvPr/>
      </p:nvGrpSpPr>
      <p:grpSpPr>
        <a:xfrm>
          <a:off x="0" y="0"/>
          <a:ext cx="0" cy="0"/>
          <a:chOff x="0" y="0"/>
          <a:chExt cx="0" cy="0"/>
        </a:xfrm>
      </p:grpSpPr>
      <p:sp>
        <p:nvSpPr>
          <p:cNvPr id="9" name="Shape 9"/>
          <p:cNvSpPr txBox="1"/>
          <p:nvPr/>
        </p:nvSpPr>
        <p:spPr>
          <a:xfrm>
            <a:off x="771525" y="76200"/>
            <a:ext cx="7610474" cy="347662"/>
          </a:xfrm>
          <a:prstGeom prst="rect">
            <a:avLst/>
          </a:prstGeom>
          <a:solidFill>
            <a:srgbClr val="6C9BC6"/>
          </a:solid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003366"/>
              </a:buClr>
              <a:buSzPct val="25000"/>
              <a:buFont typeface="Trebuchet MS"/>
              <a:buNone/>
            </a:pPr>
            <a:r>
              <a:rPr lang="en-US" sz="1200" b="0" i="0" u="none" strike="noStrike" cap="none" baseline="0">
                <a:solidFill>
                  <a:srgbClr val="003366"/>
                </a:solidFill>
                <a:latin typeface="Trebuchet MS"/>
                <a:ea typeface="Trebuchet MS"/>
                <a:cs typeface="Trebuchet MS"/>
                <a:sym typeface="Trebuchet MS"/>
                <a:rtl val="0"/>
              </a:rPr>
              <a:t>N A T I O N A L   O C E A N I C   A N D   A T M O S P H E R I C   A D M I N I S T R A T I O N</a:t>
            </a:r>
          </a:p>
        </p:txBody>
      </p:sp>
      <p:sp>
        <p:nvSpPr>
          <p:cNvPr id="10" name="Shape 10"/>
          <p:cNvSpPr txBox="1"/>
          <p:nvPr/>
        </p:nvSpPr>
        <p:spPr>
          <a:xfrm>
            <a:off x="771525" y="457200"/>
            <a:ext cx="7686675" cy="914400"/>
          </a:xfrm>
          <a:prstGeom prst="rect">
            <a:avLst/>
          </a:prstGeom>
          <a:solidFill>
            <a:srgbClr val="215A9F"/>
          </a:solidFill>
          <a:ln>
            <a:noFill/>
          </a:ln>
        </p:spPr>
        <p:txBody>
          <a:bodyPr lIns="36575" tIns="73150" rIns="36575" bIns="36575"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baseline="0">
              <a:solidFill>
                <a:schemeClr val="dk1"/>
              </a:solidFill>
              <a:latin typeface="Arial"/>
              <a:ea typeface="Arial"/>
              <a:cs typeface="Arial"/>
              <a:sym typeface="Arial"/>
              <a:rtl val="0"/>
            </a:endParaRPr>
          </a:p>
        </p:txBody>
      </p:sp>
      <p:grpSp>
        <p:nvGrpSpPr>
          <p:cNvPr id="11" name="Shape 11"/>
          <p:cNvGrpSpPr/>
          <p:nvPr/>
        </p:nvGrpSpPr>
        <p:grpSpPr>
          <a:xfrm>
            <a:off x="76200" y="76200"/>
            <a:ext cx="1314448" cy="1314448"/>
            <a:chOff x="114300" y="133350"/>
            <a:chExt cx="1314448" cy="1314448"/>
          </a:xfrm>
        </p:grpSpPr>
        <p:sp>
          <p:nvSpPr>
            <p:cNvPr id="12" name="Shape 12"/>
            <p:cNvSpPr/>
            <p:nvPr/>
          </p:nvSpPr>
          <p:spPr>
            <a:xfrm>
              <a:off x="114300" y="133350"/>
              <a:ext cx="1314448" cy="1314448"/>
            </a:xfrm>
            <a:prstGeom prst="ellipse">
              <a:avLst/>
            </a:prstGeom>
            <a:solidFill>
              <a:srgbClr val="FFFFFF"/>
            </a:solidFill>
            <a:ln>
              <a:noFill/>
            </a:ln>
          </p:spPr>
          <p:txBody>
            <a:bodyPr lIns="36575" tIns="36575" rIns="36575" bIns="36575"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baseline="0">
                <a:solidFill>
                  <a:schemeClr val="dk1"/>
                </a:solidFill>
                <a:latin typeface="Arial"/>
                <a:ea typeface="Arial"/>
                <a:cs typeface="Arial"/>
                <a:sym typeface="Arial"/>
                <a:rtl val="0"/>
              </a:endParaRPr>
            </a:p>
          </p:txBody>
        </p:sp>
        <p:pic>
          <p:nvPicPr>
            <p:cNvPr id="13" name="Shape 13"/>
            <p:cNvPicPr preferRelativeResize="0"/>
            <p:nvPr/>
          </p:nvPicPr>
          <p:blipFill rotWithShape="1">
            <a:blip r:embed="rId4">
              <a:alphaModFix/>
            </a:blip>
            <a:srcRect/>
            <a:stretch/>
          </p:blipFill>
          <p:spPr>
            <a:xfrm>
              <a:off x="114300" y="133350"/>
              <a:ext cx="1314448" cy="1314448"/>
            </a:xfrm>
            <a:prstGeom prst="rect">
              <a:avLst/>
            </a:prstGeom>
            <a:noFill/>
            <a:ln>
              <a:noFill/>
            </a:ln>
          </p:spPr>
        </p:pic>
      </p:grpSp>
      <p:grpSp>
        <p:nvGrpSpPr>
          <p:cNvPr id="14" name="Shape 14"/>
          <p:cNvGrpSpPr/>
          <p:nvPr/>
        </p:nvGrpSpPr>
        <p:grpSpPr>
          <a:xfrm>
            <a:off x="7772399" y="76199"/>
            <a:ext cx="1295399" cy="1308098"/>
            <a:chOff x="8229600" y="5930900"/>
            <a:chExt cx="838198" cy="850898"/>
          </a:xfrm>
        </p:grpSpPr>
        <p:sp>
          <p:nvSpPr>
            <p:cNvPr id="15" name="Shape 15"/>
            <p:cNvSpPr/>
            <p:nvPr/>
          </p:nvSpPr>
          <p:spPr>
            <a:xfrm>
              <a:off x="8229600" y="5930900"/>
              <a:ext cx="838198" cy="850898"/>
            </a:xfrm>
            <a:prstGeom prst="ellipse">
              <a:avLst/>
            </a:prstGeom>
            <a:solidFill>
              <a:schemeClr val="lt1"/>
            </a:solidFill>
            <a:ln w="19050"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baseline="0">
                <a:solidFill>
                  <a:schemeClr val="dk1"/>
                </a:solidFill>
                <a:latin typeface="Arial"/>
                <a:ea typeface="Arial"/>
                <a:cs typeface="Arial"/>
                <a:sym typeface="Arial"/>
                <a:rtl val="0"/>
              </a:endParaRPr>
            </a:p>
          </p:txBody>
        </p:sp>
        <p:pic>
          <p:nvPicPr>
            <p:cNvPr id="16" name="Shape 16"/>
            <p:cNvPicPr preferRelativeResize="0"/>
            <p:nvPr/>
          </p:nvPicPr>
          <p:blipFill rotWithShape="1">
            <a:blip r:embed="rId5">
              <a:alphaModFix/>
            </a:blip>
            <a:srcRect/>
            <a:stretch/>
          </p:blipFill>
          <p:spPr>
            <a:xfrm>
              <a:off x="8239125" y="5949950"/>
              <a:ext cx="825498" cy="819150"/>
            </a:xfrm>
            <a:prstGeom prst="rect">
              <a:avLst/>
            </a:prstGeom>
            <a:noFill/>
            <a:ln>
              <a:noFill/>
            </a:ln>
          </p:spPr>
        </p:pic>
      </p:grpSp>
      <p:sp>
        <p:nvSpPr>
          <p:cNvPr id="17" name="Shape 17"/>
          <p:cNvSpPr txBox="1"/>
          <p:nvPr/>
        </p:nvSpPr>
        <p:spPr>
          <a:xfrm>
            <a:off x="228600" y="6457950"/>
            <a:ext cx="8682037" cy="320675"/>
          </a:xfrm>
          <a:prstGeom prst="rect">
            <a:avLst/>
          </a:prstGeom>
          <a:solidFill>
            <a:srgbClr val="215A9F"/>
          </a:solid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baseline="0" dirty="0">
              <a:solidFill>
                <a:schemeClr val="dk1"/>
              </a:solidFill>
              <a:latin typeface="Arial"/>
              <a:ea typeface="Arial"/>
              <a:cs typeface="Arial"/>
              <a:sym typeface="Arial"/>
              <a:rtl val="0"/>
            </a:endParaRPr>
          </a:p>
        </p:txBody>
      </p:sp>
      <p:sp>
        <p:nvSpPr>
          <p:cNvPr id="18" name="Shape 18"/>
          <p:cNvSpPr/>
          <p:nvPr userDrawn="1"/>
        </p:nvSpPr>
        <p:spPr>
          <a:xfrm>
            <a:off x="76200" y="6458744"/>
            <a:ext cx="320675" cy="320675"/>
          </a:xfrm>
          <a:prstGeom prst="ellipse">
            <a:avLst/>
          </a:prstGeom>
          <a:solidFill>
            <a:srgbClr val="215A9F"/>
          </a:solid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baseline="0">
              <a:solidFill>
                <a:schemeClr val="dk1"/>
              </a:solidFill>
              <a:latin typeface="Arial"/>
              <a:ea typeface="Arial"/>
              <a:cs typeface="Arial"/>
              <a:sym typeface="Arial"/>
              <a:rtl val="0"/>
            </a:endParaRPr>
          </a:p>
        </p:txBody>
      </p:sp>
      <p:sp>
        <p:nvSpPr>
          <p:cNvPr id="19" name="Shape 19"/>
          <p:cNvSpPr/>
          <p:nvPr userDrawn="1"/>
        </p:nvSpPr>
        <p:spPr>
          <a:xfrm>
            <a:off x="8747125" y="6458744"/>
            <a:ext cx="320675" cy="320675"/>
          </a:xfrm>
          <a:prstGeom prst="ellipse">
            <a:avLst/>
          </a:prstGeom>
          <a:solidFill>
            <a:srgbClr val="215A9F"/>
          </a:solid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baseline="0">
              <a:solidFill>
                <a:schemeClr val="dk1"/>
              </a:solidFill>
              <a:latin typeface="Arial"/>
              <a:ea typeface="Arial"/>
              <a:cs typeface="Arial"/>
              <a:sym typeface="Arial"/>
              <a:rtl val="0"/>
            </a:endParaRPr>
          </a:p>
        </p:txBody>
      </p:sp>
      <p:sp>
        <p:nvSpPr>
          <p:cNvPr id="20" name="Shape 20"/>
          <p:cNvSpPr txBox="1">
            <a:spLocks noGrp="1"/>
          </p:cNvSpPr>
          <p:nvPr userDrawn="1">
            <p:ph type="title"/>
          </p:nvPr>
        </p:nvSpPr>
        <p:spPr>
          <a:xfrm>
            <a:off x="1371600" y="465137"/>
            <a:ext cx="6418262" cy="898524"/>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1pPr>
            <a:lvl2pPr marL="0" marR="0" indent="0" algn="ctr" rtl="0">
              <a:spcBef>
                <a:spcPts val="0"/>
              </a:spcBef>
              <a:spcAft>
                <a:spcPts val="0"/>
              </a:spcAft>
              <a:defRPr sz="1800" b="0" i="0" u="none" strike="noStrike" cap="none" baseline="0"/>
            </a:lvl2pPr>
            <a:lvl3pPr marL="0" marR="0" indent="0" algn="ctr" rtl="0">
              <a:spcBef>
                <a:spcPts val="0"/>
              </a:spcBef>
              <a:spcAft>
                <a:spcPts val="0"/>
              </a:spcAft>
              <a:defRPr sz="1800" b="0" i="0" u="none" strike="noStrike" cap="none" baseline="0"/>
            </a:lvl3pPr>
            <a:lvl4pPr marL="0" marR="0" indent="0" algn="ctr" rtl="0">
              <a:spcBef>
                <a:spcPts val="0"/>
              </a:spcBef>
              <a:spcAft>
                <a:spcPts val="0"/>
              </a:spcAft>
              <a:defRPr sz="1800" b="0" i="0" u="none" strike="noStrike" cap="none" baseline="0"/>
            </a:lvl4pPr>
            <a:lvl5pPr marL="0" marR="0" indent="0" algn="ctr" rtl="0">
              <a:spcBef>
                <a:spcPts val="0"/>
              </a:spcBef>
              <a:spcAft>
                <a:spcPts val="0"/>
              </a:spcAft>
              <a:defRPr sz="1800" b="0" i="0" u="none" strike="noStrike" cap="none" baseline="0"/>
            </a:lvl5pPr>
            <a:lvl6pPr marL="457200" marR="0" indent="0" algn="ctr" rtl="0">
              <a:spcBef>
                <a:spcPts val="0"/>
              </a:spcBef>
              <a:spcAft>
                <a:spcPts val="0"/>
              </a:spcAft>
              <a:defRPr sz="1800" b="0" i="0" u="none" strike="noStrike" cap="none" baseline="0"/>
            </a:lvl6pPr>
            <a:lvl7pPr marL="914400" marR="0" indent="0" algn="ctr" rtl="0">
              <a:spcBef>
                <a:spcPts val="0"/>
              </a:spcBef>
              <a:spcAft>
                <a:spcPts val="0"/>
              </a:spcAft>
              <a:defRPr sz="1800" b="0" i="0" u="none" strike="noStrike" cap="none" baseline="0"/>
            </a:lvl7pPr>
            <a:lvl8pPr marL="1371600" marR="0" indent="0" algn="ctr" rtl="0">
              <a:spcBef>
                <a:spcPts val="0"/>
              </a:spcBef>
              <a:spcAft>
                <a:spcPts val="0"/>
              </a:spcAft>
              <a:defRPr sz="1800" b="0" i="0" u="none" strike="noStrike" cap="none" baseline="0"/>
            </a:lvl8pPr>
            <a:lvl9pPr marL="1828800" marR="0" indent="0" algn="ctr" rtl="0">
              <a:spcBef>
                <a:spcPts val="0"/>
              </a:spcBef>
              <a:spcAft>
                <a:spcPts val="0"/>
              </a:spcAft>
              <a:defRPr sz="1800" b="0" i="0" u="none" strike="noStrike" cap="none" baseline="0"/>
            </a:lvl9pPr>
          </a:lstStyle>
          <a:p>
            <a:endParaRPr/>
          </a:p>
        </p:txBody>
      </p:sp>
      <p:sp>
        <p:nvSpPr>
          <p:cNvPr id="24" name="Shape 31"/>
          <p:cNvSpPr txBox="1"/>
          <p:nvPr userDrawn="1"/>
        </p:nvSpPr>
        <p:spPr>
          <a:xfrm>
            <a:off x="610222" y="6473032"/>
            <a:ext cx="7916863" cy="30479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FFFFFF"/>
              </a:buClr>
              <a:buSzPct val="25000"/>
              <a:buFont typeface="Calibri"/>
              <a:buNone/>
            </a:pPr>
            <a:r>
              <a:rPr lang="en-US" sz="1400" b="1" baseline="0" dirty="0" smtClean="0">
                <a:solidFill>
                  <a:schemeClr val="bg1"/>
                </a:solidFill>
                <a:latin typeface="Arial"/>
                <a:ea typeface="Calibri"/>
                <a:cs typeface="Arial"/>
                <a:sym typeface="Arial"/>
              </a:rPr>
              <a:t>AMS Short Course: GOES-16 Preview for Users </a:t>
            </a:r>
            <a:endParaRPr lang="en-US" sz="1400" b="1" dirty="0">
              <a:solidFill>
                <a:schemeClr val="bg1"/>
              </a:solidFill>
              <a:latin typeface="Calibri"/>
              <a:ea typeface="Calibri"/>
              <a:cs typeface="Calibri"/>
              <a:sym typeface="Calibri"/>
            </a:endParaRPr>
          </a:p>
        </p:txBody>
      </p:sp>
      <p:sp>
        <p:nvSpPr>
          <p:cNvPr id="21" name="Shape 30"/>
          <p:cNvSpPr txBox="1"/>
          <p:nvPr userDrawn="1"/>
        </p:nvSpPr>
        <p:spPr>
          <a:xfrm>
            <a:off x="7848600" y="6473032"/>
            <a:ext cx="838198" cy="304798"/>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baseline="0">
                <a:solidFill>
                  <a:schemeClr val="bg1"/>
                </a:solidFill>
                <a:latin typeface="Calibri"/>
                <a:ea typeface="Calibri"/>
                <a:cs typeface="Calibri"/>
                <a:sym typeface="Calibri"/>
                <a:rtl val="0"/>
              </a:rPr>
              <a:t>‹#›</a:t>
            </a:fld>
            <a:endParaRPr lang="en-US" sz="1200" b="0" i="0" u="none" strike="noStrike" cap="none" baseline="0" dirty="0">
              <a:solidFill>
                <a:schemeClr val="bg1"/>
              </a:solidFill>
              <a:latin typeface="Calibri"/>
              <a:ea typeface="Calibri"/>
              <a:cs typeface="Calibri"/>
              <a:sym typeface="Calibri"/>
              <a:rtl val="0"/>
            </a:endParaRPr>
          </a:p>
        </p:txBody>
      </p:sp>
    </p:spTree>
  </p:cSld>
  <p:clrMap bg1="lt1" tx1="dk1" bg2="dk2" tx2="lt2" accent1="accent1" accent2="accent2" accent3="accent3" accent4="accent4" accent5="accent5" accent6="accent6" hlink="hlink" folHlink="folHlink"/>
  <p:sldLayoutIdLst>
    <p:sldLayoutId id="2147483648" r:id="rId1"/>
    <p:sldLayoutId id="2147483652" r:id="rId2"/>
  </p:sldLayoutIdLst>
  <p:transition spd="slow">
    <p:pull/>
  </p:transition>
  <p:hf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23.wmf"/><Relationship Id="rId4" Type="http://schemas.openxmlformats.org/officeDocument/2006/relationships/oleObject" Target="../embeddings/oleObject2.bin"/></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28.wmf"/><Relationship Id="rId4" Type="http://schemas.openxmlformats.org/officeDocument/2006/relationships/oleObject" Target="../embeddings/oleObject3.bin"/></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facebook.com/NOAANESDIS/posts/1454466244593648" TargetMode="External"/><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gif"/><Relationship Id="rId5" Type="http://schemas.openxmlformats.org/officeDocument/2006/relationships/image" Target="../media/image6.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jpg"/><Relationship Id="rId7"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hyperlink" Target="https://helioviewer.org/" TargetMode="External"/><Relationship Id="rId4" Type="http://schemas.openxmlformats.org/officeDocument/2006/relationships/image" Target="../media/image38.wmf"/></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helioviewer.org/" TargetMode="Externa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helioviewer.org/" TargetMode="External"/><Relationship Id="rId5" Type="http://schemas.openxmlformats.org/officeDocument/2006/relationships/image" Target="../media/image40.png"/><Relationship Id="rId4" Type="http://schemas.openxmlformats.org/officeDocument/2006/relationships/notesSlide" Target="../notesSlides/notesSlide9.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hyperlink" Target="https://helioviewer.org/" TargetMode="External"/><Relationship Id="rId5" Type="http://schemas.openxmlformats.org/officeDocument/2006/relationships/image" Target="../media/image41.png"/><Relationship Id="rId4" Type="http://schemas.openxmlformats.org/officeDocument/2006/relationships/notesSlide" Target="../notesSlides/notesSlide10.xml"/></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helioviewer.org/"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45.wmf"/></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21.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7"/>
        <p:cNvGrpSpPr/>
        <p:nvPr/>
      </p:nvGrpSpPr>
      <p:grpSpPr>
        <a:xfrm>
          <a:off x="0" y="0"/>
          <a:ext cx="0" cy="0"/>
          <a:chOff x="0" y="0"/>
          <a:chExt cx="0" cy="0"/>
        </a:xfrm>
      </p:grpSpPr>
      <p:sp>
        <p:nvSpPr>
          <p:cNvPr id="28" name="Shape 28"/>
          <p:cNvSpPr txBox="1">
            <a:spLocks noGrp="1"/>
          </p:cNvSpPr>
          <p:nvPr>
            <p:ph type="ctrTitle"/>
          </p:nvPr>
        </p:nvSpPr>
        <p:spPr>
          <a:xfrm>
            <a:off x="914400" y="1524000"/>
            <a:ext cx="7315200" cy="2057400"/>
          </a:xfrm>
          <a:prstGeom prst="rect">
            <a:avLst/>
          </a:prstGeom>
          <a:noFill/>
          <a:ln>
            <a:noFill/>
          </a:ln>
        </p:spPr>
        <p:txBody>
          <a:bodyPr lIns="91425" tIns="45700" rIns="91425" bIns="45700" anchor="ctr" anchorCtr="0">
            <a:noAutofit/>
          </a:bodyPr>
          <a:lstStyle/>
          <a:p>
            <a:pPr>
              <a:lnSpc>
                <a:spcPct val="150000"/>
              </a:lnSpc>
              <a:spcBef>
                <a:spcPts val="600"/>
              </a:spcBef>
            </a:pPr>
            <a:r>
              <a:rPr lang="en-US" sz="2800" b="1" i="1" dirty="0" smtClean="0">
                <a:solidFill>
                  <a:schemeClr val="bg2"/>
                </a:solidFill>
              </a:rPr>
              <a:t>AMS Short Course</a:t>
            </a:r>
            <a:r>
              <a:rPr lang="en-US" sz="2800" b="1" dirty="0" smtClean="0">
                <a:solidFill>
                  <a:schemeClr val="bg2"/>
                </a:solidFill>
              </a:rPr>
              <a:t/>
            </a:r>
            <a:br>
              <a:rPr lang="en-US" sz="2800" b="1" dirty="0" smtClean="0">
                <a:solidFill>
                  <a:schemeClr val="bg2"/>
                </a:solidFill>
              </a:rPr>
            </a:br>
            <a:r>
              <a:rPr lang="en-US" sz="2800" b="1" dirty="0" smtClean="0">
                <a:solidFill>
                  <a:schemeClr val="bg2"/>
                </a:solidFill>
              </a:rPr>
              <a:t>GOES-R</a:t>
            </a:r>
            <a:r>
              <a:rPr lang="en-US" sz="2800" b="1" dirty="0">
                <a:solidFill>
                  <a:schemeClr val="bg2"/>
                </a:solidFill>
              </a:rPr>
              <a:t> </a:t>
            </a:r>
            <a:r>
              <a:rPr lang="en-US" sz="2800" b="1" dirty="0" smtClean="0">
                <a:solidFill>
                  <a:schemeClr val="bg2"/>
                </a:solidFill>
              </a:rPr>
              <a:t>Preview for Users</a:t>
            </a:r>
            <a:br>
              <a:rPr lang="en-US" sz="2800" b="1" dirty="0" smtClean="0">
                <a:solidFill>
                  <a:schemeClr val="bg2"/>
                </a:solidFill>
              </a:rPr>
            </a:br>
            <a:r>
              <a:rPr lang="en-US" sz="2800" b="1" u="sng" dirty="0" smtClean="0">
                <a:solidFill>
                  <a:schemeClr val="bg2"/>
                </a:solidFill>
              </a:rPr>
              <a:t>Space Weather</a:t>
            </a:r>
            <a:r>
              <a:rPr lang="en-US" sz="3600" dirty="0">
                <a:solidFill>
                  <a:schemeClr val="bg2"/>
                </a:solidFill>
              </a:rPr>
              <a:t/>
            </a:r>
            <a:br>
              <a:rPr lang="en-US" sz="3600" dirty="0">
                <a:solidFill>
                  <a:schemeClr val="bg2"/>
                </a:solidFill>
              </a:rPr>
            </a:br>
            <a:endParaRPr lang="en-US" sz="2000" b="1" dirty="0">
              <a:solidFill>
                <a:schemeClr val="bg2"/>
              </a:solidFill>
              <a:latin typeface="Calibri"/>
              <a:ea typeface="Calibri"/>
              <a:cs typeface="Calibri"/>
              <a:sym typeface="Calibri"/>
              <a:rtl val="0"/>
            </a:endParaRPr>
          </a:p>
        </p:txBody>
      </p:sp>
      <p:sp>
        <p:nvSpPr>
          <p:cNvPr id="32" name="Shape 32"/>
          <p:cNvSpPr txBox="1">
            <a:spLocks noGrp="1"/>
          </p:cNvSpPr>
          <p:nvPr>
            <p:ph type="title" idx="2"/>
          </p:nvPr>
        </p:nvSpPr>
        <p:spPr>
          <a:xfrm>
            <a:off x="1371600" y="464410"/>
            <a:ext cx="6418200" cy="8984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2800" b="1" dirty="0" smtClean="0">
                <a:solidFill>
                  <a:schemeClr val="lt1"/>
                </a:solidFill>
                <a:latin typeface="Calibri"/>
                <a:ea typeface="Calibri"/>
                <a:cs typeface="Calibri"/>
                <a:sym typeface="Calibri"/>
              </a:rPr>
              <a:t>National Centers for</a:t>
            </a:r>
            <a:br>
              <a:rPr lang="en-US" sz="2800" b="1" dirty="0" smtClean="0">
                <a:solidFill>
                  <a:schemeClr val="lt1"/>
                </a:solidFill>
                <a:latin typeface="Calibri"/>
                <a:ea typeface="Calibri"/>
                <a:cs typeface="Calibri"/>
                <a:sym typeface="Calibri"/>
              </a:rPr>
            </a:br>
            <a:r>
              <a:rPr lang="en-US" sz="2800" b="1" dirty="0" smtClean="0">
                <a:solidFill>
                  <a:schemeClr val="lt1"/>
                </a:solidFill>
                <a:latin typeface="Calibri"/>
                <a:ea typeface="Calibri"/>
                <a:cs typeface="Calibri"/>
                <a:sym typeface="Calibri"/>
              </a:rPr>
              <a:t>Environmental Information (NCEI)</a:t>
            </a:r>
            <a:endParaRPr lang="en-US" sz="2800" b="1" dirty="0">
              <a:solidFill>
                <a:schemeClr val="lt1"/>
              </a:solidFill>
              <a:latin typeface="Calibri"/>
              <a:ea typeface="Calibri"/>
              <a:cs typeface="Calibri"/>
              <a:sym typeface="Calibri"/>
            </a:endParaRPr>
          </a:p>
        </p:txBody>
      </p:sp>
      <p:sp>
        <p:nvSpPr>
          <p:cNvPr id="2" name="TextBox 1"/>
          <p:cNvSpPr txBox="1"/>
          <p:nvPr/>
        </p:nvSpPr>
        <p:spPr>
          <a:xfrm>
            <a:off x="1723502" y="3733800"/>
            <a:ext cx="5763116" cy="2246769"/>
          </a:xfrm>
          <a:prstGeom prst="rect">
            <a:avLst/>
          </a:prstGeom>
          <a:noFill/>
        </p:spPr>
        <p:txBody>
          <a:bodyPr wrap="none" rtlCol="0">
            <a:spAutoFit/>
          </a:bodyPr>
          <a:lstStyle/>
          <a:p>
            <a:pPr algn="ctr"/>
            <a:r>
              <a:rPr lang="en-US" sz="2000" b="1" dirty="0">
                <a:solidFill>
                  <a:schemeClr val="bg2"/>
                </a:solidFill>
              </a:rPr>
              <a:t>W.F. </a:t>
            </a:r>
            <a:r>
              <a:rPr lang="en-US" sz="2000" b="1" dirty="0" err="1" smtClean="0">
                <a:solidFill>
                  <a:schemeClr val="bg2"/>
                </a:solidFill>
              </a:rPr>
              <a:t>Denig</a:t>
            </a:r>
            <a:endParaRPr lang="en-US" sz="2000" b="1" baseline="30000" dirty="0" smtClean="0">
              <a:solidFill>
                <a:schemeClr val="bg2"/>
              </a:solidFill>
            </a:endParaRPr>
          </a:p>
          <a:p>
            <a:pPr algn="ctr">
              <a:spcBef>
                <a:spcPts val="1200"/>
              </a:spcBef>
            </a:pPr>
            <a:r>
              <a:rPr lang="en-US" sz="1800" dirty="0" smtClean="0">
                <a:solidFill>
                  <a:schemeClr val="bg2"/>
                </a:solidFill>
              </a:rPr>
              <a:t>National </a:t>
            </a:r>
            <a:r>
              <a:rPr lang="en-US" sz="1800" dirty="0">
                <a:solidFill>
                  <a:schemeClr val="bg2"/>
                </a:solidFill>
              </a:rPr>
              <a:t>Centers for Environmental </a:t>
            </a:r>
            <a:r>
              <a:rPr lang="en-US" sz="1800" dirty="0" smtClean="0">
                <a:solidFill>
                  <a:schemeClr val="bg2"/>
                </a:solidFill>
              </a:rPr>
              <a:t>Information (NCEI)</a:t>
            </a:r>
          </a:p>
          <a:p>
            <a:pPr algn="ctr">
              <a:spcBef>
                <a:spcPts val="600"/>
              </a:spcBef>
            </a:pPr>
            <a:r>
              <a:rPr lang="en-US" sz="1800" dirty="0" smtClean="0">
                <a:solidFill>
                  <a:schemeClr val="bg2"/>
                </a:solidFill>
              </a:rPr>
              <a:t>NOAA/NESDIS</a:t>
            </a:r>
          </a:p>
          <a:p>
            <a:pPr algn="ctr">
              <a:spcBef>
                <a:spcPts val="600"/>
              </a:spcBef>
            </a:pPr>
            <a:r>
              <a:rPr lang="en-US" sz="1800" dirty="0" smtClean="0">
                <a:solidFill>
                  <a:schemeClr val="bg2"/>
                </a:solidFill>
              </a:rPr>
              <a:t>Boulder, Colorado</a:t>
            </a:r>
          </a:p>
          <a:p>
            <a:pPr algn="ctr">
              <a:spcBef>
                <a:spcPts val="600"/>
              </a:spcBef>
            </a:pPr>
            <a:endParaRPr lang="en-US" sz="1800" dirty="0">
              <a:solidFill>
                <a:schemeClr val="bg2"/>
              </a:solidFill>
            </a:endParaRPr>
          </a:p>
          <a:p>
            <a:pPr algn="ctr">
              <a:spcBef>
                <a:spcPts val="600"/>
              </a:spcBef>
            </a:pPr>
            <a:r>
              <a:rPr lang="en-US" sz="1800" dirty="0" smtClean="0">
                <a:solidFill>
                  <a:schemeClr val="bg2"/>
                </a:solidFill>
              </a:rPr>
              <a:t>22 January 2017</a:t>
            </a:r>
          </a:p>
        </p:txBody>
      </p:sp>
    </p:spTree>
  </p:cSld>
  <p:clrMapOvr>
    <a:masterClrMapping/>
  </p:clrMapOvr>
  <p:transition spd="slow">
    <p:pull/>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373324" y="591234"/>
            <a:ext cx="4397358" cy="523220"/>
          </a:xfrm>
          <a:prstGeom prst="rect">
            <a:avLst/>
          </a:prstGeom>
          <a:noFill/>
        </p:spPr>
        <p:txBody>
          <a:bodyPr wrap="none" rtlCol="0">
            <a:spAutoFit/>
          </a:bodyPr>
          <a:lstStyle/>
          <a:p>
            <a:pPr algn="ctr"/>
            <a:r>
              <a:rPr lang="en-US" sz="2800" b="1" dirty="0" smtClean="0">
                <a:solidFill>
                  <a:schemeClr val="bg1"/>
                </a:solidFill>
              </a:rPr>
              <a:t>EXIS</a:t>
            </a:r>
            <a:r>
              <a:rPr lang="en-US" sz="2800" b="1" dirty="0">
                <a:solidFill>
                  <a:schemeClr val="bg1"/>
                </a:solidFill>
              </a:rPr>
              <a:t> </a:t>
            </a:r>
            <a:r>
              <a:rPr lang="en-US" sz="2800" b="1" dirty="0" smtClean="0">
                <a:solidFill>
                  <a:schemeClr val="bg1"/>
                </a:solidFill>
              </a:rPr>
              <a:t>Key Requirements</a:t>
            </a:r>
          </a:p>
        </p:txBody>
      </p:sp>
      <p:pic>
        <p:nvPicPr>
          <p:cNvPr id="7170" name="Picture 2" descr="http://www.goes-r.gov/spacesegment/images/EXIS_key_Meas_char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6346" y="1371600"/>
            <a:ext cx="4345054" cy="5029200"/>
          </a:xfrm>
          <a:prstGeom prst="rect">
            <a:avLst/>
          </a:prstGeom>
          <a:noFill/>
          <a:extLst>
            <a:ext uri="{909E8E84-426E-40DD-AFC4-6F175D3DCCD1}">
              <a14:hiddenFill xmlns:a14="http://schemas.microsoft.com/office/drawing/2010/main">
                <a:solidFill>
                  <a:srgbClr val="FFFFFF"/>
                </a:solidFill>
              </a14:hiddenFill>
            </a:ext>
          </a:extLst>
        </p:spPr>
      </p:pic>
      <p:sp>
        <p:nvSpPr>
          <p:cNvPr id="2" name="Left Brace 1"/>
          <p:cNvSpPr/>
          <p:nvPr/>
        </p:nvSpPr>
        <p:spPr>
          <a:xfrm>
            <a:off x="2665346" y="1828800"/>
            <a:ext cx="228600" cy="1752600"/>
          </a:xfrm>
          <a:prstGeom prst="leftBrace">
            <a:avLst/>
          </a:prstGeom>
          <a:ln w="28575">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Left Brace 4"/>
          <p:cNvSpPr/>
          <p:nvPr/>
        </p:nvSpPr>
        <p:spPr>
          <a:xfrm>
            <a:off x="2663935" y="3618088"/>
            <a:ext cx="228600" cy="2706511"/>
          </a:xfrm>
          <a:prstGeom prst="leftBrace">
            <a:avLst/>
          </a:prstGeom>
          <a:ln w="28575">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TextBox 3"/>
          <p:cNvSpPr txBox="1"/>
          <p:nvPr/>
        </p:nvSpPr>
        <p:spPr>
          <a:xfrm>
            <a:off x="1143000" y="2443490"/>
            <a:ext cx="1404552" cy="523220"/>
          </a:xfrm>
          <a:prstGeom prst="rect">
            <a:avLst/>
          </a:prstGeom>
          <a:noFill/>
        </p:spPr>
        <p:txBody>
          <a:bodyPr wrap="none" rtlCol="0">
            <a:spAutoFit/>
          </a:bodyPr>
          <a:lstStyle/>
          <a:p>
            <a:pPr algn="r"/>
            <a:r>
              <a:rPr lang="en-US" sz="2800" b="1" dirty="0" smtClean="0">
                <a:solidFill>
                  <a:schemeClr val="bg2"/>
                </a:solidFill>
              </a:rPr>
              <a:t>X-Rays</a:t>
            </a:r>
          </a:p>
        </p:txBody>
      </p:sp>
      <p:sp>
        <p:nvSpPr>
          <p:cNvPr id="7" name="TextBox 6"/>
          <p:cNvSpPr txBox="1"/>
          <p:nvPr/>
        </p:nvSpPr>
        <p:spPr>
          <a:xfrm>
            <a:off x="1625504" y="4648826"/>
            <a:ext cx="922048" cy="523220"/>
          </a:xfrm>
          <a:prstGeom prst="rect">
            <a:avLst/>
          </a:prstGeom>
          <a:noFill/>
        </p:spPr>
        <p:txBody>
          <a:bodyPr wrap="none" rtlCol="0">
            <a:spAutoFit/>
          </a:bodyPr>
          <a:lstStyle/>
          <a:p>
            <a:pPr algn="r"/>
            <a:r>
              <a:rPr lang="en-US" sz="2800" b="1" dirty="0" smtClean="0">
                <a:solidFill>
                  <a:schemeClr val="bg2"/>
                </a:solidFill>
              </a:rPr>
              <a:t>EUV</a:t>
            </a:r>
          </a:p>
        </p:txBody>
      </p:sp>
    </p:spTree>
    <p:extLst>
      <p:ext uri="{BB962C8B-B14F-4D97-AF65-F5344CB8AC3E}">
        <p14:creationId xmlns:p14="http://schemas.microsoft.com/office/powerpoint/2010/main" val="2609040485"/>
      </p:ext>
    </p:extLst>
  </p:cSld>
  <p:clrMapOvr>
    <a:masterClrMapping/>
  </p:clrMapOvr>
  <p:transition spd="slow">
    <p:pull/>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3093124273"/>
              </p:ext>
            </p:extLst>
          </p:nvPr>
        </p:nvGraphicFramePr>
        <p:xfrm>
          <a:off x="377852" y="2514600"/>
          <a:ext cx="8389737" cy="3441104"/>
        </p:xfrm>
        <a:graphic>
          <a:graphicData uri="http://schemas.openxmlformats.org/presentationml/2006/ole">
            <mc:AlternateContent xmlns:mc="http://schemas.openxmlformats.org/markup-compatibility/2006">
              <mc:Choice xmlns:v="urn:schemas-microsoft-com:vml" Requires="v">
                <p:oleObj spid="_x0000_s10265" name="Image" r:id="rId4" imgW="14983920" imgH="6145920" progId="Photoshop.Image.18">
                  <p:embed/>
                </p:oleObj>
              </mc:Choice>
              <mc:Fallback>
                <p:oleObj name="Image" r:id="rId4" imgW="14983920" imgH="6145920" progId="Photoshop.Image.18">
                  <p:embed/>
                  <p:pic>
                    <p:nvPicPr>
                      <p:cNvPr id="0" name=""/>
                      <p:cNvPicPr/>
                      <p:nvPr/>
                    </p:nvPicPr>
                    <p:blipFill>
                      <a:blip r:embed="rId5"/>
                      <a:stretch>
                        <a:fillRect/>
                      </a:stretch>
                    </p:blipFill>
                    <p:spPr>
                      <a:xfrm>
                        <a:off x="377852" y="2514600"/>
                        <a:ext cx="8389737" cy="3441104"/>
                      </a:xfrm>
                      <a:prstGeom prst="rect">
                        <a:avLst/>
                      </a:prstGeom>
                    </p:spPr>
                  </p:pic>
                </p:oleObj>
              </mc:Fallback>
            </mc:AlternateContent>
          </a:graphicData>
        </a:graphic>
      </p:graphicFrame>
      <p:sp>
        <p:nvSpPr>
          <p:cNvPr id="5" name="TextBox 4"/>
          <p:cNvSpPr txBox="1"/>
          <p:nvPr/>
        </p:nvSpPr>
        <p:spPr>
          <a:xfrm>
            <a:off x="1993329" y="533400"/>
            <a:ext cx="5158784" cy="892552"/>
          </a:xfrm>
          <a:prstGeom prst="rect">
            <a:avLst/>
          </a:prstGeom>
          <a:noFill/>
        </p:spPr>
        <p:txBody>
          <a:bodyPr wrap="none" rtlCol="0">
            <a:spAutoFit/>
          </a:bodyPr>
          <a:lstStyle/>
          <a:p>
            <a:pPr algn="ctr"/>
            <a:r>
              <a:rPr lang="en-US" sz="2800" b="1" dirty="0" smtClean="0">
                <a:solidFill>
                  <a:schemeClr val="bg1"/>
                </a:solidFill>
              </a:rPr>
              <a:t>NOAA Space Weather Scales</a:t>
            </a:r>
          </a:p>
          <a:p>
            <a:pPr algn="ctr"/>
            <a:r>
              <a:rPr lang="en-US" sz="2400" b="1" dirty="0" smtClean="0">
                <a:solidFill>
                  <a:schemeClr val="bg1"/>
                </a:solidFill>
              </a:rPr>
              <a:t>Radio Blackouts</a:t>
            </a:r>
          </a:p>
        </p:txBody>
      </p:sp>
      <p:sp>
        <p:nvSpPr>
          <p:cNvPr id="6" name="TextBox 5"/>
          <p:cNvSpPr txBox="1"/>
          <p:nvPr/>
        </p:nvSpPr>
        <p:spPr>
          <a:xfrm>
            <a:off x="377849" y="1577708"/>
            <a:ext cx="8308951" cy="923330"/>
          </a:xfrm>
          <a:prstGeom prst="rect">
            <a:avLst/>
          </a:prstGeom>
          <a:solidFill>
            <a:schemeClr val="bg1"/>
          </a:solidFill>
        </p:spPr>
        <p:txBody>
          <a:bodyPr wrap="square" rtlCol="0">
            <a:spAutoFit/>
          </a:bodyPr>
          <a:lstStyle/>
          <a:p>
            <a:pPr algn="ctr">
              <a:lnSpc>
                <a:spcPct val="150000"/>
              </a:lnSpc>
            </a:pPr>
            <a:r>
              <a:rPr lang="en-US" sz="1800" b="1" dirty="0" smtClean="0">
                <a:solidFill>
                  <a:schemeClr val="bg2"/>
                </a:solidFill>
              </a:rPr>
              <a:t>The NOAA Radio Blackout Scale is directly driven by EXIS/XRS measurements.  Scale varies from Minor R1 (&lt;M5) to Extreme (&gt;X20)</a:t>
            </a:r>
          </a:p>
        </p:txBody>
      </p:sp>
    </p:spTree>
    <p:extLst>
      <p:ext uri="{BB962C8B-B14F-4D97-AF65-F5344CB8AC3E}">
        <p14:creationId xmlns:p14="http://schemas.microsoft.com/office/powerpoint/2010/main" val="746366674"/>
      </p:ext>
    </p:extLst>
  </p:cSld>
  <p:clrMapOvr>
    <a:masterClrMapping/>
  </p:clrMapOvr>
  <p:transition spd="slow">
    <p:pull/>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 y="1600200"/>
            <a:ext cx="8382001" cy="4770537"/>
          </a:xfrm>
          <a:prstGeom prst="rect">
            <a:avLst/>
          </a:prstGeom>
          <a:solidFill>
            <a:schemeClr val="bg1"/>
          </a:solidFill>
        </p:spPr>
        <p:txBody>
          <a:bodyPr wrap="square" rtlCol="0">
            <a:spAutoFit/>
          </a:bodyPr>
          <a:lstStyle/>
          <a:p>
            <a:pPr algn="just">
              <a:spcBef>
                <a:spcPts val="1200"/>
              </a:spcBef>
            </a:pPr>
            <a:r>
              <a:rPr lang="en-US" sz="2200" b="1" u="sng" dirty="0" smtClean="0">
                <a:solidFill>
                  <a:schemeClr val="bg2"/>
                </a:solidFill>
              </a:rPr>
              <a:t>Energetic Charged Particles</a:t>
            </a:r>
          </a:p>
          <a:p>
            <a:pPr algn="just">
              <a:spcBef>
                <a:spcPts val="1200"/>
              </a:spcBef>
            </a:pPr>
            <a:r>
              <a:rPr lang="en-US" sz="2400" dirty="0">
                <a:solidFill>
                  <a:schemeClr val="bg2"/>
                </a:solidFill>
              </a:rPr>
              <a:t>The information provided by SEISS is critical for assessing the electrostatic discharge (ESD) risk and radiation hazard to astronauts and </a:t>
            </a:r>
            <a:r>
              <a:rPr lang="en-US" sz="2400" dirty="0" smtClean="0">
                <a:solidFill>
                  <a:schemeClr val="bg2"/>
                </a:solidFill>
              </a:rPr>
              <a:t>satellites</a:t>
            </a:r>
          </a:p>
          <a:p>
            <a:pPr algn="just">
              <a:spcBef>
                <a:spcPts val="1200"/>
              </a:spcBef>
              <a:tabLst>
                <a:tab pos="3262313" algn="l"/>
              </a:tabLst>
            </a:pPr>
            <a:r>
              <a:rPr lang="en-US" sz="2000" b="1" u="sng" dirty="0" smtClean="0">
                <a:solidFill>
                  <a:schemeClr val="bg2"/>
                </a:solidFill>
              </a:rPr>
              <a:t>MPS-LO</a:t>
            </a:r>
            <a:r>
              <a:rPr lang="en-US" sz="2000" dirty="0" smtClean="0">
                <a:solidFill>
                  <a:schemeClr val="bg2"/>
                </a:solidFill>
              </a:rPr>
              <a:t> – </a:t>
            </a:r>
            <a:r>
              <a:rPr lang="en-US" sz="2000" dirty="0" err="1" smtClean="0">
                <a:solidFill>
                  <a:schemeClr val="bg2"/>
                </a:solidFill>
              </a:rPr>
              <a:t>Magnetospheric</a:t>
            </a:r>
            <a:r>
              <a:rPr lang="en-US" sz="2000" dirty="0" smtClean="0">
                <a:solidFill>
                  <a:schemeClr val="bg2"/>
                </a:solidFill>
              </a:rPr>
              <a:t> Particle Sensor Low</a:t>
            </a:r>
          </a:p>
          <a:p>
            <a:pPr algn="just">
              <a:tabLst>
                <a:tab pos="3262313" algn="l"/>
              </a:tabLst>
            </a:pPr>
            <a:r>
              <a:rPr lang="en-US" sz="2000" dirty="0">
                <a:solidFill>
                  <a:schemeClr val="bg2"/>
                </a:solidFill>
              </a:rPr>
              <a:t>	</a:t>
            </a:r>
            <a:r>
              <a:rPr lang="en-US" sz="2000" dirty="0" smtClean="0">
                <a:solidFill>
                  <a:schemeClr val="bg2"/>
                </a:solidFill>
              </a:rPr>
              <a:t>e</a:t>
            </a:r>
            <a:r>
              <a:rPr lang="en-US" sz="2000" baseline="30000" dirty="0" smtClean="0">
                <a:solidFill>
                  <a:schemeClr val="bg2"/>
                </a:solidFill>
              </a:rPr>
              <a:t>-</a:t>
            </a:r>
            <a:r>
              <a:rPr lang="en-US" sz="2000" dirty="0" smtClean="0">
                <a:solidFill>
                  <a:schemeClr val="bg2"/>
                </a:solidFill>
              </a:rPr>
              <a:t> &amp; p</a:t>
            </a:r>
            <a:r>
              <a:rPr lang="en-US" sz="2000" baseline="30000" dirty="0" smtClean="0">
                <a:solidFill>
                  <a:schemeClr val="bg2"/>
                </a:solidFill>
              </a:rPr>
              <a:t>+</a:t>
            </a:r>
            <a:r>
              <a:rPr lang="en-US" sz="2000" dirty="0" smtClean="0">
                <a:solidFill>
                  <a:schemeClr val="bg2"/>
                </a:solidFill>
              </a:rPr>
              <a:t>; 30 eV – 30 </a:t>
            </a:r>
            <a:r>
              <a:rPr lang="en-US" sz="2000" dirty="0" err="1" smtClean="0">
                <a:solidFill>
                  <a:schemeClr val="bg2"/>
                </a:solidFill>
              </a:rPr>
              <a:t>keV</a:t>
            </a:r>
            <a:endParaRPr lang="en-US" sz="2000" b="1" u="sng" dirty="0" smtClean="0">
              <a:solidFill>
                <a:schemeClr val="bg2"/>
              </a:solidFill>
            </a:endParaRPr>
          </a:p>
          <a:p>
            <a:pPr algn="just">
              <a:spcBef>
                <a:spcPts val="1200"/>
              </a:spcBef>
              <a:tabLst>
                <a:tab pos="3262313" algn="l"/>
              </a:tabLst>
            </a:pPr>
            <a:r>
              <a:rPr lang="en-US" sz="2000" b="1" u="sng" dirty="0" smtClean="0">
                <a:solidFill>
                  <a:schemeClr val="bg2"/>
                </a:solidFill>
              </a:rPr>
              <a:t>MPS-HI</a:t>
            </a:r>
            <a:r>
              <a:rPr lang="en-US" sz="2000" dirty="0" smtClean="0">
                <a:solidFill>
                  <a:schemeClr val="bg2"/>
                </a:solidFill>
              </a:rPr>
              <a:t> – </a:t>
            </a:r>
            <a:r>
              <a:rPr lang="en-US" sz="2000" dirty="0" err="1" smtClean="0">
                <a:solidFill>
                  <a:schemeClr val="bg2"/>
                </a:solidFill>
              </a:rPr>
              <a:t>Magnetospheric</a:t>
            </a:r>
            <a:r>
              <a:rPr lang="en-US" sz="2000" dirty="0" smtClean="0">
                <a:solidFill>
                  <a:schemeClr val="bg2"/>
                </a:solidFill>
              </a:rPr>
              <a:t> Particle Sensor High</a:t>
            </a:r>
            <a:endParaRPr lang="en-US" sz="2000" u="sng" dirty="0" smtClean="0">
              <a:solidFill>
                <a:schemeClr val="bg2"/>
              </a:solidFill>
            </a:endParaRPr>
          </a:p>
          <a:p>
            <a:pPr algn="just">
              <a:tabLst>
                <a:tab pos="3262313" algn="l"/>
              </a:tabLst>
            </a:pPr>
            <a:r>
              <a:rPr lang="en-US" sz="2000" dirty="0" smtClean="0">
                <a:solidFill>
                  <a:schemeClr val="bg2"/>
                </a:solidFill>
              </a:rPr>
              <a:t>	e</a:t>
            </a:r>
            <a:r>
              <a:rPr lang="en-US" sz="2000" baseline="30000" dirty="0" smtClean="0">
                <a:solidFill>
                  <a:schemeClr val="bg2"/>
                </a:solidFill>
              </a:rPr>
              <a:t>-</a:t>
            </a:r>
            <a:r>
              <a:rPr lang="en-US" sz="2000" dirty="0" smtClean="0">
                <a:solidFill>
                  <a:schemeClr val="bg2"/>
                </a:solidFill>
              </a:rPr>
              <a:t>; 50 </a:t>
            </a:r>
            <a:r>
              <a:rPr lang="en-US" sz="2000" dirty="0" err="1" smtClean="0">
                <a:solidFill>
                  <a:schemeClr val="bg2"/>
                </a:solidFill>
              </a:rPr>
              <a:t>keV</a:t>
            </a:r>
            <a:r>
              <a:rPr lang="en-US" sz="2000" dirty="0">
                <a:solidFill>
                  <a:schemeClr val="bg2"/>
                </a:solidFill>
              </a:rPr>
              <a:t> </a:t>
            </a:r>
            <a:r>
              <a:rPr lang="en-US" sz="2000" dirty="0" smtClean="0">
                <a:solidFill>
                  <a:schemeClr val="bg2"/>
                </a:solidFill>
              </a:rPr>
              <a:t>– 4 MeV; &gt;2 MeV integral</a:t>
            </a:r>
          </a:p>
          <a:p>
            <a:pPr algn="just">
              <a:tabLst>
                <a:tab pos="3262313" algn="l"/>
              </a:tabLst>
            </a:pPr>
            <a:r>
              <a:rPr lang="en-US" sz="2000" dirty="0">
                <a:solidFill>
                  <a:schemeClr val="bg2"/>
                </a:solidFill>
              </a:rPr>
              <a:t>	</a:t>
            </a:r>
            <a:r>
              <a:rPr lang="en-US" sz="2000" dirty="0" smtClean="0">
                <a:solidFill>
                  <a:schemeClr val="bg2"/>
                </a:solidFill>
              </a:rPr>
              <a:t>p</a:t>
            </a:r>
            <a:r>
              <a:rPr lang="en-US" sz="2000" baseline="30000" dirty="0" smtClean="0">
                <a:solidFill>
                  <a:schemeClr val="bg2"/>
                </a:solidFill>
              </a:rPr>
              <a:t>+</a:t>
            </a:r>
            <a:r>
              <a:rPr lang="en-US" sz="2000" dirty="0" smtClean="0">
                <a:solidFill>
                  <a:schemeClr val="bg2"/>
                </a:solidFill>
              </a:rPr>
              <a:t>; 80 </a:t>
            </a:r>
            <a:r>
              <a:rPr lang="en-US" sz="2000" dirty="0" err="1" smtClean="0">
                <a:solidFill>
                  <a:schemeClr val="bg2"/>
                </a:solidFill>
              </a:rPr>
              <a:t>keV</a:t>
            </a:r>
            <a:r>
              <a:rPr lang="en-US" sz="2000" dirty="0" smtClean="0">
                <a:solidFill>
                  <a:schemeClr val="bg2"/>
                </a:solidFill>
              </a:rPr>
              <a:t> – 10 MeV</a:t>
            </a:r>
          </a:p>
          <a:p>
            <a:pPr algn="just">
              <a:spcBef>
                <a:spcPts val="1200"/>
              </a:spcBef>
              <a:tabLst>
                <a:tab pos="3262313" algn="l"/>
              </a:tabLst>
            </a:pPr>
            <a:r>
              <a:rPr lang="en-US" sz="2000" b="1" u="sng" dirty="0" smtClean="0">
                <a:solidFill>
                  <a:schemeClr val="bg2"/>
                </a:solidFill>
              </a:rPr>
              <a:t>SGPS</a:t>
            </a:r>
            <a:r>
              <a:rPr lang="en-US" sz="2000" dirty="0" smtClean="0">
                <a:solidFill>
                  <a:schemeClr val="bg2"/>
                </a:solidFill>
              </a:rPr>
              <a:t> – Solar &amp; Galactic Particle Sensor</a:t>
            </a:r>
          </a:p>
          <a:p>
            <a:pPr algn="just">
              <a:tabLst>
                <a:tab pos="3262313" algn="l"/>
              </a:tabLst>
            </a:pPr>
            <a:r>
              <a:rPr lang="en-US" sz="2000" dirty="0" smtClean="0">
                <a:solidFill>
                  <a:schemeClr val="bg2"/>
                </a:solidFill>
              </a:rPr>
              <a:t>	p</a:t>
            </a:r>
            <a:r>
              <a:rPr lang="en-US" sz="2000" baseline="30000" dirty="0" smtClean="0">
                <a:solidFill>
                  <a:schemeClr val="bg2"/>
                </a:solidFill>
              </a:rPr>
              <a:t>+</a:t>
            </a:r>
            <a:r>
              <a:rPr lang="en-US" sz="2000" dirty="0" smtClean="0">
                <a:solidFill>
                  <a:schemeClr val="bg2"/>
                </a:solidFill>
              </a:rPr>
              <a:t>; 1 MeV – 500 MeV; &gt;500 MeV integral</a:t>
            </a:r>
          </a:p>
          <a:p>
            <a:pPr algn="just">
              <a:spcBef>
                <a:spcPts val="1200"/>
              </a:spcBef>
              <a:tabLst>
                <a:tab pos="3262313" algn="l"/>
              </a:tabLst>
            </a:pPr>
            <a:r>
              <a:rPr lang="en-US" sz="2000" b="1" u="sng" dirty="0" smtClean="0">
                <a:solidFill>
                  <a:schemeClr val="bg2"/>
                </a:solidFill>
              </a:rPr>
              <a:t>EHIS</a:t>
            </a:r>
            <a:r>
              <a:rPr lang="en-US" sz="2000" dirty="0" smtClean="0">
                <a:solidFill>
                  <a:schemeClr val="bg2"/>
                </a:solidFill>
              </a:rPr>
              <a:t> – Energetic Heavy Ion Sensor (10 – 100 MeV/nucleon)</a:t>
            </a:r>
            <a:endParaRPr lang="en-US" sz="2000" b="1" u="sng" dirty="0" smtClean="0">
              <a:solidFill>
                <a:schemeClr val="bg2"/>
              </a:solidFill>
            </a:endParaRPr>
          </a:p>
        </p:txBody>
      </p:sp>
      <p:sp>
        <p:nvSpPr>
          <p:cNvPr id="4" name="TextBox 3"/>
          <p:cNvSpPr txBox="1"/>
          <p:nvPr/>
        </p:nvSpPr>
        <p:spPr>
          <a:xfrm>
            <a:off x="3413672" y="591234"/>
            <a:ext cx="2316660" cy="523220"/>
          </a:xfrm>
          <a:prstGeom prst="rect">
            <a:avLst/>
          </a:prstGeom>
          <a:noFill/>
        </p:spPr>
        <p:txBody>
          <a:bodyPr wrap="none" rtlCol="0">
            <a:spAutoFit/>
          </a:bodyPr>
          <a:lstStyle/>
          <a:p>
            <a:pPr algn="ctr"/>
            <a:r>
              <a:rPr lang="en-US" sz="2800" b="1" dirty="0" smtClean="0">
                <a:solidFill>
                  <a:schemeClr val="bg1"/>
                </a:solidFill>
              </a:rPr>
              <a:t>Why SEISS?</a:t>
            </a:r>
          </a:p>
        </p:txBody>
      </p:sp>
    </p:spTree>
    <p:extLst>
      <p:ext uri="{BB962C8B-B14F-4D97-AF65-F5344CB8AC3E}">
        <p14:creationId xmlns:p14="http://schemas.microsoft.com/office/powerpoint/2010/main" val="4176468585"/>
      </p:ext>
    </p:extLst>
  </p:cSld>
  <p:clrMapOvr>
    <a:masterClrMapping/>
  </p:clrMapOvr>
  <p:transition spd="slow">
    <p:pull/>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828800"/>
            <a:ext cx="4465091" cy="3932308"/>
          </a:xfrm>
          <a:prstGeom prst="rect">
            <a:avLst/>
          </a:prstGeom>
          <a:noFill/>
          <a:ln w="15875">
            <a:solidFill>
              <a:schemeClr val="bg2"/>
            </a:solidFill>
            <a:miter lim="800000"/>
            <a:headEnd/>
            <a:tailEnd/>
          </a:ln>
          <a:extLst>
            <a:ext uri="{909E8E84-426E-40DD-AFC4-6F175D3DCCD1}">
              <a14:hiddenFill xmlns:a14="http://schemas.microsoft.com/office/drawing/2010/main">
                <a:solidFill>
                  <a:schemeClr val="accent1"/>
                </a:solidFill>
              </a14:hiddenFill>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7127" y="1828994"/>
            <a:ext cx="3191794" cy="3931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732125" y="591234"/>
            <a:ext cx="5679760" cy="523220"/>
          </a:xfrm>
          <a:prstGeom prst="rect">
            <a:avLst/>
          </a:prstGeom>
          <a:noFill/>
        </p:spPr>
        <p:txBody>
          <a:bodyPr wrap="none" rtlCol="0">
            <a:spAutoFit/>
          </a:bodyPr>
          <a:lstStyle/>
          <a:p>
            <a:pPr algn="ctr"/>
            <a:r>
              <a:rPr lang="en-US" sz="2800" b="1" i="1" dirty="0" smtClean="0">
                <a:solidFill>
                  <a:schemeClr val="bg1"/>
                </a:solidFill>
              </a:rPr>
              <a:t>My God – Space is Radioactive</a:t>
            </a:r>
            <a:r>
              <a:rPr lang="en-US" sz="2800" b="1" i="1" baseline="30000" dirty="0" smtClean="0">
                <a:solidFill>
                  <a:schemeClr val="bg1"/>
                </a:solidFill>
              </a:rPr>
              <a:t>1</a:t>
            </a:r>
          </a:p>
        </p:txBody>
      </p:sp>
      <p:sp>
        <p:nvSpPr>
          <p:cNvPr id="2" name="TextBox 1"/>
          <p:cNvSpPr txBox="1"/>
          <p:nvPr/>
        </p:nvSpPr>
        <p:spPr>
          <a:xfrm>
            <a:off x="412546" y="6019800"/>
            <a:ext cx="3449983" cy="369332"/>
          </a:xfrm>
          <a:prstGeom prst="rect">
            <a:avLst/>
          </a:prstGeom>
          <a:solidFill>
            <a:schemeClr val="bg1"/>
          </a:solidFill>
        </p:spPr>
        <p:txBody>
          <a:bodyPr wrap="none" rtlCol="0">
            <a:spAutoFit/>
          </a:bodyPr>
          <a:lstStyle/>
          <a:p>
            <a:pPr algn="just"/>
            <a:r>
              <a:rPr lang="en-US" sz="1800" baseline="30000" dirty="0" smtClean="0">
                <a:solidFill>
                  <a:schemeClr val="bg2"/>
                </a:solidFill>
              </a:rPr>
              <a:t>1</a:t>
            </a:r>
            <a:r>
              <a:rPr lang="en-US" sz="1800" dirty="0" smtClean="0">
                <a:solidFill>
                  <a:schemeClr val="bg2"/>
                </a:solidFill>
              </a:rPr>
              <a:t>Credited to Van Allen (or team)</a:t>
            </a:r>
          </a:p>
        </p:txBody>
      </p:sp>
    </p:spTree>
    <p:extLst>
      <p:ext uri="{BB962C8B-B14F-4D97-AF65-F5344CB8AC3E}">
        <p14:creationId xmlns:p14="http://schemas.microsoft.com/office/powerpoint/2010/main" val="1825556853"/>
      </p:ext>
    </p:extLst>
  </p:cSld>
  <p:clrMapOvr>
    <a:masterClrMapping/>
  </p:clrMapOvr>
  <p:transition spd="slow">
    <p:pull/>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www.mps.mpg.de/4117745/standard_sans_both-144163929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600200"/>
            <a:ext cx="6191250" cy="464741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512514" y="591234"/>
            <a:ext cx="6118983" cy="523220"/>
          </a:xfrm>
          <a:prstGeom prst="rect">
            <a:avLst/>
          </a:prstGeom>
          <a:noFill/>
        </p:spPr>
        <p:txBody>
          <a:bodyPr wrap="none" rtlCol="0">
            <a:spAutoFit/>
          </a:bodyPr>
          <a:lstStyle/>
          <a:p>
            <a:pPr algn="ctr"/>
            <a:r>
              <a:rPr lang="en-US" sz="2800" b="1" i="1" dirty="0" smtClean="0">
                <a:solidFill>
                  <a:schemeClr val="bg1"/>
                </a:solidFill>
              </a:rPr>
              <a:t>Charged Particles in the </a:t>
            </a:r>
            <a:r>
              <a:rPr lang="en-US" sz="2800" b="1" i="1" dirty="0" err="1" smtClean="0">
                <a:solidFill>
                  <a:schemeClr val="bg1"/>
                </a:solidFill>
              </a:rPr>
              <a:t>Geospace</a:t>
            </a:r>
            <a:endParaRPr lang="en-US" sz="2800" b="1" i="1" baseline="30000" dirty="0" smtClean="0">
              <a:solidFill>
                <a:schemeClr val="bg1"/>
              </a:solidFill>
            </a:endParaRPr>
          </a:p>
        </p:txBody>
      </p:sp>
    </p:spTree>
    <p:extLst>
      <p:ext uri="{BB962C8B-B14F-4D97-AF65-F5344CB8AC3E}">
        <p14:creationId xmlns:p14="http://schemas.microsoft.com/office/powerpoint/2010/main" val="3181491054"/>
      </p:ext>
    </p:extLst>
  </p:cSld>
  <p:clrMapOvr>
    <a:masterClrMapping/>
  </p:clrMapOvr>
  <p:transition spd="slow">
    <p:pull/>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721177" y="591234"/>
            <a:ext cx="3701654" cy="523220"/>
          </a:xfrm>
          <a:prstGeom prst="rect">
            <a:avLst/>
          </a:prstGeom>
          <a:noFill/>
        </p:spPr>
        <p:txBody>
          <a:bodyPr wrap="none" rtlCol="0">
            <a:spAutoFit/>
          </a:bodyPr>
          <a:lstStyle/>
          <a:p>
            <a:pPr algn="ctr"/>
            <a:r>
              <a:rPr lang="en-US" sz="2800" b="1" dirty="0" smtClean="0">
                <a:solidFill>
                  <a:schemeClr val="bg1"/>
                </a:solidFill>
              </a:rPr>
              <a:t>Spacecraft Charging</a:t>
            </a:r>
          </a:p>
        </p:txBody>
      </p:sp>
      <p:pic>
        <p:nvPicPr>
          <p:cNvPr id="11266" name="Picture 2" descr="https://svs.gsfc.nasa.gov/vis/a010000/a011000/a011027/MK_Viz6_We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524000"/>
            <a:ext cx="7575374"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00397"/>
      </p:ext>
    </p:extLst>
  </p:cSld>
  <p:clrMapOvr>
    <a:masterClrMapping/>
  </p:clrMapOvr>
  <p:transition spd="slow">
    <p:pull/>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993329" y="533400"/>
            <a:ext cx="5158784" cy="892552"/>
          </a:xfrm>
          <a:prstGeom prst="rect">
            <a:avLst/>
          </a:prstGeom>
          <a:noFill/>
        </p:spPr>
        <p:txBody>
          <a:bodyPr wrap="none" rtlCol="0">
            <a:spAutoFit/>
          </a:bodyPr>
          <a:lstStyle/>
          <a:p>
            <a:pPr algn="ctr"/>
            <a:r>
              <a:rPr lang="en-US" sz="2800" b="1" dirty="0" smtClean="0">
                <a:solidFill>
                  <a:schemeClr val="bg1"/>
                </a:solidFill>
              </a:rPr>
              <a:t>NOAA Space Weather Scales</a:t>
            </a:r>
          </a:p>
          <a:p>
            <a:pPr algn="ctr"/>
            <a:r>
              <a:rPr lang="en-US" sz="2400" b="1" dirty="0" smtClean="0">
                <a:solidFill>
                  <a:schemeClr val="bg1"/>
                </a:solidFill>
              </a:rPr>
              <a:t>Radiation Storms</a:t>
            </a:r>
          </a:p>
        </p:txBody>
      </p:sp>
      <p:sp>
        <p:nvSpPr>
          <p:cNvPr id="6" name="TextBox 5"/>
          <p:cNvSpPr txBox="1"/>
          <p:nvPr/>
        </p:nvSpPr>
        <p:spPr>
          <a:xfrm>
            <a:off x="499820" y="1425952"/>
            <a:ext cx="8308951" cy="646331"/>
          </a:xfrm>
          <a:prstGeom prst="rect">
            <a:avLst/>
          </a:prstGeom>
          <a:solidFill>
            <a:schemeClr val="bg1"/>
          </a:solidFill>
        </p:spPr>
        <p:txBody>
          <a:bodyPr wrap="square" rtlCol="0">
            <a:spAutoFit/>
          </a:bodyPr>
          <a:lstStyle/>
          <a:p>
            <a:pPr algn="ctr"/>
            <a:r>
              <a:rPr lang="en-US" sz="1800" b="1" dirty="0" smtClean="0">
                <a:solidFill>
                  <a:schemeClr val="bg2"/>
                </a:solidFill>
              </a:rPr>
              <a:t>The NOAA Radiation Storm Scale is directly driven by SEISS/MPS-HI measurements.  Scale varies from Minor (S1) to Extreme (S5)</a:t>
            </a:r>
          </a:p>
        </p:txBody>
      </p:sp>
      <p:graphicFrame>
        <p:nvGraphicFramePr>
          <p:cNvPr id="2" name="Object 1"/>
          <p:cNvGraphicFramePr>
            <a:graphicFrameLocks noChangeAspect="1"/>
          </p:cNvGraphicFramePr>
          <p:nvPr>
            <p:extLst>
              <p:ext uri="{D42A27DB-BD31-4B8C-83A1-F6EECF244321}">
                <p14:modId xmlns:p14="http://schemas.microsoft.com/office/powerpoint/2010/main" val="3102364949"/>
              </p:ext>
            </p:extLst>
          </p:nvPr>
        </p:nvGraphicFramePr>
        <p:xfrm>
          <a:off x="457200" y="2120329"/>
          <a:ext cx="8394192" cy="4734849"/>
        </p:xfrm>
        <a:graphic>
          <a:graphicData uri="http://schemas.openxmlformats.org/presentationml/2006/ole">
            <mc:AlternateContent xmlns:mc="http://schemas.openxmlformats.org/markup-compatibility/2006">
              <mc:Choice xmlns:v="urn:schemas-microsoft-com:vml" Requires="v">
                <p:oleObj spid="_x0000_s13331" name="Image" r:id="rId4" imgW="14856840" imgH="8380800" progId="Photoshop.Image.18">
                  <p:embed/>
                </p:oleObj>
              </mc:Choice>
              <mc:Fallback>
                <p:oleObj name="Image" r:id="rId4" imgW="14856840" imgH="8380800" progId="Photoshop.Image.18">
                  <p:embed/>
                  <p:pic>
                    <p:nvPicPr>
                      <p:cNvPr id="0" name=""/>
                      <p:cNvPicPr/>
                      <p:nvPr/>
                    </p:nvPicPr>
                    <p:blipFill>
                      <a:blip r:embed="rId5"/>
                      <a:stretch>
                        <a:fillRect/>
                      </a:stretch>
                    </p:blipFill>
                    <p:spPr>
                      <a:xfrm>
                        <a:off x="457200" y="2120329"/>
                        <a:ext cx="8394192" cy="4734849"/>
                      </a:xfrm>
                      <a:prstGeom prst="rect">
                        <a:avLst/>
                      </a:prstGeom>
                    </p:spPr>
                  </p:pic>
                </p:oleObj>
              </mc:Fallback>
            </mc:AlternateContent>
          </a:graphicData>
        </a:graphic>
      </p:graphicFrame>
    </p:spTree>
    <p:extLst>
      <p:ext uri="{BB962C8B-B14F-4D97-AF65-F5344CB8AC3E}">
        <p14:creationId xmlns:p14="http://schemas.microsoft.com/office/powerpoint/2010/main" val="247548607"/>
      </p:ext>
    </p:extLst>
  </p:cSld>
  <p:clrMapOvr>
    <a:masterClrMapping/>
  </p:clrMapOvr>
  <p:transition spd="slow">
    <p:pull/>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3400" y="1524000"/>
            <a:ext cx="7848600" cy="4647426"/>
          </a:xfrm>
          <a:prstGeom prst="rect">
            <a:avLst/>
          </a:prstGeom>
          <a:solidFill>
            <a:schemeClr val="bg1"/>
          </a:solidFill>
        </p:spPr>
        <p:txBody>
          <a:bodyPr wrap="square" rtlCol="0">
            <a:spAutoFit/>
          </a:bodyPr>
          <a:lstStyle/>
          <a:p>
            <a:pPr algn="just">
              <a:spcBef>
                <a:spcPts val="1200"/>
              </a:spcBef>
            </a:pPr>
            <a:r>
              <a:rPr lang="en-US" sz="2200" b="1" u="sng" dirty="0" smtClean="0">
                <a:solidFill>
                  <a:schemeClr val="bg2"/>
                </a:solidFill>
              </a:rPr>
              <a:t>Geomagnetic storm alerts/warnings</a:t>
            </a:r>
          </a:p>
          <a:p>
            <a:pPr algn="just">
              <a:spcBef>
                <a:spcPts val="1200"/>
              </a:spcBef>
            </a:pPr>
            <a:r>
              <a:rPr lang="en-US" sz="2400" dirty="0">
                <a:solidFill>
                  <a:schemeClr val="bg2"/>
                </a:solidFill>
              </a:rPr>
              <a:t>G</a:t>
            </a:r>
            <a:r>
              <a:rPr lang="en-US" sz="2400" dirty="0" smtClean="0">
                <a:solidFill>
                  <a:schemeClr val="bg2"/>
                </a:solidFill>
              </a:rPr>
              <a:t>eomagnetic </a:t>
            </a:r>
            <a:r>
              <a:rPr lang="en-US" sz="2400" dirty="0">
                <a:solidFill>
                  <a:schemeClr val="bg2"/>
                </a:solidFill>
              </a:rPr>
              <a:t>field measurements are important for providing alerts and warnings to many customers, including satellite operators and power utilities.</a:t>
            </a:r>
            <a:endParaRPr lang="en-US" sz="2200" b="1" u="sng" dirty="0" smtClean="0">
              <a:solidFill>
                <a:schemeClr val="bg2"/>
              </a:solidFill>
            </a:endParaRPr>
          </a:p>
          <a:p>
            <a:pPr algn="just">
              <a:spcBef>
                <a:spcPts val="1200"/>
              </a:spcBef>
            </a:pPr>
            <a:r>
              <a:rPr lang="en-US" sz="2200" b="1" u="sng" dirty="0" smtClean="0">
                <a:solidFill>
                  <a:schemeClr val="bg2"/>
                </a:solidFill>
              </a:rPr>
              <a:t>Research</a:t>
            </a:r>
          </a:p>
          <a:p>
            <a:pPr algn="just">
              <a:spcBef>
                <a:spcPts val="1200"/>
              </a:spcBef>
            </a:pPr>
            <a:r>
              <a:rPr lang="en-US" sz="2400" dirty="0">
                <a:solidFill>
                  <a:schemeClr val="bg2"/>
                </a:solidFill>
              </a:rPr>
              <a:t>GOES Magnetometer data are also important in research, being among the most widely used spacecraft data by the national and international research community.</a:t>
            </a:r>
            <a:r>
              <a:rPr lang="en-US" sz="2200" dirty="0">
                <a:solidFill>
                  <a:schemeClr val="bg2"/>
                </a:solidFill>
              </a:rPr>
              <a:t> </a:t>
            </a:r>
            <a:endParaRPr lang="en-US" sz="2200" dirty="0" smtClean="0">
              <a:solidFill>
                <a:schemeClr val="bg2"/>
              </a:solidFill>
            </a:endParaRPr>
          </a:p>
          <a:p>
            <a:pPr algn="just">
              <a:spcBef>
                <a:spcPts val="1200"/>
              </a:spcBef>
            </a:pPr>
            <a:r>
              <a:rPr lang="en-US" sz="2200" i="1" dirty="0" smtClean="0">
                <a:solidFill>
                  <a:schemeClr val="bg2"/>
                </a:solidFill>
              </a:rPr>
              <a:t>Note: MAG data also vital for correct interpretation of SEISS charged particle data.</a:t>
            </a:r>
          </a:p>
        </p:txBody>
      </p:sp>
      <p:sp>
        <p:nvSpPr>
          <p:cNvPr id="4" name="TextBox 3"/>
          <p:cNvSpPr txBox="1"/>
          <p:nvPr/>
        </p:nvSpPr>
        <p:spPr>
          <a:xfrm>
            <a:off x="3521874" y="591234"/>
            <a:ext cx="2100255" cy="523220"/>
          </a:xfrm>
          <a:prstGeom prst="rect">
            <a:avLst/>
          </a:prstGeom>
          <a:noFill/>
        </p:spPr>
        <p:txBody>
          <a:bodyPr wrap="none" rtlCol="0">
            <a:spAutoFit/>
          </a:bodyPr>
          <a:lstStyle/>
          <a:p>
            <a:pPr algn="ctr"/>
            <a:r>
              <a:rPr lang="en-US" sz="2800" b="1" dirty="0" smtClean="0">
                <a:solidFill>
                  <a:schemeClr val="bg1"/>
                </a:solidFill>
              </a:rPr>
              <a:t>Why MAG?</a:t>
            </a:r>
          </a:p>
        </p:txBody>
      </p:sp>
    </p:spTree>
    <p:extLst>
      <p:ext uri="{BB962C8B-B14F-4D97-AF65-F5344CB8AC3E}">
        <p14:creationId xmlns:p14="http://schemas.microsoft.com/office/powerpoint/2010/main" val="3549730899"/>
      </p:ext>
    </p:extLst>
  </p:cSld>
  <p:clrMapOvr>
    <a:masterClrMapping/>
  </p:clrMapOvr>
  <p:transition spd="slow">
    <p:pull/>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93896" y="591234"/>
            <a:ext cx="6356227" cy="523220"/>
          </a:xfrm>
          <a:prstGeom prst="rect">
            <a:avLst/>
          </a:prstGeom>
          <a:noFill/>
        </p:spPr>
        <p:txBody>
          <a:bodyPr wrap="none" rtlCol="0">
            <a:spAutoFit/>
          </a:bodyPr>
          <a:lstStyle/>
          <a:p>
            <a:pPr algn="ctr"/>
            <a:r>
              <a:rPr lang="en-US" sz="2800" b="1" dirty="0" smtClean="0">
                <a:solidFill>
                  <a:schemeClr val="bg1"/>
                </a:solidFill>
              </a:rPr>
              <a:t>GOES-16 MAG – Initial Data Release</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447800"/>
            <a:ext cx="8458200" cy="3197485"/>
          </a:xfrm>
          <a:prstGeom prst="rect">
            <a:avLst/>
          </a:prstGeom>
        </p:spPr>
      </p:pic>
      <p:sp>
        <p:nvSpPr>
          <p:cNvPr id="5" name="TextBox 4"/>
          <p:cNvSpPr txBox="1"/>
          <p:nvPr/>
        </p:nvSpPr>
        <p:spPr>
          <a:xfrm>
            <a:off x="228609" y="4645285"/>
            <a:ext cx="8686800" cy="1384995"/>
          </a:xfrm>
          <a:prstGeom prst="rect">
            <a:avLst/>
          </a:prstGeom>
          <a:solidFill>
            <a:schemeClr val="bg1"/>
          </a:solidFill>
        </p:spPr>
        <p:txBody>
          <a:bodyPr wrap="square" rtlCol="0">
            <a:spAutoFit/>
          </a:bodyPr>
          <a:lstStyle/>
          <a:p>
            <a:pPr algn="just"/>
            <a:r>
              <a:rPr lang="en-US" b="1" u="sng" dirty="0" smtClean="0">
                <a:solidFill>
                  <a:schemeClr val="bg2"/>
                </a:solidFill>
              </a:rPr>
              <a:t>Text:</a:t>
            </a:r>
            <a:r>
              <a:rPr lang="en-US" dirty="0" smtClean="0">
                <a:solidFill>
                  <a:schemeClr val="bg2"/>
                </a:solidFill>
              </a:rPr>
              <a:t> Earth’s </a:t>
            </a:r>
            <a:r>
              <a:rPr lang="en-US" dirty="0">
                <a:solidFill>
                  <a:schemeClr val="bg2"/>
                </a:solidFill>
              </a:rPr>
              <a:t>geomagnetic field acts as a shield, protecting us from hazardous incoming solar radiation. Geomagnetic storms, caused by eruptions on the surface of the sun, can interfere with communications and navigation systems, cause damage to satellites, cause health risks to astronauts, and threaten power utilities. When a solar flare occurs, GOES-16 will tell space weather forecasters where it happened on the sun and how strong it was. Using that information, forecasters can determine if the explosion of energy is coming </a:t>
            </a:r>
            <a:r>
              <a:rPr lang="en-US" dirty="0" smtClean="0">
                <a:solidFill>
                  <a:schemeClr val="bg2"/>
                </a:solidFill>
              </a:rPr>
              <a:t>towards </a:t>
            </a:r>
            <a:r>
              <a:rPr lang="en-US" dirty="0">
                <a:solidFill>
                  <a:schemeClr val="bg2"/>
                </a:solidFill>
              </a:rPr>
              <a:t>Earth or not.</a:t>
            </a:r>
            <a:endParaRPr lang="en-US" dirty="0" smtClean="0">
              <a:solidFill>
                <a:schemeClr val="bg2"/>
              </a:solidFill>
            </a:endParaRPr>
          </a:p>
        </p:txBody>
      </p:sp>
      <p:sp>
        <p:nvSpPr>
          <p:cNvPr id="6" name="TextBox 5"/>
          <p:cNvSpPr txBox="1"/>
          <p:nvPr/>
        </p:nvSpPr>
        <p:spPr>
          <a:xfrm>
            <a:off x="304800" y="4122659"/>
            <a:ext cx="723275" cy="369332"/>
          </a:xfrm>
          <a:prstGeom prst="rect">
            <a:avLst/>
          </a:prstGeom>
          <a:solidFill>
            <a:schemeClr val="bg1"/>
          </a:solidFill>
        </p:spPr>
        <p:txBody>
          <a:bodyPr wrap="none" rtlCol="0">
            <a:spAutoFit/>
          </a:bodyPr>
          <a:lstStyle/>
          <a:p>
            <a:pPr algn="just"/>
            <a:r>
              <a:rPr lang="en-US" sz="1800" b="1" dirty="0" smtClean="0">
                <a:solidFill>
                  <a:schemeClr val="bg2"/>
                </a:solidFill>
                <a:hlinkClick r:id="rId3"/>
              </a:rPr>
              <a:t>LINK</a:t>
            </a:r>
            <a:endParaRPr lang="en-US" sz="1800" b="1" dirty="0" smtClean="0">
              <a:solidFill>
                <a:schemeClr val="bg2"/>
              </a:solidFill>
            </a:endParaRPr>
          </a:p>
        </p:txBody>
      </p:sp>
      <p:sp>
        <p:nvSpPr>
          <p:cNvPr id="3" name="TextBox 2"/>
          <p:cNvSpPr txBox="1"/>
          <p:nvPr/>
        </p:nvSpPr>
        <p:spPr>
          <a:xfrm>
            <a:off x="614836" y="6093023"/>
            <a:ext cx="7914346" cy="307777"/>
          </a:xfrm>
          <a:prstGeom prst="rect">
            <a:avLst/>
          </a:prstGeom>
          <a:solidFill>
            <a:srgbClr val="C00000"/>
          </a:solidFill>
        </p:spPr>
        <p:txBody>
          <a:bodyPr wrap="none" rtlCol="0">
            <a:spAutoFit/>
          </a:bodyPr>
          <a:lstStyle/>
          <a:p>
            <a:pPr algn="just"/>
            <a:r>
              <a:rPr lang="en-US" b="1" i="1" dirty="0">
                <a:solidFill>
                  <a:schemeClr val="bg1"/>
                </a:solidFill>
              </a:rPr>
              <a:t>See:  </a:t>
            </a:r>
            <a:r>
              <a:rPr lang="en-US" b="1" i="1" dirty="0" err="1">
                <a:solidFill>
                  <a:schemeClr val="bg1"/>
                </a:solidFill>
              </a:rPr>
              <a:t>Loto'aniu</a:t>
            </a:r>
            <a:r>
              <a:rPr lang="en-US" b="1" i="1" dirty="0">
                <a:solidFill>
                  <a:schemeClr val="bg1"/>
                </a:solidFill>
              </a:rPr>
              <a:t> et al, </a:t>
            </a:r>
            <a:r>
              <a:rPr lang="en-US" b="1" i="1" dirty="0" smtClean="0">
                <a:solidFill>
                  <a:schemeClr val="bg1"/>
                </a:solidFill>
              </a:rPr>
              <a:t>“The </a:t>
            </a:r>
            <a:r>
              <a:rPr lang="en-US" b="1" i="1" dirty="0">
                <a:solidFill>
                  <a:schemeClr val="bg1"/>
                </a:solidFill>
              </a:rPr>
              <a:t>GOES-R Spacecraft Mission Series </a:t>
            </a:r>
            <a:r>
              <a:rPr lang="en-US" b="1" i="1" dirty="0" smtClean="0">
                <a:solidFill>
                  <a:schemeClr val="bg1"/>
                </a:solidFill>
              </a:rPr>
              <a:t>Magnetometer” (Monday AM)</a:t>
            </a:r>
          </a:p>
        </p:txBody>
      </p:sp>
    </p:spTree>
    <p:extLst>
      <p:ext uri="{BB962C8B-B14F-4D97-AF65-F5344CB8AC3E}">
        <p14:creationId xmlns:p14="http://schemas.microsoft.com/office/powerpoint/2010/main" val="4201940093"/>
      </p:ext>
    </p:extLst>
  </p:cSld>
  <p:clrMapOvr>
    <a:masterClrMapping/>
  </p:clrMapOvr>
  <p:transition spd="slow">
    <p:pull/>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90959" y="591234"/>
            <a:ext cx="4362092" cy="523220"/>
          </a:xfrm>
          <a:prstGeom prst="rect">
            <a:avLst/>
          </a:prstGeom>
          <a:noFill/>
        </p:spPr>
        <p:txBody>
          <a:bodyPr wrap="none" rtlCol="0">
            <a:spAutoFit/>
          </a:bodyPr>
          <a:lstStyle/>
          <a:p>
            <a:pPr algn="ctr"/>
            <a:r>
              <a:rPr lang="en-US" sz="2800" b="1" dirty="0" smtClean="0">
                <a:solidFill>
                  <a:schemeClr val="bg1"/>
                </a:solidFill>
              </a:rPr>
              <a:t>Magnetopause Crossing</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1676400"/>
            <a:ext cx="8156448" cy="3657600"/>
          </a:xfrm>
          <a:prstGeom prst="rect">
            <a:avLst/>
          </a:prstGeom>
          <a:ln w="19050">
            <a:solidFill>
              <a:schemeClr val="accent1"/>
            </a:solidFill>
          </a:ln>
        </p:spPr>
      </p:pic>
      <p:sp>
        <p:nvSpPr>
          <p:cNvPr id="2" name="TextBox 1"/>
          <p:cNvSpPr txBox="1"/>
          <p:nvPr/>
        </p:nvSpPr>
        <p:spPr>
          <a:xfrm>
            <a:off x="457200" y="5480447"/>
            <a:ext cx="8156448" cy="830997"/>
          </a:xfrm>
          <a:prstGeom prst="rect">
            <a:avLst/>
          </a:prstGeom>
          <a:solidFill>
            <a:schemeClr val="bg1"/>
          </a:solidFill>
        </p:spPr>
        <p:txBody>
          <a:bodyPr wrap="square" rtlCol="0">
            <a:spAutoFit/>
          </a:bodyPr>
          <a:lstStyle/>
          <a:p>
            <a:pPr algn="just"/>
            <a:r>
              <a:rPr lang="en-US" sz="1600" b="1" dirty="0" smtClean="0">
                <a:solidFill>
                  <a:schemeClr val="bg2"/>
                </a:solidFill>
              </a:rPr>
              <a:t>GOES-16 MAG measurements combined with a DSCOVR-driven model of the magnetopause location are used to determine when GEO satellites are exposed to the interplanetary space environment.</a:t>
            </a:r>
          </a:p>
        </p:txBody>
      </p:sp>
    </p:spTree>
    <p:extLst>
      <p:ext uri="{BB962C8B-B14F-4D97-AF65-F5344CB8AC3E}">
        <p14:creationId xmlns:p14="http://schemas.microsoft.com/office/powerpoint/2010/main" val="2394970213"/>
      </p:ext>
    </p:extLst>
  </p:cSld>
  <p:clrMapOvr>
    <a:masterClrMapping/>
  </p:clrMapOvr>
  <p:transition spd="slow">
    <p:pull/>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037788" y="1587598"/>
            <a:ext cx="3733800" cy="4528066"/>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p:cNvGrpSpPr/>
          <p:nvPr/>
        </p:nvGrpSpPr>
        <p:grpSpPr>
          <a:xfrm>
            <a:off x="5297128" y="3995853"/>
            <a:ext cx="1167307" cy="1838401"/>
            <a:chOff x="5297128" y="3995853"/>
            <a:chExt cx="1167307" cy="1838401"/>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8018" y="3995853"/>
              <a:ext cx="865527" cy="1371600"/>
            </a:xfrm>
            <a:prstGeom prst="rect">
              <a:avLst/>
            </a:prstGeom>
            <a:noFill/>
            <a:ln w="9525">
              <a:solidFill>
                <a:schemeClr val="bg2"/>
              </a:solidFill>
              <a:miter lim="800000"/>
              <a:headEnd/>
              <a:tailEnd/>
            </a:ln>
            <a:extLst>
              <a:ext uri="{909E8E84-426E-40DD-AFC4-6F175D3DCCD1}">
                <a14:hiddenFill xmlns:a14="http://schemas.microsoft.com/office/drawing/2010/main">
                  <a:solidFill>
                    <a:schemeClr val="accent1"/>
                  </a:solidFill>
                </a14:hiddenFill>
              </a:ext>
            </a:extLst>
          </p:spPr>
        </p:pic>
        <p:sp>
          <p:nvSpPr>
            <p:cNvPr id="13" name="TextBox 12"/>
            <p:cNvSpPr txBox="1"/>
            <p:nvPr/>
          </p:nvSpPr>
          <p:spPr>
            <a:xfrm>
              <a:off x="5297128" y="5372589"/>
              <a:ext cx="1167307" cy="461665"/>
            </a:xfrm>
            <a:prstGeom prst="rect">
              <a:avLst/>
            </a:prstGeom>
            <a:solidFill>
              <a:schemeClr val="bg1"/>
            </a:solidFill>
          </p:spPr>
          <p:txBody>
            <a:bodyPr wrap="none" rtlCol="0">
              <a:spAutoFit/>
            </a:bodyPr>
            <a:lstStyle/>
            <a:p>
              <a:pPr algn="ctr"/>
              <a:r>
                <a:rPr lang="en-US" sz="800" b="1" dirty="0" smtClean="0">
                  <a:solidFill>
                    <a:schemeClr val="bg2"/>
                  </a:solidFill>
                </a:rPr>
                <a:t>Dr. George Benton</a:t>
              </a:r>
            </a:p>
            <a:p>
              <a:pPr algn="ctr"/>
              <a:r>
                <a:rPr lang="en-US" sz="800" b="1" dirty="0" smtClean="0">
                  <a:solidFill>
                    <a:schemeClr val="bg2"/>
                  </a:solidFill>
                </a:rPr>
                <a:t>ESSA Research</a:t>
              </a:r>
            </a:p>
            <a:p>
              <a:pPr algn="ctr"/>
              <a:r>
                <a:rPr lang="en-US" sz="800" b="1" dirty="0" smtClean="0">
                  <a:solidFill>
                    <a:schemeClr val="bg2"/>
                  </a:solidFill>
                </a:rPr>
                <a:t>Laboratories (ERL)  </a:t>
              </a:r>
            </a:p>
          </p:txBody>
        </p:sp>
      </p:grpSp>
      <p:grpSp>
        <p:nvGrpSpPr>
          <p:cNvPr id="4" name="Group 3"/>
          <p:cNvGrpSpPr/>
          <p:nvPr/>
        </p:nvGrpSpPr>
        <p:grpSpPr>
          <a:xfrm>
            <a:off x="7084106" y="3989440"/>
            <a:ext cx="1374094" cy="1838401"/>
            <a:chOff x="7084106" y="3989440"/>
            <a:chExt cx="1374094" cy="1838401"/>
          </a:xfrm>
        </p:grpSpPr>
        <p:pic>
          <p:nvPicPr>
            <p:cNvPr id="24" name="Picture 2" descr="http://celebrating200years.noaa.gov/historymakers/johnson/david_johns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9529" y="3989440"/>
              <a:ext cx="903249" cy="1371600"/>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7084106" y="5366176"/>
              <a:ext cx="1374094" cy="461665"/>
            </a:xfrm>
            <a:prstGeom prst="rect">
              <a:avLst/>
            </a:prstGeom>
            <a:solidFill>
              <a:schemeClr val="bg1"/>
            </a:solidFill>
          </p:spPr>
          <p:txBody>
            <a:bodyPr wrap="none" rtlCol="0">
              <a:spAutoFit/>
            </a:bodyPr>
            <a:lstStyle/>
            <a:p>
              <a:pPr algn="ctr"/>
              <a:r>
                <a:rPr lang="en-US" sz="800" b="1" dirty="0" smtClean="0">
                  <a:solidFill>
                    <a:schemeClr val="bg2"/>
                  </a:solidFill>
                </a:rPr>
                <a:t>David Johnson</a:t>
              </a:r>
            </a:p>
            <a:p>
              <a:pPr algn="ctr"/>
              <a:r>
                <a:rPr lang="en-US" sz="800" b="1" dirty="0" smtClean="0">
                  <a:solidFill>
                    <a:schemeClr val="bg2"/>
                  </a:solidFill>
                </a:rPr>
                <a:t>National Environmental </a:t>
              </a:r>
            </a:p>
            <a:p>
              <a:pPr algn="ctr"/>
              <a:r>
                <a:rPr lang="en-US" sz="800" b="1" dirty="0" smtClean="0">
                  <a:solidFill>
                    <a:schemeClr val="bg2"/>
                  </a:solidFill>
                </a:rPr>
                <a:t>Satellite Center (NESC)  </a:t>
              </a:r>
            </a:p>
          </p:txBody>
        </p:sp>
      </p:gr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1652" y="3867758"/>
            <a:ext cx="1159425" cy="914400"/>
          </a:xfrm>
          <a:prstGeom prst="rect">
            <a:avLst/>
          </a:prstGeom>
        </p:spPr>
      </p:pic>
      <p:sp>
        <p:nvSpPr>
          <p:cNvPr id="5" name="TextBox 4"/>
          <p:cNvSpPr txBox="1"/>
          <p:nvPr/>
        </p:nvSpPr>
        <p:spPr>
          <a:xfrm>
            <a:off x="1864372" y="591234"/>
            <a:ext cx="5415265" cy="523220"/>
          </a:xfrm>
          <a:prstGeom prst="rect">
            <a:avLst/>
          </a:prstGeom>
          <a:noFill/>
        </p:spPr>
        <p:txBody>
          <a:bodyPr wrap="none" rtlCol="0">
            <a:spAutoFit/>
          </a:bodyPr>
          <a:lstStyle/>
          <a:p>
            <a:pPr algn="ctr"/>
            <a:r>
              <a:rPr lang="en-US" sz="2800" b="1" dirty="0" smtClean="0">
                <a:solidFill>
                  <a:schemeClr val="bg1"/>
                </a:solidFill>
              </a:rPr>
              <a:t>Before GOES – Early Satellites</a:t>
            </a:r>
          </a:p>
        </p:txBody>
      </p:sp>
      <p:sp>
        <p:nvSpPr>
          <p:cNvPr id="6" name="TextBox 5"/>
          <p:cNvSpPr txBox="1"/>
          <p:nvPr/>
        </p:nvSpPr>
        <p:spPr>
          <a:xfrm>
            <a:off x="5094324" y="1739998"/>
            <a:ext cx="3631988" cy="584775"/>
          </a:xfrm>
          <a:prstGeom prst="rect">
            <a:avLst/>
          </a:prstGeom>
          <a:noFill/>
        </p:spPr>
        <p:txBody>
          <a:bodyPr wrap="square" rtlCol="0">
            <a:spAutoFit/>
          </a:bodyPr>
          <a:lstStyle/>
          <a:p>
            <a:pPr algn="ctr"/>
            <a:r>
              <a:rPr lang="en-US" sz="1600" dirty="0" smtClean="0">
                <a:solidFill>
                  <a:schemeClr val="bg2"/>
                </a:solidFill>
              </a:rPr>
              <a:t>Memorandum to David Johnson from George Benton (04 Mar 1969)</a:t>
            </a:r>
          </a:p>
        </p:txBody>
      </p:sp>
      <p:sp>
        <p:nvSpPr>
          <p:cNvPr id="7" name="TextBox 6"/>
          <p:cNvSpPr txBox="1"/>
          <p:nvPr/>
        </p:nvSpPr>
        <p:spPr>
          <a:xfrm>
            <a:off x="6534864" y="5887618"/>
            <a:ext cx="2226892" cy="215444"/>
          </a:xfrm>
          <a:prstGeom prst="rect">
            <a:avLst/>
          </a:prstGeom>
          <a:solidFill>
            <a:schemeClr val="bg1"/>
          </a:solidFill>
        </p:spPr>
        <p:txBody>
          <a:bodyPr wrap="none" rtlCol="0">
            <a:spAutoFit/>
          </a:bodyPr>
          <a:lstStyle/>
          <a:p>
            <a:pPr algn="r"/>
            <a:r>
              <a:rPr lang="en-US" sz="800" b="1" dirty="0">
                <a:solidFill>
                  <a:schemeClr val="bg2"/>
                </a:solidFill>
              </a:rPr>
              <a:t>(unsigned file copy, </a:t>
            </a:r>
            <a:r>
              <a:rPr lang="en-US" sz="800" b="1" dirty="0" smtClean="0">
                <a:solidFill>
                  <a:schemeClr val="bg2"/>
                </a:solidFill>
              </a:rPr>
              <a:t>courtesy Dick Grubb)</a:t>
            </a:r>
          </a:p>
        </p:txBody>
      </p:sp>
      <p:sp>
        <p:nvSpPr>
          <p:cNvPr id="8" name="TextBox 7"/>
          <p:cNvSpPr txBox="1"/>
          <p:nvPr/>
        </p:nvSpPr>
        <p:spPr>
          <a:xfrm>
            <a:off x="5094324" y="2349598"/>
            <a:ext cx="3587383" cy="1600438"/>
          </a:xfrm>
          <a:prstGeom prst="rect">
            <a:avLst/>
          </a:prstGeom>
          <a:noFill/>
        </p:spPr>
        <p:txBody>
          <a:bodyPr wrap="square" rtlCol="0">
            <a:spAutoFit/>
          </a:bodyPr>
          <a:lstStyle/>
          <a:p>
            <a:pPr algn="just"/>
            <a:r>
              <a:rPr lang="en-US" i="1" dirty="0" smtClean="0">
                <a:solidFill>
                  <a:schemeClr val="bg2"/>
                </a:solidFill>
              </a:rPr>
              <a:t>“I am pleased to submit to you in outline our firm requirements for operational space disturbance monitoring from the first GOES satellite. These are for operational monitoring of </a:t>
            </a:r>
            <a:r>
              <a:rPr lang="en-US" b="1" i="1" dirty="0" smtClean="0">
                <a:solidFill>
                  <a:srgbClr val="FF0000"/>
                </a:solidFill>
              </a:rPr>
              <a:t>energetic protons, alpha particles and solar x-rays</a:t>
            </a:r>
            <a:r>
              <a:rPr lang="en-US" b="1" i="1" dirty="0" smtClean="0">
                <a:solidFill>
                  <a:schemeClr val="bg2"/>
                </a:solidFill>
              </a:rPr>
              <a:t> </a:t>
            </a:r>
            <a:r>
              <a:rPr lang="en-US" i="1" dirty="0" smtClean="0">
                <a:solidFill>
                  <a:schemeClr val="bg2"/>
                </a:solidFill>
              </a:rPr>
              <a:t>in the 1 – 8 and 0.5 – 3 Angstrom bands.”</a:t>
            </a:r>
          </a:p>
        </p:txBody>
      </p:sp>
      <p:sp>
        <p:nvSpPr>
          <p:cNvPr id="12" name="TextBox 11"/>
          <p:cNvSpPr txBox="1"/>
          <p:nvPr/>
        </p:nvSpPr>
        <p:spPr>
          <a:xfrm>
            <a:off x="1600200" y="3847905"/>
            <a:ext cx="3200400" cy="954107"/>
          </a:xfrm>
          <a:prstGeom prst="rect">
            <a:avLst/>
          </a:prstGeom>
          <a:solidFill>
            <a:schemeClr val="bg1"/>
          </a:solidFill>
        </p:spPr>
        <p:txBody>
          <a:bodyPr wrap="square" rtlCol="0">
            <a:spAutoFit/>
          </a:bodyPr>
          <a:lstStyle/>
          <a:p>
            <a:pPr algn="just"/>
            <a:r>
              <a:rPr lang="en-US" dirty="0" smtClean="0">
                <a:solidFill>
                  <a:schemeClr val="bg2"/>
                </a:solidFill>
              </a:rPr>
              <a:t>Advanced Technology Satellites (ATS, 1966-1977) – Demonstrated utility of geosynchronous orbit for meteorological monitoring.</a:t>
            </a:r>
          </a:p>
        </p:txBody>
      </p:sp>
      <p:sp>
        <p:nvSpPr>
          <p:cNvPr id="15" name="TextBox 14"/>
          <p:cNvSpPr txBox="1"/>
          <p:nvPr/>
        </p:nvSpPr>
        <p:spPr>
          <a:xfrm>
            <a:off x="1600200" y="1688068"/>
            <a:ext cx="3200400" cy="954107"/>
          </a:xfrm>
          <a:prstGeom prst="rect">
            <a:avLst/>
          </a:prstGeom>
          <a:solidFill>
            <a:schemeClr val="bg1"/>
          </a:solidFill>
        </p:spPr>
        <p:txBody>
          <a:bodyPr wrap="square" rtlCol="0">
            <a:spAutoFit/>
          </a:bodyPr>
          <a:lstStyle/>
          <a:p>
            <a:pPr algn="just"/>
            <a:r>
              <a:rPr lang="en-US" dirty="0" err="1">
                <a:solidFill>
                  <a:schemeClr val="bg2"/>
                </a:solidFill>
              </a:rPr>
              <a:t>SOLar</a:t>
            </a:r>
            <a:r>
              <a:rPr lang="en-US" dirty="0">
                <a:solidFill>
                  <a:schemeClr val="bg2"/>
                </a:solidFill>
              </a:rPr>
              <a:t> </a:t>
            </a:r>
            <a:r>
              <a:rPr lang="en-US" dirty="0" err="1">
                <a:solidFill>
                  <a:schemeClr val="bg2"/>
                </a:solidFill>
              </a:rPr>
              <a:t>RADiation</a:t>
            </a:r>
            <a:r>
              <a:rPr lang="en-US" dirty="0">
                <a:solidFill>
                  <a:schemeClr val="bg2"/>
                </a:solidFill>
              </a:rPr>
              <a:t> (SOLRAD, 1960-1976) – Determined relationship between solar </a:t>
            </a:r>
            <a:r>
              <a:rPr lang="en-US" dirty="0" smtClean="0">
                <a:solidFill>
                  <a:schemeClr val="bg2"/>
                </a:solidFill>
              </a:rPr>
              <a:t>x-rays </a:t>
            </a:r>
            <a:r>
              <a:rPr lang="en-US" dirty="0">
                <a:solidFill>
                  <a:schemeClr val="bg2"/>
                </a:solidFill>
              </a:rPr>
              <a:t>and </a:t>
            </a:r>
            <a:r>
              <a:rPr lang="en-US" dirty="0" smtClean="0">
                <a:solidFill>
                  <a:schemeClr val="bg2"/>
                </a:solidFill>
              </a:rPr>
              <a:t>radio-wave fadeouts. Non operational. </a:t>
            </a:r>
            <a:endParaRPr lang="en-US" dirty="0">
              <a:solidFill>
                <a:schemeClr val="bg2"/>
              </a:solidFill>
            </a:endParaRPr>
          </a:p>
        </p:txBody>
      </p:sp>
      <p:sp>
        <p:nvSpPr>
          <p:cNvPr id="16" name="AutoShape 5" descr="data:image/jpeg;base64,/9j/4AAQSkZJRgABAQAAAQABAAD/2wCEAAkGBxMTEhUSExMVFRUVFxgYFxgYFxUXGhsXFRUXFxobFxgYHSggGholGxcVITEiJSkrLi4uFx8zODMtNygtLisBCgoKDg0OGhAQGy0iHx8tLS0tKystLS0tLS0tLS0tLS0tLS0tLS0tLS0tLS0tLS0tLS0tLS0tLS0tKy0tLSstK//AABEIAO8A0wMBIgACEQEDEQH/xAAcAAABBQEBAQAAAAAAAAAAAAAFAQIDBAYABwj/xABBEAABAwIEAwYDBQYEBwEBAAABAgMRACEEEjFBBVFhBhMicYGRMqGxUoLB0fAUIzNCcvEHYpLhFUNjg6KywtJT/8QAGQEAAwEBAQAAAAAAAAAAAAAAAAIDAQQF/8QAIhEAAgICAgIDAQEAAAAAAAAAAAECEQMhEjETQQQiUXFh/9oADAMBAAIRAxEAPwDTGky0tOFVOcaBTgK6lBrDRYpQKUUooASKUV1dQaPTS02npTOlIahKUVZZwgiVKCRz/KlcbQLBRV1iKLGoripEqp4SOXz/ANqlQyD/AHosKGJNOqdOF6079jPOiwpkApyak/ZlDkfWmZSNRQFHU6m0s1pti11dNdQB1LSUs0ALSikrqAHilpuauoAzOalBplKKoQJAaWo6cDWG2Sg04GohUlYaLSgUgNKsz5D29etY2kMotnZx5/r50i1T08qnbwRICleEH7RCbc73+VPYbZJspS/6G1KH+o2qMssUVWJsn4W2HJSskGLGN/OrDnCyAVBVh0P4VawzaQAAlYHVI/Op+4B0MfI+xtUnlfor40jPYd1pR/jJGutjI86vJaa179IHmkfjTsTwtIMqSDE9JB5ihmL4XhnGy2QVCZy/lR5X7DhXQbbYTqlyfKCPcGrTLXJU+n1rJcL7OYcJDKFKbkkz8Uk+elWsb2RS2j41mSINhHoLVqbe0Y6Xo1ICYuUkeYqk4Wc3hcQFcgpN/NM1j2ezrIMlS1c7j9Cj/BsHhmTIaGb7R8RHlOlZ5N0bwL68Nmukb6xAPlVZSSLGxo0jFJUPCfQ/Kh/GT/DcTGU2J6nT8aosiXYjgVKUVHmpyTVUTsdSTSikrQHTXTTTXTQA6a6mzSUAZ2urqSqHOLUjaSdAT5An6VFNE+CY8NKM6KtO4pZOkNHvZTqRFaHEYJtX70AElJjZJkHxGhDLQCStZypTdSuX5nkKl5VRdYnZClAm5CeZJgAdT+AvU2DzOGMOJj/mrAgHSUAfrrQviX7xtWIcGVlofuUGfEomAVcyTTU9sV/szxDaE5G8qVJzfxF+FIyn7x8hUJPkXjUTQ8Mw2FWfHiEPrBgytJvMRknnWId7U4lWNUhlzu21OBCElAKAkHKTccgVUI4C4BmxK0gBIyJUEkDvFg3gakJzHTWKu4vFIRh3XEKzKUO6RbQrSc58wgwP6hS1ToLtWa/AdtGnnUthlZUV5UkKFxpmja1yKIJ7V4NSy2MRlUFEQUqIUQYgWIImvN+zCCyy9jbAoHdM7S46IUR1Sgk+tD8Avum3HzOYfu2v63AQpc80tkkdSKfj+C82ex4LtFhniEJdSVEwEnMk/dneqHHMN3ZC0ggH69RsawX+HZQh39oxDmRpvwpKtC6pJAAtsnMfOK9TQ+ziELyOIcG+Ugx9mRsaWUWhk77M2rGBQzARBvePUVYa7XDIptQzkAmQCTHpQN/DKDpbIgTvtf8AOmIaUBlyxEjlEGDehSaFktl/CcRQ6fCYPJVjV9GbkDHnQNltYnKD7A/WmrxBCvEIPMSk/K1M4oFJmpZUrkPnVzDKKwWVD4pIHT+9BuGYtXMnzo+leZKXAPEkgjrz+VJFJ6HbYIalKihWoPvVir/HcJmAcTQph0KE1XE2vqyeSKf2RODSzUYVThVyNjqWkmuBoCxIrq4qrqAszs100yuqhAfPt86enpf9cqhqxhW5M1jY0VbC2HfcUYk3hIAFuVhUCGhiHA2kyy2b/wCdYuSemnyqbEud2yrL8SyG0+ah4iPJJoVxLALJw2FQlxLSld686kKgIbk5cwGqoPvXJLZ1rRX/AMSscEpbwqAfCM6oE3IhIkaEAE+1Y7iK0ttts5jm/iuDkVABA8w3EjbOaMvLU/iVPLzITJcVIjK2gaSeYAT5mhvBUqxGKLjqLJl1w2iEeICRa6siaRd2ayDjAUhLTAB8CcyuZcdAUZ6hORPoai48qC3h0QQ0nxEaqeXCnPOJSkf0URYSpLy8S8pK0thTpGhUufAgA7FZSPKhnZxJXiFYhwyhkKxDp2JSSUp81OFIFMt7MkEuPgsoawYP8JOZzf8AfOjOr/SnKn3ofx1KgG8On/ljxmPidXdfokZUfdp3DcYXH1Pr8WTM6oQRKplIPm4UjymmcHYKn1PPSENBTzh5kfCnzUtSUx1rejOx3FkqYDeHM/u0lTg2DrkKIB3ypyDzBrddn+NYfBsJYc7xLhhbhSEkhShmy+gISbc6xPB3g48p1yVJbCnXPS4H3llCfvVZ7NtLxmMCVJ+JRW4oaAA5lH5gD+oVjTZqPScdgUuL70aKSlV7HxA3jbapHOEpUSS4mbEiZuRfyvScaXCrGPCB6SY+UUGOJVnMH2p4vRkns0nDOGtXClAmg/aLhSU+JMnyqJGMWRcn23puKfJEKJFuv41RtMRDsKPClQ3A/L8RRXgjkpudLeV/9qC4NRCEp1gXP3k1b4Is5VHmo+0muRL7M6G9I0rDly2vRfw+Y1H40AxOHLa72BN/Pb3/AAoiVSmxhQuDyIp7qg+3Oh0UNwR+X41R9L9Fj7BhpQaVxs5Z3Fj+BqHNXRB2jnapkxNIDUZVXBVajCWa6o5rqagAE12aoprpqhElBoxwtqSBzNCGBJo/gxlBO4ST8jUcjK4kT4xrM+2gfC2mT/U4fyFZHinaR5sO4hKloU64G2kKBhLbUZllCtzKRJ61s8MJxTl9CB5QgR9a867UcUVi8cUtgKEhpu50SYKvKSo+QrnaOgtOdqn1sJ79LDodNkrb1bSYJJSQbrED+k1PhOIYBpsBzDrZ/aAFnu1lXhQohJOa4BOYgDkKDYnCF3EBtGbKClCCR/IjUzsPiV6moiFP4lIKcralAE3hLSBsNoQn50jN2HceMCpPdpfKe8CXD3zZIywcozJHh+1fmKg4h2bdbw3d4ZtLhdWHHA24kqyJ/hZUqMkGSqwO1X/+FN4h0E5IUfEAPhQkc/8AKgAelB8fghicQVhSkSqJSYyNIECOQCBWJr0a79lU4B1GGCVIcQpxeZeZBEJbskTH2sx8gKocTKmsOlsqlT6u8I/6bZhE+asyh5A0UwXanFLxOVl4pbWqEpUApIbA3CpiEJJPrUqeOt4x7I7g2XkqVlStOZpwIEgGQdk01STF00CeHsH9lCRYvqzKJtLbRIQPIrzn0FbDsOljDFJWSlzEyhoAFRypVBPQFW/JNQsPcOxKkoQp5lcBCBAUIQmBsYAAn3oz2f4U2rEftiHkOstt900ACMpSBJM/fPmqtNNBjsIHSQFBJBTrF99vOqCmWxIU2DBIzgna2lIGVrSpwLTqVFO45D2AqlYiTKftJOnmJq0CUjQ8HwrOWRe+hvUPHC2TlsDI6b/3qhggsCUX8uVU+LPXzKFwd5rTLNFhQlNreGwA0g8+Zqlj1pKgBFhtHzigqMcT0JOt9hIqJWKWoSYBJ2tFtOtcnPZ0yiqCGKeIKRsZk/hVMYpTLgVbu3LLB2VolXkdD6VUW4dyakbUlxKkKhVoInY0KezUqRqEKSoZokHwqB/HrQp9ooUUn9DaouC4kp/drJMQkk7jZX50S4izKQNVI+afxj8a6MciGSPsH5qUGoM9OCquQsmBrqhz11AAPNXTUU101UmXsGL1o2U6p5iI8xQDAquDz89RrrWk4TBWmb8vOLVy5Hs6YIocUfWnvlNIKnFtpKQkTdxGWY6QfasbwDgy0qWtxKkEJKE5hlJKwQrX/Jmv/mr0LFILagoz4FZCf+msy2RbQGR71JxZhThkAkRA/H61GS0Wijz7jTPcMqIsXAWgZmAQC5l+7b71V+z7Kgw6sqlSv3ac2mWxWQfVI9TVbtctS8T3aYytw2kbZifEfVRA8kitWeFNhttkEgtpy2vKicyj6qJPoKR6Qduyrw/DFtlxw+FTn7tN9rKWR8h6mhXHcQGMMuI7x390mNkkguH2hP3jRfjbK0qS0hQysoCfNZ8SyfePSsn2qcUtxLQkoaAT8NlOEy4QR1OX7lZFW9jSdIqcHwBLTjqlZM47puOSoLh5/B4f+50q3hx3DLqyRmX+6bItGaC6dNclvvVYx/DwlKGUkktJhQ5uKOZcfeMfdFVOOOQtDEKKWE5TImXF+JZ6+IhI6Iql7JVoK9luBPPtvOMxmCMiJUEjM5AVfojN6kVucHhv2fCtYUFIWEgrvqo+Iiept5CncEw6MFg0JIAWoZ1C91quddgKpSl2/i7zNOmvl8qWUkmUjFtE7LqoXKII1O0m8kdNar4taynxQrkf7VSZxLjS1BUqB+IHTl9AKlfxGHIsFpPnb0Fb5GmJwTQzBY9SDY35Xmascbxq1C8EmJInWJNCf2lpKoUXFHYIgH1mwFU3MZJECLjVWZWm8WpvJJmOMUEUuAiSbbchSsvlZhOh/mOkjpvQZOZSsp+EaD86OcORtz+tc82WghcRw/NclR9dDuLVAxg8q0qSYg3HTejgcSRrJIkJAJMjXSgzynM0ABMH+Y3t5UiKyWg6jhxKC5ZOUWk67kVMxicyRfxATHNGn0qN7GlxtAjLAEgaTWXHFwMQQmZa+Efb3cHp+J6VZtojFJ9hzEthKiJtt5a1HNW8qXUBaTAG8E22mBrTBhhuv5H/AOorqjkTSOaWJpuiDNSVZGGb/wD6H2T/APuupvJEThIzJrquf8MXaShM/acQPxpTw8DV1kffUf8A1Sas5r9JqLvodgW9LiQbiL23rU8CQFKk/wAt/wAqz+HW20SoqzamyVke5TWh4Y7C1BIKwRe2WDaBaQRrXFKf2OyMdBjFt5ha5ggj7QOqSdp260LxDrjTS8gU4oJIb/qMQFD7Sdeo0oiysk3AAjSZ96rYrFhJJPyEiOqd/rWNoajzrs7wJ0YjvHUOQ344UCMy58INr3ufKteysAqWQRkGa8QTNh5zRtrEBSRE+afFHpqPalUUkaoV5wJj0paNWtGExOVtKsQtR8HiAP8AMs2SOoKonoDWY7O4Fx15S05ld2FOryycypJSMvMqIr0rtDwFp9vJ3iWrgmIIMDf3OlDuzuHZwCHO8dSorPxJBACQDHxbydprehWjP9l+GqXikpdQoAZlqKkxoJEz1iivEezWGbc7xTrjigcxQctz8QzK1A+tXX+0oeBCD4SIJ3IjckfSgvFsf3EqdzHPdsAEmYv/AHJoQUkSYziiXgVqVAMeL4csWAifSOtBuCdril8hUd38IPUWlXnWfxrWJfJKW1pQTnCQkxM/EVGMx+VT4/COFCVrbUlQXlzKEmAhM5ikQfHME3itcRebPS8fi2VpBlIPU0DS20ZzKA8qpj4NZygeZgDWrCH0EIcICgfiF03vyNYk2DkDeJqTmQUgTEE3jzNVcW/KfjFtgBt5V3FwnwwDdRETPXWqziV5ZGVPT3rZaQtW9BB7FBJG5I0GtEeGZnCM1kz8A38zrQfEiCiQNOfSivBHQNSBeuZvR1xWzb8JZSlMJAACotyPP3rO8VhLpHP/AHH/AMii73FG2klUi4BFZDi3F0uLKwPcW1MWpG7VIrTXegmviaEoUZBI26nSsrhMR/GUIkSsHcWUsnpJCB7CqGPxhKQpRAnMINhaIgDXWm4Jp1SSEiG1uIK5yjwpJMqJuEjlvVFbWyUmovR6FwbiBGHukSrwqHIkapqSqGFWC00QQQSTN+oq1mrr+MvocfyGrolrqiz0ldNHPYICyNLUizPWmlVJNU4ozkwpj2kiDbK4hKhb7UBQj0ox2ex0uHxG6bCL2MeoudaEMoK8MVDVlX/iu4/8gr3FVeEY4tupV90+RttXFOFNs6oz6PQ1YiDBgmNtaGYhwi0SLzOlVv2uFZ1noOXQAVcbR4J1Op99K5uVnUlRDnTsY3+XOq+Iec2Wf9Rq/icOI2FUsRhCNvofxoAFvB8/8wxEfErz2rPvYNJI7x3+YmYJ5iOfKtUsxYn9e1UiwiZypJ8hQhQJg2wnIGjIUYvJV01sBrV3tM4sNeAoBHxOLOh37uxv11qwMMUkuBBKtkptM+e8TWF7X8YLjuQCEIMAdf5ifWnxsyaRQ4mVOqzSoA/CCpStLG6jNyKjZS6geBxYyi+VSuYBtpvT3MaUoCw4EgJAIKQb5jspJG4qVGPzoMKbg7pbbSTfSUpG9UTdEmghgeOlSyhQ8RkIURGYA2zJFs3WrAGIUiQ0sTeZAE626UM4aAs9yrRVwd0LHwqHI1pGipTY73wqTZYt8QtInSbG3Oi0K4lEYRxTYzA2hW2lwd+oqPuptlPn5CdzR9KQG1J1CgBe8CQbcqoBlMXGgJ56wLDrA9qjOTKwVAbieKUjUTYGeVo28qpN8adlMZfFOm0EDxE6b0dxGGBFxI68uv1qBrh0ibQRIiwjw3mIghQ9qyKjW0VeSV60DAXlKvJIJmTI30IOmlFmeErWn4zli+0wJMT51awGEBVHhAjqZ9aLJWkAAGLRl9P71vJLoSm3szXDWkrzEJGVJ8M3O0/Sr/7BK05lEpkHLsVDQn0opgsEEo0CRr4RAHvRFnCCQEj8T71J/wCFEipw8fukWMwv0lxW3vVjNVfDg3mRciPvE+1x71LNelhVQR5+Z3Nj5rqZNdVSQHz12eoprhVSdhPhOOCFKSr4HElCvXQ+hg1V0sDJBMm0X0iq8UpWddxY+WxNQyx9l8ctUa/CEO92TcpGY9CPD+dEVpO0a3nkeVZ7s7jQg30Ig+9akLSR4SL6da4J43FnfjnyRA3ilRr8p0qNzEncAxSlqCYtJJ9TUD9gTr08qQcruKkjaNfaq76ATcA+YFXEAm5BHQxTVN0phQbdypkpOuny20ryniiCHlz9pWv9Rr19bJIrIdpezpWvvUCSfjSOfMCqQlQskYbi+EcDBOUwct45qFLgGlJaSCCLfU0QxDPiWFFSTJ8MaRpuNqRvCK1EqBtG8iNpPPnVrVE6dj+DtFTqBrKh9RW7wOHMuWTBcXAUSAdOl7zVTs92fyI7xwfvFDwi1gdzyNH0cPQlISYOUzfnrUJS2UUSm7gFn7Hur8qgPDjGqfdRowCVWAJ67DzNMxHD/wCUqkTqkEXF96Vu0alTM+9gVBKyEyQmRBImIJ0Mz00q5gMQ2+1CkEKSSCYggp3g+1iRRM8OaiCLzMyQb66U5HD2h/KnzVf60vOhuNg1/hndoQT4grcG1tiNqTDtC3hAudqLhhKZKXAgHUHxIJHMbelSYbCIgG7a9spzIVP2TuRytrRp9BTXZWUwVEAJKuem1FmsP3bTjiwLIkG8zCh7aVLwljKCFRI3mx63Ej6igvHOKFY7sWTmk9QNPSqYsTlISc1FA1BgRM/ob0ueoM1cVV6iVHnN2S5q6oc9dWmA0mkCqYTTSqnI2SFVcV79L9RyqMKrs1Y1ZqlQU4d4TB3FvIzeiIdMGNQJHmL0CwS4Mb7eVFEuQZFQau0dCl7RrknMlKtQQD7ioAwASRN+vKoOA4nMkt7o0/pUbflRZpCTY615zTTpnoxaasoE0yKvvcNyglF96poRJihpmkSxtzqB3DSIkzETv71ecbKTBFSYcpE5hNrUcf0AE9hBqUoPVSUnpeRUT2GFsgQ2QZlDaBIgyNPL2o1iMNO0g9Jpqw22CqZO6lRlHQDQ+ZpeLsKRTwqiraTpm6/rap1uoZGZxYnmbew2HWsnx3t2hB7pkBSjMq+ykfErpXnmP4ovELU44pWTUjMoiNEjqonnzPKnjjbFckj1djtSy653LRBXlzDNuJ25mr7q1mE3kj0voK8R4U6pKjiCogoIKYJkrPwpH+UCSegjevZuyfE/2rDpcPxp8Kx1FswHI3j1pMuJxGxzTHLQfhv1PM/lSuNWAAIEXP1on3IH62pr+GIkfq9RorYLYeXIGiRsAJqVx0BClgBIm8jwq/rTodddReKmWztt+vnQjtliIaTh0CFvEJSNwJEmBWrsG9GqRi0hrOoHKTkWgmVJIMHKo3UPPaKGY/g/eAusKDiTeP5h0iuVgXHmiUCQkm03UCSDHsKD4bErbOZCilQ1/wBxvXp/Hg+Npnn5prlTRCoEGDTJrQpx7GJ8L6Q2vZwRE/5tx62qnj+DONeKM6NlJuI6/nXSp/uiDhrWwWBXVJlrqYmBppDSV1UoiLNdSRSiigFSYvRZhedMjUaj8fKhFStOFJkf3HI0ko+0PCVd9BrBY0trCtxYjmnceda9DwcAWggg6EV5weJIzZXIQdUkzCh58xyr0XDgjDoWrwymQk2ATtsItXn/ACIq7O/40tUSDiBFlbcqqvuyqRagWI4420rI4q5uIkwJ0PtTkcdYV8LifWR9RXI5HWHnscVJAWASN6jCpAjehbPEELsFJPkoGq7vHG21KnN4RyreVmJUGMfi0tNlSz4fmTyAryrtf2v71shCinMogXAGQalMXJm0nkYq32q4s+6O9KcrUErJghLZtlAOrirTbcVj8PxRZUVlWRCL5UhItPhQCBpPySapCF7Yk5eiFDSwnIlKipcFWUKJCdUp0tNiekVZf4Q/ZpKAIkqJUkSv1MwlJI96rJxzhBdccWTJCUlaj4zvBPwpH1AtVdKsqSf5liBzy731kwAOgNdOyWgl+x5lBAUA22CVEKB8Ns6zG5NgOoFEuA8XLGID6XEhCIBbSFwW7gIMgAk6ze80DxSciQwi61KBdiIzH4Ufdm/WeVMJEhpJBSmSpXNW56gaCl4uSMTrZ7pjePNKbZcbSpaXoKT1GqSOYo6SYBgCdq8d/wAPu0QadKHRmYUUgTJyKnwkCP8AVXpvF+0TTFvjc2SNv6jt5VySjTOmM7RPxbFJZSFrgDYfaPKsfhW1OuHFPbWbT0vce/zFT5VvHv8AEkx/KnSfIbCleezGYgbAaAVbBgc3b6I5s6iqXZfwfG3WxAIja2n9NDyaaBS16Sio9HC5N9nVf4ZxZxmySCk6pNx1j7M8x7VQpRWtJ9mKTXRpBicAvxFC0E6pAMA9MpiK6s5FdU/Eh/KwHNKDTK4V0nKSTShVMNKmgBQacVgakdK4CqP7eASYkRrGkVzfIy+Na7L4MXke+id55GioVBBjkRcGa0fGeLvY3DKCAlsJjP4icwSM0AjQdL1k1OpUD/cm1FOB5VMuDSFGR0IArz5ZpZH9j0YYY419QKcE9N0knnN/mb0x5LiLrQoDYkED516TwHDpdbixVEEGDHIx1tVw8FY7kBxA5LCbTfQJkitlFLaCL/TytrE/7U1/EFS0JNgpfPYCY9dK9C4n2RwfdKUgKkRokhXuCR8q8/4vwQodlpaVCxAUohQUNRcX50qSGbYna5nEPZGGWlFsQSRaVRpJiwE1le6KilhEHLdUQfEB4lW/lSBA6Vu8HxGUlKk30KTvz86bxEtuNBnKWkWzBtKEkgXAMjSb0Y8nFUZON7Rhe57xV0w22Of8s7ndSj9elWWEqE4gp3hsbZug+yhI/wDXrWpYwGGSAO7UsTJzGZMQPhI6+9FWFDwpbZbSBMFQBsb7g/WqSyp9CKNdnnKQUCRdxyY1JCVaqAG50nlJrR4DsyjuUl5akqUJKE5Segvt6VrMPh1OEjPO3gASByv6D2ojwzgWUoSogpUTmKbrhKSbk6XgetZLI2ao/hm8A33aA02MqQZk3UTzPWi2Cw6EePKVL2nQdep60Q41hUNvKSiwATYmYJFxNUxV8Px4v7N2c+TNJfVDnHCTJ1/VvKkFdSiutaOax1JSilitAQUtKBSxQA2up2WuoAz8Vwp0VyU05EdXJFPApyRRYFTiLxQm1ySB+ZoIhZPMXqfibxWu1gm3P9c/SqJVttEj3j8K8zNNzlZ6mGHCCRYQ5frI6bXNaXsLj0qcXh1AEOxE6y3JgeYMelZN4b8x9P701h0ghUkKGhGo9anxK8j1J3hSkqU40vLlUU5RrAMTmOu9GcJxdC/iUhxVs4QpMg6fCD0rzzD9rXEoU24A8lUgycq/Hvngyb6EVD2RewGHWpSm3juCU5loA2SpswfMgUlNIbVnovGnMoGQHKdT/tWVexCVE8xsaV/tZhlHwqIvYLJSfUKqniuKBV8qT+uYqe7N0VsQwla4Kbjl/erj2EJgBKUSPikkz/SkgH1NVmgy6YJKSbQTtrE0f/4CFQe+csLfCfKLU7S9ifwz3EuCKZCFOLWc8xByiRqIGnvQ9eEXeMt+ajOvOttiuBB0Q688sAkgFQAv5CmM9mMOjxEKMfaWY+Zok4+gipexvZx1tCUDJBCACkXnWSeV4jyq3i8b3bqhvsOQjU1RxnaTA4UEIUha9ktwq/JShYeprEYjjxdUpbqh4jdKbz5qFgOlKufpDtRXs0eMxZU4tQJhR1HSw+VOw+LCjER/tWUxHaEAWvfSwt6A/hULvaOwjQWj+9UxeXG7QuRY5rZuxTwmgHZ3tEHnEslMSIBH2uRFakN16WOfJWedkhxZX7unBurQbpwbp7EKmSnBFWg1Tu6othRU7ukq6Gq6i2BlMtcE1KlNOSinslRGBVfiD+RB5mw/EiiKWqzHGMSFrsZSmw9Nfc/SoZp1GkWwQuWygtRzeX1AmK4fEJjl5a+1MU5ZU8/qIrsxM6662I0jSuKj0bOBvOvQ+WtMNjHM+hmnCxE72J+vyiuCpAiwECfx+daYOgTE+fnET5CreGIJIVPIGeWulDRveRpr6+lWmyBAAAnT3FJJUamWFoIHNJmyr+lU3koSfggHcSnnyOlT8TxeRFtQBy1Jj6VmMRiyq+p38vStxx5bMnKgu66j7arcnFRryqP/AIupNkPPDycV+dAlOGkirqKJ8mG3O0GI2feH/dX+dUMXxFx3+I4tz+tSlD2UYqmnlSk1vFGWyXvTA/XtSBR1qMi30pUia0CUHl60q+VNbOutckEGKDC1w7FKacSoEhSSCPMXr3ViFpC03CgCPIia8ASb17L/AIcYwu4XKrVpWUf0kSn8fatTpizVmgDVOS1VlLdPDdNYlFbuqUNVaDdO7ujkFFTu6WrYarqOQUYgN05LdWu7p6GavZEE8axPdNGPiVYeu/pWJXOlzM38pvNGe1mLzP5BYN2nmSb/AJUJUifMbfj51xZZXI7MUaiRhe8RtN9Rv7xT3ECJ0teoirUfoST76U5xcgjWbddKkyo9y5taPL2iq6UmPT3qVIFx/MN/TSkKRB1tz5CtA4CN4m1KpeuyQfPTeaapwSSNkx7impMaCAdukG9AEPHFApF97E7iJoBlotxcnw+U/hQqqwVRJyGxSxbrS5KVMUwpyE78q4+4pZ2pDegB2TzrkiwpU0qZGv61oAYRBp0/Ku3g+tIvb1oAbNb/APwq4tlxJaOjwCeV0gkfjWCCbxtzq/wTGFl5DibKQpKh1gyR7A0AfRiE0/LUWGfC0pWNFJCh6ialz0xMXLXRTC5Tc9AEwrqhz11AH//Z"/>
          <p:cNvSpPr>
            <a:spLocks noChangeAspect="1" noChangeArrowheads="1"/>
          </p:cNvSpPr>
          <p:nvPr/>
        </p:nvSpPr>
        <p:spPr bwMode="auto">
          <a:xfrm>
            <a:off x="155575" y="-1371600"/>
            <a:ext cx="2524125" cy="2857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AutoShape 7" descr="data:image/jpeg;base64,/9j/4AAQSkZJRgABAQAAAQABAAD/2wCEAAkGBxMTEhUSExMVFRUVFxgYFxgYFxUXGhsXFRUXFxobFxgYHSggGholGxcVITEiJSkrLi4uFx8zODMtNygtLisBCgoKDg0OGhAQGy0iHx8tLS0tKystLS0tLS0tLS0tLS0tLS0tLS0tLS0tLS0tLS0tLS0tLS0tLS0tKy0tLSstK//AABEIAO8A0wMBIgACEQEDEQH/xAAcAAABBQEBAQAAAAAAAAAAAAAFAQIDBAYABwj/xABBEAABAwIEAwYDBQYEBwEBAAABAgMRACEEEjFBBVFhBhMicYGRMqGxUoLB0fAUIzNCcvEHYpLhFUNjg6KywtJT/8QAGQEAAwEBAQAAAAAAAAAAAAAAAAIDAQQF/8QAIhEAAgICAgIDAQEAAAAAAAAAAAECEQMhEjETQQQiUXFh/9oADAMBAAIRAxEAPwDTGky0tOFVOcaBTgK6lBrDRYpQKUUooASKUV1dQaPTS02npTOlIahKUVZZwgiVKCRz/KlcbQLBRV1iKLGoripEqp4SOXz/ANqlQyD/AHosKGJNOqdOF6079jPOiwpkApyak/ZlDkfWmZSNRQFHU6m0s1pti11dNdQB1LSUs0ALSikrqAHilpuauoAzOalBplKKoQJAaWo6cDWG2Sg04GohUlYaLSgUgNKsz5D29etY2kMotnZx5/r50i1T08qnbwRICleEH7RCbc73+VPYbZJspS/6G1KH+o2qMssUVWJsn4W2HJSskGLGN/OrDnCyAVBVh0P4VawzaQAAlYHVI/Op+4B0MfI+xtUnlfor40jPYd1pR/jJGutjI86vJaa179IHmkfjTsTwtIMqSDE9JB5ihmL4XhnGy2QVCZy/lR5X7DhXQbbYTqlyfKCPcGrTLXJU+n1rJcL7OYcJDKFKbkkz8Uk+elWsb2RS2j41mSINhHoLVqbe0Y6Xo1ICYuUkeYqk4Wc3hcQFcgpN/NM1j2ezrIMlS1c7j9Cj/BsHhmTIaGb7R8RHlOlZ5N0bwL68Nmukb6xAPlVZSSLGxo0jFJUPCfQ/Kh/GT/DcTGU2J6nT8aosiXYjgVKUVHmpyTVUTsdSTSikrQHTXTTTXTQA6a6mzSUAZ2urqSqHOLUjaSdAT5An6VFNE+CY8NKM6KtO4pZOkNHvZTqRFaHEYJtX70AElJjZJkHxGhDLQCStZypTdSuX5nkKl5VRdYnZClAm5CeZJgAdT+AvU2DzOGMOJj/mrAgHSUAfrrQviX7xtWIcGVlofuUGfEomAVcyTTU9sV/szxDaE5G8qVJzfxF+FIyn7x8hUJPkXjUTQ8Mw2FWfHiEPrBgytJvMRknnWId7U4lWNUhlzu21OBCElAKAkHKTccgVUI4C4BmxK0gBIyJUEkDvFg3gakJzHTWKu4vFIRh3XEKzKUO6RbQrSc58wgwP6hS1ToLtWa/AdtGnnUthlZUV5UkKFxpmja1yKIJ7V4NSy2MRlUFEQUqIUQYgWIImvN+zCCyy9jbAoHdM7S46IUR1Sgk+tD8Avum3HzOYfu2v63AQpc80tkkdSKfj+C82ex4LtFhniEJdSVEwEnMk/dneqHHMN3ZC0ggH69RsawX+HZQh39oxDmRpvwpKtC6pJAAtsnMfOK9TQ+ziELyOIcG+Ugx9mRsaWUWhk77M2rGBQzARBvePUVYa7XDIptQzkAmQCTHpQN/DKDpbIgTvtf8AOmIaUBlyxEjlEGDehSaFktl/CcRQ6fCYPJVjV9GbkDHnQNltYnKD7A/WmrxBCvEIPMSk/K1M4oFJmpZUrkPnVzDKKwWVD4pIHT+9BuGYtXMnzo+leZKXAPEkgjrz+VJFJ6HbYIalKihWoPvVir/HcJmAcTQph0KE1XE2vqyeSKf2RODSzUYVThVyNjqWkmuBoCxIrq4qrqAszs100yuqhAfPt86enpf9cqhqxhW5M1jY0VbC2HfcUYk3hIAFuVhUCGhiHA2kyy2b/wCdYuSemnyqbEud2yrL8SyG0+ah4iPJJoVxLALJw2FQlxLSld686kKgIbk5cwGqoPvXJLZ1rRX/AMSscEpbwqAfCM6oE3IhIkaEAE+1Y7iK0ttts5jm/iuDkVABA8w3EjbOaMvLU/iVPLzITJcVIjK2gaSeYAT5mhvBUqxGKLjqLJl1w2iEeICRa6siaRd2ayDjAUhLTAB8CcyuZcdAUZ6hORPoai48qC3h0QQ0nxEaqeXCnPOJSkf0URYSpLy8S8pK0thTpGhUufAgA7FZSPKhnZxJXiFYhwyhkKxDp2JSSUp81OFIFMt7MkEuPgsoawYP8JOZzf8AfOjOr/SnKn3ofx1KgG8On/ljxmPidXdfokZUfdp3DcYXH1Pr8WTM6oQRKplIPm4UjymmcHYKn1PPSENBTzh5kfCnzUtSUx1rejOx3FkqYDeHM/u0lTg2DrkKIB3ypyDzBrddn+NYfBsJYc7xLhhbhSEkhShmy+gISbc6xPB3g48p1yVJbCnXPS4H3llCfvVZ7NtLxmMCVJ+JRW4oaAA5lH5gD+oVjTZqPScdgUuL70aKSlV7HxA3jbapHOEpUSS4mbEiZuRfyvScaXCrGPCB6SY+UUGOJVnMH2p4vRkns0nDOGtXClAmg/aLhSU+JMnyqJGMWRcn23puKfJEKJFuv41RtMRDsKPClQ3A/L8RRXgjkpudLeV/9qC4NRCEp1gXP3k1b4Is5VHmo+0muRL7M6G9I0rDly2vRfw+Y1H40AxOHLa72BN/Pb3/AAoiVSmxhQuDyIp7qg+3Oh0UNwR+X41R9L9Fj7BhpQaVxs5Z3Fj+BqHNXRB2jnapkxNIDUZVXBVajCWa6o5rqagAE12aoprpqhElBoxwtqSBzNCGBJo/gxlBO4ST8jUcjK4kT4xrM+2gfC2mT/U4fyFZHinaR5sO4hKloU64G2kKBhLbUZllCtzKRJ61s8MJxTl9CB5QgR9a867UcUVi8cUtgKEhpu50SYKvKSo+QrnaOgtOdqn1sJ79LDodNkrb1bSYJJSQbrED+k1PhOIYBpsBzDrZ/aAFnu1lXhQohJOa4BOYgDkKDYnCF3EBtGbKClCCR/IjUzsPiV6moiFP4lIKcralAE3hLSBsNoQn50jN2HceMCpPdpfKe8CXD3zZIywcozJHh+1fmKg4h2bdbw3d4ZtLhdWHHA24kqyJ/hZUqMkGSqwO1X/+FN4h0E5IUfEAPhQkc/8AKgAelB8fghicQVhSkSqJSYyNIECOQCBWJr0a79lU4B1GGCVIcQpxeZeZBEJbskTH2sx8gKocTKmsOlsqlT6u8I/6bZhE+asyh5A0UwXanFLxOVl4pbWqEpUApIbA3CpiEJJPrUqeOt4x7I7g2XkqVlStOZpwIEgGQdk01STF00CeHsH9lCRYvqzKJtLbRIQPIrzn0FbDsOljDFJWSlzEyhoAFRypVBPQFW/JNQsPcOxKkoQp5lcBCBAUIQmBsYAAn3oz2f4U2rEftiHkOstt900ACMpSBJM/fPmqtNNBjsIHSQFBJBTrF99vOqCmWxIU2DBIzgna2lIGVrSpwLTqVFO45D2AqlYiTKftJOnmJq0CUjQ8HwrOWRe+hvUPHC2TlsDI6b/3qhggsCUX8uVU+LPXzKFwd5rTLNFhQlNreGwA0g8+Zqlj1pKgBFhtHzigqMcT0JOt9hIqJWKWoSYBJ2tFtOtcnPZ0yiqCGKeIKRsZk/hVMYpTLgVbu3LLB2VolXkdD6VUW4dyakbUlxKkKhVoInY0KezUqRqEKSoZokHwqB/HrQp9ooUUn9DaouC4kp/drJMQkk7jZX50S4izKQNVI+afxj8a6MciGSPsH5qUGoM9OCquQsmBrqhz11AAPNXTUU101UmXsGL1o2U6p5iI8xQDAquDz89RrrWk4TBWmb8vOLVy5Hs6YIocUfWnvlNIKnFtpKQkTdxGWY6QfasbwDgy0qWtxKkEJKE5hlJKwQrX/Jmv/mr0LFILagoz4FZCf+msy2RbQGR71JxZhThkAkRA/H61GS0Wijz7jTPcMqIsXAWgZmAQC5l+7b71V+z7Kgw6sqlSv3ac2mWxWQfVI9TVbtctS8T3aYytw2kbZifEfVRA8kitWeFNhttkEgtpy2vKicyj6qJPoKR6Qduyrw/DFtlxw+FTn7tN9rKWR8h6mhXHcQGMMuI7x390mNkkguH2hP3jRfjbK0qS0hQysoCfNZ8SyfePSsn2qcUtxLQkoaAT8NlOEy4QR1OX7lZFW9jSdIqcHwBLTjqlZM47puOSoLh5/B4f+50q3hx3DLqyRmX+6bItGaC6dNclvvVYx/DwlKGUkktJhQ5uKOZcfeMfdFVOOOQtDEKKWE5TImXF+JZ6+IhI6Iql7JVoK9luBPPtvOMxmCMiJUEjM5AVfojN6kVucHhv2fCtYUFIWEgrvqo+Iiept5CncEw6MFg0JIAWoZ1C91quddgKpSl2/i7zNOmvl8qWUkmUjFtE7LqoXKII1O0m8kdNar4taynxQrkf7VSZxLjS1BUqB+IHTl9AKlfxGHIsFpPnb0Fb5GmJwTQzBY9SDY35Xmascbxq1C8EmJInWJNCf2lpKoUXFHYIgH1mwFU3MZJECLjVWZWm8WpvJJmOMUEUuAiSbbchSsvlZhOh/mOkjpvQZOZSsp+EaD86OcORtz+tc82WghcRw/NclR9dDuLVAxg8q0qSYg3HTejgcSRrJIkJAJMjXSgzynM0ABMH+Y3t5UiKyWg6jhxKC5ZOUWk67kVMxicyRfxATHNGn0qN7GlxtAjLAEgaTWXHFwMQQmZa+Efb3cHp+J6VZtojFJ9hzEthKiJtt5a1HNW8qXUBaTAG8E22mBrTBhhuv5H/AOorqjkTSOaWJpuiDNSVZGGb/wD6H2T/APuupvJEThIzJrquf8MXaShM/acQPxpTw8DV1kffUf8A1Sas5r9JqLvodgW9LiQbiL23rU8CQFKk/wAt/wAqz+HW20SoqzamyVke5TWh4Y7C1BIKwRe2WDaBaQRrXFKf2OyMdBjFt5ha5ggj7QOqSdp260LxDrjTS8gU4oJIb/qMQFD7Sdeo0oiysk3AAjSZ96rYrFhJJPyEiOqd/rWNoajzrs7wJ0YjvHUOQ344UCMy58INr3ufKteysAqWQRkGa8QTNh5zRtrEBSRE+afFHpqPalUUkaoV5wJj0paNWtGExOVtKsQtR8HiAP8AMs2SOoKonoDWY7O4Fx15S05ld2FOryycypJSMvMqIr0rtDwFp9vJ3iWrgmIIMDf3OlDuzuHZwCHO8dSorPxJBACQDHxbydprehWjP9l+GqXikpdQoAZlqKkxoJEz1iivEezWGbc7xTrjigcxQctz8QzK1A+tXX+0oeBCD4SIJ3IjckfSgvFsf3EqdzHPdsAEmYv/AHJoQUkSYziiXgVqVAMeL4csWAifSOtBuCdril8hUd38IPUWlXnWfxrWJfJKW1pQTnCQkxM/EVGMx+VT4/COFCVrbUlQXlzKEmAhM5ikQfHME3itcRebPS8fi2VpBlIPU0DS20ZzKA8qpj4NZygeZgDWrCH0EIcICgfiF03vyNYk2DkDeJqTmQUgTEE3jzNVcW/KfjFtgBt5V3FwnwwDdRETPXWqziV5ZGVPT3rZaQtW9BB7FBJG5I0GtEeGZnCM1kz8A38zrQfEiCiQNOfSivBHQNSBeuZvR1xWzb8JZSlMJAACotyPP3rO8VhLpHP/AHH/AMii73FG2klUi4BFZDi3F0uLKwPcW1MWpG7VIrTXegmviaEoUZBI26nSsrhMR/GUIkSsHcWUsnpJCB7CqGPxhKQpRAnMINhaIgDXWm4Jp1SSEiG1uIK5yjwpJMqJuEjlvVFbWyUmovR6FwbiBGHukSrwqHIkapqSqGFWC00QQQSTN+oq1mrr+MvocfyGrolrqiz0ldNHPYICyNLUizPWmlVJNU4ozkwpj2kiDbK4hKhb7UBQj0ox2ex0uHxG6bCL2MeoudaEMoK8MVDVlX/iu4/8gr3FVeEY4tupV90+RttXFOFNs6oz6PQ1YiDBgmNtaGYhwi0SLzOlVv2uFZ1noOXQAVcbR4J1Op99K5uVnUlRDnTsY3+XOq+Iec2Wf9Rq/icOI2FUsRhCNvofxoAFvB8/8wxEfErz2rPvYNJI7x3+YmYJ5iOfKtUsxYn9e1UiwiZypJ8hQhQJg2wnIGjIUYvJV01sBrV3tM4sNeAoBHxOLOh37uxv11qwMMUkuBBKtkptM+e8TWF7X8YLjuQCEIMAdf5ifWnxsyaRQ4mVOqzSoA/CCpStLG6jNyKjZS6geBxYyi+VSuYBtpvT3MaUoCw4EgJAIKQb5jspJG4qVGPzoMKbg7pbbSTfSUpG9UTdEmghgeOlSyhQ8RkIURGYA2zJFs3WrAGIUiQ0sTeZAE626UM4aAs9yrRVwd0LHwqHI1pGipTY73wqTZYt8QtInSbG3Oi0K4lEYRxTYzA2hW2lwd+oqPuptlPn5CdzR9KQG1J1CgBe8CQbcqoBlMXGgJ56wLDrA9qjOTKwVAbieKUjUTYGeVo28qpN8adlMZfFOm0EDxE6b0dxGGBFxI68uv1qBrh0ibQRIiwjw3mIghQ9qyKjW0VeSV60DAXlKvJIJmTI30IOmlFmeErWn4zli+0wJMT51awGEBVHhAjqZ9aLJWkAAGLRl9P71vJLoSm3szXDWkrzEJGVJ8M3O0/Sr/7BK05lEpkHLsVDQn0opgsEEo0CRr4RAHvRFnCCQEj8T71J/wCFEipw8fukWMwv0lxW3vVjNVfDg3mRciPvE+1x71LNelhVQR5+Z3Nj5rqZNdVSQHz12eoprhVSdhPhOOCFKSr4HElCvXQ+hg1V0sDJBMm0X0iq8UpWddxY+WxNQyx9l8ctUa/CEO92TcpGY9CPD+dEVpO0a3nkeVZ7s7jQg30Ig+9akLSR4SL6da4J43FnfjnyRA3ilRr8p0qNzEncAxSlqCYtJJ9TUD9gTr08qQcruKkjaNfaq76ATcA+YFXEAm5BHQxTVN0phQbdypkpOuny20ryniiCHlz9pWv9Rr19bJIrIdpezpWvvUCSfjSOfMCqQlQskYbi+EcDBOUwct45qFLgGlJaSCCLfU0QxDPiWFFSTJ8MaRpuNqRvCK1EqBtG8iNpPPnVrVE6dj+DtFTqBrKh9RW7wOHMuWTBcXAUSAdOl7zVTs92fyI7xwfvFDwi1gdzyNH0cPQlISYOUzfnrUJS2UUSm7gFn7Hur8qgPDjGqfdRowCVWAJ67DzNMxHD/wCUqkTqkEXF96Vu0alTM+9gVBKyEyQmRBImIJ0Mz00q5gMQ2+1CkEKSSCYggp3g+1iRRM8OaiCLzMyQb66U5HD2h/KnzVf60vOhuNg1/hndoQT4grcG1tiNqTDtC3hAudqLhhKZKXAgHUHxIJHMbelSYbCIgG7a9spzIVP2TuRytrRp9BTXZWUwVEAJKuem1FmsP3bTjiwLIkG8zCh7aVLwljKCFRI3mx63Ej6igvHOKFY7sWTmk9QNPSqYsTlISc1FA1BgRM/ob0ueoM1cVV6iVHnN2S5q6oc9dWmA0mkCqYTTSqnI2SFVcV79L9RyqMKrs1Y1ZqlQU4d4TB3FvIzeiIdMGNQJHmL0CwS4Mb7eVFEuQZFQau0dCl7RrknMlKtQQD7ioAwASRN+vKoOA4nMkt7o0/pUbflRZpCTY615zTTpnoxaasoE0yKvvcNyglF96poRJihpmkSxtzqB3DSIkzETv71ecbKTBFSYcpE5hNrUcf0AE9hBqUoPVSUnpeRUT2GFsgQ2QZlDaBIgyNPL2o1iMNO0g9Jpqw22CqZO6lRlHQDQ+ZpeLsKRTwqiraTpm6/rap1uoZGZxYnmbew2HWsnx3t2hB7pkBSjMq+ykfErpXnmP4ovELU44pWTUjMoiNEjqonnzPKnjjbFckj1djtSy653LRBXlzDNuJ25mr7q1mE3kj0voK8R4U6pKjiCogoIKYJkrPwpH+UCSegjevZuyfE/2rDpcPxp8Kx1FswHI3j1pMuJxGxzTHLQfhv1PM/lSuNWAAIEXP1on3IH62pr+GIkfq9RorYLYeXIGiRsAJqVx0BClgBIm8jwq/rTodddReKmWztt+vnQjtliIaTh0CFvEJSNwJEmBWrsG9GqRi0hrOoHKTkWgmVJIMHKo3UPPaKGY/g/eAusKDiTeP5h0iuVgXHmiUCQkm03UCSDHsKD4bErbOZCilQ1/wBxvXp/Hg+Npnn5prlTRCoEGDTJrQpx7GJ8L6Q2vZwRE/5tx62qnj+DONeKM6NlJuI6/nXSp/uiDhrWwWBXVJlrqYmBppDSV1UoiLNdSRSiigFSYvRZhedMjUaj8fKhFStOFJkf3HI0ko+0PCVd9BrBY0trCtxYjmnceda9DwcAWggg6EV5weJIzZXIQdUkzCh58xyr0XDgjDoWrwymQk2ATtsItXn/ACIq7O/40tUSDiBFlbcqqvuyqRagWI4420rI4q5uIkwJ0PtTkcdYV8LifWR9RXI5HWHnscVJAWASN6jCpAjehbPEELsFJPkoGq7vHG21KnN4RyreVmJUGMfi0tNlSz4fmTyAryrtf2v71shCinMogXAGQalMXJm0nkYq32q4s+6O9KcrUErJghLZtlAOrirTbcVj8PxRZUVlWRCL5UhItPhQCBpPySapCF7Yk5eiFDSwnIlKipcFWUKJCdUp0tNiekVZf4Q/ZpKAIkqJUkSv1MwlJI96rJxzhBdccWTJCUlaj4zvBPwpH1AtVdKsqSf5liBzy731kwAOgNdOyWgl+x5lBAUA22CVEKB8Ns6zG5NgOoFEuA8XLGID6XEhCIBbSFwW7gIMgAk6ze80DxSciQwi61KBdiIzH4Ufdm/WeVMJEhpJBSmSpXNW56gaCl4uSMTrZ7pjePNKbZcbSpaXoKT1GqSOYo6SYBgCdq8d/wAPu0QadKHRmYUUgTJyKnwkCP8AVXpvF+0TTFvjc2SNv6jt5VySjTOmM7RPxbFJZSFrgDYfaPKsfhW1OuHFPbWbT0vce/zFT5VvHv8AEkx/KnSfIbCleezGYgbAaAVbBgc3b6I5s6iqXZfwfG3WxAIja2n9NDyaaBS16Sio9HC5N9nVf4ZxZxmySCk6pNx1j7M8x7VQpRWtJ9mKTXRpBicAvxFC0E6pAMA9MpiK6s5FdU/Eh/KwHNKDTK4V0nKSTShVMNKmgBQacVgakdK4CqP7eASYkRrGkVzfIy+Na7L4MXke+id55GioVBBjkRcGa0fGeLvY3DKCAlsJjP4icwSM0AjQdL1k1OpUD/cm1FOB5VMuDSFGR0IArz5ZpZH9j0YYY419QKcE9N0knnN/mb0x5LiLrQoDYkED516TwHDpdbixVEEGDHIx1tVw8FY7kBxA5LCbTfQJkitlFLaCL/TytrE/7U1/EFS0JNgpfPYCY9dK9C4n2RwfdKUgKkRokhXuCR8q8/4vwQodlpaVCxAUohQUNRcX50qSGbYna5nEPZGGWlFsQSRaVRpJiwE1le6KilhEHLdUQfEB4lW/lSBA6Vu8HxGUlKk30KTvz86bxEtuNBnKWkWzBtKEkgXAMjSb0Y8nFUZON7Rhe57xV0w22Of8s7ndSj9elWWEqE4gp3hsbZug+yhI/wDXrWpYwGGSAO7UsTJzGZMQPhI6+9FWFDwpbZbSBMFQBsb7g/WqSyp9CKNdnnKQUCRdxyY1JCVaqAG50nlJrR4DsyjuUl5akqUJKE5Segvt6VrMPh1OEjPO3gASByv6D2ojwzgWUoSogpUTmKbrhKSbk6XgetZLI2ao/hm8A33aA02MqQZk3UTzPWi2Cw6EePKVL2nQdep60Q41hUNvKSiwATYmYJFxNUxV8Px4v7N2c+TNJfVDnHCTJ1/VvKkFdSiutaOax1JSilitAQUtKBSxQA2up2WuoAz8Vwp0VyU05EdXJFPApyRRYFTiLxQm1ySB+ZoIhZPMXqfibxWu1gm3P9c/SqJVttEj3j8K8zNNzlZ6mGHCCRYQ5frI6bXNaXsLj0qcXh1AEOxE6y3JgeYMelZN4b8x9P701h0ghUkKGhGo9anxK8j1J3hSkqU40vLlUU5RrAMTmOu9GcJxdC/iUhxVs4QpMg6fCD0rzzD9rXEoU24A8lUgycq/Hvngyb6EVD2RewGHWpSm3juCU5loA2SpswfMgUlNIbVnovGnMoGQHKdT/tWVexCVE8xsaV/tZhlHwqIvYLJSfUKqniuKBV8qT+uYqe7N0VsQwla4Kbjl/erj2EJgBKUSPikkz/SkgH1NVmgy6YJKSbQTtrE0f/4CFQe+csLfCfKLU7S9ifwz3EuCKZCFOLWc8xByiRqIGnvQ9eEXeMt+ajOvOttiuBB0Q688sAkgFQAv5CmM9mMOjxEKMfaWY+Zok4+gipexvZx1tCUDJBCACkXnWSeV4jyq3i8b3bqhvsOQjU1RxnaTA4UEIUha9ktwq/JShYeprEYjjxdUpbqh4jdKbz5qFgOlKufpDtRXs0eMxZU4tQJhR1HSw+VOw+LCjER/tWUxHaEAWvfSwt6A/hULvaOwjQWj+9UxeXG7QuRY5rZuxTwmgHZ3tEHnEslMSIBH2uRFakN16WOfJWedkhxZX7unBurQbpwbp7EKmSnBFWg1Tu6othRU7ukq6Gq6i2BlMtcE1KlNOSinslRGBVfiD+RB5mw/EiiKWqzHGMSFrsZSmw9Nfc/SoZp1GkWwQuWygtRzeX1AmK4fEJjl5a+1MU5ZU8/qIrsxM6662I0jSuKj0bOBvOvQ+WtMNjHM+hmnCxE72J+vyiuCpAiwECfx+daYOgTE+fnET5CreGIJIVPIGeWulDRveRpr6+lWmyBAAAnT3FJJUamWFoIHNJmyr+lU3koSfggHcSnnyOlT8TxeRFtQBy1Jj6VmMRiyq+p38vStxx5bMnKgu66j7arcnFRryqP/AIupNkPPDycV+dAlOGkirqKJ8mG3O0GI2feH/dX+dUMXxFx3+I4tz+tSlD2UYqmnlSk1vFGWyXvTA/XtSBR1qMi30pUia0CUHl60q+VNbOutckEGKDC1w7FKacSoEhSSCPMXr3ViFpC03CgCPIia8ASb17L/AIcYwu4XKrVpWUf0kSn8fatTpizVmgDVOS1VlLdPDdNYlFbuqUNVaDdO7ujkFFTu6WrYarqOQUYgN05LdWu7p6GavZEE8axPdNGPiVYeu/pWJXOlzM38pvNGe1mLzP5BYN2nmSb/AJUJUifMbfj51xZZXI7MUaiRhe8RtN9Rv7xT3ECJ0teoirUfoST76U5xcgjWbddKkyo9y5taPL2iq6UmPT3qVIFx/MN/TSkKRB1tz5CtA4CN4m1KpeuyQfPTeaapwSSNkx7impMaCAdukG9AEPHFApF97E7iJoBlotxcnw+U/hQqqwVRJyGxSxbrS5KVMUwpyE78q4+4pZ2pDegB2TzrkiwpU0qZGv61oAYRBp0/Ku3g+tIvb1oAbNb/APwq4tlxJaOjwCeV0gkfjWCCbxtzq/wTGFl5DibKQpKh1gyR7A0AfRiE0/LUWGfC0pWNFJCh6ialz0xMXLXRTC5Tc9AEwrqhz11AH//Z"/>
          <p:cNvSpPr>
            <a:spLocks noChangeAspect="1" noChangeArrowheads="1"/>
          </p:cNvSpPr>
          <p:nvPr/>
        </p:nvSpPr>
        <p:spPr bwMode="auto">
          <a:xfrm>
            <a:off x="307975" y="-1219200"/>
            <a:ext cx="2524125" cy="2857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83"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452" y="1600200"/>
            <a:ext cx="1475824"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5" name="Picture 13" descr="SMS mission graphi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4915" y="5105400"/>
            <a:ext cx="1232898" cy="91440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1600200" y="5193268"/>
            <a:ext cx="3200400" cy="738664"/>
          </a:xfrm>
          <a:prstGeom prst="rect">
            <a:avLst/>
          </a:prstGeom>
          <a:solidFill>
            <a:schemeClr val="bg1"/>
          </a:solidFill>
        </p:spPr>
        <p:txBody>
          <a:bodyPr wrap="square" rtlCol="0">
            <a:spAutoFit/>
          </a:bodyPr>
          <a:lstStyle/>
          <a:p>
            <a:pPr algn="just"/>
            <a:r>
              <a:rPr lang="en-US" dirty="0" smtClean="0">
                <a:solidFill>
                  <a:schemeClr val="bg2"/>
                </a:solidFill>
              </a:rPr>
              <a:t>Synchronous Meteorological Satellites (1974-1979) – Immediate predecessor to GOES; Identical to GOES 1-3</a:t>
            </a:r>
          </a:p>
        </p:txBody>
      </p:sp>
      <p:sp>
        <p:nvSpPr>
          <p:cNvPr id="19" name="TextBox 18"/>
          <p:cNvSpPr txBox="1"/>
          <p:nvPr/>
        </p:nvSpPr>
        <p:spPr>
          <a:xfrm>
            <a:off x="1600200" y="2690336"/>
            <a:ext cx="3200400" cy="738664"/>
          </a:xfrm>
          <a:prstGeom prst="rect">
            <a:avLst/>
          </a:prstGeom>
          <a:solidFill>
            <a:schemeClr val="bg1"/>
          </a:solidFill>
        </p:spPr>
        <p:txBody>
          <a:bodyPr wrap="square" rtlCol="0">
            <a:spAutoFit/>
          </a:bodyPr>
          <a:lstStyle/>
          <a:p>
            <a:pPr algn="just"/>
            <a:r>
              <a:rPr lang="en-US" dirty="0" smtClean="0">
                <a:solidFill>
                  <a:schemeClr val="bg2"/>
                </a:solidFill>
              </a:rPr>
              <a:t>Vela Hotel (She Watches Over, 1963-1971) – 1963 Partial Test Ban Treaty compliance but detected solar events.</a:t>
            </a:r>
          </a:p>
        </p:txBody>
      </p:sp>
      <p:pic>
        <p:nvPicPr>
          <p:cNvPr id="3088" name="Picture 1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6918" y="2642175"/>
            <a:ext cx="1168893"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TextBox 19"/>
          <p:cNvSpPr txBox="1"/>
          <p:nvPr/>
        </p:nvSpPr>
        <p:spPr>
          <a:xfrm>
            <a:off x="1017211" y="3360365"/>
            <a:ext cx="426720" cy="184666"/>
          </a:xfrm>
          <a:prstGeom prst="rect">
            <a:avLst/>
          </a:prstGeom>
          <a:solidFill>
            <a:schemeClr val="bg1"/>
          </a:solidFill>
        </p:spPr>
        <p:txBody>
          <a:bodyPr wrap="none" rtlCol="0">
            <a:spAutoFit/>
          </a:bodyPr>
          <a:lstStyle/>
          <a:p>
            <a:pPr algn="just"/>
            <a:r>
              <a:rPr lang="en-US" sz="600" dirty="0" smtClean="0">
                <a:solidFill>
                  <a:schemeClr val="bg2"/>
                </a:solidFill>
              </a:rPr>
              <a:t>Sandia</a:t>
            </a:r>
          </a:p>
        </p:txBody>
      </p:sp>
      <p:sp>
        <p:nvSpPr>
          <p:cNvPr id="29" name="TextBox 28"/>
          <p:cNvSpPr txBox="1"/>
          <p:nvPr/>
        </p:nvSpPr>
        <p:spPr>
          <a:xfrm>
            <a:off x="999532" y="2457509"/>
            <a:ext cx="340158" cy="184666"/>
          </a:xfrm>
          <a:prstGeom prst="rect">
            <a:avLst/>
          </a:prstGeom>
          <a:solidFill>
            <a:schemeClr val="bg1"/>
          </a:solidFill>
        </p:spPr>
        <p:txBody>
          <a:bodyPr wrap="none" rtlCol="0">
            <a:spAutoFit/>
          </a:bodyPr>
          <a:lstStyle/>
          <a:p>
            <a:pPr algn="just"/>
            <a:r>
              <a:rPr lang="en-US" sz="600" dirty="0" smtClean="0">
                <a:solidFill>
                  <a:schemeClr val="bg2"/>
                </a:solidFill>
              </a:rPr>
              <a:t>NRL</a:t>
            </a:r>
          </a:p>
        </p:txBody>
      </p:sp>
    </p:spTree>
    <p:extLst>
      <p:ext uri="{BB962C8B-B14F-4D97-AF65-F5344CB8AC3E}">
        <p14:creationId xmlns:p14="http://schemas.microsoft.com/office/powerpoint/2010/main" val="3469407155"/>
      </p:ext>
    </p:extLst>
  </p:cSld>
  <p:clrMapOvr>
    <a:masterClrMapping/>
  </p:clrMapOvr>
  <p:transition spd="slow">
    <p:pull/>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3400" y="1828800"/>
            <a:ext cx="7848600" cy="3785652"/>
          </a:xfrm>
          <a:prstGeom prst="rect">
            <a:avLst/>
          </a:prstGeom>
          <a:solidFill>
            <a:schemeClr val="bg1"/>
          </a:solidFill>
        </p:spPr>
        <p:txBody>
          <a:bodyPr wrap="square" rtlCol="0">
            <a:spAutoFit/>
          </a:bodyPr>
          <a:lstStyle/>
          <a:p>
            <a:pPr algn="just">
              <a:spcBef>
                <a:spcPts val="1200"/>
              </a:spcBef>
            </a:pPr>
            <a:r>
              <a:rPr lang="en-US" sz="2200" b="1" u="sng" dirty="0" smtClean="0">
                <a:solidFill>
                  <a:schemeClr val="bg2"/>
                </a:solidFill>
              </a:rPr>
              <a:t>Solar region </a:t>
            </a:r>
            <a:r>
              <a:rPr lang="en-US" sz="2200" b="1" u="sng" dirty="0">
                <a:solidFill>
                  <a:schemeClr val="bg2"/>
                </a:solidFill>
              </a:rPr>
              <a:t>c</a:t>
            </a:r>
            <a:r>
              <a:rPr lang="en-US" sz="2200" b="1" u="sng" dirty="0" smtClean="0">
                <a:solidFill>
                  <a:schemeClr val="bg2"/>
                </a:solidFill>
              </a:rPr>
              <a:t>haracterization</a:t>
            </a:r>
          </a:p>
          <a:p>
            <a:pPr algn="just">
              <a:spcBef>
                <a:spcPts val="1200"/>
              </a:spcBef>
            </a:pPr>
            <a:r>
              <a:rPr lang="en-US" sz="2200" dirty="0" smtClean="0">
                <a:solidFill>
                  <a:schemeClr val="bg2"/>
                </a:solidFill>
              </a:rPr>
              <a:t>SUVI </a:t>
            </a:r>
            <a:r>
              <a:rPr lang="en-US" sz="2200" dirty="0">
                <a:solidFill>
                  <a:schemeClr val="bg2"/>
                </a:solidFill>
              </a:rPr>
              <a:t>will observe and characterize complex active regions of the sun, solar flares, and the eruptions of solar filaments which may give rise to coronal mass ejections</a:t>
            </a:r>
            <a:r>
              <a:rPr lang="en-US" sz="2200" dirty="0" smtClean="0">
                <a:solidFill>
                  <a:schemeClr val="bg2"/>
                </a:solidFill>
              </a:rPr>
              <a:t>.</a:t>
            </a:r>
          </a:p>
          <a:p>
            <a:pPr algn="just"/>
            <a:endParaRPr lang="en-US" sz="2200" b="1" u="sng" dirty="0" smtClean="0">
              <a:solidFill>
                <a:schemeClr val="bg2"/>
              </a:solidFill>
            </a:endParaRPr>
          </a:p>
          <a:p>
            <a:pPr algn="just"/>
            <a:r>
              <a:rPr lang="en-US" sz="2200" b="1" u="sng" dirty="0" smtClean="0">
                <a:solidFill>
                  <a:schemeClr val="bg2"/>
                </a:solidFill>
              </a:rPr>
              <a:t>Solar flares and eruptive events</a:t>
            </a:r>
          </a:p>
          <a:p>
            <a:pPr algn="just">
              <a:spcBef>
                <a:spcPts val="1200"/>
              </a:spcBef>
            </a:pPr>
            <a:r>
              <a:rPr lang="en-US" sz="2200" dirty="0">
                <a:solidFill>
                  <a:schemeClr val="bg2"/>
                </a:solidFill>
              </a:rPr>
              <a:t>SUVI observations of solar flares and solar eruptions will provide an early warning of possible impacts to Earth’s space environment and enable better forecasting of potentially disruptive events on the ground.  </a:t>
            </a:r>
            <a:endParaRPr lang="en-US" sz="2200" dirty="0" smtClean="0">
              <a:solidFill>
                <a:schemeClr val="bg2"/>
              </a:solidFill>
            </a:endParaRPr>
          </a:p>
        </p:txBody>
      </p:sp>
      <p:sp>
        <p:nvSpPr>
          <p:cNvPr id="4" name="TextBox 3"/>
          <p:cNvSpPr txBox="1"/>
          <p:nvPr/>
        </p:nvSpPr>
        <p:spPr>
          <a:xfrm>
            <a:off x="3522676" y="591234"/>
            <a:ext cx="2098652" cy="523220"/>
          </a:xfrm>
          <a:prstGeom prst="rect">
            <a:avLst/>
          </a:prstGeom>
          <a:noFill/>
        </p:spPr>
        <p:txBody>
          <a:bodyPr wrap="none" rtlCol="0">
            <a:spAutoFit/>
          </a:bodyPr>
          <a:lstStyle/>
          <a:p>
            <a:pPr algn="ctr"/>
            <a:r>
              <a:rPr lang="en-US" sz="2800" b="1" dirty="0" smtClean="0">
                <a:solidFill>
                  <a:schemeClr val="bg1"/>
                </a:solidFill>
              </a:rPr>
              <a:t>Why SUVI?</a:t>
            </a:r>
          </a:p>
        </p:txBody>
      </p:sp>
    </p:spTree>
    <p:extLst>
      <p:ext uri="{BB962C8B-B14F-4D97-AF65-F5344CB8AC3E}">
        <p14:creationId xmlns:p14="http://schemas.microsoft.com/office/powerpoint/2010/main" val="3765788709"/>
      </p:ext>
    </p:extLst>
  </p:cSld>
  <p:clrMapOvr>
    <a:masterClrMapping/>
  </p:clrMapOvr>
  <p:transition spd="slow">
    <p:pull/>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717" y="1676400"/>
            <a:ext cx="4342683" cy="4261104"/>
          </a:xfrm>
          <a:prstGeom prst="rect">
            <a:avLst/>
          </a:prstGeom>
        </p:spPr>
      </p:pic>
      <p:sp>
        <p:nvSpPr>
          <p:cNvPr id="8" name="TextBox 7"/>
          <p:cNvSpPr txBox="1"/>
          <p:nvPr/>
        </p:nvSpPr>
        <p:spPr>
          <a:xfrm>
            <a:off x="4631140" y="5871578"/>
            <a:ext cx="4225837" cy="523220"/>
          </a:xfrm>
          <a:prstGeom prst="rect">
            <a:avLst/>
          </a:prstGeom>
          <a:solidFill>
            <a:schemeClr val="bg1"/>
          </a:solidFill>
        </p:spPr>
        <p:txBody>
          <a:bodyPr wrap="none" rtlCol="0">
            <a:spAutoFit/>
          </a:bodyPr>
          <a:lstStyle/>
          <a:p>
            <a:pPr algn="ctr"/>
            <a:r>
              <a:rPr lang="en-US" b="1" dirty="0" smtClean="0">
                <a:solidFill>
                  <a:schemeClr val="bg2"/>
                </a:solidFill>
              </a:rPr>
              <a:t>Simulated SUVI image at 171 Angstroms (Fe IX)</a:t>
            </a:r>
          </a:p>
          <a:p>
            <a:pPr algn="ctr"/>
            <a:r>
              <a:rPr lang="en-US" dirty="0" smtClean="0">
                <a:solidFill>
                  <a:schemeClr val="bg2"/>
                </a:solidFill>
              </a:rPr>
              <a:t>Transition </a:t>
            </a:r>
            <a:r>
              <a:rPr lang="en-US" dirty="0">
                <a:solidFill>
                  <a:schemeClr val="bg2"/>
                </a:solidFill>
              </a:rPr>
              <a:t>R</a:t>
            </a:r>
            <a:r>
              <a:rPr lang="en-US" dirty="0" smtClean="0">
                <a:solidFill>
                  <a:schemeClr val="bg2"/>
                </a:solidFill>
              </a:rPr>
              <a:t>egion (chromosphere-corona)</a:t>
            </a:r>
          </a:p>
        </p:txBody>
      </p:sp>
      <p:sp>
        <p:nvSpPr>
          <p:cNvPr id="9" name="TextBox 8"/>
          <p:cNvSpPr txBox="1"/>
          <p:nvPr/>
        </p:nvSpPr>
        <p:spPr>
          <a:xfrm>
            <a:off x="5508784" y="1677030"/>
            <a:ext cx="2470548" cy="307777"/>
          </a:xfrm>
          <a:prstGeom prst="rect">
            <a:avLst/>
          </a:prstGeom>
          <a:noFill/>
        </p:spPr>
        <p:txBody>
          <a:bodyPr wrap="none" rtlCol="0">
            <a:spAutoFit/>
          </a:bodyPr>
          <a:lstStyle/>
          <a:p>
            <a:pPr algn="just"/>
            <a:r>
              <a:rPr lang="en-US" b="1" dirty="0" smtClean="0">
                <a:solidFill>
                  <a:schemeClr val="bg1"/>
                </a:solidFill>
              </a:rPr>
              <a:t>Overlapping Fields of View</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154" y="2630507"/>
            <a:ext cx="1371600" cy="1371600"/>
          </a:xfrm>
          <a:prstGeom prst="rect">
            <a:avLst/>
          </a:prstGeom>
        </p:spPr>
      </p:pic>
      <p:sp>
        <p:nvSpPr>
          <p:cNvPr id="11" name="TextBox 10"/>
          <p:cNvSpPr txBox="1"/>
          <p:nvPr/>
        </p:nvSpPr>
        <p:spPr>
          <a:xfrm>
            <a:off x="1080069" y="2638032"/>
            <a:ext cx="453970" cy="246221"/>
          </a:xfrm>
          <a:prstGeom prst="rect">
            <a:avLst/>
          </a:prstGeom>
          <a:noFill/>
        </p:spPr>
        <p:txBody>
          <a:bodyPr wrap="none" rtlCol="0">
            <a:spAutoFit/>
          </a:bodyPr>
          <a:lstStyle/>
          <a:p>
            <a:pPr algn="r"/>
            <a:r>
              <a:rPr lang="en-US" sz="1000" b="1" dirty="0" smtClean="0">
                <a:solidFill>
                  <a:schemeClr val="bg1"/>
                </a:solidFill>
              </a:rPr>
              <a:t>93 Å</a:t>
            </a:r>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35364" y="2630507"/>
            <a:ext cx="1371600" cy="1371600"/>
          </a:xfrm>
          <a:prstGeom prst="rect">
            <a:avLst/>
          </a:prstGeom>
        </p:spPr>
      </p:pic>
      <p:sp>
        <p:nvSpPr>
          <p:cNvPr id="13" name="TextBox 12"/>
          <p:cNvSpPr txBox="1"/>
          <p:nvPr/>
        </p:nvSpPr>
        <p:spPr>
          <a:xfrm>
            <a:off x="2482461" y="2625746"/>
            <a:ext cx="524503" cy="246221"/>
          </a:xfrm>
          <a:prstGeom prst="rect">
            <a:avLst/>
          </a:prstGeom>
          <a:noFill/>
        </p:spPr>
        <p:txBody>
          <a:bodyPr wrap="none" rtlCol="0">
            <a:spAutoFit/>
          </a:bodyPr>
          <a:lstStyle/>
          <a:p>
            <a:pPr algn="r"/>
            <a:r>
              <a:rPr lang="en-US" sz="1000" b="1" dirty="0" smtClean="0">
                <a:solidFill>
                  <a:schemeClr val="bg1"/>
                </a:solidFill>
              </a:rPr>
              <a:t>131 Å</a:t>
            </a:r>
          </a:p>
        </p:txBody>
      </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20319" y="2630507"/>
            <a:ext cx="1371600" cy="1371600"/>
          </a:xfrm>
          <a:prstGeom prst="rect">
            <a:avLst/>
          </a:prstGeom>
        </p:spPr>
      </p:pic>
      <p:sp>
        <p:nvSpPr>
          <p:cNvPr id="15" name="TextBox 14"/>
          <p:cNvSpPr txBox="1"/>
          <p:nvPr/>
        </p:nvSpPr>
        <p:spPr>
          <a:xfrm>
            <a:off x="3971297" y="2630507"/>
            <a:ext cx="524503" cy="246221"/>
          </a:xfrm>
          <a:prstGeom prst="rect">
            <a:avLst/>
          </a:prstGeom>
          <a:noFill/>
        </p:spPr>
        <p:txBody>
          <a:bodyPr wrap="none" rtlCol="0">
            <a:spAutoFit/>
          </a:bodyPr>
          <a:lstStyle/>
          <a:p>
            <a:pPr algn="r"/>
            <a:r>
              <a:rPr lang="en-US" sz="1000" b="1" dirty="0" smtClean="0">
                <a:solidFill>
                  <a:schemeClr val="bg1"/>
                </a:solidFill>
              </a:rPr>
              <a:t>171 Å</a:t>
            </a:r>
          </a:p>
        </p:txBody>
      </p:sp>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4154" y="4558545"/>
            <a:ext cx="1371600" cy="1371600"/>
          </a:xfrm>
          <a:prstGeom prst="rect">
            <a:avLst/>
          </a:prstGeom>
        </p:spPr>
      </p:pic>
      <p:sp>
        <p:nvSpPr>
          <p:cNvPr id="17" name="TextBox 16"/>
          <p:cNvSpPr txBox="1"/>
          <p:nvPr/>
        </p:nvSpPr>
        <p:spPr>
          <a:xfrm>
            <a:off x="1035254" y="4556047"/>
            <a:ext cx="524503" cy="246221"/>
          </a:xfrm>
          <a:prstGeom prst="rect">
            <a:avLst/>
          </a:prstGeom>
          <a:noFill/>
        </p:spPr>
        <p:txBody>
          <a:bodyPr wrap="none" rtlCol="0">
            <a:spAutoFit/>
          </a:bodyPr>
          <a:lstStyle/>
          <a:p>
            <a:pPr algn="r"/>
            <a:r>
              <a:rPr lang="en-US" sz="1000" b="1" dirty="0" smtClean="0">
                <a:solidFill>
                  <a:schemeClr val="bg1"/>
                </a:solidFill>
              </a:rPr>
              <a:t>195 Å</a:t>
            </a:r>
          </a:p>
        </p:txBody>
      </p:sp>
      <p:pic>
        <p:nvPicPr>
          <p:cNvPr id="18" name="Pictur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21242" y="4556047"/>
            <a:ext cx="1371600" cy="1371600"/>
          </a:xfrm>
          <a:prstGeom prst="rect">
            <a:avLst/>
          </a:prstGeom>
        </p:spPr>
      </p:pic>
      <p:sp>
        <p:nvSpPr>
          <p:cNvPr id="19" name="TextBox 18"/>
          <p:cNvSpPr txBox="1"/>
          <p:nvPr/>
        </p:nvSpPr>
        <p:spPr>
          <a:xfrm>
            <a:off x="2468339" y="4558545"/>
            <a:ext cx="524503" cy="246221"/>
          </a:xfrm>
          <a:prstGeom prst="rect">
            <a:avLst/>
          </a:prstGeom>
          <a:noFill/>
        </p:spPr>
        <p:txBody>
          <a:bodyPr wrap="none" rtlCol="0">
            <a:spAutoFit/>
          </a:bodyPr>
          <a:lstStyle/>
          <a:p>
            <a:pPr algn="r"/>
            <a:r>
              <a:rPr lang="en-US" sz="1000" b="1" dirty="0" smtClean="0">
                <a:solidFill>
                  <a:schemeClr val="bg1"/>
                </a:solidFill>
              </a:rPr>
              <a:t>284 Å</a:t>
            </a:r>
          </a:p>
        </p:txBody>
      </p:sp>
      <p:pic>
        <p:nvPicPr>
          <p:cNvPr id="20" name="Picture 1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24200" y="4558545"/>
            <a:ext cx="1371600" cy="1371600"/>
          </a:xfrm>
          <a:prstGeom prst="rect">
            <a:avLst/>
          </a:prstGeom>
        </p:spPr>
      </p:pic>
      <p:sp>
        <p:nvSpPr>
          <p:cNvPr id="21" name="TextBox 20"/>
          <p:cNvSpPr txBox="1"/>
          <p:nvPr/>
        </p:nvSpPr>
        <p:spPr>
          <a:xfrm>
            <a:off x="3971297" y="4553517"/>
            <a:ext cx="524503" cy="246221"/>
          </a:xfrm>
          <a:prstGeom prst="rect">
            <a:avLst/>
          </a:prstGeom>
          <a:noFill/>
        </p:spPr>
        <p:txBody>
          <a:bodyPr wrap="none" rtlCol="0">
            <a:spAutoFit/>
          </a:bodyPr>
          <a:lstStyle/>
          <a:p>
            <a:pPr algn="r"/>
            <a:r>
              <a:rPr lang="en-US" sz="1000" b="1" dirty="0" smtClean="0">
                <a:solidFill>
                  <a:schemeClr val="bg1"/>
                </a:solidFill>
              </a:rPr>
              <a:t>304 Å</a:t>
            </a:r>
          </a:p>
        </p:txBody>
      </p:sp>
      <p:sp>
        <p:nvSpPr>
          <p:cNvPr id="22" name="TextBox 21"/>
          <p:cNvSpPr txBox="1"/>
          <p:nvPr/>
        </p:nvSpPr>
        <p:spPr>
          <a:xfrm>
            <a:off x="165625" y="4002107"/>
            <a:ext cx="1350050" cy="461665"/>
          </a:xfrm>
          <a:prstGeom prst="rect">
            <a:avLst/>
          </a:prstGeom>
          <a:noFill/>
        </p:spPr>
        <p:txBody>
          <a:bodyPr wrap="none" rtlCol="0">
            <a:spAutoFit/>
          </a:bodyPr>
          <a:lstStyle/>
          <a:p>
            <a:pPr algn="ctr"/>
            <a:r>
              <a:rPr lang="en-US" sz="1200" b="1" dirty="0" smtClean="0">
                <a:solidFill>
                  <a:schemeClr val="bg2"/>
                </a:solidFill>
              </a:rPr>
              <a:t>Flaring Regions</a:t>
            </a:r>
          </a:p>
          <a:p>
            <a:pPr algn="ctr"/>
            <a:r>
              <a:rPr lang="en-US" sz="1200" b="1" dirty="0" smtClean="0">
                <a:solidFill>
                  <a:schemeClr val="bg2"/>
                </a:solidFill>
              </a:rPr>
              <a:t>(Fe XVIII)</a:t>
            </a:r>
          </a:p>
        </p:txBody>
      </p:sp>
      <p:sp>
        <p:nvSpPr>
          <p:cNvPr id="23" name="TextBox 22"/>
          <p:cNvSpPr txBox="1"/>
          <p:nvPr/>
        </p:nvSpPr>
        <p:spPr>
          <a:xfrm>
            <a:off x="1399763" y="4002107"/>
            <a:ext cx="1542410" cy="461665"/>
          </a:xfrm>
          <a:prstGeom prst="rect">
            <a:avLst/>
          </a:prstGeom>
          <a:noFill/>
        </p:spPr>
        <p:txBody>
          <a:bodyPr wrap="none" rtlCol="0">
            <a:spAutoFit/>
          </a:bodyPr>
          <a:lstStyle/>
          <a:p>
            <a:pPr algn="ctr"/>
            <a:r>
              <a:rPr lang="en-US" sz="1200" b="1" dirty="0" smtClean="0">
                <a:solidFill>
                  <a:schemeClr val="bg2"/>
                </a:solidFill>
              </a:rPr>
              <a:t>Flaring Regions</a:t>
            </a:r>
          </a:p>
          <a:p>
            <a:pPr algn="ctr"/>
            <a:r>
              <a:rPr lang="en-US" sz="1200" b="1" dirty="0" smtClean="0">
                <a:solidFill>
                  <a:schemeClr val="bg2"/>
                </a:solidFill>
              </a:rPr>
              <a:t>(Fe VIII / XX / XXIII)</a:t>
            </a:r>
          </a:p>
        </p:txBody>
      </p:sp>
      <p:sp>
        <p:nvSpPr>
          <p:cNvPr id="26" name="TextBox 25"/>
          <p:cNvSpPr txBox="1"/>
          <p:nvPr/>
        </p:nvSpPr>
        <p:spPr>
          <a:xfrm>
            <a:off x="3030107" y="4002107"/>
            <a:ext cx="1495922" cy="461665"/>
          </a:xfrm>
          <a:prstGeom prst="rect">
            <a:avLst/>
          </a:prstGeom>
          <a:noFill/>
        </p:spPr>
        <p:txBody>
          <a:bodyPr wrap="none" rtlCol="0">
            <a:spAutoFit/>
          </a:bodyPr>
          <a:lstStyle/>
          <a:p>
            <a:pPr algn="ctr"/>
            <a:r>
              <a:rPr lang="en-US" sz="1200" b="1" dirty="0" smtClean="0">
                <a:solidFill>
                  <a:schemeClr val="bg2"/>
                </a:solidFill>
              </a:rPr>
              <a:t>Transition Region</a:t>
            </a:r>
          </a:p>
          <a:p>
            <a:pPr algn="ctr"/>
            <a:r>
              <a:rPr lang="en-US" sz="1200" b="1" dirty="0" smtClean="0">
                <a:solidFill>
                  <a:schemeClr val="bg2"/>
                </a:solidFill>
              </a:rPr>
              <a:t>(Fe IX)</a:t>
            </a:r>
          </a:p>
        </p:txBody>
      </p:sp>
      <p:sp>
        <p:nvSpPr>
          <p:cNvPr id="27" name="TextBox 26"/>
          <p:cNvSpPr txBox="1"/>
          <p:nvPr/>
        </p:nvSpPr>
        <p:spPr>
          <a:xfrm>
            <a:off x="258621" y="5979299"/>
            <a:ext cx="1180131" cy="461665"/>
          </a:xfrm>
          <a:prstGeom prst="rect">
            <a:avLst/>
          </a:prstGeom>
          <a:noFill/>
        </p:spPr>
        <p:txBody>
          <a:bodyPr wrap="none" rtlCol="0">
            <a:spAutoFit/>
          </a:bodyPr>
          <a:lstStyle/>
          <a:p>
            <a:pPr algn="ctr"/>
            <a:r>
              <a:rPr lang="en-US" sz="1200" b="1" dirty="0" smtClean="0">
                <a:solidFill>
                  <a:schemeClr val="bg2"/>
                </a:solidFill>
              </a:rPr>
              <a:t>Corona</a:t>
            </a:r>
          </a:p>
          <a:p>
            <a:pPr algn="ctr"/>
            <a:r>
              <a:rPr lang="en-US" sz="1200" b="1" dirty="0" smtClean="0">
                <a:solidFill>
                  <a:schemeClr val="bg2"/>
                </a:solidFill>
              </a:rPr>
              <a:t>(Fe XII / XXIV)</a:t>
            </a:r>
          </a:p>
        </p:txBody>
      </p:sp>
      <p:sp>
        <p:nvSpPr>
          <p:cNvPr id="28" name="TextBox 27"/>
          <p:cNvSpPr txBox="1"/>
          <p:nvPr/>
        </p:nvSpPr>
        <p:spPr>
          <a:xfrm>
            <a:off x="1597311" y="5979299"/>
            <a:ext cx="1350050" cy="461665"/>
          </a:xfrm>
          <a:prstGeom prst="rect">
            <a:avLst/>
          </a:prstGeom>
          <a:noFill/>
        </p:spPr>
        <p:txBody>
          <a:bodyPr wrap="none" rtlCol="0">
            <a:spAutoFit/>
          </a:bodyPr>
          <a:lstStyle/>
          <a:p>
            <a:pPr algn="ctr"/>
            <a:r>
              <a:rPr lang="en-US" sz="1200" b="1" dirty="0" smtClean="0">
                <a:solidFill>
                  <a:schemeClr val="bg2"/>
                </a:solidFill>
              </a:rPr>
              <a:t>Flaring Regions</a:t>
            </a:r>
          </a:p>
          <a:p>
            <a:pPr algn="ctr"/>
            <a:r>
              <a:rPr lang="en-US" sz="1200" b="1" dirty="0" smtClean="0">
                <a:solidFill>
                  <a:schemeClr val="bg2"/>
                </a:solidFill>
              </a:rPr>
              <a:t>(Fe XV)</a:t>
            </a:r>
          </a:p>
        </p:txBody>
      </p:sp>
      <p:sp>
        <p:nvSpPr>
          <p:cNvPr id="29" name="TextBox 28"/>
          <p:cNvSpPr txBox="1"/>
          <p:nvPr/>
        </p:nvSpPr>
        <p:spPr>
          <a:xfrm>
            <a:off x="3151467" y="5979299"/>
            <a:ext cx="1277914" cy="461665"/>
          </a:xfrm>
          <a:prstGeom prst="rect">
            <a:avLst/>
          </a:prstGeom>
          <a:noFill/>
        </p:spPr>
        <p:txBody>
          <a:bodyPr wrap="none" rtlCol="0">
            <a:spAutoFit/>
          </a:bodyPr>
          <a:lstStyle/>
          <a:p>
            <a:pPr algn="ctr"/>
            <a:r>
              <a:rPr lang="en-US" sz="1200" b="1" dirty="0" smtClean="0">
                <a:solidFill>
                  <a:schemeClr val="bg2"/>
                </a:solidFill>
              </a:rPr>
              <a:t>Chromosphere</a:t>
            </a:r>
          </a:p>
          <a:p>
            <a:pPr algn="ctr"/>
            <a:r>
              <a:rPr lang="en-US" sz="1200" b="1" dirty="0" smtClean="0">
                <a:solidFill>
                  <a:schemeClr val="bg2"/>
                </a:solidFill>
              </a:rPr>
              <a:t>(He II)</a:t>
            </a:r>
          </a:p>
        </p:txBody>
      </p:sp>
      <p:sp>
        <p:nvSpPr>
          <p:cNvPr id="24" name="TextBox 23"/>
          <p:cNvSpPr txBox="1"/>
          <p:nvPr/>
        </p:nvSpPr>
        <p:spPr>
          <a:xfrm>
            <a:off x="3212498" y="591234"/>
            <a:ext cx="2719014" cy="523220"/>
          </a:xfrm>
          <a:prstGeom prst="rect">
            <a:avLst/>
          </a:prstGeom>
          <a:noFill/>
        </p:spPr>
        <p:txBody>
          <a:bodyPr wrap="none" rtlCol="0">
            <a:spAutoFit/>
          </a:bodyPr>
          <a:lstStyle/>
          <a:p>
            <a:pPr algn="ctr"/>
            <a:r>
              <a:rPr lang="en-US" sz="2800" b="1" dirty="0" smtClean="0">
                <a:solidFill>
                  <a:schemeClr val="bg1"/>
                </a:solidFill>
              </a:rPr>
              <a:t>SUVI Overview</a:t>
            </a:r>
          </a:p>
        </p:txBody>
      </p:sp>
      <p:sp>
        <p:nvSpPr>
          <p:cNvPr id="2" name="TextBox 1"/>
          <p:cNvSpPr txBox="1"/>
          <p:nvPr/>
        </p:nvSpPr>
        <p:spPr>
          <a:xfrm>
            <a:off x="174154" y="1600200"/>
            <a:ext cx="4317765" cy="954107"/>
          </a:xfrm>
          <a:prstGeom prst="rect">
            <a:avLst/>
          </a:prstGeom>
          <a:solidFill>
            <a:schemeClr val="bg1"/>
          </a:solidFill>
        </p:spPr>
        <p:txBody>
          <a:bodyPr wrap="square" rtlCol="0">
            <a:spAutoFit/>
          </a:bodyPr>
          <a:lstStyle/>
          <a:p>
            <a:pPr algn="just"/>
            <a:r>
              <a:rPr lang="en-US" dirty="0" smtClean="0">
                <a:solidFill>
                  <a:schemeClr val="bg2"/>
                </a:solidFill>
              </a:rPr>
              <a:t>GOES-16 shifts current x-ray imagery to the ultraviolet for improved solar feature characterization. Wavelength bands are comparable to SDO/AIA.  </a:t>
            </a:r>
          </a:p>
        </p:txBody>
      </p:sp>
    </p:spTree>
    <p:extLst>
      <p:ext uri="{BB962C8B-B14F-4D97-AF65-F5344CB8AC3E}">
        <p14:creationId xmlns:p14="http://schemas.microsoft.com/office/powerpoint/2010/main" val="2713706329"/>
      </p:ext>
    </p:extLst>
  </p:cSld>
  <p:clrMapOvr>
    <a:masterClrMapping/>
  </p:clrMapOvr>
  <p:transition spd="slow">
    <p:pull/>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5807" y="1752600"/>
            <a:ext cx="7772400" cy="2539157"/>
          </a:xfrm>
          <a:prstGeom prst="rect">
            <a:avLst/>
          </a:prstGeom>
          <a:solidFill>
            <a:schemeClr val="bg1"/>
          </a:solidFill>
        </p:spPr>
        <p:txBody>
          <a:bodyPr wrap="square" rtlCol="0">
            <a:spAutoFit/>
          </a:bodyPr>
          <a:lstStyle/>
          <a:p>
            <a:pPr marL="285750" indent="-285750" algn="just">
              <a:spcBef>
                <a:spcPts val="600"/>
              </a:spcBef>
              <a:buFont typeface="Arial" panose="020B0604020202020204" pitchFamily="34" charset="0"/>
              <a:buChar char="•"/>
            </a:pPr>
            <a:r>
              <a:rPr lang="en-US" sz="2400" dirty="0" smtClean="0">
                <a:solidFill>
                  <a:schemeClr val="bg2"/>
                </a:solidFill>
              </a:rPr>
              <a:t>Locate </a:t>
            </a:r>
            <a:r>
              <a:rPr lang="en-US" sz="2400" u="sng" dirty="0">
                <a:solidFill>
                  <a:schemeClr val="bg2"/>
                </a:solidFill>
              </a:rPr>
              <a:t>coronal holes</a:t>
            </a:r>
            <a:r>
              <a:rPr lang="en-US" sz="2400" dirty="0">
                <a:solidFill>
                  <a:schemeClr val="bg2"/>
                </a:solidFill>
              </a:rPr>
              <a:t> for geometric storm forecasts </a:t>
            </a:r>
          </a:p>
          <a:p>
            <a:pPr marL="285750" indent="-285750" algn="just">
              <a:spcBef>
                <a:spcPts val="600"/>
              </a:spcBef>
              <a:buFont typeface="Arial" panose="020B0604020202020204" pitchFamily="34" charset="0"/>
              <a:buChar char="•"/>
            </a:pPr>
            <a:r>
              <a:rPr lang="en-US" sz="2400" dirty="0">
                <a:solidFill>
                  <a:schemeClr val="bg2"/>
                </a:solidFill>
              </a:rPr>
              <a:t>Detect and locate </a:t>
            </a:r>
            <a:r>
              <a:rPr lang="en-US" sz="2400" u="sng" dirty="0" smtClean="0">
                <a:solidFill>
                  <a:schemeClr val="bg2"/>
                </a:solidFill>
              </a:rPr>
              <a:t>solar flares</a:t>
            </a:r>
            <a:r>
              <a:rPr lang="en-US" sz="2400" dirty="0" smtClean="0">
                <a:solidFill>
                  <a:schemeClr val="bg2"/>
                </a:solidFill>
              </a:rPr>
              <a:t> </a:t>
            </a:r>
            <a:r>
              <a:rPr lang="en-US" sz="2400" dirty="0">
                <a:solidFill>
                  <a:schemeClr val="bg2"/>
                </a:solidFill>
              </a:rPr>
              <a:t>for forecasts of solar energetic particle events related to flares </a:t>
            </a:r>
          </a:p>
          <a:p>
            <a:pPr marL="285750" indent="-285750" algn="just">
              <a:spcBef>
                <a:spcPts val="600"/>
              </a:spcBef>
              <a:buFont typeface="Arial" panose="020B0604020202020204" pitchFamily="34" charset="0"/>
              <a:buChar char="•"/>
            </a:pPr>
            <a:r>
              <a:rPr lang="en-US" sz="2400" dirty="0">
                <a:solidFill>
                  <a:schemeClr val="bg2"/>
                </a:solidFill>
              </a:rPr>
              <a:t>Monitor changes in the corona that indicate </a:t>
            </a:r>
            <a:r>
              <a:rPr lang="en-US" sz="2400" u="sng" dirty="0">
                <a:solidFill>
                  <a:schemeClr val="bg2"/>
                </a:solidFill>
              </a:rPr>
              <a:t>c</a:t>
            </a:r>
            <a:r>
              <a:rPr lang="en-US" sz="2400" u="sng" dirty="0" smtClean="0">
                <a:solidFill>
                  <a:schemeClr val="bg2"/>
                </a:solidFill>
              </a:rPr>
              <a:t>oronal </a:t>
            </a:r>
            <a:r>
              <a:rPr lang="en-US" sz="2400" u="sng" dirty="0">
                <a:solidFill>
                  <a:schemeClr val="bg2"/>
                </a:solidFill>
              </a:rPr>
              <a:t>m</a:t>
            </a:r>
            <a:r>
              <a:rPr lang="en-US" sz="2400" u="sng" dirty="0" smtClean="0">
                <a:solidFill>
                  <a:schemeClr val="bg2"/>
                </a:solidFill>
              </a:rPr>
              <a:t>ass </a:t>
            </a:r>
            <a:r>
              <a:rPr lang="en-US" sz="2400" u="sng" dirty="0">
                <a:solidFill>
                  <a:schemeClr val="bg2"/>
                </a:solidFill>
              </a:rPr>
              <a:t>e</a:t>
            </a:r>
            <a:r>
              <a:rPr lang="en-US" sz="2400" u="sng" dirty="0" smtClean="0">
                <a:solidFill>
                  <a:schemeClr val="bg2"/>
                </a:solidFill>
              </a:rPr>
              <a:t>jections </a:t>
            </a:r>
            <a:r>
              <a:rPr lang="en-US" sz="2400" u="sng" dirty="0">
                <a:solidFill>
                  <a:schemeClr val="bg2"/>
                </a:solidFill>
              </a:rPr>
              <a:t>(CMEs)</a:t>
            </a:r>
            <a:r>
              <a:rPr lang="en-US" sz="2400" dirty="0">
                <a:solidFill>
                  <a:schemeClr val="bg2"/>
                </a:solidFill>
              </a:rPr>
              <a:t> </a:t>
            </a:r>
          </a:p>
          <a:p>
            <a:pPr marL="285750" indent="-285750" algn="just">
              <a:spcBef>
                <a:spcPts val="600"/>
              </a:spcBef>
              <a:buFont typeface="Arial" panose="020B0604020202020204" pitchFamily="34" charset="0"/>
              <a:buChar char="•"/>
            </a:pPr>
            <a:r>
              <a:rPr lang="en-US" sz="2400" dirty="0" smtClean="0">
                <a:solidFill>
                  <a:schemeClr val="bg2"/>
                </a:solidFill>
              </a:rPr>
              <a:t>Analyze </a:t>
            </a:r>
            <a:r>
              <a:rPr lang="en-US" sz="2400" dirty="0">
                <a:solidFill>
                  <a:schemeClr val="bg2"/>
                </a:solidFill>
              </a:rPr>
              <a:t>active </a:t>
            </a:r>
            <a:r>
              <a:rPr lang="en-US" sz="2400" dirty="0" smtClean="0">
                <a:solidFill>
                  <a:schemeClr val="bg2"/>
                </a:solidFill>
              </a:rPr>
              <a:t>region </a:t>
            </a:r>
            <a:r>
              <a:rPr lang="en-US" sz="2400" dirty="0">
                <a:solidFill>
                  <a:schemeClr val="bg2"/>
                </a:solidFill>
              </a:rPr>
              <a:t>complexity for flare forecasts </a:t>
            </a:r>
            <a:endParaRPr lang="en-US" sz="2400" dirty="0">
              <a:solidFill>
                <a:schemeClr val="bg2"/>
              </a:solidFill>
              <a:effectLst/>
            </a:endParaRPr>
          </a:p>
        </p:txBody>
      </p:sp>
      <p:sp>
        <p:nvSpPr>
          <p:cNvPr id="4" name="TextBox 3"/>
          <p:cNvSpPr txBox="1"/>
          <p:nvPr/>
        </p:nvSpPr>
        <p:spPr>
          <a:xfrm>
            <a:off x="1764187" y="591234"/>
            <a:ext cx="5615640" cy="523220"/>
          </a:xfrm>
          <a:prstGeom prst="rect">
            <a:avLst/>
          </a:prstGeom>
          <a:noFill/>
        </p:spPr>
        <p:txBody>
          <a:bodyPr wrap="none" rtlCol="0">
            <a:spAutoFit/>
          </a:bodyPr>
          <a:lstStyle/>
          <a:p>
            <a:pPr algn="ctr"/>
            <a:r>
              <a:rPr lang="en-US" sz="2800" b="1" dirty="0" smtClean="0">
                <a:solidFill>
                  <a:schemeClr val="bg1"/>
                </a:solidFill>
              </a:rPr>
              <a:t>SUVI Operational Requirements</a:t>
            </a:r>
          </a:p>
        </p:txBody>
      </p:sp>
    </p:spTree>
    <p:extLst>
      <p:ext uri="{BB962C8B-B14F-4D97-AF65-F5344CB8AC3E}">
        <p14:creationId xmlns:p14="http://schemas.microsoft.com/office/powerpoint/2010/main" val="2011349159"/>
      </p:ext>
    </p:extLst>
  </p:cSld>
  <p:clrMapOvr>
    <a:masterClrMapping/>
  </p:clrMapOvr>
  <p:transition spd="slow">
    <p:pull/>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p:cNvGraphicFramePr>
            <a:graphicFrameLocks noChangeAspect="1"/>
          </p:cNvGraphicFramePr>
          <p:nvPr>
            <p:extLst>
              <p:ext uri="{D42A27DB-BD31-4B8C-83A1-F6EECF244321}">
                <p14:modId xmlns:p14="http://schemas.microsoft.com/office/powerpoint/2010/main" val="1317343713"/>
              </p:ext>
            </p:extLst>
          </p:nvPr>
        </p:nvGraphicFramePr>
        <p:xfrm>
          <a:off x="2590800" y="1524000"/>
          <a:ext cx="6096000" cy="4835996"/>
        </p:xfrm>
        <a:graphic>
          <a:graphicData uri="http://schemas.openxmlformats.org/presentationml/2006/ole">
            <mc:AlternateContent xmlns:mc="http://schemas.openxmlformats.org/markup-compatibility/2006">
              <mc:Choice xmlns:v="urn:schemas-microsoft-com:vml" Requires="v">
                <p:oleObj spid="_x0000_s14358" name="Image" r:id="rId3" imgW="14869800" imgH="11796480" progId="Photoshop.Image.18">
                  <p:embed/>
                </p:oleObj>
              </mc:Choice>
              <mc:Fallback>
                <p:oleObj name="Image" r:id="rId3" imgW="14869800" imgH="11796480" progId="Photoshop.Image.18">
                  <p:embed/>
                  <p:pic>
                    <p:nvPicPr>
                      <p:cNvPr id="0" name=""/>
                      <p:cNvPicPr/>
                      <p:nvPr/>
                    </p:nvPicPr>
                    <p:blipFill>
                      <a:blip r:embed="rId4"/>
                      <a:stretch>
                        <a:fillRect/>
                      </a:stretch>
                    </p:blipFill>
                    <p:spPr>
                      <a:xfrm>
                        <a:off x="2590800" y="1524000"/>
                        <a:ext cx="6096000" cy="4835996"/>
                      </a:xfrm>
                      <a:prstGeom prst="rect">
                        <a:avLst/>
                      </a:prstGeom>
                    </p:spPr>
                  </p:pic>
                </p:oleObj>
              </mc:Fallback>
            </mc:AlternateContent>
          </a:graphicData>
        </a:graphic>
      </p:graphicFrame>
      <p:sp>
        <p:nvSpPr>
          <p:cNvPr id="3" name="TextBox 2"/>
          <p:cNvSpPr txBox="1"/>
          <p:nvPr/>
        </p:nvSpPr>
        <p:spPr>
          <a:xfrm>
            <a:off x="2323636" y="591234"/>
            <a:ext cx="4496745" cy="523220"/>
          </a:xfrm>
          <a:prstGeom prst="rect">
            <a:avLst/>
          </a:prstGeom>
          <a:noFill/>
        </p:spPr>
        <p:txBody>
          <a:bodyPr wrap="none" rtlCol="0">
            <a:spAutoFit/>
          </a:bodyPr>
          <a:lstStyle/>
          <a:p>
            <a:pPr algn="ctr"/>
            <a:r>
              <a:rPr lang="en-US" sz="2800" b="1" dirty="0" smtClean="0">
                <a:solidFill>
                  <a:schemeClr val="bg1"/>
                </a:solidFill>
              </a:rPr>
              <a:t>Training: Helioviewer.org</a:t>
            </a:r>
          </a:p>
        </p:txBody>
      </p:sp>
      <p:sp>
        <p:nvSpPr>
          <p:cNvPr id="6" name="TextBox 5"/>
          <p:cNvSpPr txBox="1"/>
          <p:nvPr/>
        </p:nvSpPr>
        <p:spPr>
          <a:xfrm>
            <a:off x="1886" y="1676400"/>
            <a:ext cx="2557110" cy="4878259"/>
          </a:xfrm>
          <a:prstGeom prst="rect">
            <a:avLst/>
          </a:prstGeom>
          <a:noFill/>
        </p:spPr>
        <p:txBody>
          <a:bodyPr wrap="none" rtlCol="0">
            <a:spAutoFit/>
          </a:bodyPr>
          <a:lstStyle/>
          <a:p>
            <a:pPr algn="just"/>
            <a:r>
              <a:rPr lang="en-US" sz="1800" dirty="0" smtClean="0">
                <a:solidFill>
                  <a:schemeClr val="bg2"/>
                </a:solidFill>
              </a:rPr>
              <a:t>Training: </a:t>
            </a:r>
            <a:r>
              <a:rPr lang="en-US" sz="1800" dirty="0" err="1" smtClean="0">
                <a:solidFill>
                  <a:schemeClr val="bg2"/>
                </a:solidFill>
                <a:hlinkClick r:id="rId5"/>
              </a:rPr>
              <a:t>Helioviewer</a:t>
            </a:r>
            <a:endParaRPr lang="en-US" sz="1800" dirty="0" smtClean="0">
              <a:solidFill>
                <a:schemeClr val="bg2"/>
              </a:solidFill>
            </a:endParaRPr>
          </a:p>
          <a:p>
            <a:pPr algn="just"/>
            <a:endParaRPr lang="en-US" sz="1800" dirty="0">
              <a:solidFill>
                <a:schemeClr val="bg2"/>
              </a:solidFill>
            </a:endParaRPr>
          </a:p>
          <a:p>
            <a:pPr algn="just"/>
            <a:r>
              <a:rPr lang="en-US" sz="1800" b="1" u="sng" dirty="0" smtClean="0">
                <a:solidFill>
                  <a:schemeClr val="bg2"/>
                </a:solidFill>
              </a:rPr>
              <a:t>Hosted by NASA/ESA</a:t>
            </a:r>
          </a:p>
          <a:p>
            <a:pPr algn="just"/>
            <a:endParaRPr lang="en-US" sz="1800" b="1" u="sng" dirty="0" smtClean="0">
              <a:solidFill>
                <a:schemeClr val="bg2"/>
              </a:solidFill>
            </a:endParaRPr>
          </a:p>
          <a:p>
            <a:pPr algn="just"/>
            <a:r>
              <a:rPr lang="en-US" sz="1800" b="1" u="sng" dirty="0" smtClean="0">
                <a:solidFill>
                  <a:schemeClr val="bg2"/>
                </a:solidFill>
              </a:rPr>
              <a:t>Satellites</a:t>
            </a:r>
            <a:endParaRPr lang="en-US" sz="1800" b="1" u="sng" dirty="0">
              <a:solidFill>
                <a:schemeClr val="bg2"/>
              </a:solidFill>
            </a:endParaRPr>
          </a:p>
          <a:p>
            <a:pPr marL="285750" indent="-285750" algn="just">
              <a:spcBef>
                <a:spcPts val="600"/>
              </a:spcBef>
              <a:buFontTx/>
              <a:buChar char="-"/>
            </a:pPr>
            <a:r>
              <a:rPr lang="en-US" sz="1800" dirty="0" smtClean="0">
                <a:solidFill>
                  <a:schemeClr val="bg2"/>
                </a:solidFill>
              </a:rPr>
              <a:t>SDO/AIA</a:t>
            </a:r>
          </a:p>
          <a:p>
            <a:pPr marL="285750" indent="-285750" algn="just">
              <a:buFontTx/>
              <a:buChar char="-"/>
            </a:pPr>
            <a:r>
              <a:rPr lang="en-US" sz="1800" dirty="0" smtClean="0">
                <a:solidFill>
                  <a:schemeClr val="bg2"/>
                </a:solidFill>
              </a:rPr>
              <a:t>SOHO</a:t>
            </a:r>
          </a:p>
          <a:p>
            <a:pPr marL="285750" indent="-285750" algn="just">
              <a:buFontTx/>
              <a:buChar char="-"/>
            </a:pPr>
            <a:r>
              <a:rPr lang="en-US" sz="1800" dirty="0" smtClean="0">
                <a:solidFill>
                  <a:schemeClr val="bg2"/>
                </a:solidFill>
              </a:rPr>
              <a:t>STEREO A/B</a:t>
            </a:r>
          </a:p>
          <a:p>
            <a:pPr marL="285750" indent="-285750" algn="just">
              <a:buFontTx/>
              <a:buChar char="-"/>
            </a:pPr>
            <a:r>
              <a:rPr lang="en-US" sz="1800" dirty="0" smtClean="0">
                <a:solidFill>
                  <a:schemeClr val="bg2"/>
                </a:solidFill>
              </a:rPr>
              <a:t>PROBA2</a:t>
            </a:r>
          </a:p>
          <a:p>
            <a:pPr marL="285750" indent="-285750" algn="just">
              <a:buFontTx/>
              <a:buChar char="-"/>
            </a:pPr>
            <a:r>
              <a:rPr lang="en-US" sz="1800" dirty="0" err="1" smtClean="0">
                <a:solidFill>
                  <a:schemeClr val="bg2"/>
                </a:solidFill>
              </a:rPr>
              <a:t>Yohkoh</a:t>
            </a:r>
            <a:endParaRPr lang="en-US" sz="1800" dirty="0" smtClean="0">
              <a:solidFill>
                <a:schemeClr val="bg2"/>
              </a:solidFill>
            </a:endParaRPr>
          </a:p>
          <a:p>
            <a:pPr marL="285750" indent="-285750" algn="just">
              <a:buFontTx/>
              <a:buChar char="-"/>
            </a:pPr>
            <a:r>
              <a:rPr lang="en-US" sz="1800" dirty="0" err="1" smtClean="0">
                <a:solidFill>
                  <a:schemeClr val="bg2"/>
                </a:solidFill>
              </a:rPr>
              <a:t>Hinode</a:t>
            </a:r>
            <a:endParaRPr lang="en-US" sz="1800" dirty="0" smtClean="0">
              <a:solidFill>
                <a:schemeClr val="bg2"/>
              </a:solidFill>
            </a:endParaRPr>
          </a:p>
          <a:p>
            <a:pPr marL="285750" indent="-285750" algn="just">
              <a:buFontTx/>
              <a:buChar char="-"/>
            </a:pPr>
            <a:r>
              <a:rPr lang="en-US" sz="1800" dirty="0" smtClean="0">
                <a:solidFill>
                  <a:schemeClr val="bg2"/>
                </a:solidFill>
              </a:rPr>
              <a:t>TRACE</a:t>
            </a:r>
          </a:p>
          <a:p>
            <a:pPr algn="just"/>
            <a:endParaRPr lang="en-US" sz="1800" dirty="0" smtClean="0">
              <a:solidFill>
                <a:schemeClr val="bg2"/>
              </a:solidFill>
            </a:endParaRPr>
          </a:p>
          <a:p>
            <a:pPr algn="just"/>
            <a:r>
              <a:rPr lang="en-US" sz="1800" b="1" u="sng" dirty="0" smtClean="0">
                <a:solidFill>
                  <a:schemeClr val="bg2"/>
                </a:solidFill>
              </a:rPr>
              <a:t>Services</a:t>
            </a:r>
            <a:endParaRPr lang="en-US" sz="1800" b="1" u="sng" dirty="0">
              <a:solidFill>
                <a:schemeClr val="bg2"/>
              </a:solidFill>
            </a:endParaRPr>
          </a:p>
          <a:p>
            <a:pPr marL="285750" indent="-285750" algn="just">
              <a:buFontTx/>
              <a:buChar char="-"/>
            </a:pPr>
            <a:r>
              <a:rPr lang="en-US" sz="1800" dirty="0" smtClean="0">
                <a:solidFill>
                  <a:schemeClr val="bg2"/>
                </a:solidFill>
              </a:rPr>
              <a:t>Images</a:t>
            </a:r>
          </a:p>
          <a:p>
            <a:pPr marL="285750" indent="-285750" algn="just">
              <a:buFontTx/>
              <a:buChar char="-"/>
            </a:pPr>
            <a:r>
              <a:rPr lang="en-US" sz="1800" dirty="0" smtClean="0">
                <a:solidFill>
                  <a:schemeClr val="bg2"/>
                </a:solidFill>
              </a:rPr>
              <a:t>Movies</a:t>
            </a:r>
          </a:p>
          <a:p>
            <a:pPr marL="285750" indent="-285750" algn="just">
              <a:buFontTx/>
              <a:buChar char="-"/>
            </a:pPr>
            <a:r>
              <a:rPr lang="en-US" sz="1800" dirty="0" smtClean="0">
                <a:solidFill>
                  <a:schemeClr val="bg2"/>
                </a:solidFill>
              </a:rPr>
              <a:t>Features</a:t>
            </a:r>
          </a:p>
        </p:txBody>
      </p:sp>
    </p:spTree>
    <p:extLst>
      <p:ext uri="{BB962C8B-B14F-4D97-AF65-F5344CB8AC3E}">
        <p14:creationId xmlns:p14="http://schemas.microsoft.com/office/powerpoint/2010/main" val="3544754141"/>
      </p:ext>
    </p:extLst>
  </p:cSld>
  <p:clrMapOvr>
    <a:masterClrMapping/>
  </p:clrMapOvr>
  <p:transition spd="slow">
    <p:pull/>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7427" y="1642319"/>
            <a:ext cx="4572000" cy="4376311"/>
          </a:xfrm>
          <a:prstGeom prst="rect">
            <a:avLst/>
          </a:prstGeom>
        </p:spPr>
      </p:pic>
      <p:sp>
        <p:nvSpPr>
          <p:cNvPr id="3" name="TextBox 2"/>
          <p:cNvSpPr txBox="1"/>
          <p:nvPr/>
        </p:nvSpPr>
        <p:spPr>
          <a:xfrm>
            <a:off x="228600" y="1600200"/>
            <a:ext cx="3733799" cy="4770537"/>
          </a:xfrm>
          <a:prstGeom prst="rect">
            <a:avLst/>
          </a:prstGeom>
          <a:solidFill>
            <a:schemeClr val="bg1"/>
          </a:solidFill>
        </p:spPr>
        <p:txBody>
          <a:bodyPr wrap="square" rtlCol="0">
            <a:spAutoFit/>
          </a:bodyPr>
          <a:lstStyle/>
          <a:p>
            <a:pPr algn="just"/>
            <a:r>
              <a:rPr lang="en-US" sz="1600" dirty="0">
                <a:solidFill>
                  <a:schemeClr val="bg2"/>
                </a:solidFill>
              </a:rPr>
              <a:t>The dark area across the top of the sun in this image is a </a:t>
            </a:r>
            <a:r>
              <a:rPr lang="en-US" sz="1600" b="1" dirty="0" smtClean="0">
                <a:solidFill>
                  <a:schemeClr val="bg2"/>
                </a:solidFill>
              </a:rPr>
              <a:t>coronal hole</a:t>
            </a:r>
            <a:r>
              <a:rPr lang="en-US" sz="1600" dirty="0" smtClean="0">
                <a:solidFill>
                  <a:schemeClr val="bg2"/>
                </a:solidFill>
              </a:rPr>
              <a:t>, </a:t>
            </a:r>
            <a:r>
              <a:rPr lang="en-US" sz="1600" dirty="0">
                <a:solidFill>
                  <a:schemeClr val="bg2"/>
                </a:solidFill>
              </a:rPr>
              <a:t>a region on the sun where the magnetic field is open to interplanetary space, sending coronal material speeding out in what is called a high-speed solar wind stream. The high-speed solar wind originating from this coronal hole, </a:t>
            </a:r>
            <a:r>
              <a:rPr lang="en-US" sz="1600" dirty="0" smtClean="0">
                <a:solidFill>
                  <a:schemeClr val="bg2"/>
                </a:solidFill>
              </a:rPr>
              <a:t>created </a:t>
            </a:r>
            <a:r>
              <a:rPr lang="en-US" sz="1600" dirty="0">
                <a:solidFill>
                  <a:schemeClr val="bg2"/>
                </a:solidFill>
              </a:rPr>
              <a:t>a geomagnetic storm near e</a:t>
            </a:r>
            <a:r>
              <a:rPr lang="en-US" sz="1600" dirty="0" smtClean="0">
                <a:solidFill>
                  <a:schemeClr val="bg2"/>
                </a:solidFill>
              </a:rPr>
              <a:t>arth </a:t>
            </a:r>
            <a:r>
              <a:rPr lang="en-US" sz="1600" dirty="0">
                <a:solidFill>
                  <a:schemeClr val="bg2"/>
                </a:solidFill>
              </a:rPr>
              <a:t>that resulted in several nights of auroras. </a:t>
            </a:r>
            <a:endParaRPr lang="en-US" sz="1600" dirty="0" smtClean="0">
              <a:solidFill>
                <a:schemeClr val="bg2"/>
              </a:solidFill>
            </a:endParaRPr>
          </a:p>
          <a:p>
            <a:pPr algn="just"/>
            <a:endParaRPr lang="en-US" sz="1600" dirty="0" smtClean="0">
              <a:solidFill>
                <a:schemeClr val="bg2"/>
              </a:solidFill>
            </a:endParaRPr>
          </a:p>
          <a:p>
            <a:pPr algn="just"/>
            <a:endParaRPr lang="en-US" sz="1600" dirty="0">
              <a:solidFill>
                <a:schemeClr val="bg2"/>
              </a:solidFill>
            </a:endParaRPr>
          </a:p>
          <a:p>
            <a:pPr algn="just"/>
            <a:r>
              <a:rPr lang="en-US" sz="1600" dirty="0" smtClean="0">
                <a:solidFill>
                  <a:schemeClr val="bg2"/>
                </a:solidFill>
              </a:rPr>
              <a:t>Training:	Sensor: SDO/AIA</a:t>
            </a:r>
          </a:p>
          <a:p>
            <a:pPr algn="just"/>
            <a:r>
              <a:rPr lang="en-US" sz="1600" dirty="0">
                <a:solidFill>
                  <a:schemeClr val="bg2"/>
                </a:solidFill>
              </a:rPr>
              <a:t>	</a:t>
            </a:r>
            <a:r>
              <a:rPr lang="en-US" sz="1600" dirty="0" smtClean="0">
                <a:solidFill>
                  <a:schemeClr val="bg2"/>
                </a:solidFill>
              </a:rPr>
              <a:t>Type: Image</a:t>
            </a:r>
          </a:p>
          <a:p>
            <a:pPr algn="just"/>
            <a:r>
              <a:rPr lang="en-US" sz="1600" dirty="0">
                <a:solidFill>
                  <a:schemeClr val="bg2"/>
                </a:solidFill>
              </a:rPr>
              <a:t>	</a:t>
            </a:r>
            <a:r>
              <a:rPr lang="en-US" sz="1600" dirty="0" smtClean="0">
                <a:solidFill>
                  <a:schemeClr val="bg2"/>
                </a:solidFill>
              </a:rPr>
              <a:t>Date: 2015/10/10</a:t>
            </a:r>
          </a:p>
          <a:p>
            <a:pPr algn="just"/>
            <a:r>
              <a:rPr lang="en-US" sz="1600" dirty="0">
                <a:solidFill>
                  <a:schemeClr val="bg2"/>
                </a:solidFill>
              </a:rPr>
              <a:t>	</a:t>
            </a:r>
            <a:r>
              <a:rPr lang="en-US" sz="1600" dirty="0" smtClean="0">
                <a:solidFill>
                  <a:schemeClr val="bg2"/>
                </a:solidFill>
              </a:rPr>
              <a:t>Time: 03:59:53</a:t>
            </a:r>
          </a:p>
          <a:p>
            <a:pPr algn="just"/>
            <a:r>
              <a:rPr lang="en-US" sz="1600" dirty="0" smtClean="0">
                <a:solidFill>
                  <a:schemeClr val="bg2"/>
                </a:solidFill>
              </a:rPr>
              <a:t>	Wavelength: 193 </a:t>
            </a:r>
            <a:r>
              <a:rPr lang="en-US" sz="1600" dirty="0">
                <a:solidFill>
                  <a:schemeClr val="bg2"/>
                </a:solidFill>
              </a:rPr>
              <a:t>Å</a:t>
            </a:r>
            <a:endParaRPr lang="en-US" sz="1600" dirty="0" smtClean="0">
              <a:solidFill>
                <a:schemeClr val="bg2"/>
              </a:solidFill>
            </a:endParaRPr>
          </a:p>
          <a:p>
            <a:pPr algn="just"/>
            <a:r>
              <a:rPr lang="en-US" sz="1600" dirty="0">
                <a:solidFill>
                  <a:schemeClr val="bg2"/>
                </a:solidFill>
              </a:rPr>
              <a:t>	</a:t>
            </a:r>
            <a:r>
              <a:rPr lang="en-US" sz="1600" dirty="0">
                <a:solidFill>
                  <a:schemeClr val="bg2"/>
                </a:solidFill>
                <a:hlinkClick r:id="rId4"/>
              </a:rPr>
              <a:t>https://helioviewer.org</a:t>
            </a:r>
            <a:r>
              <a:rPr lang="en-US" sz="1600" dirty="0" smtClean="0">
                <a:solidFill>
                  <a:schemeClr val="bg2"/>
                </a:solidFill>
                <a:hlinkClick r:id="rId4"/>
              </a:rPr>
              <a:t>/</a:t>
            </a:r>
            <a:endParaRPr lang="en-US" sz="1600" dirty="0">
              <a:solidFill>
                <a:schemeClr val="bg2"/>
              </a:solidFill>
            </a:endParaRPr>
          </a:p>
        </p:txBody>
      </p:sp>
      <p:sp>
        <p:nvSpPr>
          <p:cNvPr id="4" name="TextBox 3"/>
          <p:cNvSpPr txBox="1"/>
          <p:nvPr/>
        </p:nvSpPr>
        <p:spPr>
          <a:xfrm>
            <a:off x="2672287" y="591234"/>
            <a:ext cx="3799438" cy="523220"/>
          </a:xfrm>
          <a:prstGeom prst="rect">
            <a:avLst/>
          </a:prstGeom>
          <a:noFill/>
        </p:spPr>
        <p:txBody>
          <a:bodyPr wrap="none" rtlCol="0">
            <a:spAutoFit/>
          </a:bodyPr>
          <a:lstStyle/>
          <a:p>
            <a:pPr algn="ctr"/>
            <a:r>
              <a:rPr lang="en-US" sz="2800" b="1" dirty="0" smtClean="0">
                <a:solidFill>
                  <a:schemeClr val="bg1"/>
                </a:solidFill>
              </a:rPr>
              <a:t>Coronal Hole (image)</a:t>
            </a:r>
          </a:p>
        </p:txBody>
      </p:sp>
      <p:sp>
        <p:nvSpPr>
          <p:cNvPr id="6" name="Right Arrow 5"/>
          <p:cNvSpPr/>
          <p:nvPr/>
        </p:nvSpPr>
        <p:spPr>
          <a:xfrm rot="3193856">
            <a:off x="4110954" y="1934690"/>
            <a:ext cx="2373674" cy="2286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3455840"/>
      </p:ext>
    </p:extLst>
  </p:cSld>
  <p:clrMapOvr>
    <a:masterClrMapping/>
  </p:clrMapOvr>
  <p:transition spd="slow">
    <p:pull/>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2015_10_16_12_45_06_2015_10_16_13_44_54_AIA_304-hq">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724400" y="1590020"/>
            <a:ext cx="3719188" cy="4549686"/>
          </a:xfrm>
          <a:prstGeom prst="rect">
            <a:avLst/>
          </a:prstGeom>
        </p:spPr>
      </p:pic>
      <p:sp>
        <p:nvSpPr>
          <p:cNvPr id="3" name="TextBox 2"/>
          <p:cNvSpPr txBox="1"/>
          <p:nvPr/>
        </p:nvSpPr>
        <p:spPr>
          <a:xfrm>
            <a:off x="228600" y="1600200"/>
            <a:ext cx="4114800" cy="4770537"/>
          </a:xfrm>
          <a:prstGeom prst="rect">
            <a:avLst/>
          </a:prstGeom>
          <a:solidFill>
            <a:schemeClr val="bg1"/>
          </a:solidFill>
        </p:spPr>
        <p:txBody>
          <a:bodyPr wrap="square" rtlCol="0">
            <a:spAutoFit/>
          </a:bodyPr>
          <a:lstStyle/>
          <a:p>
            <a:pPr algn="just"/>
            <a:r>
              <a:rPr lang="en-US" sz="1600" dirty="0">
                <a:solidFill>
                  <a:schemeClr val="bg2"/>
                </a:solidFill>
              </a:rPr>
              <a:t>A </a:t>
            </a:r>
            <a:r>
              <a:rPr lang="en-US" sz="1600" b="1" dirty="0" smtClean="0">
                <a:solidFill>
                  <a:schemeClr val="bg2"/>
                </a:solidFill>
              </a:rPr>
              <a:t>solar flare</a:t>
            </a:r>
            <a:r>
              <a:rPr lang="en-US" sz="1600" dirty="0" smtClean="0">
                <a:solidFill>
                  <a:schemeClr val="bg2"/>
                </a:solidFill>
              </a:rPr>
              <a:t> </a:t>
            </a:r>
            <a:r>
              <a:rPr lang="en-US" sz="1600" dirty="0">
                <a:solidFill>
                  <a:schemeClr val="bg2"/>
                </a:solidFill>
              </a:rPr>
              <a:t>is defined as a sudden, rapid, and intense variation in brightness. A solar flare occurs when magnetic energy that has built up in the solar atmosphere is suddenly released. Radiation is emitted across virtually the entire electromagnetic spectrum</a:t>
            </a:r>
          </a:p>
          <a:p>
            <a:pPr algn="just">
              <a:tabLst>
                <a:tab pos="914400" algn="l"/>
                <a:tab pos="1490663" algn="l"/>
              </a:tabLst>
            </a:pPr>
            <a:endParaRPr lang="en-US" sz="1600" dirty="0" smtClean="0">
              <a:solidFill>
                <a:schemeClr val="bg2"/>
              </a:solidFill>
            </a:endParaRPr>
          </a:p>
          <a:p>
            <a:pPr algn="just">
              <a:tabLst>
                <a:tab pos="914400" algn="l"/>
                <a:tab pos="1490663" algn="l"/>
              </a:tabLst>
            </a:pPr>
            <a:endParaRPr lang="en-US" sz="1600" dirty="0">
              <a:solidFill>
                <a:schemeClr val="bg2"/>
              </a:solidFill>
            </a:endParaRPr>
          </a:p>
          <a:p>
            <a:pPr algn="just">
              <a:tabLst>
                <a:tab pos="914400" algn="l"/>
                <a:tab pos="1490663" algn="l"/>
              </a:tabLst>
            </a:pPr>
            <a:endParaRPr lang="en-US" sz="1600" dirty="0" smtClean="0">
              <a:solidFill>
                <a:schemeClr val="bg2"/>
              </a:solidFill>
            </a:endParaRPr>
          </a:p>
          <a:p>
            <a:pPr algn="just">
              <a:tabLst>
                <a:tab pos="914400" algn="l"/>
                <a:tab pos="1490663" algn="l"/>
              </a:tabLst>
            </a:pPr>
            <a:endParaRPr lang="en-US" sz="1600" dirty="0">
              <a:solidFill>
                <a:schemeClr val="bg2"/>
              </a:solidFill>
            </a:endParaRPr>
          </a:p>
          <a:p>
            <a:pPr algn="just">
              <a:tabLst>
                <a:tab pos="914400" algn="l"/>
                <a:tab pos="1490663" algn="l"/>
              </a:tabLst>
            </a:pPr>
            <a:endParaRPr lang="en-US" sz="1600" dirty="0" smtClean="0">
              <a:solidFill>
                <a:schemeClr val="bg2"/>
              </a:solidFill>
            </a:endParaRPr>
          </a:p>
          <a:p>
            <a:pPr algn="just">
              <a:tabLst>
                <a:tab pos="914400" algn="l"/>
                <a:tab pos="1490663" algn="l"/>
              </a:tabLst>
            </a:pPr>
            <a:r>
              <a:rPr lang="en-US" sz="1600" dirty="0" smtClean="0">
                <a:solidFill>
                  <a:schemeClr val="bg2"/>
                </a:solidFill>
              </a:rPr>
              <a:t>Training:	Sensor: SDO/AIA</a:t>
            </a:r>
          </a:p>
          <a:p>
            <a:pPr algn="just">
              <a:tabLst>
                <a:tab pos="914400" algn="l"/>
                <a:tab pos="1490663" algn="l"/>
              </a:tabLst>
            </a:pPr>
            <a:r>
              <a:rPr lang="en-US" sz="1600" dirty="0">
                <a:solidFill>
                  <a:schemeClr val="bg2"/>
                </a:solidFill>
              </a:rPr>
              <a:t>	</a:t>
            </a:r>
            <a:r>
              <a:rPr lang="en-US" sz="1600" dirty="0" smtClean="0">
                <a:solidFill>
                  <a:schemeClr val="bg2"/>
                </a:solidFill>
              </a:rPr>
              <a:t>Type:	Movie</a:t>
            </a:r>
          </a:p>
          <a:p>
            <a:pPr algn="just">
              <a:tabLst>
                <a:tab pos="914400" algn="l"/>
                <a:tab pos="1490663" algn="l"/>
              </a:tabLst>
            </a:pPr>
            <a:r>
              <a:rPr lang="en-US" sz="1600" dirty="0">
                <a:solidFill>
                  <a:schemeClr val="bg2"/>
                </a:solidFill>
              </a:rPr>
              <a:t>	</a:t>
            </a:r>
            <a:r>
              <a:rPr lang="en-US" sz="1600" dirty="0" smtClean="0">
                <a:solidFill>
                  <a:schemeClr val="bg2"/>
                </a:solidFill>
              </a:rPr>
              <a:t>Date:	2015/10/16</a:t>
            </a:r>
          </a:p>
          <a:p>
            <a:pPr algn="just">
              <a:tabLst>
                <a:tab pos="914400" algn="l"/>
                <a:tab pos="1490663" algn="l"/>
              </a:tabLst>
            </a:pPr>
            <a:r>
              <a:rPr lang="en-US" sz="1600" dirty="0" smtClean="0">
                <a:solidFill>
                  <a:schemeClr val="bg2"/>
                </a:solidFill>
              </a:rPr>
              <a:t>	Start: 	12:45:06 </a:t>
            </a:r>
          </a:p>
          <a:p>
            <a:pPr algn="just">
              <a:tabLst>
                <a:tab pos="914400" algn="l"/>
                <a:tab pos="1490663" algn="l"/>
              </a:tabLst>
            </a:pPr>
            <a:r>
              <a:rPr lang="en-US" sz="1600" dirty="0" smtClean="0">
                <a:solidFill>
                  <a:schemeClr val="bg2"/>
                </a:solidFill>
              </a:rPr>
              <a:t>	End: 	13:44:54</a:t>
            </a:r>
          </a:p>
          <a:p>
            <a:pPr algn="just">
              <a:tabLst>
                <a:tab pos="914400" algn="l"/>
                <a:tab pos="1490663" algn="l"/>
              </a:tabLst>
            </a:pPr>
            <a:r>
              <a:rPr lang="en-US" sz="1600" dirty="0" smtClean="0">
                <a:solidFill>
                  <a:schemeClr val="bg2"/>
                </a:solidFill>
              </a:rPr>
              <a:t>	Wavelength: 304 </a:t>
            </a:r>
            <a:r>
              <a:rPr lang="en-US" sz="1600" dirty="0">
                <a:solidFill>
                  <a:schemeClr val="bg2"/>
                </a:solidFill>
              </a:rPr>
              <a:t>Å</a:t>
            </a:r>
            <a:endParaRPr lang="en-US" sz="1600" dirty="0" smtClean="0">
              <a:solidFill>
                <a:schemeClr val="bg2"/>
              </a:solidFill>
            </a:endParaRPr>
          </a:p>
          <a:p>
            <a:pPr algn="just">
              <a:tabLst>
                <a:tab pos="914400" algn="l"/>
                <a:tab pos="1490663" algn="l"/>
              </a:tabLst>
            </a:pPr>
            <a:r>
              <a:rPr lang="en-US" sz="1600" dirty="0">
                <a:solidFill>
                  <a:schemeClr val="bg2"/>
                </a:solidFill>
              </a:rPr>
              <a:t>	</a:t>
            </a:r>
            <a:r>
              <a:rPr lang="en-US" sz="1600" dirty="0">
                <a:solidFill>
                  <a:schemeClr val="bg2"/>
                </a:solidFill>
                <a:hlinkClick r:id="rId6"/>
              </a:rPr>
              <a:t>https://helioviewer.org</a:t>
            </a:r>
            <a:r>
              <a:rPr lang="en-US" sz="1600" dirty="0" smtClean="0">
                <a:solidFill>
                  <a:schemeClr val="bg2"/>
                </a:solidFill>
                <a:hlinkClick r:id="rId6"/>
              </a:rPr>
              <a:t>/</a:t>
            </a:r>
            <a:endParaRPr lang="en-US" sz="1600" dirty="0" smtClean="0">
              <a:solidFill>
                <a:schemeClr val="bg2"/>
              </a:solidFill>
            </a:endParaRPr>
          </a:p>
        </p:txBody>
      </p:sp>
      <p:sp>
        <p:nvSpPr>
          <p:cNvPr id="4" name="TextBox 3"/>
          <p:cNvSpPr txBox="1"/>
          <p:nvPr/>
        </p:nvSpPr>
        <p:spPr>
          <a:xfrm>
            <a:off x="2862243" y="591234"/>
            <a:ext cx="3419527" cy="523220"/>
          </a:xfrm>
          <a:prstGeom prst="rect">
            <a:avLst/>
          </a:prstGeom>
          <a:noFill/>
        </p:spPr>
        <p:txBody>
          <a:bodyPr wrap="none" rtlCol="0">
            <a:spAutoFit/>
          </a:bodyPr>
          <a:lstStyle/>
          <a:p>
            <a:pPr algn="ctr"/>
            <a:r>
              <a:rPr lang="en-US" sz="2800" b="1" dirty="0" smtClean="0">
                <a:solidFill>
                  <a:schemeClr val="bg1"/>
                </a:solidFill>
              </a:rPr>
              <a:t>Solar Flare (movie)</a:t>
            </a:r>
          </a:p>
        </p:txBody>
      </p:sp>
      <p:sp>
        <p:nvSpPr>
          <p:cNvPr id="6" name="Right Arrow 5"/>
          <p:cNvSpPr/>
          <p:nvPr/>
        </p:nvSpPr>
        <p:spPr>
          <a:xfrm rot="4406006">
            <a:off x="3630670" y="2237422"/>
            <a:ext cx="2513700" cy="2286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57653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013_05_01_02_30_31_2013_05_01_03_29_55_AIA_304-hq">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343400" y="1523999"/>
            <a:ext cx="4114800" cy="4554245"/>
          </a:xfrm>
          <a:prstGeom prst="rect">
            <a:avLst/>
          </a:prstGeom>
        </p:spPr>
      </p:pic>
      <p:sp>
        <p:nvSpPr>
          <p:cNvPr id="4" name="TextBox 3"/>
          <p:cNvSpPr txBox="1"/>
          <p:nvPr/>
        </p:nvSpPr>
        <p:spPr>
          <a:xfrm>
            <a:off x="228600" y="1600200"/>
            <a:ext cx="3733799" cy="4770537"/>
          </a:xfrm>
          <a:prstGeom prst="rect">
            <a:avLst/>
          </a:prstGeom>
          <a:solidFill>
            <a:schemeClr val="bg1"/>
          </a:solidFill>
        </p:spPr>
        <p:txBody>
          <a:bodyPr wrap="square" rtlCol="0">
            <a:spAutoFit/>
          </a:bodyPr>
          <a:lstStyle/>
          <a:p>
            <a:pPr algn="just"/>
            <a:r>
              <a:rPr lang="en-US" sz="1600" dirty="0">
                <a:solidFill>
                  <a:schemeClr val="bg2"/>
                </a:solidFill>
              </a:rPr>
              <a:t>A </a:t>
            </a:r>
            <a:r>
              <a:rPr lang="en-US" sz="1600" b="1" dirty="0">
                <a:solidFill>
                  <a:schemeClr val="bg2"/>
                </a:solidFill>
              </a:rPr>
              <a:t>coronal mass ejection</a:t>
            </a:r>
            <a:r>
              <a:rPr lang="en-US" sz="1600" dirty="0">
                <a:solidFill>
                  <a:schemeClr val="bg2"/>
                </a:solidFill>
              </a:rPr>
              <a:t> (or </a:t>
            </a:r>
            <a:r>
              <a:rPr lang="en-US" sz="1600" b="1" dirty="0">
                <a:solidFill>
                  <a:schemeClr val="bg2"/>
                </a:solidFill>
              </a:rPr>
              <a:t>CME</a:t>
            </a:r>
            <a:r>
              <a:rPr lang="en-US" sz="1600" dirty="0">
                <a:solidFill>
                  <a:schemeClr val="bg2"/>
                </a:solidFill>
              </a:rPr>
              <a:t>) is a giant cloud of solar plasma drenched with magnetic field lines that is blown away from the sun during strong, long-duration solar flares and filament eruptions</a:t>
            </a:r>
            <a:r>
              <a:rPr lang="en-US" sz="1600" dirty="0" smtClean="0">
                <a:solidFill>
                  <a:schemeClr val="bg2"/>
                </a:solidFill>
              </a:rPr>
              <a:t>.</a:t>
            </a:r>
          </a:p>
          <a:p>
            <a:pPr algn="just"/>
            <a:endParaRPr lang="en-US" sz="1600" dirty="0">
              <a:solidFill>
                <a:schemeClr val="bg2"/>
              </a:solidFill>
            </a:endParaRPr>
          </a:p>
          <a:p>
            <a:pPr algn="just"/>
            <a:endParaRPr lang="en-US" sz="1600" dirty="0" smtClean="0">
              <a:solidFill>
                <a:schemeClr val="bg2"/>
              </a:solidFill>
            </a:endParaRPr>
          </a:p>
          <a:p>
            <a:pPr algn="just"/>
            <a:endParaRPr lang="en-US" sz="1600" dirty="0">
              <a:solidFill>
                <a:schemeClr val="bg2"/>
              </a:solidFill>
            </a:endParaRPr>
          </a:p>
          <a:p>
            <a:pPr algn="just"/>
            <a:endParaRPr lang="en-US" sz="1600" dirty="0" smtClean="0">
              <a:solidFill>
                <a:schemeClr val="bg2"/>
              </a:solidFill>
            </a:endParaRPr>
          </a:p>
          <a:p>
            <a:pPr algn="just"/>
            <a:endParaRPr lang="en-US" sz="1600" dirty="0">
              <a:solidFill>
                <a:schemeClr val="bg2"/>
              </a:solidFill>
            </a:endParaRPr>
          </a:p>
          <a:p>
            <a:pPr algn="just"/>
            <a:endParaRPr lang="en-US" sz="1600" dirty="0" smtClean="0">
              <a:solidFill>
                <a:schemeClr val="bg2"/>
              </a:solidFill>
            </a:endParaRPr>
          </a:p>
          <a:p>
            <a:pPr algn="just">
              <a:tabLst>
                <a:tab pos="914400" algn="l"/>
                <a:tab pos="1600200" algn="l"/>
              </a:tabLst>
            </a:pPr>
            <a:r>
              <a:rPr lang="en-US" sz="1600" dirty="0" smtClean="0">
                <a:solidFill>
                  <a:schemeClr val="bg2"/>
                </a:solidFill>
              </a:rPr>
              <a:t>Training:	Sensor: SDO/AIA</a:t>
            </a:r>
          </a:p>
          <a:p>
            <a:pPr algn="just">
              <a:tabLst>
                <a:tab pos="914400" algn="l"/>
                <a:tab pos="1600200" algn="l"/>
              </a:tabLst>
            </a:pPr>
            <a:r>
              <a:rPr lang="en-US" sz="1600" dirty="0">
                <a:solidFill>
                  <a:schemeClr val="bg2"/>
                </a:solidFill>
              </a:rPr>
              <a:t>	</a:t>
            </a:r>
            <a:r>
              <a:rPr lang="en-US" sz="1600" dirty="0" smtClean="0">
                <a:solidFill>
                  <a:schemeClr val="bg2"/>
                </a:solidFill>
              </a:rPr>
              <a:t>Type: 	Movie</a:t>
            </a:r>
          </a:p>
          <a:p>
            <a:pPr algn="just">
              <a:tabLst>
                <a:tab pos="914400" algn="l"/>
                <a:tab pos="1600200" algn="l"/>
              </a:tabLst>
            </a:pPr>
            <a:r>
              <a:rPr lang="en-US" sz="1600" dirty="0">
                <a:solidFill>
                  <a:schemeClr val="bg2"/>
                </a:solidFill>
              </a:rPr>
              <a:t>	</a:t>
            </a:r>
            <a:r>
              <a:rPr lang="en-US" sz="1600" dirty="0" smtClean="0">
                <a:solidFill>
                  <a:schemeClr val="bg2"/>
                </a:solidFill>
              </a:rPr>
              <a:t>Date: 	2013/05/01</a:t>
            </a:r>
          </a:p>
          <a:p>
            <a:pPr algn="just">
              <a:tabLst>
                <a:tab pos="914400" algn="l"/>
                <a:tab pos="1600200" algn="l"/>
              </a:tabLst>
            </a:pPr>
            <a:r>
              <a:rPr lang="en-US" sz="1600" dirty="0">
                <a:solidFill>
                  <a:schemeClr val="bg2"/>
                </a:solidFill>
              </a:rPr>
              <a:t>	</a:t>
            </a:r>
            <a:r>
              <a:rPr lang="en-US" sz="1600" dirty="0" smtClean="0">
                <a:solidFill>
                  <a:schemeClr val="bg2"/>
                </a:solidFill>
              </a:rPr>
              <a:t>Start: 	02:30:31</a:t>
            </a:r>
          </a:p>
          <a:p>
            <a:pPr algn="just">
              <a:tabLst>
                <a:tab pos="914400" algn="l"/>
                <a:tab pos="1600200" algn="l"/>
              </a:tabLst>
            </a:pPr>
            <a:r>
              <a:rPr lang="en-US" sz="1600" dirty="0" smtClean="0">
                <a:solidFill>
                  <a:schemeClr val="bg2"/>
                </a:solidFill>
              </a:rPr>
              <a:t>	End:	03:29:55</a:t>
            </a:r>
          </a:p>
          <a:p>
            <a:pPr algn="just">
              <a:tabLst>
                <a:tab pos="914400" algn="l"/>
                <a:tab pos="1600200" algn="l"/>
              </a:tabLst>
            </a:pPr>
            <a:r>
              <a:rPr lang="en-US" sz="1600" dirty="0" smtClean="0">
                <a:solidFill>
                  <a:schemeClr val="bg2"/>
                </a:solidFill>
              </a:rPr>
              <a:t>	Wavelength: 304 </a:t>
            </a:r>
            <a:r>
              <a:rPr lang="en-US" sz="1600" dirty="0">
                <a:solidFill>
                  <a:schemeClr val="bg2"/>
                </a:solidFill>
              </a:rPr>
              <a:t>Å</a:t>
            </a:r>
            <a:endParaRPr lang="en-US" sz="1600" dirty="0" smtClean="0">
              <a:solidFill>
                <a:schemeClr val="bg2"/>
              </a:solidFill>
            </a:endParaRPr>
          </a:p>
          <a:p>
            <a:pPr algn="just">
              <a:tabLst>
                <a:tab pos="914400" algn="l"/>
                <a:tab pos="1600200" algn="l"/>
              </a:tabLst>
            </a:pPr>
            <a:r>
              <a:rPr lang="en-US" sz="1600" dirty="0">
                <a:solidFill>
                  <a:schemeClr val="bg2"/>
                </a:solidFill>
              </a:rPr>
              <a:t>	</a:t>
            </a:r>
            <a:r>
              <a:rPr lang="en-US" sz="1600" dirty="0">
                <a:solidFill>
                  <a:schemeClr val="bg2"/>
                </a:solidFill>
                <a:hlinkClick r:id="rId6"/>
              </a:rPr>
              <a:t>https://helioviewer.org</a:t>
            </a:r>
            <a:r>
              <a:rPr lang="en-US" sz="1600" dirty="0" smtClean="0">
                <a:solidFill>
                  <a:schemeClr val="bg2"/>
                </a:solidFill>
                <a:hlinkClick r:id="rId6"/>
              </a:rPr>
              <a:t>/</a:t>
            </a:r>
            <a:endParaRPr lang="en-US" sz="1600" dirty="0" smtClean="0">
              <a:solidFill>
                <a:schemeClr val="bg2"/>
              </a:solidFill>
            </a:endParaRPr>
          </a:p>
        </p:txBody>
      </p:sp>
      <p:sp>
        <p:nvSpPr>
          <p:cNvPr id="5" name="TextBox 4"/>
          <p:cNvSpPr txBox="1"/>
          <p:nvPr/>
        </p:nvSpPr>
        <p:spPr>
          <a:xfrm>
            <a:off x="1872392" y="591234"/>
            <a:ext cx="5399235" cy="523220"/>
          </a:xfrm>
          <a:prstGeom prst="rect">
            <a:avLst/>
          </a:prstGeom>
          <a:noFill/>
        </p:spPr>
        <p:txBody>
          <a:bodyPr wrap="none" rtlCol="0">
            <a:spAutoFit/>
          </a:bodyPr>
          <a:lstStyle/>
          <a:p>
            <a:pPr algn="ctr"/>
            <a:r>
              <a:rPr lang="en-US" sz="2800" b="1" dirty="0" smtClean="0">
                <a:solidFill>
                  <a:schemeClr val="bg1"/>
                </a:solidFill>
              </a:rPr>
              <a:t>Coronal Mass Ejection (Movie)</a:t>
            </a:r>
          </a:p>
        </p:txBody>
      </p:sp>
      <p:sp>
        <p:nvSpPr>
          <p:cNvPr id="6" name="Right Arrow 5"/>
          <p:cNvSpPr/>
          <p:nvPr/>
        </p:nvSpPr>
        <p:spPr>
          <a:xfrm rot="3571364">
            <a:off x="3711392" y="1918177"/>
            <a:ext cx="1918417" cy="228600"/>
          </a:xfrm>
          <a:prstGeom prst="rightArrow">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032989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Bright spots and illuminated arcs of solar material hovering in the sun's atmosphere highlight what's known as &quot;active regions&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1524000"/>
            <a:ext cx="4498848" cy="449884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491153" y="591234"/>
            <a:ext cx="4161717" cy="523220"/>
          </a:xfrm>
          <a:prstGeom prst="rect">
            <a:avLst/>
          </a:prstGeom>
          <a:noFill/>
        </p:spPr>
        <p:txBody>
          <a:bodyPr wrap="none" rtlCol="0">
            <a:spAutoFit/>
          </a:bodyPr>
          <a:lstStyle/>
          <a:p>
            <a:pPr algn="ctr"/>
            <a:r>
              <a:rPr lang="en-US" sz="2800" b="1" dirty="0" smtClean="0">
                <a:solidFill>
                  <a:schemeClr val="bg1"/>
                </a:solidFill>
              </a:rPr>
              <a:t>Active Regions (Image)</a:t>
            </a:r>
          </a:p>
        </p:txBody>
      </p:sp>
      <p:sp>
        <p:nvSpPr>
          <p:cNvPr id="7" name="TextBox 6"/>
          <p:cNvSpPr txBox="1"/>
          <p:nvPr/>
        </p:nvSpPr>
        <p:spPr>
          <a:xfrm>
            <a:off x="228600" y="1600200"/>
            <a:ext cx="3733799" cy="4770537"/>
          </a:xfrm>
          <a:prstGeom prst="rect">
            <a:avLst/>
          </a:prstGeom>
          <a:solidFill>
            <a:schemeClr val="bg1"/>
          </a:solidFill>
        </p:spPr>
        <p:txBody>
          <a:bodyPr wrap="square" rtlCol="0">
            <a:spAutoFit/>
          </a:bodyPr>
          <a:lstStyle/>
          <a:p>
            <a:pPr algn="just"/>
            <a:r>
              <a:rPr lang="en-US" sz="1600" b="1" u="sng" dirty="0">
                <a:solidFill>
                  <a:schemeClr val="bg2"/>
                </a:solidFill>
              </a:rPr>
              <a:t>Active </a:t>
            </a:r>
            <a:r>
              <a:rPr lang="en-US" sz="1600" b="1" u="sng" dirty="0" smtClean="0">
                <a:solidFill>
                  <a:schemeClr val="bg2"/>
                </a:solidFill>
              </a:rPr>
              <a:t>regions</a:t>
            </a:r>
            <a:r>
              <a:rPr lang="en-US" sz="1600" dirty="0" smtClean="0">
                <a:solidFill>
                  <a:schemeClr val="bg2"/>
                </a:solidFill>
              </a:rPr>
              <a:t> on </a:t>
            </a:r>
            <a:r>
              <a:rPr lang="en-US" sz="1600" dirty="0">
                <a:solidFill>
                  <a:schemeClr val="bg2"/>
                </a:solidFill>
              </a:rPr>
              <a:t>the Sun are places where the Sun's magnetic field is disturbed. These regions frequently spawn various types of solar activity, including explosive "solar storms" such as solar flares and coronal mass ejections (CME). Dark sunspots are visual indicators of active regions.</a:t>
            </a:r>
          </a:p>
          <a:p>
            <a:pPr algn="just"/>
            <a:endParaRPr lang="en-US" sz="1600" dirty="0" smtClean="0">
              <a:solidFill>
                <a:schemeClr val="bg2"/>
              </a:solidFill>
            </a:endParaRPr>
          </a:p>
          <a:p>
            <a:pPr algn="just"/>
            <a:endParaRPr lang="en-US" sz="1600" dirty="0">
              <a:solidFill>
                <a:schemeClr val="bg2"/>
              </a:solidFill>
            </a:endParaRPr>
          </a:p>
          <a:p>
            <a:pPr algn="just"/>
            <a:endParaRPr lang="en-US" sz="1600" dirty="0" smtClean="0">
              <a:solidFill>
                <a:schemeClr val="bg2"/>
              </a:solidFill>
            </a:endParaRPr>
          </a:p>
          <a:p>
            <a:pPr algn="just"/>
            <a:endParaRPr lang="en-US" sz="1600" dirty="0">
              <a:solidFill>
                <a:schemeClr val="bg2"/>
              </a:solidFill>
            </a:endParaRPr>
          </a:p>
          <a:p>
            <a:pPr algn="just"/>
            <a:endParaRPr lang="en-US" sz="1600" dirty="0" smtClean="0">
              <a:solidFill>
                <a:schemeClr val="bg2"/>
              </a:solidFill>
            </a:endParaRPr>
          </a:p>
          <a:p>
            <a:pPr algn="just">
              <a:tabLst>
                <a:tab pos="914400" algn="l"/>
                <a:tab pos="1600200" algn="l"/>
              </a:tabLst>
            </a:pPr>
            <a:r>
              <a:rPr lang="en-US" sz="1600" dirty="0" smtClean="0">
                <a:solidFill>
                  <a:schemeClr val="bg2"/>
                </a:solidFill>
              </a:rPr>
              <a:t>Training:	Sensor: SDO/AIA</a:t>
            </a:r>
          </a:p>
          <a:p>
            <a:pPr algn="just">
              <a:tabLst>
                <a:tab pos="914400" algn="l"/>
                <a:tab pos="1600200" algn="l"/>
              </a:tabLst>
            </a:pPr>
            <a:r>
              <a:rPr lang="en-US" sz="1600" dirty="0">
                <a:solidFill>
                  <a:schemeClr val="bg2"/>
                </a:solidFill>
              </a:rPr>
              <a:t>	</a:t>
            </a:r>
            <a:r>
              <a:rPr lang="en-US" sz="1600" dirty="0" smtClean="0">
                <a:solidFill>
                  <a:schemeClr val="bg2"/>
                </a:solidFill>
              </a:rPr>
              <a:t>Type: 	Image</a:t>
            </a:r>
          </a:p>
          <a:p>
            <a:pPr algn="just">
              <a:tabLst>
                <a:tab pos="914400" algn="l"/>
                <a:tab pos="1600200" algn="l"/>
              </a:tabLst>
            </a:pPr>
            <a:r>
              <a:rPr lang="en-US" sz="1600" dirty="0">
                <a:solidFill>
                  <a:schemeClr val="bg2"/>
                </a:solidFill>
              </a:rPr>
              <a:t>	</a:t>
            </a:r>
            <a:r>
              <a:rPr lang="en-US" sz="1600" dirty="0" smtClean="0">
                <a:solidFill>
                  <a:schemeClr val="bg2"/>
                </a:solidFill>
              </a:rPr>
              <a:t>Date: 	2015/04/20</a:t>
            </a:r>
          </a:p>
          <a:p>
            <a:pPr algn="just">
              <a:tabLst>
                <a:tab pos="914400" algn="l"/>
                <a:tab pos="1600200" algn="l"/>
              </a:tabLst>
            </a:pPr>
            <a:r>
              <a:rPr lang="en-US" sz="1600" dirty="0">
                <a:solidFill>
                  <a:schemeClr val="bg2"/>
                </a:solidFill>
              </a:rPr>
              <a:t>	</a:t>
            </a:r>
            <a:r>
              <a:rPr lang="en-US" sz="1600" dirty="0" smtClean="0">
                <a:solidFill>
                  <a:schemeClr val="bg2"/>
                </a:solidFill>
              </a:rPr>
              <a:t>Time: 	14:56:24 UT</a:t>
            </a:r>
          </a:p>
          <a:p>
            <a:pPr algn="just">
              <a:tabLst>
                <a:tab pos="914400" algn="l"/>
                <a:tab pos="1600200" algn="l"/>
              </a:tabLst>
            </a:pPr>
            <a:r>
              <a:rPr lang="en-US" sz="1600" dirty="0" smtClean="0">
                <a:solidFill>
                  <a:schemeClr val="bg2"/>
                </a:solidFill>
              </a:rPr>
              <a:t>	Wavelength: 171 </a:t>
            </a:r>
            <a:r>
              <a:rPr lang="en-US" sz="1600" dirty="0">
                <a:solidFill>
                  <a:schemeClr val="bg2"/>
                </a:solidFill>
              </a:rPr>
              <a:t>Å</a:t>
            </a:r>
            <a:endParaRPr lang="en-US" sz="1600" dirty="0" smtClean="0">
              <a:solidFill>
                <a:schemeClr val="bg2"/>
              </a:solidFill>
            </a:endParaRPr>
          </a:p>
          <a:p>
            <a:pPr algn="just">
              <a:tabLst>
                <a:tab pos="914400" algn="l"/>
                <a:tab pos="1600200" algn="l"/>
              </a:tabLst>
            </a:pPr>
            <a:r>
              <a:rPr lang="en-US" sz="1600" b="1" dirty="0" smtClean="0">
                <a:solidFill>
                  <a:schemeClr val="bg2"/>
                </a:solidFill>
              </a:rPr>
              <a:t>	</a:t>
            </a:r>
            <a:r>
              <a:rPr lang="en-US" sz="1600" dirty="0" smtClean="0">
                <a:solidFill>
                  <a:schemeClr val="bg2"/>
                </a:solidFill>
                <a:hlinkClick r:id="rId4"/>
              </a:rPr>
              <a:t>https</a:t>
            </a:r>
            <a:r>
              <a:rPr lang="en-US" sz="1600" dirty="0">
                <a:solidFill>
                  <a:schemeClr val="bg2"/>
                </a:solidFill>
                <a:hlinkClick r:id="rId4"/>
              </a:rPr>
              <a:t>://helioviewer.org</a:t>
            </a:r>
            <a:r>
              <a:rPr lang="en-US" sz="1600" dirty="0" smtClean="0">
                <a:solidFill>
                  <a:schemeClr val="bg2"/>
                </a:solidFill>
                <a:hlinkClick r:id="rId4"/>
              </a:rPr>
              <a:t>/</a:t>
            </a:r>
            <a:endParaRPr lang="en-US" sz="1600" dirty="0">
              <a:solidFill>
                <a:schemeClr val="bg2"/>
              </a:solidFill>
            </a:endParaRPr>
          </a:p>
        </p:txBody>
      </p:sp>
      <p:sp>
        <p:nvSpPr>
          <p:cNvPr id="8" name="Right Arrow 7"/>
          <p:cNvSpPr/>
          <p:nvPr/>
        </p:nvSpPr>
        <p:spPr>
          <a:xfrm rot="4004988">
            <a:off x="4040314" y="1920791"/>
            <a:ext cx="2009536" cy="2286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4269886"/>
      </p:ext>
    </p:extLst>
  </p:cSld>
  <p:clrMapOvr>
    <a:masterClrMapping/>
  </p:clrMapOvr>
  <p:transition spd="slow">
    <p:pull/>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612713" y="591234"/>
            <a:ext cx="5918607" cy="523220"/>
          </a:xfrm>
          <a:prstGeom prst="rect">
            <a:avLst/>
          </a:prstGeom>
          <a:noFill/>
        </p:spPr>
        <p:txBody>
          <a:bodyPr wrap="none" rtlCol="0">
            <a:spAutoFit/>
          </a:bodyPr>
          <a:lstStyle/>
          <a:p>
            <a:pPr algn="ctr"/>
            <a:r>
              <a:rPr lang="en-US" sz="2800" b="1" dirty="0" err="1" smtClean="0">
                <a:solidFill>
                  <a:schemeClr val="bg1"/>
                </a:solidFill>
              </a:rPr>
              <a:t>Heliophysics</a:t>
            </a:r>
            <a:r>
              <a:rPr lang="en-US" sz="2800" b="1" dirty="0" smtClean="0">
                <a:solidFill>
                  <a:schemeClr val="bg1"/>
                </a:solidFill>
              </a:rPr>
              <a:t> Events Knowledge</a:t>
            </a:r>
          </a:p>
        </p:txBody>
      </p:sp>
      <p:grpSp>
        <p:nvGrpSpPr>
          <p:cNvPr id="5" name="Group 4"/>
          <p:cNvGrpSpPr/>
          <p:nvPr/>
        </p:nvGrpSpPr>
        <p:grpSpPr>
          <a:xfrm>
            <a:off x="609600" y="1532615"/>
            <a:ext cx="7772400" cy="3503851"/>
            <a:chOff x="609600" y="1532615"/>
            <a:chExt cx="7772400" cy="3503851"/>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1532615"/>
              <a:ext cx="3657600" cy="3503851"/>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4400" y="1532615"/>
              <a:ext cx="3657600" cy="3503851"/>
            </a:xfrm>
            <a:prstGeom prst="rect">
              <a:avLst/>
            </a:prstGeom>
          </p:spPr>
        </p:pic>
      </p:grpSp>
      <p:sp>
        <p:nvSpPr>
          <p:cNvPr id="4" name="TextBox 3"/>
          <p:cNvSpPr txBox="1"/>
          <p:nvPr/>
        </p:nvSpPr>
        <p:spPr>
          <a:xfrm>
            <a:off x="533400" y="5105400"/>
            <a:ext cx="7924800" cy="1277273"/>
          </a:xfrm>
          <a:prstGeom prst="rect">
            <a:avLst/>
          </a:prstGeom>
          <a:solidFill>
            <a:schemeClr val="bg1"/>
          </a:solidFill>
        </p:spPr>
        <p:txBody>
          <a:bodyPr wrap="square" rtlCol="0">
            <a:spAutoFit/>
          </a:bodyPr>
          <a:lstStyle/>
          <a:p>
            <a:pPr algn="just"/>
            <a:r>
              <a:rPr lang="en-US" sz="1800" dirty="0">
                <a:solidFill>
                  <a:schemeClr val="bg2"/>
                </a:solidFill>
              </a:rPr>
              <a:t>The </a:t>
            </a:r>
            <a:r>
              <a:rPr lang="en-US" sz="1800" dirty="0" err="1">
                <a:solidFill>
                  <a:schemeClr val="bg2"/>
                </a:solidFill>
              </a:rPr>
              <a:t>Heliophysics</a:t>
            </a:r>
            <a:r>
              <a:rPr lang="en-US" sz="1800" dirty="0">
                <a:solidFill>
                  <a:schemeClr val="bg2"/>
                </a:solidFill>
              </a:rPr>
              <a:t> Events Knowledgebase (HEK) </a:t>
            </a:r>
            <a:r>
              <a:rPr lang="en-US" sz="1800" dirty="0" smtClean="0">
                <a:solidFill>
                  <a:schemeClr val="bg2"/>
                </a:solidFill>
              </a:rPr>
              <a:t>is a source-agnostic catalog of solar features. </a:t>
            </a:r>
            <a:r>
              <a:rPr lang="en-US" sz="1800" smtClean="0">
                <a:solidFill>
                  <a:schemeClr val="bg2"/>
                </a:solidFill>
              </a:rPr>
              <a:t>HEK will be </a:t>
            </a:r>
            <a:r>
              <a:rPr lang="en-US" sz="1800" dirty="0" smtClean="0">
                <a:solidFill>
                  <a:schemeClr val="bg2"/>
                </a:solidFill>
              </a:rPr>
              <a:t>used within </a:t>
            </a:r>
            <a:r>
              <a:rPr lang="en-US" sz="1800" dirty="0" err="1" smtClean="0">
                <a:solidFill>
                  <a:schemeClr val="bg2"/>
                </a:solidFill>
              </a:rPr>
              <a:t>Helioviewer</a:t>
            </a:r>
            <a:r>
              <a:rPr lang="en-US" sz="1800" dirty="0" smtClean="0">
                <a:solidFill>
                  <a:schemeClr val="bg2"/>
                </a:solidFill>
              </a:rPr>
              <a:t> for GOES-16 solar imagery.  </a:t>
            </a:r>
            <a:r>
              <a:rPr lang="en-US" sz="1800" i="1" dirty="0" smtClean="0">
                <a:solidFill>
                  <a:schemeClr val="bg2"/>
                </a:solidFill>
              </a:rPr>
              <a:t>HEK is not real time – see SUVI L2+ thematic maps</a:t>
            </a:r>
            <a:r>
              <a:rPr lang="en-US" sz="1800" dirty="0" smtClean="0">
                <a:solidFill>
                  <a:schemeClr val="bg2"/>
                </a:solidFill>
              </a:rPr>
              <a:t>.</a:t>
            </a:r>
          </a:p>
          <a:p>
            <a:pPr algn="ctr">
              <a:spcBef>
                <a:spcPts val="600"/>
              </a:spcBef>
            </a:pPr>
            <a:r>
              <a:rPr lang="en-US" sz="1800" b="1" dirty="0" smtClean="0">
                <a:solidFill>
                  <a:schemeClr val="bg2"/>
                </a:solidFill>
              </a:rPr>
              <a:t>Active Regions   //   Coronal Holes   //   Emerging Fluxes   //   Sunspots</a:t>
            </a:r>
            <a:r>
              <a:rPr lang="en-US" sz="1800" dirty="0" smtClean="0">
                <a:solidFill>
                  <a:schemeClr val="bg2"/>
                </a:solidFill>
              </a:rPr>
              <a:t> </a:t>
            </a:r>
          </a:p>
        </p:txBody>
      </p:sp>
    </p:spTree>
    <p:extLst>
      <p:ext uri="{BB962C8B-B14F-4D97-AF65-F5344CB8AC3E}">
        <p14:creationId xmlns:p14="http://schemas.microsoft.com/office/powerpoint/2010/main" val="868396074"/>
      </p:ext>
    </p:extLst>
  </p:cSld>
  <p:clrMapOvr>
    <a:masterClrMapping/>
  </p:clrMapOvr>
  <p:transition spd="slow">
    <p:pull/>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4" name="Object 63"/>
          <p:cNvGraphicFramePr>
            <a:graphicFrameLocks noChangeAspect="1"/>
          </p:cNvGraphicFramePr>
          <p:nvPr>
            <p:extLst/>
          </p:nvPr>
        </p:nvGraphicFramePr>
        <p:xfrm>
          <a:off x="1320454" y="1390868"/>
          <a:ext cx="7282509" cy="2314575"/>
        </p:xfrm>
        <a:graphic>
          <a:graphicData uri="http://schemas.openxmlformats.org/presentationml/2006/ole">
            <mc:AlternateContent xmlns:mc="http://schemas.openxmlformats.org/markup-compatibility/2006">
              <mc:Choice xmlns:v="urn:schemas-microsoft-com:vml" Requires="v">
                <p:oleObj spid="_x0000_s16386" name="Image" r:id="rId3" imgW="9180720" imgH="3085560" progId="Photoshop.Image.18">
                  <p:embed/>
                </p:oleObj>
              </mc:Choice>
              <mc:Fallback>
                <p:oleObj name="Image" r:id="rId3" imgW="9180720" imgH="3085560" progId="Photoshop.Image.18">
                  <p:embed/>
                  <p:pic>
                    <p:nvPicPr>
                      <p:cNvPr id="0" name=""/>
                      <p:cNvPicPr/>
                      <p:nvPr/>
                    </p:nvPicPr>
                    <p:blipFill>
                      <a:blip r:embed="rId4"/>
                      <a:stretch>
                        <a:fillRect/>
                      </a:stretch>
                    </p:blipFill>
                    <p:spPr>
                      <a:xfrm>
                        <a:off x="1320454" y="1390868"/>
                        <a:ext cx="7282509" cy="2314575"/>
                      </a:xfrm>
                      <a:prstGeom prst="rect">
                        <a:avLst/>
                      </a:prstGeom>
                    </p:spPr>
                  </p:pic>
                </p:oleObj>
              </mc:Fallback>
            </mc:AlternateContent>
          </a:graphicData>
        </a:graphic>
      </p:graphicFrame>
      <p:sp>
        <p:nvSpPr>
          <p:cNvPr id="6" name="TextBox 5"/>
          <p:cNvSpPr txBox="1"/>
          <p:nvPr/>
        </p:nvSpPr>
        <p:spPr>
          <a:xfrm>
            <a:off x="533400" y="3992654"/>
            <a:ext cx="936474" cy="2215991"/>
          </a:xfrm>
          <a:prstGeom prst="rect">
            <a:avLst/>
          </a:prstGeom>
          <a:noFill/>
        </p:spPr>
        <p:txBody>
          <a:bodyPr wrap="none" rtlCol="0">
            <a:spAutoFit/>
          </a:bodyPr>
          <a:lstStyle/>
          <a:p>
            <a:pPr algn="r">
              <a:spcAft>
                <a:spcPts val="3600"/>
              </a:spcAft>
            </a:pPr>
            <a:r>
              <a:rPr lang="en-US" sz="1200" dirty="0" smtClean="0">
                <a:solidFill>
                  <a:schemeClr val="bg2"/>
                </a:solidFill>
              </a:rPr>
              <a:t>SEISS L1b</a:t>
            </a:r>
          </a:p>
          <a:p>
            <a:pPr algn="r">
              <a:spcAft>
                <a:spcPts val="3600"/>
              </a:spcAft>
            </a:pPr>
            <a:r>
              <a:rPr lang="en-US" sz="1200" dirty="0" smtClean="0">
                <a:solidFill>
                  <a:schemeClr val="bg2"/>
                </a:solidFill>
              </a:rPr>
              <a:t>SUVI L1b</a:t>
            </a:r>
          </a:p>
          <a:p>
            <a:pPr algn="r">
              <a:spcAft>
                <a:spcPts val="3600"/>
              </a:spcAft>
            </a:pPr>
            <a:r>
              <a:rPr lang="en-US" sz="1200" dirty="0" smtClean="0">
                <a:solidFill>
                  <a:schemeClr val="bg2"/>
                </a:solidFill>
              </a:rPr>
              <a:t>EXIS L1b</a:t>
            </a:r>
          </a:p>
          <a:p>
            <a:pPr algn="r">
              <a:spcAft>
                <a:spcPts val="3600"/>
              </a:spcAft>
            </a:pPr>
            <a:r>
              <a:rPr lang="en-US" sz="1200" dirty="0" smtClean="0">
                <a:solidFill>
                  <a:schemeClr val="bg2"/>
                </a:solidFill>
              </a:rPr>
              <a:t>MAG L1b</a:t>
            </a:r>
          </a:p>
        </p:txBody>
      </p:sp>
      <p:sp>
        <p:nvSpPr>
          <p:cNvPr id="105" name="Right Arrow 104"/>
          <p:cNvSpPr/>
          <p:nvPr/>
        </p:nvSpPr>
        <p:spPr>
          <a:xfrm>
            <a:off x="7460272" y="2714426"/>
            <a:ext cx="685800" cy="304800"/>
          </a:xfrm>
          <a:prstGeom prst="rightArrow">
            <a:avLst/>
          </a:prstGeom>
          <a:solidFill>
            <a:srgbClr val="99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TextBox 107"/>
          <p:cNvSpPr txBox="1"/>
          <p:nvPr/>
        </p:nvSpPr>
        <p:spPr>
          <a:xfrm>
            <a:off x="1454007" y="591234"/>
            <a:ext cx="6236003" cy="523220"/>
          </a:xfrm>
          <a:prstGeom prst="rect">
            <a:avLst/>
          </a:prstGeom>
          <a:noFill/>
        </p:spPr>
        <p:txBody>
          <a:bodyPr wrap="none" rtlCol="0">
            <a:spAutoFit/>
          </a:bodyPr>
          <a:lstStyle/>
          <a:p>
            <a:pPr algn="ctr"/>
            <a:r>
              <a:rPr lang="en-US" sz="2800" b="1" dirty="0" smtClean="0">
                <a:solidFill>
                  <a:schemeClr val="bg1"/>
                </a:solidFill>
              </a:rPr>
              <a:t>Validation Schedule (L1b Products)</a:t>
            </a:r>
          </a:p>
        </p:txBody>
      </p:sp>
      <p:grpSp>
        <p:nvGrpSpPr>
          <p:cNvPr id="29" name="Group 28"/>
          <p:cNvGrpSpPr/>
          <p:nvPr/>
        </p:nvGrpSpPr>
        <p:grpSpPr>
          <a:xfrm>
            <a:off x="1415996" y="5065645"/>
            <a:ext cx="7186968" cy="652947"/>
            <a:chOff x="1420321" y="5578502"/>
            <a:chExt cx="7186968" cy="652947"/>
          </a:xfrm>
        </p:grpSpPr>
        <p:sp>
          <p:nvSpPr>
            <p:cNvPr id="25" name="Rectangle 24"/>
            <p:cNvSpPr/>
            <p:nvPr/>
          </p:nvSpPr>
          <p:spPr>
            <a:xfrm>
              <a:off x="1420321" y="5803096"/>
              <a:ext cx="7086599" cy="2286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1909325" y="5803096"/>
              <a:ext cx="6597595"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3776008" y="5803096"/>
              <a:ext cx="4730911" cy="228600"/>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6686365" y="5803096"/>
              <a:ext cx="1820555" cy="228600"/>
            </a:xfrm>
            <a:prstGeom prst="rect">
              <a:avLst/>
            </a:prstGeom>
            <a:solidFill>
              <a:srgbClr val="99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p:cNvGrpSpPr/>
            <p:nvPr/>
          </p:nvGrpSpPr>
          <p:grpSpPr>
            <a:xfrm>
              <a:off x="3065769" y="5580588"/>
              <a:ext cx="506870" cy="215444"/>
              <a:chOff x="3593132" y="3233190"/>
              <a:chExt cx="506870" cy="215444"/>
            </a:xfrm>
          </p:grpSpPr>
          <p:sp>
            <p:nvSpPr>
              <p:cNvPr id="111" name="TextBox 110"/>
              <p:cNvSpPr txBox="1"/>
              <p:nvPr/>
            </p:nvSpPr>
            <p:spPr>
              <a:xfrm>
                <a:off x="3593132" y="3233190"/>
                <a:ext cx="506870" cy="215444"/>
              </a:xfrm>
              <a:prstGeom prst="rect">
                <a:avLst/>
              </a:prstGeom>
              <a:noFill/>
            </p:spPr>
            <p:txBody>
              <a:bodyPr wrap="none" rtlCol="0">
                <a:spAutoFit/>
              </a:bodyPr>
              <a:lstStyle/>
              <a:p>
                <a:pPr algn="ctr"/>
                <a:r>
                  <a:rPr lang="en-US" sz="800" dirty="0" smtClean="0">
                    <a:solidFill>
                      <a:schemeClr val="bg2"/>
                    </a:solidFill>
                  </a:rPr>
                  <a:t>01 Feb</a:t>
                </a:r>
              </a:p>
            </p:txBody>
          </p:sp>
          <p:cxnSp>
            <p:nvCxnSpPr>
              <p:cNvPr id="9" name="Straight Connector 8"/>
              <p:cNvCxnSpPr>
                <a:endCxn id="111" idx="2"/>
              </p:cNvCxnSpPr>
              <p:nvPr/>
            </p:nvCxnSpPr>
            <p:spPr>
              <a:xfrm>
                <a:off x="3846565" y="3389101"/>
                <a:ext cx="2" cy="5953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12" name="Group 111"/>
            <p:cNvGrpSpPr/>
            <p:nvPr/>
          </p:nvGrpSpPr>
          <p:grpSpPr>
            <a:xfrm>
              <a:off x="1652148" y="5580588"/>
              <a:ext cx="511680" cy="215444"/>
              <a:chOff x="2945687" y="3233190"/>
              <a:chExt cx="511680" cy="215444"/>
            </a:xfrm>
          </p:grpSpPr>
          <p:sp>
            <p:nvSpPr>
              <p:cNvPr id="113" name="TextBox 112"/>
              <p:cNvSpPr txBox="1"/>
              <p:nvPr/>
            </p:nvSpPr>
            <p:spPr>
              <a:xfrm>
                <a:off x="2945687" y="3233190"/>
                <a:ext cx="511680" cy="215444"/>
              </a:xfrm>
              <a:prstGeom prst="rect">
                <a:avLst/>
              </a:prstGeom>
              <a:noFill/>
            </p:spPr>
            <p:txBody>
              <a:bodyPr wrap="none" rtlCol="0">
                <a:spAutoFit/>
              </a:bodyPr>
              <a:lstStyle/>
              <a:p>
                <a:pPr algn="ctr"/>
                <a:r>
                  <a:rPr lang="en-US" sz="800" dirty="0" smtClean="0">
                    <a:solidFill>
                      <a:schemeClr val="bg2"/>
                    </a:solidFill>
                  </a:rPr>
                  <a:t>11 Dec</a:t>
                </a:r>
              </a:p>
            </p:txBody>
          </p:sp>
          <p:cxnSp>
            <p:nvCxnSpPr>
              <p:cNvPr id="114" name="Straight Connector 113"/>
              <p:cNvCxnSpPr>
                <a:endCxn id="113" idx="2"/>
              </p:cNvCxnSpPr>
              <p:nvPr/>
            </p:nvCxnSpPr>
            <p:spPr>
              <a:xfrm>
                <a:off x="3201525" y="3389101"/>
                <a:ext cx="2" cy="5953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15" name="Group 114"/>
            <p:cNvGrpSpPr/>
            <p:nvPr/>
          </p:nvGrpSpPr>
          <p:grpSpPr>
            <a:xfrm>
              <a:off x="3522574" y="5580588"/>
              <a:ext cx="506870" cy="215444"/>
              <a:chOff x="2960054" y="3233190"/>
              <a:chExt cx="506870" cy="215444"/>
            </a:xfrm>
          </p:grpSpPr>
          <p:sp>
            <p:nvSpPr>
              <p:cNvPr id="116" name="TextBox 115"/>
              <p:cNvSpPr txBox="1"/>
              <p:nvPr/>
            </p:nvSpPr>
            <p:spPr>
              <a:xfrm>
                <a:off x="2960054" y="3233190"/>
                <a:ext cx="506870" cy="215444"/>
              </a:xfrm>
              <a:prstGeom prst="rect">
                <a:avLst/>
              </a:prstGeom>
              <a:noFill/>
            </p:spPr>
            <p:txBody>
              <a:bodyPr wrap="none" rtlCol="0">
                <a:spAutoFit/>
              </a:bodyPr>
              <a:lstStyle/>
              <a:p>
                <a:pPr algn="ctr"/>
                <a:r>
                  <a:rPr lang="en-US" sz="800" dirty="0" smtClean="0">
                    <a:solidFill>
                      <a:schemeClr val="bg2"/>
                    </a:solidFill>
                  </a:rPr>
                  <a:t>15 Feb</a:t>
                </a:r>
              </a:p>
            </p:txBody>
          </p:sp>
          <p:cxnSp>
            <p:nvCxnSpPr>
              <p:cNvPr id="117" name="Straight Connector 116"/>
              <p:cNvCxnSpPr>
                <a:endCxn id="116" idx="2"/>
              </p:cNvCxnSpPr>
              <p:nvPr/>
            </p:nvCxnSpPr>
            <p:spPr>
              <a:xfrm>
                <a:off x="3213489" y="3389101"/>
                <a:ext cx="0" cy="5953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120" name="TextBox 119"/>
            <p:cNvSpPr txBox="1"/>
            <p:nvPr/>
          </p:nvSpPr>
          <p:spPr>
            <a:xfrm>
              <a:off x="6674379" y="5826610"/>
              <a:ext cx="1221809" cy="215444"/>
            </a:xfrm>
            <a:prstGeom prst="rect">
              <a:avLst/>
            </a:prstGeom>
            <a:noFill/>
          </p:spPr>
          <p:txBody>
            <a:bodyPr wrap="none" rtlCol="0">
              <a:spAutoFit/>
            </a:bodyPr>
            <a:lstStyle/>
            <a:p>
              <a:r>
                <a:rPr lang="en-US" sz="800" b="1" dirty="0" smtClean="0">
                  <a:solidFill>
                    <a:schemeClr val="bg1"/>
                  </a:solidFill>
                </a:rPr>
                <a:t>Full Validation Phase</a:t>
              </a:r>
            </a:p>
          </p:txBody>
        </p:sp>
        <p:grpSp>
          <p:nvGrpSpPr>
            <p:cNvPr id="122" name="Group 121"/>
            <p:cNvGrpSpPr/>
            <p:nvPr/>
          </p:nvGrpSpPr>
          <p:grpSpPr>
            <a:xfrm>
              <a:off x="6424695" y="5580588"/>
              <a:ext cx="522900" cy="215444"/>
              <a:chOff x="2856384" y="3233190"/>
              <a:chExt cx="522900" cy="215444"/>
            </a:xfrm>
          </p:grpSpPr>
          <p:sp>
            <p:nvSpPr>
              <p:cNvPr id="123" name="TextBox 122"/>
              <p:cNvSpPr txBox="1"/>
              <p:nvPr/>
            </p:nvSpPr>
            <p:spPr>
              <a:xfrm>
                <a:off x="2856384" y="3233190"/>
                <a:ext cx="522900" cy="215444"/>
              </a:xfrm>
              <a:prstGeom prst="rect">
                <a:avLst/>
              </a:prstGeom>
              <a:noFill/>
            </p:spPr>
            <p:txBody>
              <a:bodyPr wrap="none" rtlCol="0">
                <a:spAutoFit/>
              </a:bodyPr>
              <a:lstStyle/>
              <a:p>
                <a:pPr algn="ctr"/>
                <a:r>
                  <a:rPr lang="en-US" sz="800" dirty="0" smtClean="0">
                    <a:solidFill>
                      <a:schemeClr val="bg2"/>
                    </a:solidFill>
                  </a:rPr>
                  <a:t>22 May</a:t>
                </a:r>
              </a:p>
            </p:txBody>
          </p:sp>
          <p:cxnSp>
            <p:nvCxnSpPr>
              <p:cNvPr id="124" name="Straight Connector 123"/>
              <p:cNvCxnSpPr>
                <a:endCxn id="123" idx="2"/>
              </p:cNvCxnSpPr>
              <p:nvPr/>
            </p:nvCxnSpPr>
            <p:spPr>
              <a:xfrm>
                <a:off x="3117833" y="3389101"/>
                <a:ext cx="1" cy="5953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134" name="TextBox 133"/>
            <p:cNvSpPr txBox="1"/>
            <p:nvPr/>
          </p:nvSpPr>
          <p:spPr>
            <a:xfrm>
              <a:off x="1898353" y="5823072"/>
              <a:ext cx="1776157" cy="215444"/>
            </a:xfrm>
            <a:prstGeom prst="rect">
              <a:avLst/>
            </a:prstGeom>
            <a:noFill/>
          </p:spPr>
          <p:txBody>
            <a:bodyPr wrap="square" rtlCol="0">
              <a:spAutoFit/>
            </a:bodyPr>
            <a:lstStyle/>
            <a:p>
              <a:r>
                <a:rPr lang="en-US" sz="800" b="1" dirty="0" smtClean="0">
                  <a:solidFill>
                    <a:schemeClr val="bg1"/>
                  </a:solidFill>
                </a:rPr>
                <a:t>Instrument Performance</a:t>
              </a:r>
            </a:p>
          </p:txBody>
        </p:sp>
        <p:sp>
          <p:nvSpPr>
            <p:cNvPr id="135" name="TextBox 134"/>
            <p:cNvSpPr txBox="1"/>
            <p:nvPr/>
          </p:nvSpPr>
          <p:spPr>
            <a:xfrm>
              <a:off x="3778283" y="5816252"/>
              <a:ext cx="1231427" cy="215444"/>
            </a:xfrm>
            <a:prstGeom prst="rect">
              <a:avLst/>
            </a:prstGeom>
            <a:noFill/>
          </p:spPr>
          <p:txBody>
            <a:bodyPr wrap="none" rtlCol="0">
              <a:spAutoFit/>
            </a:bodyPr>
            <a:lstStyle/>
            <a:p>
              <a:r>
                <a:rPr lang="en-US" sz="800" b="1" dirty="0" smtClean="0">
                  <a:solidFill>
                    <a:schemeClr val="bg1"/>
                  </a:solidFill>
                </a:rPr>
                <a:t>Product Performance</a:t>
              </a:r>
            </a:p>
          </p:txBody>
        </p:sp>
        <p:cxnSp>
          <p:nvCxnSpPr>
            <p:cNvPr id="145" name="Straight Connector 144"/>
            <p:cNvCxnSpPr/>
            <p:nvPr/>
          </p:nvCxnSpPr>
          <p:spPr>
            <a:xfrm>
              <a:off x="3320437" y="6046958"/>
              <a:ext cx="0" cy="3482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47" name="TextBox 146"/>
            <p:cNvSpPr txBox="1"/>
            <p:nvPr/>
          </p:nvSpPr>
          <p:spPr>
            <a:xfrm>
              <a:off x="7616312" y="5578502"/>
              <a:ext cx="990977" cy="215444"/>
            </a:xfrm>
            <a:prstGeom prst="rect">
              <a:avLst/>
            </a:prstGeom>
            <a:noFill/>
          </p:spPr>
          <p:txBody>
            <a:bodyPr wrap="none" rtlCol="0">
              <a:spAutoFit/>
            </a:bodyPr>
            <a:lstStyle/>
            <a:p>
              <a:pPr algn="ctr"/>
              <a:r>
                <a:rPr lang="en-US" sz="800" dirty="0" smtClean="0">
                  <a:solidFill>
                    <a:schemeClr val="bg2"/>
                  </a:solidFill>
                </a:rPr>
                <a:t>PLT End + 12 Mo</a:t>
              </a:r>
            </a:p>
          </p:txBody>
        </p:sp>
        <p:cxnSp>
          <p:nvCxnSpPr>
            <p:cNvPr id="148" name="Straight Connector 147"/>
            <p:cNvCxnSpPr/>
            <p:nvPr/>
          </p:nvCxnSpPr>
          <p:spPr>
            <a:xfrm>
              <a:off x="8510544" y="5734413"/>
              <a:ext cx="3" cy="5953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nvGrpSpPr>
            <p:cNvPr id="149" name="Group 148"/>
            <p:cNvGrpSpPr/>
            <p:nvPr/>
          </p:nvGrpSpPr>
          <p:grpSpPr>
            <a:xfrm>
              <a:off x="3479883" y="6016005"/>
              <a:ext cx="587020" cy="215444"/>
              <a:chOff x="2379509" y="6008054"/>
              <a:chExt cx="587020" cy="215444"/>
            </a:xfrm>
          </p:grpSpPr>
          <p:sp>
            <p:nvSpPr>
              <p:cNvPr id="150" name="TextBox 149"/>
              <p:cNvSpPr txBox="1"/>
              <p:nvPr/>
            </p:nvSpPr>
            <p:spPr>
              <a:xfrm>
                <a:off x="2379509" y="6008054"/>
                <a:ext cx="587020" cy="215444"/>
              </a:xfrm>
              <a:prstGeom prst="rect">
                <a:avLst/>
              </a:prstGeom>
              <a:noFill/>
            </p:spPr>
            <p:txBody>
              <a:bodyPr wrap="none" rtlCol="0">
                <a:spAutoFit/>
              </a:bodyPr>
              <a:lstStyle/>
              <a:p>
                <a:pPr algn="ctr"/>
                <a:r>
                  <a:rPr lang="en-US" sz="800" dirty="0" smtClean="0">
                    <a:solidFill>
                      <a:schemeClr val="bg2"/>
                    </a:solidFill>
                  </a:rPr>
                  <a:t>PLT End</a:t>
                </a:r>
              </a:p>
            </p:txBody>
          </p:sp>
          <p:cxnSp>
            <p:nvCxnSpPr>
              <p:cNvPr id="151" name="Straight Connector 150"/>
              <p:cNvCxnSpPr/>
              <p:nvPr/>
            </p:nvCxnSpPr>
            <p:spPr>
              <a:xfrm>
                <a:off x="2675855" y="6039007"/>
                <a:ext cx="0" cy="3482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52" name="Group 151"/>
            <p:cNvGrpSpPr/>
            <p:nvPr/>
          </p:nvGrpSpPr>
          <p:grpSpPr>
            <a:xfrm>
              <a:off x="6346404" y="6016005"/>
              <a:ext cx="655949" cy="215444"/>
              <a:chOff x="2249785" y="6008054"/>
              <a:chExt cx="655949" cy="215444"/>
            </a:xfrm>
          </p:grpSpPr>
          <p:sp>
            <p:nvSpPr>
              <p:cNvPr id="153" name="TextBox 152"/>
              <p:cNvSpPr txBox="1"/>
              <p:nvPr/>
            </p:nvSpPr>
            <p:spPr>
              <a:xfrm>
                <a:off x="2249785" y="6008054"/>
                <a:ext cx="655949" cy="215444"/>
              </a:xfrm>
              <a:prstGeom prst="rect">
                <a:avLst/>
              </a:prstGeom>
              <a:noFill/>
            </p:spPr>
            <p:txBody>
              <a:bodyPr wrap="none" rtlCol="0">
                <a:spAutoFit/>
              </a:bodyPr>
              <a:lstStyle/>
              <a:p>
                <a:pPr algn="ctr"/>
                <a:r>
                  <a:rPr lang="en-US" sz="800" dirty="0" smtClean="0">
                    <a:solidFill>
                      <a:schemeClr val="bg2"/>
                    </a:solidFill>
                  </a:rPr>
                  <a:t>PLPT End</a:t>
                </a:r>
              </a:p>
            </p:txBody>
          </p:sp>
          <p:cxnSp>
            <p:nvCxnSpPr>
              <p:cNvPr id="154" name="Straight Connector 153"/>
              <p:cNvCxnSpPr/>
              <p:nvPr/>
            </p:nvCxnSpPr>
            <p:spPr>
              <a:xfrm>
                <a:off x="2577759" y="6039007"/>
                <a:ext cx="0" cy="3482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55" name="Group 154"/>
            <p:cNvGrpSpPr/>
            <p:nvPr/>
          </p:nvGrpSpPr>
          <p:grpSpPr>
            <a:xfrm>
              <a:off x="1637383" y="6007124"/>
              <a:ext cx="373821" cy="215444"/>
              <a:chOff x="2390848" y="5999173"/>
              <a:chExt cx="373821" cy="215444"/>
            </a:xfrm>
          </p:grpSpPr>
          <p:sp>
            <p:nvSpPr>
              <p:cNvPr id="156" name="TextBox 155"/>
              <p:cNvSpPr txBox="1"/>
              <p:nvPr/>
            </p:nvSpPr>
            <p:spPr>
              <a:xfrm>
                <a:off x="2390848" y="5999173"/>
                <a:ext cx="373821" cy="215444"/>
              </a:xfrm>
              <a:prstGeom prst="rect">
                <a:avLst/>
              </a:prstGeom>
              <a:noFill/>
            </p:spPr>
            <p:txBody>
              <a:bodyPr wrap="none" rtlCol="0">
                <a:spAutoFit/>
              </a:bodyPr>
              <a:lstStyle/>
              <a:p>
                <a:pPr algn="ctr"/>
                <a:r>
                  <a:rPr lang="en-US" sz="800" dirty="0" smtClean="0">
                    <a:solidFill>
                      <a:schemeClr val="bg2"/>
                    </a:solidFill>
                  </a:rPr>
                  <a:t>PLT</a:t>
                </a:r>
              </a:p>
            </p:txBody>
          </p:sp>
          <p:cxnSp>
            <p:nvCxnSpPr>
              <p:cNvPr id="157" name="Straight Connector 156"/>
              <p:cNvCxnSpPr/>
              <p:nvPr/>
            </p:nvCxnSpPr>
            <p:spPr>
              <a:xfrm>
                <a:off x="2577759" y="6030126"/>
                <a:ext cx="0" cy="3482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grpSp>
      <p:grpSp>
        <p:nvGrpSpPr>
          <p:cNvPr id="226" name="Group 225"/>
          <p:cNvGrpSpPr/>
          <p:nvPr/>
        </p:nvGrpSpPr>
        <p:grpSpPr>
          <a:xfrm>
            <a:off x="1415996" y="5688401"/>
            <a:ext cx="7186968" cy="654773"/>
            <a:chOff x="1420321" y="5576676"/>
            <a:chExt cx="7186968" cy="654773"/>
          </a:xfrm>
        </p:grpSpPr>
        <p:sp>
          <p:nvSpPr>
            <p:cNvPr id="227" name="Rectangle 226"/>
            <p:cNvSpPr/>
            <p:nvPr/>
          </p:nvSpPr>
          <p:spPr>
            <a:xfrm>
              <a:off x="1420321" y="5803096"/>
              <a:ext cx="7086599" cy="2286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Rectangle 227"/>
            <p:cNvSpPr/>
            <p:nvPr/>
          </p:nvSpPr>
          <p:spPr>
            <a:xfrm>
              <a:off x="1826813" y="5803096"/>
              <a:ext cx="6680107"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Rectangle 228"/>
            <p:cNvSpPr/>
            <p:nvPr/>
          </p:nvSpPr>
          <p:spPr>
            <a:xfrm>
              <a:off x="4500380" y="5803096"/>
              <a:ext cx="4006540" cy="228600"/>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Rectangle 229"/>
            <p:cNvSpPr/>
            <p:nvPr/>
          </p:nvSpPr>
          <p:spPr>
            <a:xfrm>
              <a:off x="6686365" y="5803096"/>
              <a:ext cx="1820555" cy="228600"/>
            </a:xfrm>
            <a:prstGeom prst="rect">
              <a:avLst/>
            </a:prstGeom>
            <a:solidFill>
              <a:srgbClr val="99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1" name="Group 230"/>
            <p:cNvGrpSpPr/>
            <p:nvPr/>
          </p:nvGrpSpPr>
          <p:grpSpPr>
            <a:xfrm>
              <a:off x="2342645" y="5580588"/>
              <a:ext cx="495650" cy="215444"/>
              <a:chOff x="2870008" y="3233190"/>
              <a:chExt cx="495650" cy="215444"/>
            </a:xfrm>
          </p:grpSpPr>
          <p:sp>
            <p:nvSpPr>
              <p:cNvPr id="258" name="TextBox 257"/>
              <p:cNvSpPr txBox="1"/>
              <p:nvPr/>
            </p:nvSpPr>
            <p:spPr>
              <a:xfrm>
                <a:off x="2870008" y="3233190"/>
                <a:ext cx="495650" cy="215444"/>
              </a:xfrm>
              <a:prstGeom prst="rect">
                <a:avLst/>
              </a:prstGeom>
              <a:noFill/>
            </p:spPr>
            <p:txBody>
              <a:bodyPr wrap="none" rtlCol="0">
                <a:spAutoFit/>
              </a:bodyPr>
              <a:lstStyle/>
              <a:p>
                <a:pPr algn="ctr"/>
                <a:r>
                  <a:rPr lang="en-US" sz="800" dirty="0" smtClean="0">
                    <a:solidFill>
                      <a:schemeClr val="bg2"/>
                    </a:solidFill>
                  </a:rPr>
                  <a:t>04 Jan</a:t>
                </a:r>
              </a:p>
            </p:txBody>
          </p:sp>
          <p:cxnSp>
            <p:nvCxnSpPr>
              <p:cNvPr id="259" name="Straight Connector 258"/>
              <p:cNvCxnSpPr>
                <a:endCxn id="258" idx="2"/>
              </p:cNvCxnSpPr>
              <p:nvPr/>
            </p:nvCxnSpPr>
            <p:spPr>
              <a:xfrm>
                <a:off x="3117833" y="3389101"/>
                <a:ext cx="0" cy="5953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232" name="Group 231"/>
            <p:cNvGrpSpPr/>
            <p:nvPr/>
          </p:nvGrpSpPr>
          <p:grpSpPr>
            <a:xfrm>
              <a:off x="1568455" y="5580588"/>
              <a:ext cx="511680" cy="215444"/>
              <a:chOff x="2861994" y="3233190"/>
              <a:chExt cx="511680" cy="215444"/>
            </a:xfrm>
          </p:grpSpPr>
          <p:sp>
            <p:nvSpPr>
              <p:cNvPr id="256" name="TextBox 255"/>
              <p:cNvSpPr txBox="1"/>
              <p:nvPr/>
            </p:nvSpPr>
            <p:spPr>
              <a:xfrm>
                <a:off x="2861994" y="3233190"/>
                <a:ext cx="511680" cy="215444"/>
              </a:xfrm>
              <a:prstGeom prst="rect">
                <a:avLst/>
              </a:prstGeom>
              <a:noFill/>
            </p:spPr>
            <p:txBody>
              <a:bodyPr wrap="none" rtlCol="0">
                <a:spAutoFit/>
              </a:bodyPr>
              <a:lstStyle/>
              <a:p>
                <a:pPr algn="ctr"/>
                <a:r>
                  <a:rPr lang="en-US" sz="800" dirty="0" smtClean="0">
                    <a:solidFill>
                      <a:schemeClr val="bg2"/>
                    </a:solidFill>
                  </a:rPr>
                  <a:t>07 Dec</a:t>
                </a:r>
              </a:p>
            </p:txBody>
          </p:sp>
          <p:cxnSp>
            <p:nvCxnSpPr>
              <p:cNvPr id="257" name="Straight Connector 256"/>
              <p:cNvCxnSpPr>
                <a:endCxn id="256" idx="2"/>
              </p:cNvCxnSpPr>
              <p:nvPr/>
            </p:nvCxnSpPr>
            <p:spPr>
              <a:xfrm>
                <a:off x="3117833" y="3389101"/>
                <a:ext cx="1" cy="5953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233" name="Group 232"/>
            <p:cNvGrpSpPr/>
            <p:nvPr/>
          </p:nvGrpSpPr>
          <p:grpSpPr>
            <a:xfrm>
              <a:off x="4238855" y="5576676"/>
              <a:ext cx="505267" cy="215444"/>
              <a:chOff x="3676335" y="3229278"/>
              <a:chExt cx="505267" cy="215444"/>
            </a:xfrm>
          </p:grpSpPr>
          <p:sp>
            <p:nvSpPr>
              <p:cNvPr id="254" name="TextBox 253"/>
              <p:cNvSpPr txBox="1"/>
              <p:nvPr/>
            </p:nvSpPr>
            <p:spPr>
              <a:xfrm>
                <a:off x="3676335" y="3229278"/>
                <a:ext cx="505267" cy="215444"/>
              </a:xfrm>
              <a:prstGeom prst="rect">
                <a:avLst/>
              </a:prstGeom>
              <a:noFill/>
            </p:spPr>
            <p:txBody>
              <a:bodyPr wrap="none" rtlCol="0">
                <a:spAutoFit/>
              </a:bodyPr>
              <a:lstStyle/>
              <a:p>
                <a:pPr algn="ctr"/>
                <a:r>
                  <a:rPr lang="en-US" sz="800" dirty="0" smtClean="0">
                    <a:solidFill>
                      <a:schemeClr val="bg2"/>
                    </a:solidFill>
                  </a:rPr>
                  <a:t>09 Mar</a:t>
                </a:r>
              </a:p>
            </p:txBody>
          </p:sp>
          <p:cxnSp>
            <p:nvCxnSpPr>
              <p:cNvPr id="255" name="Straight Connector 254"/>
              <p:cNvCxnSpPr>
                <a:endCxn id="254" idx="2"/>
              </p:cNvCxnSpPr>
              <p:nvPr/>
            </p:nvCxnSpPr>
            <p:spPr>
              <a:xfrm>
                <a:off x="3928968" y="3385189"/>
                <a:ext cx="1" cy="5953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234" name="TextBox 233"/>
            <p:cNvSpPr txBox="1"/>
            <p:nvPr/>
          </p:nvSpPr>
          <p:spPr>
            <a:xfrm>
              <a:off x="6674379" y="5826610"/>
              <a:ext cx="1221809" cy="215444"/>
            </a:xfrm>
            <a:prstGeom prst="rect">
              <a:avLst/>
            </a:prstGeom>
            <a:noFill/>
          </p:spPr>
          <p:txBody>
            <a:bodyPr wrap="none" rtlCol="0">
              <a:spAutoFit/>
            </a:bodyPr>
            <a:lstStyle/>
            <a:p>
              <a:r>
                <a:rPr lang="en-US" sz="800" b="1" dirty="0" smtClean="0">
                  <a:solidFill>
                    <a:schemeClr val="bg1"/>
                  </a:solidFill>
                </a:rPr>
                <a:t>Full Validation Phase</a:t>
              </a:r>
            </a:p>
          </p:txBody>
        </p:sp>
        <p:grpSp>
          <p:nvGrpSpPr>
            <p:cNvPr id="235" name="Group 234"/>
            <p:cNvGrpSpPr/>
            <p:nvPr/>
          </p:nvGrpSpPr>
          <p:grpSpPr>
            <a:xfrm>
              <a:off x="6424695" y="5580588"/>
              <a:ext cx="522900" cy="215444"/>
              <a:chOff x="2856384" y="3233190"/>
              <a:chExt cx="522900" cy="215444"/>
            </a:xfrm>
          </p:grpSpPr>
          <p:sp>
            <p:nvSpPr>
              <p:cNvPr id="252" name="TextBox 251"/>
              <p:cNvSpPr txBox="1"/>
              <p:nvPr/>
            </p:nvSpPr>
            <p:spPr>
              <a:xfrm>
                <a:off x="2856384" y="3233190"/>
                <a:ext cx="522900" cy="215444"/>
              </a:xfrm>
              <a:prstGeom prst="rect">
                <a:avLst/>
              </a:prstGeom>
              <a:noFill/>
            </p:spPr>
            <p:txBody>
              <a:bodyPr wrap="none" rtlCol="0">
                <a:spAutoFit/>
              </a:bodyPr>
              <a:lstStyle/>
              <a:p>
                <a:pPr algn="ctr"/>
                <a:r>
                  <a:rPr lang="en-US" sz="800" dirty="0" smtClean="0">
                    <a:solidFill>
                      <a:schemeClr val="bg2"/>
                    </a:solidFill>
                  </a:rPr>
                  <a:t>22 May</a:t>
                </a:r>
              </a:p>
            </p:txBody>
          </p:sp>
          <p:cxnSp>
            <p:nvCxnSpPr>
              <p:cNvPr id="253" name="Straight Connector 252"/>
              <p:cNvCxnSpPr>
                <a:endCxn id="252" idx="2"/>
              </p:cNvCxnSpPr>
              <p:nvPr/>
            </p:nvCxnSpPr>
            <p:spPr>
              <a:xfrm>
                <a:off x="3117833" y="3389101"/>
                <a:ext cx="1" cy="5953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236" name="TextBox 235"/>
            <p:cNvSpPr txBox="1"/>
            <p:nvPr/>
          </p:nvSpPr>
          <p:spPr>
            <a:xfrm>
              <a:off x="1826661" y="5823072"/>
              <a:ext cx="1374094" cy="215444"/>
            </a:xfrm>
            <a:prstGeom prst="rect">
              <a:avLst/>
            </a:prstGeom>
            <a:noFill/>
          </p:spPr>
          <p:txBody>
            <a:bodyPr wrap="none" rtlCol="0">
              <a:spAutoFit/>
            </a:bodyPr>
            <a:lstStyle/>
            <a:p>
              <a:r>
                <a:rPr lang="en-US" sz="800" b="1" dirty="0" smtClean="0">
                  <a:solidFill>
                    <a:schemeClr val="bg1"/>
                  </a:solidFill>
                </a:rPr>
                <a:t>Instrument Performance</a:t>
              </a:r>
            </a:p>
          </p:txBody>
        </p:sp>
        <p:sp>
          <p:nvSpPr>
            <p:cNvPr id="237" name="TextBox 236"/>
            <p:cNvSpPr txBox="1"/>
            <p:nvPr/>
          </p:nvSpPr>
          <p:spPr>
            <a:xfrm>
              <a:off x="4483138" y="5805324"/>
              <a:ext cx="1231427" cy="215444"/>
            </a:xfrm>
            <a:prstGeom prst="rect">
              <a:avLst/>
            </a:prstGeom>
            <a:noFill/>
          </p:spPr>
          <p:txBody>
            <a:bodyPr wrap="none" rtlCol="0">
              <a:spAutoFit/>
            </a:bodyPr>
            <a:lstStyle/>
            <a:p>
              <a:r>
                <a:rPr lang="en-US" sz="800" b="1" dirty="0" smtClean="0">
                  <a:solidFill>
                    <a:schemeClr val="bg1"/>
                  </a:solidFill>
                </a:rPr>
                <a:t>Product Performance</a:t>
              </a:r>
            </a:p>
          </p:txBody>
        </p:sp>
        <p:cxnSp>
          <p:nvCxnSpPr>
            <p:cNvPr id="251" name="Straight Connector 250"/>
            <p:cNvCxnSpPr/>
            <p:nvPr/>
          </p:nvCxnSpPr>
          <p:spPr>
            <a:xfrm>
              <a:off x="2577759" y="6042195"/>
              <a:ext cx="0" cy="3482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39" name="TextBox 238"/>
            <p:cNvSpPr txBox="1"/>
            <p:nvPr/>
          </p:nvSpPr>
          <p:spPr>
            <a:xfrm>
              <a:off x="7616312" y="5578502"/>
              <a:ext cx="990977" cy="215444"/>
            </a:xfrm>
            <a:prstGeom prst="rect">
              <a:avLst/>
            </a:prstGeom>
            <a:noFill/>
          </p:spPr>
          <p:txBody>
            <a:bodyPr wrap="none" rtlCol="0">
              <a:spAutoFit/>
            </a:bodyPr>
            <a:lstStyle/>
            <a:p>
              <a:pPr algn="ctr"/>
              <a:r>
                <a:rPr lang="en-US" sz="800" dirty="0" smtClean="0">
                  <a:solidFill>
                    <a:schemeClr val="bg2"/>
                  </a:solidFill>
                </a:rPr>
                <a:t>PLT End + 12 Mo</a:t>
              </a:r>
            </a:p>
          </p:txBody>
        </p:sp>
        <p:cxnSp>
          <p:nvCxnSpPr>
            <p:cNvPr id="240" name="Straight Connector 239"/>
            <p:cNvCxnSpPr/>
            <p:nvPr/>
          </p:nvCxnSpPr>
          <p:spPr>
            <a:xfrm>
              <a:off x="8510544" y="5734413"/>
              <a:ext cx="3" cy="5953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nvGrpSpPr>
            <p:cNvPr id="241" name="Group 240"/>
            <p:cNvGrpSpPr/>
            <p:nvPr/>
          </p:nvGrpSpPr>
          <p:grpSpPr>
            <a:xfrm>
              <a:off x="3384623" y="6011242"/>
              <a:ext cx="587020" cy="215444"/>
              <a:chOff x="2284249" y="6003291"/>
              <a:chExt cx="587020" cy="215444"/>
            </a:xfrm>
          </p:grpSpPr>
          <p:sp>
            <p:nvSpPr>
              <p:cNvPr id="248" name="TextBox 247"/>
              <p:cNvSpPr txBox="1"/>
              <p:nvPr/>
            </p:nvSpPr>
            <p:spPr>
              <a:xfrm>
                <a:off x="2284249" y="6003291"/>
                <a:ext cx="587020" cy="215444"/>
              </a:xfrm>
              <a:prstGeom prst="rect">
                <a:avLst/>
              </a:prstGeom>
              <a:noFill/>
            </p:spPr>
            <p:txBody>
              <a:bodyPr wrap="none" rtlCol="0">
                <a:spAutoFit/>
              </a:bodyPr>
              <a:lstStyle/>
              <a:p>
                <a:pPr algn="ctr"/>
                <a:r>
                  <a:rPr lang="en-US" sz="800" dirty="0" smtClean="0">
                    <a:solidFill>
                      <a:schemeClr val="bg2"/>
                    </a:solidFill>
                  </a:rPr>
                  <a:t>PLT End</a:t>
                </a:r>
              </a:p>
            </p:txBody>
          </p:sp>
          <p:cxnSp>
            <p:nvCxnSpPr>
              <p:cNvPr id="249" name="Straight Connector 248"/>
              <p:cNvCxnSpPr/>
              <p:nvPr/>
            </p:nvCxnSpPr>
            <p:spPr>
              <a:xfrm>
                <a:off x="2577759" y="6034244"/>
                <a:ext cx="0" cy="3482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242" name="Group 241"/>
            <p:cNvGrpSpPr/>
            <p:nvPr/>
          </p:nvGrpSpPr>
          <p:grpSpPr>
            <a:xfrm>
              <a:off x="6346404" y="6011242"/>
              <a:ext cx="655949" cy="215444"/>
              <a:chOff x="2249785" y="6003291"/>
              <a:chExt cx="655949" cy="215444"/>
            </a:xfrm>
          </p:grpSpPr>
          <p:sp>
            <p:nvSpPr>
              <p:cNvPr id="246" name="TextBox 245"/>
              <p:cNvSpPr txBox="1"/>
              <p:nvPr/>
            </p:nvSpPr>
            <p:spPr>
              <a:xfrm>
                <a:off x="2249785" y="6003291"/>
                <a:ext cx="655949" cy="215444"/>
              </a:xfrm>
              <a:prstGeom prst="rect">
                <a:avLst/>
              </a:prstGeom>
              <a:noFill/>
            </p:spPr>
            <p:txBody>
              <a:bodyPr wrap="none" rtlCol="0">
                <a:spAutoFit/>
              </a:bodyPr>
              <a:lstStyle/>
              <a:p>
                <a:pPr algn="ctr"/>
                <a:r>
                  <a:rPr lang="en-US" sz="800" dirty="0" smtClean="0">
                    <a:solidFill>
                      <a:schemeClr val="bg2"/>
                    </a:solidFill>
                  </a:rPr>
                  <a:t>PLPT End</a:t>
                </a:r>
              </a:p>
            </p:txBody>
          </p:sp>
          <p:cxnSp>
            <p:nvCxnSpPr>
              <p:cNvPr id="247" name="Straight Connector 246"/>
              <p:cNvCxnSpPr/>
              <p:nvPr/>
            </p:nvCxnSpPr>
            <p:spPr>
              <a:xfrm>
                <a:off x="2577759" y="6034244"/>
                <a:ext cx="0" cy="3482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243" name="Group 242"/>
            <p:cNvGrpSpPr/>
            <p:nvPr/>
          </p:nvGrpSpPr>
          <p:grpSpPr>
            <a:xfrm>
              <a:off x="1637383" y="6016005"/>
              <a:ext cx="373821" cy="215444"/>
              <a:chOff x="2390848" y="6008054"/>
              <a:chExt cx="373821" cy="215444"/>
            </a:xfrm>
          </p:grpSpPr>
          <p:sp>
            <p:nvSpPr>
              <p:cNvPr id="244" name="TextBox 243"/>
              <p:cNvSpPr txBox="1"/>
              <p:nvPr/>
            </p:nvSpPr>
            <p:spPr>
              <a:xfrm>
                <a:off x="2390848" y="6008054"/>
                <a:ext cx="373821" cy="215444"/>
              </a:xfrm>
              <a:prstGeom prst="rect">
                <a:avLst/>
              </a:prstGeom>
              <a:noFill/>
            </p:spPr>
            <p:txBody>
              <a:bodyPr wrap="none" rtlCol="0">
                <a:spAutoFit/>
              </a:bodyPr>
              <a:lstStyle/>
              <a:p>
                <a:pPr algn="ctr"/>
                <a:r>
                  <a:rPr lang="en-US" sz="800" dirty="0" smtClean="0">
                    <a:solidFill>
                      <a:schemeClr val="bg2"/>
                    </a:solidFill>
                  </a:rPr>
                  <a:t>PLT</a:t>
                </a:r>
              </a:p>
            </p:txBody>
          </p:sp>
          <p:cxnSp>
            <p:nvCxnSpPr>
              <p:cNvPr id="245" name="Straight Connector 244"/>
              <p:cNvCxnSpPr/>
              <p:nvPr/>
            </p:nvCxnSpPr>
            <p:spPr>
              <a:xfrm>
                <a:off x="2577759" y="6029481"/>
                <a:ext cx="0" cy="3482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grpSp>
      <p:sp>
        <p:nvSpPr>
          <p:cNvPr id="261" name="Rectangle 260"/>
          <p:cNvSpPr/>
          <p:nvPr/>
        </p:nvSpPr>
        <p:spPr>
          <a:xfrm>
            <a:off x="1423632" y="3994839"/>
            <a:ext cx="7086599" cy="2286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Rectangle 261"/>
          <p:cNvSpPr/>
          <p:nvPr/>
        </p:nvSpPr>
        <p:spPr>
          <a:xfrm>
            <a:off x="2711412" y="3994839"/>
            <a:ext cx="5798819"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Rectangle 262"/>
          <p:cNvSpPr/>
          <p:nvPr/>
        </p:nvSpPr>
        <p:spPr>
          <a:xfrm>
            <a:off x="3686183" y="3994839"/>
            <a:ext cx="4824048" cy="228600"/>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Rectangle 263"/>
          <p:cNvSpPr/>
          <p:nvPr/>
        </p:nvSpPr>
        <p:spPr>
          <a:xfrm>
            <a:off x="6689676" y="3994839"/>
            <a:ext cx="1820555" cy="228600"/>
          </a:xfrm>
          <a:prstGeom prst="rect">
            <a:avLst/>
          </a:prstGeom>
          <a:solidFill>
            <a:srgbClr val="99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TextBox 291"/>
          <p:cNvSpPr txBox="1"/>
          <p:nvPr/>
        </p:nvSpPr>
        <p:spPr>
          <a:xfrm>
            <a:off x="3048000" y="3772331"/>
            <a:ext cx="506870" cy="215444"/>
          </a:xfrm>
          <a:prstGeom prst="rect">
            <a:avLst/>
          </a:prstGeom>
          <a:noFill/>
        </p:spPr>
        <p:txBody>
          <a:bodyPr wrap="none" rtlCol="0">
            <a:spAutoFit/>
          </a:bodyPr>
          <a:lstStyle/>
          <a:p>
            <a:pPr algn="ctr"/>
            <a:r>
              <a:rPr lang="en-US" sz="800" dirty="0" smtClean="0">
                <a:solidFill>
                  <a:schemeClr val="bg2"/>
                </a:solidFill>
              </a:rPr>
              <a:t>02 Feb</a:t>
            </a:r>
          </a:p>
        </p:txBody>
      </p:sp>
      <p:cxnSp>
        <p:nvCxnSpPr>
          <p:cNvPr id="293" name="Straight Connector 292"/>
          <p:cNvCxnSpPr/>
          <p:nvPr/>
        </p:nvCxnSpPr>
        <p:spPr>
          <a:xfrm>
            <a:off x="3429000" y="3928242"/>
            <a:ext cx="0" cy="5953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nvGrpSpPr>
          <p:cNvPr id="266" name="Group 265"/>
          <p:cNvGrpSpPr/>
          <p:nvPr/>
        </p:nvGrpSpPr>
        <p:grpSpPr>
          <a:xfrm>
            <a:off x="2466246" y="3772331"/>
            <a:ext cx="495650" cy="215444"/>
            <a:chOff x="3756474" y="3233190"/>
            <a:chExt cx="495650" cy="215444"/>
          </a:xfrm>
        </p:grpSpPr>
        <p:sp>
          <p:nvSpPr>
            <p:cNvPr id="290" name="TextBox 289"/>
            <p:cNvSpPr txBox="1"/>
            <p:nvPr/>
          </p:nvSpPr>
          <p:spPr>
            <a:xfrm>
              <a:off x="3756474" y="3233190"/>
              <a:ext cx="495650" cy="215444"/>
            </a:xfrm>
            <a:prstGeom prst="rect">
              <a:avLst/>
            </a:prstGeom>
            <a:noFill/>
          </p:spPr>
          <p:txBody>
            <a:bodyPr wrap="none" rtlCol="0">
              <a:spAutoFit/>
            </a:bodyPr>
            <a:lstStyle/>
            <a:p>
              <a:pPr algn="ctr"/>
              <a:r>
                <a:rPr lang="en-US" sz="800" dirty="0" smtClean="0">
                  <a:solidFill>
                    <a:schemeClr val="bg2"/>
                  </a:solidFill>
                </a:rPr>
                <a:t>08 Jan</a:t>
              </a:r>
            </a:p>
          </p:txBody>
        </p:sp>
        <p:cxnSp>
          <p:nvCxnSpPr>
            <p:cNvPr id="291" name="Straight Connector 290"/>
            <p:cNvCxnSpPr>
              <a:endCxn id="290" idx="2"/>
            </p:cNvCxnSpPr>
            <p:nvPr/>
          </p:nvCxnSpPr>
          <p:spPr>
            <a:xfrm>
              <a:off x="4004297" y="3389101"/>
              <a:ext cx="2" cy="5953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267" name="Group 266"/>
          <p:cNvGrpSpPr/>
          <p:nvPr/>
        </p:nvGrpSpPr>
        <p:grpSpPr>
          <a:xfrm>
            <a:off x="3431715" y="3772331"/>
            <a:ext cx="506870" cy="215444"/>
            <a:chOff x="2839354" y="3233190"/>
            <a:chExt cx="506870" cy="215444"/>
          </a:xfrm>
        </p:grpSpPr>
        <p:sp>
          <p:nvSpPr>
            <p:cNvPr id="288" name="TextBox 287"/>
            <p:cNvSpPr txBox="1"/>
            <p:nvPr/>
          </p:nvSpPr>
          <p:spPr>
            <a:xfrm>
              <a:off x="2839354" y="3233190"/>
              <a:ext cx="506870" cy="215444"/>
            </a:xfrm>
            <a:prstGeom prst="rect">
              <a:avLst/>
            </a:prstGeom>
            <a:noFill/>
          </p:spPr>
          <p:txBody>
            <a:bodyPr wrap="none" rtlCol="0">
              <a:spAutoFit/>
            </a:bodyPr>
            <a:lstStyle/>
            <a:p>
              <a:pPr algn="ctr"/>
              <a:r>
                <a:rPr lang="en-US" sz="800" dirty="0" smtClean="0">
                  <a:solidFill>
                    <a:schemeClr val="bg2"/>
                  </a:solidFill>
                </a:rPr>
                <a:t>10 Feb</a:t>
              </a:r>
            </a:p>
          </p:txBody>
        </p:sp>
        <p:cxnSp>
          <p:nvCxnSpPr>
            <p:cNvPr id="289" name="Straight Connector 288"/>
            <p:cNvCxnSpPr>
              <a:endCxn id="288" idx="2"/>
            </p:cNvCxnSpPr>
            <p:nvPr/>
          </p:nvCxnSpPr>
          <p:spPr>
            <a:xfrm>
              <a:off x="3092789" y="3389101"/>
              <a:ext cx="0" cy="5953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268" name="TextBox 267"/>
          <p:cNvSpPr txBox="1"/>
          <p:nvPr/>
        </p:nvSpPr>
        <p:spPr>
          <a:xfrm>
            <a:off x="6677690" y="4018353"/>
            <a:ext cx="1221809" cy="215444"/>
          </a:xfrm>
          <a:prstGeom prst="rect">
            <a:avLst/>
          </a:prstGeom>
          <a:noFill/>
        </p:spPr>
        <p:txBody>
          <a:bodyPr wrap="none" rtlCol="0">
            <a:spAutoFit/>
          </a:bodyPr>
          <a:lstStyle/>
          <a:p>
            <a:r>
              <a:rPr lang="en-US" sz="800" b="1" dirty="0" smtClean="0">
                <a:solidFill>
                  <a:schemeClr val="bg1"/>
                </a:solidFill>
              </a:rPr>
              <a:t>Full Validation Phase</a:t>
            </a:r>
          </a:p>
        </p:txBody>
      </p:sp>
      <p:grpSp>
        <p:nvGrpSpPr>
          <p:cNvPr id="269" name="Group 268"/>
          <p:cNvGrpSpPr/>
          <p:nvPr/>
        </p:nvGrpSpPr>
        <p:grpSpPr>
          <a:xfrm>
            <a:off x="6428006" y="3772331"/>
            <a:ext cx="522900" cy="215444"/>
            <a:chOff x="2856384" y="3233190"/>
            <a:chExt cx="522900" cy="215444"/>
          </a:xfrm>
        </p:grpSpPr>
        <p:sp>
          <p:nvSpPr>
            <p:cNvPr id="286" name="TextBox 285"/>
            <p:cNvSpPr txBox="1"/>
            <p:nvPr/>
          </p:nvSpPr>
          <p:spPr>
            <a:xfrm>
              <a:off x="2856384" y="3233190"/>
              <a:ext cx="522900" cy="215444"/>
            </a:xfrm>
            <a:prstGeom prst="rect">
              <a:avLst/>
            </a:prstGeom>
            <a:noFill/>
          </p:spPr>
          <p:txBody>
            <a:bodyPr wrap="none" rtlCol="0">
              <a:spAutoFit/>
            </a:bodyPr>
            <a:lstStyle/>
            <a:p>
              <a:pPr algn="ctr"/>
              <a:r>
                <a:rPr lang="en-US" sz="800" dirty="0" smtClean="0">
                  <a:solidFill>
                    <a:schemeClr val="bg2"/>
                  </a:solidFill>
                </a:rPr>
                <a:t>22 May</a:t>
              </a:r>
            </a:p>
          </p:txBody>
        </p:sp>
        <p:cxnSp>
          <p:nvCxnSpPr>
            <p:cNvPr id="287" name="Straight Connector 286"/>
            <p:cNvCxnSpPr>
              <a:endCxn id="286" idx="2"/>
            </p:cNvCxnSpPr>
            <p:nvPr/>
          </p:nvCxnSpPr>
          <p:spPr>
            <a:xfrm>
              <a:off x="3117833" y="3389101"/>
              <a:ext cx="1" cy="5953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270" name="TextBox 269"/>
          <p:cNvSpPr txBox="1"/>
          <p:nvPr/>
        </p:nvSpPr>
        <p:spPr>
          <a:xfrm>
            <a:off x="2715001" y="4014815"/>
            <a:ext cx="944489" cy="215444"/>
          </a:xfrm>
          <a:prstGeom prst="rect">
            <a:avLst/>
          </a:prstGeom>
          <a:noFill/>
        </p:spPr>
        <p:txBody>
          <a:bodyPr wrap="none" rtlCol="0">
            <a:spAutoFit/>
          </a:bodyPr>
          <a:lstStyle/>
          <a:p>
            <a:r>
              <a:rPr lang="en-US" sz="800" b="1" dirty="0" smtClean="0">
                <a:solidFill>
                  <a:schemeClr val="bg1"/>
                </a:solidFill>
              </a:rPr>
              <a:t>Instrument Perf</a:t>
            </a:r>
          </a:p>
        </p:txBody>
      </p:sp>
      <p:sp>
        <p:nvSpPr>
          <p:cNvPr id="271" name="TextBox 270"/>
          <p:cNvSpPr txBox="1"/>
          <p:nvPr/>
        </p:nvSpPr>
        <p:spPr>
          <a:xfrm>
            <a:off x="3681415" y="4007995"/>
            <a:ext cx="1231427" cy="215444"/>
          </a:xfrm>
          <a:prstGeom prst="rect">
            <a:avLst/>
          </a:prstGeom>
          <a:noFill/>
        </p:spPr>
        <p:txBody>
          <a:bodyPr wrap="none" rtlCol="0">
            <a:spAutoFit/>
          </a:bodyPr>
          <a:lstStyle/>
          <a:p>
            <a:r>
              <a:rPr lang="en-US" sz="800" b="1" dirty="0" smtClean="0">
                <a:solidFill>
                  <a:schemeClr val="bg1"/>
                </a:solidFill>
              </a:rPr>
              <a:t>Product Performance</a:t>
            </a:r>
          </a:p>
        </p:txBody>
      </p:sp>
      <p:cxnSp>
        <p:nvCxnSpPr>
          <p:cNvPr id="285" name="Straight Connector 284"/>
          <p:cNvCxnSpPr/>
          <p:nvPr/>
        </p:nvCxnSpPr>
        <p:spPr>
          <a:xfrm>
            <a:off x="3425952" y="4229828"/>
            <a:ext cx="0" cy="3482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73" name="TextBox 272"/>
          <p:cNvSpPr txBox="1"/>
          <p:nvPr/>
        </p:nvSpPr>
        <p:spPr>
          <a:xfrm>
            <a:off x="7619623" y="3770245"/>
            <a:ext cx="990977" cy="215444"/>
          </a:xfrm>
          <a:prstGeom prst="rect">
            <a:avLst/>
          </a:prstGeom>
          <a:noFill/>
        </p:spPr>
        <p:txBody>
          <a:bodyPr wrap="none" rtlCol="0">
            <a:spAutoFit/>
          </a:bodyPr>
          <a:lstStyle/>
          <a:p>
            <a:pPr algn="ctr"/>
            <a:r>
              <a:rPr lang="en-US" sz="800" dirty="0" smtClean="0">
                <a:solidFill>
                  <a:schemeClr val="bg2"/>
                </a:solidFill>
              </a:rPr>
              <a:t>PLT End + 12 Mo</a:t>
            </a:r>
          </a:p>
        </p:txBody>
      </p:sp>
      <p:cxnSp>
        <p:nvCxnSpPr>
          <p:cNvPr id="274" name="Straight Connector 273"/>
          <p:cNvCxnSpPr/>
          <p:nvPr/>
        </p:nvCxnSpPr>
        <p:spPr>
          <a:xfrm>
            <a:off x="8513855" y="3926156"/>
            <a:ext cx="3" cy="5953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nvGrpSpPr>
          <p:cNvPr id="275" name="Group 274"/>
          <p:cNvGrpSpPr/>
          <p:nvPr/>
        </p:nvGrpSpPr>
        <p:grpSpPr>
          <a:xfrm>
            <a:off x="3552830" y="4207748"/>
            <a:ext cx="587020" cy="215444"/>
            <a:chOff x="2449145" y="6008054"/>
            <a:chExt cx="587020" cy="215444"/>
          </a:xfrm>
        </p:grpSpPr>
        <p:sp>
          <p:nvSpPr>
            <p:cNvPr id="282" name="TextBox 281"/>
            <p:cNvSpPr txBox="1"/>
            <p:nvPr/>
          </p:nvSpPr>
          <p:spPr>
            <a:xfrm>
              <a:off x="2449145" y="6008054"/>
              <a:ext cx="587020" cy="215444"/>
            </a:xfrm>
            <a:prstGeom prst="rect">
              <a:avLst/>
            </a:prstGeom>
            <a:noFill/>
          </p:spPr>
          <p:txBody>
            <a:bodyPr wrap="none" rtlCol="0">
              <a:spAutoFit/>
            </a:bodyPr>
            <a:lstStyle/>
            <a:p>
              <a:pPr algn="ctr"/>
              <a:r>
                <a:rPr lang="en-US" sz="800" dirty="0" smtClean="0">
                  <a:solidFill>
                    <a:schemeClr val="bg2"/>
                  </a:solidFill>
                </a:rPr>
                <a:t>PLT End</a:t>
              </a:r>
            </a:p>
          </p:txBody>
        </p:sp>
        <p:cxnSp>
          <p:nvCxnSpPr>
            <p:cNvPr id="283" name="Straight Connector 282"/>
            <p:cNvCxnSpPr/>
            <p:nvPr/>
          </p:nvCxnSpPr>
          <p:spPr>
            <a:xfrm>
              <a:off x="2577759" y="6039007"/>
              <a:ext cx="0" cy="3482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276" name="Group 275"/>
          <p:cNvGrpSpPr/>
          <p:nvPr/>
        </p:nvGrpSpPr>
        <p:grpSpPr>
          <a:xfrm>
            <a:off x="6349715" y="4207748"/>
            <a:ext cx="655949" cy="215444"/>
            <a:chOff x="2249785" y="6012817"/>
            <a:chExt cx="655949" cy="215444"/>
          </a:xfrm>
        </p:grpSpPr>
        <p:sp>
          <p:nvSpPr>
            <p:cNvPr id="280" name="TextBox 279"/>
            <p:cNvSpPr txBox="1"/>
            <p:nvPr/>
          </p:nvSpPr>
          <p:spPr>
            <a:xfrm>
              <a:off x="2249785" y="6012817"/>
              <a:ext cx="655949" cy="215444"/>
            </a:xfrm>
            <a:prstGeom prst="rect">
              <a:avLst/>
            </a:prstGeom>
            <a:noFill/>
          </p:spPr>
          <p:txBody>
            <a:bodyPr wrap="none" rtlCol="0">
              <a:spAutoFit/>
            </a:bodyPr>
            <a:lstStyle/>
            <a:p>
              <a:pPr algn="ctr"/>
              <a:r>
                <a:rPr lang="en-US" sz="800" dirty="0" smtClean="0">
                  <a:solidFill>
                    <a:schemeClr val="bg2"/>
                  </a:solidFill>
                </a:rPr>
                <a:t>PLPT End</a:t>
              </a:r>
            </a:p>
          </p:txBody>
        </p:sp>
        <p:cxnSp>
          <p:nvCxnSpPr>
            <p:cNvPr id="281" name="Straight Connector 280"/>
            <p:cNvCxnSpPr/>
            <p:nvPr/>
          </p:nvCxnSpPr>
          <p:spPr>
            <a:xfrm>
              <a:off x="2577759" y="6043770"/>
              <a:ext cx="0" cy="3482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277" name="Group 276"/>
          <p:cNvGrpSpPr/>
          <p:nvPr/>
        </p:nvGrpSpPr>
        <p:grpSpPr>
          <a:xfrm>
            <a:off x="2521779" y="4203638"/>
            <a:ext cx="373821" cy="215444"/>
            <a:chOff x="2390848" y="6012817"/>
            <a:chExt cx="373821" cy="215444"/>
          </a:xfrm>
        </p:grpSpPr>
        <p:sp>
          <p:nvSpPr>
            <p:cNvPr id="278" name="TextBox 277"/>
            <p:cNvSpPr txBox="1"/>
            <p:nvPr/>
          </p:nvSpPr>
          <p:spPr>
            <a:xfrm>
              <a:off x="2390848" y="6012817"/>
              <a:ext cx="373821" cy="215444"/>
            </a:xfrm>
            <a:prstGeom prst="rect">
              <a:avLst/>
            </a:prstGeom>
            <a:noFill/>
          </p:spPr>
          <p:txBody>
            <a:bodyPr wrap="none" rtlCol="0">
              <a:spAutoFit/>
            </a:bodyPr>
            <a:lstStyle/>
            <a:p>
              <a:pPr algn="ctr"/>
              <a:r>
                <a:rPr lang="en-US" sz="800" dirty="0" smtClean="0">
                  <a:solidFill>
                    <a:schemeClr val="bg2"/>
                  </a:solidFill>
                </a:rPr>
                <a:t>PLT</a:t>
              </a:r>
            </a:p>
          </p:txBody>
        </p:sp>
        <p:cxnSp>
          <p:nvCxnSpPr>
            <p:cNvPr id="279" name="Straight Connector 278"/>
            <p:cNvCxnSpPr/>
            <p:nvPr/>
          </p:nvCxnSpPr>
          <p:spPr>
            <a:xfrm>
              <a:off x="2577759" y="6043770"/>
              <a:ext cx="0" cy="3482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2" name="Rectangle 1"/>
          <p:cNvSpPr/>
          <p:nvPr/>
        </p:nvSpPr>
        <p:spPr>
          <a:xfrm>
            <a:off x="5791200" y="3581400"/>
            <a:ext cx="878853"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sosceles Triangle 2"/>
          <p:cNvSpPr/>
          <p:nvPr/>
        </p:nvSpPr>
        <p:spPr>
          <a:xfrm>
            <a:off x="314087" y="3514106"/>
            <a:ext cx="269410" cy="19133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Isosceles Triangle 141"/>
          <p:cNvSpPr/>
          <p:nvPr/>
        </p:nvSpPr>
        <p:spPr>
          <a:xfrm>
            <a:off x="3184885" y="5542189"/>
            <a:ext cx="269410" cy="19133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Isosceles Triangle 142"/>
          <p:cNvSpPr/>
          <p:nvPr/>
        </p:nvSpPr>
        <p:spPr>
          <a:xfrm>
            <a:off x="3822083" y="4885354"/>
            <a:ext cx="269410" cy="19133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Isosceles Triangle 143"/>
          <p:cNvSpPr/>
          <p:nvPr/>
        </p:nvSpPr>
        <p:spPr>
          <a:xfrm>
            <a:off x="2441674" y="6166480"/>
            <a:ext cx="269410" cy="19133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538041" y="3495040"/>
            <a:ext cx="1513556" cy="276999"/>
          </a:xfrm>
          <a:prstGeom prst="rect">
            <a:avLst/>
          </a:prstGeom>
          <a:noFill/>
        </p:spPr>
        <p:txBody>
          <a:bodyPr wrap="none" rtlCol="0">
            <a:spAutoFit/>
          </a:bodyPr>
          <a:lstStyle/>
          <a:p>
            <a:pPr algn="just"/>
            <a:r>
              <a:rPr lang="en-US" sz="1200" dirty="0" smtClean="0">
                <a:solidFill>
                  <a:schemeClr val="bg2"/>
                </a:solidFill>
              </a:rPr>
              <a:t>Initial Data Release</a:t>
            </a:r>
          </a:p>
        </p:txBody>
      </p:sp>
      <p:sp>
        <p:nvSpPr>
          <p:cNvPr id="146" name="Isosceles Triangle 145"/>
          <p:cNvSpPr/>
          <p:nvPr/>
        </p:nvSpPr>
        <p:spPr>
          <a:xfrm>
            <a:off x="3289517" y="4246319"/>
            <a:ext cx="269410" cy="19133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2" name="Group 191"/>
          <p:cNvGrpSpPr/>
          <p:nvPr/>
        </p:nvGrpSpPr>
        <p:grpSpPr>
          <a:xfrm>
            <a:off x="1415996" y="4407935"/>
            <a:ext cx="7186968" cy="652947"/>
            <a:chOff x="1420321" y="5578502"/>
            <a:chExt cx="7186968" cy="652947"/>
          </a:xfrm>
        </p:grpSpPr>
        <p:sp>
          <p:nvSpPr>
            <p:cNvPr id="193" name="Rectangle 192"/>
            <p:cNvSpPr/>
            <p:nvPr/>
          </p:nvSpPr>
          <p:spPr>
            <a:xfrm>
              <a:off x="1420321" y="5803096"/>
              <a:ext cx="7086599" cy="2286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Rectangle 193"/>
            <p:cNvSpPr/>
            <p:nvPr/>
          </p:nvSpPr>
          <p:spPr>
            <a:xfrm>
              <a:off x="3384623" y="5803096"/>
              <a:ext cx="5122297"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Rectangle 194"/>
            <p:cNvSpPr/>
            <p:nvPr/>
          </p:nvSpPr>
          <p:spPr>
            <a:xfrm>
              <a:off x="4462028" y="5803096"/>
              <a:ext cx="4044891" cy="228600"/>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Rectangle 195"/>
            <p:cNvSpPr/>
            <p:nvPr/>
          </p:nvSpPr>
          <p:spPr>
            <a:xfrm>
              <a:off x="6686365" y="5803096"/>
              <a:ext cx="1820555" cy="228600"/>
            </a:xfrm>
            <a:prstGeom prst="rect">
              <a:avLst/>
            </a:prstGeom>
            <a:solidFill>
              <a:srgbClr val="99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7" name="Group 196"/>
            <p:cNvGrpSpPr/>
            <p:nvPr/>
          </p:nvGrpSpPr>
          <p:grpSpPr>
            <a:xfrm>
              <a:off x="3712270" y="5580588"/>
              <a:ext cx="506870" cy="215444"/>
              <a:chOff x="4239633" y="3233190"/>
              <a:chExt cx="506870" cy="215444"/>
            </a:xfrm>
          </p:grpSpPr>
          <p:sp>
            <p:nvSpPr>
              <p:cNvPr id="224" name="TextBox 223"/>
              <p:cNvSpPr txBox="1"/>
              <p:nvPr/>
            </p:nvSpPr>
            <p:spPr>
              <a:xfrm>
                <a:off x="4239633" y="3233190"/>
                <a:ext cx="506870" cy="215444"/>
              </a:xfrm>
              <a:prstGeom prst="rect">
                <a:avLst/>
              </a:prstGeom>
              <a:noFill/>
            </p:spPr>
            <p:txBody>
              <a:bodyPr wrap="none" rtlCol="0">
                <a:spAutoFit/>
              </a:bodyPr>
              <a:lstStyle/>
              <a:p>
                <a:pPr algn="ctr"/>
                <a:r>
                  <a:rPr lang="en-US" sz="800" dirty="0" smtClean="0">
                    <a:solidFill>
                      <a:schemeClr val="bg2"/>
                    </a:solidFill>
                  </a:rPr>
                  <a:t>21 Feb</a:t>
                </a:r>
              </a:p>
            </p:txBody>
          </p:sp>
          <p:cxnSp>
            <p:nvCxnSpPr>
              <p:cNvPr id="225" name="Straight Connector 224"/>
              <p:cNvCxnSpPr>
                <a:endCxn id="224" idx="2"/>
              </p:cNvCxnSpPr>
              <p:nvPr/>
            </p:nvCxnSpPr>
            <p:spPr>
              <a:xfrm>
                <a:off x="4493067" y="3389101"/>
                <a:ext cx="1" cy="5953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98" name="Group 197"/>
            <p:cNvGrpSpPr/>
            <p:nvPr/>
          </p:nvGrpSpPr>
          <p:grpSpPr>
            <a:xfrm>
              <a:off x="3129830" y="5580588"/>
              <a:ext cx="495650" cy="215444"/>
              <a:chOff x="4423369" y="3233190"/>
              <a:chExt cx="495650" cy="215444"/>
            </a:xfrm>
          </p:grpSpPr>
          <p:cxnSp>
            <p:nvCxnSpPr>
              <p:cNvPr id="223" name="Straight Connector 222"/>
              <p:cNvCxnSpPr>
                <a:endCxn id="222" idx="2"/>
              </p:cNvCxnSpPr>
              <p:nvPr/>
            </p:nvCxnSpPr>
            <p:spPr>
              <a:xfrm>
                <a:off x="4671192" y="3389101"/>
                <a:ext cx="2" cy="5953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22" name="TextBox 221"/>
              <p:cNvSpPr txBox="1"/>
              <p:nvPr/>
            </p:nvSpPr>
            <p:spPr>
              <a:xfrm>
                <a:off x="4423369" y="3233190"/>
                <a:ext cx="495650" cy="215444"/>
              </a:xfrm>
              <a:prstGeom prst="rect">
                <a:avLst/>
              </a:prstGeom>
              <a:noFill/>
            </p:spPr>
            <p:txBody>
              <a:bodyPr wrap="none" rtlCol="0">
                <a:spAutoFit/>
              </a:bodyPr>
              <a:lstStyle/>
              <a:p>
                <a:pPr algn="ctr"/>
                <a:r>
                  <a:rPr lang="en-US" sz="800" dirty="0" smtClean="0">
                    <a:solidFill>
                      <a:schemeClr val="bg2"/>
                    </a:solidFill>
                  </a:rPr>
                  <a:t>09 Jan</a:t>
                </a:r>
              </a:p>
            </p:txBody>
          </p:sp>
        </p:grpSp>
        <p:grpSp>
          <p:nvGrpSpPr>
            <p:cNvPr id="199" name="Group 198"/>
            <p:cNvGrpSpPr/>
            <p:nvPr/>
          </p:nvGrpSpPr>
          <p:grpSpPr>
            <a:xfrm>
              <a:off x="4209613" y="5580588"/>
              <a:ext cx="505268" cy="215444"/>
              <a:chOff x="3647093" y="3233190"/>
              <a:chExt cx="505268" cy="215444"/>
            </a:xfrm>
          </p:grpSpPr>
          <p:sp>
            <p:nvSpPr>
              <p:cNvPr id="220" name="TextBox 219"/>
              <p:cNvSpPr txBox="1"/>
              <p:nvPr/>
            </p:nvSpPr>
            <p:spPr>
              <a:xfrm>
                <a:off x="3647093" y="3233190"/>
                <a:ext cx="505268" cy="215444"/>
              </a:xfrm>
              <a:prstGeom prst="rect">
                <a:avLst/>
              </a:prstGeom>
              <a:noFill/>
            </p:spPr>
            <p:txBody>
              <a:bodyPr wrap="none" rtlCol="0">
                <a:spAutoFit/>
              </a:bodyPr>
              <a:lstStyle/>
              <a:p>
                <a:pPr algn="ctr"/>
                <a:r>
                  <a:rPr lang="en-US" sz="800" dirty="0" smtClean="0">
                    <a:solidFill>
                      <a:schemeClr val="bg2"/>
                    </a:solidFill>
                  </a:rPr>
                  <a:t>06 Mar</a:t>
                </a:r>
              </a:p>
            </p:txBody>
          </p:sp>
          <p:cxnSp>
            <p:nvCxnSpPr>
              <p:cNvPr id="221" name="Straight Connector 220"/>
              <p:cNvCxnSpPr>
                <a:endCxn id="220" idx="2"/>
              </p:cNvCxnSpPr>
              <p:nvPr/>
            </p:nvCxnSpPr>
            <p:spPr>
              <a:xfrm>
                <a:off x="3899727" y="3389101"/>
                <a:ext cx="0" cy="5953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200" name="TextBox 199"/>
            <p:cNvSpPr txBox="1"/>
            <p:nvPr/>
          </p:nvSpPr>
          <p:spPr>
            <a:xfrm>
              <a:off x="6674379" y="5826610"/>
              <a:ext cx="1221809" cy="215444"/>
            </a:xfrm>
            <a:prstGeom prst="rect">
              <a:avLst/>
            </a:prstGeom>
            <a:noFill/>
          </p:spPr>
          <p:txBody>
            <a:bodyPr wrap="none" rtlCol="0">
              <a:spAutoFit/>
            </a:bodyPr>
            <a:lstStyle/>
            <a:p>
              <a:r>
                <a:rPr lang="en-US" sz="800" b="1" dirty="0" smtClean="0">
                  <a:solidFill>
                    <a:schemeClr val="bg1"/>
                  </a:solidFill>
                </a:rPr>
                <a:t>Full Validation Phase</a:t>
              </a:r>
            </a:p>
          </p:txBody>
        </p:sp>
        <p:grpSp>
          <p:nvGrpSpPr>
            <p:cNvPr id="201" name="Group 200"/>
            <p:cNvGrpSpPr/>
            <p:nvPr/>
          </p:nvGrpSpPr>
          <p:grpSpPr>
            <a:xfrm>
              <a:off x="6424695" y="5580588"/>
              <a:ext cx="522900" cy="215444"/>
              <a:chOff x="2856384" y="3233190"/>
              <a:chExt cx="522900" cy="215444"/>
            </a:xfrm>
          </p:grpSpPr>
          <p:sp>
            <p:nvSpPr>
              <p:cNvPr id="218" name="TextBox 217"/>
              <p:cNvSpPr txBox="1"/>
              <p:nvPr/>
            </p:nvSpPr>
            <p:spPr>
              <a:xfrm>
                <a:off x="2856384" y="3233190"/>
                <a:ext cx="522900" cy="215444"/>
              </a:xfrm>
              <a:prstGeom prst="rect">
                <a:avLst/>
              </a:prstGeom>
              <a:noFill/>
            </p:spPr>
            <p:txBody>
              <a:bodyPr wrap="none" rtlCol="0">
                <a:spAutoFit/>
              </a:bodyPr>
              <a:lstStyle/>
              <a:p>
                <a:pPr algn="ctr"/>
                <a:r>
                  <a:rPr lang="en-US" sz="800" dirty="0" smtClean="0">
                    <a:solidFill>
                      <a:schemeClr val="bg2"/>
                    </a:solidFill>
                  </a:rPr>
                  <a:t>22 May</a:t>
                </a:r>
              </a:p>
            </p:txBody>
          </p:sp>
          <p:cxnSp>
            <p:nvCxnSpPr>
              <p:cNvPr id="219" name="Straight Connector 218"/>
              <p:cNvCxnSpPr>
                <a:endCxn id="218" idx="2"/>
              </p:cNvCxnSpPr>
              <p:nvPr/>
            </p:nvCxnSpPr>
            <p:spPr>
              <a:xfrm>
                <a:off x="3117833" y="3389101"/>
                <a:ext cx="1" cy="5953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202" name="TextBox 201"/>
            <p:cNvSpPr txBox="1"/>
            <p:nvPr/>
          </p:nvSpPr>
          <p:spPr>
            <a:xfrm>
              <a:off x="3384622" y="5823072"/>
              <a:ext cx="1079460" cy="215444"/>
            </a:xfrm>
            <a:prstGeom prst="rect">
              <a:avLst/>
            </a:prstGeom>
            <a:noFill/>
          </p:spPr>
          <p:txBody>
            <a:bodyPr wrap="square" rtlCol="0">
              <a:spAutoFit/>
            </a:bodyPr>
            <a:lstStyle/>
            <a:p>
              <a:r>
                <a:rPr lang="en-US" sz="800" b="1" dirty="0" smtClean="0">
                  <a:solidFill>
                    <a:schemeClr val="bg1"/>
                  </a:solidFill>
                </a:rPr>
                <a:t>Instrument Perf</a:t>
              </a:r>
              <a:endParaRPr lang="en-US" sz="800" b="1" dirty="0" smtClean="0">
                <a:solidFill>
                  <a:schemeClr val="bg1"/>
                </a:solidFill>
              </a:endParaRPr>
            </a:p>
          </p:txBody>
        </p:sp>
        <p:sp>
          <p:nvSpPr>
            <p:cNvPr id="203" name="TextBox 202"/>
            <p:cNvSpPr txBox="1"/>
            <p:nvPr/>
          </p:nvSpPr>
          <p:spPr>
            <a:xfrm>
              <a:off x="4464083" y="5816252"/>
              <a:ext cx="1231427" cy="215444"/>
            </a:xfrm>
            <a:prstGeom prst="rect">
              <a:avLst/>
            </a:prstGeom>
            <a:noFill/>
          </p:spPr>
          <p:txBody>
            <a:bodyPr wrap="none" rtlCol="0">
              <a:spAutoFit/>
            </a:bodyPr>
            <a:lstStyle/>
            <a:p>
              <a:r>
                <a:rPr lang="en-US" sz="800" b="1" dirty="0" smtClean="0">
                  <a:solidFill>
                    <a:schemeClr val="bg1"/>
                  </a:solidFill>
                </a:rPr>
                <a:t>Product Performance</a:t>
              </a:r>
            </a:p>
          </p:txBody>
        </p:sp>
        <p:cxnSp>
          <p:nvCxnSpPr>
            <p:cNvPr id="217" name="Straight Connector 216"/>
            <p:cNvCxnSpPr/>
            <p:nvPr/>
          </p:nvCxnSpPr>
          <p:spPr>
            <a:xfrm>
              <a:off x="3966725" y="6046958"/>
              <a:ext cx="0" cy="3482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05" name="TextBox 204"/>
            <p:cNvSpPr txBox="1"/>
            <p:nvPr/>
          </p:nvSpPr>
          <p:spPr>
            <a:xfrm>
              <a:off x="7616312" y="5578502"/>
              <a:ext cx="990977" cy="215444"/>
            </a:xfrm>
            <a:prstGeom prst="rect">
              <a:avLst/>
            </a:prstGeom>
            <a:noFill/>
          </p:spPr>
          <p:txBody>
            <a:bodyPr wrap="none" rtlCol="0">
              <a:spAutoFit/>
            </a:bodyPr>
            <a:lstStyle/>
            <a:p>
              <a:pPr algn="ctr"/>
              <a:r>
                <a:rPr lang="en-US" sz="800" dirty="0" smtClean="0">
                  <a:solidFill>
                    <a:schemeClr val="bg2"/>
                  </a:solidFill>
                </a:rPr>
                <a:t>PLT End + 12 Mo</a:t>
              </a:r>
            </a:p>
          </p:txBody>
        </p:sp>
        <p:cxnSp>
          <p:nvCxnSpPr>
            <p:cNvPr id="206" name="Straight Connector 205"/>
            <p:cNvCxnSpPr/>
            <p:nvPr/>
          </p:nvCxnSpPr>
          <p:spPr>
            <a:xfrm>
              <a:off x="8510544" y="5734413"/>
              <a:ext cx="3" cy="5953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nvGrpSpPr>
            <p:cNvPr id="207" name="Group 206"/>
            <p:cNvGrpSpPr/>
            <p:nvPr/>
          </p:nvGrpSpPr>
          <p:grpSpPr>
            <a:xfrm>
              <a:off x="4160757" y="6016005"/>
              <a:ext cx="587020" cy="215444"/>
              <a:chOff x="3060383" y="6008054"/>
              <a:chExt cx="587020" cy="215444"/>
            </a:xfrm>
          </p:grpSpPr>
          <p:sp>
            <p:nvSpPr>
              <p:cNvPr id="214" name="TextBox 213"/>
              <p:cNvSpPr txBox="1"/>
              <p:nvPr/>
            </p:nvSpPr>
            <p:spPr>
              <a:xfrm>
                <a:off x="3060383" y="6008054"/>
                <a:ext cx="587020" cy="215444"/>
              </a:xfrm>
              <a:prstGeom prst="rect">
                <a:avLst/>
              </a:prstGeom>
              <a:noFill/>
            </p:spPr>
            <p:txBody>
              <a:bodyPr wrap="none" rtlCol="0">
                <a:spAutoFit/>
              </a:bodyPr>
              <a:lstStyle/>
              <a:p>
                <a:pPr algn="ctr"/>
                <a:r>
                  <a:rPr lang="en-US" sz="800" dirty="0" smtClean="0">
                    <a:solidFill>
                      <a:schemeClr val="bg2"/>
                    </a:solidFill>
                  </a:rPr>
                  <a:t>PLT End</a:t>
                </a:r>
              </a:p>
            </p:txBody>
          </p:sp>
          <p:cxnSp>
            <p:nvCxnSpPr>
              <p:cNvPr id="215" name="Straight Connector 214"/>
              <p:cNvCxnSpPr/>
              <p:nvPr/>
            </p:nvCxnSpPr>
            <p:spPr>
              <a:xfrm>
                <a:off x="3356892" y="6039007"/>
                <a:ext cx="0" cy="3482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208" name="Group 207"/>
            <p:cNvGrpSpPr/>
            <p:nvPr/>
          </p:nvGrpSpPr>
          <p:grpSpPr>
            <a:xfrm>
              <a:off x="6346404" y="6016005"/>
              <a:ext cx="655949" cy="215444"/>
              <a:chOff x="2249785" y="6008054"/>
              <a:chExt cx="655949" cy="215444"/>
            </a:xfrm>
          </p:grpSpPr>
          <p:sp>
            <p:nvSpPr>
              <p:cNvPr id="212" name="TextBox 211"/>
              <p:cNvSpPr txBox="1"/>
              <p:nvPr/>
            </p:nvSpPr>
            <p:spPr>
              <a:xfrm>
                <a:off x="2249785" y="6008054"/>
                <a:ext cx="655949" cy="215444"/>
              </a:xfrm>
              <a:prstGeom prst="rect">
                <a:avLst/>
              </a:prstGeom>
              <a:noFill/>
            </p:spPr>
            <p:txBody>
              <a:bodyPr wrap="none" rtlCol="0">
                <a:spAutoFit/>
              </a:bodyPr>
              <a:lstStyle/>
              <a:p>
                <a:pPr algn="ctr"/>
                <a:r>
                  <a:rPr lang="en-US" sz="800" dirty="0" smtClean="0">
                    <a:solidFill>
                      <a:schemeClr val="bg2"/>
                    </a:solidFill>
                  </a:rPr>
                  <a:t>PLPT End</a:t>
                </a:r>
              </a:p>
            </p:txBody>
          </p:sp>
          <p:cxnSp>
            <p:nvCxnSpPr>
              <p:cNvPr id="213" name="Straight Connector 212"/>
              <p:cNvCxnSpPr/>
              <p:nvPr/>
            </p:nvCxnSpPr>
            <p:spPr>
              <a:xfrm>
                <a:off x="2577759" y="6039007"/>
                <a:ext cx="0" cy="3482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209" name="Group 208"/>
            <p:cNvGrpSpPr/>
            <p:nvPr/>
          </p:nvGrpSpPr>
          <p:grpSpPr>
            <a:xfrm>
              <a:off x="1637383" y="6016005"/>
              <a:ext cx="373821" cy="215444"/>
              <a:chOff x="2390848" y="6008054"/>
              <a:chExt cx="373821" cy="215444"/>
            </a:xfrm>
          </p:grpSpPr>
          <p:sp>
            <p:nvSpPr>
              <p:cNvPr id="210" name="TextBox 209"/>
              <p:cNvSpPr txBox="1"/>
              <p:nvPr/>
            </p:nvSpPr>
            <p:spPr>
              <a:xfrm>
                <a:off x="2390848" y="6008054"/>
                <a:ext cx="373821" cy="215444"/>
              </a:xfrm>
              <a:prstGeom prst="rect">
                <a:avLst/>
              </a:prstGeom>
              <a:noFill/>
            </p:spPr>
            <p:txBody>
              <a:bodyPr wrap="none" rtlCol="0">
                <a:spAutoFit/>
              </a:bodyPr>
              <a:lstStyle/>
              <a:p>
                <a:pPr algn="ctr"/>
                <a:r>
                  <a:rPr lang="en-US" sz="800" dirty="0" smtClean="0">
                    <a:solidFill>
                      <a:schemeClr val="bg2"/>
                    </a:solidFill>
                  </a:rPr>
                  <a:t>PLT</a:t>
                </a:r>
              </a:p>
            </p:txBody>
          </p:sp>
          <p:cxnSp>
            <p:nvCxnSpPr>
              <p:cNvPr id="211" name="Straight Connector 210"/>
              <p:cNvCxnSpPr/>
              <p:nvPr/>
            </p:nvCxnSpPr>
            <p:spPr>
              <a:xfrm>
                <a:off x="2577759" y="6039007"/>
                <a:ext cx="0" cy="3482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4155865667"/>
      </p:ext>
    </p:extLst>
  </p:cSld>
  <p:clrMapOvr>
    <a:masterClrMapping/>
  </p:clrMapOvr>
  <p:transition spd="slow">
    <p:pull/>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11"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7205" y="1428026"/>
            <a:ext cx="7996881" cy="4129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7664" y="5638800"/>
            <a:ext cx="5795963" cy="7427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069556" y="591234"/>
            <a:ext cx="5004896" cy="523220"/>
          </a:xfrm>
          <a:prstGeom prst="rect">
            <a:avLst/>
          </a:prstGeom>
          <a:noFill/>
        </p:spPr>
        <p:txBody>
          <a:bodyPr wrap="none" rtlCol="0">
            <a:spAutoFit/>
          </a:bodyPr>
          <a:lstStyle/>
          <a:p>
            <a:pPr algn="ctr"/>
            <a:r>
              <a:rPr lang="en-US" sz="2800" b="1" dirty="0" smtClean="0">
                <a:solidFill>
                  <a:schemeClr val="bg1"/>
                </a:solidFill>
              </a:rPr>
              <a:t>GOES-R – 40+ Years of </a:t>
            </a:r>
            <a:r>
              <a:rPr lang="en-US" sz="2800" b="1" dirty="0" err="1" smtClean="0">
                <a:solidFill>
                  <a:schemeClr val="bg1"/>
                </a:solidFill>
              </a:rPr>
              <a:t>SWx</a:t>
            </a:r>
            <a:endParaRPr lang="en-US" sz="2800" b="1" dirty="0" smtClean="0">
              <a:solidFill>
                <a:schemeClr val="bg1"/>
              </a:solidFill>
            </a:endParaRPr>
          </a:p>
        </p:txBody>
      </p:sp>
    </p:spTree>
    <p:extLst>
      <p:ext uri="{BB962C8B-B14F-4D97-AF65-F5344CB8AC3E}">
        <p14:creationId xmlns:p14="http://schemas.microsoft.com/office/powerpoint/2010/main" val="500457404"/>
      </p:ext>
    </p:extLst>
  </p:cSld>
  <p:clrMapOvr>
    <a:masterClrMapping/>
  </p:clrMapOvr>
  <p:transition spd="slow">
    <p:pull/>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58531" y="591234"/>
            <a:ext cx="4826962" cy="523220"/>
          </a:xfrm>
          <a:prstGeom prst="rect">
            <a:avLst/>
          </a:prstGeom>
          <a:noFill/>
        </p:spPr>
        <p:txBody>
          <a:bodyPr wrap="none" rtlCol="0">
            <a:spAutoFit/>
          </a:bodyPr>
          <a:lstStyle/>
          <a:p>
            <a:pPr algn="ctr"/>
            <a:r>
              <a:rPr lang="en-US" sz="2800" b="1" dirty="0" smtClean="0">
                <a:solidFill>
                  <a:schemeClr val="bg1"/>
                </a:solidFill>
              </a:rPr>
              <a:t>L1b and L2+ </a:t>
            </a:r>
            <a:r>
              <a:rPr lang="en-US" sz="2800" b="1" dirty="0" err="1" smtClean="0">
                <a:solidFill>
                  <a:schemeClr val="bg1"/>
                </a:solidFill>
              </a:rPr>
              <a:t>SWx</a:t>
            </a:r>
            <a:r>
              <a:rPr lang="en-US" sz="2800" b="1" dirty="0" smtClean="0">
                <a:solidFill>
                  <a:schemeClr val="bg1"/>
                </a:solidFill>
              </a:rPr>
              <a:t> Products</a:t>
            </a:r>
          </a:p>
        </p:txBody>
      </p:sp>
      <p:sp>
        <p:nvSpPr>
          <p:cNvPr id="5" name="TextBox 4"/>
          <p:cNvSpPr txBox="1"/>
          <p:nvPr/>
        </p:nvSpPr>
        <p:spPr>
          <a:xfrm>
            <a:off x="222903" y="1524000"/>
            <a:ext cx="8698215" cy="338554"/>
          </a:xfrm>
          <a:prstGeom prst="rect">
            <a:avLst/>
          </a:prstGeom>
          <a:solidFill>
            <a:schemeClr val="bg2"/>
          </a:solidFill>
          <a:ln>
            <a:solidFill>
              <a:schemeClr val="bg2"/>
            </a:solidFill>
          </a:ln>
        </p:spPr>
        <p:txBody>
          <a:bodyPr wrap="none" rtlCol="0">
            <a:spAutoFit/>
          </a:bodyPr>
          <a:lstStyle/>
          <a:p>
            <a:pPr algn="ctr"/>
            <a:r>
              <a:rPr lang="en-US" sz="1600" b="1" dirty="0" smtClean="0">
                <a:solidFill>
                  <a:srgbClr val="FFFF00"/>
                </a:solidFill>
              </a:rPr>
              <a:t>+ </a:t>
            </a:r>
            <a:r>
              <a:rPr lang="en-US" sz="1600" b="1" dirty="0" err="1" smtClean="0">
                <a:solidFill>
                  <a:srgbClr val="FFFF00"/>
                </a:solidFill>
              </a:rPr>
              <a:t>SWx</a:t>
            </a:r>
            <a:r>
              <a:rPr lang="en-US" sz="1600" b="1" dirty="0" smtClean="0">
                <a:solidFill>
                  <a:srgbClr val="FFFF00"/>
                </a:solidFill>
              </a:rPr>
              <a:t> products are used operationally by the NWS Space Weather Prediction Center</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2057400"/>
            <a:ext cx="8272936" cy="3822036"/>
          </a:xfrm>
          <a:prstGeom prst="rect">
            <a:avLst/>
          </a:prstGeom>
        </p:spPr>
      </p:pic>
      <p:sp>
        <p:nvSpPr>
          <p:cNvPr id="8" name="TextBox 7"/>
          <p:cNvSpPr txBox="1"/>
          <p:nvPr/>
        </p:nvSpPr>
        <p:spPr>
          <a:xfrm>
            <a:off x="3880114" y="5905940"/>
            <a:ext cx="4910319" cy="369332"/>
          </a:xfrm>
          <a:prstGeom prst="rect">
            <a:avLst/>
          </a:prstGeom>
          <a:solidFill>
            <a:schemeClr val="bg1"/>
          </a:solidFill>
        </p:spPr>
        <p:txBody>
          <a:bodyPr wrap="none" rtlCol="0">
            <a:spAutoFit/>
          </a:bodyPr>
          <a:lstStyle/>
          <a:p>
            <a:pPr algn="just"/>
            <a:r>
              <a:rPr lang="en-US" sz="1800" b="1" dirty="0" smtClean="0">
                <a:solidFill>
                  <a:schemeClr val="bg2"/>
                </a:solidFill>
              </a:rPr>
              <a:t>L2+ Products for EXIS and SUVI not shown</a:t>
            </a:r>
            <a:endParaRPr lang="en-US" sz="1800" b="1" dirty="0" smtClean="0">
              <a:solidFill>
                <a:schemeClr val="bg2"/>
              </a:solidFill>
            </a:endParaRPr>
          </a:p>
        </p:txBody>
      </p:sp>
    </p:spTree>
    <p:extLst>
      <p:ext uri="{BB962C8B-B14F-4D97-AF65-F5344CB8AC3E}">
        <p14:creationId xmlns:p14="http://schemas.microsoft.com/office/powerpoint/2010/main" val="586196356"/>
      </p:ext>
    </p:extLst>
  </p:cSld>
  <p:clrMapOvr>
    <a:masterClrMapping/>
  </p:clrMapOvr>
  <p:transition spd="slow">
    <p:pull/>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09600" y="2306805"/>
            <a:ext cx="6418051" cy="898562"/>
          </a:xfrm>
        </p:spPr>
        <p:txBody>
          <a:bodyPr/>
          <a:lstStyle/>
          <a:p>
            <a:r>
              <a:rPr lang="en-US" dirty="0" smtClean="0"/>
              <a:t>Summary</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6696" y="1543987"/>
            <a:ext cx="8153400" cy="4756150"/>
          </a:xfrm>
          <a:prstGeom prst="rect">
            <a:avLst/>
          </a:prstGeom>
          <a:ln w="25400">
            <a:solidFill>
              <a:schemeClr val="accent1">
                <a:shade val="50000"/>
              </a:schemeClr>
            </a:solidFill>
          </a:ln>
        </p:spPr>
      </p:pic>
      <p:sp>
        <p:nvSpPr>
          <p:cNvPr id="5" name="TextBox 4"/>
          <p:cNvSpPr txBox="1"/>
          <p:nvPr/>
        </p:nvSpPr>
        <p:spPr>
          <a:xfrm>
            <a:off x="1914069" y="591234"/>
            <a:ext cx="5315879" cy="523220"/>
          </a:xfrm>
          <a:prstGeom prst="rect">
            <a:avLst/>
          </a:prstGeom>
          <a:noFill/>
        </p:spPr>
        <p:txBody>
          <a:bodyPr wrap="none" rtlCol="0">
            <a:spAutoFit/>
          </a:bodyPr>
          <a:lstStyle/>
          <a:p>
            <a:pPr algn="ctr"/>
            <a:r>
              <a:rPr lang="en-US" sz="2800" b="1" dirty="0" smtClean="0">
                <a:solidFill>
                  <a:schemeClr val="bg1"/>
                </a:solidFill>
              </a:rPr>
              <a:t>GOES-R Space Weather Team</a:t>
            </a:r>
          </a:p>
        </p:txBody>
      </p:sp>
    </p:spTree>
    <p:extLst>
      <p:ext uri="{BB962C8B-B14F-4D97-AF65-F5344CB8AC3E}">
        <p14:creationId xmlns:p14="http://schemas.microsoft.com/office/powerpoint/2010/main" val="2286542147"/>
      </p:ext>
    </p:extLst>
  </p:cSld>
  <p:clrMapOvr>
    <a:masterClrMapping/>
  </p:clrMapOvr>
  <p:transition spd="slow">
    <p:pull/>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p:cNvSpPr txBox="1"/>
          <p:nvPr/>
        </p:nvSpPr>
        <p:spPr>
          <a:xfrm>
            <a:off x="3057520" y="5116250"/>
            <a:ext cx="4116833" cy="907941"/>
          </a:xfrm>
          <a:prstGeom prst="rect">
            <a:avLst/>
          </a:prstGeom>
          <a:solidFill>
            <a:schemeClr val="bg1"/>
          </a:solidFill>
        </p:spPr>
        <p:txBody>
          <a:bodyPr wrap="none" rtlCol="0">
            <a:spAutoFit/>
          </a:bodyPr>
          <a:lstStyle/>
          <a:p>
            <a:pPr>
              <a:spcBef>
                <a:spcPts val="600"/>
              </a:spcBef>
            </a:pPr>
            <a:r>
              <a:rPr lang="en-US" sz="2000" dirty="0">
                <a:solidFill>
                  <a:schemeClr val="bg2"/>
                </a:solidFill>
              </a:rPr>
              <a:t>EUV and X-ray Irradiance </a:t>
            </a:r>
            <a:r>
              <a:rPr lang="en-US" sz="2000" dirty="0" smtClean="0">
                <a:solidFill>
                  <a:schemeClr val="bg2"/>
                </a:solidFill>
              </a:rPr>
              <a:t>Sensors</a:t>
            </a:r>
          </a:p>
          <a:p>
            <a:pPr>
              <a:spcBef>
                <a:spcPts val="600"/>
              </a:spcBef>
            </a:pPr>
            <a:r>
              <a:rPr lang="en-US" sz="2800" b="1" dirty="0" smtClean="0">
                <a:solidFill>
                  <a:schemeClr val="bg2"/>
                </a:solidFill>
              </a:rPr>
              <a:t>(EXIS</a:t>
            </a:r>
            <a:r>
              <a:rPr lang="en-US" sz="2800" b="1" dirty="0">
                <a:solidFill>
                  <a:schemeClr val="bg2"/>
                </a:solidFill>
              </a:rPr>
              <a:t>)</a:t>
            </a:r>
          </a:p>
        </p:txBody>
      </p:sp>
      <p:sp>
        <p:nvSpPr>
          <p:cNvPr id="36" name="TextBox 35"/>
          <p:cNvSpPr txBox="1"/>
          <p:nvPr/>
        </p:nvSpPr>
        <p:spPr>
          <a:xfrm>
            <a:off x="291232" y="1429434"/>
            <a:ext cx="2185214" cy="646331"/>
          </a:xfrm>
          <a:prstGeom prst="rect">
            <a:avLst/>
          </a:prstGeom>
          <a:solidFill>
            <a:schemeClr val="bg1"/>
          </a:solidFill>
        </p:spPr>
        <p:txBody>
          <a:bodyPr wrap="none" rtlCol="0">
            <a:spAutoFit/>
          </a:bodyPr>
          <a:lstStyle/>
          <a:p>
            <a:pPr algn="just"/>
            <a:r>
              <a:rPr lang="en-US" sz="3600" b="1" u="sng" dirty="0" smtClean="0">
                <a:solidFill>
                  <a:schemeClr val="bg2"/>
                </a:solidFill>
              </a:rPr>
              <a:t>GOES-16</a:t>
            </a:r>
          </a:p>
        </p:txBody>
      </p:sp>
      <p:pic>
        <p:nvPicPr>
          <p:cNvPr id="27" name="Picture 2" descr="http://www.goes-r.gov/multimedia/images/instruments/EXIS%20Flight%20Model%2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4815840"/>
            <a:ext cx="2359442" cy="1508760"/>
          </a:xfrm>
          <a:prstGeom prst="rect">
            <a:avLst/>
          </a:prstGeom>
          <a:noFill/>
          <a:ln w="19050">
            <a:solidFill>
              <a:schemeClr val="bg2"/>
            </a:solidFill>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307414" y="1992050"/>
            <a:ext cx="4089581" cy="907941"/>
          </a:xfrm>
          <a:prstGeom prst="rect">
            <a:avLst/>
          </a:prstGeom>
          <a:solidFill>
            <a:schemeClr val="bg1"/>
          </a:solidFill>
        </p:spPr>
        <p:txBody>
          <a:bodyPr wrap="none" rtlCol="0">
            <a:spAutoFit/>
          </a:bodyPr>
          <a:lstStyle/>
          <a:p>
            <a:pPr algn="r">
              <a:spcBef>
                <a:spcPts val="600"/>
              </a:spcBef>
            </a:pPr>
            <a:r>
              <a:rPr lang="en-US" sz="2000" dirty="0">
                <a:solidFill>
                  <a:schemeClr val="bg2"/>
                </a:solidFill>
              </a:rPr>
              <a:t>Space Environmental In-Situ </a:t>
            </a:r>
            <a:r>
              <a:rPr lang="en-US" sz="2000" dirty="0" smtClean="0">
                <a:solidFill>
                  <a:schemeClr val="bg2"/>
                </a:solidFill>
              </a:rPr>
              <a:t>Suite</a:t>
            </a:r>
          </a:p>
          <a:p>
            <a:pPr algn="r">
              <a:spcBef>
                <a:spcPts val="600"/>
              </a:spcBef>
            </a:pPr>
            <a:r>
              <a:rPr lang="en-US" sz="2800" b="1" dirty="0" smtClean="0">
                <a:solidFill>
                  <a:schemeClr val="bg2"/>
                </a:solidFill>
              </a:rPr>
              <a:t>(SEISS</a:t>
            </a:r>
            <a:r>
              <a:rPr lang="en-US" sz="2800" b="1" dirty="0">
                <a:solidFill>
                  <a:schemeClr val="bg2"/>
                </a:solidFill>
              </a:rPr>
              <a:t>)</a:t>
            </a:r>
          </a:p>
        </p:txBody>
      </p:sp>
      <p:pic>
        <p:nvPicPr>
          <p:cNvPr id="25" name="Picture 6" descr="http://www.goes-r.gov/multimedia/images/instruments/seiss/FM1_SEISS_Suit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42735" y="1691640"/>
            <a:ext cx="2011068" cy="1508760"/>
          </a:xfrm>
          <a:prstGeom prst="rect">
            <a:avLst/>
          </a:prstGeom>
          <a:noFill/>
          <a:ln w="19050">
            <a:solidFill>
              <a:schemeClr val="bg2"/>
            </a:solidFill>
          </a:ln>
          <a:extLst>
            <a:ext uri="{909E8E84-426E-40DD-AFC4-6F175D3DCCD1}">
              <a14:hiddenFill xmlns:a14="http://schemas.microsoft.com/office/drawing/2010/main">
                <a:solidFill>
                  <a:srgbClr val="FFFFFF"/>
                </a:solidFill>
              </a14:hiddenFill>
            </a:ext>
          </a:extLst>
        </p:spPr>
      </p:pic>
      <p:pic>
        <p:nvPicPr>
          <p:cNvPr id="26" name="Picture 8" descr="http://www.goes-r.gov/multimedia/images/instruments/SUVI%20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2758440"/>
            <a:ext cx="2232346" cy="1508760"/>
          </a:xfrm>
          <a:prstGeom prst="rect">
            <a:avLst/>
          </a:prstGeom>
          <a:noFill/>
          <a:ln w="19050">
            <a:solidFill>
              <a:schemeClr val="bg2"/>
            </a:solidFill>
          </a:ln>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2944090" y="3058850"/>
            <a:ext cx="2991525" cy="907941"/>
          </a:xfrm>
          <a:prstGeom prst="rect">
            <a:avLst/>
          </a:prstGeom>
          <a:solidFill>
            <a:schemeClr val="bg1"/>
          </a:solidFill>
        </p:spPr>
        <p:txBody>
          <a:bodyPr wrap="none" rtlCol="0">
            <a:spAutoFit/>
          </a:bodyPr>
          <a:lstStyle/>
          <a:p>
            <a:pPr algn="just">
              <a:spcBef>
                <a:spcPts val="600"/>
              </a:spcBef>
            </a:pPr>
            <a:r>
              <a:rPr lang="en-US" sz="2000" dirty="0">
                <a:solidFill>
                  <a:schemeClr val="bg2"/>
                </a:solidFill>
              </a:rPr>
              <a:t>Solar Ultra-Violet </a:t>
            </a:r>
            <a:r>
              <a:rPr lang="en-US" sz="2000" dirty="0" smtClean="0">
                <a:solidFill>
                  <a:schemeClr val="bg2"/>
                </a:solidFill>
              </a:rPr>
              <a:t>Imager</a:t>
            </a:r>
          </a:p>
          <a:p>
            <a:pPr algn="just">
              <a:spcBef>
                <a:spcPts val="600"/>
              </a:spcBef>
            </a:pPr>
            <a:r>
              <a:rPr lang="en-US" sz="2800" b="1" dirty="0" smtClean="0">
                <a:solidFill>
                  <a:schemeClr val="bg2"/>
                </a:solidFill>
              </a:rPr>
              <a:t>(SUVI</a:t>
            </a:r>
            <a:r>
              <a:rPr lang="en-US" sz="2800" b="1" dirty="0">
                <a:solidFill>
                  <a:schemeClr val="bg2"/>
                </a:solidFill>
              </a:rPr>
              <a:t>)</a:t>
            </a:r>
          </a:p>
        </p:txBody>
      </p:sp>
      <p:sp>
        <p:nvSpPr>
          <p:cNvPr id="31" name="TextBox 30"/>
          <p:cNvSpPr txBox="1"/>
          <p:nvPr/>
        </p:nvSpPr>
        <p:spPr>
          <a:xfrm>
            <a:off x="5072116" y="3859322"/>
            <a:ext cx="1835759" cy="830997"/>
          </a:xfrm>
          <a:prstGeom prst="rect">
            <a:avLst/>
          </a:prstGeom>
          <a:solidFill>
            <a:schemeClr val="bg1"/>
          </a:solidFill>
        </p:spPr>
        <p:txBody>
          <a:bodyPr wrap="none" rtlCol="0">
            <a:spAutoFit/>
          </a:bodyPr>
          <a:lstStyle/>
          <a:p>
            <a:pPr algn="r"/>
            <a:r>
              <a:rPr lang="en-US" sz="2000" dirty="0" smtClean="0">
                <a:solidFill>
                  <a:schemeClr val="bg2"/>
                </a:solidFill>
              </a:rPr>
              <a:t>Magnetometer</a:t>
            </a:r>
          </a:p>
          <a:p>
            <a:pPr algn="r"/>
            <a:r>
              <a:rPr lang="en-US" sz="2800" b="1" dirty="0" smtClean="0">
                <a:solidFill>
                  <a:schemeClr val="bg2"/>
                </a:solidFill>
              </a:rPr>
              <a:t>MAG</a:t>
            </a:r>
          </a:p>
        </p:txBody>
      </p:sp>
      <p:pic>
        <p:nvPicPr>
          <p:cNvPr id="28" name="Picture 4" descr="image: The GOES-R Magnetometer boom, stowed in the launch configuration canister. The magnetometer boom will deploy in space after the GOES-R spacecraft launches, separates from its launch vehicle and undergoes a series of orbit-raising maneuvers. Credit: ATK Golet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53615" y="3520440"/>
            <a:ext cx="1508760" cy="1508760"/>
          </a:xfrm>
          <a:prstGeom prst="rect">
            <a:avLst/>
          </a:prstGeom>
          <a:noFill/>
          <a:ln w="19050">
            <a:solidFill>
              <a:schemeClr val="bg2"/>
            </a:solidFill>
          </a:ln>
          <a:extLst>
            <a:ext uri="{909E8E84-426E-40DD-AFC4-6F175D3DCCD1}">
              <a14:hiddenFill xmlns:a14="http://schemas.microsoft.com/office/drawing/2010/main">
                <a:solidFill>
                  <a:srgbClr val="FFFFFF"/>
                </a:solidFill>
              </a14:hiddenFill>
            </a:ext>
          </a:extLst>
        </p:spPr>
      </p:pic>
      <p:pic>
        <p:nvPicPr>
          <p:cNvPr id="37" name="Picture 36" descr="ttp://www.goes-r.gov/images/Logo/Color/small.jpg"/>
          <p:cNvPicPr/>
          <p:nvPr/>
        </p:nvPicPr>
        <p:blipFill>
          <a:blip r:embed="rId6">
            <a:extLst>
              <a:ext uri="{28A0092B-C50C-407E-A947-70E740481C1C}">
                <a14:useLocalDpi xmlns:a14="http://schemas.microsoft.com/office/drawing/2010/main" val="0"/>
              </a:ext>
            </a:extLst>
          </a:blip>
          <a:srcRect/>
          <a:stretch>
            <a:fillRect/>
          </a:stretch>
        </p:blipFill>
        <p:spPr bwMode="auto">
          <a:xfrm>
            <a:off x="7067550" y="5232926"/>
            <a:ext cx="1466850" cy="1148715"/>
          </a:xfrm>
          <a:prstGeom prst="rect">
            <a:avLst/>
          </a:prstGeom>
          <a:noFill/>
          <a:ln>
            <a:noFill/>
          </a:ln>
        </p:spPr>
      </p:pic>
      <p:sp>
        <p:nvSpPr>
          <p:cNvPr id="16" name="TextBox 15"/>
          <p:cNvSpPr txBox="1"/>
          <p:nvPr/>
        </p:nvSpPr>
        <p:spPr>
          <a:xfrm>
            <a:off x="2431841" y="591234"/>
            <a:ext cx="4280339" cy="523220"/>
          </a:xfrm>
          <a:prstGeom prst="rect">
            <a:avLst/>
          </a:prstGeom>
          <a:noFill/>
        </p:spPr>
        <p:txBody>
          <a:bodyPr wrap="none" rtlCol="0">
            <a:spAutoFit/>
          </a:bodyPr>
          <a:lstStyle/>
          <a:p>
            <a:pPr algn="ctr"/>
            <a:r>
              <a:rPr lang="en-US" sz="2800" b="1" dirty="0" smtClean="0">
                <a:solidFill>
                  <a:schemeClr val="bg1"/>
                </a:solidFill>
              </a:rPr>
              <a:t>Space Weather Sensors</a:t>
            </a:r>
          </a:p>
        </p:txBody>
      </p:sp>
    </p:spTree>
    <p:extLst>
      <p:ext uri="{BB962C8B-B14F-4D97-AF65-F5344CB8AC3E}">
        <p14:creationId xmlns:p14="http://schemas.microsoft.com/office/powerpoint/2010/main" val="2973474751"/>
      </p:ext>
    </p:extLst>
  </p:cSld>
  <p:clrMapOvr>
    <a:masterClrMapping/>
  </p:clrMapOvr>
  <p:transition spd="slow">
    <p:pull/>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83939" y="591234"/>
            <a:ext cx="4176143" cy="523220"/>
          </a:xfrm>
          <a:prstGeom prst="rect">
            <a:avLst/>
          </a:prstGeom>
          <a:noFill/>
        </p:spPr>
        <p:txBody>
          <a:bodyPr wrap="none" rtlCol="0">
            <a:spAutoFit/>
          </a:bodyPr>
          <a:lstStyle/>
          <a:p>
            <a:pPr algn="ctr"/>
            <a:r>
              <a:rPr lang="en-US" sz="2800" b="1" dirty="0" smtClean="0">
                <a:solidFill>
                  <a:schemeClr val="bg1"/>
                </a:solidFill>
              </a:rPr>
              <a:t>GOES-16 </a:t>
            </a:r>
            <a:r>
              <a:rPr lang="en-US" sz="2800" b="1" dirty="0" err="1" smtClean="0">
                <a:solidFill>
                  <a:schemeClr val="bg1"/>
                </a:solidFill>
              </a:rPr>
              <a:t>SWx</a:t>
            </a:r>
            <a:r>
              <a:rPr lang="en-US" sz="2800" b="1" dirty="0" smtClean="0">
                <a:solidFill>
                  <a:schemeClr val="bg1"/>
                </a:solidFill>
              </a:rPr>
              <a:t> Handout</a:t>
            </a:r>
          </a:p>
        </p:txBody>
      </p:sp>
      <p:grpSp>
        <p:nvGrpSpPr>
          <p:cNvPr id="7" name="Group 6"/>
          <p:cNvGrpSpPr/>
          <p:nvPr/>
        </p:nvGrpSpPr>
        <p:grpSpPr>
          <a:xfrm>
            <a:off x="455644" y="1447800"/>
            <a:ext cx="8197565" cy="4932636"/>
            <a:chOff x="381000" y="1447800"/>
            <a:chExt cx="8197565" cy="4932636"/>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1447800"/>
              <a:ext cx="3998163" cy="4932636"/>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800" y="1447800"/>
              <a:ext cx="3701765" cy="4932635"/>
            </a:xfrm>
            <a:prstGeom prst="rect">
              <a:avLst/>
            </a:prstGeom>
          </p:spPr>
        </p:pic>
      </p:grpSp>
    </p:spTree>
    <p:extLst>
      <p:ext uri="{BB962C8B-B14F-4D97-AF65-F5344CB8AC3E}">
        <p14:creationId xmlns:p14="http://schemas.microsoft.com/office/powerpoint/2010/main" val="4235874193"/>
      </p:ext>
    </p:extLst>
  </p:cSld>
  <p:clrMapOvr>
    <a:masterClrMapping/>
  </p:clrMapOvr>
  <p:transition spd="slow">
    <p:pull/>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33095" y="591234"/>
            <a:ext cx="2077813" cy="523220"/>
          </a:xfrm>
          <a:prstGeom prst="rect">
            <a:avLst/>
          </a:prstGeom>
          <a:noFill/>
        </p:spPr>
        <p:txBody>
          <a:bodyPr wrap="none" rtlCol="0">
            <a:spAutoFit/>
          </a:bodyPr>
          <a:lstStyle/>
          <a:p>
            <a:pPr algn="ctr"/>
            <a:r>
              <a:rPr lang="en-US" sz="2800" b="1" dirty="0" smtClean="0">
                <a:solidFill>
                  <a:schemeClr val="bg1"/>
                </a:solidFill>
              </a:rPr>
              <a:t>Why EXIS?</a:t>
            </a:r>
          </a:p>
        </p:txBody>
      </p:sp>
      <p:sp>
        <p:nvSpPr>
          <p:cNvPr id="5" name="TextBox 4"/>
          <p:cNvSpPr txBox="1"/>
          <p:nvPr/>
        </p:nvSpPr>
        <p:spPr>
          <a:xfrm>
            <a:off x="457200" y="1524000"/>
            <a:ext cx="8305800" cy="4985980"/>
          </a:xfrm>
          <a:prstGeom prst="rect">
            <a:avLst/>
          </a:prstGeom>
          <a:noFill/>
        </p:spPr>
        <p:txBody>
          <a:bodyPr wrap="square" rtlCol="0">
            <a:spAutoFit/>
          </a:bodyPr>
          <a:lstStyle/>
          <a:p>
            <a:pPr algn="just"/>
            <a:r>
              <a:rPr lang="en-US" sz="2200" b="1" u="sng" dirty="0" smtClean="0">
                <a:solidFill>
                  <a:schemeClr val="bg2"/>
                </a:solidFill>
              </a:rPr>
              <a:t>EUV and X-ray Irradiance Sensors (EXIS/EUVS &amp; EXIS/XRS)</a:t>
            </a:r>
          </a:p>
          <a:p>
            <a:pPr algn="just"/>
            <a:endParaRPr lang="en-US" sz="2200" b="1" u="sng" dirty="0" smtClean="0">
              <a:solidFill>
                <a:schemeClr val="bg2"/>
              </a:solidFill>
            </a:endParaRPr>
          </a:p>
          <a:p>
            <a:pPr algn="just"/>
            <a:r>
              <a:rPr lang="en-US" sz="2200" b="1" u="sng" dirty="0" smtClean="0">
                <a:solidFill>
                  <a:schemeClr val="bg2"/>
                </a:solidFill>
              </a:rPr>
              <a:t>X-Ray irradiance /// solar flare monitoring</a:t>
            </a:r>
          </a:p>
          <a:p>
            <a:pPr algn="just">
              <a:spcBef>
                <a:spcPts val="600"/>
              </a:spcBef>
            </a:pPr>
            <a:r>
              <a:rPr lang="en-US" sz="2200" dirty="0" smtClean="0">
                <a:solidFill>
                  <a:schemeClr val="bg2"/>
                </a:solidFill>
              </a:rPr>
              <a:t>EXIS/XRS measures the background x-ray solar irradiance and detects </a:t>
            </a:r>
            <a:r>
              <a:rPr lang="en-US" sz="2200" dirty="0">
                <a:solidFill>
                  <a:schemeClr val="bg2"/>
                </a:solidFill>
              </a:rPr>
              <a:t>solar flares </a:t>
            </a:r>
            <a:r>
              <a:rPr lang="en-US" sz="2200" dirty="0" smtClean="0">
                <a:solidFill>
                  <a:schemeClr val="bg2"/>
                </a:solidFill>
              </a:rPr>
              <a:t>that disrupt communications, reduce </a:t>
            </a:r>
            <a:r>
              <a:rPr lang="en-US" sz="2200" dirty="0">
                <a:solidFill>
                  <a:schemeClr val="bg2"/>
                </a:solidFill>
              </a:rPr>
              <a:t>navigational accuracy, affecting satellites, high altitude airlines and power grids on Earth.</a:t>
            </a:r>
          </a:p>
          <a:p>
            <a:pPr algn="just"/>
            <a:endParaRPr lang="en-US" sz="2200" dirty="0" smtClean="0">
              <a:solidFill>
                <a:schemeClr val="bg2"/>
              </a:solidFill>
            </a:endParaRPr>
          </a:p>
          <a:p>
            <a:pPr algn="just"/>
            <a:r>
              <a:rPr lang="en-US" sz="2200" b="1" u="sng" dirty="0" smtClean="0">
                <a:solidFill>
                  <a:schemeClr val="bg2"/>
                </a:solidFill>
              </a:rPr>
              <a:t>Extreme </a:t>
            </a:r>
            <a:r>
              <a:rPr lang="en-US" sz="2200" b="1" u="sng" dirty="0" err="1" smtClean="0">
                <a:solidFill>
                  <a:schemeClr val="bg2"/>
                </a:solidFill>
              </a:rPr>
              <a:t>UltraViolet</a:t>
            </a:r>
            <a:r>
              <a:rPr lang="en-US" sz="2200" b="1" u="sng" dirty="0" smtClean="0">
                <a:solidFill>
                  <a:schemeClr val="bg2"/>
                </a:solidFill>
              </a:rPr>
              <a:t> (EUV) solar irradiance</a:t>
            </a:r>
            <a:endParaRPr lang="en-US" sz="2200" b="1" u="sng" dirty="0">
              <a:solidFill>
                <a:schemeClr val="bg2"/>
              </a:solidFill>
            </a:endParaRPr>
          </a:p>
          <a:p>
            <a:pPr algn="just">
              <a:spcBef>
                <a:spcPts val="600"/>
              </a:spcBef>
            </a:pPr>
            <a:r>
              <a:rPr lang="en-US" sz="2200" dirty="0">
                <a:solidFill>
                  <a:schemeClr val="bg2"/>
                </a:solidFill>
              </a:rPr>
              <a:t>NOAA requires the real-time monitoring of the solar irradiance variability that controls the variability of the terrestrial upper atmosphere (ionosphere and thermosphere). This requirement supports NOAA’s space weather operations and is implemented with XRS and EUVS.</a:t>
            </a:r>
            <a:endParaRPr lang="en-US" sz="2200" dirty="0" smtClean="0">
              <a:solidFill>
                <a:schemeClr val="bg2"/>
              </a:solidFill>
            </a:endParaRPr>
          </a:p>
        </p:txBody>
      </p:sp>
    </p:spTree>
    <p:extLst>
      <p:ext uri="{BB962C8B-B14F-4D97-AF65-F5344CB8AC3E}">
        <p14:creationId xmlns:p14="http://schemas.microsoft.com/office/powerpoint/2010/main" val="388370110"/>
      </p:ext>
    </p:extLst>
  </p:cSld>
  <p:clrMapOvr>
    <a:masterClrMapping/>
  </p:clrMapOvr>
  <p:transition spd="slow">
    <p:pull/>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spaceweather.com/glossary/images/xrays.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524000"/>
            <a:ext cx="6165338" cy="411760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925471" y="609600"/>
            <a:ext cx="3294493" cy="523220"/>
          </a:xfrm>
          <a:prstGeom prst="rect">
            <a:avLst/>
          </a:prstGeom>
          <a:noFill/>
        </p:spPr>
        <p:txBody>
          <a:bodyPr wrap="none" rtlCol="0">
            <a:spAutoFit/>
          </a:bodyPr>
          <a:lstStyle/>
          <a:p>
            <a:pPr algn="ctr"/>
            <a:r>
              <a:rPr lang="en-US" sz="2800" b="1" dirty="0" smtClean="0">
                <a:solidFill>
                  <a:schemeClr val="bg1"/>
                </a:solidFill>
              </a:rPr>
              <a:t>EXIS/XRS Product</a:t>
            </a:r>
          </a:p>
        </p:txBody>
      </p:sp>
      <p:sp>
        <p:nvSpPr>
          <p:cNvPr id="3" name="TextBox 2"/>
          <p:cNvSpPr txBox="1"/>
          <p:nvPr/>
        </p:nvSpPr>
        <p:spPr>
          <a:xfrm>
            <a:off x="229317" y="5791200"/>
            <a:ext cx="8686800" cy="646331"/>
          </a:xfrm>
          <a:prstGeom prst="rect">
            <a:avLst/>
          </a:prstGeom>
          <a:solidFill>
            <a:schemeClr val="bg1"/>
          </a:solidFill>
        </p:spPr>
        <p:txBody>
          <a:bodyPr wrap="square" rtlCol="0">
            <a:spAutoFit/>
          </a:bodyPr>
          <a:lstStyle/>
          <a:p>
            <a:pPr algn="ctr"/>
            <a:r>
              <a:rPr lang="en-US" sz="1800" b="1" dirty="0" smtClean="0">
                <a:solidFill>
                  <a:schemeClr val="bg2"/>
                </a:solidFill>
              </a:rPr>
              <a:t>Note: Solar </a:t>
            </a:r>
            <a:r>
              <a:rPr lang="en-US" sz="1800" b="1" dirty="0">
                <a:solidFill>
                  <a:schemeClr val="bg2"/>
                </a:solidFill>
              </a:rPr>
              <a:t>x</a:t>
            </a:r>
            <a:r>
              <a:rPr lang="en-US" sz="1800" b="1" dirty="0" smtClean="0">
                <a:solidFill>
                  <a:schemeClr val="bg2"/>
                </a:solidFill>
              </a:rPr>
              <a:t>-ray flares observed above the background solar irradiance. </a:t>
            </a:r>
            <a:r>
              <a:rPr lang="en-US" sz="1800" b="1" dirty="0" smtClean="0">
                <a:solidFill>
                  <a:srgbClr val="FF0000"/>
                </a:solidFill>
              </a:rPr>
              <a:t>Letters to the right of the image are the classifications</a:t>
            </a:r>
            <a:r>
              <a:rPr lang="en-US" sz="1800" b="1" dirty="0" smtClean="0">
                <a:solidFill>
                  <a:schemeClr val="bg2"/>
                </a:solidFill>
              </a:rPr>
              <a:t> </a:t>
            </a:r>
          </a:p>
        </p:txBody>
      </p:sp>
      <p:sp>
        <p:nvSpPr>
          <p:cNvPr id="2" name="TextBox 1"/>
          <p:cNvSpPr txBox="1"/>
          <p:nvPr/>
        </p:nvSpPr>
        <p:spPr>
          <a:xfrm>
            <a:off x="6784401" y="2428712"/>
            <a:ext cx="338554" cy="369332"/>
          </a:xfrm>
          <a:prstGeom prst="rect">
            <a:avLst/>
          </a:prstGeom>
          <a:solidFill>
            <a:schemeClr val="bg1"/>
          </a:solidFill>
        </p:spPr>
        <p:txBody>
          <a:bodyPr wrap="none" rtlCol="0">
            <a:spAutoFit/>
          </a:bodyPr>
          <a:lstStyle/>
          <a:p>
            <a:pPr algn="ctr"/>
            <a:r>
              <a:rPr lang="en-US" sz="1800" b="1" dirty="0" smtClean="0">
                <a:solidFill>
                  <a:srgbClr val="FF0000"/>
                </a:solidFill>
              </a:rPr>
              <a:t>X</a:t>
            </a:r>
          </a:p>
        </p:txBody>
      </p:sp>
      <p:sp>
        <p:nvSpPr>
          <p:cNvPr id="6" name="TextBox 5"/>
          <p:cNvSpPr txBox="1"/>
          <p:nvPr/>
        </p:nvSpPr>
        <p:spPr>
          <a:xfrm>
            <a:off x="6765165" y="3004558"/>
            <a:ext cx="377027" cy="369332"/>
          </a:xfrm>
          <a:prstGeom prst="rect">
            <a:avLst/>
          </a:prstGeom>
          <a:solidFill>
            <a:schemeClr val="bg1"/>
          </a:solidFill>
        </p:spPr>
        <p:txBody>
          <a:bodyPr wrap="none" rtlCol="0">
            <a:spAutoFit/>
          </a:bodyPr>
          <a:lstStyle/>
          <a:p>
            <a:pPr algn="ctr"/>
            <a:r>
              <a:rPr lang="en-US" sz="1800" b="1" dirty="0">
                <a:solidFill>
                  <a:srgbClr val="FF0000"/>
                </a:solidFill>
              </a:rPr>
              <a:t>M</a:t>
            </a:r>
            <a:endParaRPr lang="en-US" sz="1800" b="1" dirty="0" smtClean="0">
              <a:solidFill>
                <a:srgbClr val="FF0000"/>
              </a:solidFill>
            </a:endParaRPr>
          </a:p>
        </p:txBody>
      </p:sp>
      <p:sp>
        <p:nvSpPr>
          <p:cNvPr id="7" name="TextBox 6"/>
          <p:cNvSpPr txBox="1"/>
          <p:nvPr/>
        </p:nvSpPr>
        <p:spPr>
          <a:xfrm>
            <a:off x="6777989" y="3523486"/>
            <a:ext cx="351379" cy="369332"/>
          </a:xfrm>
          <a:prstGeom prst="rect">
            <a:avLst/>
          </a:prstGeom>
          <a:solidFill>
            <a:schemeClr val="bg1"/>
          </a:solidFill>
        </p:spPr>
        <p:txBody>
          <a:bodyPr wrap="none" rtlCol="0">
            <a:spAutoFit/>
          </a:bodyPr>
          <a:lstStyle/>
          <a:p>
            <a:pPr algn="ctr"/>
            <a:r>
              <a:rPr lang="en-US" sz="1800" b="1" dirty="0">
                <a:solidFill>
                  <a:srgbClr val="FF0000"/>
                </a:solidFill>
              </a:rPr>
              <a:t>C</a:t>
            </a:r>
            <a:endParaRPr lang="en-US" sz="1800" b="1" dirty="0" smtClean="0">
              <a:solidFill>
                <a:srgbClr val="FF0000"/>
              </a:solidFill>
            </a:endParaRPr>
          </a:p>
        </p:txBody>
      </p:sp>
      <p:sp>
        <p:nvSpPr>
          <p:cNvPr id="8" name="TextBox 7"/>
          <p:cNvSpPr txBox="1"/>
          <p:nvPr/>
        </p:nvSpPr>
        <p:spPr>
          <a:xfrm>
            <a:off x="6777989" y="4083756"/>
            <a:ext cx="351379" cy="369332"/>
          </a:xfrm>
          <a:prstGeom prst="rect">
            <a:avLst/>
          </a:prstGeom>
          <a:solidFill>
            <a:schemeClr val="bg1"/>
          </a:solidFill>
        </p:spPr>
        <p:txBody>
          <a:bodyPr wrap="none" rtlCol="0">
            <a:spAutoFit/>
          </a:bodyPr>
          <a:lstStyle/>
          <a:p>
            <a:pPr algn="ctr"/>
            <a:r>
              <a:rPr lang="en-US" sz="1800" b="1" dirty="0" smtClean="0">
                <a:solidFill>
                  <a:srgbClr val="FF0000"/>
                </a:solidFill>
              </a:rPr>
              <a:t>B</a:t>
            </a:r>
          </a:p>
        </p:txBody>
      </p:sp>
      <p:sp>
        <p:nvSpPr>
          <p:cNvPr id="9" name="TextBox 8"/>
          <p:cNvSpPr txBox="1"/>
          <p:nvPr/>
        </p:nvSpPr>
        <p:spPr>
          <a:xfrm>
            <a:off x="6777989" y="4635328"/>
            <a:ext cx="351379" cy="369332"/>
          </a:xfrm>
          <a:prstGeom prst="rect">
            <a:avLst/>
          </a:prstGeom>
          <a:solidFill>
            <a:schemeClr val="bg1"/>
          </a:solidFill>
        </p:spPr>
        <p:txBody>
          <a:bodyPr wrap="none" rtlCol="0">
            <a:spAutoFit/>
          </a:bodyPr>
          <a:lstStyle/>
          <a:p>
            <a:pPr algn="ctr"/>
            <a:r>
              <a:rPr lang="en-US" sz="1800" b="1" dirty="0" smtClean="0">
                <a:solidFill>
                  <a:srgbClr val="FF0000"/>
                </a:solidFill>
              </a:rPr>
              <a:t>A</a:t>
            </a:r>
          </a:p>
        </p:txBody>
      </p:sp>
      <p:sp>
        <p:nvSpPr>
          <p:cNvPr id="5" name="Right Brace 4"/>
          <p:cNvSpPr/>
          <p:nvPr/>
        </p:nvSpPr>
        <p:spPr>
          <a:xfrm>
            <a:off x="7142192" y="2389629"/>
            <a:ext cx="401608" cy="2639571"/>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p:cNvSpPr txBox="1"/>
          <p:nvPr/>
        </p:nvSpPr>
        <p:spPr>
          <a:xfrm rot="16200000">
            <a:off x="6742247" y="3475152"/>
            <a:ext cx="2185214" cy="461665"/>
          </a:xfrm>
          <a:prstGeom prst="rect">
            <a:avLst/>
          </a:prstGeom>
          <a:solidFill>
            <a:schemeClr val="bg1"/>
          </a:solidFill>
        </p:spPr>
        <p:txBody>
          <a:bodyPr wrap="none" rtlCol="0">
            <a:spAutoFit/>
          </a:bodyPr>
          <a:lstStyle/>
          <a:p>
            <a:pPr algn="ctr"/>
            <a:r>
              <a:rPr lang="en-US" sz="2400" b="1" dirty="0" smtClean="0">
                <a:solidFill>
                  <a:srgbClr val="FF0000"/>
                </a:solidFill>
              </a:rPr>
              <a:t>Classification</a:t>
            </a:r>
          </a:p>
        </p:txBody>
      </p:sp>
      <p:sp>
        <p:nvSpPr>
          <p:cNvPr id="11" name="TextBox 10"/>
          <p:cNvSpPr txBox="1"/>
          <p:nvPr/>
        </p:nvSpPr>
        <p:spPr>
          <a:xfrm>
            <a:off x="7404306" y="1760940"/>
            <a:ext cx="1587294" cy="307777"/>
          </a:xfrm>
          <a:prstGeom prst="rect">
            <a:avLst/>
          </a:prstGeom>
          <a:solidFill>
            <a:schemeClr val="bg1"/>
          </a:solidFill>
        </p:spPr>
        <p:txBody>
          <a:bodyPr wrap="none" rtlCol="0">
            <a:spAutoFit/>
          </a:bodyPr>
          <a:lstStyle/>
          <a:p>
            <a:r>
              <a:rPr lang="en-US" b="1" dirty="0" smtClean="0">
                <a:solidFill>
                  <a:srgbClr val="FF0000"/>
                </a:solidFill>
              </a:rPr>
              <a:t>X45 (Carrington)</a:t>
            </a:r>
          </a:p>
        </p:txBody>
      </p:sp>
      <p:cxnSp>
        <p:nvCxnSpPr>
          <p:cNvPr id="13" name="Straight Arrow Connector 12"/>
          <p:cNvCxnSpPr/>
          <p:nvPr/>
        </p:nvCxnSpPr>
        <p:spPr>
          <a:xfrm flipH="1">
            <a:off x="6933699" y="1915237"/>
            <a:ext cx="47667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5875161"/>
      </p:ext>
    </p:extLst>
  </p:cSld>
  <p:clrMapOvr>
    <a:masterClrMapping/>
  </p:clrMapOvr>
  <p:transition spd="slow">
    <p:pull/>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81582" y="591234"/>
            <a:ext cx="4980852" cy="523220"/>
          </a:xfrm>
          <a:prstGeom prst="rect">
            <a:avLst/>
          </a:prstGeom>
          <a:noFill/>
        </p:spPr>
        <p:txBody>
          <a:bodyPr wrap="none" rtlCol="0">
            <a:spAutoFit/>
          </a:bodyPr>
          <a:lstStyle/>
          <a:p>
            <a:pPr algn="ctr"/>
            <a:r>
              <a:rPr lang="en-US" sz="2800" b="1" dirty="0" smtClean="0">
                <a:solidFill>
                  <a:schemeClr val="bg1"/>
                </a:solidFill>
              </a:rPr>
              <a:t>The Carrington Event (1859)</a:t>
            </a:r>
          </a:p>
        </p:txBody>
      </p:sp>
      <p:sp>
        <p:nvSpPr>
          <p:cNvPr id="4" name="TextBox 3"/>
          <p:cNvSpPr txBox="1"/>
          <p:nvPr/>
        </p:nvSpPr>
        <p:spPr>
          <a:xfrm>
            <a:off x="533400" y="1524000"/>
            <a:ext cx="8153400" cy="2219069"/>
          </a:xfrm>
          <a:prstGeom prst="rect">
            <a:avLst/>
          </a:prstGeom>
          <a:noFill/>
        </p:spPr>
        <p:txBody>
          <a:bodyPr wrap="square" rtlCol="0">
            <a:spAutoFit/>
          </a:bodyPr>
          <a:lstStyle/>
          <a:p>
            <a:pPr algn="just"/>
            <a:r>
              <a:rPr lang="en-US" sz="1800" b="1" u="sng" dirty="0" smtClean="0">
                <a:solidFill>
                  <a:schemeClr val="bg2"/>
                </a:solidFill>
              </a:rPr>
              <a:t>Carrington Event</a:t>
            </a:r>
          </a:p>
          <a:p>
            <a:pPr algn="just">
              <a:lnSpc>
                <a:spcPct val="120000"/>
              </a:lnSpc>
              <a:spcBef>
                <a:spcPts val="600"/>
              </a:spcBef>
            </a:pPr>
            <a:r>
              <a:rPr lang="en-US" sz="1600" dirty="0" smtClean="0">
                <a:solidFill>
                  <a:schemeClr val="bg2"/>
                </a:solidFill>
              </a:rPr>
              <a:t>The Carrington event was an extreme geomagnetic storm that was both awe inspiring and impactful on the technology system of the day; that is, the telegraph. The event was trigger by a massive solar flare on 01-Sep of estimated </a:t>
            </a:r>
            <a:r>
              <a:rPr lang="en-US" sz="1600" b="1" dirty="0" smtClean="0">
                <a:solidFill>
                  <a:schemeClr val="bg2"/>
                </a:solidFill>
              </a:rPr>
              <a:t>X45</a:t>
            </a:r>
            <a:r>
              <a:rPr lang="en-US" sz="1600" dirty="0" smtClean="0">
                <a:solidFill>
                  <a:schemeClr val="bg2"/>
                </a:solidFill>
              </a:rPr>
              <a:t> intensity. A high-speed Coronal Mass Ejection (CME) slammed into the earth some 19 hours later resulting in an extreme geomagnetic storm. A storm of similar intensity would have a debilitating impact on today’s high technology systems.</a:t>
            </a:r>
            <a:endParaRPr lang="en-US" dirty="0" smtClean="0">
              <a:solidFill>
                <a:schemeClr val="bg2"/>
              </a:solidFill>
            </a:endParaRPr>
          </a:p>
        </p:txBody>
      </p:sp>
      <p:pic>
        <p:nvPicPr>
          <p:cNvPr id="15362" name="Picture 2" descr="Image result for the carrington event solar flare cli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6965" y="3895469"/>
            <a:ext cx="2987998" cy="2458628"/>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NYTauror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3505200"/>
            <a:ext cx="3810000" cy="2676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049238"/>
      </p:ext>
    </p:extLst>
  </p:cSld>
  <p:clrMapOvr>
    <a:masterClrMapping/>
  </p:clrMapOvr>
  <p:transition spd="slow">
    <p:pull/>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782092" y="591234"/>
            <a:ext cx="3579826" cy="523220"/>
          </a:xfrm>
          <a:prstGeom prst="rect">
            <a:avLst/>
          </a:prstGeom>
          <a:noFill/>
        </p:spPr>
        <p:txBody>
          <a:bodyPr wrap="none" rtlCol="0">
            <a:spAutoFit/>
          </a:bodyPr>
          <a:lstStyle/>
          <a:p>
            <a:pPr algn="ctr"/>
            <a:r>
              <a:rPr lang="en-US" sz="2800" b="1" dirty="0" smtClean="0">
                <a:solidFill>
                  <a:schemeClr val="bg1"/>
                </a:solidFill>
              </a:rPr>
              <a:t>White House Action</a:t>
            </a:r>
          </a:p>
        </p:txBody>
      </p:sp>
      <p:sp>
        <p:nvSpPr>
          <p:cNvPr id="4" name="TextBox 3"/>
          <p:cNvSpPr txBox="1"/>
          <p:nvPr/>
        </p:nvSpPr>
        <p:spPr>
          <a:xfrm>
            <a:off x="304800" y="1554866"/>
            <a:ext cx="8382000" cy="3670236"/>
          </a:xfrm>
          <a:prstGeom prst="rect">
            <a:avLst/>
          </a:prstGeom>
          <a:noFill/>
        </p:spPr>
        <p:txBody>
          <a:bodyPr wrap="square" rtlCol="0">
            <a:spAutoFit/>
          </a:bodyPr>
          <a:lstStyle/>
          <a:p>
            <a:pPr algn="just"/>
            <a:r>
              <a:rPr lang="en-US" sz="2000" b="1" dirty="0" smtClean="0">
                <a:solidFill>
                  <a:schemeClr val="bg2"/>
                </a:solidFill>
              </a:rPr>
              <a:t>“White </a:t>
            </a:r>
            <a:r>
              <a:rPr lang="en-US" sz="2000" b="1" dirty="0">
                <a:solidFill>
                  <a:schemeClr val="bg2"/>
                </a:solidFill>
              </a:rPr>
              <a:t>House is preparing for catastrophic solar flares which could wipe out power around the world for </a:t>
            </a:r>
            <a:r>
              <a:rPr lang="en-US" sz="2000" b="1" dirty="0" smtClean="0">
                <a:solidFill>
                  <a:schemeClr val="bg2"/>
                </a:solidFill>
              </a:rPr>
              <a:t>months</a:t>
            </a:r>
            <a:endParaRPr lang="en-US" sz="2000" b="1" dirty="0">
              <a:solidFill>
                <a:schemeClr val="bg2"/>
              </a:solidFill>
            </a:endParaRPr>
          </a:p>
          <a:p>
            <a:pPr marL="285750" indent="-285750" algn="just">
              <a:spcBef>
                <a:spcPts val="300"/>
              </a:spcBef>
              <a:buFont typeface="Arial" panose="020B0604020202020204" pitchFamily="34" charset="0"/>
              <a:buChar char="•"/>
            </a:pPr>
            <a:r>
              <a:rPr lang="en-US" sz="1800" b="1" i="1" dirty="0">
                <a:solidFill>
                  <a:schemeClr val="bg2"/>
                </a:solidFill>
              </a:rPr>
              <a:t>Massive electromagnetic pulse caused by solar flares could bring an end to modern civilization as we know it</a:t>
            </a:r>
            <a:endParaRPr lang="en-US" sz="1800" i="1" dirty="0">
              <a:solidFill>
                <a:schemeClr val="bg2"/>
              </a:solidFill>
            </a:endParaRPr>
          </a:p>
          <a:p>
            <a:pPr marL="285750" indent="-285750" algn="just">
              <a:spcBef>
                <a:spcPts val="300"/>
              </a:spcBef>
              <a:buFont typeface="Arial" panose="020B0604020202020204" pitchFamily="34" charset="0"/>
              <a:buChar char="•"/>
            </a:pPr>
            <a:r>
              <a:rPr lang="en-US" sz="1800" b="1" i="1" dirty="0">
                <a:solidFill>
                  <a:schemeClr val="bg2"/>
                </a:solidFill>
              </a:rPr>
              <a:t>Extreme space weather event could wipe out power for months and render cellphones and internet useless</a:t>
            </a:r>
            <a:endParaRPr lang="en-US" sz="1800" i="1" dirty="0">
              <a:solidFill>
                <a:schemeClr val="bg2"/>
              </a:solidFill>
            </a:endParaRPr>
          </a:p>
          <a:p>
            <a:pPr marL="285750" indent="-285750" algn="just">
              <a:spcBef>
                <a:spcPts val="300"/>
              </a:spcBef>
              <a:buFont typeface="Arial" panose="020B0604020202020204" pitchFamily="34" charset="0"/>
              <a:buChar char="•"/>
            </a:pPr>
            <a:r>
              <a:rPr lang="en-US" sz="1800" b="1" i="1" dirty="0">
                <a:solidFill>
                  <a:schemeClr val="bg2"/>
                </a:solidFill>
              </a:rPr>
              <a:t>One study estimates that in the U.S. alone it could cost the fragile economy up to $2.6 trillion</a:t>
            </a:r>
            <a:endParaRPr lang="en-US" sz="1800" i="1" dirty="0">
              <a:solidFill>
                <a:schemeClr val="bg2"/>
              </a:solidFill>
            </a:endParaRPr>
          </a:p>
          <a:p>
            <a:pPr marL="285750" indent="-285750" algn="just">
              <a:spcBef>
                <a:spcPts val="300"/>
              </a:spcBef>
              <a:buFont typeface="Arial" panose="020B0604020202020204" pitchFamily="34" charset="0"/>
              <a:buChar char="•"/>
            </a:pPr>
            <a:r>
              <a:rPr lang="en-US" sz="1800" b="1" i="1" dirty="0">
                <a:solidFill>
                  <a:schemeClr val="bg2"/>
                </a:solidFill>
              </a:rPr>
              <a:t>Now the White House are preparing for the threat after a major solar flare narrowly missed the Earth in 2012</a:t>
            </a:r>
            <a:endParaRPr lang="en-US" sz="1800" i="1" dirty="0">
              <a:solidFill>
                <a:schemeClr val="bg2"/>
              </a:solidFill>
            </a:endParaRPr>
          </a:p>
          <a:p>
            <a:pPr marL="285750" indent="-285750" algn="just">
              <a:spcBef>
                <a:spcPts val="300"/>
              </a:spcBef>
              <a:buFont typeface="Arial" panose="020B0604020202020204" pitchFamily="34" charset="0"/>
              <a:buChar char="•"/>
            </a:pPr>
            <a:r>
              <a:rPr lang="en-US" sz="1800" b="1" i="1" dirty="0">
                <a:solidFill>
                  <a:schemeClr val="bg2"/>
                </a:solidFill>
              </a:rPr>
              <a:t>Strategy includes improving prediction abilities as forecasters only have </a:t>
            </a:r>
            <a:r>
              <a:rPr lang="en-US" sz="1800" b="1" i="1" dirty="0" smtClean="0">
                <a:solidFill>
                  <a:schemeClr val="bg2"/>
                </a:solidFill>
              </a:rPr>
              <a:t> </a:t>
            </a:r>
            <a:r>
              <a:rPr lang="en-US" sz="1800" b="1" i="1" dirty="0">
                <a:solidFill>
                  <a:schemeClr val="bg2"/>
                </a:solidFill>
              </a:rPr>
              <a:t>15-60 minutes </a:t>
            </a:r>
            <a:r>
              <a:rPr lang="en-US" sz="1800" b="1" i="1" dirty="0" smtClean="0">
                <a:solidFill>
                  <a:schemeClr val="bg2"/>
                </a:solidFill>
              </a:rPr>
              <a:t>warning </a:t>
            </a:r>
            <a:r>
              <a:rPr lang="en-US" sz="1800" b="1" i="1" dirty="0">
                <a:solidFill>
                  <a:schemeClr val="bg2"/>
                </a:solidFill>
              </a:rPr>
              <a:t>to protect energy </a:t>
            </a:r>
            <a:r>
              <a:rPr lang="en-US" sz="1800" b="1" i="1" dirty="0" smtClean="0">
                <a:solidFill>
                  <a:schemeClr val="bg2"/>
                </a:solidFill>
              </a:rPr>
              <a:t>grids”</a:t>
            </a:r>
            <a:endParaRPr lang="en-US" sz="1800" i="1" dirty="0">
              <a:solidFill>
                <a:schemeClr val="bg2"/>
              </a:solidFill>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2233378337"/>
              </p:ext>
            </p:extLst>
          </p:nvPr>
        </p:nvGraphicFramePr>
        <p:xfrm>
          <a:off x="1447800" y="5218113"/>
          <a:ext cx="6096000" cy="1182687"/>
        </p:xfrm>
        <a:graphic>
          <a:graphicData uri="http://schemas.openxmlformats.org/presentationml/2006/ole">
            <mc:AlternateContent xmlns:mc="http://schemas.openxmlformats.org/markup-compatibility/2006">
              <mc:Choice xmlns:v="urn:schemas-microsoft-com:vml" Requires="v">
                <p:oleObj spid="_x0000_s8216" name="Image" r:id="rId3" imgW="12558600" imgH="2437920" progId="Photoshop.Image.18">
                  <p:embed/>
                </p:oleObj>
              </mc:Choice>
              <mc:Fallback>
                <p:oleObj name="Image" r:id="rId3" imgW="12558600" imgH="2437920" progId="Photoshop.Image.18">
                  <p:embed/>
                  <p:pic>
                    <p:nvPicPr>
                      <p:cNvPr id="0" name=""/>
                      <p:cNvPicPr/>
                      <p:nvPr/>
                    </p:nvPicPr>
                    <p:blipFill>
                      <a:blip r:embed="rId4"/>
                      <a:stretch>
                        <a:fillRect/>
                      </a:stretch>
                    </p:blipFill>
                    <p:spPr>
                      <a:xfrm>
                        <a:off x="1447800" y="5218113"/>
                        <a:ext cx="6096000" cy="1182687"/>
                      </a:xfrm>
                      <a:prstGeom prst="rect">
                        <a:avLst/>
                      </a:prstGeom>
                      <a:ln w="19050">
                        <a:solidFill>
                          <a:schemeClr val="bg2"/>
                        </a:solidFill>
                      </a:ln>
                    </p:spPr>
                  </p:pic>
                </p:oleObj>
              </mc:Fallback>
            </mc:AlternateContent>
          </a:graphicData>
        </a:graphic>
      </p:graphicFrame>
    </p:spTree>
    <p:extLst>
      <p:ext uri="{BB962C8B-B14F-4D97-AF65-F5344CB8AC3E}">
        <p14:creationId xmlns:p14="http://schemas.microsoft.com/office/powerpoint/2010/main" val="2418128450"/>
      </p:ext>
    </p:extLst>
  </p:cSld>
  <p:clrMapOvr>
    <a:masterClrMapping/>
  </p:clrMapOvr>
  <p:transition spd="slow">
    <p:pull/>
  </p:transition>
  <p:timing>
    <p:tnLst>
      <p:par>
        <p:cTn id="1" dur="indefinite" restart="never" nodeType="tmRoot"/>
      </p:par>
    </p:tnLst>
  </p:timing>
</p:sld>
</file>

<file path=ppt/theme/theme1.xml><?xml version="1.0" encoding="utf-8"?>
<a:theme xmlns:a="http://schemas.openxmlformats.org/drawingml/2006/main" name="9_NCDCv3">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solidFill>
          <a:schemeClr val="bg1"/>
        </a:solidFill>
      </a:spPr>
      <a:bodyPr wrap="square" rtlCol="0">
        <a:spAutoFit/>
      </a:bodyPr>
      <a:lstStyle>
        <a:defPPr algn="just">
          <a:defRPr dirty="0" smtClean="0">
            <a:solidFill>
              <a:schemeClr val="bg2"/>
            </a:solidFill>
          </a:defRPr>
        </a:defPPr>
      </a:lstStyle>
    </a:txDef>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7681</TotalTime>
  <Words>1563</Words>
  <Application>Microsoft Office PowerPoint</Application>
  <PresentationFormat>On-screen Show (4:3)</PresentationFormat>
  <Paragraphs>284</Paragraphs>
  <Slides>31</Slides>
  <Notes>12</Notes>
  <HiddenSlides>0</HiddenSlides>
  <MMClips>2</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31</vt:i4>
      </vt:variant>
    </vt:vector>
  </HeadingPairs>
  <TitlesOfParts>
    <vt:vector size="37" baseType="lpstr">
      <vt:lpstr>Calibri</vt:lpstr>
      <vt:lpstr>Noto Symbol</vt:lpstr>
      <vt:lpstr>Arial</vt:lpstr>
      <vt:lpstr>Trebuchet MS</vt:lpstr>
      <vt:lpstr>9_NCDCv3</vt:lpstr>
      <vt:lpstr>Image</vt:lpstr>
      <vt:lpstr>AMS Short Course GOES-R Preview for Users Space Weather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Program Name Program Overview</dc:title>
  <dc:creator>William Denig</dc:creator>
  <cp:lastModifiedBy>William Denig</cp:lastModifiedBy>
  <cp:revision>401</cp:revision>
  <cp:lastPrinted>2017-01-16T23:23:43Z</cp:lastPrinted>
  <dcterms:modified xsi:type="dcterms:W3CDTF">2017-01-18T19:19:48Z</dcterms:modified>
</cp:coreProperties>
</file>