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7"/>
  </p:notesMasterIdLst>
  <p:sldIdLst>
    <p:sldId id="257" r:id="rId2"/>
    <p:sldId id="546" r:id="rId3"/>
    <p:sldId id="547" r:id="rId4"/>
    <p:sldId id="548" r:id="rId5"/>
    <p:sldId id="549" r:id="rId6"/>
    <p:sldId id="550" r:id="rId7"/>
    <p:sldId id="551" r:id="rId8"/>
    <p:sldId id="552" r:id="rId9"/>
    <p:sldId id="553" r:id="rId10"/>
    <p:sldId id="554" r:id="rId11"/>
    <p:sldId id="555" r:id="rId12"/>
    <p:sldId id="556" r:id="rId13"/>
    <p:sldId id="557" r:id="rId14"/>
    <p:sldId id="558" r:id="rId15"/>
    <p:sldId id="559" r:id="rId16"/>
    <p:sldId id="560" r:id="rId17"/>
    <p:sldId id="561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82" r:id="rId39"/>
    <p:sldId id="583" r:id="rId40"/>
    <p:sldId id="584" r:id="rId41"/>
    <p:sldId id="585" r:id="rId42"/>
    <p:sldId id="586" r:id="rId43"/>
    <p:sldId id="587" r:id="rId44"/>
    <p:sldId id="588" r:id="rId45"/>
    <p:sldId id="589" r:id="rId46"/>
    <p:sldId id="590" r:id="rId47"/>
    <p:sldId id="591" r:id="rId48"/>
    <p:sldId id="592" r:id="rId49"/>
    <p:sldId id="593" r:id="rId50"/>
    <p:sldId id="594" r:id="rId51"/>
    <p:sldId id="595" r:id="rId52"/>
    <p:sldId id="596" r:id="rId53"/>
    <p:sldId id="597" r:id="rId54"/>
    <p:sldId id="598" r:id="rId55"/>
    <p:sldId id="599" r:id="rId56"/>
    <p:sldId id="600" r:id="rId57"/>
    <p:sldId id="601" r:id="rId58"/>
    <p:sldId id="602" r:id="rId59"/>
    <p:sldId id="603" r:id="rId60"/>
    <p:sldId id="604" r:id="rId61"/>
    <p:sldId id="605" r:id="rId62"/>
    <p:sldId id="606" r:id="rId63"/>
    <p:sldId id="607" r:id="rId64"/>
    <p:sldId id="608" r:id="rId65"/>
    <p:sldId id="609" r:id="rId66"/>
    <p:sldId id="610" r:id="rId67"/>
    <p:sldId id="611" r:id="rId68"/>
    <p:sldId id="612" r:id="rId69"/>
    <p:sldId id="613" r:id="rId70"/>
    <p:sldId id="614" r:id="rId71"/>
    <p:sldId id="615" r:id="rId72"/>
    <p:sldId id="616" r:id="rId73"/>
    <p:sldId id="617" r:id="rId74"/>
    <p:sldId id="618" r:id="rId75"/>
    <p:sldId id="619" r:id="rId76"/>
    <p:sldId id="620" r:id="rId77"/>
    <p:sldId id="621" r:id="rId78"/>
    <p:sldId id="622" r:id="rId79"/>
    <p:sldId id="623" r:id="rId80"/>
    <p:sldId id="624" r:id="rId81"/>
    <p:sldId id="625" r:id="rId82"/>
    <p:sldId id="626" r:id="rId83"/>
    <p:sldId id="627" r:id="rId84"/>
    <p:sldId id="628" r:id="rId85"/>
    <p:sldId id="629" r:id="rId86"/>
    <p:sldId id="630" r:id="rId87"/>
    <p:sldId id="631" r:id="rId88"/>
    <p:sldId id="632" r:id="rId89"/>
    <p:sldId id="633" r:id="rId90"/>
    <p:sldId id="634" r:id="rId91"/>
    <p:sldId id="635" r:id="rId92"/>
    <p:sldId id="636" r:id="rId93"/>
    <p:sldId id="637" r:id="rId94"/>
    <p:sldId id="638" r:id="rId95"/>
    <p:sldId id="639" r:id="rId96"/>
  </p:sldIdLst>
  <p:sldSz cx="12192000" cy="6858000"/>
  <p:notesSz cx="6858000" cy="9144000"/>
  <p:custDataLst>
    <p:tags r:id="rId9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6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36B72-EC28-4D53-84D4-57642FE79C59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79C23A-1A69-4C72-BCF3-0C5ECEEA5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075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2045-2130,</a:t>
            </a:r>
            <a:r>
              <a:rPr lang="en-US" baseline="0" dirty="0" smtClean="0"/>
              <a:t> with severe weather at 2125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A601F-3697-4E35-ACFC-A159D8A857B4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66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928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47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36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43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77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41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53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51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37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414BD-1FB5-4298-970B-402C2383CFEF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40594-C688-44CE-A779-21075E6C6787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192000" cy="6865951"/>
            <a:chOff x="0" y="0"/>
            <a:chExt cx="9144000" cy="6865951"/>
          </a:xfrm>
        </p:grpSpPr>
        <p:grpSp>
          <p:nvGrpSpPr>
            <p:cNvPr id="8" name="Group 7"/>
            <p:cNvGrpSpPr/>
            <p:nvPr userDrawn="1"/>
          </p:nvGrpSpPr>
          <p:grpSpPr>
            <a:xfrm>
              <a:off x="0" y="0"/>
              <a:ext cx="9144000" cy="1073150"/>
              <a:chOff x="0" y="0"/>
              <a:chExt cx="9144000" cy="1073150"/>
            </a:xfrm>
          </p:grpSpPr>
          <p:sp>
            <p:nvSpPr>
              <p:cNvPr id="10" name="Rectangle 9"/>
              <p:cNvSpPr/>
              <p:nvPr userDrawn="1"/>
            </p:nvSpPr>
            <p:spPr>
              <a:xfrm>
                <a:off x="0" y="0"/>
                <a:ext cx="9144000" cy="1073150"/>
              </a:xfrm>
              <a:prstGeom prst="rect">
                <a:avLst/>
              </a:prstGeom>
              <a:gradFill>
                <a:gsLst>
                  <a:gs pos="0">
                    <a:schemeClr val="tx1"/>
                  </a:gs>
                  <a:gs pos="50000">
                    <a:srgbClr val="2A54A8"/>
                  </a:gs>
                  <a:gs pos="100000">
                    <a:schemeClr val="bg1"/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4-Point Star 10"/>
              <p:cNvSpPr>
                <a:spLocks noChangeAspect="1"/>
              </p:cNvSpPr>
              <p:nvPr userDrawn="1"/>
            </p:nvSpPr>
            <p:spPr>
              <a:xfrm>
                <a:off x="87466" y="55658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1597231" y="5938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Oval 12"/>
              <p:cNvSpPr/>
              <p:nvPr userDrawn="1"/>
            </p:nvSpPr>
            <p:spPr>
              <a:xfrm>
                <a:off x="1797135" y="81144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1233025" y="11677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5" name="Group 127"/>
              <p:cNvGrpSpPr/>
              <p:nvPr userDrawn="1"/>
            </p:nvGrpSpPr>
            <p:grpSpPr>
              <a:xfrm>
                <a:off x="1385425" y="132598"/>
                <a:ext cx="573254" cy="145718"/>
                <a:chOff x="1385425" y="132598"/>
                <a:chExt cx="573254" cy="145718"/>
              </a:xfrm>
            </p:grpSpPr>
            <p:sp>
              <p:nvSpPr>
                <p:cNvPr id="157" name="Oval 156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8" name="Oval 157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9" name="Oval 158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0" name="Oval 159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61" name="Oval 160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16" name="4-Point Star 15"/>
              <p:cNvSpPr>
                <a:spLocks noChangeAspect="1"/>
              </p:cNvSpPr>
              <p:nvPr userDrawn="1"/>
            </p:nvSpPr>
            <p:spPr>
              <a:xfrm>
                <a:off x="2545658" y="0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4-Point Star 16"/>
              <p:cNvSpPr>
                <a:spLocks noChangeAspect="1"/>
              </p:cNvSpPr>
              <p:nvPr userDrawn="1"/>
            </p:nvSpPr>
            <p:spPr>
              <a:xfrm>
                <a:off x="3376931" y="192224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4-Point Star 17"/>
              <p:cNvSpPr>
                <a:spLocks noChangeAspect="1"/>
              </p:cNvSpPr>
              <p:nvPr userDrawn="1"/>
            </p:nvSpPr>
            <p:spPr>
              <a:xfrm>
                <a:off x="5336359" y="73471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4-Point Star 18"/>
              <p:cNvSpPr>
                <a:spLocks noChangeAspect="1"/>
              </p:cNvSpPr>
              <p:nvPr userDrawn="1"/>
            </p:nvSpPr>
            <p:spPr>
              <a:xfrm>
                <a:off x="6470453" y="156598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4-Point Star 19"/>
              <p:cNvSpPr>
                <a:spLocks noChangeAspect="1"/>
              </p:cNvSpPr>
              <p:nvPr userDrawn="1"/>
            </p:nvSpPr>
            <p:spPr>
              <a:xfrm>
                <a:off x="8162687" y="0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1" name="Oval 20"/>
              <p:cNvSpPr/>
              <p:nvPr userDrawn="1"/>
            </p:nvSpPr>
            <p:spPr>
              <a:xfrm>
                <a:off x="752047" y="6926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2" name="Oval 21"/>
              <p:cNvSpPr/>
              <p:nvPr userDrawn="1"/>
            </p:nvSpPr>
            <p:spPr>
              <a:xfrm>
                <a:off x="904447" y="22166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951951" y="9103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4" name="Oval 23"/>
              <p:cNvSpPr/>
              <p:nvPr userDrawn="1"/>
            </p:nvSpPr>
            <p:spPr>
              <a:xfrm>
                <a:off x="1104351" y="14248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>
                <a:off x="387841" y="12666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Oval 25"/>
              <p:cNvSpPr/>
              <p:nvPr userDrawn="1"/>
            </p:nvSpPr>
            <p:spPr>
              <a:xfrm>
                <a:off x="540241" y="27906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Oval 26"/>
              <p:cNvSpPr/>
              <p:nvPr userDrawn="1"/>
            </p:nvSpPr>
            <p:spPr>
              <a:xfrm>
                <a:off x="587745" y="148424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Oval 27"/>
              <p:cNvSpPr/>
              <p:nvPr userDrawn="1"/>
            </p:nvSpPr>
            <p:spPr>
              <a:xfrm>
                <a:off x="740145" y="199878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6375041" y="13458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0" name="Group 86"/>
              <p:cNvGrpSpPr/>
              <p:nvPr userDrawn="1"/>
            </p:nvGrpSpPr>
            <p:grpSpPr>
              <a:xfrm>
                <a:off x="6527441" y="77194"/>
                <a:ext cx="573254" cy="218936"/>
                <a:chOff x="6527441" y="77194"/>
                <a:chExt cx="573254" cy="218936"/>
              </a:xfrm>
            </p:grpSpPr>
            <p:sp>
              <p:nvSpPr>
                <p:cNvPr id="150" name="Oval 149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1" name="Oval 150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2" name="Oval 151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3" name="Oval 152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4" name="Oval 153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5" name="Oval 154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56" name="Oval 155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31" name="4-Point Star 30"/>
              <p:cNvSpPr>
                <a:spLocks noChangeAspect="1"/>
              </p:cNvSpPr>
              <p:nvPr userDrawn="1"/>
            </p:nvSpPr>
            <p:spPr>
              <a:xfrm>
                <a:off x="7687674" y="17814"/>
                <a:ext cx="45720" cy="63500"/>
              </a:xfrm>
              <a:prstGeom prst="star4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Oval 31"/>
              <p:cNvSpPr/>
              <p:nvPr userDrawn="1"/>
            </p:nvSpPr>
            <p:spPr>
              <a:xfrm>
                <a:off x="5894063" y="8708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Oval 32"/>
              <p:cNvSpPr/>
              <p:nvPr userDrawn="1"/>
            </p:nvSpPr>
            <p:spPr>
              <a:xfrm>
                <a:off x="6046463" y="23948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Oval 33"/>
              <p:cNvSpPr/>
              <p:nvPr userDrawn="1"/>
            </p:nvSpPr>
            <p:spPr>
              <a:xfrm>
                <a:off x="6093967" y="108846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Oval 34"/>
              <p:cNvSpPr/>
              <p:nvPr userDrawn="1"/>
            </p:nvSpPr>
            <p:spPr>
              <a:xfrm>
                <a:off x="6246367" y="160300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Oval 35"/>
              <p:cNvSpPr/>
              <p:nvPr userDrawn="1"/>
            </p:nvSpPr>
            <p:spPr>
              <a:xfrm>
                <a:off x="5882161" y="217692"/>
                <a:ext cx="9144" cy="914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37" name="Group 85"/>
              <p:cNvGrpSpPr/>
              <p:nvPr userDrawn="1"/>
            </p:nvGrpSpPr>
            <p:grpSpPr>
              <a:xfrm flipH="1">
                <a:off x="8192714" y="114788"/>
                <a:ext cx="502024" cy="161544"/>
                <a:chOff x="5244807" y="174164"/>
                <a:chExt cx="502024" cy="161544"/>
              </a:xfrm>
            </p:grpSpPr>
            <p:sp>
              <p:nvSpPr>
                <p:cNvPr id="144" name="Oval 143"/>
                <p:cNvSpPr/>
                <p:nvPr userDrawn="1"/>
              </p:nvSpPr>
              <p:spPr>
                <a:xfrm>
                  <a:off x="5737687" y="22166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5" name="Oval 144"/>
                <p:cNvSpPr/>
                <p:nvPr userDrawn="1"/>
              </p:nvSpPr>
              <p:spPr>
                <a:xfrm>
                  <a:off x="5256709" y="17416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6" name="Oval 145"/>
                <p:cNvSpPr/>
                <p:nvPr userDrawn="1"/>
              </p:nvSpPr>
              <p:spPr>
                <a:xfrm>
                  <a:off x="5409109" y="32656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7" name="Oval 146"/>
                <p:cNvSpPr/>
                <p:nvPr userDrawn="1"/>
              </p:nvSpPr>
              <p:spPr>
                <a:xfrm>
                  <a:off x="5456613" y="19592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8" name="Oval 147"/>
                <p:cNvSpPr/>
                <p:nvPr userDrawn="1"/>
              </p:nvSpPr>
              <p:spPr>
                <a:xfrm>
                  <a:off x="5609013" y="24738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9" name="Oval 148"/>
                <p:cNvSpPr/>
                <p:nvPr userDrawn="1"/>
              </p:nvSpPr>
              <p:spPr>
                <a:xfrm>
                  <a:off x="5244807" y="30477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8" name="Group 87"/>
              <p:cNvGrpSpPr/>
              <p:nvPr userDrawn="1"/>
            </p:nvGrpSpPr>
            <p:grpSpPr>
              <a:xfrm flipV="1">
                <a:off x="7388401" y="83132"/>
                <a:ext cx="573254" cy="218936"/>
                <a:chOff x="6527441" y="77194"/>
                <a:chExt cx="573254" cy="218936"/>
              </a:xfrm>
            </p:grpSpPr>
            <p:sp>
              <p:nvSpPr>
                <p:cNvPr id="137" name="Oval 136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8" name="Oval 137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9" name="Oval 138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0" name="Oval 139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1" name="Oval 140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2" name="Oval 141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43" name="Oval 142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9" name="Group 95"/>
              <p:cNvGrpSpPr/>
              <p:nvPr userDrawn="1"/>
            </p:nvGrpSpPr>
            <p:grpSpPr>
              <a:xfrm flipV="1">
                <a:off x="4704577" y="118758"/>
                <a:ext cx="573254" cy="218936"/>
                <a:chOff x="6527441" y="77194"/>
                <a:chExt cx="573254" cy="218936"/>
              </a:xfrm>
            </p:grpSpPr>
            <p:sp>
              <p:nvSpPr>
                <p:cNvPr id="130" name="Oval 129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1" name="Oval 130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2" name="Oval 131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3" name="Oval 132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4" name="Oval 133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5" name="Oval 134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36" name="Oval 135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0" name="Group 103"/>
              <p:cNvGrpSpPr/>
              <p:nvPr userDrawn="1"/>
            </p:nvGrpSpPr>
            <p:grpSpPr>
              <a:xfrm flipH="1">
                <a:off x="3552671" y="83132"/>
                <a:ext cx="573254" cy="218936"/>
                <a:chOff x="6527441" y="77194"/>
                <a:chExt cx="573254" cy="218936"/>
              </a:xfrm>
            </p:grpSpPr>
            <p:sp>
              <p:nvSpPr>
                <p:cNvPr id="123" name="Oval 122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4" name="Oval 123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5" name="Oval 124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6" name="Oval 125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7" name="Oval 126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8" name="Oval 127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9" name="Oval 128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1" name="Group 111"/>
              <p:cNvGrpSpPr/>
              <p:nvPr userDrawn="1"/>
            </p:nvGrpSpPr>
            <p:grpSpPr>
              <a:xfrm>
                <a:off x="2662021" y="89070"/>
                <a:ext cx="573254" cy="218936"/>
                <a:chOff x="6527441" y="77194"/>
                <a:chExt cx="573254" cy="218936"/>
              </a:xfrm>
            </p:grpSpPr>
            <p:sp>
              <p:nvSpPr>
                <p:cNvPr id="116" name="Oval 115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7" name="Oval 116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8" name="Oval 117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9" name="Oval 118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0" name="Oval 119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1" name="Oval 120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22" name="Oval 121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2" name="Group 119"/>
              <p:cNvGrpSpPr/>
              <p:nvPr userDrawn="1"/>
            </p:nvGrpSpPr>
            <p:grpSpPr>
              <a:xfrm flipV="1">
                <a:off x="1979190" y="83133"/>
                <a:ext cx="573254" cy="218936"/>
                <a:chOff x="6527441" y="77194"/>
                <a:chExt cx="573254" cy="218936"/>
              </a:xfrm>
            </p:grpSpPr>
            <p:sp>
              <p:nvSpPr>
                <p:cNvPr id="109" name="Oval 108"/>
                <p:cNvSpPr/>
                <p:nvPr userDrawn="1"/>
              </p:nvSpPr>
              <p:spPr>
                <a:xfrm>
                  <a:off x="6739247" y="771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0" name="Oval 109"/>
                <p:cNvSpPr/>
                <p:nvPr userDrawn="1"/>
              </p:nvSpPr>
              <p:spPr>
                <a:xfrm>
                  <a:off x="6891647" y="22959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1" name="Oval 110"/>
                <p:cNvSpPr/>
                <p:nvPr userDrawn="1"/>
              </p:nvSpPr>
              <p:spPr>
                <a:xfrm>
                  <a:off x="6939151" y="9895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Oval 111"/>
                <p:cNvSpPr/>
                <p:nvPr userDrawn="1"/>
              </p:nvSpPr>
              <p:spPr>
                <a:xfrm>
                  <a:off x="7091551" y="15041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3" name="Oval 112"/>
                <p:cNvSpPr/>
                <p:nvPr userDrawn="1"/>
              </p:nvSpPr>
              <p:spPr>
                <a:xfrm>
                  <a:off x="6527441" y="28698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4" name="Oval 113"/>
                <p:cNvSpPr/>
                <p:nvPr userDrawn="1"/>
              </p:nvSpPr>
              <p:spPr>
                <a:xfrm>
                  <a:off x="6574945" y="15635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5" name="Oval 114"/>
                <p:cNvSpPr/>
                <p:nvPr userDrawn="1"/>
              </p:nvSpPr>
              <p:spPr>
                <a:xfrm>
                  <a:off x="6727345" y="207804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3" name="Group 128"/>
              <p:cNvGrpSpPr/>
              <p:nvPr userDrawn="1"/>
            </p:nvGrpSpPr>
            <p:grpSpPr>
              <a:xfrm>
                <a:off x="79139" y="245414"/>
                <a:ext cx="573254" cy="145718"/>
                <a:chOff x="1385425" y="132598"/>
                <a:chExt cx="573254" cy="145718"/>
              </a:xfrm>
            </p:grpSpPr>
            <p:sp>
              <p:nvSpPr>
                <p:cNvPr id="104" name="Oval 10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5" name="Oval 10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6" name="Oval 10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7" name="Oval 10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8" name="Oval 10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4" name="Group 134"/>
              <p:cNvGrpSpPr/>
              <p:nvPr userDrawn="1"/>
            </p:nvGrpSpPr>
            <p:grpSpPr>
              <a:xfrm flipH="1">
                <a:off x="1278547" y="370105"/>
                <a:ext cx="573254" cy="145718"/>
                <a:chOff x="1385425" y="132598"/>
                <a:chExt cx="573254" cy="145718"/>
              </a:xfrm>
            </p:grpSpPr>
            <p:sp>
              <p:nvSpPr>
                <p:cNvPr id="99" name="Oval 9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0" name="Oval 9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1" name="Oval 10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2" name="Oval 10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3" name="Oval 10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5" name="Group 140"/>
              <p:cNvGrpSpPr/>
              <p:nvPr userDrawn="1"/>
            </p:nvGrpSpPr>
            <p:grpSpPr>
              <a:xfrm flipH="1" flipV="1">
                <a:off x="2080131" y="346355"/>
                <a:ext cx="573254" cy="145718"/>
                <a:chOff x="1385425" y="132598"/>
                <a:chExt cx="573254" cy="145718"/>
              </a:xfrm>
            </p:grpSpPr>
            <p:sp>
              <p:nvSpPr>
                <p:cNvPr id="94" name="Oval 9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5" name="Oval 9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6" name="Oval 9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7" name="Oval 9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8" name="Oval 9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6" name="Group 146"/>
              <p:cNvGrpSpPr/>
              <p:nvPr userDrawn="1"/>
            </p:nvGrpSpPr>
            <p:grpSpPr>
              <a:xfrm flipV="1">
                <a:off x="2929217" y="364168"/>
                <a:ext cx="573254" cy="145718"/>
                <a:chOff x="1385425" y="132598"/>
                <a:chExt cx="573254" cy="145718"/>
              </a:xfrm>
            </p:grpSpPr>
            <p:sp>
              <p:nvSpPr>
                <p:cNvPr id="89" name="Oval 8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0" name="Oval 8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1" name="Oval 9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2" name="Oval 9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3" name="Oval 9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7" name="Group 152"/>
              <p:cNvGrpSpPr/>
              <p:nvPr userDrawn="1"/>
            </p:nvGrpSpPr>
            <p:grpSpPr>
              <a:xfrm flipV="1">
                <a:off x="3617985" y="281040"/>
                <a:ext cx="573254" cy="145718"/>
                <a:chOff x="1385425" y="132598"/>
                <a:chExt cx="573254" cy="145718"/>
              </a:xfrm>
            </p:grpSpPr>
            <p:sp>
              <p:nvSpPr>
                <p:cNvPr id="84" name="Oval 8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5" name="Oval 8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6" name="Oval 8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7" name="Oval 8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8" name="Oval 8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8" name="Group 158"/>
              <p:cNvGrpSpPr/>
              <p:nvPr userDrawn="1"/>
            </p:nvGrpSpPr>
            <p:grpSpPr>
              <a:xfrm flipH="1" flipV="1">
                <a:off x="4285373" y="257289"/>
                <a:ext cx="573254" cy="145718"/>
                <a:chOff x="1385425" y="132598"/>
                <a:chExt cx="573254" cy="145718"/>
              </a:xfrm>
            </p:grpSpPr>
            <p:sp>
              <p:nvSpPr>
                <p:cNvPr id="79" name="Oval 7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0" name="Oval 7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1" name="Oval 8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2" name="Oval 8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83" name="Oval 8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49" name="Group 164"/>
              <p:cNvGrpSpPr/>
              <p:nvPr userDrawn="1"/>
            </p:nvGrpSpPr>
            <p:grpSpPr>
              <a:xfrm flipH="1" flipV="1">
                <a:off x="5187898" y="233538"/>
                <a:ext cx="573254" cy="145718"/>
                <a:chOff x="1385425" y="132598"/>
                <a:chExt cx="573254" cy="145718"/>
              </a:xfrm>
            </p:grpSpPr>
            <p:sp>
              <p:nvSpPr>
                <p:cNvPr id="74" name="Oval 7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5" name="Oval 7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6" name="Oval 7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7" name="Oval 7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8" name="Oval 7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0" name="Group 170"/>
              <p:cNvGrpSpPr/>
              <p:nvPr userDrawn="1"/>
            </p:nvGrpSpPr>
            <p:grpSpPr>
              <a:xfrm flipV="1">
                <a:off x="6161675" y="310727"/>
                <a:ext cx="573254" cy="145718"/>
                <a:chOff x="1385425" y="132598"/>
                <a:chExt cx="573254" cy="145718"/>
              </a:xfrm>
            </p:grpSpPr>
            <p:sp>
              <p:nvSpPr>
                <p:cNvPr id="69" name="Oval 6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0" name="Oval 6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1" name="Oval 7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2" name="Oval 7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73" name="Oval 7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1" name="Group 176"/>
              <p:cNvGrpSpPr/>
              <p:nvPr userDrawn="1"/>
            </p:nvGrpSpPr>
            <p:grpSpPr>
              <a:xfrm>
                <a:off x="7212641" y="316665"/>
                <a:ext cx="573254" cy="145718"/>
                <a:chOff x="1385425" y="132598"/>
                <a:chExt cx="573254" cy="145718"/>
              </a:xfrm>
            </p:grpSpPr>
            <p:sp>
              <p:nvSpPr>
                <p:cNvPr id="64" name="Oval 6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5" name="Oval 6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6" name="Oval 6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Oval 6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8" name="Oval 6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2" name="Group 182"/>
              <p:cNvGrpSpPr/>
              <p:nvPr userDrawn="1"/>
            </p:nvGrpSpPr>
            <p:grpSpPr>
              <a:xfrm>
                <a:off x="4285373" y="85096"/>
                <a:ext cx="573254" cy="145718"/>
                <a:chOff x="1385425" y="132598"/>
                <a:chExt cx="573254" cy="145718"/>
              </a:xfrm>
            </p:grpSpPr>
            <p:sp>
              <p:nvSpPr>
                <p:cNvPr id="59" name="Oval 58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0" name="Oval 59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1" name="Oval 60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2" name="Oval 61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3" name="Oval 62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53" name="Group 188"/>
              <p:cNvGrpSpPr/>
              <p:nvPr userDrawn="1"/>
            </p:nvGrpSpPr>
            <p:grpSpPr>
              <a:xfrm>
                <a:off x="5187898" y="23752"/>
                <a:ext cx="573254" cy="145718"/>
                <a:chOff x="1385425" y="132598"/>
                <a:chExt cx="573254" cy="145718"/>
              </a:xfrm>
            </p:grpSpPr>
            <p:sp>
              <p:nvSpPr>
                <p:cNvPr id="54" name="Oval 53"/>
                <p:cNvSpPr/>
                <p:nvPr userDrawn="1"/>
              </p:nvSpPr>
              <p:spPr>
                <a:xfrm>
                  <a:off x="1749631" y="21178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5" name="Oval 54"/>
                <p:cNvSpPr/>
                <p:nvPr userDrawn="1"/>
              </p:nvSpPr>
              <p:spPr>
                <a:xfrm>
                  <a:off x="1949535" y="132598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6" name="Oval 55"/>
                <p:cNvSpPr/>
                <p:nvPr userDrawn="1"/>
              </p:nvSpPr>
              <p:spPr>
                <a:xfrm>
                  <a:off x="1385425" y="269172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Oval 56"/>
                <p:cNvSpPr/>
                <p:nvPr userDrawn="1"/>
              </p:nvSpPr>
              <p:spPr>
                <a:xfrm>
                  <a:off x="1432929" y="138536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 userDrawn="1"/>
              </p:nvSpPr>
              <p:spPr>
                <a:xfrm>
                  <a:off x="1585329" y="189990"/>
                  <a:ext cx="9144" cy="914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</p:grpSp>
        </p:grpSp>
        <p:sp>
          <p:nvSpPr>
            <p:cNvPr id="9" name="Rectangle 8"/>
            <p:cNvSpPr/>
            <p:nvPr userDrawn="1"/>
          </p:nvSpPr>
          <p:spPr>
            <a:xfrm flipV="1">
              <a:off x="0" y="6270639"/>
              <a:ext cx="9144000" cy="595312"/>
            </a:xfrm>
            <a:prstGeom prst="rect">
              <a:avLst/>
            </a:prstGeom>
            <a:gradFill>
              <a:gsLst>
                <a:gs pos="0">
                  <a:schemeClr val="tx1"/>
                </a:gs>
                <a:gs pos="50000">
                  <a:srgbClr val="2A54A8"/>
                </a:gs>
                <a:gs pos="100000">
                  <a:schemeClr val="bg1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>
                <a:solidFill>
                  <a:prstClr val="white"/>
                </a:solidFill>
              </a:endParaRPr>
            </a:p>
          </p:txBody>
        </p:sp>
      </p:grpSp>
      <p:pic>
        <p:nvPicPr>
          <p:cNvPr id="162" name="Picture 16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47" y="166860"/>
            <a:ext cx="1031940" cy="658283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43718">
            <a:off x="10750262" y="86863"/>
            <a:ext cx="1380983" cy="780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2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240653" y="1097280"/>
            <a:ext cx="5749839" cy="5256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Timeframe: 2140-2310 UTC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SPC slight risk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18Z: CAPE = 486 Jkg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SRH (sfc-1km) = 315m</a:t>
            </a:r>
            <a:r>
              <a:rPr lang="en-US" baseline="30000" dirty="0" smtClean="0"/>
              <a:t>2</a:t>
            </a:r>
            <a:r>
              <a:rPr lang="en-US" dirty="0" smtClean="0"/>
              <a:t>/s</a:t>
            </a:r>
            <a:r>
              <a:rPr lang="en-US" baseline="30000" dirty="0" smtClean="0"/>
              <a:t>2</a:t>
            </a:r>
            <a:r>
              <a:rPr lang="en-US" dirty="0" smtClean="0"/>
              <a:t> 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More of a high shear, weak CAPE case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Things to note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Using the 5 min accumulation (1 min update)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Monitor changes between radar, ABI, and the GLM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When do you believe severe weather, if any, occurred?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Did GLM offer any support?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Lightning safety concerns?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dirty="0" smtClean="0"/>
              <a:t>How did GLM in this case compare to the GLM in the Central Florida case?</a:t>
            </a:r>
            <a:endParaRPr lang="en-US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12192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More Challenging Second Case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1028" name="Picture 4" descr="20181201 2000 UTC Day 1 Tornado Probabilities Graph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51" t="14486"/>
          <a:stretch/>
        </p:blipFill>
        <p:spPr bwMode="auto">
          <a:xfrm>
            <a:off x="8780584" y="2806515"/>
            <a:ext cx="3111989" cy="328014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20181201 2000 UTC Day 1 Outlook Graphi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5" t="15300"/>
          <a:stretch/>
        </p:blipFill>
        <p:spPr bwMode="auto">
          <a:xfrm>
            <a:off x="5990492" y="1195753"/>
            <a:ext cx="3111988" cy="325083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9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38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7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630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5862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0584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9864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847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164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3649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720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481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336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8388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7201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5329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2649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569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151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7827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65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4032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9409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5236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51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4818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56380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83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3023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4303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05681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038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437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2316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1776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2651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8910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9117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433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69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9510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459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430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097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170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154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16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957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820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6915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8221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6673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480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681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679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3553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4752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668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6055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2455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4176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522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107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389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716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5113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705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0820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045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9387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6060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19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12265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9678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19783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7246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73032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1364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1615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402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604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7025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833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2292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0626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92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11279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0952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7857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4" name="TextBox 3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1202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3517253" y="3259377"/>
            <a:ext cx="5219179" cy="135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/>
              <a:t>Animation (2140-2310)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139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" y="0"/>
            <a:ext cx="11859491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525905" y="171450"/>
            <a:ext cx="8228693" cy="4213086"/>
            <a:chOff x="3525905" y="171450"/>
            <a:chExt cx="8228693" cy="4213086"/>
          </a:xfrm>
        </p:grpSpPr>
        <p:sp>
          <p:nvSpPr>
            <p:cNvPr id="8" name="TextBox 7"/>
            <p:cNvSpPr txBox="1"/>
            <p:nvPr/>
          </p:nvSpPr>
          <p:spPr>
            <a:xfrm>
              <a:off x="3525905" y="171450"/>
              <a:ext cx="2397644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Flash Extent Density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(5 min accumulation)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848017" y="171450"/>
              <a:ext cx="167872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Velocity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833046" y="3676650"/>
              <a:ext cx="1783373" cy="70788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ABI “sandwich”</a:t>
              </a:r>
            </a:p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0.64 and 11.2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742829" y="3676710"/>
              <a:ext cx="2011769" cy="40011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>
                      <a:lumMod val="95000"/>
                    </a:schemeClr>
                  </a:solidFill>
                </a:rPr>
                <a:t>Radar Reflectivity</a:t>
              </a:r>
              <a:endParaRPr lang="en-US" sz="2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61770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1"/>
            <a:ext cx="12192000" cy="7619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460353" y="3202227"/>
            <a:ext cx="3264547" cy="13507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 smtClean="0"/>
              <a:t>Review</a:t>
            </a:r>
            <a:endParaRPr lang="en-US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14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95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1836</Words>
  <Application>Microsoft Office PowerPoint</Application>
  <PresentationFormat>Widescreen</PresentationFormat>
  <Paragraphs>563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99" baseType="lpstr">
      <vt:lpstr>Arial</vt:lpstr>
      <vt:lpstr>Calibri</vt:lpstr>
      <vt:lpstr>Calibri Light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Stano, Geoffrey T. (MSFC-ST11)[ENSCO INC]</dc:creator>
  <cp:lastModifiedBy>Tim Schmit</cp:lastModifiedBy>
  <cp:revision>11</cp:revision>
  <dcterms:created xsi:type="dcterms:W3CDTF">2018-12-31T03:02:40Z</dcterms:created>
  <dcterms:modified xsi:type="dcterms:W3CDTF">2019-01-04T19:45:20Z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37666145-63D6-4EF8-BB31-95F4601537DE</vt:lpwstr>
  </property>
  <property fmtid="{D5CDD505-2E9C-101B-9397-08002B2CF9AE}" pid="3" name="ArticulatePath">
    <vt:lpwstr>Presentation2</vt:lpwstr>
  </property>
</Properties>
</file>