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387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88" r:id="rId49"/>
    <p:sldId id="389" r:id="rId50"/>
    <p:sldId id="390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20" autoAdjust="0"/>
  </p:normalViewPr>
  <p:slideViewPr>
    <p:cSldViewPr snapToGrid="0">
      <p:cViewPr varScale="1">
        <p:scale>
          <a:sx n="88" d="100"/>
          <a:sy n="88" d="100"/>
        </p:scale>
        <p:origin x="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A2BEA-52B4-4550-9B2F-5A44979F80D0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A601F-3697-4E35-ACFC-A159D8A85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0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2045-2130,</a:t>
            </a:r>
            <a:r>
              <a:rPr lang="en-US" baseline="0" dirty="0" smtClean="0"/>
              <a:t> with severe weather at 2125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A601F-3697-4E35-ACFC-A159D8A857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7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2045-2130,</a:t>
            </a:r>
            <a:r>
              <a:rPr lang="en-US" baseline="0" dirty="0" smtClean="0"/>
              <a:t> with severe weather at 2125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A601F-3697-4E35-ACFC-A159D8A857B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2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45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5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9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0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5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69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8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5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6865951"/>
            <a:chOff x="0" y="0"/>
            <a:chExt cx="9144000" cy="6865951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0"/>
              <a:ext cx="9144000" cy="1073150"/>
              <a:chOff x="0" y="0"/>
              <a:chExt cx="9144000" cy="1073150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0" y="0"/>
                <a:ext cx="9144000" cy="1073150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0000">
                    <a:srgbClr val="2A54A8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4-Point Star 10"/>
              <p:cNvSpPr>
                <a:spLocks noChangeAspect="1"/>
              </p:cNvSpPr>
              <p:nvPr userDrawn="1"/>
            </p:nvSpPr>
            <p:spPr>
              <a:xfrm>
                <a:off x="87466" y="55658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1597231" y="5938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 userDrawn="1"/>
            </p:nvSpPr>
            <p:spPr>
              <a:xfrm>
                <a:off x="1797135" y="81144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1233025" y="11677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127"/>
              <p:cNvGrpSpPr/>
              <p:nvPr userDrawn="1"/>
            </p:nvGrpSpPr>
            <p:grpSpPr>
              <a:xfrm>
                <a:off x="1385425" y="132598"/>
                <a:ext cx="573254" cy="145718"/>
                <a:chOff x="1385425" y="132598"/>
                <a:chExt cx="573254" cy="145718"/>
              </a:xfrm>
            </p:grpSpPr>
            <p:sp>
              <p:nvSpPr>
                <p:cNvPr id="157" name="Oval 156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Oval 157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Oval 158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" name="Oval 159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" name="Oval 160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4-Point Star 15"/>
              <p:cNvSpPr>
                <a:spLocks noChangeAspect="1"/>
              </p:cNvSpPr>
              <p:nvPr userDrawn="1"/>
            </p:nvSpPr>
            <p:spPr>
              <a:xfrm>
                <a:off x="2545658" y="0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4-Point Star 16"/>
              <p:cNvSpPr>
                <a:spLocks noChangeAspect="1"/>
              </p:cNvSpPr>
              <p:nvPr userDrawn="1"/>
            </p:nvSpPr>
            <p:spPr>
              <a:xfrm>
                <a:off x="3376931" y="192224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4-Point Star 17"/>
              <p:cNvSpPr>
                <a:spLocks noChangeAspect="1"/>
              </p:cNvSpPr>
              <p:nvPr userDrawn="1"/>
            </p:nvSpPr>
            <p:spPr>
              <a:xfrm>
                <a:off x="5336359" y="73471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4-Point Star 18"/>
              <p:cNvSpPr>
                <a:spLocks noChangeAspect="1"/>
              </p:cNvSpPr>
              <p:nvPr userDrawn="1"/>
            </p:nvSpPr>
            <p:spPr>
              <a:xfrm>
                <a:off x="6470453" y="156598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4-Point Star 19"/>
              <p:cNvSpPr>
                <a:spLocks noChangeAspect="1"/>
              </p:cNvSpPr>
              <p:nvPr userDrawn="1"/>
            </p:nvSpPr>
            <p:spPr>
              <a:xfrm>
                <a:off x="8162687" y="0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 userDrawn="1"/>
            </p:nvSpPr>
            <p:spPr>
              <a:xfrm>
                <a:off x="752047" y="69268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 userDrawn="1"/>
            </p:nvSpPr>
            <p:spPr>
              <a:xfrm>
                <a:off x="904447" y="221668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951951" y="9103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3"/>
              <p:cNvSpPr/>
              <p:nvPr userDrawn="1"/>
            </p:nvSpPr>
            <p:spPr>
              <a:xfrm>
                <a:off x="1104351" y="142486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>
                <a:off x="387841" y="12666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 userDrawn="1"/>
            </p:nvSpPr>
            <p:spPr>
              <a:xfrm>
                <a:off x="540241" y="27906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 userDrawn="1"/>
            </p:nvSpPr>
            <p:spPr>
              <a:xfrm>
                <a:off x="587745" y="148424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 userDrawn="1"/>
            </p:nvSpPr>
            <p:spPr>
              <a:xfrm>
                <a:off x="740145" y="199878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6375041" y="134586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0" name="Group 86"/>
              <p:cNvGrpSpPr/>
              <p:nvPr userDrawn="1"/>
            </p:nvGrpSpPr>
            <p:grpSpPr>
              <a:xfrm>
                <a:off x="6527441" y="77194"/>
                <a:ext cx="573254" cy="218936"/>
                <a:chOff x="6527441" y="77194"/>
                <a:chExt cx="573254" cy="218936"/>
              </a:xfrm>
            </p:grpSpPr>
            <p:sp>
              <p:nvSpPr>
                <p:cNvPr id="150" name="Oval 149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Oval 150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Oval 151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Oval 152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" name="Oval 155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4-Point Star 30"/>
              <p:cNvSpPr>
                <a:spLocks noChangeAspect="1"/>
              </p:cNvSpPr>
              <p:nvPr userDrawn="1"/>
            </p:nvSpPr>
            <p:spPr>
              <a:xfrm>
                <a:off x="7687674" y="17814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/>
              <p:cNvSpPr/>
              <p:nvPr userDrawn="1"/>
            </p:nvSpPr>
            <p:spPr>
              <a:xfrm>
                <a:off x="5894063" y="8708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/>
              <p:cNvSpPr/>
              <p:nvPr userDrawn="1"/>
            </p:nvSpPr>
            <p:spPr>
              <a:xfrm>
                <a:off x="6046463" y="23948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Oval 33"/>
              <p:cNvSpPr/>
              <p:nvPr userDrawn="1"/>
            </p:nvSpPr>
            <p:spPr>
              <a:xfrm>
                <a:off x="6093967" y="108846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 userDrawn="1"/>
            </p:nvSpPr>
            <p:spPr>
              <a:xfrm>
                <a:off x="6246367" y="16030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 userDrawn="1"/>
            </p:nvSpPr>
            <p:spPr>
              <a:xfrm>
                <a:off x="5882161" y="21769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Group 85"/>
              <p:cNvGrpSpPr/>
              <p:nvPr userDrawn="1"/>
            </p:nvGrpSpPr>
            <p:grpSpPr>
              <a:xfrm flipH="1">
                <a:off x="8192714" y="114788"/>
                <a:ext cx="502024" cy="161544"/>
                <a:chOff x="5244807" y="174164"/>
                <a:chExt cx="502024" cy="161544"/>
              </a:xfrm>
            </p:grpSpPr>
            <p:sp>
              <p:nvSpPr>
                <p:cNvPr id="144" name="Oval 143"/>
                <p:cNvSpPr/>
                <p:nvPr userDrawn="1"/>
              </p:nvSpPr>
              <p:spPr>
                <a:xfrm>
                  <a:off x="5737687" y="2216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/>
                <p:cNvSpPr/>
                <p:nvPr userDrawn="1"/>
              </p:nvSpPr>
              <p:spPr>
                <a:xfrm>
                  <a:off x="5256709" y="17416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/>
                <p:cNvSpPr/>
                <p:nvPr userDrawn="1"/>
              </p:nvSpPr>
              <p:spPr>
                <a:xfrm>
                  <a:off x="5409109" y="32656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Oval 146"/>
                <p:cNvSpPr/>
                <p:nvPr userDrawn="1"/>
              </p:nvSpPr>
              <p:spPr>
                <a:xfrm>
                  <a:off x="5456613" y="19592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Oval 147"/>
                <p:cNvSpPr/>
                <p:nvPr userDrawn="1"/>
              </p:nvSpPr>
              <p:spPr>
                <a:xfrm>
                  <a:off x="5609013" y="2473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Oval 148"/>
                <p:cNvSpPr/>
                <p:nvPr userDrawn="1"/>
              </p:nvSpPr>
              <p:spPr>
                <a:xfrm>
                  <a:off x="5244807" y="30477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" name="Group 87"/>
              <p:cNvGrpSpPr/>
              <p:nvPr userDrawn="1"/>
            </p:nvGrpSpPr>
            <p:grpSpPr>
              <a:xfrm flipV="1">
                <a:off x="7388401" y="83132"/>
                <a:ext cx="573254" cy="218936"/>
                <a:chOff x="6527441" y="77194"/>
                <a:chExt cx="573254" cy="218936"/>
              </a:xfrm>
            </p:grpSpPr>
            <p:sp>
              <p:nvSpPr>
                <p:cNvPr id="137" name="Oval 136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" name="Oval 137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Oval 138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" name="Oval 139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Oval 140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Oval 141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Oval 142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9" name="Group 95"/>
              <p:cNvGrpSpPr/>
              <p:nvPr userDrawn="1"/>
            </p:nvGrpSpPr>
            <p:grpSpPr>
              <a:xfrm flipV="1">
                <a:off x="4704577" y="118758"/>
                <a:ext cx="573254" cy="218936"/>
                <a:chOff x="6527441" y="77194"/>
                <a:chExt cx="573254" cy="218936"/>
              </a:xfrm>
            </p:grpSpPr>
            <p:sp>
              <p:nvSpPr>
                <p:cNvPr id="130" name="Oval 129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Oval 130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Oval 131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Oval 132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Oval 133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Oval 134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Oval 135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0" name="Group 103"/>
              <p:cNvGrpSpPr/>
              <p:nvPr userDrawn="1"/>
            </p:nvGrpSpPr>
            <p:grpSpPr>
              <a:xfrm flipH="1">
                <a:off x="3552671" y="83132"/>
                <a:ext cx="573254" cy="218936"/>
                <a:chOff x="6527441" y="77194"/>
                <a:chExt cx="573254" cy="218936"/>
              </a:xfrm>
            </p:grpSpPr>
            <p:sp>
              <p:nvSpPr>
                <p:cNvPr id="123" name="Oval 122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Oval 123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Oval 124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Oval 125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Oval 126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Oval 128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1" name="Group 111"/>
              <p:cNvGrpSpPr/>
              <p:nvPr userDrawn="1"/>
            </p:nvGrpSpPr>
            <p:grpSpPr>
              <a:xfrm>
                <a:off x="2662021" y="89070"/>
                <a:ext cx="573254" cy="218936"/>
                <a:chOff x="6527441" y="77194"/>
                <a:chExt cx="573254" cy="218936"/>
              </a:xfrm>
            </p:grpSpPr>
            <p:sp>
              <p:nvSpPr>
                <p:cNvPr id="116" name="Oval 115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Oval 116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Oval 117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Oval 118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Oval 119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Oval 120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Group 119"/>
              <p:cNvGrpSpPr/>
              <p:nvPr userDrawn="1"/>
            </p:nvGrpSpPr>
            <p:grpSpPr>
              <a:xfrm flipV="1">
                <a:off x="1979190" y="83133"/>
                <a:ext cx="573254" cy="218936"/>
                <a:chOff x="6527441" y="77194"/>
                <a:chExt cx="573254" cy="218936"/>
              </a:xfrm>
            </p:grpSpPr>
            <p:sp>
              <p:nvSpPr>
                <p:cNvPr id="109" name="Oval 108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Oval 109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Oval 110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Oval 111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Oval 112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Oval 113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Oval 114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3" name="Group 128"/>
              <p:cNvGrpSpPr/>
              <p:nvPr userDrawn="1"/>
            </p:nvGrpSpPr>
            <p:grpSpPr>
              <a:xfrm>
                <a:off x="79139" y="245414"/>
                <a:ext cx="573254" cy="145718"/>
                <a:chOff x="1385425" y="132598"/>
                <a:chExt cx="573254" cy="145718"/>
              </a:xfrm>
            </p:grpSpPr>
            <p:sp>
              <p:nvSpPr>
                <p:cNvPr id="104" name="Oval 10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10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Oval 10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Oval 10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Oval 10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4" name="Group 134"/>
              <p:cNvGrpSpPr/>
              <p:nvPr userDrawn="1"/>
            </p:nvGrpSpPr>
            <p:grpSpPr>
              <a:xfrm flipH="1">
                <a:off x="1278547" y="370105"/>
                <a:ext cx="573254" cy="145718"/>
                <a:chOff x="1385425" y="132598"/>
                <a:chExt cx="573254" cy="145718"/>
              </a:xfrm>
            </p:grpSpPr>
            <p:sp>
              <p:nvSpPr>
                <p:cNvPr id="99" name="Oval 9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Oval 9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Oval 10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Oval 10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Oval 10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5" name="Group 140"/>
              <p:cNvGrpSpPr/>
              <p:nvPr userDrawn="1"/>
            </p:nvGrpSpPr>
            <p:grpSpPr>
              <a:xfrm flipH="1" flipV="1">
                <a:off x="2080131" y="346355"/>
                <a:ext cx="573254" cy="145718"/>
                <a:chOff x="1385425" y="132598"/>
                <a:chExt cx="573254" cy="145718"/>
              </a:xfrm>
            </p:grpSpPr>
            <p:sp>
              <p:nvSpPr>
                <p:cNvPr id="94" name="Oval 9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Oval 9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Oval 9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Oval 9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Oval 9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6" name="Group 146"/>
              <p:cNvGrpSpPr/>
              <p:nvPr userDrawn="1"/>
            </p:nvGrpSpPr>
            <p:grpSpPr>
              <a:xfrm flipV="1">
                <a:off x="2929217" y="364168"/>
                <a:ext cx="573254" cy="145718"/>
                <a:chOff x="1385425" y="132598"/>
                <a:chExt cx="573254" cy="145718"/>
              </a:xfrm>
            </p:grpSpPr>
            <p:sp>
              <p:nvSpPr>
                <p:cNvPr id="89" name="Oval 8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Oval 8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Oval 9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Oval 9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Oval 9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Group 152"/>
              <p:cNvGrpSpPr/>
              <p:nvPr userDrawn="1"/>
            </p:nvGrpSpPr>
            <p:grpSpPr>
              <a:xfrm flipV="1">
                <a:off x="3617985" y="281040"/>
                <a:ext cx="573254" cy="145718"/>
                <a:chOff x="1385425" y="132598"/>
                <a:chExt cx="573254" cy="145718"/>
              </a:xfrm>
            </p:grpSpPr>
            <p:sp>
              <p:nvSpPr>
                <p:cNvPr id="84" name="Oval 8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Oval 8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Oval 8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Oval 8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Group 158"/>
              <p:cNvGrpSpPr/>
              <p:nvPr userDrawn="1"/>
            </p:nvGrpSpPr>
            <p:grpSpPr>
              <a:xfrm flipH="1" flipV="1">
                <a:off x="4285373" y="257289"/>
                <a:ext cx="573254" cy="145718"/>
                <a:chOff x="1385425" y="132598"/>
                <a:chExt cx="573254" cy="145718"/>
              </a:xfrm>
            </p:grpSpPr>
            <p:sp>
              <p:nvSpPr>
                <p:cNvPr id="79" name="Oval 7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Oval 8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Oval 8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Oval 8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9" name="Group 164"/>
              <p:cNvGrpSpPr/>
              <p:nvPr userDrawn="1"/>
            </p:nvGrpSpPr>
            <p:grpSpPr>
              <a:xfrm flipH="1" flipV="1">
                <a:off x="5187898" y="233538"/>
                <a:ext cx="573254" cy="145718"/>
                <a:chOff x="1385425" y="132598"/>
                <a:chExt cx="573254" cy="145718"/>
              </a:xfrm>
            </p:grpSpPr>
            <p:sp>
              <p:nvSpPr>
                <p:cNvPr id="74" name="Oval 7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Oval 7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Oval 7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Oval 7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0" name="Group 170"/>
              <p:cNvGrpSpPr/>
              <p:nvPr userDrawn="1"/>
            </p:nvGrpSpPr>
            <p:grpSpPr>
              <a:xfrm flipV="1">
                <a:off x="6161675" y="310727"/>
                <a:ext cx="573254" cy="145718"/>
                <a:chOff x="1385425" y="132598"/>
                <a:chExt cx="573254" cy="145718"/>
              </a:xfrm>
            </p:grpSpPr>
            <p:sp>
              <p:nvSpPr>
                <p:cNvPr id="69" name="Oval 6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Oval 7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Oval 7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1" name="Group 176"/>
              <p:cNvGrpSpPr/>
              <p:nvPr userDrawn="1"/>
            </p:nvGrpSpPr>
            <p:grpSpPr>
              <a:xfrm>
                <a:off x="7212641" y="316665"/>
                <a:ext cx="573254" cy="145718"/>
                <a:chOff x="1385425" y="132598"/>
                <a:chExt cx="573254" cy="145718"/>
              </a:xfrm>
            </p:grpSpPr>
            <p:sp>
              <p:nvSpPr>
                <p:cNvPr id="64" name="Oval 6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Oval 6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Oval 6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Oval 6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2" name="Group 182"/>
              <p:cNvGrpSpPr/>
              <p:nvPr userDrawn="1"/>
            </p:nvGrpSpPr>
            <p:grpSpPr>
              <a:xfrm>
                <a:off x="4285373" y="85096"/>
                <a:ext cx="573254" cy="145718"/>
                <a:chOff x="1385425" y="132598"/>
                <a:chExt cx="573254" cy="145718"/>
              </a:xfrm>
            </p:grpSpPr>
            <p:sp>
              <p:nvSpPr>
                <p:cNvPr id="59" name="Oval 5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Oval 5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Oval 6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Oval 6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Oval 6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3" name="Group 188"/>
              <p:cNvGrpSpPr/>
              <p:nvPr userDrawn="1"/>
            </p:nvGrpSpPr>
            <p:grpSpPr>
              <a:xfrm>
                <a:off x="5187898" y="23752"/>
                <a:ext cx="573254" cy="145718"/>
                <a:chOff x="1385425" y="132598"/>
                <a:chExt cx="573254" cy="145718"/>
              </a:xfrm>
            </p:grpSpPr>
            <p:sp>
              <p:nvSpPr>
                <p:cNvPr id="54" name="Oval 5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Oval 5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Oval 5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Oval 5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" name="Rectangle 8"/>
            <p:cNvSpPr/>
            <p:nvPr userDrawn="1"/>
          </p:nvSpPr>
          <p:spPr>
            <a:xfrm flipV="1">
              <a:off x="0" y="6270639"/>
              <a:ext cx="9144000" cy="595312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50000">
                  <a:srgbClr val="2A54A8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2" name="Picture 16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7" y="166860"/>
            <a:ext cx="1031940" cy="65828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3718">
            <a:off x="10750262" y="86863"/>
            <a:ext cx="1380983" cy="7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12192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Initial Case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0653" y="1476376"/>
            <a:ext cx="5219179" cy="487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Timeframe: 2045-2130 UTC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SPC general thunderstorm only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Things to note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Watch total optical energy versus flash area and flash extent density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Note Slide 76 (large flash with large optical energy)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Watch parallax (i.e., displacement between radar and GLM locations)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Thoughts on safety concerns?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When do you believe severe weather, if any, occurred?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Did GLM offer any support?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437" t="10194" r="27917"/>
          <a:stretch/>
        </p:blipFill>
        <p:spPr>
          <a:xfrm>
            <a:off x="5631282" y="819151"/>
            <a:ext cx="6427367" cy="5772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4166" t="14660" r="19688" b="42622"/>
          <a:stretch/>
        </p:blipFill>
        <p:spPr>
          <a:xfrm>
            <a:off x="7010400" y="2533650"/>
            <a:ext cx="945630" cy="3526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8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94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46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47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621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02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335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82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20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3723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96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3" name="TextBox 2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522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167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8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67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58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3913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8358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28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350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00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3012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32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84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17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06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05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09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54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78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810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74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40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55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85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18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52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89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1760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063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9" name="TextBox 8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298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3517253" y="3259377"/>
            <a:ext cx="5219179" cy="1350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smtClean="0"/>
              <a:t>Animation (2045-2130 UTC)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3" name="TextBox 2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633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237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12192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60353" y="3202227"/>
            <a:ext cx="3264547" cy="1350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smtClean="0"/>
              <a:t>Review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399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993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836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6129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171450"/>
            <a:ext cx="8187974" cy="3905370"/>
            <a:chOff x="3581400" y="171450"/>
            <a:chExt cx="8187974" cy="3905370"/>
          </a:xfrm>
        </p:grpSpPr>
        <p:sp>
          <p:nvSpPr>
            <p:cNvPr id="4" name="TextBox 3"/>
            <p:cNvSpPr txBox="1"/>
            <p:nvPr/>
          </p:nvSpPr>
          <p:spPr>
            <a:xfrm>
              <a:off x="3581400" y="171450"/>
              <a:ext cx="2286652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05384" y="171450"/>
              <a:ext cx="216399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Average Flash Area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98780" y="3676650"/>
              <a:ext cx="22519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Total Optical Energy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341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5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609</Words>
  <Application>Microsoft Office PowerPoint</Application>
  <PresentationFormat>Widescreen</PresentationFormat>
  <Paragraphs>204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Stano, Geoffrey T. (MSFC-ST11)[ENSCO INC]</dc:creator>
  <cp:lastModifiedBy>Tim Schmit</cp:lastModifiedBy>
  <cp:revision>22</cp:revision>
  <dcterms:created xsi:type="dcterms:W3CDTF">2018-12-31T03:06:22Z</dcterms:created>
  <dcterms:modified xsi:type="dcterms:W3CDTF">2019-01-04T19:43:37Z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591F5D84-EC5F-4990-86CD-2604B78AEC52</vt:lpwstr>
  </property>
  <property fmtid="{D5CDD505-2E9C-101B-9397-08002B2CF9AE}" pid="3" name="ArticulatePath">
    <vt:lpwstr>Presentation3</vt:lpwstr>
  </property>
</Properties>
</file>