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74" r:id="rId4"/>
  </p:sldMasterIdLst>
  <p:notesMasterIdLst>
    <p:notesMasterId r:id="rId70"/>
  </p:notesMasterIdLst>
  <p:handoutMasterIdLst>
    <p:handoutMasterId r:id="rId71"/>
  </p:handoutMasterIdLst>
  <p:sldIdLst>
    <p:sldId id="256" r:id="rId5"/>
    <p:sldId id="402" r:id="rId6"/>
    <p:sldId id="383" r:id="rId7"/>
    <p:sldId id="384" r:id="rId8"/>
    <p:sldId id="385" r:id="rId9"/>
    <p:sldId id="386" r:id="rId10"/>
    <p:sldId id="387" r:id="rId11"/>
    <p:sldId id="388" r:id="rId12"/>
    <p:sldId id="340" r:id="rId13"/>
    <p:sldId id="379" r:id="rId14"/>
    <p:sldId id="342" r:id="rId15"/>
    <p:sldId id="343" r:id="rId16"/>
    <p:sldId id="341" r:id="rId17"/>
    <p:sldId id="380" r:id="rId18"/>
    <p:sldId id="381" r:id="rId19"/>
    <p:sldId id="344" r:id="rId20"/>
    <p:sldId id="370" r:id="rId21"/>
    <p:sldId id="371" r:id="rId22"/>
    <p:sldId id="372" r:id="rId23"/>
    <p:sldId id="373"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45" r:id="rId39"/>
    <p:sldId id="398" r:id="rId40"/>
    <p:sldId id="399" r:id="rId41"/>
    <p:sldId id="400" r:id="rId42"/>
    <p:sldId id="401" r:id="rId43"/>
    <p:sldId id="335" r:id="rId44"/>
    <p:sldId id="403" r:id="rId45"/>
    <p:sldId id="404" r:id="rId46"/>
    <p:sldId id="336" r:id="rId47"/>
    <p:sldId id="337" r:id="rId48"/>
    <p:sldId id="338" r:id="rId49"/>
    <p:sldId id="333" r:id="rId50"/>
    <p:sldId id="331" r:id="rId51"/>
    <p:sldId id="332" r:id="rId52"/>
    <p:sldId id="369" r:id="rId53"/>
    <p:sldId id="362" r:id="rId54"/>
    <p:sldId id="363" r:id="rId55"/>
    <p:sldId id="364" r:id="rId56"/>
    <p:sldId id="365" r:id="rId57"/>
    <p:sldId id="366" r:id="rId58"/>
    <p:sldId id="367" r:id="rId59"/>
    <p:sldId id="361" r:id="rId60"/>
    <p:sldId id="389" r:id="rId61"/>
    <p:sldId id="390" r:id="rId62"/>
    <p:sldId id="392" r:id="rId63"/>
    <p:sldId id="393" r:id="rId64"/>
    <p:sldId id="395" r:id="rId65"/>
    <p:sldId id="396" r:id="rId66"/>
    <p:sldId id="397" r:id="rId67"/>
    <p:sldId id="394" r:id="rId68"/>
    <p:sldId id="382" r:id="rId6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55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25" autoAdjust="0"/>
    <p:restoredTop sz="92890" autoAdjust="0"/>
  </p:normalViewPr>
  <p:slideViewPr>
    <p:cSldViewPr snapToGrid="0" snapToObjects="1" showGuides="1">
      <p:cViewPr>
        <p:scale>
          <a:sx n="130" d="100"/>
          <a:sy n="130" d="100"/>
        </p:scale>
        <p:origin x="2538" y="1674"/>
      </p:cViewPr>
      <p:guideLst>
        <p:guide orient="horz" pos="2160"/>
        <p:guide pos="2880"/>
        <p:guide orient="horz" pos="232"/>
        <p:guide pos="5592"/>
      </p:guideLst>
    </p:cSldViewPr>
  </p:slideViewPr>
  <p:notesTextViewPr>
    <p:cViewPr>
      <p:scale>
        <a:sx n="100" d="100"/>
        <a:sy n="100" d="100"/>
      </p:scale>
      <p:origin x="0" y="0"/>
    </p:cViewPr>
  </p:notesTextViewPr>
  <p:sorterViewPr>
    <p:cViewPr>
      <p:scale>
        <a:sx n="100" d="100"/>
        <a:sy n="100" d="100"/>
      </p:scale>
      <p:origin x="0" y="-19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2140618-7766-4847-A8F2-5E2B218C76AC}" type="datetimeFigureOut">
              <a:rPr lang="en-US" smtClean="0"/>
              <a:t>1/4/2019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F001EA9-F80C-4A4B-9894-E34EFF9E3412}" type="slidenum">
              <a:rPr lang="en-US" smtClean="0"/>
              <a:t>‹#›</a:t>
            </a:fld>
            <a:endParaRPr lang="en-US"/>
          </a:p>
        </p:txBody>
      </p:sp>
    </p:spTree>
    <p:extLst>
      <p:ext uri="{BB962C8B-B14F-4D97-AF65-F5344CB8AC3E}">
        <p14:creationId xmlns:p14="http://schemas.microsoft.com/office/powerpoint/2010/main" val="3924250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1/4/2019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78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Jim Nelson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E3587-D6A6-A34E-8E46-042321545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90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CIRA variant is corrected for Rayleigh scattering with green produced from a look-</a:t>
            </a:r>
            <a:r>
              <a:rPr lang="en-US" smtClean="0"/>
              <a:t>up table.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32FBD3-E127-134E-9A98-6C6B24B669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62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991F8-E4FF-497C-97F1-314C110672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8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4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2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DB2CA-4B3F-405C-968B-8AEC7410EA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30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72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99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SO2 plot</a:t>
            </a:r>
            <a:endParaRPr lang="en-US" dirty="0"/>
          </a:p>
        </p:txBody>
      </p:sp>
      <p:sp>
        <p:nvSpPr>
          <p:cNvPr id="4" name="Slide Number Placeholder 3"/>
          <p:cNvSpPr>
            <a:spLocks noGrp="1"/>
          </p:cNvSpPr>
          <p:nvPr>
            <p:ph type="sldNum" sz="quarter" idx="10"/>
          </p:nvPr>
        </p:nvSpPr>
        <p:spPr/>
        <p:txBody>
          <a:bodyPr/>
          <a:lstStyle/>
          <a:p>
            <a:fld id="{21B38501-DBD3-4AA7-BD06-E741799ED6ED}" type="slidenum">
              <a:rPr lang="en-US" smtClean="0"/>
              <a:t>38</a:t>
            </a:fld>
            <a:endParaRPr lang="en-US"/>
          </a:p>
        </p:txBody>
      </p:sp>
    </p:spTree>
    <p:extLst>
      <p:ext uri="{BB962C8B-B14F-4D97-AF65-F5344CB8AC3E}">
        <p14:creationId xmlns:p14="http://schemas.microsoft.com/office/powerpoint/2010/main" val="63993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685800" y="1143000"/>
            <a:ext cx="5486400" cy="308610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extLst>
      <p:ext uri="{BB962C8B-B14F-4D97-AF65-F5344CB8AC3E}">
        <p14:creationId xmlns:p14="http://schemas.microsoft.com/office/powerpoint/2010/main" val="423385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F1C3-DCC5-D948-A8F2-B3A2CAF66C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38" name="Rectangle 2"/>
          <p:cNvSpPr>
            <a:spLocks noGrp="1" noRot="1" noChangeAspect="1" noChangeArrowheads="1" noTextEdit="1"/>
          </p:cNvSpPr>
          <p:nvPr>
            <p:ph type="sldImg"/>
          </p:nvPr>
        </p:nvSpPr>
        <p:spPr>
          <a:xfrm>
            <a:off x="363538" y="711200"/>
            <a:ext cx="6138862" cy="3454400"/>
          </a:xfrm>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xfrm>
            <a:off x="280988" y="798513"/>
            <a:ext cx="6305550" cy="7659687"/>
          </a:xfrm>
        </p:spPr>
        <p:txBody>
          <a:bodyPr/>
          <a:lstStyle/>
          <a:p>
            <a:endParaRPr lang="en-US"/>
          </a:p>
        </p:txBody>
      </p:sp>
    </p:spTree>
    <p:extLst>
      <p:ext uri="{BB962C8B-B14F-4D97-AF65-F5344CB8AC3E}">
        <p14:creationId xmlns:p14="http://schemas.microsoft.com/office/powerpoint/2010/main" val="166097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compute</a:t>
            </a:r>
            <a:r>
              <a:rPr lang="en-US" baseline="0" dirty="0" smtClean="0"/>
              <a:t> real-time weighting functions using actual radiosondes too (again, you’re assuming clear skies – which may not be true in reality). Including, if you click on the Non-USA Sites, radiosondes over central/South America (and Canada). Recently changed to inches for PW and C for the calculated temps.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2F336B-C5CA-5842-ABFF-0CF9595852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76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0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84" name="Group 2183"/>
          <p:cNvGrpSpPr/>
          <p:nvPr userDrawn="1"/>
        </p:nvGrpSpPr>
        <p:grpSpPr>
          <a:xfrm>
            <a:off x="-9411" y="-387884"/>
            <a:ext cx="9164045" cy="5531384"/>
            <a:chOff x="-9411" y="-517178"/>
            <a:chExt cx="9164045" cy="7375178"/>
          </a:xfrm>
        </p:grpSpPr>
        <p:grpSp>
          <p:nvGrpSpPr>
            <p:cNvPr id="2173" name="Group 2172"/>
            <p:cNvGrpSpPr/>
            <p:nvPr userDrawn="1"/>
          </p:nvGrpSpPr>
          <p:grpSpPr>
            <a:xfrm>
              <a:off x="-9411" y="-517178"/>
              <a:ext cx="9164045" cy="7375178"/>
              <a:chOff x="10634" y="-517178"/>
              <a:chExt cx="9144000" cy="7375178"/>
            </a:xfrm>
          </p:grpSpPr>
          <p:pic>
            <p:nvPicPr>
              <p:cNvPr id="2166" name="Picture 2165"/>
              <p:cNvPicPr>
                <a:picLocks noChangeAspect="1"/>
              </p:cNvPicPr>
              <p:nvPr userDrawn="1"/>
            </p:nvPicPr>
            <p:blipFill rotWithShape="1">
              <a:blip r:embed="rId2">
                <a:extLst>
                  <a:ext uri="{28A0092B-C50C-407E-A947-70E740481C1C}">
                    <a14:useLocalDpi xmlns:a14="http://schemas.microsoft.com/office/drawing/2010/main" val="0"/>
                  </a:ext>
                </a:extLst>
              </a:blip>
              <a:srcRect r="5799"/>
              <a:stretch/>
            </p:blipFill>
            <p:spPr>
              <a:xfrm>
                <a:off x="10634" y="0"/>
                <a:ext cx="9144000" cy="6858000"/>
              </a:xfrm>
              <a:prstGeom prst="rect">
                <a:avLst/>
              </a:prstGeom>
            </p:spPr>
          </p:pic>
          <p:pic>
            <p:nvPicPr>
              <p:cNvPr id="2169" name="Picture 2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7731034">
                <a:off x="-271569" y="823280"/>
                <a:ext cx="6128239" cy="3447324"/>
              </a:xfrm>
              <a:prstGeom prst="rect">
                <a:avLst/>
              </a:prstGeom>
            </p:spPr>
          </p:pic>
          <p:pic>
            <p:nvPicPr>
              <p:cNvPr id="2170" name="Picture 216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93626" y="127916"/>
                <a:ext cx="1029540" cy="854519"/>
              </a:xfrm>
              <a:prstGeom prst="rect">
                <a:avLst/>
              </a:prstGeom>
              <a:effectLst>
                <a:outerShdw blurRad="63500" sx="102000" sy="102000" algn="ctr" rotWithShape="0">
                  <a:prstClr val="black">
                    <a:alpha val="40000"/>
                  </a:prstClr>
                </a:outerShdw>
              </a:effectLst>
            </p:spPr>
          </p:pic>
          <p:pic>
            <p:nvPicPr>
              <p:cNvPr id="2172" name="Picture 2171"/>
              <p:cNvPicPr>
                <a:picLocks noChangeAspect="1"/>
              </p:cNvPicPr>
              <p:nvPr userDrawn="1"/>
            </p:nvPicPr>
            <p:blipFill rotWithShape="1">
              <a:blip r:embed="rId5" cstate="print">
                <a:extLst>
                  <a:ext uri="{28A0092B-C50C-407E-A947-70E740481C1C}">
                    <a14:useLocalDpi xmlns:a14="http://schemas.microsoft.com/office/drawing/2010/main" val="0"/>
                  </a:ext>
                </a:extLst>
              </a:blip>
              <a:srcRect l="31475" t="2350" r="31127" b="2648"/>
              <a:stretch/>
            </p:blipFill>
            <p:spPr>
              <a:xfrm>
                <a:off x="7040188" y="127916"/>
                <a:ext cx="880721" cy="875251"/>
              </a:xfrm>
              <a:prstGeom prst="ellipse">
                <a:avLst/>
              </a:prstGeom>
              <a:effectLst>
                <a:outerShdw blurRad="63500" sx="102000" sy="102000" algn="ctr" rotWithShape="0">
                  <a:prstClr val="black">
                    <a:alpha val="40000"/>
                  </a:prstClr>
                </a:outerShdw>
              </a:effectLst>
            </p:spPr>
          </p:pic>
        </p:grpSp>
        <p:grpSp>
          <p:nvGrpSpPr>
            <p:cNvPr id="2183" name="Group 2182"/>
            <p:cNvGrpSpPr/>
            <p:nvPr userDrawn="1"/>
          </p:nvGrpSpPr>
          <p:grpSpPr>
            <a:xfrm>
              <a:off x="0" y="5791200"/>
              <a:ext cx="9144000" cy="1066800"/>
              <a:chOff x="1222886" y="5930690"/>
              <a:chExt cx="7921114" cy="927310"/>
            </a:xfrm>
          </p:grpSpPr>
          <p:pic>
            <p:nvPicPr>
              <p:cNvPr id="2177" name="Picture 2176"/>
              <p:cNvPicPr>
                <a:picLocks noChangeAspect="1"/>
              </p:cNvPicPr>
              <p:nvPr userDrawn="1"/>
            </p:nvPicPr>
            <p:blipFill>
              <a:blip r:embed="rId6"/>
              <a:stretch>
                <a:fillRect/>
              </a:stretch>
            </p:blipFill>
            <p:spPr>
              <a:xfrm>
                <a:off x="5431257" y="5943600"/>
                <a:ext cx="937850" cy="914400"/>
              </a:xfrm>
              <a:prstGeom prst="rect">
                <a:avLst/>
              </a:prstGeom>
            </p:spPr>
          </p:pic>
          <p:pic>
            <p:nvPicPr>
              <p:cNvPr id="2180" name="Picture 2179"/>
              <p:cNvPicPr>
                <a:picLocks noChangeAspect="1"/>
              </p:cNvPicPr>
              <p:nvPr userDrawn="1"/>
            </p:nvPicPr>
            <p:blipFill>
              <a:blip r:embed="rId7"/>
              <a:stretch>
                <a:fillRect/>
              </a:stretch>
            </p:blipFill>
            <p:spPr>
              <a:xfrm>
                <a:off x="8021380" y="5943600"/>
                <a:ext cx="1122620" cy="914400"/>
              </a:xfrm>
              <a:prstGeom prst="rect">
                <a:avLst/>
              </a:prstGeom>
            </p:spPr>
          </p:pic>
          <p:pic>
            <p:nvPicPr>
              <p:cNvPr id="2181" name="Picture 2180"/>
              <p:cNvPicPr/>
              <p:nvPr userDrawn="1"/>
            </p:nvPicPr>
            <p:blipFill>
              <a:blip r:embed="rId8"/>
              <a:stretch>
                <a:fillRect/>
              </a:stretch>
            </p:blipFill>
            <p:spPr>
              <a:xfrm>
                <a:off x="2390037" y="5943600"/>
                <a:ext cx="1391229" cy="914400"/>
              </a:xfrm>
              <a:prstGeom prst="rect">
                <a:avLst/>
              </a:prstGeom>
            </p:spPr>
          </p:pic>
          <p:pic>
            <p:nvPicPr>
              <p:cNvPr id="2182" name="Picture 2181"/>
              <p:cNvPicPr>
                <a:picLocks noChangeAspect="1"/>
              </p:cNvPicPr>
              <p:nvPr userDrawn="1"/>
            </p:nvPicPr>
            <p:blipFill>
              <a:blip r:embed="rId9"/>
              <a:stretch>
                <a:fillRect/>
              </a:stretch>
            </p:blipFill>
            <p:spPr>
              <a:xfrm>
                <a:off x="6373150" y="5943600"/>
                <a:ext cx="1648230" cy="914400"/>
              </a:xfrm>
              <a:prstGeom prst="rect">
                <a:avLst/>
              </a:prstGeom>
            </p:spPr>
          </p:pic>
          <p:pic>
            <p:nvPicPr>
              <p:cNvPr id="2178" name="Picture 2177"/>
              <p:cNvPicPr/>
              <p:nvPr userDrawn="1"/>
            </p:nvPicPr>
            <p:blipFill>
              <a:blip r:embed="rId10"/>
              <a:stretch>
                <a:fillRect/>
              </a:stretch>
            </p:blipFill>
            <p:spPr>
              <a:xfrm>
                <a:off x="3781266" y="5943600"/>
                <a:ext cx="1651753" cy="914400"/>
              </a:xfrm>
              <a:prstGeom prst="rect">
                <a:avLst/>
              </a:prstGeom>
            </p:spPr>
          </p:pic>
          <p:pic>
            <p:nvPicPr>
              <p:cNvPr id="2176" name="Picture 2175"/>
              <p:cNvPicPr>
                <a:picLocks noChangeAspect="1"/>
              </p:cNvPicPr>
              <p:nvPr userDrawn="1"/>
            </p:nvPicPr>
            <p:blipFill>
              <a:blip r:embed="rId11"/>
              <a:stretch>
                <a:fillRect/>
              </a:stretch>
            </p:blipFill>
            <p:spPr>
              <a:xfrm>
                <a:off x="1222886" y="5930690"/>
                <a:ext cx="1165130" cy="914400"/>
              </a:xfrm>
              <a:prstGeom prst="rect">
                <a:avLst/>
              </a:prstGeom>
            </p:spPr>
          </p:pic>
        </p:grpSp>
      </p:grpSp>
      <p:sp>
        <p:nvSpPr>
          <p:cNvPr id="2" name="Title 1"/>
          <p:cNvSpPr>
            <a:spLocks noGrp="1"/>
          </p:cNvSpPr>
          <p:nvPr>
            <p:ph type="ctrTitle"/>
          </p:nvPr>
        </p:nvSpPr>
        <p:spPr>
          <a:xfrm>
            <a:off x="3940516" y="1546081"/>
            <a:ext cx="5082363" cy="1790700"/>
          </a:xfrm>
        </p:spPr>
        <p:txBody>
          <a:bodyPr anchor="ctr">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40516" y="3415305"/>
            <a:ext cx="5082363" cy="860710"/>
          </a:xfrm>
        </p:spPr>
        <p:txBody>
          <a:bodyPr anchor="t">
            <a:normAutofit/>
          </a:bodyPr>
          <a:lstStyle>
            <a:lvl1pPr marL="0" indent="0" algn="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3332626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6" name="Date Placeholder 165"/>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67" name="Footer Placeholder 166"/>
          <p:cNvSpPr>
            <a:spLocks noGrp="1"/>
          </p:cNvSpPr>
          <p:nvPr>
            <p:ph type="ftr" sz="quarter" idx="11"/>
          </p:nvPr>
        </p:nvSpPr>
        <p:spPr>
          <a:xfrm>
            <a:off x="2396938" y="4869657"/>
            <a:ext cx="4350124" cy="273844"/>
          </a:xfrm>
          <a:prstGeom prst="rect">
            <a:avLst/>
          </a:prstGeom>
        </p:spPr>
        <p:txBody>
          <a:bodyPr/>
          <a:lstStyle/>
          <a:p>
            <a:r>
              <a:rPr lang="en-US" smtClean="0"/>
              <a:t>51st Canadian Meteorological and Oceanographic Society Congress</a:t>
            </a:r>
            <a:endParaRPr lang="en-US"/>
          </a:p>
        </p:txBody>
      </p:sp>
      <p:sp>
        <p:nvSpPr>
          <p:cNvPr id="168" name="Slide Number Placeholder 167"/>
          <p:cNvSpPr>
            <a:spLocks noGrp="1"/>
          </p:cNvSpPr>
          <p:nvPr>
            <p:ph type="sldNum" sz="quarter" idx="12"/>
          </p:nvPr>
        </p:nvSpPr>
        <p:spPr>
          <a:xfrm>
            <a:off x="7086600" y="4864754"/>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6578505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b="1"/>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10" name="Date Placeholder 9"/>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1" name="Footer Placeholder 10"/>
          <p:cNvSpPr>
            <a:spLocks noGrp="1"/>
          </p:cNvSpPr>
          <p:nvPr>
            <p:ph type="ftr" sz="quarter" idx="11"/>
          </p:nvPr>
        </p:nvSpPr>
        <p:spPr>
          <a:xfrm>
            <a:off x="2361360" y="4869655"/>
            <a:ext cx="4411756" cy="273844"/>
          </a:xfrm>
          <a:prstGeom prst="rect">
            <a:avLst/>
          </a:prstGeom>
        </p:spPr>
        <p:txBody>
          <a:bodyPr/>
          <a:lstStyle/>
          <a:p>
            <a:r>
              <a:rPr lang="en-US" dirty="0" smtClean="0"/>
              <a:t>51st Canadian Meteorological and Oceanographic Society Congress</a:t>
            </a:r>
            <a:endParaRPr lang="en-US" dirty="0"/>
          </a:p>
        </p:txBody>
      </p:sp>
      <p:sp>
        <p:nvSpPr>
          <p:cNvPr id="12" name="Slide Number Placeholder 11"/>
          <p:cNvSpPr>
            <a:spLocks noGrp="1"/>
          </p:cNvSpPr>
          <p:nvPr>
            <p:ph type="sldNum" sz="quarter" idx="12"/>
          </p:nvPr>
        </p:nvSpPr>
        <p:spPr>
          <a:xfrm>
            <a:off x="7022726"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6507933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2" name="Footer Placeholder 11"/>
          <p:cNvSpPr>
            <a:spLocks noGrp="1"/>
          </p:cNvSpPr>
          <p:nvPr>
            <p:ph type="ftr" sz="quarter" idx="11"/>
          </p:nvPr>
        </p:nvSpPr>
        <p:spPr>
          <a:xfrm>
            <a:off x="2373966" y="4855438"/>
            <a:ext cx="4510368" cy="302278"/>
          </a:xfrm>
          <a:prstGeom prst="rect">
            <a:avLst/>
          </a:prstGeom>
        </p:spPr>
        <p:txBody>
          <a:bodyPr/>
          <a:lstStyle/>
          <a:p>
            <a:r>
              <a:rPr lang="en-US" dirty="0" smtClean="0"/>
              <a:t>51st Canadian Meteorological and Oceanographic Society Congress</a:t>
            </a:r>
            <a:endParaRPr lang="en-US" dirty="0"/>
          </a:p>
        </p:txBody>
      </p:sp>
      <p:sp>
        <p:nvSpPr>
          <p:cNvPr id="13" name="Slide Number Placeholder 12"/>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5128733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15"/>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7" name="Footer Placeholder 16"/>
          <p:cNvSpPr>
            <a:spLocks noGrp="1"/>
          </p:cNvSpPr>
          <p:nvPr>
            <p:ph type="ftr" sz="quarter" idx="11"/>
          </p:nvPr>
        </p:nvSpPr>
        <p:spPr>
          <a:xfrm>
            <a:off x="2231652" y="4869655"/>
            <a:ext cx="4680697" cy="273844"/>
          </a:xfrm>
          <a:prstGeom prst="rect">
            <a:avLst/>
          </a:prstGeom>
        </p:spPr>
        <p:txBody>
          <a:bodyPr/>
          <a:lstStyle/>
          <a:p>
            <a:r>
              <a:rPr lang="en-US" dirty="0" smtClean="0"/>
              <a:t>51st Canadian Meteorological and Oceanographic Society Congress</a:t>
            </a:r>
            <a:endParaRPr lang="en-US" dirty="0"/>
          </a:p>
        </p:txBody>
      </p:sp>
      <p:sp>
        <p:nvSpPr>
          <p:cNvPr id="18" name="Slide Number Placeholder 17"/>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8527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9" name="Date Placeholder 8"/>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0" name="Footer Placeholder 9"/>
          <p:cNvSpPr>
            <a:spLocks noGrp="1"/>
          </p:cNvSpPr>
          <p:nvPr>
            <p:ph type="ftr" sz="quarter" idx="11"/>
          </p:nvPr>
        </p:nvSpPr>
        <p:spPr>
          <a:xfrm>
            <a:off x="2343711" y="4869657"/>
            <a:ext cx="4456579" cy="273844"/>
          </a:xfrm>
          <a:prstGeom prst="rect">
            <a:avLst/>
          </a:prstGeom>
        </p:spPr>
        <p:txBody>
          <a:bodyPr/>
          <a:lstStyle/>
          <a:p>
            <a:r>
              <a:rPr lang="en-US" smtClean="0"/>
              <a:t>51st Canadian Meteorological and Oceanographic Society Congress</a:t>
            </a:r>
            <a:endParaRPr lang="en-US"/>
          </a:p>
        </p:txBody>
      </p:sp>
      <p:sp>
        <p:nvSpPr>
          <p:cNvPr id="11" name="Slide Number Placeholder 10"/>
          <p:cNvSpPr>
            <a:spLocks noGrp="1"/>
          </p:cNvSpPr>
          <p:nvPr>
            <p:ph type="sldNum" sz="quarter" idx="12"/>
          </p:nvPr>
        </p:nvSpPr>
        <p:spPr>
          <a:xfrm>
            <a:off x="7086600" y="4869657"/>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1646812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4869657"/>
            <a:ext cx="2057400" cy="273844"/>
          </a:xfrm>
          <a:prstGeom prst="rect">
            <a:avLst/>
          </a:prstGeom>
        </p:spPr>
        <p:txBody>
          <a:bodyPr/>
          <a:lstStyle>
            <a:lvl1pPr>
              <a:defRPr>
                <a:solidFill>
                  <a:schemeClr val="bg2">
                    <a:lumMod val="75000"/>
                  </a:schemeClr>
                </a:solidFill>
              </a:defRPr>
            </a:lvl1pPr>
          </a:lstStyle>
          <a:p>
            <a:r>
              <a:rPr lang="en-US" smtClean="0"/>
              <a:t>4 June 2017</a:t>
            </a:r>
            <a:endParaRPr lang="en-US"/>
          </a:p>
        </p:txBody>
      </p:sp>
      <p:sp>
        <p:nvSpPr>
          <p:cNvPr id="3" name="Footer Placeholder 2"/>
          <p:cNvSpPr>
            <a:spLocks noGrp="1"/>
          </p:cNvSpPr>
          <p:nvPr>
            <p:ph type="ftr" sz="quarter" idx="11"/>
          </p:nvPr>
        </p:nvSpPr>
        <p:spPr>
          <a:xfrm>
            <a:off x="2357159" y="4869656"/>
            <a:ext cx="4429685" cy="273844"/>
          </a:xfrm>
          <a:prstGeom prst="rect">
            <a:avLst/>
          </a:prstGeom>
        </p:spPr>
        <p:txBody>
          <a:bodyPr/>
          <a:lstStyle>
            <a:lvl1pPr>
              <a:defRPr>
                <a:solidFill>
                  <a:schemeClr val="bg2">
                    <a:lumMod val="75000"/>
                  </a:schemeClr>
                </a:solidFill>
              </a:defRPr>
            </a:lvl1pPr>
          </a:lstStyle>
          <a:p>
            <a:r>
              <a:rPr lang="en-US" smtClean="0"/>
              <a:t>51st Canadian Meteorological and Oceanographic Society Congress</a:t>
            </a:r>
            <a:endParaRPr lang="en-US" dirty="0"/>
          </a:p>
        </p:txBody>
      </p:sp>
      <p:sp>
        <p:nvSpPr>
          <p:cNvPr id="4" name="Slide Number Placeholder 3"/>
          <p:cNvSpPr>
            <a:spLocks noGrp="1"/>
          </p:cNvSpPr>
          <p:nvPr>
            <p:ph type="sldNum" sz="quarter" idx="12"/>
          </p:nvPr>
        </p:nvSpPr>
        <p:spPr>
          <a:xfrm>
            <a:off x="7086600" y="4874840"/>
            <a:ext cx="2057400" cy="273844"/>
          </a:xfrm>
        </p:spPr>
        <p:txBody>
          <a:bodyPr/>
          <a:lstStyle>
            <a:lvl1pPr>
              <a:defRPr>
                <a:solidFill>
                  <a:schemeClr val="bg2">
                    <a:lumMod val="75000"/>
                  </a:schemeClr>
                </a:solidFill>
              </a:defRPr>
            </a:lvl1pPr>
          </a:lstStyle>
          <a:p>
            <a:fld id="{99A5B503-CEDF-472C-9781-42ABCAB96F41}" type="slidenum">
              <a:rPr lang="en-US" smtClean="0"/>
              <a:pPr/>
              <a:t>‹#›</a:t>
            </a:fld>
            <a:endParaRPr lang="en-US"/>
          </a:p>
        </p:txBody>
      </p:sp>
    </p:spTree>
    <p:extLst>
      <p:ext uri="{BB962C8B-B14F-4D97-AF65-F5344CB8AC3E}">
        <p14:creationId xmlns:p14="http://schemas.microsoft.com/office/powerpoint/2010/main" val="23901060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7" name="Slide Number Placeholder 6"/>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9998914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Date Placeholder 7"/>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10" name="Slide Number Placeholder 9"/>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4806720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7081483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02938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73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5" y="333548"/>
            <a:ext cx="8574087" cy="1101328"/>
          </a:xfrm>
          <a:prstGeom prst="rect">
            <a:avLst/>
          </a:prstGeom>
          <a:solidFill>
            <a:schemeClr val="tx1">
              <a:lumMod val="85000"/>
              <a:lumOff val="15000"/>
              <a:alpha val="85000"/>
            </a:schemeClr>
          </a:solidFill>
        </p:spPr>
        <p:txBody>
          <a:bodyPr vert="horz" lIns="68580" tIns="34290" rIns="137160" bIns="274320" rtlCol="0" anchor="b" anchorCtr="0">
            <a:normAutofit/>
          </a:bodyPr>
          <a:lstStyle/>
          <a:p>
            <a:pPr algn="l" defTabSz="685800" rtl="0" eaLnBrk="1" latinLnBrk="0" hangingPunct="1">
              <a:spcBef>
                <a:spcPct val="0"/>
              </a:spcBef>
              <a:buNone/>
            </a:pPr>
            <a:endParaRPr sz="3150" kern="1200">
              <a:solidFill>
                <a:schemeClr val="bg1"/>
              </a:solidFill>
              <a:latin typeface="+mj-lt"/>
              <a:ea typeface="+mj-ea"/>
              <a:cs typeface="+mj-cs"/>
            </a:endParaRP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12A2DFB-54AF-0F4C-9DCB-665F01DBAB01}" type="datetime1">
              <a:rPr lang="en-US" smtClean="0"/>
              <a:t>1/4/2019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8" name="Picture Placeholder 7"/>
          <p:cNvSpPr>
            <a:spLocks noGrp="1"/>
          </p:cNvSpPr>
          <p:nvPr>
            <p:ph type="pic" sz="quarter" idx="13"/>
          </p:nvPr>
        </p:nvSpPr>
        <p:spPr>
          <a:xfrm>
            <a:off x="284163" y="1512796"/>
            <a:ext cx="8574087" cy="3283043"/>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1" y="1149724"/>
            <a:ext cx="7754284" cy="363071"/>
          </a:xfrm>
        </p:spPr>
        <p:txBody>
          <a:bodyPr>
            <a:normAutofit/>
          </a:bodyPr>
          <a:lstStyle>
            <a:lvl1pPr marL="0" indent="0" algn="l">
              <a:lnSpc>
                <a:spcPct val="100000"/>
              </a:lnSpc>
              <a:spcBef>
                <a:spcPts val="0"/>
              </a:spcBef>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5" y="1429909"/>
            <a:ext cx="8576373" cy="103058"/>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sp>
        <p:nvSpPr>
          <p:cNvPr id="19" name="TextBox 18"/>
          <p:cNvSpPr txBox="1"/>
          <p:nvPr/>
        </p:nvSpPr>
        <p:spPr>
          <a:xfrm>
            <a:off x="8230889" y="333548"/>
            <a:ext cx="486030" cy="507831"/>
          </a:xfrm>
          <a:prstGeom prst="rect">
            <a:avLst/>
          </a:prstGeom>
          <a:noFill/>
        </p:spPr>
        <p:txBody>
          <a:bodyPr wrap="none" rtlCol="0">
            <a:spAutoFit/>
          </a:bodyPr>
          <a:lstStyle/>
          <a:p>
            <a:r>
              <a:rPr sz="2700">
                <a:solidFill>
                  <a:schemeClr val="bg1"/>
                </a:solidFill>
                <a:sym typeface="Wingdings"/>
              </a:rPr>
              <a:t></a:t>
            </a:r>
            <a:endParaRPr sz="2700">
              <a:solidFill>
                <a:schemeClr val="bg1"/>
              </a:solidFill>
            </a:endParaRPr>
          </a:p>
        </p:txBody>
      </p:sp>
      <p:sp>
        <p:nvSpPr>
          <p:cNvPr id="2" name="Title 1"/>
          <p:cNvSpPr>
            <a:spLocks noGrp="1"/>
          </p:cNvSpPr>
          <p:nvPr>
            <p:ph type="ctrTitle"/>
          </p:nvPr>
        </p:nvSpPr>
        <p:spPr>
          <a:xfrm>
            <a:off x="418635" y="333548"/>
            <a:ext cx="7810967" cy="816178"/>
          </a:xfrm>
          <a:noFill/>
        </p:spPr>
        <p:txBody>
          <a:bodyPr bIns="45720" anchor="b" anchorCtr="0">
            <a:normAutofit/>
          </a:bodyPr>
          <a:lstStyle>
            <a:lvl1pPr algn="l">
              <a:lnSpc>
                <a:spcPts val="3450"/>
              </a:lnSpc>
              <a:defRPr/>
            </a:lvl1pPr>
          </a:lstStyle>
          <a:p>
            <a:r>
              <a:rPr lang="en-US" smtClean="0"/>
              <a:t>Click to edit Master title style</a:t>
            </a:r>
            <a:endParaRPr/>
          </a:p>
        </p:txBody>
      </p:sp>
    </p:spTree>
    <p:extLst>
      <p:ext uri="{BB962C8B-B14F-4D97-AF65-F5344CB8AC3E}">
        <p14:creationId xmlns:p14="http://schemas.microsoft.com/office/powerpoint/2010/main" val="214272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8412165" y="4743452"/>
            <a:ext cx="655637" cy="345281"/>
          </a:xfrm>
          <a:prstGeom prst="rect">
            <a:avLst/>
          </a:prstGeom>
        </p:spPr>
        <p:txBody>
          <a:bodyPr/>
          <a:lstStyle/>
          <a:p>
            <a:pPr defTabSz="342900">
              <a:defRPr/>
            </a:pPr>
            <a:fld id="{5A684DD1-2060-4C6F-916F-C43C2951B649}" type="slidenum">
              <a:rPr lang="en-GB" smtClean="0">
                <a:solidFill>
                  <a:prstClr val="black">
                    <a:tint val="75000"/>
                  </a:prstClr>
                </a:solidFill>
              </a:rPr>
              <a:pPr defTabSz="342900">
                <a:defRPr/>
              </a:pPr>
              <a:t>‹#›</a:t>
            </a:fld>
            <a:endParaRPr lang="en-GB" dirty="0">
              <a:solidFill>
                <a:prstClr val="black">
                  <a:tint val="75000"/>
                </a:prstClr>
              </a:solidFill>
            </a:endParaRPr>
          </a:p>
        </p:txBody>
      </p:sp>
    </p:spTree>
    <p:extLst>
      <p:ext uri="{BB962C8B-B14F-4D97-AF65-F5344CB8AC3E}">
        <p14:creationId xmlns:p14="http://schemas.microsoft.com/office/powerpoint/2010/main" val="231257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2"/>
            <a:ext cx="8229600" cy="3394472"/>
          </a:xfrm>
        </p:spPr>
        <p:txBody>
          <a:bodyPr/>
          <a:lstStyle/>
          <a:p>
            <a:pPr lvl="0"/>
            <a:endParaRPr lang="en-US" noProof="0" smtClean="0"/>
          </a:p>
        </p:txBody>
      </p:sp>
      <p:sp>
        <p:nvSpPr>
          <p:cNvPr id="4" name="Rectangle 4"/>
          <p:cNvSpPr>
            <a:spLocks noGrp="1" noChangeArrowheads="1"/>
          </p:cNvSpPr>
          <p:nvPr>
            <p:ph type="dt" sz="half" idx="10"/>
          </p:nvPr>
        </p:nvSpPr>
        <p:spPr>
          <a:xfrm>
            <a:off x="628650" y="4767264"/>
            <a:ext cx="2057400" cy="273844"/>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028950" y="4767264"/>
            <a:ext cx="3086100" cy="273844"/>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65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5A6F30-2AA9-5443-ACC5-B6FACBFF016D}"/>
              </a:ext>
            </a:extLst>
          </p:cNvPr>
          <p:cNvSpPr>
            <a:spLocks noGrp="1"/>
          </p:cNvSpPr>
          <p:nvPr>
            <p:ph type="sldNum" sz="quarter" idx="4"/>
          </p:nvPr>
        </p:nvSpPr>
        <p:spPr>
          <a:xfrm>
            <a:off x="6855542" y="4767263"/>
            <a:ext cx="2133600" cy="274637"/>
          </a:xfrm>
          <a:prstGeom prst="rect">
            <a:avLst/>
          </a:prstGeom>
        </p:spPr>
        <p:txBody>
          <a:bodyPr vert="horz" lIns="91440" tIns="45720" rIns="91440" bIns="45720" rtlCol="0" anchor="ctr"/>
          <a:lstStyle>
            <a:lvl1pPr algn="r">
              <a:defRPr sz="1200">
                <a:solidFill>
                  <a:schemeClr val="bg1"/>
                </a:solidFill>
              </a:defRPr>
            </a:lvl1pPr>
          </a:lstStyle>
          <a:p>
            <a:fld id="{5D28DD89-AB2E-154A-85CA-0F98FAC43D37}" type="slidenum">
              <a:rPr lang="en-US" smtClean="0"/>
              <a:pPr/>
              <a:t>‹#›</a:t>
            </a:fld>
            <a:endParaRPr lang="en-US" dirty="0"/>
          </a:p>
        </p:txBody>
      </p:sp>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35482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46681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F93FEE-68AF-46EA-A34F-FC7F63C935E6}"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288E-0B06-4C04-9CB8-EDD13E6E3E8C}" type="slidenum">
              <a:rPr lang="en-US" smtClean="0"/>
              <a:t>‹#›</a:t>
            </a:fld>
            <a:endParaRPr lang="en-US"/>
          </a:p>
        </p:txBody>
      </p:sp>
    </p:spTree>
    <p:extLst>
      <p:ext uri="{BB962C8B-B14F-4D97-AF65-F5344CB8AC3E}">
        <p14:creationId xmlns:p14="http://schemas.microsoft.com/office/powerpoint/2010/main" val="185880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6509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Rectangle 25"/>
          <p:cNvSpPr>
            <a:spLocks noGrp="1" noChangeArrowheads="1"/>
          </p:cNvSpPr>
          <p:nvPr>
            <p:ph type="title" hasCustomPrompt="1"/>
          </p:nvPr>
        </p:nvSpPr>
        <p:spPr bwMode="auto">
          <a:xfrm>
            <a:off x="722312" y="128588"/>
            <a:ext cx="6059488" cy="40243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1800" i="0">
                <a:latin typeface="Arial" pitchFamily="34" charset="0"/>
                <a:cs typeface="Arial" pitchFamily="34" charset="0"/>
              </a:defRPr>
            </a:lvl1pPr>
          </a:lstStyle>
          <a:p>
            <a:pPr lvl="0"/>
            <a:r>
              <a:rPr lang="en-US" dirty="0" smtClean="0"/>
              <a:t>Click to edit master title style</a:t>
            </a:r>
          </a:p>
        </p:txBody>
      </p:sp>
      <p:sp>
        <p:nvSpPr>
          <p:cNvPr id="6" name="Content Placeholder 10"/>
          <p:cNvSpPr>
            <a:spLocks noGrp="1"/>
          </p:cNvSpPr>
          <p:nvPr>
            <p:ph sz="quarter" idx="13"/>
          </p:nvPr>
        </p:nvSpPr>
        <p:spPr>
          <a:xfrm>
            <a:off x="762000" y="742950"/>
            <a:ext cx="7510130" cy="3771900"/>
          </a:xfrm>
          <a:prstGeom prst="rect">
            <a:avLst/>
          </a:prstGeom>
        </p:spPr>
        <p:txBody>
          <a:bodyPr/>
          <a:lstStyle>
            <a:lvl1pPr marL="128588" indent="-128588">
              <a:buClrTx/>
              <a:buNone/>
              <a:defRPr sz="1500" b="1"/>
            </a:lvl1pPr>
            <a:lvl2pPr marL="300038" indent="-171450">
              <a:buClrTx/>
              <a:buFont typeface="Arial" pitchFamily="34" charset="0"/>
              <a:buChar char="•"/>
              <a:defRPr sz="1350"/>
            </a:lvl2pPr>
            <a:lvl3pPr marL="428625" indent="-128588">
              <a:buClrTx/>
              <a:buFont typeface="Arial" pitchFamily="34" charset="0"/>
              <a:buChar char="–"/>
              <a:defRPr sz="1200"/>
            </a:lvl3pPr>
            <a:lvl4pPr marL="600075" indent="-171450">
              <a:buClrTx/>
              <a:buFont typeface="Arial" pitchFamily="34" charset="0"/>
              <a:buChar char="•"/>
              <a:defRPr sz="1050"/>
            </a:lvl4pPr>
            <a:lvl5pPr marL="728663" indent="-128588">
              <a:buClrTx/>
              <a:buFont typeface="Arial" pitchFamily="34" charset="0"/>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697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fld id="{97C3BA61-C2B9-4674-8C55-BEBF3026FDCE}" type="datetime1">
              <a:rPr lang="en-US" smtClean="0">
                <a:solidFill>
                  <a:prstClr val="black"/>
                </a:solidFill>
              </a:rPr>
              <a:pPr defTabSz="342900">
                <a:defRPr/>
              </a:pPr>
              <a:t>1/4/2019</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468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ACA34-9060-2C49-A3A1-F6E82207ECAD}"/>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91D54-50CB-E142-B7A8-4285F768FE63}"/>
              </a:ext>
            </a:extLst>
          </p:cNvPr>
          <p:cNvPicPr>
            <a:picLocks noChangeAspect="1"/>
          </p:cNvPicPr>
          <p:nvPr userDrawn="1"/>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60" r:id="rId4"/>
    <p:sldLayoutId id="2147483661" r:id="rId5"/>
    <p:sldLayoutId id="2147483690" r:id="rId6"/>
    <p:sldLayoutId id="2147483691"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FD01-2389-E045-8241-81E5B268BC38}"/>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25324944"/>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1"/>
            <a:ext cx="9144000" cy="5149463"/>
            <a:chOff x="0" y="0"/>
            <a:chExt cx="9144000" cy="6865951"/>
          </a:xfrm>
        </p:grpSpPr>
        <p:grpSp>
          <p:nvGrpSpPr>
            <p:cNvPr id="14" name="Group 13"/>
            <p:cNvGrpSpPr/>
            <p:nvPr userDrawn="1"/>
          </p:nvGrpSpPr>
          <p:grpSpPr>
            <a:xfrm>
              <a:off x="0" y="0"/>
              <a:ext cx="9144000" cy="1073150"/>
              <a:chOff x="0" y="0"/>
              <a:chExt cx="9144000" cy="1073150"/>
            </a:xfrm>
          </p:grpSpPr>
          <p:sp>
            <p:nvSpPr>
              <p:cNvPr id="16" name="Rectangle 15"/>
              <p:cNvSpPr/>
              <p:nvPr userDrawn="1"/>
            </p:nvSpPr>
            <p:spPr>
              <a:xfrm>
                <a:off x="0" y="0"/>
                <a:ext cx="9144000" cy="1073150"/>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4-Point Star 16"/>
              <p:cNvSpPr>
                <a:spLocks noChangeAspect="1"/>
              </p:cNvSpPr>
              <p:nvPr userDrawn="1"/>
            </p:nvSpPr>
            <p:spPr>
              <a:xfrm>
                <a:off x="87466" y="5565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Oval 17"/>
              <p:cNvSpPr/>
              <p:nvPr userDrawn="1"/>
            </p:nvSpPr>
            <p:spPr>
              <a:xfrm>
                <a:off x="1597231" y="59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Oval 18"/>
              <p:cNvSpPr/>
              <p:nvPr userDrawn="1"/>
            </p:nvSpPr>
            <p:spPr>
              <a:xfrm>
                <a:off x="1797135" y="811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Oval 19"/>
              <p:cNvSpPr/>
              <p:nvPr userDrawn="1"/>
            </p:nvSpPr>
            <p:spPr>
              <a:xfrm>
                <a:off x="1233025" y="1167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21" name="Group 127"/>
              <p:cNvGrpSpPr/>
              <p:nvPr userDrawn="1"/>
            </p:nvGrpSpPr>
            <p:grpSpPr>
              <a:xfrm>
                <a:off x="1385425" y="132598"/>
                <a:ext cx="573254" cy="145718"/>
                <a:chOff x="1385425" y="132598"/>
                <a:chExt cx="573254" cy="145718"/>
              </a:xfrm>
            </p:grpSpPr>
            <p:sp>
              <p:nvSpPr>
                <p:cNvPr id="163" name="Oval 162"/>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4" name="Oval 163"/>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5" name="Oval 164"/>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6" name="Oval 165"/>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7" name="Oval 166"/>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2" name="4-Point Star 21"/>
              <p:cNvSpPr>
                <a:spLocks noChangeAspect="1"/>
              </p:cNvSpPr>
              <p:nvPr userDrawn="1"/>
            </p:nvSpPr>
            <p:spPr>
              <a:xfrm>
                <a:off x="2545658"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4-Point Star 22"/>
              <p:cNvSpPr>
                <a:spLocks noChangeAspect="1"/>
              </p:cNvSpPr>
              <p:nvPr userDrawn="1"/>
            </p:nvSpPr>
            <p:spPr>
              <a:xfrm>
                <a:off x="3376931" y="19222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4-Point Star 23"/>
              <p:cNvSpPr>
                <a:spLocks noChangeAspect="1"/>
              </p:cNvSpPr>
              <p:nvPr userDrawn="1"/>
            </p:nvSpPr>
            <p:spPr>
              <a:xfrm>
                <a:off x="5336359" y="73471"/>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4-Point Star 24"/>
              <p:cNvSpPr>
                <a:spLocks noChangeAspect="1"/>
              </p:cNvSpPr>
              <p:nvPr userDrawn="1"/>
            </p:nvSpPr>
            <p:spPr>
              <a:xfrm>
                <a:off x="6470453" y="15659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4-Point Star 25"/>
              <p:cNvSpPr>
                <a:spLocks noChangeAspect="1"/>
              </p:cNvSpPr>
              <p:nvPr userDrawn="1"/>
            </p:nvSpPr>
            <p:spPr>
              <a:xfrm>
                <a:off x="8162687"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Oval 26"/>
              <p:cNvSpPr/>
              <p:nvPr userDrawn="1"/>
            </p:nvSpPr>
            <p:spPr>
              <a:xfrm>
                <a:off x="752047" y="692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Oval 27"/>
              <p:cNvSpPr/>
              <p:nvPr userDrawn="1"/>
            </p:nvSpPr>
            <p:spPr>
              <a:xfrm>
                <a:off x="90444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Oval 28"/>
              <p:cNvSpPr/>
              <p:nvPr userDrawn="1"/>
            </p:nvSpPr>
            <p:spPr>
              <a:xfrm>
                <a:off x="951951" y="9103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Oval 29"/>
              <p:cNvSpPr/>
              <p:nvPr userDrawn="1"/>
            </p:nvSpPr>
            <p:spPr>
              <a:xfrm>
                <a:off x="1104351" y="1424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Oval 30"/>
              <p:cNvSpPr/>
              <p:nvPr userDrawn="1"/>
            </p:nvSpPr>
            <p:spPr>
              <a:xfrm>
                <a:off x="387841" y="1266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Oval 31"/>
              <p:cNvSpPr/>
              <p:nvPr userDrawn="1"/>
            </p:nvSpPr>
            <p:spPr>
              <a:xfrm>
                <a:off x="540241" y="2790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3" name="Oval 32"/>
              <p:cNvSpPr/>
              <p:nvPr userDrawn="1"/>
            </p:nvSpPr>
            <p:spPr>
              <a:xfrm>
                <a:off x="587745" y="148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Oval 33"/>
              <p:cNvSpPr/>
              <p:nvPr userDrawn="1"/>
            </p:nvSpPr>
            <p:spPr>
              <a:xfrm>
                <a:off x="740145" y="1998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5" name="Oval 34"/>
              <p:cNvSpPr/>
              <p:nvPr userDrawn="1"/>
            </p:nvSpPr>
            <p:spPr>
              <a:xfrm>
                <a:off x="6375041" y="1345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36" name="Group 86"/>
              <p:cNvGrpSpPr/>
              <p:nvPr userDrawn="1"/>
            </p:nvGrpSpPr>
            <p:grpSpPr>
              <a:xfrm>
                <a:off x="6527441" y="77194"/>
                <a:ext cx="573254" cy="218936"/>
                <a:chOff x="6527441" y="77194"/>
                <a:chExt cx="573254" cy="218936"/>
              </a:xfrm>
            </p:grpSpPr>
            <p:sp>
              <p:nvSpPr>
                <p:cNvPr id="156" name="Oval 15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7" name="Oval 15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8" name="Oval 15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9" name="Oval 15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0" name="Oval 15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1" name="Oval 16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2" name="Oval 16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37" name="4-Point Star 36"/>
              <p:cNvSpPr>
                <a:spLocks noChangeAspect="1"/>
              </p:cNvSpPr>
              <p:nvPr userDrawn="1"/>
            </p:nvSpPr>
            <p:spPr>
              <a:xfrm>
                <a:off x="7687674" y="1781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8" name="Oval 37"/>
              <p:cNvSpPr/>
              <p:nvPr userDrawn="1"/>
            </p:nvSpPr>
            <p:spPr>
              <a:xfrm>
                <a:off x="5894063" y="870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9" name="Oval 38"/>
              <p:cNvSpPr/>
              <p:nvPr userDrawn="1"/>
            </p:nvSpPr>
            <p:spPr>
              <a:xfrm>
                <a:off x="6046463" y="2394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0" name="Oval 39"/>
              <p:cNvSpPr/>
              <p:nvPr userDrawn="1"/>
            </p:nvSpPr>
            <p:spPr>
              <a:xfrm>
                <a:off x="6093967" y="1088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1" name="Oval 40"/>
              <p:cNvSpPr/>
              <p:nvPr userDrawn="1"/>
            </p:nvSpPr>
            <p:spPr>
              <a:xfrm>
                <a:off x="6246367" y="160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2" name="Oval 41"/>
              <p:cNvSpPr/>
              <p:nvPr userDrawn="1"/>
            </p:nvSpPr>
            <p:spPr>
              <a:xfrm>
                <a:off x="5882161" y="2176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43" name="Group 85"/>
              <p:cNvGrpSpPr/>
              <p:nvPr userDrawn="1"/>
            </p:nvGrpSpPr>
            <p:grpSpPr>
              <a:xfrm flipH="1">
                <a:off x="8192714" y="114788"/>
                <a:ext cx="502024" cy="161544"/>
                <a:chOff x="5244807" y="174164"/>
                <a:chExt cx="502024" cy="161544"/>
              </a:xfrm>
            </p:grpSpPr>
            <p:sp>
              <p:nvSpPr>
                <p:cNvPr id="150" name="Oval 149"/>
                <p:cNvSpPr/>
                <p:nvPr userDrawn="1"/>
              </p:nvSpPr>
              <p:spPr>
                <a:xfrm>
                  <a:off x="573768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1" name="Oval 150"/>
                <p:cNvSpPr/>
                <p:nvPr userDrawn="1"/>
              </p:nvSpPr>
              <p:spPr>
                <a:xfrm>
                  <a:off x="5256709" y="1741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2" name="Oval 151"/>
                <p:cNvSpPr/>
                <p:nvPr userDrawn="1"/>
              </p:nvSpPr>
              <p:spPr>
                <a:xfrm>
                  <a:off x="5409109" y="3265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3" name="Oval 152"/>
                <p:cNvSpPr/>
                <p:nvPr userDrawn="1"/>
              </p:nvSpPr>
              <p:spPr>
                <a:xfrm>
                  <a:off x="5456613" y="1959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4" name="Oval 153"/>
                <p:cNvSpPr/>
                <p:nvPr userDrawn="1"/>
              </p:nvSpPr>
              <p:spPr>
                <a:xfrm>
                  <a:off x="5609013" y="247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5" name="Oval 154"/>
                <p:cNvSpPr/>
                <p:nvPr userDrawn="1"/>
              </p:nvSpPr>
              <p:spPr>
                <a:xfrm>
                  <a:off x="5244807" y="3047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4" name="Group 87"/>
              <p:cNvGrpSpPr/>
              <p:nvPr userDrawn="1"/>
            </p:nvGrpSpPr>
            <p:grpSpPr>
              <a:xfrm flipV="1">
                <a:off x="7388401" y="83132"/>
                <a:ext cx="573254" cy="218936"/>
                <a:chOff x="6527441" y="77194"/>
                <a:chExt cx="573254" cy="218936"/>
              </a:xfrm>
            </p:grpSpPr>
            <p:sp>
              <p:nvSpPr>
                <p:cNvPr id="143" name="Oval 142"/>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4" name="Oval 143"/>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5" name="Oval 144"/>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6" name="Oval 145"/>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7" name="Oval 146"/>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8" name="Oval 147"/>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9" name="Oval 148"/>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5" name="Group 95"/>
              <p:cNvGrpSpPr/>
              <p:nvPr userDrawn="1"/>
            </p:nvGrpSpPr>
            <p:grpSpPr>
              <a:xfrm flipV="1">
                <a:off x="4704577" y="118758"/>
                <a:ext cx="573254" cy="218936"/>
                <a:chOff x="6527441" y="77194"/>
                <a:chExt cx="573254" cy="218936"/>
              </a:xfrm>
            </p:grpSpPr>
            <p:sp>
              <p:nvSpPr>
                <p:cNvPr id="136" name="Oval 13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7" name="Oval 13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8" name="Oval 13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9" name="Oval 13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0" name="Oval 13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1" name="Oval 14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2" name="Oval 14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6" name="Group 103"/>
              <p:cNvGrpSpPr/>
              <p:nvPr userDrawn="1"/>
            </p:nvGrpSpPr>
            <p:grpSpPr>
              <a:xfrm flipH="1">
                <a:off x="3552671" y="83132"/>
                <a:ext cx="573254" cy="218936"/>
                <a:chOff x="6527441" y="77194"/>
                <a:chExt cx="573254" cy="218936"/>
              </a:xfrm>
            </p:grpSpPr>
            <p:sp>
              <p:nvSpPr>
                <p:cNvPr id="129" name="Oval 128"/>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0" name="Oval 129"/>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1" name="Oval 130"/>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2" name="Oval 131"/>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3" name="Oval 132"/>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4" name="Oval 133"/>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5" name="Oval 134"/>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7" name="Group 111"/>
              <p:cNvGrpSpPr/>
              <p:nvPr userDrawn="1"/>
            </p:nvGrpSpPr>
            <p:grpSpPr>
              <a:xfrm>
                <a:off x="2662021" y="89070"/>
                <a:ext cx="573254" cy="218936"/>
                <a:chOff x="6527441" y="77194"/>
                <a:chExt cx="573254" cy="218936"/>
              </a:xfrm>
            </p:grpSpPr>
            <p:sp>
              <p:nvSpPr>
                <p:cNvPr id="122" name="Oval 121"/>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3" name="Oval 122"/>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4" name="Oval 123"/>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5" name="Oval 124"/>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6" name="Oval 125"/>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7" name="Oval 126"/>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8" name="Oval 127"/>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8" name="Group 119"/>
              <p:cNvGrpSpPr/>
              <p:nvPr userDrawn="1"/>
            </p:nvGrpSpPr>
            <p:grpSpPr>
              <a:xfrm flipV="1">
                <a:off x="1979190" y="83133"/>
                <a:ext cx="573254" cy="218936"/>
                <a:chOff x="6527441" y="77194"/>
                <a:chExt cx="573254" cy="218936"/>
              </a:xfrm>
            </p:grpSpPr>
            <p:sp>
              <p:nvSpPr>
                <p:cNvPr id="115" name="Oval 114"/>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6" name="Oval 115"/>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7" name="Oval 116"/>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8" name="Oval 117"/>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9" name="Oval 118"/>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0" name="Oval 119"/>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1" name="Oval 120"/>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9" name="Group 128"/>
              <p:cNvGrpSpPr/>
              <p:nvPr userDrawn="1"/>
            </p:nvGrpSpPr>
            <p:grpSpPr>
              <a:xfrm>
                <a:off x="79139" y="245414"/>
                <a:ext cx="573254" cy="145718"/>
                <a:chOff x="1385425" y="132598"/>
                <a:chExt cx="573254" cy="145718"/>
              </a:xfrm>
            </p:grpSpPr>
            <p:sp>
              <p:nvSpPr>
                <p:cNvPr id="110" name="Oval 10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1" name="Oval 11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2" name="Oval 11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3" name="Oval 11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4" name="Oval 11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0" name="Group 134"/>
              <p:cNvGrpSpPr/>
              <p:nvPr userDrawn="1"/>
            </p:nvGrpSpPr>
            <p:grpSpPr>
              <a:xfrm flipH="1">
                <a:off x="1278547" y="370105"/>
                <a:ext cx="573254" cy="145718"/>
                <a:chOff x="1385425" y="132598"/>
                <a:chExt cx="573254" cy="145718"/>
              </a:xfrm>
            </p:grpSpPr>
            <p:sp>
              <p:nvSpPr>
                <p:cNvPr id="105" name="Oval 10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6" name="Oval 10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7" name="Oval 10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8" name="Oval 10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9" name="Oval 10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1" name="Group 140"/>
              <p:cNvGrpSpPr/>
              <p:nvPr userDrawn="1"/>
            </p:nvGrpSpPr>
            <p:grpSpPr>
              <a:xfrm flipH="1" flipV="1">
                <a:off x="2080131" y="346355"/>
                <a:ext cx="573254" cy="145718"/>
                <a:chOff x="1385425" y="132598"/>
                <a:chExt cx="573254" cy="145718"/>
              </a:xfrm>
            </p:grpSpPr>
            <p:sp>
              <p:nvSpPr>
                <p:cNvPr id="100" name="Oval 9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1" name="Oval 10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2" name="Oval 10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3" name="Oval 10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4" name="Oval 10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2" name="Group 146"/>
              <p:cNvGrpSpPr/>
              <p:nvPr userDrawn="1"/>
            </p:nvGrpSpPr>
            <p:grpSpPr>
              <a:xfrm flipV="1">
                <a:off x="2929217" y="364168"/>
                <a:ext cx="573254" cy="145718"/>
                <a:chOff x="1385425" y="132598"/>
                <a:chExt cx="573254" cy="145718"/>
              </a:xfrm>
            </p:grpSpPr>
            <p:sp>
              <p:nvSpPr>
                <p:cNvPr id="95" name="Oval 9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6" name="Oval 9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7" name="Oval 9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8" name="Oval 9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9" name="Oval 9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3" name="Group 152"/>
              <p:cNvGrpSpPr/>
              <p:nvPr userDrawn="1"/>
            </p:nvGrpSpPr>
            <p:grpSpPr>
              <a:xfrm flipV="1">
                <a:off x="3617985" y="281040"/>
                <a:ext cx="573254" cy="145718"/>
                <a:chOff x="1385425" y="132598"/>
                <a:chExt cx="573254" cy="145718"/>
              </a:xfrm>
            </p:grpSpPr>
            <p:sp>
              <p:nvSpPr>
                <p:cNvPr id="90" name="Oval 8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1" name="Oval 9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2" name="Oval 9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3" name="Oval 9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4" name="Oval 9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4" name="Group 158"/>
              <p:cNvGrpSpPr/>
              <p:nvPr userDrawn="1"/>
            </p:nvGrpSpPr>
            <p:grpSpPr>
              <a:xfrm flipH="1" flipV="1">
                <a:off x="4285373" y="257289"/>
                <a:ext cx="573254" cy="145718"/>
                <a:chOff x="1385425" y="132598"/>
                <a:chExt cx="573254" cy="145718"/>
              </a:xfrm>
            </p:grpSpPr>
            <p:sp>
              <p:nvSpPr>
                <p:cNvPr id="85" name="Oval 8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6" name="Oval 8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7" name="Oval 8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8" name="Oval 8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9" name="Oval 8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5" name="Group 164"/>
              <p:cNvGrpSpPr/>
              <p:nvPr userDrawn="1"/>
            </p:nvGrpSpPr>
            <p:grpSpPr>
              <a:xfrm flipH="1" flipV="1">
                <a:off x="5187898" y="233538"/>
                <a:ext cx="573254" cy="145718"/>
                <a:chOff x="1385425" y="132598"/>
                <a:chExt cx="573254" cy="145718"/>
              </a:xfrm>
            </p:grpSpPr>
            <p:sp>
              <p:nvSpPr>
                <p:cNvPr id="80" name="Oval 7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1" name="Oval 8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2" name="Oval 8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3" name="Oval 8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4" name="Oval 8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6" name="Group 170"/>
              <p:cNvGrpSpPr/>
              <p:nvPr userDrawn="1"/>
            </p:nvGrpSpPr>
            <p:grpSpPr>
              <a:xfrm flipV="1">
                <a:off x="6161675" y="310727"/>
                <a:ext cx="573254" cy="145718"/>
                <a:chOff x="1385425" y="132598"/>
                <a:chExt cx="573254" cy="145718"/>
              </a:xfrm>
            </p:grpSpPr>
            <p:sp>
              <p:nvSpPr>
                <p:cNvPr id="75" name="Oval 7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6" name="Oval 7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7" name="Oval 7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8" name="Oval 7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9" name="Oval 7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7" name="Group 176"/>
              <p:cNvGrpSpPr/>
              <p:nvPr userDrawn="1"/>
            </p:nvGrpSpPr>
            <p:grpSpPr>
              <a:xfrm>
                <a:off x="7212641" y="316665"/>
                <a:ext cx="573254" cy="145718"/>
                <a:chOff x="1385425" y="132598"/>
                <a:chExt cx="573254" cy="145718"/>
              </a:xfrm>
            </p:grpSpPr>
            <p:sp>
              <p:nvSpPr>
                <p:cNvPr id="70" name="Oval 6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1" name="Oval 7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2" name="Oval 7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3" name="Oval 7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4" name="Oval 7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8" name="Group 182"/>
              <p:cNvGrpSpPr/>
              <p:nvPr userDrawn="1"/>
            </p:nvGrpSpPr>
            <p:grpSpPr>
              <a:xfrm>
                <a:off x="4285373" y="85096"/>
                <a:ext cx="573254" cy="145718"/>
                <a:chOff x="1385425" y="132598"/>
                <a:chExt cx="573254" cy="145718"/>
              </a:xfrm>
            </p:grpSpPr>
            <p:sp>
              <p:nvSpPr>
                <p:cNvPr id="65" name="Oval 6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6" name="Oval 6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7" name="Oval 6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8" name="Oval 6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9" name="Oval 6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9" name="Group 188"/>
              <p:cNvGrpSpPr/>
              <p:nvPr userDrawn="1"/>
            </p:nvGrpSpPr>
            <p:grpSpPr>
              <a:xfrm>
                <a:off x="5187898" y="23752"/>
                <a:ext cx="573254" cy="145718"/>
                <a:chOff x="1385425" y="132598"/>
                <a:chExt cx="573254" cy="145718"/>
              </a:xfrm>
            </p:grpSpPr>
            <p:sp>
              <p:nvSpPr>
                <p:cNvPr id="60" name="Oval 5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1" name="Oval 6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2" name="Oval 6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3" name="Oval 6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4" name="Oval 6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sp>
          <p:nvSpPr>
            <p:cNvPr id="15" name="Rectangle 14"/>
            <p:cNvSpPr/>
            <p:nvPr userDrawn="1"/>
          </p:nvSpPr>
          <p:spPr>
            <a:xfrm flipV="1">
              <a:off x="0" y="6270639"/>
              <a:ext cx="9144000" cy="595312"/>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119411" y="482920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9A5B503-CEDF-472C-9781-42ABCAB96F41}" type="slidenum">
              <a:rPr lang="en-US" smtClean="0"/>
              <a:t>‹#›</a:t>
            </a:fld>
            <a:endParaRPr lang="en-US"/>
          </a:p>
        </p:txBody>
      </p:sp>
    </p:spTree>
    <p:extLst>
      <p:ext uri="{BB962C8B-B14F-4D97-AF65-F5344CB8AC3E}">
        <p14:creationId xmlns:p14="http://schemas.microsoft.com/office/powerpoint/2010/main" val="28824744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5.xml"/><Relationship Id="rId5" Type="http://schemas.openxmlformats.org/officeDocument/2006/relationships/image" Target="../media/image26.GIF"/><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5.xml"/><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5.xml"/><Relationship Id="rId5" Type="http://schemas.openxmlformats.org/officeDocument/2006/relationships/image" Target="../media/image34.GIF"/><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5.xml"/><Relationship Id="rId5" Type="http://schemas.openxmlformats.org/officeDocument/2006/relationships/image" Target="../media/image38.GIF"/><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cimss.ssec.wisc.edu/goes/webapps/matching/satmatch_abi_AZ1.html"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hyperlink" Target="http://cimss.ssec.wisc.edu/goes/wf"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cimss.ssec.wisc.edu/goes/wf/"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cimss.ssec.wisc.edu/goes/wf/examples/ABI/"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hyperlink" Target="http://cimss.ssec.wisc.edu/goes/webapps/tempora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7"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hyperlink" Target="http://cimss.ssec.wisc.edu/goes/webapps/satrgb/satrgb_ABI_fd_realtime.html" TargetMode="External"/><Relationship Id="rId2" Type="http://schemas.openxmlformats.org/officeDocument/2006/relationships/hyperlink" Target="http://cimss.ssec.wisc.edu/goes/webapps/satrgb/overview_abi_goes16.html"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954298" y="2091520"/>
            <a:ext cx="4616265" cy="678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eaLnBrk="1" fontAlgn="t" hangingPunct="1"/>
            <a:r>
              <a:rPr lang="en-US" sz="3200" b="1" kern="1100" dirty="0">
                <a:solidFill>
                  <a:schemeClr val="accent1"/>
                </a:solidFill>
                <a:latin typeface="Myriad Pro Cond"/>
              </a:rPr>
              <a:t>ABI </a:t>
            </a:r>
            <a:r>
              <a:rPr lang="en-US" sz="3200" b="1" kern="1100" dirty="0" smtClean="0">
                <a:solidFill>
                  <a:schemeClr val="accent1"/>
                </a:solidFill>
                <a:latin typeface="Myriad Pro Cond"/>
              </a:rPr>
              <a:t>on </a:t>
            </a:r>
            <a:r>
              <a:rPr lang="en-US" altLang="en-US" sz="3000" b="1" kern="1100" dirty="0" smtClean="0">
                <a:solidFill>
                  <a:schemeClr val="accent1"/>
                </a:solidFill>
                <a:latin typeface="+mj-lt"/>
              </a:rPr>
              <a:t>The </a:t>
            </a:r>
            <a:r>
              <a:rPr lang="en-US" altLang="en-US" sz="3000" b="1" kern="1100" dirty="0">
                <a:solidFill>
                  <a:schemeClr val="accent1"/>
                </a:solidFill>
                <a:latin typeface="+mj-lt"/>
              </a:rPr>
              <a:t>GOES-R </a:t>
            </a:r>
            <a:r>
              <a:rPr lang="en-US" altLang="en-US" sz="3000" b="1" kern="1100" dirty="0" smtClean="0">
                <a:solidFill>
                  <a:schemeClr val="accent1"/>
                </a:solidFill>
                <a:latin typeface="+mj-lt"/>
              </a:rPr>
              <a:t>Series</a:t>
            </a:r>
            <a:r>
              <a:rPr lang="en-US" altLang="en-US" sz="3000" b="1" kern="1100" dirty="0">
                <a:solidFill>
                  <a:srgbClr val="0496D7"/>
                </a:solidFill>
                <a:latin typeface="+mj-lt"/>
              </a:rPr>
              <a:t/>
            </a:r>
            <a:br>
              <a:rPr lang="en-US" altLang="en-US" sz="3000" b="1" kern="1100" dirty="0">
                <a:solidFill>
                  <a:srgbClr val="0496D7"/>
                </a:solidFill>
                <a:latin typeface="+mj-lt"/>
              </a:rPr>
            </a:br>
            <a:endParaRPr lang="en-US" sz="1200" b="1" kern="1100" dirty="0">
              <a:solidFill>
                <a:prstClr val="white"/>
              </a:solidFill>
              <a:latin typeface="Myriad Pro Cond"/>
              <a:ea typeface="+mn-ea"/>
            </a:endParaRPr>
          </a:p>
          <a:p>
            <a:pPr eaLnBrk="1" hangingPunct="1">
              <a:lnSpc>
                <a:spcPct val="70000"/>
              </a:lnSpc>
            </a:pPr>
            <a:endParaRPr lang="en-US" altLang="en-US" sz="3000" b="1" dirty="0">
              <a:solidFill>
                <a:srgbClr val="0496D7"/>
              </a:solidFill>
              <a:latin typeface="+mj-lt"/>
            </a:endParaRPr>
          </a:p>
        </p:txBody>
      </p:sp>
      <p:sp>
        <p:nvSpPr>
          <p:cNvPr id="4" name="Subtitle 2"/>
          <p:cNvSpPr txBox="1">
            <a:spLocks/>
          </p:cNvSpPr>
          <p:nvPr/>
        </p:nvSpPr>
        <p:spPr>
          <a:xfrm>
            <a:off x="3961556" y="2886483"/>
            <a:ext cx="4763990" cy="2054295"/>
          </a:xfrm>
          <a:prstGeom prst="rect">
            <a:avLst/>
          </a:prstGeom>
        </p:spPr>
        <p:txBody>
          <a:bodyPr>
            <a:no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ts val="1620"/>
              </a:lnSpc>
              <a:spcAft>
                <a:spcPts val="400"/>
              </a:spcAft>
              <a:defRPr/>
            </a:pPr>
            <a:r>
              <a:rPr lang="en-US" dirty="0" smtClean="0">
                <a:solidFill>
                  <a:srgbClr val="0496D7"/>
                </a:solidFill>
                <a:latin typeface="+mj-lt"/>
                <a:cs typeface="Myriad Pro"/>
              </a:rPr>
              <a:t>Tim Schmit</a:t>
            </a:r>
            <a:r>
              <a:rPr lang="en-US" sz="1200" b="0" dirty="0">
                <a:solidFill>
                  <a:srgbClr val="0496D7"/>
                </a:solidFill>
                <a:latin typeface="+mj-lt"/>
                <a:cs typeface="Myriad Pro"/>
              </a:rPr>
              <a:t/>
            </a:r>
            <a:br>
              <a:rPr lang="en-US" sz="1200" b="0" dirty="0">
                <a:solidFill>
                  <a:srgbClr val="0496D7"/>
                </a:solidFill>
                <a:latin typeface="+mj-lt"/>
                <a:cs typeface="Myriad Pro"/>
              </a:rPr>
            </a:br>
            <a:r>
              <a:rPr lang="en-US" sz="1100" b="0" dirty="0" smtClean="0">
                <a:latin typeface="+mj-lt"/>
                <a:cs typeface="Myriad Pro"/>
              </a:rPr>
              <a:t>                                                  Madison, WI</a:t>
            </a:r>
            <a:endParaRPr lang="en-US" sz="1100" b="0" dirty="0">
              <a:latin typeface="+mj-lt"/>
              <a:cs typeface="Myriad Pro"/>
            </a:endParaRPr>
          </a:p>
          <a:p>
            <a:pPr fontAlgn="auto">
              <a:spcAft>
                <a:spcPts val="800"/>
              </a:spcAft>
              <a:defRPr/>
            </a:pPr>
            <a:r>
              <a:rPr lang="en-US" sz="1400" dirty="0">
                <a:latin typeface="+mj-lt"/>
                <a:cs typeface="Myriad Pro"/>
              </a:rPr>
              <a:t>American Meteorological Society 99</a:t>
            </a:r>
            <a:r>
              <a:rPr lang="en-US" sz="1400" baseline="30000" dirty="0">
                <a:latin typeface="+mj-lt"/>
                <a:cs typeface="Myriad Pro"/>
              </a:rPr>
              <a:t>th </a:t>
            </a:r>
            <a:r>
              <a:rPr lang="en-US" sz="1400" dirty="0">
                <a:cs typeface="Myriad Pro"/>
              </a:rPr>
              <a:t>Annual Meeting</a:t>
            </a:r>
            <a:br>
              <a:rPr lang="en-US" sz="1400" dirty="0">
                <a:cs typeface="Myriad Pro"/>
              </a:rPr>
            </a:br>
            <a:r>
              <a:rPr lang="en-US" sz="1400" dirty="0">
                <a:cs typeface="Myriad Pro"/>
              </a:rPr>
              <a:t>Phoenix, AZ   •   January </a:t>
            </a:r>
            <a:r>
              <a:rPr lang="en-US" sz="1400" dirty="0" smtClean="0">
                <a:cs typeface="Myriad Pro"/>
              </a:rPr>
              <a:t>5-10</a:t>
            </a:r>
            <a:r>
              <a:rPr lang="en-US" sz="1400" dirty="0">
                <a:cs typeface="Myriad Pro"/>
              </a:rPr>
              <a:t>, 2019</a:t>
            </a:r>
            <a:endParaRPr lang="en-US" sz="1400" baseline="30000" dirty="0">
              <a:latin typeface="+mj-lt"/>
              <a:cs typeface="Myriad Pro"/>
            </a:endParaRPr>
          </a:p>
          <a:p>
            <a:pPr fontAlgn="auto">
              <a:spcAft>
                <a:spcPts val="0"/>
              </a:spcAft>
              <a:defRPr/>
            </a:pPr>
            <a:endParaRPr lang="en-US" sz="1800" dirty="0">
              <a:latin typeface="+mj-lt"/>
              <a:cs typeface="Myriad Pro"/>
            </a:endParaRPr>
          </a:p>
        </p:txBody>
      </p:sp>
      <p:sp>
        <p:nvSpPr>
          <p:cNvPr id="3" name="TextBox 2"/>
          <p:cNvSpPr txBox="1"/>
          <p:nvPr/>
        </p:nvSpPr>
        <p:spPr>
          <a:xfrm>
            <a:off x="1455601" y="4370522"/>
            <a:ext cx="4806829" cy="369332"/>
          </a:xfrm>
          <a:prstGeom prst="rect">
            <a:avLst/>
          </a:prstGeom>
          <a:solidFill>
            <a:schemeClr val="bg1"/>
          </a:solidFill>
        </p:spPr>
        <p:txBody>
          <a:bodyPr wrap="none" rtlCol="0">
            <a:spAutoFit/>
          </a:bodyPr>
          <a:lstStyle/>
          <a:p>
            <a:r>
              <a:rPr lang="en-US" dirty="0" smtClean="0"/>
              <a:t>Thanks to Mat Gunshor, CIMSS and many others </a:t>
            </a:r>
            <a:endParaRPr lang="en-US" dirty="0"/>
          </a:p>
        </p:txBody>
      </p:sp>
    </p:spTree>
    <p:extLst>
      <p:ext uri="{BB962C8B-B14F-4D97-AF65-F5344CB8AC3E}">
        <p14:creationId xmlns:p14="http://schemas.microsoft.com/office/powerpoint/2010/main" val="11462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698" y="829818"/>
            <a:ext cx="4847850" cy="3845560"/>
          </a:xfrm>
          <a:prstGeom prst="rect">
            <a:avLst/>
          </a:prstGeom>
        </p:spPr>
      </p:pic>
      <p:sp>
        <p:nvSpPr>
          <p:cNvPr id="6" name="Slide Number Placeholder 2"/>
          <p:cNvSpPr>
            <a:spLocks noGrp="1"/>
          </p:cNvSpPr>
          <p:nvPr>
            <p:ph type="sldNum" sz="quarter" idx="12"/>
          </p:nvPr>
        </p:nvSpPr>
        <p:spPr/>
        <p:txBody>
          <a:bodyPr/>
          <a:lstStyle/>
          <a:p>
            <a:pPr defTabSz="342900">
              <a:defRPr/>
            </a:pPr>
            <a:fld id="{C553D389-B9B2-DB4A-9B20-510566431196}" type="slidenum">
              <a:rPr lang="en-US" sz="1050" b="1">
                <a:solidFill>
                  <a:prstClr val="black">
                    <a:lumMod val="85000"/>
                    <a:lumOff val="15000"/>
                  </a:prstClr>
                </a:solidFill>
                <a:latin typeface="Calibri"/>
              </a:rPr>
              <a:pPr defTabSz="342900">
                <a:defRPr/>
              </a:pPr>
              <a:t>10</a:t>
            </a:fld>
            <a:endParaRPr lang="en-US" sz="1050" b="1" dirty="0">
              <a:solidFill>
                <a:prstClr val="black">
                  <a:lumMod val="85000"/>
                  <a:lumOff val="15000"/>
                </a:prstClr>
              </a:solidFill>
              <a:latin typeface="Calibri"/>
            </a:endParaRPr>
          </a:p>
        </p:txBody>
      </p:sp>
    </p:spTree>
    <p:extLst>
      <p:ext uri="{BB962C8B-B14F-4D97-AF65-F5344CB8AC3E}">
        <p14:creationId xmlns:p14="http://schemas.microsoft.com/office/powerpoint/2010/main" val="2827699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11</a:t>
            </a:fld>
            <a:endParaRPr lang="en-US" sz="1050" b="1">
              <a:solidFill>
                <a:prstClr val="black">
                  <a:lumMod val="85000"/>
                  <a:lumOff val="15000"/>
                </a:prstClr>
              </a:solidFill>
              <a:latin typeface="Calibri"/>
            </a:endParaRPr>
          </a:p>
        </p:txBody>
      </p:sp>
      <p:sp>
        <p:nvSpPr>
          <p:cNvPr id="3" name="Content Placeholder 2"/>
          <p:cNvSpPr>
            <a:spLocks noGrp="1"/>
          </p:cNvSpPr>
          <p:nvPr>
            <p:ph idx="4294967295"/>
          </p:nvPr>
        </p:nvSpPr>
        <p:spPr/>
        <p:txBody>
          <a:bodyPr>
            <a:normAutofit fontScale="25000" lnSpcReduction="20000"/>
          </a:bodyPr>
          <a:lstStyle/>
          <a:p>
            <a:pPr marL="342900" lvl="1" indent="0">
              <a:buNone/>
            </a:pPr>
            <a:r>
              <a:rPr lang="en-US" dirty="0" smtClean="0"/>
              <a:t>	</a:t>
            </a:r>
            <a:endParaRPr lang="en-US" dirty="0"/>
          </a:p>
        </p:txBody>
      </p:sp>
      <p:sp>
        <p:nvSpPr>
          <p:cNvPr id="5" name="TextBox 4"/>
          <p:cNvSpPr txBox="1"/>
          <p:nvPr/>
        </p:nvSpPr>
        <p:spPr>
          <a:xfrm>
            <a:off x="2479128" y="4651513"/>
            <a:ext cx="4162293" cy="415498"/>
          </a:xfrm>
          <a:prstGeom prst="rect">
            <a:avLst/>
          </a:prstGeom>
          <a:noFill/>
        </p:spPr>
        <p:txBody>
          <a:bodyPr wrap="none" rtlCol="0">
            <a:spAutoFit/>
          </a:bodyPr>
          <a:lstStyle/>
          <a:p>
            <a:r>
              <a:rPr lang="en-US" sz="2100" i="1" dirty="0">
                <a:solidFill>
                  <a:schemeClr val="bg1"/>
                </a:solidFill>
              </a:rPr>
              <a:t>Many thanks to Jordan </a:t>
            </a:r>
            <a:r>
              <a:rPr lang="en-US" sz="2100" i="1" dirty="0" err="1">
                <a:solidFill>
                  <a:schemeClr val="bg1"/>
                </a:solidFill>
              </a:rPr>
              <a:t>Gerth</a:t>
            </a:r>
            <a:r>
              <a:rPr lang="en-US" sz="2100" i="1" dirty="0">
                <a:solidFill>
                  <a:schemeClr val="bg1"/>
                </a:solidFill>
              </a:rPr>
              <a:t>, CIMSS</a:t>
            </a:r>
          </a:p>
        </p:txBody>
      </p:sp>
      <p:sp>
        <p:nvSpPr>
          <p:cNvPr id="6" name="TextBox 5"/>
          <p:cNvSpPr txBox="1"/>
          <p:nvPr/>
        </p:nvSpPr>
        <p:spPr>
          <a:xfrm>
            <a:off x="860157" y="796612"/>
            <a:ext cx="7927382" cy="4062651"/>
          </a:xfrm>
          <a:prstGeom prst="rect">
            <a:avLst/>
          </a:prstGeom>
          <a:noFill/>
        </p:spPr>
        <p:txBody>
          <a:bodyPr wrap="square" rtlCol="0">
            <a:spAutoFit/>
          </a:bodyPr>
          <a:lstStyle/>
          <a:p>
            <a:r>
              <a:rPr lang="en-US" sz="2400" dirty="0" smtClean="0">
                <a:solidFill>
                  <a:schemeClr val="bg1"/>
                </a:solidFill>
              </a:rPr>
              <a:t>Current (legacy) </a:t>
            </a:r>
            <a:r>
              <a:rPr lang="en-US" sz="2400" dirty="0">
                <a:solidFill>
                  <a:schemeClr val="bg1"/>
                </a:solidFill>
              </a:rPr>
              <a:t>GOES imagers: One visible band</a:t>
            </a:r>
          </a:p>
          <a:p>
            <a:r>
              <a:rPr lang="en-US" sz="2400" dirty="0">
                <a:solidFill>
                  <a:schemeClr val="bg1"/>
                </a:solidFill>
              </a:rPr>
              <a:t>GOES-R ABI: </a:t>
            </a:r>
          </a:p>
          <a:p>
            <a:pPr lvl="1"/>
            <a:r>
              <a:rPr lang="en-US" sz="2400" dirty="0">
                <a:solidFill>
                  <a:schemeClr val="bg1"/>
                </a:solidFill>
              </a:rPr>
              <a:t>Two visible bands (1 km and 0.5 km) </a:t>
            </a:r>
          </a:p>
          <a:p>
            <a:pPr lvl="1"/>
            <a:r>
              <a:rPr lang="en-US" sz="2400" dirty="0" smtClean="0">
                <a:solidFill>
                  <a:schemeClr val="bg1"/>
                </a:solidFill>
              </a:rPr>
              <a:t>Four Near </a:t>
            </a:r>
            <a:r>
              <a:rPr lang="en-US" sz="2400" dirty="0">
                <a:solidFill>
                  <a:schemeClr val="bg1"/>
                </a:solidFill>
              </a:rPr>
              <a:t>IR bands 1 or 2 km resolution</a:t>
            </a:r>
          </a:p>
          <a:p>
            <a:r>
              <a:rPr lang="en-US" sz="2400" dirty="0" smtClean="0">
                <a:solidFill>
                  <a:schemeClr val="bg1"/>
                </a:solidFill>
              </a:rPr>
              <a:t>Benefits:</a:t>
            </a:r>
            <a:endParaRPr lang="en-US" sz="2400" dirty="0">
              <a:solidFill>
                <a:schemeClr val="bg1"/>
              </a:solidFill>
            </a:endParaRPr>
          </a:p>
          <a:p>
            <a:pPr lvl="1"/>
            <a:r>
              <a:rPr lang="en-US" sz="2400" dirty="0">
                <a:solidFill>
                  <a:schemeClr val="bg1"/>
                </a:solidFill>
              </a:rPr>
              <a:t>Depiction of clouds</a:t>
            </a:r>
          </a:p>
          <a:p>
            <a:pPr lvl="1"/>
            <a:r>
              <a:rPr lang="en-US" sz="2400" dirty="0">
                <a:solidFill>
                  <a:schemeClr val="bg1"/>
                </a:solidFill>
              </a:rPr>
              <a:t>Depiction of smoke</a:t>
            </a:r>
          </a:p>
          <a:p>
            <a:pPr lvl="1"/>
            <a:r>
              <a:rPr lang="en-US" sz="2400" dirty="0">
                <a:solidFill>
                  <a:schemeClr val="bg1"/>
                </a:solidFill>
              </a:rPr>
              <a:t>Depiction of fog</a:t>
            </a:r>
          </a:p>
          <a:p>
            <a:pPr lvl="1"/>
            <a:r>
              <a:rPr lang="en-US" sz="2400" dirty="0">
                <a:solidFill>
                  <a:schemeClr val="bg1"/>
                </a:solidFill>
              </a:rPr>
              <a:t>Used for AMV generation</a:t>
            </a:r>
          </a:p>
          <a:p>
            <a:pPr lvl="1"/>
            <a:r>
              <a:rPr lang="en-US" sz="2400" dirty="0">
                <a:solidFill>
                  <a:schemeClr val="bg1"/>
                </a:solidFill>
              </a:rPr>
              <a:t>Used in snow cover estimates</a:t>
            </a:r>
          </a:p>
          <a:p>
            <a:endParaRPr lang="en-US" dirty="0"/>
          </a:p>
        </p:txBody>
      </p:sp>
      <p:sp>
        <p:nvSpPr>
          <p:cNvPr id="7" name="Rectangle 6"/>
          <p:cNvSpPr/>
          <p:nvPr/>
        </p:nvSpPr>
        <p:spPr>
          <a:xfrm>
            <a:off x="2085722" y="149929"/>
            <a:ext cx="4972556" cy="584775"/>
          </a:xfrm>
          <a:prstGeom prst="rect">
            <a:avLst/>
          </a:prstGeom>
        </p:spPr>
        <p:txBody>
          <a:bodyPr wrap="square">
            <a:spAutoFit/>
          </a:bodyPr>
          <a:lstStyle/>
          <a:p>
            <a:pPr algn="ctr"/>
            <a:r>
              <a:rPr lang="en-US" sz="3200" dirty="0">
                <a:solidFill>
                  <a:srgbClr val="FFFF00"/>
                </a:solidFill>
              </a:rPr>
              <a:t> ABI Visible / Near IR Bands</a:t>
            </a:r>
            <a:endParaRPr lang="en-US" sz="3200" dirty="0"/>
          </a:p>
        </p:txBody>
      </p:sp>
    </p:spTree>
    <p:extLst>
      <p:ext uri="{BB962C8B-B14F-4D97-AF65-F5344CB8AC3E}">
        <p14:creationId xmlns:p14="http://schemas.microsoft.com/office/powerpoint/2010/main" val="1957914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12</a:t>
            </a:fld>
            <a:endParaRPr lang="en-US" sz="1050" b="1">
              <a:solidFill>
                <a:prstClr val="black">
                  <a:lumMod val="85000"/>
                  <a:lumOff val="15000"/>
                </a:prstClr>
              </a:solidFill>
              <a:latin typeface="Calibri"/>
            </a:endParaRPr>
          </a:p>
        </p:txBody>
      </p:sp>
      <p:sp>
        <p:nvSpPr>
          <p:cNvPr id="5" name="TextBox 4"/>
          <p:cNvSpPr txBox="1"/>
          <p:nvPr/>
        </p:nvSpPr>
        <p:spPr>
          <a:xfrm>
            <a:off x="467596" y="571792"/>
            <a:ext cx="8567762" cy="4154984"/>
          </a:xfrm>
          <a:prstGeom prst="rect">
            <a:avLst/>
          </a:prstGeom>
          <a:noFill/>
        </p:spPr>
        <p:txBody>
          <a:bodyPr wrap="square" rtlCol="0">
            <a:spAutoFit/>
          </a:bodyPr>
          <a:lstStyle/>
          <a:p>
            <a:r>
              <a:rPr lang="en-US" sz="2400" dirty="0">
                <a:solidFill>
                  <a:schemeClr val="bg1"/>
                </a:solidFill>
              </a:rPr>
              <a:t>Current </a:t>
            </a:r>
            <a:r>
              <a:rPr lang="en-US" sz="2400" dirty="0" smtClean="0">
                <a:solidFill>
                  <a:schemeClr val="bg1"/>
                </a:solidFill>
              </a:rPr>
              <a:t>(legacy) GOES </a:t>
            </a:r>
            <a:r>
              <a:rPr lang="en-US" sz="2400" dirty="0">
                <a:solidFill>
                  <a:schemeClr val="bg1"/>
                </a:solidFill>
              </a:rPr>
              <a:t>imagers: No near-infrared </a:t>
            </a:r>
            <a:r>
              <a:rPr lang="en-US" sz="2400" dirty="0" smtClean="0">
                <a:solidFill>
                  <a:schemeClr val="bg1"/>
                </a:solidFill>
              </a:rPr>
              <a:t>bands</a:t>
            </a:r>
          </a:p>
          <a:p>
            <a:endParaRPr lang="en-US" sz="2400" dirty="0">
              <a:solidFill>
                <a:schemeClr val="bg1"/>
              </a:solidFill>
            </a:endParaRPr>
          </a:p>
          <a:p>
            <a:r>
              <a:rPr lang="en-US" sz="2400" dirty="0">
                <a:solidFill>
                  <a:schemeClr val="bg1"/>
                </a:solidFill>
              </a:rPr>
              <a:t>GOES-R ABI: Four near-infrared bands, two at 1 km resolution, two at 2 km resolution</a:t>
            </a:r>
          </a:p>
          <a:p>
            <a:endParaRPr lang="en-US" sz="2400" dirty="0" smtClean="0">
              <a:solidFill>
                <a:schemeClr val="bg1"/>
              </a:solidFill>
            </a:endParaRPr>
          </a:p>
          <a:p>
            <a:r>
              <a:rPr lang="en-US" sz="2400" dirty="0" smtClean="0">
                <a:solidFill>
                  <a:schemeClr val="bg1"/>
                </a:solidFill>
              </a:rPr>
              <a:t>Benefits:</a:t>
            </a:r>
            <a:endParaRPr lang="en-US" sz="2400" dirty="0">
              <a:solidFill>
                <a:schemeClr val="bg1"/>
              </a:solidFill>
            </a:endParaRPr>
          </a:p>
          <a:p>
            <a:r>
              <a:rPr lang="en-US" sz="2400" dirty="0" smtClean="0">
                <a:solidFill>
                  <a:schemeClr val="bg1"/>
                </a:solidFill>
              </a:rPr>
              <a:t>	Depiction </a:t>
            </a:r>
            <a:r>
              <a:rPr lang="en-US" sz="2400" dirty="0">
                <a:solidFill>
                  <a:schemeClr val="bg1"/>
                </a:solidFill>
              </a:rPr>
              <a:t>of vegetation health/coverage</a:t>
            </a:r>
          </a:p>
          <a:p>
            <a:r>
              <a:rPr lang="en-US" sz="2400" dirty="0" smtClean="0">
                <a:solidFill>
                  <a:schemeClr val="bg1"/>
                </a:solidFill>
              </a:rPr>
              <a:t>	Sharper </a:t>
            </a:r>
            <a:r>
              <a:rPr lang="en-US" sz="2400" dirty="0">
                <a:solidFill>
                  <a:schemeClr val="bg1"/>
                </a:solidFill>
              </a:rPr>
              <a:t>coastlines and easier detection of inland </a:t>
            </a:r>
            <a:r>
              <a:rPr lang="en-US" sz="2400" dirty="0" smtClean="0">
                <a:solidFill>
                  <a:schemeClr val="bg1"/>
                </a:solidFill>
              </a:rPr>
              <a:t>river flooding</a:t>
            </a:r>
            <a:endParaRPr lang="en-US" sz="2400" dirty="0">
              <a:solidFill>
                <a:schemeClr val="bg1"/>
              </a:solidFill>
            </a:endParaRPr>
          </a:p>
          <a:p>
            <a:r>
              <a:rPr lang="en-US" sz="2400" dirty="0" smtClean="0">
                <a:solidFill>
                  <a:schemeClr val="bg1"/>
                </a:solidFill>
              </a:rPr>
              <a:t>	Easier </a:t>
            </a:r>
            <a:r>
              <a:rPr lang="en-US" sz="2400" dirty="0">
                <a:solidFill>
                  <a:schemeClr val="bg1"/>
                </a:solidFill>
              </a:rPr>
              <a:t>cirrus cloud </a:t>
            </a:r>
          </a:p>
          <a:p>
            <a:r>
              <a:rPr lang="en-US" sz="2400" dirty="0" smtClean="0">
                <a:solidFill>
                  <a:schemeClr val="bg1"/>
                </a:solidFill>
              </a:rPr>
              <a:t>	Cloud-phase </a:t>
            </a:r>
            <a:r>
              <a:rPr lang="en-US" sz="2400" dirty="0">
                <a:solidFill>
                  <a:schemeClr val="bg1"/>
                </a:solidFill>
              </a:rPr>
              <a:t>discrimination</a:t>
            </a:r>
          </a:p>
          <a:p>
            <a:r>
              <a:rPr lang="en-US" sz="2400" dirty="0" smtClean="0">
                <a:solidFill>
                  <a:schemeClr val="bg1"/>
                </a:solidFill>
              </a:rPr>
              <a:t>	Nocturnal </a:t>
            </a:r>
            <a:r>
              <a:rPr lang="en-US" sz="2400" dirty="0">
                <a:solidFill>
                  <a:schemeClr val="bg1"/>
                </a:solidFill>
              </a:rPr>
              <a:t>fire </a:t>
            </a:r>
            <a:r>
              <a:rPr lang="en-US" sz="2400" dirty="0" smtClean="0">
                <a:solidFill>
                  <a:schemeClr val="bg1"/>
                </a:solidFill>
              </a:rPr>
              <a:t>detection</a:t>
            </a:r>
            <a:endParaRPr lang="en-US" dirty="0">
              <a:solidFill>
                <a:schemeClr val="bg1"/>
              </a:solidFill>
            </a:endParaRPr>
          </a:p>
        </p:txBody>
      </p:sp>
      <p:sp>
        <p:nvSpPr>
          <p:cNvPr id="6" name="Rectangle 5"/>
          <p:cNvSpPr/>
          <p:nvPr/>
        </p:nvSpPr>
        <p:spPr>
          <a:xfrm>
            <a:off x="1803903" y="119191"/>
            <a:ext cx="5536194" cy="584775"/>
          </a:xfrm>
          <a:prstGeom prst="rect">
            <a:avLst/>
          </a:prstGeom>
        </p:spPr>
        <p:txBody>
          <a:bodyPr wrap="square">
            <a:spAutoFit/>
          </a:bodyPr>
          <a:lstStyle/>
          <a:p>
            <a:pPr algn="ctr"/>
            <a:r>
              <a:rPr lang="en-US" sz="3200" dirty="0">
                <a:solidFill>
                  <a:srgbClr val="FFFF00"/>
                </a:solidFill>
              </a:rPr>
              <a:t> ABI Near-Infrared Bands</a:t>
            </a:r>
            <a:endParaRPr lang="en-US" sz="3200" dirty="0"/>
          </a:p>
        </p:txBody>
      </p:sp>
    </p:spTree>
    <p:extLst>
      <p:ext uri="{BB962C8B-B14F-4D97-AF65-F5344CB8AC3E}">
        <p14:creationId xmlns:p14="http://schemas.microsoft.com/office/powerpoint/2010/main" val="1985296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708523170"/>
              </p:ext>
            </p:extLst>
          </p:nvPr>
        </p:nvGraphicFramePr>
        <p:xfrm>
          <a:off x="1991762" y="1200150"/>
          <a:ext cx="5160476" cy="2888158"/>
        </p:xfrm>
        <a:graphic>
          <a:graphicData uri="http://schemas.openxmlformats.org/drawingml/2006/table">
            <a:tbl>
              <a:tblPr firstRow="1">
                <a:tableStyleId>{21E4AEA4-8DFA-4A89-87EB-49C32662AFE0}</a:tableStyleId>
              </a:tblPr>
              <a:tblGrid>
                <a:gridCol w="589586">
                  <a:extLst>
                    <a:ext uri="{9D8B030D-6E8A-4147-A177-3AD203B41FA5}">
                      <a16:colId xmlns:a16="http://schemas.microsoft.com/office/drawing/2014/main" val="20000"/>
                    </a:ext>
                  </a:extLst>
                </a:gridCol>
                <a:gridCol w="748131">
                  <a:extLst>
                    <a:ext uri="{9D8B030D-6E8A-4147-A177-3AD203B41FA5}">
                      <a16:colId xmlns:a16="http://schemas.microsoft.com/office/drawing/2014/main" val="20001"/>
                    </a:ext>
                  </a:extLst>
                </a:gridCol>
                <a:gridCol w="1472899">
                  <a:extLst>
                    <a:ext uri="{9D8B030D-6E8A-4147-A177-3AD203B41FA5}">
                      <a16:colId xmlns:a16="http://schemas.microsoft.com/office/drawing/2014/main" val="20002"/>
                    </a:ext>
                  </a:extLst>
                </a:gridCol>
                <a:gridCol w="921514">
                  <a:extLst>
                    <a:ext uri="{9D8B030D-6E8A-4147-A177-3AD203B41FA5}">
                      <a16:colId xmlns:a16="http://schemas.microsoft.com/office/drawing/2014/main" val="20003"/>
                    </a:ext>
                  </a:extLst>
                </a:gridCol>
                <a:gridCol w="1428346">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3.90</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3.80 - 3.99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“Shortwave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6.19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5.79 - 6.59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“Upper-level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a:effectLst/>
                        </a:rPr>
                        <a:t>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6.93</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6.72 - 7.14</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“Mid-Level Water Vapor”</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3"/>
                  </a:ext>
                </a:extLst>
              </a:tr>
              <a:tr h="407513">
                <a:tc>
                  <a:txBody>
                    <a:bodyPr/>
                    <a:lstStyle/>
                    <a:p>
                      <a:pPr marL="0" marR="0" algn="ctr">
                        <a:lnSpc>
                          <a:spcPct val="150000"/>
                        </a:lnSpc>
                        <a:spcBef>
                          <a:spcPts val="0"/>
                        </a:spcBef>
                        <a:spcAft>
                          <a:spcPts val="0"/>
                        </a:spcAft>
                      </a:pPr>
                      <a:r>
                        <a:rPr lang="en-US" sz="800" kern="600" dirty="0">
                          <a:effectLst/>
                        </a:rPr>
                        <a:t>10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7.34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7.24 - 7.43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“Lower/Mid-level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11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8.44</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8.23 - 8.66</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“Cloud-top Phase”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12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9.61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9.42 - 9.80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“Ozone”</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6"/>
                  </a:ext>
                </a:extLst>
              </a:tr>
              <a:tr h="218918">
                <a:tc>
                  <a:txBody>
                    <a:bodyPr/>
                    <a:lstStyle/>
                    <a:p>
                      <a:pPr marL="0" marR="0" algn="ctr">
                        <a:lnSpc>
                          <a:spcPct val="150000"/>
                        </a:lnSpc>
                        <a:spcBef>
                          <a:spcPts val="0"/>
                        </a:spcBef>
                        <a:spcAft>
                          <a:spcPts val="0"/>
                        </a:spcAft>
                      </a:pPr>
                      <a:r>
                        <a:rPr lang="en-US" sz="800" kern="600">
                          <a:effectLst/>
                        </a:rPr>
                        <a:t>13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10.33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10.18 - 10.48</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“Clean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7"/>
                  </a:ext>
                </a:extLst>
              </a:tr>
              <a:tr h="218918">
                <a:tc>
                  <a:txBody>
                    <a:bodyPr/>
                    <a:lstStyle/>
                    <a:p>
                      <a:pPr marL="0" marR="0" algn="ctr">
                        <a:lnSpc>
                          <a:spcPct val="150000"/>
                        </a:lnSpc>
                        <a:spcBef>
                          <a:spcPts val="0"/>
                        </a:spcBef>
                        <a:spcAft>
                          <a:spcPts val="0"/>
                        </a:spcAft>
                      </a:pPr>
                      <a:r>
                        <a:rPr lang="en-US" sz="800" kern="600" dirty="0">
                          <a:effectLst/>
                        </a:rPr>
                        <a:t>14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11.21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10.82 - 11.60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“Longwave window”</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8"/>
                  </a:ext>
                </a:extLst>
              </a:tr>
              <a:tr h="218918">
                <a:tc>
                  <a:txBody>
                    <a:bodyPr/>
                    <a:lstStyle/>
                    <a:p>
                      <a:pPr marL="0" marR="0" algn="ctr">
                        <a:lnSpc>
                          <a:spcPct val="150000"/>
                        </a:lnSpc>
                        <a:spcBef>
                          <a:spcPts val="0"/>
                        </a:spcBef>
                        <a:spcAft>
                          <a:spcPts val="0"/>
                        </a:spcAft>
                      </a:pPr>
                      <a:r>
                        <a:rPr lang="en-US" sz="800" kern="600">
                          <a:effectLst/>
                        </a:rPr>
                        <a:t>15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12.29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11.83 - 12.75</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2</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“Dirty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9"/>
                  </a:ext>
                </a:extLst>
              </a:tr>
              <a:tr h="218918">
                <a:tc>
                  <a:txBody>
                    <a:bodyPr/>
                    <a:lstStyle/>
                    <a:p>
                      <a:pPr marL="0" marR="0" algn="ctr">
                        <a:lnSpc>
                          <a:spcPct val="150000"/>
                        </a:lnSpc>
                        <a:spcBef>
                          <a:spcPts val="0"/>
                        </a:spcBef>
                        <a:spcAft>
                          <a:spcPts val="0"/>
                        </a:spcAft>
                      </a:pPr>
                      <a:r>
                        <a:rPr lang="en-US" sz="800" kern="600" dirty="0" smtClean="0">
                          <a:effectLst/>
                        </a:rPr>
                        <a:t>17</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13.28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12.99 - 13.56</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“CO</a:t>
                      </a:r>
                      <a:r>
                        <a:rPr lang="en-US" sz="800" kern="600" baseline="-25000" dirty="0">
                          <a:effectLst/>
                        </a:rPr>
                        <a:t>2</a:t>
                      </a:r>
                      <a:r>
                        <a:rPr lang="en-US" sz="800" kern="600" dirty="0">
                          <a:effectLst/>
                        </a:rPr>
                        <a:t>”</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779923" y="249451"/>
            <a:ext cx="3631122" cy="438582"/>
          </a:xfrm>
          <a:prstGeom prst="rect">
            <a:avLst/>
          </a:prstGeom>
          <a:noFill/>
        </p:spPr>
        <p:txBody>
          <a:bodyPr wrap="none" rtlCol="0">
            <a:spAutoFit/>
          </a:bodyPr>
          <a:lstStyle/>
          <a:p>
            <a:pPr defTabSz="685800">
              <a:defRPr/>
            </a:pPr>
            <a:r>
              <a:rPr lang="en-US" sz="2250" dirty="0">
                <a:solidFill>
                  <a:prstClr val="white"/>
                </a:solidFill>
                <a:latin typeface="Arial"/>
              </a:rPr>
              <a:t>ABI: Bands 7-16 (Infrared) </a:t>
            </a:r>
          </a:p>
        </p:txBody>
      </p:sp>
      <p:sp>
        <p:nvSpPr>
          <p:cNvPr id="5" name="Rounded Rectangle 4"/>
          <p:cNvSpPr>
            <a:spLocks noChangeArrowheads="1"/>
          </p:cNvSpPr>
          <p:nvPr/>
        </p:nvSpPr>
        <p:spPr bwMode="auto">
          <a:xfrm>
            <a:off x="2248136" y="4178356"/>
            <a:ext cx="4647729" cy="23648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10 infrared bands on the ABI, four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13</a:t>
            </a:fld>
            <a:endParaRPr lang="en-US" altLang="en-US" sz="900">
              <a:solidFill>
                <a:prstClr val="white"/>
              </a:solidFill>
              <a:latin typeface="Calibri"/>
            </a:endParaRPr>
          </a:p>
        </p:txBody>
      </p:sp>
    </p:spTree>
    <p:extLst>
      <p:ext uri="{BB962C8B-B14F-4D97-AF65-F5344CB8AC3E}">
        <p14:creationId xmlns:p14="http://schemas.microsoft.com/office/powerpoint/2010/main" val="343332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99" y="642938"/>
            <a:ext cx="4959803" cy="3857625"/>
          </a:xfrm>
          <a:prstGeom prst="rect">
            <a:avLst/>
          </a:prstGeom>
        </p:spPr>
      </p:pic>
      <p:sp>
        <p:nvSpPr>
          <p:cNvPr id="4" name="Slide Number Placeholder 3"/>
          <p:cNvSpPr>
            <a:spLocks noGrp="1"/>
          </p:cNvSpPr>
          <p:nvPr>
            <p:ph type="sldNum" sz="quarter" idx="12"/>
          </p:nvPr>
        </p:nvSpPr>
        <p:spPr/>
        <p:txBody>
          <a:bodyPr/>
          <a:lstStyle/>
          <a:p>
            <a:pPr defTabSz="685784">
              <a:defRPr/>
            </a:pPr>
            <a:fld id="{B0EEC719-6E03-4381-9D30-9FF2D4EC4F1B}" type="slidenum">
              <a:rPr lang="en-US" sz="1400">
                <a:solidFill>
                  <a:srgbClr val="000000"/>
                </a:solidFill>
              </a:rPr>
              <a:pPr defTabSz="685784">
                <a:defRPr/>
              </a:pPr>
              <a:t>14</a:t>
            </a:fld>
            <a:endParaRPr lang="en-US" sz="1400">
              <a:solidFill>
                <a:srgbClr val="000000"/>
              </a:solidFill>
            </a:endParaRPr>
          </a:p>
        </p:txBody>
      </p:sp>
      <p:sp>
        <p:nvSpPr>
          <p:cNvPr id="5" name="Title 1"/>
          <p:cNvSpPr txBox="1">
            <a:spLocks/>
          </p:cNvSpPr>
          <p:nvPr/>
        </p:nvSpPr>
        <p:spPr bwMode="auto">
          <a:xfrm>
            <a:off x="1394138" y="-7143"/>
            <a:ext cx="61722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sz="2700" kern="0" dirty="0">
                <a:solidFill>
                  <a:srgbClr val="FFFF00"/>
                </a:solidFill>
                <a:latin typeface="Arial"/>
              </a:rPr>
              <a:t>ABI Spectral (IR) Bands</a:t>
            </a:r>
          </a:p>
        </p:txBody>
      </p:sp>
      <p:sp>
        <p:nvSpPr>
          <p:cNvPr id="6" name="TextBox 5"/>
          <p:cNvSpPr txBox="1"/>
          <p:nvPr/>
        </p:nvSpPr>
        <p:spPr>
          <a:xfrm>
            <a:off x="6238875" y="4507705"/>
            <a:ext cx="1742785" cy="300082"/>
          </a:xfrm>
          <a:prstGeom prst="rect">
            <a:avLst/>
          </a:prstGeom>
          <a:noFill/>
        </p:spPr>
        <p:txBody>
          <a:bodyPr wrap="none" rtlCol="0">
            <a:spAutoFit/>
          </a:bodyPr>
          <a:lstStyle/>
          <a:p>
            <a:pPr defTabSz="342900">
              <a:defRPr/>
            </a:pPr>
            <a:r>
              <a:rPr lang="en-US" sz="1350" dirty="0">
                <a:solidFill>
                  <a:srgbClr val="000000"/>
                </a:solidFill>
                <a:latin typeface="Arial"/>
              </a:rPr>
              <a:t>Credit: Mat Gunshor</a:t>
            </a:r>
          </a:p>
        </p:txBody>
      </p:sp>
    </p:spTree>
    <p:extLst>
      <p:ext uri="{BB962C8B-B14F-4D97-AF65-F5344CB8AC3E}">
        <p14:creationId xmlns:p14="http://schemas.microsoft.com/office/powerpoint/2010/main" val="3981541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2999" y="-38195"/>
            <a:ext cx="5915025" cy="994172"/>
          </a:xfrm>
        </p:spPr>
        <p:txBody>
          <a:bodyPr/>
          <a:lstStyle/>
          <a:p>
            <a:r>
              <a:rPr lang="en-US" b="0" dirty="0" smtClean="0">
                <a:solidFill>
                  <a:srgbClr val="FFFF00"/>
                </a:solidFill>
                <a:latin typeface="Arial" panose="020B0604020202020204" pitchFamily="34" charset="0"/>
                <a:cs typeface="Arial" panose="020B0604020202020204" pitchFamily="34" charset="0"/>
              </a:rPr>
              <a:t>ABI Infrared Bands</a:t>
            </a:r>
            <a:endParaRPr lang="en-US" b="0"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833034" y="859531"/>
            <a:ext cx="7412064" cy="3794522"/>
          </a:xfrm>
        </p:spPr>
        <p:txBody>
          <a:bodyPr>
            <a:noAutofit/>
          </a:bodyPr>
          <a:lstStyle/>
          <a:p>
            <a:r>
              <a:rPr lang="en-US" sz="1800" dirty="0">
                <a:solidFill>
                  <a:schemeClr val="bg1"/>
                </a:solidFill>
                <a:latin typeface="Arial" panose="020B0604020202020204" pitchFamily="34" charset="0"/>
                <a:cs typeface="Arial" panose="020B0604020202020204" pitchFamily="34" charset="0"/>
              </a:rPr>
              <a:t>Current GOES imagers: Four infrared bands</a:t>
            </a:r>
          </a:p>
          <a:p>
            <a:r>
              <a:rPr lang="en-US" sz="1800" dirty="0">
                <a:solidFill>
                  <a:schemeClr val="bg1"/>
                </a:solidFill>
                <a:latin typeface="Arial" panose="020B0604020202020204" pitchFamily="34" charset="0"/>
                <a:cs typeface="Arial" panose="020B0604020202020204" pitchFamily="34" charset="0"/>
              </a:rPr>
              <a:t>GOES-R ABI: 10 infrared bands, all at 2 km resolution</a:t>
            </a:r>
          </a:p>
          <a:p>
            <a:r>
              <a:rPr lang="en-US" sz="1800" dirty="0" smtClean="0">
                <a:solidFill>
                  <a:schemeClr val="bg1"/>
                </a:solidFill>
                <a:latin typeface="Arial" panose="020B0604020202020204" pitchFamily="34" charset="0"/>
                <a:cs typeface="Arial" panose="020B0604020202020204" pitchFamily="34" charset="0"/>
              </a:rPr>
              <a:t>Benefits:</a:t>
            </a:r>
            <a:endParaRPr lang="en-US" sz="1800" dirty="0">
              <a:solidFill>
                <a:schemeClr val="bg1"/>
              </a:solidFill>
              <a:latin typeface="Arial" panose="020B0604020202020204" pitchFamily="34" charset="0"/>
              <a:cs typeface="Arial" panose="020B0604020202020204" pitchFamily="34" charset="0"/>
            </a:endParaRPr>
          </a:p>
          <a:p>
            <a:pPr lvl="1"/>
            <a:r>
              <a:rPr lang="en-US" sz="1500" dirty="0">
                <a:solidFill>
                  <a:schemeClr val="bg1"/>
                </a:solidFill>
                <a:latin typeface="Arial" panose="020B0604020202020204" pitchFamily="34" charset="0"/>
                <a:cs typeface="Arial" panose="020B0604020202020204" pitchFamily="34" charset="0"/>
              </a:rPr>
              <a:t>Fire detection with better thermal signal</a:t>
            </a:r>
          </a:p>
          <a:p>
            <a:pPr lvl="1"/>
            <a:r>
              <a:rPr lang="en-US" sz="1500" dirty="0">
                <a:solidFill>
                  <a:schemeClr val="bg1"/>
                </a:solidFill>
                <a:latin typeface="Arial" panose="020B0604020202020204" pitchFamily="34" charset="0"/>
                <a:cs typeface="Arial" panose="020B0604020202020204" pitchFamily="34" charset="0"/>
              </a:rPr>
              <a:t>Resolution of middle and upper tropospheric water vapor features</a:t>
            </a:r>
          </a:p>
          <a:p>
            <a:pPr lvl="1"/>
            <a:r>
              <a:rPr lang="en-US" sz="1500" dirty="0">
                <a:solidFill>
                  <a:schemeClr val="bg1"/>
                </a:solidFill>
                <a:latin typeface="Arial" panose="020B0604020202020204" pitchFamily="34" charset="0"/>
                <a:cs typeface="Arial" panose="020B0604020202020204" pitchFamily="34" charset="0"/>
              </a:rPr>
              <a:t>Detection of sulfur dioxide and upper-atmosphere ozone</a:t>
            </a:r>
          </a:p>
          <a:p>
            <a:pPr lvl="1"/>
            <a:r>
              <a:rPr lang="en-US" sz="1500" dirty="0">
                <a:solidFill>
                  <a:schemeClr val="bg1"/>
                </a:solidFill>
                <a:latin typeface="Arial" panose="020B0604020202020204" pitchFamily="34" charset="0"/>
                <a:cs typeface="Arial" panose="020B0604020202020204" pitchFamily="34" charset="0"/>
              </a:rPr>
              <a:t>Several window channels for discerning low-level water vapor gradients</a:t>
            </a:r>
          </a:p>
          <a:p>
            <a:pPr lvl="1"/>
            <a:r>
              <a:rPr lang="en-US" sz="1500" dirty="0">
                <a:solidFill>
                  <a:schemeClr val="bg1"/>
                </a:solidFill>
                <a:latin typeface="Arial" panose="020B0604020202020204" pitchFamily="34" charset="0"/>
                <a:cs typeface="Arial" panose="020B0604020202020204" pitchFamily="34" charset="0"/>
              </a:rPr>
              <a:t>Clouds and Clouds phase</a:t>
            </a:r>
          </a:p>
          <a:p>
            <a:pPr lvl="1"/>
            <a:r>
              <a:rPr lang="en-US" sz="1500" dirty="0">
                <a:solidFill>
                  <a:schemeClr val="bg1"/>
                </a:solidFill>
                <a:latin typeface="Arial" panose="020B0604020202020204" pitchFamily="34" charset="0"/>
                <a:cs typeface="Arial" panose="020B0604020202020204" pitchFamily="34" charset="0"/>
              </a:rPr>
              <a:t>Convection</a:t>
            </a:r>
          </a:p>
          <a:p>
            <a:pPr lvl="1"/>
            <a:r>
              <a:rPr lang="en-US" sz="1500" dirty="0">
                <a:solidFill>
                  <a:schemeClr val="bg1"/>
                </a:solidFill>
                <a:latin typeface="Arial" panose="020B0604020202020204" pitchFamily="34" charset="0"/>
                <a:cs typeface="Arial" panose="020B0604020202020204" pitchFamily="34" charset="0"/>
              </a:rPr>
              <a:t>Atmospheric Motion and Atmospheric Moisture</a:t>
            </a:r>
          </a:p>
          <a:p>
            <a:pPr lvl="1"/>
            <a:r>
              <a:rPr lang="en-US" sz="1500" dirty="0">
                <a:solidFill>
                  <a:schemeClr val="bg1"/>
                </a:solidFill>
                <a:latin typeface="Arial" panose="020B0604020202020204" pitchFamily="34" charset="0"/>
                <a:cs typeface="Arial" panose="020B0604020202020204" pitchFamily="34" charset="0"/>
              </a:rPr>
              <a:t>Volcanic plumes </a:t>
            </a:r>
          </a:p>
          <a:p>
            <a:pPr lvl="1"/>
            <a:r>
              <a:rPr lang="en-US" sz="1500" dirty="0">
                <a:solidFill>
                  <a:schemeClr val="bg1"/>
                </a:solidFill>
                <a:latin typeface="Arial" panose="020B0604020202020204" pitchFamily="34" charset="0"/>
                <a:cs typeface="Arial" panose="020B0604020202020204" pitchFamily="34" charset="0"/>
              </a:rPr>
              <a:t>Ozone (and related PV) </a:t>
            </a: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609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16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23907" y="1547512"/>
            <a:ext cx="6172200"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defTabSz="685800" eaLnBrk="0" fontAlgn="base" hangingPunct="0">
              <a:spcBef>
                <a:spcPct val="0"/>
              </a:spcBef>
              <a:spcAft>
                <a:spcPct val="0"/>
              </a:spcAft>
              <a:buNone/>
            </a:pPr>
            <a:r>
              <a:rPr lang="en-US" altLang="en-US" sz="3000" dirty="0">
                <a:solidFill>
                  <a:srgbClr val="FFFF00"/>
                </a:solidFill>
                <a:latin typeface="+mj-lt"/>
              </a:rPr>
              <a:t>How many spectral bands on the ABI? </a:t>
            </a:r>
          </a:p>
          <a:p>
            <a:pPr marL="0" indent="0" defTabSz="685800" eaLnBrk="0" fontAlgn="base" hangingPunct="0">
              <a:spcBef>
                <a:spcPct val="0"/>
              </a:spcBef>
              <a:spcAft>
                <a:spcPct val="0"/>
              </a:spcAft>
              <a:buNone/>
            </a:pPr>
            <a:endParaRPr lang="en-US" altLang="en-US" sz="3000" dirty="0">
              <a:solidFill>
                <a:srgbClr val="FFFF00"/>
              </a:solidFill>
              <a:latin typeface="+mj-lt"/>
            </a:endParaRPr>
          </a:p>
          <a:p>
            <a:pPr marL="0" indent="0" defTabSz="685800" eaLnBrk="0" fontAlgn="base" hangingPunct="0">
              <a:spcBef>
                <a:spcPct val="0"/>
              </a:spcBef>
              <a:spcAft>
                <a:spcPct val="0"/>
              </a:spcAft>
              <a:buNone/>
            </a:pPr>
            <a:r>
              <a:rPr lang="en-US" altLang="en-US" sz="3000" dirty="0">
                <a:solidFill>
                  <a:srgbClr val="FFFF00"/>
                </a:solidFill>
                <a:latin typeface="+mj-lt"/>
              </a:rPr>
              <a:t> a)       5 </a:t>
            </a:r>
          </a:p>
          <a:p>
            <a:pPr marL="0" indent="0" defTabSz="685800" eaLnBrk="0" fontAlgn="base" hangingPunct="0">
              <a:spcBef>
                <a:spcPct val="0"/>
              </a:spcBef>
              <a:spcAft>
                <a:spcPct val="0"/>
              </a:spcAft>
              <a:buNone/>
            </a:pPr>
            <a:r>
              <a:rPr lang="en-US" altLang="en-US" sz="3000" dirty="0">
                <a:solidFill>
                  <a:srgbClr val="FFFF00"/>
                </a:solidFill>
                <a:latin typeface="+mj-lt"/>
              </a:rPr>
              <a:t> b)     16 </a:t>
            </a:r>
          </a:p>
          <a:p>
            <a:pPr marL="0" indent="0" defTabSz="685800" eaLnBrk="0" fontAlgn="base" hangingPunct="0">
              <a:spcBef>
                <a:spcPct val="0"/>
              </a:spcBef>
              <a:spcAft>
                <a:spcPct val="0"/>
              </a:spcAft>
              <a:buNone/>
            </a:pPr>
            <a:r>
              <a:rPr lang="en-US" altLang="en-US" sz="3000" dirty="0">
                <a:solidFill>
                  <a:srgbClr val="FFFF00"/>
                </a:solidFill>
                <a:latin typeface="+mj-lt"/>
              </a:rPr>
              <a:t> c)   160 </a:t>
            </a:r>
          </a:p>
          <a:p>
            <a:pPr marL="0" indent="0" defTabSz="685800" eaLnBrk="0" fontAlgn="base" hangingPunct="0">
              <a:spcBef>
                <a:spcPct val="0"/>
              </a:spcBef>
              <a:spcAft>
                <a:spcPct val="0"/>
              </a:spcAft>
              <a:buNone/>
            </a:pPr>
            <a:r>
              <a:rPr lang="en-US" altLang="en-US" sz="3000" dirty="0">
                <a:solidFill>
                  <a:srgbClr val="FFFF00"/>
                </a:solidFill>
                <a:latin typeface="+mj-lt"/>
              </a:rPr>
              <a:t> d) 1600 </a:t>
            </a:r>
          </a:p>
        </p:txBody>
      </p:sp>
    </p:spTree>
    <p:extLst>
      <p:ext uri="{BB962C8B-B14F-4D97-AF65-F5344CB8AC3E}">
        <p14:creationId xmlns:p14="http://schemas.microsoft.com/office/powerpoint/2010/main" val="3925402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1_960x1280_B1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2_960x1280_B2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3_960x1280_B03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4_960x1280_B4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0.47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213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0.64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784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0.86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213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69387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5_960x1280_B5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6_960x1280_B6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7_960x1280_B7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8_960x1280_B8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2.2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3.9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3195116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9_960x1280_B9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0_960x1280_B10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1_960x1280_B11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2_960x1280_B12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7.3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8.4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9.6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263308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557198" indent="-214307" eaLnBrk="0" hangingPunct="0">
              <a:defRPr>
                <a:solidFill>
                  <a:schemeClr val="tx1"/>
                </a:solidFill>
                <a:latin typeface="Arial" charset="0"/>
              </a:defRPr>
            </a:lvl2pPr>
            <a:lvl3pPr marL="857229" indent="-171446" eaLnBrk="0" hangingPunct="0">
              <a:defRPr>
                <a:solidFill>
                  <a:schemeClr val="tx1"/>
                </a:solidFill>
                <a:latin typeface="Arial" charset="0"/>
              </a:defRPr>
            </a:lvl3pPr>
            <a:lvl4pPr marL="1200120" indent="-171446" eaLnBrk="0" hangingPunct="0">
              <a:defRPr>
                <a:solidFill>
                  <a:schemeClr val="tx1"/>
                </a:solidFill>
                <a:latin typeface="Arial" charset="0"/>
              </a:defRPr>
            </a:lvl4pPr>
            <a:lvl5pPr marL="1543011" indent="-171446" eaLnBrk="0" hangingPunct="0">
              <a:defRPr>
                <a:solidFill>
                  <a:schemeClr val="tx1"/>
                </a:solidFill>
                <a:latin typeface="Arial" charset="0"/>
              </a:defRPr>
            </a:lvl5pPr>
            <a:lvl6pPr marL="1885903" indent="-171446" eaLnBrk="0" fontAlgn="base" hangingPunct="0">
              <a:spcBef>
                <a:spcPct val="0"/>
              </a:spcBef>
              <a:spcAft>
                <a:spcPct val="0"/>
              </a:spcAft>
              <a:defRPr>
                <a:solidFill>
                  <a:schemeClr val="tx1"/>
                </a:solidFill>
                <a:latin typeface="Arial" charset="0"/>
              </a:defRPr>
            </a:lvl6pPr>
            <a:lvl7pPr marL="2228795" indent="-171446" eaLnBrk="0" fontAlgn="base" hangingPunct="0">
              <a:spcBef>
                <a:spcPct val="0"/>
              </a:spcBef>
              <a:spcAft>
                <a:spcPct val="0"/>
              </a:spcAft>
              <a:defRPr>
                <a:solidFill>
                  <a:schemeClr val="tx1"/>
                </a:solidFill>
                <a:latin typeface="Arial" charset="0"/>
              </a:defRPr>
            </a:lvl7pPr>
            <a:lvl8pPr marL="2571686" indent="-171446" eaLnBrk="0" fontAlgn="base" hangingPunct="0">
              <a:spcBef>
                <a:spcPct val="0"/>
              </a:spcBef>
              <a:spcAft>
                <a:spcPct val="0"/>
              </a:spcAft>
              <a:defRPr>
                <a:solidFill>
                  <a:schemeClr val="tx1"/>
                </a:solidFill>
                <a:latin typeface="Arial" charset="0"/>
              </a:defRPr>
            </a:lvl8pPr>
            <a:lvl9pPr marL="2914577" indent="-171446" eaLnBrk="0" fontAlgn="base" hangingPunct="0">
              <a:spcBef>
                <a:spcPct val="0"/>
              </a:spcBef>
              <a:spcAft>
                <a:spcPct val="0"/>
              </a:spcAft>
              <a:defRPr>
                <a:solidFill>
                  <a:schemeClr val="tx1"/>
                </a:solidFill>
                <a:latin typeface="Arial" charset="0"/>
              </a:defRPr>
            </a:lvl9pPr>
          </a:lstStyle>
          <a:p>
            <a:pPr algn="r" defTabSz="685784" eaLnBrk="1" hangingPunct="1">
              <a:defRPr/>
            </a:pPr>
            <a:fld id="{2F4914A6-2A92-4790-A36D-282932745CB9}" type="slidenum">
              <a:rPr lang="en-US" sz="1400">
                <a:solidFill>
                  <a:srgbClr val="000000"/>
                </a:solidFill>
              </a:rPr>
              <a:pPr algn="r" defTabSz="685784" eaLnBrk="1" hangingPunct="1">
                <a:defRPr/>
              </a:pPr>
              <a:t>2</a:t>
            </a:fld>
            <a:endParaRPr lang="en-US" sz="14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656" y="1539727"/>
            <a:ext cx="3711517" cy="2625854"/>
          </a:xfrm>
          <a:prstGeom prst="rect">
            <a:avLst/>
          </a:prstGeom>
          <a:ln>
            <a:solidFill>
              <a:schemeClr val="tx1"/>
            </a:solidFill>
          </a:ln>
        </p:spPr>
      </p:pic>
      <p:sp>
        <p:nvSpPr>
          <p:cNvPr id="11" name="Content Placeholder 3"/>
          <p:cNvSpPr>
            <a:spLocks noGrp="1"/>
          </p:cNvSpPr>
          <p:nvPr>
            <p:ph idx="1"/>
          </p:nvPr>
        </p:nvSpPr>
        <p:spPr>
          <a:xfrm>
            <a:off x="1290304" y="202241"/>
            <a:ext cx="6792801" cy="2545854"/>
          </a:xfrm>
        </p:spPr>
        <p:txBody>
          <a:bodyPr/>
          <a:lstStyle/>
          <a:p>
            <a:pPr eaLnBrk="1" hangingPunct="1"/>
            <a:r>
              <a:rPr lang="en-US" dirty="0" smtClean="0">
                <a:solidFill>
                  <a:schemeClr val="bg1"/>
                </a:solidFill>
              </a:rPr>
              <a:t>GOES-R Advanced Baseline Imager (ABI)</a:t>
            </a:r>
          </a:p>
          <a:p>
            <a:pPr lvl="1" eaLnBrk="1" hangingPunct="1"/>
            <a:r>
              <a:rPr lang="en-US" dirty="0" smtClean="0">
                <a:solidFill>
                  <a:schemeClr val="bg1"/>
                </a:solidFill>
              </a:rPr>
              <a:t>Spectral</a:t>
            </a:r>
          </a:p>
          <a:p>
            <a:pPr lvl="2" eaLnBrk="1" hangingPunct="1"/>
            <a:r>
              <a:rPr lang="en-US" dirty="0" smtClean="0">
                <a:solidFill>
                  <a:schemeClr val="bg1"/>
                </a:solidFill>
              </a:rPr>
              <a:t>Improved!</a:t>
            </a:r>
          </a:p>
          <a:p>
            <a:pPr lvl="1" eaLnBrk="1" hangingPunct="1"/>
            <a:r>
              <a:rPr lang="en-US" dirty="0" smtClean="0">
                <a:solidFill>
                  <a:schemeClr val="bg1"/>
                </a:solidFill>
              </a:rPr>
              <a:t>Spatial</a:t>
            </a:r>
          </a:p>
          <a:p>
            <a:pPr lvl="2" eaLnBrk="1" hangingPunct="1"/>
            <a:r>
              <a:rPr lang="en-US" dirty="0" smtClean="0">
                <a:solidFill>
                  <a:schemeClr val="bg1"/>
                </a:solidFill>
              </a:rPr>
              <a:t>Improved!</a:t>
            </a:r>
          </a:p>
          <a:p>
            <a:pPr lvl="1" eaLnBrk="1" hangingPunct="1"/>
            <a:r>
              <a:rPr lang="en-US" dirty="0" smtClean="0">
                <a:solidFill>
                  <a:schemeClr val="bg1"/>
                </a:solidFill>
              </a:rPr>
              <a:t>Temporal</a:t>
            </a:r>
          </a:p>
          <a:p>
            <a:pPr lvl="2" eaLnBrk="1" hangingPunct="1"/>
            <a:r>
              <a:rPr lang="en-US" dirty="0" smtClean="0">
                <a:solidFill>
                  <a:schemeClr val="bg1"/>
                </a:solidFill>
              </a:rPr>
              <a:t>Improved!</a:t>
            </a:r>
          </a:p>
          <a:p>
            <a:pPr lvl="1" eaLnBrk="1" hangingPunct="1"/>
            <a:r>
              <a:rPr lang="en-US" dirty="0">
                <a:solidFill>
                  <a:schemeClr val="bg1"/>
                </a:solidFill>
              </a:rPr>
              <a:t> </a:t>
            </a:r>
            <a:r>
              <a:rPr lang="en-US" dirty="0" smtClean="0">
                <a:solidFill>
                  <a:schemeClr val="bg1"/>
                </a:solidFill>
              </a:rPr>
              <a:t>Calibration</a:t>
            </a:r>
          </a:p>
          <a:p>
            <a:pPr lvl="2" eaLnBrk="1" hangingPunct="1"/>
            <a:r>
              <a:rPr lang="en-US" dirty="0" smtClean="0">
                <a:solidFill>
                  <a:schemeClr val="bg1"/>
                </a:solidFill>
              </a:rPr>
              <a:t>Improved! </a:t>
            </a:r>
          </a:p>
        </p:txBody>
      </p:sp>
      <p:sp>
        <p:nvSpPr>
          <p:cNvPr id="104453" name="TextBox 2"/>
          <p:cNvSpPr txBox="1">
            <a:spLocks noChangeArrowheads="1"/>
          </p:cNvSpPr>
          <p:nvPr/>
        </p:nvSpPr>
        <p:spPr bwMode="auto">
          <a:xfrm>
            <a:off x="6515102" y="4286251"/>
            <a:ext cx="14638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784" eaLnBrk="1" fontAlgn="base" hangingPunct="1">
              <a:spcBef>
                <a:spcPct val="0"/>
              </a:spcBef>
              <a:spcAft>
                <a:spcPct val="0"/>
              </a:spcAft>
              <a:defRPr/>
            </a:pPr>
            <a:r>
              <a:rPr lang="en-US" sz="1350" dirty="0">
                <a:solidFill>
                  <a:schemeClr val="bg1"/>
                </a:solidFill>
              </a:rPr>
              <a:t>Lockheed Martin</a:t>
            </a:r>
          </a:p>
        </p:txBody>
      </p:sp>
    </p:spTree>
    <p:extLst>
      <p:ext uri="{BB962C8B-B14F-4D97-AF65-F5344CB8AC3E}">
        <p14:creationId xmlns:p14="http://schemas.microsoft.com/office/powerpoint/2010/main" val="2948452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13_960x1280_B13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4_960x1280_B14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5_960x1280_B15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6_960x1280_B16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10.3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213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11.2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784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12.3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213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1979850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528823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529515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394310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4183747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656159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150882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4048617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370854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476590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3</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727565"/>
            <a:ext cx="6172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How many total images (for a given band) per hour from one ABI in “flex” mode (or mode 3)?</a:t>
            </a: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4</a:t>
            </a:r>
          </a:p>
          <a:p>
            <a:pPr marL="0" indent="0">
              <a:spcBef>
                <a:spcPct val="0"/>
              </a:spcBef>
              <a:buNone/>
            </a:pPr>
            <a:r>
              <a:rPr lang="en-US" altLang="en-US" sz="3000" dirty="0">
                <a:solidFill>
                  <a:srgbClr val="FFFF00"/>
                </a:solidFill>
                <a:latin typeface="+mj-lt"/>
              </a:rPr>
              <a:t>   b)   12</a:t>
            </a:r>
          </a:p>
          <a:p>
            <a:pPr marL="0" indent="0">
              <a:spcBef>
                <a:spcPct val="0"/>
              </a:spcBef>
              <a:buNone/>
            </a:pPr>
            <a:r>
              <a:rPr lang="en-US" altLang="en-US" sz="3000" dirty="0">
                <a:solidFill>
                  <a:srgbClr val="FFFF00"/>
                </a:solidFill>
                <a:latin typeface="+mj-lt"/>
              </a:rPr>
              <a:t>   c) 120</a:t>
            </a:r>
          </a:p>
          <a:p>
            <a:pPr marL="0" indent="0">
              <a:spcBef>
                <a:spcPct val="0"/>
              </a:spcBef>
              <a:buNone/>
            </a:pPr>
            <a:r>
              <a:rPr lang="en-US" altLang="en-US" sz="3000" dirty="0">
                <a:solidFill>
                  <a:srgbClr val="FFFF00"/>
                </a:solidFill>
              </a:rPr>
              <a:t>   d) 136</a:t>
            </a:r>
          </a:p>
          <a:p>
            <a:pPr marL="0" indent="0">
              <a:spcBef>
                <a:spcPct val="0"/>
              </a:spcBef>
              <a:buNone/>
            </a:pPr>
            <a:r>
              <a:rPr lang="en-US" altLang="en-US" sz="3000" dirty="0">
                <a:solidFill>
                  <a:srgbClr val="FFFF00"/>
                </a:solidFill>
                <a:latin typeface="+mj-lt"/>
              </a:rPr>
              <a:t>   e) 138</a:t>
            </a:r>
          </a:p>
          <a:p>
            <a:pPr marL="0" indent="0">
              <a:spcBef>
                <a:spcPct val="0"/>
              </a:spcBef>
              <a:buNone/>
            </a:pPr>
            <a:endParaRPr lang="en-US" altLang="en-US" sz="3000" dirty="0">
              <a:solidFill>
                <a:srgbClr val="FFFF00"/>
              </a:solidFill>
              <a:latin typeface="+mj-lt"/>
            </a:endParaRPr>
          </a:p>
        </p:txBody>
      </p:sp>
    </p:spTree>
    <p:extLst>
      <p:ext uri="{BB962C8B-B14F-4D97-AF65-F5344CB8AC3E}">
        <p14:creationId xmlns:p14="http://schemas.microsoft.com/office/powerpoint/2010/main" val="1255114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472019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627129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750560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444819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751287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895350"/>
            <a:ext cx="5829300" cy="1790700"/>
          </a:xfrm>
        </p:spPr>
        <p:txBody>
          <a:bodyPr/>
          <a:lstStyle/>
          <a:p>
            <a:r>
              <a:rPr lang="en-US" dirty="0" smtClean="0">
                <a:solidFill>
                  <a:srgbClr val="FFFF00"/>
                </a:solidFill>
              </a:rPr>
              <a:t>Matching Action</a:t>
            </a:r>
            <a:endParaRPr lang="en-US" dirty="0">
              <a:solidFill>
                <a:srgbClr val="FFFF00"/>
              </a:solidFill>
            </a:endParaRPr>
          </a:p>
        </p:txBody>
      </p:sp>
      <p:sp>
        <p:nvSpPr>
          <p:cNvPr id="3" name="Subtitle 2"/>
          <p:cNvSpPr>
            <a:spLocks noGrp="1"/>
          </p:cNvSpPr>
          <p:nvPr>
            <p:ph type="subTitle" idx="1"/>
          </p:nvPr>
        </p:nvSpPr>
        <p:spPr>
          <a:xfrm>
            <a:off x="1888435" y="926434"/>
            <a:ext cx="5976955" cy="906377"/>
          </a:xfrm>
          <a:solidFill>
            <a:schemeClr val="bg1"/>
          </a:solidFill>
        </p:spPr>
        <p:txBody>
          <a:bodyPr/>
          <a:lstStyle/>
          <a:p>
            <a:r>
              <a:rPr lang="en-US" sz="2400" dirty="0">
                <a:hlinkClick r:id="rId2"/>
              </a:rPr>
              <a:t>https://</a:t>
            </a:r>
            <a:r>
              <a:rPr lang="en-US" sz="2400" dirty="0" smtClean="0">
                <a:hlinkClick r:id="rId2"/>
              </a:rPr>
              <a:t>cimss.ssec.wisc.edu/goes/webapps/matching/satmatch_abi_AZ1.html</a:t>
            </a:r>
            <a:endParaRPr lang="en-US" sz="2400" dirty="0" smtClean="0"/>
          </a:p>
          <a:p>
            <a:r>
              <a:rPr lang="en-US" sz="2400" dirty="0" smtClean="0">
                <a:solidFill>
                  <a:schemeClr val="bg1"/>
                </a:solidFill>
              </a:rPr>
              <a:t>Or other Band Matching links on the web page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1609"/>
            <a:ext cx="9144000" cy="2851891"/>
          </a:xfrm>
          <a:prstGeom prst="rect">
            <a:avLst/>
          </a:prstGeom>
        </p:spPr>
      </p:pic>
    </p:spTree>
    <p:extLst>
      <p:ext uri="{BB962C8B-B14F-4D97-AF65-F5344CB8AC3E}">
        <p14:creationId xmlns:p14="http://schemas.microsoft.com/office/powerpoint/2010/main" val="3096809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original_NW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0"/>
            <a:ext cx="5029200" cy="300082"/>
          </a:xfrm>
          <a:prstGeom prst="rect">
            <a:avLst/>
          </a:prstGeom>
          <a:noFill/>
        </p:spPr>
        <p:txBody>
          <a:bodyPr wrap="square" rtlCol="0">
            <a:spAutoFit/>
          </a:bodyPr>
          <a:lstStyle/>
          <a:p>
            <a:pPr algn="ctr"/>
            <a:r>
              <a:rPr lang="en-US" sz="1350" dirty="0">
                <a:solidFill>
                  <a:schemeClr val="bg1"/>
                </a:solidFill>
              </a:rPr>
              <a:t>Forward Model Used: RTTOV v11.3</a:t>
            </a:r>
          </a:p>
        </p:txBody>
      </p:sp>
    </p:spTree>
    <p:extLst>
      <p:ext uri="{BB962C8B-B14F-4D97-AF65-F5344CB8AC3E}">
        <p14:creationId xmlns:p14="http://schemas.microsoft.com/office/powerpoint/2010/main" val="2606669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BI_SRF_NW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t>GOES-16 ABI SRFs</a:t>
            </a:r>
          </a:p>
        </p:txBody>
      </p:sp>
    </p:spTree>
    <p:extLst>
      <p:ext uri="{BB962C8B-B14F-4D97-AF65-F5344CB8AC3E}">
        <p14:creationId xmlns:p14="http://schemas.microsoft.com/office/powerpoint/2010/main" val="3062079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p:txBody>
      </p:sp>
      <p:sp>
        <p:nvSpPr>
          <p:cNvPr id="5" name="TextBox 4"/>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Tree>
    <p:extLst>
      <p:ext uri="{BB962C8B-B14F-4D97-AF65-F5344CB8AC3E}">
        <p14:creationId xmlns:p14="http://schemas.microsoft.com/office/powerpoint/2010/main" val="34118311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_ABI_SRF"/>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
        <p:nvSpPr>
          <p:cNvPr id="5" name="TextBox 4"/>
          <p:cNvSpPr txBox="1"/>
          <p:nvPr/>
        </p:nvSpPr>
        <p:spPr>
          <a:xfrm>
            <a:off x="2057400" y="4343400"/>
            <a:ext cx="5029200" cy="71558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a:p>
            <a:pPr algn="ctr"/>
            <a:r>
              <a:rPr lang="en-US" sz="1350" dirty="0"/>
              <a:t>GOES-16 ABI SRFs</a:t>
            </a:r>
          </a:p>
        </p:txBody>
      </p:sp>
    </p:spTree>
    <p:extLst>
      <p:ext uri="{BB962C8B-B14F-4D97-AF65-F5344CB8AC3E}">
        <p14:creationId xmlns:p14="http://schemas.microsoft.com/office/powerpoint/2010/main" val="1465541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4" name="TextBox 3"/>
          <p:cNvSpPr txBox="1"/>
          <p:nvPr/>
        </p:nvSpPr>
        <p:spPr>
          <a:xfrm>
            <a:off x="4114800" y="2457451"/>
            <a:ext cx="1387098" cy="461665"/>
          </a:xfrm>
          <a:prstGeom prst="rect">
            <a:avLst/>
          </a:prstGeom>
          <a:noFill/>
        </p:spPr>
        <p:txBody>
          <a:bodyPr wrap="square" rtlCol="0">
            <a:spAutoFit/>
          </a:bodyPr>
          <a:lstStyle/>
          <a:p>
            <a:pPr defTabSz="342900">
              <a:defRPr/>
            </a:pPr>
            <a:r>
              <a:rPr lang="en-US" sz="1200" dirty="0">
                <a:solidFill>
                  <a:srgbClr val="FFFFFF"/>
                </a:solidFill>
                <a:latin typeface="Arial"/>
              </a:rPr>
              <a:t>15 </a:t>
            </a:r>
            <a:r>
              <a:rPr lang="en-US" sz="1200" dirty="0" smtClean="0">
                <a:solidFill>
                  <a:srgbClr val="FFFFFF"/>
                </a:solidFill>
                <a:latin typeface="Arial"/>
              </a:rPr>
              <a:t>min (or 10 min in mode 6)</a:t>
            </a:r>
            <a:endParaRPr lang="en-US" sz="1200" dirty="0">
              <a:solidFill>
                <a:srgbClr val="FFFFFF"/>
              </a:solidFill>
              <a:latin typeface="Arial"/>
            </a:endParaRP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6" name="TextBox 5"/>
          <p:cNvSpPr txBox="1"/>
          <p:nvPr/>
        </p:nvSpPr>
        <p:spPr>
          <a:xfrm>
            <a:off x="3657600" y="4000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7" name="TextBox 6"/>
          <p:cNvSpPr txBox="1"/>
          <p:nvPr/>
        </p:nvSpPr>
        <p:spPr>
          <a:xfrm>
            <a:off x="525780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(3) 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15 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9" name="TextBox 8"/>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Tree>
    <p:extLst>
      <p:ext uri="{BB962C8B-B14F-4D97-AF65-F5344CB8AC3E}">
        <p14:creationId xmlns:p14="http://schemas.microsoft.com/office/powerpoint/2010/main" val="13595989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40</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016106"/>
            <a:ext cx="6172200" cy="37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Approximately how many ABI detectors are downloaded?</a:t>
            </a:r>
          </a:p>
          <a:p>
            <a:pPr marL="0" indent="0">
              <a:spcBef>
                <a:spcPct val="0"/>
              </a:spcBef>
              <a:buNone/>
            </a:pP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a)     16</a:t>
            </a:r>
          </a:p>
          <a:p>
            <a:pPr marL="0" indent="0">
              <a:spcBef>
                <a:spcPct val="0"/>
              </a:spcBef>
              <a:buNone/>
            </a:pPr>
            <a:r>
              <a:rPr lang="en-US" altLang="en-US" sz="3000" dirty="0">
                <a:solidFill>
                  <a:srgbClr val="FFFF00"/>
                </a:solidFill>
                <a:latin typeface="+mj-lt"/>
              </a:rPr>
              <a:t> b)   160</a:t>
            </a:r>
          </a:p>
          <a:p>
            <a:pPr marL="0" indent="0">
              <a:spcBef>
                <a:spcPct val="0"/>
              </a:spcBef>
              <a:buNone/>
            </a:pPr>
            <a:r>
              <a:rPr lang="en-US" altLang="en-US" sz="3000" dirty="0">
                <a:solidFill>
                  <a:srgbClr val="FFFF00"/>
                </a:solidFill>
                <a:latin typeface="+mj-lt"/>
              </a:rPr>
              <a:t> c) 1600</a:t>
            </a:r>
          </a:p>
          <a:p>
            <a:pPr marL="0" indent="0">
              <a:spcBef>
                <a:spcPct val="0"/>
              </a:spcBef>
              <a:buNone/>
            </a:pPr>
            <a:r>
              <a:rPr lang="en-US" altLang="en-US" sz="3000" dirty="0">
                <a:solidFill>
                  <a:srgbClr val="FFFF00"/>
                </a:solidFill>
              </a:rPr>
              <a:t> d) 8000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e) too many to count</a:t>
            </a:r>
          </a:p>
        </p:txBody>
      </p:sp>
    </p:spTree>
    <p:extLst>
      <p:ext uri="{BB962C8B-B14F-4D97-AF65-F5344CB8AC3E}">
        <p14:creationId xmlns:p14="http://schemas.microsoft.com/office/powerpoint/2010/main" val="2646139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1485900" y="-57150"/>
            <a:ext cx="6172200" cy="857250"/>
          </a:xfrm>
        </p:spPr>
        <p:txBody>
          <a:bodyPr/>
          <a:lstStyle/>
          <a:p>
            <a:r>
              <a:rPr lang="en-US" sz="2400" dirty="0">
                <a:solidFill>
                  <a:srgbClr val="FFFF00"/>
                </a:solidFill>
                <a:latin typeface="Arial" panose="020B0604020202020204" pitchFamily="34" charset="0"/>
                <a:cs typeface="Arial" panose="020B0604020202020204" pitchFamily="34" charset="0"/>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827" y="800100"/>
            <a:ext cx="5054346" cy="379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1543050" y="4235530"/>
            <a:ext cx="6057900" cy="507831"/>
          </a:xfrm>
          <a:prstGeom prst="rect">
            <a:avLst/>
          </a:prstGeom>
          <a:solidFill>
            <a:schemeClr val="bg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1" fontAlgn="base" hangingPunct="1">
              <a:spcBef>
                <a:spcPct val="0"/>
              </a:spcBef>
              <a:spcAft>
                <a:spcPct val="0"/>
              </a:spcAft>
              <a:defRPr/>
            </a:pPr>
            <a:r>
              <a:rPr lang="en-US" sz="1350" dirty="0">
                <a:solidFill>
                  <a:srgbClr val="000000"/>
                </a:solidFill>
              </a:rPr>
              <a:t>ABI has only 1 CO</a:t>
            </a:r>
            <a:r>
              <a:rPr lang="en-US" sz="1350" baseline="-25000" dirty="0">
                <a:solidFill>
                  <a:srgbClr val="000000"/>
                </a:solidFill>
              </a:rPr>
              <a:t>2</a:t>
            </a:r>
            <a:r>
              <a:rPr lang="en-US" sz="1350" dirty="0">
                <a:solidFill>
                  <a:srgbClr val="000000"/>
                </a:solidFill>
              </a:rPr>
              <a:t> band, so upper-level temperature will be degraded compared to the current sounder</a:t>
            </a:r>
          </a:p>
        </p:txBody>
      </p:sp>
    </p:spTree>
    <p:extLst>
      <p:ext uri="{BB962C8B-B14F-4D97-AF65-F5344CB8AC3E}">
        <p14:creationId xmlns:p14="http://schemas.microsoft.com/office/powerpoint/2010/main" val="30325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754" y="169718"/>
            <a:ext cx="8620491" cy="4804064"/>
          </a:xfrm>
          <a:prstGeom prst="rect">
            <a:avLst/>
          </a:prstGeom>
          <a:solidFill>
            <a:schemeClr val="bg1"/>
          </a:solidFill>
        </p:spPr>
      </p:pic>
      <p:sp>
        <p:nvSpPr>
          <p:cNvPr id="64514" name="Rectangle 2"/>
          <p:cNvSpPr>
            <a:spLocks noChangeArrowheads="1"/>
          </p:cNvSpPr>
          <p:nvPr/>
        </p:nvSpPr>
        <p:spPr bwMode="auto">
          <a:xfrm>
            <a:off x="2931815" y="475060"/>
            <a:ext cx="137122" cy="261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6" tIns="33338" rIns="67866" bIns="33338">
            <a:spAutoFit/>
          </a:bodyPr>
          <a:lstStyle/>
          <a:p>
            <a:pPr algn="ctr" defTabSz="685800" eaLnBrk="0" hangingPunct="0">
              <a:lnSpc>
                <a:spcPct val="70000"/>
              </a:lnSpc>
              <a:defRPr/>
            </a:pPr>
            <a:endParaRPr lang="en-US" b="1">
              <a:solidFill>
                <a:srgbClr val="FFFF66"/>
              </a:solidFill>
              <a:latin typeface="Times New Roman" charset="0"/>
            </a:endParaRPr>
          </a:p>
        </p:txBody>
      </p:sp>
      <p:sp>
        <p:nvSpPr>
          <p:cNvPr id="64515" name="Rectangle 3"/>
          <p:cNvSpPr>
            <a:spLocks noGrp="1" noChangeArrowheads="1"/>
          </p:cNvSpPr>
          <p:nvPr>
            <p:ph type="title"/>
          </p:nvPr>
        </p:nvSpPr>
        <p:spPr>
          <a:xfrm>
            <a:off x="1614488" y="163936"/>
            <a:ext cx="5915025" cy="994172"/>
          </a:xfrm>
        </p:spPr>
        <p:txBody>
          <a:bodyPr>
            <a:normAutofit/>
          </a:bodyPr>
          <a:lstStyle/>
          <a:p>
            <a:r>
              <a:rPr lang="en-US" sz="2100" dirty="0">
                <a:latin typeface="Arial" panose="020B0604020202020204" pitchFamily="34" charset="0"/>
                <a:cs typeface="Arial" panose="020B0604020202020204" pitchFamily="34" charset="0"/>
              </a:rPr>
              <a:t>Transmittance vs. Weighting Function</a:t>
            </a:r>
          </a:p>
        </p:txBody>
      </p:sp>
    </p:spTree>
    <p:extLst>
      <p:ext uri="{BB962C8B-B14F-4D97-AF65-F5344CB8AC3E}">
        <p14:creationId xmlns:p14="http://schemas.microsoft.com/office/powerpoint/2010/main" val="78703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94" y="693594"/>
            <a:ext cx="7754432" cy="4963218"/>
          </a:xfrm>
          <a:prstGeom prst="rect">
            <a:avLst/>
          </a:prstGeom>
        </p:spPr>
      </p:pic>
      <p:sp>
        <p:nvSpPr>
          <p:cNvPr id="2" name="Title 1"/>
          <p:cNvSpPr>
            <a:spLocks noGrp="1"/>
          </p:cNvSpPr>
          <p:nvPr>
            <p:ph type="title"/>
          </p:nvPr>
        </p:nvSpPr>
        <p:spPr>
          <a:xfrm>
            <a:off x="553655" y="-32264"/>
            <a:ext cx="7880867" cy="725880"/>
          </a:xfrm>
        </p:spPr>
        <p:txBody>
          <a:bodyPr>
            <a:normAutofit fontScale="90000"/>
          </a:bodyPr>
          <a:lstStyle/>
          <a:p>
            <a:r>
              <a:rPr lang="en-US" dirty="0" smtClean="0">
                <a:solidFill>
                  <a:srgbClr val="FFFF00"/>
                </a:solidFill>
              </a:rPr>
              <a:t>Real Time Weighting Functions </a:t>
            </a:r>
            <a:endParaRPr lang="en-US" dirty="0">
              <a:solidFill>
                <a:srgbClr val="FFFF00"/>
              </a:solidFill>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58691" y="1313324"/>
            <a:ext cx="5810201" cy="3723759"/>
          </a:xfrm>
        </p:spPr>
      </p:pic>
      <p:cxnSp>
        <p:nvCxnSpPr>
          <p:cNvPr id="6" name="Straight Arrow Connector 5"/>
          <p:cNvCxnSpPr/>
          <p:nvPr/>
        </p:nvCxnSpPr>
        <p:spPr>
          <a:xfrm flipH="1">
            <a:off x="3532900" y="3031958"/>
            <a:ext cx="1070039" cy="2106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37676" y="1070950"/>
            <a:ext cx="5314596" cy="507831"/>
          </a:xfrm>
          <a:prstGeom prst="rect">
            <a:avLst/>
          </a:prstGeom>
          <a:solidFill>
            <a:schemeClr val="bg2"/>
          </a:solidFill>
        </p:spPr>
        <p:txBody>
          <a:bodyPr wrap="none" rtlCol="0">
            <a:spAutoFit/>
          </a:bodyPr>
          <a:lstStyle/>
          <a:p>
            <a:pPr defTabSz="342900">
              <a:defRPr/>
            </a:pPr>
            <a:r>
              <a:rPr lang="en-US" sz="2700" b="1" dirty="0">
                <a:solidFill>
                  <a:prstClr val="black"/>
                </a:solidFill>
                <a:latin typeface="Calibri"/>
                <a:hlinkClick r:id="rId6"/>
              </a:rPr>
              <a:t>http://cimss.ssec.wisc.edu/goes/wf</a:t>
            </a:r>
            <a:endParaRPr lang="en-US" sz="2700" b="1" dirty="0">
              <a:solidFill>
                <a:prstClr val="black"/>
              </a:solidFill>
              <a:latin typeface="Calibri"/>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321" y="2100419"/>
            <a:ext cx="2793571" cy="2936664"/>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88" y="1751098"/>
            <a:ext cx="7746934" cy="4965012"/>
          </a:xfrm>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88" y="1903498"/>
            <a:ext cx="7746934" cy="4965012"/>
          </a:xfrm>
        </p:spPr>
      </p:pic>
    </p:spTree>
    <p:custDataLst>
      <p:tags r:id="rId1"/>
    </p:custDataLst>
    <p:extLst>
      <p:ext uri="{BB962C8B-B14F-4D97-AF65-F5344CB8AC3E}">
        <p14:creationId xmlns:p14="http://schemas.microsoft.com/office/powerpoint/2010/main" val="4242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1</a:t>
            </a:r>
            <a:endParaRPr lang="en-US" dirty="0">
              <a:solidFill>
                <a:srgbClr val="FFFF00"/>
              </a:solidFill>
            </a:endParaRPr>
          </a:p>
        </p:txBody>
      </p:sp>
      <p:sp>
        <p:nvSpPr>
          <p:cNvPr id="3" name="Subtitle 2"/>
          <p:cNvSpPr>
            <a:spLocks noGrp="1"/>
          </p:cNvSpPr>
          <p:nvPr>
            <p:ph type="subTitle" idx="1"/>
          </p:nvPr>
        </p:nvSpPr>
        <p:spPr>
          <a:xfrm>
            <a:off x="1436204" y="952246"/>
            <a:ext cx="6281531" cy="1241822"/>
          </a:xfrm>
        </p:spPr>
        <p:txBody>
          <a:bodyPr>
            <a:normAutofit fontScale="40000" lnSpcReduction="20000"/>
          </a:bodyPr>
          <a:lstStyle/>
          <a:p>
            <a:r>
              <a:rPr lang="en-US" sz="3900" dirty="0">
                <a:hlinkClick r:id="rId2"/>
              </a:rPr>
              <a:t>http://cimss.ssec.wisc.edu/goes/wf/</a:t>
            </a:r>
            <a:endParaRPr lang="en-US" sz="3900" dirty="0"/>
          </a:p>
          <a:p>
            <a:endParaRPr lang="en-US" dirty="0"/>
          </a:p>
          <a:p>
            <a:endParaRPr lang="en-US" dirty="0" smtClean="0"/>
          </a:p>
          <a:p>
            <a:r>
              <a:rPr lang="en-US" sz="3800" dirty="0" smtClean="0">
                <a:solidFill>
                  <a:schemeClr val="bg1"/>
                </a:solidFill>
              </a:rPr>
              <a:t>Bring up the water vapor weighting functions from today and report the warmest water vapor band brightness temperature for a GOES ABI. </a:t>
            </a:r>
            <a:endParaRPr lang="en-US" sz="38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357" y="2194067"/>
            <a:ext cx="4452731" cy="2864289"/>
          </a:xfrm>
          <a:prstGeom prst="rect">
            <a:avLst/>
          </a:prstGeom>
        </p:spPr>
      </p:pic>
    </p:spTree>
    <p:extLst>
      <p:ext uri="{BB962C8B-B14F-4D97-AF65-F5344CB8AC3E}">
        <p14:creationId xmlns:p14="http://schemas.microsoft.com/office/powerpoint/2010/main" val="2624132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2</a:t>
            </a:r>
            <a:endParaRPr lang="en-US" dirty="0">
              <a:solidFill>
                <a:srgbClr val="FFFF00"/>
              </a:solidFill>
            </a:endParaRPr>
          </a:p>
        </p:txBody>
      </p:sp>
      <p:sp>
        <p:nvSpPr>
          <p:cNvPr id="3" name="Subtitle 2"/>
          <p:cNvSpPr>
            <a:spLocks noGrp="1"/>
          </p:cNvSpPr>
          <p:nvPr>
            <p:ph type="subTitle" idx="1"/>
          </p:nvPr>
        </p:nvSpPr>
        <p:spPr>
          <a:xfrm>
            <a:off x="2000250" y="847399"/>
            <a:ext cx="5143500" cy="1241822"/>
          </a:xfrm>
        </p:spPr>
        <p:txBody>
          <a:bodyPr>
            <a:normAutofit fontScale="85000" lnSpcReduction="20000"/>
          </a:bodyPr>
          <a:lstStyle/>
          <a:p>
            <a:r>
              <a:rPr lang="en-US" sz="3300" dirty="0">
                <a:hlinkClick r:id="rId2"/>
              </a:rPr>
              <a:t>http://cimss.ssec.wisc.edu/goes/wf/examples/ABI/</a:t>
            </a:r>
            <a:endParaRPr lang="en-US" sz="3300" dirty="0"/>
          </a:p>
          <a:p>
            <a:endParaRPr lang="en-US" dirty="0"/>
          </a:p>
          <a:p>
            <a:r>
              <a:rPr lang="en-US" dirty="0" smtClean="0">
                <a:solidFill>
                  <a:schemeClr val="bg1"/>
                </a:solidFill>
              </a:rPr>
              <a:t>Download and work on the ABI WF lab. </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421" y="2053431"/>
            <a:ext cx="4671392" cy="2995270"/>
          </a:xfrm>
          <a:prstGeom prst="rect">
            <a:avLst/>
          </a:prstGeom>
        </p:spPr>
      </p:pic>
      <p:sp>
        <p:nvSpPr>
          <p:cNvPr id="6" name="Right Arrow 5"/>
          <p:cNvSpPr/>
          <p:nvPr/>
        </p:nvSpPr>
        <p:spPr>
          <a:xfrm>
            <a:off x="1515718" y="4388126"/>
            <a:ext cx="700709" cy="4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2036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705173" y="727566"/>
            <a:ext cx="790413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smtClean="0">
                <a:solidFill>
                  <a:srgbClr val="FFFF00"/>
                </a:solidFill>
                <a:latin typeface="+mj-lt"/>
              </a:rPr>
              <a:t>Approximately how large (in km) is the parallax from GOES for a 15 km high thunderstorm over Phoenix, AZ?</a:t>
            </a:r>
            <a:endParaRPr lang="en-US" altLang="en-US" sz="3000" dirty="0">
              <a:solidFill>
                <a:srgbClr val="FFFF00"/>
              </a:solidFill>
              <a:latin typeface="+mj-lt"/>
            </a:endParaRP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a:t>
            </a:r>
            <a:r>
              <a:rPr lang="en-US" altLang="en-US" sz="3000" dirty="0" smtClean="0">
                <a:solidFill>
                  <a:srgbClr val="FFFF00"/>
                </a:solidFill>
                <a:latin typeface="+mj-lt"/>
              </a:rPr>
              <a:t>  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b)   </a:t>
            </a:r>
            <a:r>
              <a:rPr lang="en-US" altLang="en-US" sz="3000" dirty="0" smtClean="0">
                <a:solidFill>
                  <a:srgbClr val="FFFF00"/>
                </a:solidFill>
                <a:latin typeface="+mj-lt"/>
              </a:rPr>
              <a:t>16</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c) </a:t>
            </a:r>
            <a:r>
              <a:rPr lang="en-US" altLang="en-US" sz="3000" dirty="0" smtClean="0">
                <a:solidFill>
                  <a:srgbClr val="FFFF00"/>
                </a:solidFill>
                <a:latin typeface="+mj-lt"/>
              </a:rPr>
              <a:t>   22</a:t>
            </a:r>
            <a:endParaRPr lang="en-US" altLang="en-US" sz="3000" dirty="0">
              <a:solidFill>
                <a:srgbClr val="FFFF00"/>
              </a:solidFill>
              <a:latin typeface="+mj-lt"/>
            </a:endParaRPr>
          </a:p>
          <a:p>
            <a:pPr marL="0" indent="0">
              <a:spcBef>
                <a:spcPct val="0"/>
              </a:spcBef>
              <a:buNone/>
            </a:pPr>
            <a:r>
              <a:rPr lang="en-US" altLang="en-US" sz="3000" dirty="0">
                <a:solidFill>
                  <a:srgbClr val="FFFF00"/>
                </a:solidFill>
              </a:rPr>
              <a:t>   d) </a:t>
            </a:r>
            <a:r>
              <a:rPr lang="en-US" altLang="en-US" sz="3000" dirty="0" smtClean="0">
                <a:solidFill>
                  <a:srgbClr val="FFFF00"/>
                </a:solidFill>
              </a:rPr>
              <a:t>   86</a:t>
            </a:r>
            <a:endParaRPr lang="en-US" altLang="en-US" sz="3000" dirty="0">
              <a:solidFill>
                <a:srgbClr val="FFFF00"/>
              </a:solidFill>
            </a:endParaRPr>
          </a:p>
          <a:p>
            <a:pPr marL="0" indent="0">
              <a:spcBef>
                <a:spcPct val="0"/>
              </a:spcBef>
              <a:buNone/>
            </a:pPr>
            <a:r>
              <a:rPr lang="en-US" altLang="en-US" sz="3000" dirty="0">
                <a:solidFill>
                  <a:srgbClr val="FFFF00"/>
                </a:solidFill>
                <a:latin typeface="+mj-lt"/>
              </a:rPr>
              <a:t>   e) </a:t>
            </a:r>
            <a:r>
              <a:rPr lang="en-US" altLang="en-US" sz="3000" dirty="0" smtClean="0">
                <a:solidFill>
                  <a:srgbClr val="FFFF00"/>
                </a:solidFill>
                <a:latin typeface="+mj-lt"/>
              </a:rPr>
              <a:t>   unknowable</a:t>
            </a:r>
            <a:endParaRPr lang="en-US" altLang="en-US" sz="3000" dirty="0">
              <a:solidFill>
                <a:srgbClr val="FFFF00"/>
              </a:solidFill>
              <a:latin typeface="+mj-lt"/>
            </a:endParaRPr>
          </a:p>
          <a:p>
            <a:pPr marL="0" indent="0">
              <a:spcBef>
                <a:spcPct val="0"/>
              </a:spcBef>
              <a:buNone/>
            </a:pPr>
            <a:endParaRPr lang="en-US" altLang="en-US" sz="3000" dirty="0">
              <a:solidFill>
                <a:srgbClr val="FFFF00"/>
              </a:solidFill>
              <a:latin typeface="+mj-lt"/>
            </a:endParaRPr>
          </a:p>
        </p:txBody>
      </p:sp>
      <p:sp>
        <p:nvSpPr>
          <p:cNvPr id="4" name="TextBox 3"/>
          <p:cNvSpPr txBox="1"/>
          <p:nvPr/>
        </p:nvSpPr>
        <p:spPr>
          <a:xfrm>
            <a:off x="4695987" y="2626963"/>
            <a:ext cx="4169046" cy="923330"/>
          </a:xfrm>
          <a:prstGeom prst="rect">
            <a:avLst/>
          </a:prstGeom>
          <a:solidFill>
            <a:schemeClr val="bg1"/>
          </a:solidFill>
        </p:spPr>
        <p:txBody>
          <a:bodyPr wrap="square" rtlCol="0">
            <a:spAutoFit/>
          </a:bodyPr>
          <a:lstStyle/>
          <a:p>
            <a:r>
              <a:rPr lang="en-US" dirty="0" smtClean="0"/>
              <a:t>Parallax is </a:t>
            </a:r>
            <a:r>
              <a:rPr lang="en-US" dirty="0"/>
              <a:t>the apparent shift in an object's position (away from the sub-satellite point) as a result of viewing angle.</a:t>
            </a:r>
          </a:p>
        </p:txBody>
      </p:sp>
    </p:spTree>
    <p:extLst>
      <p:ext uri="{BB962C8B-B14F-4D97-AF65-F5344CB8AC3E}">
        <p14:creationId xmlns:p14="http://schemas.microsoft.com/office/powerpoint/2010/main" val="3890764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5" name="TextBox 4"/>
          <p:cNvSpPr txBox="1"/>
          <p:nvPr/>
        </p:nvSpPr>
        <p:spPr>
          <a:xfrm>
            <a:off x="1143001" y="12701"/>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2" name="Slide Number Placeholder 1"/>
          <p:cNvSpPr>
            <a:spLocks noGrp="1"/>
          </p:cNvSpPr>
          <p:nvPr>
            <p:ph type="sldNum" sz="quarter" idx="12"/>
          </p:nvPr>
        </p:nvSpPr>
        <p:spPr/>
        <p:txBody>
          <a:bodyPr/>
          <a:lstStyle/>
          <a:p>
            <a:pPr algn="r" defTabSz="685800">
              <a:defRPr/>
            </a:pPr>
            <a:fld id="{0FB56013-B943-42BA-886F-6F9D4EB85E9D}" type="slidenum">
              <a:rPr lang="en-US" sz="900">
                <a:solidFill>
                  <a:prstClr val="white">
                    <a:tint val="75000"/>
                  </a:prstClr>
                </a:solidFill>
                <a:latin typeface="Calibri"/>
              </a:rPr>
              <a:pPr algn="r" defTabSz="685800">
                <a:defRPr/>
              </a:pPr>
              <a:t>47</a:t>
            </a:fld>
            <a:endParaRPr lang="en-US" sz="900">
              <a:solidFill>
                <a:prstClr val="white">
                  <a:tint val="75000"/>
                </a:prstClr>
              </a:solidFill>
              <a:latin typeface="Calibri"/>
            </a:endParaRPr>
          </a:p>
        </p:txBody>
      </p:sp>
      <p:sp>
        <p:nvSpPr>
          <p:cNvPr id="3" name="TextBox 2"/>
          <p:cNvSpPr txBox="1"/>
          <p:nvPr/>
        </p:nvSpPr>
        <p:spPr>
          <a:xfrm>
            <a:off x="4885082" y="2181639"/>
            <a:ext cx="2932044" cy="923330"/>
          </a:xfrm>
          <a:prstGeom prst="rect">
            <a:avLst/>
          </a:prstGeom>
          <a:noFill/>
        </p:spPr>
        <p:txBody>
          <a:bodyPr wrap="square" rtlCol="0">
            <a:spAutoFit/>
          </a:bodyPr>
          <a:lstStyle/>
          <a:p>
            <a:pPr defTabSz="342900">
              <a:defRPr/>
            </a:pPr>
            <a:r>
              <a:rPr lang="en-US" sz="1350" dirty="0">
                <a:solidFill>
                  <a:prstClr val="white"/>
                </a:solidFill>
                <a:latin typeface="Calibri"/>
              </a:rPr>
              <a:t>The view of a high thunderstorm near </a:t>
            </a:r>
            <a:r>
              <a:rPr lang="en-US" sz="1350" dirty="0" smtClean="0">
                <a:solidFill>
                  <a:prstClr val="white"/>
                </a:solidFill>
                <a:latin typeface="Calibri"/>
              </a:rPr>
              <a:t>Phoenix from </a:t>
            </a:r>
            <a:r>
              <a:rPr lang="en-US" sz="1350" dirty="0">
                <a:solidFill>
                  <a:prstClr val="white"/>
                </a:solidFill>
                <a:latin typeface="Calibri"/>
              </a:rPr>
              <a:t>an </a:t>
            </a:r>
            <a:r>
              <a:rPr lang="en-US" sz="1350" u="sng" dirty="0">
                <a:solidFill>
                  <a:prstClr val="white"/>
                </a:solidFill>
                <a:latin typeface="Calibri"/>
              </a:rPr>
              <a:t>East</a:t>
            </a:r>
            <a:r>
              <a:rPr lang="en-US" sz="1350" dirty="0">
                <a:solidFill>
                  <a:prstClr val="white"/>
                </a:solidFill>
                <a:latin typeface="Calibri"/>
              </a:rPr>
              <a:t> GOES would have an apparent offset of approximately </a:t>
            </a:r>
            <a:r>
              <a:rPr lang="en-US" sz="1350" dirty="0" smtClean="0">
                <a:solidFill>
                  <a:prstClr val="white"/>
                </a:solidFill>
                <a:latin typeface="Calibri"/>
              </a:rPr>
              <a:t>22 </a:t>
            </a:r>
            <a:r>
              <a:rPr lang="en-US" sz="1350" dirty="0">
                <a:solidFill>
                  <a:prstClr val="white"/>
                </a:solidFill>
                <a:latin typeface="Calibri"/>
              </a:rPr>
              <a:t>km away from the satellite sub-point.  </a:t>
            </a:r>
          </a:p>
        </p:txBody>
      </p:sp>
      <p:sp>
        <p:nvSpPr>
          <p:cNvPr id="6" name="TextBox 5"/>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extLst>
      <p:ext uri="{BB962C8B-B14F-4D97-AF65-F5344CB8AC3E}">
        <p14:creationId xmlns:p14="http://schemas.microsoft.com/office/powerpoint/2010/main" val="1547547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514350">
              <a:defRPr/>
            </a:pPr>
            <a:fld id="{DA6736B2-5C5A-44FB-8F77-1103FB94D68D}" type="slidenum">
              <a:rPr lang="en-US" sz="1050" b="1">
                <a:solidFill>
                  <a:prstClr val="black">
                    <a:tint val="75000"/>
                  </a:prstClr>
                </a:solidFill>
                <a:latin typeface="Calibri" panose="020F0502020204030204"/>
              </a:rPr>
              <a:pPr algn="r" defTabSz="514350">
                <a:defRPr/>
              </a:pPr>
              <a:t>48</a:t>
            </a:fld>
            <a:endParaRPr lang="en-US" sz="1050" b="1">
              <a:solidFill>
                <a:prstClr val="black">
                  <a:tint val="75000"/>
                </a:prstClr>
              </a:solidFill>
              <a:latin typeface="Calibri" panose="020F0502020204030204"/>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1584113" y="1564686"/>
            <a:ext cx="4199283" cy="715581"/>
          </a:xfrm>
          <a:prstGeom prst="rect">
            <a:avLst/>
          </a:prstGeom>
          <a:noFill/>
        </p:spPr>
        <p:txBody>
          <a:bodyPr wrap="square" rtlCol="0">
            <a:spAutoFit/>
          </a:bodyPr>
          <a:lstStyle/>
          <a:p>
            <a:pPr defTabSz="685800">
              <a:defRPr/>
            </a:pPr>
            <a:r>
              <a:rPr lang="en-US" sz="1350" kern="0" dirty="0">
                <a:solidFill>
                  <a:prstClr val="black"/>
                </a:solidFill>
                <a:latin typeface="Calibri"/>
              </a:rPr>
              <a:t>The view of a high thunderstorm near </a:t>
            </a:r>
            <a:r>
              <a:rPr lang="en-US" sz="1350" kern="0" dirty="0" smtClean="0">
                <a:solidFill>
                  <a:prstClr val="black"/>
                </a:solidFill>
                <a:latin typeface="Calibri"/>
              </a:rPr>
              <a:t>Phoenix from </a:t>
            </a:r>
            <a:r>
              <a:rPr lang="en-US" sz="1350" kern="0" dirty="0">
                <a:solidFill>
                  <a:prstClr val="black"/>
                </a:solidFill>
                <a:latin typeface="Calibri"/>
              </a:rPr>
              <a:t>a </a:t>
            </a:r>
            <a:r>
              <a:rPr lang="en-US" sz="1350" u="sng" kern="0" dirty="0">
                <a:solidFill>
                  <a:prstClr val="black"/>
                </a:solidFill>
                <a:latin typeface="Calibri"/>
              </a:rPr>
              <a:t>West</a:t>
            </a:r>
            <a:r>
              <a:rPr lang="en-US" sz="1350" kern="0" dirty="0">
                <a:solidFill>
                  <a:prstClr val="black"/>
                </a:solidFill>
                <a:latin typeface="Calibri"/>
              </a:rPr>
              <a:t> GOES would have an apparent offset of approximately </a:t>
            </a:r>
            <a:r>
              <a:rPr lang="en-US" sz="1350" kern="0" dirty="0" smtClean="0">
                <a:solidFill>
                  <a:prstClr val="black"/>
                </a:solidFill>
                <a:latin typeface="Calibri"/>
              </a:rPr>
              <a:t>16 </a:t>
            </a:r>
            <a:r>
              <a:rPr lang="en-US" sz="1350" kern="0" dirty="0">
                <a:solidFill>
                  <a:prstClr val="black"/>
                </a:solidFill>
                <a:latin typeface="Calibri"/>
              </a:rPr>
              <a:t>km away from the satellite sub-point.  </a:t>
            </a:r>
          </a:p>
        </p:txBody>
      </p:sp>
      <p:sp>
        <p:nvSpPr>
          <p:cNvPr id="7" name="TextBox 6"/>
          <p:cNvSpPr txBox="1"/>
          <p:nvPr/>
        </p:nvSpPr>
        <p:spPr>
          <a:xfrm>
            <a:off x="6793396" y="72336"/>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8" name="TextBox 7"/>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extLst>
      <p:ext uri="{BB962C8B-B14F-4D97-AF65-F5344CB8AC3E}">
        <p14:creationId xmlns:p14="http://schemas.microsoft.com/office/powerpoint/2010/main" val="18820569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80134"/>
            <a:ext cx="5829300" cy="1790700"/>
          </a:xfrm>
        </p:spPr>
        <p:txBody>
          <a:bodyPr/>
          <a:lstStyle/>
          <a:p>
            <a:r>
              <a:rPr lang="en-US" dirty="0" smtClean="0">
                <a:solidFill>
                  <a:srgbClr val="FFFF00"/>
                </a:solidFill>
              </a:rPr>
              <a:t>Temporal Spatial Action</a:t>
            </a:r>
            <a:endParaRPr lang="en-US" dirty="0">
              <a:solidFill>
                <a:srgbClr val="FFFF00"/>
              </a:solidFill>
            </a:endParaRPr>
          </a:p>
        </p:txBody>
      </p:sp>
      <p:sp>
        <p:nvSpPr>
          <p:cNvPr id="3" name="Subtitle 2"/>
          <p:cNvSpPr>
            <a:spLocks noGrp="1"/>
          </p:cNvSpPr>
          <p:nvPr>
            <p:ph type="subTitle" idx="1"/>
          </p:nvPr>
        </p:nvSpPr>
        <p:spPr>
          <a:xfrm>
            <a:off x="550190" y="1379622"/>
            <a:ext cx="8121112" cy="2943900"/>
          </a:xfrm>
        </p:spPr>
        <p:txBody>
          <a:bodyPr>
            <a:normAutofit/>
          </a:bodyPr>
          <a:lstStyle/>
          <a:p>
            <a:r>
              <a:rPr lang="en-US" dirty="0">
                <a:hlinkClick r:id="rId2"/>
              </a:rPr>
              <a:t>http://cimss.ssec.wisc.edu/goes/webapps/temporal</a:t>
            </a:r>
            <a:r>
              <a:rPr lang="en-US" dirty="0" smtClean="0">
                <a:hlinkClick r:id="rId2"/>
              </a:rPr>
              <a:t>/</a:t>
            </a:r>
            <a:endParaRPr lang="en-US" dirty="0" smtClean="0"/>
          </a:p>
          <a:p>
            <a:endParaRPr lang="en-US" dirty="0"/>
          </a:p>
          <a:p>
            <a:r>
              <a:rPr lang="en-US" sz="2400" dirty="0" smtClean="0">
                <a:solidFill>
                  <a:schemeClr val="bg1"/>
                </a:solidFill>
              </a:rPr>
              <a:t>Pick a case, what time resolution do you prefer?</a:t>
            </a:r>
            <a:endParaRPr lang="en-US" sz="2400" dirty="0">
              <a:solidFill>
                <a:schemeClr val="bg1"/>
              </a:solidFill>
            </a:endParaRPr>
          </a:p>
          <a:p>
            <a:endParaRPr lang="en-US" dirty="0" smtClean="0">
              <a:solidFill>
                <a:schemeClr val="bg1"/>
              </a:solidFill>
            </a:endParaRPr>
          </a:p>
          <a:p>
            <a:endParaRPr lang="en-US" dirty="0"/>
          </a:p>
        </p:txBody>
      </p:sp>
    </p:spTree>
    <p:extLst>
      <p:ext uri="{BB962C8B-B14F-4D97-AF65-F5344CB8AC3E}">
        <p14:creationId xmlns:p14="http://schemas.microsoft.com/office/powerpoint/2010/main" val="2077501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4229099" y="2457451"/>
            <a:ext cx="1234053" cy="461665"/>
          </a:xfrm>
          <a:prstGeom prst="rect">
            <a:avLst/>
          </a:prstGeom>
          <a:noFill/>
        </p:spPr>
        <p:txBody>
          <a:bodyPr wrap="square" rtlCol="0">
            <a:spAutoFit/>
          </a:bodyPr>
          <a:lstStyle/>
          <a:p>
            <a:pPr defTabSz="342900">
              <a:defRPr/>
            </a:pPr>
            <a:r>
              <a:rPr lang="en-US" sz="1200" dirty="0">
                <a:solidFill>
                  <a:srgbClr val="FFFFFF"/>
                </a:solidFill>
                <a:latin typeface="Arial"/>
              </a:rPr>
              <a:t>15 </a:t>
            </a:r>
            <a:r>
              <a:rPr lang="en-US" sz="1200" dirty="0" smtClean="0">
                <a:solidFill>
                  <a:srgbClr val="FFFFFF"/>
                </a:solidFill>
                <a:latin typeface="Arial"/>
              </a:rPr>
              <a:t>min or 10 min in mode 6</a:t>
            </a:r>
            <a:endParaRPr lang="en-US" sz="1200" dirty="0">
              <a:solidFill>
                <a:srgbClr val="FFFFFF"/>
              </a:solidFill>
              <a:latin typeface="Arial"/>
            </a:endParaRPr>
          </a:p>
        </p:txBody>
      </p:sp>
      <p:sp>
        <p:nvSpPr>
          <p:cNvPr id="4" name="TextBox 3"/>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7" name="TextBox 6"/>
          <p:cNvSpPr txBox="1"/>
          <p:nvPr/>
        </p:nvSpPr>
        <p:spPr>
          <a:xfrm>
            <a:off x="325755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Box 7"/>
          <p:cNvSpPr txBox="1"/>
          <p:nvPr/>
        </p:nvSpPr>
        <p:spPr>
          <a:xfrm>
            <a:off x="4800600" y="1746335"/>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9"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(3) 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15 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10" name="TextBox 9"/>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Tree>
    <p:extLst>
      <p:ext uri="{BB962C8B-B14F-4D97-AF65-F5344CB8AC3E}">
        <p14:creationId xmlns:p14="http://schemas.microsoft.com/office/powerpoint/2010/main" val="7395966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525" y="0"/>
            <a:ext cx="3429000" cy="3429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525" y="1732201"/>
            <a:ext cx="3429000" cy="3393598"/>
          </a:xfrm>
          <a:prstGeom prst="rect">
            <a:avLst/>
          </a:prstGeom>
        </p:spPr>
      </p:pic>
      <p:sp>
        <p:nvSpPr>
          <p:cNvPr id="4" name="TextBox 3"/>
          <p:cNvSpPr txBox="1"/>
          <p:nvPr/>
        </p:nvSpPr>
        <p:spPr>
          <a:xfrm>
            <a:off x="2164772" y="4843418"/>
            <a:ext cx="2421753" cy="323165"/>
          </a:xfrm>
          <a:prstGeom prst="rect">
            <a:avLst/>
          </a:prstGeom>
          <a:noFill/>
        </p:spPr>
        <p:txBody>
          <a:bodyPr wrap="none" rtlCol="0">
            <a:spAutoFit/>
          </a:bodyPr>
          <a:lstStyle/>
          <a:p>
            <a:pPr algn="r" defTabSz="342900">
              <a:defRPr/>
            </a:pPr>
            <a:r>
              <a:rPr lang="en-US" sz="1500" dirty="0">
                <a:solidFill>
                  <a:srgbClr val="FFFFFF"/>
                </a:solidFill>
                <a:latin typeface="Calibri"/>
              </a:rPr>
              <a:t>CIRA Enhanced True Color </a:t>
            </a:r>
            <a:r>
              <a:rPr lang="en-US" sz="1500" dirty="0">
                <a:solidFill>
                  <a:srgbClr val="FFFFFF"/>
                </a:solidFill>
                <a:latin typeface="Wingdings"/>
                <a:ea typeface="Wingdings"/>
                <a:cs typeface="Wingdings"/>
                <a:sym typeface="Wingdings"/>
              </a:rPr>
              <a:t></a:t>
            </a:r>
            <a:endParaRPr lang="en-US" sz="1500" dirty="0">
              <a:solidFill>
                <a:srgbClr val="FFFFFF"/>
              </a:solidFill>
              <a:latin typeface="Calibri"/>
            </a:endParaRPr>
          </a:p>
        </p:txBody>
      </p:sp>
      <p:sp>
        <p:nvSpPr>
          <p:cNvPr id="5" name="TextBox 4"/>
          <p:cNvSpPr txBox="1"/>
          <p:nvPr/>
        </p:nvSpPr>
        <p:spPr>
          <a:xfrm>
            <a:off x="4586524" y="0"/>
            <a:ext cx="2358274" cy="323165"/>
          </a:xfrm>
          <a:prstGeom prst="rect">
            <a:avLst/>
          </a:prstGeom>
          <a:noFill/>
        </p:spPr>
        <p:txBody>
          <a:bodyPr wrap="none" rtlCol="0">
            <a:spAutoFit/>
          </a:bodyPr>
          <a:lstStyle/>
          <a:p>
            <a:pPr defTabSz="342900">
              <a:defRPr/>
            </a:pPr>
            <a:r>
              <a:rPr lang="en-US" sz="1500" dirty="0">
                <a:solidFill>
                  <a:srgbClr val="FFFFFF"/>
                </a:solidFill>
                <a:latin typeface="Wingdings"/>
                <a:ea typeface="Wingdings"/>
                <a:cs typeface="Wingdings"/>
                <a:sym typeface="Wingdings"/>
              </a:rPr>
              <a:t></a:t>
            </a:r>
            <a:r>
              <a:rPr lang="en-US" sz="1500" dirty="0">
                <a:solidFill>
                  <a:srgbClr val="FFFFFF"/>
                </a:solidFill>
                <a:latin typeface="Calibri"/>
                <a:sym typeface="Wingdings"/>
              </a:rPr>
              <a:t> </a:t>
            </a:r>
            <a:r>
              <a:rPr lang="en-US" sz="1500" dirty="0">
                <a:solidFill>
                  <a:srgbClr val="FFFFFF"/>
                </a:solidFill>
                <a:latin typeface="Calibri"/>
              </a:rPr>
              <a:t>CIMSS Natural True Color</a:t>
            </a:r>
          </a:p>
        </p:txBody>
      </p:sp>
    </p:spTree>
    <p:extLst>
      <p:ext uri="{BB962C8B-B14F-4D97-AF65-F5344CB8AC3E}">
        <p14:creationId xmlns:p14="http://schemas.microsoft.com/office/powerpoint/2010/main" val="3197913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5573" y="4574021"/>
            <a:ext cx="6392584" cy="415498"/>
          </a:xfrm>
          <a:prstGeom prst="rect">
            <a:avLst/>
          </a:prstGeom>
          <a:noFill/>
        </p:spPr>
        <p:txBody>
          <a:bodyPr wrap="none" rtlCol="0">
            <a:spAutoFit/>
          </a:bodyPr>
          <a:lstStyle/>
          <a:p>
            <a:r>
              <a:rPr lang="en-US" sz="2100" i="1" dirty="0">
                <a:solidFill>
                  <a:schemeClr val="bg1"/>
                </a:solidFill>
              </a:rPr>
              <a:t>Many thanks to Jordan </a:t>
            </a:r>
            <a:r>
              <a:rPr lang="en-US" sz="2100" i="1" dirty="0" err="1" smtClean="0">
                <a:solidFill>
                  <a:schemeClr val="bg1"/>
                </a:solidFill>
              </a:rPr>
              <a:t>Gerth</a:t>
            </a:r>
            <a:r>
              <a:rPr lang="en-US" sz="2100" i="1" dirty="0" smtClean="0">
                <a:solidFill>
                  <a:schemeClr val="bg1"/>
                </a:solidFill>
              </a:rPr>
              <a:t> and Scott Lindstrom, </a:t>
            </a:r>
            <a:r>
              <a:rPr lang="en-US" sz="2100" i="1" dirty="0">
                <a:solidFill>
                  <a:schemeClr val="bg1"/>
                </a:solidFill>
              </a:rPr>
              <a:t>CIMSS</a:t>
            </a:r>
          </a:p>
        </p:txBody>
      </p:sp>
      <p:sp>
        <p:nvSpPr>
          <p:cNvPr id="6" name="TextBox 5"/>
          <p:cNvSpPr txBox="1"/>
          <p:nvPr/>
        </p:nvSpPr>
        <p:spPr>
          <a:xfrm>
            <a:off x="929899" y="1627321"/>
            <a:ext cx="6788258" cy="2585323"/>
          </a:xfrm>
          <a:prstGeom prst="rect">
            <a:avLst/>
          </a:prstGeom>
          <a:noFill/>
        </p:spPr>
        <p:txBody>
          <a:bodyPr wrap="square" rtlCol="0">
            <a:spAutoFit/>
          </a:bodyPr>
          <a:lstStyle/>
          <a:p>
            <a:r>
              <a:rPr lang="en-US" dirty="0">
                <a:solidFill>
                  <a:schemeClr val="bg1"/>
                </a:solidFill>
              </a:rPr>
              <a:t>Red-Green-Blue (RGB) composites are a way to visualize multiple bands in one image.</a:t>
            </a:r>
          </a:p>
          <a:p>
            <a:r>
              <a:rPr lang="en-US" dirty="0">
                <a:solidFill>
                  <a:schemeClr val="bg1"/>
                </a:solidFill>
              </a:rPr>
              <a:t>In order to interpret an RGB composite image, you must understand the contribution of the individual bands.</a:t>
            </a:r>
          </a:p>
          <a:p>
            <a:r>
              <a:rPr lang="en-US" dirty="0">
                <a:solidFill>
                  <a:schemeClr val="bg1"/>
                </a:solidFill>
              </a:rPr>
              <a:t>There are practically an infinite number of possible RGBs.</a:t>
            </a:r>
          </a:p>
          <a:p>
            <a:pPr lvl="1"/>
            <a:r>
              <a:rPr lang="en-US" dirty="0">
                <a:solidFill>
                  <a:schemeClr val="bg1"/>
                </a:solidFill>
              </a:rPr>
              <a:t>It is possible to display any phenomena in any color.</a:t>
            </a:r>
          </a:p>
          <a:p>
            <a:pPr lvl="1"/>
            <a:r>
              <a:rPr lang="en-US" dirty="0">
                <a:solidFill>
                  <a:schemeClr val="bg1"/>
                </a:solidFill>
              </a:rPr>
              <a:t>Don</a:t>
            </a:r>
            <a:r>
              <a:rPr lang="fr-FR" dirty="0">
                <a:solidFill>
                  <a:schemeClr val="bg1"/>
                </a:solidFill>
              </a:rPr>
              <a:t>’</a:t>
            </a:r>
            <a:r>
              <a:rPr lang="en-US" dirty="0">
                <a:solidFill>
                  <a:schemeClr val="bg1"/>
                </a:solidFill>
              </a:rPr>
              <a:t>t be tempted to correlate a feature with a color in your memory.</a:t>
            </a:r>
          </a:p>
          <a:p>
            <a:endParaRPr lang="en-US" dirty="0">
              <a:solidFill>
                <a:schemeClr val="bg1"/>
              </a:solidFill>
            </a:endParaRPr>
          </a:p>
        </p:txBody>
      </p:sp>
      <p:sp>
        <p:nvSpPr>
          <p:cNvPr id="7" name="Rectangle 6"/>
          <p:cNvSpPr/>
          <p:nvPr/>
        </p:nvSpPr>
        <p:spPr>
          <a:xfrm>
            <a:off x="2286000" y="188726"/>
            <a:ext cx="4572000" cy="1077218"/>
          </a:xfrm>
          <a:prstGeom prst="rect">
            <a:avLst/>
          </a:prstGeom>
        </p:spPr>
        <p:txBody>
          <a:bodyPr>
            <a:spAutoFit/>
          </a:bodyPr>
          <a:lstStyle/>
          <a:p>
            <a:pPr algn="ctr"/>
            <a:r>
              <a:rPr lang="en-US" sz="3200" dirty="0">
                <a:solidFill>
                  <a:srgbClr val="FFFF00"/>
                </a:solidFill>
              </a:rPr>
              <a:t>Red-Green-Blue (RGB) </a:t>
            </a:r>
            <a:br>
              <a:rPr lang="en-US" sz="3200" dirty="0">
                <a:solidFill>
                  <a:srgbClr val="FFFF00"/>
                </a:solidFill>
              </a:rPr>
            </a:br>
            <a:r>
              <a:rPr lang="en-US" sz="3200" dirty="0" smtClean="0">
                <a:solidFill>
                  <a:srgbClr val="FFFF00"/>
                </a:solidFill>
              </a:rPr>
              <a:t>Composites</a:t>
            </a:r>
            <a:endParaRPr lang="en-US" sz="3200" dirty="0"/>
          </a:p>
        </p:txBody>
      </p:sp>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802358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42900">
              <a:defRPr/>
            </a:pPr>
            <a:endParaRPr lang="en-US" sz="1050" b="1" dirty="0">
              <a:solidFill>
                <a:prstClr val="black">
                  <a:lumMod val="85000"/>
                  <a:lumOff val="15000"/>
                </a:prstClr>
              </a:solidFill>
              <a:latin typeface="Calibri"/>
            </a:endParaRPr>
          </a:p>
        </p:txBody>
      </p:sp>
      <p:sp>
        <p:nvSpPr>
          <p:cNvPr id="5" name="TextBox 4"/>
          <p:cNvSpPr txBox="1"/>
          <p:nvPr/>
        </p:nvSpPr>
        <p:spPr>
          <a:xfrm>
            <a:off x="1255363" y="898902"/>
            <a:ext cx="6610027" cy="3323987"/>
          </a:xfrm>
          <a:prstGeom prst="rect">
            <a:avLst/>
          </a:prstGeom>
          <a:noFill/>
        </p:spPr>
        <p:txBody>
          <a:bodyPr wrap="square" rtlCol="0">
            <a:spAutoFit/>
          </a:bodyPr>
          <a:lstStyle/>
          <a:p>
            <a:r>
              <a:rPr lang="en-US" sz="2400" dirty="0">
                <a:solidFill>
                  <a:schemeClr val="bg1"/>
                </a:solidFill>
              </a:rPr>
              <a:t>Scale a range of values for a single band from 0 to 1</a:t>
            </a:r>
          </a:p>
          <a:p>
            <a:r>
              <a:rPr lang="en-US" sz="2400" dirty="0">
                <a:solidFill>
                  <a:schemeClr val="bg1"/>
                </a:solidFill>
              </a:rPr>
              <a:t>Create a triplet at each pixel, where each of the three bands contributes a value to the triplet</a:t>
            </a:r>
          </a:p>
          <a:p>
            <a:r>
              <a:rPr lang="en-US" sz="2400" dirty="0">
                <a:solidFill>
                  <a:schemeClr val="bg1"/>
                </a:solidFill>
              </a:rPr>
              <a:t>The triplet is in the order of the additive primary colors for display purposes</a:t>
            </a:r>
          </a:p>
          <a:p>
            <a:pPr lvl="1"/>
            <a:r>
              <a:rPr lang="en-US" sz="2400" dirty="0">
                <a:solidFill>
                  <a:schemeClr val="bg1"/>
                </a:solidFill>
              </a:rPr>
              <a:t>(Red, Green, Blue)</a:t>
            </a:r>
          </a:p>
          <a:p>
            <a:r>
              <a:rPr lang="en-US" sz="2400" dirty="0">
                <a:solidFill>
                  <a:schemeClr val="bg1"/>
                </a:solidFill>
              </a:rPr>
              <a:t>The triplet (1, 0, 0) is red, (0, 1, 0) is green, (0, 0, 1) is blue, (0, 0, 0) is black, and (1, 1, 1) is white</a:t>
            </a:r>
          </a:p>
          <a:p>
            <a:endParaRPr lang="en-US" dirty="0"/>
          </a:p>
        </p:txBody>
      </p:sp>
      <p:sp>
        <p:nvSpPr>
          <p:cNvPr id="3" name="Rectangle 2"/>
          <p:cNvSpPr/>
          <p:nvPr/>
        </p:nvSpPr>
        <p:spPr>
          <a:xfrm>
            <a:off x="1860456" y="82977"/>
            <a:ext cx="5423088" cy="584775"/>
          </a:xfrm>
          <a:prstGeom prst="rect">
            <a:avLst/>
          </a:prstGeom>
        </p:spPr>
        <p:txBody>
          <a:bodyPr wrap="none">
            <a:spAutoFit/>
          </a:bodyPr>
          <a:lstStyle/>
          <a:p>
            <a:pPr algn="ctr"/>
            <a:r>
              <a:rPr lang="en-US" sz="3200" dirty="0">
                <a:solidFill>
                  <a:srgbClr val="FFFF00"/>
                </a:solidFill>
              </a:rPr>
              <a:t> The Birth of an RGB Composite</a:t>
            </a:r>
            <a:endParaRPr lang="en-US" sz="3200" dirty="0"/>
          </a:p>
        </p:txBody>
      </p:sp>
    </p:spTree>
    <p:extLst>
      <p:ext uri="{BB962C8B-B14F-4D97-AF65-F5344CB8AC3E}">
        <p14:creationId xmlns:p14="http://schemas.microsoft.com/office/powerpoint/2010/main" val="1721884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FF00"/>
              </a:solidFill>
            </a:endParaRPr>
          </a:p>
        </p:txBody>
      </p:sp>
      <p:pic>
        <p:nvPicPr>
          <p:cNvPr id="5" name="Content Placeholder 4" descr="RGB_Cube_Show_lowgamma_cutout_b.png"/>
          <p:cNvPicPr>
            <a:picLocks noGrp="1" noChangeAspect="1"/>
          </p:cNvPicPr>
          <p:nvPr>
            <p:ph idx="1"/>
          </p:nvPr>
        </p:nvPicPr>
        <p:blipFill>
          <a:blip r:embed="rId2" cstate="print">
            <a:extLst>
              <a:ext uri="{28A0092B-C50C-407E-A947-70E740481C1C}">
                <a14:useLocalDpi xmlns:a14="http://schemas.microsoft.com/office/drawing/2010/main" val="0"/>
              </a:ext>
            </a:extLst>
          </a:blip>
          <a:srcRect l="-16471" r="-16471"/>
          <a:stretch>
            <a:fillRect/>
          </a:stretch>
        </p:blipFill>
        <p:spPr>
          <a:xfrm>
            <a:off x="2478882" y="1600201"/>
            <a:ext cx="5307806" cy="2994422"/>
          </a:xfrm>
          <a:prstGeom prst="rect">
            <a:avLst/>
          </a:prstGeom>
          <a:noFill/>
          <a:ln>
            <a:noFill/>
          </a:ln>
        </p:spPr>
      </p:pic>
      <p:sp>
        <p:nvSpPr>
          <p:cNvPr id="4" name="Slide Number Placeholder 3"/>
          <p:cNvSpPr>
            <a:spLocks noGrp="1"/>
          </p:cNvSpPr>
          <p:nvPr>
            <p:ph type="sldNum" sz="quarter" idx="12"/>
          </p:nvPr>
        </p:nvSpPr>
        <p:spPr/>
        <p:txBody>
          <a:bodyPr/>
          <a:lstStyle/>
          <a:p>
            <a:pPr algn="r" defTabSz="342900">
              <a:defRPr/>
            </a:pPr>
            <a:fld id="{E2567CC5-2D73-3146-B6E4-2F96D7EA54EF}" type="slidenum">
              <a:rPr lang="en-US" sz="1050" b="1">
                <a:solidFill>
                  <a:prstClr val="black">
                    <a:lumMod val="85000"/>
                    <a:lumOff val="15000"/>
                  </a:prstClr>
                </a:solidFill>
                <a:latin typeface="Calibri"/>
              </a:rPr>
              <a:pPr algn="r" defTabSz="342900">
                <a:defRPr/>
              </a:pPr>
              <a:t>53</a:t>
            </a:fld>
            <a:endParaRPr lang="en-US" sz="1050" b="1">
              <a:solidFill>
                <a:prstClr val="black">
                  <a:lumMod val="85000"/>
                  <a:lumOff val="15000"/>
                </a:prstClr>
              </a:solidFill>
              <a:latin typeface="Calibri"/>
            </a:endParaRPr>
          </a:p>
        </p:txBody>
      </p:sp>
      <p:sp>
        <p:nvSpPr>
          <p:cNvPr id="6" name="TextBox 5"/>
          <p:cNvSpPr txBox="1"/>
          <p:nvPr/>
        </p:nvSpPr>
        <p:spPr>
          <a:xfrm>
            <a:off x="3082374" y="4594622"/>
            <a:ext cx="4106060" cy="300082"/>
          </a:xfrm>
          <a:prstGeom prst="rect">
            <a:avLst/>
          </a:prstGeom>
          <a:noFill/>
        </p:spPr>
        <p:txBody>
          <a:bodyPr wrap="none" rtlCol="0">
            <a:spAutoFit/>
          </a:bodyPr>
          <a:lstStyle/>
          <a:p>
            <a:pPr algn="ctr" defTabSz="342900">
              <a:defRPr/>
            </a:pPr>
            <a:r>
              <a:rPr lang="en-US" sz="1350" dirty="0">
                <a:solidFill>
                  <a:schemeClr val="bg1"/>
                </a:solidFill>
                <a:latin typeface="Calibri"/>
              </a:rPr>
              <a:t>Source: </a:t>
            </a:r>
            <a:r>
              <a:rPr lang="en-US" sz="1350" u="sng" dirty="0">
                <a:solidFill>
                  <a:schemeClr val="bg1"/>
                </a:solidFill>
                <a:latin typeface="Calibri"/>
              </a:rPr>
              <a:t>https://</a:t>
            </a:r>
            <a:r>
              <a:rPr lang="en-US" sz="1350" u="sng" dirty="0" err="1">
                <a:solidFill>
                  <a:schemeClr val="bg1"/>
                </a:solidFill>
                <a:latin typeface="Calibri"/>
              </a:rPr>
              <a:t>en.wikipedia.org</a:t>
            </a:r>
            <a:r>
              <a:rPr lang="en-US" sz="1350" u="sng" dirty="0">
                <a:solidFill>
                  <a:schemeClr val="bg1"/>
                </a:solidFill>
                <a:latin typeface="Calibri"/>
              </a:rPr>
              <a:t>/wiki/</a:t>
            </a:r>
            <a:r>
              <a:rPr lang="en-US" sz="1350" u="sng" dirty="0" err="1">
                <a:solidFill>
                  <a:schemeClr val="bg1"/>
                </a:solidFill>
                <a:latin typeface="Calibri"/>
              </a:rPr>
              <a:t>RGB_color_space</a:t>
            </a:r>
            <a:endParaRPr lang="en-US" sz="1350" u="sng" dirty="0">
              <a:solidFill>
                <a:schemeClr val="bg1"/>
              </a:solidFill>
              <a:latin typeface="Calibri"/>
            </a:endParaRPr>
          </a:p>
        </p:txBody>
      </p:sp>
      <p:sp>
        <p:nvSpPr>
          <p:cNvPr id="3" name="Rectangle 2"/>
          <p:cNvSpPr/>
          <p:nvPr/>
        </p:nvSpPr>
        <p:spPr>
          <a:xfrm>
            <a:off x="2210103" y="128244"/>
            <a:ext cx="4723794" cy="584775"/>
          </a:xfrm>
          <a:prstGeom prst="rect">
            <a:avLst/>
          </a:prstGeom>
        </p:spPr>
        <p:txBody>
          <a:bodyPr wrap="none">
            <a:spAutoFit/>
          </a:bodyPr>
          <a:lstStyle/>
          <a:p>
            <a:pPr algn="ctr"/>
            <a:r>
              <a:rPr lang="en-US" sz="3200" dirty="0">
                <a:solidFill>
                  <a:srgbClr val="FFFF00"/>
                </a:solidFill>
              </a:rPr>
              <a:t> RGB Color Space as a Cube</a:t>
            </a:r>
            <a:endParaRPr lang="en-US" sz="3200" dirty="0"/>
          </a:p>
        </p:txBody>
      </p:sp>
    </p:spTree>
    <p:extLst>
      <p:ext uri="{BB962C8B-B14F-4D97-AF65-F5344CB8AC3E}">
        <p14:creationId xmlns:p14="http://schemas.microsoft.com/office/powerpoint/2010/main" val="291384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85900" y="-114300"/>
            <a:ext cx="6172200" cy="857250"/>
          </a:xfrm>
        </p:spPr>
        <p:txBody>
          <a:bodyPr>
            <a:normAutofit/>
          </a:bodyPr>
          <a:lstStyle/>
          <a:p>
            <a:r>
              <a:rPr lang="en-US" dirty="0" smtClean="0">
                <a:solidFill>
                  <a:srgbClr val="FFFF00"/>
                </a:solidFill>
              </a:rPr>
              <a:t>Educational RGB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460098" y="4174905"/>
            <a:ext cx="4376301" cy="1143000"/>
          </a:xfrm>
        </p:spPr>
        <p:txBody>
          <a:bodyPr>
            <a:noAutofit/>
          </a:bodyPr>
          <a:lstStyle/>
          <a:p>
            <a:pPr marL="0" indent="0">
              <a:buClr>
                <a:srgbClr val="000000"/>
              </a:buClr>
              <a:buSzPct val="100000"/>
              <a:buNone/>
            </a:pPr>
            <a:r>
              <a:rPr lang="en-US" sz="1500" i="1" u="sng" dirty="0">
                <a:solidFill>
                  <a:schemeClr val="bg1"/>
                </a:solidFill>
                <a:latin typeface="+mj-lt"/>
                <a:ea typeface="Calibri"/>
                <a:cs typeface="Calibri"/>
                <a:sym typeface="Calibri"/>
                <a:hlinkClick r:id="rId3"/>
                <a:rtl val="0"/>
              </a:rPr>
              <a:t/>
            </a:r>
            <a:br>
              <a:rPr lang="en-US" sz="1500" i="1" u="sng" dirty="0">
                <a:solidFill>
                  <a:schemeClr val="bg1"/>
                </a:solidFill>
                <a:latin typeface="+mj-lt"/>
                <a:ea typeface="Calibri"/>
                <a:cs typeface="Calibri"/>
                <a:sym typeface="Calibri"/>
                <a:hlinkClick r:id="rId3"/>
                <a:rtl val="0"/>
              </a:rPr>
            </a:br>
            <a:endParaRPr lang="en-US" sz="1500" i="1" u="sng" dirty="0">
              <a:solidFill>
                <a:schemeClr val="bg1"/>
              </a:solidFill>
              <a:latin typeface="+mj-lt"/>
              <a:ea typeface="Calibri"/>
              <a:cs typeface="Calibri"/>
              <a:sym typeface="Calibri"/>
              <a:hlinkClick r:id="rId3"/>
              <a:rtl val="0"/>
            </a:endParaRPr>
          </a:p>
          <a:p>
            <a:pPr marL="0" indent="0">
              <a:spcBef>
                <a:spcPts val="300"/>
              </a:spcBef>
              <a:buClr>
                <a:srgbClr val="000000"/>
              </a:buClr>
              <a:buSzPct val="100000"/>
              <a:buNone/>
            </a:pPr>
            <a:r>
              <a:rPr lang="en-US" sz="1500" dirty="0" err="1">
                <a:solidFill>
                  <a:schemeClr val="bg1"/>
                </a:solidFill>
                <a:latin typeface="+mj-lt"/>
              </a:rPr>
              <a:t>Webapp</a:t>
            </a:r>
            <a:r>
              <a:rPr lang="en-US" sz="1500" dirty="0">
                <a:solidFill>
                  <a:schemeClr val="bg1"/>
                </a:solidFill>
                <a:latin typeface="+mj-lt"/>
              </a:rPr>
              <a:t> to combine </a:t>
            </a:r>
            <a:r>
              <a:rPr lang="en-US" sz="1500" dirty="0" smtClean="0">
                <a:solidFill>
                  <a:schemeClr val="bg1"/>
                </a:solidFill>
                <a:latin typeface="+mj-lt"/>
              </a:rPr>
              <a:t>3 ABI bands </a:t>
            </a:r>
            <a:r>
              <a:rPr lang="en-US" sz="1500" dirty="0">
                <a:solidFill>
                  <a:schemeClr val="bg1"/>
                </a:solidFill>
                <a:latin typeface="+mj-lt"/>
              </a:rPr>
              <a:t>into one image.</a:t>
            </a:r>
            <a:endParaRPr lang="en-US" sz="135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pPr algn="r" defTabSz="685800">
              <a:defRPr/>
            </a:pPr>
            <a:fld id="{09B8BF32-6F5A-422F-A146-B65F2B98D5BA}" type="slidenum">
              <a:rPr lang="en-US" sz="1050">
                <a:solidFill>
                  <a:srgbClr val="000000"/>
                </a:solidFill>
                <a:latin typeface="Arial" charset="0"/>
              </a:rPr>
              <a:pPr algn="r" defTabSz="685800">
                <a:defRPr/>
              </a:pPr>
              <a:t>54</a:t>
            </a:fld>
            <a:endParaRPr lang="en-US" sz="1050">
              <a:solidFill>
                <a:srgbClr val="000000"/>
              </a:solidFill>
              <a:latin typeface="Arial" charset="0"/>
            </a:endParaRPr>
          </a:p>
        </p:txBody>
      </p:sp>
      <p:sp>
        <p:nvSpPr>
          <p:cNvPr id="4" name="TextBox 3"/>
          <p:cNvSpPr txBox="1"/>
          <p:nvPr/>
        </p:nvSpPr>
        <p:spPr>
          <a:xfrm>
            <a:off x="2116815" y="514352"/>
            <a:ext cx="5941337" cy="507831"/>
          </a:xfrm>
          <a:prstGeom prst="rect">
            <a:avLst/>
          </a:prstGeom>
          <a:noFill/>
        </p:spPr>
        <p:txBody>
          <a:bodyPr wrap="square" rtlCol="0">
            <a:spAutoFit/>
          </a:bodyPr>
          <a:lstStyle/>
          <a:p>
            <a:pPr defTabSz="685800">
              <a:defRPr/>
            </a:pPr>
            <a:r>
              <a:rPr lang="en-US" sz="1350" dirty="0">
                <a:solidFill>
                  <a:srgbClr val="FFFFFF"/>
                </a:solidFill>
                <a:latin typeface="Arial"/>
              </a:rPr>
              <a:t>Sample interactive “RGB” educational </a:t>
            </a:r>
            <a:r>
              <a:rPr lang="en-US" sz="1350" dirty="0" err="1">
                <a:solidFill>
                  <a:srgbClr val="FFFFFF"/>
                </a:solidFill>
                <a:latin typeface="Arial"/>
              </a:rPr>
              <a:t>webapp</a:t>
            </a:r>
            <a:r>
              <a:rPr lang="en-US" sz="1350" dirty="0">
                <a:solidFill>
                  <a:srgbClr val="FFFFFF"/>
                </a:solidFill>
                <a:latin typeface="Arial"/>
              </a:rPr>
              <a:t> using ABI images:</a:t>
            </a:r>
          </a:p>
          <a:p>
            <a:pPr defTabSz="685800">
              <a:defRPr/>
            </a:pPr>
            <a:r>
              <a:rPr lang="en-US" sz="1350" i="1" dirty="0">
                <a:solidFill>
                  <a:srgbClr val="FFFFFF"/>
                </a:solidFill>
                <a:latin typeface="Arial"/>
              </a:rPr>
              <a:t>http://cimss.ssec.wisc.edu/education/apps/satrgb/FirstLightRGB.html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30" y="1044329"/>
            <a:ext cx="3095547" cy="330964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470" y="1174537"/>
            <a:ext cx="3878437" cy="330964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1159" b="27477"/>
          <a:stretch/>
        </p:blipFill>
        <p:spPr>
          <a:xfrm>
            <a:off x="2717522" y="1387366"/>
            <a:ext cx="4372989" cy="330964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717611"/>
            <a:ext cx="4331832" cy="3310280"/>
          </a:xfrm>
          <a:prstGeom prst="rect">
            <a:avLst/>
          </a:prstGeom>
        </p:spPr>
      </p:pic>
    </p:spTree>
    <p:extLst>
      <p:ext uri="{BB962C8B-B14F-4D97-AF65-F5344CB8AC3E}">
        <p14:creationId xmlns:p14="http://schemas.microsoft.com/office/powerpoint/2010/main" val="20728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80134"/>
            <a:ext cx="5829300" cy="1790700"/>
          </a:xfrm>
        </p:spPr>
        <p:txBody>
          <a:bodyPr/>
          <a:lstStyle/>
          <a:p>
            <a:r>
              <a:rPr lang="en-US" dirty="0" smtClean="0">
                <a:solidFill>
                  <a:srgbClr val="FFFF00"/>
                </a:solidFill>
              </a:rPr>
              <a:t>RGB Action</a:t>
            </a:r>
            <a:endParaRPr lang="en-US" dirty="0">
              <a:solidFill>
                <a:srgbClr val="FFFF00"/>
              </a:solidFill>
            </a:endParaRPr>
          </a:p>
        </p:txBody>
      </p:sp>
      <p:sp>
        <p:nvSpPr>
          <p:cNvPr id="3" name="Subtitle 2"/>
          <p:cNvSpPr>
            <a:spLocks noGrp="1"/>
          </p:cNvSpPr>
          <p:nvPr>
            <p:ph type="subTitle" idx="1"/>
          </p:nvPr>
        </p:nvSpPr>
        <p:spPr>
          <a:xfrm>
            <a:off x="550190" y="1379622"/>
            <a:ext cx="8121112" cy="2943900"/>
          </a:xfrm>
        </p:spPr>
        <p:txBody>
          <a:bodyPr>
            <a:normAutofit lnSpcReduction="10000"/>
          </a:bodyPr>
          <a:lstStyle/>
          <a:p>
            <a:r>
              <a:rPr lang="en-US" dirty="0">
                <a:hlinkClick r:id="rId2"/>
              </a:rPr>
              <a:t>http://</a:t>
            </a:r>
            <a:r>
              <a:rPr lang="en-US" dirty="0" smtClean="0">
                <a:hlinkClick r:id="rId2"/>
              </a:rPr>
              <a:t>cimss.ssec.wisc.edu/goes/webapps/satrgb/overview_abi_goes16.html</a:t>
            </a:r>
            <a:endParaRPr lang="en-US" dirty="0" smtClean="0"/>
          </a:p>
          <a:p>
            <a:endParaRPr lang="en-US" dirty="0"/>
          </a:p>
          <a:p>
            <a:r>
              <a:rPr lang="en-US" dirty="0" smtClean="0">
                <a:solidFill>
                  <a:schemeClr val="bg1"/>
                </a:solidFill>
              </a:rPr>
              <a:t>Use GOES-16 ABI first light imagery to make a RGB to highlight cloud phase</a:t>
            </a:r>
          </a:p>
          <a:p>
            <a:endParaRPr lang="en-US" dirty="0">
              <a:solidFill>
                <a:schemeClr val="bg1"/>
              </a:solidFill>
            </a:endParaRPr>
          </a:p>
          <a:p>
            <a:r>
              <a:rPr lang="en-US" dirty="0" smtClean="0">
                <a:solidFill>
                  <a:schemeClr val="bg1"/>
                </a:solidFill>
              </a:rPr>
              <a:t>Or </a:t>
            </a:r>
          </a:p>
          <a:p>
            <a:endParaRPr lang="en-US" dirty="0">
              <a:solidFill>
                <a:schemeClr val="bg1"/>
              </a:solidFill>
            </a:endParaRPr>
          </a:p>
          <a:p>
            <a:r>
              <a:rPr lang="en-US" dirty="0">
                <a:hlinkClick r:id="rId3"/>
              </a:rPr>
              <a:t>http://cimss.ssec.wisc.edu/goes/webapps/satrgb/satrgb_ABI_fd_realtime.html</a:t>
            </a:r>
            <a:endParaRPr lang="en-US" dirty="0"/>
          </a:p>
          <a:p>
            <a:endParaRPr lang="en-US" dirty="0" smtClean="0">
              <a:solidFill>
                <a:schemeClr val="bg1"/>
              </a:solidFill>
            </a:endParaRPr>
          </a:p>
          <a:p>
            <a:r>
              <a:rPr lang="en-US" dirty="0" smtClean="0">
                <a:solidFill>
                  <a:schemeClr val="bg1"/>
                </a:solidFill>
              </a:rPr>
              <a:t>Use </a:t>
            </a:r>
            <a:r>
              <a:rPr lang="en-US" dirty="0">
                <a:solidFill>
                  <a:schemeClr val="bg1"/>
                </a:solidFill>
              </a:rPr>
              <a:t>GOES-16 ABI near realtime FD imagery to make a RGB to highlight cloud heights</a:t>
            </a:r>
          </a:p>
          <a:p>
            <a:endParaRPr lang="en-US" dirty="0" smtClean="0">
              <a:solidFill>
                <a:schemeClr val="bg1"/>
              </a:solidFill>
            </a:endParaRPr>
          </a:p>
          <a:p>
            <a:endParaRPr lang="en-US" dirty="0"/>
          </a:p>
        </p:txBody>
      </p:sp>
    </p:spTree>
    <p:extLst>
      <p:ext uri="{BB962C8B-B14F-4D97-AF65-F5344CB8AC3E}">
        <p14:creationId xmlns:p14="http://schemas.microsoft.com/office/powerpoint/2010/main" val="19865208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56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246938"/>
            <a:ext cx="6172200" cy="33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The ABI can monitor:</a:t>
            </a:r>
            <a:br>
              <a:rPr lang="en-US" altLang="en-US" sz="3000" dirty="0">
                <a:solidFill>
                  <a:srgbClr val="FFFF00"/>
                </a:solidFill>
                <a:latin typeface="+mj-lt"/>
              </a:rPr>
            </a:b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a)  fires</a:t>
            </a:r>
          </a:p>
          <a:p>
            <a:pPr marL="0" indent="0">
              <a:spcBef>
                <a:spcPct val="0"/>
              </a:spcBef>
              <a:buNone/>
            </a:pPr>
            <a:r>
              <a:rPr lang="en-US" altLang="en-US" sz="3000" dirty="0">
                <a:solidFill>
                  <a:srgbClr val="FFFF00"/>
                </a:solidFill>
                <a:latin typeface="+mj-lt"/>
              </a:rPr>
              <a:t>b)  cloud top phase</a:t>
            </a:r>
          </a:p>
          <a:p>
            <a:pPr marL="0" indent="0">
              <a:spcBef>
                <a:spcPct val="0"/>
              </a:spcBef>
              <a:buNone/>
            </a:pPr>
            <a:r>
              <a:rPr lang="en-US" altLang="en-US" sz="3000" dirty="0">
                <a:solidFill>
                  <a:srgbClr val="FFFF00"/>
                </a:solidFill>
                <a:latin typeface="+mj-lt"/>
              </a:rPr>
              <a:t>c)  the cryosphere</a:t>
            </a:r>
          </a:p>
          <a:p>
            <a:pPr marL="0" indent="0">
              <a:spcBef>
                <a:spcPct val="0"/>
              </a:spcBef>
              <a:buNone/>
            </a:pPr>
            <a:r>
              <a:rPr lang="en-US" altLang="en-US" sz="3000" dirty="0">
                <a:solidFill>
                  <a:srgbClr val="FFFF00"/>
                </a:solidFill>
                <a:latin typeface="+mj-lt"/>
              </a:rPr>
              <a:t>d)  volcanic ash plumes</a:t>
            </a:r>
          </a:p>
          <a:p>
            <a:pPr marL="0" indent="0">
              <a:spcBef>
                <a:spcPct val="0"/>
              </a:spcBef>
              <a:buNone/>
            </a:pPr>
            <a:r>
              <a:rPr lang="en-US" altLang="en-US" sz="3000" dirty="0">
                <a:solidFill>
                  <a:srgbClr val="FFFF00"/>
                </a:solidFill>
                <a:latin typeface="+mj-lt"/>
              </a:rPr>
              <a:t>e)  all of the above</a:t>
            </a:r>
          </a:p>
        </p:txBody>
      </p:sp>
    </p:spTree>
    <p:extLst>
      <p:ext uri="{BB962C8B-B14F-4D97-AF65-F5344CB8AC3E}">
        <p14:creationId xmlns:p14="http://schemas.microsoft.com/office/powerpoint/2010/main" val="3161655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l="29526" t="14114" r="15332" b="11794"/>
          <a:stretch/>
        </p:blipFill>
        <p:spPr>
          <a:xfrm>
            <a:off x="1143001" y="-31147"/>
            <a:ext cx="6867356" cy="5150518"/>
          </a:xfrm>
          <a:prstGeom prst="rect">
            <a:avLst/>
          </a:prstGeom>
          <a:noFill/>
          <a:ln>
            <a:noFill/>
          </a:ln>
        </p:spPr>
      </p:pic>
      <p:sp>
        <p:nvSpPr>
          <p:cNvPr id="461" name="Shape 461"/>
          <p:cNvSpPr txBox="1"/>
          <p:nvPr/>
        </p:nvSpPr>
        <p:spPr>
          <a:xfrm>
            <a:off x="4972051" y="4522486"/>
            <a:ext cx="2981156" cy="392414"/>
          </a:xfrm>
          <a:prstGeom prst="rect">
            <a:avLst/>
          </a:prstGeom>
          <a:noFill/>
          <a:ln>
            <a:noFill/>
          </a:ln>
        </p:spPr>
        <p:txBody>
          <a:bodyPr lIns="68569" tIns="34275" rIns="68569" bIns="34275" anchor="t" anchorCtr="0">
            <a:noAutofit/>
          </a:bodyPr>
          <a:lstStyle/>
          <a:p>
            <a:pPr defTabSz="342900">
              <a:buClr>
                <a:srgbClr val="FFFF00"/>
              </a:buClr>
              <a:buSzPct val="25000"/>
              <a:defRPr/>
            </a:pPr>
            <a:r>
              <a:rPr lang="en-US" sz="2100" dirty="0">
                <a:solidFill>
                  <a:srgbClr val="FFFF00"/>
                </a:solidFill>
                <a:latin typeface="Arial"/>
                <a:ea typeface="Arial"/>
                <a:cs typeface="Arial"/>
                <a:sym typeface="Arial"/>
              </a:rPr>
              <a:t>http://www.goes-r.gov</a:t>
            </a:r>
          </a:p>
        </p:txBody>
      </p:sp>
      <p:sp>
        <p:nvSpPr>
          <p:cNvPr id="462" name="Shape 462"/>
          <p:cNvSpPr txBox="1">
            <a:spLocks noGrp="1"/>
          </p:cNvSpPr>
          <p:nvPr>
            <p:ph type="sldNum" idx="12"/>
          </p:nvPr>
        </p:nvSpPr>
        <p:spPr>
          <a:xfrm>
            <a:off x="7086600" y="4767264"/>
            <a:ext cx="571500" cy="273844"/>
          </a:xfrm>
          <a:prstGeom prst="rect">
            <a:avLst/>
          </a:prstGeom>
          <a:noFill/>
          <a:ln>
            <a:noFill/>
          </a:ln>
        </p:spPr>
        <p:txBody>
          <a:bodyPr lIns="68569" tIns="34275" rIns="68569" bIns="34275" anchor="ctr" anchorCtr="0">
            <a:noAutofit/>
          </a:bodyPr>
          <a:lstStyle/>
          <a:p>
            <a:pPr algn="r" defTabSz="342900">
              <a:buClr>
                <a:srgbClr val="000000"/>
              </a:buClr>
              <a:buSzPct val="25000"/>
              <a:defRPr/>
            </a:pPr>
            <a:fld id="{00000000-1234-1234-1234-123412341234}" type="slidenum">
              <a:rPr lang="en-US" sz="1050">
                <a:solidFill>
                  <a:srgbClr val="000000"/>
                </a:solidFill>
                <a:latin typeface="Arial"/>
                <a:ea typeface="Arial"/>
                <a:cs typeface="Arial"/>
                <a:sym typeface="Arial"/>
              </a:rPr>
              <a:pPr algn="r" defTabSz="342900">
                <a:buClr>
                  <a:srgbClr val="000000"/>
                </a:buClr>
                <a:buSzPct val="25000"/>
                <a:defRPr/>
              </a:pPr>
              <a:t>57</a:t>
            </a:fld>
            <a:endParaRPr lang="en-US" sz="1050" dirty="0">
              <a:solidFill>
                <a:srgbClr val="000000"/>
              </a:solidFill>
              <a:latin typeface="Arial"/>
              <a:ea typeface="Arial"/>
              <a:cs typeface="Arial"/>
              <a:sym typeface="Arial"/>
            </a:endParaRPr>
          </a:p>
        </p:txBody>
      </p:sp>
      <p:sp>
        <p:nvSpPr>
          <p:cNvPr id="463" name="Shape 463"/>
          <p:cNvSpPr txBox="1"/>
          <p:nvPr/>
        </p:nvSpPr>
        <p:spPr>
          <a:xfrm>
            <a:off x="1143000" y="4337670"/>
            <a:ext cx="3298018" cy="346248"/>
          </a:xfrm>
          <a:prstGeom prst="rect">
            <a:avLst/>
          </a:prstGeom>
          <a:noFill/>
          <a:ln>
            <a:noFill/>
          </a:ln>
        </p:spPr>
        <p:txBody>
          <a:bodyPr lIns="68569" tIns="34275" rIns="68569" bIns="34275" anchor="t" anchorCtr="0">
            <a:noAutofit/>
          </a:bodyPr>
          <a:lstStyle/>
          <a:p>
            <a:pPr defTabSz="342900">
              <a:buClr>
                <a:srgbClr val="FFFFFF"/>
              </a:buClr>
              <a:buSzPct val="25000"/>
              <a:defRPr/>
            </a:pPr>
            <a:r>
              <a:rPr lang="en-US" dirty="0">
                <a:solidFill>
                  <a:srgbClr val="FFFFFF"/>
                </a:solidFill>
                <a:latin typeface="Arial"/>
                <a:ea typeface="Arial"/>
                <a:cs typeface="Arial"/>
                <a:sym typeface="Arial"/>
              </a:rPr>
              <a:t>Many critical derived quantities</a:t>
            </a:r>
          </a:p>
        </p:txBody>
      </p:sp>
      <p:sp>
        <p:nvSpPr>
          <p:cNvPr id="2" name="Oval 1"/>
          <p:cNvSpPr/>
          <p:nvPr/>
        </p:nvSpPr>
        <p:spPr>
          <a:xfrm>
            <a:off x="4343400" y="342900"/>
            <a:ext cx="514350" cy="514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Tree>
    <p:extLst>
      <p:ext uri="{BB962C8B-B14F-4D97-AF65-F5344CB8AC3E}">
        <p14:creationId xmlns:p14="http://schemas.microsoft.com/office/powerpoint/2010/main" val="10458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878" y="102021"/>
            <a:ext cx="6310466" cy="617220"/>
          </a:xfrm>
        </p:spPr>
        <p:txBody>
          <a:bodyPr/>
          <a:lstStyle/>
          <a:p>
            <a:r>
              <a:rPr lang="en-US" sz="2700" b="1" dirty="0">
                <a:solidFill>
                  <a:schemeClr val="bg1"/>
                </a:solidFill>
              </a:rPr>
              <a:t>GOES-16 Products</a:t>
            </a:r>
          </a:p>
        </p:txBody>
      </p:sp>
      <p:sp>
        <p:nvSpPr>
          <p:cNvPr id="4" name="Slide Number Placeholder 3"/>
          <p:cNvSpPr>
            <a:spLocks noGrp="1"/>
          </p:cNvSpPr>
          <p:nvPr>
            <p:ph type="sldNum" sz="quarter" idx="4294967295"/>
          </p:nvPr>
        </p:nvSpPr>
        <p:spPr>
          <a:xfrm>
            <a:off x="6511382" y="4885737"/>
            <a:ext cx="1306137" cy="273844"/>
          </a:xfrm>
        </p:spPr>
        <p:txBody>
          <a:bodyPr/>
          <a:lstStyle/>
          <a:p>
            <a:pPr algn="r" defTabSz="342900">
              <a:defRPr/>
            </a:pPr>
            <a:fld id="{0249A42C-7C3A-1946-A459-68A8AD418034}" type="slidenum">
              <a:rPr lang="en-US" sz="900">
                <a:solidFill>
                  <a:prstClr val="white"/>
                </a:solidFill>
                <a:latin typeface="Calibri"/>
              </a:rPr>
              <a:pPr algn="r" defTabSz="342900">
                <a:defRPr/>
              </a:pPr>
              <a:t>58</a:t>
            </a:fld>
            <a:endParaRPr lang="en-US" sz="900" dirty="0">
              <a:solidFill>
                <a:prstClr val="white"/>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731381669"/>
              </p:ext>
            </p:extLst>
          </p:nvPr>
        </p:nvGraphicFramePr>
        <p:xfrm>
          <a:off x="749119" y="1106953"/>
          <a:ext cx="2169458" cy="3169920"/>
        </p:xfrm>
        <a:graphic>
          <a:graphicData uri="http://schemas.openxmlformats.org/drawingml/2006/table">
            <a:tbl>
              <a:tblPr firstRow="1" bandRow="1"/>
              <a:tblGrid>
                <a:gridCol w="2169458">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and Moisture Imagery (KPP)</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Detection (Smoke &amp; Dust)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Optical Depth (AOD)</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Clear Sky Mask</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Particle Size Distribution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Phase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Pressure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Top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Motion Winds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Stability Indices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95879520"/>
              </p:ext>
            </p:extLst>
          </p:nvPr>
        </p:nvGraphicFramePr>
        <p:xfrm>
          <a:off x="2920819" y="649091"/>
          <a:ext cx="2177719" cy="3573780"/>
        </p:xfrm>
        <a:graphic>
          <a:graphicData uri="http://schemas.openxmlformats.org/drawingml/2006/table">
            <a:tbl>
              <a:tblPr firstRow="1" bandRow="1"/>
              <a:tblGrid>
                <a:gridCol w="2177719">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 (</a:t>
                      </a:r>
                      <a:r>
                        <a:rPr lang="en-US" sz="1100" dirty="0" err="1" smtClean="0">
                          <a:solidFill>
                            <a:schemeClr val="tx1"/>
                          </a:solidFill>
                        </a:rPr>
                        <a:t>con’t</a:t>
                      </a:r>
                      <a:r>
                        <a:rPr lang="en-US" sz="1100" dirty="0" smtClean="0">
                          <a:solidFill>
                            <a:schemeClr val="tx1"/>
                          </a:solidFill>
                        </a:rPr>
                        <a: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anose="020B0604020202020204" pitchFamily="34" charset="0"/>
                          <a:cs typeface="Arial" panose="020B0604020202020204" pitchFamily="34" charset="0"/>
                        </a:rPr>
                        <a:t>Downward S/W</a:t>
                      </a:r>
                      <a:r>
                        <a:rPr lang="en-US" sz="1100" baseline="0" dirty="0" smtClean="0">
                          <a:solidFill>
                            <a:schemeClr val="tx1"/>
                          </a:solidFill>
                          <a:latin typeface="Arial" panose="020B0604020202020204" pitchFamily="34" charset="0"/>
                          <a:cs typeface="Arial" panose="020B0604020202020204" pitchFamily="34" charset="0"/>
                        </a:rPr>
                        <a:t> Radiation:  Surface</a:t>
                      </a:r>
                      <a:endParaRPr lang="en-US" sz="1100" dirty="0" smtClean="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Fire/Hot Spot Characterization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Hurricane</a:t>
                      </a:r>
                      <a:r>
                        <a:rPr lang="en-US" sz="1100" baseline="0" dirty="0" smtClean="0">
                          <a:solidFill>
                            <a:schemeClr val="tx1"/>
                          </a:solidFill>
                        </a:rPr>
                        <a:t> Intensity Estimation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Land Surface Temperature </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Legacy Vertical</a:t>
                      </a:r>
                      <a:r>
                        <a:rPr lang="en-US" sz="1100" baseline="0" dirty="0" smtClean="0">
                          <a:solidFill>
                            <a:schemeClr val="tx1"/>
                          </a:solidFill>
                        </a:rPr>
                        <a:t> Moisture Profile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Legacy Vertical Temperature Profile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Rainfall Rate/QPE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Reflected S/W Radiation:  TOA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Sea Surface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Snow Cover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Total Perceptible Water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Volcanic Ash:  Detection and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91211944"/>
              </p:ext>
            </p:extLst>
          </p:nvPr>
        </p:nvGraphicFramePr>
        <p:xfrm>
          <a:off x="5098539" y="653039"/>
          <a:ext cx="2114547" cy="3810000"/>
        </p:xfrm>
        <a:graphic>
          <a:graphicData uri="http://schemas.openxmlformats.org/drawingml/2006/table">
            <a:tbl>
              <a:tblPr firstRow="1" bandRow="1"/>
              <a:tblGrid>
                <a:gridCol w="2114547">
                  <a:extLst>
                    <a:ext uri="{9D8B030D-6E8A-4147-A177-3AD203B41FA5}">
                      <a16:colId xmlns:a16="http://schemas.microsoft.com/office/drawing/2014/main" val="20000"/>
                    </a:ext>
                  </a:extLst>
                </a:gridCol>
              </a:tblGrid>
              <a:tr h="228600">
                <a:tc>
                  <a:txBody>
                    <a:bodyPr/>
                    <a:lstStyle/>
                    <a:p>
                      <a:pPr algn="ctr"/>
                      <a:r>
                        <a:rPr lang="en-US" sz="1100" b="1" dirty="0" smtClean="0">
                          <a:solidFill>
                            <a:schemeClr val="tx1"/>
                          </a:solidFill>
                          <a:latin typeface="Arial" panose="020B0604020202020204" pitchFamily="34" charset="0"/>
                          <a:cs typeface="Arial" panose="020B0604020202020204" pitchFamily="34" charset="0"/>
                        </a:rPr>
                        <a:t>GLM L2 Product</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algn="ctr"/>
                      <a:r>
                        <a:rPr lang="en-US" sz="1100" b="0" dirty="0" smtClean="0">
                          <a:solidFill>
                            <a:schemeClr val="tx1"/>
                          </a:solidFill>
                          <a:latin typeface="Arial" panose="020B0604020202020204" pitchFamily="34" charset="0"/>
                          <a:cs typeface="Arial" panose="020B0604020202020204" pitchFamily="34" charset="0"/>
                        </a:rPr>
                        <a:t>Lightning:</a:t>
                      </a:r>
                      <a:r>
                        <a:rPr lang="en-US" sz="1100" b="0" baseline="0" dirty="0" smtClean="0">
                          <a:solidFill>
                            <a:schemeClr val="tx1"/>
                          </a:solidFill>
                          <a:latin typeface="Arial" panose="020B0604020202020204" pitchFamily="34" charset="0"/>
                          <a:cs typeface="Arial" panose="020B0604020202020204" pitchFamily="34" charset="0"/>
                        </a:rPr>
                        <a:t>  Events, Groups, Flashes</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SEISS L1b Products</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Energetic Heavy Ions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Low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High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&amp; Galactic Protons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EXIS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Flux: EUV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Flux:  X-ray Irradiance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SUVI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EUV Imagery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MAG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28600">
                <a:tc>
                  <a:txBody>
                    <a:bodyPr/>
                    <a:lstStyle/>
                    <a:p>
                      <a:pPr algn="ctr"/>
                      <a:r>
                        <a:rPr lang="en-US" sz="1100" b="0" dirty="0" smtClean="0">
                          <a:solidFill>
                            <a:schemeClr val="tx1"/>
                          </a:solidFill>
                          <a:latin typeface="Arial" panose="020B0604020202020204" pitchFamily="34" charset="0"/>
                          <a:cs typeface="Arial" panose="020B0604020202020204" pitchFamily="34" charset="0"/>
                        </a:rPr>
                        <a:t>Geomagnetic Field</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00708027"/>
              </p:ext>
            </p:extLst>
          </p:nvPr>
        </p:nvGraphicFramePr>
        <p:xfrm>
          <a:off x="751361" y="649317"/>
          <a:ext cx="2169461" cy="472440"/>
        </p:xfrm>
        <a:graphic>
          <a:graphicData uri="http://schemas.openxmlformats.org/drawingml/2006/table">
            <a:tbl>
              <a:tblPr firstRow="1" bandRow="1">
                <a:tableStyleId>{00A15C55-8517-42AA-B614-E9B94910E393}</a:tableStyleId>
              </a:tblPr>
              <a:tblGrid>
                <a:gridCol w="2169461">
                  <a:extLst>
                    <a:ext uri="{9D8B030D-6E8A-4147-A177-3AD203B41FA5}">
                      <a16:colId xmlns:a16="http://schemas.microsoft.com/office/drawing/2014/main" val="20000"/>
                    </a:ext>
                  </a:extLst>
                </a:gridCol>
              </a:tblGrid>
              <a:tr h="228600">
                <a:tc>
                  <a:txBody>
                    <a:bodyPr/>
                    <a:lstStyle/>
                    <a:p>
                      <a:pPr algn="ctr"/>
                      <a:r>
                        <a:rPr lang="en-US" sz="1100" dirty="0" smtClean="0">
                          <a:solidFill>
                            <a:schemeClr val="tx1"/>
                          </a:solidFill>
                          <a:latin typeface="Arial" panose="020B0604020202020204" pitchFamily="34" charset="0"/>
                          <a:cs typeface="Arial" panose="020B0604020202020204" pitchFamily="34" charset="0"/>
                        </a:rPr>
                        <a:t>ABI L1b Product</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600">
                <a:tc>
                  <a:txBody>
                    <a:bodyPr/>
                    <a:lstStyle/>
                    <a:p>
                      <a:r>
                        <a:rPr lang="en-US" sz="1100" dirty="0" smtClean="0">
                          <a:solidFill>
                            <a:schemeClr val="tx1"/>
                          </a:solidFill>
                          <a:latin typeface="Arial" panose="020B0604020202020204" pitchFamily="34" charset="0"/>
                          <a:cs typeface="Arial" panose="020B0604020202020204" pitchFamily="34" charset="0"/>
                        </a:rPr>
                        <a:t>Radiances</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Content Placeholder 4"/>
          <p:cNvGraphicFramePr>
            <a:graphicFrameLocks/>
          </p:cNvGraphicFramePr>
          <p:nvPr>
            <p:extLst>
              <p:ext uri="{D42A27DB-BD31-4B8C-83A1-F6EECF244321}">
                <p14:modId xmlns:p14="http://schemas.microsoft.com/office/powerpoint/2010/main" val="3157435323"/>
              </p:ext>
            </p:extLst>
          </p:nvPr>
        </p:nvGraphicFramePr>
        <p:xfrm>
          <a:off x="7026843" y="2520319"/>
          <a:ext cx="1984786" cy="1352550"/>
        </p:xfrm>
        <a:graphic>
          <a:graphicData uri="http://schemas.openxmlformats.org/drawingml/2006/table">
            <a:tbl>
              <a:tblPr firstRow="1" bandRow="1">
                <a:tableStyleId>{5C22544A-7EE6-4342-B048-85BDC9FD1C3A}</a:tableStyleId>
              </a:tblPr>
              <a:tblGrid>
                <a:gridCol w="1984786">
                  <a:extLst>
                    <a:ext uri="{9D8B030D-6E8A-4147-A177-3AD203B41FA5}">
                      <a16:colId xmlns:a16="http://schemas.microsoft.com/office/drawing/2014/main" val="20000"/>
                    </a:ext>
                  </a:extLst>
                </a:gridCol>
              </a:tblGrid>
              <a:tr h="278130">
                <a:tc>
                  <a:txBody>
                    <a:bodyPr/>
                    <a:lstStyle/>
                    <a:p>
                      <a:r>
                        <a:rPr lang="en-US" sz="1100" b="1" dirty="0" smtClean="0">
                          <a:solidFill>
                            <a:schemeClr val="bg1"/>
                          </a:solidFill>
                        </a:rPr>
                        <a:t>Plus  from the </a:t>
                      </a:r>
                      <a:r>
                        <a:rPr lang="en-US" sz="1100" b="1" baseline="0" dirty="0" smtClean="0">
                          <a:solidFill>
                            <a:schemeClr val="bg1"/>
                          </a:solidFill>
                        </a:rPr>
                        <a:t>ABI (Pathfinders)</a:t>
                      </a:r>
                      <a:endParaRPr lang="en-US" sz="1100" b="1" dirty="0">
                        <a:solidFill>
                          <a:schemeClr val="bg1"/>
                        </a:solidFill>
                      </a:endParaRPr>
                    </a:p>
                  </a:txBody>
                  <a:tcPr marL="68580" marR="68580" marT="34290" marB="34290"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1028700">
                <a:tc>
                  <a:txBody>
                    <a:bodyPr/>
                    <a:lstStyle/>
                    <a:p>
                      <a:pPr>
                        <a:spcAft>
                          <a:spcPts val="0"/>
                        </a:spcAft>
                      </a:pPr>
                      <a:r>
                        <a:rPr lang="en-US" sz="1100" baseline="0" dirty="0" smtClean="0">
                          <a:latin typeface="Arial" panose="020B0604020202020204" pitchFamily="34" charset="0"/>
                          <a:cs typeface="Arial" panose="020B0604020202020204" pitchFamily="34" charset="0"/>
                        </a:rPr>
                        <a:t>Aerosol Particle Size</a:t>
                      </a:r>
                    </a:p>
                    <a:p>
                      <a:pPr>
                        <a:spcAft>
                          <a:spcPts val="0"/>
                        </a:spcAft>
                      </a:pPr>
                      <a:r>
                        <a:rPr lang="en-US" sz="1100" baseline="0" dirty="0" smtClean="0">
                          <a:latin typeface="Arial" panose="020B0604020202020204" pitchFamily="34" charset="0"/>
                          <a:cs typeface="Arial" panose="020B0604020202020204" pitchFamily="34" charset="0"/>
                        </a:rPr>
                        <a:t>Cloud Layers/Heights</a:t>
                      </a:r>
                    </a:p>
                    <a:p>
                      <a:pPr>
                        <a:spcAft>
                          <a:spcPts val="0"/>
                        </a:spcAft>
                      </a:pPr>
                      <a:r>
                        <a:rPr lang="en-US" sz="1100" baseline="0" dirty="0" smtClean="0">
                          <a:latin typeface="Arial" panose="020B0604020202020204" pitchFamily="34" charset="0"/>
                          <a:cs typeface="Arial" panose="020B0604020202020204" pitchFamily="34" charset="0"/>
                        </a:rPr>
                        <a:t>Ice Thickness</a:t>
                      </a:r>
                    </a:p>
                    <a:p>
                      <a:pPr>
                        <a:spcAft>
                          <a:spcPts val="0"/>
                        </a:spcAft>
                      </a:pPr>
                      <a:r>
                        <a:rPr lang="en-US" sz="1100" baseline="0" dirty="0" smtClean="0">
                          <a:latin typeface="Arial" panose="020B0604020202020204" pitchFamily="34" charset="0"/>
                          <a:cs typeface="Arial" panose="020B0604020202020204" pitchFamily="34" charset="0"/>
                        </a:rPr>
                        <a:t>Low Cloud and Fog</a:t>
                      </a:r>
                    </a:p>
                    <a:p>
                      <a:pPr>
                        <a:spcAft>
                          <a:spcPts val="0"/>
                        </a:spcAft>
                      </a:pPr>
                      <a:r>
                        <a:rPr lang="en-US" sz="1100" baseline="0" dirty="0" smtClean="0">
                          <a:latin typeface="Arial" panose="020B0604020202020204" pitchFamily="34" charset="0"/>
                          <a:cs typeface="Arial" panose="020B0604020202020204" pitchFamily="34" charset="0"/>
                        </a:rPr>
                        <a:t>Ice: Concentration</a:t>
                      </a:r>
                    </a:p>
                    <a:p>
                      <a:pPr>
                        <a:spcAft>
                          <a:spcPts val="0"/>
                        </a:spcAft>
                      </a:pPr>
                      <a:r>
                        <a:rPr lang="en-US" sz="1100" baseline="0" dirty="0" smtClean="0">
                          <a:latin typeface="Arial" panose="020B0604020202020204" pitchFamily="34" charset="0"/>
                          <a:cs typeface="Arial" panose="020B0604020202020204" pitchFamily="34" charset="0"/>
                        </a:rPr>
                        <a:t>Ice: Motion</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94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651" y="0"/>
            <a:ext cx="5314950" cy="857250"/>
          </a:xfrm>
        </p:spPr>
        <p:txBody>
          <a:bodyPr/>
          <a:lstStyle/>
          <a:p>
            <a:r>
              <a:rPr lang="en-US" dirty="0" smtClean="0">
                <a:solidFill>
                  <a:srgbClr val="FFFF00"/>
                </a:solidFill>
              </a:rPr>
              <a:t>TPW + Cloud Heights</a:t>
            </a:r>
            <a:endParaRPr lang="en-US" dirty="0">
              <a:solidFill>
                <a:srgbClr val="FFFF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4717" y="716751"/>
            <a:ext cx="5575144" cy="4236256"/>
          </a:xfrm>
        </p:spPr>
      </p:pic>
      <p:sp>
        <p:nvSpPr>
          <p:cNvPr id="4" name="Slide Number Placeholder 3"/>
          <p:cNvSpPr>
            <a:spLocks noGrp="1"/>
          </p:cNvSpPr>
          <p:nvPr>
            <p:ph type="sldNum" sz="quarter" idx="12"/>
          </p:nvPr>
        </p:nvSpPr>
        <p:spPr/>
        <p:txBody>
          <a:bodyPr/>
          <a:lstStyle/>
          <a:p>
            <a:pPr algn="r" defTabSz="342900">
              <a:defRPr/>
            </a:pPr>
            <a:fld id="{6ECF5EF8-31B4-4F78-B46E-860652303D3D}" type="slidenum">
              <a:rPr lang="en-US" sz="900">
                <a:solidFill>
                  <a:prstClr val="black"/>
                </a:solidFill>
                <a:latin typeface="Calibri"/>
              </a:rPr>
              <a:pPr algn="r" defTabSz="342900">
                <a:defRPr/>
              </a:pPr>
              <a:t>59</a:t>
            </a:fld>
            <a:endParaRPr lang="en-US" sz="900" dirty="0">
              <a:solidFill>
                <a:prstClr val="black"/>
              </a:solidFill>
              <a:latin typeface="Calibri"/>
            </a:endParaRPr>
          </a:p>
        </p:txBody>
      </p:sp>
      <p:pic>
        <p:nvPicPr>
          <p:cNvPr id="3" name="Picture 2"/>
          <p:cNvPicPr>
            <a:picLocks noChangeAspect="1"/>
          </p:cNvPicPr>
          <p:nvPr/>
        </p:nvPicPr>
        <p:blipFill>
          <a:blip r:embed="rId3"/>
          <a:stretch>
            <a:fillRect/>
          </a:stretch>
        </p:blipFill>
        <p:spPr>
          <a:xfrm>
            <a:off x="1673817" y="849168"/>
            <a:ext cx="5653122" cy="4294332"/>
          </a:xfrm>
          <a:prstGeom prst="rect">
            <a:avLst/>
          </a:prstGeom>
        </p:spPr>
      </p:pic>
    </p:spTree>
    <p:extLst>
      <p:ext uri="{BB962C8B-B14F-4D97-AF65-F5344CB8AC3E}">
        <p14:creationId xmlns:p14="http://schemas.microsoft.com/office/powerpoint/2010/main" val="4259247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2" y="128588"/>
            <a:ext cx="6059488" cy="402431"/>
          </a:xfrm>
        </p:spPr>
        <p:txBody>
          <a:bodyPr/>
          <a:lstStyle/>
          <a:p>
            <a:r>
              <a:rPr lang="en-US" dirty="0" smtClean="0">
                <a:solidFill>
                  <a:schemeClr val="bg1"/>
                </a:solidFill>
              </a:rPr>
              <a:t>Scan Mode 3 Timeline (Flex Mode) Delivers Storm Watch Every 30 Seconds</a:t>
            </a:r>
            <a:endParaRPr lang="en-US" dirty="0">
              <a:solidFill>
                <a:schemeClr val="bg1"/>
              </a:solidFill>
            </a:endParaRPr>
          </a:p>
        </p:txBody>
      </p:sp>
      <p:sp>
        <p:nvSpPr>
          <p:cNvPr id="22" name="Content Placeholder 21"/>
          <p:cNvSpPr>
            <a:spLocks noGrp="1"/>
          </p:cNvSpPr>
          <p:nvPr>
            <p:ph sz="quarter" idx="13"/>
          </p:nvPr>
        </p:nvSpPr>
        <p:spPr>
          <a:xfrm>
            <a:off x="1677591" y="4065410"/>
            <a:ext cx="6188106" cy="571604"/>
          </a:xfrm>
        </p:spPr>
        <p:txBody>
          <a:bodyPr>
            <a:normAutofit lnSpcReduction="10000"/>
          </a:bodyPr>
          <a:lstStyle/>
          <a:p>
            <a:r>
              <a:rPr lang="en-US" dirty="0" err="1" smtClean="0">
                <a:solidFill>
                  <a:schemeClr val="bg1"/>
                </a:solidFill>
              </a:rPr>
              <a:t>Meso</a:t>
            </a:r>
            <a:r>
              <a:rPr lang="en-US" dirty="0" smtClean="0">
                <a:solidFill>
                  <a:schemeClr val="bg1"/>
                </a:solidFill>
              </a:rPr>
              <a:t>:  one every 30 seconds or two at 1 minute intervals each</a:t>
            </a:r>
          </a:p>
          <a:p>
            <a:r>
              <a:rPr lang="en-US" dirty="0" smtClean="0">
                <a:solidFill>
                  <a:schemeClr val="bg1"/>
                </a:solidFill>
              </a:rPr>
              <a:t>Scene locations can be changed on the fly (no interruption of timeline)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916429"/>
            <a:ext cx="5965460" cy="28926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5" name="Group 10"/>
          <p:cNvGrpSpPr/>
          <p:nvPr/>
        </p:nvGrpSpPr>
        <p:grpSpPr>
          <a:xfrm>
            <a:off x="1800225" y="693234"/>
            <a:ext cx="5738515" cy="207749"/>
            <a:chOff x="876299" y="1274519"/>
            <a:chExt cx="7651353" cy="276998"/>
          </a:xfrm>
        </p:grpSpPr>
        <p:sp>
          <p:nvSpPr>
            <p:cNvPr id="6" name="Line 2"/>
            <p:cNvSpPr>
              <a:spLocks noChangeShapeType="1"/>
            </p:cNvSpPr>
            <p:nvPr/>
          </p:nvSpPr>
          <p:spPr bwMode="auto">
            <a:xfrm>
              <a:off x="876299" y="1426282"/>
              <a:ext cx="7651353" cy="0"/>
            </a:xfrm>
            <a:prstGeom prst="line">
              <a:avLst/>
            </a:prstGeom>
            <a:noFill/>
            <a:ln w="25400">
              <a:solidFill>
                <a:srgbClr val="FFFF00"/>
              </a:solidFill>
              <a:round/>
              <a:headEnd type="triangle" w="lg" len="lg"/>
              <a:tailEnd type="triangle" w="lg" len="lg"/>
            </a:ln>
            <a:effectLst/>
          </p:spPr>
          <p:txBody>
            <a:bodyPr wrap="square" lIns="61722" rIns="61722" anchor="ctr">
              <a:spAutoFit/>
            </a:bodyPr>
            <a:lstStyle/>
            <a:p>
              <a:pPr defTabSz="685800" eaLnBrk="0" fontAlgn="base" hangingPunct="0">
                <a:spcBef>
                  <a:spcPct val="0"/>
                </a:spcBef>
                <a:spcAft>
                  <a:spcPct val="0"/>
                </a:spcAft>
                <a:defRPr/>
              </a:pPr>
              <a:endParaRPr lang="en-US">
                <a:solidFill>
                  <a:prstClr val="black"/>
                </a:solidFill>
                <a:latin typeface="Arial"/>
              </a:endParaRPr>
            </a:p>
          </p:txBody>
        </p:sp>
        <p:sp>
          <p:nvSpPr>
            <p:cNvPr id="7" name="Text Box 3"/>
            <p:cNvSpPr txBox="1">
              <a:spLocks noChangeArrowheads="1"/>
            </p:cNvSpPr>
            <p:nvPr/>
          </p:nvSpPr>
          <p:spPr bwMode="auto">
            <a:xfrm>
              <a:off x="3844926" y="1274519"/>
              <a:ext cx="1346009" cy="276998"/>
            </a:xfrm>
            <a:prstGeom prst="rect">
              <a:avLst/>
            </a:prstGeom>
            <a:solidFill>
              <a:schemeClr val="bg1"/>
            </a:solidFill>
            <a:ln w="25400">
              <a:noFill/>
              <a:miter lim="800000"/>
              <a:headEnd/>
              <a:tailEnd/>
            </a:ln>
            <a:effectLst/>
          </p:spPr>
          <p:txBody>
            <a:bodyPr wrap="none" lIns="61722" tIns="0" rIns="61722" bIns="0" anchor="ctr">
              <a:spAutoFit/>
            </a:bodyPr>
            <a:lstStyle/>
            <a:p>
              <a:pPr defTabSz="685800" eaLnBrk="0" fontAlgn="base" hangingPunct="0">
                <a:spcBef>
                  <a:spcPct val="0"/>
                </a:spcBef>
                <a:spcAft>
                  <a:spcPct val="0"/>
                </a:spcAft>
                <a:defRPr/>
              </a:pPr>
              <a:r>
                <a:rPr lang="en-US" sz="1350" dirty="0">
                  <a:solidFill>
                    <a:prstClr val="black"/>
                  </a:solidFill>
                  <a:latin typeface="Arial"/>
                </a:rPr>
                <a:t>30 seconds</a:t>
              </a:r>
            </a:p>
          </p:txBody>
        </p:sp>
      </p:grpSp>
      <p:sp>
        <p:nvSpPr>
          <p:cNvPr id="9" name="TextBox 8"/>
          <p:cNvSpPr txBox="1"/>
          <p:nvPr/>
        </p:nvSpPr>
        <p:spPr>
          <a:xfrm>
            <a:off x="6956802" y="3749785"/>
            <a:ext cx="633507" cy="253916"/>
          </a:xfrm>
          <a:prstGeom prst="rect">
            <a:avLst/>
          </a:prstGeom>
          <a:noFill/>
          <a:ln w="38100">
            <a:noFill/>
          </a:ln>
        </p:spPr>
        <p:txBody>
          <a:bodyPr wrap="none" rtlCol="0">
            <a:spAutoFit/>
          </a:bodyPr>
          <a:lstStyle/>
          <a:p>
            <a:pPr defTabSz="685800" eaLnBrk="0" fontAlgn="base" hangingPunct="0">
              <a:spcBef>
                <a:spcPct val="0"/>
              </a:spcBef>
              <a:spcAft>
                <a:spcPct val="0"/>
              </a:spcAft>
              <a:defRPr/>
            </a:pPr>
            <a:r>
              <a:rPr lang="en-US" sz="1050" dirty="0">
                <a:solidFill>
                  <a:prstClr val="black"/>
                </a:solidFill>
                <a:latin typeface="Arial"/>
              </a:rPr>
              <a:t>MISTiC</a:t>
            </a:r>
          </a:p>
        </p:txBody>
      </p:sp>
      <p:grpSp>
        <p:nvGrpSpPr>
          <p:cNvPr id="10" name="Group 9"/>
          <p:cNvGrpSpPr/>
          <p:nvPr/>
        </p:nvGrpSpPr>
        <p:grpSpPr>
          <a:xfrm>
            <a:off x="1920073" y="1206311"/>
            <a:ext cx="5200156" cy="2469912"/>
            <a:chOff x="1036096" y="2019475"/>
            <a:chExt cx="6933542" cy="3293215"/>
          </a:xfrm>
        </p:grpSpPr>
        <p:sp>
          <p:nvSpPr>
            <p:cNvPr id="11" name="TextBox 10"/>
            <p:cNvSpPr txBox="1"/>
            <p:nvPr/>
          </p:nvSpPr>
          <p:spPr>
            <a:xfrm rot="20355099">
              <a:off x="2063579" y="3058063"/>
              <a:ext cx="746359" cy="738664"/>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Full</a:t>
              </a:r>
            </a:p>
            <a:p>
              <a:pPr defTabSz="685800" eaLnBrk="0" fontAlgn="base" hangingPunct="0">
                <a:spcBef>
                  <a:spcPct val="0"/>
                </a:spcBef>
                <a:spcAft>
                  <a:spcPct val="0"/>
                </a:spcAft>
                <a:defRPr/>
              </a:pPr>
              <a:r>
                <a:rPr lang="en-US" sz="1500" dirty="0">
                  <a:solidFill>
                    <a:srgbClr val="0000CC"/>
                  </a:solidFill>
                  <a:latin typeface="Arial"/>
                </a:rPr>
                <a:t>Disk</a:t>
              </a:r>
            </a:p>
          </p:txBody>
        </p:sp>
        <p:sp>
          <p:nvSpPr>
            <p:cNvPr id="12" name="TextBox 11"/>
            <p:cNvSpPr txBox="1"/>
            <p:nvPr/>
          </p:nvSpPr>
          <p:spPr>
            <a:xfrm rot="20355099">
              <a:off x="6966799" y="2088462"/>
              <a:ext cx="1002839" cy="1046440"/>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err="1">
                  <a:solidFill>
                    <a:srgbClr val="0000CC"/>
                  </a:solidFill>
                  <a:latin typeface="Arial"/>
                </a:rPr>
                <a:t>Meso</a:t>
              </a:r>
              <a:endParaRPr lang="en-US" sz="1500" dirty="0">
                <a:solidFill>
                  <a:srgbClr val="0000CC"/>
                </a:solidFill>
                <a:latin typeface="Arial"/>
              </a:endParaRPr>
            </a:p>
            <a:p>
              <a:pPr defTabSz="685800" eaLnBrk="0" fontAlgn="base" hangingPunct="0">
                <a:spcBef>
                  <a:spcPct val="0"/>
                </a:spcBef>
                <a:spcAft>
                  <a:spcPct val="0"/>
                </a:spcAft>
                <a:defRPr/>
              </a:pPr>
              <a:r>
                <a:rPr lang="en-US" sz="1500" dirty="0">
                  <a:solidFill>
                    <a:srgbClr val="0000CC"/>
                  </a:solidFill>
                  <a:latin typeface="Arial"/>
                </a:rPr>
                <a:t>(north </a:t>
              </a:r>
            </a:p>
            <a:p>
              <a:pPr defTabSz="685800" eaLnBrk="0" fontAlgn="base" hangingPunct="0">
                <a:spcBef>
                  <a:spcPct val="0"/>
                </a:spcBef>
                <a:spcAft>
                  <a:spcPct val="0"/>
                </a:spcAft>
                <a:defRPr/>
              </a:pPr>
              <a:r>
                <a:rPr lang="en-US" sz="1500" dirty="0">
                  <a:solidFill>
                    <a:srgbClr val="0000CC"/>
                  </a:solidFill>
                  <a:latin typeface="Arial"/>
                </a:rPr>
                <a:t>swath)</a:t>
              </a:r>
            </a:p>
          </p:txBody>
        </p:sp>
        <p:sp>
          <p:nvSpPr>
            <p:cNvPr id="13" name="TextBox 12"/>
            <p:cNvSpPr txBox="1"/>
            <p:nvPr/>
          </p:nvSpPr>
          <p:spPr>
            <a:xfrm rot="20355099">
              <a:off x="5418052" y="2582854"/>
              <a:ext cx="117382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CONUS</a:t>
              </a:r>
            </a:p>
          </p:txBody>
        </p:sp>
        <p:sp>
          <p:nvSpPr>
            <p:cNvPr id="14" name="TextBox 13"/>
            <p:cNvSpPr txBox="1"/>
            <p:nvPr/>
          </p:nvSpPr>
          <p:spPr>
            <a:xfrm rot="20355099">
              <a:off x="4160736" y="4881803"/>
              <a:ext cx="86177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Nadir</a:t>
              </a:r>
            </a:p>
          </p:txBody>
        </p:sp>
        <p:sp>
          <p:nvSpPr>
            <p:cNvPr id="15" name="TextBox 14"/>
            <p:cNvSpPr txBox="1"/>
            <p:nvPr/>
          </p:nvSpPr>
          <p:spPr>
            <a:xfrm>
              <a:off x="3776022" y="2340423"/>
              <a:ext cx="1139287" cy="307776"/>
            </a:xfrm>
            <a:prstGeom prst="rect">
              <a:avLst/>
            </a:prstGeom>
            <a:noFill/>
          </p:spPr>
          <p:txBody>
            <a:bodyPr wrap="none" tIns="0" bIns="0" rtlCol="0">
              <a:spAutoFit/>
            </a:bodyPr>
            <a:lstStyle/>
            <a:p>
              <a:pPr defTabSz="685800" eaLnBrk="0" fontAlgn="base" hangingPunct="0">
                <a:spcBef>
                  <a:spcPct val="0"/>
                </a:spcBef>
                <a:spcAft>
                  <a:spcPct val="0"/>
                </a:spcAft>
                <a:defRPr/>
              </a:pPr>
              <a:r>
                <a:rPr lang="en-US" sz="1500" dirty="0">
                  <a:solidFill>
                    <a:srgbClr val="0000CC"/>
                  </a:solidFill>
                  <a:latin typeface="Arial"/>
                </a:rPr>
                <a:t>Vis Star</a:t>
              </a:r>
            </a:p>
          </p:txBody>
        </p:sp>
        <p:cxnSp>
          <p:nvCxnSpPr>
            <p:cNvPr id="16" name="Straight Arrow Connector 15"/>
            <p:cNvCxnSpPr/>
            <p:nvPr/>
          </p:nvCxnSpPr>
          <p:spPr bwMode="auto">
            <a:xfrm flipH="1" flipV="1">
              <a:off x="3704788" y="2045778"/>
              <a:ext cx="176169" cy="318782"/>
            </a:xfrm>
            <a:prstGeom prst="straightConnector1">
              <a:avLst/>
            </a:prstGeom>
            <a:noFill/>
            <a:ln w="38100" cap="flat" cmpd="sng" algn="ctr">
              <a:solidFill>
                <a:srgbClr val="0000CC"/>
              </a:solidFill>
              <a:prstDash val="solid"/>
              <a:round/>
              <a:headEnd type="none" w="med" len="med"/>
              <a:tailEnd type="arrow"/>
            </a:ln>
            <a:effectLst/>
          </p:spPr>
        </p:cxnSp>
        <p:cxnSp>
          <p:nvCxnSpPr>
            <p:cNvPr id="18" name="Straight Arrow Connector 17"/>
            <p:cNvCxnSpPr/>
            <p:nvPr/>
          </p:nvCxnSpPr>
          <p:spPr bwMode="auto">
            <a:xfrm flipH="1" flipV="1">
              <a:off x="5681182" y="2019475"/>
              <a:ext cx="389964" cy="167719"/>
            </a:xfrm>
            <a:prstGeom prst="straightConnector1">
              <a:avLst/>
            </a:prstGeom>
            <a:noFill/>
            <a:ln w="38100" cap="flat" cmpd="sng" algn="ctr">
              <a:solidFill>
                <a:srgbClr val="0000CC"/>
              </a:solidFill>
              <a:prstDash val="solid"/>
              <a:round/>
              <a:headEnd type="none" w="med" len="med"/>
              <a:tailEnd type="arrow"/>
            </a:ln>
            <a:effectLst/>
          </p:spPr>
        </p:cxnSp>
        <p:sp>
          <p:nvSpPr>
            <p:cNvPr id="19" name="TextBox 18"/>
            <p:cNvSpPr txBox="1"/>
            <p:nvPr/>
          </p:nvSpPr>
          <p:spPr>
            <a:xfrm>
              <a:off x="1036096" y="2269888"/>
              <a:ext cx="144740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Spacelook</a:t>
              </a:r>
            </a:p>
          </p:txBody>
        </p:sp>
        <p:cxnSp>
          <p:nvCxnSpPr>
            <p:cNvPr id="20" name="Straight Arrow Connector 19"/>
            <p:cNvCxnSpPr/>
            <p:nvPr/>
          </p:nvCxnSpPr>
          <p:spPr bwMode="auto">
            <a:xfrm flipH="1" flipV="1">
              <a:off x="1305799" y="2055304"/>
              <a:ext cx="58723" cy="352337"/>
            </a:xfrm>
            <a:prstGeom prst="straightConnector1">
              <a:avLst/>
            </a:prstGeom>
            <a:noFill/>
            <a:ln w="38100" cap="flat" cmpd="sng" algn="ctr">
              <a:solidFill>
                <a:srgbClr val="0000CC"/>
              </a:solidFill>
              <a:prstDash val="solid"/>
              <a:round/>
              <a:headEnd type="none" w="med" len="med"/>
              <a:tailEnd type="arrow"/>
            </a:ln>
            <a:effectLst/>
          </p:spPr>
        </p:cxnSp>
        <p:sp>
          <p:nvSpPr>
            <p:cNvPr id="43" name="TextBox 42"/>
            <p:cNvSpPr txBox="1"/>
            <p:nvPr/>
          </p:nvSpPr>
          <p:spPr>
            <a:xfrm>
              <a:off x="2505569" y="2153842"/>
              <a:ext cx="1432444"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Blackbody</a:t>
              </a:r>
            </a:p>
          </p:txBody>
        </p:sp>
        <p:cxnSp>
          <p:nvCxnSpPr>
            <p:cNvPr id="44" name="Straight Arrow Connector 43"/>
            <p:cNvCxnSpPr/>
            <p:nvPr/>
          </p:nvCxnSpPr>
          <p:spPr bwMode="auto">
            <a:xfrm flipH="1" flipV="1">
              <a:off x="2352151" y="2049187"/>
              <a:ext cx="226502" cy="226502"/>
            </a:xfrm>
            <a:prstGeom prst="straightConnector1">
              <a:avLst/>
            </a:prstGeom>
            <a:noFill/>
            <a:ln w="38100" cap="flat" cmpd="sng" algn="ctr">
              <a:solidFill>
                <a:srgbClr val="0000CC"/>
              </a:solidFill>
              <a:prstDash val="solid"/>
              <a:round/>
              <a:headEnd type="none" w="med" len="med"/>
              <a:tailEnd type="arrow"/>
            </a:ln>
            <a:effectLst/>
          </p:spPr>
        </p:cxnSp>
        <p:sp>
          <p:nvSpPr>
            <p:cNvPr id="54" name="TextBox 53"/>
            <p:cNvSpPr txBox="1"/>
            <p:nvPr/>
          </p:nvSpPr>
          <p:spPr>
            <a:xfrm>
              <a:off x="6090196" y="2052355"/>
              <a:ext cx="797228" cy="307776"/>
            </a:xfrm>
            <a:prstGeom prst="rect">
              <a:avLst/>
            </a:prstGeom>
            <a:noFill/>
          </p:spPr>
          <p:txBody>
            <a:bodyPr wrap="none" lIns="0" tIns="0" rIns="0" bIns="0" rtlCol="0">
              <a:spAutoFit/>
            </a:bodyPr>
            <a:lstStyle/>
            <a:p>
              <a:pPr defTabSz="685800" eaLnBrk="0" fontAlgn="base" hangingPunct="0">
                <a:spcBef>
                  <a:spcPct val="0"/>
                </a:spcBef>
                <a:spcAft>
                  <a:spcPct val="0"/>
                </a:spcAft>
                <a:defRPr/>
              </a:pPr>
              <a:r>
                <a:rPr lang="en-US" sz="1500" dirty="0">
                  <a:solidFill>
                    <a:srgbClr val="0000CC"/>
                  </a:solidFill>
                  <a:latin typeface="Arial"/>
                </a:rPr>
                <a:t>IR Star</a:t>
              </a:r>
            </a:p>
          </p:txBody>
        </p:sp>
      </p:grpSp>
      <p:sp>
        <p:nvSpPr>
          <p:cNvPr id="23" name="TextBox 22"/>
          <p:cNvSpPr txBox="1"/>
          <p:nvPr/>
        </p:nvSpPr>
        <p:spPr>
          <a:xfrm>
            <a:off x="2249560" y="3762943"/>
            <a:ext cx="4640117" cy="276999"/>
          </a:xfrm>
          <a:prstGeom prst="rect">
            <a:avLst/>
          </a:prstGeom>
        </p:spPr>
        <p:txBody>
          <a:bodyPr wrap="none" rtlCol="0">
            <a:spAutoFit/>
          </a:bodyPr>
          <a:lstStyle/>
          <a:p>
            <a:pPr algn="ctr" defTabSz="685800" fontAlgn="base">
              <a:spcBef>
                <a:spcPct val="20000"/>
              </a:spcBef>
              <a:spcAft>
                <a:spcPct val="0"/>
              </a:spcAft>
              <a:defRPr/>
            </a:pPr>
            <a:r>
              <a:rPr lang="en-US" sz="1200" i="1" dirty="0">
                <a:solidFill>
                  <a:schemeClr val="bg1"/>
                </a:solidFill>
                <a:latin typeface="Arial"/>
                <a:cs typeface="Arial" panose="020B0604020202020204" pitchFamily="34" charset="0"/>
              </a:rPr>
              <a:t>Note:  Autonomous </a:t>
            </a:r>
            <a:r>
              <a:rPr lang="en-US" sz="1200" i="1" dirty="0" err="1">
                <a:solidFill>
                  <a:schemeClr val="bg1"/>
                </a:solidFill>
                <a:latin typeface="Arial"/>
                <a:cs typeface="Arial" panose="020B0604020202020204" pitchFamily="34" charset="0"/>
              </a:rPr>
              <a:t>spacelook</a:t>
            </a:r>
            <a:r>
              <a:rPr lang="en-US" sz="1200" i="1" dirty="0">
                <a:solidFill>
                  <a:schemeClr val="bg1"/>
                </a:solidFill>
                <a:latin typeface="Arial"/>
                <a:cs typeface="Arial" panose="020B0604020202020204" pitchFamily="34" charset="0"/>
              </a:rPr>
              <a:t> collected with each Full Disk swath</a:t>
            </a:r>
          </a:p>
        </p:txBody>
      </p:sp>
      <p:sp>
        <p:nvSpPr>
          <p:cNvPr id="24" name="TextBox 23"/>
          <p:cNvSpPr txBox="1"/>
          <p:nvPr/>
        </p:nvSpPr>
        <p:spPr>
          <a:xfrm rot="20355099">
            <a:off x="6917623" y="2203232"/>
            <a:ext cx="752129" cy="784830"/>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err="1">
                <a:solidFill>
                  <a:srgbClr val="0000CC"/>
                </a:solidFill>
                <a:latin typeface="Arial"/>
              </a:rPr>
              <a:t>Meso</a:t>
            </a:r>
            <a:endParaRPr lang="en-US" sz="1500" dirty="0">
              <a:solidFill>
                <a:srgbClr val="0000CC"/>
              </a:solidFill>
              <a:latin typeface="Arial"/>
            </a:endParaRPr>
          </a:p>
          <a:p>
            <a:pPr defTabSz="685800" eaLnBrk="0" fontAlgn="base" hangingPunct="0">
              <a:spcBef>
                <a:spcPct val="0"/>
              </a:spcBef>
              <a:spcAft>
                <a:spcPct val="0"/>
              </a:spcAft>
              <a:defRPr/>
            </a:pPr>
            <a:r>
              <a:rPr lang="en-US" sz="1500" dirty="0">
                <a:solidFill>
                  <a:srgbClr val="0000CC"/>
                </a:solidFill>
                <a:latin typeface="Arial"/>
              </a:rPr>
              <a:t>(south</a:t>
            </a:r>
          </a:p>
          <a:p>
            <a:pPr defTabSz="685800" eaLnBrk="0" fontAlgn="base" hangingPunct="0">
              <a:spcBef>
                <a:spcPct val="0"/>
              </a:spcBef>
              <a:spcAft>
                <a:spcPct val="0"/>
              </a:spcAft>
              <a:defRPr/>
            </a:pPr>
            <a:r>
              <a:rPr lang="en-US" sz="1500" dirty="0">
                <a:solidFill>
                  <a:srgbClr val="0000CC"/>
                </a:solidFill>
                <a:latin typeface="Arial"/>
              </a:rPr>
              <a:t>swath)</a:t>
            </a:r>
          </a:p>
        </p:txBody>
      </p:sp>
    </p:spTree>
    <p:extLst>
      <p:ext uri="{BB962C8B-B14F-4D97-AF65-F5344CB8AC3E}">
        <p14:creationId xmlns:p14="http://schemas.microsoft.com/office/powerpoint/2010/main" val="12309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685800">
              <a:defRPr/>
            </a:pPr>
            <a:fld id="{D2ECD224-1A74-47C7-937F-D2AF1EDE567F}" type="slidenum">
              <a:rPr lang="en-US" sz="1050">
                <a:solidFill>
                  <a:srgbClr val="000000"/>
                </a:solidFill>
                <a:latin typeface="Arial" charset="0"/>
              </a:rPr>
              <a:pPr algn="r" defTabSz="685800">
                <a:defRPr/>
              </a:pPr>
              <a:t>60</a:t>
            </a:fld>
            <a:endParaRPr lang="en-US" sz="1050" dirty="0">
              <a:solidFill>
                <a:srgbClr val="000000"/>
              </a:solidFill>
              <a:latin typeface="Arial" charset="0"/>
            </a:endParaRPr>
          </a:p>
        </p:txBody>
      </p:sp>
      <p:sp>
        <p:nvSpPr>
          <p:cNvPr id="5" name="Title 1"/>
          <p:cNvSpPr txBox="1">
            <a:spLocks/>
          </p:cNvSpPr>
          <p:nvPr/>
        </p:nvSpPr>
        <p:spPr bwMode="auto">
          <a:xfrm>
            <a:off x="1834754" y="50007"/>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2700" dirty="0">
                <a:solidFill>
                  <a:srgbClr val="FFFF00"/>
                </a:solidFill>
                <a:latin typeface="Calibri"/>
              </a:rPr>
              <a:t>Conclusions</a:t>
            </a:r>
          </a:p>
        </p:txBody>
      </p:sp>
      <p:sp>
        <p:nvSpPr>
          <p:cNvPr id="6" name="Rectangle 3"/>
          <p:cNvSpPr txBox="1">
            <a:spLocks noChangeArrowheads="1"/>
          </p:cNvSpPr>
          <p:nvPr/>
        </p:nvSpPr>
        <p:spPr>
          <a:xfrm>
            <a:off x="1305904" y="3470077"/>
            <a:ext cx="3085043" cy="334684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eaLnBrk="1" hangingPunct="1">
              <a:buNone/>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No other spacecraft observes over such a wide range of time and </a:t>
            </a:r>
            <a:r>
              <a:rPr lang="en-US" sz="2100" dirty="0" err="1">
                <a:solidFill>
                  <a:srgbClr val="FFFFFF"/>
                </a:solidFill>
                <a:latin typeface="Arial"/>
              </a:rPr>
              <a:t>spac</a:t>
            </a:r>
            <a:r>
              <a:rPr lang="en-US" sz="2100" dirty="0">
                <a:solidFill>
                  <a:srgbClr val="FFFFFF"/>
                </a:solidFill>
                <a:latin typeface="Arial"/>
              </a:rPr>
              <a:t>e scales </a:t>
            </a: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sp>
        <p:nvSpPr>
          <p:cNvPr id="7" name="Rectangle 3"/>
          <p:cNvSpPr txBox="1">
            <a:spLocks noChangeArrowheads="1"/>
          </p:cNvSpPr>
          <p:nvPr/>
        </p:nvSpPr>
        <p:spPr>
          <a:xfrm>
            <a:off x="1289447" y="466128"/>
            <a:ext cx="6475638" cy="18859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defRPr/>
            </a:pPr>
            <a:r>
              <a:rPr lang="en-US" sz="2100" dirty="0">
                <a:solidFill>
                  <a:srgbClr val="FFFFFF"/>
                </a:solidFill>
                <a:latin typeface="Arial"/>
              </a:rPr>
              <a:t>The next generation advanced geostationary imager continues the </a:t>
            </a:r>
            <a:r>
              <a:rPr lang="en-US" sz="2100" u="sng" dirty="0">
                <a:solidFill>
                  <a:srgbClr val="FFFFFF"/>
                </a:solidFill>
                <a:latin typeface="Arial"/>
              </a:rPr>
              <a:t>critical continuity</a:t>
            </a:r>
            <a:r>
              <a:rPr lang="en-US" sz="2100" dirty="0">
                <a:solidFill>
                  <a:srgbClr val="FFFFFF"/>
                </a:solidFill>
                <a:latin typeface="Arial"/>
              </a:rPr>
              <a:t> of geostationary imagers </a:t>
            </a:r>
            <a:br>
              <a:rPr lang="en-US" sz="2100" dirty="0">
                <a:solidFill>
                  <a:srgbClr val="FFFFFF"/>
                </a:solidFill>
                <a:latin typeface="Arial"/>
              </a:rPr>
            </a:b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Large positive societal impacts, given its improved temporal, spatial, spectral and radiometric attributes; part of a global constellation </a:t>
            </a:r>
          </a:p>
          <a:p>
            <a:pPr marL="257175" indent="-257175" defTabSz="685800" eaLnBrk="1" hangingPunct="1">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The ABI is improved, improved, improved and improved! Many quantitive derived products. </a:t>
            </a:r>
          </a:p>
          <a:p>
            <a:pPr marL="257175" indent="-257175" defTabSz="685800" eaLnBrk="1" hangingPunct="1">
              <a:defRPr/>
            </a:pPr>
            <a:endParaRPr lang="en-US" sz="2100" dirty="0">
              <a:solidFill>
                <a:srgbClr val="FFFFFF"/>
              </a:solidFill>
              <a:latin typeface="Arial"/>
            </a:endParaRPr>
          </a:p>
          <a:p>
            <a:pPr marL="257175" indent="-257175" defTabSz="685800" eaLnBrk="1" hangingPunct="1">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392" y="3545048"/>
            <a:ext cx="3106415" cy="1553208"/>
          </a:xfrm>
          <a:prstGeom prst="rect">
            <a:avLst/>
          </a:prstGeom>
        </p:spPr>
      </p:pic>
    </p:spTree>
    <p:extLst>
      <p:ext uri="{BB962C8B-B14F-4D97-AF65-F5344CB8AC3E}">
        <p14:creationId xmlns:p14="http://schemas.microsoft.com/office/powerpoint/2010/main" val="700037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344_180000_2018351_180000_32qual_12fps_forward_plus_reve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85750"/>
            <a:ext cx="6096000" cy="4572000"/>
          </a:xfrm>
          <a:prstGeom prst="rect">
            <a:avLst/>
          </a:prstGeom>
        </p:spPr>
      </p:pic>
    </p:spTree>
    <p:extLst>
      <p:ext uri="{BB962C8B-B14F-4D97-AF65-F5344CB8AC3E}">
        <p14:creationId xmlns:p14="http://schemas.microsoft.com/office/powerpoint/2010/main" val="13349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847" y="1282334"/>
            <a:ext cx="6840305" cy="2578832"/>
          </a:xfrm>
          <a:prstGeom prst="rect">
            <a:avLst/>
          </a:prstGeom>
        </p:spPr>
      </p:pic>
      <p:sp>
        <p:nvSpPr>
          <p:cNvPr id="2" name="Title 1"/>
          <p:cNvSpPr>
            <a:spLocks noGrp="1"/>
          </p:cNvSpPr>
          <p:nvPr>
            <p:ph type="title"/>
          </p:nvPr>
        </p:nvSpPr>
        <p:spPr>
          <a:xfrm>
            <a:off x="798162" y="26144"/>
            <a:ext cx="7074977" cy="745629"/>
          </a:xfrm>
        </p:spPr>
        <p:txBody>
          <a:bodyPr>
            <a:normAutofit fontScale="90000"/>
          </a:bodyPr>
          <a:lstStyle/>
          <a:p>
            <a:pPr algn="ctr"/>
            <a:r>
              <a:rPr lang="en-US" dirty="0" smtClean="0">
                <a:solidFill>
                  <a:srgbClr val="FFFF00"/>
                </a:solidFill>
              </a:rPr>
              <a:t>GOES-17 Approximate </a:t>
            </a:r>
            <a:r>
              <a:rPr lang="en-US" u="sng" dirty="0" smtClean="0">
                <a:solidFill>
                  <a:srgbClr val="FFFF00"/>
                </a:solidFill>
              </a:rPr>
              <a:t>Predicted</a:t>
            </a:r>
            <a:r>
              <a:rPr lang="en-US" dirty="0" smtClean="0">
                <a:solidFill>
                  <a:srgbClr val="FFFF00"/>
                </a:solidFill>
              </a:rPr>
              <a:t> Max FPM Temperature</a:t>
            </a:r>
            <a:endParaRPr lang="en-US" dirty="0">
              <a:solidFill>
                <a:srgbClr val="FFFF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1767" y="1795633"/>
            <a:ext cx="5131760" cy="1933962"/>
          </a:xfrm>
        </p:spPr>
      </p:pic>
      <p:sp>
        <p:nvSpPr>
          <p:cNvPr id="5" name="Rectangle 1"/>
          <p:cNvSpPr>
            <a:spLocks noChangeArrowheads="1"/>
          </p:cNvSpPr>
          <p:nvPr/>
        </p:nvSpPr>
        <p:spPr bwMode="auto">
          <a:xfrm>
            <a:off x="2011543" y="4136659"/>
            <a:ext cx="1956946" cy="1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eaLnBrk="0" hangingPunct="0">
              <a:defRPr/>
            </a:pPr>
            <a:r>
              <a:rPr lang="en-US" altLang="en-US" sz="675" dirty="0">
                <a:solidFill>
                  <a:schemeClr val="bg1"/>
                </a:solidFill>
              </a:rPr>
              <a:t>Courtesy of: John Van </a:t>
            </a:r>
            <a:r>
              <a:rPr lang="en-US" altLang="en-US" sz="675" dirty="0" err="1">
                <a:solidFill>
                  <a:schemeClr val="bg1"/>
                </a:solidFill>
              </a:rPr>
              <a:t>Naarden</a:t>
            </a:r>
            <a:r>
              <a:rPr lang="en-US" altLang="en-US" sz="675" dirty="0">
                <a:solidFill>
                  <a:schemeClr val="bg1"/>
                </a:solidFill>
              </a:rPr>
              <a:t> (HARRIS Corporation)</a:t>
            </a:r>
          </a:p>
        </p:txBody>
      </p:sp>
      <p:sp>
        <p:nvSpPr>
          <p:cNvPr id="7" name="TextBox 6"/>
          <p:cNvSpPr txBox="1"/>
          <p:nvPr/>
        </p:nvSpPr>
        <p:spPr>
          <a:xfrm>
            <a:off x="2682079" y="3335712"/>
            <a:ext cx="615874" cy="248209"/>
          </a:xfrm>
          <a:prstGeom prst="rect">
            <a:avLst/>
          </a:prstGeom>
          <a:noFill/>
        </p:spPr>
        <p:txBody>
          <a:bodyPr wrap="none" rtlCol="0">
            <a:spAutoFit/>
          </a:bodyPr>
          <a:lstStyle/>
          <a:p>
            <a:r>
              <a:rPr lang="en-US" sz="1013" b="1" dirty="0"/>
              <a:t>Yaw flip</a:t>
            </a:r>
          </a:p>
        </p:txBody>
      </p:sp>
      <p:sp>
        <p:nvSpPr>
          <p:cNvPr id="10" name="TextBox 9"/>
          <p:cNvSpPr txBox="1"/>
          <p:nvPr/>
        </p:nvSpPr>
        <p:spPr>
          <a:xfrm>
            <a:off x="5912229" y="3334992"/>
            <a:ext cx="615874" cy="248209"/>
          </a:xfrm>
          <a:prstGeom prst="rect">
            <a:avLst/>
          </a:prstGeom>
          <a:noFill/>
        </p:spPr>
        <p:txBody>
          <a:bodyPr wrap="none" rtlCol="0">
            <a:spAutoFit/>
          </a:bodyPr>
          <a:lstStyle/>
          <a:p>
            <a:r>
              <a:rPr lang="en-US" sz="1013" b="1" dirty="0"/>
              <a:t>Yaw flip</a:t>
            </a:r>
          </a:p>
        </p:txBody>
      </p:sp>
      <p:sp>
        <p:nvSpPr>
          <p:cNvPr id="11" name="Slide Number Placeholder 10"/>
          <p:cNvSpPr>
            <a:spLocks noGrp="1"/>
          </p:cNvSpPr>
          <p:nvPr>
            <p:ph type="sldNum" sz="quarter" idx="4294967295"/>
          </p:nvPr>
        </p:nvSpPr>
        <p:spPr/>
        <p:txBody>
          <a:bodyPr/>
          <a:lstStyle/>
          <a:p>
            <a:fld id="{931A5602-B61D-4B22-8AA3-1721F971EFFF}" type="slidenum">
              <a:rPr lang="en-US" smtClean="0"/>
              <a:t>62</a:t>
            </a:fld>
            <a:endParaRPr lang="en-US"/>
          </a:p>
        </p:txBody>
      </p:sp>
    </p:spTree>
    <p:extLst>
      <p:ext uri="{BB962C8B-B14F-4D97-AF65-F5344CB8AC3E}">
        <p14:creationId xmlns:p14="http://schemas.microsoft.com/office/powerpoint/2010/main" val="2144076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923501"/>
            <a:ext cx="4371710" cy="219291"/>
          </a:xfrm>
          <a:prstGeom prst="rect">
            <a:avLst/>
          </a:prstGeom>
          <a:noFill/>
        </p:spPr>
        <p:txBody>
          <a:bodyPr wrap="none" rtlCol="0">
            <a:spAutoFit/>
          </a:bodyPr>
          <a:lstStyle/>
          <a:p>
            <a:pPr defTabSz="685800">
              <a:defRPr/>
            </a:pPr>
            <a:r>
              <a:rPr lang="en-US" sz="825" dirty="0">
                <a:solidFill>
                  <a:srgbClr val="0A4595"/>
                </a:solidFill>
                <a:latin typeface="Calibri"/>
                <a:cs typeface="Arial"/>
                <a:sym typeface="Arial"/>
                <a:rtl val="0"/>
              </a:rPr>
              <a:t>POC: Tim Schmit, NESDIS Center for Satellite Applications and Research (Tim.J.Schmit@noaa.gov)</a:t>
            </a:r>
          </a:p>
        </p:txBody>
      </p:sp>
      <p:pic>
        <p:nvPicPr>
          <p:cNvPr id="4" name="181121_goes17_visible_splitWindowDifference_Veniaminof_AK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868" y="1163531"/>
            <a:ext cx="5949029" cy="34339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4081" y="777449"/>
            <a:ext cx="2797686" cy="2296900"/>
          </a:xfrm>
          <a:prstGeom prst="rect">
            <a:avLst/>
          </a:prstGeom>
        </p:spPr>
      </p:pic>
      <p:sp>
        <p:nvSpPr>
          <p:cNvPr id="2" name="Rectangle 1"/>
          <p:cNvSpPr/>
          <p:nvPr/>
        </p:nvSpPr>
        <p:spPr>
          <a:xfrm>
            <a:off x="2254313" y="129917"/>
            <a:ext cx="4572000" cy="1569660"/>
          </a:xfrm>
          <a:prstGeom prst="rect">
            <a:avLst/>
          </a:prstGeom>
        </p:spPr>
        <p:txBody>
          <a:bodyPr>
            <a:spAutoFit/>
          </a:bodyPr>
          <a:lstStyle/>
          <a:p>
            <a:pPr algn="ctr"/>
            <a:r>
              <a:rPr lang="en-US" sz="3200" dirty="0">
                <a:solidFill>
                  <a:srgbClr val="FFFF00"/>
                </a:solidFill>
              </a:rPr>
              <a:t> GOES-17 </a:t>
            </a:r>
            <a:r>
              <a:rPr lang="en-US" sz="3200" dirty="0" smtClean="0">
                <a:solidFill>
                  <a:srgbClr val="FFFF00"/>
                </a:solidFill>
              </a:rPr>
              <a:t>1 Minute Imagery</a:t>
            </a:r>
            <a:r>
              <a:rPr lang="en-US" sz="3200" dirty="0">
                <a:solidFill>
                  <a:srgbClr val="FFFF00"/>
                </a:solidFill>
              </a:rPr>
              <a:t/>
            </a:r>
            <a:br>
              <a:rPr lang="en-US" sz="3200" dirty="0">
                <a:solidFill>
                  <a:srgbClr val="FFFF00"/>
                </a:solidFill>
              </a:rPr>
            </a:br>
            <a:endParaRPr lang="en-US" sz="3200" dirty="0"/>
          </a:p>
        </p:txBody>
      </p:sp>
    </p:spTree>
    <p:extLst>
      <p:ext uri="{BB962C8B-B14F-4D97-AF65-F5344CB8AC3E}">
        <p14:creationId xmlns:p14="http://schemas.microsoft.com/office/powerpoint/2010/main" val="15342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a:xfrm>
            <a:off x="1431036" y="-139684"/>
            <a:ext cx="6172200" cy="857250"/>
          </a:xfrm>
        </p:spPr>
        <p:txBody>
          <a:bodyPr/>
          <a:lstStyle/>
          <a:p>
            <a:r>
              <a:rPr lang="en-US" b="0" dirty="0" smtClean="0">
                <a:solidFill>
                  <a:srgbClr val="FFFF00"/>
                </a:solidFill>
                <a:latin typeface="Arial" panose="020B0604020202020204" pitchFamily="34" charset="0"/>
                <a:cs typeface="Arial" panose="020B0604020202020204" pitchFamily="34" charset="0"/>
              </a:rPr>
              <a:t>Acknowledgements</a:t>
            </a:r>
          </a:p>
        </p:txBody>
      </p:sp>
      <p:sp>
        <p:nvSpPr>
          <p:cNvPr id="185348" name="Rectangle 3"/>
          <p:cNvSpPr>
            <a:spLocks noGrp="1" noChangeArrowheads="1"/>
          </p:cNvSpPr>
          <p:nvPr>
            <p:ph type="body" idx="1"/>
          </p:nvPr>
        </p:nvSpPr>
        <p:spPr>
          <a:xfrm>
            <a:off x="1196266" y="487959"/>
            <a:ext cx="6804734" cy="1625347"/>
          </a:xfrm>
        </p:spPr>
        <p:txBody>
          <a:bodyPr>
            <a:normAutofit/>
          </a:bodyPr>
          <a:lstStyle/>
          <a:p>
            <a:pPr>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dirty="0">
                <a:solidFill>
                  <a:schemeClr val="bg1"/>
                </a:solidFill>
                <a:latin typeface="Arial" panose="020B0604020202020204" pitchFamily="34" charset="0"/>
                <a:cs typeface="Arial" panose="020B0604020202020204" pitchFamily="34" charset="0"/>
              </a:rPr>
              <a:t>The authors would like to thank the entire GOES and GOES-R teams; both within the government, industry and academia.</a:t>
            </a:r>
          </a:p>
          <a:p>
            <a:pPr>
              <a:lnSpc>
                <a:spcPct val="80000"/>
              </a:lnSpc>
            </a:pPr>
            <a:r>
              <a:rPr lang="en-US" sz="1200" dirty="0">
                <a:solidFill>
                  <a:schemeClr val="bg1"/>
                </a:solidFill>
                <a:latin typeface="Arial" panose="020B0604020202020204" pitchFamily="34" charset="0"/>
                <a:cs typeface="Arial" panose="020B0604020202020204" pitchFamily="34" charset="0"/>
              </a:rPr>
              <a:t>The views, opinions, and findings contained in this presentation are those of the authors and should not be construed as an official National Oceanic and Atmospheric Administration or U.S. Government position, policy, or decision. </a:t>
            </a:r>
          </a:p>
          <a:p>
            <a:pPr>
              <a:lnSpc>
                <a:spcPct val="80000"/>
              </a:lnSpc>
            </a:pPr>
            <a:r>
              <a:rPr lang="en-US" sz="1200" dirty="0" smtClean="0">
                <a:solidFill>
                  <a:schemeClr val="bg1"/>
                </a:solidFill>
                <a:latin typeface="Arial" panose="020B0604020202020204" pitchFamily="34" charset="0"/>
                <a:cs typeface="Arial" panose="020B0604020202020204" pitchFamily="34" charset="0"/>
              </a:rPr>
              <a:t>GOES-16 / 17 </a:t>
            </a:r>
            <a:r>
              <a:rPr lang="en-US" sz="1200" dirty="0">
                <a:solidFill>
                  <a:schemeClr val="bg1"/>
                </a:solidFill>
                <a:latin typeface="Arial" panose="020B0604020202020204" pitchFamily="34" charset="0"/>
                <a:cs typeface="Arial" panose="020B0604020202020204" pitchFamily="34" charset="0"/>
              </a:rPr>
              <a:t>data shown </a:t>
            </a:r>
            <a:r>
              <a:rPr lang="en-US" sz="1200" dirty="0" smtClean="0">
                <a:solidFill>
                  <a:schemeClr val="bg1"/>
                </a:solidFill>
                <a:latin typeface="Arial" panose="020B0604020202020204" pitchFamily="34" charset="0"/>
                <a:cs typeface="Arial" panose="020B0604020202020204" pitchFamily="34" charset="0"/>
              </a:rPr>
              <a:t>may be </a:t>
            </a:r>
            <a:r>
              <a:rPr lang="en-US" sz="1200" dirty="0">
                <a:solidFill>
                  <a:schemeClr val="bg1"/>
                </a:solidFill>
                <a:latin typeface="Arial" panose="020B0604020202020204" pitchFamily="34" charset="0"/>
                <a:cs typeface="Arial" panose="020B0604020202020204" pitchFamily="34" charset="0"/>
              </a:rPr>
              <a:t>preliminary, experimental, during on-orbit testing.</a:t>
            </a:r>
          </a:p>
        </p:txBody>
      </p:sp>
      <p:pic>
        <p:nvPicPr>
          <p:cNvPr id="185352" name="Picture 8" descr="star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04" y="4192178"/>
            <a:ext cx="3100388"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082" y="1883697"/>
            <a:ext cx="3151853" cy="21447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504" y="1883697"/>
            <a:ext cx="2167128" cy="214475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80" y="4028450"/>
            <a:ext cx="786655" cy="57211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1421" y="4110313"/>
            <a:ext cx="694331" cy="490250"/>
          </a:xfrm>
          <a:prstGeom prst="rect">
            <a:avLst/>
          </a:prstGeom>
        </p:spPr>
      </p:pic>
    </p:spTree>
    <p:extLst>
      <p:ext uri="{BB962C8B-B14F-4D97-AF65-F5344CB8AC3E}">
        <p14:creationId xmlns:p14="http://schemas.microsoft.com/office/powerpoint/2010/main" val="4097456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C2BC1-309D-3C4A-B5A7-1868BCDC3A40}"/>
              </a:ext>
            </a:extLst>
          </p:cNvPr>
          <p:cNvSpPr>
            <a:spLocks noGrp="1"/>
          </p:cNvSpPr>
          <p:nvPr>
            <p:ph type="sldNum" sz="quarter" idx="4"/>
          </p:nvPr>
        </p:nvSpPr>
        <p:spPr/>
        <p:txBody>
          <a:bodyPr/>
          <a:lstStyle/>
          <a:p>
            <a:fld id="{5D28DD89-AB2E-154A-85CA-0F98FAC43D37}" type="slidenum">
              <a:rPr lang="en-US" smtClean="0"/>
              <a:pPr/>
              <a:t>65</a:t>
            </a:fld>
            <a:endParaRPr lang="en-US" dirty="0"/>
          </a:p>
        </p:txBody>
      </p:sp>
    </p:spTree>
    <p:extLst>
      <p:ext uri="{BB962C8B-B14F-4D97-AF65-F5344CB8AC3E}">
        <p14:creationId xmlns:p14="http://schemas.microsoft.com/office/powerpoint/2010/main" val="3094410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25" dirty="0" smtClean="0">
                <a:solidFill>
                  <a:schemeClr val="accent3">
                    <a:lumMod val="60000"/>
                    <a:lumOff val="40000"/>
                  </a:schemeClr>
                </a:solidFill>
              </a:rPr>
              <a:t>                                                                                                 ABI </a:t>
            </a:r>
            <a:r>
              <a:rPr lang="en-US" dirty="0" smtClean="0">
                <a:solidFill>
                  <a:schemeClr val="accent3">
                    <a:lumMod val="60000"/>
                    <a:lumOff val="40000"/>
                  </a:schemeClr>
                </a:solidFill>
                <a:effectLst/>
              </a:rPr>
              <a:t>- 5 times faster </a:t>
            </a:r>
            <a:r>
              <a:rPr lang="en-US" u="sng" dirty="0" smtClean="0">
                <a:solidFill>
                  <a:schemeClr val="accent3">
                    <a:lumMod val="60000"/>
                    <a:lumOff val="40000"/>
                  </a:schemeClr>
                </a:solidFill>
                <a:effectLst/>
              </a:rPr>
              <a:t>coverage</a:t>
            </a:r>
            <a:r>
              <a:rPr lang="en-US" dirty="0" smtClean="0">
                <a:solidFill>
                  <a:schemeClr val="accent3">
                    <a:lumMod val="60000"/>
                    <a:lumOff val="40000"/>
                  </a:schemeClr>
                </a:solidFill>
                <a:effectLst/>
              </a:rPr>
              <a:t> </a:t>
            </a:r>
            <a:endParaRPr lang="en-US" dirty="0">
              <a:solidFill>
                <a:schemeClr val="accent3">
                  <a:lumMod val="60000"/>
                  <a:lumOff val="40000"/>
                </a:schemeClr>
              </a:solidFill>
              <a:effectLst/>
            </a:endParaRPr>
          </a:p>
        </p:txBody>
      </p:sp>
      <p:sp>
        <p:nvSpPr>
          <p:cNvPr id="3" name="Slide Number Placeholder 2"/>
          <p:cNvSpPr>
            <a:spLocks noGrp="1"/>
          </p:cNvSpPr>
          <p:nvPr>
            <p:ph type="sldNum" sz="quarter" idx="12"/>
          </p:nvPr>
        </p:nvSpPr>
        <p:spPr/>
        <p:txBody>
          <a:bodyPr/>
          <a:lstStyle/>
          <a:p>
            <a:pPr algn="r" defTabSz="685800">
              <a:defRPr/>
            </a:pPr>
            <a:fld id="{ABFDDFC6-E8F3-644A-B49B-EA170D3778C8}" type="slidenum">
              <a:rPr lang="en-US" sz="750">
                <a:solidFill>
                  <a:prstClr val="black">
                    <a:tint val="75000"/>
                  </a:prstClr>
                </a:solidFill>
                <a:latin typeface="Arial Narrow"/>
              </a:rPr>
              <a:pPr algn="r" defTabSz="685800">
                <a:defRPr/>
              </a:pPr>
              <a:t>7</a:t>
            </a:fld>
            <a:endParaRPr lang="en-US" sz="750">
              <a:solidFill>
                <a:prstClr val="black">
                  <a:tint val="75000"/>
                </a:prstClr>
              </a:solidFill>
              <a:latin typeface="Arial Narrow"/>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78" y="800100"/>
            <a:ext cx="3871407" cy="3829050"/>
          </a:xfrm>
          <a:prstGeom prst="rect">
            <a:avLst/>
          </a:prstGeom>
        </p:spPr>
      </p:pic>
      <p:sp>
        <p:nvSpPr>
          <p:cNvPr id="5" name="TextBox 4"/>
          <p:cNvSpPr txBox="1"/>
          <p:nvPr/>
        </p:nvSpPr>
        <p:spPr>
          <a:xfrm>
            <a:off x="5086350" y="800100"/>
            <a:ext cx="2857500" cy="1431161"/>
          </a:xfrm>
          <a:prstGeom prst="rect">
            <a:avLst/>
          </a:prstGeom>
          <a:noFill/>
        </p:spPr>
        <p:txBody>
          <a:bodyPr wrap="square" rtlCol="0">
            <a:spAutoFit/>
          </a:bodyPr>
          <a:lstStyle/>
          <a:p>
            <a:pPr defTabSz="685800">
              <a:defRPr/>
            </a:pPr>
            <a:r>
              <a:rPr lang="en-US" sz="1500" b="1" dirty="0">
                <a:solidFill>
                  <a:prstClr val="white"/>
                </a:solidFill>
                <a:latin typeface="Corbel"/>
              </a:rPr>
              <a:t>                      GOES-16:     </a:t>
            </a:r>
            <a:r>
              <a:rPr lang="en-US" sz="1500" b="1" dirty="0" smtClean="0">
                <a:solidFill>
                  <a:prstClr val="white"/>
                </a:solidFill>
                <a:latin typeface="Corbel"/>
              </a:rPr>
              <a:t> </a:t>
            </a:r>
            <a:r>
              <a:rPr lang="en-US" sz="1500" b="1" dirty="0">
                <a:solidFill>
                  <a:prstClr val="white"/>
                </a:solidFill>
                <a:latin typeface="Corbel"/>
              </a:rPr>
              <a:t>Previous:</a:t>
            </a:r>
          </a:p>
          <a:p>
            <a:pPr defTabSz="685800">
              <a:defRPr/>
            </a:pPr>
            <a:r>
              <a:rPr lang="en-US" sz="1350" i="1" dirty="0">
                <a:solidFill>
                  <a:prstClr val="white"/>
                </a:solidFill>
                <a:latin typeface="Corbel"/>
              </a:rPr>
              <a:t>	         </a:t>
            </a:r>
            <a:r>
              <a:rPr lang="en-US" sz="1200" i="1" u="sng" dirty="0">
                <a:solidFill>
                  <a:prstClr val="white"/>
                </a:solidFill>
                <a:latin typeface="Corbel"/>
              </a:rPr>
              <a:t>Flex Mode</a:t>
            </a:r>
            <a:r>
              <a:rPr lang="en-US" sz="1200" i="1" dirty="0">
                <a:solidFill>
                  <a:prstClr val="white"/>
                </a:solidFill>
                <a:latin typeface="Corbel"/>
              </a:rPr>
              <a:t>           </a:t>
            </a:r>
            <a:r>
              <a:rPr lang="en-US" sz="1200" u="sng" dirty="0">
                <a:solidFill>
                  <a:prstClr val="white"/>
                </a:solidFill>
                <a:latin typeface="Corbel"/>
              </a:rPr>
              <a:t>Routine</a:t>
            </a:r>
            <a:endParaRPr lang="en-US" sz="1350" i="1" u="sng" dirty="0">
              <a:solidFill>
                <a:prstClr val="white"/>
              </a:solidFill>
              <a:latin typeface="Corbel"/>
            </a:endParaRPr>
          </a:p>
          <a:p>
            <a:pPr defTabSz="685800">
              <a:defRPr/>
            </a:pPr>
            <a:r>
              <a:rPr lang="en-US" sz="1350" dirty="0">
                <a:solidFill>
                  <a:prstClr val="white"/>
                </a:solidFill>
                <a:latin typeface="Corbel"/>
              </a:rPr>
              <a:t>Full Disk:</a:t>
            </a:r>
            <a:r>
              <a:rPr lang="en-US" sz="1500" dirty="0">
                <a:solidFill>
                  <a:prstClr val="white"/>
                </a:solidFill>
                <a:latin typeface="Corbel"/>
              </a:rPr>
              <a:t>          15 min            3-hr</a:t>
            </a:r>
          </a:p>
          <a:p>
            <a:pPr defTabSz="685800">
              <a:defRPr/>
            </a:pPr>
            <a:r>
              <a:rPr lang="en-US" sz="1350" dirty="0">
                <a:solidFill>
                  <a:prstClr val="white"/>
                </a:solidFill>
                <a:latin typeface="Corbel"/>
              </a:rPr>
              <a:t>CONUS:</a:t>
            </a:r>
            <a:r>
              <a:rPr lang="en-US" sz="1500" dirty="0">
                <a:solidFill>
                  <a:prstClr val="white"/>
                </a:solidFill>
                <a:latin typeface="Corbel"/>
              </a:rPr>
              <a:t>            5 min              15-min</a:t>
            </a:r>
          </a:p>
          <a:p>
            <a:pPr defTabSz="685800">
              <a:defRPr/>
            </a:pPr>
            <a:r>
              <a:rPr lang="en-US" sz="1350" dirty="0">
                <a:solidFill>
                  <a:prstClr val="white"/>
                </a:solidFill>
                <a:latin typeface="Corbel"/>
              </a:rPr>
              <a:t>Mesoscale:</a:t>
            </a:r>
            <a:r>
              <a:rPr lang="en-US" sz="1500" dirty="0">
                <a:solidFill>
                  <a:prstClr val="white"/>
                </a:solidFill>
                <a:latin typeface="Corbel"/>
              </a:rPr>
              <a:t>      1-min             n/a</a:t>
            </a:r>
            <a:r>
              <a:rPr lang="en-US" sz="1350" dirty="0">
                <a:solidFill>
                  <a:prstClr val="white"/>
                </a:solidFill>
                <a:latin typeface="Corbel"/>
              </a:rPr>
              <a:t>   </a:t>
            </a:r>
          </a:p>
          <a:p>
            <a:pPr defTabSz="685800">
              <a:defRPr/>
            </a:pPr>
            <a:r>
              <a:rPr lang="en-US" sz="1350" dirty="0">
                <a:solidFill>
                  <a:prstClr val="white"/>
                </a:solidFill>
                <a:latin typeface="Corbel"/>
              </a:rPr>
              <a:t>	         </a:t>
            </a:r>
            <a:r>
              <a:rPr lang="en-US" sz="1200" i="1" dirty="0">
                <a:solidFill>
                  <a:prstClr val="white"/>
                </a:solidFill>
                <a:latin typeface="Corbel"/>
              </a:rPr>
              <a:t>or</a:t>
            </a:r>
            <a:r>
              <a:rPr lang="en-US" sz="1200" dirty="0">
                <a:solidFill>
                  <a:prstClr val="white"/>
                </a:solidFill>
                <a:latin typeface="Corbel"/>
              </a:rPr>
              <a:t> 30-sec</a:t>
            </a:r>
            <a:r>
              <a:rPr lang="en-US" sz="1350" dirty="0">
                <a:solidFill>
                  <a:prstClr val="white"/>
                </a:solidFill>
                <a:latin typeface="Corbel"/>
              </a:rPr>
              <a:t>       </a:t>
            </a:r>
          </a:p>
        </p:txBody>
      </p:sp>
      <p:sp>
        <p:nvSpPr>
          <p:cNvPr id="6" name="TextBox 5"/>
          <p:cNvSpPr txBox="1"/>
          <p:nvPr/>
        </p:nvSpPr>
        <p:spPr>
          <a:xfrm>
            <a:off x="5372100" y="2401598"/>
            <a:ext cx="2531462" cy="334707"/>
          </a:xfrm>
          <a:prstGeom prst="rect">
            <a:avLst/>
          </a:prstGeom>
          <a:noFill/>
        </p:spPr>
        <p:txBody>
          <a:bodyPr wrap="none" rtlCol="0">
            <a:spAutoFit/>
          </a:bodyPr>
          <a:lstStyle/>
          <a:p>
            <a:pPr defTabSz="685800">
              <a:defRPr/>
            </a:pPr>
            <a:r>
              <a:rPr lang="en-US" sz="1575" u="sng" dirty="0">
                <a:solidFill>
                  <a:prstClr val="white"/>
                </a:solidFill>
                <a:latin typeface="Corbel"/>
              </a:rPr>
              <a:t>PLUS – </a:t>
            </a:r>
            <a:r>
              <a:rPr lang="en-US" sz="1575" u="sng" dirty="0">
                <a:solidFill>
                  <a:srgbClr val="EA157A">
                    <a:lumMod val="60000"/>
                    <a:lumOff val="40000"/>
                  </a:srgbClr>
                </a:solidFill>
                <a:latin typeface="Corbel"/>
              </a:rPr>
              <a:t>Flex mode scanning</a:t>
            </a:r>
            <a:r>
              <a:rPr lang="en-US" sz="1575" u="sng" dirty="0">
                <a:solidFill>
                  <a:prstClr val="white"/>
                </a:solidFill>
                <a:latin typeface="Corbel"/>
              </a:rPr>
              <a:t>!</a:t>
            </a:r>
          </a:p>
        </p:txBody>
      </p:sp>
      <p:pic>
        <p:nvPicPr>
          <p:cNvPr id="7" name="Picture 6"/>
          <p:cNvPicPr>
            <a:picLocks noChangeAspect="1"/>
          </p:cNvPicPr>
          <p:nvPr/>
        </p:nvPicPr>
        <p:blipFill rotWithShape="1">
          <a:blip r:embed="rId4"/>
          <a:srcRect l="27924" b="11111"/>
          <a:stretch/>
        </p:blipFill>
        <p:spPr>
          <a:xfrm>
            <a:off x="5143501" y="2792897"/>
            <a:ext cx="2793530" cy="1828800"/>
          </a:xfrm>
          <a:prstGeom prst="rect">
            <a:avLst/>
          </a:prstGeom>
        </p:spPr>
      </p:pic>
      <p:sp>
        <p:nvSpPr>
          <p:cNvPr id="9" name="TextBox 8"/>
          <p:cNvSpPr txBox="1"/>
          <p:nvPr/>
        </p:nvSpPr>
        <p:spPr>
          <a:xfrm>
            <a:off x="2549386" y="4604950"/>
            <a:ext cx="3635098" cy="300082"/>
          </a:xfrm>
          <a:prstGeom prst="rect">
            <a:avLst/>
          </a:prstGeom>
          <a:noFill/>
        </p:spPr>
        <p:txBody>
          <a:bodyPr wrap="none" rtlCol="0">
            <a:spAutoFit/>
          </a:bodyPr>
          <a:lstStyle/>
          <a:p>
            <a:pPr defTabSz="342900">
              <a:defRPr/>
            </a:pPr>
            <a:r>
              <a:rPr lang="en-US" sz="1350" dirty="0">
                <a:solidFill>
                  <a:prstClr val="white"/>
                </a:solidFill>
                <a:latin typeface="Corbel"/>
              </a:rPr>
              <a:t>Credit: Rick </a:t>
            </a:r>
            <a:r>
              <a:rPr lang="en-US" sz="1350" dirty="0" err="1">
                <a:solidFill>
                  <a:prstClr val="white"/>
                </a:solidFill>
                <a:latin typeface="Corbel"/>
              </a:rPr>
              <a:t>Kohrs</a:t>
            </a:r>
            <a:r>
              <a:rPr lang="en-US" sz="1350" dirty="0">
                <a:solidFill>
                  <a:prstClr val="white"/>
                </a:solidFill>
                <a:latin typeface="Corbel"/>
              </a:rPr>
              <a:t> and Margaret Mooney, CIMSS</a:t>
            </a:r>
          </a:p>
        </p:txBody>
      </p:sp>
    </p:spTree>
    <p:extLst>
      <p:ext uri="{BB962C8B-B14F-4D97-AF65-F5344CB8AC3E}">
        <p14:creationId xmlns:p14="http://schemas.microsoft.com/office/powerpoint/2010/main" val="101372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9000"/>
          </a:xfrm>
          <a:prstGeom prst="rect">
            <a:avLst/>
          </a:prstGeom>
        </p:spPr>
      </p:pic>
      <p:sp>
        <p:nvSpPr>
          <p:cNvPr id="4" name="Title 1"/>
          <p:cNvSpPr txBox="1">
            <a:spLocks/>
          </p:cNvSpPr>
          <p:nvPr/>
        </p:nvSpPr>
        <p:spPr>
          <a:xfrm>
            <a:off x="1143000" y="105156"/>
            <a:ext cx="6915150" cy="6123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685800">
              <a:defRPr/>
            </a:pPr>
            <a:r>
              <a:rPr lang="en-US" sz="2400" kern="0" dirty="0">
                <a:solidFill>
                  <a:prstClr val="white"/>
                </a:solidFill>
                <a:latin typeface="Arial"/>
              </a:rPr>
              <a:t>Default </a:t>
            </a:r>
            <a:r>
              <a:rPr lang="en-US" sz="2400" kern="0" dirty="0" err="1">
                <a:solidFill>
                  <a:prstClr val="white"/>
                </a:solidFill>
                <a:latin typeface="Arial"/>
              </a:rPr>
              <a:t>Meso</a:t>
            </a:r>
            <a:r>
              <a:rPr lang="en-US" sz="2400" kern="0" dirty="0">
                <a:solidFill>
                  <a:prstClr val="white"/>
                </a:solidFill>
                <a:latin typeface="Arial"/>
              </a:rPr>
              <a:t> Locations</a:t>
            </a:r>
          </a:p>
        </p:txBody>
      </p:sp>
      <p:sp>
        <p:nvSpPr>
          <p:cNvPr id="5" name="TextBox 4"/>
          <p:cNvSpPr txBox="1"/>
          <p:nvPr/>
        </p:nvSpPr>
        <p:spPr>
          <a:xfrm>
            <a:off x="2412370" y="4354735"/>
            <a:ext cx="4365426" cy="300082"/>
          </a:xfrm>
          <a:prstGeom prst="rect">
            <a:avLst/>
          </a:prstGeom>
          <a:noFill/>
        </p:spPr>
        <p:txBody>
          <a:bodyPr wrap="none" rtlCol="0">
            <a:spAutoFit/>
          </a:bodyPr>
          <a:lstStyle/>
          <a:p>
            <a:pPr defTabSz="685800">
              <a:defRPr/>
            </a:pPr>
            <a:r>
              <a:rPr lang="en-US" sz="1350" dirty="0">
                <a:solidFill>
                  <a:srgbClr val="FFFFFF"/>
                </a:solidFill>
                <a:latin typeface="Arial"/>
              </a:rPr>
              <a:t>Two </a:t>
            </a:r>
            <a:r>
              <a:rPr lang="en-US" sz="1350" dirty="0" err="1">
                <a:solidFill>
                  <a:srgbClr val="FFFFFF"/>
                </a:solidFill>
                <a:latin typeface="Arial"/>
              </a:rPr>
              <a:t>meso</a:t>
            </a:r>
            <a:r>
              <a:rPr lang="en-US" sz="1350" dirty="0">
                <a:solidFill>
                  <a:srgbClr val="FFFFFF"/>
                </a:solidFill>
                <a:latin typeface="Arial"/>
              </a:rPr>
              <a:t> from GOES-West and two from GOES-East</a:t>
            </a:r>
          </a:p>
        </p:txBody>
      </p:sp>
      <p:sp>
        <p:nvSpPr>
          <p:cNvPr id="6" name="TextBox 5"/>
          <p:cNvSpPr txBox="1"/>
          <p:nvPr/>
        </p:nvSpPr>
        <p:spPr>
          <a:xfrm>
            <a:off x="6423019" y="4700218"/>
            <a:ext cx="1623714" cy="300082"/>
          </a:xfrm>
          <a:prstGeom prst="rect">
            <a:avLst/>
          </a:prstGeom>
          <a:noFill/>
        </p:spPr>
        <p:txBody>
          <a:bodyPr wrap="none" rtlCol="0">
            <a:spAutoFit/>
          </a:bodyPr>
          <a:lstStyle/>
          <a:p>
            <a:pPr defTabSz="342900">
              <a:defRPr/>
            </a:pPr>
            <a:r>
              <a:rPr lang="en-US" sz="1350" dirty="0">
                <a:solidFill>
                  <a:prstClr val="black"/>
                </a:solidFill>
                <a:latin typeface="Calibri" panose="020F0502020204030204"/>
              </a:rPr>
              <a:t>Mat Gunshor, CIMSS</a:t>
            </a:r>
          </a:p>
        </p:txBody>
      </p:sp>
    </p:spTree>
    <p:extLst>
      <p:ext uri="{BB962C8B-B14F-4D97-AF65-F5344CB8AC3E}">
        <p14:creationId xmlns:p14="http://schemas.microsoft.com/office/powerpoint/2010/main" val="1234222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695073520"/>
              </p:ext>
            </p:extLst>
          </p:nvPr>
        </p:nvGraphicFramePr>
        <p:xfrm>
          <a:off x="2036463" y="1291993"/>
          <a:ext cx="5071073" cy="1846750"/>
        </p:xfrm>
        <a:graphic>
          <a:graphicData uri="http://schemas.openxmlformats.org/drawingml/2006/table">
            <a:tbl>
              <a:tblPr firstRow="1">
                <a:tableStyleId>{21E4AEA4-8DFA-4A89-87EB-49C32662AFE0}</a:tableStyleId>
              </a:tblPr>
              <a:tblGrid>
                <a:gridCol w="579371">
                  <a:extLst>
                    <a:ext uri="{9D8B030D-6E8A-4147-A177-3AD203B41FA5}">
                      <a16:colId xmlns:a16="http://schemas.microsoft.com/office/drawing/2014/main" val="20000"/>
                    </a:ext>
                  </a:extLst>
                </a:gridCol>
                <a:gridCol w="735170">
                  <a:extLst>
                    <a:ext uri="{9D8B030D-6E8A-4147-A177-3AD203B41FA5}">
                      <a16:colId xmlns:a16="http://schemas.microsoft.com/office/drawing/2014/main" val="20001"/>
                    </a:ext>
                  </a:extLst>
                </a:gridCol>
                <a:gridCol w="1447382">
                  <a:extLst>
                    <a:ext uri="{9D8B030D-6E8A-4147-A177-3AD203B41FA5}">
                      <a16:colId xmlns:a16="http://schemas.microsoft.com/office/drawing/2014/main" val="20002"/>
                    </a:ext>
                  </a:extLst>
                </a:gridCol>
                <a:gridCol w="905549">
                  <a:extLst>
                    <a:ext uri="{9D8B030D-6E8A-4147-A177-3AD203B41FA5}">
                      <a16:colId xmlns:a16="http://schemas.microsoft.com/office/drawing/2014/main" val="20003"/>
                    </a:ext>
                  </a:extLst>
                </a:gridCol>
                <a:gridCol w="1403601">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0.47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0.45 - 0.49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“Blue”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0.64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0.60 - 0.68</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0.5</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“Red”</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dirty="0">
                          <a:effectLst/>
                        </a:rPr>
                        <a:t>3</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0.864</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smtClean="0">
                          <a:effectLst/>
                        </a:rPr>
                        <a:t>0.847 - 0.882</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“Veggie”</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18918">
                <a:tc>
                  <a:txBody>
                    <a:bodyPr/>
                    <a:lstStyle/>
                    <a:p>
                      <a:pPr marL="0" marR="0" algn="ctr">
                        <a:lnSpc>
                          <a:spcPct val="150000"/>
                        </a:lnSpc>
                        <a:spcBef>
                          <a:spcPts val="0"/>
                        </a:spcBef>
                        <a:spcAft>
                          <a:spcPts val="0"/>
                        </a:spcAft>
                      </a:pPr>
                      <a:r>
                        <a:rPr lang="en-US" sz="800" kern="600" dirty="0">
                          <a:effectLst/>
                        </a:rPr>
                        <a:t>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1.373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1.366 - 1.380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“Cirrus”</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1.61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1.59 - 1.63</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“Snow/Ice”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6</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2.24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2.22 -2.27</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“Cloud Particle Size”</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2357438" y="25666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628900" y="3371850"/>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ABI, one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9</a:t>
            </a:fld>
            <a:endParaRPr lang="en-US" altLang="en-US" sz="900">
              <a:solidFill>
                <a:prstClr val="white"/>
              </a:solidFill>
              <a:latin typeface="Calibri"/>
            </a:endParaRPr>
          </a:p>
        </p:txBody>
      </p:sp>
    </p:spTree>
    <p:extLst>
      <p:ext uri="{BB962C8B-B14F-4D97-AF65-F5344CB8AC3E}">
        <p14:creationId xmlns:p14="http://schemas.microsoft.com/office/powerpoint/2010/main" val="166223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Normal_Launch_ShowTemp</Template>
  <TotalTime>4846</TotalTime>
  <Words>2207</Words>
  <Application>Microsoft Office PowerPoint</Application>
  <PresentationFormat>On-screen Show (16:9)</PresentationFormat>
  <Paragraphs>453</Paragraphs>
  <Slides>65</Slides>
  <Notes>13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65</vt:i4>
      </vt:variant>
    </vt:vector>
  </HeadingPairs>
  <TitlesOfParts>
    <vt:vector size="82" baseType="lpstr">
      <vt:lpstr>Arial Unicode MS</vt:lpstr>
      <vt:lpstr>MS PGothic</vt:lpstr>
      <vt:lpstr>MS PGothic</vt:lpstr>
      <vt:lpstr>Arial</vt:lpstr>
      <vt:lpstr>Arial Narrow</vt:lpstr>
      <vt:lpstr>Calibri</vt:lpstr>
      <vt:lpstr>Calibri Light</vt:lpstr>
      <vt:lpstr>Corbel</vt:lpstr>
      <vt:lpstr>Myriad Pro</vt:lpstr>
      <vt:lpstr>Myriad Pro Cond</vt:lpstr>
      <vt:lpstr>Symbol</vt:lpstr>
      <vt:lpstr>Times New Roman</vt:lpstr>
      <vt:lpstr>Wingdings</vt:lpstr>
      <vt:lpstr>Normal_Launch_ShowTemp</vt:lpstr>
      <vt:lpstr>Custom Design</vt:lpstr>
      <vt:lpstr>1_Custom Design</vt:lpstr>
      <vt:lpstr>9_Office Theme</vt:lpstr>
      <vt:lpstr>PowerPoint Presentation</vt:lpstr>
      <vt:lpstr>PowerPoint Presentation</vt:lpstr>
      <vt:lpstr>                                                                Question</vt:lpstr>
      <vt:lpstr>PowerPoint Presentation</vt:lpstr>
      <vt:lpstr>PowerPoint Presentation</vt:lpstr>
      <vt:lpstr>Scan Mode 3 Timeline (Flex Mode) Delivers Storm Watch Every 30 Seconds</vt:lpstr>
      <vt:lpstr>                                                                                                 ABI - 5 times faster coverage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Infrared Bands</vt:lpstr>
      <vt:lpstr>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Action</vt:lpstr>
      <vt:lpstr>PowerPoint Presentation</vt:lpstr>
      <vt:lpstr>PowerPoint Presentation</vt:lpstr>
      <vt:lpstr>PowerPoint Presentation</vt:lpstr>
      <vt:lpstr>PowerPoint Presentation</vt:lpstr>
      <vt:lpstr>                                                                    Question</vt:lpstr>
      <vt:lpstr>GOES-R ABI Weighting Functions</vt:lpstr>
      <vt:lpstr>Transmittance vs. Weighting Function</vt:lpstr>
      <vt:lpstr>Real Time Weighting Functions </vt:lpstr>
      <vt:lpstr>WF Action 1</vt:lpstr>
      <vt:lpstr>WF Action 2</vt:lpstr>
      <vt:lpstr>                                                                      Question</vt:lpstr>
      <vt:lpstr>PowerPoint Presentation</vt:lpstr>
      <vt:lpstr>PowerPoint Presentation</vt:lpstr>
      <vt:lpstr>Temporal Spatial Action</vt:lpstr>
      <vt:lpstr>PowerPoint Presentation</vt:lpstr>
      <vt:lpstr>PowerPoint Presentation</vt:lpstr>
      <vt:lpstr>PowerPoint Presentation</vt:lpstr>
      <vt:lpstr>PowerPoint Presentation</vt:lpstr>
      <vt:lpstr>Educational RGB Webapp</vt:lpstr>
      <vt:lpstr>RGB Action</vt:lpstr>
      <vt:lpstr>                                                                 Question</vt:lpstr>
      <vt:lpstr>PowerPoint Presentation</vt:lpstr>
      <vt:lpstr>GOES-16 Products</vt:lpstr>
      <vt:lpstr>TPW + Cloud Heights</vt:lpstr>
      <vt:lpstr>PowerPoint Presentation</vt:lpstr>
      <vt:lpstr>PowerPoint Presentation</vt:lpstr>
      <vt:lpstr>GOES-17 Approximate Predicted Max FPM Temperature</vt:lpstr>
      <vt:lpstr>PowerPoint Presentation</vt:lpstr>
      <vt:lpstr>Acknowledgements</vt:lpstr>
      <vt:lpstr>PowerPoint Presentation</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Mat Gunshor</cp:lastModifiedBy>
  <cp:revision>122</cp:revision>
  <cp:lastPrinted>2017-12-19T15:53:44Z</cp:lastPrinted>
  <dcterms:created xsi:type="dcterms:W3CDTF">2016-10-07T13:19:50Z</dcterms:created>
  <dcterms:modified xsi:type="dcterms:W3CDTF">2019-01-04T21:40:32Z</dcterms:modified>
</cp:coreProperties>
</file>