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94" r:id="rId1"/>
  </p:sldMasterIdLst>
  <p:notesMasterIdLst>
    <p:notesMasterId r:id="rId54"/>
  </p:notesMasterIdLst>
  <p:sldIdLst>
    <p:sldId id="452" r:id="rId2"/>
    <p:sldId id="460" r:id="rId3"/>
    <p:sldId id="320" r:id="rId4"/>
    <p:sldId id="463" r:id="rId5"/>
    <p:sldId id="428" r:id="rId6"/>
    <p:sldId id="507" r:id="rId7"/>
    <p:sldId id="328" r:id="rId8"/>
    <p:sldId id="400" r:id="rId9"/>
    <p:sldId id="363" r:id="rId10"/>
    <p:sldId id="263" r:id="rId11"/>
    <p:sldId id="435" r:id="rId12"/>
    <p:sldId id="389" r:id="rId13"/>
    <p:sldId id="439" r:id="rId14"/>
    <p:sldId id="315" r:id="rId15"/>
    <p:sldId id="498" r:id="rId16"/>
    <p:sldId id="492" r:id="rId17"/>
    <p:sldId id="493" r:id="rId18"/>
    <p:sldId id="500" r:id="rId19"/>
    <p:sldId id="376" r:id="rId20"/>
    <p:sldId id="501" r:id="rId21"/>
    <p:sldId id="502" r:id="rId22"/>
    <p:sldId id="503" r:id="rId23"/>
    <p:sldId id="504" r:id="rId24"/>
    <p:sldId id="505" r:id="rId25"/>
    <p:sldId id="506" r:id="rId26"/>
    <p:sldId id="457" r:id="rId27"/>
    <p:sldId id="414" r:id="rId28"/>
    <p:sldId id="415" r:id="rId29"/>
    <p:sldId id="359" r:id="rId30"/>
    <p:sldId id="477" r:id="rId31"/>
    <p:sldId id="413" r:id="rId32"/>
    <p:sldId id="344" r:id="rId33"/>
    <p:sldId id="408" r:id="rId34"/>
    <p:sldId id="409" r:id="rId35"/>
    <p:sldId id="407" r:id="rId36"/>
    <p:sldId id="508" r:id="rId37"/>
    <p:sldId id="509" r:id="rId38"/>
    <p:sldId id="510" r:id="rId39"/>
    <p:sldId id="473" r:id="rId40"/>
    <p:sldId id="456" r:id="rId41"/>
    <p:sldId id="434" r:id="rId42"/>
    <p:sldId id="329" r:id="rId43"/>
    <p:sldId id="351" r:id="rId44"/>
    <p:sldId id="438" r:id="rId45"/>
    <p:sldId id="455" r:id="rId46"/>
    <p:sldId id="310" r:id="rId47"/>
    <p:sldId id="444" r:id="rId48"/>
    <p:sldId id="447" r:id="rId49"/>
    <p:sldId id="450" r:id="rId50"/>
    <p:sldId id="449" r:id="rId51"/>
    <p:sldId id="448" r:id="rId52"/>
    <p:sldId id="446" r:id="rId53"/>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739"/>
    <a:srgbClr val="0070C0"/>
    <a:srgbClr val="4D1DA3"/>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21563E-3F03-4654-9829-C758517929CE}">
  <a:tblStyle styleId="{A521563E-3F03-4654-9829-C758517929C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0146" autoAdjust="0"/>
  </p:normalViewPr>
  <p:slideViewPr>
    <p:cSldViewPr snapToGrid="0">
      <p:cViewPr varScale="1">
        <p:scale>
          <a:sx n="84" d="100"/>
          <a:sy n="84" d="100"/>
        </p:scale>
        <p:origin x="10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EC-436E-8D9D-79DAFA0510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EC-436E-8D9D-79DAFA0510E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EC-436E-8D9D-79DAFA0510E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EC-436E-8D9D-79DAFA0510E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6EC-436E-8D9D-79DAFA0510E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6EC-436E-8D9D-79DAFA0510E3}"/>
              </c:ext>
            </c:extLst>
          </c:dPt>
          <c:cat>
            <c:strRef>
              <c:f>'Pie Chart'!$A$2:$A$7</c:f>
              <c:strCache>
                <c:ptCount val="6"/>
                <c:pt idx="0">
                  <c:v>GOVERNMENT</c:v>
                </c:pt>
                <c:pt idx="1">
                  <c:v>COMMERCIAL </c:v>
                </c:pt>
                <c:pt idx="2">
                  <c:v>ACADEMIC</c:v>
                </c:pt>
                <c:pt idx="3">
                  <c:v>MILITARY</c:v>
                </c:pt>
                <c:pt idx="4">
                  <c:v>INTERNATIONAL</c:v>
                </c:pt>
                <c:pt idx="5">
                  <c:v>SKYWARN</c:v>
                </c:pt>
              </c:strCache>
            </c:strRef>
          </c:cat>
          <c:val>
            <c:numRef>
              <c:f>'Pie Chart'!$B$2:$B$7</c:f>
              <c:numCache>
                <c:formatCode>General</c:formatCode>
                <c:ptCount val="6"/>
                <c:pt idx="0">
                  <c:v>32</c:v>
                </c:pt>
                <c:pt idx="1">
                  <c:v>14</c:v>
                </c:pt>
                <c:pt idx="2">
                  <c:v>7</c:v>
                </c:pt>
                <c:pt idx="3">
                  <c:v>10</c:v>
                </c:pt>
                <c:pt idx="4">
                  <c:v>19</c:v>
                </c:pt>
                <c:pt idx="5">
                  <c:v>1</c:v>
                </c:pt>
              </c:numCache>
            </c:numRef>
          </c:val>
          <c:extLst>
            <c:ext xmlns:c16="http://schemas.microsoft.com/office/drawing/2014/chart" uri="{C3380CC4-5D6E-409C-BE32-E72D297353CC}">
              <c16:uniqueId val="{0000000C-26EC-436E-8D9D-79DAFA0510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mtClean="0"/>
              <a:t>HRIT/EMWIN</a:t>
            </a:r>
            <a:r>
              <a:rPr lang="en-US" baseline="0" smtClean="0"/>
              <a:t> </a:t>
            </a:r>
            <a:r>
              <a:rPr lang="en-US" baseline="0" dirty="0"/>
              <a:t>Users by the Numbers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Totals!$A$3:$A$9</c:f>
              <c:strCache>
                <c:ptCount val="7"/>
                <c:pt idx="0">
                  <c:v>Government</c:v>
                </c:pt>
                <c:pt idx="1">
                  <c:v>Department of Defense</c:v>
                </c:pt>
                <c:pt idx="2">
                  <c:v>Amateur</c:v>
                </c:pt>
                <c:pt idx="3">
                  <c:v>Academic</c:v>
                </c:pt>
                <c:pt idx="4">
                  <c:v>Vendor/Manufacturer</c:v>
                </c:pt>
                <c:pt idx="5">
                  <c:v>Commercial</c:v>
                </c:pt>
                <c:pt idx="6">
                  <c:v>International</c:v>
                </c:pt>
              </c:strCache>
            </c:strRef>
          </c:cat>
          <c:val>
            <c:numRef>
              <c:f>Totals!$B$3:$B$9</c:f>
              <c:numCache>
                <c:formatCode>General</c:formatCode>
                <c:ptCount val="7"/>
                <c:pt idx="0">
                  <c:v>41</c:v>
                </c:pt>
                <c:pt idx="1">
                  <c:v>34</c:v>
                </c:pt>
                <c:pt idx="2">
                  <c:v>21</c:v>
                </c:pt>
                <c:pt idx="3">
                  <c:v>3</c:v>
                </c:pt>
                <c:pt idx="4">
                  <c:v>11</c:v>
                </c:pt>
                <c:pt idx="5">
                  <c:v>4</c:v>
                </c:pt>
                <c:pt idx="6">
                  <c:v>7</c:v>
                </c:pt>
              </c:numCache>
            </c:numRef>
          </c:val>
          <c:extLst>
            <c:ext xmlns:c16="http://schemas.microsoft.com/office/drawing/2014/chart" uri="{C3380CC4-5D6E-409C-BE32-E72D297353CC}">
              <c16:uniqueId val="{00000000-A67C-43A3-B37B-1C7EA4485696}"/>
            </c:ext>
          </c:extLst>
        </c:ser>
        <c:dLbls>
          <c:showLegendKey val="0"/>
          <c:showVal val="0"/>
          <c:showCatName val="0"/>
          <c:showSerName val="0"/>
          <c:showPercent val="0"/>
          <c:showBubbleSize val="0"/>
        </c:dLbls>
        <c:gapWidth val="150"/>
        <c:shape val="box"/>
        <c:axId val="402155072"/>
        <c:axId val="398597512"/>
        <c:axId val="0"/>
      </c:bar3DChart>
      <c:catAx>
        <c:axId val="4021550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85000"/>
                  </a:schemeClr>
                </a:solidFill>
                <a:latin typeface="+mn-lt"/>
                <a:ea typeface="+mn-ea"/>
                <a:cs typeface="+mn-cs"/>
              </a:defRPr>
            </a:pPr>
            <a:endParaRPr lang="en-US"/>
          </a:p>
        </c:txPr>
        <c:crossAx val="398597512"/>
        <c:crosses val="autoZero"/>
        <c:auto val="1"/>
        <c:lblAlgn val="ctr"/>
        <c:lblOffset val="100"/>
        <c:noMultiLvlLbl val="0"/>
      </c:catAx>
      <c:valAx>
        <c:axId val="398597512"/>
        <c:scaling>
          <c:orientation val="minMax"/>
        </c:scaling>
        <c:delete val="0"/>
        <c:axPos val="b"/>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21550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700" baseline="0" dirty="0"/>
              <a:t>HRIT/LRIT </a:t>
            </a:r>
            <a:r>
              <a:rPr lang="en-US" sz="1700" baseline="0" dirty="0" smtClean="0"/>
              <a:t>Site Status</a:t>
            </a:r>
            <a:endParaRPr lang="en-US" sz="1700" baseline="0" dirty="0"/>
          </a:p>
        </c:rich>
      </c:tx>
      <c:overlay val="0"/>
      <c:spPr>
        <a:noFill/>
        <a:ln>
          <a:noFill/>
        </a:ln>
        <a:effectLst/>
      </c:spPr>
      <c:txPr>
        <a:bodyPr rot="0" spcFirstLastPara="1" vertOverflow="ellipsis" vert="horz" wrap="square" anchor="ctr" anchorCtr="1"/>
        <a:lstStyle/>
        <a:p>
          <a:pPr>
            <a:defRPr sz="17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explosion val="2"/>
          <c:dPt>
            <c:idx val="0"/>
            <c:bubble3D val="0"/>
            <c:spPr>
              <a:solidFill>
                <a:srgbClr val="00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6BD-4485-8DCE-8E789D4054AD}"/>
              </c:ext>
            </c:extLst>
          </c:dPt>
          <c:dPt>
            <c:idx val="1"/>
            <c:bubble3D val="0"/>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6BD-4485-8DCE-8E789D4054AD}"/>
              </c:ext>
            </c:extLst>
          </c:dPt>
          <c:dPt>
            <c:idx val="2"/>
            <c:bubble3D val="0"/>
            <c:spPr>
              <a:solidFill>
                <a:srgbClr val="00FF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76BD-4485-8DCE-8E789D4054AD}"/>
              </c:ext>
            </c:extLst>
          </c:dPt>
          <c:dLbls>
            <c:spPr>
              <a:solidFill>
                <a:schemeClr val="tx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Totals!$A$23:$A$25</c:f>
              <c:strCache>
                <c:ptCount val="3"/>
                <c:pt idx="0">
                  <c:v>HRIT Ready </c:v>
                </c:pt>
                <c:pt idx="1">
                  <c:v>Planned HRIT Sites</c:v>
                </c:pt>
                <c:pt idx="2">
                  <c:v>LRIT Sites, No Plans for HRIT</c:v>
                </c:pt>
              </c:strCache>
            </c:strRef>
          </c:cat>
          <c:val>
            <c:numRef>
              <c:f>Totals!$B$23:$B$25</c:f>
              <c:numCache>
                <c:formatCode>General</c:formatCode>
                <c:ptCount val="3"/>
                <c:pt idx="0">
                  <c:v>121</c:v>
                </c:pt>
                <c:pt idx="1">
                  <c:v>33</c:v>
                </c:pt>
                <c:pt idx="2">
                  <c:v>25</c:v>
                </c:pt>
              </c:numCache>
            </c:numRef>
          </c:val>
          <c:extLst>
            <c:ext xmlns:c16="http://schemas.microsoft.com/office/drawing/2014/chart" uri="{C3380CC4-5D6E-409C-BE32-E72D297353CC}">
              <c16:uniqueId val="{00000006-76BD-4485-8DCE-8E789D4054A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324680204448133"/>
          <c:y val="0.25102475908922939"/>
          <c:w val="0.374041276419395"/>
          <c:h val="0.69317869562333589"/>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gradFill flip="none" rotWithShape="1">
      <a:gsLst>
        <a:gs pos="0">
          <a:schemeClr val="accent1">
            <a:lumMod val="5000"/>
            <a:lumOff val="95000"/>
          </a:schemeClr>
        </a:gs>
        <a:gs pos="0">
          <a:schemeClr val="accent1"/>
        </a:gs>
        <a:gs pos="100000">
          <a:schemeClr val="accent1"/>
        </a:gs>
        <a:gs pos="51000">
          <a:schemeClr val="accent1">
            <a:lumMod val="30000"/>
            <a:lumOff val="70000"/>
          </a:schemeClr>
        </a:gs>
      </a:gsLst>
      <a:lin ang="5400000" scaled="1"/>
      <a:tileRect/>
    </a:gradFill>
    <a:ln>
      <a:noFill/>
    </a:ln>
    <a:effectLst>
      <a:innerShdw blurRad="114300">
        <a:prstClr val="black"/>
      </a:inn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1"/>
            <a:ext cx="5608319" cy="418337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8"/>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62654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Changes:</a:t>
            </a:r>
          </a:p>
          <a:p>
            <a:endParaRPr lang="en-US" dirty="0" smtClean="0"/>
          </a:p>
          <a:p>
            <a:r>
              <a:rPr lang="en-US" dirty="0" smtClean="0"/>
              <a:t>Added CIRA Central America site  http://rammb.cira.colostate.edu/ramsdis/online/rmtc.asp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56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85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721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GOES-R SERIES PRODUCT DEFINITION AND</a:t>
            </a:r>
          </a:p>
          <a:p>
            <a:r>
              <a:rPr lang="en-US" dirty="0" smtClean="0"/>
              <a:t>USERS’ GUIDE</a:t>
            </a:r>
          </a:p>
          <a:p>
            <a:r>
              <a:rPr lang="en-US" dirty="0" smtClean="0"/>
              <a:t>(PUG)</a:t>
            </a:r>
          </a:p>
          <a:p>
            <a:r>
              <a:rPr lang="en-US" dirty="0" smtClean="0"/>
              <a:t>VOLUME 1: MAIN</a:t>
            </a:r>
          </a:p>
          <a:p>
            <a:r>
              <a:rPr lang="en-US" dirty="0" smtClean="0"/>
              <a:t>VOLUME 2: L0 PRODUCTS</a:t>
            </a:r>
          </a:p>
          <a:p>
            <a:r>
              <a:rPr lang="en-US" dirty="0" smtClean="0"/>
              <a:t>VOLUME 3: LEVEL 1B PRODUCTS</a:t>
            </a:r>
          </a:p>
          <a:p>
            <a:r>
              <a:rPr lang="en-US" dirty="0" smtClean="0"/>
              <a:t>VOLUME 4: GOES-R REBROADCAST (GRB)</a:t>
            </a:r>
          </a:p>
          <a:p>
            <a:r>
              <a:rPr lang="en-US" dirty="0" smtClean="0"/>
              <a:t>VOLUME 5: LEVEL 2+ PRODUCTS</a:t>
            </a:r>
          </a:p>
          <a:p>
            <a:r>
              <a:rPr lang="en-US" dirty="0" smtClean="0"/>
              <a:t>APPENDIX X: ISO SERIES METADATA</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384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28EF08-7FEB-4F31-A68C-BA8C62D0D7EB}" type="slidenum">
              <a:rPr lang="de-DE" smtClean="0"/>
              <a:pPr>
                <a:defRPr/>
              </a:pPr>
              <a:t>29</a:t>
            </a:fld>
            <a:endParaRPr lang="de-DE"/>
          </a:p>
        </p:txBody>
      </p:sp>
    </p:spTree>
    <p:extLst>
      <p:ext uri="{BB962C8B-B14F-4D97-AF65-F5344CB8AC3E}">
        <p14:creationId xmlns:p14="http://schemas.microsoft.com/office/powerpoint/2010/main" val="364557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changed </a:t>
            </a:r>
            <a:r>
              <a:rPr lang="en-US" smtClean="0"/>
              <a:t>the S-NPP </a:t>
            </a:r>
            <a:r>
              <a:rPr lang="en-US" dirty="0" smtClean="0"/>
              <a:t>from 6 hours to 4 this year. After working JPSS, CLASS was able to reduce the time to get the repaired </a:t>
            </a:r>
            <a:r>
              <a:rPr lang="en-US" dirty="0" err="1" smtClean="0"/>
              <a:t>granuals</a:t>
            </a:r>
            <a:r>
              <a:rPr lang="en-US" dirty="0" smtClean="0"/>
              <a:t> quicker.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047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841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103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BDP Homepage:</a:t>
            </a:r>
          </a:p>
          <a:p>
            <a:r>
              <a:rPr lang="en-US" dirty="0" smtClean="0"/>
              <a:t>http://www.noaa.gov/big-data-project</a:t>
            </a:r>
          </a:p>
          <a:p>
            <a:endParaRPr lang="en-US" dirty="0" smtClean="0"/>
          </a:p>
          <a:p>
            <a:r>
              <a:rPr lang="en-US" dirty="0" smtClean="0"/>
              <a:t> CICS-NC is a partner in the BDP and acts as a broker between NOAA and the public cloud providers </a:t>
            </a:r>
          </a:p>
          <a:p>
            <a:r>
              <a:rPr lang="en-US" dirty="0" smtClean="0"/>
              <a:t>https://ncics.org/data/noaa-big-data-project/</a:t>
            </a:r>
          </a:p>
          <a:p>
            <a:endParaRPr lang="en-US" dirty="0" smtClean="0"/>
          </a:p>
          <a:p>
            <a:r>
              <a:rPr lang="en-US" dirty="0" smtClean="0"/>
              <a:t>Links to Public Cloud Information and Datasets</a:t>
            </a:r>
          </a:p>
          <a:p>
            <a:r>
              <a:rPr lang="en-US" dirty="0" smtClean="0"/>
              <a:t> GOES-16 Data:</a:t>
            </a:r>
          </a:p>
          <a:p>
            <a:r>
              <a:rPr lang="en-US" dirty="0" smtClean="0"/>
              <a:t>Amazon Web Services</a:t>
            </a:r>
          </a:p>
          <a:p>
            <a:r>
              <a:rPr lang="en-US" dirty="0" smtClean="0"/>
              <a:t>Open%20Commons%20Consortium</a:t>
            </a:r>
          </a:p>
          <a:p>
            <a:endParaRPr lang="en-US" dirty="0" smtClean="0"/>
          </a:p>
          <a:p>
            <a:r>
              <a:rPr lang="en-US" dirty="0" smtClean="0"/>
              <a:t> IBM NOAA Data Portal</a:t>
            </a:r>
          </a:p>
          <a:p>
            <a:r>
              <a:rPr lang="en-US" dirty="0" smtClean="0"/>
              <a:t>https://noaa-crada.mybluemix.net/node/33</a:t>
            </a:r>
          </a:p>
          <a:p>
            <a:endParaRPr lang="en-US" dirty="0" smtClean="0"/>
          </a:p>
          <a:p>
            <a:r>
              <a:rPr lang="en-US" dirty="0" smtClean="0"/>
              <a:t> Google Cloud Platform</a:t>
            </a:r>
          </a:p>
          <a:p>
            <a:r>
              <a:rPr lang="en-US" dirty="0" smtClean="0"/>
              <a:t>https://console.cloud.google.com/launcher/details/noaa-public/goes-16?pli=1</a:t>
            </a:r>
          </a:p>
          <a:p>
            <a:endParaRPr lang="en-US" dirty="0" smtClean="0"/>
          </a:p>
          <a:p>
            <a:r>
              <a:rPr lang="en-US" dirty="0" smtClean="0"/>
              <a:t> Open Commons Consortium</a:t>
            </a:r>
          </a:p>
          <a:p>
            <a:r>
              <a:rPr lang="en-US" dirty="0" smtClean="0"/>
              <a:t>http://edc.occ-data.org/goes16/getdata/</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168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NOAA STAR GOES-16  Image Viewer                https://www.star.nesdis.noaa.gov/GOES/GOES16_CONUS.php</a:t>
            </a:r>
          </a:p>
          <a:p>
            <a:endParaRPr lang="en-US" dirty="0" smtClean="0"/>
          </a:p>
          <a:p>
            <a:r>
              <a:rPr lang="en-US" dirty="0" smtClean="0"/>
              <a:t>NOAA/NESDIS Geostationary Satellite Server    http://www.goes.noaa.gov/index.html</a:t>
            </a:r>
          </a:p>
          <a:p>
            <a:endParaRPr lang="en-US" dirty="0" smtClean="0"/>
          </a:p>
          <a:p>
            <a:r>
              <a:rPr lang="en-US" dirty="0" smtClean="0"/>
              <a:t> SSEC Geo Browser  Color hybrid with GOES-16 and Suomi NPP   http://www.ssec.wisc.edu/data/geo/#/animation?satellite=goes-16&amp;end_datetime=latest&amp;n_images=4&amp;coverage=conus&amp;channel=rgbstr&amp;image_quality=gif&amp;anim_method=javascript</a:t>
            </a:r>
          </a:p>
          <a:p>
            <a:r>
              <a:rPr lang="en-US" dirty="0" smtClean="0"/>
              <a:t> SSEC Geo Browser  All bands, Meso1 Meso2 and CONUS and Full Disk, plus a "spectral" (all channels) loop geo imagery (SSEC Real Earth TM)  All bands, CONUS and Full Disk and both </a:t>
            </a:r>
            <a:r>
              <a:rPr lang="en-US" dirty="0" err="1" smtClean="0"/>
              <a:t>meso</a:t>
            </a:r>
            <a:r>
              <a:rPr lang="en-US" dirty="0" smtClean="0"/>
              <a:t>-scale sectors</a:t>
            </a:r>
          </a:p>
          <a:p>
            <a:r>
              <a:rPr lang="en-US" dirty="0" smtClean="0"/>
              <a:t>https://www.ssec.wisc.edu/data/geo/#/animation?satellite=goes-16</a:t>
            </a:r>
          </a:p>
          <a:p>
            <a:endParaRPr lang="en-US" dirty="0" smtClean="0"/>
          </a:p>
          <a:p>
            <a:r>
              <a:rPr lang="en-US" dirty="0" smtClean="0"/>
              <a:t> UW-Madison AOS  Many sectors (including Southern Wisconsin) and several enhancements</a:t>
            </a:r>
          </a:p>
          <a:p>
            <a:r>
              <a:rPr lang="en-US" dirty="0" smtClean="0"/>
              <a:t>http://www.aos.wisc.edu/weather/wx_obs/GOES16.html</a:t>
            </a:r>
          </a:p>
          <a:p>
            <a:endParaRPr lang="en-US" dirty="0" smtClean="0"/>
          </a:p>
          <a:p>
            <a:r>
              <a:rPr lang="en-US" dirty="0" smtClean="0"/>
              <a:t>RAMMB Slider   </a:t>
            </a:r>
            <a:r>
              <a:rPr lang="en-US" dirty="0" err="1" smtClean="0"/>
              <a:t>GeoColor</a:t>
            </a:r>
            <a:r>
              <a:rPr lang="en-US" dirty="0" smtClean="0"/>
              <a:t>, all bands and all sectors      http://rammb-slider.cira.colostate.edu/</a:t>
            </a:r>
          </a:p>
          <a:p>
            <a:endParaRPr lang="en-US" dirty="0" smtClean="0"/>
          </a:p>
          <a:p>
            <a:r>
              <a:rPr lang="en-US" dirty="0" smtClean="0"/>
              <a:t>ABI GOES-16 imagery (SPORT)   16 bands, RGBs, Full Disk and CONUS and </a:t>
            </a:r>
            <a:r>
              <a:rPr lang="en-US" dirty="0" err="1" smtClean="0"/>
              <a:t>Meso</a:t>
            </a:r>
            <a:r>
              <a:rPr lang="en-US" dirty="0" smtClean="0"/>
              <a:t>-scale sectors weather.us   US view, several options</a:t>
            </a:r>
          </a:p>
          <a:p>
            <a:r>
              <a:rPr lang="en-US" dirty="0" smtClean="0"/>
              <a:t>https://weather.msfc.nasa.gov/sport/</a:t>
            </a:r>
          </a:p>
          <a:p>
            <a:endParaRPr lang="en-US" dirty="0" smtClean="0"/>
          </a:p>
          <a:p>
            <a:r>
              <a:rPr lang="en-US" dirty="0" smtClean="0"/>
              <a:t> </a:t>
            </a:r>
            <a:r>
              <a:rPr lang="en-US" dirty="0" err="1" smtClean="0"/>
              <a:t>Meteo</a:t>
            </a:r>
            <a:r>
              <a:rPr lang="en-US" dirty="0" smtClean="0"/>
              <a:t>-Chile   16 bands and RGB images over Chile and 1-page band fact sheets</a:t>
            </a:r>
          </a:p>
          <a:p>
            <a:r>
              <a:rPr lang="en-US" dirty="0" smtClean="0"/>
              <a:t>http://www.meteochile.cl/PortalDMC-web/index.xhtml</a:t>
            </a:r>
          </a:p>
          <a:p>
            <a:endParaRPr lang="en-US" dirty="0" smtClean="0"/>
          </a:p>
          <a:p>
            <a:r>
              <a:rPr lang="en-US" dirty="0" smtClean="0"/>
              <a:t> Brazil's CPTEC   All ABI bands in animation over South America.</a:t>
            </a:r>
          </a:p>
          <a:p>
            <a:r>
              <a:rPr lang="en-US" dirty="0" smtClean="0"/>
              <a:t>http://pyata.cptec.inpe.br/acervowebv2/loop.show.logic</a:t>
            </a:r>
          </a:p>
          <a:p>
            <a:endParaRPr lang="en-US" dirty="0" smtClean="0"/>
          </a:p>
          <a:p>
            <a:r>
              <a:rPr lang="en-US" dirty="0" smtClean="0"/>
              <a:t>UNAM    http://www.lanot.unam.mx/</a:t>
            </a:r>
          </a:p>
          <a:p>
            <a:endParaRPr lang="en-US" dirty="0" smtClean="0"/>
          </a:p>
          <a:p>
            <a:r>
              <a:rPr lang="en-US" dirty="0" err="1" smtClean="0"/>
              <a:t>Fuerza</a:t>
            </a:r>
            <a:r>
              <a:rPr lang="en-US" dirty="0" smtClean="0"/>
              <a:t> </a:t>
            </a:r>
            <a:r>
              <a:rPr lang="en-US" dirty="0" err="1" smtClean="0"/>
              <a:t>Aérea</a:t>
            </a:r>
            <a:r>
              <a:rPr lang="en-US" dirty="0" smtClean="0"/>
              <a:t> Colombiana       https://www.simfac.mil.co/news.php</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146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indent="0">
              <a:buNone/>
            </a:pPr>
            <a:r>
              <a:rPr lang="en-US" sz="1200" dirty="0" smtClean="0">
                <a:solidFill>
                  <a:schemeClr val="tx1"/>
                </a:solidFill>
              </a:rPr>
              <a:t>Embry Riddle Aeronautical University (Daytona Beach, FL campus) </a:t>
            </a:r>
          </a:p>
          <a:p>
            <a:pPr indent="0">
              <a:buNone/>
            </a:pPr>
            <a:r>
              <a:rPr lang="en-US" sz="1200" dirty="0" smtClean="0">
                <a:solidFill>
                  <a:schemeClr val="tx1"/>
                </a:solidFill>
              </a:rPr>
              <a:t>http://wx.erau.edu/erau_sat/</a:t>
            </a:r>
          </a:p>
          <a:p>
            <a:pPr indent="0">
              <a:buNone/>
            </a:pPr>
            <a:endParaRPr lang="en-US" sz="1200" dirty="0" smtClean="0">
              <a:solidFill>
                <a:schemeClr val="tx1"/>
              </a:solidFill>
            </a:endParaRPr>
          </a:p>
          <a:p>
            <a:pPr indent="0">
              <a:buNone/>
            </a:pPr>
            <a:r>
              <a:rPr lang="en-US" sz="1200" dirty="0" smtClean="0">
                <a:solidFill>
                  <a:schemeClr val="tx1"/>
                </a:solidFill>
              </a:rPr>
              <a:t>GLM NASA </a:t>
            </a:r>
            <a:r>
              <a:rPr lang="en-US" sz="1200" dirty="0" err="1" smtClean="0">
                <a:solidFill>
                  <a:schemeClr val="tx1"/>
                </a:solidFill>
              </a:rPr>
              <a:t>SPoRT</a:t>
            </a:r>
            <a:endParaRPr lang="en-US" sz="1200" dirty="0" smtClean="0">
              <a:solidFill>
                <a:schemeClr val="tx1"/>
              </a:solidFill>
            </a:endParaRPr>
          </a:p>
          <a:p>
            <a:pPr indent="0">
              <a:buNone/>
            </a:pPr>
            <a:r>
              <a:rPr lang="en-US" sz="1200" dirty="0" smtClean="0">
                <a:solidFill>
                  <a:schemeClr val="tx1"/>
                </a:solidFill>
              </a:rPr>
              <a:t>https://weather.msfc.nasa.gov/cgi-bin/sportPublishData.pl?dataset=goeseastglm&amp;product=group&amp;loc=conus</a:t>
            </a:r>
          </a:p>
          <a:p>
            <a:pPr indent="0">
              <a:buNone/>
            </a:pPr>
            <a:endParaRPr lang="en-US" sz="1200" dirty="0" smtClean="0">
              <a:solidFill>
                <a:schemeClr val="tx1"/>
              </a:solidFill>
            </a:endParaRPr>
          </a:p>
          <a:p>
            <a:pPr indent="0">
              <a:buNone/>
            </a:pPr>
            <a:endParaRPr lang="en-US" sz="1200" dirty="0" smtClean="0">
              <a:solidFill>
                <a:schemeClr val="tx1"/>
              </a:solidFill>
            </a:endParaRPr>
          </a:p>
          <a:p>
            <a:pPr indent="0">
              <a:buNone/>
            </a:pPr>
            <a:r>
              <a:rPr lang="en-US" sz="1200" dirty="0" smtClean="0">
                <a:solidFill>
                  <a:schemeClr val="tx1"/>
                </a:solidFill>
              </a:rPr>
              <a:t>GLM Univ of Maryland</a:t>
            </a:r>
          </a:p>
          <a:p>
            <a:pPr indent="0">
              <a:buNone/>
            </a:pPr>
            <a:r>
              <a:rPr lang="en-US" sz="1200" dirty="0" smtClean="0">
                <a:solidFill>
                  <a:schemeClr val="tx1"/>
                </a:solidFill>
              </a:rPr>
              <a:t>hhttp://lightning.umd.edu/Apps/GoesCesium/</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13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23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24/7 Help Desk</a:t>
            </a:r>
          </a:p>
          <a:p>
            <a:r>
              <a:rPr lang="en-US" dirty="0" smtClean="0"/>
              <a:t>ESPCOperations@noaa.gov</a:t>
            </a:r>
          </a:p>
          <a:p>
            <a:r>
              <a:rPr lang="en-US" dirty="0" smtClean="0"/>
              <a:t>ESPC Messages</a:t>
            </a:r>
          </a:p>
          <a:p>
            <a:r>
              <a:rPr lang="en-US" dirty="0" smtClean="0"/>
              <a:t>http://www.ssd.noaa.gov/PS/SATS/messages.html</a:t>
            </a:r>
          </a:p>
          <a:p>
            <a:r>
              <a:rPr lang="en-US" dirty="0" smtClean="0"/>
              <a:t>User Services</a:t>
            </a:r>
          </a:p>
          <a:p>
            <a:r>
              <a:rPr lang="en-US" dirty="0" smtClean="0"/>
              <a:t>SPSD.UserServices@noaa.gov</a:t>
            </a:r>
          </a:p>
          <a:p>
            <a:r>
              <a:rPr lang="en-US" dirty="0" smtClean="0"/>
              <a:t>Data Access</a:t>
            </a:r>
          </a:p>
          <a:p>
            <a:r>
              <a:rPr lang="en-US" dirty="0" smtClean="0"/>
              <a:t>NESDIS.Data.Access@noaa.gov</a:t>
            </a:r>
          </a:p>
          <a:p>
            <a:r>
              <a:rPr lang="en-US" dirty="0" smtClean="0"/>
              <a:t>Facebook</a:t>
            </a:r>
          </a:p>
          <a:p>
            <a:r>
              <a:rPr lang="en-US" dirty="0" smtClean="0"/>
              <a:t>www.facebook.com/NOAANESDIS </a:t>
            </a:r>
          </a:p>
          <a:p>
            <a:r>
              <a:rPr lang="en-US" dirty="0" smtClean="0"/>
              <a:t>Twitter</a:t>
            </a:r>
          </a:p>
          <a:p>
            <a:r>
              <a:rPr lang="en-US" dirty="0" smtClean="0"/>
              <a:t>www.twitter.com/noaasatellites </a:t>
            </a:r>
          </a:p>
          <a:p>
            <a:r>
              <a:rPr lang="en-US" dirty="0" smtClean="0"/>
              <a:t>Press releases</a:t>
            </a:r>
          </a:p>
          <a:p>
            <a:r>
              <a:rPr lang="en-US" dirty="0" smtClean="0"/>
              <a:t>http://www.nesdis.noaa.gov/news_archives/</a:t>
            </a:r>
          </a:p>
          <a:p>
            <a:r>
              <a:rPr lang="en-US" dirty="0" smtClean="0"/>
              <a:t>GOES Status</a:t>
            </a:r>
          </a:p>
          <a:p>
            <a:r>
              <a:rPr lang="en-US" dirty="0" smtClean="0"/>
              <a:t>http://www.ospo.noaa.gov/Operations/GOES/status.html</a:t>
            </a:r>
          </a:p>
          <a:p>
            <a:r>
              <a:rPr lang="en-US" dirty="0" smtClean="0"/>
              <a:t>GOES User Information and Documents</a:t>
            </a:r>
          </a:p>
          <a:p>
            <a:r>
              <a:rPr lang="en-US" dirty="0" smtClean="0"/>
              <a:t>http://www.ospo.noaa.gov/Operations/GOES/documents.html</a:t>
            </a:r>
          </a:p>
          <a:p>
            <a:r>
              <a:rPr lang="en-US" dirty="0" smtClean="0"/>
              <a:t>Direct Services </a:t>
            </a:r>
          </a:p>
          <a:p>
            <a:r>
              <a:rPr lang="en-US" dirty="0" smtClean="0"/>
              <a:t>http://noaasis.noaa.gov/NOAASIS/</a:t>
            </a:r>
          </a:p>
          <a:p>
            <a:endParaRPr lang="en-US" dirty="0" smtClean="0"/>
          </a:p>
          <a:p>
            <a:r>
              <a:rPr lang="en-US" dirty="0" smtClean="0"/>
              <a:t>Other Links:</a:t>
            </a:r>
          </a:p>
          <a:p>
            <a:endParaRPr lang="en-US" dirty="0" smtClean="0"/>
          </a:p>
          <a:p>
            <a:endParaRPr lang="en-US" dirty="0" smtClean="0"/>
          </a:p>
          <a:p>
            <a:endParaRPr lang="en-US" dirty="0" smtClean="0"/>
          </a:p>
          <a:p>
            <a:r>
              <a:rPr lang="en-US" dirty="0" smtClean="0"/>
              <a:t>NOAASIS Website</a:t>
            </a:r>
          </a:p>
          <a:p>
            <a:r>
              <a:rPr lang="en-US" dirty="0" smtClean="0"/>
              <a:t>http://noaasis.noaa.gov/NOAASIS/</a:t>
            </a:r>
          </a:p>
          <a:p>
            <a:r>
              <a:rPr lang="en-US" dirty="0" smtClean="0"/>
              <a:t> List of GRB Vendors and Manufacturers at:</a:t>
            </a:r>
          </a:p>
          <a:p>
            <a:r>
              <a:rPr lang="en-US" dirty="0" smtClean="0"/>
              <a:t>http://www.noaasis.noaa.gov/NOAASIS/ml/manulst.html</a:t>
            </a:r>
          </a:p>
          <a:p>
            <a:r>
              <a:rPr lang="en-US" dirty="0" smtClean="0"/>
              <a:t> GOES-R Website</a:t>
            </a:r>
          </a:p>
          <a:p>
            <a:r>
              <a:rPr lang="en-US" dirty="0" smtClean="0"/>
              <a:t>https://www.goes-r.gov/</a:t>
            </a:r>
          </a:p>
          <a:p>
            <a:r>
              <a:rPr lang="en-US" dirty="0" smtClean="0"/>
              <a:t> GOES-R Product Definition and Users' Guide (PUG) Volume 4 http://www.goes-r.gov/users/docs/PUG-GRB-vol4.pdf</a:t>
            </a:r>
          </a:p>
          <a:p>
            <a:r>
              <a:rPr lang="en-US" dirty="0" smtClean="0"/>
              <a:t> GRB Downlink Specification</a:t>
            </a:r>
          </a:p>
          <a:p>
            <a:r>
              <a:rPr lang="en-US" dirty="0" smtClean="0"/>
              <a:t>http://www.goes-r.gov/users/docs/GRB_downlink.pdf</a:t>
            </a:r>
          </a:p>
          <a:p>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070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701041" y="4415791"/>
            <a:ext cx="5608320" cy="418338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9" name="Shape 4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682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400" dirty="0" smtClean="0">
                <a:solidFill>
                  <a:schemeClr val="bg1"/>
                </a:solidFill>
              </a:rPr>
              <a:t>The GOES Rebroadcast (GRB) </a:t>
            </a:r>
            <a:r>
              <a:rPr lang="en-US" dirty="0" smtClean="0"/>
              <a:t>provides the primary relay of full resolution, calibrated, near-real-time direct broadcast space relay of Level 1b data from each instrument and Level 2 data from the Geostationary Lightning Mapper (GLM)</a:t>
            </a:r>
          </a:p>
          <a:p>
            <a:pPr>
              <a:buFont typeface="Arial" panose="020B0604020202020204" pitchFamily="34" charset="0"/>
              <a:buChar char="•"/>
            </a:pPr>
            <a:r>
              <a:rPr lang="en-US" sz="2400" dirty="0" smtClean="0">
                <a:solidFill>
                  <a:schemeClr val="bg1"/>
                </a:solidFill>
              </a:rPr>
              <a:t>The GRB downlink is standards-based, making use of the following protocols:</a:t>
            </a:r>
          </a:p>
          <a:p>
            <a:pPr lvl="1">
              <a:buClr>
                <a:schemeClr val="bg1"/>
              </a:buClr>
              <a:buFont typeface="Arial" panose="020B0604020202020204" pitchFamily="34" charset="0"/>
              <a:buChar char="•"/>
            </a:pPr>
            <a:r>
              <a:rPr lang="en-US" sz="2000" dirty="0" smtClean="0">
                <a:solidFill>
                  <a:schemeClr val="bg1"/>
                </a:solidFill>
              </a:rPr>
              <a:t>Digital Video Broadcasting (DVB-S2)</a:t>
            </a:r>
          </a:p>
          <a:p>
            <a:pPr lvl="1">
              <a:buClr>
                <a:schemeClr val="bg1"/>
              </a:buClr>
              <a:buFont typeface="Arial" panose="020B0604020202020204" pitchFamily="34" charset="0"/>
              <a:buChar char="•"/>
            </a:pPr>
            <a:r>
              <a:rPr lang="en-US" sz="2000" dirty="0" smtClean="0">
                <a:solidFill>
                  <a:schemeClr val="bg1"/>
                </a:solidFill>
              </a:rPr>
              <a:t>Consultative Committee for Space Data Systems (CCSDS) Advanced Orbiting Systems (AOS)</a:t>
            </a:r>
          </a:p>
          <a:p>
            <a:pPr lvl="1">
              <a:buClr>
                <a:schemeClr val="bg1"/>
              </a:buClr>
              <a:buFont typeface="Arial" panose="020B0604020202020204" pitchFamily="34" charset="0"/>
              <a:buChar char="•"/>
            </a:pPr>
            <a:r>
              <a:rPr lang="en-US" sz="2000" dirty="0" smtClean="0">
                <a:solidFill>
                  <a:schemeClr val="bg1"/>
                </a:solidFill>
              </a:rPr>
              <a:t>Space Data Link Protocol</a:t>
            </a:r>
          </a:p>
          <a:p>
            <a:pPr lvl="1">
              <a:buClr>
                <a:schemeClr val="bg1"/>
              </a:buClr>
              <a:buFont typeface="Arial" panose="020B0604020202020204" pitchFamily="34" charset="0"/>
              <a:buChar char="•"/>
            </a:pPr>
            <a:r>
              <a:rPr lang="en-US" sz="2000" dirty="0" smtClean="0">
                <a:solidFill>
                  <a:schemeClr val="bg1"/>
                </a:solidFill>
              </a:rPr>
              <a:t>CCSDS Space Packet Protocol </a:t>
            </a:r>
          </a:p>
          <a:p>
            <a:endParaRPr lang="en-US" sz="2400" dirty="0" smtClean="0">
              <a:solidFill>
                <a:schemeClr val="bg1"/>
              </a:solidFill>
            </a:endParaRP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300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indent="0">
              <a:buNone/>
            </a:pPr>
            <a:r>
              <a:rPr lang="en-US" dirty="0" smtClean="0">
                <a:solidFill>
                  <a:schemeClr val="bg1"/>
                </a:solidFill>
              </a:rPr>
              <a:t>Level 1b products:</a:t>
            </a:r>
          </a:p>
          <a:p>
            <a:pPr lvl="1" indent="0">
              <a:buNone/>
            </a:pPr>
            <a:r>
              <a:rPr lang="en-US" sz="2400" dirty="0" smtClean="0">
                <a:solidFill>
                  <a:schemeClr val="bg1"/>
                </a:solidFill>
              </a:rPr>
              <a:t>Radiances from Advanced Baseline Imager: 16 Bands; Full Disk, CONUS, and Mesoscale</a:t>
            </a:r>
          </a:p>
          <a:p>
            <a:pPr lvl="1" indent="0">
              <a:buNone/>
            </a:pPr>
            <a:r>
              <a:rPr lang="en-US" sz="2400" dirty="0" smtClean="0">
                <a:solidFill>
                  <a:schemeClr val="bg1"/>
                </a:solidFill>
              </a:rPr>
              <a:t>Solar Imagery from Solar Ultraviolet Imager</a:t>
            </a:r>
          </a:p>
          <a:p>
            <a:pPr lvl="1" indent="0">
              <a:buNone/>
            </a:pPr>
            <a:r>
              <a:rPr lang="en-US" sz="2400" dirty="0" smtClean="0">
                <a:solidFill>
                  <a:schemeClr val="bg1"/>
                </a:solidFill>
              </a:rPr>
              <a:t>Solar Flux from the Extreme Ultraviolet and X-ray Irradiance Sensors</a:t>
            </a:r>
          </a:p>
          <a:p>
            <a:pPr lvl="1" indent="0">
              <a:buNone/>
            </a:pPr>
            <a:r>
              <a:rPr lang="en-US" sz="2400" dirty="0" smtClean="0">
                <a:solidFill>
                  <a:schemeClr val="bg1"/>
                </a:solidFill>
              </a:rPr>
              <a:t>Energetic Heavy Ions from the Space Environment In-Situ Suite</a:t>
            </a:r>
          </a:p>
          <a:p>
            <a:pPr lvl="1" indent="0">
              <a:buNone/>
            </a:pPr>
            <a:r>
              <a:rPr lang="en-US" sz="2400" dirty="0" smtClean="0">
                <a:solidFill>
                  <a:schemeClr val="bg1"/>
                </a:solidFill>
              </a:rPr>
              <a:t>	</a:t>
            </a:r>
          </a:p>
          <a:p>
            <a:pPr lvl="1" indent="0">
              <a:buNone/>
            </a:pPr>
            <a:endParaRPr lang="en-US" sz="2400" dirty="0" smtClean="0">
              <a:solidFill>
                <a:schemeClr val="bg1"/>
              </a:solidFill>
            </a:endParaRPr>
          </a:p>
          <a:p>
            <a:pPr lvl="0" indent="0">
              <a:buNone/>
            </a:pPr>
            <a:r>
              <a:rPr lang="en-US" sz="2400" dirty="0" smtClean="0">
                <a:solidFill>
                  <a:schemeClr val="bg1"/>
                </a:solidFill>
              </a:rPr>
              <a:t>Level 2 products:</a:t>
            </a:r>
          </a:p>
          <a:p>
            <a:pPr lvl="1" indent="0">
              <a:buNone/>
            </a:pPr>
            <a:r>
              <a:rPr lang="en-US" sz="2400" dirty="0" smtClean="0">
                <a:solidFill>
                  <a:schemeClr val="bg1"/>
                </a:solidFill>
              </a:rPr>
              <a:t>Geostationary Lightning Mapper </a:t>
            </a:r>
          </a:p>
          <a:p>
            <a:pPr lvl="0" indent="0">
              <a:buNone/>
            </a:pPr>
            <a:endParaRPr lang="en-US" sz="2400" dirty="0" smtClean="0">
              <a:solidFill>
                <a:schemeClr val="bg1"/>
              </a:solidFill>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96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GRB replaces the GOES </a:t>
            </a:r>
            <a:r>
              <a:rPr lang="en-US" dirty="0" err="1" smtClean="0"/>
              <a:t>VARiable</a:t>
            </a:r>
            <a:r>
              <a:rPr lang="en-US" dirty="0" smtClean="0"/>
              <a:t> (GVAR) service</a:t>
            </a:r>
          </a:p>
          <a:p>
            <a:r>
              <a:rPr lang="en-US" dirty="0" smtClean="0"/>
              <a:t>GRB provides improved products. ABI provides three times more spectral information, four times the spatial resolution, and more than five times faster temporal coverage than the previous system </a:t>
            </a:r>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195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6277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827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14950F-8016-3747-94A5-40AB0A1B8FB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5260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goes_20.jpg"/>
          <p:cNvPicPr>
            <a:picLocks noChangeAspect="1"/>
          </p:cNvPicPr>
          <p:nvPr/>
        </p:nvPicPr>
        <p:blipFill>
          <a:blip r:embed="rId2"/>
          <a:stretch>
            <a:fillRect/>
          </a:stretch>
        </p:blipFill>
        <p:spPr>
          <a:xfrm>
            <a:off x="3" y="923544"/>
            <a:ext cx="11560788" cy="5468112"/>
          </a:xfrm>
          <a:prstGeom prst="rect">
            <a:avLst/>
          </a:prstGeom>
        </p:spPr>
      </p:pic>
      <p:sp>
        <p:nvSpPr>
          <p:cNvPr id="2" name="Title 1"/>
          <p:cNvSpPr>
            <a:spLocks noGrp="1"/>
          </p:cNvSpPr>
          <p:nvPr>
            <p:ph type="ctrTitle" hasCustomPrompt="1"/>
          </p:nvPr>
        </p:nvSpPr>
        <p:spPr>
          <a:xfrm>
            <a:off x="914400" y="3151188"/>
            <a:ext cx="10972800" cy="735014"/>
          </a:xfrm>
        </p:spPr>
        <p:txBody>
          <a:bodyPr lIns="0" tIns="0" rIns="0" bIns="0" anchor="t">
            <a:noAutofit/>
          </a:bodyPr>
          <a:lstStyle>
            <a:lvl1pPr>
              <a:defRPr sz="3600">
                <a:solidFill>
                  <a:srgbClr val="084284"/>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914400" y="3886205"/>
            <a:ext cx="10972800" cy="974357"/>
          </a:xfrm>
        </p:spPr>
        <p:txBody>
          <a:bodyPr lIns="0" tIns="0" rIns="0" bIns="0">
            <a:noAutofit/>
          </a:bodyPr>
          <a:lstStyle>
            <a:lvl1pPr marL="0" indent="0" algn="l">
              <a:buNone/>
              <a:defRPr b="1"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Presentation subtitle</a:t>
            </a:r>
            <a:endParaRPr lang="en-US" dirty="0"/>
          </a:p>
        </p:txBody>
      </p:sp>
      <p:sp>
        <p:nvSpPr>
          <p:cNvPr id="10" name="Text Placeholder 9"/>
          <p:cNvSpPr>
            <a:spLocks noGrp="1"/>
          </p:cNvSpPr>
          <p:nvPr>
            <p:ph type="body" sz="quarter" idx="13" hasCustomPrompt="1"/>
          </p:nvPr>
        </p:nvSpPr>
        <p:spPr>
          <a:xfrm>
            <a:off x="914400" y="4860562"/>
            <a:ext cx="10972800" cy="429411"/>
          </a:xfrm>
        </p:spPr>
        <p:txBody>
          <a:bodyPr lIns="0" bIns="0">
            <a:noAutofit/>
          </a:bodyPr>
          <a:lstStyle>
            <a:lvl1pPr>
              <a:buNone/>
              <a:defRPr sz="1500" baseline="0"/>
            </a:lvl1pPr>
            <a:lvl2pPr>
              <a:buNone/>
              <a:defRPr sz="1500"/>
            </a:lvl2pPr>
            <a:lvl3pPr>
              <a:buNone/>
              <a:defRPr sz="1500"/>
            </a:lvl3pPr>
            <a:lvl4pPr>
              <a:buNone/>
              <a:defRPr sz="1500"/>
            </a:lvl4pPr>
            <a:lvl5pPr>
              <a:buNone/>
              <a:defRPr sz="1500"/>
            </a:lvl5pPr>
          </a:lstStyle>
          <a:p>
            <a:pPr lvl="0"/>
            <a:r>
              <a:rPr lang="en-US" dirty="0" smtClean="0"/>
              <a:t>Date and/or location</a:t>
            </a:r>
            <a:endParaRPr lang="en-US" dirty="0"/>
          </a:p>
        </p:txBody>
      </p:sp>
      <p:sp>
        <p:nvSpPr>
          <p:cNvPr id="4" name="Date Placeholder 3"/>
          <p:cNvSpPr>
            <a:spLocks noGrp="1"/>
          </p:cNvSpPr>
          <p:nvPr>
            <p:ph type="dt" sz="half" idx="14"/>
          </p:nvPr>
        </p:nvSpPr>
        <p:spPr/>
        <p:txBody>
          <a:bodyPr/>
          <a:lstStyle/>
          <a:p>
            <a:fld id="{431320D0-49F0-4551-A51B-05CAA5A3F7BA}" type="datetime1">
              <a:rPr lang="en-US" smtClean="0"/>
              <a:t>1/4/2019</a:t>
            </a:fld>
            <a:endParaRPr lang="en-US" dirty="0"/>
          </a:p>
        </p:txBody>
      </p:sp>
      <p:sp>
        <p:nvSpPr>
          <p:cNvPr id="5" name="Footer Placeholder 4"/>
          <p:cNvSpPr>
            <a:spLocks noGrp="1"/>
          </p:cNvSpPr>
          <p:nvPr>
            <p:ph type="ftr" sz="quarter" idx="15"/>
          </p:nvPr>
        </p:nvSpPr>
        <p:spPr/>
        <p:txBody>
          <a:bodyPr/>
          <a:lstStyle/>
          <a:p>
            <a:r>
              <a:rPr lang="en-US" smtClean="0"/>
              <a:t>GOES-R Training at UNAM</a:t>
            </a:r>
            <a:endParaRPr lang="en-US"/>
          </a:p>
        </p:txBody>
      </p:sp>
      <p:sp>
        <p:nvSpPr>
          <p:cNvPr id="6" name="Slide Number Placeholder 5"/>
          <p:cNvSpPr>
            <a:spLocks noGrp="1"/>
          </p:cNvSpPr>
          <p:nvPr>
            <p:ph type="sldNum" sz="quarter" idx="16"/>
          </p:nvPr>
        </p:nvSpPr>
        <p:spPr/>
        <p:txBody>
          <a:bodyPr/>
          <a:lstStyle/>
          <a:p>
            <a:fld id="{0249A42C-7C3A-1946-A459-68A8AD418034}" type="slidenum">
              <a:rPr lang="en-US" smtClean="0"/>
              <a:pPr/>
              <a:t>‹#›</a:t>
            </a:fld>
            <a:endParaRPr lang="en-US"/>
          </a:p>
        </p:txBody>
      </p:sp>
    </p:spTree>
    <p:extLst>
      <p:ext uri="{BB962C8B-B14F-4D97-AF65-F5344CB8AC3E}">
        <p14:creationId xmlns:p14="http://schemas.microsoft.com/office/powerpoint/2010/main" val="5562668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092237"/>
            <a:ext cx="10363200" cy="1362075"/>
          </a:xfrm>
        </p:spPr>
        <p:txBody>
          <a:bodyPr anchor="b">
            <a:normAutofit/>
          </a:bodyPr>
          <a:lstStyle>
            <a:lvl1pPr algn="ctr">
              <a:lnSpc>
                <a:spcPct val="90000"/>
              </a:lnSpc>
              <a:defRPr sz="2700" b="1" cap="none">
                <a:solidFill>
                  <a:srgbClr val="084284"/>
                </a:solidFill>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914400" y="3582809"/>
            <a:ext cx="10363200" cy="1149843"/>
          </a:xfrm>
        </p:spPr>
        <p:txBody>
          <a:bodyPr anchor="t">
            <a:normAutofit/>
          </a:bodyPr>
          <a:lstStyle>
            <a:lvl1pPr marL="0" indent="0" algn="ctr">
              <a:lnSpc>
                <a:spcPct val="90000"/>
              </a:lnSpc>
              <a:spcBef>
                <a:spcPts val="0"/>
              </a:spcBef>
              <a:buNone/>
              <a:defRPr sz="2250"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Presenter’s name</a:t>
            </a:r>
          </a:p>
        </p:txBody>
      </p:sp>
      <p:sp>
        <p:nvSpPr>
          <p:cNvPr id="5" name="Footer Placeholder 3"/>
          <p:cNvSpPr>
            <a:spLocks noGrp="1"/>
          </p:cNvSpPr>
          <p:nvPr>
            <p:ph type="ftr" sz="quarter" idx="3"/>
          </p:nvPr>
        </p:nvSpPr>
        <p:spPr>
          <a:xfrm>
            <a:off x="3238500" y="6456111"/>
            <a:ext cx="5715000" cy="365125"/>
          </a:xfrm>
          <a:prstGeom prst="rect">
            <a:avLst/>
          </a:prstGeom>
        </p:spPr>
        <p:txBody>
          <a:bodyPr vert="horz" lIns="91440" tIns="45720" rIns="91440" bIns="45720" rtlCol="0" anchor="ctr"/>
          <a:lstStyle>
            <a:lvl1pPr algn="ctr">
              <a:defRPr sz="900">
                <a:solidFill>
                  <a:schemeClr val="tx1"/>
                </a:solidFill>
              </a:defRPr>
            </a:lvl1pPr>
          </a:lstStyle>
          <a:p>
            <a:r>
              <a:rPr lang="en-US" smtClean="0"/>
              <a:t>GOES-R Training at UNAM</a:t>
            </a:r>
            <a:endParaRPr lang="en-US"/>
          </a:p>
        </p:txBody>
      </p:sp>
      <p:sp>
        <p:nvSpPr>
          <p:cNvPr id="7" name="Slide Number Placeholder 4"/>
          <p:cNvSpPr>
            <a:spLocks noGrp="1"/>
          </p:cNvSpPr>
          <p:nvPr>
            <p:ph type="sldNum" sz="quarter" idx="4"/>
          </p:nvPr>
        </p:nvSpPr>
        <p:spPr>
          <a:xfrm>
            <a:off x="9565180" y="6456111"/>
            <a:ext cx="2322021" cy="365125"/>
          </a:xfrm>
          <a:prstGeom prst="rect">
            <a:avLst/>
          </a:prstGeom>
        </p:spPr>
        <p:txBody>
          <a:bodyPr vert="horz" lIns="91440" tIns="45720" rIns="91440" bIns="45720" rtlCol="0" anchor="ctr"/>
          <a:lstStyle>
            <a:lvl1pPr algn="r">
              <a:defRPr sz="900">
                <a:solidFill>
                  <a:schemeClr val="tx1"/>
                </a:solidFill>
              </a:defRPr>
            </a:lvl1pPr>
          </a:lstStyle>
          <a:p>
            <a:fld id="{0249A42C-7C3A-1946-A459-68A8AD418034}" type="slidenum">
              <a:rPr lang="en-US" smtClean="0"/>
              <a:pPr/>
              <a:t>‹#›</a:t>
            </a:fld>
            <a:endParaRPr lang="en-US"/>
          </a:p>
        </p:txBody>
      </p:sp>
      <p:sp>
        <p:nvSpPr>
          <p:cNvPr id="8" name="Date Placeholder 9"/>
          <p:cNvSpPr>
            <a:spLocks noGrp="1"/>
          </p:cNvSpPr>
          <p:nvPr>
            <p:ph type="dt" sz="half" idx="2"/>
          </p:nvPr>
        </p:nvSpPr>
        <p:spPr>
          <a:xfrm>
            <a:off x="304800" y="6456111"/>
            <a:ext cx="2322021" cy="365125"/>
          </a:xfrm>
          <a:prstGeom prst="rect">
            <a:avLst/>
          </a:prstGeom>
        </p:spPr>
        <p:txBody>
          <a:bodyPr vert="horz" lIns="91440" tIns="45720" rIns="91440" bIns="45720" rtlCol="0" anchor="ctr"/>
          <a:lstStyle>
            <a:lvl1pPr algn="l">
              <a:defRPr sz="900">
                <a:solidFill>
                  <a:schemeClr val="tx1"/>
                </a:solidFill>
              </a:defRPr>
            </a:lvl1pPr>
          </a:lstStyle>
          <a:p>
            <a:fld id="{189B283E-72D0-4D1C-9217-B4AF0C8E2AFC}" type="datetime1">
              <a:rPr lang="en-US" smtClean="0"/>
              <a:t>1/4/2019</a:t>
            </a:fld>
            <a:endParaRPr lang="en-US" dirty="0"/>
          </a:p>
        </p:txBody>
      </p:sp>
    </p:spTree>
    <p:extLst>
      <p:ext uri="{BB962C8B-B14F-4D97-AF65-F5344CB8AC3E}">
        <p14:creationId xmlns:p14="http://schemas.microsoft.com/office/powerpoint/2010/main" val="29817557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3"/>
          <p:cNvSpPr>
            <a:spLocks noGrp="1"/>
          </p:cNvSpPr>
          <p:nvPr>
            <p:ph type="ftr" sz="quarter" idx="3"/>
          </p:nvPr>
        </p:nvSpPr>
        <p:spPr>
          <a:xfrm>
            <a:off x="3238500" y="6456111"/>
            <a:ext cx="5715000" cy="365125"/>
          </a:xfrm>
          <a:prstGeom prst="rect">
            <a:avLst/>
          </a:prstGeom>
        </p:spPr>
        <p:txBody>
          <a:bodyPr vert="horz" lIns="91440" tIns="45720" rIns="91440" bIns="45720" rtlCol="0" anchor="ctr"/>
          <a:lstStyle>
            <a:lvl1pPr algn="ctr">
              <a:defRPr sz="900">
                <a:solidFill>
                  <a:schemeClr val="tx1"/>
                </a:solidFill>
              </a:defRPr>
            </a:lvl1pPr>
          </a:lstStyle>
          <a:p>
            <a:r>
              <a:rPr lang="en-US" smtClean="0"/>
              <a:t>GOES-R Training at UNAM</a:t>
            </a:r>
            <a:endParaRPr lang="en-US"/>
          </a:p>
        </p:txBody>
      </p:sp>
      <p:sp>
        <p:nvSpPr>
          <p:cNvPr id="5" name="Slide Number Placeholder 4"/>
          <p:cNvSpPr>
            <a:spLocks noGrp="1"/>
          </p:cNvSpPr>
          <p:nvPr>
            <p:ph type="sldNum" sz="quarter" idx="4"/>
          </p:nvPr>
        </p:nvSpPr>
        <p:spPr>
          <a:xfrm>
            <a:off x="9565180" y="6456111"/>
            <a:ext cx="2322021" cy="365125"/>
          </a:xfrm>
          <a:prstGeom prst="rect">
            <a:avLst/>
          </a:prstGeom>
        </p:spPr>
        <p:txBody>
          <a:bodyPr vert="horz" lIns="91440" tIns="45720" rIns="91440" bIns="45720" rtlCol="0" anchor="ctr"/>
          <a:lstStyle>
            <a:lvl1pPr algn="r">
              <a:defRPr sz="900">
                <a:solidFill>
                  <a:schemeClr val="tx1"/>
                </a:solidFill>
              </a:defRPr>
            </a:lvl1pPr>
          </a:lstStyle>
          <a:p>
            <a:fld id="{0249A42C-7C3A-1946-A459-68A8AD418034}" type="slidenum">
              <a:rPr lang="en-US" smtClean="0"/>
              <a:pPr/>
              <a:t>‹#›</a:t>
            </a:fld>
            <a:endParaRPr lang="en-US"/>
          </a:p>
        </p:txBody>
      </p:sp>
      <p:sp>
        <p:nvSpPr>
          <p:cNvPr id="6" name="Date Placeholder 9"/>
          <p:cNvSpPr>
            <a:spLocks noGrp="1"/>
          </p:cNvSpPr>
          <p:nvPr>
            <p:ph type="dt" sz="half" idx="2"/>
          </p:nvPr>
        </p:nvSpPr>
        <p:spPr>
          <a:xfrm>
            <a:off x="304800" y="6456111"/>
            <a:ext cx="2322021" cy="365125"/>
          </a:xfrm>
          <a:prstGeom prst="rect">
            <a:avLst/>
          </a:prstGeom>
        </p:spPr>
        <p:txBody>
          <a:bodyPr vert="horz" lIns="91440" tIns="45720" rIns="91440" bIns="45720" rtlCol="0" anchor="ctr"/>
          <a:lstStyle>
            <a:lvl1pPr algn="l">
              <a:defRPr sz="900">
                <a:solidFill>
                  <a:schemeClr val="tx1"/>
                </a:solidFill>
              </a:defRPr>
            </a:lvl1pPr>
          </a:lstStyle>
          <a:p>
            <a:fld id="{E438107C-CE89-400C-87D0-222A3AF42F0A}" type="datetime1">
              <a:rPr lang="en-US" smtClean="0"/>
              <a:t>1/4/2019</a:t>
            </a:fld>
            <a:endParaRPr lang="en-US" dirty="0"/>
          </a:p>
        </p:txBody>
      </p:sp>
    </p:spTree>
    <p:extLst>
      <p:ext uri="{BB962C8B-B14F-4D97-AF65-F5344CB8AC3E}">
        <p14:creationId xmlns:p14="http://schemas.microsoft.com/office/powerpoint/2010/main" val="32088103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lvl1pPr>
          </a:lstStyle>
          <a:p>
            <a:r>
              <a:rPr lang="en-US" dirty="0" smtClean="0"/>
              <a:t>Slide title</a:t>
            </a:r>
            <a:endParaRPr lang="en-US" dirty="0"/>
          </a:p>
        </p:txBody>
      </p:sp>
      <p:sp>
        <p:nvSpPr>
          <p:cNvPr id="4" name="Footer Placeholder 3"/>
          <p:cNvSpPr>
            <a:spLocks noGrp="1"/>
          </p:cNvSpPr>
          <p:nvPr>
            <p:ph type="ftr" sz="quarter" idx="3"/>
          </p:nvPr>
        </p:nvSpPr>
        <p:spPr>
          <a:xfrm>
            <a:off x="3238500" y="6456111"/>
            <a:ext cx="5715000" cy="365125"/>
          </a:xfrm>
          <a:prstGeom prst="rect">
            <a:avLst/>
          </a:prstGeom>
        </p:spPr>
        <p:txBody>
          <a:bodyPr vert="horz" lIns="91440" tIns="45720" rIns="91440" bIns="45720" rtlCol="0" anchor="ctr"/>
          <a:lstStyle>
            <a:lvl1pPr algn="ctr">
              <a:defRPr sz="900">
                <a:solidFill>
                  <a:schemeClr val="tx1"/>
                </a:solidFill>
              </a:defRPr>
            </a:lvl1pPr>
          </a:lstStyle>
          <a:p>
            <a:r>
              <a:rPr lang="en-US" smtClean="0"/>
              <a:t>GOES-R Training at UNAM</a:t>
            </a:r>
            <a:endParaRPr lang="en-US"/>
          </a:p>
        </p:txBody>
      </p:sp>
      <p:sp>
        <p:nvSpPr>
          <p:cNvPr id="6" name="Slide Number Placeholder 4"/>
          <p:cNvSpPr>
            <a:spLocks noGrp="1"/>
          </p:cNvSpPr>
          <p:nvPr>
            <p:ph type="sldNum" sz="quarter" idx="4"/>
          </p:nvPr>
        </p:nvSpPr>
        <p:spPr>
          <a:xfrm>
            <a:off x="9565180" y="6456111"/>
            <a:ext cx="2322021" cy="365125"/>
          </a:xfrm>
          <a:prstGeom prst="rect">
            <a:avLst/>
          </a:prstGeom>
        </p:spPr>
        <p:txBody>
          <a:bodyPr vert="horz" lIns="91440" tIns="45720" rIns="91440" bIns="45720" rtlCol="0" anchor="ctr"/>
          <a:lstStyle>
            <a:lvl1pPr algn="r">
              <a:defRPr sz="900">
                <a:solidFill>
                  <a:schemeClr val="tx1"/>
                </a:solidFill>
              </a:defRPr>
            </a:lvl1pPr>
          </a:lstStyle>
          <a:p>
            <a:fld id="{0249A42C-7C3A-1946-A459-68A8AD418034}" type="slidenum">
              <a:rPr lang="en-US" smtClean="0"/>
              <a:pPr/>
              <a:t>‹#›</a:t>
            </a:fld>
            <a:endParaRPr lang="en-US"/>
          </a:p>
        </p:txBody>
      </p:sp>
      <p:sp>
        <p:nvSpPr>
          <p:cNvPr id="7" name="Date Placeholder 9"/>
          <p:cNvSpPr>
            <a:spLocks noGrp="1"/>
          </p:cNvSpPr>
          <p:nvPr>
            <p:ph type="dt" sz="half" idx="2"/>
          </p:nvPr>
        </p:nvSpPr>
        <p:spPr>
          <a:xfrm>
            <a:off x="304800" y="6456111"/>
            <a:ext cx="2322021" cy="365125"/>
          </a:xfrm>
          <a:prstGeom prst="rect">
            <a:avLst/>
          </a:prstGeom>
        </p:spPr>
        <p:txBody>
          <a:bodyPr vert="horz" lIns="91440" tIns="45720" rIns="91440" bIns="45720" rtlCol="0" anchor="ctr"/>
          <a:lstStyle>
            <a:lvl1pPr algn="l">
              <a:defRPr sz="900">
                <a:solidFill>
                  <a:schemeClr val="tx1"/>
                </a:solidFill>
              </a:defRPr>
            </a:lvl1pPr>
          </a:lstStyle>
          <a:p>
            <a:fld id="{A123AA3E-5684-4B78-871A-09BD115C7F1D}" type="datetime1">
              <a:rPr lang="en-US" smtClean="0"/>
              <a:t>1/4/2019</a:t>
            </a:fld>
            <a:endParaRPr lang="en-US" dirty="0"/>
          </a:p>
        </p:txBody>
      </p:sp>
    </p:spTree>
    <p:extLst>
      <p:ext uri="{BB962C8B-B14F-4D97-AF65-F5344CB8AC3E}">
        <p14:creationId xmlns:p14="http://schemas.microsoft.com/office/powerpoint/2010/main" val="4573493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3"/>
          </p:nvPr>
        </p:nvSpPr>
        <p:spPr>
          <a:xfrm>
            <a:off x="3238500" y="6456111"/>
            <a:ext cx="5715000" cy="365125"/>
          </a:xfrm>
          <a:prstGeom prst="rect">
            <a:avLst/>
          </a:prstGeom>
        </p:spPr>
        <p:txBody>
          <a:bodyPr vert="horz" lIns="91440" tIns="45720" rIns="91440" bIns="45720" rtlCol="0" anchor="ctr"/>
          <a:lstStyle>
            <a:lvl1pPr algn="ctr">
              <a:defRPr sz="900">
                <a:solidFill>
                  <a:schemeClr val="tx1"/>
                </a:solidFill>
              </a:defRPr>
            </a:lvl1pPr>
          </a:lstStyle>
          <a:p>
            <a:r>
              <a:rPr lang="en-US" smtClean="0"/>
              <a:t>GOES-R Training at UNAM</a:t>
            </a:r>
            <a:endParaRPr lang="en-US"/>
          </a:p>
        </p:txBody>
      </p:sp>
      <p:sp>
        <p:nvSpPr>
          <p:cNvPr id="7" name="Slide Number Placeholder 4"/>
          <p:cNvSpPr>
            <a:spLocks noGrp="1"/>
          </p:cNvSpPr>
          <p:nvPr>
            <p:ph type="sldNum" sz="quarter" idx="4"/>
          </p:nvPr>
        </p:nvSpPr>
        <p:spPr>
          <a:xfrm>
            <a:off x="9565180" y="6456111"/>
            <a:ext cx="2322021" cy="365125"/>
          </a:xfrm>
          <a:prstGeom prst="rect">
            <a:avLst/>
          </a:prstGeom>
        </p:spPr>
        <p:txBody>
          <a:bodyPr vert="horz" lIns="91440" tIns="45720" rIns="91440" bIns="45720" rtlCol="0" anchor="ctr"/>
          <a:lstStyle>
            <a:lvl1pPr algn="r">
              <a:defRPr sz="900">
                <a:solidFill>
                  <a:schemeClr val="tx1"/>
                </a:solidFill>
              </a:defRPr>
            </a:lvl1pPr>
          </a:lstStyle>
          <a:p>
            <a:fld id="{0249A42C-7C3A-1946-A459-68A8AD418034}" type="slidenum">
              <a:rPr lang="en-US" smtClean="0"/>
              <a:pPr/>
              <a:t>‹#›</a:t>
            </a:fld>
            <a:endParaRPr lang="en-US"/>
          </a:p>
        </p:txBody>
      </p:sp>
      <p:sp>
        <p:nvSpPr>
          <p:cNvPr id="8" name="Date Placeholder 9"/>
          <p:cNvSpPr>
            <a:spLocks noGrp="1"/>
          </p:cNvSpPr>
          <p:nvPr>
            <p:ph type="dt" sz="half" idx="2"/>
          </p:nvPr>
        </p:nvSpPr>
        <p:spPr>
          <a:xfrm>
            <a:off x="304800" y="6456111"/>
            <a:ext cx="2322021" cy="365125"/>
          </a:xfrm>
          <a:prstGeom prst="rect">
            <a:avLst/>
          </a:prstGeom>
        </p:spPr>
        <p:txBody>
          <a:bodyPr vert="horz" lIns="91440" tIns="45720" rIns="91440" bIns="45720" rtlCol="0" anchor="ctr"/>
          <a:lstStyle>
            <a:lvl1pPr algn="l">
              <a:defRPr sz="900">
                <a:solidFill>
                  <a:schemeClr val="tx1"/>
                </a:solidFill>
              </a:defRPr>
            </a:lvl1pPr>
          </a:lstStyle>
          <a:p>
            <a:fld id="{D2921A9C-C115-4E66-AAF0-5A5C363B68B2}" type="datetime1">
              <a:rPr lang="en-US" smtClean="0"/>
              <a:t>1/4/2019</a:t>
            </a:fld>
            <a:endParaRPr lang="en-US" dirty="0"/>
          </a:p>
        </p:txBody>
      </p:sp>
    </p:spTree>
    <p:extLst>
      <p:ext uri="{BB962C8B-B14F-4D97-AF65-F5344CB8AC3E}">
        <p14:creationId xmlns:p14="http://schemas.microsoft.com/office/powerpoint/2010/main" val="32148327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3996268" y="6278884"/>
            <a:ext cx="4863253" cy="276999"/>
          </a:xfrm>
          <a:prstGeom prst="rect">
            <a:avLst/>
          </a:prstGeom>
          <a:noFill/>
        </p:spPr>
        <p:txBody>
          <a:bodyPr wrap="square" rtlCol="0">
            <a:spAutoFit/>
          </a:bodyPr>
          <a:lstStyle/>
          <a:p>
            <a:pPr defTabSz="685800" fontAlgn="base">
              <a:spcBef>
                <a:spcPct val="0"/>
              </a:spcBef>
              <a:spcAft>
                <a:spcPct val="0"/>
              </a:spcAft>
            </a:pPr>
            <a:endParaRPr lang="en-US" sz="1200" b="1" dirty="0">
              <a:solidFill>
                <a:srgbClr val="000000"/>
              </a:solidFill>
            </a:endParaRPr>
          </a:p>
        </p:txBody>
      </p:sp>
      <p:sp>
        <p:nvSpPr>
          <p:cNvPr id="8" name="Slide Number Placeholder 5"/>
          <p:cNvSpPr>
            <a:spLocks noGrp="1"/>
          </p:cNvSpPr>
          <p:nvPr>
            <p:ph type="sldNum" sz="quarter" idx="4"/>
          </p:nvPr>
        </p:nvSpPr>
        <p:spPr>
          <a:xfrm>
            <a:off x="9347200" y="6553205"/>
            <a:ext cx="2844800" cy="288925"/>
          </a:xfrm>
          <a:prstGeom prst="rect">
            <a:avLst/>
          </a:prstGeom>
        </p:spPr>
        <p:txBody>
          <a:bodyPr anchor="ctr"/>
          <a:lstStyle>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stStyle>
          <a:p>
            <a:r>
              <a:rPr lang="fi-FI" dirty="0">
                <a:solidFill>
                  <a:srgbClr val="000000"/>
                </a:solidFill>
              </a:rPr>
              <a:t> 6-</a:t>
            </a:r>
            <a:fld id="{13AF08EC-556D-4A1C-845F-2ABFACE9E84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41604970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737360" y="91441"/>
            <a:ext cx="8534400" cy="765810"/>
          </a:xfrm>
          <a:prstGeom prst="rect">
            <a:avLst/>
          </a:prstGeom>
        </p:spPr>
        <p:txBody>
          <a:bodyPr anchor="ctr"/>
          <a:lstStyle>
            <a:lvl1pPr>
              <a:defRPr sz="2700">
                <a:solidFill>
                  <a:schemeClr val="bg1"/>
                </a:solidFill>
              </a:defRPr>
            </a:lvl1pPr>
          </a:lstStyle>
          <a:p>
            <a:r>
              <a:rPr lang="en-US" dirty="0" smtClean="0"/>
              <a:t>Click to edit Master title style</a:t>
            </a:r>
            <a:endParaRPr lang="en-US" dirty="0"/>
          </a:p>
        </p:txBody>
      </p:sp>
      <p:sp>
        <p:nvSpPr>
          <p:cNvPr id="4" name="Content Placeholder 2"/>
          <p:cNvSpPr>
            <a:spLocks noGrp="1"/>
          </p:cNvSpPr>
          <p:nvPr>
            <p:ph idx="1" hasCustomPrompt="1"/>
          </p:nvPr>
        </p:nvSpPr>
        <p:spPr>
          <a:xfrm>
            <a:off x="609600" y="1465263"/>
            <a:ext cx="10972800" cy="4525962"/>
          </a:xfrm>
          <a:prstGeom prst="rect">
            <a:avLst/>
          </a:prstGeom>
        </p:spPr>
        <p:txBody>
          <a:bodyPr/>
          <a:lstStyle>
            <a:lvl1pPr>
              <a:defRPr sz="1800">
                <a:solidFill>
                  <a:schemeClr val="bg1"/>
                </a:solidFill>
              </a:defRPr>
            </a:lvl1pPr>
            <a:lvl2pPr>
              <a:defRPr>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stStyle>
          <a:p>
            <a:pPr lvl="0"/>
            <a:r>
              <a:rPr lang="en-US" dirty="0" smtClean="0"/>
              <a:t>Click to edit Master text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09600" y="6356355"/>
            <a:ext cx="2844800" cy="365125"/>
          </a:xfrm>
          <a:prstGeom prst="rect">
            <a:avLst/>
          </a:prstGeom>
        </p:spPr>
        <p:txBody>
          <a:bodyPr/>
          <a:lstStyle>
            <a:lvl1pPr>
              <a:defRPr smtClean="0">
                <a:solidFill>
                  <a:schemeClr val="bg1"/>
                </a:solidFill>
              </a:defRPr>
            </a:lvl1pPr>
          </a:lstStyle>
          <a:p>
            <a:pPr defTabSz="342900"/>
            <a:fld id="{7F4947F0-0630-4A87-851E-9433AEA3C778}" type="datetime1">
              <a:rPr lang="en-US" altLang="en-US" sz="1350" kern="1200" smtClean="0">
                <a:solidFill>
                  <a:prstClr val="white"/>
                </a:solidFill>
                <a:latin typeface="Calibri"/>
                <a:ea typeface="+mn-ea"/>
                <a:cs typeface="+mn-cs"/>
              </a:rPr>
              <a:pPr defTabSz="342900"/>
              <a:t>1/4/2019</a:t>
            </a:fld>
            <a:endParaRPr lang="en-US" altLang="en-US" sz="1350" kern="1200">
              <a:solidFill>
                <a:prstClr val="white"/>
              </a:solidFill>
              <a:latin typeface="Calibri"/>
              <a:ea typeface="+mn-ea"/>
              <a:cs typeface="+mn-cs"/>
            </a:endParaRPr>
          </a:p>
        </p:txBody>
      </p:sp>
      <p:sp>
        <p:nvSpPr>
          <p:cNvPr id="6" name="Footer Placeholder 4"/>
          <p:cNvSpPr>
            <a:spLocks noGrp="1"/>
          </p:cNvSpPr>
          <p:nvPr>
            <p:ph type="ftr" sz="quarter" idx="11"/>
          </p:nvPr>
        </p:nvSpPr>
        <p:spPr>
          <a:xfrm>
            <a:off x="4165600" y="6356355"/>
            <a:ext cx="3860800" cy="365125"/>
          </a:xfrm>
          <a:prstGeom prst="rect">
            <a:avLst/>
          </a:prstGeom>
        </p:spPr>
        <p:txBody>
          <a:bodyPr/>
          <a:lstStyle>
            <a:lvl1pPr algn="ctr">
              <a:defRPr b="1" i="1">
                <a:solidFill>
                  <a:srgbClr val="FFFF00"/>
                </a:solidFill>
              </a:defRPr>
            </a:lvl1pPr>
          </a:lstStyle>
          <a:p>
            <a:pPr defTabSz="342900">
              <a:defRPr/>
            </a:pPr>
            <a:r>
              <a:rPr lang="en-US" sz="1350" kern="1200" smtClean="0">
                <a:latin typeface="Calibri"/>
                <a:ea typeface="+mn-ea"/>
                <a:cs typeface="+mn-cs"/>
              </a:rPr>
              <a:t>GOES-R Training at UNAM</a:t>
            </a:r>
            <a:endParaRPr lang="en-US" sz="1350" kern="1200" dirty="0">
              <a:latin typeface="Calibri"/>
              <a:ea typeface="+mn-ea"/>
              <a:cs typeface="+mn-cs"/>
            </a:endParaRPr>
          </a:p>
        </p:txBody>
      </p:sp>
      <p:sp>
        <p:nvSpPr>
          <p:cNvPr id="8" name="Slide Number Placeholder 5"/>
          <p:cNvSpPr>
            <a:spLocks noGrp="1"/>
          </p:cNvSpPr>
          <p:nvPr>
            <p:ph type="sldNum" sz="quarter" idx="12"/>
          </p:nvPr>
        </p:nvSpPr>
        <p:spPr>
          <a:xfrm>
            <a:off x="9347200" y="6492880"/>
            <a:ext cx="2844800" cy="365125"/>
          </a:xfrm>
          <a:prstGeom prst="rect">
            <a:avLst/>
          </a:prstGeom>
        </p:spPr>
        <p:txBody>
          <a:bodyPr anchor="ctr"/>
          <a:lstStyle>
            <a:lvl1pPr algn="r">
              <a:defRPr sz="900">
                <a:solidFill>
                  <a:schemeClr val="bg1"/>
                </a:solidFill>
              </a:defRPr>
            </a:lvl1pPr>
          </a:lstStyle>
          <a:p>
            <a:pPr defTabSz="342900"/>
            <a:fld id="{55723E3B-6DCA-4F3F-B844-0B144139ED8C}" type="slidenum">
              <a:rPr lang="en-US" altLang="en-US" kern="1200" smtClean="0">
                <a:solidFill>
                  <a:prstClr val="white"/>
                </a:solidFill>
                <a:latin typeface="Calibri"/>
                <a:ea typeface="+mn-ea"/>
                <a:cs typeface="+mn-cs"/>
              </a:rPr>
              <a:pPr defTabSz="342900"/>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59166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with Date">
    <p:spTree>
      <p:nvGrpSpPr>
        <p:cNvPr id="1" name=""/>
        <p:cNvGrpSpPr/>
        <p:nvPr/>
      </p:nvGrpSpPr>
      <p:grpSpPr>
        <a:xfrm>
          <a:off x="0" y="0"/>
          <a:ext cx="0" cy="0"/>
          <a:chOff x="0" y="0"/>
          <a:chExt cx="0" cy="0"/>
        </a:xfrm>
      </p:grpSpPr>
      <p:sp>
        <p:nvSpPr>
          <p:cNvPr id="2" name="Title 1"/>
          <p:cNvSpPr>
            <a:spLocks noGrp="1"/>
          </p:cNvSpPr>
          <p:nvPr>
            <p:ph type="title"/>
          </p:nvPr>
        </p:nvSpPr>
        <p:spPr>
          <a:xfrm>
            <a:off x="2082800" y="65089"/>
            <a:ext cx="8026400" cy="752475"/>
          </a:xfrm>
          <a:prstGeom prst="rect">
            <a:avLst/>
          </a:prstGeom>
        </p:spPr>
        <p:txBody>
          <a:body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9347200" y="6553205"/>
            <a:ext cx="2844800" cy="288925"/>
          </a:xfrm>
          <a:prstGeom prst="rect">
            <a:avLst/>
          </a:prstGeom>
        </p:spPr>
        <p:txBody>
          <a:bodyPr anchor="ctr"/>
          <a:lstStyle>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stStyle>
          <a:p>
            <a:pPr>
              <a:defRPr/>
            </a:pPr>
            <a:fld id="{13AF08EC-556D-4A1C-845F-2ABFACE9E84C}" type="slidenum">
              <a:rPr lang="en-US" smtClean="0">
                <a:solidFill>
                  <a:srgbClr val="000000"/>
                </a:solidFill>
              </a:rPr>
              <a:pPr>
                <a:defRPr/>
              </a:pPr>
              <a:t>‹#›</a:t>
            </a:fld>
            <a:endParaRPr lang="en-US" dirty="0">
              <a:solidFill>
                <a:srgbClr val="000000"/>
              </a:solidFill>
            </a:endParaRPr>
          </a:p>
        </p:txBody>
      </p:sp>
      <p:sp>
        <p:nvSpPr>
          <p:cNvPr id="4" name="Footer Placeholder 4"/>
          <p:cNvSpPr>
            <a:spLocks noGrp="1"/>
          </p:cNvSpPr>
          <p:nvPr>
            <p:ph type="ftr" sz="quarter" idx="11"/>
          </p:nvPr>
        </p:nvSpPr>
        <p:spPr>
          <a:xfrm>
            <a:off x="4165600" y="6356355"/>
            <a:ext cx="3860800" cy="365125"/>
          </a:xfrm>
          <a:prstGeom prst="rect">
            <a:avLst/>
          </a:prstGeom>
        </p:spPr>
        <p:txBody>
          <a:bodyPr/>
          <a:lstStyle>
            <a:lvl1pPr algn="ctr">
              <a:defRPr b="1" i="1">
                <a:solidFill>
                  <a:srgbClr val="FFFF00"/>
                </a:solidFill>
              </a:defRPr>
            </a:lvl1pPr>
          </a:lstStyle>
          <a:p>
            <a:pPr defTabSz="342900">
              <a:defRPr/>
            </a:pPr>
            <a:r>
              <a:rPr lang="en-US" sz="1350" kern="1200" smtClean="0">
                <a:latin typeface="Calibri"/>
                <a:ea typeface="+mn-ea"/>
                <a:cs typeface="+mn-cs"/>
              </a:rPr>
              <a:t>GOES-R Training at UNAM</a:t>
            </a:r>
            <a:endParaRPr lang="en-US" sz="1350" kern="1200" dirty="0">
              <a:latin typeface="Calibri"/>
              <a:ea typeface="+mn-ea"/>
              <a:cs typeface="+mn-cs"/>
            </a:endParaRPr>
          </a:p>
        </p:txBody>
      </p:sp>
    </p:spTree>
    <p:extLst>
      <p:ext uri="{BB962C8B-B14F-4D97-AF65-F5344CB8AC3E}">
        <p14:creationId xmlns:p14="http://schemas.microsoft.com/office/powerpoint/2010/main" val="32228448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3600" y="0"/>
            <a:ext cx="9753600" cy="822960"/>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304800" y="1033272"/>
            <a:ext cx="11582400" cy="52578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2133600" cy="82296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050" dirty="0" smtClean="0"/>
          </a:p>
          <a:p>
            <a:endParaRPr lang="en-US" sz="1050" dirty="0"/>
          </a:p>
        </p:txBody>
      </p:sp>
      <p:sp>
        <p:nvSpPr>
          <p:cNvPr id="8" name="Rectangle 7"/>
          <p:cNvSpPr/>
          <p:nvPr/>
        </p:nvSpPr>
        <p:spPr>
          <a:xfrm>
            <a:off x="2133600" y="822960"/>
            <a:ext cx="10058400" cy="9144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050" dirty="0" smtClean="0"/>
          </a:p>
          <a:p>
            <a:endParaRPr sz="1050"/>
          </a:p>
          <a:p>
            <a:endParaRPr lang="en-US" sz="1050" dirty="0"/>
          </a:p>
        </p:txBody>
      </p:sp>
      <p:sp>
        <p:nvSpPr>
          <p:cNvPr id="9" name="Rectangle 8"/>
          <p:cNvSpPr/>
          <p:nvPr/>
        </p:nvSpPr>
        <p:spPr>
          <a:xfrm>
            <a:off x="0" y="822960"/>
            <a:ext cx="2133600" cy="91440"/>
          </a:xfrm>
          <a:prstGeom prst="rect">
            <a:avLst/>
          </a:prstGeom>
          <a:solidFill>
            <a:srgbClr val="82C3FF"/>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050" dirty="0" smtClean="0"/>
          </a:p>
          <a:p>
            <a:endParaRPr sz="1050"/>
          </a:p>
          <a:p>
            <a:endParaRPr lang="en-US" sz="1050" dirty="0"/>
          </a:p>
        </p:txBody>
      </p:sp>
      <p:cxnSp>
        <p:nvCxnSpPr>
          <p:cNvPr id="11" name="Straight Connector 10"/>
          <p:cNvCxnSpPr/>
          <p:nvPr/>
        </p:nvCxnSpPr>
        <p:spPr>
          <a:xfrm flipV="1">
            <a:off x="0" y="914400"/>
            <a:ext cx="1219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0" y="822960"/>
            <a:ext cx="1219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0" y="6400800"/>
            <a:ext cx="1219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goes-r_logo_slide_crop.png"/>
          <p:cNvPicPr>
            <a:picLocks noChangeAspect="1"/>
          </p:cNvPicPr>
          <p:nvPr/>
        </p:nvPicPr>
        <p:blipFill>
          <a:blip r:embed="rId10"/>
          <a:stretch>
            <a:fillRect/>
          </a:stretch>
        </p:blipFill>
        <p:spPr>
          <a:xfrm>
            <a:off x="207264" y="9136"/>
            <a:ext cx="1719776" cy="822960"/>
          </a:xfrm>
          <a:prstGeom prst="rect">
            <a:avLst/>
          </a:prstGeom>
        </p:spPr>
      </p:pic>
      <p:sp>
        <p:nvSpPr>
          <p:cNvPr id="4" name="Footer Placeholder 3"/>
          <p:cNvSpPr>
            <a:spLocks noGrp="1"/>
          </p:cNvSpPr>
          <p:nvPr>
            <p:ph type="ftr" sz="quarter" idx="3"/>
          </p:nvPr>
        </p:nvSpPr>
        <p:spPr>
          <a:xfrm>
            <a:off x="3238500" y="6456111"/>
            <a:ext cx="5715000" cy="365125"/>
          </a:xfrm>
          <a:prstGeom prst="rect">
            <a:avLst/>
          </a:prstGeom>
        </p:spPr>
        <p:txBody>
          <a:bodyPr vert="horz" lIns="91440" tIns="45720" rIns="91440" bIns="45720" rtlCol="0" anchor="ctr"/>
          <a:lstStyle>
            <a:lvl1pPr algn="ctr">
              <a:defRPr sz="900">
                <a:solidFill>
                  <a:schemeClr val="tx1"/>
                </a:solidFill>
              </a:defRPr>
            </a:lvl1pPr>
          </a:lstStyle>
          <a:p>
            <a:r>
              <a:rPr lang="en-US" smtClean="0"/>
              <a:t>GOES-R Training at UNAM</a:t>
            </a:r>
            <a:endParaRPr lang="en-US"/>
          </a:p>
        </p:txBody>
      </p:sp>
      <p:sp>
        <p:nvSpPr>
          <p:cNvPr id="5" name="Slide Number Placeholder 4"/>
          <p:cNvSpPr>
            <a:spLocks noGrp="1"/>
          </p:cNvSpPr>
          <p:nvPr>
            <p:ph type="sldNum" sz="quarter" idx="4"/>
          </p:nvPr>
        </p:nvSpPr>
        <p:spPr>
          <a:xfrm>
            <a:off x="9565180" y="6456111"/>
            <a:ext cx="2322021" cy="365125"/>
          </a:xfrm>
          <a:prstGeom prst="rect">
            <a:avLst/>
          </a:prstGeom>
        </p:spPr>
        <p:txBody>
          <a:bodyPr vert="horz" lIns="91440" tIns="45720" rIns="91440" bIns="45720" rtlCol="0" anchor="ctr"/>
          <a:lstStyle>
            <a:lvl1pPr algn="r">
              <a:defRPr sz="900">
                <a:solidFill>
                  <a:schemeClr val="tx1"/>
                </a:solidFill>
              </a:defRPr>
            </a:lvl1pPr>
          </a:lstStyle>
          <a:p>
            <a:fld id="{0249A42C-7C3A-1946-A459-68A8AD418034}" type="slidenum">
              <a:rPr lang="en-US" smtClean="0"/>
              <a:pPr/>
              <a:t>‹#›</a:t>
            </a:fld>
            <a:endParaRPr lang="en-US"/>
          </a:p>
        </p:txBody>
      </p:sp>
      <p:sp>
        <p:nvSpPr>
          <p:cNvPr id="10" name="Date Placeholder 9"/>
          <p:cNvSpPr>
            <a:spLocks noGrp="1"/>
          </p:cNvSpPr>
          <p:nvPr>
            <p:ph type="dt" sz="half" idx="2"/>
          </p:nvPr>
        </p:nvSpPr>
        <p:spPr>
          <a:xfrm>
            <a:off x="304800" y="6456111"/>
            <a:ext cx="2322021" cy="365125"/>
          </a:xfrm>
          <a:prstGeom prst="rect">
            <a:avLst/>
          </a:prstGeom>
        </p:spPr>
        <p:txBody>
          <a:bodyPr vert="horz" lIns="91440" tIns="45720" rIns="91440" bIns="45720" rtlCol="0" anchor="ctr"/>
          <a:lstStyle>
            <a:lvl1pPr algn="l">
              <a:defRPr sz="900">
                <a:solidFill>
                  <a:schemeClr val="tx1"/>
                </a:solidFill>
              </a:defRPr>
            </a:lvl1pPr>
          </a:lstStyle>
          <a:p>
            <a:fld id="{D8F64933-1AFD-4664-A19C-EB8C1AA51197}" type="datetime1">
              <a:rPr lang="en-US" smtClean="0"/>
              <a:t>1/4/2019</a:t>
            </a:fld>
            <a:endParaRPr lang="en-US" dirty="0"/>
          </a:p>
        </p:txBody>
      </p:sp>
    </p:spTree>
    <p:extLst>
      <p:ext uri="{BB962C8B-B14F-4D97-AF65-F5344CB8AC3E}">
        <p14:creationId xmlns:p14="http://schemas.microsoft.com/office/powerpoint/2010/main" val="110414660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Lst>
  <p:timing>
    <p:tnLst>
      <p:par>
        <p:cTn id="1" dur="indefinite" restart="never" nodeType="tmRoot"/>
      </p:par>
    </p:tnLst>
  </p:timing>
  <p:hf hdr="0" ftr="0"/>
  <p:txStyles>
    <p:titleStyle>
      <a:lvl1pPr algn="ctr" defTabSz="342900" rtl="0" eaLnBrk="1" latinLnBrk="0" hangingPunct="1">
        <a:lnSpc>
          <a:spcPct val="90000"/>
        </a:lnSpc>
        <a:spcBef>
          <a:spcPct val="0"/>
        </a:spcBef>
        <a:buNone/>
        <a:defRPr sz="2250" b="1"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95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95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es-r.gov/users/docs/GRB_downlink.pdf" TargetMode="External"/><Relationship Id="rId2" Type="http://schemas.openxmlformats.org/officeDocument/2006/relationships/hyperlink" Target="https://www.goes-r.gov/resources/docs.html"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gif"/><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 Id="rId9"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www.nws.noaa.gov/emwin/index.ht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mailto:seth.clevenstine@noa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gms-info.org/documents/cgms-lrit-hrit-global-specification-(v2-8-of-30-oct-2013).pdf" TargetMode="External"/><Relationship Id="rId2" Type="http://schemas.openxmlformats.org/officeDocument/2006/relationships/hyperlink" Target="http://www.noaasis.noaa.gov/NOAASIS/ml/manulst.html" TargetMode="External"/><Relationship Id="rId1" Type="http://schemas.openxmlformats.org/officeDocument/2006/relationships/slideLayout" Target="../slideLayouts/slideLayout5.xml"/><Relationship Id="rId6" Type="http://schemas.openxmlformats.org/officeDocument/2006/relationships/hyperlink" Target="mailto:seth.clevenstine@noaa.gov" TargetMode="External"/><Relationship Id="rId5" Type="http://schemas.openxmlformats.org/officeDocument/2006/relationships/hyperlink" Target="https://www.goes-r.gov/users/hrit-links.html" TargetMode="External"/><Relationship Id="rId4" Type="http://schemas.openxmlformats.org/officeDocument/2006/relationships/hyperlink" Target="https://www.goes-r.gov/users/hrit.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http://www.ospo.noaa.gov/Organization/About/access.html"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hyperlink" Target="https://www.ncdc.noaa.gov/data-access/satellite-data/goes-r-series-satellites"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hyperlink" Target="https://www.class.ncdc.noaa.gov/saa/products/welcome" TargetMode="External"/><Relationship Id="rId2" Type="http://schemas.openxmlformats.org/officeDocument/2006/relationships/hyperlink" Target="https://www.class.ngdc.noaa.gov/saa/products/welcome;jsessionid=DFDFF7658FDD12207E0882A3C96C8492" TargetMode="External"/><Relationship Id="rId1" Type="http://schemas.openxmlformats.org/officeDocument/2006/relationships/slideLayout" Target="../slideLayouts/slideLayout5.xml"/><Relationship Id="rId4" Type="http://schemas.openxmlformats.org/officeDocument/2006/relationships/hyperlink" Target="https://www.class.noaa.gov/notification/demo.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gnc.americas@noaa.gov"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www.noaa.gov/big-data-project" TargetMode="External"/><Relationship Id="rId7" Type="http://schemas.openxmlformats.org/officeDocument/2006/relationships/hyperlink" Target="http://edc.occ-data.org/goes16/getdata/"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console.cloud.google.com/launcher/details/noaa-public/goes-16?pli=1" TargetMode="External"/><Relationship Id="rId5" Type="http://schemas.openxmlformats.org/officeDocument/2006/relationships/hyperlink" Target="https://registry.opendata.aws/noaa-goes/" TargetMode="External"/><Relationship Id="rId4" Type="http://schemas.openxmlformats.org/officeDocument/2006/relationships/hyperlink" Target="https://ncics.org/data/noaa-big-data-projec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atm.ucar.edu/" TargetMode="External"/><Relationship Id="rId2" Type="http://schemas.openxmlformats.org/officeDocument/2006/relationships/hyperlink" Target="http://thredds-test.unidata.ucar.edu/thredds/catalog/catalog.html" TargetMode="External"/><Relationship Id="rId1" Type="http://schemas.openxmlformats.org/officeDocument/2006/relationships/slideLayout" Target="../slideLayouts/slideLayout5.xml"/><Relationship Id="rId4" Type="http://schemas.openxmlformats.org/officeDocument/2006/relationships/hyperlink" Target="idd.unidata.ucar.ed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hyperlink" Target="http://www.aos.wisc.edu/weather/wx_obs/GOES16.html" TargetMode="External"/><Relationship Id="rId13" Type="http://schemas.openxmlformats.org/officeDocument/2006/relationships/hyperlink" Target="http://pyata.cptec.inpe.br/acervowebv2/loop.show.logic" TargetMode="External"/><Relationship Id="rId3" Type="http://schemas.openxmlformats.org/officeDocument/2006/relationships/hyperlink" Target="https://www.star.nesdis.noaa.gov/GOES/GOES16_CONUS.php" TargetMode="External"/><Relationship Id="rId7" Type="http://schemas.openxmlformats.org/officeDocument/2006/relationships/hyperlink" Target="http://cimss.ssec.wisc.edu/goes/goesdata.html" TargetMode="External"/><Relationship Id="rId12" Type="http://schemas.openxmlformats.org/officeDocument/2006/relationships/hyperlink" Target="http://www.meteochile.cl/PortalDMC-web/index.xhtm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www.ssec.wisc.edu/data/geo/#/animation?satellite=goes-16" TargetMode="External"/><Relationship Id="rId11" Type="http://schemas.openxmlformats.org/officeDocument/2006/relationships/hyperlink" Target="https://weather.msfc.nasa.gov/sport/" TargetMode="External"/><Relationship Id="rId5" Type="http://schemas.openxmlformats.org/officeDocument/2006/relationships/hyperlink" Target="http://www.ssec.wisc.edu/data/geo/#/animation?satellite=goes-16&amp;end_datetime=latest&amp;n_images=4&amp;coverage=conus&amp;channel=rgbstr&amp;image_quality=gif&amp;anim_method=javascript" TargetMode="External"/><Relationship Id="rId15" Type="http://schemas.openxmlformats.org/officeDocument/2006/relationships/hyperlink" Target="https://www.simfac.mil.co/news.php" TargetMode="External"/><Relationship Id="rId10" Type="http://schemas.openxmlformats.org/officeDocument/2006/relationships/hyperlink" Target="CIRA%20Central%20America%20site%20%20http:/rammb.cira.colostate.edu/ramsdis/online/rmtc.asp" TargetMode="External"/><Relationship Id="rId4" Type="http://schemas.openxmlformats.org/officeDocument/2006/relationships/hyperlink" Target="http://www.goes.noaa.gov/index.html" TargetMode="External"/><Relationship Id="rId9" Type="http://schemas.openxmlformats.org/officeDocument/2006/relationships/hyperlink" Target="http://rammb-slider.cira.colostate.edu/" TargetMode="External"/><Relationship Id="rId14" Type="http://schemas.openxmlformats.org/officeDocument/2006/relationships/hyperlink" Target="http://www.lanot.unam.m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x.erau.edu/erau_sat/"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http://lightning.umd.edu/Apps/GoesCesium/" TargetMode="External"/><Relationship Id="rId4" Type="http://schemas.openxmlformats.org/officeDocument/2006/relationships/hyperlink" Target="hhttps://weather.msfc.nasa.gov/cgi-bin/sportPublishData.pl?dataset=goeseastglm&amp;product=group&amp;loc=conu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tar.nesdis.noaa.gov/GOES/index.php" TargetMode="External"/><Relationship Id="rId3" Type="http://schemas.openxmlformats.org/officeDocument/2006/relationships/hyperlink" Target="http://www.class.ngdc.noaa.gov/saa/products/welcome" TargetMode="External"/><Relationship Id="rId7" Type="http://schemas.openxmlformats.org/officeDocument/2006/relationships/hyperlink" Target="http://www.goes.noaa.gov/index.html" TargetMode="External"/><Relationship Id="rId2" Type="http://schemas.openxmlformats.org/officeDocument/2006/relationships/hyperlink" Target="http://www.noaasis.noaa.gov/NOAASIS/ml/satservices.html" TargetMode="External"/><Relationship Id="rId1" Type="http://schemas.openxmlformats.org/officeDocument/2006/relationships/slideLayout" Target="../slideLayouts/slideLayout5.xml"/><Relationship Id="rId6" Type="http://schemas.openxmlformats.org/officeDocument/2006/relationships/hyperlink" Target="http://edc.occ-data.org/goes16/getdata/" TargetMode="External"/><Relationship Id="rId5" Type="http://schemas.openxmlformats.org/officeDocument/2006/relationships/hyperlink" Target="https://console.cloud.google.com/launcher/details/noaa-public/goes-16?pli=1" TargetMode="External"/><Relationship Id="rId4" Type="http://schemas.openxmlformats.org/officeDocument/2006/relationships/hyperlink" Target="https://aws.amazon.com/public-datasets/goe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twitter.com/NOAASatellites" TargetMode="External"/><Relationship Id="rId3" Type="http://schemas.openxmlformats.org/officeDocument/2006/relationships/hyperlink" Target="mailto:ESPCOperations@noaa.gov" TargetMode="External"/><Relationship Id="rId7" Type="http://schemas.openxmlformats.org/officeDocument/2006/relationships/hyperlink" Target="https://www.facebook.com/NOAASatellites/" TargetMode="External"/><Relationship Id="rId12" Type="http://schemas.openxmlformats.org/officeDocument/2006/relationships/hyperlink" Target="mailto:James.mcnitt@noaa.gov"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mailto:NESDIS.Data.Access@noaa.gov" TargetMode="External"/><Relationship Id="rId11" Type="http://schemas.openxmlformats.org/officeDocument/2006/relationships/hyperlink" Target="https://noaasis.noaa.gov/NOAASIS/" TargetMode="External"/><Relationship Id="rId5" Type="http://schemas.openxmlformats.org/officeDocument/2006/relationships/hyperlink" Target="mailto:SPSD.UserServices@noaa.gov" TargetMode="External"/><Relationship Id="rId10" Type="http://schemas.openxmlformats.org/officeDocument/2006/relationships/hyperlink" Target="https://www.ospo.noaa.gov/Operations/GOES/documents.html" TargetMode="External"/><Relationship Id="rId4" Type="http://schemas.openxmlformats.org/officeDocument/2006/relationships/hyperlink" Target="https://www.ospo.noaa.gov/Operations/messages.html" TargetMode="External"/><Relationship Id="rId9" Type="http://schemas.openxmlformats.org/officeDocument/2006/relationships/hyperlink" Target="https://www.ospo.noaa.gov/Operations/GOES/status.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GOES-R Series Data Access</a:t>
            </a:r>
          </a:p>
        </p:txBody>
      </p:sp>
      <p:sp>
        <p:nvSpPr>
          <p:cNvPr id="3" name="Subtitle 2"/>
          <p:cNvSpPr>
            <a:spLocks noGrp="1"/>
          </p:cNvSpPr>
          <p:nvPr>
            <p:ph type="subTitle" idx="1"/>
          </p:nvPr>
        </p:nvSpPr>
        <p:spPr/>
        <p:txBody>
          <a:bodyPr/>
          <a:lstStyle/>
          <a:p>
            <a:r>
              <a:rPr lang="en-US" dirty="0" smtClean="0"/>
              <a:t>GOES-R Series </a:t>
            </a:r>
            <a:r>
              <a:rPr lang="en-US" dirty="0"/>
              <a:t>Training</a:t>
            </a:r>
          </a:p>
          <a:p>
            <a:r>
              <a:rPr lang="en-US" dirty="0" smtClean="0"/>
              <a:t>AMS Short Course</a:t>
            </a:r>
            <a:endParaRPr lang="en-US" dirty="0"/>
          </a:p>
        </p:txBody>
      </p:sp>
      <p:sp>
        <p:nvSpPr>
          <p:cNvPr id="4" name="Text Placeholder 3"/>
          <p:cNvSpPr>
            <a:spLocks noGrp="1"/>
          </p:cNvSpPr>
          <p:nvPr>
            <p:ph type="body" sz="quarter" idx="13"/>
          </p:nvPr>
        </p:nvSpPr>
        <p:spPr/>
        <p:txBody>
          <a:bodyPr/>
          <a:lstStyle/>
          <a:p>
            <a:r>
              <a:rPr lang="en-US" dirty="0" smtClean="0"/>
              <a:t>January 2019</a:t>
            </a:r>
            <a:endParaRPr lang="en-US" dirty="0"/>
          </a:p>
          <a:p>
            <a:endParaRPr lang="en-US" dirty="0"/>
          </a:p>
        </p:txBody>
      </p:sp>
    </p:spTree>
    <p:extLst>
      <p:ext uri="{BB962C8B-B14F-4D97-AF65-F5344CB8AC3E}">
        <p14:creationId xmlns:p14="http://schemas.microsoft.com/office/powerpoint/2010/main" val="328467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700" dirty="0"/>
              <a:t>GOES-16 Products on GRB</a:t>
            </a:r>
          </a:p>
        </p:txBody>
      </p:sp>
      <p:sp>
        <p:nvSpPr>
          <p:cNvPr id="5" name="Text Placeholder 4"/>
          <p:cNvSpPr>
            <a:spLocks noGrp="1"/>
          </p:cNvSpPr>
          <p:nvPr>
            <p:ph idx="1"/>
          </p:nvPr>
        </p:nvSpPr>
        <p:spPr>
          <a:xfrm>
            <a:off x="304800" y="1263535"/>
            <a:ext cx="3742391" cy="4102649"/>
          </a:xfrm>
        </p:spPr>
        <p:txBody>
          <a:bodyPr>
            <a:noAutofit/>
          </a:bodyPr>
          <a:lstStyle/>
          <a:p>
            <a:pPr marL="347663" lvl="2" indent="0">
              <a:buNone/>
            </a:pPr>
            <a:r>
              <a:rPr lang="en-US" b="1" dirty="0"/>
              <a:t>Level 1b Products:</a:t>
            </a:r>
          </a:p>
          <a:p>
            <a:pPr marL="347663" lvl="2" indent="0">
              <a:buNone/>
            </a:pPr>
            <a:r>
              <a:rPr lang="en-US" dirty="0"/>
              <a:t>Radiances from the Advanced Baseline Imager: 16 Bands; Full Disk, CONUS, and Mesoscale</a:t>
            </a:r>
          </a:p>
          <a:p>
            <a:pPr marL="47625" lvl="1" indent="0">
              <a:buNone/>
            </a:pPr>
            <a:endParaRPr lang="en-US" sz="800" dirty="0"/>
          </a:p>
          <a:p>
            <a:pPr marL="347663" lvl="2" indent="0">
              <a:buNone/>
            </a:pPr>
            <a:r>
              <a:rPr lang="en-US" dirty="0"/>
              <a:t>Solar imagery from the Solar Ultraviolet Imager</a:t>
            </a:r>
          </a:p>
          <a:p>
            <a:pPr marL="347663" lvl="2" indent="0">
              <a:buNone/>
            </a:pPr>
            <a:endParaRPr lang="en-US" sz="500" dirty="0"/>
          </a:p>
          <a:p>
            <a:pPr marL="347663" lvl="2" indent="0">
              <a:buNone/>
            </a:pPr>
            <a:r>
              <a:rPr lang="en-US" dirty="0"/>
              <a:t>Solar flux from the Extreme Ultraviolet and X-ray Irradiance Sensors</a:t>
            </a:r>
          </a:p>
          <a:p>
            <a:pPr marL="347663" lvl="2" indent="0">
              <a:buNone/>
            </a:pPr>
            <a:endParaRPr lang="en-US" sz="700" dirty="0"/>
          </a:p>
          <a:p>
            <a:pPr marL="347663" lvl="2" indent="0">
              <a:buNone/>
            </a:pPr>
            <a:r>
              <a:rPr lang="en-US" dirty="0"/>
              <a:t>Energetic heavy ions from the Space Environment In-Situ Suite</a:t>
            </a:r>
          </a:p>
          <a:p>
            <a:pPr marL="347663" lvl="2" indent="0">
              <a:buNone/>
            </a:pPr>
            <a:endParaRPr lang="en-US" sz="500" dirty="0"/>
          </a:p>
          <a:p>
            <a:pPr marL="347663" lvl="2" indent="0">
              <a:buNone/>
            </a:pPr>
            <a:r>
              <a:rPr lang="en-US" dirty="0"/>
              <a:t>Space environment magnetic field from the Magnetometer</a:t>
            </a:r>
          </a:p>
        </p:txBody>
      </p:sp>
      <p:sp>
        <p:nvSpPr>
          <p:cNvPr id="8" name="Slide Number Placeholder 7"/>
          <p:cNvSpPr>
            <a:spLocks noGrp="1"/>
          </p:cNvSpPr>
          <p:nvPr>
            <p:ph type="sldNum" sz="quarter" idx="4"/>
          </p:nvPr>
        </p:nvSpPr>
        <p:spPr/>
        <p:txBody>
          <a:bodyPr/>
          <a:lstStyle/>
          <a:p>
            <a:fld id="{0249A42C-7C3A-1946-A459-68A8AD418034}" type="slidenum">
              <a:rPr lang="en-US" smtClean="0"/>
              <a:pPr/>
              <a:t>10</a:t>
            </a:fld>
            <a:endParaRPr lang="en-US"/>
          </a:p>
        </p:txBody>
      </p:sp>
      <p:sp>
        <p:nvSpPr>
          <p:cNvPr id="9" name="Date Placeholder 8"/>
          <p:cNvSpPr>
            <a:spLocks noGrp="1"/>
          </p:cNvSpPr>
          <p:nvPr>
            <p:ph type="dt" sz="half" idx="2"/>
          </p:nvPr>
        </p:nvSpPr>
        <p:spPr/>
        <p:txBody>
          <a:bodyPr/>
          <a:lstStyle/>
          <a:p>
            <a:fld id="{F2921BAB-28E3-4525-B05F-4ECA4BCF78C7}" type="datetime1">
              <a:rPr lang="en-US" smtClean="0"/>
              <a:t>1/4/2019</a:t>
            </a:fld>
            <a:endParaRPr lang="en-US" dirty="0"/>
          </a:p>
        </p:txBody>
      </p:sp>
      <p:sp>
        <p:nvSpPr>
          <p:cNvPr id="6" name="Text Placeholder 4"/>
          <p:cNvSpPr txBox="1">
            <a:spLocks/>
          </p:cNvSpPr>
          <p:nvPr/>
        </p:nvSpPr>
        <p:spPr>
          <a:xfrm>
            <a:off x="6093362" y="5589847"/>
            <a:ext cx="3558463" cy="1056692"/>
          </a:xfrm>
          <a:prstGeom prst="rect">
            <a:avLst/>
          </a:prstGeom>
          <a:noFill/>
          <a:ln>
            <a:noFill/>
          </a:ln>
        </p:spPr>
        <p:txBody>
          <a:bodyPr lIns="68569" tIns="68569" rIns="68569" bIns="68569" anchor="t" anchorCtr="0"/>
          <a:lstStyle>
            <a:lvl1pPr marL="342900" marR="0" lvl="0" indent="63500" algn="l" defTabSz="457200" rtl="0" eaLnBrk="1" latinLnBrk="0" hangingPunct="1">
              <a:lnSpc>
                <a:spcPct val="100000"/>
              </a:lnSpc>
              <a:spcBef>
                <a:spcPts val="640"/>
              </a:spcBef>
              <a:spcAft>
                <a:spcPts val="0"/>
              </a:spcAft>
              <a:buClr>
                <a:schemeClr val="bg1"/>
              </a:buClr>
              <a:buSzPct val="100000"/>
              <a:buFont typeface="Arial"/>
              <a:buChar char="•"/>
              <a:defRPr sz="2400" b="0" i="0" u="none" strike="noStrike" kern="1200" cap="none">
                <a:solidFill>
                  <a:schemeClr val="bg1"/>
                </a:solidFill>
                <a:latin typeface="Calibri"/>
                <a:ea typeface="Calibri"/>
                <a:cs typeface="Calibri"/>
                <a:sym typeface="Calibri"/>
              </a:defRPr>
            </a:lvl1pPr>
            <a:lvl2pPr marL="742950" marR="0" lvl="1" indent="69850" algn="l" defTabSz="457200" rtl="0" eaLnBrk="1" latinLnBrk="0" hangingPunct="1">
              <a:lnSpc>
                <a:spcPct val="100000"/>
              </a:lnSpc>
              <a:spcBef>
                <a:spcPts val="560"/>
              </a:spcBef>
              <a:spcAft>
                <a:spcPts val="0"/>
              </a:spcAft>
              <a:buClr>
                <a:schemeClr val="dk1"/>
              </a:buClr>
              <a:buSzPct val="100000"/>
              <a:buFont typeface="Arial"/>
              <a:buChar char="–"/>
              <a:defRPr sz="2800" b="0" i="0" u="none" strike="noStrike" kern="1200" cap="none">
                <a:solidFill>
                  <a:schemeClr val="dk1"/>
                </a:solidFill>
                <a:latin typeface="Calibri"/>
                <a:ea typeface="Calibri"/>
                <a:cs typeface="Calibri"/>
                <a:sym typeface="Calibri"/>
              </a:defRPr>
            </a:lvl2pPr>
            <a:lvl3pPr marL="1143000" marR="0" lvl="2" indent="76200" algn="l" defTabSz="457200" rtl="0" eaLnBrk="1" latinLnBrk="0" hangingPunct="1">
              <a:lnSpc>
                <a:spcPct val="100000"/>
              </a:lnSpc>
              <a:spcBef>
                <a:spcPts val="480"/>
              </a:spcBef>
              <a:spcAft>
                <a:spcPts val="0"/>
              </a:spcAft>
              <a:buClr>
                <a:schemeClr val="dk1"/>
              </a:buClr>
              <a:buSzPct val="100000"/>
              <a:buFont typeface="Arial"/>
              <a:buChar char="•"/>
              <a:defRPr sz="2400" b="0" i="0" u="none" strike="noStrike" kern="1200" cap="none">
                <a:solidFill>
                  <a:schemeClr val="dk1"/>
                </a:solidFill>
                <a:latin typeface="Calibri"/>
                <a:ea typeface="Calibri"/>
                <a:cs typeface="Calibri"/>
                <a:sym typeface="Calibri"/>
              </a:defRPr>
            </a:lvl3pPr>
            <a:lvl4pPr marL="1600200" marR="0" lvl="3"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4pPr>
            <a:lvl5pPr marL="2057400" marR="0" lvl="4"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indent="0">
              <a:buNone/>
            </a:pPr>
            <a:r>
              <a:rPr lang="en-US" sz="1500" b="1" dirty="0">
                <a:solidFill>
                  <a:schemeClr val="tx1"/>
                </a:solidFill>
              </a:rPr>
              <a:t>Level 2 products:</a:t>
            </a:r>
          </a:p>
          <a:p>
            <a:pPr lvl="1" indent="0">
              <a:buNone/>
            </a:pPr>
            <a:r>
              <a:rPr lang="en-US" sz="1500" dirty="0">
                <a:solidFill>
                  <a:schemeClr val="tx1"/>
                </a:solidFill>
              </a:rPr>
              <a:t>Geostationary Lightning Mapper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273" y="1144940"/>
            <a:ext cx="5637516" cy="4374712"/>
          </a:xfrm>
          <a:prstGeom prst="rect">
            <a:avLst/>
          </a:prstGeom>
        </p:spPr>
      </p:pic>
      <p:sp>
        <p:nvSpPr>
          <p:cNvPr id="7" name="Rectangle 6"/>
          <p:cNvSpPr/>
          <p:nvPr/>
        </p:nvSpPr>
        <p:spPr>
          <a:xfrm>
            <a:off x="341337" y="2518756"/>
            <a:ext cx="3872713" cy="326523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ln>
                <a:solidFill>
                  <a:srgbClr val="FFFF00"/>
                </a:solidFill>
              </a:ln>
            </a:endParaRPr>
          </a:p>
        </p:txBody>
      </p:sp>
      <p:sp>
        <p:nvSpPr>
          <p:cNvPr id="10" name="TextBox 9"/>
          <p:cNvSpPr txBox="1"/>
          <p:nvPr/>
        </p:nvSpPr>
        <p:spPr>
          <a:xfrm>
            <a:off x="2442411" y="5864277"/>
            <a:ext cx="1771639" cy="253916"/>
          </a:xfrm>
          <a:prstGeom prst="rect">
            <a:avLst/>
          </a:prstGeom>
          <a:noFill/>
        </p:spPr>
        <p:txBody>
          <a:bodyPr wrap="none" rtlCol="0">
            <a:spAutoFit/>
          </a:bodyPr>
          <a:lstStyle/>
          <a:p>
            <a:r>
              <a:rPr lang="en-US" sz="1050" b="1" i="1" dirty="0">
                <a:solidFill>
                  <a:srgbClr val="FF0000"/>
                </a:solidFill>
              </a:rPr>
              <a:t>Space Weather Products</a:t>
            </a:r>
          </a:p>
        </p:txBody>
      </p:sp>
    </p:spTree>
    <p:extLst>
      <p:ext uri="{BB962C8B-B14F-4D97-AF65-F5344CB8AC3E}">
        <p14:creationId xmlns:p14="http://schemas.microsoft.com/office/powerpoint/2010/main" val="1593364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5" name="Straight Connector 95"/>
          <p:cNvCxnSpPr>
            <a:cxnSpLocks noChangeShapeType="1"/>
          </p:cNvCxnSpPr>
          <p:nvPr/>
        </p:nvCxnSpPr>
        <p:spPr bwMode="auto">
          <a:xfrm rot="10800000" flipV="1">
            <a:off x="-540727" y="4399361"/>
            <a:ext cx="171450" cy="113109"/>
          </a:xfrm>
          <a:prstGeom prst="line">
            <a:avLst/>
          </a:prstGeom>
          <a:noFill/>
          <a:ln w="9525" algn="ctr">
            <a:noFill/>
            <a:round/>
            <a:headEnd/>
            <a:tailEnd/>
          </a:ln>
        </p:spPr>
      </p:cxnSp>
      <p:graphicFrame>
        <p:nvGraphicFramePr>
          <p:cNvPr id="6" name="Shape 55"/>
          <p:cNvGraphicFramePr/>
          <p:nvPr>
            <p:extLst>
              <p:ext uri="{D42A27DB-BD31-4B8C-83A1-F6EECF244321}">
                <p14:modId xmlns:p14="http://schemas.microsoft.com/office/powerpoint/2010/main" val="2643086220"/>
              </p:ext>
            </p:extLst>
          </p:nvPr>
        </p:nvGraphicFramePr>
        <p:xfrm>
          <a:off x="452927" y="1069382"/>
          <a:ext cx="11434274" cy="5238430"/>
        </p:xfrm>
        <a:graphic>
          <a:graphicData uri="http://schemas.openxmlformats.org/drawingml/2006/table">
            <a:tbl>
              <a:tblPr>
                <a:tableStyleId>{00A15C55-8517-42AA-B614-E9B94910E393}</a:tableStyleId>
              </a:tblPr>
              <a:tblGrid>
                <a:gridCol w="3679073">
                  <a:extLst>
                    <a:ext uri="{9D8B030D-6E8A-4147-A177-3AD203B41FA5}">
                      <a16:colId xmlns:a16="http://schemas.microsoft.com/office/drawing/2014/main" val="20000"/>
                    </a:ext>
                  </a:extLst>
                </a:gridCol>
                <a:gridCol w="7755201">
                  <a:extLst>
                    <a:ext uri="{9D8B030D-6E8A-4147-A177-3AD203B41FA5}">
                      <a16:colId xmlns:a16="http://schemas.microsoft.com/office/drawing/2014/main" val="20002"/>
                    </a:ext>
                  </a:extLst>
                </a:gridCol>
              </a:tblGrid>
              <a:tr h="512146">
                <a:tc>
                  <a:txBody>
                    <a:bodyPr/>
                    <a:lstStyle/>
                    <a:p>
                      <a:pPr marL="0" marR="0" lvl="0" indent="0" algn="l" rtl="0">
                        <a:spcBef>
                          <a:spcPts val="0"/>
                        </a:spcBef>
                        <a:buClr>
                          <a:schemeClr val="dk1"/>
                        </a:buClr>
                        <a:buSzPct val="25000"/>
                        <a:buFont typeface="Calibri"/>
                        <a:buNone/>
                      </a:pPr>
                      <a:endParaRPr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lvl="0" indent="0" algn="ctr" rtl="0">
                        <a:lnSpc>
                          <a:spcPct val="115000"/>
                        </a:lnSpc>
                        <a:spcBef>
                          <a:spcPts val="0"/>
                        </a:spcBef>
                        <a:buClr>
                          <a:schemeClr val="dk1"/>
                        </a:buClr>
                        <a:buSzPct val="25000"/>
                        <a:buFont typeface="Calibri"/>
                        <a:buNone/>
                      </a:pPr>
                      <a:r>
                        <a:rPr lang="en-US" sz="1800" b="1" u="none" strike="noStrike" cap="none" dirty="0">
                          <a:solidFill>
                            <a:schemeClr val="bg1"/>
                          </a:solidFill>
                          <a:sym typeface="Calibri"/>
                        </a:rPr>
                        <a:t>GOES Rebroadcast (GRB) </a:t>
                      </a:r>
                      <a:endParaRPr lang="en-US" sz="1800" b="1" u="none" strike="noStrike" cap="none" dirty="0">
                        <a:solidFill>
                          <a:schemeClr val="bg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0"/>
                  </a:ext>
                </a:extLst>
              </a:tr>
              <a:tr h="452372">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Full Disk Image</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5 </a:t>
                      </a:r>
                      <a:r>
                        <a:rPr lang="en-US" sz="1600" u="none" strike="noStrike" cap="none" dirty="0" err="1" smtClean="0">
                          <a:sym typeface="Calibri"/>
                        </a:rPr>
                        <a:t>mins</a:t>
                      </a:r>
                      <a:r>
                        <a:rPr lang="en-US" sz="1600" u="none" strike="noStrike" cap="none" dirty="0" smtClean="0">
                          <a:sym typeface="Calibri"/>
                        </a:rPr>
                        <a:t> </a:t>
                      </a:r>
                      <a:r>
                        <a:rPr lang="en-US" sz="1600" u="none" strike="noStrike" cap="none" dirty="0">
                          <a:sym typeface="Calibri"/>
                        </a:rPr>
                        <a:t>(Mode 4</a:t>
                      </a:r>
                      <a:r>
                        <a:rPr lang="en-US" sz="1600" u="none" strike="noStrike" cap="none" dirty="0" smtClean="0">
                          <a:sym typeface="Calibri"/>
                        </a:rPr>
                        <a:t>), </a:t>
                      </a:r>
                      <a:r>
                        <a:rPr lang="en-US" sz="1600" u="none" strike="noStrike" cap="none" dirty="0">
                          <a:sym typeface="Calibri"/>
                        </a:rPr>
                        <a:t>15 </a:t>
                      </a:r>
                      <a:r>
                        <a:rPr lang="en-US" sz="1600" u="none" strike="noStrike" cap="none" dirty="0" err="1" smtClean="0">
                          <a:sym typeface="Calibri"/>
                        </a:rPr>
                        <a:t>mins</a:t>
                      </a:r>
                      <a:r>
                        <a:rPr lang="en-US" sz="1600" u="none" strike="noStrike" cap="none" dirty="0" smtClean="0">
                          <a:sym typeface="Calibri"/>
                        </a:rPr>
                        <a:t> </a:t>
                      </a:r>
                      <a:r>
                        <a:rPr lang="en-US" sz="1600" u="none" strike="noStrike" cap="none" dirty="0">
                          <a:sym typeface="Calibri"/>
                        </a:rPr>
                        <a:t>(Mode 3</a:t>
                      </a:r>
                      <a:r>
                        <a:rPr lang="en-US" sz="1600" u="none" strike="noStrike" cap="none" dirty="0" smtClean="0">
                          <a:sym typeface="Calibri"/>
                        </a:rPr>
                        <a:t>), and 10 </a:t>
                      </a:r>
                      <a:r>
                        <a:rPr lang="en-US" sz="1600" u="none" strike="noStrike" cap="none" dirty="0" err="1" smtClean="0">
                          <a:sym typeface="Calibri"/>
                        </a:rPr>
                        <a:t>mins</a:t>
                      </a:r>
                      <a:r>
                        <a:rPr lang="en-US" sz="1600" u="none" strike="noStrike" cap="none" dirty="0" smtClean="0">
                          <a:sym typeface="Calibri"/>
                        </a:rPr>
                        <a:t> (Mode 6)</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27822">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Other Modes</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spcAft>
                          <a:spcPts val="0"/>
                        </a:spcAft>
                        <a:buClr>
                          <a:schemeClr val="dk1"/>
                        </a:buClr>
                        <a:buSzPct val="25000"/>
                        <a:buFont typeface="Calibri"/>
                        <a:buNone/>
                      </a:pPr>
                      <a:r>
                        <a:rPr lang="en-US" sz="1600" u="none" strike="noStrike" cap="none" dirty="0">
                          <a:sym typeface="Calibri"/>
                        </a:rPr>
                        <a:t>3000 km X 5000 km (CONUS: 5 minute)</a:t>
                      </a:r>
                    </a:p>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1000 km X 1000 km (Mesoscale: 30 seconds)</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2146">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Polarization</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Dual Circular Polarized</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2146">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Receiver Center </a:t>
                      </a:r>
                      <a:r>
                        <a:rPr lang="en-US" sz="1600" u="none" strike="noStrike" cap="none" dirty="0" smtClean="0">
                          <a:sym typeface="Calibri"/>
                        </a:rPr>
                        <a:t>Frequency</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1686.6 MHz (L-Band)</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2146">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Data Rate</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31 Mbps</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2146">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Antenna Coverage</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Earth Coverage to 5</a:t>
                      </a:r>
                      <a:r>
                        <a:rPr lang="en-US" sz="1600" u="none" strike="noStrike" cap="none" baseline="30000" dirty="0">
                          <a:sym typeface="Calibri"/>
                        </a:rPr>
                        <a:t>0</a:t>
                      </a:r>
                      <a:endParaRPr lang="en-US" sz="1600" b="0" u="none" strike="noStrike" cap="none" baseline="30000"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3214">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Data Sources</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ABI (16 bands), GLM, SEISS, EXIS, SUVI, MAG</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12146">
                <a:tc>
                  <a:txBody>
                    <a:bodyPr/>
                    <a:lstStyle/>
                    <a:p>
                      <a:pPr marL="0" marR="0" lvl="0" indent="0" algn="l" rtl="0">
                        <a:lnSpc>
                          <a:spcPct val="115000"/>
                        </a:lnSpc>
                        <a:spcBef>
                          <a:spcPts val="0"/>
                        </a:spcBef>
                        <a:buClr>
                          <a:schemeClr val="dk1"/>
                        </a:buClr>
                        <a:buSzPct val="25000"/>
                        <a:buFont typeface="Calibri"/>
                        <a:buNone/>
                      </a:pPr>
                      <a:r>
                        <a:rPr lang="en-US" sz="1600" u="none" strike="noStrike" cap="none">
                          <a:sym typeface="Calibri"/>
                        </a:rPr>
                        <a:t>Space Weather</a:t>
                      </a:r>
                      <a:endParaRPr lang="en-US" sz="1600" b="0" u="none" strike="noStrike" cap="none">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~2 Mbps</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12146">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Lightning Data</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600" u="none" strike="noStrike" cap="none" dirty="0">
                          <a:sym typeface="Calibri"/>
                        </a:rPr>
                        <a:t>0.5 Mbps</a:t>
                      </a:r>
                      <a:endParaRPr lang="en-US" sz="1600" b="0" u="none" strike="noStrike" cap="none" dirty="0">
                        <a:solidFill>
                          <a:schemeClr val="tx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a:xfrm>
            <a:off x="3257873" y="190715"/>
            <a:ext cx="6172200" cy="515819"/>
          </a:xfrm>
        </p:spPr>
        <p:txBody>
          <a:bodyPr/>
          <a:lstStyle/>
          <a:p>
            <a:r>
              <a:rPr lang="en-US" sz="3200" b="1" dirty="0" smtClean="0"/>
              <a:t>GRB Specifications</a:t>
            </a:r>
            <a:endParaRPr lang="en-US" sz="3200" b="1"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11</a:t>
            </a:fld>
            <a:endParaRPr lang="en-US"/>
          </a:p>
        </p:txBody>
      </p:sp>
      <p:sp>
        <p:nvSpPr>
          <p:cNvPr id="5" name="Date Placeholder 4"/>
          <p:cNvSpPr>
            <a:spLocks noGrp="1"/>
          </p:cNvSpPr>
          <p:nvPr>
            <p:ph type="dt" sz="half" idx="2"/>
          </p:nvPr>
        </p:nvSpPr>
        <p:spPr/>
        <p:txBody>
          <a:bodyPr/>
          <a:lstStyle/>
          <a:p>
            <a:fld id="{2D0B19F3-0EE8-496D-A58C-EC4F516343E1}" type="datetime1">
              <a:rPr lang="en-US" smtClean="0"/>
              <a:t>1/4/2019</a:t>
            </a:fld>
            <a:endParaRPr lang="en-US" dirty="0"/>
          </a:p>
        </p:txBody>
      </p:sp>
    </p:spTree>
    <p:extLst>
      <p:ext uri="{BB962C8B-B14F-4D97-AF65-F5344CB8AC3E}">
        <p14:creationId xmlns:p14="http://schemas.microsoft.com/office/powerpoint/2010/main" val="3027711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solidFill>
              </a:rPr>
              <a:t>GOES Rebroadcast Reception</a:t>
            </a:r>
            <a:endParaRPr lang="en-US" sz="3200" dirty="0">
              <a:solidFill>
                <a:schemeClr val="tx1"/>
              </a:solidFill>
            </a:endParaRPr>
          </a:p>
        </p:txBody>
      </p:sp>
      <p:sp>
        <p:nvSpPr>
          <p:cNvPr id="3" name="Content Placeholder 2"/>
          <p:cNvSpPr>
            <a:spLocks noGrp="1"/>
          </p:cNvSpPr>
          <p:nvPr>
            <p:ph idx="1"/>
          </p:nvPr>
        </p:nvSpPr>
        <p:spPr>
          <a:xfrm>
            <a:off x="681644" y="1330036"/>
            <a:ext cx="10590414" cy="4245521"/>
          </a:xfrm>
        </p:spPr>
        <p:txBody>
          <a:bodyPr>
            <a:noAutofit/>
          </a:bodyPr>
          <a:lstStyle/>
          <a:p>
            <a:r>
              <a:rPr lang="en-US" sz="2400" dirty="0">
                <a:solidFill>
                  <a:schemeClr val="tx1"/>
                </a:solidFill>
              </a:rPr>
              <a:t>Reception of the </a:t>
            </a:r>
            <a:r>
              <a:rPr lang="en-US" sz="2400" dirty="0" smtClean="0">
                <a:solidFill>
                  <a:schemeClr val="tx1"/>
                </a:solidFill>
              </a:rPr>
              <a:t>GOES Rebroadcast (GRB) </a:t>
            </a:r>
            <a:r>
              <a:rPr lang="en-US" sz="2400" dirty="0">
                <a:solidFill>
                  <a:schemeClr val="tx1"/>
                </a:solidFill>
              </a:rPr>
              <a:t>data is accomplished by means of a fixed dish antenna with a dual left and right hand circular feed horn connected to two Low Noise Amplifiers </a:t>
            </a:r>
            <a:endParaRPr lang="en-US" sz="2400" dirty="0" smtClean="0">
              <a:solidFill>
                <a:schemeClr val="tx1"/>
              </a:solidFill>
            </a:endParaRPr>
          </a:p>
          <a:p>
            <a:r>
              <a:rPr lang="en-US" sz="2400" dirty="0" smtClean="0">
                <a:solidFill>
                  <a:schemeClr val="tx1"/>
                </a:solidFill>
              </a:rPr>
              <a:t>The </a:t>
            </a:r>
            <a:r>
              <a:rPr lang="en-US" sz="2400" dirty="0">
                <a:solidFill>
                  <a:schemeClr val="tx1"/>
                </a:solidFill>
              </a:rPr>
              <a:t>Low Noise Amplifiers </a:t>
            </a:r>
            <a:r>
              <a:rPr lang="en-US" sz="2400" dirty="0" smtClean="0">
                <a:solidFill>
                  <a:schemeClr val="tx1"/>
                </a:solidFill>
              </a:rPr>
              <a:t>outputs </a:t>
            </a:r>
            <a:r>
              <a:rPr lang="en-US" sz="2400" dirty="0">
                <a:solidFill>
                  <a:schemeClr val="tx1"/>
                </a:solidFill>
              </a:rPr>
              <a:t>are connected to </a:t>
            </a:r>
            <a:r>
              <a:rPr lang="en-US" sz="2400" dirty="0" smtClean="0">
                <a:solidFill>
                  <a:schemeClr val="tx1"/>
                </a:solidFill>
              </a:rPr>
              <a:t>Radio Frequency/ </a:t>
            </a:r>
            <a:r>
              <a:rPr lang="en-US" sz="2400" dirty="0">
                <a:solidFill>
                  <a:schemeClr val="tx1"/>
                </a:solidFill>
              </a:rPr>
              <a:t>Intermediate </a:t>
            </a:r>
            <a:r>
              <a:rPr lang="en-US" sz="2400" dirty="0" smtClean="0">
                <a:solidFill>
                  <a:schemeClr val="tx1"/>
                </a:solidFill>
              </a:rPr>
              <a:t>Frequency down-converters</a:t>
            </a:r>
          </a:p>
          <a:p>
            <a:r>
              <a:rPr lang="en-US" sz="2400" dirty="0" smtClean="0">
                <a:solidFill>
                  <a:schemeClr val="tx1"/>
                </a:solidFill>
              </a:rPr>
              <a:t>The </a:t>
            </a:r>
            <a:r>
              <a:rPr lang="en-US" sz="2400" dirty="0">
                <a:solidFill>
                  <a:schemeClr val="tx1"/>
                </a:solidFill>
              </a:rPr>
              <a:t>Radio Frequency/ Intermediate Frequency </a:t>
            </a:r>
            <a:r>
              <a:rPr lang="en-US" sz="2400" dirty="0" smtClean="0">
                <a:solidFill>
                  <a:schemeClr val="tx1"/>
                </a:solidFill>
              </a:rPr>
              <a:t>down-converters </a:t>
            </a:r>
            <a:r>
              <a:rPr lang="en-US" sz="2400" dirty="0">
                <a:solidFill>
                  <a:schemeClr val="tx1"/>
                </a:solidFill>
              </a:rPr>
              <a:t>are connected to Digital Video </a:t>
            </a:r>
            <a:r>
              <a:rPr lang="en-US" sz="2400" dirty="0" smtClean="0">
                <a:solidFill>
                  <a:schemeClr val="tx1"/>
                </a:solidFill>
              </a:rPr>
              <a:t>Broadcasting-S2 (DVB-S2) </a:t>
            </a:r>
            <a:r>
              <a:rPr lang="en-US" sz="2400" dirty="0">
                <a:solidFill>
                  <a:schemeClr val="tx1"/>
                </a:solidFill>
              </a:rPr>
              <a:t>capable </a:t>
            </a:r>
            <a:r>
              <a:rPr lang="en-US" sz="2400" dirty="0" smtClean="0">
                <a:solidFill>
                  <a:schemeClr val="tx1"/>
                </a:solidFill>
              </a:rPr>
              <a:t>receivers</a:t>
            </a:r>
            <a:endParaRPr lang="en-US" sz="2400" dirty="0">
              <a:solidFill>
                <a:schemeClr val="tx1"/>
              </a:solidFill>
            </a:endParaRPr>
          </a:p>
          <a:p>
            <a:r>
              <a:rPr lang="en-US" sz="2400" dirty="0">
                <a:solidFill>
                  <a:schemeClr val="tx1"/>
                </a:solidFill>
              </a:rPr>
              <a:t>The GRB downlink signal from the satellite is at a center frequency of 1686.600 MHz and requires an </a:t>
            </a:r>
            <a:r>
              <a:rPr lang="en-US" sz="2400" dirty="0" smtClean="0">
                <a:solidFill>
                  <a:schemeClr val="tx1"/>
                </a:solidFill>
              </a:rPr>
              <a:t>Antenna </a:t>
            </a:r>
            <a:r>
              <a:rPr lang="en-US" sz="2400" dirty="0">
                <a:solidFill>
                  <a:schemeClr val="tx1"/>
                </a:solidFill>
              </a:rPr>
              <a:t>gain-to-noise-temperature (</a:t>
            </a:r>
            <a:r>
              <a:rPr lang="en-US" sz="2400" dirty="0" smtClean="0">
                <a:solidFill>
                  <a:schemeClr val="tx1"/>
                </a:solidFill>
              </a:rPr>
              <a:t>G/T) </a:t>
            </a:r>
            <a:r>
              <a:rPr lang="en-US" sz="2400" dirty="0">
                <a:solidFill>
                  <a:schemeClr val="tx1"/>
                </a:solidFill>
              </a:rPr>
              <a:t>of 15.2 dB/K for worst-case </a:t>
            </a:r>
            <a:r>
              <a:rPr lang="en-US" sz="2400" dirty="0" smtClean="0">
                <a:solidFill>
                  <a:schemeClr val="tx1"/>
                </a:solidFill>
              </a:rPr>
              <a:t>locations</a:t>
            </a:r>
          </a:p>
        </p:txBody>
      </p:sp>
      <p:sp>
        <p:nvSpPr>
          <p:cNvPr id="6" name="Date Placeholder 5"/>
          <p:cNvSpPr>
            <a:spLocks noGrp="1"/>
          </p:cNvSpPr>
          <p:nvPr>
            <p:ph type="dt" sz="half" idx="2"/>
          </p:nvPr>
        </p:nvSpPr>
        <p:spPr/>
        <p:txBody>
          <a:bodyPr/>
          <a:lstStyle/>
          <a:p>
            <a:fld id="{8EA06454-1768-4D80-BB8B-4E8E441AE5D0}" type="datetime1">
              <a:rPr lang="en-US" smtClean="0"/>
              <a:t>1/4/2019</a:t>
            </a:fld>
            <a:endParaRPr lang="en-US" dirty="0"/>
          </a:p>
        </p:txBody>
      </p:sp>
      <p:sp>
        <p:nvSpPr>
          <p:cNvPr id="5" name="Slide Number Placeholder 4"/>
          <p:cNvSpPr>
            <a:spLocks noGrp="1"/>
          </p:cNvSpPr>
          <p:nvPr>
            <p:ph type="sldNum" sz="quarter" idx="4"/>
          </p:nvPr>
        </p:nvSpPr>
        <p:spPr/>
        <p:txBody>
          <a:bodyPr/>
          <a:lstStyle/>
          <a:p>
            <a:pPr defTabSz="342900"/>
            <a:fld id="{55723E3B-6DCA-4F3F-B844-0B144139ED8C}" type="slidenum">
              <a:rPr lang="en-US" altLang="en-US" kern="1200" smtClean="0">
                <a:latin typeface="Calibri"/>
                <a:ea typeface="+mn-ea"/>
                <a:cs typeface="+mn-cs"/>
              </a:rPr>
              <a:pPr defTabSz="342900"/>
              <a:t>12</a:t>
            </a:fld>
            <a:endParaRPr lang="en-US" altLang="en-US" kern="1200" dirty="0">
              <a:latin typeface="Calibri"/>
              <a:ea typeface="+mn-ea"/>
              <a:cs typeface="+mn-cs"/>
            </a:endParaRPr>
          </a:p>
        </p:txBody>
      </p:sp>
    </p:spTree>
    <p:extLst>
      <p:ext uri="{BB962C8B-B14F-4D97-AF65-F5344CB8AC3E}">
        <p14:creationId xmlns:p14="http://schemas.microsoft.com/office/powerpoint/2010/main" val="1501178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GRB Reception</a:t>
            </a:r>
            <a:endParaRPr lang="en-US" dirty="0">
              <a:solidFill>
                <a:schemeClr val="bg1"/>
              </a:solidFill>
            </a:endParaRPr>
          </a:p>
        </p:txBody>
      </p:sp>
      <p:sp>
        <p:nvSpPr>
          <p:cNvPr id="3" name="Content Placeholder 2"/>
          <p:cNvSpPr>
            <a:spLocks noGrp="1"/>
          </p:cNvSpPr>
          <p:nvPr>
            <p:ph idx="1"/>
          </p:nvPr>
        </p:nvSpPr>
        <p:spPr>
          <a:xfrm>
            <a:off x="714895" y="1028703"/>
            <a:ext cx="10607039" cy="5248113"/>
          </a:xfrm>
        </p:spPr>
        <p:txBody>
          <a:bodyPr>
            <a:normAutofit/>
          </a:bodyPr>
          <a:lstStyle/>
          <a:p>
            <a:r>
              <a:rPr lang="en-US" sz="2000" dirty="0" smtClean="0"/>
              <a:t>Modulation </a:t>
            </a:r>
            <a:r>
              <a:rPr lang="en-US" sz="2000" dirty="0"/>
              <a:t>is either</a:t>
            </a:r>
          </a:p>
          <a:p>
            <a:pPr lvl="1">
              <a:buFont typeface="Wingdings" panose="05000000000000000000" pitchFamily="2" charset="2"/>
              <a:buChar char="Ø"/>
            </a:pPr>
            <a:r>
              <a:rPr lang="en-US" sz="2000" dirty="0" smtClean="0"/>
              <a:t> </a:t>
            </a:r>
            <a:r>
              <a:rPr lang="en-US" sz="2000" dirty="0"/>
              <a:t>8PSK with a symbol rate of 7.825768 Million symbols per second (</a:t>
            </a:r>
            <a:r>
              <a:rPr lang="en-US" sz="2000" dirty="0" err="1"/>
              <a:t>Msps</a:t>
            </a:r>
            <a:r>
              <a:rPr lang="en-US" sz="2000" dirty="0"/>
              <a:t>) with a rate 2/3 Forward Error Correction coding</a:t>
            </a:r>
          </a:p>
          <a:p>
            <a:pPr lvl="1">
              <a:buFont typeface="Wingdings" panose="05000000000000000000" pitchFamily="2" charset="2"/>
              <a:buChar char="Ø"/>
            </a:pPr>
            <a:r>
              <a:rPr lang="en-US" sz="2000" dirty="0"/>
              <a:t>QPSK with a symbol rate of 8.665938 Million symbols per second (</a:t>
            </a:r>
            <a:r>
              <a:rPr lang="en-US" sz="2000" dirty="0" err="1"/>
              <a:t>Msps</a:t>
            </a:r>
            <a:r>
              <a:rPr lang="en-US" sz="2000" dirty="0"/>
              <a:t>) with a rate 9/10 Forward Error Correction coding*  </a:t>
            </a:r>
          </a:p>
          <a:p>
            <a:r>
              <a:rPr lang="en-US" sz="2000" dirty="0" smtClean="0"/>
              <a:t>Nominal antenna size: 4.5 </a:t>
            </a:r>
            <a:r>
              <a:rPr lang="en-US" sz="2000" dirty="0"/>
              <a:t>meter dish with a system noise temperature of </a:t>
            </a:r>
            <a:r>
              <a:rPr lang="en-US" sz="2000" dirty="0" smtClean="0"/>
              <a:t>120</a:t>
            </a:r>
            <a:r>
              <a:rPr lang="en-US" sz="2000" dirty="0" smtClean="0">
                <a:sym typeface="Symbol" panose="05050102010706020507" pitchFamily="18" charset="2"/>
              </a:rPr>
              <a:t></a:t>
            </a:r>
            <a:r>
              <a:rPr lang="en-US" sz="2000" dirty="0" smtClean="0"/>
              <a:t> K</a:t>
            </a:r>
          </a:p>
          <a:p>
            <a:r>
              <a:rPr lang="en-US" sz="2000" dirty="0"/>
              <a:t>A dual circular polarization is used to accommodate the 31 Mbps data </a:t>
            </a:r>
            <a:r>
              <a:rPr lang="en-US" sz="2000" dirty="0" smtClean="0"/>
              <a:t>rate</a:t>
            </a:r>
          </a:p>
          <a:p>
            <a:r>
              <a:rPr lang="en-US" sz="2000" dirty="0" smtClean="0"/>
              <a:t>See the next slide for product allocation on </a:t>
            </a:r>
            <a:r>
              <a:rPr lang="en-US" sz="2000" dirty="0"/>
              <a:t>Right Hand Circular Polarized (RHCP) and Left </a:t>
            </a:r>
            <a:r>
              <a:rPr lang="en-US" sz="2000" dirty="0" smtClean="0"/>
              <a:t>Hand </a:t>
            </a:r>
            <a:r>
              <a:rPr lang="en-US" sz="2000" dirty="0"/>
              <a:t>Circular Polarized (LHCP</a:t>
            </a:r>
            <a:r>
              <a:rPr lang="en-US" sz="2000" dirty="0" smtClean="0"/>
              <a:t>)</a:t>
            </a:r>
          </a:p>
          <a:p>
            <a:pPr marL="0" indent="0">
              <a:buNone/>
            </a:pPr>
            <a:endParaRPr lang="en-US" sz="2000" dirty="0"/>
          </a:p>
          <a:p>
            <a:pPr marL="0" indent="0">
              <a:buNone/>
            </a:pPr>
            <a:r>
              <a:rPr lang="en-US" sz="2000" dirty="0"/>
              <a:t>Note: The default modulation mode for GOES-16 is QPSK</a:t>
            </a:r>
          </a:p>
          <a:p>
            <a:pPr marL="0" indent="0">
              <a:buNone/>
            </a:pPr>
            <a:r>
              <a:rPr lang="en-US" sz="2000" dirty="0"/>
              <a:t>GOES-R Documents are available at:  </a:t>
            </a:r>
            <a:r>
              <a:rPr lang="en-US" sz="2000" dirty="0">
                <a:hlinkClick r:id="rId2"/>
              </a:rPr>
              <a:t>https://www.goes-r.gov/resources/docs.html</a:t>
            </a:r>
            <a:endParaRPr lang="en-US" sz="2000" dirty="0"/>
          </a:p>
          <a:p>
            <a:pPr marL="0" indent="0">
              <a:buNone/>
            </a:pPr>
            <a:r>
              <a:rPr lang="en-US" sz="2000" dirty="0"/>
              <a:t>GOES Rebroadcast (GRB) Downlink Specifications for Users, August 6, 2012</a:t>
            </a:r>
          </a:p>
          <a:p>
            <a:pPr marL="0" indent="0">
              <a:buNone/>
            </a:pPr>
            <a:r>
              <a:rPr lang="en-US" sz="2000" dirty="0">
                <a:hlinkClick r:id="rId3"/>
              </a:rPr>
              <a:t>https://www.goes-r.gov/users/docs/GRB_downlink.pdf</a:t>
            </a:r>
            <a:endParaRPr lang="en-US" sz="2000" dirty="0"/>
          </a:p>
          <a:p>
            <a:pPr marL="0" indent="0">
              <a:buNone/>
            </a:pPr>
            <a:endParaRPr lang="en-US" sz="2000" dirty="0"/>
          </a:p>
          <a:p>
            <a:pPr marL="0" indent="0">
              <a:buNone/>
            </a:pPr>
            <a:endParaRPr lang="en-US" sz="1500" dirty="0"/>
          </a:p>
          <a:p>
            <a:pPr marL="0" indent="0">
              <a:buNone/>
            </a:pPr>
            <a:endParaRPr lang="en-US" sz="1500" dirty="0"/>
          </a:p>
          <a:p>
            <a:pPr marL="0" indent="0">
              <a:buNone/>
            </a:pPr>
            <a:endParaRPr lang="en-US" sz="1500" dirty="0"/>
          </a:p>
        </p:txBody>
      </p:sp>
      <p:sp>
        <p:nvSpPr>
          <p:cNvPr id="5" name="Slide Number Placeholder 4"/>
          <p:cNvSpPr>
            <a:spLocks noGrp="1"/>
          </p:cNvSpPr>
          <p:nvPr>
            <p:ph type="sldNum" sz="quarter" idx="4"/>
          </p:nvPr>
        </p:nvSpPr>
        <p:spPr/>
        <p:txBody>
          <a:bodyPr/>
          <a:lstStyle/>
          <a:p>
            <a:pPr defTabSz="342900"/>
            <a:fld id="{55723E3B-6DCA-4F3F-B844-0B144139ED8C}" type="slidenum">
              <a:rPr lang="en-US" altLang="en-US" kern="1200" smtClean="0">
                <a:latin typeface="Calibri"/>
                <a:ea typeface="+mn-ea"/>
                <a:cs typeface="+mn-cs"/>
              </a:rPr>
              <a:pPr defTabSz="342900"/>
              <a:t>13</a:t>
            </a:fld>
            <a:endParaRPr lang="en-US" altLang="en-US" kern="1200" dirty="0">
              <a:latin typeface="Calibri"/>
              <a:ea typeface="+mn-ea"/>
              <a:cs typeface="+mn-cs"/>
            </a:endParaRPr>
          </a:p>
        </p:txBody>
      </p:sp>
      <p:sp>
        <p:nvSpPr>
          <p:cNvPr id="6" name="Date Placeholder 5"/>
          <p:cNvSpPr>
            <a:spLocks noGrp="1"/>
          </p:cNvSpPr>
          <p:nvPr>
            <p:ph type="dt" sz="half" idx="2"/>
          </p:nvPr>
        </p:nvSpPr>
        <p:spPr/>
        <p:txBody>
          <a:bodyPr/>
          <a:lstStyle/>
          <a:p>
            <a:fld id="{D6805974-41D5-4C56-8ECB-1B5E4DDEE27E}" type="datetime1">
              <a:rPr lang="en-US" smtClean="0"/>
              <a:t>1/4/2019</a:t>
            </a:fld>
            <a:endParaRPr lang="en-US" dirty="0"/>
          </a:p>
        </p:txBody>
      </p:sp>
      <p:sp>
        <p:nvSpPr>
          <p:cNvPr id="7" name="Title 1"/>
          <p:cNvSpPr txBox="1">
            <a:spLocks/>
          </p:cNvSpPr>
          <p:nvPr/>
        </p:nvSpPr>
        <p:spPr>
          <a:xfrm>
            <a:off x="3686982" y="205740"/>
            <a:ext cx="5486400" cy="617220"/>
          </a:xfrm>
          <a:prstGeom prst="rect">
            <a:avLst/>
          </a:prstGeom>
        </p:spPr>
        <p:txBody>
          <a:bodyPr vert="horz" lIns="68580" tIns="34290" rIns="68580" bIns="34290" rtlCol="0" anchor="ctr">
            <a:normAutofit/>
          </a:bodyPr>
          <a:lstStyle>
            <a:lvl1pPr algn="ctr" defTabSz="457200" rtl="0" eaLnBrk="1" latinLnBrk="0" hangingPunct="1">
              <a:lnSpc>
                <a:spcPct val="90000"/>
              </a:lnSpc>
              <a:spcBef>
                <a:spcPct val="0"/>
              </a:spcBef>
              <a:buNone/>
              <a:defRPr sz="3000" b="1" kern="1200">
                <a:solidFill>
                  <a:schemeClr val="tx1"/>
                </a:solidFill>
                <a:latin typeface="+mj-lt"/>
                <a:ea typeface="+mj-ea"/>
                <a:cs typeface="+mj-cs"/>
              </a:defRPr>
            </a:lvl1pPr>
          </a:lstStyle>
          <a:p>
            <a:r>
              <a:rPr lang="en-US" sz="3200" dirty="0"/>
              <a:t>GOES Rebroadcast Reception</a:t>
            </a:r>
          </a:p>
        </p:txBody>
      </p:sp>
    </p:spTree>
    <p:extLst>
      <p:ext uri="{BB962C8B-B14F-4D97-AF65-F5344CB8AC3E}">
        <p14:creationId xmlns:p14="http://schemas.microsoft.com/office/powerpoint/2010/main" val="2111967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a:spLocks noGrp="1"/>
          </p:cNvSpPr>
          <p:nvPr>
            <p:ph type="title"/>
          </p:nvPr>
        </p:nvSpPr>
        <p:spPr>
          <a:xfrm>
            <a:off x="3332642" y="-20481"/>
            <a:ext cx="7106759" cy="857250"/>
          </a:xfrm>
        </p:spPr>
        <p:txBody>
          <a:bodyPr/>
          <a:lstStyle/>
          <a:p>
            <a:pPr lvl="0"/>
            <a:r>
              <a:rPr lang="en-US" dirty="0" smtClean="0"/>
              <a:t>GRB Data Flow</a:t>
            </a:r>
            <a:endParaRPr lang="en-US" dirty="0"/>
          </a:p>
        </p:txBody>
      </p:sp>
      <p:sp>
        <p:nvSpPr>
          <p:cNvPr id="3" name="Slide Number Placeholder 2"/>
          <p:cNvSpPr>
            <a:spLocks noGrp="1"/>
          </p:cNvSpPr>
          <p:nvPr>
            <p:ph type="sldNum" sz="quarter" idx="4"/>
          </p:nvPr>
        </p:nvSpPr>
        <p:spPr/>
        <p:txBody>
          <a:bodyPr/>
          <a:lstStyle/>
          <a:p>
            <a:fld id="{0249A42C-7C3A-1946-A459-68A8AD418034}" type="slidenum">
              <a:rPr lang="en-US" smtClean="0"/>
              <a:pPr/>
              <a:t>14</a:t>
            </a:fld>
            <a:endParaRPr lang="en-US"/>
          </a:p>
        </p:txBody>
      </p:sp>
      <p:sp>
        <p:nvSpPr>
          <p:cNvPr id="4" name="Date Placeholder 3"/>
          <p:cNvSpPr>
            <a:spLocks noGrp="1"/>
          </p:cNvSpPr>
          <p:nvPr>
            <p:ph type="dt" sz="half" idx="2"/>
          </p:nvPr>
        </p:nvSpPr>
        <p:spPr/>
        <p:txBody>
          <a:bodyPr/>
          <a:lstStyle/>
          <a:p>
            <a:fld id="{4E6D01C6-A6BC-4A99-9065-0F2BF3D5796F}" type="datetime1">
              <a:rPr lang="en-US" smtClean="0"/>
              <a:t>1/4/2019</a:t>
            </a:fld>
            <a:endParaRPr lang="en-US" dirty="0"/>
          </a:p>
        </p:txBody>
      </p:sp>
      <p:pic>
        <p:nvPicPr>
          <p:cNvPr id="36" name="Picture 35"/>
          <p:cNvPicPr>
            <a:picLocks/>
          </p:cNvPicPr>
          <p:nvPr/>
        </p:nvPicPr>
        <p:blipFill>
          <a:blip r:embed="rId3" cstate="screen">
            <a:extLst>
              <a:ext uri="{28A0092B-C50C-407E-A947-70E740481C1C}">
                <a14:useLocalDpi xmlns:a14="http://schemas.microsoft.com/office/drawing/2010/main"/>
              </a:ext>
            </a:extLst>
          </a:blip>
          <a:stretch>
            <a:fillRect/>
          </a:stretch>
        </p:blipFill>
        <p:spPr>
          <a:xfrm>
            <a:off x="-25916" y="-5655"/>
            <a:ext cx="12217916" cy="6858000"/>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067" y="2289903"/>
            <a:ext cx="1607069" cy="1209318"/>
          </a:xfrm>
          <a:prstGeom prst="rect">
            <a:avLst/>
          </a:prstGeom>
          <a:ln w="19050" cmpd="sng">
            <a:solidFill>
              <a:srgbClr val="FDBE24"/>
            </a:solidFill>
          </a:ln>
        </p:spPr>
      </p:pic>
      <p:sp>
        <p:nvSpPr>
          <p:cNvPr id="38" name="Text Box 9"/>
          <p:cNvSpPr txBox="1">
            <a:spLocks noChangeArrowheads="1"/>
          </p:cNvSpPr>
          <p:nvPr/>
        </p:nvSpPr>
        <p:spPr bwMode="auto">
          <a:xfrm>
            <a:off x="1029736" y="1865828"/>
            <a:ext cx="1822791" cy="524498"/>
          </a:xfrm>
          <a:prstGeom prst="rect">
            <a:avLst/>
          </a:prstGeom>
          <a:noFill/>
          <a:ln w="9525">
            <a:noFill/>
            <a:miter lim="800000"/>
            <a:headEnd/>
            <a:tailEnd/>
          </a:ln>
          <a:effectLst/>
        </p:spPr>
        <p:txBody>
          <a:bodyPr wrap="square">
            <a:spAutoFit/>
          </a:bodyPr>
          <a:lstStyle/>
          <a:p>
            <a:pPr defTabSz="342900">
              <a:defRPr/>
            </a:pPr>
            <a:r>
              <a:rPr lang="en-US" sz="900" b="1" dirty="0">
                <a:solidFill>
                  <a:srgbClr val="7E5100">
                    <a:lumMod val="60000"/>
                    <a:lumOff val="40000"/>
                  </a:srgbClr>
                </a:solidFill>
                <a:effectLst>
                  <a:outerShdw blurRad="38100" dist="38100" dir="2700000" algn="tl">
                    <a:srgbClr val="000000">
                      <a:alpha val="43137"/>
                    </a:srgbClr>
                  </a:outerShdw>
                </a:effectLst>
                <a:ea typeface="ＭＳ Ｐゴシック" charset="-128"/>
                <a:cs typeface="Calibri"/>
              </a:rPr>
              <a:t>Consolidated Backup (CBU) </a:t>
            </a:r>
            <a:r>
              <a:rPr lang="en-US" sz="900" dirty="0">
                <a:solidFill>
                  <a:srgbClr val="7E5100">
                    <a:lumMod val="60000"/>
                    <a:lumOff val="40000"/>
                  </a:srgbClr>
                </a:solidFill>
                <a:effectLst>
                  <a:outerShdw blurRad="38100" dist="38100" dir="2700000" algn="tl">
                    <a:srgbClr val="000000">
                      <a:alpha val="43137"/>
                    </a:srgbClr>
                  </a:outerShdw>
                </a:effectLst>
                <a:ea typeface="ＭＳ Ｐゴシック" charset="-128"/>
                <a:cs typeface="Calibri"/>
              </a:rPr>
              <a:t>Fairmont, WV</a:t>
            </a:r>
          </a:p>
        </p:txBody>
      </p:sp>
      <p:pic>
        <p:nvPicPr>
          <p:cNvPr id="3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69161" y="4545293"/>
            <a:ext cx="1968183" cy="1080286"/>
          </a:xfrm>
          <a:prstGeom prst="rect">
            <a:avLst/>
          </a:prstGeom>
          <a:ln w="19050" cmpd="sng">
            <a:solidFill>
              <a:srgbClr val="FED174"/>
            </a:solidFill>
          </a:ln>
          <a:effectLst>
            <a:outerShdw blurRad="292100" dist="139700" dir="2700000" algn="tl" rotWithShape="0">
              <a:srgbClr val="333333">
                <a:alpha val="65000"/>
              </a:srgbClr>
            </a:outerShdw>
          </a:effectLst>
        </p:spPr>
      </p:pic>
      <p:sp>
        <p:nvSpPr>
          <p:cNvPr id="40" name="Text Box 13"/>
          <p:cNvSpPr txBox="1">
            <a:spLocks noChangeArrowheads="1"/>
          </p:cNvSpPr>
          <p:nvPr/>
        </p:nvSpPr>
        <p:spPr bwMode="auto">
          <a:xfrm>
            <a:off x="7854956" y="5680853"/>
            <a:ext cx="2267560" cy="721184"/>
          </a:xfrm>
          <a:prstGeom prst="rect">
            <a:avLst/>
          </a:prstGeom>
          <a:noFill/>
          <a:ln w="9525">
            <a:noFill/>
            <a:miter lim="800000"/>
            <a:headEnd/>
            <a:tailEnd/>
          </a:ln>
          <a:effectLst/>
        </p:spPr>
        <p:txBody>
          <a:bodyPr wrap="square">
            <a:spAutoFit/>
          </a:bodyPr>
          <a:lstStyle/>
          <a:p>
            <a:pPr algn="ctr" defTabSz="342900">
              <a:defRPr/>
            </a:pPr>
            <a:r>
              <a:rPr lang="en-US" sz="900" b="1" dirty="0">
                <a:solidFill>
                  <a:srgbClr val="7E5100">
                    <a:lumMod val="60000"/>
                    <a:lumOff val="40000"/>
                  </a:srgbClr>
                </a:solidFill>
                <a:effectLst>
                  <a:outerShdw blurRad="50800" dist="38100" dir="2700000" algn="tl" rotWithShape="0">
                    <a:prstClr val="black">
                      <a:alpha val="40000"/>
                    </a:prstClr>
                  </a:outerShdw>
                </a:effectLst>
                <a:ea typeface="ＭＳ Ｐゴシック" charset="-128"/>
                <a:cs typeface="Calibri"/>
              </a:rPr>
              <a:t>Wallops Command and</a:t>
            </a:r>
          </a:p>
          <a:p>
            <a:pPr algn="ctr" defTabSz="342900">
              <a:defRPr/>
            </a:pPr>
            <a:r>
              <a:rPr lang="en-US" sz="900" b="1" dirty="0">
                <a:solidFill>
                  <a:srgbClr val="7E5100">
                    <a:lumMod val="60000"/>
                    <a:lumOff val="40000"/>
                  </a:srgbClr>
                </a:solidFill>
                <a:effectLst>
                  <a:outerShdw blurRad="50800" dist="38100" dir="2700000" algn="tl" rotWithShape="0">
                    <a:prstClr val="black">
                      <a:alpha val="40000"/>
                    </a:prstClr>
                  </a:outerShdw>
                </a:effectLst>
                <a:ea typeface="ＭＳ Ｐゴシック" charset="-128"/>
                <a:cs typeface="Calibri"/>
              </a:rPr>
              <a:t>Data Acquisition Station (WCDAS)</a:t>
            </a:r>
            <a:endParaRPr lang="en-US" sz="900" dirty="0">
              <a:solidFill>
                <a:srgbClr val="7E5100">
                  <a:lumMod val="60000"/>
                  <a:lumOff val="40000"/>
                </a:srgbClr>
              </a:solidFill>
              <a:effectLst>
                <a:outerShdw blurRad="50800" dist="38100" dir="2700000" algn="tl" rotWithShape="0">
                  <a:prstClr val="black">
                    <a:alpha val="40000"/>
                  </a:prstClr>
                </a:outerShdw>
              </a:effectLst>
              <a:ea typeface="ＭＳ Ｐゴシック" charset="-128"/>
              <a:cs typeface="Calibri"/>
            </a:endParaRPr>
          </a:p>
          <a:p>
            <a:pPr algn="ctr" defTabSz="342900">
              <a:defRPr/>
            </a:pPr>
            <a:r>
              <a:rPr lang="en-US" sz="900" dirty="0">
                <a:solidFill>
                  <a:srgbClr val="7E5100">
                    <a:lumMod val="60000"/>
                    <a:lumOff val="40000"/>
                  </a:srgbClr>
                </a:solidFill>
                <a:effectLst>
                  <a:outerShdw blurRad="50800" dist="38100" dir="2700000" algn="tl" rotWithShape="0">
                    <a:prstClr val="black">
                      <a:alpha val="40000"/>
                    </a:prstClr>
                  </a:outerShdw>
                </a:effectLst>
                <a:ea typeface="ＭＳ Ｐゴシック" charset="-128"/>
                <a:cs typeface="Calibri"/>
              </a:rPr>
              <a:t>Wallops, VA</a:t>
            </a:r>
          </a:p>
        </p:txBody>
      </p:sp>
      <p:sp>
        <p:nvSpPr>
          <p:cNvPr id="42" name="Text Box 11"/>
          <p:cNvSpPr txBox="1">
            <a:spLocks noChangeArrowheads="1"/>
          </p:cNvSpPr>
          <p:nvPr/>
        </p:nvSpPr>
        <p:spPr bwMode="auto">
          <a:xfrm>
            <a:off x="4932129" y="3499220"/>
            <a:ext cx="2328691" cy="721184"/>
          </a:xfrm>
          <a:prstGeom prst="rect">
            <a:avLst/>
          </a:prstGeom>
          <a:noFill/>
          <a:ln w="9525">
            <a:noFill/>
            <a:miter lim="800000"/>
            <a:headEnd/>
            <a:tailEnd/>
          </a:ln>
          <a:effectLst/>
        </p:spPr>
        <p:txBody>
          <a:bodyPr wrap="square">
            <a:spAutoFit/>
          </a:bodyPr>
          <a:lstStyle/>
          <a:p>
            <a:pPr algn="ctr" defTabSz="342900">
              <a:defRPr/>
            </a:pPr>
            <a:r>
              <a:rPr lang="en-US" sz="900" b="1" dirty="0">
                <a:solidFill>
                  <a:srgbClr val="7E5100">
                    <a:lumMod val="60000"/>
                    <a:lumOff val="40000"/>
                  </a:srgbClr>
                </a:solidFill>
                <a:effectLst>
                  <a:outerShdw blurRad="50800" dist="38100" dir="2700000" algn="tl" rotWithShape="0">
                    <a:prstClr val="black">
                      <a:alpha val="40000"/>
                    </a:prstClr>
                  </a:outerShdw>
                </a:effectLst>
                <a:cs typeface="Calibri"/>
              </a:rPr>
              <a:t>NOAA Satellite Operations Facility (NSOF)</a:t>
            </a:r>
            <a:r>
              <a:rPr lang="en-US" sz="900" dirty="0">
                <a:solidFill>
                  <a:srgbClr val="7E5100">
                    <a:lumMod val="60000"/>
                    <a:lumOff val="40000"/>
                  </a:srgbClr>
                </a:solidFill>
                <a:effectLst>
                  <a:outerShdw blurRad="50800" dist="38100" dir="2700000" algn="tl" rotWithShape="0">
                    <a:prstClr val="black">
                      <a:alpha val="40000"/>
                    </a:prstClr>
                  </a:outerShdw>
                </a:effectLst>
                <a:cs typeface="Calibri"/>
              </a:rPr>
              <a:t> </a:t>
            </a:r>
          </a:p>
          <a:p>
            <a:pPr algn="ctr" defTabSz="342900">
              <a:defRPr/>
            </a:pPr>
            <a:r>
              <a:rPr lang="en-US" sz="900" dirty="0">
                <a:solidFill>
                  <a:srgbClr val="7E5100">
                    <a:lumMod val="60000"/>
                    <a:lumOff val="40000"/>
                  </a:srgbClr>
                </a:solidFill>
                <a:effectLst>
                  <a:outerShdw blurRad="50800" dist="38100" dir="2700000" algn="tl" rotWithShape="0">
                    <a:prstClr val="black">
                      <a:alpha val="40000"/>
                    </a:prstClr>
                  </a:outerShdw>
                </a:effectLst>
                <a:cs typeface="Calibri"/>
              </a:rPr>
              <a:t>Suitland, MD</a:t>
            </a:r>
          </a:p>
        </p:txBody>
      </p:sp>
      <p:sp>
        <p:nvSpPr>
          <p:cNvPr id="43" name="Text Box 11"/>
          <p:cNvSpPr txBox="1">
            <a:spLocks noChangeArrowheads="1"/>
          </p:cNvSpPr>
          <p:nvPr/>
        </p:nvSpPr>
        <p:spPr bwMode="auto">
          <a:xfrm>
            <a:off x="6565591" y="738597"/>
            <a:ext cx="1056150" cy="655622"/>
          </a:xfrm>
          <a:prstGeom prst="rect">
            <a:avLst/>
          </a:prstGeom>
          <a:noFill/>
          <a:ln w="9525">
            <a:noFill/>
            <a:miter lim="800000"/>
            <a:headEnd/>
            <a:tailEnd/>
          </a:ln>
        </p:spPr>
        <p:txBody>
          <a:bodyPr wrap="none">
            <a:spAutoFit/>
          </a:bodyPr>
          <a:lstStyle/>
          <a:p>
            <a:pPr algn="ctr" defTabSz="342900"/>
            <a:r>
              <a:rPr lang="en-US" sz="1200" b="1" dirty="0">
                <a:solidFill>
                  <a:prstClr val="white"/>
                </a:solidFill>
                <a:effectLst>
                  <a:outerShdw blurRad="50800" dist="38100" dir="2700000" algn="tl" rotWithShape="0">
                    <a:prstClr val="black">
                      <a:alpha val="40000"/>
                    </a:prstClr>
                  </a:outerShdw>
                </a:effectLst>
                <a:cs typeface="Calibri"/>
              </a:rPr>
              <a:t>GOES-East</a:t>
            </a:r>
          </a:p>
          <a:p>
            <a:pPr algn="ctr" defTabSz="342900"/>
            <a:r>
              <a:rPr lang="en-US" sz="1200" dirty="0">
                <a:solidFill>
                  <a:prstClr val="white"/>
                </a:solidFill>
                <a:effectLst>
                  <a:outerShdw blurRad="50800" dist="38100" dir="2700000" algn="tl" rotWithShape="0">
                    <a:prstClr val="black">
                      <a:alpha val="40000"/>
                    </a:prstClr>
                  </a:outerShdw>
                </a:effectLst>
                <a:cs typeface="Calibri"/>
              </a:rPr>
              <a:t>75.2° West</a:t>
            </a:r>
          </a:p>
        </p:txBody>
      </p:sp>
      <p:sp>
        <p:nvSpPr>
          <p:cNvPr id="44" name="Text Box 12"/>
          <p:cNvSpPr txBox="1">
            <a:spLocks noChangeArrowheads="1"/>
          </p:cNvSpPr>
          <p:nvPr/>
        </p:nvSpPr>
        <p:spPr bwMode="auto">
          <a:xfrm>
            <a:off x="1911180" y="715894"/>
            <a:ext cx="1338399" cy="461665"/>
          </a:xfrm>
          <a:prstGeom prst="rect">
            <a:avLst/>
          </a:prstGeom>
          <a:noFill/>
          <a:ln w="9525">
            <a:noFill/>
            <a:miter lim="800000"/>
            <a:headEnd/>
            <a:tailEnd/>
          </a:ln>
        </p:spPr>
        <p:txBody>
          <a:bodyPr wrap="square">
            <a:spAutoFit/>
          </a:bodyPr>
          <a:lstStyle/>
          <a:p>
            <a:pPr algn="ctr" defTabSz="342900"/>
            <a:r>
              <a:rPr lang="en-US" sz="1200" b="1" dirty="0" smtClean="0">
                <a:solidFill>
                  <a:prstClr val="white"/>
                </a:solidFill>
                <a:effectLst>
                  <a:outerShdw blurRad="50800" dist="38100" dir="2700000" algn="tl" rotWithShape="0">
                    <a:prstClr val="black">
                      <a:alpha val="40000"/>
                    </a:prstClr>
                  </a:outerShdw>
                </a:effectLst>
                <a:cs typeface="Calibri"/>
              </a:rPr>
              <a:t>GOES-17</a:t>
            </a:r>
          </a:p>
          <a:p>
            <a:pPr algn="ctr" defTabSz="342900"/>
            <a:r>
              <a:rPr lang="en-US" sz="1200" dirty="0" smtClean="0">
                <a:solidFill>
                  <a:prstClr val="white"/>
                </a:solidFill>
                <a:effectLst>
                  <a:outerShdw blurRad="50800" dist="38100" dir="2700000" algn="tl" rotWithShape="0">
                    <a:prstClr val="black">
                      <a:alpha val="40000"/>
                    </a:prstClr>
                  </a:outerShdw>
                </a:effectLst>
                <a:cs typeface="Calibri"/>
              </a:rPr>
              <a:t>137.2° West</a:t>
            </a:r>
            <a:endParaRPr lang="en-US" sz="1200" dirty="0">
              <a:solidFill>
                <a:prstClr val="white"/>
              </a:solidFill>
              <a:effectLst>
                <a:outerShdw blurRad="50800" dist="38100" dir="2700000" algn="tl" rotWithShape="0">
                  <a:prstClr val="black">
                    <a:alpha val="40000"/>
                  </a:prstClr>
                </a:outerShdw>
              </a:effectLst>
              <a:cs typeface="Calibri"/>
            </a:endParaRPr>
          </a:p>
        </p:txBody>
      </p:sp>
      <p:sp>
        <p:nvSpPr>
          <p:cNvPr id="45" name="Text Box 11"/>
          <p:cNvSpPr txBox="1">
            <a:spLocks noChangeArrowheads="1"/>
          </p:cNvSpPr>
          <p:nvPr/>
        </p:nvSpPr>
        <p:spPr bwMode="auto">
          <a:xfrm>
            <a:off x="10690486" y="1982321"/>
            <a:ext cx="854761" cy="507831"/>
          </a:xfrm>
          <a:prstGeom prst="rect">
            <a:avLst/>
          </a:prstGeom>
          <a:noFill/>
          <a:ln w="9525">
            <a:noFill/>
            <a:miter lim="800000"/>
            <a:headEnd/>
            <a:tailEnd/>
          </a:ln>
          <a:effectLst/>
        </p:spPr>
        <p:txBody>
          <a:bodyPr wrap="square">
            <a:spAutoFit/>
          </a:bodyPr>
          <a:lstStyle/>
          <a:p>
            <a:pPr defTabSz="342900">
              <a:defRPr/>
            </a:pPr>
            <a:r>
              <a:rPr lang="en-US" sz="900" b="1" dirty="0">
                <a:solidFill>
                  <a:srgbClr val="FED174">
                    <a:lumMod val="75000"/>
                  </a:srgbClr>
                </a:solidFill>
                <a:effectLst>
                  <a:outerShdw blurRad="50800" dist="38100" dir="2700000" algn="tl" rotWithShape="0">
                    <a:prstClr val="black">
                      <a:alpha val="40000"/>
                    </a:prstClr>
                  </a:outerShdw>
                </a:effectLst>
                <a:cs typeface="Calibri"/>
              </a:rPr>
              <a:t>Direct Broadcast Community</a:t>
            </a:r>
          </a:p>
        </p:txBody>
      </p:sp>
      <p:cxnSp>
        <p:nvCxnSpPr>
          <p:cNvPr id="46" name="Straight Connector 45"/>
          <p:cNvCxnSpPr/>
          <p:nvPr/>
        </p:nvCxnSpPr>
        <p:spPr>
          <a:xfrm>
            <a:off x="8272841" y="1462273"/>
            <a:ext cx="2427683" cy="1145546"/>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pic>
        <p:nvPicPr>
          <p:cNvPr id="47" name="Picture 46" descr="image14.png"/>
          <p:cNvPicPr>
            <a:picLocks noChangeAspect="1"/>
          </p:cNvPicPr>
          <p:nvPr/>
        </p:nvPicPr>
        <p:blipFill>
          <a:blip r:embed="rId6" cstate="print">
            <a:clrChange>
              <a:clrFrom>
                <a:srgbClr val="FFFFFF"/>
              </a:clrFrom>
              <a:clrTo>
                <a:srgbClr val="FFFFFF">
                  <a:alpha val="0"/>
                </a:srgbClr>
              </a:clrTo>
            </a:clrChange>
          </a:blip>
          <a:stretch>
            <a:fillRect/>
          </a:stretch>
        </p:blipFill>
        <p:spPr>
          <a:xfrm>
            <a:off x="4676284" y="2511012"/>
            <a:ext cx="2025387" cy="1123236"/>
          </a:xfrm>
          <a:prstGeom prst="rect">
            <a:avLst/>
          </a:prstGeom>
        </p:spPr>
      </p:pic>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9317" y="658850"/>
            <a:ext cx="1944593" cy="1120133"/>
          </a:xfrm>
          <a:prstGeom prst="rect">
            <a:avLst/>
          </a:prstGeom>
          <a:effectLst>
            <a:glow rad="127000">
              <a:schemeClr val="bg1">
                <a:alpha val="40000"/>
              </a:schemeClr>
            </a:glow>
          </a:effectLst>
        </p:spPr>
      </p:pic>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4206" y="500711"/>
            <a:ext cx="1944593" cy="1120133"/>
          </a:xfrm>
          <a:prstGeom prst="rect">
            <a:avLst/>
          </a:prstGeom>
          <a:effectLst>
            <a:glow rad="127000">
              <a:schemeClr val="bg1">
                <a:alpha val="40000"/>
              </a:schemeClr>
            </a:glow>
          </a:effectLst>
        </p:spPr>
      </p:pic>
      <p:pic>
        <p:nvPicPr>
          <p:cNvPr id="50" name="Picture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32632" y="2607819"/>
            <a:ext cx="791709" cy="480224"/>
          </a:xfrm>
          <a:prstGeom prst="rect">
            <a:avLst/>
          </a:prstGeom>
        </p:spPr>
      </p:pic>
      <p:sp>
        <p:nvSpPr>
          <p:cNvPr id="51" name="TextBox 50"/>
          <p:cNvSpPr txBox="1"/>
          <p:nvPr/>
        </p:nvSpPr>
        <p:spPr>
          <a:xfrm rot="19033740">
            <a:off x="6660821" y="2187459"/>
            <a:ext cx="410690" cy="246221"/>
          </a:xfrm>
          <a:prstGeom prst="rect">
            <a:avLst/>
          </a:prstGeom>
          <a:noFill/>
          <a:ln>
            <a:noFill/>
          </a:ln>
        </p:spPr>
        <p:txBody>
          <a:bodyPr wrap="none" rtlCol="0">
            <a:spAutoFit/>
          </a:bodyPr>
          <a:lstStyle/>
          <a:p>
            <a:pPr defTabSz="342900"/>
            <a:r>
              <a:rPr lang="en-US" sz="1000" b="1" dirty="0">
                <a:solidFill>
                  <a:srgbClr val="0000FF"/>
                </a:solidFill>
                <a:effectLst>
                  <a:outerShdw blurRad="50800" dist="38100" dir="2700000" algn="tl" rotWithShape="0">
                    <a:prstClr val="black">
                      <a:alpha val="40000"/>
                    </a:prstClr>
                  </a:outerShdw>
                </a:effectLst>
                <a:cs typeface="Calibri"/>
              </a:rPr>
              <a:t>GRB</a:t>
            </a:r>
          </a:p>
        </p:txBody>
      </p:sp>
      <p:sp>
        <p:nvSpPr>
          <p:cNvPr id="52" name="TextBox 51"/>
          <p:cNvSpPr txBox="1"/>
          <p:nvPr/>
        </p:nvSpPr>
        <p:spPr>
          <a:xfrm rot="1576832">
            <a:off x="8829838" y="1797508"/>
            <a:ext cx="1383712" cy="246221"/>
          </a:xfrm>
          <a:prstGeom prst="rect">
            <a:avLst/>
          </a:prstGeom>
          <a:noFill/>
          <a:ln>
            <a:noFill/>
          </a:ln>
        </p:spPr>
        <p:txBody>
          <a:bodyPr wrap="none" rtlCol="0">
            <a:spAutoFit/>
          </a:bodyPr>
          <a:lstStyle/>
          <a:p>
            <a:pPr defTabSz="342900"/>
            <a:r>
              <a:rPr lang="en-US" sz="1000" b="1" dirty="0" smtClean="0">
                <a:solidFill>
                  <a:srgbClr val="0000FF"/>
                </a:solidFill>
                <a:effectLst>
                  <a:outerShdw blurRad="50800" dist="38100" dir="2700000" algn="tl" rotWithShape="0">
                    <a:prstClr val="black">
                      <a:alpha val="40000"/>
                    </a:prstClr>
                  </a:outerShdw>
                </a:effectLst>
                <a:cs typeface="Calibri"/>
              </a:rPr>
              <a:t>GRB and HRIT/EMWIN</a:t>
            </a:r>
            <a:endParaRPr lang="en-US" sz="1000" b="1" dirty="0">
              <a:solidFill>
                <a:srgbClr val="0000FF"/>
              </a:solidFill>
              <a:effectLst>
                <a:outerShdw blurRad="50800" dist="38100" dir="2700000" algn="tl" rotWithShape="0">
                  <a:prstClr val="black">
                    <a:alpha val="40000"/>
                  </a:prstClr>
                </a:outerShdw>
              </a:effectLst>
              <a:cs typeface="Calibri"/>
            </a:endParaRPr>
          </a:p>
        </p:txBody>
      </p:sp>
      <p:cxnSp>
        <p:nvCxnSpPr>
          <p:cNvPr id="53" name="Straight Connector 52"/>
          <p:cNvCxnSpPr/>
          <p:nvPr/>
        </p:nvCxnSpPr>
        <p:spPr>
          <a:xfrm flipH="1">
            <a:off x="2769528" y="1450958"/>
            <a:ext cx="4777469" cy="1078779"/>
          </a:xfrm>
          <a:prstGeom prst="line">
            <a:avLst/>
          </a:prstGeom>
          <a:ln w="38100" cmpd="sng">
            <a:solidFill>
              <a:srgbClr val="FFFF00"/>
            </a:solidFill>
            <a:headEnd type="triangle" w="med" len="med"/>
            <a:tailEnd type="none" w="med" len="med"/>
          </a:ln>
        </p:spPr>
        <p:style>
          <a:lnRef idx="2">
            <a:schemeClr val="accent6"/>
          </a:lnRef>
          <a:fillRef idx="0">
            <a:schemeClr val="accent6"/>
          </a:fillRef>
          <a:effectRef idx="1">
            <a:schemeClr val="accent6"/>
          </a:effectRef>
          <a:fontRef idx="minor">
            <a:schemeClr val="tx1"/>
          </a:fontRef>
        </p:style>
      </p:cxnSp>
      <p:sp>
        <p:nvSpPr>
          <p:cNvPr id="54" name="TextBox 53"/>
          <p:cNvSpPr txBox="1"/>
          <p:nvPr/>
        </p:nvSpPr>
        <p:spPr>
          <a:xfrm rot="20816680">
            <a:off x="3238820" y="1824684"/>
            <a:ext cx="3442624" cy="230832"/>
          </a:xfrm>
          <a:prstGeom prst="rect">
            <a:avLst/>
          </a:prstGeom>
          <a:noFill/>
          <a:ln>
            <a:noFill/>
          </a:ln>
        </p:spPr>
        <p:txBody>
          <a:bodyPr wrap="square" rtlCol="0">
            <a:spAutoFit/>
          </a:bodyPr>
          <a:lstStyle/>
          <a:p>
            <a:pPr defTabSz="342900"/>
            <a:r>
              <a:rPr lang="en-US" sz="900" b="1" dirty="0">
                <a:solidFill>
                  <a:srgbClr val="0000FF"/>
                </a:solidFill>
                <a:effectLst>
                  <a:outerShdw blurRad="50800" dist="38100" dir="2700000" algn="tl" rotWithShape="0">
                    <a:prstClr val="black">
                      <a:alpha val="40000"/>
                    </a:prstClr>
                  </a:outerShdw>
                </a:effectLst>
                <a:cs typeface="Calibri"/>
              </a:rPr>
              <a:t>Command &amp; Control, Mission Data, </a:t>
            </a:r>
            <a:r>
              <a:rPr lang="en-US" sz="900" b="1" dirty="0" smtClean="0">
                <a:solidFill>
                  <a:srgbClr val="0000FF"/>
                </a:solidFill>
                <a:effectLst>
                  <a:outerShdw blurRad="50800" dist="38100" dir="2700000" algn="tl" rotWithShape="0">
                    <a:prstClr val="black">
                      <a:alpha val="40000"/>
                    </a:prstClr>
                  </a:outerShdw>
                </a:effectLst>
                <a:cs typeface="Calibri"/>
              </a:rPr>
              <a:t>GRB, and HRIT/EMWIN</a:t>
            </a:r>
            <a:endParaRPr lang="en-US" sz="900" b="1" dirty="0">
              <a:solidFill>
                <a:srgbClr val="0000FF"/>
              </a:solidFill>
              <a:effectLst>
                <a:outerShdw blurRad="50800" dist="38100" dir="2700000" algn="tl" rotWithShape="0">
                  <a:prstClr val="black">
                    <a:alpha val="40000"/>
                  </a:prstClr>
                </a:outerShdw>
              </a:effectLst>
              <a:cs typeface="Calibri"/>
            </a:endParaRPr>
          </a:p>
        </p:txBody>
      </p:sp>
      <p:pic>
        <p:nvPicPr>
          <p:cNvPr id="55" name="Picture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02163" y="529288"/>
            <a:ext cx="647918" cy="373216"/>
          </a:xfrm>
          <a:prstGeom prst="rect">
            <a:avLst/>
          </a:prstGeom>
          <a:effectLst>
            <a:glow rad="127000">
              <a:schemeClr val="bg1">
                <a:alpha val="40000"/>
              </a:schemeClr>
            </a:glow>
          </a:effectLst>
        </p:spPr>
      </p:pic>
      <p:sp>
        <p:nvSpPr>
          <p:cNvPr id="56" name="Text Box 12"/>
          <p:cNvSpPr txBox="1">
            <a:spLocks noChangeArrowheads="1"/>
          </p:cNvSpPr>
          <p:nvPr/>
        </p:nvSpPr>
        <p:spPr bwMode="auto">
          <a:xfrm>
            <a:off x="5047204" y="867211"/>
            <a:ext cx="1191118" cy="491717"/>
          </a:xfrm>
          <a:prstGeom prst="rect">
            <a:avLst/>
          </a:prstGeom>
          <a:noFill/>
          <a:ln w="9525">
            <a:noFill/>
            <a:miter lim="800000"/>
            <a:headEnd/>
            <a:tailEnd/>
          </a:ln>
        </p:spPr>
        <p:txBody>
          <a:bodyPr wrap="square">
            <a:spAutoFit/>
          </a:bodyPr>
          <a:lstStyle/>
          <a:p>
            <a:pPr algn="ctr" defTabSz="342900"/>
            <a:r>
              <a:rPr lang="en-US" sz="825" b="1" dirty="0">
                <a:solidFill>
                  <a:prstClr val="white"/>
                </a:solidFill>
                <a:effectLst>
                  <a:outerShdw blurRad="50800" dist="38100" dir="2700000" algn="tl" rotWithShape="0">
                    <a:prstClr val="black">
                      <a:alpha val="40000"/>
                    </a:prstClr>
                  </a:outerShdw>
                </a:effectLst>
                <a:cs typeface="Calibri"/>
              </a:rPr>
              <a:t>GOES Storage</a:t>
            </a:r>
          </a:p>
          <a:p>
            <a:pPr algn="ctr" defTabSz="342900"/>
            <a:r>
              <a:rPr lang="en-US" sz="825" dirty="0">
                <a:solidFill>
                  <a:prstClr val="white"/>
                </a:solidFill>
                <a:effectLst>
                  <a:outerShdw blurRad="50800" dist="38100" dir="2700000" algn="tl" rotWithShape="0">
                    <a:prstClr val="black">
                      <a:alpha val="40000"/>
                    </a:prstClr>
                  </a:outerShdw>
                </a:effectLst>
                <a:cs typeface="Calibri"/>
              </a:rPr>
              <a:t>105° West</a:t>
            </a:r>
          </a:p>
        </p:txBody>
      </p:sp>
      <p:cxnSp>
        <p:nvCxnSpPr>
          <p:cNvPr id="57" name="Straight Connector 56"/>
          <p:cNvCxnSpPr/>
          <p:nvPr/>
        </p:nvCxnSpPr>
        <p:spPr>
          <a:xfrm flipH="1">
            <a:off x="2756897" y="1590392"/>
            <a:ext cx="4741130" cy="1334784"/>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58" name="TextBox 57"/>
          <p:cNvSpPr txBox="1"/>
          <p:nvPr/>
        </p:nvSpPr>
        <p:spPr>
          <a:xfrm rot="20262617">
            <a:off x="3985344" y="2335505"/>
            <a:ext cx="2325810" cy="230832"/>
          </a:xfrm>
          <a:prstGeom prst="rect">
            <a:avLst/>
          </a:prstGeom>
          <a:noFill/>
          <a:ln>
            <a:noFill/>
          </a:ln>
        </p:spPr>
        <p:txBody>
          <a:bodyPr wrap="square" rtlCol="0">
            <a:spAutoFit/>
          </a:bodyPr>
          <a:lstStyle/>
          <a:p>
            <a:pPr defTabSz="342900"/>
            <a:r>
              <a:rPr lang="en-US" sz="900" b="1" dirty="0">
                <a:solidFill>
                  <a:srgbClr val="0000FF"/>
                </a:solidFill>
                <a:effectLst>
                  <a:outerShdw blurRad="50800" dist="38100" dir="2700000" algn="tl" rotWithShape="0">
                    <a:prstClr val="black">
                      <a:alpha val="40000"/>
                    </a:prstClr>
                  </a:outerShdw>
                </a:effectLst>
                <a:cs typeface="Calibri"/>
              </a:rPr>
              <a:t>Instrument </a:t>
            </a:r>
            <a:r>
              <a:rPr lang="en-US" sz="900" b="1" dirty="0" smtClean="0">
                <a:solidFill>
                  <a:srgbClr val="0000FF"/>
                </a:solidFill>
                <a:effectLst>
                  <a:outerShdw blurRad="50800" dist="38100" dir="2700000" algn="tl" rotWithShape="0">
                    <a:prstClr val="black">
                      <a:alpha val="40000"/>
                    </a:prstClr>
                  </a:outerShdw>
                </a:effectLst>
                <a:cs typeface="Calibri"/>
              </a:rPr>
              <a:t>and </a:t>
            </a:r>
            <a:r>
              <a:rPr lang="en-US" sz="900" b="1" dirty="0" err="1" smtClean="0">
                <a:solidFill>
                  <a:srgbClr val="0000FF"/>
                </a:solidFill>
                <a:effectLst>
                  <a:outerShdw blurRad="50800" dist="38100" dir="2700000" algn="tl" rotWithShape="0">
                    <a:prstClr val="black">
                      <a:alpha val="40000"/>
                    </a:prstClr>
                  </a:outerShdw>
                </a:effectLst>
                <a:cs typeface="Calibri"/>
              </a:rPr>
              <a:t>Telemtry</a:t>
            </a:r>
            <a:r>
              <a:rPr lang="en-US" sz="900" b="1" dirty="0" smtClean="0">
                <a:solidFill>
                  <a:srgbClr val="0000FF"/>
                </a:solidFill>
                <a:effectLst>
                  <a:outerShdw blurRad="50800" dist="38100" dir="2700000" algn="tl" rotWithShape="0">
                    <a:prstClr val="black">
                      <a:alpha val="40000"/>
                    </a:prstClr>
                  </a:outerShdw>
                </a:effectLst>
                <a:cs typeface="Calibri"/>
              </a:rPr>
              <a:t> Data</a:t>
            </a:r>
            <a:endParaRPr lang="en-US" sz="900" b="1" dirty="0">
              <a:solidFill>
                <a:srgbClr val="0000FF"/>
              </a:solidFill>
              <a:effectLst>
                <a:outerShdw blurRad="50800" dist="38100" dir="2700000" algn="tl" rotWithShape="0">
                  <a:prstClr val="black">
                    <a:alpha val="40000"/>
                  </a:prstClr>
                </a:outerShdw>
              </a:effectLst>
              <a:cs typeface="Calibri"/>
            </a:endParaRPr>
          </a:p>
        </p:txBody>
      </p:sp>
      <p:sp>
        <p:nvSpPr>
          <p:cNvPr id="59" name="TextBox 58"/>
          <p:cNvSpPr txBox="1"/>
          <p:nvPr/>
        </p:nvSpPr>
        <p:spPr>
          <a:xfrm rot="16200000" flipV="1">
            <a:off x="6862653" y="3419198"/>
            <a:ext cx="2047204" cy="230832"/>
          </a:xfrm>
          <a:prstGeom prst="rect">
            <a:avLst/>
          </a:prstGeom>
          <a:noFill/>
          <a:ln>
            <a:noFill/>
          </a:ln>
        </p:spPr>
        <p:txBody>
          <a:bodyPr wrap="square" rtlCol="0">
            <a:spAutoFit/>
          </a:bodyPr>
          <a:lstStyle/>
          <a:p>
            <a:pPr defTabSz="342900"/>
            <a:r>
              <a:rPr lang="en-US" sz="900" b="1" dirty="0" smtClean="0">
                <a:solidFill>
                  <a:srgbClr val="0000FF"/>
                </a:solidFill>
                <a:effectLst>
                  <a:outerShdw blurRad="50800" dist="38100" dir="2700000" algn="tl" rotWithShape="0">
                    <a:prstClr val="black">
                      <a:alpha val="40000"/>
                    </a:prstClr>
                  </a:outerShdw>
                </a:effectLst>
                <a:cs typeface="Calibri"/>
              </a:rPr>
              <a:t>Instrument and </a:t>
            </a:r>
            <a:r>
              <a:rPr lang="en-US" sz="900" b="1" dirty="0" err="1" smtClean="0">
                <a:solidFill>
                  <a:srgbClr val="0000FF"/>
                </a:solidFill>
                <a:effectLst>
                  <a:outerShdw blurRad="50800" dist="38100" dir="2700000" algn="tl" rotWithShape="0">
                    <a:prstClr val="black">
                      <a:alpha val="40000"/>
                    </a:prstClr>
                  </a:outerShdw>
                </a:effectLst>
                <a:cs typeface="Calibri"/>
              </a:rPr>
              <a:t>Telemtry</a:t>
            </a:r>
            <a:r>
              <a:rPr lang="en-US" sz="900" b="1" dirty="0" smtClean="0">
                <a:solidFill>
                  <a:srgbClr val="0000FF"/>
                </a:solidFill>
                <a:effectLst>
                  <a:outerShdw blurRad="50800" dist="38100" dir="2700000" algn="tl" rotWithShape="0">
                    <a:prstClr val="black">
                      <a:alpha val="40000"/>
                    </a:prstClr>
                  </a:outerShdw>
                </a:effectLst>
                <a:cs typeface="Calibri"/>
              </a:rPr>
              <a:t>  </a:t>
            </a:r>
            <a:r>
              <a:rPr lang="en-US" sz="900" b="1" dirty="0">
                <a:solidFill>
                  <a:srgbClr val="0000FF"/>
                </a:solidFill>
                <a:effectLst>
                  <a:outerShdw blurRad="50800" dist="38100" dir="2700000" algn="tl" rotWithShape="0">
                    <a:prstClr val="black">
                      <a:alpha val="40000"/>
                    </a:prstClr>
                  </a:outerShdw>
                </a:effectLst>
                <a:cs typeface="Calibri"/>
              </a:rPr>
              <a:t>Data</a:t>
            </a:r>
          </a:p>
        </p:txBody>
      </p:sp>
      <p:cxnSp>
        <p:nvCxnSpPr>
          <p:cNvPr id="60" name="Straight Connector 59"/>
          <p:cNvCxnSpPr/>
          <p:nvPr/>
        </p:nvCxnSpPr>
        <p:spPr>
          <a:xfrm flipH="1">
            <a:off x="7782764" y="1710345"/>
            <a:ext cx="4027" cy="2775531"/>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61" name="Rectangle 60"/>
          <p:cNvSpPr/>
          <p:nvPr/>
        </p:nvSpPr>
        <p:spPr bwMode="auto">
          <a:xfrm>
            <a:off x="4253036" y="4300747"/>
            <a:ext cx="651607" cy="290328"/>
          </a:xfrm>
          <a:prstGeom prst="rect">
            <a:avLst/>
          </a:prstGeom>
          <a:solidFill>
            <a:srgbClr val="FFFD81"/>
          </a:solidFill>
          <a:ln w="190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r>
              <a:rPr lang="en-US" sz="1200" b="1" dirty="0">
                <a:solidFill>
                  <a:prstClr val="black"/>
                </a:solidFill>
                <a:latin typeface="+mj-lt"/>
              </a:rPr>
              <a:t>PDA</a:t>
            </a:r>
          </a:p>
        </p:txBody>
      </p:sp>
      <p:cxnSp>
        <p:nvCxnSpPr>
          <p:cNvPr id="62" name="Straight Connector 61"/>
          <p:cNvCxnSpPr/>
          <p:nvPr/>
        </p:nvCxnSpPr>
        <p:spPr>
          <a:xfrm flipH="1">
            <a:off x="4630529" y="3576489"/>
            <a:ext cx="433117" cy="652986"/>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63" name="Straight Connector 62"/>
          <p:cNvCxnSpPr/>
          <p:nvPr/>
        </p:nvCxnSpPr>
        <p:spPr>
          <a:xfrm>
            <a:off x="7902948" y="1583611"/>
            <a:ext cx="216627" cy="2945687"/>
          </a:xfrm>
          <a:prstGeom prst="line">
            <a:avLst/>
          </a:prstGeom>
          <a:ln w="38100" cmpd="sng">
            <a:solidFill>
              <a:srgbClr val="FFFF00"/>
            </a:solidFill>
            <a:headEnd type="triangle" w="med" len="med"/>
            <a:tailEnd type="none" w="med" len="med"/>
          </a:ln>
        </p:spPr>
        <p:style>
          <a:lnRef idx="2">
            <a:schemeClr val="accent6"/>
          </a:lnRef>
          <a:fillRef idx="0">
            <a:schemeClr val="accent6"/>
          </a:fillRef>
          <a:effectRef idx="1">
            <a:schemeClr val="accent6"/>
          </a:effectRef>
          <a:fontRef idx="minor">
            <a:schemeClr val="tx1"/>
          </a:fontRef>
        </p:style>
      </p:cxnSp>
      <p:sp>
        <p:nvSpPr>
          <p:cNvPr id="64" name="Rectangle 63"/>
          <p:cNvSpPr/>
          <p:nvPr/>
        </p:nvSpPr>
        <p:spPr bwMode="auto">
          <a:xfrm>
            <a:off x="1122718" y="4816017"/>
            <a:ext cx="956739" cy="505617"/>
          </a:xfrm>
          <a:prstGeom prst="rect">
            <a:avLst/>
          </a:prstGeom>
          <a:solidFill>
            <a:srgbClr val="FFFD81"/>
          </a:solidFill>
          <a:ln w="190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pPr>
            <a:r>
              <a:rPr lang="en-US" sz="1200" b="1" dirty="0">
                <a:solidFill>
                  <a:prstClr val="black"/>
                </a:solidFill>
                <a:latin typeface="+mj-lt"/>
              </a:rPr>
              <a:t>AWIPS</a:t>
            </a:r>
          </a:p>
          <a:p>
            <a:pPr algn="ctr" fontAlgn="base">
              <a:spcBef>
                <a:spcPct val="0"/>
              </a:spcBef>
              <a:spcAft>
                <a:spcPct val="0"/>
              </a:spcAft>
            </a:pPr>
            <a:r>
              <a:rPr lang="en-US" sz="1200" b="1" dirty="0">
                <a:solidFill>
                  <a:prstClr val="black"/>
                </a:solidFill>
                <a:latin typeface="+mj-lt"/>
              </a:rPr>
              <a:t>NCFs</a:t>
            </a:r>
          </a:p>
        </p:txBody>
      </p:sp>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2781" r="60036"/>
          <a:stretch/>
        </p:blipFill>
        <p:spPr>
          <a:xfrm>
            <a:off x="10236359" y="3368560"/>
            <a:ext cx="881507" cy="261320"/>
          </a:xfrm>
          <a:prstGeom prst="rect">
            <a:avLst/>
          </a:prstGeom>
        </p:spPr>
      </p:pic>
      <p:pic>
        <p:nvPicPr>
          <p:cNvPr id="66" name="Picture 65"/>
          <p:cNvPicPr>
            <a:picLocks noChangeAspect="1"/>
          </p:cNvPicPr>
          <p:nvPr/>
        </p:nvPicPr>
        <p:blipFill>
          <a:blip r:embed="rId11"/>
          <a:stretch>
            <a:fillRect/>
          </a:stretch>
        </p:blipFill>
        <p:spPr>
          <a:xfrm>
            <a:off x="4363616" y="5116964"/>
            <a:ext cx="626702" cy="622042"/>
          </a:xfrm>
          <a:prstGeom prst="rect">
            <a:avLst/>
          </a:prstGeom>
        </p:spPr>
      </p:pic>
      <p:pic>
        <p:nvPicPr>
          <p:cNvPr id="67" name="Picture 66"/>
          <p:cNvPicPr>
            <a:picLocks noChangeAspect="1"/>
          </p:cNvPicPr>
          <p:nvPr/>
        </p:nvPicPr>
        <p:blipFill>
          <a:blip r:embed="rId12"/>
          <a:stretch>
            <a:fillRect/>
          </a:stretch>
        </p:blipFill>
        <p:spPr>
          <a:xfrm>
            <a:off x="5040422" y="5805219"/>
            <a:ext cx="461741" cy="523115"/>
          </a:xfrm>
          <a:prstGeom prst="rect">
            <a:avLst/>
          </a:prstGeom>
        </p:spPr>
      </p:pic>
      <p:grpSp>
        <p:nvGrpSpPr>
          <p:cNvPr id="70" name="Group 69"/>
          <p:cNvGrpSpPr/>
          <p:nvPr/>
        </p:nvGrpSpPr>
        <p:grpSpPr>
          <a:xfrm>
            <a:off x="2673726" y="5540296"/>
            <a:ext cx="787263" cy="730033"/>
            <a:chOff x="5321604" y="2038136"/>
            <a:chExt cx="1566230" cy="1155115"/>
          </a:xfrm>
        </p:grpSpPr>
        <p:pic>
          <p:nvPicPr>
            <p:cNvPr id="72" name="Picture 71"/>
            <p:cNvPicPr>
              <a:picLocks noChangeAspect="1"/>
            </p:cNvPicPr>
            <p:nvPr/>
          </p:nvPicPr>
          <p:blipFill>
            <a:blip r:embed="rId13"/>
            <a:stretch>
              <a:fillRect/>
            </a:stretch>
          </p:blipFill>
          <p:spPr>
            <a:xfrm>
              <a:off x="5321604" y="2038136"/>
              <a:ext cx="1370719" cy="1098271"/>
            </a:xfrm>
            <a:prstGeom prst="rect">
              <a:avLst/>
            </a:prstGeom>
          </p:spPr>
        </p:pic>
        <p:sp>
          <p:nvSpPr>
            <p:cNvPr id="76" name="Rectangle 75"/>
            <p:cNvSpPr/>
            <p:nvPr/>
          </p:nvSpPr>
          <p:spPr>
            <a:xfrm>
              <a:off x="5670353" y="2718438"/>
              <a:ext cx="1217481" cy="474813"/>
            </a:xfrm>
            <a:prstGeom prst="rect">
              <a:avLst/>
            </a:prstGeom>
          </p:spPr>
          <p:txBody>
            <a:bodyPr wrap="square">
              <a:spAutoFit/>
            </a:bodyPr>
            <a:lstStyle/>
            <a:p>
              <a:pPr algn="ctr" fontAlgn="base">
                <a:spcBef>
                  <a:spcPct val="0"/>
                </a:spcBef>
                <a:spcAft>
                  <a:spcPct val="0"/>
                </a:spcAft>
              </a:pPr>
              <a:r>
                <a:rPr lang="en-US" sz="675" b="1" dirty="0" smtClean="0">
                  <a:solidFill>
                    <a:prstClr val="black"/>
                  </a:solidFill>
                  <a:latin typeface="+mj-lt"/>
                </a:rPr>
                <a:t>SBN/</a:t>
              </a:r>
              <a:r>
                <a:rPr lang="en-US" sz="675" b="1" dirty="0" err="1" smtClean="0">
                  <a:solidFill>
                    <a:prstClr val="black"/>
                  </a:solidFill>
                  <a:latin typeface="+mj-lt"/>
                </a:rPr>
                <a:t>NOAAPort</a:t>
              </a:r>
              <a:endParaRPr lang="en-US" sz="675" b="1" dirty="0">
                <a:solidFill>
                  <a:schemeClr val="bg1"/>
                </a:solidFill>
                <a:latin typeface="+mj-lt"/>
              </a:endParaRPr>
            </a:p>
          </p:txBody>
        </p:sp>
      </p:grpSp>
      <p:pic>
        <p:nvPicPr>
          <p:cNvPr id="77" name="Picture 76"/>
          <p:cNvPicPr>
            <a:picLocks noChangeAspect="1"/>
          </p:cNvPicPr>
          <p:nvPr/>
        </p:nvPicPr>
        <p:blipFill>
          <a:blip r:embed="rId14"/>
          <a:stretch>
            <a:fillRect/>
          </a:stretch>
        </p:blipFill>
        <p:spPr>
          <a:xfrm>
            <a:off x="6043437" y="4181822"/>
            <a:ext cx="459723" cy="546507"/>
          </a:xfrm>
          <a:prstGeom prst="rect">
            <a:avLst/>
          </a:prstGeom>
        </p:spPr>
      </p:pic>
      <p:cxnSp>
        <p:nvCxnSpPr>
          <p:cNvPr id="78" name="Straight Connector 77"/>
          <p:cNvCxnSpPr/>
          <p:nvPr/>
        </p:nvCxnSpPr>
        <p:spPr>
          <a:xfrm flipH="1">
            <a:off x="2142136" y="4480359"/>
            <a:ext cx="1967574" cy="575741"/>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79" name="Straight Connector 78"/>
          <p:cNvCxnSpPr/>
          <p:nvPr/>
        </p:nvCxnSpPr>
        <p:spPr>
          <a:xfrm>
            <a:off x="2172094" y="5355419"/>
            <a:ext cx="470048" cy="287203"/>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0" name="Straight Connector 79"/>
          <p:cNvCxnSpPr/>
          <p:nvPr/>
        </p:nvCxnSpPr>
        <p:spPr>
          <a:xfrm>
            <a:off x="5228198" y="4529298"/>
            <a:ext cx="955569" cy="551679"/>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1" name="Straight Connector 80"/>
          <p:cNvCxnSpPr/>
          <p:nvPr/>
        </p:nvCxnSpPr>
        <p:spPr>
          <a:xfrm flipH="1">
            <a:off x="1581769" y="3568107"/>
            <a:ext cx="338426" cy="1227429"/>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82" name="Text Box 11"/>
          <p:cNvSpPr txBox="1">
            <a:spLocks noChangeArrowheads="1"/>
          </p:cNvSpPr>
          <p:nvPr/>
        </p:nvSpPr>
        <p:spPr bwMode="auto">
          <a:xfrm>
            <a:off x="3136533" y="3778959"/>
            <a:ext cx="869664" cy="917871"/>
          </a:xfrm>
          <a:prstGeom prst="rect">
            <a:avLst/>
          </a:prstGeom>
          <a:noFill/>
          <a:ln w="9525">
            <a:noFill/>
            <a:miter lim="800000"/>
            <a:headEnd/>
            <a:tailEnd/>
          </a:ln>
          <a:effectLst/>
        </p:spPr>
        <p:txBody>
          <a:bodyPr wrap="square">
            <a:spAutoFit/>
          </a:bodyPr>
          <a:lstStyle/>
          <a:p>
            <a:pPr defTabSz="342900">
              <a:defRPr/>
            </a:pPr>
            <a:r>
              <a:rPr lang="en-US" sz="900" b="1" dirty="0">
                <a:solidFill>
                  <a:schemeClr val="bg1"/>
                </a:solidFill>
                <a:effectLst>
                  <a:outerShdw blurRad="50800" dist="38100" dir="2700000" algn="tl" rotWithShape="0">
                    <a:prstClr val="black">
                      <a:alpha val="40000"/>
                    </a:prstClr>
                  </a:outerShdw>
                </a:effectLst>
                <a:cs typeface="Calibri"/>
              </a:rPr>
              <a:t>L1B and L2+ Derived Products</a:t>
            </a:r>
          </a:p>
        </p:txBody>
      </p:sp>
      <p:cxnSp>
        <p:nvCxnSpPr>
          <p:cNvPr id="83" name="Straight Connector 82"/>
          <p:cNvCxnSpPr/>
          <p:nvPr/>
        </p:nvCxnSpPr>
        <p:spPr>
          <a:xfrm>
            <a:off x="6539293" y="4550272"/>
            <a:ext cx="355606" cy="148270"/>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4" name="Straight Connector 83"/>
          <p:cNvCxnSpPr/>
          <p:nvPr/>
        </p:nvCxnSpPr>
        <p:spPr>
          <a:xfrm flipH="1">
            <a:off x="7943482" y="5638800"/>
            <a:ext cx="15594" cy="935292"/>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a:off x="1495017" y="6553200"/>
            <a:ext cx="6448465" cy="9481"/>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1523314" y="5331307"/>
            <a:ext cx="12957" cy="1240013"/>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8" name="Straight Connector 87"/>
          <p:cNvCxnSpPr/>
          <p:nvPr/>
        </p:nvCxnSpPr>
        <p:spPr>
          <a:xfrm>
            <a:off x="5241300" y="4398510"/>
            <a:ext cx="765438" cy="35137"/>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9" name="Straight Connector 88"/>
          <p:cNvCxnSpPr/>
          <p:nvPr/>
        </p:nvCxnSpPr>
        <p:spPr>
          <a:xfrm>
            <a:off x="3420111" y="6046814"/>
            <a:ext cx="1560598" cy="50069"/>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pic>
        <p:nvPicPr>
          <p:cNvPr id="90" name="Picture 89"/>
          <p:cNvPicPr>
            <a:picLocks noChangeAspect="1"/>
          </p:cNvPicPr>
          <p:nvPr/>
        </p:nvPicPr>
        <p:blipFill>
          <a:blip r:embed="rId12"/>
          <a:stretch>
            <a:fillRect/>
          </a:stretch>
        </p:blipFill>
        <p:spPr>
          <a:xfrm>
            <a:off x="6959155" y="4644412"/>
            <a:ext cx="461741" cy="523115"/>
          </a:xfrm>
          <a:prstGeom prst="rect">
            <a:avLst/>
          </a:prstGeom>
        </p:spPr>
      </p:pic>
      <p:sp>
        <p:nvSpPr>
          <p:cNvPr id="91" name="Text Box 11"/>
          <p:cNvSpPr txBox="1">
            <a:spLocks noChangeArrowheads="1"/>
          </p:cNvSpPr>
          <p:nvPr/>
        </p:nvSpPr>
        <p:spPr bwMode="auto">
          <a:xfrm>
            <a:off x="6755487" y="5135150"/>
            <a:ext cx="869664" cy="852308"/>
          </a:xfrm>
          <a:prstGeom prst="rect">
            <a:avLst/>
          </a:prstGeom>
          <a:noFill/>
          <a:ln w="9525">
            <a:noFill/>
            <a:miter lim="800000"/>
            <a:headEnd/>
            <a:tailEnd/>
          </a:ln>
          <a:effectLst/>
        </p:spPr>
        <p:txBody>
          <a:bodyPr wrap="square">
            <a:spAutoFit/>
          </a:bodyPr>
          <a:lstStyle/>
          <a:p>
            <a:pPr algn="ctr" defTabSz="342900">
              <a:defRPr/>
            </a:pPr>
            <a:r>
              <a:rPr lang="en-US" sz="825" b="1" dirty="0">
                <a:solidFill>
                  <a:schemeClr val="bg1"/>
                </a:solidFill>
                <a:effectLst>
                  <a:outerShdw blurRad="50800" dist="38100" dir="2700000" algn="tl" rotWithShape="0">
                    <a:prstClr val="black">
                      <a:alpha val="40000"/>
                    </a:prstClr>
                  </a:outerShdw>
                </a:effectLst>
                <a:cs typeface="Calibri"/>
              </a:rPr>
              <a:t>Climate Research and Academia</a:t>
            </a:r>
          </a:p>
        </p:txBody>
      </p:sp>
      <p:cxnSp>
        <p:nvCxnSpPr>
          <p:cNvPr id="92" name="Straight Connector 91"/>
          <p:cNvCxnSpPr/>
          <p:nvPr/>
        </p:nvCxnSpPr>
        <p:spPr>
          <a:xfrm>
            <a:off x="4650024" y="4606316"/>
            <a:ext cx="5787" cy="471254"/>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93" name="Text Box 11"/>
          <p:cNvSpPr txBox="1">
            <a:spLocks noChangeArrowheads="1"/>
          </p:cNvSpPr>
          <p:nvPr/>
        </p:nvSpPr>
        <p:spPr bwMode="auto">
          <a:xfrm>
            <a:off x="5252252" y="4158066"/>
            <a:ext cx="869664" cy="327810"/>
          </a:xfrm>
          <a:prstGeom prst="rect">
            <a:avLst/>
          </a:prstGeom>
          <a:noFill/>
          <a:ln w="9525">
            <a:noFill/>
            <a:miter lim="800000"/>
            <a:headEnd/>
            <a:tailEnd/>
          </a:ln>
          <a:effectLst/>
        </p:spPr>
        <p:txBody>
          <a:bodyPr wrap="square">
            <a:spAutoFit/>
          </a:bodyPr>
          <a:lstStyle/>
          <a:p>
            <a:pPr defTabSz="342900">
              <a:defRPr/>
            </a:pPr>
            <a:r>
              <a:rPr lang="en-US" sz="900" b="1" dirty="0">
                <a:solidFill>
                  <a:schemeClr val="bg1"/>
                </a:solidFill>
                <a:effectLst>
                  <a:outerShdw blurRad="50800" dist="38100" dir="2700000" algn="tl" rotWithShape="0">
                    <a:prstClr val="black">
                      <a:alpha val="40000"/>
                    </a:prstClr>
                  </a:outerShdw>
                </a:effectLst>
                <a:cs typeface="Calibri"/>
              </a:rPr>
              <a:t>L1B, L2+</a:t>
            </a:r>
          </a:p>
        </p:txBody>
      </p:sp>
      <p:cxnSp>
        <p:nvCxnSpPr>
          <p:cNvPr id="94" name="Straight Connector 93"/>
          <p:cNvCxnSpPr/>
          <p:nvPr/>
        </p:nvCxnSpPr>
        <p:spPr>
          <a:xfrm flipV="1">
            <a:off x="3420111" y="5476554"/>
            <a:ext cx="889689" cy="279278"/>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95" name="Text Box 11"/>
          <p:cNvSpPr txBox="1">
            <a:spLocks noChangeArrowheads="1"/>
          </p:cNvSpPr>
          <p:nvPr/>
        </p:nvSpPr>
        <p:spPr bwMode="auto">
          <a:xfrm>
            <a:off x="5323336" y="6042993"/>
            <a:ext cx="980892" cy="491717"/>
          </a:xfrm>
          <a:prstGeom prst="rect">
            <a:avLst/>
          </a:prstGeom>
          <a:noFill/>
          <a:ln w="9525">
            <a:noFill/>
            <a:miter lim="800000"/>
            <a:headEnd/>
            <a:tailEnd/>
          </a:ln>
          <a:effectLst/>
        </p:spPr>
        <p:txBody>
          <a:bodyPr wrap="square">
            <a:spAutoFit/>
          </a:bodyPr>
          <a:lstStyle/>
          <a:p>
            <a:pPr algn="ctr" defTabSz="342900">
              <a:defRPr/>
            </a:pPr>
            <a:r>
              <a:rPr lang="en-US" sz="825" b="1" dirty="0">
                <a:solidFill>
                  <a:schemeClr val="bg1"/>
                </a:solidFill>
                <a:effectLst>
                  <a:outerShdw blurRad="50800" dist="38100" dir="2700000" algn="tl" rotWithShape="0">
                    <a:prstClr val="black">
                      <a:alpha val="40000"/>
                    </a:prstClr>
                  </a:outerShdw>
                </a:effectLst>
                <a:cs typeface="Calibri"/>
              </a:rPr>
              <a:t>NOAA Port Community</a:t>
            </a:r>
          </a:p>
        </p:txBody>
      </p:sp>
      <p:pic>
        <p:nvPicPr>
          <p:cNvPr id="96" name="Picture 95"/>
          <p:cNvPicPr>
            <a:picLocks noChangeAspect="1"/>
          </p:cNvPicPr>
          <p:nvPr/>
        </p:nvPicPr>
        <p:blipFill rotWithShape="1">
          <a:blip r:embed="rId15" cstate="print">
            <a:extLst>
              <a:ext uri="{28A0092B-C50C-407E-A947-70E740481C1C}">
                <a14:useLocalDpi xmlns:a14="http://schemas.microsoft.com/office/drawing/2010/main" val="0"/>
              </a:ext>
            </a:extLst>
          </a:blip>
          <a:srcRect l="64689"/>
          <a:stretch/>
        </p:blipFill>
        <p:spPr>
          <a:xfrm>
            <a:off x="10487776" y="4433345"/>
            <a:ext cx="855626" cy="368450"/>
          </a:xfrm>
          <a:prstGeom prst="rect">
            <a:avLst/>
          </a:prstGeom>
          <a:solidFill>
            <a:schemeClr val="bg1"/>
          </a:solidFill>
        </p:spPr>
      </p:pic>
      <p:cxnSp>
        <p:nvCxnSpPr>
          <p:cNvPr id="97" name="Straight Connector 96"/>
          <p:cNvCxnSpPr/>
          <p:nvPr/>
        </p:nvCxnSpPr>
        <p:spPr>
          <a:xfrm>
            <a:off x="8143336" y="1503355"/>
            <a:ext cx="2357657" cy="2912723"/>
          </a:xfrm>
          <a:prstGeom prst="line">
            <a:avLst/>
          </a:prstGeom>
          <a:ln w="38100" cmpd="sng">
            <a:solidFill>
              <a:srgbClr val="FF0000"/>
            </a:solidFill>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98" name="TextBox 97"/>
          <p:cNvSpPr txBox="1"/>
          <p:nvPr/>
        </p:nvSpPr>
        <p:spPr>
          <a:xfrm rot="3132813">
            <a:off x="9032742" y="2779914"/>
            <a:ext cx="838257" cy="230832"/>
          </a:xfrm>
          <a:prstGeom prst="rect">
            <a:avLst/>
          </a:prstGeom>
          <a:noFill/>
          <a:ln>
            <a:noFill/>
          </a:ln>
        </p:spPr>
        <p:txBody>
          <a:bodyPr wrap="square" rtlCol="0">
            <a:spAutoFit/>
          </a:bodyPr>
          <a:lstStyle/>
          <a:p>
            <a:pPr defTabSz="342900"/>
            <a:r>
              <a:rPr lang="en-US" sz="900" b="1" dirty="0" smtClean="0">
                <a:solidFill>
                  <a:srgbClr val="0000FF"/>
                </a:solidFill>
                <a:effectLst>
                  <a:outerShdw blurRad="50800" dist="38100" dir="2700000" algn="tl" rotWithShape="0">
                    <a:prstClr val="black">
                      <a:alpha val="40000"/>
                    </a:prstClr>
                  </a:outerShdw>
                </a:effectLst>
                <a:cs typeface="Calibri"/>
              </a:rPr>
              <a:t> </a:t>
            </a:r>
            <a:r>
              <a:rPr lang="en-US" sz="900" b="1" dirty="0">
                <a:solidFill>
                  <a:srgbClr val="0000FF"/>
                </a:solidFill>
                <a:effectLst>
                  <a:outerShdw blurRad="50800" dist="38100" dir="2700000" algn="tl" rotWithShape="0">
                    <a:prstClr val="black">
                      <a:alpha val="40000"/>
                    </a:prstClr>
                  </a:outerShdw>
                </a:effectLst>
                <a:cs typeface="Calibri"/>
              </a:rPr>
              <a:t>SARSAT</a:t>
            </a:r>
          </a:p>
        </p:txBody>
      </p:sp>
      <p:cxnSp>
        <p:nvCxnSpPr>
          <p:cNvPr id="99" name="Straight Connector 98"/>
          <p:cNvCxnSpPr>
            <a:endCxn id="39" idx="0"/>
          </p:cNvCxnSpPr>
          <p:nvPr/>
        </p:nvCxnSpPr>
        <p:spPr>
          <a:xfrm>
            <a:off x="8056214" y="1650677"/>
            <a:ext cx="597039" cy="2894616"/>
          </a:xfrm>
          <a:prstGeom prst="line">
            <a:avLst/>
          </a:prstGeom>
          <a:ln w="38100" cmpd="sng">
            <a:solidFill>
              <a:srgbClr val="FFFF00"/>
            </a:solidFill>
            <a:headEnd type="arrow" w="med" len="med"/>
            <a:tailEnd type="none" w="med" len="med"/>
          </a:ln>
        </p:spPr>
        <p:style>
          <a:lnRef idx="2">
            <a:schemeClr val="accent6"/>
          </a:lnRef>
          <a:fillRef idx="0">
            <a:schemeClr val="accent6"/>
          </a:fillRef>
          <a:effectRef idx="1">
            <a:schemeClr val="accent6"/>
          </a:effectRef>
          <a:fontRef idx="minor">
            <a:schemeClr val="tx1"/>
          </a:fontRef>
        </p:style>
      </p:cxnSp>
      <p:sp>
        <p:nvSpPr>
          <p:cNvPr id="100" name="TextBox 99"/>
          <p:cNvSpPr txBox="1"/>
          <p:nvPr/>
        </p:nvSpPr>
        <p:spPr>
          <a:xfrm rot="4583344">
            <a:off x="8025148" y="3743753"/>
            <a:ext cx="1223412" cy="230832"/>
          </a:xfrm>
          <a:prstGeom prst="rect">
            <a:avLst/>
          </a:prstGeom>
          <a:noFill/>
          <a:ln>
            <a:noFill/>
          </a:ln>
        </p:spPr>
        <p:txBody>
          <a:bodyPr wrap="none" rtlCol="0">
            <a:spAutoFit/>
          </a:bodyPr>
          <a:lstStyle/>
          <a:p>
            <a:pPr defTabSz="342900"/>
            <a:r>
              <a:rPr lang="en-US" sz="900" b="1" dirty="0">
                <a:solidFill>
                  <a:srgbClr val="0000FF"/>
                </a:solidFill>
                <a:effectLst>
                  <a:outerShdw blurRad="50800" dist="38100" dir="2700000" algn="tl" rotWithShape="0">
                    <a:prstClr val="black">
                      <a:alpha val="40000"/>
                    </a:prstClr>
                  </a:outerShdw>
                </a:effectLst>
                <a:cs typeface="Calibri"/>
              </a:rPr>
              <a:t>DCS, </a:t>
            </a:r>
            <a:r>
              <a:rPr lang="en-US" sz="900" b="1" dirty="0" smtClean="0">
                <a:solidFill>
                  <a:srgbClr val="0000FF"/>
                </a:solidFill>
                <a:effectLst>
                  <a:outerShdw blurRad="50800" dist="38100" dir="2700000" algn="tl" rotWithShape="0">
                    <a:prstClr val="black">
                      <a:alpha val="40000"/>
                    </a:prstClr>
                  </a:outerShdw>
                </a:effectLst>
                <a:cs typeface="Calibri"/>
              </a:rPr>
              <a:t>HRIT/EMWIN</a:t>
            </a:r>
            <a:endParaRPr lang="en-US" sz="900" b="1" dirty="0">
              <a:solidFill>
                <a:srgbClr val="0000FF"/>
              </a:solidFill>
              <a:effectLst>
                <a:outerShdw blurRad="50800" dist="38100" dir="2700000" algn="tl" rotWithShape="0">
                  <a:prstClr val="black">
                    <a:alpha val="40000"/>
                  </a:prstClr>
                </a:outerShdw>
              </a:effectLst>
              <a:cs typeface="Calibri"/>
            </a:endParaRPr>
          </a:p>
        </p:txBody>
      </p:sp>
      <p:sp>
        <p:nvSpPr>
          <p:cNvPr id="101" name="TextBox 100"/>
          <p:cNvSpPr txBox="1"/>
          <p:nvPr/>
        </p:nvSpPr>
        <p:spPr>
          <a:xfrm rot="5068946">
            <a:off x="6633857" y="3503014"/>
            <a:ext cx="3129878" cy="281848"/>
          </a:xfrm>
          <a:prstGeom prst="rect">
            <a:avLst/>
          </a:prstGeom>
          <a:noFill/>
          <a:ln>
            <a:noFill/>
          </a:ln>
        </p:spPr>
        <p:txBody>
          <a:bodyPr wrap="square" rtlCol="0">
            <a:spAutoFit/>
          </a:bodyPr>
          <a:lstStyle/>
          <a:p>
            <a:pPr defTabSz="342900"/>
            <a:r>
              <a:rPr lang="en-US" sz="900" b="1" dirty="0">
                <a:solidFill>
                  <a:srgbClr val="0000FF"/>
                </a:solidFill>
                <a:effectLst>
                  <a:outerShdw blurRad="50800" dist="38100" dir="2700000" algn="tl" rotWithShape="0">
                    <a:prstClr val="black">
                      <a:alpha val="40000"/>
                    </a:prstClr>
                  </a:outerShdw>
                </a:effectLst>
                <a:cs typeface="Calibri"/>
              </a:rPr>
              <a:t>Command &amp; Control, Mission Data, GRB</a:t>
            </a:r>
          </a:p>
        </p:txBody>
      </p:sp>
      <p:sp>
        <p:nvSpPr>
          <p:cNvPr id="102" name="Text Box 11"/>
          <p:cNvSpPr txBox="1">
            <a:spLocks noChangeArrowheads="1"/>
          </p:cNvSpPr>
          <p:nvPr/>
        </p:nvSpPr>
        <p:spPr bwMode="auto">
          <a:xfrm>
            <a:off x="582150" y="4772878"/>
            <a:ext cx="461665" cy="1868523"/>
          </a:xfrm>
          <a:prstGeom prst="rect">
            <a:avLst/>
          </a:prstGeom>
          <a:noFill/>
          <a:ln w="9525">
            <a:noFill/>
            <a:miter lim="800000"/>
            <a:headEnd/>
            <a:tailEnd/>
          </a:ln>
          <a:effectLst/>
        </p:spPr>
        <p:txBody>
          <a:bodyPr vert="vert270" wrap="square">
            <a:spAutoFit/>
          </a:bodyPr>
          <a:lstStyle/>
          <a:p>
            <a:pPr defTabSz="342900">
              <a:defRPr/>
            </a:pPr>
            <a:r>
              <a:rPr lang="en-US" sz="900" b="1" dirty="0" err="1">
                <a:solidFill>
                  <a:schemeClr val="bg1"/>
                </a:solidFill>
                <a:effectLst>
                  <a:outerShdw blurRad="50800" dist="38100" dir="2700000" algn="tl" rotWithShape="0">
                    <a:prstClr val="black">
                      <a:alpha val="40000"/>
                    </a:prstClr>
                  </a:outerShdw>
                </a:effectLst>
                <a:cs typeface="Calibri"/>
              </a:rPr>
              <a:t>Sectorized</a:t>
            </a:r>
            <a:r>
              <a:rPr lang="en-US" sz="900" b="1" dirty="0">
                <a:solidFill>
                  <a:schemeClr val="bg1"/>
                </a:solidFill>
                <a:effectLst>
                  <a:outerShdw blurRad="50800" dist="38100" dir="2700000" algn="tl" rotWithShape="0">
                    <a:prstClr val="black">
                      <a:alpha val="40000"/>
                    </a:prstClr>
                  </a:outerShdw>
                </a:effectLst>
                <a:cs typeface="Calibri"/>
              </a:rPr>
              <a:t> Cloud </a:t>
            </a:r>
            <a:r>
              <a:rPr lang="en-US" sz="900" b="1" dirty="0" smtClean="0">
                <a:solidFill>
                  <a:schemeClr val="bg1"/>
                </a:solidFill>
                <a:effectLst>
                  <a:outerShdw blurRad="50800" dist="38100" dir="2700000" algn="tl" rotWithShape="0">
                    <a:prstClr val="black">
                      <a:alpha val="40000"/>
                    </a:prstClr>
                  </a:outerShdw>
                </a:effectLst>
                <a:cs typeface="Calibri"/>
              </a:rPr>
              <a:t>and</a:t>
            </a:r>
          </a:p>
          <a:p>
            <a:pPr defTabSz="342900">
              <a:defRPr/>
            </a:pPr>
            <a:r>
              <a:rPr lang="en-US" sz="900" b="1" dirty="0" smtClean="0">
                <a:solidFill>
                  <a:schemeClr val="bg1"/>
                </a:solidFill>
                <a:effectLst>
                  <a:outerShdw blurRad="50800" dist="38100" dir="2700000" algn="tl" rotWithShape="0">
                    <a:prstClr val="black">
                      <a:alpha val="40000"/>
                    </a:prstClr>
                  </a:outerShdw>
                </a:effectLst>
                <a:cs typeface="Calibri"/>
              </a:rPr>
              <a:t> </a:t>
            </a:r>
            <a:r>
              <a:rPr lang="en-US" sz="900" b="1" dirty="0">
                <a:solidFill>
                  <a:schemeClr val="bg1"/>
                </a:solidFill>
                <a:effectLst>
                  <a:outerShdw blurRad="50800" dist="38100" dir="2700000" algn="tl" rotWithShape="0">
                    <a:prstClr val="black">
                      <a:alpha val="40000"/>
                    </a:prstClr>
                  </a:outerShdw>
                </a:effectLst>
                <a:cs typeface="Calibri"/>
              </a:rPr>
              <a:t>Moisture Imagery </a:t>
            </a:r>
          </a:p>
        </p:txBody>
      </p:sp>
      <p:sp>
        <p:nvSpPr>
          <p:cNvPr id="103" name="Text Box 11"/>
          <p:cNvSpPr txBox="1">
            <a:spLocks noChangeArrowheads="1"/>
          </p:cNvSpPr>
          <p:nvPr/>
        </p:nvSpPr>
        <p:spPr bwMode="auto">
          <a:xfrm>
            <a:off x="6035171" y="5623677"/>
            <a:ext cx="869664" cy="473206"/>
          </a:xfrm>
          <a:prstGeom prst="rect">
            <a:avLst/>
          </a:prstGeom>
          <a:noFill/>
          <a:ln w="9525">
            <a:noFill/>
            <a:miter lim="800000"/>
            <a:headEnd/>
            <a:tailEnd/>
          </a:ln>
          <a:effectLst/>
        </p:spPr>
        <p:txBody>
          <a:bodyPr wrap="square">
            <a:spAutoFit/>
          </a:bodyPr>
          <a:lstStyle/>
          <a:p>
            <a:pPr algn="ctr" defTabSz="342900">
              <a:defRPr/>
            </a:pPr>
            <a:r>
              <a:rPr lang="en-US" sz="825" b="1" dirty="0" smtClean="0">
                <a:solidFill>
                  <a:schemeClr val="bg1"/>
                </a:solidFill>
                <a:effectLst>
                  <a:outerShdw blurRad="50800" dist="38100" dir="2700000" algn="tl" rotWithShape="0">
                    <a:prstClr val="black">
                      <a:alpha val="40000"/>
                    </a:prstClr>
                  </a:outerShdw>
                </a:effectLst>
                <a:cs typeface="Calibri"/>
              </a:rPr>
              <a:t>Authorized Operational Users</a:t>
            </a:r>
            <a:endParaRPr lang="en-US" sz="825" b="1" dirty="0">
              <a:solidFill>
                <a:schemeClr val="bg1"/>
              </a:solidFill>
              <a:effectLst>
                <a:outerShdw blurRad="50800" dist="38100" dir="2700000" algn="tl" rotWithShape="0">
                  <a:prstClr val="black">
                    <a:alpha val="40000"/>
                  </a:prstClr>
                </a:outerShdw>
              </a:effectLst>
              <a:cs typeface="Calibri"/>
            </a:endParaRPr>
          </a:p>
        </p:txBody>
      </p:sp>
      <p:cxnSp>
        <p:nvCxnSpPr>
          <p:cNvPr id="104" name="Straight Connector 103"/>
          <p:cNvCxnSpPr/>
          <p:nvPr/>
        </p:nvCxnSpPr>
        <p:spPr>
          <a:xfrm flipH="1">
            <a:off x="6762727" y="1660941"/>
            <a:ext cx="955047" cy="1514099"/>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105" name="TextBox 104"/>
          <p:cNvSpPr txBox="1"/>
          <p:nvPr/>
        </p:nvSpPr>
        <p:spPr>
          <a:xfrm rot="18511646">
            <a:off x="6796290" y="2375845"/>
            <a:ext cx="558166" cy="230832"/>
          </a:xfrm>
          <a:prstGeom prst="rect">
            <a:avLst/>
          </a:prstGeom>
          <a:noFill/>
          <a:ln>
            <a:noFill/>
          </a:ln>
        </p:spPr>
        <p:txBody>
          <a:bodyPr wrap="none" rtlCol="0">
            <a:spAutoFit/>
          </a:bodyPr>
          <a:lstStyle/>
          <a:p>
            <a:pPr defTabSz="342900"/>
            <a:r>
              <a:rPr lang="en-US" sz="900" b="1" dirty="0" smtClean="0">
                <a:solidFill>
                  <a:srgbClr val="0000FF"/>
                </a:solidFill>
                <a:effectLst>
                  <a:outerShdw blurRad="50800" dist="38100" dir="2700000" algn="tl" rotWithShape="0">
                    <a:prstClr val="black">
                      <a:alpha val="40000"/>
                    </a:prstClr>
                  </a:outerShdw>
                </a:effectLst>
                <a:cs typeface="Calibri"/>
              </a:rPr>
              <a:t>SARSAT</a:t>
            </a:r>
            <a:endParaRPr lang="en-US" sz="900" b="1" dirty="0">
              <a:solidFill>
                <a:srgbClr val="0000FF"/>
              </a:solidFill>
              <a:effectLst>
                <a:outerShdw blurRad="50800" dist="38100" dir="2700000" algn="tl" rotWithShape="0">
                  <a:prstClr val="black">
                    <a:alpha val="40000"/>
                  </a:prstClr>
                </a:outerShdw>
              </a:effectLst>
              <a:cs typeface="Calibri"/>
            </a:endParaRPr>
          </a:p>
        </p:txBody>
      </p:sp>
      <p:cxnSp>
        <p:nvCxnSpPr>
          <p:cNvPr id="106" name="Straight Connector 105"/>
          <p:cNvCxnSpPr/>
          <p:nvPr/>
        </p:nvCxnSpPr>
        <p:spPr>
          <a:xfrm>
            <a:off x="8222484" y="1505607"/>
            <a:ext cx="2163556" cy="1754502"/>
          </a:xfrm>
          <a:prstGeom prst="line">
            <a:avLst/>
          </a:prstGeom>
          <a:ln w="38100" cmpd="sng">
            <a:solidFill>
              <a:srgbClr val="FF0000"/>
            </a:solidFill>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107" name="TextBox 106"/>
          <p:cNvSpPr txBox="1"/>
          <p:nvPr/>
        </p:nvSpPr>
        <p:spPr>
          <a:xfrm rot="2290650">
            <a:off x="9348781" y="2396986"/>
            <a:ext cx="602572" cy="230832"/>
          </a:xfrm>
          <a:prstGeom prst="rect">
            <a:avLst/>
          </a:prstGeom>
          <a:noFill/>
          <a:ln>
            <a:noFill/>
          </a:ln>
        </p:spPr>
        <p:txBody>
          <a:bodyPr wrap="square" rtlCol="0">
            <a:spAutoFit/>
          </a:bodyPr>
          <a:lstStyle/>
          <a:p>
            <a:pPr defTabSz="342900"/>
            <a:r>
              <a:rPr lang="en-US" sz="900" b="1" dirty="0" smtClean="0">
                <a:solidFill>
                  <a:srgbClr val="0000FF"/>
                </a:solidFill>
                <a:effectLst>
                  <a:outerShdw blurRad="50800" dist="38100" dir="2700000" algn="tl" rotWithShape="0">
                    <a:prstClr val="black">
                      <a:alpha val="40000"/>
                    </a:prstClr>
                  </a:outerShdw>
                </a:effectLst>
                <a:cs typeface="Calibri"/>
              </a:rPr>
              <a:t>DCS</a:t>
            </a:r>
            <a:endParaRPr lang="en-US" sz="900" b="1" dirty="0">
              <a:solidFill>
                <a:srgbClr val="0000FF"/>
              </a:solidFill>
              <a:effectLst>
                <a:outerShdw blurRad="50800" dist="38100" dir="2700000" algn="tl" rotWithShape="0">
                  <a:prstClr val="black">
                    <a:alpha val="40000"/>
                  </a:prstClr>
                </a:outerShdw>
              </a:effectLst>
              <a:cs typeface="Calibri"/>
            </a:endParaRPr>
          </a:p>
        </p:txBody>
      </p:sp>
      <p:cxnSp>
        <p:nvCxnSpPr>
          <p:cNvPr id="108" name="Straight Connector 107"/>
          <p:cNvCxnSpPr/>
          <p:nvPr/>
        </p:nvCxnSpPr>
        <p:spPr>
          <a:xfrm>
            <a:off x="8106944" y="1528337"/>
            <a:ext cx="1316149" cy="2917574"/>
          </a:xfrm>
          <a:prstGeom prst="line">
            <a:avLst/>
          </a:prstGeom>
          <a:ln w="38100" cmpd="sng">
            <a:solidFill>
              <a:srgbClr val="FF0000"/>
            </a:solidFill>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109" name="TextBox 108"/>
          <p:cNvSpPr txBox="1"/>
          <p:nvPr/>
        </p:nvSpPr>
        <p:spPr>
          <a:xfrm rot="3593479">
            <a:off x="8745521" y="3237983"/>
            <a:ext cx="587851" cy="230832"/>
          </a:xfrm>
          <a:prstGeom prst="rect">
            <a:avLst/>
          </a:prstGeom>
          <a:noFill/>
          <a:ln>
            <a:noFill/>
          </a:ln>
        </p:spPr>
        <p:txBody>
          <a:bodyPr wrap="square" rtlCol="0">
            <a:spAutoFit/>
          </a:bodyPr>
          <a:lstStyle/>
          <a:p>
            <a:pPr defTabSz="342900"/>
            <a:r>
              <a:rPr lang="en-US" sz="900" b="1" dirty="0" smtClean="0">
                <a:solidFill>
                  <a:srgbClr val="0000FF"/>
                </a:solidFill>
                <a:effectLst>
                  <a:outerShdw blurRad="50800" dist="38100" dir="2700000" algn="tl" rotWithShape="0">
                    <a:prstClr val="black">
                      <a:alpha val="40000"/>
                    </a:prstClr>
                  </a:outerShdw>
                </a:effectLst>
                <a:cs typeface="Calibri"/>
              </a:rPr>
              <a:t> DCS</a:t>
            </a:r>
            <a:endParaRPr lang="en-US" sz="900" b="1" dirty="0">
              <a:solidFill>
                <a:srgbClr val="0000FF"/>
              </a:solidFill>
              <a:effectLst>
                <a:outerShdw blurRad="50800" dist="38100" dir="2700000" algn="tl" rotWithShape="0">
                  <a:prstClr val="black">
                    <a:alpha val="40000"/>
                  </a:prstClr>
                </a:outerShdw>
              </a:effectLst>
              <a:cs typeface="Calibri"/>
            </a:endParaRPr>
          </a:p>
        </p:txBody>
      </p:sp>
      <p:pic>
        <p:nvPicPr>
          <p:cNvPr id="110" name="Picture 109"/>
          <p:cNvPicPr>
            <a:picLocks noChangeAspect="1"/>
          </p:cNvPicPr>
          <p:nvPr/>
        </p:nvPicPr>
        <p:blipFill>
          <a:blip r:embed="rId16"/>
          <a:stretch>
            <a:fillRect/>
          </a:stretch>
        </p:blipFill>
        <p:spPr>
          <a:xfrm>
            <a:off x="6238335" y="5113245"/>
            <a:ext cx="463336" cy="524301"/>
          </a:xfrm>
          <a:prstGeom prst="rect">
            <a:avLst/>
          </a:prstGeom>
        </p:spPr>
      </p:pic>
      <p:cxnSp>
        <p:nvCxnSpPr>
          <p:cNvPr id="111" name="Straight Connector 110"/>
          <p:cNvCxnSpPr/>
          <p:nvPr/>
        </p:nvCxnSpPr>
        <p:spPr>
          <a:xfrm flipH="1">
            <a:off x="6564781" y="1698283"/>
            <a:ext cx="1038850" cy="1083199"/>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112" name="Straight Connector 111"/>
          <p:cNvCxnSpPr/>
          <p:nvPr/>
        </p:nvCxnSpPr>
        <p:spPr>
          <a:xfrm flipH="1">
            <a:off x="2794192" y="1698283"/>
            <a:ext cx="4726427" cy="1800937"/>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113" name="TextBox 112"/>
          <p:cNvSpPr txBox="1"/>
          <p:nvPr/>
        </p:nvSpPr>
        <p:spPr>
          <a:xfrm rot="9680773" flipV="1">
            <a:off x="3896469" y="2134337"/>
            <a:ext cx="1599841" cy="246221"/>
          </a:xfrm>
          <a:prstGeom prst="rect">
            <a:avLst/>
          </a:prstGeom>
          <a:noFill/>
          <a:ln>
            <a:noFill/>
          </a:ln>
        </p:spPr>
        <p:txBody>
          <a:bodyPr wrap="square" rtlCol="0">
            <a:spAutoFit/>
          </a:bodyPr>
          <a:lstStyle/>
          <a:p>
            <a:pPr algn="ctr" defTabSz="342900"/>
            <a:r>
              <a:rPr lang="en-US" sz="1000" b="1" dirty="0">
                <a:solidFill>
                  <a:srgbClr val="0000FF"/>
                </a:solidFill>
                <a:effectLst>
                  <a:outerShdw blurRad="50800" dist="38100" dir="2700000" algn="tl" rotWithShape="0">
                    <a:prstClr val="black">
                      <a:alpha val="40000"/>
                    </a:prstClr>
                  </a:outerShdw>
                </a:effectLst>
                <a:cs typeface="Calibri"/>
              </a:rPr>
              <a:t>GRB</a:t>
            </a:r>
          </a:p>
        </p:txBody>
      </p:sp>
    </p:spTree>
    <p:extLst>
      <p:ext uri="{BB962C8B-B14F-4D97-AF65-F5344CB8AC3E}">
        <p14:creationId xmlns:p14="http://schemas.microsoft.com/office/powerpoint/2010/main" val="2236173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40581" t="73222" r="40286" b="18932"/>
          <a:stretch>
            <a:fillRect/>
          </a:stretch>
        </p:blipFill>
        <p:spPr bwMode="auto">
          <a:xfrm>
            <a:off x="8132180" y="4921135"/>
            <a:ext cx="2681565" cy="1423039"/>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16984" t="31277" r="22222" b="28860"/>
          <a:stretch>
            <a:fillRect/>
          </a:stretch>
        </p:blipFill>
        <p:spPr bwMode="auto">
          <a:xfrm>
            <a:off x="1297874" y="1339848"/>
            <a:ext cx="4130337" cy="3504855"/>
          </a:xfrm>
          <a:prstGeom prst="rect">
            <a:avLst/>
          </a:prstGeom>
          <a:noFill/>
          <a:ln w="9525">
            <a:noFill/>
            <a:miter lim="800000"/>
            <a:headEnd/>
            <a:tailEnd/>
          </a:ln>
          <a:effectLst/>
        </p:spPr>
      </p:pic>
      <p:sp>
        <p:nvSpPr>
          <p:cNvPr id="7" name="Title 3"/>
          <p:cNvSpPr>
            <a:spLocks noGrp="1"/>
          </p:cNvSpPr>
          <p:nvPr>
            <p:ph type="title"/>
          </p:nvPr>
        </p:nvSpPr>
        <p:spPr>
          <a:xfrm>
            <a:off x="3278289" y="201481"/>
            <a:ext cx="7157239" cy="526941"/>
          </a:xfrm>
        </p:spPr>
        <p:txBody>
          <a:bodyPr>
            <a:noAutofit/>
          </a:bodyPr>
          <a:lstStyle/>
          <a:p>
            <a:r>
              <a:rPr lang="en-US" sz="2800" dirty="0"/>
              <a:t>GOES-R Series GRB Ground Antenna Sizes</a:t>
            </a:r>
          </a:p>
        </p:txBody>
      </p:sp>
      <p:sp>
        <p:nvSpPr>
          <p:cNvPr id="10" name="TextBox 9"/>
          <p:cNvSpPr txBox="1"/>
          <p:nvPr/>
        </p:nvSpPr>
        <p:spPr>
          <a:xfrm>
            <a:off x="257717" y="4774515"/>
            <a:ext cx="7506369" cy="1600438"/>
          </a:xfrm>
          <a:prstGeom prst="rect">
            <a:avLst/>
          </a:prstGeom>
          <a:noFill/>
        </p:spPr>
        <p:txBody>
          <a:bodyPr wrap="square" rtlCol="0">
            <a:spAutoFit/>
          </a:bodyPr>
          <a:lstStyle/>
          <a:p>
            <a:r>
              <a:rPr lang="en-US" dirty="0">
                <a:latin typeface="+mn-lt"/>
              </a:rPr>
              <a:t>NOTES:</a:t>
            </a:r>
          </a:p>
          <a:p>
            <a:pPr marL="175022" indent="-175022">
              <a:buAutoNum type="arabicPeriod"/>
            </a:pPr>
            <a:r>
              <a:rPr lang="en-US" dirty="0">
                <a:latin typeface="+mn-lt"/>
              </a:rPr>
              <a:t>Calculations based on available data as of May 2011.</a:t>
            </a:r>
          </a:p>
          <a:p>
            <a:pPr marL="175022" indent="-175022">
              <a:buAutoNum type="arabicPeriod"/>
            </a:pPr>
            <a:r>
              <a:rPr lang="en-US" dirty="0">
                <a:latin typeface="+mn-lt"/>
              </a:rPr>
              <a:t>Each antenna size is usable within the indicated contour.</a:t>
            </a:r>
          </a:p>
          <a:p>
            <a:pPr marL="175022" indent="-175022">
              <a:buAutoNum type="arabicPeriod"/>
            </a:pPr>
            <a:r>
              <a:rPr lang="en-US" dirty="0">
                <a:latin typeface="+mn-lt"/>
              </a:rPr>
              <a:t>Rain attenuations included are: 1.3/1.6/2.0/2.2/2.5 dB (3.8 to 6 m)</a:t>
            </a:r>
          </a:p>
          <a:p>
            <a:pPr marL="175022" indent="-175022"/>
            <a:r>
              <a:rPr lang="en-US" dirty="0">
                <a:latin typeface="+mn-lt"/>
              </a:rPr>
              <a:t>4.	An operating margin of 2.5 dB was included in the calculations, but users are warned that may not be enough in parts of North America where cellular and mobile internet service providers may provide strong interference and therefore additional antenna gain may be needed.</a:t>
            </a:r>
          </a:p>
        </p:txBody>
      </p:sp>
      <p:pic>
        <p:nvPicPr>
          <p:cNvPr id="2" name="Picture 1"/>
          <p:cNvPicPr>
            <a:picLocks noChangeAspect="1"/>
          </p:cNvPicPr>
          <p:nvPr/>
        </p:nvPicPr>
        <p:blipFill>
          <a:blip r:embed="rId4"/>
          <a:stretch>
            <a:fillRect/>
          </a:stretch>
        </p:blipFill>
        <p:spPr>
          <a:xfrm>
            <a:off x="6851346" y="1339848"/>
            <a:ext cx="4168326" cy="3434667"/>
          </a:xfrm>
          <a:prstGeom prst="rect">
            <a:avLst/>
          </a:prstGeom>
        </p:spPr>
      </p:pic>
      <p:sp>
        <p:nvSpPr>
          <p:cNvPr id="4" name="TextBox 3"/>
          <p:cNvSpPr txBox="1"/>
          <p:nvPr/>
        </p:nvSpPr>
        <p:spPr>
          <a:xfrm>
            <a:off x="2557579" y="1083004"/>
            <a:ext cx="1258678" cy="369332"/>
          </a:xfrm>
          <a:prstGeom prst="rect">
            <a:avLst/>
          </a:prstGeom>
          <a:noFill/>
        </p:spPr>
        <p:txBody>
          <a:bodyPr wrap="none" rtlCol="0">
            <a:spAutoFit/>
          </a:bodyPr>
          <a:lstStyle/>
          <a:p>
            <a:r>
              <a:rPr lang="en-US" sz="1800" b="1" dirty="0">
                <a:latin typeface="+mn-lt"/>
              </a:rPr>
              <a:t>GOES West</a:t>
            </a:r>
          </a:p>
        </p:txBody>
      </p:sp>
      <p:sp>
        <p:nvSpPr>
          <p:cNvPr id="11" name="TextBox 10"/>
          <p:cNvSpPr txBox="1"/>
          <p:nvPr/>
        </p:nvSpPr>
        <p:spPr>
          <a:xfrm>
            <a:off x="8413253" y="1068467"/>
            <a:ext cx="1159292" cy="369332"/>
          </a:xfrm>
          <a:prstGeom prst="rect">
            <a:avLst/>
          </a:prstGeom>
          <a:noFill/>
        </p:spPr>
        <p:txBody>
          <a:bodyPr wrap="none" rtlCol="0">
            <a:spAutoFit/>
          </a:bodyPr>
          <a:lstStyle/>
          <a:p>
            <a:r>
              <a:rPr lang="en-US" sz="1800" b="1" dirty="0">
                <a:latin typeface="+mn-lt"/>
              </a:rPr>
              <a:t>GOES East</a:t>
            </a:r>
          </a:p>
        </p:txBody>
      </p:sp>
    </p:spTree>
    <p:extLst>
      <p:ext uri="{BB962C8B-B14F-4D97-AF65-F5344CB8AC3E}">
        <p14:creationId xmlns:p14="http://schemas.microsoft.com/office/powerpoint/2010/main" val="1116360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0969667" y="57571"/>
            <a:ext cx="419100" cy="314325"/>
          </a:xfrm>
          <a:prstGeom prst="rect">
            <a:avLst/>
          </a:prstGeom>
          <a:blipFill>
            <a:blip r:embed="rId3" cstate="print"/>
            <a:stretch>
              <a:fillRect/>
            </a:stretch>
          </a:blipFill>
        </p:spPr>
        <p:txBody>
          <a:bodyPr wrap="square" lIns="0" tIns="0" rIns="0" bIns="0" rtlCol="0"/>
          <a:lstStyle/>
          <a:p>
            <a:pPr>
              <a:defRPr/>
            </a:pPr>
            <a:endParaRPr sz="1050">
              <a:solidFill>
                <a:schemeClr val="tx1"/>
              </a:solidFill>
            </a:endParaRPr>
          </a:p>
        </p:txBody>
      </p:sp>
      <p:sp>
        <p:nvSpPr>
          <p:cNvPr id="5" name="object 5"/>
          <p:cNvSpPr/>
          <p:nvPr/>
        </p:nvSpPr>
        <p:spPr>
          <a:xfrm>
            <a:off x="10941092" y="429217"/>
            <a:ext cx="495300" cy="352425"/>
          </a:xfrm>
          <a:prstGeom prst="rect">
            <a:avLst/>
          </a:prstGeom>
          <a:blipFill>
            <a:blip r:embed="rId4" cstate="print"/>
            <a:stretch>
              <a:fillRect/>
            </a:stretch>
          </a:blipFill>
        </p:spPr>
        <p:txBody>
          <a:bodyPr wrap="square" lIns="0" tIns="0" rIns="0" bIns="0" rtlCol="0"/>
          <a:lstStyle/>
          <a:p>
            <a:pPr>
              <a:defRPr/>
            </a:pPr>
            <a:endParaRPr sz="1050">
              <a:solidFill>
                <a:schemeClr val="tx1"/>
              </a:solidFill>
            </a:endParaRPr>
          </a:p>
        </p:txBody>
      </p:sp>
      <p:sp>
        <p:nvSpPr>
          <p:cNvPr id="6" name="object 6"/>
          <p:cNvSpPr txBox="1"/>
          <p:nvPr/>
        </p:nvSpPr>
        <p:spPr>
          <a:xfrm>
            <a:off x="3316391" y="92765"/>
            <a:ext cx="7351611" cy="1038746"/>
          </a:xfrm>
          <a:prstGeom prst="rect">
            <a:avLst/>
          </a:prstGeom>
        </p:spPr>
        <p:txBody>
          <a:bodyPr vert="horz" wrap="square" lIns="0" tIns="0" rIns="0" bIns="0" rtlCol="0">
            <a:spAutoFit/>
          </a:bodyPr>
          <a:lstStyle/>
          <a:p>
            <a:pPr marL="9525">
              <a:defRPr/>
            </a:pPr>
            <a:r>
              <a:rPr sz="2250" b="1" spc="23" dirty="0">
                <a:solidFill>
                  <a:schemeClr val="tx1"/>
                </a:solidFill>
              </a:rPr>
              <a:t>Co</a:t>
            </a:r>
            <a:r>
              <a:rPr sz="2250" b="1" dirty="0">
                <a:solidFill>
                  <a:schemeClr val="tx1"/>
                </a:solidFill>
              </a:rPr>
              <a:t>mm</a:t>
            </a:r>
            <a:r>
              <a:rPr sz="2250" b="1" spc="23" dirty="0">
                <a:solidFill>
                  <a:schemeClr val="tx1"/>
                </a:solidFill>
              </a:rPr>
              <a:t>uni</a:t>
            </a:r>
            <a:r>
              <a:rPr sz="2250" b="1" spc="-34" dirty="0">
                <a:solidFill>
                  <a:schemeClr val="tx1"/>
                </a:solidFill>
              </a:rPr>
              <a:t>t</a:t>
            </a:r>
            <a:r>
              <a:rPr sz="2250" b="1" dirty="0">
                <a:solidFill>
                  <a:schemeClr val="tx1"/>
                </a:solidFill>
              </a:rPr>
              <a:t>y</a:t>
            </a:r>
            <a:r>
              <a:rPr sz="2250" b="1" spc="-101" dirty="0">
                <a:solidFill>
                  <a:schemeClr val="tx1"/>
                </a:solidFill>
              </a:rPr>
              <a:t> </a:t>
            </a:r>
            <a:r>
              <a:rPr sz="2250" b="1" dirty="0">
                <a:solidFill>
                  <a:schemeClr val="tx1"/>
                </a:solidFill>
              </a:rPr>
              <a:t>S</a:t>
            </a:r>
            <a:r>
              <a:rPr sz="2250" b="1" spc="23" dirty="0">
                <a:solidFill>
                  <a:schemeClr val="tx1"/>
                </a:solidFill>
              </a:rPr>
              <a:t>a</a:t>
            </a:r>
            <a:r>
              <a:rPr sz="2250" b="1" spc="-34" dirty="0">
                <a:solidFill>
                  <a:schemeClr val="tx1"/>
                </a:solidFill>
              </a:rPr>
              <a:t>t</a:t>
            </a:r>
            <a:r>
              <a:rPr sz="2250" b="1" spc="23" dirty="0">
                <a:solidFill>
                  <a:schemeClr val="tx1"/>
                </a:solidFill>
              </a:rPr>
              <a:t>elli</a:t>
            </a:r>
            <a:r>
              <a:rPr sz="2250" b="1" spc="-34" dirty="0">
                <a:solidFill>
                  <a:schemeClr val="tx1"/>
                </a:solidFill>
              </a:rPr>
              <a:t>t</a:t>
            </a:r>
            <a:r>
              <a:rPr sz="2250" b="1" dirty="0">
                <a:solidFill>
                  <a:schemeClr val="tx1"/>
                </a:solidFill>
              </a:rPr>
              <a:t>e</a:t>
            </a:r>
            <a:r>
              <a:rPr sz="2250" b="1" spc="-79" dirty="0">
                <a:solidFill>
                  <a:schemeClr val="tx1"/>
                </a:solidFill>
              </a:rPr>
              <a:t> </a:t>
            </a:r>
            <a:r>
              <a:rPr sz="2250" b="1" dirty="0">
                <a:solidFill>
                  <a:schemeClr val="tx1"/>
                </a:solidFill>
              </a:rPr>
              <a:t>Pr</a:t>
            </a:r>
            <a:r>
              <a:rPr sz="2250" b="1" spc="23" dirty="0">
                <a:solidFill>
                  <a:schemeClr val="tx1"/>
                </a:solidFill>
              </a:rPr>
              <a:t>o</a:t>
            </a:r>
            <a:r>
              <a:rPr sz="2250" b="1" dirty="0">
                <a:solidFill>
                  <a:schemeClr val="tx1"/>
                </a:solidFill>
              </a:rPr>
              <a:t>c</a:t>
            </a:r>
            <a:r>
              <a:rPr sz="2250" b="1" spc="23" dirty="0">
                <a:solidFill>
                  <a:schemeClr val="tx1"/>
                </a:solidFill>
              </a:rPr>
              <a:t>e</a:t>
            </a:r>
            <a:r>
              <a:rPr sz="2250" b="1" dirty="0">
                <a:solidFill>
                  <a:schemeClr val="tx1"/>
                </a:solidFill>
              </a:rPr>
              <a:t>ss</a:t>
            </a:r>
            <a:r>
              <a:rPr sz="2250" b="1" spc="23" dirty="0">
                <a:solidFill>
                  <a:schemeClr val="tx1"/>
                </a:solidFill>
              </a:rPr>
              <a:t>in</a:t>
            </a:r>
            <a:r>
              <a:rPr sz="2250" b="1" dirty="0">
                <a:solidFill>
                  <a:schemeClr val="tx1"/>
                </a:solidFill>
              </a:rPr>
              <a:t>g</a:t>
            </a:r>
            <a:r>
              <a:rPr lang="en-US" sz="2250" b="1" dirty="0">
                <a:solidFill>
                  <a:schemeClr val="tx1"/>
                </a:solidFill>
              </a:rPr>
              <a:t> Package for Geostationary (CSPP Geo)</a:t>
            </a:r>
          </a:p>
          <a:p>
            <a:pPr marL="9525">
              <a:defRPr/>
            </a:pPr>
            <a:r>
              <a:rPr lang="en-US" sz="2250" dirty="0">
                <a:solidFill>
                  <a:schemeClr val="tx1"/>
                </a:solidFill>
              </a:rPr>
              <a:t> </a:t>
            </a:r>
            <a:endParaRPr sz="2250" dirty="0">
              <a:solidFill>
                <a:schemeClr val="tx1"/>
              </a:solidFill>
            </a:endParaRPr>
          </a:p>
        </p:txBody>
      </p:sp>
      <p:sp>
        <p:nvSpPr>
          <p:cNvPr id="10" name="object 10"/>
          <p:cNvSpPr/>
          <p:nvPr/>
        </p:nvSpPr>
        <p:spPr>
          <a:xfrm>
            <a:off x="789710" y="5054583"/>
            <a:ext cx="2736272" cy="1529096"/>
          </a:xfrm>
          <a:prstGeom prst="rect">
            <a:avLst/>
          </a:prstGeom>
          <a:blipFill>
            <a:blip r:embed="rId5" cstate="print"/>
            <a:stretch>
              <a:fillRect/>
            </a:stretch>
          </a:blipFill>
        </p:spPr>
        <p:txBody>
          <a:bodyPr wrap="square" lIns="0" tIns="0" rIns="0" bIns="0" rtlCol="0"/>
          <a:lstStyle/>
          <a:p>
            <a:pPr>
              <a:defRPr/>
            </a:pPr>
            <a:endParaRPr sz="1050">
              <a:solidFill>
                <a:schemeClr val="tx1"/>
              </a:solidFill>
            </a:endParaRPr>
          </a:p>
        </p:txBody>
      </p:sp>
      <p:sp>
        <p:nvSpPr>
          <p:cNvPr id="11" name="object 11"/>
          <p:cNvSpPr txBox="1"/>
          <p:nvPr/>
        </p:nvSpPr>
        <p:spPr>
          <a:xfrm>
            <a:off x="1102996" y="4781802"/>
            <a:ext cx="2446539" cy="184666"/>
          </a:xfrm>
          <a:prstGeom prst="rect">
            <a:avLst/>
          </a:prstGeom>
        </p:spPr>
        <p:txBody>
          <a:bodyPr vert="horz" wrap="square" lIns="0" tIns="0" rIns="0" bIns="0" rtlCol="0">
            <a:spAutoFit/>
          </a:bodyPr>
          <a:lstStyle/>
          <a:p>
            <a:pPr marL="9525">
              <a:defRPr/>
            </a:pPr>
            <a:r>
              <a:rPr lang="en-US" sz="1200" spc="30" dirty="0">
                <a:solidFill>
                  <a:schemeClr val="tx1"/>
                </a:solidFill>
              </a:rPr>
              <a:t>ABI</a:t>
            </a:r>
            <a:r>
              <a:rPr sz="1200" spc="-15" dirty="0">
                <a:solidFill>
                  <a:schemeClr val="tx1"/>
                </a:solidFill>
              </a:rPr>
              <a:t> </a:t>
            </a:r>
            <a:r>
              <a:rPr sz="1200" spc="-11" dirty="0" err="1">
                <a:solidFill>
                  <a:schemeClr val="tx1"/>
                </a:solidFill>
              </a:rPr>
              <a:t>qu</a:t>
            </a:r>
            <a:r>
              <a:rPr sz="1200" spc="-34" dirty="0" err="1">
                <a:solidFill>
                  <a:schemeClr val="tx1"/>
                </a:solidFill>
              </a:rPr>
              <a:t>i</a:t>
            </a:r>
            <a:r>
              <a:rPr sz="1200" spc="38" dirty="0" err="1">
                <a:solidFill>
                  <a:schemeClr val="tx1"/>
                </a:solidFill>
              </a:rPr>
              <a:t>ck</a:t>
            </a:r>
            <a:r>
              <a:rPr sz="1200" spc="-34" dirty="0" err="1">
                <a:solidFill>
                  <a:schemeClr val="tx1"/>
                </a:solidFill>
              </a:rPr>
              <a:t>l</a:t>
            </a:r>
            <a:r>
              <a:rPr sz="1200" spc="-11" dirty="0" err="1">
                <a:solidFill>
                  <a:schemeClr val="tx1"/>
                </a:solidFill>
              </a:rPr>
              <a:t>oo</a:t>
            </a:r>
            <a:r>
              <a:rPr sz="1200" spc="38" dirty="0" err="1">
                <a:solidFill>
                  <a:schemeClr val="tx1"/>
                </a:solidFill>
              </a:rPr>
              <a:t>k</a:t>
            </a:r>
            <a:r>
              <a:rPr sz="1200" dirty="0" err="1">
                <a:solidFill>
                  <a:schemeClr val="tx1"/>
                </a:solidFill>
              </a:rPr>
              <a:t>s</a:t>
            </a:r>
            <a:r>
              <a:rPr lang="en-US" sz="1200" dirty="0">
                <a:solidFill>
                  <a:schemeClr val="tx1"/>
                </a:solidFill>
              </a:rPr>
              <a:t> (GRB package)</a:t>
            </a:r>
            <a:endParaRPr sz="1200" dirty="0">
              <a:solidFill>
                <a:schemeClr val="tx1"/>
              </a:solidFill>
            </a:endParaRPr>
          </a:p>
        </p:txBody>
      </p:sp>
      <p:sp>
        <p:nvSpPr>
          <p:cNvPr id="12" name="object 12"/>
          <p:cNvSpPr/>
          <p:nvPr/>
        </p:nvSpPr>
        <p:spPr>
          <a:xfrm>
            <a:off x="4277074" y="5138197"/>
            <a:ext cx="1342329" cy="1470421"/>
          </a:xfrm>
          <a:prstGeom prst="rect">
            <a:avLst/>
          </a:prstGeom>
          <a:blipFill>
            <a:blip r:embed="rId6" cstate="print"/>
            <a:stretch>
              <a:fillRect/>
            </a:stretch>
          </a:blipFill>
        </p:spPr>
        <p:txBody>
          <a:bodyPr wrap="square" lIns="0" tIns="0" rIns="0" bIns="0" rtlCol="0"/>
          <a:lstStyle/>
          <a:p>
            <a:pPr>
              <a:defRPr/>
            </a:pPr>
            <a:endParaRPr sz="1050">
              <a:solidFill>
                <a:schemeClr val="tx1"/>
              </a:solidFill>
            </a:endParaRPr>
          </a:p>
        </p:txBody>
      </p:sp>
      <p:sp>
        <p:nvSpPr>
          <p:cNvPr id="13" name="object 13"/>
          <p:cNvSpPr txBox="1"/>
          <p:nvPr/>
        </p:nvSpPr>
        <p:spPr>
          <a:xfrm>
            <a:off x="4376543" y="4740182"/>
            <a:ext cx="1285449" cy="369332"/>
          </a:xfrm>
          <a:prstGeom prst="rect">
            <a:avLst/>
          </a:prstGeom>
        </p:spPr>
        <p:txBody>
          <a:bodyPr vert="horz" wrap="square" lIns="0" tIns="0" rIns="0" bIns="0" rtlCol="0">
            <a:spAutoFit/>
          </a:bodyPr>
          <a:lstStyle/>
          <a:p>
            <a:pPr marL="9525" marR="3810">
              <a:defRPr/>
            </a:pPr>
            <a:r>
              <a:rPr sz="1200" spc="-26" dirty="0">
                <a:solidFill>
                  <a:schemeClr val="tx1"/>
                </a:solidFill>
              </a:rPr>
              <a:t>S</a:t>
            </a:r>
            <a:r>
              <a:rPr sz="1200" spc="4" dirty="0">
                <a:solidFill>
                  <a:schemeClr val="tx1"/>
                </a:solidFill>
              </a:rPr>
              <a:t>U</a:t>
            </a:r>
            <a:r>
              <a:rPr sz="1200" spc="-34" dirty="0">
                <a:solidFill>
                  <a:schemeClr val="tx1"/>
                </a:solidFill>
              </a:rPr>
              <a:t>V</a:t>
            </a:r>
            <a:r>
              <a:rPr sz="1200" spc="-4" dirty="0">
                <a:solidFill>
                  <a:schemeClr val="tx1"/>
                </a:solidFill>
              </a:rPr>
              <a:t>I</a:t>
            </a:r>
            <a:r>
              <a:rPr sz="1200" spc="64" dirty="0">
                <a:solidFill>
                  <a:schemeClr val="tx1"/>
                </a:solidFill>
              </a:rPr>
              <a:t> </a:t>
            </a:r>
            <a:r>
              <a:rPr sz="1200" spc="-11" dirty="0">
                <a:solidFill>
                  <a:schemeClr val="tx1"/>
                </a:solidFill>
              </a:rPr>
              <a:t>I</a:t>
            </a:r>
            <a:r>
              <a:rPr sz="1200" spc="-15" dirty="0">
                <a:solidFill>
                  <a:schemeClr val="tx1"/>
                </a:solidFill>
              </a:rPr>
              <a:t>m</a:t>
            </a:r>
            <a:r>
              <a:rPr sz="1200" spc="-11" dirty="0">
                <a:solidFill>
                  <a:schemeClr val="tx1"/>
                </a:solidFill>
              </a:rPr>
              <a:t>age</a:t>
            </a:r>
            <a:r>
              <a:rPr sz="1200" spc="23" dirty="0">
                <a:solidFill>
                  <a:schemeClr val="tx1"/>
                </a:solidFill>
              </a:rPr>
              <a:t>r</a:t>
            </a:r>
            <a:r>
              <a:rPr sz="1200" dirty="0">
                <a:solidFill>
                  <a:schemeClr val="tx1"/>
                </a:solidFill>
              </a:rPr>
              <a:t>y </a:t>
            </a:r>
            <a:r>
              <a:rPr sz="1200" spc="19" dirty="0">
                <a:solidFill>
                  <a:schemeClr val="tx1"/>
                </a:solidFill>
              </a:rPr>
              <a:t>(G</a:t>
            </a:r>
            <a:r>
              <a:rPr sz="1200" spc="4" dirty="0">
                <a:solidFill>
                  <a:schemeClr val="tx1"/>
                </a:solidFill>
              </a:rPr>
              <a:t>R</a:t>
            </a:r>
            <a:r>
              <a:rPr sz="1200" spc="-8" dirty="0">
                <a:solidFill>
                  <a:schemeClr val="tx1"/>
                </a:solidFill>
              </a:rPr>
              <a:t>B</a:t>
            </a:r>
            <a:r>
              <a:rPr sz="1200" spc="-30" dirty="0">
                <a:solidFill>
                  <a:schemeClr val="tx1"/>
                </a:solidFill>
              </a:rPr>
              <a:t> </a:t>
            </a:r>
            <a:r>
              <a:rPr sz="1200" spc="-34" dirty="0">
                <a:solidFill>
                  <a:schemeClr val="tx1"/>
                </a:solidFill>
              </a:rPr>
              <a:t>P</a:t>
            </a:r>
            <a:r>
              <a:rPr sz="1200" spc="-11" dirty="0">
                <a:solidFill>
                  <a:schemeClr val="tx1"/>
                </a:solidFill>
              </a:rPr>
              <a:t>a</a:t>
            </a:r>
            <a:r>
              <a:rPr sz="1200" spc="38" dirty="0">
                <a:solidFill>
                  <a:schemeClr val="tx1"/>
                </a:solidFill>
              </a:rPr>
              <a:t>ck</a:t>
            </a:r>
            <a:r>
              <a:rPr sz="1200" spc="-11" dirty="0">
                <a:solidFill>
                  <a:schemeClr val="tx1"/>
                </a:solidFill>
              </a:rPr>
              <a:t>age</a:t>
            </a:r>
            <a:r>
              <a:rPr sz="1200" dirty="0">
                <a:solidFill>
                  <a:schemeClr val="tx1"/>
                </a:solidFill>
              </a:rPr>
              <a:t>)</a:t>
            </a:r>
          </a:p>
        </p:txBody>
      </p:sp>
      <p:sp>
        <p:nvSpPr>
          <p:cNvPr id="18" name="object 18"/>
          <p:cNvSpPr>
            <a:spLocks noChangeAspect="1"/>
          </p:cNvSpPr>
          <p:nvPr/>
        </p:nvSpPr>
        <p:spPr>
          <a:xfrm>
            <a:off x="7415355" y="5268397"/>
            <a:ext cx="4471846" cy="1267024"/>
          </a:xfrm>
          <a:prstGeom prst="rect">
            <a:avLst/>
          </a:prstGeom>
          <a:blipFill>
            <a:blip r:embed="rId7" cstate="print"/>
            <a:stretch>
              <a:fillRect/>
            </a:stretch>
          </a:blipFill>
        </p:spPr>
        <p:txBody>
          <a:bodyPr wrap="square" lIns="0" tIns="0" rIns="0" bIns="0" rtlCol="0"/>
          <a:lstStyle/>
          <a:p>
            <a:pPr>
              <a:defRPr/>
            </a:pPr>
            <a:endParaRPr sz="1050">
              <a:solidFill>
                <a:schemeClr val="tx1"/>
              </a:solidFill>
            </a:endParaRPr>
          </a:p>
        </p:txBody>
      </p:sp>
      <p:sp>
        <p:nvSpPr>
          <p:cNvPr id="19" name="object 19"/>
          <p:cNvSpPr txBox="1"/>
          <p:nvPr/>
        </p:nvSpPr>
        <p:spPr>
          <a:xfrm>
            <a:off x="7883813" y="4817250"/>
            <a:ext cx="3504954" cy="369332"/>
          </a:xfrm>
          <a:prstGeom prst="rect">
            <a:avLst/>
          </a:prstGeom>
        </p:spPr>
        <p:txBody>
          <a:bodyPr vert="horz" wrap="square" lIns="0" tIns="0" rIns="0" bIns="0" rtlCol="0">
            <a:spAutoFit/>
          </a:bodyPr>
          <a:lstStyle/>
          <a:p>
            <a:pPr marL="9525" marR="3810">
              <a:defRPr/>
            </a:pPr>
            <a:r>
              <a:rPr sz="1200" spc="4" dirty="0">
                <a:solidFill>
                  <a:schemeClr val="tx1"/>
                </a:solidFill>
              </a:rPr>
              <a:t>H</a:t>
            </a:r>
            <a:r>
              <a:rPr sz="1200" spc="-34" dirty="0">
                <a:solidFill>
                  <a:schemeClr val="tx1"/>
                </a:solidFill>
              </a:rPr>
              <a:t>i</a:t>
            </a:r>
            <a:r>
              <a:rPr sz="1200" spc="-15" dirty="0">
                <a:solidFill>
                  <a:schemeClr val="tx1"/>
                </a:solidFill>
              </a:rPr>
              <a:t>m</a:t>
            </a:r>
            <a:r>
              <a:rPr sz="1200" spc="-11" dirty="0">
                <a:solidFill>
                  <a:schemeClr val="tx1"/>
                </a:solidFill>
              </a:rPr>
              <a:t>a</a:t>
            </a:r>
            <a:r>
              <a:rPr sz="1200" spc="4" dirty="0">
                <a:solidFill>
                  <a:schemeClr val="tx1"/>
                </a:solidFill>
              </a:rPr>
              <a:t>w</a:t>
            </a:r>
            <a:r>
              <a:rPr sz="1200" spc="-11" dirty="0">
                <a:solidFill>
                  <a:schemeClr val="tx1"/>
                </a:solidFill>
              </a:rPr>
              <a:t>a</a:t>
            </a:r>
            <a:r>
              <a:rPr sz="1200" spc="23" dirty="0">
                <a:solidFill>
                  <a:schemeClr val="tx1"/>
                </a:solidFill>
              </a:rPr>
              <a:t>r</a:t>
            </a:r>
            <a:r>
              <a:rPr sz="1200" dirty="0">
                <a:solidFill>
                  <a:schemeClr val="tx1"/>
                </a:solidFill>
              </a:rPr>
              <a:t>i</a:t>
            </a:r>
            <a:r>
              <a:rPr lang="en-US" sz="1200" dirty="0">
                <a:solidFill>
                  <a:schemeClr val="tx1"/>
                </a:solidFill>
              </a:rPr>
              <a:t>-8</a:t>
            </a:r>
            <a:r>
              <a:rPr sz="1200" spc="38" dirty="0">
                <a:solidFill>
                  <a:schemeClr val="tx1"/>
                </a:solidFill>
              </a:rPr>
              <a:t> </a:t>
            </a:r>
            <a:r>
              <a:rPr sz="1200" spc="-26" dirty="0">
                <a:solidFill>
                  <a:schemeClr val="tx1"/>
                </a:solidFill>
              </a:rPr>
              <a:t>A</a:t>
            </a:r>
            <a:r>
              <a:rPr sz="1200" spc="4" dirty="0">
                <a:solidFill>
                  <a:schemeClr val="tx1"/>
                </a:solidFill>
              </a:rPr>
              <a:t>H</a:t>
            </a:r>
            <a:r>
              <a:rPr sz="1200" spc="-4" dirty="0">
                <a:solidFill>
                  <a:schemeClr val="tx1"/>
                </a:solidFill>
              </a:rPr>
              <a:t>I</a:t>
            </a:r>
            <a:r>
              <a:rPr lang="en-US" sz="1200" spc="-11" dirty="0">
                <a:solidFill>
                  <a:schemeClr val="tx1"/>
                </a:solidFill>
              </a:rPr>
              <a:t> </a:t>
            </a:r>
            <a:r>
              <a:rPr sz="1200" spc="-11" dirty="0">
                <a:solidFill>
                  <a:schemeClr val="tx1"/>
                </a:solidFill>
              </a:rPr>
              <a:t>I</a:t>
            </a:r>
            <a:r>
              <a:rPr sz="1200" spc="-15" dirty="0">
                <a:solidFill>
                  <a:schemeClr val="tx1"/>
                </a:solidFill>
              </a:rPr>
              <a:t>m</a:t>
            </a:r>
            <a:r>
              <a:rPr sz="1200" spc="-11" dirty="0">
                <a:solidFill>
                  <a:schemeClr val="tx1"/>
                </a:solidFill>
              </a:rPr>
              <a:t>age</a:t>
            </a:r>
            <a:r>
              <a:rPr sz="1200" spc="23" dirty="0">
                <a:solidFill>
                  <a:schemeClr val="tx1"/>
                </a:solidFill>
              </a:rPr>
              <a:t>r</a:t>
            </a:r>
            <a:r>
              <a:rPr sz="1200" dirty="0">
                <a:solidFill>
                  <a:schemeClr val="tx1"/>
                </a:solidFill>
              </a:rPr>
              <a:t>y</a:t>
            </a:r>
            <a:r>
              <a:rPr sz="1200" spc="30" dirty="0">
                <a:solidFill>
                  <a:schemeClr val="tx1"/>
                </a:solidFill>
              </a:rPr>
              <a:t> </a:t>
            </a:r>
            <a:r>
              <a:rPr sz="1200" spc="-11" dirty="0">
                <a:solidFill>
                  <a:schemeClr val="tx1"/>
                </a:solidFill>
              </a:rPr>
              <a:t>an</a:t>
            </a:r>
            <a:r>
              <a:rPr sz="1200" dirty="0">
                <a:solidFill>
                  <a:schemeClr val="tx1"/>
                </a:solidFill>
              </a:rPr>
              <a:t>d</a:t>
            </a:r>
            <a:r>
              <a:rPr sz="1200" spc="-15" dirty="0">
                <a:solidFill>
                  <a:schemeClr val="tx1"/>
                </a:solidFill>
              </a:rPr>
              <a:t> </a:t>
            </a:r>
            <a:r>
              <a:rPr sz="1200" spc="4" dirty="0">
                <a:solidFill>
                  <a:schemeClr val="tx1"/>
                </a:solidFill>
              </a:rPr>
              <a:t>C</a:t>
            </a:r>
            <a:r>
              <a:rPr sz="1200" spc="-34" dirty="0">
                <a:solidFill>
                  <a:schemeClr val="tx1"/>
                </a:solidFill>
              </a:rPr>
              <a:t>l</a:t>
            </a:r>
            <a:r>
              <a:rPr sz="1200" spc="-11" dirty="0">
                <a:solidFill>
                  <a:schemeClr val="tx1"/>
                </a:solidFill>
              </a:rPr>
              <a:t>ou</a:t>
            </a:r>
            <a:r>
              <a:rPr sz="1200" dirty="0">
                <a:solidFill>
                  <a:schemeClr val="tx1"/>
                </a:solidFill>
              </a:rPr>
              <a:t>d </a:t>
            </a:r>
            <a:r>
              <a:rPr sz="1200" spc="-11" dirty="0">
                <a:solidFill>
                  <a:schemeClr val="tx1"/>
                </a:solidFill>
              </a:rPr>
              <a:t>p</a:t>
            </a:r>
            <a:r>
              <a:rPr sz="1200" spc="23" dirty="0">
                <a:solidFill>
                  <a:schemeClr val="tx1"/>
                </a:solidFill>
              </a:rPr>
              <a:t>r</a:t>
            </a:r>
            <a:r>
              <a:rPr sz="1200" spc="-11" dirty="0">
                <a:solidFill>
                  <a:schemeClr val="tx1"/>
                </a:solidFill>
              </a:rPr>
              <a:t>odu</a:t>
            </a:r>
            <a:r>
              <a:rPr sz="1200" spc="38" dirty="0">
                <a:solidFill>
                  <a:schemeClr val="tx1"/>
                </a:solidFill>
              </a:rPr>
              <a:t>c</a:t>
            </a:r>
            <a:r>
              <a:rPr sz="1200" spc="-11" dirty="0">
                <a:solidFill>
                  <a:schemeClr val="tx1"/>
                </a:solidFill>
              </a:rPr>
              <a:t>t</a:t>
            </a:r>
            <a:r>
              <a:rPr sz="1200" dirty="0">
                <a:solidFill>
                  <a:schemeClr val="tx1"/>
                </a:solidFill>
              </a:rPr>
              <a:t>s</a:t>
            </a:r>
            <a:r>
              <a:rPr sz="1200" spc="-45" dirty="0">
                <a:solidFill>
                  <a:schemeClr val="tx1"/>
                </a:solidFill>
              </a:rPr>
              <a:t> </a:t>
            </a:r>
            <a:r>
              <a:rPr sz="1200" spc="23" dirty="0">
                <a:solidFill>
                  <a:schemeClr val="tx1"/>
                </a:solidFill>
              </a:rPr>
              <a:t>(</a:t>
            </a:r>
            <a:r>
              <a:rPr sz="1200" spc="19" dirty="0">
                <a:solidFill>
                  <a:schemeClr val="tx1"/>
                </a:solidFill>
              </a:rPr>
              <a:t>G</a:t>
            </a:r>
            <a:r>
              <a:rPr sz="1200" spc="-34" dirty="0">
                <a:solidFill>
                  <a:schemeClr val="tx1"/>
                </a:solidFill>
              </a:rPr>
              <a:t>E</a:t>
            </a:r>
            <a:r>
              <a:rPr sz="1200" spc="19" dirty="0">
                <a:solidFill>
                  <a:schemeClr val="tx1"/>
                </a:solidFill>
              </a:rPr>
              <a:t>O</a:t>
            </a:r>
            <a:r>
              <a:rPr sz="1200" spc="4" dirty="0">
                <a:solidFill>
                  <a:schemeClr val="tx1"/>
                </a:solidFill>
              </a:rPr>
              <a:t>C</a:t>
            </a:r>
            <a:r>
              <a:rPr sz="1200" spc="-34" dirty="0">
                <a:solidFill>
                  <a:schemeClr val="tx1"/>
                </a:solidFill>
              </a:rPr>
              <a:t>A</a:t>
            </a:r>
            <a:r>
              <a:rPr sz="1200" spc="11" dirty="0">
                <a:solidFill>
                  <a:schemeClr val="tx1"/>
                </a:solidFill>
              </a:rPr>
              <a:t>T</a:t>
            </a:r>
            <a:r>
              <a:rPr lang="en-US" sz="1200" spc="11" dirty="0">
                <a:solidFill>
                  <a:schemeClr val="tx1"/>
                </a:solidFill>
              </a:rPr>
              <a:t> package</a:t>
            </a:r>
            <a:r>
              <a:rPr sz="1200" dirty="0">
                <a:solidFill>
                  <a:schemeClr val="tx1"/>
                </a:solidFill>
              </a:rPr>
              <a:t>)</a:t>
            </a:r>
          </a:p>
        </p:txBody>
      </p:sp>
      <p:sp>
        <p:nvSpPr>
          <p:cNvPr id="20" name="object 20"/>
          <p:cNvSpPr/>
          <p:nvPr/>
        </p:nvSpPr>
        <p:spPr>
          <a:xfrm>
            <a:off x="9564296" y="1712485"/>
            <a:ext cx="1614921" cy="2770739"/>
          </a:xfrm>
          <a:prstGeom prst="rect">
            <a:avLst/>
          </a:prstGeom>
          <a:blipFill>
            <a:blip r:embed="rId8" cstate="print"/>
            <a:stretch>
              <a:fillRect/>
            </a:stretch>
          </a:blipFill>
        </p:spPr>
        <p:txBody>
          <a:bodyPr wrap="square" lIns="0" tIns="0" rIns="0" bIns="0" rtlCol="0"/>
          <a:lstStyle/>
          <a:p>
            <a:pPr>
              <a:defRPr/>
            </a:pPr>
            <a:endParaRPr sz="1050">
              <a:solidFill>
                <a:schemeClr val="tx1"/>
              </a:solidFill>
            </a:endParaRPr>
          </a:p>
        </p:txBody>
      </p:sp>
      <p:sp>
        <p:nvSpPr>
          <p:cNvPr id="21" name="object 21"/>
          <p:cNvSpPr txBox="1"/>
          <p:nvPr/>
        </p:nvSpPr>
        <p:spPr>
          <a:xfrm>
            <a:off x="9010995" y="1199402"/>
            <a:ext cx="2959332" cy="215444"/>
          </a:xfrm>
          <a:prstGeom prst="rect">
            <a:avLst/>
          </a:prstGeom>
        </p:spPr>
        <p:txBody>
          <a:bodyPr vert="horz" wrap="square" lIns="0" tIns="0" rIns="0" bIns="0" rtlCol="0">
            <a:spAutoFit/>
          </a:bodyPr>
          <a:lstStyle/>
          <a:p>
            <a:pPr marL="9525" marR="3810">
              <a:defRPr/>
            </a:pPr>
            <a:r>
              <a:rPr spc="4" dirty="0">
                <a:solidFill>
                  <a:schemeClr val="tx1"/>
                </a:solidFill>
              </a:rPr>
              <a:t>H</a:t>
            </a:r>
            <a:r>
              <a:rPr spc="-34" dirty="0">
                <a:solidFill>
                  <a:schemeClr val="tx1"/>
                </a:solidFill>
              </a:rPr>
              <a:t>i</a:t>
            </a:r>
            <a:r>
              <a:rPr spc="-15" dirty="0">
                <a:solidFill>
                  <a:schemeClr val="tx1"/>
                </a:solidFill>
              </a:rPr>
              <a:t>m</a:t>
            </a:r>
            <a:r>
              <a:rPr spc="-11" dirty="0">
                <a:solidFill>
                  <a:schemeClr val="tx1"/>
                </a:solidFill>
              </a:rPr>
              <a:t>a</a:t>
            </a:r>
            <a:r>
              <a:rPr spc="4" dirty="0">
                <a:solidFill>
                  <a:schemeClr val="tx1"/>
                </a:solidFill>
              </a:rPr>
              <a:t>w</a:t>
            </a:r>
            <a:r>
              <a:rPr spc="-11" dirty="0">
                <a:solidFill>
                  <a:schemeClr val="tx1"/>
                </a:solidFill>
              </a:rPr>
              <a:t>a</a:t>
            </a:r>
            <a:r>
              <a:rPr spc="23" dirty="0">
                <a:solidFill>
                  <a:schemeClr val="tx1"/>
                </a:solidFill>
              </a:rPr>
              <a:t>r</a:t>
            </a:r>
            <a:r>
              <a:rPr dirty="0">
                <a:solidFill>
                  <a:schemeClr val="tx1"/>
                </a:solidFill>
              </a:rPr>
              <a:t>i</a:t>
            </a:r>
            <a:r>
              <a:rPr spc="38" dirty="0">
                <a:solidFill>
                  <a:schemeClr val="tx1"/>
                </a:solidFill>
              </a:rPr>
              <a:t> </a:t>
            </a:r>
            <a:r>
              <a:rPr spc="-26" dirty="0">
                <a:solidFill>
                  <a:schemeClr val="tx1"/>
                </a:solidFill>
              </a:rPr>
              <a:t>A</a:t>
            </a:r>
            <a:r>
              <a:rPr spc="4" dirty="0">
                <a:solidFill>
                  <a:schemeClr val="tx1"/>
                </a:solidFill>
              </a:rPr>
              <a:t>H</a:t>
            </a:r>
            <a:r>
              <a:rPr spc="-4" dirty="0">
                <a:solidFill>
                  <a:schemeClr val="tx1"/>
                </a:solidFill>
              </a:rPr>
              <a:t>I </a:t>
            </a:r>
            <a:r>
              <a:rPr spc="4" dirty="0">
                <a:solidFill>
                  <a:schemeClr val="tx1"/>
                </a:solidFill>
              </a:rPr>
              <a:t>C</a:t>
            </a:r>
            <a:r>
              <a:rPr spc="-11" dirty="0">
                <a:solidFill>
                  <a:schemeClr val="tx1"/>
                </a:solidFill>
              </a:rPr>
              <a:t>o</a:t>
            </a:r>
            <a:r>
              <a:rPr spc="-15" dirty="0">
                <a:solidFill>
                  <a:schemeClr val="tx1"/>
                </a:solidFill>
              </a:rPr>
              <a:t>m</a:t>
            </a:r>
            <a:r>
              <a:rPr spc="-11" dirty="0">
                <a:solidFill>
                  <a:schemeClr val="tx1"/>
                </a:solidFill>
              </a:rPr>
              <a:t>po</a:t>
            </a:r>
            <a:r>
              <a:rPr spc="34" dirty="0">
                <a:solidFill>
                  <a:schemeClr val="tx1"/>
                </a:solidFill>
              </a:rPr>
              <a:t>s</a:t>
            </a:r>
            <a:r>
              <a:rPr spc="-34" dirty="0">
                <a:solidFill>
                  <a:schemeClr val="tx1"/>
                </a:solidFill>
              </a:rPr>
              <a:t>i</a:t>
            </a:r>
            <a:r>
              <a:rPr spc="-11" dirty="0">
                <a:solidFill>
                  <a:schemeClr val="tx1"/>
                </a:solidFill>
              </a:rPr>
              <a:t>t</a:t>
            </a:r>
            <a:r>
              <a:rPr dirty="0">
                <a:solidFill>
                  <a:schemeClr val="tx1"/>
                </a:solidFill>
              </a:rPr>
              <a:t>e</a:t>
            </a:r>
            <a:r>
              <a:rPr spc="60" dirty="0">
                <a:solidFill>
                  <a:schemeClr val="tx1"/>
                </a:solidFill>
              </a:rPr>
              <a:t> </a:t>
            </a:r>
            <a:r>
              <a:rPr spc="4" dirty="0" smtClean="0">
                <a:solidFill>
                  <a:schemeClr val="tx1"/>
                </a:solidFill>
              </a:rPr>
              <a:t>R</a:t>
            </a:r>
            <a:r>
              <a:rPr spc="30" dirty="0" smtClean="0">
                <a:solidFill>
                  <a:schemeClr val="tx1"/>
                </a:solidFill>
              </a:rPr>
              <a:t>G</a:t>
            </a:r>
            <a:r>
              <a:rPr spc="-34" dirty="0" smtClean="0">
                <a:solidFill>
                  <a:schemeClr val="tx1"/>
                </a:solidFill>
              </a:rPr>
              <a:t>B</a:t>
            </a:r>
            <a:r>
              <a:rPr dirty="0" smtClean="0">
                <a:solidFill>
                  <a:schemeClr val="tx1"/>
                </a:solidFill>
              </a:rPr>
              <a:t>s</a:t>
            </a:r>
            <a:endParaRPr dirty="0">
              <a:solidFill>
                <a:schemeClr val="tx1"/>
              </a:solidFill>
            </a:endParaRPr>
          </a:p>
        </p:txBody>
      </p:sp>
      <p:sp>
        <p:nvSpPr>
          <p:cNvPr id="22" name="object 22"/>
          <p:cNvSpPr/>
          <p:nvPr/>
        </p:nvSpPr>
        <p:spPr>
          <a:xfrm>
            <a:off x="6053967" y="5203705"/>
            <a:ext cx="1152525" cy="1152525"/>
          </a:xfrm>
          <a:prstGeom prst="rect">
            <a:avLst/>
          </a:prstGeom>
          <a:blipFill>
            <a:blip r:embed="rId9" cstate="print"/>
            <a:stretch>
              <a:fillRect/>
            </a:stretch>
          </a:blipFill>
        </p:spPr>
        <p:txBody>
          <a:bodyPr wrap="square" lIns="0" tIns="0" rIns="0" bIns="0" rtlCol="0"/>
          <a:lstStyle/>
          <a:p>
            <a:pPr>
              <a:defRPr/>
            </a:pPr>
            <a:endParaRPr sz="1050">
              <a:solidFill>
                <a:schemeClr val="tx1"/>
              </a:solidFill>
            </a:endParaRPr>
          </a:p>
        </p:txBody>
      </p:sp>
      <p:sp>
        <p:nvSpPr>
          <p:cNvPr id="23" name="object 23"/>
          <p:cNvSpPr txBox="1"/>
          <p:nvPr/>
        </p:nvSpPr>
        <p:spPr>
          <a:xfrm>
            <a:off x="6103845" y="4802335"/>
            <a:ext cx="1170825" cy="184666"/>
          </a:xfrm>
          <a:prstGeom prst="rect">
            <a:avLst/>
          </a:prstGeom>
        </p:spPr>
        <p:txBody>
          <a:bodyPr vert="horz" wrap="square" lIns="0" tIns="0" rIns="0" bIns="0" rtlCol="0">
            <a:spAutoFit/>
          </a:bodyPr>
          <a:lstStyle/>
          <a:p>
            <a:pPr marL="38100" marR="3810" indent="-29051">
              <a:defRPr/>
            </a:pPr>
            <a:r>
              <a:rPr lang="en-US" sz="1200" spc="19" dirty="0">
                <a:solidFill>
                  <a:schemeClr val="tx1"/>
                </a:solidFill>
              </a:rPr>
              <a:t>ABI</a:t>
            </a:r>
            <a:r>
              <a:rPr sz="1200" spc="-79" dirty="0">
                <a:solidFill>
                  <a:schemeClr val="tx1"/>
                </a:solidFill>
              </a:rPr>
              <a:t> </a:t>
            </a:r>
            <a:r>
              <a:rPr sz="1200" spc="-11" dirty="0">
                <a:solidFill>
                  <a:schemeClr val="tx1"/>
                </a:solidFill>
              </a:rPr>
              <a:t>t</a:t>
            </a:r>
            <a:r>
              <a:rPr sz="1200" spc="23" dirty="0">
                <a:solidFill>
                  <a:schemeClr val="tx1"/>
                </a:solidFill>
              </a:rPr>
              <a:t>r</a:t>
            </a:r>
            <a:r>
              <a:rPr sz="1200" spc="-11" dirty="0">
                <a:solidFill>
                  <a:schemeClr val="tx1"/>
                </a:solidFill>
              </a:rPr>
              <a:t>u</a:t>
            </a:r>
            <a:r>
              <a:rPr sz="1200" dirty="0">
                <a:solidFill>
                  <a:schemeClr val="tx1"/>
                </a:solidFill>
              </a:rPr>
              <a:t>e</a:t>
            </a:r>
            <a:r>
              <a:rPr sz="1200" spc="-15" dirty="0">
                <a:solidFill>
                  <a:schemeClr val="tx1"/>
                </a:solidFill>
              </a:rPr>
              <a:t> </a:t>
            </a:r>
            <a:r>
              <a:rPr sz="1200" spc="34" dirty="0" smtClean="0">
                <a:solidFill>
                  <a:schemeClr val="tx1"/>
                </a:solidFill>
              </a:rPr>
              <a:t>c</a:t>
            </a:r>
            <a:r>
              <a:rPr sz="1200" spc="-11" dirty="0" smtClean="0">
                <a:solidFill>
                  <a:schemeClr val="tx1"/>
                </a:solidFill>
              </a:rPr>
              <a:t>o</a:t>
            </a:r>
            <a:r>
              <a:rPr sz="1200" spc="-34" dirty="0" smtClean="0">
                <a:solidFill>
                  <a:schemeClr val="tx1"/>
                </a:solidFill>
              </a:rPr>
              <a:t>l</a:t>
            </a:r>
            <a:r>
              <a:rPr sz="1200" spc="-11" dirty="0" smtClean="0">
                <a:solidFill>
                  <a:schemeClr val="tx1"/>
                </a:solidFill>
              </a:rPr>
              <a:t>o</a:t>
            </a:r>
            <a:r>
              <a:rPr sz="1200" dirty="0" smtClean="0">
                <a:solidFill>
                  <a:schemeClr val="tx1"/>
                </a:solidFill>
              </a:rPr>
              <a:t>r</a:t>
            </a:r>
            <a:endParaRPr sz="1200" dirty="0">
              <a:solidFill>
                <a:schemeClr val="tx1"/>
              </a:solidFill>
            </a:endParaRPr>
          </a:p>
        </p:txBody>
      </p:sp>
      <p:sp>
        <p:nvSpPr>
          <p:cNvPr id="26" name="Slide Number Placeholder 25"/>
          <p:cNvSpPr>
            <a:spLocks noGrp="1"/>
          </p:cNvSpPr>
          <p:nvPr>
            <p:ph type="sldNum" sz="quarter" idx="4"/>
          </p:nvPr>
        </p:nvSpPr>
        <p:spPr/>
        <p:txBody>
          <a:bodyPr/>
          <a:lstStyle/>
          <a:p>
            <a:fld id="{0249A42C-7C3A-1946-A459-68A8AD418034}" type="slidenum">
              <a:rPr lang="en-US" smtClean="0"/>
              <a:pPr/>
              <a:t>16</a:t>
            </a:fld>
            <a:endParaRPr lang="en-US"/>
          </a:p>
        </p:txBody>
      </p:sp>
      <p:sp>
        <p:nvSpPr>
          <p:cNvPr id="27" name="Date Placeholder 26"/>
          <p:cNvSpPr>
            <a:spLocks noGrp="1"/>
          </p:cNvSpPr>
          <p:nvPr>
            <p:ph type="dt" sz="half" idx="2"/>
          </p:nvPr>
        </p:nvSpPr>
        <p:spPr/>
        <p:txBody>
          <a:bodyPr/>
          <a:lstStyle/>
          <a:p>
            <a:fld id="{5D02E902-23D8-4531-A7B8-35BF0C828B8B}" type="datetime1">
              <a:rPr lang="en-US" smtClean="0"/>
              <a:t>1/4/2019</a:t>
            </a:fld>
            <a:endParaRPr lang="en-US" dirty="0"/>
          </a:p>
        </p:txBody>
      </p:sp>
      <p:sp>
        <p:nvSpPr>
          <p:cNvPr id="29" name="Content Placeholder 312">
            <a:extLst>
              <a:ext uri="{FF2B5EF4-FFF2-40B4-BE49-F238E27FC236}">
                <a16:creationId xmlns:a16="http://schemas.microsoft.com/office/drawing/2014/main" id="{62A53796-697C-6249-81B2-78CABCCDED5D}"/>
              </a:ext>
            </a:extLst>
          </p:cNvPr>
          <p:cNvSpPr>
            <a:spLocks noGrp="1"/>
          </p:cNvSpPr>
          <p:nvPr>
            <p:ph idx="1"/>
          </p:nvPr>
        </p:nvSpPr>
        <p:spPr>
          <a:xfrm>
            <a:off x="590204" y="1452459"/>
            <a:ext cx="8487294" cy="3223697"/>
          </a:xfrm>
        </p:spPr>
        <p:txBody>
          <a:bodyPr>
            <a:normAutofit fontScale="77500" lnSpcReduction="20000"/>
          </a:bodyPr>
          <a:lstStyle/>
          <a:p>
            <a:pPr>
              <a:lnSpc>
                <a:spcPct val="120000"/>
              </a:lnSpc>
            </a:pPr>
            <a:r>
              <a:rPr lang="en-US" sz="2400" dirty="0"/>
              <a:t>Funded by NOAA GOES-R Program to create and distribute software to process direct broadcast data from geostationary satellites, generating products in real-time</a:t>
            </a:r>
          </a:p>
          <a:p>
            <a:pPr>
              <a:lnSpc>
                <a:spcPct val="120000"/>
              </a:lnSpc>
            </a:pPr>
            <a:r>
              <a:rPr lang="en-US" sz="2400" dirty="0"/>
              <a:t>All software is free to download and use</a:t>
            </a:r>
          </a:p>
          <a:p>
            <a:pPr>
              <a:lnSpc>
                <a:spcPct val="120000"/>
              </a:lnSpc>
            </a:pPr>
            <a:r>
              <a:rPr lang="en-US" sz="2400" dirty="0"/>
              <a:t>GOES-16 product software is available to:</a:t>
            </a:r>
          </a:p>
          <a:p>
            <a:pPr lvl="1">
              <a:lnSpc>
                <a:spcPct val="120000"/>
              </a:lnSpc>
            </a:pPr>
            <a:r>
              <a:rPr lang="en-US" sz="2400" dirty="0"/>
              <a:t>Process the GRB data stream, reconstructing the products that were generated on the ground system</a:t>
            </a:r>
          </a:p>
          <a:p>
            <a:pPr lvl="1">
              <a:lnSpc>
                <a:spcPct val="120000"/>
              </a:lnSpc>
            </a:pPr>
            <a:r>
              <a:rPr lang="en-US" sz="2400" dirty="0"/>
              <a:t>Further process ABI data to generate Level 2 products</a:t>
            </a:r>
          </a:p>
          <a:p>
            <a:pPr>
              <a:lnSpc>
                <a:spcPct val="120000"/>
              </a:lnSpc>
            </a:pPr>
            <a:r>
              <a:rPr lang="en-US" sz="2400" dirty="0"/>
              <a:t>In addition, software is available to process direct broadcast data from GOES-13, GOES-15 and Himawari-8. </a:t>
            </a:r>
          </a:p>
          <a:p>
            <a:pPr marL="0" indent="0">
              <a:lnSpc>
                <a:spcPct val="120000"/>
              </a:lnSpc>
              <a:buNone/>
            </a:pPr>
            <a:endParaRPr lang="en-US" sz="1350" dirty="0"/>
          </a:p>
        </p:txBody>
      </p:sp>
    </p:spTree>
    <p:extLst>
      <p:ext uri="{BB962C8B-B14F-4D97-AF65-F5344CB8AC3E}">
        <p14:creationId xmlns:p14="http://schemas.microsoft.com/office/powerpoint/2010/main" val="2394523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CSPP Geo Level 2 Processing</a:t>
            </a:r>
          </a:p>
        </p:txBody>
      </p:sp>
      <p:sp>
        <p:nvSpPr>
          <p:cNvPr id="3" name="Text Placeholder 2"/>
          <p:cNvSpPr>
            <a:spLocks noGrp="1"/>
          </p:cNvSpPr>
          <p:nvPr>
            <p:ph idx="1"/>
          </p:nvPr>
        </p:nvSpPr>
        <p:spPr>
          <a:xfrm>
            <a:off x="224445" y="1115881"/>
            <a:ext cx="11105802" cy="5222929"/>
          </a:xfrm>
        </p:spPr>
        <p:txBody>
          <a:bodyPr>
            <a:noAutofit/>
          </a:bodyPr>
          <a:lstStyle/>
          <a:p>
            <a:pPr>
              <a:buFont typeface="Arial" panose="020B0604020202020204" pitchFamily="34" charset="0"/>
              <a:buChar char="•"/>
            </a:pPr>
            <a:r>
              <a:rPr lang="en-US" sz="1800" dirty="0"/>
              <a:t>ABI Level 2 products are generated by research implementations of the operational algorithms, running in the “AIT Framework” which was developed at NOAA</a:t>
            </a:r>
          </a:p>
          <a:p>
            <a:pPr>
              <a:buFont typeface="Arial" panose="020B0604020202020204" pitchFamily="34" charset="0"/>
              <a:buChar char="•"/>
            </a:pPr>
            <a:r>
              <a:rPr lang="en-US" sz="1800" dirty="0"/>
              <a:t>Level 2 products </a:t>
            </a:r>
            <a:r>
              <a:rPr lang="en-US" sz="1800" dirty="0" smtClean="0"/>
              <a:t>were initially made available </a:t>
            </a:r>
            <a:r>
              <a:rPr lang="en-US" sz="1800" dirty="0"/>
              <a:t>in CSPP Geo AIT Framework Beta, and </a:t>
            </a:r>
            <a:r>
              <a:rPr lang="en-US" sz="1800" dirty="0" smtClean="0"/>
              <a:t>are now </a:t>
            </a:r>
            <a:r>
              <a:rPr lang="en-US" sz="1800" dirty="0"/>
              <a:t>in Version 1 </a:t>
            </a:r>
            <a:r>
              <a:rPr lang="en-US" sz="1800" dirty="0" smtClean="0"/>
              <a:t>(December 2018</a:t>
            </a:r>
            <a:r>
              <a:rPr lang="en-US" sz="1800" dirty="0"/>
              <a:t>):</a:t>
            </a:r>
          </a:p>
          <a:p>
            <a:pPr lvl="1">
              <a:buClr>
                <a:schemeClr val="bg1"/>
              </a:buClr>
              <a:buFont typeface="Wingdings" panose="05000000000000000000" pitchFamily="2" charset="2"/>
              <a:buChar char="Ø"/>
            </a:pPr>
            <a:r>
              <a:rPr lang="en-US" sz="1800" dirty="0"/>
              <a:t> Aerosol Detection: Smoke and Dust	</a:t>
            </a:r>
          </a:p>
          <a:p>
            <a:pPr lvl="1">
              <a:buClr>
                <a:schemeClr val="bg1"/>
              </a:buClr>
              <a:buFont typeface="Wingdings" panose="05000000000000000000" pitchFamily="2" charset="2"/>
              <a:buChar char="Ø"/>
            </a:pPr>
            <a:r>
              <a:rPr lang="en-US" sz="1800" dirty="0"/>
              <a:t> Cloud Top Height</a:t>
            </a:r>
          </a:p>
          <a:p>
            <a:pPr lvl="1">
              <a:buClr>
                <a:schemeClr val="bg1"/>
              </a:buClr>
              <a:buFont typeface="Wingdings" panose="05000000000000000000" pitchFamily="2" charset="2"/>
              <a:buChar char="Ø"/>
            </a:pPr>
            <a:r>
              <a:rPr lang="en-US" sz="1800" dirty="0"/>
              <a:t> Aerosol Optical Depth	</a:t>
            </a:r>
          </a:p>
          <a:p>
            <a:pPr lvl="1">
              <a:buClr>
                <a:schemeClr val="bg1"/>
              </a:buClr>
              <a:buFont typeface="Wingdings" panose="05000000000000000000" pitchFamily="2" charset="2"/>
              <a:buChar char="Ø"/>
            </a:pPr>
            <a:r>
              <a:rPr lang="en-US" sz="1800" dirty="0"/>
              <a:t> Cloud Top Phase</a:t>
            </a:r>
          </a:p>
          <a:p>
            <a:pPr lvl="1">
              <a:buClr>
                <a:schemeClr val="bg1"/>
              </a:buClr>
              <a:buFont typeface="Wingdings" panose="05000000000000000000" pitchFamily="2" charset="2"/>
              <a:buChar char="Ø"/>
            </a:pPr>
            <a:r>
              <a:rPr lang="en-US" sz="1800" dirty="0"/>
              <a:t> Clear Sky Mask	</a:t>
            </a:r>
          </a:p>
          <a:p>
            <a:pPr lvl="1">
              <a:buClr>
                <a:schemeClr val="bg1"/>
              </a:buClr>
              <a:buFont typeface="Wingdings" panose="05000000000000000000" pitchFamily="2" charset="2"/>
              <a:buChar char="Ø"/>
            </a:pPr>
            <a:r>
              <a:rPr lang="en-US" sz="1800" dirty="0"/>
              <a:t> Cloud Top Pressure</a:t>
            </a:r>
          </a:p>
          <a:p>
            <a:pPr lvl="1">
              <a:buClr>
                <a:schemeClr val="bg1"/>
              </a:buClr>
              <a:buFont typeface="Wingdings" panose="05000000000000000000" pitchFamily="2" charset="2"/>
              <a:buChar char="Ø"/>
            </a:pPr>
            <a:r>
              <a:rPr lang="en-US" sz="1800" dirty="0"/>
              <a:t> Cloud and Moisture Imagery	</a:t>
            </a:r>
          </a:p>
          <a:p>
            <a:pPr lvl="1">
              <a:buClr>
                <a:schemeClr val="bg1"/>
              </a:buClr>
              <a:buFont typeface="Wingdings" panose="05000000000000000000" pitchFamily="2" charset="2"/>
              <a:buChar char="Ø"/>
            </a:pPr>
            <a:r>
              <a:rPr lang="en-US" sz="1800" dirty="0"/>
              <a:t> Cloud Top Temperature</a:t>
            </a:r>
          </a:p>
          <a:p>
            <a:pPr lvl="1">
              <a:buClr>
                <a:schemeClr val="bg1"/>
              </a:buClr>
              <a:buFont typeface="Wingdings" panose="05000000000000000000" pitchFamily="2" charset="2"/>
              <a:buChar char="Ø"/>
            </a:pPr>
            <a:r>
              <a:rPr lang="en-US" sz="1800" dirty="0"/>
              <a:t> Cloud Optical Depth (day/night)	</a:t>
            </a:r>
          </a:p>
          <a:p>
            <a:pPr lvl="1">
              <a:buClr>
                <a:schemeClr val="bg1"/>
              </a:buClr>
              <a:buFont typeface="Wingdings" panose="05000000000000000000" pitchFamily="2" charset="2"/>
              <a:buChar char="Ø"/>
            </a:pPr>
            <a:r>
              <a:rPr lang="en-US" sz="1800" dirty="0"/>
              <a:t> Land Surface Temperature (skin)</a:t>
            </a:r>
          </a:p>
          <a:p>
            <a:pPr lvl="1">
              <a:buClr>
                <a:schemeClr val="bg1"/>
              </a:buClr>
              <a:buFont typeface="Wingdings" panose="05000000000000000000" pitchFamily="2" charset="2"/>
              <a:buChar char="Ø"/>
            </a:pPr>
            <a:r>
              <a:rPr lang="en-US" sz="1800" dirty="0"/>
              <a:t> Cloud Particle Size Distribution (day/night)	</a:t>
            </a:r>
          </a:p>
          <a:p>
            <a:endParaRPr lang="en-US" sz="18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17</a:t>
            </a:fld>
            <a:endParaRPr lang="en-US"/>
          </a:p>
        </p:txBody>
      </p:sp>
      <p:sp>
        <p:nvSpPr>
          <p:cNvPr id="6" name="Date Placeholder 5"/>
          <p:cNvSpPr>
            <a:spLocks noGrp="1"/>
          </p:cNvSpPr>
          <p:nvPr>
            <p:ph type="dt" sz="half" idx="2"/>
          </p:nvPr>
        </p:nvSpPr>
        <p:spPr/>
        <p:txBody>
          <a:bodyPr/>
          <a:lstStyle/>
          <a:p>
            <a:fld id="{A3894DFF-2AB4-4E0B-85C6-FB57A8F973BF}" type="datetime1">
              <a:rPr lang="en-US" smtClean="0"/>
              <a:t>1/4/2019</a:t>
            </a:fld>
            <a:endParaRPr lang="en-US" dirty="0"/>
          </a:p>
        </p:txBody>
      </p:sp>
      <p:sp>
        <p:nvSpPr>
          <p:cNvPr id="7" name="object 14">
            <a:extLst>
              <a:ext uri="{FF2B5EF4-FFF2-40B4-BE49-F238E27FC236}">
                <a16:creationId xmlns:a16="http://schemas.microsoft.com/office/drawing/2014/main" id="{AE550052-6AD9-4F4D-A821-0ADA23308360}"/>
              </a:ext>
            </a:extLst>
          </p:cNvPr>
          <p:cNvSpPr/>
          <p:nvPr/>
        </p:nvSpPr>
        <p:spPr>
          <a:xfrm>
            <a:off x="5295702" y="3167880"/>
            <a:ext cx="2493324" cy="2281552"/>
          </a:xfrm>
          <a:prstGeom prst="rect">
            <a:avLst/>
          </a:prstGeom>
          <a:blipFill>
            <a:blip r:embed="rId2" cstate="print"/>
            <a:stretch>
              <a:fillRect/>
            </a:stretch>
          </a:blipFill>
        </p:spPr>
        <p:txBody>
          <a:bodyPr wrap="square" lIns="0" tIns="0" rIns="0" bIns="0" rtlCol="0"/>
          <a:lstStyle/>
          <a:p>
            <a:pPr>
              <a:defRPr/>
            </a:pPr>
            <a:endParaRPr sz="1050">
              <a:solidFill>
                <a:schemeClr val="tx1"/>
              </a:solidFill>
            </a:endParaRPr>
          </a:p>
        </p:txBody>
      </p:sp>
      <p:sp>
        <p:nvSpPr>
          <p:cNvPr id="8" name="object 15">
            <a:extLst>
              <a:ext uri="{FF2B5EF4-FFF2-40B4-BE49-F238E27FC236}">
                <a16:creationId xmlns:a16="http://schemas.microsoft.com/office/drawing/2014/main" id="{B3DE4CE9-6927-DF4D-AE2A-B70127919F9D}"/>
              </a:ext>
            </a:extLst>
          </p:cNvPr>
          <p:cNvSpPr txBox="1"/>
          <p:nvPr/>
        </p:nvSpPr>
        <p:spPr>
          <a:xfrm>
            <a:off x="6101303" y="2798548"/>
            <a:ext cx="1139666" cy="369332"/>
          </a:xfrm>
          <a:prstGeom prst="rect">
            <a:avLst/>
          </a:prstGeom>
        </p:spPr>
        <p:txBody>
          <a:bodyPr vert="horz" wrap="square" lIns="0" tIns="0" rIns="0" bIns="0" rtlCol="0">
            <a:spAutoFit/>
          </a:bodyPr>
          <a:lstStyle/>
          <a:p>
            <a:pPr marL="9525" marR="3810">
              <a:defRPr/>
            </a:pPr>
            <a:r>
              <a:rPr sz="1200" spc="19" dirty="0">
                <a:solidFill>
                  <a:schemeClr val="tx1"/>
                </a:solidFill>
              </a:rPr>
              <a:t>GO</a:t>
            </a:r>
            <a:r>
              <a:rPr sz="1200" spc="-34" dirty="0">
                <a:solidFill>
                  <a:schemeClr val="tx1"/>
                </a:solidFill>
              </a:rPr>
              <a:t>ES</a:t>
            </a:r>
            <a:r>
              <a:rPr sz="1200" spc="23" dirty="0">
                <a:solidFill>
                  <a:schemeClr val="tx1"/>
                </a:solidFill>
              </a:rPr>
              <a:t>-</a:t>
            </a:r>
            <a:r>
              <a:rPr sz="1200" spc="-11" dirty="0">
                <a:solidFill>
                  <a:schemeClr val="tx1"/>
                </a:solidFill>
              </a:rPr>
              <a:t>1</a:t>
            </a:r>
            <a:r>
              <a:rPr sz="1200" dirty="0">
                <a:solidFill>
                  <a:schemeClr val="tx1"/>
                </a:solidFill>
              </a:rPr>
              <a:t>6</a:t>
            </a:r>
            <a:r>
              <a:rPr sz="1200" spc="-15" dirty="0">
                <a:solidFill>
                  <a:schemeClr val="tx1"/>
                </a:solidFill>
              </a:rPr>
              <a:t> </a:t>
            </a:r>
            <a:r>
              <a:rPr sz="1200" spc="-11" dirty="0">
                <a:solidFill>
                  <a:schemeClr val="tx1"/>
                </a:solidFill>
              </a:rPr>
              <a:t>Lan</a:t>
            </a:r>
            <a:r>
              <a:rPr sz="1200" dirty="0">
                <a:solidFill>
                  <a:schemeClr val="tx1"/>
                </a:solidFill>
              </a:rPr>
              <a:t>d</a:t>
            </a:r>
            <a:r>
              <a:rPr sz="1200" spc="-15" dirty="0">
                <a:solidFill>
                  <a:schemeClr val="tx1"/>
                </a:solidFill>
              </a:rPr>
              <a:t> </a:t>
            </a:r>
            <a:r>
              <a:rPr sz="1200" spc="-34" dirty="0">
                <a:solidFill>
                  <a:schemeClr val="tx1"/>
                </a:solidFill>
              </a:rPr>
              <a:t>S</a:t>
            </a:r>
            <a:r>
              <a:rPr sz="1200" spc="-11" dirty="0">
                <a:solidFill>
                  <a:schemeClr val="tx1"/>
                </a:solidFill>
              </a:rPr>
              <a:t>u</a:t>
            </a:r>
            <a:r>
              <a:rPr sz="1200" spc="23" dirty="0">
                <a:solidFill>
                  <a:schemeClr val="tx1"/>
                </a:solidFill>
              </a:rPr>
              <a:t>r</a:t>
            </a:r>
            <a:r>
              <a:rPr sz="1200" spc="-11" dirty="0">
                <a:solidFill>
                  <a:schemeClr val="tx1"/>
                </a:solidFill>
              </a:rPr>
              <a:t>fa</a:t>
            </a:r>
            <a:r>
              <a:rPr sz="1200" spc="38" dirty="0">
                <a:solidFill>
                  <a:schemeClr val="tx1"/>
                </a:solidFill>
              </a:rPr>
              <a:t>c</a:t>
            </a:r>
            <a:r>
              <a:rPr sz="1200" dirty="0">
                <a:solidFill>
                  <a:schemeClr val="tx1"/>
                </a:solidFill>
              </a:rPr>
              <a:t>e </a:t>
            </a:r>
            <a:r>
              <a:rPr sz="1200" spc="11" dirty="0">
                <a:solidFill>
                  <a:schemeClr val="tx1"/>
                </a:solidFill>
              </a:rPr>
              <a:t>T</a:t>
            </a:r>
            <a:r>
              <a:rPr sz="1200" spc="-19" dirty="0">
                <a:solidFill>
                  <a:schemeClr val="tx1"/>
                </a:solidFill>
              </a:rPr>
              <a:t>e</a:t>
            </a:r>
            <a:r>
              <a:rPr sz="1200" spc="-15" dirty="0">
                <a:solidFill>
                  <a:schemeClr val="tx1"/>
                </a:solidFill>
              </a:rPr>
              <a:t>m</a:t>
            </a:r>
            <a:r>
              <a:rPr sz="1200" spc="-11" dirty="0">
                <a:solidFill>
                  <a:schemeClr val="tx1"/>
                </a:solidFill>
              </a:rPr>
              <a:t>p</a:t>
            </a:r>
            <a:r>
              <a:rPr sz="1200" spc="-4" dirty="0">
                <a:solidFill>
                  <a:schemeClr val="tx1"/>
                </a:solidFill>
              </a:rPr>
              <a:t>.</a:t>
            </a:r>
            <a:r>
              <a:rPr sz="1200" spc="-11" dirty="0">
                <a:solidFill>
                  <a:schemeClr val="tx1"/>
                </a:solidFill>
              </a:rPr>
              <a:t> </a:t>
            </a:r>
            <a:endParaRPr sz="1200" dirty="0">
              <a:solidFill>
                <a:schemeClr val="tx1"/>
              </a:solidFill>
            </a:endParaRPr>
          </a:p>
        </p:txBody>
      </p:sp>
      <p:sp>
        <p:nvSpPr>
          <p:cNvPr id="9" name="object 16">
            <a:extLst>
              <a:ext uri="{FF2B5EF4-FFF2-40B4-BE49-F238E27FC236}">
                <a16:creationId xmlns:a16="http://schemas.microsoft.com/office/drawing/2014/main" id="{A6FA06D4-8099-BE42-B0D5-0EC690D24F57}"/>
              </a:ext>
            </a:extLst>
          </p:cNvPr>
          <p:cNvSpPr>
            <a:spLocks noChangeAspect="1"/>
          </p:cNvSpPr>
          <p:nvPr/>
        </p:nvSpPr>
        <p:spPr>
          <a:xfrm>
            <a:off x="8354290" y="3487710"/>
            <a:ext cx="2618281" cy="1921480"/>
          </a:xfrm>
          <a:prstGeom prst="rect">
            <a:avLst/>
          </a:prstGeom>
          <a:blipFill>
            <a:blip r:embed="rId3" cstate="print"/>
            <a:stretch>
              <a:fillRect/>
            </a:stretch>
          </a:blipFill>
        </p:spPr>
        <p:txBody>
          <a:bodyPr wrap="square" lIns="0" tIns="0" rIns="0" bIns="0" rtlCol="0"/>
          <a:lstStyle/>
          <a:p>
            <a:pPr>
              <a:defRPr/>
            </a:pPr>
            <a:endParaRPr sz="1050">
              <a:solidFill>
                <a:schemeClr val="tx1"/>
              </a:solidFill>
            </a:endParaRPr>
          </a:p>
        </p:txBody>
      </p:sp>
      <p:sp>
        <p:nvSpPr>
          <p:cNvPr id="10" name="object 17">
            <a:extLst>
              <a:ext uri="{FF2B5EF4-FFF2-40B4-BE49-F238E27FC236}">
                <a16:creationId xmlns:a16="http://schemas.microsoft.com/office/drawing/2014/main" id="{446C8FD3-5A69-EA49-9E77-50EF2257CDF2}"/>
              </a:ext>
            </a:extLst>
          </p:cNvPr>
          <p:cNvSpPr txBox="1"/>
          <p:nvPr/>
        </p:nvSpPr>
        <p:spPr>
          <a:xfrm>
            <a:off x="9276766" y="3021420"/>
            <a:ext cx="1313973" cy="369332"/>
          </a:xfrm>
          <a:prstGeom prst="rect">
            <a:avLst/>
          </a:prstGeom>
        </p:spPr>
        <p:txBody>
          <a:bodyPr vert="horz" wrap="square" lIns="0" tIns="0" rIns="0" bIns="0" rtlCol="0">
            <a:spAutoFit/>
          </a:bodyPr>
          <a:lstStyle/>
          <a:p>
            <a:pPr marL="9525" marR="3810">
              <a:defRPr/>
            </a:pPr>
            <a:r>
              <a:rPr sz="1200" spc="19" dirty="0">
                <a:solidFill>
                  <a:schemeClr val="tx1"/>
                </a:solidFill>
              </a:rPr>
              <a:t>GO</a:t>
            </a:r>
            <a:r>
              <a:rPr sz="1200" spc="-34" dirty="0">
                <a:solidFill>
                  <a:schemeClr val="tx1"/>
                </a:solidFill>
              </a:rPr>
              <a:t>ES</a:t>
            </a:r>
            <a:r>
              <a:rPr sz="1200" spc="23" dirty="0">
                <a:solidFill>
                  <a:schemeClr val="tx1"/>
                </a:solidFill>
              </a:rPr>
              <a:t>-</a:t>
            </a:r>
            <a:r>
              <a:rPr sz="1200" spc="-11" dirty="0">
                <a:solidFill>
                  <a:schemeClr val="tx1"/>
                </a:solidFill>
              </a:rPr>
              <a:t>1</a:t>
            </a:r>
            <a:r>
              <a:rPr sz="1200" dirty="0">
                <a:solidFill>
                  <a:schemeClr val="tx1"/>
                </a:solidFill>
              </a:rPr>
              <a:t>6</a:t>
            </a:r>
            <a:r>
              <a:rPr sz="1200" spc="-15" dirty="0">
                <a:solidFill>
                  <a:schemeClr val="tx1"/>
                </a:solidFill>
              </a:rPr>
              <a:t> </a:t>
            </a:r>
            <a:r>
              <a:rPr sz="1200" spc="4" dirty="0">
                <a:solidFill>
                  <a:schemeClr val="tx1"/>
                </a:solidFill>
              </a:rPr>
              <a:t>C</a:t>
            </a:r>
            <a:r>
              <a:rPr sz="1200" spc="-34" dirty="0">
                <a:solidFill>
                  <a:schemeClr val="tx1"/>
                </a:solidFill>
              </a:rPr>
              <a:t>l</a:t>
            </a:r>
            <a:r>
              <a:rPr sz="1200" spc="-11" dirty="0">
                <a:solidFill>
                  <a:schemeClr val="tx1"/>
                </a:solidFill>
              </a:rPr>
              <a:t>ou</a:t>
            </a:r>
            <a:r>
              <a:rPr sz="1200" dirty="0">
                <a:solidFill>
                  <a:schemeClr val="tx1"/>
                </a:solidFill>
              </a:rPr>
              <a:t>d</a:t>
            </a:r>
            <a:r>
              <a:rPr sz="1200" spc="60" dirty="0">
                <a:solidFill>
                  <a:schemeClr val="tx1"/>
                </a:solidFill>
              </a:rPr>
              <a:t> </a:t>
            </a:r>
            <a:r>
              <a:rPr sz="1200" spc="11" dirty="0">
                <a:solidFill>
                  <a:schemeClr val="tx1"/>
                </a:solidFill>
              </a:rPr>
              <a:t>T</a:t>
            </a:r>
            <a:r>
              <a:rPr sz="1200" spc="-11" dirty="0">
                <a:solidFill>
                  <a:schemeClr val="tx1"/>
                </a:solidFill>
              </a:rPr>
              <a:t>o</a:t>
            </a:r>
            <a:r>
              <a:rPr sz="1200" dirty="0">
                <a:solidFill>
                  <a:schemeClr val="tx1"/>
                </a:solidFill>
              </a:rPr>
              <a:t>p</a:t>
            </a:r>
            <a:r>
              <a:rPr sz="1200" spc="-15" dirty="0">
                <a:solidFill>
                  <a:schemeClr val="tx1"/>
                </a:solidFill>
              </a:rPr>
              <a:t> </a:t>
            </a:r>
            <a:r>
              <a:rPr sz="1200" spc="4" dirty="0">
                <a:solidFill>
                  <a:schemeClr val="tx1"/>
                </a:solidFill>
              </a:rPr>
              <a:t>H</a:t>
            </a:r>
            <a:r>
              <a:rPr sz="1200" spc="-11" dirty="0">
                <a:solidFill>
                  <a:schemeClr val="tx1"/>
                </a:solidFill>
              </a:rPr>
              <a:t>e</a:t>
            </a:r>
            <a:r>
              <a:rPr sz="1200" spc="-34" dirty="0">
                <a:solidFill>
                  <a:schemeClr val="tx1"/>
                </a:solidFill>
              </a:rPr>
              <a:t>i</a:t>
            </a:r>
            <a:r>
              <a:rPr sz="1200" spc="-11" dirty="0">
                <a:solidFill>
                  <a:schemeClr val="tx1"/>
                </a:solidFill>
              </a:rPr>
              <a:t>ght </a:t>
            </a:r>
            <a:endParaRPr sz="1200" dirty="0">
              <a:solidFill>
                <a:schemeClr val="tx1"/>
              </a:solidFill>
            </a:endParaRPr>
          </a:p>
        </p:txBody>
      </p:sp>
    </p:spTree>
    <p:extLst>
      <p:ext uri="{BB962C8B-B14F-4D97-AF65-F5344CB8AC3E}">
        <p14:creationId xmlns:p14="http://schemas.microsoft.com/office/powerpoint/2010/main" val="1463307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ym typeface="Calibri"/>
              </a:rPr>
              <a:t>GRB User Readiness</a:t>
            </a:r>
            <a:endParaRPr lang="en-US" sz="3200" dirty="0"/>
          </a:p>
        </p:txBody>
      </p:sp>
      <p:sp>
        <p:nvSpPr>
          <p:cNvPr id="3" name="Slide Number Placeholder 2"/>
          <p:cNvSpPr>
            <a:spLocks noGrp="1"/>
          </p:cNvSpPr>
          <p:nvPr>
            <p:ph type="sldNum" sz="quarter" idx="4"/>
          </p:nvPr>
        </p:nvSpPr>
        <p:spPr/>
        <p:txBody>
          <a:bodyPr/>
          <a:lstStyle/>
          <a:p>
            <a:r>
              <a:rPr lang="mr-IN" dirty="0" smtClean="0"/>
              <a:t>10-</a:t>
            </a:r>
            <a:fld id="{13AF08EC-556D-4A1C-845F-2ABFACE9E84C}" type="slidenum">
              <a:rPr smtClean="0"/>
              <a:pPr/>
              <a:t>18</a:t>
            </a:fld>
            <a:endParaRPr dirty="0"/>
          </a:p>
        </p:txBody>
      </p:sp>
      <p:graphicFrame>
        <p:nvGraphicFramePr>
          <p:cNvPr id="9" name="Chart 8"/>
          <p:cNvGraphicFramePr>
            <a:graphicFrameLocks/>
          </p:cNvGraphicFramePr>
          <p:nvPr>
            <p:extLst>
              <p:ext uri="{D42A27DB-BD31-4B8C-83A1-F6EECF244321}">
                <p14:modId xmlns:p14="http://schemas.microsoft.com/office/powerpoint/2010/main" val="1351139353"/>
              </p:ext>
            </p:extLst>
          </p:nvPr>
        </p:nvGraphicFramePr>
        <p:xfrm>
          <a:off x="31436" y="1958190"/>
          <a:ext cx="4721902" cy="3760558"/>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4"/>
          <p:cNvSpPr txBox="1">
            <a:spLocks/>
          </p:cNvSpPr>
          <p:nvPr/>
        </p:nvSpPr>
        <p:spPr>
          <a:xfrm>
            <a:off x="4513121" y="1111079"/>
            <a:ext cx="5563888" cy="5220520"/>
          </a:xfrm>
          <a:prstGeom prst="rect">
            <a:avLst/>
          </a:prstGeom>
        </p:spPr>
        <p:txBody>
          <a:bodyPr/>
          <a:lstStyle>
            <a:lvl1pPr marL="257175" indent="-257175" algn="l" defTabSz="342900" rtl="0" eaLnBrk="1" latinLnBrk="0" hangingPunct="1">
              <a:spcBef>
                <a:spcPct val="20000"/>
              </a:spcBef>
              <a:buFont typeface="Arial"/>
              <a:buChar char="•"/>
              <a:defRPr sz="195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95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400" dirty="0" smtClean="0"/>
              <a:t>100 GRB receive stations are </a:t>
            </a:r>
            <a:r>
              <a:rPr lang="en-US" sz="2400" dirty="0"/>
              <a:t>accounted </a:t>
            </a:r>
            <a:r>
              <a:rPr lang="en-US" sz="2400" dirty="0" smtClean="0"/>
              <a:t>for (planned and installed)</a:t>
            </a:r>
            <a:r>
              <a:rPr lang="en-US" sz="2400" dirty="0"/>
              <a:t> </a:t>
            </a:r>
            <a:endParaRPr lang="en-US" sz="2400" dirty="0" smtClean="0"/>
          </a:p>
          <a:p>
            <a:r>
              <a:rPr lang="en-US" sz="2400" dirty="0" smtClean="0"/>
              <a:t>83 </a:t>
            </a:r>
            <a:r>
              <a:rPr lang="en-US" sz="2400" dirty="0"/>
              <a:t>GRB </a:t>
            </a:r>
            <a:r>
              <a:rPr lang="en-US" sz="2400" dirty="0" smtClean="0"/>
              <a:t>receive stations </a:t>
            </a:r>
            <a:r>
              <a:rPr lang="en-US" sz="2400" dirty="0"/>
              <a:t>are </a:t>
            </a:r>
            <a:r>
              <a:rPr lang="en-US" sz="2400" dirty="0" smtClean="0"/>
              <a:t>installed</a:t>
            </a:r>
            <a:endParaRPr lang="en-US" sz="2400" dirty="0"/>
          </a:p>
          <a:p>
            <a:r>
              <a:rPr lang="en-US" sz="2400" dirty="0" smtClean="0"/>
              <a:t>56 are receiving GOES-16 GRB (including spares)</a:t>
            </a:r>
          </a:p>
          <a:p>
            <a:r>
              <a:rPr lang="en-US" sz="2400" dirty="0" smtClean="0"/>
              <a:t>21 are receiving GOES-17 GRB</a:t>
            </a:r>
          </a:p>
          <a:p>
            <a:r>
              <a:rPr lang="en-US" sz="2400" dirty="0" smtClean="0"/>
              <a:t>2 plan to receive GOES-17 when it is declared GOES West </a:t>
            </a:r>
          </a:p>
        </p:txBody>
      </p:sp>
      <p:sp>
        <p:nvSpPr>
          <p:cNvPr id="15" name="Slide Number Placeholder 1"/>
          <p:cNvSpPr txBox="1">
            <a:spLocks/>
          </p:cNvSpPr>
          <p:nvPr/>
        </p:nvSpPr>
        <p:spPr>
          <a:xfrm>
            <a:off x="7010400" y="6492875"/>
            <a:ext cx="21336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55723E3B-6DCA-4F3F-B844-0B144139ED8C}" type="slidenum">
              <a:rPr lang="en-US" altLang="en-US" smtClean="0">
                <a:solidFill>
                  <a:schemeClr val="tx1"/>
                </a:solidFill>
              </a:rPr>
              <a:pPr/>
              <a:t>18</a:t>
            </a:fld>
            <a:endParaRPr lang="en-US" altLang="en-US" dirty="0">
              <a:solidFill>
                <a:schemeClr val="tx1"/>
              </a:solidFill>
            </a:endParaRPr>
          </a:p>
        </p:txBody>
      </p:sp>
      <p:sp>
        <p:nvSpPr>
          <p:cNvPr id="16" name="TextBox 15"/>
          <p:cNvSpPr txBox="1"/>
          <p:nvPr/>
        </p:nvSpPr>
        <p:spPr>
          <a:xfrm>
            <a:off x="2660574" y="3262621"/>
            <a:ext cx="1168910" cy="523220"/>
          </a:xfrm>
          <a:prstGeom prst="rect">
            <a:avLst/>
          </a:prstGeom>
          <a:noFill/>
        </p:spPr>
        <p:txBody>
          <a:bodyPr wrap="none" rtlCol="0">
            <a:spAutoFit/>
          </a:bodyPr>
          <a:lstStyle/>
          <a:p>
            <a:pPr algn="ctr"/>
            <a:r>
              <a:rPr lang="en-US" sz="1400" dirty="0"/>
              <a:t>32</a:t>
            </a:r>
          </a:p>
          <a:p>
            <a:pPr algn="ctr"/>
            <a:r>
              <a:rPr lang="en-US" sz="1400" dirty="0"/>
              <a:t>Government</a:t>
            </a:r>
          </a:p>
        </p:txBody>
      </p:sp>
      <p:sp>
        <p:nvSpPr>
          <p:cNvPr id="17" name="TextBox 16"/>
          <p:cNvSpPr txBox="1"/>
          <p:nvPr/>
        </p:nvSpPr>
        <p:spPr>
          <a:xfrm>
            <a:off x="977831" y="2880881"/>
            <a:ext cx="1168910" cy="523220"/>
          </a:xfrm>
          <a:prstGeom prst="rect">
            <a:avLst/>
          </a:prstGeom>
          <a:noFill/>
        </p:spPr>
        <p:txBody>
          <a:bodyPr wrap="none" rtlCol="0">
            <a:spAutoFit/>
          </a:bodyPr>
          <a:lstStyle/>
          <a:p>
            <a:pPr algn="ctr"/>
            <a:r>
              <a:rPr lang="en-US" sz="1400" dirty="0"/>
              <a:t>19</a:t>
            </a:r>
          </a:p>
          <a:p>
            <a:pPr algn="ctr"/>
            <a:r>
              <a:rPr lang="en-US" sz="1400" dirty="0"/>
              <a:t>International</a:t>
            </a:r>
          </a:p>
        </p:txBody>
      </p:sp>
      <p:sp>
        <p:nvSpPr>
          <p:cNvPr id="18" name="TextBox 17"/>
          <p:cNvSpPr txBox="1"/>
          <p:nvPr/>
        </p:nvSpPr>
        <p:spPr>
          <a:xfrm>
            <a:off x="2104973" y="4733044"/>
            <a:ext cx="1140056" cy="523220"/>
          </a:xfrm>
          <a:prstGeom prst="rect">
            <a:avLst/>
          </a:prstGeom>
          <a:noFill/>
        </p:spPr>
        <p:txBody>
          <a:bodyPr wrap="none" rtlCol="0">
            <a:spAutoFit/>
          </a:bodyPr>
          <a:lstStyle/>
          <a:p>
            <a:pPr algn="ctr"/>
            <a:r>
              <a:rPr lang="en-US" sz="1400" dirty="0"/>
              <a:t>14</a:t>
            </a:r>
          </a:p>
          <a:p>
            <a:pPr algn="ctr"/>
            <a:r>
              <a:rPr lang="en-US" sz="1400" dirty="0"/>
              <a:t>Commercial</a:t>
            </a:r>
          </a:p>
        </p:txBody>
      </p:sp>
      <p:sp>
        <p:nvSpPr>
          <p:cNvPr id="19" name="TextBox 18"/>
          <p:cNvSpPr txBox="1"/>
          <p:nvPr/>
        </p:nvSpPr>
        <p:spPr>
          <a:xfrm>
            <a:off x="804397" y="3918728"/>
            <a:ext cx="752129" cy="523220"/>
          </a:xfrm>
          <a:prstGeom prst="rect">
            <a:avLst/>
          </a:prstGeom>
          <a:noFill/>
        </p:spPr>
        <p:txBody>
          <a:bodyPr wrap="none" rtlCol="0">
            <a:spAutoFit/>
          </a:bodyPr>
          <a:lstStyle/>
          <a:p>
            <a:pPr algn="ctr"/>
            <a:r>
              <a:rPr lang="en-US" sz="1400" dirty="0"/>
              <a:t>10</a:t>
            </a:r>
          </a:p>
          <a:p>
            <a:pPr algn="ctr"/>
            <a:r>
              <a:rPr lang="en-US" sz="1400" dirty="0"/>
              <a:t>Military</a:t>
            </a:r>
          </a:p>
        </p:txBody>
      </p:sp>
      <p:sp>
        <p:nvSpPr>
          <p:cNvPr id="20" name="TextBox 19"/>
          <p:cNvSpPr txBox="1"/>
          <p:nvPr/>
        </p:nvSpPr>
        <p:spPr>
          <a:xfrm>
            <a:off x="1070656" y="4641045"/>
            <a:ext cx="971741" cy="523220"/>
          </a:xfrm>
          <a:prstGeom prst="rect">
            <a:avLst/>
          </a:prstGeom>
          <a:noFill/>
        </p:spPr>
        <p:txBody>
          <a:bodyPr wrap="none" rtlCol="0">
            <a:spAutoFit/>
          </a:bodyPr>
          <a:lstStyle/>
          <a:p>
            <a:pPr algn="ctr"/>
            <a:r>
              <a:rPr lang="en-US" sz="1400" dirty="0"/>
              <a:t>7</a:t>
            </a:r>
          </a:p>
          <a:p>
            <a:pPr algn="ctr"/>
            <a:r>
              <a:rPr lang="en-US" sz="1400" dirty="0"/>
              <a:t>Academic</a:t>
            </a:r>
          </a:p>
        </p:txBody>
      </p:sp>
      <p:sp>
        <p:nvSpPr>
          <p:cNvPr id="21" name="TextBox 20"/>
          <p:cNvSpPr txBox="1"/>
          <p:nvPr/>
        </p:nvSpPr>
        <p:spPr>
          <a:xfrm>
            <a:off x="2104973" y="1625901"/>
            <a:ext cx="1237582" cy="307777"/>
          </a:xfrm>
          <a:prstGeom prst="rect">
            <a:avLst/>
          </a:prstGeom>
          <a:noFill/>
        </p:spPr>
        <p:txBody>
          <a:bodyPr wrap="none" rtlCol="0">
            <a:spAutoFit/>
          </a:bodyPr>
          <a:lstStyle/>
          <a:p>
            <a:pPr algn="ctr"/>
            <a:r>
              <a:rPr lang="en-US" sz="1400" dirty="0"/>
              <a:t>1 SKYWARN</a:t>
            </a:r>
          </a:p>
        </p:txBody>
      </p:sp>
      <p:cxnSp>
        <p:nvCxnSpPr>
          <p:cNvPr id="22" name="Straight Connector 21"/>
          <p:cNvCxnSpPr/>
          <p:nvPr/>
        </p:nvCxnSpPr>
        <p:spPr>
          <a:xfrm flipH="1">
            <a:off x="2331532" y="1885923"/>
            <a:ext cx="148000" cy="4555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4" name="Picture 2" descr="Risultati immagini per antenna clipart transpar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19" y="1141348"/>
            <a:ext cx="969105" cy="9691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792558" y="4571963"/>
            <a:ext cx="2866819" cy="2148140"/>
          </a:xfrm>
          <a:prstGeom prst="rect">
            <a:avLst/>
          </a:prstGeom>
        </p:spPr>
      </p:pic>
      <p:sp>
        <p:nvSpPr>
          <p:cNvPr id="6" name="TextBox 5"/>
          <p:cNvSpPr txBox="1"/>
          <p:nvPr/>
        </p:nvSpPr>
        <p:spPr>
          <a:xfrm>
            <a:off x="641817" y="5939327"/>
            <a:ext cx="4060727" cy="307777"/>
          </a:xfrm>
          <a:prstGeom prst="rect">
            <a:avLst/>
          </a:prstGeom>
          <a:noFill/>
        </p:spPr>
        <p:txBody>
          <a:bodyPr wrap="none" rtlCol="0">
            <a:spAutoFit/>
          </a:bodyPr>
          <a:lstStyle/>
          <a:p>
            <a:r>
              <a:rPr lang="en-US"/>
              <a:t>GRB Receive Station = 1 antenna and 1 receiver</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7803" y="1885923"/>
            <a:ext cx="1791679" cy="3485519"/>
          </a:xfrm>
          <a:prstGeom prst="rect">
            <a:avLst/>
          </a:prstGeom>
        </p:spPr>
      </p:pic>
    </p:spTree>
    <p:extLst>
      <p:ext uri="{BB962C8B-B14F-4D97-AF65-F5344CB8AC3E}">
        <p14:creationId xmlns:p14="http://schemas.microsoft.com/office/powerpoint/2010/main" val="2531911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700" dirty="0"/>
              <a:t>GRB Site Status</a:t>
            </a:r>
          </a:p>
        </p:txBody>
      </p:sp>
      <p:sp>
        <p:nvSpPr>
          <p:cNvPr id="4" name="Slide Number Placeholder 3"/>
          <p:cNvSpPr>
            <a:spLocks noGrp="1"/>
          </p:cNvSpPr>
          <p:nvPr>
            <p:ph type="sldNum" sz="quarter" idx="4"/>
          </p:nvPr>
        </p:nvSpPr>
        <p:spPr/>
        <p:txBody>
          <a:bodyPr/>
          <a:lstStyle/>
          <a:p>
            <a:pPr>
              <a:defRPr/>
            </a:pPr>
            <a:fld id="{13AF08EC-556D-4A1C-845F-2ABFACE9E84C}" type="slidenum">
              <a:rPr lang="en-US" sz="750" kern="1200">
                <a:solidFill>
                  <a:srgbClr val="000000"/>
                </a:solidFill>
                <a:latin typeface="Arial" pitchFamily="34" charset="0"/>
                <a:ea typeface="+mn-ea"/>
                <a:cs typeface="Arial" pitchFamily="34" charset="0"/>
              </a:rPr>
              <a:pPr>
                <a:defRPr/>
              </a:pPr>
              <a:t>19</a:t>
            </a:fld>
            <a:endParaRPr lang="en-US" sz="750" kern="1200" dirty="0">
              <a:solidFill>
                <a:srgbClr val="000000"/>
              </a:solidFill>
              <a:latin typeface="Arial" pitchFamily="34" charset="0"/>
              <a:ea typeface="+mn-ea"/>
              <a:cs typeface="Arial" pitchFamily="34" charset="0"/>
            </a:endParaRPr>
          </a:p>
        </p:txBody>
      </p:sp>
      <p:sp>
        <p:nvSpPr>
          <p:cNvPr id="16" name="TextBox 15"/>
          <p:cNvSpPr txBox="1"/>
          <p:nvPr/>
        </p:nvSpPr>
        <p:spPr>
          <a:xfrm rot="10800000" flipV="1">
            <a:off x="7317663" y="5496525"/>
            <a:ext cx="2071524" cy="253916"/>
          </a:xfrm>
          <a:prstGeom prst="rect">
            <a:avLst/>
          </a:prstGeom>
          <a:noFill/>
          <a:ln/>
        </p:spPr>
        <p:txBody>
          <a:bodyPr wrap="square" rtlCol="0">
            <a:spAutoFit/>
          </a:bodyPr>
          <a:lstStyle/>
          <a:p>
            <a:pPr>
              <a:defRPr/>
            </a:pPr>
            <a:r>
              <a:rPr lang="en-US" sz="1050" i="1" dirty="0">
                <a:solidFill>
                  <a:prstClr val="white"/>
                </a:solidFill>
              </a:rPr>
              <a:t>Updated on March 13, 2018</a:t>
            </a:r>
          </a:p>
        </p:txBody>
      </p:sp>
      <p:sp>
        <p:nvSpPr>
          <p:cNvPr id="6" name="Date Placeholder 5"/>
          <p:cNvSpPr>
            <a:spLocks noGrp="1"/>
          </p:cNvSpPr>
          <p:nvPr>
            <p:ph type="dt" sz="half" idx="2"/>
          </p:nvPr>
        </p:nvSpPr>
        <p:spPr/>
        <p:txBody>
          <a:bodyPr/>
          <a:lstStyle/>
          <a:p>
            <a:fld id="{BB33AE18-DC6A-4754-AD40-9C99C93FAC48}" type="datetime1">
              <a:rPr lang="en-US" smtClean="0"/>
              <a:t>1/4/2019</a:t>
            </a:fld>
            <a:endParaRPr lang="en-US" dirty="0"/>
          </a:p>
        </p:txBody>
      </p:sp>
      <p:pic>
        <p:nvPicPr>
          <p:cNvPr id="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99" y="1040053"/>
            <a:ext cx="8329126" cy="5644707"/>
          </a:xfrm>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681" y="2162380"/>
            <a:ext cx="5016998" cy="3400055"/>
          </a:xfrm>
          <a:prstGeom prst="rect">
            <a:avLst/>
          </a:prstGeom>
        </p:spPr>
      </p:pic>
    </p:spTree>
    <p:extLst>
      <p:ext uri="{BB962C8B-B14F-4D97-AF65-F5344CB8AC3E}">
        <p14:creationId xmlns:p14="http://schemas.microsoft.com/office/powerpoint/2010/main" val="3943320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58129" y="0"/>
            <a:ext cx="6310514" cy="857250"/>
          </a:xfrm>
        </p:spPr>
        <p:txBody>
          <a:bodyPr/>
          <a:lstStyle/>
          <a:p>
            <a:r>
              <a:rPr lang="en-US" sz="3200" b="1" dirty="0" smtClean="0"/>
              <a:t>Contributors</a:t>
            </a:r>
            <a:endParaRPr lang="en-US" sz="3200" b="1" dirty="0"/>
          </a:p>
        </p:txBody>
      </p:sp>
      <p:sp>
        <p:nvSpPr>
          <p:cNvPr id="6" name="TextBox 5"/>
          <p:cNvSpPr txBox="1"/>
          <p:nvPr/>
        </p:nvSpPr>
        <p:spPr>
          <a:xfrm>
            <a:off x="773084" y="2706892"/>
            <a:ext cx="10565475" cy="2554545"/>
          </a:xfrm>
          <a:prstGeom prst="rect">
            <a:avLst/>
          </a:prstGeom>
          <a:noFill/>
        </p:spPr>
        <p:txBody>
          <a:bodyPr wrap="square" rtlCol="0">
            <a:spAutoFit/>
          </a:bodyPr>
          <a:lstStyle/>
          <a:p>
            <a:pPr algn="ctr"/>
            <a:r>
              <a:rPr lang="en-US" sz="1600" dirty="0">
                <a:solidFill>
                  <a:schemeClr val="tx1"/>
                </a:solidFill>
                <a:latin typeface="+mn-lt"/>
              </a:rPr>
              <a:t>Jim McNitt </a:t>
            </a:r>
            <a:r>
              <a:rPr lang="en-US" sz="1600" baseline="30000" dirty="0">
                <a:solidFill>
                  <a:schemeClr val="tx1"/>
                </a:solidFill>
                <a:latin typeface="+mn-lt"/>
              </a:rPr>
              <a:t>1</a:t>
            </a:r>
            <a:r>
              <a:rPr lang="en-US" sz="1600" dirty="0">
                <a:solidFill>
                  <a:schemeClr val="tx1"/>
                </a:solidFill>
                <a:latin typeface="+mn-lt"/>
              </a:rPr>
              <a:t>, Matt Seybold </a:t>
            </a:r>
            <a:r>
              <a:rPr lang="en-US" sz="1600" baseline="30000" dirty="0">
                <a:solidFill>
                  <a:schemeClr val="tx1"/>
                </a:solidFill>
                <a:latin typeface="+mn-lt"/>
              </a:rPr>
              <a:t>2</a:t>
            </a:r>
            <a:r>
              <a:rPr lang="en-US" sz="1600" dirty="0">
                <a:solidFill>
                  <a:schemeClr val="tx1"/>
                </a:solidFill>
                <a:latin typeface="+mn-lt"/>
              </a:rPr>
              <a:t>, Kathryn </a:t>
            </a:r>
            <a:r>
              <a:rPr lang="en-US" sz="1600" dirty="0" err="1">
                <a:solidFill>
                  <a:schemeClr val="tx1"/>
                </a:solidFill>
                <a:latin typeface="+mn-lt"/>
              </a:rPr>
              <a:t>Mozer</a:t>
            </a:r>
            <a:r>
              <a:rPr lang="en-US" sz="1600" dirty="0">
                <a:solidFill>
                  <a:schemeClr val="tx1"/>
                </a:solidFill>
                <a:latin typeface="+mn-lt"/>
              </a:rPr>
              <a:t> </a:t>
            </a:r>
            <a:r>
              <a:rPr lang="en-US" sz="1600" baseline="30000" dirty="0">
                <a:solidFill>
                  <a:schemeClr val="tx1"/>
                </a:solidFill>
                <a:latin typeface="+mn-lt"/>
              </a:rPr>
              <a:t>2</a:t>
            </a:r>
            <a:r>
              <a:rPr lang="en-US" sz="1600" dirty="0">
                <a:solidFill>
                  <a:schemeClr val="tx1"/>
                </a:solidFill>
                <a:latin typeface="+mn-lt"/>
              </a:rPr>
              <a:t>, Seth Clevenstine</a:t>
            </a:r>
            <a:r>
              <a:rPr lang="en-US" sz="1600" baseline="30000" dirty="0">
                <a:solidFill>
                  <a:schemeClr val="tx1"/>
                </a:solidFill>
                <a:latin typeface="+mn-lt"/>
              </a:rPr>
              <a:t>1</a:t>
            </a:r>
            <a:r>
              <a:rPr lang="en-US" sz="1600" dirty="0">
                <a:solidFill>
                  <a:schemeClr val="tx1"/>
                </a:solidFill>
                <a:latin typeface="+mn-lt"/>
              </a:rPr>
              <a:t>, Natalia Donoho</a:t>
            </a:r>
            <a:r>
              <a:rPr lang="en-US" sz="1600" baseline="30000" dirty="0">
                <a:solidFill>
                  <a:schemeClr val="tx1"/>
                </a:solidFill>
                <a:latin typeface="+mn-lt"/>
              </a:rPr>
              <a:t>1</a:t>
            </a:r>
            <a:r>
              <a:rPr lang="en-US" sz="1600" dirty="0">
                <a:solidFill>
                  <a:schemeClr val="tx1"/>
                </a:solidFill>
                <a:latin typeface="+mn-lt"/>
              </a:rPr>
              <a:t>, </a:t>
            </a:r>
            <a:r>
              <a:rPr lang="en-US" sz="1600" dirty="0" err="1" smtClean="0">
                <a:solidFill>
                  <a:schemeClr val="tx1"/>
                </a:solidFill>
                <a:latin typeface="+mn-lt"/>
              </a:rPr>
              <a:t>Hongming</a:t>
            </a:r>
            <a:r>
              <a:rPr lang="en-US" sz="1600" dirty="0" smtClean="0">
                <a:solidFill>
                  <a:schemeClr val="tx1"/>
                </a:solidFill>
                <a:latin typeface="+mn-lt"/>
              </a:rPr>
              <a:t> Qi</a:t>
            </a:r>
            <a:r>
              <a:rPr lang="en-US" sz="1600" baseline="30000" dirty="0">
                <a:solidFill>
                  <a:schemeClr val="tx1"/>
                </a:solidFill>
                <a:latin typeface="+mn-lt"/>
              </a:rPr>
              <a:t>1</a:t>
            </a:r>
            <a:r>
              <a:rPr lang="en-US" sz="1600" dirty="0" smtClean="0">
                <a:solidFill>
                  <a:schemeClr val="tx1"/>
                </a:solidFill>
                <a:latin typeface="+mn-lt"/>
              </a:rPr>
              <a:t>, Richard </a:t>
            </a:r>
            <a:r>
              <a:rPr lang="en-US" sz="1600" dirty="0">
                <a:solidFill>
                  <a:schemeClr val="tx1"/>
                </a:solidFill>
                <a:latin typeface="+mn-lt"/>
              </a:rPr>
              <a:t>Antoine</a:t>
            </a:r>
            <a:r>
              <a:rPr lang="en-US" sz="1600" baseline="30000" dirty="0">
                <a:solidFill>
                  <a:schemeClr val="tx1"/>
                </a:solidFill>
                <a:latin typeface="+mn-lt"/>
              </a:rPr>
              <a:t>1</a:t>
            </a:r>
            <a:r>
              <a:rPr lang="en-US" sz="1600" dirty="0">
                <a:solidFill>
                  <a:schemeClr val="tx1"/>
                </a:solidFill>
                <a:latin typeface="+mn-lt"/>
              </a:rPr>
              <a:t>, Donna McNamara </a:t>
            </a:r>
            <a:r>
              <a:rPr lang="en-US" sz="1600" baseline="30000" dirty="0">
                <a:solidFill>
                  <a:schemeClr val="tx1"/>
                </a:solidFill>
                <a:latin typeface="+mn-lt"/>
              </a:rPr>
              <a:t>3</a:t>
            </a:r>
            <a:r>
              <a:rPr lang="en-US" sz="1600" dirty="0">
                <a:solidFill>
                  <a:schemeClr val="tx1"/>
                </a:solidFill>
                <a:latin typeface="+mn-lt"/>
              </a:rPr>
              <a:t>, Alan Hall</a:t>
            </a:r>
            <a:r>
              <a:rPr lang="en-US" sz="1600" baseline="30000" dirty="0">
                <a:solidFill>
                  <a:schemeClr val="tx1"/>
                </a:solidFill>
                <a:latin typeface="+mn-lt"/>
              </a:rPr>
              <a:t> 3</a:t>
            </a:r>
            <a:r>
              <a:rPr lang="en-US" sz="1600" dirty="0">
                <a:solidFill>
                  <a:schemeClr val="tx1"/>
                </a:solidFill>
                <a:latin typeface="+mn-lt"/>
              </a:rPr>
              <a:t>,</a:t>
            </a:r>
            <a:r>
              <a:rPr lang="en-US" sz="1600" baseline="30000" dirty="0">
                <a:solidFill>
                  <a:schemeClr val="tx1"/>
                </a:solidFill>
                <a:latin typeface="+mn-lt"/>
              </a:rPr>
              <a:t> </a:t>
            </a:r>
            <a:r>
              <a:rPr lang="en-US" sz="1600" dirty="0">
                <a:solidFill>
                  <a:schemeClr val="tx1"/>
                </a:solidFill>
                <a:latin typeface="+mn-lt"/>
              </a:rPr>
              <a:t>and </a:t>
            </a:r>
            <a:r>
              <a:rPr lang="en-US" sz="1600" dirty="0" smtClean="0">
                <a:solidFill>
                  <a:schemeClr val="tx1"/>
                </a:solidFill>
                <a:latin typeface="+mn-lt"/>
              </a:rPr>
              <a:t>Ed Kearns</a:t>
            </a:r>
            <a:r>
              <a:rPr lang="en-US" sz="1600" baseline="30000" dirty="0" smtClean="0">
                <a:solidFill>
                  <a:schemeClr val="tx1"/>
                </a:solidFill>
                <a:latin typeface="+mn-lt"/>
              </a:rPr>
              <a:t>4</a:t>
            </a:r>
            <a:endParaRPr lang="en-US" sz="1600" baseline="30000" dirty="0">
              <a:solidFill>
                <a:schemeClr val="tx1"/>
              </a:solidFill>
              <a:latin typeface="+mn-lt"/>
            </a:endParaRPr>
          </a:p>
          <a:p>
            <a:pPr algn="ctr"/>
            <a:r>
              <a:rPr lang="en-US" sz="1600" dirty="0">
                <a:solidFill>
                  <a:schemeClr val="tx1"/>
                </a:solidFill>
                <a:latin typeface="+mn-lt"/>
              </a:rPr>
              <a:t>Office of Satellite and Product Operations (OSPO),</a:t>
            </a:r>
          </a:p>
          <a:p>
            <a:pPr algn="ctr"/>
            <a:r>
              <a:rPr lang="en-US" sz="1600" dirty="0">
                <a:solidFill>
                  <a:schemeClr val="tx1"/>
                </a:solidFill>
                <a:latin typeface="+mn-lt"/>
              </a:rPr>
              <a:t>National Environmental Satellite, Data, and Information Service (NESDIS)</a:t>
            </a:r>
          </a:p>
          <a:p>
            <a:pPr algn="ctr"/>
            <a:r>
              <a:rPr lang="en-US" sz="1600" dirty="0">
                <a:solidFill>
                  <a:schemeClr val="tx1"/>
                </a:solidFill>
                <a:latin typeface="+mn-lt"/>
              </a:rPr>
              <a:t>National Oceanic and Atmospheric Administration (NOAA)</a:t>
            </a:r>
          </a:p>
          <a:p>
            <a:pPr algn="ctr"/>
            <a:endParaRPr lang="en-US" sz="1600" dirty="0">
              <a:solidFill>
                <a:schemeClr val="tx1"/>
              </a:solidFill>
              <a:latin typeface="+mn-lt"/>
            </a:endParaRPr>
          </a:p>
          <a:p>
            <a:pPr algn="ctr"/>
            <a:r>
              <a:rPr lang="en-US" sz="1600" i="1" dirty="0">
                <a:solidFill>
                  <a:schemeClr val="tx1"/>
                </a:solidFill>
                <a:latin typeface="+mn-lt"/>
              </a:rPr>
              <a:t>Affiliations: 1 Satellite Products and Services Division; 2 GOES-R Product Readiness and Operations Team, 3 Mission Operations Division; 4 </a:t>
            </a:r>
            <a:r>
              <a:rPr lang="en-US" sz="1600" i="1" dirty="0" smtClean="0">
                <a:solidFill>
                  <a:schemeClr val="tx1"/>
                </a:solidFill>
                <a:latin typeface="+mn-lt"/>
              </a:rPr>
              <a:t>NOAA Big Data Project</a:t>
            </a:r>
            <a:endParaRPr lang="en-US" sz="1600" i="1" dirty="0">
              <a:solidFill>
                <a:schemeClr val="tx1"/>
              </a:solidFill>
              <a:latin typeface="+mn-lt"/>
            </a:endParaRPr>
          </a:p>
          <a:p>
            <a:pPr algn="ctr"/>
            <a:r>
              <a:rPr lang="en-US" sz="1600" i="1" dirty="0">
                <a:solidFill>
                  <a:schemeClr val="tx1"/>
                </a:solidFill>
                <a:latin typeface="+mn-lt"/>
              </a:rPr>
              <a:t>Additional Acknowledgements: University of Wisconsin – Madison, SSEC/CIMSS</a:t>
            </a:r>
          </a:p>
          <a:p>
            <a:pPr algn="ctr"/>
            <a:endParaRPr lang="en-US" sz="1600" dirty="0">
              <a:solidFill>
                <a:schemeClr val="tx1"/>
              </a:solidFill>
              <a:latin typeface="+mn-lt"/>
            </a:endParaRPr>
          </a:p>
        </p:txBody>
      </p:sp>
      <p:sp>
        <p:nvSpPr>
          <p:cNvPr id="3" name="Slide Number Placeholder 2"/>
          <p:cNvSpPr>
            <a:spLocks noGrp="1"/>
          </p:cNvSpPr>
          <p:nvPr>
            <p:ph type="sldNum" sz="quarter" idx="4"/>
          </p:nvPr>
        </p:nvSpPr>
        <p:spPr/>
        <p:txBody>
          <a:bodyPr/>
          <a:lstStyle/>
          <a:p>
            <a:fld id="{0249A42C-7C3A-1946-A459-68A8AD418034}" type="slidenum">
              <a:rPr lang="en-US" smtClean="0"/>
              <a:pPr/>
              <a:t>2</a:t>
            </a:fld>
            <a:endParaRPr lang="en-US"/>
          </a:p>
        </p:txBody>
      </p:sp>
      <p:sp>
        <p:nvSpPr>
          <p:cNvPr id="7" name="Date Placeholder 6"/>
          <p:cNvSpPr>
            <a:spLocks noGrp="1"/>
          </p:cNvSpPr>
          <p:nvPr>
            <p:ph type="dt" sz="half" idx="2"/>
          </p:nvPr>
        </p:nvSpPr>
        <p:spPr/>
        <p:txBody>
          <a:bodyPr/>
          <a:lstStyle/>
          <a:p>
            <a:fld id="{8235E51F-F15B-4D01-B4A4-482EC5DD56C7}" type="datetime1">
              <a:rPr lang="en-US" smtClean="0"/>
              <a:t>1/4/2019</a:t>
            </a:fld>
            <a:endParaRPr lang="en-US" dirty="0"/>
          </a:p>
        </p:txBody>
      </p:sp>
    </p:spTree>
    <p:extLst>
      <p:ext uri="{BB962C8B-B14F-4D97-AF65-F5344CB8AC3E}">
        <p14:creationId xmlns:p14="http://schemas.microsoft.com/office/powerpoint/2010/main" val="2304064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HRIT/EMWIN</a:t>
            </a:r>
            <a:endParaRPr lang="en-US" sz="3200" dirty="0"/>
          </a:p>
        </p:txBody>
      </p:sp>
      <p:sp>
        <p:nvSpPr>
          <p:cNvPr id="5" name="Text Placeholder 4"/>
          <p:cNvSpPr>
            <a:spLocks noGrp="1"/>
          </p:cNvSpPr>
          <p:nvPr>
            <p:ph idx="1"/>
          </p:nvPr>
        </p:nvSpPr>
        <p:spPr>
          <a:prstGeom prst="rect">
            <a:avLst/>
          </a:prstGeom>
        </p:spPr>
        <p:txBody>
          <a:bodyPr>
            <a:normAutofit lnSpcReduction="10000"/>
          </a:bodyPr>
          <a:lstStyle/>
          <a:p>
            <a:pPr>
              <a:spcBef>
                <a:spcPts val="450"/>
              </a:spcBef>
              <a:spcAft>
                <a:spcPts val="450"/>
              </a:spcAft>
            </a:pPr>
            <a:r>
              <a:rPr lang="en-US" sz="2000" dirty="0"/>
              <a:t>The High Rate Information Transmission (HRIT) / Emergency Managers Weather Information Service (EMWIN) broadcast is operational on GOES-16 with a data relay capacity of 400Kbps</a:t>
            </a:r>
          </a:p>
          <a:p>
            <a:pPr>
              <a:spcBef>
                <a:spcPts val="450"/>
              </a:spcBef>
              <a:spcAft>
                <a:spcPts val="450"/>
              </a:spcAft>
            </a:pPr>
            <a:r>
              <a:rPr lang="en-US" sz="2000" dirty="0"/>
              <a:t>However, the EMWIN content on HRIT/EMWIN, virtual channels 20 – 22, is in test mode and is expected to be operational in </a:t>
            </a:r>
            <a:r>
              <a:rPr lang="en-US" sz="2000" dirty="0" smtClean="0"/>
              <a:t>May 2019</a:t>
            </a:r>
            <a:endParaRPr lang="en-US" sz="2000" dirty="0"/>
          </a:p>
          <a:p>
            <a:pPr>
              <a:spcBef>
                <a:spcPts val="450"/>
              </a:spcBef>
              <a:spcAft>
                <a:spcPts val="450"/>
              </a:spcAft>
            </a:pPr>
            <a:r>
              <a:rPr lang="en-US" sz="2000" dirty="0"/>
              <a:t>The initial HRIT/EMWIN product offering includes: </a:t>
            </a:r>
          </a:p>
          <a:p>
            <a:pPr lvl="1">
              <a:spcBef>
                <a:spcPts val="450"/>
              </a:spcBef>
              <a:spcAft>
                <a:spcPts val="450"/>
              </a:spcAft>
            </a:pPr>
            <a:r>
              <a:rPr lang="en-US" sz="2000" dirty="0"/>
              <a:t> EMWIN products includes National Weather Service watches, warnings, forecasts and graphics</a:t>
            </a:r>
          </a:p>
          <a:p>
            <a:pPr lvl="1">
              <a:spcBef>
                <a:spcPts val="450"/>
              </a:spcBef>
              <a:spcAft>
                <a:spcPts val="450"/>
              </a:spcAft>
            </a:pPr>
            <a:r>
              <a:rPr lang="en-US" sz="2000" dirty="0"/>
              <a:t> Copy of the GOES-DCS observations</a:t>
            </a:r>
          </a:p>
          <a:p>
            <a:pPr lvl="1">
              <a:spcBef>
                <a:spcPts val="450"/>
              </a:spcBef>
              <a:spcAft>
                <a:spcPts val="450"/>
              </a:spcAft>
            </a:pPr>
            <a:r>
              <a:rPr lang="en-US" sz="2000" dirty="0"/>
              <a:t> Environmental maritime products from National Hurricane </a:t>
            </a:r>
            <a:r>
              <a:rPr lang="en-US" sz="2000" dirty="0" smtClean="0"/>
              <a:t>Center</a:t>
            </a:r>
          </a:p>
          <a:p>
            <a:pPr lvl="1">
              <a:spcBef>
                <a:spcPts val="450"/>
              </a:spcBef>
              <a:spcAft>
                <a:spcPts val="450"/>
              </a:spcAft>
            </a:pPr>
            <a:r>
              <a:rPr lang="en-US" sz="2000" dirty="0" smtClean="0"/>
              <a:t> Additional 4 km resolution GOES-15 &amp; Himawari-8 IR/WV/Visual Imagery (GOES-17 only)</a:t>
            </a:r>
            <a:endParaRPr lang="en-US" sz="2000" dirty="0"/>
          </a:p>
          <a:p>
            <a:pPr lvl="1">
              <a:spcBef>
                <a:spcPts val="450"/>
              </a:spcBef>
              <a:spcAft>
                <a:spcPts val="450"/>
              </a:spcAft>
            </a:pPr>
            <a:r>
              <a:rPr lang="en-US" sz="2000" dirty="0"/>
              <a:t> </a:t>
            </a:r>
            <a:r>
              <a:rPr lang="en-US" sz="2000" dirty="0" smtClean="0"/>
              <a:t>GOES-16 &amp; 17 Imagery </a:t>
            </a:r>
            <a:r>
              <a:rPr lang="en-US" sz="2000" dirty="0"/>
              <a:t>– ABI Cloud and Moisture Imagery (CMI) converted to the 2013 CGMS Global LRIT/HRIT standard</a:t>
            </a:r>
          </a:p>
          <a:p>
            <a:pPr lvl="2">
              <a:spcBef>
                <a:spcPts val="450"/>
              </a:spcBef>
              <a:spcAft>
                <a:spcPts val="450"/>
              </a:spcAft>
            </a:pPr>
            <a:r>
              <a:rPr lang="en-US" sz="2000" dirty="0"/>
              <a:t> 2 kilometer spatial resolution ABI Full Disk Bands 2, 7, 8, 9, 13, 14 and 15 available every 30 minutes </a:t>
            </a:r>
          </a:p>
          <a:p>
            <a:pPr lvl="2">
              <a:spcBef>
                <a:spcPts val="450"/>
              </a:spcBef>
              <a:spcAft>
                <a:spcPts val="450"/>
              </a:spcAft>
            </a:pPr>
            <a:r>
              <a:rPr lang="en-US" sz="2000" dirty="0"/>
              <a:t>ABI mesoscale imagery in Bands 2, 7 and 13 available every 15 minutes (Band 2 is .5 km while Bands 7 and 13 are 2 km resolution) </a:t>
            </a:r>
          </a:p>
          <a:p>
            <a:pPr>
              <a:spcBef>
                <a:spcPts val="0"/>
              </a:spcBef>
              <a:spcAft>
                <a:spcPts val="450"/>
              </a:spcAft>
            </a:pPr>
            <a:endParaRPr lang="en-US" sz="2000" dirty="0"/>
          </a:p>
          <a:p>
            <a:pPr>
              <a:spcBef>
                <a:spcPts val="0"/>
              </a:spcBef>
              <a:spcAft>
                <a:spcPts val="450"/>
              </a:spcAft>
            </a:pPr>
            <a:endParaRPr lang="en-US" sz="20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20</a:t>
            </a:fld>
            <a:endParaRPr lang="en-US"/>
          </a:p>
        </p:txBody>
      </p:sp>
      <p:sp>
        <p:nvSpPr>
          <p:cNvPr id="6" name="Date Placeholder 5"/>
          <p:cNvSpPr>
            <a:spLocks noGrp="1"/>
          </p:cNvSpPr>
          <p:nvPr>
            <p:ph type="dt" sz="half" idx="2"/>
          </p:nvPr>
        </p:nvSpPr>
        <p:spPr/>
        <p:txBody>
          <a:bodyPr/>
          <a:lstStyle/>
          <a:p>
            <a:fld id="{D0CD5EBA-C5F4-4199-8BAB-2F84F89C5171}" type="datetime1">
              <a:rPr lang="en-US" smtClean="0"/>
              <a:t>1/4/2019</a:t>
            </a:fld>
            <a:endParaRPr lang="en-US" dirty="0"/>
          </a:p>
        </p:txBody>
      </p:sp>
    </p:spTree>
    <p:extLst>
      <p:ext uri="{BB962C8B-B14F-4D97-AF65-F5344CB8AC3E}">
        <p14:creationId xmlns:p14="http://schemas.microsoft.com/office/powerpoint/2010/main" val="2413180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r>
              <a:rPr lang="en-US" sz="3200" dirty="0" smtClean="0"/>
              <a:t>HRIT/EMWIN</a:t>
            </a:r>
            <a:endParaRPr lang="en-US" sz="3200" dirty="0"/>
          </a:p>
        </p:txBody>
      </p:sp>
      <p:sp>
        <p:nvSpPr>
          <p:cNvPr id="5" name="Text Placeholder 4"/>
          <p:cNvSpPr>
            <a:spLocks noGrp="1"/>
          </p:cNvSpPr>
          <p:nvPr>
            <p:ph idx="1"/>
          </p:nvPr>
        </p:nvSpPr>
        <p:spPr/>
        <p:txBody>
          <a:bodyPr>
            <a:normAutofit/>
          </a:bodyPr>
          <a:lstStyle/>
          <a:p>
            <a:pPr marL="0" indent="0">
              <a:buNone/>
            </a:pPr>
            <a:r>
              <a:rPr lang="en-US" sz="2000" b="1" u="sng" dirty="0" smtClean="0"/>
              <a:t>EMWIN</a:t>
            </a:r>
          </a:p>
          <a:p>
            <a:r>
              <a:rPr lang="en-US" sz="2000" dirty="0" smtClean="0"/>
              <a:t>EMWIN </a:t>
            </a:r>
            <a:r>
              <a:rPr lang="en-US" sz="2000" dirty="0"/>
              <a:t>products will be transmitted as a contiguous file on the HRIT/EMWIN broadcast, a departure from the Quick Block Transfer (QBT) protocol packet transmission from GOES NOP series broadcasts</a:t>
            </a:r>
          </a:p>
          <a:p>
            <a:r>
              <a:rPr lang="en-US" sz="2000" dirty="0"/>
              <a:t>Retransmissions of EMWIN Priority 1 </a:t>
            </a:r>
            <a:r>
              <a:rPr lang="en-US" sz="2000" dirty="0" smtClean="0"/>
              <a:t>products </a:t>
            </a:r>
            <a:r>
              <a:rPr lang="en-US" sz="2000" dirty="0"/>
              <a:t>are enabled 5 seconds apart if an data dissemination outage or noisy radio frequency environments are observed</a:t>
            </a:r>
          </a:p>
          <a:p>
            <a:r>
              <a:rPr lang="en-US" sz="2000" dirty="0"/>
              <a:t>File Names. The EMWIN file naming convention has been revised to follow the WMO format identified in WMO Pub 386.</a:t>
            </a:r>
          </a:p>
          <a:p>
            <a:pPr lvl="1"/>
            <a:r>
              <a:rPr lang="en-US" sz="2000" dirty="0"/>
              <a:t>More information can be found at </a:t>
            </a:r>
            <a:r>
              <a:rPr lang="en-US" sz="2000" dirty="0">
                <a:hlinkClick r:id="rId3"/>
              </a:rPr>
              <a:t>http://</a:t>
            </a:r>
            <a:r>
              <a:rPr lang="en-US" sz="2000" dirty="0" smtClean="0">
                <a:hlinkClick r:id="rId3"/>
              </a:rPr>
              <a:t>www.nws.noaa.gov/emwin/index.htm</a:t>
            </a:r>
            <a:endParaRPr lang="en-US" sz="2000" dirty="0" smtClean="0"/>
          </a:p>
          <a:p>
            <a:pPr marL="342900" lvl="1" indent="0">
              <a:buNone/>
            </a:pPr>
            <a:endParaRPr lang="en-US" sz="2000" dirty="0"/>
          </a:p>
          <a:p>
            <a:pPr marL="0" indent="0">
              <a:buNone/>
            </a:pPr>
            <a:r>
              <a:rPr lang="en-US" sz="2000" b="1" u="sng" dirty="0" smtClean="0"/>
              <a:t>Quarterly HRIT/EMWIN User Group Meetings</a:t>
            </a:r>
          </a:p>
          <a:p>
            <a:r>
              <a:rPr lang="en-US" sz="2000" dirty="0" smtClean="0"/>
              <a:t>The latest HRIT/EMWIN </a:t>
            </a:r>
            <a:r>
              <a:rPr lang="en-US" sz="2000" dirty="0"/>
              <a:t>Stakeholder/User Group meeting was held on </a:t>
            </a:r>
            <a:r>
              <a:rPr lang="en-US" sz="2000" dirty="0" smtClean="0"/>
              <a:t>December 6</a:t>
            </a:r>
            <a:r>
              <a:rPr lang="en-US" sz="2000" baseline="30000" dirty="0" smtClean="0"/>
              <a:t>th</a:t>
            </a:r>
            <a:r>
              <a:rPr lang="en-US" sz="2000" dirty="0"/>
              <a:t>, 2018, next user group meeting is planned for </a:t>
            </a:r>
            <a:r>
              <a:rPr lang="en-US" sz="2000" dirty="0" smtClean="0"/>
              <a:t>sometime in March 2019 (held </a:t>
            </a:r>
            <a:r>
              <a:rPr lang="en-US" sz="2000" dirty="0"/>
              <a:t>quarterly)</a:t>
            </a:r>
          </a:p>
          <a:p>
            <a:pPr lvl="1"/>
            <a:r>
              <a:rPr lang="en-US" sz="2000" dirty="0"/>
              <a:t>Contact </a:t>
            </a:r>
            <a:r>
              <a:rPr lang="en-US" sz="2000" dirty="0">
                <a:hlinkClick r:id="rId4"/>
              </a:rPr>
              <a:t>seth.clevenstine@noaa.gov</a:t>
            </a:r>
            <a:r>
              <a:rPr lang="en-US" sz="2000" dirty="0"/>
              <a:t> to participate in </a:t>
            </a:r>
            <a:r>
              <a:rPr lang="en-US" sz="2000" dirty="0" smtClean="0"/>
              <a:t>HRIT/EMWIN User Group meetings and added to the email distribution list for HRIT outages/notifications</a:t>
            </a:r>
            <a:endParaRPr lang="en-US" sz="2000" dirty="0"/>
          </a:p>
          <a:p>
            <a:endParaRPr lang="en-US" sz="20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21</a:t>
            </a:fld>
            <a:endParaRPr lang="en-US"/>
          </a:p>
        </p:txBody>
      </p:sp>
      <p:sp>
        <p:nvSpPr>
          <p:cNvPr id="6" name="Date Placeholder 5"/>
          <p:cNvSpPr>
            <a:spLocks noGrp="1"/>
          </p:cNvSpPr>
          <p:nvPr>
            <p:ph type="dt" sz="half" idx="2"/>
          </p:nvPr>
        </p:nvSpPr>
        <p:spPr/>
        <p:txBody>
          <a:bodyPr/>
          <a:lstStyle/>
          <a:p>
            <a:fld id="{4AAD2FF9-99B7-4A70-814B-A7501CDCB854}" type="datetime1">
              <a:rPr lang="en-US" smtClean="0"/>
              <a:t>1/4/2019</a:t>
            </a:fld>
            <a:endParaRPr lang="en-US" dirty="0"/>
          </a:p>
        </p:txBody>
      </p:sp>
    </p:spTree>
    <p:extLst>
      <p:ext uri="{BB962C8B-B14F-4D97-AF65-F5344CB8AC3E}">
        <p14:creationId xmlns:p14="http://schemas.microsoft.com/office/powerpoint/2010/main" val="1837337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00026" y="925796"/>
            <a:ext cx="11787536" cy="5468500"/>
          </a:xfrm>
          <a:prstGeom prst="rect">
            <a:avLst/>
          </a:prstGeom>
          <a:gradFill>
            <a:gsLst>
              <a:gs pos="100000">
                <a:schemeClr val="accent1">
                  <a:tint val="100000"/>
                  <a:shade val="100000"/>
                  <a:satMod val="130000"/>
                </a:schemeClr>
              </a:gs>
              <a:gs pos="78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 name="Title 2"/>
          <p:cNvSpPr>
            <a:spLocks noGrp="1"/>
          </p:cNvSpPr>
          <p:nvPr>
            <p:ph type="title"/>
          </p:nvPr>
        </p:nvSpPr>
        <p:spPr/>
        <p:txBody>
          <a:bodyPr>
            <a:noAutofit/>
          </a:bodyPr>
          <a:lstStyle/>
          <a:p>
            <a:r>
              <a:rPr lang="en-US" sz="3200" dirty="0" smtClean="0"/>
              <a:t>HRIT/EMWIN Processing Chain</a:t>
            </a:r>
            <a:endParaRPr lang="en-US" sz="3200" dirty="0"/>
          </a:p>
        </p:txBody>
      </p:sp>
      <p:sp>
        <p:nvSpPr>
          <p:cNvPr id="28" name="Slide Number Placeholder 27"/>
          <p:cNvSpPr>
            <a:spLocks noGrp="1"/>
          </p:cNvSpPr>
          <p:nvPr>
            <p:ph type="sldNum" sz="quarter" idx="4"/>
          </p:nvPr>
        </p:nvSpPr>
        <p:spPr/>
        <p:txBody>
          <a:bodyPr/>
          <a:lstStyle/>
          <a:p>
            <a:fld id="{0249A42C-7C3A-1946-A459-68A8AD418034}" type="slidenum">
              <a:rPr lang="en-US" smtClean="0"/>
              <a:pPr/>
              <a:t>22</a:t>
            </a:fld>
            <a:endParaRPr lang="en-US"/>
          </a:p>
        </p:txBody>
      </p:sp>
      <p:sp>
        <p:nvSpPr>
          <p:cNvPr id="2" name="Date Placeholder 1"/>
          <p:cNvSpPr>
            <a:spLocks noGrp="1"/>
          </p:cNvSpPr>
          <p:nvPr>
            <p:ph type="dt" sz="half" idx="2"/>
          </p:nvPr>
        </p:nvSpPr>
        <p:spPr/>
        <p:txBody>
          <a:bodyPr/>
          <a:lstStyle/>
          <a:p>
            <a:fld id="{A2222915-7DBD-494A-BAF2-EB8C2CE668FE}" type="datetime1">
              <a:rPr lang="en-US" smtClean="0"/>
              <a:t>1/4/2019</a:t>
            </a:fld>
            <a:endParaRPr lang="en-US" dirty="0"/>
          </a:p>
        </p:txBody>
      </p:sp>
      <p:grpSp>
        <p:nvGrpSpPr>
          <p:cNvPr id="112" name="Group 111"/>
          <p:cNvGrpSpPr/>
          <p:nvPr/>
        </p:nvGrpSpPr>
        <p:grpSpPr>
          <a:xfrm>
            <a:off x="4637532" y="2792935"/>
            <a:ext cx="1766834" cy="1541312"/>
            <a:chOff x="2217248" y="3339267"/>
            <a:chExt cx="1072188" cy="1483397"/>
          </a:xfrm>
        </p:grpSpPr>
        <p:cxnSp>
          <p:nvCxnSpPr>
            <p:cNvPr id="197" name="Elbow Connector 196"/>
            <p:cNvCxnSpPr>
              <a:endCxn id="148" idx="2"/>
            </p:cNvCxnSpPr>
            <p:nvPr/>
          </p:nvCxnSpPr>
          <p:spPr>
            <a:xfrm rot="10800000">
              <a:off x="2217248" y="3339267"/>
              <a:ext cx="1063241" cy="831278"/>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a:off x="3287463" y="4163287"/>
              <a:ext cx="1973" cy="65937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474831" y="3845190"/>
            <a:ext cx="4068665" cy="1730578"/>
            <a:chOff x="297990" y="3930172"/>
            <a:chExt cx="2469034" cy="2384366"/>
          </a:xfrm>
        </p:grpSpPr>
        <p:sp>
          <p:nvSpPr>
            <p:cNvPr id="195" name="Rectangle 194"/>
            <p:cNvSpPr/>
            <p:nvPr/>
          </p:nvSpPr>
          <p:spPr>
            <a:xfrm>
              <a:off x="297990" y="3930172"/>
              <a:ext cx="2462848" cy="2384366"/>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96" name="TextBox 195"/>
            <p:cNvSpPr txBox="1"/>
            <p:nvPr/>
          </p:nvSpPr>
          <p:spPr>
            <a:xfrm>
              <a:off x="387564" y="4942590"/>
              <a:ext cx="2379460" cy="461664"/>
            </a:xfrm>
            <a:prstGeom prst="rect">
              <a:avLst/>
            </a:prstGeom>
            <a:noFill/>
          </p:spPr>
          <p:txBody>
            <a:bodyPr wrap="square" rtlCol="0">
              <a:spAutoFit/>
            </a:bodyPr>
            <a:lstStyle/>
            <a:p>
              <a:pPr algn="ctr"/>
              <a:r>
                <a:rPr lang="en-US" sz="1200" b="1" kern="0" dirty="0" smtClean="0">
                  <a:solidFill>
                    <a:srgbClr val="000000"/>
                  </a:solidFill>
                  <a:cs typeface="Arial"/>
                  <a:sym typeface="Arial"/>
                </a:rPr>
                <a:t>NSOF Product Distribution and Access </a:t>
              </a:r>
              <a:r>
                <a:rPr lang="en-US" sz="1200" b="1" kern="0" dirty="0">
                  <a:solidFill>
                    <a:srgbClr val="000000"/>
                  </a:solidFill>
                  <a:cs typeface="Arial"/>
                  <a:sym typeface="Arial"/>
                </a:rPr>
                <a:t>(PDA) </a:t>
              </a:r>
            </a:p>
          </p:txBody>
        </p:sp>
      </p:grpSp>
      <p:grpSp>
        <p:nvGrpSpPr>
          <p:cNvPr id="257" name="Group 256"/>
          <p:cNvGrpSpPr/>
          <p:nvPr/>
        </p:nvGrpSpPr>
        <p:grpSpPr>
          <a:xfrm>
            <a:off x="10611874" y="3107644"/>
            <a:ext cx="1018049" cy="984379"/>
            <a:chOff x="10611874" y="2449723"/>
            <a:chExt cx="1018049" cy="984379"/>
          </a:xfrm>
        </p:grpSpPr>
        <p:sp>
          <p:nvSpPr>
            <p:cNvPr id="116" name="Rectangle 115"/>
            <p:cNvSpPr/>
            <p:nvPr/>
          </p:nvSpPr>
          <p:spPr>
            <a:xfrm>
              <a:off x="10611874" y="2449723"/>
              <a:ext cx="1018049" cy="98437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10753515" y="2618525"/>
              <a:ext cx="863368" cy="682899"/>
              <a:chOff x="3570648" y="2914397"/>
              <a:chExt cx="523927" cy="657238"/>
            </a:xfrm>
          </p:grpSpPr>
          <p:cxnSp>
            <p:nvCxnSpPr>
              <p:cNvPr id="169" name="Straight Arrow Connector 168"/>
              <p:cNvCxnSpPr/>
              <p:nvPr/>
            </p:nvCxnSpPr>
            <p:spPr>
              <a:xfrm>
                <a:off x="3572461" y="3148321"/>
                <a:ext cx="484291"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3613063" y="2914397"/>
                <a:ext cx="476416" cy="276999"/>
              </a:xfrm>
              <a:prstGeom prst="rect">
                <a:avLst/>
              </a:prstGeom>
              <a:noFill/>
            </p:spPr>
            <p:txBody>
              <a:bodyPr wrap="square" rtlCol="0">
                <a:spAutoFit/>
              </a:bodyPr>
              <a:lstStyle/>
              <a:p>
                <a:r>
                  <a:rPr lang="en-US" sz="1200" dirty="0" smtClean="0">
                    <a:solidFill>
                      <a:schemeClr val="tx2"/>
                    </a:solidFill>
                  </a:rPr>
                  <a:t>G16</a:t>
                </a:r>
                <a:endParaRPr lang="en-US" sz="1100" dirty="0">
                  <a:solidFill>
                    <a:schemeClr val="tx2"/>
                  </a:solidFill>
                </a:endParaRPr>
              </a:p>
            </p:txBody>
          </p:sp>
          <p:cxnSp>
            <p:nvCxnSpPr>
              <p:cNvPr id="171" name="Straight Arrow Connector 170"/>
              <p:cNvCxnSpPr/>
              <p:nvPr/>
            </p:nvCxnSpPr>
            <p:spPr>
              <a:xfrm>
                <a:off x="3570648" y="3533095"/>
                <a:ext cx="48429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3619973" y="3294636"/>
                <a:ext cx="474602" cy="276999"/>
              </a:xfrm>
              <a:prstGeom prst="rect">
                <a:avLst/>
              </a:prstGeom>
              <a:noFill/>
            </p:spPr>
            <p:txBody>
              <a:bodyPr wrap="square" rtlCol="0">
                <a:spAutoFit/>
              </a:bodyPr>
              <a:lstStyle/>
              <a:p>
                <a:r>
                  <a:rPr lang="en-US" sz="1200" dirty="0" smtClean="0">
                    <a:solidFill>
                      <a:srgbClr val="00B050"/>
                    </a:solidFill>
                  </a:rPr>
                  <a:t>G17</a:t>
                </a:r>
                <a:endParaRPr lang="en-US" sz="1200" dirty="0">
                  <a:solidFill>
                    <a:srgbClr val="00B050"/>
                  </a:solidFill>
                </a:endParaRPr>
              </a:p>
            </p:txBody>
          </p:sp>
        </p:grpSp>
      </p:grpSp>
      <p:grpSp>
        <p:nvGrpSpPr>
          <p:cNvPr id="118" name="Group 117"/>
          <p:cNvGrpSpPr/>
          <p:nvPr/>
        </p:nvGrpSpPr>
        <p:grpSpPr>
          <a:xfrm>
            <a:off x="6430348" y="1887980"/>
            <a:ext cx="3649934" cy="1007195"/>
            <a:chOff x="3305203" y="1662822"/>
            <a:chExt cx="2214931" cy="851877"/>
          </a:xfrm>
        </p:grpSpPr>
        <p:sp>
          <p:nvSpPr>
            <p:cNvPr id="166" name="Rectangle 165"/>
            <p:cNvSpPr/>
            <p:nvPr/>
          </p:nvSpPr>
          <p:spPr>
            <a:xfrm>
              <a:off x="3305203" y="1662822"/>
              <a:ext cx="2206719" cy="85187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67" name="Rectangle 166"/>
            <p:cNvSpPr/>
            <p:nvPr/>
          </p:nvSpPr>
          <p:spPr>
            <a:xfrm>
              <a:off x="4943981" y="2166863"/>
              <a:ext cx="412249" cy="245660"/>
            </a:xfrm>
            <a:prstGeom prst="rect">
              <a:avLst/>
            </a:prstGeom>
            <a:solidFill>
              <a:schemeClr val="tx1">
                <a:lumMod val="65000"/>
                <a:lumOff val="3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68" name="TextBox 167"/>
            <p:cNvSpPr txBox="1"/>
            <p:nvPr/>
          </p:nvSpPr>
          <p:spPr>
            <a:xfrm>
              <a:off x="3326092" y="1662823"/>
              <a:ext cx="2194042" cy="292388"/>
            </a:xfrm>
            <a:prstGeom prst="rect">
              <a:avLst/>
            </a:prstGeom>
            <a:noFill/>
          </p:spPr>
          <p:txBody>
            <a:bodyPr wrap="square" rtlCol="0">
              <a:spAutoFit/>
            </a:bodyPr>
            <a:lstStyle/>
            <a:p>
              <a:pPr algn="ctr"/>
              <a:r>
                <a:rPr lang="en-US" sz="1300" b="1" kern="0" dirty="0" smtClean="0">
                  <a:solidFill>
                    <a:srgbClr val="000000"/>
                  </a:solidFill>
                  <a:cs typeface="Arial"/>
                  <a:sym typeface="Arial"/>
                </a:rPr>
                <a:t>Consolidated Backup</a:t>
              </a:r>
              <a:endParaRPr lang="en-US" sz="1300" b="1" kern="0" dirty="0">
                <a:solidFill>
                  <a:srgbClr val="000000"/>
                </a:solidFill>
                <a:cs typeface="Arial"/>
                <a:sym typeface="Arial"/>
              </a:endParaRPr>
            </a:p>
          </p:txBody>
        </p:sp>
      </p:grpSp>
      <p:grpSp>
        <p:nvGrpSpPr>
          <p:cNvPr id="119" name="Group 118"/>
          <p:cNvGrpSpPr/>
          <p:nvPr/>
        </p:nvGrpSpPr>
        <p:grpSpPr>
          <a:xfrm>
            <a:off x="6521124" y="2476817"/>
            <a:ext cx="3469354" cy="316890"/>
            <a:chOff x="3360289" y="2949168"/>
            <a:chExt cx="2105347" cy="304982"/>
          </a:xfrm>
        </p:grpSpPr>
        <p:grpSp>
          <p:nvGrpSpPr>
            <p:cNvPr id="160" name="Group 159"/>
            <p:cNvGrpSpPr/>
            <p:nvPr/>
          </p:nvGrpSpPr>
          <p:grpSpPr>
            <a:xfrm>
              <a:off x="3360289" y="2949168"/>
              <a:ext cx="1343979" cy="304982"/>
              <a:chOff x="3360289" y="2949168"/>
              <a:chExt cx="1343979" cy="304982"/>
            </a:xfrm>
          </p:grpSpPr>
          <p:sp>
            <p:nvSpPr>
              <p:cNvPr id="162" name="Rectangle 161"/>
              <p:cNvSpPr/>
              <p:nvPr/>
            </p:nvSpPr>
            <p:spPr>
              <a:xfrm>
                <a:off x="4178212" y="2949168"/>
                <a:ext cx="412249" cy="297420"/>
              </a:xfrm>
              <a:prstGeom prst="rect">
                <a:avLst/>
              </a:prstGeom>
              <a:solidFill>
                <a:schemeClr val="tx1">
                  <a:lumMod val="65000"/>
                  <a:lumOff val="3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63" name="Rectangle 162"/>
              <p:cNvSpPr/>
              <p:nvPr/>
            </p:nvSpPr>
            <p:spPr>
              <a:xfrm>
                <a:off x="3466633" y="2956730"/>
                <a:ext cx="412249" cy="297420"/>
              </a:xfrm>
              <a:prstGeom prst="rect">
                <a:avLst/>
              </a:prstGeom>
              <a:solidFill>
                <a:schemeClr val="tx1">
                  <a:lumMod val="65000"/>
                  <a:lumOff val="3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64" name="TextBox 163"/>
              <p:cNvSpPr txBox="1"/>
              <p:nvPr/>
            </p:nvSpPr>
            <p:spPr>
              <a:xfrm>
                <a:off x="3360289" y="2999943"/>
                <a:ext cx="624817" cy="173387"/>
              </a:xfrm>
              <a:prstGeom prst="rect">
                <a:avLst/>
              </a:prstGeom>
              <a:noFill/>
            </p:spPr>
            <p:txBody>
              <a:bodyPr wrap="square" rtlCol="0">
                <a:spAutoFit/>
              </a:bodyPr>
              <a:lstStyle/>
              <a:p>
                <a:pPr algn="ctr"/>
                <a:r>
                  <a:rPr lang="en-US" sz="900" b="1" kern="0" dirty="0" smtClean="0">
                    <a:solidFill>
                      <a:srgbClr val="FFFFFF"/>
                    </a:solidFill>
                    <a:cs typeface="Arial"/>
                    <a:sym typeface="Arial"/>
                  </a:rPr>
                  <a:t>FEP-2</a:t>
                </a:r>
                <a:endParaRPr lang="en-US" sz="700" kern="0" dirty="0">
                  <a:solidFill>
                    <a:srgbClr val="000000"/>
                  </a:solidFill>
                  <a:cs typeface="Arial"/>
                  <a:sym typeface="Arial"/>
                </a:endParaRPr>
              </a:p>
            </p:txBody>
          </p:sp>
          <p:sp>
            <p:nvSpPr>
              <p:cNvPr id="165" name="TextBox 164"/>
              <p:cNvSpPr txBox="1"/>
              <p:nvPr/>
            </p:nvSpPr>
            <p:spPr>
              <a:xfrm>
                <a:off x="4079451" y="2986846"/>
                <a:ext cx="624817" cy="230832"/>
              </a:xfrm>
              <a:prstGeom prst="rect">
                <a:avLst/>
              </a:prstGeom>
              <a:noFill/>
            </p:spPr>
            <p:txBody>
              <a:bodyPr wrap="square" rtlCol="0">
                <a:spAutoFit/>
              </a:bodyPr>
              <a:lstStyle/>
              <a:p>
                <a:pPr algn="ctr"/>
                <a:r>
                  <a:rPr lang="en-US" sz="900" b="1" kern="0" dirty="0" smtClean="0">
                    <a:solidFill>
                      <a:srgbClr val="FFFFFF"/>
                    </a:solidFill>
                    <a:cs typeface="Arial"/>
                    <a:sym typeface="Arial"/>
                  </a:rPr>
                  <a:t>FEP-1</a:t>
                </a:r>
                <a:endParaRPr lang="en-US" sz="700" kern="0" dirty="0">
                  <a:solidFill>
                    <a:srgbClr val="000000"/>
                  </a:solidFill>
                  <a:cs typeface="Arial"/>
                  <a:sym typeface="Arial"/>
                </a:endParaRPr>
              </a:p>
            </p:txBody>
          </p:sp>
        </p:grpSp>
        <p:sp>
          <p:nvSpPr>
            <p:cNvPr id="161" name="TextBox 160"/>
            <p:cNvSpPr txBox="1"/>
            <p:nvPr/>
          </p:nvSpPr>
          <p:spPr>
            <a:xfrm>
              <a:off x="4840819" y="2995851"/>
              <a:ext cx="624817" cy="230832"/>
            </a:xfrm>
            <a:prstGeom prst="rect">
              <a:avLst/>
            </a:prstGeom>
            <a:noFill/>
          </p:spPr>
          <p:txBody>
            <a:bodyPr wrap="square" rtlCol="0">
              <a:spAutoFit/>
            </a:bodyPr>
            <a:lstStyle/>
            <a:p>
              <a:pPr algn="ctr"/>
              <a:r>
                <a:rPr lang="en-US" sz="900" b="1" kern="0" dirty="0" smtClean="0">
                  <a:solidFill>
                    <a:srgbClr val="FFFFFF"/>
                  </a:solidFill>
                  <a:cs typeface="Arial"/>
                  <a:sym typeface="Arial"/>
                </a:rPr>
                <a:t>FEP-0</a:t>
              </a:r>
              <a:endParaRPr lang="en-US" sz="700" kern="0" dirty="0">
                <a:solidFill>
                  <a:srgbClr val="000000"/>
                </a:solidFill>
                <a:cs typeface="Arial"/>
                <a:sym typeface="Arial"/>
              </a:endParaRPr>
            </a:p>
          </p:txBody>
        </p:sp>
      </p:grpSp>
      <p:sp>
        <p:nvSpPr>
          <p:cNvPr id="136" name="Rectangle 135"/>
          <p:cNvSpPr/>
          <p:nvPr/>
        </p:nvSpPr>
        <p:spPr bwMode="auto">
          <a:xfrm>
            <a:off x="1346209" y="898631"/>
            <a:ext cx="8834853" cy="514488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nvGrpSpPr>
          <p:cNvPr id="114" name="Group 113"/>
          <p:cNvGrpSpPr/>
          <p:nvPr/>
        </p:nvGrpSpPr>
        <p:grpSpPr>
          <a:xfrm>
            <a:off x="5839098" y="3845190"/>
            <a:ext cx="4058471" cy="1719421"/>
            <a:chOff x="2946408" y="4290327"/>
            <a:chExt cx="2462848" cy="1781569"/>
          </a:xfrm>
        </p:grpSpPr>
        <p:sp>
          <p:nvSpPr>
            <p:cNvPr id="193" name="Rectangle 192"/>
            <p:cNvSpPr/>
            <p:nvPr/>
          </p:nvSpPr>
          <p:spPr>
            <a:xfrm>
              <a:off x="2946408" y="4290327"/>
              <a:ext cx="2462848" cy="1781569"/>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94" name="TextBox 193"/>
            <p:cNvSpPr txBox="1"/>
            <p:nvPr/>
          </p:nvSpPr>
          <p:spPr>
            <a:xfrm>
              <a:off x="3200973" y="4952563"/>
              <a:ext cx="1933209" cy="646332"/>
            </a:xfrm>
            <a:prstGeom prst="rect">
              <a:avLst/>
            </a:prstGeom>
            <a:noFill/>
          </p:spPr>
          <p:txBody>
            <a:bodyPr wrap="square" rtlCol="0">
              <a:spAutoFit/>
            </a:bodyPr>
            <a:lstStyle/>
            <a:p>
              <a:pPr algn="ctr"/>
              <a:r>
                <a:rPr lang="en-US" sz="1200" b="1" kern="0" dirty="0" smtClean="0">
                  <a:solidFill>
                    <a:srgbClr val="000000"/>
                  </a:solidFill>
                  <a:cs typeface="Arial"/>
                  <a:sym typeface="Arial"/>
                </a:rPr>
                <a:t>CBU Product Distribution and Access </a:t>
              </a:r>
              <a:r>
                <a:rPr lang="en-US" sz="1200" b="1" kern="0" dirty="0">
                  <a:solidFill>
                    <a:srgbClr val="000000"/>
                  </a:solidFill>
                  <a:cs typeface="Arial"/>
                  <a:sym typeface="Arial"/>
                </a:rPr>
                <a:t>(PDA) </a:t>
              </a:r>
            </a:p>
          </p:txBody>
        </p:sp>
      </p:grpSp>
      <p:grpSp>
        <p:nvGrpSpPr>
          <p:cNvPr id="115" name="Group 114"/>
          <p:cNvGrpSpPr/>
          <p:nvPr/>
        </p:nvGrpSpPr>
        <p:grpSpPr>
          <a:xfrm>
            <a:off x="1439703" y="1887982"/>
            <a:ext cx="8486270" cy="3463834"/>
            <a:chOff x="276673" y="2479050"/>
            <a:chExt cx="5149819" cy="3333677"/>
          </a:xfrm>
        </p:grpSpPr>
        <p:cxnSp>
          <p:nvCxnSpPr>
            <p:cNvPr id="175" name="Straight Arrow Connector 174"/>
            <p:cNvCxnSpPr/>
            <p:nvPr/>
          </p:nvCxnSpPr>
          <p:spPr>
            <a:xfrm flipV="1">
              <a:off x="542378" y="3319384"/>
              <a:ext cx="1797" cy="1227392"/>
            </a:xfrm>
            <a:prstGeom prst="straightConnector1">
              <a:avLst/>
            </a:prstGeom>
            <a:ln w="38100">
              <a:solidFill>
                <a:srgbClr val="0070C0"/>
              </a:solidFill>
              <a:tailEnd type="triangle"/>
            </a:ln>
            <a:effectLst>
              <a:glow rad="762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rot="60000" flipH="1" flipV="1">
              <a:off x="2630745" y="4912207"/>
              <a:ext cx="5676" cy="58734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4322104" y="3486640"/>
              <a:ext cx="9473" cy="98709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78" name="Group 177"/>
            <p:cNvGrpSpPr/>
            <p:nvPr/>
          </p:nvGrpSpPr>
          <p:grpSpPr>
            <a:xfrm>
              <a:off x="276673" y="2479050"/>
              <a:ext cx="2839840" cy="975283"/>
              <a:chOff x="276673" y="2479050"/>
              <a:chExt cx="2839840" cy="975283"/>
            </a:xfrm>
          </p:grpSpPr>
          <p:sp>
            <p:nvSpPr>
              <p:cNvPr id="191" name="Rectangle 190"/>
              <p:cNvSpPr/>
              <p:nvPr/>
            </p:nvSpPr>
            <p:spPr>
              <a:xfrm>
                <a:off x="306811" y="2483141"/>
                <a:ext cx="2767416" cy="97119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92" name="TextBox 191"/>
              <p:cNvSpPr txBox="1"/>
              <p:nvPr/>
            </p:nvSpPr>
            <p:spPr>
              <a:xfrm>
                <a:off x="276673" y="2479050"/>
                <a:ext cx="2839840" cy="276999"/>
              </a:xfrm>
              <a:prstGeom prst="rect">
                <a:avLst/>
              </a:prstGeom>
              <a:noFill/>
            </p:spPr>
            <p:txBody>
              <a:bodyPr wrap="square" rtlCol="0">
                <a:spAutoFit/>
              </a:bodyPr>
              <a:lstStyle/>
              <a:p>
                <a:pPr algn="ctr"/>
                <a:r>
                  <a:rPr lang="en-US" sz="1200" b="1" kern="0" dirty="0">
                    <a:solidFill>
                      <a:srgbClr val="000000"/>
                    </a:solidFill>
                    <a:cs typeface="Arial"/>
                    <a:sym typeface="Arial"/>
                  </a:rPr>
                  <a:t>Wallops Acquisition </a:t>
                </a:r>
                <a:r>
                  <a:rPr lang="en-US" sz="1200" b="1" kern="0" dirty="0" smtClean="0">
                    <a:solidFill>
                      <a:srgbClr val="000000"/>
                    </a:solidFill>
                    <a:cs typeface="Arial"/>
                    <a:sym typeface="Arial"/>
                  </a:rPr>
                  <a:t>Station</a:t>
                </a:r>
                <a:endParaRPr lang="en-US" sz="1200" b="1" kern="0" dirty="0">
                  <a:solidFill>
                    <a:srgbClr val="000000"/>
                  </a:solidFill>
                  <a:cs typeface="Arial"/>
                  <a:sym typeface="Arial"/>
                </a:endParaRPr>
              </a:p>
            </p:txBody>
          </p:sp>
        </p:grpSp>
        <p:sp>
          <p:nvSpPr>
            <p:cNvPr id="179" name="TextBox 178"/>
            <p:cNvSpPr txBox="1"/>
            <p:nvPr/>
          </p:nvSpPr>
          <p:spPr>
            <a:xfrm rot="16200000">
              <a:off x="-30437" y="3713926"/>
              <a:ext cx="1124888" cy="276999"/>
            </a:xfrm>
            <a:prstGeom prst="rect">
              <a:avLst/>
            </a:prstGeom>
            <a:noFill/>
          </p:spPr>
          <p:txBody>
            <a:bodyPr wrap="square" rtlCol="0">
              <a:spAutoFit/>
            </a:bodyPr>
            <a:lstStyle/>
            <a:p>
              <a:r>
                <a:rPr lang="en-US" sz="1200" dirty="0" smtClean="0"/>
                <a:t>G16 Primary</a:t>
              </a:r>
              <a:endParaRPr lang="en-US" sz="1200" dirty="0"/>
            </a:p>
          </p:txBody>
        </p:sp>
        <p:sp>
          <p:nvSpPr>
            <p:cNvPr id="180" name="TextBox 179"/>
            <p:cNvSpPr txBox="1"/>
            <p:nvPr/>
          </p:nvSpPr>
          <p:spPr>
            <a:xfrm>
              <a:off x="2361274" y="3934707"/>
              <a:ext cx="1021066" cy="208064"/>
            </a:xfrm>
            <a:prstGeom prst="rect">
              <a:avLst/>
            </a:prstGeom>
            <a:noFill/>
          </p:spPr>
          <p:txBody>
            <a:bodyPr wrap="square" rtlCol="0">
              <a:spAutoFit/>
            </a:bodyPr>
            <a:lstStyle/>
            <a:p>
              <a:r>
                <a:rPr lang="en-US" sz="1200" dirty="0" smtClean="0"/>
                <a:t>G17 Backup</a:t>
              </a:r>
              <a:endParaRPr lang="en-US" sz="1200" dirty="0"/>
            </a:p>
          </p:txBody>
        </p:sp>
        <p:cxnSp>
          <p:nvCxnSpPr>
            <p:cNvPr id="181" name="Straight Arrow Connector 180"/>
            <p:cNvCxnSpPr/>
            <p:nvPr/>
          </p:nvCxnSpPr>
          <p:spPr>
            <a:xfrm flipH="1" flipV="1">
              <a:off x="5168963" y="3352407"/>
              <a:ext cx="7933" cy="120823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flipV="1">
              <a:off x="1090202" y="3340847"/>
              <a:ext cx="2583" cy="119590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V="1">
              <a:off x="1640608" y="3330561"/>
              <a:ext cx="671" cy="1220191"/>
            </a:xfrm>
            <a:prstGeom prst="straightConnector1">
              <a:avLst/>
            </a:prstGeom>
            <a:ln w="38100">
              <a:solidFill>
                <a:srgbClr val="00B050"/>
              </a:solidFill>
              <a:tailEnd type="triangle"/>
            </a:ln>
            <a:effectLst>
              <a:glow rad="762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470752" y="4885826"/>
              <a:ext cx="0" cy="67438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5147051" y="4892059"/>
              <a:ext cx="3054" cy="76947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H="1" flipV="1">
              <a:off x="3194277" y="4902125"/>
              <a:ext cx="509" cy="91060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rot="16200000">
              <a:off x="519283" y="3708546"/>
              <a:ext cx="1124889" cy="276999"/>
            </a:xfrm>
            <a:prstGeom prst="rect">
              <a:avLst/>
            </a:prstGeom>
            <a:noFill/>
          </p:spPr>
          <p:txBody>
            <a:bodyPr wrap="square" rtlCol="0">
              <a:spAutoFit/>
            </a:bodyPr>
            <a:lstStyle/>
            <a:p>
              <a:r>
                <a:rPr lang="en-US" sz="1200" dirty="0" smtClean="0"/>
                <a:t>G16 Backup</a:t>
              </a:r>
              <a:endParaRPr lang="en-US" sz="1200" dirty="0"/>
            </a:p>
          </p:txBody>
        </p:sp>
        <p:sp>
          <p:nvSpPr>
            <p:cNvPr id="188" name="TextBox 187"/>
            <p:cNvSpPr txBox="1"/>
            <p:nvPr/>
          </p:nvSpPr>
          <p:spPr>
            <a:xfrm rot="16200000">
              <a:off x="1081239" y="3718322"/>
              <a:ext cx="1100661" cy="276999"/>
            </a:xfrm>
            <a:prstGeom prst="rect">
              <a:avLst/>
            </a:prstGeom>
            <a:noFill/>
          </p:spPr>
          <p:txBody>
            <a:bodyPr wrap="square" rtlCol="0">
              <a:spAutoFit/>
            </a:bodyPr>
            <a:lstStyle/>
            <a:p>
              <a:r>
                <a:rPr lang="en-US" sz="1200" dirty="0" smtClean="0"/>
                <a:t>G17 Primary</a:t>
              </a:r>
              <a:endParaRPr lang="en-US" sz="1200" dirty="0"/>
            </a:p>
          </p:txBody>
        </p:sp>
        <p:sp>
          <p:nvSpPr>
            <p:cNvPr id="189" name="TextBox 188"/>
            <p:cNvSpPr txBox="1"/>
            <p:nvPr/>
          </p:nvSpPr>
          <p:spPr>
            <a:xfrm rot="16200000">
              <a:off x="4689098" y="3694627"/>
              <a:ext cx="1197789" cy="276999"/>
            </a:xfrm>
            <a:prstGeom prst="rect">
              <a:avLst/>
            </a:prstGeom>
            <a:noFill/>
          </p:spPr>
          <p:txBody>
            <a:bodyPr wrap="square" rtlCol="0">
              <a:spAutoFit/>
            </a:bodyPr>
            <a:lstStyle/>
            <a:p>
              <a:r>
                <a:rPr lang="en-US" sz="1200" dirty="0" smtClean="0"/>
                <a:t>G16 Backup</a:t>
              </a:r>
              <a:endParaRPr lang="en-US" sz="1200" dirty="0"/>
            </a:p>
          </p:txBody>
        </p:sp>
        <p:sp>
          <p:nvSpPr>
            <p:cNvPr id="190" name="TextBox 189"/>
            <p:cNvSpPr txBox="1"/>
            <p:nvPr/>
          </p:nvSpPr>
          <p:spPr>
            <a:xfrm rot="16200000">
              <a:off x="3900355" y="3747687"/>
              <a:ext cx="1124890" cy="276999"/>
            </a:xfrm>
            <a:prstGeom prst="rect">
              <a:avLst/>
            </a:prstGeom>
            <a:noFill/>
          </p:spPr>
          <p:txBody>
            <a:bodyPr wrap="square" rtlCol="0">
              <a:spAutoFit/>
            </a:bodyPr>
            <a:lstStyle/>
            <a:p>
              <a:r>
                <a:rPr lang="en-US" sz="1200" dirty="0" smtClean="0"/>
                <a:t>G17 Backup</a:t>
              </a:r>
              <a:endParaRPr lang="en-US" sz="1200" dirty="0"/>
            </a:p>
          </p:txBody>
        </p:sp>
      </p:grpSp>
      <p:grpSp>
        <p:nvGrpSpPr>
          <p:cNvPr id="133" name="Group 132"/>
          <p:cNvGrpSpPr/>
          <p:nvPr/>
        </p:nvGrpSpPr>
        <p:grpSpPr>
          <a:xfrm>
            <a:off x="5941276" y="5017884"/>
            <a:ext cx="3885367" cy="553462"/>
            <a:chOff x="3008413" y="5491341"/>
            <a:chExt cx="2357801" cy="532665"/>
          </a:xfrm>
        </p:grpSpPr>
        <p:sp>
          <p:nvSpPr>
            <p:cNvPr id="142" name="Rectangle 141"/>
            <p:cNvSpPr/>
            <p:nvPr/>
          </p:nvSpPr>
          <p:spPr>
            <a:xfrm>
              <a:off x="3013469" y="5491341"/>
              <a:ext cx="2352745" cy="41254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44" name="TextBox 143"/>
            <p:cNvSpPr txBox="1"/>
            <p:nvPr/>
          </p:nvSpPr>
          <p:spPr>
            <a:xfrm>
              <a:off x="3008413" y="5562341"/>
              <a:ext cx="2276425" cy="461665"/>
            </a:xfrm>
            <a:prstGeom prst="rect">
              <a:avLst/>
            </a:prstGeom>
            <a:noFill/>
          </p:spPr>
          <p:txBody>
            <a:bodyPr wrap="square" rtlCol="0">
              <a:spAutoFit/>
            </a:bodyPr>
            <a:lstStyle/>
            <a:p>
              <a:pPr algn="ctr"/>
              <a:r>
                <a:rPr lang="en-US" sz="1200" b="1" kern="0" dirty="0" smtClean="0">
                  <a:solidFill>
                    <a:srgbClr val="000000"/>
                  </a:solidFill>
                  <a:cs typeface="Arial"/>
                  <a:sym typeface="Arial"/>
                </a:rPr>
                <a:t>CBU HRIT Broadcast Subscriptions</a:t>
              </a:r>
              <a:endParaRPr lang="en-US" sz="1200" b="1" kern="0" dirty="0">
                <a:solidFill>
                  <a:srgbClr val="000000"/>
                </a:solidFill>
                <a:cs typeface="Arial"/>
                <a:sym typeface="Arial"/>
              </a:endParaRPr>
            </a:p>
          </p:txBody>
        </p:sp>
      </p:grpSp>
      <p:grpSp>
        <p:nvGrpSpPr>
          <p:cNvPr id="200" name="Group 199"/>
          <p:cNvGrpSpPr/>
          <p:nvPr/>
        </p:nvGrpSpPr>
        <p:grpSpPr>
          <a:xfrm>
            <a:off x="1530398" y="5896623"/>
            <a:ext cx="1413362" cy="437357"/>
            <a:chOff x="752088" y="1358900"/>
            <a:chExt cx="1714501" cy="828422"/>
          </a:xfrm>
        </p:grpSpPr>
        <p:sp>
          <p:nvSpPr>
            <p:cNvPr id="201" name="Rectangle 200"/>
            <p:cNvSpPr/>
            <p:nvPr/>
          </p:nvSpPr>
          <p:spPr>
            <a:xfrm>
              <a:off x="752088" y="1358900"/>
              <a:ext cx="1714501" cy="812801"/>
            </a:xfrm>
            <a:prstGeom prst="rec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2" name="TextBox 201"/>
            <p:cNvSpPr txBox="1"/>
            <p:nvPr/>
          </p:nvSpPr>
          <p:spPr>
            <a:xfrm>
              <a:off x="791601" y="1406959"/>
              <a:ext cx="1651002" cy="780363"/>
            </a:xfrm>
            <a:prstGeom prst="rect">
              <a:avLst/>
            </a:prstGeom>
            <a:noFill/>
          </p:spPr>
          <p:txBody>
            <a:bodyPr wrap="square" rtlCol="0">
              <a:spAutoFit/>
            </a:bodyPr>
            <a:lstStyle/>
            <a:p>
              <a:pPr algn="ctr"/>
              <a:r>
                <a:rPr lang="en-US" sz="1050" b="1" dirty="0" smtClean="0"/>
                <a:t>GOES-16/17 </a:t>
              </a:r>
              <a:r>
                <a:rPr lang="en-US" sz="1050" b="1" dirty="0"/>
                <a:t>CMI </a:t>
              </a:r>
            </a:p>
            <a:p>
              <a:pPr algn="ctr"/>
              <a:r>
                <a:rPr lang="en-US" sz="1050" b="1" dirty="0"/>
                <a:t>(NSOF/CBU)</a:t>
              </a:r>
            </a:p>
          </p:txBody>
        </p:sp>
      </p:grpSp>
      <p:sp>
        <p:nvSpPr>
          <p:cNvPr id="203" name="Rectangle 202"/>
          <p:cNvSpPr/>
          <p:nvPr/>
        </p:nvSpPr>
        <p:spPr>
          <a:xfrm>
            <a:off x="1519958" y="5011984"/>
            <a:ext cx="3877035" cy="428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grpSp>
        <p:nvGrpSpPr>
          <p:cNvPr id="204" name="Group 203"/>
          <p:cNvGrpSpPr/>
          <p:nvPr/>
        </p:nvGrpSpPr>
        <p:grpSpPr>
          <a:xfrm>
            <a:off x="3201398" y="5885737"/>
            <a:ext cx="1505028" cy="458284"/>
            <a:chOff x="720837" y="1358900"/>
            <a:chExt cx="1869334" cy="820164"/>
          </a:xfrm>
        </p:grpSpPr>
        <p:sp>
          <p:nvSpPr>
            <p:cNvPr id="205" name="Rectangle 204"/>
            <p:cNvSpPr/>
            <p:nvPr/>
          </p:nvSpPr>
          <p:spPr>
            <a:xfrm>
              <a:off x="850900" y="1358900"/>
              <a:ext cx="1714500" cy="812800"/>
            </a:xfrm>
            <a:prstGeom prst="rec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6" name="TextBox 205"/>
            <p:cNvSpPr txBox="1"/>
            <p:nvPr/>
          </p:nvSpPr>
          <p:spPr>
            <a:xfrm>
              <a:off x="720837" y="1397000"/>
              <a:ext cx="1869334" cy="782064"/>
            </a:xfrm>
            <a:prstGeom prst="rect">
              <a:avLst/>
            </a:prstGeom>
            <a:noFill/>
          </p:spPr>
          <p:txBody>
            <a:bodyPr wrap="square" rtlCol="0">
              <a:spAutoFit/>
            </a:bodyPr>
            <a:lstStyle/>
            <a:p>
              <a:pPr algn="ctr"/>
              <a:r>
                <a:rPr lang="en-US" sz="1050" b="1" dirty="0"/>
                <a:t>DADDS DCS Data (</a:t>
              </a:r>
              <a:r>
                <a:rPr lang="en-US" sz="1050" b="1" dirty="0" smtClean="0"/>
                <a:t>NSOF/WCDAS)</a:t>
              </a:r>
              <a:endParaRPr lang="en-US" sz="1050" b="1" dirty="0"/>
            </a:p>
          </p:txBody>
        </p:sp>
      </p:grpSp>
      <p:sp>
        <p:nvSpPr>
          <p:cNvPr id="207" name="TextBox 206"/>
          <p:cNvSpPr txBox="1"/>
          <p:nvPr/>
        </p:nvSpPr>
        <p:spPr>
          <a:xfrm>
            <a:off x="1635821" y="5087091"/>
            <a:ext cx="3751269" cy="276999"/>
          </a:xfrm>
          <a:prstGeom prst="rect">
            <a:avLst/>
          </a:prstGeom>
          <a:noFill/>
        </p:spPr>
        <p:txBody>
          <a:bodyPr wrap="square" rtlCol="0">
            <a:spAutoFit/>
          </a:bodyPr>
          <a:lstStyle/>
          <a:p>
            <a:pPr algn="ctr"/>
            <a:r>
              <a:rPr lang="en-US" sz="1200" b="1" dirty="0" smtClean="0"/>
              <a:t>NSOF</a:t>
            </a:r>
            <a:r>
              <a:rPr lang="en-US" sz="1200" b="1" kern="0" dirty="0" smtClean="0">
                <a:solidFill>
                  <a:srgbClr val="000000"/>
                </a:solidFill>
                <a:cs typeface="Arial"/>
                <a:sym typeface="Arial"/>
              </a:rPr>
              <a:t> HRIT Broadcast Subscriptions</a:t>
            </a:r>
            <a:endParaRPr lang="en-US" sz="1200" b="1" kern="0" dirty="0">
              <a:solidFill>
                <a:srgbClr val="000000"/>
              </a:solidFill>
              <a:cs typeface="Arial"/>
              <a:sym typeface="Arial"/>
            </a:endParaRPr>
          </a:p>
        </p:txBody>
      </p:sp>
      <p:pic>
        <p:nvPicPr>
          <p:cNvPr id="209" name="Picture 8" descr="1_telecommunications_satellite_network_over_international_gateway_ppt_slides_1"/>
          <p:cNvPicPr>
            <a:picLocks noChangeAspect="1" noChangeArrowheads="1"/>
          </p:cNvPicPr>
          <p:nvPr/>
        </p:nvPicPr>
        <p:blipFill rotWithShape="1">
          <a:blip r:embed="rId2">
            <a:extLst>
              <a:ext uri="{28A0092B-C50C-407E-A947-70E740481C1C}">
                <a14:useLocalDpi xmlns:a14="http://schemas.microsoft.com/office/drawing/2010/main" val="0"/>
              </a:ext>
            </a:extLst>
          </a:blip>
          <a:srcRect l="44958" t="44910" r="41662" b="35578"/>
          <a:stretch/>
        </p:blipFill>
        <p:spPr bwMode="auto">
          <a:xfrm>
            <a:off x="2170085" y="2002328"/>
            <a:ext cx="343755" cy="348095"/>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pic>
        <p:nvPicPr>
          <p:cNvPr id="210" name="Picture 6" descr="1_computer_icons_imac_raid_mac_pro_server_satellite_switch_workstation_part_2_ppt_slides_1"/>
          <p:cNvPicPr>
            <a:picLocks noChangeAspect="1" noChangeArrowheads="1"/>
          </p:cNvPicPr>
          <p:nvPr/>
        </p:nvPicPr>
        <p:blipFill rotWithShape="1">
          <a:blip r:embed="rId3">
            <a:extLst>
              <a:ext uri="{28A0092B-C50C-407E-A947-70E740481C1C}">
                <a14:useLocalDpi xmlns:a14="http://schemas.microsoft.com/office/drawing/2010/main" val="0"/>
              </a:ext>
            </a:extLst>
          </a:blip>
          <a:srcRect l="58187" t="41286" r="30942" b="42825"/>
          <a:stretch/>
        </p:blipFill>
        <p:spPr bwMode="auto">
          <a:xfrm>
            <a:off x="4916590" y="1986865"/>
            <a:ext cx="362198" cy="387035"/>
          </a:xfrm>
          <a:prstGeom prst="rect">
            <a:avLst/>
          </a:prstGeom>
          <a:blipFill dpi="0" rotWithShape="1">
            <a:blip r:embed="rId4"/>
            <a:srcRect/>
            <a:tile tx="0" ty="0" sx="100000" sy="100000" flip="none" algn="tl"/>
          </a:blipFill>
          <a:ln w="19050">
            <a:solidFill>
              <a:srgbClr val="00B050"/>
            </a:solidFill>
          </a:ln>
        </p:spPr>
      </p:pic>
      <p:cxnSp>
        <p:nvCxnSpPr>
          <p:cNvPr id="67" name="Elbow Connector 66"/>
          <p:cNvCxnSpPr>
            <a:stCxn id="151" idx="0"/>
            <a:endCxn id="209" idx="1"/>
          </p:cNvCxnSpPr>
          <p:nvPr/>
        </p:nvCxnSpPr>
        <p:spPr>
          <a:xfrm rot="5400000" flipH="1" flipV="1">
            <a:off x="1887690" y="2179713"/>
            <a:ext cx="285731" cy="279059"/>
          </a:xfrm>
          <a:prstGeom prst="bentConnector2">
            <a:avLst/>
          </a:prstGeom>
          <a:ln>
            <a:solidFill>
              <a:srgbClr val="0070C0"/>
            </a:solidFill>
            <a:tailEnd type="triangle"/>
          </a:ln>
          <a:effectLst>
            <a:glow rad="762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8" name="Elbow Connector 87"/>
          <p:cNvCxnSpPr>
            <a:stCxn id="149" idx="0"/>
            <a:endCxn id="210" idx="1"/>
          </p:cNvCxnSpPr>
          <p:nvPr/>
        </p:nvCxnSpPr>
        <p:spPr>
          <a:xfrm rot="5400000" flipH="1" flipV="1">
            <a:off x="4160450" y="1713164"/>
            <a:ext cx="288921" cy="1223360"/>
          </a:xfrm>
          <a:prstGeom prst="bentConnector2">
            <a:avLst/>
          </a:prstGeom>
          <a:ln>
            <a:solidFill>
              <a:srgbClr val="00B050"/>
            </a:solidFill>
            <a:tailEnd type="triangle"/>
          </a:ln>
          <a:effectLst>
            <a:glow rad="762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11" name="Group 210"/>
          <p:cNvGrpSpPr/>
          <p:nvPr/>
        </p:nvGrpSpPr>
        <p:grpSpPr>
          <a:xfrm>
            <a:off x="5048837" y="5894935"/>
            <a:ext cx="1363428" cy="458881"/>
            <a:chOff x="850900" y="1358900"/>
            <a:chExt cx="1714500" cy="841666"/>
          </a:xfrm>
        </p:grpSpPr>
        <p:sp>
          <p:nvSpPr>
            <p:cNvPr id="212" name="Rectangle 211"/>
            <p:cNvSpPr/>
            <p:nvPr/>
          </p:nvSpPr>
          <p:spPr>
            <a:xfrm>
              <a:off x="850900" y="1358900"/>
              <a:ext cx="1714500" cy="812800"/>
            </a:xfrm>
            <a:prstGeom prst="rec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3" name="TextBox 212"/>
            <p:cNvSpPr txBox="1"/>
            <p:nvPr/>
          </p:nvSpPr>
          <p:spPr>
            <a:xfrm>
              <a:off x="876298" y="1395764"/>
              <a:ext cx="1651000" cy="804802"/>
            </a:xfrm>
            <a:prstGeom prst="rect">
              <a:avLst/>
            </a:prstGeom>
            <a:noFill/>
          </p:spPr>
          <p:txBody>
            <a:bodyPr wrap="square" rtlCol="0">
              <a:spAutoFit/>
            </a:bodyPr>
            <a:lstStyle/>
            <a:p>
              <a:pPr algn="ctr"/>
              <a:r>
                <a:rPr lang="en-US" sz="1050" b="1" dirty="0"/>
                <a:t>EWMIN  (College Park/Boulder)</a:t>
              </a:r>
            </a:p>
          </p:txBody>
        </p:sp>
      </p:grpSp>
      <p:grpSp>
        <p:nvGrpSpPr>
          <p:cNvPr id="214" name="Group 213"/>
          <p:cNvGrpSpPr/>
          <p:nvPr/>
        </p:nvGrpSpPr>
        <p:grpSpPr>
          <a:xfrm>
            <a:off x="6807259" y="5888272"/>
            <a:ext cx="1363233" cy="454791"/>
            <a:chOff x="850900" y="1358900"/>
            <a:chExt cx="1714500" cy="812800"/>
          </a:xfrm>
        </p:grpSpPr>
        <p:sp>
          <p:nvSpPr>
            <p:cNvPr id="215" name="Rectangle 214"/>
            <p:cNvSpPr/>
            <p:nvPr/>
          </p:nvSpPr>
          <p:spPr>
            <a:xfrm>
              <a:off x="850900" y="1358900"/>
              <a:ext cx="1714500" cy="812800"/>
            </a:xfrm>
            <a:prstGeom prst="rec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6" name="TextBox 215"/>
            <p:cNvSpPr txBox="1"/>
            <p:nvPr/>
          </p:nvSpPr>
          <p:spPr>
            <a:xfrm>
              <a:off x="876297" y="1422496"/>
              <a:ext cx="1651000" cy="579457"/>
            </a:xfrm>
            <a:prstGeom prst="rect">
              <a:avLst/>
            </a:prstGeom>
            <a:noFill/>
          </p:spPr>
          <p:txBody>
            <a:bodyPr wrap="square" rtlCol="0">
              <a:spAutoFit/>
            </a:bodyPr>
            <a:lstStyle/>
            <a:p>
              <a:pPr algn="ctr"/>
              <a:r>
                <a:rPr lang="en-US" sz="1050" b="1" dirty="0"/>
                <a:t>Internet Data (NHC &amp; NWS)</a:t>
              </a:r>
            </a:p>
          </p:txBody>
        </p:sp>
      </p:grpSp>
      <p:grpSp>
        <p:nvGrpSpPr>
          <p:cNvPr id="217" name="Group 216"/>
          <p:cNvGrpSpPr/>
          <p:nvPr/>
        </p:nvGrpSpPr>
        <p:grpSpPr>
          <a:xfrm>
            <a:off x="8557312" y="5875262"/>
            <a:ext cx="1363233" cy="478013"/>
            <a:chOff x="850900" y="1358900"/>
            <a:chExt cx="1714500" cy="812800"/>
          </a:xfrm>
        </p:grpSpPr>
        <p:sp>
          <p:nvSpPr>
            <p:cNvPr id="218" name="Rectangle 217"/>
            <p:cNvSpPr/>
            <p:nvPr/>
          </p:nvSpPr>
          <p:spPr>
            <a:xfrm>
              <a:off x="850900" y="1358900"/>
              <a:ext cx="1714500" cy="812800"/>
            </a:xfrm>
            <a:prstGeom prst="rec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9" name="TextBox 218"/>
            <p:cNvSpPr txBox="1"/>
            <p:nvPr/>
          </p:nvSpPr>
          <p:spPr>
            <a:xfrm>
              <a:off x="876298" y="1462353"/>
              <a:ext cx="1651000" cy="579457"/>
            </a:xfrm>
            <a:prstGeom prst="rect">
              <a:avLst/>
            </a:prstGeom>
            <a:noFill/>
            <a:ln>
              <a:noFill/>
            </a:ln>
          </p:spPr>
          <p:txBody>
            <a:bodyPr wrap="square" rtlCol="0">
              <a:spAutoFit/>
            </a:bodyPr>
            <a:lstStyle/>
            <a:p>
              <a:pPr algn="ctr"/>
              <a:r>
                <a:rPr lang="en-US" sz="1050" b="1" dirty="0"/>
                <a:t>Legacy GOES</a:t>
              </a:r>
            </a:p>
            <a:p>
              <a:pPr algn="ctr"/>
              <a:r>
                <a:rPr lang="en-US" sz="1050" b="1" dirty="0"/>
                <a:t>(NSOF/CBU)</a:t>
              </a:r>
            </a:p>
          </p:txBody>
        </p:sp>
      </p:grpSp>
      <p:pic>
        <p:nvPicPr>
          <p:cNvPr id="225" name="Picture 6" descr="1_computer_icons_imac_raid_mac_pro_server_satellite_switch_workstation_part_2_ppt_slides_1"/>
          <p:cNvPicPr>
            <a:picLocks noChangeAspect="1" noChangeArrowheads="1"/>
          </p:cNvPicPr>
          <p:nvPr/>
        </p:nvPicPr>
        <p:blipFill rotWithShape="1">
          <a:blip r:embed="rId3">
            <a:extLst>
              <a:ext uri="{28A0092B-C50C-407E-A947-70E740481C1C}">
                <a14:useLocalDpi xmlns:a14="http://schemas.microsoft.com/office/drawing/2010/main" val="0"/>
              </a:ext>
            </a:extLst>
          </a:blip>
          <a:srcRect l="58187" t="41286" r="30942" b="42825"/>
          <a:stretch/>
        </p:blipFill>
        <p:spPr bwMode="auto">
          <a:xfrm>
            <a:off x="9297703" y="1955690"/>
            <a:ext cx="350212" cy="374227"/>
          </a:xfrm>
          <a:prstGeom prst="rect">
            <a:avLst/>
          </a:prstGeom>
          <a:blipFill dpi="0" rotWithShape="1">
            <a:blip r:embed="rId4"/>
            <a:srcRect/>
            <a:tile tx="0" ty="0" sx="100000" sy="100000" flip="none" algn="tl"/>
          </a:blipFill>
          <a:ln w="19050">
            <a:solidFill>
              <a:srgbClr val="00B050"/>
            </a:solidFill>
          </a:ln>
        </p:spPr>
      </p:pic>
      <p:pic>
        <p:nvPicPr>
          <p:cNvPr id="226" name="Picture 8" descr="1_telecommunications_satellite_network_over_international_gateway_ppt_slides_1"/>
          <p:cNvPicPr>
            <a:picLocks noChangeAspect="1" noChangeArrowheads="1"/>
          </p:cNvPicPr>
          <p:nvPr/>
        </p:nvPicPr>
        <p:blipFill rotWithShape="1">
          <a:blip r:embed="rId2">
            <a:extLst>
              <a:ext uri="{28A0092B-C50C-407E-A947-70E740481C1C}">
                <a14:useLocalDpi xmlns:a14="http://schemas.microsoft.com/office/drawing/2010/main" val="0"/>
              </a:ext>
            </a:extLst>
          </a:blip>
          <a:srcRect l="44958" t="44910" r="41662" b="35578"/>
          <a:stretch/>
        </p:blipFill>
        <p:spPr bwMode="auto">
          <a:xfrm>
            <a:off x="6879299" y="1980830"/>
            <a:ext cx="343755" cy="348095"/>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pic>
        <p:nvPicPr>
          <p:cNvPr id="228" name="Picture 2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4477" y="965484"/>
            <a:ext cx="1123274" cy="647033"/>
          </a:xfrm>
          <a:prstGeom prst="rect">
            <a:avLst/>
          </a:prstGeom>
          <a:ln w="19050">
            <a:noFill/>
            <a:prstDash val="dash"/>
          </a:ln>
          <a:effectLst>
            <a:glow>
              <a:schemeClr val="bg1"/>
            </a:glow>
          </a:effectLst>
        </p:spPr>
      </p:pic>
      <p:cxnSp>
        <p:nvCxnSpPr>
          <p:cNvPr id="232" name="Elbow Connector 231"/>
          <p:cNvCxnSpPr>
            <a:stCxn id="209" idx="0"/>
            <a:endCxn id="228" idx="1"/>
          </p:cNvCxnSpPr>
          <p:nvPr/>
        </p:nvCxnSpPr>
        <p:spPr>
          <a:xfrm rot="5400000" flipH="1" flipV="1">
            <a:off x="2186557" y="1444408"/>
            <a:ext cx="713327" cy="402514"/>
          </a:xfrm>
          <a:prstGeom prst="bentConnector2">
            <a:avLst/>
          </a:prstGeom>
          <a:ln>
            <a:solidFill>
              <a:srgbClr val="0070C0"/>
            </a:solidFill>
            <a:tailEnd type="triangle"/>
          </a:ln>
          <a:effectLst>
            <a:glow rad="76200">
              <a:schemeClr val="bg1">
                <a:alpha val="5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33" name="Picture 2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0050" y="959938"/>
            <a:ext cx="1123274" cy="647033"/>
          </a:xfrm>
          <a:prstGeom prst="rect">
            <a:avLst/>
          </a:prstGeom>
          <a:effectLst>
            <a:glow>
              <a:schemeClr val="bg1"/>
            </a:glow>
          </a:effectLst>
        </p:spPr>
      </p:pic>
      <p:cxnSp>
        <p:nvCxnSpPr>
          <p:cNvPr id="235" name="Elbow Connector 234"/>
          <p:cNvCxnSpPr>
            <a:stCxn id="210" idx="0"/>
            <a:endCxn id="233" idx="1"/>
          </p:cNvCxnSpPr>
          <p:nvPr/>
        </p:nvCxnSpPr>
        <p:spPr>
          <a:xfrm rot="5400000" flipH="1" flipV="1">
            <a:off x="5977164" y="403980"/>
            <a:ext cx="703410" cy="2462361"/>
          </a:xfrm>
          <a:prstGeom prst="bentConnector2">
            <a:avLst/>
          </a:prstGeom>
          <a:ln>
            <a:solidFill>
              <a:srgbClr val="00B050"/>
            </a:solidFill>
            <a:tailEnd type="triangle"/>
          </a:ln>
          <a:effectLst>
            <a:glow rad="76200">
              <a:schemeClr val="bg1">
                <a:alpha val="22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37" name="Group 236"/>
          <p:cNvGrpSpPr/>
          <p:nvPr/>
        </p:nvGrpSpPr>
        <p:grpSpPr>
          <a:xfrm>
            <a:off x="1573236" y="3966628"/>
            <a:ext cx="3877035" cy="607307"/>
            <a:chOff x="1573236" y="3966628"/>
            <a:chExt cx="3877035" cy="607307"/>
          </a:xfrm>
        </p:grpSpPr>
        <p:sp>
          <p:nvSpPr>
            <p:cNvPr id="208" name="Rectangle 207"/>
            <p:cNvSpPr/>
            <p:nvPr/>
          </p:nvSpPr>
          <p:spPr>
            <a:xfrm>
              <a:off x="1573236" y="3966628"/>
              <a:ext cx="3877035" cy="428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41" name="TextBox 140"/>
            <p:cNvSpPr txBox="1"/>
            <p:nvPr/>
          </p:nvSpPr>
          <p:spPr>
            <a:xfrm>
              <a:off x="1582841" y="4094244"/>
              <a:ext cx="3751270" cy="479691"/>
            </a:xfrm>
            <a:prstGeom prst="rect">
              <a:avLst/>
            </a:prstGeom>
            <a:noFill/>
          </p:spPr>
          <p:txBody>
            <a:bodyPr wrap="square" rtlCol="0">
              <a:spAutoFit/>
            </a:bodyPr>
            <a:lstStyle/>
            <a:p>
              <a:pPr algn="ctr"/>
              <a:r>
                <a:rPr lang="en-US" sz="1200" b="1" kern="0" dirty="0" smtClean="0">
                  <a:solidFill>
                    <a:srgbClr val="000000"/>
                  </a:solidFill>
                  <a:cs typeface="Arial"/>
                  <a:sym typeface="Arial"/>
                </a:rPr>
                <a:t>NSOF HRIT Broadcast Stream Services</a:t>
              </a:r>
              <a:endParaRPr lang="en-US" sz="1200" b="1" kern="0" dirty="0">
                <a:solidFill>
                  <a:srgbClr val="000000"/>
                </a:solidFill>
                <a:cs typeface="Arial"/>
                <a:sym typeface="Arial"/>
              </a:endParaRPr>
            </a:p>
          </p:txBody>
        </p:sp>
      </p:grpSp>
      <p:grpSp>
        <p:nvGrpSpPr>
          <p:cNvPr id="241" name="Group 240"/>
          <p:cNvGrpSpPr/>
          <p:nvPr/>
        </p:nvGrpSpPr>
        <p:grpSpPr>
          <a:xfrm>
            <a:off x="5946796" y="3963543"/>
            <a:ext cx="3877035" cy="567351"/>
            <a:chOff x="5946796" y="3963543"/>
            <a:chExt cx="3877035" cy="567351"/>
          </a:xfrm>
        </p:grpSpPr>
        <p:sp>
          <p:nvSpPr>
            <p:cNvPr id="199" name="Rectangle 198"/>
            <p:cNvSpPr/>
            <p:nvPr/>
          </p:nvSpPr>
          <p:spPr>
            <a:xfrm>
              <a:off x="5946796" y="3963543"/>
              <a:ext cx="3877035" cy="428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39" name="TextBox 138"/>
            <p:cNvSpPr txBox="1"/>
            <p:nvPr/>
          </p:nvSpPr>
          <p:spPr>
            <a:xfrm>
              <a:off x="6049729" y="4051205"/>
              <a:ext cx="3751271" cy="479689"/>
            </a:xfrm>
            <a:prstGeom prst="rect">
              <a:avLst/>
            </a:prstGeom>
            <a:noFill/>
          </p:spPr>
          <p:txBody>
            <a:bodyPr wrap="square" rtlCol="0">
              <a:spAutoFit/>
            </a:bodyPr>
            <a:lstStyle/>
            <a:p>
              <a:pPr algn="ctr"/>
              <a:r>
                <a:rPr lang="en-US" sz="1200" b="1" kern="0" dirty="0" smtClean="0">
                  <a:solidFill>
                    <a:srgbClr val="000000"/>
                  </a:solidFill>
                  <a:cs typeface="Arial"/>
                  <a:sym typeface="Arial"/>
                </a:rPr>
                <a:t>CBU HRIT Broadcast Stream Services</a:t>
              </a:r>
              <a:endParaRPr lang="en-US" sz="1200" b="1" kern="0" dirty="0">
                <a:solidFill>
                  <a:srgbClr val="000000"/>
                </a:solidFill>
                <a:cs typeface="Arial"/>
                <a:sym typeface="Arial"/>
              </a:endParaRPr>
            </a:p>
          </p:txBody>
        </p:sp>
      </p:grpSp>
      <p:cxnSp>
        <p:nvCxnSpPr>
          <p:cNvPr id="245" name="Straight Connector 244"/>
          <p:cNvCxnSpPr/>
          <p:nvPr/>
        </p:nvCxnSpPr>
        <p:spPr>
          <a:xfrm>
            <a:off x="2277836" y="5731727"/>
            <a:ext cx="69560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a:endCxn id="218" idx="0"/>
          </p:cNvCxnSpPr>
          <p:nvPr/>
        </p:nvCxnSpPr>
        <p:spPr>
          <a:xfrm>
            <a:off x="9233877" y="5731727"/>
            <a:ext cx="5052" cy="1435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7434813" y="5728011"/>
            <a:ext cx="5052" cy="1435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724960" y="5735446"/>
            <a:ext cx="5052" cy="1435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3970499" y="5731730"/>
            <a:ext cx="5052" cy="1435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2271797" y="5728014"/>
            <a:ext cx="5052" cy="1435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3" name="Straight Arrow Connector 252"/>
          <p:cNvCxnSpPr/>
          <p:nvPr/>
        </p:nvCxnSpPr>
        <p:spPr>
          <a:xfrm flipV="1">
            <a:off x="3444175" y="5440640"/>
            <a:ext cx="0" cy="2873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4" name="Straight Arrow Connector 253"/>
          <p:cNvCxnSpPr/>
          <p:nvPr/>
        </p:nvCxnSpPr>
        <p:spPr>
          <a:xfrm flipV="1">
            <a:off x="7931246" y="5440639"/>
            <a:ext cx="0" cy="2873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1481480" y="2462107"/>
            <a:ext cx="4467899" cy="320448"/>
            <a:chOff x="316946" y="2066201"/>
            <a:chExt cx="2711306" cy="308407"/>
          </a:xfrm>
        </p:grpSpPr>
        <p:sp>
          <p:nvSpPr>
            <p:cNvPr id="147" name="Rectangle 146"/>
            <p:cNvSpPr/>
            <p:nvPr/>
          </p:nvSpPr>
          <p:spPr>
            <a:xfrm>
              <a:off x="2617504" y="2070621"/>
              <a:ext cx="338689" cy="297420"/>
            </a:xfrm>
            <a:prstGeom prst="rect">
              <a:avLst/>
            </a:prstGeom>
            <a:solidFill>
              <a:schemeClr val="tx1">
                <a:lumMod val="65000"/>
                <a:lumOff val="3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48" name="Rectangle 147"/>
            <p:cNvSpPr/>
            <p:nvPr/>
          </p:nvSpPr>
          <p:spPr>
            <a:xfrm>
              <a:off x="2062823" y="2076446"/>
              <a:ext cx="338689" cy="297420"/>
            </a:xfrm>
            <a:prstGeom prst="rect">
              <a:avLst/>
            </a:prstGeom>
            <a:solidFill>
              <a:schemeClr val="tx1">
                <a:lumMod val="65000"/>
                <a:lumOff val="3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49" name="Rectangle 148"/>
            <p:cNvSpPr/>
            <p:nvPr/>
          </p:nvSpPr>
          <p:spPr>
            <a:xfrm>
              <a:off x="1489783" y="2073128"/>
              <a:ext cx="338689" cy="297420"/>
            </a:xfrm>
            <a:prstGeom prst="rect">
              <a:avLst/>
            </a:prstGeom>
            <a:solidFill>
              <a:schemeClr val="tx1">
                <a:lumMod val="65000"/>
                <a:lumOff val="3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50" name="Rectangle 149"/>
            <p:cNvSpPr/>
            <p:nvPr/>
          </p:nvSpPr>
          <p:spPr>
            <a:xfrm>
              <a:off x="925923" y="2077188"/>
              <a:ext cx="338689" cy="297420"/>
            </a:xfrm>
            <a:prstGeom prst="rect">
              <a:avLst/>
            </a:prstGeom>
            <a:solidFill>
              <a:schemeClr val="tx1">
                <a:lumMod val="65000"/>
                <a:lumOff val="3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51" name="Rectangle 150"/>
            <p:cNvSpPr/>
            <p:nvPr/>
          </p:nvSpPr>
          <p:spPr>
            <a:xfrm>
              <a:off x="396131" y="2066201"/>
              <a:ext cx="338689" cy="297420"/>
            </a:xfrm>
            <a:prstGeom prst="rect">
              <a:avLst/>
            </a:prstGeom>
            <a:solidFill>
              <a:schemeClr val="tx1">
                <a:lumMod val="65000"/>
                <a:lumOff val="3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srgbClr val="FFFFFF"/>
                </a:solidFill>
                <a:sym typeface="Arial"/>
              </a:endParaRPr>
            </a:p>
          </p:txBody>
        </p:sp>
        <p:grpSp>
          <p:nvGrpSpPr>
            <p:cNvPr id="152" name="Group 151"/>
            <p:cNvGrpSpPr/>
            <p:nvPr/>
          </p:nvGrpSpPr>
          <p:grpSpPr>
            <a:xfrm>
              <a:off x="316946" y="2112797"/>
              <a:ext cx="2711306" cy="228460"/>
              <a:chOff x="316946" y="2112797"/>
              <a:chExt cx="2711306" cy="228460"/>
            </a:xfrm>
          </p:grpSpPr>
          <p:sp>
            <p:nvSpPr>
              <p:cNvPr id="154" name="TextBox 153"/>
              <p:cNvSpPr txBox="1"/>
              <p:nvPr/>
            </p:nvSpPr>
            <p:spPr>
              <a:xfrm>
                <a:off x="2544990" y="2112797"/>
                <a:ext cx="483262" cy="215444"/>
              </a:xfrm>
              <a:prstGeom prst="rect">
                <a:avLst/>
              </a:prstGeom>
              <a:noFill/>
            </p:spPr>
            <p:txBody>
              <a:bodyPr wrap="square" rtlCol="0">
                <a:spAutoFit/>
              </a:bodyPr>
              <a:lstStyle/>
              <a:p>
                <a:pPr algn="ctr"/>
                <a:r>
                  <a:rPr lang="en-US" sz="800" b="1" kern="0" dirty="0" smtClean="0">
                    <a:solidFill>
                      <a:srgbClr val="FFFFFF"/>
                    </a:solidFill>
                    <a:cs typeface="Arial"/>
                    <a:sym typeface="Arial"/>
                  </a:rPr>
                  <a:t>FEP-4</a:t>
                </a:r>
                <a:endParaRPr lang="en-US" sz="500" kern="0" dirty="0">
                  <a:solidFill>
                    <a:srgbClr val="000000"/>
                  </a:solidFill>
                  <a:cs typeface="Arial"/>
                  <a:sym typeface="Arial"/>
                </a:endParaRPr>
              </a:p>
            </p:txBody>
          </p:sp>
          <p:sp>
            <p:nvSpPr>
              <p:cNvPr id="155" name="TextBox 154"/>
              <p:cNvSpPr txBox="1"/>
              <p:nvPr/>
            </p:nvSpPr>
            <p:spPr>
              <a:xfrm>
                <a:off x="1990800" y="2117036"/>
                <a:ext cx="483262" cy="215444"/>
              </a:xfrm>
              <a:prstGeom prst="rect">
                <a:avLst/>
              </a:prstGeom>
              <a:noFill/>
            </p:spPr>
            <p:txBody>
              <a:bodyPr wrap="square" rtlCol="0">
                <a:spAutoFit/>
              </a:bodyPr>
              <a:lstStyle/>
              <a:p>
                <a:pPr algn="ctr"/>
                <a:r>
                  <a:rPr lang="en-US" sz="800" b="1" kern="0" dirty="0" smtClean="0">
                    <a:solidFill>
                      <a:srgbClr val="FFFFFF"/>
                    </a:solidFill>
                    <a:cs typeface="Arial"/>
                    <a:sym typeface="Arial"/>
                  </a:rPr>
                  <a:t>FEP-3</a:t>
                </a:r>
                <a:endParaRPr lang="en-US" sz="500" kern="0" dirty="0">
                  <a:solidFill>
                    <a:srgbClr val="000000"/>
                  </a:solidFill>
                  <a:cs typeface="Arial"/>
                  <a:sym typeface="Arial"/>
                </a:endParaRPr>
              </a:p>
            </p:txBody>
          </p:sp>
          <p:sp>
            <p:nvSpPr>
              <p:cNvPr id="156" name="TextBox 155"/>
              <p:cNvSpPr txBox="1"/>
              <p:nvPr/>
            </p:nvSpPr>
            <p:spPr>
              <a:xfrm>
                <a:off x="1417496" y="2122426"/>
                <a:ext cx="483262" cy="215444"/>
              </a:xfrm>
              <a:prstGeom prst="rect">
                <a:avLst/>
              </a:prstGeom>
              <a:noFill/>
            </p:spPr>
            <p:txBody>
              <a:bodyPr wrap="square" rtlCol="0">
                <a:spAutoFit/>
              </a:bodyPr>
              <a:lstStyle/>
              <a:p>
                <a:pPr algn="ctr"/>
                <a:r>
                  <a:rPr lang="en-US" sz="800" b="1" kern="0" dirty="0" smtClean="0">
                    <a:solidFill>
                      <a:srgbClr val="FFFFFF"/>
                    </a:solidFill>
                    <a:cs typeface="Arial"/>
                    <a:sym typeface="Arial"/>
                  </a:rPr>
                  <a:t>FEP-2</a:t>
                </a:r>
                <a:endParaRPr lang="en-US" sz="500" kern="0" dirty="0">
                  <a:solidFill>
                    <a:srgbClr val="000000"/>
                  </a:solidFill>
                  <a:cs typeface="Arial"/>
                  <a:sym typeface="Arial"/>
                </a:endParaRPr>
              </a:p>
            </p:txBody>
          </p:sp>
          <p:sp>
            <p:nvSpPr>
              <p:cNvPr id="157" name="TextBox 156"/>
              <p:cNvSpPr txBox="1"/>
              <p:nvPr/>
            </p:nvSpPr>
            <p:spPr>
              <a:xfrm>
                <a:off x="854530" y="2125813"/>
                <a:ext cx="483262" cy="215444"/>
              </a:xfrm>
              <a:prstGeom prst="rect">
                <a:avLst/>
              </a:prstGeom>
              <a:noFill/>
            </p:spPr>
            <p:txBody>
              <a:bodyPr wrap="square" rtlCol="0">
                <a:spAutoFit/>
              </a:bodyPr>
              <a:lstStyle/>
              <a:p>
                <a:pPr algn="ctr"/>
                <a:r>
                  <a:rPr lang="en-US" sz="800" b="1" kern="0" dirty="0" smtClean="0">
                    <a:solidFill>
                      <a:srgbClr val="FFFFFF"/>
                    </a:solidFill>
                    <a:cs typeface="Arial"/>
                    <a:sym typeface="Arial"/>
                  </a:rPr>
                  <a:t>FEP-1</a:t>
                </a:r>
                <a:endParaRPr lang="en-US" sz="500" kern="0" dirty="0">
                  <a:solidFill>
                    <a:srgbClr val="000000"/>
                  </a:solidFill>
                  <a:cs typeface="Arial"/>
                  <a:sym typeface="Arial"/>
                </a:endParaRPr>
              </a:p>
            </p:txBody>
          </p:sp>
          <p:sp>
            <p:nvSpPr>
              <p:cNvPr id="158" name="TextBox 157"/>
              <p:cNvSpPr txBox="1"/>
              <p:nvPr/>
            </p:nvSpPr>
            <p:spPr>
              <a:xfrm>
                <a:off x="316946" y="2114777"/>
                <a:ext cx="483262" cy="215444"/>
              </a:xfrm>
              <a:prstGeom prst="rect">
                <a:avLst/>
              </a:prstGeom>
              <a:noFill/>
            </p:spPr>
            <p:txBody>
              <a:bodyPr wrap="square" rtlCol="0">
                <a:spAutoFit/>
              </a:bodyPr>
              <a:lstStyle/>
              <a:p>
                <a:pPr algn="ctr"/>
                <a:r>
                  <a:rPr lang="en-US" sz="800" b="1" kern="0" dirty="0" smtClean="0">
                    <a:solidFill>
                      <a:srgbClr val="FFFFFF"/>
                    </a:solidFill>
                    <a:cs typeface="Arial"/>
                    <a:sym typeface="Arial"/>
                  </a:rPr>
                  <a:t>FEP-0</a:t>
                </a:r>
                <a:endParaRPr lang="en-US" sz="500" kern="0" dirty="0">
                  <a:solidFill>
                    <a:srgbClr val="000000"/>
                  </a:solidFill>
                  <a:cs typeface="Arial"/>
                  <a:sym typeface="Arial"/>
                </a:endParaRPr>
              </a:p>
            </p:txBody>
          </p:sp>
        </p:grpSp>
      </p:grpSp>
      <p:sp>
        <p:nvSpPr>
          <p:cNvPr id="255" name="Text Box 12"/>
          <p:cNvSpPr txBox="1">
            <a:spLocks noChangeArrowheads="1"/>
          </p:cNvSpPr>
          <p:nvPr/>
        </p:nvSpPr>
        <p:spPr bwMode="auto">
          <a:xfrm>
            <a:off x="8354146" y="1094383"/>
            <a:ext cx="1338399" cy="461665"/>
          </a:xfrm>
          <a:prstGeom prst="rect">
            <a:avLst/>
          </a:prstGeom>
          <a:noFill/>
          <a:ln w="9525">
            <a:noFill/>
            <a:miter lim="800000"/>
            <a:headEnd/>
            <a:tailEnd/>
          </a:ln>
        </p:spPr>
        <p:txBody>
          <a:bodyPr wrap="square">
            <a:spAutoFit/>
          </a:bodyPr>
          <a:lstStyle/>
          <a:p>
            <a:pPr algn="ctr" defTabSz="342900"/>
            <a:r>
              <a:rPr lang="en-US" sz="1200" b="1" dirty="0" smtClean="0">
                <a:solidFill>
                  <a:prstClr val="white"/>
                </a:solidFill>
                <a:effectLst>
                  <a:outerShdw blurRad="50800" dist="38100" dir="2700000" algn="tl" rotWithShape="0">
                    <a:prstClr val="black">
                      <a:alpha val="40000"/>
                    </a:prstClr>
                  </a:outerShdw>
                </a:effectLst>
                <a:cs typeface="Calibri"/>
              </a:rPr>
              <a:t>GOES-17</a:t>
            </a:r>
          </a:p>
          <a:p>
            <a:pPr algn="ctr" defTabSz="342900"/>
            <a:r>
              <a:rPr lang="en-US" sz="1200" dirty="0" smtClean="0">
                <a:solidFill>
                  <a:prstClr val="white"/>
                </a:solidFill>
                <a:effectLst>
                  <a:outerShdw blurRad="50800" dist="38100" dir="2700000" algn="tl" rotWithShape="0">
                    <a:prstClr val="black">
                      <a:alpha val="40000"/>
                    </a:prstClr>
                  </a:outerShdw>
                </a:effectLst>
                <a:cs typeface="Calibri"/>
              </a:rPr>
              <a:t>137.2° West</a:t>
            </a:r>
            <a:endParaRPr lang="en-US" sz="1200" dirty="0">
              <a:solidFill>
                <a:prstClr val="white"/>
              </a:solidFill>
              <a:effectLst>
                <a:outerShdw blurRad="50800" dist="38100" dir="2700000" algn="tl" rotWithShape="0">
                  <a:prstClr val="black">
                    <a:alpha val="40000"/>
                  </a:prstClr>
                </a:outerShdw>
              </a:effectLst>
              <a:cs typeface="Calibri"/>
            </a:endParaRPr>
          </a:p>
        </p:txBody>
      </p:sp>
      <p:sp>
        <p:nvSpPr>
          <p:cNvPr id="256" name="Text Box 11"/>
          <p:cNvSpPr txBox="1">
            <a:spLocks noChangeArrowheads="1"/>
          </p:cNvSpPr>
          <p:nvPr/>
        </p:nvSpPr>
        <p:spPr bwMode="auto">
          <a:xfrm>
            <a:off x="3703526" y="1094197"/>
            <a:ext cx="938077" cy="461665"/>
          </a:xfrm>
          <a:prstGeom prst="rect">
            <a:avLst/>
          </a:prstGeom>
          <a:noFill/>
          <a:ln w="9525">
            <a:noFill/>
            <a:miter lim="800000"/>
            <a:headEnd/>
            <a:tailEnd/>
          </a:ln>
        </p:spPr>
        <p:txBody>
          <a:bodyPr wrap="none">
            <a:spAutoFit/>
          </a:bodyPr>
          <a:lstStyle/>
          <a:p>
            <a:pPr algn="ctr" defTabSz="342900"/>
            <a:r>
              <a:rPr lang="en-US" sz="1200" b="1" dirty="0" smtClean="0">
                <a:solidFill>
                  <a:prstClr val="white"/>
                </a:solidFill>
                <a:effectLst>
                  <a:outerShdw blurRad="50800" dist="38100" dir="2700000" algn="tl" rotWithShape="0">
                    <a:prstClr val="black">
                      <a:alpha val="40000"/>
                    </a:prstClr>
                  </a:outerShdw>
                </a:effectLst>
                <a:cs typeface="Calibri"/>
              </a:rPr>
              <a:t>GOES-16</a:t>
            </a:r>
            <a:endParaRPr lang="en-US" sz="1200" b="1" dirty="0">
              <a:solidFill>
                <a:prstClr val="white"/>
              </a:solidFill>
              <a:effectLst>
                <a:outerShdw blurRad="50800" dist="38100" dir="2700000" algn="tl" rotWithShape="0">
                  <a:prstClr val="black">
                    <a:alpha val="40000"/>
                  </a:prstClr>
                </a:outerShdw>
              </a:effectLst>
              <a:cs typeface="Calibri"/>
            </a:endParaRPr>
          </a:p>
          <a:p>
            <a:pPr algn="ctr" defTabSz="342900"/>
            <a:r>
              <a:rPr lang="en-US" sz="1200" dirty="0">
                <a:solidFill>
                  <a:prstClr val="white"/>
                </a:solidFill>
                <a:effectLst>
                  <a:outerShdw blurRad="50800" dist="38100" dir="2700000" algn="tl" rotWithShape="0">
                    <a:prstClr val="black">
                      <a:alpha val="40000"/>
                    </a:prstClr>
                  </a:outerShdw>
                </a:effectLst>
                <a:cs typeface="Calibri"/>
              </a:rPr>
              <a:t>75.2° West</a:t>
            </a:r>
          </a:p>
        </p:txBody>
      </p:sp>
    </p:spTree>
    <p:extLst>
      <p:ext uri="{BB962C8B-B14F-4D97-AF65-F5344CB8AC3E}">
        <p14:creationId xmlns:p14="http://schemas.microsoft.com/office/powerpoint/2010/main" val="274916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a:t>HRIT/EMWIN Users By Numbers</a:t>
            </a:r>
          </a:p>
        </p:txBody>
      </p:sp>
      <p:sp>
        <p:nvSpPr>
          <p:cNvPr id="5" name="Slide Number Placeholder 4"/>
          <p:cNvSpPr>
            <a:spLocks noGrp="1"/>
          </p:cNvSpPr>
          <p:nvPr>
            <p:ph type="sldNum" sz="quarter" idx="4"/>
          </p:nvPr>
        </p:nvSpPr>
        <p:spPr/>
        <p:txBody>
          <a:bodyPr/>
          <a:lstStyle/>
          <a:p>
            <a:fld id="{0249A42C-7C3A-1946-A459-68A8AD418034}" type="slidenum">
              <a:rPr lang="en-US" smtClean="0"/>
              <a:pPr/>
              <a:t>23</a:t>
            </a:fld>
            <a:endParaRPr lang="en-US"/>
          </a:p>
        </p:txBody>
      </p:sp>
      <p:sp>
        <p:nvSpPr>
          <p:cNvPr id="8" name="Date Placeholder 7"/>
          <p:cNvSpPr>
            <a:spLocks noGrp="1"/>
          </p:cNvSpPr>
          <p:nvPr>
            <p:ph type="dt" sz="half" idx="2"/>
          </p:nvPr>
        </p:nvSpPr>
        <p:spPr/>
        <p:txBody>
          <a:bodyPr/>
          <a:lstStyle/>
          <a:p>
            <a:fld id="{08015FBD-FD85-4AA7-8044-862997E40F30}" type="datetime1">
              <a:rPr lang="en-US" smtClean="0"/>
              <a:t>1/4/2019</a:t>
            </a:fld>
            <a:endParaRPr lang="en-US" dirty="0"/>
          </a:p>
        </p:txBody>
      </p:sp>
      <p:grpSp>
        <p:nvGrpSpPr>
          <p:cNvPr id="14" name="Group 13"/>
          <p:cNvGrpSpPr/>
          <p:nvPr/>
        </p:nvGrpSpPr>
        <p:grpSpPr>
          <a:xfrm>
            <a:off x="30763" y="1003801"/>
            <a:ext cx="9079785" cy="5330324"/>
            <a:chOff x="30763" y="1003801"/>
            <a:chExt cx="9079785" cy="5330324"/>
          </a:xfrm>
        </p:grpSpPr>
        <p:sp>
          <p:nvSpPr>
            <p:cNvPr id="13" name="Rectangle 12"/>
            <p:cNvSpPr/>
            <p:nvPr/>
          </p:nvSpPr>
          <p:spPr>
            <a:xfrm>
              <a:off x="30764" y="1014154"/>
              <a:ext cx="9079784" cy="5319971"/>
            </a:xfrm>
            <a:prstGeom prst="rect">
              <a:avLst/>
            </a:prstGeom>
            <a:gradFill>
              <a:gsLst>
                <a:gs pos="0">
                  <a:schemeClr val="accent1">
                    <a:tint val="100000"/>
                    <a:shade val="100000"/>
                    <a:satMod val="130000"/>
                  </a:schemeClr>
                </a:gs>
                <a:gs pos="100000">
                  <a:schemeClr val="tx2"/>
                </a:gs>
                <a:gs pos="4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0" name="Oval 9"/>
            <p:cNvSpPr/>
            <p:nvPr/>
          </p:nvSpPr>
          <p:spPr>
            <a:xfrm>
              <a:off x="30763" y="1003801"/>
              <a:ext cx="4518935" cy="4604411"/>
            </a:xfrm>
            <a:prstGeom prst="ellipse">
              <a:avLst/>
            </a:prstGeom>
            <a:blipFill>
              <a:blip r:embed="rId2"/>
              <a:srcRect/>
              <a:stretch>
                <a:fillRect l="-4251" r="-3709"/>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480000">
              <a:off x="4549698" y="1003801"/>
              <a:ext cx="4560850" cy="4604411"/>
            </a:xfrm>
            <a:prstGeom prst="ellipse">
              <a:avLst/>
            </a:prstGeom>
            <a:blipFill>
              <a:blip r:embed="rId3"/>
              <a:srcRect/>
              <a:stretch>
                <a:fillRect l="-34553" t="-1" r="-34955" b="-1763"/>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8" name="Chart 17"/>
          <p:cNvGraphicFramePr>
            <a:graphicFrameLocks/>
          </p:cNvGraphicFramePr>
          <p:nvPr>
            <p:extLst/>
          </p:nvPr>
        </p:nvGraphicFramePr>
        <p:xfrm>
          <a:off x="9110548" y="1014154"/>
          <a:ext cx="3081452" cy="43161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a:graphicFrameLocks/>
          </p:cNvGraphicFramePr>
          <p:nvPr>
            <p:extLst/>
          </p:nvPr>
        </p:nvGraphicFramePr>
        <p:xfrm>
          <a:off x="2471970" y="4092497"/>
          <a:ext cx="3861923" cy="224162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p:cNvSpPr txBox="1"/>
          <p:nvPr/>
        </p:nvSpPr>
        <p:spPr>
          <a:xfrm>
            <a:off x="9143335" y="5394264"/>
            <a:ext cx="3015877" cy="954107"/>
          </a:xfrm>
          <a:prstGeom prst="rect">
            <a:avLst/>
          </a:prstGeom>
          <a:ln>
            <a:solidFill>
              <a:schemeClr val="tx1"/>
            </a:solidFill>
          </a:ln>
        </p:spPr>
        <p:txBody>
          <a:bodyPr wrap="square" rtlCol="0">
            <a:spAutoFit/>
          </a:bodyPr>
          <a:lstStyle/>
          <a:p>
            <a:pPr algn="ctr"/>
            <a:r>
              <a:rPr lang="en-US" i="1" baseline="0" dirty="0" smtClean="0">
                <a:solidFill>
                  <a:srgbClr val="000000"/>
                </a:solidFill>
                <a:latin typeface="Arial"/>
              </a:rPr>
              <a:t>Users are defined as a having a</a:t>
            </a:r>
            <a:r>
              <a:rPr lang="en-US" i="1" dirty="0" smtClean="0">
                <a:solidFill>
                  <a:srgbClr val="000000"/>
                </a:solidFill>
                <a:latin typeface="Arial"/>
              </a:rPr>
              <a:t> complete receiving station capable of obtaining the HRIT/EMWIN broadcast downlink</a:t>
            </a:r>
            <a:endParaRPr lang="en-US" i="1" baseline="0" dirty="0" smtClean="0">
              <a:solidFill>
                <a:srgbClr val="000000"/>
              </a:solidFill>
              <a:latin typeface="Arial"/>
            </a:endParaRPr>
          </a:p>
        </p:txBody>
      </p:sp>
    </p:spTree>
    <p:extLst>
      <p:ext uri="{BB962C8B-B14F-4D97-AF65-F5344CB8AC3E}">
        <p14:creationId xmlns:p14="http://schemas.microsoft.com/office/powerpoint/2010/main" val="846081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HRIT/EMWIN Reception</a:t>
            </a:r>
            <a:endParaRPr lang="en-US" sz="3200" dirty="0"/>
          </a:p>
        </p:txBody>
      </p:sp>
      <p:sp>
        <p:nvSpPr>
          <p:cNvPr id="3" name="Content Placeholder 2"/>
          <p:cNvSpPr>
            <a:spLocks noGrp="1"/>
          </p:cNvSpPr>
          <p:nvPr>
            <p:ph idx="1"/>
          </p:nvPr>
        </p:nvSpPr>
        <p:spPr>
          <a:xfrm>
            <a:off x="695498" y="1163782"/>
            <a:ext cx="10701251" cy="4871258"/>
          </a:xfrm>
        </p:spPr>
        <p:txBody>
          <a:bodyPr>
            <a:normAutofit fontScale="92500"/>
          </a:bodyPr>
          <a:lstStyle/>
          <a:p>
            <a:r>
              <a:rPr lang="en-US" dirty="0"/>
              <a:t>To receive </a:t>
            </a:r>
            <a:r>
              <a:rPr lang="en-US" dirty="0" smtClean="0"/>
              <a:t>HRIT/EMWIN, a user </a:t>
            </a:r>
            <a:r>
              <a:rPr lang="en-US" dirty="0"/>
              <a:t>can purchase the necessary equipment (antenna, cabling, receiver, computer, and software) from commercial companies for unlimited access to the GOES-R Series </a:t>
            </a:r>
            <a:r>
              <a:rPr lang="en-US" dirty="0" smtClean="0"/>
              <a:t>HRIT/EMWIN. A manufacturer’s list is available at</a:t>
            </a:r>
            <a:r>
              <a:rPr lang="en-US" dirty="0"/>
              <a:t>:  </a:t>
            </a:r>
            <a:r>
              <a:rPr lang="en-US" dirty="0">
                <a:hlinkClick r:id="rId2"/>
              </a:rPr>
              <a:t>http://</a:t>
            </a:r>
            <a:r>
              <a:rPr lang="en-US" dirty="0" smtClean="0">
                <a:hlinkClick r:id="rId2"/>
              </a:rPr>
              <a:t>www.noaasis.noaa.gov/NOAASIS/ml/manulst.html</a:t>
            </a:r>
            <a:endParaRPr lang="en-US" dirty="0" smtClean="0"/>
          </a:p>
          <a:p>
            <a:pPr lvl="1"/>
            <a:r>
              <a:rPr lang="en-US" dirty="0" smtClean="0"/>
              <a:t>Previous compatible 1.0+ meter LRIT antennas, </a:t>
            </a:r>
            <a:r>
              <a:rPr lang="en-US" dirty="0"/>
              <a:t>cabling</a:t>
            </a:r>
            <a:r>
              <a:rPr lang="en-US" dirty="0" smtClean="0"/>
              <a:t> </a:t>
            </a:r>
            <a:r>
              <a:rPr lang="en-US" dirty="0"/>
              <a:t>and </a:t>
            </a:r>
            <a:r>
              <a:rPr lang="en-US" dirty="0" smtClean="0"/>
              <a:t>majority of LNB downconverters can be reused for HRIT/EMWIN </a:t>
            </a:r>
          </a:p>
          <a:p>
            <a:pPr lvl="1"/>
            <a:r>
              <a:rPr lang="en-US" dirty="0" smtClean="0"/>
              <a:t>All LRIT 1691.0 MHz receivers will not work without modification or new 1694.1 MHz HRIT/EMWIN compatible receivers will need to be obtained</a:t>
            </a:r>
          </a:p>
          <a:p>
            <a:r>
              <a:rPr lang="en-US" dirty="0" smtClean="0"/>
              <a:t>The </a:t>
            </a:r>
            <a:r>
              <a:rPr lang="en-US" dirty="0"/>
              <a:t>transmission format; “The Coordination Group for Meteorological Satellites LRIT/HRIT Global Specification” can be </a:t>
            </a:r>
            <a:r>
              <a:rPr lang="en-US" dirty="0" smtClean="0"/>
              <a:t>downloaded from: </a:t>
            </a:r>
            <a:r>
              <a:rPr lang="en-US" dirty="0">
                <a:hlinkClick r:id="rId3"/>
              </a:rPr>
              <a:t>https://www.cgms-info.org/documents/cgms-lrit-hrit-global-specification-(v2-8-of-30-oct-2013).</a:t>
            </a:r>
            <a:r>
              <a:rPr lang="en-US" dirty="0" smtClean="0">
                <a:hlinkClick r:id="rId3"/>
              </a:rPr>
              <a:t>pdf</a:t>
            </a:r>
            <a:endParaRPr lang="en-US" dirty="0" smtClean="0"/>
          </a:p>
          <a:p>
            <a:r>
              <a:rPr lang="en-US" dirty="0" smtClean="0"/>
              <a:t>The </a:t>
            </a:r>
            <a:r>
              <a:rPr lang="en-US" dirty="0"/>
              <a:t>GOES-R Web Site provides program and technical information at: </a:t>
            </a:r>
            <a:r>
              <a:rPr lang="en-US" dirty="0">
                <a:hlinkClick r:id="rId4"/>
              </a:rPr>
              <a:t>https://</a:t>
            </a:r>
            <a:r>
              <a:rPr lang="en-US" dirty="0" smtClean="0">
                <a:hlinkClick r:id="rId4"/>
              </a:rPr>
              <a:t>www.goes-r.gov/users/hrit.html</a:t>
            </a:r>
            <a:endParaRPr lang="en-US" dirty="0" smtClean="0"/>
          </a:p>
          <a:p>
            <a:r>
              <a:rPr lang="en-US" dirty="0" smtClean="0"/>
              <a:t>A software-based solution is described at the HRIT/EMWIN prototype receiver links and </a:t>
            </a:r>
            <a:r>
              <a:rPr lang="en-US" dirty="0"/>
              <a:t>specifications webpage: </a:t>
            </a:r>
            <a:r>
              <a:rPr lang="en-US" dirty="0">
                <a:hlinkClick r:id="rId5"/>
              </a:rPr>
              <a:t>https://</a:t>
            </a:r>
            <a:r>
              <a:rPr lang="en-US" dirty="0" smtClean="0">
                <a:hlinkClick r:id="rId5"/>
              </a:rPr>
              <a:t>www.goes-r.gov/users/hrit-links.html</a:t>
            </a:r>
            <a:endParaRPr lang="en-US" dirty="0" smtClean="0"/>
          </a:p>
          <a:p>
            <a:r>
              <a:rPr lang="en-US" dirty="0" smtClean="0"/>
              <a:t>There </a:t>
            </a:r>
            <a:r>
              <a:rPr lang="en-US" dirty="0"/>
              <a:t>is no fee or license requirement required by NOAA to receive </a:t>
            </a:r>
            <a:r>
              <a:rPr lang="en-US" dirty="0" smtClean="0"/>
              <a:t>the products on HRIT/EMWIN</a:t>
            </a:r>
          </a:p>
          <a:p>
            <a:r>
              <a:rPr lang="en-US" dirty="0" smtClean="0"/>
              <a:t>For any HRIT/EMWIN broadcast inquiries, please send an email to </a:t>
            </a:r>
            <a:r>
              <a:rPr lang="en-US" dirty="0" smtClean="0">
                <a:hlinkClick r:id="rId6"/>
              </a:rPr>
              <a:t>seth.clevenstine@noaa.gov</a:t>
            </a:r>
            <a:r>
              <a:rPr lang="en-US" dirty="0" smtClean="0"/>
              <a:t> for further information.</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24</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1/4/2019</a:t>
            </a:fld>
            <a:endParaRPr lang="en-US" dirty="0"/>
          </a:p>
        </p:txBody>
      </p:sp>
    </p:spTree>
    <p:extLst>
      <p:ext uri="{BB962C8B-B14F-4D97-AF65-F5344CB8AC3E}">
        <p14:creationId xmlns:p14="http://schemas.microsoft.com/office/powerpoint/2010/main" val="3496068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GRB Reception</a:t>
            </a:r>
            <a:endParaRPr lang="en-US" dirty="0">
              <a:solidFill>
                <a:schemeClr val="bg1"/>
              </a:solidFill>
            </a:endParaRPr>
          </a:p>
        </p:txBody>
      </p:sp>
      <p:sp>
        <p:nvSpPr>
          <p:cNvPr id="5" name="Slide Number Placeholder 4"/>
          <p:cNvSpPr>
            <a:spLocks noGrp="1"/>
          </p:cNvSpPr>
          <p:nvPr>
            <p:ph type="sldNum" sz="quarter" idx="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9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342900" rtl="0" eaLnBrk="1" fontAlgn="auto" latinLnBrk="0" hangingPunct="1">
                <a:lnSpc>
                  <a:spcPct val="100000"/>
                </a:lnSpc>
                <a:spcBef>
                  <a:spcPts val="0"/>
                </a:spcBef>
                <a:spcAft>
                  <a:spcPts val="0"/>
                </a:spcAft>
                <a:buClrTx/>
                <a:buSzTx/>
                <a:buFontTx/>
                <a:buNone/>
                <a:tabLst/>
                <a:defRPr/>
              </a:pPr>
              <a:t>25</a:t>
            </a:fld>
            <a:endParaRPr kumimoji="0" lang="en-US" altLang="en-US"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Date Placeholder 5"/>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05974-41D5-4C56-8ECB-1B5E4DDEE27E}" type="datetime1">
              <a:rPr kumimoji="0" lang="en-US" sz="9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1/4/2019</a:t>
            </a:fld>
            <a:endParaRPr kumimoji="0" lang="en-US" sz="900" b="0" i="0" u="none" strike="noStrike" kern="0" cap="none" spc="0" normalizeH="0" baseline="0" noProof="0" dirty="0">
              <a:ln>
                <a:noFill/>
              </a:ln>
              <a:solidFill>
                <a:prstClr val="black"/>
              </a:solidFill>
              <a:effectLst/>
              <a:uLnTx/>
              <a:uFillTx/>
              <a:latin typeface="Arial"/>
              <a:cs typeface="Arial"/>
              <a:sym typeface="Arial"/>
            </a:endParaRPr>
          </a:p>
        </p:txBody>
      </p:sp>
      <p:sp>
        <p:nvSpPr>
          <p:cNvPr id="7" name="Title 1"/>
          <p:cNvSpPr txBox="1">
            <a:spLocks/>
          </p:cNvSpPr>
          <p:nvPr/>
        </p:nvSpPr>
        <p:spPr>
          <a:xfrm>
            <a:off x="2133600" y="0"/>
            <a:ext cx="9976624" cy="822960"/>
          </a:xfrm>
          <a:prstGeom prst="rect">
            <a:avLst/>
          </a:prstGeom>
        </p:spPr>
        <p:txBody>
          <a:bodyPr vert="horz" lIns="68580" tIns="34290" rIns="68580" bIns="34290" rtlCol="0" anchor="ctr">
            <a:noAutofit/>
          </a:bodyPr>
          <a:lstStyle>
            <a:lvl1pPr algn="ctr" defTabSz="4572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lang="en-US" sz="3200" dirty="0" smtClean="0">
                <a:solidFill>
                  <a:prstClr val="black"/>
                </a:solidFill>
                <a:latin typeface="Calibri"/>
              </a:rPr>
              <a:t>HRIT/EMWIN</a:t>
            </a:r>
            <a:r>
              <a:rPr kumimoji="0" lang="en-US" sz="3200" b="1" i="0" u="none" strike="noStrike" kern="1200" cap="none" spc="0" normalizeH="0" baseline="0" noProof="0" dirty="0" smtClean="0">
                <a:ln>
                  <a:noFill/>
                </a:ln>
                <a:solidFill>
                  <a:prstClr val="black"/>
                </a:solidFill>
                <a:effectLst/>
                <a:uLnTx/>
                <a:uFillTx/>
                <a:latin typeface="Calibri"/>
                <a:sym typeface="Arial"/>
              </a:rPr>
              <a:t> Reception Details</a:t>
            </a:r>
            <a:endParaRPr kumimoji="0" lang="en-US" sz="3200" b="1" i="0" u="none" strike="noStrike" kern="1200" cap="none" spc="0" normalizeH="0" baseline="0" noProof="0" dirty="0">
              <a:ln>
                <a:noFill/>
              </a:ln>
              <a:solidFill>
                <a:prstClr val="black"/>
              </a:solidFill>
              <a:effectLst/>
              <a:uLnTx/>
              <a:uFillTx/>
              <a:latin typeface="Calibri"/>
              <a:sym typeface="Arial"/>
            </a:endParaRPr>
          </a:p>
        </p:txBody>
      </p:sp>
      <p:graphicFrame>
        <p:nvGraphicFramePr>
          <p:cNvPr id="8" name="Table 7">
            <a:extLst>
              <a:ext uri="{FF2B5EF4-FFF2-40B4-BE49-F238E27FC236}">
                <a16:creationId xmlns:a16="http://schemas.microsoft.com/office/drawing/2014/main" id="{96A9E01B-FA0A-4F94-9390-DF837BABFA85}"/>
              </a:ext>
            </a:extLst>
          </p:cNvPr>
          <p:cNvGraphicFramePr>
            <a:graphicFrameLocks noGrp="1"/>
          </p:cNvGraphicFramePr>
          <p:nvPr>
            <p:extLst/>
          </p:nvPr>
        </p:nvGraphicFramePr>
        <p:xfrm>
          <a:off x="200723" y="932424"/>
          <a:ext cx="11797990" cy="5473832"/>
        </p:xfrm>
        <a:graphic>
          <a:graphicData uri="http://schemas.openxmlformats.org/drawingml/2006/table">
            <a:tbl>
              <a:tblPr firstRow="1" firstCol="1" bandRow="1"/>
              <a:tblGrid>
                <a:gridCol w="2085277">
                  <a:extLst>
                    <a:ext uri="{9D8B030D-6E8A-4147-A177-3AD203B41FA5}">
                      <a16:colId xmlns:a16="http://schemas.microsoft.com/office/drawing/2014/main" val="135160070"/>
                    </a:ext>
                  </a:extLst>
                </a:gridCol>
                <a:gridCol w="3757961">
                  <a:extLst>
                    <a:ext uri="{9D8B030D-6E8A-4147-A177-3AD203B41FA5}">
                      <a16:colId xmlns:a16="http://schemas.microsoft.com/office/drawing/2014/main" val="3387000193"/>
                    </a:ext>
                  </a:extLst>
                </a:gridCol>
                <a:gridCol w="5954752">
                  <a:extLst>
                    <a:ext uri="{9D8B030D-6E8A-4147-A177-3AD203B41FA5}">
                      <a16:colId xmlns:a16="http://schemas.microsoft.com/office/drawing/2014/main" val="3351817097"/>
                    </a:ext>
                  </a:extLst>
                </a:gridCol>
              </a:tblGrid>
              <a:tr h="256576">
                <a:tc>
                  <a:txBody>
                    <a:bodyPr/>
                    <a:lstStyle/>
                    <a:p>
                      <a:pPr marL="0" marR="0" algn="ctr">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Component</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HRIT/EMWIN Broadcast Specifications</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Additional Information</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1600270"/>
                  </a:ext>
                </a:extLst>
              </a:tr>
              <a:tr h="641443">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Platform</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Operational East and West GOES-R Series Satellites</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GOES-16 at </a:t>
                      </a:r>
                      <a:r>
                        <a:rPr lang="en-US" sz="1250" b="1" dirty="0" smtClean="0">
                          <a:effectLst/>
                          <a:latin typeface="+mn-lt"/>
                          <a:ea typeface="Calibri" panose="020F0502020204030204" pitchFamily="34" charset="0"/>
                          <a:cs typeface="Times New Roman" panose="02020603050405020304" pitchFamily="18" charset="0"/>
                        </a:rPr>
                        <a:t>75.2° </a:t>
                      </a:r>
                      <a:r>
                        <a:rPr lang="en-US" sz="1250" b="1" dirty="0">
                          <a:effectLst/>
                          <a:latin typeface="+mn-lt"/>
                          <a:ea typeface="Calibri" panose="020F0502020204030204" pitchFamily="34" charset="0"/>
                          <a:cs typeface="Times New Roman" panose="02020603050405020304" pitchFamily="18" charset="0"/>
                        </a:rPr>
                        <a:t>West</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GOES-17 at </a:t>
                      </a:r>
                      <a:r>
                        <a:rPr lang="en-US" sz="1250" b="1" dirty="0" smtClean="0">
                          <a:effectLst/>
                          <a:latin typeface="+mn-lt"/>
                          <a:ea typeface="Calibri" panose="020F0502020204030204" pitchFamily="34" charset="0"/>
                          <a:cs typeface="Times New Roman" panose="02020603050405020304" pitchFamily="18" charset="0"/>
                        </a:rPr>
                        <a:t>137.2° West</a:t>
                      </a:r>
                      <a:endParaRPr lang="en-US" sz="1250" b="1" dirty="0">
                        <a:effectLst/>
                        <a:latin typeface="+mn-lt"/>
                        <a:ea typeface="Calibri" panose="020F0502020204030204" pitchFamily="34" charset="0"/>
                        <a:cs typeface="Times New Roman" panose="02020603050405020304" pitchFamily="18" charset="0"/>
                      </a:endParaRP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64407201"/>
                  </a:ext>
                </a:extLst>
              </a:tr>
              <a:tr h="229819">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Broadcast </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dirty="0" smtClean="0">
                          <a:effectLst/>
                          <a:latin typeface="+mn-lt"/>
                          <a:ea typeface="Calibri" panose="020F0502020204030204" pitchFamily="34" charset="0"/>
                          <a:cs typeface="Times New Roman" panose="02020603050405020304" pitchFamily="18" charset="0"/>
                        </a:rPr>
                        <a:t>Operating Downlink </a:t>
                      </a:r>
                      <a:r>
                        <a:rPr lang="en-US" sz="1250" b="1" dirty="0">
                          <a:effectLst/>
                          <a:latin typeface="+mn-lt"/>
                          <a:ea typeface="Calibri" panose="020F0502020204030204" pitchFamily="34" charset="0"/>
                          <a:cs typeface="Times New Roman" panose="02020603050405020304" pitchFamily="18" charset="0"/>
                        </a:rPr>
                        <a:t>Frequency Range</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L-band</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885112"/>
                  </a:ext>
                </a:extLst>
              </a:tr>
              <a:tr h="229819">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 </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Center Frequency</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1694.1 MHz</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54776611"/>
                  </a:ext>
                </a:extLst>
              </a:tr>
              <a:tr h="229819">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 </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Data Rate</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400 Kbps</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948478"/>
                  </a:ext>
                </a:extLst>
              </a:tr>
              <a:tr h="229819">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 </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Symbol Rate </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smtClean="0">
                          <a:effectLst/>
                          <a:latin typeface="+mn-lt"/>
                          <a:ea typeface="Calibri" panose="020F0502020204030204" pitchFamily="34" charset="0"/>
                          <a:cs typeface="Times New Roman" panose="02020603050405020304" pitchFamily="18" charset="0"/>
                        </a:rPr>
                        <a:t>927,</a:t>
                      </a:r>
                      <a:r>
                        <a:rPr lang="en-US" sz="1250" b="1" baseline="0" dirty="0" smtClean="0">
                          <a:effectLst/>
                          <a:latin typeface="+mn-lt"/>
                          <a:ea typeface="Calibri" panose="020F0502020204030204" pitchFamily="34" charset="0"/>
                          <a:cs typeface="Times New Roman" panose="02020603050405020304" pitchFamily="18" charset="0"/>
                        </a:rPr>
                        <a:t>000 </a:t>
                      </a:r>
                      <a:r>
                        <a:rPr lang="en-US" sz="1250" b="1" dirty="0" smtClean="0">
                          <a:effectLst/>
                          <a:latin typeface="+mn-lt"/>
                          <a:ea typeface="Calibri" panose="020F0502020204030204" pitchFamily="34" charset="0"/>
                          <a:cs typeface="Times New Roman" panose="02020603050405020304" pitchFamily="18" charset="0"/>
                        </a:rPr>
                        <a:t>symbols</a:t>
                      </a:r>
                      <a:r>
                        <a:rPr lang="en-US" sz="1250" b="1" baseline="0" dirty="0" smtClean="0">
                          <a:effectLst/>
                          <a:latin typeface="+mn-lt"/>
                          <a:ea typeface="Calibri" panose="020F0502020204030204" pitchFamily="34" charset="0"/>
                          <a:cs typeface="Times New Roman" panose="02020603050405020304" pitchFamily="18" charset="0"/>
                        </a:rPr>
                        <a:t> </a:t>
                      </a:r>
                      <a:r>
                        <a:rPr lang="en-US" sz="1250" b="1" dirty="0" smtClean="0">
                          <a:effectLst/>
                          <a:latin typeface="+mn-lt"/>
                          <a:ea typeface="Calibri" panose="020F0502020204030204" pitchFamily="34" charset="0"/>
                          <a:cs typeface="Times New Roman" panose="02020603050405020304" pitchFamily="18" charset="0"/>
                        </a:rPr>
                        <a:t>per</a:t>
                      </a:r>
                      <a:r>
                        <a:rPr lang="en-US" sz="1250" b="1" baseline="0" dirty="0" smtClean="0">
                          <a:effectLst/>
                          <a:latin typeface="+mn-lt"/>
                          <a:ea typeface="Calibri" panose="020F0502020204030204" pitchFamily="34" charset="0"/>
                          <a:cs typeface="Times New Roman" panose="02020603050405020304" pitchFamily="18" charset="0"/>
                        </a:rPr>
                        <a:t> second (</a:t>
                      </a:r>
                      <a:r>
                        <a:rPr lang="en-US" sz="1250" b="1" baseline="0" dirty="0" err="1" smtClean="0">
                          <a:effectLst/>
                          <a:latin typeface="+mn-lt"/>
                          <a:ea typeface="Calibri" panose="020F0502020204030204" pitchFamily="34" charset="0"/>
                          <a:cs typeface="Times New Roman" panose="02020603050405020304" pitchFamily="18" charset="0"/>
                        </a:rPr>
                        <a:t>sps</a:t>
                      </a:r>
                      <a:r>
                        <a:rPr lang="en-US" sz="1250" b="1" baseline="0" dirty="0" smtClean="0">
                          <a:effectLst/>
                          <a:latin typeface="+mn-lt"/>
                          <a:ea typeface="Calibri" panose="020F0502020204030204" pitchFamily="34" charset="0"/>
                          <a:cs typeface="Times New Roman" panose="02020603050405020304" pitchFamily="18" charset="0"/>
                        </a:rPr>
                        <a:t>)</a:t>
                      </a:r>
                      <a:endParaRPr lang="en-US" sz="1250" b="1" dirty="0">
                        <a:effectLst/>
                        <a:latin typeface="+mn-lt"/>
                        <a:ea typeface="Calibri" panose="020F0502020204030204" pitchFamily="34" charset="0"/>
                        <a:cs typeface="Times New Roman" panose="02020603050405020304" pitchFamily="18" charset="0"/>
                      </a:endParaRP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2022553"/>
                  </a:ext>
                </a:extLst>
              </a:tr>
              <a:tr h="1026308">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 </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Modulation - BPSK</a:t>
                      </a:r>
                    </a:p>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 </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Convolutional rate ½ code with constraint length 7 concatenated with Reed Solomon (255,223) with Interleave = 4</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Square Root Raised Cosine filtering using an Alpha factor of 0.3</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The resulting “Necessary Bandwidth” for this signal will be 1.205 MHz</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9229877"/>
                  </a:ext>
                </a:extLst>
              </a:tr>
              <a:tr h="229819">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 </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Polarization - Linear</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Vertical Offset</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7357920"/>
                  </a:ext>
                </a:extLst>
              </a:tr>
              <a:tr h="513154">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Antenna System</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VSAT</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At 5 degree elevation, the minimum antenna is 1.2 meter.</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At 10 degrees or more elevation the minimum size is 1.0 meter</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189361"/>
                  </a:ext>
                </a:extLst>
              </a:tr>
              <a:tr h="602104">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Low-Noise Block-Down Converter</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L-band</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dirty="0">
                          <a:effectLst/>
                          <a:latin typeface="+mn-lt"/>
                          <a:ea typeface="Calibri" panose="020F0502020204030204" pitchFamily="34" charset="0"/>
                          <a:cs typeface="Times New Roman" panose="02020603050405020304" pitchFamily="18" charset="0"/>
                        </a:rPr>
                        <a:t>Example:</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Input 1691 MHz</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Output 137.5 </a:t>
                      </a:r>
                      <a:r>
                        <a:rPr lang="en-US" sz="1250" b="1" dirty="0" err="1">
                          <a:effectLst/>
                          <a:latin typeface="+mn-lt"/>
                          <a:ea typeface="Calibri" panose="020F0502020204030204" pitchFamily="34" charset="0"/>
                          <a:cs typeface="Times New Roman" panose="02020603050405020304" pitchFamily="18" charset="0"/>
                        </a:rPr>
                        <a:t>Mhz</a:t>
                      </a:r>
                      <a:endParaRPr lang="en-US" sz="1250" b="1" dirty="0">
                        <a:effectLst/>
                        <a:latin typeface="+mn-lt"/>
                        <a:ea typeface="Calibri" panose="020F0502020204030204" pitchFamily="34" charset="0"/>
                        <a:cs typeface="Times New Roman" panose="02020603050405020304" pitchFamily="18" charset="0"/>
                      </a:endParaRP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90763108"/>
                  </a:ext>
                </a:extLst>
              </a:tr>
              <a:tr h="256576">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Satellite Receiver</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L-band</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BPSK </a:t>
                      </a:r>
                      <a:r>
                        <a:rPr lang="en-US" sz="1250" b="1" dirty="0" smtClean="0">
                          <a:effectLst/>
                          <a:latin typeface="+mn-lt"/>
                          <a:ea typeface="Calibri" panose="020F0502020204030204" pitchFamily="34" charset="0"/>
                          <a:cs typeface="Times New Roman" panose="02020603050405020304" pitchFamily="18" charset="0"/>
                        </a:rPr>
                        <a:t>1691 MHz </a:t>
                      </a:r>
                      <a:r>
                        <a:rPr lang="en-US" sz="1250" b="1" dirty="0">
                          <a:effectLst/>
                          <a:latin typeface="+mn-lt"/>
                          <a:ea typeface="Calibri" panose="020F0502020204030204" pitchFamily="34" charset="0"/>
                          <a:cs typeface="Times New Roman" panose="02020603050405020304" pitchFamily="18" charset="0"/>
                        </a:rPr>
                        <a:t>to </a:t>
                      </a:r>
                      <a:r>
                        <a:rPr lang="en-US" sz="1250" b="1" dirty="0" smtClean="0">
                          <a:effectLst/>
                          <a:latin typeface="+mn-lt"/>
                          <a:ea typeface="Calibri" panose="020F0502020204030204" pitchFamily="34" charset="0"/>
                          <a:cs typeface="Times New Roman" panose="02020603050405020304" pitchFamily="18" charset="0"/>
                        </a:rPr>
                        <a:t>137.5 MHz</a:t>
                      </a:r>
                      <a:endParaRPr lang="en-US" sz="1250" b="1" dirty="0">
                        <a:effectLst/>
                        <a:latin typeface="+mn-lt"/>
                        <a:ea typeface="Calibri" panose="020F0502020204030204" pitchFamily="34" charset="0"/>
                        <a:cs typeface="Times New Roman" panose="02020603050405020304" pitchFamily="18" charset="0"/>
                      </a:endParaRP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776496"/>
                  </a:ext>
                </a:extLst>
              </a:tr>
              <a:tr h="1009514">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Software</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250" b="1">
                          <a:effectLst/>
                          <a:latin typeface="+mn-lt"/>
                          <a:ea typeface="Calibri" panose="020F0502020204030204" pitchFamily="34" charset="0"/>
                          <a:cs typeface="Times New Roman" panose="02020603050405020304" pitchFamily="18" charset="0"/>
                        </a:rPr>
                        <a:t>N/A</a:t>
                      </a:r>
                    </a:p>
                  </a:txBody>
                  <a:tcPr marL="53212" marR="532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De-encapsulates HRIT/LRIT files</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Visualization and Manipulation of Files</a:t>
                      </a:r>
                    </a:p>
                    <a:p>
                      <a:pPr marL="342900" marR="0" lvl="0" indent="-342900">
                        <a:lnSpc>
                          <a:spcPct val="107000"/>
                        </a:lnSpc>
                        <a:spcBef>
                          <a:spcPts val="0"/>
                        </a:spcBef>
                        <a:spcAft>
                          <a:spcPts val="0"/>
                        </a:spcAft>
                        <a:buFont typeface="Symbol" panose="05050102010706020507" pitchFamily="18" charset="2"/>
                        <a:buChar char=""/>
                      </a:pPr>
                      <a:r>
                        <a:rPr lang="en-US" sz="1250" b="1" dirty="0">
                          <a:effectLst/>
                          <a:latin typeface="+mn-lt"/>
                          <a:ea typeface="Calibri" panose="020F0502020204030204" pitchFamily="34" charset="0"/>
                          <a:cs typeface="Times New Roman" panose="02020603050405020304" pitchFamily="18" charset="0"/>
                        </a:rPr>
                        <a:t>Optional Applications (examples)</a:t>
                      </a:r>
                    </a:p>
                    <a:p>
                      <a:pPr marL="742950" marR="0" lvl="1" indent="-285750">
                        <a:lnSpc>
                          <a:spcPct val="107000"/>
                        </a:lnSpc>
                        <a:spcBef>
                          <a:spcPts val="0"/>
                        </a:spcBef>
                        <a:spcAft>
                          <a:spcPts val="0"/>
                        </a:spcAft>
                        <a:buFont typeface="Courier New" panose="02070309020205020404" pitchFamily="49" charset="0"/>
                        <a:buChar char="o"/>
                      </a:pPr>
                      <a:r>
                        <a:rPr lang="en-US" sz="1250" b="1" dirty="0">
                          <a:effectLst/>
                          <a:latin typeface="+mn-lt"/>
                          <a:ea typeface="Calibri" panose="020F0502020204030204" pitchFamily="34" charset="0"/>
                          <a:cs typeface="Times New Roman" panose="02020603050405020304" pitchFamily="18" charset="0"/>
                        </a:rPr>
                        <a:t>EMWIN visualization application</a:t>
                      </a:r>
                    </a:p>
                    <a:p>
                      <a:pPr marL="742950" marR="0" lvl="1" indent="-285750">
                        <a:lnSpc>
                          <a:spcPct val="107000"/>
                        </a:lnSpc>
                        <a:spcBef>
                          <a:spcPts val="0"/>
                        </a:spcBef>
                        <a:spcAft>
                          <a:spcPts val="0"/>
                        </a:spcAft>
                        <a:buFont typeface="Courier New" panose="02070309020205020404" pitchFamily="49" charset="0"/>
                        <a:buChar char="o"/>
                      </a:pPr>
                      <a:r>
                        <a:rPr lang="en-US" sz="1250" b="1" dirty="0">
                          <a:effectLst/>
                          <a:latin typeface="+mn-lt"/>
                          <a:ea typeface="Calibri" panose="020F0502020204030204" pitchFamily="34" charset="0"/>
                          <a:cs typeface="Times New Roman" panose="02020603050405020304" pitchFamily="18" charset="0"/>
                        </a:rPr>
                        <a:t>GOES-DCS database software or application</a:t>
                      </a:r>
                    </a:p>
                  </a:txBody>
                  <a:tcPr marL="53212" marR="532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4212937"/>
                  </a:ext>
                </a:extLst>
              </a:tr>
            </a:tbl>
          </a:graphicData>
        </a:graphic>
      </p:graphicFrame>
    </p:spTree>
    <p:extLst>
      <p:ext uri="{BB962C8B-B14F-4D97-AF65-F5344CB8AC3E}">
        <p14:creationId xmlns:p14="http://schemas.microsoft.com/office/powerpoint/2010/main" val="1253582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GOES Data </a:t>
            </a:r>
            <a:r>
              <a:rPr lang="en-US" sz="3200" dirty="0"/>
              <a:t>Collection System </a:t>
            </a:r>
          </a:p>
        </p:txBody>
      </p:sp>
      <p:sp>
        <p:nvSpPr>
          <p:cNvPr id="3" name="Text Placeholder 2"/>
          <p:cNvSpPr>
            <a:spLocks noGrp="1"/>
          </p:cNvSpPr>
          <p:nvPr>
            <p:ph idx="1"/>
          </p:nvPr>
        </p:nvSpPr>
        <p:spPr/>
        <p:txBody>
          <a:bodyPr>
            <a:normAutofit/>
          </a:bodyPr>
          <a:lstStyle/>
          <a:p>
            <a:pPr>
              <a:buFont typeface="Arial" panose="020B0604020202020204" pitchFamily="34" charset="0"/>
              <a:buChar char="•"/>
            </a:pPr>
            <a:r>
              <a:rPr lang="en-US" sz="2000" dirty="0"/>
              <a:t>The GOES DCS is a relay system used to collect information from a large number of Earth-based platforms that transmit in-situ environment sensor data on predefined frequencies and schedules</a:t>
            </a:r>
          </a:p>
          <a:p>
            <a:pPr>
              <a:buFont typeface="Arial" panose="020B0604020202020204" pitchFamily="34" charset="0"/>
              <a:buChar char="•"/>
            </a:pPr>
            <a:r>
              <a:rPr lang="en-US" sz="2000" dirty="0"/>
              <a:t> In the GOES-R era, the number of user-platform channels has expanded from 266 to 433. There is also a frequency change from 1695 MHz to 1679 MHz, for the Direct Readout Ground Stations (DRGS)</a:t>
            </a:r>
          </a:p>
          <a:p>
            <a:pPr>
              <a:buFont typeface="Arial" panose="020B0604020202020204" pitchFamily="34" charset="0"/>
              <a:buChar char="•"/>
            </a:pPr>
            <a:r>
              <a:rPr lang="en-US" sz="2000" dirty="0"/>
              <a:t> Data transmission rates are 300 bps and 1200 bps </a:t>
            </a:r>
          </a:p>
          <a:p>
            <a:pPr>
              <a:buFont typeface="Arial" panose="020B0604020202020204" pitchFamily="34" charset="0"/>
              <a:buChar char="•"/>
            </a:pPr>
            <a:r>
              <a:rPr lang="en-US" sz="2000" dirty="0" smtClean="0"/>
              <a:t>There </a:t>
            </a:r>
            <a:r>
              <a:rPr lang="en-US" sz="2000" dirty="0"/>
              <a:t>are approximately </a:t>
            </a:r>
            <a:r>
              <a:rPr lang="en-US" sz="2000" dirty="0" smtClean="0"/>
              <a:t>30,000 </a:t>
            </a:r>
            <a:r>
              <a:rPr lang="en-US" sz="2000" dirty="0"/>
              <a:t>active DCPS </a:t>
            </a:r>
            <a:r>
              <a:rPr lang="en-US" sz="2000" dirty="0" smtClean="0"/>
              <a:t>(of 40,000 deployed)</a:t>
            </a:r>
          </a:p>
          <a:p>
            <a:pPr>
              <a:buFont typeface="Arial" panose="020B0604020202020204" pitchFamily="34" charset="0"/>
              <a:buChar char="•"/>
            </a:pPr>
            <a:r>
              <a:rPr lang="en-US" sz="2000" dirty="0" smtClean="0"/>
              <a:t>Most </a:t>
            </a:r>
            <a:r>
              <a:rPr lang="en-US" sz="2000" dirty="0"/>
              <a:t>transmit every hour. There are some platforms that transmit data every half hour and a number of platforms that transmit every 15 minutes</a:t>
            </a:r>
          </a:p>
          <a:p>
            <a:pPr>
              <a:buFont typeface="Arial" panose="020B0604020202020204" pitchFamily="34" charset="0"/>
              <a:buChar char="•"/>
            </a:pPr>
            <a:r>
              <a:rPr lang="en-US" sz="2000" dirty="0"/>
              <a:t>Tide Gages monitoring for tsunamis report every 5 or 6 minutes.</a:t>
            </a:r>
          </a:p>
          <a:p>
            <a:pPr>
              <a:buFont typeface="Arial" panose="020B0604020202020204" pitchFamily="34" charset="0"/>
              <a:buChar char="•"/>
            </a:pPr>
            <a:r>
              <a:rPr lang="en-US" sz="2000" dirty="0"/>
              <a:t>DCS relays 800,000 messages per day</a:t>
            </a:r>
          </a:p>
          <a:p>
            <a:pPr>
              <a:buFont typeface="Arial" panose="020B0604020202020204" pitchFamily="34" charset="0"/>
              <a:buChar char="•"/>
            </a:pPr>
            <a:r>
              <a:rPr lang="en-US" sz="2000" dirty="0"/>
              <a:t>An estimated 8,000,000 (million) observations per day are distributed through the global observing system  </a:t>
            </a:r>
          </a:p>
          <a:p>
            <a:pPr>
              <a:buFont typeface="Arial" panose="020B0604020202020204" pitchFamily="34" charset="0"/>
              <a:buChar char="•"/>
            </a:pPr>
            <a:r>
              <a:rPr lang="en-US" sz="2000" dirty="0"/>
              <a:t>There 800 user agencies/organizations</a:t>
            </a:r>
          </a:p>
          <a:p>
            <a:pPr>
              <a:buFont typeface="Arial" panose="020B0604020202020204" pitchFamily="34" charset="0"/>
              <a:buChar char="•"/>
            </a:pPr>
            <a:r>
              <a:rPr lang="en-US" sz="2000" dirty="0"/>
              <a:t>There are 1,200 individual users registered for system access  </a:t>
            </a:r>
          </a:p>
          <a:p>
            <a:pPr>
              <a:buFont typeface="Arial" panose="020B0604020202020204" pitchFamily="34" charset="0"/>
              <a:buChar char="•"/>
            </a:pPr>
            <a:endParaRPr lang="en-US" dirty="0"/>
          </a:p>
          <a:p>
            <a:pPr>
              <a:buFont typeface="Arial" panose="020B0604020202020204" pitchFamily="34" charset="0"/>
              <a:buChar char="•"/>
            </a:pPr>
            <a:endParaRPr lang="en-US" sz="135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26</a:t>
            </a:fld>
            <a:endParaRPr lang="en-US"/>
          </a:p>
        </p:txBody>
      </p:sp>
      <p:sp>
        <p:nvSpPr>
          <p:cNvPr id="6" name="Date Placeholder 5"/>
          <p:cNvSpPr>
            <a:spLocks noGrp="1"/>
          </p:cNvSpPr>
          <p:nvPr>
            <p:ph type="dt" sz="half" idx="2"/>
          </p:nvPr>
        </p:nvSpPr>
        <p:spPr/>
        <p:txBody>
          <a:bodyPr/>
          <a:lstStyle/>
          <a:p>
            <a:fld id="{E5545018-2D93-4E77-80BF-98F2FC2B175F}" type="datetime1">
              <a:rPr lang="en-US" smtClean="0"/>
              <a:t>1/4/2019</a:t>
            </a:fld>
            <a:endParaRPr lang="en-US" dirty="0"/>
          </a:p>
        </p:txBody>
      </p:sp>
    </p:spTree>
    <p:extLst>
      <p:ext uri="{BB962C8B-B14F-4D97-AF65-F5344CB8AC3E}">
        <p14:creationId xmlns:p14="http://schemas.microsoft.com/office/powerpoint/2010/main" val="862271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Baseline Products</a:t>
            </a:r>
            <a:endParaRPr lang="en-US" sz="3200" dirty="0"/>
          </a:p>
        </p:txBody>
      </p:sp>
      <p:sp>
        <p:nvSpPr>
          <p:cNvPr id="6" name="Slide Number Placeholder 5"/>
          <p:cNvSpPr>
            <a:spLocks noGrp="1"/>
          </p:cNvSpPr>
          <p:nvPr>
            <p:ph type="sldNum" sz="quarter" idx="4"/>
          </p:nvPr>
        </p:nvSpPr>
        <p:spPr/>
        <p:txBody>
          <a:bodyPr/>
          <a:lstStyle/>
          <a:p>
            <a:fld id="{0249A42C-7C3A-1946-A459-68A8AD418034}" type="slidenum">
              <a:rPr lang="en-US" smtClean="0"/>
              <a:pPr/>
              <a:t>27</a:t>
            </a:fld>
            <a:endParaRPr lang="en-US"/>
          </a:p>
        </p:txBody>
      </p:sp>
      <p:sp>
        <p:nvSpPr>
          <p:cNvPr id="7" name="Date Placeholder 6"/>
          <p:cNvSpPr>
            <a:spLocks noGrp="1"/>
          </p:cNvSpPr>
          <p:nvPr>
            <p:ph type="dt" sz="half" idx="2"/>
          </p:nvPr>
        </p:nvSpPr>
        <p:spPr/>
        <p:txBody>
          <a:bodyPr/>
          <a:lstStyle/>
          <a:p>
            <a:fld id="{BF023FFA-B610-4334-82CF-01DEEF195F71}" type="datetime1">
              <a:rPr lang="en-US" smtClean="0"/>
              <a:t>1/4/2019</a:t>
            </a:fld>
            <a:endParaRPr lang="en-US" dirty="0"/>
          </a:p>
        </p:txBody>
      </p:sp>
      <p:sp>
        <p:nvSpPr>
          <p:cNvPr id="3" name="Rectangle 2"/>
          <p:cNvSpPr/>
          <p:nvPr/>
        </p:nvSpPr>
        <p:spPr>
          <a:xfrm>
            <a:off x="498764" y="1305767"/>
            <a:ext cx="5441525" cy="4401205"/>
          </a:xfrm>
          <a:prstGeom prst="rect">
            <a:avLst/>
          </a:prstGeom>
        </p:spPr>
        <p:txBody>
          <a:bodyPr wrap="square">
            <a:spAutoFit/>
          </a:bodyPr>
          <a:lstStyle/>
          <a:p>
            <a:r>
              <a:rPr lang="en-US" sz="2000" b="1" dirty="0">
                <a:solidFill>
                  <a:schemeClr val="tx1"/>
                </a:solidFill>
                <a:latin typeface="+mn-lt"/>
              </a:rPr>
              <a:t>ADVANCED BASELINE IMAGER (ABI)</a:t>
            </a:r>
          </a:p>
          <a:p>
            <a:pPr marL="214313" lvl="2" indent="-214313">
              <a:buFont typeface="Arial" panose="020B0604020202020204" pitchFamily="34" charset="0"/>
              <a:buChar char="•"/>
            </a:pPr>
            <a:r>
              <a:rPr lang="en-US" sz="2000" dirty="0">
                <a:solidFill>
                  <a:schemeClr val="tx1"/>
                </a:solidFill>
                <a:latin typeface="+mn-lt"/>
              </a:rPr>
              <a:t>Aerosol Detection (Including Smoke and Dust)</a:t>
            </a:r>
          </a:p>
          <a:p>
            <a:pPr marL="214313" lvl="6" indent="-214313">
              <a:buFont typeface="Arial" panose="020B0604020202020204" pitchFamily="34" charset="0"/>
              <a:buChar char="•"/>
            </a:pPr>
            <a:r>
              <a:rPr lang="en-US" sz="2000" dirty="0">
                <a:solidFill>
                  <a:schemeClr val="tx1"/>
                </a:solidFill>
                <a:latin typeface="+mn-lt"/>
              </a:rPr>
              <a:t>Aerosol Optical Depth (AOD)</a:t>
            </a:r>
          </a:p>
          <a:p>
            <a:pPr marL="214313" lvl="6" indent="-214313">
              <a:buFont typeface="Arial" panose="020B0604020202020204" pitchFamily="34" charset="0"/>
              <a:buChar char="•"/>
            </a:pPr>
            <a:r>
              <a:rPr lang="en-US" sz="2000" dirty="0">
                <a:solidFill>
                  <a:schemeClr val="tx1"/>
                </a:solidFill>
                <a:latin typeface="+mn-lt"/>
              </a:rPr>
              <a:t>Clear Sky Masks</a:t>
            </a:r>
          </a:p>
          <a:p>
            <a:pPr marL="214313" lvl="6" indent="-214313">
              <a:buFont typeface="Arial" panose="020B0604020202020204" pitchFamily="34" charset="0"/>
              <a:buChar char="•"/>
            </a:pPr>
            <a:r>
              <a:rPr lang="en-US" sz="2000" dirty="0">
                <a:solidFill>
                  <a:srgbClr val="FF0000"/>
                </a:solidFill>
                <a:latin typeface="+mn-lt"/>
              </a:rPr>
              <a:t>Cloud and Moisture Imagery* </a:t>
            </a:r>
          </a:p>
          <a:p>
            <a:pPr marL="214313" lvl="6" indent="-214313">
              <a:buFont typeface="Arial" panose="020B0604020202020204" pitchFamily="34" charset="0"/>
              <a:buChar char="•"/>
            </a:pPr>
            <a:r>
              <a:rPr lang="en-US" sz="2000" dirty="0">
                <a:solidFill>
                  <a:schemeClr val="tx1"/>
                </a:solidFill>
                <a:latin typeface="+mn-lt"/>
              </a:rPr>
              <a:t>Cloud Optical Depth</a:t>
            </a:r>
          </a:p>
          <a:p>
            <a:pPr marL="214313" lvl="6" indent="-214313">
              <a:buFont typeface="Arial" panose="020B0604020202020204" pitchFamily="34" charset="0"/>
              <a:buChar char="•"/>
            </a:pPr>
            <a:r>
              <a:rPr lang="en-US" sz="2000" dirty="0">
                <a:solidFill>
                  <a:schemeClr val="tx1"/>
                </a:solidFill>
                <a:latin typeface="+mn-lt"/>
              </a:rPr>
              <a:t>Cloud Particle Size Distribution</a:t>
            </a:r>
          </a:p>
          <a:p>
            <a:pPr marL="214313" lvl="6" indent="-214313">
              <a:buFont typeface="Arial" panose="020B0604020202020204" pitchFamily="34" charset="0"/>
              <a:buChar char="•"/>
            </a:pPr>
            <a:r>
              <a:rPr lang="en-US" sz="2000" dirty="0">
                <a:solidFill>
                  <a:schemeClr val="tx1"/>
                </a:solidFill>
                <a:latin typeface="+mn-lt"/>
              </a:rPr>
              <a:t>Cloud Top Height</a:t>
            </a:r>
          </a:p>
          <a:p>
            <a:pPr marL="214313" lvl="6" indent="-214313">
              <a:buFont typeface="Arial" panose="020B0604020202020204" pitchFamily="34" charset="0"/>
              <a:buChar char="•"/>
            </a:pPr>
            <a:r>
              <a:rPr lang="en-US" sz="2000" dirty="0">
                <a:solidFill>
                  <a:schemeClr val="tx1"/>
                </a:solidFill>
                <a:latin typeface="+mn-lt"/>
              </a:rPr>
              <a:t>Cloud Top Phase</a:t>
            </a:r>
          </a:p>
          <a:p>
            <a:pPr marL="214313" lvl="6" indent="-214313">
              <a:buFont typeface="Arial" panose="020B0604020202020204" pitchFamily="34" charset="0"/>
              <a:buChar char="•"/>
            </a:pPr>
            <a:r>
              <a:rPr lang="en-US" sz="2000" dirty="0">
                <a:solidFill>
                  <a:schemeClr val="tx1"/>
                </a:solidFill>
                <a:latin typeface="+mn-lt"/>
              </a:rPr>
              <a:t>Cloud Top Pressure</a:t>
            </a:r>
          </a:p>
          <a:p>
            <a:pPr marL="214313" lvl="6" indent="-214313">
              <a:buFont typeface="Arial" panose="020B0604020202020204" pitchFamily="34" charset="0"/>
              <a:buChar char="•"/>
            </a:pPr>
            <a:r>
              <a:rPr lang="en-US" sz="2000" dirty="0">
                <a:solidFill>
                  <a:schemeClr val="tx1"/>
                </a:solidFill>
                <a:latin typeface="+mn-lt"/>
              </a:rPr>
              <a:t>Cloud Top Temperature</a:t>
            </a:r>
          </a:p>
          <a:p>
            <a:pPr marL="214313" lvl="6" indent="-214313">
              <a:buFont typeface="Arial" panose="020B0604020202020204" pitchFamily="34" charset="0"/>
              <a:buChar char="•"/>
            </a:pPr>
            <a:r>
              <a:rPr lang="en-US" sz="2000" dirty="0">
                <a:solidFill>
                  <a:schemeClr val="tx1"/>
                </a:solidFill>
                <a:latin typeface="+mn-lt"/>
              </a:rPr>
              <a:t>Derived Motion Winds</a:t>
            </a:r>
          </a:p>
          <a:p>
            <a:pPr marL="214313" lvl="6" indent="-214313">
              <a:buFont typeface="Arial" panose="020B0604020202020204" pitchFamily="34" charset="0"/>
              <a:buChar char="•"/>
            </a:pPr>
            <a:r>
              <a:rPr lang="en-US" sz="2000" dirty="0">
                <a:solidFill>
                  <a:schemeClr val="tx1"/>
                </a:solidFill>
                <a:latin typeface="+mn-lt"/>
              </a:rPr>
              <a:t>Derived Stability Indices</a:t>
            </a:r>
          </a:p>
          <a:p>
            <a:pPr marL="214313" lvl="6" indent="-214313">
              <a:buFont typeface="Arial" panose="020B0604020202020204" pitchFamily="34" charset="0"/>
              <a:buChar char="•"/>
            </a:pPr>
            <a:r>
              <a:rPr lang="en-US" sz="2000" dirty="0">
                <a:solidFill>
                  <a:schemeClr val="tx1"/>
                </a:solidFill>
                <a:latin typeface="+mn-lt"/>
              </a:rPr>
              <a:t>Downward Shortwave Radiation: Surface</a:t>
            </a:r>
          </a:p>
        </p:txBody>
      </p:sp>
      <p:sp>
        <p:nvSpPr>
          <p:cNvPr id="4" name="Rectangle 3"/>
          <p:cNvSpPr/>
          <p:nvPr/>
        </p:nvSpPr>
        <p:spPr>
          <a:xfrm>
            <a:off x="6470076" y="1654903"/>
            <a:ext cx="5342309" cy="3785652"/>
          </a:xfrm>
          <a:prstGeom prst="rect">
            <a:avLst/>
          </a:prstGeom>
        </p:spPr>
        <p:txBody>
          <a:bodyPr wrap="square">
            <a:spAutoFit/>
          </a:bodyPr>
          <a:lstStyle/>
          <a:p>
            <a:pPr marL="214313" indent="-214313">
              <a:buFont typeface="Arial" panose="020B0604020202020204" pitchFamily="34" charset="0"/>
              <a:buChar char="•"/>
            </a:pPr>
            <a:r>
              <a:rPr lang="en-US" sz="2000" dirty="0">
                <a:solidFill>
                  <a:schemeClr val="tx1"/>
                </a:solidFill>
                <a:latin typeface="+mn-lt"/>
              </a:rPr>
              <a:t>Fire/Hot Spot Characterization</a:t>
            </a:r>
          </a:p>
          <a:p>
            <a:pPr marL="214313" indent="-214313">
              <a:buFont typeface="Arial" panose="020B0604020202020204" pitchFamily="34" charset="0"/>
              <a:buChar char="•"/>
            </a:pPr>
            <a:r>
              <a:rPr lang="en-US" sz="2000" dirty="0">
                <a:solidFill>
                  <a:schemeClr val="tx1"/>
                </a:solidFill>
                <a:latin typeface="+mn-lt"/>
              </a:rPr>
              <a:t>Hurricane Intensity Estimation</a:t>
            </a:r>
          </a:p>
          <a:p>
            <a:pPr marL="214313" indent="-214313">
              <a:buFont typeface="Arial" panose="020B0604020202020204" pitchFamily="34" charset="0"/>
              <a:buChar char="•"/>
            </a:pPr>
            <a:r>
              <a:rPr lang="en-US" sz="2000" dirty="0">
                <a:solidFill>
                  <a:schemeClr val="tx1"/>
                </a:solidFill>
                <a:latin typeface="+mn-lt"/>
              </a:rPr>
              <a:t>Land Surface Temperature (Skin)</a:t>
            </a:r>
          </a:p>
          <a:p>
            <a:pPr marL="214313" indent="-214313">
              <a:buFont typeface="Arial" panose="020B0604020202020204" pitchFamily="34" charset="0"/>
              <a:buChar char="•"/>
            </a:pPr>
            <a:r>
              <a:rPr lang="en-US" sz="2000" dirty="0">
                <a:solidFill>
                  <a:schemeClr val="tx1"/>
                </a:solidFill>
                <a:latin typeface="+mn-lt"/>
              </a:rPr>
              <a:t>Legacy Vertical Moisture Profile</a:t>
            </a:r>
          </a:p>
          <a:p>
            <a:pPr marL="214313" indent="-214313">
              <a:buFont typeface="Arial" panose="020B0604020202020204" pitchFamily="34" charset="0"/>
              <a:buChar char="•"/>
            </a:pPr>
            <a:r>
              <a:rPr lang="en-US" sz="2000" dirty="0">
                <a:solidFill>
                  <a:schemeClr val="tx1"/>
                </a:solidFill>
                <a:latin typeface="+mn-lt"/>
              </a:rPr>
              <a:t>Legacy Vertical Temperature Profile</a:t>
            </a:r>
          </a:p>
          <a:p>
            <a:pPr marL="214313" indent="-214313">
              <a:buFont typeface="Arial" panose="020B0604020202020204" pitchFamily="34" charset="0"/>
              <a:buChar char="•"/>
            </a:pPr>
            <a:r>
              <a:rPr lang="en-US" sz="2000" dirty="0">
                <a:solidFill>
                  <a:schemeClr val="tx1"/>
                </a:solidFill>
                <a:latin typeface="+mn-lt"/>
              </a:rPr>
              <a:t>Radiances</a:t>
            </a:r>
          </a:p>
          <a:p>
            <a:pPr marL="214313" indent="-214313">
              <a:buFont typeface="Arial" panose="020B0604020202020204" pitchFamily="34" charset="0"/>
              <a:buChar char="•"/>
            </a:pPr>
            <a:r>
              <a:rPr lang="en-US" sz="2000" dirty="0">
                <a:solidFill>
                  <a:schemeClr val="tx1"/>
                </a:solidFill>
                <a:latin typeface="+mn-lt"/>
              </a:rPr>
              <a:t>Rainfall Rate / QPE</a:t>
            </a:r>
          </a:p>
          <a:p>
            <a:pPr marL="214313" indent="-214313">
              <a:buFont typeface="Arial" panose="020B0604020202020204" pitchFamily="34" charset="0"/>
              <a:buChar char="•"/>
            </a:pPr>
            <a:r>
              <a:rPr lang="en-US" sz="2000" dirty="0">
                <a:solidFill>
                  <a:schemeClr val="tx1"/>
                </a:solidFill>
                <a:latin typeface="+mn-lt"/>
              </a:rPr>
              <a:t>Reflected Shortwave Radiation: TOA</a:t>
            </a:r>
          </a:p>
          <a:p>
            <a:pPr marL="214313" indent="-214313">
              <a:buFont typeface="Arial" panose="020B0604020202020204" pitchFamily="34" charset="0"/>
              <a:buChar char="•"/>
            </a:pPr>
            <a:r>
              <a:rPr lang="en-US" sz="2000" dirty="0">
                <a:solidFill>
                  <a:schemeClr val="tx1"/>
                </a:solidFill>
                <a:latin typeface="+mn-lt"/>
              </a:rPr>
              <a:t>Sea Surface Temperature (Skin)</a:t>
            </a:r>
          </a:p>
          <a:p>
            <a:pPr marL="214313" indent="-214313">
              <a:buFont typeface="Arial" panose="020B0604020202020204" pitchFamily="34" charset="0"/>
              <a:buChar char="•"/>
            </a:pPr>
            <a:r>
              <a:rPr lang="en-US" sz="2000" dirty="0">
                <a:solidFill>
                  <a:schemeClr val="tx1"/>
                </a:solidFill>
                <a:latin typeface="+mn-lt"/>
              </a:rPr>
              <a:t>Snow Cover</a:t>
            </a:r>
          </a:p>
          <a:p>
            <a:pPr marL="214313" indent="-214313">
              <a:buFont typeface="Arial" panose="020B0604020202020204" pitchFamily="34" charset="0"/>
              <a:buChar char="•"/>
            </a:pPr>
            <a:r>
              <a:rPr lang="en-US" sz="2000" dirty="0">
                <a:solidFill>
                  <a:schemeClr val="tx1"/>
                </a:solidFill>
                <a:latin typeface="+mn-lt"/>
              </a:rPr>
              <a:t>Total </a:t>
            </a:r>
            <a:r>
              <a:rPr lang="en-US" sz="2000" dirty="0" err="1">
                <a:solidFill>
                  <a:schemeClr val="tx1"/>
                </a:solidFill>
                <a:latin typeface="+mn-lt"/>
              </a:rPr>
              <a:t>Precipitable</a:t>
            </a:r>
            <a:r>
              <a:rPr lang="en-US" sz="2000" dirty="0">
                <a:solidFill>
                  <a:schemeClr val="tx1"/>
                </a:solidFill>
                <a:latin typeface="+mn-lt"/>
              </a:rPr>
              <a:t> Water</a:t>
            </a:r>
          </a:p>
          <a:p>
            <a:pPr marL="214313" indent="-214313">
              <a:buFont typeface="Arial" panose="020B0604020202020204" pitchFamily="34" charset="0"/>
              <a:buChar char="•"/>
            </a:pPr>
            <a:r>
              <a:rPr lang="en-US" sz="2000" dirty="0">
                <a:solidFill>
                  <a:schemeClr val="tx1"/>
                </a:solidFill>
                <a:latin typeface="+mn-lt"/>
              </a:rPr>
              <a:t>Volcanic Ash: Detection and Height</a:t>
            </a:r>
          </a:p>
        </p:txBody>
      </p:sp>
      <p:sp>
        <p:nvSpPr>
          <p:cNvPr id="8" name="TextBox 7"/>
          <p:cNvSpPr txBox="1"/>
          <p:nvPr/>
        </p:nvSpPr>
        <p:spPr>
          <a:xfrm>
            <a:off x="6253944" y="5604741"/>
            <a:ext cx="4084773" cy="369332"/>
          </a:xfrm>
          <a:prstGeom prst="rect">
            <a:avLst/>
          </a:prstGeom>
          <a:noFill/>
        </p:spPr>
        <p:txBody>
          <a:bodyPr wrap="none" rtlCol="0">
            <a:spAutoFit/>
          </a:bodyPr>
          <a:lstStyle/>
          <a:p>
            <a:r>
              <a:rPr lang="en-US" sz="1800" dirty="0">
                <a:solidFill>
                  <a:srgbClr val="FF0000"/>
                </a:solidFill>
                <a:latin typeface="+mn-lt"/>
              </a:rPr>
              <a:t>Note: *Key Performance Parameter (KPP)</a:t>
            </a:r>
          </a:p>
        </p:txBody>
      </p:sp>
    </p:spTree>
    <p:extLst>
      <p:ext uri="{BB962C8B-B14F-4D97-AF65-F5344CB8AC3E}">
        <p14:creationId xmlns:p14="http://schemas.microsoft.com/office/powerpoint/2010/main" val="726345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Baseline Products</a:t>
            </a:r>
            <a:endParaRPr lang="en-US" sz="32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28</a:t>
            </a:fld>
            <a:endParaRPr lang="en-US"/>
          </a:p>
        </p:txBody>
      </p:sp>
      <p:sp>
        <p:nvSpPr>
          <p:cNvPr id="6" name="Date Placeholder 5"/>
          <p:cNvSpPr>
            <a:spLocks noGrp="1"/>
          </p:cNvSpPr>
          <p:nvPr>
            <p:ph type="dt" sz="half" idx="2"/>
          </p:nvPr>
        </p:nvSpPr>
        <p:spPr/>
        <p:txBody>
          <a:bodyPr/>
          <a:lstStyle/>
          <a:p>
            <a:fld id="{5F25410D-D98A-4936-80DE-7A308C9D98BB}" type="datetime1">
              <a:rPr lang="en-US" smtClean="0"/>
              <a:t>1/4/2019</a:t>
            </a:fld>
            <a:endParaRPr lang="en-US" dirty="0"/>
          </a:p>
        </p:txBody>
      </p:sp>
      <p:sp>
        <p:nvSpPr>
          <p:cNvPr id="3" name="Rectangle 2"/>
          <p:cNvSpPr/>
          <p:nvPr/>
        </p:nvSpPr>
        <p:spPr>
          <a:xfrm>
            <a:off x="680260" y="1205867"/>
            <a:ext cx="4864330" cy="4093428"/>
          </a:xfrm>
          <a:prstGeom prst="rect">
            <a:avLst/>
          </a:prstGeom>
        </p:spPr>
        <p:txBody>
          <a:bodyPr wrap="square">
            <a:spAutoFit/>
          </a:bodyPr>
          <a:lstStyle/>
          <a:p>
            <a:r>
              <a:rPr lang="en-US" sz="2000" b="1" dirty="0">
                <a:solidFill>
                  <a:schemeClr val="tx1"/>
                </a:solidFill>
                <a:latin typeface="+mn-lt"/>
              </a:rPr>
              <a:t>GEOSTATIONARY LIGHTNING MAPPER (GLM)</a:t>
            </a:r>
          </a:p>
          <a:p>
            <a:pPr marL="214313" indent="-214313">
              <a:buFont typeface="Arial" panose="020B0604020202020204" pitchFamily="34" charset="0"/>
              <a:buChar char="•"/>
            </a:pPr>
            <a:r>
              <a:rPr lang="en-US" sz="2000" dirty="0">
                <a:solidFill>
                  <a:schemeClr val="tx1"/>
                </a:solidFill>
                <a:latin typeface="+mn-lt"/>
              </a:rPr>
              <a:t>Lightning Detection: Events, Groups &amp; Flashes</a:t>
            </a:r>
          </a:p>
          <a:p>
            <a:endParaRPr lang="en-US" sz="2000" dirty="0">
              <a:solidFill>
                <a:schemeClr val="tx1"/>
              </a:solidFill>
              <a:latin typeface="+mn-lt"/>
            </a:endParaRPr>
          </a:p>
          <a:p>
            <a:r>
              <a:rPr lang="en-US" sz="2000" b="1" dirty="0">
                <a:solidFill>
                  <a:schemeClr val="tx1"/>
                </a:solidFill>
                <a:latin typeface="+mn-lt"/>
              </a:rPr>
              <a:t>SPACE ENVIRONMENT IN-SITU SUITE (SEISS)</a:t>
            </a:r>
          </a:p>
          <a:p>
            <a:pPr marL="214313" indent="-214313">
              <a:buFont typeface="Arial" panose="020B0604020202020204" pitchFamily="34" charset="0"/>
              <a:buChar char="•"/>
            </a:pPr>
            <a:r>
              <a:rPr lang="en-US" sz="2000" dirty="0">
                <a:solidFill>
                  <a:schemeClr val="tx1"/>
                </a:solidFill>
                <a:latin typeface="+mn-lt"/>
              </a:rPr>
              <a:t>Energetic Heavy Ions</a:t>
            </a:r>
          </a:p>
          <a:p>
            <a:pPr marL="214313" indent="-214313">
              <a:buFont typeface="Arial" panose="020B0604020202020204" pitchFamily="34" charset="0"/>
              <a:buChar char="•"/>
            </a:pPr>
            <a:r>
              <a:rPr lang="en-US" sz="2000" dirty="0" err="1">
                <a:solidFill>
                  <a:schemeClr val="tx1"/>
                </a:solidFill>
                <a:latin typeface="+mn-lt"/>
              </a:rPr>
              <a:t>Magnetospheric</a:t>
            </a:r>
            <a:r>
              <a:rPr lang="en-US" sz="2000" dirty="0">
                <a:solidFill>
                  <a:schemeClr val="tx1"/>
                </a:solidFill>
                <a:latin typeface="+mn-lt"/>
              </a:rPr>
              <a:t> Electrons &amp; Protons: Low Energy</a:t>
            </a:r>
          </a:p>
          <a:p>
            <a:pPr marL="214313" indent="-214313">
              <a:buFont typeface="Arial" panose="020B0604020202020204" pitchFamily="34" charset="0"/>
              <a:buChar char="•"/>
            </a:pPr>
            <a:r>
              <a:rPr lang="en-US" sz="2000" dirty="0" err="1">
                <a:solidFill>
                  <a:schemeClr val="tx1"/>
                </a:solidFill>
                <a:latin typeface="+mn-lt"/>
              </a:rPr>
              <a:t>Magnetospheric</a:t>
            </a:r>
            <a:r>
              <a:rPr lang="en-US" sz="2000" dirty="0">
                <a:solidFill>
                  <a:schemeClr val="tx1"/>
                </a:solidFill>
                <a:latin typeface="+mn-lt"/>
              </a:rPr>
              <a:t> Electrons &amp; Protons: Med &amp; High Energy</a:t>
            </a:r>
          </a:p>
          <a:p>
            <a:pPr marL="214313" indent="-214313">
              <a:buFont typeface="Arial" panose="020B0604020202020204" pitchFamily="34" charset="0"/>
              <a:buChar char="•"/>
            </a:pPr>
            <a:r>
              <a:rPr lang="en-US" sz="2000" dirty="0">
                <a:solidFill>
                  <a:schemeClr val="tx1"/>
                </a:solidFill>
                <a:latin typeface="+mn-lt"/>
              </a:rPr>
              <a:t>Solar &amp; Galactic Protons</a:t>
            </a:r>
          </a:p>
          <a:p>
            <a:endParaRPr lang="en-US" sz="2000" dirty="0">
              <a:solidFill>
                <a:schemeClr val="tx1"/>
              </a:solidFill>
              <a:latin typeface="+mn-lt"/>
            </a:endParaRPr>
          </a:p>
        </p:txBody>
      </p:sp>
      <p:sp>
        <p:nvSpPr>
          <p:cNvPr id="7" name="Rectangle 6"/>
          <p:cNvSpPr/>
          <p:nvPr/>
        </p:nvSpPr>
        <p:spPr>
          <a:xfrm>
            <a:off x="6319059" y="1205867"/>
            <a:ext cx="4864330" cy="3170099"/>
          </a:xfrm>
          <a:prstGeom prst="rect">
            <a:avLst/>
          </a:prstGeom>
        </p:spPr>
        <p:txBody>
          <a:bodyPr wrap="square">
            <a:spAutoFit/>
          </a:bodyPr>
          <a:lstStyle/>
          <a:p>
            <a:r>
              <a:rPr lang="en-US" sz="2000" b="1" dirty="0" smtClean="0">
                <a:solidFill>
                  <a:schemeClr val="tx1"/>
                </a:solidFill>
                <a:latin typeface="+mn-lt"/>
              </a:rPr>
              <a:t>MAGNETOMETER </a:t>
            </a:r>
            <a:r>
              <a:rPr lang="en-US" sz="2000" b="1" dirty="0">
                <a:solidFill>
                  <a:schemeClr val="tx1"/>
                </a:solidFill>
                <a:latin typeface="+mn-lt"/>
              </a:rPr>
              <a:t>(MAG)</a:t>
            </a:r>
          </a:p>
          <a:p>
            <a:pPr marL="214313" indent="-214313">
              <a:buFont typeface="Arial" panose="020B0604020202020204" pitchFamily="34" charset="0"/>
              <a:buChar char="•"/>
            </a:pPr>
            <a:r>
              <a:rPr lang="en-US" sz="2000" dirty="0">
                <a:solidFill>
                  <a:schemeClr val="tx1"/>
                </a:solidFill>
                <a:latin typeface="+mn-lt"/>
              </a:rPr>
              <a:t>Geomagnetic Field</a:t>
            </a:r>
          </a:p>
          <a:p>
            <a:endParaRPr lang="en-US" sz="2000" dirty="0">
              <a:solidFill>
                <a:schemeClr val="tx1"/>
              </a:solidFill>
              <a:latin typeface="+mn-lt"/>
            </a:endParaRPr>
          </a:p>
          <a:p>
            <a:r>
              <a:rPr lang="en-US" sz="2000" b="1" dirty="0">
                <a:solidFill>
                  <a:schemeClr val="tx1"/>
                </a:solidFill>
                <a:latin typeface="+mn-lt"/>
              </a:rPr>
              <a:t>EXTREME ULTRAVIOLET AND X-RAY IRRADIANCE SENSORS (EXIS)</a:t>
            </a:r>
          </a:p>
          <a:p>
            <a:pPr marL="214313" indent="-214313">
              <a:buFont typeface="Arial" panose="020B0604020202020204" pitchFamily="34" charset="0"/>
              <a:buChar char="•"/>
            </a:pPr>
            <a:r>
              <a:rPr lang="en-US" sz="2000" dirty="0">
                <a:solidFill>
                  <a:schemeClr val="tx1"/>
                </a:solidFill>
                <a:latin typeface="+mn-lt"/>
              </a:rPr>
              <a:t>Solar Flux: EUV</a:t>
            </a:r>
          </a:p>
          <a:p>
            <a:pPr marL="214313" indent="-214313">
              <a:buFont typeface="Arial" panose="020B0604020202020204" pitchFamily="34" charset="0"/>
              <a:buChar char="•"/>
            </a:pPr>
            <a:r>
              <a:rPr lang="en-US" sz="2000" dirty="0">
                <a:solidFill>
                  <a:schemeClr val="tx1"/>
                </a:solidFill>
                <a:latin typeface="+mn-lt"/>
              </a:rPr>
              <a:t>Solar Flux: X-ray Irradiance</a:t>
            </a:r>
          </a:p>
          <a:p>
            <a:endParaRPr lang="en-US" sz="2000" dirty="0">
              <a:solidFill>
                <a:schemeClr val="tx1"/>
              </a:solidFill>
              <a:latin typeface="+mn-lt"/>
            </a:endParaRPr>
          </a:p>
          <a:p>
            <a:r>
              <a:rPr lang="en-US" sz="2000" b="1" dirty="0">
                <a:solidFill>
                  <a:schemeClr val="tx1"/>
                </a:solidFill>
                <a:latin typeface="+mn-lt"/>
              </a:rPr>
              <a:t>SOLAR ULTRAVIOLET IMAGER (SUVI)</a:t>
            </a:r>
          </a:p>
          <a:p>
            <a:pPr marL="214313" indent="-214313">
              <a:buFont typeface="Arial" panose="020B0604020202020204" pitchFamily="34" charset="0"/>
              <a:buChar char="•"/>
            </a:pPr>
            <a:r>
              <a:rPr lang="en-US" sz="2000" dirty="0">
                <a:solidFill>
                  <a:schemeClr val="tx1"/>
                </a:solidFill>
                <a:latin typeface="+mn-lt"/>
              </a:rPr>
              <a:t>Solar EUV Imagery</a:t>
            </a:r>
          </a:p>
        </p:txBody>
      </p:sp>
    </p:spTree>
    <p:extLst>
      <p:ext uri="{BB962C8B-B14F-4D97-AF65-F5344CB8AC3E}">
        <p14:creationId xmlns:p14="http://schemas.microsoft.com/office/powerpoint/2010/main" val="1804624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bwMode="auto">
          <a:xfrm>
            <a:off x="2227811" y="227359"/>
            <a:ext cx="9659389" cy="426847"/>
          </a:xfrm>
          <a:prstGeom prst="rect">
            <a:avLst/>
          </a:prstGeom>
          <a:noFill/>
          <a:ln w="9525">
            <a:noFill/>
            <a:miter lim="800000"/>
            <a:headEnd/>
            <a:tailEnd/>
          </a:ln>
        </p:spPr>
        <p:txBody>
          <a:bodyPr vert="horz" wrap="square" lIns="0" tIns="34290" rIns="0" bIns="0" numCol="1" anchor="b" anchorCtr="0" compatLnSpc="1">
            <a:prstTxWarp prst="textNoShape">
              <a:avLst/>
            </a:prstTxWarp>
          </a:bodyPr>
          <a:lstStyle>
            <a:lvl1pPr algn="l" rtl="0" eaLnBrk="0" fontAlgn="base" hangingPunct="0">
              <a:spcBef>
                <a:spcPct val="0"/>
              </a:spcBef>
              <a:spcAft>
                <a:spcPct val="0"/>
              </a:spcAft>
              <a:defRPr sz="2800" kern="1200">
                <a:solidFill>
                  <a:srgbClr val="263F78"/>
                </a:solidFill>
                <a:latin typeface="+mn-lt"/>
                <a:ea typeface="Calibri" pitchFamily="34" charset="0"/>
                <a:cs typeface="Calibri" pitchFamily="34" charset="0"/>
              </a:defRPr>
            </a:lvl1pPr>
            <a:lvl2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lnSpc>
                <a:spcPct val="75000"/>
              </a:lnSpc>
            </a:pPr>
            <a:r>
              <a:rPr lang="en-US" b="1" dirty="0">
                <a:solidFill>
                  <a:schemeClr val="tx1"/>
                </a:solidFill>
              </a:rPr>
              <a:t>Environmental Satellite Processing and Distribution System </a:t>
            </a:r>
          </a:p>
        </p:txBody>
      </p:sp>
      <p:sp>
        <p:nvSpPr>
          <p:cNvPr id="6" name="Content Placeholder 5"/>
          <p:cNvSpPr>
            <a:spLocks noGrp="1"/>
          </p:cNvSpPr>
          <p:nvPr>
            <p:ph idx="1"/>
          </p:nvPr>
        </p:nvSpPr>
        <p:spPr>
          <a:xfrm>
            <a:off x="507076" y="1255222"/>
            <a:ext cx="10806546" cy="5035850"/>
          </a:xfrm>
        </p:spPr>
        <p:txBody>
          <a:bodyPr>
            <a:normAutofit/>
          </a:bodyPr>
          <a:lstStyle/>
          <a:p>
            <a:r>
              <a:rPr lang="en-US" sz="2000" dirty="0"/>
              <a:t>The Environmental Satellite Processing and Distribution </a:t>
            </a:r>
            <a:r>
              <a:rPr lang="en-US" sz="2000" dirty="0" smtClean="0"/>
              <a:t>System (ESPDS) </a:t>
            </a:r>
            <a:r>
              <a:rPr lang="en-US" sz="2000" dirty="0"/>
              <a:t>is an enterprise system for ingesting, producing delivering near real-time data to our core, time critical </a:t>
            </a:r>
            <a:r>
              <a:rPr lang="en-US" sz="2000" dirty="0" smtClean="0"/>
              <a:t>users. It is located in the Environmental Satellite Processing Center (ESPC) and includes </a:t>
            </a:r>
            <a:r>
              <a:rPr lang="en-US" sz="2000" dirty="0"/>
              <a:t>the following major segments:</a:t>
            </a:r>
          </a:p>
          <a:p>
            <a:pPr lvl="1">
              <a:buFont typeface="Wingdings" panose="05000000000000000000" pitchFamily="2" charset="2"/>
              <a:buChar char="Ø"/>
            </a:pPr>
            <a:r>
              <a:rPr lang="en-US" sz="2000" dirty="0"/>
              <a:t>Product Generation - NOAA Data Exploitation (NDE)</a:t>
            </a:r>
          </a:p>
          <a:p>
            <a:pPr lvl="1">
              <a:buFont typeface="Wingdings" panose="05000000000000000000" pitchFamily="2" charset="2"/>
              <a:buChar char="Ø"/>
            </a:pPr>
            <a:r>
              <a:rPr lang="en-US" sz="2000" dirty="0"/>
              <a:t>Product Distribution – Production Distribution and </a:t>
            </a:r>
            <a:r>
              <a:rPr lang="en-US" sz="2000" dirty="0" smtClean="0"/>
              <a:t>Access (PDA)</a:t>
            </a:r>
            <a:endParaRPr lang="en-US" sz="2000" dirty="0"/>
          </a:p>
          <a:p>
            <a:pPr lvl="1">
              <a:buFont typeface="Wingdings" panose="05000000000000000000" pitchFamily="2" charset="2"/>
              <a:buChar char="Ø"/>
            </a:pPr>
            <a:r>
              <a:rPr lang="en-US" sz="2000" dirty="0"/>
              <a:t>Re-broadcast HRIT/EMWIN and </a:t>
            </a:r>
            <a:r>
              <a:rPr lang="en-US" sz="2000" dirty="0" smtClean="0"/>
              <a:t>GNC-A</a:t>
            </a:r>
          </a:p>
          <a:p>
            <a:pPr lvl="1">
              <a:buFont typeface="Wingdings" panose="05000000000000000000" pitchFamily="2" charset="2"/>
              <a:buChar char="Ø"/>
            </a:pPr>
            <a:r>
              <a:rPr lang="en-US" sz="2000" dirty="0" smtClean="0"/>
              <a:t>High-speed </a:t>
            </a:r>
            <a:r>
              <a:rPr lang="en-US" sz="2000" dirty="0"/>
              <a:t>network and services – Enterprise Infrastructure (EI)</a:t>
            </a:r>
          </a:p>
          <a:p>
            <a:r>
              <a:rPr lang="en-US" sz="2000" dirty="0"/>
              <a:t>PDA capabilities:</a:t>
            </a:r>
          </a:p>
          <a:p>
            <a:pPr lvl="1">
              <a:buFont typeface="Wingdings" panose="05000000000000000000" pitchFamily="2" charset="2"/>
              <a:buChar char="Ø"/>
            </a:pPr>
            <a:r>
              <a:rPr lang="en-US" sz="2000" dirty="0"/>
              <a:t>Peers with high speed wide area network (N-WAVE)</a:t>
            </a:r>
          </a:p>
          <a:p>
            <a:pPr lvl="1">
              <a:buFont typeface="Wingdings" panose="05000000000000000000" pitchFamily="2" charset="2"/>
              <a:buChar char="Ø"/>
            </a:pPr>
            <a:r>
              <a:rPr lang="en-US" sz="2000" dirty="0" smtClean="0"/>
              <a:t>Greater </a:t>
            </a:r>
            <a:r>
              <a:rPr lang="en-US" sz="2000" dirty="0"/>
              <a:t>security (secure transfer protocols, baseline monitoring, high performance threat scanning, etc.)</a:t>
            </a:r>
          </a:p>
          <a:p>
            <a:pPr lvl="1">
              <a:buFont typeface="Wingdings" panose="05000000000000000000" pitchFamily="2" charset="2"/>
              <a:buChar char="Ø"/>
            </a:pPr>
            <a:r>
              <a:rPr lang="en-US" sz="2000" dirty="0"/>
              <a:t>Configurable production with custom tailoring capability</a:t>
            </a:r>
          </a:p>
          <a:p>
            <a:endParaRPr lang="en-US" sz="2000" dirty="0"/>
          </a:p>
        </p:txBody>
      </p:sp>
      <p:sp>
        <p:nvSpPr>
          <p:cNvPr id="3" name="Slide Number Placeholder 2"/>
          <p:cNvSpPr>
            <a:spLocks noGrp="1"/>
          </p:cNvSpPr>
          <p:nvPr>
            <p:ph type="sldNum" sz="quarter" idx="4"/>
          </p:nvPr>
        </p:nvSpPr>
        <p:spPr/>
        <p:txBody>
          <a:bodyPr/>
          <a:lstStyle/>
          <a:p>
            <a:fld id="{0249A42C-7C3A-1946-A459-68A8AD418034}" type="slidenum">
              <a:rPr lang="en-US" smtClean="0"/>
              <a:pPr/>
              <a:t>29</a:t>
            </a:fld>
            <a:endParaRPr lang="en-US"/>
          </a:p>
        </p:txBody>
      </p:sp>
      <p:sp>
        <p:nvSpPr>
          <p:cNvPr id="4" name="Date Placeholder 3"/>
          <p:cNvSpPr>
            <a:spLocks noGrp="1"/>
          </p:cNvSpPr>
          <p:nvPr>
            <p:ph type="dt" sz="half" idx="2"/>
          </p:nvPr>
        </p:nvSpPr>
        <p:spPr/>
        <p:txBody>
          <a:bodyPr/>
          <a:lstStyle/>
          <a:p>
            <a:fld id="{3B836D6A-7403-4CE4-81FF-228161BF7614}" type="datetime1">
              <a:rPr lang="en-US" smtClean="0"/>
              <a:t>1/4/2019</a:t>
            </a:fld>
            <a:endParaRPr lang="en-US" dirty="0"/>
          </a:p>
        </p:txBody>
      </p:sp>
    </p:spTree>
    <p:extLst>
      <p:ext uri="{BB962C8B-B14F-4D97-AF65-F5344CB8AC3E}">
        <p14:creationId xmlns:p14="http://schemas.microsoft.com/office/powerpoint/2010/main" val="418155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chemeClr val="tx1"/>
                </a:solidFill>
              </a:rPr>
              <a:t>Agenda</a:t>
            </a:r>
            <a:endParaRPr lang="en-US" sz="3200" dirty="0">
              <a:solidFill>
                <a:schemeClr val="tx1"/>
              </a:solidFill>
            </a:endParaRPr>
          </a:p>
        </p:txBody>
      </p:sp>
      <p:sp>
        <p:nvSpPr>
          <p:cNvPr id="3" name="Content Placeholder 2"/>
          <p:cNvSpPr>
            <a:spLocks noGrp="1"/>
          </p:cNvSpPr>
          <p:nvPr>
            <p:ph idx="1"/>
          </p:nvPr>
        </p:nvSpPr>
        <p:spPr>
          <a:xfrm>
            <a:off x="1752600" y="1317356"/>
            <a:ext cx="8686800" cy="4973716"/>
          </a:xfrm>
        </p:spPr>
        <p:txBody>
          <a:bodyPr>
            <a:normAutofit/>
          </a:bodyPr>
          <a:lstStyle/>
          <a:p>
            <a:r>
              <a:rPr lang="en-US" sz="2000" dirty="0"/>
              <a:t>Objectives of Lesson</a:t>
            </a:r>
          </a:p>
          <a:p>
            <a:r>
              <a:rPr lang="en-US" sz="2000" dirty="0"/>
              <a:t>Overview of the Office of Satellite and Product Operations </a:t>
            </a:r>
          </a:p>
          <a:p>
            <a:r>
              <a:rPr lang="en-US" sz="2000" dirty="0"/>
              <a:t>Overview of GOES-R Series Data Access </a:t>
            </a:r>
          </a:p>
          <a:p>
            <a:r>
              <a:rPr lang="en-US" sz="2000" dirty="0"/>
              <a:t>GOES Rebroadcast (GRB)</a:t>
            </a:r>
          </a:p>
          <a:p>
            <a:r>
              <a:rPr lang="en-US" sz="2000" dirty="0"/>
              <a:t>High Rate Information Transmission/ Emergency Managers Weather Information Network (HRIT/EMWIN)</a:t>
            </a:r>
          </a:p>
          <a:p>
            <a:r>
              <a:rPr lang="en-US" sz="2000" dirty="0"/>
              <a:t>Production Distribution and Access (PDA)</a:t>
            </a:r>
          </a:p>
          <a:p>
            <a:r>
              <a:rPr lang="en-US" sz="2000" dirty="0"/>
              <a:t>Comprehensive Large Array-data Stewardship System (CLASS)</a:t>
            </a:r>
          </a:p>
          <a:p>
            <a:r>
              <a:rPr lang="en-US" sz="2000" dirty="0"/>
              <a:t>GOES Data Collection System (DCS)</a:t>
            </a:r>
          </a:p>
          <a:p>
            <a:r>
              <a:rPr lang="en-US" sz="2000" dirty="0" err="1"/>
              <a:t>GEONETCast</a:t>
            </a:r>
            <a:r>
              <a:rPr lang="en-US" sz="2000" dirty="0"/>
              <a:t> Americas (GNC-A)</a:t>
            </a:r>
          </a:p>
          <a:p>
            <a:r>
              <a:rPr lang="en-US" sz="2000" dirty="0"/>
              <a:t>NOAA Big Data Project – Cloud Access</a:t>
            </a:r>
          </a:p>
          <a:p>
            <a:r>
              <a:rPr lang="en-US" sz="2000" dirty="0"/>
              <a:t>Internet Access - Websites</a:t>
            </a:r>
          </a:p>
        </p:txBody>
      </p:sp>
      <p:sp>
        <p:nvSpPr>
          <p:cNvPr id="6" name="Slide Number Placeholder 5"/>
          <p:cNvSpPr>
            <a:spLocks noGrp="1"/>
          </p:cNvSpPr>
          <p:nvPr>
            <p:ph type="sldNum" sz="quarter" idx="4294967295"/>
          </p:nvPr>
        </p:nvSpPr>
        <p:spPr>
          <a:xfrm>
            <a:off x="7924800" y="5726907"/>
            <a:ext cx="1600200" cy="273844"/>
          </a:xfrm>
        </p:spPr>
        <p:txBody>
          <a:bodyPr/>
          <a:lstStyle/>
          <a:p>
            <a:pPr defTabSz="342900"/>
            <a:fld id="{55723E3B-6DCA-4F3F-B844-0B144139ED8C}" type="slidenum">
              <a:rPr lang="en-US" altLang="en-US" kern="1200" smtClean="0">
                <a:solidFill>
                  <a:prstClr val="white"/>
                </a:solidFill>
                <a:latin typeface="Calibri"/>
                <a:ea typeface="+mn-ea"/>
                <a:cs typeface="+mn-cs"/>
              </a:rPr>
              <a:pPr defTabSz="342900"/>
              <a:t>3</a:t>
            </a:fld>
            <a:endParaRPr lang="en-US" altLang="en-US" kern="1200" dirty="0">
              <a:solidFill>
                <a:prstClr val="white"/>
              </a:solidFill>
              <a:latin typeface="Calibri"/>
              <a:ea typeface="+mn-ea"/>
              <a:cs typeface="+mn-cs"/>
            </a:endParaRPr>
          </a:p>
        </p:txBody>
      </p:sp>
      <p:sp>
        <p:nvSpPr>
          <p:cNvPr id="7" name="Date Placeholder 6"/>
          <p:cNvSpPr>
            <a:spLocks noGrp="1"/>
          </p:cNvSpPr>
          <p:nvPr>
            <p:ph type="dt" sz="half" idx="2"/>
          </p:nvPr>
        </p:nvSpPr>
        <p:spPr/>
        <p:txBody>
          <a:bodyPr/>
          <a:lstStyle/>
          <a:p>
            <a:fld id="{65FB18D0-0B12-4214-8D80-F3DD3D59D6B4}" type="datetime1">
              <a:rPr lang="en-US" smtClean="0"/>
              <a:t>1/4/2019</a:t>
            </a:fld>
            <a:endParaRPr lang="en-US" dirty="0"/>
          </a:p>
        </p:txBody>
      </p:sp>
    </p:spTree>
    <p:extLst>
      <p:ext uri="{BB962C8B-B14F-4D97-AF65-F5344CB8AC3E}">
        <p14:creationId xmlns:p14="http://schemas.microsoft.com/office/powerpoint/2010/main" val="2469904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GOES Data Operations in the ESPC</a:t>
            </a:r>
            <a:endParaRPr lang="en-US" sz="32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30</a:t>
            </a:fld>
            <a:endParaRPr lang="en-US"/>
          </a:p>
        </p:txBody>
      </p:sp>
      <p:sp>
        <p:nvSpPr>
          <p:cNvPr id="6" name="Date Placeholder 5"/>
          <p:cNvSpPr>
            <a:spLocks noGrp="1"/>
          </p:cNvSpPr>
          <p:nvPr>
            <p:ph type="dt" sz="half" idx="2"/>
          </p:nvPr>
        </p:nvSpPr>
        <p:spPr/>
        <p:txBody>
          <a:bodyPr/>
          <a:lstStyle/>
          <a:p>
            <a:fld id="{E889AF06-B80C-42B8-99DF-2DB2F6E90D13}" type="datetime1">
              <a:rPr lang="en-US" smtClean="0"/>
              <a:t>1/4/2019</a:t>
            </a:fld>
            <a:endParaRPr lang="en-US" dirty="0"/>
          </a:p>
        </p:txBody>
      </p:sp>
      <p:grpSp>
        <p:nvGrpSpPr>
          <p:cNvPr id="3" name="Group 2"/>
          <p:cNvGrpSpPr/>
          <p:nvPr/>
        </p:nvGrpSpPr>
        <p:grpSpPr>
          <a:xfrm>
            <a:off x="1853743" y="1064029"/>
            <a:ext cx="8287788" cy="5245331"/>
            <a:chOff x="2734411" y="1613754"/>
            <a:chExt cx="6570235" cy="4033750"/>
          </a:xfrm>
        </p:grpSpPr>
        <p:sp>
          <p:nvSpPr>
            <p:cNvPr id="7" name="Rounded Rectangle 6"/>
            <p:cNvSpPr/>
            <p:nvPr/>
          </p:nvSpPr>
          <p:spPr>
            <a:xfrm>
              <a:off x="2787194" y="1613754"/>
              <a:ext cx="1279688" cy="9898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8" name="Picture 7"/>
            <p:cNvPicPr>
              <a:picLocks noChangeAspect="1"/>
            </p:cNvPicPr>
            <p:nvPr/>
          </p:nvPicPr>
          <p:blipFill>
            <a:blip r:embed="rId2"/>
            <a:stretch>
              <a:fillRect/>
            </a:stretch>
          </p:blipFill>
          <p:spPr>
            <a:xfrm>
              <a:off x="5388985" y="1621060"/>
              <a:ext cx="2948238" cy="1846946"/>
            </a:xfrm>
            <a:prstGeom prst="rect">
              <a:avLst/>
            </a:prstGeom>
          </p:spPr>
        </p:pic>
        <p:pic>
          <p:nvPicPr>
            <p:cNvPr id="9" name="Picture 8"/>
            <p:cNvPicPr>
              <a:picLocks noChangeAspect="1"/>
            </p:cNvPicPr>
            <p:nvPr/>
          </p:nvPicPr>
          <p:blipFill>
            <a:blip r:embed="rId2"/>
            <a:stretch>
              <a:fillRect/>
            </a:stretch>
          </p:blipFill>
          <p:spPr>
            <a:xfrm>
              <a:off x="5459691" y="3784040"/>
              <a:ext cx="2730236" cy="700882"/>
            </a:xfrm>
            <a:prstGeom prst="rect">
              <a:avLst/>
            </a:prstGeom>
          </p:spPr>
        </p:pic>
        <p:pic>
          <p:nvPicPr>
            <p:cNvPr id="10" name="Picture 9"/>
            <p:cNvPicPr>
              <a:picLocks noChangeAspect="1"/>
            </p:cNvPicPr>
            <p:nvPr/>
          </p:nvPicPr>
          <p:blipFill>
            <a:blip r:embed="rId2"/>
            <a:stretch>
              <a:fillRect/>
            </a:stretch>
          </p:blipFill>
          <p:spPr>
            <a:xfrm>
              <a:off x="5459691" y="4682415"/>
              <a:ext cx="2787976" cy="700882"/>
            </a:xfrm>
            <a:prstGeom prst="rect">
              <a:avLst/>
            </a:prstGeom>
          </p:spPr>
        </p:pic>
        <p:sp>
          <p:nvSpPr>
            <p:cNvPr id="11" name="Rectangle 10"/>
            <p:cNvSpPr/>
            <p:nvPr/>
          </p:nvSpPr>
          <p:spPr>
            <a:xfrm>
              <a:off x="3055856" y="1900088"/>
              <a:ext cx="685800" cy="402996"/>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GOES-16/17</a:t>
              </a:r>
            </a:p>
          </p:txBody>
        </p:sp>
        <p:sp>
          <p:nvSpPr>
            <p:cNvPr id="12" name="Oval 11"/>
            <p:cNvSpPr/>
            <p:nvPr/>
          </p:nvSpPr>
          <p:spPr>
            <a:xfrm>
              <a:off x="4406246" y="1797576"/>
              <a:ext cx="657520" cy="60802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GRB</a:t>
              </a:r>
            </a:p>
          </p:txBody>
        </p:sp>
        <p:sp>
          <p:nvSpPr>
            <p:cNvPr id="13" name="Oval 12"/>
            <p:cNvSpPr/>
            <p:nvPr/>
          </p:nvSpPr>
          <p:spPr>
            <a:xfrm>
              <a:off x="4175213" y="2536178"/>
              <a:ext cx="632774" cy="6151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b="1" dirty="0">
                  <a:solidFill>
                    <a:schemeClr val="tx1"/>
                  </a:solidFill>
                </a:rPr>
                <a:t>AWIPS </a:t>
              </a:r>
            </a:p>
          </p:txBody>
        </p:sp>
        <p:cxnSp>
          <p:nvCxnSpPr>
            <p:cNvPr id="15" name="Straight Arrow Connector 14"/>
            <p:cNvCxnSpPr/>
            <p:nvPr/>
          </p:nvCxnSpPr>
          <p:spPr>
            <a:xfrm>
              <a:off x="3773476" y="2098053"/>
              <a:ext cx="632773" cy="707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3"/>
            </p:cNvCxnSpPr>
            <p:nvPr/>
          </p:nvCxnSpPr>
          <p:spPr>
            <a:xfrm>
              <a:off x="3741661" y="2101586"/>
              <a:ext cx="394745" cy="66459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063767" y="2098054"/>
              <a:ext cx="671657" cy="7071"/>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735421" y="1860618"/>
              <a:ext cx="685800" cy="48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GOES-16/17</a:t>
              </a:r>
            </a:p>
          </p:txBody>
        </p:sp>
        <p:sp>
          <p:nvSpPr>
            <p:cNvPr id="21" name="Rectangle 20"/>
            <p:cNvSpPr/>
            <p:nvPr/>
          </p:nvSpPr>
          <p:spPr>
            <a:xfrm>
              <a:off x="6576764" y="1900088"/>
              <a:ext cx="685800" cy="4029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PPZ</a:t>
              </a:r>
            </a:p>
          </p:txBody>
        </p:sp>
        <p:sp>
          <p:nvSpPr>
            <p:cNvPr id="25" name="Oval 24"/>
            <p:cNvSpPr/>
            <p:nvPr/>
          </p:nvSpPr>
          <p:spPr>
            <a:xfrm>
              <a:off x="8596458" y="1797576"/>
              <a:ext cx="657520" cy="60802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Users</a:t>
              </a:r>
            </a:p>
          </p:txBody>
        </p:sp>
        <p:sp>
          <p:nvSpPr>
            <p:cNvPr id="27" name="Rectangle 26"/>
            <p:cNvSpPr/>
            <p:nvPr/>
          </p:nvSpPr>
          <p:spPr>
            <a:xfrm>
              <a:off x="7438140" y="1887424"/>
              <a:ext cx="685800" cy="4283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PDA</a:t>
              </a:r>
            </a:p>
          </p:txBody>
        </p:sp>
        <p:cxnSp>
          <p:nvCxnSpPr>
            <p:cNvPr id="30" name="Straight Arrow Connector 29"/>
            <p:cNvCxnSpPr/>
            <p:nvPr/>
          </p:nvCxnSpPr>
          <p:spPr>
            <a:xfrm>
              <a:off x="6415339" y="2098053"/>
              <a:ext cx="161429" cy="707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262568" y="2101586"/>
              <a:ext cx="161429" cy="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123944" y="2100173"/>
              <a:ext cx="472517" cy="2826"/>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753100" y="2741432"/>
              <a:ext cx="685800" cy="4029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GOES-14/15</a:t>
              </a:r>
            </a:p>
          </p:txBody>
        </p:sp>
        <p:sp>
          <p:nvSpPr>
            <p:cNvPr id="42" name="Rectangle 41"/>
            <p:cNvSpPr/>
            <p:nvPr/>
          </p:nvSpPr>
          <p:spPr>
            <a:xfrm>
              <a:off x="6620361" y="2594376"/>
              <a:ext cx="685800" cy="7953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schemeClr val="tx1"/>
                  </a:solidFill>
                </a:rPr>
                <a:t>GEOPROD</a:t>
              </a:r>
            </a:p>
            <a:p>
              <a:pPr algn="ctr"/>
              <a:r>
                <a:rPr lang="en-US" sz="900" b="1" dirty="0" err="1">
                  <a:solidFill>
                    <a:schemeClr val="tx1"/>
                  </a:solidFill>
                </a:rPr>
                <a:t>Misc</a:t>
              </a:r>
              <a:r>
                <a:rPr lang="en-US" sz="900" b="1" dirty="0">
                  <a:solidFill>
                    <a:schemeClr val="tx1"/>
                  </a:solidFill>
                </a:rPr>
                <a:t> PG (SFS)</a:t>
              </a:r>
            </a:p>
          </p:txBody>
        </p:sp>
        <p:sp>
          <p:nvSpPr>
            <p:cNvPr id="43" name="Rectangle 42"/>
            <p:cNvSpPr/>
            <p:nvPr/>
          </p:nvSpPr>
          <p:spPr>
            <a:xfrm>
              <a:off x="7481738" y="2708738"/>
              <a:ext cx="685800" cy="4283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GEODIST</a:t>
              </a:r>
            </a:p>
          </p:txBody>
        </p:sp>
        <p:cxnSp>
          <p:nvCxnSpPr>
            <p:cNvPr id="44" name="Straight Arrow Connector 43"/>
            <p:cNvCxnSpPr/>
            <p:nvPr/>
          </p:nvCxnSpPr>
          <p:spPr>
            <a:xfrm>
              <a:off x="6458936" y="2919367"/>
              <a:ext cx="161429" cy="707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7306165" y="2922901"/>
              <a:ext cx="161429" cy="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8647126" y="2583539"/>
              <a:ext cx="657520" cy="60802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Users</a:t>
              </a:r>
            </a:p>
          </p:txBody>
        </p:sp>
        <p:cxnSp>
          <p:nvCxnSpPr>
            <p:cNvPr id="47" name="Straight Arrow Connector 46"/>
            <p:cNvCxnSpPr/>
            <p:nvPr/>
          </p:nvCxnSpPr>
          <p:spPr>
            <a:xfrm>
              <a:off x="8174612" y="2886136"/>
              <a:ext cx="472517" cy="2826"/>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355212" y="4446603"/>
              <a:ext cx="888385" cy="253916"/>
            </a:xfrm>
            <a:prstGeom prst="rect">
              <a:avLst/>
            </a:prstGeom>
            <a:noFill/>
          </p:spPr>
          <p:txBody>
            <a:bodyPr wrap="none" rtlCol="0">
              <a:spAutoFit/>
            </a:bodyPr>
            <a:lstStyle/>
            <a:p>
              <a:r>
                <a:rPr lang="en-US" sz="1050" dirty="0">
                  <a:latin typeface="+mn-lt"/>
                </a:rPr>
                <a:t>Wallops CDA</a:t>
              </a:r>
            </a:p>
          </p:txBody>
        </p:sp>
        <p:sp>
          <p:nvSpPr>
            <p:cNvPr id="49" name="TextBox 48"/>
            <p:cNvSpPr txBox="1"/>
            <p:nvPr/>
          </p:nvSpPr>
          <p:spPr>
            <a:xfrm>
              <a:off x="5399596" y="5393588"/>
              <a:ext cx="2961067" cy="253916"/>
            </a:xfrm>
            <a:prstGeom prst="rect">
              <a:avLst/>
            </a:prstGeom>
            <a:noFill/>
          </p:spPr>
          <p:txBody>
            <a:bodyPr wrap="none" rtlCol="0">
              <a:spAutoFit/>
            </a:bodyPr>
            <a:lstStyle/>
            <a:p>
              <a:r>
                <a:rPr lang="en-US" sz="1050" dirty="0">
                  <a:latin typeface="+mn-lt"/>
                </a:rPr>
                <a:t>Wallops  Critical Infrastructure Protection (Backup)</a:t>
              </a:r>
            </a:p>
          </p:txBody>
        </p:sp>
        <p:sp>
          <p:nvSpPr>
            <p:cNvPr id="50" name="Rectangle 49"/>
            <p:cNvSpPr/>
            <p:nvPr/>
          </p:nvSpPr>
          <p:spPr>
            <a:xfrm>
              <a:off x="5862685" y="3930745"/>
              <a:ext cx="685800" cy="4029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GOES-14/15</a:t>
              </a:r>
            </a:p>
          </p:txBody>
        </p:sp>
        <p:cxnSp>
          <p:nvCxnSpPr>
            <p:cNvPr id="55" name="Elbow Connector 54"/>
            <p:cNvCxnSpPr>
              <a:stCxn id="50" idx="1"/>
              <a:endCxn id="36" idx="1"/>
            </p:cNvCxnSpPr>
            <p:nvPr/>
          </p:nvCxnSpPr>
          <p:spPr>
            <a:xfrm rot="10800000">
              <a:off x="5753105" y="2942933"/>
              <a:ext cx="109585" cy="1189313"/>
            </a:xfrm>
            <a:prstGeom prst="bentConnector3">
              <a:avLst>
                <a:gd name="adj1" fmla="val 25645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5735424" y="4770320"/>
              <a:ext cx="962687" cy="525079"/>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schemeClr val="bg1"/>
                  </a:solidFill>
                </a:rPr>
                <a:t>GEOPROD</a:t>
              </a:r>
            </a:p>
            <a:p>
              <a:pPr algn="ctr"/>
              <a:r>
                <a:rPr lang="en-US" sz="900" b="1" dirty="0">
                  <a:solidFill>
                    <a:schemeClr val="bg1"/>
                  </a:solidFill>
                </a:rPr>
                <a:t>CIP</a:t>
              </a:r>
            </a:p>
            <a:p>
              <a:pPr algn="ctr"/>
              <a:r>
                <a:rPr lang="en-US" sz="900" b="1" dirty="0" err="1">
                  <a:solidFill>
                    <a:schemeClr val="bg1"/>
                  </a:solidFill>
                </a:rPr>
                <a:t>Misc</a:t>
              </a:r>
              <a:r>
                <a:rPr lang="en-US" sz="900" b="1" dirty="0">
                  <a:solidFill>
                    <a:schemeClr val="bg1"/>
                  </a:solidFill>
                </a:rPr>
                <a:t> PG </a:t>
              </a:r>
            </a:p>
          </p:txBody>
        </p:sp>
        <p:sp>
          <p:nvSpPr>
            <p:cNvPr id="60" name="Rectangle 59"/>
            <p:cNvSpPr/>
            <p:nvPr/>
          </p:nvSpPr>
          <p:spPr>
            <a:xfrm>
              <a:off x="7292085" y="4818692"/>
              <a:ext cx="685800" cy="428331"/>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rPr>
                <a:t>GEODIST</a:t>
              </a:r>
            </a:p>
          </p:txBody>
        </p:sp>
        <p:sp>
          <p:nvSpPr>
            <p:cNvPr id="61" name="Oval 60"/>
            <p:cNvSpPr/>
            <p:nvPr/>
          </p:nvSpPr>
          <p:spPr>
            <a:xfrm>
              <a:off x="8497440" y="4728845"/>
              <a:ext cx="657520" cy="60802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CIP</a:t>
              </a:r>
            </a:p>
            <a:p>
              <a:pPr algn="ctr"/>
              <a:r>
                <a:rPr lang="en-US" sz="1050" b="1" dirty="0">
                  <a:solidFill>
                    <a:schemeClr val="tx1"/>
                  </a:solidFill>
                </a:rPr>
                <a:t>Users</a:t>
              </a:r>
            </a:p>
          </p:txBody>
        </p:sp>
        <p:sp>
          <p:nvSpPr>
            <p:cNvPr id="62" name="Rectangle 61"/>
            <p:cNvSpPr/>
            <p:nvPr/>
          </p:nvSpPr>
          <p:spPr>
            <a:xfrm>
              <a:off x="6983884" y="3884566"/>
              <a:ext cx="685800" cy="48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GOES-16/17</a:t>
              </a:r>
            </a:p>
          </p:txBody>
        </p:sp>
        <p:cxnSp>
          <p:nvCxnSpPr>
            <p:cNvPr id="63" name="Straight Arrow Connector 62"/>
            <p:cNvCxnSpPr/>
            <p:nvPr/>
          </p:nvCxnSpPr>
          <p:spPr>
            <a:xfrm flipV="1">
              <a:off x="7667289" y="4125538"/>
              <a:ext cx="830152" cy="6355"/>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8504503" y="3828181"/>
              <a:ext cx="657520" cy="60802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GRB</a:t>
              </a:r>
            </a:p>
          </p:txBody>
        </p:sp>
        <p:sp>
          <p:nvSpPr>
            <p:cNvPr id="67" name="Rectangle 66"/>
            <p:cNvSpPr/>
            <p:nvPr/>
          </p:nvSpPr>
          <p:spPr>
            <a:xfrm>
              <a:off x="3129637" y="4897999"/>
              <a:ext cx="263361" cy="25217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solidFill>
                  <a:schemeClr val="tx1"/>
                </a:solidFill>
              </a:endParaRPr>
            </a:p>
          </p:txBody>
        </p:sp>
        <p:sp>
          <p:nvSpPr>
            <p:cNvPr id="66" name="Rectangle 65"/>
            <p:cNvSpPr/>
            <p:nvPr/>
          </p:nvSpPr>
          <p:spPr>
            <a:xfrm>
              <a:off x="3129637" y="5245603"/>
              <a:ext cx="263361" cy="254409"/>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solidFill>
                  <a:schemeClr val="bg1"/>
                </a:solidFill>
              </a:endParaRPr>
            </a:p>
          </p:txBody>
        </p:sp>
        <p:sp>
          <p:nvSpPr>
            <p:cNvPr id="68" name="TextBox 67"/>
            <p:cNvSpPr txBox="1"/>
            <p:nvPr/>
          </p:nvSpPr>
          <p:spPr>
            <a:xfrm>
              <a:off x="3541303" y="4882085"/>
              <a:ext cx="811441" cy="253916"/>
            </a:xfrm>
            <a:prstGeom prst="rect">
              <a:avLst/>
            </a:prstGeom>
            <a:noFill/>
          </p:spPr>
          <p:txBody>
            <a:bodyPr wrap="none" rtlCol="0">
              <a:spAutoFit/>
            </a:bodyPr>
            <a:lstStyle/>
            <a:p>
              <a:r>
                <a:rPr lang="en-US" sz="1050" dirty="0">
                  <a:latin typeface="+mn-lt"/>
                </a:rPr>
                <a:t>Hot Backup</a:t>
              </a:r>
            </a:p>
          </p:txBody>
        </p:sp>
        <p:sp>
          <p:nvSpPr>
            <p:cNvPr id="69" name="TextBox 68"/>
            <p:cNvSpPr txBox="1"/>
            <p:nvPr/>
          </p:nvSpPr>
          <p:spPr>
            <a:xfrm>
              <a:off x="3562224" y="5248944"/>
              <a:ext cx="856325" cy="253916"/>
            </a:xfrm>
            <a:prstGeom prst="rect">
              <a:avLst/>
            </a:prstGeom>
            <a:noFill/>
          </p:spPr>
          <p:txBody>
            <a:bodyPr wrap="none" rtlCol="0">
              <a:spAutoFit/>
            </a:bodyPr>
            <a:lstStyle/>
            <a:p>
              <a:r>
                <a:rPr lang="en-US" sz="1050" dirty="0">
                  <a:latin typeface="+mn-lt"/>
                </a:rPr>
                <a:t>Cold Backup</a:t>
              </a:r>
            </a:p>
          </p:txBody>
        </p:sp>
        <p:cxnSp>
          <p:nvCxnSpPr>
            <p:cNvPr id="70" name="Straight Arrow Connector 69"/>
            <p:cNvCxnSpPr/>
            <p:nvPr/>
          </p:nvCxnSpPr>
          <p:spPr>
            <a:xfrm>
              <a:off x="3136562" y="3913653"/>
              <a:ext cx="348033" cy="1475"/>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3122712" y="4571073"/>
              <a:ext cx="361885" cy="707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513763" y="3782537"/>
              <a:ext cx="1260131" cy="415498"/>
            </a:xfrm>
            <a:prstGeom prst="rect">
              <a:avLst/>
            </a:prstGeom>
            <a:noFill/>
          </p:spPr>
          <p:txBody>
            <a:bodyPr wrap="square" rtlCol="0">
              <a:spAutoFit/>
            </a:bodyPr>
            <a:lstStyle/>
            <a:p>
              <a:r>
                <a:rPr lang="en-US" sz="1050" dirty="0">
                  <a:latin typeface="+mn-lt"/>
                </a:rPr>
                <a:t>Nominal Operations</a:t>
              </a:r>
            </a:p>
          </p:txBody>
        </p:sp>
        <p:sp>
          <p:nvSpPr>
            <p:cNvPr id="75" name="TextBox 74"/>
            <p:cNvSpPr txBox="1"/>
            <p:nvPr/>
          </p:nvSpPr>
          <p:spPr>
            <a:xfrm>
              <a:off x="3528312" y="4374982"/>
              <a:ext cx="1054691" cy="415498"/>
            </a:xfrm>
            <a:prstGeom prst="rect">
              <a:avLst/>
            </a:prstGeom>
            <a:noFill/>
          </p:spPr>
          <p:txBody>
            <a:bodyPr wrap="square" rtlCol="0">
              <a:spAutoFit/>
            </a:bodyPr>
            <a:lstStyle/>
            <a:p>
              <a:r>
                <a:rPr lang="en-US" sz="1050" dirty="0">
                  <a:latin typeface="+mn-lt"/>
                </a:rPr>
                <a:t>Flow activated during Backup</a:t>
              </a:r>
            </a:p>
          </p:txBody>
        </p:sp>
        <p:sp>
          <p:nvSpPr>
            <p:cNvPr id="76" name="TextBox 75"/>
            <p:cNvSpPr txBox="1"/>
            <p:nvPr/>
          </p:nvSpPr>
          <p:spPr>
            <a:xfrm>
              <a:off x="3671411" y="3486331"/>
              <a:ext cx="585417" cy="253916"/>
            </a:xfrm>
            <a:prstGeom prst="rect">
              <a:avLst/>
            </a:prstGeom>
            <a:noFill/>
          </p:spPr>
          <p:txBody>
            <a:bodyPr wrap="none" rtlCol="0">
              <a:spAutoFit/>
            </a:bodyPr>
            <a:lstStyle/>
            <a:p>
              <a:r>
                <a:rPr lang="en-US" sz="1050" b="1" dirty="0">
                  <a:latin typeface="+mn-lt"/>
                </a:rPr>
                <a:t>Legend</a:t>
              </a:r>
            </a:p>
          </p:txBody>
        </p:sp>
        <p:sp>
          <p:nvSpPr>
            <p:cNvPr id="77" name="Rectangle 76"/>
            <p:cNvSpPr/>
            <p:nvPr/>
          </p:nvSpPr>
          <p:spPr>
            <a:xfrm>
              <a:off x="2838453" y="3468005"/>
              <a:ext cx="2235959" cy="21425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cxnSp>
          <p:nvCxnSpPr>
            <p:cNvPr id="81" name="Straight Arrow Connector 80"/>
            <p:cNvCxnSpPr>
              <a:stCxn id="50" idx="2"/>
              <a:endCxn id="59" idx="0"/>
            </p:cNvCxnSpPr>
            <p:nvPr/>
          </p:nvCxnSpPr>
          <p:spPr>
            <a:xfrm>
              <a:off x="6205585" y="4333744"/>
              <a:ext cx="11180" cy="4365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6720594" y="5030884"/>
              <a:ext cx="571495" cy="3944"/>
            </a:xfrm>
            <a:prstGeom prst="straightConnector1">
              <a:avLst/>
            </a:prstGeom>
            <a:ln>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7977886" y="5028943"/>
              <a:ext cx="519554" cy="7824"/>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3115786" y="4240285"/>
              <a:ext cx="361885" cy="7070"/>
            </a:xfrm>
            <a:prstGeom prst="straightConnector1">
              <a:avLst/>
            </a:prstGeom>
            <a:ln>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3507095" y="4137107"/>
              <a:ext cx="1365097" cy="253916"/>
            </a:xfrm>
            <a:prstGeom prst="rect">
              <a:avLst/>
            </a:prstGeom>
            <a:noFill/>
          </p:spPr>
          <p:txBody>
            <a:bodyPr wrap="square" rtlCol="0">
              <a:spAutoFit/>
            </a:bodyPr>
            <a:lstStyle/>
            <a:p>
              <a:r>
                <a:rPr lang="en-US" sz="1050" dirty="0">
                  <a:latin typeface="+mn-lt"/>
                </a:rPr>
                <a:t>Backup Operations</a:t>
              </a:r>
            </a:p>
          </p:txBody>
        </p:sp>
        <p:sp>
          <p:nvSpPr>
            <p:cNvPr id="56" name="TextBox 55"/>
            <p:cNvSpPr txBox="1"/>
            <p:nvPr/>
          </p:nvSpPr>
          <p:spPr>
            <a:xfrm>
              <a:off x="2734411" y="2662417"/>
              <a:ext cx="1327608" cy="415498"/>
            </a:xfrm>
            <a:prstGeom prst="rect">
              <a:avLst/>
            </a:prstGeom>
            <a:noFill/>
          </p:spPr>
          <p:txBody>
            <a:bodyPr wrap="none" rtlCol="0">
              <a:spAutoFit/>
            </a:bodyPr>
            <a:lstStyle/>
            <a:p>
              <a:r>
                <a:rPr lang="en-US" sz="1050" dirty="0">
                  <a:latin typeface="+mn-lt"/>
                </a:rPr>
                <a:t>Consolidated Backup</a:t>
              </a:r>
            </a:p>
            <a:p>
              <a:r>
                <a:rPr lang="en-US" sz="1050" dirty="0">
                  <a:latin typeface="+mn-lt"/>
                </a:rPr>
                <a:t>(CBU)</a:t>
              </a:r>
            </a:p>
          </p:txBody>
        </p:sp>
        <p:sp>
          <p:nvSpPr>
            <p:cNvPr id="57" name="TextBox 56"/>
            <p:cNvSpPr txBox="1"/>
            <p:nvPr/>
          </p:nvSpPr>
          <p:spPr>
            <a:xfrm>
              <a:off x="5722417" y="3439567"/>
              <a:ext cx="2848857" cy="253916"/>
            </a:xfrm>
            <a:prstGeom prst="rect">
              <a:avLst/>
            </a:prstGeom>
            <a:noFill/>
          </p:spPr>
          <p:txBody>
            <a:bodyPr wrap="none" rtlCol="0">
              <a:spAutoFit/>
            </a:bodyPr>
            <a:lstStyle/>
            <a:p>
              <a:r>
                <a:rPr lang="en-US" sz="1050" dirty="0">
                  <a:latin typeface="+mn-lt"/>
                </a:rPr>
                <a:t>Environmental Satellite Processing Center (ESPC)</a:t>
              </a:r>
            </a:p>
          </p:txBody>
        </p:sp>
      </p:grpSp>
    </p:spTree>
    <p:extLst>
      <p:ext uri="{BB962C8B-B14F-4D97-AF65-F5344CB8AC3E}">
        <p14:creationId xmlns:p14="http://schemas.microsoft.com/office/powerpoint/2010/main" val="1987482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Production Distribution and Access</a:t>
            </a:r>
          </a:p>
        </p:txBody>
      </p:sp>
      <p:sp>
        <p:nvSpPr>
          <p:cNvPr id="3" name="Text Placeholder 2"/>
          <p:cNvSpPr>
            <a:spLocks noGrp="1"/>
          </p:cNvSpPr>
          <p:nvPr>
            <p:ph idx="1"/>
          </p:nvPr>
        </p:nvSpPr>
        <p:spPr>
          <a:solidFill>
            <a:schemeClr val="bg1"/>
          </a:solidFill>
        </p:spPr>
        <p:txBody>
          <a:bodyPr>
            <a:normAutofit/>
          </a:bodyPr>
          <a:lstStyle/>
          <a:p>
            <a:pPr>
              <a:buClrTx/>
            </a:pPr>
            <a:r>
              <a:rPr lang="en-US" sz="2000" dirty="0" smtClean="0"/>
              <a:t>PDA </a:t>
            </a:r>
            <a:r>
              <a:rPr lang="en-US" sz="2000" dirty="0"/>
              <a:t>service is dedicated for authorized near real-time users. </a:t>
            </a:r>
            <a:r>
              <a:rPr lang="en-US" sz="2000" dirty="0" smtClean="0"/>
              <a:t>Other near real-time distribution </a:t>
            </a:r>
            <a:r>
              <a:rPr lang="en-US" sz="2000" dirty="0"/>
              <a:t>services are being explored as PDA is a finite resource</a:t>
            </a:r>
            <a:endParaRPr lang="en-US" sz="2000" dirty="0" smtClean="0"/>
          </a:p>
          <a:p>
            <a:pPr>
              <a:buClrTx/>
            </a:pPr>
            <a:r>
              <a:rPr lang="en-US" sz="2000" dirty="0" smtClean="0"/>
              <a:t>The </a:t>
            </a:r>
            <a:r>
              <a:rPr lang="en-US" sz="2000" dirty="0"/>
              <a:t>PUSH services are </a:t>
            </a:r>
            <a:r>
              <a:rPr lang="en-US" sz="2000" dirty="0" smtClean="0"/>
              <a:t>available only to users </a:t>
            </a:r>
            <a:r>
              <a:rPr lang="en-US" sz="2000" dirty="0"/>
              <a:t>with </a:t>
            </a:r>
            <a:r>
              <a:rPr lang="en-US" sz="2000" dirty="0" smtClean="0"/>
              <a:t>a 24x7 </a:t>
            </a:r>
            <a:r>
              <a:rPr lang="en-US" sz="2000" dirty="0"/>
              <a:t>support </a:t>
            </a:r>
            <a:r>
              <a:rPr lang="en-US" sz="2000" dirty="0" smtClean="0"/>
              <a:t>desk</a:t>
            </a:r>
            <a:endParaRPr lang="en-US" sz="2000" dirty="0"/>
          </a:p>
          <a:p>
            <a:pPr>
              <a:buClrTx/>
            </a:pPr>
            <a:r>
              <a:rPr lang="en-US" sz="2000" dirty="0"/>
              <a:t>New user onboarding is currently suspended while the organization assesses time critical user needs and evaluates available capacity on the system</a:t>
            </a:r>
          </a:p>
          <a:p>
            <a:pPr>
              <a:buClrTx/>
            </a:pPr>
            <a:r>
              <a:rPr lang="en-US" sz="2000" dirty="0"/>
              <a:t>Data access information is available at:</a:t>
            </a:r>
          </a:p>
          <a:p>
            <a:pPr marL="0" indent="0">
              <a:buNone/>
            </a:pPr>
            <a:r>
              <a:rPr lang="en-US" sz="2000" dirty="0">
                <a:hlinkClick r:id="rId2"/>
              </a:rPr>
              <a:t>http://</a:t>
            </a:r>
            <a:r>
              <a:rPr lang="en-US" sz="2000" dirty="0" smtClean="0">
                <a:hlinkClick r:id="rId2"/>
              </a:rPr>
              <a:t>www.ospo.noaa.gov/Organization/About/access.html</a:t>
            </a:r>
            <a:endParaRPr lang="en-US" sz="2000" dirty="0" smtClean="0"/>
          </a:p>
          <a:p>
            <a:pPr>
              <a:buClrTx/>
            </a:pPr>
            <a:r>
              <a:rPr lang="en-US" sz="2000" dirty="0" smtClean="0">
                <a:solidFill>
                  <a:schemeClr val="tx1"/>
                </a:solidFill>
              </a:rPr>
              <a:t>Must </a:t>
            </a:r>
            <a:r>
              <a:rPr lang="en-US" sz="2000" dirty="0">
                <a:solidFill>
                  <a:schemeClr val="tx1"/>
                </a:solidFill>
              </a:rPr>
              <a:t>be signed by the Government official responsible for the data flow on the subscriber’s </a:t>
            </a:r>
            <a:r>
              <a:rPr lang="en-US" sz="2000" dirty="0" smtClean="0">
                <a:solidFill>
                  <a:schemeClr val="tx1"/>
                </a:solidFill>
              </a:rPr>
              <a:t>end</a:t>
            </a:r>
          </a:p>
          <a:p>
            <a:pPr>
              <a:buClrTx/>
            </a:pPr>
            <a:r>
              <a:rPr lang="en-US" sz="2000" dirty="0" smtClean="0"/>
              <a:t>For </a:t>
            </a:r>
            <a:r>
              <a:rPr lang="en-US" sz="2000" dirty="0"/>
              <a:t>existing users who contact </a:t>
            </a:r>
            <a:r>
              <a:rPr lang="en-US" sz="2000" dirty="0" smtClean="0"/>
              <a:t>ESPC about </a:t>
            </a:r>
            <a:r>
              <a:rPr lang="en-US" sz="2000" dirty="0"/>
              <a:t>a problem</a:t>
            </a:r>
            <a:r>
              <a:rPr lang="en-US" sz="2000" dirty="0" smtClean="0"/>
              <a:t>:</a:t>
            </a:r>
            <a:endParaRPr lang="en-US" sz="2000" dirty="0"/>
          </a:p>
          <a:p>
            <a:pPr lvl="1"/>
            <a:r>
              <a:rPr lang="en-US" sz="2000" dirty="0" smtClean="0"/>
              <a:t> </a:t>
            </a:r>
            <a:r>
              <a:rPr lang="en-US" sz="2000" dirty="0"/>
              <a:t>Make sure to say that you are a PDA user and provide our PDA user group name</a:t>
            </a:r>
          </a:p>
          <a:p>
            <a:pPr lvl="1"/>
            <a:r>
              <a:rPr lang="en-US" sz="2000" dirty="0" smtClean="0"/>
              <a:t>Provide </a:t>
            </a:r>
            <a:r>
              <a:rPr lang="en-US" sz="2000" dirty="0"/>
              <a:t>PDA product names or exact files names for the data you are missing.  The filename of the last data you received is most useful to help us pinpoint your problem </a:t>
            </a:r>
            <a:r>
              <a:rPr lang="en-US" sz="2000" dirty="0" smtClean="0"/>
              <a:t>quickly</a:t>
            </a:r>
            <a:endParaRPr lang="en-US" sz="2000" dirty="0"/>
          </a:p>
          <a:p>
            <a:pPr lvl="1"/>
            <a:endParaRPr lang="en-US" sz="2000" dirty="0">
              <a:solidFill>
                <a:schemeClr val="tx1"/>
              </a:solidFill>
            </a:endParaRPr>
          </a:p>
        </p:txBody>
      </p:sp>
      <p:sp>
        <p:nvSpPr>
          <p:cNvPr id="5" name="Slide Number Placeholder 4"/>
          <p:cNvSpPr>
            <a:spLocks noGrp="1"/>
          </p:cNvSpPr>
          <p:nvPr>
            <p:ph type="sldNum" sz="quarter" idx="4"/>
          </p:nvPr>
        </p:nvSpPr>
        <p:spPr/>
        <p:txBody>
          <a:bodyPr/>
          <a:lstStyle/>
          <a:p>
            <a:fld id="{0249A42C-7C3A-1946-A459-68A8AD418034}" type="slidenum">
              <a:rPr lang="en-US" smtClean="0"/>
              <a:pPr/>
              <a:t>31</a:t>
            </a:fld>
            <a:endParaRPr lang="en-US"/>
          </a:p>
        </p:txBody>
      </p:sp>
      <p:sp>
        <p:nvSpPr>
          <p:cNvPr id="6" name="Date Placeholder 5"/>
          <p:cNvSpPr>
            <a:spLocks noGrp="1"/>
          </p:cNvSpPr>
          <p:nvPr>
            <p:ph type="dt" sz="half" idx="2"/>
          </p:nvPr>
        </p:nvSpPr>
        <p:spPr/>
        <p:txBody>
          <a:bodyPr/>
          <a:lstStyle/>
          <a:p>
            <a:fld id="{7FFD33C8-1DFC-45EB-93F6-6E06778635B0}" type="datetime1">
              <a:rPr lang="en-US" smtClean="0"/>
              <a:t>1/4/2019</a:t>
            </a:fld>
            <a:endParaRPr lang="en-US" dirty="0"/>
          </a:p>
        </p:txBody>
      </p:sp>
    </p:spTree>
    <p:extLst>
      <p:ext uri="{BB962C8B-B14F-4D97-AF65-F5344CB8AC3E}">
        <p14:creationId xmlns:p14="http://schemas.microsoft.com/office/powerpoint/2010/main" val="3163489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933" y="159826"/>
            <a:ext cx="5700713" cy="681888"/>
          </a:xfrm>
        </p:spPr>
        <p:txBody>
          <a:bodyPr>
            <a:normAutofit fontScale="90000"/>
          </a:bodyPr>
          <a:lstStyle/>
          <a:p>
            <a:r>
              <a:rPr lang="en-US" sz="2400" dirty="0"/>
              <a:t>Comprehensive Large Array-data </a:t>
            </a:r>
            <a:br>
              <a:rPr lang="en-US" sz="2400" dirty="0"/>
            </a:br>
            <a:r>
              <a:rPr lang="en-US" sz="2400" dirty="0"/>
              <a:t>Stewardship System</a:t>
            </a:r>
          </a:p>
        </p:txBody>
      </p:sp>
      <p:sp>
        <p:nvSpPr>
          <p:cNvPr id="3" name="Text Placeholder 2"/>
          <p:cNvSpPr>
            <a:spLocks noGrp="1"/>
          </p:cNvSpPr>
          <p:nvPr>
            <p:ph idx="1"/>
          </p:nvPr>
        </p:nvSpPr>
        <p:spPr>
          <a:xfrm>
            <a:off x="897774" y="1193369"/>
            <a:ext cx="10349345" cy="4221334"/>
          </a:xfrm>
          <a:solidFill>
            <a:schemeClr val="bg1"/>
          </a:solidFill>
        </p:spPr>
        <p:txBody>
          <a:bodyPr>
            <a:noAutofit/>
          </a:bodyPr>
          <a:lstStyle/>
          <a:p>
            <a:pPr>
              <a:buClrTx/>
            </a:pPr>
            <a:r>
              <a:rPr lang="en-US" sz="2000" dirty="0" smtClean="0"/>
              <a:t>CLASS </a:t>
            </a:r>
            <a:r>
              <a:rPr lang="en-US" sz="2000" dirty="0"/>
              <a:t>is NOAA's Archive and delayed-mode distribution system for distribution of NOAA and US Department of Defense (DoD) Polar-orbiting Operational Environmental Satellite (POES) data, NOAA's Geostationary Operational Environmental Satellite (GOES) data, and derived data. </a:t>
            </a:r>
          </a:p>
          <a:p>
            <a:pPr>
              <a:buClrTx/>
            </a:pPr>
            <a:r>
              <a:rPr lang="en-US" sz="2000" dirty="0"/>
              <a:t>CLASS stores an average of 130 TB/month of data. The total amount of data at CLASS is almost 11 PB</a:t>
            </a:r>
          </a:p>
          <a:p>
            <a:pPr>
              <a:buClrTx/>
            </a:pPr>
            <a:r>
              <a:rPr lang="en-US" sz="2000" dirty="0"/>
              <a:t> A number of </a:t>
            </a:r>
            <a:r>
              <a:rPr lang="en-US" sz="2000" dirty="0" smtClean="0"/>
              <a:t>GOES-16/17 </a:t>
            </a:r>
            <a:r>
              <a:rPr lang="en-US" sz="2000" dirty="0"/>
              <a:t>ABI Level 2 products are now available to the public through </a:t>
            </a:r>
            <a:r>
              <a:rPr lang="en-US" sz="2000" dirty="0" smtClean="0"/>
              <a:t>CLASS (GOES-17 data products have been available since November 28, 2018)</a:t>
            </a:r>
            <a:endParaRPr lang="en-US" sz="2000" dirty="0"/>
          </a:p>
          <a:p>
            <a:pPr>
              <a:buClrTx/>
            </a:pPr>
            <a:r>
              <a:rPr lang="en-US" sz="2000" dirty="0"/>
              <a:t> All available ABI products , as well as the L1B radiance data, are found under the GRABIPRD data family. For complete details on data maturity start dates and access dates please go to: </a:t>
            </a:r>
            <a:r>
              <a:rPr lang="en-US" sz="2000" dirty="0">
                <a:hlinkClick r:id="rId2"/>
              </a:rPr>
              <a:t>https://www.ncdc.noaa.gov/data-access/satellite-data/goes-r-series-satellites</a:t>
            </a:r>
            <a:endParaRPr lang="en-US" sz="2000" dirty="0"/>
          </a:p>
          <a:p>
            <a:pPr>
              <a:buClrTx/>
            </a:pPr>
            <a:r>
              <a:rPr lang="en-US" sz="2000" dirty="0"/>
              <a:t> The GLM Level-2 products can now be ordered from CLASS under the Family name GOES-R Series GLM L2+ Data Product (GRGLMPROD)</a:t>
            </a:r>
          </a:p>
          <a:p>
            <a:pPr>
              <a:buClrTx/>
            </a:pPr>
            <a:r>
              <a:rPr lang="en-US" sz="2000" dirty="0"/>
              <a:t> Users need to be aware of any data caveats (warning) documented during the PS-PVR by clicking on the appropriate readme links </a:t>
            </a:r>
            <a:r>
              <a:rPr lang="en-US" sz="2000" dirty="0" smtClean="0"/>
              <a:t>provided</a:t>
            </a:r>
          </a:p>
          <a:p>
            <a:pPr>
              <a:buClrTx/>
            </a:pPr>
            <a:r>
              <a:rPr lang="en-US" sz="2000" dirty="0" smtClean="0"/>
              <a:t>Note that CLASS is not a near real-time system and data availability is not guaranteed </a:t>
            </a: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32</a:t>
            </a:fld>
            <a:endParaRPr lang="en-US"/>
          </a:p>
        </p:txBody>
      </p:sp>
      <p:sp>
        <p:nvSpPr>
          <p:cNvPr id="6" name="Date Placeholder 5"/>
          <p:cNvSpPr>
            <a:spLocks noGrp="1"/>
          </p:cNvSpPr>
          <p:nvPr>
            <p:ph type="dt" sz="half" idx="2"/>
          </p:nvPr>
        </p:nvSpPr>
        <p:spPr/>
        <p:txBody>
          <a:bodyPr/>
          <a:lstStyle/>
          <a:p>
            <a:fld id="{B5B995AB-31BD-48BF-BFE1-43E4B09E2E09}" type="datetime1">
              <a:rPr lang="en-US" smtClean="0"/>
              <a:t>1/4/2019</a:t>
            </a:fld>
            <a:endParaRPr lang="en-US" dirty="0"/>
          </a:p>
        </p:txBody>
      </p:sp>
    </p:spTree>
    <p:extLst>
      <p:ext uri="{BB962C8B-B14F-4D97-AF65-F5344CB8AC3E}">
        <p14:creationId xmlns:p14="http://schemas.microsoft.com/office/powerpoint/2010/main" val="4121581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of Access Services  </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33</a:t>
            </a:fld>
            <a:endParaRPr lang="en-US"/>
          </a:p>
        </p:txBody>
      </p:sp>
      <p:sp>
        <p:nvSpPr>
          <p:cNvPr id="5" name="Date Placeholder 4"/>
          <p:cNvSpPr>
            <a:spLocks noGrp="1"/>
          </p:cNvSpPr>
          <p:nvPr>
            <p:ph type="dt" sz="half" idx="2"/>
          </p:nvPr>
        </p:nvSpPr>
        <p:spPr/>
        <p:txBody>
          <a:bodyPr/>
          <a:lstStyle/>
          <a:p>
            <a:fld id="{18EF7EAA-D74D-4EAC-AD87-89028C52A5FA}" type="datetime1">
              <a:rPr lang="en-US" smtClean="0"/>
              <a:t>1/4/2019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0770072"/>
              </p:ext>
            </p:extLst>
          </p:nvPr>
        </p:nvGraphicFramePr>
        <p:xfrm>
          <a:off x="1471353" y="980902"/>
          <a:ext cx="9418320" cy="5345082"/>
        </p:xfrm>
        <a:graphic>
          <a:graphicData uri="http://schemas.openxmlformats.org/drawingml/2006/table">
            <a:tbl>
              <a:tblPr firstRow="1" bandRow="1">
                <a:tableStyleId>{5C22544A-7EE6-4342-B048-85BDC9FD1C3A}</a:tableStyleId>
              </a:tblPr>
              <a:tblGrid>
                <a:gridCol w="2403145">
                  <a:extLst>
                    <a:ext uri="{9D8B030D-6E8A-4147-A177-3AD203B41FA5}">
                      <a16:colId xmlns:a16="http://schemas.microsoft.com/office/drawing/2014/main" val="20000"/>
                    </a:ext>
                  </a:extLst>
                </a:gridCol>
                <a:gridCol w="2352782">
                  <a:extLst>
                    <a:ext uri="{9D8B030D-6E8A-4147-A177-3AD203B41FA5}">
                      <a16:colId xmlns:a16="http://schemas.microsoft.com/office/drawing/2014/main" val="20001"/>
                    </a:ext>
                  </a:extLst>
                </a:gridCol>
                <a:gridCol w="2320402">
                  <a:extLst>
                    <a:ext uri="{9D8B030D-6E8A-4147-A177-3AD203B41FA5}">
                      <a16:colId xmlns:a16="http://schemas.microsoft.com/office/drawing/2014/main" val="20002"/>
                    </a:ext>
                  </a:extLst>
                </a:gridCol>
                <a:gridCol w="2341991">
                  <a:extLst>
                    <a:ext uri="{9D8B030D-6E8A-4147-A177-3AD203B41FA5}">
                      <a16:colId xmlns:a16="http://schemas.microsoft.com/office/drawing/2014/main" val="20003"/>
                    </a:ext>
                  </a:extLst>
                </a:gridCol>
              </a:tblGrid>
              <a:tr h="1067476">
                <a:tc>
                  <a:txBody>
                    <a:bodyPr/>
                    <a:lstStyle/>
                    <a:p>
                      <a:pPr algn="ctr"/>
                      <a:r>
                        <a:rPr lang="en-US" sz="1800" b="1" dirty="0" smtClean="0">
                          <a:solidFill>
                            <a:schemeClr val="bg1"/>
                          </a:solidFill>
                          <a:latin typeface="Arial" panose="020B0604020202020204" pitchFamily="34" charset="0"/>
                          <a:cs typeface="Arial" panose="020B0604020202020204" pitchFamily="34" charset="0"/>
                        </a:rPr>
                        <a:t>CLASS order</a:t>
                      </a:r>
                      <a:r>
                        <a:rPr lang="en-US" sz="1800" b="1" baseline="0" dirty="0" smtClean="0">
                          <a:solidFill>
                            <a:schemeClr val="bg1"/>
                          </a:solidFill>
                          <a:latin typeface="Arial" panose="020B0604020202020204" pitchFamily="34" charset="0"/>
                          <a:cs typeface="Arial" panose="020B0604020202020204" pitchFamily="34" charset="0"/>
                        </a:rPr>
                        <a:t> types:</a:t>
                      </a:r>
                      <a:endParaRPr lang="en-US" sz="18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Average completion time</a:t>
                      </a:r>
                    </a:p>
                  </a:txBody>
                  <a:tcPr marL="51435" marR="51435" marT="25718" marB="25718"/>
                </a:tc>
                <a:tc>
                  <a:txBody>
                    <a:bodyPr/>
                    <a:lstStyle/>
                    <a:p>
                      <a:pPr algn="ctr"/>
                      <a:r>
                        <a:rPr lang="en-US" sz="1800" b="1" dirty="0" smtClean="0">
                          <a:solidFill>
                            <a:schemeClr val="bg1"/>
                          </a:solidFill>
                          <a:latin typeface="Arial" panose="020B0604020202020204" pitchFamily="34" charset="0"/>
                          <a:cs typeface="Arial" panose="020B0604020202020204" pitchFamily="34" charset="0"/>
                        </a:rPr>
                        <a:t>Average File Limit</a:t>
                      </a:r>
                      <a:endParaRPr lang="en-US" sz="1800" b="1" dirty="0">
                        <a:solidFill>
                          <a:schemeClr val="bg1"/>
                        </a:solidFill>
                        <a:latin typeface="Arial" panose="020B0604020202020204" pitchFamily="34" charset="0"/>
                        <a:cs typeface="Arial" panose="020B0604020202020204" pitchFamily="34" charset="0"/>
                      </a:endParaRPr>
                    </a:p>
                  </a:txBody>
                  <a:tcPr marL="51435" marR="51435" marT="25718" marB="25718"/>
                </a:tc>
                <a:tc>
                  <a:txBody>
                    <a:bodyPr/>
                    <a:lstStyle/>
                    <a:p>
                      <a:pPr algn="ctr"/>
                      <a:r>
                        <a:rPr lang="en-US" sz="1800" b="1" baseline="0" dirty="0" smtClean="0">
                          <a:solidFill>
                            <a:schemeClr val="bg1"/>
                          </a:solidFill>
                          <a:latin typeface="Arial" panose="020B0604020202020204" pitchFamily="34" charset="0"/>
                          <a:cs typeface="Arial" panose="020B0604020202020204" pitchFamily="34" charset="0"/>
                        </a:rPr>
                        <a:t>Contact the CLASS Help Desk?</a:t>
                      </a:r>
                      <a:endParaRPr lang="en-US" sz="1800" b="1" dirty="0">
                        <a:solidFill>
                          <a:schemeClr val="bg1"/>
                        </a:solidFill>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10000"/>
                  </a:ext>
                </a:extLst>
              </a:tr>
              <a:tr h="1215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Ad hoc orders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(Use Search button to obtain inventory)</a:t>
                      </a: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Usually</a:t>
                      </a:r>
                      <a:r>
                        <a:rPr lang="en-US" sz="1800" b="0" baseline="0" dirty="0" smtClean="0">
                          <a:solidFill>
                            <a:schemeClr val="tx1"/>
                          </a:solidFill>
                          <a:latin typeface="Arial" panose="020B0604020202020204" pitchFamily="34" charset="0"/>
                          <a:cs typeface="Arial" panose="020B0604020202020204" pitchFamily="34" charset="0"/>
                        </a:rPr>
                        <a:t> </a:t>
                      </a:r>
                      <a:r>
                        <a:rPr lang="en-US" sz="1800" b="0" dirty="0" smtClean="0">
                          <a:solidFill>
                            <a:schemeClr val="tx1"/>
                          </a:solidFill>
                          <a:latin typeface="Arial" panose="020B0604020202020204" pitchFamily="34" charset="0"/>
                          <a:cs typeface="Arial" panose="020B0604020202020204" pitchFamily="34" charset="0"/>
                        </a:rPr>
                        <a:t>within</a:t>
                      </a:r>
                      <a:r>
                        <a:rPr lang="en-US" sz="1800" b="0" baseline="0" dirty="0" smtClean="0">
                          <a:solidFill>
                            <a:schemeClr val="tx1"/>
                          </a:solidFill>
                          <a:latin typeface="Arial" panose="020B0604020202020204" pitchFamily="34" charset="0"/>
                          <a:cs typeface="Arial" panose="020B0604020202020204" pitchFamily="34" charset="0"/>
                        </a:rPr>
                        <a:t> 12 to 24 hours  </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Up to 500</a:t>
                      </a:r>
                      <a:r>
                        <a:rPr lang="en-US" sz="1800" b="0" baseline="0" dirty="0" smtClean="0">
                          <a:solidFill>
                            <a:schemeClr val="tx1"/>
                          </a:solidFill>
                          <a:latin typeface="Arial" panose="020B0604020202020204" pitchFamily="34" charset="0"/>
                          <a:cs typeface="Arial" panose="020B0604020202020204" pitchFamily="34" charset="0"/>
                        </a:rPr>
                        <a:t> files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No</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extLst>
                  <a:ext uri="{0D108BD9-81ED-4DB2-BD59-A6C34878D82A}">
                    <a16:rowId xmlns:a16="http://schemas.microsoft.com/office/drawing/2014/main" val="10001"/>
                  </a:ext>
                </a:extLst>
              </a:tr>
              <a:tr h="1492959">
                <a:tc>
                  <a:txBody>
                    <a:bodyPr/>
                    <a:lstStyle/>
                    <a:p>
                      <a:r>
                        <a:rPr lang="en-US" sz="1800" b="0" dirty="0" smtClean="0">
                          <a:solidFill>
                            <a:schemeClr val="tx1"/>
                          </a:solidFill>
                          <a:latin typeface="Arial" panose="020B0604020202020204" pitchFamily="34" charset="0"/>
                          <a:cs typeface="Arial" panose="020B0604020202020204" pitchFamily="34" charset="0"/>
                        </a:rPr>
                        <a:t>Large</a:t>
                      </a:r>
                      <a:r>
                        <a:rPr lang="en-US" sz="1800" b="0" baseline="0" dirty="0" smtClean="0">
                          <a:solidFill>
                            <a:schemeClr val="tx1"/>
                          </a:solidFill>
                          <a:latin typeface="Arial" panose="020B0604020202020204" pitchFamily="34" charset="0"/>
                          <a:cs typeface="Arial" panose="020B0604020202020204" pitchFamily="34" charset="0"/>
                        </a:rPr>
                        <a:t> orders </a:t>
                      </a:r>
                    </a:p>
                    <a:p>
                      <a:r>
                        <a:rPr lang="en-US" sz="1800" b="0" baseline="0" dirty="0" smtClean="0">
                          <a:solidFill>
                            <a:schemeClr val="tx1"/>
                          </a:solidFill>
                          <a:latin typeface="Arial" panose="020B0604020202020204" pitchFamily="34" charset="0"/>
                          <a:cs typeface="Arial" panose="020B0604020202020204" pitchFamily="34" charset="0"/>
                        </a:rPr>
                        <a:t>(use Quick Search button to skip inventory )</a:t>
                      </a: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24 to 48 hours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1000 to 3000   </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No</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extLst>
                  <a:ext uri="{0D108BD9-81ED-4DB2-BD59-A6C34878D82A}">
                    <a16:rowId xmlns:a16="http://schemas.microsoft.com/office/drawing/2014/main" val="10002"/>
                  </a:ext>
                </a:extLst>
              </a:tr>
              <a:tr h="937438">
                <a:tc>
                  <a:txBody>
                    <a:bodyPr/>
                    <a:lstStyle/>
                    <a:p>
                      <a:r>
                        <a:rPr lang="en-US" sz="1800" b="0" baseline="0" dirty="0" smtClean="0">
                          <a:solidFill>
                            <a:schemeClr val="tx1"/>
                          </a:solidFill>
                          <a:latin typeface="Arial" panose="020B0604020202020204" pitchFamily="34" charset="0"/>
                          <a:cs typeface="Arial" panose="020B0604020202020204" pitchFamily="34" charset="0"/>
                        </a:rPr>
                        <a:t>Block orders</a:t>
                      </a:r>
                    </a:p>
                    <a:p>
                      <a:r>
                        <a:rPr lang="en-US" sz="1800" b="0" baseline="0" dirty="0" smtClean="0">
                          <a:solidFill>
                            <a:schemeClr val="tx1"/>
                          </a:solidFill>
                          <a:latin typeface="Arial" panose="020B0604020202020204" pitchFamily="34" charset="0"/>
                          <a:cs typeface="Arial" panose="020B0604020202020204" pitchFamily="34" charset="0"/>
                        </a:rPr>
                        <a:t>(use Quick Search button)</a:t>
                      </a: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&gt; 48 hours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3000 to 6000</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Yes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extLst>
                  <a:ext uri="{0D108BD9-81ED-4DB2-BD59-A6C34878D82A}">
                    <a16:rowId xmlns:a16="http://schemas.microsoft.com/office/drawing/2014/main" val="10003"/>
                  </a:ext>
                </a:extLst>
              </a:tr>
              <a:tr h="632010">
                <a:tc>
                  <a:txBody>
                    <a:bodyPr/>
                    <a:lstStyle/>
                    <a:p>
                      <a:r>
                        <a:rPr lang="en-US" sz="1800" b="0" dirty="0" smtClean="0">
                          <a:solidFill>
                            <a:schemeClr val="tx1"/>
                          </a:solidFill>
                          <a:latin typeface="Arial" panose="020B0604020202020204" pitchFamily="34" charset="0"/>
                          <a:cs typeface="Arial" panose="020B0604020202020204" pitchFamily="34" charset="0"/>
                        </a:rPr>
                        <a:t>Subscription </a:t>
                      </a:r>
                    </a:p>
                    <a:p>
                      <a:r>
                        <a:rPr lang="en-US" sz="1800" b="0" dirty="0" smtClean="0">
                          <a:solidFill>
                            <a:schemeClr val="tx1"/>
                          </a:solidFill>
                          <a:latin typeface="Arial" panose="020B0604020202020204" pitchFamily="34" charset="0"/>
                          <a:cs typeface="Arial" panose="020B0604020202020204" pitchFamily="34" charset="0"/>
                        </a:rPr>
                        <a:t>(standing orders)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&lt; 6-7 </a:t>
                      </a:r>
                      <a:r>
                        <a:rPr lang="en-US" sz="1800" b="0" baseline="0" dirty="0" smtClean="0">
                          <a:solidFill>
                            <a:schemeClr val="tx1"/>
                          </a:solidFill>
                          <a:latin typeface="Arial" panose="020B0604020202020204" pitchFamily="34" charset="0"/>
                          <a:cs typeface="Arial" panose="020B0604020202020204" pitchFamily="34" charset="0"/>
                        </a:rPr>
                        <a:t>hours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No</a:t>
                      </a:r>
                      <a:r>
                        <a:rPr lang="en-US" sz="1800" b="0" baseline="0" dirty="0" smtClean="0">
                          <a:solidFill>
                            <a:schemeClr val="tx1"/>
                          </a:solidFill>
                          <a:latin typeface="Arial" panose="020B0604020202020204" pitchFamily="34" charset="0"/>
                          <a:cs typeface="Arial" panose="020B0604020202020204" pitchFamily="34" charset="0"/>
                        </a:rPr>
                        <a:t> limit </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tc>
                  <a:txBody>
                    <a:bodyPr/>
                    <a:lstStyle/>
                    <a:p>
                      <a:r>
                        <a:rPr lang="en-US" sz="1800" b="0" dirty="0" smtClean="0">
                          <a:solidFill>
                            <a:schemeClr val="tx1"/>
                          </a:solidFill>
                          <a:latin typeface="Arial" panose="020B0604020202020204" pitchFamily="34" charset="0"/>
                          <a:cs typeface="Arial" panose="020B0604020202020204" pitchFamily="34" charset="0"/>
                        </a:rPr>
                        <a:t>Yes</a:t>
                      </a:r>
                      <a:endParaRPr lang="en-US" sz="1800" b="0" dirty="0">
                        <a:solidFill>
                          <a:schemeClr val="tx1"/>
                        </a:solidFill>
                        <a:latin typeface="Arial" panose="020B0604020202020204" pitchFamily="34" charset="0"/>
                        <a:cs typeface="Arial" panose="020B0604020202020204" pitchFamily="34" charset="0"/>
                      </a:endParaRPr>
                    </a:p>
                  </a:txBody>
                  <a:tcPr marL="51435" marR="51435" marT="25718" marB="25718"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2461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Data Availability </a:t>
            </a:r>
            <a:r>
              <a:rPr lang="en-US" sz="3200" dirty="0" smtClean="0">
                <a:solidFill>
                  <a:schemeClr val="bg1"/>
                </a:solidFill>
              </a:rPr>
              <a:t>Times</a:t>
            </a:r>
            <a:endParaRPr lang="en-US" sz="3200" dirty="0">
              <a:solidFill>
                <a:schemeClr val="bg1"/>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pPr/>
              <a:t>34</a:t>
            </a:fld>
            <a:endParaRPr lang="en-US"/>
          </a:p>
        </p:txBody>
      </p:sp>
      <p:sp>
        <p:nvSpPr>
          <p:cNvPr id="5" name="Date Placeholder 4"/>
          <p:cNvSpPr>
            <a:spLocks noGrp="1"/>
          </p:cNvSpPr>
          <p:nvPr>
            <p:ph type="dt" sz="half" idx="2"/>
          </p:nvPr>
        </p:nvSpPr>
        <p:spPr/>
        <p:txBody>
          <a:bodyPr/>
          <a:lstStyle/>
          <a:p>
            <a:fld id="{66D4AEF7-6C0F-429A-8C3B-757C4F90E5AC}" type="datetime1">
              <a:rPr lang="en-US" smtClean="0"/>
              <a:t>1/4/2019</a:t>
            </a:fld>
            <a:endParaRPr lang="en-US" dirty="0"/>
          </a:p>
        </p:txBody>
      </p:sp>
      <p:sp>
        <p:nvSpPr>
          <p:cNvPr id="3" name="Rectangle 2"/>
          <p:cNvSpPr/>
          <p:nvPr/>
        </p:nvSpPr>
        <p:spPr>
          <a:xfrm>
            <a:off x="8672945" y="3233864"/>
            <a:ext cx="2709949" cy="1815882"/>
          </a:xfrm>
          <a:prstGeom prst="rect">
            <a:avLst/>
          </a:prstGeom>
        </p:spPr>
        <p:txBody>
          <a:bodyPr wrap="square">
            <a:spAutoFit/>
          </a:bodyPr>
          <a:lstStyle/>
          <a:p>
            <a:pPr>
              <a:buClrTx/>
            </a:pPr>
            <a:r>
              <a:rPr lang="en-US" dirty="0" smtClean="0"/>
              <a:t>The data </a:t>
            </a:r>
            <a:r>
              <a:rPr lang="en-US" dirty="0"/>
              <a:t>availability in </a:t>
            </a:r>
            <a:r>
              <a:rPr lang="en-US" dirty="0" smtClean="0"/>
              <a:t>CLASS </a:t>
            </a:r>
            <a:r>
              <a:rPr lang="en-US" dirty="0"/>
              <a:t>for </a:t>
            </a:r>
            <a:r>
              <a:rPr lang="en-US" dirty="0" smtClean="0"/>
              <a:t>S-NPP and JPSS-1 (NOAA-20) is about 4 hours. IDPS </a:t>
            </a:r>
            <a:r>
              <a:rPr lang="en-US" dirty="0"/>
              <a:t>has a </a:t>
            </a:r>
            <a:r>
              <a:rPr lang="en-US" dirty="0" smtClean="0"/>
              <a:t>built </a:t>
            </a:r>
            <a:r>
              <a:rPr lang="en-US" dirty="0"/>
              <a:t>in delay in order to ensure repaired granules make it to CLASS. </a:t>
            </a:r>
            <a:r>
              <a:rPr lang="en-US" dirty="0" smtClean="0"/>
              <a:t>CLASS changed </a:t>
            </a:r>
            <a:r>
              <a:rPr lang="en-US" dirty="0"/>
              <a:t>the SNPP </a:t>
            </a:r>
            <a:r>
              <a:rPr lang="en-US" dirty="0" smtClean="0"/>
              <a:t>availability from </a:t>
            </a:r>
            <a:r>
              <a:rPr lang="en-US" dirty="0"/>
              <a:t>6 hours to 4 </a:t>
            </a:r>
            <a:r>
              <a:rPr lang="en-US" dirty="0" smtClean="0"/>
              <a:t>during 2018</a:t>
            </a:r>
            <a:endParaRPr lang="en-US" dirty="0"/>
          </a:p>
        </p:txBody>
      </p:sp>
      <p:sp>
        <p:nvSpPr>
          <p:cNvPr id="6" name="Rectangle 5"/>
          <p:cNvSpPr/>
          <p:nvPr/>
        </p:nvSpPr>
        <p:spPr>
          <a:xfrm>
            <a:off x="980902" y="3624348"/>
            <a:ext cx="831273" cy="1687483"/>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41272" y="3616032"/>
            <a:ext cx="831273" cy="1687483"/>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82145" y="3011977"/>
            <a:ext cx="831273" cy="2283229"/>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50479" y="3011975"/>
            <a:ext cx="831273" cy="2283229"/>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95991" y="5307672"/>
            <a:ext cx="8481753" cy="94698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r>
              <a:rPr lang="en-US" sz="2400" dirty="0" smtClean="0"/>
              <a:t>GOES-N             GOES-R              POES           JASON           S-NPP                             						                         JPSS                 </a:t>
            </a:r>
            <a:endParaRPr lang="en-US" sz="2400" dirty="0"/>
          </a:p>
        </p:txBody>
      </p:sp>
      <p:sp>
        <p:nvSpPr>
          <p:cNvPr id="11" name="TextBox 10"/>
          <p:cNvSpPr txBox="1"/>
          <p:nvPr/>
        </p:nvSpPr>
        <p:spPr>
          <a:xfrm>
            <a:off x="856213" y="3233864"/>
            <a:ext cx="997528" cy="307777"/>
          </a:xfrm>
          <a:prstGeom prst="rect">
            <a:avLst/>
          </a:prstGeom>
          <a:noFill/>
        </p:spPr>
        <p:txBody>
          <a:bodyPr wrap="square" rtlCol="0">
            <a:spAutoFit/>
          </a:bodyPr>
          <a:lstStyle/>
          <a:p>
            <a:r>
              <a:rPr lang="en-US" dirty="0" smtClean="0"/>
              <a:t>3 to 4 </a:t>
            </a:r>
            <a:r>
              <a:rPr lang="en-US" dirty="0" err="1" smtClean="0"/>
              <a:t>hrs</a:t>
            </a:r>
            <a:endParaRPr lang="en-US" dirty="0"/>
          </a:p>
        </p:txBody>
      </p:sp>
      <p:sp>
        <p:nvSpPr>
          <p:cNvPr id="13" name="TextBox 12"/>
          <p:cNvSpPr txBox="1"/>
          <p:nvPr/>
        </p:nvSpPr>
        <p:spPr>
          <a:xfrm>
            <a:off x="4522122" y="3212074"/>
            <a:ext cx="997528" cy="307777"/>
          </a:xfrm>
          <a:prstGeom prst="rect">
            <a:avLst/>
          </a:prstGeom>
          <a:noFill/>
        </p:spPr>
        <p:txBody>
          <a:bodyPr wrap="square" rtlCol="0">
            <a:spAutoFit/>
          </a:bodyPr>
          <a:lstStyle/>
          <a:p>
            <a:r>
              <a:rPr lang="en-US" dirty="0" smtClean="0"/>
              <a:t>3 to 4 </a:t>
            </a:r>
            <a:r>
              <a:rPr lang="en-US" dirty="0" err="1" smtClean="0"/>
              <a:t>hrs</a:t>
            </a:r>
            <a:endParaRPr lang="en-US" dirty="0"/>
          </a:p>
        </p:txBody>
      </p:sp>
      <p:sp>
        <p:nvSpPr>
          <p:cNvPr id="14" name="TextBox 13"/>
          <p:cNvSpPr txBox="1"/>
          <p:nvPr/>
        </p:nvSpPr>
        <p:spPr>
          <a:xfrm>
            <a:off x="6005251" y="2562109"/>
            <a:ext cx="997528" cy="307777"/>
          </a:xfrm>
          <a:prstGeom prst="rect">
            <a:avLst/>
          </a:prstGeom>
          <a:noFill/>
        </p:spPr>
        <p:txBody>
          <a:bodyPr wrap="square" rtlCol="0">
            <a:spAutoFit/>
          </a:bodyPr>
          <a:lstStyle/>
          <a:p>
            <a:pPr algn="ctr"/>
            <a:r>
              <a:rPr lang="en-US" dirty="0" smtClean="0"/>
              <a:t>4 to 5 </a:t>
            </a:r>
            <a:r>
              <a:rPr lang="en-US" dirty="0" err="1" smtClean="0"/>
              <a:t>hrs</a:t>
            </a:r>
            <a:endParaRPr lang="en-US" dirty="0"/>
          </a:p>
        </p:txBody>
      </p:sp>
      <p:sp>
        <p:nvSpPr>
          <p:cNvPr id="15" name="TextBox 14"/>
          <p:cNvSpPr txBox="1"/>
          <p:nvPr/>
        </p:nvSpPr>
        <p:spPr>
          <a:xfrm>
            <a:off x="7544465" y="2562109"/>
            <a:ext cx="997528" cy="307777"/>
          </a:xfrm>
          <a:prstGeom prst="rect">
            <a:avLst/>
          </a:prstGeom>
          <a:noFill/>
        </p:spPr>
        <p:txBody>
          <a:bodyPr wrap="square" rtlCol="0">
            <a:spAutoFit/>
          </a:bodyPr>
          <a:lstStyle/>
          <a:p>
            <a:pPr algn="ctr"/>
            <a:r>
              <a:rPr lang="en-US" dirty="0" smtClean="0"/>
              <a:t>4 </a:t>
            </a:r>
            <a:r>
              <a:rPr lang="en-US" dirty="0" err="1"/>
              <a:t>h</a:t>
            </a:r>
            <a:r>
              <a:rPr lang="en-US" dirty="0" err="1" smtClean="0"/>
              <a:t>rs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116" y="1219034"/>
            <a:ext cx="2554778" cy="161669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350" y="1052251"/>
            <a:ext cx="3874215" cy="1880076"/>
          </a:xfrm>
          <a:prstGeom prst="rect">
            <a:avLst/>
          </a:prstGeom>
        </p:spPr>
      </p:pic>
      <p:sp>
        <p:nvSpPr>
          <p:cNvPr id="18" name="Rectangle 17"/>
          <p:cNvSpPr/>
          <p:nvPr/>
        </p:nvSpPr>
        <p:spPr>
          <a:xfrm>
            <a:off x="2854383" y="3624348"/>
            <a:ext cx="831273" cy="1687483"/>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739735" y="3262530"/>
            <a:ext cx="997528" cy="307777"/>
          </a:xfrm>
          <a:prstGeom prst="rect">
            <a:avLst/>
          </a:prstGeom>
          <a:noFill/>
        </p:spPr>
        <p:txBody>
          <a:bodyPr wrap="square" rtlCol="0">
            <a:spAutoFit/>
          </a:bodyPr>
          <a:lstStyle/>
          <a:p>
            <a:r>
              <a:rPr lang="en-US" dirty="0" smtClean="0"/>
              <a:t>3 to 4 </a:t>
            </a:r>
            <a:r>
              <a:rPr lang="en-US" dirty="0" err="1" smtClean="0"/>
              <a:t>hrs</a:t>
            </a:r>
            <a:endParaRPr lang="en-US" dirty="0"/>
          </a:p>
        </p:txBody>
      </p:sp>
    </p:spTree>
    <p:extLst>
      <p:ext uri="{BB962C8B-B14F-4D97-AF65-F5344CB8AC3E}">
        <p14:creationId xmlns:p14="http://schemas.microsoft.com/office/powerpoint/2010/main" val="1133865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GOES-16/17 Data Products </a:t>
            </a:r>
            <a:r>
              <a:rPr lang="en-US" sz="3200" dirty="0"/>
              <a:t>from CLASS</a:t>
            </a:r>
          </a:p>
        </p:txBody>
      </p:sp>
      <p:sp>
        <p:nvSpPr>
          <p:cNvPr id="3" name="Text Placeholder 2"/>
          <p:cNvSpPr>
            <a:spLocks noGrp="1"/>
          </p:cNvSpPr>
          <p:nvPr>
            <p:ph idx="1"/>
          </p:nvPr>
        </p:nvSpPr>
        <p:spPr>
          <a:solidFill>
            <a:schemeClr val="bg1"/>
          </a:solidFill>
        </p:spPr>
        <p:txBody>
          <a:bodyPr/>
          <a:lstStyle/>
          <a:p>
            <a:pPr>
              <a:buClr>
                <a:schemeClr val="tx1"/>
              </a:buClr>
            </a:pPr>
            <a:r>
              <a:rPr lang="en-US" dirty="0"/>
              <a:t>How to request GOES-16 data products from </a:t>
            </a:r>
            <a:r>
              <a:rPr lang="en-US" dirty="0" smtClean="0"/>
              <a:t>CLASS</a:t>
            </a:r>
          </a:p>
          <a:p>
            <a:pPr>
              <a:buClr>
                <a:schemeClr val="tx1"/>
              </a:buClr>
            </a:pPr>
            <a:r>
              <a:rPr lang="en-US" sz="2000" dirty="0" smtClean="0"/>
              <a:t>Start </a:t>
            </a:r>
            <a:r>
              <a:rPr lang="en-US" sz="2000" dirty="0"/>
              <a:t>at the following link:</a:t>
            </a:r>
            <a:r>
              <a:rPr lang="en-US" sz="2000" dirty="0">
                <a:hlinkClick r:id="rId2"/>
              </a:rPr>
              <a:t> </a:t>
            </a:r>
            <a:endParaRPr lang="en-US" sz="2000" dirty="0"/>
          </a:p>
          <a:p>
            <a:pPr indent="0">
              <a:buNone/>
            </a:pPr>
            <a:r>
              <a:rPr lang="en-US" sz="2000" dirty="0">
                <a:hlinkClick r:id="rId3"/>
              </a:rPr>
              <a:t>https://www.class.ncdc.noaa.gov/saa/products/welcome</a:t>
            </a:r>
            <a:endParaRPr lang="en-US" sz="2000" dirty="0"/>
          </a:p>
          <a:p>
            <a:pPr lvl="1">
              <a:buClrTx/>
              <a:buFont typeface="Wingdings" panose="05000000000000000000" pitchFamily="2" charset="2"/>
              <a:buChar char="Ø"/>
            </a:pPr>
            <a:r>
              <a:rPr lang="en-US" sz="2000" dirty="0"/>
              <a:t> Then register </a:t>
            </a:r>
          </a:p>
          <a:p>
            <a:pPr lvl="1">
              <a:buClrTx/>
              <a:buFont typeface="Wingdings" panose="05000000000000000000" pitchFamily="2" charset="2"/>
              <a:buChar char="Ø"/>
            </a:pPr>
            <a:r>
              <a:rPr lang="en-US" sz="2000" dirty="0"/>
              <a:t> Set up your user preferences </a:t>
            </a:r>
          </a:p>
          <a:p>
            <a:pPr lvl="1">
              <a:buClrTx/>
              <a:buFont typeface="Wingdings" panose="05000000000000000000" pitchFamily="2" charset="2"/>
              <a:buChar char="Ø"/>
            </a:pPr>
            <a:r>
              <a:rPr lang="en-US" sz="2000" dirty="0"/>
              <a:t> Select data family to search</a:t>
            </a:r>
          </a:p>
          <a:p>
            <a:pPr lvl="1">
              <a:buClrTx/>
              <a:buFont typeface="Wingdings" panose="05000000000000000000" pitchFamily="2" charset="2"/>
              <a:buChar char="Ø"/>
            </a:pPr>
            <a:r>
              <a:rPr lang="en-US" sz="2000" dirty="0"/>
              <a:t> Search for data </a:t>
            </a:r>
          </a:p>
          <a:p>
            <a:pPr lvl="1">
              <a:buClrTx/>
              <a:buFont typeface="Wingdings" panose="05000000000000000000" pitchFamily="2" charset="2"/>
              <a:buChar char="Ø"/>
            </a:pPr>
            <a:r>
              <a:rPr lang="en-US" sz="2000" dirty="0"/>
              <a:t> Select files</a:t>
            </a:r>
          </a:p>
          <a:p>
            <a:pPr lvl="1">
              <a:buClrTx/>
              <a:buFont typeface="Wingdings" panose="05000000000000000000" pitchFamily="2" charset="2"/>
              <a:buChar char="Ø"/>
            </a:pPr>
            <a:r>
              <a:rPr lang="en-US" sz="2000" dirty="0"/>
              <a:t> Review shopping cart</a:t>
            </a:r>
          </a:p>
          <a:p>
            <a:pPr lvl="1">
              <a:buClrTx/>
              <a:buFont typeface="Wingdings" panose="05000000000000000000" pitchFamily="2" charset="2"/>
              <a:buChar char="Ø"/>
            </a:pPr>
            <a:r>
              <a:rPr lang="en-US" sz="2000" dirty="0"/>
              <a:t> Review your order status</a:t>
            </a:r>
          </a:p>
          <a:p>
            <a:pPr>
              <a:buClrTx/>
              <a:buFont typeface="Arial" panose="020B0604020202020204" pitchFamily="34" charset="0"/>
              <a:buChar char="•"/>
            </a:pPr>
            <a:r>
              <a:rPr lang="en-US" sz="2000" dirty="0"/>
              <a:t> A demonstration is available at:</a:t>
            </a:r>
          </a:p>
          <a:p>
            <a:pPr indent="0">
              <a:buNone/>
            </a:pPr>
            <a:r>
              <a:rPr lang="en-US" sz="2000" dirty="0">
                <a:hlinkClick r:id="rId4"/>
              </a:rPr>
              <a:t>https://www.class.noaa.gov/notification/demo.htm</a:t>
            </a: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35</a:t>
            </a:fld>
            <a:endParaRPr lang="en-US"/>
          </a:p>
        </p:txBody>
      </p:sp>
      <p:sp>
        <p:nvSpPr>
          <p:cNvPr id="6" name="Date Placeholder 5"/>
          <p:cNvSpPr>
            <a:spLocks noGrp="1"/>
          </p:cNvSpPr>
          <p:nvPr>
            <p:ph type="dt" sz="half" idx="2"/>
          </p:nvPr>
        </p:nvSpPr>
        <p:spPr/>
        <p:txBody>
          <a:bodyPr/>
          <a:lstStyle/>
          <a:p>
            <a:fld id="{678B16DF-5709-428F-85A0-5064CC5082B2}" type="datetime1">
              <a:rPr lang="en-US" smtClean="0"/>
              <a:t>1/4/2019</a:t>
            </a:fld>
            <a:endParaRPr lang="en-US" dirty="0"/>
          </a:p>
        </p:txBody>
      </p:sp>
    </p:spTree>
    <p:extLst>
      <p:ext uri="{BB962C8B-B14F-4D97-AF65-F5344CB8AC3E}">
        <p14:creationId xmlns:p14="http://schemas.microsoft.com/office/powerpoint/2010/main" val="1423098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GEONETCast</a:t>
            </a:r>
            <a:r>
              <a:rPr lang="en-US" sz="3200" dirty="0"/>
              <a:t> </a:t>
            </a:r>
            <a:r>
              <a:rPr lang="en-US" sz="3200" dirty="0" smtClean="0"/>
              <a:t>Americas (GNC-A)</a:t>
            </a:r>
            <a:endParaRPr lang="en-US" sz="3200" dirty="0"/>
          </a:p>
        </p:txBody>
      </p:sp>
      <p:sp>
        <p:nvSpPr>
          <p:cNvPr id="3" name="Text Placeholder 2"/>
          <p:cNvSpPr>
            <a:spLocks noGrp="1"/>
          </p:cNvSpPr>
          <p:nvPr>
            <p:ph idx="1"/>
          </p:nvPr>
        </p:nvSpPr>
        <p:spPr>
          <a:xfrm>
            <a:off x="503395" y="1169233"/>
            <a:ext cx="7801156" cy="5257800"/>
          </a:xfrm>
        </p:spPr>
        <p:txBody>
          <a:bodyPr>
            <a:normAutofit fontScale="92500" lnSpcReduction="10000"/>
          </a:bodyPr>
          <a:lstStyle/>
          <a:p>
            <a:pPr>
              <a:buFont typeface="Wingdings" panose="05000000000000000000" pitchFamily="2" charset="2"/>
              <a:buChar char="§"/>
            </a:pPr>
            <a:r>
              <a:rPr lang="en-US" sz="1800" dirty="0" smtClean="0"/>
              <a:t>GNC-A is the Western Hemisphere component of </a:t>
            </a:r>
            <a:r>
              <a:rPr lang="en-US" sz="1800" dirty="0" err="1" smtClean="0"/>
              <a:t>GEONETCast</a:t>
            </a:r>
            <a:r>
              <a:rPr lang="en-US" sz="1800" dirty="0" smtClean="0"/>
              <a:t>, a near real time, global network of satellite-based data dissemination systems designed to distribute space-based, air-borne and in situ data, metadata and products to diverse communities</a:t>
            </a:r>
          </a:p>
          <a:p>
            <a:pPr>
              <a:buFont typeface="Wingdings" panose="05000000000000000000" pitchFamily="2" charset="2"/>
              <a:buChar char="§"/>
            </a:pPr>
            <a:r>
              <a:rPr lang="en-US" sz="1800" dirty="0"/>
              <a:t>12 Megabits per </a:t>
            </a:r>
            <a:r>
              <a:rPr lang="en-US" sz="1800" dirty="0" smtClean="0"/>
              <a:t>second data rate with Multiplexed C-Band DVB-S</a:t>
            </a:r>
          </a:p>
          <a:p>
            <a:pPr>
              <a:buFont typeface="Wingdings" panose="05000000000000000000" pitchFamily="2" charset="2"/>
              <a:buChar char="§"/>
            </a:pPr>
            <a:r>
              <a:rPr lang="en-US" sz="1800" dirty="0" smtClean="0"/>
              <a:t>Intelsat-21 Geostationary satellite at 58 degrees West</a:t>
            </a:r>
          </a:p>
          <a:p>
            <a:pPr>
              <a:buFont typeface="Wingdings" panose="05000000000000000000" pitchFamily="2" charset="2"/>
              <a:buChar char="§"/>
            </a:pPr>
            <a:r>
              <a:rPr lang="en-US" sz="1800" dirty="0" smtClean="0"/>
              <a:t>Footprint covers most of the Americas and Caribbean </a:t>
            </a:r>
            <a:endParaRPr lang="en-US" sz="1800" dirty="0"/>
          </a:p>
          <a:p>
            <a:pPr>
              <a:buFont typeface="Wingdings" panose="05000000000000000000" pitchFamily="2" charset="2"/>
              <a:buChar char="§"/>
            </a:pPr>
            <a:r>
              <a:rPr lang="en-US" sz="1800" dirty="0" smtClean="0"/>
              <a:t>GNC-A is providing GOES-16 Full </a:t>
            </a:r>
            <a:r>
              <a:rPr lang="en-US" sz="1800" dirty="0"/>
              <a:t>D</a:t>
            </a:r>
            <a:r>
              <a:rPr lang="en-US" sz="1800" dirty="0" smtClean="0"/>
              <a:t>isk Cloud Moisture Imagery (CMI) </a:t>
            </a:r>
            <a:r>
              <a:rPr lang="en-US" sz="1800" dirty="0"/>
              <a:t>Bands 2, 7, 8, 9, 13, 14, 15 (band 2 at 1 km and others at 2 km) every 15 </a:t>
            </a:r>
            <a:r>
              <a:rPr lang="en-US" sz="1800" dirty="0" smtClean="0"/>
              <a:t>minutes and Level-2 baseline products</a:t>
            </a:r>
            <a:endParaRPr lang="en-US" sz="1800" dirty="0"/>
          </a:p>
          <a:p>
            <a:pPr>
              <a:buFont typeface="Wingdings" panose="05000000000000000000" pitchFamily="2" charset="2"/>
              <a:buChar char="§"/>
            </a:pPr>
            <a:r>
              <a:rPr lang="en-US" sz="1800" dirty="0" smtClean="0"/>
              <a:t>GOES-17 Full Disk CMI on the above 7 bands and Level-2 baseline products will be provided once they reach the provisional maturity level</a:t>
            </a:r>
          </a:p>
          <a:p>
            <a:pPr>
              <a:buFont typeface="Wingdings" panose="05000000000000000000" pitchFamily="2" charset="2"/>
              <a:buChar char="§"/>
            </a:pPr>
            <a:r>
              <a:rPr lang="en-US" sz="1800" dirty="0" smtClean="0"/>
              <a:t>Selected JPSS imagery and products are available on GNC-A</a:t>
            </a:r>
            <a:endParaRPr lang="en-US" sz="1800" dirty="0"/>
          </a:p>
          <a:p>
            <a:pPr>
              <a:buFont typeface="Wingdings" panose="05000000000000000000" pitchFamily="2" charset="2"/>
              <a:buChar char="§"/>
            </a:pPr>
            <a:r>
              <a:rPr lang="en-US" sz="1800" dirty="0" smtClean="0"/>
              <a:t>Currently 81 </a:t>
            </a:r>
            <a:r>
              <a:rPr lang="en-US" sz="1800" dirty="0"/>
              <a:t>GNC-A user stations from 19 countries in the </a:t>
            </a:r>
            <a:r>
              <a:rPr lang="en-US" sz="1800" dirty="0" smtClean="0"/>
              <a:t>Americas and Caribbean</a:t>
            </a:r>
          </a:p>
          <a:p>
            <a:pPr>
              <a:buFont typeface="Wingdings" panose="05000000000000000000" pitchFamily="2" charset="2"/>
              <a:buChar char="§"/>
            </a:pPr>
            <a:r>
              <a:rPr lang="en-US" sz="1800" dirty="0" smtClean="0"/>
              <a:t>More details about GNC-A on the presentation in Session 9B “National and International Education, Training, and user Readiness Activities for the New Generation Operational Environmental Satellite Systems”</a:t>
            </a:r>
            <a:endParaRPr lang="en-US" sz="1800" dirty="0"/>
          </a:p>
          <a:p>
            <a:pPr marL="0" indent="0">
              <a:buNone/>
            </a:pPr>
            <a:endParaRPr lang="en-US" sz="2000" dirty="0"/>
          </a:p>
          <a:p>
            <a:pPr marL="0" indent="0">
              <a:buNone/>
            </a:pPr>
            <a:r>
              <a:rPr lang="en-US" sz="2000" dirty="0"/>
              <a:t>Email for the point of contact for GNC-A: </a:t>
            </a:r>
            <a:r>
              <a:rPr lang="en-US" sz="2000" dirty="0">
                <a:hlinkClick r:id="rId3"/>
              </a:rPr>
              <a:t>gnc.americas@noaa.gov</a:t>
            </a:r>
            <a:endParaRPr lang="en-US" sz="2000" dirty="0"/>
          </a:p>
          <a:p>
            <a:pPr marL="0" indent="0">
              <a:buNone/>
            </a:pPr>
            <a:endParaRPr lang="en-US" sz="2000" dirty="0"/>
          </a:p>
          <a:p>
            <a:endParaRPr lang="en-US" sz="1500" dirty="0"/>
          </a:p>
          <a:p>
            <a:endParaRPr lang="en-US" sz="1500" dirty="0"/>
          </a:p>
          <a:p>
            <a:endParaRPr lang="en-US" sz="1500" dirty="0"/>
          </a:p>
          <a:p>
            <a:endParaRPr lang="en-US" sz="1500" dirty="0"/>
          </a:p>
          <a:p>
            <a:endParaRPr lang="en-US" sz="1500"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9A42C-7C3A-1946-A459-68A8AD418034}" type="slidenum">
              <a:rPr kumimoji="0" lang="en-US" sz="900" b="0" i="0" u="none" strike="noStrike" kern="0" cap="none" spc="0" normalizeH="0" baseline="0" noProof="0" smtClean="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0" cap="none" spc="0" normalizeH="0" baseline="0" noProof="0">
              <a:ln>
                <a:noFill/>
              </a:ln>
              <a:solidFill>
                <a:prstClr val="black"/>
              </a:solidFill>
              <a:effectLst/>
              <a:uLnTx/>
              <a:uFillTx/>
              <a:latin typeface="Arial"/>
              <a:cs typeface="Arial"/>
              <a:sym typeface="Arial"/>
            </a:endParaRPr>
          </a:p>
        </p:txBody>
      </p:sp>
      <p:sp>
        <p:nvSpPr>
          <p:cNvPr id="6" name="Date Placeholder 5"/>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723CDA-5C22-42BC-A686-294FBF1D3F9E}" type="datetime1">
              <a:rPr kumimoji="0" lang="en-US" sz="9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1/4/2019</a:t>
            </a:fld>
            <a:endParaRPr kumimoji="0" lang="en-US" sz="900" b="0" i="0" u="none" strike="noStrike" kern="0" cap="none" spc="0" normalizeH="0" baseline="0" noProof="0" dirty="0">
              <a:ln>
                <a:noFill/>
              </a:ln>
              <a:solidFill>
                <a:prstClr val="black"/>
              </a:solidFill>
              <a:effectLst/>
              <a:uLnTx/>
              <a:uFillTx/>
              <a:latin typeface="Arial"/>
              <a:cs typeface="Arial"/>
              <a:sym typeface="Arial"/>
            </a:endParaRPr>
          </a:p>
        </p:txBody>
      </p:sp>
      <p:pic>
        <p:nvPicPr>
          <p:cNvPr id="4" name="Picture 3"/>
          <p:cNvPicPr>
            <a:picLocks noChangeAspect="1"/>
          </p:cNvPicPr>
          <p:nvPr/>
        </p:nvPicPr>
        <p:blipFill>
          <a:blip r:embed="rId4"/>
          <a:stretch>
            <a:fillRect/>
          </a:stretch>
        </p:blipFill>
        <p:spPr>
          <a:xfrm>
            <a:off x="8717005" y="1166158"/>
            <a:ext cx="3170195" cy="4946754"/>
          </a:xfrm>
          <a:prstGeom prst="rect">
            <a:avLst/>
          </a:prstGeom>
        </p:spPr>
      </p:pic>
    </p:spTree>
    <p:extLst>
      <p:ext uri="{BB962C8B-B14F-4D97-AF65-F5344CB8AC3E}">
        <p14:creationId xmlns:p14="http://schemas.microsoft.com/office/powerpoint/2010/main" val="2078868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GNC-A Broadcast</a:t>
            </a:r>
            <a:endParaRPr lang="en-US" sz="32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37</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1/4/2019</a:t>
            </a:fld>
            <a:endParaRPr lang="en-US" dirty="0"/>
          </a:p>
        </p:txBody>
      </p:sp>
      <p:graphicFrame>
        <p:nvGraphicFramePr>
          <p:cNvPr id="6" name="Table 5">
            <a:extLst>
              <a:ext uri="{FF2B5EF4-FFF2-40B4-BE49-F238E27FC236}">
                <a16:creationId xmlns:a16="http://schemas.microsoft.com/office/drawing/2014/main" id="{2473EBE7-190D-41F5-AA18-E05818E09260}"/>
              </a:ext>
            </a:extLst>
          </p:cNvPr>
          <p:cNvGraphicFramePr>
            <a:graphicFrameLocks noGrp="1"/>
          </p:cNvGraphicFramePr>
          <p:nvPr>
            <p:extLst/>
          </p:nvPr>
        </p:nvGraphicFramePr>
        <p:xfrm>
          <a:off x="1449058" y="1150592"/>
          <a:ext cx="9293884" cy="5023160"/>
        </p:xfrm>
        <a:graphic>
          <a:graphicData uri="http://schemas.openxmlformats.org/drawingml/2006/table">
            <a:tbl>
              <a:tblPr firstRow="1" firstCol="1" bandRow="1"/>
              <a:tblGrid>
                <a:gridCol w="5904634">
                  <a:extLst>
                    <a:ext uri="{9D8B030D-6E8A-4147-A177-3AD203B41FA5}">
                      <a16:colId xmlns:a16="http://schemas.microsoft.com/office/drawing/2014/main" val="3409796773"/>
                    </a:ext>
                  </a:extLst>
                </a:gridCol>
                <a:gridCol w="3389250">
                  <a:extLst>
                    <a:ext uri="{9D8B030D-6E8A-4147-A177-3AD203B41FA5}">
                      <a16:colId xmlns:a16="http://schemas.microsoft.com/office/drawing/2014/main" val="2059357003"/>
                    </a:ext>
                  </a:extLst>
                </a:gridCol>
              </a:tblGrid>
              <a:tr h="297757">
                <a:tc>
                  <a:txBody>
                    <a:bodyPr/>
                    <a:lstStyle/>
                    <a:p>
                      <a:pPr marL="0" marR="0" algn="ctr">
                        <a:lnSpc>
                          <a:spcPct val="107000"/>
                        </a:lnSpc>
                        <a:spcBef>
                          <a:spcPts val="0"/>
                        </a:spcBef>
                        <a:spcAft>
                          <a:spcPts val="0"/>
                        </a:spcAft>
                      </a:pPr>
                      <a:r>
                        <a:rPr lang="en-US" sz="1600" b="1" dirty="0" err="1">
                          <a:effectLst/>
                          <a:latin typeface="+mn-lt"/>
                          <a:ea typeface="Calibri" panose="020F0502020204030204" pitchFamily="34" charset="0"/>
                          <a:cs typeface="Times New Roman" panose="02020603050405020304" pitchFamily="18" charset="0"/>
                        </a:rPr>
                        <a:t>GEONETCast</a:t>
                      </a:r>
                      <a:r>
                        <a:rPr lang="en-US" sz="1600" b="1" dirty="0">
                          <a:effectLst/>
                          <a:latin typeface="+mn-lt"/>
                          <a:ea typeface="Calibri" panose="020F0502020204030204" pitchFamily="34" charset="0"/>
                          <a:cs typeface="Times New Roman" panose="02020603050405020304" pitchFamily="18" charset="0"/>
                        </a:rPr>
                        <a:t> Americas Broadcast Parameter</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Parameter Value</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3697263"/>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Satellite</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IS-21 (Intelsat)</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29146394"/>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Location</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58 ° West or 302° East</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71845769"/>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PID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4201</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849283460"/>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Transponder</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7C</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64079609"/>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Radio Frequency Band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C-band</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97483154"/>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Frequency</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3840 MHz</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73263831"/>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Frequency Range</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3700 – 4200 MHz</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208928117"/>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Symbol Rate: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27.69 Msym</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66881104"/>
                  </a:ext>
                </a:extLst>
              </a:tr>
              <a:tr h="582611">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Polarization</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Linear – Vertical (Horizontal or Vertical)</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61976962"/>
                  </a:ext>
                </a:extLst>
              </a:tr>
              <a:tr h="582611">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Typical Edge of Coverage </a:t>
                      </a:r>
                      <a:r>
                        <a:rPr lang="en-US" sz="1600" b="1" dirty="0" err="1">
                          <a:effectLst/>
                          <a:latin typeface="+mn-lt"/>
                          <a:ea typeface="Calibri" panose="020F0502020204030204" pitchFamily="34" charset="0"/>
                          <a:cs typeface="Times New Roman" panose="02020603050405020304" pitchFamily="18" charset="0"/>
                        </a:rPr>
                        <a:t>e.i.r.p</a:t>
                      </a:r>
                      <a:r>
                        <a:rPr lang="en-US" sz="1600" b="1" dirty="0">
                          <a:effectLst/>
                          <a:latin typeface="+mn-lt"/>
                          <a:ea typeface="Calibri" panose="020F0502020204030204" pitchFamily="34" charset="0"/>
                          <a:cs typeface="Times New Roman" panose="02020603050405020304" pitchFamily="18" charset="0"/>
                        </a:rPr>
                        <a:t>. (Effective Isotropic Radiated Power)</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&gt; 31.3 dBW</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514109272"/>
                  </a:ext>
                </a:extLst>
              </a:tr>
              <a:tr h="582611">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Datacasting Client Software (Required)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dirty="0" err="1">
                          <a:effectLst/>
                          <a:latin typeface="+mn-lt"/>
                          <a:ea typeface="Calibri" panose="020F0502020204030204" pitchFamily="34" charset="0"/>
                          <a:cs typeface="Times New Roman" panose="02020603050405020304" pitchFamily="18" charset="0"/>
                        </a:rPr>
                        <a:t>Kencast</a:t>
                      </a:r>
                      <a:r>
                        <a:rPr lang="en-US" sz="1600" b="1" dirty="0">
                          <a:effectLst/>
                          <a:latin typeface="+mn-lt"/>
                          <a:ea typeface="Calibri" panose="020F0502020204030204" pitchFamily="34" charset="0"/>
                          <a:cs typeface="Times New Roman" panose="02020603050405020304" pitchFamily="18" charset="0"/>
                        </a:rPr>
                        <a:t> FAZZT Professional Client</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660357980"/>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FEC (Forward Error Correction – </a:t>
                      </a:r>
                      <a:r>
                        <a:rPr lang="en-US" sz="1600" b="1" dirty="0" err="1">
                          <a:effectLst/>
                          <a:latin typeface="+mn-lt"/>
                          <a:ea typeface="Calibri" panose="020F0502020204030204" pitchFamily="34" charset="0"/>
                          <a:cs typeface="Times New Roman" panose="02020603050405020304" pitchFamily="18" charset="0"/>
                        </a:rPr>
                        <a:t>Kencast</a:t>
                      </a:r>
                      <a:r>
                        <a:rPr lang="en-US" sz="1600" b="1" dirty="0">
                          <a:effectLst/>
                          <a:latin typeface="+mn-lt"/>
                          <a:ea typeface="Calibri" panose="020F0502020204030204" pitchFamily="34" charset="0"/>
                          <a:cs typeface="Times New Roman" panose="02020603050405020304" pitchFamily="18" charset="0"/>
                        </a:rPr>
                        <a:t> FAZZT)</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7/8</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14097705"/>
                  </a:ext>
                </a:extLst>
              </a:tr>
              <a:tr h="297757">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Peak G/T (antenna gain-to-noise-temperature)</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Up to 2.5 dB/K</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26256359"/>
                  </a:ext>
                </a:extLst>
              </a:tr>
            </a:tbl>
          </a:graphicData>
        </a:graphic>
      </p:graphicFrame>
    </p:spTree>
    <p:extLst>
      <p:ext uri="{BB962C8B-B14F-4D97-AF65-F5344CB8AC3E}">
        <p14:creationId xmlns:p14="http://schemas.microsoft.com/office/powerpoint/2010/main" val="3933669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GNC-A</a:t>
            </a:r>
            <a:r>
              <a:rPr lang="en-US" sz="3200" dirty="0"/>
              <a:t> </a:t>
            </a:r>
            <a:r>
              <a:rPr lang="en-US" sz="3200" dirty="0" smtClean="0"/>
              <a:t>Community Map</a:t>
            </a:r>
            <a:endParaRPr lang="en-US" sz="3200" dirty="0"/>
          </a:p>
        </p:txBody>
      </p:sp>
      <p:sp>
        <p:nvSpPr>
          <p:cNvPr id="3" name="Text Placeholder 2"/>
          <p:cNvSpPr>
            <a:spLocks noGrp="1"/>
          </p:cNvSpPr>
          <p:nvPr>
            <p:ph idx="1"/>
          </p:nvPr>
        </p:nvSpPr>
        <p:spPr>
          <a:xfrm>
            <a:off x="698268" y="1033272"/>
            <a:ext cx="10814859" cy="5257800"/>
          </a:xfrm>
        </p:spPr>
        <p:txBody>
          <a:bodyPr>
            <a:normAutofit/>
          </a:bodyPr>
          <a:lstStyle/>
          <a:p>
            <a:endParaRPr lang="en-US" sz="1500" dirty="0"/>
          </a:p>
          <a:p>
            <a:endParaRPr lang="en-US" sz="1500" dirty="0"/>
          </a:p>
          <a:p>
            <a:endParaRPr lang="en-US" sz="1500" dirty="0"/>
          </a:p>
          <a:p>
            <a:endParaRPr lang="en-US" sz="1500" dirty="0"/>
          </a:p>
          <a:p>
            <a:endParaRPr lang="en-US" sz="1500"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49A42C-7C3A-1946-A459-68A8AD418034}" type="slidenum">
              <a:rPr kumimoji="0" lang="en-US" sz="900" b="0" i="0" u="none" strike="noStrike" kern="0" cap="none" spc="0" normalizeH="0" baseline="0" noProof="0" smtClean="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0" cap="none" spc="0" normalizeH="0" baseline="0" noProof="0">
              <a:ln>
                <a:noFill/>
              </a:ln>
              <a:solidFill>
                <a:prstClr val="black"/>
              </a:solidFill>
              <a:effectLst/>
              <a:uLnTx/>
              <a:uFillTx/>
              <a:latin typeface="Arial"/>
              <a:cs typeface="Arial"/>
              <a:sym typeface="Arial"/>
            </a:endParaRPr>
          </a:p>
        </p:txBody>
      </p:sp>
      <p:sp>
        <p:nvSpPr>
          <p:cNvPr id="6" name="Date Placeholder 5"/>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723CDA-5C22-42BC-A686-294FBF1D3F9E}" type="datetime1">
              <a:rPr kumimoji="0" lang="en-US" sz="9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1/4/2019</a:t>
            </a:fld>
            <a:endParaRPr kumimoji="0" lang="en-US" sz="900" b="0" i="0" u="none" strike="noStrike" kern="0" cap="none" spc="0" normalizeH="0" baseline="0" noProof="0" dirty="0">
              <a:ln>
                <a:noFill/>
              </a:ln>
              <a:solidFill>
                <a:prstClr val="black"/>
              </a:solidFill>
              <a:effectLst/>
              <a:uLnTx/>
              <a:uFillTx/>
              <a:latin typeface="Arial"/>
              <a:cs typeface="Arial"/>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318" y="1033272"/>
            <a:ext cx="9338872" cy="5303073"/>
          </a:xfrm>
          <a:prstGeom prst="rect">
            <a:avLst/>
          </a:prstGeom>
        </p:spPr>
      </p:pic>
    </p:spTree>
    <p:extLst>
      <p:ext uri="{BB962C8B-B14F-4D97-AF65-F5344CB8AC3E}">
        <p14:creationId xmlns:p14="http://schemas.microsoft.com/office/powerpoint/2010/main" val="21970684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Data Access Options</a:t>
            </a:r>
            <a:endParaRPr lang="en-US" sz="3200" dirty="0"/>
          </a:p>
        </p:txBody>
      </p:sp>
      <p:graphicFrame>
        <p:nvGraphicFramePr>
          <p:cNvPr id="7" name="Content Placeholder 6"/>
          <p:cNvGraphicFramePr>
            <a:graphicFrameLocks noGrp="1"/>
          </p:cNvGraphicFramePr>
          <p:nvPr>
            <p:ph idx="1"/>
          </p:nvPr>
        </p:nvGraphicFramePr>
        <p:xfrm>
          <a:off x="4589488" y="1616129"/>
          <a:ext cx="4371976" cy="3631479"/>
        </p:xfrm>
        <a:graphic>
          <a:graphicData uri="http://schemas.openxmlformats.org/drawingml/2006/table">
            <a:tbl>
              <a:tblPr firstRow="1" bandRow="1">
                <a:tableStyleId>{A521563E-3F03-4654-9829-C758517929CE}</a:tableStyleId>
              </a:tblPr>
              <a:tblGrid>
                <a:gridCol w="624568">
                  <a:extLst>
                    <a:ext uri="{9D8B030D-6E8A-4147-A177-3AD203B41FA5}">
                      <a16:colId xmlns:a16="http://schemas.microsoft.com/office/drawing/2014/main" val="2450237102"/>
                    </a:ext>
                  </a:extLst>
                </a:gridCol>
                <a:gridCol w="624568">
                  <a:extLst>
                    <a:ext uri="{9D8B030D-6E8A-4147-A177-3AD203B41FA5}">
                      <a16:colId xmlns:a16="http://schemas.microsoft.com/office/drawing/2014/main" val="3245940832"/>
                    </a:ext>
                  </a:extLst>
                </a:gridCol>
                <a:gridCol w="624568">
                  <a:extLst>
                    <a:ext uri="{9D8B030D-6E8A-4147-A177-3AD203B41FA5}">
                      <a16:colId xmlns:a16="http://schemas.microsoft.com/office/drawing/2014/main" val="417242334"/>
                    </a:ext>
                  </a:extLst>
                </a:gridCol>
                <a:gridCol w="624568">
                  <a:extLst>
                    <a:ext uri="{9D8B030D-6E8A-4147-A177-3AD203B41FA5}">
                      <a16:colId xmlns:a16="http://schemas.microsoft.com/office/drawing/2014/main" val="1600333054"/>
                    </a:ext>
                  </a:extLst>
                </a:gridCol>
                <a:gridCol w="624568">
                  <a:extLst>
                    <a:ext uri="{9D8B030D-6E8A-4147-A177-3AD203B41FA5}">
                      <a16:colId xmlns:a16="http://schemas.microsoft.com/office/drawing/2014/main" val="3415529227"/>
                    </a:ext>
                  </a:extLst>
                </a:gridCol>
                <a:gridCol w="624568">
                  <a:extLst>
                    <a:ext uri="{9D8B030D-6E8A-4147-A177-3AD203B41FA5}">
                      <a16:colId xmlns:a16="http://schemas.microsoft.com/office/drawing/2014/main" val="2433609586"/>
                    </a:ext>
                  </a:extLst>
                </a:gridCol>
                <a:gridCol w="624568">
                  <a:extLst>
                    <a:ext uri="{9D8B030D-6E8A-4147-A177-3AD203B41FA5}">
                      <a16:colId xmlns:a16="http://schemas.microsoft.com/office/drawing/2014/main" val="1648273234"/>
                    </a:ext>
                  </a:extLst>
                </a:gridCol>
              </a:tblGrid>
              <a:tr h="629049">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3811164557"/>
                  </a:ext>
                </a:extLst>
              </a:tr>
              <a:tr h="500405">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951983491"/>
                  </a:ext>
                </a:extLst>
              </a:tr>
              <a:tr h="500405">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3102704400"/>
                  </a:ext>
                </a:extLst>
              </a:tr>
              <a:tr h="500405">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995409824"/>
                  </a:ext>
                </a:extLst>
              </a:tr>
              <a:tr h="500405">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extLst>
                  <a:ext uri="{0D108BD9-81ED-4DB2-BD59-A6C34878D82A}">
                    <a16:rowId xmlns:a16="http://schemas.microsoft.com/office/drawing/2014/main" val="194189249"/>
                  </a:ext>
                </a:extLst>
              </a:tr>
              <a:tr h="500405">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2261948256"/>
                  </a:ext>
                </a:extLst>
              </a:tr>
              <a:tr h="500405">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dirty="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372957697"/>
                  </a:ext>
                </a:extLst>
              </a:tr>
            </a:tbl>
          </a:graphicData>
        </a:graphic>
      </p:graphicFrame>
      <p:sp>
        <p:nvSpPr>
          <p:cNvPr id="5" name="Slide Number Placeholder 4"/>
          <p:cNvSpPr>
            <a:spLocks noGrp="1"/>
          </p:cNvSpPr>
          <p:nvPr>
            <p:ph type="sldNum" sz="quarter" idx="4"/>
          </p:nvPr>
        </p:nvSpPr>
        <p:spPr/>
        <p:txBody>
          <a:bodyPr/>
          <a:lstStyle/>
          <a:p>
            <a:fld id="{0249A42C-7C3A-1946-A459-68A8AD418034}" type="slidenum">
              <a:rPr lang="en-US" smtClean="0"/>
              <a:pPr/>
              <a:t>39</a:t>
            </a:fld>
            <a:endParaRPr lang="en-US"/>
          </a:p>
        </p:txBody>
      </p:sp>
      <p:sp>
        <p:nvSpPr>
          <p:cNvPr id="6" name="Date Placeholder 5"/>
          <p:cNvSpPr>
            <a:spLocks noGrp="1"/>
          </p:cNvSpPr>
          <p:nvPr>
            <p:ph type="dt" sz="half" idx="2"/>
          </p:nvPr>
        </p:nvSpPr>
        <p:spPr/>
        <p:txBody>
          <a:bodyPr/>
          <a:lstStyle/>
          <a:p>
            <a:fld id="{9C40D8AE-44C9-45AE-B2F7-A4AA8071F255}" type="datetime1">
              <a:rPr lang="en-US" smtClean="0"/>
              <a:t>1/4/2019</a:t>
            </a:fld>
            <a:endParaRPr lang="en-US" dirty="0"/>
          </a:p>
        </p:txBody>
      </p:sp>
      <p:sp>
        <p:nvSpPr>
          <p:cNvPr id="8" name="TextBox 7"/>
          <p:cNvSpPr txBox="1"/>
          <p:nvPr/>
        </p:nvSpPr>
        <p:spPr>
          <a:xfrm>
            <a:off x="4982018" y="5247604"/>
            <a:ext cx="3853940" cy="661720"/>
          </a:xfrm>
          <a:prstGeom prst="rect">
            <a:avLst/>
          </a:prstGeom>
          <a:noFill/>
        </p:spPr>
        <p:txBody>
          <a:bodyPr wrap="none" rtlCol="0">
            <a:spAutoFit/>
          </a:bodyPr>
          <a:lstStyle/>
          <a:p>
            <a:r>
              <a:rPr lang="en-US" sz="1050" dirty="0">
                <a:latin typeface="+mn-lt"/>
              </a:rPr>
              <a:t>5MBps      10 </a:t>
            </a:r>
            <a:r>
              <a:rPr lang="en-US" sz="1050" dirty="0" err="1">
                <a:latin typeface="+mn-lt"/>
              </a:rPr>
              <a:t>MBps</a:t>
            </a:r>
            <a:r>
              <a:rPr lang="en-US" sz="1050" dirty="0">
                <a:latin typeface="+mn-lt"/>
              </a:rPr>
              <a:t>    15 </a:t>
            </a:r>
            <a:r>
              <a:rPr lang="en-US" sz="1050" dirty="0" err="1">
                <a:latin typeface="+mn-lt"/>
              </a:rPr>
              <a:t>MBps</a:t>
            </a:r>
            <a:r>
              <a:rPr lang="en-US" sz="1050" dirty="0">
                <a:latin typeface="+mn-lt"/>
              </a:rPr>
              <a:t>     20 </a:t>
            </a:r>
            <a:r>
              <a:rPr lang="en-US" sz="1050" dirty="0" err="1">
                <a:latin typeface="+mn-lt"/>
              </a:rPr>
              <a:t>MBps</a:t>
            </a:r>
            <a:r>
              <a:rPr lang="en-US" sz="1050" dirty="0">
                <a:latin typeface="+mn-lt"/>
              </a:rPr>
              <a:t>         25 </a:t>
            </a:r>
            <a:r>
              <a:rPr lang="en-US" sz="1050" dirty="0" err="1">
                <a:latin typeface="+mn-lt"/>
              </a:rPr>
              <a:t>MBps</a:t>
            </a:r>
            <a:r>
              <a:rPr lang="en-US" sz="1050" dirty="0">
                <a:latin typeface="+mn-lt"/>
              </a:rPr>
              <a:t>     30 </a:t>
            </a:r>
            <a:r>
              <a:rPr lang="en-US" sz="1050" dirty="0" err="1">
                <a:latin typeface="+mn-lt"/>
              </a:rPr>
              <a:t>MBps</a:t>
            </a:r>
            <a:endParaRPr lang="en-US" sz="1050" dirty="0">
              <a:latin typeface="+mn-lt"/>
            </a:endParaRPr>
          </a:p>
          <a:p>
            <a:pPr algn="ctr"/>
            <a:endParaRPr lang="en-US" sz="1050" dirty="0" smtClean="0">
              <a:latin typeface="+mn-lt"/>
            </a:endParaRPr>
          </a:p>
          <a:p>
            <a:pPr algn="ctr"/>
            <a:r>
              <a:rPr lang="en-US" sz="1600" dirty="0" smtClean="0">
                <a:latin typeface="+mn-lt"/>
              </a:rPr>
              <a:t>Bandwidth</a:t>
            </a:r>
            <a:endParaRPr lang="en-US" sz="1600" dirty="0">
              <a:latin typeface="+mn-lt"/>
            </a:endParaRPr>
          </a:p>
        </p:txBody>
      </p:sp>
      <p:sp>
        <p:nvSpPr>
          <p:cNvPr id="9" name="TextBox 8"/>
          <p:cNvSpPr txBox="1"/>
          <p:nvPr/>
        </p:nvSpPr>
        <p:spPr>
          <a:xfrm>
            <a:off x="3880080" y="1577317"/>
            <a:ext cx="805029" cy="253916"/>
          </a:xfrm>
          <a:prstGeom prst="rect">
            <a:avLst/>
          </a:prstGeom>
          <a:noFill/>
        </p:spPr>
        <p:txBody>
          <a:bodyPr wrap="none" rtlCol="0">
            <a:spAutoFit/>
          </a:bodyPr>
          <a:lstStyle/>
          <a:p>
            <a:pPr>
              <a:spcAft>
                <a:spcPts val="450"/>
              </a:spcAft>
            </a:pPr>
            <a:r>
              <a:rPr lang="en-US" sz="1050" dirty="0">
                <a:latin typeface="+mn-lt"/>
              </a:rPr>
              <a:t>14 Minutes</a:t>
            </a:r>
          </a:p>
        </p:txBody>
      </p:sp>
      <p:sp>
        <p:nvSpPr>
          <p:cNvPr id="10" name="TextBox 9"/>
          <p:cNvSpPr txBox="1"/>
          <p:nvPr/>
        </p:nvSpPr>
        <p:spPr>
          <a:xfrm>
            <a:off x="3880079" y="2590344"/>
            <a:ext cx="835485" cy="253916"/>
          </a:xfrm>
          <a:prstGeom prst="rect">
            <a:avLst/>
          </a:prstGeom>
          <a:noFill/>
        </p:spPr>
        <p:txBody>
          <a:bodyPr wrap="none" rtlCol="0">
            <a:spAutoFit/>
          </a:bodyPr>
          <a:lstStyle/>
          <a:p>
            <a:pPr>
              <a:spcAft>
                <a:spcPts val="450"/>
              </a:spcAft>
            </a:pPr>
            <a:r>
              <a:rPr lang="en-US" sz="1050" dirty="0">
                <a:latin typeface="+mn-lt"/>
              </a:rPr>
              <a:t>10 Minutes </a:t>
            </a:r>
          </a:p>
        </p:txBody>
      </p:sp>
      <p:sp>
        <p:nvSpPr>
          <p:cNvPr id="11" name="TextBox 10"/>
          <p:cNvSpPr txBox="1"/>
          <p:nvPr/>
        </p:nvSpPr>
        <p:spPr>
          <a:xfrm>
            <a:off x="3880080" y="3120938"/>
            <a:ext cx="736099" cy="253916"/>
          </a:xfrm>
          <a:prstGeom prst="rect">
            <a:avLst/>
          </a:prstGeom>
          <a:noFill/>
        </p:spPr>
        <p:txBody>
          <a:bodyPr wrap="none" rtlCol="0">
            <a:spAutoFit/>
          </a:bodyPr>
          <a:lstStyle/>
          <a:p>
            <a:pPr>
              <a:spcAft>
                <a:spcPts val="450"/>
              </a:spcAft>
            </a:pPr>
            <a:r>
              <a:rPr lang="en-US" sz="1050" dirty="0">
                <a:latin typeface="+mn-lt"/>
              </a:rPr>
              <a:t>8 Minutes</a:t>
            </a:r>
          </a:p>
        </p:txBody>
      </p:sp>
      <p:sp>
        <p:nvSpPr>
          <p:cNvPr id="12" name="TextBox 11"/>
          <p:cNvSpPr txBox="1"/>
          <p:nvPr/>
        </p:nvSpPr>
        <p:spPr>
          <a:xfrm>
            <a:off x="3880080" y="4115629"/>
            <a:ext cx="736099" cy="253916"/>
          </a:xfrm>
          <a:prstGeom prst="rect">
            <a:avLst/>
          </a:prstGeom>
          <a:noFill/>
        </p:spPr>
        <p:txBody>
          <a:bodyPr wrap="none" rtlCol="0">
            <a:spAutoFit/>
          </a:bodyPr>
          <a:lstStyle/>
          <a:p>
            <a:pPr>
              <a:spcAft>
                <a:spcPts val="450"/>
              </a:spcAft>
            </a:pPr>
            <a:r>
              <a:rPr lang="en-US" sz="1050" dirty="0">
                <a:latin typeface="+mn-lt"/>
              </a:rPr>
              <a:t>4 Minutes</a:t>
            </a:r>
          </a:p>
        </p:txBody>
      </p:sp>
      <p:sp>
        <p:nvSpPr>
          <p:cNvPr id="13" name="TextBox 12"/>
          <p:cNvSpPr txBox="1"/>
          <p:nvPr/>
        </p:nvSpPr>
        <p:spPr>
          <a:xfrm>
            <a:off x="3880080" y="4620321"/>
            <a:ext cx="736099" cy="253916"/>
          </a:xfrm>
          <a:prstGeom prst="rect">
            <a:avLst/>
          </a:prstGeom>
          <a:noFill/>
        </p:spPr>
        <p:txBody>
          <a:bodyPr wrap="none" rtlCol="0">
            <a:spAutoFit/>
          </a:bodyPr>
          <a:lstStyle/>
          <a:p>
            <a:pPr>
              <a:spcAft>
                <a:spcPts val="450"/>
              </a:spcAft>
            </a:pPr>
            <a:r>
              <a:rPr lang="en-US" sz="1050" dirty="0">
                <a:latin typeface="+mn-lt"/>
              </a:rPr>
              <a:t>2 Minutes</a:t>
            </a:r>
          </a:p>
        </p:txBody>
      </p:sp>
      <p:sp>
        <p:nvSpPr>
          <p:cNvPr id="14" name="TextBox 13"/>
          <p:cNvSpPr txBox="1"/>
          <p:nvPr/>
        </p:nvSpPr>
        <p:spPr>
          <a:xfrm>
            <a:off x="3880080" y="3673097"/>
            <a:ext cx="736099" cy="253916"/>
          </a:xfrm>
          <a:prstGeom prst="rect">
            <a:avLst/>
          </a:prstGeom>
          <a:noFill/>
        </p:spPr>
        <p:txBody>
          <a:bodyPr wrap="none" rtlCol="0">
            <a:spAutoFit/>
          </a:bodyPr>
          <a:lstStyle/>
          <a:p>
            <a:pPr>
              <a:spcAft>
                <a:spcPts val="450"/>
              </a:spcAft>
            </a:pPr>
            <a:r>
              <a:rPr lang="en-US" sz="1050" dirty="0">
                <a:latin typeface="+mn-lt"/>
              </a:rPr>
              <a:t>6 Minutes</a:t>
            </a:r>
          </a:p>
        </p:txBody>
      </p:sp>
      <p:sp>
        <p:nvSpPr>
          <p:cNvPr id="15" name="TextBox 14"/>
          <p:cNvSpPr txBox="1"/>
          <p:nvPr/>
        </p:nvSpPr>
        <p:spPr>
          <a:xfrm>
            <a:off x="3880080" y="2107521"/>
            <a:ext cx="805029" cy="253916"/>
          </a:xfrm>
          <a:prstGeom prst="rect">
            <a:avLst/>
          </a:prstGeom>
          <a:noFill/>
        </p:spPr>
        <p:txBody>
          <a:bodyPr wrap="none" rtlCol="0">
            <a:spAutoFit/>
          </a:bodyPr>
          <a:lstStyle/>
          <a:p>
            <a:pPr>
              <a:spcAft>
                <a:spcPts val="450"/>
              </a:spcAft>
            </a:pPr>
            <a:r>
              <a:rPr lang="en-US" sz="1050" dirty="0">
                <a:latin typeface="+mn-lt"/>
              </a:rPr>
              <a:t>12 Minutes</a:t>
            </a:r>
          </a:p>
        </p:txBody>
      </p:sp>
      <p:sp>
        <p:nvSpPr>
          <p:cNvPr id="16" name="TextBox 15"/>
          <p:cNvSpPr txBox="1"/>
          <p:nvPr/>
        </p:nvSpPr>
        <p:spPr>
          <a:xfrm>
            <a:off x="1887970" y="2677458"/>
            <a:ext cx="1658847" cy="1387559"/>
          </a:xfrm>
          <a:prstGeom prst="rect">
            <a:avLst/>
          </a:prstGeom>
          <a:noFill/>
        </p:spPr>
        <p:txBody>
          <a:bodyPr wrap="square" rtlCol="0">
            <a:spAutoFit/>
          </a:bodyPr>
          <a:lstStyle/>
          <a:p>
            <a:pPr>
              <a:spcAft>
                <a:spcPts val="450"/>
              </a:spcAft>
            </a:pPr>
            <a:r>
              <a:rPr lang="en-US" sz="1600" dirty="0">
                <a:latin typeface="+mn-lt"/>
              </a:rPr>
              <a:t>Data Latency</a:t>
            </a:r>
          </a:p>
          <a:p>
            <a:pPr>
              <a:spcAft>
                <a:spcPts val="450"/>
              </a:spcAft>
            </a:pPr>
            <a:r>
              <a:rPr lang="en-US" sz="1600" dirty="0">
                <a:latin typeface="+mn-lt"/>
              </a:rPr>
              <a:t>(From L1b generation to receipt by receive station)</a:t>
            </a:r>
          </a:p>
        </p:txBody>
      </p:sp>
      <p:sp>
        <p:nvSpPr>
          <p:cNvPr id="17" name="Oval 16"/>
          <p:cNvSpPr/>
          <p:nvPr/>
        </p:nvSpPr>
        <p:spPr>
          <a:xfrm>
            <a:off x="8361871" y="5108721"/>
            <a:ext cx="117569" cy="1155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9" name="TextBox 18"/>
          <p:cNvSpPr txBox="1"/>
          <p:nvPr/>
        </p:nvSpPr>
        <p:spPr>
          <a:xfrm>
            <a:off x="8269835" y="4912495"/>
            <a:ext cx="455574" cy="276999"/>
          </a:xfrm>
          <a:prstGeom prst="rect">
            <a:avLst/>
          </a:prstGeom>
          <a:noFill/>
        </p:spPr>
        <p:txBody>
          <a:bodyPr wrap="none" rtlCol="0">
            <a:spAutoFit/>
          </a:bodyPr>
          <a:lstStyle/>
          <a:p>
            <a:r>
              <a:rPr lang="en-US" sz="1200" b="1" dirty="0">
                <a:solidFill>
                  <a:schemeClr val="tx2"/>
                </a:solidFill>
                <a:latin typeface="+mn-lt"/>
              </a:rPr>
              <a:t>GRB</a:t>
            </a:r>
          </a:p>
        </p:txBody>
      </p:sp>
      <p:sp>
        <p:nvSpPr>
          <p:cNvPr id="20" name="TextBox 19"/>
          <p:cNvSpPr txBox="1"/>
          <p:nvPr/>
        </p:nvSpPr>
        <p:spPr>
          <a:xfrm>
            <a:off x="6293086" y="3181875"/>
            <a:ext cx="604653" cy="276999"/>
          </a:xfrm>
          <a:prstGeom prst="rect">
            <a:avLst/>
          </a:prstGeom>
          <a:noFill/>
        </p:spPr>
        <p:txBody>
          <a:bodyPr wrap="none" rtlCol="0">
            <a:spAutoFit/>
          </a:bodyPr>
          <a:lstStyle/>
          <a:p>
            <a:r>
              <a:rPr lang="en-US" sz="1200" b="1" dirty="0">
                <a:solidFill>
                  <a:schemeClr val="tx2"/>
                </a:solidFill>
                <a:latin typeface="+mn-lt"/>
              </a:rPr>
              <a:t>GNC-A</a:t>
            </a:r>
          </a:p>
        </p:txBody>
      </p:sp>
      <p:sp>
        <p:nvSpPr>
          <p:cNvPr id="22" name="Oval 21"/>
          <p:cNvSpPr/>
          <p:nvPr/>
        </p:nvSpPr>
        <p:spPr>
          <a:xfrm>
            <a:off x="6096004" y="3394955"/>
            <a:ext cx="117569" cy="1155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3" name="TextBox 22"/>
          <p:cNvSpPr txBox="1"/>
          <p:nvPr/>
        </p:nvSpPr>
        <p:spPr>
          <a:xfrm>
            <a:off x="4648757" y="3834185"/>
            <a:ext cx="676788" cy="461665"/>
          </a:xfrm>
          <a:prstGeom prst="rect">
            <a:avLst/>
          </a:prstGeom>
          <a:noFill/>
        </p:spPr>
        <p:txBody>
          <a:bodyPr wrap="none" rtlCol="0">
            <a:spAutoFit/>
          </a:bodyPr>
          <a:lstStyle/>
          <a:p>
            <a:r>
              <a:rPr lang="en-US" sz="1200" b="1" dirty="0">
                <a:solidFill>
                  <a:schemeClr val="tx2"/>
                </a:solidFill>
                <a:latin typeface="+mn-lt"/>
              </a:rPr>
              <a:t>HRIT/</a:t>
            </a:r>
          </a:p>
          <a:p>
            <a:r>
              <a:rPr lang="en-US" sz="1200" b="1" dirty="0">
                <a:solidFill>
                  <a:schemeClr val="tx2"/>
                </a:solidFill>
                <a:latin typeface="+mn-lt"/>
              </a:rPr>
              <a:t>EMWIN</a:t>
            </a:r>
          </a:p>
        </p:txBody>
      </p:sp>
      <p:sp>
        <p:nvSpPr>
          <p:cNvPr id="24" name="Oval 23"/>
          <p:cNvSpPr/>
          <p:nvPr/>
        </p:nvSpPr>
        <p:spPr>
          <a:xfrm>
            <a:off x="4595113" y="4262588"/>
            <a:ext cx="117569" cy="1155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31" name="Picture 30"/>
          <p:cNvPicPr>
            <a:picLocks noChangeAspect="1"/>
          </p:cNvPicPr>
          <p:nvPr/>
        </p:nvPicPr>
        <p:blipFill>
          <a:blip r:embed="rId2"/>
          <a:stretch>
            <a:fillRect/>
          </a:stretch>
        </p:blipFill>
        <p:spPr>
          <a:xfrm>
            <a:off x="4653526" y="2070801"/>
            <a:ext cx="1211270" cy="1751233"/>
          </a:xfrm>
          <a:prstGeom prst="rect">
            <a:avLst/>
          </a:prstGeom>
        </p:spPr>
      </p:pic>
      <p:cxnSp>
        <p:nvCxnSpPr>
          <p:cNvPr id="33" name="Straight Connector 32"/>
          <p:cNvCxnSpPr>
            <a:endCxn id="35" idx="5"/>
          </p:cNvCxnSpPr>
          <p:nvPr/>
        </p:nvCxnSpPr>
        <p:spPr>
          <a:xfrm>
            <a:off x="6179845" y="3506620"/>
            <a:ext cx="889685" cy="4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6969179" y="3408073"/>
            <a:ext cx="117569" cy="1155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37" name="Picture 36"/>
          <p:cNvPicPr>
            <a:picLocks noChangeAspect="1"/>
          </p:cNvPicPr>
          <p:nvPr/>
        </p:nvPicPr>
        <p:blipFill>
          <a:blip r:embed="rId3"/>
          <a:stretch>
            <a:fillRect/>
          </a:stretch>
        </p:blipFill>
        <p:spPr>
          <a:xfrm>
            <a:off x="6479299" y="2440814"/>
            <a:ext cx="658345" cy="6076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159" y="2825986"/>
            <a:ext cx="1064651" cy="2071163"/>
          </a:xfrm>
          <a:prstGeom prst="rect">
            <a:avLst/>
          </a:prstGeom>
        </p:spPr>
      </p:pic>
    </p:spTree>
    <p:extLst>
      <p:ext uri="{BB962C8B-B14F-4D97-AF65-F5344CB8AC3E}">
        <p14:creationId xmlns:p14="http://schemas.microsoft.com/office/powerpoint/2010/main" val="3339835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Objectives of the Lesson</a:t>
            </a:r>
            <a:endParaRPr lang="en-US" sz="3200" dirty="0"/>
          </a:p>
        </p:txBody>
      </p:sp>
      <p:sp>
        <p:nvSpPr>
          <p:cNvPr id="3" name="Content Placeholder 2"/>
          <p:cNvSpPr>
            <a:spLocks noGrp="1"/>
          </p:cNvSpPr>
          <p:nvPr>
            <p:ph idx="1"/>
          </p:nvPr>
        </p:nvSpPr>
        <p:spPr>
          <a:xfrm>
            <a:off x="1163782" y="1033272"/>
            <a:ext cx="9950334" cy="5257800"/>
          </a:xfrm>
        </p:spPr>
        <p:txBody>
          <a:bodyPr>
            <a:normAutofit/>
          </a:bodyPr>
          <a:lstStyle/>
          <a:p>
            <a:r>
              <a:rPr lang="en-US" dirty="0" smtClean="0"/>
              <a:t>By the end of the lesson the participant should:</a:t>
            </a:r>
          </a:p>
          <a:p>
            <a:pPr lvl="1"/>
            <a:r>
              <a:rPr lang="en-US" dirty="0" smtClean="0"/>
              <a:t>Understand the GOES-R Series data sources and which products are available from each source</a:t>
            </a:r>
          </a:p>
          <a:p>
            <a:pPr lvl="1"/>
            <a:r>
              <a:rPr lang="en-US" dirty="0" smtClean="0"/>
              <a:t>Gain a basic understanding of the GOES </a:t>
            </a:r>
            <a:r>
              <a:rPr lang="en-US" dirty="0"/>
              <a:t>Rebroadcast (GRB</a:t>
            </a:r>
            <a:r>
              <a:rPr lang="en-US" dirty="0" smtClean="0"/>
              <a:t>),  High </a:t>
            </a:r>
            <a:r>
              <a:rPr lang="en-US" dirty="0"/>
              <a:t>Rate Information Transmission/ Emergency Managers Weather Information Network (HRIT/EMWIN</a:t>
            </a:r>
            <a:r>
              <a:rPr lang="en-US" dirty="0" smtClean="0"/>
              <a:t>), and </a:t>
            </a:r>
            <a:r>
              <a:rPr lang="en-US" dirty="0" err="1" smtClean="0"/>
              <a:t>GEONETCast</a:t>
            </a:r>
            <a:r>
              <a:rPr lang="en-US" dirty="0" smtClean="0"/>
              <a:t> </a:t>
            </a:r>
            <a:r>
              <a:rPr lang="en-US" dirty="0"/>
              <a:t>Americas (GNC-A)</a:t>
            </a:r>
          </a:p>
          <a:p>
            <a:pPr lvl="1"/>
            <a:r>
              <a:rPr lang="en-US" dirty="0" smtClean="0"/>
              <a:t>Understand what function the Production </a:t>
            </a:r>
            <a:r>
              <a:rPr lang="en-US" dirty="0"/>
              <a:t>Distribution and Access (PDA</a:t>
            </a:r>
            <a:r>
              <a:rPr lang="en-US" dirty="0" smtClean="0"/>
              <a:t>) provides and its relationship to the other sources of GOES-R Series data products</a:t>
            </a:r>
            <a:endParaRPr lang="en-US" dirty="0"/>
          </a:p>
          <a:p>
            <a:pPr lvl="1"/>
            <a:r>
              <a:rPr lang="en-US" dirty="0" smtClean="0"/>
              <a:t>Understand how to retrieve data from the Comprehensive </a:t>
            </a:r>
            <a:r>
              <a:rPr lang="en-US" dirty="0"/>
              <a:t>Large Array-data Stewardship System (CLASS)</a:t>
            </a:r>
          </a:p>
          <a:p>
            <a:r>
              <a:rPr lang="en-US" dirty="0"/>
              <a:t>The participants will be provided </a:t>
            </a:r>
            <a:r>
              <a:rPr lang="en-US" dirty="0" smtClean="0"/>
              <a:t>information on User Groups </a:t>
            </a:r>
          </a:p>
          <a:p>
            <a:r>
              <a:rPr lang="en-US" dirty="0" smtClean="0"/>
              <a:t>The participants will be provided links to Websites, </a:t>
            </a:r>
            <a:r>
              <a:rPr lang="en-US" dirty="0" err="1" smtClean="0"/>
              <a:t>Unidata</a:t>
            </a:r>
            <a:r>
              <a:rPr lang="en-US" dirty="0" smtClean="0"/>
              <a:t>/UCAR, and the Big Data Project that can be used to retrieve products</a:t>
            </a:r>
            <a:endParaRPr lang="en-US" dirty="0"/>
          </a:p>
          <a:p>
            <a:endParaRPr lang="en-US"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a:t>
            </a:fld>
            <a:endParaRPr lang="en-US"/>
          </a:p>
        </p:txBody>
      </p:sp>
      <p:sp>
        <p:nvSpPr>
          <p:cNvPr id="6" name="Date Placeholder 5"/>
          <p:cNvSpPr>
            <a:spLocks noGrp="1"/>
          </p:cNvSpPr>
          <p:nvPr>
            <p:ph type="dt" sz="half" idx="2"/>
          </p:nvPr>
        </p:nvSpPr>
        <p:spPr/>
        <p:txBody>
          <a:bodyPr/>
          <a:lstStyle/>
          <a:p>
            <a:fld id="{DBA6D1DB-0EEA-479A-9489-37448E22C041}" type="datetime1">
              <a:rPr lang="en-US" smtClean="0"/>
              <a:t>1/4/2019</a:t>
            </a:fld>
            <a:endParaRPr lang="en-US" dirty="0"/>
          </a:p>
        </p:txBody>
      </p:sp>
    </p:spTree>
    <p:extLst>
      <p:ext uri="{BB962C8B-B14F-4D97-AF65-F5344CB8AC3E}">
        <p14:creationId xmlns:p14="http://schemas.microsoft.com/office/powerpoint/2010/main" val="761636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Big Data Project</a:t>
            </a:r>
            <a:endParaRPr lang="en-US" sz="3200" dirty="0"/>
          </a:p>
        </p:txBody>
      </p:sp>
      <p:sp>
        <p:nvSpPr>
          <p:cNvPr id="3" name="Content Placeholder 2"/>
          <p:cNvSpPr>
            <a:spLocks noGrp="1"/>
          </p:cNvSpPr>
          <p:nvPr>
            <p:ph idx="1"/>
          </p:nvPr>
        </p:nvSpPr>
        <p:spPr>
          <a:xfrm>
            <a:off x="1005839" y="1270811"/>
            <a:ext cx="10548851" cy="3789357"/>
          </a:xfrm>
        </p:spPr>
        <p:txBody>
          <a:bodyPr>
            <a:noAutofit/>
          </a:bodyPr>
          <a:lstStyle/>
          <a:p>
            <a:pPr>
              <a:buFont typeface="Arial" panose="020B0604020202020204" pitchFamily="34" charset="0"/>
              <a:buChar char="•"/>
            </a:pPr>
            <a:r>
              <a:rPr lang="en-US" sz="2400" dirty="0"/>
              <a:t>NOAA’s Big Data Project (BDP) is designed to facilitate public use of key environmental datasets by providing copies of NOAA’s information in the Cloud, allowing users to do analyses of data and extract information without having to transfer and store these massive datasets themselves</a:t>
            </a:r>
          </a:p>
          <a:p>
            <a:pPr>
              <a:buFont typeface="Arial" panose="020B0604020202020204" pitchFamily="34" charset="0"/>
              <a:buChar char="•"/>
            </a:pPr>
            <a:r>
              <a:rPr lang="en-US" sz="2400" dirty="0">
                <a:hlinkClick r:id="rId3"/>
              </a:rPr>
              <a:t>http://www.noaa.gov/big-data-project</a:t>
            </a:r>
            <a:endParaRPr lang="en-US" sz="2400" dirty="0"/>
          </a:p>
          <a:p>
            <a:pPr>
              <a:buFont typeface="Arial" panose="020B0604020202020204" pitchFamily="34" charset="0"/>
              <a:buChar char="•"/>
            </a:pPr>
            <a:r>
              <a:rPr lang="en-US" sz="2400" dirty="0"/>
              <a:t> CICS-NC is a partner in the BDP and acts as a broker between NOAA and the public cloud providers </a:t>
            </a:r>
          </a:p>
          <a:p>
            <a:pPr>
              <a:buFont typeface="Arial" panose="020B0604020202020204" pitchFamily="34" charset="0"/>
              <a:buChar char="•"/>
            </a:pPr>
            <a:r>
              <a:rPr lang="en-US" sz="2400" dirty="0">
                <a:hlinkClick r:id="rId4"/>
              </a:rPr>
              <a:t>Links to Public Cloud Information and Datasets</a:t>
            </a:r>
            <a:endParaRPr lang="en-US" sz="2400" dirty="0"/>
          </a:p>
          <a:p>
            <a:pPr lvl="1">
              <a:buClrTx/>
              <a:buFont typeface="Arial" panose="020B0604020202020204" pitchFamily="34" charset="0"/>
              <a:buChar char="•"/>
            </a:pPr>
            <a:r>
              <a:rPr lang="en-US" sz="2400" dirty="0"/>
              <a:t> </a:t>
            </a:r>
            <a:r>
              <a:rPr lang="en-US" sz="2400" dirty="0" smtClean="0"/>
              <a:t>GOES-16/17 </a:t>
            </a:r>
            <a:r>
              <a:rPr lang="en-US" sz="2400" dirty="0"/>
              <a:t>Data:</a:t>
            </a:r>
          </a:p>
          <a:p>
            <a:pPr lvl="2">
              <a:buFont typeface="Arial" panose="020B0604020202020204" pitchFamily="34" charset="0"/>
              <a:buChar char="•"/>
            </a:pPr>
            <a:r>
              <a:rPr lang="en-US" sz="2400" dirty="0">
                <a:hlinkClick r:id="rId5"/>
              </a:rPr>
              <a:t>Amazon Web Services</a:t>
            </a:r>
            <a:endParaRPr lang="en-US" sz="2400" dirty="0"/>
          </a:p>
          <a:p>
            <a:pPr lvl="2">
              <a:buFont typeface="Arial" panose="020B0604020202020204" pitchFamily="34" charset="0"/>
              <a:buChar char="•"/>
            </a:pPr>
            <a:r>
              <a:rPr lang="en-US" sz="2400" dirty="0"/>
              <a:t> </a:t>
            </a:r>
            <a:r>
              <a:rPr lang="en-US" sz="2400" dirty="0">
                <a:hlinkClick r:id="rId6"/>
              </a:rPr>
              <a:t>Google Cloud Platform</a:t>
            </a:r>
            <a:endParaRPr lang="en-US" sz="2400" dirty="0"/>
          </a:p>
          <a:p>
            <a:pPr lvl="2">
              <a:buFont typeface="Arial" panose="020B0604020202020204" pitchFamily="34" charset="0"/>
              <a:buChar char="•"/>
            </a:pPr>
            <a:r>
              <a:rPr lang="en-US" sz="2400" dirty="0"/>
              <a:t> </a:t>
            </a:r>
            <a:r>
              <a:rPr lang="en-US" sz="2400" dirty="0">
                <a:hlinkClick r:id="rId7"/>
              </a:rPr>
              <a:t>Open Commons Consortium</a:t>
            </a:r>
            <a:endParaRPr lang="en-US" sz="2400" dirty="0"/>
          </a:p>
          <a:p>
            <a:endParaRPr lang="en-US" sz="24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40</a:t>
            </a:fld>
            <a:endParaRPr lang="en-US"/>
          </a:p>
        </p:txBody>
      </p:sp>
      <p:sp>
        <p:nvSpPr>
          <p:cNvPr id="6" name="Date Placeholder 5"/>
          <p:cNvSpPr>
            <a:spLocks noGrp="1"/>
          </p:cNvSpPr>
          <p:nvPr>
            <p:ph type="dt" sz="half" idx="2"/>
          </p:nvPr>
        </p:nvSpPr>
        <p:spPr/>
        <p:txBody>
          <a:bodyPr/>
          <a:lstStyle/>
          <a:p>
            <a:fld id="{9D12EF72-62EE-4646-BAFD-B7EECE138151}" type="datetime1">
              <a:rPr lang="en-US" smtClean="0"/>
              <a:t>1/4/2019</a:t>
            </a:fld>
            <a:endParaRPr lang="en-US" dirty="0"/>
          </a:p>
        </p:txBody>
      </p:sp>
    </p:spTree>
    <p:extLst>
      <p:ext uri="{BB962C8B-B14F-4D97-AF65-F5344CB8AC3E}">
        <p14:creationId xmlns:p14="http://schemas.microsoft.com/office/powerpoint/2010/main" val="4208524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Unidata</a:t>
            </a:r>
            <a:r>
              <a:rPr lang="en-US" dirty="0" smtClean="0"/>
              <a:t>/UCAR</a:t>
            </a:r>
            <a:endParaRPr lang="en-US" dirty="0"/>
          </a:p>
        </p:txBody>
      </p:sp>
      <p:sp>
        <p:nvSpPr>
          <p:cNvPr id="3" name="Text Placeholder 2"/>
          <p:cNvSpPr>
            <a:spLocks noGrp="1"/>
          </p:cNvSpPr>
          <p:nvPr>
            <p:ph idx="1"/>
          </p:nvPr>
        </p:nvSpPr>
        <p:spPr>
          <a:xfrm>
            <a:off x="581891" y="1246909"/>
            <a:ext cx="9857509" cy="4328645"/>
          </a:xfrm>
          <a:solidFill>
            <a:schemeClr val="bg1"/>
          </a:solidFill>
        </p:spPr>
        <p:txBody>
          <a:bodyPr>
            <a:noAutofit/>
          </a:bodyPr>
          <a:lstStyle/>
          <a:p>
            <a:pPr>
              <a:buClr>
                <a:schemeClr val="tx1"/>
              </a:buClr>
            </a:pPr>
            <a:r>
              <a:rPr lang="en-US" sz="2000" dirty="0" err="1"/>
              <a:t>Unidata</a:t>
            </a:r>
            <a:r>
              <a:rPr lang="en-US" sz="2000" dirty="0"/>
              <a:t>/UCAR is currently making all </a:t>
            </a:r>
            <a:r>
              <a:rPr lang="en-US" sz="2000" dirty="0" smtClean="0"/>
              <a:t>GOES-16 and GOES-17 </a:t>
            </a:r>
            <a:r>
              <a:rPr lang="en-US" sz="2000" dirty="0"/>
              <a:t>data available</a:t>
            </a:r>
          </a:p>
          <a:p>
            <a:pPr>
              <a:buClr>
                <a:schemeClr val="tx1"/>
              </a:buClr>
            </a:pPr>
            <a:r>
              <a:rPr lang="en-US" sz="2000" dirty="0" smtClean="0"/>
              <a:t>Receiving </a:t>
            </a:r>
            <a:r>
              <a:rPr lang="en-US" sz="2000" dirty="0"/>
              <a:t>GOES-16 GRB and </a:t>
            </a:r>
            <a:r>
              <a:rPr lang="en-US" sz="2000" dirty="0" smtClean="0"/>
              <a:t>GOES-17 </a:t>
            </a:r>
            <a:r>
              <a:rPr lang="en-US" sz="2000" dirty="0"/>
              <a:t>GRB </a:t>
            </a:r>
          </a:p>
          <a:p>
            <a:pPr>
              <a:buClr>
                <a:schemeClr val="tx1"/>
              </a:buClr>
            </a:pPr>
            <a:r>
              <a:rPr lang="en-US" sz="2000" dirty="0" smtClean="0"/>
              <a:t>Receiving </a:t>
            </a:r>
            <a:r>
              <a:rPr lang="en-US" sz="2000" dirty="0"/>
              <a:t>GOES-16 products on </a:t>
            </a:r>
            <a:r>
              <a:rPr lang="en-US" sz="2000" dirty="0" err="1"/>
              <a:t>NOAAPort</a:t>
            </a:r>
            <a:r>
              <a:rPr lang="en-US" sz="2000" dirty="0"/>
              <a:t> </a:t>
            </a:r>
          </a:p>
          <a:p>
            <a:pPr>
              <a:buClr>
                <a:schemeClr val="tx1"/>
              </a:buClr>
            </a:pPr>
            <a:r>
              <a:rPr lang="en-US" sz="2000" dirty="0" smtClean="0">
                <a:solidFill>
                  <a:schemeClr val="tx1"/>
                </a:solidFill>
              </a:rPr>
              <a:t>Methods of distribution include:</a:t>
            </a:r>
            <a:endParaRPr lang="en-US" sz="2000" dirty="0">
              <a:solidFill>
                <a:schemeClr val="tx1"/>
              </a:solidFill>
            </a:endParaRPr>
          </a:p>
          <a:p>
            <a:pPr lvl="1">
              <a:buClr>
                <a:schemeClr val="tx1"/>
              </a:buClr>
              <a:buFont typeface="Wingdings" panose="05000000000000000000" pitchFamily="2" charset="2"/>
              <a:buChar char="Ø"/>
            </a:pPr>
            <a:r>
              <a:rPr lang="en-US" sz="2000" dirty="0"/>
              <a:t> </a:t>
            </a:r>
            <a:r>
              <a:rPr lang="en-US" sz="2000" dirty="0" err="1"/>
              <a:t>McIDAS</a:t>
            </a:r>
            <a:r>
              <a:rPr lang="en-US" sz="2000" dirty="0"/>
              <a:t> Abstract Data Distribution Environment (ADDE). ADDE is a Client/server data access model developed for </a:t>
            </a:r>
            <a:r>
              <a:rPr lang="en-US" sz="2000" dirty="0" err="1"/>
              <a:t>McIDAS</a:t>
            </a:r>
            <a:r>
              <a:rPr lang="en-US" sz="2000" dirty="0"/>
              <a:t>.  Provides access for </a:t>
            </a:r>
            <a:r>
              <a:rPr lang="en-US" sz="2000" dirty="0" err="1"/>
              <a:t>McIDAS</a:t>
            </a:r>
            <a:r>
              <a:rPr lang="en-US" sz="2000" dirty="0"/>
              <a:t>-X, </a:t>
            </a:r>
            <a:r>
              <a:rPr lang="en-US" sz="2000" dirty="0" err="1"/>
              <a:t>McIDAS</a:t>
            </a:r>
            <a:r>
              <a:rPr lang="en-US" sz="2000" dirty="0"/>
              <a:t>-V, IDV, etc.) for </a:t>
            </a:r>
            <a:r>
              <a:rPr lang="en-US" sz="2000" dirty="0" err="1"/>
              <a:t>NOAAPort</a:t>
            </a:r>
            <a:r>
              <a:rPr lang="en-US" sz="2000" dirty="0"/>
              <a:t> and GRB-delivered content</a:t>
            </a:r>
          </a:p>
          <a:p>
            <a:pPr lvl="1">
              <a:buClrTx/>
              <a:buFont typeface="Wingdings" panose="05000000000000000000" pitchFamily="2" charset="2"/>
              <a:buChar char="Ø"/>
            </a:pPr>
            <a:r>
              <a:rPr lang="en-US" sz="2000" dirty="0"/>
              <a:t> THREDDS Data Server (TDS) provides access for a variety of applications for </a:t>
            </a:r>
            <a:r>
              <a:rPr lang="en-US" sz="2000" dirty="0" err="1"/>
              <a:t>NOAAPort</a:t>
            </a:r>
            <a:r>
              <a:rPr lang="en-US" sz="2000" dirty="0"/>
              <a:t> and GRB-delivered content   </a:t>
            </a:r>
            <a:r>
              <a:rPr lang="en-US" sz="2000" dirty="0">
                <a:hlinkClick r:id="rId2"/>
              </a:rPr>
              <a:t>thredds-test.unidata.ucar.edu</a:t>
            </a:r>
            <a:endParaRPr lang="en-US" sz="2000" dirty="0"/>
          </a:p>
          <a:p>
            <a:pPr lvl="1">
              <a:buClrTx/>
              <a:buFont typeface="Wingdings" panose="05000000000000000000" pitchFamily="2" charset="2"/>
              <a:buChar char="Ø"/>
            </a:pPr>
            <a:r>
              <a:rPr lang="en-US" sz="2000" dirty="0"/>
              <a:t> </a:t>
            </a:r>
            <a:r>
              <a:rPr lang="en-US" sz="2000" dirty="0">
                <a:hlinkClick r:id="rId3"/>
              </a:rPr>
              <a:t>Website for </a:t>
            </a:r>
            <a:r>
              <a:rPr lang="en-US" sz="2000" dirty="0" err="1">
                <a:hlinkClick r:id="rId3"/>
              </a:rPr>
              <a:t>NOAAPort</a:t>
            </a:r>
            <a:r>
              <a:rPr lang="en-US" sz="2000" dirty="0">
                <a:hlinkClick r:id="rId3"/>
              </a:rPr>
              <a:t> and GRB delivered content</a:t>
            </a:r>
            <a:endParaRPr lang="en-US" sz="2000" dirty="0"/>
          </a:p>
          <a:p>
            <a:pPr lvl="1">
              <a:buClrTx/>
              <a:buFont typeface="Wingdings" panose="05000000000000000000" pitchFamily="2" charset="2"/>
              <a:buChar char="Ø"/>
            </a:pPr>
            <a:r>
              <a:rPr lang="en-US" sz="2000" dirty="0"/>
              <a:t>  </a:t>
            </a:r>
            <a:r>
              <a:rPr lang="en-US" sz="2000" dirty="0">
                <a:hlinkClick r:id="rId4" action="ppaction://hlinkfile"/>
              </a:rPr>
              <a:t>Internet Data Distribution (IDD) </a:t>
            </a:r>
            <a:r>
              <a:rPr lang="en-US" sz="2000" dirty="0"/>
              <a:t>is a real-time data "push" technology for </a:t>
            </a:r>
            <a:r>
              <a:rPr lang="en-US" sz="2000" dirty="0" err="1"/>
              <a:t>NOAAPort</a:t>
            </a:r>
            <a:r>
              <a:rPr lang="en-US" sz="2000" dirty="0"/>
              <a:t> and GRB-delivered content</a:t>
            </a:r>
          </a:p>
          <a:p>
            <a:pPr lvl="2">
              <a:buClrTx/>
              <a:buFont typeface="Wingdings" panose="05000000000000000000" pitchFamily="2" charset="2"/>
              <a:buChar char="Ø"/>
            </a:pPr>
            <a:r>
              <a:rPr lang="en-US" sz="2000" dirty="0"/>
              <a:t>Projects -&gt; Internet Data Distribution</a:t>
            </a:r>
          </a:p>
          <a:p>
            <a:pPr lvl="2">
              <a:buClrTx/>
              <a:buFont typeface="Wingdings" panose="05000000000000000000" pitchFamily="2" charset="2"/>
              <a:buChar char="Ø"/>
            </a:pPr>
            <a:r>
              <a:rPr lang="en-US" sz="2000" dirty="0"/>
              <a:t>  https://www.unidata.ucar.edu/projects/index.html#idd</a:t>
            </a:r>
          </a:p>
        </p:txBody>
      </p:sp>
      <p:sp>
        <p:nvSpPr>
          <p:cNvPr id="5" name="Slide Number Placeholder 4"/>
          <p:cNvSpPr>
            <a:spLocks noGrp="1"/>
          </p:cNvSpPr>
          <p:nvPr>
            <p:ph type="sldNum" sz="quarter" idx="4"/>
          </p:nvPr>
        </p:nvSpPr>
        <p:spPr/>
        <p:txBody>
          <a:bodyPr/>
          <a:lstStyle/>
          <a:p>
            <a:fld id="{0249A42C-7C3A-1946-A459-68A8AD418034}" type="slidenum">
              <a:rPr lang="en-US" smtClean="0"/>
              <a:pPr/>
              <a:t>41</a:t>
            </a:fld>
            <a:endParaRPr lang="en-US"/>
          </a:p>
        </p:txBody>
      </p:sp>
      <p:sp>
        <p:nvSpPr>
          <p:cNvPr id="6" name="Date Placeholder 5"/>
          <p:cNvSpPr>
            <a:spLocks noGrp="1"/>
          </p:cNvSpPr>
          <p:nvPr>
            <p:ph type="dt" sz="half" idx="2"/>
          </p:nvPr>
        </p:nvSpPr>
        <p:spPr/>
        <p:txBody>
          <a:bodyPr/>
          <a:lstStyle/>
          <a:p>
            <a:fld id="{53DF9EFC-7A07-4E89-95CA-89C08E074FE1}" type="datetime1">
              <a:rPr lang="en-US" smtClean="0"/>
              <a:t>1/4/2019</a:t>
            </a:fld>
            <a:endParaRPr lang="en-US" dirty="0"/>
          </a:p>
        </p:txBody>
      </p:sp>
    </p:spTree>
    <p:extLst>
      <p:ext uri="{BB962C8B-B14F-4D97-AF65-F5344CB8AC3E}">
        <p14:creationId xmlns:p14="http://schemas.microsoft.com/office/powerpoint/2010/main" val="1735265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16" y="1346545"/>
            <a:ext cx="4232918" cy="3557033"/>
          </a:xfrm>
          <a:prstGeom prst="rect">
            <a:avLst/>
          </a:prstGeom>
        </p:spPr>
      </p:pic>
      <p:sp>
        <p:nvSpPr>
          <p:cNvPr id="6" name="TextBox 5"/>
          <p:cNvSpPr txBox="1"/>
          <p:nvPr/>
        </p:nvSpPr>
        <p:spPr>
          <a:xfrm>
            <a:off x="5909768" y="5551972"/>
            <a:ext cx="3478491" cy="507831"/>
          </a:xfrm>
          <a:prstGeom prst="rect">
            <a:avLst/>
          </a:prstGeom>
          <a:noFill/>
        </p:spPr>
        <p:txBody>
          <a:bodyPr wrap="square" rtlCol="0">
            <a:spAutoFit/>
          </a:bodyPr>
          <a:lstStyle/>
          <a:p>
            <a:pPr defTabSz="342900">
              <a:defRPr/>
            </a:pPr>
            <a:r>
              <a:rPr lang="en-US" sz="1350" kern="1200" dirty="0">
                <a:solidFill>
                  <a:prstClr val="white"/>
                </a:solidFill>
                <a:latin typeface="Calibri"/>
                <a:ea typeface="+mn-ea"/>
                <a:cs typeface="+mn-cs"/>
              </a:rPr>
              <a:t>https://www.ncdc.noaa.gov/data-access/satellite-data/goes-r-series-satellites</a:t>
            </a:r>
          </a:p>
        </p:txBody>
      </p:sp>
      <p:sp>
        <p:nvSpPr>
          <p:cNvPr id="7" name="Title 1"/>
          <p:cNvSpPr>
            <a:spLocks noGrp="1"/>
          </p:cNvSpPr>
          <p:nvPr>
            <p:ph type="title"/>
          </p:nvPr>
        </p:nvSpPr>
        <p:spPr>
          <a:prstGeom prst="rect">
            <a:avLst/>
          </a:prstGeom>
        </p:spPr>
        <p:txBody>
          <a:bodyPr>
            <a:normAutofit/>
          </a:bodyPr>
          <a:lstStyle/>
          <a:p>
            <a:r>
              <a:rPr lang="en-US" sz="2700" dirty="0"/>
              <a:t>Websites</a:t>
            </a:r>
          </a:p>
        </p:txBody>
      </p:sp>
      <p:sp>
        <p:nvSpPr>
          <p:cNvPr id="8" name="Slide Number Placeholder 7"/>
          <p:cNvSpPr>
            <a:spLocks noGrp="1"/>
          </p:cNvSpPr>
          <p:nvPr>
            <p:ph type="sldNum" sz="quarter" idx="4"/>
          </p:nvPr>
        </p:nvSpPr>
        <p:spPr/>
        <p:txBody>
          <a:bodyPr/>
          <a:lstStyle/>
          <a:p>
            <a:fld id="{0249A42C-7C3A-1946-A459-68A8AD418034}" type="slidenum">
              <a:rPr lang="en-US" smtClean="0"/>
              <a:pPr/>
              <a:t>42</a:t>
            </a:fld>
            <a:endParaRPr lang="en-US"/>
          </a:p>
        </p:txBody>
      </p:sp>
      <p:sp>
        <p:nvSpPr>
          <p:cNvPr id="9" name="Date Placeholder 8"/>
          <p:cNvSpPr>
            <a:spLocks noGrp="1"/>
          </p:cNvSpPr>
          <p:nvPr>
            <p:ph type="dt" sz="half" idx="2"/>
          </p:nvPr>
        </p:nvSpPr>
        <p:spPr/>
        <p:txBody>
          <a:bodyPr/>
          <a:lstStyle/>
          <a:p>
            <a:fld id="{05F48D5E-8EA8-49B3-B39B-45214F446BA2}" type="datetime1">
              <a:rPr lang="en-US" smtClean="0"/>
              <a:t>1/4/2019</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421" y="1213658"/>
            <a:ext cx="5049434" cy="4846145"/>
          </a:xfrm>
          <a:prstGeom prst="rect">
            <a:avLst/>
          </a:prstGeom>
        </p:spPr>
      </p:pic>
      <p:sp>
        <p:nvSpPr>
          <p:cNvPr id="3" name="TextBox 2"/>
          <p:cNvSpPr txBox="1"/>
          <p:nvPr/>
        </p:nvSpPr>
        <p:spPr>
          <a:xfrm>
            <a:off x="1287411" y="5401931"/>
            <a:ext cx="3051414" cy="300082"/>
          </a:xfrm>
          <a:prstGeom prst="rect">
            <a:avLst/>
          </a:prstGeom>
          <a:noFill/>
        </p:spPr>
        <p:txBody>
          <a:bodyPr wrap="square" rtlCol="0">
            <a:spAutoFit/>
          </a:bodyPr>
          <a:lstStyle/>
          <a:p>
            <a:pPr defTabSz="342900">
              <a:defRPr/>
            </a:pPr>
            <a:r>
              <a:rPr lang="en-US" sz="1350" kern="1200" dirty="0">
                <a:solidFill>
                  <a:schemeClr val="tx1"/>
                </a:solidFill>
                <a:latin typeface="Calibri"/>
                <a:ea typeface="+mn-ea"/>
                <a:cs typeface="+mn-cs"/>
              </a:rPr>
              <a:t>https://www.star.nesdis.noaa.gov/GOES/</a:t>
            </a:r>
          </a:p>
        </p:txBody>
      </p:sp>
    </p:spTree>
    <p:extLst>
      <p:ext uri="{BB962C8B-B14F-4D97-AF65-F5344CB8AC3E}">
        <p14:creationId xmlns:p14="http://schemas.microsoft.com/office/powerpoint/2010/main" val="38088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Links to Websites</a:t>
            </a:r>
            <a:endParaRPr lang="en-US" sz="3200" dirty="0"/>
          </a:p>
        </p:txBody>
      </p:sp>
      <p:sp>
        <p:nvSpPr>
          <p:cNvPr id="3" name="Text Placeholder 2"/>
          <p:cNvSpPr>
            <a:spLocks noGrp="1"/>
          </p:cNvSpPr>
          <p:nvPr>
            <p:ph idx="1"/>
          </p:nvPr>
        </p:nvSpPr>
        <p:spPr>
          <a:solidFill>
            <a:schemeClr val="bg1"/>
          </a:solidFill>
        </p:spPr>
        <p:txBody>
          <a:bodyPr>
            <a:noAutofit/>
          </a:bodyPr>
          <a:lstStyle/>
          <a:p>
            <a:pPr indent="0">
              <a:buNone/>
            </a:pPr>
            <a:r>
              <a:rPr lang="en-US" sz="2000" dirty="0">
                <a:hlinkClick r:id="rId3"/>
              </a:rPr>
              <a:t>NOAA STAR GOES-16  Image Viewer</a:t>
            </a:r>
            <a:r>
              <a:rPr lang="en-US" sz="2000" dirty="0"/>
              <a:t>                </a:t>
            </a:r>
          </a:p>
          <a:p>
            <a:pPr indent="0">
              <a:buNone/>
            </a:pPr>
            <a:r>
              <a:rPr lang="en-US" sz="2000" dirty="0">
                <a:hlinkClick r:id="rId4"/>
              </a:rPr>
              <a:t>NOAA/NESDIS Geostationary Satellite Server</a:t>
            </a:r>
            <a:endParaRPr lang="en-US" sz="2000" dirty="0"/>
          </a:p>
          <a:p>
            <a:pPr indent="0">
              <a:buNone/>
            </a:pPr>
            <a:r>
              <a:rPr lang="en-US" sz="2000" dirty="0">
                <a:hlinkClick r:id="rId5"/>
              </a:rPr>
              <a:t>SSEC Geo Browser  Color hybrid with </a:t>
            </a:r>
            <a:r>
              <a:rPr lang="en-US" sz="2000" dirty="0" smtClean="0">
                <a:hlinkClick r:id="rId5"/>
              </a:rPr>
              <a:t>GOES-16/17 </a:t>
            </a:r>
            <a:r>
              <a:rPr lang="en-US" sz="2000" dirty="0">
                <a:hlinkClick r:id="rId5"/>
              </a:rPr>
              <a:t>and Suomi NPP</a:t>
            </a:r>
            <a:endParaRPr lang="en-US" sz="2000" dirty="0"/>
          </a:p>
          <a:p>
            <a:pPr indent="0">
              <a:buNone/>
            </a:pPr>
            <a:r>
              <a:rPr lang="en-US" sz="2000" dirty="0">
                <a:hlinkClick r:id="rId6"/>
              </a:rPr>
              <a:t>SSEC Geo Browser  </a:t>
            </a:r>
            <a:r>
              <a:rPr lang="en-US" sz="2000" dirty="0"/>
              <a:t>All bands, Meso1 Meso2 and CONUS and Full Disk, plus a "spectral" (all channels) loop geo imagery (SSEC Real Earth TM)  All bands, CONUS and Full Disk and both </a:t>
            </a:r>
            <a:r>
              <a:rPr lang="en-US" sz="2000" dirty="0" err="1"/>
              <a:t>meso</a:t>
            </a:r>
            <a:r>
              <a:rPr lang="en-US" sz="2000" dirty="0"/>
              <a:t>-scale sectors</a:t>
            </a:r>
          </a:p>
          <a:p>
            <a:pPr indent="0">
              <a:buNone/>
            </a:pPr>
            <a:r>
              <a:rPr lang="en-US" sz="2000" dirty="0">
                <a:hlinkClick r:id="rId7"/>
              </a:rPr>
              <a:t>UW – Madison </a:t>
            </a:r>
            <a:r>
              <a:rPr lang="en-US" sz="2000" dirty="0" smtClean="0">
                <a:hlinkClick r:id="rId7"/>
              </a:rPr>
              <a:t>SSEC/CIMSS </a:t>
            </a:r>
            <a:r>
              <a:rPr lang="en-US" sz="2000" dirty="0">
                <a:hlinkClick r:id="rId7"/>
              </a:rPr>
              <a:t>List of GOES-16 Websites</a:t>
            </a:r>
            <a:endParaRPr lang="en-US" sz="2000" dirty="0"/>
          </a:p>
          <a:p>
            <a:pPr indent="0">
              <a:buNone/>
            </a:pPr>
            <a:r>
              <a:rPr lang="en-US" sz="2000" dirty="0">
                <a:hlinkClick r:id="rId8"/>
              </a:rPr>
              <a:t>UW-Madison AOS  Many sectors (including Southern Wisconsin) and several enhancements</a:t>
            </a:r>
            <a:endParaRPr lang="en-US" sz="2000" dirty="0"/>
          </a:p>
          <a:p>
            <a:pPr indent="0">
              <a:buNone/>
            </a:pPr>
            <a:r>
              <a:rPr lang="en-US" sz="2000" dirty="0">
                <a:hlinkClick r:id="rId9"/>
              </a:rPr>
              <a:t>RAMMB Slider   </a:t>
            </a:r>
            <a:r>
              <a:rPr lang="en-US" sz="2000" dirty="0" err="1">
                <a:hlinkClick r:id="rId9"/>
              </a:rPr>
              <a:t>GeoColor</a:t>
            </a:r>
            <a:r>
              <a:rPr lang="en-US" sz="2000" dirty="0">
                <a:hlinkClick r:id="rId9"/>
              </a:rPr>
              <a:t>, all bands and all sectors</a:t>
            </a:r>
            <a:endParaRPr lang="en-US" sz="2000" dirty="0"/>
          </a:p>
          <a:p>
            <a:pPr indent="0">
              <a:buNone/>
            </a:pPr>
            <a:r>
              <a:rPr lang="en-US" sz="2000" dirty="0">
                <a:hlinkClick r:id="rId10"/>
              </a:rPr>
              <a:t>CIRA</a:t>
            </a:r>
            <a:r>
              <a:rPr lang="en-US" sz="2000" dirty="0"/>
              <a:t> Central and South America and the Caribbean</a:t>
            </a:r>
          </a:p>
          <a:p>
            <a:pPr indent="0">
              <a:buNone/>
            </a:pPr>
            <a:r>
              <a:rPr lang="en-US" sz="2000" dirty="0">
                <a:hlinkClick r:id="rId11"/>
              </a:rPr>
              <a:t>ABI </a:t>
            </a:r>
            <a:r>
              <a:rPr lang="en-US" sz="2000" dirty="0" smtClean="0">
                <a:hlinkClick r:id="rId11"/>
              </a:rPr>
              <a:t>GOES-16/17 </a:t>
            </a:r>
            <a:r>
              <a:rPr lang="en-US" sz="2000" dirty="0">
                <a:hlinkClick r:id="rId11"/>
              </a:rPr>
              <a:t>imagery (SPORT)   </a:t>
            </a:r>
            <a:r>
              <a:rPr lang="en-US" sz="2000" dirty="0"/>
              <a:t>16 bands, RGBs, Full Disk and CONUS and </a:t>
            </a:r>
            <a:r>
              <a:rPr lang="en-US" sz="2000" dirty="0" err="1"/>
              <a:t>Meso</a:t>
            </a:r>
            <a:r>
              <a:rPr lang="en-US" sz="2000" dirty="0"/>
              <a:t>-scale sectors weather.us   US view, several options</a:t>
            </a:r>
          </a:p>
          <a:p>
            <a:pPr indent="0">
              <a:buNone/>
            </a:pPr>
            <a:r>
              <a:rPr lang="en-US" sz="2000" dirty="0" err="1">
                <a:hlinkClick r:id="rId12"/>
              </a:rPr>
              <a:t>Meteo</a:t>
            </a:r>
            <a:r>
              <a:rPr lang="en-US" sz="2000" dirty="0">
                <a:hlinkClick r:id="rId12"/>
              </a:rPr>
              <a:t>-Chile</a:t>
            </a:r>
            <a:r>
              <a:rPr lang="en-US" sz="2000" dirty="0"/>
              <a:t>   16 bands and RGB images over Chile and 1-page band fact sheets</a:t>
            </a:r>
          </a:p>
          <a:p>
            <a:pPr indent="0">
              <a:buNone/>
            </a:pPr>
            <a:r>
              <a:rPr lang="en-US" sz="2000" dirty="0">
                <a:hlinkClick r:id="rId13"/>
              </a:rPr>
              <a:t>Brazil's CPTEC   </a:t>
            </a:r>
            <a:r>
              <a:rPr lang="en-US" sz="2000" dirty="0"/>
              <a:t>All ABI bands in animation over South America.</a:t>
            </a:r>
          </a:p>
          <a:p>
            <a:pPr indent="0">
              <a:buNone/>
            </a:pPr>
            <a:r>
              <a:rPr lang="en-US" sz="2000" dirty="0">
                <a:hlinkClick r:id="rId14"/>
              </a:rPr>
              <a:t>UNAM</a:t>
            </a:r>
            <a:r>
              <a:rPr lang="en-US" sz="2000" dirty="0"/>
              <a:t> </a:t>
            </a:r>
          </a:p>
          <a:p>
            <a:pPr indent="0">
              <a:buNone/>
            </a:pPr>
            <a:r>
              <a:rPr lang="en-US" sz="2000" dirty="0" err="1">
                <a:hlinkClick r:id="rId15"/>
              </a:rPr>
              <a:t>Fuerza</a:t>
            </a:r>
            <a:r>
              <a:rPr lang="en-US" sz="2000" dirty="0">
                <a:hlinkClick r:id="rId15"/>
              </a:rPr>
              <a:t> </a:t>
            </a:r>
            <a:r>
              <a:rPr lang="en-US" sz="2000" dirty="0" err="1">
                <a:hlinkClick r:id="rId15"/>
              </a:rPr>
              <a:t>Aérea</a:t>
            </a:r>
            <a:r>
              <a:rPr lang="en-US" sz="2000" dirty="0">
                <a:hlinkClick r:id="rId15"/>
              </a:rPr>
              <a:t> Colombiana </a:t>
            </a:r>
            <a:endParaRPr lang="en-US" sz="2000" dirty="0"/>
          </a:p>
          <a:p>
            <a:pPr indent="0">
              <a:buNone/>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43</a:t>
            </a:fld>
            <a:endParaRPr lang="en-US"/>
          </a:p>
        </p:txBody>
      </p:sp>
      <p:sp>
        <p:nvSpPr>
          <p:cNvPr id="6" name="Date Placeholder 5"/>
          <p:cNvSpPr>
            <a:spLocks noGrp="1"/>
          </p:cNvSpPr>
          <p:nvPr>
            <p:ph type="dt" sz="half" idx="2"/>
          </p:nvPr>
        </p:nvSpPr>
        <p:spPr/>
        <p:txBody>
          <a:bodyPr/>
          <a:lstStyle/>
          <a:p>
            <a:fld id="{F44327F1-BBC6-4914-BE0F-4A2D66762189}" type="datetime1">
              <a:rPr lang="en-US" smtClean="0"/>
              <a:t>1/4/2019</a:t>
            </a:fld>
            <a:endParaRPr lang="en-US" dirty="0"/>
          </a:p>
        </p:txBody>
      </p:sp>
    </p:spTree>
    <p:extLst>
      <p:ext uri="{BB962C8B-B14F-4D97-AF65-F5344CB8AC3E}">
        <p14:creationId xmlns:p14="http://schemas.microsoft.com/office/powerpoint/2010/main" val="2202602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Links to Websites</a:t>
            </a:r>
            <a:endParaRPr lang="en-US" sz="3200" dirty="0"/>
          </a:p>
        </p:txBody>
      </p:sp>
      <p:sp>
        <p:nvSpPr>
          <p:cNvPr id="3" name="Text Placeholder 2"/>
          <p:cNvSpPr>
            <a:spLocks noGrp="1"/>
          </p:cNvSpPr>
          <p:nvPr>
            <p:ph idx="1"/>
          </p:nvPr>
        </p:nvSpPr>
        <p:spPr>
          <a:solidFill>
            <a:schemeClr val="bg1"/>
          </a:solidFill>
        </p:spPr>
        <p:txBody>
          <a:bodyPr>
            <a:normAutofit/>
          </a:bodyPr>
          <a:lstStyle/>
          <a:p>
            <a:pPr indent="0">
              <a:buNone/>
            </a:pPr>
            <a:r>
              <a:rPr lang="en-US" sz="2000" dirty="0">
                <a:hlinkClick r:id="rId3"/>
              </a:rPr>
              <a:t>Embry Riddle Aeronautical University </a:t>
            </a:r>
            <a:r>
              <a:rPr lang="en-US" sz="2000" dirty="0"/>
              <a:t>(Daytona Beach, FL campus) </a:t>
            </a:r>
          </a:p>
          <a:p>
            <a:pPr indent="0">
              <a:buNone/>
            </a:pPr>
            <a:r>
              <a:rPr lang="en-US" sz="2000" dirty="0">
                <a:hlinkClick r:id="rId4"/>
              </a:rPr>
              <a:t>GLM NASA </a:t>
            </a:r>
            <a:r>
              <a:rPr lang="en-US" sz="2000" dirty="0" err="1">
                <a:hlinkClick r:id="rId4"/>
              </a:rPr>
              <a:t>SPoRT</a:t>
            </a:r>
            <a:endParaRPr lang="en-US" sz="2000" dirty="0"/>
          </a:p>
          <a:p>
            <a:pPr indent="0">
              <a:buNone/>
            </a:pPr>
            <a:r>
              <a:rPr lang="en-US" sz="2000" dirty="0">
                <a:hlinkClick r:id="rId5"/>
              </a:rPr>
              <a:t>GLM Univ of Maryland</a:t>
            </a:r>
          </a:p>
          <a:p>
            <a:pPr indent="0">
              <a:buNone/>
            </a:pPr>
            <a:endParaRPr lang="en-US" sz="2000" dirty="0"/>
          </a:p>
          <a:p>
            <a:pPr indent="0">
              <a:buNone/>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44</a:t>
            </a:fld>
            <a:endParaRPr lang="en-US"/>
          </a:p>
        </p:txBody>
      </p:sp>
      <p:sp>
        <p:nvSpPr>
          <p:cNvPr id="6" name="Date Placeholder 5"/>
          <p:cNvSpPr>
            <a:spLocks noGrp="1"/>
          </p:cNvSpPr>
          <p:nvPr>
            <p:ph type="dt" sz="half" idx="2"/>
          </p:nvPr>
        </p:nvSpPr>
        <p:spPr/>
        <p:txBody>
          <a:bodyPr/>
          <a:lstStyle/>
          <a:p>
            <a:fld id="{2C2BCB3B-44C8-4A30-B52C-3D29439E06A3}" type="datetime1">
              <a:rPr lang="en-US" smtClean="0"/>
              <a:t>1/4/2019</a:t>
            </a:fld>
            <a:endParaRPr lang="en-US" dirty="0"/>
          </a:p>
        </p:txBody>
      </p:sp>
    </p:spTree>
    <p:extLst>
      <p:ext uri="{BB962C8B-B14F-4D97-AF65-F5344CB8AC3E}">
        <p14:creationId xmlns:p14="http://schemas.microsoft.com/office/powerpoint/2010/main" val="3655947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Other  Data Access Links</a:t>
            </a:r>
            <a:endParaRPr lang="en-US" sz="32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45</a:t>
            </a:fld>
            <a:endParaRPr lang="en-US"/>
          </a:p>
        </p:txBody>
      </p:sp>
      <p:sp>
        <p:nvSpPr>
          <p:cNvPr id="6" name="Date Placeholder 5"/>
          <p:cNvSpPr>
            <a:spLocks noGrp="1"/>
          </p:cNvSpPr>
          <p:nvPr>
            <p:ph type="dt" sz="half" idx="2"/>
          </p:nvPr>
        </p:nvSpPr>
        <p:spPr/>
        <p:txBody>
          <a:bodyPr/>
          <a:lstStyle/>
          <a:p>
            <a:fld id="{14A55BD6-9CDB-4A8A-A39B-01703525FE85}" type="datetime1">
              <a:rPr lang="en-US" smtClean="0"/>
              <a:t>1/4/2019</a:t>
            </a:fld>
            <a:endParaRPr lang="en-US" dirty="0"/>
          </a:p>
        </p:txBody>
      </p:sp>
      <p:sp>
        <p:nvSpPr>
          <p:cNvPr id="7" name="Rectangle 1"/>
          <p:cNvSpPr>
            <a:spLocks noGrp="1" noChangeArrowheads="1"/>
          </p:cNvSpPr>
          <p:nvPr>
            <p:ph idx="1"/>
          </p:nvPr>
        </p:nvSpPr>
        <p:spPr bwMode="auto">
          <a:xfrm>
            <a:off x="897775" y="1705615"/>
            <a:ext cx="10565476" cy="37625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defTabSz="685800" eaLnBrk="0" fontAlgn="base" hangingPunct="0">
              <a:spcBef>
                <a:spcPct val="0"/>
              </a:spcBef>
              <a:spcAft>
                <a:spcPct val="0"/>
              </a:spcAft>
              <a:buFontTx/>
              <a:buChar char="•"/>
            </a:pPr>
            <a:r>
              <a:rPr lang="en-US" altLang="en-US" sz="1500" dirty="0">
                <a:solidFill>
                  <a:srgbClr val="222222"/>
                </a:solidFill>
                <a:cs typeface="Arial" panose="020B0604020202020204" pitchFamily="34" charset="0"/>
              </a:rPr>
              <a:t>  </a:t>
            </a:r>
            <a:r>
              <a:rPr lang="en-US" altLang="en-US" sz="2000" dirty="0">
                <a:solidFill>
                  <a:srgbClr val="222222"/>
                </a:solidFill>
                <a:cs typeface="Arial" panose="020B0604020202020204" pitchFamily="34" charset="0"/>
              </a:rPr>
              <a:t>NOAA satellite direct broadcast systems (GRB, HRIT, EMWIN, HRD, GNC-A)</a:t>
            </a:r>
          </a:p>
          <a:p>
            <a:pPr marL="0" indent="0" defTabSz="685800" eaLnBrk="0" fontAlgn="base" hangingPunct="0">
              <a:spcBef>
                <a:spcPct val="0"/>
              </a:spcBef>
              <a:spcAft>
                <a:spcPct val="0"/>
              </a:spcAft>
              <a:buNone/>
            </a:pPr>
            <a:r>
              <a:rPr lang="en-US" altLang="en-US" sz="2000" dirty="0">
                <a:solidFill>
                  <a:srgbClr val="222222"/>
                </a:solidFill>
                <a:cs typeface="Arial" panose="020B0604020202020204" pitchFamily="34" charset="0"/>
                <a:hlinkClick r:id="rId2"/>
              </a:rPr>
              <a:t>http://www.noaasis.noaa.gov/NOAASIS/ml/satservices.html</a:t>
            </a:r>
            <a:endParaRPr lang="en-US" altLang="en-US" sz="2000" dirty="0">
              <a:solidFill>
                <a:srgbClr val="222222"/>
              </a:solidFill>
              <a:cs typeface="Arial" panose="020B0604020202020204" pitchFamily="34" charset="0"/>
            </a:endParaRPr>
          </a:p>
          <a:p>
            <a:pPr marL="0"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 NOAA Centers for Environmental Information (NCEI) portal NOAA/NESDIS CLASS </a:t>
            </a:r>
          </a:p>
          <a:p>
            <a:pPr marL="42863" indent="0" defTabSz="685800" eaLnBrk="0" fontAlgn="base" hangingPunct="0">
              <a:spcBef>
                <a:spcPct val="0"/>
              </a:spcBef>
              <a:spcAft>
                <a:spcPct val="0"/>
              </a:spcAft>
              <a:buNone/>
            </a:pPr>
            <a:r>
              <a:rPr lang="en-US" altLang="en-US" sz="2000" dirty="0">
                <a:solidFill>
                  <a:srgbClr val="1155CC"/>
                </a:solidFill>
                <a:cs typeface="Arial" panose="020B0604020202020204" pitchFamily="34" charset="0"/>
                <a:hlinkClick r:id="rId3"/>
              </a:rPr>
              <a:t>http://www.class.ngdc.noaa.gov/saa/products/welcome</a:t>
            </a:r>
            <a:endParaRPr lang="en-US" altLang="en-US" sz="2000" dirty="0">
              <a:solidFill>
                <a:srgbClr val="222222"/>
              </a:solidFill>
              <a:cs typeface="Arial" panose="020B0604020202020204" pitchFamily="34" charset="0"/>
            </a:endParaRPr>
          </a:p>
          <a:p>
            <a:pPr marL="0"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 Cloud services (experimental)</a:t>
            </a:r>
          </a:p>
          <a:p>
            <a:pPr marL="342900" lvl="1"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 AWS: </a:t>
            </a:r>
            <a:r>
              <a:rPr lang="en-US" altLang="en-US" sz="2000" dirty="0">
                <a:solidFill>
                  <a:srgbClr val="1155CC"/>
                </a:solidFill>
                <a:cs typeface="Arial" panose="020B0604020202020204" pitchFamily="34" charset="0"/>
                <a:hlinkClick r:id="rId4"/>
              </a:rPr>
              <a:t>https://aws.amazon.com/public-datasets/goes/</a:t>
            </a:r>
            <a:endParaRPr lang="en-US" altLang="en-US" sz="2000" dirty="0">
              <a:solidFill>
                <a:srgbClr val="222222"/>
              </a:solidFill>
              <a:cs typeface="Arial" panose="020B0604020202020204" pitchFamily="34" charset="0"/>
            </a:endParaRPr>
          </a:p>
          <a:p>
            <a:pPr marL="342900" lvl="1"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 Google: </a:t>
            </a:r>
            <a:r>
              <a:rPr lang="en-US" altLang="en-US" sz="2000" dirty="0">
                <a:solidFill>
                  <a:srgbClr val="1155CC"/>
                </a:solidFill>
                <a:cs typeface="Arial" panose="020B0604020202020204" pitchFamily="34" charset="0"/>
                <a:hlinkClick r:id="rId5"/>
              </a:rPr>
              <a:t>https://console.cloud.google.com/launcher/details/noaa-public/goes-16?pli=1</a:t>
            </a:r>
            <a:endParaRPr lang="en-US" altLang="en-US" sz="2000" dirty="0">
              <a:solidFill>
                <a:srgbClr val="222222"/>
              </a:solidFill>
              <a:cs typeface="Arial" panose="020B0604020202020204" pitchFamily="34" charset="0"/>
            </a:endParaRPr>
          </a:p>
          <a:p>
            <a:pPr marL="342900" lvl="1"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 OCC: </a:t>
            </a:r>
            <a:r>
              <a:rPr lang="en-US" altLang="en-US" sz="2000" dirty="0">
                <a:solidFill>
                  <a:srgbClr val="1155CC"/>
                </a:solidFill>
                <a:cs typeface="Arial" panose="020B0604020202020204" pitchFamily="34" charset="0"/>
                <a:hlinkClick r:id="rId6"/>
              </a:rPr>
              <a:t>http://edc.occ-data.org/goes16/getdata/</a:t>
            </a:r>
            <a:endParaRPr lang="en-US" altLang="en-US" sz="2000" dirty="0">
              <a:solidFill>
                <a:srgbClr val="222222"/>
              </a:solidFill>
              <a:cs typeface="Arial" panose="020B0604020202020204" pitchFamily="34" charset="0"/>
            </a:endParaRPr>
          </a:p>
          <a:p>
            <a:pPr marL="0"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 NESDIS websites:</a:t>
            </a:r>
          </a:p>
          <a:p>
            <a:pPr marL="685800" lvl="2"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NOAA/NESDIS Geostationary Satellite Server </a:t>
            </a:r>
            <a:r>
              <a:rPr lang="en-US" altLang="en-US" sz="2000" dirty="0">
                <a:solidFill>
                  <a:srgbClr val="1155CC"/>
                </a:solidFill>
                <a:cs typeface="Arial" panose="020B0604020202020204" pitchFamily="34" charset="0"/>
                <a:hlinkClick r:id="rId7"/>
              </a:rPr>
              <a:t>http://www.goes.noaa.gov/index.html</a:t>
            </a:r>
            <a:endParaRPr lang="en-US" altLang="en-US" sz="2000" dirty="0">
              <a:solidFill>
                <a:srgbClr val="222222"/>
              </a:solidFill>
              <a:cs typeface="Arial" panose="020B0604020202020204" pitchFamily="34" charset="0"/>
            </a:endParaRPr>
          </a:p>
          <a:p>
            <a:pPr marL="685800" lvl="2" indent="0" defTabSz="685800" eaLnBrk="0" fontAlgn="base" hangingPunct="0">
              <a:spcBef>
                <a:spcPct val="0"/>
              </a:spcBef>
              <a:spcAft>
                <a:spcPct val="0"/>
              </a:spcAft>
              <a:buFontTx/>
              <a:buChar char="•"/>
            </a:pPr>
            <a:r>
              <a:rPr lang="en-US" altLang="en-US" sz="2000" dirty="0">
                <a:solidFill>
                  <a:srgbClr val="222222"/>
                </a:solidFill>
                <a:cs typeface="Arial" panose="020B0604020202020204" pitchFamily="34" charset="0"/>
              </a:rPr>
              <a:t>NOAA/NESDIS GOES-East Image Viewer </a:t>
            </a:r>
            <a:r>
              <a:rPr lang="en-US" altLang="en-US" sz="2000" dirty="0">
                <a:solidFill>
                  <a:srgbClr val="1155CC"/>
                </a:solidFill>
                <a:cs typeface="Arial" panose="020B0604020202020204" pitchFamily="34" charset="0"/>
                <a:hlinkClick r:id="rId8"/>
              </a:rPr>
              <a:t>https://www.star.nesdis.noaa.gov/GOES/index.php</a:t>
            </a:r>
            <a:endParaRPr lang="en-US" altLang="en-US" sz="2000" dirty="0">
              <a:solidFill>
                <a:srgbClr val="222222"/>
              </a:solidFill>
              <a:cs typeface="Arial" panose="020B0604020202020204" pitchFamily="34" charset="0"/>
            </a:endParaRPr>
          </a:p>
          <a:p>
            <a:pPr marL="0" indent="0" defTabSz="685800" eaLnBrk="0" fontAlgn="base" hangingPunct="0">
              <a:spcBef>
                <a:spcPct val="0"/>
              </a:spcBef>
              <a:spcAft>
                <a:spcPct val="0"/>
              </a:spcAft>
              <a:buNone/>
            </a:pPr>
            <a:endParaRPr lang="en-US" altLang="en-US" sz="2000" dirty="0"/>
          </a:p>
        </p:txBody>
      </p:sp>
    </p:spTree>
    <p:extLst>
      <p:ext uri="{BB962C8B-B14F-4D97-AF65-F5344CB8AC3E}">
        <p14:creationId xmlns:p14="http://schemas.microsoft.com/office/powerpoint/2010/main" val="2434397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r>
              <a:rPr lang="en-US" dirty="0"/>
              <a:t>, Status, and Contacts</a:t>
            </a:r>
          </a:p>
        </p:txBody>
      </p:sp>
      <p:sp>
        <p:nvSpPr>
          <p:cNvPr id="5" name="Slide Number Placeholder 4"/>
          <p:cNvSpPr>
            <a:spLocks noGrp="1"/>
          </p:cNvSpPr>
          <p:nvPr>
            <p:ph type="sldNum" sz="quarter" idx="4"/>
          </p:nvPr>
        </p:nvSpPr>
        <p:spPr/>
        <p:txBody>
          <a:bodyPr/>
          <a:lstStyle/>
          <a:p>
            <a:fld id="{0249A42C-7C3A-1946-A459-68A8AD418034}" type="slidenum">
              <a:rPr lang="en-US" smtClean="0"/>
              <a:pPr/>
              <a:t>46</a:t>
            </a:fld>
            <a:endParaRPr lang="en-US"/>
          </a:p>
        </p:txBody>
      </p:sp>
      <p:sp>
        <p:nvSpPr>
          <p:cNvPr id="6" name="Date Placeholder 5"/>
          <p:cNvSpPr>
            <a:spLocks noGrp="1"/>
          </p:cNvSpPr>
          <p:nvPr>
            <p:ph type="dt" sz="half" idx="2"/>
          </p:nvPr>
        </p:nvSpPr>
        <p:spPr/>
        <p:txBody>
          <a:bodyPr/>
          <a:lstStyle/>
          <a:p>
            <a:fld id="{9DB1DF36-14EC-436A-9308-ADB92D7674C1}" type="datetime1">
              <a:rPr lang="en-US" smtClean="0"/>
              <a:t>1/4/2019</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71801044"/>
              </p:ext>
            </p:extLst>
          </p:nvPr>
        </p:nvGraphicFramePr>
        <p:xfrm>
          <a:off x="897775" y="1404851"/>
          <a:ext cx="10449098" cy="4596245"/>
        </p:xfrm>
        <a:graphic>
          <a:graphicData uri="http://schemas.openxmlformats.org/drawingml/2006/table">
            <a:tbl>
              <a:tblPr>
                <a:tableStyleId>{69CF1AB2-1976-4502-BF36-3FF5EA218861}</a:tableStyleId>
              </a:tblPr>
              <a:tblGrid>
                <a:gridCol w="2611950">
                  <a:extLst>
                    <a:ext uri="{9D8B030D-6E8A-4147-A177-3AD203B41FA5}">
                      <a16:colId xmlns:a16="http://schemas.microsoft.com/office/drawing/2014/main" val="20000"/>
                    </a:ext>
                  </a:extLst>
                </a:gridCol>
                <a:gridCol w="7837148">
                  <a:extLst>
                    <a:ext uri="{9D8B030D-6E8A-4147-A177-3AD203B41FA5}">
                      <a16:colId xmlns:a16="http://schemas.microsoft.com/office/drawing/2014/main" val="20001"/>
                    </a:ext>
                  </a:extLst>
                </a:gridCol>
              </a:tblGrid>
              <a:tr h="931025">
                <a:tc>
                  <a:txBody>
                    <a:bodyPr/>
                    <a:lstStyle/>
                    <a:p>
                      <a:r>
                        <a:rPr lang="en-US" sz="2000" dirty="0" smtClean="0"/>
                        <a:t>24/7 Help Desk</a:t>
                      </a:r>
                      <a:endParaRPr lang="en-US" sz="2000" dirty="0"/>
                    </a:p>
                  </a:txBody>
                  <a:tcPr marL="68580" marR="68580" marT="34290" marB="34290" anchor="ctr">
                    <a:solidFill>
                      <a:schemeClr val="bg1">
                        <a:lumMod val="95000"/>
                      </a:schemeClr>
                    </a:solidFill>
                  </a:tcPr>
                </a:tc>
                <a:tc>
                  <a:txBody>
                    <a:bodyPr/>
                    <a:lstStyle/>
                    <a:p>
                      <a:r>
                        <a:rPr lang="en-US" sz="2000" dirty="0" smtClean="0">
                          <a:hlinkClick r:id="rId3"/>
                        </a:rPr>
                        <a:t>ESPCOperations@noaa.gov</a:t>
                      </a:r>
                      <a:endParaRPr lang="en-US" sz="2000" dirty="0"/>
                    </a:p>
                  </a:txBody>
                  <a:tcPr marL="68580" marR="68580" marT="34290" marB="34290" anchor="ctr">
                    <a:solidFill>
                      <a:schemeClr val="bg1">
                        <a:lumMod val="95000"/>
                      </a:schemeClr>
                    </a:solidFill>
                  </a:tcPr>
                </a:tc>
                <a:extLst>
                  <a:ext uri="{0D108BD9-81ED-4DB2-BD59-A6C34878D82A}">
                    <a16:rowId xmlns:a16="http://schemas.microsoft.com/office/drawing/2014/main" val="10000"/>
                  </a:ext>
                </a:extLst>
              </a:tr>
              <a:tr h="334649">
                <a:tc>
                  <a:txBody>
                    <a:bodyPr/>
                    <a:lstStyle/>
                    <a:p>
                      <a:r>
                        <a:rPr lang="en-US" sz="2000" dirty="0" smtClean="0"/>
                        <a:t>ESPC Messages</a:t>
                      </a:r>
                      <a:endParaRPr lang="en-US" sz="2000" dirty="0"/>
                    </a:p>
                  </a:txBody>
                  <a:tcPr marL="68580" marR="68580" marT="34290" marB="34290" anchor="ctr">
                    <a:solidFill>
                      <a:schemeClr val="bg1">
                        <a:lumMod val="95000"/>
                      </a:schemeClr>
                    </a:solidFill>
                  </a:tcPr>
                </a:tc>
                <a:tc>
                  <a:txBody>
                    <a:bodyPr/>
                    <a:lstStyle/>
                    <a:p>
                      <a:r>
                        <a:rPr lang="en-US" sz="2000" dirty="0" smtClean="0">
                          <a:hlinkClick r:id="rId4"/>
                        </a:rPr>
                        <a:t>https://www.ospo.noaa.gov/Operations/messages.html</a:t>
                      </a:r>
                      <a:endParaRPr lang="en-US" sz="2000" dirty="0"/>
                    </a:p>
                  </a:txBody>
                  <a:tcPr marL="68580" marR="68580" marT="34290" marB="34290" anchor="ctr">
                    <a:solidFill>
                      <a:schemeClr val="bg1">
                        <a:lumMod val="95000"/>
                      </a:schemeClr>
                    </a:solidFill>
                  </a:tcPr>
                </a:tc>
                <a:extLst>
                  <a:ext uri="{0D108BD9-81ED-4DB2-BD59-A6C34878D82A}">
                    <a16:rowId xmlns:a16="http://schemas.microsoft.com/office/drawing/2014/main" val="10001"/>
                  </a:ext>
                </a:extLst>
              </a:tr>
              <a:tr h="334649">
                <a:tc>
                  <a:txBody>
                    <a:bodyPr/>
                    <a:lstStyle/>
                    <a:p>
                      <a:r>
                        <a:rPr lang="en-US" sz="2000" dirty="0" smtClean="0"/>
                        <a:t>User</a:t>
                      </a:r>
                      <a:r>
                        <a:rPr lang="en-US" sz="2000" baseline="0" dirty="0" smtClean="0"/>
                        <a:t> Services</a:t>
                      </a:r>
                      <a:endParaRPr lang="en-US" sz="2000" dirty="0"/>
                    </a:p>
                  </a:txBody>
                  <a:tcPr marL="68580" marR="68580" marT="34290" marB="34290" anchor="ctr">
                    <a:solidFill>
                      <a:schemeClr val="bg1">
                        <a:lumMod val="95000"/>
                      </a:schemeClr>
                    </a:solidFill>
                  </a:tcPr>
                </a:tc>
                <a:tc>
                  <a:txBody>
                    <a:bodyPr/>
                    <a:lstStyle/>
                    <a:p>
                      <a:r>
                        <a:rPr lang="en-US" sz="2000" dirty="0" smtClean="0">
                          <a:hlinkClick r:id="rId5"/>
                        </a:rPr>
                        <a:t>SPSD.UserServices@noaa.gov</a:t>
                      </a:r>
                      <a:endParaRPr lang="en-US" sz="2000" dirty="0"/>
                    </a:p>
                  </a:txBody>
                  <a:tcPr marL="68580" marR="68580" marT="34290" marB="34290" anchor="ctr">
                    <a:solidFill>
                      <a:schemeClr val="bg1">
                        <a:lumMod val="95000"/>
                      </a:schemeClr>
                    </a:solidFill>
                  </a:tcPr>
                </a:tc>
                <a:extLst>
                  <a:ext uri="{0D108BD9-81ED-4DB2-BD59-A6C34878D82A}">
                    <a16:rowId xmlns:a16="http://schemas.microsoft.com/office/drawing/2014/main" val="10002"/>
                  </a:ext>
                </a:extLst>
              </a:tr>
              <a:tr h="334649">
                <a:tc>
                  <a:txBody>
                    <a:bodyPr/>
                    <a:lstStyle/>
                    <a:p>
                      <a:r>
                        <a:rPr lang="en-US" sz="2000" dirty="0" smtClean="0"/>
                        <a:t>Data Access</a:t>
                      </a:r>
                      <a:endParaRPr lang="en-US" sz="2000" dirty="0"/>
                    </a:p>
                  </a:txBody>
                  <a:tcPr marL="68580" marR="68580" marT="34290" marB="34290" anchor="ctr">
                    <a:solidFill>
                      <a:schemeClr val="bg1">
                        <a:lumMod val="95000"/>
                      </a:schemeClr>
                    </a:solidFill>
                  </a:tcPr>
                </a:tc>
                <a:tc>
                  <a:txBody>
                    <a:bodyPr/>
                    <a:lstStyle/>
                    <a:p>
                      <a:r>
                        <a:rPr lang="en-US" sz="2000" dirty="0" smtClean="0">
                          <a:hlinkClick r:id="rId6"/>
                        </a:rPr>
                        <a:t>NESDIS.Data.Access@noaa.gov</a:t>
                      </a:r>
                      <a:endParaRPr lang="en-US" sz="2000" dirty="0"/>
                    </a:p>
                  </a:txBody>
                  <a:tcPr marL="68580" marR="68580" marT="34290" marB="34290" anchor="ctr">
                    <a:solidFill>
                      <a:schemeClr val="bg1">
                        <a:lumMod val="95000"/>
                      </a:schemeClr>
                    </a:solidFill>
                  </a:tcPr>
                </a:tc>
                <a:extLst>
                  <a:ext uri="{0D108BD9-81ED-4DB2-BD59-A6C34878D82A}">
                    <a16:rowId xmlns:a16="http://schemas.microsoft.com/office/drawing/2014/main" val="10003"/>
                  </a:ext>
                </a:extLst>
              </a:tr>
              <a:tr h="339234">
                <a:tc>
                  <a:txBody>
                    <a:bodyPr/>
                    <a:lstStyle/>
                    <a:p>
                      <a:r>
                        <a:rPr lang="en-US" sz="2000" dirty="0" smtClean="0"/>
                        <a:t>Facebook</a:t>
                      </a:r>
                      <a:endParaRPr lang="en-US" sz="2000" dirty="0"/>
                    </a:p>
                  </a:txBody>
                  <a:tcPr marL="68580" marR="68580" marT="34290" marB="34290" anchor="ctr">
                    <a:solidFill>
                      <a:schemeClr val="bg1">
                        <a:lumMod val="95000"/>
                      </a:schemeClr>
                    </a:solidFill>
                  </a:tcPr>
                </a:tc>
                <a:tc>
                  <a:txBody>
                    <a:bodyPr/>
                    <a:lstStyle/>
                    <a:p>
                      <a:r>
                        <a:rPr lang="en-US" sz="2000" dirty="0" smtClean="0">
                          <a:hlinkClick r:id="rId7"/>
                        </a:rPr>
                        <a:t>https://www.facebook.com/NOAASatellites/</a:t>
                      </a:r>
                      <a:endParaRPr lang="en-US" sz="2000" dirty="0"/>
                    </a:p>
                  </a:txBody>
                  <a:tcPr marL="68580" marR="68580" marT="34290" marB="34290" anchor="ctr">
                    <a:solidFill>
                      <a:schemeClr val="bg1">
                        <a:lumMod val="95000"/>
                      </a:schemeClr>
                    </a:solidFill>
                  </a:tcPr>
                </a:tc>
                <a:extLst>
                  <a:ext uri="{0D108BD9-81ED-4DB2-BD59-A6C34878D82A}">
                    <a16:rowId xmlns:a16="http://schemas.microsoft.com/office/drawing/2014/main" val="10004"/>
                  </a:ext>
                </a:extLst>
              </a:tr>
              <a:tr h="339234">
                <a:tc>
                  <a:txBody>
                    <a:bodyPr/>
                    <a:lstStyle/>
                    <a:p>
                      <a:r>
                        <a:rPr lang="en-US" sz="2000" dirty="0" smtClean="0"/>
                        <a:t>Twitter</a:t>
                      </a:r>
                      <a:endParaRPr lang="en-US" sz="2000" dirty="0"/>
                    </a:p>
                  </a:txBody>
                  <a:tcPr marL="68580" marR="68580" marT="34290" marB="34290" anchor="ctr">
                    <a:solidFill>
                      <a:schemeClr val="bg1">
                        <a:lumMod val="95000"/>
                      </a:schemeClr>
                    </a:solidFill>
                  </a:tcPr>
                </a:tc>
                <a:tc>
                  <a:txBody>
                    <a:bodyPr/>
                    <a:lstStyle/>
                    <a:p>
                      <a:r>
                        <a:rPr lang="en-US" sz="2000" dirty="0" smtClean="0">
                          <a:hlinkClick r:id="rId8"/>
                        </a:rPr>
                        <a:t>https://twitter.com/NOAASatellites</a:t>
                      </a:r>
                      <a:endParaRPr lang="en-US" sz="2000" dirty="0"/>
                    </a:p>
                  </a:txBody>
                  <a:tcPr marL="68580" marR="68580" marT="34290" marB="34290" anchor="ctr">
                    <a:solidFill>
                      <a:schemeClr val="bg1">
                        <a:lumMod val="95000"/>
                      </a:schemeClr>
                    </a:solidFill>
                  </a:tcPr>
                </a:tc>
                <a:extLst>
                  <a:ext uri="{0D108BD9-81ED-4DB2-BD59-A6C34878D82A}">
                    <a16:rowId xmlns:a16="http://schemas.microsoft.com/office/drawing/2014/main" val="10005"/>
                  </a:ext>
                </a:extLst>
              </a:tr>
              <a:tr h="334649">
                <a:tc>
                  <a:txBody>
                    <a:bodyPr/>
                    <a:lstStyle/>
                    <a:p>
                      <a:r>
                        <a:rPr lang="en-US" sz="2000" dirty="0" smtClean="0"/>
                        <a:t>GOES Status</a:t>
                      </a:r>
                      <a:endParaRPr lang="en-US" sz="2000" dirty="0"/>
                    </a:p>
                  </a:txBody>
                  <a:tcPr marL="68580" marR="68580" marT="34290" marB="34290" anchor="ctr">
                    <a:solidFill>
                      <a:schemeClr val="bg1">
                        <a:lumMod val="95000"/>
                      </a:schemeClr>
                    </a:solidFill>
                  </a:tcPr>
                </a:tc>
                <a:tc>
                  <a:txBody>
                    <a:bodyPr/>
                    <a:lstStyle/>
                    <a:p>
                      <a:r>
                        <a:rPr lang="en-US" sz="2000" dirty="0" smtClean="0">
                          <a:hlinkClick r:id="rId9"/>
                        </a:rPr>
                        <a:t>https://www.ospo.noaa.gov/Operations/GOES/status.html</a:t>
                      </a:r>
                      <a:endParaRPr lang="en-US" sz="2000" dirty="0" smtClean="0"/>
                    </a:p>
                  </a:txBody>
                  <a:tcPr marL="68580" marR="68580" marT="34290" marB="34290" anchor="ctr">
                    <a:solidFill>
                      <a:schemeClr val="bg1">
                        <a:lumMod val="95000"/>
                      </a:schemeClr>
                    </a:solidFill>
                  </a:tcPr>
                </a:tc>
                <a:extLst>
                  <a:ext uri="{0D108BD9-81ED-4DB2-BD59-A6C34878D82A}">
                    <a16:rowId xmlns:a16="http://schemas.microsoft.com/office/drawing/2014/main" val="10007"/>
                  </a:ext>
                </a:extLst>
              </a:tr>
              <a:tr h="453839">
                <a:tc>
                  <a:txBody>
                    <a:bodyPr/>
                    <a:lstStyle/>
                    <a:p>
                      <a:r>
                        <a:rPr lang="en-US" sz="2000" dirty="0" smtClean="0"/>
                        <a:t>GOES User Information and Documents</a:t>
                      </a:r>
                      <a:endParaRPr lang="en-US" sz="2000" dirty="0"/>
                    </a:p>
                  </a:txBody>
                  <a:tcPr marL="68580" marR="68580" marT="34290" marB="34290" anchor="ctr">
                    <a:solidFill>
                      <a:schemeClr val="bg1">
                        <a:lumMod val="95000"/>
                      </a:schemeClr>
                    </a:solidFill>
                  </a:tcPr>
                </a:tc>
                <a:tc>
                  <a:txBody>
                    <a:bodyPr/>
                    <a:lstStyle/>
                    <a:p>
                      <a:r>
                        <a:rPr lang="en-US" sz="2000" dirty="0" smtClean="0">
                          <a:hlinkClick r:id="rId10"/>
                        </a:rPr>
                        <a:t>https://www.ospo.noaa.gov/Operations/GOES/documents.html</a:t>
                      </a:r>
                      <a:endParaRPr lang="en-US" sz="2000" dirty="0" smtClean="0"/>
                    </a:p>
                  </a:txBody>
                  <a:tcPr marL="68580" marR="68580" marT="34290" marB="34290" anchor="ctr">
                    <a:solidFill>
                      <a:schemeClr val="bg1">
                        <a:lumMod val="95000"/>
                      </a:schemeClr>
                    </a:solidFill>
                  </a:tcPr>
                </a:tc>
                <a:extLst>
                  <a:ext uri="{0D108BD9-81ED-4DB2-BD59-A6C34878D82A}">
                    <a16:rowId xmlns:a16="http://schemas.microsoft.com/office/drawing/2014/main" val="10008"/>
                  </a:ext>
                </a:extLst>
              </a:tr>
              <a:tr h="334649">
                <a:tc>
                  <a:txBody>
                    <a:bodyPr/>
                    <a:lstStyle/>
                    <a:p>
                      <a:r>
                        <a:rPr lang="en-US" sz="2000" dirty="0" smtClean="0"/>
                        <a:t>Direct Services </a:t>
                      </a:r>
                      <a:endParaRPr lang="en-US" sz="2000" dirty="0"/>
                    </a:p>
                  </a:txBody>
                  <a:tcPr marL="68580" marR="68580" marT="34290" marB="34290" anchor="ctr">
                    <a:solidFill>
                      <a:schemeClr val="bg1">
                        <a:lumMod val="95000"/>
                      </a:schemeClr>
                    </a:solidFill>
                  </a:tcPr>
                </a:tc>
                <a:tc>
                  <a:txBody>
                    <a:bodyPr/>
                    <a:lstStyle/>
                    <a:p>
                      <a:r>
                        <a:rPr lang="en-US" sz="2000" dirty="0" smtClean="0">
                          <a:hlinkClick r:id="rId11"/>
                        </a:rPr>
                        <a:t>https://noaasis.noaa.gov/NOAASIS/</a:t>
                      </a:r>
                      <a:endParaRPr lang="en-US" sz="2000" dirty="0" smtClean="0"/>
                    </a:p>
                  </a:txBody>
                  <a:tcPr marL="68580" marR="68580" marT="34290" marB="34290" anchor="ctr">
                    <a:solidFill>
                      <a:schemeClr val="bg1">
                        <a:lumMod val="95000"/>
                      </a:schemeClr>
                    </a:solidFill>
                  </a:tcPr>
                </a:tc>
                <a:extLst>
                  <a:ext uri="{0D108BD9-81ED-4DB2-BD59-A6C34878D82A}">
                    <a16:rowId xmlns:a16="http://schemas.microsoft.com/office/drawing/2014/main" val="10009"/>
                  </a:ext>
                </a:extLst>
              </a:tr>
              <a:tr h="334649">
                <a:tc>
                  <a:txBody>
                    <a:bodyPr/>
                    <a:lstStyle/>
                    <a:p>
                      <a:r>
                        <a:rPr lang="en-US" sz="2000" dirty="0" smtClean="0"/>
                        <a:t>GRB User Group</a:t>
                      </a:r>
                      <a:endParaRPr lang="en-US" sz="2000" dirty="0"/>
                    </a:p>
                  </a:txBody>
                  <a:tcPr marL="68580" marR="68580" marT="34290" marB="34290" anchor="ctr">
                    <a:solidFill>
                      <a:schemeClr val="bg1">
                        <a:lumMod val="95000"/>
                      </a:schemeClr>
                    </a:solidFill>
                  </a:tcPr>
                </a:tc>
                <a:tc>
                  <a:txBody>
                    <a:bodyPr/>
                    <a:lstStyle/>
                    <a:p>
                      <a:r>
                        <a:rPr lang="en-US" sz="2000" dirty="0" smtClean="0">
                          <a:hlinkClick r:id="rId12"/>
                        </a:rPr>
                        <a:t>James.mcnitt@noaa.gov</a:t>
                      </a:r>
                      <a:endParaRPr lang="en-US" sz="2000" dirty="0" smtClean="0"/>
                    </a:p>
                  </a:txBody>
                  <a:tcPr marL="68580" marR="68580" marT="34290" marB="34290" anchor="ctr">
                    <a:solidFill>
                      <a:schemeClr val="bg1">
                        <a:lumMod val="95000"/>
                      </a:schemeClr>
                    </a:solidFill>
                  </a:tcPr>
                </a:tc>
                <a:extLst>
                  <a:ext uri="{0D108BD9-81ED-4DB2-BD59-A6C34878D82A}">
                    <a16:rowId xmlns:a16="http://schemas.microsoft.com/office/drawing/2014/main" val="2211188082"/>
                  </a:ext>
                </a:extLst>
              </a:tr>
            </a:tbl>
          </a:graphicData>
        </a:graphic>
      </p:graphicFrame>
    </p:spTree>
    <p:extLst>
      <p:ext uri="{BB962C8B-B14F-4D97-AF65-F5344CB8AC3E}">
        <p14:creationId xmlns:p14="http://schemas.microsoft.com/office/powerpoint/2010/main" val="28019559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a:t>
            </a:r>
            <a:endParaRPr lang="en-US" sz="3200" dirty="0"/>
          </a:p>
        </p:txBody>
      </p:sp>
      <p:sp>
        <p:nvSpPr>
          <p:cNvPr id="6" name="Content Placeholder 5"/>
          <p:cNvSpPr>
            <a:spLocks noGrp="1"/>
          </p:cNvSpPr>
          <p:nvPr>
            <p:ph idx="1"/>
          </p:nvPr>
        </p:nvSpPr>
        <p:spPr>
          <a:xfrm>
            <a:off x="914400" y="1197032"/>
            <a:ext cx="10257905" cy="5094039"/>
          </a:xfrm>
        </p:spPr>
        <p:txBody>
          <a:bodyPr>
            <a:normAutofit/>
          </a:bodyPr>
          <a:lstStyle/>
          <a:p>
            <a:r>
              <a:rPr lang="en-US" sz="2000" dirty="0"/>
              <a:t>There are a number of alternatives for obtaining GOES-R Series data products:</a:t>
            </a:r>
          </a:p>
          <a:p>
            <a:pPr lvl="1">
              <a:buFont typeface="Wingdings" panose="05000000000000000000" pitchFamily="2" charset="2"/>
              <a:buChar char="Ø"/>
            </a:pPr>
            <a:r>
              <a:rPr lang="en-US" sz="2000" dirty="0"/>
              <a:t>GOES Rebroadcast (GRB) is the fastest and most reliable way. It is also the most expensive for the user </a:t>
            </a:r>
          </a:p>
          <a:p>
            <a:pPr lvl="1">
              <a:buFont typeface="Wingdings" panose="05000000000000000000" pitchFamily="2" charset="2"/>
              <a:buChar char="Ø"/>
            </a:pPr>
            <a:r>
              <a:rPr lang="en-US" sz="2000" dirty="0"/>
              <a:t>High Rate Information Transmission/ Emergency Managers Weather Information Network (HRIT/EMWIN) provides low-resolution imagery. Cost to user is less than GRB. There is a delay due to processing at ESPC </a:t>
            </a:r>
          </a:p>
          <a:p>
            <a:pPr lvl="1">
              <a:buFont typeface="Wingdings" panose="05000000000000000000" pitchFamily="2" charset="2"/>
              <a:buChar char="Ø"/>
            </a:pPr>
            <a:r>
              <a:rPr lang="en-US" sz="2000" dirty="0" err="1"/>
              <a:t>GEONETCast</a:t>
            </a:r>
            <a:r>
              <a:rPr lang="en-US" sz="2000" dirty="0"/>
              <a:t> Americas (GNC-A) provides a subset of products. Cost to user is less than GRB. There is a delay due to processing at ESPC and distribution to NOAA’s contractor  </a:t>
            </a:r>
          </a:p>
          <a:p>
            <a:pPr lvl="1">
              <a:buFont typeface="Wingdings" panose="05000000000000000000" pitchFamily="2" charset="2"/>
              <a:buChar char="Ø"/>
            </a:pPr>
            <a:r>
              <a:rPr lang="en-US" sz="2000" dirty="0"/>
              <a:t>Production Distribution and Access (PDA). PDA service is dedicated for authorized near real-time users. New user onboarding is currently suspended while the organization assesses time critical user needs and evaluates available capacity on the system</a:t>
            </a:r>
          </a:p>
          <a:p>
            <a:pPr lvl="1">
              <a:buFont typeface="Wingdings" panose="05000000000000000000" pitchFamily="2" charset="2"/>
              <a:buChar char="Ø"/>
            </a:pPr>
            <a:r>
              <a:rPr lang="en-US" sz="2000" dirty="0"/>
              <a:t>Comprehensive Large Array-data Stewardship System (CLASS). Level 1b and Level 2 products available with a delay</a:t>
            </a:r>
          </a:p>
          <a:p>
            <a:pPr lvl="1">
              <a:buFont typeface="Wingdings" panose="05000000000000000000" pitchFamily="2" charset="2"/>
              <a:buChar char="Ø"/>
            </a:pPr>
            <a:r>
              <a:rPr lang="en-US" sz="2000" dirty="0"/>
              <a:t>Internet </a:t>
            </a:r>
            <a:r>
              <a:rPr lang="en-US" sz="2000" dirty="0" smtClean="0"/>
              <a:t>Access</a:t>
            </a:r>
          </a:p>
          <a:p>
            <a:pPr>
              <a:buFont typeface="Arial" panose="020B0604020202020204" pitchFamily="34" charset="0"/>
              <a:buChar char="•"/>
            </a:pPr>
            <a:r>
              <a:rPr lang="en-US" sz="2000" dirty="0" smtClean="0"/>
              <a:t>Point of Contact: Jim McNitt, Email: james.mcnitt@noaa.gov</a:t>
            </a:r>
            <a:endParaRPr lang="en-US" sz="2000" dirty="0"/>
          </a:p>
          <a:p>
            <a:pPr lvl="1">
              <a:buFont typeface="Wingdings" panose="05000000000000000000" pitchFamily="2" charset="2"/>
              <a:buChar char="Ø"/>
            </a:pPr>
            <a:endParaRPr lang="en-US" sz="2000" dirty="0"/>
          </a:p>
          <a:p>
            <a:pPr lvl="1">
              <a:buFont typeface="Wingdings" panose="05000000000000000000" pitchFamily="2" charset="2"/>
              <a:buChar char="Ø"/>
            </a:pPr>
            <a:endParaRPr lang="en-US" sz="20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47</a:t>
            </a:fld>
            <a:endParaRPr lang="en-US"/>
          </a:p>
        </p:txBody>
      </p:sp>
      <p:sp>
        <p:nvSpPr>
          <p:cNvPr id="5" name="Date Placeholder 4"/>
          <p:cNvSpPr>
            <a:spLocks noGrp="1"/>
          </p:cNvSpPr>
          <p:nvPr>
            <p:ph type="dt" sz="half" idx="2"/>
          </p:nvPr>
        </p:nvSpPr>
        <p:spPr/>
        <p:txBody>
          <a:bodyPr/>
          <a:lstStyle/>
          <a:p>
            <a:fld id="{AB7B040A-7F7F-4B69-8A4D-AB4C5BB2ED01}" type="datetime1">
              <a:rPr lang="en-US" smtClean="0"/>
              <a:t>1/4/2019</a:t>
            </a:fld>
            <a:endParaRPr lang="en-US" dirty="0"/>
          </a:p>
        </p:txBody>
      </p:sp>
    </p:spTree>
    <p:extLst>
      <p:ext uri="{BB962C8B-B14F-4D97-AF65-F5344CB8AC3E}">
        <p14:creationId xmlns:p14="http://schemas.microsoft.com/office/powerpoint/2010/main" val="26451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Acronyms</a:t>
            </a:r>
            <a:endParaRPr lang="en-US" sz="3200" dirty="0"/>
          </a:p>
        </p:txBody>
      </p:sp>
      <p:sp>
        <p:nvSpPr>
          <p:cNvPr id="4" name="Slide Number Placeholder 3"/>
          <p:cNvSpPr>
            <a:spLocks noGrp="1"/>
          </p:cNvSpPr>
          <p:nvPr>
            <p:ph type="sldNum" sz="quarter" idx="4"/>
          </p:nvPr>
        </p:nvSpPr>
        <p:spPr/>
        <p:txBody>
          <a:bodyPr/>
          <a:lstStyle/>
          <a:p>
            <a:pPr defTabSz="342900"/>
            <a:fld id="{55723E3B-6DCA-4F3F-B844-0B144139ED8C}" type="slidenum">
              <a:rPr lang="en-US" altLang="en-US" kern="1200" smtClean="0">
                <a:solidFill>
                  <a:prstClr val="white"/>
                </a:solidFill>
                <a:latin typeface="Calibri"/>
                <a:ea typeface="+mn-ea"/>
                <a:cs typeface="+mn-cs"/>
              </a:rPr>
              <a:pPr defTabSz="342900"/>
              <a:t>48</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342900"/>
            <a:fld id="{86FAA102-709A-48D2-B1DA-EE3E8FD9DE40}" type="datetime1">
              <a:rPr lang="en-US" altLang="en-US" sz="1350" kern="1200">
                <a:solidFill>
                  <a:prstClr val="white"/>
                </a:solidFill>
                <a:latin typeface="Calibri"/>
                <a:ea typeface="+mn-ea"/>
                <a:cs typeface="+mn-cs"/>
              </a:rPr>
              <a:pPr defTabSz="342900"/>
              <a:t>1/4/2019</a:t>
            </a:fld>
            <a:endParaRPr lang="en-US" altLang="en-US" sz="1350" kern="120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357150506"/>
              </p:ext>
            </p:extLst>
          </p:nvPr>
        </p:nvGraphicFramePr>
        <p:xfrm>
          <a:off x="706582" y="1246910"/>
          <a:ext cx="10864734" cy="5239377"/>
        </p:xfrm>
        <a:graphic>
          <a:graphicData uri="http://schemas.openxmlformats.org/drawingml/2006/table">
            <a:tbl>
              <a:tblPr firstRow="1" bandRow="1">
                <a:tableStyleId>{A521563E-3F03-4654-9829-C758517929CE}</a:tableStyleId>
              </a:tblPr>
              <a:tblGrid>
                <a:gridCol w="2414385">
                  <a:extLst>
                    <a:ext uri="{9D8B030D-6E8A-4147-A177-3AD203B41FA5}">
                      <a16:colId xmlns:a16="http://schemas.microsoft.com/office/drawing/2014/main" val="361940702"/>
                    </a:ext>
                  </a:extLst>
                </a:gridCol>
                <a:gridCol w="8450349">
                  <a:extLst>
                    <a:ext uri="{9D8B030D-6E8A-4147-A177-3AD203B41FA5}">
                      <a16:colId xmlns:a16="http://schemas.microsoft.com/office/drawing/2014/main" val="2994987603"/>
                    </a:ext>
                  </a:extLst>
                </a:gridCol>
              </a:tblGrid>
              <a:tr h="403029">
                <a:tc>
                  <a:txBody>
                    <a:bodyPr/>
                    <a:lstStyle/>
                    <a:p>
                      <a:r>
                        <a:rPr lang="en-US" sz="2000" dirty="0" smtClean="0">
                          <a:solidFill>
                            <a:schemeClr val="tx1"/>
                          </a:solidFill>
                        </a:rPr>
                        <a:t>ABI</a:t>
                      </a:r>
                      <a:endParaRPr lang="en-US" sz="2000" dirty="0">
                        <a:solidFill>
                          <a:schemeClr val="tx1"/>
                        </a:solidFill>
                      </a:endParaRPr>
                    </a:p>
                  </a:txBody>
                  <a:tcPr marL="72390" marR="72390" marT="34290" marB="34290"/>
                </a:tc>
                <a:tc>
                  <a:txBody>
                    <a:bodyPr/>
                    <a:lstStyle/>
                    <a:p>
                      <a:r>
                        <a:rPr lang="en-US" sz="2000" dirty="0" smtClean="0">
                          <a:solidFill>
                            <a:schemeClr val="tx1"/>
                          </a:solidFill>
                        </a:rPr>
                        <a:t>Advanced Baseline Imager</a:t>
                      </a:r>
                      <a:endParaRPr lang="en-US" sz="2000" dirty="0">
                        <a:solidFill>
                          <a:schemeClr val="tx1"/>
                        </a:solidFill>
                      </a:endParaRPr>
                    </a:p>
                  </a:txBody>
                  <a:tcPr marL="72390" marR="72390" marT="34290" marB="34290"/>
                </a:tc>
                <a:extLst>
                  <a:ext uri="{0D108BD9-81ED-4DB2-BD59-A6C34878D82A}">
                    <a16:rowId xmlns:a16="http://schemas.microsoft.com/office/drawing/2014/main" val="2749898416"/>
                  </a:ext>
                </a:extLst>
              </a:tr>
              <a:tr h="403029">
                <a:tc>
                  <a:txBody>
                    <a:bodyPr/>
                    <a:lstStyle/>
                    <a:p>
                      <a:r>
                        <a:rPr lang="en-US" sz="2000" dirty="0" smtClean="0">
                          <a:solidFill>
                            <a:schemeClr val="tx1"/>
                          </a:solidFill>
                        </a:rPr>
                        <a:t>AIT</a:t>
                      </a:r>
                      <a:endParaRPr lang="en-US" sz="2000" dirty="0">
                        <a:solidFill>
                          <a:schemeClr val="tx1"/>
                        </a:solidFill>
                      </a:endParaRPr>
                    </a:p>
                  </a:txBody>
                  <a:tcPr marL="72390" marR="72390" marT="34290" marB="34290"/>
                </a:tc>
                <a:tc>
                  <a:txBody>
                    <a:bodyPr/>
                    <a:lstStyle/>
                    <a:p>
                      <a:r>
                        <a:rPr lang="en-US" sz="2000" dirty="0" smtClean="0">
                          <a:solidFill>
                            <a:schemeClr val="tx1"/>
                          </a:solidFill>
                        </a:rPr>
                        <a:t>Algorithm Integration Team </a:t>
                      </a:r>
                      <a:endParaRPr lang="en-US" sz="2000" dirty="0">
                        <a:solidFill>
                          <a:schemeClr val="tx1"/>
                        </a:solidFill>
                      </a:endParaRPr>
                    </a:p>
                  </a:txBody>
                  <a:tcPr marL="72390" marR="72390" marT="34290" marB="34290"/>
                </a:tc>
                <a:extLst>
                  <a:ext uri="{0D108BD9-81ED-4DB2-BD59-A6C34878D82A}">
                    <a16:rowId xmlns:a16="http://schemas.microsoft.com/office/drawing/2014/main" val="1816104986"/>
                  </a:ext>
                </a:extLst>
              </a:tr>
              <a:tr h="403029">
                <a:tc>
                  <a:txBody>
                    <a:bodyPr/>
                    <a:lstStyle/>
                    <a:p>
                      <a:r>
                        <a:rPr lang="en-US" sz="2000" dirty="0" smtClean="0">
                          <a:solidFill>
                            <a:schemeClr val="tx1"/>
                          </a:solidFill>
                        </a:rPr>
                        <a:t>AOS</a:t>
                      </a:r>
                      <a:endParaRPr lang="en-US" sz="2000" dirty="0">
                        <a:solidFill>
                          <a:schemeClr val="tx1"/>
                        </a:solidFill>
                      </a:endParaRPr>
                    </a:p>
                  </a:txBody>
                  <a:tcPr marL="72390" marR="72390" marT="34290" marB="34290"/>
                </a:tc>
                <a:tc>
                  <a:txBody>
                    <a:bodyPr/>
                    <a:lstStyle/>
                    <a:p>
                      <a:r>
                        <a:rPr lang="en-US" sz="2000" dirty="0" smtClean="0">
                          <a:solidFill>
                            <a:schemeClr val="tx1"/>
                          </a:solidFill>
                        </a:rPr>
                        <a:t>Advanced Orbiting Systems</a:t>
                      </a:r>
                      <a:endParaRPr lang="en-US" sz="2000" dirty="0">
                        <a:solidFill>
                          <a:schemeClr val="tx1"/>
                        </a:solidFill>
                      </a:endParaRPr>
                    </a:p>
                  </a:txBody>
                  <a:tcPr marL="72390" marR="72390" marT="34290" marB="34290"/>
                </a:tc>
                <a:extLst>
                  <a:ext uri="{0D108BD9-81ED-4DB2-BD59-A6C34878D82A}">
                    <a16:rowId xmlns:a16="http://schemas.microsoft.com/office/drawing/2014/main" val="3974650210"/>
                  </a:ext>
                </a:extLst>
              </a:tr>
              <a:tr h="403029">
                <a:tc>
                  <a:txBody>
                    <a:bodyPr/>
                    <a:lstStyle/>
                    <a:p>
                      <a:r>
                        <a:rPr lang="en-US" sz="2000" dirty="0" smtClean="0">
                          <a:solidFill>
                            <a:schemeClr val="tx1"/>
                          </a:solidFill>
                        </a:rPr>
                        <a:t>AWIPS</a:t>
                      </a:r>
                      <a:endParaRPr lang="en-US" sz="2000" dirty="0">
                        <a:solidFill>
                          <a:schemeClr val="tx1"/>
                        </a:solidFill>
                      </a:endParaRPr>
                    </a:p>
                  </a:txBody>
                  <a:tcPr marL="72390" marR="72390" marT="34290" marB="34290"/>
                </a:tc>
                <a:tc>
                  <a:txBody>
                    <a:bodyPr/>
                    <a:lstStyle/>
                    <a:p>
                      <a:r>
                        <a:rPr lang="en-US" sz="2000" dirty="0" smtClean="0">
                          <a:solidFill>
                            <a:schemeClr val="tx1"/>
                          </a:solidFill>
                        </a:rPr>
                        <a:t>Advanced Weather Interactive Processing System </a:t>
                      </a:r>
                      <a:endParaRPr lang="en-US" sz="2000" dirty="0">
                        <a:solidFill>
                          <a:schemeClr val="tx1"/>
                        </a:solidFill>
                      </a:endParaRPr>
                    </a:p>
                  </a:txBody>
                  <a:tcPr marL="72390" marR="72390" marT="34290" marB="34290"/>
                </a:tc>
                <a:extLst>
                  <a:ext uri="{0D108BD9-81ED-4DB2-BD59-A6C34878D82A}">
                    <a16:rowId xmlns:a16="http://schemas.microsoft.com/office/drawing/2014/main" val="201369742"/>
                  </a:ext>
                </a:extLst>
              </a:tr>
              <a:tr h="403029">
                <a:tc>
                  <a:txBody>
                    <a:bodyPr/>
                    <a:lstStyle/>
                    <a:p>
                      <a:r>
                        <a:rPr lang="en-US" sz="2000" dirty="0" smtClean="0">
                          <a:solidFill>
                            <a:schemeClr val="tx1"/>
                          </a:solidFill>
                        </a:rPr>
                        <a:t>BDP</a:t>
                      </a:r>
                      <a:endParaRPr lang="en-US" sz="2000" dirty="0">
                        <a:solidFill>
                          <a:schemeClr val="tx1"/>
                        </a:solidFill>
                      </a:endParaRPr>
                    </a:p>
                  </a:txBody>
                  <a:tcPr marL="72390" marR="72390" marT="34290" marB="34290"/>
                </a:tc>
                <a:tc>
                  <a:txBody>
                    <a:bodyPr/>
                    <a:lstStyle/>
                    <a:p>
                      <a:r>
                        <a:rPr lang="en-US" sz="2000" dirty="0" smtClean="0">
                          <a:solidFill>
                            <a:schemeClr val="tx1"/>
                          </a:solidFill>
                        </a:rPr>
                        <a:t>Big Data Project</a:t>
                      </a:r>
                      <a:endParaRPr lang="en-US" sz="2000" dirty="0">
                        <a:solidFill>
                          <a:schemeClr val="tx1"/>
                        </a:solidFill>
                      </a:endParaRPr>
                    </a:p>
                  </a:txBody>
                  <a:tcPr marL="72390" marR="72390" marT="34290" marB="34290"/>
                </a:tc>
                <a:extLst>
                  <a:ext uri="{0D108BD9-81ED-4DB2-BD59-A6C34878D82A}">
                    <a16:rowId xmlns:a16="http://schemas.microsoft.com/office/drawing/2014/main" val="2983925515"/>
                  </a:ext>
                </a:extLst>
              </a:tr>
              <a:tr h="403029">
                <a:tc>
                  <a:txBody>
                    <a:bodyPr/>
                    <a:lstStyle/>
                    <a:p>
                      <a:r>
                        <a:rPr lang="en-US" sz="2000" dirty="0" smtClean="0">
                          <a:solidFill>
                            <a:schemeClr val="tx1"/>
                          </a:solidFill>
                        </a:rPr>
                        <a:t>CBU</a:t>
                      </a:r>
                      <a:endParaRPr lang="en-US" sz="2000" dirty="0">
                        <a:solidFill>
                          <a:schemeClr val="tx1"/>
                        </a:solidFill>
                      </a:endParaRPr>
                    </a:p>
                  </a:txBody>
                  <a:tcPr marL="72390" marR="72390" marT="34290" marB="34290"/>
                </a:tc>
                <a:tc>
                  <a:txBody>
                    <a:bodyPr/>
                    <a:lstStyle/>
                    <a:p>
                      <a:r>
                        <a:rPr lang="en-US" sz="2000" dirty="0" smtClean="0">
                          <a:solidFill>
                            <a:schemeClr val="tx1"/>
                          </a:solidFill>
                        </a:rPr>
                        <a:t>Consolidated Backup </a:t>
                      </a:r>
                      <a:endParaRPr lang="en-US" sz="2000" dirty="0">
                        <a:solidFill>
                          <a:schemeClr val="tx1"/>
                        </a:solidFill>
                      </a:endParaRPr>
                    </a:p>
                  </a:txBody>
                  <a:tcPr marL="72390" marR="72390" marT="34290" marB="34290"/>
                </a:tc>
                <a:extLst>
                  <a:ext uri="{0D108BD9-81ED-4DB2-BD59-A6C34878D82A}">
                    <a16:rowId xmlns:a16="http://schemas.microsoft.com/office/drawing/2014/main" val="4167832030"/>
                  </a:ext>
                </a:extLst>
              </a:tr>
              <a:tr h="403029">
                <a:tc>
                  <a:txBody>
                    <a:bodyPr/>
                    <a:lstStyle/>
                    <a:p>
                      <a:r>
                        <a:rPr lang="en-US" sz="2000" dirty="0" smtClean="0">
                          <a:solidFill>
                            <a:schemeClr val="tx1"/>
                          </a:solidFill>
                        </a:rPr>
                        <a:t>CCSDS</a:t>
                      </a:r>
                      <a:endParaRPr lang="en-US" sz="2000" dirty="0">
                        <a:solidFill>
                          <a:schemeClr val="tx1"/>
                        </a:solidFill>
                      </a:endParaRPr>
                    </a:p>
                  </a:txBody>
                  <a:tcPr marL="72390" marR="72390" marT="34290" marB="34290"/>
                </a:tc>
                <a:tc>
                  <a:txBody>
                    <a:bodyPr/>
                    <a:lstStyle/>
                    <a:p>
                      <a:r>
                        <a:rPr lang="en-US" sz="2000" dirty="0" smtClean="0">
                          <a:solidFill>
                            <a:schemeClr val="tx1"/>
                          </a:solidFill>
                        </a:rPr>
                        <a:t>Consultative Committee for Space Data Systems </a:t>
                      </a:r>
                      <a:endParaRPr lang="en-US" sz="2000" dirty="0">
                        <a:solidFill>
                          <a:schemeClr val="tx1"/>
                        </a:solidFill>
                      </a:endParaRPr>
                    </a:p>
                  </a:txBody>
                  <a:tcPr marL="72390" marR="72390" marT="34290" marB="34290"/>
                </a:tc>
                <a:extLst>
                  <a:ext uri="{0D108BD9-81ED-4DB2-BD59-A6C34878D82A}">
                    <a16:rowId xmlns:a16="http://schemas.microsoft.com/office/drawing/2014/main" val="1797567686"/>
                  </a:ext>
                </a:extLst>
              </a:tr>
              <a:tr h="403029">
                <a:tc>
                  <a:txBody>
                    <a:bodyPr/>
                    <a:lstStyle/>
                    <a:p>
                      <a:r>
                        <a:rPr lang="en-US" sz="2000" dirty="0" smtClean="0">
                          <a:solidFill>
                            <a:schemeClr val="tx1"/>
                          </a:solidFill>
                        </a:rPr>
                        <a:t>CMI</a:t>
                      </a:r>
                      <a:endParaRPr lang="en-US" sz="2000" dirty="0">
                        <a:solidFill>
                          <a:schemeClr val="tx1"/>
                        </a:solidFill>
                      </a:endParaRPr>
                    </a:p>
                  </a:txBody>
                  <a:tcPr marL="72390" marR="72390" marT="34290" marB="34290"/>
                </a:tc>
                <a:tc>
                  <a:txBody>
                    <a:bodyPr/>
                    <a:lstStyle/>
                    <a:p>
                      <a:r>
                        <a:rPr lang="en-US" sz="2000" dirty="0" smtClean="0">
                          <a:solidFill>
                            <a:schemeClr val="tx1"/>
                          </a:solidFill>
                        </a:rPr>
                        <a:t>Cloud Moisture Imagery</a:t>
                      </a:r>
                      <a:endParaRPr lang="en-US" sz="2000" dirty="0">
                        <a:solidFill>
                          <a:schemeClr val="tx1"/>
                        </a:solidFill>
                      </a:endParaRPr>
                    </a:p>
                  </a:txBody>
                  <a:tcPr marL="72390" marR="72390" marT="34290" marB="34290"/>
                </a:tc>
                <a:extLst>
                  <a:ext uri="{0D108BD9-81ED-4DB2-BD59-A6C34878D82A}">
                    <a16:rowId xmlns:a16="http://schemas.microsoft.com/office/drawing/2014/main" val="815513923"/>
                  </a:ext>
                </a:extLst>
              </a:tr>
              <a:tr h="403029">
                <a:tc>
                  <a:txBody>
                    <a:bodyPr/>
                    <a:lstStyle/>
                    <a:p>
                      <a:r>
                        <a:rPr lang="en-US" sz="2000" dirty="0" smtClean="0">
                          <a:solidFill>
                            <a:schemeClr val="tx1"/>
                          </a:solidFill>
                        </a:rPr>
                        <a:t>DADDS</a:t>
                      </a:r>
                      <a:endParaRPr lang="en-US" sz="2000" dirty="0">
                        <a:solidFill>
                          <a:schemeClr val="tx1"/>
                        </a:solidFill>
                      </a:endParaRPr>
                    </a:p>
                  </a:txBody>
                  <a:tcPr marL="72390" marR="72390" marT="34290" marB="34290"/>
                </a:tc>
                <a:tc>
                  <a:txBody>
                    <a:bodyPr/>
                    <a:lstStyle/>
                    <a:p>
                      <a:r>
                        <a:rPr lang="en-US" sz="2000" dirty="0" smtClean="0">
                          <a:solidFill>
                            <a:schemeClr val="tx1"/>
                          </a:solidFill>
                        </a:rPr>
                        <a:t>DCS Administration and Data Distribution System </a:t>
                      </a:r>
                      <a:endParaRPr lang="en-US" sz="2000" dirty="0">
                        <a:solidFill>
                          <a:schemeClr val="tx1"/>
                        </a:solidFill>
                      </a:endParaRPr>
                    </a:p>
                  </a:txBody>
                  <a:tcPr marL="72390" marR="72390" marT="34290" marB="34290"/>
                </a:tc>
                <a:extLst>
                  <a:ext uri="{0D108BD9-81ED-4DB2-BD59-A6C34878D82A}">
                    <a16:rowId xmlns:a16="http://schemas.microsoft.com/office/drawing/2014/main" val="240474107"/>
                  </a:ext>
                </a:extLst>
              </a:tr>
              <a:tr h="403029">
                <a:tc>
                  <a:txBody>
                    <a:bodyPr/>
                    <a:lstStyle/>
                    <a:p>
                      <a:r>
                        <a:rPr lang="en-US" sz="2000" dirty="0" smtClean="0">
                          <a:solidFill>
                            <a:schemeClr val="tx1"/>
                          </a:solidFill>
                        </a:rPr>
                        <a:t>CFDP</a:t>
                      </a:r>
                      <a:endParaRPr lang="en-US" sz="2000" dirty="0">
                        <a:solidFill>
                          <a:schemeClr val="tx1"/>
                        </a:solidFill>
                      </a:endParaRPr>
                    </a:p>
                  </a:txBody>
                  <a:tcPr marL="72390" marR="72390" marT="34290" marB="34290"/>
                </a:tc>
                <a:tc>
                  <a:txBody>
                    <a:bodyPr/>
                    <a:lstStyle/>
                    <a:p>
                      <a:r>
                        <a:rPr lang="en-US" sz="2000" dirty="0" smtClean="0">
                          <a:solidFill>
                            <a:schemeClr val="tx1"/>
                          </a:solidFill>
                        </a:rPr>
                        <a:t>CCSDS File Delivery Protocol</a:t>
                      </a:r>
                      <a:endParaRPr lang="en-US" sz="2000" dirty="0">
                        <a:solidFill>
                          <a:schemeClr val="tx1"/>
                        </a:solidFill>
                      </a:endParaRPr>
                    </a:p>
                  </a:txBody>
                  <a:tcPr marL="72390" marR="72390" marT="34290" marB="34290"/>
                </a:tc>
                <a:extLst>
                  <a:ext uri="{0D108BD9-81ED-4DB2-BD59-A6C34878D82A}">
                    <a16:rowId xmlns:a16="http://schemas.microsoft.com/office/drawing/2014/main" val="3274182987"/>
                  </a:ext>
                </a:extLst>
              </a:tr>
              <a:tr h="403029">
                <a:tc>
                  <a:txBody>
                    <a:bodyPr/>
                    <a:lstStyle/>
                    <a:p>
                      <a:r>
                        <a:rPr lang="en-US" sz="2000" dirty="0" smtClean="0">
                          <a:solidFill>
                            <a:schemeClr val="tx1"/>
                          </a:solidFill>
                        </a:rPr>
                        <a:t>CICS-NC</a:t>
                      </a:r>
                      <a:endParaRPr lang="en-US" sz="2000" dirty="0">
                        <a:solidFill>
                          <a:schemeClr val="tx1"/>
                        </a:solidFill>
                      </a:endParaRPr>
                    </a:p>
                  </a:txBody>
                  <a:tcPr marL="72390" marR="72390" marT="34290" marB="34290"/>
                </a:tc>
                <a:tc>
                  <a:txBody>
                    <a:bodyPr/>
                    <a:lstStyle/>
                    <a:p>
                      <a:r>
                        <a:rPr lang="en-US" sz="2000" dirty="0" smtClean="0">
                          <a:solidFill>
                            <a:schemeClr val="tx1"/>
                          </a:solidFill>
                        </a:rPr>
                        <a:t>NOAA Cooperative Institute for Climate and Satellites – North Carolina</a:t>
                      </a:r>
                      <a:endParaRPr lang="en-US" sz="2000" dirty="0">
                        <a:solidFill>
                          <a:schemeClr val="tx1"/>
                        </a:solidFill>
                      </a:endParaRPr>
                    </a:p>
                  </a:txBody>
                  <a:tcPr marL="72390" marR="72390" marT="34290" marB="34290"/>
                </a:tc>
                <a:extLst>
                  <a:ext uri="{0D108BD9-81ED-4DB2-BD59-A6C34878D82A}">
                    <a16:rowId xmlns:a16="http://schemas.microsoft.com/office/drawing/2014/main" val="197198361"/>
                  </a:ext>
                </a:extLst>
              </a:tr>
              <a:tr h="403029">
                <a:tc>
                  <a:txBody>
                    <a:bodyPr/>
                    <a:lstStyle/>
                    <a:p>
                      <a:r>
                        <a:rPr lang="en-US" sz="2000" dirty="0" smtClean="0">
                          <a:solidFill>
                            <a:schemeClr val="tx1"/>
                          </a:solidFill>
                        </a:rPr>
                        <a:t>CIMSS</a:t>
                      </a:r>
                      <a:endParaRPr lang="en-US" sz="2000" dirty="0">
                        <a:solidFill>
                          <a:schemeClr val="tx1"/>
                        </a:solidFill>
                      </a:endParaRPr>
                    </a:p>
                  </a:txBody>
                  <a:tcPr marL="72390" marR="7239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Cooperative Institute for Meteorological Satellite Studies</a:t>
                      </a:r>
                      <a:endParaRPr lang="en-US" sz="2000" dirty="0">
                        <a:solidFill>
                          <a:schemeClr val="tx1"/>
                        </a:solidFill>
                      </a:endParaRPr>
                    </a:p>
                  </a:txBody>
                  <a:tcPr marL="72390" marR="72390" marT="34290" marB="34290"/>
                </a:tc>
                <a:extLst>
                  <a:ext uri="{0D108BD9-81ED-4DB2-BD59-A6C34878D82A}">
                    <a16:rowId xmlns:a16="http://schemas.microsoft.com/office/drawing/2014/main" val="1505848986"/>
                  </a:ext>
                </a:extLst>
              </a:tr>
              <a:tr h="403029">
                <a:tc>
                  <a:txBody>
                    <a:bodyPr/>
                    <a:lstStyle/>
                    <a:p>
                      <a:endParaRPr lang="en-US" sz="2000" dirty="0">
                        <a:solidFill>
                          <a:schemeClr val="tx1"/>
                        </a:solidFill>
                      </a:endParaRPr>
                    </a:p>
                  </a:txBody>
                  <a:tcPr marL="72390" marR="72390" marT="34290" marB="34290"/>
                </a:tc>
                <a:tc>
                  <a:txBody>
                    <a:bodyPr/>
                    <a:lstStyle/>
                    <a:p>
                      <a:endParaRPr lang="en-US" sz="2000" dirty="0">
                        <a:solidFill>
                          <a:schemeClr val="tx1"/>
                        </a:solidFill>
                      </a:endParaRPr>
                    </a:p>
                  </a:txBody>
                  <a:tcPr marL="72390" marR="72390" marT="34290" marB="34290"/>
                </a:tc>
                <a:extLst>
                  <a:ext uri="{0D108BD9-81ED-4DB2-BD59-A6C34878D82A}">
                    <a16:rowId xmlns:a16="http://schemas.microsoft.com/office/drawing/2014/main" val="109041212"/>
                  </a:ext>
                </a:extLst>
              </a:tr>
            </a:tbl>
          </a:graphicData>
        </a:graphic>
      </p:graphicFrame>
    </p:spTree>
    <p:extLst>
      <p:ext uri="{BB962C8B-B14F-4D97-AF65-F5344CB8AC3E}">
        <p14:creationId xmlns:p14="http://schemas.microsoft.com/office/powerpoint/2010/main" val="29716247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Acronyms</a:t>
            </a:r>
            <a:endParaRPr lang="en-US" sz="3200" dirty="0"/>
          </a:p>
        </p:txBody>
      </p:sp>
      <p:sp>
        <p:nvSpPr>
          <p:cNvPr id="4" name="Slide Number Placeholder 3"/>
          <p:cNvSpPr>
            <a:spLocks noGrp="1"/>
          </p:cNvSpPr>
          <p:nvPr>
            <p:ph type="sldNum" sz="quarter" idx="4"/>
          </p:nvPr>
        </p:nvSpPr>
        <p:spPr/>
        <p:txBody>
          <a:bodyPr/>
          <a:lstStyle/>
          <a:p>
            <a:pPr defTabSz="342900"/>
            <a:fld id="{55723E3B-6DCA-4F3F-B844-0B144139ED8C}" type="slidenum">
              <a:rPr lang="en-US" altLang="en-US" kern="1200" smtClean="0">
                <a:solidFill>
                  <a:prstClr val="white"/>
                </a:solidFill>
                <a:latin typeface="Calibri"/>
                <a:ea typeface="+mn-ea"/>
                <a:cs typeface="+mn-cs"/>
              </a:rPr>
              <a:pPr defTabSz="342900"/>
              <a:t>49</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342900"/>
            <a:fld id="{1B7884AE-4E3D-40A4-8A75-F76406C49437}" type="datetime1">
              <a:rPr lang="en-US" altLang="en-US" sz="1350" kern="1200">
                <a:solidFill>
                  <a:prstClr val="white"/>
                </a:solidFill>
                <a:latin typeface="Calibri"/>
                <a:ea typeface="+mn-ea"/>
                <a:cs typeface="+mn-cs"/>
              </a:rPr>
              <a:pPr defTabSz="342900"/>
              <a:t>1/4/2019</a:t>
            </a:fld>
            <a:endParaRPr lang="en-US" altLang="en-US" sz="1350" kern="120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560215020"/>
              </p:ext>
            </p:extLst>
          </p:nvPr>
        </p:nvGraphicFramePr>
        <p:xfrm>
          <a:off x="665018" y="1354977"/>
          <a:ext cx="10532226" cy="4513810"/>
        </p:xfrm>
        <a:graphic>
          <a:graphicData uri="http://schemas.openxmlformats.org/drawingml/2006/table">
            <a:tbl>
              <a:tblPr firstRow="1" bandRow="1">
                <a:tableStyleId>{A521563E-3F03-4654-9829-C758517929CE}</a:tableStyleId>
              </a:tblPr>
              <a:tblGrid>
                <a:gridCol w="2340495">
                  <a:extLst>
                    <a:ext uri="{9D8B030D-6E8A-4147-A177-3AD203B41FA5}">
                      <a16:colId xmlns:a16="http://schemas.microsoft.com/office/drawing/2014/main" val="361940702"/>
                    </a:ext>
                  </a:extLst>
                </a:gridCol>
                <a:gridCol w="8191731">
                  <a:extLst>
                    <a:ext uri="{9D8B030D-6E8A-4147-A177-3AD203B41FA5}">
                      <a16:colId xmlns:a16="http://schemas.microsoft.com/office/drawing/2014/main" val="2994987603"/>
                    </a:ext>
                  </a:extLst>
                </a:gridCol>
              </a:tblGrid>
              <a:tr h="451381">
                <a:tc>
                  <a:txBody>
                    <a:bodyPr/>
                    <a:lstStyle/>
                    <a:p>
                      <a:r>
                        <a:rPr lang="en-US" sz="2000" dirty="0" smtClean="0">
                          <a:solidFill>
                            <a:schemeClr val="tx1"/>
                          </a:solidFill>
                        </a:rPr>
                        <a:t>CIP</a:t>
                      </a:r>
                      <a:endParaRPr lang="en-US" sz="2000" dirty="0">
                        <a:solidFill>
                          <a:schemeClr val="tx1"/>
                        </a:solidFill>
                      </a:endParaRPr>
                    </a:p>
                  </a:txBody>
                  <a:tcPr marL="72390" marR="72390" marT="34290" marB="34290"/>
                </a:tc>
                <a:tc>
                  <a:txBody>
                    <a:bodyPr/>
                    <a:lstStyle/>
                    <a:p>
                      <a:r>
                        <a:rPr lang="en-US" sz="2000" dirty="0" smtClean="0">
                          <a:solidFill>
                            <a:schemeClr val="tx1"/>
                          </a:solidFill>
                        </a:rPr>
                        <a:t>Critical Infrastructure Protection </a:t>
                      </a:r>
                      <a:endParaRPr lang="en-US" sz="2000" dirty="0">
                        <a:solidFill>
                          <a:schemeClr val="tx1"/>
                        </a:solidFill>
                      </a:endParaRPr>
                    </a:p>
                  </a:txBody>
                  <a:tcPr marL="72390" marR="72390" marT="34290" marB="34290"/>
                </a:tc>
                <a:extLst>
                  <a:ext uri="{0D108BD9-81ED-4DB2-BD59-A6C34878D82A}">
                    <a16:rowId xmlns:a16="http://schemas.microsoft.com/office/drawing/2014/main" val="1797567686"/>
                  </a:ext>
                </a:extLst>
              </a:tr>
              <a:tr h="451381">
                <a:tc>
                  <a:txBody>
                    <a:bodyPr/>
                    <a:lstStyle/>
                    <a:p>
                      <a:r>
                        <a:rPr lang="en-US" sz="2000" dirty="0" smtClean="0">
                          <a:solidFill>
                            <a:schemeClr val="tx1"/>
                          </a:solidFill>
                        </a:rPr>
                        <a:t>CLASS</a:t>
                      </a:r>
                      <a:endParaRPr lang="en-US" sz="2000" dirty="0">
                        <a:solidFill>
                          <a:schemeClr val="tx1"/>
                        </a:solidFill>
                      </a:endParaRPr>
                    </a:p>
                  </a:txBody>
                  <a:tcPr marL="72390" marR="7239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Comprehensive Large Array-data Stewardship System </a:t>
                      </a:r>
                      <a:endParaRPr lang="en-US" sz="2000" dirty="0">
                        <a:solidFill>
                          <a:schemeClr val="tx1"/>
                        </a:solidFill>
                      </a:endParaRPr>
                    </a:p>
                  </a:txBody>
                  <a:tcPr marL="72390" marR="72390" marT="34290" marB="34290"/>
                </a:tc>
                <a:extLst>
                  <a:ext uri="{0D108BD9-81ED-4DB2-BD59-A6C34878D82A}">
                    <a16:rowId xmlns:a16="http://schemas.microsoft.com/office/drawing/2014/main" val="1802617088"/>
                  </a:ext>
                </a:extLst>
              </a:tr>
              <a:tr h="451381">
                <a:tc>
                  <a:txBody>
                    <a:bodyPr/>
                    <a:lstStyle/>
                    <a:p>
                      <a:r>
                        <a:rPr lang="en-US" sz="2000" dirty="0" smtClean="0">
                          <a:solidFill>
                            <a:schemeClr val="tx1"/>
                          </a:solidFill>
                        </a:rPr>
                        <a:t>DRO</a:t>
                      </a:r>
                      <a:endParaRPr lang="en-US" sz="2000" dirty="0">
                        <a:solidFill>
                          <a:schemeClr val="tx1"/>
                        </a:solidFill>
                      </a:endParaRPr>
                    </a:p>
                  </a:txBody>
                  <a:tcPr marL="72390" marR="72390" marT="34290" marB="34290"/>
                </a:tc>
                <a:tc>
                  <a:txBody>
                    <a:bodyPr/>
                    <a:lstStyle/>
                    <a:p>
                      <a:r>
                        <a:rPr lang="en-US" sz="2000" dirty="0" smtClean="0">
                          <a:solidFill>
                            <a:schemeClr val="tx1"/>
                          </a:solidFill>
                        </a:rPr>
                        <a:t>Direct Readout </a:t>
                      </a:r>
                      <a:endParaRPr lang="en-US" sz="2000" dirty="0">
                        <a:solidFill>
                          <a:schemeClr val="tx1"/>
                        </a:solidFill>
                      </a:endParaRPr>
                    </a:p>
                  </a:txBody>
                  <a:tcPr marL="72390" marR="72390" marT="34290" marB="34290"/>
                </a:tc>
                <a:extLst>
                  <a:ext uri="{0D108BD9-81ED-4DB2-BD59-A6C34878D82A}">
                    <a16:rowId xmlns:a16="http://schemas.microsoft.com/office/drawing/2014/main" val="234931678"/>
                  </a:ext>
                </a:extLst>
              </a:tr>
              <a:tr h="451381">
                <a:tc>
                  <a:txBody>
                    <a:bodyPr/>
                    <a:lstStyle/>
                    <a:p>
                      <a:r>
                        <a:rPr lang="en-US" sz="2000" dirty="0" smtClean="0">
                          <a:solidFill>
                            <a:schemeClr val="tx1"/>
                          </a:solidFill>
                        </a:rPr>
                        <a:t>DVB-S2</a:t>
                      </a:r>
                      <a:endParaRPr lang="en-US" sz="2000" dirty="0">
                        <a:solidFill>
                          <a:schemeClr val="tx1"/>
                        </a:solidFill>
                      </a:endParaRPr>
                    </a:p>
                  </a:txBody>
                  <a:tcPr marL="72390" marR="72390" marT="34290" marB="34290"/>
                </a:tc>
                <a:tc>
                  <a:txBody>
                    <a:bodyPr/>
                    <a:lstStyle/>
                    <a:p>
                      <a:r>
                        <a:rPr lang="en-US" sz="2000" dirty="0" smtClean="0">
                          <a:solidFill>
                            <a:schemeClr val="tx1"/>
                          </a:solidFill>
                        </a:rPr>
                        <a:t>Digital Video Broadcasting </a:t>
                      </a:r>
                      <a:endParaRPr lang="en-US" sz="2000" dirty="0">
                        <a:solidFill>
                          <a:schemeClr val="tx1"/>
                        </a:solidFill>
                      </a:endParaRPr>
                    </a:p>
                  </a:txBody>
                  <a:tcPr marL="72390" marR="72390" marT="34290" marB="34290"/>
                </a:tc>
                <a:extLst>
                  <a:ext uri="{0D108BD9-81ED-4DB2-BD59-A6C34878D82A}">
                    <a16:rowId xmlns:a16="http://schemas.microsoft.com/office/drawing/2014/main" val="3671453146"/>
                  </a:ext>
                </a:extLst>
              </a:tr>
              <a:tr h="451381">
                <a:tc>
                  <a:txBody>
                    <a:bodyPr/>
                    <a:lstStyle/>
                    <a:p>
                      <a:r>
                        <a:rPr lang="en-US" sz="2000" dirty="0" smtClean="0">
                          <a:solidFill>
                            <a:schemeClr val="tx1"/>
                          </a:solidFill>
                        </a:rPr>
                        <a:t>DCS</a:t>
                      </a:r>
                      <a:endParaRPr lang="en-US" sz="2000" dirty="0">
                        <a:solidFill>
                          <a:schemeClr val="tx1"/>
                        </a:solidFill>
                      </a:endParaRPr>
                    </a:p>
                  </a:txBody>
                  <a:tcPr marL="72390" marR="72390" marT="34290" marB="34290"/>
                </a:tc>
                <a:tc>
                  <a:txBody>
                    <a:bodyPr/>
                    <a:lstStyle/>
                    <a:p>
                      <a:r>
                        <a:rPr lang="en-US" sz="2000" dirty="0" smtClean="0">
                          <a:solidFill>
                            <a:schemeClr val="tx1"/>
                          </a:solidFill>
                        </a:rPr>
                        <a:t>Data Collection System</a:t>
                      </a:r>
                      <a:endParaRPr lang="en-US" sz="2000" dirty="0">
                        <a:solidFill>
                          <a:schemeClr val="tx1"/>
                        </a:solidFill>
                      </a:endParaRPr>
                    </a:p>
                  </a:txBody>
                  <a:tcPr marL="72390" marR="72390" marT="34290" marB="34290"/>
                </a:tc>
                <a:extLst>
                  <a:ext uri="{0D108BD9-81ED-4DB2-BD59-A6C34878D82A}">
                    <a16:rowId xmlns:a16="http://schemas.microsoft.com/office/drawing/2014/main" val="4240477116"/>
                  </a:ext>
                </a:extLst>
              </a:tr>
              <a:tr h="451381">
                <a:tc>
                  <a:txBody>
                    <a:bodyPr/>
                    <a:lstStyle/>
                    <a:p>
                      <a:r>
                        <a:rPr lang="en-US" sz="2000" dirty="0" smtClean="0">
                          <a:solidFill>
                            <a:schemeClr val="tx1"/>
                          </a:solidFill>
                        </a:rPr>
                        <a:t>DoD</a:t>
                      </a:r>
                      <a:endParaRPr lang="en-US" sz="2000" dirty="0">
                        <a:solidFill>
                          <a:schemeClr val="tx1"/>
                        </a:solidFill>
                      </a:endParaRPr>
                    </a:p>
                  </a:txBody>
                  <a:tcPr marL="72390" marR="72390" marT="34290" marB="34290"/>
                </a:tc>
                <a:tc>
                  <a:txBody>
                    <a:bodyPr/>
                    <a:lstStyle/>
                    <a:p>
                      <a:r>
                        <a:rPr lang="en-US" sz="2000" dirty="0" smtClean="0">
                          <a:solidFill>
                            <a:schemeClr val="tx1"/>
                          </a:solidFill>
                        </a:rPr>
                        <a:t>Department of Defense</a:t>
                      </a:r>
                      <a:endParaRPr lang="en-US" sz="2000" dirty="0">
                        <a:solidFill>
                          <a:schemeClr val="tx1"/>
                        </a:solidFill>
                      </a:endParaRPr>
                    </a:p>
                  </a:txBody>
                  <a:tcPr marL="72390" marR="72390" marT="34290" marB="34290"/>
                </a:tc>
                <a:extLst>
                  <a:ext uri="{0D108BD9-81ED-4DB2-BD59-A6C34878D82A}">
                    <a16:rowId xmlns:a16="http://schemas.microsoft.com/office/drawing/2014/main" val="1109271201"/>
                  </a:ext>
                </a:extLst>
              </a:tr>
              <a:tr h="451381">
                <a:tc>
                  <a:txBody>
                    <a:bodyPr/>
                    <a:lstStyle/>
                    <a:p>
                      <a:r>
                        <a:rPr lang="en-US" sz="2000" dirty="0" smtClean="0">
                          <a:solidFill>
                            <a:schemeClr val="tx1"/>
                          </a:solidFill>
                        </a:rPr>
                        <a:t>EIRP</a:t>
                      </a:r>
                      <a:endParaRPr lang="en-US" sz="2000" dirty="0">
                        <a:solidFill>
                          <a:schemeClr val="tx1"/>
                        </a:solidFill>
                      </a:endParaRPr>
                    </a:p>
                  </a:txBody>
                  <a:tcPr marL="72390" marR="72390" marT="34290" marB="34290"/>
                </a:tc>
                <a:tc>
                  <a:txBody>
                    <a:bodyPr/>
                    <a:lstStyle/>
                    <a:p>
                      <a:r>
                        <a:rPr lang="en-US" sz="2000" dirty="0" smtClean="0">
                          <a:solidFill>
                            <a:schemeClr val="tx1"/>
                          </a:solidFill>
                        </a:rPr>
                        <a:t>Equivalent </a:t>
                      </a:r>
                      <a:r>
                        <a:rPr lang="en-US" sz="2000" dirty="0" err="1" smtClean="0">
                          <a:solidFill>
                            <a:schemeClr val="tx1"/>
                          </a:solidFill>
                        </a:rPr>
                        <a:t>Isotropically</a:t>
                      </a:r>
                      <a:r>
                        <a:rPr lang="en-US" sz="2000" dirty="0" smtClean="0">
                          <a:solidFill>
                            <a:schemeClr val="tx1"/>
                          </a:solidFill>
                        </a:rPr>
                        <a:t> Radiated Power </a:t>
                      </a:r>
                      <a:endParaRPr lang="en-US" sz="2000" dirty="0">
                        <a:solidFill>
                          <a:schemeClr val="tx1"/>
                        </a:solidFill>
                      </a:endParaRPr>
                    </a:p>
                  </a:txBody>
                  <a:tcPr marL="72390" marR="72390" marT="34290" marB="34290"/>
                </a:tc>
                <a:extLst>
                  <a:ext uri="{0D108BD9-81ED-4DB2-BD59-A6C34878D82A}">
                    <a16:rowId xmlns:a16="http://schemas.microsoft.com/office/drawing/2014/main" val="310725364"/>
                  </a:ext>
                </a:extLst>
              </a:tr>
              <a:tr h="451381">
                <a:tc>
                  <a:txBody>
                    <a:bodyPr/>
                    <a:lstStyle/>
                    <a:p>
                      <a:r>
                        <a:rPr lang="en-US" sz="2000" dirty="0" smtClean="0">
                          <a:solidFill>
                            <a:schemeClr val="tx1"/>
                          </a:solidFill>
                        </a:rPr>
                        <a:t>EOC</a:t>
                      </a:r>
                      <a:endParaRPr lang="en-US" sz="2000" dirty="0">
                        <a:solidFill>
                          <a:schemeClr val="tx1"/>
                        </a:solidFill>
                      </a:endParaRPr>
                    </a:p>
                  </a:txBody>
                  <a:tcPr marL="72390" marR="72390" marT="34290" marB="34290"/>
                </a:tc>
                <a:tc>
                  <a:txBody>
                    <a:bodyPr/>
                    <a:lstStyle/>
                    <a:p>
                      <a:r>
                        <a:rPr lang="en-US" sz="2000" dirty="0" smtClean="0">
                          <a:solidFill>
                            <a:schemeClr val="tx1"/>
                          </a:solidFill>
                        </a:rPr>
                        <a:t>Edge of Coverage</a:t>
                      </a:r>
                      <a:endParaRPr lang="en-US" sz="2000" dirty="0">
                        <a:solidFill>
                          <a:schemeClr val="tx1"/>
                        </a:solidFill>
                      </a:endParaRPr>
                    </a:p>
                  </a:txBody>
                  <a:tcPr marL="72390" marR="72390" marT="34290" marB="34290"/>
                </a:tc>
                <a:extLst>
                  <a:ext uri="{0D108BD9-81ED-4DB2-BD59-A6C34878D82A}">
                    <a16:rowId xmlns:a16="http://schemas.microsoft.com/office/drawing/2014/main" val="707584149"/>
                  </a:ext>
                </a:extLst>
              </a:tr>
              <a:tr h="451381">
                <a:tc>
                  <a:txBody>
                    <a:bodyPr/>
                    <a:lstStyle/>
                    <a:p>
                      <a:r>
                        <a:rPr lang="en-US" sz="2000" dirty="0" smtClean="0">
                          <a:solidFill>
                            <a:schemeClr val="tx1"/>
                          </a:solidFill>
                        </a:rPr>
                        <a:t>ESPC</a:t>
                      </a:r>
                      <a:endParaRPr lang="en-US" sz="2000" dirty="0">
                        <a:solidFill>
                          <a:schemeClr val="tx1"/>
                        </a:solidFill>
                      </a:endParaRPr>
                    </a:p>
                  </a:txBody>
                  <a:tcPr marL="72390" marR="72390" marT="34290" marB="34290"/>
                </a:tc>
                <a:tc>
                  <a:txBody>
                    <a:bodyPr/>
                    <a:lstStyle/>
                    <a:p>
                      <a:r>
                        <a:rPr lang="en-US" sz="2000" dirty="0" smtClean="0">
                          <a:solidFill>
                            <a:schemeClr val="tx1"/>
                          </a:solidFill>
                        </a:rPr>
                        <a:t>Environmental Satellite Processing Center</a:t>
                      </a:r>
                      <a:endParaRPr lang="en-US" sz="2000" dirty="0">
                        <a:solidFill>
                          <a:schemeClr val="tx1"/>
                        </a:solidFill>
                      </a:endParaRPr>
                    </a:p>
                  </a:txBody>
                  <a:tcPr marL="72390" marR="72390" marT="34290" marB="34290"/>
                </a:tc>
                <a:extLst>
                  <a:ext uri="{0D108BD9-81ED-4DB2-BD59-A6C34878D82A}">
                    <a16:rowId xmlns:a16="http://schemas.microsoft.com/office/drawing/2014/main" val="105155857"/>
                  </a:ext>
                </a:extLst>
              </a:tr>
              <a:tr h="451381">
                <a:tc>
                  <a:txBody>
                    <a:bodyPr/>
                    <a:lstStyle/>
                    <a:p>
                      <a:r>
                        <a:rPr lang="en-US" sz="2000" dirty="0" smtClean="0">
                          <a:solidFill>
                            <a:schemeClr val="tx1"/>
                          </a:solidFill>
                        </a:rPr>
                        <a:t>ESPDS</a:t>
                      </a:r>
                      <a:endParaRPr lang="en-US" sz="2000" dirty="0">
                        <a:solidFill>
                          <a:schemeClr val="tx1"/>
                        </a:solidFill>
                      </a:endParaRPr>
                    </a:p>
                  </a:txBody>
                  <a:tcPr marL="72390" marR="72390" marT="34290" marB="34290"/>
                </a:tc>
                <a:tc>
                  <a:txBody>
                    <a:bodyPr/>
                    <a:lstStyle/>
                    <a:p>
                      <a:r>
                        <a:rPr lang="en-US" sz="2000" dirty="0" smtClean="0">
                          <a:solidFill>
                            <a:schemeClr val="tx1"/>
                          </a:solidFill>
                        </a:rPr>
                        <a:t>Environmental Satellite Processing and Distribution System </a:t>
                      </a:r>
                      <a:endParaRPr lang="en-US" sz="2000" dirty="0">
                        <a:solidFill>
                          <a:schemeClr val="tx1"/>
                        </a:solidFill>
                      </a:endParaRPr>
                    </a:p>
                  </a:txBody>
                  <a:tcPr marL="72390" marR="72390" marT="34290" marB="34290"/>
                </a:tc>
                <a:extLst>
                  <a:ext uri="{0D108BD9-81ED-4DB2-BD59-A6C34878D82A}">
                    <a16:rowId xmlns:a16="http://schemas.microsoft.com/office/drawing/2014/main" val="1804411036"/>
                  </a:ext>
                </a:extLst>
              </a:tr>
            </a:tbl>
          </a:graphicData>
        </a:graphic>
      </p:graphicFrame>
    </p:spTree>
    <p:extLst>
      <p:ext uri="{BB962C8B-B14F-4D97-AF65-F5344CB8AC3E}">
        <p14:creationId xmlns:p14="http://schemas.microsoft.com/office/powerpoint/2010/main" val="1628623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Shape 51"/>
          <p:cNvPicPr preferRelativeResize="0"/>
          <p:nvPr/>
        </p:nvPicPr>
        <p:blipFill rotWithShape="1">
          <a:blip r:embed="rId3">
            <a:alphaModFix/>
          </a:blip>
          <a:srcRect/>
          <a:stretch/>
        </p:blipFill>
        <p:spPr>
          <a:xfrm>
            <a:off x="6781800" y="4138047"/>
            <a:ext cx="2661834" cy="1815378"/>
          </a:xfrm>
          <a:prstGeom prst="rect">
            <a:avLst/>
          </a:prstGeom>
          <a:noFill/>
          <a:ln w="9525" cap="flat" cmpd="sng">
            <a:solidFill>
              <a:srgbClr val="000000"/>
            </a:solidFill>
            <a:prstDash val="solid"/>
            <a:round/>
            <a:headEnd type="none" w="sm" len="sm"/>
            <a:tailEnd type="none" w="sm" len="sm"/>
          </a:ln>
        </p:spPr>
      </p:pic>
      <p:sp>
        <p:nvSpPr>
          <p:cNvPr id="54" name="Shape 54"/>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lvl="0">
              <a:buClr>
                <a:srgbClr val="3D7499"/>
              </a:buClr>
              <a:buSzPts val="3959"/>
            </a:pPr>
            <a:r>
              <a:rPr lang="en-US" sz="3200" dirty="0">
                <a:latin typeface="+mn-lt"/>
              </a:rPr>
              <a:t>Satellite and Product Operations</a:t>
            </a:r>
            <a:endParaRPr sz="3200" dirty="0">
              <a:latin typeface="+mn-lt"/>
            </a:endParaRPr>
          </a:p>
        </p:txBody>
      </p:sp>
      <p:sp>
        <p:nvSpPr>
          <p:cNvPr id="53" name="Shape 53"/>
          <p:cNvSpPr txBox="1">
            <a:spLocks noGrp="1"/>
          </p:cNvSpPr>
          <p:nvPr>
            <p:ph idx="1"/>
          </p:nvPr>
        </p:nvSpPr>
        <p:spPr>
          <a:xfrm>
            <a:off x="623455" y="1033272"/>
            <a:ext cx="10873048" cy="5257800"/>
          </a:xfrm>
          <a:prstGeom prst="rect">
            <a:avLst/>
          </a:prstGeom>
          <a:noFill/>
          <a:ln>
            <a:noFill/>
          </a:ln>
        </p:spPr>
        <p:txBody>
          <a:bodyPr spcFirstLastPara="1" vert="horz" wrap="square" lIns="68569" tIns="34275" rIns="68569" bIns="34275" rtlCol="0" anchor="t" anchorCtr="0">
            <a:noAutofit/>
          </a:bodyPr>
          <a:lstStyle/>
          <a:p>
            <a:pPr>
              <a:spcBef>
                <a:spcPts val="450"/>
              </a:spcBef>
              <a:spcAft>
                <a:spcPts val="450"/>
              </a:spcAft>
              <a:buSzPts val="2200"/>
            </a:pPr>
            <a:r>
              <a:rPr lang="en-US" sz="2000" dirty="0">
                <a:sym typeface="Calibri"/>
              </a:rPr>
              <a:t>NOAA NESDIS Office of Satellite and Product Operations</a:t>
            </a:r>
          </a:p>
          <a:p>
            <a:pPr lvl="1">
              <a:spcBef>
                <a:spcPts val="450"/>
              </a:spcBef>
              <a:spcAft>
                <a:spcPts val="450"/>
              </a:spcAft>
              <a:buSzPts val="2200"/>
              <a:buFont typeface="Wingdings" panose="05000000000000000000" pitchFamily="2" charset="2"/>
              <a:buChar char="Ø"/>
            </a:pPr>
            <a:r>
              <a:rPr lang="en-US" sz="2000" dirty="0">
                <a:sym typeface="Calibri"/>
              </a:rPr>
              <a:t>Performs command and control of United States operational weather satellites</a:t>
            </a:r>
            <a:endParaRPr sz="2000" dirty="0"/>
          </a:p>
          <a:p>
            <a:pPr lvl="1" indent="-257175">
              <a:spcBef>
                <a:spcPts val="450"/>
              </a:spcBef>
              <a:spcAft>
                <a:spcPts val="450"/>
              </a:spcAft>
              <a:buSzPts val="2200"/>
              <a:buFont typeface="Wingdings" panose="05000000000000000000" pitchFamily="2" charset="2"/>
              <a:buChar char="Ø"/>
            </a:pPr>
            <a:r>
              <a:rPr lang="en-US" sz="2000" dirty="0">
                <a:sym typeface="Calibri"/>
              </a:rPr>
              <a:t>Operates ground sites for command and control; and for data acquisition and retransmission</a:t>
            </a:r>
            <a:endParaRPr sz="2000" dirty="0"/>
          </a:p>
          <a:p>
            <a:pPr lvl="1" indent="-257175">
              <a:spcBef>
                <a:spcPts val="450"/>
              </a:spcBef>
              <a:spcAft>
                <a:spcPts val="450"/>
              </a:spcAft>
              <a:buSzPts val="2200"/>
              <a:buFont typeface="Wingdings" panose="05000000000000000000" pitchFamily="2" charset="2"/>
              <a:buChar char="Ø"/>
            </a:pPr>
            <a:r>
              <a:rPr lang="en-US" sz="2000" dirty="0">
                <a:latin typeface="Calibri"/>
                <a:ea typeface="Calibri"/>
                <a:cs typeface="Calibri"/>
                <a:sym typeface="Calibri"/>
              </a:rPr>
              <a:t>Produces derived products from satellite observations and distributes those products to  authorized users in near real-time or to the archive for use by the scientific community</a:t>
            </a:r>
            <a:endParaRPr sz="2000" dirty="0">
              <a:latin typeface="Calibri"/>
              <a:ea typeface="Calibri"/>
              <a:cs typeface="Calibri"/>
              <a:sym typeface="Calibri"/>
            </a:endParaRPr>
          </a:p>
        </p:txBody>
      </p:sp>
      <p:sp>
        <p:nvSpPr>
          <p:cNvPr id="4" name="Slide Number Placeholder 3"/>
          <p:cNvSpPr>
            <a:spLocks noGrp="1"/>
          </p:cNvSpPr>
          <p:nvPr>
            <p:ph type="sldNum" sz="quarter" idx="4"/>
          </p:nvPr>
        </p:nvSpPr>
        <p:spPr/>
        <p:txBody>
          <a:bodyPr/>
          <a:lstStyle/>
          <a:p>
            <a:fld id="{0249A42C-7C3A-1946-A459-68A8AD418034}" type="slidenum">
              <a:rPr lang="en-US" smtClean="0"/>
              <a:pPr/>
              <a:t>5</a:t>
            </a:fld>
            <a:endParaRPr lang="en-US"/>
          </a:p>
        </p:txBody>
      </p:sp>
      <p:sp>
        <p:nvSpPr>
          <p:cNvPr id="5" name="Date Placeholder 4"/>
          <p:cNvSpPr>
            <a:spLocks noGrp="1"/>
          </p:cNvSpPr>
          <p:nvPr>
            <p:ph type="dt" sz="half" idx="2"/>
          </p:nvPr>
        </p:nvSpPr>
        <p:spPr/>
        <p:txBody>
          <a:bodyPr/>
          <a:lstStyle/>
          <a:p>
            <a:fld id="{95CE9486-39C5-421E-9A3F-5EE77274C9BC}" type="datetime1">
              <a:rPr lang="en-US" smtClean="0"/>
              <a:t>1/4/2019</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436" y="4138047"/>
            <a:ext cx="2973543" cy="1815378"/>
          </a:xfrm>
          <a:prstGeom prst="rect">
            <a:avLst/>
          </a:prstGeom>
        </p:spPr>
      </p:pic>
    </p:spTree>
    <p:extLst>
      <p:ext uri="{BB962C8B-B14F-4D97-AF65-F5344CB8AC3E}">
        <p14:creationId xmlns:p14="http://schemas.microsoft.com/office/powerpoint/2010/main" val="15104437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Acronyms</a:t>
            </a:r>
            <a:endParaRPr lang="en-US" sz="3200" dirty="0"/>
          </a:p>
        </p:txBody>
      </p:sp>
      <p:sp>
        <p:nvSpPr>
          <p:cNvPr id="4" name="Slide Number Placeholder 3"/>
          <p:cNvSpPr>
            <a:spLocks noGrp="1"/>
          </p:cNvSpPr>
          <p:nvPr>
            <p:ph type="sldNum" sz="quarter" idx="4"/>
          </p:nvPr>
        </p:nvSpPr>
        <p:spPr/>
        <p:txBody>
          <a:bodyPr/>
          <a:lstStyle/>
          <a:p>
            <a:pPr defTabSz="342900"/>
            <a:fld id="{55723E3B-6DCA-4F3F-B844-0B144139ED8C}" type="slidenum">
              <a:rPr lang="en-US" altLang="en-US" kern="1200" smtClean="0">
                <a:solidFill>
                  <a:prstClr val="white"/>
                </a:solidFill>
                <a:latin typeface="Calibri"/>
                <a:ea typeface="+mn-ea"/>
                <a:cs typeface="+mn-cs"/>
              </a:rPr>
              <a:pPr defTabSz="342900"/>
              <a:t>50</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342900"/>
            <a:fld id="{B7D476DF-9E68-480B-A2DD-F1EB831464C6}" type="datetime1">
              <a:rPr lang="en-US" altLang="en-US" sz="1350" kern="1200">
                <a:solidFill>
                  <a:prstClr val="white"/>
                </a:solidFill>
                <a:latin typeface="Calibri"/>
                <a:ea typeface="+mn-ea"/>
                <a:cs typeface="+mn-cs"/>
              </a:rPr>
              <a:pPr defTabSz="342900"/>
              <a:t>1/4/2019</a:t>
            </a:fld>
            <a:endParaRPr lang="en-US" altLang="en-US" sz="1350" kern="120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404147668"/>
              </p:ext>
            </p:extLst>
          </p:nvPr>
        </p:nvGraphicFramePr>
        <p:xfrm>
          <a:off x="631767" y="1228791"/>
          <a:ext cx="10573789" cy="5227320"/>
        </p:xfrm>
        <a:graphic>
          <a:graphicData uri="http://schemas.openxmlformats.org/drawingml/2006/table">
            <a:tbl>
              <a:tblPr firstRow="1" bandRow="1">
                <a:tableStyleId>{A521563E-3F03-4654-9829-C758517929CE}</a:tableStyleId>
              </a:tblPr>
              <a:tblGrid>
                <a:gridCol w="2349730">
                  <a:extLst>
                    <a:ext uri="{9D8B030D-6E8A-4147-A177-3AD203B41FA5}">
                      <a16:colId xmlns:a16="http://schemas.microsoft.com/office/drawing/2014/main" val="361940702"/>
                    </a:ext>
                  </a:extLst>
                </a:gridCol>
                <a:gridCol w="8224059">
                  <a:extLst>
                    <a:ext uri="{9D8B030D-6E8A-4147-A177-3AD203B41FA5}">
                      <a16:colId xmlns:a16="http://schemas.microsoft.com/office/drawing/2014/main" val="2994987603"/>
                    </a:ext>
                  </a:extLst>
                </a:gridCol>
              </a:tblGrid>
              <a:tr h="343197">
                <a:tc>
                  <a:txBody>
                    <a:bodyPr/>
                    <a:lstStyle/>
                    <a:p>
                      <a:r>
                        <a:rPr lang="en-US" sz="2000" dirty="0" smtClean="0">
                          <a:solidFill>
                            <a:schemeClr val="tx1"/>
                          </a:solidFill>
                        </a:rPr>
                        <a:t>EXIS</a:t>
                      </a:r>
                      <a:endParaRPr lang="en-US" sz="2000" dirty="0">
                        <a:solidFill>
                          <a:schemeClr val="tx1"/>
                        </a:solidFill>
                      </a:endParaRPr>
                    </a:p>
                  </a:txBody>
                  <a:tcPr marL="72390" marR="72390" marT="34290" marB="34290"/>
                </a:tc>
                <a:tc>
                  <a:txBody>
                    <a:bodyPr/>
                    <a:lstStyle/>
                    <a:p>
                      <a:r>
                        <a:rPr lang="en-US" sz="2000" dirty="0" smtClean="0">
                          <a:solidFill>
                            <a:schemeClr val="tx1"/>
                          </a:solidFill>
                        </a:rPr>
                        <a:t>Extreme Ultraviolet and X-ray Irradiance Sensors </a:t>
                      </a:r>
                      <a:endParaRPr lang="en-US" sz="2000" dirty="0">
                        <a:solidFill>
                          <a:schemeClr val="tx1"/>
                        </a:solidFill>
                      </a:endParaRPr>
                    </a:p>
                  </a:txBody>
                  <a:tcPr marL="72390" marR="72390" marT="34290" marB="34290"/>
                </a:tc>
                <a:extLst>
                  <a:ext uri="{0D108BD9-81ED-4DB2-BD59-A6C34878D82A}">
                    <a16:rowId xmlns:a16="http://schemas.microsoft.com/office/drawing/2014/main" val="1802617088"/>
                  </a:ext>
                </a:extLst>
              </a:tr>
              <a:tr h="343197">
                <a:tc>
                  <a:txBody>
                    <a:bodyPr/>
                    <a:lstStyle/>
                    <a:p>
                      <a:r>
                        <a:rPr lang="en-US" sz="2000" dirty="0" smtClean="0">
                          <a:solidFill>
                            <a:schemeClr val="tx1"/>
                          </a:solidFill>
                        </a:rPr>
                        <a:t>FEC</a:t>
                      </a:r>
                      <a:endParaRPr lang="en-US" sz="2000" dirty="0">
                        <a:solidFill>
                          <a:schemeClr val="tx1"/>
                        </a:solidFill>
                      </a:endParaRPr>
                    </a:p>
                  </a:txBody>
                  <a:tcPr marL="72390" marR="72390" marT="34290" marB="34290"/>
                </a:tc>
                <a:tc>
                  <a:txBody>
                    <a:bodyPr/>
                    <a:lstStyle/>
                    <a:p>
                      <a:r>
                        <a:rPr lang="en-US" sz="2000" dirty="0" smtClean="0">
                          <a:solidFill>
                            <a:schemeClr val="tx1"/>
                          </a:solidFill>
                        </a:rPr>
                        <a:t>Forward Error Correction </a:t>
                      </a:r>
                      <a:endParaRPr lang="en-US" sz="2000" dirty="0">
                        <a:solidFill>
                          <a:schemeClr val="tx1"/>
                        </a:solidFill>
                      </a:endParaRPr>
                    </a:p>
                  </a:txBody>
                  <a:tcPr marL="72390" marR="72390" marT="34290" marB="34290"/>
                </a:tc>
                <a:extLst>
                  <a:ext uri="{0D108BD9-81ED-4DB2-BD59-A6C34878D82A}">
                    <a16:rowId xmlns:a16="http://schemas.microsoft.com/office/drawing/2014/main" val="234931678"/>
                  </a:ext>
                </a:extLst>
              </a:tr>
              <a:tr h="343197">
                <a:tc>
                  <a:txBody>
                    <a:bodyPr/>
                    <a:lstStyle/>
                    <a:p>
                      <a:r>
                        <a:rPr lang="en-US" sz="2000" dirty="0" smtClean="0">
                          <a:solidFill>
                            <a:schemeClr val="tx1"/>
                          </a:solidFill>
                        </a:rPr>
                        <a:t>FEP</a:t>
                      </a:r>
                      <a:endParaRPr lang="en-US" sz="2000" dirty="0">
                        <a:solidFill>
                          <a:schemeClr val="tx1"/>
                        </a:solidFill>
                      </a:endParaRPr>
                    </a:p>
                  </a:txBody>
                  <a:tcPr marL="72390" marR="72390" marT="34290" marB="34290"/>
                </a:tc>
                <a:tc>
                  <a:txBody>
                    <a:bodyPr/>
                    <a:lstStyle/>
                    <a:p>
                      <a:r>
                        <a:rPr lang="en-US" sz="2000" dirty="0" smtClean="0">
                          <a:solidFill>
                            <a:schemeClr val="tx1"/>
                          </a:solidFill>
                        </a:rPr>
                        <a:t>Front End Processor</a:t>
                      </a:r>
                      <a:endParaRPr lang="en-US" sz="2000" dirty="0">
                        <a:solidFill>
                          <a:schemeClr val="tx1"/>
                        </a:solidFill>
                      </a:endParaRPr>
                    </a:p>
                  </a:txBody>
                  <a:tcPr marL="72390" marR="72390" marT="34290" marB="34290"/>
                </a:tc>
                <a:extLst>
                  <a:ext uri="{0D108BD9-81ED-4DB2-BD59-A6C34878D82A}">
                    <a16:rowId xmlns:a16="http://schemas.microsoft.com/office/drawing/2014/main" val="3497057349"/>
                  </a:ext>
                </a:extLst>
              </a:tr>
              <a:tr h="343197">
                <a:tc>
                  <a:txBody>
                    <a:bodyPr/>
                    <a:lstStyle/>
                    <a:p>
                      <a:r>
                        <a:rPr lang="en-US" sz="2000" dirty="0" smtClean="0">
                          <a:solidFill>
                            <a:schemeClr val="tx1"/>
                          </a:solidFill>
                        </a:rPr>
                        <a:t>GLM</a:t>
                      </a:r>
                      <a:endParaRPr lang="en-US" sz="2000" dirty="0">
                        <a:solidFill>
                          <a:schemeClr val="tx1"/>
                        </a:solidFill>
                      </a:endParaRPr>
                    </a:p>
                  </a:txBody>
                  <a:tcPr marL="72390" marR="72390" marT="34290" marB="34290"/>
                </a:tc>
                <a:tc>
                  <a:txBody>
                    <a:bodyPr/>
                    <a:lstStyle/>
                    <a:p>
                      <a:r>
                        <a:rPr lang="en-US" sz="2000" dirty="0" smtClean="0">
                          <a:solidFill>
                            <a:schemeClr val="tx1"/>
                          </a:solidFill>
                        </a:rPr>
                        <a:t>Geostationary Lightning Mapper </a:t>
                      </a:r>
                      <a:endParaRPr lang="en-US" sz="2000" dirty="0">
                        <a:solidFill>
                          <a:schemeClr val="tx1"/>
                        </a:solidFill>
                      </a:endParaRPr>
                    </a:p>
                  </a:txBody>
                  <a:tcPr marL="72390" marR="72390" marT="34290" marB="34290"/>
                </a:tc>
                <a:extLst>
                  <a:ext uri="{0D108BD9-81ED-4DB2-BD59-A6C34878D82A}">
                    <a16:rowId xmlns:a16="http://schemas.microsoft.com/office/drawing/2014/main" val="3671453146"/>
                  </a:ext>
                </a:extLst>
              </a:tr>
              <a:tr h="343197">
                <a:tc>
                  <a:txBody>
                    <a:bodyPr/>
                    <a:lstStyle/>
                    <a:p>
                      <a:r>
                        <a:rPr lang="en-US" sz="2000" dirty="0" smtClean="0">
                          <a:solidFill>
                            <a:schemeClr val="tx1"/>
                          </a:solidFill>
                        </a:rPr>
                        <a:t>GNC-A</a:t>
                      </a:r>
                      <a:endParaRPr lang="en-US" sz="2000" dirty="0">
                        <a:solidFill>
                          <a:schemeClr val="tx1"/>
                        </a:solidFill>
                      </a:endParaRPr>
                    </a:p>
                  </a:txBody>
                  <a:tcPr marL="72390" marR="72390" marT="34290" marB="34290"/>
                </a:tc>
                <a:tc>
                  <a:txBody>
                    <a:bodyPr/>
                    <a:lstStyle/>
                    <a:p>
                      <a:r>
                        <a:rPr lang="en-US" sz="2000" dirty="0" err="1" smtClean="0">
                          <a:solidFill>
                            <a:schemeClr val="tx1"/>
                          </a:solidFill>
                        </a:rPr>
                        <a:t>GEONETCast</a:t>
                      </a:r>
                      <a:r>
                        <a:rPr lang="en-US" sz="2000" dirty="0" smtClean="0">
                          <a:solidFill>
                            <a:schemeClr val="tx1"/>
                          </a:solidFill>
                        </a:rPr>
                        <a:t> Americas</a:t>
                      </a:r>
                      <a:endParaRPr lang="en-US" sz="2000" dirty="0">
                        <a:solidFill>
                          <a:schemeClr val="tx1"/>
                        </a:solidFill>
                      </a:endParaRPr>
                    </a:p>
                  </a:txBody>
                  <a:tcPr marL="72390" marR="72390" marT="34290" marB="34290"/>
                </a:tc>
                <a:extLst>
                  <a:ext uri="{0D108BD9-81ED-4DB2-BD59-A6C34878D82A}">
                    <a16:rowId xmlns:a16="http://schemas.microsoft.com/office/drawing/2014/main" val="2217315209"/>
                  </a:ext>
                </a:extLst>
              </a:tr>
              <a:tr h="343197">
                <a:tc>
                  <a:txBody>
                    <a:bodyPr/>
                    <a:lstStyle/>
                    <a:p>
                      <a:r>
                        <a:rPr lang="en-US" sz="2000" dirty="0" smtClean="0">
                          <a:solidFill>
                            <a:schemeClr val="tx1"/>
                          </a:solidFill>
                        </a:rPr>
                        <a:t>GOES</a:t>
                      </a:r>
                      <a:endParaRPr lang="en-US" sz="2000" dirty="0">
                        <a:solidFill>
                          <a:schemeClr val="tx1"/>
                        </a:solidFill>
                      </a:endParaRPr>
                    </a:p>
                  </a:txBody>
                  <a:tcPr marL="72390" marR="72390" marT="34290" marB="34290"/>
                </a:tc>
                <a:tc>
                  <a:txBody>
                    <a:bodyPr/>
                    <a:lstStyle/>
                    <a:p>
                      <a:r>
                        <a:rPr lang="en-US" sz="2000" dirty="0" smtClean="0">
                          <a:solidFill>
                            <a:schemeClr val="tx1"/>
                          </a:solidFill>
                        </a:rPr>
                        <a:t>Geostationary Operational Environmental Satellites </a:t>
                      </a:r>
                      <a:endParaRPr lang="en-US" sz="2000" dirty="0">
                        <a:solidFill>
                          <a:schemeClr val="tx1"/>
                        </a:solidFill>
                      </a:endParaRPr>
                    </a:p>
                  </a:txBody>
                  <a:tcPr marL="72390" marR="72390" marT="34290" marB="34290"/>
                </a:tc>
                <a:extLst>
                  <a:ext uri="{0D108BD9-81ED-4DB2-BD59-A6C34878D82A}">
                    <a16:rowId xmlns:a16="http://schemas.microsoft.com/office/drawing/2014/main" val="3070981757"/>
                  </a:ext>
                </a:extLst>
              </a:tr>
              <a:tr h="343197">
                <a:tc>
                  <a:txBody>
                    <a:bodyPr/>
                    <a:lstStyle/>
                    <a:p>
                      <a:r>
                        <a:rPr lang="en-US" sz="2000" dirty="0" smtClean="0">
                          <a:solidFill>
                            <a:schemeClr val="tx1"/>
                          </a:solidFill>
                        </a:rPr>
                        <a:t>GRB</a:t>
                      </a:r>
                      <a:endParaRPr lang="en-US" sz="2000" dirty="0">
                        <a:solidFill>
                          <a:schemeClr val="tx1"/>
                        </a:solidFill>
                      </a:endParaRPr>
                    </a:p>
                  </a:txBody>
                  <a:tcPr marL="72390" marR="72390" marT="34290" marB="34290"/>
                </a:tc>
                <a:tc>
                  <a:txBody>
                    <a:bodyPr/>
                    <a:lstStyle/>
                    <a:p>
                      <a:r>
                        <a:rPr lang="en-US" sz="2000" dirty="0" smtClean="0">
                          <a:solidFill>
                            <a:schemeClr val="tx1"/>
                          </a:solidFill>
                        </a:rPr>
                        <a:t>GOES Rebroadcast</a:t>
                      </a:r>
                      <a:endParaRPr lang="en-US" sz="2000" dirty="0">
                        <a:solidFill>
                          <a:schemeClr val="tx1"/>
                        </a:solidFill>
                      </a:endParaRPr>
                    </a:p>
                  </a:txBody>
                  <a:tcPr marL="72390" marR="72390" marT="34290" marB="34290"/>
                </a:tc>
                <a:extLst>
                  <a:ext uri="{0D108BD9-81ED-4DB2-BD59-A6C34878D82A}">
                    <a16:rowId xmlns:a16="http://schemas.microsoft.com/office/drawing/2014/main" val="1365694969"/>
                  </a:ext>
                </a:extLst>
              </a:tr>
              <a:tr h="343197">
                <a:tc>
                  <a:txBody>
                    <a:bodyPr/>
                    <a:lstStyle/>
                    <a:p>
                      <a:r>
                        <a:rPr lang="en-US" sz="2000" dirty="0" smtClean="0">
                          <a:solidFill>
                            <a:schemeClr val="tx1"/>
                          </a:solidFill>
                        </a:rPr>
                        <a:t>GVAR</a:t>
                      </a:r>
                      <a:endParaRPr lang="en-US" sz="2000" dirty="0">
                        <a:solidFill>
                          <a:schemeClr val="tx1"/>
                        </a:solidFill>
                      </a:endParaRPr>
                    </a:p>
                  </a:txBody>
                  <a:tcPr marL="72390" marR="72390" marT="34290" marB="34290"/>
                </a:tc>
                <a:tc>
                  <a:txBody>
                    <a:bodyPr/>
                    <a:lstStyle/>
                    <a:p>
                      <a:r>
                        <a:rPr lang="en-US" sz="2000" dirty="0" smtClean="0">
                          <a:solidFill>
                            <a:schemeClr val="tx1"/>
                          </a:solidFill>
                        </a:rPr>
                        <a:t>GOES Variable</a:t>
                      </a:r>
                      <a:endParaRPr lang="en-US" sz="2000" dirty="0">
                        <a:solidFill>
                          <a:schemeClr val="tx1"/>
                        </a:solidFill>
                      </a:endParaRPr>
                    </a:p>
                  </a:txBody>
                  <a:tcPr marL="72390" marR="72390" marT="34290" marB="34290"/>
                </a:tc>
                <a:extLst>
                  <a:ext uri="{0D108BD9-81ED-4DB2-BD59-A6C34878D82A}">
                    <a16:rowId xmlns:a16="http://schemas.microsoft.com/office/drawing/2014/main" val="2597092453"/>
                  </a:ext>
                </a:extLst>
              </a:tr>
              <a:tr h="343197">
                <a:tc>
                  <a:txBody>
                    <a:bodyPr/>
                    <a:lstStyle/>
                    <a:p>
                      <a:r>
                        <a:rPr lang="en-US" sz="2000" dirty="0" smtClean="0">
                          <a:solidFill>
                            <a:schemeClr val="tx1"/>
                          </a:solidFill>
                        </a:rPr>
                        <a:t>G/T</a:t>
                      </a:r>
                      <a:endParaRPr lang="en-US" sz="2000" dirty="0">
                        <a:solidFill>
                          <a:schemeClr val="tx1"/>
                        </a:solidFill>
                      </a:endParaRPr>
                    </a:p>
                  </a:txBody>
                  <a:tcPr marL="72390" marR="72390" marT="34290" marB="34290"/>
                </a:tc>
                <a:tc>
                  <a:txBody>
                    <a:bodyPr/>
                    <a:lstStyle/>
                    <a:p>
                      <a:r>
                        <a:rPr lang="en-US" sz="2000" dirty="0" smtClean="0">
                          <a:solidFill>
                            <a:schemeClr val="tx1"/>
                          </a:solidFill>
                        </a:rPr>
                        <a:t>Antenna gain-to-noise-temperature </a:t>
                      </a:r>
                      <a:endParaRPr lang="en-US" sz="2000" dirty="0">
                        <a:solidFill>
                          <a:schemeClr val="tx1"/>
                        </a:solidFill>
                      </a:endParaRPr>
                    </a:p>
                  </a:txBody>
                  <a:tcPr marL="72390" marR="72390" marT="34290" marB="34290"/>
                </a:tc>
                <a:extLst>
                  <a:ext uri="{0D108BD9-81ED-4DB2-BD59-A6C34878D82A}">
                    <a16:rowId xmlns:a16="http://schemas.microsoft.com/office/drawing/2014/main" val="843275762"/>
                  </a:ext>
                </a:extLst>
              </a:tr>
              <a:tr h="343197">
                <a:tc>
                  <a:txBody>
                    <a:bodyPr/>
                    <a:lstStyle/>
                    <a:p>
                      <a:r>
                        <a:rPr lang="en-US" sz="2000" dirty="0" smtClean="0">
                          <a:solidFill>
                            <a:schemeClr val="tx1"/>
                          </a:solidFill>
                        </a:rPr>
                        <a:t>GTS</a:t>
                      </a:r>
                      <a:endParaRPr lang="en-US" sz="2000" dirty="0">
                        <a:solidFill>
                          <a:schemeClr val="tx1"/>
                        </a:solidFill>
                      </a:endParaRPr>
                    </a:p>
                  </a:txBody>
                  <a:tcPr marL="72390" marR="72390" marT="34290" marB="34290"/>
                </a:tc>
                <a:tc>
                  <a:txBody>
                    <a:bodyPr/>
                    <a:lstStyle/>
                    <a:p>
                      <a:r>
                        <a:rPr lang="en-US" sz="2000" dirty="0" smtClean="0">
                          <a:solidFill>
                            <a:schemeClr val="tx1"/>
                          </a:solidFill>
                        </a:rPr>
                        <a:t>Global Telecommunication System (GTS)</a:t>
                      </a:r>
                      <a:endParaRPr lang="en-US" sz="2000" dirty="0">
                        <a:solidFill>
                          <a:schemeClr val="tx1"/>
                        </a:solidFill>
                      </a:endParaRPr>
                    </a:p>
                  </a:txBody>
                  <a:tcPr marL="72390" marR="72390" marT="34290" marB="34290"/>
                </a:tc>
                <a:extLst>
                  <a:ext uri="{0D108BD9-81ED-4DB2-BD59-A6C34878D82A}">
                    <a16:rowId xmlns:a16="http://schemas.microsoft.com/office/drawing/2014/main" val="3449579294"/>
                  </a:ext>
                </a:extLst>
              </a:tr>
              <a:tr h="343197">
                <a:tc>
                  <a:txBody>
                    <a:bodyPr/>
                    <a:lstStyle/>
                    <a:p>
                      <a:r>
                        <a:rPr lang="en-US" sz="2000" dirty="0" smtClean="0">
                          <a:solidFill>
                            <a:schemeClr val="tx1"/>
                          </a:solidFill>
                        </a:rPr>
                        <a:t>HRR</a:t>
                      </a:r>
                      <a:endParaRPr lang="en-US" sz="2000" dirty="0">
                        <a:solidFill>
                          <a:schemeClr val="tx1"/>
                        </a:solidFill>
                      </a:endParaRPr>
                    </a:p>
                  </a:txBody>
                  <a:tcPr marL="72390" marR="72390" marT="34290" marB="34290"/>
                </a:tc>
                <a:tc>
                  <a:txBody>
                    <a:bodyPr/>
                    <a:lstStyle/>
                    <a:p>
                      <a:r>
                        <a:rPr lang="en-US" sz="2000" dirty="0" smtClean="0">
                          <a:solidFill>
                            <a:schemeClr val="tx1"/>
                          </a:solidFill>
                        </a:rPr>
                        <a:t>Handover Readiness Review</a:t>
                      </a:r>
                      <a:endParaRPr lang="en-US" sz="2000" dirty="0">
                        <a:solidFill>
                          <a:schemeClr val="tx1"/>
                        </a:solidFill>
                      </a:endParaRPr>
                    </a:p>
                  </a:txBody>
                  <a:tcPr marL="72390" marR="72390" marT="34290" marB="34290"/>
                </a:tc>
                <a:extLst>
                  <a:ext uri="{0D108BD9-81ED-4DB2-BD59-A6C34878D82A}">
                    <a16:rowId xmlns:a16="http://schemas.microsoft.com/office/drawing/2014/main" val="1405289571"/>
                  </a:ext>
                </a:extLst>
              </a:tr>
              <a:tr h="343197">
                <a:tc>
                  <a:txBody>
                    <a:bodyPr/>
                    <a:lstStyle/>
                    <a:p>
                      <a:r>
                        <a:rPr lang="en-US" sz="2000" dirty="0" smtClean="0">
                          <a:solidFill>
                            <a:schemeClr val="tx1"/>
                          </a:solidFill>
                        </a:rPr>
                        <a:t>JPSS</a:t>
                      </a:r>
                      <a:endParaRPr lang="en-US" sz="2000" dirty="0">
                        <a:solidFill>
                          <a:schemeClr val="tx1"/>
                        </a:solidFill>
                      </a:endParaRPr>
                    </a:p>
                  </a:txBody>
                  <a:tcPr marL="72390" marR="72390" marT="34290" marB="34290"/>
                </a:tc>
                <a:tc>
                  <a:txBody>
                    <a:bodyPr/>
                    <a:lstStyle/>
                    <a:p>
                      <a:r>
                        <a:rPr lang="en-US" sz="2000" dirty="0" smtClean="0">
                          <a:solidFill>
                            <a:schemeClr val="tx1"/>
                          </a:solidFill>
                        </a:rPr>
                        <a:t>Joint Polar Satellite System </a:t>
                      </a:r>
                      <a:endParaRPr lang="en-US" sz="2000" dirty="0">
                        <a:solidFill>
                          <a:schemeClr val="tx1"/>
                        </a:solidFill>
                      </a:endParaRPr>
                    </a:p>
                  </a:txBody>
                  <a:tcPr marL="72390" marR="72390" marT="34290" marB="34290"/>
                </a:tc>
                <a:extLst>
                  <a:ext uri="{0D108BD9-81ED-4DB2-BD59-A6C34878D82A}">
                    <a16:rowId xmlns:a16="http://schemas.microsoft.com/office/drawing/2014/main" val="3480707992"/>
                  </a:ext>
                </a:extLst>
              </a:tr>
              <a:tr h="343197">
                <a:tc>
                  <a:txBody>
                    <a:bodyPr/>
                    <a:lstStyle/>
                    <a:p>
                      <a:r>
                        <a:rPr lang="en-US" sz="2000" dirty="0" smtClean="0">
                          <a:solidFill>
                            <a:schemeClr val="tx1"/>
                          </a:solidFill>
                        </a:rPr>
                        <a:t>KPP</a:t>
                      </a:r>
                      <a:endParaRPr lang="en-US" sz="2000" dirty="0">
                        <a:solidFill>
                          <a:schemeClr val="tx1"/>
                        </a:solidFill>
                      </a:endParaRPr>
                    </a:p>
                  </a:txBody>
                  <a:tcPr marL="72390" marR="72390" marT="34290" marB="34290"/>
                </a:tc>
                <a:tc>
                  <a:txBody>
                    <a:bodyPr/>
                    <a:lstStyle/>
                    <a:p>
                      <a:r>
                        <a:rPr lang="en-US" sz="2000" dirty="0" smtClean="0">
                          <a:solidFill>
                            <a:schemeClr val="tx1"/>
                          </a:solidFill>
                        </a:rPr>
                        <a:t>Key Performance Parameter</a:t>
                      </a:r>
                      <a:endParaRPr lang="en-US" sz="2000" dirty="0">
                        <a:solidFill>
                          <a:schemeClr val="tx1"/>
                        </a:solidFill>
                      </a:endParaRPr>
                    </a:p>
                  </a:txBody>
                  <a:tcPr marL="72390" marR="72390" marT="34290" marB="34290"/>
                </a:tc>
                <a:extLst>
                  <a:ext uri="{0D108BD9-81ED-4DB2-BD59-A6C34878D82A}">
                    <a16:rowId xmlns:a16="http://schemas.microsoft.com/office/drawing/2014/main" val="681701556"/>
                  </a:ext>
                </a:extLst>
              </a:tr>
              <a:tr h="343197">
                <a:tc>
                  <a:txBody>
                    <a:bodyPr/>
                    <a:lstStyle/>
                    <a:p>
                      <a:endParaRPr lang="en-US" sz="2000" dirty="0">
                        <a:solidFill>
                          <a:schemeClr val="tx1"/>
                        </a:solidFill>
                      </a:endParaRPr>
                    </a:p>
                  </a:txBody>
                  <a:tcPr marL="72390" marR="72390" marT="34290" marB="34290"/>
                </a:tc>
                <a:tc>
                  <a:txBody>
                    <a:bodyPr/>
                    <a:lstStyle/>
                    <a:p>
                      <a:endParaRPr lang="en-US" sz="2000" dirty="0">
                        <a:solidFill>
                          <a:schemeClr val="tx1"/>
                        </a:solidFill>
                      </a:endParaRPr>
                    </a:p>
                  </a:txBody>
                  <a:tcPr marL="72390" marR="72390" marT="34290" marB="34290"/>
                </a:tc>
                <a:extLst>
                  <a:ext uri="{0D108BD9-81ED-4DB2-BD59-A6C34878D82A}">
                    <a16:rowId xmlns:a16="http://schemas.microsoft.com/office/drawing/2014/main" val="2333767926"/>
                  </a:ext>
                </a:extLst>
              </a:tr>
            </a:tbl>
          </a:graphicData>
        </a:graphic>
      </p:graphicFrame>
    </p:spTree>
    <p:extLst>
      <p:ext uri="{BB962C8B-B14F-4D97-AF65-F5344CB8AC3E}">
        <p14:creationId xmlns:p14="http://schemas.microsoft.com/office/powerpoint/2010/main" val="3897167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Acronyms</a:t>
            </a:r>
            <a:endParaRPr lang="en-US" sz="32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85128982"/>
              </p:ext>
            </p:extLst>
          </p:nvPr>
        </p:nvGraphicFramePr>
        <p:xfrm>
          <a:off x="590204" y="1141896"/>
          <a:ext cx="10648603" cy="5158740"/>
        </p:xfrm>
        <a:graphic>
          <a:graphicData uri="http://schemas.openxmlformats.org/drawingml/2006/table">
            <a:tbl>
              <a:tblPr firstRow="1" bandRow="1">
                <a:tableStyleId>{A521563E-3F03-4654-9829-C758517929CE}</a:tableStyleId>
              </a:tblPr>
              <a:tblGrid>
                <a:gridCol w="2683280">
                  <a:extLst>
                    <a:ext uri="{9D8B030D-6E8A-4147-A177-3AD203B41FA5}">
                      <a16:colId xmlns:a16="http://schemas.microsoft.com/office/drawing/2014/main" val="361940702"/>
                    </a:ext>
                  </a:extLst>
                </a:gridCol>
                <a:gridCol w="7965323">
                  <a:extLst>
                    <a:ext uri="{9D8B030D-6E8A-4147-A177-3AD203B41FA5}">
                      <a16:colId xmlns:a16="http://schemas.microsoft.com/office/drawing/2014/main" val="2994987603"/>
                    </a:ext>
                  </a:extLst>
                </a:gridCol>
              </a:tblGrid>
              <a:tr h="278130">
                <a:tc>
                  <a:txBody>
                    <a:bodyPr/>
                    <a:lstStyle/>
                    <a:p>
                      <a:r>
                        <a:rPr lang="en-US" sz="2000" dirty="0" smtClean="0">
                          <a:solidFill>
                            <a:schemeClr val="tx1"/>
                          </a:solidFill>
                        </a:rPr>
                        <a:t>HRIT/EMWIN</a:t>
                      </a:r>
                      <a:endParaRPr lang="en-US" sz="2000" dirty="0">
                        <a:solidFill>
                          <a:schemeClr val="tx1"/>
                        </a:solidFill>
                      </a:endParaRPr>
                    </a:p>
                  </a:txBody>
                  <a:tcPr marL="72390" marR="7239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High Rate Information Transmission/ Emergency Managers Weather Information Network</a:t>
                      </a:r>
                      <a:endParaRPr lang="en-US" sz="2000" dirty="0">
                        <a:solidFill>
                          <a:schemeClr val="tx1"/>
                        </a:solidFill>
                      </a:endParaRPr>
                    </a:p>
                  </a:txBody>
                  <a:tcPr marL="72390" marR="72390" marT="34290" marB="34290"/>
                </a:tc>
                <a:extLst>
                  <a:ext uri="{0D108BD9-81ED-4DB2-BD59-A6C34878D82A}">
                    <a16:rowId xmlns:a16="http://schemas.microsoft.com/office/drawing/2014/main" val="2749898416"/>
                  </a:ext>
                </a:extLst>
              </a:tr>
              <a:tr h="278130">
                <a:tc>
                  <a:txBody>
                    <a:bodyPr/>
                    <a:lstStyle/>
                    <a:p>
                      <a:r>
                        <a:rPr lang="en-US" sz="2000" dirty="0" smtClean="0">
                          <a:solidFill>
                            <a:schemeClr val="tx1"/>
                          </a:solidFill>
                        </a:rPr>
                        <a:t>LNA</a:t>
                      </a:r>
                      <a:endParaRPr lang="en-US" sz="2000" dirty="0">
                        <a:solidFill>
                          <a:schemeClr val="tx1"/>
                        </a:solidFill>
                      </a:endParaRPr>
                    </a:p>
                  </a:txBody>
                  <a:tcPr marL="72390" marR="72390" marT="34290" marB="34290"/>
                </a:tc>
                <a:tc>
                  <a:txBody>
                    <a:bodyPr/>
                    <a:lstStyle/>
                    <a:p>
                      <a:r>
                        <a:rPr lang="en-US" sz="2000" dirty="0" smtClean="0">
                          <a:solidFill>
                            <a:schemeClr val="tx1"/>
                          </a:solidFill>
                        </a:rPr>
                        <a:t>Low Noise Amplifier </a:t>
                      </a:r>
                      <a:endParaRPr lang="en-US" sz="2000" dirty="0">
                        <a:solidFill>
                          <a:schemeClr val="tx1"/>
                        </a:solidFill>
                      </a:endParaRPr>
                    </a:p>
                  </a:txBody>
                  <a:tcPr marL="72390" marR="72390" marT="34290" marB="34290"/>
                </a:tc>
                <a:extLst>
                  <a:ext uri="{0D108BD9-81ED-4DB2-BD59-A6C34878D82A}">
                    <a16:rowId xmlns:a16="http://schemas.microsoft.com/office/drawing/2014/main" val="2607152311"/>
                  </a:ext>
                </a:extLst>
              </a:tr>
              <a:tr h="278130">
                <a:tc>
                  <a:txBody>
                    <a:bodyPr/>
                    <a:lstStyle/>
                    <a:p>
                      <a:r>
                        <a:rPr lang="en-US" sz="2000" dirty="0" smtClean="0">
                          <a:solidFill>
                            <a:schemeClr val="tx1"/>
                          </a:solidFill>
                        </a:rPr>
                        <a:t>LZSS</a:t>
                      </a:r>
                      <a:endParaRPr lang="en-US" sz="2000" dirty="0">
                        <a:solidFill>
                          <a:schemeClr val="tx1"/>
                        </a:solidFill>
                      </a:endParaRPr>
                    </a:p>
                  </a:txBody>
                  <a:tcPr marL="72390" marR="72390" marT="34290" marB="34290"/>
                </a:tc>
                <a:tc>
                  <a:txBody>
                    <a:bodyPr/>
                    <a:lstStyle/>
                    <a:p>
                      <a:r>
                        <a:rPr lang="en-US" sz="2000" dirty="0" smtClean="0">
                          <a:solidFill>
                            <a:schemeClr val="tx1"/>
                          </a:solidFill>
                        </a:rPr>
                        <a:t>Level Zero Storage System </a:t>
                      </a:r>
                      <a:endParaRPr lang="en-US" sz="2000" dirty="0">
                        <a:solidFill>
                          <a:schemeClr val="tx1"/>
                        </a:solidFill>
                      </a:endParaRPr>
                    </a:p>
                  </a:txBody>
                  <a:tcPr marL="72390" marR="72390" marT="34290" marB="34290"/>
                </a:tc>
                <a:extLst>
                  <a:ext uri="{0D108BD9-81ED-4DB2-BD59-A6C34878D82A}">
                    <a16:rowId xmlns:a16="http://schemas.microsoft.com/office/drawing/2014/main" val="2706642921"/>
                  </a:ext>
                </a:extLst>
              </a:tr>
              <a:tr h="278130">
                <a:tc>
                  <a:txBody>
                    <a:bodyPr/>
                    <a:lstStyle/>
                    <a:p>
                      <a:r>
                        <a:rPr lang="en-US" sz="2000" dirty="0" smtClean="0">
                          <a:solidFill>
                            <a:schemeClr val="tx1"/>
                          </a:solidFill>
                        </a:rPr>
                        <a:t>NESDIS</a:t>
                      </a:r>
                      <a:endParaRPr lang="en-US" sz="2000" dirty="0">
                        <a:solidFill>
                          <a:schemeClr val="tx1"/>
                        </a:solidFill>
                      </a:endParaRPr>
                    </a:p>
                  </a:txBody>
                  <a:tcPr marL="72390" marR="72390" marT="34290" marB="34290"/>
                </a:tc>
                <a:tc>
                  <a:txBody>
                    <a:bodyPr/>
                    <a:lstStyle/>
                    <a:p>
                      <a:r>
                        <a:rPr lang="en-US" sz="2000" dirty="0" smtClean="0">
                          <a:solidFill>
                            <a:schemeClr val="tx1"/>
                          </a:solidFill>
                        </a:rPr>
                        <a:t>National Environmental Satellite, Data, and Information Service</a:t>
                      </a:r>
                      <a:endParaRPr lang="en-US" sz="2000" dirty="0">
                        <a:solidFill>
                          <a:schemeClr val="tx1"/>
                        </a:solidFill>
                      </a:endParaRPr>
                    </a:p>
                  </a:txBody>
                  <a:tcPr marL="72390" marR="72390" marT="34290" marB="34290"/>
                </a:tc>
                <a:extLst>
                  <a:ext uri="{0D108BD9-81ED-4DB2-BD59-A6C34878D82A}">
                    <a16:rowId xmlns:a16="http://schemas.microsoft.com/office/drawing/2014/main" val="3974650210"/>
                  </a:ext>
                </a:extLst>
              </a:tr>
              <a:tr h="278130">
                <a:tc>
                  <a:txBody>
                    <a:bodyPr/>
                    <a:lstStyle/>
                    <a:p>
                      <a:r>
                        <a:rPr lang="en-US" sz="2000" dirty="0" smtClean="0">
                          <a:solidFill>
                            <a:schemeClr val="tx1"/>
                          </a:solidFill>
                        </a:rPr>
                        <a:t>NHC</a:t>
                      </a:r>
                      <a:endParaRPr lang="en-US" sz="2000" dirty="0">
                        <a:solidFill>
                          <a:schemeClr val="tx1"/>
                        </a:solidFill>
                      </a:endParaRPr>
                    </a:p>
                  </a:txBody>
                  <a:tcPr marL="72390" marR="72390" marT="34290" marB="34290"/>
                </a:tc>
                <a:tc>
                  <a:txBody>
                    <a:bodyPr/>
                    <a:lstStyle/>
                    <a:p>
                      <a:r>
                        <a:rPr lang="en-US" sz="2000" dirty="0" smtClean="0">
                          <a:solidFill>
                            <a:schemeClr val="tx1"/>
                          </a:solidFill>
                        </a:rPr>
                        <a:t>National Hurricane Center</a:t>
                      </a:r>
                      <a:endParaRPr lang="en-US" sz="2000" dirty="0">
                        <a:solidFill>
                          <a:schemeClr val="tx1"/>
                        </a:solidFill>
                      </a:endParaRPr>
                    </a:p>
                  </a:txBody>
                  <a:tcPr marL="72390" marR="72390" marT="34290" marB="34290"/>
                </a:tc>
                <a:extLst>
                  <a:ext uri="{0D108BD9-81ED-4DB2-BD59-A6C34878D82A}">
                    <a16:rowId xmlns:a16="http://schemas.microsoft.com/office/drawing/2014/main" val="3179665033"/>
                  </a:ext>
                </a:extLst>
              </a:tr>
              <a:tr h="278130">
                <a:tc>
                  <a:txBody>
                    <a:bodyPr/>
                    <a:lstStyle/>
                    <a:p>
                      <a:r>
                        <a:rPr lang="en-US" sz="2000" dirty="0" smtClean="0">
                          <a:solidFill>
                            <a:schemeClr val="tx1"/>
                          </a:solidFill>
                        </a:rPr>
                        <a:t>NOAA</a:t>
                      </a:r>
                      <a:endParaRPr lang="en-US" sz="2000" dirty="0">
                        <a:solidFill>
                          <a:schemeClr val="tx1"/>
                        </a:solidFill>
                      </a:endParaRPr>
                    </a:p>
                  </a:txBody>
                  <a:tcPr marL="72390" marR="72390" marT="34290" marB="34290"/>
                </a:tc>
                <a:tc>
                  <a:txBody>
                    <a:bodyPr/>
                    <a:lstStyle/>
                    <a:p>
                      <a:r>
                        <a:rPr lang="en-US" sz="2000" dirty="0" smtClean="0">
                          <a:solidFill>
                            <a:schemeClr val="tx1"/>
                          </a:solidFill>
                        </a:rPr>
                        <a:t>National Oceanic and Atmospheric Administration </a:t>
                      </a:r>
                      <a:endParaRPr lang="en-US" sz="2000" dirty="0">
                        <a:solidFill>
                          <a:schemeClr val="tx1"/>
                        </a:solidFill>
                      </a:endParaRPr>
                    </a:p>
                  </a:txBody>
                  <a:tcPr marL="72390" marR="72390" marT="34290" marB="34290"/>
                </a:tc>
                <a:extLst>
                  <a:ext uri="{0D108BD9-81ED-4DB2-BD59-A6C34878D82A}">
                    <a16:rowId xmlns:a16="http://schemas.microsoft.com/office/drawing/2014/main" val="2983925515"/>
                  </a:ext>
                </a:extLst>
              </a:tr>
              <a:tr h="278130">
                <a:tc>
                  <a:txBody>
                    <a:bodyPr/>
                    <a:lstStyle/>
                    <a:p>
                      <a:r>
                        <a:rPr lang="en-US" sz="2000" dirty="0" smtClean="0">
                          <a:solidFill>
                            <a:schemeClr val="tx1"/>
                          </a:solidFill>
                        </a:rPr>
                        <a:t>NSOF</a:t>
                      </a:r>
                      <a:endParaRPr lang="en-US" sz="2000" dirty="0">
                        <a:solidFill>
                          <a:schemeClr val="tx1"/>
                        </a:solidFill>
                      </a:endParaRPr>
                    </a:p>
                  </a:txBody>
                  <a:tcPr marL="72390" marR="72390" marT="34290" marB="34290"/>
                </a:tc>
                <a:tc>
                  <a:txBody>
                    <a:bodyPr/>
                    <a:lstStyle/>
                    <a:p>
                      <a:r>
                        <a:rPr lang="en-US" sz="2000" dirty="0" smtClean="0">
                          <a:solidFill>
                            <a:schemeClr val="tx1"/>
                          </a:solidFill>
                        </a:rPr>
                        <a:t>NOAA Satellite Operations Facility </a:t>
                      </a:r>
                      <a:endParaRPr lang="en-US" sz="2000" dirty="0">
                        <a:solidFill>
                          <a:schemeClr val="tx1"/>
                        </a:solidFill>
                      </a:endParaRPr>
                    </a:p>
                  </a:txBody>
                  <a:tcPr marL="72390" marR="72390" marT="34290" marB="34290"/>
                </a:tc>
                <a:extLst>
                  <a:ext uri="{0D108BD9-81ED-4DB2-BD59-A6C34878D82A}">
                    <a16:rowId xmlns:a16="http://schemas.microsoft.com/office/drawing/2014/main" val="4167832030"/>
                  </a:ext>
                </a:extLst>
              </a:tr>
              <a:tr h="3053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NWS</a:t>
                      </a:r>
                      <a:endParaRPr lang="en-US" sz="2000" dirty="0">
                        <a:solidFill>
                          <a:schemeClr val="tx1"/>
                        </a:solidFill>
                      </a:endParaRPr>
                    </a:p>
                  </a:txBody>
                  <a:tcPr marL="72390" marR="72390" marT="34290" marB="34290"/>
                </a:tc>
                <a:tc>
                  <a:txBody>
                    <a:bodyPr/>
                    <a:lstStyle/>
                    <a:p>
                      <a:r>
                        <a:rPr lang="en-US" sz="2000" dirty="0" smtClean="0">
                          <a:solidFill>
                            <a:schemeClr val="tx1"/>
                          </a:solidFill>
                        </a:rPr>
                        <a:t>National weather Service</a:t>
                      </a:r>
                      <a:endParaRPr lang="en-US" sz="2000" dirty="0">
                        <a:solidFill>
                          <a:schemeClr val="tx1"/>
                        </a:solidFill>
                      </a:endParaRPr>
                    </a:p>
                  </a:txBody>
                  <a:tcPr marL="72390" marR="72390" marT="34290" marB="34290"/>
                </a:tc>
                <a:extLst>
                  <a:ext uri="{0D108BD9-81ED-4DB2-BD59-A6C34878D82A}">
                    <a16:rowId xmlns:a16="http://schemas.microsoft.com/office/drawing/2014/main" val="1640809360"/>
                  </a:ext>
                </a:extLst>
              </a:tr>
              <a:tr h="278130">
                <a:tc>
                  <a:txBody>
                    <a:bodyPr/>
                    <a:lstStyle/>
                    <a:p>
                      <a:r>
                        <a:rPr lang="en-US" sz="2000" dirty="0" smtClean="0">
                          <a:solidFill>
                            <a:schemeClr val="tx1"/>
                          </a:solidFill>
                        </a:rPr>
                        <a:t>OSPO</a:t>
                      </a:r>
                      <a:endParaRPr lang="en-US" sz="2000" dirty="0">
                        <a:solidFill>
                          <a:schemeClr val="tx1"/>
                        </a:solidFill>
                      </a:endParaRPr>
                    </a:p>
                  </a:txBody>
                  <a:tcPr marL="72390" marR="72390" marT="34290" marB="34290"/>
                </a:tc>
                <a:tc>
                  <a:txBody>
                    <a:bodyPr/>
                    <a:lstStyle/>
                    <a:p>
                      <a:r>
                        <a:rPr lang="en-US" sz="2000" dirty="0" smtClean="0">
                          <a:solidFill>
                            <a:schemeClr val="tx1"/>
                          </a:solidFill>
                        </a:rPr>
                        <a:t>Office of Satellite and Product Operations</a:t>
                      </a:r>
                      <a:endParaRPr lang="en-US" sz="2000" dirty="0">
                        <a:solidFill>
                          <a:schemeClr val="tx1"/>
                        </a:solidFill>
                      </a:endParaRPr>
                    </a:p>
                  </a:txBody>
                  <a:tcPr marL="72390" marR="72390" marT="34290" marB="34290"/>
                </a:tc>
                <a:extLst>
                  <a:ext uri="{0D108BD9-81ED-4DB2-BD59-A6C34878D82A}">
                    <a16:rowId xmlns:a16="http://schemas.microsoft.com/office/drawing/2014/main" val="619718907"/>
                  </a:ext>
                </a:extLst>
              </a:tr>
              <a:tr h="278130">
                <a:tc>
                  <a:txBody>
                    <a:bodyPr/>
                    <a:lstStyle/>
                    <a:p>
                      <a:r>
                        <a:rPr lang="en-US" sz="2000" dirty="0" smtClean="0">
                          <a:solidFill>
                            <a:schemeClr val="tx1"/>
                          </a:solidFill>
                        </a:rPr>
                        <a:t>PDA</a:t>
                      </a:r>
                      <a:endParaRPr lang="en-US" sz="2000" dirty="0">
                        <a:solidFill>
                          <a:schemeClr val="tx1"/>
                        </a:solidFill>
                      </a:endParaRPr>
                    </a:p>
                  </a:txBody>
                  <a:tcPr marL="72390" marR="72390" marT="34290" marB="34290"/>
                </a:tc>
                <a:tc>
                  <a:txBody>
                    <a:bodyPr/>
                    <a:lstStyle/>
                    <a:p>
                      <a:r>
                        <a:rPr lang="en-US" sz="2000" dirty="0" smtClean="0">
                          <a:solidFill>
                            <a:schemeClr val="tx1"/>
                          </a:solidFill>
                        </a:rPr>
                        <a:t>Production Distribution and Access</a:t>
                      </a:r>
                      <a:endParaRPr lang="en-US" sz="2000" dirty="0">
                        <a:solidFill>
                          <a:schemeClr val="tx1"/>
                        </a:solidFill>
                      </a:endParaRPr>
                    </a:p>
                  </a:txBody>
                  <a:tcPr marL="72390" marR="72390" marT="34290" marB="34290"/>
                </a:tc>
                <a:extLst>
                  <a:ext uri="{0D108BD9-81ED-4DB2-BD59-A6C34878D82A}">
                    <a16:rowId xmlns:a16="http://schemas.microsoft.com/office/drawing/2014/main" val="1802617088"/>
                  </a:ext>
                </a:extLst>
              </a:tr>
              <a:tr h="278130">
                <a:tc>
                  <a:txBody>
                    <a:bodyPr/>
                    <a:lstStyle/>
                    <a:p>
                      <a:r>
                        <a:rPr lang="en-US" sz="2000" dirty="0" smtClean="0">
                          <a:solidFill>
                            <a:schemeClr val="tx1"/>
                          </a:solidFill>
                        </a:rPr>
                        <a:t>PLT</a:t>
                      </a:r>
                      <a:endParaRPr lang="en-US" sz="2000" dirty="0">
                        <a:solidFill>
                          <a:schemeClr val="tx1"/>
                        </a:solidFill>
                      </a:endParaRPr>
                    </a:p>
                  </a:txBody>
                  <a:tcPr marL="72390" marR="72390" marT="34290" marB="34290"/>
                </a:tc>
                <a:tc>
                  <a:txBody>
                    <a:bodyPr/>
                    <a:lstStyle/>
                    <a:p>
                      <a:r>
                        <a:rPr lang="en-US" sz="2000" dirty="0" smtClean="0">
                          <a:solidFill>
                            <a:schemeClr val="tx1"/>
                          </a:solidFill>
                        </a:rPr>
                        <a:t>Post Launch Test</a:t>
                      </a:r>
                      <a:endParaRPr lang="en-US" sz="2000" dirty="0">
                        <a:solidFill>
                          <a:schemeClr val="tx1"/>
                        </a:solidFill>
                      </a:endParaRPr>
                    </a:p>
                  </a:txBody>
                  <a:tcPr marL="72390" marR="72390" marT="34290" marB="34290"/>
                </a:tc>
                <a:extLst>
                  <a:ext uri="{0D108BD9-81ED-4DB2-BD59-A6C34878D82A}">
                    <a16:rowId xmlns:a16="http://schemas.microsoft.com/office/drawing/2014/main" val="427355249"/>
                  </a:ext>
                </a:extLst>
              </a:tr>
              <a:tr h="278130">
                <a:tc>
                  <a:txBody>
                    <a:bodyPr/>
                    <a:lstStyle/>
                    <a:p>
                      <a:r>
                        <a:rPr lang="en-US" sz="2000" dirty="0" smtClean="0">
                          <a:solidFill>
                            <a:schemeClr val="tx1"/>
                          </a:solidFill>
                        </a:rPr>
                        <a:t>PUG</a:t>
                      </a:r>
                      <a:endParaRPr lang="en-US" sz="2000" dirty="0">
                        <a:solidFill>
                          <a:schemeClr val="tx1"/>
                        </a:solidFill>
                      </a:endParaRPr>
                    </a:p>
                  </a:txBody>
                  <a:tcPr marL="72390" marR="72390" marT="34290" marB="34290"/>
                </a:tc>
                <a:tc>
                  <a:txBody>
                    <a:bodyPr/>
                    <a:lstStyle/>
                    <a:p>
                      <a:r>
                        <a:rPr lang="en-US" sz="2000" dirty="0" smtClean="0">
                          <a:solidFill>
                            <a:schemeClr val="tx1"/>
                          </a:solidFill>
                        </a:rPr>
                        <a:t>Product Definition and Users’ Guide</a:t>
                      </a:r>
                      <a:endParaRPr lang="en-US" sz="2000" dirty="0">
                        <a:solidFill>
                          <a:schemeClr val="tx1"/>
                        </a:solidFill>
                      </a:endParaRPr>
                    </a:p>
                  </a:txBody>
                  <a:tcPr marL="72390" marR="72390" marT="34290" marB="34290"/>
                </a:tc>
                <a:extLst>
                  <a:ext uri="{0D108BD9-81ED-4DB2-BD59-A6C34878D82A}">
                    <a16:rowId xmlns:a16="http://schemas.microsoft.com/office/drawing/2014/main" val="234931678"/>
                  </a:ext>
                </a:extLst>
              </a:tr>
              <a:tr h="278130">
                <a:tc>
                  <a:txBody>
                    <a:bodyPr/>
                    <a:lstStyle/>
                    <a:p>
                      <a:r>
                        <a:rPr lang="en-US" sz="2000" dirty="0" smtClean="0">
                          <a:solidFill>
                            <a:schemeClr val="tx1"/>
                          </a:solidFill>
                        </a:rPr>
                        <a:t>PS-PVR</a:t>
                      </a:r>
                      <a:endParaRPr lang="en-US" sz="2000" dirty="0">
                        <a:solidFill>
                          <a:schemeClr val="tx1"/>
                        </a:solidFill>
                      </a:endParaRPr>
                    </a:p>
                  </a:txBody>
                  <a:tcPr marL="72390" marR="72390" marT="34290" marB="34290"/>
                </a:tc>
                <a:tc>
                  <a:txBody>
                    <a:bodyPr/>
                    <a:lstStyle/>
                    <a:p>
                      <a:r>
                        <a:rPr lang="en-US" sz="2000" dirty="0" smtClean="0">
                          <a:solidFill>
                            <a:schemeClr val="tx1"/>
                          </a:solidFill>
                        </a:rPr>
                        <a:t>Peer Stakeholder – Product Validation. Reviews </a:t>
                      </a:r>
                      <a:endParaRPr lang="en-US" sz="2000" dirty="0">
                        <a:solidFill>
                          <a:schemeClr val="tx1"/>
                        </a:solidFill>
                      </a:endParaRPr>
                    </a:p>
                  </a:txBody>
                  <a:tcPr marL="72390" marR="72390" marT="34290" marB="34290"/>
                </a:tc>
                <a:extLst>
                  <a:ext uri="{0D108BD9-81ED-4DB2-BD59-A6C34878D82A}">
                    <a16:rowId xmlns:a16="http://schemas.microsoft.com/office/drawing/2014/main" val="2217315209"/>
                  </a:ext>
                </a:extLst>
              </a:tr>
            </a:tbl>
          </a:graphicData>
        </a:graphic>
      </p:graphicFrame>
      <p:sp>
        <p:nvSpPr>
          <p:cNvPr id="4" name="Slide Number Placeholder 3"/>
          <p:cNvSpPr>
            <a:spLocks noGrp="1"/>
          </p:cNvSpPr>
          <p:nvPr>
            <p:ph type="sldNum" sz="quarter" idx="4"/>
          </p:nvPr>
        </p:nvSpPr>
        <p:spPr/>
        <p:txBody>
          <a:bodyPr/>
          <a:lstStyle/>
          <a:p>
            <a:pPr defTabSz="342900"/>
            <a:fld id="{55723E3B-6DCA-4F3F-B844-0B144139ED8C}" type="slidenum">
              <a:rPr lang="en-US" altLang="en-US" kern="1200" smtClean="0">
                <a:solidFill>
                  <a:prstClr val="white"/>
                </a:solidFill>
                <a:latin typeface="Calibri"/>
                <a:ea typeface="+mn-ea"/>
                <a:cs typeface="+mn-cs"/>
              </a:rPr>
              <a:pPr defTabSz="342900"/>
              <a:t>51</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342900"/>
            <a:fld id="{C5EC106D-AD50-493E-BAA4-6DB48A4C185B}" type="datetime1">
              <a:rPr lang="en-US" altLang="en-US" sz="1350" kern="1200">
                <a:solidFill>
                  <a:prstClr val="white"/>
                </a:solidFill>
                <a:latin typeface="Calibri"/>
                <a:ea typeface="+mn-ea"/>
                <a:cs typeface="+mn-cs"/>
              </a:rPr>
              <a:pPr defTabSz="342900"/>
              <a:t>1/4/2019</a:t>
            </a:fld>
            <a:endParaRPr lang="en-US" altLang="en-US" sz="1350" kern="1200">
              <a:solidFill>
                <a:prstClr val="white"/>
              </a:solidFill>
              <a:latin typeface="Calibri"/>
              <a:ea typeface="+mn-ea"/>
              <a:cs typeface="+mn-cs"/>
            </a:endParaRPr>
          </a:p>
        </p:txBody>
      </p:sp>
    </p:spTree>
    <p:extLst>
      <p:ext uri="{BB962C8B-B14F-4D97-AF65-F5344CB8AC3E}">
        <p14:creationId xmlns:p14="http://schemas.microsoft.com/office/powerpoint/2010/main" val="26148433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Acronyms</a:t>
            </a:r>
            <a:endParaRPr lang="en-US" sz="32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61583530"/>
              </p:ext>
            </p:extLst>
          </p:nvPr>
        </p:nvGraphicFramePr>
        <p:xfrm>
          <a:off x="964275" y="1315771"/>
          <a:ext cx="10091651" cy="4107180"/>
        </p:xfrm>
        <a:graphic>
          <a:graphicData uri="http://schemas.openxmlformats.org/drawingml/2006/table">
            <a:tbl>
              <a:tblPr firstRow="1" bandRow="1">
                <a:tableStyleId>{A521563E-3F03-4654-9829-C758517929CE}</a:tableStyleId>
              </a:tblPr>
              <a:tblGrid>
                <a:gridCol w="1551792">
                  <a:extLst>
                    <a:ext uri="{9D8B030D-6E8A-4147-A177-3AD203B41FA5}">
                      <a16:colId xmlns:a16="http://schemas.microsoft.com/office/drawing/2014/main" val="361940702"/>
                    </a:ext>
                  </a:extLst>
                </a:gridCol>
                <a:gridCol w="8539859">
                  <a:extLst>
                    <a:ext uri="{9D8B030D-6E8A-4147-A177-3AD203B41FA5}">
                      <a16:colId xmlns:a16="http://schemas.microsoft.com/office/drawing/2014/main" val="2994987603"/>
                    </a:ext>
                  </a:extLst>
                </a:gridCol>
              </a:tblGrid>
              <a:tr h="222885">
                <a:tc>
                  <a:txBody>
                    <a:bodyPr/>
                    <a:lstStyle/>
                    <a:p>
                      <a:r>
                        <a:rPr lang="en-US" sz="2000" dirty="0" smtClean="0">
                          <a:solidFill>
                            <a:schemeClr val="tx1"/>
                          </a:solidFill>
                        </a:rPr>
                        <a:t>NDE</a:t>
                      </a:r>
                      <a:endParaRPr lang="en-US" sz="2000" dirty="0">
                        <a:solidFill>
                          <a:schemeClr val="tx1"/>
                        </a:solidFill>
                      </a:endParaRPr>
                    </a:p>
                  </a:txBody>
                  <a:tcPr marL="72390" marR="72390" marT="34290" marB="34290"/>
                </a:tc>
                <a:tc>
                  <a:txBody>
                    <a:bodyPr/>
                    <a:lstStyle/>
                    <a:p>
                      <a:r>
                        <a:rPr lang="en-US" sz="2000" dirty="0" smtClean="0">
                          <a:solidFill>
                            <a:schemeClr val="tx1"/>
                          </a:solidFill>
                        </a:rPr>
                        <a:t>NPP Data Exploitation </a:t>
                      </a:r>
                      <a:endParaRPr lang="en-US" sz="2000" dirty="0">
                        <a:solidFill>
                          <a:schemeClr val="tx1"/>
                        </a:solidFill>
                      </a:endParaRPr>
                    </a:p>
                  </a:txBody>
                  <a:tcPr marL="72390" marR="72390" marT="34290" marB="34290"/>
                </a:tc>
                <a:extLst>
                  <a:ext uri="{0D108BD9-81ED-4DB2-BD59-A6C34878D82A}">
                    <a16:rowId xmlns:a16="http://schemas.microsoft.com/office/drawing/2014/main" val="2749898416"/>
                  </a:ext>
                </a:extLst>
              </a:tr>
              <a:tr h="278130">
                <a:tc>
                  <a:txBody>
                    <a:bodyPr/>
                    <a:lstStyle/>
                    <a:p>
                      <a:r>
                        <a:rPr lang="en-US" sz="2000" dirty="0" smtClean="0">
                          <a:solidFill>
                            <a:schemeClr val="tx1"/>
                          </a:solidFill>
                        </a:rPr>
                        <a:t>PLPT</a:t>
                      </a:r>
                      <a:endParaRPr lang="en-US" sz="2000" dirty="0">
                        <a:solidFill>
                          <a:schemeClr val="tx1"/>
                        </a:solidFill>
                      </a:endParaRPr>
                    </a:p>
                  </a:txBody>
                  <a:tcPr marL="72390" marR="72390" marT="34290" marB="34290"/>
                </a:tc>
                <a:tc>
                  <a:txBody>
                    <a:bodyPr/>
                    <a:lstStyle/>
                    <a:p>
                      <a:r>
                        <a:rPr lang="en-US" sz="2000" dirty="0" smtClean="0">
                          <a:solidFill>
                            <a:schemeClr val="tx1"/>
                          </a:solidFill>
                        </a:rPr>
                        <a:t>Post Launch Product</a:t>
                      </a:r>
                      <a:r>
                        <a:rPr lang="en-US" sz="2000" baseline="0" dirty="0" smtClean="0">
                          <a:solidFill>
                            <a:schemeClr val="tx1"/>
                          </a:solidFill>
                        </a:rPr>
                        <a:t> Testing</a:t>
                      </a:r>
                      <a:endParaRPr lang="en-US" sz="2000" dirty="0">
                        <a:solidFill>
                          <a:schemeClr val="tx1"/>
                        </a:solidFill>
                      </a:endParaRPr>
                    </a:p>
                  </a:txBody>
                  <a:tcPr marL="72390" marR="72390" marT="34290" marB="34290"/>
                </a:tc>
                <a:extLst>
                  <a:ext uri="{0D108BD9-81ED-4DB2-BD59-A6C34878D82A}">
                    <a16:rowId xmlns:a16="http://schemas.microsoft.com/office/drawing/2014/main" val="2983925515"/>
                  </a:ext>
                </a:extLst>
              </a:tr>
              <a:tr h="278130">
                <a:tc>
                  <a:txBody>
                    <a:bodyPr/>
                    <a:lstStyle/>
                    <a:p>
                      <a:r>
                        <a:rPr lang="en-US" sz="2000" dirty="0" smtClean="0">
                          <a:solidFill>
                            <a:schemeClr val="tx1"/>
                          </a:solidFill>
                        </a:rPr>
                        <a:t>QC</a:t>
                      </a:r>
                      <a:endParaRPr lang="en-US" sz="2000" dirty="0">
                        <a:solidFill>
                          <a:schemeClr val="tx1"/>
                        </a:solidFill>
                      </a:endParaRPr>
                    </a:p>
                  </a:txBody>
                  <a:tcPr marL="72390" marR="72390" marT="34290" marB="34290"/>
                </a:tc>
                <a:tc>
                  <a:txBody>
                    <a:bodyPr/>
                    <a:lstStyle/>
                    <a:p>
                      <a:r>
                        <a:rPr lang="en-US" sz="2000" dirty="0" smtClean="0">
                          <a:solidFill>
                            <a:schemeClr val="tx1"/>
                          </a:solidFill>
                        </a:rPr>
                        <a:t>Quality Control</a:t>
                      </a:r>
                      <a:endParaRPr lang="en-US" sz="2000" dirty="0">
                        <a:solidFill>
                          <a:schemeClr val="tx1"/>
                        </a:solidFill>
                      </a:endParaRPr>
                    </a:p>
                  </a:txBody>
                  <a:tcPr marL="72390" marR="72390" marT="34290" marB="34290"/>
                </a:tc>
                <a:extLst>
                  <a:ext uri="{0D108BD9-81ED-4DB2-BD59-A6C34878D82A}">
                    <a16:rowId xmlns:a16="http://schemas.microsoft.com/office/drawing/2014/main" val="2623209443"/>
                  </a:ext>
                </a:extLst>
              </a:tr>
              <a:tr h="278130">
                <a:tc>
                  <a:txBody>
                    <a:bodyPr/>
                    <a:lstStyle/>
                    <a:p>
                      <a:r>
                        <a:rPr lang="en-US" sz="2000" dirty="0" smtClean="0">
                          <a:solidFill>
                            <a:schemeClr val="tx1"/>
                          </a:solidFill>
                        </a:rPr>
                        <a:t>SCMI</a:t>
                      </a:r>
                      <a:endParaRPr lang="en-US" sz="2000" dirty="0">
                        <a:solidFill>
                          <a:schemeClr val="tx1"/>
                        </a:solidFill>
                      </a:endParaRPr>
                    </a:p>
                  </a:txBody>
                  <a:tcPr marL="72390" marR="72390" marT="34290" marB="34290"/>
                </a:tc>
                <a:tc>
                  <a:txBody>
                    <a:bodyPr/>
                    <a:lstStyle/>
                    <a:p>
                      <a:r>
                        <a:rPr lang="en-US" sz="2000" dirty="0" err="1" smtClean="0">
                          <a:solidFill>
                            <a:schemeClr val="tx1"/>
                          </a:solidFill>
                        </a:rPr>
                        <a:t>Sectorized</a:t>
                      </a:r>
                      <a:r>
                        <a:rPr lang="en-US" sz="2000" dirty="0" smtClean="0">
                          <a:solidFill>
                            <a:schemeClr val="tx1"/>
                          </a:solidFill>
                        </a:rPr>
                        <a:t> Cloud and Moisture Imagery </a:t>
                      </a:r>
                      <a:endParaRPr lang="en-US" sz="2000" dirty="0">
                        <a:solidFill>
                          <a:schemeClr val="tx1"/>
                        </a:solidFill>
                      </a:endParaRPr>
                    </a:p>
                  </a:txBody>
                  <a:tcPr marL="72390" marR="72390" marT="34290" marB="34290"/>
                </a:tc>
                <a:extLst>
                  <a:ext uri="{0D108BD9-81ED-4DB2-BD59-A6C34878D82A}">
                    <a16:rowId xmlns:a16="http://schemas.microsoft.com/office/drawing/2014/main" val="4167832030"/>
                  </a:ext>
                </a:extLst>
              </a:tr>
              <a:tr h="278130">
                <a:tc>
                  <a:txBody>
                    <a:bodyPr/>
                    <a:lstStyle/>
                    <a:p>
                      <a:r>
                        <a:rPr lang="en-US" sz="2000" dirty="0" smtClean="0">
                          <a:solidFill>
                            <a:schemeClr val="tx1"/>
                          </a:solidFill>
                        </a:rPr>
                        <a:t>SEISS</a:t>
                      </a:r>
                      <a:endParaRPr lang="en-US" sz="2000" dirty="0">
                        <a:solidFill>
                          <a:schemeClr val="tx1"/>
                        </a:solidFill>
                      </a:endParaRPr>
                    </a:p>
                  </a:txBody>
                  <a:tcPr marL="72390" marR="72390" marT="34290" marB="34290"/>
                </a:tc>
                <a:tc>
                  <a:txBody>
                    <a:bodyPr/>
                    <a:lstStyle/>
                    <a:p>
                      <a:r>
                        <a:rPr lang="en-US" sz="2000" dirty="0" smtClean="0">
                          <a:solidFill>
                            <a:schemeClr val="tx1"/>
                          </a:solidFill>
                        </a:rPr>
                        <a:t>Space Environment In-Situ Suite </a:t>
                      </a:r>
                      <a:endParaRPr lang="en-US" sz="2000" dirty="0">
                        <a:solidFill>
                          <a:schemeClr val="tx1"/>
                        </a:solidFill>
                      </a:endParaRPr>
                    </a:p>
                  </a:txBody>
                  <a:tcPr marL="72390" marR="72390" marT="34290" marB="34290"/>
                </a:tc>
                <a:extLst>
                  <a:ext uri="{0D108BD9-81ED-4DB2-BD59-A6C34878D82A}">
                    <a16:rowId xmlns:a16="http://schemas.microsoft.com/office/drawing/2014/main" val="1640809360"/>
                  </a:ext>
                </a:extLst>
              </a:tr>
              <a:tr h="278130">
                <a:tc>
                  <a:txBody>
                    <a:bodyPr/>
                    <a:lstStyle/>
                    <a:p>
                      <a:r>
                        <a:rPr lang="en-US" sz="2000" dirty="0" smtClean="0">
                          <a:solidFill>
                            <a:schemeClr val="tx1"/>
                          </a:solidFill>
                        </a:rPr>
                        <a:t>S-NPP</a:t>
                      </a:r>
                      <a:endParaRPr lang="en-US" sz="2000" dirty="0">
                        <a:solidFill>
                          <a:schemeClr val="tx1"/>
                        </a:solidFill>
                      </a:endParaRPr>
                    </a:p>
                  </a:txBody>
                  <a:tcPr marL="72390" marR="72390" marT="34290" marB="34290"/>
                </a:tc>
                <a:tc>
                  <a:txBody>
                    <a:bodyPr/>
                    <a:lstStyle/>
                    <a:p>
                      <a:r>
                        <a:rPr lang="en-US" sz="2000" dirty="0" smtClean="0">
                          <a:solidFill>
                            <a:schemeClr val="tx1"/>
                          </a:solidFill>
                        </a:rPr>
                        <a:t>Suomi National Polar-orbiting Partnership </a:t>
                      </a:r>
                      <a:endParaRPr lang="en-US" sz="2000" dirty="0">
                        <a:solidFill>
                          <a:schemeClr val="tx1"/>
                        </a:solidFill>
                      </a:endParaRPr>
                    </a:p>
                  </a:txBody>
                  <a:tcPr marL="72390" marR="72390" marT="34290" marB="34290"/>
                </a:tc>
                <a:extLst>
                  <a:ext uri="{0D108BD9-81ED-4DB2-BD59-A6C34878D82A}">
                    <a16:rowId xmlns:a16="http://schemas.microsoft.com/office/drawing/2014/main" val="87448255"/>
                  </a:ext>
                </a:extLst>
              </a:tr>
              <a:tr h="278130">
                <a:tc>
                  <a:txBody>
                    <a:bodyPr/>
                    <a:lstStyle/>
                    <a:p>
                      <a:r>
                        <a:rPr lang="en-US" sz="2000" dirty="0" smtClean="0">
                          <a:solidFill>
                            <a:schemeClr val="tx1"/>
                          </a:solidFill>
                        </a:rPr>
                        <a:t>SSEC</a:t>
                      </a:r>
                      <a:endParaRPr lang="en-US" sz="2000" dirty="0">
                        <a:solidFill>
                          <a:schemeClr val="tx1"/>
                        </a:solidFill>
                      </a:endParaRPr>
                    </a:p>
                  </a:txBody>
                  <a:tcPr marL="72390" marR="72390" marT="34290" marB="34290"/>
                </a:tc>
                <a:tc>
                  <a:txBody>
                    <a:bodyPr/>
                    <a:lstStyle/>
                    <a:p>
                      <a:r>
                        <a:rPr lang="en-US" sz="2000" dirty="0" smtClean="0">
                          <a:solidFill>
                            <a:schemeClr val="tx1"/>
                          </a:solidFill>
                        </a:rPr>
                        <a:t>Space Science and Engineering Center</a:t>
                      </a:r>
                      <a:endParaRPr lang="en-US" sz="2000" dirty="0">
                        <a:solidFill>
                          <a:schemeClr val="tx1"/>
                        </a:solidFill>
                      </a:endParaRPr>
                    </a:p>
                  </a:txBody>
                  <a:tcPr marL="72390" marR="72390" marT="34290" marB="34290"/>
                </a:tc>
                <a:extLst>
                  <a:ext uri="{0D108BD9-81ED-4DB2-BD59-A6C34878D82A}">
                    <a16:rowId xmlns:a16="http://schemas.microsoft.com/office/drawing/2014/main" val="2363748048"/>
                  </a:ext>
                </a:extLst>
              </a:tr>
              <a:tr h="278130">
                <a:tc>
                  <a:txBody>
                    <a:bodyPr/>
                    <a:lstStyle/>
                    <a:p>
                      <a:r>
                        <a:rPr lang="en-US" sz="2000" dirty="0" smtClean="0">
                          <a:solidFill>
                            <a:schemeClr val="tx1"/>
                          </a:solidFill>
                        </a:rPr>
                        <a:t>SUVI</a:t>
                      </a:r>
                      <a:endParaRPr lang="en-US" sz="2000" dirty="0">
                        <a:solidFill>
                          <a:schemeClr val="tx1"/>
                        </a:solidFill>
                      </a:endParaRPr>
                    </a:p>
                  </a:txBody>
                  <a:tcPr marL="72390" marR="72390" marT="34290" marB="34290"/>
                </a:tc>
                <a:tc>
                  <a:txBody>
                    <a:bodyPr/>
                    <a:lstStyle/>
                    <a:p>
                      <a:r>
                        <a:rPr lang="en-US" sz="2000" dirty="0" smtClean="0">
                          <a:solidFill>
                            <a:schemeClr val="tx1"/>
                          </a:solidFill>
                        </a:rPr>
                        <a:t> Solar Ultraviolet Imager </a:t>
                      </a:r>
                      <a:r>
                        <a:rPr lang="en-US" sz="2000" dirty="0" err="1" smtClean="0">
                          <a:solidFill>
                            <a:schemeClr val="tx1"/>
                          </a:solidFill>
                        </a:rPr>
                        <a:t>i</a:t>
                      </a:r>
                      <a:endParaRPr lang="en-US" sz="2000" dirty="0">
                        <a:solidFill>
                          <a:schemeClr val="tx1"/>
                        </a:solidFill>
                      </a:endParaRPr>
                    </a:p>
                  </a:txBody>
                  <a:tcPr marL="72390" marR="72390" marT="34290" marB="34290"/>
                </a:tc>
                <a:extLst>
                  <a:ext uri="{0D108BD9-81ED-4DB2-BD59-A6C34878D82A}">
                    <a16:rowId xmlns:a16="http://schemas.microsoft.com/office/drawing/2014/main" val="619718907"/>
                  </a:ext>
                </a:extLst>
              </a:tr>
              <a:tr h="278130">
                <a:tc>
                  <a:txBody>
                    <a:bodyPr/>
                    <a:lstStyle/>
                    <a:p>
                      <a:r>
                        <a:rPr lang="en-US" sz="2000" dirty="0" smtClean="0">
                          <a:solidFill>
                            <a:schemeClr val="tx1"/>
                          </a:solidFill>
                        </a:rPr>
                        <a:t>WCDAS</a:t>
                      </a:r>
                      <a:endParaRPr lang="en-US" sz="2000" dirty="0">
                        <a:solidFill>
                          <a:schemeClr val="tx1"/>
                        </a:solidFill>
                      </a:endParaRPr>
                    </a:p>
                  </a:txBody>
                  <a:tcPr marL="72390" marR="72390" marT="34290" marB="34290"/>
                </a:tc>
                <a:tc>
                  <a:txBody>
                    <a:bodyPr/>
                    <a:lstStyle/>
                    <a:p>
                      <a:r>
                        <a:rPr lang="en-US" sz="2000" dirty="0" smtClean="0">
                          <a:solidFill>
                            <a:schemeClr val="tx1"/>
                          </a:solidFill>
                        </a:rPr>
                        <a:t>Wallops Command and Data Acquisition Station</a:t>
                      </a:r>
                      <a:endParaRPr lang="en-US" sz="2000" dirty="0">
                        <a:solidFill>
                          <a:schemeClr val="tx1"/>
                        </a:solidFill>
                      </a:endParaRPr>
                    </a:p>
                  </a:txBody>
                  <a:tcPr marL="72390" marR="72390" marT="34290" marB="34290"/>
                </a:tc>
                <a:extLst>
                  <a:ext uri="{0D108BD9-81ED-4DB2-BD59-A6C34878D82A}">
                    <a16:rowId xmlns:a16="http://schemas.microsoft.com/office/drawing/2014/main" val="234931678"/>
                  </a:ext>
                </a:extLst>
              </a:tr>
              <a:tr h="278130">
                <a:tc>
                  <a:txBody>
                    <a:bodyPr/>
                    <a:lstStyle/>
                    <a:p>
                      <a:r>
                        <a:rPr lang="en-US" sz="2000" dirty="0" smtClean="0">
                          <a:solidFill>
                            <a:schemeClr val="tx1"/>
                          </a:solidFill>
                        </a:rPr>
                        <a:t>XPI</a:t>
                      </a:r>
                      <a:endParaRPr lang="en-US" sz="2000" dirty="0">
                        <a:solidFill>
                          <a:schemeClr val="tx1"/>
                        </a:solidFill>
                      </a:endParaRPr>
                    </a:p>
                  </a:txBody>
                  <a:tcPr marL="72390" marR="72390" marT="34290" marB="34290"/>
                </a:tc>
                <a:tc>
                  <a:txBody>
                    <a:bodyPr/>
                    <a:lstStyle/>
                    <a:p>
                      <a:r>
                        <a:rPr lang="en-US" sz="2000" dirty="0" smtClean="0">
                          <a:solidFill>
                            <a:schemeClr val="tx1"/>
                          </a:solidFill>
                        </a:rPr>
                        <a:t>Cross-Polarization Interference </a:t>
                      </a:r>
                      <a:endParaRPr lang="en-US" sz="2000" dirty="0">
                        <a:solidFill>
                          <a:schemeClr val="tx1"/>
                        </a:solidFill>
                      </a:endParaRPr>
                    </a:p>
                  </a:txBody>
                  <a:tcPr marL="72390" marR="72390" marT="34290" marB="34290"/>
                </a:tc>
                <a:extLst>
                  <a:ext uri="{0D108BD9-81ED-4DB2-BD59-A6C34878D82A}">
                    <a16:rowId xmlns:a16="http://schemas.microsoft.com/office/drawing/2014/main" val="3671453146"/>
                  </a:ext>
                </a:extLst>
              </a:tr>
              <a:tr h="278130">
                <a:tc>
                  <a:txBody>
                    <a:bodyPr/>
                    <a:lstStyle/>
                    <a:p>
                      <a:endParaRPr lang="en-US" sz="2000">
                        <a:solidFill>
                          <a:schemeClr val="tx1"/>
                        </a:solidFill>
                      </a:endParaRPr>
                    </a:p>
                  </a:txBody>
                  <a:tcPr marL="72390" marR="72390" marT="34290" marB="34290"/>
                </a:tc>
                <a:tc>
                  <a:txBody>
                    <a:bodyPr/>
                    <a:lstStyle/>
                    <a:p>
                      <a:endParaRPr lang="en-US" sz="2000" dirty="0">
                        <a:solidFill>
                          <a:schemeClr val="tx1"/>
                        </a:solidFill>
                      </a:endParaRPr>
                    </a:p>
                  </a:txBody>
                  <a:tcPr marL="72390" marR="72390" marT="34290" marB="34290"/>
                </a:tc>
                <a:extLst>
                  <a:ext uri="{0D108BD9-81ED-4DB2-BD59-A6C34878D82A}">
                    <a16:rowId xmlns:a16="http://schemas.microsoft.com/office/drawing/2014/main" val="2217315209"/>
                  </a:ext>
                </a:extLst>
              </a:tr>
            </a:tbl>
          </a:graphicData>
        </a:graphic>
      </p:graphicFrame>
      <p:sp>
        <p:nvSpPr>
          <p:cNvPr id="10" name="Slide Number Placeholder 9"/>
          <p:cNvSpPr>
            <a:spLocks noGrp="1"/>
          </p:cNvSpPr>
          <p:nvPr>
            <p:ph type="sldNum" sz="quarter" idx="4"/>
          </p:nvPr>
        </p:nvSpPr>
        <p:spPr/>
        <p:txBody>
          <a:bodyPr/>
          <a:lstStyle/>
          <a:p>
            <a:pPr defTabSz="342900"/>
            <a:fld id="{55723E3B-6DCA-4F3F-B844-0B144139ED8C}" type="slidenum">
              <a:rPr lang="en-US" altLang="en-US" kern="1200" smtClean="0">
                <a:solidFill>
                  <a:prstClr val="white"/>
                </a:solidFill>
                <a:latin typeface="Calibri"/>
                <a:ea typeface="+mn-ea"/>
                <a:cs typeface="+mn-cs"/>
              </a:rPr>
              <a:pPr defTabSz="342900"/>
              <a:t>52</a:t>
            </a:fld>
            <a:endParaRPr lang="en-US" altLang="en-US" kern="1200" dirty="0">
              <a:solidFill>
                <a:prstClr val="white"/>
              </a:solidFill>
              <a:latin typeface="Calibri"/>
              <a:ea typeface="+mn-ea"/>
              <a:cs typeface="+mn-cs"/>
            </a:endParaRPr>
          </a:p>
        </p:txBody>
      </p:sp>
      <p:sp>
        <p:nvSpPr>
          <p:cNvPr id="11" name="Date Placeholder 10"/>
          <p:cNvSpPr>
            <a:spLocks noGrp="1"/>
          </p:cNvSpPr>
          <p:nvPr>
            <p:ph type="dt" sz="half" idx="2"/>
          </p:nvPr>
        </p:nvSpPr>
        <p:spPr/>
        <p:txBody>
          <a:bodyPr/>
          <a:lstStyle/>
          <a:p>
            <a:pPr defTabSz="342900"/>
            <a:fld id="{37443FBA-B13B-41F5-8B19-EDC26A1A1BBD}" type="datetime1">
              <a:rPr lang="en-US" altLang="en-US" sz="1350" kern="1200">
                <a:solidFill>
                  <a:prstClr val="white"/>
                </a:solidFill>
                <a:latin typeface="Calibri"/>
                <a:ea typeface="+mn-ea"/>
                <a:cs typeface="+mn-cs"/>
              </a:rPr>
              <a:pPr defTabSz="342900"/>
              <a:t>1/4/2019</a:t>
            </a:fld>
            <a:endParaRPr lang="en-US" altLang="en-US" sz="1350" kern="1200">
              <a:solidFill>
                <a:prstClr val="white"/>
              </a:solidFill>
              <a:latin typeface="Calibri"/>
              <a:ea typeface="+mn-ea"/>
              <a:cs typeface="+mn-cs"/>
            </a:endParaRPr>
          </a:p>
        </p:txBody>
      </p:sp>
    </p:spTree>
    <p:extLst>
      <p:ext uri="{BB962C8B-B14F-4D97-AF65-F5344CB8AC3E}">
        <p14:creationId xmlns:p14="http://schemas.microsoft.com/office/powerpoint/2010/main" val="2388380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2130058" y="268930"/>
            <a:ext cx="7886700" cy="490265"/>
          </a:xfrm>
        </p:spPr>
        <p:txBody>
          <a:bodyPr>
            <a:normAutofit/>
          </a:bodyPr>
          <a:lstStyle/>
          <a:p>
            <a:r>
              <a:rPr lang="en-US" dirty="0" smtClean="0"/>
              <a:t>GOES Constellation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5074" y="1511779"/>
            <a:ext cx="1113666" cy="1109135"/>
          </a:xfrm>
          <a:prstGeom prst="rect">
            <a:avLst/>
          </a:prstGeom>
        </p:spPr>
      </p:pic>
      <p:sp>
        <p:nvSpPr>
          <p:cNvPr id="18" name="Rectangle 23"/>
          <p:cNvSpPr>
            <a:spLocks noChangeAspect="1" noChangeArrowheads="1"/>
          </p:cNvSpPr>
          <p:nvPr/>
        </p:nvSpPr>
        <p:spPr bwMode="auto">
          <a:xfrm>
            <a:off x="2419571" y="948221"/>
            <a:ext cx="1874809"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Preparing for GOES-West Ops</a:t>
            </a:r>
          </a:p>
          <a:p>
            <a:pPr algn="ctr"/>
            <a:r>
              <a:rPr lang="en-US" sz="1200" dirty="0">
                <a:latin typeface="Calibri"/>
              </a:rPr>
              <a:t>GOES-17</a:t>
            </a:r>
          </a:p>
          <a:p>
            <a:pPr algn="ctr"/>
            <a:r>
              <a:rPr lang="en-US" sz="1200" dirty="0">
                <a:latin typeface="Calibri"/>
              </a:rPr>
              <a:t>137.2° West </a:t>
            </a:r>
          </a:p>
        </p:txBody>
      </p:sp>
      <p:pic>
        <p:nvPicPr>
          <p:cNvPr id="25" name="Picture 3" descr="C:\Users\kyle.herring\Desktop\goes-r-no-background-lr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9662">
            <a:off x="3155979" y="1957246"/>
            <a:ext cx="641143" cy="39109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3"/>
          <p:cNvSpPr>
            <a:spLocks noChangeAspect="1" noChangeArrowheads="1"/>
          </p:cNvSpPr>
          <p:nvPr/>
        </p:nvSpPr>
        <p:spPr bwMode="auto">
          <a:xfrm>
            <a:off x="4624548" y="948221"/>
            <a:ext cx="718146"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GOES-West</a:t>
            </a:r>
          </a:p>
          <a:p>
            <a:pPr algn="ctr"/>
            <a:r>
              <a:rPr lang="en-US" sz="1200" dirty="0">
                <a:latin typeface="Calibri"/>
              </a:rPr>
              <a:t>GOES-15</a:t>
            </a:r>
          </a:p>
          <a:p>
            <a:pPr algn="ctr"/>
            <a:r>
              <a:rPr lang="en-US" sz="1200" dirty="0">
                <a:latin typeface="Calibri"/>
              </a:rPr>
              <a:t>128° West </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697" y="1513103"/>
            <a:ext cx="1109317" cy="1110449"/>
          </a:xfrm>
          <a:prstGeom prst="rect">
            <a:avLst/>
          </a:prstGeom>
        </p:spPr>
      </p:pic>
      <p:pic>
        <p:nvPicPr>
          <p:cNvPr id="33" name="Picture 2"/>
          <p:cNvPicPr>
            <a:picLocks noChangeAspect="1" noChangeArrowheads="1"/>
          </p:cNvPicPr>
          <p:nvPr/>
        </p:nvPicPr>
        <p:blipFill>
          <a:blip r:embed="rId5" cstate="print"/>
          <a:srcRect/>
          <a:stretch>
            <a:fillRect/>
          </a:stretch>
        </p:blipFill>
        <p:spPr bwMode="auto">
          <a:xfrm>
            <a:off x="4732590" y="1854812"/>
            <a:ext cx="442295" cy="329619"/>
          </a:xfrm>
          <a:prstGeom prst="rect">
            <a:avLst/>
          </a:prstGeom>
          <a:noFill/>
          <a:ln w="9525">
            <a:noFill/>
            <a:miter lim="800000"/>
            <a:headEnd/>
            <a:tailEnd/>
          </a:ln>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790" y="1510653"/>
            <a:ext cx="1109317" cy="1110449"/>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5706" y="1509283"/>
            <a:ext cx="1109317" cy="1110449"/>
          </a:xfrm>
          <a:prstGeom prst="rect">
            <a:avLst/>
          </a:prstGeom>
        </p:spPr>
      </p:pic>
      <p:sp>
        <p:nvSpPr>
          <p:cNvPr id="36" name="Rectangle 35"/>
          <p:cNvSpPr>
            <a:spLocks noChangeAspect="1" noChangeArrowheads="1"/>
          </p:cNvSpPr>
          <p:nvPr/>
        </p:nvSpPr>
        <p:spPr bwMode="auto">
          <a:xfrm>
            <a:off x="7954727" y="947997"/>
            <a:ext cx="730970"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37" name="Rectangle 25"/>
          <p:cNvSpPr>
            <a:spLocks noChangeAspect="1" noChangeArrowheads="1"/>
          </p:cNvSpPr>
          <p:nvPr/>
        </p:nvSpPr>
        <p:spPr bwMode="auto">
          <a:xfrm>
            <a:off x="6419123" y="949367"/>
            <a:ext cx="657232"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38" name="Picture 3" descr="C:\Users\kyle.herring\Desktop\goes-r-no-background-lr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9662">
            <a:off x="8155035" y="1922822"/>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8100" y="1510085"/>
            <a:ext cx="1109317" cy="1110449"/>
          </a:xfrm>
          <a:prstGeom prst="rect">
            <a:avLst/>
          </a:prstGeom>
        </p:spPr>
      </p:pic>
      <p:sp>
        <p:nvSpPr>
          <p:cNvPr id="40" name="Rectangle 39"/>
          <p:cNvSpPr>
            <a:spLocks noChangeAspect="1" noChangeArrowheads="1"/>
          </p:cNvSpPr>
          <p:nvPr/>
        </p:nvSpPr>
        <p:spPr bwMode="auto">
          <a:xfrm>
            <a:off x="9258889" y="947997"/>
            <a:ext cx="1307437"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Storage</a:t>
            </a:r>
          </a:p>
          <a:p>
            <a:pPr algn="ctr"/>
            <a:r>
              <a:rPr lang="en-US" sz="1200" dirty="0">
                <a:latin typeface="Calibri"/>
              </a:rPr>
              <a:t>GOES-13</a:t>
            </a:r>
          </a:p>
          <a:p>
            <a:pPr algn="ctr"/>
            <a:r>
              <a:rPr lang="en-US" sz="1200" dirty="0">
                <a:latin typeface="Calibri"/>
              </a:rPr>
              <a:t>60° West</a:t>
            </a:r>
          </a:p>
        </p:txBody>
      </p:sp>
      <p:sp>
        <p:nvSpPr>
          <p:cNvPr id="43" name="Oval 42"/>
          <p:cNvSpPr>
            <a:spLocks noChangeAspect="1"/>
          </p:cNvSpPr>
          <p:nvPr/>
        </p:nvSpPr>
        <p:spPr>
          <a:xfrm>
            <a:off x="6184790" y="1498133"/>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45" name="Picture 2"/>
          <p:cNvPicPr>
            <a:picLocks noChangeAspect="1" noChangeArrowheads="1"/>
          </p:cNvPicPr>
          <p:nvPr/>
        </p:nvPicPr>
        <p:blipFill>
          <a:blip r:embed="rId5" cstate="print"/>
          <a:srcRect/>
          <a:stretch>
            <a:fillRect/>
          </a:stretch>
        </p:blipFill>
        <p:spPr bwMode="auto">
          <a:xfrm>
            <a:off x="6492683" y="1852362"/>
            <a:ext cx="442295" cy="329619"/>
          </a:xfrm>
          <a:prstGeom prst="rect">
            <a:avLst/>
          </a:prstGeom>
          <a:noFill/>
          <a:ln w="9525">
            <a:noFill/>
            <a:miter lim="800000"/>
            <a:headEnd/>
            <a:tailEnd/>
          </a:ln>
          <a:effectLst/>
        </p:spPr>
      </p:pic>
      <p:sp>
        <p:nvSpPr>
          <p:cNvPr id="46" name="Oval 45"/>
          <p:cNvSpPr>
            <a:spLocks noChangeAspect="1"/>
          </p:cNvSpPr>
          <p:nvPr/>
        </p:nvSpPr>
        <p:spPr>
          <a:xfrm>
            <a:off x="9317120" y="1495357"/>
            <a:ext cx="1170859"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47" name="Picture 2"/>
          <p:cNvPicPr>
            <a:picLocks noChangeAspect="1" noChangeArrowheads="1"/>
          </p:cNvPicPr>
          <p:nvPr/>
        </p:nvPicPr>
        <p:blipFill>
          <a:blip r:embed="rId5" cstate="print"/>
          <a:srcRect/>
          <a:stretch>
            <a:fillRect/>
          </a:stretch>
        </p:blipFill>
        <p:spPr bwMode="auto">
          <a:xfrm>
            <a:off x="10046046" y="1867030"/>
            <a:ext cx="441933" cy="329350"/>
          </a:xfrm>
          <a:prstGeom prst="rect">
            <a:avLst/>
          </a:prstGeom>
          <a:noFill/>
          <a:ln w="9525">
            <a:noFill/>
            <a:miter lim="800000"/>
            <a:headEnd/>
            <a:tailEnd/>
          </a:ln>
          <a:effectLst/>
        </p:spPr>
      </p:pic>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6334" y="3402289"/>
            <a:ext cx="1113666" cy="1109135"/>
          </a:xfrm>
          <a:prstGeom prst="rect">
            <a:avLst/>
          </a:prstGeom>
        </p:spPr>
      </p:pic>
      <p:sp>
        <p:nvSpPr>
          <p:cNvPr id="49" name="Rectangle 23"/>
          <p:cNvSpPr>
            <a:spLocks noChangeAspect="1" noChangeArrowheads="1"/>
          </p:cNvSpPr>
          <p:nvPr/>
        </p:nvSpPr>
        <p:spPr bwMode="auto">
          <a:xfrm>
            <a:off x="2955496" y="2838731"/>
            <a:ext cx="805477"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GOES-West</a:t>
            </a:r>
          </a:p>
          <a:p>
            <a:pPr algn="ctr"/>
            <a:r>
              <a:rPr lang="en-US" sz="1200" dirty="0">
                <a:latin typeface="Calibri"/>
              </a:rPr>
              <a:t>GOES-17</a:t>
            </a:r>
          </a:p>
          <a:p>
            <a:pPr algn="ctr"/>
            <a:r>
              <a:rPr lang="en-US" sz="1200" dirty="0">
                <a:latin typeface="Calibri"/>
              </a:rPr>
              <a:t>137.2° West </a:t>
            </a:r>
          </a:p>
        </p:txBody>
      </p:sp>
      <p:pic>
        <p:nvPicPr>
          <p:cNvPr id="51" name="Picture 3" descr="C:\Users\kyle.herring\Desktop\goes-r-no-background-lr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9662">
            <a:off x="3157239" y="3847756"/>
            <a:ext cx="641143" cy="391097"/>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23"/>
          <p:cNvSpPr>
            <a:spLocks noChangeAspect="1" noChangeArrowheads="1"/>
          </p:cNvSpPr>
          <p:nvPr/>
        </p:nvSpPr>
        <p:spPr bwMode="auto">
          <a:xfrm>
            <a:off x="4169601" y="2838731"/>
            <a:ext cx="1630575"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Supplemental Operations</a:t>
            </a:r>
          </a:p>
          <a:p>
            <a:pPr algn="ctr"/>
            <a:r>
              <a:rPr lang="en-US" sz="1200" dirty="0">
                <a:latin typeface="Calibri"/>
              </a:rPr>
              <a:t>GOES-15</a:t>
            </a:r>
          </a:p>
          <a:p>
            <a:pPr algn="ctr"/>
            <a:r>
              <a:rPr lang="en-US" sz="1200" dirty="0">
                <a:latin typeface="Calibri"/>
              </a:rPr>
              <a:t>128° West </a:t>
            </a:r>
          </a:p>
        </p:txBody>
      </p:sp>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5957" y="3403613"/>
            <a:ext cx="1109317" cy="1110449"/>
          </a:xfrm>
          <a:prstGeom prst="rect">
            <a:avLst/>
          </a:prstGeom>
        </p:spPr>
      </p:pic>
      <p:pic>
        <p:nvPicPr>
          <p:cNvPr id="54" name="Picture 2"/>
          <p:cNvPicPr>
            <a:picLocks noChangeAspect="1" noChangeArrowheads="1"/>
          </p:cNvPicPr>
          <p:nvPr/>
        </p:nvPicPr>
        <p:blipFill>
          <a:blip r:embed="rId5" cstate="print"/>
          <a:srcRect/>
          <a:stretch>
            <a:fillRect/>
          </a:stretch>
        </p:blipFill>
        <p:spPr bwMode="auto">
          <a:xfrm>
            <a:off x="4733850" y="3745322"/>
            <a:ext cx="442295" cy="329619"/>
          </a:xfrm>
          <a:prstGeom prst="rect">
            <a:avLst/>
          </a:prstGeom>
          <a:noFill/>
          <a:ln w="9525">
            <a:noFill/>
            <a:miter lim="800000"/>
            <a:headEnd/>
            <a:tailEnd/>
          </a:ln>
          <a:effectLst/>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050" y="3401163"/>
            <a:ext cx="1109317" cy="1110449"/>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6966" y="3399793"/>
            <a:ext cx="1109317" cy="1110449"/>
          </a:xfrm>
          <a:prstGeom prst="rect">
            <a:avLst/>
          </a:prstGeom>
        </p:spPr>
      </p:pic>
      <p:sp>
        <p:nvSpPr>
          <p:cNvPr id="57" name="Rectangle 56"/>
          <p:cNvSpPr>
            <a:spLocks noChangeAspect="1" noChangeArrowheads="1"/>
          </p:cNvSpPr>
          <p:nvPr/>
        </p:nvSpPr>
        <p:spPr bwMode="auto">
          <a:xfrm>
            <a:off x="7955987" y="2838507"/>
            <a:ext cx="730970"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58" name="Rectangle 25"/>
          <p:cNvSpPr>
            <a:spLocks noChangeAspect="1" noChangeArrowheads="1"/>
          </p:cNvSpPr>
          <p:nvPr/>
        </p:nvSpPr>
        <p:spPr bwMode="auto">
          <a:xfrm>
            <a:off x="6420383" y="2839877"/>
            <a:ext cx="657232"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59" name="Picture 3" descr="C:\Users\kyle.herring\Desktop\goes-r-no-background-lr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9662">
            <a:off x="8156295" y="3813332"/>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9360" y="3400595"/>
            <a:ext cx="1109317" cy="1110449"/>
          </a:xfrm>
          <a:prstGeom prst="rect">
            <a:avLst/>
          </a:prstGeom>
        </p:spPr>
      </p:pic>
      <p:sp>
        <p:nvSpPr>
          <p:cNvPr id="61" name="Rectangle 60"/>
          <p:cNvSpPr>
            <a:spLocks noChangeAspect="1" noChangeArrowheads="1"/>
          </p:cNvSpPr>
          <p:nvPr/>
        </p:nvSpPr>
        <p:spPr bwMode="auto">
          <a:xfrm>
            <a:off x="9260149" y="2838507"/>
            <a:ext cx="1307437"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Storage</a:t>
            </a:r>
          </a:p>
          <a:p>
            <a:pPr algn="ctr"/>
            <a:r>
              <a:rPr lang="en-US" sz="1200" dirty="0">
                <a:latin typeface="Calibri"/>
              </a:rPr>
              <a:t>GOES-13</a:t>
            </a:r>
          </a:p>
          <a:p>
            <a:pPr algn="ctr"/>
            <a:r>
              <a:rPr lang="en-US" sz="1200" dirty="0">
                <a:latin typeface="Calibri"/>
              </a:rPr>
              <a:t>60° West</a:t>
            </a:r>
          </a:p>
        </p:txBody>
      </p:sp>
      <p:sp>
        <p:nvSpPr>
          <p:cNvPr id="62" name="Oval 61"/>
          <p:cNvSpPr>
            <a:spLocks noChangeAspect="1"/>
          </p:cNvSpPr>
          <p:nvPr/>
        </p:nvSpPr>
        <p:spPr>
          <a:xfrm>
            <a:off x="6186050" y="3388643"/>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63" name="Picture 2"/>
          <p:cNvPicPr>
            <a:picLocks noChangeAspect="1" noChangeArrowheads="1"/>
          </p:cNvPicPr>
          <p:nvPr/>
        </p:nvPicPr>
        <p:blipFill>
          <a:blip r:embed="rId5" cstate="print"/>
          <a:srcRect/>
          <a:stretch>
            <a:fillRect/>
          </a:stretch>
        </p:blipFill>
        <p:spPr bwMode="auto">
          <a:xfrm>
            <a:off x="6493943" y="3742872"/>
            <a:ext cx="442295" cy="329619"/>
          </a:xfrm>
          <a:prstGeom prst="rect">
            <a:avLst/>
          </a:prstGeom>
          <a:noFill/>
          <a:ln w="9525">
            <a:noFill/>
            <a:miter lim="800000"/>
            <a:headEnd/>
            <a:tailEnd/>
          </a:ln>
          <a:effectLst/>
        </p:spPr>
      </p:pic>
      <p:sp>
        <p:nvSpPr>
          <p:cNvPr id="64" name="Oval 63"/>
          <p:cNvSpPr>
            <a:spLocks noChangeAspect="1"/>
          </p:cNvSpPr>
          <p:nvPr/>
        </p:nvSpPr>
        <p:spPr>
          <a:xfrm>
            <a:off x="9318380" y="3385867"/>
            <a:ext cx="1170859"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65" name="Picture 2"/>
          <p:cNvPicPr>
            <a:picLocks noChangeAspect="1" noChangeArrowheads="1"/>
          </p:cNvPicPr>
          <p:nvPr/>
        </p:nvPicPr>
        <p:blipFill>
          <a:blip r:embed="rId5" cstate="print"/>
          <a:srcRect/>
          <a:stretch>
            <a:fillRect/>
          </a:stretch>
        </p:blipFill>
        <p:spPr bwMode="auto">
          <a:xfrm>
            <a:off x="10047306" y="3757540"/>
            <a:ext cx="441933" cy="329350"/>
          </a:xfrm>
          <a:prstGeom prst="rect">
            <a:avLst/>
          </a:prstGeom>
          <a:noFill/>
          <a:ln w="9525">
            <a:noFill/>
            <a:miter lim="800000"/>
            <a:headEnd/>
            <a:tailEnd/>
          </a:ln>
          <a:effectLst/>
        </p:spPr>
      </p:pic>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6334" y="5367109"/>
            <a:ext cx="1113666" cy="1109135"/>
          </a:xfrm>
          <a:prstGeom prst="rect">
            <a:avLst/>
          </a:prstGeom>
        </p:spPr>
      </p:pic>
      <p:sp>
        <p:nvSpPr>
          <p:cNvPr id="67" name="Rectangle 23"/>
          <p:cNvSpPr>
            <a:spLocks noChangeAspect="1" noChangeArrowheads="1"/>
          </p:cNvSpPr>
          <p:nvPr/>
        </p:nvSpPr>
        <p:spPr bwMode="auto">
          <a:xfrm>
            <a:off x="2953476" y="4803551"/>
            <a:ext cx="809517"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GOES-West</a:t>
            </a:r>
          </a:p>
          <a:p>
            <a:pPr algn="ctr"/>
            <a:r>
              <a:rPr lang="en-US" sz="1200" dirty="0">
                <a:latin typeface="Calibri"/>
              </a:rPr>
              <a:t>GOES-17</a:t>
            </a:r>
          </a:p>
          <a:p>
            <a:pPr algn="ctr"/>
            <a:r>
              <a:rPr lang="en-US" sz="1200" dirty="0">
                <a:latin typeface="Calibri"/>
              </a:rPr>
              <a:t>137.2° West </a:t>
            </a:r>
          </a:p>
        </p:txBody>
      </p:sp>
      <p:pic>
        <p:nvPicPr>
          <p:cNvPr id="68" name="Picture 3" descr="C:\Users\kyle.herring\Desktop\goes-r-no-background-lr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9662">
            <a:off x="3157239" y="5812576"/>
            <a:ext cx="641143" cy="391097"/>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23"/>
          <p:cNvSpPr>
            <a:spLocks noChangeAspect="1" noChangeArrowheads="1"/>
          </p:cNvSpPr>
          <p:nvPr/>
        </p:nvSpPr>
        <p:spPr bwMode="auto">
          <a:xfrm>
            <a:off x="4638631" y="4803551"/>
            <a:ext cx="692498"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Storage</a:t>
            </a:r>
          </a:p>
          <a:p>
            <a:pPr algn="ctr"/>
            <a:r>
              <a:rPr lang="en-US" sz="1200" dirty="0">
                <a:latin typeface="Calibri"/>
              </a:rPr>
              <a:t>GOES-15</a:t>
            </a:r>
          </a:p>
          <a:p>
            <a:pPr algn="ctr"/>
            <a:r>
              <a:rPr lang="en-US" sz="1200" dirty="0">
                <a:latin typeface="Calibri"/>
              </a:rPr>
              <a:t>128° West </a:t>
            </a:r>
          </a:p>
        </p:txBody>
      </p:sp>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5957" y="5368433"/>
            <a:ext cx="1109317" cy="1110449"/>
          </a:xfrm>
          <a:prstGeom prst="rect">
            <a:avLst/>
          </a:prstGeom>
        </p:spPr>
      </p:pic>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050" y="5365983"/>
            <a:ext cx="1109317" cy="1110449"/>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6966" y="5364613"/>
            <a:ext cx="1109317" cy="1110449"/>
          </a:xfrm>
          <a:prstGeom prst="rect">
            <a:avLst/>
          </a:prstGeom>
        </p:spPr>
      </p:pic>
      <p:sp>
        <p:nvSpPr>
          <p:cNvPr id="74" name="Rectangle 73"/>
          <p:cNvSpPr>
            <a:spLocks noChangeAspect="1" noChangeArrowheads="1"/>
          </p:cNvSpPr>
          <p:nvPr/>
        </p:nvSpPr>
        <p:spPr bwMode="auto">
          <a:xfrm>
            <a:off x="7955987" y="4803327"/>
            <a:ext cx="730970"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75" name="Rectangle 25"/>
          <p:cNvSpPr>
            <a:spLocks noChangeAspect="1" noChangeArrowheads="1"/>
          </p:cNvSpPr>
          <p:nvPr/>
        </p:nvSpPr>
        <p:spPr bwMode="auto">
          <a:xfrm>
            <a:off x="6420383" y="4804697"/>
            <a:ext cx="657232"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76" name="Picture 3" descr="C:\Users\kyle.herring\Desktop\goes-r-no-background-lr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9662">
            <a:off x="8156295" y="5778152"/>
            <a:ext cx="641143" cy="39109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9360" y="5365415"/>
            <a:ext cx="1109317" cy="1110449"/>
          </a:xfrm>
          <a:prstGeom prst="rect">
            <a:avLst/>
          </a:prstGeom>
        </p:spPr>
      </p:pic>
      <p:sp>
        <p:nvSpPr>
          <p:cNvPr id="78" name="Rectangle 77"/>
          <p:cNvSpPr>
            <a:spLocks noChangeAspect="1" noChangeArrowheads="1"/>
          </p:cNvSpPr>
          <p:nvPr/>
        </p:nvSpPr>
        <p:spPr bwMode="auto">
          <a:xfrm>
            <a:off x="9260149" y="4803327"/>
            <a:ext cx="1307437" cy="553998"/>
          </a:xfrm>
          <a:prstGeom prst="rect">
            <a:avLst/>
          </a:prstGeom>
          <a:noFill/>
          <a:ln w="9525">
            <a:noFill/>
            <a:miter lim="800000"/>
            <a:headEnd/>
            <a:tailEnd/>
          </a:ln>
        </p:spPr>
        <p:txBody>
          <a:bodyPr wrap="square" lIns="0" tIns="0" rIns="0" bIns="0">
            <a:spAutoFit/>
          </a:bodyPr>
          <a:lstStyle/>
          <a:p>
            <a:pPr algn="ctr"/>
            <a:r>
              <a:rPr lang="en-US" sz="1200" dirty="0">
                <a:latin typeface="Calibri"/>
              </a:rPr>
              <a:t>Storage</a:t>
            </a:r>
          </a:p>
          <a:p>
            <a:pPr algn="ctr"/>
            <a:r>
              <a:rPr lang="en-US" sz="1200" dirty="0">
                <a:latin typeface="Calibri"/>
              </a:rPr>
              <a:t>GOES-13</a:t>
            </a:r>
          </a:p>
          <a:p>
            <a:pPr algn="ctr"/>
            <a:r>
              <a:rPr lang="en-US" sz="1200" dirty="0">
                <a:latin typeface="Calibri"/>
              </a:rPr>
              <a:t>60° West</a:t>
            </a:r>
          </a:p>
        </p:txBody>
      </p:sp>
      <p:sp>
        <p:nvSpPr>
          <p:cNvPr id="79" name="Oval 78"/>
          <p:cNvSpPr>
            <a:spLocks noChangeAspect="1"/>
          </p:cNvSpPr>
          <p:nvPr/>
        </p:nvSpPr>
        <p:spPr>
          <a:xfrm>
            <a:off x="6186050" y="5353463"/>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80" name="Picture 2"/>
          <p:cNvPicPr>
            <a:picLocks noChangeAspect="1" noChangeArrowheads="1"/>
          </p:cNvPicPr>
          <p:nvPr/>
        </p:nvPicPr>
        <p:blipFill>
          <a:blip r:embed="rId5" cstate="print"/>
          <a:srcRect/>
          <a:stretch>
            <a:fillRect/>
          </a:stretch>
        </p:blipFill>
        <p:spPr bwMode="auto">
          <a:xfrm>
            <a:off x="6493943" y="5707692"/>
            <a:ext cx="442295" cy="329619"/>
          </a:xfrm>
          <a:prstGeom prst="rect">
            <a:avLst/>
          </a:prstGeom>
          <a:noFill/>
          <a:ln w="9525">
            <a:noFill/>
            <a:miter lim="800000"/>
            <a:headEnd/>
            <a:tailEnd/>
          </a:ln>
          <a:effectLst/>
        </p:spPr>
      </p:pic>
      <p:sp>
        <p:nvSpPr>
          <p:cNvPr id="81" name="Oval 80"/>
          <p:cNvSpPr>
            <a:spLocks noChangeAspect="1"/>
          </p:cNvSpPr>
          <p:nvPr/>
        </p:nvSpPr>
        <p:spPr>
          <a:xfrm>
            <a:off x="9318380" y="5350687"/>
            <a:ext cx="1170859"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82" name="Picture 2"/>
          <p:cNvPicPr>
            <a:picLocks noChangeAspect="1" noChangeArrowheads="1"/>
          </p:cNvPicPr>
          <p:nvPr/>
        </p:nvPicPr>
        <p:blipFill>
          <a:blip r:embed="rId5" cstate="print"/>
          <a:srcRect/>
          <a:stretch>
            <a:fillRect/>
          </a:stretch>
        </p:blipFill>
        <p:spPr bwMode="auto">
          <a:xfrm>
            <a:off x="10047306" y="5722360"/>
            <a:ext cx="441933" cy="329350"/>
          </a:xfrm>
          <a:prstGeom prst="rect">
            <a:avLst/>
          </a:prstGeom>
          <a:noFill/>
          <a:ln w="9525">
            <a:noFill/>
            <a:miter lim="800000"/>
            <a:headEnd/>
            <a:tailEnd/>
          </a:ln>
          <a:effectLst/>
        </p:spPr>
      </p:pic>
      <p:cxnSp>
        <p:nvCxnSpPr>
          <p:cNvPr id="5" name="Straight Connector 4"/>
          <p:cNvCxnSpPr/>
          <p:nvPr/>
        </p:nvCxnSpPr>
        <p:spPr>
          <a:xfrm flipV="1">
            <a:off x="1660026" y="2740906"/>
            <a:ext cx="891729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646172" y="4669201"/>
            <a:ext cx="891729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568442" y="1823064"/>
            <a:ext cx="1096775" cy="461665"/>
          </a:xfrm>
          <a:prstGeom prst="rect">
            <a:avLst/>
          </a:prstGeom>
          <a:noFill/>
        </p:spPr>
        <p:txBody>
          <a:bodyPr wrap="none" rtlCol="0">
            <a:spAutoFit/>
          </a:bodyPr>
          <a:lstStyle/>
          <a:p>
            <a:r>
              <a:rPr lang="en-US" sz="1200" dirty="0"/>
              <a:t>Current as of</a:t>
            </a:r>
          </a:p>
          <a:p>
            <a:r>
              <a:rPr lang="en-US" sz="1200" dirty="0"/>
              <a:t>Dec 20, 2018</a:t>
            </a:r>
          </a:p>
        </p:txBody>
      </p:sp>
      <p:sp>
        <p:nvSpPr>
          <p:cNvPr id="86" name="TextBox 85"/>
          <p:cNvSpPr txBox="1"/>
          <p:nvPr/>
        </p:nvSpPr>
        <p:spPr>
          <a:xfrm>
            <a:off x="1569702" y="3728688"/>
            <a:ext cx="1112805" cy="461665"/>
          </a:xfrm>
          <a:prstGeom prst="rect">
            <a:avLst/>
          </a:prstGeom>
          <a:noFill/>
        </p:spPr>
        <p:txBody>
          <a:bodyPr wrap="none" rtlCol="0">
            <a:spAutoFit/>
          </a:bodyPr>
          <a:lstStyle/>
          <a:p>
            <a:r>
              <a:rPr lang="en-US" sz="1200" dirty="0"/>
              <a:t>Plan for </a:t>
            </a:r>
          </a:p>
          <a:p>
            <a:r>
              <a:rPr lang="en-US" sz="1200" dirty="0" smtClean="0"/>
              <a:t>January </a:t>
            </a:r>
            <a:r>
              <a:rPr lang="en-US" sz="1200" dirty="0" smtClean="0"/>
              <a:t>2019</a:t>
            </a:r>
            <a:endParaRPr lang="en-US" sz="1200" dirty="0"/>
          </a:p>
        </p:txBody>
      </p:sp>
      <p:sp>
        <p:nvSpPr>
          <p:cNvPr id="87" name="TextBox 86"/>
          <p:cNvSpPr txBox="1"/>
          <p:nvPr/>
        </p:nvSpPr>
        <p:spPr>
          <a:xfrm>
            <a:off x="1580562" y="5481912"/>
            <a:ext cx="1202573" cy="830997"/>
          </a:xfrm>
          <a:prstGeom prst="rect">
            <a:avLst/>
          </a:prstGeom>
          <a:noFill/>
        </p:spPr>
        <p:txBody>
          <a:bodyPr wrap="none" rtlCol="0">
            <a:spAutoFit/>
          </a:bodyPr>
          <a:lstStyle/>
          <a:p>
            <a:r>
              <a:rPr lang="en-US" sz="1200" dirty="0"/>
              <a:t>6 months</a:t>
            </a:r>
          </a:p>
          <a:p>
            <a:r>
              <a:rPr lang="en-US" sz="1200" dirty="0"/>
              <a:t>after GOES-17</a:t>
            </a:r>
          </a:p>
          <a:p>
            <a:r>
              <a:rPr lang="en-US" sz="1200" dirty="0"/>
              <a:t>assigned to </a:t>
            </a:r>
          </a:p>
          <a:p>
            <a:r>
              <a:rPr lang="en-US" sz="1200" dirty="0"/>
              <a:t>GOES-West</a:t>
            </a:r>
          </a:p>
        </p:txBody>
      </p:sp>
      <p:sp>
        <p:nvSpPr>
          <p:cNvPr id="88" name="Oval 87"/>
          <p:cNvSpPr>
            <a:spLocks noChangeAspect="1"/>
          </p:cNvSpPr>
          <p:nvPr/>
        </p:nvSpPr>
        <p:spPr>
          <a:xfrm>
            <a:off x="4415975" y="5365127"/>
            <a:ext cx="1109317" cy="111708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800" dirty="0">
              <a:latin typeface="Calibri"/>
              <a:ea typeface="+mn-ea"/>
              <a:cs typeface="+mn-cs"/>
            </a:endParaRPr>
          </a:p>
        </p:txBody>
      </p:sp>
      <p:pic>
        <p:nvPicPr>
          <p:cNvPr id="71" name="Picture 2"/>
          <p:cNvPicPr>
            <a:picLocks noChangeAspect="1" noChangeArrowheads="1"/>
          </p:cNvPicPr>
          <p:nvPr/>
        </p:nvPicPr>
        <p:blipFill>
          <a:blip r:embed="rId5" cstate="print"/>
          <a:srcRect/>
          <a:stretch>
            <a:fillRect/>
          </a:stretch>
        </p:blipFill>
        <p:spPr bwMode="auto">
          <a:xfrm>
            <a:off x="4733850" y="5710142"/>
            <a:ext cx="442295" cy="329619"/>
          </a:xfrm>
          <a:prstGeom prst="rect">
            <a:avLst/>
          </a:prstGeom>
          <a:noFill/>
          <a:ln w="9525">
            <a:noFill/>
            <a:miter lim="800000"/>
            <a:headEnd/>
            <a:tailEnd/>
          </a:ln>
          <a:effectLst/>
        </p:spPr>
      </p:pic>
    </p:spTree>
    <p:extLst>
      <p:ext uri="{BB962C8B-B14F-4D97-AF65-F5344CB8AC3E}">
        <p14:creationId xmlns:p14="http://schemas.microsoft.com/office/powerpoint/2010/main" val="135746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435550" y="173628"/>
            <a:ext cx="9015813" cy="536149"/>
          </a:xfrm>
        </p:spPr>
        <p:txBody>
          <a:bodyPr>
            <a:noAutofit/>
          </a:bodyPr>
          <a:lstStyle/>
          <a:p>
            <a:pPr eaLnBrk="1" hangingPunct="1"/>
            <a:r>
              <a:rPr lang="en-US" altLang="en-US" sz="3200" dirty="0"/>
              <a:t>Overview of GOES-R Series Data Access</a:t>
            </a:r>
          </a:p>
        </p:txBody>
      </p:sp>
      <p:graphicFrame>
        <p:nvGraphicFramePr>
          <p:cNvPr id="5" name="Table 4"/>
          <p:cNvGraphicFramePr>
            <a:graphicFrameLocks noGrp="1"/>
          </p:cNvGraphicFramePr>
          <p:nvPr>
            <p:extLst>
              <p:ext uri="{D42A27DB-BD31-4B8C-83A1-F6EECF244321}">
                <p14:modId xmlns:p14="http://schemas.microsoft.com/office/powerpoint/2010/main" val="1479765741"/>
              </p:ext>
            </p:extLst>
          </p:nvPr>
        </p:nvGraphicFramePr>
        <p:xfrm>
          <a:off x="931025" y="991893"/>
          <a:ext cx="10332720" cy="5315918"/>
        </p:xfrm>
        <a:graphic>
          <a:graphicData uri="http://schemas.openxmlformats.org/drawingml/2006/table">
            <a:tbl>
              <a:tblPr firstRow="1" bandRow="1">
                <a:tableStyleId>{5C22544A-7EE6-4342-B048-85BDC9FD1C3A}</a:tableStyleId>
              </a:tblPr>
              <a:tblGrid>
                <a:gridCol w="1231614">
                  <a:extLst>
                    <a:ext uri="{9D8B030D-6E8A-4147-A177-3AD203B41FA5}">
                      <a16:colId xmlns:a16="http://schemas.microsoft.com/office/drawing/2014/main" val="20000"/>
                    </a:ext>
                  </a:extLst>
                </a:gridCol>
                <a:gridCol w="2148983">
                  <a:extLst>
                    <a:ext uri="{9D8B030D-6E8A-4147-A177-3AD203B41FA5}">
                      <a16:colId xmlns:a16="http://schemas.microsoft.com/office/drawing/2014/main" val="20001"/>
                    </a:ext>
                  </a:extLst>
                </a:gridCol>
                <a:gridCol w="6952123">
                  <a:extLst>
                    <a:ext uri="{9D8B030D-6E8A-4147-A177-3AD203B41FA5}">
                      <a16:colId xmlns:a16="http://schemas.microsoft.com/office/drawing/2014/main" val="20002"/>
                    </a:ext>
                  </a:extLst>
                </a:gridCol>
              </a:tblGrid>
              <a:tr h="604679">
                <a:tc>
                  <a:txBody>
                    <a:bodyPr/>
                    <a:lstStyle/>
                    <a:p>
                      <a:pPr algn="ctr"/>
                      <a:r>
                        <a:rPr lang="en-US" sz="1800" dirty="0" smtClean="0"/>
                        <a:t>Acronym</a:t>
                      </a:r>
                      <a:endParaRPr lang="en-US" sz="1800" dirty="0"/>
                    </a:p>
                  </a:txBody>
                  <a:tcPr marL="68580" marR="68580" marT="34290" marB="34290"/>
                </a:tc>
                <a:tc>
                  <a:txBody>
                    <a:bodyPr/>
                    <a:lstStyle/>
                    <a:p>
                      <a:pPr algn="ctr"/>
                      <a:r>
                        <a:rPr lang="en-US" sz="1800" dirty="0" smtClean="0"/>
                        <a:t>System Name</a:t>
                      </a:r>
                      <a:endParaRPr lang="en-US" sz="1800" dirty="0"/>
                    </a:p>
                  </a:txBody>
                  <a:tcPr marL="68580" marR="68580" marT="34290" marB="34290"/>
                </a:tc>
                <a:tc>
                  <a:txBody>
                    <a:bodyPr/>
                    <a:lstStyle/>
                    <a:p>
                      <a:pPr algn="ctr"/>
                      <a:r>
                        <a:rPr lang="en-US" sz="1800" dirty="0" smtClean="0"/>
                        <a:t>Description</a:t>
                      </a:r>
                      <a:endParaRPr lang="en-US" sz="1800" dirty="0"/>
                    </a:p>
                  </a:txBody>
                  <a:tcPr marL="68580" marR="68580" marT="34290" marB="34290"/>
                </a:tc>
                <a:extLst>
                  <a:ext uri="{0D108BD9-81ED-4DB2-BD59-A6C34878D82A}">
                    <a16:rowId xmlns:a16="http://schemas.microsoft.com/office/drawing/2014/main" val="10000"/>
                  </a:ext>
                </a:extLst>
              </a:tr>
              <a:tr h="1057848">
                <a:tc>
                  <a:txBody>
                    <a:bodyPr/>
                    <a:lstStyle/>
                    <a:p>
                      <a:r>
                        <a:rPr lang="en-US" sz="1400" dirty="0" smtClean="0"/>
                        <a:t>GRB</a:t>
                      </a:r>
                      <a:endParaRPr lang="en-US" sz="1400" dirty="0"/>
                    </a:p>
                  </a:txBody>
                  <a:tcPr marL="68580" marR="68580" marT="34290" marB="34290"/>
                </a:tc>
                <a:tc>
                  <a:txBody>
                    <a:bodyPr/>
                    <a:lstStyle/>
                    <a:p>
                      <a:r>
                        <a:rPr lang="en-US" sz="1400" dirty="0" smtClean="0"/>
                        <a:t>GOES Rebroadcast</a:t>
                      </a:r>
                      <a:endParaRPr lang="en-US" sz="1400" dirty="0"/>
                    </a:p>
                  </a:txBody>
                  <a:tcPr marL="68580" marR="68580" marT="34290" marB="34290"/>
                </a:tc>
                <a:tc>
                  <a:txBody>
                    <a:bodyPr/>
                    <a:lstStyle/>
                    <a:p>
                      <a:r>
                        <a:rPr lang="en-US" sz="1400" baseline="0" dirty="0" smtClean="0"/>
                        <a:t>The primary relay of full resolution, calibrated, near-real-time broadcast of GOES-R for Level 1b data products (Advanced Baseline Imager L1b, Space Weather L1b, and Geostationary Lightning Mapper L2). These data are available to all users with GRB receivers in view of a GOES-R series satellite at the East or West operational longitudes.</a:t>
                      </a:r>
                      <a:endParaRPr lang="en-US" sz="1400" dirty="0"/>
                    </a:p>
                  </a:txBody>
                  <a:tcPr marL="68580" marR="68580" marT="34290" marB="34290"/>
                </a:tc>
                <a:extLst>
                  <a:ext uri="{0D108BD9-81ED-4DB2-BD59-A6C34878D82A}">
                    <a16:rowId xmlns:a16="http://schemas.microsoft.com/office/drawing/2014/main" val="10001"/>
                  </a:ext>
                </a:extLst>
              </a:tr>
              <a:tr h="1297772">
                <a:tc>
                  <a:txBody>
                    <a:bodyPr/>
                    <a:lstStyle/>
                    <a:p>
                      <a:r>
                        <a:rPr lang="en-US" sz="1400" dirty="0" smtClean="0"/>
                        <a:t>HRIT/ EMWIN</a:t>
                      </a:r>
                      <a:endParaRPr lang="en-US" sz="1400" dirty="0"/>
                    </a:p>
                  </a:txBody>
                  <a:tcPr marL="68580" marR="68580" marT="34290" marB="34290"/>
                </a:tc>
                <a:tc>
                  <a:txBody>
                    <a:bodyPr/>
                    <a:lstStyle/>
                    <a:p>
                      <a:r>
                        <a:rPr lang="en-US" sz="1400" dirty="0" smtClean="0"/>
                        <a:t>High Rate Information Transmission/ Emergency Managers Weather Information Network </a:t>
                      </a:r>
                      <a:endParaRPr lang="en-US" sz="1400" dirty="0"/>
                    </a:p>
                  </a:txBody>
                  <a:tcPr marL="68580" marR="68580" marT="34290" marB="34290"/>
                </a:tc>
                <a:tc>
                  <a:txBody>
                    <a:bodyPr/>
                    <a:lstStyle/>
                    <a:p>
                      <a:r>
                        <a:rPr lang="en-US" sz="1400" dirty="0" smtClean="0"/>
                        <a:t>The HRIT/EMWIN service is a new high data rate (400 Kbps) broadcast for GOES-R satellite imagery and selected products to remotely-located user terminals. Combines LRIT and the EMWIN direct broadcast service that provides users with weather forecasts, warnings, graphics and other information directly from the NWS in near real-time. Also included is a copy of GOES-DCS.</a:t>
                      </a:r>
                      <a:endParaRPr lang="en-US" sz="1400" dirty="0"/>
                    </a:p>
                  </a:txBody>
                  <a:tcPr marL="68580" marR="68580" marT="34290" marB="34290"/>
                </a:tc>
                <a:extLst>
                  <a:ext uri="{0D108BD9-81ED-4DB2-BD59-A6C34878D82A}">
                    <a16:rowId xmlns:a16="http://schemas.microsoft.com/office/drawing/2014/main" val="3703814122"/>
                  </a:ext>
                </a:extLst>
              </a:tr>
              <a:tr h="1537696">
                <a:tc>
                  <a:txBody>
                    <a:bodyPr/>
                    <a:lstStyle/>
                    <a:p>
                      <a:r>
                        <a:rPr lang="en-US" sz="1400" dirty="0" smtClean="0"/>
                        <a:t>PDA</a:t>
                      </a:r>
                      <a:endParaRPr lang="en-US" sz="1400" dirty="0"/>
                    </a:p>
                  </a:txBody>
                  <a:tcPr marL="68580" marR="68580" marT="34290" marB="34290"/>
                </a:tc>
                <a:tc>
                  <a:txBody>
                    <a:bodyPr/>
                    <a:lstStyle/>
                    <a:p>
                      <a:r>
                        <a:rPr lang="en-US" sz="1400" dirty="0" smtClean="0"/>
                        <a:t>Product Distribution and Access</a:t>
                      </a:r>
                      <a:endParaRPr lang="en-US" sz="14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The Environmental Satellite Processing and Distribution System is responsible</a:t>
                      </a:r>
                      <a:r>
                        <a:rPr lang="en-US" sz="1400" baseline="0" dirty="0" smtClean="0"/>
                        <a:t> for receiving and storing real-time environmental satellite data and products and making them available to authorized users. It is located in the Environmental Satellite Processing Center at the NOAA Satellite Operations Facility in Suitland, Maryland. The Product Distribution and Access (PDA)  component of ESPDS provides real-time distribution and access services for GOES-R users through a terrestrial network. </a:t>
                      </a:r>
                      <a:endParaRPr lang="en-US" sz="1400" dirty="0"/>
                    </a:p>
                  </a:txBody>
                  <a:tcPr marL="68580" marR="68580" marT="34290" marB="34290"/>
                </a:tc>
                <a:extLst>
                  <a:ext uri="{0D108BD9-81ED-4DB2-BD59-A6C34878D82A}">
                    <a16:rowId xmlns:a16="http://schemas.microsoft.com/office/drawing/2014/main" val="10004"/>
                  </a:ext>
                </a:extLst>
              </a:tr>
              <a:tr h="817923">
                <a:tc>
                  <a:txBody>
                    <a:bodyPr/>
                    <a:lstStyle/>
                    <a:p>
                      <a:r>
                        <a:rPr lang="en-US" sz="1400" dirty="0" smtClean="0"/>
                        <a:t>CLASS</a:t>
                      </a:r>
                      <a:endParaRPr lang="en-US" sz="1400" dirty="0"/>
                    </a:p>
                  </a:txBody>
                  <a:tcPr marL="68580" marR="68580" marT="34290" marB="34290"/>
                </a:tc>
                <a:tc>
                  <a:txBody>
                    <a:bodyPr/>
                    <a:lstStyle/>
                    <a:p>
                      <a:r>
                        <a:rPr lang="en-US" sz="1400" dirty="0" smtClean="0"/>
                        <a:t>Comprehensive Large Array-data Stewardship System</a:t>
                      </a:r>
                      <a:endParaRPr lang="en-US" sz="1400" dirty="0"/>
                    </a:p>
                  </a:txBody>
                  <a:tcPr marL="68580" marR="68580" marT="34290" marB="34290"/>
                </a:tc>
                <a:tc>
                  <a:txBody>
                    <a:bodyPr/>
                    <a:lstStyle/>
                    <a:p>
                      <a:r>
                        <a:rPr lang="en-US" sz="1400" dirty="0" smtClean="0"/>
                        <a:t>Web-based data archive</a:t>
                      </a:r>
                      <a:r>
                        <a:rPr lang="en-US" sz="1400" baseline="0" dirty="0" smtClean="0"/>
                        <a:t> and distribution system for NOAA’s environmental data. CLASS will provide retrospective data access and distribution services of GOES-R data to all users.</a:t>
                      </a:r>
                      <a:endParaRPr lang="en-US" sz="1400" dirty="0"/>
                    </a:p>
                  </a:txBody>
                  <a:tcPr marL="68580" marR="68580" marT="34290" marB="34290"/>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4"/>
          </p:nvPr>
        </p:nvSpPr>
        <p:spPr/>
        <p:txBody>
          <a:bodyPr/>
          <a:lstStyle/>
          <a:p>
            <a:fld id="{0249A42C-7C3A-1946-A459-68A8AD418034}" type="slidenum">
              <a:rPr lang="en-US" smtClean="0"/>
              <a:pPr/>
              <a:t>7</a:t>
            </a:fld>
            <a:endParaRPr lang="en-US"/>
          </a:p>
        </p:txBody>
      </p:sp>
      <p:sp>
        <p:nvSpPr>
          <p:cNvPr id="6" name="Date Placeholder 5"/>
          <p:cNvSpPr>
            <a:spLocks noGrp="1"/>
          </p:cNvSpPr>
          <p:nvPr>
            <p:ph type="dt" sz="half" idx="2"/>
          </p:nvPr>
        </p:nvSpPr>
        <p:spPr/>
        <p:txBody>
          <a:bodyPr/>
          <a:lstStyle/>
          <a:p>
            <a:fld id="{4C880E6D-0E4F-4FFF-AF43-A1A3397F82D9}" type="datetime1">
              <a:rPr lang="en-US" smtClean="0"/>
              <a:t>1/4/2019</a:t>
            </a:fld>
            <a:endParaRPr lang="en-US" dirty="0"/>
          </a:p>
        </p:txBody>
      </p:sp>
    </p:spTree>
    <p:extLst>
      <p:ext uri="{BB962C8B-B14F-4D97-AF65-F5344CB8AC3E}">
        <p14:creationId xmlns:p14="http://schemas.microsoft.com/office/powerpoint/2010/main" val="1435587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15163293"/>
              </p:ext>
            </p:extLst>
          </p:nvPr>
        </p:nvGraphicFramePr>
        <p:xfrm>
          <a:off x="889463" y="1022890"/>
          <a:ext cx="10324406" cy="5300421"/>
        </p:xfrm>
        <a:graphic>
          <a:graphicData uri="http://schemas.openxmlformats.org/drawingml/2006/table">
            <a:tbl>
              <a:tblPr firstRow="1" bandRow="1">
                <a:tableStyleId>{5C22544A-7EE6-4342-B048-85BDC9FD1C3A}</a:tableStyleId>
              </a:tblPr>
              <a:tblGrid>
                <a:gridCol w="1230623">
                  <a:extLst>
                    <a:ext uri="{9D8B030D-6E8A-4147-A177-3AD203B41FA5}">
                      <a16:colId xmlns:a16="http://schemas.microsoft.com/office/drawing/2014/main" val="20000"/>
                    </a:ext>
                  </a:extLst>
                </a:gridCol>
                <a:gridCol w="2147253">
                  <a:extLst>
                    <a:ext uri="{9D8B030D-6E8A-4147-A177-3AD203B41FA5}">
                      <a16:colId xmlns:a16="http://schemas.microsoft.com/office/drawing/2014/main" val="20001"/>
                    </a:ext>
                  </a:extLst>
                </a:gridCol>
                <a:gridCol w="6946530">
                  <a:extLst>
                    <a:ext uri="{9D8B030D-6E8A-4147-A177-3AD203B41FA5}">
                      <a16:colId xmlns:a16="http://schemas.microsoft.com/office/drawing/2014/main" val="20002"/>
                    </a:ext>
                  </a:extLst>
                </a:gridCol>
              </a:tblGrid>
              <a:tr h="627937">
                <a:tc>
                  <a:txBody>
                    <a:bodyPr/>
                    <a:lstStyle/>
                    <a:p>
                      <a:pPr algn="ctr"/>
                      <a:r>
                        <a:rPr lang="en-US" sz="1600" dirty="0" smtClean="0"/>
                        <a:t>Acronym</a:t>
                      </a:r>
                      <a:endParaRPr lang="en-US" sz="1600" dirty="0"/>
                    </a:p>
                  </a:txBody>
                  <a:tcPr marL="68580" marR="68580" marT="34290" marB="34290"/>
                </a:tc>
                <a:tc>
                  <a:txBody>
                    <a:bodyPr/>
                    <a:lstStyle/>
                    <a:p>
                      <a:pPr algn="ctr"/>
                      <a:r>
                        <a:rPr lang="en-US" sz="1600" dirty="0" smtClean="0"/>
                        <a:t>System Name</a:t>
                      </a:r>
                      <a:endParaRPr lang="en-US" sz="1600" dirty="0"/>
                    </a:p>
                  </a:txBody>
                  <a:tcPr marL="68580" marR="68580" marT="34290" marB="34290"/>
                </a:tc>
                <a:tc>
                  <a:txBody>
                    <a:bodyPr/>
                    <a:lstStyle/>
                    <a:p>
                      <a:pPr algn="ctr"/>
                      <a:r>
                        <a:rPr lang="en-US" sz="1600" dirty="0" smtClean="0"/>
                        <a:t>Description</a:t>
                      </a:r>
                      <a:endParaRPr lang="en-US" sz="1600" dirty="0"/>
                    </a:p>
                  </a:txBody>
                  <a:tcPr marL="68580" marR="68580" marT="34290" marB="34290"/>
                </a:tc>
                <a:extLst>
                  <a:ext uri="{0D108BD9-81ED-4DB2-BD59-A6C34878D82A}">
                    <a16:rowId xmlns:a16="http://schemas.microsoft.com/office/drawing/2014/main" val="10000"/>
                  </a:ext>
                </a:extLst>
              </a:tr>
              <a:tr h="1206624">
                <a:tc>
                  <a:txBody>
                    <a:bodyPr/>
                    <a:lstStyle/>
                    <a:p>
                      <a:r>
                        <a:rPr lang="en-US" sz="1400" dirty="0" smtClean="0"/>
                        <a:t>GNC-A</a:t>
                      </a:r>
                      <a:endParaRPr lang="en-US" sz="1400" dirty="0"/>
                    </a:p>
                  </a:txBody>
                  <a:tcPr marL="68580" marR="68580" marT="34290" marB="34290"/>
                </a:tc>
                <a:tc>
                  <a:txBody>
                    <a:bodyPr/>
                    <a:lstStyle/>
                    <a:p>
                      <a:r>
                        <a:rPr lang="en-US" sz="1400" dirty="0" err="1" smtClean="0"/>
                        <a:t>GEONETCast</a:t>
                      </a:r>
                      <a:r>
                        <a:rPr lang="en-US" sz="1400" dirty="0" smtClean="0"/>
                        <a:t> Americas</a:t>
                      </a:r>
                      <a:endParaRPr lang="en-US" sz="1400" dirty="0"/>
                    </a:p>
                  </a:txBody>
                  <a:tcPr marL="68580" marR="68580" marT="34290" marB="34290"/>
                </a:tc>
                <a:tc>
                  <a:txBody>
                    <a:bodyPr/>
                    <a:lstStyle/>
                    <a:p>
                      <a:r>
                        <a:rPr lang="en-US" sz="1400" dirty="0" err="1" smtClean="0"/>
                        <a:t>GEONETCast</a:t>
                      </a:r>
                      <a:r>
                        <a:rPr lang="en-US" sz="1400" dirty="0" smtClean="0"/>
                        <a:t> Americas is the Western Hemisphere component of </a:t>
                      </a:r>
                      <a:r>
                        <a:rPr lang="en-US" sz="1400" dirty="0" err="1" smtClean="0"/>
                        <a:t>GEONETCast</a:t>
                      </a:r>
                      <a:r>
                        <a:rPr lang="en-US" sz="1400" dirty="0" smtClean="0"/>
                        <a:t>, a near real time, global network of satellite-based data dissemination systems designed to distribute space-based, air-borne and in situ data, metadata and products to diverse communities.</a:t>
                      </a:r>
                      <a:endParaRPr lang="en-US" sz="1400" dirty="0"/>
                    </a:p>
                  </a:txBody>
                  <a:tcPr marL="68580" marR="68580" marT="34290" marB="34290"/>
                </a:tc>
                <a:extLst>
                  <a:ext uri="{0D108BD9-81ED-4DB2-BD59-A6C34878D82A}">
                    <a16:rowId xmlns:a16="http://schemas.microsoft.com/office/drawing/2014/main" val="10001"/>
                  </a:ext>
                </a:extLst>
              </a:tr>
              <a:tr h="1004128">
                <a:tc>
                  <a:txBody>
                    <a:bodyPr/>
                    <a:lstStyle/>
                    <a:p>
                      <a:r>
                        <a:rPr lang="en-US" sz="1400" dirty="0" smtClean="0"/>
                        <a:t>Websites</a:t>
                      </a:r>
                      <a:endParaRPr lang="en-US" sz="1400" dirty="0"/>
                    </a:p>
                  </a:txBody>
                  <a:tcPr marL="68580" marR="68580" marT="34290" marB="34290"/>
                </a:tc>
                <a:tc>
                  <a:txBody>
                    <a:bodyPr/>
                    <a:lstStyle/>
                    <a:p>
                      <a:r>
                        <a:rPr lang="en-US" sz="1400" dirty="0" smtClean="0"/>
                        <a:t>Websites on the Internet</a:t>
                      </a:r>
                      <a:endParaRPr lang="en-US" sz="1400" dirty="0"/>
                    </a:p>
                  </a:txBody>
                  <a:tcPr marL="68580" marR="68580" marT="34290" marB="34290"/>
                </a:tc>
                <a:tc>
                  <a:txBody>
                    <a:bodyPr/>
                    <a:lstStyle/>
                    <a:p>
                      <a:r>
                        <a:rPr lang="en-US" sz="1400" dirty="0" smtClean="0"/>
                        <a:t>NOAA,</a:t>
                      </a:r>
                      <a:r>
                        <a:rPr lang="en-US" sz="1400" baseline="0" dirty="0" smtClean="0"/>
                        <a:t> NASA, </a:t>
                      </a:r>
                      <a:r>
                        <a:rPr lang="en-US" sz="1400" dirty="0" smtClean="0"/>
                        <a:t>NOAA Cooperative</a:t>
                      </a:r>
                      <a:r>
                        <a:rPr lang="en-US" sz="1400" baseline="0" dirty="0" smtClean="0"/>
                        <a:t> Institutes, and Universities distribute GOES-16 imagery on their websites. Many universities receive data from </a:t>
                      </a:r>
                      <a:r>
                        <a:rPr lang="en-US" sz="1400" baseline="0" dirty="0" err="1" smtClean="0"/>
                        <a:t>Unidata</a:t>
                      </a:r>
                      <a:r>
                        <a:rPr lang="en-US" sz="1400" baseline="0" dirty="0" smtClean="0"/>
                        <a:t>. </a:t>
                      </a:r>
                      <a:r>
                        <a:rPr lang="en-US" sz="1400" baseline="0" dirty="0" err="1" smtClean="0"/>
                        <a:t>Unidata</a:t>
                      </a:r>
                      <a:r>
                        <a:rPr lang="en-US" sz="1400" baseline="0" dirty="0" smtClean="0"/>
                        <a:t> has GRB and </a:t>
                      </a:r>
                      <a:r>
                        <a:rPr lang="en-US" sz="1400" baseline="0" dirty="0" err="1" smtClean="0"/>
                        <a:t>NOAPort</a:t>
                      </a:r>
                      <a:r>
                        <a:rPr lang="en-US" sz="1400" baseline="0" dirty="0" smtClean="0"/>
                        <a:t> receive stations</a:t>
                      </a:r>
                      <a:endParaRPr lang="en-US" sz="1400" dirty="0"/>
                    </a:p>
                  </a:txBody>
                  <a:tcPr marL="68580" marR="68580" marT="34290" marB="34290"/>
                </a:tc>
                <a:extLst>
                  <a:ext uri="{0D108BD9-81ED-4DB2-BD59-A6C34878D82A}">
                    <a16:rowId xmlns:a16="http://schemas.microsoft.com/office/drawing/2014/main" val="3703814122"/>
                  </a:ext>
                </a:extLst>
              </a:tr>
              <a:tr h="1230866">
                <a:tc>
                  <a:txBody>
                    <a:bodyPr/>
                    <a:lstStyle/>
                    <a:p>
                      <a:r>
                        <a:rPr lang="en-US" sz="1400" dirty="0" smtClean="0"/>
                        <a:t>BDP</a:t>
                      </a:r>
                      <a:endParaRPr lang="en-US" sz="14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Big Data Project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Demonstration Project. The BDP, through Cooperative Research and Development Agreements (CRADAs), currently works with five infrastructure-as-a-service (IaaS) providers to broaden access to NOAA’s data resources. </a:t>
                      </a:r>
                    </a:p>
                  </a:txBody>
                  <a:tcPr marL="68580" marR="68580" marT="34290" marB="34290"/>
                </a:tc>
                <a:extLst>
                  <a:ext uri="{0D108BD9-81ED-4DB2-BD59-A6C34878D82A}">
                    <a16:rowId xmlns:a16="http://schemas.microsoft.com/office/drawing/2014/main" val="10004"/>
                  </a:ext>
                </a:extLst>
              </a:tr>
              <a:tr h="1230866">
                <a:tc>
                  <a:txBody>
                    <a:bodyPr/>
                    <a:lstStyle/>
                    <a:p>
                      <a:r>
                        <a:rPr lang="en-US" sz="1400" dirty="0" err="1" smtClean="0"/>
                        <a:t>NOAAPort</a:t>
                      </a:r>
                      <a:endParaRPr lang="en-US" sz="14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NWS Satellite Broadcast Network</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GOES-R will provide selected products to the NWS Advanced Weather Interactive Processing System (AWIPS) Satellite Broadcast Network and </a:t>
                      </a:r>
                      <a:r>
                        <a:rPr lang="en-US" sz="1400" dirty="0" err="1" smtClean="0"/>
                        <a:t>NOAAPort</a:t>
                      </a:r>
                      <a:r>
                        <a:rPr lang="en-US" sz="1400" dirty="0" smtClean="0"/>
                        <a:t>. </a:t>
                      </a:r>
                      <a:r>
                        <a:rPr lang="en-US" sz="1400" dirty="0" err="1" smtClean="0"/>
                        <a:t>Sectorized</a:t>
                      </a:r>
                      <a:r>
                        <a:rPr lang="en-US" sz="1400" dirty="0" smtClean="0"/>
                        <a:t> Cloud and Moisture Imagery (SCMI) will be delivered via SBN/</a:t>
                      </a:r>
                      <a:r>
                        <a:rPr lang="en-US" sz="1400" dirty="0" err="1" smtClean="0"/>
                        <a:t>NOAAPort</a:t>
                      </a:r>
                      <a:endParaRPr lang="en-US" sz="1400" dirty="0" smtClean="0"/>
                    </a:p>
                  </a:txBody>
                  <a:tcPr marL="68580" marR="68580" marT="34290" marB="34290"/>
                </a:tc>
                <a:extLst>
                  <a:ext uri="{0D108BD9-81ED-4DB2-BD59-A6C34878D82A}">
                    <a16:rowId xmlns:a16="http://schemas.microsoft.com/office/drawing/2014/main" val="4145901404"/>
                  </a:ext>
                </a:extLst>
              </a:tr>
            </a:tbl>
          </a:graphicData>
        </a:graphic>
      </p:graphicFrame>
      <p:sp>
        <p:nvSpPr>
          <p:cNvPr id="6" name="Title 1"/>
          <p:cNvSpPr>
            <a:spLocks noGrp="1"/>
          </p:cNvSpPr>
          <p:nvPr>
            <p:ph type="title"/>
          </p:nvPr>
        </p:nvSpPr>
        <p:spPr/>
        <p:txBody>
          <a:bodyPr>
            <a:normAutofit/>
          </a:bodyPr>
          <a:lstStyle/>
          <a:p>
            <a:pPr eaLnBrk="1" hangingPunct="1"/>
            <a:r>
              <a:rPr lang="en-US" altLang="en-US" sz="3200" dirty="0"/>
              <a:t>Overview of GOES-R Series Data Access</a:t>
            </a:r>
          </a:p>
        </p:txBody>
      </p:sp>
      <p:sp>
        <p:nvSpPr>
          <p:cNvPr id="3" name="Slide Number Placeholder 2"/>
          <p:cNvSpPr>
            <a:spLocks noGrp="1"/>
          </p:cNvSpPr>
          <p:nvPr>
            <p:ph type="sldNum" sz="quarter" idx="4"/>
          </p:nvPr>
        </p:nvSpPr>
        <p:spPr/>
        <p:txBody>
          <a:bodyPr/>
          <a:lstStyle/>
          <a:p>
            <a:fld id="{0249A42C-7C3A-1946-A459-68A8AD418034}" type="slidenum">
              <a:rPr lang="en-US" smtClean="0"/>
              <a:pPr/>
              <a:t>8</a:t>
            </a:fld>
            <a:endParaRPr lang="en-US"/>
          </a:p>
        </p:txBody>
      </p:sp>
      <p:sp>
        <p:nvSpPr>
          <p:cNvPr id="4" name="Date Placeholder 3"/>
          <p:cNvSpPr>
            <a:spLocks noGrp="1"/>
          </p:cNvSpPr>
          <p:nvPr>
            <p:ph type="dt" sz="half" idx="2"/>
          </p:nvPr>
        </p:nvSpPr>
        <p:spPr/>
        <p:txBody>
          <a:bodyPr/>
          <a:lstStyle/>
          <a:p>
            <a:fld id="{9F7C9EA2-99FE-4F9A-9D38-5BA83EBCC145}" type="datetime1">
              <a:rPr lang="en-US" smtClean="0"/>
              <a:t>1/4/2019</a:t>
            </a:fld>
            <a:endParaRPr lang="en-US" dirty="0"/>
          </a:p>
        </p:txBody>
      </p:sp>
    </p:spTree>
    <p:extLst>
      <p:ext uri="{BB962C8B-B14F-4D97-AF65-F5344CB8AC3E}">
        <p14:creationId xmlns:p14="http://schemas.microsoft.com/office/powerpoint/2010/main" val="1308319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84695" y="128703"/>
            <a:ext cx="6172200" cy="598787"/>
          </a:xfrm>
        </p:spPr>
        <p:txBody>
          <a:bodyPr>
            <a:normAutofit/>
          </a:bodyPr>
          <a:lstStyle/>
          <a:p>
            <a:r>
              <a:rPr lang="en-US" sz="2400" dirty="0"/>
              <a:t>GOES-R Series GOES Rebroadcast </a:t>
            </a:r>
          </a:p>
        </p:txBody>
      </p:sp>
      <p:sp>
        <p:nvSpPr>
          <p:cNvPr id="2" name="Rounded Rectangle 1"/>
          <p:cNvSpPr/>
          <p:nvPr/>
        </p:nvSpPr>
        <p:spPr>
          <a:xfrm>
            <a:off x="1055715" y="1197034"/>
            <a:ext cx="10025149" cy="1596068"/>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The GOES Rebroadcast (GRB) provides the primary relay of GOES-R Series full resolution, calibrated, near-real-time direct broadcast Level 1b data from the Advanced Baseline Imager and the Space Weather instruments and Level 2 data from the Geostationary Lightning Mapper</a:t>
            </a:r>
          </a:p>
        </p:txBody>
      </p:sp>
      <p:sp>
        <p:nvSpPr>
          <p:cNvPr id="8" name="Rounded Rectangle 7"/>
          <p:cNvSpPr/>
          <p:nvPr/>
        </p:nvSpPr>
        <p:spPr>
          <a:xfrm>
            <a:off x="1745672" y="3057533"/>
            <a:ext cx="8720051" cy="93266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The GRB downlink is standards-based and documented in the Product Definition and Users’ Guide and Downlink Specifications</a:t>
            </a:r>
          </a:p>
        </p:txBody>
      </p:sp>
      <p:sp>
        <p:nvSpPr>
          <p:cNvPr id="9" name="Hexagon 8"/>
          <p:cNvSpPr/>
          <p:nvPr/>
        </p:nvSpPr>
        <p:spPr>
          <a:xfrm>
            <a:off x="2725173" y="4387295"/>
            <a:ext cx="1303080" cy="1197092"/>
          </a:xfrm>
          <a:prstGeom prst="hexagon">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DVB-S2</a:t>
            </a:r>
          </a:p>
        </p:txBody>
      </p:sp>
      <p:sp>
        <p:nvSpPr>
          <p:cNvPr id="11" name="Hexagon 10"/>
          <p:cNvSpPr/>
          <p:nvPr/>
        </p:nvSpPr>
        <p:spPr>
          <a:xfrm>
            <a:off x="4347948" y="4387294"/>
            <a:ext cx="1245935" cy="1168517"/>
          </a:xfrm>
          <a:prstGeom prst="hexagon">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CCSDS</a:t>
            </a:r>
          </a:p>
        </p:txBody>
      </p:sp>
      <p:sp>
        <p:nvSpPr>
          <p:cNvPr id="18" name="Rectangle 17"/>
          <p:cNvSpPr/>
          <p:nvPr/>
        </p:nvSpPr>
        <p:spPr>
          <a:xfrm>
            <a:off x="5955143" y="4254624"/>
            <a:ext cx="1376684" cy="155171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Product Definition and</a:t>
            </a:r>
          </a:p>
          <a:p>
            <a:pPr algn="ctr">
              <a:defRPr/>
            </a:pPr>
            <a:r>
              <a:rPr lang="en-US" sz="1800" dirty="0">
                <a:solidFill>
                  <a:prstClr val="white"/>
                </a:solidFill>
                <a:latin typeface="Calibri"/>
              </a:rPr>
              <a:t>Users’ Guide</a:t>
            </a:r>
          </a:p>
        </p:txBody>
      </p:sp>
      <p:sp>
        <p:nvSpPr>
          <p:cNvPr id="19" name="Rectangle 18"/>
          <p:cNvSpPr/>
          <p:nvPr/>
        </p:nvSpPr>
        <p:spPr>
          <a:xfrm>
            <a:off x="8063345" y="4254624"/>
            <a:ext cx="1646613" cy="155171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GRB</a:t>
            </a:r>
          </a:p>
          <a:p>
            <a:pPr algn="ctr">
              <a:defRPr/>
            </a:pPr>
            <a:r>
              <a:rPr lang="en-US" sz="1800" dirty="0">
                <a:solidFill>
                  <a:prstClr val="white"/>
                </a:solidFill>
                <a:latin typeface="Calibri"/>
              </a:rPr>
              <a:t>Downlink Specifications for</a:t>
            </a:r>
          </a:p>
          <a:p>
            <a:pPr algn="ctr">
              <a:defRPr/>
            </a:pPr>
            <a:r>
              <a:rPr lang="en-US" sz="1800" dirty="0">
                <a:solidFill>
                  <a:prstClr val="white"/>
                </a:solidFill>
                <a:latin typeface="Calibri"/>
              </a:rPr>
              <a:t>Users</a:t>
            </a:r>
          </a:p>
        </p:txBody>
      </p:sp>
      <p:sp>
        <p:nvSpPr>
          <p:cNvPr id="3" name="TextBox 2"/>
          <p:cNvSpPr txBox="1"/>
          <p:nvPr/>
        </p:nvSpPr>
        <p:spPr>
          <a:xfrm>
            <a:off x="4203955" y="5584385"/>
            <a:ext cx="1489685" cy="577081"/>
          </a:xfrm>
          <a:prstGeom prst="rect">
            <a:avLst/>
          </a:prstGeom>
          <a:noFill/>
        </p:spPr>
        <p:txBody>
          <a:bodyPr wrap="square" rtlCol="0">
            <a:spAutoFit/>
          </a:bodyPr>
          <a:lstStyle/>
          <a:p>
            <a:pPr algn="ctr">
              <a:defRPr/>
            </a:pPr>
            <a:r>
              <a:rPr lang="en-US" sz="1050" dirty="0">
                <a:solidFill>
                  <a:schemeClr val="tx1"/>
                </a:solidFill>
              </a:rPr>
              <a:t>Consultative Committee for Space Data Systems </a:t>
            </a:r>
          </a:p>
        </p:txBody>
      </p:sp>
      <p:sp>
        <p:nvSpPr>
          <p:cNvPr id="5" name="TextBox 4"/>
          <p:cNvSpPr txBox="1"/>
          <p:nvPr/>
        </p:nvSpPr>
        <p:spPr>
          <a:xfrm>
            <a:off x="2830704" y="5671902"/>
            <a:ext cx="1040997" cy="415498"/>
          </a:xfrm>
          <a:prstGeom prst="rect">
            <a:avLst/>
          </a:prstGeom>
          <a:noFill/>
        </p:spPr>
        <p:txBody>
          <a:bodyPr wrap="square" rtlCol="0">
            <a:spAutoFit/>
          </a:bodyPr>
          <a:lstStyle/>
          <a:p>
            <a:pPr algn="ctr">
              <a:defRPr/>
            </a:pPr>
            <a:r>
              <a:rPr lang="en-US" sz="1050" dirty="0">
                <a:solidFill>
                  <a:schemeClr val="tx1"/>
                </a:solidFill>
              </a:rPr>
              <a:t>Digital Video Broadcasting </a:t>
            </a:r>
          </a:p>
        </p:txBody>
      </p:sp>
      <p:sp>
        <p:nvSpPr>
          <p:cNvPr id="7" name="Slide Number Placeholder 6"/>
          <p:cNvSpPr>
            <a:spLocks noGrp="1"/>
          </p:cNvSpPr>
          <p:nvPr>
            <p:ph type="sldNum" sz="quarter" idx="4"/>
          </p:nvPr>
        </p:nvSpPr>
        <p:spPr/>
        <p:txBody>
          <a:bodyPr/>
          <a:lstStyle/>
          <a:p>
            <a:fld id="{0249A42C-7C3A-1946-A459-68A8AD418034}" type="slidenum">
              <a:rPr lang="en-US" smtClean="0"/>
              <a:pPr/>
              <a:t>9</a:t>
            </a:fld>
            <a:endParaRPr lang="en-US"/>
          </a:p>
        </p:txBody>
      </p:sp>
      <p:sp>
        <p:nvSpPr>
          <p:cNvPr id="10" name="Date Placeholder 9"/>
          <p:cNvSpPr>
            <a:spLocks noGrp="1"/>
          </p:cNvSpPr>
          <p:nvPr>
            <p:ph type="dt" sz="half" idx="2"/>
          </p:nvPr>
        </p:nvSpPr>
        <p:spPr/>
        <p:txBody>
          <a:bodyPr/>
          <a:lstStyle/>
          <a:p>
            <a:fld id="{AFAF2F72-F9E8-4532-A3DB-842254C7FDC9}" type="datetime1">
              <a:rPr lang="en-US" smtClean="0"/>
              <a:t>1/4/2019</a:t>
            </a:fld>
            <a:endParaRPr lang="en-US" dirty="0"/>
          </a:p>
        </p:txBody>
      </p:sp>
    </p:spTree>
    <p:extLst>
      <p:ext uri="{BB962C8B-B14F-4D97-AF65-F5344CB8AC3E}">
        <p14:creationId xmlns:p14="http://schemas.microsoft.com/office/powerpoint/2010/main" val="4263865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Custom 3">
      <a:dk1>
        <a:sysClr val="windowText" lastClr="000000"/>
      </a:dk1>
      <a:lt1>
        <a:sysClr val="window" lastClr="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9795</TotalTime>
  <Words>5815</Words>
  <Application>Microsoft Office PowerPoint</Application>
  <PresentationFormat>Widescreen</PresentationFormat>
  <Paragraphs>1071</Paragraphs>
  <Slides>52</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ＭＳ Ｐゴシック</vt:lpstr>
      <vt:lpstr>Arial</vt:lpstr>
      <vt:lpstr>Calibri</vt:lpstr>
      <vt:lpstr>Courier New</vt:lpstr>
      <vt:lpstr>Symbol</vt:lpstr>
      <vt:lpstr>Times New Roman</vt:lpstr>
      <vt:lpstr>Wingdings</vt:lpstr>
      <vt:lpstr>Default Theme</vt:lpstr>
      <vt:lpstr>GOES-R Series Data Access</vt:lpstr>
      <vt:lpstr>Contributors</vt:lpstr>
      <vt:lpstr>Agenda</vt:lpstr>
      <vt:lpstr>Objectives of the Lesson</vt:lpstr>
      <vt:lpstr>Satellite and Product Operations</vt:lpstr>
      <vt:lpstr>GOES Constellation</vt:lpstr>
      <vt:lpstr>Overview of GOES-R Series Data Access</vt:lpstr>
      <vt:lpstr>Overview of GOES-R Series Data Access</vt:lpstr>
      <vt:lpstr>GOES-R Series GOES Rebroadcast </vt:lpstr>
      <vt:lpstr>GOES-16 Products on GRB</vt:lpstr>
      <vt:lpstr>GRB Specifications</vt:lpstr>
      <vt:lpstr>GOES Rebroadcast Reception</vt:lpstr>
      <vt:lpstr>GRB Reception</vt:lpstr>
      <vt:lpstr>GRB Data Flow</vt:lpstr>
      <vt:lpstr>GOES-R Series GRB Ground Antenna Sizes</vt:lpstr>
      <vt:lpstr>PowerPoint Presentation</vt:lpstr>
      <vt:lpstr>CSPP Geo Level 2 Processing</vt:lpstr>
      <vt:lpstr>GRB User Readiness</vt:lpstr>
      <vt:lpstr>GRB Site Status</vt:lpstr>
      <vt:lpstr>HRIT/EMWIN</vt:lpstr>
      <vt:lpstr>HRIT/EMWIN</vt:lpstr>
      <vt:lpstr>HRIT/EMWIN Processing Chain</vt:lpstr>
      <vt:lpstr>HRIT/EMWIN Users By Numbers</vt:lpstr>
      <vt:lpstr>HRIT/EMWIN Reception</vt:lpstr>
      <vt:lpstr>GRB Reception</vt:lpstr>
      <vt:lpstr>GOES Data Collection System </vt:lpstr>
      <vt:lpstr>Baseline Products</vt:lpstr>
      <vt:lpstr>Baseline Products</vt:lpstr>
      <vt:lpstr>PowerPoint Presentation</vt:lpstr>
      <vt:lpstr>GOES Data Operations in the ESPC</vt:lpstr>
      <vt:lpstr>Production Distribution and Access</vt:lpstr>
      <vt:lpstr>Comprehensive Large Array-data  Stewardship System</vt:lpstr>
      <vt:lpstr>Levels of Access Services  </vt:lpstr>
      <vt:lpstr>Data Availability Times</vt:lpstr>
      <vt:lpstr>GOES-16/17 Data Products from CLASS</vt:lpstr>
      <vt:lpstr>GEONETCast Americas (GNC-A)</vt:lpstr>
      <vt:lpstr>GNC-A Broadcast</vt:lpstr>
      <vt:lpstr>GNC-A Community Map</vt:lpstr>
      <vt:lpstr>Data Access Options</vt:lpstr>
      <vt:lpstr>Big Data Project</vt:lpstr>
      <vt:lpstr>Unidata/UCAR</vt:lpstr>
      <vt:lpstr>Websites</vt:lpstr>
      <vt:lpstr>Links to Websites</vt:lpstr>
      <vt:lpstr>Links to Websites</vt:lpstr>
      <vt:lpstr>Other  Data Access Links</vt:lpstr>
      <vt:lpstr>Notifications, Status, and Contacts</vt:lpstr>
      <vt:lpstr>Summary</vt:lpstr>
      <vt:lpstr>Acronyms</vt:lpstr>
      <vt:lpstr>Acronyms</vt:lpstr>
      <vt:lpstr>Acronyms</vt:lpstr>
      <vt:lpstr>Acronyms</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 McNitt</dc:creator>
  <cp:lastModifiedBy>Tim Schmit</cp:lastModifiedBy>
  <cp:revision>562</cp:revision>
  <cp:lastPrinted>2018-05-21T14:44:51Z</cp:lastPrinted>
  <dcterms:modified xsi:type="dcterms:W3CDTF">2019-01-04T21:36:43Z</dcterms:modified>
</cp:coreProperties>
</file>