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23"/>
  </p:notesMasterIdLst>
  <p:sldIdLst>
    <p:sldId id="257" r:id="rId5"/>
    <p:sldId id="266" r:id="rId6"/>
    <p:sldId id="267" r:id="rId7"/>
    <p:sldId id="276" r:id="rId8"/>
    <p:sldId id="258" r:id="rId9"/>
    <p:sldId id="259" r:id="rId10"/>
    <p:sldId id="260" r:id="rId11"/>
    <p:sldId id="263" r:id="rId12"/>
    <p:sldId id="280" r:id="rId13"/>
    <p:sldId id="262" r:id="rId14"/>
    <p:sldId id="277" r:id="rId15"/>
    <p:sldId id="271" r:id="rId16"/>
    <p:sldId id="272" r:id="rId17"/>
    <p:sldId id="273" r:id="rId18"/>
    <p:sldId id="274" r:id="rId19"/>
    <p:sldId id="279" r:id="rId20"/>
    <p:sldId id="264"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156" d="100"/>
          <a:sy n="156" d="100"/>
        </p:scale>
        <p:origin x="-1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89EE-3F37-47FA-9ADA-E788E8B1C5C6}" type="datetimeFigureOut">
              <a:rPr lang="en-US" smtClean="0"/>
              <a:t>1/20/2017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D0B6-E6D5-4352-A3ED-9049A54D9105}" type="slidenum">
              <a:rPr lang="en-US" smtClean="0"/>
              <a:t>‹#›</a:t>
            </a:fld>
            <a:endParaRPr lang="en-US"/>
          </a:p>
        </p:txBody>
      </p:sp>
    </p:spTree>
    <p:extLst>
      <p:ext uri="{BB962C8B-B14F-4D97-AF65-F5344CB8AC3E}">
        <p14:creationId xmlns:p14="http://schemas.microsoft.com/office/powerpoint/2010/main" val="273659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991F8-E4FF-497C-97F1-314C1106722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9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991F8-E4FF-497C-97F1-314C1106722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60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image is simulated 16 bands of</a:t>
            </a:r>
            <a:r>
              <a:rPr lang="en-US" baseline="0" dirty="0" smtClean="0"/>
              <a:t> the ABI</a:t>
            </a:r>
            <a:endParaRPr lang="en-US" dirty="0"/>
          </a:p>
        </p:txBody>
      </p:sp>
      <p:sp>
        <p:nvSpPr>
          <p:cNvPr id="4" name="Slide Number Placeholder 3"/>
          <p:cNvSpPr>
            <a:spLocks noGrp="1"/>
          </p:cNvSpPr>
          <p:nvPr>
            <p:ph type="sldNum" sz="quarter" idx="10"/>
          </p:nvPr>
        </p:nvSpPr>
        <p:spPr/>
        <p:txBody>
          <a:bodyPr/>
          <a:lstStyle/>
          <a:p>
            <a:fld id="{F738ADC5-92FA-4370-8A11-84693DFFEE3B}" type="slidenum">
              <a:rPr lang="en-US" smtClean="0"/>
              <a:t>18</a:t>
            </a:fld>
            <a:endParaRPr lang="en-US"/>
          </a:p>
        </p:txBody>
      </p:sp>
    </p:spTree>
    <p:extLst>
      <p:ext uri="{BB962C8B-B14F-4D97-AF65-F5344CB8AC3E}">
        <p14:creationId xmlns:p14="http://schemas.microsoft.com/office/powerpoint/2010/main" val="399358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7730027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220885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241663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77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9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9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807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564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63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7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865764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3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465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12/23/2015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7A48B6-EEDB-4FDE-8E4C-7D20CD40EB3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964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532F530-9E19-4E9C-9738-C0BFE09D089A}" type="slidenum">
              <a:rPr lang="en-US"/>
              <a:pPr>
                <a:defRPr/>
              </a:pPr>
              <a:t>‹#›</a:t>
            </a:fld>
            <a:endParaRPr lang="en-US"/>
          </a:p>
        </p:txBody>
      </p:sp>
    </p:spTree>
    <p:extLst>
      <p:ext uri="{BB962C8B-B14F-4D97-AF65-F5344CB8AC3E}">
        <p14:creationId xmlns:p14="http://schemas.microsoft.com/office/powerpoint/2010/main" val="15111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1117FE8-98F9-41FA-9392-33A066033D3C}" type="slidenum">
              <a:rPr lang="en-US"/>
              <a:pPr>
                <a:defRPr/>
              </a:pPr>
              <a:t>‹#›</a:t>
            </a:fld>
            <a:endParaRPr lang="en-US"/>
          </a:p>
        </p:txBody>
      </p:sp>
    </p:spTree>
    <p:extLst>
      <p:ext uri="{BB962C8B-B14F-4D97-AF65-F5344CB8AC3E}">
        <p14:creationId xmlns:p14="http://schemas.microsoft.com/office/powerpoint/2010/main" val="3455912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6F8E6A6-BB16-4EA8-84FB-0B841619D9C9}" type="slidenum">
              <a:rPr lang="en-US"/>
              <a:pPr>
                <a:defRPr/>
              </a:pPr>
              <a:t>‹#›</a:t>
            </a:fld>
            <a:endParaRPr lang="en-US"/>
          </a:p>
        </p:txBody>
      </p:sp>
    </p:spTree>
    <p:extLst>
      <p:ext uri="{BB962C8B-B14F-4D97-AF65-F5344CB8AC3E}">
        <p14:creationId xmlns:p14="http://schemas.microsoft.com/office/powerpoint/2010/main" val="185251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7E65C8-2C22-4AE6-98B5-BCD7AD56F3B5}" type="slidenum">
              <a:rPr lang="en-US"/>
              <a:pPr>
                <a:defRPr/>
              </a:pPr>
              <a:t>‹#›</a:t>
            </a:fld>
            <a:endParaRPr lang="en-US"/>
          </a:p>
        </p:txBody>
      </p:sp>
    </p:spTree>
    <p:extLst>
      <p:ext uri="{BB962C8B-B14F-4D97-AF65-F5344CB8AC3E}">
        <p14:creationId xmlns:p14="http://schemas.microsoft.com/office/powerpoint/2010/main" val="300876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0BA0DF6-1F07-4FA6-B7D2-F3001E77C539}" type="slidenum">
              <a:rPr lang="en-US"/>
              <a:pPr>
                <a:defRPr/>
              </a:pPr>
              <a:t>‹#›</a:t>
            </a:fld>
            <a:endParaRPr lang="en-US"/>
          </a:p>
        </p:txBody>
      </p:sp>
    </p:spTree>
    <p:extLst>
      <p:ext uri="{BB962C8B-B14F-4D97-AF65-F5344CB8AC3E}">
        <p14:creationId xmlns:p14="http://schemas.microsoft.com/office/powerpoint/2010/main" val="422940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265F424-A057-41D9-9808-928C5B6B6085}" type="slidenum">
              <a:rPr lang="en-US"/>
              <a:pPr>
                <a:defRPr/>
              </a:pPr>
              <a:t>‹#›</a:t>
            </a:fld>
            <a:endParaRPr lang="en-US"/>
          </a:p>
        </p:txBody>
      </p:sp>
    </p:spTree>
    <p:extLst>
      <p:ext uri="{BB962C8B-B14F-4D97-AF65-F5344CB8AC3E}">
        <p14:creationId xmlns:p14="http://schemas.microsoft.com/office/powerpoint/2010/main" val="960690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C88DAD7-8963-4A38-8236-1C942AAD19BB}" type="slidenum">
              <a:rPr lang="en-US"/>
              <a:pPr>
                <a:defRPr/>
              </a:pPr>
              <a:t>‹#›</a:t>
            </a:fld>
            <a:endParaRPr lang="en-US"/>
          </a:p>
        </p:txBody>
      </p:sp>
    </p:spTree>
    <p:extLst>
      <p:ext uri="{BB962C8B-B14F-4D97-AF65-F5344CB8AC3E}">
        <p14:creationId xmlns:p14="http://schemas.microsoft.com/office/powerpoint/2010/main" val="408309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3732851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A3AAE7E9-77D1-467D-9256-0069C744142C}" type="slidenum">
              <a:rPr lang="en-US"/>
              <a:pPr>
                <a:defRPr/>
              </a:pPr>
              <a:t>‹#›</a:t>
            </a:fld>
            <a:endParaRPr lang="en-US"/>
          </a:p>
        </p:txBody>
      </p:sp>
    </p:spTree>
    <p:extLst>
      <p:ext uri="{BB962C8B-B14F-4D97-AF65-F5344CB8AC3E}">
        <p14:creationId xmlns:p14="http://schemas.microsoft.com/office/powerpoint/2010/main" val="424666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A13A831-77A0-48CD-BF90-F051623A9B7C}" type="slidenum">
              <a:rPr lang="en-US"/>
              <a:pPr>
                <a:defRPr/>
              </a:pPr>
              <a:t>‹#›</a:t>
            </a:fld>
            <a:endParaRPr lang="en-US"/>
          </a:p>
        </p:txBody>
      </p:sp>
    </p:spTree>
    <p:extLst>
      <p:ext uri="{BB962C8B-B14F-4D97-AF65-F5344CB8AC3E}">
        <p14:creationId xmlns:p14="http://schemas.microsoft.com/office/powerpoint/2010/main" val="2086628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0CD6FDB-C4F6-4B46-95A8-BB03F6307370}" type="slidenum">
              <a:rPr lang="en-US"/>
              <a:pPr>
                <a:defRPr/>
              </a:pPr>
              <a:t>‹#›</a:t>
            </a:fld>
            <a:endParaRPr lang="en-US"/>
          </a:p>
        </p:txBody>
      </p:sp>
    </p:spTree>
    <p:extLst>
      <p:ext uri="{BB962C8B-B14F-4D97-AF65-F5344CB8AC3E}">
        <p14:creationId xmlns:p14="http://schemas.microsoft.com/office/powerpoint/2010/main" val="2719596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16BCADC-560C-47F7-838D-0DA9A2F2B913}" type="slidenum">
              <a:rPr lang="en-US"/>
              <a:pPr>
                <a:defRPr/>
              </a:pPr>
              <a:t>‹#›</a:t>
            </a:fld>
            <a:endParaRPr lang="en-US"/>
          </a:p>
        </p:txBody>
      </p:sp>
    </p:spTree>
    <p:extLst>
      <p:ext uri="{BB962C8B-B14F-4D97-AF65-F5344CB8AC3E}">
        <p14:creationId xmlns:p14="http://schemas.microsoft.com/office/powerpoint/2010/main" val="932388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A1CCE64-E4A8-4643-8FAF-2FCC6461BAC5}" type="slidenum">
              <a:rPr lang="en-US"/>
              <a:pPr>
                <a:defRPr/>
              </a:pPr>
              <a:t>‹#›</a:t>
            </a:fld>
            <a:endParaRPr lang="en-US"/>
          </a:p>
        </p:txBody>
      </p:sp>
    </p:spTree>
    <p:extLst>
      <p:ext uri="{BB962C8B-B14F-4D97-AF65-F5344CB8AC3E}">
        <p14:creationId xmlns:p14="http://schemas.microsoft.com/office/powerpoint/2010/main" val="229665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r>
              <a:rPr lang="en-US" smtClean="0"/>
              <a:t>12/23/2015</a:t>
            </a: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C1D4AF-E085-4A23-95AB-47448C897A40}" type="slidenum">
              <a:rPr lang="en-US"/>
              <a:pPr>
                <a:defRPr/>
              </a:pPr>
              <a:t>‹#›</a:t>
            </a:fld>
            <a:endParaRPr lang="en-US"/>
          </a:p>
        </p:txBody>
      </p:sp>
    </p:spTree>
    <p:extLst>
      <p:ext uri="{BB962C8B-B14F-4D97-AF65-F5344CB8AC3E}">
        <p14:creationId xmlns:p14="http://schemas.microsoft.com/office/powerpoint/2010/main" val="4196445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07858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2207450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extLst>
      <p:ext uri="{BB962C8B-B14F-4D97-AF65-F5344CB8AC3E}">
        <p14:creationId xmlns:p14="http://schemas.microsoft.com/office/powerpoint/2010/main" val="1914237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300724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09116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15234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3645186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2350616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323158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67CC5-2D73-3146-B6E4-2F96D7EA54EF}"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911272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303582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3160038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428207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006504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67CC5-2D73-3146-B6E4-2F96D7EA54EF}"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46049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12/23/2015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450458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spTree>
    <p:extLst>
      <p:ext uri="{BB962C8B-B14F-4D97-AF65-F5344CB8AC3E}">
        <p14:creationId xmlns:p14="http://schemas.microsoft.com/office/powerpoint/2010/main" val="608280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02787" y="6422855"/>
            <a:ext cx="2133600" cy="365125"/>
          </a:xfrm>
          <a:prstGeom prst="rect">
            <a:avLst/>
          </a:prstGeom>
        </p:spPr>
        <p:txBody>
          <a:bodyPr/>
          <a:lstStyle/>
          <a:p>
            <a:r>
              <a:rPr lang="en-US" smtClean="0"/>
              <a:t>12/23/2015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67CC5-2D73-3146-B6E4-2F96D7EA54EF}"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40999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12/23/2015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37443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12/23/2015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326993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293493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12/23/2015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03BFA-A616-4772-A7BF-AC405E6AE648}" type="slidenum">
              <a:rPr lang="en-US" smtClean="0"/>
              <a:t>‹#›</a:t>
            </a:fld>
            <a:endParaRPr lang="en-US"/>
          </a:p>
        </p:txBody>
      </p:sp>
    </p:spTree>
    <p:extLst>
      <p:ext uri="{BB962C8B-B14F-4D97-AF65-F5344CB8AC3E}">
        <p14:creationId xmlns:p14="http://schemas.microsoft.com/office/powerpoint/2010/main" val="126885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12/23/2015</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03BFA-A616-4772-A7BF-AC405E6AE648}" type="slidenum">
              <a:rPr lang="en-US" smtClean="0"/>
              <a:t>‹#›</a:t>
            </a:fld>
            <a:endParaRPr lang="en-US"/>
          </a:p>
        </p:txBody>
      </p:sp>
    </p:spTree>
    <p:extLst>
      <p:ext uri="{BB962C8B-B14F-4D97-AF65-F5344CB8AC3E}">
        <p14:creationId xmlns:p14="http://schemas.microsoft.com/office/powerpoint/2010/main" val="3190531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42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12/23/2015</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A48B6-EEDB-4FDE-8E4C-7D20CD40EB3C}"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732983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fontAlgn="base">
              <a:spcBef>
                <a:spcPct val="0"/>
              </a:spcBef>
              <a:spcAft>
                <a:spcPct val="0"/>
              </a:spcAft>
              <a:defRPr/>
            </a:pPr>
            <a:r>
              <a:rPr lang="en-US" smtClean="0"/>
              <a:t>12/23/2015</a:t>
            </a: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fontAlgn="base">
              <a:spcBef>
                <a:spcPct val="0"/>
              </a:spcBef>
              <a:spcAft>
                <a:spcPct val="0"/>
              </a:spcAft>
              <a:defRPr/>
            </a:pPr>
            <a:endParaRPr lang="en-US"/>
          </a:p>
        </p:txBody>
      </p:sp>
      <p:sp>
        <p:nvSpPr>
          <p:cNvPr id="3687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defRPr>
            </a:lvl1pPr>
          </a:lstStyle>
          <a:p>
            <a:pPr fontAlgn="base">
              <a:spcBef>
                <a:spcPct val="0"/>
              </a:spcBef>
              <a:spcAft>
                <a:spcPct val="0"/>
              </a:spcAft>
              <a:defRPr/>
            </a:pPr>
            <a:fld id="{981EA310-72DD-47F7-8BBE-E91A2D32937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149845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513379" y="6498240"/>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E2567CC5-2D73-3146-B6E4-2F96D7EA54EF}"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19841835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iming>
    <p:tnLst>
      <p:par>
        <p:cTn id="1" dur="indefinite" restart="never" nodeType="tmRoot"/>
      </p:par>
    </p:tnLst>
  </p:timing>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inyurl.com/goesrsea17"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cimss.ssec.wisc.edu/goes/shortcourse/seattle2017.html" TargetMode="External"/><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hyperlink" Target="http://tinyurl.com/goesrsea1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4.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4.xml"/><Relationship Id="rId5" Type="http://schemas.openxmlformats.org/officeDocument/2006/relationships/image" Target="../media/image19.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cimss.ssec.wisc.edu/goes/shortcourse/seattle2017.html" TargetMode="External"/><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hyperlink" Target="http://tinyurl.com/goesrsea1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cimss.ssec.wisc.edu/goes/shortcourse/seattle2017.html" TargetMode="External"/><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tinyurl.com/goesrsea1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cimss.ssec.wisc.edu/goes/shortcourse/seattle2017.html" TargetMode="External"/><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tinyurl.com/goesrsea1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35434"/>
            <a:ext cx="8458200" cy="1470025"/>
          </a:xfrm>
        </p:spPr>
        <p:txBody>
          <a:bodyPr>
            <a:normAutofit fontScale="90000"/>
          </a:bodyPr>
          <a:lstStyle/>
          <a:p>
            <a:r>
              <a:rPr lang="en-US" dirty="0"/>
              <a:t>Hands-on exercise showcasing ABI’s 16 channels with improved spatial resolution </a:t>
            </a:r>
            <a:r>
              <a:rPr lang="en-US" dirty="0" smtClean="0"/>
              <a:t>and </a:t>
            </a:r>
            <a:r>
              <a:rPr lang="en-US" dirty="0"/>
              <a:t>temporal refresh rate (plus </a:t>
            </a:r>
            <a:r>
              <a:rPr lang="en-US" dirty="0" smtClean="0"/>
              <a:t>RGB </a:t>
            </a:r>
            <a:r>
              <a:rPr lang="en-US" dirty="0"/>
              <a:t>ABI examples) </a:t>
            </a:r>
            <a:r>
              <a:rPr lang="en-US" dirty="0" smtClean="0"/>
              <a:t/>
            </a:r>
            <a:br>
              <a:rPr lang="en-US" dirty="0" smtClean="0"/>
            </a:br>
            <a:r>
              <a:rPr lang="en-US" dirty="0" smtClean="0"/>
              <a:t/>
            </a:r>
            <a:br>
              <a:rPr lang="en-US" dirty="0" smtClean="0"/>
            </a:br>
            <a:r>
              <a:rPr lang="en-US" sz="1100" dirty="0"/>
              <a:t/>
            </a:r>
            <a:br>
              <a:rPr lang="en-US" sz="1100" dirty="0"/>
            </a:br>
            <a:r>
              <a:rPr lang="en-US" sz="3600" dirty="0" smtClean="0"/>
              <a:t>Mat Gunshor</a:t>
            </a:r>
            <a:r>
              <a:rPr lang="en-US" sz="3600" baseline="30000" dirty="0" smtClean="0"/>
              <a:t>1</a:t>
            </a:r>
            <a:r>
              <a:rPr lang="en-US" sz="3600" dirty="0" smtClean="0"/>
              <a:t>, </a:t>
            </a:r>
            <a:r>
              <a:rPr lang="en-US" sz="3600" dirty="0"/>
              <a:t>Tim </a:t>
            </a:r>
            <a:r>
              <a:rPr lang="en-US" sz="3600" dirty="0" smtClean="0"/>
              <a:t>Schmit</a:t>
            </a:r>
            <a:r>
              <a:rPr lang="en-US" sz="3600" baseline="30000" dirty="0" smtClean="0"/>
              <a:t>2</a:t>
            </a:r>
            <a:r>
              <a:rPr lang="en-US" sz="3600" dirty="0" smtClean="0"/>
              <a:t>, </a:t>
            </a:r>
            <a:r>
              <a:rPr lang="en-US" sz="3600" dirty="0"/>
              <a:t>Scott </a:t>
            </a:r>
            <a:r>
              <a:rPr lang="en-US" sz="3600" dirty="0" smtClean="0"/>
              <a:t>Lindstrom</a:t>
            </a:r>
            <a:r>
              <a:rPr lang="en-US" sz="3600" baseline="30000" dirty="0"/>
              <a:t>1</a:t>
            </a:r>
            <a:r>
              <a:rPr lang="en-US" sz="3600" dirty="0" smtClean="0"/>
              <a:t>, </a:t>
            </a:r>
            <a:r>
              <a:rPr lang="en-US" sz="3600" dirty="0"/>
              <a:t/>
            </a:r>
            <a:br>
              <a:rPr lang="en-US" sz="3600" dirty="0"/>
            </a:br>
            <a:r>
              <a:rPr lang="en-US" sz="3600" dirty="0"/>
              <a:t>Chris </a:t>
            </a:r>
            <a:r>
              <a:rPr lang="en-US" sz="3600" dirty="0" smtClean="0"/>
              <a:t>Schmidt</a:t>
            </a:r>
            <a:r>
              <a:rPr lang="en-US" sz="3600" baseline="30000" dirty="0"/>
              <a:t>1</a:t>
            </a:r>
            <a:r>
              <a:rPr lang="en-US" sz="3600" dirty="0" smtClean="0"/>
              <a:t>, </a:t>
            </a:r>
            <a:r>
              <a:rPr lang="en-US" sz="3600" dirty="0"/>
              <a:t>and Jordan </a:t>
            </a:r>
            <a:r>
              <a:rPr lang="en-US" sz="3600" dirty="0" smtClean="0"/>
              <a:t>Gerth</a:t>
            </a:r>
            <a:r>
              <a:rPr lang="en-US" sz="3600" baseline="30000" dirty="0"/>
              <a:t>1</a:t>
            </a:r>
            <a:r>
              <a:rPr lang="en-US" sz="3600" dirty="0" smtClean="0"/>
              <a:t> </a:t>
            </a:r>
            <a:r>
              <a:rPr lang="en-US" sz="3600" dirty="0"/>
              <a:t>(and others)</a:t>
            </a:r>
            <a:br>
              <a:rPr lang="en-US" sz="3600" dirty="0"/>
            </a:br>
            <a:r>
              <a:rPr lang="en-US" sz="1800" dirty="0" smtClean="0"/>
              <a:t>1. Cooperative Institute for Meteorological Satellite Studies (CIMSS) – UW-Madison</a:t>
            </a:r>
            <a:br>
              <a:rPr lang="en-US" sz="1800" dirty="0" smtClean="0"/>
            </a:br>
            <a:r>
              <a:rPr lang="en-US" sz="1800" dirty="0" smtClean="0"/>
              <a:t>2. NOAA/NESDIS/STAR/ASPB</a:t>
            </a:r>
            <a:endParaRPr lang="en-US" sz="3600" dirty="0"/>
          </a:p>
        </p:txBody>
      </p:sp>
      <p:sp>
        <p:nvSpPr>
          <p:cNvPr id="3" name="Subtitle 2"/>
          <p:cNvSpPr>
            <a:spLocks noGrp="1"/>
          </p:cNvSpPr>
          <p:nvPr>
            <p:ph type="subTitle" idx="1"/>
          </p:nvPr>
        </p:nvSpPr>
        <p:spPr>
          <a:xfrm>
            <a:off x="0" y="4935272"/>
            <a:ext cx="9144000" cy="1752600"/>
          </a:xfrm>
        </p:spPr>
        <p:txBody>
          <a:bodyPr>
            <a:normAutofit/>
          </a:bodyPr>
          <a:lstStyle/>
          <a:p>
            <a:r>
              <a:rPr lang="en-US" sz="2400" dirty="0">
                <a:hlinkClick r:id="rId2"/>
              </a:rPr>
              <a:t>http://cimss.ssec.wisc.edu/goes/shortcourse/seattle2017.html</a:t>
            </a:r>
          </a:p>
          <a:p>
            <a:r>
              <a:rPr lang="en-US" sz="2800" dirty="0" smtClean="0">
                <a:hlinkClick r:id="rId2"/>
              </a:rPr>
              <a:t>http</a:t>
            </a:r>
            <a:r>
              <a:rPr lang="en-US" sz="2800" dirty="0">
                <a:hlinkClick r:id="rId2"/>
              </a:rPr>
              <a:t>://</a:t>
            </a:r>
            <a:r>
              <a:rPr lang="en-US" sz="2800" dirty="0" smtClean="0">
                <a:hlinkClick r:id="rId2"/>
              </a:rPr>
              <a:t>tinyurl.com/goesrsea17</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2" y="5961618"/>
            <a:ext cx="1142191" cy="8064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9" y="5867400"/>
            <a:ext cx="990600" cy="990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5826268"/>
            <a:ext cx="1314450" cy="952500"/>
          </a:xfrm>
          <a:prstGeom prst="rect">
            <a:avLst/>
          </a:prstGeom>
        </p:spPr>
      </p:pic>
      <p:sp>
        <p:nvSpPr>
          <p:cNvPr id="7" name="Slide Number Placeholder 6"/>
          <p:cNvSpPr>
            <a:spLocks noGrp="1"/>
          </p:cNvSpPr>
          <p:nvPr>
            <p:ph type="sldNum" sz="quarter" idx="12"/>
          </p:nvPr>
        </p:nvSpPr>
        <p:spPr/>
        <p:txBody>
          <a:bodyPr/>
          <a:lstStyle/>
          <a:p>
            <a:fld id="{81903BFA-A616-4772-A7BF-AC405E6AE648}" type="slidenum">
              <a:rPr lang="en-US">
                <a:solidFill>
                  <a:prstClr val="black">
                    <a:tint val="75000"/>
                  </a:prstClr>
                </a:solidFill>
                <a:latin typeface="Calibri"/>
              </a:rPr>
              <a:pPr/>
              <a:t>1</a:t>
            </a:fld>
            <a:endParaRPr lang="en-US">
              <a:solidFill>
                <a:prstClr val="black">
                  <a:tint val="75000"/>
                </a:prstClr>
              </a:solidFill>
              <a:latin typeface="Calibri"/>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2" y="5867401"/>
            <a:ext cx="1409053" cy="900689"/>
          </a:xfrm>
          <a:prstGeom prst="rect">
            <a:avLst/>
          </a:prstGeom>
        </p:spPr>
      </p:pic>
    </p:spTree>
    <p:extLst>
      <p:ext uri="{BB962C8B-B14F-4D97-AF65-F5344CB8AC3E}">
        <p14:creationId xmlns:p14="http://schemas.microsoft.com/office/powerpoint/2010/main" val="79905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Spectral Band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10888" y="762000"/>
            <a:ext cx="4332513" cy="5257800"/>
          </a:xfrm>
        </p:spPr>
        <p:txBody>
          <a:bodyPr>
            <a:noAutofit/>
          </a:bodyPr>
          <a:lstStyle/>
          <a:p>
            <a:pPr>
              <a:buClr>
                <a:srgbClr val="000000"/>
              </a:buClr>
              <a:buSzPct val="100000"/>
            </a:pPr>
            <a:r>
              <a:rPr lang="en-US" sz="2000" dirty="0">
                <a:solidFill>
                  <a:schemeClr val="bg1"/>
                </a:solidFill>
                <a:latin typeface="+mj-lt"/>
                <a:ea typeface="Calibri"/>
                <a:cs typeface="Calibri"/>
                <a:sym typeface="Calibri"/>
                <a:rtl val="0"/>
              </a:rPr>
              <a:t>NOAA NESDIS ASPB teamed up with CIMSS researchers to develop several educational WebApps to explore space, time and spectral resolutions of satellite imagery.</a:t>
            </a:r>
            <a:br>
              <a:rPr lang="en-US" sz="2000" dirty="0">
                <a:solidFill>
                  <a:schemeClr val="bg1"/>
                </a:solidFill>
                <a:latin typeface="+mj-lt"/>
                <a:ea typeface="Calibri"/>
                <a:cs typeface="Calibri"/>
                <a:sym typeface="Calibri"/>
                <a:rtl val="0"/>
              </a:rPr>
            </a:br>
            <a:endParaRPr lang="en-US" sz="2000" dirty="0">
              <a:solidFill>
                <a:schemeClr val="bg1"/>
              </a:solidFill>
              <a:latin typeface="+mj-lt"/>
              <a:ea typeface="Calibri"/>
              <a:cs typeface="Calibri"/>
              <a:sym typeface="Calibri"/>
              <a:rtl val="0"/>
            </a:endParaRPr>
          </a:p>
          <a:p>
            <a:pPr>
              <a:spcBef>
                <a:spcPts val="400"/>
              </a:spcBef>
              <a:buClr>
                <a:srgbClr val="000000"/>
              </a:buClr>
              <a:buSzPct val="100000"/>
            </a:pPr>
            <a:r>
              <a:rPr lang="en-US" sz="2000" dirty="0">
                <a:solidFill>
                  <a:schemeClr val="bg1"/>
                </a:solidFill>
                <a:latin typeface="+mj-lt"/>
                <a:ea typeface="Calibri"/>
                <a:cs typeface="Calibri"/>
                <a:sym typeface="Calibri"/>
                <a:rtl val="0"/>
              </a:rPr>
              <a:t>Part of the </a:t>
            </a:r>
            <a:r>
              <a:rPr lang="en-US" sz="2000" b="1" dirty="0">
                <a:solidFill>
                  <a:schemeClr val="bg1"/>
                </a:solidFill>
                <a:latin typeface="+mj-lt"/>
                <a:ea typeface="Calibri"/>
                <a:cs typeface="Calibri"/>
                <a:sym typeface="Calibri"/>
                <a:rtl val="0"/>
              </a:rPr>
              <a:t>GOES-R Educational Proving Ground at CIMSS</a:t>
            </a:r>
            <a:r>
              <a:rPr lang="en-US" sz="2000" dirty="0">
                <a:solidFill>
                  <a:schemeClr val="bg1"/>
                </a:solidFill>
                <a:latin typeface="+mj-lt"/>
                <a:ea typeface="Calibri"/>
                <a:cs typeface="Calibri"/>
                <a:sym typeface="Calibri"/>
                <a:rtl val="0"/>
              </a:rPr>
              <a:t>: </a:t>
            </a:r>
          </a:p>
          <a:p>
            <a:pPr>
              <a:spcBef>
                <a:spcPts val="400"/>
              </a:spcBef>
              <a:buClr>
                <a:srgbClr val="000000"/>
              </a:buClr>
              <a:buSzPct val="100000"/>
            </a:pPr>
            <a:r>
              <a:rPr lang="en-US" sz="2000" i="1" u="sng" dirty="0">
                <a:solidFill>
                  <a:srgbClr val="FFFF00"/>
                </a:solidFill>
                <a:latin typeface="+mj-lt"/>
                <a:ea typeface="Calibri"/>
                <a:cs typeface="Calibri"/>
                <a:sym typeface="Calibri"/>
                <a:rtl val="0"/>
              </a:rPr>
              <a:t>http://cimss.ssec.wisc.edu/education/goesr</a:t>
            </a:r>
            <a:r>
              <a:rPr lang="en-US" sz="2000" i="1" u="sng" dirty="0">
                <a:solidFill>
                  <a:schemeClr val="bg1"/>
                </a:solidFill>
                <a:latin typeface="+mj-lt"/>
                <a:ea typeface="Calibri"/>
                <a:cs typeface="Calibri"/>
                <a:sym typeface="Calibri"/>
                <a:rtl val="0"/>
              </a:rPr>
              <a:t/>
            </a:r>
            <a:br>
              <a:rPr lang="en-US" sz="2000" i="1" u="sng" dirty="0">
                <a:solidFill>
                  <a:schemeClr val="bg1"/>
                </a:solidFill>
                <a:latin typeface="+mj-lt"/>
                <a:ea typeface="Calibri"/>
                <a:cs typeface="Calibri"/>
                <a:sym typeface="Calibri"/>
                <a:rtl val="0"/>
              </a:rPr>
            </a:br>
            <a:endParaRPr lang="en-US" sz="2000" i="1" u="sng" dirty="0">
              <a:solidFill>
                <a:schemeClr val="bg1"/>
              </a:solidFill>
              <a:latin typeface="+mj-lt"/>
              <a:ea typeface="Calibri"/>
              <a:cs typeface="Calibri"/>
              <a:sym typeface="Calibri"/>
              <a:hlinkClick r:id="rId3"/>
              <a:rtl val="0"/>
            </a:endParaRPr>
          </a:p>
          <a:p>
            <a:pPr>
              <a:spcBef>
                <a:spcPts val="400"/>
              </a:spcBef>
              <a:buClr>
                <a:srgbClr val="000000"/>
              </a:buClr>
              <a:buSzPct val="100000"/>
              <a:buFont typeface="Calibri"/>
              <a:buChar char="•"/>
            </a:pPr>
            <a:r>
              <a:rPr lang="en-US" sz="2000" dirty="0">
                <a:solidFill>
                  <a:schemeClr val="bg1"/>
                </a:solidFill>
                <a:latin typeface="+mj-lt"/>
              </a:rPr>
              <a:t>Teacher feedback: </a:t>
            </a:r>
            <a:br>
              <a:rPr lang="en-US" sz="2000" dirty="0">
                <a:solidFill>
                  <a:schemeClr val="bg1"/>
                </a:solidFill>
                <a:latin typeface="+mj-lt"/>
              </a:rPr>
            </a:br>
            <a:r>
              <a:rPr lang="en-US" sz="1800" i="1" dirty="0">
                <a:solidFill>
                  <a:schemeClr val="bg1"/>
                </a:solidFill>
                <a:latin typeface="+mj-lt"/>
              </a:rPr>
              <a:t>“…. Wow!!  This is awesome!!</a:t>
            </a:r>
            <a:br>
              <a:rPr lang="en-US" sz="1800" i="1" dirty="0">
                <a:solidFill>
                  <a:schemeClr val="bg1"/>
                </a:solidFill>
                <a:latin typeface="+mj-lt"/>
              </a:rPr>
            </a:br>
            <a:r>
              <a:rPr lang="en-US" sz="1800" i="1" dirty="0">
                <a:solidFill>
                  <a:schemeClr val="bg1"/>
                </a:solidFill>
                <a:latin typeface="+mj-lt"/>
              </a:rPr>
              <a:t>This is impressive. Thank you for sharing.   This is great. Thanks for all your hard work and help!!!!  </a:t>
            </a:r>
            <a:br>
              <a:rPr lang="en-US" sz="1800" i="1" dirty="0">
                <a:solidFill>
                  <a:schemeClr val="bg1"/>
                </a:solidFill>
                <a:latin typeface="+mj-lt"/>
              </a:rPr>
            </a:br>
            <a:r>
              <a:rPr lang="en-US" sz="1800" i="1" dirty="0">
                <a:solidFill>
                  <a:schemeClr val="bg1"/>
                </a:solidFill>
                <a:latin typeface="+mj-lt"/>
              </a:rPr>
              <a:t>We are honored and will use it next week … Earth </a:t>
            </a:r>
            <a:r>
              <a:rPr lang="en-US" sz="1800" i="1" dirty="0" err="1">
                <a:solidFill>
                  <a:schemeClr val="bg1"/>
                </a:solidFill>
                <a:latin typeface="+mj-lt"/>
              </a:rPr>
              <a:t>SySTEM</a:t>
            </a:r>
            <a:r>
              <a:rPr lang="en-US" sz="1800" i="1" dirty="0">
                <a:solidFill>
                  <a:schemeClr val="bg1"/>
                </a:solidFill>
                <a:latin typeface="+mj-lt"/>
              </a:rPr>
              <a:t> Teacher Academy”</a:t>
            </a:r>
            <a:endParaRPr lang="en-US" sz="1800" i="1" u="sng" dirty="0">
              <a:solidFill>
                <a:schemeClr val="bg1"/>
              </a:solidFill>
              <a:latin typeface="+mj-lt"/>
              <a:ea typeface="Calibri"/>
              <a:cs typeface="Calibri"/>
              <a:sym typeface="Calibri"/>
              <a:hlinkClick r:id="rId3"/>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a:pPr/>
              <a:t>10</a:t>
            </a:fld>
            <a:endParaRPr lang="en-US" dirty="0"/>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2987" t="9387" r="13729"/>
          <a:stretch/>
        </p:blipFill>
        <p:spPr>
          <a:xfrm>
            <a:off x="4349943" y="762002"/>
            <a:ext cx="4717859" cy="4668803"/>
          </a:xfrm>
        </p:spPr>
      </p:pic>
      <p:sp>
        <p:nvSpPr>
          <p:cNvPr id="4" name="TextBox 3"/>
          <p:cNvSpPr txBox="1"/>
          <p:nvPr/>
        </p:nvSpPr>
        <p:spPr>
          <a:xfrm>
            <a:off x="4572001" y="5486402"/>
            <a:ext cx="4495801" cy="1200329"/>
          </a:xfrm>
          <a:prstGeom prst="rect">
            <a:avLst/>
          </a:prstGeom>
          <a:noFill/>
        </p:spPr>
        <p:txBody>
          <a:bodyPr wrap="square" rtlCol="0">
            <a:spAutoFit/>
          </a:bodyPr>
          <a:lstStyle/>
          <a:p>
            <a:r>
              <a:rPr lang="en-US" dirty="0">
                <a:solidFill>
                  <a:srgbClr val="FFFFFF"/>
                </a:solidFill>
                <a:latin typeface="Arial"/>
              </a:rPr>
              <a:t>Sample interactive “</a:t>
            </a:r>
            <a:r>
              <a:rPr lang="en-US" dirty="0" err="1">
                <a:solidFill>
                  <a:srgbClr val="FFFFFF"/>
                </a:solidFill>
                <a:latin typeface="Arial"/>
              </a:rPr>
              <a:t>Bandapp</a:t>
            </a:r>
            <a:r>
              <a:rPr lang="en-US" dirty="0">
                <a:solidFill>
                  <a:srgbClr val="FFFFFF"/>
                </a:solidFill>
                <a:latin typeface="Arial"/>
              </a:rPr>
              <a:t>” educational </a:t>
            </a:r>
            <a:r>
              <a:rPr lang="en-US" dirty="0" err="1">
                <a:solidFill>
                  <a:srgbClr val="FFFFFF"/>
                </a:solidFill>
                <a:latin typeface="Arial"/>
              </a:rPr>
              <a:t>webapp</a:t>
            </a:r>
            <a:r>
              <a:rPr lang="en-US" dirty="0">
                <a:solidFill>
                  <a:srgbClr val="FFFFFF"/>
                </a:solidFill>
                <a:latin typeface="Arial"/>
              </a:rPr>
              <a:t> using simulated ABI images</a:t>
            </a:r>
            <a:r>
              <a:rPr lang="en-US" dirty="0" smtClean="0">
                <a:solidFill>
                  <a:srgbClr val="FFFFFF"/>
                </a:solidFill>
                <a:latin typeface="Arial"/>
              </a:rPr>
              <a:t>:</a:t>
            </a:r>
          </a:p>
          <a:p>
            <a:r>
              <a:rPr lang="en-US" i="1" dirty="0">
                <a:solidFill>
                  <a:srgbClr val="FFFF00"/>
                </a:solidFill>
              </a:rPr>
              <a:t>http://cimss.ssec.wisc.edu/education/apps/bandapp/</a:t>
            </a:r>
            <a:endParaRPr lang="en-US" i="1" dirty="0">
              <a:solidFill>
                <a:srgbClr val="FFFF00"/>
              </a:solidFill>
              <a:latin typeface="Arial"/>
            </a:endParaRPr>
          </a:p>
        </p:txBody>
      </p:sp>
      <p:sp>
        <p:nvSpPr>
          <p:cNvPr id="14" name="Shape 318"/>
          <p:cNvSpPr txBox="1"/>
          <p:nvPr/>
        </p:nvSpPr>
        <p:spPr>
          <a:xfrm>
            <a:off x="4343401" y="3429002"/>
            <a:ext cx="4613263" cy="1323439"/>
          </a:xfrm>
          <a:prstGeom prst="rect">
            <a:avLst/>
          </a:prstGeom>
          <a:noFill/>
          <a:ln>
            <a:noFill/>
          </a:ln>
        </p:spPr>
        <p:txBody>
          <a:bodyPr lIns="91425" tIns="45700" rIns="91425" bIns="45700" anchor="t" anchorCtr="0">
            <a:noAutofit/>
          </a:bodyPr>
          <a:lstStyle/>
          <a:p>
            <a:pPr>
              <a:buSzPct val="25000"/>
            </a:pPr>
            <a:endParaRPr lang="en-US" sz="1600" b="1" i="1" kern="0" dirty="0">
              <a:solidFill>
                <a:srgbClr val="FFFF00"/>
              </a:solidFill>
              <a:latin typeface="Calibri"/>
              <a:ea typeface="Calibri"/>
              <a:cs typeface="Calibri"/>
              <a:sym typeface="Calibri"/>
              <a:rtl val="0"/>
            </a:endParaRPr>
          </a:p>
        </p:txBody>
      </p:sp>
    </p:spTree>
    <p:extLst>
      <p:ext uri="{BB962C8B-B14F-4D97-AF65-F5344CB8AC3E}">
        <p14:creationId xmlns:p14="http://schemas.microsoft.com/office/powerpoint/2010/main" val="364558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28428" cy="6858000"/>
          </a:xfrm>
          <a:prstGeom prst="rect">
            <a:avLst/>
          </a:prstGeom>
        </p:spPr>
      </p:pic>
      <p:sp>
        <p:nvSpPr>
          <p:cNvPr id="6" name="Oval 5"/>
          <p:cNvSpPr/>
          <p:nvPr/>
        </p:nvSpPr>
        <p:spPr>
          <a:xfrm>
            <a:off x="152400" y="5049553"/>
            <a:ext cx="300547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11</a:t>
            </a:fld>
            <a:endParaRPr lang="en-US">
              <a:solidFill>
                <a:prstClr val="black">
                  <a:tint val="75000"/>
                </a:prstClr>
              </a:solidFill>
              <a:latin typeface="Calibri"/>
            </a:endParaRPr>
          </a:p>
        </p:txBody>
      </p:sp>
      <p:sp>
        <p:nvSpPr>
          <p:cNvPr id="7" name="TextBox 6"/>
          <p:cNvSpPr txBox="1"/>
          <p:nvPr/>
        </p:nvSpPr>
        <p:spPr>
          <a:xfrm>
            <a:off x="4267200" y="381002"/>
            <a:ext cx="4800600" cy="800219"/>
          </a:xfrm>
          <a:prstGeom prst="rect">
            <a:avLst/>
          </a:prstGeom>
          <a:solidFill>
            <a:schemeClr val="bg1"/>
          </a:solidFill>
        </p:spPr>
        <p:txBody>
          <a:bodyPr wrap="square" rtlCol="0">
            <a:spAutoFit/>
          </a:bodyPr>
          <a:lstStyle/>
          <a:p>
            <a:r>
              <a:rPr lang="en-US" sz="1400" dirty="0">
                <a:hlinkClick r:id="rId3"/>
              </a:rPr>
              <a:t>http://</a:t>
            </a:r>
            <a:r>
              <a:rPr lang="en-US" sz="1400" dirty="0" smtClean="0">
                <a:hlinkClick r:id="rId3"/>
              </a:rPr>
              <a:t>cimss.ssec.wisc.edu/goes/shortcourse/seattle2017.html</a:t>
            </a:r>
            <a:endParaRPr lang="en-US" sz="1400" dirty="0" smtClean="0"/>
          </a:p>
          <a:p>
            <a:r>
              <a:rPr lang="en-US" sz="1600" dirty="0" smtClean="0"/>
              <a:t>OR</a:t>
            </a:r>
          </a:p>
          <a:p>
            <a:r>
              <a:rPr lang="en-US" sz="1600" dirty="0">
                <a:hlinkClick r:id="rId4"/>
              </a:rPr>
              <a:t>http://</a:t>
            </a:r>
            <a:r>
              <a:rPr lang="en-US" sz="1600" dirty="0" smtClean="0">
                <a:hlinkClick r:id="rId4"/>
              </a:rPr>
              <a:t>tinyurl.com/goesrsea17</a:t>
            </a:r>
            <a:endParaRPr lang="en-US" sz="1600" dirty="0"/>
          </a:p>
        </p:txBody>
      </p:sp>
    </p:spTree>
    <p:extLst>
      <p:ext uri="{BB962C8B-B14F-4D97-AF65-F5344CB8AC3E}">
        <p14:creationId xmlns:p14="http://schemas.microsoft.com/office/powerpoint/2010/main" val="3596371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an RGB Composite</a:t>
            </a:r>
            <a:endParaRPr lang="en-US" dirty="0"/>
          </a:p>
        </p:txBody>
      </p:sp>
      <p:sp>
        <p:nvSpPr>
          <p:cNvPr id="3" name="Content Placeholder 2"/>
          <p:cNvSpPr>
            <a:spLocks noGrp="1"/>
          </p:cNvSpPr>
          <p:nvPr>
            <p:ph idx="1"/>
          </p:nvPr>
        </p:nvSpPr>
        <p:spPr/>
        <p:txBody>
          <a:bodyPr/>
          <a:lstStyle/>
          <a:p>
            <a:r>
              <a:rPr lang="en-US" dirty="0" smtClean="0"/>
              <a:t>Scale a range of values for a single band from 0 to 1</a:t>
            </a:r>
          </a:p>
          <a:p>
            <a:r>
              <a:rPr lang="en-US" dirty="0" smtClean="0"/>
              <a:t>Create a triplet at each pixel, where each of the three bands contributes a value to the triplet</a:t>
            </a:r>
          </a:p>
          <a:p>
            <a:r>
              <a:rPr lang="en-US" dirty="0" smtClean="0"/>
              <a:t>The triplet is in the order of the additive primary colors for display purposes</a:t>
            </a:r>
          </a:p>
          <a:p>
            <a:pPr lvl="1"/>
            <a:r>
              <a:rPr lang="en-US" dirty="0" smtClean="0"/>
              <a:t>(Red, Green, Blue)</a:t>
            </a:r>
          </a:p>
          <a:p>
            <a:r>
              <a:rPr lang="en-US" dirty="0" smtClean="0"/>
              <a:t>The triplet (1, 0, 0) is red, (0, 1, 0) is green, (0, 0, 1)</a:t>
            </a:r>
            <a:r>
              <a:rPr lang="en-US" dirty="0"/>
              <a:t> </a:t>
            </a:r>
            <a:r>
              <a:rPr lang="en-US" dirty="0" smtClean="0"/>
              <a:t>is blue, (0, 0, 0) is black, and (1, 1, 1) is white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567CC5-2D73-3146-B6E4-2F96D7EA54EF}" type="slidenum">
              <a:rPr kumimoji="0"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3827199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 Color Space as a Cube</a:t>
            </a:r>
            <a:endParaRPr lang="en-US" dirty="0"/>
          </a:p>
        </p:txBody>
      </p:sp>
      <p:pic>
        <p:nvPicPr>
          <p:cNvPr id="5" name="Content Placeholder 4" descr="RGB_Cube_Show_lowgamma_cutout_b.png"/>
          <p:cNvPicPr>
            <a:picLocks noGrp="1" noChangeAspect="1"/>
          </p:cNvPicPr>
          <p:nvPr>
            <p:ph idx="1"/>
          </p:nvPr>
        </p:nvPicPr>
        <p:blipFill>
          <a:blip r:embed="rId2" cstate="print">
            <a:extLst>
              <a:ext uri="{28A0092B-C50C-407E-A947-70E740481C1C}">
                <a14:useLocalDpi xmlns:a14="http://schemas.microsoft.com/office/drawing/2010/main" val="0"/>
              </a:ext>
            </a:extLst>
          </a:blip>
          <a:srcRect l="-16471" r="-16471"/>
          <a:stretch>
            <a:fillRect/>
          </a:stretch>
        </p:blipFill>
        <p:spPr>
          <a:xfrm>
            <a:off x="1781175" y="2133600"/>
            <a:ext cx="7077075" cy="3992563"/>
          </a:xfrm>
          <a:prstGeom prst="rect">
            <a:avLst/>
          </a:prstGeom>
          <a:noFill/>
          <a:ln>
            <a:noFill/>
          </a:ln>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567CC5-2D73-3146-B6E4-2F96D7EA54EF}" type="slidenum">
              <a:rPr kumimoji="0"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6" name="TextBox 5"/>
          <p:cNvSpPr txBox="1"/>
          <p:nvPr/>
        </p:nvSpPr>
        <p:spPr>
          <a:xfrm>
            <a:off x="2618171" y="6126163"/>
            <a:ext cx="541006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800" b="0" i="0" u="sng" strike="noStrike" kern="1200" cap="none" spc="0" normalizeH="0" baseline="0" noProof="0" dirty="0">
                <a:ln>
                  <a:noFill/>
                </a:ln>
                <a:solidFill>
                  <a:prstClr val="black"/>
                </a:solidFill>
                <a:effectLst/>
                <a:uLnTx/>
                <a:uFillTx/>
                <a:latin typeface="Calibri"/>
                <a:ea typeface="+mn-ea"/>
                <a:cs typeface="+mn-cs"/>
              </a:rPr>
              <a:t>https://</a:t>
            </a:r>
            <a:r>
              <a:rPr kumimoji="0" lang="en-US" sz="1800" b="0" i="0" u="sng" strike="noStrike" kern="1200" cap="none" spc="0" normalizeH="0" baseline="0" noProof="0" dirty="0" err="1">
                <a:ln>
                  <a:noFill/>
                </a:ln>
                <a:solidFill>
                  <a:prstClr val="black"/>
                </a:solidFill>
                <a:effectLst/>
                <a:uLnTx/>
                <a:uFillTx/>
                <a:latin typeface="Calibri"/>
                <a:ea typeface="+mn-ea"/>
                <a:cs typeface="+mn-cs"/>
              </a:rPr>
              <a:t>en.wikipedia.org</a:t>
            </a:r>
            <a:r>
              <a:rPr kumimoji="0" lang="en-US" sz="1800" b="0" i="0" u="sng" strike="noStrike" kern="1200" cap="none" spc="0" normalizeH="0" baseline="0" noProof="0" dirty="0">
                <a:ln>
                  <a:noFill/>
                </a:ln>
                <a:solidFill>
                  <a:prstClr val="black"/>
                </a:solidFill>
                <a:effectLst/>
                <a:uLnTx/>
                <a:uFillTx/>
                <a:latin typeface="Calibri"/>
                <a:ea typeface="+mn-ea"/>
                <a:cs typeface="+mn-cs"/>
              </a:rPr>
              <a:t>/wiki/</a:t>
            </a:r>
            <a:r>
              <a:rPr kumimoji="0" lang="en-US" sz="1800" b="0" i="0" u="sng" strike="noStrike" kern="1200" cap="none" spc="0" normalizeH="0" baseline="0" noProof="0" dirty="0" err="1">
                <a:ln>
                  <a:noFill/>
                </a:ln>
                <a:solidFill>
                  <a:prstClr val="black"/>
                </a:solidFill>
                <a:effectLst/>
                <a:uLnTx/>
                <a:uFillTx/>
                <a:latin typeface="Calibri"/>
                <a:ea typeface="+mn-ea"/>
                <a:cs typeface="+mn-cs"/>
              </a:rPr>
              <a:t>RGB_color_space</a:t>
            </a:r>
            <a:endParaRPr kumimoji="0" lang="en-US" sz="1800" b="0" i="0" u="sng"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6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0815_N16_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686285"/>
            <a:ext cx="4038602" cy="3028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815_N16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6285"/>
            <a:ext cx="4038602" cy="3028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815_N16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715238"/>
            <a:ext cx="4038602" cy="3028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10"/>
          <p:cNvSpPr>
            <a:spLocks noChangeArrowheads="1"/>
          </p:cNvSpPr>
          <p:nvPr/>
        </p:nvSpPr>
        <p:spPr bwMode="auto">
          <a:xfrm>
            <a:off x="0" y="457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pic>
        <p:nvPicPr>
          <p:cNvPr id="17" name="Picture 2" descr="100815_N16_RGB_CH010204"/>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572001" y="3715237"/>
            <a:ext cx="4038602" cy="30289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86200" y="3105637"/>
            <a:ext cx="13716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R	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B	C</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 Box 35"/>
          <p:cNvSpPr txBox="1">
            <a:spLocks noChangeArrowheads="1"/>
          </p:cNvSpPr>
          <p:nvPr/>
        </p:nvSpPr>
        <p:spPr bwMode="auto">
          <a:xfrm rot="10800000">
            <a:off x="8690253" y="2748910"/>
            <a:ext cx="369332" cy="399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AVHRR example courtesy of Scott </a:t>
            </a:r>
            <a:r>
              <a:rPr kumimoji="0" lang="en-US" sz="1200" b="1" i="0" u="none" strike="noStrike" kern="1200" cap="none" spc="0" normalizeH="0" baseline="0" noProof="0" dirty="0" err="1" smtClean="0">
                <a:ln>
                  <a:noFill/>
                </a:ln>
                <a:solidFill>
                  <a:prstClr val="black"/>
                </a:solidFill>
                <a:effectLst/>
                <a:uLnTx/>
                <a:uFillTx/>
                <a:latin typeface="Arial" charset="0"/>
                <a:ea typeface="ＭＳ Ｐゴシック" charset="-128"/>
                <a:cs typeface="+mn-cs"/>
              </a:rPr>
              <a:t>Bachmeier</a:t>
            </a:r>
            <a:r>
              <a:rPr kumimoji="0" 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 CIMSS</a:t>
            </a:r>
            <a:endParaRPr kumimoji="0" 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567CC5-2D73-3146-B6E4-2F96D7EA54EF}" type="slidenum">
              <a:rPr kumimoji="0"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419652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gb_red"/>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 y="688973"/>
            <a:ext cx="4041648" cy="3026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gb_green"/>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8973"/>
            <a:ext cx="4041648" cy="3026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gb_blu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3715637"/>
            <a:ext cx="4041648" cy="3026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100815_N16_RGB_CH01020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15637"/>
            <a:ext cx="4041648" cy="30266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5"/>
          <p:cNvSpPr txBox="1">
            <a:spLocks noChangeArrowheads="1"/>
          </p:cNvSpPr>
          <p:nvPr/>
        </p:nvSpPr>
        <p:spPr bwMode="auto">
          <a:xfrm rot="10800000">
            <a:off x="8690253" y="2748910"/>
            <a:ext cx="369332" cy="399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AVHRR example courtesy of Scott </a:t>
            </a:r>
            <a:r>
              <a:rPr kumimoji="0" lang="en-US" sz="1200" b="1" i="0" u="none" strike="noStrike" kern="1200" cap="none" spc="0" normalizeH="0" baseline="0" noProof="0" dirty="0" err="1" smtClean="0">
                <a:ln>
                  <a:noFill/>
                </a:ln>
                <a:solidFill>
                  <a:prstClr val="black"/>
                </a:solidFill>
                <a:effectLst/>
                <a:uLnTx/>
                <a:uFillTx/>
                <a:latin typeface="Arial" charset="0"/>
                <a:ea typeface="ＭＳ Ｐゴシック" charset="-128"/>
                <a:cs typeface="+mn-cs"/>
              </a:rPr>
              <a:t>Bachmeier</a:t>
            </a:r>
            <a:r>
              <a:rPr kumimoji="0" 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 CIMSS</a:t>
            </a:r>
            <a:endParaRPr kumimoji="0" 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9" name="TextBox 8"/>
          <p:cNvSpPr txBox="1"/>
          <p:nvPr/>
        </p:nvSpPr>
        <p:spPr>
          <a:xfrm>
            <a:off x="3886200" y="3106037"/>
            <a:ext cx="13716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R	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B	C</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567CC5-2D73-3146-B6E4-2F96D7EA54EF}" type="slidenum">
              <a:rPr kumimoji="0"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173957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8"/>
            <a:ext cx="9144000" cy="6827424"/>
          </a:xfrm>
          <a:prstGeom prst="rect">
            <a:avLst/>
          </a:prstGeom>
        </p:spPr>
      </p:pic>
      <p:sp>
        <p:nvSpPr>
          <p:cNvPr id="6" name="Oval 5"/>
          <p:cNvSpPr/>
          <p:nvPr/>
        </p:nvSpPr>
        <p:spPr>
          <a:xfrm>
            <a:off x="56281" y="3992677"/>
            <a:ext cx="2480931"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4572000" y="1371602"/>
            <a:ext cx="4495801" cy="3539430"/>
          </a:xfrm>
          <a:prstGeom prst="rect">
            <a:avLst/>
          </a:prstGeom>
          <a:solidFill>
            <a:srgbClr val="0070C0"/>
          </a:solidFill>
        </p:spPr>
        <p:txBody>
          <a:bodyPr wrap="square" rtlCol="0">
            <a:spAutoFit/>
          </a:bodyPr>
          <a:lstStyle/>
          <a:p>
            <a:r>
              <a:rPr lang="en-US" sz="2800" dirty="0" smtClean="0">
                <a:solidFill>
                  <a:srgbClr val="FFFF00"/>
                </a:solidFill>
              </a:rPr>
              <a:t>Explore </a:t>
            </a:r>
            <a:r>
              <a:rPr lang="en-US" sz="2800" dirty="0">
                <a:solidFill>
                  <a:srgbClr val="FFFF00"/>
                </a:solidFill>
              </a:rPr>
              <a:t>an example. Can you get the ice clouds to stand out? </a:t>
            </a:r>
          </a:p>
          <a:p>
            <a:endParaRPr lang="en-US" sz="2800" dirty="0">
              <a:solidFill>
                <a:srgbClr val="FFFF00"/>
              </a:solidFill>
            </a:endParaRPr>
          </a:p>
          <a:p>
            <a:r>
              <a:rPr lang="en-US" sz="2800" dirty="0">
                <a:solidFill>
                  <a:srgbClr val="FFFF00"/>
                </a:solidFill>
              </a:rPr>
              <a:t>Or the vegetation?</a:t>
            </a:r>
          </a:p>
          <a:p>
            <a:endParaRPr lang="en-US" sz="2800" dirty="0">
              <a:solidFill>
                <a:srgbClr val="FFFF00"/>
              </a:solidFill>
            </a:endParaRPr>
          </a:p>
          <a:p>
            <a:r>
              <a:rPr lang="en-US" sz="2800" dirty="0">
                <a:solidFill>
                  <a:srgbClr val="FFFF00"/>
                </a:solidFill>
              </a:rPr>
              <a:t>Can you make a really ‘vivid’ image</a:t>
            </a:r>
            <a:r>
              <a:rPr lang="en-US" sz="2800" dirty="0" smtClean="0">
                <a:solidFill>
                  <a:srgbClr val="FFFF00"/>
                </a:solidFill>
              </a:rPr>
              <a:t>?</a:t>
            </a:r>
            <a:endParaRPr lang="en-US" sz="2800" dirty="0">
              <a:solidFill>
                <a:srgbClr val="FFFF00"/>
              </a:solidFill>
            </a:endParaRP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a:solidFill>
                  <a:prstClr val="black"/>
                </a:solidFill>
                <a:latin typeface="Calibri"/>
              </a:rPr>
              <a:t>Note: The main purpose is to introduce the tools, they can be further explored later.</a:t>
            </a:r>
          </a:p>
        </p:txBody>
      </p:sp>
      <p:sp>
        <p:nvSpPr>
          <p:cNvPr id="2" name="Slide Number Placeholder 1"/>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16</a:t>
            </a:fld>
            <a:endParaRPr lang="en-US">
              <a:solidFill>
                <a:prstClr val="black">
                  <a:tint val="75000"/>
                </a:prstClr>
              </a:solidFill>
              <a:latin typeface="Calibri"/>
            </a:endParaRPr>
          </a:p>
        </p:txBody>
      </p:sp>
      <p:sp>
        <p:nvSpPr>
          <p:cNvPr id="9" name="TextBox 8"/>
          <p:cNvSpPr txBox="1"/>
          <p:nvPr/>
        </p:nvSpPr>
        <p:spPr>
          <a:xfrm>
            <a:off x="4267200" y="381002"/>
            <a:ext cx="4800600" cy="769441"/>
          </a:xfrm>
          <a:prstGeom prst="rect">
            <a:avLst/>
          </a:prstGeom>
          <a:solidFill>
            <a:schemeClr val="bg1"/>
          </a:solidFill>
        </p:spPr>
        <p:txBody>
          <a:bodyPr wrap="square" rtlCol="0">
            <a:spAutoFit/>
          </a:bodyPr>
          <a:lstStyle/>
          <a:p>
            <a:r>
              <a:rPr lang="en-US" sz="1200" dirty="0">
                <a:hlinkClick r:id="rId3"/>
              </a:rPr>
              <a:t>http://</a:t>
            </a:r>
            <a:r>
              <a:rPr lang="en-US" sz="1200" dirty="0" smtClean="0">
                <a:hlinkClick r:id="rId3"/>
              </a:rPr>
              <a:t>cimss.ssec.wisc.edu/goes/shortcourse/seattle2017.html</a:t>
            </a:r>
            <a:endParaRPr lang="en-US" sz="1200" dirty="0" smtClean="0"/>
          </a:p>
          <a:p>
            <a:r>
              <a:rPr lang="en-US" sz="1600" dirty="0" smtClean="0"/>
              <a:t>OR</a:t>
            </a:r>
          </a:p>
          <a:p>
            <a:r>
              <a:rPr lang="en-US" sz="1600" dirty="0">
                <a:hlinkClick r:id="rId4"/>
              </a:rPr>
              <a:t>http://</a:t>
            </a:r>
            <a:r>
              <a:rPr lang="en-US" sz="1600" dirty="0" smtClean="0">
                <a:hlinkClick r:id="rId4"/>
              </a:rPr>
              <a:t>tinyurl.com/goesrsea17</a:t>
            </a:r>
            <a:endParaRPr lang="en-US" sz="1600" dirty="0"/>
          </a:p>
        </p:txBody>
      </p:sp>
    </p:spTree>
    <p:extLst>
      <p:ext uri="{BB962C8B-B14F-4D97-AF65-F5344CB8AC3E}">
        <p14:creationId xmlns:p14="http://schemas.microsoft.com/office/powerpoint/2010/main" val="3465886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Educational RGB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27914" y="5410200"/>
            <a:ext cx="4332513" cy="1524000"/>
          </a:xfrm>
        </p:spPr>
        <p:txBody>
          <a:bodyPr>
            <a:noAutofit/>
          </a:bodyPr>
          <a:lstStyle/>
          <a:p>
            <a:pPr marL="0" indent="0">
              <a:buClr>
                <a:srgbClr val="000000"/>
              </a:buClr>
              <a:buSzPct val="100000"/>
              <a:buNone/>
            </a:pPr>
            <a:r>
              <a:rPr lang="en-US" sz="2000" i="1" u="sng" dirty="0">
                <a:solidFill>
                  <a:schemeClr val="bg1"/>
                </a:solidFill>
                <a:latin typeface="+mj-lt"/>
                <a:ea typeface="Calibri"/>
                <a:cs typeface="Calibri"/>
                <a:sym typeface="Calibri"/>
                <a:hlinkClick r:id="rId3"/>
                <a:rtl val="0"/>
              </a:rPr>
              <a:t/>
            </a:r>
            <a:br>
              <a:rPr lang="en-US" sz="2000" i="1" u="sng" dirty="0">
                <a:solidFill>
                  <a:schemeClr val="bg1"/>
                </a:solidFill>
                <a:latin typeface="+mj-lt"/>
                <a:ea typeface="Calibri"/>
                <a:cs typeface="Calibri"/>
                <a:sym typeface="Calibri"/>
                <a:hlinkClick r:id="rId3"/>
                <a:rtl val="0"/>
              </a:rPr>
            </a:br>
            <a:endParaRPr lang="en-US" sz="2000" i="1" u="sng" dirty="0">
              <a:solidFill>
                <a:schemeClr val="bg1"/>
              </a:solidFill>
              <a:latin typeface="+mj-lt"/>
              <a:ea typeface="Calibri"/>
              <a:cs typeface="Calibri"/>
              <a:sym typeface="Calibri"/>
              <a:hlinkClick r:id="rId3"/>
              <a:rtl val="0"/>
            </a:endParaRPr>
          </a:p>
          <a:p>
            <a:pPr marL="0" indent="0">
              <a:spcBef>
                <a:spcPts val="400"/>
              </a:spcBef>
              <a:buClr>
                <a:srgbClr val="000000"/>
              </a:buClr>
              <a:buSzPct val="100000"/>
              <a:buNone/>
            </a:pPr>
            <a:r>
              <a:rPr lang="en-US" sz="2000" dirty="0" err="1">
                <a:solidFill>
                  <a:schemeClr val="bg1"/>
                </a:solidFill>
                <a:latin typeface="+mj-lt"/>
              </a:rPr>
              <a:t>Webapp</a:t>
            </a:r>
            <a:r>
              <a:rPr lang="en-US" sz="2000" dirty="0">
                <a:solidFill>
                  <a:schemeClr val="bg1"/>
                </a:solidFill>
                <a:latin typeface="+mj-lt"/>
              </a:rPr>
              <a:t> to combine simulated ABI images into one image.</a:t>
            </a:r>
            <a:endParaRPr lang="en-US" sz="1800" i="1" u="sng" dirty="0">
              <a:solidFill>
                <a:schemeClr val="bg1"/>
              </a:solidFill>
              <a:latin typeface="+mj-lt"/>
              <a:ea typeface="Calibri"/>
              <a:cs typeface="Calibri"/>
              <a:sym typeface="Calibri"/>
              <a:hlinkClick r:id="rId3"/>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a:pPr/>
              <a:t>17</a:t>
            </a:fld>
            <a:endParaRPr lang="en-US"/>
          </a:p>
        </p:txBody>
      </p:sp>
      <p:sp>
        <p:nvSpPr>
          <p:cNvPr id="4" name="TextBox 3"/>
          <p:cNvSpPr txBox="1"/>
          <p:nvPr/>
        </p:nvSpPr>
        <p:spPr>
          <a:xfrm>
            <a:off x="1298419" y="685802"/>
            <a:ext cx="7921783" cy="646331"/>
          </a:xfrm>
          <a:prstGeom prst="rect">
            <a:avLst/>
          </a:prstGeom>
          <a:noFill/>
        </p:spPr>
        <p:txBody>
          <a:bodyPr wrap="square" rtlCol="0">
            <a:spAutoFit/>
          </a:bodyPr>
          <a:lstStyle/>
          <a:p>
            <a:r>
              <a:rPr lang="en-US" dirty="0">
                <a:solidFill>
                  <a:srgbClr val="FFFFFF"/>
                </a:solidFill>
                <a:latin typeface="Arial"/>
              </a:rPr>
              <a:t>Sample interactive “RGB” educational </a:t>
            </a:r>
            <a:r>
              <a:rPr lang="en-US" dirty="0" err="1">
                <a:solidFill>
                  <a:srgbClr val="FFFFFF"/>
                </a:solidFill>
                <a:latin typeface="Arial"/>
              </a:rPr>
              <a:t>webapp</a:t>
            </a:r>
            <a:r>
              <a:rPr lang="en-US" dirty="0">
                <a:solidFill>
                  <a:srgbClr val="FFFFFF"/>
                </a:solidFill>
                <a:latin typeface="Arial"/>
              </a:rPr>
              <a:t> using simulated ABI images:</a:t>
            </a:r>
          </a:p>
          <a:p>
            <a:r>
              <a:rPr lang="en-US" i="1" dirty="0">
                <a:solidFill>
                  <a:srgbClr val="FFFFFF"/>
                </a:solidFill>
              </a:rPr>
              <a:t>http://cimss.ssec.wisc.edu/education/apps/satrgb/</a:t>
            </a:r>
            <a:endParaRPr lang="en-US" i="1" dirty="0">
              <a:solidFill>
                <a:srgbClr val="FFFFFF"/>
              </a:solidFill>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2133"/>
            <a:ext cx="4127396" cy="441285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3" y="1566049"/>
            <a:ext cx="5171249" cy="4412855"/>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1159" b="27477"/>
          <a:stretch/>
        </p:blipFill>
        <p:spPr>
          <a:xfrm>
            <a:off x="1595865" y="1950764"/>
            <a:ext cx="5830652" cy="441285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2927" y="2444294"/>
            <a:ext cx="5775776" cy="4413706"/>
          </a:xfrm>
          <a:prstGeom prst="rect">
            <a:avLst/>
          </a:prstGeom>
        </p:spPr>
      </p:pic>
    </p:spTree>
    <p:extLst>
      <p:ext uri="{BB962C8B-B14F-4D97-AF65-F5344CB8AC3E}">
        <p14:creationId xmlns:p14="http://schemas.microsoft.com/office/powerpoint/2010/main" val="61140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53425"/>
            <a:ext cx="5562600" cy="2062103"/>
          </a:xfrm>
          <a:prstGeom prst="rect">
            <a:avLst/>
          </a:prstGeom>
          <a:noFill/>
        </p:spPr>
        <p:txBody>
          <a:bodyPr wrap="square" rtlCol="0">
            <a:spAutoFit/>
          </a:bodyPr>
          <a:lstStyle/>
          <a:p>
            <a:r>
              <a:rPr lang="en-US" sz="3200" b="1" dirty="0">
                <a:solidFill>
                  <a:prstClr val="white"/>
                </a:solidFill>
              </a:rPr>
              <a:t>Educational  </a:t>
            </a:r>
            <a:endParaRPr lang="en-US" sz="3200" b="1" dirty="0" smtClean="0">
              <a:solidFill>
                <a:prstClr val="white"/>
              </a:solidFill>
            </a:endParaRPr>
          </a:p>
          <a:p>
            <a:r>
              <a:rPr lang="en-US" sz="3200" b="1" dirty="0" smtClean="0">
                <a:solidFill>
                  <a:prstClr val="white"/>
                </a:solidFill>
              </a:rPr>
              <a:t>WebApps:</a:t>
            </a:r>
          </a:p>
          <a:p>
            <a:endParaRPr lang="en-US" sz="3200" b="1" dirty="0" smtClean="0">
              <a:solidFill>
                <a:prstClr val="white"/>
              </a:solidFill>
            </a:endParaRPr>
          </a:p>
          <a:p>
            <a:r>
              <a:rPr lang="en-US" sz="3200" b="1" dirty="0" smtClean="0">
                <a:solidFill>
                  <a:prstClr val="white"/>
                </a:solidFill>
              </a:rPr>
              <a:t>Front Page </a:t>
            </a:r>
            <a:endParaRPr lang="en-US" sz="3200" b="1" dirty="0">
              <a:solidFill>
                <a:prstClr val="white"/>
              </a:solidFill>
            </a:endParaRPr>
          </a:p>
        </p:txBody>
      </p:sp>
      <p:sp>
        <p:nvSpPr>
          <p:cNvPr id="2" name="Slide Number Placeholder 1"/>
          <p:cNvSpPr>
            <a:spLocks noGrp="1"/>
          </p:cNvSpPr>
          <p:nvPr>
            <p:ph type="sldNum" sz="quarter" idx="10"/>
          </p:nvPr>
        </p:nvSpPr>
        <p:spPr/>
        <p:txBody>
          <a:bodyPr/>
          <a:lstStyle/>
          <a:p>
            <a:pPr>
              <a:defRPr/>
            </a:pPr>
            <a:fld id="{7A000F4E-004E-4CE8-AABD-59BBC7FD61A1}" type="slidenum">
              <a:rPr lang="en-US" smtClean="0"/>
              <a:pPr>
                <a:defRPr/>
              </a:pPr>
              <a:t>18</a:t>
            </a:fld>
            <a:endParaRPr lang="en-US" dirty="0"/>
          </a:p>
        </p:txBody>
      </p:sp>
      <p:sp>
        <p:nvSpPr>
          <p:cNvPr id="10" name="Rectangle 9"/>
          <p:cNvSpPr/>
          <p:nvPr/>
        </p:nvSpPr>
        <p:spPr>
          <a:xfrm>
            <a:off x="76201" y="2480102"/>
            <a:ext cx="5334000" cy="415498"/>
          </a:xfrm>
          <a:prstGeom prst="rect">
            <a:avLst/>
          </a:prstGeom>
          <a:solidFill>
            <a:schemeClr val="bg1"/>
          </a:solidFill>
        </p:spPr>
        <p:txBody>
          <a:bodyPr wrap="square">
            <a:spAutoFit/>
          </a:bodyPr>
          <a:lstStyle/>
          <a:p>
            <a:r>
              <a:rPr lang="en-US" sz="2100" dirty="0">
                <a:hlinkClick r:id="rId3"/>
              </a:rPr>
              <a:t>http://cimss.ssec.wisc.edu/education/goesr/</a:t>
            </a:r>
            <a:endParaRPr lang="en-US" sz="2100" dirty="0"/>
          </a:p>
        </p:txBody>
      </p:sp>
      <p:sp>
        <p:nvSpPr>
          <p:cNvPr id="4" name="Oval 3"/>
          <p:cNvSpPr/>
          <p:nvPr/>
        </p:nvSpPr>
        <p:spPr>
          <a:xfrm>
            <a:off x="5995629" y="3429000"/>
            <a:ext cx="1752600" cy="57672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99099"/>
            <a:ext cx="9144000" cy="2271871"/>
          </a:xfrm>
          <a:prstGeom prst="rect">
            <a:avLst/>
          </a:prstGeom>
        </p:spPr>
      </p:pic>
      <p:sp>
        <p:nvSpPr>
          <p:cNvPr id="6" name="TextBox 5"/>
          <p:cNvSpPr txBox="1"/>
          <p:nvPr/>
        </p:nvSpPr>
        <p:spPr>
          <a:xfrm>
            <a:off x="0" y="4278868"/>
            <a:ext cx="3326616" cy="369332"/>
          </a:xfrm>
          <a:prstGeom prst="rect">
            <a:avLst/>
          </a:prstGeom>
          <a:noFill/>
        </p:spPr>
        <p:txBody>
          <a:bodyPr wrap="none" rtlCol="0">
            <a:spAutoFit/>
          </a:bodyPr>
          <a:lstStyle/>
          <a:p>
            <a:r>
              <a:rPr lang="en-US" dirty="0" smtClean="0">
                <a:solidFill>
                  <a:srgbClr val="FFFF00"/>
                </a:solidFill>
              </a:rPr>
              <a:t>Simulated ABI Spectral Bands:</a:t>
            </a:r>
            <a:endParaRPr lang="en-US" dirty="0">
              <a:solidFill>
                <a:srgbClr val="FFFF00"/>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324" y="-5"/>
            <a:ext cx="4024676" cy="4572006"/>
          </a:xfrm>
          <a:prstGeom prst="rect">
            <a:avLst/>
          </a:prstGeom>
        </p:spPr>
      </p:pic>
    </p:spTree>
    <p:extLst>
      <p:ext uri="{BB962C8B-B14F-4D97-AF65-F5344CB8AC3E}">
        <p14:creationId xmlns:p14="http://schemas.microsoft.com/office/powerpoint/2010/main" val="63528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320" y="-5"/>
            <a:ext cx="6037006" cy="6858000"/>
          </a:xfrm>
          <a:prstGeom prst="rect">
            <a:avLst/>
          </a:prstGeom>
        </p:spPr>
      </p:pic>
      <p:sp>
        <p:nvSpPr>
          <p:cNvPr id="9" name="TextBox 8"/>
          <p:cNvSpPr txBox="1"/>
          <p:nvPr/>
        </p:nvSpPr>
        <p:spPr>
          <a:xfrm>
            <a:off x="0" y="253425"/>
            <a:ext cx="5562600" cy="2062103"/>
          </a:xfrm>
          <a:prstGeom prst="rect">
            <a:avLst/>
          </a:prstGeom>
          <a:noFill/>
        </p:spPr>
        <p:txBody>
          <a:bodyPr wrap="square" rtlCol="0">
            <a:spAutoFit/>
          </a:bodyPr>
          <a:lstStyle/>
          <a:p>
            <a:r>
              <a:rPr lang="en-US" sz="3200" b="1" dirty="0">
                <a:solidFill>
                  <a:prstClr val="white"/>
                </a:solidFill>
              </a:rPr>
              <a:t>Educational  </a:t>
            </a:r>
            <a:endParaRPr lang="en-US" sz="3200" b="1" dirty="0" smtClean="0">
              <a:solidFill>
                <a:prstClr val="white"/>
              </a:solidFill>
            </a:endParaRPr>
          </a:p>
          <a:p>
            <a:r>
              <a:rPr lang="en-US" sz="3200" b="1" dirty="0" smtClean="0">
                <a:solidFill>
                  <a:prstClr val="white"/>
                </a:solidFill>
              </a:rPr>
              <a:t>WebApps:</a:t>
            </a:r>
          </a:p>
          <a:p>
            <a:endParaRPr lang="en-US" sz="3200" b="1" dirty="0" smtClean="0">
              <a:solidFill>
                <a:prstClr val="white"/>
              </a:solidFill>
            </a:endParaRPr>
          </a:p>
          <a:p>
            <a:r>
              <a:rPr lang="en-US" sz="3200" b="1" dirty="0" smtClean="0">
                <a:solidFill>
                  <a:prstClr val="white"/>
                </a:solidFill>
              </a:rPr>
              <a:t>Front Page </a:t>
            </a:r>
            <a:endParaRPr lang="en-US" sz="3200" b="1" dirty="0">
              <a:solidFill>
                <a:prstClr val="white"/>
              </a:solidFill>
            </a:endParaRPr>
          </a:p>
        </p:txBody>
      </p:sp>
      <p:sp>
        <p:nvSpPr>
          <p:cNvPr id="2" name="Slide Number Placeholder 1"/>
          <p:cNvSpPr>
            <a:spLocks noGrp="1"/>
          </p:cNvSpPr>
          <p:nvPr>
            <p:ph type="sldNum" sz="quarter" idx="10"/>
          </p:nvPr>
        </p:nvSpPr>
        <p:spPr/>
        <p:txBody>
          <a:bodyPr/>
          <a:lstStyle/>
          <a:p>
            <a:pPr>
              <a:defRPr/>
            </a:pPr>
            <a:fld id="{7A000F4E-004E-4CE8-AABD-59BBC7FD61A1}" type="slidenum">
              <a:rPr lang="en-US" smtClean="0"/>
              <a:pPr>
                <a:defRPr/>
              </a:pPr>
              <a:t>2</a:t>
            </a:fld>
            <a:endParaRPr lang="en-US" dirty="0"/>
          </a:p>
        </p:txBody>
      </p:sp>
      <p:sp>
        <p:nvSpPr>
          <p:cNvPr id="10" name="Rectangle 9"/>
          <p:cNvSpPr/>
          <p:nvPr/>
        </p:nvSpPr>
        <p:spPr>
          <a:xfrm>
            <a:off x="0" y="3008877"/>
            <a:ext cx="2927497" cy="276999"/>
          </a:xfrm>
          <a:prstGeom prst="rect">
            <a:avLst/>
          </a:prstGeom>
          <a:solidFill>
            <a:schemeClr val="bg1"/>
          </a:solidFill>
        </p:spPr>
        <p:txBody>
          <a:bodyPr wrap="square">
            <a:spAutoFit/>
          </a:bodyPr>
          <a:lstStyle/>
          <a:p>
            <a:r>
              <a:rPr lang="en-US" sz="1200" dirty="0" smtClean="0">
                <a:solidFill>
                  <a:srgbClr val="FF0000"/>
                </a:solidFill>
                <a:hlinkClick r:id="rId3"/>
              </a:rPr>
              <a:t>http</a:t>
            </a:r>
            <a:r>
              <a:rPr lang="en-US" sz="1200" dirty="0">
                <a:solidFill>
                  <a:srgbClr val="FF0000"/>
                </a:solidFill>
                <a:hlinkClick r:id="rId3"/>
              </a:rPr>
              <a:t>://</a:t>
            </a:r>
            <a:r>
              <a:rPr lang="en-US" sz="1200" dirty="0" smtClean="0">
                <a:solidFill>
                  <a:srgbClr val="FF0000"/>
                </a:solidFill>
                <a:hlinkClick r:id="rId3"/>
              </a:rPr>
              <a:t>cimss.ssec.wisc.edu/education/goesr</a:t>
            </a:r>
            <a:endParaRPr lang="en-US" sz="1200" dirty="0" smtClean="0">
              <a:solidFill>
                <a:srgbClr val="FF0000"/>
              </a:solidFill>
            </a:endParaRPr>
          </a:p>
        </p:txBody>
      </p:sp>
      <p:sp>
        <p:nvSpPr>
          <p:cNvPr id="4" name="Oval 3"/>
          <p:cNvSpPr/>
          <p:nvPr/>
        </p:nvSpPr>
        <p:spPr>
          <a:xfrm>
            <a:off x="5012354" y="5330456"/>
            <a:ext cx="1752600" cy="762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97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97" y="3124200"/>
            <a:ext cx="3513393" cy="3657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3657600" cy="29767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762000"/>
            <a:ext cx="3657600" cy="4285967"/>
          </a:xfrm>
          <a:prstGeom prst="rect">
            <a:avLst/>
          </a:prstGeom>
        </p:spPr>
      </p:pic>
      <p:sp>
        <p:nvSpPr>
          <p:cNvPr id="9" name="TextBox 8"/>
          <p:cNvSpPr txBox="1"/>
          <p:nvPr/>
        </p:nvSpPr>
        <p:spPr>
          <a:xfrm>
            <a:off x="4307304" y="177225"/>
            <a:ext cx="5562600" cy="584775"/>
          </a:xfrm>
          <a:prstGeom prst="rect">
            <a:avLst/>
          </a:prstGeom>
          <a:noFill/>
        </p:spPr>
        <p:txBody>
          <a:bodyPr wrap="square" rtlCol="0">
            <a:spAutoFit/>
          </a:bodyPr>
          <a:lstStyle/>
          <a:p>
            <a:r>
              <a:rPr lang="en-US" sz="3200" b="1" dirty="0">
                <a:solidFill>
                  <a:prstClr val="white"/>
                </a:solidFill>
              </a:rPr>
              <a:t>Educational  WebApps </a:t>
            </a:r>
          </a:p>
        </p:txBody>
      </p:sp>
      <p:sp>
        <p:nvSpPr>
          <p:cNvPr id="10" name="Rectangle 9"/>
          <p:cNvSpPr/>
          <p:nvPr/>
        </p:nvSpPr>
        <p:spPr>
          <a:xfrm>
            <a:off x="3719149" y="6153539"/>
            <a:ext cx="5058501" cy="415498"/>
          </a:xfrm>
          <a:prstGeom prst="rect">
            <a:avLst/>
          </a:prstGeom>
        </p:spPr>
        <p:txBody>
          <a:bodyPr wrap="none">
            <a:spAutoFit/>
          </a:bodyPr>
          <a:lstStyle/>
          <a:p>
            <a:r>
              <a:rPr lang="en-US" sz="2100" dirty="0">
                <a:solidFill>
                  <a:prstClr val="white"/>
                </a:solidFill>
              </a:rPr>
              <a:t>http://cimss.ssec.wisc.edu/education/goesr/</a:t>
            </a:r>
          </a:p>
        </p:txBody>
      </p:sp>
      <p:sp>
        <p:nvSpPr>
          <p:cNvPr id="2" name="Slide Number Placeholder 1"/>
          <p:cNvSpPr>
            <a:spLocks noGrp="1"/>
          </p:cNvSpPr>
          <p:nvPr>
            <p:ph type="sldNum" sz="quarter" idx="10"/>
          </p:nvPr>
        </p:nvSpPr>
        <p:spPr/>
        <p:txBody>
          <a:bodyPr/>
          <a:lstStyle/>
          <a:p>
            <a:pPr>
              <a:defRPr/>
            </a:pPr>
            <a:fld id="{7A000F4E-004E-4CE8-AABD-59BBC7FD61A1}" type="slidenum">
              <a:rPr lang="en-US" smtClean="0"/>
              <a:pPr>
                <a:defRPr/>
              </a:pPr>
              <a:t>3</a:t>
            </a:fld>
            <a:endParaRPr lang="en-US" dirty="0"/>
          </a:p>
        </p:txBody>
      </p:sp>
    </p:spTree>
    <p:extLst>
      <p:ext uri="{BB962C8B-B14F-4D97-AF65-F5344CB8AC3E}">
        <p14:creationId xmlns:p14="http://schemas.microsoft.com/office/powerpoint/2010/main" val="22542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8"/>
            <a:ext cx="9144000" cy="6827424"/>
          </a:xfrm>
          <a:prstGeom prst="rect">
            <a:avLst/>
          </a:prstGeom>
        </p:spPr>
      </p:pic>
      <p:sp>
        <p:nvSpPr>
          <p:cNvPr id="6" name="Oval 5"/>
          <p:cNvSpPr/>
          <p:nvPr/>
        </p:nvSpPr>
        <p:spPr>
          <a:xfrm>
            <a:off x="345770" y="2013604"/>
            <a:ext cx="2480931"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4191002" y="1371602"/>
            <a:ext cx="4876799" cy="2677656"/>
          </a:xfrm>
          <a:prstGeom prst="rect">
            <a:avLst/>
          </a:prstGeom>
          <a:solidFill>
            <a:srgbClr val="0070C0"/>
          </a:solidFill>
        </p:spPr>
        <p:txBody>
          <a:bodyPr wrap="square" rtlCol="0">
            <a:spAutoFit/>
          </a:bodyPr>
          <a:lstStyle/>
          <a:p>
            <a:r>
              <a:rPr lang="en-US" sz="2800" dirty="0" smtClean="0">
                <a:solidFill>
                  <a:srgbClr val="FFFF00"/>
                </a:solidFill>
              </a:rPr>
              <a:t>Explore </a:t>
            </a:r>
            <a:r>
              <a:rPr lang="en-US" sz="2800" dirty="0">
                <a:solidFill>
                  <a:srgbClr val="FFFF00"/>
                </a:solidFill>
              </a:rPr>
              <a:t>an example, what might advantages of high time observations be? </a:t>
            </a:r>
          </a:p>
          <a:p>
            <a:endParaRPr lang="en-US" sz="2800" dirty="0">
              <a:solidFill>
                <a:srgbClr val="FFFF00"/>
              </a:solidFill>
            </a:endParaRPr>
          </a:p>
          <a:p>
            <a:r>
              <a:rPr lang="en-US" sz="2800" dirty="0">
                <a:solidFill>
                  <a:srgbClr val="FFFF00"/>
                </a:solidFill>
              </a:rPr>
              <a:t>Pick another case, what do you see?</a:t>
            </a: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a:solidFill>
                  <a:prstClr val="black"/>
                </a:solidFill>
                <a:latin typeface="Calibri"/>
              </a:rPr>
              <a:t>Note: The main purpose is to introduce the tools, they can be further explored later.</a:t>
            </a:r>
          </a:p>
        </p:txBody>
      </p:sp>
      <p:sp>
        <p:nvSpPr>
          <p:cNvPr id="2" name="Slide Number Placeholder 1"/>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4</a:t>
            </a:fld>
            <a:endParaRPr lang="en-US">
              <a:solidFill>
                <a:prstClr val="black">
                  <a:tint val="75000"/>
                </a:prstClr>
              </a:solidFill>
              <a:latin typeface="Calibri"/>
            </a:endParaRPr>
          </a:p>
        </p:txBody>
      </p:sp>
      <p:sp>
        <p:nvSpPr>
          <p:cNvPr id="9" name="TextBox 8"/>
          <p:cNvSpPr txBox="1"/>
          <p:nvPr/>
        </p:nvSpPr>
        <p:spPr>
          <a:xfrm>
            <a:off x="4267200" y="381002"/>
            <a:ext cx="4800600" cy="800219"/>
          </a:xfrm>
          <a:prstGeom prst="rect">
            <a:avLst/>
          </a:prstGeom>
          <a:solidFill>
            <a:schemeClr val="bg1"/>
          </a:solidFill>
        </p:spPr>
        <p:txBody>
          <a:bodyPr wrap="square" rtlCol="0">
            <a:spAutoFit/>
          </a:bodyPr>
          <a:lstStyle/>
          <a:p>
            <a:r>
              <a:rPr lang="en-US" sz="1400" dirty="0">
                <a:hlinkClick r:id="rId3"/>
              </a:rPr>
              <a:t>http://</a:t>
            </a:r>
            <a:r>
              <a:rPr lang="en-US" sz="1400" dirty="0" smtClean="0">
                <a:hlinkClick r:id="rId3"/>
              </a:rPr>
              <a:t>cimss.ssec.wisc.edu/goes/shortcourse/seattle2017.html</a:t>
            </a:r>
            <a:endParaRPr lang="en-US" sz="1400" dirty="0" smtClean="0"/>
          </a:p>
          <a:p>
            <a:r>
              <a:rPr lang="en-US" sz="1600" dirty="0" smtClean="0"/>
              <a:t>OR</a:t>
            </a:r>
          </a:p>
          <a:p>
            <a:r>
              <a:rPr lang="en-US" sz="1600" dirty="0">
                <a:hlinkClick r:id="rId4"/>
              </a:rPr>
              <a:t>http://</a:t>
            </a:r>
            <a:r>
              <a:rPr lang="en-US" sz="1600" dirty="0" smtClean="0">
                <a:hlinkClick r:id="rId4"/>
              </a:rPr>
              <a:t>tinyurl.com/goesrsea17</a:t>
            </a:r>
            <a:endParaRPr lang="en-US" sz="1600" dirty="0"/>
          </a:p>
        </p:txBody>
      </p:sp>
    </p:spTree>
    <p:extLst>
      <p:ext uri="{BB962C8B-B14F-4D97-AF65-F5344CB8AC3E}">
        <p14:creationId xmlns:p14="http://schemas.microsoft.com/office/powerpoint/2010/main" val="3173901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515" y="0"/>
            <a:ext cx="6748970" cy="6858000"/>
          </a:xfrm>
          <a:prstGeom prst="rect">
            <a:avLst/>
          </a:prstGeom>
        </p:spPr>
      </p:pic>
      <p:sp>
        <p:nvSpPr>
          <p:cNvPr id="3" name="TextBox 2"/>
          <p:cNvSpPr txBox="1"/>
          <p:nvPr/>
        </p:nvSpPr>
        <p:spPr>
          <a:xfrm>
            <a:off x="3473692" y="0"/>
            <a:ext cx="5365508" cy="369332"/>
          </a:xfrm>
          <a:prstGeom prst="rect">
            <a:avLst/>
          </a:prstGeom>
          <a:solidFill>
            <a:schemeClr val="bg1"/>
          </a:solidFill>
        </p:spPr>
        <p:txBody>
          <a:bodyPr wrap="none" rtlCol="0">
            <a:spAutoFit/>
          </a:bodyPr>
          <a:lstStyle/>
          <a:p>
            <a:r>
              <a:rPr lang="en-US" dirty="0">
                <a:solidFill>
                  <a:prstClr val="black"/>
                </a:solidFill>
                <a:latin typeface="Calibri"/>
              </a:rPr>
              <a:t>http://cimss.ssec.wisc.edu/goes/applets/overview.html</a:t>
            </a:r>
          </a:p>
        </p:txBody>
      </p:sp>
      <p:sp>
        <p:nvSpPr>
          <p:cNvPr id="4" name="Oval 3"/>
          <p:cNvSpPr/>
          <p:nvPr/>
        </p:nvSpPr>
        <p:spPr>
          <a:xfrm>
            <a:off x="1392864" y="1835887"/>
            <a:ext cx="1584252" cy="14814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37449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pplet_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20815" y="0"/>
            <a:ext cx="6300787" cy="6858000"/>
          </a:xfrm>
          <a:prstGeom prst="rect">
            <a:avLst/>
          </a:prstGeom>
          <a:noFill/>
          <a:ln>
            <a:noFill/>
          </a:ln>
        </p:spPr>
      </p:pic>
      <p:sp>
        <p:nvSpPr>
          <p:cNvPr id="3" name="Slide Number Placeholder 2"/>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344353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pplet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19225" y="0"/>
            <a:ext cx="6305550" cy="6858000"/>
          </a:xfrm>
          <a:prstGeom prst="rect">
            <a:avLst/>
          </a:prstGeom>
          <a:noFill/>
          <a:ln>
            <a:noFill/>
          </a:ln>
        </p:spPr>
      </p:pic>
      <p:sp>
        <p:nvSpPr>
          <p:cNvPr id="3" name="Oval 2"/>
          <p:cNvSpPr/>
          <p:nvPr/>
        </p:nvSpPr>
        <p:spPr>
          <a:xfrm>
            <a:off x="2286000" y="914400"/>
            <a:ext cx="1295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40888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8"/>
            <a:ext cx="9144000" cy="6827424"/>
          </a:xfrm>
          <a:prstGeom prst="rect">
            <a:avLst/>
          </a:prstGeom>
        </p:spPr>
      </p:pic>
      <p:sp>
        <p:nvSpPr>
          <p:cNvPr id="6" name="Oval 5"/>
          <p:cNvSpPr/>
          <p:nvPr/>
        </p:nvSpPr>
        <p:spPr>
          <a:xfrm>
            <a:off x="88178" y="2838042"/>
            <a:ext cx="2480931"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4191002" y="1371602"/>
            <a:ext cx="4876799" cy="3108543"/>
          </a:xfrm>
          <a:prstGeom prst="rect">
            <a:avLst/>
          </a:prstGeom>
          <a:solidFill>
            <a:srgbClr val="0070C0"/>
          </a:solidFill>
        </p:spPr>
        <p:txBody>
          <a:bodyPr wrap="square" rtlCol="0">
            <a:spAutoFit/>
          </a:bodyPr>
          <a:lstStyle/>
          <a:p>
            <a:r>
              <a:rPr lang="en-US" sz="2800" dirty="0">
                <a:solidFill>
                  <a:srgbClr val="FFFF00"/>
                </a:solidFill>
                <a:latin typeface="Calibri"/>
              </a:rPr>
              <a:t>Explore an example, pick a case. </a:t>
            </a:r>
          </a:p>
          <a:p>
            <a:endParaRPr lang="en-US" sz="2800" dirty="0">
              <a:solidFill>
                <a:srgbClr val="FFFF00"/>
              </a:solidFill>
              <a:latin typeface="Calibri"/>
            </a:endParaRPr>
          </a:p>
          <a:p>
            <a:r>
              <a:rPr lang="en-US" sz="2800" dirty="0">
                <a:solidFill>
                  <a:srgbClr val="FFFF00"/>
                </a:solidFill>
                <a:latin typeface="Calibri"/>
              </a:rPr>
              <a:t>Turn on the “interactive chart”</a:t>
            </a:r>
          </a:p>
          <a:p>
            <a:endParaRPr lang="en-US" sz="2800" dirty="0">
              <a:solidFill>
                <a:srgbClr val="FFFF00"/>
              </a:solidFill>
              <a:latin typeface="Calibri"/>
            </a:endParaRPr>
          </a:p>
          <a:p>
            <a:r>
              <a:rPr lang="en-US" sz="2800" dirty="0">
                <a:solidFill>
                  <a:srgbClr val="FFFF00"/>
                </a:solidFill>
                <a:latin typeface="Calibri"/>
              </a:rPr>
              <a:t>What’s the general relationship between the visible and IR bands?</a:t>
            </a:r>
          </a:p>
        </p:txBody>
      </p:sp>
      <p:sp>
        <p:nvSpPr>
          <p:cNvPr id="8" name="TextBox 7"/>
          <p:cNvSpPr txBox="1"/>
          <p:nvPr/>
        </p:nvSpPr>
        <p:spPr>
          <a:xfrm>
            <a:off x="5410200" y="5486400"/>
            <a:ext cx="3505200" cy="923330"/>
          </a:xfrm>
          <a:prstGeom prst="rect">
            <a:avLst/>
          </a:prstGeom>
          <a:solidFill>
            <a:schemeClr val="bg1"/>
          </a:solidFill>
        </p:spPr>
        <p:txBody>
          <a:bodyPr wrap="square" rtlCol="0">
            <a:spAutoFit/>
          </a:bodyPr>
          <a:lstStyle/>
          <a:p>
            <a:r>
              <a:rPr lang="en-US" dirty="0">
                <a:solidFill>
                  <a:prstClr val="black"/>
                </a:solidFill>
                <a:latin typeface="Calibri"/>
              </a:rPr>
              <a:t>Note: The main purpose is to introduce the tools, they can be further explored later.</a:t>
            </a:r>
          </a:p>
        </p:txBody>
      </p:sp>
      <p:sp>
        <p:nvSpPr>
          <p:cNvPr id="2" name="Slide Number Placeholder 1"/>
          <p:cNvSpPr>
            <a:spLocks noGrp="1"/>
          </p:cNvSpPr>
          <p:nvPr>
            <p:ph type="sldNum" sz="quarter" idx="12"/>
          </p:nvPr>
        </p:nvSpPr>
        <p:spPr/>
        <p:txBody>
          <a:bodyPr/>
          <a:lstStyle/>
          <a:p>
            <a:fld id="{677A48B6-EEDB-4FDE-8E4C-7D20CD40EB3C}" type="slidenum">
              <a:rPr lang="en-US">
                <a:solidFill>
                  <a:prstClr val="black">
                    <a:tint val="75000"/>
                  </a:prstClr>
                </a:solidFill>
                <a:latin typeface="Calibri"/>
              </a:rPr>
              <a:pPr/>
              <a:t>8</a:t>
            </a:fld>
            <a:endParaRPr lang="en-US">
              <a:solidFill>
                <a:prstClr val="black">
                  <a:tint val="75000"/>
                </a:prstClr>
              </a:solidFill>
              <a:latin typeface="Calibri"/>
            </a:endParaRPr>
          </a:p>
        </p:txBody>
      </p:sp>
      <p:sp>
        <p:nvSpPr>
          <p:cNvPr id="10" name="TextBox 9"/>
          <p:cNvSpPr txBox="1"/>
          <p:nvPr/>
        </p:nvSpPr>
        <p:spPr>
          <a:xfrm>
            <a:off x="4267200" y="381002"/>
            <a:ext cx="4800600" cy="800219"/>
          </a:xfrm>
          <a:prstGeom prst="rect">
            <a:avLst/>
          </a:prstGeom>
          <a:solidFill>
            <a:schemeClr val="bg1"/>
          </a:solidFill>
        </p:spPr>
        <p:txBody>
          <a:bodyPr wrap="square" rtlCol="0">
            <a:spAutoFit/>
          </a:bodyPr>
          <a:lstStyle/>
          <a:p>
            <a:r>
              <a:rPr lang="en-US" sz="1400" dirty="0">
                <a:hlinkClick r:id="rId3"/>
              </a:rPr>
              <a:t>http://</a:t>
            </a:r>
            <a:r>
              <a:rPr lang="en-US" sz="1400" dirty="0" smtClean="0">
                <a:hlinkClick r:id="rId3"/>
              </a:rPr>
              <a:t>cimss.ssec.wisc.edu/goes/shortcourse/seattle2017.html</a:t>
            </a:r>
            <a:endParaRPr lang="en-US" sz="1400" dirty="0" smtClean="0"/>
          </a:p>
          <a:p>
            <a:r>
              <a:rPr lang="en-US" sz="1600" dirty="0" smtClean="0"/>
              <a:t>OR</a:t>
            </a:r>
          </a:p>
          <a:p>
            <a:r>
              <a:rPr lang="en-US" sz="1600" dirty="0">
                <a:hlinkClick r:id="rId4"/>
              </a:rPr>
              <a:t>http://</a:t>
            </a:r>
            <a:r>
              <a:rPr lang="en-US" sz="1600" dirty="0" smtClean="0">
                <a:hlinkClick r:id="rId4"/>
              </a:rPr>
              <a:t>tinyurl.com/goesrsea17</a:t>
            </a:r>
            <a:endParaRPr lang="en-US" sz="1600" dirty="0"/>
          </a:p>
        </p:txBody>
      </p:sp>
    </p:spTree>
    <p:extLst>
      <p:ext uri="{BB962C8B-B14F-4D97-AF65-F5344CB8AC3E}">
        <p14:creationId xmlns:p14="http://schemas.microsoft.com/office/powerpoint/2010/main" val="379745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7A48B6-EEDB-4FDE-8E4C-7D20CD40EB3C}" type="slidenum">
              <a:rPr lang="en-US" smtClean="0">
                <a:solidFill>
                  <a:prstClr val="black">
                    <a:tint val="75000"/>
                  </a:prstClr>
                </a:solidFill>
              </a:rPr>
              <a:pPr/>
              <a:t>9</a:t>
            </a:fld>
            <a:endParaRPr lang="en-US">
              <a:solidFill>
                <a:prstClr val="black">
                  <a:tint val="7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 y="76199"/>
            <a:ext cx="6603492" cy="5374328"/>
          </a:xfrm>
          <a:prstGeom prst="rect">
            <a:avLst/>
          </a:prstGeom>
        </p:spPr>
      </p:pic>
      <p:sp>
        <p:nvSpPr>
          <p:cNvPr id="4" name="Oval 3"/>
          <p:cNvSpPr/>
          <p:nvPr/>
        </p:nvSpPr>
        <p:spPr>
          <a:xfrm>
            <a:off x="2097024" y="1901456"/>
            <a:ext cx="1975104" cy="152754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298192" y="5785104"/>
            <a:ext cx="4901184" cy="646331"/>
          </a:xfrm>
          <a:prstGeom prst="rect">
            <a:avLst/>
          </a:prstGeom>
          <a:noFill/>
        </p:spPr>
        <p:txBody>
          <a:bodyPr wrap="square" rtlCol="0">
            <a:spAutoFit/>
          </a:bodyPr>
          <a:lstStyle/>
          <a:p>
            <a:r>
              <a:rPr lang="en-US" sz="3600" dirty="0" smtClean="0">
                <a:solidFill>
                  <a:schemeClr val="bg1"/>
                </a:solidFill>
              </a:rPr>
              <a:t>Then pick a case…</a:t>
            </a:r>
            <a:endParaRPr lang="en-US" sz="3600" dirty="0">
              <a:solidFill>
                <a:schemeClr val="bg1"/>
              </a:solidFill>
            </a:endParaRPr>
          </a:p>
        </p:txBody>
      </p:sp>
    </p:spTree>
    <p:extLst>
      <p:ext uri="{BB962C8B-B14F-4D97-AF65-F5344CB8AC3E}">
        <p14:creationId xmlns:p14="http://schemas.microsoft.com/office/powerpoint/2010/main" val="5685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5861</TotalTime>
  <Words>517</Words>
  <Application>Microsoft Office PowerPoint</Application>
  <PresentationFormat>On-screen Show (4:3)</PresentationFormat>
  <Paragraphs>106</Paragraphs>
  <Slides>18</Slides>
  <Notes>3</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1_Office Theme</vt:lpstr>
      <vt:lpstr>5_Office Theme</vt:lpstr>
      <vt:lpstr>13_Default Design</vt:lpstr>
      <vt:lpstr>Spectrum</vt:lpstr>
      <vt:lpstr>Hands-on exercise showcasing ABI’s 16 channels with improved spatial resolution and temporal refresh rate (plus RGB ABI examples)    Mat Gunshor1, Tim Schmit2, Scott Lindstrom1,  Chris Schmidt1, and Jordan Gerth1 (and others) 1. Cooperative Institute for Meteorological Satellite Studies (CIMSS) – UW-Madison 2. NOAA/NESDIS/STAR/ASPB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Spectral Band Webapp</vt:lpstr>
      <vt:lpstr>PowerPoint Presentation</vt:lpstr>
      <vt:lpstr>The Birth of an RGB Composite</vt:lpstr>
      <vt:lpstr>RGB Color Space as a Cube</vt:lpstr>
      <vt:lpstr>PowerPoint Presentation</vt:lpstr>
      <vt:lpstr>PowerPoint Presentation</vt:lpstr>
      <vt:lpstr>PowerPoint Presentation</vt:lpstr>
      <vt:lpstr>Educational RGB Webapp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exercise showcasing ABI’s 16 channels with improved spatial resolution and temporal refresh rate (plus Weighting Functions and RGB ABI examples)   Mat Gunshor, Tim Schmit, Scott Lindstrom,  Chris Schmidt, and Jordan Gerth (and others)</dc:title>
  <dc:creator>Tim Schmit</dc:creator>
  <cp:lastModifiedBy>Mat Gunshor</cp:lastModifiedBy>
  <cp:revision>21</cp:revision>
  <dcterms:created xsi:type="dcterms:W3CDTF">2016-11-01T14:46:24Z</dcterms:created>
  <dcterms:modified xsi:type="dcterms:W3CDTF">2017-01-20T20:40:55Z</dcterms:modified>
</cp:coreProperties>
</file>