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3" r:id="rId6"/>
    <p:sldId id="259" r:id="rId7"/>
    <p:sldId id="262" r:id="rId8"/>
    <p:sldId id="265" r:id="rId9"/>
    <p:sldId id="264" r:id="rId10"/>
    <p:sldId id="266" r:id="rId11"/>
    <p:sldId id="267" r:id="rId12"/>
    <p:sldId id="268" r:id="rId13"/>
    <p:sldId id="271" r:id="rId14"/>
    <p:sldId id="269" r:id="rId15"/>
    <p:sldId id="270" r:id="rId16"/>
  </p:sldIdLst>
  <p:sldSz cx="12192000" cy="6858000"/>
  <p:notesSz cx="7010400" cy="9236075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>
      <p:cViewPr varScale="1">
        <p:scale>
          <a:sx n="81" d="100"/>
          <a:sy n="81" d="100"/>
        </p:scale>
        <p:origin x="77" y="149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37ADB-4FB9-482D-A1A4-E1F489B212F5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37ADB-4FB9-482D-A1A4-E1F489B212F5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4AB2-A68C-446D-B258-F807154688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Single Band Lab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Fog/Stratus-Cloud-Ice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sounding at 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999" y="1600200"/>
            <a:ext cx="5194001" cy="4525963"/>
          </a:xfrm>
        </p:spPr>
      </p:pic>
    </p:spTree>
    <p:extLst>
      <p:ext uri="{BB962C8B-B14F-4D97-AF65-F5344CB8AC3E}">
        <p14:creationId xmlns:p14="http://schemas.microsoft.com/office/powerpoint/2010/main" val="271816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sounding at 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97" y="1600200"/>
            <a:ext cx="5393005" cy="4525963"/>
          </a:xfrm>
        </p:spPr>
      </p:pic>
    </p:spTree>
    <p:extLst>
      <p:ext uri="{BB962C8B-B14F-4D97-AF65-F5344CB8AC3E}">
        <p14:creationId xmlns:p14="http://schemas.microsoft.com/office/powerpoint/2010/main" val="12158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sounding at 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97" y="1556792"/>
            <a:ext cx="5393005" cy="4525963"/>
          </a:xfrm>
        </p:spPr>
      </p:pic>
    </p:spTree>
    <p:extLst>
      <p:ext uri="{BB962C8B-B14F-4D97-AF65-F5344CB8AC3E}">
        <p14:creationId xmlns:p14="http://schemas.microsoft.com/office/powerpoint/2010/main" val="21102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Cirrus Veggie Snow-Ice RGB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70" y="1600200"/>
            <a:ext cx="6197260" cy="4525963"/>
          </a:xfrm>
        </p:spPr>
      </p:pic>
    </p:spTree>
    <p:extLst>
      <p:ext uri="{BB962C8B-B14F-4D97-AF65-F5344CB8AC3E}">
        <p14:creationId xmlns:p14="http://schemas.microsoft.com/office/powerpoint/2010/main" val="36240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Land Cloud RGB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70" y="1600200"/>
            <a:ext cx="6197260" cy="4525963"/>
          </a:xfrm>
        </p:spPr>
      </p:pic>
    </p:spTree>
    <p:extLst>
      <p:ext uri="{BB962C8B-B14F-4D97-AF65-F5344CB8AC3E}">
        <p14:creationId xmlns:p14="http://schemas.microsoft.com/office/powerpoint/2010/main" val="18367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Cloud Phase RGB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70" y="1600200"/>
            <a:ext cx="6197260" cy="4525963"/>
          </a:xfrm>
        </p:spPr>
      </p:pic>
    </p:spTree>
    <p:extLst>
      <p:ext uri="{BB962C8B-B14F-4D97-AF65-F5344CB8AC3E}">
        <p14:creationId xmlns:p14="http://schemas.microsoft.com/office/powerpoint/2010/main" val="663650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Feature identification through a comparison of the output from four ABI bands (2, 3, 4 and 5)</a:t>
            </a:r>
          </a:p>
          <a:p>
            <a:r>
              <a:rPr lang="en-US" dirty="0" smtClean="0"/>
              <a:t>Exercise: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ompare the images shown on the next four slides</a:t>
            </a:r>
          </a:p>
          <a:p>
            <a:pPr lvl="1"/>
            <a:r>
              <a:rPr lang="en-US" dirty="0" smtClean="0"/>
              <a:t>Suggest possible feature types at locations A, B and C</a:t>
            </a:r>
          </a:p>
          <a:p>
            <a:pPr lvl="1"/>
            <a:r>
              <a:rPr lang="en-US" dirty="0" smtClean="0"/>
              <a:t>Justify your suggestions based on your knowledge of the characteristics of these bands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6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2 – VIS (red) – 0.6 micron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9" y="1600200"/>
            <a:ext cx="686398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871864" y="27089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5458" y="32129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76120" y="32129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3 – Veggie – 0.8 micron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9" y="1600200"/>
            <a:ext cx="6863982" cy="4525963"/>
          </a:xfrm>
        </p:spPr>
      </p:pic>
      <p:sp>
        <p:nvSpPr>
          <p:cNvPr id="6" name="TextBox 5"/>
          <p:cNvSpPr txBox="1"/>
          <p:nvPr/>
        </p:nvSpPr>
        <p:spPr>
          <a:xfrm>
            <a:off x="4871864" y="27089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5458" y="32129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6120" y="32129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4 – Cirrus – 1.4 microns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9" y="1600200"/>
            <a:ext cx="686398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871864" y="27089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5458" y="32129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6120" y="32129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7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 5 – Snow/Ice 1.6 micron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9" y="1600200"/>
            <a:ext cx="6863982" cy="4525963"/>
          </a:xfrm>
        </p:spPr>
      </p:pic>
      <p:sp>
        <p:nvSpPr>
          <p:cNvPr id="6" name="TextBox 5"/>
          <p:cNvSpPr txBox="1"/>
          <p:nvPr/>
        </p:nvSpPr>
        <p:spPr>
          <a:xfrm>
            <a:off x="4871864" y="27089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5458" y="32129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76120" y="32129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Worksheet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4386173"/>
              </p:ext>
            </p:extLst>
          </p:nvPr>
        </p:nvGraphicFramePr>
        <p:xfrm>
          <a:off x="609600" y="1600200"/>
          <a:ext cx="109728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944">
                  <a:extLst>
                    <a:ext uri="{9D8B030D-6E8A-4147-A177-3AD203B41FA5}">
                      <a16:colId xmlns:a16="http://schemas.microsoft.com/office/drawing/2014/main" val="2453885803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1093736693"/>
                    </a:ext>
                  </a:extLst>
                </a:gridCol>
                <a:gridCol w="4262264">
                  <a:extLst>
                    <a:ext uri="{9D8B030D-6E8A-4147-A177-3AD203B41FA5}">
                      <a16:colId xmlns:a16="http://schemas.microsoft.com/office/drawing/2014/main" val="168715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42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 2 </a:t>
                      </a:r>
                    </a:p>
                    <a:p>
                      <a:r>
                        <a:rPr lang="en-US" dirty="0" smtClean="0"/>
                        <a:t>Band 3 </a:t>
                      </a:r>
                    </a:p>
                    <a:p>
                      <a:r>
                        <a:rPr lang="en-US" dirty="0" smtClean="0"/>
                        <a:t>Band 4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Band 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325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Band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Band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Band 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25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Band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Band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Band 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606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034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up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507569"/>
              </p:ext>
            </p:extLst>
          </p:nvPr>
        </p:nvGraphicFramePr>
        <p:xfrm>
          <a:off x="609600" y="1600200"/>
          <a:ext cx="10972800" cy="530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944">
                  <a:extLst>
                    <a:ext uri="{9D8B030D-6E8A-4147-A177-3AD203B41FA5}">
                      <a16:colId xmlns:a16="http://schemas.microsoft.com/office/drawing/2014/main" val="2453885803"/>
                    </a:ext>
                  </a:extLst>
                </a:gridCol>
                <a:gridCol w="6624736">
                  <a:extLst>
                    <a:ext uri="{9D8B030D-6E8A-4147-A177-3AD203B41FA5}">
                      <a16:colId xmlns:a16="http://schemas.microsoft.com/office/drawing/2014/main" val="1093736693"/>
                    </a:ext>
                  </a:extLst>
                </a:gridCol>
                <a:gridCol w="2966120">
                  <a:extLst>
                    <a:ext uri="{9D8B030D-6E8A-4147-A177-3AD203B41FA5}">
                      <a16:colId xmlns:a16="http://schemas.microsoft.com/office/drawing/2014/main" val="168715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Comparison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Identification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425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 2 bright</a:t>
                      </a:r>
                      <a:r>
                        <a:rPr lang="en-US" baseline="0" dirty="0" smtClean="0"/>
                        <a:t> grey, so reflective 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Band 3 individual elements more evident since</a:t>
                      </a:r>
                      <a:r>
                        <a:rPr lang="en-US" baseline="0" dirty="0" smtClean="0"/>
                        <a:t> water is darker in this band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Band 4 dark</a:t>
                      </a:r>
                      <a:r>
                        <a:rPr lang="en-US" baseline="0" dirty="0" smtClean="0"/>
                        <a:t> grey streaks – detecting some Cirrus?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Band 5 black – ice</a:t>
                      </a:r>
                      <a:r>
                        <a:rPr lang="en-US" baseline="0" dirty="0" smtClean="0"/>
                        <a:t> and snow strongly absorb radiation at this wavelength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Sea</a:t>
                      </a:r>
                      <a:r>
                        <a:rPr lang="en-US" baseline="0" dirty="0" smtClean="0"/>
                        <a:t> i</a:t>
                      </a:r>
                      <a:r>
                        <a:rPr lang="en-US" dirty="0" smtClean="0"/>
                        <a:t>ce with some thin cirrus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325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 2 textured, reflective targets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Band 3 same but with better contrast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Band 4 almost black – no cirrus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Band 5 highly reflective – so not seeing ice/snow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Thicker cloud, but no cirrus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254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Band 2 smoother,</a:t>
                      </a:r>
                      <a:r>
                        <a:rPr lang="en-US" baseline="0" dirty="0" smtClean="0"/>
                        <a:t> reflective but a darker grey than A</a:t>
                      </a:r>
                      <a:endParaRPr lang="en-US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Band 3 similar to band 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Band 4 black – no cirrus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Band 5 grey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Stratus / fog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606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287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174</TotalTime>
  <Words>279</Words>
  <Application>Microsoft Office PowerPoint</Application>
  <PresentationFormat>Widescreen</PresentationFormat>
  <Paragraphs>71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Office Theme</vt:lpstr>
      <vt:lpstr>Single Band Lab</vt:lpstr>
      <vt:lpstr>Aim</vt:lpstr>
      <vt:lpstr>Band 2 – VIS (red) – 0.6 micron</vt:lpstr>
      <vt:lpstr>Band 3 – Veggie – 0.8 micron</vt:lpstr>
      <vt:lpstr>Band 4 – Cirrus – 1.4 microns</vt:lpstr>
      <vt:lpstr>Band 5 – Snow/Ice 1.6 micron</vt:lpstr>
      <vt:lpstr>PowerPoint Presentation</vt:lpstr>
      <vt:lpstr>Worksheet</vt:lpstr>
      <vt:lpstr>Take up</vt:lpstr>
      <vt:lpstr>Model sounding at A</vt:lpstr>
      <vt:lpstr>Model sounding at B</vt:lpstr>
      <vt:lpstr>Model sounding at C</vt:lpstr>
      <vt:lpstr>Cirrus Veggie Snow-Ice RGB</vt:lpstr>
      <vt:lpstr>Day Land Cloud RGB</vt:lpstr>
      <vt:lpstr>Day Cloud Phase RGB</vt:lpstr>
    </vt:vector>
  </TitlesOfParts>
  <Company>Environment Climate Change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 Band Lab</dc:title>
  <dc:creator>Ford,Paul [Burlington]</dc:creator>
  <cp:lastModifiedBy>Scott Lindstrom</cp:lastModifiedBy>
  <cp:revision>19</cp:revision>
  <cp:lastPrinted>2019-07-05T15:41:02Z</cp:lastPrinted>
  <dcterms:created xsi:type="dcterms:W3CDTF">2019-07-02T17:29:42Z</dcterms:created>
  <dcterms:modified xsi:type="dcterms:W3CDTF">2019-07-07T11:03:32Z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8C3C0B57-FC56-41A0-A3AA-5F59E2050CB1</vt:lpwstr>
  </property>
  <property fmtid="{D5CDD505-2E9C-101B-9397-08002B2CF9AE}" pid="3" name="ArticulatePath">
    <vt:lpwstr>Single Band Labv2 (1)</vt:lpwstr>
  </property>
</Properties>
</file>